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3" r:id="rId7"/>
    <p:sldMasterId id="2147484270" r:id="rId8"/>
  </p:sldMasterIdLst>
  <p:notesMasterIdLst>
    <p:notesMasterId r:id="rId64"/>
  </p:notesMasterIdLst>
  <p:handoutMasterIdLst>
    <p:handoutMasterId r:id="rId65"/>
  </p:handout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47" autoAdjust="0"/>
  </p:normalViewPr>
  <p:slideViewPr>
    <p:cSldViewPr snapToObjects="1">
      <p:cViewPr varScale="1">
        <p:scale>
          <a:sx n="112" d="100"/>
          <a:sy n="112" d="100"/>
        </p:scale>
        <p:origin x="186"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sequence test</a:t>
            </a:r>
          </a:p>
        </c:rich>
      </c:tx>
      <c:overlay val="0"/>
    </c:title>
    <c:autoTitleDeleted val="0"/>
    <c:plotArea>
      <c:layout/>
      <c:lineChart>
        <c:grouping val="standard"/>
        <c:varyColors val="0"/>
        <c:ser>
          <c:idx val="0"/>
          <c:order val="0"/>
          <c:tx>
            <c:v>vector</c:v>
          </c:tx>
          <c:val>
            <c:numRef>
              <c:f>'[vector vs list.xlsx]Sheet1'!$C$2:$G$2</c:f>
              <c:numCache>
                <c:formatCode>General</c:formatCode>
                <c:ptCount val="5"/>
                <c:pt idx="0">
                  <c:v>7</c:v>
                </c:pt>
                <c:pt idx="1">
                  <c:v>29</c:v>
                </c:pt>
                <c:pt idx="2">
                  <c:v>68</c:v>
                </c:pt>
                <c:pt idx="3">
                  <c:v>123</c:v>
                </c:pt>
                <c:pt idx="4">
                  <c:v>192</c:v>
                </c:pt>
              </c:numCache>
            </c:numRef>
          </c:val>
          <c:smooth val="0"/>
        </c:ser>
        <c:ser>
          <c:idx val="1"/>
          <c:order val="1"/>
          <c:tx>
            <c:v>list</c:v>
          </c:tx>
          <c:val>
            <c:numRef>
              <c:f>'[vector vs list.xlsx]Sheet1'!$C$3:$G$3</c:f>
              <c:numCache>
                <c:formatCode>General</c:formatCode>
                <c:ptCount val="5"/>
                <c:pt idx="0">
                  <c:v>53</c:v>
                </c:pt>
                <c:pt idx="1">
                  <c:v>424</c:v>
                </c:pt>
                <c:pt idx="2">
                  <c:v>1284</c:v>
                </c:pt>
                <c:pt idx="3">
                  <c:v>2621</c:v>
                </c:pt>
                <c:pt idx="4">
                  <c:v>4581</c:v>
                </c:pt>
              </c:numCache>
            </c:numRef>
          </c:val>
          <c:smooth val="0"/>
        </c:ser>
        <c:ser>
          <c:idx val="2"/>
          <c:order val="2"/>
          <c:tx>
            <c:v>preallocated list</c:v>
          </c:tx>
          <c:val>
            <c:numRef>
              <c:f>'[vector vs list.xlsx]Sheet1'!$C$4:$G$4</c:f>
              <c:numCache>
                <c:formatCode>General</c:formatCode>
                <c:ptCount val="5"/>
                <c:pt idx="0">
                  <c:v>36</c:v>
                </c:pt>
                <c:pt idx="1">
                  <c:v>141</c:v>
                </c:pt>
                <c:pt idx="2">
                  <c:v>344</c:v>
                </c:pt>
                <c:pt idx="3">
                  <c:v>813</c:v>
                </c:pt>
                <c:pt idx="4">
                  <c:v>1798</c:v>
                </c:pt>
              </c:numCache>
            </c:numRef>
          </c:val>
          <c:smooth val="0"/>
        </c:ser>
        <c:dLbls>
          <c:showLegendKey val="0"/>
          <c:showVal val="0"/>
          <c:showCatName val="0"/>
          <c:showSerName val="0"/>
          <c:showPercent val="0"/>
          <c:showBubbleSize val="0"/>
        </c:dLbls>
        <c:marker val="1"/>
        <c:smooth val="0"/>
        <c:axId val="-1610754960"/>
        <c:axId val="-1610753872"/>
      </c:lineChart>
      <c:catAx>
        <c:axId val="-1610754960"/>
        <c:scaling>
          <c:orientation val="minMax"/>
        </c:scaling>
        <c:delete val="0"/>
        <c:axPos val="b"/>
        <c:majorTickMark val="none"/>
        <c:minorTickMark val="none"/>
        <c:tickLblPos val="nextTo"/>
        <c:crossAx val="-1610753872"/>
        <c:crosses val="autoZero"/>
        <c:auto val="1"/>
        <c:lblAlgn val="ctr"/>
        <c:lblOffset val="100"/>
        <c:noMultiLvlLbl val="0"/>
      </c:catAx>
      <c:valAx>
        <c:axId val="-1610753872"/>
        <c:scaling>
          <c:orientation val="minMax"/>
        </c:scaling>
        <c:delete val="0"/>
        <c:axPos val="l"/>
        <c:majorGridlines/>
        <c:title>
          <c:tx>
            <c:rich>
              <a:bodyPr/>
              <a:lstStyle/>
              <a:p>
                <a:pPr>
                  <a:defRPr/>
                </a:pPr>
                <a:r>
                  <a:rPr lang="en-US"/>
                  <a:t>Seconds</a:t>
                </a:r>
              </a:p>
            </c:rich>
          </c:tx>
          <c:overlay val="0"/>
        </c:title>
        <c:numFmt formatCode="General" sourceLinked="1"/>
        <c:majorTickMark val="none"/>
        <c:minorTickMark val="none"/>
        <c:tickLblPos val="nextTo"/>
        <c:crossAx val="-1610754960"/>
        <c:crosses val="autoZero"/>
        <c:crossBetween val="between"/>
      </c:valAx>
    </c:plotArea>
    <c:legend>
      <c:legendPos val="r"/>
      <c:layout>
        <c:manualLayout>
          <c:xMode val="edge"/>
          <c:yMode val="edge"/>
          <c:x val="0.75468227533505228"/>
          <c:y val="0.46183074408715907"/>
          <c:w val="0.23269941699765406"/>
          <c:h val="0.2902182621909103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vector</c:v>
          </c:tx>
          <c:val>
            <c:numRef>
              <c:f>'[Chart in Microsoft PowerPoint]Sheet1'!$C$2:$G$2</c:f>
              <c:numCache>
                <c:formatCode>General</c:formatCode>
                <c:ptCount val="5"/>
                <c:pt idx="0">
                  <c:v>3</c:v>
                </c:pt>
                <c:pt idx="1">
                  <c:v>16</c:v>
                </c:pt>
                <c:pt idx="2">
                  <c:v>32</c:v>
                </c:pt>
                <c:pt idx="3">
                  <c:v>55</c:v>
                </c:pt>
                <c:pt idx="4">
                  <c:v>105</c:v>
                </c:pt>
              </c:numCache>
            </c:numRef>
          </c:val>
          <c:smooth val="0"/>
        </c:ser>
        <c:ser>
          <c:idx val="1"/>
          <c:order val="1"/>
          <c:tx>
            <c:v>list</c:v>
          </c:tx>
          <c:val>
            <c:numRef>
              <c:f>'[Chart in Microsoft PowerPoint]Sheet1'!$C$3:$G$3</c:f>
              <c:numCache>
                <c:formatCode>General</c:formatCode>
                <c:ptCount val="5"/>
                <c:pt idx="0">
                  <c:v>52</c:v>
                </c:pt>
                <c:pt idx="1">
                  <c:v>420</c:v>
                </c:pt>
                <c:pt idx="2">
                  <c:v>1246</c:v>
                </c:pt>
                <c:pt idx="3">
                  <c:v>2596</c:v>
                </c:pt>
                <c:pt idx="4">
                  <c:v>4218</c:v>
                </c:pt>
              </c:numCache>
            </c:numRef>
          </c:val>
          <c:smooth val="0"/>
        </c:ser>
        <c:ser>
          <c:idx val="2"/>
          <c:order val="2"/>
          <c:tx>
            <c:v>list (preallocate)</c:v>
          </c:tx>
          <c:val>
            <c:numRef>
              <c:f>'[Chart in Microsoft PowerPoint]Sheet1'!$C$4:$G$4</c:f>
              <c:numCache>
                <c:formatCode>General</c:formatCode>
                <c:ptCount val="5"/>
                <c:pt idx="0">
                  <c:v>34</c:v>
                </c:pt>
                <c:pt idx="1">
                  <c:v>135</c:v>
                </c:pt>
                <c:pt idx="2">
                  <c:v>335</c:v>
                </c:pt>
                <c:pt idx="3">
                  <c:v>762</c:v>
                </c:pt>
                <c:pt idx="4">
                  <c:v>1624</c:v>
                </c:pt>
              </c:numCache>
            </c:numRef>
          </c:val>
          <c:smooth val="0"/>
        </c:ser>
        <c:ser>
          <c:idx val="3"/>
          <c:order val="3"/>
          <c:tx>
            <c:v>map</c:v>
          </c:tx>
          <c:val>
            <c:numRef>
              <c:f>'[Chart in Microsoft PowerPoint]Sheet1'!$C$5:$G$5</c:f>
              <c:numCache>
                <c:formatCode>General</c:formatCode>
                <c:ptCount val="5"/>
                <c:pt idx="0">
                  <c:v>24</c:v>
                </c:pt>
                <c:pt idx="1">
                  <c:v>62</c:v>
                </c:pt>
                <c:pt idx="2">
                  <c:v>105</c:v>
                </c:pt>
                <c:pt idx="3">
                  <c:v>149</c:v>
                </c:pt>
                <c:pt idx="4">
                  <c:v>195</c:v>
                </c:pt>
              </c:numCache>
            </c:numRef>
          </c:val>
          <c:smooth val="0"/>
        </c:ser>
        <c:dLbls>
          <c:showLegendKey val="0"/>
          <c:showVal val="0"/>
          <c:showCatName val="0"/>
          <c:showSerName val="0"/>
          <c:showPercent val="0"/>
          <c:showBubbleSize val="0"/>
        </c:dLbls>
        <c:marker val="1"/>
        <c:smooth val="0"/>
        <c:axId val="-1610757136"/>
        <c:axId val="-1610757680"/>
      </c:lineChart>
      <c:catAx>
        <c:axId val="-1610757136"/>
        <c:scaling>
          <c:orientation val="minMax"/>
        </c:scaling>
        <c:delete val="0"/>
        <c:axPos val="b"/>
        <c:majorTickMark val="none"/>
        <c:minorTickMark val="none"/>
        <c:tickLblPos val="nextTo"/>
        <c:crossAx val="-1610757680"/>
        <c:crosses val="autoZero"/>
        <c:auto val="1"/>
        <c:lblAlgn val="ctr"/>
        <c:lblOffset val="100"/>
        <c:noMultiLvlLbl val="0"/>
      </c:catAx>
      <c:valAx>
        <c:axId val="-1610757680"/>
        <c:scaling>
          <c:orientation val="minMax"/>
        </c:scaling>
        <c:delete val="0"/>
        <c:axPos val="l"/>
        <c:majorGridlines/>
        <c:title>
          <c:tx>
            <c:rich>
              <a:bodyPr/>
              <a:lstStyle/>
              <a:p>
                <a:pPr>
                  <a:defRPr/>
                </a:pPr>
                <a:r>
                  <a:rPr lang="en-US"/>
                  <a:t>seconds</a:t>
                </a:r>
              </a:p>
            </c:rich>
          </c:tx>
          <c:overlay val="0"/>
        </c:title>
        <c:numFmt formatCode="General" sourceLinked="1"/>
        <c:majorTickMark val="none"/>
        <c:minorTickMark val="none"/>
        <c:tickLblPos val="nextTo"/>
        <c:crossAx val="-1610757136"/>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49314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752072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0178D0-A7D2-47D9-8F56-3151508D3780}"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87145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0178D0-A7D2-47D9-8F56-3151508D3780}"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867013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0178D0-A7D2-47D9-8F56-3151508D3780}"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75345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0178D0-A7D2-47D9-8F56-3151508D3780}"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20094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0178D0-A7D2-47D9-8F56-3151508D3780}"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334506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24458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409938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1467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9761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58FCC1-F252-46B1-A543-6E49929FA3BB}"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0483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4826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5614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1932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35367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116897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900683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623070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40427831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8112674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54623538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0959352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6929700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40528835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248974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59328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47141555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1483663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98672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40132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8566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5233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991662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9" y="2125665"/>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23206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2"/>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3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0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06"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526" indent="0" algn="l" defTabSz="914106"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7052" indent="0" algn="l" defTabSz="914106"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538" indent="0" algn="l" defTabSz="914106"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5823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5"/>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4938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2"/>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658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2"/>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0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0913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0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9"/>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18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5601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0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399"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18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2" y="296864"/>
            <a:ext cx="11887199" cy="914400"/>
          </a:xfrm>
        </p:spPr>
        <p:txBody>
          <a:bodyPr vert="horz" lIns="182880" tIns="45720" rIns="182880" bIns="45720"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6036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0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7409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909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3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184"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5"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41"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184"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6015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4570413"/>
          </a:xfrm>
          <a:prstGeom prst="rect">
            <a:avLst/>
          </a:prstGeom>
        </p:spPr>
        <p:txBody>
          <a:bodyPr/>
          <a:lstStyle>
            <a:lvl1pPr marL="290494" indent="-290494">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63" indent="-280969">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56" indent="-29049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42" indent="-22858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26" indent="-228586">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1"/>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544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5483225"/>
          </a:xfrm>
          <a:prstGeom prst="rect">
            <a:avLst/>
          </a:prstGeom>
        </p:spPr>
        <p:txBody>
          <a:bodyPr/>
          <a:lstStyle>
            <a:lvl1pPr marL="290494" indent="-290494">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63" indent="-280969">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56" indent="-290494">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42" indent="-22858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26" indent="-228586">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8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6183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11888787" cy="618588"/>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229"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29"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6270"/>
            <a:ext cx="3288506" cy="701985"/>
          </a:xfrm>
          <a:prstGeom prst="rect">
            <a:avLst/>
          </a:prstGeom>
        </p:spPr>
      </p:pic>
    </p:spTree>
    <p:extLst>
      <p:ext uri="{BB962C8B-B14F-4D97-AF65-F5344CB8AC3E}">
        <p14:creationId xmlns:p14="http://schemas.microsoft.com/office/powerpoint/2010/main" val="246743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920924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636469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6599500"/>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95163227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59147214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93498042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974141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8883675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1103872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6941690"/>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07913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748136009"/>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761705"/>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33056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954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884583764"/>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4"/>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9" y="298451"/>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972102825"/>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06" rtl="0" eaLnBrk="1" latinLnBrk="0" hangingPunct="1">
        <a:spcBef>
          <a:spcPct val="0"/>
        </a:spcBef>
        <a:buNone/>
        <a:defRPr sz="4799" kern="1200">
          <a:gradFill>
            <a:gsLst>
              <a:gs pos="0">
                <a:srgbClr val="505050"/>
              </a:gs>
              <a:gs pos="100000">
                <a:srgbClr val="505050"/>
              </a:gs>
            </a:gsLst>
            <a:lin ang="5400000" scaled="0"/>
          </a:gradFill>
          <a:latin typeface="+mj-lt"/>
          <a:ea typeface="+mj-ea"/>
          <a:cs typeface="+mj-cs"/>
        </a:defRPr>
      </a:lvl1pPr>
    </p:titleStyle>
    <p:bodyStyle>
      <a:lvl1pPr marL="0" indent="0" algn="l" defTabSz="91410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0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52" indent="-228526" algn="l" defTabSz="91410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38" indent="-282484" algn="l" defTabSz="91410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31" indent="-293593" algn="l" defTabSz="914106" rtl="0" eaLnBrk="1" latinLnBrk="0" hangingPunct="1">
        <a:spcBef>
          <a:spcPct val="20000"/>
        </a:spcBef>
        <a:buFont typeface="Arial" pitchFamily="34" charset="0"/>
        <a:buChar char="»"/>
        <a:defRPr sz="1801" kern="1200">
          <a:gradFill>
            <a:gsLst>
              <a:gs pos="0">
                <a:srgbClr val="505050"/>
              </a:gs>
              <a:gs pos="100000">
                <a:srgbClr val="505050"/>
              </a:gs>
            </a:gsLst>
            <a:lin ang="5400000" scaled="0"/>
          </a:gradFill>
          <a:latin typeface="+mn-lt"/>
          <a:ea typeface="+mn-ea"/>
          <a:cs typeface="+mn-cs"/>
        </a:defRPr>
      </a:lvl5pPr>
      <a:lvl6pPr marL="2513791" indent="-228526" algn="l" defTabSz="9141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3" indent="-228526" algn="l" defTabSz="9141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97" indent="-228526" algn="l" defTabSz="9141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0" indent="-228526" algn="l" defTabSz="9141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6" rtl="0" eaLnBrk="1" latinLnBrk="0" hangingPunct="1">
        <a:defRPr sz="1801" kern="1200">
          <a:solidFill>
            <a:schemeClr val="tx1"/>
          </a:solidFill>
          <a:latin typeface="+mn-lt"/>
          <a:ea typeface="+mn-ea"/>
          <a:cs typeface="+mn-cs"/>
        </a:defRPr>
      </a:lvl1pPr>
      <a:lvl2pPr marL="457052" algn="l" defTabSz="914106" rtl="0" eaLnBrk="1" latinLnBrk="0" hangingPunct="1">
        <a:defRPr sz="1801" kern="1200">
          <a:solidFill>
            <a:schemeClr val="tx1"/>
          </a:solidFill>
          <a:latin typeface="+mn-lt"/>
          <a:ea typeface="+mn-ea"/>
          <a:cs typeface="+mn-cs"/>
        </a:defRPr>
      </a:lvl2pPr>
      <a:lvl3pPr marL="914106" algn="l" defTabSz="914106" rtl="0" eaLnBrk="1" latinLnBrk="0" hangingPunct="1">
        <a:defRPr sz="1801" kern="1200">
          <a:solidFill>
            <a:schemeClr val="tx1"/>
          </a:solidFill>
          <a:latin typeface="+mn-lt"/>
          <a:ea typeface="+mn-ea"/>
          <a:cs typeface="+mn-cs"/>
        </a:defRPr>
      </a:lvl3pPr>
      <a:lvl4pPr marL="1371159" algn="l" defTabSz="914106" rtl="0" eaLnBrk="1" latinLnBrk="0" hangingPunct="1">
        <a:defRPr sz="1801" kern="1200">
          <a:solidFill>
            <a:schemeClr val="tx1"/>
          </a:solidFill>
          <a:latin typeface="+mn-lt"/>
          <a:ea typeface="+mn-ea"/>
          <a:cs typeface="+mn-cs"/>
        </a:defRPr>
      </a:lvl4pPr>
      <a:lvl5pPr marL="1828213" algn="l" defTabSz="914106" rtl="0" eaLnBrk="1" latinLnBrk="0" hangingPunct="1">
        <a:defRPr sz="1801" kern="1200">
          <a:solidFill>
            <a:schemeClr val="tx1"/>
          </a:solidFill>
          <a:latin typeface="+mn-lt"/>
          <a:ea typeface="+mn-ea"/>
          <a:cs typeface="+mn-cs"/>
        </a:defRPr>
      </a:lvl5pPr>
      <a:lvl6pPr marL="2285266" algn="l" defTabSz="914106" rtl="0" eaLnBrk="1" latinLnBrk="0" hangingPunct="1">
        <a:defRPr sz="1801" kern="1200">
          <a:solidFill>
            <a:schemeClr val="tx1"/>
          </a:solidFill>
          <a:latin typeface="+mn-lt"/>
          <a:ea typeface="+mn-ea"/>
          <a:cs typeface="+mn-cs"/>
        </a:defRPr>
      </a:lvl6pPr>
      <a:lvl7pPr marL="2742319" algn="l" defTabSz="914106" rtl="0" eaLnBrk="1" latinLnBrk="0" hangingPunct="1">
        <a:defRPr sz="1801" kern="1200">
          <a:solidFill>
            <a:schemeClr val="tx1"/>
          </a:solidFill>
          <a:latin typeface="+mn-lt"/>
          <a:ea typeface="+mn-ea"/>
          <a:cs typeface="+mn-cs"/>
        </a:defRPr>
      </a:lvl7pPr>
      <a:lvl8pPr marL="3199371" algn="l" defTabSz="914106" rtl="0" eaLnBrk="1" latinLnBrk="0" hangingPunct="1">
        <a:defRPr sz="1801" kern="1200">
          <a:solidFill>
            <a:schemeClr val="tx1"/>
          </a:solidFill>
          <a:latin typeface="+mn-lt"/>
          <a:ea typeface="+mn-ea"/>
          <a:cs typeface="+mn-cs"/>
        </a:defRPr>
      </a:lvl8pPr>
      <a:lvl9pPr marL="3656423" algn="l" defTabSz="914106"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329589981"/>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 id="2147484285"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43.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43.xml"/><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chart" Target="../charts/chart1.xml"/><Relationship Id="rId1" Type="http://schemas.openxmlformats.org/officeDocument/2006/relationships/slideLayout" Target="../slideLayouts/slideLayout30.xml"/><Relationship Id="rId4" Type="http://schemas.openxmlformats.org/officeDocument/2006/relationships/image" Target="../media/image16.gif"/></Relationships>
</file>

<file path=ppt/slides/_rels/slide4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chart" Target="../charts/chart2.xml"/><Relationship Id="rId1" Type="http://schemas.openxmlformats.org/officeDocument/2006/relationships/slideLayout" Target="../slideLayouts/slideLayout30.xml"/><Relationship Id="rId4" Type="http://schemas.openxmlformats.org/officeDocument/2006/relationships/image" Target="../media/image16.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15.jp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15.jp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07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t>… </a:t>
            </a:r>
            <a:r>
              <a:rPr lang="en-US" sz="3200" dirty="0"/>
              <a:t>cross-platform </a:t>
            </a:r>
            <a:r>
              <a:rPr lang="en-US" sz="3200" dirty="0" smtClean="0"/>
              <a:t>portability and compatibility</a:t>
            </a:r>
            <a:endParaRPr lang="en-US" sz="3200" dirty="0"/>
          </a:p>
          <a:p>
            <a:pPr lvl="1"/>
            <a:r>
              <a:rPr lang="en-US" sz="1600" dirty="0"/>
              <a:t>Share model code across mobile and client platforms (native UI per </a:t>
            </a:r>
            <a:r>
              <a:rPr lang="en-US" sz="1600" dirty="0" smtClean="0"/>
              <a:t>platform)</a:t>
            </a:r>
          </a:p>
          <a:p>
            <a:pPr lvl="1"/>
            <a:r>
              <a:rPr lang="en-US" sz="1600" dirty="0" smtClean="0"/>
              <a:t>Access rich portable C++ libraries</a:t>
            </a:r>
            <a:endParaRPr lang="en-US" sz="1600" dirty="0"/>
          </a:p>
          <a:p>
            <a:pPr lvl="1"/>
            <a:endParaRPr lang="en-US" sz="3200" dirty="0"/>
          </a:p>
          <a:p>
            <a:r>
              <a:rPr lang="en-US" sz="3200" dirty="0"/>
              <a:t>… high performance and full control</a:t>
            </a:r>
          </a:p>
          <a:p>
            <a:pPr lvl="1"/>
            <a:r>
              <a:rPr lang="en-US" sz="1600" dirty="0"/>
              <a:t>Memory layout control: Essential for high performance</a:t>
            </a:r>
          </a:p>
          <a:p>
            <a:pPr lvl="1"/>
            <a:r>
              <a:rPr lang="en-US" sz="1600" dirty="0"/>
              <a:t>Determinism </a:t>
            </a:r>
            <a:r>
              <a:rPr lang="en-US" sz="1600" dirty="0" smtClean="0"/>
              <a:t>control: Prompt cleanup/release</a:t>
            </a:r>
            <a:endParaRPr lang="en-US" sz="1600" dirty="0"/>
          </a:p>
          <a:p>
            <a:pPr lvl="1"/>
            <a:r>
              <a:rPr lang="en-US" sz="1600" i="1" dirty="0" smtClean="0"/>
              <a:t>+ </a:t>
            </a:r>
            <a:r>
              <a:rPr lang="en-US" sz="1600" i="1" dirty="0"/>
              <a:t>next </a:t>
            </a:r>
            <a:r>
              <a:rPr lang="en-US" sz="1600" i="1" dirty="0" smtClean="0"/>
              <a:t>point…</a:t>
            </a:r>
            <a:endParaRPr lang="en-US" sz="1600" i="1" dirty="0"/>
          </a:p>
          <a:p>
            <a:r>
              <a:rPr lang="en-US" sz="3200" dirty="0" smtClean="0"/>
              <a:t>… full access to hardware and OS resources</a:t>
            </a:r>
          </a:p>
          <a:p>
            <a:pPr lvl="1"/>
            <a:r>
              <a:rPr lang="en-US" sz="1600" dirty="0" smtClean="0"/>
              <a:t>Graphics: DirectX, OpenGL</a:t>
            </a:r>
            <a:endParaRPr lang="en-US" sz="1600" dirty="0"/>
          </a:p>
          <a:p>
            <a:pPr lvl="1"/>
            <a:r>
              <a:rPr lang="en-US" sz="1600" dirty="0" smtClean="0"/>
              <a:t>Vector Units: </a:t>
            </a:r>
            <a:r>
              <a:rPr lang="en-US" sz="1600" dirty="0" err="1" smtClean="0"/>
              <a:t>Vectorization</a:t>
            </a:r>
            <a:r>
              <a:rPr lang="en-US" sz="1600" dirty="0" smtClean="0"/>
              <a:t> and /</a:t>
            </a:r>
            <a:r>
              <a:rPr lang="en-US" sz="1600" dirty="0" err="1" smtClean="0"/>
              <a:t>Qvec</a:t>
            </a:r>
            <a:endParaRPr lang="en-US" sz="1600" dirty="0"/>
          </a:p>
          <a:p>
            <a:pPr lvl="1"/>
            <a:r>
              <a:rPr lang="en-US" sz="1600" dirty="0" smtClean="0"/>
              <a:t>GPU for computation (GPGPU): C++ AMP &amp; upcoming Parallelism TS</a:t>
            </a:r>
            <a:endParaRPr lang="en-US" sz="3200" dirty="0"/>
          </a:p>
        </p:txBody>
      </p:sp>
      <p:sp>
        <p:nvSpPr>
          <p:cNvPr id="3" name="Title 2"/>
          <p:cNvSpPr>
            <a:spLocks noGrp="1"/>
          </p:cNvSpPr>
          <p:nvPr>
            <p:ph type="title"/>
          </p:nvPr>
        </p:nvSpPr>
        <p:spPr/>
        <p:txBody>
          <a:bodyPr/>
          <a:lstStyle/>
          <a:p>
            <a:r>
              <a:rPr lang="en-US" dirty="0" smtClean="0"/>
              <a:t>“Use C++ for …”</a:t>
            </a:r>
            <a:endParaRPr lang="en-US" dirty="0"/>
          </a:p>
        </p:txBody>
      </p:sp>
      <p:grpSp>
        <p:nvGrpSpPr>
          <p:cNvPr id="10" name="Group 9"/>
          <p:cNvGrpSpPr/>
          <p:nvPr/>
        </p:nvGrpSpPr>
        <p:grpSpPr>
          <a:xfrm>
            <a:off x="366141" y="1516062"/>
            <a:ext cx="2743171" cy="1508744"/>
            <a:chOff x="366141" y="2674310"/>
            <a:chExt cx="3108927" cy="1508744"/>
          </a:xfrm>
        </p:grpSpPr>
        <p:sp>
          <p:nvSpPr>
            <p:cNvPr id="5" name="Rectangle 4"/>
            <p:cNvSpPr/>
            <p:nvPr/>
          </p:nvSpPr>
          <p:spPr bwMode="auto">
            <a:xfrm>
              <a:off x="366141" y="2674310"/>
              <a:ext cx="1347201" cy="45719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sp>
          <p:nvSpPr>
            <p:cNvPr id="7" name="Rectangle 6"/>
            <p:cNvSpPr/>
            <p:nvPr/>
          </p:nvSpPr>
          <p:spPr bwMode="auto">
            <a:xfrm>
              <a:off x="2127866" y="2674312"/>
              <a:ext cx="1347202" cy="45719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t>
              </a:r>
            </a:p>
          </p:txBody>
        </p:sp>
        <p:sp>
          <p:nvSpPr>
            <p:cNvPr id="8" name="Rectangle 7"/>
            <p:cNvSpPr/>
            <p:nvPr/>
          </p:nvSpPr>
          <p:spPr bwMode="auto">
            <a:xfrm>
              <a:off x="366141" y="3222945"/>
              <a:ext cx="3108926" cy="96010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solidFill>
                    <a:srgbClr val="404040">
                      <a:lumMod val="75000"/>
                    </a:srgbClr>
                  </a:solidFill>
                  <a:ea typeface="Segoe UI" pitchFamily="34" charset="0"/>
                  <a:cs typeface="Segoe UI" pitchFamily="34" charset="0"/>
                </a:rPr>
                <a:t>C++</a:t>
              </a:r>
            </a:p>
          </p:txBody>
        </p:sp>
      </p:grpSp>
      <p:sp>
        <p:nvSpPr>
          <p:cNvPr id="9" name="Content Placeholder 3"/>
          <p:cNvSpPr>
            <a:spLocks noGrp="1"/>
          </p:cNvSpPr>
          <p:nvPr>
            <p:ph type="body" sz="quarter" idx="11"/>
          </p:nvPr>
        </p:nvSpPr>
        <p:spPr>
          <a:xfrm>
            <a:off x="579436" y="3421062"/>
            <a:ext cx="2438401" cy="3276601"/>
          </a:xfrm>
        </p:spPr>
        <p:txBody>
          <a:bodyPr/>
          <a:lstStyle/>
          <a:p>
            <a:pPr>
              <a:spcBef>
                <a:spcPts val="1200"/>
              </a:spcBef>
            </a:pPr>
            <a:r>
              <a:rPr lang="en-US" sz="2000" dirty="0" smtClean="0"/>
              <a:t>Some highlights:</a:t>
            </a:r>
          </a:p>
          <a:p>
            <a:pPr marL="342900" lvl="1">
              <a:spcBef>
                <a:spcPts val="1200"/>
              </a:spcBef>
            </a:pPr>
            <a:r>
              <a:rPr lang="en-US" sz="2000" b="1" dirty="0" smtClean="0"/>
              <a:t>Value types </a:t>
            </a:r>
            <a:br>
              <a:rPr lang="en-US" sz="2000" b="1" dirty="0" smtClean="0"/>
            </a:br>
            <a:r>
              <a:rPr lang="en-US" sz="2000" dirty="0" smtClean="0"/>
              <a:t>by default</a:t>
            </a:r>
          </a:p>
          <a:p>
            <a:pPr marL="342900" lvl="1">
              <a:spcBef>
                <a:spcPts val="1200"/>
              </a:spcBef>
            </a:pPr>
            <a:r>
              <a:rPr lang="en-US" sz="2000" b="1" dirty="0"/>
              <a:t>D</a:t>
            </a:r>
            <a:r>
              <a:rPr lang="en-US" sz="2000" b="1" dirty="0" smtClean="0"/>
              <a:t>eterminism </a:t>
            </a:r>
            <a:br>
              <a:rPr lang="en-US" sz="2000" b="1" dirty="0" smtClean="0"/>
            </a:br>
            <a:r>
              <a:rPr lang="en-US" sz="2000" dirty="0" smtClean="0"/>
              <a:t>by default</a:t>
            </a:r>
          </a:p>
          <a:p>
            <a:pPr marL="342900" lvl="1">
              <a:spcBef>
                <a:spcPts val="1200"/>
              </a:spcBef>
            </a:pPr>
            <a:r>
              <a:rPr lang="en-US" sz="2000" b="1" dirty="0" smtClean="0"/>
              <a:t>Contiguous </a:t>
            </a:r>
            <a:br>
              <a:rPr lang="en-US" sz="2000" b="1" dirty="0" smtClean="0"/>
            </a:br>
            <a:r>
              <a:rPr lang="en-US" sz="2000" dirty="0" smtClean="0"/>
              <a:t>by default</a:t>
            </a:r>
          </a:p>
          <a:p>
            <a:pPr>
              <a:spcBef>
                <a:spcPts val="1200"/>
              </a:spcBef>
            </a:pPr>
            <a:endParaRPr lang="en-US" sz="2000" dirty="0"/>
          </a:p>
        </p:txBody>
      </p:sp>
    </p:spTree>
    <p:extLst>
      <p:ext uri="{BB962C8B-B14F-4D97-AF65-F5344CB8AC3E}">
        <p14:creationId xmlns:p14="http://schemas.microsoft.com/office/powerpoint/2010/main" val="371318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Modern C++ </a:t>
            </a:r>
            <a:r>
              <a:rPr lang="en-US" sz="4400" b="1" dirty="0" smtClean="0"/>
              <a:t>is not</a:t>
            </a:r>
            <a:r>
              <a:rPr lang="en-US" sz="4400" dirty="0" smtClean="0"/>
              <a:t> C++98:</a:t>
            </a:r>
            <a:r>
              <a:rPr lang="en-US" sz="4400" dirty="0"/>
              <a:t> </a:t>
            </a:r>
            <a:r>
              <a:rPr lang="en-US" sz="4400" dirty="0" smtClean="0"/>
              <a:t>Clean + safe</a:t>
            </a:r>
            <a:br>
              <a:rPr lang="en-US" sz="4400" dirty="0" smtClean="0"/>
            </a:br>
            <a:r>
              <a:rPr lang="en-US" sz="4400" dirty="0"/>
              <a:t/>
            </a:r>
            <a:br>
              <a:rPr lang="en-US" sz="4400" dirty="0"/>
            </a:br>
            <a:r>
              <a:rPr lang="en-US" sz="4400" dirty="0" smtClean="0"/>
              <a:t>But </a:t>
            </a:r>
            <a:r>
              <a:rPr lang="en-US" sz="4400" dirty="0"/>
              <a:t>m</a:t>
            </a:r>
            <a:r>
              <a:rPr lang="en-US" sz="4400" dirty="0" smtClean="0"/>
              <a:t>odern C++ </a:t>
            </a:r>
            <a:r>
              <a:rPr lang="en-US" sz="4400" b="1" dirty="0" smtClean="0"/>
              <a:t>is still</a:t>
            </a:r>
            <a:r>
              <a:rPr lang="en-US" sz="4400" dirty="0" smtClean="0"/>
              <a:t> C++:</a:t>
            </a:r>
            <a:r>
              <a:rPr lang="en-US" sz="4400" dirty="0"/>
              <a:t> </a:t>
            </a:r>
            <a:r>
              <a:rPr lang="en-US" sz="4400" dirty="0" smtClean="0"/>
              <a:t>Flexible + fast</a:t>
            </a:r>
            <a:endParaRPr lang="en-US" sz="4400" dirty="0"/>
          </a:p>
        </p:txBody>
      </p:sp>
    </p:spTree>
    <p:extLst>
      <p:ext uri="{BB962C8B-B14F-4D97-AF65-F5344CB8AC3E}">
        <p14:creationId xmlns:p14="http://schemas.microsoft.com/office/powerpoint/2010/main" val="152731840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different: At a glance</a:t>
            </a:r>
            <a:endParaRPr lang="en-US" dirty="0"/>
          </a:p>
        </p:txBody>
      </p:sp>
      <p:sp>
        <p:nvSpPr>
          <p:cNvPr id="15" name="Text Placeholder 6"/>
          <p:cNvSpPr txBox="1">
            <a:spLocks/>
          </p:cNvSpPr>
          <p:nvPr/>
        </p:nvSpPr>
        <p:spPr>
          <a:xfrm>
            <a:off x="621823" y="1311473"/>
            <a:ext cx="5494936" cy="699453"/>
          </a:xfrm>
          <a:prstGeom prst="rect">
            <a:avLst/>
          </a:prstGeom>
          <a:noFill/>
          <a:ln>
            <a:noFill/>
          </a:ln>
        </p:spPr>
        <p:txBody>
          <a:bodyPr vert="horz" lIns="91440" anchor="b" anchorCtr="0">
            <a:no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dirty="0" smtClean="0">
                <a:solidFill>
                  <a:srgbClr val="9FB8CD"/>
                </a:solidFill>
                <a:latin typeface="Calibri"/>
              </a:rPr>
              <a:t>Then: C++98 code</a:t>
            </a:r>
            <a:endParaRPr lang="en-US" dirty="0">
              <a:solidFill>
                <a:srgbClr val="9FB8CD"/>
              </a:solidFill>
              <a:latin typeface="Calibri"/>
            </a:endParaRPr>
          </a:p>
        </p:txBody>
      </p:sp>
      <p:sp>
        <p:nvSpPr>
          <p:cNvPr id="17" name="Content Placeholder 4"/>
          <p:cNvSpPr txBox="1">
            <a:spLocks/>
          </p:cNvSpPr>
          <p:nvPr/>
        </p:nvSpPr>
        <p:spPr>
          <a:xfrm>
            <a:off x="624075" y="2176074"/>
            <a:ext cx="5746562" cy="4288768"/>
          </a:xfrm>
          <a:prstGeom prst="rect">
            <a:avLst/>
          </a:prstGeom>
        </p:spPr>
        <p:txBody>
          <a:bodyPr vert="horz">
            <a:no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lnSpc>
                <a:spcPts val="2448"/>
              </a:lnSpc>
              <a:buClr>
                <a:srgbClr val="727CA3"/>
              </a:buClr>
              <a:buFont typeface="Wingdings 3"/>
              <a:buNone/>
              <a:defRPr/>
            </a:pPr>
            <a:r>
              <a:rPr lang="en-US" sz="2000" dirty="0" smtClean="0">
                <a:solidFill>
                  <a:sysClr val="windowText" lastClr="000000">
                    <a:lumMod val="65000"/>
                    <a:lumOff val="35000"/>
                  </a:sysClr>
                </a:solidFill>
                <a:latin typeface="Calibri"/>
              </a:rPr>
              <a:t>circle* p = </a:t>
            </a:r>
            <a:r>
              <a:rPr lang="en-US" sz="2000" b="1" dirty="0" smtClean="0">
                <a:solidFill>
                  <a:sysClr val="windowText" lastClr="000000">
                    <a:lumMod val="65000"/>
                    <a:lumOff val="35000"/>
                  </a:sysClr>
                </a:solidFill>
                <a:latin typeface="Calibri"/>
              </a:rPr>
              <a:t>new</a:t>
            </a:r>
            <a:r>
              <a:rPr lang="en-US" sz="2000" dirty="0" smtClean="0">
                <a:solidFill>
                  <a:sysClr val="windowText" lastClr="000000">
                    <a:lumMod val="65000"/>
                    <a:lumOff val="35000"/>
                  </a:sysClr>
                </a:solidFill>
                <a:latin typeface="Calibri"/>
              </a:rPr>
              <a:t> </a:t>
            </a:r>
            <a:r>
              <a:rPr lang="en-US" sz="2000" b="1" dirty="0" smtClean="0">
                <a:solidFill>
                  <a:sysClr val="windowText" lastClr="000000">
                    <a:lumMod val="65000"/>
                    <a:lumOff val="35000"/>
                  </a:sysClr>
                </a:solidFill>
                <a:latin typeface="Calibri"/>
              </a:rPr>
              <a:t>circle</a:t>
            </a:r>
            <a:r>
              <a:rPr lang="en-US" sz="2000" dirty="0" smtClean="0">
                <a:solidFill>
                  <a:sysClr val="windowText" lastClr="000000">
                    <a:lumMod val="65000"/>
                    <a:lumOff val="35000"/>
                  </a:sysClr>
                </a:solidFill>
                <a:latin typeface="Calibri"/>
              </a:rPr>
              <a:t>( 42 );</a:t>
            </a:r>
          </a:p>
          <a:p>
            <a:pPr marL="0" indent="0" defTabSz="914400">
              <a:lnSpc>
                <a:spcPts val="2448"/>
              </a:lnSpc>
              <a:buClr>
                <a:srgbClr val="727CA3"/>
              </a:buClr>
              <a:buFont typeface="Wingdings 3"/>
              <a:buNone/>
              <a:defRPr/>
            </a:pPr>
            <a:r>
              <a:rPr lang="en-US" sz="2000" dirty="0" smtClean="0">
                <a:solidFill>
                  <a:sysClr val="windowText" lastClr="000000">
                    <a:lumMod val="65000"/>
                    <a:lumOff val="35000"/>
                  </a:sysClr>
                </a:solidFill>
                <a:latin typeface="Calibri"/>
              </a:rPr>
              <a:t>vector&lt;</a:t>
            </a:r>
            <a:r>
              <a:rPr lang="en-US" sz="2000" b="1" dirty="0" smtClean="0">
                <a:solidFill>
                  <a:sysClr val="windowText" lastClr="000000">
                    <a:lumMod val="65000"/>
                    <a:lumOff val="35000"/>
                  </a:sysClr>
                </a:solidFill>
                <a:latin typeface="Calibri"/>
              </a:rPr>
              <a:t>shape*</a:t>
            </a:r>
            <a:r>
              <a:rPr lang="en-US" sz="2000" dirty="0" smtClean="0">
                <a:solidFill>
                  <a:sysClr val="windowText" lastClr="000000">
                    <a:lumMod val="65000"/>
                    <a:lumOff val="35000"/>
                  </a:sysClr>
                </a:solidFill>
                <a:latin typeface="Calibri"/>
              </a:rPr>
              <a:t>&gt; v = </a:t>
            </a:r>
            <a:r>
              <a:rPr lang="en-US" sz="2000" dirty="0" err="1" smtClean="0">
                <a:solidFill>
                  <a:sysClr val="windowText" lastClr="000000">
                    <a:lumMod val="65000"/>
                    <a:lumOff val="35000"/>
                  </a:sysClr>
                </a:solidFill>
                <a:latin typeface="Calibri"/>
              </a:rPr>
              <a:t>load_shapes</a:t>
            </a:r>
            <a:r>
              <a:rPr lang="en-US" sz="2000" dirty="0" smtClean="0">
                <a:solidFill>
                  <a:sysClr val="windowText" lastClr="000000">
                    <a:lumMod val="65000"/>
                    <a:lumOff val="35000"/>
                  </a:sysClr>
                </a:solidFill>
                <a:latin typeface="Calibri"/>
              </a:rPr>
              <a:t>();</a:t>
            </a:r>
          </a:p>
          <a:p>
            <a:pPr marL="0" indent="0" defTabSz="914400">
              <a:lnSpc>
                <a:spcPts val="2448"/>
              </a:lnSpc>
              <a:buClr>
                <a:srgbClr val="727CA3"/>
              </a:buClr>
              <a:buFont typeface="Wingdings 3"/>
              <a:buNone/>
              <a:defRPr/>
            </a:pPr>
            <a:r>
              <a:rPr lang="en-US" sz="2000" b="1" spc="-82" dirty="0" smtClean="0">
                <a:solidFill>
                  <a:sysClr val="windowText" lastClr="000000">
                    <a:lumMod val="65000"/>
                    <a:lumOff val="35000"/>
                  </a:sysClr>
                </a:solidFill>
                <a:latin typeface="Calibri"/>
              </a:rPr>
              <a:t>for</a:t>
            </a:r>
            <a:r>
              <a:rPr lang="en-US" sz="2000" spc="-82" dirty="0" smtClean="0">
                <a:solidFill>
                  <a:sysClr val="windowText" lastClr="000000">
                    <a:lumMod val="65000"/>
                    <a:lumOff val="35000"/>
                  </a:sysClr>
                </a:solidFill>
                <a:latin typeface="Calibri"/>
              </a:rPr>
              <a:t>( vector&lt;shape*&gt;::iterator </a:t>
            </a:r>
            <a:r>
              <a:rPr lang="en-US" sz="2000" spc="-82" dirty="0" err="1" smtClean="0">
                <a:solidFill>
                  <a:sysClr val="windowText" lastClr="000000">
                    <a:lumMod val="65000"/>
                    <a:lumOff val="35000"/>
                  </a:sysClr>
                </a:solidFill>
                <a:latin typeface="Calibri"/>
              </a:rPr>
              <a:t>i</a:t>
            </a:r>
            <a:r>
              <a:rPr lang="en-US" sz="2000" spc="-82" dirty="0" smtClean="0">
                <a:solidFill>
                  <a:sysClr val="windowText" lastClr="000000">
                    <a:lumMod val="65000"/>
                    <a:lumOff val="35000"/>
                  </a:sysClr>
                </a:solidFill>
                <a:latin typeface="Calibri"/>
              </a:rPr>
              <a:t> = </a:t>
            </a:r>
            <a:r>
              <a:rPr lang="en-US" sz="2000" spc="-82" dirty="0" err="1" smtClean="0">
                <a:solidFill>
                  <a:sysClr val="windowText" lastClr="000000">
                    <a:lumMod val="65000"/>
                    <a:lumOff val="35000"/>
                  </a:sysClr>
                </a:solidFill>
                <a:latin typeface="Calibri"/>
              </a:rPr>
              <a:t>v.begin</a:t>
            </a:r>
            <a:r>
              <a:rPr lang="en-US" sz="2000" spc="-82" dirty="0" smtClean="0">
                <a:solidFill>
                  <a:sysClr val="windowText" lastClr="000000">
                    <a:lumMod val="65000"/>
                    <a:lumOff val="35000"/>
                  </a:sysClr>
                </a:solidFill>
                <a:latin typeface="Calibri"/>
              </a:rPr>
              <a:t>(); </a:t>
            </a:r>
            <a:r>
              <a:rPr lang="en-US" sz="2000" spc="-82" dirty="0" err="1" smtClean="0">
                <a:solidFill>
                  <a:sysClr val="windowText" lastClr="000000">
                    <a:lumMod val="65000"/>
                    <a:lumOff val="35000"/>
                  </a:sysClr>
                </a:solidFill>
                <a:latin typeface="Calibri"/>
              </a:rPr>
              <a:t>i</a:t>
            </a:r>
            <a:r>
              <a:rPr lang="en-US" sz="2000" spc="-82" dirty="0" smtClean="0">
                <a:solidFill>
                  <a:sysClr val="windowText" lastClr="000000">
                    <a:lumMod val="65000"/>
                    <a:lumOff val="35000"/>
                  </a:sysClr>
                </a:solidFill>
                <a:latin typeface="Calibri"/>
              </a:rPr>
              <a:t> != </a:t>
            </a:r>
            <a:r>
              <a:rPr lang="en-US" sz="2000" spc="-82" dirty="0" err="1" smtClean="0">
                <a:solidFill>
                  <a:sysClr val="windowText" lastClr="000000">
                    <a:lumMod val="65000"/>
                    <a:lumOff val="35000"/>
                  </a:sysClr>
                </a:solidFill>
                <a:latin typeface="Calibri"/>
              </a:rPr>
              <a:t>v.end</a:t>
            </a:r>
            <a:r>
              <a:rPr lang="en-US" sz="2000" spc="-82" dirty="0" smtClean="0">
                <a:solidFill>
                  <a:sysClr val="windowText" lastClr="000000">
                    <a:lumMod val="65000"/>
                    <a:lumOff val="35000"/>
                  </a:sysClr>
                </a:solidFill>
                <a:latin typeface="Calibri"/>
              </a:rPr>
              <a:t>(); ++</a:t>
            </a:r>
            <a:r>
              <a:rPr lang="en-US" sz="2000" spc="-82" dirty="0" err="1" smtClean="0">
                <a:solidFill>
                  <a:sysClr val="windowText" lastClr="000000">
                    <a:lumMod val="65000"/>
                    <a:lumOff val="35000"/>
                  </a:sysClr>
                </a:solidFill>
                <a:latin typeface="Calibri"/>
              </a:rPr>
              <a:t>i</a:t>
            </a:r>
            <a:r>
              <a:rPr lang="en-US" sz="2000" spc="-82" dirty="0" smtClean="0">
                <a:solidFill>
                  <a:sysClr val="windowText" lastClr="000000">
                    <a:lumMod val="65000"/>
                    <a:lumOff val="35000"/>
                  </a:sysClr>
                </a:solidFill>
                <a:latin typeface="Calibri"/>
              </a:rPr>
              <a:t> ) {</a:t>
            </a:r>
            <a:r>
              <a:rPr lang="en-US" sz="2000" spc="-102" dirty="0" smtClean="0">
                <a:solidFill>
                  <a:sysClr val="windowText" lastClr="000000">
                    <a:lumMod val="65000"/>
                    <a:lumOff val="35000"/>
                  </a:sysClr>
                </a:solidFill>
                <a:latin typeface="Calibri"/>
              </a:rPr>
              <a:t/>
            </a:r>
            <a:br>
              <a:rPr lang="en-US" sz="2000" spc="-102" dirty="0" smtClean="0">
                <a:solidFill>
                  <a:sysClr val="windowText" lastClr="000000">
                    <a:lumMod val="65000"/>
                    <a:lumOff val="35000"/>
                  </a:sysClr>
                </a:solidFill>
                <a:latin typeface="Calibri"/>
              </a:rPr>
            </a:br>
            <a:r>
              <a:rPr lang="en-US" sz="2000" spc="-102" dirty="0" smtClean="0">
                <a:solidFill>
                  <a:sysClr val="windowText" lastClr="000000">
                    <a:lumMod val="65000"/>
                    <a:lumOff val="35000"/>
                  </a:sysClr>
                </a:solidFill>
                <a:latin typeface="Calibri"/>
              </a:rPr>
              <a:t>  </a:t>
            </a:r>
            <a:r>
              <a:rPr lang="en-US" sz="2000" dirty="0" smtClean="0">
                <a:solidFill>
                  <a:sysClr val="windowText" lastClr="000000">
                    <a:lumMod val="65000"/>
                    <a:lumOff val="35000"/>
                  </a:sysClr>
                </a:solidFill>
                <a:latin typeface="Calibri"/>
              </a:rPr>
              <a:t>  if(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&amp;&amp;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 *p )</a:t>
            </a:r>
            <a:br>
              <a:rPr lang="en-US" sz="2000" dirty="0" smtClean="0">
                <a:solidFill>
                  <a:sysClr val="windowText" lastClr="000000">
                    <a:lumMod val="65000"/>
                    <a:lumOff val="35000"/>
                  </a:sysClr>
                </a:solidFill>
                <a:latin typeface="Calibri"/>
              </a:rPr>
            </a:br>
            <a:r>
              <a:rPr lang="en-US" sz="2000" dirty="0" smtClean="0">
                <a:solidFill>
                  <a:sysClr val="windowText" lastClr="000000">
                    <a:lumMod val="65000"/>
                    <a:lumOff val="35000"/>
                  </a:sysClr>
                </a:solidFill>
                <a:latin typeface="Calibri"/>
              </a:rPr>
              <a:t>        </a:t>
            </a:r>
            <a:r>
              <a:rPr lang="en-US" sz="2000" dirty="0" err="1" smtClean="0">
                <a:solidFill>
                  <a:sysClr val="windowText" lastClr="000000">
                    <a:lumMod val="65000"/>
                    <a:lumOff val="35000"/>
                  </a:sysClr>
                </a:solidFill>
                <a:latin typeface="Calibri"/>
              </a:rPr>
              <a:t>cout</a:t>
            </a:r>
            <a:r>
              <a:rPr lang="en-US" sz="2000" dirty="0" smtClean="0">
                <a:solidFill>
                  <a:sysClr val="windowText" lastClr="000000">
                    <a:lumMod val="65000"/>
                    <a:lumOff val="35000"/>
                  </a:sysClr>
                </a:solidFill>
                <a:latin typeface="Calibri"/>
              </a:rPr>
              <a:t> &lt;&lt;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&lt;&lt; “ is a match\n”;</a:t>
            </a:r>
            <a:br>
              <a:rPr lang="en-US" sz="2000" dirty="0" smtClean="0">
                <a:solidFill>
                  <a:sysClr val="windowText" lastClr="000000">
                    <a:lumMod val="65000"/>
                    <a:lumOff val="35000"/>
                  </a:sysClr>
                </a:solidFill>
                <a:latin typeface="Calibri"/>
              </a:rPr>
            </a:br>
            <a:r>
              <a:rPr lang="en-US" sz="2000" dirty="0" smtClean="0">
                <a:solidFill>
                  <a:sysClr val="windowText" lastClr="000000">
                    <a:lumMod val="65000"/>
                    <a:lumOff val="35000"/>
                  </a:sysClr>
                </a:solidFill>
                <a:latin typeface="Calibri"/>
              </a:rPr>
              <a:t>}</a:t>
            </a:r>
          </a:p>
          <a:p>
            <a:pPr marL="0" indent="0" defTabSz="914400">
              <a:lnSpc>
                <a:spcPts val="2448"/>
              </a:lnSpc>
              <a:buClr>
                <a:srgbClr val="727CA3"/>
              </a:buClr>
              <a:buFont typeface="Wingdings 3"/>
              <a:buNone/>
              <a:defRPr/>
            </a:pPr>
            <a:r>
              <a:rPr lang="en-US" sz="2000" i="1" dirty="0" smtClean="0">
                <a:solidFill>
                  <a:sysClr val="windowText" lastClr="000000">
                    <a:lumMod val="65000"/>
                    <a:lumOff val="35000"/>
                  </a:sysClr>
                </a:solidFill>
                <a:latin typeface="Calibri"/>
              </a:rPr>
              <a:t>// … later, possibly elsewhere …</a:t>
            </a:r>
          </a:p>
          <a:p>
            <a:pPr marL="0" indent="0" defTabSz="914400">
              <a:lnSpc>
                <a:spcPts val="2448"/>
              </a:lnSpc>
              <a:buClr>
                <a:srgbClr val="727CA3"/>
              </a:buClr>
              <a:buFont typeface="Wingdings 3"/>
              <a:buNone/>
              <a:defRPr/>
            </a:pPr>
            <a:r>
              <a:rPr lang="en-US" sz="2000" dirty="0" smtClean="0">
                <a:solidFill>
                  <a:sysClr val="windowText" lastClr="000000">
                    <a:lumMod val="65000"/>
                    <a:lumOff val="35000"/>
                  </a:sysClr>
                </a:solidFill>
                <a:latin typeface="Calibri"/>
              </a:rPr>
              <a:t>for( vector&lt;shape*&gt;::iterator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 </a:t>
            </a:r>
            <a:r>
              <a:rPr lang="en-US" sz="2000" dirty="0" err="1" smtClean="0">
                <a:solidFill>
                  <a:sysClr val="windowText" lastClr="000000">
                    <a:lumMod val="65000"/>
                    <a:lumOff val="35000"/>
                  </a:sysClr>
                </a:solidFill>
                <a:latin typeface="Calibri"/>
              </a:rPr>
              <a:t>v.begin</a:t>
            </a:r>
            <a:r>
              <a:rPr lang="en-US" sz="2000" dirty="0" smtClean="0">
                <a:solidFill>
                  <a:sysClr val="windowText" lastClr="000000">
                    <a:lumMod val="65000"/>
                    <a:lumOff val="35000"/>
                  </a:sysClr>
                </a:solidFill>
                <a:latin typeface="Calibri"/>
              </a:rPr>
              <a:t>();</a:t>
            </a:r>
            <a:br>
              <a:rPr lang="en-US" sz="2000" dirty="0" smtClean="0">
                <a:solidFill>
                  <a:sysClr val="windowText" lastClr="000000">
                    <a:lumMod val="65000"/>
                    <a:lumOff val="35000"/>
                  </a:sysClr>
                </a:solidFill>
                <a:latin typeface="Calibri"/>
              </a:rPr>
            </a:br>
            <a:r>
              <a:rPr lang="en-US" sz="2000" dirty="0" smtClean="0">
                <a:solidFill>
                  <a:sysClr val="windowText" lastClr="000000">
                    <a:lumMod val="65000"/>
                    <a:lumOff val="35000"/>
                  </a:sysClr>
                </a:solidFill>
                <a:latin typeface="Calibri"/>
              </a:rPr>
              <a:t>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 </a:t>
            </a:r>
            <a:r>
              <a:rPr lang="en-US" sz="2000" dirty="0" err="1" smtClean="0">
                <a:solidFill>
                  <a:sysClr val="windowText" lastClr="000000">
                    <a:lumMod val="65000"/>
                    <a:lumOff val="35000"/>
                  </a:sysClr>
                </a:solidFill>
                <a:latin typeface="Calibri"/>
              </a:rPr>
              <a:t>v.end</a:t>
            </a:r>
            <a:r>
              <a:rPr lang="en-US" sz="2000" dirty="0" smtClean="0">
                <a:solidFill>
                  <a:sysClr val="windowText" lastClr="000000">
                    <a:lumMod val="65000"/>
                    <a:lumOff val="35000"/>
                  </a:sysClr>
                </a:solidFill>
                <a:latin typeface="Calibri"/>
              </a:rPr>
              <a:t>();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 {</a:t>
            </a:r>
            <a:br>
              <a:rPr lang="en-US" sz="2000" dirty="0" smtClean="0">
                <a:solidFill>
                  <a:sysClr val="windowText" lastClr="000000">
                    <a:lumMod val="65000"/>
                    <a:lumOff val="35000"/>
                  </a:sysClr>
                </a:solidFill>
                <a:latin typeface="Calibri"/>
              </a:rPr>
            </a:br>
            <a:r>
              <a:rPr lang="en-US" sz="2000" dirty="0" smtClean="0">
                <a:solidFill>
                  <a:sysClr val="windowText" lastClr="000000">
                    <a:lumMod val="65000"/>
                    <a:lumOff val="35000"/>
                  </a:sysClr>
                </a:solidFill>
                <a:latin typeface="Calibri"/>
              </a:rPr>
              <a:t>    </a:t>
            </a:r>
            <a:r>
              <a:rPr lang="en-US" sz="2000" b="1" dirty="0" smtClean="0">
                <a:solidFill>
                  <a:sysClr val="windowText" lastClr="000000">
                    <a:lumMod val="65000"/>
                    <a:lumOff val="35000"/>
                  </a:sysClr>
                </a:solidFill>
                <a:latin typeface="Calibri"/>
              </a:rPr>
              <a:t>delete</a:t>
            </a:r>
            <a:r>
              <a:rPr lang="en-US" sz="2000" dirty="0" smtClean="0">
                <a:solidFill>
                  <a:sysClr val="windowText" lastClr="000000">
                    <a:lumMod val="65000"/>
                    <a:lumOff val="35000"/>
                  </a:sysClr>
                </a:solidFill>
                <a:latin typeface="Calibri"/>
              </a:rPr>
              <a:t>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a:t>
            </a:r>
            <a:br>
              <a:rPr lang="en-US" sz="2000" dirty="0" smtClean="0">
                <a:solidFill>
                  <a:sysClr val="windowText" lastClr="000000">
                    <a:lumMod val="65000"/>
                    <a:lumOff val="35000"/>
                  </a:sysClr>
                </a:solidFill>
                <a:latin typeface="Calibri"/>
              </a:rPr>
            </a:br>
            <a:r>
              <a:rPr lang="en-US" sz="2000" dirty="0" smtClean="0">
                <a:solidFill>
                  <a:sysClr val="windowText" lastClr="000000">
                    <a:lumMod val="65000"/>
                    <a:lumOff val="35000"/>
                  </a:sysClr>
                </a:solidFill>
                <a:latin typeface="Calibri"/>
              </a:rPr>
              <a:t>}</a:t>
            </a:r>
          </a:p>
          <a:p>
            <a:pPr marL="0" indent="0" defTabSz="914400">
              <a:lnSpc>
                <a:spcPts val="2448"/>
              </a:lnSpc>
              <a:buClr>
                <a:srgbClr val="727CA3"/>
              </a:buClr>
              <a:buFont typeface="Wingdings 3"/>
              <a:buNone/>
              <a:defRPr/>
            </a:pPr>
            <a:r>
              <a:rPr lang="en-US" sz="2000" b="1" dirty="0" smtClean="0">
                <a:solidFill>
                  <a:sysClr val="windowText" lastClr="000000">
                    <a:lumMod val="65000"/>
                    <a:lumOff val="35000"/>
                  </a:sysClr>
                </a:solidFill>
                <a:latin typeface="Calibri"/>
              </a:rPr>
              <a:t>delete</a:t>
            </a:r>
            <a:r>
              <a:rPr lang="en-US" sz="2000" dirty="0" smtClean="0">
                <a:solidFill>
                  <a:sysClr val="windowText" lastClr="000000">
                    <a:lumMod val="65000"/>
                    <a:lumOff val="35000"/>
                  </a:sysClr>
                </a:solidFill>
                <a:latin typeface="Calibri"/>
              </a:rPr>
              <a:t> p;</a:t>
            </a:r>
            <a:endParaRPr lang="en-US" sz="2000" dirty="0">
              <a:solidFill>
                <a:sysClr val="windowText" lastClr="000000">
                  <a:lumMod val="65000"/>
                  <a:lumOff val="35000"/>
                </a:sysClr>
              </a:solidFill>
              <a:latin typeface="Calibri"/>
            </a:endParaRPr>
          </a:p>
        </p:txBody>
      </p:sp>
    </p:spTree>
    <p:extLst>
      <p:ext uri="{BB962C8B-B14F-4D97-AF65-F5344CB8AC3E}">
        <p14:creationId xmlns:p14="http://schemas.microsoft.com/office/powerpoint/2010/main" val="210451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different: At a glance</a:t>
            </a:r>
            <a:endParaRPr lang="en-US" dirty="0"/>
          </a:p>
        </p:txBody>
      </p:sp>
      <p:sp>
        <p:nvSpPr>
          <p:cNvPr id="15" name="Text Placeholder 6"/>
          <p:cNvSpPr txBox="1">
            <a:spLocks/>
          </p:cNvSpPr>
          <p:nvPr/>
        </p:nvSpPr>
        <p:spPr>
          <a:xfrm>
            <a:off x="621823" y="1311473"/>
            <a:ext cx="5494936" cy="699453"/>
          </a:xfrm>
          <a:prstGeom prst="rect">
            <a:avLst/>
          </a:prstGeom>
          <a:noFill/>
          <a:ln>
            <a:noFill/>
          </a:ln>
        </p:spPr>
        <p:txBody>
          <a:bodyPr vert="horz" lIns="91440" anchor="b" anchorCtr="0">
            <a:no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dirty="0" smtClean="0">
                <a:solidFill>
                  <a:srgbClr val="9FB8CD"/>
                </a:solidFill>
                <a:latin typeface="Calibri"/>
              </a:rPr>
              <a:t>Then: C++98 code</a:t>
            </a:r>
            <a:endParaRPr lang="en-US" dirty="0">
              <a:solidFill>
                <a:srgbClr val="9FB8CD"/>
              </a:solidFill>
              <a:latin typeface="Calibri"/>
            </a:endParaRPr>
          </a:p>
        </p:txBody>
      </p:sp>
      <p:sp>
        <p:nvSpPr>
          <p:cNvPr id="16" name="Text Placeholder 7"/>
          <p:cNvSpPr txBox="1">
            <a:spLocks/>
          </p:cNvSpPr>
          <p:nvPr/>
        </p:nvSpPr>
        <p:spPr>
          <a:xfrm>
            <a:off x="6599456" y="1321187"/>
            <a:ext cx="5301839" cy="699453"/>
          </a:xfrm>
          <a:prstGeom prst="rect">
            <a:avLst/>
          </a:prstGeom>
          <a:noFill/>
          <a:ln>
            <a:noFill/>
          </a:ln>
        </p:spPr>
        <p:txBody>
          <a:bodyPr vert="horz" lIns="91440" anchor="b" anchorCtr="0">
            <a:norm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dirty="0" smtClean="0">
                <a:solidFill>
                  <a:srgbClr val="9FB8CD"/>
                </a:solidFill>
                <a:latin typeface="Calibri"/>
              </a:rPr>
              <a:t>Now: Modern C++</a:t>
            </a:r>
            <a:endParaRPr lang="en-US" dirty="0">
              <a:solidFill>
                <a:srgbClr val="9FB8CD"/>
              </a:solidFill>
              <a:latin typeface="Calibri"/>
            </a:endParaRPr>
          </a:p>
        </p:txBody>
      </p:sp>
      <p:sp>
        <p:nvSpPr>
          <p:cNvPr id="17" name="Content Placeholder 4"/>
          <p:cNvSpPr txBox="1">
            <a:spLocks/>
          </p:cNvSpPr>
          <p:nvPr/>
        </p:nvSpPr>
        <p:spPr>
          <a:xfrm>
            <a:off x="624075" y="2176074"/>
            <a:ext cx="5746562" cy="4288768"/>
          </a:xfrm>
          <a:prstGeom prst="rect">
            <a:avLst/>
          </a:prstGeom>
        </p:spPr>
        <p:txBody>
          <a:bodyPr vert="horz">
            <a:no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lnSpc>
                <a:spcPts val="2448"/>
              </a:lnSpc>
              <a:buClr>
                <a:srgbClr val="727CA3"/>
              </a:buClr>
              <a:buFont typeface="Wingdings 3"/>
              <a:buNone/>
              <a:defRPr/>
            </a:pPr>
            <a:r>
              <a:rPr lang="en-US" sz="2000" dirty="0" smtClean="0">
                <a:solidFill>
                  <a:srgbClr val="C00000"/>
                </a:solidFill>
                <a:latin typeface="Calibri"/>
              </a:rPr>
              <a:t>circle*</a:t>
            </a:r>
            <a:r>
              <a:rPr lang="en-US" sz="2000" dirty="0" smtClean="0">
                <a:solidFill>
                  <a:sysClr val="windowText" lastClr="000000">
                    <a:lumMod val="65000"/>
                    <a:lumOff val="35000"/>
                  </a:sysClr>
                </a:solidFill>
                <a:latin typeface="Calibri"/>
              </a:rPr>
              <a:t> p = </a:t>
            </a:r>
            <a:r>
              <a:rPr lang="en-US" sz="2000" b="1" dirty="0" smtClean="0">
                <a:solidFill>
                  <a:srgbClr val="C00000"/>
                </a:solidFill>
                <a:latin typeface="Calibri"/>
              </a:rPr>
              <a:t>new</a:t>
            </a:r>
            <a:r>
              <a:rPr lang="en-US" sz="2000" dirty="0" smtClean="0">
                <a:solidFill>
                  <a:srgbClr val="C00000"/>
                </a:solidFill>
                <a:latin typeface="Calibri"/>
              </a:rPr>
              <a:t> </a:t>
            </a:r>
            <a:r>
              <a:rPr lang="en-US" sz="2000" b="1" dirty="0" smtClean="0">
                <a:solidFill>
                  <a:srgbClr val="C00000"/>
                </a:solidFill>
                <a:latin typeface="Calibri"/>
              </a:rPr>
              <a:t>circle</a:t>
            </a:r>
            <a:r>
              <a:rPr lang="en-US" sz="2000" dirty="0" smtClean="0">
                <a:solidFill>
                  <a:sysClr val="windowText" lastClr="000000">
                    <a:lumMod val="65000"/>
                    <a:lumOff val="35000"/>
                  </a:sysClr>
                </a:solidFill>
                <a:latin typeface="Calibri"/>
              </a:rPr>
              <a:t>( 42 );</a:t>
            </a:r>
          </a:p>
          <a:p>
            <a:pPr marL="0" indent="0" defTabSz="914400">
              <a:lnSpc>
                <a:spcPts val="2448"/>
              </a:lnSpc>
              <a:buClr>
                <a:srgbClr val="727CA3"/>
              </a:buClr>
              <a:buFont typeface="Wingdings 3"/>
              <a:buNone/>
              <a:defRPr/>
            </a:pPr>
            <a:r>
              <a:rPr lang="en-US" sz="2000" dirty="0" smtClean="0">
                <a:solidFill>
                  <a:sysClr val="windowText" lastClr="000000">
                    <a:lumMod val="65000"/>
                    <a:lumOff val="35000"/>
                  </a:sysClr>
                </a:solidFill>
                <a:latin typeface="Calibri"/>
              </a:rPr>
              <a:t>vector&lt;</a:t>
            </a:r>
            <a:r>
              <a:rPr lang="en-US" sz="2000" b="1" dirty="0" smtClean="0">
                <a:solidFill>
                  <a:srgbClr val="C00000"/>
                </a:solidFill>
                <a:latin typeface="Calibri"/>
              </a:rPr>
              <a:t>shape*</a:t>
            </a:r>
            <a:r>
              <a:rPr lang="en-US" sz="2000" dirty="0" smtClean="0">
                <a:solidFill>
                  <a:sysClr val="windowText" lastClr="000000">
                    <a:lumMod val="65000"/>
                    <a:lumOff val="35000"/>
                  </a:sysClr>
                </a:solidFill>
                <a:latin typeface="Calibri"/>
              </a:rPr>
              <a:t>&gt; v = </a:t>
            </a:r>
            <a:r>
              <a:rPr lang="en-US" sz="2000" dirty="0" err="1" smtClean="0">
                <a:solidFill>
                  <a:sysClr val="windowText" lastClr="000000">
                    <a:lumMod val="65000"/>
                    <a:lumOff val="35000"/>
                  </a:sysClr>
                </a:solidFill>
                <a:latin typeface="Calibri"/>
              </a:rPr>
              <a:t>load_shapes</a:t>
            </a:r>
            <a:r>
              <a:rPr lang="en-US" sz="2000" dirty="0" smtClean="0">
                <a:solidFill>
                  <a:sysClr val="windowText" lastClr="000000">
                    <a:lumMod val="65000"/>
                    <a:lumOff val="35000"/>
                  </a:sysClr>
                </a:solidFill>
                <a:latin typeface="Calibri"/>
              </a:rPr>
              <a:t>();</a:t>
            </a:r>
          </a:p>
          <a:p>
            <a:pPr marL="0" indent="0" defTabSz="914400">
              <a:lnSpc>
                <a:spcPts val="2448"/>
              </a:lnSpc>
              <a:buClr>
                <a:srgbClr val="727CA3"/>
              </a:buClr>
              <a:buFont typeface="Wingdings 3"/>
              <a:buNone/>
              <a:defRPr/>
            </a:pPr>
            <a:r>
              <a:rPr lang="en-US" sz="2000" b="1" spc="-82" dirty="0" smtClean="0">
                <a:solidFill>
                  <a:srgbClr val="C00000"/>
                </a:solidFill>
                <a:latin typeface="Calibri"/>
              </a:rPr>
              <a:t>for</a:t>
            </a:r>
            <a:r>
              <a:rPr lang="en-US" sz="2000" spc="-82" dirty="0" smtClean="0">
                <a:solidFill>
                  <a:srgbClr val="C00000"/>
                </a:solidFill>
                <a:latin typeface="Calibri"/>
              </a:rPr>
              <a:t>( vector&lt;shape*&gt;::iterator </a:t>
            </a:r>
            <a:r>
              <a:rPr lang="en-US" sz="2000" spc="-82" dirty="0" err="1" smtClean="0">
                <a:solidFill>
                  <a:srgbClr val="C00000"/>
                </a:solidFill>
                <a:latin typeface="Calibri"/>
              </a:rPr>
              <a:t>i</a:t>
            </a:r>
            <a:r>
              <a:rPr lang="en-US" sz="2000" spc="-82" dirty="0" smtClean="0">
                <a:solidFill>
                  <a:srgbClr val="C00000"/>
                </a:solidFill>
                <a:latin typeface="Calibri"/>
              </a:rPr>
              <a:t> = </a:t>
            </a:r>
            <a:r>
              <a:rPr lang="en-US" sz="2000" spc="-82" dirty="0" err="1" smtClean="0">
                <a:solidFill>
                  <a:srgbClr val="C00000"/>
                </a:solidFill>
                <a:latin typeface="Calibri"/>
              </a:rPr>
              <a:t>v.begin</a:t>
            </a:r>
            <a:r>
              <a:rPr lang="en-US" sz="2000" spc="-82" dirty="0" smtClean="0">
                <a:solidFill>
                  <a:srgbClr val="C00000"/>
                </a:solidFill>
                <a:latin typeface="Calibri"/>
              </a:rPr>
              <a:t>(); </a:t>
            </a:r>
            <a:r>
              <a:rPr lang="en-US" sz="2000" spc="-82" dirty="0" err="1" smtClean="0">
                <a:solidFill>
                  <a:srgbClr val="C00000"/>
                </a:solidFill>
                <a:latin typeface="Calibri"/>
              </a:rPr>
              <a:t>i</a:t>
            </a:r>
            <a:r>
              <a:rPr lang="en-US" sz="2000" spc="-82" dirty="0" smtClean="0">
                <a:solidFill>
                  <a:srgbClr val="C00000"/>
                </a:solidFill>
                <a:latin typeface="Calibri"/>
              </a:rPr>
              <a:t> != </a:t>
            </a:r>
            <a:r>
              <a:rPr lang="en-US" sz="2000" spc="-82" dirty="0" err="1" smtClean="0">
                <a:solidFill>
                  <a:srgbClr val="C00000"/>
                </a:solidFill>
                <a:latin typeface="Calibri"/>
              </a:rPr>
              <a:t>v.end</a:t>
            </a:r>
            <a:r>
              <a:rPr lang="en-US" sz="2000" spc="-82" dirty="0" smtClean="0">
                <a:solidFill>
                  <a:srgbClr val="C00000"/>
                </a:solidFill>
                <a:latin typeface="Calibri"/>
              </a:rPr>
              <a:t>(); ++</a:t>
            </a:r>
            <a:r>
              <a:rPr lang="en-US" sz="2000" spc="-82" dirty="0" err="1" smtClean="0">
                <a:solidFill>
                  <a:srgbClr val="C00000"/>
                </a:solidFill>
                <a:latin typeface="Calibri"/>
              </a:rPr>
              <a:t>i</a:t>
            </a:r>
            <a:r>
              <a:rPr lang="en-US" sz="2000" spc="-82" dirty="0" smtClean="0">
                <a:solidFill>
                  <a:srgbClr val="C00000"/>
                </a:solidFill>
                <a:latin typeface="Calibri"/>
              </a:rPr>
              <a:t> )</a:t>
            </a:r>
            <a:r>
              <a:rPr lang="en-US" sz="2000" spc="-82" dirty="0" smtClean="0">
                <a:solidFill>
                  <a:sysClr val="windowText" lastClr="000000">
                    <a:lumMod val="65000"/>
                    <a:lumOff val="35000"/>
                  </a:sysClr>
                </a:solidFill>
                <a:latin typeface="Calibri"/>
              </a:rPr>
              <a:t> {</a:t>
            </a:r>
            <a:r>
              <a:rPr lang="en-US" sz="2000" spc="-102" dirty="0" smtClean="0">
                <a:solidFill>
                  <a:sysClr val="windowText" lastClr="000000">
                    <a:lumMod val="65000"/>
                    <a:lumOff val="35000"/>
                  </a:sysClr>
                </a:solidFill>
                <a:latin typeface="Calibri"/>
              </a:rPr>
              <a:t/>
            </a:r>
            <a:br>
              <a:rPr lang="en-US" sz="2000" spc="-102" dirty="0" smtClean="0">
                <a:solidFill>
                  <a:sysClr val="windowText" lastClr="000000">
                    <a:lumMod val="65000"/>
                    <a:lumOff val="35000"/>
                  </a:sysClr>
                </a:solidFill>
                <a:latin typeface="Calibri"/>
              </a:rPr>
            </a:br>
            <a:r>
              <a:rPr lang="en-US" sz="2000" spc="-102" dirty="0" smtClean="0">
                <a:solidFill>
                  <a:sysClr val="windowText" lastClr="000000">
                    <a:lumMod val="65000"/>
                    <a:lumOff val="35000"/>
                  </a:sysClr>
                </a:solidFill>
                <a:latin typeface="Calibri"/>
              </a:rPr>
              <a:t>  </a:t>
            </a:r>
            <a:r>
              <a:rPr lang="en-US" sz="2000" dirty="0" smtClean="0">
                <a:solidFill>
                  <a:sysClr val="windowText" lastClr="000000">
                    <a:lumMod val="65000"/>
                    <a:lumOff val="35000"/>
                  </a:sysClr>
                </a:solidFill>
                <a:latin typeface="Calibri"/>
              </a:rPr>
              <a:t>  if(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&amp;&amp;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 *p )</a:t>
            </a:r>
            <a:br>
              <a:rPr lang="en-US" sz="2000" dirty="0" smtClean="0">
                <a:solidFill>
                  <a:sysClr val="windowText" lastClr="000000">
                    <a:lumMod val="65000"/>
                    <a:lumOff val="35000"/>
                  </a:sysClr>
                </a:solidFill>
                <a:latin typeface="Calibri"/>
              </a:rPr>
            </a:br>
            <a:r>
              <a:rPr lang="en-US" sz="2000" dirty="0" smtClean="0">
                <a:solidFill>
                  <a:sysClr val="windowText" lastClr="000000">
                    <a:lumMod val="65000"/>
                    <a:lumOff val="35000"/>
                  </a:sysClr>
                </a:solidFill>
                <a:latin typeface="Calibri"/>
              </a:rPr>
              <a:t>        </a:t>
            </a:r>
            <a:r>
              <a:rPr lang="en-US" sz="2000" dirty="0" err="1" smtClean="0">
                <a:solidFill>
                  <a:sysClr val="windowText" lastClr="000000">
                    <a:lumMod val="65000"/>
                    <a:lumOff val="35000"/>
                  </a:sysClr>
                </a:solidFill>
                <a:latin typeface="Calibri"/>
              </a:rPr>
              <a:t>cout</a:t>
            </a:r>
            <a:r>
              <a:rPr lang="en-US" sz="2000" dirty="0" smtClean="0">
                <a:solidFill>
                  <a:sysClr val="windowText" lastClr="000000">
                    <a:lumMod val="65000"/>
                    <a:lumOff val="35000"/>
                  </a:sysClr>
                </a:solidFill>
                <a:latin typeface="Calibri"/>
              </a:rPr>
              <a:t> &lt;&lt; **</a:t>
            </a:r>
            <a:r>
              <a:rPr lang="en-US" sz="2000" dirty="0" err="1" smtClean="0">
                <a:solidFill>
                  <a:sysClr val="windowText" lastClr="000000">
                    <a:lumMod val="65000"/>
                    <a:lumOff val="35000"/>
                  </a:sysClr>
                </a:solidFill>
                <a:latin typeface="Calibri"/>
              </a:rPr>
              <a:t>i</a:t>
            </a:r>
            <a:r>
              <a:rPr lang="en-US" sz="2000" dirty="0" smtClean="0">
                <a:solidFill>
                  <a:sysClr val="windowText" lastClr="000000">
                    <a:lumMod val="65000"/>
                    <a:lumOff val="35000"/>
                  </a:sysClr>
                </a:solidFill>
                <a:latin typeface="Calibri"/>
              </a:rPr>
              <a:t> &lt;&lt; “ is a match\n”;</a:t>
            </a:r>
            <a:br>
              <a:rPr lang="en-US" sz="2000" dirty="0" smtClean="0">
                <a:solidFill>
                  <a:sysClr val="windowText" lastClr="000000">
                    <a:lumMod val="65000"/>
                    <a:lumOff val="35000"/>
                  </a:sysClr>
                </a:solidFill>
                <a:latin typeface="Calibri"/>
              </a:rPr>
            </a:br>
            <a:r>
              <a:rPr lang="en-US" sz="2000" dirty="0" smtClean="0">
                <a:solidFill>
                  <a:sysClr val="windowText" lastClr="000000">
                    <a:lumMod val="65000"/>
                    <a:lumOff val="35000"/>
                  </a:sysClr>
                </a:solidFill>
                <a:latin typeface="Calibri"/>
              </a:rPr>
              <a:t>}</a:t>
            </a:r>
          </a:p>
          <a:p>
            <a:pPr marL="0" indent="0" defTabSz="914400">
              <a:lnSpc>
                <a:spcPts val="2448"/>
              </a:lnSpc>
              <a:buClr>
                <a:srgbClr val="727CA3"/>
              </a:buClr>
              <a:buFont typeface="Wingdings 3"/>
              <a:buNone/>
              <a:defRPr/>
            </a:pPr>
            <a:r>
              <a:rPr lang="en-US" sz="2000" i="1" dirty="0" smtClean="0">
                <a:solidFill>
                  <a:sysClr val="windowText" lastClr="000000">
                    <a:lumMod val="65000"/>
                    <a:lumOff val="35000"/>
                  </a:sysClr>
                </a:solidFill>
                <a:latin typeface="Calibri"/>
              </a:rPr>
              <a:t>// … later, possibly elsewhere …</a:t>
            </a:r>
          </a:p>
          <a:p>
            <a:pPr marL="0" indent="0" defTabSz="914400">
              <a:lnSpc>
                <a:spcPts val="2448"/>
              </a:lnSpc>
              <a:buClr>
                <a:srgbClr val="727CA3"/>
              </a:buClr>
              <a:buFont typeface="Wingdings 3"/>
              <a:buNone/>
              <a:defRPr/>
            </a:pPr>
            <a:r>
              <a:rPr lang="en-US" sz="2000" dirty="0" smtClean="0">
                <a:solidFill>
                  <a:srgbClr val="C00000"/>
                </a:solidFill>
                <a:latin typeface="Calibri"/>
              </a:rPr>
              <a:t>for( vector&lt;shape*&gt;::iterator </a:t>
            </a:r>
            <a:r>
              <a:rPr lang="en-US" sz="2000" dirty="0" err="1" smtClean="0">
                <a:solidFill>
                  <a:srgbClr val="C00000"/>
                </a:solidFill>
                <a:latin typeface="Calibri"/>
              </a:rPr>
              <a:t>i</a:t>
            </a:r>
            <a:r>
              <a:rPr lang="en-US" sz="2000" dirty="0" smtClean="0">
                <a:solidFill>
                  <a:srgbClr val="C00000"/>
                </a:solidFill>
                <a:latin typeface="Calibri"/>
              </a:rPr>
              <a:t> = </a:t>
            </a:r>
            <a:r>
              <a:rPr lang="en-US" sz="2000" dirty="0" err="1" smtClean="0">
                <a:solidFill>
                  <a:srgbClr val="C00000"/>
                </a:solidFill>
                <a:latin typeface="Calibri"/>
              </a:rPr>
              <a:t>v.begin</a:t>
            </a:r>
            <a:r>
              <a:rPr lang="en-US" sz="2000" dirty="0" smtClean="0">
                <a:solidFill>
                  <a:srgbClr val="C00000"/>
                </a:solidFill>
                <a:latin typeface="Calibri"/>
              </a:rPr>
              <a:t>();</a:t>
            </a:r>
            <a:br>
              <a:rPr lang="en-US" sz="2000" dirty="0" smtClean="0">
                <a:solidFill>
                  <a:srgbClr val="C00000"/>
                </a:solidFill>
                <a:latin typeface="Calibri"/>
              </a:rPr>
            </a:br>
            <a:r>
              <a:rPr lang="en-US" sz="2000" dirty="0" smtClean="0">
                <a:solidFill>
                  <a:srgbClr val="C00000"/>
                </a:solidFill>
                <a:latin typeface="Calibri"/>
              </a:rPr>
              <a:t>        </a:t>
            </a:r>
            <a:r>
              <a:rPr lang="en-US" sz="2000" dirty="0" err="1" smtClean="0">
                <a:solidFill>
                  <a:srgbClr val="C00000"/>
                </a:solidFill>
                <a:latin typeface="Calibri"/>
              </a:rPr>
              <a:t>i</a:t>
            </a:r>
            <a:r>
              <a:rPr lang="en-US" sz="2000" dirty="0" smtClean="0">
                <a:solidFill>
                  <a:srgbClr val="C00000"/>
                </a:solidFill>
                <a:latin typeface="Calibri"/>
              </a:rPr>
              <a:t> != </a:t>
            </a:r>
            <a:r>
              <a:rPr lang="en-US" sz="2000" dirty="0" err="1" smtClean="0">
                <a:solidFill>
                  <a:srgbClr val="C00000"/>
                </a:solidFill>
                <a:latin typeface="Calibri"/>
              </a:rPr>
              <a:t>v.end</a:t>
            </a:r>
            <a:r>
              <a:rPr lang="en-US" sz="2000" dirty="0" smtClean="0">
                <a:solidFill>
                  <a:srgbClr val="C00000"/>
                </a:solidFill>
                <a:latin typeface="Calibri"/>
              </a:rPr>
              <a:t>(); ++</a:t>
            </a:r>
            <a:r>
              <a:rPr lang="en-US" sz="2000" dirty="0" err="1" smtClean="0">
                <a:solidFill>
                  <a:srgbClr val="C00000"/>
                </a:solidFill>
                <a:latin typeface="Calibri"/>
              </a:rPr>
              <a:t>i</a:t>
            </a:r>
            <a:r>
              <a:rPr lang="en-US" sz="2000" dirty="0" smtClean="0">
                <a:solidFill>
                  <a:srgbClr val="C00000"/>
                </a:solidFill>
                <a:latin typeface="Calibri"/>
              </a:rPr>
              <a:t> ) {</a:t>
            </a:r>
            <a:br>
              <a:rPr lang="en-US" sz="2000" dirty="0" smtClean="0">
                <a:solidFill>
                  <a:srgbClr val="C00000"/>
                </a:solidFill>
                <a:latin typeface="Calibri"/>
              </a:rPr>
            </a:br>
            <a:r>
              <a:rPr lang="en-US" sz="2000" dirty="0" smtClean="0">
                <a:solidFill>
                  <a:srgbClr val="C00000"/>
                </a:solidFill>
                <a:latin typeface="Calibri"/>
              </a:rPr>
              <a:t>    </a:t>
            </a:r>
            <a:r>
              <a:rPr lang="en-US" sz="2000" b="1" dirty="0" smtClean="0">
                <a:solidFill>
                  <a:srgbClr val="C00000"/>
                </a:solidFill>
                <a:latin typeface="Calibri"/>
              </a:rPr>
              <a:t>delete</a:t>
            </a:r>
            <a:r>
              <a:rPr lang="en-US" sz="2000" dirty="0" smtClean="0">
                <a:solidFill>
                  <a:srgbClr val="C00000"/>
                </a:solidFill>
                <a:latin typeface="Calibri"/>
              </a:rPr>
              <a:t> *</a:t>
            </a:r>
            <a:r>
              <a:rPr lang="en-US" sz="2000" dirty="0" err="1" smtClean="0">
                <a:solidFill>
                  <a:srgbClr val="C00000"/>
                </a:solidFill>
                <a:latin typeface="Calibri"/>
              </a:rPr>
              <a:t>i</a:t>
            </a:r>
            <a:r>
              <a:rPr lang="en-US" sz="2000" dirty="0" smtClean="0">
                <a:solidFill>
                  <a:srgbClr val="C00000"/>
                </a:solidFill>
                <a:latin typeface="Calibri"/>
              </a:rPr>
              <a:t>;</a:t>
            </a:r>
            <a:r>
              <a:rPr lang="en-US" sz="2000" dirty="0" smtClean="0">
                <a:solidFill>
                  <a:sysClr val="windowText" lastClr="000000">
                    <a:lumMod val="65000"/>
                    <a:lumOff val="35000"/>
                  </a:sysClr>
                </a:solidFill>
                <a:latin typeface="Calibri"/>
              </a:rPr>
              <a:t/>
            </a:r>
            <a:br>
              <a:rPr lang="en-US" sz="2000" dirty="0" smtClean="0">
                <a:solidFill>
                  <a:sysClr val="windowText" lastClr="000000">
                    <a:lumMod val="65000"/>
                    <a:lumOff val="35000"/>
                  </a:sysClr>
                </a:solidFill>
                <a:latin typeface="Calibri"/>
              </a:rPr>
            </a:br>
            <a:r>
              <a:rPr lang="en-US" sz="2000" dirty="0" smtClean="0">
                <a:solidFill>
                  <a:srgbClr val="C00000"/>
                </a:solidFill>
                <a:latin typeface="Calibri"/>
              </a:rPr>
              <a:t>}</a:t>
            </a:r>
          </a:p>
          <a:p>
            <a:pPr marL="0" indent="0" defTabSz="914400">
              <a:lnSpc>
                <a:spcPts val="2448"/>
              </a:lnSpc>
              <a:buClr>
                <a:srgbClr val="727CA3"/>
              </a:buClr>
              <a:buFont typeface="Wingdings 3"/>
              <a:buNone/>
              <a:defRPr/>
            </a:pPr>
            <a:r>
              <a:rPr lang="en-US" sz="2000" b="1" dirty="0" smtClean="0">
                <a:solidFill>
                  <a:srgbClr val="C00000"/>
                </a:solidFill>
                <a:latin typeface="Calibri"/>
              </a:rPr>
              <a:t>delete</a:t>
            </a:r>
            <a:r>
              <a:rPr lang="en-US" sz="2000" dirty="0" smtClean="0">
                <a:solidFill>
                  <a:srgbClr val="C00000"/>
                </a:solidFill>
                <a:latin typeface="Calibri"/>
              </a:rPr>
              <a:t> p;</a:t>
            </a:r>
            <a:endParaRPr lang="en-US" sz="2000" dirty="0">
              <a:solidFill>
                <a:srgbClr val="C00000"/>
              </a:solidFill>
              <a:latin typeface="Calibri"/>
            </a:endParaRPr>
          </a:p>
        </p:txBody>
      </p:sp>
      <p:sp>
        <p:nvSpPr>
          <p:cNvPr id="18" name="Content Placeholder 8"/>
          <p:cNvSpPr txBox="1">
            <a:spLocks/>
          </p:cNvSpPr>
          <p:nvPr/>
        </p:nvSpPr>
        <p:spPr>
          <a:xfrm>
            <a:off x="6599237" y="2176074"/>
            <a:ext cx="5297675" cy="2903445"/>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lnSpc>
                <a:spcPts val="2448"/>
              </a:lnSpc>
              <a:buClr>
                <a:srgbClr val="727CA3"/>
              </a:buClr>
              <a:buFont typeface="Wingdings 3"/>
              <a:buNone/>
              <a:defRPr/>
            </a:pPr>
            <a:r>
              <a:rPr lang="en-US" sz="2000" b="1" dirty="0" smtClean="0">
                <a:solidFill>
                  <a:srgbClr val="0070C0"/>
                </a:solidFill>
                <a:latin typeface="Calibri"/>
              </a:rPr>
              <a:t>auto</a:t>
            </a:r>
            <a:r>
              <a:rPr lang="en-US" sz="2000" dirty="0" smtClean="0">
                <a:solidFill>
                  <a:srgbClr val="0070C0"/>
                </a:solidFill>
                <a:latin typeface="Calibri"/>
              </a:rPr>
              <a:t> p = </a:t>
            </a:r>
            <a:r>
              <a:rPr lang="en-US" sz="2000" b="1" dirty="0" err="1" smtClean="0">
                <a:solidFill>
                  <a:srgbClr val="0070C0"/>
                </a:solidFill>
                <a:latin typeface="Calibri"/>
              </a:rPr>
              <a:t>make_shared</a:t>
            </a:r>
            <a:r>
              <a:rPr lang="en-US" sz="2000" b="1" dirty="0" smtClean="0">
                <a:solidFill>
                  <a:srgbClr val="0070C0"/>
                </a:solidFill>
                <a:latin typeface="Calibri"/>
              </a:rPr>
              <a:t>&lt;circle&gt;</a:t>
            </a:r>
            <a:r>
              <a:rPr lang="en-US" sz="2000" dirty="0" smtClean="0">
                <a:solidFill>
                  <a:srgbClr val="0070C0"/>
                </a:solidFill>
                <a:latin typeface="Calibri"/>
              </a:rPr>
              <a:t>( 42 );</a:t>
            </a:r>
          </a:p>
          <a:p>
            <a:pPr marL="0" indent="0" defTabSz="914400">
              <a:lnSpc>
                <a:spcPts val="2448"/>
              </a:lnSpc>
              <a:buClr>
                <a:srgbClr val="727CA3"/>
              </a:buClr>
              <a:buFont typeface="Wingdings 3"/>
              <a:buNone/>
              <a:defRPr/>
            </a:pPr>
            <a:r>
              <a:rPr lang="en-US" sz="2000" b="1" dirty="0" smtClean="0">
                <a:solidFill>
                  <a:srgbClr val="0070C0"/>
                </a:solidFill>
                <a:latin typeface="Calibri"/>
              </a:rPr>
              <a:t>auto</a:t>
            </a:r>
            <a:r>
              <a:rPr lang="en-US" sz="2000" dirty="0" smtClean="0">
                <a:solidFill>
                  <a:srgbClr val="0070C0"/>
                </a:solidFill>
                <a:latin typeface="Calibri"/>
              </a:rPr>
              <a:t> v = </a:t>
            </a:r>
            <a:r>
              <a:rPr lang="en-US" sz="2000" dirty="0" err="1" smtClean="0">
                <a:solidFill>
                  <a:srgbClr val="0070C0"/>
                </a:solidFill>
                <a:latin typeface="Calibri"/>
              </a:rPr>
              <a:t>load_shapes</a:t>
            </a:r>
            <a:r>
              <a:rPr lang="en-US" sz="2000" dirty="0" smtClean="0">
                <a:solidFill>
                  <a:srgbClr val="0070C0"/>
                </a:solidFill>
                <a:latin typeface="Calibri"/>
              </a:rPr>
              <a:t>();</a:t>
            </a:r>
          </a:p>
          <a:p>
            <a:pPr marL="0" indent="0" defTabSz="914400">
              <a:lnSpc>
                <a:spcPts val="2448"/>
              </a:lnSpc>
              <a:buClr>
                <a:srgbClr val="727CA3"/>
              </a:buClr>
              <a:buFont typeface="Wingdings 3"/>
              <a:buNone/>
              <a:defRPr/>
            </a:pPr>
            <a:r>
              <a:rPr lang="en-US" sz="2000" b="1" spc="-51" dirty="0" smtClean="0">
                <a:solidFill>
                  <a:srgbClr val="0070C0"/>
                </a:solidFill>
                <a:latin typeface="Calibri"/>
              </a:rPr>
              <a:t>for</a:t>
            </a:r>
            <a:r>
              <a:rPr lang="en-US" sz="2000" spc="-51" dirty="0" smtClean="0">
                <a:solidFill>
                  <a:srgbClr val="0070C0"/>
                </a:solidFill>
                <a:latin typeface="Calibri"/>
              </a:rPr>
              <a:t>( auto&amp; s : v ) {</a:t>
            </a:r>
            <a:r>
              <a:rPr lang="en-US" sz="2000" spc="-51" dirty="0" smtClean="0">
                <a:solidFill>
                  <a:srgbClr val="FADA7A">
                    <a:lumMod val="50000"/>
                  </a:srgbClr>
                </a:solidFill>
                <a:latin typeface="Calibri"/>
              </a:rPr>
              <a:t/>
            </a:r>
            <a:br>
              <a:rPr lang="en-US" sz="2000" spc="-51" dirty="0" smtClean="0">
                <a:solidFill>
                  <a:srgbClr val="FADA7A">
                    <a:lumMod val="50000"/>
                  </a:srgbClr>
                </a:solidFill>
                <a:latin typeface="Calibri"/>
              </a:rPr>
            </a:br>
            <a:r>
              <a:rPr lang="en-US" sz="2000" dirty="0" smtClean="0">
                <a:solidFill>
                  <a:srgbClr val="0070C0"/>
                </a:solidFill>
                <a:latin typeface="Calibri"/>
              </a:rPr>
              <a:t>    if( s &amp;&amp; *s == *p )</a:t>
            </a:r>
            <a:br>
              <a:rPr lang="en-US" sz="2000" dirty="0" smtClean="0">
                <a:solidFill>
                  <a:srgbClr val="0070C0"/>
                </a:solidFill>
                <a:latin typeface="Calibri"/>
              </a:rPr>
            </a:br>
            <a:r>
              <a:rPr lang="en-US" sz="2000" dirty="0" smtClean="0">
                <a:solidFill>
                  <a:srgbClr val="0070C0"/>
                </a:solidFill>
                <a:latin typeface="Calibri"/>
              </a:rPr>
              <a:t>        </a:t>
            </a:r>
            <a:r>
              <a:rPr lang="en-US" sz="2000" dirty="0" err="1" smtClean="0">
                <a:solidFill>
                  <a:srgbClr val="0070C0"/>
                </a:solidFill>
                <a:latin typeface="Calibri"/>
              </a:rPr>
              <a:t>cout</a:t>
            </a:r>
            <a:r>
              <a:rPr lang="en-US" sz="2000" dirty="0" smtClean="0">
                <a:solidFill>
                  <a:srgbClr val="0070C0"/>
                </a:solidFill>
                <a:latin typeface="Calibri"/>
              </a:rPr>
              <a:t> &lt;&lt; *s &lt;&lt; “ is a match\n”;</a:t>
            </a:r>
            <a:br>
              <a:rPr lang="en-US" sz="2000" dirty="0" smtClean="0">
                <a:solidFill>
                  <a:srgbClr val="0070C0"/>
                </a:solidFill>
                <a:latin typeface="Calibri"/>
              </a:rPr>
            </a:br>
            <a:r>
              <a:rPr lang="en-US" sz="2000" dirty="0" smtClean="0">
                <a:solidFill>
                  <a:srgbClr val="0070C0"/>
                </a:solidFill>
                <a:latin typeface="Calibri"/>
              </a:rPr>
              <a:t>}</a:t>
            </a:r>
            <a:endParaRPr lang="en-US" sz="2000" dirty="0">
              <a:solidFill>
                <a:srgbClr val="0070C0"/>
              </a:solidFill>
              <a:latin typeface="Calibri"/>
            </a:endParaRPr>
          </a:p>
        </p:txBody>
      </p:sp>
      <p:sp>
        <p:nvSpPr>
          <p:cNvPr id="19" name="Line Callout 1 18"/>
          <p:cNvSpPr/>
          <p:nvPr/>
        </p:nvSpPr>
        <p:spPr>
          <a:xfrm>
            <a:off x="9571037" y="855184"/>
            <a:ext cx="2607701" cy="1194278"/>
          </a:xfrm>
          <a:prstGeom prst="borderCallout1">
            <a:avLst>
              <a:gd name="adj1" fmla="val 25636"/>
              <a:gd name="adj2" fmla="val -1190"/>
              <a:gd name="adj3" fmla="val 117664"/>
              <a:gd name="adj4" fmla="val -26303"/>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smtClean="0">
                <a:solidFill>
                  <a:prstClr val="white"/>
                </a:solidFill>
                <a:latin typeface="Calibri"/>
              </a:rPr>
              <a:t>T* </a:t>
            </a:r>
            <a:r>
              <a:rPr lang="en-US" sz="2040" kern="0" dirty="0" smtClean="0">
                <a:solidFill>
                  <a:prstClr val="white"/>
                </a:solidFill>
                <a:latin typeface="Calibri"/>
                <a:sym typeface="Symbol"/>
              </a:rPr>
              <a:t></a:t>
            </a:r>
            <a:r>
              <a:rPr lang="en-US" sz="2040" kern="0" dirty="0" smtClean="0">
                <a:solidFill>
                  <a:prstClr val="white"/>
                </a:solidFill>
                <a:latin typeface="Calibri"/>
              </a:rPr>
              <a:t> </a:t>
            </a:r>
            <a:r>
              <a:rPr lang="en-US" sz="2040" b="1" kern="0" dirty="0" smtClean="0">
                <a:solidFill>
                  <a:prstClr val="white"/>
                </a:solidFill>
                <a:latin typeface="Calibri"/>
              </a:rPr>
              <a:t>shared_ptr</a:t>
            </a:r>
            <a:r>
              <a:rPr lang="en-US" sz="2040" kern="0" dirty="0" smtClean="0">
                <a:solidFill>
                  <a:prstClr val="white"/>
                </a:solidFill>
                <a:latin typeface="Calibri"/>
              </a:rPr>
              <a:t>&lt;T&gt;</a:t>
            </a:r>
          </a:p>
          <a:p>
            <a:pPr algn="ctr" defTabSz="932559">
              <a:spcBef>
                <a:spcPts val="612"/>
              </a:spcBef>
              <a:defRPr/>
            </a:pPr>
            <a:r>
              <a:rPr lang="en-US" sz="2040" kern="0" dirty="0" smtClean="0">
                <a:solidFill>
                  <a:prstClr val="white"/>
                </a:solidFill>
                <a:latin typeface="Calibri"/>
              </a:rPr>
              <a:t>new </a:t>
            </a:r>
            <a:r>
              <a:rPr lang="en-US" sz="2040" kern="0" dirty="0" smtClean="0">
                <a:solidFill>
                  <a:prstClr val="white"/>
                </a:solidFill>
                <a:latin typeface="Calibri"/>
                <a:sym typeface="Symbol"/>
              </a:rPr>
              <a:t></a:t>
            </a:r>
            <a:r>
              <a:rPr lang="en-US" sz="2040" kern="0" dirty="0" smtClean="0">
                <a:solidFill>
                  <a:prstClr val="white"/>
                </a:solidFill>
                <a:latin typeface="Calibri"/>
              </a:rPr>
              <a:t> </a:t>
            </a:r>
            <a:r>
              <a:rPr lang="en-US" sz="2040" b="1" kern="0" dirty="0" err="1" smtClean="0">
                <a:solidFill>
                  <a:prstClr val="white"/>
                </a:solidFill>
                <a:latin typeface="Calibri"/>
              </a:rPr>
              <a:t>make_unique</a:t>
            </a:r>
            <a:r>
              <a:rPr lang="en-US" sz="2040" b="1" kern="0" dirty="0" smtClean="0">
                <a:solidFill>
                  <a:prstClr val="white"/>
                </a:solidFill>
                <a:latin typeface="Calibri"/>
              </a:rPr>
              <a:t> or </a:t>
            </a:r>
            <a:r>
              <a:rPr lang="en-US" sz="2040" b="1" kern="0" dirty="0" err="1" smtClean="0">
                <a:solidFill>
                  <a:prstClr val="white"/>
                </a:solidFill>
                <a:latin typeface="Calibri"/>
              </a:rPr>
              <a:t>make_shared</a:t>
            </a:r>
            <a:endParaRPr lang="en-US" sz="2040" b="1" kern="0" dirty="0" smtClean="0">
              <a:solidFill>
                <a:prstClr val="white"/>
              </a:solidFill>
              <a:latin typeface="Calibri"/>
            </a:endParaRPr>
          </a:p>
        </p:txBody>
      </p:sp>
      <p:sp>
        <p:nvSpPr>
          <p:cNvPr id="20" name="Line Callout 1 19"/>
          <p:cNvSpPr/>
          <p:nvPr/>
        </p:nvSpPr>
        <p:spPr>
          <a:xfrm>
            <a:off x="5684837" y="5477299"/>
            <a:ext cx="3694009" cy="1220363"/>
          </a:xfrm>
          <a:prstGeom prst="borderCallout1">
            <a:avLst>
              <a:gd name="adj1" fmla="val -4479"/>
              <a:gd name="adj2" fmla="val 18171"/>
              <a:gd name="adj3" fmla="val -51425"/>
              <a:gd name="adj4" fmla="val 24261"/>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smtClean="0">
                <a:solidFill>
                  <a:prstClr val="white"/>
                </a:solidFill>
                <a:latin typeface="Calibri"/>
              </a:rPr>
              <a:t>no need for “delete” – </a:t>
            </a:r>
            <a:br>
              <a:rPr lang="en-US" sz="2040" kern="0" dirty="0" smtClean="0">
                <a:solidFill>
                  <a:prstClr val="white"/>
                </a:solidFill>
                <a:latin typeface="Calibri"/>
              </a:rPr>
            </a:br>
            <a:r>
              <a:rPr lang="en-US" sz="2040" b="1" kern="0" dirty="0" smtClean="0">
                <a:solidFill>
                  <a:prstClr val="white"/>
                </a:solidFill>
                <a:latin typeface="Calibri"/>
              </a:rPr>
              <a:t>automatic</a:t>
            </a:r>
            <a:r>
              <a:rPr lang="en-US" sz="2040" kern="0" dirty="0" smtClean="0">
                <a:solidFill>
                  <a:prstClr val="white"/>
                </a:solidFill>
                <a:latin typeface="Calibri"/>
              </a:rPr>
              <a:t> lifetime management</a:t>
            </a:r>
          </a:p>
          <a:p>
            <a:pPr algn="ctr" defTabSz="932559">
              <a:spcBef>
                <a:spcPts val="612"/>
              </a:spcBef>
              <a:defRPr/>
            </a:pPr>
            <a:r>
              <a:rPr lang="en-US" sz="2040" b="1" kern="0" dirty="0" smtClean="0">
                <a:solidFill>
                  <a:prstClr val="white"/>
                </a:solidFill>
                <a:latin typeface="Calibri"/>
              </a:rPr>
              <a:t>exception-safe</a:t>
            </a:r>
          </a:p>
        </p:txBody>
      </p:sp>
      <p:sp>
        <p:nvSpPr>
          <p:cNvPr id="21" name="Line Callout 1 20"/>
          <p:cNvSpPr/>
          <p:nvPr/>
        </p:nvSpPr>
        <p:spPr>
          <a:xfrm>
            <a:off x="9318056" y="2811462"/>
            <a:ext cx="2708724" cy="569010"/>
          </a:xfrm>
          <a:prstGeom prst="borderCallout1">
            <a:avLst>
              <a:gd name="adj1" fmla="val 25636"/>
              <a:gd name="adj2" fmla="val -1190"/>
              <a:gd name="adj3" fmla="val 54360"/>
              <a:gd name="adj4" fmla="val -31660"/>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smtClean="0">
                <a:solidFill>
                  <a:prstClr val="white"/>
                </a:solidFill>
                <a:latin typeface="Calibri"/>
              </a:rPr>
              <a:t>range-for</a:t>
            </a:r>
          </a:p>
        </p:txBody>
      </p:sp>
      <p:sp>
        <p:nvSpPr>
          <p:cNvPr id="22" name="Line Callout 1 21"/>
          <p:cNvSpPr/>
          <p:nvPr/>
        </p:nvSpPr>
        <p:spPr>
          <a:xfrm>
            <a:off x="5684837" y="949960"/>
            <a:ext cx="2607701" cy="563995"/>
          </a:xfrm>
          <a:prstGeom prst="borderCallout1">
            <a:avLst>
              <a:gd name="adj1" fmla="val 104997"/>
              <a:gd name="adj2" fmla="val 24126"/>
              <a:gd name="adj3" fmla="val 226248"/>
              <a:gd name="adj4" fmla="val 39598"/>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b="1" kern="0" dirty="0" smtClean="0">
                <a:solidFill>
                  <a:prstClr val="white"/>
                </a:solidFill>
                <a:latin typeface="Calibri"/>
              </a:rPr>
              <a:t>auto</a:t>
            </a:r>
            <a:r>
              <a:rPr lang="en-US" sz="2040" kern="0" dirty="0" smtClean="0">
                <a:solidFill>
                  <a:prstClr val="white"/>
                </a:solidFill>
                <a:latin typeface="Calibri"/>
              </a:rPr>
              <a:t> type deduction</a:t>
            </a:r>
          </a:p>
        </p:txBody>
      </p:sp>
      <p:sp>
        <p:nvSpPr>
          <p:cNvPr id="23" name="Line Callout 1 22"/>
          <p:cNvSpPr/>
          <p:nvPr/>
        </p:nvSpPr>
        <p:spPr>
          <a:xfrm>
            <a:off x="2478769" y="5477299"/>
            <a:ext cx="2738686" cy="1220363"/>
          </a:xfrm>
          <a:prstGeom prst="borderCallout1">
            <a:avLst>
              <a:gd name="adj1" fmla="val 19563"/>
              <a:gd name="adj2" fmla="val -3740"/>
              <a:gd name="adj3" fmla="val 852"/>
              <a:gd name="adj4" fmla="val -17744"/>
            </a:avLst>
          </a:prstGeom>
          <a:solidFill>
            <a:srgbClr val="C00000"/>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b="1" kern="0" dirty="0" smtClean="0">
                <a:solidFill>
                  <a:prstClr val="white"/>
                </a:solidFill>
                <a:latin typeface="Calibri"/>
              </a:rPr>
              <a:t>not exception-safe</a:t>
            </a:r>
          </a:p>
          <a:p>
            <a:pPr algn="ctr" defTabSz="932559">
              <a:spcBef>
                <a:spcPts val="612"/>
              </a:spcBef>
              <a:defRPr/>
            </a:pPr>
            <a:r>
              <a:rPr lang="en-US" sz="2040" kern="0" dirty="0" smtClean="0">
                <a:solidFill>
                  <a:prstClr val="white"/>
                </a:solidFill>
                <a:latin typeface="Calibri"/>
              </a:rPr>
              <a:t>missing try/catch, __try/__finally</a:t>
            </a:r>
          </a:p>
        </p:txBody>
      </p:sp>
    </p:spTree>
    <p:extLst>
      <p:ext uri="{BB962C8B-B14F-4D97-AF65-F5344CB8AC3E}">
        <p14:creationId xmlns:p14="http://schemas.microsoft.com/office/powerpoint/2010/main" val="276567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9" presetClass="emph" presetSubtype="0" fill="hold" nodeType="withEffect">
                                  <p:stCondLst>
                                    <p:cond delay="0"/>
                                  </p:stCondLst>
                                  <p:childTnLst>
                                    <p:animClr clrSpc="rgb" dir="cw">
                                      <p:cBhvr override="childStyle">
                                        <p:cTn id="28" dur="500" fill="hold"/>
                                        <p:tgtEl>
                                          <p:spTgt spid="17">
                                            <p:txEl>
                                              <p:pRg st="4" end="4"/>
                                            </p:txEl>
                                          </p:spTgt>
                                        </p:tgtEl>
                                        <p:attrNameLst>
                                          <p:attrName>style.color</p:attrName>
                                        </p:attrNameLst>
                                      </p:cBhvr>
                                      <p:to>
                                        <a:srgbClr val="990033"/>
                                      </p:to>
                                    </p:animClr>
                                    <p:animClr clrSpc="rgb" dir="cw">
                                      <p:cBhvr>
                                        <p:cTn id="29" dur="500" fill="hold"/>
                                        <p:tgtEl>
                                          <p:spTgt spid="17">
                                            <p:txEl>
                                              <p:pRg st="4" end="4"/>
                                            </p:txEl>
                                          </p:spTgt>
                                        </p:tgtEl>
                                        <p:attrNameLst>
                                          <p:attrName>fillcolor</p:attrName>
                                        </p:attrNameLst>
                                      </p:cBhvr>
                                      <p:to>
                                        <a:srgbClr val="990033"/>
                                      </p:to>
                                    </p:animClr>
                                    <p:set>
                                      <p:cBhvr>
                                        <p:cTn id="30" dur="500" fill="hold"/>
                                        <p:tgtEl>
                                          <p:spTgt spid="17">
                                            <p:txEl>
                                              <p:pRg st="4" end="4"/>
                                            </p:txEl>
                                          </p:spTgt>
                                        </p:tgtEl>
                                        <p:attrNameLst>
                                          <p:attrName>fill.type</p:attrName>
                                        </p:attrNameLst>
                                      </p:cBhvr>
                                      <p:to>
                                        <p:strVal val="solid"/>
                                      </p:to>
                                    </p:set>
                                    <p:set>
                                      <p:cBhvr>
                                        <p:cTn id="31" dur="500" fill="hold"/>
                                        <p:tgtEl>
                                          <p:spTgt spid="17">
                                            <p:txEl>
                                              <p:pRg st="4" end="4"/>
                                            </p:txEl>
                                          </p:spTgt>
                                        </p:tgtEl>
                                        <p:attrNameLst>
                                          <p:attrName>fill.on</p:attrName>
                                        </p:attrNameLst>
                                      </p:cBhvr>
                                      <p:to>
                                        <p:strVal val="true"/>
                                      </p:to>
                                    </p:set>
                                  </p:childTnLst>
                                </p:cTn>
                              </p:par>
                              <p:par>
                                <p:cTn id="32" presetID="19" presetClass="emph" presetSubtype="0" fill="hold" nodeType="withEffect">
                                  <p:stCondLst>
                                    <p:cond delay="0"/>
                                  </p:stCondLst>
                                  <p:childTnLst>
                                    <p:animClr clrSpc="rgb" dir="cw">
                                      <p:cBhvr override="childStyle">
                                        <p:cTn id="33" dur="500" fill="hold"/>
                                        <p:tgtEl>
                                          <p:spTgt spid="17">
                                            <p:txEl>
                                              <p:pRg st="5" end="5"/>
                                            </p:txEl>
                                          </p:spTgt>
                                        </p:tgtEl>
                                        <p:attrNameLst>
                                          <p:attrName>style.color</p:attrName>
                                        </p:attrNameLst>
                                      </p:cBhvr>
                                      <p:to>
                                        <a:srgbClr val="990033"/>
                                      </p:to>
                                    </p:animClr>
                                    <p:animClr clrSpc="rgb" dir="cw">
                                      <p:cBhvr>
                                        <p:cTn id="34" dur="500" fill="hold"/>
                                        <p:tgtEl>
                                          <p:spTgt spid="17">
                                            <p:txEl>
                                              <p:pRg st="5" end="5"/>
                                            </p:txEl>
                                          </p:spTgt>
                                        </p:tgtEl>
                                        <p:attrNameLst>
                                          <p:attrName>fillcolor</p:attrName>
                                        </p:attrNameLst>
                                      </p:cBhvr>
                                      <p:to>
                                        <a:srgbClr val="990033"/>
                                      </p:to>
                                    </p:animClr>
                                    <p:set>
                                      <p:cBhvr>
                                        <p:cTn id="35" dur="500" fill="hold"/>
                                        <p:tgtEl>
                                          <p:spTgt spid="17">
                                            <p:txEl>
                                              <p:pRg st="5" end="5"/>
                                            </p:txEl>
                                          </p:spTgt>
                                        </p:tgtEl>
                                        <p:attrNameLst>
                                          <p:attrName>fill.type</p:attrName>
                                        </p:attrNameLst>
                                      </p:cBhvr>
                                      <p:to>
                                        <p:strVal val="solid"/>
                                      </p:to>
                                    </p:set>
                                    <p:set>
                                      <p:cBhvr>
                                        <p:cTn id="36" dur="500" fill="hold"/>
                                        <p:tgtEl>
                                          <p:spTgt spid="1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Example: Compute arithmetic mean of numbers</a:t>
            </a:r>
            <a:endParaRPr lang="en-US" sz="4400" dirty="0"/>
          </a:p>
        </p:txBody>
      </p:sp>
      <p:sp>
        <p:nvSpPr>
          <p:cNvPr id="15" name="Text Placeholder 6"/>
          <p:cNvSpPr txBox="1">
            <a:spLocks/>
          </p:cNvSpPr>
          <p:nvPr/>
        </p:nvSpPr>
        <p:spPr>
          <a:xfrm>
            <a:off x="1187235" y="1311473"/>
            <a:ext cx="4929524" cy="699453"/>
          </a:xfrm>
          <a:prstGeom prst="rect">
            <a:avLst/>
          </a:prstGeom>
          <a:noFill/>
          <a:ln>
            <a:noFill/>
          </a:ln>
        </p:spPr>
        <p:txBody>
          <a:bodyPr vert="horz" lIns="91440" anchor="b" anchorCtr="0">
            <a:no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dirty="0" smtClean="0">
                <a:solidFill>
                  <a:srgbClr val="9FB8CD"/>
                </a:solidFill>
                <a:latin typeface="Calibri"/>
              </a:rPr>
              <a:t>Python</a:t>
            </a:r>
            <a:endParaRPr lang="en-US" dirty="0">
              <a:solidFill>
                <a:srgbClr val="9FB8CD"/>
              </a:solidFill>
              <a:latin typeface="Calibri"/>
            </a:endParaRPr>
          </a:p>
        </p:txBody>
      </p:sp>
      <p:sp>
        <p:nvSpPr>
          <p:cNvPr id="16" name="Text Placeholder 7"/>
          <p:cNvSpPr txBox="1">
            <a:spLocks/>
          </p:cNvSpPr>
          <p:nvPr/>
        </p:nvSpPr>
        <p:spPr>
          <a:xfrm>
            <a:off x="6237256" y="1321187"/>
            <a:ext cx="5664039" cy="699453"/>
          </a:xfrm>
          <a:prstGeom prst="rect">
            <a:avLst/>
          </a:prstGeom>
          <a:noFill/>
          <a:ln>
            <a:noFill/>
          </a:ln>
        </p:spPr>
        <p:txBody>
          <a:bodyPr vert="horz" lIns="91440" anchor="b" anchorCtr="0">
            <a:norm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dirty="0" smtClean="0">
                <a:solidFill>
                  <a:srgbClr val="9FB8CD"/>
                </a:solidFill>
                <a:latin typeface="Calibri"/>
              </a:rPr>
              <a:t>C++14 + concepts</a:t>
            </a:r>
            <a:endParaRPr lang="en-US" dirty="0">
              <a:solidFill>
                <a:srgbClr val="9FB8CD"/>
              </a:solidFill>
              <a:latin typeface="Calibri"/>
            </a:endParaRPr>
          </a:p>
        </p:txBody>
      </p:sp>
      <p:sp>
        <p:nvSpPr>
          <p:cNvPr id="17" name="Content Placeholder 4"/>
          <p:cNvSpPr txBox="1">
            <a:spLocks/>
          </p:cNvSpPr>
          <p:nvPr/>
        </p:nvSpPr>
        <p:spPr>
          <a:xfrm>
            <a:off x="1189037" y="2176074"/>
            <a:ext cx="4925605" cy="4288768"/>
          </a:xfrm>
          <a:prstGeom prst="rect">
            <a:avLst/>
          </a:prstGeom>
        </p:spPr>
        <p:txBody>
          <a:bodyPr vert="horz">
            <a:no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buClr>
                <a:srgbClr val="727CA3"/>
              </a:buClr>
              <a:buFont typeface="Wingdings 3"/>
              <a:buNone/>
              <a:defRPr/>
            </a:pPr>
            <a:endParaRPr lang="en-US" sz="2400" dirty="0" smtClean="0">
              <a:solidFill>
                <a:sysClr val="windowText" lastClr="000000">
                  <a:lumMod val="65000"/>
                  <a:lumOff val="35000"/>
                </a:sysClr>
              </a:solidFill>
              <a:latin typeface="Calibri"/>
            </a:endParaRPr>
          </a:p>
          <a:p>
            <a:pPr marL="0" indent="0" defTabSz="914400">
              <a:buClr>
                <a:srgbClr val="727CA3"/>
              </a:buClr>
              <a:buFont typeface="Wingdings 3"/>
              <a:buNone/>
              <a:defRPr/>
            </a:pPr>
            <a:r>
              <a:rPr lang="en-US" sz="2400" dirty="0" err="1" smtClean="0">
                <a:solidFill>
                  <a:sysClr val="windowText" lastClr="000000">
                    <a:lumMod val="65000"/>
                    <a:lumOff val="35000"/>
                  </a:sysClr>
                </a:solidFill>
                <a:latin typeface="Calibri"/>
              </a:rPr>
              <a:t>def</a:t>
            </a:r>
            <a:r>
              <a:rPr lang="en-US" sz="2400" dirty="0" smtClean="0">
                <a:solidFill>
                  <a:sysClr val="windowText" lastClr="000000">
                    <a:lumMod val="65000"/>
                    <a:lumOff val="35000"/>
                  </a:sysClr>
                </a:solidFill>
                <a:latin typeface="Calibri"/>
              </a:rPr>
              <a:t> </a:t>
            </a:r>
            <a:r>
              <a:rPr lang="en-US" sz="2400" dirty="0">
                <a:solidFill>
                  <a:sysClr val="windowText" lastClr="000000">
                    <a:lumMod val="65000"/>
                    <a:lumOff val="35000"/>
                  </a:sysClr>
                </a:solidFill>
                <a:latin typeface="Calibri"/>
              </a:rPr>
              <a:t>mean(</a:t>
            </a:r>
            <a:r>
              <a:rPr lang="en-US" sz="2400" dirty="0" err="1">
                <a:solidFill>
                  <a:sysClr val="windowText" lastClr="000000">
                    <a:lumMod val="65000"/>
                    <a:lumOff val="35000"/>
                  </a:sysClr>
                </a:solidFill>
                <a:latin typeface="Calibri"/>
              </a:rPr>
              <a:t>seq</a:t>
            </a:r>
            <a:r>
              <a:rPr lang="en-US" sz="2400" dirty="0">
                <a:solidFill>
                  <a:sysClr val="windowText" lastClr="000000">
                    <a:lumMod val="65000"/>
                    <a:lumOff val="35000"/>
                  </a:sysClr>
                </a:solidFill>
                <a:latin typeface="Calibri"/>
              </a:rPr>
              <a:t>):</a:t>
            </a:r>
          </a:p>
          <a:p>
            <a:pPr marL="0" indent="0" defTabSz="914400">
              <a:buClr>
                <a:srgbClr val="727CA3"/>
              </a:buClr>
              <a:buFont typeface="Wingdings 3"/>
              <a:buNone/>
              <a:defRPr/>
            </a:pPr>
            <a:r>
              <a:rPr lang="en-US" sz="2400" dirty="0">
                <a:solidFill>
                  <a:sysClr val="windowText" lastClr="000000">
                    <a:lumMod val="65000"/>
                    <a:lumOff val="35000"/>
                  </a:sysClr>
                </a:solidFill>
                <a:latin typeface="Calibri"/>
              </a:rPr>
              <a:t>  </a:t>
            </a:r>
            <a:r>
              <a:rPr lang="en-US" sz="2400" dirty="0" smtClean="0">
                <a:solidFill>
                  <a:sysClr val="windowText" lastClr="000000">
                    <a:lumMod val="65000"/>
                    <a:lumOff val="35000"/>
                  </a:sysClr>
                </a:solidFill>
                <a:latin typeface="Calibri"/>
              </a:rPr>
              <a:t>  n </a:t>
            </a:r>
            <a:r>
              <a:rPr lang="en-US" sz="2400" dirty="0">
                <a:solidFill>
                  <a:sysClr val="windowText" lastClr="000000">
                    <a:lumMod val="65000"/>
                    <a:lumOff val="35000"/>
                  </a:sysClr>
                </a:solidFill>
                <a:latin typeface="Calibri"/>
              </a:rPr>
              <a:t>= 0.0</a:t>
            </a:r>
          </a:p>
          <a:p>
            <a:pPr marL="0" indent="0" defTabSz="914400">
              <a:buClr>
                <a:srgbClr val="727CA3"/>
              </a:buClr>
              <a:buFont typeface="Wingdings 3"/>
              <a:buNone/>
              <a:defRPr/>
            </a:pPr>
            <a:r>
              <a:rPr lang="en-US" sz="2400" dirty="0">
                <a:solidFill>
                  <a:sysClr val="windowText" lastClr="000000">
                    <a:lumMod val="65000"/>
                    <a:lumOff val="35000"/>
                  </a:sysClr>
                </a:solidFill>
                <a:latin typeface="Calibri"/>
              </a:rPr>
              <a:t>  </a:t>
            </a:r>
            <a:r>
              <a:rPr lang="en-US" sz="2400" dirty="0" smtClean="0">
                <a:solidFill>
                  <a:sysClr val="windowText" lastClr="000000">
                    <a:lumMod val="65000"/>
                    <a:lumOff val="35000"/>
                  </a:sysClr>
                </a:solidFill>
                <a:latin typeface="Calibri"/>
              </a:rPr>
              <a:t>  for </a:t>
            </a:r>
            <a:r>
              <a:rPr lang="en-US" sz="2400" dirty="0">
                <a:solidFill>
                  <a:sysClr val="windowText" lastClr="000000">
                    <a:lumMod val="65000"/>
                    <a:lumOff val="35000"/>
                  </a:sysClr>
                </a:solidFill>
                <a:latin typeface="Calibri"/>
              </a:rPr>
              <a:t>x in </a:t>
            </a:r>
            <a:r>
              <a:rPr lang="en-US" sz="2400" dirty="0" err="1">
                <a:solidFill>
                  <a:sysClr val="windowText" lastClr="000000">
                    <a:lumMod val="65000"/>
                    <a:lumOff val="35000"/>
                  </a:sysClr>
                </a:solidFill>
                <a:latin typeface="Calibri"/>
              </a:rPr>
              <a:t>seq</a:t>
            </a:r>
            <a:r>
              <a:rPr lang="en-US" sz="2400" dirty="0">
                <a:solidFill>
                  <a:sysClr val="windowText" lastClr="000000">
                    <a:lumMod val="65000"/>
                    <a:lumOff val="35000"/>
                  </a:sysClr>
                </a:solidFill>
                <a:latin typeface="Calibri"/>
              </a:rPr>
              <a:t>:</a:t>
            </a:r>
          </a:p>
          <a:p>
            <a:pPr marL="0" indent="0" defTabSz="914400">
              <a:buClr>
                <a:srgbClr val="727CA3"/>
              </a:buClr>
              <a:buFont typeface="Wingdings 3"/>
              <a:buNone/>
              <a:defRPr/>
            </a:pPr>
            <a:r>
              <a:rPr lang="en-US" sz="2400" dirty="0">
                <a:solidFill>
                  <a:sysClr val="windowText" lastClr="000000">
                    <a:lumMod val="65000"/>
                    <a:lumOff val="35000"/>
                  </a:sysClr>
                </a:solidFill>
                <a:latin typeface="Calibri"/>
              </a:rPr>
              <a:t>    </a:t>
            </a:r>
            <a:r>
              <a:rPr lang="en-US" sz="2400" dirty="0" smtClean="0">
                <a:solidFill>
                  <a:sysClr val="windowText" lastClr="000000">
                    <a:lumMod val="65000"/>
                    <a:lumOff val="35000"/>
                  </a:sysClr>
                </a:solidFill>
                <a:latin typeface="Calibri"/>
              </a:rPr>
              <a:t>    n </a:t>
            </a:r>
            <a:r>
              <a:rPr lang="en-US" sz="2400" dirty="0">
                <a:solidFill>
                  <a:sysClr val="windowText" lastClr="000000">
                    <a:lumMod val="65000"/>
                    <a:lumOff val="35000"/>
                  </a:sysClr>
                </a:solidFill>
                <a:latin typeface="Calibri"/>
              </a:rPr>
              <a:t>+= x</a:t>
            </a:r>
          </a:p>
          <a:p>
            <a:pPr marL="0" indent="0" defTabSz="914400">
              <a:buClr>
                <a:srgbClr val="727CA3"/>
              </a:buClr>
              <a:buFont typeface="Wingdings 3"/>
              <a:buNone/>
              <a:defRPr/>
            </a:pPr>
            <a:r>
              <a:rPr lang="en-US" sz="2400" dirty="0" smtClean="0">
                <a:solidFill>
                  <a:sysClr val="windowText" lastClr="000000">
                    <a:lumMod val="65000"/>
                    <a:lumOff val="35000"/>
                  </a:sysClr>
                </a:solidFill>
                <a:latin typeface="Calibri"/>
              </a:rPr>
              <a:t>    return </a:t>
            </a:r>
            <a:r>
              <a:rPr lang="en-US" sz="2400" dirty="0">
                <a:solidFill>
                  <a:sysClr val="windowText" lastClr="000000">
                    <a:lumMod val="65000"/>
                    <a:lumOff val="35000"/>
                  </a:sysClr>
                </a:solidFill>
                <a:latin typeface="Calibri"/>
              </a:rPr>
              <a:t>n / </a:t>
            </a:r>
            <a:r>
              <a:rPr lang="en-US" sz="2400" dirty="0" err="1" smtClean="0">
                <a:solidFill>
                  <a:sysClr val="windowText" lastClr="000000">
                    <a:lumMod val="65000"/>
                    <a:lumOff val="35000"/>
                  </a:sysClr>
                </a:solidFill>
                <a:latin typeface="Calibri"/>
              </a:rPr>
              <a:t>len</a:t>
            </a:r>
            <a:r>
              <a:rPr lang="en-US" sz="2400" dirty="0" smtClean="0">
                <a:solidFill>
                  <a:sysClr val="windowText" lastClr="000000">
                    <a:lumMod val="65000"/>
                    <a:lumOff val="35000"/>
                  </a:sysClr>
                </a:solidFill>
                <a:latin typeface="Calibri"/>
              </a:rPr>
              <a:t>(</a:t>
            </a:r>
            <a:r>
              <a:rPr lang="en-US" sz="2400" dirty="0" err="1" smtClean="0">
                <a:solidFill>
                  <a:sysClr val="windowText" lastClr="000000">
                    <a:lumMod val="65000"/>
                    <a:lumOff val="35000"/>
                  </a:sysClr>
                </a:solidFill>
                <a:latin typeface="Calibri"/>
              </a:rPr>
              <a:t>seq</a:t>
            </a:r>
            <a:r>
              <a:rPr lang="en-US" sz="2400" dirty="0" smtClean="0">
                <a:solidFill>
                  <a:sysClr val="windowText" lastClr="000000">
                    <a:lumMod val="65000"/>
                    <a:lumOff val="35000"/>
                  </a:sysClr>
                </a:solidFill>
                <a:latin typeface="Calibri"/>
              </a:rPr>
              <a:t>)</a:t>
            </a:r>
            <a:endParaRPr lang="en-US" sz="2400" dirty="0">
              <a:solidFill>
                <a:sysClr val="windowText" lastClr="000000">
                  <a:lumMod val="65000"/>
                  <a:lumOff val="35000"/>
                </a:sysClr>
              </a:solidFill>
              <a:latin typeface="Calibri"/>
            </a:endParaRPr>
          </a:p>
        </p:txBody>
      </p:sp>
      <p:sp>
        <p:nvSpPr>
          <p:cNvPr id="18" name="Content Placeholder 8"/>
          <p:cNvSpPr txBox="1">
            <a:spLocks/>
          </p:cNvSpPr>
          <p:nvPr/>
        </p:nvSpPr>
        <p:spPr>
          <a:xfrm>
            <a:off x="6237321" y="2176074"/>
            <a:ext cx="5659591" cy="398818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buClr>
                <a:srgbClr val="727CA3"/>
              </a:buClr>
              <a:buFont typeface="Wingdings 3"/>
              <a:buNone/>
              <a:defRPr/>
            </a:pPr>
            <a:endParaRPr lang="pt-BR" sz="2400" dirty="0" smtClean="0">
              <a:solidFill>
                <a:srgbClr val="0070C0"/>
              </a:solidFill>
              <a:latin typeface="Calibri"/>
            </a:endParaRPr>
          </a:p>
          <a:p>
            <a:pPr marL="0" indent="0" defTabSz="914400">
              <a:buClr>
                <a:srgbClr val="727CA3"/>
              </a:buClr>
              <a:buFont typeface="Wingdings 3"/>
              <a:buNone/>
              <a:defRPr/>
            </a:pPr>
            <a:r>
              <a:rPr lang="pt-BR" sz="2400" dirty="0" smtClean="0">
                <a:solidFill>
                  <a:srgbClr val="0070C0"/>
                </a:solidFill>
                <a:latin typeface="Calibri"/>
              </a:rPr>
              <a:t>auto </a:t>
            </a:r>
            <a:r>
              <a:rPr lang="pt-BR" sz="2400" dirty="0">
                <a:solidFill>
                  <a:srgbClr val="0070C0"/>
                </a:solidFill>
                <a:latin typeface="Calibri"/>
              </a:rPr>
              <a:t>mean(const Sequence&amp; seq) {</a:t>
            </a:r>
          </a:p>
          <a:p>
            <a:pPr marL="0" indent="0" defTabSz="914400">
              <a:buClr>
                <a:srgbClr val="727CA3"/>
              </a:buClr>
              <a:buFont typeface="Wingdings 3"/>
              <a:buNone/>
              <a:defRPr/>
            </a:pPr>
            <a:r>
              <a:rPr lang="pt-BR" sz="2400" dirty="0">
                <a:solidFill>
                  <a:srgbClr val="0070C0"/>
                </a:solidFill>
                <a:latin typeface="Calibri"/>
              </a:rPr>
              <a:t>  </a:t>
            </a:r>
            <a:r>
              <a:rPr lang="pt-BR" sz="2400" dirty="0" smtClean="0">
                <a:solidFill>
                  <a:srgbClr val="0070C0"/>
                </a:solidFill>
                <a:latin typeface="Calibri"/>
              </a:rPr>
              <a:t>  auto </a:t>
            </a:r>
            <a:r>
              <a:rPr lang="pt-BR" sz="2400" dirty="0">
                <a:solidFill>
                  <a:srgbClr val="0070C0"/>
                </a:solidFill>
                <a:latin typeface="Calibri"/>
              </a:rPr>
              <a:t>n = 0.0;</a:t>
            </a:r>
          </a:p>
          <a:p>
            <a:pPr marL="0" indent="0" defTabSz="914400">
              <a:buClr>
                <a:srgbClr val="727CA3"/>
              </a:buClr>
              <a:buFont typeface="Wingdings 3"/>
              <a:buNone/>
              <a:defRPr/>
            </a:pPr>
            <a:r>
              <a:rPr lang="pt-BR" sz="2400" dirty="0">
                <a:solidFill>
                  <a:srgbClr val="0070C0"/>
                </a:solidFill>
                <a:latin typeface="Calibri"/>
              </a:rPr>
              <a:t>  </a:t>
            </a:r>
            <a:r>
              <a:rPr lang="pt-BR" sz="2400" dirty="0" smtClean="0">
                <a:solidFill>
                  <a:srgbClr val="0070C0"/>
                </a:solidFill>
                <a:latin typeface="Calibri"/>
              </a:rPr>
              <a:t>  for (auto </a:t>
            </a:r>
            <a:r>
              <a:rPr lang="pt-BR" sz="2400" dirty="0">
                <a:solidFill>
                  <a:srgbClr val="0070C0"/>
                </a:solidFill>
                <a:latin typeface="Calibri"/>
              </a:rPr>
              <a:t>x : seq)</a:t>
            </a:r>
          </a:p>
          <a:p>
            <a:pPr marL="0" indent="0" defTabSz="914400">
              <a:buClr>
                <a:srgbClr val="727CA3"/>
              </a:buClr>
              <a:buFont typeface="Wingdings 3"/>
              <a:buNone/>
              <a:defRPr/>
            </a:pPr>
            <a:r>
              <a:rPr lang="pt-BR" sz="2400" dirty="0">
                <a:solidFill>
                  <a:srgbClr val="0070C0"/>
                </a:solidFill>
                <a:latin typeface="Calibri"/>
              </a:rPr>
              <a:t>    </a:t>
            </a:r>
            <a:r>
              <a:rPr lang="pt-BR" sz="2400" dirty="0" smtClean="0">
                <a:solidFill>
                  <a:srgbClr val="0070C0"/>
                </a:solidFill>
                <a:latin typeface="Calibri"/>
              </a:rPr>
              <a:t>    n </a:t>
            </a:r>
            <a:r>
              <a:rPr lang="pt-BR" sz="2400" dirty="0">
                <a:solidFill>
                  <a:srgbClr val="0070C0"/>
                </a:solidFill>
                <a:latin typeface="Calibri"/>
              </a:rPr>
              <a:t>+= x;</a:t>
            </a:r>
          </a:p>
          <a:p>
            <a:pPr marL="0" indent="0" defTabSz="914400">
              <a:buClr>
                <a:srgbClr val="727CA3"/>
              </a:buClr>
              <a:buFont typeface="Wingdings 3"/>
              <a:buNone/>
              <a:defRPr/>
            </a:pPr>
            <a:r>
              <a:rPr lang="pt-BR" sz="2400" dirty="0">
                <a:solidFill>
                  <a:srgbClr val="0070C0"/>
                </a:solidFill>
                <a:latin typeface="Calibri"/>
              </a:rPr>
              <a:t>  </a:t>
            </a:r>
            <a:r>
              <a:rPr lang="pt-BR" sz="2400" dirty="0" smtClean="0">
                <a:solidFill>
                  <a:srgbClr val="0070C0"/>
                </a:solidFill>
                <a:latin typeface="Calibri"/>
              </a:rPr>
              <a:t>  return </a:t>
            </a:r>
            <a:r>
              <a:rPr lang="pt-BR" sz="2400" dirty="0">
                <a:solidFill>
                  <a:srgbClr val="0070C0"/>
                </a:solidFill>
                <a:latin typeface="Calibri"/>
              </a:rPr>
              <a:t>n / seq.size();</a:t>
            </a:r>
          </a:p>
          <a:p>
            <a:pPr marL="0" indent="0" defTabSz="914400">
              <a:buClr>
                <a:srgbClr val="727CA3"/>
              </a:buClr>
              <a:buFont typeface="Wingdings 3"/>
              <a:buNone/>
              <a:defRPr/>
            </a:pPr>
            <a:r>
              <a:rPr lang="pt-BR" sz="2400" dirty="0" smtClean="0">
                <a:solidFill>
                  <a:srgbClr val="0070C0"/>
                </a:solidFill>
                <a:latin typeface="Calibri"/>
              </a:rPr>
              <a:t>}</a:t>
            </a:r>
            <a:endParaRPr lang="pt-BR" sz="2400" dirty="0">
              <a:solidFill>
                <a:srgbClr val="0070C0"/>
              </a:solidFill>
              <a:latin typeface="Calibri"/>
            </a:endParaRPr>
          </a:p>
        </p:txBody>
      </p:sp>
      <p:sp>
        <p:nvSpPr>
          <p:cNvPr id="24" name="Line Callout 1 23"/>
          <p:cNvSpPr/>
          <p:nvPr/>
        </p:nvSpPr>
        <p:spPr>
          <a:xfrm>
            <a:off x="9190037" y="1516062"/>
            <a:ext cx="2836743" cy="960120"/>
          </a:xfrm>
          <a:prstGeom prst="borderCallout1">
            <a:avLst>
              <a:gd name="adj1" fmla="val 25636"/>
              <a:gd name="adj2" fmla="val -1190"/>
              <a:gd name="adj3" fmla="val 115469"/>
              <a:gd name="adj4" fmla="val -18244"/>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400" kern="0" dirty="0" smtClean="0">
                <a:solidFill>
                  <a:prstClr val="white"/>
                </a:solidFill>
                <a:latin typeface="Calibri"/>
              </a:rPr>
              <a:t>using a concept (note: not yet VC++)</a:t>
            </a:r>
            <a:endParaRPr lang="en-US" sz="2400" b="1" kern="0" dirty="0" smtClean="0">
              <a:solidFill>
                <a:prstClr val="white"/>
              </a:solidFill>
              <a:latin typeface="Calibri"/>
            </a:endParaRPr>
          </a:p>
        </p:txBody>
      </p:sp>
      <p:grpSp>
        <p:nvGrpSpPr>
          <p:cNvPr id="8" name="Group 7"/>
          <p:cNvGrpSpPr/>
          <p:nvPr/>
        </p:nvGrpSpPr>
        <p:grpSpPr>
          <a:xfrm>
            <a:off x="4922838" y="2915037"/>
            <a:ext cx="2895600" cy="3554025"/>
            <a:chOff x="4922838" y="2430462"/>
            <a:chExt cx="2895600" cy="3554025"/>
          </a:xfrm>
        </p:grpSpPr>
        <p:cxnSp>
          <p:nvCxnSpPr>
            <p:cNvPr id="9" name="Straight Connector 8"/>
            <p:cNvCxnSpPr/>
            <p:nvPr/>
          </p:nvCxnSpPr>
          <p:spPr>
            <a:xfrm flipV="1">
              <a:off x="5456237" y="2430462"/>
              <a:ext cx="781084" cy="2460967"/>
            </a:xfrm>
            <a:prstGeom prst="line">
              <a:avLst/>
            </a:prstGeom>
            <a:solidFill>
              <a:srgbClr val="65BC46"/>
            </a:solidFill>
            <a:ln w="19050" cap="flat" cmpd="sng" algn="ctr">
              <a:solidFill>
                <a:srgbClr val="727CA3">
                  <a:shade val="50000"/>
                </a:srgbClr>
              </a:solidFill>
              <a:prstDash val="solid"/>
            </a:ln>
            <a:effectLst/>
          </p:spPr>
        </p:cxnSp>
        <p:sp>
          <p:nvSpPr>
            <p:cNvPr id="10" name="Line Callout 1 9"/>
            <p:cNvSpPr/>
            <p:nvPr/>
          </p:nvSpPr>
          <p:spPr>
            <a:xfrm>
              <a:off x="4922838" y="5021262"/>
              <a:ext cx="2895600" cy="963225"/>
            </a:xfrm>
            <a:prstGeom prst="borderCallout1">
              <a:avLst>
                <a:gd name="adj1" fmla="val -4479"/>
                <a:gd name="adj2" fmla="val 18171"/>
                <a:gd name="adj3" fmla="val -85616"/>
                <a:gd name="adj4" fmla="val 55086"/>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400" kern="0" dirty="0" smtClean="0">
                  <a:solidFill>
                    <a:prstClr val="white"/>
                  </a:solidFill>
                  <a:latin typeface="Calibri"/>
                </a:rPr>
                <a:t>automatic return </a:t>
              </a:r>
              <a:br>
                <a:rPr lang="en-US" sz="2400" kern="0" dirty="0" smtClean="0">
                  <a:solidFill>
                    <a:prstClr val="white"/>
                  </a:solidFill>
                  <a:latin typeface="Calibri"/>
                </a:rPr>
              </a:br>
              <a:r>
                <a:rPr lang="en-US" sz="2400" kern="0" dirty="0" smtClean="0">
                  <a:solidFill>
                    <a:prstClr val="white"/>
                  </a:solidFill>
                  <a:latin typeface="Calibri"/>
                </a:rPr>
                <a:t>type deduction</a:t>
              </a:r>
              <a:endParaRPr lang="en-US" sz="2400" b="1" kern="0" dirty="0" smtClean="0">
                <a:solidFill>
                  <a:prstClr val="white"/>
                </a:solidFill>
                <a:latin typeface="Calibri"/>
              </a:endParaRPr>
            </a:p>
          </p:txBody>
        </p:sp>
      </p:grpSp>
    </p:spTree>
    <p:extLst>
      <p:ext uri="{BB962C8B-B14F-4D97-AF65-F5344CB8AC3E}">
        <p14:creationId xmlns:p14="http://schemas.microsoft.com/office/powerpoint/2010/main" val="1096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Types: Can express all, value types are the default</a:t>
            </a:r>
            <a:endParaRPr lang="en-US" dirty="0"/>
          </a:p>
        </p:txBody>
      </p:sp>
      <p:graphicFrame>
        <p:nvGraphicFramePr>
          <p:cNvPr id="6" name="Table 5"/>
          <p:cNvGraphicFramePr>
            <a:graphicFrameLocks noGrp="1"/>
          </p:cNvGraphicFramePr>
          <p:nvPr>
            <p:extLst/>
          </p:nvPr>
        </p:nvGraphicFramePr>
        <p:xfrm>
          <a:off x="366141" y="1211264"/>
          <a:ext cx="11797822" cy="1231061"/>
        </p:xfrm>
        <a:graphic>
          <a:graphicData uri="http://schemas.openxmlformats.org/drawingml/2006/table">
            <a:tbl>
              <a:tblPr firstRow="1" firstCol="1" bandRow="1">
                <a:tableStyleId>{793D81CF-94F2-401A-BA57-92F5A7B2D0C5}</a:tableStyleId>
              </a:tblPr>
              <a:tblGrid>
                <a:gridCol w="1661096"/>
                <a:gridCol w="2286000"/>
                <a:gridCol w="2590800"/>
                <a:gridCol w="1783053"/>
                <a:gridCol w="3476873"/>
              </a:tblGrid>
              <a:tr h="682421">
                <a:tc>
                  <a:txBody>
                    <a:bodyPr/>
                    <a:lstStyle/>
                    <a:p>
                      <a:r>
                        <a:rPr lang="en-US" sz="1600" dirty="0" smtClean="0">
                          <a:gradFill>
                            <a:gsLst>
                              <a:gs pos="9934">
                                <a:srgbClr val="1E1E1E"/>
                              </a:gs>
                              <a:gs pos="100000">
                                <a:srgbClr val="1E1E1E"/>
                              </a:gs>
                            </a:gsLst>
                            <a:lin ang="5400000" scaled="0"/>
                          </a:gradFill>
                          <a:latin typeface="+mn-lt"/>
                        </a:rPr>
                        <a:t>Category</a:t>
                      </a:r>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Java</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b="1" dirty="0" smtClean="0">
                          <a:gradFill>
                            <a:gsLst>
                              <a:gs pos="9934">
                                <a:srgbClr val="1E1E1E"/>
                              </a:gs>
                              <a:gs pos="100000">
                                <a:srgbClr val="1E1E1E"/>
                              </a:gs>
                            </a:gsLst>
                            <a:lin ang="5400000" scaled="0"/>
                          </a:gradFill>
                          <a:latin typeface="+mn-lt"/>
                        </a:rPr>
                        <a:t>JS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a:t>
                      </a:r>
                      <a:endParaRPr lang="en-US" sz="1600" b="0"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54864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Value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Built-in </a:t>
                      </a:r>
                      <a:r>
                        <a:rPr lang="en-US" sz="1400" baseline="0" dirty="0" smtClean="0">
                          <a:gradFill>
                            <a:gsLst>
                              <a:gs pos="66981">
                                <a:schemeClr val="tx1">
                                  <a:lumMod val="75000"/>
                                  <a:lumOff val="25000"/>
                                </a:schemeClr>
                              </a:gs>
                              <a:gs pos="0">
                                <a:schemeClr val="tx1">
                                  <a:lumMod val="75000"/>
                                  <a:lumOff val="25000"/>
                                </a:schemeClr>
                              </a:gs>
                            </a:gsLst>
                            <a:lin ang="5400000" scaled="0"/>
                          </a:gradFill>
                        </a:rPr>
                        <a:t>types only</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Built-in types</a:t>
                      </a:r>
                    </a:p>
                    <a:p>
                      <a:r>
                        <a:rPr lang="en-US" sz="1400" b="1" dirty="0" err="1" smtClean="0">
                          <a:gradFill>
                            <a:gsLst>
                              <a:gs pos="66981">
                                <a:schemeClr val="tx1">
                                  <a:lumMod val="75000"/>
                                  <a:lumOff val="25000"/>
                                </a:schemeClr>
                              </a:gs>
                              <a:gs pos="0">
                                <a:schemeClr val="tx1">
                                  <a:lumMod val="75000"/>
                                  <a:lumOff val="25000"/>
                                </a:schemeClr>
                              </a:gs>
                            </a:gsLst>
                            <a:lin ang="5400000" scaled="0"/>
                          </a:gradFill>
                        </a:rPr>
                        <a:t>struct</a:t>
                      </a:r>
                      <a:r>
                        <a:rPr lang="en-US" sz="1400" dirty="0" smtClean="0">
                          <a:gradFill>
                            <a:gsLst>
                              <a:gs pos="66981">
                                <a:schemeClr val="tx1">
                                  <a:lumMod val="75000"/>
                                  <a:lumOff val="25000"/>
                                </a:schemeClr>
                              </a:gs>
                              <a:gs pos="0">
                                <a:schemeClr val="tx1">
                                  <a:lumMod val="75000"/>
                                  <a:lumOff val="25000"/>
                                </a:schemeClr>
                              </a:gs>
                            </a:gsLst>
                            <a:lin ang="5400000" scaled="0"/>
                          </a:gradFill>
                        </a:rPr>
                        <a:t> Val { … }  </a:t>
                      </a:r>
                      <a:r>
                        <a:rPr lang="en-US" sz="1400" i="1" dirty="0" smtClean="0">
                          <a:gradFill>
                            <a:gsLst>
                              <a:gs pos="66981">
                                <a:schemeClr val="tx1">
                                  <a:lumMod val="75000"/>
                                  <a:lumOff val="25000"/>
                                </a:schemeClr>
                              </a:gs>
                              <a:gs pos="0">
                                <a:schemeClr val="tx1">
                                  <a:lumMod val="75000"/>
                                  <a:lumOff val="25000"/>
                                </a:schemeClr>
                              </a:gs>
                            </a:gsLst>
                            <a:lin ang="5400000" scaled="0"/>
                          </a:gradFill>
                        </a:rPr>
                        <a:t>// </a:t>
                      </a:r>
                      <a:r>
                        <a:rPr lang="en-US" sz="1400" i="1" dirty="0" err="1" smtClean="0">
                          <a:gradFill>
                            <a:gsLst>
                              <a:gs pos="66981">
                                <a:schemeClr val="tx1">
                                  <a:lumMod val="75000"/>
                                  <a:lumOff val="25000"/>
                                </a:schemeClr>
                              </a:gs>
                              <a:gs pos="0">
                                <a:schemeClr val="tx1">
                                  <a:lumMod val="75000"/>
                                  <a:lumOff val="25000"/>
                                </a:schemeClr>
                              </a:gs>
                            </a:gsLst>
                            <a:lin ang="5400000" scaled="0"/>
                          </a:gradFill>
                        </a:rPr>
                        <a:t>bitcopy</a:t>
                      </a:r>
                      <a:r>
                        <a:rPr lang="en-US" sz="1400" i="1" dirty="0" smtClean="0">
                          <a:gradFill>
                            <a:gsLst>
                              <a:gs pos="66981">
                                <a:schemeClr val="tx1">
                                  <a:lumMod val="75000"/>
                                  <a:lumOff val="25000"/>
                                </a:schemeClr>
                              </a:gs>
                              <a:gs pos="0">
                                <a:schemeClr val="tx1">
                                  <a:lumMod val="75000"/>
                                  <a:lumOff val="25000"/>
                                </a:schemeClr>
                              </a:gs>
                            </a:gsLst>
                            <a:lin ang="5400000" scaled="0"/>
                          </a:gradFill>
                        </a:rPr>
                        <a:t> only</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0" dirty="0" smtClean="0">
                          <a:gradFill>
                            <a:gsLst>
                              <a:gs pos="66981">
                                <a:schemeClr val="tx1">
                                  <a:lumMod val="75000"/>
                                  <a:lumOff val="25000"/>
                                </a:schemeClr>
                              </a:gs>
                              <a:gs pos="0">
                                <a:schemeClr val="tx1">
                                  <a:lumMod val="75000"/>
                                  <a:lumOff val="25000"/>
                                </a:schemeClr>
                              </a:gs>
                            </a:gsLst>
                            <a:lin ang="5400000" scaled="0"/>
                          </a:gradFill>
                        </a:rPr>
                        <a:t>Built-in</a:t>
                      </a:r>
                      <a:r>
                        <a:rPr lang="en-US" sz="1400" b="0" baseline="0" dirty="0" smtClean="0">
                          <a:gradFill>
                            <a:gsLst>
                              <a:gs pos="66981">
                                <a:schemeClr val="tx1">
                                  <a:lumMod val="75000"/>
                                  <a:lumOff val="25000"/>
                                </a:schemeClr>
                              </a:gs>
                              <a:gs pos="0">
                                <a:schemeClr val="tx1">
                                  <a:lumMod val="75000"/>
                                  <a:lumOff val="25000"/>
                                </a:schemeClr>
                              </a:gs>
                            </a:gsLst>
                            <a:lin ang="5400000" scaled="0"/>
                          </a:gradFill>
                        </a:rPr>
                        <a:t> types</a:t>
                      </a:r>
                    </a:p>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val</a:t>
                      </a:r>
                      <a:r>
                        <a:rPr lang="en-US" sz="1400" dirty="0" smtClean="0">
                          <a:gradFill>
                            <a:gsLst>
                              <a:gs pos="66981">
                                <a:schemeClr val="tx1">
                                  <a:lumMod val="75000"/>
                                  <a:lumOff val="25000"/>
                                </a:schemeClr>
                              </a:gs>
                              <a:gs pos="0">
                                <a:schemeClr val="tx1">
                                  <a:lumMod val="75000"/>
                                  <a:lumOff val="25000"/>
                                </a:schemeClr>
                              </a:gs>
                            </a:gsLst>
                            <a:lin ang="5400000" scaled="0"/>
                          </a:gradFill>
                        </a:rPr>
                        <a:t> { … };  </a:t>
                      </a:r>
                      <a:r>
                        <a:rPr lang="en-US" sz="1400" i="1" dirty="0" smtClean="0">
                          <a:gradFill>
                            <a:gsLst>
                              <a:gs pos="66981">
                                <a:schemeClr val="tx1">
                                  <a:lumMod val="75000"/>
                                  <a:lumOff val="25000"/>
                                </a:schemeClr>
                              </a:gs>
                              <a:gs pos="0">
                                <a:schemeClr val="tx1">
                                  <a:lumMod val="75000"/>
                                  <a:lumOff val="25000"/>
                                </a:schemeClr>
                              </a:gs>
                            </a:gsLst>
                            <a:lin ang="5400000" scaled="0"/>
                          </a:gradFill>
                        </a:rPr>
                        <a:t>// any copying semantics</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1781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Types: Can express all, value types are the default</a:t>
            </a:r>
            <a:endParaRPr lang="en-US" dirty="0"/>
          </a:p>
        </p:txBody>
      </p:sp>
      <p:graphicFrame>
        <p:nvGraphicFramePr>
          <p:cNvPr id="6" name="Table 5"/>
          <p:cNvGraphicFramePr>
            <a:graphicFrameLocks noGrp="1"/>
          </p:cNvGraphicFramePr>
          <p:nvPr>
            <p:extLst/>
          </p:nvPr>
        </p:nvGraphicFramePr>
        <p:xfrm>
          <a:off x="366141" y="1211264"/>
          <a:ext cx="11797822" cy="3608501"/>
        </p:xfrm>
        <a:graphic>
          <a:graphicData uri="http://schemas.openxmlformats.org/drawingml/2006/table">
            <a:tbl>
              <a:tblPr firstRow="1" firstCol="1" bandRow="1">
                <a:tableStyleId>{793D81CF-94F2-401A-BA57-92F5A7B2D0C5}</a:tableStyleId>
              </a:tblPr>
              <a:tblGrid>
                <a:gridCol w="1661096"/>
                <a:gridCol w="2286000"/>
                <a:gridCol w="2590800"/>
                <a:gridCol w="1783053"/>
                <a:gridCol w="3476873"/>
              </a:tblGrid>
              <a:tr h="682421">
                <a:tc>
                  <a:txBody>
                    <a:bodyPr/>
                    <a:lstStyle/>
                    <a:p>
                      <a:r>
                        <a:rPr lang="en-US" sz="1600" dirty="0" smtClean="0">
                          <a:gradFill>
                            <a:gsLst>
                              <a:gs pos="9934">
                                <a:srgbClr val="1E1E1E"/>
                              </a:gs>
                              <a:gs pos="100000">
                                <a:srgbClr val="1E1E1E"/>
                              </a:gs>
                            </a:gsLst>
                            <a:lin ang="5400000" scaled="0"/>
                          </a:gradFill>
                          <a:latin typeface="+mn-lt"/>
                        </a:rPr>
                        <a:t>Category</a:t>
                      </a:r>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Java</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b="1" dirty="0" smtClean="0">
                          <a:gradFill>
                            <a:gsLst>
                              <a:gs pos="9934">
                                <a:srgbClr val="1E1E1E"/>
                              </a:gs>
                              <a:gs pos="100000">
                                <a:srgbClr val="1E1E1E"/>
                              </a:gs>
                            </a:gsLst>
                            <a:lin ang="5400000" scaled="0"/>
                          </a:gradFill>
                          <a:latin typeface="+mn-lt"/>
                        </a:rPr>
                        <a:t>JS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a:t>
                      </a:r>
                      <a:endParaRPr lang="en-US" sz="1600" b="0"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54864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Value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Built-in </a:t>
                      </a:r>
                      <a:r>
                        <a:rPr lang="en-US" sz="1400" baseline="0" dirty="0" smtClean="0">
                          <a:gradFill>
                            <a:gsLst>
                              <a:gs pos="66981">
                                <a:schemeClr val="tx1">
                                  <a:lumMod val="75000"/>
                                  <a:lumOff val="25000"/>
                                </a:schemeClr>
                              </a:gs>
                              <a:gs pos="0">
                                <a:schemeClr val="tx1">
                                  <a:lumMod val="75000"/>
                                  <a:lumOff val="25000"/>
                                </a:schemeClr>
                              </a:gs>
                            </a:gsLst>
                            <a:lin ang="5400000" scaled="0"/>
                          </a:gradFill>
                        </a:rPr>
                        <a:t>types only</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Built-in types</a:t>
                      </a:r>
                    </a:p>
                    <a:p>
                      <a:r>
                        <a:rPr lang="en-US" sz="1400" b="1" dirty="0" err="1" smtClean="0">
                          <a:gradFill>
                            <a:gsLst>
                              <a:gs pos="66981">
                                <a:schemeClr val="tx1">
                                  <a:lumMod val="75000"/>
                                  <a:lumOff val="25000"/>
                                </a:schemeClr>
                              </a:gs>
                              <a:gs pos="0">
                                <a:schemeClr val="tx1">
                                  <a:lumMod val="75000"/>
                                  <a:lumOff val="25000"/>
                                </a:schemeClr>
                              </a:gs>
                            </a:gsLst>
                            <a:lin ang="5400000" scaled="0"/>
                          </a:gradFill>
                        </a:rPr>
                        <a:t>struct</a:t>
                      </a:r>
                      <a:r>
                        <a:rPr lang="en-US" sz="1400" dirty="0" smtClean="0">
                          <a:gradFill>
                            <a:gsLst>
                              <a:gs pos="66981">
                                <a:schemeClr val="tx1">
                                  <a:lumMod val="75000"/>
                                  <a:lumOff val="25000"/>
                                </a:schemeClr>
                              </a:gs>
                              <a:gs pos="0">
                                <a:schemeClr val="tx1">
                                  <a:lumMod val="75000"/>
                                  <a:lumOff val="25000"/>
                                </a:schemeClr>
                              </a:gs>
                            </a:gsLst>
                            <a:lin ang="5400000" scaled="0"/>
                          </a:gradFill>
                        </a:rPr>
                        <a:t> Val { … }  </a:t>
                      </a:r>
                      <a:r>
                        <a:rPr lang="en-US" sz="1400" i="1" dirty="0" smtClean="0">
                          <a:gradFill>
                            <a:gsLst>
                              <a:gs pos="66981">
                                <a:schemeClr val="tx1">
                                  <a:lumMod val="75000"/>
                                  <a:lumOff val="25000"/>
                                </a:schemeClr>
                              </a:gs>
                              <a:gs pos="0">
                                <a:schemeClr val="tx1">
                                  <a:lumMod val="75000"/>
                                  <a:lumOff val="25000"/>
                                </a:schemeClr>
                              </a:gs>
                            </a:gsLst>
                            <a:lin ang="5400000" scaled="0"/>
                          </a:gradFill>
                        </a:rPr>
                        <a:t>// </a:t>
                      </a:r>
                      <a:r>
                        <a:rPr lang="en-US" sz="1400" i="1" dirty="0" err="1" smtClean="0">
                          <a:gradFill>
                            <a:gsLst>
                              <a:gs pos="66981">
                                <a:schemeClr val="tx1">
                                  <a:lumMod val="75000"/>
                                  <a:lumOff val="25000"/>
                                </a:schemeClr>
                              </a:gs>
                              <a:gs pos="0">
                                <a:schemeClr val="tx1">
                                  <a:lumMod val="75000"/>
                                  <a:lumOff val="25000"/>
                                </a:schemeClr>
                              </a:gs>
                            </a:gsLst>
                            <a:lin ang="5400000" scaled="0"/>
                          </a:gradFill>
                        </a:rPr>
                        <a:t>bitcopy</a:t>
                      </a:r>
                      <a:r>
                        <a:rPr lang="en-US" sz="1400" i="1" dirty="0" smtClean="0">
                          <a:gradFill>
                            <a:gsLst>
                              <a:gs pos="66981">
                                <a:schemeClr val="tx1">
                                  <a:lumMod val="75000"/>
                                  <a:lumOff val="25000"/>
                                </a:schemeClr>
                              </a:gs>
                              <a:gs pos="0">
                                <a:schemeClr val="tx1">
                                  <a:lumMod val="75000"/>
                                  <a:lumOff val="25000"/>
                                </a:schemeClr>
                              </a:gs>
                            </a:gsLst>
                            <a:lin ang="5400000" scaled="0"/>
                          </a:gradFill>
                        </a:rPr>
                        <a:t> only</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0" dirty="0" smtClean="0">
                          <a:gradFill>
                            <a:gsLst>
                              <a:gs pos="66981">
                                <a:schemeClr val="tx1">
                                  <a:lumMod val="75000"/>
                                  <a:lumOff val="25000"/>
                                </a:schemeClr>
                              </a:gs>
                              <a:gs pos="0">
                                <a:schemeClr val="tx1">
                                  <a:lumMod val="75000"/>
                                  <a:lumOff val="25000"/>
                                </a:schemeClr>
                              </a:gs>
                            </a:gsLst>
                            <a:lin ang="5400000" scaled="0"/>
                          </a:gradFill>
                        </a:rPr>
                        <a:t>Built-in</a:t>
                      </a:r>
                      <a:r>
                        <a:rPr lang="en-US" sz="1400" b="0" baseline="0" dirty="0" smtClean="0">
                          <a:gradFill>
                            <a:gsLst>
                              <a:gs pos="66981">
                                <a:schemeClr val="tx1">
                                  <a:lumMod val="75000"/>
                                  <a:lumOff val="25000"/>
                                </a:schemeClr>
                              </a:gs>
                              <a:gs pos="0">
                                <a:schemeClr val="tx1">
                                  <a:lumMod val="75000"/>
                                  <a:lumOff val="25000"/>
                                </a:schemeClr>
                              </a:gs>
                            </a:gsLst>
                            <a:lin ang="5400000" scaled="0"/>
                          </a:gradFill>
                        </a:rPr>
                        <a:t> types</a:t>
                      </a:r>
                    </a:p>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val</a:t>
                      </a:r>
                      <a:r>
                        <a:rPr lang="en-US" sz="1400" dirty="0" smtClean="0">
                          <a:gradFill>
                            <a:gsLst>
                              <a:gs pos="66981">
                                <a:schemeClr val="tx1">
                                  <a:lumMod val="75000"/>
                                  <a:lumOff val="25000"/>
                                </a:schemeClr>
                              </a:gs>
                              <a:gs pos="0">
                                <a:schemeClr val="tx1">
                                  <a:lumMod val="75000"/>
                                  <a:lumOff val="25000"/>
                                </a:schemeClr>
                              </a:gs>
                            </a:gsLst>
                            <a:lin ang="5400000" scaled="0"/>
                          </a:gradFill>
                        </a:rPr>
                        <a:t> { … };  </a:t>
                      </a:r>
                      <a:r>
                        <a:rPr lang="en-US" sz="1400" i="1" dirty="0" smtClean="0">
                          <a:gradFill>
                            <a:gsLst>
                              <a:gs pos="66981">
                                <a:schemeClr val="tx1">
                                  <a:lumMod val="75000"/>
                                  <a:lumOff val="25000"/>
                                </a:schemeClr>
                              </a:gs>
                              <a:gs pos="0">
                                <a:schemeClr val="tx1">
                                  <a:lumMod val="75000"/>
                                  <a:lumOff val="25000"/>
                                </a:schemeClr>
                              </a:gs>
                            </a:gsLst>
                            <a:lin ang="5400000" scaled="0"/>
                          </a:gradFill>
                        </a:rPr>
                        <a:t>// any copying semantics</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118872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Reference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int bar()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int bar()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foo(foo&amp;)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void operator=(foo&amp;)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118872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Interfaces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interface</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ifoo</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interface</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IFoo</a:t>
                      </a:r>
                      <a:r>
                        <a:rPr lang="en-US" sz="1400" dirty="0" smtClean="0">
                          <a:gradFill>
                            <a:gsLst>
                              <a:gs pos="66981">
                                <a:schemeClr val="tx1">
                                  <a:lumMod val="75000"/>
                                  <a:lumOff val="25000"/>
                                </a:schemeClr>
                              </a:gs>
                              <a:gs pos="0">
                                <a:schemeClr val="tx1">
                                  <a:lumMod val="75000"/>
                                  <a:lumOff val="25000"/>
                                </a:schemeClr>
                              </a:gs>
                            </a:gsLst>
                            <a:lin ang="5400000" scaled="0"/>
                          </a:gradFill>
                        </a:rPr>
                        <a:t>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i="0" dirty="0" smtClean="0">
                          <a:gradFill>
                            <a:gsLst>
                              <a:gs pos="66981">
                                <a:schemeClr val="tx1">
                                  <a:lumMod val="75000"/>
                                  <a:lumOff val="25000"/>
                                </a:schemeClr>
                              </a:gs>
                              <a:gs pos="0">
                                <a:schemeClr val="tx1">
                                  <a:lumMod val="75000"/>
                                  <a:lumOff val="25000"/>
                                </a:schemeClr>
                              </a:gs>
                            </a:gsLst>
                            <a:lin ang="5400000" scaled="0"/>
                          </a:gradFill>
                        </a:rPr>
                        <a:t>class</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 public: …</a:t>
                      </a:r>
                      <a:br>
                        <a:rPr lang="en-US" sz="1400" i="0" baseline="0" dirty="0" smtClean="0">
                          <a:gradFill>
                            <a:gsLst>
                              <a:gs pos="66981">
                                <a:schemeClr val="tx1">
                                  <a:lumMod val="75000"/>
                                  <a:lumOff val="25000"/>
                                </a:schemeClr>
                              </a:gs>
                              <a:gs pos="0">
                                <a:schemeClr val="tx1">
                                  <a:lumMod val="75000"/>
                                  <a:lumOff val="25000"/>
                                </a:schemeClr>
                              </a:gs>
                            </a:gsLst>
                            <a:lin ang="5400000" scaled="0"/>
                          </a:gradFill>
                        </a:rPr>
                      </a:b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virtual int bar() =0;</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foo(foo&amp;)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void operator=(foo&amp;)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i="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i="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7660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Types: Can express all, value types are the default</a:t>
            </a:r>
            <a:endParaRPr lang="en-US" dirty="0"/>
          </a:p>
        </p:txBody>
      </p:sp>
      <p:graphicFrame>
        <p:nvGraphicFramePr>
          <p:cNvPr id="6" name="Table 5"/>
          <p:cNvGraphicFramePr>
            <a:graphicFrameLocks noGrp="1"/>
          </p:cNvGraphicFramePr>
          <p:nvPr>
            <p:extLst/>
          </p:nvPr>
        </p:nvGraphicFramePr>
        <p:xfrm>
          <a:off x="366141" y="1211264"/>
          <a:ext cx="11797822" cy="4431461"/>
        </p:xfrm>
        <a:graphic>
          <a:graphicData uri="http://schemas.openxmlformats.org/drawingml/2006/table">
            <a:tbl>
              <a:tblPr firstRow="1" firstCol="1" bandRow="1">
                <a:tableStyleId>{793D81CF-94F2-401A-BA57-92F5A7B2D0C5}</a:tableStyleId>
              </a:tblPr>
              <a:tblGrid>
                <a:gridCol w="1661096"/>
                <a:gridCol w="2286000"/>
                <a:gridCol w="2590800"/>
                <a:gridCol w="1783053"/>
                <a:gridCol w="3476873"/>
              </a:tblGrid>
              <a:tr h="682421">
                <a:tc>
                  <a:txBody>
                    <a:bodyPr/>
                    <a:lstStyle/>
                    <a:p>
                      <a:r>
                        <a:rPr lang="en-US" sz="1600" dirty="0" smtClean="0">
                          <a:gradFill>
                            <a:gsLst>
                              <a:gs pos="9934">
                                <a:srgbClr val="1E1E1E"/>
                              </a:gs>
                              <a:gs pos="100000">
                                <a:srgbClr val="1E1E1E"/>
                              </a:gs>
                            </a:gsLst>
                            <a:lin ang="5400000" scaled="0"/>
                          </a:gradFill>
                          <a:latin typeface="+mn-lt"/>
                        </a:rPr>
                        <a:t>Category</a:t>
                      </a:r>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Java</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b="1" dirty="0" smtClean="0">
                          <a:gradFill>
                            <a:gsLst>
                              <a:gs pos="9934">
                                <a:srgbClr val="1E1E1E"/>
                              </a:gs>
                              <a:gs pos="100000">
                                <a:srgbClr val="1E1E1E"/>
                              </a:gs>
                            </a:gsLst>
                            <a:lin ang="5400000" scaled="0"/>
                          </a:gradFill>
                          <a:latin typeface="+mn-lt"/>
                        </a:rPr>
                        <a:t>JS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a:t>
                      </a:r>
                      <a:endParaRPr lang="en-US" sz="1600" b="0"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54864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Value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Built-in </a:t>
                      </a:r>
                      <a:r>
                        <a:rPr lang="en-US" sz="1400" baseline="0" dirty="0" smtClean="0">
                          <a:gradFill>
                            <a:gsLst>
                              <a:gs pos="66981">
                                <a:schemeClr val="tx1">
                                  <a:lumMod val="75000"/>
                                  <a:lumOff val="25000"/>
                                </a:schemeClr>
                              </a:gs>
                              <a:gs pos="0">
                                <a:schemeClr val="tx1">
                                  <a:lumMod val="75000"/>
                                  <a:lumOff val="25000"/>
                                </a:schemeClr>
                              </a:gs>
                            </a:gsLst>
                            <a:lin ang="5400000" scaled="0"/>
                          </a:gradFill>
                        </a:rPr>
                        <a:t>types only</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Built-in types</a:t>
                      </a:r>
                    </a:p>
                    <a:p>
                      <a:r>
                        <a:rPr lang="en-US" sz="1400" b="1" dirty="0" err="1" smtClean="0">
                          <a:gradFill>
                            <a:gsLst>
                              <a:gs pos="66981">
                                <a:schemeClr val="tx1">
                                  <a:lumMod val="75000"/>
                                  <a:lumOff val="25000"/>
                                </a:schemeClr>
                              </a:gs>
                              <a:gs pos="0">
                                <a:schemeClr val="tx1">
                                  <a:lumMod val="75000"/>
                                  <a:lumOff val="25000"/>
                                </a:schemeClr>
                              </a:gs>
                            </a:gsLst>
                            <a:lin ang="5400000" scaled="0"/>
                          </a:gradFill>
                        </a:rPr>
                        <a:t>struct</a:t>
                      </a:r>
                      <a:r>
                        <a:rPr lang="en-US" sz="1400" dirty="0" smtClean="0">
                          <a:gradFill>
                            <a:gsLst>
                              <a:gs pos="66981">
                                <a:schemeClr val="tx1">
                                  <a:lumMod val="75000"/>
                                  <a:lumOff val="25000"/>
                                </a:schemeClr>
                              </a:gs>
                              <a:gs pos="0">
                                <a:schemeClr val="tx1">
                                  <a:lumMod val="75000"/>
                                  <a:lumOff val="25000"/>
                                </a:schemeClr>
                              </a:gs>
                            </a:gsLst>
                            <a:lin ang="5400000" scaled="0"/>
                          </a:gradFill>
                        </a:rPr>
                        <a:t> Val { … }  </a:t>
                      </a:r>
                      <a:r>
                        <a:rPr lang="en-US" sz="1400" i="1" dirty="0" smtClean="0">
                          <a:gradFill>
                            <a:gsLst>
                              <a:gs pos="66981">
                                <a:schemeClr val="tx1">
                                  <a:lumMod val="75000"/>
                                  <a:lumOff val="25000"/>
                                </a:schemeClr>
                              </a:gs>
                              <a:gs pos="0">
                                <a:schemeClr val="tx1">
                                  <a:lumMod val="75000"/>
                                  <a:lumOff val="25000"/>
                                </a:schemeClr>
                              </a:gs>
                            </a:gsLst>
                            <a:lin ang="5400000" scaled="0"/>
                          </a:gradFill>
                        </a:rPr>
                        <a:t>// </a:t>
                      </a:r>
                      <a:r>
                        <a:rPr lang="en-US" sz="1400" i="1" dirty="0" err="1" smtClean="0">
                          <a:gradFill>
                            <a:gsLst>
                              <a:gs pos="66981">
                                <a:schemeClr val="tx1">
                                  <a:lumMod val="75000"/>
                                  <a:lumOff val="25000"/>
                                </a:schemeClr>
                              </a:gs>
                              <a:gs pos="0">
                                <a:schemeClr val="tx1">
                                  <a:lumMod val="75000"/>
                                  <a:lumOff val="25000"/>
                                </a:schemeClr>
                              </a:gs>
                            </a:gsLst>
                            <a:lin ang="5400000" scaled="0"/>
                          </a:gradFill>
                        </a:rPr>
                        <a:t>bitcopy</a:t>
                      </a:r>
                      <a:r>
                        <a:rPr lang="en-US" sz="1400" i="1" dirty="0" smtClean="0">
                          <a:gradFill>
                            <a:gsLst>
                              <a:gs pos="66981">
                                <a:schemeClr val="tx1">
                                  <a:lumMod val="75000"/>
                                  <a:lumOff val="25000"/>
                                </a:schemeClr>
                              </a:gs>
                              <a:gs pos="0">
                                <a:schemeClr val="tx1">
                                  <a:lumMod val="75000"/>
                                  <a:lumOff val="25000"/>
                                </a:schemeClr>
                              </a:gs>
                            </a:gsLst>
                            <a:lin ang="5400000" scaled="0"/>
                          </a:gradFill>
                        </a:rPr>
                        <a:t> only</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0" dirty="0" smtClean="0">
                          <a:gradFill>
                            <a:gsLst>
                              <a:gs pos="66981">
                                <a:schemeClr val="tx1">
                                  <a:lumMod val="75000"/>
                                  <a:lumOff val="25000"/>
                                </a:schemeClr>
                              </a:gs>
                              <a:gs pos="0">
                                <a:schemeClr val="tx1">
                                  <a:lumMod val="75000"/>
                                  <a:lumOff val="25000"/>
                                </a:schemeClr>
                              </a:gs>
                            </a:gsLst>
                            <a:lin ang="5400000" scaled="0"/>
                          </a:gradFill>
                        </a:rPr>
                        <a:t>Built-in</a:t>
                      </a:r>
                      <a:r>
                        <a:rPr lang="en-US" sz="1400" b="0" baseline="0" dirty="0" smtClean="0">
                          <a:gradFill>
                            <a:gsLst>
                              <a:gs pos="66981">
                                <a:schemeClr val="tx1">
                                  <a:lumMod val="75000"/>
                                  <a:lumOff val="25000"/>
                                </a:schemeClr>
                              </a:gs>
                              <a:gs pos="0">
                                <a:schemeClr val="tx1">
                                  <a:lumMod val="75000"/>
                                  <a:lumOff val="25000"/>
                                </a:schemeClr>
                              </a:gs>
                            </a:gsLst>
                            <a:lin ang="5400000" scaled="0"/>
                          </a:gradFill>
                        </a:rPr>
                        <a:t> types</a:t>
                      </a:r>
                    </a:p>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val</a:t>
                      </a:r>
                      <a:r>
                        <a:rPr lang="en-US" sz="1400" dirty="0" smtClean="0">
                          <a:gradFill>
                            <a:gsLst>
                              <a:gs pos="66981">
                                <a:schemeClr val="tx1">
                                  <a:lumMod val="75000"/>
                                  <a:lumOff val="25000"/>
                                </a:schemeClr>
                              </a:gs>
                              <a:gs pos="0">
                                <a:schemeClr val="tx1">
                                  <a:lumMod val="75000"/>
                                  <a:lumOff val="25000"/>
                                </a:schemeClr>
                              </a:gs>
                            </a:gsLst>
                            <a:lin ang="5400000" scaled="0"/>
                          </a:gradFill>
                        </a:rPr>
                        <a:t> { … };  </a:t>
                      </a:r>
                      <a:r>
                        <a:rPr lang="en-US" sz="1400" i="1" dirty="0" smtClean="0">
                          <a:gradFill>
                            <a:gsLst>
                              <a:gs pos="66981">
                                <a:schemeClr val="tx1">
                                  <a:lumMod val="75000"/>
                                  <a:lumOff val="25000"/>
                                </a:schemeClr>
                              </a:gs>
                              <a:gs pos="0">
                                <a:schemeClr val="tx1">
                                  <a:lumMod val="75000"/>
                                  <a:lumOff val="25000"/>
                                </a:schemeClr>
                              </a:gs>
                            </a:gsLst>
                            <a:lin ang="5400000" scaled="0"/>
                          </a:gradFill>
                        </a:rPr>
                        <a:t>// any copying semantics</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118872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Reference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int bar()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int bar()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foo(foo&amp;)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void operator=(foo&amp;)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118872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Interfaces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interface</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ifoo</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interface</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IFoo</a:t>
                      </a:r>
                      <a:r>
                        <a:rPr lang="en-US" sz="1400" dirty="0" smtClean="0">
                          <a:gradFill>
                            <a:gsLst>
                              <a:gs pos="66981">
                                <a:schemeClr val="tx1">
                                  <a:lumMod val="75000"/>
                                  <a:lumOff val="25000"/>
                                </a:schemeClr>
                              </a:gs>
                              <a:gs pos="0">
                                <a:schemeClr val="tx1">
                                  <a:lumMod val="75000"/>
                                  <a:lumOff val="25000"/>
                                </a:schemeClr>
                              </a:gs>
                            </a:gsLst>
                            <a:lin ang="5400000" scaled="0"/>
                          </a:gradFill>
                        </a:rPr>
                        <a:t>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i="0" dirty="0" smtClean="0">
                          <a:gradFill>
                            <a:gsLst>
                              <a:gs pos="66981">
                                <a:schemeClr val="tx1">
                                  <a:lumMod val="75000"/>
                                  <a:lumOff val="25000"/>
                                </a:schemeClr>
                              </a:gs>
                              <a:gs pos="0">
                                <a:schemeClr val="tx1">
                                  <a:lumMod val="75000"/>
                                  <a:lumOff val="25000"/>
                                </a:schemeClr>
                              </a:gs>
                            </a:gsLst>
                            <a:lin ang="5400000" scaled="0"/>
                          </a:gradFill>
                        </a:rPr>
                        <a:t>class</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 public: …</a:t>
                      </a:r>
                      <a:br>
                        <a:rPr lang="en-US" sz="1400" i="0" baseline="0" dirty="0" smtClean="0">
                          <a:gradFill>
                            <a:gsLst>
                              <a:gs pos="66981">
                                <a:schemeClr val="tx1">
                                  <a:lumMod val="75000"/>
                                  <a:lumOff val="25000"/>
                                </a:schemeClr>
                              </a:gs>
                              <a:gs pos="0">
                                <a:schemeClr val="tx1">
                                  <a:lumMod val="75000"/>
                                  <a:lumOff val="25000"/>
                                </a:schemeClr>
                              </a:gs>
                            </a:gsLst>
                            <a:lin ang="5400000" scaled="0"/>
                          </a:gradFill>
                        </a:rPr>
                      </a:b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virtual int bar() =0;</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foo(foo&amp;)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void operator=(foo&amp;)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i="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i="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82296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Generic</a:t>
                      </a:r>
                      <a:r>
                        <a:rPr lang="en-US" sz="1400" baseline="0" dirty="0" smtClean="0">
                          <a:gradFill>
                            <a:gsLst>
                              <a:gs pos="66981">
                                <a:schemeClr val="tx1">
                                  <a:lumMod val="75000"/>
                                  <a:lumOff val="25000"/>
                                </a:schemeClr>
                              </a:gs>
                              <a:gs pos="0">
                                <a:schemeClr val="tx1">
                                  <a:lumMod val="75000"/>
                                  <a:lumOff val="25000"/>
                                </a:schemeClr>
                              </a:gs>
                            </a:gsLst>
                            <a:lin ang="5400000" scaled="0"/>
                          </a:gradFill>
                        </a:rPr>
                        <a:t>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class Map</a:t>
                      </a:r>
                      <a:r>
                        <a:rPr lang="en-US" sz="1400" b="1" dirty="0" smtClean="0">
                          <a:gradFill>
                            <a:gsLst>
                              <a:gs pos="66981">
                                <a:schemeClr val="tx1">
                                  <a:lumMod val="75000"/>
                                  <a:lumOff val="25000"/>
                                </a:schemeClr>
                              </a:gs>
                              <a:gs pos="0">
                                <a:schemeClr val="tx1">
                                  <a:lumMod val="75000"/>
                                  <a:lumOff val="25000"/>
                                </a:schemeClr>
                              </a:gs>
                            </a:gsLst>
                            <a:lin ang="5400000" scaled="0"/>
                          </a:gradFill>
                        </a:rPr>
                        <a:t>&lt;</a:t>
                      </a:r>
                      <a:r>
                        <a:rPr lang="en-US" sz="1400" b="1" dirty="0" err="1" smtClean="0">
                          <a:gradFill>
                            <a:gsLst>
                              <a:gs pos="66981">
                                <a:schemeClr val="tx1">
                                  <a:lumMod val="75000"/>
                                  <a:lumOff val="25000"/>
                                </a:schemeClr>
                              </a:gs>
                              <a:gs pos="0">
                                <a:schemeClr val="tx1">
                                  <a:lumMod val="75000"/>
                                  <a:lumOff val="25000"/>
                                </a:schemeClr>
                              </a:gs>
                            </a:gsLst>
                            <a:lin ang="5400000" scaled="0"/>
                          </a:gradFill>
                        </a:rPr>
                        <a:t>Key,Value</a:t>
                      </a:r>
                      <a:r>
                        <a:rPr lang="en-US" sz="1400" b="1" dirty="0" smtClean="0">
                          <a:gradFill>
                            <a:gsLst>
                              <a:gs pos="66981">
                                <a:schemeClr val="tx1">
                                  <a:lumMod val="75000"/>
                                  <a:lumOff val="25000"/>
                                </a:schemeClr>
                              </a:gs>
                              <a:gs pos="0">
                                <a:schemeClr val="tx1">
                                  <a:lumMod val="75000"/>
                                  <a:lumOff val="25000"/>
                                </a:schemeClr>
                              </a:gs>
                            </a:gsLst>
                            <a:lin ang="5400000" scaled="0"/>
                          </a:gradFill>
                        </a:rPr>
                        <a:t>&gt;</a:t>
                      </a:r>
                      <a:r>
                        <a:rPr lang="en-US" sz="1400" dirty="0" smtClean="0">
                          <a:gradFill>
                            <a:gsLst>
                              <a:gs pos="66981">
                                <a:schemeClr val="tx1">
                                  <a:lumMod val="75000"/>
                                  <a:lumOff val="25000"/>
                                </a:schemeClr>
                              </a:gs>
                              <a:gs pos="0">
                                <a:schemeClr val="tx1">
                                  <a:lumMod val="75000"/>
                                  <a:lumOff val="25000"/>
                                </a:schemeClr>
                              </a:gs>
                            </a:gsLst>
                            <a:lin ang="5400000" scaled="0"/>
                          </a:gradFill>
                        </a:r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 }</a:t>
                      </a:r>
                    </a:p>
                    <a:p>
                      <a:r>
                        <a:rPr lang="en-US" sz="1400" i="1" dirty="0" smtClean="0">
                          <a:gradFill>
                            <a:gsLst>
                              <a:gs pos="66981">
                                <a:schemeClr val="tx1">
                                  <a:lumMod val="75000"/>
                                  <a:lumOff val="25000"/>
                                </a:schemeClr>
                              </a:gs>
                              <a:gs pos="0">
                                <a:schemeClr val="tx1">
                                  <a:lumMod val="75000"/>
                                  <a:lumOff val="25000"/>
                                </a:schemeClr>
                              </a:gs>
                            </a:gsLst>
                            <a:lin ang="5400000" scaled="0"/>
                          </a:gradFill>
                        </a:rPr>
                        <a:t>//</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type-erased, all virtual</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class Map</a:t>
                      </a:r>
                      <a:r>
                        <a:rPr lang="en-US" sz="1400" b="1" dirty="0" smtClean="0">
                          <a:gradFill>
                            <a:gsLst>
                              <a:gs pos="66981">
                                <a:schemeClr val="tx1">
                                  <a:lumMod val="75000"/>
                                  <a:lumOff val="25000"/>
                                </a:schemeClr>
                              </a:gs>
                              <a:gs pos="0">
                                <a:schemeClr val="tx1">
                                  <a:lumMod val="75000"/>
                                  <a:lumOff val="25000"/>
                                </a:schemeClr>
                              </a:gs>
                            </a:gsLst>
                            <a:lin ang="5400000" scaled="0"/>
                          </a:gradFill>
                        </a:rPr>
                        <a:t>&lt;</a:t>
                      </a:r>
                      <a:r>
                        <a:rPr lang="en-US" sz="1400" b="1" dirty="0" err="1" smtClean="0">
                          <a:gradFill>
                            <a:gsLst>
                              <a:gs pos="66981">
                                <a:schemeClr val="tx1">
                                  <a:lumMod val="75000"/>
                                  <a:lumOff val="25000"/>
                                </a:schemeClr>
                              </a:gs>
                              <a:gs pos="0">
                                <a:schemeClr val="tx1">
                                  <a:lumMod val="75000"/>
                                  <a:lumOff val="25000"/>
                                </a:schemeClr>
                              </a:gs>
                            </a:gsLst>
                            <a:lin ang="5400000" scaled="0"/>
                          </a:gradFill>
                        </a:rPr>
                        <a:t>Key,Value</a:t>
                      </a:r>
                      <a:r>
                        <a:rPr lang="en-US" sz="1400" b="1" dirty="0" smtClean="0">
                          <a:gradFill>
                            <a:gsLst>
                              <a:gs pos="66981">
                                <a:schemeClr val="tx1">
                                  <a:lumMod val="75000"/>
                                  <a:lumOff val="25000"/>
                                </a:schemeClr>
                              </a:gs>
                              <a:gs pos="0">
                                <a:schemeClr val="tx1">
                                  <a:lumMod val="75000"/>
                                  <a:lumOff val="25000"/>
                                </a:schemeClr>
                              </a:gs>
                            </a:gsLst>
                            <a:lin ang="5400000" scaled="0"/>
                          </a:gradFill>
                        </a:rPr>
                        <a:t>&gt;</a:t>
                      </a:r>
                      <a:r>
                        <a:rPr lang="en-US" sz="1400" dirty="0" smtClean="0">
                          <a:gradFill>
                            <a:gsLst>
                              <a:gs pos="66981">
                                <a:schemeClr val="tx1">
                                  <a:lumMod val="75000"/>
                                  <a:lumOff val="25000"/>
                                </a:schemeClr>
                              </a:gs>
                              <a:gs pos="0">
                                <a:schemeClr val="tx1">
                                  <a:lumMod val="75000"/>
                                  <a:lumOff val="25000"/>
                                </a:schemeClr>
                              </a:gs>
                            </a:gsLst>
                            <a:lin ang="5400000" scaled="0"/>
                          </a:gradFill>
                        </a:r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 }</a:t>
                      </a:r>
                    </a:p>
                    <a:p>
                      <a:pPr marL="0" marR="0" indent="0" algn="l" defTabSz="932742" rtl="0" eaLnBrk="1" fontAlgn="auto" latinLnBrk="0" hangingPunct="1">
                        <a:lnSpc>
                          <a:spcPct val="100000"/>
                        </a:lnSpc>
                        <a:spcBef>
                          <a:spcPts val="0"/>
                        </a:spcBef>
                        <a:spcAft>
                          <a:spcPts val="0"/>
                        </a:spcAft>
                        <a:buClrTx/>
                        <a:buSzTx/>
                        <a:buFontTx/>
                        <a:buNone/>
                        <a:tabLst/>
                        <a:defRPr/>
                      </a:pPr>
                      <a:r>
                        <a:rPr lang="en-US" sz="1400" i="1" dirty="0" smtClean="0">
                          <a:gradFill>
                            <a:gsLst>
                              <a:gs pos="66981">
                                <a:schemeClr val="tx1">
                                  <a:lumMod val="75000"/>
                                  <a:lumOff val="25000"/>
                                </a:schemeClr>
                              </a:gs>
                              <a:gs pos="0">
                                <a:schemeClr val="tx1">
                                  <a:lumMod val="75000"/>
                                  <a:lumOff val="25000"/>
                                </a:schemeClr>
                              </a:gs>
                            </a:gsLst>
                            <a:lin ang="5400000" scaled="0"/>
                          </a:gradFill>
                        </a:rPr>
                        <a:t>//</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all virtual calls</a:t>
                      </a:r>
                      <a:endParaRPr lang="en-US" sz="1400" i="1" dirty="0" smtClean="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template&lt;class Key, class Value&gt;</a:t>
                      </a:r>
                      <a:br>
                        <a:rPr lang="en-US" sz="1400" b="1"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map { … };</a:t>
                      </a:r>
                    </a:p>
                    <a:p>
                      <a:r>
                        <a:rPr lang="en-US" sz="1400" i="1" baseline="0" dirty="0" smtClean="0">
                          <a:gradFill>
                            <a:gsLst>
                              <a:gs pos="66981">
                                <a:schemeClr val="tx1">
                                  <a:lumMod val="75000"/>
                                  <a:lumOff val="25000"/>
                                </a:schemeClr>
                              </a:gs>
                              <a:gs pos="0">
                                <a:schemeClr val="tx1">
                                  <a:lumMod val="75000"/>
                                  <a:lumOff val="25000"/>
                                </a:schemeClr>
                              </a:gs>
                            </a:gsLst>
                            <a:lin ang="5400000" scaled="0"/>
                          </a:gradFill>
                        </a:rPr>
                        <a:t>// direct calls, (partial) specialization</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bl>
          </a:graphicData>
        </a:graphic>
      </p:graphicFrame>
    </p:spTree>
    <p:extLst>
      <p:ext uri="{BB962C8B-B14F-4D97-AF65-F5344CB8AC3E}">
        <p14:creationId xmlns:p14="http://schemas.microsoft.com/office/powerpoint/2010/main" val="10263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Types: Can express all, value types are the default</a:t>
            </a:r>
            <a:endParaRPr lang="en-US" dirty="0"/>
          </a:p>
        </p:txBody>
      </p:sp>
      <p:graphicFrame>
        <p:nvGraphicFramePr>
          <p:cNvPr id="6" name="Table 5"/>
          <p:cNvGraphicFramePr>
            <a:graphicFrameLocks noGrp="1"/>
          </p:cNvGraphicFramePr>
          <p:nvPr>
            <p:extLst/>
          </p:nvPr>
        </p:nvGraphicFramePr>
        <p:xfrm>
          <a:off x="366141" y="1211264"/>
          <a:ext cx="11797822" cy="5528741"/>
        </p:xfrm>
        <a:graphic>
          <a:graphicData uri="http://schemas.openxmlformats.org/drawingml/2006/table">
            <a:tbl>
              <a:tblPr firstRow="1" firstCol="1" bandRow="1">
                <a:tableStyleId>{793D81CF-94F2-401A-BA57-92F5A7B2D0C5}</a:tableStyleId>
              </a:tblPr>
              <a:tblGrid>
                <a:gridCol w="1661096"/>
                <a:gridCol w="2286000"/>
                <a:gridCol w="2590800"/>
                <a:gridCol w="1783053"/>
                <a:gridCol w="3476873"/>
              </a:tblGrid>
              <a:tr h="682421">
                <a:tc>
                  <a:txBody>
                    <a:bodyPr/>
                    <a:lstStyle/>
                    <a:p>
                      <a:r>
                        <a:rPr lang="en-US" sz="1600" dirty="0" smtClean="0">
                          <a:gradFill>
                            <a:gsLst>
                              <a:gs pos="9934">
                                <a:srgbClr val="1E1E1E"/>
                              </a:gs>
                              <a:gs pos="100000">
                                <a:srgbClr val="1E1E1E"/>
                              </a:gs>
                            </a:gsLst>
                            <a:lin ang="5400000" scaled="0"/>
                          </a:gradFill>
                          <a:latin typeface="+mn-lt"/>
                        </a:rPr>
                        <a:t>Category</a:t>
                      </a:r>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Java</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b="1" dirty="0" smtClean="0">
                          <a:gradFill>
                            <a:gsLst>
                              <a:gs pos="9934">
                                <a:srgbClr val="1E1E1E"/>
                              </a:gs>
                              <a:gs pos="100000">
                                <a:srgbClr val="1E1E1E"/>
                              </a:gs>
                            </a:gsLst>
                            <a:lin ang="5400000" scaled="0"/>
                          </a:gradFill>
                          <a:latin typeface="+mn-lt"/>
                        </a:rPr>
                        <a:t>JS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a:t>
                      </a:r>
                      <a:endParaRPr lang="en-US" sz="1600" b="0" dirty="0">
                        <a:gradFill>
                          <a:gsLst>
                            <a:gs pos="9934">
                              <a:srgbClr val="1E1E1E"/>
                            </a:gs>
                            <a:gs pos="100000">
                              <a:srgbClr val="1E1E1E"/>
                            </a:gs>
                          </a:gsLst>
                          <a:lin ang="5400000" scaled="0"/>
                        </a:gradFill>
                        <a:latin typeface="+mn-lt"/>
                      </a:endParaRPr>
                    </a:p>
                  </a:txBody>
                  <a:tcPr marT="0" marB="0" anchor="ctr">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54864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Value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Built-in </a:t>
                      </a:r>
                      <a:r>
                        <a:rPr lang="en-US" sz="1400" baseline="0" dirty="0" smtClean="0">
                          <a:gradFill>
                            <a:gsLst>
                              <a:gs pos="66981">
                                <a:schemeClr val="tx1">
                                  <a:lumMod val="75000"/>
                                  <a:lumOff val="25000"/>
                                </a:schemeClr>
                              </a:gs>
                              <a:gs pos="0">
                                <a:schemeClr val="tx1">
                                  <a:lumMod val="75000"/>
                                  <a:lumOff val="25000"/>
                                </a:schemeClr>
                              </a:gs>
                            </a:gsLst>
                            <a:lin ang="5400000" scaled="0"/>
                          </a:gradFill>
                        </a:rPr>
                        <a:t>types only</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Built-in types</a:t>
                      </a:r>
                    </a:p>
                    <a:p>
                      <a:r>
                        <a:rPr lang="en-US" sz="1400" b="1" dirty="0" err="1" smtClean="0">
                          <a:gradFill>
                            <a:gsLst>
                              <a:gs pos="66981">
                                <a:schemeClr val="tx1">
                                  <a:lumMod val="75000"/>
                                  <a:lumOff val="25000"/>
                                </a:schemeClr>
                              </a:gs>
                              <a:gs pos="0">
                                <a:schemeClr val="tx1">
                                  <a:lumMod val="75000"/>
                                  <a:lumOff val="25000"/>
                                </a:schemeClr>
                              </a:gs>
                            </a:gsLst>
                            <a:lin ang="5400000" scaled="0"/>
                          </a:gradFill>
                        </a:rPr>
                        <a:t>struct</a:t>
                      </a:r>
                      <a:r>
                        <a:rPr lang="en-US" sz="1400" dirty="0" smtClean="0">
                          <a:gradFill>
                            <a:gsLst>
                              <a:gs pos="66981">
                                <a:schemeClr val="tx1">
                                  <a:lumMod val="75000"/>
                                  <a:lumOff val="25000"/>
                                </a:schemeClr>
                              </a:gs>
                              <a:gs pos="0">
                                <a:schemeClr val="tx1">
                                  <a:lumMod val="75000"/>
                                  <a:lumOff val="25000"/>
                                </a:schemeClr>
                              </a:gs>
                            </a:gsLst>
                            <a:lin ang="5400000" scaled="0"/>
                          </a:gradFill>
                        </a:rPr>
                        <a:t> Val { … }  </a:t>
                      </a:r>
                      <a:r>
                        <a:rPr lang="en-US" sz="1400" i="1" dirty="0" smtClean="0">
                          <a:gradFill>
                            <a:gsLst>
                              <a:gs pos="66981">
                                <a:schemeClr val="tx1">
                                  <a:lumMod val="75000"/>
                                  <a:lumOff val="25000"/>
                                </a:schemeClr>
                              </a:gs>
                              <a:gs pos="0">
                                <a:schemeClr val="tx1">
                                  <a:lumMod val="75000"/>
                                  <a:lumOff val="25000"/>
                                </a:schemeClr>
                              </a:gs>
                            </a:gsLst>
                            <a:lin ang="5400000" scaled="0"/>
                          </a:gradFill>
                        </a:rPr>
                        <a:t>// </a:t>
                      </a:r>
                      <a:r>
                        <a:rPr lang="en-US" sz="1400" i="1" dirty="0" err="1" smtClean="0">
                          <a:gradFill>
                            <a:gsLst>
                              <a:gs pos="66981">
                                <a:schemeClr val="tx1">
                                  <a:lumMod val="75000"/>
                                  <a:lumOff val="25000"/>
                                </a:schemeClr>
                              </a:gs>
                              <a:gs pos="0">
                                <a:schemeClr val="tx1">
                                  <a:lumMod val="75000"/>
                                  <a:lumOff val="25000"/>
                                </a:schemeClr>
                              </a:gs>
                            </a:gsLst>
                            <a:lin ang="5400000" scaled="0"/>
                          </a:gradFill>
                        </a:rPr>
                        <a:t>bitcopy</a:t>
                      </a:r>
                      <a:r>
                        <a:rPr lang="en-US" sz="1400" i="1" dirty="0" smtClean="0">
                          <a:gradFill>
                            <a:gsLst>
                              <a:gs pos="66981">
                                <a:schemeClr val="tx1">
                                  <a:lumMod val="75000"/>
                                  <a:lumOff val="25000"/>
                                </a:schemeClr>
                              </a:gs>
                              <a:gs pos="0">
                                <a:schemeClr val="tx1">
                                  <a:lumMod val="75000"/>
                                  <a:lumOff val="25000"/>
                                </a:schemeClr>
                              </a:gs>
                            </a:gsLst>
                            <a:lin ang="5400000" scaled="0"/>
                          </a:gradFill>
                        </a:rPr>
                        <a:t> only</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0" dirty="0" smtClean="0">
                          <a:gradFill>
                            <a:gsLst>
                              <a:gs pos="66981">
                                <a:schemeClr val="tx1">
                                  <a:lumMod val="75000"/>
                                  <a:lumOff val="25000"/>
                                </a:schemeClr>
                              </a:gs>
                              <a:gs pos="0">
                                <a:schemeClr val="tx1">
                                  <a:lumMod val="75000"/>
                                  <a:lumOff val="25000"/>
                                </a:schemeClr>
                              </a:gs>
                            </a:gsLst>
                            <a:lin ang="5400000" scaled="0"/>
                          </a:gradFill>
                        </a:rPr>
                        <a:t>Built-in</a:t>
                      </a:r>
                      <a:r>
                        <a:rPr lang="en-US" sz="1400" b="0" baseline="0" dirty="0" smtClean="0">
                          <a:gradFill>
                            <a:gsLst>
                              <a:gs pos="66981">
                                <a:schemeClr val="tx1">
                                  <a:lumMod val="75000"/>
                                  <a:lumOff val="25000"/>
                                </a:schemeClr>
                              </a:gs>
                              <a:gs pos="0">
                                <a:schemeClr val="tx1">
                                  <a:lumMod val="75000"/>
                                  <a:lumOff val="25000"/>
                                </a:schemeClr>
                              </a:gs>
                            </a:gsLst>
                            <a:lin ang="5400000" scaled="0"/>
                          </a:gradFill>
                        </a:rPr>
                        <a:t> types</a:t>
                      </a:r>
                    </a:p>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val</a:t>
                      </a:r>
                      <a:r>
                        <a:rPr lang="en-US" sz="1400" dirty="0" smtClean="0">
                          <a:gradFill>
                            <a:gsLst>
                              <a:gs pos="66981">
                                <a:schemeClr val="tx1">
                                  <a:lumMod val="75000"/>
                                  <a:lumOff val="25000"/>
                                </a:schemeClr>
                              </a:gs>
                              <a:gs pos="0">
                                <a:schemeClr val="tx1">
                                  <a:lumMod val="75000"/>
                                  <a:lumOff val="25000"/>
                                </a:schemeClr>
                              </a:gs>
                            </a:gsLst>
                            <a:lin ang="5400000" scaled="0"/>
                          </a:gradFill>
                        </a:rPr>
                        <a:t> { … };  </a:t>
                      </a:r>
                      <a:r>
                        <a:rPr lang="en-US" sz="1400" i="1" dirty="0" smtClean="0">
                          <a:gradFill>
                            <a:gsLst>
                              <a:gs pos="66981">
                                <a:schemeClr val="tx1">
                                  <a:lumMod val="75000"/>
                                  <a:lumOff val="25000"/>
                                </a:schemeClr>
                              </a:gs>
                              <a:gs pos="0">
                                <a:schemeClr val="tx1">
                                  <a:lumMod val="75000"/>
                                  <a:lumOff val="25000"/>
                                </a:schemeClr>
                              </a:gs>
                            </a:gsLst>
                            <a:lin ang="5400000" scaled="0"/>
                          </a:gradFill>
                        </a:rPr>
                        <a:t>// any copying semantics</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118872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Reference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int bar()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foo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public: int bar() </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override</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foo(foo&amp;)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void operator=(foo&amp;)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118872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Interfaces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interface</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ifoo</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interface</a:t>
                      </a: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dirty="0" err="1" smtClean="0">
                          <a:gradFill>
                            <a:gsLst>
                              <a:gs pos="66981">
                                <a:schemeClr val="tx1">
                                  <a:lumMod val="75000"/>
                                  <a:lumOff val="25000"/>
                                </a:schemeClr>
                              </a:gs>
                              <a:gs pos="0">
                                <a:schemeClr val="tx1">
                                  <a:lumMod val="75000"/>
                                  <a:lumOff val="25000"/>
                                </a:schemeClr>
                              </a:gs>
                            </a:gsLst>
                            <a:lin ang="5400000" scaled="0"/>
                          </a:gradFill>
                        </a:rPr>
                        <a:t>IFoo</a:t>
                      </a:r>
                      <a:r>
                        <a:rPr lang="en-US" sz="1400" dirty="0" smtClean="0">
                          <a:gradFill>
                            <a:gsLst>
                              <a:gs pos="66981">
                                <a:schemeClr val="tx1">
                                  <a:lumMod val="75000"/>
                                  <a:lumOff val="25000"/>
                                </a:schemeClr>
                              </a:gs>
                              <a:gs pos="0">
                                <a:schemeClr val="tx1">
                                  <a:lumMod val="75000"/>
                                  <a:lumOff val="25000"/>
                                </a:schemeClr>
                              </a:gs>
                            </a:gsLst>
                            <a:lin ang="5400000" scaled="0"/>
                          </a:gradFill>
                        </a:rPr>
                        <a:t>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int bar();</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r>
                        <a:rPr lang="en-US" sz="1400" b="1" i="0" dirty="0" smtClean="0">
                          <a:gradFill>
                            <a:gsLst>
                              <a:gs pos="66981">
                                <a:schemeClr val="tx1">
                                  <a:lumMod val="75000"/>
                                  <a:lumOff val="25000"/>
                                </a:schemeClr>
                              </a:gs>
                              <a:gs pos="0">
                                <a:schemeClr val="tx1">
                                  <a:lumMod val="75000"/>
                                  <a:lumOff val="25000"/>
                                </a:schemeClr>
                              </a:gs>
                            </a:gsLst>
                            <a:lin ang="5400000" scaled="0"/>
                          </a:gradFill>
                        </a:rPr>
                        <a:t>class</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ifoo</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 public: …</a:t>
                      </a:r>
                      <a:br>
                        <a:rPr lang="en-US" sz="1400" i="0" baseline="0" dirty="0" smtClean="0">
                          <a:gradFill>
                            <a:gsLst>
                              <a:gs pos="66981">
                                <a:schemeClr val="tx1">
                                  <a:lumMod val="75000"/>
                                  <a:lumOff val="25000"/>
                                </a:schemeClr>
                              </a:gs>
                              <a:gs pos="0">
                                <a:schemeClr val="tx1">
                                  <a:lumMod val="75000"/>
                                  <a:lumOff val="25000"/>
                                </a:schemeClr>
                              </a:gs>
                            </a:gsLst>
                            <a:lin ang="5400000" scaled="0"/>
                          </a:gradFill>
                        </a:rPr>
                      </a:b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virtual int bar() =0;</a:t>
                      </a:r>
                      <a:br>
                        <a:rPr lang="en-US" sz="1400"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foo(foo&amp;)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void operator=(foo&amp;) =delete;</a:t>
                      </a:r>
                      <a:br>
                        <a:rPr lang="en-US" sz="1400" b="0" i="1" baseline="0" dirty="0" smtClean="0">
                          <a:gradFill>
                            <a:gsLst>
                              <a:gs pos="66981">
                                <a:schemeClr val="tx1">
                                  <a:lumMod val="75000"/>
                                  <a:lumOff val="25000"/>
                                </a:schemeClr>
                              </a:gs>
                              <a:gs pos="0">
                                <a:schemeClr val="tx1">
                                  <a:lumMod val="75000"/>
                                  <a:lumOff val="25000"/>
                                </a:schemeClr>
                              </a:gs>
                            </a:gsLst>
                            <a:lin ang="5400000" scaled="0"/>
                          </a:gradFill>
                        </a:rPr>
                      </a:br>
                      <a:r>
                        <a:rPr lang="en-US" sz="1400" i="0" baseline="0" dirty="0" smtClean="0">
                          <a:gradFill>
                            <a:gsLst>
                              <a:gs pos="66981">
                                <a:schemeClr val="tx1">
                                  <a:lumMod val="75000"/>
                                  <a:lumOff val="25000"/>
                                </a:schemeClr>
                              </a:gs>
                              <a:gs pos="0">
                                <a:schemeClr val="tx1">
                                  <a:lumMod val="75000"/>
                                  <a:lumOff val="25000"/>
                                </a:schemeClr>
                              </a:gs>
                            </a:gsLst>
                            <a:lin ang="5400000" scaled="0"/>
                          </a:gradFill>
                        </a:rPr>
                        <a:t>};</a:t>
                      </a:r>
                      <a:endParaRPr lang="en-US" sz="1400" i="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82296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Generic</a:t>
                      </a:r>
                      <a:r>
                        <a:rPr lang="en-US" sz="1400" baseline="0" dirty="0" smtClean="0">
                          <a:gradFill>
                            <a:gsLst>
                              <a:gs pos="66981">
                                <a:schemeClr val="tx1">
                                  <a:lumMod val="75000"/>
                                  <a:lumOff val="25000"/>
                                </a:schemeClr>
                              </a:gs>
                              <a:gs pos="0">
                                <a:schemeClr val="tx1">
                                  <a:lumMod val="75000"/>
                                  <a:lumOff val="25000"/>
                                </a:schemeClr>
                              </a:gs>
                            </a:gsLst>
                            <a:lin ang="5400000" scaled="0"/>
                          </a:gradFill>
                        </a:rPr>
                        <a:t>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class Map</a:t>
                      </a:r>
                      <a:r>
                        <a:rPr lang="en-US" sz="1400" b="1" dirty="0" smtClean="0">
                          <a:gradFill>
                            <a:gsLst>
                              <a:gs pos="66981">
                                <a:schemeClr val="tx1">
                                  <a:lumMod val="75000"/>
                                  <a:lumOff val="25000"/>
                                </a:schemeClr>
                              </a:gs>
                              <a:gs pos="0">
                                <a:schemeClr val="tx1">
                                  <a:lumMod val="75000"/>
                                  <a:lumOff val="25000"/>
                                </a:schemeClr>
                              </a:gs>
                            </a:gsLst>
                            <a:lin ang="5400000" scaled="0"/>
                          </a:gradFill>
                        </a:rPr>
                        <a:t>&lt;</a:t>
                      </a:r>
                      <a:r>
                        <a:rPr lang="en-US" sz="1400" b="1" dirty="0" err="1" smtClean="0">
                          <a:gradFill>
                            <a:gsLst>
                              <a:gs pos="66981">
                                <a:schemeClr val="tx1">
                                  <a:lumMod val="75000"/>
                                  <a:lumOff val="25000"/>
                                </a:schemeClr>
                              </a:gs>
                              <a:gs pos="0">
                                <a:schemeClr val="tx1">
                                  <a:lumMod val="75000"/>
                                  <a:lumOff val="25000"/>
                                </a:schemeClr>
                              </a:gs>
                            </a:gsLst>
                            <a:lin ang="5400000" scaled="0"/>
                          </a:gradFill>
                        </a:rPr>
                        <a:t>Key,Value</a:t>
                      </a:r>
                      <a:r>
                        <a:rPr lang="en-US" sz="1400" b="1" dirty="0" smtClean="0">
                          <a:gradFill>
                            <a:gsLst>
                              <a:gs pos="66981">
                                <a:schemeClr val="tx1">
                                  <a:lumMod val="75000"/>
                                  <a:lumOff val="25000"/>
                                </a:schemeClr>
                              </a:gs>
                              <a:gs pos="0">
                                <a:schemeClr val="tx1">
                                  <a:lumMod val="75000"/>
                                  <a:lumOff val="25000"/>
                                </a:schemeClr>
                              </a:gs>
                            </a:gsLst>
                            <a:lin ang="5400000" scaled="0"/>
                          </a:gradFill>
                        </a:rPr>
                        <a:t>&gt;</a:t>
                      </a:r>
                      <a:r>
                        <a:rPr lang="en-US" sz="1400" dirty="0" smtClean="0">
                          <a:gradFill>
                            <a:gsLst>
                              <a:gs pos="66981">
                                <a:schemeClr val="tx1">
                                  <a:lumMod val="75000"/>
                                  <a:lumOff val="25000"/>
                                </a:schemeClr>
                              </a:gs>
                              <a:gs pos="0">
                                <a:schemeClr val="tx1">
                                  <a:lumMod val="75000"/>
                                  <a:lumOff val="25000"/>
                                </a:schemeClr>
                              </a:gs>
                            </a:gsLst>
                            <a:lin ang="5400000" scaled="0"/>
                          </a:gradFill>
                        </a:r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 }</a:t>
                      </a:r>
                    </a:p>
                    <a:p>
                      <a:r>
                        <a:rPr lang="en-US" sz="1400" i="1" dirty="0" smtClean="0">
                          <a:gradFill>
                            <a:gsLst>
                              <a:gs pos="66981">
                                <a:schemeClr val="tx1">
                                  <a:lumMod val="75000"/>
                                  <a:lumOff val="25000"/>
                                </a:schemeClr>
                              </a:gs>
                              <a:gs pos="0">
                                <a:schemeClr val="tx1">
                                  <a:lumMod val="75000"/>
                                  <a:lumOff val="25000"/>
                                </a:schemeClr>
                              </a:gs>
                            </a:gsLst>
                            <a:lin ang="5400000" scaled="0"/>
                          </a:gradFill>
                        </a:rPr>
                        <a:t>//</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type-erased, all virtual</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smtClean="0">
                          <a:gradFill>
                            <a:gsLst>
                              <a:gs pos="66981">
                                <a:schemeClr val="tx1">
                                  <a:lumMod val="75000"/>
                                  <a:lumOff val="25000"/>
                                </a:schemeClr>
                              </a:gs>
                              <a:gs pos="0">
                                <a:schemeClr val="tx1">
                                  <a:lumMod val="75000"/>
                                  <a:lumOff val="25000"/>
                                </a:schemeClr>
                              </a:gs>
                            </a:gsLst>
                            <a:lin ang="5400000" scaled="0"/>
                          </a:gradFill>
                        </a:rPr>
                        <a:t>class Map</a:t>
                      </a:r>
                      <a:r>
                        <a:rPr lang="en-US" sz="1400" b="1" dirty="0" smtClean="0">
                          <a:gradFill>
                            <a:gsLst>
                              <a:gs pos="66981">
                                <a:schemeClr val="tx1">
                                  <a:lumMod val="75000"/>
                                  <a:lumOff val="25000"/>
                                </a:schemeClr>
                              </a:gs>
                              <a:gs pos="0">
                                <a:schemeClr val="tx1">
                                  <a:lumMod val="75000"/>
                                  <a:lumOff val="25000"/>
                                </a:schemeClr>
                              </a:gs>
                            </a:gsLst>
                            <a:lin ang="5400000" scaled="0"/>
                          </a:gradFill>
                        </a:rPr>
                        <a:t>&lt;</a:t>
                      </a:r>
                      <a:r>
                        <a:rPr lang="en-US" sz="1400" b="1" dirty="0" err="1" smtClean="0">
                          <a:gradFill>
                            <a:gsLst>
                              <a:gs pos="66981">
                                <a:schemeClr val="tx1">
                                  <a:lumMod val="75000"/>
                                  <a:lumOff val="25000"/>
                                </a:schemeClr>
                              </a:gs>
                              <a:gs pos="0">
                                <a:schemeClr val="tx1">
                                  <a:lumMod val="75000"/>
                                  <a:lumOff val="25000"/>
                                </a:schemeClr>
                              </a:gs>
                            </a:gsLst>
                            <a:lin ang="5400000" scaled="0"/>
                          </a:gradFill>
                        </a:rPr>
                        <a:t>Key,Value</a:t>
                      </a:r>
                      <a:r>
                        <a:rPr lang="en-US" sz="1400" b="1" dirty="0" smtClean="0">
                          <a:gradFill>
                            <a:gsLst>
                              <a:gs pos="66981">
                                <a:schemeClr val="tx1">
                                  <a:lumMod val="75000"/>
                                  <a:lumOff val="25000"/>
                                </a:schemeClr>
                              </a:gs>
                              <a:gs pos="0">
                                <a:schemeClr val="tx1">
                                  <a:lumMod val="75000"/>
                                  <a:lumOff val="25000"/>
                                </a:schemeClr>
                              </a:gs>
                            </a:gsLst>
                            <a:lin ang="5400000" scaled="0"/>
                          </a:gradFill>
                        </a:rPr>
                        <a:t>&gt;</a:t>
                      </a:r>
                      <a:r>
                        <a:rPr lang="en-US" sz="1400" dirty="0" smtClean="0">
                          <a:gradFill>
                            <a:gsLst>
                              <a:gs pos="66981">
                                <a:schemeClr val="tx1">
                                  <a:lumMod val="75000"/>
                                  <a:lumOff val="25000"/>
                                </a:schemeClr>
                              </a:gs>
                              <a:gs pos="0">
                                <a:schemeClr val="tx1">
                                  <a:lumMod val="75000"/>
                                  <a:lumOff val="25000"/>
                                </a:schemeClr>
                              </a:gs>
                            </a:gsLst>
                            <a:lin ang="5400000" scaled="0"/>
                          </a:gradFill>
                        </a:r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   </a:t>
                      </a:r>
                      <a:r>
                        <a:rPr lang="en-US" sz="1400" baseline="0" dirty="0" smtClean="0">
                          <a:gradFill>
                            <a:gsLst>
                              <a:gs pos="66981">
                                <a:schemeClr val="tx1">
                                  <a:lumMod val="75000"/>
                                  <a:lumOff val="25000"/>
                                </a:schemeClr>
                              </a:gs>
                              <a:gs pos="0">
                                <a:schemeClr val="tx1">
                                  <a:lumMod val="75000"/>
                                  <a:lumOff val="25000"/>
                                </a:schemeClr>
                              </a:gs>
                            </a:gsLst>
                            <a:lin ang="5400000" scaled="0"/>
                          </a:gradFill>
                        </a:rPr>
                        <a:t> { … }</a:t>
                      </a:r>
                    </a:p>
                    <a:p>
                      <a:pPr marL="0" marR="0" indent="0" algn="l" defTabSz="932742" rtl="0" eaLnBrk="1" fontAlgn="auto" latinLnBrk="0" hangingPunct="1">
                        <a:lnSpc>
                          <a:spcPct val="100000"/>
                        </a:lnSpc>
                        <a:spcBef>
                          <a:spcPts val="0"/>
                        </a:spcBef>
                        <a:spcAft>
                          <a:spcPts val="0"/>
                        </a:spcAft>
                        <a:buClrTx/>
                        <a:buSzTx/>
                        <a:buFontTx/>
                        <a:buNone/>
                        <a:tabLst/>
                        <a:defRPr/>
                      </a:pPr>
                      <a:r>
                        <a:rPr lang="en-US" sz="1400" i="1" dirty="0" smtClean="0">
                          <a:gradFill>
                            <a:gsLst>
                              <a:gs pos="66981">
                                <a:schemeClr val="tx1">
                                  <a:lumMod val="75000"/>
                                  <a:lumOff val="25000"/>
                                </a:schemeClr>
                              </a:gs>
                              <a:gs pos="0">
                                <a:schemeClr val="tx1">
                                  <a:lumMod val="75000"/>
                                  <a:lumOff val="25000"/>
                                </a:schemeClr>
                              </a:gs>
                            </a:gsLst>
                            <a:lin ang="5400000" scaled="0"/>
                          </a:gradFill>
                        </a:rPr>
                        <a:t>//</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all virtual calls</a:t>
                      </a:r>
                      <a:endParaRPr lang="en-US" sz="1400" i="1" dirty="0" smtClean="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template&lt;class Key, class Value&gt;</a:t>
                      </a:r>
                      <a:br>
                        <a:rPr lang="en-US" sz="1400" b="1"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gradFill>
                            <a:gsLst>
                              <a:gs pos="66981">
                                <a:schemeClr val="tx1">
                                  <a:lumMod val="75000"/>
                                  <a:lumOff val="25000"/>
                                </a:schemeClr>
                              </a:gs>
                              <a:gs pos="0">
                                <a:schemeClr val="tx1">
                                  <a:lumMod val="75000"/>
                                  <a:lumOff val="25000"/>
                                </a:schemeClr>
                              </a:gs>
                            </a:gsLst>
                            <a:lin ang="5400000" scaled="0"/>
                          </a:gradFill>
                        </a:rPr>
                        <a:t>class</a:t>
                      </a:r>
                      <a:r>
                        <a:rPr lang="en-US" sz="1400" baseline="0" dirty="0" smtClean="0">
                          <a:gradFill>
                            <a:gsLst>
                              <a:gs pos="66981">
                                <a:schemeClr val="tx1">
                                  <a:lumMod val="75000"/>
                                  <a:lumOff val="25000"/>
                                </a:schemeClr>
                              </a:gs>
                              <a:gs pos="0">
                                <a:schemeClr val="tx1">
                                  <a:lumMod val="75000"/>
                                  <a:lumOff val="25000"/>
                                </a:schemeClr>
                              </a:gs>
                            </a:gsLst>
                            <a:lin ang="5400000" scaled="0"/>
                          </a:gradFill>
                        </a:rPr>
                        <a:t> map { … };</a:t>
                      </a:r>
                    </a:p>
                    <a:p>
                      <a:r>
                        <a:rPr lang="en-US" sz="1400" i="1" baseline="0" dirty="0" smtClean="0">
                          <a:gradFill>
                            <a:gsLst>
                              <a:gs pos="66981">
                                <a:schemeClr val="tx1">
                                  <a:lumMod val="75000"/>
                                  <a:lumOff val="25000"/>
                                </a:schemeClr>
                              </a:gs>
                              <a:gs pos="0">
                                <a:schemeClr val="tx1">
                                  <a:lumMod val="75000"/>
                                  <a:lumOff val="25000"/>
                                </a:schemeClr>
                              </a:gs>
                            </a:gsLst>
                            <a:lin ang="5400000" scaled="0"/>
                          </a:gradFill>
                        </a:rPr>
                        <a:t>// direct calls, (partial) specialization</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54864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Optional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r>
                        <a:rPr lang="en-US" sz="1400" b="0" i="0" dirty="0" smtClean="0">
                          <a:gradFill>
                            <a:gsLst>
                              <a:gs pos="66981">
                                <a:schemeClr val="tx1">
                                  <a:lumMod val="75000"/>
                                  <a:lumOff val="25000"/>
                                </a:schemeClr>
                              </a:gs>
                              <a:gs pos="0">
                                <a:schemeClr val="tx1">
                                  <a:lumMod val="75000"/>
                                  <a:lumOff val="25000"/>
                                </a:schemeClr>
                              </a:gs>
                            </a:gsLst>
                            <a:lin ang="5400000" scaled="0"/>
                          </a:gradFill>
                        </a:rPr>
                        <a:t>Integer i = </a:t>
                      </a:r>
                      <a:br>
                        <a:rPr lang="en-US" sz="1400" b="0" i="0" dirty="0" smtClean="0">
                          <a:gradFill>
                            <a:gsLst>
                              <a:gs pos="66981">
                                <a:schemeClr val="tx1">
                                  <a:lumMod val="75000"/>
                                  <a:lumOff val="25000"/>
                                </a:schemeClr>
                              </a:gs>
                              <a:gs pos="0">
                                <a:schemeClr val="tx1">
                                  <a:lumMod val="75000"/>
                                  <a:lumOff val="25000"/>
                                </a:schemeClr>
                              </a:gs>
                            </a:gsLst>
                            <a:lin ang="5400000" scaled="0"/>
                          </a:gradFill>
                        </a:rPr>
                      </a:br>
                      <a:r>
                        <a:rPr lang="en-US" sz="1400" b="0" i="0" dirty="0" smtClean="0">
                          <a:gradFill>
                            <a:gsLst>
                              <a:gs pos="66981">
                                <a:schemeClr val="tx1">
                                  <a:lumMod val="75000"/>
                                  <a:lumOff val="25000"/>
                                </a:schemeClr>
                              </a:gs>
                              <a:gs pos="0">
                                <a:schemeClr val="tx1">
                                  <a:lumMod val="75000"/>
                                  <a:lumOff val="25000"/>
                                </a:schemeClr>
                              </a:gs>
                            </a:gsLst>
                            <a:lin ang="5400000" scaled="0"/>
                          </a:gradFill>
                        </a:rPr>
                        <a:t>    </a:t>
                      </a:r>
                      <a:r>
                        <a:rPr lang="en-US" sz="1400" b="1" i="0" dirty="0" smtClean="0">
                          <a:gradFill>
                            <a:gsLst>
                              <a:gs pos="66981">
                                <a:schemeClr val="tx1">
                                  <a:lumMod val="75000"/>
                                  <a:lumOff val="25000"/>
                                </a:schemeClr>
                              </a:gs>
                              <a:gs pos="0">
                                <a:schemeClr val="tx1">
                                  <a:lumMod val="75000"/>
                                  <a:lumOff val="25000"/>
                                </a:schemeClr>
                              </a:gs>
                            </a:gsLst>
                            <a:lin ang="5400000" scaled="0"/>
                          </a:gradFill>
                        </a:rPr>
                        <a:t>new</a:t>
                      </a:r>
                      <a:r>
                        <a:rPr lang="en-US" sz="1400" i="0" dirty="0" smtClean="0">
                          <a:gradFill>
                            <a:gsLst>
                              <a:gs pos="66981">
                                <a:schemeClr val="tx1">
                                  <a:lumMod val="75000"/>
                                  <a:lumOff val="25000"/>
                                </a:schemeClr>
                              </a:gs>
                              <a:gs pos="0">
                                <a:schemeClr val="tx1">
                                  <a:lumMod val="75000"/>
                                  <a:lumOff val="25000"/>
                                </a:schemeClr>
                              </a:gs>
                            </a:gsLst>
                            <a:lin ang="5400000" scaled="0"/>
                          </a:gradFill>
                        </a:rPr>
                        <a:t> Integer(10);</a:t>
                      </a:r>
                      <a:endParaRPr lang="en-US" sz="1400" i="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i="0" dirty="0" smtClean="0">
                          <a:gradFill>
                            <a:gsLst>
                              <a:gs pos="66981">
                                <a:schemeClr val="tx1">
                                  <a:lumMod val="75000"/>
                                  <a:lumOff val="25000"/>
                                </a:schemeClr>
                              </a:gs>
                              <a:gs pos="0">
                                <a:schemeClr val="tx1">
                                  <a:lumMod val="75000"/>
                                  <a:lumOff val="25000"/>
                                </a:schemeClr>
                              </a:gs>
                            </a:gsLst>
                            <a:lin ang="5400000" scaled="0"/>
                          </a:gradFill>
                        </a:rPr>
                        <a:t>int</a:t>
                      </a:r>
                      <a:r>
                        <a:rPr lang="en-US" sz="1400" b="1" i="0" dirty="0" smtClean="0">
                          <a:gradFill>
                            <a:gsLst>
                              <a:gs pos="66981">
                                <a:schemeClr val="tx1">
                                  <a:lumMod val="75000"/>
                                  <a:lumOff val="25000"/>
                                </a:schemeClr>
                              </a:gs>
                              <a:gs pos="0">
                                <a:schemeClr val="tx1">
                                  <a:lumMod val="75000"/>
                                  <a:lumOff val="25000"/>
                                </a:schemeClr>
                              </a:gs>
                            </a:gsLst>
                            <a:lin ang="5400000" scaled="0"/>
                          </a:gradFill>
                        </a:rPr>
                        <a:t>?</a:t>
                      </a:r>
                      <a:r>
                        <a:rPr lang="en-US" sz="1400" i="0" dirty="0" smtClean="0">
                          <a:gradFill>
                            <a:gsLst>
                              <a:gs pos="66981">
                                <a:schemeClr val="tx1">
                                  <a:lumMod val="75000"/>
                                  <a:lumOff val="25000"/>
                                </a:schemeClr>
                              </a:gs>
                              <a:gs pos="0">
                                <a:schemeClr val="tx1">
                                  <a:lumMod val="75000"/>
                                  <a:lumOff val="25000"/>
                                </a:schemeClr>
                              </a:gs>
                            </a:gsLst>
                            <a:lin ang="5400000" scaled="0"/>
                          </a:gradFill>
                        </a:rPr>
                        <a:t> i = 10;</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r>
                        <a:rPr lang="en-US" sz="1400" b="1" dirty="0" err="1" smtClean="0">
                          <a:gradFill>
                            <a:gsLst>
                              <a:gs pos="66981">
                                <a:schemeClr val="tx1">
                                  <a:lumMod val="75000"/>
                                  <a:lumOff val="25000"/>
                                </a:schemeClr>
                              </a:gs>
                              <a:gs pos="0">
                                <a:schemeClr val="tx1">
                                  <a:lumMod val="75000"/>
                                  <a:lumOff val="25000"/>
                                </a:schemeClr>
                              </a:gs>
                            </a:gsLst>
                            <a:lin ang="5400000" scaled="0"/>
                          </a:gradFill>
                        </a:rPr>
                        <a:t>var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i = 10;</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r>
                        <a:rPr lang="en-US" sz="1400" b="1" i="0" dirty="0" smtClean="0">
                          <a:gradFill>
                            <a:gsLst>
                              <a:gs pos="66981">
                                <a:schemeClr val="tx1">
                                  <a:lumMod val="75000"/>
                                  <a:lumOff val="25000"/>
                                </a:schemeClr>
                              </a:gs>
                              <a:gs pos="0">
                                <a:schemeClr val="tx1">
                                  <a:lumMod val="75000"/>
                                  <a:lumOff val="25000"/>
                                </a:schemeClr>
                              </a:gs>
                            </a:gsLst>
                            <a:lin ang="5400000" scaled="0"/>
                          </a:gradFill>
                        </a:rPr>
                        <a:t>boost::optional&lt;</a:t>
                      </a:r>
                      <a:r>
                        <a:rPr lang="en-US" sz="1400" i="0" dirty="0" smtClean="0">
                          <a:gradFill>
                            <a:gsLst>
                              <a:gs pos="66981">
                                <a:schemeClr val="tx1">
                                  <a:lumMod val="75000"/>
                                  <a:lumOff val="25000"/>
                                </a:schemeClr>
                              </a:gs>
                              <a:gs pos="0">
                                <a:schemeClr val="tx1">
                                  <a:lumMod val="75000"/>
                                  <a:lumOff val="25000"/>
                                </a:schemeClr>
                              </a:gs>
                            </a:gsLst>
                            <a:lin ang="5400000" scaled="0"/>
                          </a:gradFill>
                        </a:rPr>
                        <a:t>int</a:t>
                      </a:r>
                      <a:r>
                        <a:rPr lang="en-US" sz="1400" b="1" i="0" dirty="0" smtClean="0">
                          <a:gradFill>
                            <a:gsLst>
                              <a:gs pos="66981">
                                <a:schemeClr val="tx1">
                                  <a:lumMod val="75000"/>
                                  <a:lumOff val="25000"/>
                                </a:schemeClr>
                              </a:gs>
                              <a:gs pos="0">
                                <a:schemeClr val="tx1">
                                  <a:lumMod val="75000"/>
                                  <a:lumOff val="25000"/>
                                </a:schemeClr>
                              </a:gs>
                            </a:gsLst>
                            <a:lin ang="5400000" scaled="0"/>
                          </a:gradFill>
                        </a:rPr>
                        <a:t>&gt;</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i = 10;</a:t>
                      </a:r>
                      <a:endParaRPr lang="en-US" sz="1400" i="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r h="54864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Dynamic types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F8FE"/>
                    </a:solidFill>
                  </a:tcPr>
                </a:tc>
                <a:tc>
                  <a:txBody>
                    <a:bodyPr/>
                    <a:lstStyle/>
                    <a:p>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F8FE"/>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dynamic</a:t>
                      </a:r>
                      <a:r>
                        <a:rPr lang="en-US" sz="1400" baseline="0" dirty="0" smtClean="0">
                          <a:gradFill>
                            <a:gsLst>
                              <a:gs pos="66981">
                                <a:schemeClr val="tx1">
                                  <a:lumMod val="75000"/>
                                  <a:lumOff val="25000"/>
                                </a:schemeClr>
                              </a:gs>
                              <a:gs pos="0">
                                <a:schemeClr val="tx1">
                                  <a:lumMod val="75000"/>
                                  <a:lumOff val="25000"/>
                                </a:schemeClr>
                              </a:gs>
                            </a:gsLst>
                            <a:lin ang="5400000" scaled="0"/>
                          </a:gradFill>
                        </a:rPr>
                        <a:t> x = “</a:t>
                      </a:r>
                      <a:r>
                        <a:rPr lang="en-US" sz="1400" baseline="0" dirty="0" err="1" smtClean="0">
                          <a:gradFill>
                            <a:gsLst>
                              <a:gs pos="66981">
                                <a:schemeClr val="tx1">
                                  <a:lumMod val="75000"/>
                                  <a:lumOff val="25000"/>
                                </a:schemeClr>
                              </a:gs>
                              <a:gs pos="0">
                                <a:schemeClr val="tx1">
                                  <a:lumMod val="75000"/>
                                  <a:lumOff val="25000"/>
                                </a:schemeClr>
                              </a:gs>
                            </a:gsLst>
                            <a:lin ang="5400000" scaled="0"/>
                          </a:gradFill>
                        </a:rPr>
                        <a:t>str</a:t>
                      </a:r>
                      <a:r>
                        <a:rPr lang="en-US" sz="1400" baseline="0" dirty="0" smtClean="0">
                          <a:gradFill>
                            <a:gsLst>
                              <a:gs pos="66981">
                                <a:schemeClr val="tx1">
                                  <a:lumMod val="75000"/>
                                  <a:lumOff val="25000"/>
                                </a:schemeClr>
                              </a:gs>
                              <a:gs pos="0">
                                <a:schemeClr val="tx1">
                                  <a:lumMod val="75000"/>
                                  <a:lumOff val="25000"/>
                                </a:schemeClr>
                              </a:gs>
                            </a:gsLst>
                            <a:lin ang="5400000" scaled="0"/>
                          </a:gradFill>
                        </a:rPr>
                        <a:t>”;</a:t>
                      </a:r>
                    </a:p>
                    <a:p>
                      <a:r>
                        <a:rPr lang="en-US" sz="1400" baseline="0" dirty="0" smtClean="0">
                          <a:gradFill>
                            <a:gsLst>
                              <a:gs pos="66981">
                                <a:schemeClr val="tx1">
                                  <a:lumMod val="75000"/>
                                  <a:lumOff val="25000"/>
                                </a:schemeClr>
                              </a:gs>
                              <a:gs pos="0">
                                <a:schemeClr val="tx1">
                                  <a:lumMod val="75000"/>
                                  <a:lumOff val="25000"/>
                                </a:schemeClr>
                              </a:gs>
                            </a:gsLst>
                            <a:lin ang="5400000" scaled="0"/>
                          </a:gradFill>
                        </a:rPr>
                        <a:t>x = 10;</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F8FE"/>
                    </a:solidFill>
                  </a:tcPr>
                </a:tc>
                <a:tc>
                  <a:txBody>
                    <a:bodyPr/>
                    <a:lstStyle/>
                    <a:p>
                      <a:r>
                        <a:rPr lang="en-US" sz="1400" b="1" dirty="0" err="1" smtClean="0">
                          <a:gradFill>
                            <a:gsLst>
                              <a:gs pos="66981">
                                <a:schemeClr val="tx1">
                                  <a:lumMod val="75000"/>
                                  <a:lumOff val="25000"/>
                                </a:schemeClr>
                              </a:gs>
                              <a:gs pos="0">
                                <a:schemeClr val="tx1">
                                  <a:lumMod val="75000"/>
                                  <a:lumOff val="25000"/>
                                </a:schemeClr>
                              </a:gs>
                            </a:gsLst>
                            <a:lin ang="5400000" scaled="0"/>
                          </a:gradFill>
                        </a:rPr>
                        <a:t>var</a:t>
                      </a:r>
                      <a:r>
                        <a:rPr lang="en-US" sz="1400" baseline="0" dirty="0" smtClean="0">
                          <a:gradFill>
                            <a:gsLst>
                              <a:gs pos="66981">
                                <a:schemeClr val="tx1">
                                  <a:lumMod val="75000"/>
                                  <a:lumOff val="25000"/>
                                </a:schemeClr>
                              </a:gs>
                              <a:gs pos="0">
                                <a:schemeClr val="tx1">
                                  <a:lumMod val="75000"/>
                                  <a:lumOff val="25000"/>
                                </a:schemeClr>
                              </a:gs>
                            </a:gsLst>
                            <a:lin ang="5400000" scaled="0"/>
                          </a:gradFill>
                        </a:rPr>
                        <a:t> x = “string”;</a:t>
                      </a:r>
                    </a:p>
                    <a:p>
                      <a:r>
                        <a:rPr lang="en-US" sz="1400" baseline="0" dirty="0" smtClean="0">
                          <a:gradFill>
                            <a:gsLst>
                              <a:gs pos="66981">
                                <a:schemeClr val="tx1">
                                  <a:lumMod val="75000"/>
                                  <a:lumOff val="25000"/>
                                </a:schemeClr>
                              </a:gs>
                              <a:gs pos="0">
                                <a:schemeClr val="tx1">
                                  <a:lumMod val="75000"/>
                                  <a:lumOff val="25000"/>
                                </a:schemeClr>
                              </a:gs>
                            </a:gsLst>
                            <a:lin ang="5400000" scaled="0"/>
                          </a:gradFill>
                        </a:rPr>
                        <a:t>x = 10;</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F8FE"/>
                    </a:solidFill>
                  </a:tcPr>
                </a:tc>
                <a:tc>
                  <a:txBody>
                    <a:bodyPr/>
                    <a:lstStyle/>
                    <a:p>
                      <a:r>
                        <a:rPr lang="en-US" sz="1400" b="1" dirty="0" smtClean="0">
                          <a:gradFill>
                            <a:gsLst>
                              <a:gs pos="66981">
                                <a:schemeClr val="tx1">
                                  <a:lumMod val="75000"/>
                                  <a:lumOff val="25000"/>
                                </a:schemeClr>
                              </a:gs>
                              <a:gs pos="0">
                                <a:schemeClr val="tx1">
                                  <a:lumMod val="75000"/>
                                  <a:lumOff val="25000"/>
                                </a:schemeClr>
                              </a:gs>
                            </a:gsLst>
                            <a:lin ang="5400000" scaled="0"/>
                          </a:gradFill>
                        </a:rPr>
                        <a:t>boost::any</a:t>
                      </a:r>
                      <a:r>
                        <a:rPr lang="en-US" sz="1400" baseline="0" dirty="0" smtClean="0">
                          <a:gradFill>
                            <a:gsLst>
                              <a:gs pos="66981">
                                <a:schemeClr val="tx1">
                                  <a:lumMod val="75000"/>
                                  <a:lumOff val="25000"/>
                                </a:schemeClr>
                              </a:gs>
                              <a:gs pos="0">
                                <a:schemeClr val="tx1">
                                  <a:lumMod val="75000"/>
                                  <a:lumOff val="25000"/>
                                </a:schemeClr>
                              </a:gs>
                            </a:gsLst>
                            <a:lin ang="5400000" scaled="0"/>
                          </a:gradFill>
                        </a:rPr>
                        <a:t> x = “string”;</a:t>
                      </a:r>
                    </a:p>
                    <a:p>
                      <a:r>
                        <a:rPr lang="en-US" sz="1400" baseline="0" dirty="0" smtClean="0">
                          <a:gradFill>
                            <a:gsLst>
                              <a:gs pos="66981">
                                <a:schemeClr val="tx1">
                                  <a:lumMod val="75000"/>
                                  <a:lumOff val="25000"/>
                                </a:schemeClr>
                              </a:gs>
                              <a:gs pos="0">
                                <a:schemeClr val="tx1">
                                  <a:lumMod val="75000"/>
                                  <a:lumOff val="25000"/>
                                </a:schemeClr>
                              </a:gs>
                            </a:gsLst>
                            <a:lin ang="5400000" scaled="0"/>
                          </a:gradFill>
                        </a:rPr>
                        <a:t>x = 10;</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F8FE"/>
                    </a:solidFill>
                  </a:tcPr>
                </a:tc>
              </a:tr>
            </a:tbl>
          </a:graphicData>
        </a:graphic>
      </p:graphicFrame>
    </p:spTree>
    <p:extLst>
      <p:ext uri="{BB962C8B-B14F-4D97-AF65-F5344CB8AC3E}">
        <p14:creationId xmlns:p14="http://schemas.microsoft.com/office/powerpoint/2010/main" val="175809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Value types &amp; </a:t>
            </a:r>
            <a:r>
              <a:rPr lang="en-US" b="1" dirty="0" smtClean="0"/>
              <a:t>move</a:t>
            </a:r>
            <a:r>
              <a:rPr lang="en-US" dirty="0" smtClean="0"/>
              <a:t> efficiency</a:t>
            </a:r>
            <a:endParaRPr lang="en-US" dirty="0"/>
          </a:p>
        </p:txBody>
      </p:sp>
      <p:sp>
        <p:nvSpPr>
          <p:cNvPr id="17" name="Content Placeholder 7"/>
          <p:cNvSpPr txBox="1">
            <a:spLocks/>
          </p:cNvSpPr>
          <p:nvPr/>
        </p:nvSpPr>
        <p:spPr>
          <a:xfrm>
            <a:off x="621824" y="1243471"/>
            <a:ext cx="5496922" cy="503605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buClr>
                <a:srgbClr val="727CA3"/>
              </a:buClr>
              <a:buFont typeface="Wingdings 3"/>
              <a:buNone/>
              <a:defRPr/>
            </a:pPr>
            <a:r>
              <a:rPr lang="en-US" sz="2244" b="1" smtClean="0">
                <a:solidFill>
                  <a:srgbClr val="0070C0"/>
                </a:solidFill>
                <a:latin typeface="Calibri"/>
              </a:rPr>
              <a:t>set&lt;widget&gt;</a:t>
            </a:r>
            <a:r>
              <a:rPr lang="en-US" sz="2244" smtClean="0">
                <a:solidFill>
                  <a:srgbClr val="0070C0"/>
                </a:solidFill>
                <a:latin typeface="Calibri"/>
              </a:rPr>
              <a:t> load_huge_data() {</a:t>
            </a:r>
            <a:br>
              <a:rPr lang="en-US" sz="2244" smtClean="0">
                <a:solidFill>
                  <a:srgbClr val="0070C0"/>
                </a:solidFill>
                <a:latin typeface="Calibri"/>
              </a:rPr>
            </a:br>
            <a:r>
              <a:rPr lang="en-US" sz="2244" smtClean="0">
                <a:solidFill>
                  <a:srgbClr val="0070C0"/>
                </a:solidFill>
                <a:latin typeface="Calibri"/>
              </a:rPr>
              <a:t>    set&lt;widget&gt; ret;</a:t>
            </a:r>
            <a:br>
              <a:rPr lang="en-US" sz="2244" smtClean="0">
                <a:solidFill>
                  <a:srgbClr val="0070C0"/>
                </a:solidFill>
                <a:latin typeface="Calibri"/>
              </a:rPr>
            </a:br>
            <a:r>
              <a:rPr lang="en-US" sz="2244" smtClean="0">
                <a:solidFill>
                  <a:srgbClr val="0070C0"/>
                </a:solidFill>
                <a:latin typeface="Calibri"/>
              </a:rPr>
              <a:t>    // … load data and populate ret …</a:t>
            </a:r>
            <a:br>
              <a:rPr lang="en-US" sz="2244" smtClean="0">
                <a:solidFill>
                  <a:srgbClr val="0070C0"/>
                </a:solidFill>
                <a:latin typeface="Calibri"/>
              </a:rPr>
            </a:br>
            <a:r>
              <a:rPr lang="en-US" sz="2244" smtClean="0">
                <a:solidFill>
                  <a:srgbClr val="0070C0"/>
                </a:solidFill>
                <a:latin typeface="Calibri"/>
              </a:rPr>
              <a:t>  </a:t>
            </a:r>
            <a:r>
              <a:rPr lang="en-US" sz="2244" b="1" smtClean="0">
                <a:solidFill>
                  <a:srgbClr val="0070C0"/>
                </a:solidFill>
                <a:latin typeface="Calibri"/>
              </a:rPr>
              <a:t>  return ret;</a:t>
            </a:r>
            <a:br>
              <a:rPr lang="en-US" sz="2244" b="1" smtClean="0">
                <a:solidFill>
                  <a:srgbClr val="0070C0"/>
                </a:solidFill>
                <a:latin typeface="Calibri"/>
              </a:rPr>
            </a:br>
            <a:r>
              <a:rPr lang="en-US" sz="2244" smtClean="0">
                <a:solidFill>
                  <a:srgbClr val="0070C0"/>
                </a:solidFill>
                <a:latin typeface="Calibri"/>
              </a:rPr>
              <a:t>}</a:t>
            </a:r>
          </a:p>
          <a:p>
            <a:pPr marL="0" indent="0" defTabSz="914400">
              <a:buClr>
                <a:srgbClr val="727CA3"/>
              </a:buClr>
              <a:buFont typeface="Wingdings 3"/>
              <a:buNone/>
              <a:defRPr/>
            </a:pPr>
            <a:r>
              <a:rPr lang="en-US" sz="2244" smtClean="0">
                <a:solidFill>
                  <a:srgbClr val="0070C0"/>
                </a:solidFill>
                <a:latin typeface="Calibri"/>
              </a:rPr>
              <a:t>widgets = load_huge_data();</a:t>
            </a:r>
            <a:endParaRPr lang="en-US" sz="2244" dirty="0">
              <a:solidFill>
                <a:srgbClr val="0070C0"/>
              </a:solidFill>
              <a:latin typeface="Calibri"/>
            </a:endParaRPr>
          </a:p>
        </p:txBody>
      </p:sp>
      <p:sp>
        <p:nvSpPr>
          <p:cNvPr id="18" name="Content Placeholder 8"/>
          <p:cNvSpPr txBox="1">
            <a:spLocks/>
          </p:cNvSpPr>
          <p:nvPr/>
        </p:nvSpPr>
        <p:spPr>
          <a:xfrm>
            <a:off x="6300111" y="1240362"/>
            <a:ext cx="5496922" cy="503605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buClr>
                <a:srgbClr val="727CA3"/>
              </a:buClr>
              <a:buFont typeface="Wingdings 3"/>
              <a:buNone/>
              <a:defRPr/>
            </a:pPr>
            <a:r>
              <a:rPr lang="en-US" sz="2244" b="1" dirty="0" smtClean="0">
                <a:solidFill>
                  <a:srgbClr val="0070C0"/>
                </a:solidFill>
                <a:latin typeface="Calibri"/>
              </a:rPr>
              <a:t>Matrix</a:t>
            </a:r>
            <a:r>
              <a:rPr lang="en-US" sz="2244" dirty="0" smtClean="0">
                <a:solidFill>
                  <a:srgbClr val="0070C0"/>
                </a:solidFill>
                <a:latin typeface="Calibri"/>
              </a:rPr>
              <a:t> operator+(</a:t>
            </a:r>
            <a:br>
              <a:rPr lang="en-US" sz="2244" dirty="0" smtClean="0">
                <a:solidFill>
                  <a:srgbClr val="0070C0"/>
                </a:solidFill>
                <a:latin typeface="Calibri"/>
              </a:rPr>
            </a:br>
            <a:r>
              <a:rPr lang="en-US" sz="2244" dirty="0" smtClean="0">
                <a:solidFill>
                  <a:srgbClr val="0070C0"/>
                </a:solidFill>
                <a:latin typeface="Calibri"/>
              </a:rPr>
              <a:t>    const Matrix&amp;,</a:t>
            </a:r>
            <a:br>
              <a:rPr lang="en-US" sz="2244" dirty="0" smtClean="0">
                <a:solidFill>
                  <a:srgbClr val="0070C0"/>
                </a:solidFill>
                <a:latin typeface="Calibri"/>
              </a:rPr>
            </a:br>
            <a:r>
              <a:rPr lang="en-US" sz="2244" dirty="0" smtClean="0">
                <a:solidFill>
                  <a:srgbClr val="0070C0"/>
                </a:solidFill>
                <a:latin typeface="Calibri"/>
              </a:rPr>
              <a:t>    const Matrix&amp;</a:t>
            </a:r>
            <a:br>
              <a:rPr lang="en-US" sz="2244" dirty="0" smtClean="0">
                <a:solidFill>
                  <a:srgbClr val="0070C0"/>
                </a:solidFill>
                <a:latin typeface="Calibri"/>
              </a:rPr>
            </a:br>
            <a:r>
              <a:rPr lang="en-US" sz="2244" dirty="0" smtClean="0">
                <a:solidFill>
                  <a:srgbClr val="0070C0"/>
                </a:solidFill>
                <a:latin typeface="Calibri"/>
              </a:rPr>
              <a:t>);</a:t>
            </a:r>
          </a:p>
          <a:p>
            <a:pPr marL="0" indent="0" defTabSz="914400">
              <a:buClr>
                <a:srgbClr val="727CA3"/>
              </a:buClr>
              <a:buFont typeface="Wingdings 3"/>
              <a:buNone/>
              <a:defRPr/>
            </a:pPr>
            <a:r>
              <a:rPr lang="en-US" sz="2244" dirty="0" smtClean="0">
                <a:solidFill>
                  <a:srgbClr val="0070C0"/>
                </a:solidFill>
                <a:latin typeface="Calibri"/>
              </a:rPr>
              <a:t>m4 = m1+m2+m3;</a:t>
            </a:r>
            <a:endParaRPr lang="en-US" sz="2244" dirty="0">
              <a:solidFill>
                <a:srgbClr val="0070C0"/>
              </a:solidFill>
              <a:latin typeface="Calibri"/>
            </a:endParaRPr>
          </a:p>
        </p:txBody>
      </p:sp>
      <p:sp>
        <p:nvSpPr>
          <p:cNvPr id="19" name="Line Callout 1 18"/>
          <p:cNvSpPr/>
          <p:nvPr/>
        </p:nvSpPr>
        <p:spPr>
          <a:xfrm>
            <a:off x="2332037" y="3781195"/>
            <a:ext cx="3531320" cy="630467"/>
          </a:xfrm>
          <a:prstGeom prst="borderCallout1">
            <a:avLst>
              <a:gd name="adj1" fmla="val 25636"/>
              <a:gd name="adj2" fmla="val -1190"/>
              <a:gd name="adj3" fmla="val -64606"/>
              <a:gd name="adj4" fmla="val -16247"/>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b="1" kern="0" dirty="0" smtClean="0">
                <a:solidFill>
                  <a:prstClr val="white"/>
                </a:solidFill>
                <a:latin typeface="Calibri"/>
              </a:rPr>
              <a:t>efficient</a:t>
            </a:r>
            <a:r>
              <a:rPr lang="en-US" sz="2040" kern="0" dirty="0" smtClean="0">
                <a:solidFill>
                  <a:prstClr val="white"/>
                </a:solidFill>
                <a:latin typeface="Calibri"/>
              </a:rPr>
              <a:t>, no deep copy</a:t>
            </a:r>
          </a:p>
        </p:txBody>
      </p:sp>
      <p:sp>
        <p:nvSpPr>
          <p:cNvPr id="21" name="Line Callout 1 20"/>
          <p:cNvSpPr/>
          <p:nvPr/>
        </p:nvSpPr>
        <p:spPr>
          <a:xfrm>
            <a:off x="8091236" y="3497262"/>
            <a:ext cx="3613401" cy="630467"/>
          </a:xfrm>
          <a:prstGeom prst="borderCallout1">
            <a:avLst>
              <a:gd name="adj1" fmla="val 25636"/>
              <a:gd name="adj2" fmla="val -1190"/>
              <a:gd name="adj3" fmla="val -62687"/>
              <a:gd name="adj4" fmla="val -13931"/>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b="1" kern="0" dirty="0" smtClean="0">
                <a:solidFill>
                  <a:prstClr val="white"/>
                </a:solidFill>
                <a:latin typeface="Calibri"/>
              </a:rPr>
              <a:t>efficient</a:t>
            </a:r>
            <a:r>
              <a:rPr lang="en-US" sz="2040" kern="0" dirty="0" smtClean="0">
                <a:solidFill>
                  <a:prstClr val="white"/>
                </a:solidFill>
                <a:latin typeface="Calibri"/>
              </a:rPr>
              <a:t>, no deep copies</a:t>
            </a:r>
          </a:p>
        </p:txBody>
      </p:sp>
      <p:sp>
        <p:nvSpPr>
          <p:cNvPr id="7" name="Line Callout 1 6"/>
          <p:cNvSpPr/>
          <p:nvPr/>
        </p:nvSpPr>
        <p:spPr>
          <a:xfrm>
            <a:off x="4084637" y="5000395"/>
            <a:ext cx="4191000" cy="1392467"/>
          </a:xfrm>
          <a:prstGeom prst="borderCallout1">
            <a:avLst>
              <a:gd name="adj1" fmla="val 5331"/>
              <a:gd name="adj2" fmla="val 105"/>
              <a:gd name="adj3" fmla="val 2110"/>
              <a:gd name="adj4" fmla="val -193"/>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b="1" kern="0" dirty="0" smtClean="0">
                <a:solidFill>
                  <a:prstClr val="white"/>
                </a:solidFill>
                <a:latin typeface="Calibri"/>
              </a:rPr>
              <a:t>clean semantics</a:t>
            </a:r>
            <a:r>
              <a:rPr lang="en-US" sz="2040" kern="0" dirty="0" smtClean="0">
                <a:solidFill>
                  <a:prstClr val="white"/>
                </a:solidFill>
                <a:latin typeface="Calibri"/>
              </a:rPr>
              <a:t> of value types</a:t>
            </a:r>
          </a:p>
          <a:p>
            <a:pPr algn="ctr" defTabSz="932559">
              <a:spcBef>
                <a:spcPts val="612"/>
              </a:spcBef>
              <a:defRPr/>
            </a:pPr>
            <a:r>
              <a:rPr lang="en-US" sz="2040" kern="0" dirty="0">
                <a:solidFill>
                  <a:prstClr val="white"/>
                </a:solidFill>
                <a:latin typeface="Calibri"/>
              </a:rPr>
              <a:t>+</a:t>
            </a:r>
          </a:p>
          <a:p>
            <a:pPr algn="ctr" defTabSz="932559">
              <a:spcBef>
                <a:spcPts val="612"/>
              </a:spcBef>
              <a:defRPr/>
            </a:pPr>
            <a:r>
              <a:rPr lang="en-US" sz="2040" b="1" kern="0" dirty="0" smtClean="0">
                <a:solidFill>
                  <a:prstClr val="white"/>
                </a:solidFill>
                <a:latin typeface="Calibri"/>
              </a:rPr>
              <a:t>efficiency</a:t>
            </a:r>
            <a:r>
              <a:rPr lang="en-US" sz="2040" kern="0" dirty="0" smtClean="0">
                <a:solidFill>
                  <a:prstClr val="white"/>
                </a:solidFill>
                <a:latin typeface="Calibri"/>
              </a:rPr>
              <a:t> of reference types</a:t>
            </a:r>
          </a:p>
        </p:txBody>
      </p:sp>
    </p:spTree>
    <p:extLst>
      <p:ext uri="{BB962C8B-B14F-4D97-AF65-F5344CB8AC3E}">
        <p14:creationId xmlns:p14="http://schemas.microsoft.com/office/powerpoint/2010/main" val="385856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a:t>Herb Sutter</a:t>
            </a:r>
          </a:p>
          <a:p>
            <a:r>
              <a:rPr lang="en-US" dirty="0"/>
              <a:t>Partner Program Manager</a:t>
            </a:r>
          </a:p>
        </p:txBody>
      </p:sp>
      <p:sp>
        <p:nvSpPr>
          <p:cNvPr id="2" name="Title 1"/>
          <p:cNvSpPr>
            <a:spLocks noGrp="1"/>
          </p:cNvSpPr>
          <p:nvPr>
            <p:ph type="ctrTitle"/>
          </p:nvPr>
        </p:nvSpPr>
        <p:spPr/>
        <p:txBody>
          <a:bodyPr/>
          <a:lstStyle/>
          <a:p>
            <a:r>
              <a:rPr lang="en-US" dirty="0"/>
              <a:t>Modern C++: What You Need to Know</a:t>
            </a:r>
          </a:p>
        </p:txBody>
      </p:sp>
      <p:sp>
        <p:nvSpPr>
          <p:cNvPr id="6" name="Text Placeholder 5"/>
          <p:cNvSpPr>
            <a:spLocks noGrp="1"/>
          </p:cNvSpPr>
          <p:nvPr>
            <p:ph type="body" sz="quarter" idx="13"/>
          </p:nvPr>
        </p:nvSpPr>
        <p:spPr/>
        <p:txBody>
          <a:bodyPr/>
          <a:lstStyle/>
          <a:p>
            <a:r>
              <a:rPr lang="en-US" dirty="0">
                <a:solidFill>
                  <a:schemeClr val="accent4"/>
                </a:solidFill>
              </a:rPr>
              <a:t>2-661</a:t>
            </a:r>
          </a:p>
        </p:txBody>
      </p:sp>
    </p:spTree>
    <p:extLst>
      <p:ext uri="{BB962C8B-B14F-4D97-AF65-F5344CB8AC3E}">
        <p14:creationId xmlns:p14="http://schemas.microsoft.com/office/powerpoint/2010/main" val="49259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Said by many, but quoting Roger Orr</a:t>
            </a:r>
            <a:endParaRPr lang="en-US" b="1" dirty="0"/>
          </a:p>
        </p:txBody>
      </p:sp>
      <p:sp>
        <p:nvSpPr>
          <p:cNvPr id="3" name="Title 2"/>
          <p:cNvSpPr>
            <a:spLocks noGrp="1"/>
          </p:cNvSpPr>
          <p:nvPr>
            <p:ph type="title"/>
          </p:nvPr>
        </p:nvSpPr>
        <p:spPr/>
        <p:txBody>
          <a:bodyPr/>
          <a:lstStyle/>
          <a:p>
            <a:r>
              <a:rPr lang="en-US" sz="4000" dirty="0" smtClean="0"/>
              <a:t>If you must pick one: The most important C++ feature?</a:t>
            </a:r>
            <a:endParaRPr lang="en-US" sz="4000" dirty="0"/>
          </a:p>
        </p:txBody>
      </p:sp>
      <p:sp>
        <p:nvSpPr>
          <p:cNvPr id="4" name="Text Placeholder 3"/>
          <p:cNvSpPr>
            <a:spLocks noGrp="1"/>
          </p:cNvSpPr>
          <p:nvPr>
            <p:ph type="body" sz="quarter" idx="11"/>
          </p:nvPr>
        </p:nvSpPr>
        <p:spPr/>
        <p:txBody>
          <a:bodyPr/>
          <a:lstStyle/>
          <a:p>
            <a:r>
              <a:rPr lang="en-US" sz="19900" dirty="0" smtClean="0"/>
              <a:t>}</a:t>
            </a:r>
          </a:p>
        </p:txBody>
      </p:sp>
      <p:pic>
        <p:nvPicPr>
          <p:cNvPr id="6" name="Picture 5"/>
          <p:cNvPicPr>
            <a:picLocks noChangeAspect="1"/>
          </p:cNvPicPr>
          <p:nvPr/>
        </p:nvPicPr>
        <p:blipFill>
          <a:blip r:embed="rId2"/>
          <a:stretch>
            <a:fillRect/>
          </a:stretch>
        </p:blipFill>
        <p:spPr>
          <a:xfrm>
            <a:off x="3749384" y="3446491"/>
            <a:ext cx="5428492" cy="2645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07" y="2948628"/>
            <a:ext cx="2922410" cy="3641191"/>
          </a:xfrm>
          <a:prstGeom prst="rect">
            <a:avLst/>
          </a:prstGeom>
        </p:spPr>
      </p:pic>
      <p:sp>
        <p:nvSpPr>
          <p:cNvPr id="7" name="Rectangle 6"/>
          <p:cNvSpPr/>
          <p:nvPr/>
        </p:nvSpPr>
        <p:spPr>
          <a:xfrm>
            <a:off x="1112837" y="3527563"/>
            <a:ext cx="2346324" cy="3170099"/>
          </a:xfrm>
          <a:prstGeom prst="rect">
            <a:avLst/>
          </a:prstGeom>
        </p:spPr>
        <p:txBody>
          <a:bodyPr wrap="square">
            <a:spAutoFit/>
          </a:bodyPr>
          <a:lstStyle/>
          <a:p>
            <a:pPr>
              <a:spcBef>
                <a:spcPts val="1200"/>
              </a:spcBef>
              <a:tabLst>
                <a:tab pos="1719263" algn="l"/>
              </a:tabLst>
            </a:pPr>
            <a:r>
              <a:rPr lang="en-US" dirty="0">
                <a:solidFill>
                  <a:srgbClr val="00188F">
                    <a:lumMod val="75000"/>
                  </a:srgbClr>
                </a:solidFill>
              </a:rPr>
              <a:t>if (auto x = …) { </a:t>
            </a:r>
            <a:br>
              <a:rPr lang="en-US" dirty="0">
                <a:solidFill>
                  <a:srgbClr val="00188F">
                    <a:lumMod val="75000"/>
                  </a:srgbClr>
                </a:solidFill>
              </a:rPr>
            </a:br>
            <a:r>
              <a:rPr lang="en-US" dirty="0">
                <a:solidFill>
                  <a:srgbClr val="00188F">
                    <a:lumMod val="75000"/>
                  </a:srgbClr>
                </a:solidFill>
              </a:rPr>
              <a:t>    … </a:t>
            </a:r>
            <a:br>
              <a:rPr lang="en-US" dirty="0">
                <a:solidFill>
                  <a:srgbClr val="00188F">
                    <a:lumMod val="75000"/>
                  </a:srgbClr>
                </a:solidFill>
              </a:rPr>
            </a:br>
            <a:r>
              <a:rPr lang="en-US" sz="2400" b="1" dirty="0">
                <a:solidFill>
                  <a:srgbClr val="00188F">
                    <a:lumMod val="75000"/>
                  </a:srgbClr>
                </a:solidFill>
              </a:rPr>
              <a:t>}</a:t>
            </a:r>
            <a:endParaRPr lang="en-US" dirty="0">
              <a:solidFill>
                <a:srgbClr val="00188F">
                  <a:lumMod val="75000"/>
                </a:srgbClr>
              </a:solidFill>
            </a:endParaRPr>
          </a:p>
          <a:p>
            <a:pPr>
              <a:spcBef>
                <a:spcPts val="1200"/>
              </a:spcBef>
              <a:tabLst>
                <a:tab pos="1719263" algn="l"/>
              </a:tabLst>
            </a:pPr>
            <a:r>
              <a:rPr lang="en-US" dirty="0">
                <a:solidFill>
                  <a:srgbClr val="00188F">
                    <a:lumMod val="75000"/>
                  </a:srgbClr>
                </a:solidFill>
              </a:rPr>
              <a:t>int </a:t>
            </a:r>
            <a:r>
              <a:rPr lang="en-US" dirty="0" err="1">
                <a:solidFill>
                  <a:srgbClr val="00188F">
                    <a:lumMod val="75000"/>
                  </a:srgbClr>
                </a:solidFill>
              </a:rPr>
              <a:t>do_work</a:t>
            </a:r>
            <a:r>
              <a:rPr lang="en-US" dirty="0">
                <a:solidFill>
                  <a:srgbClr val="00188F">
                    <a:lumMod val="75000"/>
                  </a:srgbClr>
                </a:solidFill>
              </a:rPr>
              <a:t>() { </a:t>
            </a:r>
            <a:br>
              <a:rPr lang="en-US" dirty="0">
                <a:solidFill>
                  <a:srgbClr val="00188F">
                    <a:lumMod val="75000"/>
                  </a:srgbClr>
                </a:solidFill>
              </a:rPr>
            </a:br>
            <a:r>
              <a:rPr lang="en-US" dirty="0">
                <a:solidFill>
                  <a:srgbClr val="00188F">
                    <a:lumMod val="75000"/>
                  </a:srgbClr>
                </a:solidFill>
              </a:rPr>
              <a:t>    auto x </a:t>
            </a:r>
            <a:r>
              <a:rPr lang="en-US">
                <a:solidFill>
                  <a:srgbClr val="00188F">
                    <a:lumMod val="75000"/>
                  </a:srgbClr>
                </a:solidFill>
              </a:rPr>
              <a:t>= </a:t>
            </a:r>
            <a:r>
              <a:rPr lang="en-US" smtClean="0">
                <a:solidFill>
                  <a:srgbClr val="00188F">
                    <a:lumMod val="75000"/>
                  </a:srgbClr>
                </a:solidFill>
              </a:rPr>
              <a:t>…; </a:t>
            </a:r>
            <a:r>
              <a:rPr lang="en-US" dirty="0">
                <a:solidFill>
                  <a:srgbClr val="00188F">
                    <a:lumMod val="75000"/>
                  </a:srgbClr>
                </a:solidFill>
              </a:rPr>
              <a:t/>
            </a:r>
            <a:br>
              <a:rPr lang="en-US" dirty="0">
                <a:solidFill>
                  <a:srgbClr val="00188F">
                    <a:lumMod val="75000"/>
                  </a:srgbClr>
                </a:solidFill>
              </a:rPr>
            </a:br>
            <a:r>
              <a:rPr lang="en-US" sz="2400" b="1" dirty="0">
                <a:solidFill>
                  <a:srgbClr val="00188F">
                    <a:lumMod val="75000"/>
                  </a:srgbClr>
                </a:solidFill>
              </a:rPr>
              <a:t>}</a:t>
            </a:r>
            <a:endParaRPr lang="en-US" b="1" dirty="0">
              <a:solidFill>
                <a:srgbClr val="00188F">
                  <a:lumMod val="75000"/>
                </a:srgbClr>
              </a:solidFill>
            </a:endParaRPr>
          </a:p>
          <a:p>
            <a:pPr>
              <a:spcBef>
                <a:spcPts val="1200"/>
              </a:spcBef>
              <a:tabLst>
                <a:tab pos="1719263" algn="l"/>
              </a:tabLst>
            </a:pPr>
            <a:r>
              <a:rPr lang="en-US" dirty="0">
                <a:solidFill>
                  <a:srgbClr val="00188F">
                    <a:lumMod val="75000"/>
                  </a:srgbClr>
                </a:solidFill>
              </a:rPr>
              <a:t>class widget { </a:t>
            </a:r>
            <a:br>
              <a:rPr lang="en-US" dirty="0">
                <a:solidFill>
                  <a:srgbClr val="00188F">
                    <a:lumMod val="75000"/>
                  </a:srgbClr>
                </a:solidFill>
              </a:rPr>
            </a:br>
            <a:r>
              <a:rPr lang="en-US" dirty="0">
                <a:solidFill>
                  <a:srgbClr val="00188F">
                    <a:lumMod val="75000"/>
                  </a:srgbClr>
                </a:solidFill>
              </a:rPr>
              <a:t>    gadget g;</a:t>
            </a:r>
            <a:br>
              <a:rPr lang="en-US" dirty="0">
                <a:solidFill>
                  <a:srgbClr val="00188F">
                    <a:lumMod val="75000"/>
                  </a:srgbClr>
                </a:solidFill>
              </a:rPr>
            </a:br>
            <a:r>
              <a:rPr lang="en-US" sz="2400" b="1" dirty="0">
                <a:solidFill>
                  <a:srgbClr val="00188F">
                    <a:lumMod val="75000"/>
                  </a:srgbClr>
                </a:solidFill>
              </a:rPr>
              <a:t>}</a:t>
            </a:r>
            <a:r>
              <a:rPr lang="en-US" dirty="0">
                <a:solidFill>
                  <a:srgbClr val="00188F">
                    <a:lumMod val="75000"/>
                  </a:srgbClr>
                </a:solidFill>
              </a:rPr>
              <a:t>;</a:t>
            </a:r>
            <a:endParaRPr lang="en-US" b="1" dirty="0">
              <a:solidFill>
                <a:srgbClr val="00188F">
                  <a:lumMod val="75000"/>
                </a:srgbClr>
              </a:solidFill>
            </a:endParaRPr>
          </a:p>
        </p:txBody>
      </p:sp>
    </p:spTree>
    <p:extLst>
      <p:ext uri="{BB962C8B-B14F-4D97-AF65-F5344CB8AC3E}">
        <p14:creationId xmlns:p14="http://schemas.microsoft.com/office/powerpoint/2010/main" val="286102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1" dirty="0" smtClean="0"/>
              <a:t>Default Lifetime: Scoped </a:t>
            </a:r>
            <a:r>
              <a:rPr lang="en-US" sz="4400" dirty="0" smtClean="0"/>
              <a:t>= </a:t>
            </a:r>
            <a:r>
              <a:rPr lang="en-US" sz="4400" dirty="0"/>
              <a:t>Efficient + Exception Safe</a:t>
            </a:r>
          </a:p>
        </p:txBody>
      </p:sp>
      <p:sp>
        <p:nvSpPr>
          <p:cNvPr id="11" name="Content Placeholder 7"/>
          <p:cNvSpPr txBox="1">
            <a:spLocks/>
          </p:cNvSpPr>
          <p:nvPr/>
        </p:nvSpPr>
        <p:spPr>
          <a:xfrm>
            <a:off x="579437" y="1243471"/>
            <a:ext cx="5496922" cy="503605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buClr>
                <a:srgbClr val="727CA3"/>
              </a:buClr>
              <a:buFont typeface="Wingdings 3"/>
              <a:buNone/>
              <a:defRPr/>
            </a:pPr>
            <a:endParaRPr lang="en-US" sz="2244" dirty="0" smtClean="0">
              <a:solidFill>
                <a:srgbClr val="0070C0"/>
              </a:solidFill>
              <a:latin typeface="Calibri"/>
            </a:endParaRPr>
          </a:p>
          <a:p>
            <a:pPr marL="0" indent="0" defTabSz="914400">
              <a:buClr>
                <a:srgbClr val="727CA3"/>
              </a:buClr>
              <a:buFont typeface="Wingdings 3"/>
              <a:buNone/>
              <a:defRPr/>
            </a:pPr>
            <a:r>
              <a:rPr lang="en-US" sz="2244" dirty="0" smtClean="0">
                <a:solidFill>
                  <a:srgbClr val="0070C0"/>
                </a:solidFill>
                <a:latin typeface="Calibri"/>
              </a:rPr>
              <a:t>class widget {</a:t>
            </a:r>
          </a:p>
          <a:p>
            <a:pPr marL="0" indent="0" defTabSz="914400">
              <a:buClr>
                <a:srgbClr val="727CA3"/>
              </a:buClr>
              <a:buFont typeface="Wingdings 3"/>
              <a:buNone/>
              <a:defRPr/>
            </a:pPr>
            <a:r>
              <a:rPr lang="en-US" sz="2244" dirty="0" smtClean="0">
                <a:solidFill>
                  <a:srgbClr val="0070C0"/>
                </a:solidFill>
                <a:latin typeface="Calibri"/>
              </a:rPr>
              <a:t>private:</a:t>
            </a:r>
            <a:br>
              <a:rPr lang="en-US" sz="2244" dirty="0" smtClean="0">
                <a:solidFill>
                  <a:srgbClr val="0070C0"/>
                </a:solidFill>
                <a:latin typeface="Calibri"/>
              </a:rPr>
            </a:br>
            <a:r>
              <a:rPr lang="en-US" sz="2244" dirty="0" smtClean="0">
                <a:solidFill>
                  <a:srgbClr val="0070C0"/>
                </a:solidFill>
                <a:latin typeface="Calibri"/>
              </a:rPr>
              <a:t>  </a:t>
            </a:r>
            <a:r>
              <a:rPr lang="en-US" sz="2244" b="1" dirty="0" smtClean="0">
                <a:solidFill>
                  <a:srgbClr val="0070C0"/>
                </a:solidFill>
                <a:latin typeface="Calibri"/>
              </a:rPr>
              <a:t>  gadget g;</a:t>
            </a:r>
          </a:p>
          <a:p>
            <a:pPr marL="0" indent="0" defTabSz="914400">
              <a:buClr>
                <a:srgbClr val="727CA3"/>
              </a:buClr>
              <a:buFont typeface="Wingdings 3"/>
              <a:buNone/>
              <a:defRPr/>
            </a:pPr>
            <a:r>
              <a:rPr lang="en-US" sz="2244" dirty="0" smtClean="0">
                <a:solidFill>
                  <a:srgbClr val="0070C0"/>
                </a:solidFill>
                <a:latin typeface="Calibri"/>
              </a:rPr>
              <a:t>public:</a:t>
            </a:r>
            <a:br>
              <a:rPr lang="en-US" sz="2244" dirty="0" smtClean="0">
                <a:solidFill>
                  <a:srgbClr val="0070C0"/>
                </a:solidFill>
                <a:latin typeface="Calibri"/>
              </a:rPr>
            </a:br>
            <a:r>
              <a:rPr lang="en-US" sz="2244" dirty="0" smtClean="0">
                <a:solidFill>
                  <a:srgbClr val="0070C0"/>
                </a:solidFill>
                <a:latin typeface="Calibri"/>
              </a:rPr>
              <a:t>    void draw();</a:t>
            </a:r>
            <a:br>
              <a:rPr lang="en-US" sz="2244" dirty="0" smtClean="0">
                <a:solidFill>
                  <a:srgbClr val="0070C0"/>
                </a:solidFill>
                <a:latin typeface="Calibri"/>
              </a:rPr>
            </a:br>
            <a:r>
              <a:rPr lang="en-US" sz="2244" dirty="0" smtClean="0">
                <a:solidFill>
                  <a:srgbClr val="0070C0"/>
                </a:solidFill>
                <a:latin typeface="Calibri"/>
              </a:rPr>
              <a:t>};</a:t>
            </a:r>
            <a:endParaRPr lang="en-US" sz="2244" dirty="0">
              <a:solidFill>
                <a:srgbClr val="0070C0"/>
              </a:solidFill>
              <a:latin typeface="Calibri"/>
            </a:endParaRPr>
          </a:p>
        </p:txBody>
      </p:sp>
      <p:sp>
        <p:nvSpPr>
          <p:cNvPr id="13" name="Line Callout 1 12"/>
          <p:cNvSpPr/>
          <p:nvPr/>
        </p:nvSpPr>
        <p:spPr>
          <a:xfrm>
            <a:off x="3058872" y="1820862"/>
            <a:ext cx="2812208" cy="2098164"/>
          </a:xfrm>
          <a:prstGeom prst="borderCallout1">
            <a:avLst>
              <a:gd name="adj1" fmla="val 25636"/>
              <a:gd name="adj2" fmla="val -1190"/>
              <a:gd name="adj3" fmla="val 38922"/>
              <a:gd name="adj4" fmla="val -36334"/>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b="1" kern="0" dirty="0" smtClean="0">
                <a:solidFill>
                  <a:prstClr val="white"/>
                </a:solidFill>
                <a:latin typeface="Calibri"/>
              </a:rPr>
              <a:t>“all types are </a:t>
            </a:r>
            <a:r>
              <a:rPr lang="en-US" sz="2040" b="1" kern="0" dirty="0" err="1" smtClean="0">
                <a:solidFill>
                  <a:prstClr val="white"/>
                </a:solidFill>
                <a:latin typeface="Calibri"/>
              </a:rPr>
              <a:t>IDisposable</a:t>
            </a:r>
            <a:r>
              <a:rPr lang="en-US" sz="2040" b="1" kern="0" dirty="0" smtClean="0">
                <a:solidFill>
                  <a:prstClr val="white"/>
                </a:solidFill>
                <a:latin typeface="Calibri"/>
              </a:rPr>
              <a:t>”</a:t>
            </a:r>
          </a:p>
          <a:p>
            <a:pPr algn="ctr" defTabSz="932559">
              <a:spcBef>
                <a:spcPts val="612"/>
              </a:spcBef>
              <a:defRPr/>
            </a:pPr>
            <a:r>
              <a:rPr lang="en-US" sz="2040" kern="0" dirty="0" smtClean="0">
                <a:solidFill>
                  <a:prstClr val="white"/>
                </a:solidFill>
                <a:latin typeface="Calibri"/>
              </a:rPr>
              <a:t>lifetime automatically tied to enclosing object</a:t>
            </a:r>
          </a:p>
          <a:p>
            <a:pPr algn="ctr" defTabSz="932559">
              <a:spcBef>
                <a:spcPts val="612"/>
              </a:spcBef>
              <a:defRPr/>
            </a:pPr>
            <a:r>
              <a:rPr lang="en-US" sz="2040" kern="0" dirty="0" smtClean="0">
                <a:solidFill>
                  <a:prstClr val="white"/>
                </a:solidFill>
                <a:latin typeface="Calibri"/>
              </a:rPr>
              <a:t>no leak, exception safe</a:t>
            </a:r>
          </a:p>
        </p:txBody>
      </p:sp>
      <p:sp>
        <p:nvSpPr>
          <p:cNvPr id="17" name="Line Callout 1 16"/>
          <p:cNvSpPr/>
          <p:nvPr/>
        </p:nvSpPr>
        <p:spPr>
          <a:xfrm>
            <a:off x="3058872" y="4063285"/>
            <a:ext cx="2812208" cy="1517663"/>
          </a:xfrm>
          <a:prstGeom prst="borderCallout1">
            <a:avLst>
              <a:gd name="adj1" fmla="val 25636"/>
              <a:gd name="adj2" fmla="val -1190"/>
              <a:gd name="adj3" fmla="val -92859"/>
              <a:gd name="adj4" fmla="val -35525"/>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a:solidFill>
                  <a:prstClr val="white"/>
                </a:solidFill>
                <a:latin typeface="Calibri"/>
              </a:rPr>
              <a:t>a</a:t>
            </a:r>
            <a:r>
              <a:rPr lang="en-US" sz="2040" kern="0" dirty="0" err="1" smtClean="0">
                <a:solidFill>
                  <a:prstClr val="white"/>
                </a:solidFill>
                <a:latin typeface="Calibri"/>
              </a:rPr>
              <a:t>utomatic</a:t>
            </a:r>
            <a:r>
              <a:rPr lang="en-US" sz="2040" kern="0" dirty="0" smtClean="0">
                <a:solidFill>
                  <a:prstClr val="white"/>
                </a:solidFill>
                <a:latin typeface="Calibri"/>
              </a:rPr>
              <a:t> propagation, as if “</a:t>
            </a:r>
            <a:r>
              <a:rPr lang="en-US" sz="2040" kern="0" dirty="0" err="1" smtClean="0">
                <a:solidFill>
                  <a:prstClr val="white"/>
                </a:solidFill>
                <a:latin typeface="Calibri"/>
              </a:rPr>
              <a:t>widget.dispose</a:t>
            </a:r>
            <a:r>
              <a:rPr lang="en-US" sz="2040" kern="0" dirty="0" smtClean="0">
                <a:solidFill>
                  <a:prstClr val="white"/>
                </a:solidFill>
                <a:latin typeface="Calibri"/>
              </a:rPr>
              <a:t>() </a:t>
            </a:r>
            <a:br>
              <a:rPr lang="en-US" sz="2040" kern="0" dirty="0" smtClean="0">
                <a:solidFill>
                  <a:prstClr val="white"/>
                </a:solidFill>
                <a:latin typeface="Calibri"/>
              </a:rPr>
            </a:br>
            <a:r>
              <a:rPr lang="en-US" sz="2040" kern="0" dirty="0" smtClean="0">
                <a:solidFill>
                  <a:prstClr val="white"/>
                </a:solidFill>
                <a:latin typeface="Calibri"/>
              </a:rPr>
              <a:t>{ </a:t>
            </a:r>
            <a:r>
              <a:rPr lang="en-US" sz="2040" kern="0" dirty="0" err="1" smtClean="0">
                <a:solidFill>
                  <a:prstClr val="white"/>
                </a:solidFill>
                <a:latin typeface="Calibri"/>
              </a:rPr>
              <a:t>g.dispose</a:t>
            </a:r>
            <a:r>
              <a:rPr lang="en-US" sz="2040" kern="0" dirty="0" smtClean="0">
                <a:solidFill>
                  <a:prstClr val="white"/>
                </a:solidFill>
                <a:latin typeface="Calibri"/>
              </a:rPr>
              <a:t>(); }”</a:t>
            </a:r>
          </a:p>
        </p:txBody>
      </p:sp>
      <p:sp>
        <p:nvSpPr>
          <p:cNvPr id="10" name="Content Placeholder 8"/>
          <p:cNvSpPr txBox="1">
            <a:spLocks/>
          </p:cNvSpPr>
          <p:nvPr/>
        </p:nvSpPr>
        <p:spPr>
          <a:xfrm>
            <a:off x="6588715" y="1240362"/>
            <a:ext cx="5496922" cy="503605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buClr>
                <a:srgbClr val="727CA3"/>
              </a:buClr>
              <a:buFont typeface="Wingdings 3"/>
              <a:buNone/>
              <a:defRPr/>
            </a:pPr>
            <a:endParaRPr lang="en-US" sz="2244" dirty="0" smtClean="0">
              <a:solidFill>
                <a:srgbClr val="0070C0"/>
              </a:solidFill>
              <a:latin typeface="Calibri"/>
            </a:endParaRPr>
          </a:p>
          <a:p>
            <a:pPr marL="0" indent="0" defTabSz="914400">
              <a:buClr>
                <a:srgbClr val="727CA3"/>
              </a:buClr>
              <a:buFont typeface="Wingdings 3"/>
              <a:buNone/>
              <a:defRPr/>
            </a:pPr>
            <a:r>
              <a:rPr lang="en-US" sz="2244" dirty="0" smtClean="0">
                <a:solidFill>
                  <a:srgbClr val="0070C0"/>
                </a:solidFill>
                <a:latin typeface="Calibri"/>
              </a:rPr>
              <a:t>void f() {</a:t>
            </a:r>
            <a:br>
              <a:rPr lang="en-US" sz="2244" dirty="0" smtClean="0">
                <a:solidFill>
                  <a:srgbClr val="0070C0"/>
                </a:solidFill>
                <a:latin typeface="Calibri"/>
              </a:rPr>
            </a:br>
            <a:r>
              <a:rPr lang="en-US" sz="2244" dirty="0" smtClean="0">
                <a:solidFill>
                  <a:srgbClr val="0070C0"/>
                </a:solidFill>
                <a:latin typeface="Calibri"/>
              </a:rPr>
              <a:t>  </a:t>
            </a:r>
            <a:r>
              <a:rPr lang="en-US" sz="2244" b="1" dirty="0" smtClean="0">
                <a:solidFill>
                  <a:srgbClr val="0070C0"/>
                </a:solidFill>
                <a:latin typeface="Calibri"/>
              </a:rPr>
              <a:t>  widget w;</a:t>
            </a:r>
            <a:br>
              <a:rPr lang="en-US" sz="2244" b="1" dirty="0" smtClean="0">
                <a:solidFill>
                  <a:srgbClr val="0070C0"/>
                </a:solidFill>
                <a:latin typeface="Calibri"/>
              </a:rPr>
            </a:br>
            <a:r>
              <a:rPr lang="en-US" sz="2244" b="1" dirty="0" smtClean="0">
                <a:solidFill>
                  <a:srgbClr val="0070C0"/>
                </a:solidFill>
                <a:latin typeface="Calibri"/>
              </a:rPr>
              <a:t>  </a:t>
            </a:r>
            <a:r>
              <a:rPr lang="en-US" sz="2244" dirty="0" smtClean="0">
                <a:solidFill>
                  <a:srgbClr val="0070C0"/>
                </a:solidFill>
                <a:latin typeface="Calibri"/>
              </a:rPr>
              <a:t>  :::</a:t>
            </a:r>
          </a:p>
          <a:p>
            <a:pPr marL="0" indent="0" defTabSz="914400">
              <a:buClr>
                <a:srgbClr val="727CA3"/>
              </a:buClr>
              <a:buFont typeface="Wingdings 3"/>
              <a:buNone/>
              <a:defRPr/>
            </a:pPr>
            <a:r>
              <a:rPr lang="en-US" sz="2244" dirty="0" smtClean="0">
                <a:solidFill>
                  <a:srgbClr val="0070C0"/>
                </a:solidFill>
                <a:latin typeface="Calibri"/>
              </a:rPr>
              <a:t>    </a:t>
            </a:r>
            <a:r>
              <a:rPr lang="en-US" sz="2244" dirty="0" err="1" smtClean="0">
                <a:solidFill>
                  <a:srgbClr val="0070C0"/>
                </a:solidFill>
                <a:latin typeface="Calibri"/>
              </a:rPr>
              <a:t>w.draw</a:t>
            </a:r>
            <a:r>
              <a:rPr lang="en-US" sz="2244" dirty="0" smtClean="0">
                <a:solidFill>
                  <a:srgbClr val="0070C0"/>
                </a:solidFill>
                <a:latin typeface="Calibri"/>
              </a:rPr>
              <a:t>();</a:t>
            </a:r>
          </a:p>
          <a:p>
            <a:pPr marL="0" indent="0" defTabSz="914400">
              <a:buClr>
                <a:srgbClr val="727CA3"/>
              </a:buClr>
              <a:buFont typeface="Wingdings 3"/>
              <a:buNone/>
              <a:defRPr/>
            </a:pPr>
            <a:r>
              <a:rPr lang="en-US" sz="2244" dirty="0" smtClean="0">
                <a:solidFill>
                  <a:srgbClr val="0070C0"/>
                </a:solidFill>
                <a:latin typeface="Calibri"/>
              </a:rPr>
              <a:t>    :::</a:t>
            </a:r>
          </a:p>
          <a:p>
            <a:pPr marL="0" indent="0" defTabSz="914400">
              <a:buClr>
                <a:srgbClr val="727CA3"/>
              </a:buClr>
              <a:buFont typeface="Wingdings 3"/>
              <a:buNone/>
              <a:defRPr/>
            </a:pPr>
            <a:r>
              <a:rPr lang="en-US" sz="2244" dirty="0" smtClean="0">
                <a:solidFill>
                  <a:srgbClr val="0070C0"/>
                </a:solidFill>
                <a:latin typeface="Calibri"/>
              </a:rPr>
              <a:t>}</a:t>
            </a:r>
            <a:endParaRPr lang="en-US" sz="2244" dirty="0">
              <a:solidFill>
                <a:srgbClr val="0070C0"/>
              </a:solidFill>
              <a:latin typeface="Calibri"/>
            </a:endParaRPr>
          </a:p>
        </p:txBody>
      </p:sp>
      <p:sp>
        <p:nvSpPr>
          <p:cNvPr id="12" name="Line Callout 1 11"/>
          <p:cNvSpPr/>
          <p:nvPr/>
        </p:nvSpPr>
        <p:spPr>
          <a:xfrm>
            <a:off x="8874690" y="1736326"/>
            <a:ext cx="2805389" cy="1492852"/>
          </a:xfrm>
          <a:prstGeom prst="borderCallout1">
            <a:avLst>
              <a:gd name="adj1" fmla="val 25636"/>
              <a:gd name="adj2" fmla="val -1190"/>
              <a:gd name="adj3" fmla="val 32729"/>
              <a:gd name="adj4" fmla="val -26269"/>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smtClean="0">
                <a:solidFill>
                  <a:prstClr val="white"/>
                </a:solidFill>
                <a:latin typeface="Calibri"/>
              </a:rPr>
              <a:t>lifetime automatically tied to enclosing scope</a:t>
            </a:r>
          </a:p>
          <a:p>
            <a:pPr algn="ctr" defTabSz="932559">
              <a:spcBef>
                <a:spcPts val="612"/>
              </a:spcBef>
              <a:defRPr/>
            </a:pPr>
            <a:r>
              <a:rPr lang="en-US" sz="2040" kern="0" dirty="0" smtClean="0">
                <a:solidFill>
                  <a:prstClr val="white"/>
                </a:solidFill>
                <a:latin typeface="Calibri"/>
              </a:rPr>
              <a:t>constructs w, including the </a:t>
            </a:r>
            <a:r>
              <a:rPr lang="en-US" sz="2040" kern="0" dirty="0" err="1" smtClean="0">
                <a:solidFill>
                  <a:prstClr val="white"/>
                </a:solidFill>
                <a:latin typeface="Calibri"/>
              </a:rPr>
              <a:t>w.g</a:t>
            </a:r>
            <a:r>
              <a:rPr lang="en-US" sz="2040" kern="0" dirty="0" smtClean="0">
                <a:solidFill>
                  <a:prstClr val="white"/>
                </a:solidFill>
                <a:latin typeface="Calibri"/>
              </a:rPr>
              <a:t> gadget member</a:t>
            </a:r>
          </a:p>
        </p:txBody>
      </p:sp>
      <p:sp>
        <p:nvSpPr>
          <p:cNvPr id="14" name="Line Callout 1 13"/>
          <p:cNvSpPr/>
          <p:nvPr/>
        </p:nvSpPr>
        <p:spPr>
          <a:xfrm>
            <a:off x="7978598" y="3371697"/>
            <a:ext cx="2805389" cy="1259881"/>
          </a:xfrm>
          <a:prstGeom prst="borderCallout1">
            <a:avLst>
              <a:gd name="adj1" fmla="val 25636"/>
              <a:gd name="adj2" fmla="val -1190"/>
              <a:gd name="adj3" fmla="val 36056"/>
              <a:gd name="adj4" fmla="val -40027"/>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a:solidFill>
                  <a:prstClr val="white"/>
                </a:solidFill>
                <a:latin typeface="Calibri"/>
              </a:rPr>
              <a:t>a</a:t>
            </a:r>
            <a:r>
              <a:rPr lang="en-US" sz="2040" kern="0" dirty="0" err="1" smtClean="0">
                <a:solidFill>
                  <a:prstClr val="white"/>
                </a:solidFill>
                <a:latin typeface="Calibri"/>
              </a:rPr>
              <a:t>utomatic</a:t>
            </a:r>
            <a:r>
              <a:rPr lang="en-US" sz="2040" kern="0" dirty="0" smtClean="0">
                <a:solidFill>
                  <a:prstClr val="white"/>
                </a:solidFill>
                <a:latin typeface="Calibri"/>
              </a:rPr>
              <a:t> destruction and </a:t>
            </a:r>
            <a:r>
              <a:rPr lang="en-US" sz="2040" kern="0" dirty="0" err="1" smtClean="0">
                <a:solidFill>
                  <a:prstClr val="white"/>
                </a:solidFill>
                <a:latin typeface="Calibri"/>
              </a:rPr>
              <a:t>deallocation</a:t>
            </a:r>
            <a:r>
              <a:rPr lang="en-US" sz="2040" kern="0" dirty="0" smtClean="0">
                <a:solidFill>
                  <a:prstClr val="white"/>
                </a:solidFill>
                <a:latin typeface="Calibri"/>
              </a:rPr>
              <a:t> for w and </a:t>
            </a:r>
            <a:r>
              <a:rPr lang="en-US" sz="2040" kern="0" dirty="0" err="1" smtClean="0">
                <a:solidFill>
                  <a:prstClr val="white"/>
                </a:solidFill>
                <a:latin typeface="Calibri"/>
              </a:rPr>
              <a:t>w.g</a:t>
            </a:r>
            <a:endParaRPr lang="en-US" sz="2040" kern="0" dirty="0" smtClean="0">
              <a:solidFill>
                <a:prstClr val="white"/>
              </a:solidFill>
              <a:latin typeface="Calibri"/>
            </a:endParaRPr>
          </a:p>
        </p:txBody>
      </p:sp>
      <p:sp>
        <p:nvSpPr>
          <p:cNvPr id="15" name="Line Callout 1 14"/>
          <p:cNvSpPr/>
          <p:nvPr/>
        </p:nvSpPr>
        <p:spPr>
          <a:xfrm>
            <a:off x="7978599" y="4758757"/>
            <a:ext cx="2805389" cy="1517663"/>
          </a:xfrm>
          <a:prstGeom prst="borderCallout1">
            <a:avLst>
              <a:gd name="adj1" fmla="val 25636"/>
              <a:gd name="adj2" fmla="val -1190"/>
              <a:gd name="adj3" fmla="val -61172"/>
              <a:gd name="adj4" fmla="val -40400"/>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a:solidFill>
                  <a:prstClr val="white"/>
                </a:solidFill>
                <a:latin typeface="Calibri"/>
              </a:rPr>
              <a:t>a</a:t>
            </a:r>
            <a:r>
              <a:rPr lang="en-US" sz="2040" kern="0" dirty="0" err="1" smtClean="0">
                <a:solidFill>
                  <a:prstClr val="white"/>
                </a:solidFill>
                <a:latin typeface="Calibri"/>
              </a:rPr>
              <a:t>utomatic</a:t>
            </a:r>
            <a:r>
              <a:rPr lang="en-US" sz="2040" kern="0" dirty="0" smtClean="0">
                <a:solidFill>
                  <a:prstClr val="white"/>
                </a:solidFill>
                <a:latin typeface="Calibri"/>
              </a:rPr>
              <a:t> exception safety, as if “</a:t>
            </a:r>
            <a:r>
              <a:rPr lang="en-US" sz="2040" b="1" u="sng" kern="0" dirty="0" smtClean="0">
                <a:solidFill>
                  <a:prstClr val="white"/>
                </a:solidFill>
                <a:latin typeface="Calibri"/>
              </a:rPr>
              <a:t>finally</a:t>
            </a:r>
            <a:r>
              <a:rPr lang="en-US" sz="2040" kern="0" dirty="0" smtClean="0">
                <a:solidFill>
                  <a:prstClr val="white"/>
                </a:solidFill>
                <a:latin typeface="Calibri"/>
              </a:rPr>
              <a:t> { </a:t>
            </a:r>
            <a:r>
              <a:rPr lang="en-US" sz="2040" kern="0" dirty="0" err="1" smtClean="0">
                <a:solidFill>
                  <a:prstClr val="white"/>
                </a:solidFill>
                <a:latin typeface="Calibri"/>
              </a:rPr>
              <a:t>w.g.dispose</a:t>
            </a:r>
            <a:r>
              <a:rPr lang="en-US" sz="2040" kern="0" dirty="0" smtClean="0">
                <a:solidFill>
                  <a:prstClr val="white"/>
                </a:solidFill>
                <a:latin typeface="Calibri"/>
              </a:rPr>
              <a:t>(); </a:t>
            </a:r>
            <a:r>
              <a:rPr lang="en-US" sz="2040" kern="0" dirty="0" err="1" smtClean="0">
                <a:solidFill>
                  <a:prstClr val="white"/>
                </a:solidFill>
                <a:latin typeface="Calibri"/>
              </a:rPr>
              <a:t>w.dispose</a:t>
            </a:r>
            <a:r>
              <a:rPr lang="en-US" sz="2040" kern="0" dirty="0" smtClean="0">
                <a:solidFill>
                  <a:prstClr val="white"/>
                </a:solidFill>
                <a:latin typeface="Calibri"/>
              </a:rPr>
              <a:t>(); }”</a:t>
            </a:r>
          </a:p>
        </p:txBody>
      </p:sp>
    </p:spTree>
    <p:extLst>
      <p:ext uri="{BB962C8B-B14F-4D97-AF65-F5344CB8AC3E}">
        <p14:creationId xmlns:p14="http://schemas.microsoft.com/office/powerpoint/2010/main" val="63662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0" grpId="0"/>
      <p:bldP spid="12"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spcBef>
                <a:spcPts val="0"/>
              </a:spcBef>
            </a:pPr>
            <a:r>
              <a:rPr lang="en-US" dirty="0" smtClean="0"/>
              <a:t>C++ has always had Dispose built in as a first-class feature, integrated throughout the language</a:t>
            </a:r>
          </a:p>
          <a:p>
            <a:pPr lvl="1">
              <a:lnSpc>
                <a:spcPct val="100000"/>
              </a:lnSpc>
              <a:spcBef>
                <a:spcPts val="0"/>
              </a:spcBef>
            </a:pPr>
            <a:r>
              <a:rPr lang="en-US" dirty="0" smtClean="0"/>
              <a:t>All types have Dispose</a:t>
            </a:r>
            <a:r>
              <a:rPr lang="en-US" dirty="0"/>
              <a:t> </a:t>
            </a:r>
            <a:r>
              <a:rPr lang="en-US" dirty="0" smtClean="0"/>
              <a:t>(aka </a:t>
            </a:r>
            <a:r>
              <a:rPr lang="en-US" dirty="0" err="1" smtClean="0"/>
              <a:t>MyType</a:t>
            </a:r>
            <a:r>
              <a:rPr lang="en-US" dirty="0" smtClean="0"/>
              <a:t>::~</a:t>
            </a:r>
            <a:r>
              <a:rPr lang="en-US" dirty="0" err="1" smtClean="0"/>
              <a:t>MyType</a:t>
            </a:r>
            <a:r>
              <a:rPr lang="en-US" dirty="0" smtClean="0"/>
              <a:t>()) – automatically generated by default, including chaining</a:t>
            </a:r>
          </a:p>
          <a:p>
            <a:pPr lvl="1">
              <a:lnSpc>
                <a:spcPct val="100000"/>
              </a:lnSpc>
              <a:spcBef>
                <a:spcPts val="0"/>
              </a:spcBef>
            </a:pPr>
            <a:r>
              <a:rPr lang="en-US" dirty="0" smtClean="0"/>
              <a:t>Object lifetimes are scoped by default:</a:t>
            </a:r>
          </a:p>
          <a:p>
            <a:pPr lvl="2">
              <a:lnSpc>
                <a:spcPct val="100000"/>
              </a:lnSpc>
              <a:spcBef>
                <a:spcPts val="0"/>
              </a:spcBef>
            </a:pPr>
            <a:r>
              <a:rPr lang="en-US" dirty="0" smtClean="0"/>
              <a:t>to functions (implicit “finally”/”using”)</a:t>
            </a:r>
          </a:p>
          <a:p>
            <a:pPr lvl="2">
              <a:lnSpc>
                <a:spcPct val="100000"/>
              </a:lnSpc>
              <a:spcBef>
                <a:spcPts val="0"/>
              </a:spcBef>
            </a:pPr>
            <a:r>
              <a:rPr lang="en-US" dirty="0" smtClean="0"/>
              <a:t>to other objects (automatic Dispose chaining)</a:t>
            </a:r>
          </a:p>
          <a:p>
            <a:pPr lvl="1">
              <a:lnSpc>
                <a:spcPct val="100000"/>
              </a:lnSpc>
              <a:spcBef>
                <a:spcPts val="0"/>
              </a:spcBef>
            </a:pPr>
            <a:r>
              <a:rPr lang="en-US" dirty="0" smtClean="0"/>
              <a:t>Default: Code is efficient and deterministic </a:t>
            </a:r>
            <a:r>
              <a:rPr lang="en-US" i="1" dirty="0" smtClean="0"/>
              <a:t>by construction</a:t>
            </a:r>
            <a:endParaRPr lang="en-US" i="1" dirty="0"/>
          </a:p>
        </p:txBody>
      </p:sp>
      <p:sp>
        <p:nvSpPr>
          <p:cNvPr id="3" name="Title 2"/>
          <p:cNvSpPr>
            <a:spLocks noGrp="1"/>
          </p:cNvSpPr>
          <p:nvPr>
            <p:ph type="title"/>
          </p:nvPr>
        </p:nvSpPr>
        <p:spPr/>
        <p:txBody>
          <a:bodyPr/>
          <a:lstStyle/>
          <a:p>
            <a:r>
              <a:rPr lang="en-US" dirty="0" smtClean="0"/>
              <a:t>Destructors: Deterministic cleanup</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5023507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Declarative</a:t>
            </a:r>
          </a:p>
          <a:p>
            <a:r>
              <a:rPr lang="en-US" dirty="0" smtClean="0"/>
              <a:t>Deterministic</a:t>
            </a:r>
          </a:p>
          <a:p>
            <a:r>
              <a:rPr lang="en-US" dirty="0" smtClean="0"/>
              <a:t>Safe by construction</a:t>
            </a:r>
          </a:p>
          <a:p>
            <a:endParaRPr lang="en-US" dirty="0"/>
          </a:p>
          <a:p>
            <a:pPr marL="4114800" lvl="1" indent="0" defTabSz="1057275">
              <a:buNone/>
            </a:pPr>
            <a:r>
              <a:rPr lang="en-US" dirty="0" smtClean="0">
                <a:solidFill>
                  <a:srgbClr val="0070C0"/>
                </a:solidFill>
              </a:rPr>
              <a:t>{</a:t>
            </a:r>
          </a:p>
          <a:p>
            <a:pPr marL="4114800" lvl="1" indent="0" defTabSz="1057275">
              <a:buNone/>
            </a:pPr>
            <a:r>
              <a:rPr lang="en-US" dirty="0">
                <a:solidFill>
                  <a:srgbClr val="0070C0"/>
                </a:solidFill>
              </a:rPr>
              <a:t> </a:t>
            </a:r>
            <a:r>
              <a:rPr lang="en-US" dirty="0" smtClean="0">
                <a:solidFill>
                  <a:srgbClr val="0070C0"/>
                </a:solidFill>
              </a:rPr>
              <a:t>   widget a;</a:t>
            </a:r>
          </a:p>
          <a:p>
            <a:pPr marL="4114800" lvl="1" indent="0" defTabSz="1057275">
              <a:buNone/>
            </a:pPr>
            <a:r>
              <a:rPr lang="en-US" dirty="0">
                <a:solidFill>
                  <a:srgbClr val="0070C0"/>
                </a:solidFill>
              </a:rPr>
              <a:t> </a:t>
            </a:r>
            <a:r>
              <a:rPr lang="en-US" dirty="0" smtClean="0">
                <a:solidFill>
                  <a:srgbClr val="0070C0"/>
                </a:solidFill>
              </a:rPr>
              <a:t>   gadget b;</a:t>
            </a:r>
          </a:p>
          <a:p>
            <a:pPr marL="4114800" lvl="1" indent="0" defTabSz="1057275">
              <a:buNone/>
            </a:pPr>
            <a:r>
              <a:rPr lang="en-US" dirty="0">
                <a:solidFill>
                  <a:srgbClr val="0070C0"/>
                </a:solidFill>
              </a:rPr>
              <a:t> </a:t>
            </a:r>
            <a:r>
              <a:rPr lang="en-US" dirty="0" smtClean="0">
                <a:solidFill>
                  <a:srgbClr val="0070C0"/>
                </a:solidFill>
              </a:rPr>
              <a:t>   vector&lt;int&gt; c;</a:t>
            </a:r>
          </a:p>
          <a:p>
            <a:pPr marL="4114800" lvl="1" indent="0" defTabSz="1057275">
              <a:buNone/>
            </a:pPr>
            <a:r>
              <a:rPr lang="en-US" dirty="0">
                <a:solidFill>
                  <a:srgbClr val="0070C0"/>
                </a:solidFill>
              </a:rPr>
              <a:t> </a:t>
            </a:r>
            <a:r>
              <a:rPr lang="en-US" dirty="0" smtClean="0">
                <a:solidFill>
                  <a:srgbClr val="0070C0"/>
                </a:solidFill>
              </a:rPr>
              <a:t>   :::</a:t>
            </a:r>
          </a:p>
          <a:p>
            <a:pPr marL="4114800" lvl="1" indent="0" defTabSz="1057275">
              <a:buNone/>
            </a:pPr>
            <a:r>
              <a:rPr lang="en-US" dirty="0">
                <a:solidFill>
                  <a:srgbClr val="0070C0"/>
                </a:solidFill>
              </a:rPr>
              <a:t>}</a:t>
            </a:r>
          </a:p>
        </p:txBody>
      </p:sp>
      <p:sp>
        <p:nvSpPr>
          <p:cNvPr id="3" name="Title 2"/>
          <p:cNvSpPr>
            <a:spLocks noGrp="1"/>
          </p:cNvSpPr>
          <p:nvPr>
            <p:ph type="title"/>
          </p:nvPr>
        </p:nvSpPr>
        <p:spPr/>
        <p:txBody>
          <a:bodyPr/>
          <a:lstStyle/>
          <a:p>
            <a:r>
              <a:rPr lang="en-US" dirty="0" smtClean="0"/>
              <a:t>1. Allocate in a scope (stack, or object)</a:t>
            </a:r>
            <a:endParaRPr lang="en-US" dirty="0"/>
          </a:p>
        </p:txBody>
      </p:sp>
      <p:sp>
        <p:nvSpPr>
          <p:cNvPr id="4" name="Text Placeholder 3"/>
          <p:cNvSpPr>
            <a:spLocks noGrp="1"/>
          </p:cNvSpPr>
          <p:nvPr>
            <p:ph type="body" sz="quarter" idx="11"/>
          </p:nvPr>
        </p:nvSpPr>
        <p:spPr/>
        <p:txBody>
          <a:bodyPr/>
          <a:lstStyle/>
          <a:p>
            <a:endParaRPr lang="en-US" dirty="0"/>
          </a:p>
        </p:txBody>
      </p:sp>
      <p:sp>
        <p:nvSpPr>
          <p:cNvPr id="9" name="Rectangle 8"/>
          <p:cNvSpPr/>
          <p:nvPr/>
        </p:nvSpPr>
        <p:spPr bwMode="auto">
          <a:xfrm>
            <a:off x="10333037" y="495048"/>
            <a:ext cx="1280146" cy="6126413"/>
          </a:xfrm>
          <a:prstGeom prst="rect">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0333037" y="4061170"/>
            <a:ext cx="1280146" cy="457195"/>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sp>
        <p:nvSpPr>
          <p:cNvPr id="11" name="Rectangle 10"/>
          <p:cNvSpPr/>
          <p:nvPr/>
        </p:nvSpPr>
        <p:spPr bwMode="auto">
          <a:xfrm>
            <a:off x="10333037" y="3603975"/>
            <a:ext cx="1280146" cy="457195"/>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10333037" y="3146780"/>
            <a:ext cx="1280146" cy="457195"/>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10333037" y="4520181"/>
            <a:ext cx="1280146" cy="210128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2308219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vs. “GC everything”</a:t>
            </a:r>
          </a:p>
          <a:p>
            <a:r>
              <a:rPr lang="en-US" dirty="0" smtClean="0"/>
              <a:t>Still declarative</a:t>
            </a:r>
          </a:p>
          <a:p>
            <a:r>
              <a:rPr lang="en-US" dirty="0" smtClean="0"/>
              <a:t>Still deterministic</a:t>
            </a:r>
          </a:p>
          <a:p>
            <a:r>
              <a:rPr lang="en-US" dirty="0" smtClean="0"/>
              <a:t>Still safe by construction</a:t>
            </a:r>
            <a:endParaRPr lang="en-US" dirty="0"/>
          </a:p>
          <a:p>
            <a:endParaRPr lang="en-US" dirty="0" smtClean="0"/>
          </a:p>
          <a:p>
            <a:r>
              <a:rPr lang="en-US" dirty="0" smtClean="0"/>
              <a:t>The smart pointers themselves are objects that are owned in some scope</a:t>
            </a:r>
          </a:p>
          <a:p>
            <a:pPr lvl="1"/>
            <a:r>
              <a:rPr lang="en-US" dirty="0" smtClean="0"/>
              <a:t>“Everything is owned by someone”</a:t>
            </a:r>
          </a:p>
        </p:txBody>
      </p:sp>
      <p:sp>
        <p:nvSpPr>
          <p:cNvPr id="3" name="Title 2"/>
          <p:cNvSpPr>
            <a:spLocks noGrp="1"/>
          </p:cNvSpPr>
          <p:nvPr>
            <p:ph type="title"/>
          </p:nvPr>
        </p:nvSpPr>
        <p:spPr/>
        <p:txBody>
          <a:bodyPr/>
          <a:lstStyle/>
          <a:p>
            <a:r>
              <a:rPr lang="en-US" dirty="0" smtClean="0"/>
              <a:t>2. Allocate on heap with </a:t>
            </a:r>
            <a:r>
              <a:rPr lang="en-US" i="1" dirty="0" smtClean="0"/>
              <a:t>make_</a:t>
            </a:r>
            <a:r>
              <a:rPr lang="en-US" dirty="0" smtClean="0"/>
              <a:t>{</a:t>
            </a:r>
            <a:r>
              <a:rPr lang="en-US" i="1" dirty="0" err="1" smtClean="0"/>
              <a:t>unique</a:t>
            </a:r>
            <a:r>
              <a:rPr lang="en-US" dirty="0" err="1" smtClean="0"/>
              <a:t>|</a:t>
            </a:r>
            <a:r>
              <a:rPr lang="en-US" i="1" dirty="0" err="1" smtClean="0"/>
              <a:t>shared</a:t>
            </a:r>
            <a:r>
              <a:rPr lang="en-US" dirty="0" smtClean="0"/>
              <a:t>}</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4461347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“If you’re serious about performance, you’ll love arrays”</a:t>
            </a:r>
          </a:p>
          <a:p>
            <a:pPr lvl="1"/>
            <a:r>
              <a:rPr lang="en-US" dirty="0"/>
              <a:t>Not </a:t>
            </a:r>
            <a:r>
              <a:rPr lang="en-US" dirty="0" smtClean="0"/>
              <a:t>just </a:t>
            </a:r>
            <a:r>
              <a:rPr lang="en-US" dirty="0"/>
              <a:t>Lists and </a:t>
            </a:r>
            <a:r>
              <a:rPr lang="en-US" dirty="0" err="1" smtClean="0"/>
              <a:t>ArrayLists</a:t>
            </a:r>
            <a:endParaRPr lang="en-US" dirty="0" smtClean="0"/>
          </a:p>
          <a:p>
            <a:pPr lvl="1"/>
            <a:endParaRPr lang="en-US" dirty="0"/>
          </a:p>
          <a:p>
            <a:r>
              <a:rPr lang="en-US" dirty="0" smtClean="0"/>
              <a:t>Disclaimer/context: Of course, don’t forget your other data structures!</a:t>
            </a:r>
          </a:p>
          <a:p>
            <a:pPr lvl="1"/>
            <a:r>
              <a:rPr lang="en-US" dirty="0" smtClean="0"/>
              <a:t>Trees, graphs, hash tables – all cool</a:t>
            </a:r>
            <a:r>
              <a:rPr lang="en-US" dirty="0"/>
              <a:t> </a:t>
            </a:r>
            <a:r>
              <a:rPr lang="en-US" dirty="0" smtClean="0"/>
              <a:t>where appropriate</a:t>
            </a:r>
          </a:p>
          <a:p>
            <a:pPr lvl="2"/>
            <a:r>
              <a:rPr lang="en-US" dirty="0" smtClean="0"/>
              <a:t>Especially when not visiting all elements of a collection</a:t>
            </a:r>
          </a:p>
          <a:p>
            <a:pPr lvl="1"/>
            <a:r>
              <a:rPr lang="en-US" b="1" dirty="0" smtClean="0"/>
              <a:t>BUT: Contiguous arrays are just as important, and often missed – if you are visiting many objects, you seriously want to visit them in adjacent address order</a:t>
            </a:r>
            <a:endParaRPr lang="en-US" b="1" dirty="0"/>
          </a:p>
        </p:txBody>
      </p:sp>
      <p:sp>
        <p:nvSpPr>
          <p:cNvPr id="3" name="Title 2"/>
          <p:cNvSpPr>
            <a:spLocks noGrp="1"/>
          </p:cNvSpPr>
          <p:nvPr>
            <p:ph type="title"/>
          </p:nvPr>
        </p:nvSpPr>
        <p:spPr/>
        <p:txBody>
          <a:bodyPr/>
          <a:lstStyle/>
          <a:p>
            <a:r>
              <a:rPr lang="en-US" dirty="0" smtClean="0"/>
              <a:t>Real arrays</a:t>
            </a:r>
            <a:endParaRPr lang="en-US" dirty="0"/>
          </a:p>
        </p:txBody>
      </p:sp>
      <p:sp>
        <p:nvSpPr>
          <p:cNvPr id="4" name="Text Placeholder 3"/>
          <p:cNvSpPr>
            <a:spLocks noGrp="1"/>
          </p:cNvSpPr>
          <p:nvPr>
            <p:ph type="body" sz="quarter" idx="11"/>
          </p:nvPr>
        </p:nvSpPr>
        <p:spPr>
          <a:xfrm>
            <a:off x="283148" y="1668463"/>
            <a:ext cx="3009042" cy="5029200"/>
          </a:xfrm>
        </p:spPr>
        <p:txBody>
          <a:bodyPr/>
          <a:lstStyle/>
          <a:p>
            <a:endParaRPr lang="en-US" dirty="0"/>
          </a:p>
        </p:txBody>
      </p:sp>
    </p:spTree>
    <p:extLst>
      <p:ext uri="{BB962C8B-B14F-4D97-AF65-F5344CB8AC3E}">
        <p14:creationId xmlns:p14="http://schemas.microsoft.com/office/powerpoint/2010/main" val="324894862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nvPr>
        </p:nvGraphicFramePr>
        <p:xfrm>
          <a:off x="427037" y="4186441"/>
          <a:ext cx="5486400" cy="2511221"/>
        </p:xfrm>
        <a:graphic>
          <a:graphicData uri="http://schemas.openxmlformats.org/drawingml/2006/table">
            <a:tbl>
              <a:tblPr firstRow="1" firstCol="1" bandRow="1">
                <a:tableStyleId>{793D81CF-94F2-401A-BA57-92F5A7B2D0C5}</a:tableStyleId>
              </a:tblPr>
              <a:tblGrid>
                <a:gridCol w="945156"/>
                <a:gridCol w="4541244"/>
              </a:tblGrid>
              <a:tr h="682421">
                <a:tc>
                  <a:txBody>
                    <a:bodyPr/>
                    <a:lstStyle/>
                    <a:p>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Contents are not contiguous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91440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Java/C#</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spcAft>
                          <a:spcPts val="600"/>
                        </a:spcAft>
                      </a:pPr>
                      <a:r>
                        <a:rPr lang="en-US" sz="1400" b="0" baseline="0" dirty="0" smtClean="0">
                          <a:gradFill>
                            <a:gsLst>
                              <a:gs pos="66981">
                                <a:schemeClr val="tx1">
                                  <a:lumMod val="75000"/>
                                  <a:lumOff val="25000"/>
                                </a:schemeClr>
                              </a:gs>
                              <a:gs pos="0">
                                <a:schemeClr val="tx1">
                                  <a:lumMod val="75000"/>
                                  <a:lumOff val="25000"/>
                                </a:schemeClr>
                              </a:gs>
                            </a:gsLst>
                            <a:lin ang="5400000" scaled="0"/>
                          </a:gradFill>
                        </a:rPr>
                        <a:t>class widget { … }</a:t>
                      </a:r>
                    </a:p>
                    <a:p>
                      <a:r>
                        <a:rPr lang="en-US" sz="1400" b="1" i="0" dirty="0" err="1" smtClean="0">
                          <a:gradFill>
                            <a:gsLst>
                              <a:gs pos="66981">
                                <a:schemeClr val="tx1">
                                  <a:lumMod val="75000"/>
                                  <a:lumOff val="25000"/>
                                </a:schemeClr>
                              </a:gs>
                              <a:gs pos="0">
                                <a:schemeClr val="tx1">
                                  <a:lumMod val="75000"/>
                                  <a:lumOff val="25000"/>
                                </a:schemeClr>
                              </a:gs>
                            </a:gsLst>
                            <a:lin ang="5400000" scaled="0"/>
                          </a:gradFill>
                        </a:rPr>
                        <a:t>var</a:t>
                      </a:r>
                      <a:r>
                        <a:rPr lang="en-US" sz="1400" b="1" i="0" dirty="0" smtClean="0">
                          <a:gradFill>
                            <a:gsLst>
                              <a:gs pos="66981">
                                <a:schemeClr val="tx1">
                                  <a:lumMod val="75000"/>
                                  <a:lumOff val="25000"/>
                                </a:schemeClr>
                              </a:gs>
                              <a:gs pos="0">
                                <a:schemeClr val="tx1">
                                  <a:lumMod val="75000"/>
                                  <a:lumOff val="25000"/>
                                </a:schemeClr>
                              </a:gs>
                            </a:gsLst>
                            <a:lin ang="5400000" scaled="0"/>
                          </a:gradFill>
                        </a:rPr>
                        <a:t> </a:t>
                      </a:r>
                      <a:r>
                        <a:rPr lang="en-US" sz="1400" b="1" i="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 = new </a:t>
                      </a:r>
                      <a:r>
                        <a:rPr lang="en-US" sz="1400" b="1" i="0" baseline="0" dirty="0" err="1" smtClean="0">
                          <a:gradFill>
                            <a:gsLst>
                              <a:gs pos="66981">
                                <a:schemeClr val="tx1">
                                  <a:lumMod val="75000"/>
                                  <a:lumOff val="25000"/>
                                </a:schemeClr>
                              </a:gs>
                              <a:gs pos="0">
                                <a:schemeClr val="tx1">
                                  <a:lumMod val="75000"/>
                                  <a:lumOff val="25000"/>
                                </a:schemeClr>
                              </a:gs>
                            </a:gsLst>
                            <a:lin ang="5400000" scaled="0"/>
                          </a:gradFill>
                        </a:rPr>
                        <a:t>ArrayList</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a:t>
                      </a:r>
                    </a:p>
                    <a:p>
                      <a:r>
                        <a:rPr lang="en-US" sz="1400" b="0" i="0" baseline="0" dirty="0" err="1" smtClean="0">
                          <a:gradFill>
                            <a:gsLst>
                              <a:gs pos="66981">
                                <a:schemeClr val="tx1">
                                  <a:lumMod val="75000"/>
                                  <a:lumOff val="25000"/>
                                </a:schemeClr>
                              </a:gs>
                              <a:gs pos="0">
                                <a:schemeClr val="tx1">
                                  <a:lumMod val="75000"/>
                                  <a:lumOff val="25000"/>
                                </a:schemeClr>
                              </a:gs>
                            </a:gsLst>
                            <a:lin ang="5400000" scaled="0"/>
                          </a:gradFill>
                        </a:rPr>
                        <a:t>arr.Add</a:t>
                      </a:r>
                      <a:r>
                        <a:rPr lang="en-US" sz="1400" b="0" i="0" baseline="0" dirty="0" smtClean="0">
                          <a:gradFill>
                            <a:gsLst>
                              <a:gs pos="66981">
                                <a:schemeClr val="tx1">
                                  <a:lumMod val="75000"/>
                                  <a:lumOff val="25000"/>
                                </a:schemeClr>
                              </a:gs>
                              <a:gs pos="0">
                                <a:schemeClr val="tx1">
                                  <a:lumMod val="75000"/>
                                  <a:lumOff val="25000"/>
                                </a:schemeClr>
                              </a:gs>
                            </a:gsLst>
                            <a:lin ang="5400000" scaled="0"/>
                          </a:gradFill>
                        </a:rPr>
                        <a:t>( new widget() );  </a:t>
                      </a: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etc.</a:t>
                      </a:r>
                      <a:endParaRPr lang="en-US" sz="1400" b="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91440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C++</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spcAft>
                          <a:spcPts val="600"/>
                        </a:spcAft>
                      </a:pPr>
                      <a:r>
                        <a:rPr lang="en-US" sz="1400" b="0" i="0" dirty="0" smtClean="0">
                          <a:gradFill>
                            <a:gsLst>
                              <a:gs pos="66981">
                                <a:schemeClr val="tx1">
                                  <a:lumMod val="75000"/>
                                  <a:lumOff val="25000"/>
                                </a:schemeClr>
                              </a:gs>
                              <a:gs pos="0">
                                <a:schemeClr val="tx1">
                                  <a:lumMod val="75000"/>
                                  <a:lumOff val="25000"/>
                                </a:schemeClr>
                              </a:gs>
                            </a:gsLst>
                            <a:lin ang="5400000" scaled="0"/>
                          </a:gradFill>
                        </a:rPr>
                        <a:t>class</a:t>
                      </a:r>
                      <a:r>
                        <a:rPr lang="en-US" sz="1400" b="0" i="0" baseline="0" dirty="0" smtClean="0">
                          <a:gradFill>
                            <a:gsLst>
                              <a:gs pos="66981">
                                <a:schemeClr val="tx1">
                                  <a:lumMod val="75000"/>
                                  <a:lumOff val="25000"/>
                                </a:schemeClr>
                              </a:gs>
                              <a:gs pos="0">
                                <a:schemeClr val="tx1">
                                  <a:lumMod val="75000"/>
                                  <a:lumOff val="25000"/>
                                </a:schemeClr>
                              </a:gs>
                            </a:gsLst>
                            <a:lin ang="5400000" scaled="0"/>
                          </a:gradFill>
                        </a:rPr>
                        <a:t> widget { … };</a:t>
                      </a:r>
                    </a:p>
                    <a:p>
                      <a:r>
                        <a:rPr lang="en-US" sz="1400" b="1" i="0" baseline="0" dirty="0" smtClean="0">
                          <a:gradFill>
                            <a:gsLst>
                              <a:gs pos="66981">
                                <a:schemeClr val="tx1">
                                  <a:lumMod val="75000"/>
                                  <a:lumOff val="25000"/>
                                </a:schemeClr>
                              </a:gs>
                              <a:gs pos="0">
                                <a:schemeClr val="tx1">
                                  <a:lumMod val="75000"/>
                                  <a:lumOff val="25000"/>
                                </a:schemeClr>
                              </a:gs>
                            </a:gsLst>
                            <a:lin ang="5400000" scaled="0"/>
                          </a:gradFill>
                        </a:rPr>
                        <a:t>vector&lt;unique_ptr&lt;widget&gt;&gt; </a:t>
                      </a:r>
                      <a:r>
                        <a:rPr lang="en-US" sz="1400" b="1" i="0" baseline="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a:t>
                      </a:r>
                    </a:p>
                    <a:p>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arr.push_back</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make_unique</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&lt;widget&gt;() );  </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etc.</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grpSp>
        <p:nvGrpSpPr>
          <p:cNvPr id="3" name="Group 2"/>
          <p:cNvGrpSpPr/>
          <p:nvPr/>
        </p:nvGrpSpPr>
        <p:grpSpPr>
          <a:xfrm>
            <a:off x="1485388" y="296862"/>
            <a:ext cx="3742249" cy="4038600"/>
            <a:chOff x="8114788" y="296862"/>
            <a:chExt cx="3742249" cy="4038600"/>
          </a:xfrm>
        </p:grpSpPr>
        <p:sp>
          <p:nvSpPr>
            <p:cNvPr id="5" name="Rectangle 4"/>
            <p:cNvSpPr/>
            <p:nvPr/>
          </p:nvSpPr>
          <p:spPr bwMode="auto">
            <a:xfrm>
              <a:off x="9611688" y="296862"/>
              <a:ext cx="952572" cy="2518864"/>
            </a:xfrm>
            <a:prstGeom prst="rect">
              <a:avLst/>
            </a:prstGeom>
            <a:solidFill>
              <a:schemeClr val="bg1">
                <a:lumMod val="9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404040"/>
                  </a:solidFill>
                  <a:ea typeface="Segoe UI" pitchFamily="34" charset="0"/>
                  <a:cs typeface="Segoe UI" pitchFamily="34" charset="0"/>
                </a:rPr>
                <a:t>heap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9611688" y="2471258"/>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45" name="Rectangle 44"/>
            <p:cNvSpPr/>
            <p:nvPr/>
          </p:nvSpPr>
          <p:spPr bwMode="auto">
            <a:xfrm>
              <a:off x="9611688" y="213105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46" name="Rectangle 45"/>
            <p:cNvSpPr/>
            <p:nvPr/>
          </p:nvSpPr>
          <p:spPr bwMode="auto">
            <a:xfrm>
              <a:off x="9611688" y="179084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16" name="Rectangle 15"/>
            <p:cNvSpPr/>
            <p:nvPr/>
          </p:nvSpPr>
          <p:spPr bwMode="auto">
            <a:xfrm>
              <a:off x="8114788" y="299563"/>
              <a:ext cx="952572" cy="3886878"/>
            </a:xfrm>
            <a:prstGeom prst="rect">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404040"/>
                  </a:solidFill>
                  <a:ea typeface="Segoe UI" pitchFamily="34" charset="0"/>
                  <a:cs typeface="Segoe UI" pitchFamily="34" charset="0"/>
                </a:rPr>
                <a:t>stack</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8114788" y="295315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arr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a:stCxn id="17" idx="3"/>
            </p:cNvCxnSpPr>
            <p:nvPr/>
          </p:nvCxnSpPr>
          <p:spPr>
            <a:xfrm flipV="1">
              <a:off x="9067361" y="2730675"/>
              <a:ext cx="544327" cy="392586"/>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0904465" y="111470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0768383" y="2827915"/>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0768383" y="1795112"/>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cxnSp>
          <p:nvCxnSpPr>
            <p:cNvPr id="22" name="Straight Arrow Connector 21"/>
            <p:cNvCxnSpPr>
              <a:stCxn id="44" idx="3"/>
              <a:endCxn id="21" idx="2"/>
            </p:cNvCxnSpPr>
            <p:nvPr/>
          </p:nvCxnSpPr>
          <p:spPr>
            <a:xfrm flipV="1">
              <a:off x="10564260" y="2135316"/>
              <a:ext cx="680409" cy="506044"/>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6" idx="3"/>
              <a:endCxn id="19" idx="1"/>
            </p:cNvCxnSpPr>
            <p:nvPr/>
          </p:nvCxnSpPr>
          <p:spPr>
            <a:xfrm flipV="1">
              <a:off x="10564260" y="1284805"/>
              <a:ext cx="340205" cy="676146"/>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5" idx="3"/>
              <a:endCxn id="20" idx="0"/>
            </p:cNvCxnSpPr>
            <p:nvPr/>
          </p:nvCxnSpPr>
          <p:spPr>
            <a:xfrm>
              <a:off x="10564260" y="2301155"/>
              <a:ext cx="680409" cy="526760"/>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951607" y="378915"/>
              <a:ext cx="745717" cy="400110"/>
            </a:xfrm>
            <a:prstGeom prst="rect">
              <a:avLst/>
            </a:prstGeom>
          </p:spPr>
          <p:txBody>
            <a:bodyPr wrap="none">
              <a:spAutoFit/>
            </a:bodyPr>
            <a:lstStyle/>
            <a:p>
              <a:r>
                <a:rPr lang="en-US" sz="2000" dirty="0">
                  <a:solidFill>
                    <a:srgbClr val="404040"/>
                  </a:solidFill>
                  <a:ea typeface="Segoe UI" pitchFamily="34" charset="0"/>
                  <a:cs typeface="Segoe UI" pitchFamily="34" charset="0"/>
                </a:rPr>
                <a:t>heap</a:t>
              </a:r>
              <a:endParaRPr lang="en-US" sz="2000" dirty="0">
                <a:solidFill>
                  <a:srgbClr val="404040"/>
                </a:solidFill>
              </a:endParaRPr>
            </a:p>
          </p:txBody>
        </p:sp>
        <p:sp>
          <p:nvSpPr>
            <p:cNvPr id="31" name="Oval 30"/>
            <p:cNvSpPr/>
            <p:nvPr/>
          </p:nvSpPr>
          <p:spPr bwMode="auto">
            <a:xfrm>
              <a:off x="9571037" y="3694847"/>
              <a:ext cx="640615" cy="640615"/>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4226589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nvPr>
        </p:nvGraphicFramePr>
        <p:xfrm>
          <a:off x="427037" y="4186441"/>
          <a:ext cx="8938261" cy="2511221"/>
        </p:xfrm>
        <a:graphic>
          <a:graphicData uri="http://schemas.openxmlformats.org/drawingml/2006/table">
            <a:tbl>
              <a:tblPr firstRow="1" firstCol="1" bandRow="1">
                <a:tableStyleId>{793D81CF-94F2-401A-BA57-92F5A7B2D0C5}</a:tableStyleId>
              </a:tblPr>
              <a:tblGrid>
                <a:gridCol w="945156"/>
                <a:gridCol w="4541244"/>
                <a:gridCol w="3451861"/>
              </a:tblGrid>
              <a:tr h="682421">
                <a:tc>
                  <a:txBody>
                    <a:bodyPr/>
                    <a:lstStyle/>
                    <a:p>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Contents are not contiguous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Contents contiguous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91440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Java/C#</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spcAft>
                          <a:spcPts val="600"/>
                        </a:spcAft>
                      </a:pPr>
                      <a:r>
                        <a:rPr lang="en-US" sz="1400" b="0" baseline="0" dirty="0" smtClean="0">
                          <a:gradFill>
                            <a:gsLst>
                              <a:gs pos="66981">
                                <a:schemeClr val="tx1">
                                  <a:lumMod val="75000"/>
                                  <a:lumOff val="25000"/>
                                </a:schemeClr>
                              </a:gs>
                              <a:gs pos="0">
                                <a:schemeClr val="tx1">
                                  <a:lumMod val="75000"/>
                                  <a:lumOff val="25000"/>
                                </a:schemeClr>
                              </a:gs>
                            </a:gsLst>
                            <a:lin ang="5400000" scaled="0"/>
                          </a:gradFill>
                        </a:rPr>
                        <a:t>class widget { … }</a:t>
                      </a:r>
                    </a:p>
                    <a:p>
                      <a:r>
                        <a:rPr lang="en-US" sz="1400" b="1" i="0" dirty="0" err="1" smtClean="0">
                          <a:gradFill>
                            <a:gsLst>
                              <a:gs pos="66981">
                                <a:schemeClr val="tx1">
                                  <a:lumMod val="75000"/>
                                  <a:lumOff val="25000"/>
                                </a:schemeClr>
                              </a:gs>
                              <a:gs pos="0">
                                <a:schemeClr val="tx1">
                                  <a:lumMod val="75000"/>
                                  <a:lumOff val="25000"/>
                                </a:schemeClr>
                              </a:gs>
                            </a:gsLst>
                            <a:lin ang="5400000" scaled="0"/>
                          </a:gradFill>
                        </a:rPr>
                        <a:t>var</a:t>
                      </a:r>
                      <a:r>
                        <a:rPr lang="en-US" sz="1400" b="1" i="0" dirty="0" smtClean="0">
                          <a:gradFill>
                            <a:gsLst>
                              <a:gs pos="66981">
                                <a:schemeClr val="tx1">
                                  <a:lumMod val="75000"/>
                                  <a:lumOff val="25000"/>
                                </a:schemeClr>
                              </a:gs>
                              <a:gs pos="0">
                                <a:schemeClr val="tx1">
                                  <a:lumMod val="75000"/>
                                  <a:lumOff val="25000"/>
                                </a:schemeClr>
                              </a:gs>
                            </a:gsLst>
                            <a:lin ang="5400000" scaled="0"/>
                          </a:gradFill>
                        </a:rPr>
                        <a:t> </a:t>
                      </a:r>
                      <a:r>
                        <a:rPr lang="en-US" sz="1400" b="1" i="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 = new </a:t>
                      </a:r>
                      <a:r>
                        <a:rPr lang="en-US" sz="1400" b="1" i="0" baseline="0" dirty="0" err="1" smtClean="0">
                          <a:gradFill>
                            <a:gsLst>
                              <a:gs pos="66981">
                                <a:schemeClr val="tx1">
                                  <a:lumMod val="75000"/>
                                  <a:lumOff val="25000"/>
                                </a:schemeClr>
                              </a:gs>
                              <a:gs pos="0">
                                <a:schemeClr val="tx1">
                                  <a:lumMod val="75000"/>
                                  <a:lumOff val="25000"/>
                                </a:schemeClr>
                              </a:gs>
                            </a:gsLst>
                            <a:lin ang="5400000" scaled="0"/>
                          </a:gradFill>
                        </a:rPr>
                        <a:t>ArrayList</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a:t>
                      </a:r>
                    </a:p>
                    <a:p>
                      <a:r>
                        <a:rPr lang="en-US" sz="1400" b="0" i="0" baseline="0" dirty="0" err="1" smtClean="0">
                          <a:gradFill>
                            <a:gsLst>
                              <a:gs pos="66981">
                                <a:schemeClr val="tx1">
                                  <a:lumMod val="75000"/>
                                  <a:lumOff val="25000"/>
                                </a:schemeClr>
                              </a:gs>
                              <a:gs pos="0">
                                <a:schemeClr val="tx1">
                                  <a:lumMod val="75000"/>
                                  <a:lumOff val="25000"/>
                                </a:schemeClr>
                              </a:gs>
                            </a:gsLst>
                            <a:lin ang="5400000" scaled="0"/>
                          </a:gradFill>
                        </a:rPr>
                        <a:t>arr.Add</a:t>
                      </a:r>
                      <a:r>
                        <a:rPr lang="en-US" sz="1400" b="0" i="0" baseline="0" dirty="0" smtClean="0">
                          <a:gradFill>
                            <a:gsLst>
                              <a:gs pos="66981">
                                <a:schemeClr val="tx1">
                                  <a:lumMod val="75000"/>
                                  <a:lumOff val="25000"/>
                                </a:schemeClr>
                              </a:gs>
                              <a:gs pos="0">
                                <a:schemeClr val="tx1">
                                  <a:lumMod val="75000"/>
                                  <a:lumOff val="25000"/>
                                </a:schemeClr>
                              </a:gs>
                            </a:gsLst>
                            <a:lin ang="5400000" scaled="0"/>
                          </a:gradFill>
                        </a:rPr>
                        <a:t>( new widget() );  </a:t>
                      </a: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etc.</a:t>
                      </a:r>
                      <a:endParaRPr lang="en-US" sz="1400" b="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i="1" dirty="0" smtClean="0">
                          <a:gradFill>
                            <a:gsLst>
                              <a:gs pos="66981">
                                <a:schemeClr val="tx1">
                                  <a:lumMod val="75000"/>
                                  <a:lumOff val="25000"/>
                                </a:schemeClr>
                              </a:gs>
                              <a:gs pos="0">
                                <a:schemeClr val="tx1">
                                  <a:lumMod val="75000"/>
                                  <a:lumOff val="25000"/>
                                </a:schemeClr>
                              </a:gs>
                            </a:gsLst>
                            <a:lin ang="5400000" scaled="0"/>
                          </a:gradFill>
                        </a:rPr>
                        <a:t>// not possible</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i="1" dirty="0" smtClean="0">
                          <a:gradFill>
                            <a:gsLst>
                              <a:gs pos="66981">
                                <a:schemeClr val="tx1">
                                  <a:lumMod val="75000"/>
                                  <a:lumOff val="25000"/>
                                </a:schemeClr>
                              </a:gs>
                              <a:gs pos="0">
                                <a:schemeClr val="tx1">
                                  <a:lumMod val="75000"/>
                                  <a:lumOff val="25000"/>
                                </a:schemeClr>
                              </a:gs>
                            </a:gsLst>
                            <a:lin ang="5400000" scaled="0"/>
                          </a:gradFill>
                        </a:rPr>
                        <a:t>for class types</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91440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C++</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spcAft>
                          <a:spcPts val="600"/>
                        </a:spcAft>
                      </a:pPr>
                      <a:r>
                        <a:rPr lang="en-US" sz="1400" b="0" i="0" dirty="0" smtClean="0">
                          <a:gradFill>
                            <a:gsLst>
                              <a:gs pos="66981">
                                <a:schemeClr val="tx1">
                                  <a:lumMod val="75000"/>
                                  <a:lumOff val="25000"/>
                                </a:schemeClr>
                              </a:gs>
                              <a:gs pos="0">
                                <a:schemeClr val="tx1">
                                  <a:lumMod val="75000"/>
                                  <a:lumOff val="25000"/>
                                </a:schemeClr>
                              </a:gs>
                            </a:gsLst>
                            <a:lin ang="5400000" scaled="0"/>
                          </a:gradFill>
                        </a:rPr>
                        <a:t>class</a:t>
                      </a:r>
                      <a:r>
                        <a:rPr lang="en-US" sz="1400" b="0" i="0" baseline="0" dirty="0" smtClean="0">
                          <a:gradFill>
                            <a:gsLst>
                              <a:gs pos="66981">
                                <a:schemeClr val="tx1">
                                  <a:lumMod val="75000"/>
                                  <a:lumOff val="25000"/>
                                </a:schemeClr>
                              </a:gs>
                              <a:gs pos="0">
                                <a:schemeClr val="tx1">
                                  <a:lumMod val="75000"/>
                                  <a:lumOff val="25000"/>
                                </a:schemeClr>
                              </a:gs>
                            </a:gsLst>
                            <a:lin ang="5400000" scaled="0"/>
                          </a:gradFill>
                        </a:rPr>
                        <a:t> widget { … };</a:t>
                      </a:r>
                    </a:p>
                    <a:p>
                      <a:r>
                        <a:rPr lang="en-US" sz="1400" b="1" i="0" baseline="0" dirty="0" smtClean="0">
                          <a:gradFill>
                            <a:gsLst>
                              <a:gs pos="66981">
                                <a:schemeClr val="tx1">
                                  <a:lumMod val="75000"/>
                                  <a:lumOff val="25000"/>
                                </a:schemeClr>
                              </a:gs>
                              <a:gs pos="0">
                                <a:schemeClr val="tx1">
                                  <a:lumMod val="75000"/>
                                  <a:lumOff val="25000"/>
                                </a:schemeClr>
                              </a:gs>
                            </a:gsLst>
                            <a:lin ang="5400000" scaled="0"/>
                          </a:gradFill>
                        </a:rPr>
                        <a:t>vector&lt;unique_ptr&lt;widget&gt;&gt; </a:t>
                      </a:r>
                      <a:r>
                        <a:rPr lang="en-US" sz="1400" b="1" i="0" baseline="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a:t>
                      </a:r>
                    </a:p>
                    <a:p>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arr.push_back</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make_unique</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&lt;widget&gt;() );  </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etc.</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spcAft>
                          <a:spcPts val="600"/>
                        </a:spcAft>
                      </a:pPr>
                      <a:r>
                        <a:rPr lang="en-US" sz="1400" b="0" dirty="0" smtClean="0">
                          <a:gradFill>
                            <a:gsLst>
                              <a:gs pos="66981">
                                <a:schemeClr val="tx1">
                                  <a:lumMod val="75000"/>
                                  <a:lumOff val="25000"/>
                                </a:schemeClr>
                              </a:gs>
                              <a:gs pos="0">
                                <a:schemeClr val="tx1">
                                  <a:lumMod val="75000"/>
                                  <a:lumOff val="25000"/>
                                </a:schemeClr>
                              </a:gs>
                            </a:gsLst>
                            <a:lin ang="5400000" scaled="0"/>
                          </a:gradFill>
                        </a:rPr>
                        <a:t>class widget</a:t>
                      </a:r>
                      <a:r>
                        <a:rPr lang="en-US" sz="1400" b="0" baseline="0" dirty="0" smtClean="0">
                          <a:gradFill>
                            <a:gsLst>
                              <a:gs pos="66981">
                                <a:schemeClr val="tx1">
                                  <a:lumMod val="75000"/>
                                  <a:lumOff val="25000"/>
                                </a:schemeClr>
                              </a:gs>
                              <a:gs pos="0">
                                <a:schemeClr val="tx1">
                                  <a:lumMod val="75000"/>
                                  <a:lumOff val="25000"/>
                                </a:schemeClr>
                              </a:gs>
                            </a:gsLst>
                            <a:lin ang="5400000" scaled="0"/>
                          </a:gradFill>
                        </a:rPr>
                        <a:t> { … };</a:t>
                      </a:r>
                    </a:p>
                    <a:p>
                      <a:r>
                        <a:rPr lang="en-US" sz="1400" b="1" dirty="0" smtClean="0">
                          <a:gradFill>
                            <a:gsLst>
                              <a:gs pos="66981">
                                <a:schemeClr val="tx1">
                                  <a:lumMod val="75000"/>
                                  <a:lumOff val="25000"/>
                                </a:schemeClr>
                              </a:gs>
                              <a:gs pos="0">
                                <a:schemeClr val="tx1">
                                  <a:lumMod val="75000"/>
                                  <a:lumOff val="25000"/>
                                </a:schemeClr>
                              </a:gs>
                            </a:gsLst>
                            <a:lin ang="5400000" scaled="0"/>
                          </a:gradFill>
                        </a:rPr>
                        <a:t>vector&lt;widget&gt;</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1" baseline="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 a, b, c };</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grpSp>
        <p:nvGrpSpPr>
          <p:cNvPr id="4" name="Group 3"/>
          <p:cNvGrpSpPr/>
          <p:nvPr/>
        </p:nvGrpSpPr>
        <p:grpSpPr>
          <a:xfrm>
            <a:off x="6054765" y="298213"/>
            <a:ext cx="2449472" cy="4037249"/>
            <a:chOff x="4358989" y="298213"/>
            <a:chExt cx="2449472" cy="4037249"/>
          </a:xfrm>
        </p:grpSpPr>
        <p:sp>
          <p:nvSpPr>
            <p:cNvPr id="9" name="Rectangle 8"/>
            <p:cNvSpPr/>
            <p:nvPr/>
          </p:nvSpPr>
          <p:spPr bwMode="auto">
            <a:xfrm>
              <a:off x="5855889" y="298213"/>
              <a:ext cx="952572" cy="2518864"/>
            </a:xfrm>
            <a:prstGeom prst="rect">
              <a:avLst/>
            </a:prstGeom>
            <a:solidFill>
              <a:schemeClr val="bg1">
                <a:lumMod val="9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404040"/>
                  </a:solidFill>
                  <a:ea typeface="Segoe UI" pitchFamily="34" charset="0"/>
                  <a:cs typeface="Segoe UI" pitchFamily="34" charset="0"/>
                </a:rPr>
                <a:t>heap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855889" y="2476872"/>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sp>
          <p:nvSpPr>
            <p:cNvPr id="11" name="Rectangle 10"/>
            <p:cNvSpPr/>
            <p:nvPr/>
          </p:nvSpPr>
          <p:spPr bwMode="auto">
            <a:xfrm>
              <a:off x="5855889" y="2136667"/>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5855889" y="179646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358989" y="299563"/>
              <a:ext cx="952572" cy="3886878"/>
            </a:xfrm>
            <a:prstGeom prst="rect">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404040"/>
                  </a:solidFill>
                  <a:ea typeface="Segoe UI" pitchFamily="34" charset="0"/>
                  <a:cs typeface="Segoe UI" pitchFamily="34" charset="0"/>
                </a:rPr>
                <a:t>stack</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358989" y="295315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arr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a:stCxn id="14" idx="3"/>
              <a:endCxn id="10" idx="1"/>
            </p:cNvCxnSpPr>
            <p:nvPr/>
          </p:nvCxnSpPr>
          <p:spPr>
            <a:xfrm flipV="1">
              <a:off x="5311561" y="2646974"/>
              <a:ext cx="544327" cy="476287"/>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5436861" y="3694847"/>
              <a:ext cx="640615" cy="640615"/>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1485388" y="296862"/>
            <a:ext cx="3742249" cy="4038600"/>
            <a:chOff x="8114788" y="296862"/>
            <a:chExt cx="3742249" cy="4038600"/>
          </a:xfrm>
        </p:grpSpPr>
        <p:sp>
          <p:nvSpPr>
            <p:cNvPr id="5" name="Rectangle 4"/>
            <p:cNvSpPr/>
            <p:nvPr/>
          </p:nvSpPr>
          <p:spPr bwMode="auto">
            <a:xfrm>
              <a:off x="9611688" y="296862"/>
              <a:ext cx="952572" cy="2518864"/>
            </a:xfrm>
            <a:prstGeom prst="rect">
              <a:avLst/>
            </a:prstGeom>
            <a:solidFill>
              <a:schemeClr val="bg1">
                <a:lumMod val="9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404040"/>
                  </a:solidFill>
                  <a:ea typeface="Segoe UI" pitchFamily="34" charset="0"/>
                  <a:cs typeface="Segoe UI" pitchFamily="34" charset="0"/>
                </a:rPr>
                <a:t>heap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9611688" y="2471258"/>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45" name="Rectangle 44"/>
            <p:cNvSpPr/>
            <p:nvPr/>
          </p:nvSpPr>
          <p:spPr bwMode="auto">
            <a:xfrm>
              <a:off x="9611688" y="213105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46" name="Rectangle 45"/>
            <p:cNvSpPr/>
            <p:nvPr/>
          </p:nvSpPr>
          <p:spPr bwMode="auto">
            <a:xfrm>
              <a:off x="9611688" y="179084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16" name="Rectangle 15"/>
            <p:cNvSpPr/>
            <p:nvPr/>
          </p:nvSpPr>
          <p:spPr bwMode="auto">
            <a:xfrm>
              <a:off x="8114788" y="299563"/>
              <a:ext cx="952572" cy="3886878"/>
            </a:xfrm>
            <a:prstGeom prst="rect">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404040"/>
                  </a:solidFill>
                  <a:ea typeface="Segoe UI" pitchFamily="34" charset="0"/>
                  <a:cs typeface="Segoe UI" pitchFamily="34" charset="0"/>
                </a:rPr>
                <a:t>stack</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8114788" y="295315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arr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a:stCxn id="17" idx="3"/>
            </p:cNvCxnSpPr>
            <p:nvPr/>
          </p:nvCxnSpPr>
          <p:spPr>
            <a:xfrm flipV="1">
              <a:off x="9067361" y="2730675"/>
              <a:ext cx="544327" cy="392586"/>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0904465" y="111470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0768383" y="2827915"/>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0768383" y="1795112"/>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cxnSp>
          <p:nvCxnSpPr>
            <p:cNvPr id="22" name="Straight Arrow Connector 21"/>
            <p:cNvCxnSpPr>
              <a:stCxn id="44" idx="3"/>
              <a:endCxn id="21" idx="2"/>
            </p:cNvCxnSpPr>
            <p:nvPr/>
          </p:nvCxnSpPr>
          <p:spPr>
            <a:xfrm flipV="1">
              <a:off x="10564260" y="2135316"/>
              <a:ext cx="680409" cy="506044"/>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6" idx="3"/>
              <a:endCxn id="19" idx="1"/>
            </p:cNvCxnSpPr>
            <p:nvPr/>
          </p:nvCxnSpPr>
          <p:spPr>
            <a:xfrm flipV="1">
              <a:off x="10564260" y="1284805"/>
              <a:ext cx="340205" cy="676146"/>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5" idx="3"/>
              <a:endCxn id="20" idx="0"/>
            </p:cNvCxnSpPr>
            <p:nvPr/>
          </p:nvCxnSpPr>
          <p:spPr>
            <a:xfrm>
              <a:off x="10564260" y="2301155"/>
              <a:ext cx="680409" cy="526760"/>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951607" y="378915"/>
              <a:ext cx="745717" cy="400110"/>
            </a:xfrm>
            <a:prstGeom prst="rect">
              <a:avLst/>
            </a:prstGeom>
          </p:spPr>
          <p:txBody>
            <a:bodyPr wrap="none">
              <a:spAutoFit/>
            </a:bodyPr>
            <a:lstStyle/>
            <a:p>
              <a:r>
                <a:rPr lang="en-US" sz="2000" dirty="0">
                  <a:solidFill>
                    <a:srgbClr val="404040"/>
                  </a:solidFill>
                  <a:ea typeface="Segoe UI" pitchFamily="34" charset="0"/>
                  <a:cs typeface="Segoe UI" pitchFamily="34" charset="0"/>
                </a:rPr>
                <a:t>heap</a:t>
              </a:r>
              <a:endParaRPr lang="en-US" sz="2000" dirty="0">
                <a:solidFill>
                  <a:srgbClr val="404040"/>
                </a:solidFill>
              </a:endParaRPr>
            </a:p>
          </p:txBody>
        </p:sp>
        <p:sp>
          <p:nvSpPr>
            <p:cNvPr id="31" name="Oval 30"/>
            <p:cNvSpPr/>
            <p:nvPr/>
          </p:nvSpPr>
          <p:spPr bwMode="auto">
            <a:xfrm>
              <a:off x="9571037" y="3694847"/>
              <a:ext cx="640615" cy="640615"/>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32203073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p:cNvGraphicFramePr>
            <a:graphicFrameLocks noGrp="1"/>
          </p:cNvGraphicFramePr>
          <p:nvPr>
            <p:extLst/>
          </p:nvPr>
        </p:nvGraphicFramePr>
        <p:xfrm>
          <a:off x="427037" y="4186441"/>
          <a:ext cx="11658600" cy="2511221"/>
        </p:xfrm>
        <a:graphic>
          <a:graphicData uri="http://schemas.openxmlformats.org/drawingml/2006/table">
            <a:tbl>
              <a:tblPr firstRow="1" firstCol="1" bandRow="1">
                <a:tableStyleId>{793D81CF-94F2-401A-BA57-92F5A7B2D0C5}</a:tableStyleId>
              </a:tblPr>
              <a:tblGrid>
                <a:gridCol w="945156"/>
                <a:gridCol w="4541244"/>
                <a:gridCol w="3451861"/>
                <a:gridCol w="2720339"/>
              </a:tblGrid>
              <a:tr h="682421">
                <a:tc>
                  <a:txBody>
                    <a:bodyPr/>
                    <a:lstStyle/>
                    <a:p>
                      <a:endParaRPr lang="en-US" sz="1600" b="0" dirty="0">
                        <a:gradFill>
                          <a:gsLst>
                            <a:gs pos="9934">
                              <a:srgbClr val="1E1E1E"/>
                            </a:gs>
                            <a:gs pos="100000">
                              <a:srgbClr val="1E1E1E"/>
                            </a:gs>
                          </a:gsLst>
                          <a:lin ang="5400000" scaled="0"/>
                        </a:gradFill>
                        <a:latin typeface="+mn-lt"/>
                      </a:endParaRPr>
                    </a:p>
                  </a:txBody>
                  <a:tcPr marT="0" marB="0" anchor="ctr">
                    <a:lnL w="12700" cmpd="sng">
                      <a:noFill/>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Contents are not contiguous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Contents contiguous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c>
                  <a:txBody>
                    <a:bodyPr/>
                    <a:lstStyle/>
                    <a:p>
                      <a:r>
                        <a:rPr lang="en-US" sz="1600" dirty="0" smtClean="0">
                          <a:gradFill>
                            <a:gsLst>
                              <a:gs pos="9934">
                                <a:srgbClr val="1E1E1E"/>
                              </a:gs>
                              <a:gs pos="100000">
                                <a:srgbClr val="1E1E1E"/>
                              </a:gs>
                            </a:gsLst>
                            <a:lin ang="5400000" scaled="0"/>
                          </a:gradFill>
                          <a:latin typeface="+mn-lt"/>
                        </a:rPr>
                        <a:t>Contents</a:t>
                      </a:r>
                      <a:r>
                        <a:rPr lang="en-US" sz="1600" baseline="0" dirty="0" smtClean="0">
                          <a:gradFill>
                            <a:gsLst>
                              <a:gs pos="9934">
                                <a:srgbClr val="1E1E1E"/>
                              </a:gs>
                              <a:gs pos="100000">
                                <a:srgbClr val="1E1E1E"/>
                              </a:gs>
                            </a:gsLst>
                            <a:lin ang="5400000" scaled="0"/>
                          </a:gradFill>
                          <a:latin typeface="+mn-lt"/>
                        </a:rPr>
                        <a:t> c</a:t>
                      </a:r>
                      <a:r>
                        <a:rPr lang="en-US" sz="1600" dirty="0" smtClean="0">
                          <a:gradFill>
                            <a:gsLst>
                              <a:gs pos="9934">
                                <a:srgbClr val="1E1E1E"/>
                              </a:gs>
                              <a:gs pos="100000">
                                <a:srgbClr val="1E1E1E"/>
                              </a:gs>
                            </a:gsLst>
                            <a:lin ang="5400000" scaled="0"/>
                          </a:gradFill>
                          <a:latin typeface="+mn-lt"/>
                        </a:rPr>
                        <a:t>ontiguous</a:t>
                      </a:r>
                      <a:endParaRPr lang="en-US" sz="1600" b="0" dirty="0">
                        <a:gradFill>
                          <a:gsLst>
                            <a:gs pos="9934">
                              <a:srgbClr val="1E1E1E"/>
                            </a:gs>
                            <a:gs pos="100000">
                              <a:srgbClr val="1E1E1E"/>
                            </a:gs>
                          </a:gsLst>
                          <a:lin ang="5400000" scaled="0"/>
                        </a:gradFill>
                        <a:latin typeface="+mn-lt"/>
                      </a:endParaRPr>
                    </a:p>
                  </a:txBody>
                  <a:tcPr marT="0" marB="0" anchor="ct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rgbClr val="00BCF2"/>
                    </a:solidFill>
                  </a:tcPr>
                </a:tc>
              </a:tr>
              <a:tr h="91440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Java/C#</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a:spcAft>
                          <a:spcPts val="600"/>
                        </a:spcAft>
                      </a:pPr>
                      <a:r>
                        <a:rPr lang="en-US" sz="1400" b="0" baseline="0" dirty="0" smtClean="0">
                          <a:gradFill>
                            <a:gsLst>
                              <a:gs pos="66981">
                                <a:schemeClr val="tx1">
                                  <a:lumMod val="75000"/>
                                  <a:lumOff val="25000"/>
                                </a:schemeClr>
                              </a:gs>
                              <a:gs pos="0">
                                <a:schemeClr val="tx1">
                                  <a:lumMod val="75000"/>
                                  <a:lumOff val="25000"/>
                                </a:schemeClr>
                              </a:gs>
                            </a:gsLst>
                            <a:lin ang="5400000" scaled="0"/>
                          </a:gradFill>
                        </a:rPr>
                        <a:t>class widget { … }</a:t>
                      </a:r>
                    </a:p>
                    <a:p>
                      <a:r>
                        <a:rPr lang="en-US" sz="1400" b="1" i="0" dirty="0" err="1" smtClean="0">
                          <a:gradFill>
                            <a:gsLst>
                              <a:gs pos="66981">
                                <a:schemeClr val="tx1">
                                  <a:lumMod val="75000"/>
                                  <a:lumOff val="25000"/>
                                </a:schemeClr>
                              </a:gs>
                              <a:gs pos="0">
                                <a:schemeClr val="tx1">
                                  <a:lumMod val="75000"/>
                                  <a:lumOff val="25000"/>
                                </a:schemeClr>
                              </a:gs>
                            </a:gsLst>
                            <a:lin ang="5400000" scaled="0"/>
                          </a:gradFill>
                        </a:rPr>
                        <a:t>var</a:t>
                      </a:r>
                      <a:r>
                        <a:rPr lang="en-US" sz="1400" b="1" i="0" dirty="0" smtClean="0">
                          <a:gradFill>
                            <a:gsLst>
                              <a:gs pos="66981">
                                <a:schemeClr val="tx1">
                                  <a:lumMod val="75000"/>
                                  <a:lumOff val="25000"/>
                                </a:schemeClr>
                              </a:gs>
                              <a:gs pos="0">
                                <a:schemeClr val="tx1">
                                  <a:lumMod val="75000"/>
                                  <a:lumOff val="25000"/>
                                </a:schemeClr>
                              </a:gs>
                            </a:gsLst>
                            <a:lin ang="5400000" scaled="0"/>
                          </a:gradFill>
                        </a:rPr>
                        <a:t> </a:t>
                      </a:r>
                      <a:r>
                        <a:rPr lang="en-US" sz="1400" b="1" i="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 = new </a:t>
                      </a:r>
                      <a:r>
                        <a:rPr lang="en-US" sz="1400" b="1" i="0" baseline="0" dirty="0" err="1" smtClean="0">
                          <a:gradFill>
                            <a:gsLst>
                              <a:gs pos="66981">
                                <a:schemeClr val="tx1">
                                  <a:lumMod val="75000"/>
                                  <a:lumOff val="25000"/>
                                </a:schemeClr>
                              </a:gs>
                              <a:gs pos="0">
                                <a:schemeClr val="tx1">
                                  <a:lumMod val="75000"/>
                                  <a:lumOff val="25000"/>
                                </a:schemeClr>
                              </a:gs>
                            </a:gsLst>
                            <a:lin ang="5400000" scaled="0"/>
                          </a:gradFill>
                        </a:rPr>
                        <a:t>ArrayList</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a:t>
                      </a:r>
                    </a:p>
                    <a:p>
                      <a:r>
                        <a:rPr lang="en-US" sz="1400" b="0" i="0" baseline="0" dirty="0" err="1" smtClean="0">
                          <a:gradFill>
                            <a:gsLst>
                              <a:gs pos="66981">
                                <a:schemeClr val="tx1">
                                  <a:lumMod val="75000"/>
                                  <a:lumOff val="25000"/>
                                </a:schemeClr>
                              </a:gs>
                              <a:gs pos="0">
                                <a:schemeClr val="tx1">
                                  <a:lumMod val="75000"/>
                                  <a:lumOff val="25000"/>
                                </a:schemeClr>
                              </a:gs>
                            </a:gsLst>
                            <a:lin ang="5400000" scaled="0"/>
                          </a:gradFill>
                        </a:rPr>
                        <a:t>arr.Add</a:t>
                      </a:r>
                      <a:r>
                        <a:rPr lang="en-US" sz="1400" b="0" i="0" baseline="0" dirty="0" smtClean="0">
                          <a:gradFill>
                            <a:gsLst>
                              <a:gs pos="66981">
                                <a:schemeClr val="tx1">
                                  <a:lumMod val="75000"/>
                                  <a:lumOff val="25000"/>
                                </a:schemeClr>
                              </a:gs>
                              <a:gs pos="0">
                                <a:schemeClr val="tx1">
                                  <a:lumMod val="75000"/>
                                  <a:lumOff val="25000"/>
                                </a:schemeClr>
                              </a:gs>
                            </a:gsLst>
                            <a:lin ang="5400000" scaled="0"/>
                          </a:gradFill>
                        </a:rPr>
                        <a:t>( new widget() );  </a:t>
                      </a:r>
                      <a:r>
                        <a:rPr lang="en-US" sz="1400" b="0" i="1" baseline="0" dirty="0" smtClean="0">
                          <a:gradFill>
                            <a:gsLst>
                              <a:gs pos="66981">
                                <a:schemeClr val="tx1">
                                  <a:lumMod val="75000"/>
                                  <a:lumOff val="25000"/>
                                </a:schemeClr>
                              </a:gs>
                              <a:gs pos="0">
                                <a:schemeClr val="tx1">
                                  <a:lumMod val="75000"/>
                                  <a:lumOff val="25000"/>
                                </a:schemeClr>
                              </a:gs>
                            </a:gsLst>
                            <a:lin ang="5400000" scaled="0"/>
                          </a:gradFill>
                        </a:rPr>
                        <a:t>// etc.</a:t>
                      </a:r>
                      <a:endParaRPr lang="en-US" sz="1400" b="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i="1" dirty="0" smtClean="0">
                          <a:gradFill>
                            <a:gsLst>
                              <a:gs pos="66981">
                                <a:schemeClr val="tx1">
                                  <a:lumMod val="75000"/>
                                  <a:lumOff val="25000"/>
                                </a:schemeClr>
                              </a:gs>
                              <a:gs pos="0">
                                <a:schemeClr val="tx1">
                                  <a:lumMod val="75000"/>
                                  <a:lumOff val="25000"/>
                                </a:schemeClr>
                              </a:gs>
                            </a:gsLst>
                            <a:lin ang="5400000" scaled="0"/>
                          </a:gradFill>
                        </a:rPr>
                        <a:t>// not possible</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i="1" dirty="0" smtClean="0">
                          <a:gradFill>
                            <a:gsLst>
                              <a:gs pos="66981">
                                <a:schemeClr val="tx1">
                                  <a:lumMod val="75000"/>
                                  <a:lumOff val="25000"/>
                                </a:schemeClr>
                              </a:gs>
                              <a:gs pos="0">
                                <a:schemeClr val="tx1">
                                  <a:lumMod val="75000"/>
                                  <a:lumOff val="25000"/>
                                </a:schemeClr>
                              </a:gs>
                            </a:gsLst>
                            <a:lin ang="5400000" scaled="0"/>
                          </a:gradFill>
                        </a:rPr>
                        <a:t>for class types</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i="1" dirty="0" smtClean="0">
                          <a:gradFill>
                            <a:gsLst>
                              <a:gs pos="66981">
                                <a:schemeClr val="tx1">
                                  <a:lumMod val="75000"/>
                                  <a:lumOff val="25000"/>
                                </a:schemeClr>
                              </a:gs>
                              <a:gs pos="0">
                                <a:schemeClr val="tx1">
                                  <a:lumMod val="75000"/>
                                  <a:lumOff val="25000"/>
                                </a:schemeClr>
                              </a:gs>
                            </a:gsLst>
                            <a:lin ang="5400000" scaled="0"/>
                          </a:gradFill>
                        </a:rPr>
                        <a:t>// not possible for class types</a:t>
                      </a: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CF2">
                        <a:alpha val="10000"/>
                      </a:srgbClr>
                    </a:solidFill>
                  </a:tcPr>
                </a:tc>
              </a:tr>
              <a:tr h="914400">
                <a:tc>
                  <a:txBody>
                    <a:bodyPr/>
                    <a:lstStyle/>
                    <a:p>
                      <a:r>
                        <a:rPr lang="en-US" sz="1400" dirty="0" smtClean="0">
                          <a:gradFill>
                            <a:gsLst>
                              <a:gs pos="66981">
                                <a:schemeClr val="tx1">
                                  <a:lumMod val="75000"/>
                                  <a:lumOff val="25000"/>
                                </a:schemeClr>
                              </a:gs>
                              <a:gs pos="0">
                                <a:schemeClr val="tx1">
                                  <a:lumMod val="75000"/>
                                  <a:lumOff val="25000"/>
                                </a:schemeClr>
                              </a:gs>
                            </a:gsLst>
                            <a:lin ang="5400000" scaled="0"/>
                          </a:gradFill>
                        </a:rPr>
                        <a:t>C++</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12700" cmpd="sng">
                      <a:noFill/>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spcAft>
                          <a:spcPts val="600"/>
                        </a:spcAft>
                      </a:pPr>
                      <a:r>
                        <a:rPr lang="en-US" sz="1400" b="0" i="0" dirty="0" smtClean="0">
                          <a:gradFill>
                            <a:gsLst>
                              <a:gs pos="66981">
                                <a:schemeClr val="tx1">
                                  <a:lumMod val="75000"/>
                                  <a:lumOff val="25000"/>
                                </a:schemeClr>
                              </a:gs>
                              <a:gs pos="0">
                                <a:schemeClr val="tx1">
                                  <a:lumMod val="75000"/>
                                  <a:lumOff val="25000"/>
                                </a:schemeClr>
                              </a:gs>
                            </a:gsLst>
                            <a:lin ang="5400000" scaled="0"/>
                          </a:gradFill>
                        </a:rPr>
                        <a:t>class</a:t>
                      </a:r>
                      <a:r>
                        <a:rPr lang="en-US" sz="1400" b="0" i="0" baseline="0" dirty="0" smtClean="0">
                          <a:gradFill>
                            <a:gsLst>
                              <a:gs pos="66981">
                                <a:schemeClr val="tx1">
                                  <a:lumMod val="75000"/>
                                  <a:lumOff val="25000"/>
                                </a:schemeClr>
                              </a:gs>
                              <a:gs pos="0">
                                <a:schemeClr val="tx1">
                                  <a:lumMod val="75000"/>
                                  <a:lumOff val="25000"/>
                                </a:schemeClr>
                              </a:gs>
                            </a:gsLst>
                            <a:lin ang="5400000" scaled="0"/>
                          </a:gradFill>
                        </a:rPr>
                        <a:t> widget { … };</a:t>
                      </a:r>
                    </a:p>
                    <a:p>
                      <a:r>
                        <a:rPr lang="en-US" sz="1400" b="1" i="0" baseline="0" dirty="0" smtClean="0">
                          <a:gradFill>
                            <a:gsLst>
                              <a:gs pos="66981">
                                <a:schemeClr val="tx1">
                                  <a:lumMod val="75000"/>
                                  <a:lumOff val="25000"/>
                                </a:schemeClr>
                              </a:gs>
                              <a:gs pos="0">
                                <a:schemeClr val="tx1">
                                  <a:lumMod val="75000"/>
                                  <a:lumOff val="25000"/>
                                </a:schemeClr>
                              </a:gs>
                            </a:gsLst>
                            <a:lin ang="5400000" scaled="0"/>
                          </a:gradFill>
                        </a:rPr>
                        <a:t>vector&lt;unique_ptr&lt;widget&gt;&gt; </a:t>
                      </a:r>
                      <a:r>
                        <a:rPr lang="en-US" sz="1400" b="1" i="0" baseline="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i="0" baseline="0" dirty="0" smtClean="0">
                          <a:gradFill>
                            <a:gsLst>
                              <a:gs pos="66981">
                                <a:schemeClr val="tx1">
                                  <a:lumMod val="75000"/>
                                  <a:lumOff val="25000"/>
                                </a:schemeClr>
                              </a:gs>
                              <a:gs pos="0">
                                <a:schemeClr val="tx1">
                                  <a:lumMod val="75000"/>
                                  <a:lumOff val="25000"/>
                                </a:schemeClr>
                              </a:gs>
                            </a:gsLst>
                            <a:lin ang="5400000" scaled="0"/>
                          </a:gradFill>
                        </a:rPr>
                        <a:t>;</a:t>
                      </a:r>
                    </a:p>
                    <a:p>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arr.push_back</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i="0" baseline="0" dirty="0" err="1" smtClean="0">
                          <a:gradFill>
                            <a:gsLst>
                              <a:gs pos="66981">
                                <a:schemeClr val="tx1">
                                  <a:lumMod val="75000"/>
                                  <a:lumOff val="25000"/>
                                </a:schemeClr>
                              </a:gs>
                              <a:gs pos="0">
                                <a:schemeClr val="tx1">
                                  <a:lumMod val="75000"/>
                                  <a:lumOff val="25000"/>
                                </a:schemeClr>
                              </a:gs>
                            </a:gsLst>
                            <a:lin ang="5400000" scaled="0"/>
                          </a:gradFill>
                        </a:rPr>
                        <a:t>make_unique</a:t>
                      </a:r>
                      <a:r>
                        <a:rPr lang="en-US" sz="1400" i="0" baseline="0" dirty="0" smtClean="0">
                          <a:gradFill>
                            <a:gsLst>
                              <a:gs pos="66981">
                                <a:schemeClr val="tx1">
                                  <a:lumMod val="75000"/>
                                  <a:lumOff val="25000"/>
                                </a:schemeClr>
                              </a:gs>
                              <a:gs pos="0">
                                <a:schemeClr val="tx1">
                                  <a:lumMod val="75000"/>
                                  <a:lumOff val="25000"/>
                                </a:schemeClr>
                              </a:gs>
                            </a:gsLst>
                            <a:lin ang="5400000" scaled="0"/>
                          </a:gradFill>
                        </a:rPr>
                        <a:t>&lt;widget&gt;() );  </a:t>
                      </a:r>
                      <a:r>
                        <a:rPr lang="en-US" sz="1400" i="1" baseline="0" dirty="0" smtClean="0">
                          <a:gradFill>
                            <a:gsLst>
                              <a:gs pos="66981">
                                <a:schemeClr val="tx1">
                                  <a:lumMod val="75000"/>
                                  <a:lumOff val="25000"/>
                                </a:schemeClr>
                              </a:gs>
                              <a:gs pos="0">
                                <a:schemeClr val="tx1">
                                  <a:lumMod val="75000"/>
                                  <a:lumOff val="25000"/>
                                </a:schemeClr>
                              </a:gs>
                            </a:gsLst>
                            <a:lin ang="5400000" scaled="0"/>
                          </a:gradFill>
                        </a:rPr>
                        <a:t>// etc.</a:t>
                      </a:r>
                      <a:endParaRPr lang="en-US" sz="1400" i="1"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spcAft>
                          <a:spcPts val="600"/>
                        </a:spcAft>
                      </a:pPr>
                      <a:r>
                        <a:rPr lang="en-US" sz="1400" b="0" dirty="0" smtClean="0">
                          <a:gradFill>
                            <a:gsLst>
                              <a:gs pos="66981">
                                <a:schemeClr val="tx1">
                                  <a:lumMod val="75000"/>
                                  <a:lumOff val="25000"/>
                                </a:schemeClr>
                              </a:gs>
                              <a:gs pos="0">
                                <a:schemeClr val="tx1">
                                  <a:lumMod val="75000"/>
                                  <a:lumOff val="25000"/>
                                </a:schemeClr>
                              </a:gs>
                            </a:gsLst>
                            <a:lin ang="5400000" scaled="0"/>
                          </a:gradFill>
                        </a:rPr>
                        <a:t>class widget</a:t>
                      </a:r>
                      <a:r>
                        <a:rPr lang="en-US" sz="1400" b="0" baseline="0" dirty="0" smtClean="0">
                          <a:gradFill>
                            <a:gsLst>
                              <a:gs pos="66981">
                                <a:schemeClr val="tx1">
                                  <a:lumMod val="75000"/>
                                  <a:lumOff val="25000"/>
                                </a:schemeClr>
                              </a:gs>
                              <a:gs pos="0">
                                <a:schemeClr val="tx1">
                                  <a:lumMod val="75000"/>
                                  <a:lumOff val="25000"/>
                                </a:schemeClr>
                              </a:gs>
                            </a:gsLst>
                            <a:lin ang="5400000" scaled="0"/>
                          </a:gradFill>
                        </a:rPr>
                        <a:t> { … };</a:t>
                      </a:r>
                    </a:p>
                    <a:p>
                      <a:r>
                        <a:rPr lang="en-US" sz="1400" b="1" dirty="0" smtClean="0">
                          <a:gradFill>
                            <a:gsLst>
                              <a:gs pos="66981">
                                <a:schemeClr val="tx1">
                                  <a:lumMod val="75000"/>
                                  <a:lumOff val="25000"/>
                                </a:schemeClr>
                              </a:gs>
                              <a:gs pos="0">
                                <a:schemeClr val="tx1">
                                  <a:lumMod val="75000"/>
                                  <a:lumOff val="25000"/>
                                </a:schemeClr>
                              </a:gs>
                            </a:gsLst>
                            <a:lin ang="5400000" scaled="0"/>
                          </a:gradFill>
                        </a:rPr>
                        <a:t>vector&lt;widget&gt;</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1" baseline="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 a, b, c };</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spcAft>
                          <a:spcPts val="600"/>
                        </a:spcAft>
                      </a:pPr>
                      <a:r>
                        <a:rPr lang="en-US" sz="1400" b="0" dirty="0" smtClean="0">
                          <a:gradFill>
                            <a:gsLst>
                              <a:gs pos="66981">
                                <a:schemeClr val="tx1">
                                  <a:lumMod val="75000"/>
                                  <a:lumOff val="25000"/>
                                </a:schemeClr>
                              </a:gs>
                              <a:gs pos="0">
                                <a:schemeClr val="tx1">
                                  <a:lumMod val="75000"/>
                                  <a:lumOff val="25000"/>
                                </a:schemeClr>
                              </a:gs>
                            </a:gsLst>
                            <a:lin ang="5400000" scaled="0"/>
                          </a:gradFill>
                        </a:rPr>
                        <a:t>class widget</a:t>
                      </a:r>
                      <a:r>
                        <a:rPr lang="en-US" sz="1400" b="0" baseline="0" dirty="0" smtClean="0">
                          <a:gradFill>
                            <a:gsLst>
                              <a:gs pos="66981">
                                <a:schemeClr val="tx1">
                                  <a:lumMod val="75000"/>
                                  <a:lumOff val="25000"/>
                                </a:schemeClr>
                              </a:gs>
                              <a:gs pos="0">
                                <a:schemeClr val="tx1">
                                  <a:lumMod val="75000"/>
                                  <a:lumOff val="25000"/>
                                </a:schemeClr>
                              </a:gs>
                            </a:gsLst>
                            <a:lin ang="5400000" scaled="0"/>
                          </a:gradFill>
                        </a:rPr>
                        <a:t> { … };</a:t>
                      </a:r>
                    </a:p>
                    <a:p>
                      <a:r>
                        <a:rPr lang="en-US" sz="1400" b="1" dirty="0" smtClean="0">
                          <a:gradFill>
                            <a:gsLst>
                              <a:gs pos="66981">
                                <a:schemeClr val="tx1">
                                  <a:lumMod val="75000"/>
                                  <a:lumOff val="25000"/>
                                </a:schemeClr>
                              </a:gs>
                              <a:gs pos="0">
                                <a:schemeClr val="tx1">
                                  <a:lumMod val="75000"/>
                                  <a:lumOff val="25000"/>
                                </a:schemeClr>
                              </a:gs>
                            </a:gsLst>
                            <a:lin ang="5400000" scaled="0"/>
                          </a:gradFill>
                        </a:rPr>
                        <a:t>array&lt;</a:t>
                      </a:r>
                      <a:r>
                        <a:rPr lang="en-US" sz="1400" b="1" dirty="0" err="1" smtClean="0">
                          <a:gradFill>
                            <a:gsLst>
                              <a:gs pos="66981">
                                <a:schemeClr val="tx1">
                                  <a:lumMod val="75000"/>
                                  <a:lumOff val="25000"/>
                                </a:schemeClr>
                              </a:gs>
                              <a:gs pos="0">
                                <a:schemeClr val="tx1">
                                  <a:lumMod val="75000"/>
                                  <a:lumOff val="25000"/>
                                </a:schemeClr>
                              </a:gs>
                            </a:gsLst>
                            <a:lin ang="5400000" scaled="0"/>
                          </a:gradFill>
                        </a:rPr>
                        <a:t>widget,N</a:t>
                      </a:r>
                      <a:r>
                        <a:rPr lang="en-US" sz="1400" b="1" dirty="0" smtClean="0">
                          <a:gradFill>
                            <a:gsLst>
                              <a:gs pos="66981">
                                <a:schemeClr val="tx1">
                                  <a:lumMod val="75000"/>
                                  <a:lumOff val="25000"/>
                                </a:schemeClr>
                              </a:gs>
                              <a:gs pos="0">
                                <a:schemeClr val="tx1">
                                  <a:lumMod val="75000"/>
                                  <a:lumOff val="25000"/>
                                </a:schemeClr>
                              </a:gs>
                            </a:gsLst>
                            <a:lin ang="5400000" scaled="0"/>
                          </a:gradFill>
                        </a:rPr>
                        <a:t>&gt;</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 </a:t>
                      </a:r>
                      <a:r>
                        <a:rPr lang="en-US" sz="1400" b="1" baseline="0" dirty="0" err="1" smtClean="0">
                          <a:gradFill>
                            <a:gsLst>
                              <a:gs pos="66981">
                                <a:schemeClr val="tx1">
                                  <a:lumMod val="75000"/>
                                  <a:lumOff val="25000"/>
                                </a:schemeClr>
                              </a:gs>
                              <a:gs pos="0">
                                <a:schemeClr val="tx1">
                                  <a:lumMod val="75000"/>
                                  <a:lumOff val="25000"/>
                                </a:schemeClr>
                              </a:gs>
                            </a:gsLst>
                            <a:lin ang="5400000" scaled="0"/>
                          </a:gradFill>
                        </a:rPr>
                        <a:t>arr</a:t>
                      </a:r>
                      <a:r>
                        <a:rPr lang="en-US" sz="1400" b="1" baseline="0" dirty="0" smtClean="0">
                          <a:gradFill>
                            <a:gsLst>
                              <a:gs pos="66981">
                                <a:schemeClr val="tx1">
                                  <a:lumMod val="75000"/>
                                  <a:lumOff val="25000"/>
                                </a:schemeClr>
                              </a:gs>
                              <a:gs pos="0">
                                <a:schemeClr val="tx1">
                                  <a:lumMod val="75000"/>
                                  <a:lumOff val="25000"/>
                                </a:schemeClr>
                              </a:gs>
                            </a:gsLst>
                            <a:lin ang="5400000" scaled="0"/>
                          </a:gradFill>
                        </a:rPr>
                        <a:t>{ a, b, c };</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grpSp>
        <p:nvGrpSpPr>
          <p:cNvPr id="6" name="Group 5"/>
          <p:cNvGrpSpPr/>
          <p:nvPr/>
        </p:nvGrpSpPr>
        <p:grpSpPr>
          <a:xfrm>
            <a:off x="9494837" y="298212"/>
            <a:ext cx="1371600" cy="4037250"/>
            <a:chOff x="1330365" y="298212"/>
            <a:chExt cx="1371600" cy="4037250"/>
          </a:xfrm>
        </p:grpSpPr>
        <p:sp>
          <p:nvSpPr>
            <p:cNvPr id="38" name="Rectangle 37"/>
            <p:cNvSpPr/>
            <p:nvPr/>
          </p:nvSpPr>
          <p:spPr bwMode="auto">
            <a:xfrm>
              <a:off x="1330365" y="298212"/>
              <a:ext cx="952572" cy="3888229"/>
            </a:xfrm>
            <a:prstGeom prst="rect">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404040"/>
                  </a:solidFill>
                  <a:ea typeface="Segoe UI" pitchFamily="34" charset="0"/>
                  <a:cs typeface="Segoe UI" pitchFamily="34" charset="0"/>
                </a:rPr>
                <a:t>stack</a:t>
              </a:r>
            </a:p>
          </p:txBody>
        </p:sp>
        <p:sp>
          <p:nvSpPr>
            <p:cNvPr id="35" name="Rectangle 34"/>
            <p:cNvSpPr/>
            <p:nvPr/>
          </p:nvSpPr>
          <p:spPr bwMode="auto">
            <a:xfrm>
              <a:off x="1330365" y="2941158"/>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sp>
          <p:nvSpPr>
            <p:cNvPr id="36" name="Rectangle 35"/>
            <p:cNvSpPr/>
            <p:nvPr/>
          </p:nvSpPr>
          <p:spPr bwMode="auto">
            <a:xfrm>
              <a:off x="1330365" y="260095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1330365" y="226074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Oval 1"/>
            <p:cNvSpPr/>
            <p:nvPr/>
          </p:nvSpPr>
          <p:spPr bwMode="auto">
            <a:xfrm>
              <a:off x="2061350" y="3694847"/>
              <a:ext cx="640615" cy="640615"/>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 name="Group 3"/>
          <p:cNvGrpSpPr/>
          <p:nvPr/>
        </p:nvGrpSpPr>
        <p:grpSpPr>
          <a:xfrm>
            <a:off x="6054765" y="298213"/>
            <a:ext cx="2449472" cy="4037249"/>
            <a:chOff x="4358989" y="298213"/>
            <a:chExt cx="2449472" cy="4037249"/>
          </a:xfrm>
        </p:grpSpPr>
        <p:sp>
          <p:nvSpPr>
            <p:cNvPr id="9" name="Rectangle 8"/>
            <p:cNvSpPr/>
            <p:nvPr/>
          </p:nvSpPr>
          <p:spPr bwMode="auto">
            <a:xfrm>
              <a:off x="5855889" y="298213"/>
              <a:ext cx="952572" cy="2518864"/>
            </a:xfrm>
            <a:prstGeom prst="rect">
              <a:avLst/>
            </a:prstGeom>
            <a:solidFill>
              <a:schemeClr val="bg1">
                <a:lumMod val="9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404040"/>
                  </a:solidFill>
                  <a:ea typeface="Segoe UI" pitchFamily="34" charset="0"/>
                  <a:cs typeface="Segoe UI" pitchFamily="34" charset="0"/>
                </a:rPr>
                <a:t>heap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855889" y="2476872"/>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sp>
          <p:nvSpPr>
            <p:cNvPr id="11" name="Rectangle 10"/>
            <p:cNvSpPr/>
            <p:nvPr/>
          </p:nvSpPr>
          <p:spPr bwMode="auto">
            <a:xfrm>
              <a:off x="5855889" y="2136667"/>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5855889" y="179646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4358989" y="299563"/>
              <a:ext cx="952572" cy="3886878"/>
            </a:xfrm>
            <a:prstGeom prst="rect">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404040"/>
                  </a:solidFill>
                  <a:ea typeface="Segoe UI" pitchFamily="34" charset="0"/>
                  <a:cs typeface="Segoe UI" pitchFamily="34" charset="0"/>
                </a:rPr>
                <a:t>stack</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358989" y="295315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arr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5" name="Straight Arrow Connector 14"/>
            <p:cNvCxnSpPr>
              <a:stCxn id="14" idx="3"/>
              <a:endCxn id="10" idx="1"/>
            </p:cNvCxnSpPr>
            <p:nvPr/>
          </p:nvCxnSpPr>
          <p:spPr>
            <a:xfrm flipV="1">
              <a:off x="5311561" y="2646974"/>
              <a:ext cx="544327" cy="476287"/>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5436861" y="3694847"/>
              <a:ext cx="640615" cy="640615"/>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1485388" y="296862"/>
            <a:ext cx="3742249" cy="4038600"/>
            <a:chOff x="8114788" y="296862"/>
            <a:chExt cx="3742249" cy="4038600"/>
          </a:xfrm>
        </p:grpSpPr>
        <p:sp>
          <p:nvSpPr>
            <p:cNvPr id="5" name="Rectangle 4"/>
            <p:cNvSpPr/>
            <p:nvPr/>
          </p:nvSpPr>
          <p:spPr bwMode="auto">
            <a:xfrm>
              <a:off x="9611688" y="296862"/>
              <a:ext cx="952572" cy="2518864"/>
            </a:xfrm>
            <a:prstGeom prst="rect">
              <a:avLst/>
            </a:prstGeom>
            <a:solidFill>
              <a:schemeClr val="bg1">
                <a:lumMod val="9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404040"/>
                  </a:solidFill>
                  <a:ea typeface="Segoe UI" pitchFamily="34" charset="0"/>
                  <a:cs typeface="Segoe UI" pitchFamily="34" charset="0"/>
                </a:rPr>
                <a:t>heap</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9611688" y="2471258"/>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45" name="Rectangle 44"/>
            <p:cNvSpPr/>
            <p:nvPr/>
          </p:nvSpPr>
          <p:spPr bwMode="auto">
            <a:xfrm>
              <a:off x="9611688" y="213105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46" name="Rectangle 45"/>
            <p:cNvSpPr/>
            <p:nvPr/>
          </p:nvSpPr>
          <p:spPr bwMode="auto">
            <a:xfrm>
              <a:off x="9611688" y="179084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i="1" dirty="0" err="1" smtClean="0">
                  <a:solidFill>
                    <a:srgbClr val="FFFFFF">
                      <a:lumMod val="75000"/>
                    </a:srgbClr>
                  </a:solidFill>
                  <a:ea typeface="Segoe UI" pitchFamily="34" charset="0"/>
                  <a:cs typeface="Segoe UI" pitchFamily="34" charset="0"/>
                </a:rPr>
                <a:t>ptr</a:t>
              </a:r>
              <a:endParaRPr lang="en-US" sz="2000" i="1" dirty="0" smtClean="0">
                <a:solidFill>
                  <a:srgbClr val="FFFFFF">
                    <a:lumMod val="75000"/>
                  </a:srgbClr>
                </a:solidFill>
                <a:ea typeface="Segoe UI" pitchFamily="34" charset="0"/>
                <a:cs typeface="Segoe UI" pitchFamily="34" charset="0"/>
              </a:endParaRPr>
            </a:p>
          </p:txBody>
        </p:sp>
        <p:sp>
          <p:nvSpPr>
            <p:cNvPr id="16" name="Rectangle 15"/>
            <p:cNvSpPr/>
            <p:nvPr/>
          </p:nvSpPr>
          <p:spPr bwMode="auto">
            <a:xfrm>
              <a:off x="8114788" y="299563"/>
              <a:ext cx="952572" cy="3886878"/>
            </a:xfrm>
            <a:prstGeom prst="rect">
              <a:avLst/>
            </a:prstGeom>
            <a:solidFill>
              <a:schemeClr val="bg1">
                <a:lumMod val="9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404040"/>
                  </a:solidFill>
                  <a:ea typeface="Segoe UI" pitchFamily="34" charset="0"/>
                  <a:cs typeface="Segoe UI" pitchFamily="34" charset="0"/>
                </a:rPr>
                <a:t>stack</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8114788" y="2953159"/>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gradFill>
                    <a:gsLst>
                      <a:gs pos="0">
                        <a:srgbClr val="FFFFFF"/>
                      </a:gs>
                      <a:gs pos="100000">
                        <a:srgbClr val="FFFFFF"/>
                      </a:gs>
                    </a:gsLst>
                    <a:lin ang="5400000" scaled="0"/>
                  </a:gradFill>
                  <a:ea typeface="Segoe UI" pitchFamily="34" charset="0"/>
                  <a:cs typeface="Segoe UI" pitchFamily="34" charset="0"/>
                </a:rPr>
                <a:t>arr</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8" name="Straight Arrow Connector 17"/>
            <p:cNvCxnSpPr>
              <a:stCxn id="17" idx="3"/>
            </p:cNvCxnSpPr>
            <p:nvPr/>
          </p:nvCxnSpPr>
          <p:spPr>
            <a:xfrm flipV="1">
              <a:off x="9067361" y="2730675"/>
              <a:ext cx="544327" cy="392586"/>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0904465" y="1114703"/>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0768383" y="2827915"/>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0768383" y="1795112"/>
              <a:ext cx="952572" cy="340204"/>
            </a:xfrm>
            <a:prstGeom prst="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cxnSp>
          <p:nvCxnSpPr>
            <p:cNvPr id="22" name="Straight Arrow Connector 21"/>
            <p:cNvCxnSpPr>
              <a:stCxn id="44" idx="3"/>
              <a:endCxn id="21" idx="2"/>
            </p:cNvCxnSpPr>
            <p:nvPr/>
          </p:nvCxnSpPr>
          <p:spPr>
            <a:xfrm flipV="1">
              <a:off x="10564260" y="2135316"/>
              <a:ext cx="680409" cy="506044"/>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6" idx="3"/>
              <a:endCxn id="19" idx="1"/>
            </p:cNvCxnSpPr>
            <p:nvPr/>
          </p:nvCxnSpPr>
          <p:spPr>
            <a:xfrm flipV="1">
              <a:off x="10564260" y="1284805"/>
              <a:ext cx="340205" cy="676146"/>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5" idx="3"/>
              <a:endCxn id="20" idx="0"/>
            </p:cNvCxnSpPr>
            <p:nvPr/>
          </p:nvCxnSpPr>
          <p:spPr>
            <a:xfrm>
              <a:off x="10564260" y="2301155"/>
              <a:ext cx="680409" cy="526760"/>
            </a:xfrm>
            <a:prstGeom prst="straightConnector1">
              <a:avLst/>
            </a:prstGeom>
            <a:ln w="76200" cap="rnd">
              <a:solidFill>
                <a:schemeClr val="tx2">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951607" y="378915"/>
              <a:ext cx="745717" cy="400110"/>
            </a:xfrm>
            <a:prstGeom prst="rect">
              <a:avLst/>
            </a:prstGeom>
          </p:spPr>
          <p:txBody>
            <a:bodyPr wrap="none">
              <a:spAutoFit/>
            </a:bodyPr>
            <a:lstStyle/>
            <a:p>
              <a:r>
                <a:rPr lang="en-US" sz="2000" dirty="0">
                  <a:solidFill>
                    <a:srgbClr val="404040"/>
                  </a:solidFill>
                  <a:ea typeface="Segoe UI" pitchFamily="34" charset="0"/>
                  <a:cs typeface="Segoe UI" pitchFamily="34" charset="0"/>
                </a:rPr>
                <a:t>heap</a:t>
              </a:r>
              <a:endParaRPr lang="en-US" sz="2000" dirty="0">
                <a:solidFill>
                  <a:srgbClr val="404040"/>
                </a:solidFill>
              </a:endParaRPr>
            </a:p>
          </p:txBody>
        </p:sp>
        <p:sp>
          <p:nvSpPr>
            <p:cNvPr id="31" name="Oval 30"/>
            <p:cNvSpPr/>
            <p:nvPr/>
          </p:nvSpPr>
          <p:spPr bwMode="auto">
            <a:xfrm>
              <a:off x="9571037" y="3694847"/>
              <a:ext cx="640615" cy="640615"/>
            </a:xfrm>
            <a:prstGeom prst="ellipse">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A</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2854901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“If you’re serious about performance, you’ll love arrays”</a:t>
            </a:r>
          </a:p>
          <a:p>
            <a:pPr lvl="1"/>
            <a:r>
              <a:rPr lang="en-US" dirty="0"/>
              <a:t>Not </a:t>
            </a:r>
            <a:r>
              <a:rPr lang="en-US" dirty="0" smtClean="0"/>
              <a:t>just </a:t>
            </a:r>
            <a:r>
              <a:rPr lang="en-US" dirty="0"/>
              <a:t>Lists and </a:t>
            </a:r>
            <a:r>
              <a:rPr lang="en-US" dirty="0" err="1"/>
              <a:t>ArrayLists</a:t>
            </a:r>
            <a:endParaRPr lang="en-US" dirty="0"/>
          </a:p>
          <a:p>
            <a:pPr lvl="1"/>
            <a:endParaRPr lang="en-US" dirty="0"/>
          </a:p>
          <a:p>
            <a:r>
              <a:rPr lang="en-US" dirty="0" smtClean="0"/>
              <a:t>In C# in particular, there </a:t>
            </a:r>
            <a:r>
              <a:rPr lang="en-US" dirty="0"/>
              <a:t>are </a:t>
            </a:r>
            <a:r>
              <a:rPr lang="en-US" dirty="0" smtClean="0"/>
              <a:t>tricks possible:</a:t>
            </a:r>
          </a:p>
          <a:p>
            <a:pPr lvl="1"/>
            <a:r>
              <a:rPr lang="en-US" dirty="0" smtClean="0"/>
              <a:t>Use </a:t>
            </a:r>
            <a:r>
              <a:rPr lang="en-US" dirty="0"/>
              <a:t>pointers to structs in unsafe </a:t>
            </a:r>
            <a:r>
              <a:rPr lang="en-US" dirty="0" smtClean="0"/>
              <a:t>code</a:t>
            </a:r>
          </a:p>
          <a:p>
            <a:pPr lvl="1"/>
            <a:r>
              <a:rPr lang="en-US" dirty="0" smtClean="0"/>
              <a:t>Allocate </a:t>
            </a:r>
            <a:r>
              <a:rPr lang="en-US" dirty="0"/>
              <a:t>structs in generic wrapper </a:t>
            </a:r>
            <a:r>
              <a:rPr lang="en-US" dirty="0" smtClean="0"/>
              <a:t>objects</a:t>
            </a:r>
          </a:p>
          <a:p>
            <a:pPr lvl="1"/>
            <a:r>
              <a:rPr lang="en-US" dirty="0" smtClean="0"/>
              <a:t>But </a:t>
            </a:r>
            <a:r>
              <a:rPr lang="en-US" dirty="0"/>
              <a:t>they are tricks </a:t>
            </a:r>
            <a:r>
              <a:rPr lang="en-US" dirty="0" smtClean="0"/>
              <a:t>that work against the language and runtime, so they come </a:t>
            </a:r>
            <a:r>
              <a:rPr lang="en-US" dirty="0"/>
              <a:t>at significant </a:t>
            </a:r>
            <a:r>
              <a:rPr lang="en-US" dirty="0" smtClean="0"/>
              <a:t>cost</a:t>
            </a:r>
            <a:endParaRPr lang="en-US" dirty="0"/>
          </a:p>
        </p:txBody>
      </p:sp>
      <p:sp>
        <p:nvSpPr>
          <p:cNvPr id="3" name="Title 2"/>
          <p:cNvSpPr>
            <a:spLocks noGrp="1"/>
          </p:cNvSpPr>
          <p:nvPr>
            <p:ph type="title"/>
          </p:nvPr>
        </p:nvSpPr>
        <p:spPr/>
        <p:txBody>
          <a:bodyPr/>
          <a:lstStyle/>
          <a:p>
            <a:r>
              <a:rPr lang="en-US" dirty="0" smtClean="0"/>
              <a:t>Real arrays (Reprise)</a:t>
            </a:r>
            <a:endParaRPr lang="en-US" dirty="0"/>
          </a:p>
        </p:txBody>
      </p:sp>
      <p:sp>
        <p:nvSpPr>
          <p:cNvPr id="4" name="Text Placeholder 3"/>
          <p:cNvSpPr>
            <a:spLocks noGrp="1"/>
          </p:cNvSpPr>
          <p:nvPr>
            <p:ph type="body" sz="quarter" idx="11"/>
          </p:nvPr>
        </p:nvSpPr>
        <p:spPr>
          <a:xfrm>
            <a:off x="283148" y="1668463"/>
            <a:ext cx="3009042" cy="5029200"/>
          </a:xfrm>
        </p:spPr>
        <p:txBody>
          <a:bodyPr/>
          <a:lstStyle/>
          <a:p>
            <a:endParaRPr lang="en-US" dirty="0"/>
          </a:p>
        </p:txBody>
      </p:sp>
    </p:spTree>
    <p:extLst>
      <p:ext uri="{BB962C8B-B14F-4D97-AF65-F5344CB8AC3E}">
        <p14:creationId xmlns:p14="http://schemas.microsoft.com/office/powerpoint/2010/main" val="7236916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a:t>Herb Sutter</a:t>
            </a:r>
          </a:p>
          <a:p>
            <a:r>
              <a:rPr lang="en-US" dirty="0"/>
              <a:t>Partner Program Manager</a:t>
            </a:r>
          </a:p>
        </p:txBody>
      </p:sp>
      <p:sp>
        <p:nvSpPr>
          <p:cNvPr id="2" name="Title 1"/>
          <p:cNvSpPr>
            <a:spLocks noGrp="1"/>
          </p:cNvSpPr>
          <p:nvPr>
            <p:ph type="ctrTitle"/>
          </p:nvPr>
        </p:nvSpPr>
        <p:spPr/>
        <p:txBody>
          <a:bodyPr/>
          <a:lstStyle/>
          <a:p>
            <a:r>
              <a:rPr lang="en-US" dirty="0"/>
              <a:t>Modern C++: What You Need to Know</a:t>
            </a:r>
          </a:p>
        </p:txBody>
      </p:sp>
      <p:sp>
        <p:nvSpPr>
          <p:cNvPr id="6" name="Text Placeholder 5"/>
          <p:cNvSpPr>
            <a:spLocks noGrp="1"/>
          </p:cNvSpPr>
          <p:nvPr>
            <p:ph type="body" sz="quarter" idx="13"/>
          </p:nvPr>
        </p:nvSpPr>
        <p:spPr/>
        <p:txBody>
          <a:bodyPr/>
          <a:lstStyle/>
          <a:p>
            <a:r>
              <a:rPr lang="en-US" dirty="0">
                <a:solidFill>
                  <a:schemeClr val="tx1"/>
                </a:solidFill>
              </a:rPr>
              <a:t>2-661</a:t>
            </a:r>
          </a:p>
        </p:txBody>
      </p:sp>
    </p:spTree>
    <p:extLst>
      <p:ext uri="{BB962C8B-B14F-4D97-AF65-F5344CB8AC3E}">
        <p14:creationId xmlns:p14="http://schemas.microsoft.com/office/powerpoint/2010/main" val="261829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Machine: Samsung tablet, 32K L1D$, 4M L2$</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731837" y="1262900"/>
            <a:ext cx="6275643" cy="5109889"/>
          </a:xfrm>
          <a:prstGeom prst="rect">
            <a:avLst/>
          </a:prstGeom>
          <a:noFill/>
          <a:ln w="9525">
            <a:noFill/>
            <a:miter lim="800000"/>
            <a:headEnd/>
            <a:tailEnd/>
          </a:ln>
          <a:effectLst/>
        </p:spPr>
      </p:pic>
      <p:sp>
        <p:nvSpPr>
          <p:cNvPr id="5" name="Oval 4"/>
          <p:cNvSpPr/>
          <p:nvPr/>
        </p:nvSpPr>
        <p:spPr>
          <a:xfrm>
            <a:off x="5006269" y="5362468"/>
            <a:ext cx="2176074" cy="621736"/>
          </a:xfrm>
          <a:prstGeom prst="ellipse">
            <a:avLst/>
          </a:prstGeom>
          <a:noFill/>
          <a:ln w="3810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36" dirty="0">
              <a:solidFill>
                <a:srgbClr val="FFFFFF"/>
              </a:solidFill>
            </a:endParaRPr>
          </a:p>
        </p:txBody>
      </p:sp>
      <p:sp>
        <p:nvSpPr>
          <p:cNvPr id="6" name="TextBox 5"/>
          <p:cNvSpPr txBox="1"/>
          <p:nvPr/>
        </p:nvSpPr>
        <p:spPr>
          <a:xfrm>
            <a:off x="1819875" y="4168118"/>
            <a:ext cx="3243761" cy="13748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40" dirty="0">
                <a:solidFill>
                  <a:srgbClr val="404040"/>
                </a:solidFill>
              </a:rPr>
              <a:t>You can </a:t>
            </a:r>
            <a:r>
              <a:rPr lang="en-US" sz="2040" b="1" i="1" dirty="0">
                <a:solidFill>
                  <a:srgbClr val="404040"/>
                </a:solidFill>
              </a:rPr>
              <a:t>see</a:t>
            </a:r>
            <a:r>
              <a:rPr lang="en-US" sz="2040" dirty="0">
                <a:solidFill>
                  <a:srgbClr val="404040"/>
                </a:solidFill>
              </a:rPr>
              <a:t> it trying to prefetch, scrambling madly to stay ahead and keep the pipeline full…!</a:t>
            </a:r>
          </a:p>
        </p:txBody>
      </p:sp>
      <p:sp>
        <p:nvSpPr>
          <p:cNvPr id="7" name="Oval 6"/>
          <p:cNvSpPr/>
          <p:nvPr/>
        </p:nvSpPr>
        <p:spPr>
          <a:xfrm>
            <a:off x="3296496" y="2579461"/>
            <a:ext cx="1243471" cy="355277"/>
          </a:xfrm>
          <a:prstGeom prst="ellipse">
            <a:avLst/>
          </a:prstGeom>
          <a:noFill/>
          <a:ln w="3810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36" dirty="0">
              <a:solidFill>
                <a:srgbClr val="FFFFFF"/>
              </a:solidFill>
            </a:endParaRPr>
          </a:p>
        </p:txBody>
      </p:sp>
      <p:sp>
        <p:nvSpPr>
          <p:cNvPr id="8" name="Oval 7"/>
          <p:cNvSpPr/>
          <p:nvPr/>
        </p:nvSpPr>
        <p:spPr>
          <a:xfrm>
            <a:off x="3296496" y="2908834"/>
            <a:ext cx="1243471" cy="355277"/>
          </a:xfrm>
          <a:prstGeom prst="ellipse">
            <a:avLst/>
          </a:prstGeom>
          <a:noFill/>
          <a:ln w="3810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836" dirty="0">
              <a:solidFill>
                <a:srgbClr val="FFFFFF"/>
              </a:solidFill>
            </a:endParaRPr>
          </a:p>
        </p:txBody>
      </p:sp>
      <p:sp>
        <p:nvSpPr>
          <p:cNvPr id="9" name="TextBox 8"/>
          <p:cNvSpPr txBox="1"/>
          <p:nvPr/>
        </p:nvSpPr>
        <p:spPr>
          <a:xfrm>
            <a:off x="1116720" y="2234301"/>
            <a:ext cx="2331508" cy="41435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40" dirty="0">
                <a:solidFill>
                  <a:srgbClr val="404040"/>
                </a:solidFill>
              </a:rPr>
              <a:t>array, vector</a:t>
            </a:r>
          </a:p>
        </p:txBody>
      </p:sp>
      <p:sp>
        <p:nvSpPr>
          <p:cNvPr id="10" name="TextBox 9"/>
          <p:cNvSpPr txBox="1"/>
          <p:nvPr/>
        </p:nvSpPr>
        <p:spPr>
          <a:xfrm>
            <a:off x="1116720" y="3166904"/>
            <a:ext cx="2331508" cy="41435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40" dirty="0">
                <a:solidFill>
                  <a:srgbClr val="404040"/>
                </a:solidFill>
              </a:rPr>
              <a:t>list, </a:t>
            </a:r>
            <a:r>
              <a:rPr lang="en-US" sz="2040" dirty="0" smtClean="0">
                <a:solidFill>
                  <a:srgbClr val="404040"/>
                </a:solidFill>
              </a:rPr>
              <a:t>tree, graph, …</a:t>
            </a:r>
            <a:endParaRPr lang="en-US" sz="2040" dirty="0">
              <a:solidFill>
                <a:srgbClr val="404040"/>
              </a:solidFill>
            </a:endParaRPr>
          </a:p>
        </p:txBody>
      </p:sp>
      <p:sp>
        <p:nvSpPr>
          <p:cNvPr id="11" name="Text Placeholder 1"/>
          <p:cNvSpPr>
            <a:spLocks noGrp="1"/>
          </p:cNvSpPr>
          <p:nvPr>
            <p:ph type="body" sz="quarter" idx="10"/>
          </p:nvPr>
        </p:nvSpPr>
        <p:spPr>
          <a:xfrm>
            <a:off x="7243412" y="1391999"/>
            <a:ext cx="4918426" cy="4924425"/>
          </a:xfrm>
        </p:spPr>
        <p:txBody>
          <a:bodyPr/>
          <a:lstStyle/>
          <a:p>
            <a:r>
              <a:rPr lang="en-US" sz="3200" dirty="0" smtClean="0"/>
              <a:t>Access </a:t>
            </a:r>
            <a:r>
              <a:rPr lang="en-US" sz="3200" dirty="0"/>
              <a:t>patterns </a:t>
            </a:r>
            <a:r>
              <a:rPr lang="en-US" sz="3200" dirty="0" smtClean="0"/>
              <a:t>matter</a:t>
            </a:r>
            <a:endParaRPr lang="en-US" sz="3200" dirty="0"/>
          </a:p>
          <a:p>
            <a:pPr lvl="1"/>
            <a:r>
              <a:rPr lang="en-US" dirty="0"/>
              <a:t>Linear = not </a:t>
            </a:r>
            <a:r>
              <a:rPr lang="en-US" dirty="0" smtClean="0"/>
              <a:t>bad</a:t>
            </a:r>
          </a:p>
          <a:p>
            <a:pPr lvl="1"/>
            <a:r>
              <a:rPr lang="en-US" dirty="0" smtClean="0"/>
              <a:t>Random </a:t>
            </a:r>
            <a:r>
              <a:rPr lang="en-US" dirty="0"/>
              <a:t>= </a:t>
            </a:r>
            <a:r>
              <a:rPr lang="en-US" dirty="0" smtClean="0"/>
              <a:t>awful</a:t>
            </a:r>
            <a:endParaRPr lang="en-US" dirty="0"/>
          </a:p>
          <a:p>
            <a:r>
              <a:rPr lang="en-US" sz="3200" dirty="0" smtClean="0"/>
              <a:t>Arrays (real arrays)</a:t>
            </a:r>
          </a:p>
          <a:p>
            <a:pPr lvl="1"/>
            <a:r>
              <a:rPr lang="en-US" dirty="0" smtClean="0"/>
              <a:t>Smaller </a:t>
            </a:r>
            <a:r>
              <a:rPr lang="en-US" dirty="0"/>
              <a:t>= further left, </a:t>
            </a:r>
            <a:r>
              <a:rPr lang="en-US" dirty="0" smtClean="0"/>
              <a:t>faster</a:t>
            </a:r>
          </a:p>
          <a:p>
            <a:pPr lvl="1"/>
            <a:r>
              <a:rPr lang="en-US" dirty="0" smtClean="0"/>
              <a:t>Often </a:t>
            </a:r>
            <a:r>
              <a:rPr lang="en-US" dirty="0"/>
              <a:t>on lower curves = </a:t>
            </a:r>
            <a:r>
              <a:rPr lang="en-US" dirty="0" smtClean="0"/>
              <a:t>faster</a:t>
            </a:r>
            <a:endParaRPr lang="en-US" dirty="0"/>
          </a:p>
          <a:p>
            <a:r>
              <a:rPr lang="en-US" sz="3200" dirty="0" smtClean="0"/>
              <a:t>Node-based pointer-chasing data structures</a:t>
            </a:r>
          </a:p>
          <a:p>
            <a:pPr lvl="1"/>
            <a:r>
              <a:rPr lang="en-US" dirty="0" smtClean="0"/>
              <a:t>Bigger </a:t>
            </a:r>
            <a:r>
              <a:rPr lang="en-US" dirty="0"/>
              <a:t>= further right, </a:t>
            </a:r>
            <a:r>
              <a:rPr lang="en-US" dirty="0" smtClean="0"/>
              <a:t>slower</a:t>
            </a:r>
          </a:p>
          <a:p>
            <a:pPr lvl="1"/>
            <a:r>
              <a:rPr lang="en-US" dirty="0" smtClean="0"/>
              <a:t>On </a:t>
            </a:r>
            <a:r>
              <a:rPr lang="en-US" dirty="0"/>
              <a:t>higher curves = </a:t>
            </a:r>
            <a:r>
              <a:rPr lang="en-US" dirty="0" smtClean="0"/>
              <a:t>slower</a:t>
            </a:r>
            <a:endParaRPr lang="en-US" dirty="0"/>
          </a:p>
        </p:txBody>
      </p:sp>
    </p:spTree>
    <p:extLst>
      <p:ext uri="{BB962C8B-B14F-4D97-AF65-F5344CB8AC3E}">
        <p14:creationId xmlns:p14="http://schemas.microsoft.com/office/powerpoint/2010/main" val="3051484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ts val="4800"/>
              </a:lnSpc>
            </a:pPr>
            <a:r>
              <a:rPr lang="en-US" sz="4400" dirty="0" smtClean="0"/>
              <a:t>How </a:t>
            </a:r>
            <a:r>
              <a:rPr lang="en-US" sz="4400" dirty="0"/>
              <a:t>much would you </a:t>
            </a:r>
            <a:r>
              <a:rPr lang="en-US" sz="4400" dirty="0" smtClean="0"/>
              <a:t>pay </a:t>
            </a:r>
            <a:r>
              <a:rPr lang="en-US" sz="4400" dirty="0"/>
              <a:t>for </a:t>
            </a:r>
            <a:r>
              <a:rPr lang="en-US" sz="4400" dirty="0" smtClean="0"/>
              <a:t/>
            </a:r>
            <a:br>
              <a:rPr lang="en-US" sz="4400" dirty="0" smtClean="0"/>
            </a:br>
            <a:r>
              <a:rPr lang="en-US" sz="4400" dirty="0" smtClean="0"/>
              <a:t>a CPU with </a:t>
            </a:r>
            <a:r>
              <a:rPr lang="en-US" sz="13800" b="1" baseline="-10000" dirty="0" smtClean="0">
                <a:solidFill>
                  <a:schemeClr val="accent1"/>
                </a:solidFill>
                <a:effectLst>
                  <a:glow rad="228600">
                    <a:schemeClr val="accent4">
                      <a:satMod val="175000"/>
                      <a:alpha val="40000"/>
                    </a:schemeClr>
                  </a:glow>
                </a:effectLst>
              </a:rPr>
              <a:t>∞</a:t>
            </a:r>
            <a:r>
              <a:rPr lang="en-US" sz="4400" dirty="0" smtClean="0"/>
              <a:t> MB of cache?</a:t>
            </a:r>
            <a:br>
              <a:rPr lang="en-US" sz="4400" dirty="0" smtClean="0"/>
            </a:br>
            <a:r>
              <a:rPr lang="en-US" sz="4400" dirty="0"/>
              <a:t/>
            </a:r>
            <a:br>
              <a:rPr lang="en-US" sz="4400" dirty="0"/>
            </a:br>
            <a:r>
              <a:rPr lang="en-US" sz="4400" dirty="0" smtClean="0"/>
              <a:t>You have one in your pocket</a:t>
            </a:r>
            <a:br>
              <a:rPr lang="en-US" sz="4400" dirty="0" smtClean="0"/>
            </a:br>
            <a:r>
              <a:rPr lang="en-US" sz="4400" dirty="0" smtClean="0"/>
              <a:t>if you know how to use it.</a:t>
            </a:r>
            <a:endParaRPr lang="en-US" sz="4400" dirty="0"/>
          </a:p>
        </p:txBody>
      </p:sp>
    </p:spTree>
    <p:extLst>
      <p:ext uri="{BB962C8B-B14F-4D97-AF65-F5344CB8AC3E}">
        <p14:creationId xmlns:p14="http://schemas.microsoft.com/office/powerpoint/2010/main" val="23702832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Why “real arrays” matter</a:t>
            </a:r>
          </a:p>
          <a:p>
            <a:pPr lvl="1"/>
            <a:r>
              <a:rPr lang="en-US" dirty="0" smtClean="0"/>
              <a:t>Example drawn from “Data Locality” by Bob Nystrom</a:t>
            </a:r>
            <a:endParaRPr lang="en-US" dirty="0"/>
          </a:p>
          <a:p>
            <a:pPr lvl="1"/>
            <a:r>
              <a:rPr lang="en-US" i="1" dirty="0">
                <a:solidFill>
                  <a:srgbClr val="0070C0"/>
                </a:solidFill>
              </a:rPr>
              <a:t>http://gameprogrammingpatterns.com/data-locality.html</a:t>
            </a:r>
          </a:p>
        </p:txBody>
      </p:sp>
      <p:sp>
        <p:nvSpPr>
          <p:cNvPr id="3" name="Title 2"/>
          <p:cNvSpPr>
            <a:spLocks noGrp="1"/>
          </p:cNvSpPr>
          <p:nvPr>
            <p:ph type="title"/>
          </p:nvPr>
        </p:nvSpPr>
        <p:spPr/>
        <p:txBody>
          <a:bodyPr/>
          <a:lstStyle/>
          <a:p>
            <a:r>
              <a:rPr lang="en-US" dirty="0" smtClean="0"/>
              <a:t>Example: Game performance</a:t>
            </a:r>
            <a:endParaRPr lang="en-US" dirty="0"/>
          </a:p>
        </p:txBody>
      </p:sp>
      <p:sp>
        <p:nvSpPr>
          <p:cNvPr id="4" name="Text Placeholder 3"/>
          <p:cNvSpPr>
            <a:spLocks noGrp="1"/>
          </p:cNvSpPr>
          <p:nvPr>
            <p:ph type="body" sz="quarter" idx="1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334" y="3663612"/>
            <a:ext cx="2941636" cy="29416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037" y="3663612"/>
            <a:ext cx="5288950" cy="2919094"/>
          </a:xfrm>
          <a:prstGeom prst="rect">
            <a:avLst/>
          </a:prstGeom>
        </p:spPr>
      </p:pic>
    </p:spTree>
    <p:extLst>
      <p:ext uri="{BB962C8B-B14F-4D97-AF65-F5344CB8AC3E}">
        <p14:creationId xmlns:p14="http://schemas.microsoft.com/office/powerpoint/2010/main" val="203088576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9647237" y="2299790"/>
            <a:ext cx="1905000"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1798637" y="5630862"/>
            <a:ext cx="3810000"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5151437" y="5156687"/>
            <a:ext cx="6400800"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849774" y="3163989"/>
            <a:ext cx="4978063"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849774" y="2720541"/>
            <a:ext cx="9702463"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74637" y="982662"/>
            <a:ext cx="1828800" cy="3605602"/>
          </a:xfrm>
          <a:prstGeom prst="rect">
            <a:avLst/>
          </a:prstGeom>
          <a:noFill/>
        </p:spPr>
        <p:txBody>
          <a:bodyPr wrap="square" lIns="182880" tIns="146304" rIns="182880" bIns="146304" rtlCol="0">
            <a:spAutoFit/>
          </a:bodyPr>
          <a:lstStyle/>
          <a:p>
            <a:pPr>
              <a:lnSpc>
                <a:spcPct val="90000"/>
              </a:lnSpc>
              <a:spcAft>
                <a:spcPts val="600"/>
              </a:spcAft>
            </a:pPr>
            <a:r>
              <a:rPr lang="en-US" sz="23900" dirty="0" smtClean="0">
                <a:solidFill>
                  <a:srgbClr val="FFFFFF">
                    <a:lumMod val="75000"/>
                  </a:srgbClr>
                </a:solidFill>
                <a:effectLst>
                  <a:innerShdw blurRad="114300">
                    <a:prstClr val="black"/>
                  </a:innerShdw>
                </a:effectLst>
                <a:latin typeface="Bookman Old Style" panose="02050604050505020204" pitchFamily="18" charset="0"/>
              </a:rPr>
              <a:t>“</a:t>
            </a:r>
          </a:p>
        </p:txBody>
      </p:sp>
      <p:sp>
        <p:nvSpPr>
          <p:cNvPr id="6" name="Title 5"/>
          <p:cNvSpPr>
            <a:spLocks noGrp="1"/>
          </p:cNvSpPr>
          <p:nvPr>
            <p:ph type="title"/>
          </p:nvPr>
        </p:nvSpPr>
        <p:spPr/>
        <p:txBody>
          <a:bodyPr/>
          <a:lstStyle/>
          <a:p>
            <a:r>
              <a:rPr lang="en-US" dirty="0" smtClean="0"/>
              <a:t>Bob Nystrom:</a:t>
            </a:r>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1798637" y="1715803"/>
            <a:ext cx="9827298" cy="438206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59" y="0"/>
            <a:ext cx="1423416" cy="1423416"/>
          </a:xfrm>
          <a:prstGeom prst="rect">
            <a:avLst/>
          </a:prstGeom>
        </p:spPr>
      </p:pic>
      <p:pic>
        <p:nvPicPr>
          <p:cNvPr id="3" name="Picture 2"/>
          <p:cNvPicPr>
            <a:picLocks noChangeAspect="1"/>
          </p:cNvPicPr>
          <p:nvPr/>
        </p:nvPicPr>
        <p:blipFill rotWithShape="1">
          <a:blip r:embed="rId4">
            <a:clrChange>
              <a:clrFrom>
                <a:srgbClr val="E4E1DA"/>
              </a:clrFrom>
              <a:clrTo>
                <a:srgbClr val="E4E1DA">
                  <a:alpha val="0"/>
                </a:srgbClr>
              </a:clrTo>
            </a:clrChange>
            <a:extLst>
              <a:ext uri="{28A0092B-C50C-407E-A947-70E740481C1C}">
                <a14:useLocalDpi xmlns:a14="http://schemas.microsoft.com/office/drawing/2010/main" val="0"/>
              </a:ext>
            </a:extLst>
          </a:blip>
          <a:srcRect l="15138" t="36927" r="19012" b="46732"/>
          <a:stretch/>
        </p:blipFill>
        <p:spPr>
          <a:xfrm>
            <a:off x="9113837" y="3125888"/>
            <a:ext cx="1524000" cy="561874"/>
          </a:xfrm>
          <a:prstGeom prst="rect">
            <a:avLst/>
          </a:prstGeom>
        </p:spPr>
      </p:pic>
    </p:spTree>
    <p:extLst>
      <p:ext uri="{BB962C8B-B14F-4D97-AF65-F5344CB8AC3E}">
        <p14:creationId xmlns:p14="http://schemas.microsoft.com/office/powerpoint/2010/main" val="189143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different?</a:t>
            </a:r>
            <a:endParaRPr lang="en-US" dirty="0"/>
          </a:p>
        </p:txBody>
      </p:sp>
      <p:sp>
        <p:nvSpPr>
          <p:cNvPr id="15" name="Text Placeholder 6"/>
          <p:cNvSpPr txBox="1">
            <a:spLocks/>
          </p:cNvSpPr>
          <p:nvPr/>
        </p:nvSpPr>
        <p:spPr>
          <a:xfrm>
            <a:off x="621823" y="1135062"/>
            <a:ext cx="5494936" cy="699453"/>
          </a:xfrm>
          <a:prstGeom prst="rect">
            <a:avLst/>
          </a:prstGeom>
          <a:noFill/>
          <a:ln>
            <a:noFill/>
          </a:ln>
        </p:spPr>
        <p:txBody>
          <a:bodyPr vert="horz" lIns="91440" anchor="b" anchorCtr="0">
            <a:no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dirty="0" smtClean="0">
                <a:solidFill>
                  <a:srgbClr val="9FB8CD"/>
                </a:solidFill>
                <a:latin typeface="Calibri"/>
              </a:rPr>
              <a:t>Original code</a:t>
            </a:r>
            <a:endParaRPr lang="en-US" dirty="0">
              <a:solidFill>
                <a:srgbClr val="9FB8CD"/>
              </a:solidFill>
              <a:latin typeface="Calibri"/>
            </a:endParaRPr>
          </a:p>
        </p:txBody>
      </p:sp>
      <p:sp>
        <p:nvSpPr>
          <p:cNvPr id="17" name="Content Placeholder 4"/>
          <p:cNvSpPr txBox="1">
            <a:spLocks/>
          </p:cNvSpPr>
          <p:nvPr/>
        </p:nvSpPr>
        <p:spPr>
          <a:xfrm>
            <a:off x="624075" y="1999663"/>
            <a:ext cx="5490567" cy="4288768"/>
          </a:xfrm>
          <a:prstGeom prst="rect">
            <a:avLst/>
          </a:prstGeom>
        </p:spPr>
        <p:txBody>
          <a:bodyPr vert="horz">
            <a:no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class </a:t>
            </a:r>
            <a:r>
              <a:rPr lang="en-US" sz="1836" dirty="0" err="1" smtClean="0">
                <a:solidFill>
                  <a:sysClr val="windowText" lastClr="000000">
                    <a:lumMod val="65000"/>
                    <a:lumOff val="35000"/>
                  </a:sysClr>
                </a:solidFill>
                <a:latin typeface="Calibri"/>
              </a:rPr>
              <a:t>GameEntity</a:t>
            </a:r>
            <a:r>
              <a:rPr lang="en-US" sz="1836" dirty="0" smtClean="0">
                <a:solidFill>
                  <a:sysClr val="windowText" lastClr="000000">
                    <a:lumMod val="65000"/>
                    <a:lumOff val="35000"/>
                  </a:sysClr>
                </a:solidFill>
                <a:latin typeface="Calibri"/>
              </a:rPr>
              <a:t>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AIComponent</a:t>
            </a:r>
            <a:r>
              <a:rPr lang="en-US" sz="1836" dirty="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ai</a:t>
            </a:r>
            <a:r>
              <a:rPr lang="en-US" sz="1836" dirty="0" smtClean="0">
                <a:solidFill>
                  <a:sysClr val="windowText" lastClr="000000">
                    <a:lumMod val="65000"/>
                    <a:lumOff val="35000"/>
                  </a:sysClr>
                </a:solidFill>
                <a:latin typeface="Calibri"/>
              </a:rPr>
              <a:t>_;</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PhysicsComponent</a:t>
            </a:r>
            <a:r>
              <a:rPr lang="en-US" sz="1836" dirty="0">
                <a:solidFill>
                  <a:sysClr val="windowText" lastClr="000000">
                    <a:lumMod val="65000"/>
                    <a:lumOff val="35000"/>
                  </a:sysClr>
                </a:solidFill>
                <a:latin typeface="Calibri"/>
              </a:rPr>
              <a:t>* physics</a:t>
            </a:r>
            <a:r>
              <a:rPr lang="en-US" sz="1836" dirty="0" smtClean="0">
                <a:solidFill>
                  <a:sysClr val="windowText" lastClr="000000">
                    <a:lumMod val="65000"/>
                    <a:lumOff val="35000"/>
                  </a:sysClr>
                </a:solidFill>
                <a:latin typeface="Calibri"/>
              </a:rPr>
              <a:t>_;</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RenderComponent</a:t>
            </a:r>
            <a:r>
              <a:rPr lang="en-US" sz="1836" dirty="0">
                <a:solidFill>
                  <a:sysClr val="windowText" lastClr="000000">
                    <a:lumMod val="65000"/>
                    <a:lumOff val="35000"/>
                  </a:sysClr>
                </a:solidFill>
                <a:latin typeface="Calibri"/>
              </a:rPr>
              <a:t>* </a:t>
            </a:r>
            <a:r>
              <a:rPr lang="en-US" sz="1836" dirty="0" smtClean="0">
                <a:solidFill>
                  <a:sysClr val="windowText" lastClr="000000">
                    <a:lumMod val="65000"/>
                    <a:lumOff val="35000"/>
                  </a:sysClr>
                </a:solidFill>
                <a:latin typeface="Calibri"/>
              </a:rPr>
              <a:t>render</a:t>
            </a:r>
            <a:r>
              <a:rPr lang="en-US" sz="1836" dirty="0">
                <a:solidFill>
                  <a:sysClr val="windowText" lastClr="000000">
                    <a:lumMod val="65000"/>
                    <a:lumOff val="35000"/>
                  </a:sysClr>
                </a:solidFill>
                <a:latin typeface="Calibri"/>
              </a:rPr>
              <a:t>_;</a:t>
            </a: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a:t>
            </a:r>
          </a:p>
          <a:p>
            <a:pPr marL="0" indent="0" defTabSz="914400">
              <a:lnSpc>
                <a:spcPts val="2100"/>
              </a:lnSpc>
              <a:spcBef>
                <a:spcPts val="1200"/>
              </a:spcBef>
              <a:buClr>
                <a:srgbClr val="727CA3"/>
              </a:buClr>
              <a:buFont typeface="Wingdings 3"/>
              <a:buNone/>
              <a:defRPr/>
            </a:pPr>
            <a:r>
              <a:rPr lang="en-US" sz="1836" dirty="0" smtClean="0">
                <a:solidFill>
                  <a:sysClr val="windowText" lastClr="000000">
                    <a:lumMod val="65000"/>
                    <a:lumOff val="35000"/>
                  </a:sysClr>
                </a:solidFill>
                <a:latin typeface="Calibri"/>
              </a:rPr>
              <a:t>vector&lt;</a:t>
            </a:r>
            <a:r>
              <a:rPr lang="en-US" sz="1836" dirty="0" err="1" smtClean="0">
                <a:solidFill>
                  <a:sysClr val="windowText" lastClr="000000">
                    <a:lumMod val="65000"/>
                    <a:lumOff val="35000"/>
                  </a:sysClr>
                </a:solidFill>
                <a:latin typeface="Calibri"/>
              </a:rPr>
              <a:t>GameEntity</a:t>
            </a:r>
            <a:r>
              <a:rPr lang="en-US" sz="1836" dirty="0" smtClean="0">
                <a:solidFill>
                  <a:sysClr val="windowText" lastClr="000000">
                    <a:lumMod val="65000"/>
                    <a:lumOff val="35000"/>
                  </a:sysClr>
                </a:solidFill>
                <a:latin typeface="Calibri"/>
              </a:rPr>
              <a:t>&gt; entities;</a:t>
            </a:r>
          </a:p>
          <a:p>
            <a:pPr marL="0" indent="0" defTabSz="914400">
              <a:lnSpc>
                <a:spcPts val="2100"/>
              </a:lnSpc>
              <a:spcBef>
                <a:spcPts val="600"/>
              </a:spcBef>
              <a:buClr>
                <a:srgbClr val="727CA3"/>
              </a:buClr>
              <a:buFont typeface="Wingdings 3"/>
              <a:buNone/>
              <a:defRPr/>
            </a:pPr>
            <a:r>
              <a:rPr lang="en-US" sz="1836" dirty="0" smtClean="0">
                <a:solidFill>
                  <a:sysClr val="windowText" lastClr="000000">
                    <a:lumMod val="65000"/>
                    <a:lumOff val="35000"/>
                  </a:sysClr>
                </a:solidFill>
                <a:latin typeface="Calibri"/>
              </a:rPr>
              <a:t/>
            </a:r>
            <a:br>
              <a:rPr lang="en-US" sz="1836" dirty="0" smtClean="0">
                <a:solidFill>
                  <a:sysClr val="windowText" lastClr="000000">
                    <a:lumMod val="65000"/>
                    <a:lumOff val="35000"/>
                  </a:sysClr>
                </a:solidFill>
                <a:latin typeface="Calibri"/>
              </a:rPr>
            </a:br>
            <a:endParaRPr lang="en-US" sz="1836" dirty="0" smtClean="0">
              <a:solidFill>
                <a:sysClr val="windowText" lastClr="000000">
                  <a:lumMod val="65000"/>
                  <a:lumOff val="35000"/>
                </a:sysClr>
              </a:solidFill>
              <a:latin typeface="Calibri"/>
            </a:endParaRP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for(auto&amp; e : entities)</a:t>
            </a:r>
            <a:r>
              <a:rPr lang="en-US" sz="1836" dirty="0">
                <a:solidFill>
                  <a:sysClr val="windowText" lastClr="000000">
                    <a:lumMod val="65000"/>
                    <a:lumOff val="35000"/>
                  </a:sysClr>
                </a:solidFill>
                <a:latin typeface="Calibri"/>
              </a:rPr>
              <a:t> </a:t>
            </a:r>
            <a:r>
              <a:rPr lang="en-US" sz="1836" dirty="0" smtClean="0">
                <a:solidFill>
                  <a:sysClr val="windowText" lastClr="000000">
                    <a:lumMod val="65000"/>
                    <a:lumOff val="35000"/>
                  </a:sysClr>
                </a:solidFill>
                <a:latin typeface="Calibri"/>
              </a:rPr>
              <a:t>{ e-</a:t>
            </a:r>
            <a:r>
              <a:rPr lang="en-US" sz="1836" dirty="0">
                <a:solidFill>
                  <a:sysClr val="windowText" lastClr="000000">
                    <a:lumMod val="65000"/>
                    <a:lumOff val="35000"/>
                  </a:sysClr>
                </a:solidFill>
                <a:latin typeface="Calibri"/>
              </a:rPr>
              <a:t>&gt;</a:t>
            </a:r>
            <a:r>
              <a:rPr lang="en-US" sz="1836" dirty="0" err="1">
                <a:solidFill>
                  <a:sysClr val="windowText" lastClr="000000">
                    <a:lumMod val="65000"/>
                    <a:lumOff val="35000"/>
                  </a:sysClr>
                </a:solidFill>
                <a:latin typeface="Calibri"/>
              </a:rPr>
              <a:t>ai</a:t>
            </a:r>
            <a:r>
              <a:rPr lang="en-US" sz="1836" dirty="0" smtClean="0">
                <a:solidFill>
                  <a:sysClr val="windowText" lastClr="000000">
                    <a:lumMod val="65000"/>
                    <a:lumOff val="35000"/>
                  </a:sysClr>
                </a:solidFill>
                <a:latin typeface="Calibri"/>
              </a:rPr>
              <a:t>()-&gt;update(); }</a:t>
            </a:r>
            <a:endParaRPr lang="en-US" sz="1836" dirty="0">
              <a:solidFill>
                <a:sysClr val="windowText" lastClr="000000">
                  <a:lumMod val="65000"/>
                  <a:lumOff val="35000"/>
                </a:sysClr>
              </a:solidFill>
              <a:latin typeface="Calibri"/>
            </a:endParaRP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smtClean="0">
                <a:solidFill>
                  <a:sysClr val="windowText" lastClr="000000">
                    <a:lumMod val="65000"/>
                    <a:lumOff val="35000"/>
                  </a:sysClr>
                </a:solidFill>
                <a:latin typeface="Calibri"/>
              </a:rPr>
              <a:t>entities) { e-&gt;physics()-&gt;update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smtClean="0">
                <a:solidFill>
                  <a:sysClr val="windowText" lastClr="000000">
                    <a:lumMod val="65000"/>
                    <a:lumOff val="35000"/>
                  </a:sysClr>
                </a:solidFill>
                <a:latin typeface="Calibri"/>
              </a:rPr>
              <a:t>entities) { e-&gt;render()-&gt;update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 other game loop machinery</a:t>
            </a:r>
            <a:endParaRPr lang="en-US" sz="1836" dirty="0">
              <a:solidFill>
                <a:sysClr val="windowText" lastClr="000000">
                  <a:lumMod val="65000"/>
                  <a:lumOff val="35000"/>
                </a:sysClr>
              </a:solidFill>
              <a:latin typeface="Calibri"/>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3059" y="0"/>
            <a:ext cx="1423416" cy="1423416"/>
          </a:xfrm>
          <a:prstGeom prst="rect">
            <a:avLst/>
          </a:prstGeom>
        </p:spPr>
      </p:pic>
    </p:spTree>
    <p:extLst>
      <p:ext uri="{BB962C8B-B14F-4D97-AF65-F5344CB8AC3E}">
        <p14:creationId xmlns:p14="http://schemas.microsoft.com/office/powerpoint/2010/main" val="211241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different?</a:t>
            </a:r>
            <a:endParaRPr lang="en-US" dirty="0"/>
          </a:p>
        </p:txBody>
      </p:sp>
      <p:sp>
        <p:nvSpPr>
          <p:cNvPr id="15" name="Text Placeholder 6"/>
          <p:cNvSpPr txBox="1">
            <a:spLocks/>
          </p:cNvSpPr>
          <p:nvPr/>
        </p:nvSpPr>
        <p:spPr>
          <a:xfrm>
            <a:off x="621823" y="1135062"/>
            <a:ext cx="5494936" cy="699453"/>
          </a:xfrm>
          <a:prstGeom prst="rect">
            <a:avLst/>
          </a:prstGeom>
          <a:noFill/>
          <a:ln>
            <a:noFill/>
          </a:ln>
        </p:spPr>
        <p:txBody>
          <a:bodyPr vert="horz" lIns="91440" anchor="b" anchorCtr="0">
            <a:no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dirty="0" smtClean="0">
                <a:solidFill>
                  <a:srgbClr val="9FB8CD"/>
                </a:solidFill>
                <a:latin typeface="Calibri"/>
              </a:rPr>
              <a:t>Original code</a:t>
            </a:r>
            <a:endParaRPr lang="en-US" dirty="0">
              <a:solidFill>
                <a:srgbClr val="9FB8CD"/>
              </a:solidFill>
              <a:latin typeface="Calibri"/>
            </a:endParaRPr>
          </a:p>
        </p:txBody>
      </p:sp>
      <p:sp>
        <p:nvSpPr>
          <p:cNvPr id="16" name="Text Placeholder 7"/>
          <p:cNvSpPr txBox="1">
            <a:spLocks/>
          </p:cNvSpPr>
          <p:nvPr/>
        </p:nvSpPr>
        <p:spPr>
          <a:xfrm>
            <a:off x="6237256" y="1144776"/>
            <a:ext cx="5664039" cy="699453"/>
          </a:xfrm>
          <a:prstGeom prst="rect">
            <a:avLst/>
          </a:prstGeom>
          <a:noFill/>
          <a:ln>
            <a:noFill/>
          </a:ln>
        </p:spPr>
        <p:txBody>
          <a:bodyPr vert="horz" lIns="91440" anchor="b" anchorCtr="0">
            <a:norm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dirty="0" smtClean="0">
                <a:solidFill>
                  <a:srgbClr val="9FB8CD"/>
                </a:solidFill>
                <a:latin typeface="Calibri"/>
              </a:rPr>
              <a:t>Fifty times faster</a:t>
            </a:r>
            <a:endParaRPr lang="en-US" dirty="0">
              <a:solidFill>
                <a:srgbClr val="9FB8CD"/>
              </a:solidFill>
              <a:latin typeface="Calibri"/>
            </a:endParaRPr>
          </a:p>
        </p:txBody>
      </p:sp>
      <p:sp>
        <p:nvSpPr>
          <p:cNvPr id="17" name="Content Placeholder 4"/>
          <p:cNvSpPr txBox="1">
            <a:spLocks/>
          </p:cNvSpPr>
          <p:nvPr/>
        </p:nvSpPr>
        <p:spPr>
          <a:xfrm>
            <a:off x="624075" y="1999663"/>
            <a:ext cx="5490567" cy="4288768"/>
          </a:xfrm>
          <a:prstGeom prst="rect">
            <a:avLst/>
          </a:prstGeom>
        </p:spPr>
        <p:txBody>
          <a:bodyPr vert="horz">
            <a:no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class </a:t>
            </a:r>
            <a:r>
              <a:rPr lang="en-US" sz="1836" dirty="0" err="1" smtClean="0">
                <a:solidFill>
                  <a:sysClr val="windowText" lastClr="000000">
                    <a:lumMod val="65000"/>
                    <a:lumOff val="35000"/>
                  </a:sysClr>
                </a:solidFill>
                <a:latin typeface="Calibri"/>
              </a:rPr>
              <a:t>GameEntity</a:t>
            </a:r>
            <a:r>
              <a:rPr lang="en-US" sz="1836" dirty="0" smtClean="0">
                <a:solidFill>
                  <a:sysClr val="windowText" lastClr="000000">
                    <a:lumMod val="65000"/>
                    <a:lumOff val="35000"/>
                  </a:sysClr>
                </a:solidFill>
                <a:latin typeface="Calibri"/>
              </a:rPr>
              <a:t>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AIComponent</a:t>
            </a:r>
            <a:r>
              <a:rPr lang="en-US" sz="1836" dirty="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ai</a:t>
            </a:r>
            <a:r>
              <a:rPr lang="en-US" sz="1836" dirty="0" smtClean="0">
                <a:solidFill>
                  <a:sysClr val="windowText" lastClr="000000">
                    <a:lumMod val="65000"/>
                    <a:lumOff val="35000"/>
                  </a:sysClr>
                </a:solidFill>
                <a:latin typeface="Calibri"/>
              </a:rPr>
              <a:t>_;</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PhysicsComponent</a:t>
            </a:r>
            <a:r>
              <a:rPr lang="en-US" sz="1836" dirty="0">
                <a:solidFill>
                  <a:sysClr val="windowText" lastClr="000000">
                    <a:lumMod val="65000"/>
                    <a:lumOff val="35000"/>
                  </a:sysClr>
                </a:solidFill>
                <a:latin typeface="Calibri"/>
              </a:rPr>
              <a:t>* physics</a:t>
            </a:r>
            <a:r>
              <a:rPr lang="en-US" sz="1836" dirty="0" smtClean="0">
                <a:solidFill>
                  <a:sysClr val="windowText" lastClr="000000">
                    <a:lumMod val="65000"/>
                    <a:lumOff val="35000"/>
                  </a:sysClr>
                </a:solidFill>
                <a:latin typeface="Calibri"/>
              </a:rPr>
              <a:t>_;</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RenderComponent</a:t>
            </a:r>
            <a:r>
              <a:rPr lang="en-US" sz="1836" dirty="0">
                <a:solidFill>
                  <a:sysClr val="windowText" lastClr="000000">
                    <a:lumMod val="65000"/>
                    <a:lumOff val="35000"/>
                  </a:sysClr>
                </a:solidFill>
                <a:latin typeface="Calibri"/>
              </a:rPr>
              <a:t>* </a:t>
            </a:r>
            <a:r>
              <a:rPr lang="en-US" sz="1836" dirty="0" smtClean="0">
                <a:solidFill>
                  <a:sysClr val="windowText" lastClr="000000">
                    <a:lumMod val="65000"/>
                    <a:lumOff val="35000"/>
                  </a:sysClr>
                </a:solidFill>
                <a:latin typeface="Calibri"/>
              </a:rPr>
              <a:t>render</a:t>
            </a:r>
            <a:r>
              <a:rPr lang="en-US" sz="1836" dirty="0">
                <a:solidFill>
                  <a:sysClr val="windowText" lastClr="000000">
                    <a:lumMod val="65000"/>
                    <a:lumOff val="35000"/>
                  </a:sysClr>
                </a:solidFill>
                <a:latin typeface="Calibri"/>
              </a:rPr>
              <a:t>_;</a:t>
            </a: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a:t>
            </a:r>
          </a:p>
          <a:p>
            <a:pPr marL="0" indent="0" defTabSz="914400">
              <a:lnSpc>
                <a:spcPts val="2100"/>
              </a:lnSpc>
              <a:spcBef>
                <a:spcPts val="1200"/>
              </a:spcBef>
              <a:buClr>
                <a:srgbClr val="727CA3"/>
              </a:buClr>
              <a:buFont typeface="Wingdings 3"/>
              <a:buNone/>
              <a:defRPr/>
            </a:pPr>
            <a:r>
              <a:rPr lang="en-US" sz="1836" dirty="0" smtClean="0">
                <a:solidFill>
                  <a:sysClr val="windowText" lastClr="000000">
                    <a:lumMod val="65000"/>
                    <a:lumOff val="35000"/>
                  </a:sysClr>
                </a:solidFill>
                <a:latin typeface="Calibri"/>
              </a:rPr>
              <a:t>vector&lt;</a:t>
            </a:r>
            <a:r>
              <a:rPr lang="en-US" sz="1836" dirty="0" err="1" smtClean="0">
                <a:solidFill>
                  <a:sysClr val="windowText" lastClr="000000">
                    <a:lumMod val="65000"/>
                    <a:lumOff val="35000"/>
                  </a:sysClr>
                </a:solidFill>
                <a:latin typeface="Calibri"/>
              </a:rPr>
              <a:t>GameEntity</a:t>
            </a:r>
            <a:r>
              <a:rPr lang="en-US" sz="1836" dirty="0" smtClean="0">
                <a:solidFill>
                  <a:sysClr val="windowText" lastClr="000000">
                    <a:lumMod val="65000"/>
                    <a:lumOff val="35000"/>
                  </a:sysClr>
                </a:solidFill>
                <a:latin typeface="Calibri"/>
              </a:rPr>
              <a:t>&gt; entities;</a:t>
            </a:r>
          </a:p>
          <a:p>
            <a:pPr marL="0" indent="0" defTabSz="914400">
              <a:lnSpc>
                <a:spcPts val="2100"/>
              </a:lnSpc>
              <a:spcBef>
                <a:spcPts val="600"/>
              </a:spcBef>
              <a:buClr>
                <a:srgbClr val="727CA3"/>
              </a:buClr>
              <a:buFont typeface="Wingdings 3"/>
              <a:buNone/>
              <a:defRPr/>
            </a:pPr>
            <a:r>
              <a:rPr lang="en-US" sz="1836" dirty="0" smtClean="0">
                <a:solidFill>
                  <a:sysClr val="windowText" lastClr="000000">
                    <a:lumMod val="65000"/>
                    <a:lumOff val="35000"/>
                  </a:sysClr>
                </a:solidFill>
                <a:latin typeface="Calibri"/>
              </a:rPr>
              <a:t/>
            </a:r>
            <a:br>
              <a:rPr lang="en-US" sz="1836" dirty="0" smtClean="0">
                <a:solidFill>
                  <a:sysClr val="windowText" lastClr="000000">
                    <a:lumMod val="65000"/>
                    <a:lumOff val="35000"/>
                  </a:sysClr>
                </a:solidFill>
                <a:latin typeface="Calibri"/>
              </a:rPr>
            </a:br>
            <a:endParaRPr lang="en-US" sz="1836" dirty="0" smtClean="0">
              <a:solidFill>
                <a:sysClr val="windowText" lastClr="000000">
                  <a:lumMod val="65000"/>
                  <a:lumOff val="35000"/>
                </a:sysClr>
              </a:solidFill>
              <a:latin typeface="Calibri"/>
            </a:endParaRP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for(auto&amp; e : entities)</a:t>
            </a:r>
            <a:r>
              <a:rPr lang="en-US" sz="1836" dirty="0">
                <a:solidFill>
                  <a:sysClr val="windowText" lastClr="000000">
                    <a:lumMod val="65000"/>
                    <a:lumOff val="35000"/>
                  </a:sysClr>
                </a:solidFill>
                <a:latin typeface="Calibri"/>
              </a:rPr>
              <a:t> </a:t>
            </a:r>
            <a:r>
              <a:rPr lang="en-US" sz="1836" dirty="0" smtClean="0">
                <a:solidFill>
                  <a:sysClr val="windowText" lastClr="000000">
                    <a:lumMod val="65000"/>
                    <a:lumOff val="35000"/>
                  </a:sysClr>
                </a:solidFill>
                <a:latin typeface="Calibri"/>
              </a:rPr>
              <a:t>{ e-</a:t>
            </a:r>
            <a:r>
              <a:rPr lang="en-US" sz="1836" dirty="0">
                <a:solidFill>
                  <a:sysClr val="windowText" lastClr="000000">
                    <a:lumMod val="65000"/>
                    <a:lumOff val="35000"/>
                  </a:sysClr>
                </a:solidFill>
                <a:latin typeface="Calibri"/>
              </a:rPr>
              <a:t>&gt;</a:t>
            </a:r>
            <a:r>
              <a:rPr lang="en-US" sz="1836" dirty="0" err="1">
                <a:solidFill>
                  <a:sysClr val="windowText" lastClr="000000">
                    <a:lumMod val="65000"/>
                    <a:lumOff val="35000"/>
                  </a:sysClr>
                </a:solidFill>
                <a:latin typeface="Calibri"/>
              </a:rPr>
              <a:t>ai</a:t>
            </a:r>
            <a:r>
              <a:rPr lang="en-US" sz="1836" dirty="0">
                <a:solidFill>
                  <a:sysClr val="windowText" lastClr="000000">
                    <a:lumMod val="65000"/>
                    <a:lumOff val="35000"/>
                  </a:sysClr>
                </a:solidFill>
                <a:latin typeface="Calibri"/>
              </a:rPr>
              <a:t>()</a:t>
            </a:r>
            <a:r>
              <a:rPr lang="en-US" sz="1836" b="1" dirty="0">
                <a:solidFill>
                  <a:srgbClr val="FF0000"/>
                </a:solidFill>
                <a:latin typeface="Calibri"/>
              </a:rPr>
              <a:t>-&gt;</a:t>
            </a:r>
            <a:r>
              <a:rPr lang="en-US" sz="1836" dirty="0">
                <a:solidFill>
                  <a:sysClr val="windowText" lastClr="000000">
                    <a:lumMod val="65000"/>
                    <a:lumOff val="35000"/>
                  </a:sysClr>
                </a:solidFill>
                <a:latin typeface="Calibri"/>
              </a:rPr>
              <a:t>update</a:t>
            </a:r>
            <a:r>
              <a:rPr lang="en-US" sz="1836" dirty="0" smtClean="0">
                <a:solidFill>
                  <a:sysClr val="windowText" lastClr="000000">
                    <a:lumMod val="65000"/>
                    <a:lumOff val="35000"/>
                  </a:sysClr>
                </a:solidFill>
                <a:latin typeface="Calibri"/>
              </a:rPr>
              <a:t>(); }</a:t>
            </a:r>
            <a:endParaRPr lang="en-US" sz="1836" dirty="0">
              <a:solidFill>
                <a:sysClr val="windowText" lastClr="000000">
                  <a:lumMod val="65000"/>
                  <a:lumOff val="35000"/>
                </a:sysClr>
              </a:solidFill>
              <a:latin typeface="Calibri"/>
            </a:endParaRP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smtClean="0">
                <a:solidFill>
                  <a:sysClr val="windowText" lastClr="000000">
                    <a:lumMod val="65000"/>
                    <a:lumOff val="35000"/>
                  </a:sysClr>
                </a:solidFill>
                <a:latin typeface="Calibri"/>
              </a:rPr>
              <a:t>entities) { e-&gt;physics()</a:t>
            </a:r>
            <a:r>
              <a:rPr lang="en-US" sz="1836" b="1" dirty="0" smtClean="0">
                <a:solidFill>
                  <a:srgbClr val="FF0000"/>
                </a:solidFill>
                <a:latin typeface="Calibri"/>
              </a:rPr>
              <a:t>-&gt;</a:t>
            </a:r>
            <a:r>
              <a:rPr lang="en-US" sz="1836" dirty="0" smtClean="0">
                <a:solidFill>
                  <a:sysClr val="windowText" lastClr="000000">
                    <a:lumMod val="65000"/>
                    <a:lumOff val="35000"/>
                  </a:sysClr>
                </a:solidFill>
                <a:latin typeface="Calibri"/>
              </a:rPr>
              <a:t>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smtClean="0">
                <a:solidFill>
                  <a:sysClr val="windowText" lastClr="000000">
                    <a:lumMod val="65000"/>
                    <a:lumOff val="35000"/>
                  </a:sysClr>
                </a:solidFill>
                <a:latin typeface="Calibri"/>
              </a:rPr>
              <a:t>entities) { e-&gt;render()</a:t>
            </a:r>
            <a:r>
              <a:rPr lang="en-US" sz="1836" b="1" dirty="0" smtClean="0">
                <a:solidFill>
                  <a:srgbClr val="FF0000"/>
                </a:solidFill>
                <a:latin typeface="Calibri"/>
              </a:rPr>
              <a:t>-&gt;</a:t>
            </a:r>
            <a:r>
              <a:rPr lang="en-US" sz="1836" dirty="0" smtClean="0">
                <a:solidFill>
                  <a:sysClr val="windowText" lastClr="000000">
                    <a:lumMod val="65000"/>
                    <a:lumOff val="35000"/>
                  </a:sysClr>
                </a:solidFill>
                <a:latin typeface="Calibri"/>
              </a:rPr>
              <a:t>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 other game loop machinery</a:t>
            </a:r>
            <a:endParaRPr lang="en-US" sz="1836" dirty="0">
              <a:solidFill>
                <a:sysClr val="windowText" lastClr="000000">
                  <a:lumMod val="65000"/>
                  <a:lumOff val="35000"/>
                </a:sysClr>
              </a:solidFill>
              <a:latin typeface="Calibri"/>
            </a:endParaRPr>
          </a:p>
        </p:txBody>
      </p:sp>
      <p:sp>
        <p:nvSpPr>
          <p:cNvPr id="18" name="Content Placeholder 8"/>
          <p:cNvSpPr txBox="1">
            <a:spLocks/>
          </p:cNvSpPr>
          <p:nvPr/>
        </p:nvSpPr>
        <p:spPr>
          <a:xfrm>
            <a:off x="6237321" y="1999663"/>
            <a:ext cx="5659591" cy="535978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class </a:t>
            </a:r>
            <a:r>
              <a:rPr lang="en-US" sz="1836" dirty="0" err="1">
                <a:solidFill>
                  <a:sysClr val="windowText" lastClr="000000">
                    <a:lumMod val="65000"/>
                    <a:lumOff val="35000"/>
                  </a:sysClr>
                </a:solidFill>
                <a:latin typeface="Calibri"/>
              </a:rPr>
              <a:t>GameEntity</a:t>
            </a:r>
            <a:r>
              <a:rPr lang="en-US" sz="1836" dirty="0">
                <a:solidFill>
                  <a:sysClr val="windowText" lastClr="000000">
                    <a:lumMod val="65000"/>
                    <a:lumOff val="35000"/>
                  </a:sysClr>
                </a:solidFill>
                <a:latin typeface="Calibri"/>
              </a:rPr>
              <a:t> {</a:t>
            </a:r>
            <a:br>
              <a:rPr lang="en-US" sz="1836" dirty="0">
                <a:solidFill>
                  <a:sysClr val="windowText" lastClr="000000">
                    <a:lumMod val="65000"/>
                    <a:lumOff val="35000"/>
                  </a:sysClr>
                </a:solidFill>
                <a:latin typeface="Calibri"/>
              </a:rPr>
            </a:br>
            <a:r>
              <a:rPr lang="en-US" sz="1836" dirty="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AIComponent</a:t>
            </a:r>
            <a:r>
              <a:rPr lang="en-US" sz="1836" dirty="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ai</a:t>
            </a:r>
            <a:r>
              <a:rPr lang="en-US" sz="1836" dirty="0">
                <a:solidFill>
                  <a:sysClr val="windowText" lastClr="000000">
                    <a:lumMod val="65000"/>
                    <a:lumOff val="35000"/>
                  </a:sysClr>
                </a:solidFill>
                <a:latin typeface="Calibri"/>
              </a:rPr>
              <a:t>_;</a:t>
            </a:r>
            <a:br>
              <a:rPr lang="en-US" sz="1836" dirty="0">
                <a:solidFill>
                  <a:sysClr val="windowText" lastClr="000000">
                    <a:lumMod val="65000"/>
                    <a:lumOff val="35000"/>
                  </a:sysClr>
                </a:solidFill>
                <a:latin typeface="Calibri"/>
              </a:rPr>
            </a:br>
            <a:r>
              <a:rPr lang="en-US" sz="1836" dirty="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PhysicsComponent</a:t>
            </a:r>
            <a:r>
              <a:rPr lang="en-US" sz="1836" dirty="0">
                <a:solidFill>
                  <a:sysClr val="windowText" lastClr="000000">
                    <a:lumMod val="65000"/>
                    <a:lumOff val="35000"/>
                  </a:sysClr>
                </a:solidFill>
                <a:latin typeface="Calibri"/>
              </a:rPr>
              <a:t>* physics_;</a:t>
            </a:r>
            <a:br>
              <a:rPr lang="en-US" sz="1836" dirty="0">
                <a:solidFill>
                  <a:sysClr val="windowText" lastClr="000000">
                    <a:lumMod val="65000"/>
                    <a:lumOff val="35000"/>
                  </a:sysClr>
                </a:solidFill>
                <a:latin typeface="Calibri"/>
              </a:rPr>
            </a:br>
            <a:r>
              <a:rPr lang="en-US" sz="1836" dirty="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RenderComponent</a:t>
            </a:r>
            <a:r>
              <a:rPr lang="en-US" sz="1836" dirty="0">
                <a:solidFill>
                  <a:sysClr val="windowText" lastClr="000000">
                    <a:lumMod val="65000"/>
                    <a:lumOff val="35000"/>
                  </a:sysClr>
                </a:solidFill>
                <a:latin typeface="Calibri"/>
              </a:rPr>
              <a:t>* render_;</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    :::</a:t>
            </a:r>
            <a:br>
              <a:rPr lang="en-US" sz="1836" dirty="0">
                <a:solidFill>
                  <a:sysClr val="windowText" lastClr="000000">
                    <a:lumMod val="65000"/>
                    <a:lumOff val="35000"/>
                  </a:sysClr>
                </a:solidFill>
                <a:latin typeface="Calibri"/>
              </a:rPr>
            </a:br>
            <a:r>
              <a:rPr lang="en-US" sz="1836" dirty="0">
                <a:solidFill>
                  <a:sysClr val="windowText" lastClr="000000">
                    <a:lumMod val="65000"/>
                    <a:lumOff val="35000"/>
                  </a:sysClr>
                </a:solidFill>
                <a:latin typeface="Calibri"/>
              </a:rPr>
              <a:t>};</a:t>
            </a:r>
          </a:p>
          <a:p>
            <a:pPr marL="0" indent="0" defTabSz="914400">
              <a:lnSpc>
                <a:spcPts val="2100"/>
              </a:lnSpc>
              <a:spcBef>
                <a:spcPts val="1200"/>
              </a:spcBef>
              <a:buClr>
                <a:srgbClr val="727CA3"/>
              </a:buClr>
              <a:buFont typeface="Wingdings 3"/>
              <a:buNone/>
              <a:defRPr/>
            </a:pPr>
            <a:r>
              <a:rPr lang="en-US" sz="1836" dirty="0">
                <a:solidFill>
                  <a:sysClr val="windowText" lastClr="000000">
                    <a:lumMod val="65000"/>
                    <a:lumOff val="35000"/>
                  </a:sysClr>
                </a:solidFill>
                <a:latin typeface="Calibri"/>
              </a:rPr>
              <a:t>vector&lt;</a:t>
            </a:r>
            <a:r>
              <a:rPr lang="en-US" sz="1836" dirty="0" err="1">
                <a:solidFill>
                  <a:sysClr val="windowText" lastClr="000000">
                    <a:lumMod val="65000"/>
                    <a:lumOff val="35000"/>
                  </a:sysClr>
                </a:solidFill>
                <a:latin typeface="Calibri"/>
              </a:rPr>
              <a:t>GameEntity</a:t>
            </a:r>
            <a:r>
              <a:rPr lang="en-US" sz="1836" dirty="0">
                <a:solidFill>
                  <a:sysClr val="windowText" lastClr="000000">
                    <a:lumMod val="65000"/>
                    <a:lumOff val="35000"/>
                  </a:sysClr>
                </a:solidFill>
                <a:latin typeface="Calibri"/>
              </a:rPr>
              <a:t>&gt; </a:t>
            </a:r>
            <a:r>
              <a:rPr lang="en-US" sz="1836" dirty="0" smtClean="0">
                <a:solidFill>
                  <a:sysClr val="windowText" lastClr="000000">
                    <a:lumMod val="65000"/>
                    <a:lumOff val="35000"/>
                  </a:sysClr>
                </a:solidFill>
                <a:latin typeface="Calibri"/>
              </a:rPr>
              <a:t>entities;</a:t>
            </a:r>
            <a:br>
              <a:rPr lang="en-US" sz="1836" dirty="0" smtClean="0">
                <a:solidFill>
                  <a:sysClr val="windowText" lastClr="000000">
                    <a:lumMod val="65000"/>
                    <a:lumOff val="35000"/>
                  </a:sysClr>
                </a:solidFill>
                <a:latin typeface="Calibri"/>
              </a:rPr>
            </a:br>
            <a:r>
              <a:rPr lang="en-US" sz="1836" dirty="0" smtClean="0">
                <a:solidFill>
                  <a:srgbClr val="00B050"/>
                </a:solidFill>
                <a:latin typeface="Calibri"/>
              </a:rPr>
              <a:t>vector&lt;</a:t>
            </a:r>
            <a:r>
              <a:rPr lang="en-US" sz="1836" dirty="0" err="1" smtClean="0">
                <a:solidFill>
                  <a:srgbClr val="00B050"/>
                </a:solidFill>
                <a:latin typeface="Calibri"/>
              </a:rPr>
              <a:t>AIComponent</a:t>
            </a:r>
            <a:r>
              <a:rPr lang="en-US" sz="1836" dirty="0">
                <a:solidFill>
                  <a:srgbClr val="00B050"/>
                </a:solidFill>
                <a:latin typeface="Calibri"/>
              </a:rPr>
              <a:t>&gt; </a:t>
            </a:r>
            <a:r>
              <a:rPr lang="en-US" sz="1836" dirty="0" err="1">
                <a:solidFill>
                  <a:srgbClr val="00B050"/>
                </a:solidFill>
                <a:latin typeface="Calibri"/>
              </a:rPr>
              <a:t>c</a:t>
            </a:r>
            <a:r>
              <a:rPr lang="en-US" sz="1836" dirty="0" err="1" smtClean="0">
                <a:solidFill>
                  <a:srgbClr val="00B050"/>
                </a:solidFill>
                <a:latin typeface="Calibri"/>
              </a:rPr>
              <a:t>ai</a:t>
            </a:r>
            <a:r>
              <a:rPr lang="en-US" sz="1836" dirty="0" smtClean="0">
                <a:solidFill>
                  <a:srgbClr val="00B050"/>
                </a:solidFill>
                <a:latin typeface="Calibri"/>
              </a:rPr>
              <a:t>;</a:t>
            </a:r>
            <a:br>
              <a:rPr lang="en-US" sz="1836" dirty="0" smtClean="0">
                <a:solidFill>
                  <a:srgbClr val="00B050"/>
                </a:solidFill>
                <a:latin typeface="Calibri"/>
              </a:rPr>
            </a:br>
            <a:r>
              <a:rPr lang="en-US" sz="1836" dirty="0" smtClean="0">
                <a:solidFill>
                  <a:srgbClr val="00B050"/>
                </a:solidFill>
                <a:latin typeface="Calibri"/>
              </a:rPr>
              <a:t>vector&lt;</a:t>
            </a:r>
            <a:r>
              <a:rPr lang="en-US" sz="1836" dirty="0" err="1" smtClean="0">
                <a:solidFill>
                  <a:srgbClr val="00B050"/>
                </a:solidFill>
                <a:latin typeface="Calibri"/>
              </a:rPr>
              <a:t>PhysicsComponent</a:t>
            </a:r>
            <a:r>
              <a:rPr lang="en-US" sz="1836" dirty="0">
                <a:solidFill>
                  <a:srgbClr val="00B050"/>
                </a:solidFill>
                <a:latin typeface="Calibri"/>
              </a:rPr>
              <a:t>&gt; </a:t>
            </a:r>
            <a:r>
              <a:rPr lang="en-US" sz="1836" dirty="0" err="1" smtClean="0">
                <a:solidFill>
                  <a:srgbClr val="00B050"/>
                </a:solidFill>
                <a:latin typeface="Calibri"/>
              </a:rPr>
              <a:t>cphysics</a:t>
            </a:r>
            <a:r>
              <a:rPr lang="en-US" sz="1836" dirty="0" smtClean="0">
                <a:solidFill>
                  <a:srgbClr val="00B050"/>
                </a:solidFill>
                <a:latin typeface="Calibri"/>
              </a:rPr>
              <a:t/>
            </a:r>
            <a:br>
              <a:rPr lang="en-US" sz="1836" dirty="0" smtClean="0">
                <a:solidFill>
                  <a:srgbClr val="00B050"/>
                </a:solidFill>
                <a:latin typeface="Calibri"/>
              </a:rPr>
            </a:br>
            <a:r>
              <a:rPr lang="en-US" sz="1836" dirty="0" smtClean="0">
                <a:solidFill>
                  <a:srgbClr val="00B050"/>
                </a:solidFill>
                <a:latin typeface="Calibri"/>
              </a:rPr>
              <a:t>vector&lt;</a:t>
            </a:r>
            <a:r>
              <a:rPr lang="en-US" sz="1836" dirty="0" err="1" smtClean="0">
                <a:solidFill>
                  <a:srgbClr val="00B050"/>
                </a:solidFill>
                <a:latin typeface="Calibri"/>
              </a:rPr>
              <a:t>RenderComponent</a:t>
            </a:r>
            <a:r>
              <a:rPr lang="en-US" sz="1836" dirty="0" smtClean="0">
                <a:solidFill>
                  <a:srgbClr val="00B050"/>
                </a:solidFill>
                <a:latin typeface="Calibri"/>
              </a:rPr>
              <a:t>&gt; </a:t>
            </a:r>
            <a:r>
              <a:rPr lang="en-US" sz="1836" dirty="0" err="1" smtClean="0">
                <a:solidFill>
                  <a:srgbClr val="00B050"/>
                </a:solidFill>
                <a:latin typeface="Calibri"/>
              </a:rPr>
              <a:t>crender</a:t>
            </a:r>
            <a:r>
              <a:rPr lang="en-US" sz="1836" dirty="0" smtClean="0">
                <a:solidFill>
                  <a:srgbClr val="00B050"/>
                </a:solidFill>
                <a:latin typeface="Calibri"/>
              </a:rPr>
              <a:t>;</a:t>
            </a:r>
          </a:p>
          <a:p>
            <a:pPr marL="0" indent="0" defTabSz="914400">
              <a:lnSpc>
                <a:spcPts val="2100"/>
              </a:lnSpc>
              <a:spcBef>
                <a:spcPts val="1200"/>
              </a:spcBef>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err="1" smtClean="0">
                <a:solidFill>
                  <a:srgbClr val="00B050"/>
                </a:solidFill>
                <a:latin typeface="Calibri"/>
              </a:rPr>
              <a:t>cai</a:t>
            </a:r>
            <a:r>
              <a:rPr lang="en-US" sz="1836" dirty="0" smtClean="0">
                <a:solidFill>
                  <a:sysClr val="windowText" lastClr="000000">
                    <a:lumMod val="65000"/>
                    <a:lumOff val="35000"/>
                  </a:sysClr>
                </a:solidFill>
                <a:latin typeface="Calibri"/>
              </a:rPr>
              <a:t>) { </a:t>
            </a:r>
            <a:r>
              <a:rPr lang="en-US" sz="1836" dirty="0" err="1" smtClean="0">
                <a:solidFill>
                  <a:sysClr val="windowText" lastClr="000000">
                    <a:lumMod val="65000"/>
                    <a:lumOff val="35000"/>
                  </a:sysClr>
                </a:solidFill>
                <a:latin typeface="Calibri"/>
              </a:rPr>
              <a:t>e.update</a:t>
            </a:r>
            <a:r>
              <a:rPr lang="en-US" sz="1836" dirty="0" smtClean="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err="1" smtClean="0">
                <a:solidFill>
                  <a:srgbClr val="00B050"/>
                </a:solidFill>
                <a:latin typeface="Calibri"/>
              </a:rPr>
              <a:t>cphysics</a:t>
            </a:r>
            <a:r>
              <a:rPr lang="en-US" sz="1836" dirty="0" smtClean="0">
                <a:solidFill>
                  <a:sysClr val="windowText" lastClr="000000">
                    <a:lumMod val="65000"/>
                    <a:lumOff val="35000"/>
                  </a:sysClr>
                </a:solidFill>
                <a:latin typeface="Calibri"/>
              </a:rPr>
              <a:t>) { </a:t>
            </a:r>
            <a:r>
              <a:rPr lang="en-US" sz="1836" dirty="0" err="1" smtClean="0">
                <a:solidFill>
                  <a:sysClr val="windowText" lastClr="000000">
                    <a:lumMod val="65000"/>
                    <a:lumOff val="35000"/>
                  </a:sysClr>
                </a:solidFill>
                <a:latin typeface="Calibri"/>
              </a:rPr>
              <a:t>e.update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err="1" smtClean="0">
                <a:solidFill>
                  <a:srgbClr val="00B050"/>
                </a:solidFill>
                <a:latin typeface="Calibri"/>
              </a:rPr>
              <a:t>crender</a:t>
            </a:r>
            <a:r>
              <a:rPr lang="en-US" sz="1836" dirty="0">
                <a:solidFill>
                  <a:sysClr val="windowText" lastClr="000000">
                    <a:lumMod val="65000"/>
                    <a:lumOff val="35000"/>
                  </a:sysClr>
                </a:solidFill>
                <a:latin typeface="Calibri"/>
              </a:rPr>
              <a:t>)</a:t>
            </a:r>
            <a:r>
              <a:rPr lang="en-US" sz="1836" dirty="0" smtClean="0">
                <a:solidFill>
                  <a:sysClr val="windowText" lastClr="000000">
                    <a:lumMod val="65000"/>
                    <a:lumOff val="35000"/>
                  </a:sysClr>
                </a:solidFill>
                <a:latin typeface="Calibri"/>
              </a:rPr>
              <a:t> { </a:t>
            </a:r>
            <a:r>
              <a:rPr lang="en-US" sz="1836" dirty="0" err="1" smtClean="0">
                <a:solidFill>
                  <a:sysClr val="windowText" lastClr="000000">
                    <a:lumMod val="65000"/>
                    <a:lumOff val="35000"/>
                  </a:sysClr>
                </a:solidFill>
                <a:latin typeface="Calibri"/>
              </a:rPr>
              <a:t>e.update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a:t>
            </a:r>
            <a:r>
              <a:rPr lang="en-US" sz="1836" dirty="0">
                <a:solidFill>
                  <a:sysClr val="windowText" lastClr="000000">
                    <a:lumMod val="65000"/>
                    <a:lumOff val="35000"/>
                  </a:sysClr>
                </a:solidFill>
                <a:latin typeface="Calibri"/>
              </a:rPr>
              <a:t>// other game loop </a:t>
            </a:r>
            <a:r>
              <a:rPr lang="en-US" sz="1836" dirty="0" smtClean="0">
                <a:solidFill>
                  <a:sysClr val="windowText" lastClr="000000">
                    <a:lumMod val="65000"/>
                    <a:lumOff val="35000"/>
                  </a:sysClr>
                </a:solidFill>
                <a:latin typeface="Calibri"/>
              </a:rPr>
              <a:t>machinery</a:t>
            </a:r>
            <a:endParaRPr lang="en-US" sz="1836" dirty="0">
              <a:solidFill>
                <a:sysClr val="windowText" lastClr="000000">
                  <a:lumMod val="65000"/>
                  <a:lumOff val="35000"/>
                </a:sysClr>
              </a:solidFill>
              <a:latin typeface="Calibri"/>
            </a:endParaRPr>
          </a:p>
        </p:txBody>
      </p:sp>
      <p:sp>
        <p:nvSpPr>
          <p:cNvPr id="12" name="Line Callout 1 11"/>
          <p:cNvSpPr/>
          <p:nvPr/>
        </p:nvSpPr>
        <p:spPr>
          <a:xfrm>
            <a:off x="9419079" y="1505541"/>
            <a:ext cx="2607701" cy="848721"/>
          </a:xfrm>
          <a:prstGeom prst="borderCallout1">
            <a:avLst>
              <a:gd name="adj1" fmla="val 25636"/>
              <a:gd name="adj2" fmla="val -1190"/>
              <a:gd name="adj3" fmla="val 117664"/>
              <a:gd name="adj4" fmla="val -26303"/>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smtClean="0">
                <a:solidFill>
                  <a:prstClr val="white"/>
                </a:solidFill>
                <a:latin typeface="Calibri"/>
              </a:rPr>
              <a:t>Note: </a:t>
            </a:r>
            <a:r>
              <a:rPr lang="en-US" sz="2040" kern="0" dirty="0" err="1" smtClean="0">
                <a:solidFill>
                  <a:prstClr val="white"/>
                </a:solidFill>
                <a:latin typeface="Calibri"/>
              </a:rPr>
              <a:t>GameEntity</a:t>
            </a:r>
            <a:r>
              <a:rPr lang="en-US" sz="2040" kern="0" dirty="0" smtClean="0">
                <a:solidFill>
                  <a:prstClr val="white"/>
                </a:solidFill>
                <a:latin typeface="Calibri"/>
              </a:rPr>
              <a:t> is undisturbed</a:t>
            </a:r>
          </a:p>
        </p:txBody>
      </p:sp>
      <p:sp>
        <p:nvSpPr>
          <p:cNvPr id="13" name="Line Callout 1 12"/>
          <p:cNvSpPr/>
          <p:nvPr/>
        </p:nvSpPr>
        <p:spPr>
          <a:xfrm>
            <a:off x="9630336" y="3181941"/>
            <a:ext cx="2607701" cy="1077321"/>
          </a:xfrm>
          <a:prstGeom prst="borderCallout1">
            <a:avLst>
              <a:gd name="adj1" fmla="val 25636"/>
              <a:gd name="adj2" fmla="val -1190"/>
              <a:gd name="adj3" fmla="val 117664"/>
              <a:gd name="adj4" fmla="val -26303"/>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smtClean="0">
                <a:solidFill>
                  <a:prstClr val="white"/>
                </a:solidFill>
                <a:latin typeface="Calibri"/>
              </a:rPr>
              <a:t>Just storing</a:t>
            </a:r>
            <a:br>
              <a:rPr lang="en-US" sz="2040" kern="0" dirty="0" smtClean="0">
                <a:solidFill>
                  <a:prstClr val="white"/>
                </a:solidFill>
                <a:latin typeface="Calibri"/>
              </a:rPr>
            </a:br>
            <a:r>
              <a:rPr lang="en-US" sz="2040" kern="0" dirty="0" smtClean="0">
                <a:solidFill>
                  <a:prstClr val="white"/>
                </a:solidFill>
                <a:latin typeface="Calibri"/>
              </a:rPr>
              <a:t> the objects in a </a:t>
            </a:r>
            <a:br>
              <a:rPr lang="en-US" sz="2040" kern="0" dirty="0" smtClean="0">
                <a:solidFill>
                  <a:prstClr val="white"/>
                </a:solidFill>
                <a:latin typeface="Calibri"/>
              </a:rPr>
            </a:br>
            <a:r>
              <a:rPr lang="en-US" sz="2040" kern="0" dirty="0" smtClean="0">
                <a:solidFill>
                  <a:prstClr val="white"/>
                </a:solidFill>
                <a:latin typeface="Calibri"/>
              </a:rPr>
              <a:t>different order (!)</a:t>
            </a:r>
            <a:endParaRPr lang="en-US" sz="2040" b="1" kern="0" dirty="0" smtClean="0">
              <a:solidFill>
                <a:prstClr val="white"/>
              </a:solidFill>
              <a:latin typeface="Calibri"/>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3059" y="0"/>
            <a:ext cx="1423416" cy="1423416"/>
          </a:xfrm>
          <a:prstGeom prst="rect">
            <a:avLst/>
          </a:prstGeom>
        </p:spPr>
      </p:pic>
      <p:pic>
        <p:nvPicPr>
          <p:cNvPr id="11" name="Picture 10"/>
          <p:cNvPicPr>
            <a:picLocks noChangeAspect="1"/>
          </p:cNvPicPr>
          <p:nvPr/>
        </p:nvPicPr>
        <p:blipFill rotWithShape="1">
          <a:blip r:embed="rId3">
            <a:clrChange>
              <a:clrFrom>
                <a:srgbClr val="E4E1DA"/>
              </a:clrFrom>
              <a:clrTo>
                <a:srgbClr val="E4E1DA">
                  <a:alpha val="0"/>
                </a:srgbClr>
              </a:clrTo>
            </a:clrChange>
            <a:extLst>
              <a:ext uri="{28A0092B-C50C-407E-A947-70E740481C1C}">
                <a14:useLocalDpi xmlns:a14="http://schemas.microsoft.com/office/drawing/2010/main" val="0"/>
              </a:ext>
            </a:extLst>
          </a:blip>
          <a:srcRect l="15138" t="36927" r="19012" b="46732"/>
          <a:stretch/>
        </p:blipFill>
        <p:spPr>
          <a:xfrm>
            <a:off x="6216088" y="1325319"/>
            <a:ext cx="992749" cy="561874"/>
          </a:xfrm>
          <a:prstGeom prst="rect">
            <a:avLst/>
          </a:prstGeom>
        </p:spPr>
      </p:pic>
      <p:sp>
        <p:nvSpPr>
          <p:cNvPr id="2" name="Oval 1"/>
          <p:cNvSpPr/>
          <p:nvPr/>
        </p:nvSpPr>
        <p:spPr bwMode="auto">
          <a:xfrm>
            <a:off x="3447765" y="5042758"/>
            <a:ext cx="368648" cy="368648"/>
          </a:xfrm>
          <a:prstGeom prst="ellipse">
            <a:avLst/>
          </a:prstGeom>
          <a:noFill/>
          <a:ln w="28575">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3981005" y="5383974"/>
            <a:ext cx="368648" cy="368648"/>
          </a:xfrm>
          <a:prstGeom prst="ellipse">
            <a:avLst/>
          </a:prstGeom>
          <a:noFill/>
          <a:ln w="28575">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Oval 18"/>
          <p:cNvSpPr/>
          <p:nvPr/>
        </p:nvSpPr>
        <p:spPr bwMode="auto">
          <a:xfrm>
            <a:off x="3932237" y="5725190"/>
            <a:ext cx="368648" cy="368648"/>
          </a:xfrm>
          <a:prstGeom prst="ellipse">
            <a:avLst/>
          </a:prstGeom>
          <a:noFill/>
          <a:ln w="28575">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rotWithShape="1">
          <a:blip r:embed="rId3">
            <a:clrChange>
              <a:clrFrom>
                <a:srgbClr val="E4E1DA"/>
              </a:clrFrom>
              <a:clrTo>
                <a:srgbClr val="E4E1DA">
                  <a:alpha val="0"/>
                </a:srgbClr>
              </a:clrTo>
            </a:clrChange>
            <a:extLst>
              <a:ext uri="{28A0092B-C50C-407E-A947-70E740481C1C}">
                <a14:useLocalDpi xmlns:a14="http://schemas.microsoft.com/office/drawing/2010/main" val="0"/>
              </a:ext>
            </a:extLst>
          </a:blip>
          <a:srcRect l="15138" t="36927" r="19012" b="46732"/>
          <a:stretch/>
        </p:blipFill>
        <p:spPr>
          <a:xfrm>
            <a:off x="6523037" y="1335188"/>
            <a:ext cx="1219201" cy="561874"/>
          </a:xfrm>
          <a:prstGeom prst="rect">
            <a:avLst/>
          </a:prstGeom>
        </p:spPr>
      </p:pic>
    </p:spTree>
    <p:extLst>
      <p:ext uri="{BB962C8B-B14F-4D97-AF65-F5344CB8AC3E}">
        <p14:creationId xmlns:p14="http://schemas.microsoft.com/office/powerpoint/2010/main" val="265168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2000"/>
                                        <p:tgtEl>
                                          <p:spTgt spid="11"/>
                                        </p:tgtEl>
                                      </p:cBhvr>
                                    </p:animEffect>
                                    <p:set>
                                      <p:cBhvr>
                                        <p:cTn id="23" dur="1" fill="hold">
                                          <p:stCondLst>
                                            <p:cond delay="19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20"/>
                                        </p:tgtEl>
                                      </p:cBhvr>
                                    </p:animEffect>
                                    <p:set>
                                      <p:cBhvr>
                                        <p:cTn id="28"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different?</a:t>
            </a:r>
            <a:endParaRPr lang="en-US" dirty="0"/>
          </a:p>
        </p:txBody>
      </p:sp>
      <p:sp>
        <p:nvSpPr>
          <p:cNvPr id="17" name="Content Placeholder 4"/>
          <p:cNvSpPr txBox="1">
            <a:spLocks/>
          </p:cNvSpPr>
          <p:nvPr/>
        </p:nvSpPr>
        <p:spPr>
          <a:xfrm>
            <a:off x="624075" y="1999663"/>
            <a:ext cx="5490567" cy="4288768"/>
          </a:xfrm>
          <a:prstGeom prst="rect">
            <a:avLst/>
          </a:prstGeom>
        </p:spPr>
        <p:txBody>
          <a:bodyPr vert="horz">
            <a:no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class </a:t>
            </a:r>
            <a:r>
              <a:rPr lang="en-US" sz="1836" dirty="0" err="1" smtClean="0">
                <a:solidFill>
                  <a:sysClr val="windowText" lastClr="000000">
                    <a:lumMod val="65000"/>
                    <a:lumOff val="35000"/>
                  </a:sysClr>
                </a:solidFill>
                <a:latin typeface="Calibri"/>
              </a:rPr>
              <a:t>GameEntity</a:t>
            </a:r>
            <a:r>
              <a:rPr lang="en-US" sz="1836" dirty="0" smtClean="0">
                <a:solidFill>
                  <a:sysClr val="windowText" lastClr="000000">
                    <a:lumMod val="65000"/>
                    <a:lumOff val="35000"/>
                  </a:sysClr>
                </a:solidFill>
                <a:latin typeface="Calibri"/>
              </a:rPr>
              <a:t>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AIComponent</a:t>
            </a:r>
            <a:r>
              <a:rPr lang="en-US" sz="1836" dirty="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ai</a:t>
            </a:r>
            <a:r>
              <a:rPr lang="en-US" sz="1836" dirty="0" smtClean="0">
                <a:solidFill>
                  <a:sysClr val="windowText" lastClr="000000">
                    <a:lumMod val="65000"/>
                    <a:lumOff val="35000"/>
                  </a:sysClr>
                </a:solidFill>
                <a:latin typeface="Calibri"/>
              </a:rPr>
              <a:t>_;</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smtClean="0">
                <a:solidFill>
                  <a:sysClr val="windowText" lastClr="000000">
                    <a:lumMod val="65000"/>
                    <a:lumOff val="35000"/>
                  </a:sysClr>
                </a:solidFill>
                <a:latin typeface="Calibri"/>
              </a:rPr>
              <a:t>PhysicsComponent</a:t>
            </a:r>
            <a:r>
              <a:rPr lang="en-US" sz="1836" dirty="0">
                <a:solidFill>
                  <a:sysClr val="windowText" lastClr="000000">
                    <a:lumMod val="65000"/>
                    <a:lumOff val="35000"/>
                  </a:sysClr>
                </a:solidFill>
                <a:latin typeface="Calibri"/>
              </a:rPr>
              <a:t>* physics</a:t>
            </a:r>
            <a:r>
              <a:rPr lang="en-US" sz="1836" dirty="0" smtClean="0">
                <a:solidFill>
                  <a:sysClr val="windowText" lastClr="000000">
                    <a:lumMod val="65000"/>
                    <a:lumOff val="35000"/>
                  </a:sysClr>
                </a:solidFill>
                <a:latin typeface="Calibri"/>
              </a:rPr>
              <a:t>_;</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RenderComponent</a:t>
            </a:r>
            <a:r>
              <a:rPr lang="en-US" sz="1836" dirty="0">
                <a:solidFill>
                  <a:sysClr val="windowText" lastClr="000000">
                    <a:lumMod val="65000"/>
                    <a:lumOff val="35000"/>
                  </a:sysClr>
                </a:solidFill>
                <a:latin typeface="Calibri"/>
              </a:rPr>
              <a:t>* </a:t>
            </a:r>
            <a:r>
              <a:rPr lang="en-US" sz="1836" dirty="0" smtClean="0">
                <a:solidFill>
                  <a:sysClr val="windowText" lastClr="000000">
                    <a:lumMod val="65000"/>
                    <a:lumOff val="35000"/>
                  </a:sysClr>
                </a:solidFill>
                <a:latin typeface="Calibri"/>
              </a:rPr>
              <a:t>render</a:t>
            </a:r>
            <a:r>
              <a:rPr lang="en-US" sz="1836" dirty="0">
                <a:solidFill>
                  <a:sysClr val="windowText" lastClr="000000">
                    <a:lumMod val="65000"/>
                    <a:lumOff val="35000"/>
                  </a:sysClr>
                </a:solidFill>
                <a:latin typeface="Calibri"/>
              </a:rPr>
              <a:t>_;</a:t>
            </a: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a:t>
            </a:r>
          </a:p>
          <a:p>
            <a:pPr marL="0" indent="0" defTabSz="914400">
              <a:lnSpc>
                <a:spcPts val="2100"/>
              </a:lnSpc>
              <a:spcBef>
                <a:spcPts val="1200"/>
              </a:spcBef>
              <a:buClr>
                <a:srgbClr val="727CA3"/>
              </a:buClr>
              <a:buFont typeface="Wingdings 3"/>
              <a:buNone/>
              <a:defRPr/>
            </a:pPr>
            <a:r>
              <a:rPr lang="en-US" sz="1836" dirty="0" smtClean="0">
                <a:solidFill>
                  <a:sysClr val="windowText" lastClr="000000">
                    <a:lumMod val="65000"/>
                    <a:lumOff val="35000"/>
                  </a:sysClr>
                </a:solidFill>
                <a:latin typeface="Calibri"/>
              </a:rPr>
              <a:t>vector&lt;</a:t>
            </a:r>
            <a:r>
              <a:rPr lang="en-US" sz="1836" dirty="0" err="1" smtClean="0">
                <a:solidFill>
                  <a:sysClr val="windowText" lastClr="000000">
                    <a:lumMod val="65000"/>
                    <a:lumOff val="35000"/>
                  </a:sysClr>
                </a:solidFill>
                <a:latin typeface="Calibri"/>
              </a:rPr>
              <a:t>GameEntity</a:t>
            </a:r>
            <a:r>
              <a:rPr lang="en-US" sz="1836" dirty="0" smtClean="0">
                <a:solidFill>
                  <a:sysClr val="windowText" lastClr="000000">
                    <a:lumMod val="65000"/>
                    <a:lumOff val="35000"/>
                  </a:sysClr>
                </a:solidFill>
                <a:latin typeface="Calibri"/>
              </a:rPr>
              <a:t>&gt; entities;</a:t>
            </a:r>
          </a:p>
          <a:p>
            <a:pPr marL="0" indent="0" defTabSz="914400">
              <a:lnSpc>
                <a:spcPts val="2100"/>
              </a:lnSpc>
              <a:spcBef>
                <a:spcPts val="600"/>
              </a:spcBef>
              <a:buClr>
                <a:srgbClr val="727CA3"/>
              </a:buClr>
              <a:buFont typeface="Wingdings 3"/>
              <a:buNone/>
              <a:defRPr/>
            </a:pPr>
            <a:r>
              <a:rPr lang="en-US" sz="1836" dirty="0" smtClean="0">
                <a:solidFill>
                  <a:sysClr val="windowText" lastClr="000000">
                    <a:lumMod val="65000"/>
                    <a:lumOff val="35000"/>
                  </a:sysClr>
                </a:solidFill>
                <a:latin typeface="Calibri"/>
              </a:rPr>
              <a:t/>
            </a:r>
            <a:br>
              <a:rPr lang="en-US" sz="1836" dirty="0" smtClean="0">
                <a:solidFill>
                  <a:sysClr val="windowText" lastClr="000000">
                    <a:lumMod val="65000"/>
                    <a:lumOff val="35000"/>
                  </a:sysClr>
                </a:solidFill>
                <a:latin typeface="Calibri"/>
              </a:rPr>
            </a:br>
            <a:endParaRPr lang="en-US" sz="1836" dirty="0" smtClean="0">
              <a:solidFill>
                <a:sysClr val="windowText" lastClr="000000">
                  <a:lumMod val="65000"/>
                  <a:lumOff val="35000"/>
                </a:sysClr>
              </a:solidFill>
              <a:latin typeface="Calibri"/>
            </a:endParaRP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a:r>
            <a:br>
              <a:rPr lang="en-US" sz="1836" dirty="0" smtClean="0">
                <a:solidFill>
                  <a:sysClr val="windowText" lastClr="000000">
                    <a:lumMod val="65000"/>
                    <a:lumOff val="35000"/>
                  </a:sysClr>
                </a:solidFill>
                <a:latin typeface="Calibri"/>
              </a:rPr>
            </a:br>
            <a:r>
              <a:rPr lang="en-US" sz="1836" dirty="0" smtClean="0">
                <a:solidFill>
                  <a:sysClr val="windowText" lastClr="000000">
                    <a:lumMod val="65000"/>
                    <a:lumOff val="35000"/>
                  </a:sysClr>
                </a:solidFill>
                <a:latin typeface="Calibri"/>
              </a:rPr>
              <a:t>for(auto&amp; e : entities)</a:t>
            </a:r>
            <a:r>
              <a:rPr lang="en-US" sz="1836" dirty="0">
                <a:solidFill>
                  <a:sysClr val="windowText" lastClr="000000">
                    <a:lumMod val="65000"/>
                    <a:lumOff val="35000"/>
                  </a:sysClr>
                </a:solidFill>
                <a:latin typeface="Calibri"/>
              </a:rPr>
              <a:t> </a:t>
            </a:r>
            <a:r>
              <a:rPr lang="en-US" sz="1836" dirty="0" smtClean="0">
                <a:solidFill>
                  <a:sysClr val="windowText" lastClr="000000">
                    <a:lumMod val="65000"/>
                    <a:lumOff val="35000"/>
                  </a:sysClr>
                </a:solidFill>
                <a:latin typeface="Calibri"/>
              </a:rPr>
              <a:t>{ e-</a:t>
            </a:r>
            <a:r>
              <a:rPr lang="en-US" sz="1836" dirty="0">
                <a:solidFill>
                  <a:sysClr val="windowText" lastClr="000000">
                    <a:lumMod val="65000"/>
                    <a:lumOff val="35000"/>
                  </a:sysClr>
                </a:solidFill>
                <a:latin typeface="Calibri"/>
              </a:rPr>
              <a:t>&gt;</a:t>
            </a:r>
            <a:r>
              <a:rPr lang="en-US" sz="1836" dirty="0" err="1">
                <a:solidFill>
                  <a:sysClr val="windowText" lastClr="000000">
                    <a:lumMod val="65000"/>
                    <a:lumOff val="35000"/>
                  </a:sysClr>
                </a:solidFill>
                <a:latin typeface="Calibri"/>
              </a:rPr>
              <a:t>ai</a:t>
            </a:r>
            <a:r>
              <a:rPr lang="en-US" sz="1836" dirty="0">
                <a:solidFill>
                  <a:sysClr val="windowText" lastClr="000000">
                    <a:lumMod val="65000"/>
                    <a:lumOff val="35000"/>
                  </a:sysClr>
                </a:solidFill>
                <a:latin typeface="Calibri"/>
              </a:rPr>
              <a:t>()</a:t>
            </a:r>
            <a:r>
              <a:rPr lang="en-US" sz="1836" b="1" dirty="0">
                <a:solidFill>
                  <a:srgbClr val="FF0000"/>
                </a:solidFill>
                <a:latin typeface="Calibri"/>
              </a:rPr>
              <a:t>-&gt;</a:t>
            </a:r>
            <a:r>
              <a:rPr lang="en-US" sz="1836" dirty="0">
                <a:solidFill>
                  <a:sysClr val="windowText" lastClr="000000">
                    <a:lumMod val="65000"/>
                    <a:lumOff val="35000"/>
                  </a:sysClr>
                </a:solidFill>
                <a:latin typeface="Calibri"/>
              </a:rPr>
              <a:t>update</a:t>
            </a:r>
            <a:r>
              <a:rPr lang="en-US" sz="1836" dirty="0" smtClean="0">
                <a:solidFill>
                  <a:sysClr val="windowText" lastClr="000000">
                    <a:lumMod val="65000"/>
                    <a:lumOff val="35000"/>
                  </a:sysClr>
                </a:solidFill>
                <a:latin typeface="Calibri"/>
              </a:rPr>
              <a:t>(); }</a:t>
            </a:r>
            <a:endParaRPr lang="en-US" sz="1836" dirty="0">
              <a:solidFill>
                <a:sysClr val="windowText" lastClr="000000">
                  <a:lumMod val="65000"/>
                  <a:lumOff val="35000"/>
                </a:sysClr>
              </a:solidFill>
              <a:latin typeface="Calibri"/>
            </a:endParaRP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smtClean="0">
                <a:solidFill>
                  <a:sysClr val="windowText" lastClr="000000">
                    <a:lumMod val="65000"/>
                    <a:lumOff val="35000"/>
                  </a:sysClr>
                </a:solidFill>
                <a:latin typeface="Calibri"/>
              </a:rPr>
              <a:t>entities) { e-&gt;physics()</a:t>
            </a:r>
            <a:r>
              <a:rPr lang="en-US" sz="1836" b="1" dirty="0" smtClean="0">
                <a:solidFill>
                  <a:srgbClr val="FF0000"/>
                </a:solidFill>
                <a:latin typeface="Calibri"/>
              </a:rPr>
              <a:t>-&gt;</a:t>
            </a:r>
            <a:r>
              <a:rPr lang="en-US" sz="1836" dirty="0" smtClean="0">
                <a:solidFill>
                  <a:sysClr val="windowText" lastClr="000000">
                    <a:lumMod val="65000"/>
                    <a:lumOff val="35000"/>
                  </a:sysClr>
                </a:solidFill>
                <a:latin typeface="Calibri"/>
              </a:rPr>
              <a:t>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smtClean="0">
                <a:solidFill>
                  <a:sysClr val="windowText" lastClr="000000">
                    <a:lumMod val="65000"/>
                    <a:lumOff val="35000"/>
                  </a:sysClr>
                </a:solidFill>
                <a:latin typeface="Calibri"/>
              </a:rPr>
              <a:t>entities) { e-&gt;render()</a:t>
            </a:r>
            <a:r>
              <a:rPr lang="en-US" sz="1836" b="1" dirty="0" smtClean="0">
                <a:solidFill>
                  <a:srgbClr val="FF0000"/>
                </a:solidFill>
                <a:latin typeface="Calibri"/>
              </a:rPr>
              <a:t>-&gt;</a:t>
            </a:r>
            <a:r>
              <a:rPr lang="en-US" sz="1836" dirty="0" smtClean="0">
                <a:solidFill>
                  <a:sysClr val="windowText" lastClr="000000">
                    <a:lumMod val="65000"/>
                    <a:lumOff val="35000"/>
                  </a:sysClr>
                </a:solidFill>
                <a:latin typeface="Calibri"/>
              </a:rPr>
              <a:t>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 other game loop machinery</a:t>
            </a:r>
            <a:endParaRPr lang="en-US" sz="1836" dirty="0">
              <a:solidFill>
                <a:sysClr val="windowText" lastClr="000000">
                  <a:lumMod val="65000"/>
                  <a:lumOff val="35000"/>
                </a:sysClr>
              </a:solidFill>
              <a:latin typeface="Calibri"/>
            </a:endParaRPr>
          </a:p>
        </p:txBody>
      </p:sp>
      <p:sp>
        <p:nvSpPr>
          <p:cNvPr id="18" name="Content Placeholder 8"/>
          <p:cNvSpPr txBox="1">
            <a:spLocks/>
          </p:cNvSpPr>
          <p:nvPr/>
        </p:nvSpPr>
        <p:spPr>
          <a:xfrm>
            <a:off x="6237321" y="1999663"/>
            <a:ext cx="5659591" cy="535978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class </a:t>
            </a:r>
            <a:r>
              <a:rPr lang="en-US" sz="1836" dirty="0" err="1">
                <a:solidFill>
                  <a:sysClr val="windowText" lastClr="000000">
                    <a:lumMod val="65000"/>
                    <a:lumOff val="35000"/>
                  </a:sysClr>
                </a:solidFill>
                <a:latin typeface="Calibri"/>
              </a:rPr>
              <a:t>GameEntity</a:t>
            </a:r>
            <a:r>
              <a:rPr lang="en-US" sz="1836" dirty="0">
                <a:solidFill>
                  <a:sysClr val="windowText" lastClr="000000">
                    <a:lumMod val="65000"/>
                    <a:lumOff val="35000"/>
                  </a:sysClr>
                </a:solidFill>
                <a:latin typeface="Calibri"/>
              </a:rPr>
              <a:t> {</a:t>
            </a:r>
            <a:br>
              <a:rPr lang="en-US" sz="1836" dirty="0">
                <a:solidFill>
                  <a:sysClr val="windowText" lastClr="000000">
                    <a:lumMod val="65000"/>
                    <a:lumOff val="35000"/>
                  </a:sysClr>
                </a:solidFill>
                <a:latin typeface="Calibri"/>
              </a:rPr>
            </a:br>
            <a:r>
              <a:rPr lang="en-US" sz="1836" dirty="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AIComponent</a:t>
            </a:r>
            <a:r>
              <a:rPr lang="en-US" sz="1836" dirty="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ai</a:t>
            </a:r>
            <a:r>
              <a:rPr lang="en-US" sz="1836" dirty="0">
                <a:solidFill>
                  <a:sysClr val="windowText" lastClr="000000">
                    <a:lumMod val="65000"/>
                    <a:lumOff val="35000"/>
                  </a:sysClr>
                </a:solidFill>
                <a:latin typeface="Calibri"/>
              </a:rPr>
              <a:t>_;</a:t>
            </a:r>
            <a:br>
              <a:rPr lang="en-US" sz="1836" dirty="0">
                <a:solidFill>
                  <a:sysClr val="windowText" lastClr="000000">
                    <a:lumMod val="65000"/>
                    <a:lumOff val="35000"/>
                  </a:sysClr>
                </a:solidFill>
                <a:latin typeface="Calibri"/>
              </a:rPr>
            </a:br>
            <a:r>
              <a:rPr lang="en-US" sz="1836" dirty="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PhysicsComponent</a:t>
            </a:r>
            <a:r>
              <a:rPr lang="en-US" sz="1836" dirty="0">
                <a:solidFill>
                  <a:sysClr val="windowText" lastClr="000000">
                    <a:lumMod val="65000"/>
                    <a:lumOff val="35000"/>
                  </a:sysClr>
                </a:solidFill>
                <a:latin typeface="Calibri"/>
              </a:rPr>
              <a:t>* physics_;</a:t>
            </a:r>
            <a:br>
              <a:rPr lang="en-US" sz="1836" dirty="0">
                <a:solidFill>
                  <a:sysClr val="windowText" lastClr="000000">
                    <a:lumMod val="65000"/>
                    <a:lumOff val="35000"/>
                  </a:sysClr>
                </a:solidFill>
                <a:latin typeface="Calibri"/>
              </a:rPr>
            </a:br>
            <a:r>
              <a:rPr lang="en-US" sz="1836" dirty="0">
                <a:solidFill>
                  <a:sysClr val="windowText" lastClr="000000">
                    <a:lumMod val="65000"/>
                    <a:lumOff val="35000"/>
                  </a:sysClr>
                </a:solidFill>
                <a:latin typeface="Calibri"/>
              </a:rPr>
              <a:t>    </a:t>
            </a:r>
            <a:r>
              <a:rPr lang="en-US" sz="1836" dirty="0" err="1">
                <a:solidFill>
                  <a:sysClr val="windowText" lastClr="000000">
                    <a:lumMod val="65000"/>
                    <a:lumOff val="35000"/>
                  </a:sysClr>
                </a:solidFill>
                <a:latin typeface="Calibri"/>
              </a:rPr>
              <a:t>RenderComponent</a:t>
            </a:r>
            <a:r>
              <a:rPr lang="en-US" sz="1836" dirty="0">
                <a:solidFill>
                  <a:sysClr val="windowText" lastClr="000000">
                    <a:lumMod val="65000"/>
                    <a:lumOff val="35000"/>
                  </a:sysClr>
                </a:solidFill>
                <a:latin typeface="Calibri"/>
              </a:rPr>
              <a:t>* render_;</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    :::</a:t>
            </a:r>
            <a:br>
              <a:rPr lang="en-US" sz="1836" dirty="0">
                <a:solidFill>
                  <a:sysClr val="windowText" lastClr="000000">
                    <a:lumMod val="65000"/>
                    <a:lumOff val="35000"/>
                  </a:sysClr>
                </a:solidFill>
                <a:latin typeface="Calibri"/>
              </a:rPr>
            </a:br>
            <a:r>
              <a:rPr lang="en-US" sz="1836" dirty="0">
                <a:solidFill>
                  <a:sysClr val="windowText" lastClr="000000">
                    <a:lumMod val="65000"/>
                    <a:lumOff val="35000"/>
                  </a:sysClr>
                </a:solidFill>
                <a:latin typeface="Calibri"/>
              </a:rPr>
              <a:t>};</a:t>
            </a:r>
          </a:p>
          <a:p>
            <a:pPr marL="0" indent="0" defTabSz="914400">
              <a:lnSpc>
                <a:spcPts val="2100"/>
              </a:lnSpc>
              <a:spcBef>
                <a:spcPts val="1200"/>
              </a:spcBef>
              <a:buClr>
                <a:srgbClr val="727CA3"/>
              </a:buClr>
              <a:buFont typeface="Wingdings 3"/>
              <a:buNone/>
              <a:defRPr/>
            </a:pPr>
            <a:r>
              <a:rPr lang="en-US" sz="1836" dirty="0">
                <a:solidFill>
                  <a:sysClr val="windowText" lastClr="000000">
                    <a:lumMod val="65000"/>
                    <a:lumOff val="35000"/>
                  </a:sysClr>
                </a:solidFill>
                <a:latin typeface="Calibri"/>
              </a:rPr>
              <a:t>vector&lt;</a:t>
            </a:r>
            <a:r>
              <a:rPr lang="en-US" sz="1836" dirty="0" err="1">
                <a:solidFill>
                  <a:sysClr val="windowText" lastClr="000000">
                    <a:lumMod val="65000"/>
                    <a:lumOff val="35000"/>
                  </a:sysClr>
                </a:solidFill>
                <a:latin typeface="Calibri"/>
              </a:rPr>
              <a:t>GameEntity</a:t>
            </a:r>
            <a:r>
              <a:rPr lang="en-US" sz="1836" dirty="0">
                <a:solidFill>
                  <a:sysClr val="windowText" lastClr="000000">
                    <a:lumMod val="65000"/>
                    <a:lumOff val="35000"/>
                  </a:sysClr>
                </a:solidFill>
                <a:latin typeface="Calibri"/>
              </a:rPr>
              <a:t>&gt; </a:t>
            </a:r>
            <a:r>
              <a:rPr lang="en-US" sz="1836" dirty="0" smtClean="0">
                <a:solidFill>
                  <a:sysClr val="windowText" lastClr="000000">
                    <a:lumMod val="65000"/>
                    <a:lumOff val="35000"/>
                  </a:sysClr>
                </a:solidFill>
                <a:latin typeface="Calibri"/>
              </a:rPr>
              <a:t>entities;</a:t>
            </a:r>
            <a:br>
              <a:rPr lang="en-US" sz="1836" dirty="0" smtClean="0">
                <a:solidFill>
                  <a:sysClr val="windowText" lastClr="000000">
                    <a:lumMod val="65000"/>
                    <a:lumOff val="35000"/>
                  </a:sysClr>
                </a:solidFill>
                <a:latin typeface="Calibri"/>
              </a:rPr>
            </a:br>
            <a:r>
              <a:rPr lang="en-US" sz="1836" dirty="0" smtClean="0">
                <a:solidFill>
                  <a:srgbClr val="00B050"/>
                </a:solidFill>
                <a:latin typeface="Calibri"/>
              </a:rPr>
              <a:t>vector&lt;</a:t>
            </a:r>
            <a:r>
              <a:rPr lang="en-US" sz="1836" dirty="0" err="1" smtClean="0">
                <a:solidFill>
                  <a:srgbClr val="00B050"/>
                </a:solidFill>
                <a:latin typeface="Calibri"/>
              </a:rPr>
              <a:t>AIComponent</a:t>
            </a:r>
            <a:r>
              <a:rPr lang="en-US" sz="1836" dirty="0">
                <a:solidFill>
                  <a:srgbClr val="00B050"/>
                </a:solidFill>
                <a:latin typeface="Calibri"/>
              </a:rPr>
              <a:t>&gt; </a:t>
            </a:r>
            <a:r>
              <a:rPr lang="en-US" sz="1836" dirty="0" err="1">
                <a:solidFill>
                  <a:srgbClr val="00B050"/>
                </a:solidFill>
                <a:latin typeface="Calibri"/>
              </a:rPr>
              <a:t>c</a:t>
            </a:r>
            <a:r>
              <a:rPr lang="en-US" sz="1836" dirty="0" err="1" smtClean="0">
                <a:solidFill>
                  <a:srgbClr val="00B050"/>
                </a:solidFill>
                <a:latin typeface="Calibri"/>
              </a:rPr>
              <a:t>ai</a:t>
            </a:r>
            <a:r>
              <a:rPr lang="en-US" sz="1836" dirty="0" smtClean="0">
                <a:solidFill>
                  <a:srgbClr val="00B050"/>
                </a:solidFill>
                <a:latin typeface="Calibri"/>
              </a:rPr>
              <a:t>;</a:t>
            </a:r>
            <a:br>
              <a:rPr lang="en-US" sz="1836" dirty="0" smtClean="0">
                <a:solidFill>
                  <a:srgbClr val="00B050"/>
                </a:solidFill>
                <a:latin typeface="Calibri"/>
              </a:rPr>
            </a:br>
            <a:r>
              <a:rPr lang="en-US" sz="1836" dirty="0" smtClean="0">
                <a:solidFill>
                  <a:srgbClr val="00B050"/>
                </a:solidFill>
                <a:latin typeface="Calibri"/>
              </a:rPr>
              <a:t>vector&lt;</a:t>
            </a:r>
            <a:r>
              <a:rPr lang="en-US" sz="1836" dirty="0" err="1" smtClean="0">
                <a:solidFill>
                  <a:srgbClr val="00B050"/>
                </a:solidFill>
                <a:latin typeface="Calibri"/>
              </a:rPr>
              <a:t>PhysicsComponent</a:t>
            </a:r>
            <a:r>
              <a:rPr lang="en-US" sz="1836" dirty="0">
                <a:solidFill>
                  <a:srgbClr val="00B050"/>
                </a:solidFill>
                <a:latin typeface="Calibri"/>
              </a:rPr>
              <a:t>&gt; </a:t>
            </a:r>
            <a:r>
              <a:rPr lang="en-US" sz="1836" dirty="0" err="1" smtClean="0">
                <a:solidFill>
                  <a:srgbClr val="00B050"/>
                </a:solidFill>
                <a:latin typeface="Calibri"/>
              </a:rPr>
              <a:t>cphysics</a:t>
            </a:r>
            <a:r>
              <a:rPr lang="en-US" sz="1836" dirty="0" smtClean="0">
                <a:solidFill>
                  <a:srgbClr val="00B050"/>
                </a:solidFill>
                <a:latin typeface="Calibri"/>
              </a:rPr>
              <a:t/>
            </a:r>
            <a:br>
              <a:rPr lang="en-US" sz="1836" dirty="0" smtClean="0">
                <a:solidFill>
                  <a:srgbClr val="00B050"/>
                </a:solidFill>
                <a:latin typeface="Calibri"/>
              </a:rPr>
            </a:br>
            <a:r>
              <a:rPr lang="en-US" sz="1836" dirty="0" smtClean="0">
                <a:solidFill>
                  <a:srgbClr val="00B050"/>
                </a:solidFill>
                <a:latin typeface="Calibri"/>
              </a:rPr>
              <a:t>vector&lt;</a:t>
            </a:r>
            <a:r>
              <a:rPr lang="en-US" sz="1836" dirty="0" err="1" smtClean="0">
                <a:solidFill>
                  <a:srgbClr val="00B050"/>
                </a:solidFill>
                <a:latin typeface="Calibri"/>
              </a:rPr>
              <a:t>RenderComponent</a:t>
            </a:r>
            <a:r>
              <a:rPr lang="en-US" sz="1836" dirty="0" smtClean="0">
                <a:solidFill>
                  <a:srgbClr val="00B050"/>
                </a:solidFill>
                <a:latin typeface="Calibri"/>
              </a:rPr>
              <a:t>&gt; </a:t>
            </a:r>
            <a:r>
              <a:rPr lang="en-US" sz="1836" dirty="0" err="1" smtClean="0">
                <a:solidFill>
                  <a:srgbClr val="00B050"/>
                </a:solidFill>
                <a:latin typeface="Calibri"/>
              </a:rPr>
              <a:t>crender</a:t>
            </a:r>
            <a:r>
              <a:rPr lang="en-US" sz="1836" dirty="0" smtClean="0">
                <a:solidFill>
                  <a:srgbClr val="00B050"/>
                </a:solidFill>
                <a:latin typeface="Calibri"/>
              </a:rPr>
              <a:t>;</a:t>
            </a:r>
          </a:p>
          <a:p>
            <a:pPr marL="0" indent="0" defTabSz="914400">
              <a:lnSpc>
                <a:spcPts val="2100"/>
              </a:lnSpc>
              <a:spcBef>
                <a:spcPts val="1200"/>
              </a:spcBef>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err="1" smtClean="0">
                <a:solidFill>
                  <a:srgbClr val="00B050"/>
                </a:solidFill>
                <a:latin typeface="Calibri"/>
              </a:rPr>
              <a:t>cai</a:t>
            </a:r>
            <a:r>
              <a:rPr lang="en-US" sz="1836" dirty="0" smtClean="0">
                <a:solidFill>
                  <a:srgbClr val="00B050"/>
                </a:solidFill>
                <a:latin typeface="Calibri"/>
              </a:rPr>
              <a:t>)</a:t>
            </a:r>
            <a:r>
              <a:rPr lang="en-US" sz="1836" dirty="0" smtClean="0">
                <a:solidFill>
                  <a:sysClr val="windowText" lastClr="000000">
                    <a:lumMod val="65000"/>
                    <a:lumOff val="35000"/>
                  </a:sysClr>
                </a:solidFill>
                <a:latin typeface="Calibri"/>
              </a:rPr>
              <a:t> { </a:t>
            </a:r>
            <a:r>
              <a:rPr lang="en-US" sz="1836" dirty="0" err="1" smtClean="0">
                <a:solidFill>
                  <a:sysClr val="windowText" lastClr="000000">
                    <a:lumMod val="65000"/>
                    <a:lumOff val="35000"/>
                  </a:sysClr>
                </a:solidFill>
                <a:latin typeface="Calibri"/>
              </a:rPr>
              <a:t>e.update</a:t>
            </a:r>
            <a:r>
              <a:rPr lang="en-US" sz="1836" dirty="0" smtClean="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err="1" smtClean="0">
                <a:solidFill>
                  <a:srgbClr val="00B050"/>
                </a:solidFill>
                <a:latin typeface="Calibri"/>
              </a:rPr>
              <a:t>cphysics</a:t>
            </a:r>
            <a:r>
              <a:rPr lang="en-US" sz="1836" dirty="0" smtClean="0">
                <a:solidFill>
                  <a:sysClr val="windowText" lastClr="000000">
                    <a:lumMod val="65000"/>
                    <a:lumOff val="35000"/>
                  </a:sysClr>
                </a:solidFill>
                <a:latin typeface="Calibri"/>
              </a:rPr>
              <a:t>) { </a:t>
            </a:r>
            <a:r>
              <a:rPr lang="en-US" sz="1836" dirty="0" err="1" smtClean="0">
                <a:solidFill>
                  <a:sysClr val="windowText" lastClr="000000">
                    <a:lumMod val="65000"/>
                    <a:lumOff val="35000"/>
                  </a:sysClr>
                </a:solidFill>
                <a:latin typeface="Calibri"/>
              </a:rPr>
              <a:t>e.update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a:solidFill>
                  <a:sysClr val="windowText" lastClr="000000">
                    <a:lumMod val="65000"/>
                    <a:lumOff val="35000"/>
                  </a:sysClr>
                </a:solidFill>
                <a:latin typeface="Calibri"/>
              </a:rPr>
              <a:t>for(auto&amp; e : </a:t>
            </a:r>
            <a:r>
              <a:rPr lang="en-US" sz="1836" dirty="0" err="1" smtClean="0">
                <a:solidFill>
                  <a:srgbClr val="00B050"/>
                </a:solidFill>
                <a:latin typeface="Calibri"/>
              </a:rPr>
              <a:t>crender</a:t>
            </a:r>
            <a:r>
              <a:rPr lang="en-US" sz="1836" dirty="0">
                <a:solidFill>
                  <a:sysClr val="windowText" lastClr="000000">
                    <a:lumMod val="65000"/>
                    <a:lumOff val="35000"/>
                  </a:sysClr>
                </a:solidFill>
                <a:latin typeface="Calibri"/>
              </a:rPr>
              <a:t>)</a:t>
            </a:r>
            <a:r>
              <a:rPr lang="en-US" sz="1836" dirty="0" smtClean="0">
                <a:solidFill>
                  <a:sysClr val="windowText" lastClr="000000">
                    <a:lumMod val="65000"/>
                    <a:lumOff val="35000"/>
                  </a:sysClr>
                </a:solidFill>
                <a:latin typeface="Calibri"/>
              </a:rPr>
              <a:t> { </a:t>
            </a:r>
            <a:r>
              <a:rPr lang="en-US" sz="1836" dirty="0" err="1" smtClean="0">
                <a:solidFill>
                  <a:sysClr val="windowText" lastClr="000000">
                    <a:lumMod val="65000"/>
                    <a:lumOff val="35000"/>
                  </a:sysClr>
                </a:solidFill>
                <a:latin typeface="Calibri"/>
              </a:rPr>
              <a:t>e.update</a:t>
            </a:r>
            <a:r>
              <a:rPr lang="en-US" sz="1836" dirty="0">
                <a:solidFill>
                  <a:sysClr val="windowText" lastClr="000000">
                    <a:lumMod val="65000"/>
                    <a:lumOff val="35000"/>
                  </a:sysClr>
                </a:solidFill>
                <a:latin typeface="Calibri"/>
              </a:rPr>
              <a:t>(); }</a:t>
            </a:r>
          </a:p>
          <a:p>
            <a:pPr marL="0" indent="0" defTabSz="914400">
              <a:lnSpc>
                <a:spcPts val="2100"/>
              </a:lnSpc>
              <a:buClr>
                <a:srgbClr val="727CA3"/>
              </a:buClr>
              <a:buFont typeface="Wingdings 3"/>
              <a:buNone/>
              <a:defRPr/>
            </a:pPr>
            <a:r>
              <a:rPr lang="en-US" sz="1836" dirty="0" smtClean="0">
                <a:solidFill>
                  <a:sysClr val="windowText" lastClr="000000">
                    <a:lumMod val="65000"/>
                    <a:lumOff val="35000"/>
                  </a:sysClr>
                </a:solidFill>
                <a:latin typeface="Calibri"/>
              </a:rPr>
              <a:t>::: </a:t>
            </a:r>
            <a:r>
              <a:rPr lang="en-US" sz="1836" dirty="0">
                <a:solidFill>
                  <a:sysClr val="windowText" lastClr="000000">
                    <a:lumMod val="65000"/>
                    <a:lumOff val="35000"/>
                  </a:sysClr>
                </a:solidFill>
                <a:latin typeface="Calibri"/>
              </a:rPr>
              <a:t>// other game loop </a:t>
            </a:r>
            <a:r>
              <a:rPr lang="en-US" sz="1836" dirty="0" smtClean="0">
                <a:solidFill>
                  <a:sysClr val="windowText" lastClr="000000">
                    <a:lumMod val="65000"/>
                    <a:lumOff val="35000"/>
                  </a:sysClr>
                </a:solidFill>
                <a:latin typeface="Calibri"/>
              </a:rPr>
              <a:t>machinery</a:t>
            </a:r>
            <a:endParaRPr lang="en-US" sz="1836" dirty="0">
              <a:solidFill>
                <a:sysClr val="windowText" lastClr="000000">
                  <a:lumMod val="65000"/>
                  <a:lumOff val="35000"/>
                </a:sysClr>
              </a:solidFill>
              <a:latin typeface="Calibri"/>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66" y="1396511"/>
            <a:ext cx="4900037" cy="2704444"/>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477" t="-2751" r="23097" b="-670"/>
          <a:stretch/>
        </p:blipFill>
        <p:spPr>
          <a:xfrm>
            <a:off x="5827846" y="1408694"/>
            <a:ext cx="6220626" cy="26981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3059" y="0"/>
            <a:ext cx="1423416" cy="1423416"/>
          </a:xfrm>
          <a:prstGeom prst="rect">
            <a:avLst/>
          </a:prstGeom>
        </p:spPr>
      </p:pic>
    </p:spTree>
    <p:extLst>
      <p:ext uri="{BB962C8B-B14F-4D97-AF65-F5344CB8AC3E}">
        <p14:creationId xmlns:p14="http://schemas.microsoft.com/office/powerpoint/2010/main" val="31112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798637" y="5830989"/>
            <a:ext cx="2133600"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1798637" y="5419237"/>
            <a:ext cx="9372600"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5456237" y="4945062"/>
            <a:ext cx="4724400"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849774" y="3611664"/>
            <a:ext cx="7416463" cy="485673"/>
          </a:xfrm>
          <a:prstGeom prst="rect">
            <a:avLst/>
          </a:prstGeom>
          <a:solidFill>
            <a:srgbClr val="FFFF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74637" y="982662"/>
            <a:ext cx="1828800" cy="3605602"/>
          </a:xfrm>
          <a:prstGeom prst="rect">
            <a:avLst/>
          </a:prstGeom>
          <a:noFill/>
        </p:spPr>
        <p:txBody>
          <a:bodyPr wrap="square" lIns="182880" tIns="146304" rIns="182880" bIns="146304" rtlCol="0">
            <a:spAutoFit/>
          </a:bodyPr>
          <a:lstStyle/>
          <a:p>
            <a:pPr>
              <a:lnSpc>
                <a:spcPct val="90000"/>
              </a:lnSpc>
              <a:spcAft>
                <a:spcPts val="600"/>
              </a:spcAft>
            </a:pPr>
            <a:r>
              <a:rPr lang="en-US" sz="23900" dirty="0" smtClean="0">
                <a:solidFill>
                  <a:srgbClr val="FFFFFF">
                    <a:lumMod val="75000"/>
                  </a:srgbClr>
                </a:solidFill>
                <a:effectLst>
                  <a:innerShdw blurRad="114300">
                    <a:prstClr val="black"/>
                  </a:innerShdw>
                </a:effectLst>
                <a:latin typeface="Bookman Old Style" panose="02050604050505020204" pitchFamily="18" charset="0"/>
              </a:rPr>
              <a:t>“</a:t>
            </a:r>
          </a:p>
        </p:txBody>
      </p:sp>
      <p:sp>
        <p:nvSpPr>
          <p:cNvPr id="6" name="Title 5"/>
          <p:cNvSpPr>
            <a:spLocks noGrp="1"/>
          </p:cNvSpPr>
          <p:nvPr>
            <p:ph type="title"/>
          </p:nvPr>
        </p:nvSpPr>
        <p:spPr/>
        <p:txBody>
          <a:bodyPr/>
          <a:lstStyle/>
          <a:p>
            <a:r>
              <a:rPr lang="en-US" dirty="0" smtClean="0"/>
              <a:t>Bob Nystrom:</a:t>
            </a:r>
            <a:endParaRPr lang="en-US" dirty="0"/>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t="33473"/>
          <a:stretch/>
        </p:blipFill>
        <p:spPr>
          <a:xfrm>
            <a:off x="1886312" y="3497262"/>
            <a:ext cx="9665925" cy="2819400"/>
          </a:xfrm>
          <a:prstGeom prst="rect">
            <a:avLst/>
          </a:prstGeom>
        </p:spPr>
      </p:pic>
      <p:pic>
        <p:nvPicPr>
          <p:cNvPr id="16" name="Picture 15"/>
          <p:cNvPicPr>
            <a:picLocks noChangeAspect="1"/>
          </p:cNvPicPr>
          <p:nvPr/>
        </p:nvPicPr>
        <p:blipFill rotWithShape="1">
          <a:blip r:embed="rId2">
            <a:clrChange>
              <a:clrFrom>
                <a:srgbClr val="FFFFFF"/>
              </a:clrFrom>
              <a:clrTo>
                <a:srgbClr val="FFFFFF">
                  <a:alpha val="0"/>
                </a:srgbClr>
              </a:clrTo>
            </a:clrChange>
            <a:duotone>
              <a:prstClr val="black"/>
              <a:schemeClr val="accent2">
                <a:tint val="45000"/>
                <a:satMod val="400000"/>
              </a:schemeClr>
            </a:duotone>
          </a:blip>
          <a:srcRect b="66527"/>
          <a:stretch/>
        </p:blipFill>
        <p:spPr>
          <a:xfrm>
            <a:off x="1886312" y="2078667"/>
            <a:ext cx="9665925" cy="141859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059" y="0"/>
            <a:ext cx="1423416" cy="1423416"/>
          </a:xfrm>
          <a:prstGeom prst="rect">
            <a:avLst/>
          </a:prstGeom>
        </p:spPr>
      </p:pic>
    </p:spTree>
    <p:extLst>
      <p:ext uri="{BB962C8B-B14F-4D97-AF65-F5344CB8AC3E}">
        <p14:creationId xmlns:p14="http://schemas.microsoft.com/office/powerpoint/2010/main" val="3866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“Why “real arrays” can surprise you</a:t>
            </a:r>
          </a:p>
          <a:p>
            <a:pPr lvl="1"/>
            <a:r>
              <a:rPr lang="en-US" dirty="0" smtClean="0"/>
              <a:t>Original benchmark from Jon Bentley (</a:t>
            </a:r>
            <a:r>
              <a:rPr lang="en-US" i="1" dirty="0" smtClean="0"/>
              <a:t>Programming Pearls</a:t>
            </a:r>
            <a:r>
              <a:rPr lang="en-US" dirty="0" smtClean="0"/>
              <a:t>). Slides and measurements from Bjarne Stroustrup (</a:t>
            </a:r>
            <a:r>
              <a:rPr lang="en-US" dirty="0" err="1" smtClean="0"/>
              <a:t>GoingNative</a:t>
            </a:r>
            <a:r>
              <a:rPr lang="en-US" dirty="0" smtClean="0"/>
              <a:t> 2013 &amp; “Make Simple Things Simple”)</a:t>
            </a:r>
            <a:endParaRPr lang="en-US" dirty="0"/>
          </a:p>
        </p:txBody>
      </p:sp>
      <p:sp>
        <p:nvSpPr>
          <p:cNvPr id="3" name="Title 2"/>
          <p:cNvSpPr>
            <a:spLocks noGrp="1"/>
          </p:cNvSpPr>
          <p:nvPr>
            <p:ph type="title"/>
          </p:nvPr>
        </p:nvSpPr>
        <p:spPr/>
        <p:txBody>
          <a:bodyPr/>
          <a:lstStyle/>
          <a:p>
            <a:r>
              <a:rPr lang="en-US" sz="4400" dirty="0" smtClean="0"/>
              <a:t>Example: Array vs. linked list for mid insert/delete</a:t>
            </a:r>
            <a:endParaRPr lang="en-US" sz="4400" dirty="0"/>
          </a:p>
        </p:txBody>
      </p:sp>
      <p:sp>
        <p:nvSpPr>
          <p:cNvPr id="4" name="Text Placeholder 3"/>
          <p:cNvSpPr>
            <a:spLocks noGrp="1"/>
          </p:cNvSpPr>
          <p:nvPr>
            <p:ph type="body" sz="quarter" idx="11"/>
          </p:nvPr>
        </p:nvSpPr>
        <p:spPr/>
        <p:txBody>
          <a:bodyPr/>
          <a:lstStyle/>
          <a:p>
            <a:r>
              <a:rPr lang="en-US" dirty="0" smtClean="0"/>
              <a:t>Doing the </a:t>
            </a:r>
            <a:r>
              <a:rPr lang="en-US" b="1" dirty="0" smtClean="0"/>
              <a:t>Element Shuffle</a:t>
            </a:r>
            <a:r>
              <a:rPr lang="en-US" dirty="0" smtClean="0"/>
              <a:t>, </a:t>
            </a:r>
            <a:br>
              <a:rPr lang="en-US" dirty="0" smtClean="0"/>
            </a:br>
            <a:r>
              <a:rPr lang="en-US" dirty="0" smtClean="0"/>
              <a:t>a new dance craze sweeping the nation</a:t>
            </a:r>
            <a:endParaRPr lang="en-US" dirty="0"/>
          </a:p>
        </p:txBody>
      </p:sp>
      <p:grpSp>
        <p:nvGrpSpPr>
          <p:cNvPr id="12" name="Group 11"/>
          <p:cNvGrpSpPr/>
          <p:nvPr/>
        </p:nvGrpSpPr>
        <p:grpSpPr>
          <a:xfrm>
            <a:off x="3639816" y="4089642"/>
            <a:ext cx="3264221" cy="1930260"/>
            <a:chOff x="8044585" y="854886"/>
            <a:chExt cx="2331509" cy="1378713"/>
          </a:xfrm>
        </p:grpSpPr>
        <p:sp>
          <p:nvSpPr>
            <p:cNvPr id="6" name="TextBox 5"/>
            <p:cNvSpPr txBox="1"/>
            <p:nvPr/>
          </p:nvSpPr>
          <p:spPr>
            <a:xfrm>
              <a:off x="8510887" y="854886"/>
              <a:ext cx="1632056" cy="350330"/>
            </a:xfrm>
            <a:prstGeom prst="rect">
              <a:avLst/>
            </a:prstGeom>
            <a:noFill/>
            <a:ln w="28575">
              <a:solidFill>
                <a:schemeClr val="tx1"/>
              </a:solidFill>
            </a:ln>
          </p:spPr>
          <p:txBody>
            <a:bodyPr wrap="square" rtlCol="0">
              <a:noAutofit/>
            </a:bodyPr>
            <a:lstStyle/>
            <a:p>
              <a:r>
                <a:rPr lang="en-US" sz="2400" dirty="0">
                  <a:solidFill>
                    <a:srgbClr val="404040"/>
                  </a:solidFill>
                </a:rPr>
                <a:t>Free store info</a:t>
              </a:r>
            </a:p>
          </p:txBody>
        </p:sp>
        <p:sp>
          <p:nvSpPr>
            <p:cNvPr id="7" name="TextBox 6"/>
            <p:cNvSpPr txBox="1"/>
            <p:nvPr/>
          </p:nvSpPr>
          <p:spPr>
            <a:xfrm>
              <a:off x="8510887" y="1200180"/>
              <a:ext cx="1632056" cy="350330"/>
            </a:xfrm>
            <a:prstGeom prst="rect">
              <a:avLst/>
            </a:prstGeom>
            <a:noFill/>
            <a:ln w="28575">
              <a:solidFill>
                <a:schemeClr val="tx1"/>
              </a:solidFill>
            </a:ln>
          </p:spPr>
          <p:txBody>
            <a:bodyPr wrap="square" rtlCol="0">
              <a:noAutofit/>
            </a:bodyPr>
            <a:lstStyle/>
            <a:p>
              <a:endParaRPr lang="en-US" sz="2400" dirty="0">
                <a:solidFill>
                  <a:srgbClr val="404040"/>
                </a:solidFill>
              </a:endParaRPr>
            </a:p>
          </p:txBody>
        </p:sp>
        <p:sp>
          <p:nvSpPr>
            <p:cNvPr id="8" name="TextBox 7"/>
            <p:cNvSpPr txBox="1"/>
            <p:nvPr/>
          </p:nvSpPr>
          <p:spPr>
            <a:xfrm>
              <a:off x="8510887" y="1545473"/>
              <a:ext cx="1632056" cy="350330"/>
            </a:xfrm>
            <a:prstGeom prst="rect">
              <a:avLst/>
            </a:prstGeom>
            <a:noFill/>
            <a:ln w="28575">
              <a:solidFill>
                <a:schemeClr val="tx1"/>
              </a:solidFill>
            </a:ln>
          </p:spPr>
          <p:txBody>
            <a:bodyPr wrap="square" rtlCol="0">
              <a:noAutofit/>
            </a:bodyPr>
            <a:lstStyle/>
            <a:p>
              <a:endParaRPr lang="en-US" sz="2400" dirty="0">
                <a:solidFill>
                  <a:srgbClr val="404040"/>
                </a:solidFill>
              </a:endParaRPr>
            </a:p>
          </p:txBody>
        </p:sp>
        <p:sp>
          <p:nvSpPr>
            <p:cNvPr id="9" name="TextBox 8"/>
            <p:cNvSpPr txBox="1"/>
            <p:nvPr/>
          </p:nvSpPr>
          <p:spPr>
            <a:xfrm>
              <a:off x="8510887" y="1883269"/>
              <a:ext cx="1632056" cy="350330"/>
            </a:xfrm>
            <a:prstGeom prst="rect">
              <a:avLst/>
            </a:prstGeom>
            <a:noFill/>
            <a:ln w="28575">
              <a:solidFill>
                <a:schemeClr val="tx1"/>
              </a:solidFill>
            </a:ln>
          </p:spPr>
          <p:txBody>
            <a:bodyPr wrap="square" rtlCol="0">
              <a:noAutofit/>
            </a:bodyPr>
            <a:lstStyle/>
            <a:p>
              <a:r>
                <a:rPr lang="en-US" sz="2400" dirty="0">
                  <a:solidFill>
                    <a:srgbClr val="404040"/>
                  </a:solidFill>
                </a:rPr>
                <a:t>data</a:t>
              </a:r>
            </a:p>
          </p:txBody>
        </p:sp>
        <p:cxnSp>
          <p:nvCxnSpPr>
            <p:cNvPr id="10" name="Straight Arrow Connector 9"/>
            <p:cNvCxnSpPr/>
            <p:nvPr/>
          </p:nvCxnSpPr>
          <p:spPr>
            <a:xfrm flipH="1">
              <a:off x="8044585" y="1372826"/>
              <a:ext cx="128233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326915" y="1718120"/>
              <a:ext cx="104917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618364" y="3641960"/>
            <a:ext cx="3933873" cy="2850988"/>
            <a:chOff x="6389686" y="3421063"/>
            <a:chExt cx="4238673" cy="3071885"/>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0588" t="1" r="15432" b="10646"/>
            <a:stretch/>
          </p:blipFill>
          <p:spPr>
            <a:xfrm>
              <a:off x="8580436" y="3421064"/>
              <a:ext cx="2047923" cy="3071884"/>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52931"/>
            <a:stretch/>
          </p:blipFill>
          <p:spPr>
            <a:xfrm>
              <a:off x="6389686" y="3421063"/>
              <a:ext cx="2190750" cy="3071884"/>
            </a:xfrm>
            <a:prstGeom prst="rect">
              <a:avLst/>
            </a:prstGeom>
          </p:spPr>
        </p:pic>
      </p:grpSp>
    </p:spTree>
    <p:extLst>
      <p:ext uri="{BB962C8B-B14F-4D97-AF65-F5344CB8AC3E}">
        <p14:creationId xmlns:p14="http://schemas.microsoft.com/office/powerpoint/2010/main" val="187162034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vs</a:t>
            </a:r>
            <a:r>
              <a:rPr lang="en-US" dirty="0"/>
              <a:t>. </a:t>
            </a:r>
            <a:r>
              <a:rPr lang="en-US" dirty="0" smtClean="0"/>
              <a:t>linked list for mid insert/delete</a:t>
            </a:r>
            <a:endParaRPr lang="en-US" dirty="0"/>
          </a:p>
        </p:txBody>
      </p:sp>
      <p:sp>
        <p:nvSpPr>
          <p:cNvPr id="3" name="Content Placeholder 2"/>
          <p:cNvSpPr>
            <a:spLocks noGrp="1"/>
          </p:cNvSpPr>
          <p:nvPr>
            <p:ph idx="4294967295"/>
          </p:nvPr>
        </p:nvSpPr>
        <p:spPr>
          <a:xfrm>
            <a:off x="503237" y="1632056"/>
            <a:ext cx="10972800" cy="4850832"/>
          </a:xfrm>
          <a:prstGeom prst="rect">
            <a:avLst/>
          </a:prstGeom>
        </p:spPr>
        <p:txBody>
          <a:bodyPr>
            <a:normAutofit fontScale="62500" lnSpcReduction="20000"/>
          </a:bodyPr>
          <a:lstStyle/>
          <a:p>
            <a:pPr>
              <a:lnSpc>
                <a:spcPct val="110000"/>
              </a:lnSpc>
            </a:pPr>
            <a:r>
              <a:rPr lang="en-US" dirty="0"/>
              <a:t>G</a:t>
            </a:r>
            <a:r>
              <a:rPr lang="en-US" dirty="0" smtClean="0"/>
              <a:t>enerate </a:t>
            </a:r>
            <a:r>
              <a:rPr lang="en-US" dirty="0"/>
              <a:t>N random integers and insert them into a sequence so that each is inserted in its proper position in the numerical order. </a:t>
            </a:r>
            <a:r>
              <a:rPr lang="en-US" dirty="0" smtClean="0"/>
              <a:t> </a:t>
            </a:r>
            <a:r>
              <a:rPr lang="en-US" b="1" dirty="0" smtClean="0"/>
              <a:t>5 </a:t>
            </a:r>
            <a:r>
              <a:rPr lang="en-US" b="1" dirty="0"/>
              <a:t>1 4 </a:t>
            </a:r>
            <a:r>
              <a:rPr lang="en-US" b="1" dirty="0" smtClean="0"/>
              <a:t>2</a:t>
            </a:r>
            <a:r>
              <a:rPr lang="en-US" dirty="0" smtClean="0"/>
              <a:t> gives:</a:t>
            </a:r>
            <a:endParaRPr lang="en-US" dirty="0"/>
          </a:p>
          <a:p>
            <a:pPr lvl="1">
              <a:lnSpc>
                <a:spcPct val="110000"/>
              </a:lnSpc>
            </a:pPr>
            <a:r>
              <a:rPr lang="en-US" b="1" dirty="0"/>
              <a:t>5</a:t>
            </a:r>
            <a:endParaRPr lang="en-US" dirty="0"/>
          </a:p>
          <a:p>
            <a:pPr lvl="1">
              <a:lnSpc>
                <a:spcPct val="110000"/>
              </a:lnSpc>
            </a:pPr>
            <a:r>
              <a:rPr lang="en-US" b="1" dirty="0"/>
              <a:t>1 5</a:t>
            </a:r>
            <a:endParaRPr lang="en-US" dirty="0"/>
          </a:p>
          <a:p>
            <a:pPr lvl="1">
              <a:lnSpc>
                <a:spcPct val="110000"/>
              </a:lnSpc>
            </a:pPr>
            <a:r>
              <a:rPr lang="en-US" b="1" dirty="0"/>
              <a:t>1 4 5</a:t>
            </a:r>
            <a:endParaRPr lang="en-US" dirty="0"/>
          </a:p>
          <a:p>
            <a:pPr lvl="1">
              <a:lnSpc>
                <a:spcPct val="110000"/>
              </a:lnSpc>
            </a:pPr>
            <a:r>
              <a:rPr lang="en-US" b="1" dirty="0"/>
              <a:t>1 2 4 </a:t>
            </a:r>
            <a:r>
              <a:rPr lang="en-US" b="1" dirty="0" smtClean="0"/>
              <a:t>5</a:t>
            </a:r>
            <a:endParaRPr lang="en-US" dirty="0"/>
          </a:p>
          <a:p>
            <a:pPr>
              <a:lnSpc>
                <a:spcPct val="110000"/>
              </a:lnSpc>
            </a:pPr>
            <a:r>
              <a:rPr lang="en-US" dirty="0" smtClean="0"/>
              <a:t>Remove </a:t>
            </a:r>
            <a:r>
              <a:rPr lang="en-US" dirty="0"/>
              <a:t>elements one at a time by picking a random position in the sequence and removing the element there. P</a:t>
            </a:r>
            <a:r>
              <a:rPr lang="en-US" dirty="0" smtClean="0"/>
              <a:t>ositions </a:t>
            </a:r>
            <a:r>
              <a:rPr lang="en-US" b="1" dirty="0"/>
              <a:t>1 2 0 </a:t>
            </a:r>
            <a:r>
              <a:rPr lang="en-US" b="1" dirty="0" smtClean="0"/>
              <a:t>0 </a:t>
            </a:r>
            <a:r>
              <a:rPr lang="en-US" dirty="0" smtClean="0"/>
              <a:t>gives</a:t>
            </a:r>
            <a:endParaRPr lang="en-US" dirty="0"/>
          </a:p>
          <a:p>
            <a:pPr lvl="1">
              <a:lnSpc>
                <a:spcPct val="110000"/>
              </a:lnSpc>
            </a:pPr>
            <a:r>
              <a:rPr lang="en-US" b="1" dirty="0"/>
              <a:t>1 2 4 5</a:t>
            </a:r>
            <a:endParaRPr lang="en-US" dirty="0"/>
          </a:p>
          <a:p>
            <a:pPr lvl="1">
              <a:lnSpc>
                <a:spcPct val="110000"/>
              </a:lnSpc>
            </a:pPr>
            <a:r>
              <a:rPr lang="en-US" b="1" dirty="0"/>
              <a:t>1 4 5</a:t>
            </a:r>
            <a:endParaRPr lang="en-US" dirty="0"/>
          </a:p>
          <a:p>
            <a:pPr lvl="1">
              <a:lnSpc>
                <a:spcPct val="110000"/>
              </a:lnSpc>
            </a:pPr>
            <a:r>
              <a:rPr lang="en-US" b="1" dirty="0"/>
              <a:t>1 4</a:t>
            </a:r>
            <a:endParaRPr lang="en-US" dirty="0"/>
          </a:p>
          <a:p>
            <a:pPr lvl="1">
              <a:lnSpc>
                <a:spcPct val="110000"/>
              </a:lnSpc>
            </a:pPr>
            <a:r>
              <a:rPr lang="en-US" b="1" dirty="0" smtClean="0"/>
              <a:t>4</a:t>
            </a:r>
            <a:endParaRPr lang="en-US" dirty="0"/>
          </a:p>
          <a:p>
            <a:pPr>
              <a:lnSpc>
                <a:spcPct val="110000"/>
              </a:lnSpc>
            </a:pPr>
            <a:r>
              <a:rPr lang="en-US" dirty="0" smtClean="0"/>
              <a:t>The sequence grows incrementally</a:t>
            </a:r>
          </a:p>
          <a:p>
            <a:pPr>
              <a:lnSpc>
                <a:spcPct val="110000"/>
              </a:lnSpc>
            </a:pPr>
            <a:r>
              <a:rPr lang="en-US" b="1" dirty="0">
                <a:latin typeface="+mn-lt"/>
              </a:rPr>
              <a:t>For which N is it better to use a linked list than an </a:t>
            </a:r>
            <a:r>
              <a:rPr lang="en-US" b="1" dirty="0" smtClean="0">
                <a:latin typeface="+mn-lt"/>
              </a:rPr>
              <a:t>array?</a:t>
            </a:r>
            <a:endParaRPr lang="en-US" b="1" dirty="0">
              <a:latin typeface="+mn-lt"/>
            </a:endParaRPr>
          </a:p>
        </p:txBody>
      </p:sp>
      <p:grpSp>
        <p:nvGrpSpPr>
          <p:cNvPr id="10" name="Group 9"/>
          <p:cNvGrpSpPr/>
          <p:nvPr/>
        </p:nvGrpSpPr>
        <p:grpSpPr>
          <a:xfrm>
            <a:off x="10637837" y="-3041"/>
            <a:ext cx="1828800" cy="1325383"/>
            <a:chOff x="6389686" y="3421063"/>
            <a:chExt cx="4238673" cy="3071885"/>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30588" t="1" r="15432" b="10646"/>
            <a:stretch/>
          </p:blipFill>
          <p:spPr>
            <a:xfrm>
              <a:off x="8580436" y="3421064"/>
              <a:ext cx="2047923" cy="3071884"/>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52931"/>
            <a:stretch/>
          </p:blipFill>
          <p:spPr>
            <a:xfrm>
              <a:off x="6389686" y="3421063"/>
              <a:ext cx="2190750" cy="3071884"/>
            </a:xfrm>
            <a:prstGeom prst="rect">
              <a:avLst/>
            </a:prstGeom>
          </p:spPr>
        </p:pic>
      </p:grpSp>
    </p:spTree>
    <p:extLst>
      <p:ext uri="{BB962C8B-B14F-4D97-AF65-F5344CB8AC3E}">
        <p14:creationId xmlns:p14="http://schemas.microsoft.com/office/powerpoint/2010/main" val="27423874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lnSpc>
                <a:spcPct val="150000"/>
              </a:lnSpc>
            </a:pPr>
            <a:r>
              <a:rPr lang="en-US" sz="3200" b="1" dirty="0" smtClean="0">
                <a:solidFill>
                  <a:schemeClr val="accent2">
                    <a:lumMod val="75000"/>
                  </a:schemeClr>
                </a:solidFill>
                <a:latin typeface="Segoe UI Light" panose="020B0502040204020203" pitchFamily="34" charset="0"/>
                <a:cs typeface="Segoe UI Light" panose="020B0502040204020203" pitchFamily="34" charset="0"/>
              </a:rPr>
              <a:t>Updates: ISO C++, VC++ roadmap</a:t>
            </a:r>
          </a:p>
          <a:p>
            <a:pPr>
              <a:lnSpc>
                <a:spcPct val="150000"/>
              </a:lnSpc>
            </a:pPr>
            <a:r>
              <a:rPr lang="en-US" sz="3200" dirty="0" smtClean="0"/>
              <a:t>Modern C++: What you need to know</a:t>
            </a:r>
          </a:p>
          <a:p>
            <a:pPr>
              <a:lnSpc>
                <a:spcPct val="150000"/>
              </a:lnSpc>
            </a:pPr>
            <a:r>
              <a:rPr lang="en-US" sz="3200" dirty="0" smtClean="0"/>
              <a:t>What you need to know next</a:t>
            </a:r>
          </a:p>
        </p:txBody>
      </p:sp>
      <p:sp>
        <p:nvSpPr>
          <p:cNvPr id="5" name="Title 4"/>
          <p:cNvSpPr>
            <a:spLocks noGrp="1"/>
          </p:cNvSpPr>
          <p:nvPr>
            <p:ph type="title"/>
          </p:nvPr>
        </p:nvSpPr>
        <p:spPr/>
        <p:txBody>
          <a:bodyPr/>
          <a:lstStyle/>
          <a:p>
            <a:r>
              <a:rPr lang="en-US" dirty="0" smtClean="0"/>
              <a:t>Agenda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11092"/>
          <a:stretch>
            <a:fillRect/>
          </a:stretch>
        </p:blipFill>
        <p:spPr>
          <a:xfrm>
            <a:off x="274638" y="1893675"/>
            <a:ext cx="3931920" cy="3203787"/>
          </a:xfrm>
          <a:custGeom>
            <a:avLst/>
            <a:gdLst>
              <a:gd name="connsiteX0" fmla="*/ 0 w 4886324"/>
              <a:gd name="connsiteY0" fmla="*/ 0 h 3981450"/>
              <a:gd name="connsiteX1" fmla="*/ 4886324 w 4886324"/>
              <a:gd name="connsiteY1" fmla="*/ 0 h 3981450"/>
              <a:gd name="connsiteX2" fmla="*/ 4886324 w 4886324"/>
              <a:gd name="connsiteY2" fmla="*/ 3981450 h 3981450"/>
              <a:gd name="connsiteX3" fmla="*/ 0 w 4886324"/>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4886324" h="3981450">
                <a:moveTo>
                  <a:pt x="0" y="0"/>
                </a:moveTo>
                <a:lnTo>
                  <a:pt x="4886324" y="0"/>
                </a:lnTo>
                <a:lnTo>
                  <a:pt x="4886324" y="3981450"/>
                </a:lnTo>
                <a:lnTo>
                  <a:pt x="0" y="3981450"/>
                </a:lnTo>
                <a:close/>
              </a:path>
            </a:pathLst>
          </a:custGeom>
        </p:spPr>
      </p:pic>
    </p:spTree>
    <p:extLst>
      <p:ext uri="{BB962C8B-B14F-4D97-AF65-F5344CB8AC3E}">
        <p14:creationId xmlns:p14="http://schemas.microsoft.com/office/powerpoint/2010/main" val="164419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vs. linked list for mid insert/delete</a:t>
            </a:r>
            <a:endParaRPr lang="en-US" dirty="0"/>
          </a:p>
        </p:txBody>
      </p:sp>
      <p:sp>
        <p:nvSpPr>
          <p:cNvPr id="3" name="Content Placeholder 2"/>
          <p:cNvSpPr>
            <a:spLocks noGrp="1"/>
          </p:cNvSpPr>
          <p:nvPr>
            <p:ph idx="4294967295"/>
          </p:nvPr>
        </p:nvSpPr>
        <p:spPr>
          <a:xfrm>
            <a:off x="1347505" y="5595620"/>
            <a:ext cx="10052332" cy="1088037"/>
          </a:xfrm>
          <a:prstGeom prst="rect">
            <a:avLst/>
          </a:prstGeom>
        </p:spPr>
        <p:txBody>
          <a:bodyPr>
            <a:noAutofit/>
          </a:bodyPr>
          <a:lstStyle/>
          <a:p>
            <a:r>
              <a:rPr lang="en-US" sz="2448" dirty="0"/>
              <a:t>Vector beats list massively for insertion and deletion</a:t>
            </a:r>
          </a:p>
          <a:p>
            <a:pPr lvl="1"/>
            <a:r>
              <a:rPr lang="en-US" sz="1836" dirty="0"/>
              <a:t>For small elements and relatively small numbers (up to 500,000 on my machine)</a:t>
            </a:r>
          </a:p>
          <a:p>
            <a:pPr lvl="1"/>
            <a:r>
              <a:rPr lang="en-US" sz="1836" dirty="0"/>
              <a:t>Your mileage </a:t>
            </a:r>
            <a:r>
              <a:rPr lang="en-US" sz="1836" b="1" i="1" dirty="0"/>
              <a:t>will</a:t>
            </a:r>
            <a:r>
              <a:rPr lang="en-US" sz="1836" dirty="0"/>
              <a:t> vary</a:t>
            </a:r>
          </a:p>
        </p:txBody>
      </p:sp>
      <p:graphicFrame>
        <p:nvGraphicFramePr>
          <p:cNvPr id="6" name="Chart 5"/>
          <p:cNvGraphicFramePr/>
          <p:nvPr>
            <p:extLst/>
          </p:nvPr>
        </p:nvGraphicFramePr>
        <p:xfrm>
          <a:off x="3109560" y="1243471"/>
          <a:ext cx="5853057" cy="40995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306274" y="5104776"/>
            <a:ext cx="2098358" cy="350330"/>
          </a:xfrm>
          <a:prstGeom prst="rect">
            <a:avLst/>
          </a:prstGeom>
          <a:noFill/>
        </p:spPr>
        <p:txBody>
          <a:bodyPr wrap="square" rtlCol="0">
            <a:spAutoFit/>
          </a:bodyPr>
          <a:lstStyle/>
          <a:p>
            <a:r>
              <a:rPr lang="en-US" sz="1632" dirty="0">
                <a:solidFill>
                  <a:srgbClr val="404040"/>
                </a:solidFill>
              </a:rPr>
              <a:t>*100,000 elements</a:t>
            </a:r>
          </a:p>
        </p:txBody>
      </p:sp>
      <p:grpSp>
        <p:nvGrpSpPr>
          <p:cNvPr id="9" name="Group 8"/>
          <p:cNvGrpSpPr/>
          <p:nvPr/>
        </p:nvGrpSpPr>
        <p:grpSpPr>
          <a:xfrm>
            <a:off x="10637837" y="-3041"/>
            <a:ext cx="1828800" cy="1325383"/>
            <a:chOff x="6389686" y="3421063"/>
            <a:chExt cx="4238673" cy="3071885"/>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0588" t="1" r="15432" b="10646"/>
            <a:stretch/>
          </p:blipFill>
          <p:spPr>
            <a:xfrm>
              <a:off x="8580436" y="3421064"/>
              <a:ext cx="2047923" cy="3071884"/>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52931"/>
            <a:stretch/>
          </p:blipFill>
          <p:spPr>
            <a:xfrm>
              <a:off x="6389686" y="3421063"/>
              <a:ext cx="2190750" cy="3071884"/>
            </a:xfrm>
            <a:prstGeom prst="rect">
              <a:avLst/>
            </a:prstGeom>
          </p:spPr>
        </p:pic>
      </p:grpSp>
    </p:spTree>
    <p:extLst>
      <p:ext uri="{BB962C8B-B14F-4D97-AF65-F5344CB8AC3E}">
        <p14:creationId xmlns:p14="http://schemas.microsoft.com/office/powerpoint/2010/main" val="332484741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vs. linked list for mid insert/delete</a:t>
            </a:r>
            <a:endParaRPr lang="en-US" dirty="0"/>
          </a:p>
        </p:txBody>
      </p:sp>
      <p:sp>
        <p:nvSpPr>
          <p:cNvPr id="3" name="Content Placeholder 2"/>
          <p:cNvSpPr>
            <a:spLocks noGrp="1"/>
          </p:cNvSpPr>
          <p:nvPr>
            <p:ph idx="4294967295"/>
          </p:nvPr>
        </p:nvSpPr>
        <p:spPr>
          <a:xfrm>
            <a:off x="503237" y="1545474"/>
            <a:ext cx="11277600" cy="4995530"/>
          </a:xfrm>
          <a:prstGeom prst="rect">
            <a:avLst/>
          </a:prstGeom>
        </p:spPr>
        <p:txBody>
          <a:bodyPr>
            <a:normAutofit/>
          </a:bodyPr>
          <a:lstStyle/>
          <a:p>
            <a:r>
              <a:rPr lang="en-US" sz="2448" b="1" dirty="0" smtClean="0"/>
              <a:t>Space: </a:t>
            </a:r>
            <a:r>
              <a:rPr lang="en-US" sz="2448" dirty="0" smtClean="0"/>
              <a:t>The </a:t>
            </a:r>
            <a:r>
              <a:rPr lang="en-US" sz="2448" dirty="0"/>
              <a:t>amount of memory used </a:t>
            </a:r>
            <a:r>
              <a:rPr lang="en-US" sz="2448" dirty="0" smtClean="0"/>
              <a:t>differs </a:t>
            </a:r>
            <a:r>
              <a:rPr lang="en-US" sz="2448" dirty="0"/>
              <a:t>dramatically</a:t>
            </a:r>
          </a:p>
          <a:p>
            <a:pPr lvl="1"/>
            <a:r>
              <a:rPr lang="en-US" sz="2040" dirty="0"/>
              <a:t>List uses 4+ words per element</a:t>
            </a:r>
          </a:p>
          <a:p>
            <a:pPr lvl="1"/>
            <a:r>
              <a:rPr lang="en-US" sz="2040" dirty="0"/>
              <a:t>Vector uses 1 word per element</a:t>
            </a:r>
          </a:p>
          <a:p>
            <a:pPr lvl="0"/>
            <a:r>
              <a:rPr lang="en-US" sz="2448" b="1" dirty="0" smtClean="0"/>
              <a:t>Allocation:</a:t>
            </a:r>
            <a:r>
              <a:rPr lang="en-US" sz="2448" dirty="0" smtClean="0"/>
              <a:t> An </a:t>
            </a:r>
            <a:r>
              <a:rPr lang="en-US" sz="2448" dirty="0" err="1"/>
              <a:t>unoptimized</a:t>
            </a:r>
            <a:r>
              <a:rPr lang="en-US" sz="2448" dirty="0"/>
              <a:t> list does more allocations</a:t>
            </a:r>
          </a:p>
          <a:p>
            <a:pPr lvl="1"/>
            <a:r>
              <a:rPr lang="en-US" sz="2040" dirty="0"/>
              <a:t>One per element</a:t>
            </a:r>
          </a:p>
          <a:p>
            <a:pPr lvl="2"/>
            <a:r>
              <a:rPr lang="en-US" sz="1632" dirty="0"/>
              <a:t>Can be eliminated by pre-allocation</a:t>
            </a:r>
          </a:p>
          <a:p>
            <a:r>
              <a:rPr lang="en-US" sz="2448" b="1" dirty="0" smtClean="0"/>
              <a:t>Access order:</a:t>
            </a:r>
            <a:r>
              <a:rPr lang="en-US" sz="2448" dirty="0" smtClean="0"/>
              <a:t> Memory </a:t>
            </a:r>
            <a:r>
              <a:rPr lang="en-US" sz="2448" dirty="0"/>
              <a:t>access is relatively slow</a:t>
            </a:r>
          </a:p>
          <a:p>
            <a:pPr lvl="1"/>
            <a:r>
              <a:rPr lang="en-US" sz="2040" dirty="0"/>
              <a:t>Unpredictable memory access gives many more cache misses</a:t>
            </a:r>
          </a:p>
          <a:p>
            <a:r>
              <a:rPr lang="en-US" sz="2448" dirty="0"/>
              <a:t>Find the insertion and deletion points</a:t>
            </a:r>
          </a:p>
          <a:p>
            <a:pPr lvl="1"/>
            <a:r>
              <a:rPr lang="en-US" sz="2040" dirty="0"/>
              <a:t>Linear search</a:t>
            </a:r>
          </a:p>
          <a:p>
            <a:r>
              <a:rPr lang="en-US" sz="2448" dirty="0"/>
              <a:t>Use a map?</a:t>
            </a:r>
          </a:p>
          <a:p>
            <a:pPr lvl="1"/>
            <a:r>
              <a:rPr lang="en-US" sz="2040" dirty="0"/>
              <a:t>But then we could use binary search and indexed access for a vector</a:t>
            </a:r>
          </a:p>
          <a:p>
            <a:pPr lvl="1"/>
            <a:r>
              <a:rPr lang="en-US" sz="2040" dirty="0"/>
              <a:t>Also: this misses the point. Don’t just optimize for the exercise</a:t>
            </a:r>
          </a:p>
          <a:p>
            <a:pPr lvl="1"/>
            <a:endParaRPr lang="en-US" sz="2040" dirty="0"/>
          </a:p>
        </p:txBody>
      </p:sp>
      <p:grpSp>
        <p:nvGrpSpPr>
          <p:cNvPr id="5" name="Group 4"/>
          <p:cNvGrpSpPr/>
          <p:nvPr/>
        </p:nvGrpSpPr>
        <p:grpSpPr>
          <a:xfrm>
            <a:off x="8504237" y="1516062"/>
            <a:ext cx="2331509" cy="1378713"/>
            <a:chOff x="8044585" y="854886"/>
            <a:chExt cx="2331509" cy="1378713"/>
          </a:xfrm>
        </p:grpSpPr>
        <p:sp>
          <p:nvSpPr>
            <p:cNvPr id="6" name="TextBox 5"/>
            <p:cNvSpPr txBox="1"/>
            <p:nvPr/>
          </p:nvSpPr>
          <p:spPr>
            <a:xfrm>
              <a:off x="8510887" y="854886"/>
              <a:ext cx="1632056" cy="350330"/>
            </a:xfrm>
            <a:prstGeom prst="rect">
              <a:avLst/>
            </a:prstGeom>
            <a:noFill/>
            <a:ln w="19050">
              <a:solidFill>
                <a:schemeClr val="tx1"/>
              </a:solidFill>
            </a:ln>
          </p:spPr>
          <p:txBody>
            <a:bodyPr wrap="square" rtlCol="0">
              <a:spAutoFit/>
            </a:bodyPr>
            <a:lstStyle/>
            <a:p>
              <a:r>
                <a:rPr lang="en-US" sz="1632" dirty="0">
                  <a:solidFill>
                    <a:srgbClr val="404040"/>
                  </a:solidFill>
                </a:rPr>
                <a:t>Free store info</a:t>
              </a:r>
            </a:p>
          </p:txBody>
        </p:sp>
        <p:sp>
          <p:nvSpPr>
            <p:cNvPr id="9" name="TextBox 8"/>
            <p:cNvSpPr txBox="1"/>
            <p:nvPr/>
          </p:nvSpPr>
          <p:spPr>
            <a:xfrm>
              <a:off x="8510887" y="1200180"/>
              <a:ext cx="1632056" cy="350330"/>
            </a:xfrm>
            <a:prstGeom prst="rect">
              <a:avLst/>
            </a:prstGeom>
            <a:noFill/>
            <a:ln w="19050">
              <a:solidFill>
                <a:schemeClr val="tx1"/>
              </a:solidFill>
            </a:ln>
          </p:spPr>
          <p:txBody>
            <a:bodyPr wrap="square" rtlCol="0">
              <a:spAutoFit/>
            </a:bodyPr>
            <a:lstStyle/>
            <a:p>
              <a:endParaRPr lang="en-US" sz="1632" dirty="0">
                <a:solidFill>
                  <a:srgbClr val="404040"/>
                </a:solidFill>
              </a:endParaRPr>
            </a:p>
          </p:txBody>
        </p:sp>
        <p:sp>
          <p:nvSpPr>
            <p:cNvPr id="10" name="TextBox 9"/>
            <p:cNvSpPr txBox="1"/>
            <p:nvPr/>
          </p:nvSpPr>
          <p:spPr>
            <a:xfrm>
              <a:off x="8510887" y="1545473"/>
              <a:ext cx="1632056" cy="350330"/>
            </a:xfrm>
            <a:prstGeom prst="rect">
              <a:avLst/>
            </a:prstGeom>
            <a:noFill/>
            <a:ln w="19050">
              <a:solidFill>
                <a:schemeClr val="tx1"/>
              </a:solidFill>
            </a:ln>
          </p:spPr>
          <p:txBody>
            <a:bodyPr wrap="square" rtlCol="0">
              <a:spAutoFit/>
            </a:bodyPr>
            <a:lstStyle/>
            <a:p>
              <a:endParaRPr lang="en-US" sz="1632" dirty="0">
                <a:solidFill>
                  <a:srgbClr val="404040"/>
                </a:solidFill>
              </a:endParaRPr>
            </a:p>
          </p:txBody>
        </p:sp>
        <p:sp>
          <p:nvSpPr>
            <p:cNvPr id="11" name="TextBox 10"/>
            <p:cNvSpPr txBox="1"/>
            <p:nvPr/>
          </p:nvSpPr>
          <p:spPr>
            <a:xfrm>
              <a:off x="8510887" y="1883269"/>
              <a:ext cx="1632056" cy="350330"/>
            </a:xfrm>
            <a:prstGeom prst="rect">
              <a:avLst/>
            </a:prstGeom>
            <a:noFill/>
            <a:ln w="19050">
              <a:solidFill>
                <a:schemeClr val="tx1"/>
              </a:solidFill>
            </a:ln>
          </p:spPr>
          <p:txBody>
            <a:bodyPr wrap="square" rtlCol="0">
              <a:spAutoFit/>
            </a:bodyPr>
            <a:lstStyle/>
            <a:p>
              <a:r>
                <a:rPr lang="en-US" sz="1632" dirty="0">
                  <a:solidFill>
                    <a:srgbClr val="404040"/>
                  </a:solidFill>
                </a:rPr>
                <a:t>data</a:t>
              </a:r>
            </a:p>
          </p:txBody>
        </p:sp>
        <p:cxnSp>
          <p:nvCxnSpPr>
            <p:cNvPr id="13" name="Straight Arrow Connector 12"/>
            <p:cNvCxnSpPr/>
            <p:nvPr/>
          </p:nvCxnSpPr>
          <p:spPr>
            <a:xfrm flipH="1">
              <a:off x="8044585" y="1372826"/>
              <a:ext cx="128233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326915" y="1718120"/>
              <a:ext cx="104917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a:stCxn id="14" idx="1"/>
          </p:cNvCxnSpPr>
          <p:nvPr/>
        </p:nvCxnSpPr>
        <p:spPr>
          <a:xfrm flipH="1" flipV="1">
            <a:off x="3017837" y="5046752"/>
            <a:ext cx="3524704" cy="28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42541" y="4858410"/>
            <a:ext cx="3030961" cy="382308"/>
          </a:xfrm>
          <a:prstGeom prst="rect">
            <a:avLst/>
          </a:prstGeom>
          <a:noFill/>
        </p:spPr>
        <p:txBody>
          <a:bodyPr wrap="square" rtlCol="0">
            <a:spAutoFit/>
          </a:bodyPr>
          <a:lstStyle/>
          <a:p>
            <a:r>
              <a:rPr lang="en-US" sz="1836" dirty="0">
                <a:solidFill>
                  <a:srgbClr val="FF0000"/>
                </a:solidFill>
              </a:rPr>
              <a:t>This completely dominates</a:t>
            </a:r>
          </a:p>
        </p:txBody>
      </p:sp>
      <p:grpSp>
        <p:nvGrpSpPr>
          <p:cNvPr id="17" name="Group 16"/>
          <p:cNvGrpSpPr/>
          <p:nvPr/>
        </p:nvGrpSpPr>
        <p:grpSpPr>
          <a:xfrm>
            <a:off x="10637837" y="-3041"/>
            <a:ext cx="1828800" cy="1325383"/>
            <a:chOff x="6389686" y="3421063"/>
            <a:chExt cx="4238673" cy="3071885"/>
          </a:xfrm>
        </p:grpSpPr>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30588" t="1" r="15432" b="10646"/>
            <a:stretch/>
          </p:blipFill>
          <p:spPr>
            <a:xfrm>
              <a:off x="8580436" y="3421064"/>
              <a:ext cx="2047923" cy="3071884"/>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52931"/>
            <a:stretch/>
          </p:blipFill>
          <p:spPr>
            <a:xfrm>
              <a:off x="6389686" y="3421063"/>
              <a:ext cx="2190750" cy="3071884"/>
            </a:xfrm>
            <a:prstGeom prst="rect">
              <a:avLst/>
            </a:prstGeom>
          </p:spPr>
        </p:pic>
      </p:grpSp>
    </p:spTree>
    <p:extLst>
      <p:ext uri="{BB962C8B-B14F-4D97-AF65-F5344CB8AC3E}">
        <p14:creationId xmlns:p14="http://schemas.microsoft.com/office/powerpoint/2010/main" val="61740911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vs. linked list… </a:t>
            </a:r>
            <a:r>
              <a:rPr lang="en-US" dirty="0" smtClean="0">
                <a:latin typeface="+mn-lt"/>
              </a:rPr>
              <a:t>vs. map</a:t>
            </a:r>
            <a:endParaRPr lang="en-US" dirty="0">
              <a:latin typeface="+mn-lt"/>
            </a:endParaRPr>
          </a:p>
        </p:txBody>
      </p:sp>
      <p:sp>
        <p:nvSpPr>
          <p:cNvPr id="3" name="Content Placeholder 2"/>
          <p:cNvSpPr>
            <a:spLocks noGrp="1"/>
          </p:cNvSpPr>
          <p:nvPr>
            <p:ph idx="4294967295"/>
          </p:nvPr>
        </p:nvSpPr>
        <p:spPr>
          <a:xfrm>
            <a:off x="960437" y="1682467"/>
            <a:ext cx="5828771" cy="3186395"/>
          </a:xfrm>
          <a:prstGeom prst="rect">
            <a:avLst/>
          </a:prstGeom>
        </p:spPr>
        <p:txBody>
          <a:bodyPr>
            <a:normAutofit/>
          </a:bodyPr>
          <a:lstStyle/>
          <a:p>
            <a:r>
              <a:rPr lang="en-US" sz="2448" dirty="0"/>
              <a:t>Implications:</a:t>
            </a:r>
          </a:p>
          <a:p>
            <a:pPr lvl="1"/>
            <a:r>
              <a:rPr lang="en-US" sz="2040" dirty="0"/>
              <a:t>Don’t store data unnecessarily.</a:t>
            </a:r>
          </a:p>
          <a:p>
            <a:pPr lvl="1"/>
            <a:r>
              <a:rPr lang="en-US" sz="2040" dirty="0"/>
              <a:t>Keep data compact.</a:t>
            </a:r>
          </a:p>
          <a:p>
            <a:pPr lvl="1"/>
            <a:r>
              <a:rPr lang="en-US" sz="2040" dirty="0"/>
              <a:t>Access memory in a predictable manner. </a:t>
            </a:r>
          </a:p>
          <a:p>
            <a:pPr marL="0" indent="0">
              <a:buNone/>
            </a:pPr>
            <a:endParaRPr lang="en-US" dirty="0"/>
          </a:p>
        </p:txBody>
      </p:sp>
      <p:graphicFrame>
        <p:nvGraphicFramePr>
          <p:cNvPr id="8" name="Chart 7"/>
          <p:cNvGraphicFramePr>
            <a:graphicFrameLocks/>
          </p:cNvGraphicFramePr>
          <p:nvPr>
            <p:extLst/>
          </p:nvPr>
        </p:nvGraphicFramePr>
        <p:xfrm>
          <a:off x="1710654" y="3574980"/>
          <a:ext cx="9092883" cy="294352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853872" y="1689488"/>
            <a:ext cx="4012565" cy="1404487"/>
          </a:xfrm>
          <a:prstGeom prst="rect">
            <a:avLst/>
          </a:prstGeom>
        </p:spPr>
        <p:txBody>
          <a:bodyPr wrap="square">
            <a:spAutoFit/>
          </a:bodyPr>
          <a:lstStyle/>
          <a:p>
            <a:pPr marL="342900" indent="-342900">
              <a:lnSpc>
                <a:spcPct val="90000"/>
              </a:lnSpc>
              <a:spcBef>
                <a:spcPct val="20000"/>
              </a:spcBef>
              <a:buClr>
                <a:srgbClr val="404040"/>
              </a:buClr>
              <a:buSzPct val="90000"/>
              <a:buFont typeface="Wingdings" panose="05000000000000000000" pitchFamily="2" charset="2"/>
              <a:buChar char="§"/>
            </a:pPr>
            <a:r>
              <a:rPr lang="en-US" sz="2448" dirty="0">
                <a:gradFill>
                  <a:gsLst>
                    <a:gs pos="1250">
                      <a:srgbClr val="404040"/>
                    </a:gs>
                    <a:gs pos="100000">
                      <a:srgbClr val="404040"/>
                    </a:gs>
                  </a:gsLst>
                  <a:lin ang="5400000" scaled="0"/>
                </a:gradFill>
                <a:latin typeface="Segoe UI Light"/>
              </a:rPr>
              <a:t>Measure!</a:t>
            </a:r>
          </a:p>
          <a:p>
            <a:pPr marL="584200" lvl="1" indent="-241300">
              <a:lnSpc>
                <a:spcPct val="90000"/>
              </a:lnSpc>
              <a:spcBef>
                <a:spcPct val="20000"/>
              </a:spcBef>
              <a:buClr>
                <a:srgbClr val="404040"/>
              </a:buClr>
              <a:buSzPct val="90000"/>
              <a:buFont typeface="Wingdings" panose="05000000000000000000" pitchFamily="2" charset="2"/>
              <a:buChar char="§"/>
            </a:pPr>
            <a:r>
              <a:rPr lang="en-US" sz="2040" dirty="0">
                <a:gradFill>
                  <a:gsLst>
                    <a:gs pos="1250">
                      <a:srgbClr val="404040"/>
                    </a:gs>
                    <a:gs pos="100000">
                      <a:srgbClr val="404040"/>
                    </a:gs>
                  </a:gsLst>
                  <a:lin ang="5400000" scaled="0"/>
                </a:gradFill>
              </a:rPr>
              <a:t>Your intuition is not reliable</a:t>
            </a:r>
          </a:p>
          <a:p>
            <a:pPr marL="584200" lvl="1" indent="-241300">
              <a:lnSpc>
                <a:spcPct val="90000"/>
              </a:lnSpc>
              <a:spcBef>
                <a:spcPct val="20000"/>
              </a:spcBef>
              <a:buClr>
                <a:srgbClr val="404040"/>
              </a:buClr>
              <a:buSzPct val="90000"/>
              <a:buFont typeface="Wingdings" panose="05000000000000000000" pitchFamily="2" charset="2"/>
              <a:buChar char="§"/>
            </a:pPr>
            <a:r>
              <a:rPr lang="en-US" sz="2040" dirty="0">
                <a:gradFill>
                  <a:gsLst>
                    <a:gs pos="1250">
                      <a:srgbClr val="404040"/>
                    </a:gs>
                    <a:gs pos="100000">
                      <a:srgbClr val="404040"/>
                    </a:gs>
                  </a:gsLst>
                  <a:lin ang="5400000" scaled="0"/>
                </a:gradFill>
              </a:rPr>
              <a:t>Complexity theory is only a </a:t>
            </a:r>
            <a:r>
              <a:rPr lang="en-US" sz="2040" b="1" i="1" dirty="0">
                <a:gradFill>
                  <a:gsLst>
                    <a:gs pos="1250">
                      <a:srgbClr val="404040"/>
                    </a:gs>
                    <a:gs pos="100000">
                      <a:srgbClr val="404040"/>
                    </a:gs>
                  </a:gsLst>
                  <a:lin ang="5400000" scaled="0"/>
                </a:gradFill>
              </a:rPr>
              <a:t>very</a:t>
            </a:r>
            <a:r>
              <a:rPr lang="en-US" sz="2040" dirty="0">
                <a:gradFill>
                  <a:gsLst>
                    <a:gs pos="1250">
                      <a:srgbClr val="404040"/>
                    </a:gs>
                    <a:gs pos="100000">
                      <a:srgbClr val="404040"/>
                    </a:gs>
                  </a:gsLst>
                  <a:lin ang="5400000" scaled="0"/>
                </a:gradFill>
              </a:rPr>
              <a:t> rough guide</a:t>
            </a:r>
          </a:p>
        </p:txBody>
      </p:sp>
      <p:grpSp>
        <p:nvGrpSpPr>
          <p:cNvPr id="10" name="Group 9"/>
          <p:cNvGrpSpPr/>
          <p:nvPr/>
        </p:nvGrpSpPr>
        <p:grpSpPr>
          <a:xfrm>
            <a:off x="10637837" y="-3041"/>
            <a:ext cx="1828800" cy="1325383"/>
            <a:chOff x="6389686" y="3421063"/>
            <a:chExt cx="4238673" cy="3071885"/>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0588" t="1" r="15432" b="10646"/>
            <a:stretch/>
          </p:blipFill>
          <p:spPr>
            <a:xfrm>
              <a:off x="8580436" y="3421064"/>
              <a:ext cx="2047923" cy="3071884"/>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2931"/>
            <a:stretch/>
          </p:blipFill>
          <p:spPr>
            <a:xfrm>
              <a:off x="6389686" y="3421063"/>
              <a:ext cx="2190750" cy="3071884"/>
            </a:xfrm>
            <a:prstGeom prst="rect">
              <a:avLst/>
            </a:prstGeom>
          </p:spPr>
        </p:pic>
      </p:grpSp>
    </p:spTree>
    <p:extLst>
      <p:ext uri="{BB962C8B-B14F-4D97-AF65-F5344CB8AC3E}">
        <p14:creationId xmlns:p14="http://schemas.microsoft.com/office/powerpoint/2010/main" val="345691900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By default, </a:t>
            </a:r>
            <a:r>
              <a:rPr lang="en-US" dirty="0"/>
              <a:t>u</a:t>
            </a:r>
            <a:r>
              <a:rPr lang="en-US" dirty="0" smtClean="0"/>
              <a:t>se </a:t>
            </a:r>
            <a:r>
              <a:rPr lang="en-US" i="1" dirty="0" smtClean="0"/>
              <a:t>vector&lt;T&gt;</a:t>
            </a:r>
            <a:endParaRPr lang="en-US" dirty="0"/>
          </a:p>
          <a:p>
            <a:pPr lvl="1"/>
            <a:r>
              <a:rPr lang="en-US" b="1" dirty="0" smtClean="0"/>
              <a:t>Contiguous</a:t>
            </a:r>
            <a:r>
              <a:rPr lang="en-US" dirty="0" smtClean="0"/>
              <a:t> by default</a:t>
            </a:r>
          </a:p>
          <a:p>
            <a:pPr lvl="1"/>
            <a:r>
              <a:rPr lang="en-US" dirty="0"/>
              <a:t>Dynamically resizes to </a:t>
            </a:r>
            <a:r>
              <a:rPr lang="en-US" dirty="0" smtClean="0"/>
              <a:t>fit</a:t>
            </a:r>
          </a:p>
          <a:p>
            <a:pPr lvl="1"/>
            <a:r>
              <a:rPr lang="en-US" dirty="0" smtClean="0"/>
              <a:t>If </a:t>
            </a:r>
            <a:r>
              <a:rPr lang="en-US" dirty="0"/>
              <a:t>you want to avoid using the </a:t>
            </a:r>
            <a:r>
              <a:rPr lang="en-US" dirty="0" smtClean="0"/>
              <a:t>heap entirely and </a:t>
            </a:r>
            <a:r>
              <a:rPr lang="en-US" dirty="0"/>
              <a:t>don’t need to change the number of </a:t>
            </a:r>
            <a:r>
              <a:rPr lang="en-US" dirty="0" smtClean="0"/>
              <a:t>elements, </a:t>
            </a:r>
            <a:r>
              <a:rPr lang="en-US" dirty="0"/>
              <a:t>consider </a:t>
            </a:r>
            <a:r>
              <a:rPr lang="en-US" i="1" dirty="0" smtClean="0"/>
              <a:t>std::array</a:t>
            </a:r>
          </a:p>
          <a:p>
            <a:r>
              <a:rPr lang="en-US" dirty="0" smtClean="0"/>
              <a:t>For dictionary lookup, use:</a:t>
            </a:r>
          </a:p>
          <a:p>
            <a:pPr lvl="1"/>
            <a:r>
              <a:rPr lang="en-US" i="1" dirty="0" smtClean="0"/>
              <a:t>map&lt;</a:t>
            </a:r>
            <a:r>
              <a:rPr lang="en-US" i="1" dirty="0" err="1" smtClean="0"/>
              <a:t>Key,Value</a:t>
            </a:r>
            <a:r>
              <a:rPr lang="en-US" i="1" dirty="0" smtClean="0"/>
              <a:t>&gt;</a:t>
            </a:r>
            <a:r>
              <a:rPr lang="en-US" dirty="0" smtClean="0"/>
              <a:t> (tree-based)</a:t>
            </a:r>
          </a:p>
          <a:p>
            <a:pPr lvl="1"/>
            <a:r>
              <a:rPr lang="en-US" i="1" dirty="0" err="1" smtClean="0"/>
              <a:t>unordered_map</a:t>
            </a:r>
            <a:r>
              <a:rPr lang="en-US" i="1" dirty="0" smtClean="0"/>
              <a:t>&lt;</a:t>
            </a:r>
            <a:r>
              <a:rPr lang="en-US" i="1" dirty="0" err="1" smtClean="0"/>
              <a:t>Key,Value</a:t>
            </a:r>
            <a:r>
              <a:rPr lang="en-US" i="1" dirty="0" smtClean="0"/>
              <a:t>&gt;</a:t>
            </a:r>
            <a:r>
              <a:rPr lang="en-US" dirty="0" smtClean="0"/>
              <a:t> (hash-based)</a:t>
            </a:r>
          </a:p>
          <a:p>
            <a:endParaRPr lang="en-US" dirty="0"/>
          </a:p>
        </p:txBody>
      </p:sp>
      <p:sp>
        <p:nvSpPr>
          <p:cNvPr id="3" name="Title 2"/>
          <p:cNvSpPr>
            <a:spLocks noGrp="1"/>
          </p:cNvSpPr>
          <p:nvPr>
            <p:ph type="title"/>
          </p:nvPr>
        </p:nvSpPr>
        <p:spPr/>
        <p:txBody>
          <a:bodyPr/>
          <a:lstStyle/>
          <a:p>
            <a:r>
              <a:rPr lang="en-US" dirty="0" smtClean="0"/>
              <a:t>What collection types do I use?</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9537377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Typical answer is:</a:t>
            </a:r>
            <a:br>
              <a:rPr lang="en-US" dirty="0" smtClean="0"/>
            </a:br>
            <a:r>
              <a:rPr lang="en-US" dirty="0" smtClean="0"/>
              <a:t>	</a:t>
            </a:r>
            <a:r>
              <a:rPr lang="en-US" i="1" dirty="0" smtClean="0"/>
              <a:t>container&lt; </a:t>
            </a:r>
            <a:r>
              <a:rPr lang="en-US" i="1" dirty="0" err="1" smtClean="0"/>
              <a:t>smart_ptr</a:t>
            </a:r>
            <a:r>
              <a:rPr lang="en-US" i="1" dirty="0" smtClean="0"/>
              <a:t>&lt;base&gt; &gt;</a:t>
            </a:r>
          </a:p>
          <a:p>
            <a:r>
              <a:rPr lang="en-US" dirty="0" smtClean="0"/>
              <a:t>Owning</a:t>
            </a:r>
            <a:r>
              <a:rPr lang="en-US" dirty="0"/>
              <a:t>: </a:t>
            </a:r>
            <a:r>
              <a:rPr lang="en-US" dirty="0" smtClean="0"/>
              <a:t>Prefer </a:t>
            </a:r>
            <a:r>
              <a:rPr lang="en-US" i="1" dirty="0" smtClean="0"/>
              <a:t>unique_ptr</a:t>
            </a:r>
            <a:r>
              <a:rPr lang="en-US" dirty="0"/>
              <a:t>, </a:t>
            </a:r>
            <a:r>
              <a:rPr lang="en-US" i="1" dirty="0"/>
              <a:t>shared_ptr</a:t>
            </a:r>
          </a:p>
          <a:p>
            <a:pPr lvl="1"/>
            <a:r>
              <a:rPr lang="en-US" dirty="0">
                <a:solidFill>
                  <a:srgbClr val="0070C0"/>
                </a:solidFill>
                <a:latin typeface="Calibri"/>
              </a:rPr>
              <a:t>vector&lt; </a:t>
            </a:r>
            <a:r>
              <a:rPr lang="en-US" b="1" dirty="0">
                <a:solidFill>
                  <a:srgbClr val="0070C0"/>
                </a:solidFill>
                <a:latin typeface="Calibri"/>
              </a:rPr>
              <a:t>unique_ptr&lt;shape&gt;</a:t>
            </a:r>
            <a:r>
              <a:rPr lang="en-US" dirty="0">
                <a:solidFill>
                  <a:srgbClr val="0070C0"/>
                </a:solidFill>
                <a:latin typeface="Calibri"/>
              </a:rPr>
              <a:t> &gt; shapes</a:t>
            </a:r>
            <a:r>
              <a:rPr lang="en-US" dirty="0" smtClean="0">
                <a:solidFill>
                  <a:srgbClr val="0070C0"/>
                </a:solidFill>
                <a:latin typeface="Calibri"/>
              </a:rPr>
              <a:t>;</a:t>
            </a:r>
            <a:endParaRPr lang="en-US" dirty="0">
              <a:solidFill>
                <a:srgbClr val="0070C0"/>
              </a:solidFill>
              <a:latin typeface="Calibri"/>
            </a:endParaRPr>
          </a:p>
          <a:p>
            <a:r>
              <a:rPr lang="en-US" dirty="0" smtClean="0"/>
              <a:t>Non-owning: *</a:t>
            </a:r>
          </a:p>
          <a:p>
            <a:pPr lvl="1"/>
            <a:r>
              <a:rPr lang="en-US" dirty="0" smtClean="0">
                <a:solidFill>
                  <a:srgbClr val="0070C0"/>
                </a:solidFill>
                <a:latin typeface="Calibri"/>
              </a:rPr>
              <a:t>vector&lt;</a:t>
            </a:r>
            <a:r>
              <a:rPr lang="en-US" dirty="0">
                <a:solidFill>
                  <a:srgbClr val="0070C0"/>
                </a:solidFill>
                <a:latin typeface="Calibri"/>
              </a:rPr>
              <a:t> </a:t>
            </a:r>
            <a:r>
              <a:rPr lang="en-US" b="1" dirty="0" smtClean="0">
                <a:solidFill>
                  <a:srgbClr val="0070C0"/>
                </a:solidFill>
                <a:latin typeface="Calibri"/>
              </a:rPr>
              <a:t>shape*</a:t>
            </a:r>
            <a:r>
              <a:rPr lang="en-US" dirty="0" smtClean="0">
                <a:solidFill>
                  <a:srgbClr val="0070C0"/>
                </a:solidFill>
                <a:latin typeface="Calibri"/>
              </a:rPr>
              <a:t> &gt; shapes;</a:t>
            </a:r>
            <a:endParaRPr lang="en-US" dirty="0">
              <a:solidFill>
                <a:srgbClr val="0070C0"/>
              </a:solidFill>
              <a:latin typeface="Calibri"/>
            </a:endParaRPr>
          </a:p>
          <a:p>
            <a:endParaRPr lang="en-US" dirty="0" smtClean="0"/>
          </a:p>
          <a:p>
            <a:r>
              <a:rPr lang="en-US" sz="3200" dirty="0" smtClean="0"/>
              <a:t>Pro tip: Consider splitting </a:t>
            </a:r>
            <a:r>
              <a:rPr lang="en-US" sz="3200" dirty="0"/>
              <a:t>into </a:t>
            </a:r>
            <a:r>
              <a:rPr lang="en-US" sz="3200" i="1" dirty="0" smtClean="0"/>
              <a:t>homogeneous </a:t>
            </a:r>
            <a:r>
              <a:rPr lang="en-US" sz="3200" dirty="0"/>
              <a:t>containers for </a:t>
            </a:r>
            <a:r>
              <a:rPr lang="en-US" sz="3200" dirty="0" smtClean="0"/>
              <a:t>speedup in </a:t>
            </a:r>
            <a:r>
              <a:rPr lang="en-US" sz="3200" dirty="0" err="1" smtClean="0"/>
              <a:t>perf</a:t>
            </a:r>
            <a:r>
              <a:rPr lang="en-US" sz="3200" dirty="0" smtClean="0"/>
              <a:t>-sensitive code</a:t>
            </a:r>
            <a:endParaRPr lang="en-US" sz="3200" dirty="0">
              <a:solidFill>
                <a:srgbClr val="0070C0"/>
              </a:solidFill>
              <a:latin typeface="Calibri"/>
            </a:endParaRPr>
          </a:p>
        </p:txBody>
      </p:sp>
      <p:sp>
        <p:nvSpPr>
          <p:cNvPr id="3" name="Title 2"/>
          <p:cNvSpPr>
            <a:spLocks noGrp="1"/>
          </p:cNvSpPr>
          <p:nvPr>
            <p:ph type="title"/>
          </p:nvPr>
        </p:nvSpPr>
        <p:spPr/>
        <p:txBody>
          <a:bodyPr/>
          <a:lstStyle/>
          <a:p>
            <a:r>
              <a:rPr lang="en-US" dirty="0" smtClean="0"/>
              <a:t>But: What about heterogeneous containers?</a:t>
            </a:r>
            <a:endParaRPr lang="en-US" dirty="0"/>
          </a:p>
        </p:txBody>
      </p:sp>
      <p:sp>
        <p:nvSpPr>
          <p:cNvPr id="4" name="Text Placeholder 3"/>
          <p:cNvSpPr>
            <a:spLocks noGrp="1"/>
          </p:cNvSpPr>
          <p:nvPr>
            <p:ph type="body" sz="quarter" idx="11"/>
          </p:nvPr>
        </p:nvSpPr>
        <p:spPr/>
        <p:txBody>
          <a:bodyPr/>
          <a:lstStyle/>
          <a:p>
            <a:endParaRPr lang="en-US" dirty="0" smtClean="0"/>
          </a:p>
          <a:p>
            <a:endParaRPr lang="en-US" dirty="0"/>
          </a:p>
          <a:p>
            <a:r>
              <a:rPr lang="en-US" dirty="0" smtClean="0"/>
              <a:t>Same memory layout as C#/etc. node-based collections</a:t>
            </a:r>
          </a:p>
          <a:p>
            <a:endParaRPr lang="en-US" dirty="0"/>
          </a:p>
          <a:p>
            <a:endParaRPr lang="en-US" dirty="0" smtClean="0"/>
          </a:p>
          <a:p>
            <a:endParaRPr lang="en-US" dirty="0"/>
          </a:p>
          <a:p>
            <a:endParaRPr lang="en-US" dirty="0" smtClean="0"/>
          </a:p>
          <a:p>
            <a:endParaRPr lang="en-US" dirty="0"/>
          </a:p>
          <a:p>
            <a:r>
              <a:rPr lang="en-US" dirty="0" smtClean="0"/>
              <a:t>(Because you can)</a:t>
            </a:r>
          </a:p>
        </p:txBody>
      </p:sp>
    </p:spTree>
    <p:extLst>
      <p:ext uri="{BB962C8B-B14F-4D97-AF65-F5344CB8AC3E}">
        <p14:creationId xmlns:p14="http://schemas.microsoft.com/office/powerpoint/2010/main" val="185783478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Loops &amp; algorithms</a:t>
            </a:r>
            <a:endParaRPr lang="en-US" dirty="0"/>
          </a:p>
        </p:txBody>
      </p:sp>
      <p:sp>
        <p:nvSpPr>
          <p:cNvPr id="13" name="Text Placeholder 6"/>
          <p:cNvSpPr txBox="1">
            <a:spLocks/>
          </p:cNvSpPr>
          <p:nvPr/>
        </p:nvSpPr>
        <p:spPr>
          <a:xfrm>
            <a:off x="621823" y="1311473"/>
            <a:ext cx="5494936" cy="699453"/>
          </a:xfrm>
          <a:prstGeom prst="rect">
            <a:avLst/>
          </a:prstGeom>
          <a:noFill/>
          <a:ln>
            <a:noFill/>
          </a:ln>
        </p:spPr>
        <p:txBody>
          <a:bodyPr vert="horz" lIns="91440" anchor="b" anchorCtr="0">
            <a:no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smtClean="0">
                <a:solidFill>
                  <a:srgbClr val="9FB8CD"/>
                </a:solidFill>
                <a:latin typeface="Calibri"/>
              </a:rPr>
              <a:t>Then</a:t>
            </a:r>
            <a:endParaRPr lang="en-US" dirty="0">
              <a:solidFill>
                <a:srgbClr val="9FB8CD"/>
              </a:solidFill>
              <a:latin typeface="Calibri"/>
            </a:endParaRPr>
          </a:p>
        </p:txBody>
      </p:sp>
      <p:sp>
        <p:nvSpPr>
          <p:cNvPr id="14" name="Text Placeholder 7"/>
          <p:cNvSpPr txBox="1">
            <a:spLocks/>
          </p:cNvSpPr>
          <p:nvPr/>
        </p:nvSpPr>
        <p:spPr>
          <a:xfrm>
            <a:off x="6321876" y="1321188"/>
            <a:ext cx="5497095" cy="699453"/>
          </a:xfrm>
          <a:prstGeom prst="rect">
            <a:avLst/>
          </a:prstGeom>
          <a:noFill/>
          <a:ln>
            <a:noFill/>
          </a:ln>
        </p:spPr>
        <p:txBody>
          <a:bodyPr vert="horz" lIns="91440" anchor="b" anchorCtr="0">
            <a:normAutofit/>
          </a:bodyPr>
          <a:lstStyle>
            <a:lvl1pPr marL="0" indent="0" algn="l" rtl="0" eaLnBrk="1" latinLnBrk="0" hangingPunct="1">
              <a:spcBef>
                <a:spcPts val="612"/>
              </a:spcBef>
              <a:buClr>
                <a:schemeClr val="accent1"/>
              </a:buClr>
              <a:buSzPct val="76000"/>
              <a:buFont typeface="Wingdings 3"/>
              <a:buNone/>
              <a:defRPr kumimoji="0" sz="2448" b="1" kern="1200">
                <a:solidFill>
                  <a:schemeClr val="accent2"/>
                </a:solidFill>
                <a:latin typeface="+mn-lt"/>
                <a:ea typeface="+mn-ea"/>
                <a:cs typeface="+mn-cs"/>
              </a:defRPr>
            </a:lvl1pPr>
            <a:lvl2pPr marL="559558" indent="-279779" algn="l" rtl="0" eaLnBrk="1" latinLnBrk="0" hangingPunct="1">
              <a:spcBef>
                <a:spcPts val="510"/>
              </a:spcBef>
              <a:buClr>
                <a:schemeClr val="accent2"/>
              </a:buClr>
              <a:buSzPct val="76000"/>
              <a:buFont typeface="Wingdings 3"/>
              <a:buNone/>
              <a:defRPr kumimoji="0" sz="2040" b="1"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None/>
              <a:defRPr kumimoji="0" sz="1836" b="1"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None/>
              <a:defRPr kumimoji="0" sz="1632" b="1"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None/>
              <a:defRPr kumimoji="0" sz="1632" b="1"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defTabSz="914400">
              <a:buClr>
                <a:srgbClr val="727CA3"/>
              </a:buClr>
              <a:defRPr/>
            </a:pPr>
            <a:r>
              <a:rPr lang="en-US" smtClean="0">
                <a:solidFill>
                  <a:srgbClr val="9FB8CD"/>
                </a:solidFill>
                <a:latin typeface="Calibri"/>
              </a:rPr>
              <a:t>Now</a:t>
            </a:r>
            <a:endParaRPr lang="en-US" dirty="0">
              <a:solidFill>
                <a:srgbClr val="9FB8CD"/>
              </a:solidFill>
              <a:latin typeface="Calibri"/>
            </a:endParaRPr>
          </a:p>
        </p:txBody>
      </p:sp>
      <p:sp>
        <p:nvSpPr>
          <p:cNvPr id="15" name="Content Placeholder 4"/>
          <p:cNvSpPr txBox="1">
            <a:spLocks/>
          </p:cNvSpPr>
          <p:nvPr/>
        </p:nvSpPr>
        <p:spPr>
          <a:xfrm>
            <a:off x="624075" y="2176074"/>
            <a:ext cx="5490567" cy="428876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buClr>
                <a:srgbClr val="727CA3"/>
              </a:buClr>
              <a:buFont typeface="Wingdings 3"/>
              <a:buNone/>
              <a:defRPr/>
            </a:pPr>
            <a:r>
              <a:rPr lang="en-US" sz="2244" smtClean="0">
                <a:solidFill>
                  <a:sysClr val="windowText" lastClr="000000">
                    <a:lumMod val="65000"/>
                    <a:lumOff val="35000"/>
                  </a:sysClr>
                </a:solidFill>
                <a:latin typeface="Calibri"/>
              </a:rPr>
              <a:t>for( auto i = v.begin(); i != v.end(); ++i ) {</a:t>
            </a:r>
            <a:br>
              <a:rPr lang="en-US" sz="2244" smtClean="0">
                <a:solidFill>
                  <a:sysClr val="windowText" lastClr="000000">
                    <a:lumMod val="65000"/>
                    <a:lumOff val="35000"/>
                  </a:sysClr>
                </a:solidFill>
                <a:latin typeface="Calibri"/>
              </a:rPr>
            </a:br>
            <a:r>
              <a:rPr lang="en-US" sz="2244" smtClean="0">
                <a:solidFill>
                  <a:sysClr val="windowText" lastClr="000000">
                    <a:lumMod val="65000"/>
                    <a:lumOff val="35000"/>
                  </a:sysClr>
                </a:solidFill>
                <a:latin typeface="Calibri"/>
              </a:rPr>
              <a:t>    :::</a:t>
            </a:r>
            <a:br>
              <a:rPr lang="en-US" sz="2244" smtClean="0">
                <a:solidFill>
                  <a:sysClr val="windowText" lastClr="000000">
                    <a:lumMod val="65000"/>
                    <a:lumOff val="35000"/>
                  </a:sysClr>
                </a:solidFill>
                <a:latin typeface="Calibri"/>
              </a:rPr>
            </a:br>
            <a:r>
              <a:rPr lang="en-US" sz="2244" smtClean="0">
                <a:solidFill>
                  <a:sysClr val="windowText" lastClr="000000">
                    <a:lumMod val="65000"/>
                    <a:lumOff val="35000"/>
                  </a:sysClr>
                </a:solidFill>
                <a:latin typeface="Calibri"/>
              </a:rPr>
              <a:t>    :::</a:t>
            </a:r>
            <a:br>
              <a:rPr lang="en-US" sz="2244" smtClean="0">
                <a:solidFill>
                  <a:sysClr val="windowText" lastClr="000000">
                    <a:lumMod val="65000"/>
                    <a:lumOff val="35000"/>
                  </a:sysClr>
                </a:solidFill>
                <a:latin typeface="Calibri"/>
              </a:rPr>
            </a:br>
            <a:r>
              <a:rPr lang="en-US" sz="2244" smtClean="0">
                <a:solidFill>
                  <a:sysClr val="windowText" lastClr="000000">
                    <a:lumMod val="65000"/>
                    <a:lumOff val="35000"/>
                  </a:sysClr>
                </a:solidFill>
                <a:latin typeface="Calibri"/>
              </a:rPr>
              <a:t>    :::</a:t>
            </a:r>
            <a:br>
              <a:rPr lang="en-US" sz="2244" smtClean="0">
                <a:solidFill>
                  <a:sysClr val="windowText" lastClr="000000">
                    <a:lumMod val="65000"/>
                    <a:lumOff val="35000"/>
                  </a:sysClr>
                </a:solidFill>
                <a:latin typeface="Calibri"/>
              </a:rPr>
            </a:br>
            <a:r>
              <a:rPr lang="en-US" sz="2244" smtClean="0">
                <a:solidFill>
                  <a:sysClr val="windowText" lastClr="000000">
                    <a:lumMod val="65000"/>
                    <a:lumOff val="35000"/>
                  </a:sysClr>
                </a:solidFill>
                <a:latin typeface="Calibri"/>
              </a:rPr>
              <a:t>}</a:t>
            </a:r>
          </a:p>
          <a:p>
            <a:pPr marL="0" indent="0" defTabSz="914400">
              <a:buClr>
                <a:srgbClr val="727CA3"/>
              </a:buClr>
              <a:buFont typeface="Wingdings 3"/>
              <a:buNone/>
              <a:defRPr/>
            </a:pPr>
            <a:endParaRPr lang="en-US" sz="2244" smtClean="0">
              <a:solidFill>
                <a:sysClr val="windowText" lastClr="000000">
                  <a:lumMod val="65000"/>
                  <a:lumOff val="35000"/>
                </a:sysClr>
              </a:solidFill>
              <a:latin typeface="Calibri"/>
            </a:endParaRPr>
          </a:p>
          <a:p>
            <a:pPr marL="0" indent="0" defTabSz="914400">
              <a:spcBef>
                <a:spcPts val="2448"/>
              </a:spcBef>
              <a:buClr>
                <a:srgbClr val="727CA3"/>
              </a:buClr>
              <a:buFont typeface="Wingdings 3"/>
              <a:buNone/>
              <a:defRPr/>
            </a:pPr>
            <a:r>
              <a:rPr lang="en-US" sz="2244" smtClean="0">
                <a:solidFill>
                  <a:sysClr val="windowText" lastClr="000000">
                    <a:lumMod val="65000"/>
                    <a:lumOff val="35000"/>
                  </a:sysClr>
                </a:solidFill>
                <a:latin typeface="Calibri"/>
              </a:rPr>
              <a:t>auto i = v.begin();</a:t>
            </a:r>
            <a:br>
              <a:rPr lang="en-US" sz="2244" smtClean="0">
                <a:solidFill>
                  <a:sysClr val="windowText" lastClr="000000">
                    <a:lumMod val="65000"/>
                    <a:lumOff val="35000"/>
                  </a:sysClr>
                </a:solidFill>
                <a:latin typeface="Calibri"/>
              </a:rPr>
            </a:br>
            <a:r>
              <a:rPr lang="en-US" sz="2244" smtClean="0">
                <a:solidFill>
                  <a:sysClr val="windowText" lastClr="000000">
                    <a:lumMod val="65000"/>
                    <a:lumOff val="35000"/>
                  </a:sysClr>
                </a:solidFill>
                <a:latin typeface="Calibri"/>
              </a:rPr>
              <a:t>for( ; i != v.end(); ++i ) {</a:t>
            </a:r>
            <a:br>
              <a:rPr lang="en-US" sz="2244" smtClean="0">
                <a:solidFill>
                  <a:sysClr val="windowText" lastClr="000000">
                    <a:lumMod val="65000"/>
                    <a:lumOff val="35000"/>
                  </a:sysClr>
                </a:solidFill>
                <a:latin typeface="Calibri"/>
              </a:rPr>
            </a:br>
            <a:r>
              <a:rPr lang="en-US" sz="2244" smtClean="0">
                <a:solidFill>
                  <a:sysClr val="windowText" lastClr="000000">
                    <a:lumMod val="65000"/>
                    <a:lumOff val="35000"/>
                  </a:sysClr>
                </a:solidFill>
                <a:latin typeface="Calibri"/>
              </a:rPr>
              <a:t>    if (*i &gt; x &amp;&amp; *i &lt; y) break;</a:t>
            </a:r>
            <a:br>
              <a:rPr lang="en-US" sz="2244" smtClean="0">
                <a:solidFill>
                  <a:sysClr val="windowText" lastClr="000000">
                    <a:lumMod val="65000"/>
                    <a:lumOff val="35000"/>
                  </a:sysClr>
                </a:solidFill>
                <a:latin typeface="Calibri"/>
              </a:rPr>
            </a:br>
            <a:r>
              <a:rPr lang="en-US" sz="2244" smtClean="0">
                <a:solidFill>
                  <a:sysClr val="windowText" lastClr="000000">
                    <a:lumMod val="65000"/>
                    <a:lumOff val="35000"/>
                  </a:sysClr>
                </a:solidFill>
                <a:latin typeface="Calibri"/>
              </a:rPr>
              <a:t>}</a:t>
            </a:r>
            <a:endParaRPr lang="en-US" sz="2244" dirty="0">
              <a:solidFill>
                <a:sysClr val="windowText" lastClr="000000">
                  <a:lumMod val="65000"/>
                  <a:lumOff val="35000"/>
                </a:sysClr>
              </a:solidFill>
              <a:latin typeface="Calibri"/>
            </a:endParaRPr>
          </a:p>
        </p:txBody>
      </p:sp>
      <p:sp>
        <p:nvSpPr>
          <p:cNvPr id="16" name="Content Placeholder 8"/>
          <p:cNvSpPr txBox="1">
            <a:spLocks/>
          </p:cNvSpPr>
          <p:nvPr/>
        </p:nvSpPr>
        <p:spPr>
          <a:xfrm>
            <a:off x="6321833" y="2176074"/>
            <a:ext cx="5490567" cy="4288768"/>
          </a:xfrm>
          <a:prstGeom prst="rect">
            <a:avLst/>
          </a:prstGeom>
        </p:spPr>
        <p:txBody>
          <a:bodyPr vert="horz">
            <a:normAutofit/>
          </a:bodyPr>
          <a:lstStyle>
            <a:lvl1pPr marL="279779" indent="-279779" algn="l" rtl="0" eaLnBrk="1" latinLnBrk="0" hangingPunct="1">
              <a:spcBef>
                <a:spcPts val="612"/>
              </a:spcBef>
              <a:buClr>
                <a:schemeClr val="accent1"/>
              </a:buClr>
              <a:buSzPct val="76000"/>
              <a:buFont typeface="Wingdings 3"/>
              <a:buChar char=""/>
              <a:defRPr kumimoji="0" sz="2652" kern="1200">
                <a:solidFill>
                  <a:schemeClr val="tx1"/>
                </a:solidFill>
                <a:latin typeface="+mn-lt"/>
                <a:ea typeface="+mn-ea"/>
                <a:cs typeface="+mn-cs"/>
              </a:defRPr>
            </a:lvl1pPr>
            <a:lvl2pPr marL="559558" indent="-279779" algn="l" rtl="0" eaLnBrk="1" latinLnBrk="0" hangingPunct="1">
              <a:spcBef>
                <a:spcPts val="510"/>
              </a:spcBef>
              <a:buClr>
                <a:schemeClr val="accent2"/>
              </a:buClr>
              <a:buSzPct val="76000"/>
              <a:buFont typeface="Wingdings 3"/>
              <a:buChar char=""/>
              <a:defRPr kumimoji="0" sz="2346" kern="1200">
                <a:solidFill>
                  <a:schemeClr val="tx2"/>
                </a:solidFill>
                <a:latin typeface="+mn-lt"/>
                <a:ea typeface="+mn-ea"/>
                <a:cs typeface="+mn-cs"/>
              </a:defRPr>
            </a:lvl2pPr>
            <a:lvl3pPr marL="839337" indent="-233149" algn="l" rtl="0" eaLnBrk="1" latinLnBrk="0" hangingPunct="1">
              <a:spcBef>
                <a:spcPts val="510"/>
              </a:spcBef>
              <a:buClr>
                <a:schemeClr val="bg1">
                  <a:shade val="50000"/>
                </a:schemeClr>
              </a:buClr>
              <a:buSzPct val="76000"/>
              <a:buFont typeface="Wingdings 3"/>
              <a:buChar char=""/>
              <a:defRPr kumimoji="0" sz="2040" kern="1200">
                <a:solidFill>
                  <a:schemeClr val="tx1"/>
                </a:solidFill>
                <a:latin typeface="+mn-lt"/>
                <a:ea typeface="+mn-ea"/>
                <a:cs typeface="+mn-cs"/>
              </a:defRPr>
            </a:lvl3pPr>
            <a:lvl4pPr marL="1119116" indent="-233149" algn="l" rtl="0" eaLnBrk="1" latinLnBrk="0" hangingPunct="1">
              <a:spcBef>
                <a:spcPts val="408"/>
              </a:spcBef>
              <a:buClr>
                <a:schemeClr val="accent2">
                  <a:shade val="75000"/>
                </a:schemeClr>
              </a:buClr>
              <a:buSzPct val="70000"/>
              <a:buFont typeface="Wingdings"/>
              <a:buChar char=""/>
              <a:defRPr kumimoji="0" sz="1836" kern="1200">
                <a:solidFill>
                  <a:schemeClr val="tx1"/>
                </a:solidFill>
                <a:latin typeface="+mn-lt"/>
                <a:ea typeface="+mn-ea"/>
                <a:cs typeface="+mn-cs"/>
              </a:defRPr>
            </a:lvl4pPr>
            <a:lvl5pPr marL="1398895" indent="-233149" algn="l" rtl="0" eaLnBrk="1" latinLnBrk="0" hangingPunct="1">
              <a:spcBef>
                <a:spcPts val="306"/>
              </a:spcBef>
              <a:buClr>
                <a:schemeClr val="accent2"/>
              </a:buClr>
              <a:buSzPct val="70000"/>
              <a:buFont typeface="Wingdings"/>
              <a:buChar char=""/>
              <a:defRPr kumimoji="0" sz="1632" kern="1200">
                <a:solidFill>
                  <a:schemeClr val="tx1"/>
                </a:solidFill>
                <a:latin typeface="+mn-lt"/>
                <a:ea typeface="+mn-ea"/>
                <a:cs typeface="+mn-cs"/>
              </a:defRPr>
            </a:lvl5pPr>
            <a:lvl6pPr marL="1678674" indent="-186519" algn="l" rtl="0" eaLnBrk="1" latinLnBrk="0" hangingPunct="1">
              <a:spcBef>
                <a:spcPts val="306"/>
              </a:spcBef>
              <a:buClr>
                <a:srgbClr val="9FB8CD">
                  <a:shade val="75000"/>
                </a:srgbClr>
              </a:buClr>
              <a:buSzPct val="75000"/>
              <a:buFont typeface="Wingdings 3"/>
              <a:buChar char=""/>
              <a:defRPr kumimoji="0" lang="en-US" sz="1632" kern="1200" smtClean="0">
                <a:solidFill>
                  <a:schemeClr val="tx1"/>
                </a:solidFill>
                <a:latin typeface="+mn-lt"/>
                <a:ea typeface="+mn-ea"/>
                <a:cs typeface="+mn-cs"/>
              </a:defRPr>
            </a:lvl6pPr>
            <a:lvl7pPr marL="1865193" indent="-186519" algn="l" rtl="0" eaLnBrk="1" latinLnBrk="0" hangingPunct="1">
              <a:spcBef>
                <a:spcPts val="306"/>
              </a:spcBef>
              <a:buClr>
                <a:srgbClr val="727CA3">
                  <a:shade val="75000"/>
                </a:srgbClr>
              </a:buClr>
              <a:buSzPct val="75000"/>
              <a:buFont typeface="Wingdings 3"/>
              <a:buChar char=""/>
              <a:defRPr kumimoji="0" lang="en-US" sz="1428" kern="1200" smtClean="0">
                <a:solidFill>
                  <a:schemeClr val="tx1"/>
                </a:solidFill>
                <a:latin typeface="+mn-lt"/>
                <a:ea typeface="+mn-ea"/>
                <a:cs typeface="+mn-cs"/>
              </a:defRPr>
            </a:lvl7pPr>
            <a:lvl8pPr marL="2051712" indent="-186519" algn="l" rtl="0" eaLnBrk="1" latinLnBrk="0" hangingPunct="1">
              <a:spcBef>
                <a:spcPts val="306"/>
              </a:spcBef>
              <a:buClr>
                <a:prstClr val="white">
                  <a:shade val="50000"/>
                </a:prstClr>
              </a:buClr>
              <a:buSzPct val="75000"/>
              <a:buFont typeface="Wingdings 3"/>
              <a:buChar char=""/>
              <a:defRPr kumimoji="0" lang="en-US" sz="1428" kern="1200" smtClean="0">
                <a:solidFill>
                  <a:schemeClr val="tx1"/>
                </a:solidFill>
                <a:latin typeface="+mn-lt"/>
                <a:ea typeface="+mn-ea"/>
                <a:cs typeface="+mn-cs"/>
              </a:defRPr>
            </a:lvl8pPr>
            <a:lvl9pPr marL="2238232" indent="-186519" algn="l" rtl="0" eaLnBrk="1" latinLnBrk="0" hangingPunct="1">
              <a:spcBef>
                <a:spcPts val="306"/>
              </a:spcBef>
              <a:buClr>
                <a:srgbClr val="9FB8CD"/>
              </a:buClr>
              <a:buSzPct val="75000"/>
              <a:buFont typeface="Wingdings 3"/>
              <a:buChar char=""/>
              <a:defRPr kumimoji="0" lang="en-US" sz="1224" kern="1200" smtClean="0">
                <a:solidFill>
                  <a:schemeClr val="tx1"/>
                </a:solidFill>
                <a:latin typeface="+mn-lt"/>
                <a:ea typeface="+mn-ea"/>
                <a:cs typeface="+mn-cs"/>
              </a:defRPr>
            </a:lvl9pPr>
          </a:lstStyle>
          <a:p>
            <a:pPr marL="0" indent="0" defTabSz="914400">
              <a:buClr>
                <a:srgbClr val="727CA3"/>
              </a:buClr>
              <a:buFont typeface="Wingdings 3"/>
              <a:buNone/>
              <a:defRPr/>
            </a:pPr>
            <a:r>
              <a:rPr lang="en-US" sz="2244" b="1" dirty="0" err="1" smtClean="0">
                <a:solidFill>
                  <a:srgbClr val="0070C0"/>
                </a:solidFill>
                <a:latin typeface="Calibri"/>
              </a:rPr>
              <a:t>for_each</a:t>
            </a:r>
            <a:r>
              <a:rPr lang="en-US" sz="2244" dirty="0" smtClean="0">
                <a:solidFill>
                  <a:srgbClr val="0070C0"/>
                </a:solidFill>
                <a:latin typeface="Calibri"/>
              </a:rPr>
              <a:t>( </a:t>
            </a:r>
            <a:r>
              <a:rPr lang="en-US" sz="2244" b="1" dirty="0" smtClean="0">
                <a:solidFill>
                  <a:srgbClr val="0070C0"/>
                </a:solidFill>
                <a:latin typeface="Calibri"/>
              </a:rPr>
              <a:t>begin(v), end(v)</a:t>
            </a:r>
            <a:r>
              <a:rPr lang="en-US" sz="2244" dirty="0" smtClean="0">
                <a:solidFill>
                  <a:srgbClr val="FADA7A">
                    <a:lumMod val="50000"/>
                  </a:srgbClr>
                </a:solidFill>
                <a:latin typeface="Calibri"/>
              </a:rPr>
              <a:t>, []( string&amp; s ) {</a:t>
            </a:r>
            <a:br>
              <a:rPr lang="en-US" sz="2244" dirty="0" smtClean="0">
                <a:solidFill>
                  <a:srgbClr val="FADA7A">
                    <a:lumMod val="50000"/>
                  </a:srgbClr>
                </a:solidFill>
                <a:latin typeface="Calibri"/>
              </a:rPr>
            </a:br>
            <a:r>
              <a:rPr lang="en-US" sz="2244" dirty="0" smtClean="0">
                <a:solidFill>
                  <a:srgbClr val="FADA7A">
                    <a:lumMod val="50000"/>
                  </a:srgbClr>
                </a:solidFill>
                <a:latin typeface="Calibri"/>
              </a:rPr>
              <a:t>  </a:t>
            </a:r>
            <a:r>
              <a:rPr lang="en-US" sz="2244" dirty="0" smtClean="0">
                <a:solidFill>
                  <a:srgbClr val="0070C0"/>
                </a:solidFill>
                <a:latin typeface="Calibri"/>
              </a:rPr>
              <a:t>  :::</a:t>
            </a:r>
            <a:br>
              <a:rPr lang="en-US" sz="2244" dirty="0" smtClean="0">
                <a:solidFill>
                  <a:srgbClr val="0070C0"/>
                </a:solidFill>
                <a:latin typeface="Calibri"/>
              </a:rPr>
            </a:br>
            <a:r>
              <a:rPr lang="en-US" sz="2244" dirty="0" smtClean="0">
                <a:solidFill>
                  <a:srgbClr val="0070C0"/>
                </a:solidFill>
                <a:latin typeface="Calibri"/>
              </a:rPr>
              <a:t>    :::</a:t>
            </a:r>
            <a:br>
              <a:rPr lang="en-US" sz="2244" dirty="0" smtClean="0">
                <a:solidFill>
                  <a:srgbClr val="0070C0"/>
                </a:solidFill>
                <a:latin typeface="Calibri"/>
              </a:rPr>
            </a:br>
            <a:r>
              <a:rPr lang="en-US" sz="2244" dirty="0" smtClean="0">
                <a:solidFill>
                  <a:srgbClr val="0070C0"/>
                </a:solidFill>
                <a:latin typeface="Calibri"/>
              </a:rPr>
              <a:t>    :::</a:t>
            </a:r>
            <a:br>
              <a:rPr lang="en-US" sz="2244" dirty="0" smtClean="0">
                <a:solidFill>
                  <a:srgbClr val="0070C0"/>
                </a:solidFill>
                <a:latin typeface="Calibri"/>
              </a:rPr>
            </a:br>
            <a:r>
              <a:rPr lang="en-US" sz="2244" dirty="0" smtClean="0">
                <a:solidFill>
                  <a:srgbClr val="FADA7A">
                    <a:lumMod val="50000"/>
                  </a:srgbClr>
                </a:solidFill>
                <a:latin typeface="Calibri"/>
              </a:rPr>
              <a:t>} </a:t>
            </a:r>
            <a:r>
              <a:rPr lang="en-US" sz="2244" dirty="0" smtClean="0">
                <a:solidFill>
                  <a:srgbClr val="0070C0"/>
                </a:solidFill>
                <a:latin typeface="Calibri"/>
              </a:rPr>
              <a:t>);</a:t>
            </a:r>
          </a:p>
          <a:p>
            <a:pPr marL="0" indent="0" defTabSz="914400">
              <a:buClr>
                <a:srgbClr val="727CA3"/>
              </a:buClr>
              <a:buFont typeface="Wingdings 3"/>
              <a:buNone/>
              <a:defRPr/>
            </a:pPr>
            <a:endParaRPr lang="en-US" sz="2244" dirty="0" smtClean="0">
              <a:solidFill>
                <a:srgbClr val="0070C0"/>
              </a:solidFill>
              <a:latin typeface="Calibri"/>
            </a:endParaRPr>
          </a:p>
          <a:p>
            <a:pPr marL="0" indent="0" defTabSz="914400">
              <a:spcBef>
                <a:spcPts val="2448"/>
              </a:spcBef>
              <a:buClr>
                <a:srgbClr val="727CA3"/>
              </a:buClr>
              <a:buFont typeface="Wingdings 3"/>
              <a:buNone/>
              <a:defRPr/>
            </a:pPr>
            <a:r>
              <a:rPr lang="en-US" sz="2244" dirty="0" smtClean="0">
                <a:solidFill>
                  <a:srgbClr val="0070C0"/>
                </a:solidFill>
                <a:latin typeface="Calibri"/>
              </a:rPr>
              <a:t>auto </a:t>
            </a:r>
            <a:r>
              <a:rPr lang="en-US" sz="2244" dirty="0" err="1" smtClean="0">
                <a:solidFill>
                  <a:srgbClr val="0070C0"/>
                </a:solidFill>
                <a:latin typeface="Calibri"/>
              </a:rPr>
              <a:t>i</a:t>
            </a:r>
            <a:r>
              <a:rPr lang="en-US" sz="2244" dirty="0" smtClean="0">
                <a:solidFill>
                  <a:srgbClr val="0070C0"/>
                </a:solidFill>
                <a:latin typeface="Calibri"/>
              </a:rPr>
              <a:t> = </a:t>
            </a:r>
            <a:r>
              <a:rPr lang="en-US" sz="2244" b="1" dirty="0" err="1" smtClean="0">
                <a:solidFill>
                  <a:srgbClr val="0070C0"/>
                </a:solidFill>
                <a:latin typeface="Calibri"/>
              </a:rPr>
              <a:t>find_if</a:t>
            </a:r>
            <a:r>
              <a:rPr lang="en-US" sz="2244" dirty="0" smtClean="0">
                <a:solidFill>
                  <a:srgbClr val="0070C0"/>
                </a:solidFill>
                <a:latin typeface="Calibri"/>
              </a:rPr>
              <a:t>( </a:t>
            </a:r>
            <a:r>
              <a:rPr lang="en-US" sz="2244" b="1" dirty="0" smtClean="0">
                <a:solidFill>
                  <a:srgbClr val="0070C0"/>
                </a:solidFill>
                <a:latin typeface="Calibri"/>
              </a:rPr>
              <a:t>begin(v), end(v)</a:t>
            </a:r>
            <a:r>
              <a:rPr lang="en-US" sz="2244" dirty="0" smtClean="0">
                <a:solidFill>
                  <a:srgbClr val="0070C0"/>
                </a:solidFill>
                <a:latin typeface="Calibri"/>
              </a:rPr>
              <a:t>,</a:t>
            </a:r>
            <a:br>
              <a:rPr lang="en-US" sz="2244" dirty="0" smtClean="0">
                <a:solidFill>
                  <a:srgbClr val="0070C0"/>
                </a:solidFill>
                <a:latin typeface="Calibri"/>
              </a:rPr>
            </a:br>
            <a:r>
              <a:rPr lang="en-US" sz="2244" dirty="0" smtClean="0">
                <a:solidFill>
                  <a:srgbClr val="0070C0"/>
                </a:solidFill>
                <a:latin typeface="Calibri"/>
              </a:rPr>
              <a:t>                       </a:t>
            </a:r>
            <a:r>
              <a:rPr lang="en-US" sz="2244" dirty="0" smtClean="0">
                <a:solidFill>
                  <a:srgbClr val="FADA7A">
                    <a:lumMod val="50000"/>
                  </a:srgbClr>
                </a:solidFill>
                <a:latin typeface="Calibri"/>
              </a:rPr>
              <a:t>[](int </a:t>
            </a:r>
            <a:r>
              <a:rPr lang="en-US" sz="2244" dirty="0" err="1" smtClean="0">
                <a:solidFill>
                  <a:srgbClr val="FADA7A">
                    <a:lumMod val="50000"/>
                  </a:srgbClr>
                </a:solidFill>
                <a:latin typeface="Calibri"/>
              </a:rPr>
              <a:t>i</a:t>
            </a:r>
            <a:r>
              <a:rPr lang="en-US" sz="2244" dirty="0" smtClean="0">
                <a:solidFill>
                  <a:srgbClr val="FADA7A">
                    <a:lumMod val="50000"/>
                  </a:srgbClr>
                </a:solidFill>
                <a:latin typeface="Calibri"/>
              </a:rPr>
              <a:t>) {</a:t>
            </a:r>
            <a:r>
              <a:rPr lang="en-US" sz="2244" dirty="0" smtClean="0">
                <a:solidFill>
                  <a:srgbClr val="0070C0"/>
                </a:solidFill>
                <a:latin typeface="Calibri"/>
              </a:rPr>
              <a:t> return </a:t>
            </a:r>
            <a:r>
              <a:rPr lang="en-US" sz="2244" dirty="0" err="1" smtClean="0">
                <a:solidFill>
                  <a:srgbClr val="0070C0"/>
                </a:solidFill>
                <a:latin typeface="Calibri"/>
              </a:rPr>
              <a:t>i</a:t>
            </a:r>
            <a:r>
              <a:rPr lang="en-US" sz="2244" dirty="0" smtClean="0">
                <a:solidFill>
                  <a:srgbClr val="0070C0"/>
                </a:solidFill>
                <a:latin typeface="Calibri"/>
              </a:rPr>
              <a:t> &gt; x &amp;&amp; </a:t>
            </a:r>
            <a:r>
              <a:rPr lang="en-US" sz="2244" dirty="0" err="1" smtClean="0">
                <a:solidFill>
                  <a:srgbClr val="0070C0"/>
                </a:solidFill>
                <a:latin typeface="Calibri"/>
              </a:rPr>
              <a:t>i</a:t>
            </a:r>
            <a:r>
              <a:rPr lang="en-US" sz="2244" dirty="0" smtClean="0">
                <a:solidFill>
                  <a:srgbClr val="0070C0"/>
                </a:solidFill>
                <a:latin typeface="Calibri"/>
              </a:rPr>
              <a:t> &lt; y; </a:t>
            </a:r>
            <a:r>
              <a:rPr lang="en-US" sz="2244" dirty="0" smtClean="0">
                <a:solidFill>
                  <a:srgbClr val="FADA7A">
                    <a:lumMod val="50000"/>
                  </a:srgbClr>
                </a:solidFill>
                <a:latin typeface="Calibri"/>
              </a:rPr>
              <a:t>}</a:t>
            </a:r>
            <a:r>
              <a:rPr lang="en-US" sz="2244" dirty="0" smtClean="0">
                <a:solidFill>
                  <a:srgbClr val="0070C0"/>
                </a:solidFill>
                <a:latin typeface="Calibri"/>
              </a:rPr>
              <a:t>  );</a:t>
            </a:r>
            <a:endParaRPr lang="en-US" sz="2244" dirty="0">
              <a:solidFill>
                <a:srgbClr val="0070C0"/>
              </a:solidFill>
              <a:latin typeface="Calibri"/>
            </a:endParaRPr>
          </a:p>
        </p:txBody>
      </p:sp>
      <p:sp>
        <p:nvSpPr>
          <p:cNvPr id="17" name="Line Callout 1 16"/>
          <p:cNvSpPr/>
          <p:nvPr/>
        </p:nvSpPr>
        <p:spPr>
          <a:xfrm>
            <a:off x="8888431" y="917506"/>
            <a:ext cx="3138350" cy="1103134"/>
          </a:xfrm>
          <a:prstGeom prst="borderCallout1">
            <a:avLst>
              <a:gd name="adj1" fmla="val 25636"/>
              <a:gd name="adj2" fmla="val -1190"/>
              <a:gd name="adj3" fmla="val 122141"/>
              <a:gd name="adj4" fmla="val -71044"/>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smtClean="0">
                <a:solidFill>
                  <a:prstClr val="white"/>
                </a:solidFill>
                <a:latin typeface="Calibri"/>
              </a:rPr>
              <a:t>for/while/do </a:t>
            </a:r>
            <a:r>
              <a:rPr lang="en-US" sz="2040" kern="0" dirty="0" smtClean="0">
                <a:solidFill>
                  <a:prstClr val="white"/>
                </a:solidFill>
                <a:latin typeface="Calibri"/>
                <a:sym typeface="Symbol"/>
              </a:rPr>
              <a:t></a:t>
            </a:r>
            <a:r>
              <a:rPr lang="en-US" sz="2040" kern="0" dirty="0" smtClean="0">
                <a:solidFill>
                  <a:prstClr val="white"/>
                </a:solidFill>
                <a:latin typeface="Calibri"/>
              </a:rPr>
              <a:t> </a:t>
            </a:r>
            <a:br>
              <a:rPr lang="en-US" sz="2040" kern="0" dirty="0" smtClean="0">
                <a:solidFill>
                  <a:prstClr val="white"/>
                </a:solidFill>
                <a:latin typeface="Calibri"/>
              </a:rPr>
            </a:br>
            <a:r>
              <a:rPr lang="en-US" sz="2040" kern="0" dirty="0" smtClean="0">
                <a:solidFill>
                  <a:prstClr val="white"/>
                </a:solidFill>
                <a:latin typeface="Calibri"/>
              </a:rPr>
              <a:t>std:: </a:t>
            </a:r>
            <a:r>
              <a:rPr lang="en-US" sz="2040" b="1" kern="0" dirty="0" smtClean="0">
                <a:solidFill>
                  <a:prstClr val="white"/>
                </a:solidFill>
                <a:latin typeface="Calibri"/>
              </a:rPr>
              <a:t>algorithms</a:t>
            </a:r>
            <a:r>
              <a:rPr lang="en-US" sz="2040" kern="0" dirty="0" smtClean="0">
                <a:solidFill>
                  <a:prstClr val="white"/>
                </a:solidFill>
                <a:latin typeface="Calibri"/>
              </a:rPr>
              <a:t> </a:t>
            </a:r>
            <a:br>
              <a:rPr lang="en-US" sz="2040" kern="0" dirty="0" smtClean="0">
                <a:solidFill>
                  <a:prstClr val="white"/>
                </a:solidFill>
                <a:latin typeface="Calibri"/>
              </a:rPr>
            </a:br>
            <a:r>
              <a:rPr lang="en-US" sz="2040" kern="0" dirty="0" smtClean="0">
                <a:solidFill>
                  <a:prstClr val="white"/>
                </a:solidFill>
                <a:latin typeface="Calibri"/>
              </a:rPr>
              <a:t>[&amp;] </a:t>
            </a:r>
            <a:r>
              <a:rPr lang="en-US" sz="2040" b="1" kern="0" dirty="0" smtClean="0">
                <a:solidFill>
                  <a:prstClr val="white"/>
                </a:solidFill>
                <a:latin typeface="Calibri"/>
              </a:rPr>
              <a:t>lambda</a:t>
            </a:r>
            <a:r>
              <a:rPr lang="en-US" sz="2040" kern="0" dirty="0" smtClean="0">
                <a:solidFill>
                  <a:prstClr val="white"/>
                </a:solidFill>
                <a:latin typeface="Calibri"/>
              </a:rPr>
              <a:t> functions</a:t>
            </a:r>
          </a:p>
        </p:txBody>
      </p:sp>
      <p:sp>
        <p:nvSpPr>
          <p:cNvPr id="18" name="Line Callout 1 17"/>
          <p:cNvSpPr/>
          <p:nvPr/>
        </p:nvSpPr>
        <p:spPr>
          <a:xfrm>
            <a:off x="8385453" y="2632208"/>
            <a:ext cx="3641327" cy="626665"/>
          </a:xfrm>
          <a:prstGeom prst="borderCallout1">
            <a:avLst>
              <a:gd name="adj1" fmla="val 25636"/>
              <a:gd name="adj2" fmla="val -1190"/>
              <a:gd name="adj3" fmla="val -7046"/>
              <a:gd name="adj4" fmla="val -26303"/>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b="1" kern="0" dirty="0" err="1" smtClean="0">
                <a:solidFill>
                  <a:prstClr val="white"/>
                </a:solidFill>
                <a:latin typeface="Calibri"/>
              </a:rPr>
              <a:t>for_each</a:t>
            </a:r>
            <a:r>
              <a:rPr lang="en-US" sz="2040" kern="0" dirty="0" smtClean="0">
                <a:solidFill>
                  <a:prstClr val="white"/>
                </a:solidFill>
                <a:latin typeface="Calibri"/>
              </a:rPr>
              <a:t> to visit each element</a:t>
            </a:r>
          </a:p>
        </p:txBody>
      </p:sp>
      <p:sp>
        <p:nvSpPr>
          <p:cNvPr id="19" name="Line Callout 1 18"/>
          <p:cNvSpPr/>
          <p:nvPr/>
        </p:nvSpPr>
        <p:spPr>
          <a:xfrm>
            <a:off x="8668377" y="3845973"/>
            <a:ext cx="3356659" cy="626665"/>
          </a:xfrm>
          <a:prstGeom prst="borderCallout1">
            <a:avLst>
              <a:gd name="adj1" fmla="val 67439"/>
              <a:gd name="adj2" fmla="val -1190"/>
              <a:gd name="adj3" fmla="val 126725"/>
              <a:gd name="adj4" fmla="val -26303"/>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b="1" kern="0" dirty="0" err="1" smtClean="0">
                <a:solidFill>
                  <a:prstClr val="white"/>
                </a:solidFill>
                <a:latin typeface="Calibri"/>
              </a:rPr>
              <a:t>find_if</a:t>
            </a:r>
            <a:r>
              <a:rPr lang="en-US" sz="2040" b="1" kern="0" dirty="0" smtClean="0">
                <a:solidFill>
                  <a:prstClr val="white"/>
                </a:solidFill>
                <a:latin typeface="Calibri"/>
              </a:rPr>
              <a:t> </a:t>
            </a:r>
            <a:r>
              <a:rPr lang="en-US" sz="2040" kern="0" dirty="0" smtClean="0">
                <a:solidFill>
                  <a:prstClr val="white"/>
                </a:solidFill>
                <a:latin typeface="Calibri"/>
              </a:rPr>
              <a:t>to find a match</a:t>
            </a:r>
          </a:p>
        </p:txBody>
      </p:sp>
      <p:sp>
        <p:nvSpPr>
          <p:cNvPr id="21" name="Line Callout 1 20"/>
          <p:cNvSpPr/>
          <p:nvPr/>
        </p:nvSpPr>
        <p:spPr>
          <a:xfrm>
            <a:off x="2789832" y="2897046"/>
            <a:ext cx="3209955" cy="1430653"/>
          </a:xfrm>
          <a:prstGeom prst="borderCallout1">
            <a:avLst>
              <a:gd name="adj1" fmla="val 15603"/>
              <a:gd name="adj2" fmla="val 100681"/>
              <a:gd name="adj3" fmla="val 6817"/>
              <a:gd name="adj4" fmla="val 115149"/>
            </a:avLst>
          </a:prstGeom>
          <a:solidFill>
            <a:srgbClr val="65BC46"/>
          </a:solidFill>
          <a:ln w="19050" cap="flat" cmpd="sng" algn="ctr">
            <a:solidFill>
              <a:srgbClr val="727CA3">
                <a:shade val="50000"/>
              </a:srgbClr>
            </a:solidFill>
            <a:prstDash val="solid"/>
          </a:ln>
          <a:effectLst/>
        </p:spPr>
        <p:txBody>
          <a:bodyPr rtlCol="0" anchor="ctr"/>
          <a:lstStyle/>
          <a:p>
            <a:pPr algn="ctr" defTabSz="932559">
              <a:spcBef>
                <a:spcPts val="612"/>
              </a:spcBef>
              <a:defRPr/>
            </a:pPr>
            <a:r>
              <a:rPr lang="en-US" sz="2040" kern="0" dirty="0" smtClean="0">
                <a:solidFill>
                  <a:prstClr val="white"/>
                </a:solidFill>
                <a:latin typeface="Calibri"/>
              </a:rPr>
              <a:t>arbitrary length lambda bodies, just put the loop body inside the lambda</a:t>
            </a:r>
          </a:p>
        </p:txBody>
      </p:sp>
    </p:spTree>
    <p:extLst>
      <p:ext uri="{BB962C8B-B14F-4D97-AF65-F5344CB8AC3E}">
        <p14:creationId xmlns:p14="http://schemas.microsoft.com/office/powerpoint/2010/main" val="3313426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74640" y="5919561"/>
            <a:ext cx="11889564" cy="87040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lvl="1" algn="ctr">
              <a:buClr>
                <a:srgbClr val="404040"/>
              </a:buClr>
              <a:buSzPct val="90000"/>
              <a:tabLst>
                <a:tab pos="914400" algn="l"/>
                <a:tab pos="4625975" algn="l"/>
              </a:tabLst>
            </a:pPr>
            <a:r>
              <a:rPr lang="en-US" sz="2200" dirty="0">
                <a:gradFill>
                  <a:gsLst>
                    <a:gs pos="1250">
                      <a:srgbClr val="404040"/>
                    </a:gs>
                    <a:gs pos="100000">
                      <a:srgbClr val="404040"/>
                    </a:gs>
                  </a:gsLst>
                  <a:lin ang="5400000" scaled="0"/>
                </a:gradFill>
              </a:rPr>
              <a:t>Microsoft prototype </a:t>
            </a:r>
            <a:r>
              <a:rPr lang="en-US" sz="2200" dirty="0" smtClean="0">
                <a:gradFill>
                  <a:gsLst>
                    <a:gs pos="1250">
                      <a:srgbClr val="404040"/>
                    </a:gs>
                    <a:gs pos="100000">
                      <a:srgbClr val="404040"/>
                    </a:gs>
                  </a:gsLst>
                  <a:lin ang="5400000" scaled="0"/>
                </a:gradFill>
              </a:rPr>
              <a:t>coming next </a:t>
            </a:r>
            <a:r>
              <a:rPr lang="en-US" sz="2200" dirty="0">
                <a:gradFill>
                  <a:gsLst>
                    <a:gs pos="1250">
                      <a:srgbClr val="404040"/>
                    </a:gs>
                    <a:gs pos="100000">
                      <a:srgbClr val="404040"/>
                    </a:gs>
                  </a:gsLst>
                  <a:lin ang="5400000" scaled="0"/>
                </a:gradFill>
              </a:rPr>
              <a:t>week: </a:t>
            </a:r>
            <a:r>
              <a:rPr lang="en-US" sz="2200" b="1" i="1" dirty="0">
                <a:solidFill>
                  <a:srgbClr val="7FBA00">
                    <a:lumMod val="50000"/>
                  </a:srgbClr>
                </a:solidFill>
              </a:rPr>
              <a:t>https://parallelstl.codeplex.com</a:t>
            </a:r>
          </a:p>
          <a:p>
            <a:pPr marL="0" lvl="1" algn="ctr">
              <a:buClr>
                <a:srgbClr val="404040"/>
              </a:buClr>
              <a:buSzPct val="90000"/>
              <a:tabLst>
                <a:tab pos="914400" algn="l"/>
                <a:tab pos="4625975" algn="l"/>
              </a:tabLst>
            </a:pPr>
            <a:r>
              <a:rPr lang="en-US" sz="2200" dirty="0">
                <a:gradFill>
                  <a:gsLst>
                    <a:gs pos="1250">
                      <a:srgbClr val="404040"/>
                    </a:gs>
                    <a:gs pos="100000">
                      <a:srgbClr val="404040"/>
                    </a:gs>
                  </a:gsLst>
                  <a:lin ang="5400000" scaled="0"/>
                </a:gradFill>
              </a:rPr>
              <a:t>Includes all parallel </a:t>
            </a:r>
            <a:r>
              <a:rPr lang="en-US" sz="2200" dirty="0" smtClean="0">
                <a:gradFill>
                  <a:gsLst>
                    <a:gs pos="1250">
                      <a:srgbClr val="404040"/>
                    </a:gs>
                    <a:gs pos="100000">
                      <a:srgbClr val="404040"/>
                    </a:gs>
                  </a:gsLst>
                  <a:lin ang="5400000" scaled="0"/>
                </a:gradFill>
              </a:rPr>
              <a:t>algorithms &amp; </a:t>
            </a:r>
            <a:r>
              <a:rPr lang="en-US" sz="2200" i="1" dirty="0" smtClean="0">
                <a:gradFill>
                  <a:gsLst>
                    <a:gs pos="1250">
                      <a:srgbClr val="404040"/>
                    </a:gs>
                    <a:gs pos="100000">
                      <a:srgbClr val="404040"/>
                    </a:gs>
                  </a:gsLst>
                  <a:lin ang="5400000" scaled="0"/>
                </a:gradFill>
              </a:rPr>
              <a:t>std::par</a:t>
            </a:r>
            <a:r>
              <a:rPr lang="en-US" sz="2200" dirty="0" smtClean="0">
                <a:gradFill>
                  <a:gsLst>
                    <a:gs pos="1250">
                      <a:srgbClr val="404040"/>
                    </a:gs>
                    <a:gs pos="100000">
                      <a:srgbClr val="404040"/>
                    </a:gs>
                  </a:gsLst>
                  <a:lin ang="5400000" scaled="0"/>
                </a:gradFill>
              </a:rPr>
              <a:t>. </a:t>
            </a:r>
            <a:r>
              <a:rPr lang="en-US" sz="2200" dirty="0">
                <a:gradFill>
                  <a:gsLst>
                    <a:gs pos="1250">
                      <a:srgbClr val="404040"/>
                    </a:gs>
                    <a:gs pos="100000">
                      <a:srgbClr val="404040"/>
                    </a:gs>
                  </a:gsLst>
                  <a:lin ang="5400000" scaled="0"/>
                </a:gradFill>
              </a:rPr>
              <a:t>Future release will add </a:t>
            </a:r>
            <a:r>
              <a:rPr lang="en-US" sz="2200" i="1" dirty="0" smtClean="0">
                <a:gradFill>
                  <a:gsLst>
                    <a:gs pos="1250">
                      <a:srgbClr val="404040"/>
                    </a:gs>
                    <a:gs pos="100000">
                      <a:srgbClr val="404040"/>
                    </a:gs>
                  </a:gsLst>
                  <a:lin ang="5400000" scaled="0"/>
                </a:gradFill>
              </a:rPr>
              <a:t>std::</a:t>
            </a:r>
            <a:r>
              <a:rPr lang="en-US" sz="2200" i="1" dirty="0" err="1" smtClean="0">
                <a:gradFill>
                  <a:gsLst>
                    <a:gs pos="1250">
                      <a:srgbClr val="404040"/>
                    </a:gs>
                    <a:gs pos="100000">
                      <a:srgbClr val="404040"/>
                    </a:gs>
                  </a:gsLst>
                  <a:lin ang="5400000" scaled="0"/>
                </a:gradFill>
              </a:rPr>
              <a:t>vec</a:t>
            </a:r>
            <a:r>
              <a:rPr lang="en-US" sz="2200" dirty="0" smtClean="0">
                <a:gradFill>
                  <a:gsLst>
                    <a:gs pos="1250">
                      <a:srgbClr val="404040"/>
                    </a:gs>
                    <a:gs pos="100000">
                      <a:srgbClr val="404040"/>
                    </a:gs>
                  </a:gsLst>
                  <a:lin ang="5400000" scaled="0"/>
                </a:gradFill>
              </a:rPr>
              <a:t>.</a:t>
            </a:r>
            <a:endParaRPr lang="en-US" sz="2200" dirty="0">
              <a:gradFill>
                <a:gsLst>
                  <a:gs pos="1250">
                    <a:srgbClr val="404040"/>
                  </a:gs>
                  <a:gs pos="100000">
                    <a:srgbClr val="404040"/>
                  </a:gs>
                </a:gsLst>
                <a:lin ang="5400000" scaled="0"/>
              </a:gradFill>
            </a:endParaRPr>
          </a:p>
        </p:txBody>
      </p:sp>
      <p:sp>
        <p:nvSpPr>
          <p:cNvPr id="2" name="Text Placeholder 1"/>
          <p:cNvSpPr>
            <a:spLocks noGrp="1"/>
          </p:cNvSpPr>
          <p:nvPr>
            <p:ph type="body" sz="quarter" idx="10"/>
          </p:nvPr>
        </p:nvSpPr>
        <p:spPr>
          <a:xfrm>
            <a:off x="3383627" y="1668463"/>
            <a:ext cx="8930609" cy="5029200"/>
          </a:xfrm>
        </p:spPr>
        <p:txBody>
          <a:bodyPr/>
          <a:lstStyle/>
          <a:p>
            <a:r>
              <a:rPr lang="en-US" dirty="0" smtClean="0"/>
              <a:t>In progress: Parallel STL TS</a:t>
            </a:r>
          </a:p>
          <a:p>
            <a:pPr lvl="1"/>
            <a:r>
              <a:rPr lang="en-US" dirty="0" smtClean="0"/>
              <a:t>Example: Word count</a:t>
            </a:r>
            <a:endParaRPr lang="en-US" sz="600" dirty="0" smtClean="0">
              <a:solidFill>
                <a:srgbClr val="0070C0"/>
              </a:solidFill>
            </a:endParaRPr>
          </a:p>
          <a:p>
            <a:pPr marL="342900" lvl="1" indent="0">
              <a:lnSpc>
                <a:spcPct val="98000"/>
              </a:lnSpc>
              <a:buNone/>
              <a:tabLst>
                <a:tab pos="852743" algn="l"/>
                <a:tab pos="4505502" algn="l"/>
              </a:tabLst>
            </a:pPr>
            <a:r>
              <a:rPr lang="en-US" sz="2100" dirty="0" smtClean="0">
                <a:solidFill>
                  <a:srgbClr val="0070C0"/>
                </a:solidFill>
              </a:rPr>
              <a:t>string </a:t>
            </a:r>
            <a:r>
              <a:rPr lang="en-US" sz="2100" dirty="0">
                <a:solidFill>
                  <a:srgbClr val="0070C0"/>
                </a:solidFill>
              </a:rPr>
              <a:t>s = ... ;</a:t>
            </a:r>
          </a:p>
          <a:p>
            <a:pPr marL="342900" lvl="1" indent="0">
              <a:lnSpc>
                <a:spcPct val="98000"/>
              </a:lnSpc>
              <a:buNone/>
              <a:tabLst>
                <a:tab pos="914400" algn="l"/>
                <a:tab pos="4625975" algn="l"/>
              </a:tabLst>
            </a:pPr>
            <a:r>
              <a:rPr lang="en-US" sz="2100" dirty="0" smtClean="0">
                <a:solidFill>
                  <a:srgbClr val="0070C0"/>
                </a:solidFill>
              </a:rPr>
              <a:t>int </a:t>
            </a:r>
            <a:r>
              <a:rPr lang="en-US" sz="2100" dirty="0" err="1">
                <a:solidFill>
                  <a:srgbClr val="0070C0"/>
                </a:solidFill>
              </a:rPr>
              <a:t>num_words</a:t>
            </a:r>
            <a:r>
              <a:rPr lang="en-US" sz="2100" dirty="0">
                <a:solidFill>
                  <a:srgbClr val="0070C0"/>
                </a:solidFill>
              </a:rPr>
              <a:t> =</a:t>
            </a:r>
          </a:p>
          <a:p>
            <a:pPr marL="342900" lvl="1" indent="0">
              <a:lnSpc>
                <a:spcPct val="98000"/>
              </a:lnSpc>
              <a:buNone/>
              <a:tabLst>
                <a:tab pos="914400" algn="l"/>
                <a:tab pos="4625975" algn="l"/>
              </a:tabLst>
            </a:pPr>
            <a:r>
              <a:rPr lang="en-US" sz="2100" dirty="0">
                <a:solidFill>
                  <a:srgbClr val="0070C0"/>
                </a:solidFill>
              </a:rPr>
              <a:t>    </a:t>
            </a:r>
            <a:r>
              <a:rPr lang="en-US" sz="2100" dirty="0" err="1">
                <a:solidFill>
                  <a:srgbClr val="00B050"/>
                </a:solidFill>
              </a:rPr>
              <a:t>inner_product</a:t>
            </a:r>
            <a:r>
              <a:rPr lang="en-US" sz="2100" dirty="0">
                <a:solidFill>
                  <a:srgbClr val="00B050"/>
                </a:solidFill>
              </a:rPr>
              <a:t>( </a:t>
            </a:r>
            <a:r>
              <a:rPr lang="en-US" sz="2100" b="1" dirty="0" err="1">
                <a:solidFill>
                  <a:srgbClr val="00B050"/>
                </a:solidFill>
              </a:rPr>
              <a:t>vec</a:t>
            </a:r>
            <a:r>
              <a:rPr lang="en-US" sz="2100" dirty="0">
                <a:solidFill>
                  <a:srgbClr val="00B050"/>
                </a:solidFill>
              </a:rPr>
              <a:t>, </a:t>
            </a:r>
            <a:r>
              <a:rPr lang="en-US" sz="2100" dirty="0">
                <a:solidFill>
                  <a:srgbClr val="0070C0"/>
                </a:solidFill>
              </a:rPr>
              <a:t>	</a:t>
            </a:r>
            <a:r>
              <a:rPr lang="en-US" sz="2100" dirty="0">
                <a:solidFill>
                  <a:schemeClr val="tx1">
                    <a:lumMod val="75000"/>
                  </a:schemeClr>
                </a:solidFill>
              </a:rPr>
              <a:t>// in parallel (incl. vector lanes)</a:t>
            </a:r>
          </a:p>
          <a:p>
            <a:pPr marL="342900" lvl="1" indent="0">
              <a:lnSpc>
                <a:spcPct val="98000"/>
              </a:lnSpc>
              <a:buNone/>
              <a:tabLst>
                <a:tab pos="914400" algn="l"/>
                <a:tab pos="4625975" algn="l"/>
              </a:tabLst>
            </a:pPr>
            <a:r>
              <a:rPr lang="en-US" sz="2100" dirty="0">
                <a:solidFill>
                  <a:srgbClr val="00B050"/>
                </a:solidFill>
              </a:rPr>
              <a:t>	</a:t>
            </a:r>
            <a:r>
              <a:rPr lang="en-US" sz="2100" dirty="0">
                <a:solidFill>
                  <a:srgbClr val="0070C0"/>
                </a:solidFill>
              </a:rPr>
              <a:t>begin(s), end(s)-1, begin(s)+1,	</a:t>
            </a:r>
            <a:r>
              <a:rPr lang="en-US" sz="2100" dirty="0">
                <a:solidFill>
                  <a:schemeClr val="tx1">
                    <a:lumMod val="75000"/>
                  </a:schemeClr>
                </a:solidFill>
              </a:rPr>
              <a:t>// for every pair of chars</a:t>
            </a:r>
          </a:p>
          <a:p>
            <a:pPr marL="342900" lvl="1" indent="0">
              <a:lnSpc>
                <a:spcPct val="98000"/>
              </a:lnSpc>
              <a:buNone/>
              <a:tabLst>
                <a:tab pos="914400" algn="l"/>
                <a:tab pos="4625975" algn="l"/>
              </a:tabLst>
            </a:pPr>
            <a:r>
              <a:rPr lang="en-US" sz="2100" dirty="0">
                <a:solidFill>
                  <a:srgbClr val="0070C0"/>
                </a:solidFill>
              </a:rPr>
              <a:t>	0, plus&lt;&gt;(),	</a:t>
            </a:r>
            <a:r>
              <a:rPr lang="en-US" sz="2100" dirty="0">
                <a:solidFill>
                  <a:schemeClr val="tx1">
                    <a:lumMod val="75000"/>
                  </a:schemeClr>
                </a:solidFill>
              </a:rPr>
              <a:t>// start at 0 and add 1</a:t>
            </a:r>
          </a:p>
          <a:p>
            <a:pPr marL="342900" lvl="1" indent="0">
              <a:lnSpc>
                <a:spcPct val="98000"/>
              </a:lnSpc>
              <a:buNone/>
              <a:tabLst>
                <a:tab pos="914400" algn="l"/>
                <a:tab pos="4625975" algn="l"/>
              </a:tabLst>
            </a:pPr>
            <a:r>
              <a:rPr lang="en-US" sz="2100" dirty="0">
                <a:solidFill>
                  <a:srgbClr val="0070C0"/>
                </a:solidFill>
              </a:rPr>
              <a:t>	</a:t>
            </a:r>
            <a:r>
              <a:rPr lang="en-US" sz="2100" dirty="0" smtClean="0">
                <a:solidFill>
                  <a:srgbClr val="0070C0"/>
                </a:solidFill>
              </a:rPr>
              <a:t>[](char </a:t>
            </a:r>
            <a:r>
              <a:rPr lang="en-US" sz="2100" dirty="0">
                <a:solidFill>
                  <a:srgbClr val="0070C0"/>
                </a:solidFill>
              </a:rPr>
              <a:t>left, char </a:t>
            </a:r>
            <a:r>
              <a:rPr lang="en-US" sz="2100" dirty="0" smtClean="0">
                <a:solidFill>
                  <a:srgbClr val="0070C0"/>
                </a:solidFill>
              </a:rPr>
              <a:t>right) </a:t>
            </a:r>
            <a:r>
              <a:rPr lang="en-US" sz="2100" dirty="0">
                <a:solidFill>
                  <a:srgbClr val="0070C0"/>
                </a:solidFill>
              </a:rPr>
              <a:t>{ return </a:t>
            </a:r>
            <a:r>
              <a:rPr lang="en-US" sz="2100" dirty="0" err="1">
                <a:solidFill>
                  <a:srgbClr val="0070C0"/>
                </a:solidFill>
              </a:rPr>
              <a:t>isspace</a:t>
            </a:r>
            <a:r>
              <a:rPr lang="en-US" sz="2100" dirty="0">
                <a:solidFill>
                  <a:srgbClr val="0070C0"/>
                </a:solidFill>
              </a:rPr>
              <a:t>(left) &amp;&amp; !</a:t>
            </a:r>
            <a:r>
              <a:rPr lang="en-US" sz="2100" dirty="0" err="1">
                <a:solidFill>
                  <a:srgbClr val="0070C0"/>
                </a:solidFill>
              </a:rPr>
              <a:t>isspace</a:t>
            </a:r>
            <a:r>
              <a:rPr lang="en-US" sz="2100" dirty="0">
                <a:solidFill>
                  <a:srgbClr val="0070C0"/>
                </a:solidFill>
              </a:rPr>
              <a:t>(right); }</a:t>
            </a:r>
            <a:br>
              <a:rPr lang="en-US" sz="2100" dirty="0">
                <a:solidFill>
                  <a:srgbClr val="0070C0"/>
                </a:solidFill>
              </a:rPr>
            </a:br>
            <a:r>
              <a:rPr lang="en-US" sz="2100" dirty="0">
                <a:solidFill>
                  <a:srgbClr val="0070C0"/>
                </a:solidFill>
              </a:rPr>
              <a:t>    );		</a:t>
            </a:r>
            <a:r>
              <a:rPr lang="en-US" sz="2100" dirty="0">
                <a:solidFill>
                  <a:schemeClr val="tx1">
                    <a:lumMod val="75000"/>
                  </a:schemeClr>
                </a:solidFill>
              </a:rPr>
              <a:t>// every time we start a word</a:t>
            </a:r>
          </a:p>
          <a:p>
            <a:pPr marL="342900" lvl="1" indent="0">
              <a:lnSpc>
                <a:spcPct val="98000"/>
              </a:lnSpc>
              <a:buNone/>
              <a:tabLst>
                <a:tab pos="914400" algn="l"/>
                <a:tab pos="4625975" algn="l"/>
              </a:tabLst>
            </a:pPr>
            <a:r>
              <a:rPr lang="en-US" sz="2100" dirty="0" smtClean="0">
                <a:solidFill>
                  <a:srgbClr val="0070C0"/>
                </a:solidFill>
              </a:rPr>
              <a:t>if</a:t>
            </a:r>
            <a:r>
              <a:rPr lang="en-US" sz="2100" dirty="0">
                <a:solidFill>
                  <a:srgbClr val="0070C0"/>
                </a:solidFill>
              </a:rPr>
              <a:t>( </a:t>
            </a:r>
            <a:r>
              <a:rPr lang="en-US" sz="2100" dirty="0" smtClean="0">
                <a:solidFill>
                  <a:srgbClr val="0070C0"/>
                </a:solidFill>
              </a:rPr>
              <a:t>!</a:t>
            </a:r>
            <a:r>
              <a:rPr lang="en-US" sz="2100" dirty="0" err="1" smtClean="0">
                <a:solidFill>
                  <a:srgbClr val="0070C0"/>
                </a:solidFill>
              </a:rPr>
              <a:t>isspace</a:t>
            </a:r>
            <a:r>
              <a:rPr lang="en-US" sz="2100" dirty="0" smtClean="0">
                <a:solidFill>
                  <a:srgbClr val="0070C0"/>
                </a:solidFill>
              </a:rPr>
              <a:t>(s[0</a:t>
            </a:r>
            <a:r>
              <a:rPr lang="en-US" sz="2100" dirty="0">
                <a:solidFill>
                  <a:srgbClr val="0070C0"/>
                </a:solidFill>
              </a:rPr>
              <a:t>]) ) ++</a:t>
            </a:r>
            <a:r>
              <a:rPr lang="en-US" sz="2100" dirty="0" err="1">
                <a:solidFill>
                  <a:srgbClr val="0070C0"/>
                </a:solidFill>
              </a:rPr>
              <a:t>num_words</a:t>
            </a:r>
            <a:r>
              <a:rPr lang="en-US" sz="2100" dirty="0" smtClean="0">
                <a:solidFill>
                  <a:srgbClr val="0070C0"/>
                </a:solidFill>
              </a:rPr>
              <a:t>;</a:t>
            </a:r>
          </a:p>
        </p:txBody>
      </p:sp>
      <p:sp>
        <p:nvSpPr>
          <p:cNvPr id="3" name="Title 2"/>
          <p:cNvSpPr>
            <a:spLocks noGrp="1"/>
          </p:cNvSpPr>
          <p:nvPr>
            <p:ph type="title"/>
          </p:nvPr>
        </p:nvSpPr>
        <p:spPr/>
        <p:txBody>
          <a:bodyPr/>
          <a:lstStyle/>
          <a:p>
            <a:r>
              <a:rPr lang="en-US" dirty="0" smtClean="0"/>
              <a:t>Speaking of STL… Parallel STL</a:t>
            </a:r>
            <a:endParaRPr lang="en-US" dirty="0"/>
          </a:p>
        </p:txBody>
      </p:sp>
      <p:sp>
        <p:nvSpPr>
          <p:cNvPr id="4" name="Text Placeholder 3"/>
          <p:cNvSpPr>
            <a:spLocks noGrp="1"/>
          </p:cNvSpPr>
          <p:nvPr>
            <p:ph type="body" sz="quarter" idx="11"/>
          </p:nvPr>
        </p:nvSpPr>
        <p:spPr/>
        <p:txBody>
          <a:bodyPr/>
          <a:lstStyle/>
          <a:p>
            <a:r>
              <a:rPr lang="en-US" dirty="0" smtClean="0"/>
              <a:t>A convergence of PPL, TBB, AMP, CUDA, Thrust</a:t>
            </a:r>
          </a:p>
          <a:p>
            <a:endParaRPr lang="en-US" dirty="0" smtClean="0"/>
          </a:p>
          <a:p>
            <a:r>
              <a:rPr lang="en-US" dirty="0" smtClean="0"/>
              <a:t>Implementations underway by Microsoft, </a:t>
            </a:r>
            <a:br>
              <a:rPr lang="en-US" dirty="0" smtClean="0"/>
            </a:br>
            <a:r>
              <a:rPr lang="en-US" dirty="0" err="1" smtClean="0"/>
              <a:t>Nvidia</a:t>
            </a:r>
            <a:r>
              <a:rPr lang="en-US" dirty="0" smtClean="0"/>
              <a:t>, …</a:t>
            </a:r>
          </a:p>
        </p:txBody>
      </p:sp>
    </p:spTree>
    <p:extLst>
      <p:ext uri="{BB962C8B-B14F-4D97-AF65-F5344CB8AC3E}">
        <p14:creationId xmlns:p14="http://schemas.microsoft.com/office/powerpoint/2010/main" val="1972486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lnSpc>
                <a:spcPct val="150000"/>
              </a:lnSpc>
            </a:pPr>
            <a:r>
              <a:rPr lang="en-US" sz="3200" dirty="0" smtClean="0"/>
              <a:t>Updates: ISO </a:t>
            </a:r>
            <a:r>
              <a:rPr lang="en-US" sz="3200" dirty="0"/>
              <a:t>C++ </a:t>
            </a:r>
            <a:r>
              <a:rPr lang="en-US" sz="3200" dirty="0" smtClean="0"/>
              <a:t>VC</a:t>
            </a:r>
            <a:r>
              <a:rPr lang="en-US" sz="3200" dirty="0"/>
              <a:t>++ r</a:t>
            </a:r>
            <a:r>
              <a:rPr lang="en-US" sz="3200" dirty="0" smtClean="0"/>
              <a:t>oadmap</a:t>
            </a:r>
          </a:p>
          <a:p>
            <a:pPr>
              <a:lnSpc>
                <a:spcPct val="150000"/>
              </a:lnSpc>
            </a:pPr>
            <a:r>
              <a:rPr lang="en-US" sz="3200" dirty="0" smtClean="0"/>
              <a:t>Modern C++: What you need to know</a:t>
            </a:r>
          </a:p>
          <a:p>
            <a:pPr>
              <a:lnSpc>
                <a:spcPct val="150000"/>
              </a:lnSpc>
            </a:pPr>
            <a:r>
              <a:rPr lang="en-US" sz="3200" b="1" dirty="0">
                <a:solidFill>
                  <a:schemeClr val="accent2">
                    <a:lumMod val="75000"/>
                  </a:schemeClr>
                </a:solidFill>
                <a:latin typeface="Segoe UI Light" panose="020B0502040204020203" pitchFamily="34" charset="0"/>
                <a:cs typeface="Segoe UI Light" panose="020B0502040204020203" pitchFamily="34" charset="0"/>
              </a:rPr>
              <a:t>What you need to know next</a:t>
            </a:r>
          </a:p>
        </p:txBody>
      </p:sp>
      <p:sp>
        <p:nvSpPr>
          <p:cNvPr id="5" name="Title 4"/>
          <p:cNvSpPr>
            <a:spLocks noGrp="1"/>
          </p:cNvSpPr>
          <p:nvPr>
            <p:ph type="title"/>
          </p:nvPr>
        </p:nvSpPr>
        <p:spPr/>
        <p:txBody>
          <a:bodyPr/>
          <a:lstStyle/>
          <a:p>
            <a:r>
              <a:rPr lang="en-US" dirty="0" smtClean="0"/>
              <a:t>Agenda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11092"/>
          <a:stretch>
            <a:fillRect/>
          </a:stretch>
        </p:blipFill>
        <p:spPr>
          <a:xfrm>
            <a:off x="274638" y="1893675"/>
            <a:ext cx="3931920" cy="3203787"/>
          </a:xfrm>
          <a:custGeom>
            <a:avLst/>
            <a:gdLst>
              <a:gd name="connsiteX0" fmla="*/ 0 w 4886324"/>
              <a:gd name="connsiteY0" fmla="*/ 0 h 3981450"/>
              <a:gd name="connsiteX1" fmla="*/ 4886324 w 4886324"/>
              <a:gd name="connsiteY1" fmla="*/ 0 h 3981450"/>
              <a:gd name="connsiteX2" fmla="*/ 4886324 w 4886324"/>
              <a:gd name="connsiteY2" fmla="*/ 3981450 h 3981450"/>
              <a:gd name="connsiteX3" fmla="*/ 0 w 4886324"/>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4886324" h="3981450">
                <a:moveTo>
                  <a:pt x="0" y="0"/>
                </a:moveTo>
                <a:lnTo>
                  <a:pt x="4886324" y="0"/>
                </a:lnTo>
                <a:lnTo>
                  <a:pt x="4886324" y="3981450"/>
                </a:lnTo>
                <a:lnTo>
                  <a:pt x="0" y="3981450"/>
                </a:lnTo>
                <a:close/>
              </a:path>
            </a:pathLst>
          </a:custGeom>
        </p:spPr>
      </p:pic>
    </p:spTree>
    <p:extLst>
      <p:ext uri="{BB962C8B-B14F-4D97-AF65-F5344CB8AC3E}">
        <p14:creationId xmlns:p14="http://schemas.microsoft.com/office/powerpoint/2010/main" val="181440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pPr>
              <a:lnSpc>
                <a:spcPct val="110000"/>
              </a:lnSpc>
            </a:pPr>
            <a:r>
              <a:rPr lang="en-US" dirty="0" smtClean="0">
                <a:solidFill>
                  <a:schemeClr val="accent2">
                    <a:lumMod val="75000"/>
                  </a:schemeClr>
                </a:solidFill>
              </a:rPr>
              <a:t>20</a:t>
            </a:r>
            <a:r>
              <a:rPr lang="en-US" b="1" dirty="0" smtClean="0">
                <a:solidFill>
                  <a:schemeClr val="accent2">
                    <a:lumMod val="75000"/>
                  </a:schemeClr>
                </a:solidFill>
                <a:latin typeface="+mn-lt"/>
              </a:rPr>
              <a:t>14-15</a:t>
            </a:r>
            <a:r>
              <a:rPr lang="en-US" dirty="0" smtClean="0">
                <a:solidFill>
                  <a:schemeClr val="accent2">
                    <a:lumMod val="75000"/>
                  </a:schemeClr>
                </a:solidFill>
              </a:rPr>
              <a:t>: Multiple C++</a:t>
            </a:r>
            <a:r>
              <a:rPr lang="en-US" b="1" dirty="0" smtClean="0">
                <a:solidFill>
                  <a:schemeClr val="accent2">
                    <a:lumMod val="75000"/>
                  </a:schemeClr>
                </a:solidFill>
                <a:latin typeface="+mn-lt"/>
              </a:rPr>
              <a:t>14</a:t>
            </a:r>
            <a:r>
              <a:rPr lang="en-US" dirty="0" smtClean="0">
                <a:solidFill>
                  <a:schemeClr val="accent2">
                    <a:lumMod val="75000"/>
                  </a:schemeClr>
                </a:solidFill>
              </a:rPr>
              <a:t> complete implementations</a:t>
            </a:r>
            <a:endParaRPr lang="en-US" i="1" dirty="0" smtClean="0">
              <a:solidFill>
                <a:schemeClr val="accent2">
                  <a:lumMod val="75000"/>
                </a:schemeClr>
              </a:solidFill>
            </a:endParaRPr>
          </a:p>
          <a:p>
            <a:pPr>
              <a:lnSpc>
                <a:spcPct val="110000"/>
              </a:lnSpc>
            </a:pPr>
            <a:endParaRPr lang="en-US" dirty="0" smtClean="0"/>
          </a:p>
          <a:p>
            <a:pPr>
              <a:lnSpc>
                <a:spcPct val="110000"/>
              </a:lnSpc>
            </a:pPr>
            <a:r>
              <a:rPr lang="en-US" dirty="0" smtClean="0"/>
              <a:t>My personal estimates, not official:</a:t>
            </a:r>
          </a:p>
          <a:p>
            <a:pPr lvl="1">
              <a:lnSpc>
                <a:spcPct val="110000"/>
              </a:lnSpc>
            </a:pPr>
            <a:r>
              <a:rPr lang="en-US" dirty="0" smtClean="0"/>
              <a:t>Clang: Releasing every 6-7 months (Jun/Dec), likely to make “14 in 14.”</a:t>
            </a:r>
          </a:p>
          <a:p>
            <a:pPr lvl="1">
              <a:lnSpc>
                <a:spcPct val="110000"/>
              </a:lnSpc>
            </a:pPr>
            <a:r>
              <a:rPr lang="en-US" dirty="0" smtClean="0"/>
              <a:t>GCC: Releasing every spring, 4.9 may not get all the way (?), but if not then the next one seems likely to make “14 in just-past-14.”</a:t>
            </a:r>
          </a:p>
          <a:p>
            <a:pPr lvl="1">
              <a:lnSpc>
                <a:spcPct val="110000"/>
              </a:lnSpc>
            </a:pPr>
            <a:r>
              <a:rPr lang="en-US" dirty="0" smtClean="0"/>
              <a:t>VC++: Moving fast now, ETA for full conformance forthcoming (will keep you posted). Targeting whole “C++14 wave” incl. Concepts.</a:t>
            </a:r>
          </a:p>
        </p:txBody>
      </p:sp>
      <p:sp>
        <p:nvSpPr>
          <p:cNvPr id="4" name="Content Placeholder 3"/>
          <p:cNvSpPr>
            <a:spLocks noGrp="1"/>
          </p:cNvSpPr>
          <p:nvPr>
            <p:ph type="body" sz="quarter" idx="11"/>
          </p:nvPr>
        </p:nvSpPr>
        <p:spPr/>
        <p:txBody>
          <a:bodyPr/>
          <a:lstStyle/>
          <a:p>
            <a:endParaRPr lang="en-US" sz="2000" i="1" dirty="0"/>
          </a:p>
        </p:txBody>
      </p:sp>
      <p:sp>
        <p:nvSpPr>
          <p:cNvPr id="3" name="Title 2"/>
          <p:cNvSpPr>
            <a:spLocks noGrp="1"/>
          </p:cNvSpPr>
          <p:nvPr>
            <p:ph type="title"/>
          </p:nvPr>
        </p:nvSpPr>
        <p:spPr/>
        <p:txBody>
          <a:bodyPr/>
          <a:lstStyle/>
          <a:p>
            <a:r>
              <a:rPr lang="en-US" b="1" dirty="0" smtClean="0"/>
              <a:t>“One C++”</a:t>
            </a:r>
            <a:endParaRPr lang="en-US" b="1" dirty="0"/>
          </a:p>
        </p:txBody>
      </p:sp>
    </p:spTree>
    <p:extLst>
      <p:ext uri="{BB962C8B-B14F-4D97-AF65-F5344CB8AC3E}">
        <p14:creationId xmlns:p14="http://schemas.microsoft.com/office/powerpoint/2010/main" val="110158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0569"/>
          <a:stretch/>
        </p:blipFill>
        <p:spPr>
          <a:xfrm>
            <a:off x="4418012" y="311149"/>
            <a:ext cx="7896225" cy="6372225"/>
          </a:xfrm>
          <a:prstGeom prst="rect">
            <a:avLst/>
          </a:prstGeom>
        </p:spPr>
      </p:pic>
      <p:sp>
        <p:nvSpPr>
          <p:cNvPr id="7" name="Rectangle 6"/>
          <p:cNvSpPr/>
          <p:nvPr/>
        </p:nvSpPr>
        <p:spPr bwMode="auto">
          <a:xfrm>
            <a:off x="4418012" y="4564062"/>
            <a:ext cx="7896225" cy="2119312"/>
          </a:xfrm>
          <a:prstGeom prst="rect">
            <a:avLst/>
          </a:prstGeom>
          <a:solidFill>
            <a:srgbClr val="0000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5"/>
          </p:nvPr>
        </p:nvSpPr>
        <p:spPr>
          <a:xfrm>
            <a:off x="5532437" y="4640262"/>
            <a:ext cx="6629401" cy="1981200"/>
          </a:xfrm>
          <a:noFill/>
        </p:spPr>
        <p:txBody>
          <a:bodyPr/>
          <a:lstStyle/>
          <a:p>
            <a:pPr>
              <a:lnSpc>
                <a:spcPct val="100000"/>
              </a:lnSpc>
              <a:spcBef>
                <a:spcPts val="1728"/>
              </a:spcBef>
              <a:spcAft>
                <a:spcPts val="0"/>
              </a:spcAft>
            </a:pPr>
            <a:r>
              <a:rPr lang="en-US" sz="3400" dirty="0" smtClean="0">
                <a:solidFill>
                  <a:schemeClr val="bg1"/>
                </a:solidFill>
                <a:effectLst/>
              </a:rPr>
              <a:t>C++’s biggest conference ever</a:t>
            </a:r>
          </a:p>
          <a:p>
            <a:pPr marL="347663" lvl="1" indent="-347663">
              <a:spcBef>
                <a:spcPts val="528"/>
              </a:spcBef>
              <a:tabLst>
                <a:tab pos="346075" algn="l"/>
              </a:tabLst>
            </a:pPr>
            <a:r>
              <a:rPr lang="en-US" sz="2200" spc="-30" dirty="0" smtClean="0">
                <a:solidFill>
                  <a:schemeClr val="bg1"/>
                </a:solidFill>
              </a:rPr>
              <a:t>Sold out, </a:t>
            </a:r>
            <a:r>
              <a:rPr lang="en-US" sz="2200" b="1" spc="-30" dirty="0" smtClean="0">
                <a:solidFill>
                  <a:schemeClr val="bg1"/>
                </a:solidFill>
              </a:rPr>
              <a:t>18</a:t>
            </a:r>
            <a:r>
              <a:rPr lang="en-US" sz="2200" spc="-30" dirty="0" smtClean="0">
                <a:solidFill>
                  <a:schemeClr val="bg1"/>
                </a:solidFill>
              </a:rPr>
              <a:t> countries, </a:t>
            </a:r>
            <a:r>
              <a:rPr lang="en-US" sz="2200" b="1" spc="-30" dirty="0" smtClean="0">
                <a:solidFill>
                  <a:schemeClr val="bg1"/>
                </a:solidFill>
              </a:rPr>
              <a:t>23</a:t>
            </a:r>
            <a:r>
              <a:rPr lang="en-US" sz="2200" spc="-30" dirty="0" smtClean="0">
                <a:solidFill>
                  <a:schemeClr val="bg1"/>
                </a:solidFill>
              </a:rPr>
              <a:t> states</a:t>
            </a:r>
          </a:p>
          <a:p>
            <a:pPr marL="347663" lvl="1" indent="-347663">
              <a:spcBef>
                <a:spcPts val="528"/>
              </a:spcBef>
              <a:tabLst>
                <a:tab pos="346075" algn="l"/>
              </a:tabLst>
            </a:pPr>
            <a:r>
              <a:rPr lang="en-US" sz="2200" dirty="0" smtClean="0">
                <a:solidFill>
                  <a:schemeClr val="bg1"/>
                </a:solidFill>
              </a:rPr>
              <a:t>Global </a:t>
            </a:r>
            <a:r>
              <a:rPr lang="en-US" sz="2200" spc="-40" dirty="0" smtClean="0">
                <a:solidFill>
                  <a:schemeClr val="bg1"/>
                </a:solidFill>
              </a:rPr>
              <a:t>live webcast: </a:t>
            </a:r>
            <a:r>
              <a:rPr lang="en-US" sz="2200" dirty="0" smtClean="0">
                <a:solidFill>
                  <a:schemeClr val="bg1"/>
                </a:solidFill>
              </a:rPr>
              <a:t>Over </a:t>
            </a:r>
            <a:r>
              <a:rPr lang="en-US" sz="2200" b="1" dirty="0" smtClean="0">
                <a:solidFill>
                  <a:schemeClr val="bg1"/>
                </a:solidFill>
              </a:rPr>
              <a:t>20,000</a:t>
            </a:r>
            <a:r>
              <a:rPr lang="en-US" sz="2200" dirty="0" smtClean="0">
                <a:solidFill>
                  <a:schemeClr val="bg1"/>
                </a:solidFill>
              </a:rPr>
              <a:t> viewers</a:t>
            </a:r>
            <a:endParaRPr lang="en-US" sz="2200" dirty="0">
              <a:solidFill>
                <a:schemeClr val="bg1"/>
              </a:solidFill>
            </a:endParaRPr>
          </a:p>
          <a:p>
            <a:pPr marL="347663" lvl="1" indent="-347663">
              <a:spcBef>
                <a:spcPts val="528"/>
              </a:spcBef>
              <a:tabLst>
                <a:tab pos="346075" algn="l"/>
              </a:tabLst>
            </a:pPr>
            <a:r>
              <a:rPr lang="en-US" sz="2200" dirty="0" smtClean="0">
                <a:solidFill>
                  <a:schemeClr val="bg1"/>
                </a:solidFill>
              </a:rPr>
              <a:t>Global on demand: Over </a:t>
            </a:r>
            <a:r>
              <a:rPr lang="en-US" sz="2200" b="1" dirty="0" smtClean="0">
                <a:solidFill>
                  <a:schemeClr val="bg1"/>
                </a:solidFill>
              </a:rPr>
              <a:t>600,000</a:t>
            </a:r>
            <a:r>
              <a:rPr lang="en-US" sz="2200" dirty="0" smtClean="0">
                <a:solidFill>
                  <a:schemeClr val="bg1"/>
                </a:solidFill>
              </a:rPr>
              <a:t> viewers</a:t>
            </a:r>
            <a:endParaRPr lang="en-US" sz="2200" b="1" dirty="0">
              <a:solidFill>
                <a:schemeClr val="bg1"/>
              </a:solidFill>
            </a:endParaRPr>
          </a:p>
        </p:txBody>
      </p:sp>
      <p:grpSp>
        <p:nvGrpSpPr>
          <p:cNvPr id="3" name="Group 2"/>
          <p:cNvGrpSpPr/>
          <p:nvPr/>
        </p:nvGrpSpPr>
        <p:grpSpPr>
          <a:xfrm>
            <a:off x="4541836" y="449261"/>
            <a:ext cx="7696201" cy="915029"/>
            <a:chOff x="503237" y="449262"/>
            <a:chExt cx="8382000" cy="996566"/>
          </a:xfrm>
        </p:grpSpPr>
        <p:sp>
          <p:nvSpPr>
            <p:cNvPr id="8" name="Rectangle 7"/>
            <p:cNvSpPr/>
            <p:nvPr/>
          </p:nvSpPr>
          <p:spPr bwMode="auto">
            <a:xfrm>
              <a:off x="503237" y="449262"/>
              <a:ext cx="8382000" cy="991260"/>
            </a:xfrm>
            <a:prstGeom prst="rect">
              <a:avLst/>
            </a:prstGeom>
            <a:solidFill>
              <a:srgbClr val="0000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Lst>
            </a:blip>
            <a:srcRect t="3861" b="18923"/>
            <a:stretch/>
          </p:blipFill>
          <p:spPr>
            <a:xfrm>
              <a:off x="5792771" y="449262"/>
              <a:ext cx="3092466" cy="996566"/>
            </a:xfrm>
            <a:prstGeom prst="rect">
              <a:avLst/>
            </a:prstGeom>
            <a:effectLst/>
          </p:spPr>
        </p:pic>
        <p:pic>
          <p:nvPicPr>
            <p:cNvPr id="1026" name="Picture 2" descr="Description: http://files.channel9.msdn.com/thumbnail/6f1bfc53-5eb9-4e2c-8b12-f9d295412af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237" y="449262"/>
              <a:ext cx="4765674" cy="99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itle 4"/>
          <p:cNvSpPr>
            <a:spLocks noGrp="1"/>
          </p:cNvSpPr>
          <p:nvPr>
            <p:ph type="ctrTitle"/>
          </p:nvPr>
        </p:nvSpPr>
        <p:spPr>
          <a:solidFill>
            <a:srgbClr val="00188F"/>
          </a:solidFill>
        </p:spPr>
        <p:txBody>
          <a:bodyPr/>
          <a:lstStyle/>
          <a:p>
            <a:r>
              <a:rPr lang="en-US" dirty="0" err="1" smtClean="0"/>
              <a:t>GoingNative</a:t>
            </a:r>
            <a:r>
              <a:rPr lang="en-US" dirty="0" smtClean="0"/>
              <a:t> 2012</a:t>
            </a:r>
            <a:endParaRPr lang="en-US" dirty="0"/>
          </a:p>
        </p:txBody>
      </p:sp>
      <p:pic>
        <p:nvPicPr>
          <p:cNvPr id="9" name="Picture 8"/>
          <p:cNvPicPr>
            <a:picLocks noChangeAspect="1"/>
          </p:cNvPicPr>
          <p:nvPr/>
        </p:nvPicPr>
        <p:blipFill rotWithShape="1">
          <a:blip r:embed="rId8">
            <a:extLst>
              <a:ext uri="{BEBA8EAE-BF5A-486C-A8C5-ECC9F3942E4B}">
                <a14:imgProps xmlns:a14="http://schemas.microsoft.com/office/drawing/2010/main">
                  <a14:imgLayer r:embed="rId4">
                    <a14:imgEffect>
                      <a14:brightnessContrast contrast="-20000"/>
                    </a14:imgEffect>
                  </a14:imgLayer>
                </a14:imgProps>
              </a:ext>
            </a:extLst>
          </a:blip>
          <a:srcRect l="68509" t="18909" r="3350" b="52391"/>
          <a:stretch/>
        </p:blipFill>
        <p:spPr>
          <a:xfrm>
            <a:off x="8732837" y="1516062"/>
            <a:ext cx="3200400" cy="1828800"/>
          </a:xfrm>
          <a:prstGeom prst="rect">
            <a:avLst/>
          </a:prstGeom>
          <a:noFill/>
          <a:ln>
            <a:noFill/>
          </a:ln>
        </p:spPr>
      </p:pic>
    </p:spTree>
    <p:extLst>
      <p:ext uri="{BB962C8B-B14F-4D97-AF65-F5344CB8AC3E}">
        <p14:creationId xmlns:p14="http://schemas.microsoft.com/office/powerpoint/2010/main" val="41664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0039674" y="4627115"/>
            <a:ext cx="1877806" cy="301992"/>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0" rIns="0" bIns="0" rtlCol="0" anchor="ctr" anchorCtr="0"/>
          <a:lstStyle/>
          <a:p>
            <a:pPr algn="ctr" defTabSz="1267979" fontAlgn="base">
              <a:spcBef>
                <a:spcPct val="0"/>
              </a:spcBef>
              <a:spcAft>
                <a:spcPct val="0"/>
              </a:spcAft>
            </a:pPr>
            <a:r>
              <a:rPr lang="en-US" sz="1496" dirty="0">
                <a:solidFill>
                  <a:srgbClr val="FFFFFF"/>
                </a:solidFill>
                <a:ea typeface="Segoe UI" pitchFamily="34" charset="0"/>
                <a:cs typeface="Segoe UI" pitchFamily="34" charset="0"/>
              </a:rPr>
              <a:t>+ more (modules, …)</a:t>
            </a:r>
          </a:p>
        </p:txBody>
      </p:sp>
      <p:sp>
        <p:nvSpPr>
          <p:cNvPr id="109" name="Bent-Up Arrow 108"/>
          <p:cNvSpPr/>
          <p:nvPr/>
        </p:nvSpPr>
        <p:spPr bwMode="auto">
          <a:xfrm>
            <a:off x="8967910" y="3770594"/>
            <a:ext cx="273925" cy="564742"/>
          </a:xfrm>
          <a:prstGeom prst="bentUpArrow">
            <a:avLst>
              <a:gd name="adj1" fmla="val 16725"/>
              <a:gd name="adj2" fmla="val 25000"/>
              <a:gd name="adj3" fmla="val 50000"/>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pPr algn="r"/>
            <a:r>
              <a:rPr lang="en-US" dirty="0" smtClean="0"/>
              <a:t>A Living Language</a:t>
            </a:r>
            <a:endParaRPr lang="en-US" dirty="0"/>
          </a:p>
        </p:txBody>
      </p:sp>
      <p:grpSp>
        <p:nvGrpSpPr>
          <p:cNvPr id="3" name="Group 2"/>
          <p:cNvGrpSpPr/>
          <p:nvPr/>
        </p:nvGrpSpPr>
        <p:grpSpPr>
          <a:xfrm>
            <a:off x="636801" y="3394578"/>
            <a:ext cx="11005989" cy="309929"/>
            <a:chOff x="636009" y="4030662"/>
            <a:chExt cx="11007550" cy="309974"/>
          </a:xfrm>
        </p:grpSpPr>
        <p:sp>
          <p:nvSpPr>
            <p:cNvPr id="27" name="TextBox 26"/>
            <p:cNvSpPr txBox="1"/>
            <p:nvPr/>
          </p:nvSpPr>
          <p:spPr>
            <a:xfrm>
              <a:off x="636009"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98</a:t>
              </a:r>
            </a:p>
          </p:txBody>
        </p:sp>
        <p:sp>
          <p:nvSpPr>
            <p:cNvPr id="28" name="TextBox 27"/>
            <p:cNvSpPr txBox="1"/>
            <p:nvPr/>
          </p:nvSpPr>
          <p:spPr>
            <a:xfrm>
              <a:off x="1162376"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99</a:t>
              </a:r>
            </a:p>
          </p:txBody>
        </p:sp>
        <p:sp>
          <p:nvSpPr>
            <p:cNvPr id="29" name="TextBox 28"/>
            <p:cNvSpPr txBox="1"/>
            <p:nvPr/>
          </p:nvSpPr>
          <p:spPr>
            <a:xfrm>
              <a:off x="1688743"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00</a:t>
              </a:r>
            </a:p>
          </p:txBody>
        </p:sp>
        <p:sp>
          <p:nvSpPr>
            <p:cNvPr id="30" name="TextBox 29"/>
            <p:cNvSpPr txBox="1"/>
            <p:nvPr/>
          </p:nvSpPr>
          <p:spPr>
            <a:xfrm>
              <a:off x="2215110"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01</a:t>
              </a:r>
            </a:p>
          </p:txBody>
        </p:sp>
        <p:sp>
          <p:nvSpPr>
            <p:cNvPr id="31" name="TextBox 30"/>
            <p:cNvSpPr txBox="1"/>
            <p:nvPr/>
          </p:nvSpPr>
          <p:spPr>
            <a:xfrm>
              <a:off x="2741477"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02</a:t>
              </a:r>
            </a:p>
          </p:txBody>
        </p:sp>
        <p:sp>
          <p:nvSpPr>
            <p:cNvPr id="32" name="TextBox 31"/>
            <p:cNvSpPr txBox="1"/>
            <p:nvPr/>
          </p:nvSpPr>
          <p:spPr>
            <a:xfrm>
              <a:off x="3267844"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03</a:t>
              </a:r>
            </a:p>
          </p:txBody>
        </p:sp>
        <p:sp>
          <p:nvSpPr>
            <p:cNvPr id="33" name="TextBox 32"/>
            <p:cNvSpPr txBox="1"/>
            <p:nvPr/>
          </p:nvSpPr>
          <p:spPr>
            <a:xfrm>
              <a:off x="3794211"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04</a:t>
              </a:r>
            </a:p>
          </p:txBody>
        </p:sp>
        <p:sp>
          <p:nvSpPr>
            <p:cNvPr id="34" name="TextBox 33"/>
            <p:cNvSpPr txBox="1"/>
            <p:nvPr/>
          </p:nvSpPr>
          <p:spPr>
            <a:xfrm>
              <a:off x="4320578"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05</a:t>
              </a:r>
            </a:p>
          </p:txBody>
        </p:sp>
        <p:sp>
          <p:nvSpPr>
            <p:cNvPr id="35" name="TextBox 34"/>
            <p:cNvSpPr txBox="1"/>
            <p:nvPr/>
          </p:nvSpPr>
          <p:spPr>
            <a:xfrm>
              <a:off x="4846945"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06</a:t>
              </a:r>
            </a:p>
          </p:txBody>
        </p:sp>
        <p:sp>
          <p:nvSpPr>
            <p:cNvPr id="36" name="TextBox 35"/>
            <p:cNvSpPr txBox="1"/>
            <p:nvPr/>
          </p:nvSpPr>
          <p:spPr>
            <a:xfrm>
              <a:off x="5373312" y="4030662"/>
              <a:ext cx="480218" cy="309974"/>
            </a:xfrm>
            <a:prstGeom prst="rect">
              <a:avLst/>
            </a:prstGeom>
            <a:solidFill>
              <a:schemeClr val="bg1">
                <a:lumMod val="85000"/>
              </a:schemeClr>
            </a:solidFill>
          </p:spPr>
          <p:txBody>
            <a:bodyPr wrap="none" rtlCol="0" anchor="ctr">
              <a:noAutofit/>
            </a:bodyPr>
            <a:lstStyle/>
            <a:p>
              <a:pPr algn="ctr" defTabSz="932441"/>
              <a:r>
                <a:rPr lang="en-US" sz="2448">
                  <a:gradFill>
                    <a:gsLst>
                      <a:gs pos="0">
                        <a:srgbClr val="000000"/>
                      </a:gs>
                      <a:gs pos="100000">
                        <a:srgbClr val="000000"/>
                      </a:gs>
                    </a:gsLst>
                    <a:lin ang="5400000" scaled="0"/>
                  </a:gradFill>
                </a:rPr>
                <a:t>07</a:t>
              </a:r>
              <a:endParaRPr lang="en-US" sz="2448" dirty="0">
                <a:gradFill>
                  <a:gsLst>
                    <a:gs pos="0">
                      <a:srgbClr val="000000"/>
                    </a:gs>
                    <a:gs pos="100000">
                      <a:srgbClr val="000000"/>
                    </a:gs>
                  </a:gsLst>
                  <a:lin ang="5400000" scaled="0"/>
                </a:gradFill>
              </a:endParaRPr>
            </a:p>
          </p:txBody>
        </p:sp>
        <p:sp>
          <p:nvSpPr>
            <p:cNvPr id="37" name="TextBox 36"/>
            <p:cNvSpPr txBox="1"/>
            <p:nvPr/>
          </p:nvSpPr>
          <p:spPr>
            <a:xfrm>
              <a:off x="5899679"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08</a:t>
              </a:r>
            </a:p>
          </p:txBody>
        </p:sp>
        <p:sp>
          <p:nvSpPr>
            <p:cNvPr id="38" name="TextBox 37"/>
            <p:cNvSpPr txBox="1"/>
            <p:nvPr/>
          </p:nvSpPr>
          <p:spPr>
            <a:xfrm>
              <a:off x="6426046"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09</a:t>
              </a:r>
            </a:p>
          </p:txBody>
        </p:sp>
        <p:sp>
          <p:nvSpPr>
            <p:cNvPr id="39" name="TextBox 38"/>
            <p:cNvSpPr txBox="1"/>
            <p:nvPr/>
          </p:nvSpPr>
          <p:spPr>
            <a:xfrm>
              <a:off x="6952413"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10</a:t>
              </a:r>
            </a:p>
          </p:txBody>
        </p:sp>
        <p:sp>
          <p:nvSpPr>
            <p:cNvPr id="40" name="TextBox 39"/>
            <p:cNvSpPr txBox="1"/>
            <p:nvPr/>
          </p:nvSpPr>
          <p:spPr>
            <a:xfrm>
              <a:off x="7478780" y="4030662"/>
              <a:ext cx="480218" cy="309974"/>
            </a:xfrm>
            <a:prstGeom prst="rect">
              <a:avLst/>
            </a:prstGeom>
            <a:solidFill>
              <a:schemeClr val="bg1">
                <a:lumMod val="85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11</a:t>
              </a:r>
            </a:p>
          </p:txBody>
        </p:sp>
        <p:sp>
          <p:nvSpPr>
            <p:cNvPr id="41" name="TextBox 40"/>
            <p:cNvSpPr txBox="1"/>
            <p:nvPr/>
          </p:nvSpPr>
          <p:spPr>
            <a:xfrm>
              <a:off x="8005147" y="4030662"/>
              <a:ext cx="480218" cy="309974"/>
            </a:xfrm>
            <a:prstGeom prst="rect">
              <a:avLst/>
            </a:prstGeom>
            <a:solidFill>
              <a:schemeClr val="accent2">
                <a:lumMod val="40000"/>
                <a:lumOff val="60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12</a:t>
              </a:r>
            </a:p>
          </p:txBody>
        </p:sp>
        <p:sp>
          <p:nvSpPr>
            <p:cNvPr id="42" name="TextBox 41"/>
            <p:cNvSpPr txBox="1"/>
            <p:nvPr/>
          </p:nvSpPr>
          <p:spPr>
            <a:xfrm>
              <a:off x="8531514" y="4030662"/>
              <a:ext cx="480218" cy="309974"/>
            </a:xfrm>
            <a:prstGeom prst="rect">
              <a:avLst/>
            </a:prstGeom>
            <a:solidFill>
              <a:schemeClr val="accent2">
                <a:lumMod val="40000"/>
                <a:lumOff val="60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13</a:t>
              </a:r>
            </a:p>
          </p:txBody>
        </p:sp>
        <p:sp>
          <p:nvSpPr>
            <p:cNvPr id="43" name="TextBox 42"/>
            <p:cNvSpPr txBox="1"/>
            <p:nvPr/>
          </p:nvSpPr>
          <p:spPr>
            <a:xfrm>
              <a:off x="9057881" y="4030662"/>
              <a:ext cx="480218" cy="309974"/>
            </a:xfrm>
            <a:prstGeom prst="rect">
              <a:avLst/>
            </a:prstGeom>
            <a:solidFill>
              <a:schemeClr val="accent2">
                <a:lumMod val="40000"/>
                <a:lumOff val="60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14</a:t>
              </a:r>
            </a:p>
          </p:txBody>
        </p:sp>
        <p:sp>
          <p:nvSpPr>
            <p:cNvPr id="44" name="TextBox 43"/>
            <p:cNvSpPr txBox="1"/>
            <p:nvPr/>
          </p:nvSpPr>
          <p:spPr>
            <a:xfrm>
              <a:off x="9584248" y="4030662"/>
              <a:ext cx="480218" cy="309974"/>
            </a:xfrm>
            <a:prstGeom prst="rect">
              <a:avLst/>
            </a:prstGeom>
            <a:solidFill>
              <a:schemeClr val="accent1">
                <a:lumMod val="40000"/>
                <a:lumOff val="60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15</a:t>
              </a:r>
            </a:p>
          </p:txBody>
        </p:sp>
        <p:sp>
          <p:nvSpPr>
            <p:cNvPr id="46" name="TextBox 45"/>
            <p:cNvSpPr txBox="1"/>
            <p:nvPr/>
          </p:nvSpPr>
          <p:spPr>
            <a:xfrm>
              <a:off x="10110615" y="4030662"/>
              <a:ext cx="480218" cy="309974"/>
            </a:xfrm>
            <a:prstGeom prst="rect">
              <a:avLst/>
            </a:prstGeom>
            <a:solidFill>
              <a:schemeClr val="accent1">
                <a:lumMod val="40000"/>
                <a:lumOff val="60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16</a:t>
              </a:r>
            </a:p>
          </p:txBody>
        </p:sp>
        <p:sp>
          <p:nvSpPr>
            <p:cNvPr id="47" name="TextBox 46"/>
            <p:cNvSpPr txBox="1"/>
            <p:nvPr/>
          </p:nvSpPr>
          <p:spPr>
            <a:xfrm>
              <a:off x="10636982" y="4030662"/>
              <a:ext cx="480218" cy="309974"/>
            </a:xfrm>
            <a:prstGeom prst="rect">
              <a:avLst/>
            </a:prstGeom>
            <a:solidFill>
              <a:schemeClr val="accent1">
                <a:lumMod val="40000"/>
                <a:lumOff val="60000"/>
              </a:schemeClr>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17</a:t>
              </a:r>
            </a:p>
          </p:txBody>
        </p:sp>
        <p:sp>
          <p:nvSpPr>
            <p:cNvPr id="48" name="TextBox 47"/>
            <p:cNvSpPr txBox="1"/>
            <p:nvPr/>
          </p:nvSpPr>
          <p:spPr>
            <a:xfrm>
              <a:off x="11163341" y="4030662"/>
              <a:ext cx="480218" cy="309974"/>
            </a:xfrm>
            <a:prstGeom prst="rect">
              <a:avLst/>
            </a:prstGeom>
            <a:solidFill>
              <a:srgbClr val="D9D9D9"/>
            </a:solidFill>
          </p:spPr>
          <p:txBody>
            <a:bodyPr wrap="none" rtlCol="0" anchor="ctr">
              <a:noAutofit/>
            </a:bodyPr>
            <a:lstStyle/>
            <a:p>
              <a:pPr algn="ctr" defTabSz="932441"/>
              <a:r>
                <a:rPr lang="en-US" sz="2448" dirty="0">
                  <a:gradFill>
                    <a:gsLst>
                      <a:gs pos="0">
                        <a:srgbClr val="000000"/>
                      </a:gs>
                      <a:gs pos="100000">
                        <a:srgbClr val="000000"/>
                      </a:gs>
                    </a:gsLst>
                    <a:lin ang="5400000" scaled="0"/>
                  </a:gradFill>
                </a:rPr>
                <a:t>18</a:t>
              </a:r>
            </a:p>
          </p:txBody>
        </p:sp>
      </p:grpSp>
      <p:cxnSp>
        <p:nvCxnSpPr>
          <p:cNvPr id="50" name="Straight Arrow Connector 49"/>
          <p:cNvCxnSpPr/>
          <p:nvPr/>
        </p:nvCxnSpPr>
        <p:spPr>
          <a:xfrm>
            <a:off x="884993" y="2392715"/>
            <a:ext cx="0" cy="914688"/>
          </a:xfrm>
          <a:prstGeom prst="straightConnector1">
            <a:avLst/>
          </a:prstGeom>
          <a:ln>
            <a:solidFill>
              <a:schemeClr val="tx1">
                <a:lumMod val="65000"/>
                <a:lumOff val="35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51" name="TextBox 50"/>
          <p:cNvSpPr txBox="1"/>
          <p:nvPr/>
        </p:nvSpPr>
        <p:spPr>
          <a:xfrm>
            <a:off x="298813" y="1561718"/>
            <a:ext cx="1165704" cy="830997"/>
          </a:xfrm>
          <a:prstGeom prst="rect">
            <a:avLst/>
          </a:prstGeom>
          <a:noFill/>
          <a:ln>
            <a:noFill/>
          </a:ln>
        </p:spPr>
        <p:txBody>
          <a:bodyPr wrap="none" rtlCol="0" anchor="b">
            <a:spAutoFit/>
          </a:bodyPr>
          <a:lstStyle/>
          <a:p>
            <a:pPr algn="ctr" defTabSz="932441"/>
            <a:r>
              <a:rPr lang="en-US" sz="2400" b="1" dirty="0">
                <a:solidFill>
                  <a:srgbClr val="000000">
                    <a:lumMod val="85000"/>
                    <a:lumOff val="15000"/>
                  </a:srgbClr>
                </a:solidFill>
              </a:rPr>
              <a:t>C++98</a:t>
            </a:r>
          </a:p>
          <a:p>
            <a:pPr algn="ctr" defTabSz="932441"/>
            <a:r>
              <a:rPr lang="en-US" sz="2400" dirty="0">
                <a:solidFill>
                  <a:srgbClr val="000000">
                    <a:lumMod val="85000"/>
                    <a:lumOff val="15000"/>
                  </a:srgbClr>
                </a:solidFill>
              </a:rPr>
              <a:t>(major)</a:t>
            </a:r>
          </a:p>
        </p:txBody>
      </p:sp>
      <p:cxnSp>
        <p:nvCxnSpPr>
          <p:cNvPr id="52" name="Straight Arrow Connector 51"/>
          <p:cNvCxnSpPr/>
          <p:nvPr/>
        </p:nvCxnSpPr>
        <p:spPr>
          <a:xfrm flipV="1">
            <a:off x="5110293" y="3776129"/>
            <a:ext cx="0" cy="902678"/>
          </a:xfrm>
          <a:prstGeom prst="straightConnector1">
            <a:avLst/>
          </a:prstGeom>
          <a:ln>
            <a:solidFill>
              <a:schemeClr val="bg1">
                <a:lumMod val="50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53" name="TextBox 52"/>
          <p:cNvSpPr txBox="1"/>
          <p:nvPr/>
        </p:nvSpPr>
        <p:spPr>
          <a:xfrm>
            <a:off x="3953672" y="4678807"/>
            <a:ext cx="2274019" cy="836126"/>
          </a:xfrm>
          <a:prstGeom prst="rect">
            <a:avLst/>
          </a:prstGeom>
          <a:noFill/>
          <a:ln>
            <a:noFill/>
          </a:ln>
        </p:spPr>
        <p:txBody>
          <a:bodyPr wrap="none" rtlCol="0" anchor="t">
            <a:spAutoFit/>
          </a:bodyPr>
          <a:lstStyle/>
          <a:p>
            <a:pPr algn="ctr" defTabSz="932441"/>
            <a:r>
              <a:rPr lang="en-US" sz="2000" dirty="0">
                <a:solidFill>
                  <a:srgbClr val="FFFFFF">
                    <a:lumMod val="50000"/>
                  </a:srgbClr>
                </a:solidFill>
              </a:rPr>
              <a:t>Library TR (aka TS)</a:t>
            </a:r>
          </a:p>
          <a:p>
            <a:pPr algn="ctr" defTabSz="932441">
              <a:spcBef>
                <a:spcPts val="1000"/>
              </a:spcBef>
            </a:pPr>
            <a:r>
              <a:rPr lang="en-US" sz="2000" dirty="0">
                <a:solidFill>
                  <a:srgbClr val="FFFFFF">
                    <a:lumMod val="50000"/>
                  </a:srgbClr>
                </a:solidFill>
              </a:rPr>
              <a:t>  Performance TR</a:t>
            </a:r>
          </a:p>
        </p:txBody>
      </p:sp>
      <p:cxnSp>
        <p:nvCxnSpPr>
          <p:cNvPr id="54" name="Straight Arrow Connector 53"/>
          <p:cNvCxnSpPr/>
          <p:nvPr/>
        </p:nvCxnSpPr>
        <p:spPr>
          <a:xfrm>
            <a:off x="3419143" y="2392715"/>
            <a:ext cx="0" cy="914688"/>
          </a:xfrm>
          <a:prstGeom prst="straightConnector1">
            <a:avLst/>
          </a:prstGeom>
          <a:ln>
            <a:solidFill>
              <a:schemeClr val="bg1">
                <a:lumMod val="50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55" name="TextBox 54"/>
          <p:cNvSpPr txBox="1"/>
          <p:nvPr/>
        </p:nvSpPr>
        <p:spPr>
          <a:xfrm>
            <a:off x="2041207" y="1561718"/>
            <a:ext cx="2749214" cy="830997"/>
          </a:xfrm>
          <a:prstGeom prst="rect">
            <a:avLst/>
          </a:prstGeom>
          <a:noFill/>
          <a:ln>
            <a:noFill/>
          </a:ln>
        </p:spPr>
        <p:txBody>
          <a:bodyPr wrap="none" rtlCol="0" anchor="b">
            <a:spAutoFit/>
          </a:bodyPr>
          <a:lstStyle/>
          <a:p>
            <a:pPr algn="ctr" defTabSz="932441"/>
            <a:r>
              <a:rPr lang="en-US" sz="2400" dirty="0">
                <a:solidFill>
                  <a:srgbClr val="FFFFFF">
                    <a:lumMod val="50000"/>
                  </a:srgbClr>
                </a:solidFill>
              </a:rPr>
              <a:t>C++03</a:t>
            </a:r>
          </a:p>
          <a:p>
            <a:pPr algn="ctr" defTabSz="932441"/>
            <a:r>
              <a:rPr lang="en-US" sz="2400" dirty="0">
                <a:solidFill>
                  <a:srgbClr val="FFFFFF">
                    <a:lumMod val="50000"/>
                  </a:srgbClr>
                </a:solidFill>
              </a:rPr>
              <a:t>(TC, bug fixes only)</a:t>
            </a:r>
          </a:p>
        </p:txBody>
      </p:sp>
      <p:cxnSp>
        <p:nvCxnSpPr>
          <p:cNvPr id="56" name="Straight Arrow Connector 55"/>
          <p:cNvCxnSpPr/>
          <p:nvPr/>
        </p:nvCxnSpPr>
        <p:spPr>
          <a:xfrm>
            <a:off x="7848284" y="2392715"/>
            <a:ext cx="0" cy="914688"/>
          </a:xfrm>
          <a:prstGeom prst="straightConnector1">
            <a:avLst/>
          </a:prstGeom>
          <a:ln>
            <a:solidFill>
              <a:schemeClr val="tx1">
                <a:lumMod val="65000"/>
                <a:lumOff val="35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57" name="TextBox 56"/>
          <p:cNvSpPr txBox="1"/>
          <p:nvPr/>
        </p:nvSpPr>
        <p:spPr>
          <a:xfrm>
            <a:off x="7262103" y="1561718"/>
            <a:ext cx="1165704" cy="830997"/>
          </a:xfrm>
          <a:prstGeom prst="rect">
            <a:avLst/>
          </a:prstGeom>
          <a:noFill/>
          <a:ln>
            <a:noFill/>
          </a:ln>
        </p:spPr>
        <p:txBody>
          <a:bodyPr wrap="none" rtlCol="0" anchor="b">
            <a:spAutoFit/>
          </a:bodyPr>
          <a:lstStyle/>
          <a:p>
            <a:pPr algn="ctr" defTabSz="932441"/>
            <a:r>
              <a:rPr lang="en-US" sz="2400" b="1" dirty="0">
                <a:solidFill>
                  <a:srgbClr val="000000">
                    <a:lumMod val="85000"/>
                    <a:lumOff val="15000"/>
                  </a:srgbClr>
                </a:solidFill>
              </a:rPr>
              <a:t>C++11</a:t>
            </a:r>
          </a:p>
          <a:p>
            <a:pPr algn="ctr" defTabSz="932441"/>
            <a:r>
              <a:rPr lang="en-US" sz="2400" dirty="0">
                <a:solidFill>
                  <a:srgbClr val="000000">
                    <a:lumMod val="85000"/>
                    <a:lumOff val="15000"/>
                  </a:srgbClr>
                </a:solidFill>
              </a:rPr>
              <a:t>(major)</a:t>
            </a:r>
          </a:p>
        </p:txBody>
      </p:sp>
      <p:cxnSp>
        <p:nvCxnSpPr>
          <p:cNvPr id="58" name="Straight Arrow Connector 57"/>
          <p:cNvCxnSpPr/>
          <p:nvPr/>
        </p:nvCxnSpPr>
        <p:spPr>
          <a:xfrm>
            <a:off x="9435207" y="2392715"/>
            <a:ext cx="0" cy="914688"/>
          </a:xfrm>
          <a:prstGeom prst="straightConnector1">
            <a:avLst/>
          </a:prstGeom>
          <a:ln>
            <a:solidFill>
              <a:schemeClr val="accent2"/>
            </a:solidFill>
            <a:tailEnd type="triangle"/>
          </a:ln>
          <a:effectLst/>
        </p:spPr>
        <p:style>
          <a:lnRef idx="3">
            <a:schemeClr val="accent1"/>
          </a:lnRef>
          <a:fillRef idx="0">
            <a:schemeClr val="accent1"/>
          </a:fillRef>
          <a:effectRef idx="2">
            <a:schemeClr val="accent1"/>
          </a:effectRef>
          <a:fontRef idx="minor">
            <a:schemeClr val="tx1"/>
          </a:fontRef>
        </p:style>
      </p:cxnSp>
      <p:sp>
        <p:nvSpPr>
          <p:cNvPr id="59" name="TextBox 58"/>
          <p:cNvSpPr txBox="1"/>
          <p:nvPr/>
        </p:nvSpPr>
        <p:spPr>
          <a:xfrm>
            <a:off x="8845019" y="1561718"/>
            <a:ext cx="1173719" cy="830997"/>
          </a:xfrm>
          <a:prstGeom prst="rect">
            <a:avLst/>
          </a:prstGeom>
          <a:noFill/>
          <a:ln>
            <a:noFill/>
          </a:ln>
        </p:spPr>
        <p:txBody>
          <a:bodyPr wrap="none" rtlCol="0" anchor="b">
            <a:spAutoFit/>
          </a:bodyPr>
          <a:lstStyle/>
          <a:p>
            <a:pPr algn="ctr" defTabSz="932441"/>
            <a:r>
              <a:rPr lang="en-US" sz="2400" b="1" dirty="0">
                <a:solidFill>
                  <a:srgbClr val="9B4F96"/>
                </a:solidFill>
              </a:rPr>
              <a:t>C++14</a:t>
            </a:r>
          </a:p>
          <a:p>
            <a:pPr algn="ctr" defTabSz="932441"/>
            <a:r>
              <a:rPr lang="en-US" sz="2400" dirty="0">
                <a:solidFill>
                  <a:srgbClr val="9B4F96"/>
                </a:solidFill>
              </a:rPr>
              <a:t>(minor)</a:t>
            </a:r>
          </a:p>
        </p:txBody>
      </p:sp>
      <p:cxnSp>
        <p:nvCxnSpPr>
          <p:cNvPr id="60" name="Straight Arrow Connector 59"/>
          <p:cNvCxnSpPr/>
          <p:nvPr/>
        </p:nvCxnSpPr>
        <p:spPr>
          <a:xfrm>
            <a:off x="10993906" y="2393133"/>
            <a:ext cx="0" cy="914271"/>
          </a:xfrm>
          <a:prstGeom prst="straightConnector1">
            <a:avLst/>
          </a:prstGeom>
          <a:ln>
            <a:solidFill>
              <a:schemeClr val="accent1">
                <a:lumMod val="75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61" name="TextBox 60"/>
          <p:cNvSpPr txBox="1"/>
          <p:nvPr/>
        </p:nvSpPr>
        <p:spPr>
          <a:xfrm>
            <a:off x="10407724" y="1561718"/>
            <a:ext cx="1165704" cy="830997"/>
          </a:xfrm>
          <a:prstGeom prst="rect">
            <a:avLst/>
          </a:prstGeom>
          <a:noFill/>
          <a:ln>
            <a:noFill/>
          </a:ln>
        </p:spPr>
        <p:txBody>
          <a:bodyPr wrap="none" rtlCol="0" anchor="b">
            <a:spAutoFit/>
          </a:bodyPr>
          <a:lstStyle/>
          <a:p>
            <a:pPr algn="ctr" defTabSz="932441"/>
            <a:r>
              <a:rPr lang="en-US" sz="2400" b="1" dirty="0">
                <a:solidFill>
                  <a:srgbClr val="00BCF2">
                    <a:lumMod val="75000"/>
                  </a:srgbClr>
                </a:solidFill>
              </a:rPr>
              <a:t>C++17</a:t>
            </a:r>
          </a:p>
          <a:p>
            <a:pPr algn="ctr" defTabSz="932441"/>
            <a:r>
              <a:rPr lang="en-US" sz="2400" dirty="0">
                <a:solidFill>
                  <a:srgbClr val="00BCF2">
                    <a:lumMod val="75000"/>
                  </a:srgbClr>
                </a:solidFill>
              </a:rPr>
              <a:t>(major)</a:t>
            </a:r>
          </a:p>
        </p:txBody>
      </p:sp>
      <p:sp>
        <p:nvSpPr>
          <p:cNvPr id="64" name="TextBox 63"/>
          <p:cNvSpPr txBox="1"/>
          <p:nvPr/>
        </p:nvSpPr>
        <p:spPr>
          <a:xfrm>
            <a:off x="7281576" y="4100127"/>
            <a:ext cx="1784591" cy="400110"/>
          </a:xfrm>
          <a:prstGeom prst="rect">
            <a:avLst/>
          </a:prstGeom>
          <a:noFill/>
          <a:ln>
            <a:noFill/>
          </a:ln>
        </p:spPr>
        <p:txBody>
          <a:bodyPr wrap="none" rtlCol="0" anchor="t">
            <a:spAutoFit/>
          </a:bodyPr>
          <a:lstStyle/>
          <a:p>
            <a:pPr algn="r" defTabSz="932441"/>
            <a:r>
              <a:rPr lang="en-US" sz="2000" dirty="0">
                <a:gradFill>
                  <a:gsLst>
                    <a:gs pos="0">
                      <a:srgbClr val="7FBA00"/>
                    </a:gs>
                    <a:gs pos="100000">
                      <a:srgbClr val="7FBA00"/>
                    </a:gs>
                  </a:gsLst>
                  <a:lin ang="5400000" scaled="0"/>
                </a:gradFill>
              </a:rPr>
              <a:t>File System TS</a:t>
            </a:r>
          </a:p>
        </p:txBody>
      </p:sp>
      <p:sp>
        <p:nvSpPr>
          <p:cNvPr id="72" name="TextBox 71"/>
          <p:cNvSpPr txBox="1"/>
          <p:nvPr/>
        </p:nvSpPr>
        <p:spPr>
          <a:xfrm>
            <a:off x="7394615" y="4929107"/>
            <a:ext cx="1852623" cy="400110"/>
          </a:xfrm>
          <a:prstGeom prst="rect">
            <a:avLst/>
          </a:prstGeom>
          <a:noFill/>
          <a:ln>
            <a:noFill/>
          </a:ln>
        </p:spPr>
        <p:txBody>
          <a:bodyPr wrap="none" rtlCol="0" anchor="t">
            <a:spAutoFit/>
          </a:bodyPr>
          <a:lstStyle/>
          <a:p>
            <a:pPr algn="r" defTabSz="932441"/>
            <a:r>
              <a:rPr lang="en-US" sz="2000" dirty="0">
                <a:gradFill>
                  <a:gsLst>
                    <a:gs pos="0">
                      <a:srgbClr val="7FBA00"/>
                    </a:gs>
                    <a:gs pos="100000">
                      <a:srgbClr val="7FBA00"/>
                    </a:gs>
                  </a:gsLst>
                  <a:lin ang="5400000" scaled="0"/>
                </a:gradFill>
              </a:rPr>
              <a:t>Networking TS</a:t>
            </a:r>
          </a:p>
        </p:txBody>
      </p:sp>
      <p:grpSp>
        <p:nvGrpSpPr>
          <p:cNvPr id="6" name="Group 5"/>
          <p:cNvGrpSpPr/>
          <p:nvPr/>
        </p:nvGrpSpPr>
        <p:grpSpPr>
          <a:xfrm>
            <a:off x="8862028" y="2656187"/>
            <a:ext cx="549831" cy="677285"/>
            <a:chOff x="6377660" y="1953256"/>
            <a:chExt cx="404324" cy="498049"/>
          </a:xfrm>
        </p:grpSpPr>
        <p:sp>
          <p:nvSpPr>
            <p:cNvPr id="82" name="Pentagon 81"/>
            <p:cNvSpPr/>
            <p:nvPr/>
          </p:nvSpPr>
          <p:spPr>
            <a:xfrm rot="5400000">
              <a:off x="6457962" y="2198399"/>
              <a:ext cx="243276" cy="262535"/>
            </a:xfrm>
            <a:prstGeom prst="homePlate">
              <a:avLst/>
            </a:prstGeom>
            <a:solidFill>
              <a:schemeClr val="tx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32441"/>
              <a:endParaRPr lang="en-US" sz="2448" dirty="0">
                <a:solidFill>
                  <a:srgbClr val="000000"/>
                </a:solidFill>
              </a:endParaRPr>
            </a:p>
          </p:txBody>
        </p:sp>
        <p:sp>
          <p:nvSpPr>
            <p:cNvPr id="83" name="TextBox 82"/>
            <p:cNvSpPr txBox="1"/>
            <p:nvPr/>
          </p:nvSpPr>
          <p:spPr>
            <a:xfrm>
              <a:off x="6377660" y="1953256"/>
              <a:ext cx="404324" cy="284983"/>
            </a:xfrm>
            <a:prstGeom prst="rect">
              <a:avLst/>
            </a:prstGeom>
            <a:noFill/>
          </p:spPr>
          <p:txBody>
            <a:bodyPr wrap="none" lIns="0" rIns="0" rtlCol="0">
              <a:spAutoFit/>
            </a:bodyPr>
            <a:lstStyle/>
            <a:p>
              <a:pPr algn="ctr" defTabSz="932441">
                <a:lnSpc>
                  <a:spcPct val="80000"/>
                </a:lnSpc>
              </a:pPr>
              <a:r>
                <a:rPr lang="en-US" sz="1199" b="1" dirty="0">
                  <a:gradFill>
                    <a:gsLst>
                      <a:gs pos="0">
                        <a:srgbClr val="505050"/>
                      </a:gs>
                      <a:gs pos="100000">
                        <a:srgbClr val="505050"/>
                      </a:gs>
                    </a:gsLst>
                    <a:lin ang="5400000" scaled="0"/>
                  </a:gradFill>
                </a:rPr>
                <a:t>You are</a:t>
              </a:r>
              <a:br>
                <a:rPr lang="en-US" sz="1199" b="1" dirty="0">
                  <a:gradFill>
                    <a:gsLst>
                      <a:gs pos="0">
                        <a:srgbClr val="505050"/>
                      </a:gs>
                      <a:gs pos="100000">
                        <a:srgbClr val="505050"/>
                      </a:gs>
                    </a:gsLst>
                    <a:lin ang="5400000" scaled="0"/>
                  </a:gradFill>
                </a:rPr>
              </a:br>
              <a:r>
                <a:rPr lang="en-US" sz="1199" b="1" dirty="0">
                  <a:gradFill>
                    <a:gsLst>
                      <a:gs pos="0">
                        <a:srgbClr val="505050"/>
                      </a:gs>
                      <a:gs pos="100000">
                        <a:srgbClr val="505050"/>
                      </a:gs>
                    </a:gsLst>
                    <a:lin ang="5400000" scaled="0"/>
                  </a:gradFill>
                </a:rPr>
                <a:t>here</a:t>
              </a:r>
            </a:p>
          </p:txBody>
        </p:sp>
      </p:grpSp>
      <p:cxnSp>
        <p:nvCxnSpPr>
          <p:cNvPr id="85" name="Straight Arrow Connector 84"/>
          <p:cNvCxnSpPr/>
          <p:nvPr/>
        </p:nvCxnSpPr>
        <p:spPr>
          <a:xfrm flipV="1">
            <a:off x="4923021" y="3776129"/>
            <a:ext cx="0" cy="902678"/>
          </a:xfrm>
          <a:prstGeom prst="straightConnector1">
            <a:avLst/>
          </a:prstGeom>
          <a:ln>
            <a:solidFill>
              <a:schemeClr val="bg1">
                <a:lumMod val="50000"/>
              </a:schemeClr>
            </a:solidFill>
            <a:tailEnd type="triangle"/>
          </a:ln>
          <a:effectLst/>
        </p:spPr>
        <p:style>
          <a:lnRef idx="3">
            <a:schemeClr val="accent1"/>
          </a:lnRef>
          <a:fillRef idx="0">
            <a:schemeClr val="accent1"/>
          </a:fillRef>
          <a:effectRef idx="2">
            <a:schemeClr val="accent1"/>
          </a:effectRef>
          <a:fontRef idx="minor">
            <a:schemeClr val="tx1"/>
          </a:fontRef>
        </p:style>
      </p:cxnSp>
      <p:sp>
        <p:nvSpPr>
          <p:cNvPr id="86" name="TextBox 85"/>
          <p:cNvSpPr txBox="1"/>
          <p:nvPr/>
        </p:nvSpPr>
        <p:spPr>
          <a:xfrm>
            <a:off x="7759996" y="5343598"/>
            <a:ext cx="1580882" cy="400110"/>
          </a:xfrm>
          <a:prstGeom prst="rect">
            <a:avLst/>
          </a:prstGeom>
          <a:noFill/>
          <a:ln>
            <a:noFill/>
          </a:ln>
        </p:spPr>
        <p:txBody>
          <a:bodyPr wrap="none" rtlCol="0" anchor="t">
            <a:spAutoFit/>
          </a:bodyPr>
          <a:lstStyle/>
          <a:p>
            <a:pPr algn="r" defTabSz="932441"/>
            <a:r>
              <a:rPr lang="en-US" sz="2000" dirty="0">
                <a:solidFill>
                  <a:srgbClr val="7FBA00">
                    <a:lumMod val="75000"/>
                  </a:srgbClr>
                </a:solidFill>
              </a:rPr>
              <a:t>Concepts TS</a:t>
            </a:r>
          </a:p>
        </p:txBody>
      </p:sp>
      <p:sp>
        <p:nvSpPr>
          <p:cNvPr id="98" name="TextBox 97"/>
          <p:cNvSpPr txBox="1"/>
          <p:nvPr/>
        </p:nvSpPr>
        <p:spPr>
          <a:xfrm>
            <a:off x="6587885" y="4514617"/>
            <a:ext cx="2517035" cy="400110"/>
          </a:xfrm>
          <a:prstGeom prst="rect">
            <a:avLst/>
          </a:prstGeom>
          <a:noFill/>
          <a:ln>
            <a:noFill/>
          </a:ln>
        </p:spPr>
        <p:txBody>
          <a:bodyPr wrap="none" rtlCol="0" anchor="t">
            <a:spAutoFit/>
          </a:bodyPr>
          <a:lstStyle/>
          <a:p>
            <a:pPr algn="r" defTabSz="932441"/>
            <a:r>
              <a:rPr lang="en-US" sz="2000" dirty="0">
                <a:solidFill>
                  <a:srgbClr val="7FBA00">
                    <a:lumMod val="75000"/>
                  </a:srgbClr>
                </a:solidFill>
              </a:rPr>
              <a:t>Lib Fundamentals TS</a:t>
            </a:r>
          </a:p>
        </p:txBody>
      </p:sp>
      <p:sp>
        <p:nvSpPr>
          <p:cNvPr id="99" name="TextBox 98"/>
          <p:cNvSpPr txBox="1"/>
          <p:nvPr/>
        </p:nvSpPr>
        <p:spPr>
          <a:xfrm>
            <a:off x="7741509" y="5758088"/>
            <a:ext cx="1693092" cy="400110"/>
          </a:xfrm>
          <a:prstGeom prst="rect">
            <a:avLst/>
          </a:prstGeom>
          <a:noFill/>
          <a:ln>
            <a:noFill/>
          </a:ln>
        </p:spPr>
        <p:txBody>
          <a:bodyPr wrap="none" rtlCol="0" anchor="t">
            <a:spAutoFit/>
          </a:bodyPr>
          <a:lstStyle/>
          <a:p>
            <a:pPr algn="r" defTabSz="932441"/>
            <a:r>
              <a:rPr lang="en-US" sz="2000" dirty="0">
                <a:gradFill>
                  <a:gsLst>
                    <a:gs pos="0">
                      <a:srgbClr val="7FBA00"/>
                    </a:gs>
                    <a:gs pos="100000">
                      <a:srgbClr val="7FBA00"/>
                    </a:gs>
                  </a:gsLst>
                  <a:lin ang="5400000" scaled="0"/>
                </a:gradFill>
              </a:rPr>
              <a:t>Array </a:t>
            </a:r>
            <a:r>
              <a:rPr lang="en-US" sz="2000" dirty="0" err="1">
                <a:gradFill>
                  <a:gsLst>
                    <a:gs pos="0">
                      <a:srgbClr val="7FBA00"/>
                    </a:gs>
                    <a:gs pos="100000">
                      <a:srgbClr val="7FBA00"/>
                    </a:gs>
                  </a:gsLst>
                  <a:lin ang="5400000" scaled="0"/>
                </a:gradFill>
              </a:rPr>
              <a:t>Exts</a:t>
            </a:r>
            <a:r>
              <a:rPr lang="en-US" sz="2000" dirty="0">
                <a:gradFill>
                  <a:gsLst>
                    <a:gs pos="0">
                      <a:srgbClr val="7FBA00"/>
                    </a:gs>
                    <a:gs pos="100000">
                      <a:srgbClr val="7FBA00"/>
                    </a:gs>
                  </a:gsLst>
                  <a:lin ang="5400000" scaled="0"/>
                </a:gradFill>
              </a:rPr>
              <a:t>. TS</a:t>
            </a:r>
          </a:p>
        </p:txBody>
      </p:sp>
      <p:sp>
        <p:nvSpPr>
          <p:cNvPr id="116" name="Bent-Up Arrow 115"/>
          <p:cNvSpPr/>
          <p:nvPr/>
        </p:nvSpPr>
        <p:spPr bwMode="auto">
          <a:xfrm>
            <a:off x="9061652" y="3770594"/>
            <a:ext cx="273925" cy="985632"/>
          </a:xfrm>
          <a:prstGeom prst="bentUpArrow">
            <a:avLst>
              <a:gd name="adj1" fmla="val 16725"/>
              <a:gd name="adj2" fmla="val 25000"/>
              <a:gd name="adj3" fmla="val 50000"/>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sp>
        <p:nvSpPr>
          <p:cNvPr id="117" name="Bent-Up Arrow 116"/>
          <p:cNvSpPr/>
          <p:nvPr/>
        </p:nvSpPr>
        <p:spPr bwMode="auto">
          <a:xfrm>
            <a:off x="9155394" y="3770594"/>
            <a:ext cx="273925" cy="1384630"/>
          </a:xfrm>
          <a:prstGeom prst="bentUpArrow">
            <a:avLst>
              <a:gd name="adj1" fmla="val 16725"/>
              <a:gd name="adj2" fmla="val 25000"/>
              <a:gd name="adj3" fmla="val 50000"/>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sp>
        <p:nvSpPr>
          <p:cNvPr id="118" name="Bent-Up Arrow 117"/>
          <p:cNvSpPr/>
          <p:nvPr/>
        </p:nvSpPr>
        <p:spPr bwMode="auto">
          <a:xfrm>
            <a:off x="9249135" y="3770594"/>
            <a:ext cx="273925" cy="1799121"/>
          </a:xfrm>
          <a:prstGeom prst="bentUpArrow">
            <a:avLst>
              <a:gd name="adj1" fmla="val 16725"/>
              <a:gd name="adj2" fmla="val 25000"/>
              <a:gd name="adj3" fmla="val 50000"/>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sp>
        <p:nvSpPr>
          <p:cNvPr id="119" name="Bent-Up Arrow 118"/>
          <p:cNvSpPr/>
          <p:nvPr/>
        </p:nvSpPr>
        <p:spPr bwMode="auto">
          <a:xfrm>
            <a:off x="9342874" y="3770594"/>
            <a:ext cx="273925" cy="2213611"/>
          </a:xfrm>
          <a:prstGeom prst="bentUpArrow">
            <a:avLst>
              <a:gd name="adj1" fmla="val 16725"/>
              <a:gd name="adj2" fmla="val 25000"/>
              <a:gd name="adj3" fmla="val 50000"/>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sp>
        <p:nvSpPr>
          <p:cNvPr id="120" name="Bent-Up Arrow 119"/>
          <p:cNvSpPr/>
          <p:nvPr/>
        </p:nvSpPr>
        <p:spPr bwMode="auto">
          <a:xfrm flipH="1">
            <a:off x="9595361" y="3770594"/>
            <a:ext cx="273925" cy="2213611"/>
          </a:xfrm>
          <a:prstGeom prst="bentUpArrow">
            <a:avLst>
              <a:gd name="adj1" fmla="val 16725"/>
              <a:gd name="adj2" fmla="val 25000"/>
              <a:gd name="adj3" fmla="val 50000"/>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sp>
        <p:nvSpPr>
          <p:cNvPr id="121" name="Bent-Up Arrow 120"/>
          <p:cNvSpPr/>
          <p:nvPr/>
        </p:nvSpPr>
        <p:spPr bwMode="auto">
          <a:xfrm flipH="1">
            <a:off x="9698984" y="3770594"/>
            <a:ext cx="273925" cy="1799121"/>
          </a:xfrm>
          <a:prstGeom prst="bentUpArrow">
            <a:avLst>
              <a:gd name="adj1" fmla="val 16725"/>
              <a:gd name="adj2" fmla="val 25000"/>
              <a:gd name="adj3" fmla="val 50000"/>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sp>
        <p:nvSpPr>
          <p:cNvPr id="123" name="TextBox 122"/>
          <p:cNvSpPr txBox="1"/>
          <p:nvPr/>
        </p:nvSpPr>
        <p:spPr>
          <a:xfrm>
            <a:off x="9802606" y="5758088"/>
            <a:ext cx="1726498" cy="400110"/>
          </a:xfrm>
          <a:prstGeom prst="rect">
            <a:avLst/>
          </a:prstGeom>
          <a:noFill/>
          <a:ln>
            <a:noFill/>
          </a:ln>
        </p:spPr>
        <p:txBody>
          <a:bodyPr wrap="none" rtlCol="0" anchor="t">
            <a:spAutoFit/>
          </a:bodyPr>
          <a:lstStyle/>
          <a:p>
            <a:pPr defTabSz="932441"/>
            <a:r>
              <a:rPr lang="en-US" sz="2000" dirty="0">
                <a:solidFill>
                  <a:srgbClr val="7FBA00">
                    <a:lumMod val="75000"/>
                  </a:srgbClr>
                </a:solidFill>
              </a:rPr>
              <a:t>Parallelism TS</a:t>
            </a:r>
          </a:p>
        </p:txBody>
      </p:sp>
      <p:sp>
        <p:nvSpPr>
          <p:cNvPr id="124" name="TextBox 123"/>
          <p:cNvSpPr txBox="1"/>
          <p:nvPr/>
        </p:nvSpPr>
        <p:spPr>
          <a:xfrm>
            <a:off x="9896424" y="5343598"/>
            <a:ext cx="1944571" cy="400110"/>
          </a:xfrm>
          <a:prstGeom prst="rect">
            <a:avLst/>
          </a:prstGeom>
          <a:noFill/>
          <a:ln>
            <a:noFill/>
          </a:ln>
        </p:spPr>
        <p:txBody>
          <a:bodyPr wrap="none" rtlCol="0" anchor="t">
            <a:spAutoFit/>
          </a:bodyPr>
          <a:lstStyle/>
          <a:p>
            <a:pPr defTabSz="932441"/>
            <a:r>
              <a:rPr lang="en-US" sz="2000" dirty="0">
                <a:gradFill>
                  <a:gsLst>
                    <a:gs pos="0">
                      <a:srgbClr val="7FBA00"/>
                    </a:gs>
                    <a:gs pos="100000">
                      <a:srgbClr val="7FBA00"/>
                    </a:gs>
                  </a:gsLst>
                  <a:lin ang="5400000" scaled="0"/>
                </a:gradFill>
              </a:rPr>
              <a:t>Concurrency TS</a:t>
            </a:r>
          </a:p>
        </p:txBody>
      </p:sp>
      <p:grpSp>
        <p:nvGrpSpPr>
          <p:cNvPr id="133" name="Group 132"/>
          <p:cNvGrpSpPr/>
          <p:nvPr/>
        </p:nvGrpSpPr>
        <p:grpSpPr>
          <a:xfrm>
            <a:off x="10065896" y="3776129"/>
            <a:ext cx="903673" cy="850986"/>
            <a:chOff x="7565677" y="2776818"/>
            <a:chExt cx="989391" cy="663794"/>
          </a:xfrm>
        </p:grpSpPr>
        <p:cxnSp>
          <p:nvCxnSpPr>
            <p:cNvPr id="68" name="Straight Arrow Connector 67"/>
            <p:cNvCxnSpPr/>
            <p:nvPr/>
          </p:nvCxnSpPr>
          <p:spPr>
            <a:xfrm flipV="1">
              <a:off x="7826723" y="2776818"/>
              <a:ext cx="0" cy="663794"/>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69" name="Straight Arrow Connector 68"/>
            <p:cNvCxnSpPr/>
            <p:nvPr/>
          </p:nvCxnSpPr>
          <p:spPr>
            <a:xfrm flipV="1">
              <a:off x="8555068" y="2776818"/>
              <a:ext cx="0" cy="663794"/>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70" name="Straight Arrow Connector 69"/>
            <p:cNvCxnSpPr/>
            <p:nvPr/>
          </p:nvCxnSpPr>
          <p:spPr>
            <a:xfrm flipV="1">
              <a:off x="8386988" y="2776818"/>
              <a:ext cx="0" cy="663794"/>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84" name="Straight Arrow Connector 83"/>
            <p:cNvCxnSpPr/>
            <p:nvPr/>
          </p:nvCxnSpPr>
          <p:spPr>
            <a:xfrm flipV="1">
              <a:off x="8106856" y="2776818"/>
              <a:ext cx="0" cy="663794"/>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125" name="Straight Arrow Connector 124"/>
            <p:cNvCxnSpPr/>
            <p:nvPr/>
          </p:nvCxnSpPr>
          <p:spPr>
            <a:xfrm flipV="1">
              <a:off x="7696200" y="2776818"/>
              <a:ext cx="0" cy="663794"/>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cxnSp>
          <p:nvCxnSpPr>
            <p:cNvPr id="126" name="Straight Arrow Connector 125"/>
            <p:cNvCxnSpPr/>
            <p:nvPr/>
          </p:nvCxnSpPr>
          <p:spPr>
            <a:xfrm flipV="1">
              <a:off x="7565677" y="2776818"/>
              <a:ext cx="0" cy="663794"/>
            </a:xfrm>
            <a:prstGeom prst="straightConnector1">
              <a:avLst/>
            </a:prstGeom>
            <a:ln>
              <a:prstDash val="sysDash"/>
              <a:tailEnd type="triangle"/>
            </a:ln>
            <a:effectLst/>
          </p:spPr>
          <p:style>
            <a:lnRef idx="3">
              <a:schemeClr val="accent5"/>
            </a:lnRef>
            <a:fillRef idx="0">
              <a:schemeClr val="accent5"/>
            </a:fillRef>
            <a:effectRef idx="2">
              <a:schemeClr val="accent5"/>
            </a:effectRef>
            <a:fontRef idx="minor">
              <a:schemeClr val="tx1"/>
            </a:fontRef>
          </p:style>
        </p:cxnSp>
      </p:grpSp>
      <p:sp>
        <p:nvSpPr>
          <p:cNvPr id="136" name="Rectangle 135"/>
          <p:cNvSpPr/>
          <p:nvPr/>
        </p:nvSpPr>
        <p:spPr bwMode="auto">
          <a:xfrm>
            <a:off x="9990860" y="3744705"/>
            <a:ext cx="1111263" cy="882410"/>
          </a:xfrm>
          <a:prstGeom prst="rect">
            <a:avLst/>
          </a:prstGeom>
          <a:gradFill flip="none" rotWithShape="1">
            <a:gsLst>
              <a:gs pos="0">
                <a:schemeClr val="bg1"/>
              </a:gs>
              <a:gs pos="68000">
                <a:srgbClr val="FFFFFF">
                  <a:alpha val="39000"/>
                </a:srgbClr>
              </a:gs>
              <a:gs pos="24000">
                <a:schemeClr val="bg1">
                  <a:alpha val="70000"/>
                </a:schemeClr>
              </a:gs>
              <a:gs pos="100000">
                <a:schemeClr val="bg1">
                  <a:alpha val="0"/>
                </a:scheme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7201324" y="2643188"/>
            <a:ext cx="3773574" cy="2201168"/>
            <a:chOff x="5177510" y="1853620"/>
            <a:chExt cx="2774939" cy="1885720"/>
          </a:xfrm>
        </p:grpSpPr>
        <p:sp>
          <p:nvSpPr>
            <p:cNvPr id="139" name="Arc 138"/>
            <p:cNvSpPr/>
            <p:nvPr/>
          </p:nvSpPr>
          <p:spPr>
            <a:xfrm rot="21265373">
              <a:off x="5177510" y="2069666"/>
              <a:ext cx="2774939" cy="1487392"/>
            </a:xfrm>
            <a:prstGeom prst="arc">
              <a:avLst>
                <a:gd name="adj1" fmla="val 195418"/>
                <a:gd name="adj2" fmla="val 3415101"/>
              </a:avLst>
            </a:prstGeom>
            <a:ln w="57150" cap="rnd">
              <a:solidFill>
                <a:schemeClr val="accent1">
                  <a:lumMod val="75000"/>
                </a:schemeClr>
              </a:solidFill>
              <a:prstDash val="sysDot"/>
              <a:headEnd type="triangle" w="sm"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43493" fontAlgn="base">
                <a:spcBef>
                  <a:spcPct val="0"/>
                </a:spcBef>
                <a:spcAft>
                  <a:spcPct val="0"/>
                </a:spcAft>
              </a:pPr>
              <a:endParaRPr lang="en-US" sz="2448">
                <a:solidFill>
                  <a:srgbClr val="000000"/>
                </a:solidFill>
              </a:endParaRPr>
            </a:p>
          </p:txBody>
        </p:sp>
        <p:sp>
          <p:nvSpPr>
            <p:cNvPr id="140" name="Arc 139"/>
            <p:cNvSpPr/>
            <p:nvPr/>
          </p:nvSpPr>
          <p:spPr>
            <a:xfrm rot="21265373">
              <a:off x="5878181" y="1853620"/>
              <a:ext cx="2073206" cy="1885720"/>
            </a:xfrm>
            <a:prstGeom prst="arc">
              <a:avLst>
                <a:gd name="adj1" fmla="val 195418"/>
                <a:gd name="adj2" fmla="val 3415101"/>
              </a:avLst>
            </a:prstGeom>
            <a:ln w="57150" cap="rnd">
              <a:solidFill>
                <a:schemeClr val="accent1">
                  <a:lumMod val="75000"/>
                </a:schemeClr>
              </a:solidFill>
              <a:prstDash val="sysDot"/>
              <a:headEnd type="triangle" w="sm"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43493" fontAlgn="base">
                <a:spcBef>
                  <a:spcPct val="0"/>
                </a:spcBef>
                <a:spcAft>
                  <a:spcPct val="0"/>
                </a:spcAft>
              </a:pPr>
              <a:endParaRPr lang="en-US" sz="2448">
                <a:solidFill>
                  <a:srgbClr val="000000"/>
                </a:solidFill>
              </a:endParaRPr>
            </a:p>
          </p:txBody>
        </p:sp>
      </p:grpSp>
      <p:sp>
        <p:nvSpPr>
          <p:cNvPr id="67" name="Bent-Up Arrow 66"/>
          <p:cNvSpPr/>
          <p:nvPr/>
        </p:nvSpPr>
        <p:spPr bwMode="auto">
          <a:xfrm flipH="1">
            <a:off x="9802607" y="3770594"/>
            <a:ext cx="273925" cy="1384630"/>
          </a:xfrm>
          <a:prstGeom prst="bentUpArrow">
            <a:avLst>
              <a:gd name="adj1" fmla="val 16725"/>
              <a:gd name="adj2" fmla="val 25000"/>
              <a:gd name="adj3" fmla="val 50000"/>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24347" tIns="124347" rIns="46636" bIns="46636" rtlCol="0" anchor="t" anchorCtr="0"/>
          <a:lstStyle/>
          <a:p>
            <a:pPr algn="ctr" defTabSz="1267979" fontAlgn="base">
              <a:spcBef>
                <a:spcPct val="0"/>
              </a:spcBef>
              <a:spcAft>
                <a:spcPct val="0"/>
              </a:spcAft>
            </a:pPr>
            <a:endParaRPr lang="en-US" sz="2176" spc="-139" dirty="0">
              <a:gradFill>
                <a:gsLst>
                  <a:gs pos="0">
                    <a:srgbClr val="FFFFFF"/>
                  </a:gs>
                  <a:gs pos="100000">
                    <a:srgbClr val="FFFFFF"/>
                  </a:gs>
                </a:gsLst>
                <a:lin ang="5400000" scaled="0"/>
              </a:gradFill>
              <a:ea typeface="Segoe UI" pitchFamily="34" charset="0"/>
              <a:cs typeface="Segoe UI" pitchFamily="34" charset="0"/>
            </a:endParaRPr>
          </a:p>
        </p:txBody>
      </p:sp>
      <p:sp>
        <p:nvSpPr>
          <p:cNvPr id="71" name="TextBox 70"/>
          <p:cNvSpPr txBox="1"/>
          <p:nvPr/>
        </p:nvSpPr>
        <p:spPr>
          <a:xfrm>
            <a:off x="10027049" y="4930184"/>
            <a:ext cx="1786579" cy="400110"/>
          </a:xfrm>
          <a:prstGeom prst="rect">
            <a:avLst/>
          </a:prstGeom>
          <a:noFill/>
          <a:ln>
            <a:noFill/>
          </a:ln>
        </p:spPr>
        <p:txBody>
          <a:bodyPr wrap="none" rtlCol="0" anchor="t">
            <a:spAutoFit/>
          </a:bodyPr>
          <a:lstStyle/>
          <a:p>
            <a:pPr defTabSz="932441"/>
            <a:r>
              <a:rPr lang="en-US" sz="2000" dirty="0" err="1">
                <a:solidFill>
                  <a:srgbClr val="7FBA00">
                    <a:lumMod val="75000"/>
                  </a:srgbClr>
                </a:solidFill>
              </a:rPr>
              <a:t>Tx</a:t>
            </a:r>
            <a:r>
              <a:rPr lang="en-US" sz="2000" dirty="0">
                <a:solidFill>
                  <a:srgbClr val="7FBA00">
                    <a:lumMod val="75000"/>
                  </a:srgbClr>
                </a:solidFill>
              </a:rPr>
              <a:t> Memory TS</a:t>
            </a:r>
          </a:p>
        </p:txBody>
      </p:sp>
      <p:pic>
        <p:nvPicPr>
          <p:cNvPr id="8" name="Picture 7"/>
          <p:cNvPicPr>
            <a:picLocks noChangeAspect="1"/>
          </p:cNvPicPr>
          <p:nvPr/>
        </p:nvPicPr>
        <p:blipFill>
          <a:blip r:embed="rId3"/>
          <a:stretch>
            <a:fillRect/>
          </a:stretch>
        </p:blipFill>
        <p:spPr>
          <a:xfrm>
            <a:off x="198437" y="702640"/>
            <a:ext cx="6197577" cy="5649589"/>
          </a:xfrm>
          <a:prstGeom prst="rect">
            <a:avLst/>
          </a:prstGeom>
        </p:spPr>
      </p:pic>
    </p:spTree>
    <p:extLst>
      <p:ext uri="{BB962C8B-B14F-4D97-AF65-F5344CB8AC3E}">
        <p14:creationId xmlns:p14="http://schemas.microsoft.com/office/powerpoint/2010/main" val="245924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5010" r="6371"/>
          <a:stretch/>
        </p:blipFill>
        <p:spPr>
          <a:xfrm>
            <a:off x="4421675" y="301624"/>
            <a:ext cx="7922975" cy="6391275"/>
          </a:xfrm>
          <a:prstGeom prst="rect">
            <a:avLst/>
          </a:prstGeom>
        </p:spPr>
      </p:pic>
      <p:sp>
        <p:nvSpPr>
          <p:cNvPr id="7" name="Rectangle 6"/>
          <p:cNvSpPr/>
          <p:nvPr/>
        </p:nvSpPr>
        <p:spPr bwMode="auto">
          <a:xfrm>
            <a:off x="4418012" y="4564062"/>
            <a:ext cx="7896225" cy="2119312"/>
          </a:xfrm>
          <a:prstGeom prst="rect">
            <a:avLst/>
          </a:prstGeom>
          <a:solidFill>
            <a:srgbClr val="000000">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 Placeholder 1"/>
          <p:cNvSpPr>
            <a:spLocks noGrp="1"/>
          </p:cNvSpPr>
          <p:nvPr>
            <p:ph type="body" sz="quarter" idx="15"/>
          </p:nvPr>
        </p:nvSpPr>
        <p:spPr>
          <a:xfrm>
            <a:off x="5532437" y="4640262"/>
            <a:ext cx="6629401" cy="1981200"/>
          </a:xfrm>
          <a:noFill/>
        </p:spPr>
        <p:txBody>
          <a:bodyPr/>
          <a:lstStyle/>
          <a:p>
            <a:pPr>
              <a:lnSpc>
                <a:spcPct val="100000"/>
              </a:lnSpc>
              <a:spcBef>
                <a:spcPts val="1728"/>
              </a:spcBef>
              <a:spcAft>
                <a:spcPts val="0"/>
              </a:spcAft>
            </a:pPr>
            <a:r>
              <a:rPr lang="en-US" sz="3400" dirty="0" smtClean="0">
                <a:solidFill>
                  <a:schemeClr val="bg1"/>
                </a:solidFill>
                <a:effectLst/>
              </a:rPr>
              <a:t>And we did it again!</a:t>
            </a:r>
          </a:p>
          <a:p>
            <a:pPr marL="347663" lvl="1" indent="-347663">
              <a:spcBef>
                <a:spcPts val="528"/>
              </a:spcBef>
              <a:tabLst>
                <a:tab pos="346075" algn="l"/>
              </a:tabLst>
            </a:pPr>
            <a:r>
              <a:rPr lang="en-US" sz="2200" spc="-30" dirty="0" smtClean="0">
                <a:solidFill>
                  <a:schemeClr val="bg1"/>
                </a:solidFill>
              </a:rPr>
              <a:t>Sold out, </a:t>
            </a:r>
            <a:r>
              <a:rPr lang="en-US" sz="2200" b="1" spc="-30" dirty="0" smtClean="0">
                <a:solidFill>
                  <a:schemeClr val="bg1"/>
                </a:solidFill>
              </a:rPr>
              <a:t>10</a:t>
            </a:r>
            <a:r>
              <a:rPr lang="en-US" sz="2200" spc="-30" dirty="0" smtClean="0">
                <a:solidFill>
                  <a:schemeClr val="bg1"/>
                </a:solidFill>
              </a:rPr>
              <a:t> countries, </a:t>
            </a:r>
            <a:r>
              <a:rPr lang="en-US" sz="2200" b="1" spc="-30" dirty="0" smtClean="0">
                <a:solidFill>
                  <a:schemeClr val="bg1"/>
                </a:solidFill>
              </a:rPr>
              <a:t>26</a:t>
            </a:r>
            <a:r>
              <a:rPr lang="en-US" sz="2200" spc="-30" dirty="0" smtClean="0">
                <a:solidFill>
                  <a:schemeClr val="bg1"/>
                </a:solidFill>
              </a:rPr>
              <a:t> states</a:t>
            </a:r>
          </a:p>
          <a:p>
            <a:pPr marL="347663" lvl="1" indent="-347663">
              <a:spcBef>
                <a:spcPts val="528"/>
              </a:spcBef>
              <a:tabLst>
                <a:tab pos="346075" algn="l"/>
              </a:tabLst>
            </a:pPr>
            <a:r>
              <a:rPr lang="en-US" sz="2200" dirty="0" smtClean="0">
                <a:solidFill>
                  <a:schemeClr val="bg1"/>
                </a:solidFill>
              </a:rPr>
              <a:t>Global </a:t>
            </a:r>
            <a:r>
              <a:rPr lang="en-US" sz="2200" spc="-40" dirty="0" smtClean="0">
                <a:solidFill>
                  <a:schemeClr val="bg1"/>
                </a:solidFill>
              </a:rPr>
              <a:t>live webcast: </a:t>
            </a:r>
            <a:r>
              <a:rPr lang="en-US" sz="2200" dirty="0" smtClean="0">
                <a:solidFill>
                  <a:schemeClr val="bg1"/>
                </a:solidFill>
              </a:rPr>
              <a:t>Over </a:t>
            </a:r>
            <a:r>
              <a:rPr lang="en-US" sz="2200" b="1" dirty="0" smtClean="0">
                <a:solidFill>
                  <a:schemeClr val="bg1"/>
                </a:solidFill>
              </a:rPr>
              <a:t>20,000</a:t>
            </a:r>
            <a:r>
              <a:rPr lang="en-US" sz="2200" dirty="0" smtClean="0">
                <a:solidFill>
                  <a:schemeClr val="bg1"/>
                </a:solidFill>
              </a:rPr>
              <a:t> viewers</a:t>
            </a:r>
            <a:endParaRPr lang="en-US" sz="2200" dirty="0">
              <a:solidFill>
                <a:schemeClr val="bg1"/>
              </a:solidFill>
            </a:endParaRPr>
          </a:p>
          <a:p>
            <a:pPr marL="347663" lvl="1" indent="-347663">
              <a:spcBef>
                <a:spcPts val="528"/>
              </a:spcBef>
              <a:tabLst>
                <a:tab pos="346075" algn="l"/>
              </a:tabLst>
            </a:pPr>
            <a:r>
              <a:rPr lang="en-US" sz="2200" dirty="0" smtClean="0">
                <a:solidFill>
                  <a:schemeClr val="bg1"/>
                </a:solidFill>
              </a:rPr>
              <a:t>Global on demand: Over </a:t>
            </a:r>
            <a:r>
              <a:rPr lang="en-US" sz="2200" b="1" dirty="0" smtClean="0">
                <a:solidFill>
                  <a:srgbClr val="FFFF00"/>
                </a:solidFill>
              </a:rPr>
              <a:t>1,000,000</a:t>
            </a:r>
            <a:r>
              <a:rPr lang="en-US" sz="2200" dirty="0" smtClean="0">
                <a:solidFill>
                  <a:schemeClr val="bg1"/>
                </a:solidFill>
              </a:rPr>
              <a:t> viewers</a:t>
            </a:r>
            <a:endParaRPr lang="en-US" sz="2200" b="1" dirty="0">
              <a:solidFill>
                <a:schemeClr val="bg1"/>
              </a:solidFill>
            </a:endParaRPr>
          </a:p>
        </p:txBody>
      </p:sp>
      <p:sp>
        <p:nvSpPr>
          <p:cNvPr id="5" name="Title 4"/>
          <p:cNvSpPr>
            <a:spLocks noGrp="1"/>
          </p:cNvSpPr>
          <p:nvPr>
            <p:ph type="ctrTitle"/>
          </p:nvPr>
        </p:nvSpPr>
        <p:spPr>
          <a:solidFill>
            <a:srgbClr val="00188F"/>
          </a:solidFill>
        </p:spPr>
        <p:txBody>
          <a:bodyPr/>
          <a:lstStyle/>
          <a:p>
            <a:r>
              <a:rPr lang="en-US" dirty="0" smtClean="0"/>
              <a:t>GoingNative 2013</a:t>
            </a:r>
            <a:endParaRPr lang="en-US" dirty="0"/>
          </a:p>
        </p:txBody>
      </p:sp>
      <p:pic>
        <p:nvPicPr>
          <p:cNvPr id="12" name="Picture 11"/>
          <p:cNvPicPr>
            <a:picLocks noChangeAspect="1"/>
          </p:cNvPicPr>
          <p:nvPr/>
        </p:nvPicPr>
        <p:blipFill>
          <a:blip r:embed="rId4"/>
          <a:stretch>
            <a:fillRect/>
          </a:stretch>
        </p:blipFill>
        <p:spPr>
          <a:xfrm>
            <a:off x="4541836" y="410869"/>
            <a:ext cx="7696201" cy="1100622"/>
          </a:xfrm>
          <a:prstGeom prst="rect">
            <a:avLst/>
          </a:prstGeom>
        </p:spPr>
      </p:pic>
    </p:spTree>
    <p:extLst>
      <p:ext uri="{BB962C8B-B14F-4D97-AF65-F5344CB8AC3E}">
        <p14:creationId xmlns:p14="http://schemas.microsoft.com/office/powerpoint/2010/main" val="16768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rgbClr val="00188F"/>
          </a:solidFill>
        </p:spPr>
        <p:txBody>
          <a:bodyPr/>
          <a:lstStyle/>
          <a:p>
            <a:pPr algn="ctr"/>
            <a:r>
              <a:rPr lang="en-US" dirty="0" smtClean="0"/>
              <a:t>GoingNative 2014</a:t>
            </a:r>
            <a:endParaRPr lang="en-US" sz="5400" b="1" dirty="0">
              <a:latin typeface="Segoe UI Semibold" panose="020B0702040204020203" pitchFamily="34" charset="0"/>
              <a:cs typeface="Segoe UI Semibold" panose="020B0702040204020203" pitchFamily="34" charset="0"/>
            </a:endParaRPr>
          </a:p>
        </p:txBody>
      </p:sp>
      <p:sp>
        <p:nvSpPr>
          <p:cNvPr id="4" name="Rectangle 3"/>
          <p:cNvSpPr/>
          <p:nvPr/>
        </p:nvSpPr>
        <p:spPr bwMode="auto">
          <a:xfrm>
            <a:off x="0" y="0"/>
            <a:ext cx="4572335" cy="6994525"/>
          </a:xfrm>
          <a:prstGeom prst="rect">
            <a:avLst/>
          </a:prstGeom>
          <a:solidFill>
            <a:srgbClr val="FFFFFF">
              <a:alpha val="69804"/>
            </a:srgb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a:xfrm>
            <a:off x="7224066" y="22580"/>
            <a:ext cx="2534668" cy="6447919"/>
          </a:xfrm>
          <a:prstGeom prst="rect">
            <a:avLst/>
          </a:prstGeom>
        </p:spPr>
        <p:txBody>
          <a:bodyPr wrap="none">
            <a:spAutoFit/>
          </a:bodyPr>
          <a:lstStyle/>
          <a:p>
            <a:r>
              <a:rPr lang="en-US" sz="41300" b="1" dirty="0">
                <a:solidFill>
                  <a:srgbClr val="FFFFFF">
                    <a:lumMod val="95000"/>
                  </a:srgbClr>
                </a:solidFill>
                <a:latin typeface="Segoe UI Semibold" panose="020B0702040204020203" pitchFamily="34" charset="0"/>
                <a:cs typeface="Segoe UI Semibold" panose="020B0702040204020203" pitchFamily="34" charset="0"/>
              </a:rPr>
              <a:t>?</a:t>
            </a:r>
            <a:endParaRPr lang="en-US" sz="41300" dirty="0">
              <a:solidFill>
                <a:srgbClr val="FFFFFF">
                  <a:lumMod val="95000"/>
                </a:srgbClr>
              </a:solidFill>
            </a:endParaRPr>
          </a:p>
        </p:txBody>
      </p:sp>
    </p:spTree>
    <p:extLst>
      <p:ext uri="{BB962C8B-B14F-4D97-AF65-F5344CB8AC3E}">
        <p14:creationId xmlns:p14="http://schemas.microsoft.com/office/powerpoint/2010/main" val="315278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4663774" y="3222935"/>
            <a:ext cx="7589451" cy="914400"/>
          </a:xfrm>
        </p:spPr>
        <p:txBody>
          <a:bodyPr/>
          <a:lstStyle/>
          <a:p>
            <a:pPr>
              <a:lnSpc>
                <a:spcPct val="88000"/>
              </a:lnSpc>
            </a:pPr>
            <a:r>
              <a:rPr lang="en-US" dirty="0" smtClean="0"/>
              <a:t>“GoingNative++” = larger &amp; deeper</a:t>
            </a:r>
          </a:p>
          <a:p>
            <a:pPr>
              <a:lnSpc>
                <a:spcPct val="88000"/>
              </a:lnSpc>
            </a:pPr>
            <a:r>
              <a:rPr lang="en-US" sz="3200" b="1" dirty="0" smtClean="0"/>
              <a:t>&gt;10x</a:t>
            </a:r>
            <a:r>
              <a:rPr lang="en-US" sz="3200" dirty="0" smtClean="0"/>
              <a:t> content: </a:t>
            </a:r>
            <a:r>
              <a:rPr lang="en-US" sz="3200" b="1" dirty="0" smtClean="0"/>
              <a:t>5</a:t>
            </a:r>
            <a:r>
              <a:rPr lang="en-US" sz="3200" dirty="0" smtClean="0"/>
              <a:t> days x </a:t>
            </a:r>
            <a:r>
              <a:rPr lang="en-US" sz="3200" b="1" dirty="0" smtClean="0"/>
              <a:t>~5</a:t>
            </a:r>
            <a:r>
              <a:rPr lang="en-US" sz="3200" dirty="0" smtClean="0"/>
              <a:t> tracks x </a:t>
            </a:r>
            <a:r>
              <a:rPr lang="en-US" sz="3200" b="1" dirty="0"/>
              <a:t>5</a:t>
            </a:r>
            <a:r>
              <a:rPr lang="en-US" sz="3200" b="1" dirty="0" smtClean="0"/>
              <a:t>+</a:t>
            </a:r>
            <a:r>
              <a:rPr lang="en-US" sz="3200" dirty="0" smtClean="0"/>
              <a:t> talks</a:t>
            </a:r>
          </a:p>
          <a:p>
            <a:pPr lvl="1">
              <a:lnSpc>
                <a:spcPct val="88000"/>
              </a:lnSpc>
            </a:pPr>
            <a:r>
              <a:rPr lang="en-US" dirty="0" smtClean="0">
                <a:solidFill>
                  <a:schemeClr val="tx1">
                    <a:lumMod val="75000"/>
                  </a:schemeClr>
                </a:solidFill>
              </a:rPr>
              <a:t>CppCon 2014 estimate: </a:t>
            </a:r>
            <a:r>
              <a:rPr lang="en-US" b="1" dirty="0" smtClean="0">
                <a:solidFill>
                  <a:schemeClr val="tx1">
                    <a:lumMod val="75000"/>
                  </a:schemeClr>
                </a:solidFill>
              </a:rPr>
              <a:t>150+</a:t>
            </a:r>
            <a:r>
              <a:rPr lang="en-US" dirty="0" smtClean="0">
                <a:solidFill>
                  <a:schemeClr val="tx1">
                    <a:lumMod val="75000"/>
                  </a:schemeClr>
                </a:solidFill>
              </a:rPr>
              <a:t> full- and half-length talks</a:t>
            </a:r>
          </a:p>
          <a:p>
            <a:pPr lvl="2">
              <a:lnSpc>
                <a:spcPct val="88000"/>
              </a:lnSpc>
            </a:pPr>
            <a:r>
              <a:rPr lang="en-US" dirty="0" smtClean="0">
                <a:solidFill>
                  <a:schemeClr val="tx1">
                    <a:lumMod val="75000"/>
                  </a:schemeClr>
                </a:solidFill>
              </a:rPr>
              <a:t>Invited talks/panels and domain experts</a:t>
            </a:r>
          </a:p>
          <a:p>
            <a:pPr lvl="2">
              <a:lnSpc>
                <a:spcPct val="88000"/>
              </a:lnSpc>
            </a:pPr>
            <a:r>
              <a:rPr lang="en-US" dirty="0" smtClean="0">
                <a:solidFill>
                  <a:schemeClr val="tx1">
                    <a:lumMod val="75000"/>
                  </a:schemeClr>
                </a:solidFill>
              </a:rPr>
              <a:t>+ Lightning talks</a:t>
            </a:r>
          </a:p>
          <a:p>
            <a:pPr lvl="2">
              <a:lnSpc>
                <a:spcPct val="88000"/>
              </a:lnSpc>
            </a:pPr>
            <a:r>
              <a:rPr lang="en-US" dirty="0" smtClean="0">
                <a:solidFill>
                  <a:schemeClr val="tx1">
                    <a:lumMod val="75000"/>
                  </a:schemeClr>
                </a:solidFill>
              </a:rPr>
              <a:t>+ Evening events and “</a:t>
            </a:r>
            <a:r>
              <a:rPr lang="en-US" dirty="0" err="1">
                <a:solidFill>
                  <a:schemeClr val="tx1">
                    <a:lumMod val="75000"/>
                  </a:schemeClr>
                </a:solidFill>
              </a:rPr>
              <a:t>u</a:t>
            </a:r>
            <a:r>
              <a:rPr lang="en-US" dirty="0" err="1" smtClean="0">
                <a:solidFill>
                  <a:schemeClr val="tx1">
                    <a:lumMod val="75000"/>
                  </a:schemeClr>
                </a:solidFill>
              </a:rPr>
              <a:t>nconference</a:t>
            </a:r>
            <a:r>
              <a:rPr lang="en-US" dirty="0" smtClean="0">
                <a:solidFill>
                  <a:schemeClr val="tx1">
                    <a:lumMod val="75000"/>
                  </a:schemeClr>
                </a:solidFill>
              </a:rPr>
              <a:t>” time</a:t>
            </a:r>
          </a:p>
          <a:p>
            <a:pPr lvl="1">
              <a:lnSpc>
                <a:spcPct val="88000"/>
              </a:lnSpc>
            </a:pPr>
            <a:endParaRPr lang="en-US" dirty="0">
              <a:solidFill>
                <a:schemeClr val="tx1">
                  <a:lumMod val="75000"/>
                </a:schemeClr>
              </a:solidFill>
            </a:endParaRPr>
          </a:p>
          <a:p>
            <a:pPr lvl="1">
              <a:lnSpc>
                <a:spcPct val="88000"/>
              </a:lnSpc>
            </a:pPr>
            <a:endParaRPr lang="en-US" dirty="0" smtClean="0">
              <a:solidFill>
                <a:schemeClr val="tx1">
                  <a:lumMod val="75000"/>
                </a:schemeClr>
              </a:solidFill>
            </a:endParaRPr>
          </a:p>
          <a:p>
            <a:pPr lvl="1">
              <a:lnSpc>
                <a:spcPct val="88000"/>
              </a:lnSpc>
            </a:pPr>
            <a:endParaRPr lang="en-US" dirty="0">
              <a:solidFill>
                <a:schemeClr val="tx1">
                  <a:lumMod val="75000"/>
                </a:schemeClr>
              </a:solidFill>
            </a:endParaRPr>
          </a:p>
        </p:txBody>
      </p:sp>
      <p:pic>
        <p:nvPicPr>
          <p:cNvPr id="14" name="Picture 13"/>
          <p:cNvPicPr>
            <a:picLocks noChangeAspect="1"/>
          </p:cNvPicPr>
          <p:nvPr/>
        </p:nvPicPr>
        <p:blipFill>
          <a:blip r:embed="rId3"/>
          <a:stretch>
            <a:fillRect/>
          </a:stretch>
        </p:blipFill>
        <p:spPr>
          <a:xfrm>
            <a:off x="366141" y="1302726"/>
            <a:ext cx="3174603" cy="3174603"/>
          </a:xfrm>
          <a:prstGeom prst="rect">
            <a:avLst/>
          </a:prstGeom>
        </p:spPr>
      </p:pic>
      <p:pic>
        <p:nvPicPr>
          <p:cNvPr id="15" name="Picture 14"/>
          <p:cNvPicPr>
            <a:picLocks noChangeAspect="1"/>
          </p:cNvPicPr>
          <p:nvPr/>
        </p:nvPicPr>
        <p:blipFill>
          <a:blip r:embed="rId4"/>
          <a:stretch>
            <a:fillRect/>
          </a:stretch>
        </p:blipFill>
        <p:spPr>
          <a:xfrm>
            <a:off x="-1" y="-22958"/>
            <a:ext cx="11068050" cy="1085850"/>
          </a:xfrm>
          <a:prstGeom prst="rect">
            <a:avLst/>
          </a:prstGeom>
          <a:noFill/>
          <a:ln>
            <a:noFill/>
          </a:ln>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28019"/>
          <a:stretch/>
        </p:blipFill>
        <p:spPr>
          <a:xfrm>
            <a:off x="10771248" y="-23030"/>
            <a:ext cx="1664841" cy="1085922"/>
          </a:xfrm>
          <a:prstGeom prst="rect">
            <a:avLst/>
          </a:prstGeom>
        </p:spPr>
      </p:pic>
      <p:pic>
        <p:nvPicPr>
          <p:cNvPr id="31" name="Picture 30"/>
          <p:cNvPicPr>
            <a:picLocks noChangeAspect="1"/>
          </p:cNvPicPr>
          <p:nvPr/>
        </p:nvPicPr>
        <p:blipFill>
          <a:blip r:embed="rId6"/>
          <a:stretch>
            <a:fillRect/>
          </a:stretch>
        </p:blipFill>
        <p:spPr>
          <a:xfrm>
            <a:off x="1339799" y="4452917"/>
            <a:ext cx="1403756" cy="415930"/>
          </a:xfrm>
          <a:prstGeom prst="rect">
            <a:avLst/>
          </a:prstGeom>
        </p:spPr>
      </p:pic>
    </p:spTree>
    <p:extLst>
      <p:ext uri="{BB962C8B-B14F-4D97-AF65-F5344CB8AC3E}">
        <p14:creationId xmlns:p14="http://schemas.microsoft.com/office/powerpoint/2010/main" val="19084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2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731837" y="2659062"/>
            <a:ext cx="2926063" cy="914400"/>
          </a:xfrm>
        </p:spPr>
        <p:txBody>
          <a:bodyPr/>
          <a:lstStyle/>
          <a:p>
            <a:pPr algn="ctr">
              <a:lnSpc>
                <a:spcPct val="88000"/>
              </a:lnSpc>
            </a:pPr>
            <a:r>
              <a:rPr lang="en-US" b="1" dirty="0" smtClean="0"/>
              <a:t>cppcon.org</a:t>
            </a:r>
          </a:p>
        </p:txBody>
      </p:sp>
      <p:pic>
        <p:nvPicPr>
          <p:cNvPr id="15" name="Picture 14"/>
          <p:cNvPicPr>
            <a:picLocks noChangeAspect="1"/>
          </p:cNvPicPr>
          <p:nvPr/>
        </p:nvPicPr>
        <p:blipFill>
          <a:blip r:embed="rId3"/>
          <a:stretch>
            <a:fillRect/>
          </a:stretch>
        </p:blipFill>
        <p:spPr>
          <a:xfrm>
            <a:off x="-1" y="-22958"/>
            <a:ext cx="11068050" cy="1085850"/>
          </a:xfrm>
          <a:prstGeom prst="rect">
            <a:avLst/>
          </a:prstGeom>
          <a:noFill/>
          <a:ln>
            <a:noFill/>
          </a:ln>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28019"/>
          <a:stretch/>
        </p:blipFill>
        <p:spPr>
          <a:xfrm>
            <a:off x="10771248" y="-23030"/>
            <a:ext cx="1664841" cy="1085922"/>
          </a:xfrm>
          <a:prstGeom prst="rect">
            <a:avLst/>
          </a:prstGeom>
        </p:spPr>
      </p:pic>
      <p:sp>
        <p:nvSpPr>
          <p:cNvPr id="17" name="Rectangle 16"/>
          <p:cNvSpPr/>
          <p:nvPr/>
        </p:nvSpPr>
        <p:spPr>
          <a:xfrm>
            <a:off x="10514976" y="2506662"/>
            <a:ext cx="1462422" cy="646331"/>
          </a:xfrm>
          <a:prstGeom prst="rect">
            <a:avLst/>
          </a:prstGeom>
        </p:spPr>
        <p:txBody>
          <a:bodyPr wrap="square">
            <a:spAutoFit/>
          </a:bodyPr>
          <a:lstStyle/>
          <a:p>
            <a:pPr algn="ctr"/>
            <a:r>
              <a:rPr lang="en-US" dirty="0" smtClean="0">
                <a:solidFill>
                  <a:srgbClr val="E6A902"/>
                </a:solidFill>
              </a:rPr>
              <a:t>C++11 &amp; C++14</a:t>
            </a:r>
          </a:p>
        </p:txBody>
      </p:sp>
      <p:sp>
        <p:nvSpPr>
          <p:cNvPr id="18" name="Rectangle 17"/>
          <p:cNvSpPr/>
          <p:nvPr/>
        </p:nvSpPr>
        <p:spPr>
          <a:xfrm>
            <a:off x="5096972" y="2506662"/>
            <a:ext cx="1534309" cy="646331"/>
          </a:xfrm>
          <a:prstGeom prst="rect">
            <a:avLst/>
          </a:prstGeom>
        </p:spPr>
        <p:txBody>
          <a:bodyPr wrap="square">
            <a:spAutoFit/>
          </a:bodyPr>
          <a:lstStyle/>
          <a:p>
            <a:pPr algn="ctr"/>
            <a:r>
              <a:rPr lang="en-US" dirty="0">
                <a:solidFill>
                  <a:srgbClr val="E6A902"/>
                </a:solidFill>
              </a:rPr>
              <a:t>libraries </a:t>
            </a:r>
            <a:r>
              <a:rPr lang="en-US" dirty="0" smtClean="0">
                <a:solidFill>
                  <a:srgbClr val="E6A902"/>
                </a:solidFill>
              </a:rPr>
              <a:t>&amp;</a:t>
            </a:r>
            <a:br>
              <a:rPr lang="en-US" dirty="0" smtClean="0">
                <a:solidFill>
                  <a:srgbClr val="E6A902"/>
                </a:solidFill>
              </a:rPr>
            </a:br>
            <a:r>
              <a:rPr lang="en-US" dirty="0" smtClean="0">
                <a:solidFill>
                  <a:srgbClr val="E6A902"/>
                </a:solidFill>
              </a:rPr>
              <a:t>frameworks</a:t>
            </a:r>
            <a:endParaRPr lang="en-US" dirty="0">
              <a:solidFill>
                <a:srgbClr val="E6A902"/>
              </a:solidFill>
            </a:endParaRPr>
          </a:p>
        </p:txBody>
      </p:sp>
      <p:sp>
        <p:nvSpPr>
          <p:cNvPr id="19" name="Rectangle 18"/>
          <p:cNvSpPr/>
          <p:nvPr/>
        </p:nvSpPr>
        <p:spPr>
          <a:xfrm>
            <a:off x="8599080" y="2506662"/>
            <a:ext cx="1919617" cy="646331"/>
          </a:xfrm>
          <a:prstGeom prst="rect">
            <a:avLst/>
          </a:prstGeom>
        </p:spPr>
        <p:txBody>
          <a:bodyPr wrap="square">
            <a:spAutoFit/>
          </a:bodyPr>
          <a:lstStyle/>
          <a:p>
            <a:pPr algn="ctr"/>
            <a:r>
              <a:rPr lang="en-US" dirty="0" smtClean="0">
                <a:solidFill>
                  <a:srgbClr val="E6A902"/>
                </a:solidFill>
              </a:rPr>
              <a:t>parallelism &amp; </a:t>
            </a:r>
            <a:br>
              <a:rPr lang="en-US" dirty="0" smtClean="0">
                <a:solidFill>
                  <a:srgbClr val="E6A902"/>
                </a:solidFill>
              </a:rPr>
            </a:br>
            <a:r>
              <a:rPr lang="en-US" dirty="0" smtClean="0">
                <a:solidFill>
                  <a:srgbClr val="E6A902"/>
                </a:solidFill>
              </a:rPr>
              <a:t>multiprocessing</a:t>
            </a:r>
            <a:endParaRPr lang="en-US" dirty="0">
              <a:solidFill>
                <a:srgbClr val="E6A902"/>
              </a:solidFill>
            </a:endParaRPr>
          </a:p>
        </p:txBody>
      </p:sp>
      <p:sp>
        <p:nvSpPr>
          <p:cNvPr id="20" name="Rectangle 19"/>
          <p:cNvSpPr/>
          <p:nvPr/>
        </p:nvSpPr>
        <p:spPr>
          <a:xfrm>
            <a:off x="5837237" y="3480291"/>
            <a:ext cx="1645300" cy="923330"/>
          </a:xfrm>
          <a:prstGeom prst="rect">
            <a:avLst/>
          </a:prstGeom>
        </p:spPr>
        <p:txBody>
          <a:bodyPr wrap="square">
            <a:spAutoFit/>
          </a:bodyPr>
          <a:lstStyle/>
          <a:p>
            <a:pPr algn="ctr"/>
            <a:r>
              <a:rPr lang="en-US" dirty="0" smtClean="0">
                <a:solidFill>
                  <a:srgbClr val="E6A902"/>
                </a:solidFill>
              </a:rPr>
              <a:t>concepts &amp; </a:t>
            </a:r>
            <a:br>
              <a:rPr lang="en-US" dirty="0" smtClean="0">
                <a:solidFill>
                  <a:srgbClr val="E6A902"/>
                </a:solidFill>
              </a:rPr>
            </a:br>
            <a:r>
              <a:rPr lang="en-US" dirty="0" smtClean="0">
                <a:solidFill>
                  <a:srgbClr val="E6A902"/>
                </a:solidFill>
              </a:rPr>
              <a:t>generic programming</a:t>
            </a:r>
          </a:p>
        </p:txBody>
      </p:sp>
      <p:sp>
        <p:nvSpPr>
          <p:cNvPr id="21" name="Rectangle 20"/>
          <p:cNvSpPr/>
          <p:nvPr/>
        </p:nvSpPr>
        <p:spPr>
          <a:xfrm>
            <a:off x="6680794" y="2508858"/>
            <a:ext cx="1828178" cy="646331"/>
          </a:xfrm>
          <a:prstGeom prst="rect">
            <a:avLst/>
          </a:prstGeom>
        </p:spPr>
        <p:txBody>
          <a:bodyPr wrap="square">
            <a:spAutoFit/>
          </a:bodyPr>
          <a:lstStyle/>
          <a:p>
            <a:pPr algn="ctr"/>
            <a:r>
              <a:rPr lang="en-US" dirty="0">
                <a:solidFill>
                  <a:srgbClr val="E6A902"/>
                </a:solidFill>
              </a:rPr>
              <a:t>functional </a:t>
            </a:r>
            <a:r>
              <a:rPr lang="en-US" dirty="0" smtClean="0">
                <a:solidFill>
                  <a:srgbClr val="E6A902"/>
                </a:solidFill>
              </a:rPr>
              <a:t>programming</a:t>
            </a:r>
          </a:p>
        </p:txBody>
      </p:sp>
      <p:sp>
        <p:nvSpPr>
          <p:cNvPr id="22" name="Rectangle 21"/>
          <p:cNvSpPr/>
          <p:nvPr/>
        </p:nvSpPr>
        <p:spPr>
          <a:xfrm>
            <a:off x="9373537" y="3480291"/>
            <a:ext cx="1645300" cy="923330"/>
          </a:xfrm>
          <a:prstGeom prst="rect">
            <a:avLst/>
          </a:prstGeom>
        </p:spPr>
        <p:txBody>
          <a:bodyPr wrap="square">
            <a:spAutoFit/>
          </a:bodyPr>
          <a:lstStyle/>
          <a:p>
            <a:pPr algn="ctr"/>
            <a:r>
              <a:rPr lang="en-US" dirty="0" smtClean="0">
                <a:solidFill>
                  <a:srgbClr val="E6A902"/>
                </a:solidFill>
              </a:rPr>
              <a:t>high-</a:t>
            </a:r>
            <a:r>
              <a:rPr lang="en-US" dirty="0" err="1" smtClean="0">
                <a:solidFill>
                  <a:srgbClr val="E6A902"/>
                </a:solidFill>
              </a:rPr>
              <a:t>perf</a:t>
            </a:r>
            <a:r>
              <a:rPr lang="en-US" dirty="0" smtClean="0">
                <a:solidFill>
                  <a:srgbClr val="E6A902"/>
                </a:solidFill>
              </a:rPr>
              <a:t> &amp; low-latency computing</a:t>
            </a:r>
          </a:p>
        </p:txBody>
      </p:sp>
      <p:sp>
        <p:nvSpPr>
          <p:cNvPr id="23" name="Rectangle 22"/>
          <p:cNvSpPr/>
          <p:nvPr/>
        </p:nvSpPr>
        <p:spPr>
          <a:xfrm>
            <a:off x="9875837" y="4749838"/>
            <a:ext cx="1188707" cy="646331"/>
          </a:xfrm>
          <a:prstGeom prst="rect">
            <a:avLst/>
          </a:prstGeom>
        </p:spPr>
        <p:txBody>
          <a:bodyPr wrap="square">
            <a:spAutoFit/>
          </a:bodyPr>
          <a:lstStyle/>
          <a:p>
            <a:pPr algn="ctr"/>
            <a:r>
              <a:rPr lang="en-US" dirty="0" smtClean="0">
                <a:solidFill>
                  <a:srgbClr val="E6A902"/>
                </a:solidFill>
              </a:rPr>
              <a:t>tools &amp;</a:t>
            </a:r>
            <a:br>
              <a:rPr lang="en-US" dirty="0" smtClean="0">
                <a:solidFill>
                  <a:srgbClr val="E6A902"/>
                </a:solidFill>
              </a:rPr>
            </a:br>
            <a:r>
              <a:rPr lang="en-US" dirty="0" smtClean="0">
                <a:solidFill>
                  <a:srgbClr val="E6A902"/>
                </a:solidFill>
              </a:rPr>
              <a:t>processes</a:t>
            </a:r>
            <a:endParaRPr lang="en-US" dirty="0">
              <a:solidFill>
                <a:srgbClr val="E6A902"/>
              </a:solidFill>
            </a:endParaRPr>
          </a:p>
        </p:txBody>
      </p:sp>
      <p:sp>
        <p:nvSpPr>
          <p:cNvPr id="24" name="Rectangle 23"/>
          <p:cNvSpPr/>
          <p:nvPr/>
        </p:nvSpPr>
        <p:spPr>
          <a:xfrm>
            <a:off x="7625740" y="3480291"/>
            <a:ext cx="1668345" cy="923330"/>
          </a:xfrm>
          <a:prstGeom prst="rect">
            <a:avLst/>
          </a:prstGeom>
        </p:spPr>
        <p:txBody>
          <a:bodyPr wrap="square">
            <a:spAutoFit/>
          </a:bodyPr>
          <a:lstStyle/>
          <a:p>
            <a:pPr algn="ctr"/>
            <a:r>
              <a:rPr lang="en-US" dirty="0" smtClean="0">
                <a:solidFill>
                  <a:srgbClr val="E6A902"/>
                </a:solidFill>
              </a:rPr>
              <a:t>real-world </a:t>
            </a:r>
            <a:r>
              <a:rPr lang="en-US" dirty="0">
                <a:solidFill>
                  <a:srgbClr val="E6A902"/>
                </a:solidFill>
              </a:rPr>
              <a:t>app experience </a:t>
            </a:r>
            <a:r>
              <a:rPr lang="en-US" dirty="0" smtClean="0">
                <a:solidFill>
                  <a:srgbClr val="E6A902"/>
                </a:solidFill>
              </a:rPr>
              <a:t>reports</a:t>
            </a:r>
          </a:p>
        </p:txBody>
      </p:sp>
      <p:sp>
        <p:nvSpPr>
          <p:cNvPr id="25" name="Rectangle 24"/>
          <p:cNvSpPr/>
          <p:nvPr/>
        </p:nvSpPr>
        <p:spPr>
          <a:xfrm>
            <a:off x="5555721" y="4749839"/>
            <a:ext cx="3931877" cy="646331"/>
          </a:xfrm>
          <a:prstGeom prst="rect">
            <a:avLst/>
          </a:prstGeom>
        </p:spPr>
        <p:txBody>
          <a:bodyPr wrap="square">
            <a:spAutoFit/>
          </a:bodyPr>
          <a:lstStyle/>
          <a:p>
            <a:pPr algn="ctr"/>
            <a:r>
              <a:rPr lang="en-US" dirty="0">
                <a:solidFill>
                  <a:srgbClr val="E6A902"/>
                </a:solidFill>
              </a:rPr>
              <a:t>industry-specific (mobile, embedded, </a:t>
            </a:r>
            <a:r>
              <a:rPr lang="en-US" dirty="0" smtClean="0">
                <a:solidFill>
                  <a:srgbClr val="E6A902"/>
                </a:solidFill>
              </a:rPr>
              <a:t>game, </a:t>
            </a:r>
            <a:r>
              <a:rPr lang="en-US" dirty="0">
                <a:solidFill>
                  <a:srgbClr val="E6A902"/>
                </a:solidFill>
              </a:rPr>
              <a:t>trading, scientific, robotics, …)</a:t>
            </a:r>
          </a:p>
        </p:txBody>
      </p:sp>
      <p:sp>
        <p:nvSpPr>
          <p:cNvPr id="27" name="Rectangle 26"/>
          <p:cNvSpPr/>
          <p:nvPr/>
        </p:nvSpPr>
        <p:spPr>
          <a:xfrm>
            <a:off x="6035810" y="1744662"/>
            <a:ext cx="4221027" cy="369332"/>
          </a:xfrm>
          <a:prstGeom prst="rect">
            <a:avLst/>
          </a:prstGeom>
        </p:spPr>
        <p:txBody>
          <a:bodyPr wrap="none">
            <a:spAutoFit/>
          </a:bodyPr>
          <a:lstStyle/>
          <a:p>
            <a:pPr marL="342900" lvl="1">
              <a:lnSpc>
                <a:spcPct val="90000"/>
              </a:lnSpc>
              <a:spcBef>
                <a:spcPts val="816"/>
              </a:spcBef>
              <a:buClr>
                <a:srgbClr val="404040"/>
              </a:buClr>
              <a:buSzPct val="90000"/>
            </a:pPr>
            <a:r>
              <a:rPr lang="en-US" sz="2000" b="1" dirty="0">
                <a:solidFill>
                  <a:srgbClr val="404040"/>
                </a:solidFill>
              </a:rPr>
              <a:t>Call for Submissions</a:t>
            </a:r>
            <a:r>
              <a:rPr lang="en-US" sz="2000" dirty="0">
                <a:solidFill>
                  <a:srgbClr val="404040"/>
                </a:solidFill>
              </a:rPr>
              <a:t> open now:</a:t>
            </a:r>
          </a:p>
        </p:txBody>
      </p:sp>
      <p:sp>
        <p:nvSpPr>
          <p:cNvPr id="28" name="Rectangle 27"/>
          <p:cNvSpPr/>
          <p:nvPr/>
        </p:nvSpPr>
        <p:spPr>
          <a:xfrm>
            <a:off x="7590459" y="5718730"/>
            <a:ext cx="1828178" cy="369332"/>
          </a:xfrm>
          <a:prstGeom prst="rect">
            <a:avLst/>
          </a:prstGeom>
        </p:spPr>
        <p:txBody>
          <a:bodyPr wrap="square">
            <a:spAutoFit/>
          </a:bodyPr>
          <a:lstStyle/>
          <a:p>
            <a:pPr algn="ctr"/>
            <a:r>
              <a:rPr lang="en-US" b="1" dirty="0" smtClean="0">
                <a:solidFill>
                  <a:srgbClr val="E6A902"/>
                </a:solidFill>
              </a:rPr>
              <a:t>&amp; more …</a:t>
            </a:r>
          </a:p>
        </p:txBody>
      </p:sp>
    </p:spTree>
    <p:extLst>
      <p:ext uri="{BB962C8B-B14F-4D97-AF65-F5344CB8AC3E}">
        <p14:creationId xmlns:p14="http://schemas.microsoft.com/office/powerpoint/2010/main" val="157802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rPr>
              <a:t>Fill out an evaluation of this session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latin typeface="Segoe UI"/>
              </a:rPr>
              <a:t>Scan the QR code </a:t>
            </a:r>
            <a:r>
              <a:rPr lang="en-US" sz="3600" dirty="0" smtClean="0">
                <a:gradFill>
                  <a:gsLst>
                    <a:gs pos="5435">
                      <a:srgbClr val="404040"/>
                    </a:gs>
                    <a:gs pos="100000">
                      <a:srgbClr val="404040"/>
                    </a:gs>
                  </a:gsLst>
                  <a:lin ang="5400000" scaled="0"/>
                </a:gradFill>
              </a:rPr>
              <a:t>to evaluate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3200" dirty="0" smtClean="0">
                <a:gradFill>
                  <a:gsLst>
                    <a:gs pos="3261">
                      <a:srgbClr val="00188F"/>
                    </a:gs>
                    <a:gs pos="100000">
                      <a:srgbClr val="00188F"/>
                    </a:gs>
                  </a:gsLst>
                  <a:lin ang="5400000" scaled="0"/>
                </a:gradFill>
                <a:latin typeface="Segoe UI"/>
              </a:rPr>
              <a:t>You’ll also be entered into </a:t>
            </a:r>
            <a:br>
              <a:rPr lang="en-US" sz="3200" dirty="0" smtClean="0">
                <a:gradFill>
                  <a:gsLst>
                    <a:gs pos="3261">
                      <a:srgbClr val="00188F"/>
                    </a:gs>
                    <a:gs pos="100000">
                      <a:srgbClr val="00188F"/>
                    </a:gs>
                  </a:gsLst>
                  <a:lin ang="5400000" scaled="0"/>
                </a:gradFill>
                <a:latin typeface="Segoe UI"/>
              </a:rPr>
            </a:br>
            <a:r>
              <a:rPr lang="en-US" sz="3200" dirty="0" smtClean="0">
                <a:gradFill>
                  <a:gsLst>
                    <a:gs pos="3261">
                      <a:srgbClr val="00188F"/>
                    </a:gs>
                    <a:gs pos="100000">
                      <a:srgbClr val="00188F"/>
                    </a:gs>
                  </a:gsLst>
                  <a:lin ang="5400000" scaled="0"/>
                </a:gradFill>
                <a:latin typeface="Segoe UI"/>
              </a:rPr>
              <a:t>a daily prize drawing!</a:t>
            </a:r>
            <a:endParaRPr lang="en-US" sz="3200" dirty="0">
              <a:gradFill>
                <a:gsLst>
                  <a:gs pos="3261">
                    <a:srgbClr val="00188F"/>
                  </a:gs>
                  <a:gs pos="100000">
                    <a:srgbClr val="00188F"/>
                  </a:gs>
                </a:gsLst>
                <a:lin ang="5400000" scaled="0"/>
              </a:gradFill>
              <a:latin typeface="Segoe UI"/>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42672464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80792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nvPr>
        </p:nvGraphicFramePr>
        <p:xfrm>
          <a:off x="358457" y="1211262"/>
          <a:ext cx="11803544" cy="5409875"/>
        </p:xfrm>
        <a:graphic>
          <a:graphicData uri="http://schemas.openxmlformats.org/drawingml/2006/table">
            <a:tbl>
              <a:tblPr firstRow="1" bandRow="1">
                <a:tableStyleId>{793D81CF-94F2-401A-BA57-92F5A7B2D0C5}</a:tableStyleId>
              </a:tblPr>
              <a:tblGrid>
                <a:gridCol w="2124862"/>
                <a:gridCol w="2057400"/>
                <a:gridCol w="2057400"/>
                <a:gridCol w="1981200"/>
                <a:gridCol w="1753718"/>
                <a:gridCol w="1828964"/>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chemeClr val="tx2">
                        <a:lumMod val="40000"/>
                        <a:lumOff val="60000"/>
                      </a:schemeClr>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chemeClr val="accent2">
                        <a:lumMod val="40000"/>
                        <a:lumOff val="60000"/>
                      </a:schemeClr>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chemeClr val="accent3">
                        <a:lumMod val="40000"/>
                        <a:lumOff val="60000"/>
                      </a:schemeClr>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chemeClr val="accent3">
                        <a:lumMod val="40000"/>
                        <a:lumOff val="6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600" b="0" baseline="0"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no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noFill/>
                  </a:tcPr>
                </a:tc>
              </a:tr>
              <a:tr h="624835">
                <a:tc>
                  <a:txBody>
                    <a:bodyPr/>
                    <a:lstStyle/>
                    <a:p>
                      <a:pPr algn="ctr"/>
                      <a:r>
                        <a:rPr lang="en-US" sz="1400" dirty="0" smtClean="0">
                          <a:solidFill>
                            <a:schemeClr val="tx1">
                              <a:lumMod val="75000"/>
                            </a:schemeClr>
                          </a:solidFill>
                        </a:rPr>
                        <a:t>Explicit conversion</a:t>
                      </a:r>
                      <a:r>
                        <a:rPr lang="en-US" sz="1400" baseline="0" dirty="0" smtClean="0">
                          <a:solidFill>
                            <a:schemeClr val="tx1">
                              <a:lumMod val="75000"/>
                            </a:schemeClr>
                          </a:solidFill>
                        </a:rPr>
                        <a:t> operators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lumMod val="75000"/>
                            </a:schemeClr>
                          </a:solidFill>
                        </a:rPr>
                        <a:t>Non-static data member</a:t>
                      </a:r>
                      <a:r>
                        <a:rPr lang="en-US" sz="1400" baseline="0" dirty="0" smtClean="0">
                          <a:solidFill>
                            <a:schemeClr val="tx1">
                              <a:lumMod val="75000"/>
                            </a:schemeClr>
                          </a:soli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kumimoji="0" lang="en-US" sz="1400" b="0" i="0" u="none" strike="noStrike" kern="1200" cap="none" spc="0" normalizeH="0" baseline="0" noProof="0" dirty="0" smtClean="0">
                          <a:ln>
                            <a:noFill/>
                          </a:ln>
                          <a:solidFill>
                            <a:schemeClr val="tx1">
                              <a:lumMod val="75000"/>
                            </a:schemeClr>
                          </a:solidFill>
                          <a:effectLst/>
                          <a:uLnTx/>
                          <a:uFillTx/>
                          <a:latin typeface="+mn-lt"/>
                        </a:rPr>
                        <a:t>__func__</a:t>
                      </a:r>
                    </a:p>
                    <a:p>
                      <a:pPr algn="ctr"/>
                      <a:r>
                        <a:rPr kumimoji="0" lang="en-US" sz="1400" b="0" i="0" u="none" strike="noStrike" kern="1200" cap="none" spc="0" normalizeH="0" baseline="0" noProof="0" dirty="0" smtClean="0">
                          <a:ln>
                            <a:noFill/>
                          </a:ln>
                          <a:solidFill>
                            <a:schemeClr val="tx1">
                              <a:lumMod val="75000"/>
                            </a:schemeClr>
                          </a:solidFill>
                          <a:effectLst/>
                          <a:uLnTx/>
                          <a:uFillTx/>
                          <a:latin typeface="+mn-lt"/>
                        </a:rPr>
                        <a:t>Extended </a:t>
                      </a:r>
                      <a:r>
                        <a:rPr kumimoji="0" lang="en-US" sz="1400" b="0" i="0" u="none" strike="noStrike" kern="1200" cap="none" spc="0" normalizeH="0" baseline="0" noProof="0" dirty="0" err="1" smtClean="0">
                          <a:ln>
                            <a:noFill/>
                          </a:ln>
                          <a:solidFill>
                            <a:schemeClr val="tx1">
                              <a:lumMod val="75000"/>
                            </a:schemeClr>
                          </a:solidFill>
                          <a:effectLst/>
                          <a:uLnTx/>
                          <a:uFillTx/>
                          <a:latin typeface="+mn-lt"/>
                        </a:rPr>
                        <a:t>sizeof</a:t>
                      </a:r>
                      <a:endParaRPr lang="en-US" sz="1400" dirty="0" smtClean="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Thread-safe</a:t>
                      </a:r>
                      <a:r>
                        <a:rPr lang="en-US" sz="1400" baseline="0" dirty="0" smtClean="0">
                          <a:solidFill>
                            <a:schemeClr val="tx1">
                              <a:lumMod val="75000"/>
                            </a:schemeClr>
                          </a:solidFill>
                        </a:rPr>
                        <a:t> function local static </a:t>
                      </a:r>
                      <a:r>
                        <a:rPr lang="en-US" sz="1400" baseline="0" dirty="0" err="1" smtClean="0">
                          <a:solidFill>
                            <a:schemeClr val="tx1">
                              <a:lumMod val="75000"/>
                            </a:schemeClr>
                          </a:solidFill>
                        </a:rPr>
                        <a:t>init</a:t>
                      </a:r>
                      <a:endParaRPr lang="en-US" sz="1400" dirty="0" smtClean="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Inline namespaces</a:t>
                      </a: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constexpr (incl. </a:t>
                      </a:r>
                      <a:r>
                        <a:rPr lang="en-US" sz="1400" dirty="0" err="1" smtClean="0">
                          <a:solidFill>
                            <a:schemeClr val="tx1">
                              <a:lumMod val="75000"/>
                            </a:schemeClr>
                          </a:solidFill>
                        </a:rPr>
                        <a:t>ctors</a:t>
                      </a:r>
                      <a:r>
                        <a:rPr lang="en-US" sz="1400" dirty="0" smtClean="0">
                          <a:solidFill>
                            <a:schemeClr val="tx1">
                              <a:lumMod val="75000"/>
                            </a:schemeClr>
                          </a:solidFill>
                        </a:rPr>
                        <a:t>, literal types)</a:t>
                      </a: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solidFill>
                            <a:schemeClr val="tx1">
                              <a:lumMod val="75000"/>
                            </a:schemeClr>
                          </a:solidFill>
                        </a:rPr>
                        <a:t>Raw string literals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lumMod val="75000"/>
                            </a:schemeClr>
                          </a:soli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r>
                        <a:rPr lang="en-US" sz="1400" dirty="0" err="1" smtClean="0">
                          <a:solidFill>
                            <a:schemeClr val="tx1">
                              <a:lumMod val="75000"/>
                            </a:schemeClr>
                          </a:solidFill>
                        </a:rPr>
                        <a:t>alignof</a:t>
                      </a:r>
                      <a:endParaRPr lang="en-US" sz="1400" dirty="0" smtClean="0">
                        <a:solidFill>
                          <a:schemeClr val="tx1">
                            <a:lumMod val="75000"/>
                          </a:schemeClr>
                        </a:solidFill>
                      </a:endParaRPr>
                    </a:p>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err="1" smtClean="0">
                          <a:solidFill>
                            <a:schemeClr val="tx1">
                              <a:lumMod val="75000"/>
                            </a:schemeClr>
                          </a:solidFill>
                        </a:rPr>
                        <a:t>alignas</a:t>
                      </a:r>
                      <a:endParaRPr lang="en-US" sz="1400" dirty="0" smtClean="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75000"/>
                            </a:schemeClr>
                          </a:solidFill>
                          <a:effectLst/>
                          <a:uLnTx/>
                          <a:uFillTx/>
                          <a:latin typeface="+mn-lt"/>
                        </a:rPr>
                        <a:t>Universal character names in literals</a:t>
                      </a:r>
                      <a:endParaRPr lang="en-US" sz="1400" dirty="0" smtClean="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75000"/>
                            </a:schemeClr>
                          </a:solidFill>
                          <a:effectLst/>
                          <a:uLnTx/>
                          <a:uFillTx/>
                          <a:latin typeface="+mn-lt"/>
                        </a:rPr>
                        <a:t>Expression SFINAE</a:t>
                      </a:r>
                      <a:endParaRPr lang="en-US" sz="1400" dirty="0" smtClean="0">
                        <a:solidFill>
                          <a:schemeClr val="tx1">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solidFill>
                            <a:schemeClr val="tx1">
                              <a:lumMod val="75000"/>
                            </a:schemeClr>
                          </a:solidFill>
                        </a:rPr>
                        <a:t>Function template default arguments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lumMod val="75000"/>
                            </a:schemeClr>
                          </a:solidFill>
                        </a:rPr>
                        <a:t>=</a:t>
                      </a:r>
                      <a:r>
                        <a:rPr lang="en-US" sz="1400" baseline="0" dirty="0" smtClean="0">
                          <a:solidFill>
                            <a:schemeClr val="tx1">
                              <a:lumMod val="75000"/>
                            </a:schemeClr>
                          </a:solidFill>
                        </a:rPr>
                        <a:t> delete</a:t>
                      </a:r>
                      <a:endParaRPr lang="en-US" sz="1400" dirty="0" smtClean="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kumimoji="0" lang="en-US" sz="1400" b="0" i="0" u="none" strike="noStrike" kern="1200" cap="none" spc="0" normalizeH="0" baseline="0" noProof="0" dirty="0" smtClean="0">
                          <a:ln>
                            <a:noFill/>
                          </a:ln>
                          <a:solidFill>
                            <a:schemeClr val="tx1">
                              <a:lumMod val="75000"/>
                            </a:schemeClr>
                          </a:solidFill>
                          <a:effectLst/>
                          <a:uLnTx/>
                          <a:uFillTx/>
                          <a:latin typeface="+mn-lt"/>
                        </a:rPr>
                        <a:t>Ref-qualifiers: </a:t>
                      </a:r>
                      <a:br>
                        <a:rPr kumimoji="0" lang="en-US" sz="1400" b="0" i="0" u="none" strike="noStrike" kern="1200" cap="none" spc="0" normalizeH="0" baseline="0" noProof="0" dirty="0" smtClean="0">
                          <a:ln>
                            <a:noFill/>
                          </a:ln>
                          <a:solidFill>
                            <a:schemeClr val="tx1">
                              <a:lumMod val="75000"/>
                            </a:schemeClr>
                          </a:solidFill>
                          <a:effectLst/>
                          <a:uLnTx/>
                          <a:uFillTx/>
                          <a:latin typeface="+mn-lt"/>
                        </a:rPr>
                      </a:br>
                      <a:r>
                        <a:rPr kumimoji="0" lang="en-US" sz="1400" b="0" i="0" u="none" strike="noStrike" kern="1200" cap="none" spc="0" normalizeH="0" baseline="0" noProof="0" dirty="0" smtClean="0">
                          <a:ln>
                            <a:noFill/>
                          </a:ln>
                          <a:solidFill>
                            <a:schemeClr val="tx1">
                              <a:lumMod val="75000"/>
                            </a:schemeClr>
                          </a:solidFill>
                          <a:effectLst/>
                          <a:uLnTx/>
                          <a:uFillTx/>
                          <a:latin typeface="+mn-lt"/>
                        </a:rPr>
                        <a:t>&amp; and &amp;&amp; for *this</a:t>
                      </a:r>
                      <a:endParaRPr lang="en-US" sz="1400" dirty="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solidFill>
                            <a:schemeClr val="tx1">
                              <a:lumMod val="75000"/>
                            </a:schemeClr>
                          </a:solidFill>
                        </a:rPr>
                        <a:t>noexcept </a:t>
                      </a:r>
                      <a:r>
                        <a:rPr lang="en-US" sz="1400" i="1" dirty="0" smtClean="0">
                          <a:solidFill>
                            <a:schemeClr val="tx1">
                              <a:lumMod val="75000"/>
                            </a:schemeClr>
                          </a:solidFill>
                        </a:rPr>
                        <a:t>(unconditional)</a:t>
                      </a:r>
                      <a:endParaRPr lang="en-US" sz="1400" i="1" dirty="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75000"/>
                            </a:schemeClr>
                          </a:solidFill>
                          <a:effectLst/>
                          <a:uLnTx/>
                          <a:uFillTx/>
                          <a:latin typeface="+mn-lt"/>
                        </a:rPr>
                        <a:t>noexcept </a:t>
                      </a:r>
                      <a:br>
                        <a:rPr kumimoji="0" lang="en-US" sz="1400" b="0" i="0" u="none" strike="noStrike" kern="1200" cap="none" spc="0" normalizeH="0" baseline="0" noProof="0" dirty="0" smtClean="0">
                          <a:ln>
                            <a:noFill/>
                          </a:ln>
                          <a:solidFill>
                            <a:schemeClr val="tx1">
                              <a:lumMod val="75000"/>
                            </a:schemeClr>
                          </a:solidFill>
                          <a:effectLst/>
                          <a:uLnTx/>
                          <a:uFillTx/>
                          <a:latin typeface="+mn-lt"/>
                        </a:rPr>
                      </a:br>
                      <a:r>
                        <a:rPr kumimoji="0" lang="en-US" sz="1400" b="0" i="0" u="none" strike="noStrike" kern="1200" cap="none" spc="0" normalizeH="0" baseline="0" noProof="0" dirty="0" smtClean="0">
                          <a:ln>
                            <a:noFill/>
                          </a:ln>
                          <a:solidFill>
                            <a:schemeClr val="tx1">
                              <a:lumMod val="75000"/>
                            </a:schemeClr>
                          </a:solidFill>
                          <a:effectLst/>
                          <a:uLnTx/>
                          <a:uFillTx/>
                          <a:latin typeface="+mn-lt"/>
                        </a:rPr>
                        <a:t>(incl. conditional)</a:t>
                      </a:r>
                      <a:endParaRPr lang="en-US" sz="1400" dirty="0" smtClean="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tx1">
                              <a:lumMod val="75000"/>
                            </a:schemeClr>
                          </a:solidFill>
                        </a:rPr>
                        <a:t>C++11 preprocessor </a:t>
                      </a:r>
                      <a:r>
                        <a:rPr lang="en-US" sz="1400" dirty="0" smtClean="0">
                          <a:gradFill>
                            <a:gsLst>
                              <a:gs pos="66981">
                                <a:schemeClr val="tx1">
                                  <a:lumMod val="75000"/>
                                  <a:lumOff val="25000"/>
                                </a:schemeClr>
                              </a:gs>
                              <a:gs pos="0">
                                <a:schemeClr val="tx1">
                                  <a:lumMod val="75000"/>
                                  <a:lumOff val="25000"/>
                                </a:schemeClr>
                              </a:gs>
                            </a:gsLst>
                            <a:lin ang="5400000" scaled="0"/>
                          </a:gradFill>
                        </a:r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solidFill>
                            <a:schemeClr val="tx1">
                              <a:lumMod val="75000"/>
                            </a:schemeClr>
                          </a:solidFill>
                        </a:rPr>
                        <a:t>(</a:t>
                      </a:r>
                      <a:r>
                        <a:rPr lang="en-US" sz="1400" dirty="0" smtClean="0">
                          <a:solidFill>
                            <a:schemeClr val="accent4">
                              <a:lumMod val="75000"/>
                            </a:schemeClr>
                          </a:solidFill>
                        </a:rPr>
                        <a:t>incl. C++98</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smtClean="0">
                          <a:solidFill>
                            <a:schemeClr val="accent3"/>
                          </a:solidFill>
                        </a:rPr>
                        <a:t>C11</a:t>
                      </a:r>
                      <a:r>
                        <a:rPr lang="en-US" sz="1400" baseline="0" dirty="0" smtClean="0">
                          <a:solidFill>
                            <a:schemeClr val="tx1">
                              <a:lumMod val="75000"/>
                            </a:schemeClr>
                          </a:solidFill>
                        </a:rPr>
                        <a:t>)</a:t>
                      </a:r>
                      <a:endParaRPr lang="en-US" sz="1400" dirty="0">
                        <a:solidFill>
                          <a:schemeClr val="tx1">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solidFill>
                            <a:schemeClr val="tx1">
                              <a:lumMod val="75000"/>
                            </a:schemeClr>
                          </a:solidFill>
                        </a:rPr>
                        <a:t>Delegating constructors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lumMod val="75000"/>
                            </a:schemeClr>
                          </a:soli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solidFill>
                            <a:schemeClr val="tx1">
                              <a:lumMod val="75000"/>
                            </a:schemeClr>
                          </a:solidFill>
                        </a:rPr>
                        <a:t>Inheriting constructors</a:t>
                      </a:r>
                    </a:p>
                  </a:txBody>
                  <a:tcPr marL="91427" marR="91427" marT="0" marB="0" anchor="ctr">
                    <a:lnL w="31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0" lang="en-US" sz="1400" b="0" i="0" u="none" strike="noStrike" kern="1200" cap="none" spc="0" normalizeH="0" baseline="0" noProof="0" dirty="0" smtClean="0">
                          <a:ln>
                            <a:noFill/>
                          </a:ln>
                          <a:solidFill>
                            <a:schemeClr val="tx1">
                              <a:lumMod val="75000"/>
                            </a:schemeClr>
                          </a:solidFill>
                          <a:effectLst/>
                          <a:uLnTx/>
                          <a:uFillTx/>
                          <a:latin typeface="+mn-lt"/>
                        </a:rPr>
                        <a:t>char16_t, char32_t</a:t>
                      </a:r>
                    </a:p>
                    <a:p>
                      <a:pPr algn="ctr"/>
                      <a:r>
                        <a:rPr lang="en-US" sz="1400" dirty="0" smtClean="0">
                          <a:solidFill>
                            <a:schemeClr val="tx1">
                              <a:lumMod val="75000"/>
                            </a:schemeClr>
                          </a:solidFill>
                        </a:rPr>
                        <a:t>Attributes</a:t>
                      </a: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chemeClr val="accent4">
                              <a:lumMod val="75000"/>
                            </a:schemeClr>
                          </a:solidFill>
                        </a:rPr>
                        <a:t>C++98</a:t>
                      </a:r>
                      <a:r>
                        <a:rPr lang="en-US" sz="1400" baseline="0" dirty="0" smtClean="0">
                          <a:solidFill>
                            <a:schemeClr val="accent4">
                              <a:lumMod val="75000"/>
                            </a:schemeClr>
                          </a:solidFill>
                        </a:rPr>
                        <a:t> two-phase lookup</a:t>
                      </a:r>
                      <a:endParaRPr lang="en-US" sz="1400" dirty="0">
                        <a:solidFill>
                          <a:schemeClr val="accent4">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alpha val="10000"/>
                      </a:schemeClr>
                    </a:solidFill>
                  </a:tcPr>
                </a:tc>
              </a:tr>
              <a:tr h="624835">
                <a:tc>
                  <a:txBody>
                    <a:bodyPr/>
                    <a:lstStyle/>
                    <a:p>
                      <a:pPr algn="ctr"/>
                      <a:r>
                        <a:rPr lang="en-US" sz="1400" dirty="0" smtClean="0">
                          <a:solidFill>
                            <a:schemeClr val="tx1">
                              <a:lumMod val="75000"/>
                            </a:schemeClr>
                          </a:solidFill>
                        </a:rPr>
                        <a:t>Uniform </a:t>
                      </a:r>
                      <a:r>
                        <a:rPr lang="en-US" sz="1400" dirty="0" err="1" smtClean="0">
                          <a:solidFill>
                            <a:schemeClr val="tx1">
                              <a:lumMod val="75000"/>
                            </a:schemeClr>
                          </a:solidFill>
                        </a:rPr>
                        <a:t>init</a:t>
                      </a:r>
                      <a:r>
                        <a:rPr lang="en-US" sz="1400" baseline="0" dirty="0" smtClean="0">
                          <a:solidFill>
                            <a:schemeClr val="tx1">
                              <a:lumMod val="75000"/>
                            </a:schemeClr>
                          </a:solidFill>
                        </a:rPr>
                        <a:t> &amp; </a:t>
                      </a:r>
                      <a:r>
                        <a:rPr lang="en-US" sz="1400" baseline="0" dirty="0" err="1" smtClean="0">
                          <a:solidFill>
                            <a:schemeClr val="tx1">
                              <a:lumMod val="75000"/>
                            </a:schemeClr>
                          </a:solidFill>
                        </a:rPr>
                        <a:t>initializer_lists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solidFill>
                            <a:schemeClr val="tx1">
                              <a:lumMod val="75000"/>
                            </a:schemeClr>
                          </a:solidFill>
                        </a:rPr>
                        <a:t>User-defined literals</a:t>
                      </a:r>
                      <a:endParaRPr lang="en-US" sz="1400" dirty="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err="1" smtClean="0">
                          <a:solidFill>
                            <a:schemeClr val="tx1">
                              <a:lumMod val="75000"/>
                            </a:schemeClr>
                          </a:solidFill>
                        </a:rPr>
                        <a:t>thread_local</a:t>
                      </a:r>
                      <a:endParaRPr lang="en-US" sz="1400" dirty="0" smtClean="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rgbClr val="0070C0"/>
                          </a:solidFill>
                        </a:rPr>
                        <a:t>C++14 generalized constexpr</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solidFill>
                            <a:schemeClr val="tx1">
                              <a:lumMod val="75000"/>
                            </a:schemeClr>
                          </a:solidFill>
                        </a:rPr>
                        <a:t>Variadic</a:t>
                      </a:r>
                      <a:r>
                        <a:rPr lang="en-US" sz="1400" b="0" dirty="0" smtClean="0">
                          <a:solidFill>
                            <a:schemeClr val="tx1">
                              <a:lumMod val="75000"/>
                            </a:schemeClr>
                          </a:solidFill>
                        </a:rPr>
                        <a:t> templates</a:t>
                      </a:r>
                      <a:endParaRPr lang="en-US" sz="1400" b="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 </a:t>
                      </a:r>
                      <a:r>
                        <a:rPr lang="en-US" sz="1400" i="1" u="none" baseline="0" dirty="0" smtClean="0">
                          <a:solidFill>
                            <a:srgbClr val="0070C0"/>
                          </a:solidFill>
                        </a:rPr>
                        <a:t>(partial)</a:t>
                      </a:r>
                      <a:endParaRPr lang="en-US" sz="1400" i="1" u="none"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generalized lambda capture</a:t>
                      </a:r>
                      <a:endParaRPr lang="en-US" sz="1400" i="0" dirty="0" smtClean="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Unrestricted unions</a:t>
                      </a:r>
                      <a:endParaRPr lang="en-US" sz="1400" i="0" dirty="0" smtClean="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dirty="0" smtClean="0">
                          <a:solidFill>
                            <a:srgbClr val="0070C0"/>
                          </a:solidFill>
                        </a:rPr>
                        <a:t>C++14 variable templates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alpha val="10000"/>
                      </a:scheme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kumimoji="0" lang="en-US" sz="1400" b="1" i="0" u="none" strike="noStrike" kern="1200" cap="none" spc="0" normalizeH="0" baseline="0" noProof="0" dirty="0" smtClean="0">
                          <a:ln>
                            <a:noFill/>
                          </a:ln>
                          <a:solidFill>
                            <a:srgbClr val="0070C0"/>
                          </a:solidFill>
                          <a:effectLst/>
                          <a:uLnTx/>
                          <a:uFillTx/>
                          <a:latin typeface="+mn-lt"/>
                        </a:rPr>
                        <a:t>C++TS? </a:t>
                      </a:r>
                      <a:r>
                        <a:rPr kumimoji="0" lang="en-US" sz="1400" b="1" i="0" u="none" strike="noStrike" kern="1200" cap="none" spc="0" normalizeH="0" baseline="0" noProof="0" dirty="0" err="1" smtClean="0">
                          <a:ln>
                            <a:noFill/>
                          </a:ln>
                          <a:solidFill>
                            <a:srgbClr val="0070C0"/>
                          </a:solidFill>
                          <a:effectLst/>
                          <a:uLnTx/>
                          <a:uFillTx/>
                          <a:latin typeface="+mn-lt"/>
                        </a:rPr>
                        <a:t>async</a:t>
                      </a:r>
                      <a:r>
                        <a:rPr kumimoji="0" lang="en-US" sz="1400" b="1" i="0" u="none" strike="noStrike" kern="1200" cap="none" spc="0" normalizeH="0" baseline="0" noProof="0" dirty="0" smtClean="0">
                          <a:ln>
                            <a:noFill/>
                          </a:ln>
                          <a:solidFill>
                            <a:srgbClr val="0070C0"/>
                          </a:solidFill>
                          <a:effectLst/>
                          <a:uLnTx/>
                          <a:uFillTx/>
                          <a:latin typeface="+mn-lt"/>
                        </a:rPr>
                        <a:t>/await </a:t>
                      </a:r>
                      <a:r>
                        <a:rPr kumimoji="0" lang="en-US" sz="1400" b="0" i="1" u="none" strike="noStrike" kern="1200" cap="none" spc="0" normalizeH="0" baseline="0" noProof="0" dirty="0" smtClean="0">
                          <a:ln>
                            <a:noFill/>
                          </a:ln>
                          <a:solidFill>
                            <a:srgbClr val="0070C0"/>
                          </a:solidFill>
                          <a:effectLst/>
                          <a:uLnTx/>
                          <a:uFillTx/>
                          <a:latin typeface="+mn-lt"/>
                        </a:rPr>
                        <a:t>(partial)</a:t>
                      </a:r>
                      <a:endParaRPr lang="en-US" sz="1400" b="0" i="1" u="none"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constexpr </a:t>
                      </a:r>
                      <a:r>
                        <a:rPr lang="en-US" sz="1400" i="1" dirty="0" smtClean="0">
                          <a:solidFill>
                            <a:schemeClr val="tx1">
                              <a:lumMod val="75000"/>
                            </a:schemeClr>
                          </a:solidFill>
                        </a:rPr>
                        <a:t>(except </a:t>
                      </a:r>
                      <a:r>
                        <a:rPr lang="en-US" sz="1400" i="1" dirty="0" err="1" smtClean="0">
                          <a:solidFill>
                            <a:schemeClr val="tx1">
                              <a:lumMod val="75000"/>
                            </a:schemeClr>
                          </a:solidFill>
                        </a:rPr>
                        <a:t>ctors</a:t>
                      </a:r>
                      <a:r>
                        <a:rPr lang="en-US" sz="1400" i="1" dirty="0" smtClean="0">
                          <a:solidFill>
                            <a:schemeClr val="tx1">
                              <a:lumMod val="75000"/>
                            </a:schemeClr>
                          </a:solidFill>
                        </a:rPr>
                        <a:t>, literal types)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a:r>
                        <a:rPr lang="en-US" sz="1400" b="1" dirty="0" smtClean="0">
                          <a:solidFill>
                            <a:srgbClr val="0070C0"/>
                          </a:solidFill>
                        </a:rPr>
                        <a:t>C++TS concepts lite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5" name="Title 4"/>
          <p:cNvSpPr>
            <a:spLocks noGrp="1"/>
          </p:cNvSpPr>
          <p:nvPr>
            <p:ph type="title"/>
          </p:nvPr>
        </p:nvSpPr>
        <p:spPr>
          <a:xfrm>
            <a:off x="275482" y="298904"/>
            <a:ext cx="11885513" cy="912684"/>
          </a:xfrm>
        </p:spPr>
        <p:txBody>
          <a:bodyPr>
            <a:normAutofit/>
          </a:bodyPr>
          <a:lstStyle/>
          <a:p>
            <a:r>
              <a:rPr lang="en-US" dirty="0" smtClean="0"/>
              <a:t>VC++ Conformance Update</a:t>
            </a:r>
            <a:endParaRPr lang="en-US" b="1" i="1" dirty="0">
              <a:solidFill>
                <a:schemeClr val="bg1"/>
              </a:solidFill>
            </a:endParaRPr>
          </a:p>
        </p:txBody>
      </p:sp>
      <p:sp>
        <p:nvSpPr>
          <p:cNvPr id="2" name="TextBox 1"/>
          <p:cNvSpPr txBox="1"/>
          <p:nvPr/>
        </p:nvSpPr>
        <p:spPr>
          <a:xfrm>
            <a:off x="4609570" y="1542957"/>
            <a:ext cx="3891370" cy="338554"/>
          </a:xfrm>
          <a:prstGeom prst="rect">
            <a:avLst/>
          </a:prstGeom>
          <a:noFill/>
        </p:spPr>
        <p:txBody>
          <a:bodyPr wrap="square" rtlCol="0" anchor="ctr">
            <a:spAutoFit/>
          </a:bodyPr>
          <a:lstStyle/>
          <a:p>
            <a:pPr algn="ctr"/>
            <a:r>
              <a:rPr lang="en-US" sz="1600" b="1" dirty="0" smtClean="0">
                <a:gradFill>
                  <a:gsLst>
                    <a:gs pos="9934">
                      <a:srgbClr val="1E1E1E"/>
                    </a:gs>
                    <a:gs pos="100000">
                      <a:srgbClr val="1E1E1E"/>
                    </a:gs>
                  </a:gsLst>
                  <a:lin ang="5400000" scaled="0"/>
                </a:gradFill>
              </a:rPr>
              <a:t>VC++ Nov 2013 CTP</a:t>
            </a:r>
          </a:p>
        </p:txBody>
      </p:sp>
    </p:spTree>
    <p:extLst>
      <p:ext uri="{BB962C8B-B14F-4D97-AF65-F5344CB8AC3E}">
        <p14:creationId xmlns:p14="http://schemas.microsoft.com/office/powerpoint/2010/main" val="95898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nvPr>
        </p:nvGraphicFramePr>
        <p:xfrm>
          <a:off x="358457" y="1211262"/>
          <a:ext cx="11803544" cy="5409875"/>
        </p:xfrm>
        <a:graphic>
          <a:graphicData uri="http://schemas.openxmlformats.org/drawingml/2006/table">
            <a:tbl>
              <a:tblPr firstRow="1" bandRow="1">
                <a:tableStyleId>{793D81CF-94F2-401A-BA57-92F5A7B2D0C5}</a:tableStyleId>
              </a:tblPr>
              <a:tblGrid>
                <a:gridCol w="2124862"/>
                <a:gridCol w="2057400"/>
                <a:gridCol w="2057400"/>
                <a:gridCol w="1981200"/>
                <a:gridCol w="1753718"/>
                <a:gridCol w="1828964"/>
              </a:tblGrid>
              <a:tr h="1036030">
                <a:tc>
                  <a:txBody>
                    <a:bodyPr/>
                    <a:lstStyle/>
                    <a:p>
                      <a:pPr algn="ctr"/>
                      <a:r>
                        <a:rPr lang="en-US" sz="1600" dirty="0" smtClean="0">
                          <a:gradFill>
                            <a:gsLst>
                              <a:gs pos="9934">
                                <a:srgbClr val="1E1E1E"/>
                              </a:gs>
                              <a:gs pos="100000">
                                <a:srgbClr val="1E1E1E"/>
                              </a:gs>
                            </a:gsLst>
                            <a:lin ang="5400000" scaled="0"/>
                          </a:gradFill>
                          <a:latin typeface="+mn-lt"/>
                        </a:rPr>
                        <a:t>VC++ 2013 Preview</a:t>
                      </a: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chemeClr val="tx2">
                        <a:lumMod val="40000"/>
                        <a:lumOff val="60000"/>
                      </a:schemeClr>
                    </a:solidFill>
                  </a:tcPr>
                </a:tc>
                <a:tc>
                  <a:txBody>
                    <a:bodyPr/>
                    <a:lstStyle/>
                    <a:p>
                      <a:pPr algn="ctr"/>
                      <a:r>
                        <a:rPr lang="en-US" sz="1600" dirty="0" smtClean="0">
                          <a:gradFill>
                            <a:gsLst>
                              <a:gs pos="9934">
                                <a:srgbClr val="1E1E1E"/>
                              </a:gs>
                              <a:gs pos="100000">
                                <a:srgbClr val="1E1E1E"/>
                              </a:gs>
                            </a:gsLst>
                            <a:lin ang="5400000" scaled="0"/>
                          </a:gradFill>
                          <a:latin typeface="+mn-lt"/>
                        </a:rPr>
                        <a:t>VC++ 2013 RTM</a:t>
                      </a: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chemeClr val="accent2">
                        <a:lumMod val="40000"/>
                        <a:lumOff val="60000"/>
                      </a:schemeClr>
                    </a:solidFill>
                  </a:tcPr>
                </a:tc>
                <a:tc>
                  <a:txBody>
                    <a:bodyPr/>
                    <a:lstStyle/>
                    <a:p>
                      <a:pPr algn="ctr"/>
                      <a:endParaRPr lang="en-US" sz="1600" b="1"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chemeClr val="accent3">
                        <a:lumMod val="40000"/>
                        <a:lumOff val="60000"/>
                      </a:schemeClr>
                    </a:solid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solidFill>
                      <a:schemeClr val="accent3">
                        <a:lumMod val="40000"/>
                        <a:lumOff val="6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endParaRPr lang="en-US" sz="1600" b="0" baseline="0" dirty="0" smtClean="0">
                        <a:gradFill>
                          <a:gsLst>
                            <a:gs pos="9934">
                              <a:srgbClr val="1E1E1E"/>
                            </a:gs>
                            <a:gs pos="100000">
                              <a:srgbClr val="1E1E1E"/>
                            </a:gs>
                          </a:gsLst>
                          <a:lin ang="5400000" scaled="0"/>
                        </a:gradFill>
                        <a:latin typeface="+mn-lt"/>
                      </a:endParaRP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noFill/>
                  </a:tcPr>
                </a:tc>
                <a:tc>
                  <a:txBody>
                    <a:bodyPr/>
                    <a:lstStyle/>
                    <a:p>
                      <a:pPr algn="ctr"/>
                      <a:endParaRPr lang="en-US" sz="1600" b="0" dirty="0">
                        <a:gradFill>
                          <a:gsLst>
                            <a:gs pos="9934">
                              <a:srgbClr val="1E1E1E"/>
                            </a:gs>
                            <a:gs pos="100000">
                              <a:srgbClr val="1E1E1E"/>
                            </a:gs>
                          </a:gsLst>
                          <a:lin ang="5400000" scaled="0"/>
                        </a:gradFill>
                        <a:latin typeface="+mn-lt"/>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00BCF2"/>
                      </a:solidFill>
                      <a:prstDash val="solid"/>
                      <a:round/>
                      <a:headEnd type="none" w="med" len="med"/>
                      <a:tailEnd type="none" w="med" len="med"/>
                    </a:lnB>
                    <a:noFill/>
                  </a:tcPr>
                </a:tc>
              </a:tr>
              <a:tr h="624835">
                <a:tc>
                  <a:txBody>
                    <a:bodyPr/>
                    <a:lstStyle/>
                    <a:p>
                      <a:pPr algn="ctr"/>
                      <a:r>
                        <a:rPr lang="en-US" sz="1400" dirty="0" smtClean="0">
                          <a:solidFill>
                            <a:schemeClr val="tx1">
                              <a:lumMod val="75000"/>
                            </a:schemeClr>
                          </a:solidFill>
                        </a:rPr>
                        <a:t>Explicit conversion</a:t>
                      </a:r>
                      <a:r>
                        <a:rPr lang="en-US" sz="1400" baseline="0" dirty="0" smtClean="0">
                          <a:solidFill>
                            <a:schemeClr val="tx1">
                              <a:lumMod val="75000"/>
                            </a:schemeClr>
                          </a:solidFill>
                        </a:rPr>
                        <a:t> operators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lumMod val="75000"/>
                            </a:schemeClr>
                          </a:solidFill>
                        </a:rPr>
                        <a:t>Non-static data member</a:t>
                      </a:r>
                      <a:r>
                        <a:rPr lang="en-US" sz="1400" baseline="0" dirty="0" smtClean="0">
                          <a:solidFill>
                            <a:schemeClr val="tx1">
                              <a:lumMod val="75000"/>
                            </a:schemeClr>
                          </a:solidFill>
                        </a:rPr>
                        <a:t> initializers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kumimoji="0" lang="en-US" sz="1400" b="0" i="0" u="none" strike="noStrike" kern="1200" cap="none" spc="0" normalizeH="0" baseline="0" noProof="0" dirty="0" smtClean="0">
                          <a:ln>
                            <a:noFill/>
                          </a:ln>
                          <a:solidFill>
                            <a:schemeClr val="tx1">
                              <a:lumMod val="75000"/>
                            </a:schemeClr>
                          </a:solidFill>
                          <a:effectLst/>
                          <a:uLnTx/>
                          <a:uFillTx/>
                          <a:latin typeface="+mn-lt"/>
                        </a:rPr>
                        <a:t>__func__</a:t>
                      </a:r>
                    </a:p>
                    <a:p>
                      <a:pPr algn="ctr"/>
                      <a:r>
                        <a:rPr kumimoji="0" lang="en-US" sz="1400" b="0" i="0" u="none" strike="noStrike" kern="1200" cap="none" spc="0" normalizeH="0" baseline="0" noProof="0" dirty="0" smtClean="0">
                          <a:ln>
                            <a:noFill/>
                          </a:ln>
                          <a:solidFill>
                            <a:schemeClr val="tx1">
                              <a:lumMod val="75000"/>
                            </a:schemeClr>
                          </a:solidFill>
                          <a:effectLst/>
                          <a:uLnTx/>
                          <a:uFillTx/>
                          <a:latin typeface="+mn-lt"/>
                        </a:rPr>
                        <a:t>Extended </a:t>
                      </a:r>
                      <a:r>
                        <a:rPr kumimoji="0" lang="en-US" sz="1400" b="0" i="0" u="none" strike="noStrike" kern="1200" cap="none" spc="0" normalizeH="0" baseline="0" noProof="0" dirty="0" err="1" smtClean="0">
                          <a:ln>
                            <a:noFill/>
                          </a:ln>
                          <a:solidFill>
                            <a:schemeClr val="tx1">
                              <a:lumMod val="75000"/>
                            </a:schemeClr>
                          </a:solidFill>
                          <a:effectLst/>
                          <a:uLnTx/>
                          <a:uFillTx/>
                          <a:latin typeface="+mn-lt"/>
                        </a:rPr>
                        <a:t>sizeof</a:t>
                      </a:r>
                      <a:endParaRPr lang="en-US" sz="1400" dirty="0" smtClean="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Thread-safe</a:t>
                      </a:r>
                      <a:r>
                        <a:rPr lang="en-US" sz="1400" baseline="0" dirty="0" smtClean="0">
                          <a:solidFill>
                            <a:schemeClr val="tx1">
                              <a:lumMod val="75000"/>
                            </a:schemeClr>
                          </a:solidFill>
                        </a:rPr>
                        <a:t> function local static </a:t>
                      </a:r>
                      <a:r>
                        <a:rPr lang="en-US" sz="1400" baseline="0" dirty="0" err="1" smtClean="0">
                          <a:solidFill>
                            <a:schemeClr val="tx1">
                              <a:lumMod val="75000"/>
                            </a:schemeClr>
                          </a:solidFill>
                        </a:rPr>
                        <a:t>init</a:t>
                      </a:r>
                      <a:endParaRPr lang="en-US" sz="1400" dirty="0" smtClean="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Inline namespaces</a:t>
                      </a: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1FF3D"/>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constexpr (incl. </a:t>
                      </a:r>
                      <a:r>
                        <a:rPr lang="en-US" sz="1400" dirty="0" err="1" smtClean="0">
                          <a:solidFill>
                            <a:schemeClr val="tx1">
                              <a:lumMod val="75000"/>
                            </a:schemeClr>
                          </a:solidFill>
                        </a:rPr>
                        <a:t>ctors</a:t>
                      </a:r>
                      <a:r>
                        <a:rPr lang="en-US" sz="1400" dirty="0" smtClean="0">
                          <a:solidFill>
                            <a:schemeClr val="tx1">
                              <a:lumMod val="75000"/>
                            </a:schemeClr>
                          </a:solidFill>
                        </a:rPr>
                        <a:t>, literal types)</a:t>
                      </a: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00BCF2"/>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r>
              <a:tr h="624835">
                <a:tc>
                  <a:txBody>
                    <a:bodyPr/>
                    <a:lstStyle/>
                    <a:p>
                      <a:pPr algn="ctr"/>
                      <a:r>
                        <a:rPr lang="en-US" sz="1400" dirty="0" smtClean="0">
                          <a:solidFill>
                            <a:schemeClr val="tx1">
                              <a:lumMod val="75000"/>
                            </a:schemeClr>
                          </a:solidFill>
                        </a:rPr>
                        <a:t>Raw string literals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lumMod val="75000"/>
                            </a:schemeClr>
                          </a:solidFill>
                        </a:rPr>
                        <a:t>= default</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Implicit move generation</a:t>
                      </a: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r>
                        <a:rPr lang="en-US" sz="1400" dirty="0" err="1" smtClean="0">
                          <a:solidFill>
                            <a:schemeClr val="tx1">
                              <a:lumMod val="75000"/>
                            </a:schemeClr>
                          </a:solidFill>
                        </a:rPr>
                        <a:t>alignof</a:t>
                      </a:r>
                      <a:endParaRPr lang="en-US" sz="1400" dirty="0" smtClean="0">
                        <a:solidFill>
                          <a:schemeClr val="tx1">
                            <a:lumMod val="75000"/>
                          </a:schemeClr>
                        </a:solidFill>
                      </a:endParaRPr>
                    </a:p>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err="1" smtClean="0">
                          <a:solidFill>
                            <a:schemeClr val="tx1">
                              <a:lumMod val="75000"/>
                            </a:schemeClr>
                          </a:solidFill>
                        </a:rPr>
                        <a:t>alignas</a:t>
                      </a:r>
                      <a:endParaRPr lang="en-US" sz="1400" dirty="0" smtClean="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75000"/>
                            </a:schemeClr>
                          </a:solidFill>
                          <a:effectLst/>
                          <a:uLnTx/>
                          <a:uFillTx/>
                          <a:latin typeface="+mn-lt"/>
                        </a:rPr>
                        <a:t>Universal character names in literals</a:t>
                      </a:r>
                      <a:endParaRPr lang="en-US" sz="1400" dirty="0" smtClean="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75000"/>
                            </a:schemeClr>
                          </a:solidFill>
                          <a:effectLst/>
                          <a:uLnTx/>
                          <a:uFillTx/>
                          <a:latin typeface="+mn-lt"/>
                        </a:rPr>
                        <a:t>Expression SFINAE</a:t>
                      </a:r>
                      <a:endParaRPr lang="en-US" sz="1400" dirty="0" smtClean="0">
                        <a:solidFill>
                          <a:schemeClr val="tx1">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solidFill>
                            <a:schemeClr val="tx1">
                              <a:lumMod val="75000"/>
                            </a:schemeClr>
                          </a:solidFill>
                        </a:rPr>
                        <a:t>Function template default arguments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lumMod val="75000"/>
                            </a:schemeClr>
                          </a:solidFill>
                        </a:rPr>
                        <a:t>=</a:t>
                      </a:r>
                      <a:r>
                        <a:rPr lang="en-US" sz="1400" baseline="0" dirty="0" smtClean="0">
                          <a:solidFill>
                            <a:schemeClr val="tx1">
                              <a:lumMod val="75000"/>
                            </a:schemeClr>
                          </a:solidFill>
                        </a:rPr>
                        <a:t> delete</a:t>
                      </a:r>
                      <a:endParaRPr lang="en-US" sz="1400" dirty="0" smtClean="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kumimoji="0" lang="en-US" sz="1400" b="0" i="0" u="none" strike="noStrike" kern="1200" cap="none" spc="0" normalizeH="0" baseline="0" noProof="0" dirty="0" smtClean="0">
                          <a:ln>
                            <a:noFill/>
                          </a:ln>
                          <a:solidFill>
                            <a:schemeClr val="tx1">
                              <a:lumMod val="75000"/>
                            </a:schemeClr>
                          </a:solidFill>
                          <a:effectLst/>
                          <a:uLnTx/>
                          <a:uFillTx/>
                          <a:latin typeface="+mn-lt"/>
                        </a:rPr>
                        <a:t>Ref-qualifiers: </a:t>
                      </a:r>
                      <a:br>
                        <a:rPr kumimoji="0" lang="en-US" sz="1400" b="0" i="0" u="none" strike="noStrike" kern="1200" cap="none" spc="0" normalizeH="0" baseline="0" noProof="0" dirty="0" smtClean="0">
                          <a:ln>
                            <a:noFill/>
                          </a:ln>
                          <a:solidFill>
                            <a:schemeClr val="tx1">
                              <a:lumMod val="75000"/>
                            </a:schemeClr>
                          </a:solidFill>
                          <a:effectLst/>
                          <a:uLnTx/>
                          <a:uFillTx/>
                          <a:latin typeface="+mn-lt"/>
                        </a:rPr>
                      </a:br>
                      <a:r>
                        <a:rPr kumimoji="0" lang="en-US" sz="1400" b="0" i="0" u="none" strike="noStrike" kern="1200" cap="none" spc="0" normalizeH="0" baseline="0" noProof="0" dirty="0" smtClean="0">
                          <a:ln>
                            <a:noFill/>
                          </a:ln>
                          <a:solidFill>
                            <a:schemeClr val="tx1">
                              <a:lumMod val="75000"/>
                            </a:schemeClr>
                          </a:solidFill>
                          <a:effectLst/>
                          <a:uLnTx/>
                          <a:uFillTx/>
                          <a:latin typeface="+mn-lt"/>
                        </a:rPr>
                        <a:t>&amp; and &amp;&amp; for *this</a:t>
                      </a:r>
                      <a:endParaRPr lang="en-US" sz="1400" dirty="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solidFill>
                            <a:schemeClr val="tx1">
                              <a:lumMod val="75000"/>
                            </a:schemeClr>
                          </a:solidFill>
                        </a:rPr>
                        <a:t>noexcept </a:t>
                      </a:r>
                      <a:r>
                        <a:rPr lang="en-US" sz="1400" i="1" dirty="0" smtClean="0">
                          <a:solidFill>
                            <a:schemeClr val="tx1">
                              <a:lumMod val="75000"/>
                            </a:schemeClr>
                          </a:solidFill>
                        </a:rPr>
                        <a:t>(unconditional)</a:t>
                      </a:r>
                      <a:endParaRPr lang="en-US" sz="1400" i="1" dirty="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lumMod val="75000"/>
                            </a:schemeClr>
                          </a:solidFill>
                          <a:effectLst/>
                          <a:uLnTx/>
                          <a:uFillTx/>
                          <a:latin typeface="+mn-lt"/>
                        </a:rPr>
                        <a:t>noexcept </a:t>
                      </a:r>
                      <a:br>
                        <a:rPr kumimoji="0" lang="en-US" sz="1400" b="0" i="0" u="none" strike="noStrike" kern="1200" cap="none" spc="0" normalizeH="0" baseline="0" noProof="0" dirty="0" smtClean="0">
                          <a:ln>
                            <a:noFill/>
                          </a:ln>
                          <a:solidFill>
                            <a:schemeClr val="tx1">
                              <a:lumMod val="75000"/>
                            </a:schemeClr>
                          </a:solidFill>
                          <a:effectLst/>
                          <a:uLnTx/>
                          <a:uFillTx/>
                          <a:latin typeface="+mn-lt"/>
                        </a:rPr>
                      </a:br>
                      <a:r>
                        <a:rPr kumimoji="0" lang="en-US" sz="1400" b="0" i="0" u="none" strike="noStrike" kern="1200" cap="none" spc="0" normalizeH="0" baseline="0" noProof="0" dirty="0" smtClean="0">
                          <a:ln>
                            <a:noFill/>
                          </a:ln>
                          <a:solidFill>
                            <a:schemeClr val="tx1">
                              <a:lumMod val="75000"/>
                            </a:schemeClr>
                          </a:solidFill>
                          <a:effectLst/>
                          <a:uLnTx/>
                          <a:uFillTx/>
                          <a:latin typeface="+mn-lt"/>
                        </a:rPr>
                        <a:t>(incl. conditional)</a:t>
                      </a:r>
                      <a:endParaRPr lang="en-US" sz="1400" dirty="0" smtClean="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ctr"/>
                      <a:r>
                        <a:rPr lang="en-US" sz="1400" dirty="0" smtClean="0">
                          <a:solidFill>
                            <a:schemeClr val="tx1">
                              <a:lumMod val="75000"/>
                            </a:schemeClr>
                          </a:solidFill>
                        </a:rPr>
                        <a:t>C++11 preprocessor </a:t>
                      </a:r>
                      <a:r>
                        <a:rPr lang="en-US" sz="1400" dirty="0" smtClean="0">
                          <a:gradFill>
                            <a:gsLst>
                              <a:gs pos="66981">
                                <a:schemeClr val="tx1">
                                  <a:lumMod val="75000"/>
                                  <a:lumOff val="25000"/>
                                </a:schemeClr>
                              </a:gs>
                              <a:gs pos="0">
                                <a:schemeClr val="tx1">
                                  <a:lumMod val="75000"/>
                                  <a:lumOff val="25000"/>
                                </a:schemeClr>
                              </a:gs>
                            </a:gsLst>
                            <a:lin ang="5400000" scaled="0"/>
                          </a:gradFill>
                        </a:rPr>
                        <a:t/>
                      </a:r>
                      <a:br>
                        <a:rPr lang="en-US" sz="1400" dirty="0" smtClean="0">
                          <a:gradFill>
                            <a:gsLst>
                              <a:gs pos="66981">
                                <a:schemeClr val="tx1">
                                  <a:lumMod val="75000"/>
                                  <a:lumOff val="25000"/>
                                </a:schemeClr>
                              </a:gs>
                              <a:gs pos="0">
                                <a:schemeClr val="tx1">
                                  <a:lumMod val="75000"/>
                                  <a:lumOff val="25000"/>
                                </a:schemeClr>
                              </a:gs>
                            </a:gsLst>
                            <a:lin ang="5400000" scaled="0"/>
                          </a:gradFill>
                        </a:rPr>
                      </a:br>
                      <a:r>
                        <a:rPr lang="en-US" sz="1400" dirty="0" smtClean="0">
                          <a:solidFill>
                            <a:schemeClr val="tx1">
                              <a:lumMod val="75000"/>
                            </a:schemeClr>
                          </a:solidFill>
                        </a:rPr>
                        <a:t>(</a:t>
                      </a:r>
                      <a:r>
                        <a:rPr lang="en-US" sz="1400" dirty="0" smtClean="0">
                          <a:solidFill>
                            <a:schemeClr val="accent4">
                              <a:lumMod val="75000"/>
                            </a:schemeClr>
                          </a:solidFill>
                        </a:rPr>
                        <a:t>incl. C++98</a:t>
                      </a:r>
                      <a:r>
                        <a:rPr lang="en-US" sz="1400" baseline="0" dirty="0" smtClean="0">
                          <a:gradFill>
                            <a:gsLst>
                              <a:gs pos="66981">
                                <a:schemeClr val="tx1">
                                  <a:lumMod val="75000"/>
                                  <a:lumOff val="25000"/>
                                </a:schemeClr>
                              </a:gs>
                              <a:gs pos="0">
                                <a:schemeClr val="tx1">
                                  <a:lumMod val="75000"/>
                                  <a:lumOff val="25000"/>
                                </a:schemeClr>
                              </a:gs>
                            </a:gsLst>
                            <a:lin ang="5400000" scaled="0"/>
                          </a:gradFill>
                        </a:rPr>
                        <a:t> &amp; </a:t>
                      </a:r>
                      <a:r>
                        <a:rPr lang="en-US" sz="1400" baseline="0" dirty="0" smtClean="0">
                          <a:solidFill>
                            <a:schemeClr val="accent3"/>
                          </a:solidFill>
                        </a:rPr>
                        <a:t>C11</a:t>
                      </a:r>
                      <a:r>
                        <a:rPr lang="en-US" sz="1400" baseline="0" dirty="0" smtClean="0">
                          <a:solidFill>
                            <a:schemeClr val="tx1">
                              <a:lumMod val="75000"/>
                            </a:schemeClr>
                          </a:solidFill>
                        </a:rPr>
                        <a:t>)</a:t>
                      </a:r>
                      <a:endParaRPr lang="en-US" sz="1400" dirty="0">
                        <a:solidFill>
                          <a:schemeClr val="tx1">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dirty="0" smtClean="0">
                          <a:solidFill>
                            <a:schemeClr val="tx1">
                              <a:lumMod val="75000"/>
                            </a:schemeClr>
                          </a:solidFill>
                        </a:rPr>
                        <a:t>Delegating constructors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tx1">
                              <a:lumMod val="75000"/>
                            </a:schemeClr>
                          </a:solidFill>
                        </a:rPr>
                        <a:t>“using” aliases</a:t>
                      </a:r>
                    </a:p>
                    <a:p>
                      <a:pPr algn="ctr"/>
                      <a:r>
                        <a:rPr kumimoji="0" lang="en-US" sz="1400" b="0" i="0" u="none" strike="noStrike" kern="1200" cap="none" spc="0" normalizeH="0" baseline="0" noProof="0" dirty="0" smtClean="0">
                          <a:ln>
                            <a:noFill/>
                          </a:ln>
                          <a:solidFill>
                            <a:srgbClr val="0070C0"/>
                          </a:solidFill>
                          <a:effectLst/>
                          <a:uLnTx/>
                          <a:uFillTx/>
                          <a:latin typeface="+mn-lt"/>
                        </a:rPr>
                        <a:t>C++14 libs: type aliases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a:t>
                      </a:r>
                      <a:r>
                        <a:rPr lang="en-US" sz="1400" i="0" baseline="0" dirty="0" err="1" smtClean="0">
                          <a:solidFill>
                            <a:srgbClr val="0070C0"/>
                          </a:solidFill>
                        </a:rPr>
                        <a:t>decltype</a:t>
                      </a:r>
                      <a:r>
                        <a:rPr lang="en-US" sz="1400" i="0" baseline="0" dirty="0" smtClean="0">
                          <a:solidFill>
                            <a:srgbClr val="0070C0"/>
                          </a:solidFill>
                        </a:rPr>
                        <a:t>(auto)</a:t>
                      </a:r>
                      <a:endParaRPr lang="en-US" sz="1400" dirty="0" smtClean="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solidFill>
                            <a:schemeClr val="tx1">
                              <a:lumMod val="75000"/>
                            </a:schemeClr>
                          </a:solidFill>
                        </a:rPr>
                        <a:t>Inheriting constructors</a:t>
                      </a:r>
                    </a:p>
                  </a:txBody>
                  <a:tcPr marL="91427" marR="91427" marT="0" marB="0" anchor="ctr">
                    <a:lnL w="317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0" lang="en-US" sz="1400" b="0" i="0" u="none" strike="noStrike" kern="1200" cap="none" spc="0" normalizeH="0" baseline="0" noProof="0" dirty="0" smtClean="0">
                          <a:ln>
                            <a:noFill/>
                          </a:ln>
                          <a:solidFill>
                            <a:schemeClr val="tx1">
                              <a:lumMod val="75000"/>
                            </a:schemeClr>
                          </a:solidFill>
                          <a:effectLst/>
                          <a:uLnTx/>
                          <a:uFillTx/>
                          <a:latin typeface="+mn-lt"/>
                        </a:rPr>
                        <a:t>char16_t, char32_t</a:t>
                      </a:r>
                    </a:p>
                    <a:p>
                      <a:pPr algn="ctr"/>
                      <a:r>
                        <a:rPr lang="en-US" sz="1400" dirty="0" smtClean="0">
                          <a:solidFill>
                            <a:schemeClr val="tx1">
                              <a:lumMod val="75000"/>
                            </a:schemeClr>
                          </a:solidFill>
                        </a:rPr>
                        <a:t>Attributes</a:t>
                      </a:r>
                    </a:p>
                  </a:txBody>
                  <a:tcPr marL="91427" marR="9142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ctr"/>
                      <a:r>
                        <a:rPr lang="en-US" sz="1400" dirty="0" smtClean="0">
                          <a:solidFill>
                            <a:schemeClr val="accent4">
                              <a:lumMod val="75000"/>
                            </a:schemeClr>
                          </a:solidFill>
                        </a:rPr>
                        <a:t>C++98</a:t>
                      </a:r>
                      <a:r>
                        <a:rPr lang="en-US" sz="1400" baseline="0" dirty="0" smtClean="0">
                          <a:solidFill>
                            <a:schemeClr val="accent4">
                              <a:lumMod val="75000"/>
                            </a:schemeClr>
                          </a:solidFill>
                        </a:rPr>
                        <a:t> two-phase lookup</a:t>
                      </a:r>
                      <a:endParaRPr lang="en-US" sz="1400" dirty="0">
                        <a:solidFill>
                          <a:schemeClr val="accent4">
                            <a:lumMod val="75000"/>
                          </a:schemeClr>
                        </a:soli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alpha val="10000"/>
                      </a:schemeClr>
                    </a:solidFill>
                  </a:tcPr>
                </a:tc>
              </a:tr>
              <a:tr h="624835">
                <a:tc>
                  <a:txBody>
                    <a:bodyPr/>
                    <a:lstStyle/>
                    <a:p>
                      <a:pPr algn="ctr"/>
                      <a:r>
                        <a:rPr lang="en-US" sz="1400" dirty="0" smtClean="0">
                          <a:solidFill>
                            <a:schemeClr val="tx1">
                              <a:lumMod val="75000"/>
                            </a:schemeClr>
                          </a:solidFill>
                        </a:rPr>
                        <a:t>Uniform </a:t>
                      </a:r>
                      <a:r>
                        <a:rPr lang="en-US" sz="1400" dirty="0" err="1" smtClean="0">
                          <a:solidFill>
                            <a:schemeClr val="tx1">
                              <a:lumMod val="75000"/>
                            </a:schemeClr>
                          </a:solidFill>
                        </a:rPr>
                        <a:t>init</a:t>
                      </a:r>
                      <a:r>
                        <a:rPr lang="en-US" sz="1400" baseline="0" dirty="0" smtClean="0">
                          <a:solidFill>
                            <a:schemeClr val="tx1">
                              <a:lumMod val="75000"/>
                            </a:schemeClr>
                          </a:solidFill>
                        </a:rPr>
                        <a:t> &amp; </a:t>
                      </a:r>
                      <a:r>
                        <a:rPr lang="en-US" sz="1400" baseline="0" dirty="0" err="1" smtClean="0">
                          <a:solidFill>
                            <a:schemeClr val="tx1">
                              <a:lumMod val="75000"/>
                            </a:schemeClr>
                          </a:solidFill>
                        </a:rPr>
                        <a:t>initializer_lists</a:t>
                      </a:r>
                      <a:endParaRPr lang="en-US" sz="140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3"/>
                          </a:solidFill>
                        </a:rPr>
                        <a:t>C99 variable </a:t>
                      </a:r>
                      <a:r>
                        <a:rPr lang="en-US" sz="1400" baseline="0" dirty="0" err="1" smtClean="0">
                          <a:solidFill>
                            <a:schemeClr val="accent3"/>
                          </a:solidFill>
                        </a:rPr>
                        <a:t>decls</a:t>
                      </a:r>
                      <a:r>
                        <a:rPr lang="en-US" sz="1400" baseline="0" dirty="0" smtClean="0">
                          <a:solidFill>
                            <a:schemeClr val="accent3"/>
                          </a:solidFill>
                        </a:rPr>
                        <a:t/>
                      </a:r>
                      <a:br>
                        <a:rPr lang="en-US" sz="1400" baseline="0" dirty="0" smtClean="0">
                          <a:solidFill>
                            <a:schemeClr val="accent3"/>
                          </a:solidFill>
                        </a:rPr>
                      </a:br>
                      <a:r>
                        <a:rPr lang="en-US" sz="1400" baseline="0" dirty="0" smtClean="0">
                          <a:solidFill>
                            <a:schemeClr val="accent3"/>
                          </a:solidFill>
                        </a:rPr>
                        <a:t>C99 _</a:t>
                      </a:r>
                      <a:r>
                        <a:rPr lang="en-US" sz="1400" baseline="0" dirty="0" err="1" smtClean="0">
                          <a:solidFill>
                            <a:schemeClr val="accent3"/>
                          </a:solidFill>
                        </a:rPr>
                        <a:t>Bool</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i="0" dirty="0" smtClean="0">
                          <a:solidFill>
                            <a:srgbClr val="0070C0"/>
                          </a:solidFill>
                        </a:rPr>
                        <a:t>C++14 auto function return type deduction</a:t>
                      </a:r>
                      <a:endParaRPr lang="en-US" sz="1400" i="0"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a:r>
                        <a:rPr lang="en-US" sz="1400" dirty="0" smtClean="0">
                          <a:solidFill>
                            <a:schemeClr val="tx1">
                              <a:lumMod val="75000"/>
                            </a:schemeClr>
                          </a:solidFill>
                        </a:rPr>
                        <a:t>User-defined literals</a:t>
                      </a:r>
                      <a:endParaRPr lang="en-US" sz="1400" dirty="0">
                        <a:solidFill>
                          <a:schemeClr val="tx1">
                            <a:lumMod val="75000"/>
                          </a:schemeClr>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1FF3D"/>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err="1" smtClean="0">
                          <a:solidFill>
                            <a:schemeClr val="tx1">
                              <a:lumMod val="75000"/>
                            </a:schemeClr>
                          </a:solidFill>
                        </a:rPr>
                        <a:t>thread_local</a:t>
                      </a:r>
                      <a:endParaRPr lang="en-US" sz="1400" dirty="0" smtClean="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ctr"/>
                      <a:r>
                        <a:rPr lang="en-US" sz="1400" dirty="0" smtClean="0">
                          <a:solidFill>
                            <a:srgbClr val="0070C0"/>
                          </a:solidFill>
                        </a:rPr>
                        <a:t>C++14 generalized constexpr</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r h="624835">
                <a:tc>
                  <a:txBody>
                    <a:bodyPr/>
                    <a:lstStyle/>
                    <a:p>
                      <a:pPr algn="ctr"/>
                      <a:r>
                        <a:rPr lang="en-US" sz="1400" b="0" dirty="0" err="1" smtClean="0">
                          <a:solidFill>
                            <a:schemeClr val="tx1">
                              <a:lumMod val="75000"/>
                            </a:schemeClr>
                          </a:solidFill>
                        </a:rPr>
                        <a:t>Variadic</a:t>
                      </a:r>
                      <a:r>
                        <a:rPr lang="en-US" sz="1400" b="0" dirty="0" smtClean="0">
                          <a:solidFill>
                            <a:schemeClr val="tx1">
                              <a:lumMod val="75000"/>
                            </a:schemeClr>
                          </a:solidFill>
                        </a:rPr>
                        <a:t> templates</a:t>
                      </a:r>
                      <a:endParaRPr lang="en-US" sz="1400" b="0" dirty="0">
                        <a:solidFill>
                          <a:schemeClr val="tx1">
                            <a:lumMod val="75000"/>
                          </a:schemeClr>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accent3"/>
                          </a:solidFill>
                        </a:rPr>
                        <a:t>C99</a:t>
                      </a:r>
                      <a:r>
                        <a:rPr lang="en-US" sz="1400" baseline="0" dirty="0" smtClean="0">
                          <a:solidFill>
                            <a:schemeClr val="accent3"/>
                          </a:solidFill>
                        </a:rPr>
                        <a:t> compound literals</a:t>
                      </a: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lang="en-US" sz="1400" i="0" dirty="0" smtClean="0">
                          <a:solidFill>
                            <a:srgbClr val="0070C0"/>
                          </a:solidFill>
                        </a:rPr>
                        <a:t>C++14</a:t>
                      </a:r>
                      <a:r>
                        <a:rPr lang="en-US" sz="1400" i="0" baseline="0" dirty="0" smtClean="0">
                          <a:solidFill>
                            <a:srgbClr val="0070C0"/>
                          </a:solidFill>
                        </a:rPr>
                        <a:t> generic lambdas </a:t>
                      </a:r>
                      <a:r>
                        <a:rPr lang="en-US" sz="1400" i="1" u="none" baseline="0" dirty="0" smtClean="0">
                          <a:solidFill>
                            <a:srgbClr val="0070C0"/>
                          </a:solidFill>
                        </a:rPr>
                        <a:t>(partial)</a:t>
                      </a:r>
                      <a:endParaRPr lang="en-US" sz="1400" i="1" u="none" dirty="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i="0" dirty="0" smtClean="0">
                          <a:solidFill>
                            <a:srgbClr val="0070C0"/>
                          </a:solidFill>
                        </a:rPr>
                        <a:t>C++14</a:t>
                      </a:r>
                      <a:r>
                        <a:rPr lang="en-US" sz="1400" i="0" baseline="0" dirty="0" smtClean="0">
                          <a:solidFill>
                            <a:srgbClr val="0070C0"/>
                          </a:solidFill>
                        </a:rPr>
                        <a:t> generalized lambda capture</a:t>
                      </a:r>
                      <a:endParaRPr lang="en-US" sz="1400" i="0" dirty="0" smtClean="0">
                        <a:solidFill>
                          <a:srgbClr val="0070C0"/>
                        </a:solidFill>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marL="0" marR="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Unrestricted unions</a:t>
                      </a:r>
                      <a:endParaRPr lang="en-US" sz="1400" i="0" dirty="0" smtClean="0">
                        <a:solidFill>
                          <a:schemeClr val="tx1">
                            <a:lumMod val="75000"/>
                          </a:schemeClr>
                        </a:solidFill>
                      </a:endParaRP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ctr"/>
                      <a:r>
                        <a:rPr lang="en-US" sz="1400" dirty="0" smtClean="0">
                          <a:solidFill>
                            <a:srgbClr val="0070C0"/>
                          </a:solidFill>
                        </a:rPr>
                        <a:t>C++14 variable templates</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alpha val="10000"/>
                      </a:schemeClr>
                    </a:solidFill>
                  </a:tcPr>
                </a:tc>
              </a:tr>
              <a:tr h="624835">
                <a:tc>
                  <a:txBody>
                    <a:bodyPr/>
                    <a:lstStyle/>
                    <a:p>
                      <a:pPr algn="ctr"/>
                      <a:r>
                        <a:rPr lang="en-US" sz="1400" dirty="0" smtClean="0">
                          <a:solidFill>
                            <a:srgbClr val="0070C0"/>
                          </a:solidFill>
                        </a:rPr>
                        <a:t>C++14 libs: </a:t>
                      </a:r>
                      <a:r>
                        <a:rPr lang="en-US" sz="1400" dirty="0" err="1" smtClean="0">
                          <a:solidFill>
                            <a:srgbClr val="0070C0"/>
                          </a:solidFill>
                        </a:rPr>
                        <a:t>cbegin</a:t>
                      </a:r>
                      <a:r>
                        <a:rPr lang="en-US" sz="1400" dirty="0" smtClean="0">
                          <a:solidFill>
                            <a:srgbClr val="0070C0"/>
                          </a:solidFill>
                        </a:rPr>
                        <a:t>/ greater&lt;&gt;/</a:t>
                      </a:r>
                      <a:r>
                        <a:rPr lang="en-US" sz="1400" dirty="0" err="1" smtClean="0">
                          <a:solidFill>
                            <a:srgbClr val="0070C0"/>
                          </a:solidFill>
                        </a:rPr>
                        <a:t>make_unique</a:t>
                      </a:r>
                      <a:endParaRPr lang="en-US" sz="1400" dirty="0">
                        <a:solidFill>
                          <a:srgbClr val="0070C0"/>
                        </a:solidFill>
                      </a:endParaRPr>
                    </a:p>
                  </a:txBody>
                  <a:tcPr marL="91427" marR="91427" marT="0" marB="0" anchor="ctr">
                    <a:lnL w="12700" cmpd="sng">
                      <a:noFill/>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a:r>
                        <a:rPr lang="en-US" sz="1400" dirty="0" smtClean="0">
                          <a:solidFill>
                            <a:schemeClr val="accent3"/>
                          </a:solidFill>
                        </a:rPr>
                        <a:t>C99 designated initializers</a:t>
                      </a:r>
                      <a:endParaRPr lang="en-US" sz="1400" baseline="0" dirty="0" smtClean="0">
                        <a:solidFill>
                          <a:schemeClr val="accent3"/>
                        </a:soli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20000"/>
                        <a:lumOff val="80000"/>
                      </a:schemeClr>
                    </a:solidFill>
                  </a:tcPr>
                </a:tc>
                <a:tc>
                  <a:txBody>
                    <a:bodyPr/>
                    <a:lstStyle/>
                    <a:p>
                      <a:pPr algn="ctr"/>
                      <a:r>
                        <a:rPr kumimoji="0" lang="en-US" sz="1400" b="1" i="0" u="none" strike="noStrike" kern="1200" cap="none" spc="0" normalizeH="0" baseline="0" noProof="0" dirty="0" smtClean="0">
                          <a:ln>
                            <a:noFill/>
                          </a:ln>
                          <a:solidFill>
                            <a:srgbClr val="0070C0"/>
                          </a:solidFill>
                          <a:effectLst/>
                          <a:uLnTx/>
                          <a:uFillTx/>
                          <a:latin typeface="+mn-lt"/>
                        </a:rPr>
                        <a:t>C++TS? </a:t>
                      </a:r>
                      <a:r>
                        <a:rPr kumimoji="0" lang="en-US" sz="1400" b="1" i="0" u="none" strike="noStrike" kern="1200" cap="none" spc="0" normalizeH="0" baseline="0" noProof="0" dirty="0" err="1" smtClean="0">
                          <a:ln>
                            <a:noFill/>
                          </a:ln>
                          <a:solidFill>
                            <a:srgbClr val="0070C0"/>
                          </a:solidFill>
                          <a:effectLst/>
                          <a:uLnTx/>
                          <a:uFillTx/>
                          <a:latin typeface="+mn-lt"/>
                        </a:rPr>
                        <a:t>async</a:t>
                      </a:r>
                      <a:r>
                        <a:rPr kumimoji="0" lang="en-US" sz="1400" b="1" i="0" u="none" strike="noStrike" kern="1200" cap="none" spc="0" normalizeH="0" baseline="0" noProof="0" dirty="0" smtClean="0">
                          <a:ln>
                            <a:noFill/>
                          </a:ln>
                          <a:solidFill>
                            <a:srgbClr val="0070C0"/>
                          </a:solidFill>
                          <a:effectLst/>
                          <a:uLnTx/>
                          <a:uFillTx/>
                          <a:latin typeface="+mn-lt"/>
                        </a:rPr>
                        <a:t>/await </a:t>
                      </a:r>
                      <a:r>
                        <a:rPr kumimoji="0" lang="en-US" sz="1400" b="0" i="1" u="none" strike="noStrike" kern="1200" cap="none" spc="0" normalizeH="0" baseline="0" noProof="0" dirty="0" smtClean="0">
                          <a:ln>
                            <a:noFill/>
                          </a:ln>
                          <a:solidFill>
                            <a:srgbClr val="0070C0"/>
                          </a:solidFill>
                          <a:effectLst/>
                          <a:uLnTx/>
                          <a:uFillTx/>
                          <a:latin typeface="+mn-lt"/>
                        </a:rPr>
                        <a:t>(partial)</a:t>
                      </a:r>
                      <a:endParaRPr lang="en-US" sz="1400" b="0" i="1" u="none"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rgbClr val="0070C0"/>
                          </a:solidFill>
                        </a:rPr>
                        <a:t>C++14 libs: std::</a:t>
                      </a:r>
                      <a:r>
                        <a:rPr lang="en-US" sz="1400" baseline="0" dirty="0" smtClean="0">
                          <a:solidFill>
                            <a:srgbClr val="0070C0"/>
                          </a:solidFill>
                        </a:rPr>
                        <a:t> user-defined literals</a:t>
                      </a:r>
                      <a:endParaRPr kumimoji="0" lang="en-US" sz="1400" b="0" i="0" u="none" strike="noStrike" kern="1200" cap="none" spc="0" normalizeH="0" baseline="0" noProof="0" dirty="0" smtClean="0">
                        <a:ln>
                          <a:noFill/>
                        </a:ln>
                        <a:solidFill>
                          <a:srgbClr val="0070C0"/>
                        </a:solidFill>
                        <a:effectLst/>
                        <a:uLnTx/>
                        <a:uFillTx/>
                        <a:latin typeface="+mn-lt"/>
                      </a:endParaRPr>
                    </a:p>
                  </a:txBody>
                  <a:tcPr marL="91427" marR="91427" marT="0" marB="0" anchor="ctr">
                    <a:lnL w="12700" cap="flat" cmpd="sng" algn="ctr">
                      <a:solidFill>
                        <a:schemeClr val="tx1"/>
                      </a:solidFill>
                      <a:prstDash val="solid"/>
                      <a:round/>
                      <a:headEnd type="none" w="med" len="med"/>
                      <a:tailEnd type="none" w="med" len="med"/>
                    </a:lnL>
                    <a:lnR w="3175"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166" rtl="0" eaLnBrk="1" fontAlgn="auto" latinLnBrk="0" hangingPunct="1">
                        <a:lnSpc>
                          <a:spcPct val="100000"/>
                        </a:lnSpc>
                        <a:spcBef>
                          <a:spcPts val="0"/>
                        </a:spcBef>
                        <a:spcAft>
                          <a:spcPts val="0"/>
                        </a:spcAft>
                        <a:buClrTx/>
                        <a:buSzTx/>
                        <a:buFontTx/>
                        <a:buNone/>
                        <a:tabLst/>
                        <a:defRPr/>
                      </a:pPr>
                      <a:r>
                        <a:rPr lang="en-US" sz="1400" dirty="0" smtClean="0">
                          <a:solidFill>
                            <a:schemeClr val="tx1">
                              <a:lumMod val="75000"/>
                            </a:schemeClr>
                          </a:solidFill>
                        </a:rPr>
                        <a:t>constexpr </a:t>
                      </a:r>
                      <a:r>
                        <a:rPr lang="en-US" sz="1400" i="1" dirty="0" smtClean="0">
                          <a:solidFill>
                            <a:schemeClr val="tx1">
                              <a:lumMod val="75000"/>
                            </a:schemeClr>
                          </a:solidFill>
                        </a:rPr>
                        <a:t>(except </a:t>
                      </a:r>
                      <a:r>
                        <a:rPr lang="en-US" sz="1400" i="1" dirty="0" err="1" smtClean="0">
                          <a:solidFill>
                            <a:schemeClr val="tx1">
                              <a:lumMod val="75000"/>
                            </a:schemeClr>
                          </a:solidFill>
                        </a:rPr>
                        <a:t>ctors</a:t>
                      </a:r>
                      <a:r>
                        <a:rPr lang="en-US" sz="1400" i="1" dirty="0" smtClean="0">
                          <a:solidFill>
                            <a:schemeClr val="tx1">
                              <a:lumMod val="75000"/>
                            </a:schemeClr>
                          </a:solidFill>
                        </a:rPr>
                        <a:t>, literal types)</a:t>
                      </a:r>
                    </a:p>
                  </a:txBody>
                  <a:tcPr marL="91427" marR="91427" marT="0" marB="0" anchor="ctr">
                    <a:lnL w="31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99"/>
                    </a:solidFill>
                  </a:tcPr>
                </a:tc>
                <a:tc>
                  <a:txBody>
                    <a:bodyPr/>
                    <a:lstStyle/>
                    <a:p>
                      <a:pPr algn="ctr"/>
                      <a:r>
                        <a:rPr lang="en-US" sz="1400" b="1" dirty="0" smtClean="0">
                          <a:solidFill>
                            <a:srgbClr val="0070C0"/>
                          </a:solidFill>
                        </a:rPr>
                        <a:t>C++TS concepts lite</a:t>
                      </a:r>
                      <a:endParaRPr lang="en-US" sz="1400" dirty="0">
                        <a:gradFill>
                          <a:gsLst>
                            <a:gs pos="66981">
                              <a:schemeClr val="tx1">
                                <a:lumMod val="75000"/>
                                <a:lumOff val="25000"/>
                              </a:schemeClr>
                            </a:gs>
                            <a:gs pos="0">
                              <a:schemeClr val="tx1">
                                <a:lumMod val="75000"/>
                                <a:lumOff val="25000"/>
                              </a:schemeClr>
                            </a:gs>
                          </a:gsLst>
                          <a:lin ang="5400000" scaled="0"/>
                        </a:gradFill>
                      </a:endParaRPr>
                    </a:p>
                  </a:txBody>
                  <a:tcPr marL="91427" marR="91427" marT="0" marB="0" anchor="ctr">
                    <a:lnL w="12700" cap="flat" cmpd="sng" algn="ctr">
                      <a:noFill/>
                      <a:prstDash val="solid"/>
                      <a:round/>
                      <a:headEnd type="none" w="med" len="med"/>
                      <a:tailEnd type="none" w="med" len="med"/>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r>
            </a:tbl>
          </a:graphicData>
        </a:graphic>
      </p:graphicFrame>
      <p:sp>
        <p:nvSpPr>
          <p:cNvPr id="5" name="Title 4"/>
          <p:cNvSpPr>
            <a:spLocks noGrp="1"/>
          </p:cNvSpPr>
          <p:nvPr>
            <p:ph type="title"/>
          </p:nvPr>
        </p:nvSpPr>
        <p:spPr>
          <a:xfrm>
            <a:off x="275482" y="298904"/>
            <a:ext cx="11885513" cy="912684"/>
          </a:xfrm>
        </p:spPr>
        <p:txBody>
          <a:bodyPr>
            <a:normAutofit/>
          </a:bodyPr>
          <a:lstStyle/>
          <a:p>
            <a:r>
              <a:rPr lang="en-US" dirty="0" smtClean="0"/>
              <a:t>VC++ Conformance Update</a:t>
            </a:r>
            <a:endParaRPr lang="en-US" b="1" i="1" dirty="0">
              <a:solidFill>
                <a:schemeClr val="bg1"/>
              </a:solidFill>
            </a:endParaRPr>
          </a:p>
        </p:txBody>
      </p:sp>
      <p:sp>
        <p:nvSpPr>
          <p:cNvPr id="2" name="TextBox 1"/>
          <p:cNvSpPr txBox="1"/>
          <p:nvPr/>
        </p:nvSpPr>
        <p:spPr>
          <a:xfrm>
            <a:off x="4609570" y="1542957"/>
            <a:ext cx="3891370" cy="338554"/>
          </a:xfrm>
          <a:prstGeom prst="rect">
            <a:avLst/>
          </a:prstGeom>
          <a:noFill/>
        </p:spPr>
        <p:txBody>
          <a:bodyPr wrap="square" rtlCol="0" anchor="ctr">
            <a:spAutoFit/>
          </a:bodyPr>
          <a:lstStyle/>
          <a:p>
            <a:pPr algn="ctr"/>
            <a:r>
              <a:rPr lang="en-US" sz="1600" b="1" dirty="0" smtClean="0">
                <a:gradFill>
                  <a:gsLst>
                    <a:gs pos="9934">
                      <a:srgbClr val="1E1E1E"/>
                    </a:gs>
                    <a:gs pos="100000">
                      <a:srgbClr val="1E1E1E"/>
                    </a:gs>
                  </a:gsLst>
                  <a:lin ang="5400000" scaled="0"/>
                </a:gradFill>
              </a:rPr>
              <a:t>VC++ Nov 2013 CTP</a:t>
            </a:r>
          </a:p>
        </p:txBody>
      </p:sp>
      <p:sp>
        <p:nvSpPr>
          <p:cNvPr id="9" name="Rectangle 8"/>
          <p:cNvSpPr/>
          <p:nvPr/>
        </p:nvSpPr>
        <p:spPr>
          <a:xfrm>
            <a:off x="10866437" y="1334400"/>
            <a:ext cx="1210103" cy="261610"/>
          </a:xfrm>
          <a:prstGeom prst="rect">
            <a:avLst/>
          </a:prstGeom>
          <a:solidFill>
            <a:schemeClr val="accent4">
              <a:lumMod val="60000"/>
              <a:lumOff val="40000"/>
            </a:schemeClr>
          </a:solidFill>
        </p:spPr>
        <p:txBody>
          <a:bodyPr wrap="square">
            <a:spAutoFit/>
          </a:bodyPr>
          <a:lstStyle/>
          <a:p>
            <a:pPr algn="ctr"/>
            <a:r>
              <a:rPr lang="en-US" sz="1100" dirty="0" smtClean="0">
                <a:solidFill>
                  <a:srgbClr val="404040"/>
                </a:solidFill>
              </a:rPr>
              <a:t>High confidence</a:t>
            </a:r>
            <a:endParaRPr lang="en-US" sz="1100" dirty="0">
              <a:solidFill>
                <a:srgbClr val="404040"/>
              </a:solidFill>
            </a:endParaRPr>
          </a:p>
        </p:txBody>
      </p:sp>
      <p:sp>
        <p:nvSpPr>
          <p:cNvPr id="10" name="Rectangle 9"/>
          <p:cNvSpPr/>
          <p:nvPr/>
        </p:nvSpPr>
        <p:spPr>
          <a:xfrm>
            <a:off x="10866437" y="1671693"/>
            <a:ext cx="1210103" cy="261610"/>
          </a:xfrm>
          <a:prstGeom prst="rect">
            <a:avLst/>
          </a:prstGeom>
          <a:solidFill>
            <a:srgbClr val="FFFF99"/>
          </a:solidFill>
        </p:spPr>
        <p:txBody>
          <a:bodyPr wrap="square">
            <a:spAutoFit/>
          </a:bodyPr>
          <a:lstStyle/>
          <a:p>
            <a:pPr algn="ctr"/>
            <a:r>
              <a:rPr lang="en-US" sz="1100" dirty="0" smtClean="0">
                <a:solidFill>
                  <a:srgbClr val="404040"/>
                </a:solidFill>
              </a:rPr>
              <a:t>Med confidence</a:t>
            </a:r>
            <a:endParaRPr lang="en-US" sz="1100" dirty="0">
              <a:solidFill>
                <a:srgbClr val="404040"/>
              </a:solidFill>
            </a:endParaRPr>
          </a:p>
        </p:txBody>
      </p:sp>
      <p:sp>
        <p:nvSpPr>
          <p:cNvPr id="11" name="TextBox 10"/>
          <p:cNvSpPr txBox="1"/>
          <p:nvPr/>
        </p:nvSpPr>
        <p:spPr>
          <a:xfrm>
            <a:off x="8518504" y="1439862"/>
            <a:ext cx="2500333" cy="584775"/>
          </a:xfrm>
          <a:prstGeom prst="rect">
            <a:avLst/>
          </a:prstGeom>
          <a:noFill/>
        </p:spPr>
        <p:txBody>
          <a:bodyPr wrap="square" rtlCol="0" anchor="ctr">
            <a:spAutoFit/>
          </a:bodyPr>
          <a:lstStyle/>
          <a:p>
            <a:pPr algn="ctr"/>
            <a:r>
              <a:rPr lang="en-US" sz="1600" b="1" dirty="0" smtClean="0">
                <a:gradFill>
                  <a:gsLst>
                    <a:gs pos="9934">
                      <a:srgbClr val="1E1E1E"/>
                    </a:gs>
                    <a:gs pos="100000">
                      <a:srgbClr val="1E1E1E"/>
                    </a:gs>
                  </a:gsLst>
                  <a:lin ang="5400000" scaled="0"/>
                </a:gradFill>
              </a:rPr>
              <a:t>VC++ </a:t>
            </a:r>
            <a:r>
              <a:rPr lang="en-US" sz="1600" b="1" dirty="0" err="1" smtClean="0">
                <a:gradFill>
                  <a:gsLst>
                    <a:gs pos="9934">
                      <a:srgbClr val="1E1E1E"/>
                    </a:gs>
                    <a:gs pos="100000">
                      <a:srgbClr val="1E1E1E"/>
                    </a:gs>
                  </a:gsLst>
                  <a:lin ang="5400000" scaled="0"/>
                </a:gradFill>
              </a:rPr>
              <a:t>CTP.next</a:t>
            </a:r>
            <a:r>
              <a:rPr lang="en-US" sz="1600" b="1" dirty="0" smtClean="0">
                <a:gradFill>
                  <a:gsLst>
                    <a:gs pos="9934">
                      <a:srgbClr val="1E1E1E"/>
                    </a:gs>
                    <a:gs pos="100000">
                      <a:srgbClr val="1E1E1E"/>
                    </a:gs>
                  </a:gsLst>
                  <a:lin ang="5400000" scaled="0"/>
                </a:gradFill>
              </a:rPr>
              <a:t/>
            </a:r>
            <a:br>
              <a:rPr lang="en-US" sz="1600" b="1" dirty="0" smtClean="0">
                <a:gradFill>
                  <a:gsLst>
                    <a:gs pos="9934">
                      <a:srgbClr val="1E1E1E"/>
                    </a:gs>
                    <a:gs pos="100000">
                      <a:srgbClr val="1E1E1E"/>
                    </a:gs>
                  </a:gsLst>
                  <a:lin ang="5400000" scaled="0"/>
                </a:gradFill>
              </a:rPr>
            </a:br>
            <a:r>
              <a:rPr lang="en-US" sz="1600" dirty="0" smtClean="0">
                <a:gradFill>
                  <a:gsLst>
                    <a:gs pos="9934">
                      <a:srgbClr val="1E1E1E"/>
                    </a:gs>
                    <a:gs pos="100000">
                      <a:srgbClr val="1E1E1E"/>
                    </a:gs>
                  </a:gsLst>
                  <a:lin ang="5400000" scaled="0"/>
                </a:gradFill>
              </a:rPr>
              <a:t>(upcoming)</a:t>
            </a:r>
          </a:p>
        </p:txBody>
      </p:sp>
    </p:spTree>
    <p:extLst>
      <p:ext uri="{BB962C8B-B14F-4D97-AF65-F5344CB8AC3E}">
        <p14:creationId xmlns:p14="http://schemas.microsoft.com/office/powerpoint/2010/main" val="169364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lnSpc>
                <a:spcPct val="150000"/>
              </a:lnSpc>
            </a:pPr>
            <a:r>
              <a:rPr lang="en-US" sz="3200" dirty="0" smtClean="0"/>
              <a:t>Updates: ISO </a:t>
            </a:r>
            <a:r>
              <a:rPr lang="en-US" sz="3200" dirty="0"/>
              <a:t>C</a:t>
            </a:r>
            <a:r>
              <a:rPr lang="en-US" sz="3200" dirty="0" smtClean="0"/>
              <a:t>++, VC++ roadmap</a:t>
            </a:r>
          </a:p>
          <a:p>
            <a:pPr>
              <a:lnSpc>
                <a:spcPct val="150000"/>
              </a:lnSpc>
            </a:pPr>
            <a:r>
              <a:rPr lang="en-US" sz="3200" b="1" dirty="0" smtClean="0">
                <a:solidFill>
                  <a:schemeClr val="accent2">
                    <a:lumMod val="75000"/>
                  </a:schemeClr>
                </a:solidFill>
                <a:latin typeface="Segoe UI Light" panose="020B0502040204020203" pitchFamily="34" charset="0"/>
                <a:cs typeface="Segoe UI Light" panose="020B0502040204020203" pitchFamily="34" charset="0"/>
              </a:rPr>
              <a:t>Modern C++: What you need to know</a:t>
            </a:r>
          </a:p>
          <a:p>
            <a:pPr>
              <a:lnSpc>
                <a:spcPct val="150000"/>
              </a:lnSpc>
            </a:pPr>
            <a:r>
              <a:rPr lang="en-US" sz="3200" dirty="0" smtClean="0"/>
              <a:t>What you need to know next</a:t>
            </a:r>
            <a:endParaRPr lang="en-US" sz="3200" dirty="0"/>
          </a:p>
        </p:txBody>
      </p:sp>
      <p:sp>
        <p:nvSpPr>
          <p:cNvPr id="5" name="Title 4"/>
          <p:cNvSpPr>
            <a:spLocks noGrp="1"/>
          </p:cNvSpPr>
          <p:nvPr>
            <p:ph type="title"/>
          </p:nvPr>
        </p:nvSpPr>
        <p:spPr/>
        <p:txBody>
          <a:bodyPr/>
          <a:lstStyle/>
          <a:p>
            <a:r>
              <a:rPr lang="en-US" dirty="0" smtClean="0"/>
              <a:t>Agenda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11092"/>
          <a:stretch>
            <a:fillRect/>
          </a:stretch>
        </p:blipFill>
        <p:spPr>
          <a:xfrm>
            <a:off x="274638" y="1893675"/>
            <a:ext cx="3931920" cy="3203787"/>
          </a:xfrm>
          <a:custGeom>
            <a:avLst/>
            <a:gdLst>
              <a:gd name="connsiteX0" fmla="*/ 0 w 4886324"/>
              <a:gd name="connsiteY0" fmla="*/ 0 h 3981450"/>
              <a:gd name="connsiteX1" fmla="*/ 4886324 w 4886324"/>
              <a:gd name="connsiteY1" fmla="*/ 0 h 3981450"/>
              <a:gd name="connsiteX2" fmla="*/ 4886324 w 4886324"/>
              <a:gd name="connsiteY2" fmla="*/ 3981450 h 3981450"/>
              <a:gd name="connsiteX3" fmla="*/ 0 w 4886324"/>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4886324" h="3981450">
                <a:moveTo>
                  <a:pt x="0" y="0"/>
                </a:moveTo>
                <a:lnTo>
                  <a:pt x="4886324" y="0"/>
                </a:lnTo>
                <a:lnTo>
                  <a:pt x="4886324" y="3981450"/>
                </a:lnTo>
                <a:lnTo>
                  <a:pt x="0" y="3981450"/>
                </a:lnTo>
                <a:close/>
              </a:path>
            </a:pathLst>
          </a:custGeom>
        </p:spPr>
      </p:pic>
    </p:spTree>
    <p:extLst>
      <p:ext uri="{BB962C8B-B14F-4D97-AF65-F5344CB8AC3E}">
        <p14:creationId xmlns:p14="http://schemas.microsoft.com/office/powerpoint/2010/main" val="358689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sz="4400" dirty="0" smtClean="0"/>
              <a:t>FAQ #1: When should I use C++?</a:t>
            </a:r>
            <a:br>
              <a:rPr lang="en-US" sz="4400" dirty="0" smtClean="0"/>
            </a:br>
            <a:r>
              <a:rPr lang="en-US" sz="4400" dirty="0"/>
              <a:t/>
            </a:r>
            <a:br>
              <a:rPr lang="en-US" sz="4400" dirty="0"/>
            </a:br>
            <a:r>
              <a:rPr lang="en-US" sz="4400" dirty="0" smtClean="0"/>
              <a:t>FAQ #2: What should I know about C++ </a:t>
            </a:r>
            <a:br>
              <a:rPr lang="en-US" sz="4400" dirty="0" smtClean="0"/>
            </a:br>
            <a:r>
              <a:rPr lang="en-US" sz="4400" dirty="0" smtClean="0"/>
              <a:t>if I’m a {</a:t>
            </a:r>
            <a:r>
              <a:rPr lang="en-US" sz="4400" dirty="0" err="1" smtClean="0"/>
              <a:t>Java|C</a:t>
            </a:r>
            <a:r>
              <a:rPr lang="en-US" sz="4400" dirty="0" smtClean="0"/>
              <a:t>#|</a:t>
            </a:r>
            <a:r>
              <a:rPr lang="en-US" sz="4400" dirty="0" err="1" smtClean="0"/>
              <a:t>Javascript|Python</a:t>
            </a:r>
            <a:r>
              <a:rPr lang="en-US" sz="4400" dirty="0" smtClean="0"/>
              <a:t>|…} </a:t>
            </a:r>
            <a:r>
              <a:rPr lang="en-US" sz="4400" dirty="0" err="1" smtClean="0"/>
              <a:t>dev</a:t>
            </a:r>
            <a:r>
              <a:rPr lang="en-US" sz="4400" dirty="0" smtClean="0"/>
              <a:t>?</a:t>
            </a:r>
            <a:endParaRPr lang="en-US" sz="4400" dirty="0"/>
          </a:p>
        </p:txBody>
      </p:sp>
    </p:spTree>
    <p:extLst>
      <p:ext uri="{BB962C8B-B14F-4D97-AF65-F5344CB8AC3E}">
        <p14:creationId xmlns:p14="http://schemas.microsoft.com/office/powerpoint/2010/main" val="33047945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2-661 Sutter.potx" id="{E2E31D9F-4BBA-44C8-9631-E532DEDF93FD}" vid="{B47F142E-DCC9-4AEF-B44E-8041B68DF188}"/>
    </a:ext>
  </a:extLst>
</a:theme>
</file>

<file path=ppt/theme/theme4.xml><?xml version="1.0" encoding="utf-8"?>
<a:theme xmlns:a="http://schemas.openxmlformats.org/drawingml/2006/main" name="6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2-661 Sutter.potx" id="{E2E31D9F-4BBA-44C8-9631-E532DEDF93FD}" vid="{385761D7-6A8F-403D-9FB8-91B4CC62B7FE}"/>
    </a:ext>
  </a:extLst>
</a:theme>
</file>

<file path=ppt/theme/theme5.xml><?xml version="1.0" encoding="utf-8"?>
<a:theme xmlns:a="http://schemas.openxmlformats.org/drawingml/2006/main" name="2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2-661 Sutter.potx" id="{E2E31D9F-4BBA-44C8-9631-E532DEDF93FD}" vid="{6446C2A7-5364-45F6-83C1-D8D84798391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Herb Sutter</External_x0020_Speaker>
    <Session_x0020_Code xmlns="e36bfbf9-5e42-489c-a259-4c54eb22cb57">2-661</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230e9df3-be65-4c73-a93b-d1236ebd677e"/>
    <ds:schemaRef ds:uri="e36bfbf9-5e42-489c-a259-4c54eb22cb57"/>
    <ds:schemaRef ds:uri="http://purl.org/dc/terms/"/>
    <ds:schemaRef ds:uri="http://schemas.openxmlformats.org/package/2006/metadata/core-properties"/>
    <ds:schemaRef ds:uri="http://schemas.microsoft.com/sharepoint/v3"/>
    <ds:schemaRef ds:uri="http://schemas.microsoft.com/office/infopath/2007/PartnerControls"/>
    <ds:schemaRef ds:uri="http://schemas.microsoft.com/office/2006/metadata/properties"/>
    <ds:schemaRef ds:uri="http://purl.org/dc/dcmitype/"/>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Build_2014_Template</Template>
  <TotalTime>10</TotalTime>
  <Words>4784</Words>
  <Application>Microsoft Office PowerPoint</Application>
  <PresentationFormat>Custom</PresentationFormat>
  <Paragraphs>785</Paragraphs>
  <Slides>55</Slides>
  <Notes>16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55</vt:i4>
      </vt:variant>
    </vt:vector>
  </HeadingPairs>
  <TitlesOfParts>
    <vt:vector size="72" baseType="lpstr">
      <vt:lpstr>ＭＳ Ｐゴシック</vt:lpstr>
      <vt:lpstr>Arial</vt:lpstr>
      <vt:lpstr>Avenir LT Pro 45 Book</vt:lpstr>
      <vt:lpstr>Bookman Old Style</vt:lpstr>
      <vt:lpstr>Calibri</vt:lpstr>
      <vt:lpstr>Consolas</vt:lpstr>
      <vt:lpstr>Segoe UI</vt:lpstr>
      <vt:lpstr>Segoe UI Light</vt:lpstr>
      <vt:lpstr>Segoe UI Semibold</vt:lpstr>
      <vt:lpstr>Symbol</vt:lpstr>
      <vt:lpstr>Wingdings</vt:lpstr>
      <vt:lpstr>Wingdings 3</vt:lpstr>
      <vt:lpstr>5-30536_Build_2014_Breakout_Template_White_16x9</vt:lpstr>
      <vt:lpstr>1_5-30536_Build_2014_Breakout_Template_Blue_16x9</vt:lpstr>
      <vt:lpstr>1_5-30536_Build_2014_Breakout_Template_White_16x9</vt:lpstr>
      <vt:lpstr>6_5-30405_Build_Template_16x9_White_Background</vt:lpstr>
      <vt:lpstr>2_5-30536_Build_2014_Breakout_Template_White_16x9</vt:lpstr>
      <vt:lpstr>PowerPoint Presentation</vt:lpstr>
      <vt:lpstr>Modern C++: What You Need to Know</vt:lpstr>
      <vt:lpstr>Modern C++: What You Need to Know</vt:lpstr>
      <vt:lpstr>Agenda</vt:lpstr>
      <vt:lpstr>A Living Language</vt:lpstr>
      <vt:lpstr>VC++ Conformance Update</vt:lpstr>
      <vt:lpstr>VC++ Conformance Update</vt:lpstr>
      <vt:lpstr>Agenda</vt:lpstr>
      <vt:lpstr>FAQ #1: When should I use C++?  FAQ #2: What should I know about C++  if I’m a {Java|C#|Javascript|Python|…} dev?</vt:lpstr>
      <vt:lpstr>“Use C++ for …”</vt:lpstr>
      <vt:lpstr>Modern C++ is not C++98: Clean + safe  But modern C++ is still C++: Flexible + fast</vt:lpstr>
      <vt:lpstr>What’s different: At a glance</vt:lpstr>
      <vt:lpstr>What’s different: At a glance</vt:lpstr>
      <vt:lpstr>Example: Compute arithmetic mean of numbers</vt:lpstr>
      <vt:lpstr>Types: Can express all, value types are the default</vt:lpstr>
      <vt:lpstr>Types: Can express all, value types are the default</vt:lpstr>
      <vt:lpstr>Types: Can express all, value types are the default</vt:lpstr>
      <vt:lpstr>Types: Can express all, value types are the default</vt:lpstr>
      <vt:lpstr>Value types &amp; move efficiency</vt:lpstr>
      <vt:lpstr>If you must pick one: The most important C++ feature?</vt:lpstr>
      <vt:lpstr>Default Lifetime: Scoped = Efficient + Exception Safe</vt:lpstr>
      <vt:lpstr>Destructors: Deterministic cleanup</vt:lpstr>
      <vt:lpstr>1. Allocate in a scope (stack, or object)</vt:lpstr>
      <vt:lpstr>2. Allocate on heap with make_{unique|shared}</vt:lpstr>
      <vt:lpstr>Real arrays</vt:lpstr>
      <vt:lpstr>PowerPoint Presentation</vt:lpstr>
      <vt:lpstr>PowerPoint Presentation</vt:lpstr>
      <vt:lpstr>PowerPoint Presentation</vt:lpstr>
      <vt:lpstr>Real arrays (Reprise)</vt:lpstr>
      <vt:lpstr>Sample Machine: Samsung tablet, 32K L1D$, 4M L2$</vt:lpstr>
      <vt:lpstr>How much would you pay for  a CPU with ∞ MB of cache?  You have one in your pocket if you know how to use it.</vt:lpstr>
      <vt:lpstr>Example: Game performance</vt:lpstr>
      <vt:lpstr>Bob Nystrom:</vt:lpstr>
      <vt:lpstr>What’s different?</vt:lpstr>
      <vt:lpstr>What’s different?</vt:lpstr>
      <vt:lpstr>What’s different?</vt:lpstr>
      <vt:lpstr>Bob Nystrom:</vt:lpstr>
      <vt:lpstr>Example: Array vs. linked list for mid insert/delete</vt:lpstr>
      <vt:lpstr>Array vs. linked list for mid insert/delete</vt:lpstr>
      <vt:lpstr>Array vs. linked list for mid insert/delete</vt:lpstr>
      <vt:lpstr>Array vs. linked list for mid insert/delete</vt:lpstr>
      <vt:lpstr>Array vs. linked list… vs. map</vt:lpstr>
      <vt:lpstr>What collection types do I use?</vt:lpstr>
      <vt:lpstr>But: What about heterogeneous containers?</vt:lpstr>
      <vt:lpstr>Loops &amp; algorithms</vt:lpstr>
      <vt:lpstr>Speaking of STL… Parallel STL</vt:lpstr>
      <vt:lpstr>Agenda</vt:lpstr>
      <vt:lpstr>“One C++”</vt:lpstr>
      <vt:lpstr>GoingNative 2012</vt:lpstr>
      <vt:lpstr>GoingNative 2013</vt:lpstr>
      <vt:lpstr>GoingNative 2014</vt:lpstr>
      <vt:lpstr>PowerPoint Presentation</vt:lpstr>
      <vt:lpstr>PowerPoint Presentation</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C++: What You Need to Know</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4</cp:revision>
  <dcterms:created xsi:type="dcterms:W3CDTF">2014-04-02T17:46:05Z</dcterms:created>
  <dcterms:modified xsi:type="dcterms:W3CDTF">2014-04-04T00:11:39Z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