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9" r:id="rId5"/>
    <p:sldMasterId id="2147484234" r:id="rId6"/>
  </p:sldMasterIdLst>
  <p:notesMasterIdLst>
    <p:notesMasterId r:id="rId47"/>
  </p:notesMasterIdLst>
  <p:handoutMasterIdLst>
    <p:handoutMasterId r:id="rId48"/>
  </p:handoutMasterIdLst>
  <p:sldIdLst>
    <p:sldId id="286" r:id="rId7"/>
    <p:sldId id="287" r:id="rId8"/>
    <p:sldId id="288" r:id="rId9"/>
    <p:sldId id="289" r:id="rId10"/>
    <p:sldId id="290" r:id="rId11"/>
    <p:sldId id="291" r:id="rId12"/>
    <p:sldId id="292" r:id="rId13"/>
    <p:sldId id="293" r:id="rId14"/>
    <p:sldId id="294" r:id="rId15"/>
    <p:sldId id="295" r:id="rId16"/>
    <p:sldId id="296" r:id="rId17"/>
    <p:sldId id="297" r:id="rId18"/>
    <p:sldId id="298" r:id="rId19"/>
    <p:sldId id="299" r:id="rId20"/>
    <p:sldId id="300" r:id="rId21"/>
    <p:sldId id="301" r:id="rId22"/>
    <p:sldId id="302" r:id="rId23"/>
    <p:sldId id="303" r:id="rId24"/>
    <p:sldId id="304" r:id="rId25"/>
    <p:sldId id="327" r:id="rId26"/>
    <p:sldId id="305" r:id="rId27"/>
    <p:sldId id="306" r:id="rId28"/>
    <p:sldId id="307" r:id="rId29"/>
    <p:sldId id="308" r:id="rId30"/>
    <p:sldId id="309" r:id="rId31"/>
    <p:sldId id="310" r:id="rId32"/>
    <p:sldId id="311" r:id="rId33"/>
    <p:sldId id="312" r:id="rId34"/>
    <p:sldId id="313" r:id="rId35"/>
    <p:sldId id="314" r:id="rId36"/>
    <p:sldId id="315" r:id="rId37"/>
    <p:sldId id="316" r:id="rId38"/>
    <p:sldId id="317" r:id="rId39"/>
    <p:sldId id="318" r:id="rId40"/>
    <p:sldId id="319" r:id="rId41"/>
    <p:sldId id="320" r:id="rId42"/>
    <p:sldId id="321" r:id="rId43"/>
    <p:sldId id="322" r:id="rId44"/>
    <p:sldId id="323" r:id="rId45"/>
    <p:sldId id="283" r:id="rId4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4 Breakout Template" id="{5CF46F38-2ECC-4583-8D7D-57BEA9520F7C}">
          <p14:sldIdLst>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27"/>
            <p14:sldId id="305"/>
            <p14:sldId id="306"/>
            <p14:sldId id="307"/>
            <p14:sldId id="308"/>
            <p14:sldId id="309"/>
            <p14:sldId id="310"/>
            <p14:sldId id="311"/>
            <p14:sldId id="312"/>
            <p14:sldId id="313"/>
            <p14:sldId id="314"/>
            <p14:sldId id="315"/>
            <p14:sldId id="316"/>
            <p14:sldId id="317"/>
            <p14:sldId id="318"/>
            <p14:sldId id="319"/>
            <p14:sldId id="320"/>
            <p14:sldId id="321"/>
            <p14:sldId id="322"/>
            <p14:sldId id="323"/>
            <p14:sldId id="283"/>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BA00"/>
    <a:srgbClr val="BAD80A"/>
    <a:srgbClr val="008A00"/>
    <a:srgbClr val="8C8C8C"/>
    <a:srgbClr val="505050"/>
    <a:srgbClr val="D2D2D2"/>
    <a:srgbClr val="FFFFFF"/>
    <a:srgbClr val="FFB900"/>
    <a:srgbClr val="DC3C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008" autoAdjust="0"/>
    <p:restoredTop sz="96781" autoAdjust="0"/>
  </p:normalViewPr>
  <p:slideViewPr>
    <p:cSldViewPr snapToObjects="1">
      <p:cViewPr varScale="1">
        <p:scale>
          <a:sx n="127" d="100"/>
          <a:sy n="127" d="100"/>
        </p:scale>
        <p:origin x="636" y="114"/>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Objects="1" showGuides="1">
      <p:cViewPr varScale="1">
        <p:scale>
          <a:sx n="65" d="100"/>
          <a:sy n="65" d="100"/>
        </p:scale>
        <p:origin x="3276" y="66"/>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franko\Desktop\webgl%20conformance%20history.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oleObject" Target="file:///C:\Users\franko\AppData\Local\Microsoft\Windows\INetCache\Content.Outlook\WR6JBY72\conformance%20tests.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Images</c:v>
                </c:pt>
              </c:strCache>
            </c:strRef>
          </c:tx>
          <c:spPr>
            <a:scene3d>
              <a:camera prst="orthographicFront"/>
              <a:lightRig rig="brightRoom" dir="t"/>
            </a:scene3d>
            <a:sp3d prstMaterial="flat">
              <a:contourClr>
                <a:srgbClr val="000000"/>
              </a:contourClr>
            </a:sp3d>
          </c:spPr>
          <c:dPt>
            <c:idx val="0"/>
            <c:bubble3D val="0"/>
            <c:spPr>
              <a:solidFill>
                <a:schemeClr val="accent1"/>
              </a:solidFill>
              <a:ln>
                <a:noFill/>
              </a:ln>
              <a:effectLst/>
              <a:scene3d>
                <a:camera prst="orthographicFront"/>
                <a:lightRig rig="brightRoom" dir="t"/>
              </a:scene3d>
              <a:sp3d prstMaterial="flat">
                <a:contourClr>
                  <a:srgbClr val="000000"/>
                </a:contourClr>
              </a:sp3d>
            </c:spPr>
          </c:dPt>
          <c:dPt>
            <c:idx val="1"/>
            <c:bubble3D val="0"/>
            <c:spPr>
              <a:solidFill>
                <a:schemeClr val="accent2"/>
              </a:solidFill>
              <a:ln>
                <a:noFill/>
              </a:ln>
              <a:effectLst/>
              <a:scene3d>
                <a:camera prst="orthographicFront"/>
                <a:lightRig rig="brightRoom" dir="t"/>
              </a:scene3d>
              <a:sp3d prstMaterial="flat">
                <a:contourClr>
                  <a:srgbClr val="000000"/>
                </a:contourClr>
              </a:sp3d>
            </c:spPr>
          </c:dPt>
          <c:dPt>
            <c:idx val="2"/>
            <c:bubble3D val="0"/>
            <c:spPr>
              <a:solidFill>
                <a:schemeClr val="accent3"/>
              </a:solidFill>
              <a:ln>
                <a:noFill/>
              </a:ln>
              <a:effectLst/>
              <a:scene3d>
                <a:camera prst="orthographicFront"/>
                <a:lightRig rig="brightRoom" dir="t"/>
              </a:scene3d>
              <a:sp3d prstMaterial="flat">
                <a:contourClr>
                  <a:srgbClr val="000000"/>
                </a:contourClr>
              </a:sp3d>
            </c:spPr>
          </c:dPt>
          <c:dPt>
            <c:idx val="3"/>
            <c:bubble3D val="0"/>
            <c:spPr>
              <a:solidFill>
                <a:schemeClr val="accent4"/>
              </a:solidFill>
              <a:ln>
                <a:noFill/>
              </a:ln>
              <a:effectLst/>
              <a:scene3d>
                <a:camera prst="orthographicFront"/>
                <a:lightRig rig="brightRoom" dir="t"/>
              </a:scene3d>
              <a:sp3d prstMaterial="flat">
                <a:contourClr>
                  <a:srgbClr val="000000"/>
                </a:contourClr>
              </a:sp3d>
            </c:spPr>
          </c:dPt>
          <c:dPt>
            <c:idx val="4"/>
            <c:bubble3D val="0"/>
            <c:spPr>
              <a:solidFill>
                <a:schemeClr val="accent5"/>
              </a:solidFill>
              <a:ln>
                <a:noFill/>
              </a:ln>
              <a:effectLst/>
              <a:scene3d>
                <a:camera prst="orthographicFront"/>
                <a:lightRig rig="brightRoom" dir="t"/>
              </a:scene3d>
              <a:sp3d prstMaterial="flat">
                <a:contourClr>
                  <a:srgbClr val="000000"/>
                </a:contourClr>
              </a:sp3d>
            </c:spPr>
          </c:dPt>
          <c:dPt>
            <c:idx val="5"/>
            <c:bubble3D val="0"/>
            <c:spPr>
              <a:solidFill>
                <a:schemeClr val="accent6"/>
              </a:solidFill>
              <a:ln>
                <a:noFill/>
              </a:ln>
              <a:effectLst/>
              <a:scene3d>
                <a:camera prst="orthographicFront"/>
                <a:lightRig rig="brightRoom" dir="t"/>
              </a:scene3d>
              <a:sp3d prstMaterial="flat">
                <a:contourClr>
                  <a:srgbClr val="000000"/>
                </a:contourClr>
              </a:sp3d>
            </c:spPr>
          </c:dPt>
          <c:dLbls>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lt1"/>
                    </a:solidFill>
                    <a:latin typeface="+mj-lt"/>
                    <a:ea typeface="+mn-ea"/>
                    <a:cs typeface="+mn-cs"/>
                  </a:defRPr>
                </a:pPr>
                <a:endParaRPr lang="en-US"/>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JPEG</c:v>
                </c:pt>
                <c:pt idx="1">
                  <c:v>PNG</c:v>
                </c:pt>
                <c:pt idx="2">
                  <c:v>GIF</c:v>
                </c:pt>
                <c:pt idx="3">
                  <c:v>Other</c:v>
                </c:pt>
              </c:strCache>
            </c:strRef>
          </c:cat>
          <c:val>
            <c:numRef>
              <c:f>Sheet1!$B$2:$B$5</c:f>
              <c:numCache>
                <c:formatCode>0%</c:formatCode>
                <c:ptCount val="4"/>
                <c:pt idx="0">
                  <c:v>0.48</c:v>
                </c:pt>
                <c:pt idx="1">
                  <c:v>0.27</c:v>
                </c:pt>
                <c:pt idx="2">
                  <c:v>0.23</c:v>
                </c:pt>
                <c:pt idx="3">
                  <c:v>0.02</c:v>
                </c:pt>
              </c:numCache>
            </c:numRef>
          </c:val>
        </c:ser>
        <c:dLbls>
          <c:dLblPos val="inEnd"/>
          <c:showLegendKey val="0"/>
          <c:showVal val="0"/>
          <c:showCatName val="0"/>
          <c:showSerName val="0"/>
          <c:showPercent val="1"/>
          <c:showBubbleSize val="0"/>
          <c:showLeaderLines val="1"/>
        </c:dLbls>
        <c:firstSliceAng val="0"/>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mj-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040682414698164E-2"/>
          <c:y val="3.7842254042575144E-2"/>
          <c:w val="0.94595931758530183"/>
          <c:h val="0.91498920136269357"/>
        </c:manualLayout>
      </c:layout>
      <c:lineChart>
        <c:grouping val="standard"/>
        <c:varyColors val="0"/>
        <c:ser>
          <c:idx val="0"/>
          <c:order val="0"/>
          <c:tx>
            <c:strRef>
              <c:f>Sheet1!$N$3</c:f>
              <c:strCache>
                <c:ptCount val="1"/>
                <c:pt idx="0">
                  <c:v>Khronos Test Suite Pass Rate</c:v>
                </c:pt>
              </c:strCache>
            </c:strRef>
          </c:tx>
          <c:spPr>
            <a:ln w="50800" cap="rnd">
              <a:solidFill>
                <a:schemeClr val="accent1"/>
              </a:solidFill>
              <a:round/>
            </a:ln>
            <a:effectLst/>
          </c:spPr>
          <c:marker>
            <c:symbol val="none"/>
          </c:marker>
          <c:cat>
            <c:numRef>
              <c:f>Sheet1!$M$4:$M$28</c:f>
              <c:numCache>
                <c:formatCode>m/d/yyyy</c:formatCode>
                <c:ptCount val="25"/>
                <c:pt idx="0">
                  <c:v>41395</c:v>
                </c:pt>
                <c:pt idx="1">
                  <c:v>41400</c:v>
                </c:pt>
                <c:pt idx="2">
                  <c:v>41410</c:v>
                </c:pt>
                <c:pt idx="3">
                  <c:v>41415</c:v>
                </c:pt>
                <c:pt idx="4">
                  <c:v>41416</c:v>
                </c:pt>
                <c:pt idx="5">
                  <c:v>41451</c:v>
                </c:pt>
                <c:pt idx="6">
                  <c:v>41452</c:v>
                </c:pt>
                <c:pt idx="7">
                  <c:v>41464</c:v>
                </c:pt>
                <c:pt idx="8">
                  <c:v>41476</c:v>
                </c:pt>
                <c:pt idx="9">
                  <c:v>41493</c:v>
                </c:pt>
                <c:pt idx="10">
                  <c:v>41494</c:v>
                </c:pt>
                <c:pt idx="11">
                  <c:v>41500</c:v>
                </c:pt>
                <c:pt idx="12">
                  <c:v>41508</c:v>
                </c:pt>
                <c:pt idx="13">
                  <c:v>41514</c:v>
                </c:pt>
                <c:pt idx="14">
                  <c:v>41521</c:v>
                </c:pt>
                <c:pt idx="15">
                  <c:v>41526</c:v>
                </c:pt>
                <c:pt idx="16">
                  <c:v>41528</c:v>
                </c:pt>
                <c:pt idx="17">
                  <c:v>41530</c:v>
                </c:pt>
                <c:pt idx="18">
                  <c:v>41532</c:v>
                </c:pt>
                <c:pt idx="19">
                  <c:v>41537</c:v>
                </c:pt>
                <c:pt idx="20">
                  <c:v>41605</c:v>
                </c:pt>
                <c:pt idx="21">
                  <c:v>41619</c:v>
                </c:pt>
                <c:pt idx="22">
                  <c:v>41647</c:v>
                </c:pt>
                <c:pt idx="23">
                  <c:v>41661</c:v>
                </c:pt>
                <c:pt idx="24">
                  <c:v>41711</c:v>
                </c:pt>
              </c:numCache>
            </c:numRef>
          </c:cat>
          <c:val>
            <c:numRef>
              <c:f>Sheet1!$N$4:$N$28</c:f>
              <c:numCache>
                <c:formatCode>0%</c:formatCode>
                <c:ptCount val="25"/>
                <c:pt idx="0">
                  <c:v>0.5070541760722348</c:v>
                </c:pt>
                <c:pt idx="1">
                  <c:v>0.53705793829947324</c:v>
                </c:pt>
                <c:pt idx="2">
                  <c:v>0.65594431903686978</c:v>
                </c:pt>
                <c:pt idx="3">
                  <c:v>0.65834273890142969</c:v>
                </c:pt>
                <c:pt idx="4">
                  <c:v>0.64884311512415349</c:v>
                </c:pt>
                <c:pt idx="5">
                  <c:v>0.66915914221218964</c:v>
                </c:pt>
                <c:pt idx="6">
                  <c:v>0.6946952595936795</c:v>
                </c:pt>
                <c:pt idx="7">
                  <c:v>0.6946482317531979</c:v>
                </c:pt>
                <c:pt idx="8">
                  <c:v>0.70518246802106843</c:v>
                </c:pt>
                <c:pt idx="9">
                  <c:v>0.70701655379984951</c:v>
                </c:pt>
                <c:pt idx="10">
                  <c:v>0.70748683220466513</c:v>
                </c:pt>
                <c:pt idx="11">
                  <c:v>0.71740970654627545</c:v>
                </c:pt>
                <c:pt idx="12">
                  <c:v>0.72888449962377733</c:v>
                </c:pt>
                <c:pt idx="13">
                  <c:v>0.7597817908201655</c:v>
                </c:pt>
                <c:pt idx="14">
                  <c:v>0.76735327313769752</c:v>
                </c:pt>
                <c:pt idx="15">
                  <c:v>0.7693754702784048</c:v>
                </c:pt>
                <c:pt idx="16">
                  <c:v>0.77125658389766738</c:v>
                </c:pt>
                <c:pt idx="17">
                  <c:v>0.76424943566591419</c:v>
                </c:pt>
                <c:pt idx="18">
                  <c:v>0.7646256583897667</c:v>
                </c:pt>
                <c:pt idx="19">
                  <c:v>0.75465575620767489</c:v>
                </c:pt>
                <c:pt idx="20">
                  <c:v>0.82399999999999995</c:v>
                </c:pt>
                <c:pt idx="21">
                  <c:v>0.83289999999999997</c:v>
                </c:pt>
                <c:pt idx="22">
                  <c:v>0.84219999999999995</c:v>
                </c:pt>
                <c:pt idx="23">
                  <c:v>0.90149999999999997</c:v>
                </c:pt>
                <c:pt idx="24">
                  <c:v>0.93200000000000005</c:v>
                </c:pt>
              </c:numCache>
            </c:numRef>
          </c:val>
          <c:smooth val="0"/>
        </c:ser>
        <c:dLbls>
          <c:showLegendKey val="0"/>
          <c:showVal val="0"/>
          <c:showCatName val="0"/>
          <c:showSerName val="0"/>
          <c:showPercent val="0"/>
          <c:showBubbleSize val="0"/>
        </c:dLbls>
        <c:smooth val="0"/>
        <c:axId val="-1621642240"/>
        <c:axId val="-1621640608"/>
      </c:lineChart>
      <c:dateAx>
        <c:axId val="-1621642240"/>
        <c:scaling>
          <c:orientation val="minMax"/>
        </c:scaling>
        <c:delete val="1"/>
        <c:axPos val="b"/>
        <c:numFmt formatCode="m/d/yyyy" sourceLinked="1"/>
        <c:majorTickMark val="out"/>
        <c:minorTickMark val="none"/>
        <c:tickLblPos val="nextTo"/>
        <c:crossAx val="-1621640608"/>
        <c:crosses val="autoZero"/>
        <c:auto val="1"/>
        <c:lblOffset val="100"/>
        <c:baseTimeUnit val="days"/>
      </c:dateAx>
      <c:valAx>
        <c:axId val="-162164060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621642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92D050"/>
              </a:solidFill>
              <a:ln>
                <a:noFill/>
              </a:ln>
              <a:effectLst/>
            </c:spPr>
          </c:dPt>
          <c:dPt>
            <c:idx val="6"/>
            <c:invertIfNegative val="0"/>
            <c:bubble3D val="0"/>
            <c:spPr>
              <a:solidFill>
                <a:srgbClr val="92D050"/>
              </a:solidFill>
              <a:ln>
                <a:noFill/>
              </a:ln>
              <a:effectLst/>
            </c:spPr>
          </c:dPt>
          <c:dPt>
            <c:idx val="9"/>
            <c:invertIfNegative val="0"/>
            <c:bubble3D val="0"/>
            <c:spPr>
              <a:solidFill>
                <a:srgbClr val="92D050"/>
              </a:solidFill>
              <a:ln>
                <a:noFill/>
              </a:ln>
              <a:effectLst/>
            </c:spPr>
          </c:dPt>
          <c:dPt>
            <c:idx val="10"/>
            <c:invertIfNegative val="0"/>
            <c:bubble3D val="0"/>
            <c:spPr>
              <a:solidFill>
                <a:srgbClr val="92D050"/>
              </a:solidFill>
              <a:ln>
                <a:noFill/>
              </a:ln>
              <a:effectLst/>
            </c:spPr>
          </c:dPt>
          <c:dPt>
            <c:idx val="11"/>
            <c:invertIfNegative val="0"/>
            <c:bubble3D val="0"/>
            <c:spPr>
              <a:solidFill>
                <a:srgbClr val="92D050"/>
              </a:solidFill>
              <a:ln>
                <a:noFill/>
              </a:ln>
              <a:effectLst/>
            </c:spPr>
          </c:dPt>
          <c:dPt>
            <c:idx val="12"/>
            <c:invertIfNegative val="0"/>
            <c:bubble3D val="0"/>
            <c:spPr>
              <a:solidFill>
                <a:srgbClr val="92D050"/>
              </a:solidFill>
              <a:ln>
                <a:noFill/>
              </a:ln>
              <a:effectLst/>
            </c:spPr>
          </c:dPt>
          <c:cat>
            <c:strRef>
              <c:f>Sheet1!$A$1:$A$18</c:f>
              <c:strCache>
                <c:ptCount val="18"/>
                <c:pt idx="0">
                  <c:v>attribs</c:v>
                </c:pt>
                <c:pt idx="1">
                  <c:v>buffers</c:v>
                </c:pt>
                <c:pt idx="2">
                  <c:v>canvas</c:v>
                </c:pt>
                <c:pt idx="3">
                  <c:v>context</c:v>
                </c:pt>
                <c:pt idx="4">
                  <c:v>extensions</c:v>
                </c:pt>
                <c:pt idx="5">
                  <c:v>glsl</c:v>
                </c:pt>
                <c:pt idx="6">
                  <c:v>limits</c:v>
                </c:pt>
                <c:pt idx="7">
                  <c:v>misc</c:v>
                </c:pt>
                <c:pt idx="8">
                  <c:v>more</c:v>
                </c:pt>
                <c:pt idx="9">
                  <c:v>ogles</c:v>
                </c:pt>
                <c:pt idx="10">
                  <c:v>programs</c:v>
                </c:pt>
                <c:pt idx="11">
                  <c:v>reading</c:v>
                </c:pt>
                <c:pt idx="12">
                  <c:v>renderbuffers</c:v>
                </c:pt>
                <c:pt idx="13">
                  <c:v>rendering</c:v>
                </c:pt>
                <c:pt idx="14">
                  <c:v>state</c:v>
                </c:pt>
                <c:pt idx="15">
                  <c:v>textures</c:v>
                </c:pt>
                <c:pt idx="16">
                  <c:v>typedarrays</c:v>
                </c:pt>
                <c:pt idx="17">
                  <c:v>uniforms</c:v>
                </c:pt>
              </c:strCache>
            </c:strRef>
          </c:cat>
          <c:val>
            <c:numRef>
              <c:f>Sheet1!$D$1:$D$18</c:f>
              <c:numCache>
                <c:formatCode>0.0%</c:formatCode>
                <c:ptCount val="18"/>
                <c:pt idx="0">
                  <c:v>1</c:v>
                </c:pt>
                <c:pt idx="1">
                  <c:v>0.80303030303030298</c:v>
                </c:pt>
                <c:pt idx="2">
                  <c:v>0.99516908212560384</c:v>
                </c:pt>
                <c:pt idx="3">
                  <c:v>0.97526501766784457</c:v>
                </c:pt>
                <c:pt idx="4">
                  <c:v>0.96394984326018807</c:v>
                </c:pt>
                <c:pt idx="5">
                  <c:v>0.99188191881918819</c:v>
                </c:pt>
                <c:pt idx="6">
                  <c:v>1</c:v>
                </c:pt>
                <c:pt idx="7">
                  <c:v>0.96907216494845361</c:v>
                </c:pt>
                <c:pt idx="8">
                  <c:v>0.98113207547169812</c:v>
                </c:pt>
                <c:pt idx="9">
                  <c:v>1</c:v>
                </c:pt>
                <c:pt idx="10">
                  <c:v>1</c:v>
                </c:pt>
                <c:pt idx="11">
                  <c:v>1</c:v>
                </c:pt>
                <c:pt idx="12">
                  <c:v>1</c:v>
                </c:pt>
                <c:pt idx="13">
                  <c:v>0.85690515806988354</c:v>
                </c:pt>
                <c:pt idx="14">
                  <c:v>0.97148676171079429</c:v>
                </c:pt>
                <c:pt idx="15">
                  <c:v>0.68595271210013908</c:v>
                </c:pt>
                <c:pt idx="16">
                  <c:v>0.99921996879875197</c:v>
                </c:pt>
                <c:pt idx="17">
                  <c:v>0.99285714285714288</c:v>
                </c:pt>
              </c:numCache>
            </c:numRef>
          </c:val>
        </c:ser>
        <c:dLbls>
          <c:showLegendKey val="0"/>
          <c:showVal val="0"/>
          <c:showCatName val="0"/>
          <c:showSerName val="0"/>
          <c:showPercent val="0"/>
          <c:showBubbleSize val="0"/>
        </c:dLbls>
        <c:gapWidth val="219"/>
        <c:overlap val="-27"/>
        <c:axId val="-1621640064"/>
        <c:axId val="-1621639520"/>
      </c:barChart>
      <c:catAx>
        <c:axId val="-1621640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j-lt"/>
                <a:ea typeface="+mn-ea"/>
                <a:cs typeface="+mn-cs"/>
              </a:defRPr>
            </a:pPr>
            <a:endParaRPr lang="en-US"/>
          </a:p>
        </c:txPr>
        <c:crossAx val="-1621639520"/>
        <c:crosses val="autoZero"/>
        <c:auto val="1"/>
        <c:lblAlgn val="ctr"/>
        <c:lblOffset val="100"/>
        <c:noMultiLvlLbl val="0"/>
      </c:catAx>
      <c:valAx>
        <c:axId val="-1621639520"/>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j-lt"/>
                <a:ea typeface="+mn-ea"/>
                <a:cs typeface="+mn-cs"/>
              </a:defRPr>
            </a:pPr>
            <a:endParaRPr lang="en-US"/>
          </a:p>
        </c:txPr>
        <c:crossAx val="-1621640064"/>
        <c:crosses val="autoZero"/>
        <c:crossBetween val="between"/>
        <c:majorUnit val="0.1"/>
      </c:valAx>
      <c:spPr>
        <a:noFill/>
        <a:ln>
          <a:noFill/>
        </a:ln>
        <a:effectLst/>
      </c:spPr>
    </c:plotArea>
    <c:plotVisOnly val="1"/>
    <c:dispBlanksAs val="gap"/>
    <c:showDLblsOverMax val="0"/>
  </c:chart>
  <c:spPr>
    <a:noFill/>
    <a:ln>
      <a:noFill/>
    </a:ln>
    <a:effectLst/>
  </c:spPr>
  <c:txPr>
    <a:bodyPr/>
    <a:lstStyle/>
    <a:p>
      <a:pPr>
        <a:defRPr sz="1800">
          <a:latin typeface="+mj-lt"/>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0.22934</cdr:x>
      <cdr:y>0.31884</cdr:y>
    </cdr:from>
    <cdr:to>
      <cdr:x>0.23099</cdr:x>
      <cdr:y>0.43237</cdr:y>
    </cdr:to>
    <cdr:cxnSp macro="">
      <cdr:nvCxnSpPr>
        <cdr:cNvPr id="3" name="Straight Arrow Connector 2"/>
        <cdr:cNvCxnSpPr>
          <a:stCxn xmlns:a="http://schemas.openxmlformats.org/drawingml/2006/main" id="7" idx="0"/>
        </cdr:cNvCxnSpPr>
      </cdr:nvCxnSpPr>
      <cdr:spPr>
        <a:xfrm xmlns:a="http://schemas.openxmlformats.org/drawingml/2006/main" flipV="1">
          <a:off x="2621313" y="1712063"/>
          <a:ext cx="18904" cy="609616"/>
        </a:xfrm>
        <a:prstGeom xmlns:a="http://schemas.openxmlformats.org/drawingml/2006/main" prst="straightConnector1">
          <a:avLst/>
        </a:prstGeom>
        <a:ln xmlns:a="http://schemas.openxmlformats.org/drawingml/2006/main" w="76200">
          <a:solidFill>
            <a:srgbClr val="BAD80A"/>
          </a:solidFill>
          <a:headEnd type="none"/>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0.13334</cdr:x>
      <cdr:y>0.43237</cdr:y>
    </cdr:from>
    <cdr:to>
      <cdr:x>0.32534</cdr:x>
      <cdr:y>0.65419</cdr:y>
    </cdr:to>
    <cdr:sp macro="" textlink="">
      <cdr:nvSpPr>
        <cdr:cNvPr id="7" name="TextBox 6"/>
        <cdr:cNvSpPr txBox="1"/>
      </cdr:nvSpPr>
      <cdr:spPr>
        <a:xfrm xmlns:a="http://schemas.openxmlformats.org/drawingml/2006/main">
          <a:off x="1524045" y="2321679"/>
          <a:ext cx="2194535" cy="1191095"/>
        </a:xfrm>
        <a:prstGeom xmlns:a="http://schemas.openxmlformats.org/drawingml/2006/main" prst="rect">
          <a:avLst/>
        </a:prstGeom>
        <a:solidFill xmlns:a="http://schemas.openxmlformats.org/drawingml/2006/main">
          <a:srgbClr val="BAD80A"/>
        </a:solidFill>
      </cdr:spPr>
      <cdr:txBody>
        <a:bodyPr xmlns:a="http://schemas.openxmlformats.org/drawingml/2006/main" vertOverflow="clip" wrap="square" lIns="45720" tIns="45720" rIns="45720" bIns="27432" rtlCol="0">
          <a:spAutoFit/>
        </a:bodyPr>
        <a:lstStyle xmlns:a="http://schemas.openxmlformats.org/drawingml/2006/main"/>
        <a:p xmlns:a="http://schemas.openxmlformats.org/drawingml/2006/main">
          <a:pPr algn="ctr">
            <a:lnSpc>
              <a:spcPct val="90000"/>
            </a:lnSpc>
            <a:spcAft>
              <a:spcPts val="600"/>
            </a:spcAft>
          </a:pPr>
          <a:r>
            <a:rPr lang="en-US" sz="1600" dirty="0" smtClean="0">
              <a:gradFill>
                <a:gsLst>
                  <a:gs pos="2917">
                    <a:schemeClr val="tx1"/>
                  </a:gs>
                  <a:gs pos="30000">
                    <a:schemeClr val="tx1"/>
                  </a:gs>
                </a:gsLst>
                <a:lin ang="5400000" scaled="0"/>
              </a:gradFill>
            </a:rPr>
            <a:t>Version 0.90</a:t>
          </a:r>
        </a:p>
        <a:p xmlns:a="http://schemas.openxmlformats.org/drawingml/2006/main">
          <a:pPr algn="ctr">
            <a:lnSpc>
              <a:spcPct val="90000"/>
            </a:lnSpc>
            <a:spcAft>
              <a:spcPts val="600"/>
            </a:spcAft>
          </a:pPr>
          <a:r>
            <a:rPr lang="en-US" sz="1600" dirty="0" smtClean="0">
              <a:gradFill>
                <a:gsLst>
                  <a:gs pos="2917">
                    <a:schemeClr val="tx1"/>
                  </a:gs>
                  <a:gs pos="30000">
                    <a:schemeClr val="tx1"/>
                  </a:gs>
                </a:gsLst>
                <a:lin ang="5400000" scaled="0"/>
              </a:gradFill>
            </a:rPr>
            <a:t>June 2013</a:t>
          </a:r>
        </a:p>
        <a:p xmlns:a="http://schemas.openxmlformats.org/drawingml/2006/main">
          <a:pPr algn="ctr">
            <a:lnSpc>
              <a:spcPct val="90000"/>
            </a:lnSpc>
            <a:spcAft>
              <a:spcPts val="600"/>
            </a:spcAft>
          </a:pPr>
          <a:endParaRPr lang="en-US" sz="1600" dirty="0">
            <a:gradFill>
              <a:gsLst>
                <a:gs pos="2917">
                  <a:schemeClr val="tx1"/>
                </a:gs>
                <a:gs pos="30000">
                  <a:schemeClr val="tx1"/>
                </a:gs>
              </a:gsLst>
              <a:lin ang="5400000" scaled="0"/>
            </a:gradFill>
          </a:endParaRPr>
        </a:p>
        <a:p xmlns:a="http://schemas.openxmlformats.org/drawingml/2006/main">
          <a:pPr algn="ctr">
            <a:lnSpc>
              <a:spcPct val="90000"/>
            </a:lnSpc>
            <a:spcAft>
              <a:spcPts val="600"/>
            </a:spcAft>
          </a:pPr>
          <a:r>
            <a:rPr lang="en-US" sz="1600" dirty="0" smtClean="0">
              <a:gradFill>
                <a:gsLst>
                  <a:gs pos="2917">
                    <a:schemeClr val="tx1"/>
                  </a:gs>
                  <a:gs pos="30000">
                    <a:schemeClr val="tx1"/>
                  </a:gs>
                </a:gsLst>
                <a:lin ang="5400000" scaled="0"/>
              </a:gradFill>
            </a:rPr>
            <a:t>IE11 Developer Preview</a:t>
          </a:r>
        </a:p>
      </cdr:txBody>
    </cdr:sp>
  </cdr:relSizeAnchor>
  <cdr:relSizeAnchor xmlns:cdr="http://schemas.openxmlformats.org/drawingml/2006/chartDrawing">
    <cdr:from>
      <cdr:x>0.51667</cdr:x>
      <cdr:y>0.24789</cdr:y>
    </cdr:from>
    <cdr:to>
      <cdr:x>0.51765</cdr:x>
      <cdr:y>0.36141</cdr:y>
    </cdr:to>
    <cdr:cxnSp macro="">
      <cdr:nvCxnSpPr>
        <cdr:cNvPr id="17" name="Straight Arrow Connector 16"/>
        <cdr:cNvCxnSpPr>
          <a:stCxn xmlns:a="http://schemas.openxmlformats.org/drawingml/2006/main" id="18" idx="0"/>
        </cdr:cNvCxnSpPr>
      </cdr:nvCxnSpPr>
      <cdr:spPr>
        <a:xfrm xmlns:a="http://schemas.openxmlformats.org/drawingml/2006/main" flipV="1">
          <a:off x="5905481" y="1331086"/>
          <a:ext cx="11259" cy="609562"/>
        </a:xfrm>
        <a:prstGeom xmlns:a="http://schemas.openxmlformats.org/drawingml/2006/main" prst="straightConnector1">
          <a:avLst/>
        </a:prstGeom>
        <a:ln xmlns:a="http://schemas.openxmlformats.org/drawingml/2006/main" w="76200">
          <a:solidFill>
            <a:srgbClr val="BAD80A"/>
          </a:solidFill>
          <a:headEnd type="none"/>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0.45333</cdr:x>
      <cdr:y>0.36141</cdr:y>
    </cdr:from>
    <cdr:to>
      <cdr:x>0.58</cdr:x>
      <cdr:y>0.6245</cdr:y>
    </cdr:to>
    <cdr:sp macro="" textlink="">
      <cdr:nvSpPr>
        <cdr:cNvPr id="18" name="TextBox 2"/>
        <cdr:cNvSpPr txBox="1"/>
      </cdr:nvSpPr>
      <cdr:spPr>
        <a:xfrm xmlns:a="http://schemas.openxmlformats.org/drawingml/2006/main">
          <a:off x="5181562" y="1940648"/>
          <a:ext cx="1447838" cy="1412694"/>
        </a:xfrm>
        <a:prstGeom xmlns:a="http://schemas.openxmlformats.org/drawingml/2006/main" prst="rect">
          <a:avLst/>
        </a:prstGeom>
        <a:solidFill xmlns:a="http://schemas.openxmlformats.org/drawingml/2006/main">
          <a:srgbClr val="BAD80A"/>
        </a:solidFill>
      </cdr:spPr>
      <cdr:txBody>
        <a:bodyPr xmlns:a="http://schemas.openxmlformats.org/drawingml/2006/main" wrap="square" lIns="45720" tIns="45720" rIns="45720" bIns="27432"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lnSpc>
              <a:spcPct val="90000"/>
            </a:lnSpc>
            <a:spcAft>
              <a:spcPts val="600"/>
            </a:spcAft>
          </a:pPr>
          <a:r>
            <a:rPr lang="en-US" sz="1600" dirty="0" smtClean="0">
              <a:gradFill>
                <a:gsLst>
                  <a:gs pos="2917">
                    <a:schemeClr val="tx1"/>
                  </a:gs>
                  <a:gs pos="30000">
                    <a:schemeClr val="tx1"/>
                  </a:gs>
                </a:gsLst>
                <a:lin ang="5400000" scaled="0"/>
              </a:gradFill>
            </a:rPr>
            <a:t>Version 0.91</a:t>
          </a:r>
        </a:p>
        <a:p xmlns:a="http://schemas.openxmlformats.org/drawingml/2006/main">
          <a:pPr algn="ctr">
            <a:lnSpc>
              <a:spcPct val="90000"/>
            </a:lnSpc>
            <a:spcAft>
              <a:spcPts val="600"/>
            </a:spcAft>
          </a:pPr>
          <a:r>
            <a:rPr lang="en-US" sz="1600" dirty="0" smtClean="0">
              <a:gradFill>
                <a:gsLst>
                  <a:gs pos="2917">
                    <a:schemeClr val="tx1"/>
                  </a:gs>
                  <a:gs pos="30000">
                    <a:schemeClr val="tx1"/>
                  </a:gs>
                </a:gsLst>
                <a:lin ang="5400000" scaled="0"/>
              </a:gradFill>
            </a:rPr>
            <a:t>October 2013</a:t>
          </a:r>
        </a:p>
        <a:p xmlns:a="http://schemas.openxmlformats.org/drawingml/2006/main">
          <a:pPr algn="ctr">
            <a:lnSpc>
              <a:spcPct val="90000"/>
            </a:lnSpc>
            <a:spcAft>
              <a:spcPts val="600"/>
            </a:spcAft>
          </a:pPr>
          <a:endParaRPr lang="en-US" sz="1600" dirty="0">
            <a:gradFill>
              <a:gsLst>
                <a:gs pos="2917">
                  <a:schemeClr val="tx1"/>
                </a:gs>
                <a:gs pos="30000">
                  <a:schemeClr val="tx1"/>
                </a:gs>
              </a:gsLst>
              <a:lin ang="5400000" scaled="0"/>
            </a:gradFill>
          </a:endParaRPr>
        </a:p>
        <a:p xmlns:a="http://schemas.openxmlformats.org/drawingml/2006/main">
          <a:pPr algn="ctr">
            <a:lnSpc>
              <a:spcPct val="90000"/>
            </a:lnSpc>
            <a:spcAft>
              <a:spcPts val="600"/>
            </a:spcAft>
          </a:pPr>
          <a:r>
            <a:rPr lang="en-US" sz="1600" dirty="0" smtClean="0">
              <a:gradFill>
                <a:gsLst>
                  <a:gs pos="2917">
                    <a:schemeClr val="tx1"/>
                  </a:gs>
                  <a:gs pos="30000">
                    <a:schemeClr val="tx1"/>
                  </a:gs>
                </a:gsLst>
                <a:lin ang="5400000" scaled="0"/>
              </a:gradFill>
            </a:rPr>
            <a:t>IE11 Release Preview</a:t>
          </a:r>
        </a:p>
      </cdr:txBody>
    </cdr:sp>
  </cdr:relSizeAnchor>
  <cdr:relSizeAnchor xmlns:cdr="http://schemas.openxmlformats.org/drawingml/2006/chartDrawing">
    <cdr:from>
      <cdr:x>0.65667</cdr:x>
      <cdr:y>0.20531</cdr:y>
    </cdr:from>
    <cdr:to>
      <cdr:x>0.65765</cdr:x>
      <cdr:y>0.31884</cdr:y>
    </cdr:to>
    <cdr:cxnSp macro="">
      <cdr:nvCxnSpPr>
        <cdr:cNvPr id="25" name="Straight Arrow Connector 24"/>
        <cdr:cNvCxnSpPr>
          <a:stCxn xmlns:a="http://schemas.openxmlformats.org/drawingml/2006/main" id="26" idx="0"/>
        </cdr:cNvCxnSpPr>
      </cdr:nvCxnSpPr>
      <cdr:spPr>
        <a:xfrm xmlns:a="http://schemas.openxmlformats.org/drawingml/2006/main" flipV="1">
          <a:off x="7505738" y="1102446"/>
          <a:ext cx="11202" cy="609616"/>
        </a:xfrm>
        <a:prstGeom xmlns:a="http://schemas.openxmlformats.org/drawingml/2006/main" prst="straightConnector1">
          <a:avLst/>
        </a:prstGeom>
        <a:ln xmlns:a="http://schemas.openxmlformats.org/drawingml/2006/main" w="76200">
          <a:solidFill>
            <a:srgbClr val="BAD80A"/>
          </a:solidFill>
          <a:headEnd type="none"/>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0.58667</cdr:x>
      <cdr:y>0.31884</cdr:y>
    </cdr:from>
    <cdr:to>
      <cdr:x>0.72667</cdr:x>
      <cdr:y>0.54066</cdr:y>
    </cdr:to>
    <cdr:sp macro="" textlink="">
      <cdr:nvSpPr>
        <cdr:cNvPr id="26" name="TextBox 2"/>
        <cdr:cNvSpPr txBox="1"/>
      </cdr:nvSpPr>
      <cdr:spPr>
        <a:xfrm xmlns:a="http://schemas.openxmlformats.org/drawingml/2006/main">
          <a:off x="6705638" y="1712062"/>
          <a:ext cx="1600200" cy="1191095"/>
        </a:xfrm>
        <a:prstGeom xmlns:a="http://schemas.openxmlformats.org/drawingml/2006/main" prst="rect">
          <a:avLst/>
        </a:prstGeom>
        <a:solidFill xmlns:a="http://schemas.openxmlformats.org/drawingml/2006/main">
          <a:srgbClr val="BAD80A"/>
        </a:solidFill>
      </cdr:spPr>
      <cdr:txBody>
        <a:bodyPr xmlns:a="http://schemas.openxmlformats.org/drawingml/2006/main" wrap="square" lIns="45720" tIns="45720" rIns="45720" bIns="27432"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lnSpc>
              <a:spcPct val="90000"/>
            </a:lnSpc>
            <a:spcAft>
              <a:spcPts val="600"/>
            </a:spcAft>
          </a:pPr>
          <a:r>
            <a:rPr lang="en-US" sz="1600" dirty="0" smtClean="0">
              <a:gradFill>
                <a:gsLst>
                  <a:gs pos="2917">
                    <a:schemeClr val="tx1"/>
                  </a:gs>
                  <a:gs pos="30000">
                    <a:schemeClr val="tx1"/>
                  </a:gs>
                </a:gsLst>
                <a:lin ang="5400000" scaled="0"/>
              </a:gradFill>
            </a:rPr>
            <a:t>Version 0.92</a:t>
          </a:r>
        </a:p>
        <a:p xmlns:a="http://schemas.openxmlformats.org/drawingml/2006/main">
          <a:pPr algn="ctr">
            <a:lnSpc>
              <a:spcPct val="90000"/>
            </a:lnSpc>
            <a:spcAft>
              <a:spcPts val="600"/>
            </a:spcAft>
          </a:pPr>
          <a:r>
            <a:rPr lang="en-US" sz="1600" dirty="0" smtClean="0">
              <a:gradFill>
                <a:gsLst>
                  <a:gs pos="2917">
                    <a:schemeClr val="tx1"/>
                  </a:gs>
                  <a:gs pos="30000">
                    <a:schemeClr val="tx1"/>
                  </a:gs>
                </a:gsLst>
                <a:lin ang="5400000" scaled="0"/>
              </a:gradFill>
            </a:rPr>
            <a:t>November 2013</a:t>
          </a:r>
        </a:p>
        <a:p xmlns:a="http://schemas.openxmlformats.org/drawingml/2006/main">
          <a:pPr algn="ctr">
            <a:lnSpc>
              <a:spcPct val="90000"/>
            </a:lnSpc>
            <a:spcAft>
              <a:spcPts val="600"/>
            </a:spcAft>
          </a:pPr>
          <a:endParaRPr lang="en-US" sz="1600" dirty="0">
            <a:gradFill>
              <a:gsLst>
                <a:gs pos="2917">
                  <a:schemeClr val="tx1"/>
                </a:gs>
                <a:gs pos="30000">
                  <a:schemeClr val="tx1"/>
                </a:gs>
              </a:gsLst>
              <a:lin ang="5400000" scaled="0"/>
            </a:gradFill>
          </a:endParaRPr>
        </a:p>
        <a:p xmlns:a="http://schemas.openxmlformats.org/drawingml/2006/main">
          <a:pPr algn="ctr">
            <a:lnSpc>
              <a:spcPct val="90000"/>
            </a:lnSpc>
            <a:spcAft>
              <a:spcPts val="600"/>
            </a:spcAft>
          </a:pPr>
          <a:r>
            <a:rPr lang="en-US" sz="1600" dirty="0" smtClean="0">
              <a:gradFill>
                <a:gsLst>
                  <a:gs pos="2917">
                    <a:schemeClr val="tx1"/>
                  </a:gs>
                  <a:gs pos="30000">
                    <a:schemeClr val="tx1"/>
                  </a:gs>
                </a:gsLst>
                <a:lin ang="5400000" scaled="0"/>
              </a:gradFill>
            </a:rPr>
            <a:t>IE11 Release</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172694-61BA-4353-BA89-77A3A7646F9B}" type="datetime1">
              <a:rPr lang="en-US" smtClean="0">
                <a:latin typeface="Segoe UI" pitchFamily="34" charset="0"/>
              </a:rPr>
              <a:t>4/4/2014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
        <p:nvSpPr>
          <p:cNvPr id="5"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9F00D60D-1703-4D24-8308-FEE06A50A69C}" type="datetime1">
              <a:rPr lang="en-US" smtClean="0"/>
              <a:t>4/4/2014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C6996B83-60CF-42A8-BA06-F99D0BEC30B3}" type="datetime1">
              <a:rPr lang="en-US" smtClean="0">
                <a:solidFill>
                  <a:prstClr val="black"/>
                </a:solidFill>
              </a:rPr>
              <a:pPr/>
              <a:t>4/4/2014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2014</a:t>
            </a:r>
            <a:endParaRPr lang="en-US" dirty="0">
              <a:solidFill>
                <a:prstClr val="black"/>
              </a:solidFill>
            </a:endParaRPr>
          </a:p>
        </p:txBody>
      </p:sp>
    </p:spTree>
    <p:extLst>
      <p:ext uri="{BB962C8B-B14F-4D97-AF65-F5344CB8AC3E}">
        <p14:creationId xmlns:p14="http://schemas.microsoft.com/office/powerpoint/2010/main" val="3393442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D3FE2EC9-85A6-4438-8A53-EC036EC62F73}" type="datetime1">
              <a:rPr lang="en-US" smtClean="0">
                <a:solidFill>
                  <a:prstClr val="black"/>
                </a:solidFill>
              </a:rPr>
              <a:pPr/>
              <a:t>4/4/2014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8B263312-38AA-4E1E-B2B5-0F8F122B24FE}" type="slidenum">
              <a:rPr lang="en-US" smtClean="0">
                <a:solidFill>
                  <a:prstClr val="black"/>
                </a:solidFill>
              </a:rPr>
              <a:pPr/>
              <a:t>13</a:t>
            </a:fld>
            <a:endParaRPr lang="en-US">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2012</a:t>
            </a:r>
            <a:endParaRPr lang="en-US" dirty="0">
              <a:solidFill>
                <a:prstClr val="black"/>
              </a:solidFill>
            </a:endParaRPr>
          </a:p>
        </p:txBody>
      </p:sp>
      <p:sp>
        <p:nvSpPr>
          <p:cNvPr id="8" name="Footer Placeholder 4"/>
          <p:cNvSpPr>
            <a:spLocks noGrp="1"/>
          </p:cNvSpPr>
          <p:nvPr>
            <p:ph type="ftr" sz="quarter" idx="4"/>
          </p:nvPr>
        </p:nvSpPr>
        <p:spPr>
          <a:xfrm>
            <a:off x="0" y="8686800"/>
            <a:ext cx="5920740" cy="355964"/>
          </a:xfr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903902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D3FE2EC9-85A6-4438-8A53-EC036EC62F73}" type="datetime1">
              <a:rPr lang="en-US" smtClean="0">
                <a:solidFill>
                  <a:prstClr val="black"/>
                </a:solidFill>
              </a:rPr>
              <a:pPr/>
              <a:t>4/4/2014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8B263312-38AA-4E1E-B2B5-0F8F122B24FE}" type="slidenum">
              <a:rPr lang="en-US" smtClean="0">
                <a:solidFill>
                  <a:prstClr val="black"/>
                </a:solidFill>
              </a:rPr>
              <a:pPr/>
              <a:t>14</a:t>
            </a:fld>
            <a:endParaRPr lang="en-US">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2012</a:t>
            </a:r>
            <a:endParaRPr lang="en-US" dirty="0">
              <a:solidFill>
                <a:prstClr val="black"/>
              </a:solidFill>
            </a:endParaRPr>
          </a:p>
        </p:txBody>
      </p:sp>
      <p:sp>
        <p:nvSpPr>
          <p:cNvPr id="8" name="Footer Placeholder 4"/>
          <p:cNvSpPr>
            <a:spLocks noGrp="1"/>
          </p:cNvSpPr>
          <p:nvPr>
            <p:ph type="ftr" sz="quarter" idx="4"/>
          </p:nvPr>
        </p:nvSpPr>
        <p:spPr>
          <a:xfrm>
            <a:off x="0" y="8686800"/>
            <a:ext cx="5920740" cy="355964"/>
          </a:xfr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595354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1341020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9032531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0053773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2900871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89B6924C-AC17-481A-98A6-22F92B32BCD1}" type="slidenum">
              <a:rPr lang="fr-FR" smtClean="0">
                <a:solidFill>
                  <a:prstClr val="black"/>
                </a:solidFill>
              </a:rPr>
              <a:pPr/>
              <a:t>35</a:t>
            </a:fld>
            <a:endParaRPr lang="fr-FR">
              <a:solidFill>
                <a:prstClr val="black"/>
              </a:solidFill>
            </a:endParaRPr>
          </a:p>
        </p:txBody>
      </p:sp>
    </p:spTree>
    <p:extLst>
      <p:ext uri="{BB962C8B-B14F-4D97-AF65-F5344CB8AC3E}">
        <p14:creationId xmlns:p14="http://schemas.microsoft.com/office/powerpoint/2010/main" val="8641651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89B6924C-AC17-481A-98A6-22F92B32BCD1}" type="slidenum">
              <a:rPr lang="fr-FR" smtClean="0">
                <a:solidFill>
                  <a:prstClr val="black"/>
                </a:solidFill>
              </a:rPr>
              <a:pPr/>
              <a:t>36</a:t>
            </a:fld>
            <a:endParaRPr lang="fr-FR">
              <a:solidFill>
                <a:prstClr val="black"/>
              </a:solidFill>
            </a:endParaRPr>
          </a:p>
        </p:txBody>
      </p:sp>
    </p:spTree>
    <p:extLst>
      <p:ext uri="{BB962C8B-B14F-4D97-AF65-F5344CB8AC3E}">
        <p14:creationId xmlns:p14="http://schemas.microsoft.com/office/powerpoint/2010/main" val="3976226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89B6924C-AC17-481A-98A6-22F92B32BCD1}" type="slidenum">
              <a:rPr lang="fr-FR" smtClean="0">
                <a:solidFill>
                  <a:prstClr val="black"/>
                </a:solidFill>
              </a:rPr>
              <a:pPr/>
              <a:t>37</a:t>
            </a:fld>
            <a:endParaRPr lang="fr-FR">
              <a:solidFill>
                <a:prstClr val="black"/>
              </a:solidFill>
            </a:endParaRPr>
          </a:p>
        </p:txBody>
      </p:sp>
    </p:spTree>
    <p:extLst>
      <p:ext uri="{BB962C8B-B14F-4D97-AF65-F5344CB8AC3E}">
        <p14:creationId xmlns:p14="http://schemas.microsoft.com/office/powerpoint/2010/main" val="15173236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89B6924C-AC17-481A-98A6-22F92B32BCD1}" type="slidenum">
              <a:rPr lang="fr-FR" smtClean="0">
                <a:solidFill>
                  <a:prstClr val="black"/>
                </a:solidFill>
              </a:rPr>
              <a:pPr/>
              <a:t>38</a:t>
            </a:fld>
            <a:endParaRPr lang="fr-FR">
              <a:solidFill>
                <a:prstClr val="black"/>
              </a:solidFill>
            </a:endParaRPr>
          </a:p>
        </p:txBody>
      </p:sp>
    </p:spTree>
    <p:extLst>
      <p:ext uri="{BB962C8B-B14F-4D97-AF65-F5344CB8AC3E}">
        <p14:creationId xmlns:p14="http://schemas.microsoft.com/office/powerpoint/2010/main" val="3008916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D3FE2EC9-85A6-4438-8A53-EC036EC62F73}" type="datetime1">
              <a:rPr lang="en-US" smtClean="0">
                <a:solidFill>
                  <a:prstClr val="black"/>
                </a:solidFill>
              </a:rPr>
              <a:pPr/>
              <a:t>4/4/2014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8B263312-38AA-4E1E-B2B5-0F8F122B24FE}" type="slidenum">
              <a:rPr lang="en-US" smtClean="0">
                <a:solidFill>
                  <a:prstClr val="black"/>
                </a:solidFill>
              </a:rPr>
              <a:pPr/>
              <a:t>5</a:t>
            </a:fld>
            <a:endParaRPr lang="en-US">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2012</a:t>
            </a:r>
            <a:endParaRPr lang="en-US" dirty="0">
              <a:solidFill>
                <a:prstClr val="black"/>
              </a:solidFill>
            </a:endParaRPr>
          </a:p>
        </p:txBody>
      </p:sp>
      <p:sp>
        <p:nvSpPr>
          <p:cNvPr id="8" name="Footer Placeholder 4"/>
          <p:cNvSpPr>
            <a:spLocks noGrp="1"/>
          </p:cNvSpPr>
          <p:nvPr>
            <p:ph type="ftr" sz="quarter" idx="4"/>
          </p:nvPr>
        </p:nvSpPr>
        <p:spPr>
          <a:xfrm>
            <a:off x="0" y="8686800"/>
            <a:ext cx="5920740" cy="355964"/>
          </a:xfr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6898306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89B6924C-AC17-481A-98A6-22F92B32BCD1}" type="slidenum">
              <a:rPr lang="fr-FR" smtClean="0">
                <a:solidFill>
                  <a:prstClr val="black"/>
                </a:solidFill>
              </a:rPr>
              <a:pPr/>
              <a:t>39</a:t>
            </a:fld>
            <a:endParaRPr lang="fr-FR">
              <a:solidFill>
                <a:prstClr val="black"/>
              </a:solidFill>
            </a:endParaRPr>
          </a:p>
        </p:txBody>
      </p:sp>
    </p:spTree>
    <p:extLst>
      <p:ext uri="{BB962C8B-B14F-4D97-AF65-F5344CB8AC3E}">
        <p14:creationId xmlns:p14="http://schemas.microsoft.com/office/powerpoint/2010/main" val="30874250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2014</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t>4/4/2014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3687500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D3FE2EC9-85A6-4438-8A53-EC036EC62F73}" type="datetime1">
              <a:rPr lang="en-US" smtClean="0">
                <a:solidFill>
                  <a:prstClr val="black"/>
                </a:solidFill>
              </a:rPr>
              <a:pPr/>
              <a:t>4/4/2014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8B263312-38AA-4E1E-B2B5-0F8F122B24FE}" type="slidenum">
              <a:rPr lang="en-US" smtClean="0">
                <a:solidFill>
                  <a:prstClr val="black"/>
                </a:solidFill>
              </a:rPr>
              <a:pPr/>
              <a:t>6</a:t>
            </a:fld>
            <a:endParaRPr lang="en-US">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2012</a:t>
            </a:r>
            <a:endParaRPr lang="en-US" dirty="0">
              <a:solidFill>
                <a:prstClr val="black"/>
              </a:solidFill>
            </a:endParaRPr>
          </a:p>
        </p:txBody>
      </p:sp>
      <p:sp>
        <p:nvSpPr>
          <p:cNvPr id="8" name="Footer Placeholder 4"/>
          <p:cNvSpPr>
            <a:spLocks noGrp="1"/>
          </p:cNvSpPr>
          <p:nvPr>
            <p:ph type="ftr" sz="quarter" idx="4"/>
          </p:nvPr>
        </p:nvSpPr>
        <p:spPr>
          <a:xfrm>
            <a:off x="0" y="8686800"/>
            <a:ext cx="5920740" cy="355964"/>
          </a:xfr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194576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32319" rtl="0" eaLnBrk="1" fontAlgn="auto" latinLnBrk="0" hangingPunct="1">
              <a:lnSpc>
                <a:spcPct val="90000"/>
              </a:lnSpc>
              <a:spcBef>
                <a:spcPts val="0"/>
              </a:spcBef>
              <a:spcAft>
                <a:spcPts val="340"/>
              </a:spcAft>
              <a:buClrTx/>
              <a:buSzTx/>
              <a:buFontTx/>
              <a:buNone/>
              <a:tabLst/>
              <a:defRPr/>
            </a:pPr>
            <a:endParaRPr lang="en-US" sz="1000" kern="1200" dirty="0" smtClean="0">
              <a:solidFill>
                <a:schemeClr val="tx1"/>
              </a:solidFill>
              <a:effectLst/>
              <a:latin typeface="Segoe UI Light" pitchFamily="34" charset="0"/>
              <a:ea typeface="+mn-ea"/>
              <a:cs typeface="+mn-cs"/>
            </a:endParaRPr>
          </a:p>
        </p:txBody>
      </p:sp>
      <p:sp>
        <p:nvSpPr>
          <p:cNvPr id="4" name="Date Placeholder 3"/>
          <p:cNvSpPr>
            <a:spLocks noGrp="1"/>
          </p:cNvSpPr>
          <p:nvPr>
            <p:ph type="dt" idx="10"/>
          </p:nvPr>
        </p:nvSpPr>
        <p:spPr/>
        <p:txBody>
          <a:bodyPr/>
          <a:lstStyle/>
          <a:p>
            <a:fld id="{D3FE2EC9-85A6-4438-8A53-EC036EC62F73}" type="datetime1">
              <a:rPr lang="en-US" smtClean="0">
                <a:solidFill>
                  <a:prstClr val="black"/>
                </a:solidFill>
              </a:rPr>
              <a:pPr/>
              <a:t>4/4/2014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8B263312-38AA-4E1E-B2B5-0F8F122B24FE}" type="slidenum">
              <a:rPr lang="en-US" smtClean="0">
                <a:solidFill>
                  <a:prstClr val="black"/>
                </a:solidFill>
              </a:rPr>
              <a:pPr/>
              <a:t>7</a:t>
            </a:fld>
            <a:endParaRPr lang="en-US">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2012</a:t>
            </a:r>
            <a:endParaRPr lang="en-US" dirty="0">
              <a:solidFill>
                <a:prstClr val="black"/>
              </a:solidFill>
            </a:endParaRPr>
          </a:p>
        </p:txBody>
      </p:sp>
      <p:sp>
        <p:nvSpPr>
          <p:cNvPr id="8" name="Footer Placeholder 4"/>
          <p:cNvSpPr>
            <a:spLocks noGrp="1"/>
          </p:cNvSpPr>
          <p:nvPr>
            <p:ph type="ftr" sz="quarter" idx="4"/>
          </p:nvPr>
        </p:nvSpPr>
        <p:spPr>
          <a:xfrm>
            <a:off x="0" y="8686800"/>
            <a:ext cx="5920740" cy="355964"/>
          </a:xfr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102089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D3FE2EC9-85A6-4438-8A53-EC036EC62F73}" type="datetime1">
              <a:rPr lang="en-US" smtClean="0">
                <a:solidFill>
                  <a:prstClr val="black"/>
                </a:solidFill>
              </a:rPr>
              <a:pPr/>
              <a:t>4/4/2014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8B263312-38AA-4E1E-B2B5-0F8F122B24FE}" type="slidenum">
              <a:rPr lang="en-US" smtClean="0">
                <a:solidFill>
                  <a:prstClr val="black"/>
                </a:solidFill>
              </a:rPr>
              <a:pPr/>
              <a:t>8</a:t>
            </a:fld>
            <a:endParaRPr lang="en-US">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2012</a:t>
            </a:r>
            <a:endParaRPr lang="en-US" dirty="0">
              <a:solidFill>
                <a:prstClr val="black"/>
              </a:solidFill>
            </a:endParaRPr>
          </a:p>
        </p:txBody>
      </p:sp>
      <p:sp>
        <p:nvSpPr>
          <p:cNvPr id="8" name="Footer Placeholder 4"/>
          <p:cNvSpPr>
            <a:spLocks noGrp="1"/>
          </p:cNvSpPr>
          <p:nvPr>
            <p:ph type="ftr" sz="quarter" idx="4"/>
          </p:nvPr>
        </p:nvSpPr>
        <p:spPr>
          <a:xfrm>
            <a:off x="0" y="8686800"/>
            <a:ext cx="5920740" cy="355964"/>
          </a:xfr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336956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400" kern="1200" dirty="0" smtClean="0">
              <a:solidFill>
                <a:schemeClr val="tx2"/>
              </a:solidFill>
              <a:latin typeface="Segoe UI Light" pitchFamily="34" charset="0"/>
              <a:ea typeface="+mn-ea"/>
              <a:cs typeface="+mn-cs"/>
            </a:endParaRPr>
          </a:p>
        </p:txBody>
      </p:sp>
      <p:sp>
        <p:nvSpPr>
          <p:cNvPr id="4" name="Date Placeholder 3"/>
          <p:cNvSpPr>
            <a:spLocks noGrp="1"/>
          </p:cNvSpPr>
          <p:nvPr>
            <p:ph type="dt" idx="10"/>
          </p:nvPr>
        </p:nvSpPr>
        <p:spPr/>
        <p:txBody>
          <a:bodyPr/>
          <a:lstStyle/>
          <a:p>
            <a:fld id="{D3FE2EC9-85A6-4438-8A53-EC036EC62F73}" type="datetime1">
              <a:rPr lang="en-US" smtClean="0">
                <a:solidFill>
                  <a:prstClr val="black"/>
                </a:solidFill>
              </a:rPr>
              <a:pPr/>
              <a:t>4/4/2014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8B263312-38AA-4E1E-B2B5-0F8F122B24FE}" type="slidenum">
              <a:rPr lang="en-US" smtClean="0">
                <a:solidFill>
                  <a:prstClr val="black"/>
                </a:solidFill>
              </a:rPr>
              <a:pPr/>
              <a:t>9</a:t>
            </a:fld>
            <a:endParaRPr lang="en-US">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2012</a:t>
            </a:r>
            <a:endParaRPr lang="en-US" dirty="0">
              <a:solidFill>
                <a:prstClr val="black"/>
              </a:solidFill>
            </a:endParaRPr>
          </a:p>
        </p:txBody>
      </p:sp>
      <p:sp>
        <p:nvSpPr>
          <p:cNvPr id="8" name="Footer Placeholder 4"/>
          <p:cNvSpPr>
            <a:spLocks noGrp="1"/>
          </p:cNvSpPr>
          <p:nvPr>
            <p:ph type="ftr" sz="quarter" idx="4"/>
          </p:nvPr>
        </p:nvSpPr>
        <p:spPr>
          <a:xfrm>
            <a:off x="0" y="8686800"/>
            <a:ext cx="5920740" cy="355964"/>
          </a:xfr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884329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400" kern="1200" dirty="0" smtClean="0">
              <a:solidFill>
                <a:schemeClr val="tx2"/>
              </a:solidFill>
              <a:latin typeface="Segoe UI Light" pitchFamily="34" charset="0"/>
              <a:ea typeface="+mn-ea"/>
              <a:cs typeface="+mn-cs"/>
            </a:endParaRPr>
          </a:p>
        </p:txBody>
      </p:sp>
      <p:sp>
        <p:nvSpPr>
          <p:cNvPr id="4" name="Date Placeholder 3"/>
          <p:cNvSpPr>
            <a:spLocks noGrp="1"/>
          </p:cNvSpPr>
          <p:nvPr>
            <p:ph type="dt" idx="10"/>
          </p:nvPr>
        </p:nvSpPr>
        <p:spPr/>
        <p:txBody>
          <a:bodyPr/>
          <a:lstStyle/>
          <a:p>
            <a:fld id="{D3FE2EC9-85A6-4438-8A53-EC036EC62F73}" type="datetime1">
              <a:rPr lang="en-US" smtClean="0">
                <a:solidFill>
                  <a:prstClr val="black"/>
                </a:solidFill>
              </a:rPr>
              <a:pPr/>
              <a:t>4/4/2014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8B263312-38AA-4E1E-B2B5-0F8F122B24FE}" type="slidenum">
              <a:rPr lang="en-US" smtClean="0">
                <a:solidFill>
                  <a:prstClr val="black"/>
                </a:solidFill>
              </a:rPr>
              <a:pPr/>
              <a:t>10</a:t>
            </a:fld>
            <a:endParaRPr lang="en-US">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2012</a:t>
            </a:r>
            <a:endParaRPr lang="en-US" dirty="0">
              <a:solidFill>
                <a:prstClr val="black"/>
              </a:solidFill>
            </a:endParaRPr>
          </a:p>
        </p:txBody>
      </p:sp>
      <p:sp>
        <p:nvSpPr>
          <p:cNvPr id="8" name="Footer Placeholder 4"/>
          <p:cNvSpPr>
            <a:spLocks noGrp="1"/>
          </p:cNvSpPr>
          <p:nvPr>
            <p:ph type="ftr" sz="quarter" idx="4"/>
          </p:nvPr>
        </p:nvSpPr>
        <p:spPr>
          <a:xfrm>
            <a:off x="0" y="8686800"/>
            <a:ext cx="5920740" cy="355964"/>
          </a:xfr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442290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D3FE2EC9-85A6-4438-8A53-EC036EC62F73}" type="datetime1">
              <a:rPr lang="en-US" smtClean="0">
                <a:solidFill>
                  <a:prstClr val="black"/>
                </a:solidFill>
              </a:rPr>
              <a:pPr/>
              <a:t>4/4/2014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8B263312-38AA-4E1E-B2B5-0F8F122B24FE}" type="slidenum">
              <a:rPr lang="en-US" smtClean="0">
                <a:solidFill>
                  <a:prstClr val="black"/>
                </a:solidFill>
              </a:rPr>
              <a:pPr/>
              <a:t>11</a:t>
            </a:fld>
            <a:endParaRPr lang="en-US">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2012</a:t>
            </a:r>
            <a:endParaRPr lang="en-US" dirty="0">
              <a:solidFill>
                <a:prstClr val="black"/>
              </a:solidFill>
            </a:endParaRPr>
          </a:p>
        </p:txBody>
      </p:sp>
      <p:sp>
        <p:nvSpPr>
          <p:cNvPr id="8" name="Footer Placeholder 4"/>
          <p:cNvSpPr>
            <a:spLocks noGrp="1"/>
          </p:cNvSpPr>
          <p:nvPr>
            <p:ph type="ftr" sz="quarter" idx="4"/>
          </p:nvPr>
        </p:nvSpPr>
        <p:spPr>
          <a:xfrm>
            <a:off x="0" y="8686800"/>
            <a:ext cx="5920740" cy="355964"/>
          </a:xfr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983497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Date Placeholder 3"/>
          <p:cNvSpPr>
            <a:spLocks noGrp="1"/>
          </p:cNvSpPr>
          <p:nvPr>
            <p:ph type="dt" idx="10"/>
          </p:nvPr>
        </p:nvSpPr>
        <p:spPr/>
        <p:txBody>
          <a:bodyPr/>
          <a:lstStyle/>
          <a:p>
            <a:fld id="{D3FE2EC9-85A6-4438-8A53-EC036EC62F73}" type="datetime1">
              <a:rPr lang="en-US" smtClean="0">
                <a:solidFill>
                  <a:prstClr val="black"/>
                </a:solidFill>
              </a:rPr>
              <a:pPr/>
              <a:t>4/4/2014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8B263312-38AA-4E1E-B2B5-0F8F122B24FE}" type="slidenum">
              <a:rPr lang="en-US" smtClean="0">
                <a:solidFill>
                  <a:prstClr val="black"/>
                </a:solidFill>
              </a:rPr>
              <a:pPr/>
              <a:t>12</a:t>
            </a:fld>
            <a:endParaRPr lang="en-US">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2012</a:t>
            </a:r>
            <a:endParaRPr lang="en-US" dirty="0">
              <a:solidFill>
                <a:prstClr val="black"/>
              </a:solidFill>
            </a:endParaRPr>
          </a:p>
        </p:txBody>
      </p:sp>
      <p:sp>
        <p:nvSpPr>
          <p:cNvPr id="8" name="Footer Placeholder 4"/>
          <p:cNvSpPr>
            <a:spLocks noGrp="1"/>
          </p:cNvSpPr>
          <p:nvPr>
            <p:ph type="ftr" sz="quarter" idx="4"/>
          </p:nvPr>
        </p:nvSpPr>
        <p:spPr>
          <a:xfrm>
            <a:off x="0" y="8686800"/>
            <a:ext cx="5920740" cy="355964"/>
          </a:xfr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941883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669733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90312070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55459729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861920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1213826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18252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1372855731"/>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32227972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6215611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1462853086"/>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60856795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7218113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279610937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49634120"/>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711352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99142036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6591120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6879284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26247663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37571924"/>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1387460331"/>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1834066989"/>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2807971076"/>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60803289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63979060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340235252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2097759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636672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70143992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2428715814"/>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9166163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8754228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ode">
    <p:spTree>
      <p:nvGrpSpPr>
        <p:cNvPr id="1" name=""/>
        <p:cNvGrpSpPr/>
        <p:nvPr/>
      </p:nvGrpSpPr>
      <p:grpSpPr>
        <a:xfrm>
          <a:off x="0" y="0"/>
          <a:ext cx="0" cy="0"/>
          <a:chOff x="0" y="0"/>
          <a:chExt cx="0" cy="0"/>
        </a:xfrm>
      </p:grpSpPr>
      <p:sp>
        <p:nvSpPr>
          <p:cNvPr id="2" name="Title 1"/>
          <p:cNvSpPr>
            <a:spLocks noGrp="1"/>
          </p:cNvSpPr>
          <p:nvPr>
            <p:ph type="title"/>
          </p:nvPr>
        </p:nvSpPr>
        <p:spPr>
          <a:xfrm>
            <a:off x="559790" y="466301"/>
            <a:ext cx="11192828" cy="738664"/>
          </a:xfrm>
        </p:spPr>
        <p:txBody>
          <a:bodyPr vert="horz" wrap="square" lIns="0" tIns="0" rIns="0" bIns="0" rtlCol="0" anchor="t">
            <a:spAutoFit/>
          </a:bodyPr>
          <a:lstStyle>
            <a:lvl1pPr>
              <a:defRPr lang="en-US" dirty="0"/>
            </a:lvl1pPr>
          </a:lstStyle>
          <a:p>
            <a:pPr lvl="0"/>
            <a:r>
              <a:rPr lang="en-US" dirty="0" smtClean="0"/>
              <a:t>Click to edit Master title style</a:t>
            </a:r>
            <a:endParaRPr lang="en-US" dirty="0"/>
          </a:p>
        </p:txBody>
      </p:sp>
    </p:spTree>
    <p:extLst>
      <p:ext uri="{BB962C8B-B14F-4D97-AF65-F5344CB8AC3E}">
        <p14:creationId xmlns:p14="http://schemas.microsoft.com/office/powerpoint/2010/main" val="245041135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Date Placeholder 2"/>
          <p:cNvSpPr>
            <a:spLocks noGrp="1"/>
          </p:cNvSpPr>
          <p:nvPr>
            <p:ph type="dt" sz="half" idx="10"/>
          </p:nvPr>
        </p:nvSpPr>
        <p:spPr>
          <a:xfrm>
            <a:off x="855008" y="6482889"/>
            <a:ext cx="2798207" cy="372394"/>
          </a:xfrm>
          <a:prstGeom prst="rect">
            <a:avLst/>
          </a:prstGeom>
        </p:spPr>
        <p:txBody>
          <a:bodyPr/>
          <a:lstStyle/>
          <a:p>
            <a:fld id="{4CDE7080-069B-4EE4-9352-53F756C6BC2D}" type="datetimeFigureOut">
              <a:rPr lang="fr-FR" smtClean="0">
                <a:solidFill>
                  <a:srgbClr val="404040"/>
                </a:solidFill>
              </a:rPr>
              <a:pPr/>
              <a:t>04/04/2014</a:t>
            </a:fld>
            <a:endParaRPr lang="fr-FR">
              <a:solidFill>
                <a:srgbClr val="404040"/>
              </a:solidFill>
            </a:endParaRPr>
          </a:p>
        </p:txBody>
      </p:sp>
      <p:sp>
        <p:nvSpPr>
          <p:cNvPr id="4" name="Footer Placeholder 3"/>
          <p:cNvSpPr>
            <a:spLocks noGrp="1"/>
          </p:cNvSpPr>
          <p:nvPr>
            <p:ph type="ftr" sz="quarter" idx="11"/>
          </p:nvPr>
        </p:nvSpPr>
        <p:spPr>
          <a:xfrm>
            <a:off x="4119583" y="6482889"/>
            <a:ext cx="4197310" cy="372394"/>
          </a:xfrm>
          <a:prstGeom prst="rect">
            <a:avLst/>
          </a:prstGeom>
        </p:spPr>
        <p:txBody>
          <a:bodyPr/>
          <a:lstStyle/>
          <a:p>
            <a:endParaRPr lang="fr-FR">
              <a:solidFill>
                <a:srgbClr val="404040"/>
              </a:solidFill>
            </a:endParaRPr>
          </a:p>
        </p:txBody>
      </p:sp>
      <p:sp>
        <p:nvSpPr>
          <p:cNvPr id="5" name="Slide Number Placeholder 4"/>
          <p:cNvSpPr>
            <a:spLocks noGrp="1"/>
          </p:cNvSpPr>
          <p:nvPr>
            <p:ph type="sldNum" sz="quarter" idx="12"/>
          </p:nvPr>
        </p:nvSpPr>
        <p:spPr>
          <a:xfrm>
            <a:off x="8783260" y="6482889"/>
            <a:ext cx="2798207" cy="372394"/>
          </a:xfrm>
          <a:prstGeom prst="rect">
            <a:avLst/>
          </a:prstGeom>
        </p:spPr>
        <p:txBody>
          <a:bodyPr/>
          <a:lstStyle/>
          <a:p>
            <a:fld id="{0AE18E4E-ED56-41E8-BCE3-D1E338CE9693}" type="slidenum">
              <a:rPr lang="fr-FR" smtClean="0">
                <a:solidFill>
                  <a:srgbClr val="404040"/>
                </a:solidFill>
              </a:rPr>
              <a:pPr/>
              <a:t>‹#›</a:t>
            </a:fld>
            <a:endParaRPr lang="fr-FR">
              <a:solidFill>
                <a:srgbClr val="404040"/>
              </a:solidFill>
            </a:endParaRPr>
          </a:p>
        </p:txBody>
      </p:sp>
    </p:spTree>
    <p:extLst>
      <p:ext uri="{BB962C8B-B14F-4D97-AF65-F5344CB8AC3E}">
        <p14:creationId xmlns:p14="http://schemas.microsoft.com/office/powerpoint/2010/main" val="145531254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Section Tit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1" y="3026412"/>
            <a:ext cx="11375536" cy="941710"/>
          </a:xfrm>
        </p:spPr>
        <p:txBody>
          <a:bodyPr anchor="ctr" anchorCtr="0"/>
          <a:lstStyle>
            <a:lvl1pPr>
              <a:defRPr sz="6800" spc="-306" baseline="0">
                <a:solidFill>
                  <a:schemeClr val="bg1">
                    <a:alpha val="99000"/>
                  </a:schemeClr>
                </a:solidFill>
                <a:latin typeface="Segoe UI Light" pitchFamily="34" charset="0"/>
                <a:cs typeface="Segoe UI Light" pitchFamily="34" charset="0"/>
              </a:defRPr>
            </a:lvl1pPr>
          </a:lstStyle>
          <a:p>
            <a:r>
              <a:rPr lang="en-US" dirty="0" smtClean="0"/>
              <a:t>Click to edit title style</a:t>
            </a:r>
            <a:endParaRPr lang="en-US" dirty="0"/>
          </a:p>
        </p:txBody>
      </p:sp>
    </p:spTree>
    <p:extLst>
      <p:ext uri="{BB962C8B-B14F-4D97-AF65-F5344CB8AC3E}">
        <p14:creationId xmlns:p14="http://schemas.microsoft.com/office/powerpoint/2010/main" val="422864118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6735894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0687508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66105043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261358710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theme" Target="../theme/theme3.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19" Type="http://schemas.openxmlformats.org/officeDocument/2006/relationships/image" Target="../media/image1.png"/><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67" r:id="rId1"/>
    <p:sldLayoutId id="2147484214" r:id="rId2"/>
    <p:sldLayoutId id="2147484086" r:id="rId3"/>
    <p:sldLayoutId id="2147484206" r:id="rId4"/>
    <p:sldLayoutId id="2147484195" r:id="rId5"/>
    <p:sldLayoutId id="2147484207" r:id="rId6"/>
    <p:sldLayoutId id="2147484216" r:id="rId7"/>
    <p:sldLayoutId id="2147484217" r:id="rId8"/>
    <p:sldLayoutId id="2147484218" r:id="rId9"/>
    <p:sldLayoutId id="2147484212" r:id="rId10"/>
    <p:sldLayoutId id="2147484093" r:id="rId11"/>
    <p:sldLayoutId id="2147484213" r:id="rId12"/>
    <p:sldLayoutId id="2147484215" r:id="rId13"/>
    <p:sldLayoutId id="2147484203"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80749296"/>
      </p:ext>
    </p:extLst>
  </p:cSld>
  <p:clrMap bg1="dk1" tx1="lt1" bg2="dk2" tx2="lt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 id="2147484227" r:id="rId8"/>
    <p:sldLayoutId id="2147484228" r:id="rId9"/>
    <p:sldLayoutId id="2147484229" r:id="rId10"/>
    <p:sldLayoutId id="2147484230" r:id="rId11"/>
    <p:sldLayoutId id="2147484232" r:id="rId12"/>
    <p:sldLayoutId id="2147484233"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310831544"/>
      </p:ext>
    </p:extLst>
  </p:cSld>
  <p:clrMap bg1="lt1" tx1="dk1" bg2="lt2" tx2="dk2" accent1="accent1" accent2="accent2" accent3="accent3" accent4="accent4" accent5="accent5" accent6="accent6" hlink="hlink" folHlink="folHlink"/>
  <p:sldLayoutIdLst>
    <p:sldLayoutId id="2147484235" r:id="rId1"/>
    <p:sldLayoutId id="2147484236" r:id="rId2"/>
    <p:sldLayoutId id="2147484237" r:id="rId3"/>
    <p:sldLayoutId id="2147484238" r:id="rId4"/>
    <p:sldLayoutId id="2147484239" r:id="rId5"/>
    <p:sldLayoutId id="2147484240" r:id="rId6"/>
    <p:sldLayoutId id="2147484241" r:id="rId7"/>
    <p:sldLayoutId id="2147484242" r:id="rId8"/>
    <p:sldLayoutId id="2147484243" r:id="rId9"/>
    <p:sldLayoutId id="2147484244" r:id="rId10"/>
    <p:sldLayoutId id="2147484245" r:id="rId11"/>
    <p:sldLayoutId id="2147484246" r:id="rId12"/>
    <p:sldLayoutId id="2147484247" r:id="rId13"/>
    <p:sldLayoutId id="2147484248" r:id="rId14"/>
    <p:sldLayoutId id="2147484249" r:id="rId15"/>
    <p:sldLayoutId id="2147484250" r:id="rId16"/>
    <p:sldLayoutId id="2147484251" r:id="rId17"/>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2.xml"/><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luci.criosweb.ro/riot/" TargetMode="External"/><Relationship Id="rId1" Type="http://schemas.openxmlformats.org/officeDocument/2006/relationships/slideLayout" Target="../slideLayouts/slideLayout30.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8.xml"/><Relationship Id="rId5" Type="http://schemas.openxmlformats.org/officeDocument/2006/relationships/image" Target="../media/image5.jp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0.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www.vill.ee/eye/" TargetMode="External"/><Relationship Id="rId1" Type="http://schemas.openxmlformats.org/officeDocument/2006/relationships/slideLayout" Target="../slideLayouts/slideLayout43.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playtankworld.com/demo/stencil_shadows" TargetMode="External"/><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8.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0.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hyperlink" Target="http://www.argonmarket.com/build2014/imagesmoothingenabled.html" TargetMode="External"/><Relationship Id="rId2" Type="http://schemas.openxmlformats.org/officeDocument/2006/relationships/notesSlide" Target="../notesSlides/notesSlide2.xml"/><Relationship Id="rId1" Type="http://schemas.openxmlformats.org/officeDocument/2006/relationships/slideLayout" Target="../slideLayouts/slideLayout30.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0.xml"/><Relationship Id="rId4" Type="http://schemas.openxmlformats.org/officeDocument/2006/relationships/hyperlink" Target="http://www.argonmarket.com/Build2014/fillRule.html"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argonmarket.com/Build2014/dashedlines.html" TargetMode="External"/><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5628713"/>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4407360"/>
          </a:xfrm>
        </p:spPr>
        <p:txBody>
          <a:bodyPr/>
          <a:lstStyle/>
          <a:p>
            <a:pPr marL="0" indent="0">
              <a:buNone/>
            </a:pPr>
            <a:endParaRPr lang="en-US" sz="3600" dirty="0" smtClean="0"/>
          </a:p>
          <a:p>
            <a:pPr marL="0" indent="0">
              <a:buNone/>
            </a:pPr>
            <a:r>
              <a:rPr lang="en-US" sz="3600" dirty="0" smtClean="0"/>
              <a:t>How to:</a:t>
            </a:r>
          </a:p>
          <a:p>
            <a:pPr marL="0" indent="0">
              <a:buNone/>
            </a:pPr>
            <a:endParaRPr lang="en-US" sz="3600" dirty="0" smtClean="0"/>
          </a:p>
          <a:p>
            <a:pPr marL="0" indent="0">
              <a:buNone/>
            </a:pPr>
            <a:r>
              <a:rPr lang="en-US" sz="3600" dirty="0" smtClean="0"/>
              <a:t>	Load </a:t>
            </a:r>
            <a:r>
              <a:rPr lang="en-US" sz="3600" dirty="0"/>
              <a:t>JPG images up to 45% </a:t>
            </a:r>
            <a:r>
              <a:rPr lang="en-US" sz="3600" dirty="0" smtClean="0"/>
              <a:t>faster</a:t>
            </a:r>
          </a:p>
          <a:p>
            <a:pPr marL="0" indent="0">
              <a:buNone/>
            </a:pPr>
            <a:r>
              <a:rPr lang="en-US" sz="3600" dirty="0" smtClean="0"/>
              <a:t>	Use </a:t>
            </a:r>
            <a:r>
              <a:rPr lang="en-US" sz="3600" dirty="0"/>
              <a:t>up to 40% less </a:t>
            </a:r>
            <a:r>
              <a:rPr lang="en-US" sz="3600" dirty="0" smtClean="0"/>
              <a:t>memory</a:t>
            </a:r>
          </a:p>
          <a:p>
            <a:pPr marL="0" indent="0">
              <a:buNone/>
            </a:pPr>
            <a:endParaRPr lang="en-US" sz="3600" dirty="0"/>
          </a:p>
          <a:p>
            <a:pPr marL="0" indent="0">
              <a:buNone/>
            </a:pPr>
            <a:r>
              <a:rPr lang="en-US" sz="3600" dirty="0" smtClean="0"/>
              <a:t>…with two clicks.</a:t>
            </a:r>
            <a:endParaRPr lang="en-US" sz="3600" dirty="0"/>
          </a:p>
        </p:txBody>
      </p:sp>
      <p:sp>
        <p:nvSpPr>
          <p:cNvPr id="2" name="Title 1"/>
          <p:cNvSpPr>
            <a:spLocks noGrp="1"/>
          </p:cNvSpPr>
          <p:nvPr>
            <p:ph type="title"/>
          </p:nvPr>
        </p:nvSpPr>
        <p:spPr/>
        <p:txBody>
          <a:bodyPr/>
          <a:lstStyle/>
          <a:p>
            <a:r>
              <a:rPr lang="en-US" dirty="0" smtClean="0">
                <a:solidFill>
                  <a:schemeClr val="bg1">
                    <a:lumMod val="65000"/>
                  </a:schemeClr>
                </a:solidFill>
              </a:rPr>
              <a:t>JPEG 4:2:0 Chroma Subsampling</a:t>
            </a:r>
            <a:endParaRPr lang="en-US" dirty="0">
              <a:solidFill>
                <a:schemeClr val="bg1">
                  <a:lumMod val="65000"/>
                </a:schemeClr>
              </a:solidFill>
            </a:endParaRPr>
          </a:p>
        </p:txBody>
      </p:sp>
    </p:spTree>
    <p:extLst>
      <p:ext uri="{BB962C8B-B14F-4D97-AF65-F5344CB8AC3E}">
        <p14:creationId xmlns:p14="http://schemas.microsoft.com/office/powerpoint/2010/main" val="313939824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Autofit/>
          </a:bodyPr>
          <a:lstStyle/>
          <a:p>
            <a:r>
              <a:rPr lang="en-US" dirty="0" smtClean="0">
                <a:solidFill>
                  <a:schemeClr val="tx1">
                    <a:lumMod val="50000"/>
                    <a:lumOff val="50000"/>
                  </a:schemeClr>
                </a:solidFill>
              </a:rPr>
              <a:t>RGB </a:t>
            </a:r>
            <a:r>
              <a:rPr lang="en-US" dirty="0">
                <a:solidFill>
                  <a:schemeClr val="tx1">
                    <a:lumMod val="50000"/>
                    <a:lumOff val="50000"/>
                  </a:schemeClr>
                </a:solidFill>
              </a:rPr>
              <a:t>/</a:t>
            </a:r>
            <a:r>
              <a:rPr lang="en-US" dirty="0" smtClean="0">
                <a:solidFill>
                  <a:schemeClr val="tx1">
                    <a:lumMod val="50000"/>
                    <a:lumOff val="50000"/>
                  </a:schemeClr>
                </a:solidFill>
              </a:rPr>
              <a:t> </a:t>
            </a:r>
            <a:r>
              <a:rPr lang="en-US" dirty="0" err="1" smtClean="0">
                <a:solidFill>
                  <a:schemeClr val="tx1">
                    <a:lumMod val="50000"/>
                    <a:lumOff val="50000"/>
                  </a:schemeClr>
                </a:solidFill>
              </a:rPr>
              <a:t>YCbCr</a:t>
            </a:r>
            <a:r>
              <a:rPr lang="en-US" dirty="0" smtClean="0">
                <a:solidFill>
                  <a:schemeClr val="tx1">
                    <a:lumMod val="50000"/>
                    <a:lumOff val="50000"/>
                  </a:schemeClr>
                </a:solidFill>
              </a:rPr>
              <a:t/>
            </a:r>
            <a:br>
              <a:rPr lang="en-US" dirty="0" smtClean="0">
                <a:solidFill>
                  <a:schemeClr val="tx1">
                    <a:lumMod val="50000"/>
                    <a:lumOff val="50000"/>
                  </a:schemeClr>
                </a:solidFill>
              </a:rPr>
            </a:br>
            <a:endParaRPr sz="2900" b="1" i="1" dirty="0">
              <a:solidFill>
                <a:schemeClr val="tx2"/>
              </a:solidFill>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76255"/>
          <a:stretch/>
        </p:blipFill>
        <p:spPr>
          <a:xfrm>
            <a:off x="1722754" y="2430462"/>
            <a:ext cx="2209483" cy="1689627"/>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r="76095"/>
          <a:stretch/>
        </p:blipFill>
        <p:spPr>
          <a:xfrm>
            <a:off x="1695334" y="4962524"/>
            <a:ext cx="2224406" cy="1689627"/>
          </a:xfrm>
          <a:prstGeom prst="rect">
            <a:avLst/>
          </a:prstGeom>
        </p:spPr>
      </p:pic>
      <p:sp>
        <p:nvSpPr>
          <p:cNvPr id="10" name="TextBox 9"/>
          <p:cNvSpPr txBox="1"/>
          <p:nvPr/>
        </p:nvSpPr>
        <p:spPr>
          <a:xfrm>
            <a:off x="4314434" y="1982446"/>
            <a:ext cx="2293086" cy="461665"/>
          </a:xfrm>
          <a:prstGeom prst="rect">
            <a:avLst/>
          </a:prstGeom>
          <a:noFill/>
        </p:spPr>
        <p:txBody>
          <a:bodyPr wrap="square" rtlCol="0">
            <a:spAutoFit/>
          </a:bodyPr>
          <a:lstStyle/>
          <a:p>
            <a:pPr algn="ctr"/>
            <a:r>
              <a:rPr lang="en-US" sz="2400" dirty="0" smtClean="0">
                <a:solidFill>
                  <a:srgbClr val="404040">
                    <a:lumMod val="50000"/>
                    <a:lumOff val="50000"/>
                  </a:srgbClr>
                </a:solidFill>
                <a:latin typeface="Segoe UI Light"/>
              </a:rPr>
              <a:t>Red</a:t>
            </a:r>
          </a:p>
        </p:txBody>
      </p:sp>
      <p:sp>
        <p:nvSpPr>
          <p:cNvPr id="11" name="TextBox 10"/>
          <p:cNvSpPr txBox="1"/>
          <p:nvPr/>
        </p:nvSpPr>
        <p:spPr>
          <a:xfrm>
            <a:off x="7073003" y="1966118"/>
            <a:ext cx="2209800" cy="461665"/>
          </a:xfrm>
          <a:prstGeom prst="rect">
            <a:avLst/>
          </a:prstGeom>
          <a:noFill/>
        </p:spPr>
        <p:txBody>
          <a:bodyPr wrap="square" rtlCol="0">
            <a:spAutoFit/>
          </a:bodyPr>
          <a:lstStyle/>
          <a:p>
            <a:pPr algn="ctr"/>
            <a:r>
              <a:rPr lang="en-US" sz="2400" dirty="0" smtClean="0">
                <a:solidFill>
                  <a:srgbClr val="404040">
                    <a:lumMod val="50000"/>
                    <a:lumOff val="50000"/>
                  </a:srgbClr>
                </a:solidFill>
                <a:latin typeface="Segoe UI Light"/>
              </a:rPr>
              <a:t>Green</a:t>
            </a:r>
          </a:p>
        </p:txBody>
      </p:sp>
      <p:sp>
        <p:nvSpPr>
          <p:cNvPr id="12" name="TextBox 11"/>
          <p:cNvSpPr txBox="1"/>
          <p:nvPr/>
        </p:nvSpPr>
        <p:spPr>
          <a:xfrm>
            <a:off x="9748286" y="1982009"/>
            <a:ext cx="2275423" cy="461665"/>
          </a:xfrm>
          <a:prstGeom prst="rect">
            <a:avLst/>
          </a:prstGeom>
          <a:noFill/>
        </p:spPr>
        <p:txBody>
          <a:bodyPr wrap="square" rtlCol="0">
            <a:spAutoFit/>
          </a:bodyPr>
          <a:lstStyle/>
          <a:p>
            <a:pPr algn="ctr"/>
            <a:r>
              <a:rPr lang="en-US" sz="2400" dirty="0" smtClean="0">
                <a:solidFill>
                  <a:srgbClr val="404040">
                    <a:lumMod val="50000"/>
                    <a:lumOff val="50000"/>
                  </a:srgbClr>
                </a:solidFill>
                <a:latin typeface="Segoe UI Light"/>
              </a:rPr>
              <a:t>Blue</a:t>
            </a:r>
          </a:p>
        </p:txBody>
      </p:sp>
      <p:sp>
        <p:nvSpPr>
          <p:cNvPr id="14" name="TextBox 13"/>
          <p:cNvSpPr txBox="1"/>
          <p:nvPr/>
        </p:nvSpPr>
        <p:spPr>
          <a:xfrm>
            <a:off x="4733033" y="4500858"/>
            <a:ext cx="1589990" cy="461665"/>
          </a:xfrm>
          <a:prstGeom prst="rect">
            <a:avLst/>
          </a:prstGeom>
          <a:noFill/>
        </p:spPr>
        <p:txBody>
          <a:bodyPr wrap="square" rtlCol="0">
            <a:spAutoFit/>
          </a:bodyPr>
          <a:lstStyle/>
          <a:p>
            <a:pPr algn="ctr"/>
            <a:r>
              <a:rPr lang="en-US" sz="2400" dirty="0" err="1" smtClean="0">
                <a:solidFill>
                  <a:srgbClr val="404040">
                    <a:lumMod val="50000"/>
                    <a:lumOff val="50000"/>
                  </a:srgbClr>
                </a:solidFill>
                <a:latin typeface="Segoe UI Light"/>
              </a:rPr>
              <a:t>Luma</a:t>
            </a:r>
            <a:r>
              <a:rPr lang="en-US" sz="2400" dirty="0" smtClean="0">
                <a:solidFill>
                  <a:srgbClr val="404040">
                    <a:lumMod val="50000"/>
                    <a:lumOff val="50000"/>
                  </a:srgbClr>
                </a:solidFill>
                <a:latin typeface="Segoe UI Light"/>
              </a:rPr>
              <a:t> (Y)</a:t>
            </a:r>
          </a:p>
        </p:txBody>
      </p:sp>
      <p:sp>
        <p:nvSpPr>
          <p:cNvPr id="15" name="TextBox 14"/>
          <p:cNvSpPr txBox="1"/>
          <p:nvPr/>
        </p:nvSpPr>
        <p:spPr>
          <a:xfrm>
            <a:off x="7285598" y="4534823"/>
            <a:ext cx="1828800" cy="461665"/>
          </a:xfrm>
          <a:prstGeom prst="rect">
            <a:avLst/>
          </a:prstGeom>
          <a:noFill/>
        </p:spPr>
        <p:txBody>
          <a:bodyPr wrap="square" rtlCol="0">
            <a:spAutoFit/>
          </a:bodyPr>
          <a:lstStyle/>
          <a:p>
            <a:r>
              <a:rPr lang="en-US" sz="2400" dirty="0" smtClean="0">
                <a:solidFill>
                  <a:srgbClr val="404040">
                    <a:lumMod val="50000"/>
                    <a:lumOff val="50000"/>
                  </a:srgbClr>
                </a:solidFill>
                <a:latin typeface="Segoe UI Light"/>
              </a:rPr>
              <a:t>Chroma (</a:t>
            </a:r>
            <a:r>
              <a:rPr lang="en-US" sz="2400" dirty="0" err="1" smtClean="0">
                <a:solidFill>
                  <a:srgbClr val="404040">
                    <a:lumMod val="50000"/>
                    <a:lumOff val="50000"/>
                  </a:srgbClr>
                </a:solidFill>
                <a:latin typeface="Segoe UI Light"/>
              </a:rPr>
              <a:t>Cb</a:t>
            </a:r>
            <a:r>
              <a:rPr lang="en-US" sz="2400" dirty="0" smtClean="0">
                <a:solidFill>
                  <a:srgbClr val="404040">
                    <a:lumMod val="50000"/>
                    <a:lumOff val="50000"/>
                  </a:srgbClr>
                </a:solidFill>
                <a:latin typeface="Segoe UI Light"/>
              </a:rPr>
              <a:t>)</a:t>
            </a:r>
          </a:p>
        </p:txBody>
      </p:sp>
      <p:sp>
        <p:nvSpPr>
          <p:cNvPr id="16" name="TextBox 15"/>
          <p:cNvSpPr txBox="1"/>
          <p:nvPr/>
        </p:nvSpPr>
        <p:spPr>
          <a:xfrm>
            <a:off x="10028383" y="4500859"/>
            <a:ext cx="1772161" cy="461665"/>
          </a:xfrm>
          <a:prstGeom prst="rect">
            <a:avLst/>
          </a:prstGeom>
          <a:noFill/>
        </p:spPr>
        <p:txBody>
          <a:bodyPr wrap="square" rtlCol="0">
            <a:spAutoFit/>
          </a:bodyPr>
          <a:lstStyle/>
          <a:p>
            <a:r>
              <a:rPr lang="en-US" sz="2400" dirty="0" smtClean="0">
                <a:solidFill>
                  <a:srgbClr val="404040">
                    <a:lumMod val="50000"/>
                    <a:lumOff val="50000"/>
                  </a:srgbClr>
                </a:solidFill>
                <a:latin typeface="Segoe UI Light"/>
              </a:rPr>
              <a:t>Chroma (Cr)</a:t>
            </a:r>
          </a:p>
        </p:txBody>
      </p:sp>
      <p:sp>
        <p:nvSpPr>
          <p:cNvPr id="18" name="TextBox 17"/>
          <p:cNvSpPr txBox="1"/>
          <p:nvPr/>
        </p:nvSpPr>
        <p:spPr>
          <a:xfrm>
            <a:off x="91036" y="3044442"/>
            <a:ext cx="1157606" cy="646331"/>
          </a:xfrm>
          <a:prstGeom prst="rect">
            <a:avLst/>
          </a:prstGeom>
          <a:noFill/>
        </p:spPr>
        <p:txBody>
          <a:bodyPr wrap="square" rtlCol="0">
            <a:spAutoFit/>
          </a:bodyPr>
          <a:lstStyle/>
          <a:p>
            <a:pPr algn="ctr"/>
            <a:r>
              <a:rPr lang="en-US" sz="3600" dirty="0" smtClean="0">
                <a:solidFill>
                  <a:srgbClr val="00188F"/>
                </a:solidFill>
                <a:latin typeface="Segoe UI Light"/>
              </a:rPr>
              <a:t>RGB</a:t>
            </a:r>
          </a:p>
        </p:txBody>
      </p:sp>
      <p:sp>
        <p:nvSpPr>
          <p:cNvPr id="19" name="TextBox 18"/>
          <p:cNvSpPr txBox="1"/>
          <p:nvPr/>
        </p:nvSpPr>
        <p:spPr>
          <a:xfrm>
            <a:off x="5453" y="5480225"/>
            <a:ext cx="1543238" cy="646331"/>
          </a:xfrm>
          <a:prstGeom prst="rect">
            <a:avLst/>
          </a:prstGeom>
          <a:noFill/>
        </p:spPr>
        <p:txBody>
          <a:bodyPr wrap="square" rtlCol="0">
            <a:spAutoFit/>
          </a:bodyPr>
          <a:lstStyle/>
          <a:p>
            <a:pPr algn="ctr"/>
            <a:r>
              <a:rPr lang="en-US" sz="3600" dirty="0" err="1" smtClean="0">
                <a:solidFill>
                  <a:srgbClr val="00188F"/>
                </a:solidFill>
                <a:latin typeface="Segoe UI Light"/>
              </a:rPr>
              <a:t>YCbCr</a:t>
            </a:r>
            <a:endParaRPr lang="en-US" sz="3600" dirty="0" smtClean="0">
              <a:solidFill>
                <a:srgbClr val="00188F"/>
              </a:solidFill>
              <a:latin typeface="Segoe UI Light"/>
            </a:endParaRPr>
          </a:p>
        </p:txBody>
      </p:sp>
      <p:sp>
        <p:nvSpPr>
          <p:cNvPr id="22" name="Rectangle 21"/>
          <p:cNvSpPr/>
          <p:nvPr/>
        </p:nvSpPr>
        <p:spPr>
          <a:xfrm>
            <a:off x="4001233" y="3121386"/>
            <a:ext cx="343364" cy="369332"/>
          </a:xfrm>
          <a:prstGeom prst="rect">
            <a:avLst/>
          </a:prstGeom>
        </p:spPr>
        <p:txBody>
          <a:bodyPr wrap="none">
            <a:spAutoFit/>
          </a:bodyPr>
          <a:lstStyle/>
          <a:p>
            <a:r>
              <a:rPr lang="en-US" dirty="0">
                <a:solidFill>
                  <a:srgbClr val="404040">
                    <a:lumMod val="50000"/>
                    <a:lumOff val="50000"/>
                  </a:srgbClr>
                </a:solidFill>
              </a:rPr>
              <a:t>=</a:t>
            </a:r>
            <a:endParaRPr lang="en-US" dirty="0">
              <a:solidFill>
                <a:srgbClr val="404040"/>
              </a:solidFill>
            </a:endParaRPr>
          </a:p>
        </p:txBody>
      </p:sp>
      <p:sp>
        <p:nvSpPr>
          <p:cNvPr id="23" name="Rectangle 22"/>
          <p:cNvSpPr/>
          <p:nvPr/>
        </p:nvSpPr>
        <p:spPr>
          <a:xfrm>
            <a:off x="6643180" y="3087930"/>
            <a:ext cx="343364" cy="369332"/>
          </a:xfrm>
          <a:prstGeom prst="rect">
            <a:avLst/>
          </a:prstGeom>
        </p:spPr>
        <p:txBody>
          <a:bodyPr wrap="none">
            <a:spAutoFit/>
          </a:bodyPr>
          <a:lstStyle/>
          <a:p>
            <a:r>
              <a:rPr lang="en-US" dirty="0" smtClean="0">
                <a:solidFill>
                  <a:srgbClr val="404040">
                    <a:lumMod val="50000"/>
                    <a:lumOff val="50000"/>
                  </a:srgbClr>
                </a:solidFill>
              </a:rPr>
              <a:t>+</a:t>
            </a:r>
            <a:endParaRPr lang="en-US" dirty="0">
              <a:solidFill>
                <a:srgbClr val="404040"/>
              </a:solidFill>
            </a:endParaRPr>
          </a:p>
        </p:txBody>
      </p:sp>
      <p:pic>
        <p:nvPicPr>
          <p:cNvPr id="25" name="Picture 24"/>
          <p:cNvPicPr>
            <a:picLocks noChangeAspect="1"/>
          </p:cNvPicPr>
          <p:nvPr/>
        </p:nvPicPr>
        <p:blipFill rotWithShape="1">
          <a:blip r:embed="rId3">
            <a:extLst>
              <a:ext uri="{28A0092B-C50C-407E-A947-70E740481C1C}">
                <a14:useLocalDpi xmlns:a14="http://schemas.microsoft.com/office/drawing/2010/main" val="0"/>
              </a:ext>
            </a:extLst>
          </a:blip>
          <a:srcRect l="26846" r="49406"/>
          <a:stretch/>
        </p:blipFill>
        <p:spPr>
          <a:xfrm>
            <a:off x="4397720" y="2427783"/>
            <a:ext cx="2209800" cy="1689627"/>
          </a:xfrm>
          <a:prstGeom prst="rect">
            <a:avLst/>
          </a:prstGeom>
        </p:spPr>
      </p:pic>
      <p:pic>
        <p:nvPicPr>
          <p:cNvPr id="26" name="Picture 25"/>
          <p:cNvPicPr>
            <a:picLocks noChangeAspect="1"/>
          </p:cNvPicPr>
          <p:nvPr/>
        </p:nvPicPr>
        <p:blipFill rotWithShape="1">
          <a:blip r:embed="rId3">
            <a:extLst>
              <a:ext uri="{28A0092B-C50C-407E-A947-70E740481C1C}">
                <a14:useLocalDpi xmlns:a14="http://schemas.microsoft.com/office/drawing/2010/main" val="0"/>
              </a:ext>
            </a:extLst>
          </a:blip>
          <a:srcRect l="51563" r="24689"/>
          <a:stretch/>
        </p:blipFill>
        <p:spPr>
          <a:xfrm>
            <a:off x="7073003" y="2405657"/>
            <a:ext cx="2209800" cy="1689627"/>
          </a:xfrm>
          <a:prstGeom prst="rect">
            <a:avLst/>
          </a:prstGeom>
        </p:spPr>
      </p:pic>
      <p:pic>
        <p:nvPicPr>
          <p:cNvPr id="27" name="Picture 26"/>
          <p:cNvPicPr>
            <a:picLocks noChangeAspect="1"/>
          </p:cNvPicPr>
          <p:nvPr/>
        </p:nvPicPr>
        <p:blipFill rotWithShape="1">
          <a:blip r:embed="rId3">
            <a:extLst>
              <a:ext uri="{28A0092B-C50C-407E-A947-70E740481C1C}">
                <a14:useLocalDpi xmlns:a14="http://schemas.microsoft.com/office/drawing/2010/main" val="0"/>
              </a:ext>
            </a:extLst>
          </a:blip>
          <a:srcRect l="75547"/>
          <a:stretch/>
        </p:blipFill>
        <p:spPr>
          <a:xfrm>
            <a:off x="9748286" y="2416720"/>
            <a:ext cx="2275423" cy="1689627"/>
          </a:xfrm>
          <a:prstGeom prst="rect">
            <a:avLst/>
          </a:prstGeom>
        </p:spPr>
      </p:pic>
      <p:sp>
        <p:nvSpPr>
          <p:cNvPr id="30" name="Rectangle 29"/>
          <p:cNvSpPr/>
          <p:nvPr/>
        </p:nvSpPr>
        <p:spPr>
          <a:xfrm>
            <a:off x="9343862" y="3074506"/>
            <a:ext cx="343364" cy="369332"/>
          </a:xfrm>
          <a:prstGeom prst="rect">
            <a:avLst/>
          </a:prstGeom>
        </p:spPr>
        <p:txBody>
          <a:bodyPr wrap="none">
            <a:spAutoFit/>
          </a:bodyPr>
          <a:lstStyle/>
          <a:p>
            <a:r>
              <a:rPr lang="en-US" dirty="0" smtClean="0">
                <a:solidFill>
                  <a:srgbClr val="404040">
                    <a:lumMod val="50000"/>
                    <a:lumOff val="50000"/>
                  </a:srgbClr>
                </a:solidFill>
              </a:rPr>
              <a:t>+</a:t>
            </a:r>
            <a:endParaRPr lang="en-US" dirty="0">
              <a:solidFill>
                <a:srgbClr val="404040"/>
              </a:solidFill>
            </a:endParaRPr>
          </a:p>
        </p:txBody>
      </p:sp>
      <p:pic>
        <p:nvPicPr>
          <p:cNvPr id="31" name="Picture 30"/>
          <p:cNvPicPr>
            <a:picLocks noChangeAspect="1"/>
          </p:cNvPicPr>
          <p:nvPr/>
        </p:nvPicPr>
        <p:blipFill rotWithShape="1">
          <a:blip r:embed="rId4">
            <a:extLst>
              <a:ext uri="{28A0092B-C50C-407E-A947-70E740481C1C}">
                <a14:useLocalDpi xmlns:a14="http://schemas.microsoft.com/office/drawing/2010/main" val="0"/>
              </a:ext>
            </a:extLst>
          </a:blip>
          <a:srcRect l="27181" r="49890"/>
          <a:stretch/>
        </p:blipFill>
        <p:spPr>
          <a:xfrm>
            <a:off x="4429571" y="4976413"/>
            <a:ext cx="2133600" cy="1689627"/>
          </a:xfrm>
          <a:prstGeom prst="rect">
            <a:avLst/>
          </a:prstGeom>
        </p:spPr>
      </p:pic>
      <p:pic>
        <p:nvPicPr>
          <p:cNvPr id="32" name="Picture 31"/>
          <p:cNvPicPr>
            <a:picLocks noChangeAspect="1"/>
          </p:cNvPicPr>
          <p:nvPr/>
        </p:nvPicPr>
        <p:blipFill rotWithShape="1">
          <a:blip r:embed="rId4">
            <a:extLst>
              <a:ext uri="{28A0092B-C50C-407E-A947-70E740481C1C}">
                <a14:useLocalDpi xmlns:a14="http://schemas.microsoft.com/office/drawing/2010/main" val="0"/>
              </a:ext>
            </a:extLst>
          </a:blip>
          <a:srcRect l="51748" r="24504"/>
          <a:stretch/>
        </p:blipFill>
        <p:spPr>
          <a:xfrm>
            <a:off x="7073003" y="4983953"/>
            <a:ext cx="2209800" cy="1689627"/>
          </a:xfrm>
          <a:prstGeom prst="rect">
            <a:avLst/>
          </a:prstGeom>
        </p:spPr>
      </p:pic>
      <p:pic>
        <p:nvPicPr>
          <p:cNvPr id="33" name="Picture 32"/>
          <p:cNvPicPr>
            <a:picLocks noChangeAspect="1"/>
          </p:cNvPicPr>
          <p:nvPr/>
        </p:nvPicPr>
        <p:blipFill rotWithShape="1">
          <a:blip r:embed="rId4">
            <a:extLst>
              <a:ext uri="{28A0092B-C50C-407E-A947-70E740481C1C}">
                <a14:useLocalDpi xmlns:a14="http://schemas.microsoft.com/office/drawing/2010/main" val="0"/>
              </a:ext>
            </a:extLst>
          </a:blip>
          <a:srcRect l="75496"/>
          <a:stretch/>
        </p:blipFill>
        <p:spPr>
          <a:xfrm>
            <a:off x="9748286" y="4983952"/>
            <a:ext cx="2280186" cy="1689627"/>
          </a:xfrm>
          <a:prstGeom prst="rect">
            <a:avLst/>
          </a:prstGeom>
        </p:spPr>
      </p:pic>
      <p:sp>
        <p:nvSpPr>
          <p:cNvPr id="34" name="Rectangle 33"/>
          <p:cNvSpPr/>
          <p:nvPr/>
        </p:nvSpPr>
        <p:spPr>
          <a:xfrm>
            <a:off x="3965573" y="5618725"/>
            <a:ext cx="343364" cy="369332"/>
          </a:xfrm>
          <a:prstGeom prst="rect">
            <a:avLst/>
          </a:prstGeom>
        </p:spPr>
        <p:txBody>
          <a:bodyPr wrap="none">
            <a:spAutoFit/>
          </a:bodyPr>
          <a:lstStyle/>
          <a:p>
            <a:r>
              <a:rPr lang="en-US" dirty="0">
                <a:solidFill>
                  <a:srgbClr val="404040">
                    <a:lumMod val="50000"/>
                    <a:lumOff val="50000"/>
                  </a:srgbClr>
                </a:solidFill>
              </a:rPr>
              <a:t>=</a:t>
            </a:r>
            <a:endParaRPr lang="en-US" dirty="0">
              <a:solidFill>
                <a:srgbClr val="404040"/>
              </a:solidFill>
            </a:endParaRPr>
          </a:p>
        </p:txBody>
      </p:sp>
      <p:sp>
        <p:nvSpPr>
          <p:cNvPr id="35" name="Rectangle 34"/>
          <p:cNvSpPr/>
          <p:nvPr/>
        </p:nvSpPr>
        <p:spPr>
          <a:xfrm>
            <a:off x="6607520" y="5585269"/>
            <a:ext cx="343364" cy="369332"/>
          </a:xfrm>
          <a:prstGeom prst="rect">
            <a:avLst/>
          </a:prstGeom>
        </p:spPr>
        <p:txBody>
          <a:bodyPr wrap="none">
            <a:spAutoFit/>
          </a:bodyPr>
          <a:lstStyle/>
          <a:p>
            <a:r>
              <a:rPr lang="en-US" dirty="0" smtClean="0">
                <a:solidFill>
                  <a:srgbClr val="404040">
                    <a:lumMod val="50000"/>
                    <a:lumOff val="50000"/>
                  </a:srgbClr>
                </a:solidFill>
              </a:rPr>
              <a:t>+</a:t>
            </a:r>
            <a:endParaRPr lang="en-US" dirty="0">
              <a:solidFill>
                <a:srgbClr val="404040"/>
              </a:solidFill>
            </a:endParaRPr>
          </a:p>
        </p:txBody>
      </p:sp>
      <p:sp>
        <p:nvSpPr>
          <p:cNvPr id="36" name="Rectangle 35"/>
          <p:cNvSpPr/>
          <p:nvPr/>
        </p:nvSpPr>
        <p:spPr>
          <a:xfrm>
            <a:off x="9343862" y="5571845"/>
            <a:ext cx="343364" cy="369332"/>
          </a:xfrm>
          <a:prstGeom prst="rect">
            <a:avLst/>
          </a:prstGeom>
        </p:spPr>
        <p:txBody>
          <a:bodyPr wrap="none">
            <a:spAutoFit/>
          </a:bodyPr>
          <a:lstStyle/>
          <a:p>
            <a:r>
              <a:rPr lang="en-US" dirty="0" smtClean="0">
                <a:solidFill>
                  <a:srgbClr val="404040">
                    <a:lumMod val="50000"/>
                    <a:lumOff val="50000"/>
                  </a:srgbClr>
                </a:solidFill>
              </a:rPr>
              <a:t>+</a:t>
            </a:r>
            <a:endParaRPr lang="en-US" dirty="0">
              <a:solidFill>
                <a:srgbClr val="404040"/>
              </a:solidFill>
            </a:endParaRPr>
          </a:p>
        </p:txBody>
      </p:sp>
    </p:spTree>
    <p:extLst>
      <p:ext uri="{BB962C8B-B14F-4D97-AF65-F5344CB8AC3E}">
        <p14:creationId xmlns:p14="http://schemas.microsoft.com/office/powerpoint/2010/main" val="76150821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Autofit/>
          </a:bodyPr>
          <a:lstStyle/>
          <a:p>
            <a:r>
              <a:rPr lang="en-US" dirty="0" smtClean="0">
                <a:solidFill>
                  <a:schemeClr val="tx1">
                    <a:lumMod val="50000"/>
                    <a:lumOff val="50000"/>
                  </a:schemeClr>
                </a:solidFill>
              </a:rPr>
              <a:t>Chroma Subsampling</a:t>
            </a:r>
            <a:endParaRPr sz="2900" b="1" i="1" dirty="0">
              <a:solidFill>
                <a:schemeClr val="tx2"/>
              </a:solidFill>
            </a:endParaRPr>
          </a:p>
        </p:txBody>
      </p:sp>
      <p:sp>
        <p:nvSpPr>
          <p:cNvPr id="5" name="TextBox 4"/>
          <p:cNvSpPr txBox="1"/>
          <p:nvPr/>
        </p:nvSpPr>
        <p:spPr>
          <a:xfrm>
            <a:off x="3375896" y="4970369"/>
            <a:ext cx="1447800" cy="461665"/>
          </a:xfrm>
          <a:prstGeom prst="rect">
            <a:avLst/>
          </a:prstGeom>
          <a:noFill/>
        </p:spPr>
        <p:txBody>
          <a:bodyPr wrap="square" rtlCol="0">
            <a:spAutoFit/>
          </a:bodyPr>
          <a:lstStyle/>
          <a:p>
            <a:r>
              <a:rPr lang="en-US" sz="2400" dirty="0" smtClean="0">
                <a:solidFill>
                  <a:srgbClr val="404040">
                    <a:lumMod val="50000"/>
                    <a:lumOff val="50000"/>
                  </a:srgbClr>
                </a:solidFill>
                <a:latin typeface="Segoe UI Light"/>
              </a:rPr>
              <a:t>Original</a:t>
            </a:r>
          </a:p>
        </p:txBody>
      </p:sp>
      <p:sp>
        <p:nvSpPr>
          <p:cNvPr id="6" name="TextBox 5"/>
          <p:cNvSpPr txBox="1"/>
          <p:nvPr/>
        </p:nvSpPr>
        <p:spPr>
          <a:xfrm>
            <a:off x="5625853" y="4925043"/>
            <a:ext cx="1589990" cy="461665"/>
          </a:xfrm>
          <a:prstGeom prst="rect">
            <a:avLst/>
          </a:prstGeom>
          <a:noFill/>
        </p:spPr>
        <p:txBody>
          <a:bodyPr wrap="square" rtlCol="0">
            <a:spAutoFit/>
          </a:bodyPr>
          <a:lstStyle/>
          <a:p>
            <a:pPr algn="ctr"/>
            <a:r>
              <a:rPr lang="en-US" sz="2400" dirty="0" err="1" smtClean="0">
                <a:solidFill>
                  <a:srgbClr val="404040">
                    <a:lumMod val="50000"/>
                    <a:lumOff val="50000"/>
                  </a:srgbClr>
                </a:solidFill>
                <a:latin typeface="Segoe UI Light"/>
              </a:rPr>
              <a:t>Luma</a:t>
            </a:r>
            <a:r>
              <a:rPr lang="en-US" sz="2400" dirty="0" smtClean="0">
                <a:solidFill>
                  <a:srgbClr val="404040">
                    <a:lumMod val="50000"/>
                    <a:lumOff val="50000"/>
                  </a:srgbClr>
                </a:solidFill>
                <a:latin typeface="Segoe UI Light"/>
              </a:rPr>
              <a:t> (Y)</a:t>
            </a:r>
          </a:p>
        </p:txBody>
      </p:sp>
      <p:sp>
        <p:nvSpPr>
          <p:cNvPr id="7" name="TextBox 6"/>
          <p:cNvSpPr txBox="1"/>
          <p:nvPr/>
        </p:nvSpPr>
        <p:spPr>
          <a:xfrm>
            <a:off x="7997776" y="4920451"/>
            <a:ext cx="1828800" cy="461665"/>
          </a:xfrm>
          <a:prstGeom prst="rect">
            <a:avLst/>
          </a:prstGeom>
          <a:noFill/>
        </p:spPr>
        <p:txBody>
          <a:bodyPr wrap="square" rtlCol="0">
            <a:spAutoFit/>
          </a:bodyPr>
          <a:lstStyle/>
          <a:p>
            <a:r>
              <a:rPr lang="en-US" sz="2400" dirty="0" smtClean="0">
                <a:solidFill>
                  <a:srgbClr val="404040">
                    <a:lumMod val="50000"/>
                    <a:lumOff val="50000"/>
                  </a:srgbClr>
                </a:solidFill>
                <a:latin typeface="Segoe UI Light"/>
              </a:rPr>
              <a:t>Chroma (</a:t>
            </a:r>
            <a:r>
              <a:rPr lang="en-US" sz="2400" dirty="0" err="1" smtClean="0">
                <a:solidFill>
                  <a:srgbClr val="404040">
                    <a:lumMod val="50000"/>
                    <a:lumOff val="50000"/>
                  </a:srgbClr>
                </a:solidFill>
                <a:latin typeface="Segoe UI Light"/>
              </a:rPr>
              <a:t>Cb</a:t>
            </a:r>
            <a:r>
              <a:rPr lang="en-US" sz="2400" dirty="0" smtClean="0">
                <a:solidFill>
                  <a:srgbClr val="404040">
                    <a:lumMod val="50000"/>
                    <a:lumOff val="50000"/>
                  </a:srgbClr>
                </a:solidFill>
                <a:latin typeface="Segoe UI Light"/>
              </a:rPr>
              <a:t>)</a:t>
            </a:r>
          </a:p>
        </p:txBody>
      </p:sp>
      <p:sp>
        <p:nvSpPr>
          <p:cNvPr id="8" name="TextBox 7"/>
          <p:cNvSpPr txBox="1"/>
          <p:nvPr/>
        </p:nvSpPr>
        <p:spPr>
          <a:xfrm>
            <a:off x="10283105" y="4967519"/>
            <a:ext cx="1772161" cy="461665"/>
          </a:xfrm>
          <a:prstGeom prst="rect">
            <a:avLst/>
          </a:prstGeom>
          <a:noFill/>
        </p:spPr>
        <p:txBody>
          <a:bodyPr wrap="square" rtlCol="0">
            <a:spAutoFit/>
          </a:bodyPr>
          <a:lstStyle/>
          <a:p>
            <a:r>
              <a:rPr lang="en-US" sz="2400" dirty="0" smtClean="0">
                <a:solidFill>
                  <a:srgbClr val="404040">
                    <a:lumMod val="50000"/>
                    <a:lumOff val="50000"/>
                  </a:srgbClr>
                </a:solidFill>
                <a:latin typeface="Segoe UI Light"/>
              </a:rPr>
              <a:t>Chroma (Cr)</a:t>
            </a:r>
          </a:p>
        </p:txBody>
      </p:sp>
      <p:grpSp>
        <p:nvGrpSpPr>
          <p:cNvPr id="242" name="Group 241"/>
          <p:cNvGrpSpPr/>
          <p:nvPr/>
        </p:nvGrpSpPr>
        <p:grpSpPr>
          <a:xfrm>
            <a:off x="3490196" y="5399985"/>
            <a:ext cx="1028700" cy="1041142"/>
            <a:chOff x="2501653" y="5296463"/>
            <a:chExt cx="1028700" cy="1041142"/>
          </a:xfrm>
        </p:grpSpPr>
        <p:sp>
          <p:nvSpPr>
            <p:cNvPr id="3" name="Rectangle 2"/>
            <p:cNvSpPr/>
            <p:nvPr/>
          </p:nvSpPr>
          <p:spPr bwMode="auto">
            <a:xfrm>
              <a:off x="2501653" y="5296463"/>
              <a:ext cx="228600" cy="228600"/>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2768353" y="5296463"/>
              <a:ext cx="228600" cy="228600"/>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3035053" y="5296463"/>
              <a:ext cx="228600" cy="228600"/>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3301753" y="5296463"/>
              <a:ext cx="228600" cy="228600"/>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2501653" y="5569384"/>
              <a:ext cx="228600" cy="228600"/>
            </a:xfrm>
            <a:prstGeom prst="rect">
              <a:avLst/>
            </a:prstGeom>
            <a:solidFill>
              <a:schemeClr val="tx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2768353" y="5569384"/>
              <a:ext cx="228600" cy="228600"/>
            </a:xfrm>
            <a:prstGeom prst="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3035053" y="5569384"/>
              <a:ext cx="228600" cy="228600"/>
            </a:xfrm>
            <a:prstGeom prst="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3301753" y="5569384"/>
              <a:ext cx="228600" cy="228600"/>
            </a:xfrm>
            <a:prstGeom prst="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2501653" y="5836084"/>
              <a:ext cx="228600" cy="228600"/>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2768353" y="5836084"/>
              <a:ext cx="228600" cy="228600"/>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3035053" y="5830477"/>
              <a:ext cx="228600" cy="228600"/>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3301753" y="5836084"/>
              <a:ext cx="228600" cy="228600"/>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2501653" y="6109005"/>
              <a:ext cx="228600" cy="228600"/>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2768353" y="6109005"/>
              <a:ext cx="228600" cy="228600"/>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3035053" y="6109005"/>
              <a:ext cx="228600" cy="228600"/>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3301753" y="6109005"/>
              <a:ext cx="228600" cy="228600"/>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40" name="Group 239"/>
          <p:cNvGrpSpPr/>
          <p:nvPr/>
        </p:nvGrpSpPr>
        <p:grpSpPr>
          <a:xfrm>
            <a:off x="5892553" y="5399985"/>
            <a:ext cx="1028700" cy="1041142"/>
            <a:chOff x="5092453" y="5296463"/>
            <a:chExt cx="1028700" cy="1041142"/>
          </a:xfrm>
        </p:grpSpPr>
        <p:sp>
          <p:nvSpPr>
            <p:cNvPr id="26" name="Rectangle 25"/>
            <p:cNvSpPr/>
            <p:nvPr/>
          </p:nvSpPr>
          <p:spPr bwMode="auto">
            <a:xfrm>
              <a:off x="5092453" y="5296463"/>
              <a:ext cx="228600" cy="228600"/>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5359153" y="5296463"/>
              <a:ext cx="228600" cy="228600"/>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5625853" y="5296463"/>
              <a:ext cx="228600" cy="228600"/>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5892553" y="5296463"/>
              <a:ext cx="228600" cy="228600"/>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5092453" y="5569384"/>
              <a:ext cx="228600" cy="228600"/>
            </a:xfrm>
            <a:prstGeom prst="rect">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359153" y="5569384"/>
              <a:ext cx="228600" cy="228600"/>
            </a:xfrm>
            <a:prstGeom prst="rect">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bwMode="auto">
            <a:xfrm>
              <a:off x="5625853" y="5569384"/>
              <a:ext cx="228600" cy="228600"/>
            </a:xfrm>
            <a:prstGeom prst="rect">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5892553" y="5569384"/>
              <a:ext cx="228600" cy="228600"/>
            </a:xfrm>
            <a:prstGeom prst="rect">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5092453" y="5836084"/>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5359153" y="5836084"/>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5625853" y="5836084"/>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5892553" y="5836084"/>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37"/>
            <p:cNvSpPr/>
            <p:nvPr/>
          </p:nvSpPr>
          <p:spPr bwMode="auto">
            <a:xfrm>
              <a:off x="5092453" y="6109005"/>
              <a:ext cx="228600" cy="228600"/>
            </a:xfrm>
            <a:prstGeom prst="rect">
              <a:avLst/>
            </a:prstGeom>
            <a:solidFill>
              <a:schemeClr val="tx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a:off x="5359153" y="6109005"/>
              <a:ext cx="228600" cy="228600"/>
            </a:xfrm>
            <a:prstGeom prst="rect">
              <a:avLst/>
            </a:prstGeom>
            <a:solidFill>
              <a:schemeClr val="tx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5625853" y="6109005"/>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bwMode="auto">
            <a:xfrm>
              <a:off x="5892553" y="6109005"/>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9" name="Rectangle 8"/>
          <p:cNvSpPr/>
          <p:nvPr/>
        </p:nvSpPr>
        <p:spPr>
          <a:xfrm>
            <a:off x="4985767" y="5695352"/>
            <a:ext cx="343364" cy="369332"/>
          </a:xfrm>
          <a:prstGeom prst="rect">
            <a:avLst/>
          </a:prstGeom>
        </p:spPr>
        <p:txBody>
          <a:bodyPr wrap="none">
            <a:spAutoFit/>
          </a:bodyPr>
          <a:lstStyle/>
          <a:p>
            <a:r>
              <a:rPr lang="en-US" dirty="0">
                <a:solidFill>
                  <a:srgbClr val="404040">
                    <a:lumMod val="50000"/>
                    <a:lumOff val="50000"/>
                  </a:srgbClr>
                </a:solidFill>
              </a:rPr>
              <a:t>=</a:t>
            </a:r>
            <a:endParaRPr lang="en-US" dirty="0">
              <a:solidFill>
                <a:srgbClr val="404040"/>
              </a:solidFill>
            </a:endParaRPr>
          </a:p>
        </p:txBody>
      </p:sp>
      <p:sp>
        <p:nvSpPr>
          <p:cNvPr id="42" name="Rectangle 41"/>
          <p:cNvSpPr/>
          <p:nvPr/>
        </p:nvSpPr>
        <p:spPr>
          <a:xfrm>
            <a:off x="7421536" y="5760111"/>
            <a:ext cx="343364" cy="369332"/>
          </a:xfrm>
          <a:prstGeom prst="rect">
            <a:avLst/>
          </a:prstGeom>
        </p:spPr>
        <p:txBody>
          <a:bodyPr wrap="none">
            <a:spAutoFit/>
          </a:bodyPr>
          <a:lstStyle/>
          <a:p>
            <a:r>
              <a:rPr lang="en-US" dirty="0" smtClean="0">
                <a:solidFill>
                  <a:srgbClr val="404040">
                    <a:lumMod val="50000"/>
                    <a:lumOff val="50000"/>
                  </a:srgbClr>
                </a:solidFill>
              </a:rPr>
              <a:t>+</a:t>
            </a:r>
            <a:endParaRPr lang="en-US" dirty="0">
              <a:solidFill>
                <a:srgbClr val="404040"/>
              </a:solidFill>
            </a:endParaRPr>
          </a:p>
        </p:txBody>
      </p:sp>
      <p:grpSp>
        <p:nvGrpSpPr>
          <p:cNvPr id="238" name="Group 237"/>
          <p:cNvGrpSpPr/>
          <p:nvPr/>
        </p:nvGrpSpPr>
        <p:grpSpPr>
          <a:xfrm>
            <a:off x="8349363" y="5424205"/>
            <a:ext cx="1028700" cy="1041142"/>
            <a:chOff x="7123078" y="5283185"/>
            <a:chExt cx="1028700" cy="1041142"/>
          </a:xfrm>
        </p:grpSpPr>
        <p:sp>
          <p:nvSpPr>
            <p:cNvPr id="43" name="Rectangle 42"/>
            <p:cNvSpPr/>
            <p:nvPr/>
          </p:nvSpPr>
          <p:spPr bwMode="auto">
            <a:xfrm>
              <a:off x="7123078" y="5283185"/>
              <a:ext cx="495300" cy="495300"/>
            </a:xfrm>
            <a:prstGeom prst="rect">
              <a:avLst/>
            </a:prstGeom>
            <a:solidFill>
              <a:schemeClr val="accent3">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 name="Rectangle 45"/>
            <p:cNvSpPr/>
            <p:nvPr/>
          </p:nvSpPr>
          <p:spPr bwMode="auto">
            <a:xfrm>
              <a:off x="7656478" y="5283185"/>
              <a:ext cx="495300" cy="495300"/>
            </a:xfrm>
            <a:prstGeom prst="rect">
              <a:avLst/>
            </a:prstGeom>
            <a:solidFill>
              <a:schemeClr val="accent3">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 name="Rectangle 54"/>
            <p:cNvSpPr/>
            <p:nvPr/>
          </p:nvSpPr>
          <p:spPr bwMode="auto">
            <a:xfrm>
              <a:off x="7123078" y="5822806"/>
              <a:ext cx="495300" cy="501521"/>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57"/>
            <p:cNvSpPr/>
            <p:nvPr/>
          </p:nvSpPr>
          <p:spPr bwMode="auto">
            <a:xfrm>
              <a:off x="7656478" y="5822806"/>
              <a:ext cx="495300" cy="501521"/>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36" name="Group 235"/>
          <p:cNvGrpSpPr/>
          <p:nvPr/>
        </p:nvGrpSpPr>
        <p:grpSpPr>
          <a:xfrm>
            <a:off x="10667608" y="5424205"/>
            <a:ext cx="1028700" cy="1041143"/>
            <a:chOff x="9567833" y="5261190"/>
            <a:chExt cx="1028700" cy="1041143"/>
          </a:xfrm>
        </p:grpSpPr>
        <p:sp>
          <p:nvSpPr>
            <p:cNvPr id="94" name="Rectangle 93"/>
            <p:cNvSpPr/>
            <p:nvPr/>
          </p:nvSpPr>
          <p:spPr bwMode="auto">
            <a:xfrm>
              <a:off x="10101233" y="5261190"/>
              <a:ext cx="495300" cy="498407"/>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bwMode="auto">
            <a:xfrm>
              <a:off x="9567833" y="5261191"/>
              <a:ext cx="495300" cy="501521"/>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3" name="Rectangle 102"/>
            <p:cNvSpPr/>
            <p:nvPr/>
          </p:nvSpPr>
          <p:spPr bwMode="auto">
            <a:xfrm>
              <a:off x="9567833" y="5797984"/>
              <a:ext cx="495300" cy="504349"/>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a:off x="10101233" y="5797984"/>
              <a:ext cx="495300" cy="504349"/>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07" name="Rectangle 106"/>
          <p:cNvSpPr/>
          <p:nvPr/>
        </p:nvSpPr>
        <p:spPr>
          <a:xfrm>
            <a:off x="9826576" y="5765718"/>
            <a:ext cx="343364" cy="369332"/>
          </a:xfrm>
          <a:prstGeom prst="rect">
            <a:avLst/>
          </a:prstGeom>
        </p:spPr>
        <p:txBody>
          <a:bodyPr wrap="none">
            <a:spAutoFit/>
          </a:bodyPr>
          <a:lstStyle/>
          <a:p>
            <a:r>
              <a:rPr lang="en-US" dirty="0">
                <a:solidFill>
                  <a:srgbClr val="404040">
                    <a:lumMod val="50000"/>
                    <a:lumOff val="50000"/>
                  </a:srgbClr>
                </a:solidFill>
              </a:rPr>
              <a:t>+</a:t>
            </a:r>
            <a:endParaRPr lang="en-US" dirty="0">
              <a:solidFill>
                <a:srgbClr val="404040"/>
              </a:solidFill>
            </a:endParaRPr>
          </a:p>
        </p:txBody>
      </p:sp>
      <p:sp>
        <p:nvSpPr>
          <p:cNvPr id="108" name="TextBox 107"/>
          <p:cNvSpPr txBox="1"/>
          <p:nvPr/>
        </p:nvSpPr>
        <p:spPr>
          <a:xfrm>
            <a:off x="3371260" y="1238789"/>
            <a:ext cx="1447800" cy="461665"/>
          </a:xfrm>
          <a:prstGeom prst="rect">
            <a:avLst/>
          </a:prstGeom>
          <a:noFill/>
        </p:spPr>
        <p:txBody>
          <a:bodyPr wrap="square" rtlCol="0">
            <a:spAutoFit/>
          </a:bodyPr>
          <a:lstStyle/>
          <a:p>
            <a:r>
              <a:rPr lang="en-US" sz="2400" dirty="0" smtClean="0">
                <a:solidFill>
                  <a:srgbClr val="404040">
                    <a:lumMod val="50000"/>
                    <a:lumOff val="50000"/>
                  </a:srgbClr>
                </a:solidFill>
                <a:latin typeface="Segoe UI Light"/>
              </a:rPr>
              <a:t>Original</a:t>
            </a:r>
          </a:p>
        </p:txBody>
      </p:sp>
      <p:sp>
        <p:nvSpPr>
          <p:cNvPr id="109" name="TextBox 108"/>
          <p:cNvSpPr txBox="1"/>
          <p:nvPr/>
        </p:nvSpPr>
        <p:spPr>
          <a:xfrm>
            <a:off x="5620748" y="1225512"/>
            <a:ext cx="1589990" cy="461665"/>
          </a:xfrm>
          <a:prstGeom prst="rect">
            <a:avLst/>
          </a:prstGeom>
          <a:noFill/>
        </p:spPr>
        <p:txBody>
          <a:bodyPr wrap="square" rtlCol="0">
            <a:spAutoFit/>
          </a:bodyPr>
          <a:lstStyle/>
          <a:p>
            <a:pPr algn="ctr"/>
            <a:r>
              <a:rPr lang="en-US" sz="2400" dirty="0" err="1" smtClean="0">
                <a:solidFill>
                  <a:srgbClr val="404040">
                    <a:lumMod val="50000"/>
                    <a:lumOff val="50000"/>
                  </a:srgbClr>
                </a:solidFill>
                <a:latin typeface="Segoe UI Light"/>
              </a:rPr>
              <a:t>Luma</a:t>
            </a:r>
            <a:r>
              <a:rPr lang="en-US" sz="2400" dirty="0" smtClean="0">
                <a:solidFill>
                  <a:srgbClr val="404040">
                    <a:lumMod val="50000"/>
                    <a:lumOff val="50000"/>
                  </a:srgbClr>
                </a:solidFill>
                <a:latin typeface="Segoe UI Light"/>
              </a:rPr>
              <a:t> (Y)</a:t>
            </a:r>
          </a:p>
        </p:txBody>
      </p:sp>
      <p:sp>
        <p:nvSpPr>
          <p:cNvPr id="110" name="TextBox 109"/>
          <p:cNvSpPr txBox="1"/>
          <p:nvPr/>
        </p:nvSpPr>
        <p:spPr>
          <a:xfrm>
            <a:off x="7997776" y="1290147"/>
            <a:ext cx="1828800" cy="461665"/>
          </a:xfrm>
          <a:prstGeom prst="rect">
            <a:avLst/>
          </a:prstGeom>
          <a:noFill/>
        </p:spPr>
        <p:txBody>
          <a:bodyPr wrap="square" rtlCol="0">
            <a:spAutoFit/>
          </a:bodyPr>
          <a:lstStyle/>
          <a:p>
            <a:r>
              <a:rPr lang="en-US" sz="2400" dirty="0" smtClean="0">
                <a:solidFill>
                  <a:srgbClr val="404040">
                    <a:lumMod val="50000"/>
                    <a:lumOff val="50000"/>
                  </a:srgbClr>
                </a:solidFill>
                <a:latin typeface="Segoe UI Light"/>
              </a:rPr>
              <a:t>Chroma (</a:t>
            </a:r>
            <a:r>
              <a:rPr lang="en-US" sz="2400" dirty="0" err="1" smtClean="0">
                <a:solidFill>
                  <a:srgbClr val="404040">
                    <a:lumMod val="50000"/>
                    <a:lumOff val="50000"/>
                  </a:srgbClr>
                </a:solidFill>
                <a:latin typeface="Segoe UI Light"/>
              </a:rPr>
              <a:t>Cb</a:t>
            </a:r>
            <a:r>
              <a:rPr lang="en-US" sz="2400" dirty="0" smtClean="0">
                <a:solidFill>
                  <a:srgbClr val="404040">
                    <a:lumMod val="50000"/>
                    <a:lumOff val="50000"/>
                  </a:srgbClr>
                </a:solidFill>
                <a:latin typeface="Segoe UI Light"/>
              </a:rPr>
              <a:t>)</a:t>
            </a:r>
          </a:p>
        </p:txBody>
      </p:sp>
      <p:sp>
        <p:nvSpPr>
          <p:cNvPr id="111" name="TextBox 110"/>
          <p:cNvSpPr txBox="1"/>
          <p:nvPr/>
        </p:nvSpPr>
        <p:spPr>
          <a:xfrm>
            <a:off x="10276827" y="1247106"/>
            <a:ext cx="1772161" cy="461665"/>
          </a:xfrm>
          <a:prstGeom prst="rect">
            <a:avLst/>
          </a:prstGeom>
          <a:noFill/>
        </p:spPr>
        <p:txBody>
          <a:bodyPr wrap="square" rtlCol="0">
            <a:spAutoFit/>
          </a:bodyPr>
          <a:lstStyle/>
          <a:p>
            <a:r>
              <a:rPr lang="en-US" sz="2400" dirty="0" smtClean="0">
                <a:solidFill>
                  <a:srgbClr val="404040">
                    <a:lumMod val="50000"/>
                    <a:lumOff val="50000"/>
                  </a:srgbClr>
                </a:solidFill>
                <a:latin typeface="Segoe UI Light"/>
              </a:rPr>
              <a:t>Chroma (Cr)</a:t>
            </a:r>
          </a:p>
        </p:txBody>
      </p:sp>
      <p:grpSp>
        <p:nvGrpSpPr>
          <p:cNvPr id="2" name="Group 1"/>
          <p:cNvGrpSpPr/>
          <p:nvPr/>
        </p:nvGrpSpPr>
        <p:grpSpPr>
          <a:xfrm>
            <a:off x="3485560" y="1713730"/>
            <a:ext cx="1028700" cy="1041142"/>
            <a:chOff x="2529657" y="1746811"/>
            <a:chExt cx="1028700" cy="1041142"/>
          </a:xfrm>
        </p:grpSpPr>
        <p:sp>
          <p:nvSpPr>
            <p:cNvPr id="112" name="Rectangle 111"/>
            <p:cNvSpPr/>
            <p:nvPr/>
          </p:nvSpPr>
          <p:spPr bwMode="auto">
            <a:xfrm>
              <a:off x="2529657" y="1746811"/>
              <a:ext cx="228600" cy="228600"/>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2796357" y="1746811"/>
              <a:ext cx="228600" cy="228600"/>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4" name="Rectangle 113"/>
            <p:cNvSpPr/>
            <p:nvPr/>
          </p:nvSpPr>
          <p:spPr bwMode="auto">
            <a:xfrm>
              <a:off x="3063057" y="1746811"/>
              <a:ext cx="228600" cy="228600"/>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5" name="Rectangle 114"/>
            <p:cNvSpPr/>
            <p:nvPr/>
          </p:nvSpPr>
          <p:spPr bwMode="auto">
            <a:xfrm>
              <a:off x="3329757" y="1746811"/>
              <a:ext cx="228600" cy="228600"/>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6" name="Rectangle 115"/>
            <p:cNvSpPr/>
            <p:nvPr/>
          </p:nvSpPr>
          <p:spPr bwMode="auto">
            <a:xfrm>
              <a:off x="2529657" y="2019732"/>
              <a:ext cx="228600" cy="228600"/>
            </a:xfrm>
            <a:prstGeom prst="rect">
              <a:avLst/>
            </a:prstGeom>
            <a:solidFill>
              <a:schemeClr val="tx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7" name="Rectangle 116"/>
            <p:cNvSpPr/>
            <p:nvPr/>
          </p:nvSpPr>
          <p:spPr bwMode="auto">
            <a:xfrm>
              <a:off x="2796357" y="2019732"/>
              <a:ext cx="228600" cy="228600"/>
            </a:xfrm>
            <a:prstGeom prst="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8" name="Rectangle 117"/>
            <p:cNvSpPr/>
            <p:nvPr/>
          </p:nvSpPr>
          <p:spPr bwMode="auto">
            <a:xfrm>
              <a:off x="3063057" y="2019732"/>
              <a:ext cx="228600" cy="228600"/>
            </a:xfrm>
            <a:prstGeom prst="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9" name="Rectangle 118"/>
            <p:cNvSpPr/>
            <p:nvPr/>
          </p:nvSpPr>
          <p:spPr bwMode="auto">
            <a:xfrm>
              <a:off x="3329757" y="2019732"/>
              <a:ext cx="228600" cy="228600"/>
            </a:xfrm>
            <a:prstGeom prst="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0" name="Rectangle 119"/>
            <p:cNvSpPr/>
            <p:nvPr/>
          </p:nvSpPr>
          <p:spPr bwMode="auto">
            <a:xfrm>
              <a:off x="2529657" y="2286432"/>
              <a:ext cx="228600" cy="228600"/>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1" name="Rectangle 120"/>
            <p:cNvSpPr/>
            <p:nvPr/>
          </p:nvSpPr>
          <p:spPr bwMode="auto">
            <a:xfrm>
              <a:off x="2796357" y="2286432"/>
              <a:ext cx="228600" cy="228600"/>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2" name="Rectangle 121"/>
            <p:cNvSpPr/>
            <p:nvPr/>
          </p:nvSpPr>
          <p:spPr bwMode="auto">
            <a:xfrm>
              <a:off x="3063057" y="2280825"/>
              <a:ext cx="228600" cy="228600"/>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3" name="Rectangle 122"/>
            <p:cNvSpPr/>
            <p:nvPr/>
          </p:nvSpPr>
          <p:spPr bwMode="auto">
            <a:xfrm>
              <a:off x="3329757" y="2286432"/>
              <a:ext cx="228600" cy="228600"/>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2529657" y="2559353"/>
              <a:ext cx="228600" cy="228600"/>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5" name="Rectangle 124"/>
            <p:cNvSpPr/>
            <p:nvPr/>
          </p:nvSpPr>
          <p:spPr bwMode="auto">
            <a:xfrm>
              <a:off x="2796357" y="2559353"/>
              <a:ext cx="228600" cy="228600"/>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6" name="Rectangle 125"/>
            <p:cNvSpPr/>
            <p:nvPr/>
          </p:nvSpPr>
          <p:spPr bwMode="auto">
            <a:xfrm>
              <a:off x="3063057" y="2559353"/>
              <a:ext cx="228600" cy="228600"/>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7" name="Rectangle 126"/>
            <p:cNvSpPr/>
            <p:nvPr/>
          </p:nvSpPr>
          <p:spPr bwMode="auto">
            <a:xfrm>
              <a:off x="3329757" y="2559353"/>
              <a:ext cx="228600" cy="228600"/>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27" name="Group 226"/>
          <p:cNvGrpSpPr/>
          <p:nvPr/>
        </p:nvGrpSpPr>
        <p:grpSpPr>
          <a:xfrm>
            <a:off x="5887448" y="1700454"/>
            <a:ext cx="1028700" cy="1041142"/>
            <a:chOff x="5120457" y="1746811"/>
            <a:chExt cx="1028700" cy="1041142"/>
          </a:xfrm>
        </p:grpSpPr>
        <p:sp>
          <p:nvSpPr>
            <p:cNvPr id="128" name="Rectangle 127"/>
            <p:cNvSpPr/>
            <p:nvPr/>
          </p:nvSpPr>
          <p:spPr bwMode="auto">
            <a:xfrm>
              <a:off x="5120457" y="1746811"/>
              <a:ext cx="228600" cy="228600"/>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9" name="Rectangle 128"/>
            <p:cNvSpPr/>
            <p:nvPr/>
          </p:nvSpPr>
          <p:spPr bwMode="auto">
            <a:xfrm>
              <a:off x="5387157" y="1746811"/>
              <a:ext cx="228600" cy="228600"/>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0" name="Rectangle 129"/>
            <p:cNvSpPr/>
            <p:nvPr/>
          </p:nvSpPr>
          <p:spPr bwMode="auto">
            <a:xfrm>
              <a:off x="5653857" y="1746811"/>
              <a:ext cx="228600" cy="228600"/>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1" name="Rectangle 130"/>
            <p:cNvSpPr/>
            <p:nvPr/>
          </p:nvSpPr>
          <p:spPr bwMode="auto">
            <a:xfrm>
              <a:off x="5920557" y="1746811"/>
              <a:ext cx="228600" cy="228600"/>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2" name="Rectangle 131"/>
            <p:cNvSpPr/>
            <p:nvPr/>
          </p:nvSpPr>
          <p:spPr bwMode="auto">
            <a:xfrm>
              <a:off x="5120457" y="2019732"/>
              <a:ext cx="228600" cy="228600"/>
            </a:xfrm>
            <a:prstGeom prst="rect">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3" name="Rectangle 132"/>
            <p:cNvSpPr/>
            <p:nvPr/>
          </p:nvSpPr>
          <p:spPr bwMode="auto">
            <a:xfrm>
              <a:off x="5387157" y="2019732"/>
              <a:ext cx="228600" cy="228600"/>
            </a:xfrm>
            <a:prstGeom prst="rect">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4" name="Rectangle 133"/>
            <p:cNvSpPr/>
            <p:nvPr/>
          </p:nvSpPr>
          <p:spPr bwMode="auto">
            <a:xfrm>
              <a:off x="5653857" y="2019732"/>
              <a:ext cx="228600" cy="228600"/>
            </a:xfrm>
            <a:prstGeom prst="rect">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5" name="Rectangle 134"/>
            <p:cNvSpPr/>
            <p:nvPr/>
          </p:nvSpPr>
          <p:spPr bwMode="auto">
            <a:xfrm>
              <a:off x="5920557" y="2019732"/>
              <a:ext cx="228600" cy="228600"/>
            </a:xfrm>
            <a:prstGeom prst="rect">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6" name="Rectangle 135"/>
            <p:cNvSpPr/>
            <p:nvPr/>
          </p:nvSpPr>
          <p:spPr bwMode="auto">
            <a:xfrm>
              <a:off x="5120457" y="2286432"/>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7" name="Rectangle 136"/>
            <p:cNvSpPr/>
            <p:nvPr/>
          </p:nvSpPr>
          <p:spPr bwMode="auto">
            <a:xfrm>
              <a:off x="5387157" y="2286432"/>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8" name="Rectangle 137"/>
            <p:cNvSpPr/>
            <p:nvPr/>
          </p:nvSpPr>
          <p:spPr bwMode="auto">
            <a:xfrm>
              <a:off x="5653857" y="2286432"/>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9" name="Rectangle 138"/>
            <p:cNvSpPr/>
            <p:nvPr/>
          </p:nvSpPr>
          <p:spPr bwMode="auto">
            <a:xfrm>
              <a:off x="5920557" y="2286432"/>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0" name="Rectangle 139"/>
            <p:cNvSpPr/>
            <p:nvPr/>
          </p:nvSpPr>
          <p:spPr bwMode="auto">
            <a:xfrm>
              <a:off x="5120457" y="2559353"/>
              <a:ext cx="228600" cy="228600"/>
            </a:xfrm>
            <a:prstGeom prst="rect">
              <a:avLst/>
            </a:prstGeom>
            <a:solidFill>
              <a:schemeClr val="tx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1" name="Rectangle 140"/>
            <p:cNvSpPr/>
            <p:nvPr/>
          </p:nvSpPr>
          <p:spPr bwMode="auto">
            <a:xfrm>
              <a:off x="5387157" y="2559353"/>
              <a:ext cx="228600" cy="228600"/>
            </a:xfrm>
            <a:prstGeom prst="rect">
              <a:avLst/>
            </a:prstGeom>
            <a:solidFill>
              <a:schemeClr val="tx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2" name="Rectangle 141"/>
            <p:cNvSpPr/>
            <p:nvPr/>
          </p:nvSpPr>
          <p:spPr bwMode="auto">
            <a:xfrm>
              <a:off x="5653857" y="2559353"/>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3" name="Rectangle 142"/>
            <p:cNvSpPr/>
            <p:nvPr/>
          </p:nvSpPr>
          <p:spPr bwMode="auto">
            <a:xfrm>
              <a:off x="5920557" y="2559353"/>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44" name="Rectangle 143"/>
          <p:cNvSpPr/>
          <p:nvPr/>
        </p:nvSpPr>
        <p:spPr>
          <a:xfrm>
            <a:off x="4985767" y="2016423"/>
            <a:ext cx="343364" cy="369332"/>
          </a:xfrm>
          <a:prstGeom prst="rect">
            <a:avLst/>
          </a:prstGeom>
        </p:spPr>
        <p:txBody>
          <a:bodyPr wrap="none">
            <a:spAutoFit/>
          </a:bodyPr>
          <a:lstStyle/>
          <a:p>
            <a:r>
              <a:rPr lang="en-US" dirty="0">
                <a:solidFill>
                  <a:srgbClr val="404040">
                    <a:lumMod val="50000"/>
                    <a:lumOff val="50000"/>
                  </a:srgbClr>
                </a:solidFill>
              </a:rPr>
              <a:t>=</a:t>
            </a:r>
            <a:endParaRPr lang="en-US" dirty="0">
              <a:solidFill>
                <a:srgbClr val="404040"/>
              </a:solidFill>
            </a:endParaRPr>
          </a:p>
        </p:txBody>
      </p:sp>
      <p:sp>
        <p:nvSpPr>
          <p:cNvPr id="145" name="Rectangle 144"/>
          <p:cNvSpPr/>
          <p:nvPr/>
        </p:nvSpPr>
        <p:spPr>
          <a:xfrm>
            <a:off x="7374602" y="2036255"/>
            <a:ext cx="343364" cy="369332"/>
          </a:xfrm>
          <a:prstGeom prst="rect">
            <a:avLst/>
          </a:prstGeom>
        </p:spPr>
        <p:txBody>
          <a:bodyPr wrap="none">
            <a:spAutoFit/>
          </a:bodyPr>
          <a:lstStyle/>
          <a:p>
            <a:r>
              <a:rPr lang="en-US" dirty="0" smtClean="0">
                <a:solidFill>
                  <a:srgbClr val="404040">
                    <a:lumMod val="50000"/>
                    <a:lumOff val="50000"/>
                  </a:srgbClr>
                </a:solidFill>
              </a:rPr>
              <a:t>+</a:t>
            </a:r>
            <a:endParaRPr lang="en-US" dirty="0">
              <a:solidFill>
                <a:srgbClr val="404040"/>
              </a:solidFill>
            </a:endParaRPr>
          </a:p>
        </p:txBody>
      </p:sp>
      <p:grpSp>
        <p:nvGrpSpPr>
          <p:cNvPr id="226" name="Group 225"/>
          <p:cNvGrpSpPr/>
          <p:nvPr/>
        </p:nvGrpSpPr>
        <p:grpSpPr>
          <a:xfrm>
            <a:off x="8351354" y="1692489"/>
            <a:ext cx="1028700" cy="1041142"/>
            <a:chOff x="7151082" y="1733533"/>
            <a:chExt cx="1028700" cy="1041142"/>
          </a:xfrm>
        </p:grpSpPr>
        <p:sp>
          <p:nvSpPr>
            <p:cNvPr id="146" name="Rectangle 145"/>
            <p:cNvSpPr/>
            <p:nvPr/>
          </p:nvSpPr>
          <p:spPr bwMode="auto">
            <a:xfrm>
              <a:off x="7151082" y="1733533"/>
              <a:ext cx="228600" cy="228600"/>
            </a:xfrm>
            <a:prstGeom prst="rect">
              <a:avLst/>
            </a:prstGeom>
            <a:solidFill>
              <a:schemeClr val="accent3">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7" name="Rectangle 146"/>
            <p:cNvSpPr/>
            <p:nvPr/>
          </p:nvSpPr>
          <p:spPr bwMode="auto">
            <a:xfrm>
              <a:off x="7417782" y="1733533"/>
              <a:ext cx="228600" cy="228600"/>
            </a:xfrm>
            <a:prstGeom prst="rect">
              <a:avLst/>
            </a:prstGeom>
            <a:solidFill>
              <a:schemeClr val="accent3">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8" name="Rectangle 147"/>
            <p:cNvSpPr/>
            <p:nvPr/>
          </p:nvSpPr>
          <p:spPr bwMode="auto">
            <a:xfrm>
              <a:off x="7684482" y="1733533"/>
              <a:ext cx="228600" cy="228600"/>
            </a:xfrm>
            <a:prstGeom prst="rect">
              <a:avLst/>
            </a:prstGeom>
            <a:solidFill>
              <a:schemeClr val="accent3">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9" name="Rectangle 148"/>
            <p:cNvSpPr/>
            <p:nvPr/>
          </p:nvSpPr>
          <p:spPr bwMode="auto">
            <a:xfrm>
              <a:off x="7951182" y="1733533"/>
              <a:ext cx="228600" cy="228600"/>
            </a:xfrm>
            <a:prstGeom prst="rect">
              <a:avLst/>
            </a:prstGeom>
            <a:solidFill>
              <a:schemeClr val="accent3">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0" name="Rectangle 149"/>
            <p:cNvSpPr/>
            <p:nvPr/>
          </p:nvSpPr>
          <p:spPr bwMode="auto">
            <a:xfrm>
              <a:off x="7151082" y="2006454"/>
              <a:ext cx="228600" cy="228600"/>
            </a:xfrm>
            <a:prstGeom prst="rect">
              <a:avLst/>
            </a:prstGeom>
            <a:solidFill>
              <a:schemeClr val="accent3">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1" name="Rectangle 150"/>
            <p:cNvSpPr/>
            <p:nvPr/>
          </p:nvSpPr>
          <p:spPr bwMode="auto">
            <a:xfrm>
              <a:off x="7417782" y="2006454"/>
              <a:ext cx="228600" cy="228600"/>
            </a:xfrm>
            <a:prstGeom prst="rect">
              <a:avLst/>
            </a:prstGeom>
            <a:solidFill>
              <a:schemeClr val="accent3">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2" name="Rectangle 151"/>
            <p:cNvSpPr/>
            <p:nvPr/>
          </p:nvSpPr>
          <p:spPr bwMode="auto">
            <a:xfrm>
              <a:off x="7684482" y="2006454"/>
              <a:ext cx="228600" cy="228600"/>
            </a:xfrm>
            <a:prstGeom prst="rect">
              <a:avLst/>
            </a:prstGeom>
            <a:solidFill>
              <a:schemeClr val="accent3">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3" name="Rectangle 152"/>
            <p:cNvSpPr/>
            <p:nvPr/>
          </p:nvSpPr>
          <p:spPr bwMode="auto">
            <a:xfrm>
              <a:off x="7951182" y="2006454"/>
              <a:ext cx="228600" cy="228600"/>
            </a:xfrm>
            <a:prstGeom prst="rect">
              <a:avLst/>
            </a:prstGeom>
            <a:solidFill>
              <a:schemeClr val="accent3">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4" name="Rectangle 153"/>
            <p:cNvSpPr/>
            <p:nvPr/>
          </p:nvSpPr>
          <p:spPr bwMode="auto">
            <a:xfrm>
              <a:off x="7151082" y="2273154"/>
              <a:ext cx="228600" cy="228600"/>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5" name="Rectangle 154"/>
            <p:cNvSpPr/>
            <p:nvPr/>
          </p:nvSpPr>
          <p:spPr bwMode="auto">
            <a:xfrm>
              <a:off x="7417782" y="2273154"/>
              <a:ext cx="228600" cy="228600"/>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6" name="Rectangle 155"/>
            <p:cNvSpPr/>
            <p:nvPr/>
          </p:nvSpPr>
          <p:spPr bwMode="auto">
            <a:xfrm>
              <a:off x="7684482" y="2273154"/>
              <a:ext cx="228600" cy="228600"/>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7" name="Rectangle 156"/>
            <p:cNvSpPr/>
            <p:nvPr/>
          </p:nvSpPr>
          <p:spPr bwMode="auto">
            <a:xfrm>
              <a:off x="7951182" y="2273154"/>
              <a:ext cx="228600" cy="228600"/>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8" name="Rectangle 157"/>
            <p:cNvSpPr/>
            <p:nvPr/>
          </p:nvSpPr>
          <p:spPr bwMode="auto">
            <a:xfrm>
              <a:off x="7151082" y="2546075"/>
              <a:ext cx="228600" cy="228600"/>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9" name="Rectangle 158"/>
            <p:cNvSpPr/>
            <p:nvPr/>
          </p:nvSpPr>
          <p:spPr bwMode="auto">
            <a:xfrm>
              <a:off x="7417782" y="2546075"/>
              <a:ext cx="228600" cy="228600"/>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0" name="Rectangle 159"/>
            <p:cNvSpPr/>
            <p:nvPr/>
          </p:nvSpPr>
          <p:spPr bwMode="auto">
            <a:xfrm>
              <a:off x="7684482" y="2546075"/>
              <a:ext cx="228600" cy="228600"/>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1" name="Rectangle 160"/>
            <p:cNvSpPr/>
            <p:nvPr/>
          </p:nvSpPr>
          <p:spPr bwMode="auto">
            <a:xfrm>
              <a:off x="7951182" y="2546075"/>
              <a:ext cx="228600" cy="228600"/>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24" name="Group 223"/>
          <p:cNvGrpSpPr/>
          <p:nvPr/>
        </p:nvGrpSpPr>
        <p:grpSpPr>
          <a:xfrm>
            <a:off x="10667607" y="1692489"/>
            <a:ext cx="1028700" cy="1041142"/>
            <a:chOff x="9595837" y="1711539"/>
            <a:chExt cx="1028700" cy="1041142"/>
          </a:xfrm>
        </p:grpSpPr>
        <p:sp>
          <p:nvSpPr>
            <p:cNvPr id="162" name="Rectangle 161"/>
            <p:cNvSpPr/>
            <p:nvPr/>
          </p:nvSpPr>
          <p:spPr bwMode="auto">
            <a:xfrm>
              <a:off x="9595837" y="1711539"/>
              <a:ext cx="2286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3" name="Rectangle 162"/>
            <p:cNvSpPr/>
            <p:nvPr/>
          </p:nvSpPr>
          <p:spPr bwMode="auto">
            <a:xfrm>
              <a:off x="9862537" y="1711539"/>
              <a:ext cx="2286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4" name="Rectangle 163"/>
            <p:cNvSpPr/>
            <p:nvPr/>
          </p:nvSpPr>
          <p:spPr bwMode="auto">
            <a:xfrm>
              <a:off x="10129237" y="1711539"/>
              <a:ext cx="2286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5" name="Rectangle 164"/>
            <p:cNvSpPr/>
            <p:nvPr/>
          </p:nvSpPr>
          <p:spPr bwMode="auto">
            <a:xfrm>
              <a:off x="10395937" y="1711539"/>
              <a:ext cx="2286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6" name="Rectangle 165"/>
            <p:cNvSpPr/>
            <p:nvPr/>
          </p:nvSpPr>
          <p:spPr bwMode="auto">
            <a:xfrm>
              <a:off x="9595837" y="1984460"/>
              <a:ext cx="2286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7" name="Rectangle 166"/>
            <p:cNvSpPr/>
            <p:nvPr/>
          </p:nvSpPr>
          <p:spPr bwMode="auto">
            <a:xfrm>
              <a:off x="9862537" y="1984460"/>
              <a:ext cx="2286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8" name="Rectangle 167"/>
            <p:cNvSpPr/>
            <p:nvPr/>
          </p:nvSpPr>
          <p:spPr bwMode="auto">
            <a:xfrm>
              <a:off x="10129237" y="1984460"/>
              <a:ext cx="2286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9" name="Rectangle 168"/>
            <p:cNvSpPr/>
            <p:nvPr/>
          </p:nvSpPr>
          <p:spPr bwMode="auto">
            <a:xfrm>
              <a:off x="10395937" y="1984460"/>
              <a:ext cx="2286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0" name="Rectangle 169"/>
            <p:cNvSpPr/>
            <p:nvPr/>
          </p:nvSpPr>
          <p:spPr bwMode="auto">
            <a:xfrm>
              <a:off x="9595837" y="2251160"/>
              <a:ext cx="2286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1" name="Rectangle 170"/>
            <p:cNvSpPr/>
            <p:nvPr/>
          </p:nvSpPr>
          <p:spPr bwMode="auto">
            <a:xfrm>
              <a:off x="9862537" y="2251160"/>
              <a:ext cx="2286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2" name="Rectangle 171"/>
            <p:cNvSpPr/>
            <p:nvPr/>
          </p:nvSpPr>
          <p:spPr bwMode="auto">
            <a:xfrm>
              <a:off x="10129237" y="2251160"/>
              <a:ext cx="2286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3" name="Rectangle 172"/>
            <p:cNvSpPr/>
            <p:nvPr/>
          </p:nvSpPr>
          <p:spPr bwMode="auto">
            <a:xfrm>
              <a:off x="10395937" y="2251160"/>
              <a:ext cx="2286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4" name="Rectangle 173"/>
            <p:cNvSpPr/>
            <p:nvPr/>
          </p:nvSpPr>
          <p:spPr bwMode="auto">
            <a:xfrm>
              <a:off x="9595837" y="2524081"/>
              <a:ext cx="2286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5" name="Rectangle 174"/>
            <p:cNvSpPr/>
            <p:nvPr/>
          </p:nvSpPr>
          <p:spPr bwMode="auto">
            <a:xfrm>
              <a:off x="9862537" y="2524081"/>
              <a:ext cx="2286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6" name="Rectangle 175"/>
            <p:cNvSpPr/>
            <p:nvPr/>
          </p:nvSpPr>
          <p:spPr bwMode="auto">
            <a:xfrm>
              <a:off x="10129237" y="2524081"/>
              <a:ext cx="2286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7" name="Rectangle 176"/>
            <p:cNvSpPr/>
            <p:nvPr/>
          </p:nvSpPr>
          <p:spPr bwMode="auto">
            <a:xfrm>
              <a:off x="10395937" y="2524081"/>
              <a:ext cx="2286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78" name="Rectangle 177"/>
          <p:cNvSpPr/>
          <p:nvPr/>
        </p:nvSpPr>
        <p:spPr>
          <a:xfrm>
            <a:off x="9785873" y="2005105"/>
            <a:ext cx="343364" cy="369332"/>
          </a:xfrm>
          <a:prstGeom prst="rect">
            <a:avLst/>
          </a:prstGeom>
        </p:spPr>
        <p:txBody>
          <a:bodyPr wrap="none">
            <a:spAutoFit/>
          </a:bodyPr>
          <a:lstStyle/>
          <a:p>
            <a:r>
              <a:rPr lang="en-US" dirty="0">
                <a:solidFill>
                  <a:srgbClr val="404040">
                    <a:lumMod val="50000"/>
                    <a:lumOff val="50000"/>
                  </a:srgbClr>
                </a:solidFill>
              </a:rPr>
              <a:t>+</a:t>
            </a:r>
            <a:endParaRPr lang="en-US" dirty="0">
              <a:solidFill>
                <a:srgbClr val="404040"/>
              </a:solidFill>
            </a:endParaRPr>
          </a:p>
        </p:txBody>
      </p:sp>
      <p:sp>
        <p:nvSpPr>
          <p:cNvPr id="179" name="TextBox 178"/>
          <p:cNvSpPr txBox="1"/>
          <p:nvPr/>
        </p:nvSpPr>
        <p:spPr>
          <a:xfrm>
            <a:off x="3354270" y="3061941"/>
            <a:ext cx="1447800" cy="461665"/>
          </a:xfrm>
          <a:prstGeom prst="rect">
            <a:avLst/>
          </a:prstGeom>
          <a:noFill/>
        </p:spPr>
        <p:txBody>
          <a:bodyPr wrap="square" rtlCol="0">
            <a:spAutoFit/>
          </a:bodyPr>
          <a:lstStyle/>
          <a:p>
            <a:r>
              <a:rPr lang="en-US" sz="2400" dirty="0" smtClean="0">
                <a:solidFill>
                  <a:srgbClr val="404040">
                    <a:lumMod val="50000"/>
                    <a:lumOff val="50000"/>
                  </a:srgbClr>
                </a:solidFill>
                <a:latin typeface="Segoe UI Light"/>
              </a:rPr>
              <a:t>Original</a:t>
            </a:r>
          </a:p>
        </p:txBody>
      </p:sp>
      <p:sp>
        <p:nvSpPr>
          <p:cNvPr id="180" name="TextBox 179"/>
          <p:cNvSpPr txBox="1"/>
          <p:nvPr/>
        </p:nvSpPr>
        <p:spPr>
          <a:xfrm>
            <a:off x="5620748" y="3061941"/>
            <a:ext cx="1589990" cy="461665"/>
          </a:xfrm>
          <a:prstGeom prst="rect">
            <a:avLst/>
          </a:prstGeom>
          <a:noFill/>
        </p:spPr>
        <p:txBody>
          <a:bodyPr wrap="square" rtlCol="0">
            <a:spAutoFit/>
          </a:bodyPr>
          <a:lstStyle/>
          <a:p>
            <a:pPr algn="ctr"/>
            <a:r>
              <a:rPr lang="en-US" sz="2400" dirty="0" err="1" smtClean="0">
                <a:solidFill>
                  <a:srgbClr val="404040">
                    <a:lumMod val="50000"/>
                    <a:lumOff val="50000"/>
                  </a:srgbClr>
                </a:solidFill>
                <a:latin typeface="Segoe UI Light"/>
              </a:rPr>
              <a:t>Luma</a:t>
            </a:r>
            <a:r>
              <a:rPr lang="en-US" sz="2400" dirty="0" smtClean="0">
                <a:solidFill>
                  <a:srgbClr val="404040">
                    <a:lumMod val="50000"/>
                    <a:lumOff val="50000"/>
                  </a:srgbClr>
                </a:solidFill>
                <a:latin typeface="Segoe UI Light"/>
              </a:rPr>
              <a:t> (Y)</a:t>
            </a:r>
          </a:p>
        </p:txBody>
      </p:sp>
      <p:sp>
        <p:nvSpPr>
          <p:cNvPr id="181" name="TextBox 180"/>
          <p:cNvSpPr txBox="1"/>
          <p:nvPr/>
        </p:nvSpPr>
        <p:spPr>
          <a:xfrm>
            <a:off x="7952281" y="3129752"/>
            <a:ext cx="1828800" cy="461665"/>
          </a:xfrm>
          <a:prstGeom prst="rect">
            <a:avLst/>
          </a:prstGeom>
          <a:noFill/>
        </p:spPr>
        <p:txBody>
          <a:bodyPr wrap="square" rtlCol="0">
            <a:spAutoFit/>
          </a:bodyPr>
          <a:lstStyle/>
          <a:p>
            <a:r>
              <a:rPr lang="en-US" sz="2400" dirty="0" smtClean="0">
                <a:solidFill>
                  <a:srgbClr val="404040">
                    <a:lumMod val="50000"/>
                    <a:lumOff val="50000"/>
                  </a:srgbClr>
                </a:solidFill>
                <a:latin typeface="Segoe UI Light"/>
              </a:rPr>
              <a:t>Chroma (</a:t>
            </a:r>
            <a:r>
              <a:rPr lang="en-US" sz="2400" dirty="0" err="1" smtClean="0">
                <a:solidFill>
                  <a:srgbClr val="404040">
                    <a:lumMod val="50000"/>
                    <a:lumOff val="50000"/>
                  </a:srgbClr>
                </a:solidFill>
                <a:latin typeface="Segoe UI Light"/>
              </a:rPr>
              <a:t>Cb</a:t>
            </a:r>
            <a:r>
              <a:rPr lang="en-US" sz="2400" dirty="0" smtClean="0">
                <a:solidFill>
                  <a:srgbClr val="404040">
                    <a:lumMod val="50000"/>
                    <a:lumOff val="50000"/>
                  </a:srgbClr>
                </a:solidFill>
                <a:latin typeface="Segoe UI Light"/>
              </a:rPr>
              <a:t>)</a:t>
            </a:r>
          </a:p>
        </p:txBody>
      </p:sp>
      <p:sp>
        <p:nvSpPr>
          <p:cNvPr id="182" name="TextBox 181"/>
          <p:cNvSpPr txBox="1"/>
          <p:nvPr/>
        </p:nvSpPr>
        <p:spPr>
          <a:xfrm>
            <a:off x="10301367" y="3119577"/>
            <a:ext cx="1772161" cy="461665"/>
          </a:xfrm>
          <a:prstGeom prst="rect">
            <a:avLst/>
          </a:prstGeom>
          <a:noFill/>
        </p:spPr>
        <p:txBody>
          <a:bodyPr wrap="square" rtlCol="0">
            <a:spAutoFit/>
          </a:bodyPr>
          <a:lstStyle/>
          <a:p>
            <a:r>
              <a:rPr lang="en-US" sz="2400" dirty="0" smtClean="0">
                <a:solidFill>
                  <a:srgbClr val="404040">
                    <a:lumMod val="50000"/>
                    <a:lumOff val="50000"/>
                  </a:srgbClr>
                </a:solidFill>
                <a:latin typeface="Segoe UI Light"/>
              </a:rPr>
              <a:t>Chroma (Cr)</a:t>
            </a:r>
          </a:p>
        </p:txBody>
      </p:sp>
      <p:grpSp>
        <p:nvGrpSpPr>
          <p:cNvPr id="4" name="Group 3"/>
          <p:cNvGrpSpPr/>
          <p:nvPr/>
        </p:nvGrpSpPr>
        <p:grpSpPr>
          <a:xfrm>
            <a:off x="3468570" y="3536882"/>
            <a:ext cx="1028700" cy="1041142"/>
            <a:chOff x="2398678" y="3578347"/>
            <a:chExt cx="1028700" cy="1041142"/>
          </a:xfrm>
        </p:grpSpPr>
        <p:sp>
          <p:nvSpPr>
            <p:cNvPr id="183" name="Rectangle 182"/>
            <p:cNvSpPr/>
            <p:nvPr/>
          </p:nvSpPr>
          <p:spPr bwMode="auto">
            <a:xfrm>
              <a:off x="2398678" y="3578347"/>
              <a:ext cx="228600" cy="228600"/>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4" name="Rectangle 183"/>
            <p:cNvSpPr/>
            <p:nvPr/>
          </p:nvSpPr>
          <p:spPr bwMode="auto">
            <a:xfrm>
              <a:off x="2665378" y="3578347"/>
              <a:ext cx="228600" cy="228600"/>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5" name="Rectangle 184"/>
            <p:cNvSpPr/>
            <p:nvPr/>
          </p:nvSpPr>
          <p:spPr bwMode="auto">
            <a:xfrm>
              <a:off x="2932078" y="3578347"/>
              <a:ext cx="228600" cy="228600"/>
            </a:xfrm>
            <a:prstGeom prst="rect">
              <a:avLst/>
            </a:prstGeom>
            <a:solidFill>
              <a:schemeClr val="tx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6" name="Rectangle 185"/>
            <p:cNvSpPr/>
            <p:nvPr/>
          </p:nvSpPr>
          <p:spPr bwMode="auto">
            <a:xfrm>
              <a:off x="3198778" y="3578347"/>
              <a:ext cx="228600" cy="228600"/>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7" name="Rectangle 186"/>
            <p:cNvSpPr/>
            <p:nvPr/>
          </p:nvSpPr>
          <p:spPr bwMode="auto">
            <a:xfrm>
              <a:off x="2398678" y="3851268"/>
              <a:ext cx="228600" cy="228600"/>
            </a:xfrm>
            <a:prstGeom prst="rect">
              <a:avLst/>
            </a:prstGeom>
            <a:solidFill>
              <a:schemeClr val="tx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8" name="Rectangle 187"/>
            <p:cNvSpPr/>
            <p:nvPr/>
          </p:nvSpPr>
          <p:spPr bwMode="auto">
            <a:xfrm>
              <a:off x="2665378" y="3851268"/>
              <a:ext cx="228600" cy="228600"/>
            </a:xfrm>
            <a:prstGeom prst="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9" name="Rectangle 188"/>
            <p:cNvSpPr/>
            <p:nvPr/>
          </p:nvSpPr>
          <p:spPr bwMode="auto">
            <a:xfrm>
              <a:off x="2932078" y="3851268"/>
              <a:ext cx="228600" cy="228600"/>
            </a:xfrm>
            <a:prstGeom prst="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0" name="Rectangle 189"/>
            <p:cNvSpPr/>
            <p:nvPr/>
          </p:nvSpPr>
          <p:spPr bwMode="auto">
            <a:xfrm>
              <a:off x="3198778" y="3851268"/>
              <a:ext cx="228600" cy="228600"/>
            </a:xfrm>
            <a:prstGeom prst="rect">
              <a:avLst/>
            </a:prstGeom>
            <a:solidFill>
              <a:schemeClr val="accent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1" name="Rectangle 190"/>
            <p:cNvSpPr/>
            <p:nvPr/>
          </p:nvSpPr>
          <p:spPr bwMode="auto">
            <a:xfrm>
              <a:off x="2398678" y="4117968"/>
              <a:ext cx="228600" cy="228600"/>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2" name="Rectangle 191"/>
            <p:cNvSpPr/>
            <p:nvPr/>
          </p:nvSpPr>
          <p:spPr bwMode="auto">
            <a:xfrm>
              <a:off x="2665378" y="4117968"/>
              <a:ext cx="228600" cy="228600"/>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3" name="Rectangle 192"/>
            <p:cNvSpPr/>
            <p:nvPr/>
          </p:nvSpPr>
          <p:spPr bwMode="auto">
            <a:xfrm>
              <a:off x="2932078" y="4112361"/>
              <a:ext cx="228600" cy="228600"/>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4" name="Rectangle 193"/>
            <p:cNvSpPr/>
            <p:nvPr/>
          </p:nvSpPr>
          <p:spPr bwMode="auto">
            <a:xfrm>
              <a:off x="3198778" y="4117968"/>
              <a:ext cx="228600" cy="228600"/>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5" name="Rectangle 194"/>
            <p:cNvSpPr/>
            <p:nvPr/>
          </p:nvSpPr>
          <p:spPr bwMode="auto">
            <a:xfrm>
              <a:off x="2398678" y="4390889"/>
              <a:ext cx="228600" cy="228600"/>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6" name="Rectangle 195"/>
            <p:cNvSpPr/>
            <p:nvPr/>
          </p:nvSpPr>
          <p:spPr bwMode="auto">
            <a:xfrm>
              <a:off x="2665378" y="4390889"/>
              <a:ext cx="228600" cy="228600"/>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7" name="Rectangle 196"/>
            <p:cNvSpPr/>
            <p:nvPr/>
          </p:nvSpPr>
          <p:spPr bwMode="auto">
            <a:xfrm>
              <a:off x="2932078" y="4390889"/>
              <a:ext cx="228600" cy="228600"/>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8" name="Rectangle 197"/>
            <p:cNvSpPr/>
            <p:nvPr/>
          </p:nvSpPr>
          <p:spPr bwMode="auto">
            <a:xfrm>
              <a:off x="3198778" y="4390889"/>
              <a:ext cx="228600" cy="228600"/>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30" name="Group 229"/>
          <p:cNvGrpSpPr/>
          <p:nvPr/>
        </p:nvGrpSpPr>
        <p:grpSpPr>
          <a:xfrm>
            <a:off x="5887448" y="3536883"/>
            <a:ext cx="1028700" cy="1041142"/>
            <a:chOff x="4989478" y="3578347"/>
            <a:chExt cx="1028700" cy="1041142"/>
          </a:xfrm>
        </p:grpSpPr>
        <p:sp>
          <p:nvSpPr>
            <p:cNvPr id="199" name="Rectangle 198"/>
            <p:cNvSpPr/>
            <p:nvPr/>
          </p:nvSpPr>
          <p:spPr bwMode="auto">
            <a:xfrm>
              <a:off x="4989478" y="3578347"/>
              <a:ext cx="228600" cy="228600"/>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0" name="Rectangle 199"/>
            <p:cNvSpPr/>
            <p:nvPr/>
          </p:nvSpPr>
          <p:spPr bwMode="auto">
            <a:xfrm>
              <a:off x="5256178" y="3578347"/>
              <a:ext cx="228600" cy="228600"/>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1" name="Rectangle 200"/>
            <p:cNvSpPr/>
            <p:nvPr/>
          </p:nvSpPr>
          <p:spPr bwMode="auto">
            <a:xfrm>
              <a:off x="5522878" y="3578347"/>
              <a:ext cx="228600" cy="228600"/>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2" name="Rectangle 201"/>
            <p:cNvSpPr/>
            <p:nvPr/>
          </p:nvSpPr>
          <p:spPr bwMode="auto">
            <a:xfrm>
              <a:off x="5789578" y="3578347"/>
              <a:ext cx="228600" cy="228600"/>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3" name="Rectangle 202"/>
            <p:cNvSpPr/>
            <p:nvPr/>
          </p:nvSpPr>
          <p:spPr bwMode="auto">
            <a:xfrm>
              <a:off x="4989478" y="3851268"/>
              <a:ext cx="228600" cy="228600"/>
            </a:xfrm>
            <a:prstGeom prst="rect">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4" name="Rectangle 203"/>
            <p:cNvSpPr/>
            <p:nvPr/>
          </p:nvSpPr>
          <p:spPr bwMode="auto">
            <a:xfrm>
              <a:off x="5256178" y="3851268"/>
              <a:ext cx="228600" cy="228600"/>
            </a:xfrm>
            <a:prstGeom prst="rect">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5" name="Rectangle 204"/>
            <p:cNvSpPr/>
            <p:nvPr/>
          </p:nvSpPr>
          <p:spPr bwMode="auto">
            <a:xfrm>
              <a:off x="5522878" y="3851268"/>
              <a:ext cx="228600" cy="228600"/>
            </a:xfrm>
            <a:prstGeom prst="rect">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6" name="Rectangle 205"/>
            <p:cNvSpPr/>
            <p:nvPr/>
          </p:nvSpPr>
          <p:spPr bwMode="auto">
            <a:xfrm>
              <a:off x="5789578" y="3851268"/>
              <a:ext cx="228600" cy="228600"/>
            </a:xfrm>
            <a:prstGeom prst="rect">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7" name="Rectangle 206"/>
            <p:cNvSpPr/>
            <p:nvPr/>
          </p:nvSpPr>
          <p:spPr bwMode="auto">
            <a:xfrm>
              <a:off x="4989478" y="4117968"/>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8" name="Rectangle 207"/>
            <p:cNvSpPr/>
            <p:nvPr/>
          </p:nvSpPr>
          <p:spPr bwMode="auto">
            <a:xfrm>
              <a:off x="5256178" y="4117968"/>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9" name="Rectangle 208"/>
            <p:cNvSpPr/>
            <p:nvPr/>
          </p:nvSpPr>
          <p:spPr bwMode="auto">
            <a:xfrm>
              <a:off x="5522878" y="4117968"/>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0" name="Rectangle 209"/>
            <p:cNvSpPr/>
            <p:nvPr/>
          </p:nvSpPr>
          <p:spPr bwMode="auto">
            <a:xfrm>
              <a:off x="5789578" y="4117968"/>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1" name="Rectangle 210"/>
            <p:cNvSpPr/>
            <p:nvPr/>
          </p:nvSpPr>
          <p:spPr bwMode="auto">
            <a:xfrm>
              <a:off x="4989478" y="4390889"/>
              <a:ext cx="228600" cy="228600"/>
            </a:xfrm>
            <a:prstGeom prst="rect">
              <a:avLst/>
            </a:prstGeom>
            <a:solidFill>
              <a:schemeClr val="tx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2" name="Rectangle 211"/>
            <p:cNvSpPr/>
            <p:nvPr/>
          </p:nvSpPr>
          <p:spPr bwMode="auto">
            <a:xfrm>
              <a:off x="5256178" y="4390889"/>
              <a:ext cx="228600" cy="228600"/>
            </a:xfrm>
            <a:prstGeom prst="rect">
              <a:avLst/>
            </a:prstGeom>
            <a:solidFill>
              <a:schemeClr val="tx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3" name="Rectangle 212"/>
            <p:cNvSpPr/>
            <p:nvPr/>
          </p:nvSpPr>
          <p:spPr bwMode="auto">
            <a:xfrm>
              <a:off x="5522878" y="4390889"/>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4" name="Rectangle 213"/>
            <p:cNvSpPr/>
            <p:nvPr/>
          </p:nvSpPr>
          <p:spPr bwMode="auto">
            <a:xfrm>
              <a:off x="5789578" y="4390889"/>
              <a:ext cx="228600" cy="22860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15" name="Rectangle 214"/>
          <p:cNvSpPr/>
          <p:nvPr/>
        </p:nvSpPr>
        <p:spPr>
          <a:xfrm>
            <a:off x="4985767" y="3847959"/>
            <a:ext cx="343364" cy="369332"/>
          </a:xfrm>
          <a:prstGeom prst="rect">
            <a:avLst/>
          </a:prstGeom>
        </p:spPr>
        <p:txBody>
          <a:bodyPr wrap="none">
            <a:spAutoFit/>
          </a:bodyPr>
          <a:lstStyle/>
          <a:p>
            <a:r>
              <a:rPr lang="en-US" dirty="0">
                <a:solidFill>
                  <a:srgbClr val="404040">
                    <a:lumMod val="50000"/>
                    <a:lumOff val="50000"/>
                  </a:srgbClr>
                </a:solidFill>
              </a:rPr>
              <a:t>=</a:t>
            </a:r>
            <a:endParaRPr lang="en-US" dirty="0">
              <a:solidFill>
                <a:srgbClr val="404040"/>
              </a:solidFill>
            </a:endParaRPr>
          </a:p>
        </p:txBody>
      </p:sp>
      <p:sp>
        <p:nvSpPr>
          <p:cNvPr id="216" name="Rectangle 215"/>
          <p:cNvSpPr/>
          <p:nvPr/>
        </p:nvSpPr>
        <p:spPr>
          <a:xfrm>
            <a:off x="7374602" y="3830480"/>
            <a:ext cx="343364" cy="369332"/>
          </a:xfrm>
          <a:prstGeom prst="rect">
            <a:avLst/>
          </a:prstGeom>
        </p:spPr>
        <p:txBody>
          <a:bodyPr wrap="none">
            <a:spAutoFit/>
          </a:bodyPr>
          <a:lstStyle/>
          <a:p>
            <a:r>
              <a:rPr lang="en-US" dirty="0" smtClean="0">
                <a:solidFill>
                  <a:srgbClr val="404040">
                    <a:lumMod val="50000"/>
                    <a:lumOff val="50000"/>
                  </a:srgbClr>
                </a:solidFill>
              </a:rPr>
              <a:t>+</a:t>
            </a:r>
            <a:endParaRPr lang="en-US" dirty="0">
              <a:solidFill>
                <a:srgbClr val="404040"/>
              </a:solidFill>
            </a:endParaRPr>
          </a:p>
        </p:txBody>
      </p:sp>
      <p:grpSp>
        <p:nvGrpSpPr>
          <p:cNvPr id="232" name="Group 231"/>
          <p:cNvGrpSpPr/>
          <p:nvPr/>
        </p:nvGrpSpPr>
        <p:grpSpPr>
          <a:xfrm>
            <a:off x="8352331" y="3551665"/>
            <a:ext cx="1028700" cy="1041142"/>
            <a:chOff x="7020103" y="3565069"/>
            <a:chExt cx="1028700" cy="1041142"/>
          </a:xfrm>
        </p:grpSpPr>
        <p:sp>
          <p:nvSpPr>
            <p:cNvPr id="217" name="Rectangle 216"/>
            <p:cNvSpPr/>
            <p:nvPr/>
          </p:nvSpPr>
          <p:spPr bwMode="auto">
            <a:xfrm>
              <a:off x="7020103" y="3565069"/>
              <a:ext cx="495300" cy="228600"/>
            </a:xfrm>
            <a:prstGeom prst="rect">
              <a:avLst/>
            </a:prstGeom>
            <a:solidFill>
              <a:schemeClr val="accent3">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9" name="Rectangle 218"/>
            <p:cNvSpPr/>
            <p:nvPr/>
          </p:nvSpPr>
          <p:spPr bwMode="auto">
            <a:xfrm>
              <a:off x="7553503" y="3565069"/>
              <a:ext cx="493534" cy="228600"/>
            </a:xfrm>
            <a:prstGeom prst="rect">
              <a:avLst/>
            </a:prstGeom>
            <a:solidFill>
              <a:schemeClr val="accent3">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1" name="Rectangle 220"/>
            <p:cNvSpPr/>
            <p:nvPr/>
          </p:nvSpPr>
          <p:spPr bwMode="auto">
            <a:xfrm>
              <a:off x="7020103" y="3837990"/>
              <a:ext cx="495300" cy="228600"/>
            </a:xfrm>
            <a:prstGeom prst="rect">
              <a:avLst/>
            </a:prstGeom>
            <a:solidFill>
              <a:schemeClr val="accent3">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3" name="Rectangle 222"/>
            <p:cNvSpPr/>
            <p:nvPr/>
          </p:nvSpPr>
          <p:spPr bwMode="auto">
            <a:xfrm>
              <a:off x="7553503" y="3837990"/>
              <a:ext cx="493534" cy="228600"/>
            </a:xfrm>
            <a:prstGeom prst="rect">
              <a:avLst/>
            </a:prstGeom>
            <a:solidFill>
              <a:schemeClr val="accent3">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5" name="Rectangle 224"/>
            <p:cNvSpPr/>
            <p:nvPr/>
          </p:nvSpPr>
          <p:spPr bwMode="auto">
            <a:xfrm>
              <a:off x="7020103" y="4104690"/>
              <a:ext cx="495300" cy="228600"/>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8" name="Rectangle 227"/>
            <p:cNvSpPr/>
            <p:nvPr/>
          </p:nvSpPr>
          <p:spPr bwMode="auto">
            <a:xfrm>
              <a:off x="7553503" y="4104690"/>
              <a:ext cx="495300" cy="228600"/>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9" name="Rectangle 228"/>
            <p:cNvSpPr/>
            <p:nvPr/>
          </p:nvSpPr>
          <p:spPr bwMode="auto">
            <a:xfrm>
              <a:off x="7020103" y="4377611"/>
              <a:ext cx="495300" cy="228600"/>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1" name="Rectangle 230"/>
            <p:cNvSpPr/>
            <p:nvPr/>
          </p:nvSpPr>
          <p:spPr bwMode="auto">
            <a:xfrm>
              <a:off x="7553503" y="4377611"/>
              <a:ext cx="495300" cy="228600"/>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34" name="Group 233"/>
          <p:cNvGrpSpPr/>
          <p:nvPr/>
        </p:nvGrpSpPr>
        <p:grpSpPr>
          <a:xfrm>
            <a:off x="10667607" y="3558347"/>
            <a:ext cx="1028701" cy="1041142"/>
            <a:chOff x="9464857" y="3543075"/>
            <a:chExt cx="1028701" cy="1041142"/>
          </a:xfrm>
        </p:grpSpPr>
        <p:sp>
          <p:nvSpPr>
            <p:cNvPr id="233" name="Rectangle 232"/>
            <p:cNvSpPr/>
            <p:nvPr/>
          </p:nvSpPr>
          <p:spPr bwMode="auto">
            <a:xfrm>
              <a:off x="9464858" y="3543075"/>
              <a:ext cx="4953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5" name="Rectangle 234"/>
            <p:cNvSpPr/>
            <p:nvPr/>
          </p:nvSpPr>
          <p:spPr bwMode="auto">
            <a:xfrm>
              <a:off x="9998258" y="3543075"/>
              <a:ext cx="482186"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7" name="Rectangle 236"/>
            <p:cNvSpPr/>
            <p:nvPr/>
          </p:nvSpPr>
          <p:spPr bwMode="auto">
            <a:xfrm>
              <a:off x="9464857" y="3815996"/>
              <a:ext cx="487179"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9" name="Rectangle 238"/>
            <p:cNvSpPr/>
            <p:nvPr/>
          </p:nvSpPr>
          <p:spPr bwMode="auto">
            <a:xfrm>
              <a:off x="9998257" y="3815996"/>
              <a:ext cx="487177"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1" name="Rectangle 240"/>
            <p:cNvSpPr/>
            <p:nvPr/>
          </p:nvSpPr>
          <p:spPr bwMode="auto">
            <a:xfrm>
              <a:off x="9464858" y="4082696"/>
              <a:ext cx="487178"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3" name="Rectangle 242"/>
            <p:cNvSpPr/>
            <p:nvPr/>
          </p:nvSpPr>
          <p:spPr bwMode="auto">
            <a:xfrm>
              <a:off x="9998258" y="4082696"/>
              <a:ext cx="487176"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5" name="Rectangle 244"/>
            <p:cNvSpPr/>
            <p:nvPr/>
          </p:nvSpPr>
          <p:spPr bwMode="auto">
            <a:xfrm>
              <a:off x="9464857" y="4355617"/>
              <a:ext cx="487179"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8" name="Rectangle 247"/>
            <p:cNvSpPr/>
            <p:nvPr/>
          </p:nvSpPr>
          <p:spPr bwMode="auto">
            <a:xfrm>
              <a:off x="9998258" y="4355617"/>
              <a:ext cx="495300" cy="228600"/>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49" name="Rectangle 248"/>
          <p:cNvSpPr/>
          <p:nvPr/>
        </p:nvSpPr>
        <p:spPr>
          <a:xfrm>
            <a:off x="9826576" y="3857329"/>
            <a:ext cx="343364" cy="369332"/>
          </a:xfrm>
          <a:prstGeom prst="rect">
            <a:avLst/>
          </a:prstGeom>
        </p:spPr>
        <p:txBody>
          <a:bodyPr wrap="none">
            <a:spAutoFit/>
          </a:bodyPr>
          <a:lstStyle/>
          <a:p>
            <a:r>
              <a:rPr lang="en-US" dirty="0">
                <a:solidFill>
                  <a:srgbClr val="404040">
                    <a:lumMod val="50000"/>
                    <a:lumOff val="50000"/>
                  </a:srgbClr>
                </a:solidFill>
              </a:rPr>
              <a:t>+</a:t>
            </a:r>
            <a:endParaRPr lang="en-US" dirty="0">
              <a:solidFill>
                <a:srgbClr val="404040"/>
              </a:solidFill>
            </a:endParaRPr>
          </a:p>
        </p:txBody>
      </p:sp>
      <p:sp>
        <p:nvSpPr>
          <p:cNvPr id="252" name="Rectangle 251"/>
          <p:cNvSpPr/>
          <p:nvPr/>
        </p:nvSpPr>
        <p:spPr>
          <a:xfrm>
            <a:off x="1011072" y="1820862"/>
            <a:ext cx="1334020" cy="769441"/>
          </a:xfrm>
          <a:prstGeom prst="rect">
            <a:avLst/>
          </a:prstGeom>
        </p:spPr>
        <p:txBody>
          <a:bodyPr wrap="none">
            <a:spAutoFit/>
          </a:bodyPr>
          <a:lstStyle/>
          <a:p>
            <a:r>
              <a:rPr lang="en-US" sz="4400" dirty="0" smtClean="0">
                <a:solidFill>
                  <a:srgbClr val="404040">
                    <a:lumMod val="50000"/>
                    <a:lumOff val="50000"/>
                  </a:srgbClr>
                </a:solidFill>
                <a:latin typeface="Segoe UI Light"/>
              </a:rPr>
              <a:t>4:4:4</a:t>
            </a:r>
            <a:endParaRPr lang="en-US" sz="4400" dirty="0">
              <a:solidFill>
                <a:srgbClr val="404040"/>
              </a:solidFill>
              <a:latin typeface="Segoe UI Light"/>
            </a:endParaRPr>
          </a:p>
        </p:txBody>
      </p:sp>
      <p:sp>
        <p:nvSpPr>
          <p:cNvPr id="253" name="Rectangle 252"/>
          <p:cNvSpPr/>
          <p:nvPr/>
        </p:nvSpPr>
        <p:spPr>
          <a:xfrm>
            <a:off x="1048878" y="5449194"/>
            <a:ext cx="1468672" cy="769441"/>
          </a:xfrm>
          <a:prstGeom prst="rect">
            <a:avLst/>
          </a:prstGeom>
        </p:spPr>
        <p:txBody>
          <a:bodyPr wrap="none">
            <a:spAutoFit/>
          </a:bodyPr>
          <a:lstStyle/>
          <a:p>
            <a:r>
              <a:rPr lang="en-US" sz="4400" dirty="0" smtClean="0">
                <a:solidFill>
                  <a:srgbClr val="404040">
                    <a:lumMod val="50000"/>
                    <a:lumOff val="50000"/>
                  </a:srgbClr>
                </a:solidFill>
                <a:latin typeface="Segoe UI Light"/>
              </a:rPr>
              <a:t>4:2:0 </a:t>
            </a:r>
            <a:endParaRPr lang="en-US" sz="4400" dirty="0">
              <a:solidFill>
                <a:srgbClr val="404040"/>
              </a:solidFill>
              <a:latin typeface="Segoe UI Light"/>
            </a:endParaRPr>
          </a:p>
        </p:txBody>
      </p:sp>
      <p:sp>
        <p:nvSpPr>
          <p:cNvPr id="255" name="Rectangle 254"/>
          <p:cNvSpPr/>
          <p:nvPr/>
        </p:nvSpPr>
        <p:spPr>
          <a:xfrm>
            <a:off x="1046887" y="3636533"/>
            <a:ext cx="1468672" cy="769441"/>
          </a:xfrm>
          <a:prstGeom prst="rect">
            <a:avLst/>
          </a:prstGeom>
        </p:spPr>
        <p:txBody>
          <a:bodyPr wrap="none">
            <a:spAutoFit/>
          </a:bodyPr>
          <a:lstStyle/>
          <a:p>
            <a:r>
              <a:rPr lang="en-US" sz="4400" dirty="0" smtClean="0">
                <a:solidFill>
                  <a:srgbClr val="404040">
                    <a:lumMod val="50000"/>
                    <a:lumOff val="50000"/>
                  </a:srgbClr>
                </a:solidFill>
                <a:latin typeface="Segoe UI Light"/>
              </a:rPr>
              <a:t>4:2:2 </a:t>
            </a:r>
            <a:endParaRPr lang="en-US" sz="4400" dirty="0">
              <a:solidFill>
                <a:srgbClr val="404040"/>
              </a:solidFill>
              <a:latin typeface="Segoe UI Light"/>
            </a:endParaRPr>
          </a:p>
        </p:txBody>
      </p:sp>
      <p:sp>
        <p:nvSpPr>
          <p:cNvPr id="256" name="Rectangle 255"/>
          <p:cNvSpPr/>
          <p:nvPr/>
        </p:nvSpPr>
        <p:spPr>
          <a:xfrm>
            <a:off x="210389" y="6212527"/>
            <a:ext cx="3090590" cy="369332"/>
          </a:xfrm>
          <a:prstGeom prst="rect">
            <a:avLst/>
          </a:prstGeom>
        </p:spPr>
        <p:txBody>
          <a:bodyPr wrap="none">
            <a:spAutoFit/>
          </a:bodyPr>
          <a:lstStyle/>
          <a:p>
            <a:r>
              <a:rPr lang="en-US" b="1" dirty="0">
                <a:solidFill>
                  <a:srgbClr val="FF0000"/>
                </a:solidFill>
                <a:latin typeface="Segoe UI Light"/>
              </a:rPr>
              <a:t>62.5% less memory than </a:t>
            </a:r>
            <a:r>
              <a:rPr lang="en-US" b="1" dirty="0" smtClean="0">
                <a:solidFill>
                  <a:srgbClr val="FF0000"/>
                </a:solidFill>
                <a:latin typeface="Segoe UI Light"/>
              </a:rPr>
              <a:t>RGB</a:t>
            </a:r>
            <a:endParaRPr lang="en-US" sz="3600" b="1" dirty="0">
              <a:solidFill>
                <a:srgbClr val="FF0000"/>
              </a:solidFill>
              <a:latin typeface="Segoe UI Light"/>
            </a:endParaRPr>
          </a:p>
        </p:txBody>
      </p:sp>
      <p:sp>
        <p:nvSpPr>
          <p:cNvPr id="257" name="Rectangle 256"/>
          <p:cNvSpPr/>
          <p:nvPr/>
        </p:nvSpPr>
        <p:spPr>
          <a:xfrm>
            <a:off x="836945" y="2389464"/>
            <a:ext cx="1846980" cy="369332"/>
          </a:xfrm>
          <a:prstGeom prst="rect">
            <a:avLst/>
          </a:prstGeom>
        </p:spPr>
        <p:txBody>
          <a:bodyPr wrap="none">
            <a:spAutoFit/>
          </a:bodyPr>
          <a:lstStyle/>
          <a:p>
            <a:r>
              <a:rPr lang="en-US" dirty="0" smtClean="0">
                <a:solidFill>
                  <a:srgbClr val="FFFFFF">
                    <a:lumMod val="50000"/>
                  </a:srgbClr>
                </a:solidFill>
                <a:latin typeface="Segoe UI Light"/>
              </a:rPr>
              <a:t>(no subsampling)</a:t>
            </a:r>
            <a:endParaRPr lang="en-US" dirty="0">
              <a:solidFill>
                <a:srgbClr val="FFFFFF">
                  <a:lumMod val="50000"/>
                </a:srgbClr>
              </a:solidFill>
              <a:latin typeface="Segoe UI Light"/>
            </a:endParaRPr>
          </a:p>
        </p:txBody>
      </p:sp>
      <p:sp>
        <p:nvSpPr>
          <p:cNvPr id="45" name="Rectangle 44"/>
          <p:cNvSpPr/>
          <p:nvPr/>
        </p:nvSpPr>
        <p:spPr bwMode="auto">
          <a:xfrm>
            <a:off x="10578353" y="1612611"/>
            <a:ext cx="1194864" cy="686715"/>
          </a:xfrm>
          <a:prstGeom prst="rect">
            <a:avLst/>
          </a:prstGeom>
          <a:noFill/>
          <a:ln w="50800">
            <a:solidFill>
              <a:srgbClr val="FF0000">
                <a:alpha val="85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8" name="Rectangle 217"/>
          <p:cNvSpPr/>
          <p:nvPr/>
        </p:nvSpPr>
        <p:spPr bwMode="auto">
          <a:xfrm>
            <a:off x="10574337" y="3466446"/>
            <a:ext cx="1194864" cy="686715"/>
          </a:xfrm>
          <a:prstGeom prst="rect">
            <a:avLst/>
          </a:prstGeom>
          <a:noFill/>
          <a:ln w="50800">
            <a:solidFill>
              <a:srgbClr val="FF0000">
                <a:alpha val="85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0" name="Rectangle 219"/>
          <p:cNvSpPr/>
          <p:nvPr/>
        </p:nvSpPr>
        <p:spPr bwMode="auto">
          <a:xfrm>
            <a:off x="10578353" y="5332541"/>
            <a:ext cx="1194864" cy="686715"/>
          </a:xfrm>
          <a:prstGeom prst="rect">
            <a:avLst/>
          </a:prstGeom>
          <a:noFill/>
          <a:ln w="50800">
            <a:solidFill>
              <a:srgbClr val="FF0000">
                <a:alpha val="85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4007093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8"/>
                                        </p:tgtEl>
                                        <p:attrNameLst>
                                          <p:attrName>style.visibility</p:attrName>
                                        </p:attrNameLst>
                                      </p:cBhvr>
                                      <p:to>
                                        <p:strVal val="visible"/>
                                      </p:to>
                                    </p:set>
                                    <p:animEffect transition="in" filter="fade">
                                      <p:cBhvr>
                                        <p:cTn id="10" dur="500"/>
                                        <p:tgtEl>
                                          <p:spTgt spid="2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0"/>
                                        </p:tgtEl>
                                        <p:attrNameLst>
                                          <p:attrName>style.visibility</p:attrName>
                                        </p:attrNameLst>
                                      </p:cBhvr>
                                      <p:to>
                                        <p:strVal val="visible"/>
                                      </p:to>
                                    </p:set>
                                    <p:animEffect transition="in" filter="fade">
                                      <p:cBhvr>
                                        <p:cTn id="13" dur="500"/>
                                        <p:tgtEl>
                                          <p:spTgt spid="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218" grpId="0" animBg="1"/>
      <p:bldP spid="2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Autofit/>
          </a:bodyPr>
          <a:lstStyle/>
          <a:p>
            <a:r>
              <a:rPr lang="en-US" dirty="0" smtClean="0">
                <a:solidFill>
                  <a:schemeClr val="tx1">
                    <a:lumMod val="50000"/>
                    <a:lumOff val="50000"/>
                  </a:schemeClr>
                </a:solidFill>
              </a:rPr>
              <a:t>Internet Explorer 10 on Windows 8</a:t>
            </a:r>
            <a:br>
              <a:rPr lang="en-US" dirty="0" smtClean="0">
                <a:solidFill>
                  <a:schemeClr val="tx1">
                    <a:lumMod val="50000"/>
                    <a:lumOff val="50000"/>
                  </a:schemeClr>
                </a:solidFill>
              </a:rPr>
            </a:br>
            <a:endParaRPr sz="2900" b="1" i="1" dirty="0">
              <a:solidFill>
                <a:schemeClr val="tx2"/>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037" y="2491422"/>
            <a:ext cx="10136014" cy="2253930"/>
          </a:xfrm>
          <a:prstGeom prst="rect">
            <a:avLst/>
          </a:prstGeom>
        </p:spPr>
      </p:pic>
    </p:spTree>
    <p:extLst>
      <p:ext uri="{BB962C8B-B14F-4D97-AF65-F5344CB8AC3E}">
        <p14:creationId xmlns:p14="http://schemas.microsoft.com/office/powerpoint/2010/main" val="173682351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354" y="2468244"/>
            <a:ext cx="10136014" cy="2267266"/>
          </a:xfrm>
          <a:prstGeom prst="rect">
            <a:avLst/>
          </a:prstGeom>
        </p:spPr>
      </p:pic>
      <p:sp>
        <p:nvSpPr>
          <p:cNvPr id="17" name="Title 16"/>
          <p:cNvSpPr>
            <a:spLocks noGrp="1"/>
          </p:cNvSpPr>
          <p:nvPr>
            <p:ph type="title"/>
          </p:nvPr>
        </p:nvSpPr>
        <p:spPr/>
        <p:txBody>
          <a:bodyPr>
            <a:noAutofit/>
          </a:bodyPr>
          <a:lstStyle/>
          <a:p>
            <a:r>
              <a:rPr lang="en-US" smtClean="0">
                <a:solidFill>
                  <a:schemeClr val="tx1">
                    <a:lumMod val="50000"/>
                    <a:lumOff val="50000"/>
                  </a:schemeClr>
                </a:solidFill>
              </a:rPr>
              <a:t>Internet Explorer 11 </a:t>
            </a:r>
            <a:r>
              <a:rPr lang="en-US" dirty="0" smtClean="0">
                <a:solidFill>
                  <a:schemeClr val="tx1">
                    <a:lumMod val="50000"/>
                    <a:lumOff val="50000"/>
                  </a:schemeClr>
                </a:solidFill>
              </a:rPr>
              <a:t>on Windows 8.1</a:t>
            </a:r>
            <a:r>
              <a:rPr lang="en-US" smtClean="0">
                <a:solidFill>
                  <a:schemeClr val="tx1">
                    <a:lumMod val="50000"/>
                    <a:lumOff val="50000"/>
                  </a:schemeClr>
                </a:solidFill>
              </a:rPr>
              <a:t/>
            </a:r>
            <a:br>
              <a:rPr lang="en-US" smtClean="0">
                <a:solidFill>
                  <a:schemeClr val="tx1">
                    <a:lumMod val="50000"/>
                    <a:lumOff val="50000"/>
                  </a:schemeClr>
                </a:solidFill>
              </a:rPr>
            </a:br>
            <a:endParaRPr sz="2900" b="1" i="1" dirty="0">
              <a:solidFill>
                <a:schemeClr val="tx2"/>
              </a:solidFill>
            </a:endParaRPr>
          </a:p>
        </p:txBody>
      </p:sp>
    </p:spTree>
    <p:extLst>
      <p:ext uri="{BB962C8B-B14F-4D97-AF65-F5344CB8AC3E}">
        <p14:creationId xmlns:p14="http://schemas.microsoft.com/office/powerpoint/2010/main" val="68609917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2092881"/>
          </a:xfrm>
        </p:spPr>
        <p:txBody>
          <a:bodyPr/>
          <a:lstStyle/>
          <a:p>
            <a:pPr marL="0" indent="0">
              <a:buNone/>
            </a:pPr>
            <a:endParaRPr lang="en-US" dirty="0" smtClean="0"/>
          </a:p>
          <a:p>
            <a:pPr marL="0" indent="0">
              <a:buNone/>
            </a:pPr>
            <a:r>
              <a:rPr lang="en-US" dirty="0" smtClean="0"/>
              <a:t>Photoshop </a:t>
            </a:r>
            <a:r>
              <a:rPr lang="en-US" i="1" dirty="0"/>
              <a:t>Save </a:t>
            </a:r>
            <a:r>
              <a:rPr lang="en-US" i="1" dirty="0" smtClean="0"/>
              <a:t>As:</a:t>
            </a:r>
          </a:p>
          <a:p>
            <a:pPr marL="0" indent="0">
              <a:buNone/>
            </a:pPr>
            <a:r>
              <a:rPr lang="en-US" dirty="0" smtClean="0"/>
              <a:t>	Quality 0 to 6 </a:t>
            </a:r>
          </a:p>
        </p:txBody>
      </p:sp>
      <p:sp>
        <p:nvSpPr>
          <p:cNvPr id="2" name="Title 1"/>
          <p:cNvSpPr>
            <a:spLocks noGrp="1"/>
          </p:cNvSpPr>
          <p:nvPr>
            <p:ph type="title"/>
          </p:nvPr>
        </p:nvSpPr>
        <p:spPr/>
        <p:txBody>
          <a:bodyPr/>
          <a:lstStyle/>
          <a:p>
            <a:r>
              <a:rPr lang="en-US" dirty="0" smtClean="0"/>
              <a:t>How to save JPGs with 4:2:0</a:t>
            </a:r>
            <a:endParaRPr lang="en-US" dirty="0"/>
          </a:p>
        </p:txBody>
      </p:sp>
      <p:pic>
        <p:nvPicPr>
          <p:cNvPr id="6" name="Picture 5"/>
          <p:cNvPicPr>
            <a:picLocks noChangeAspect="1"/>
          </p:cNvPicPr>
          <p:nvPr/>
        </p:nvPicPr>
        <p:blipFill>
          <a:blip r:embed="rId2"/>
          <a:stretch>
            <a:fillRect/>
          </a:stretch>
        </p:blipFill>
        <p:spPr>
          <a:xfrm>
            <a:off x="6751637" y="1592262"/>
            <a:ext cx="4693920" cy="4507230"/>
          </a:xfrm>
          <a:prstGeom prst="rect">
            <a:avLst/>
          </a:prstGeom>
        </p:spPr>
      </p:pic>
      <p:sp>
        <p:nvSpPr>
          <p:cNvPr id="7" name="Rectangle 6"/>
          <p:cNvSpPr/>
          <p:nvPr/>
        </p:nvSpPr>
        <p:spPr bwMode="auto">
          <a:xfrm>
            <a:off x="7063422" y="2896393"/>
            <a:ext cx="1212215" cy="458788"/>
          </a:xfrm>
          <a:prstGeom prst="rect">
            <a:avLst/>
          </a:prstGeom>
          <a:noFill/>
          <a:ln w="50800">
            <a:solidFill>
              <a:srgbClr val="FF0000">
                <a:alpha val="85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5502901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6370637" y="1032906"/>
            <a:ext cx="6081395" cy="2092881"/>
          </a:xfrm>
        </p:spPr>
        <p:txBody>
          <a:bodyPr/>
          <a:lstStyle/>
          <a:p>
            <a:pPr marL="0" indent="0">
              <a:buNone/>
            </a:pPr>
            <a:endParaRPr lang="en-US" dirty="0" smtClean="0"/>
          </a:p>
          <a:p>
            <a:pPr marL="0" indent="0">
              <a:buNone/>
            </a:pPr>
            <a:r>
              <a:rPr lang="en-US" dirty="0" smtClean="0"/>
              <a:t>Photoshop </a:t>
            </a:r>
            <a:r>
              <a:rPr lang="en-US" i="1" dirty="0"/>
              <a:t>Save </a:t>
            </a:r>
            <a:r>
              <a:rPr lang="en-US" i="1" dirty="0" smtClean="0"/>
              <a:t>for Web</a:t>
            </a:r>
          </a:p>
          <a:p>
            <a:pPr marL="0" indent="0">
              <a:buNone/>
            </a:pPr>
            <a:r>
              <a:rPr lang="en-US" dirty="0" smtClean="0"/>
              <a:t>	Quality 0 to 50</a:t>
            </a:r>
          </a:p>
        </p:txBody>
      </p:sp>
      <p:sp>
        <p:nvSpPr>
          <p:cNvPr id="2" name="Title 1"/>
          <p:cNvSpPr>
            <a:spLocks noGrp="1"/>
          </p:cNvSpPr>
          <p:nvPr>
            <p:ph type="title"/>
          </p:nvPr>
        </p:nvSpPr>
        <p:spPr/>
        <p:txBody>
          <a:bodyPr/>
          <a:lstStyle/>
          <a:p>
            <a:r>
              <a:rPr lang="en-US" dirty="0" smtClean="0"/>
              <a:t>How to save JPGs with 4:2:0</a:t>
            </a:r>
            <a:endParaRPr lang="en-US" dirty="0"/>
          </a:p>
        </p:txBody>
      </p:sp>
      <p:pic>
        <p:nvPicPr>
          <p:cNvPr id="8" name="Picture 7"/>
          <p:cNvPicPr>
            <a:picLocks noChangeAspect="1"/>
          </p:cNvPicPr>
          <p:nvPr/>
        </p:nvPicPr>
        <p:blipFill>
          <a:blip r:embed="rId2"/>
          <a:stretch>
            <a:fillRect/>
          </a:stretch>
        </p:blipFill>
        <p:spPr>
          <a:xfrm>
            <a:off x="-7112953" y="1668462"/>
            <a:ext cx="13254990" cy="9907905"/>
          </a:xfrm>
          <a:prstGeom prst="rect">
            <a:avLst/>
          </a:prstGeom>
        </p:spPr>
      </p:pic>
      <p:sp>
        <p:nvSpPr>
          <p:cNvPr id="7" name="Rectangle 6"/>
          <p:cNvSpPr/>
          <p:nvPr/>
        </p:nvSpPr>
        <p:spPr bwMode="auto">
          <a:xfrm>
            <a:off x="4237037" y="2811462"/>
            <a:ext cx="1600200" cy="458788"/>
          </a:xfrm>
          <a:prstGeom prst="rect">
            <a:avLst/>
          </a:prstGeom>
          <a:noFill/>
          <a:ln w="50800">
            <a:solidFill>
              <a:srgbClr val="FF0000">
                <a:alpha val="85000"/>
              </a:srgb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3643918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260216" y="1302305"/>
            <a:ext cx="7886698" cy="738664"/>
          </a:xfrm>
        </p:spPr>
        <p:txBody>
          <a:bodyPr/>
          <a:lstStyle/>
          <a:p>
            <a:pPr marL="0" indent="0" algn="r">
              <a:buNone/>
            </a:pPr>
            <a:r>
              <a:rPr lang="en-US" dirty="0" smtClean="0">
                <a:solidFill>
                  <a:schemeClr val="tx2">
                    <a:lumMod val="40000"/>
                    <a:lumOff val="60000"/>
                  </a:schemeClr>
                </a:solidFill>
              </a:rPr>
              <a:t>luci.criosweb.ro/riot</a:t>
            </a:r>
            <a:endParaRPr lang="en-US" dirty="0">
              <a:solidFill>
                <a:schemeClr val="tx2">
                  <a:lumMod val="40000"/>
                  <a:lumOff val="60000"/>
                </a:schemeClr>
              </a:solidFill>
            </a:endParaRPr>
          </a:p>
        </p:txBody>
      </p:sp>
      <p:sp>
        <p:nvSpPr>
          <p:cNvPr id="2" name="Title 1"/>
          <p:cNvSpPr>
            <a:spLocks noGrp="1"/>
          </p:cNvSpPr>
          <p:nvPr>
            <p:ph type="title"/>
          </p:nvPr>
        </p:nvSpPr>
        <p:spPr/>
        <p:txBody>
          <a:bodyPr/>
          <a:lstStyle/>
          <a:p>
            <a:r>
              <a:rPr lang="en-US" dirty="0" smtClean="0"/>
              <a:t>How to save JPGs with 4:2:0 </a:t>
            </a:r>
            <a:endParaRPr lang="en-US" dirty="0"/>
          </a:p>
        </p:txBody>
      </p:sp>
      <p:pic>
        <p:nvPicPr>
          <p:cNvPr id="5" name="Picture 4">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716" y="972502"/>
            <a:ext cx="4000500" cy="1333500"/>
          </a:xfrm>
          <a:prstGeom prst="rect">
            <a:avLst/>
          </a:prstGeom>
        </p:spPr>
      </p:pic>
      <p:pic>
        <p:nvPicPr>
          <p:cNvPr id="4" name="Picture 3"/>
          <p:cNvPicPr>
            <a:picLocks noChangeAspect="1"/>
          </p:cNvPicPr>
          <p:nvPr/>
        </p:nvPicPr>
        <p:blipFill>
          <a:blip r:embed="rId4"/>
          <a:stretch>
            <a:fillRect/>
          </a:stretch>
        </p:blipFill>
        <p:spPr>
          <a:xfrm>
            <a:off x="723496" y="2582862"/>
            <a:ext cx="10991850" cy="6391275"/>
          </a:xfrm>
          <a:prstGeom prst="rect">
            <a:avLst/>
          </a:prstGeom>
        </p:spPr>
      </p:pic>
    </p:spTree>
    <p:extLst>
      <p:ext uri="{BB962C8B-B14F-4D97-AF65-F5344CB8AC3E}">
        <p14:creationId xmlns:p14="http://schemas.microsoft.com/office/powerpoint/2010/main" val="30469976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WebGL</a:t>
            </a:r>
            <a:r>
              <a:rPr lang="en-US" dirty="0" smtClean="0"/>
              <a:t> in Internet Explorer 11</a:t>
            </a:r>
            <a:endParaRPr lang="en-US" dirty="0"/>
          </a:p>
        </p:txBody>
      </p:sp>
    </p:spTree>
    <p:extLst>
      <p:ext uri="{BB962C8B-B14F-4D97-AF65-F5344CB8AC3E}">
        <p14:creationId xmlns:p14="http://schemas.microsoft.com/office/powerpoint/2010/main" val="41036860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Khronos Test Suite Pass </a:t>
            </a:r>
            <a:r>
              <a:rPr lang="en-US" dirty="0" smtClean="0"/>
              <a:t>Rate</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2567155068"/>
              </p:ext>
            </p:extLst>
          </p:nvPr>
        </p:nvGraphicFramePr>
        <p:xfrm>
          <a:off x="579437" y="1251802"/>
          <a:ext cx="11430000" cy="5369659"/>
        </p:xfrm>
        <a:graphic>
          <a:graphicData uri="http://schemas.openxmlformats.org/drawingml/2006/chart">
            <c:chart xmlns:c="http://schemas.openxmlformats.org/drawingml/2006/chart" xmlns:r="http://schemas.openxmlformats.org/officeDocument/2006/relationships" r:id="rId3"/>
          </a:graphicData>
        </a:graphic>
      </p:graphicFrame>
      <p:cxnSp>
        <p:nvCxnSpPr>
          <p:cNvPr id="4" name="Straight Arrow Connector 3"/>
          <p:cNvCxnSpPr>
            <a:stCxn id="6" idx="0"/>
          </p:cNvCxnSpPr>
          <p:nvPr/>
        </p:nvCxnSpPr>
        <p:spPr>
          <a:xfrm flipV="1">
            <a:off x="11623797" y="1820862"/>
            <a:ext cx="11289" cy="609600"/>
          </a:xfrm>
          <a:prstGeom prst="straightConnector1">
            <a:avLst/>
          </a:prstGeom>
          <a:ln w="76200">
            <a:solidFill>
              <a:srgbClr val="BAD80A"/>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 name="TextBox 2"/>
          <p:cNvSpPr txBox="1"/>
          <p:nvPr/>
        </p:nvSpPr>
        <p:spPr>
          <a:xfrm>
            <a:off x="10823697" y="2430462"/>
            <a:ext cx="1600200" cy="1191095"/>
          </a:xfrm>
          <a:prstGeom prst="rect">
            <a:avLst/>
          </a:prstGeom>
          <a:solidFill>
            <a:srgbClr val="BAD80A"/>
          </a:solidFill>
        </p:spPr>
        <p:txBody>
          <a:bodyPr wrap="square" lIns="45720" tIns="45720" rIns="45720" bIns="27432"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lnSpc>
                <a:spcPct val="90000"/>
              </a:lnSpc>
              <a:spcAft>
                <a:spcPts val="600"/>
              </a:spcAft>
            </a:pPr>
            <a:r>
              <a:rPr lang="en-US" sz="1600" dirty="0" smtClean="0">
                <a:gradFill>
                  <a:gsLst>
                    <a:gs pos="2917">
                      <a:srgbClr val="404040"/>
                    </a:gs>
                    <a:gs pos="30000">
                      <a:srgbClr val="404040"/>
                    </a:gs>
                  </a:gsLst>
                  <a:lin ang="5400000" scaled="0"/>
                </a:gradFill>
              </a:rPr>
              <a:t>Version 0.93</a:t>
            </a:r>
          </a:p>
          <a:p>
            <a:pPr algn="ctr">
              <a:lnSpc>
                <a:spcPct val="90000"/>
              </a:lnSpc>
              <a:spcAft>
                <a:spcPts val="600"/>
              </a:spcAft>
            </a:pPr>
            <a:r>
              <a:rPr lang="en-US" sz="1600" dirty="0" smtClean="0">
                <a:gradFill>
                  <a:gsLst>
                    <a:gs pos="2917">
                      <a:srgbClr val="404040"/>
                    </a:gs>
                    <a:gs pos="30000">
                      <a:srgbClr val="404040"/>
                    </a:gs>
                  </a:gsLst>
                  <a:lin ang="5400000" scaled="0"/>
                </a:gradFill>
              </a:rPr>
              <a:t>April 2014</a:t>
            </a:r>
          </a:p>
          <a:p>
            <a:pPr algn="ctr">
              <a:lnSpc>
                <a:spcPct val="90000"/>
              </a:lnSpc>
              <a:spcAft>
                <a:spcPts val="600"/>
              </a:spcAft>
            </a:pPr>
            <a:endParaRPr lang="en-US" sz="1600" dirty="0">
              <a:gradFill>
                <a:gsLst>
                  <a:gs pos="2917">
                    <a:srgbClr val="404040"/>
                  </a:gs>
                  <a:gs pos="30000">
                    <a:srgbClr val="404040"/>
                  </a:gs>
                </a:gsLst>
                <a:lin ang="5400000" scaled="0"/>
              </a:gradFill>
            </a:endParaRPr>
          </a:p>
          <a:p>
            <a:pPr algn="ctr">
              <a:lnSpc>
                <a:spcPct val="90000"/>
              </a:lnSpc>
              <a:spcAft>
                <a:spcPts val="600"/>
              </a:spcAft>
            </a:pPr>
            <a:r>
              <a:rPr lang="en-US" sz="1600" dirty="0" smtClean="0">
                <a:gradFill>
                  <a:gsLst>
                    <a:gs pos="2917">
                      <a:srgbClr val="404040"/>
                    </a:gs>
                    <a:gs pos="30000">
                      <a:srgbClr val="404040"/>
                    </a:gs>
                  </a:gsLst>
                  <a:lin ang="5400000" scaled="0"/>
                </a:gradFill>
              </a:rPr>
              <a:t>IE11 Update</a:t>
            </a:r>
          </a:p>
        </p:txBody>
      </p:sp>
    </p:spTree>
    <p:extLst>
      <p:ext uri="{BB962C8B-B14F-4D97-AF65-F5344CB8AC3E}">
        <p14:creationId xmlns:p14="http://schemas.microsoft.com/office/powerpoint/2010/main" val="167766715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2"/>
          </p:nvPr>
        </p:nvSpPr>
        <p:spPr>
          <a:xfrm>
            <a:off x="1175471" y="4810705"/>
            <a:ext cx="5836604" cy="687250"/>
          </a:xfrm>
        </p:spPr>
        <p:txBody>
          <a:bodyPr/>
          <a:lstStyle/>
          <a:p>
            <a:r>
              <a:rPr lang="en-US" sz="1800" dirty="0" smtClean="0"/>
              <a:t>David Catuhe</a:t>
            </a:r>
          </a:p>
          <a:p>
            <a:r>
              <a:rPr lang="en-US" sz="1800" dirty="0" smtClean="0"/>
              <a:t>Program Manager, Open </a:t>
            </a:r>
            <a:r>
              <a:rPr lang="en-US" sz="1800" smtClean="0"/>
              <a:t>Web Standards </a:t>
            </a:r>
            <a:r>
              <a:rPr lang="en-US" sz="1800" smtClean="0">
                <a:solidFill>
                  <a:srgbClr val="008272"/>
                </a:solidFill>
              </a:rPr>
              <a:t>@</a:t>
            </a:r>
            <a:r>
              <a:rPr lang="en-US" sz="1800" dirty="0" err="1">
                <a:solidFill>
                  <a:srgbClr val="008272"/>
                </a:solidFill>
              </a:rPr>
              <a:t>deltakosh</a:t>
            </a:r>
            <a:endParaRPr lang="en-US" sz="1800" dirty="0" smtClean="0"/>
          </a:p>
        </p:txBody>
      </p:sp>
      <p:sp>
        <p:nvSpPr>
          <p:cNvPr id="2" name="Title 1"/>
          <p:cNvSpPr>
            <a:spLocks noGrp="1"/>
          </p:cNvSpPr>
          <p:nvPr>
            <p:ph type="ctrTitle"/>
          </p:nvPr>
        </p:nvSpPr>
        <p:spPr/>
        <p:txBody>
          <a:bodyPr/>
          <a:lstStyle/>
          <a:p>
            <a:r>
              <a:rPr lang="en-US" dirty="0" smtClean="0">
                <a:solidFill>
                  <a:schemeClr val="bg2">
                    <a:lumMod val="50000"/>
                  </a:schemeClr>
                </a:solidFill>
              </a:rPr>
              <a:t>Cutting </a:t>
            </a:r>
            <a:r>
              <a:rPr lang="en-US" dirty="0">
                <a:solidFill>
                  <a:schemeClr val="bg2">
                    <a:lumMod val="50000"/>
                  </a:schemeClr>
                </a:solidFill>
              </a:rPr>
              <a:t>edge graphics in </a:t>
            </a:r>
            <a:r>
              <a:rPr lang="en-US" dirty="0" smtClean="0">
                <a:solidFill>
                  <a:schemeClr val="bg2">
                    <a:lumMod val="50000"/>
                  </a:schemeClr>
                </a:solidFill>
              </a:rPr>
              <a:t>HTML</a:t>
            </a:r>
            <a:r>
              <a:rPr lang="en-US" dirty="0" smtClean="0"/>
              <a:t/>
            </a:r>
            <a:br>
              <a:rPr lang="en-US" dirty="0" smtClean="0"/>
            </a:br>
            <a:r>
              <a:rPr lang="en-US" sz="2800" dirty="0" smtClean="0"/>
              <a:t>New features &amp; best practices</a:t>
            </a:r>
            <a:endParaRPr lang="en-US" sz="2800"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2593" b="5797"/>
          <a:stretch/>
        </p:blipFill>
        <p:spPr>
          <a:xfrm>
            <a:off x="452198" y="5664151"/>
            <a:ext cx="785733" cy="914400"/>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2306" t="4684" r="18154" b="31466"/>
          <a:stretch/>
        </p:blipFill>
        <p:spPr>
          <a:xfrm>
            <a:off x="427037" y="3725862"/>
            <a:ext cx="810893" cy="922897"/>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21094" r="22542" b="34635"/>
          <a:stretch/>
        </p:blipFill>
        <p:spPr>
          <a:xfrm>
            <a:off x="452197" y="4695006"/>
            <a:ext cx="785733" cy="922897"/>
          </a:xfrm>
          <a:prstGeom prst="rect">
            <a:avLst/>
          </a:prstGeom>
        </p:spPr>
      </p:pic>
      <p:sp>
        <p:nvSpPr>
          <p:cNvPr id="7" name="Rectangle 6"/>
          <p:cNvSpPr/>
          <p:nvPr/>
        </p:nvSpPr>
        <p:spPr>
          <a:xfrm>
            <a:off x="1237930" y="5798185"/>
            <a:ext cx="6216650" cy="646331"/>
          </a:xfrm>
          <a:prstGeom prst="rect">
            <a:avLst/>
          </a:prstGeom>
        </p:spPr>
        <p:txBody>
          <a:bodyPr>
            <a:spAutoFit/>
          </a:bodyPr>
          <a:lstStyle/>
          <a:p>
            <a:r>
              <a:rPr lang="en-US" dirty="0" smtClean="0">
                <a:solidFill>
                  <a:srgbClr val="404040"/>
                </a:solidFill>
              </a:rPr>
              <a:t>Ben </a:t>
            </a:r>
            <a:r>
              <a:rPr lang="en-US" dirty="0">
                <a:solidFill>
                  <a:srgbClr val="404040"/>
                </a:solidFill>
              </a:rPr>
              <a:t>Constable</a:t>
            </a:r>
          </a:p>
          <a:p>
            <a:r>
              <a:rPr lang="en-US" dirty="0" smtClean="0">
                <a:solidFill>
                  <a:srgbClr val="404040"/>
                </a:solidFill>
              </a:rPr>
              <a:t>Developer, Internet Explorer	</a:t>
            </a:r>
            <a:endParaRPr lang="en-US" dirty="0">
              <a:solidFill>
                <a:srgbClr val="008272"/>
              </a:solidFill>
            </a:endParaRPr>
          </a:p>
        </p:txBody>
      </p:sp>
      <p:sp>
        <p:nvSpPr>
          <p:cNvPr id="10" name="Rectangle 9"/>
          <p:cNvSpPr/>
          <p:nvPr/>
        </p:nvSpPr>
        <p:spPr>
          <a:xfrm>
            <a:off x="1237930" y="3864144"/>
            <a:ext cx="6216650" cy="646331"/>
          </a:xfrm>
          <a:prstGeom prst="rect">
            <a:avLst/>
          </a:prstGeom>
          <a:noFill/>
        </p:spPr>
        <p:txBody>
          <a:bodyPr>
            <a:spAutoFit/>
          </a:bodyPr>
          <a:lstStyle/>
          <a:p>
            <a:r>
              <a:rPr lang="en-US" dirty="0">
                <a:solidFill>
                  <a:srgbClr val="404040"/>
                </a:solidFill>
              </a:rPr>
              <a:t>Frank Olivier </a:t>
            </a:r>
            <a:endParaRPr lang="en-US" dirty="0" smtClean="0">
              <a:solidFill>
                <a:srgbClr val="404040"/>
              </a:solidFill>
            </a:endParaRPr>
          </a:p>
          <a:p>
            <a:r>
              <a:rPr lang="en-US" dirty="0" smtClean="0">
                <a:solidFill>
                  <a:srgbClr val="404040"/>
                </a:solidFill>
              </a:rPr>
              <a:t>Program Manager, Internet Explorer </a:t>
            </a:r>
            <a:r>
              <a:rPr lang="en-US" dirty="0" smtClean="0">
                <a:solidFill>
                  <a:srgbClr val="008272"/>
                </a:solidFill>
              </a:rPr>
              <a:t>@</a:t>
            </a:r>
            <a:r>
              <a:rPr lang="en-US" dirty="0" err="1" smtClean="0">
                <a:solidFill>
                  <a:srgbClr val="008272"/>
                </a:solidFill>
              </a:rPr>
              <a:t>frankolivier</a:t>
            </a:r>
            <a:endParaRPr lang="en-US" dirty="0">
              <a:solidFill>
                <a:srgbClr val="008272"/>
              </a:solidFill>
            </a:endParaRPr>
          </a:p>
        </p:txBody>
      </p:sp>
      <p:sp>
        <p:nvSpPr>
          <p:cNvPr id="5" name="TextBox 4"/>
          <p:cNvSpPr txBox="1"/>
          <p:nvPr/>
        </p:nvSpPr>
        <p:spPr>
          <a:xfrm>
            <a:off x="274702" y="296863"/>
            <a:ext cx="2651731"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latin typeface="+mj-lt"/>
              </a:rPr>
              <a:t>3-558</a:t>
            </a:r>
          </a:p>
        </p:txBody>
      </p:sp>
    </p:spTree>
    <p:extLst>
      <p:ext uri="{BB962C8B-B14F-4D97-AF65-F5344CB8AC3E}">
        <p14:creationId xmlns:p14="http://schemas.microsoft.com/office/powerpoint/2010/main" val="325918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3913945774"/>
              </p:ext>
            </p:extLst>
          </p:nvPr>
        </p:nvGraphicFramePr>
        <p:xfrm>
          <a:off x="731897" y="1485603"/>
          <a:ext cx="10789802" cy="5029145"/>
        </p:xfrm>
        <a:graphic>
          <a:graphicData uri="http://schemas.openxmlformats.org/drawingml/2006/chart">
            <c:chart xmlns:c="http://schemas.openxmlformats.org/drawingml/2006/chart" xmlns:r="http://schemas.openxmlformats.org/officeDocument/2006/relationships" r:id="rId2"/>
          </a:graphicData>
        </a:graphic>
      </p:graphicFrame>
      <p:sp>
        <p:nvSpPr>
          <p:cNvPr id="7" name="Title 6"/>
          <p:cNvSpPr>
            <a:spLocks noGrp="1"/>
          </p:cNvSpPr>
          <p:nvPr>
            <p:ph type="title"/>
          </p:nvPr>
        </p:nvSpPr>
        <p:spPr/>
        <p:txBody>
          <a:bodyPr/>
          <a:lstStyle/>
          <a:p>
            <a:r>
              <a:rPr lang="en-US" dirty="0"/>
              <a:t>Conformance Test </a:t>
            </a:r>
            <a:r>
              <a:rPr lang="en-US" dirty="0" smtClean="0"/>
              <a:t>Groups</a:t>
            </a:r>
            <a:endParaRPr lang="en-US" dirty="0"/>
          </a:p>
        </p:txBody>
      </p:sp>
    </p:spTree>
    <p:extLst>
      <p:ext uri="{BB962C8B-B14F-4D97-AF65-F5344CB8AC3E}">
        <p14:creationId xmlns:p14="http://schemas.microsoft.com/office/powerpoint/2010/main" val="364640043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WebGL</a:t>
            </a:r>
            <a:r>
              <a:rPr lang="en-US" dirty="0" smtClean="0"/>
              <a:t> will be on all IE11 devices</a:t>
            </a:r>
            <a:endParaRPr lang="en-US" dirty="0"/>
          </a:p>
        </p:txBody>
      </p:sp>
      <p:grpSp>
        <p:nvGrpSpPr>
          <p:cNvPr id="7" name="Group 6"/>
          <p:cNvGrpSpPr/>
          <p:nvPr/>
        </p:nvGrpSpPr>
        <p:grpSpPr>
          <a:xfrm>
            <a:off x="2143909" y="2184635"/>
            <a:ext cx="8148662" cy="2625255"/>
            <a:chOff x="434148" y="2352725"/>
            <a:chExt cx="11058061" cy="3562577"/>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73866" y="2513570"/>
              <a:ext cx="2318343" cy="2266405"/>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1038" y="2674417"/>
              <a:ext cx="3118394" cy="1944713"/>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4148" y="2352725"/>
              <a:ext cx="4839660" cy="3562577"/>
            </a:xfrm>
            <a:prstGeom prst="rect">
              <a:avLst/>
            </a:prstGeom>
          </p:spPr>
        </p:pic>
      </p:grpSp>
    </p:spTree>
    <p:extLst>
      <p:ext uri="{BB962C8B-B14F-4D97-AF65-F5344CB8AC3E}">
        <p14:creationId xmlns:p14="http://schemas.microsoft.com/office/powerpoint/2010/main" val="30760170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WebGL in Internet Explorer 11</a:t>
            </a:r>
            <a:endParaRPr lang="en-US" dirty="0"/>
          </a:p>
        </p:txBody>
      </p:sp>
      <p:sp>
        <p:nvSpPr>
          <p:cNvPr id="4" name="TextBox 3"/>
          <p:cNvSpPr txBox="1"/>
          <p:nvPr/>
        </p:nvSpPr>
        <p:spPr>
          <a:xfrm>
            <a:off x="4063466" y="1828131"/>
            <a:ext cx="184731" cy="338554"/>
          </a:xfrm>
          <a:prstGeom prst="rect">
            <a:avLst/>
          </a:prstGeom>
          <a:noFill/>
        </p:spPr>
        <p:txBody>
          <a:bodyPr wrap="none" rtlCol="0">
            <a:spAutoFit/>
          </a:bodyPr>
          <a:lstStyle/>
          <a:p>
            <a:endParaRPr lang="en-US" sz="1600" dirty="0">
              <a:solidFill>
                <a:srgbClr val="404040"/>
              </a:solidFill>
              <a:cs typeface="Segoe UI" panose="020B0502040204020203" pitchFamily="34" charset="0"/>
            </a:endParaRPr>
          </a:p>
        </p:txBody>
      </p:sp>
      <p:sp>
        <p:nvSpPr>
          <p:cNvPr id="5" name="Rectangle 4"/>
          <p:cNvSpPr/>
          <p:nvPr/>
        </p:nvSpPr>
        <p:spPr>
          <a:xfrm>
            <a:off x="3945121" y="4504125"/>
            <a:ext cx="4507999" cy="535406"/>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FFFFFF"/>
                </a:solidFill>
                <a:cs typeface="Segoe UI" panose="020B0502040204020203" pitchFamily="34" charset="0"/>
              </a:rPr>
              <a:t>DirectX 11 Runtime</a:t>
            </a:r>
            <a:endParaRPr lang="en-US" sz="1600" dirty="0">
              <a:solidFill>
                <a:srgbClr val="FFFFFF"/>
              </a:solidFill>
              <a:cs typeface="Segoe UI" panose="020B0502040204020203" pitchFamily="34" charset="0"/>
            </a:endParaRPr>
          </a:p>
        </p:txBody>
      </p:sp>
      <p:sp>
        <p:nvSpPr>
          <p:cNvPr id="6" name="Rectangle 5"/>
          <p:cNvSpPr/>
          <p:nvPr/>
        </p:nvSpPr>
        <p:spPr>
          <a:xfrm>
            <a:off x="3945121" y="5383079"/>
            <a:ext cx="4507999" cy="535406"/>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FFFFFF"/>
                </a:solidFill>
                <a:cs typeface="Segoe UI" panose="020B0502040204020203" pitchFamily="34" charset="0"/>
              </a:rPr>
              <a:t>GPU Driver or </a:t>
            </a:r>
            <a:r>
              <a:rPr lang="en-US" sz="1600" dirty="0" smtClean="0">
                <a:solidFill>
                  <a:srgbClr val="FFFFFF"/>
                </a:solidFill>
                <a:cs typeface="Segoe UI" panose="020B0502040204020203" pitchFamily="34" charset="0"/>
              </a:rPr>
              <a:t>Software Rendering</a:t>
            </a:r>
            <a:endParaRPr lang="en-US" sz="1600" dirty="0">
              <a:solidFill>
                <a:srgbClr val="FFFFFF"/>
              </a:solidFill>
              <a:cs typeface="Segoe UI" panose="020B0502040204020203" pitchFamily="34" charset="0"/>
            </a:endParaRPr>
          </a:p>
        </p:txBody>
      </p:sp>
      <p:sp>
        <p:nvSpPr>
          <p:cNvPr id="7" name="Rectangle 6"/>
          <p:cNvSpPr/>
          <p:nvPr/>
        </p:nvSpPr>
        <p:spPr>
          <a:xfrm>
            <a:off x="7311991" y="1542061"/>
            <a:ext cx="1840832" cy="31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FFFFFF"/>
                </a:solidFill>
                <a:cs typeface="Segoe UI" panose="020B0502040204020203" pitchFamily="34" charset="0"/>
              </a:rPr>
              <a:t>GLSL Parser</a:t>
            </a:r>
          </a:p>
        </p:txBody>
      </p:sp>
      <p:sp>
        <p:nvSpPr>
          <p:cNvPr id="8" name="Rectangle 7"/>
          <p:cNvSpPr/>
          <p:nvPr/>
        </p:nvSpPr>
        <p:spPr>
          <a:xfrm>
            <a:off x="7311991" y="2184397"/>
            <a:ext cx="1840832" cy="3098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FFFFFF"/>
                </a:solidFill>
                <a:cs typeface="Segoe UI" panose="020B0502040204020203" pitchFamily="34" charset="0"/>
              </a:rPr>
              <a:t>GLSL Verifier</a:t>
            </a:r>
          </a:p>
        </p:txBody>
      </p:sp>
      <p:sp>
        <p:nvSpPr>
          <p:cNvPr id="9" name="Rectangle 8"/>
          <p:cNvSpPr/>
          <p:nvPr/>
        </p:nvSpPr>
        <p:spPr>
          <a:xfrm>
            <a:off x="2623098" y="1423181"/>
            <a:ext cx="2334127" cy="7834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FFFFFF"/>
                </a:solidFill>
                <a:cs typeface="Segoe UI" panose="020B0502040204020203" pitchFamily="34" charset="0"/>
              </a:rPr>
              <a:t>Scripting </a:t>
            </a:r>
            <a:r>
              <a:rPr lang="en-US" sz="1600" dirty="0">
                <a:solidFill>
                  <a:srgbClr val="FFFFFF"/>
                </a:solidFill>
                <a:cs typeface="Segoe UI" panose="020B0502040204020203" pitchFamily="34" charset="0"/>
              </a:rPr>
              <a:t>Engine</a:t>
            </a:r>
          </a:p>
        </p:txBody>
      </p:sp>
      <p:sp>
        <p:nvSpPr>
          <p:cNvPr id="10" name="Rectangle 9"/>
          <p:cNvSpPr/>
          <p:nvPr/>
        </p:nvSpPr>
        <p:spPr>
          <a:xfrm>
            <a:off x="4443194" y="2902149"/>
            <a:ext cx="1840832" cy="3102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FFFFFF"/>
                </a:solidFill>
                <a:cs typeface="Segoe UI" panose="020B0502040204020203" pitchFamily="34" charset="0"/>
              </a:rPr>
              <a:t>GL API Translation</a:t>
            </a:r>
          </a:p>
        </p:txBody>
      </p:sp>
      <p:cxnSp>
        <p:nvCxnSpPr>
          <p:cNvPr id="11" name="Straight Arrow Connector 10"/>
          <p:cNvCxnSpPr>
            <a:stCxn id="9" idx="3"/>
            <a:endCxn id="10" idx="0"/>
          </p:cNvCxnSpPr>
          <p:nvPr/>
        </p:nvCxnSpPr>
        <p:spPr>
          <a:xfrm>
            <a:off x="4957225" y="1814925"/>
            <a:ext cx="406385" cy="1087224"/>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7311991" y="3605140"/>
            <a:ext cx="1840832" cy="62081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FFFFFF"/>
                </a:solidFill>
                <a:cs typeface="Segoe UI" panose="020B0502040204020203" pitchFamily="34" charset="0"/>
              </a:rPr>
              <a:t>D3DCompiler</a:t>
            </a:r>
            <a:endParaRPr lang="en-US" sz="1600" dirty="0">
              <a:solidFill>
                <a:srgbClr val="FFFFFF"/>
              </a:solidFill>
              <a:cs typeface="Segoe UI" panose="020B0502040204020203" pitchFamily="34" charset="0"/>
            </a:endParaRPr>
          </a:p>
        </p:txBody>
      </p:sp>
      <p:cxnSp>
        <p:nvCxnSpPr>
          <p:cNvPr id="13" name="Straight Arrow Connector 12"/>
          <p:cNvCxnSpPr>
            <a:stCxn id="10" idx="3"/>
            <a:endCxn id="7" idx="1"/>
          </p:cNvCxnSpPr>
          <p:nvPr/>
        </p:nvCxnSpPr>
        <p:spPr>
          <a:xfrm flipV="1">
            <a:off x="6284026" y="1698438"/>
            <a:ext cx="1027966" cy="1358817"/>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 idx="2"/>
            <a:endCxn id="8" idx="0"/>
          </p:cNvCxnSpPr>
          <p:nvPr/>
        </p:nvCxnSpPr>
        <p:spPr>
          <a:xfrm>
            <a:off x="8232407" y="1854815"/>
            <a:ext cx="0" cy="329582"/>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8" idx="2"/>
          </p:cNvCxnSpPr>
          <p:nvPr/>
        </p:nvCxnSpPr>
        <p:spPr>
          <a:xfrm>
            <a:off x="8232407" y="2494211"/>
            <a:ext cx="0" cy="414482"/>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2" idx="2"/>
          </p:cNvCxnSpPr>
          <p:nvPr/>
        </p:nvCxnSpPr>
        <p:spPr>
          <a:xfrm>
            <a:off x="8232407" y="4225955"/>
            <a:ext cx="0" cy="278348"/>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0" idx="2"/>
          </p:cNvCxnSpPr>
          <p:nvPr/>
        </p:nvCxnSpPr>
        <p:spPr>
          <a:xfrm flipH="1">
            <a:off x="5272639" y="3212360"/>
            <a:ext cx="90971" cy="1291943"/>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5510263" y="5042915"/>
            <a:ext cx="3008" cy="340164"/>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7417268" y="5039531"/>
            <a:ext cx="3008" cy="340164"/>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325291" y="3619085"/>
            <a:ext cx="2967928" cy="338554"/>
          </a:xfrm>
          <a:prstGeom prst="rect">
            <a:avLst/>
          </a:prstGeom>
          <a:noFill/>
        </p:spPr>
        <p:txBody>
          <a:bodyPr wrap="none" rtlCol="0">
            <a:spAutoFit/>
          </a:bodyPr>
          <a:lstStyle/>
          <a:p>
            <a:pPr algn="ctr"/>
            <a:r>
              <a:rPr lang="en-US" sz="1600" dirty="0" smtClean="0">
                <a:solidFill>
                  <a:srgbClr val="404040"/>
                </a:solidFill>
                <a:cs typeface="Segoe UI" panose="020B0502040204020203" pitchFamily="34" charset="0"/>
              </a:rPr>
              <a:t>WebGL-equivalent </a:t>
            </a:r>
            <a:r>
              <a:rPr lang="en-US" sz="1600" dirty="0">
                <a:solidFill>
                  <a:srgbClr val="404040"/>
                </a:solidFill>
                <a:cs typeface="Segoe UI" panose="020B0502040204020203" pitchFamily="34" charset="0"/>
              </a:rPr>
              <a:t>DX API </a:t>
            </a:r>
            <a:r>
              <a:rPr lang="en-US" sz="1600" dirty="0" smtClean="0">
                <a:solidFill>
                  <a:srgbClr val="404040"/>
                </a:solidFill>
                <a:cs typeface="Segoe UI" panose="020B0502040204020203" pitchFamily="34" charset="0"/>
              </a:rPr>
              <a:t>calls</a:t>
            </a:r>
            <a:endParaRPr lang="en-US" sz="1600" dirty="0">
              <a:solidFill>
                <a:srgbClr val="404040"/>
              </a:solidFill>
              <a:cs typeface="Segoe UI" panose="020B0502040204020203" pitchFamily="34" charset="0"/>
            </a:endParaRPr>
          </a:p>
        </p:txBody>
      </p:sp>
      <p:sp>
        <p:nvSpPr>
          <p:cNvPr id="21" name="Rectangle 20"/>
          <p:cNvSpPr/>
          <p:nvPr/>
        </p:nvSpPr>
        <p:spPr>
          <a:xfrm>
            <a:off x="7311991" y="2912077"/>
            <a:ext cx="1840832" cy="31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rgbClr val="FFFFFF"/>
                </a:solidFill>
                <a:cs typeface="Segoe UI" panose="020B0502040204020203" pitchFamily="34" charset="0"/>
              </a:rPr>
              <a:t>GLSL Translator</a:t>
            </a:r>
            <a:endParaRPr lang="en-US" sz="1600" dirty="0">
              <a:solidFill>
                <a:srgbClr val="FFFFFF"/>
              </a:solidFill>
              <a:cs typeface="Segoe UI" panose="020B0502040204020203" pitchFamily="34" charset="0"/>
            </a:endParaRPr>
          </a:p>
        </p:txBody>
      </p:sp>
      <p:cxnSp>
        <p:nvCxnSpPr>
          <p:cNvPr id="22" name="Straight Arrow Connector 21"/>
          <p:cNvCxnSpPr>
            <a:stCxn id="21" idx="2"/>
          </p:cNvCxnSpPr>
          <p:nvPr/>
        </p:nvCxnSpPr>
        <p:spPr>
          <a:xfrm>
            <a:off x="8232407" y="3224831"/>
            <a:ext cx="0" cy="380309"/>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147749" y="1495150"/>
            <a:ext cx="869149" cy="830997"/>
          </a:xfrm>
          <a:prstGeom prst="rect">
            <a:avLst/>
          </a:prstGeom>
          <a:noFill/>
        </p:spPr>
        <p:txBody>
          <a:bodyPr wrap="none" rtlCol="0">
            <a:spAutoFit/>
          </a:bodyPr>
          <a:lstStyle/>
          <a:p>
            <a:r>
              <a:rPr lang="en-US" sz="1600" dirty="0">
                <a:solidFill>
                  <a:srgbClr val="404040"/>
                </a:solidFill>
                <a:cs typeface="Segoe UI" panose="020B0502040204020203" pitchFamily="34" charset="0"/>
              </a:rPr>
              <a:t>GLSL</a:t>
            </a:r>
          </a:p>
          <a:p>
            <a:r>
              <a:rPr lang="en-US" sz="1600" dirty="0">
                <a:solidFill>
                  <a:srgbClr val="404040"/>
                </a:solidFill>
                <a:cs typeface="Segoe UI" panose="020B0502040204020203" pitchFamily="34" charset="0"/>
              </a:rPr>
              <a:t>Shader </a:t>
            </a:r>
          </a:p>
          <a:p>
            <a:r>
              <a:rPr lang="en-US" sz="1600" dirty="0">
                <a:solidFill>
                  <a:srgbClr val="404040"/>
                </a:solidFill>
                <a:cs typeface="Segoe UI" panose="020B0502040204020203" pitchFamily="34" charset="0"/>
              </a:rPr>
              <a:t>source</a:t>
            </a:r>
          </a:p>
        </p:txBody>
      </p:sp>
      <p:sp>
        <p:nvSpPr>
          <p:cNvPr id="24" name="TextBox 23"/>
          <p:cNvSpPr txBox="1"/>
          <p:nvPr/>
        </p:nvSpPr>
        <p:spPr>
          <a:xfrm>
            <a:off x="8254788" y="3245708"/>
            <a:ext cx="1796069" cy="338554"/>
          </a:xfrm>
          <a:prstGeom prst="rect">
            <a:avLst/>
          </a:prstGeom>
          <a:noFill/>
        </p:spPr>
        <p:txBody>
          <a:bodyPr wrap="none" rtlCol="0">
            <a:spAutoFit/>
          </a:bodyPr>
          <a:lstStyle/>
          <a:p>
            <a:r>
              <a:rPr lang="en-US" sz="1600" dirty="0">
                <a:solidFill>
                  <a:srgbClr val="404040"/>
                </a:solidFill>
                <a:cs typeface="Segoe UI" panose="020B0502040204020203" pitchFamily="34" charset="0"/>
              </a:rPr>
              <a:t>Safe verified HLSL</a:t>
            </a:r>
          </a:p>
        </p:txBody>
      </p:sp>
      <p:sp>
        <p:nvSpPr>
          <p:cNvPr id="25" name="TextBox 24"/>
          <p:cNvSpPr txBox="1"/>
          <p:nvPr/>
        </p:nvSpPr>
        <p:spPr>
          <a:xfrm>
            <a:off x="2825938" y="2367723"/>
            <a:ext cx="2361416" cy="338554"/>
          </a:xfrm>
          <a:prstGeom prst="rect">
            <a:avLst/>
          </a:prstGeom>
          <a:noFill/>
        </p:spPr>
        <p:txBody>
          <a:bodyPr wrap="none" rtlCol="0">
            <a:spAutoFit/>
          </a:bodyPr>
          <a:lstStyle/>
          <a:p>
            <a:r>
              <a:rPr lang="en-US" sz="1600" dirty="0">
                <a:solidFill>
                  <a:srgbClr val="404040"/>
                </a:solidFill>
                <a:cs typeface="Segoe UI" panose="020B0502040204020203" pitchFamily="34" charset="0"/>
              </a:rPr>
              <a:t>WebGL context API calls</a:t>
            </a:r>
          </a:p>
        </p:txBody>
      </p:sp>
    </p:spTree>
    <p:extLst>
      <p:ext uri="{BB962C8B-B14F-4D97-AF65-F5344CB8AC3E}">
        <p14:creationId xmlns:p14="http://schemas.microsoft.com/office/powerpoint/2010/main" val="274670301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7653" y="685239"/>
            <a:ext cx="10021168" cy="5624047"/>
          </a:xfrm>
          <a:prstGeom prst="rect">
            <a:avLst/>
          </a:prstGeom>
        </p:spPr>
      </p:pic>
    </p:spTree>
    <p:extLst>
      <p:ext uri="{BB962C8B-B14F-4D97-AF65-F5344CB8AC3E}">
        <p14:creationId xmlns:p14="http://schemas.microsoft.com/office/powerpoint/2010/main" val="271739131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5798510"/>
          </a:xfrm>
        </p:spPr>
        <p:txBody>
          <a:bodyPr/>
          <a:lstStyle/>
          <a:p>
            <a:pPr marL="0" indent="0">
              <a:buNone/>
            </a:pPr>
            <a:r>
              <a:rPr lang="en-US" sz="2400" dirty="0" smtClean="0"/>
              <a:t>v0.93 </a:t>
            </a:r>
            <a:r>
              <a:rPr lang="en-US" sz="2400" dirty="0" err="1" smtClean="0"/>
              <a:t>WebGL</a:t>
            </a:r>
            <a:r>
              <a:rPr lang="en-US" sz="2400" dirty="0" smtClean="0"/>
              <a:t> renderer</a:t>
            </a:r>
            <a:endParaRPr lang="en-US" sz="2400" dirty="0"/>
          </a:p>
          <a:p>
            <a:pPr marL="0" indent="0">
              <a:buNone/>
            </a:pPr>
            <a:r>
              <a:rPr lang="en-US" sz="2400" dirty="0"/>
              <a:t>  </a:t>
            </a:r>
          </a:p>
          <a:p>
            <a:r>
              <a:rPr lang="en-US" sz="2400" dirty="0"/>
              <a:t>More GLSL conformance (</a:t>
            </a:r>
            <a:r>
              <a:rPr lang="en-US" sz="2400" dirty="0" err="1"/>
              <a:t>structs</a:t>
            </a:r>
            <a:r>
              <a:rPr lang="en-US" sz="2400" dirty="0"/>
              <a:t>, </a:t>
            </a:r>
            <a:r>
              <a:rPr lang="en-US" sz="2400" dirty="0" err="1"/>
              <a:t>inout</a:t>
            </a:r>
            <a:r>
              <a:rPr lang="en-US" sz="2400" dirty="0"/>
              <a:t>, constructors) </a:t>
            </a:r>
            <a:endParaRPr lang="en-US" sz="2400" dirty="0" smtClean="0"/>
          </a:p>
          <a:p>
            <a:r>
              <a:rPr lang="en-US" sz="2400" dirty="0"/>
              <a:t>GLSL Point-size </a:t>
            </a:r>
            <a:r>
              <a:rPr lang="en-US" sz="2400" dirty="0" smtClean="0"/>
              <a:t>support </a:t>
            </a:r>
            <a:r>
              <a:rPr lang="en-US" sz="2400" b="1" dirty="0" smtClean="0"/>
              <a:t>(DX10+ only)</a:t>
            </a:r>
            <a:endParaRPr lang="en-US" sz="2400" b="1" dirty="0"/>
          </a:p>
          <a:p>
            <a:r>
              <a:rPr lang="en-US" sz="2400" dirty="0"/>
              <a:t>GLSL </a:t>
            </a:r>
            <a:r>
              <a:rPr lang="en-US" sz="2400" dirty="0" err="1"/>
              <a:t>Frontfacing</a:t>
            </a:r>
            <a:r>
              <a:rPr lang="en-US" sz="2400" dirty="0"/>
              <a:t> </a:t>
            </a:r>
            <a:r>
              <a:rPr lang="en-US" sz="2400" dirty="0" smtClean="0"/>
              <a:t>support</a:t>
            </a:r>
            <a:endParaRPr lang="en-US" sz="2400" dirty="0"/>
          </a:p>
          <a:p>
            <a:r>
              <a:rPr lang="en-US" sz="2400" dirty="0" smtClean="0"/>
              <a:t>Support </a:t>
            </a:r>
            <a:r>
              <a:rPr lang="en-US" sz="2400" dirty="0"/>
              <a:t>for alpha </a:t>
            </a:r>
            <a:r>
              <a:rPr lang="en-US" sz="2400" dirty="0" err="1"/>
              <a:t>WebGLContextAttribute</a:t>
            </a:r>
            <a:r>
              <a:rPr lang="en-US" sz="2400" dirty="0"/>
              <a:t> </a:t>
            </a:r>
          </a:p>
          <a:p>
            <a:r>
              <a:rPr lang="en-US" sz="2400" dirty="0" smtClean="0"/>
              <a:t>Non-float </a:t>
            </a:r>
            <a:r>
              <a:rPr lang="en-US" sz="2400" dirty="0"/>
              <a:t>vertices </a:t>
            </a:r>
          </a:p>
          <a:p>
            <a:r>
              <a:rPr lang="en-US" sz="2400" dirty="0"/>
              <a:t>Support for LUMINANCE, LUMINANCE_ALPHA, ALPHA textures</a:t>
            </a:r>
          </a:p>
          <a:p>
            <a:r>
              <a:rPr lang="en-US" sz="2400" dirty="0" err="1"/>
              <a:t>vertexAttrib</a:t>
            </a:r>
            <a:r>
              <a:rPr lang="en-US" sz="2400" dirty="0"/>
              <a:t>{1,2,3,4}f[v] methods </a:t>
            </a:r>
          </a:p>
          <a:p>
            <a:r>
              <a:rPr lang="en-US" sz="2400" dirty="0"/>
              <a:t>Compressed textures </a:t>
            </a:r>
          </a:p>
          <a:p>
            <a:r>
              <a:rPr lang="en-US" sz="2400" dirty="0"/>
              <a:t>Stencil buffers </a:t>
            </a:r>
          </a:p>
          <a:p>
            <a:r>
              <a:rPr lang="en-US" sz="2400" dirty="0"/>
              <a:t>Standard derivatives extension  </a:t>
            </a:r>
          </a:p>
          <a:p>
            <a:r>
              <a:rPr lang="en-US" sz="2400" dirty="0"/>
              <a:t>Anti-aliasing </a:t>
            </a:r>
          </a:p>
          <a:p>
            <a:endParaRPr lang="en-US" sz="2400" dirty="0"/>
          </a:p>
        </p:txBody>
      </p:sp>
      <p:sp>
        <p:nvSpPr>
          <p:cNvPr id="3" name="Title 2"/>
          <p:cNvSpPr>
            <a:spLocks noGrp="1"/>
          </p:cNvSpPr>
          <p:nvPr>
            <p:ph type="title"/>
          </p:nvPr>
        </p:nvSpPr>
        <p:spPr/>
        <p:txBody>
          <a:bodyPr/>
          <a:lstStyle/>
          <a:p>
            <a:r>
              <a:rPr lang="en-US" dirty="0" smtClean="0"/>
              <a:t>WebGL Spring14 Update</a:t>
            </a:r>
            <a:endParaRPr lang="en-US" dirty="0"/>
          </a:p>
        </p:txBody>
      </p:sp>
    </p:spTree>
    <p:extLst>
      <p:ext uri="{BB962C8B-B14F-4D97-AF65-F5344CB8AC3E}">
        <p14:creationId xmlns:p14="http://schemas.microsoft.com/office/powerpoint/2010/main" val="167118624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GLSL without </a:t>
            </a:r>
            <a:r>
              <a:rPr lang="en-US" dirty="0" err="1" smtClean="0"/>
              <a:t>structs</a:t>
            </a:r>
            <a:r>
              <a:rPr lang="en-US" dirty="0" smtClean="0"/>
              <a:t> support</a:t>
            </a:r>
            <a:endParaRPr lang="fr-FR" dirty="0"/>
          </a:p>
        </p:txBody>
      </p:sp>
      <p:sp>
        <p:nvSpPr>
          <p:cNvPr id="5" name="TextBox 4"/>
          <p:cNvSpPr txBox="1"/>
          <p:nvPr/>
        </p:nvSpPr>
        <p:spPr>
          <a:xfrm>
            <a:off x="615399" y="1212849"/>
            <a:ext cx="11208044" cy="3170099"/>
          </a:xfrm>
          <a:prstGeom prst="rect">
            <a:avLst/>
          </a:prstGeom>
          <a:noFill/>
        </p:spPr>
        <p:txBody>
          <a:bodyPr wrap="square" rtlCol="0">
            <a:spAutoFit/>
          </a:bodyPr>
          <a:lstStyle/>
          <a:p>
            <a:r>
              <a:rPr lang="fr-FR" sz="2000" b="1" dirty="0">
                <a:solidFill>
                  <a:srgbClr val="FF0000"/>
                </a:solidFill>
                <a:latin typeface="Consolas" panose="020B0609020204030204" pitchFamily="49" charset="0"/>
                <a:cs typeface="Consolas" panose="020B0609020204030204" pitchFamily="49" charset="0"/>
              </a:rPr>
              <a:t>mat3</a:t>
            </a:r>
            <a:r>
              <a:rPr lang="fr-FR" sz="2000" dirty="0">
                <a:solidFill>
                  <a:srgbClr val="404040">
                    <a:lumMod val="50000"/>
                  </a:srgbClr>
                </a:solidFill>
                <a:latin typeface="Consolas" panose="020B0609020204030204" pitchFamily="49" charset="0"/>
                <a:cs typeface="Consolas" panose="020B0609020204030204" pitchFamily="49" charset="0"/>
              </a:rPr>
              <a:t> (…) </a:t>
            </a:r>
            <a:r>
              <a:rPr lang="fr-FR" sz="2000" dirty="0" err="1" smtClean="0">
                <a:solidFill>
                  <a:srgbClr val="404040">
                    <a:lumMod val="50000"/>
                  </a:srgbClr>
                </a:solidFill>
                <a:latin typeface="Consolas" panose="020B0609020204030204" pitchFamily="49" charset="0"/>
                <a:cs typeface="Consolas" panose="020B0609020204030204" pitchFamily="49" charset="0"/>
              </a:rPr>
              <a:t>computeLighting</a:t>
            </a:r>
            <a:r>
              <a:rPr lang="fr-FR" sz="2000" dirty="0" smtClean="0">
                <a:solidFill>
                  <a:srgbClr val="404040">
                    <a:lumMod val="50000"/>
                  </a:srgbClr>
                </a:solidFill>
                <a:latin typeface="Consolas" panose="020B0609020204030204" pitchFamily="49" charset="0"/>
                <a:cs typeface="Consolas" panose="020B0609020204030204" pitchFamily="49" charset="0"/>
              </a:rPr>
              <a:t> {</a:t>
            </a:r>
            <a:endParaRPr lang="fr-FR" sz="2000" dirty="0">
              <a:solidFill>
                <a:srgbClr val="404040">
                  <a:lumMod val="50000"/>
                </a:srgbClr>
              </a:solidFill>
              <a:latin typeface="Consolas" panose="020B0609020204030204" pitchFamily="49" charset="0"/>
              <a:cs typeface="Consolas" panose="020B0609020204030204" pitchFamily="49" charset="0"/>
            </a:endParaRPr>
          </a:p>
          <a:p>
            <a:endParaRPr lang="fr-FR" sz="2000" dirty="0" smtClean="0">
              <a:solidFill>
                <a:srgbClr val="404040">
                  <a:lumMod val="50000"/>
                </a:srgbClr>
              </a:solidFill>
              <a:latin typeface="Consolas" panose="020B0609020204030204" pitchFamily="49" charset="0"/>
              <a:cs typeface="Consolas" panose="020B0609020204030204" pitchFamily="49" charset="0"/>
            </a:endParaRPr>
          </a:p>
          <a:p>
            <a:pPr lvl="1"/>
            <a:r>
              <a:rPr lang="fr-FR" sz="2000" dirty="0" smtClean="0">
                <a:solidFill>
                  <a:srgbClr val="404040">
                    <a:lumMod val="50000"/>
                  </a:srgbClr>
                </a:solidFill>
                <a:latin typeface="Consolas" panose="020B0609020204030204" pitchFamily="49" charset="0"/>
                <a:cs typeface="Consolas" panose="020B0609020204030204" pitchFamily="49" charset="0"/>
              </a:rPr>
              <a:t>…</a:t>
            </a:r>
          </a:p>
          <a:p>
            <a:pPr lvl="1"/>
            <a:endParaRPr lang="fr-FR" sz="2000" dirty="0">
              <a:solidFill>
                <a:srgbClr val="404040">
                  <a:lumMod val="50000"/>
                </a:srgbClr>
              </a:solidFill>
              <a:latin typeface="Consolas" panose="020B0609020204030204" pitchFamily="49" charset="0"/>
              <a:cs typeface="Consolas" panose="020B0609020204030204" pitchFamily="49" charset="0"/>
            </a:endParaRPr>
          </a:p>
          <a:p>
            <a:pPr lvl="1"/>
            <a:r>
              <a:rPr lang="fr-FR" sz="2000" b="1" dirty="0" err="1">
                <a:solidFill>
                  <a:srgbClr val="FF0000"/>
                </a:solidFill>
                <a:latin typeface="Consolas" panose="020B0609020204030204" pitchFamily="49" charset="0"/>
                <a:cs typeface="Consolas" panose="020B0609020204030204" pitchFamily="49" charset="0"/>
              </a:rPr>
              <a:t>result</a:t>
            </a:r>
            <a:r>
              <a:rPr lang="fr-FR" sz="2000" b="1" dirty="0">
                <a:solidFill>
                  <a:srgbClr val="FF0000"/>
                </a:solidFill>
                <a:latin typeface="Consolas" panose="020B0609020204030204" pitchFamily="49" charset="0"/>
                <a:cs typeface="Consolas" panose="020B0609020204030204" pitchFamily="49" charset="0"/>
              </a:rPr>
              <a:t>[0] = </a:t>
            </a:r>
            <a:r>
              <a:rPr lang="fr-FR" sz="2000" b="1" dirty="0" err="1">
                <a:solidFill>
                  <a:srgbClr val="FF0000"/>
                </a:solidFill>
                <a:latin typeface="Consolas" panose="020B0609020204030204" pitchFamily="49" charset="0"/>
                <a:cs typeface="Consolas" panose="020B0609020204030204" pitchFamily="49" charset="0"/>
              </a:rPr>
              <a:t>ndl</a:t>
            </a:r>
            <a:r>
              <a:rPr lang="fr-FR" sz="2000" b="1" dirty="0">
                <a:solidFill>
                  <a:srgbClr val="FF0000"/>
                </a:solidFill>
                <a:latin typeface="Consolas" panose="020B0609020204030204" pitchFamily="49" charset="0"/>
                <a:cs typeface="Consolas" panose="020B0609020204030204" pitchFamily="49" charset="0"/>
              </a:rPr>
              <a:t> * </a:t>
            </a:r>
            <a:r>
              <a:rPr lang="fr-FR" sz="2000" b="1" dirty="0" err="1">
                <a:solidFill>
                  <a:srgbClr val="FF0000"/>
                </a:solidFill>
                <a:latin typeface="Consolas" panose="020B0609020204030204" pitchFamily="49" charset="0"/>
                <a:cs typeface="Consolas" panose="020B0609020204030204" pitchFamily="49" charset="0"/>
              </a:rPr>
              <a:t>diffuseColor</a:t>
            </a:r>
            <a:r>
              <a:rPr lang="fr-FR" sz="2000" b="1" dirty="0">
                <a:solidFill>
                  <a:srgbClr val="FF0000"/>
                </a:solidFill>
                <a:latin typeface="Consolas" panose="020B0609020204030204" pitchFamily="49" charset="0"/>
                <a:cs typeface="Consolas" panose="020B0609020204030204" pitchFamily="49" charset="0"/>
              </a:rPr>
              <a:t>;</a:t>
            </a:r>
          </a:p>
          <a:p>
            <a:pPr lvl="1"/>
            <a:r>
              <a:rPr lang="fr-FR" sz="2000" b="1" dirty="0" err="1">
                <a:solidFill>
                  <a:srgbClr val="FF0000"/>
                </a:solidFill>
                <a:latin typeface="Consolas" panose="020B0609020204030204" pitchFamily="49" charset="0"/>
                <a:cs typeface="Consolas" panose="020B0609020204030204" pitchFamily="49" charset="0"/>
              </a:rPr>
              <a:t>result</a:t>
            </a:r>
            <a:r>
              <a:rPr lang="fr-FR" sz="2000" b="1" dirty="0">
                <a:solidFill>
                  <a:srgbClr val="FF0000"/>
                </a:solidFill>
                <a:latin typeface="Consolas" panose="020B0609020204030204" pitchFamily="49" charset="0"/>
                <a:cs typeface="Consolas" panose="020B0609020204030204" pitchFamily="49" charset="0"/>
              </a:rPr>
              <a:t>[1] = </a:t>
            </a:r>
            <a:r>
              <a:rPr lang="fr-FR" sz="2000" b="1" dirty="0" err="1">
                <a:solidFill>
                  <a:srgbClr val="FF0000"/>
                </a:solidFill>
                <a:latin typeface="Consolas" panose="020B0609020204030204" pitchFamily="49" charset="0"/>
                <a:cs typeface="Consolas" panose="020B0609020204030204" pitchFamily="49" charset="0"/>
              </a:rPr>
              <a:t>specComp</a:t>
            </a:r>
            <a:r>
              <a:rPr lang="fr-FR" sz="2000" b="1" dirty="0">
                <a:solidFill>
                  <a:srgbClr val="FF0000"/>
                </a:solidFill>
                <a:latin typeface="Consolas" panose="020B0609020204030204" pitchFamily="49" charset="0"/>
                <a:cs typeface="Consolas" panose="020B0609020204030204" pitchFamily="49" charset="0"/>
              </a:rPr>
              <a:t> * </a:t>
            </a:r>
            <a:r>
              <a:rPr lang="fr-FR" sz="2000" b="1" dirty="0" err="1" smtClean="0">
                <a:solidFill>
                  <a:srgbClr val="FF0000"/>
                </a:solidFill>
                <a:latin typeface="Consolas" panose="020B0609020204030204" pitchFamily="49" charset="0"/>
                <a:cs typeface="Consolas" panose="020B0609020204030204" pitchFamily="49" charset="0"/>
              </a:rPr>
              <a:t>specularColor</a:t>
            </a:r>
            <a:r>
              <a:rPr lang="fr-FR" sz="2000" b="1" dirty="0" smtClean="0">
                <a:solidFill>
                  <a:srgbClr val="FF0000"/>
                </a:solidFill>
                <a:latin typeface="Consolas" panose="020B0609020204030204" pitchFamily="49" charset="0"/>
                <a:cs typeface="Consolas" panose="020B0609020204030204" pitchFamily="49" charset="0"/>
              </a:rPr>
              <a:t>;</a:t>
            </a:r>
          </a:p>
          <a:p>
            <a:pPr lvl="1"/>
            <a:r>
              <a:rPr lang="fr-FR" sz="2000" b="1" dirty="0" err="1" smtClean="0">
                <a:solidFill>
                  <a:srgbClr val="FF0000"/>
                </a:solidFill>
                <a:latin typeface="Consolas" panose="020B0609020204030204" pitchFamily="49" charset="0"/>
                <a:cs typeface="Consolas" panose="020B0609020204030204" pitchFamily="49" charset="0"/>
              </a:rPr>
              <a:t>result</a:t>
            </a:r>
            <a:r>
              <a:rPr lang="fr-FR" sz="2000" b="1" dirty="0" smtClean="0">
                <a:solidFill>
                  <a:srgbClr val="FF0000"/>
                </a:solidFill>
                <a:latin typeface="Consolas" panose="020B0609020204030204" pitchFamily="49" charset="0"/>
                <a:cs typeface="Consolas" panose="020B0609020204030204" pitchFamily="49" charset="0"/>
              </a:rPr>
              <a:t>[2</a:t>
            </a:r>
            <a:r>
              <a:rPr lang="fr-FR" sz="2000" b="1" dirty="0">
                <a:solidFill>
                  <a:srgbClr val="FF0000"/>
                </a:solidFill>
                <a:latin typeface="Consolas" panose="020B0609020204030204" pitchFamily="49" charset="0"/>
                <a:cs typeface="Consolas" panose="020B0609020204030204" pitchFamily="49" charset="0"/>
              </a:rPr>
              <a:t>] = vec3(0.);</a:t>
            </a:r>
          </a:p>
          <a:p>
            <a:pPr lvl="1"/>
            <a:endParaRPr lang="fr-FR" sz="2000" dirty="0">
              <a:solidFill>
                <a:srgbClr val="404040">
                  <a:lumMod val="50000"/>
                </a:srgbClr>
              </a:solidFill>
              <a:latin typeface="Consolas" panose="020B0609020204030204" pitchFamily="49" charset="0"/>
              <a:cs typeface="Consolas" panose="020B0609020204030204" pitchFamily="49" charset="0"/>
            </a:endParaRPr>
          </a:p>
          <a:p>
            <a:pPr lvl="1"/>
            <a:r>
              <a:rPr lang="fr-FR" sz="2000" dirty="0">
                <a:solidFill>
                  <a:srgbClr val="404040">
                    <a:lumMod val="50000"/>
                  </a:srgbClr>
                </a:solidFill>
                <a:latin typeface="Consolas" panose="020B0609020204030204" pitchFamily="49" charset="0"/>
                <a:cs typeface="Consolas" panose="020B0609020204030204" pitchFamily="49" charset="0"/>
              </a:rPr>
              <a:t>return </a:t>
            </a:r>
            <a:r>
              <a:rPr lang="fr-FR" sz="2000" dirty="0" err="1">
                <a:solidFill>
                  <a:srgbClr val="404040">
                    <a:lumMod val="50000"/>
                  </a:srgbClr>
                </a:solidFill>
                <a:latin typeface="Consolas" panose="020B0609020204030204" pitchFamily="49" charset="0"/>
                <a:cs typeface="Consolas" panose="020B0609020204030204" pitchFamily="49" charset="0"/>
              </a:rPr>
              <a:t>result</a:t>
            </a:r>
            <a:r>
              <a:rPr lang="fr-FR" sz="2000" dirty="0">
                <a:solidFill>
                  <a:srgbClr val="404040">
                    <a:lumMod val="50000"/>
                  </a:srgbClr>
                </a:solidFill>
                <a:latin typeface="Consolas" panose="020B0609020204030204" pitchFamily="49" charset="0"/>
                <a:cs typeface="Consolas" panose="020B0609020204030204" pitchFamily="49" charset="0"/>
              </a:rPr>
              <a:t>;</a:t>
            </a:r>
          </a:p>
          <a:p>
            <a:r>
              <a:rPr lang="fr-FR" sz="2000" dirty="0">
                <a:solidFill>
                  <a:srgbClr val="404040">
                    <a:lumMod val="50000"/>
                  </a:srgbClr>
                </a:solidFill>
                <a:latin typeface="Consolas" panose="020B0609020204030204" pitchFamily="49" charset="0"/>
                <a:cs typeface="Consolas" panose="020B0609020204030204" pitchFamily="49" charset="0"/>
              </a:rPr>
              <a:t>}</a:t>
            </a:r>
          </a:p>
        </p:txBody>
      </p:sp>
    </p:spTree>
    <p:extLst>
      <p:ext uri="{BB962C8B-B14F-4D97-AF65-F5344CB8AC3E}">
        <p14:creationId xmlns:p14="http://schemas.microsoft.com/office/powerpoint/2010/main" val="25703730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GLSL </a:t>
            </a:r>
            <a:r>
              <a:rPr lang="en-US" dirty="0"/>
              <a:t>w</a:t>
            </a:r>
            <a:r>
              <a:rPr lang="en-US" dirty="0" smtClean="0"/>
              <a:t>ith </a:t>
            </a:r>
            <a:r>
              <a:rPr lang="en-US" dirty="0" err="1" smtClean="0"/>
              <a:t>structs</a:t>
            </a:r>
            <a:r>
              <a:rPr lang="en-US" dirty="0" smtClean="0"/>
              <a:t> support</a:t>
            </a:r>
            <a:endParaRPr lang="fr-FR" dirty="0"/>
          </a:p>
        </p:txBody>
      </p:sp>
      <p:sp>
        <p:nvSpPr>
          <p:cNvPr id="5" name="TextBox 4"/>
          <p:cNvSpPr txBox="1"/>
          <p:nvPr/>
        </p:nvSpPr>
        <p:spPr>
          <a:xfrm>
            <a:off x="427037" y="1217400"/>
            <a:ext cx="11208044" cy="2585323"/>
          </a:xfrm>
          <a:prstGeom prst="rect">
            <a:avLst/>
          </a:prstGeom>
          <a:noFill/>
        </p:spPr>
        <p:txBody>
          <a:bodyPr wrap="square" rtlCol="0">
            <a:spAutoFit/>
          </a:bodyPr>
          <a:lstStyle/>
          <a:p>
            <a:r>
              <a:rPr lang="fr-FR" b="1" dirty="0" err="1">
                <a:solidFill>
                  <a:srgbClr val="FF0000"/>
                </a:solidFill>
                <a:latin typeface="Consolas" panose="020B0609020204030204" pitchFamily="49" charset="0"/>
                <a:cs typeface="Consolas" panose="020B0609020204030204" pitchFamily="49" charset="0"/>
              </a:rPr>
              <a:t>lightingInfo</a:t>
            </a:r>
            <a:r>
              <a:rPr lang="fr-FR" dirty="0">
                <a:solidFill>
                  <a:srgbClr val="FF0000"/>
                </a:solidFill>
                <a:latin typeface="Consolas" panose="020B0609020204030204" pitchFamily="49" charset="0"/>
                <a:cs typeface="Consolas" panose="020B0609020204030204" pitchFamily="49" charset="0"/>
              </a:rPr>
              <a:t> </a:t>
            </a:r>
            <a:r>
              <a:rPr lang="fr-FR" dirty="0" err="1" smtClean="0">
                <a:solidFill>
                  <a:srgbClr val="404040">
                    <a:lumMod val="50000"/>
                  </a:srgbClr>
                </a:solidFill>
                <a:latin typeface="Consolas" panose="020B0609020204030204" pitchFamily="49" charset="0"/>
                <a:cs typeface="Consolas" panose="020B0609020204030204" pitchFamily="49" charset="0"/>
              </a:rPr>
              <a:t>computeLighting</a:t>
            </a:r>
            <a:r>
              <a:rPr lang="fr-FR" dirty="0" smtClean="0">
                <a:solidFill>
                  <a:srgbClr val="404040">
                    <a:lumMod val="50000"/>
                  </a:srgbClr>
                </a:solidFill>
                <a:latin typeface="Consolas" panose="020B0609020204030204" pitchFamily="49" charset="0"/>
                <a:cs typeface="Consolas" panose="020B0609020204030204" pitchFamily="49" charset="0"/>
              </a:rPr>
              <a:t>(…) </a:t>
            </a:r>
            <a:r>
              <a:rPr lang="fr-FR" dirty="0">
                <a:solidFill>
                  <a:srgbClr val="404040">
                    <a:lumMod val="50000"/>
                  </a:srgbClr>
                </a:solidFill>
                <a:latin typeface="Consolas" panose="020B0609020204030204" pitchFamily="49" charset="0"/>
                <a:cs typeface="Consolas" panose="020B0609020204030204" pitchFamily="49" charset="0"/>
              </a:rPr>
              <a:t>{</a:t>
            </a:r>
          </a:p>
          <a:p>
            <a:endParaRPr lang="fr-FR" dirty="0" smtClean="0">
              <a:solidFill>
                <a:srgbClr val="404040">
                  <a:lumMod val="50000"/>
                </a:srgbClr>
              </a:solidFill>
              <a:latin typeface="Consolas" panose="020B0609020204030204" pitchFamily="49" charset="0"/>
              <a:cs typeface="Consolas" panose="020B0609020204030204" pitchFamily="49" charset="0"/>
            </a:endParaRPr>
          </a:p>
          <a:p>
            <a:r>
              <a:rPr lang="fr-FR" dirty="0" smtClean="0">
                <a:solidFill>
                  <a:srgbClr val="404040">
                    <a:lumMod val="50000"/>
                  </a:srgbClr>
                </a:solidFill>
                <a:latin typeface="Consolas" panose="020B0609020204030204" pitchFamily="49" charset="0"/>
                <a:cs typeface="Consolas" panose="020B0609020204030204" pitchFamily="49" charset="0"/>
              </a:rPr>
              <a:t>	…</a:t>
            </a:r>
          </a:p>
          <a:p>
            <a:endParaRPr lang="fr-FR" dirty="0">
              <a:solidFill>
                <a:srgbClr val="404040">
                  <a:lumMod val="50000"/>
                </a:srgbClr>
              </a:solidFill>
              <a:latin typeface="Consolas" panose="020B0609020204030204" pitchFamily="49" charset="0"/>
              <a:cs typeface="Consolas" panose="020B0609020204030204" pitchFamily="49" charset="0"/>
            </a:endParaRPr>
          </a:p>
          <a:p>
            <a:r>
              <a:rPr lang="fr-FR" dirty="0">
                <a:solidFill>
                  <a:srgbClr val="FF0000"/>
                </a:solidFill>
                <a:latin typeface="Consolas" panose="020B0609020204030204" pitchFamily="49" charset="0"/>
                <a:cs typeface="Consolas" panose="020B0609020204030204" pitchFamily="49" charset="0"/>
              </a:rPr>
              <a:t>	</a:t>
            </a:r>
            <a:r>
              <a:rPr lang="fr-FR" dirty="0" err="1">
                <a:solidFill>
                  <a:srgbClr val="FF0000"/>
                </a:solidFill>
                <a:latin typeface="Consolas" panose="020B0609020204030204" pitchFamily="49" charset="0"/>
                <a:cs typeface="Consolas" panose="020B0609020204030204" pitchFamily="49" charset="0"/>
              </a:rPr>
              <a:t>result.diffuse</a:t>
            </a:r>
            <a:r>
              <a:rPr lang="fr-FR" dirty="0">
                <a:solidFill>
                  <a:srgbClr val="FF0000"/>
                </a:solidFill>
                <a:latin typeface="Consolas" panose="020B0609020204030204" pitchFamily="49" charset="0"/>
                <a:cs typeface="Consolas" panose="020B0609020204030204" pitchFamily="49" charset="0"/>
              </a:rPr>
              <a:t> = </a:t>
            </a:r>
            <a:r>
              <a:rPr lang="fr-FR" dirty="0" err="1">
                <a:solidFill>
                  <a:srgbClr val="FF0000"/>
                </a:solidFill>
                <a:latin typeface="Consolas" panose="020B0609020204030204" pitchFamily="49" charset="0"/>
                <a:cs typeface="Consolas" panose="020B0609020204030204" pitchFamily="49" charset="0"/>
              </a:rPr>
              <a:t>ndl</a:t>
            </a:r>
            <a:r>
              <a:rPr lang="fr-FR" dirty="0">
                <a:solidFill>
                  <a:srgbClr val="FF0000"/>
                </a:solidFill>
                <a:latin typeface="Consolas" panose="020B0609020204030204" pitchFamily="49" charset="0"/>
                <a:cs typeface="Consolas" panose="020B0609020204030204" pitchFamily="49" charset="0"/>
              </a:rPr>
              <a:t> * </a:t>
            </a:r>
            <a:r>
              <a:rPr lang="fr-FR" dirty="0" err="1">
                <a:solidFill>
                  <a:srgbClr val="FF0000"/>
                </a:solidFill>
                <a:latin typeface="Consolas" panose="020B0609020204030204" pitchFamily="49" charset="0"/>
                <a:cs typeface="Consolas" panose="020B0609020204030204" pitchFamily="49" charset="0"/>
              </a:rPr>
              <a:t>diffuseColor</a:t>
            </a:r>
            <a:r>
              <a:rPr lang="fr-FR" dirty="0">
                <a:solidFill>
                  <a:srgbClr val="FF0000"/>
                </a:solidFill>
                <a:latin typeface="Consolas" panose="020B0609020204030204" pitchFamily="49" charset="0"/>
                <a:cs typeface="Consolas" panose="020B0609020204030204" pitchFamily="49" charset="0"/>
              </a:rPr>
              <a:t>;</a:t>
            </a:r>
          </a:p>
          <a:p>
            <a:r>
              <a:rPr lang="fr-FR" dirty="0">
                <a:solidFill>
                  <a:srgbClr val="FF0000"/>
                </a:solidFill>
                <a:latin typeface="Consolas" panose="020B0609020204030204" pitchFamily="49" charset="0"/>
                <a:cs typeface="Consolas" panose="020B0609020204030204" pitchFamily="49" charset="0"/>
              </a:rPr>
              <a:t>	</a:t>
            </a:r>
            <a:r>
              <a:rPr lang="fr-FR" dirty="0" err="1">
                <a:solidFill>
                  <a:srgbClr val="FF0000"/>
                </a:solidFill>
                <a:latin typeface="Consolas" panose="020B0609020204030204" pitchFamily="49" charset="0"/>
                <a:cs typeface="Consolas" panose="020B0609020204030204" pitchFamily="49" charset="0"/>
              </a:rPr>
              <a:t>result.specular</a:t>
            </a:r>
            <a:r>
              <a:rPr lang="fr-FR" dirty="0">
                <a:solidFill>
                  <a:srgbClr val="FF0000"/>
                </a:solidFill>
                <a:latin typeface="Consolas" panose="020B0609020204030204" pitchFamily="49" charset="0"/>
                <a:cs typeface="Consolas" panose="020B0609020204030204" pitchFamily="49" charset="0"/>
              </a:rPr>
              <a:t> = </a:t>
            </a:r>
            <a:r>
              <a:rPr lang="fr-FR" dirty="0" err="1">
                <a:solidFill>
                  <a:srgbClr val="FF0000"/>
                </a:solidFill>
                <a:latin typeface="Consolas" panose="020B0609020204030204" pitchFamily="49" charset="0"/>
                <a:cs typeface="Consolas" panose="020B0609020204030204" pitchFamily="49" charset="0"/>
              </a:rPr>
              <a:t>specComp</a:t>
            </a:r>
            <a:r>
              <a:rPr lang="fr-FR" dirty="0">
                <a:solidFill>
                  <a:srgbClr val="FF0000"/>
                </a:solidFill>
                <a:latin typeface="Consolas" panose="020B0609020204030204" pitchFamily="49" charset="0"/>
                <a:cs typeface="Consolas" panose="020B0609020204030204" pitchFamily="49" charset="0"/>
              </a:rPr>
              <a:t> * </a:t>
            </a:r>
            <a:r>
              <a:rPr lang="fr-FR" dirty="0" err="1">
                <a:solidFill>
                  <a:srgbClr val="FF0000"/>
                </a:solidFill>
                <a:latin typeface="Consolas" panose="020B0609020204030204" pitchFamily="49" charset="0"/>
                <a:cs typeface="Consolas" panose="020B0609020204030204" pitchFamily="49" charset="0"/>
              </a:rPr>
              <a:t>specularColor</a:t>
            </a:r>
            <a:r>
              <a:rPr lang="fr-FR" dirty="0">
                <a:solidFill>
                  <a:srgbClr val="FF0000"/>
                </a:solidFill>
                <a:latin typeface="Consolas" panose="020B0609020204030204" pitchFamily="49" charset="0"/>
                <a:cs typeface="Consolas" panose="020B0609020204030204" pitchFamily="49" charset="0"/>
              </a:rPr>
              <a:t>;</a:t>
            </a:r>
          </a:p>
          <a:p>
            <a:endParaRPr lang="fr-FR" dirty="0">
              <a:solidFill>
                <a:srgbClr val="404040">
                  <a:lumMod val="50000"/>
                </a:srgbClr>
              </a:solidFill>
              <a:latin typeface="Consolas" panose="020B0609020204030204" pitchFamily="49" charset="0"/>
              <a:cs typeface="Consolas" panose="020B0609020204030204" pitchFamily="49" charset="0"/>
            </a:endParaRPr>
          </a:p>
          <a:p>
            <a:r>
              <a:rPr lang="fr-FR" dirty="0">
                <a:solidFill>
                  <a:srgbClr val="404040">
                    <a:lumMod val="50000"/>
                  </a:srgbClr>
                </a:solidFill>
                <a:latin typeface="Consolas" panose="020B0609020204030204" pitchFamily="49" charset="0"/>
                <a:cs typeface="Consolas" panose="020B0609020204030204" pitchFamily="49" charset="0"/>
              </a:rPr>
              <a:t>	return </a:t>
            </a:r>
            <a:r>
              <a:rPr lang="fr-FR" dirty="0" err="1">
                <a:solidFill>
                  <a:srgbClr val="404040">
                    <a:lumMod val="50000"/>
                  </a:srgbClr>
                </a:solidFill>
                <a:latin typeface="Consolas" panose="020B0609020204030204" pitchFamily="49" charset="0"/>
                <a:cs typeface="Consolas" panose="020B0609020204030204" pitchFamily="49" charset="0"/>
              </a:rPr>
              <a:t>result</a:t>
            </a:r>
            <a:r>
              <a:rPr lang="fr-FR" dirty="0">
                <a:solidFill>
                  <a:srgbClr val="404040">
                    <a:lumMod val="50000"/>
                  </a:srgbClr>
                </a:solidFill>
                <a:latin typeface="Consolas" panose="020B0609020204030204" pitchFamily="49" charset="0"/>
                <a:cs typeface="Consolas" panose="020B0609020204030204" pitchFamily="49" charset="0"/>
              </a:rPr>
              <a:t>;</a:t>
            </a:r>
          </a:p>
          <a:p>
            <a:r>
              <a:rPr lang="fr-FR" dirty="0">
                <a:solidFill>
                  <a:srgbClr val="404040">
                    <a:lumMod val="50000"/>
                  </a:srgbClr>
                </a:solidFill>
                <a:latin typeface="Consolas" panose="020B0609020204030204" pitchFamily="49" charset="0"/>
                <a:cs typeface="Consolas" panose="020B0609020204030204" pitchFamily="49" charset="0"/>
              </a:rPr>
              <a:t>}</a:t>
            </a:r>
          </a:p>
        </p:txBody>
      </p:sp>
    </p:spTree>
    <p:extLst>
      <p:ext uri="{BB962C8B-B14F-4D97-AF65-F5344CB8AC3E}">
        <p14:creationId xmlns:p14="http://schemas.microsoft.com/office/powerpoint/2010/main" val="19975764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Anti-aliasing</a:t>
            </a:r>
            <a:endParaRPr lang="fr-FR" dirty="0"/>
          </a:p>
        </p:txBody>
      </p:sp>
      <p:pic>
        <p:nvPicPr>
          <p:cNvPr id="4" name="Picture 3"/>
          <p:cNvPicPr>
            <a:picLocks noChangeAspect="1"/>
          </p:cNvPicPr>
          <p:nvPr/>
        </p:nvPicPr>
        <p:blipFill>
          <a:blip r:embed="rId3"/>
          <a:stretch>
            <a:fillRect/>
          </a:stretch>
        </p:blipFill>
        <p:spPr>
          <a:xfrm>
            <a:off x="743787" y="1512329"/>
            <a:ext cx="5218408" cy="3856441"/>
          </a:xfrm>
          <a:prstGeom prst="rect">
            <a:avLst/>
          </a:prstGeom>
        </p:spPr>
      </p:pic>
      <p:pic>
        <p:nvPicPr>
          <p:cNvPr id="5" name="Picture 4"/>
          <p:cNvPicPr>
            <a:picLocks noChangeAspect="1"/>
          </p:cNvPicPr>
          <p:nvPr/>
        </p:nvPicPr>
        <p:blipFill>
          <a:blip r:embed="rId4"/>
          <a:stretch>
            <a:fillRect/>
          </a:stretch>
        </p:blipFill>
        <p:spPr>
          <a:xfrm>
            <a:off x="6145648" y="1512329"/>
            <a:ext cx="5435059" cy="3856441"/>
          </a:xfrm>
          <a:prstGeom prst="rect">
            <a:avLst/>
          </a:prstGeom>
        </p:spPr>
      </p:pic>
      <p:sp>
        <p:nvSpPr>
          <p:cNvPr id="7" name="Down Arrow 6"/>
          <p:cNvSpPr/>
          <p:nvPr/>
        </p:nvSpPr>
        <p:spPr>
          <a:xfrm rot="12169422">
            <a:off x="1461961" y="2435789"/>
            <a:ext cx="504110" cy="712186"/>
          </a:xfrm>
          <a:prstGeom prst="downArrow">
            <a:avLst>
              <a:gd name="adj1" fmla="val 41535"/>
              <a:gd name="adj2"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36">
              <a:solidFill>
                <a:srgbClr val="FFFFFF"/>
              </a:solidFill>
            </a:endParaRPr>
          </a:p>
        </p:txBody>
      </p:sp>
      <p:sp>
        <p:nvSpPr>
          <p:cNvPr id="8" name="Down Arrow 7"/>
          <p:cNvSpPr/>
          <p:nvPr/>
        </p:nvSpPr>
        <p:spPr>
          <a:xfrm rot="18109124">
            <a:off x="3353654" y="4457489"/>
            <a:ext cx="504110" cy="712186"/>
          </a:xfrm>
          <a:prstGeom prst="downArrow">
            <a:avLst>
              <a:gd name="adj1" fmla="val 41535"/>
              <a:gd name="adj2"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36">
              <a:solidFill>
                <a:srgbClr val="FFFFFF"/>
              </a:solidFill>
            </a:endParaRPr>
          </a:p>
        </p:txBody>
      </p:sp>
      <p:sp>
        <p:nvSpPr>
          <p:cNvPr id="11" name="Rectangle 3"/>
          <p:cNvSpPr>
            <a:spLocks noChangeArrowheads="1"/>
          </p:cNvSpPr>
          <p:nvPr/>
        </p:nvSpPr>
        <p:spPr bwMode="auto">
          <a:xfrm>
            <a:off x="723280" y="5812782"/>
            <a:ext cx="836639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r>
              <a:rPr lang="en-US" altLang="en-US" sz="2000" dirty="0" err="1">
                <a:solidFill>
                  <a:srgbClr val="404040"/>
                </a:solidFill>
                <a:latin typeface="Consolas" panose="020B0609020204030204" pitchFamily="49" charset="0"/>
                <a:cs typeface="Consolas" panose="020B0609020204030204" pitchFamily="49" charset="0"/>
              </a:rPr>
              <a:t>v</a:t>
            </a:r>
            <a:r>
              <a:rPr lang="en-US" altLang="en-US" sz="2000" dirty="0" err="1" smtClean="0">
                <a:solidFill>
                  <a:srgbClr val="404040"/>
                </a:solidFill>
                <a:latin typeface="Consolas" panose="020B0609020204030204" pitchFamily="49" charset="0"/>
                <a:cs typeface="Consolas" panose="020B0609020204030204" pitchFamily="49" charset="0"/>
              </a:rPr>
              <a:t>ar</a:t>
            </a:r>
            <a:r>
              <a:rPr lang="en-US" altLang="en-US" sz="2000" dirty="0" smtClean="0">
                <a:solidFill>
                  <a:srgbClr val="404040"/>
                </a:solidFill>
                <a:latin typeface="Consolas" panose="020B0609020204030204" pitchFamily="49" charset="0"/>
                <a:cs typeface="Consolas" panose="020B0609020204030204" pitchFamily="49" charset="0"/>
              </a:rPr>
              <a:t> </a:t>
            </a:r>
            <a:r>
              <a:rPr lang="en-US" altLang="en-US" sz="2000" dirty="0" err="1" smtClean="0">
                <a:solidFill>
                  <a:srgbClr val="404040"/>
                </a:solidFill>
                <a:latin typeface="Consolas" panose="020B0609020204030204" pitchFamily="49" charset="0"/>
                <a:cs typeface="Consolas" panose="020B0609020204030204" pitchFamily="49" charset="0"/>
              </a:rPr>
              <a:t>ctx</a:t>
            </a:r>
            <a:r>
              <a:rPr lang="en-US" altLang="en-US" sz="2000" dirty="0" smtClean="0">
                <a:solidFill>
                  <a:srgbClr val="404040"/>
                </a:solidFill>
                <a:latin typeface="Consolas" panose="020B0609020204030204" pitchFamily="49" charset="0"/>
                <a:cs typeface="Consolas" panose="020B0609020204030204" pitchFamily="49" charset="0"/>
              </a:rPr>
              <a:t> = </a:t>
            </a:r>
            <a:r>
              <a:rPr lang="en-US" altLang="en-US" sz="2000" dirty="0" err="1" smtClean="0">
                <a:solidFill>
                  <a:srgbClr val="404040"/>
                </a:solidFill>
                <a:latin typeface="Consolas" panose="020B0609020204030204" pitchFamily="49" charset="0"/>
                <a:cs typeface="Consolas" panose="020B0609020204030204" pitchFamily="49" charset="0"/>
              </a:rPr>
              <a:t>canvas.getContext</a:t>
            </a:r>
            <a:r>
              <a:rPr lang="en-US" altLang="en-US" sz="2000" dirty="0" smtClean="0">
                <a:solidFill>
                  <a:srgbClr val="404040"/>
                </a:solidFill>
                <a:latin typeface="Consolas" panose="020B0609020204030204" pitchFamily="49" charset="0"/>
                <a:cs typeface="Consolas" panose="020B0609020204030204" pitchFamily="49" charset="0"/>
              </a:rPr>
              <a:t>('</a:t>
            </a:r>
            <a:r>
              <a:rPr lang="en-US" altLang="en-US" sz="2000" dirty="0" err="1" smtClean="0">
                <a:solidFill>
                  <a:srgbClr val="404040"/>
                </a:solidFill>
                <a:latin typeface="Consolas" panose="020B0609020204030204" pitchFamily="49" charset="0"/>
                <a:cs typeface="Consolas" panose="020B0609020204030204" pitchFamily="49" charset="0"/>
              </a:rPr>
              <a:t>webgl</a:t>
            </a:r>
            <a:r>
              <a:rPr lang="en-US" altLang="en-US" sz="2000" dirty="0" smtClean="0">
                <a:solidFill>
                  <a:srgbClr val="404040"/>
                </a:solidFill>
                <a:latin typeface="Consolas" panose="020B0609020204030204" pitchFamily="49" charset="0"/>
                <a:cs typeface="Consolas" panose="020B0609020204030204" pitchFamily="49" charset="0"/>
              </a:rPr>
              <a:t>', </a:t>
            </a:r>
            <a:r>
              <a:rPr lang="en-US" altLang="en-US" sz="2000" b="1" dirty="0" smtClean="0">
                <a:solidFill>
                  <a:srgbClr val="404040"/>
                </a:solidFill>
                <a:latin typeface="Consolas" panose="020B0609020204030204" pitchFamily="49" charset="0"/>
                <a:cs typeface="Consolas" panose="020B0609020204030204" pitchFamily="49" charset="0"/>
              </a:rPr>
              <a:t>{ </a:t>
            </a:r>
            <a:r>
              <a:rPr lang="en-US" altLang="en-US" sz="2000" b="1" dirty="0" err="1" smtClean="0">
                <a:solidFill>
                  <a:srgbClr val="404040"/>
                </a:solidFill>
                <a:latin typeface="Consolas" panose="020B0609020204030204" pitchFamily="49" charset="0"/>
                <a:cs typeface="Consolas" panose="020B0609020204030204" pitchFamily="49" charset="0"/>
              </a:rPr>
              <a:t>antialias</a:t>
            </a:r>
            <a:r>
              <a:rPr lang="en-US" altLang="en-US" sz="2000" b="1" dirty="0" smtClean="0">
                <a:solidFill>
                  <a:srgbClr val="404040"/>
                </a:solidFill>
                <a:latin typeface="Consolas" panose="020B0609020204030204" pitchFamily="49" charset="0"/>
                <a:cs typeface="Consolas" panose="020B0609020204030204" pitchFamily="49" charset="0"/>
              </a:rPr>
              <a:t>: true}</a:t>
            </a:r>
            <a:r>
              <a:rPr lang="en-US" altLang="en-US" sz="2000" dirty="0" smtClean="0">
                <a:solidFill>
                  <a:srgbClr val="404040"/>
                </a:solidFill>
                <a:latin typeface="Consolas" panose="020B0609020204030204" pitchFamily="49" charset="0"/>
                <a:cs typeface="Consolas" panose="020B0609020204030204" pitchFamily="49" charset="0"/>
              </a:rPr>
              <a:t> );</a:t>
            </a:r>
            <a:endParaRPr lang="en-US" altLang="en-US" sz="4400" dirty="0" smtClean="0">
              <a:solidFill>
                <a:srgbClr val="404040"/>
              </a:solidFill>
              <a:latin typeface="Consolas" panose="020B0609020204030204" pitchFamily="49" charset="0"/>
              <a:cs typeface="Consolas" panose="020B0609020204030204" pitchFamily="49" charset="0"/>
            </a:endParaRPr>
          </a:p>
        </p:txBody>
      </p:sp>
      <p:sp>
        <p:nvSpPr>
          <p:cNvPr id="9" name="Rectangle 3"/>
          <p:cNvSpPr>
            <a:spLocks noChangeArrowheads="1"/>
          </p:cNvSpPr>
          <p:nvPr/>
        </p:nvSpPr>
        <p:spPr bwMode="auto">
          <a:xfrm>
            <a:off x="4146994" y="6269439"/>
            <a:ext cx="414485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r>
              <a:rPr lang="en-US" altLang="en-US" sz="2400" dirty="0" smtClean="0">
                <a:solidFill>
                  <a:srgbClr val="404040"/>
                </a:solidFill>
                <a:latin typeface="+mj-lt"/>
                <a:cs typeface="Consolas" panose="020B0609020204030204" pitchFamily="49" charset="0"/>
              </a:rPr>
              <a:t>No antialiasing on DX9 devices</a:t>
            </a:r>
            <a:endParaRPr lang="en-US" altLang="en-US" sz="4800" dirty="0" smtClean="0">
              <a:solidFill>
                <a:srgbClr val="404040"/>
              </a:solidFill>
              <a:latin typeface="+mj-lt"/>
              <a:cs typeface="Consolas" panose="020B0609020204030204" pitchFamily="49" charset="0"/>
            </a:endParaRPr>
          </a:p>
        </p:txBody>
      </p:sp>
    </p:spTree>
    <p:extLst>
      <p:ext uri="{BB962C8B-B14F-4D97-AF65-F5344CB8AC3E}">
        <p14:creationId xmlns:p14="http://schemas.microsoft.com/office/powerpoint/2010/main" val="290361383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 derivatives</a:t>
            </a:r>
            <a:endParaRPr lang="fr-FR" dirty="0"/>
          </a:p>
        </p:txBody>
      </p:sp>
      <p:sp>
        <p:nvSpPr>
          <p:cNvPr id="3" name="TextBox 2"/>
          <p:cNvSpPr txBox="1"/>
          <p:nvPr/>
        </p:nvSpPr>
        <p:spPr>
          <a:xfrm>
            <a:off x="427038" y="1724345"/>
            <a:ext cx="7543800" cy="7478970"/>
          </a:xfrm>
          <a:prstGeom prst="rect">
            <a:avLst/>
          </a:prstGeom>
          <a:noFill/>
        </p:spPr>
        <p:txBody>
          <a:bodyPr wrap="square" rtlCol="0">
            <a:spAutoFit/>
          </a:bodyPr>
          <a:lstStyle/>
          <a:p>
            <a:r>
              <a:rPr lang="fr-FR" sz="2000" dirty="0">
                <a:solidFill>
                  <a:srgbClr val="FF0000"/>
                </a:solidFill>
                <a:latin typeface="Consolas" panose="020B0609020204030204" pitchFamily="49" charset="0"/>
                <a:cs typeface="Consolas" panose="020B0609020204030204" pitchFamily="49" charset="0"/>
              </a:rPr>
              <a:t>#extension </a:t>
            </a:r>
            <a:r>
              <a:rPr lang="fr-FR" sz="2000" dirty="0" err="1">
                <a:solidFill>
                  <a:srgbClr val="FF0000"/>
                </a:solidFill>
                <a:latin typeface="Consolas" panose="020B0609020204030204" pitchFamily="49" charset="0"/>
                <a:cs typeface="Consolas" panose="020B0609020204030204" pitchFamily="49" charset="0"/>
              </a:rPr>
              <a:t>GL_OES_standard_derivatives</a:t>
            </a:r>
            <a:r>
              <a:rPr lang="fr-FR" sz="2000" dirty="0">
                <a:solidFill>
                  <a:srgbClr val="FF0000"/>
                </a:solidFill>
                <a:latin typeface="Consolas" panose="020B0609020204030204" pitchFamily="49" charset="0"/>
                <a:cs typeface="Consolas" panose="020B0609020204030204" pitchFamily="49" charset="0"/>
              </a:rPr>
              <a:t> : </a:t>
            </a:r>
            <a:r>
              <a:rPr lang="fr-FR" sz="2000" dirty="0" err="1" smtClean="0">
                <a:solidFill>
                  <a:srgbClr val="FF0000"/>
                </a:solidFill>
                <a:latin typeface="Consolas" panose="020B0609020204030204" pitchFamily="49" charset="0"/>
                <a:cs typeface="Consolas" panose="020B0609020204030204" pitchFamily="49" charset="0"/>
              </a:rPr>
              <a:t>enable</a:t>
            </a:r>
            <a:endParaRPr lang="fr-FR" sz="2000" dirty="0" smtClean="0">
              <a:solidFill>
                <a:srgbClr val="FF0000"/>
              </a:solidFill>
              <a:latin typeface="Consolas" panose="020B0609020204030204" pitchFamily="49" charset="0"/>
              <a:cs typeface="Consolas" panose="020B0609020204030204" pitchFamily="49" charset="0"/>
            </a:endParaRPr>
          </a:p>
          <a:p>
            <a:r>
              <a:rPr lang="fr-FR" sz="2000" dirty="0" smtClean="0">
                <a:solidFill>
                  <a:srgbClr val="404040">
                    <a:lumMod val="50000"/>
                  </a:srgbClr>
                </a:solidFill>
                <a:latin typeface="Consolas" panose="020B0609020204030204" pitchFamily="49" charset="0"/>
                <a:cs typeface="Consolas" panose="020B0609020204030204" pitchFamily="49" charset="0"/>
              </a:rPr>
              <a:t>… </a:t>
            </a:r>
            <a:endParaRPr lang="fr-FR" sz="2000" dirty="0">
              <a:solidFill>
                <a:srgbClr val="404040">
                  <a:lumMod val="50000"/>
                </a:srgbClr>
              </a:solidFill>
              <a:latin typeface="Consolas" panose="020B0609020204030204" pitchFamily="49" charset="0"/>
              <a:cs typeface="Consolas" panose="020B0609020204030204" pitchFamily="49" charset="0"/>
            </a:endParaRPr>
          </a:p>
          <a:p>
            <a:r>
              <a:rPr lang="fr-FR" sz="2000" dirty="0" smtClean="0">
                <a:solidFill>
                  <a:srgbClr val="404040">
                    <a:lumMod val="50000"/>
                  </a:srgbClr>
                </a:solidFill>
                <a:latin typeface="Consolas" panose="020B0609020204030204" pitchFamily="49" charset="0"/>
                <a:cs typeface="Consolas" panose="020B0609020204030204" pitchFamily="49" charset="0"/>
              </a:rPr>
              <a:t>mat3 </a:t>
            </a:r>
            <a:r>
              <a:rPr lang="fr-FR" sz="2000" dirty="0" err="1">
                <a:solidFill>
                  <a:srgbClr val="404040">
                    <a:lumMod val="50000"/>
                  </a:srgbClr>
                </a:solidFill>
                <a:latin typeface="Consolas" panose="020B0609020204030204" pitchFamily="49" charset="0"/>
                <a:cs typeface="Consolas" panose="020B0609020204030204" pitchFamily="49" charset="0"/>
              </a:rPr>
              <a:t>cotangent_frame</a:t>
            </a:r>
            <a:r>
              <a:rPr lang="fr-FR" sz="2000" dirty="0">
                <a:solidFill>
                  <a:srgbClr val="404040">
                    <a:lumMod val="50000"/>
                  </a:srgbClr>
                </a:solidFill>
                <a:latin typeface="Consolas" panose="020B0609020204030204" pitchFamily="49" charset="0"/>
                <a:cs typeface="Consolas" panose="020B0609020204030204" pitchFamily="49" charset="0"/>
              </a:rPr>
              <a:t>(vec3 normal, vec3 p, vec2 </a:t>
            </a:r>
            <a:r>
              <a:rPr lang="fr-FR" sz="2000" dirty="0" err="1">
                <a:solidFill>
                  <a:srgbClr val="404040">
                    <a:lumMod val="50000"/>
                  </a:srgbClr>
                </a:solidFill>
                <a:latin typeface="Consolas" panose="020B0609020204030204" pitchFamily="49" charset="0"/>
                <a:cs typeface="Consolas" panose="020B0609020204030204" pitchFamily="49" charset="0"/>
              </a:rPr>
              <a:t>uv</a:t>
            </a:r>
            <a:r>
              <a:rPr lang="fr-FR" sz="2000" dirty="0">
                <a:solidFill>
                  <a:srgbClr val="404040">
                    <a:lumMod val="50000"/>
                  </a:srgbClr>
                </a:solidFill>
                <a:latin typeface="Consolas" panose="020B0609020204030204" pitchFamily="49" charset="0"/>
                <a:cs typeface="Consolas" panose="020B0609020204030204" pitchFamily="49" charset="0"/>
              </a:rPr>
              <a:t>)</a:t>
            </a:r>
          </a:p>
          <a:p>
            <a:r>
              <a:rPr lang="fr-FR" sz="2000" dirty="0">
                <a:solidFill>
                  <a:srgbClr val="404040">
                    <a:lumMod val="50000"/>
                  </a:srgbClr>
                </a:solidFill>
                <a:latin typeface="Consolas" panose="020B0609020204030204" pitchFamily="49" charset="0"/>
                <a:cs typeface="Consolas" panose="020B0609020204030204" pitchFamily="49" charset="0"/>
              </a:rPr>
              <a:t>{</a:t>
            </a:r>
          </a:p>
          <a:p>
            <a:pPr lvl="1"/>
            <a:r>
              <a:rPr lang="en-US" sz="2000" dirty="0">
                <a:solidFill>
                  <a:srgbClr val="404040">
                    <a:lumMod val="50000"/>
                  </a:srgbClr>
                </a:solidFill>
                <a:latin typeface="Consolas" panose="020B0609020204030204" pitchFamily="49" charset="0"/>
                <a:cs typeface="Consolas" panose="020B0609020204030204" pitchFamily="49" charset="0"/>
              </a:rPr>
              <a:t>// get edge vectors of the pixel triangle</a:t>
            </a:r>
          </a:p>
          <a:p>
            <a:pPr lvl="1"/>
            <a:r>
              <a:rPr lang="fr-FR" sz="2000" dirty="0">
                <a:solidFill>
                  <a:srgbClr val="404040"/>
                </a:solidFill>
                <a:latin typeface="Consolas" panose="020B0609020204030204" pitchFamily="49" charset="0"/>
                <a:cs typeface="Consolas" panose="020B0609020204030204" pitchFamily="49" charset="0"/>
              </a:rPr>
              <a:t>vec3 dp1 = </a:t>
            </a:r>
            <a:r>
              <a:rPr lang="fr-FR" sz="2000" dirty="0" err="1">
                <a:solidFill>
                  <a:srgbClr val="FF0000"/>
                </a:solidFill>
                <a:latin typeface="Consolas" panose="020B0609020204030204" pitchFamily="49" charset="0"/>
                <a:cs typeface="Consolas" panose="020B0609020204030204" pitchFamily="49" charset="0"/>
              </a:rPr>
              <a:t>dFdx</a:t>
            </a:r>
            <a:r>
              <a:rPr lang="fr-FR" sz="2000" dirty="0">
                <a:solidFill>
                  <a:srgbClr val="FF0000"/>
                </a:solidFill>
                <a:latin typeface="Consolas" panose="020B0609020204030204" pitchFamily="49" charset="0"/>
                <a:cs typeface="Consolas" panose="020B0609020204030204" pitchFamily="49" charset="0"/>
              </a:rPr>
              <a:t>(p);</a:t>
            </a:r>
          </a:p>
          <a:p>
            <a:pPr lvl="1"/>
            <a:r>
              <a:rPr lang="fr-FR" sz="2000" dirty="0">
                <a:solidFill>
                  <a:srgbClr val="404040"/>
                </a:solidFill>
                <a:latin typeface="Consolas" panose="020B0609020204030204" pitchFamily="49" charset="0"/>
                <a:cs typeface="Consolas" panose="020B0609020204030204" pitchFamily="49" charset="0"/>
              </a:rPr>
              <a:t>vec3 dp2 = </a:t>
            </a:r>
            <a:r>
              <a:rPr lang="fr-FR" sz="2000" dirty="0" err="1">
                <a:solidFill>
                  <a:srgbClr val="FF0000"/>
                </a:solidFill>
                <a:latin typeface="Consolas" panose="020B0609020204030204" pitchFamily="49" charset="0"/>
                <a:cs typeface="Consolas" panose="020B0609020204030204" pitchFamily="49" charset="0"/>
              </a:rPr>
              <a:t>dFdy</a:t>
            </a:r>
            <a:r>
              <a:rPr lang="fr-FR" sz="2000" dirty="0">
                <a:solidFill>
                  <a:srgbClr val="FF0000"/>
                </a:solidFill>
                <a:latin typeface="Consolas" panose="020B0609020204030204" pitchFamily="49" charset="0"/>
                <a:cs typeface="Consolas" panose="020B0609020204030204" pitchFamily="49" charset="0"/>
              </a:rPr>
              <a:t>(p);</a:t>
            </a:r>
          </a:p>
          <a:p>
            <a:pPr lvl="1"/>
            <a:r>
              <a:rPr lang="fr-FR" sz="2000" dirty="0">
                <a:solidFill>
                  <a:srgbClr val="404040"/>
                </a:solidFill>
                <a:latin typeface="Consolas" panose="020B0609020204030204" pitchFamily="49" charset="0"/>
                <a:cs typeface="Consolas" panose="020B0609020204030204" pitchFamily="49" charset="0"/>
              </a:rPr>
              <a:t>vec2 duv1 = </a:t>
            </a:r>
            <a:r>
              <a:rPr lang="fr-FR" sz="2000" dirty="0" err="1">
                <a:solidFill>
                  <a:srgbClr val="FF0000"/>
                </a:solidFill>
                <a:latin typeface="Consolas" panose="020B0609020204030204" pitchFamily="49" charset="0"/>
                <a:cs typeface="Consolas" panose="020B0609020204030204" pitchFamily="49" charset="0"/>
              </a:rPr>
              <a:t>dFdx</a:t>
            </a:r>
            <a:r>
              <a:rPr lang="fr-FR" sz="2000" dirty="0">
                <a:solidFill>
                  <a:srgbClr val="FF0000"/>
                </a:solidFill>
                <a:latin typeface="Consolas" panose="020B0609020204030204" pitchFamily="49" charset="0"/>
                <a:cs typeface="Consolas" panose="020B0609020204030204" pitchFamily="49" charset="0"/>
              </a:rPr>
              <a:t>(</a:t>
            </a:r>
            <a:r>
              <a:rPr lang="fr-FR" sz="2000" dirty="0" err="1">
                <a:solidFill>
                  <a:srgbClr val="FF0000"/>
                </a:solidFill>
                <a:latin typeface="Consolas" panose="020B0609020204030204" pitchFamily="49" charset="0"/>
                <a:cs typeface="Consolas" panose="020B0609020204030204" pitchFamily="49" charset="0"/>
              </a:rPr>
              <a:t>uv</a:t>
            </a:r>
            <a:r>
              <a:rPr lang="fr-FR" sz="2000" dirty="0">
                <a:solidFill>
                  <a:srgbClr val="FF0000"/>
                </a:solidFill>
                <a:latin typeface="Consolas" panose="020B0609020204030204" pitchFamily="49" charset="0"/>
                <a:cs typeface="Consolas" panose="020B0609020204030204" pitchFamily="49" charset="0"/>
              </a:rPr>
              <a:t>);</a:t>
            </a:r>
          </a:p>
          <a:p>
            <a:pPr lvl="1"/>
            <a:r>
              <a:rPr lang="fr-FR" sz="2000" dirty="0">
                <a:solidFill>
                  <a:srgbClr val="404040"/>
                </a:solidFill>
                <a:latin typeface="Consolas" panose="020B0609020204030204" pitchFamily="49" charset="0"/>
                <a:cs typeface="Consolas" panose="020B0609020204030204" pitchFamily="49" charset="0"/>
              </a:rPr>
              <a:t>vec2 duv2 = </a:t>
            </a:r>
            <a:r>
              <a:rPr lang="fr-FR" sz="2000" dirty="0" err="1">
                <a:solidFill>
                  <a:srgbClr val="FF0000"/>
                </a:solidFill>
                <a:latin typeface="Consolas" panose="020B0609020204030204" pitchFamily="49" charset="0"/>
                <a:cs typeface="Consolas" panose="020B0609020204030204" pitchFamily="49" charset="0"/>
              </a:rPr>
              <a:t>dFdy</a:t>
            </a:r>
            <a:r>
              <a:rPr lang="fr-FR" sz="2000" dirty="0">
                <a:solidFill>
                  <a:srgbClr val="FF0000"/>
                </a:solidFill>
                <a:latin typeface="Consolas" panose="020B0609020204030204" pitchFamily="49" charset="0"/>
                <a:cs typeface="Consolas" panose="020B0609020204030204" pitchFamily="49" charset="0"/>
              </a:rPr>
              <a:t>(</a:t>
            </a:r>
            <a:r>
              <a:rPr lang="fr-FR" sz="2000" dirty="0" err="1">
                <a:solidFill>
                  <a:srgbClr val="FF0000"/>
                </a:solidFill>
                <a:latin typeface="Consolas" panose="020B0609020204030204" pitchFamily="49" charset="0"/>
                <a:cs typeface="Consolas" panose="020B0609020204030204" pitchFamily="49" charset="0"/>
              </a:rPr>
              <a:t>uv</a:t>
            </a:r>
            <a:r>
              <a:rPr lang="fr-FR" sz="2000" dirty="0">
                <a:solidFill>
                  <a:srgbClr val="FF0000"/>
                </a:solidFill>
                <a:latin typeface="Consolas" panose="020B0609020204030204" pitchFamily="49" charset="0"/>
                <a:cs typeface="Consolas" panose="020B0609020204030204" pitchFamily="49" charset="0"/>
              </a:rPr>
              <a:t>);</a:t>
            </a:r>
          </a:p>
          <a:p>
            <a:pPr lvl="1"/>
            <a:endParaRPr lang="fr-FR" sz="2000" dirty="0">
              <a:solidFill>
                <a:srgbClr val="404040">
                  <a:lumMod val="50000"/>
                </a:srgbClr>
              </a:solidFill>
              <a:latin typeface="Consolas" panose="020B0609020204030204" pitchFamily="49" charset="0"/>
              <a:cs typeface="Consolas" panose="020B0609020204030204" pitchFamily="49" charset="0"/>
            </a:endParaRPr>
          </a:p>
          <a:p>
            <a:pPr lvl="1"/>
            <a:r>
              <a:rPr lang="fr-FR" sz="2000" dirty="0">
                <a:solidFill>
                  <a:srgbClr val="404040">
                    <a:lumMod val="50000"/>
                  </a:srgbClr>
                </a:solidFill>
                <a:latin typeface="Consolas" panose="020B0609020204030204" pitchFamily="49" charset="0"/>
                <a:cs typeface="Consolas" panose="020B0609020204030204" pitchFamily="49" charset="0"/>
              </a:rPr>
              <a:t>// </a:t>
            </a:r>
            <a:r>
              <a:rPr lang="fr-FR" sz="2000" dirty="0" err="1">
                <a:solidFill>
                  <a:srgbClr val="404040">
                    <a:lumMod val="50000"/>
                  </a:srgbClr>
                </a:solidFill>
                <a:latin typeface="Consolas" panose="020B0609020204030204" pitchFamily="49" charset="0"/>
                <a:cs typeface="Consolas" panose="020B0609020204030204" pitchFamily="49" charset="0"/>
              </a:rPr>
              <a:t>solve</a:t>
            </a:r>
            <a:r>
              <a:rPr lang="fr-FR" sz="2000" dirty="0">
                <a:solidFill>
                  <a:srgbClr val="404040">
                    <a:lumMod val="50000"/>
                  </a:srgbClr>
                </a:solidFill>
                <a:latin typeface="Consolas" panose="020B0609020204030204" pitchFamily="49" charset="0"/>
                <a:cs typeface="Consolas" panose="020B0609020204030204" pitchFamily="49" charset="0"/>
              </a:rPr>
              <a:t> the </a:t>
            </a:r>
            <a:r>
              <a:rPr lang="fr-FR" sz="2000" dirty="0" err="1">
                <a:solidFill>
                  <a:srgbClr val="404040">
                    <a:lumMod val="50000"/>
                  </a:srgbClr>
                </a:solidFill>
                <a:latin typeface="Consolas" panose="020B0609020204030204" pitchFamily="49" charset="0"/>
                <a:cs typeface="Consolas" panose="020B0609020204030204" pitchFamily="49" charset="0"/>
              </a:rPr>
              <a:t>linear</a:t>
            </a:r>
            <a:r>
              <a:rPr lang="fr-FR" sz="2000" dirty="0">
                <a:solidFill>
                  <a:srgbClr val="404040">
                    <a:lumMod val="50000"/>
                  </a:srgbClr>
                </a:solidFill>
                <a:latin typeface="Consolas" panose="020B0609020204030204" pitchFamily="49" charset="0"/>
                <a:cs typeface="Consolas" panose="020B0609020204030204" pitchFamily="49" charset="0"/>
              </a:rPr>
              <a:t> system</a:t>
            </a:r>
          </a:p>
          <a:p>
            <a:pPr lvl="1"/>
            <a:r>
              <a:rPr lang="fr-FR" sz="2000" dirty="0">
                <a:solidFill>
                  <a:srgbClr val="404040">
                    <a:lumMod val="50000"/>
                  </a:srgbClr>
                </a:solidFill>
                <a:latin typeface="Consolas" panose="020B0609020204030204" pitchFamily="49" charset="0"/>
                <a:cs typeface="Consolas" panose="020B0609020204030204" pitchFamily="49" charset="0"/>
              </a:rPr>
              <a:t>vec3 dp2perp = cross(dp2, normal);</a:t>
            </a:r>
          </a:p>
          <a:p>
            <a:pPr lvl="1"/>
            <a:r>
              <a:rPr lang="fr-FR" sz="2000" dirty="0">
                <a:solidFill>
                  <a:srgbClr val="404040">
                    <a:lumMod val="50000"/>
                  </a:srgbClr>
                </a:solidFill>
                <a:latin typeface="Consolas" panose="020B0609020204030204" pitchFamily="49" charset="0"/>
                <a:cs typeface="Consolas" panose="020B0609020204030204" pitchFamily="49" charset="0"/>
              </a:rPr>
              <a:t>vec3 dp1perp = cross(normal, dp1);</a:t>
            </a:r>
          </a:p>
          <a:p>
            <a:pPr lvl="1"/>
            <a:r>
              <a:rPr lang="fr-FR" sz="2000" dirty="0">
                <a:solidFill>
                  <a:srgbClr val="404040">
                    <a:lumMod val="50000"/>
                  </a:srgbClr>
                </a:solidFill>
                <a:latin typeface="Consolas" panose="020B0609020204030204" pitchFamily="49" charset="0"/>
                <a:cs typeface="Consolas" panose="020B0609020204030204" pitchFamily="49" charset="0"/>
              </a:rPr>
              <a:t>vec3 tangent = dp2perp * duv1.x + dp1perp * duv2.x;</a:t>
            </a:r>
          </a:p>
          <a:p>
            <a:pPr lvl="1"/>
            <a:r>
              <a:rPr lang="es-ES" sz="2000" dirty="0">
                <a:solidFill>
                  <a:srgbClr val="404040">
                    <a:lumMod val="50000"/>
                  </a:srgbClr>
                </a:solidFill>
                <a:latin typeface="Consolas" panose="020B0609020204030204" pitchFamily="49" charset="0"/>
                <a:cs typeface="Consolas" panose="020B0609020204030204" pitchFamily="49" charset="0"/>
              </a:rPr>
              <a:t>vec3 </a:t>
            </a:r>
            <a:r>
              <a:rPr lang="es-ES" sz="2000" dirty="0" err="1">
                <a:solidFill>
                  <a:srgbClr val="404040">
                    <a:lumMod val="50000"/>
                  </a:srgbClr>
                </a:solidFill>
                <a:latin typeface="Consolas" panose="020B0609020204030204" pitchFamily="49" charset="0"/>
                <a:cs typeface="Consolas" panose="020B0609020204030204" pitchFamily="49" charset="0"/>
              </a:rPr>
              <a:t>binormal</a:t>
            </a:r>
            <a:r>
              <a:rPr lang="es-ES" sz="2000" dirty="0">
                <a:solidFill>
                  <a:srgbClr val="404040">
                    <a:lumMod val="50000"/>
                  </a:srgbClr>
                </a:solidFill>
                <a:latin typeface="Consolas" panose="020B0609020204030204" pitchFamily="49" charset="0"/>
                <a:cs typeface="Consolas" panose="020B0609020204030204" pitchFamily="49" charset="0"/>
              </a:rPr>
              <a:t> = dp2perp * duv1.y + dp1perp * duv2.y;</a:t>
            </a:r>
          </a:p>
          <a:p>
            <a:pPr lvl="1"/>
            <a:endParaRPr lang="fr-FR" sz="2000" dirty="0">
              <a:solidFill>
                <a:srgbClr val="404040">
                  <a:lumMod val="50000"/>
                </a:srgbClr>
              </a:solidFill>
              <a:latin typeface="Consolas" panose="020B0609020204030204" pitchFamily="49" charset="0"/>
              <a:cs typeface="Consolas" panose="020B0609020204030204" pitchFamily="49" charset="0"/>
            </a:endParaRPr>
          </a:p>
          <a:p>
            <a:pPr lvl="1"/>
            <a:r>
              <a:rPr lang="fr-FR" sz="2000" dirty="0">
                <a:solidFill>
                  <a:srgbClr val="404040">
                    <a:lumMod val="50000"/>
                  </a:srgbClr>
                </a:solidFill>
                <a:latin typeface="Consolas" panose="020B0609020204030204" pitchFamily="49" charset="0"/>
                <a:cs typeface="Consolas" panose="020B0609020204030204" pitchFamily="49" charset="0"/>
              </a:rPr>
              <a:t>// </a:t>
            </a:r>
            <a:r>
              <a:rPr lang="fr-FR" sz="2000" dirty="0" err="1">
                <a:solidFill>
                  <a:srgbClr val="404040">
                    <a:lumMod val="50000"/>
                  </a:srgbClr>
                </a:solidFill>
                <a:latin typeface="Consolas" panose="020B0609020204030204" pitchFamily="49" charset="0"/>
                <a:cs typeface="Consolas" panose="020B0609020204030204" pitchFamily="49" charset="0"/>
              </a:rPr>
              <a:t>construct</a:t>
            </a:r>
            <a:r>
              <a:rPr lang="fr-FR" sz="2000" dirty="0">
                <a:solidFill>
                  <a:srgbClr val="404040">
                    <a:lumMod val="50000"/>
                  </a:srgbClr>
                </a:solidFill>
                <a:latin typeface="Consolas" panose="020B0609020204030204" pitchFamily="49" charset="0"/>
                <a:cs typeface="Consolas" panose="020B0609020204030204" pitchFamily="49" charset="0"/>
              </a:rPr>
              <a:t> a </a:t>
            </a:r>
            <a:r>
              <a:rPr lang="fr-FR" sz="2000" dirty="0" err="1">
                <a:solidFill>
                  <a:srgbClr val="404040">
                    <a:lumMod val="50000"/>
                  </a:srgbClr>
                </a:solidFill>
                <a:latin typeface="Consolas" panose="020B0609020204030204" pitchFamily="49" charset="0"/>
                <a:cs typeface="Consolas" panose="020B0609020204030204" pitchFamily="49" charset="0"/>
              </a:rPr>
              <a:t>scale</a:t>
            </a:r>
            <a:r>
              <a:rPr lang="fr-FR" sz="2000" dirty="0">
                <a:solidFill>
                  <a:srgbClr val="404040">
                    <a:lumMod val="50000"/>
                  </a:srgbClr>
                </a:solidFill>
                <a:latin typeface="Consolas" panose="020B0609020204030204" pitchFamily="49" charset="0"/>
                <a:cs typeface="Consolas" panose="020B0609020204030204" pitchFamily="49" charset="0"/>
              </a:rPr>
              <a:t>-invariant frame </a:t>
            </a:r>
          </a:p>
          <a:p>
            <a:pPr lvl="1"/>
            <a:r>
              <a:rPr lang="fr-FR" sz="2000" dirty="0" err="1">
                <a:solidFill>
                  <a:srgbClr val="404040">
                    <a:lumMod val="50000"/>
                  </a:srgbClr>
                </a:solidFill>
                <a:latin typeface="Consolas" panose="020B0609020204030204" pitchFamily="49" charset="0"/>
                <a:cs typeface="Consolas" panose="020B0609020204030204" pitchFamily="49" charset="0"/>
              </a:rPr>
              <a:t>float</a:t>
            </a:r>
            <a:r>
              <a:rPr lang="fr-FR" sz="2000" dirty="0">
                <a:solidFill>
                  <a:srgbClr val="404040">
                    <a:lumMod val="50000"/>
                  </a:srgbClr>
                </a:solidFill>
                <a:latin typeface="Consolas" panose="020B0609020204030204" pitchFamily="49" charset="0"/>
                <a:cs typeface="Consolas" panose="020B0609020204030204" pitchFamily="49" charset="0"/>
              </a:rPr>
              <a:t> </a:t>
            </a:r>
            <a:r>
              <a:rPr lang="fr-FR" sz="2000" dirty="0" err="1">
                <a:solidFill>
                  <a:srgbClr val="404040">
                    <a:lumMod val="50000"/>
                  </a:srgbClr>
                </a:solidFill>
                <a:latin typeface="Consolas" panose="020B0609020204030204" pitchFamily="49" charset="0"/>
                <a:cs typeface="Consolas" panose="020B0609020204030204" pitchFamily="49" charset="0"/>
              </a:rPr>
              <a:t>invmax</a:t>
            </a:r>
            <a:r>
              <a:rPr lang="fr-FR" sz="2000" dirty="0">
                <a:solidFill>
                  <a:srgbClr val="404040">
                    <a:lumMod val="50000"/>
                  </a:srgbClr>
                </a:solidFill>
                <a:latin typeface="Consolas" panose="020B0609020204030204" pitchFamily="49" charset="0"/>
                <a:cs typeface="Consolas" panose="020B0609020204030204" pitchFamily="49" charset="0"/>
              </a:rPr>
              <a:t> = </a:t>
            </a:r>
            <a:r>
              <a:rPr lang="fr-FR" sz="2000" dirty="0" err="1">
                <a:solidFill>
                  <a:srgbClr val="404040">
                    <a:lumMod val="50000"/>
                  </a:srgbClr>
                </a:solidFill>
                <a:latin typeface="Consolas" panose="020B0609020204030204" pitchFamily="49" charset="0"/>
                <a:cs typeface="Consolas" panose="020B0609020204030204" pitchFamily="49" charset="0"/>
              </a:rPr>
              <a:t>inversesqrt</a:t>
            </a:r>
            <a:r>
              <a:rPr lang="fr-FR" sz="2000" dirty="0">
                <a:solidFill>
                  <a:srgbClr val="404040">
                    <a:lumMod val="50000"/>
                  </a:srgbClr>
                </a:solidFill>
                <a:latin typeface="Consolas" panose="020B0609020204030204" pitchFamily="49" charset="0"/>
                <a:cs typeface="Consolas" panose="020B0609020204030204" pitchFamily="49" charset="0"/>
              </a:rPr>
              <a:t>(max(dot(tangent, tangent), dot(</a:t>
            </a:r>
            <a:r>
              <a:rPr lang="fr-FR" sz="2000" dirty="0" err="1">
                <a:solidFill>
                  <a:srgbClr val="404040">
                    <a:lumMod val="50000"/>
                  </a:srgbClr>
                </a:solidFill>
                <a:latin typeface="Consolas" panose="020B0609020204030204" pitchFamily="49" charset="0"/>
                <a:cs typeface="Consolas" panose="020B0609020204030204" pitchFamily="49" charset="0"/>
              </a:rPr>
              <a:t>binormal</a:t>
            </a:r>
            <a:r>
              <a:rPr lang="fr-FR" sz="2000" dirty="0">
                <a:solidFill>
                  <a:srgbClr val="404040">
                    <a:lumMod val="50000"/>
                  </a:srgbClr>
                </a:solidFill>
                <a:latin typeface="Consolas" panose="020B0609020204030204" pitchFamily="49" charset="0"/>
                <a:cs typeface="Consolas" panose="020B0609020204030204" pitchFamily="49" charset="0"/>
              </a:rPr>
              <a:t>, </a:t>
            </a:r>
            <a:r>
              <a:rPr lang="fr-FR" sz="2000" dirty="0" err="1">
                <a:solidFill>
                  <a:srgbClr val="404040">
                    <a:lumMod val="50000"/>
                  </a:srgbClr>
                </a:solidFill>
                <a:latin typeface="Consolas" panose="020B0609020204030204" pitchFamily="49" charset="0"/>
                <a:cs typeface="Consolas" panose="020B0609020204030204" pitchFamily="49" charset="0"/>
              </a:rPr>
              <a:t>binormal</a:t>
            </a:r>
            <a:r>
              <a:rPr lang="fr-FR" sz="2000" dirty="0">
                <a:solidFill>
                  <a:srgbClr val="404040">
                    <a:lumMod val="50000"/>
                  </a:srgbClr>
                </a:solidFill>
                <a:latin typeface="Consolas" panose="020B0609020204030204" pitchFamily="49" charset="0"/>
                <a:cs typeface="Consolas" panose="020B0609020204030204" pitchFamily="49" charset="0"/>
              </a:rPr>
              <a:t>)));</a:t>
            </a:r>
          </a:p>
          <a:p>
            <a:pPr lvl="1"/>
            <a:r>
              <a:rPr lang="fr-FR" sz="2000" dirty="0">
                <a:solidFill>
                  <a:srgbClr val="404040">
                    <a:lumMod val="50000"/>
                  </a:srgbClr>
                </a:solidFill>
                <a:latin typeface="Consolas" panose="020B0609020204030204" pitchFamily="49" charset="0"/>
                <a:cs typeface="Consolas" panose="020B0609020204030204" pitchFamily="49" charset="0"/>
              </a:rPr>
              <a:t>return mat3(tangent * </a:t>
            </a:r>
            <a:r>
              <a:rPr lang="fr-FR" sz="2000" dirty="0" err="1">
                <a:solidFill>
                  <a:srgbClr val="404040">
                    <a:lumMod val="50000"/>
                  </a:srgbClr>
                </a:solidFill>
                <a:latin typeface="Consolas" panose="020B0609020204030204" pitchFamily="49" charset="0"/>
                <a:cs typeface="Consolas" panose="020B0609020204030204" pitchFamily="49" charset="0"/>
              </a:rPr>
              <a:t>invmax</a:t>
            </a:r>
            <a:r>
              <a:rPr lang="fr-FR" sz="2000" dirty="0">
                <a:solidFill>
                  <a:srgbClr val="404040">
                    <a:lumMod val="50000"/>
                  </a:srgbClr>
                </a:solidFill>
                <a:latin typeface="Consolas" panose="020B0609020204030204" pitchFamily="49" charset="0"/>
                <a:cs typeface="Consolas" panose="020B0609020204030204" pitchFamily="49" charset="0"/>
              </a:rPr>
              <a:t>, </a:t>
            </a:r>
            <a:r>
              <a:rPr lang="fr-FR" sz="2000" dirty="0" err="1">
                <a:solidFill>
                  <a:srgbClr val="404040">
                    <a:lumMod val="50000"/>
                  </a:srgbClr>
                </a:solidFill>
                <a:latin typeface="Consolas" panose="020B0609020204030204" pitchFamily="49" charset="0"/>
                <a:cs typeface="Consolas" panose="020B0609020204030204" pitchFamily="49" charset="0"/>
              </a:rPr>
              <a:t>binormal</a:t>
            </a:r>
            <a:r>
              <a:rPr lang="fr-FR" sz="2000" dirty="0">
                <a:solidFill>
                  <a:srgbClr val="404040">
                    <a:lumMod val="50000"/>
                  </a:srgbClr>
                </a:solidFill>
                <a:latin typeface="Consolas" panose="020B0609020204030204" pitchFamily="49" charset="0"/>
                <a:cs typeface="Consolas" panose="020B0609020204030204" pitchFamily="49" charset="0"/>
              </a:rPr>
              <a:t> * </a:t>
            </a:r>
            <a:r>
              <a:rPr lang="fr-FR" sz="2000" dirty="0" err="1">
                <a:solidFill>
                  <a:srgbClr val="404040">
                    <a:lumMod val="50000"/>
                  </a:srgbClr>
                </a:solidFill>
                <a:latin typeface="Consolas" panose="020B0609020204030204" pitchFamily="49" charset="0"/>
                <a:cs typeface="Consolas" panose="020B0609020204030204" pitchFamily="49" charset="0"/>
              </a:rPr>
              <a:t>invmax</a:t>
            </a:r>
            <a:r>
              <a:rPr lang="fr-FR" sz="2000" dirty="0">
                <a:solidFill>
                  <a:srgbClr val="404040">
                    <a:lumMod val="50000"/>
                  </a:srgbClr>
                </a:solidFill>
                <a:latin typeface="Consolas" panose="020B0609020204030204" pitchFamily="49" charset="0"/>
                <a:cs typeface="Consolas" panose="020B0609020204030204" pitchFamily="49" charset="0"/>
              </a:rPr>
              <a:t>, normal);</a:t>
            </a:r>
          </a:p>
          <a:p>
            <a:r>
              <a:rPr lang="fr-FR" sz="2000" dirty="0">
                <a:solidFill>
                  <a:srgbClr val="404040">
                    <a:lumMod val="50000"/>
                  </a:srgbClr>
                </a:solidFill>
                <a:latin typeface="Consolas" panose="020B0609020204030204" pitchFamily="49" charset="0"/>
                <a:cs typeface="Consolas" panose="020B0609020204030204" pitchFamily="49" charset="0"/>
              </a:rPr>
              <a:t>}</a:t>
            </a:r>
          </a:p>
        </p:txBody>
      </p:sp>
      <p:pic>
        <p:nvPicPr>
          <p:cNvPr id="4" name="Picture 3">
            <a:hlinkClick r:id="rId2"/>
          </p:cNvPr>
          <p:cNvPicPr>
            <a:picLocks noChangeAspect="1"/>
          </p:cNvPicPr>
          <p:nvPr/>
        </p:nvPicPr>
        <p:blipFill>
          <a:blip r:embed="rId3"/>
          <a:stretch>
            <a:fillRect/>
          </a:stretch>
        </p:blipFill>
        <p:spPr>
          <a:xfrm>
            <a:off x="8656637" y="1938490"/>
            <a:ext cx="3408364" cy="3296113"/>
          </a:xfrm>
          <a:prstGeom prst="rect">
            <a:avLst/>
          </a:prstGeom>
        </p:spPr>
      </p:pic>
    </p:spTree>
    <p:extLst>
      <p:ext uri="{BB962C8B-B14F-4D97-AF65-F5344CB8AC3E}">
        <p14:creationId xmlns:p14="http://schemas.microsoft.com/office/powerpoint/2010/main" val="25746128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Compressed textures</a:t>
            </a:r>
            <a:endParaRPr lang="fr-FR" dirty="0"/>
          </a:p>
        </p:txBody>
      </p:sp>
      <p:pic>
        <p:nvPicPr>
          <p:cNvPr id="3" name="Picture 2"/>
          <p:cNvPicPr>
            <a:picLocks noChangeAspect="1"/>
          </p:cNvPicPr>
          <p:nvPr/>
        </p:nvPicPr>
        <p:blipFill>
          <a:blip r:embed="rId3"/>
          <a:stretch>
            <a:fillRect/>
          </a:stretch>
        </p:blipFill>
        <p:spPr>
          <a:xfrm>
            <a:off x="6054525" y="3192462"/>
            <a:ext cx="5839405" cy="3307549"/>
          </a:xfrm>
          <a:prstGeom prst="rect">
            <a:avLst/>
          </a:prstGeom>
          <a:ln>
            <a:solidFill>
              <a:schemeClr val="tx1"/>
            </a:solidFill>
          </a:ln>
        </p:spPr>
      </p:pic>
      <p:sp>
        <p:nvSpPr>
          <p:cNvPr id="4" name="TextBox 3"/>
          <p:cNvSpPr txBox="1"/>
          <p:nvPr/>
        </p:nvSpPr>
        <p:spPr>
          <a:xfrm>
            <a:off x="788554" y="1751521"/>
            <a:ext cx="6418999" cy="374846"/>
          </a:xfrm>
          <a:prstGeom prst="rect">
            <a:avLst/>
          </a:prstGeom>
          <a:noFill/>
        </p:spPr>
        <p:txBody>
          <a:bodyPr wrap="square" rtlCol="0">
            <a:spAutoFit/>
          </a:bodyPr>
          <a:lstStyle/>
          <a:p>
            <a:r>
              <a:rPr lang="fr-FR" sz="1836" dirty="0" err="1">
                <a:solidFill>
                  <a:srgbClr val="000000"/>
                </a:solidFill>
                <a:highlight>
                  <a:srgbClr val="FFFFFF"/>
                </a:highlight>
                <a:latin typeface="Consolas" panose="020B0609020204030204" pitchFamily="49" charset="0"/>
              </a:rPr>
              <a:t>gl.getExtension</a:t>
            </a:r>
            <a:r>
              <a:rPr lang="fr-FR" sz="1836" dirty="0">
                <a:solidFill>
                  <a:srgbClr val="000000"/>
                </a:solidFill>
                <a:highlight>
                  <a:srgbClr val="FFFFFF"/>
                </a:highlight>
                <a:latin typeface="Consolas" panose="020B0609020204030204" pitchFamily="49" charset="0"/>
              </a:rPr>
              <a:t>(</a:t>
            </a:r>
            <a:r>
              <a:rPr lang="fr-FR" sz="1836" dirty="0">
                <a:solidFill>
                  <a:srgbClr val="A31515"/>
                </a:solidFill>
                <a:highlight>
                  <a:srgbClr val="FFFFFF"/>
                </a:highlight>
                <a:latin typeface="Consolas" panose="020B0609020204030204" pitchFamily="49" charset="0"/>
              </a:rPr>
              <a:t>'WEBGL_compressed_texture_s3tc'</a:t>
            </a:r>
            <a:r>
              <a:rPr lang="fr-FR" sz="1836" dirty="0">
                <a:solidFill>
                  <a:srgbClr val="000000"/>
                </a:solidFill>
                <a:highlight>
                  <a:srgbClr val="FFFFFF"/>
                </a:highlight>
                <a:latin typeface="Consolas" panose="020B0609020204030204" pitchFamily="49" charset="0"/>
              </a:rPr>
              <a:t>)</a:t>
            </a:r>
            <a:endParaRPr lang="fr-FR" sz="1836" dirty="0">
              <a:solidFill>
                <a:srgbClr val="404040"/>
              </a:solidFill>
            </a:endParaRPr>
          </a:p>
        </p:txBody>
      </p:sp>
      <p:sp>
        <p:nvSpPr>
          <p:cNvPr id="5" name="TextBox 4"/>
          <p:cNvSpPr txBox="1"/>
          <p:nvPr/>
        </p:nvSpPr>
        <p:spPr>
          <a:xfrm>
            <a:off x="788555" y="2582918"/>
            <a:ext cx="10588408" cy="670445"/>
          </a:xfrm>
          <a:prstGeom prst="rect">
            <a:avLst/>
          </a:prstGeom>
          <a:noFill/>
        </p:spPr>
        <p:txBody>
          <a:bodyPr wrap="square" rtlCol="0">
            <a:spAutoFit/>
          </a:bodyPr>
          <a:lstStyle/>
          <a:p>
            <a:r>
              <a:rPr lang="fr-FR" sz="1836" dirty="0">
                <a:solidFill>
                  <a:srgbClr val="000000"/>
                </a:solidFill>
                <a:highlight>
                  <a:srgbClr val="FFFFFF"/>
                </a:highlight>
                <a:latin typeface="Consolas" panose="020B0609020204030204" pitchFamily="49" charset="0"/>
              </a:rPr>
              <a:t>gl.compressedTexImage2D(gl.TEXTURE_2D, i, </a:t>
            </a:r>
            <a:r>
              <a:rPr lang="fr-FR" sz="1836" dirty="0" err="1">
                <a:solidFill>
                  <a:srgbClr val="000000"/>
                </a:solidFill>
                <a:highlight>
                  <a:srgbClr val="FFFFFF"/>
                </a:highlight>
                <a:latin typeface="Consolas" panose="020B0609020204030204" pitchFamily="49" charset="0"/>
              </a:rPr>
              <a:t>internalFormat</a:t>
            </a:r>
            <a:r>
              <a:rPr lang="fr-FR" sz="1836" dirty="0">
                <a:solidFill>
                  <a:srgbClr val="000000"/>
                </a:solidFill>
                <a:highlight>
                  <a:srgbClr val="FFFFFF"/>
                </a:highlight>
                <a:latin typeface="Consolas" panose="020B0609020204030204" pitchFamily="49" charset="0"/>
              </a:rPr>
              <a:t>, </a:t>
            </a:r>
            <a:r>
              <a:rPr lang="fr-FR" sz="1836" dirty="0" err="1">
                <a:solidFill>
                  <a:srgbClr val="000000"/>
                </a:solidFill>
                <a:highlight>
                  <a:srgbClr val="FFFFFF"/>
                </a:highlight>
                <a:latin typeface="Consolas" panose="020B0609020204030204" pitchFamily="49" charset="0"/>
              </a:rPr>
              <a:t>width</a:t>
            </a:r>
            <a:r>
              <a:rPr lang="fr-FR" sz="1836" dirty="0">
                <a:solidFill>
                  <a:srgbClr val="000000"/>
                </a:solidFill>
                <a:highlight>
                  <a:srgbClr val="FFFFFF"/>
                </a:highlight>
                <a:latin typeface="Consolas" panose="020B0609020204030204" pitchFamily="49" charset="0"/>
              </a:rPr>
              <a:t>, </a:t>
            </a:r>
            <a:r>
              <a:rPr lang="fr-FR" sz="1836" dirty="0" err="1">
                <a:solidFill>
                  <a:srgbClr val="000000"/>
                </a:solidFill>
                <a:highlight>
                  <a:srgbClr val="FFFFFF"/>
                </a:highlight>
                <a:latin typeface="Consolas" panose="020B0609020204030204" pitchFamily="49" charset="0"/>
              </a:rPr>
              <a:t>height</a:t>
            </a:r>
            <a:r>
              <a:rPr lang="fr-FR" sz="1836" dirty="0">
                <a:solidFill>
                  <a:srgbClr val="000000"/>
                </a:solidFill>
                <a:highlight>
                  <a:srgbClr val="FFFFFF"/>
                </a:highlight>
                <a:latin typeface="Consolas" panose="020B0609020204030204" pitchFamily="49" charset="0"/>
              </a:rPr>
              <a:t>, 0, </a:t>
            </a:r>
            <a:r>
              <a:rPr lang="fr-FR" sz="1836" b="1" dirty="0" err="1">
                <a:solidFill>
                  <a:srgbClr val="000000"/>
                </a:solidFill>
                <a:highlight>
                  <a:srgbClr val="FFFFFF"/>
                </a:highlight>
                <a:latin typeface="Consolas" panose="020B0609020204030204" pitchFamily="49" charset="0"/>
              </a:rPr>
              <a:t>byteArray</a:t>
            </a:r>
            <a:r>
              <a:rPr lang="fr-FR" sz="1836" dirty="0">
                <a:solidFill>
                  <a:srgbClr val="000000"/>
                </a:solidFill>
                <a:highlight>
                  <a:srgbClr val="FFFFFF"/>
                </a:highlight>
                <a:latin typeface="Consolas" panose="020B0609020204030204" pitchFamily="49" charset="0"/>
              </a:rPr>
              <a:t>);</a:t>
            </a:r>
            <a:endParaRPr lang="fr-FR" sz="1836" dirty="0">
              <a:solidFill>
                <a:srgbClr val="404040"/>
              </a:solidFill>
            </a:endParaRPr>
          </a:p>
        </p:txBody>
      </p:sp>
      <p:sp>
        <p:nvSpPr>
          <p:cNvPr id="6" name="Bent-Up Arrow 5"/>
          <p:cNvSpPr/>
          <p:nvPr/>
        </p:nvSpPr>
        <p:spPr>
          <a:xfrm rot="5400000">
            <a:off x="3600759" y="2761940"/>
            <a:ext cx="1506275" cy="2367321"/>
          </a:xfrm>
          <a:prstGeom prst="bentUpArrow">
            <a:avLst>
              <a:gd name="adj1" fmla="val 16548"/>
              <a:gd name="adj2" fmla="val 25000"/>
              <a:gd name="adj3" fmla="val 25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36">
              <a:solidFill>
                <a:srgbClr val="FFFFFF"/>
              </a:solidFill>
            </a:endParaRPr>
          </a:p>
        </p:txBody>
      </p:sp>
      <p:sp>
        <p:nvSpPr>
          <p:cNvPr id="7" name="Down Arrow 6"/>
          <p:cNvSpPr/>
          <p:nvPr/>
        </p:nvSpPr>
        <p:spPr>
          <a:xfrm>
            <a:off x="3120719" y="2189380"/>
            <a:ext cx="378083" cy="427537"/>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36">
              <a:solidFill>
                <a:srgbClr val="FFFFFF"/>
              </a:solidFill>
            </a:endParaRPr>
          </a:p>
        </p:txBody>
      </p:sp>
    </p:spTree>
    <p:extLst>
      <p:ext uri="{BB962C8B-B14F-4D97-AF65-F5344CB8AC3E}">
        <p14:creationId xmlns:p14="http://schemas.microsoft.com/office/powerpoint/2010/main" val="32455324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5"/>
          </p:nvPr>
        </p:nvSpPr>
        <p:spPr/>
        <p:txBody>
          <a:bodyPr/>
          <a:lstStyle/>
          <a:p>
            <a:endParaRPr lang="en-US" dirty="0" smtClean="0"/>
          </a:p>
          <a:p>
            <a:r>
              <a:rPr lang="en-US" dirty="0" smtClean="0"/>
              <a:t>Images, SVG, &lt;canvas&gt;, WebGL</a:t>
            </a:r>
            <a:r>
              <a:rPr lang="en-US" dirty="0"/>
              <a:t>… </a:t>
            </a:r>
            <a:endParaRPr lang="en-US" dirty="0" smtClean="0"/>
          </a:p>
          <a:p>
            <a:endParaRPr lang="en-US" dirty="0"/>
          </a:p>
        </p:txBody>
      </p:sp>
      <p:pic>
        <p:nvPicPr>
          <p:cNvPr id="8" name="Picture Placeholder 7"/>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5536" r="15536"/>
          <a:stretch>
            <a:fillRect/>
          </a:stretch>
        </p:blipFill>
        <p:spPr/>
      </p:pic>
      <p:sp>
        <p:nvSpPr>
          <p:cNvPr id="10" name="Title 9"/>
          <p:cNvSpPr>
            <a:spLocks noGrp="1"/>
          </p:cNvSpPr>
          <p:nvPr>
            <p:ph type="title"/>
          </p:nvPr>
        </p:nvSpPr>
        <p:spPr/>
        <p:txBody>
          <a:bodyPr/>
          <a:lstStyle/>
          <a:p>
            <a:r>
              <a:rPr lang="en-US" dirty="0" smtClean="0">
                <a:solidFill>
                  <a:schemeClr val="bg2">
                    <a:lumMod val="50000"/>
                  </a:schemeClr>
                </a:solidFill>
              </a:rPr>
              <a:t>More options than ever</a:t>
            </a:r>
            <a:endParaRPr lang="en-US" dirty="0">
              <a:solidFill>
                <a:schemeClr val="bg2">
                  <a:lumMod val="50000"/>
                </a:schemeClr>
              </a:solidFill>
            </a:endParaRPr>
          </a:p>
        </p:txBody>
      </p:sp>
    </p:spTree>
    <p:extLst>
      <p:ext uri="{BB962C8B-B14F-4D97-AF65-F5344CB8AC3E}">
        <p14:creationId xmlns:p14="http://schemas.microsoft.com/office/powerpoint/2010/main" val="100828859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Stencil buffer</a:t>
            </a:r>
            <a:endParaRPr lang="fr-FR" dirty="0"/>
          </a:p>
        </p:txBody>
      </p:sp>
      <p:pic>
        <p:nvPicPr>
          <p:cNvPr id="4" name="Picture 3">
            <a:hlinkClick r:id="rId2"/>
          </p:cNvPr>
          <p:cNvPicPr>
            <a:picLocks noChangeAspect="1"/>
          </p:cNvPicPr>
          <p:nvPr/>
        </p:nvPicPr>
        <p:blipFill>
          <a:blip r:embed="rId3"/>
          <a:stretch>
            <a:fillRect/>
          </a:stretch>
        </p:blipFill>
        <p:spPr>
          <a:xfrm>
            <a:off x="4194579" y="3314384"/>
            <a:ext cx="4049683" cy="3042508"/>
          </a:xfrm>
          <a:prstGeom prst="rect">
            <a:avLst/>
          </a:prstGeom>
        </p:spPr>
      </p:pic>
      <p:sp>
        <p:nvSpPr>
          <p:cNvPr id="5" name="TextBox 4"/>
          <p:cNvSpPr txBox="1"/>
          <p:nvPr/>
        </p:nvSpPr>
        <p:spPr>
          <a:xfrm>
            <a:off x="366141" y="1432002"/>
            <a:ext cx="11521314" cy="1569660"/>
          </a:xfrm>
          <a:prstGeom prst="rect">
            <a:avLst/>
          </a:prstGeom>
          <a:noFill/>
        </p:spPr>
        <p:txBody>
          <a:bodyPr wrap="square" rtlCol="0">
            <a:spAutoFit/>
          </a:bodyPr>
          <a:lstStyle/>
          <a:p>
            <a:r>
              <a:rPr lang="en-US" sz="2400" dirty="0">
                <a:solidFill>
                  <a:srgbClr val="404040"/>
                </a:solidFill>
                <a:latin typeface="+mj-lt"/>
              </a:rPr>
              <a:t>Extra buffer of one byte per pixel (in addition to color buffer and depth buffer</a:t>
            </a:r>
            <a:r>
              <a:rPr lang="en-US" sz="2400" dirty="0" smtClean="0">
                <a:solidFill>
                  <a:srgbClr val="404040"/>
                </a:solidFill>
                <a:latin typeface="+mj-lt"/>
              </a:rPr>
              <a:t>)</a:t>
            </a:r>
            <a:endParaRPr lang="en-US" sz="2400" dirty="0">
              <a:solidFill>
                <a:srgbClr val="404040"/>
              </a:solidFill>
              <a:latin typeface="+mj-lt"/>
            </a:endParaRPr>
          </a:p>
          <a:p>
            <a:r>
              <a:rPr lang="en-US" sz="2400" dirty="0">
                <a:solidFill>
                  <a:srgbClr val="404040"/>
                </a:solidFill>
                <a:latin typeface="+mj-lt"/>
              </a:rPr>
              <a:t>Increment/decrement can be done based on depth </a:t>
            </a:r>
            <a:r>
              <a:rPr lang="en-US" sz="2400" dirty="0" smtClean="0">
                <a:solidFill>
                  <a:srgbClr val="404040"/>
                </a:solidFill>
                <a:latin typeface="+mj-lt"/>
              </a:rPr>
              <a:t>tests</a:t>
            </a:r>
          </a:p>
          <a:p>
            <a:endParaRPr lang="en-US" sz="2400" dirty="0">
              <a:solidFill>
                <a:srgbClr val="404040"/>
              </a:solidFill>
              <a:latin typeface="+mj-lt"/>
            </a:endParaRPr>
          </a:p>
          <a:p>
            <a:r>
              <a:rPr lang="en-US" sz="2400" dirty="0" smtClean="0">
                <a:solidFill>
                  <a:srgbClr val="404040"/>
                </a:solidFill>
                <a:latin typeface="+mj-lt"/>
              </a:rPr>
              <a:t>Used for shadows</a:t>
            </a:r>
            <a:r>
              <a:rPr lang="en-US" sz="2400" dirty="0">
                <a:solidFill>
                  <a:srgbClr val="404040"/>
                </a:solidFill>
                <a:latin typeface="+mj-lt"/>
              </a:rPr>
              <a:t>, outline drawing or highlighting specific areas</a:t>
            </a:r>
            <a:endParaRPr lang="fr-FR" sz="2400" dirty="0">
              <a:solidFill>
                <a:srgbClr val="404040"/>
              </a:solidFill>
              <a:latin typeface="+mj-lt"/>
            </a:endParaRPr>
          </a:p>
        </p:txBody>
      </p:sp>
    </p:spTree>
    <p:extLst>
      <p:ext uri="{BB962C8B-B14F-4D97-AF65-F5344CB8AC3E}">
        <p14:creationId xmlns:p14="http://schemas.microsoft.com/office/powerpoint/2010/main" val="27544991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954655"/>
          </a:xfrm>
        </p:spPr>
        <p:txBody>
          <a:bodyPr/>
          <a:lstStyle/>
          <a:p>
            <a:pPr marL="0" indent="0">
              <a:buNone/>
            </a:pPr>
            <a:r>
              <a:rPr lang="en-US" sz="2400" dirty="0" smtClean="0"/>
              <a:t>Remember: The user might be on a less powerful DX9 GPU, or in software mode</a:t>
            </a:r>
          </a:p>
          <a:p>
            <a:pPr marL="0" indent="0">
              <a:buNone/>
            </a:pPr>
            <a:r>
              <a:rPr lang="en-US" sz="2400" b="1" dirty="0" smtClean="0"/>
              <a:t>Test on a variety of machines</a:t>
            </a:r>
          </a:p>
          <a:p>
            <a:pPr marL="0" indent="0">
              <a:buNone/>
            </a:pPr>
            <a:endParaRPr lang="en-US" sz="2400" dirty="0" smtClean="0"/>
          </a:p>
          <a:p>
            <a:pPr marL="0" indent="0">
              <a:buNone/>
            </a:pPr>
            <a:r>
              <a:rPr lang="en-US" sz="2400" b="1" dirty="0" smtClean="0"/>
              <a:t>Use </a:t>
            </a:r>
            <a:r>
              <a:rPr lang="en-US" sz="2400" b="1" dirty="0" err="1" smtClean="0"/>
              <a:t>requestAnimationFrame</a:t>
            </a:r>
            <a:r>
              <a:rPr lang="en-US" sz="2400" b="1" dirty="0"/>
              <a:t>()</a:t>
            </a:r>
            <a:endParaRPr lang="en-US" sz="2400" dirty="0" smtClean="0"/>
          </a:p>
          <a:p>
            <a:pPr marL="0" indent="0">
              <a:buNone/>
            </a:pPr>
            <a:r>
              <a:rPr lang="en-US" sz="2400" dirty="0" smtClean="0"/>
              <a:t>Don’t render in background</a:t>
            </a:r>
          </a:p>
          <a:p>
            <a:pPr marL="0" indent="0">
              <a:buNone/>
            </a:pPr>
            <a:r>
              <a:rPr lang="en-US" sz="2400" dirty="0" smtClean="0"/>
              <a:t>Don’t render if the scene isn’t changing</a:t>
            </a:r>
          </a:p>
          <a:p>
            <a:pPr marL="0" indent="0">
              <a:buNone/>
            </a:pPr>
            <a:endParaRPr lang="en-US" sz="2400" dirty="0"/>
          </a:p>
        </p:txBody>
      </p:sp>
      <p:sp>
        <p:nvSpPr>
          <p:cNvPr id="3" name="Title 2"/>
          <p:cNvSpPr>
            <a:spLocks noGrp="1"/>
          </p:cNvSpPr>
          <p:nvPr>
            <p:ph type="title"/>
          </p:nvPr>
        </p:nvSpPr>
        <p:spPr/>
        <p:txBody>
          <a:bodyPr/>
          <a:lstStyle/>
          <a:p>
            <a:r>
              <a:rPr lang="en-US" dirty="0" smtClean="0"/>
              <a:t>WebGL Best Practices</a:t>
            </a:r>
            <a:endParaRPr lang="en-US" dirty="0"/>
          </a:p>
        </p:txBody>
      </p:sp>
    </p:spTree>
    <p:extLst>
      <p:ext uri="{BB962C8B-B14F-4D97-AF65-F5344CB8AC3E}">
        <p14:creationId xmlns:p14="http://schemas.microsoft.com/office/powerpoint/2010/main" val="2100401712"/>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9608" t="29926" r="19607" b="28637"/>
          <a:stretch/>
        </p:blipFill>
        <p:spPr>
          <a:xfrm>
            <a:off x="6142037" y="1231214"/>
            <a:ext cx="4114800" cy="1194619"/>
          </a:xfrm>
          <a:prstGeom prst="rect">
            <a:avLst/>
          </a:prstGeom>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25833" t="10000" r="31667" b="58888"/>
          <a:stretch/>
        </p:blipFill>
        <p:spPr>
          <a:xfrm>
            <a:off x="1314263" y="299810"/>
            <a:ext cx="3886200" cy="21336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6837" y="4441252"/>
            <a:ext cx="4160838" cy="1709933"/>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2514" y="5173662"/>
            <a:ext cx="2067213" cy="1086002"/>
          </a:xfrm>
          <a:prstGeom prst="rect">
            <a:avLst/>
          </a:prstGeom>
        </p:spPr>
      </p:pic>
      <p:sp>
        <p:nvSpPr>
          <p:cNvPr id="7" name="TextBox 6"/>
          <p:cNvSpPr txBox="1"/>
          <p:nvPr/>
        </p:nvSpPr>
        <p:spPr>
          <a:xfrm>
            <a:off x="7589837" y="2221814"/>
            <a:ext cx="2343206"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rgbClr val="404040"/>
                    </a:gs>
                    <a:gs pos="30000">
                      <a:srgbClr val="404040"/>
                    </a:gs>
                  </a:gsLst>
                  <a:lin ang="5400000" scaled="0"/>
                </a:gradFill>
                <a:latin typeface="Arial Black" panose="020B0A04020102020204" pitchFamily="34" charset="0"/>
              </a:rPr>
              <a:t>C</a:t>
            </a:r>
            <a:r>
              <a:rPr lang="en-US" sz="2400" dirty="0" smtClean="0">
                <a:gradFill>
                  <a:gsLst>
                    <a:gs pos="2917">
                      <a:srgbClr val="404040"/>
                    </a:gs>
                    <a:gs pos="30000">
                      <a:srgbClr val="404040"/>
                    </a:gs>
                  </a:gsLst>
                  <a:lin ang="5400000" scaled="0"/>
                </a:gradFill>
                <a:latin typeface="Arial Black" panose="020B0A04020102020204" pitchFamily="34" charset="0"/>
              </a:rPr>
              <a:t>onstruct 2</a:t>
            </a:r>
            <a:endParaRPr lang="en-US" sz="2400" dirty="0">
              <a:gradFill>
                <a:gsLst>
                  <a:gs pos="2917">
                    <a:srgbClr val="404040"/>
                  </a:gs>
                  <a:gs pos="30000">
                    <a:srgbClr val="404040"/>
                  </a:gs>
                </a:gsLst>
                <a:lin ang="5400000" scaled="0"/>
              </a:gradFill>
              <a:latin typeface="Arial Black" panose="020B0A04020102020204" pitchFamily="34" charset="0"/>
            </a:endParaRPr>
          </a:p>
        </p:txBody>
      </p:sp>
      <p:sp>
        <p:nvSpPr>
          <p:cNvPr id="3" name="Rectangle 2"/>
          <p:cNvSpPr/>
          <p:nvPr/>
        </p:nvSpPr>
        <p:spPr>
          <a:xfrm>
            <a:off x="5075237" y="3147107"/>
            <a:ext cx="2093843" cy="707886"/>
          </a:xfrm>
          <a:prstGeom prst="rect">
            <a:avLst/>
          </a:prstGeom>
        </p:spPr>
        <p:txBody>
          <a:bodyPr wrap="none">
            <a:spAutoFit/>
          </a:bodyPr>
          <a:lstStyle/>
          <a:p>
            <a:r>
              <a:rPr lang="en-US" sz="4000" dirty="0" err="1">
                <a:solidFill>
                  <a:srgbClr val="404040"/>
                </a:solidFill>
                <a:latin typeface="Arial" panose="020B0604020202020204" pitchFamily="34" charset="0"/>
                <a:cs typeface="Arial" panose="020B0604020202020204" pitchFamily="34" charset="0"/>
              </a:rPr>
              <a:t>Easel</a:t>
            </a:r>
            <a:r>
              <a:rPr lang="en-US" sz="4000" b="1" dirty="0" err="1">
                <a:solidFill>
                  <a:srgbClr val="404040"/>
                </a:solidFill>
                <a:latin typeface="Arial" panose="020B0604020202020204" pitchFamily="34" charset="0"/>
                <a:cs typeface="Arial" panose="020B0604020202020204" pitchFamily="34" charset="0"/>
              </a:rPr>
              <a:t>JS</a:t>
            </a:r>
            <a:endParaRPr lang="en-US" sz="2800" b="1" dirty="0">
              <a:solidFill>
                <a:srgbClr val="404040"/>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6"/>
          <a:stretch>
            <a:fillRect/>
          </a:stretch>
        </p:blipFill>
        <p:spPr>
          <a:xfrm>
            <a:off x="3038558" y="2425833"/>
            <a:ext cx="2161905" cy="2142857"/>
          </a:xfrm>
          <a:prstGeom prst="rect">
            <a:avLst/>
          </a:prstGeom>
        </p:spPr>
      </p:pic>
    </p:spTree>
    <p:extLst>
      <p:ext uri="{BB962C8B-B14F-4D97-AF65-F5344CB8AC3E}">
        <p14:creationId xmlns:p14="http://schemas.microsoft.com/office/powerpoint/2010/main" val="2570330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Babylon.js – 3D engine made easy</a:t>
            </a:r>
            <a:endParaRPr lang="en-US" dirty="0"/>
          </a:p>
        </p:txBody>
      </p:sp>
    </p:spTree>
    <p:extLst>
      <p:ext uri="{BB962C8B-B14F-4D97-AF65-F5344CB8AC3E}">
        <p14:creationId xmlns:p14="http://schemas.microsoft.com/office/powerpoint/2010/main" val="161272232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4997" y="1538824"/>
            <a:ext cx="11946482" cy="4576650"/>
          </a:xfrm>
          <a:prstGeom prst="rect">
            <a:avLst/>
          </a:prstGeom>
          <a:noFill/>
        </p:spPr>
        <p:txBody>
          <a:bodyPr wrap="square" rtlCol="0">
            <a:spAutoFit/>
          </a:bodyPr>
          <a:lstStyle/>
          <a:p>
            <a:r>
              <a:rPr lang="en-US" sz="2448" dirty="0">
                <a:solidFill>
                  <a:srgbClr val="404040">
                    <a:lumMod val="50000"/>
                  </a:srgbClr>
                </a:solidFill>
                <a:latin typeface="Segoe UI Light"/>
                <a:cs typeface="Segoe WP" panose="020B0502040204020203" pitchFamily="34" charset="0"/>
              </a:rPr>
              <a:t>Open source project (Available on </a:t>
            </a:r>
            <a:r>
              <a:rPr lang="en-US" sz="2448" dirty="0" err="1">
                <a:solidFill>
                  <a:srgbClr val="404040">
                    <a:lumMod val="50000"/>
                  </a:srgbClr>
                </a:solidFill>
                <a:latin typeface="Segoe UI Light"/>
                <a:cs typeface="Segoe WP" panose="020B0502040204020203" pitchFamily="34" charset="0"/>
              </a:rPr>
              <a:t>Github</a:t>
            </a:r>
            <a:r>
              <a:rPr lang="en-US" sz="2448" dirty="0">
                <a:solidFill>
                  <a:srgbClr val="404040">
                    <a:lumMod val="50000"/>
                  </a:srgbClr>
                </a:solidFill>
                <a:latin typeface="Segoe UI Light"/>
                <a:cs typeface="Segoe WP" panose="020B0502040204020203" pitchFamily="34" charset="0"/>
              </a:rPr>
              <a:t>)</a:t>
            </a:r>
          </a:p>
          <a:p>
            <a:pPr algn="ctr"/>
            <a:r>
              <a:rPr lang="en-US" sz="3264" b="1" dirty="0">
                <a:solidFill>
                  <a:srgbClr val="404040">
                    <a:lumMod val="50000"/>
                  </a:srgbClr>
                </a:solidFill>
                <a:latin typeface="Segoe UI Light"/>
                <a:cs typeface="Segoe WP" panose="020B0502040204020203" pitchFamily="34" charset="0"/>
              </a:rPr>
              <a:t>http://www.babylonjs.com</a:t>
            </a:r>
          </a:p>
          <a:p>
            <a:pPr algn="ctr"/>
            <a:r>
              <a:rPr lang="en-US" sz="3264" b="1" dirty="0">
                <a:solidFill>
                  <a:srgbClr val="404040">
                    <a:lumMod val="50000"/>
                  </a:srgbClr>
                </a:solidFill>
                <a:latin typeface="Segoe UI Light"/>
                <a:cs typeface="Segoe WP" panose="020B0502040204020203" pitchFamily="34" charset="0"/>
              </a:rPr>
              <a:t>https://github.com/babylonjs/babylon.js</a:t>
            </a:r>
          </a:p>
          <a:p>
            <a:pPr algn="ctr"/>
            <a:endParaRPr lang="en-US" sz="2448" b="1" dirty="0">
              <a:solidFill>
                <a:srgbClr val="404040">
                  <a:lumMod val="50000"/>
                </a:srgbClr>
              </a:solidFill>
              <a:latin typeface="Segoe UI Light"/>
              <a:cs typeface="Segoe WP" panose="020B0502040204020203" pitchFamily="34" charset="0"/>
            </a:endParaRPr>
          </a:p>
          <a:p>
            <a:r>
              <a:rPr lang="en-US" sz="2448" dirty="0">
                <a:solidFill>
                  <a:srgbClr val="404040">
                    <a:lumMod val="50000"/>
                  </a:srgbClr>
                </a:solidFill>
                <a:latin typeface="Segoe UI Light"/>
                <a:cs typeface="Segoe WP" panose="020B0502040204020203" pitchFamily="34" charset="0"/>
              </a:rPr>
              <a:t>How to use it? </a:t>
            </a:r>
            <a:r>
              <a:rPr lang="en-US" sz="2448" b="1" dirty="0">
                <a:solidFill>
                  <a:srgbClr val="404040">
                    <a:lumMod val="50000"/>
                  </a:srgbClr>
                </a:solidFill>
                <a:latin typeface="Segoe UI Light"/>
                <a:cs typeface="Segoe WP" panose="020B0502040204020203" pitchFamily="34" charset="0"/>
              </a:rPr>
              <a:t>Include</a:t>
            </a:r>
            <a:r>
              <a:rPr lang="en-US" sz="2448" dirty="0">
                <a:solidFill>
                  <a:srgbClr val="404040">
                    <a:lumMod val="50000"/>
                  </a:srgbClr>
                </a:solidFill>
                <a:latin typeface="Segoe UI Light"/>
                <a:cs typeface="Segoe WP" panose="020B0502040204020203" pitchFamily="34" charset="0"/>
              </a:rPr>
              <a:t> one file and you’re ready to go!</a:t>
            </a:r>
          </a:p>
          <a:p>
            <a:endParaRPr lang="en-US" sz="2448" dirty="0">
              <a:solidFill>
                <a:srgbClr val="404040">
                  <a:lumMod val="50000"/>
                </a:srgbClr>
              </a:solidFill>
              <a:latin typeface="Segoe UI Light"/>
              <a:cs typeface="Segoe WP" panose="020B0502040204020203" pitchFamily="34" charset="0"/>
            </a:endParaRPr>
          </a:p>
          <a:p>
            <a:endParaRPr lang="en-US" sz="2448" dirty="0">
              <a:solidFill>
                <a:srgbClr val="404040">
                  <a:lumMod val="50000"/>
                </a:srgbClr>
              </a:solidFill>
              <a:latin typeface="Segoe UI Light"/>
              <a:cs typeface="Segoe WP" panose="020B0502040204020203" pitchFamily="34" charset="0"/>
            </a:endParaRPr>
          </a:p>
          <a:p>
            <a:endParaRPr lang="en-US" sz="2448" dirty="0">
              <a:solidFill>
                <a:srgbClr val="404040">
                  <a:lumMod val="50000"/>
                </a:srgbClr>
              </a:solidFill>
              <a:latin typeface="Segoe UI Light"/>
              <a:cs typeface="Segoe WP" panose="020B0502040204020203" pitchFamily="34" charset="0"/>
            </a:endParaRPr>
          </a:p>
          <a:p>
            <a:r>
              <a:rPr lang="en-US" sz="2448" dirty="0">
                <a:solidFill>
                  <a:srgbClr val="404040">
                    <a:lumMod val="50000"/>
                  </a:srgbClr>
                </a:solidFill>
                <a:latin typeface="Segoe UI Light"/>
                <a:cs typeface="Segoe WP" panose="020B0502040204020203" pitchFamily="34" charset="0"/>
              </a:rPr>
              <a:t>To start Babylon.js, you’ve just need to create an </a:t>
            </a:r>
            <a:r>
              <a:rPr lang="en-US" sz="2448" b="1" dirty="0">
                <a:solidFill>
                  <a:srgbClr val="404040">
                    <a:lumMod val="50000"/>
                  </a:srgbClr>
                </a:solidFill>
                <a:latin typeface="Segoe UI Light"/>
                <a:cs typeface="Segoe WP" panose="020B0502040204020203" pitchFamily="34" charset="0"/>
              </a:rPr>
              <a:t>engine</a:t>
            </a:r>
            <a:r>
              <a:rPr lang="en-US" sz="2448" dirty="0">
                <a:solidFill>
                  <a:srgbClr val="404040">
                    <a:lumMod val="50000"/>
                  </a:srgbClr>
                </a:solidFill>
                <a:latin typeface="Segoe UI Light"/>
                <a:cs typeface="Segoe WP" panose="020B0502040204020203" pitchFamily="34" charset="0"/>
              </a:rPr>
              <a:t> object:</a:t>
            </a:r>
          </a:p>
          <a:p>
            <a:endParaRPr lang="en-US" sz="2448" dirty="0">
              <a:solidFill>
                <a:srgbClr val="404040">
                  <a:lumMod val="50000"/>
                </a:srgbClr>
              </a:solidFill>
              <a:latin typeface="Segoe UI Light"/>
              <a:cs typeface="Segoe WP" panose="020B0502040204020203" pitchFamily="34" charset="0"/>
            </a:endParaRPr>
          </a:p>
          <a:p>
            <a:endParaRPr lang="en-US" sz="2448" dirty="0">
              <a:solidFill>
                <a:srgbClr val="404040">
                  <a:lumMod val="50000"/>
                </a:srgbClr>
              </a:solidFill>
              <a:latin typeface="Segoe UI Light"/>
              <a:cs typeface="Segoe WP" panose="020B0502040204020203" pitchFamily="34" charset="0"/>
            </a:endParaRPr>
          </a:p>
        </p:txBody>
      </p:sp>
      <p:sp>
        <p:nvSpPr>
          <p:cNvPr id="6" name="TextBox 5"/>
          <p:cNvSpPr txBox="1"/>
          <p:nvPr/>
        </p:nvSpPr>
        <p:spPr>
          <a:xfrm>
            <a:off x="2399280" y="3693107"/>
            <a:ext cx="7246227" cy="521080"/>
          </a:xfrm>
          <a:prstGeom prst="rect">
            <a:avLst/>
          </a:prstGeom>
          <a:noFill/>
        </p:spPr>
        <p:txBody>
          <a:bodyPr wrap="square" rtlCol="0">
            <a:spAutoFit/>
          </a:bodyPr>
          <a:lstStyle/>
          <a:p>
            <a:pPr algn="ctr"/>
            <a:r>
              <a:rPr lang="fr-FR" sz="2720" dirty="0">
                <a:solidFill>
                  <a:srgbClr val="404040">
                    <a:lumMod val="75000"/>
                    <a:lumOff val="25000"/>
                  </a:srgbClr>
                </a:solidFill>
                <a:latin typeface="Consolas" panose="020B0609020204030204" pitchFamily="49" charset="0"/>
                <a:cs typeface="Consolas" panose="020B0609020204030204" pitchFamily="49" charset="0"/>
              </a:rPr>
              <a:t>&lt;script </a:t>
            </a:r>
            <a:r>
              <a:rPr lang="fr-FR" sz="2720" dirty="0" err="1">
                <a:solidFill>
                  <a:srgbClr val="404040">
                    <a:lumMod val="75000"/>
                    <a:lumOff val="25000"/>
                  </a:srgbClr>
                </a:solidFill>
                <a:latin typeface="Consolas" panose="020B0609020204030204" pitchFamily="49" charset="0"/>
                <a:cs typeface="Consolas" panose="020B0609020204030204" pitchFamily="49" charset="0"/>
              </a:rPr>
              <a:t>src</a:t>
            </a:r>
            <a:r>
              <a:rPr lang="fr-FR" sz="2720" dirty="0">
                <a:solidFill>
                  <a:srgbClr val="404040">
                    <a:lumMod val="75000"/>
                    <a:lumOff val="25000"/>
                  </a:srgbClr>
                </a:solidFill>
                <a:latin typeface="Consolas" panose="020B0609020204030204" pitchFamily="49" charset="0"/>
                <a:cs typeface="Consolas" panose="020B0609020204030204" pitchFamily="49" charset="0"/>
              </a:rPr>
              <a:t>="</a:t>
            </a:r>
            <a:r>
              <a:rPr lang="fr-FR" sz="2720" b="1" dirty="0">
                <a:solidFill>
                  <a:srgbClr val="404040">
                    <a:lumMod val="75000"/>
                    <a:lumOff val="25000"/>
                  </a:srgbClr>
                </a:solidFill>
                <a:latin typeface="Consolas" panose="020B0609020204030204" pitchFamily="49" charset="0"/>
                <a:cs typeface="Consolas" panose="020B0609020204030204" pitchFamily="49" charset="0"/>
              </a:rPr>
              <a:t>babylon.js</a:t>
            </a:r>
            <a:r>
              <a:rPr lang="fr-FR" sz="2720" dirty="0">
                <a:solidFill>
                  <a:srgbClr val="404040">
                    <a:lumMod val="75000"/>
                    <a:lumOff val="25000"/>
                  </a:srgbClr>
                </a:solidFill>
                <a:latin typeface="Consolas" panose="020B0609020204030204" pitchFamily="49" charset="0"/>
                <a:cs typeface="Consolas" panose="020B0609020204030204" pitchFamily="49" charset="0"/>
              </a:rPr>
              <a:t>"&gt;&lt;/script&gt;</a:t>
            </a:r>
          </a:p>
        </p:txBody>
      </p:sp>
      <p:sp>
        <p:nvSpPr>
          <p:cNvPr id="7" name="TextBox 6"/>
          <p:cNvSpPr txBox="1"/>
          <p:nvPr/>
        </p:nvSpPr>
        <p:spPr>
          <a:xfrm>
            <a:off x="1322139" y="5161937"/>
            <a:ext cx="9792199" cy="521080"/>
          </a:xfrm>
          <a:prstGeom prst="rect">
            <a:avLst/>
          </a:prstGeom>
          <a:noFill/>
        </p:spPr>
        <p:txBody>
          <a:bodyPr wrap="square" rtlCol="0">
            <a:spAutoFit/>
          </a:bodyPr>
          <a:lstStyle/>
          <a:p>
            <a:pPr algn="ctr"/>
            <a:r>
              <a:rPr lang="en-US" sz="2720" dirty="0" err="1">
                <a:solidFill>
                  <a:srgbClr val="404040">
                    <a:lumMod val="75000"/>
                    <a:lumOff val="25000"/>
                  </a:srgbClr>
                </a:solidFill>
                <a:latin typeface="Consolas" panose="020B0609020204030204" pitchFamily="49" charset="0"/>
                <a:cs typeface="Consolas" panose="020B0609020204030204" pitchFamily="49" charset="0"/>
              </a:rPr>
              <a:t>var</a:t>
            </a:r>
            <a:r>
              <a:rPr lang="en-US" sz="2720" dirty="0">
                <a:solidFill>
                  <a:srgbClr val="404040">
                    <a:lumMod val="75000"/>
                    <a:lumOff val="25000"/>
                  </a:srgbClr>
                </a:solidFill>
                <a:latin typeface="Consolas" panose="020B0609020204030204" pitchFamily="49" charset="0"/>
                <a:cs typeface="Consolas" panose="020B0609020204030204" pitchFamily="49" charset="0"/>
              </a:rPr>
              <a:t> engine = new </a:t>
            </a:r>
            <a:r>
              <a:rPr lang="en-US" sz="2720" b="1" dirty="0" err="1">
                <a:solidFill>
                  <a:srgbClr val="404040">
                    <a:lumMod val="75000"/>
                    <a:lumOff val="25000"/>
                  </a:srgbClr>
                </a:solidFill>
                <a:latin typeface="Consolas" panose="020B0609020204030204" pitchFamily="49" charset="0"/>
                <a:cs typeface="Consolas" panose="020B0609020204030204" pitchFamily="49" charset="0"/>
              </a:rPr>
              <a:t>BABYLON.Engine</a:t>
            </a:r>
            <a:r>
              <a:rPr lang="en-US" sz="2720" dirty="0">
                <a:solidFill>
                  <a:srgbClr val="404040">
                    <a:lumMod val="75000"/>
                    <a:lumOff val="25000"/>
                  </a:srgbClr>
                </a:solidFill>
                <a:latin typeface="Consolas" panose="020B0609020204030204" pitchFamily="49" charset="0"/>
                <a:cs typeface="Consolas" panose="020B0609020204030204" pitchFamily="49" charset="0"/>
              </a:rPr>
              <a:t>(canvas, true);</a:t>
            </a:r>
            <a:endParaRPr lang="fr-FR" sz="2720" dirty="0">
              <a:solidFill>
                <a:srgbClr val="404040">
                  <a:lumMod val="75000"/>
                  <a:lumOff val="25000"/>
                </a:srgbClr>
              </a:solidFill>
              <a:latin typeface="Consolas" panose="020B0609020204030204" pitchFamily="49" charset="0"/>
              <a:cs typeface="Consolas" panose="020B0609020204030204" pitchFamily="49" charset="0"/>
            </a:endParaRPr>
          </a:p>
        </p:txBody>
      </p:sp>
      <p:sp>
        <p:nvSpPr>
          <p:cNvPr id="5" name="Title 4"/>
          <p:cNvSpPr>
            <a:spLocks noGrp="1"/>
          </p:cNvSpPr>
          <p:nvPr>
            <p:ph type="title"/>
          </p:nvPr>
        </p:nvSpPr>
        <p:spPr/>
        <p:txBody>
          <a:bodyPr/>
          <a:lstStyle/>
          <a:p>
            <a:r>
              <a:rPr lang="en-US" dirty="0" smtClean="0"/>
              <a:t>How to use Babylon.js</a:t>
            </a:r>
            <a:endParaRPr lang="fr-FR" dirty="0"/>
          </a:p>
        </p:txBody>
      </p:sp>
    </p:spTree>
    <p:extLst>
      <p:ext uri="{BB962C8B-B14F-4D97-AF65-F5344CB8AC3E}">
        <p14:creationId xmlns:p14="http://schemas.microsoft.com/office/powerpoint/2010/main" val="201543670"/>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4997" y="1538823"/>
            <a:ext cx="11946482" cy="3167810"/>
          </a:xfrm>
          <a:prstGeom prst="rect">
            <a:avLst/>
          </a:prstGeom>
          <a:noFill/>
        </p:spPr>
        <p:txBody>
          <a:bodyPr wrap="square" rtlCol="0">
            <a:spAutoFit/>
          </a:bodyPr>
          <a:lstStyle/>
          <a:p>
            <a:r>
              <a:rPr lang="en-US" sz="2448" dirty="0">
                <a:solidFill>
                  <a:srgbClr val="404040">
                    <a:lumMod val="50000"/>
                  </a:srgbClr>
                </a:solidFill>
                <a:latin typeface="Segoe WP" panose="020B0502040204020203" pitchFamily="34" charset="0"/>
                <a:cs typeface="Segoe WP" panose="020B0502040204020203" pitchFamily="34" charset="0"/>
              </a:rPr>
              <a:t>Babylon.js is a </a:t>
            </a:r>
            <a:r>
              <a:rPr lang="en-US" sz="2448" b="1" dirty="0">
                <a:solidFill>
                  <a:srgbClr val="404040">
                    <a:lumMod val="50000"/>
                  </a:srgbClr>
                </a:solidFill>
                <a:latin typeface="Segoe WP" panose="020B0502040204020203" pitchFamily="34" charset="0"/>
                <a:cs typeface="Segoe WP" panose="020B0502040204020203" pitchFamily="34" charset="0"/>
              </a:rPr>
              <a:t>scene graph</a:t>
            </a:r>
            <a:r>
              <a:rPr lang="en-US" sz="2448" dirty="0">
                <a:solidFill>
                  <a:srgbClr val="404040">
                    <a:lumMod val="50000"/>
                  </a:srgbClr>
                </a:solidFill>
                <a:latin typeface="Segoe WP" panose="020B0502040204020203" pitchFamily="34" charset="0"/>
                <a:cs typeface="Segoe WP" panose="020B0502040204020203" pitchFamily="34" charset="0"/>
              </a:rPr>
              <a:t>: All complex features are abstracted for </a:t>
            </a:r>
            <a:r>
              <a:rPr lang="en-US" sz="2448" b="1" dirty="0">
                <a:solidFill>
                  <a:srgbClr val="404040">
                    <a:lumMod val="50000"/>
                  </a:srgbClr>
                </a:solidFill>
                <a:latin typeface="Segoe WP" panose="020B0502040204020203" pitchFamily="34" charset="0"/>
                <a:cs typeface="Segoe WP" panose="020B0502040204020203" pitchFamily="34" charset="0"/>
              </a:rPr>
              <a:t>YOU</a:t>
            </a:r>
            <a:r>
              <a:rPr lang="en-US" sz="2448" dirty="0">
                <a:solidFill>
                  <a:srgbClr val="404040">
                    <a:lumMod val="50000"/>
                  </a:srgbClr>
                </a:solidFill>
                <a:latin typeface="Segoe WP" panose="020B0502040204020203" pitchFamily="34" charset="0"/>
                <a:cs typeface="Segoe WP" panose="020B0502040204020203" pitchFamily="34" charset="0"/>
              </a:rPr>
              <a:t>!</a:t>
            </a:r>
          </a:p>
          <a:p>
            <a:endParaRPr lang="en-US" sz="2448" b="1" dirty="0">
              <a:solidFill>
                <a:srgbClr val="404040">
                  <a:lumMod val="50000"/>
                </a:srgbClr>
              </a:solidFill>
              <a:latin typeface="Segoe WP" panose="020B0502040204020203" pitchFamily="34" charset="0"/>
              <a:cs typeface="Segoe WP" panose="020B0502040204020203" pitchFamily="34" charset="0"/>
            </a:endParaRPr>
          </a:p>
          <a:p>
            <a:endParaRPr lang="en-US" sz="2448" b="1" dirty="0">
              <a:solidFill>
                <a:srgbClr val="404040">
                  <a:lumMod val="50000"/>
                </a:srgbClr>
              </a:solidFill>
              <a:latin typeface="Segoe WP" panose="020B0502040204020203" pitchFamily="34" charset="0"/>
              <a:cs typeface="Segoe WP" panose="020B0502040204020203" pitchFamily="34" charset="0"/>
            </a:endParaRPr>
          </a:p>
          <a:p>
            <a:endParaRPr lang="en-US" sz="2448" b="1" dirty="0">
              <a:solidFill>
                <a:srgbClr val="404040">
                  <a:lumMod val="50000"/>
                </a:srgbClr>
              </a:solidFill>
              <a:latin typeface="Segoe WP" panose="020B0502040204020203" pitchFamily="34" charset="0"/>
              <a:cs typeface="Segoe WP" panose="020B0502040204020203" pitchFamily="34" charset="0"/>
            </a:endParaRPr>
          </a:p>
          <a:p>
            <a:endParaRPr lang="en-US" sz="2448" b="1" dirty="0">
              <a:solidFill>
                <a:srgbClr val="404040">
                  <a:lumMod val="50000"/>
                </a:srgbClr>
              </a:solidFill>
              <a:latin typeface="Segoe WP" panose="020B0502040204020203" pitchFamily="34" charset="0"/>
              <a:cs typeface="Segoe WP" panose="020B0502040204020203" pitchFamily="34" charset="0"/>
            </a:endParaRPr>
          </a:p>
          <a:p>
            <a:endParaRPr lang="en-US" sz="2448" b="1" dirty="0">
              <a:solidFill>
                <a:srgbClr val="404040">
                  <a:lumMod val="50000"/>
                </a:srgbClr>
              </a:solidFill>
              <a:latin typeface="Segoe WP" panose="020B0502040204020203" pitchFamily="34" charset="0"/>
              <a:cs typeface="Segoe WP" panose="020B0502040204020203" pitchFamily="34" charset="0"/>
            </a:endParaRPr>
          </a:p>
          <a:p>
            <a:endParaRPr lang="en-US" sz="2448" b="1" dirty="0">
              <a:solidFill>
                <a:srgbClr val="404040">
                  <a:lumMod val="50000"/>
                </a:srgbClr>
              </a:solidFill>
              <a:latin typeface="Segoe WP" panose="020B0502040204020203" pitchFamily="34" charset="0"/>
              <a:cs typeface="Segoe WP" panose="020B0502040204020203" pitchFamily="34" charset="0"/>
            </a:endParaRPr>
          </a:p>
          <a:p>
            <a:r>
              <a:rPr lang="en-US" sz="2448" dirty="0">
                <a:solidFill>
                  <a:srgbClr val="404040">
                    <a:lumMod val="50000"/>
                  </a:srgbClr>
                </a:solidFill>
                <a:latin typeface="Segoe WP" panose="020B0502040204020203" pitchFamily="34" charset="0"/>
                <a:cs typeface="Segoe WP" panose="020B0502040204020203" pitchFamily="34" charset="0"/>
              </a:rPr>
              <a:t>Handling </a:t>
            </a:r>
            <a:r>
              <a:rPr lang="en-US" sz="2448" b="1" dirty="0">
                <a:solidFill>
                  <a:srgbClr val="404040">
                    <a:lumMod val="50000"/>
                  </a:srgbClr>
                </a:solidFill>
                <a:latin typeface="Segoe WP" panose="020B0502040204020203" pitchFamily="34" charset="0"/>
                <a:cs typeface="Segoe WP" panose="020B0502040204020203" pitchFamily="34" charset="0"/>
              </a:rPr>
              <a:t>rendering</a:t>
            </a:r>
            <a:r>
              <a:rPr lang="en-US" sz="2448" dirty="0">
                <a:solidFill>
                  <a:srgbClr val="404040">
                    <a:lumMod val="50000"/>
                  </a:srgbClr>
                </a:solidFill>
                <a:latin typeface="Segoe WP" panose="020B0502040204020203" pitchFamily="34" charset="0"/>
                <a:cs typeface="Segoe WP" panose="020B0502040204020203" pitchFamily="34" charset="0"/>
              </a:rPr>
              <a:t> can be done in one line:</a:t>
            </a:r>
          </a:p>
        </p:txBody>
      </p:sp>
      <p:sp>
        <p:nvSpPr>
          <p:cNvPr id="3" name="TextBox 2"/>
          <p:cNvSpPr txBox="1"/>
          <p:nvPr/>
        </p:nvSpPr>
        <p:spPr>
          <a:xfrm>
            <a:off x="244997" y="2224277"/>
            <a:ext cx="11946482" cy="1588483"/>
          </a:xfrm>
          <a:prstGeom prst="rect">
            <a:avLst/>
          </a:prstGeom>
          <a:noFill/>
        </p:spPr>
        <p:txBody>
          <a:bodyPr wrap="square" rtlCol="0">
            <a:spAutoFit/>
          </a:bodyPr>
          <a:lstStyle/>
          <a:p>
            <a:r>
              <a:rPr lang="fr-FR" sz="1904" dirty="0">
                <a:solidFill>
                  <a:srgbClr val="404040">
                    <a:lumMod val="75000"/>
                    <a:lumOff val="25000"/>
                  </a:srgbClr>
                </a:solidFill>
                <a:latin typeface="Consolas" panose="020B0609020204030204" pitchFamily="49" charset="0"/>
                <a:cs typeface="Consolas" panose="020B0609020204030204" pitchFamily="49" charset="0"/>
              </a:rPr>
              <a:t>var </a:t>
            </a:r>
            <a:r>
              <a:rPr lang="fr-FR" sz="1904" dirty="0" err="1">
                <a:solidFill>
                  <a:srgbClr val="404040">
                    <a:lumMod val="75000"/>
                    <a:lumOff val="25000"/>
                  </a:srgbClr>
                </a:solidFill>
                <a:latin typeface="Consolas" panose="020B0609020204030204" pitchFamily="49" charset="0"/>
                <a:cs typeface="Consolas" panose="020B0609020204030204" pitchFamily="49" charset="0"/>
              </a:rPr>
              <a:t>scene</a:t>
            </a:r>
            <a:r>
              <a:rPr lang="fr-FR" sz="1904" dirty="0">
                <a:solidFill>
                  <a:srgbClr val="404040">
                    <a:lumMod val="75000"/>
                    <a:lumOff val="25000"/>
                  </a:srgbClr>
                </a:solidFill>
                <a:latin typeface="Consolas" panose="020B0609020204030204" pitchFamily="49" charset="0"/>
                <a:cs typeface="Consolas" panose="020B0609020204030204" pitchFamily="49" charset="0"/>
              </a:rPr>
              <a:t> = new </a:t>
            </a:r>
            <a:r>
              <a:rPr lang="fr-FR" sz="1904" b="1" dirty="0" err="1">
                <a:solidFill>
                  <a:srgbClr val="404040">
                    <a:lumMod val="75000"/>
                    <a:lumOff val="25000"/>
                  </a:srgbClr>
                </a:solidFill>
                <a:latin typeface="Consolas" panose="020B0609020204030204" pitchFamily="49" charset="0"/>
                <a:cs typeface="Consolas" panose="020B0609020204030204" pitchFamily="49" charset="0"/>
              </a:rPr>
              <a:t>BABYLON.Scene</a:t>
            </a:r>
            <a:r>
              <a:rPr lang="fr-FR" sz="1904" dirty="0">
                <a:solidFill>
                  <a:srgbClr val="404040">
                    <a:lumMod val="75000"/>
                    <a:lumOff val="25000"/>
                  </a:srgbClr>
                </a:solidFill>
                <a:latin typeface="Consolas" panose="020B0609020204030204" pitchFamily="49" charset="0"/>
                <a:cs typeface="Consolas" panose="020B0609020204030204" pitchFamily="49" charset="0"/>
              </a:rPr>
              <a:t>(</a:t>
            </a:r>
            <a:r>
              <a:rPr lang="fr-FR" sz="1904" dirty="0" err="1">
                <a:solidFill>
                  <a:srgbClr val="404040">
                    <a:lumMod val="75000"/>
                    <a:lumOff val="25000"/>
                  </a:srgbClr>
                </a:solidFill>
                <a:latin typeface="Consolas" panose="020B0609020204030204" pitchFamily="49" charset="0"/>
                <a:cs typeface="Consolas" panose="020B0609020204030204" pitchFamily="49" charset="0"/>
              </a:rPr>
              <a:t>engine</a:t>
            </a:r>
            <a:r>
              <a:rPr lang="fr-FR" sz="1904" dirty="0">
                <a:solidFill>
                  <a:srgbClr val="404040">
                    <a:lumMod val="75000"/>
                    <a:lumOff val="25000"/>
                  </a:srgbClr>
                </a:solidFill>
                <a:latin typeface="Consolas" panose="020B0609020204030204" pitchFamily="49" charset="0"/>
                <a:cs typeface="Consolas" panose="020B0609020204030204" pitchFamily="49" charset="0"/>
              </a:rPr>
              <a:t>);</a:t>
            </a:r>
          </a:p>
          <a:p>
            <a:endParaRPr lang="fr-FR" sz="1904" dirty="0">
              <a:solidFill>
                <a:srgbClr val="404040">
                  <a:lumMod val="75000"/>
                  <a:lumOff val="25000"/>
                </a:srgbClr>
              </a:solidFill>
              <a:latin typeface="Consolas" panose="020B0609020204030204" pitchFamily="49" charset="0"/>
              <a:cs typeface="Consolas" panose="020B0609020204030204" pitchFamily="49" charset="0"/>
            </a:endParaRPr>
          </a:p>
          <a:p>
            <a:r>
              <a:rPr lang="fr-FR" sz="1904" dirty="0">
                <a:solidFill>
                  <a:srgbClr val="404040">
                    <a:lumMod val="75000"/>
                    <a:lumOff val="25000"/>
                  </a:srgbClr>
                </a:solidFill>
                <a:latin typeface="Consolas" panose="020B0609020204030204" pitchFamily="49" charset="0"/>
                <a:cs typeface="Consolas" panose="020B0609020204030204" pitchFamily="49" charset="0"/>
              </a:rPr>
              <a:t>var camera = new </a:t>
            </a:r>
            <a:r>
              <a:rPr lang="fr-FR" sz="1904" b="1" dirty="0" err="1">
                <a:solidFill>
                  <a:srgbClr val="404040">
                    <a:lumMod val="75000"/>
                    <a:lumOff val="25000"/>
                  </a:srgbClr>
                </a:solidFill>
                <a:latin typeface="Consolas" panose="020B0609020204030204" pitchFamily="49" charset="0"/>
                <a:cs typeface="Consolas" panose="020B0609020204030204" pitchFamily="49" charset="0"/>
              </a:rPr>
              <a:t>BABYLON.FreeCamera</a:t>
            </a:r>
            <a:r>
              <a:rPr lang="fr-FR" sz="1904" dirty="0">
                <a:solidFill>
                  <a:srgbClr val="404040">
                    <a:lumMod val="75000"/>
                    <a:lumOff val="25000"/>
                  </a:srgbClr>
                </a:solidFill>
                <a:latin typeface="Consolas" panose="020B0609020204030204" pitchFamily="49" charset="0"/>
                <a:cs typeface="Consolas" panose="020B0609020204030204" pitchFamily="49" charset="0"/>
              </a:rPr>
              <a:t>("Camera", new BABYLON.Vector3(0, 0, -10), </a:t>
            </a:r>
            <a:r>
              <a:rPr lang="fr-FR" sz="1904" dirty="0" err="1">
                <a:solidFill>
                  <a:srgbClr val="404040">
                    <a:lumMod val="75000"/>
                    <a:lumOff val="25000"/>
                  </a:srgbClr>
                </a:solidFill>
                <a:latin typeface="Consolas" panose="020B0609020204030204" pitchFamily="49" charset="0"/>
                <a:cs typeface="Consolas" panose="020B0609020204030204" pitchFamily="49" charset="0"/>
              </a:rPr>
              <a:t>scene</a:t>
            </a:r>
            <a:r>
              <a:rPr lang="fr-FR" sz="1904" dirty="0">
                <a:solidFill>
                  <a:srgbClr val="404040">
                    <a:lumMod val="75000"/>
                    <a:lumOff val="25000"/>
                  </a:srgbClr>
                </a:solidFill>
                <a:latin typeface="Consolas" panose="020B0609020204030204" pitchFamily="49" charset="0"/>
                <a:cs typeface="Consolas" panose="020B0609020204030204" pitchFamily="49" charset="0"/>
              </a:rPr>
              <a:t>);</a:t>
            </a:r>
          </a:p>
          <a:p>
            <a:r>
              <a:rPr lang="fr-FR" sz="1904" dirty="0">
                <a:solidFill>
                  <a:srgbClr val="404040">
                    <a:lumMod val="75000"/>
                    <a:lumOff val="25000"/>
                  </a:srgbClr>
                </a:solidFill>
                <a:latin typeface="Consolas" panose="020B0609020204030204" pitchFamily="49" charset="0"/>
                <a:cs typeface="Consolas" panose="020B0609020204030204" pitchFamily="49" charset="0"/>
              </a:rPr>
              <a:t>var light0 = new </a:t>
            </a:r>
            <a:r>
              <a:rPr lang="fr-FR" sz="1904" b="1" dirty="0" err="1">
                <a:solidFill>
                  <a:srgbClr val="404040">
                    <a:lumMod val="75000"/>
                    <a:lumOff val="25000"/>
                  </a:srgbClr>
                </a:solidFill>
                <a:latin typeface="Consolas" panose="020B0609020204030204" pitchFamily="49" charset="0"/>
                <a:cs typeface="Consolas" panose="020B0609020204030204" pitchFamily="49" charset="0"/>
              </a:rPr>
              <a:t>BABYLON.PointLight</a:t>
            </a:r>
            <a:r>
              <a:rPr lang="fr-FR" sz="1904" dirty="0">
                <a:solidFill>
                  <a:srgbClr val="404040">
                    <a:lumMod val="75000"/>
                    <a:lumOff val="25000"/>
                  </a:srgbClr>
                </a:solidFill>
                <a:latin typeface="Consolas" panose="020B0609020204030204" pitchFamily="49" charset="0"/>
                <a:cs typeface="Consolas" panose="020B0609020204030204" pitchFamily="49" charset="0"/>
              </a:rPr>
              <a:t>("Omni0", new BABYLON.Vector3(0, 100, 100), </a:t>
            </a:r>
            <a:r>
              <a:rPr lang="fr-FR" sz="1904" dirty="0" err="1">
                <a:solidFill>
                  <a:srgbClr val="404040">
                    <a:lumMod val="75000"/>
                    <a:lumOff val="25000"/>
                  </a:srgbClr>
                </a:solidFill>
                <a:latin typeface="Consolas" panose="020B0609020204030204" pitchFamily="49" charset="0"/>
                <a:cs typeface="Consolas" panose="020B0609020204030204" pitchFamily="49" charset="0"/>
              </a:rPr>
              <a:t>scene</a:t>
            </a:r>
            <a:r>
              <a:rPr lang="fr-FR" sz="1904" dirty="0">
                <a:solidFill>
                  <a:srgbClr val="404040">
                    <a:lumMod val="75000"/>
                    <a:lumOff val="25000"/>
                  </a:srgbClr>
                </a:solidFill>
                <a:latin typeface="Consolas" panose="020B0609020204030204" pitchFamily="49" charset="0"/>
                <a:cs typeface="Consolas" panose="020B0609020204030204" pitchFamily="49" charset="0"/>
              </a:rPr>
              <a:t>);</a:t>
            </a:r>
          </a:p>
          <a:p>
            <a:r>
              <a:rPr lang="en-US" sz="1904" dirty="0" err="1">
                <a:solidFill>
                  <a:srgbClr val="404040">
                    <a:lumMod val="75000"/>
                    <a:lumOff val="25000"/>
                  </a:srgbClr>
                </a:solidFill>
                <a:latin typeface="Consolas" panose="020B0609020204030204" pitchFamily="49" charset="0"/>
                <a:cs typeface="Consolas" panose="020B0609020204030204" pitchFamily="49" charset="0"/>
              </a:rPr>
              <a:t>var</a:t>
            </a:r>
            <a:r>
              <a:rPr lang="en-US" sz="1904" dirty="0">
                <a:solidFill>
                  <a:srgbClr val="404040">
                    <a:lumMod val="75000"/>
                    <a:lumOff val="25000"/>
                  </a:srgbClr>
                </a:solidFill>
                <a:latin typeface="Consolas" panose="020B0609020204030204" pitchFamily="49" charset="0"/>
                <a:cs typeface="Consolas" panose="020B0609020204030204" pitchFamily="49" charset="0"/>
              </a:rPr>
              <a:t> sphere = </a:t>
            </a:r>
            <a:r>
              <a:rPr lang="en-US" sz="1904" b="1" dirty="0" err="1">
                <a:solidFill>
                  <a:srgbClr val="404040">
                    <a:lumMod val="75000"/>
                    <a:lumOff val="25000"/>
                  </a:srgbClr>
                </a:solidFill>
                <a:latin typeface="Consolas" panose="020B0609020204030204" pitchFamily="49" charset="0"/>
                <a:cs typeface="Consolas" panose="020B0609020204030204" pitchFamily="49" charset="0"/>
              </a:rPr>
              <a:t>BABYLON.Mesh</a:t>
            </a:r>
            <a:r>
              <a:rPr lang="en-US" sz="1904" dirty="0" err="1">
                <a:solidFill>
                  <a:srgbClr val="404040">
                    <a:lumMod val="75000"/>
                    <a:lumOff val="25000"/>
                  </a:srgbClr>
                </a:solidFill>
                <a:latin typeface="Consolas" panose="020B0609020204030204" pitchFamily="49" charset="0"/>
                <a:cs typeface="Consolas" panose="020B0609020204030204" pitchFamily="49" charset="0"/>
              </a:rPr>
              <a:t>.CreateSphere</a:t>
            </a:r>
            <a:r>
              <a:rPr lang="en-US" sz="1904" dirty="0">
                <a:solidFill>
                  <a:srgbClr val="404040">
                    <a:lumMod val="75000"/>
                    <a:lumOff val="25000"/>
                  </a:srgbClr>
                </a:solidFill>
                <a:latin typeface="Consolas" panose="020B0609020204030204" pitchFamily="49" charset="0"/>
                <a:cs typeface="Consolas" panose="020B0609020204030204" pitchFamily="49" charset="0"/>
              </a:rPr>
              <a:t>("Sphere", 16, 3, scene);</a:t>
            </a:r>
            <a:endParaRPr lang="fr-FR" sz="1904" dirty="0">
              <a:solidFill>
                <a:srgbClr val="404040">
                  <a:lumMod val="75000"/>
                  <a:lumOff val="25000"/>
                </a:srgbClr>
              </a:solidFill>
              <a:latin typeface="Consolas" panose="020B0609020204030204" pitchFamily="49" charset="0"/>
              <a:cs typeface="Consolas" panose="020B0609020204030204" pitchFamily="49" charset="0"/>
            </a:endParaRPr>
          </a:p>
        </p:txBody>
      </p:sp>
      <p:sp>
        <p:nvSpPr>
          <p:cNvPr id="5" name="TextBox 4"/>
          <p:cNvSpPr txBox="1"/>
          <p:nvPr/>
        </p:nvSpPr>
        <p:spPr>
          <a:xfrm>
            <a:off x="1342771" y="5691798"/>
            <a:ext cx="9792199" cy="478376"/>
          </a:xfrm>
          <a:prstGeom prst="rect">
            <a:avLst/>
          </a:prstGeom>
          <a:noFill/>
        </p:spPr>
        <p:txBody>
          <a:bodyPr wrap="square" rtlCol="0">
            <a:spAutoFit/>
          </a:bodyPr>
          <a:lstStyle/>
          <a:p>
            <a:r>
              <a:rPr lang="fr-FR" sz="2448" dirty="0" err="1">
                <a:solidFill>
                  <a:srgbClr val="404040">
                    <a:lumMod val="75000"/>
                    <a:lumOff val="25000"/>
                  </a:srgbClr>
                </a:solidFill>
                <a:latin typeface="Consolas" panose="020B0609020204030204" pitchFamily="49" charset="0"/>
                <a:cs typeface="Consolas" panose="020B0609020204030204" pitchFamily="49" charset="0"/>
              </a:rPr>
              <a:t>engine.</a:t>
            </a:r>
            <a:r>
              <a:rPr lang="fr-FR" sz="2448" b="1" dirty="0" err="1">
                <a:solidFill>
                  <a:srgbClr val="404040">
                    <a:lumMod val="75000"/>
                    <a:lumOff val="25000"/>
                  </a:srgbClr>
                </a:solidFill>
                <a:latin typeface="Consolas" panose="020B0609020204030204" pitchFamily="49" charset="0"/>
                <a:cs typeface="Consolas" panose="020B0609020204030204" pitchFamily="49" charset="0"/>
              </a:rPr>
              <a:t>runRenderLoop</a:t>
            </a:r>
            <a:r>
              <a:rPr lang="fr-FR" sz="2448" dirty="0">
                <a:solidFill>
                  <a:srgbClr val="404040">
                    <a:lumMod val="75000"/>
                    <a:lumOff val="25000"/>
                  </a:srgbClr>
                </a:solidFill>
                <a:latin typeface="Consolas" panose="020B0609020204030204" pitchFamily="49" charset="0"/>
                <a:cs typeface="Consolas" panose="020B0609020204030204" pitchFamily="49" charset="0"/>
              </a:rPr>
              <a:t>(</a:t>
            </a:r>
            <a:r>
              <a:rPr lang="fr-FR" sz="2448" dirty="0" err="1">
                <a:solidFill>
                  <a:srgbClr val="404040">
                    <a:lumMod val="75000"/>
                    <a:lumOff val="25000"/>
                  </a:srgbClr>
                </a:solidFill>
                <a:latin typeface="Consolas" panose="020B0609020204030204" pitchFamily="49" charset="0"/>
                <a:cs typeface="Consolas" panose="020B0609020204030204" pitchFamily="49" charset="0"/>
              </a:rPr>
              <a:t>function</a:t>
            </a:r>
            <a:r>
              <a:rPr lang="fr-FR" sz="2448" dirty="0">
                <a:solidFill>
                  <a:srgbClr val="404040">
                    <a:lumMod val="75000"/>
                    <a:lumOff val="25000"/>
                  </a:srgbClr>
                </a:solidFill>
                <a:latin typeface="Consolas" panose="020B0609020204030204" pitchFamily="49" charset="0"/>
                <a:cs typeface="Consolas" panose="020B0609020204030204" pitchFamily="49" charset="0"/>
              </a:rPr>
              <a:t>() { </a:t>
            </a:r>
            <a:r>
              <a:rPr lang="fr-FR" sz="2448" dirty="0" err="1">
                <a:solidFill>
                  <a:srgbClr val="404040">
                    <a:lumMod val="75000"/>
                    <a:lumOff val="25000"/>
                  </a:srgbClr>
                </a:solidFill>
                <a:latin typeface="Consolas" panose="020B0609020204030204" pitchFamily="49" charset="0"/>
                <a:cs typeface="Consolas" panose="020B0609020204030204" pitchFamily="49" charset="0"/>
              </a:rPr>
              <a:t>scene.render</a:t>
            </a:r>
            <a:r>
              <a:rPr lang="fr-FR" sz="2448" dirty="0">
                <a:solidFill>
                  <a:srgbClr val="404040">
                    <a:lumMod val="75000"/>
                    <a:lumOff val="25000"/>
                  </a:srgbClr>
                </a:solidFill>
                <a:latin typeface="Consolas" panose="020B0609020204030204" pitchFamily="49" charset="0"/>
                <a:cs typeface="Consolas" panose="020B0609020204030204" pitchFamily="49" charset="0"/>
              </a:rPr>
              <a:t>(); });</a:t>
            </a:r>
          </a:p>
        </p:txBody>
      </p:sp>
      <p:sp>
        <p:nvSpPr>
          <p:cNvPr id="8" name="Title 7"/>
          <p:cNvSpPr>
            <a:spLocks noGrp="1"/>
          </p:cNvSpPr>
          <p:nvPr>
            <p:ph type="title"/>
          </p:nvPr>
        </p:nvSpPr>
        <p:spPr/>
        <p:txBody>
          <a:bodyPr/>
          <a:lstStyle/>
          <a:p>
            <a:r>
              <a:rPr lang="en-US" dirty="0"/>
              <a:t>How to use Babylon.js</a:t>
            </a:r>
            <a:endParaRPr lang="fr-FR" dirty="0"/>
          </a:p>
        </p:txBody>
      </p:sp>
    </p:spTree>
    <p:extLst>
      <p:ext uri="{BB962C8B-B14F-4D97-AF65-F5344CB8AC3E}">
        <p14:creationId xmlns:p14="http://schemas.microsoft.com/office/powerpoint/2010/main" val="1854124262"/>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dirty="0" smtClean="0">
                <a:solidFill>
                  <a:schemeClr val="tx1">
                    <a:lumMod val="50000"/>
                    <a:alpha val="99000"/>
                  </a:schemeClr>
                </a:solidFill>
              </a:rPr>
              <a:t>Hello World </a:t>
            </a:r>
            <a:r>
              <a:rPr lang="fr-FR" dirty="0" err="1" smtClean="0">
                <a:solidFill>
                  <a:schemeClr val="tx1">
                    <a:lumMod val="50000"/>
                    <a:alpha val="99000"/>
                  </a:schemeClr>
                </a:solidFill>
              </a:rPr>
              <a:t>with</a:t>
            </a:r>
            <a:r>
              <a:rPr lang="fr-FR" dirty="0" smtClean="0">
                <a:solidFill>
                  <a:schemeClr val="tx1">
                    <a:lumMod val="50000"/>
                    <a:alpha val="99000"/>
                  </a:schemeClr>
                </a:solidFill>
              </a:rPr>
              <a:t> </a:t>
            </a:r>
            <a:r>
              <a:rPr lang="fr-FR" b="1" dirty="0" smtClean="0">
                <a:solidFill>
                  <a:schemeClr val="tx1">
                    <a:lumMod val="50000"/>
                    <a:alpha val="99000"/>
                  </a:schemeClr>
                </a:solidFill>
              </a:rPr>
              <a:t>Babylon.js</a:t>
            </a:r>
            <a:endParaRPr lang="fr-FR" b="1" dirty="0">
              <a:solidFill>
                <a:schemeClr val="tx1">
                  <a:lumMod val="50000"/>
                  <a:alpha val="99000"/>
                </a:schemeClr>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51740" y="332272"/>
            <a:ext cx="2944440" cy="1548775"/>
          </a:xfrm>
          <a:prstGeom prst="rect">
            <a:avLst/>
          </a:prstGeom>
        </p:spPr>
      </p:pic>
    </p:spTree>
    <p:extLst>
      <p:ext uri="{BB962C8B-B14F-4D97-AF65-F5344CB8AC3E}">
        <p14:creationId xmlns:p14="http://schemas.microsoft.com/office/powerpoint/2010/main" val="420297153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22394" y="1440901"/>
            <a:ext cx="5385710" cy="244805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64" b="1" dirty="0">
                <a:solidFill>
                  <a:srgbClr val="FFFFFF"/>
                </a:solidFill>
                <a:latin typeface="Segoe WP" panose="020B0502040204020203" pitchFamily="34" charset="0"/>
                <a:cs typeface="Segoe WP" panose="020B0502040204020203" pitchFamily="34" charset="0"/>
              </a:rPr>
              <a:t>Offline </a:t>
            </a:r>
            <a:r>
              <a:rPr lang="fr-FR" sz="3264" dirty="0">
                <a:solidFill>
                  <a:srgbClr val="FFFFFF"/>
                </a:solidFill>
                <a:latin typeface="Segoe WP" panose="020B0502040204020203" pitchFamily="34" charset="0"/>
                <a:cs typeface="Segoe WP" panose="020B0502040204020203" pitchFamily="34" charset="0"/>
              </a:rPr>
              <a:t>support</a:t>
            </a:r>
            <a:r>
              <a:rPr lang="fr-FR" sz="3264" b="1" dirty="0">
                <a:solidFill>
                  <a:srgbClr val="FFFFFF"/>
                </a:solidFill>
                <a:latin typeface="Segoe WP" panose="020B0502040204020203" pitchFamily="34" charset="0"/>
                <a:cs typeface="Segoe WP" panose="020B0502040204020203" pitchFamily="34" charset="0"/>
              </a:rPr>
              <a:t/>
            </a:r>
            <a:br>
              <a:rPr lang="fr-FR" sz="3264" b="1" dirty="0">
                <a:solidFill>
                  <a:srgbClr val="FFFFFF"/>
                </a:solidFill>
                <a:latin typeface="Segoe WP" panose="020B0502040204020203" pitchFamily="34" charset="0"/>
                <a:cs typeface="Segoe WP" panose="020B0502040204020203" pitchFamily="34" charset="0"/>
              </a:rPr>
            </a:br>
            <a:r>
              <a:rPr lang="fr-FR" sz="3264" dirty="0" err="1">
                <a:solidFill>
                  <a:srgbClr val="FFFFFF"/>
                </a:solidFill>
                <a:latin typeface="Segoe WP" panose="020B0502040204020203" pitchFamily="34" charset="0"/>
                <a:cs typeface="Segoe WP" panose="020B0502040204020203" pitchFamily="34" charset="0"/>
              </a:rPr>
              <a:t>with</a:t>
            </a:r>
            <a:r>
              <a:rPr lang="fr-FR" sz="3264" dirty="0">
                <a:solidFill>
                  <a:srgbClr val="FFFFFF"/>
                </a:solidFill>
                <a:latin typeface="Segoe WP" panose="020B0502040204020203" pitchFamily="34" charset="0"/>
                <a:cs typeface="Segoe WP" panose="020B0502040204020203" pitchFamily="34" charset="0"/>
              </a:rPr>
              <a:t> </a:t>
            </a:r>
            <a:r>
              <a:rPr lang="fr-FR" sz="2720" dirty="0" err="1">
                <a:solidFill>
                  <a:srgbClr val="FFFFFF"/>
                </a:solidFill>
                <a:latin typeface="Segoe WP" panose="020B0502040204020203" pitchFamily="34" charset="0"/>
                <a:cs typeface="Segoe WP" panose="020B0502040204020203" pitchFamily="34" charset="0"/>
              </a:rPr>
              <a:t>IndexedDB</a:t>
            </a:r>
            <a:endParaRPr lang="fr-FR" sz="2720" dirty="0">
              <a:solidFill>
                <a:srgbClr val="FFFFFF"/>
              </a:solidFill>
              <a:latin typeface="Segoe WP" panose="020B0502040204020203" pitchFamily="34" charset="0"/>
              <a:cs typeface="Segoe WP" panose="020B0502040204020203" pitchFamily="34" charset="0"/>
            </a:endParaRPr>
          </a:p>
        </p:txBody>
      </p:sp>
      <p:sp>
        <p:nvSpPr>
          <p:cNvPr id="4" name="Rectangle 3"/>
          <p:cNvSpPr/>
          <p:nvPr/>
        </p:nvSpPr>
        <p:spPr>
          <a:xfrm>
            <a:off x="6022394" y="3986872"/>
            <a:ext cx="5385710" cy="244805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64" b="1" dirty="0">
                <a:solidFill>
                  <a:srgbClr val="FFFFFF"/>
                </a:solidFill>
                <a:latin typeface="Segoe WP" panose="020B0502040204020203" pitchFamily="34" charset="0"/>
                <a:cs typeface="Segoe WP" panose="020B0502040204020203" pitchFamily="34" charset="0"/>
              </a:rPr>
              <a:t>Network </a:t>
            </a:r>
            <a:r>
              <a:rPr lang="fr-FR" sz="3264" dirty="0" err="1">
                <a:solidFill>
                  <a:srgbClr val="FFFFFF"/>
                </a:solidFill>
                <a:latin typeface="Segoe WP" panose="020B0502040204020203" pitchFamily="34" charset="0"/>
                <a:cs typeface="Segoe WP" panose="020B0502040204020203" pitchFamily="34" charset="0"/>
              </a:rPr>
              <a:t>optimizations</a:t>
            </a:r>
            <a:r>
              <a:rPr lang="fr-FR" sz="3264" dirty="0">
                <a:solidFill>
                  <a:srgbClr val="FFFFFF"/>
                </a:solidFill>
                <a:latin typeface="Segoe WP" panose="020B0502040204020203" pitchFamily="34" charset="0"/>
                <a:cs typeface="Segoe WP" panose="020B0502040204020203" pitchFamily="34" charset="0"/>
              </a:rPr>
              <a:t/>
            </a:r>
            <a:br>
              <a:rPr lang="fr-FR" sz="3264" dirty="0">
                <a:solidFill>
                  <a:srgbClr val="FFFFFF"/>
                </a:solidFill>
                <a:latin typeface="Segoe WP" panose="020B0502040204020203" pitchFamily="34" charset="0"/>
                <a:cs typeface="Segoe WP" panose="020B0502040204020203" pitchFamily="34" charset="0"/>
              </a:rPr>
            </a:br>
            <a:r>
              <a:rPr lang="fr-FR" sz="2720" dirty="0" err="1">
                <a:solidFill>
                  <a:srgbClr val="FFFFFF"/>
                </a:solidFill>
                <a:latin typeface="Segoe WP" panose="020B0502040204020203" pitchFamily="34" charset="0"/>
                <a:cs typeface="Segoe WP" panose="020B0502040204020203" pitchFamily="34" charset="0"/>
              </a:rPr>
              <a:t>Incremental</a:t>
            </a:r>
            <a:r>
              <a:rPr lang="fr-FR" sz="2720" dirty="0">
                <a:solidFill>
                  <a:srgbClr val="FFFFFF"/>
                </a:solidFill>
                <a:latin typeface="Segoe WP" panose="020B0502040204020203" pitchFamily="34" charset="0"/>
                <a:cs typeface="Segoe WP" panose="020B0502040204020203" pitchFamily="34" charset="0"/>
              </a:rPr>
              <a:t> </a:t>
            </a:r>
            <a:r>
              <a:rPr lang="fr-FR" sz="2720" dirty="0" err="1">
                <a:solidFill>
                  <a:srgbClr val="FFFFFF"/>
                </a:solidFill>
                <a:latin typeface="Segoe WP" panose="020B0502040204020203" pitchFamily="34" charset="0"/>
                <a:cs typeface="Segoe WP" panose="020B0502040204020203" pitchFamily="34" charset="0"/>
              </a:rPr>
              <a:t>loading</a:t>
            </a:r>
            <a:endParaRPr lang="fr-FR" sz="2720" dirty="0">
              <a:solidFill>
                <a:srgbClr val="FFFFFF"/>
              </a:solidFill>
              <a:latin typeface="Segoe WP" panose="020B0502040204020203" pitchFamily="34" charset="0"/>
              <a:cs typeface="Segoe WP" panose="020B0502040204020203" pitchFamily="34" charset="0"/>
            </a:endParaRPr>
          </a:p>
        </p:txBody>
      </p:sp>
      <p:sp>
        <p:nvSpPr>
          <p:cNvPr id="5" name="Rectangle 4"/>
          <p:cNvSpPr/>
          <p:nvPr/>
        </p:nvSpPr>
        <p:spPr>
          <a:xfrm>
            <a:off x="538762" y="1440901"/>
            <a:ext cx="5385710" cy="244805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64" b="1" dirty="0" err="1">
                <a:solidFill>
                  <a:srgbClr val="FFFFFF"/>
                </a:solidFill>
                <a:latin typeface="Segoe WP" panose="020B0502040204020203" pitchFamily="34" charset="0"/>
                <a:cs typeface="Segoe WP" panose="020B0502040204020203" pitchFamily="34" charset="0"/>
              </a:rPr>
              <a:t>Blender</a:t>
            </a:r>
            <a:r>
              <a:rPr lang="fr-FR" sz="3264" b="1" dirty="0">
                <a:solidFill>
                  <a:srgbClr val="FFFFFF"/>
                </a:solidFill>
                <a:latin typeface="Segoe WP" panose="020B0502040204020203" pitchFamily="34" charset="0"/>
                <a:cs typeface="Segoe WP" panose="020B0502040204020203" pitchFamily="34" charset="0"/>
              </a:rPr>
              <a:t> </a:t>
            </a:r>
            <a:r>
              <a:rPr lang="fr-FR" sz="3264" dirty="0">
                <a:solidFill>
                  <a:srgbClr val="FFFFFF"/>
                </a:solidFill>
                <a:latin typeface="Segoe WP" panose="020B0502040204020203" pitchFamily="34" charset="0"/>
                <a:cs typeface="Segoe WP" panose="020B0502040204020203" pitchFamily="34" charset="0"/>
              </a:rPr>
              <a:t>exporter</a:t>
            </a:r>
          </a:p>
          <a:p>
            <a:pPr algn="ctr"/>
            <a:r>
              <a:rPr lang="fr-FR" sz="2720" dirty="0">
                <a:solidFill>
                  <a:srgbClr val="FFFFFF"/>
                </a:solidFill>
                <a:latin typeface="Segoe WP" panose="020B0502040204020203" pitchFamily="34" charset="0"/>
                <a:cs typeface="Segoe WP" panose="020B0502040204020203" pitchFamily="34" charset="0"/>
              </a:rPr>
              <a:t>Design &amp; </a:t>
            </a:r>
            <a:r>
              <a:rPr lang="fr-FR" sz="2720" dirty="0" err="1">
                <a:solidFill>
                  <a:srgbClr val="FFFFFF"/>
                </a:solidFill>
                <a:latin typeface="Segoe WP" panose="020B0502040204020203" pitchFamily="34" charset="0"/>
                <a:cs typeface="Segoe WP" panose="020B0502040204020203" pitchFamily="34" charset="0"/>
              </a:rPr>
              <a:t>render</a:t>
            </a:r>
            <a:r>
              <a:rPr lang="fr-FR" sz="2720" dirty="0">
                <a:solidFill>
                  <a:srgbClr val="FFFFFF"/>
                </a:solidFill>
                <a:latin typeface="Segoe WP" panose="020B0502040204020203" pitchFamily="34" charset="0"/>
                <a:cs typeface="Segoe WP" panose="020B0502040204020203" pitchFamily="34" charset="0"/>
              </a:rPr>
              <a:t> + </a:t>
            </a:r>
            <a:r>
              <a:rPr lang="fr-FR" sz="2720" b="1" dirty="0" err="1" smtClean="0">
                <a:solidFill>
                  <a:srgbClr val="FFFFFF"/>
                </a:solidFill>
                <a:latin typeface="Segoe WP" panose="020B0502040204020203" pitchFamily="34" charset="0"/>
                <a:cs typeface="Segoe WP" panose="020B0502040204020203" pitchFamily="34" charset="0"/>
              </a:rPr>
              <a:t>Sandbox</a:t>
            </a:r>
            <a:endParaRPr lang="fr-FR" sz="2720" b="1" dirty="0" smtClean="0">
              <a:solidFill>
                <a:srgbClr val="FFFFFF"/>
              </a:solidFill>
              <a:latin typeface="Segoe WP" panose="020B0502040204020203" pitchFamily="34" charset="0"/>
              <a:cs typeface="Segoe WP" panose="020B0502040204020203" pitchFamily="34" charset="0"/>
            </a:endParaRPr>
          </a:p>
          <a:p>
            <a:pPr algn="ctr"/>
            <a:r>
              <a:rPr lang="fr-FR" sz="2720" b="1" dirty="0" smtClean="0">
                <a:solidFill>
                  <a:srgbClr val="FFFFFF"/>
                </a:solidFill>
                <a:latin typeface="Segoe WP" panose="020B0502040204020203" pitchFamily="34" charset="0"/>
                <a:cs typeface="Segoe WP" panose="020B0502040204020203" pitchFamily="34" charset="0"/>
              </a:rPr>
              <a:t>babylonjs.com/</a:t>
            </a:r>
            <a:r>
              <a:rPr lang="fr-FR" sz="2720" b="1" dirty="0" err="1" smtClean="0">
                <a:solidFill>
                  <a:srgbClr val="FFFFFF"/>
                </a:solidFill>
                <a:latin typeface="Segoe WP" panose="020B0502040204020203" pitchFamily="34" charset="0"/>
                <a:cs typeface="Segoe WP" panose="020B0502040204020203" pitchFamily="34" charset="0"/>
              </a:rPr>
              <a:t>sandbox</a:t>
            </a:r>
            <a:endParaRPr lang="fr-FR" sz="2720" b="1" dirty="0">
              <a:solidFill>
                <a:srgbClr val="FFFFFF"/>
              </a:solidFill>
              <a:latin typeface="Segoe WP" panose="020B0502040204020203" pitchFamily="34" charset="0"/>
              <a:cs typeface="Segoe WP" panose="020B0502040204020203" pitchFamily="34" charset="0"/>
            </a:endParaRPr>
          </a:p>
        </p:txBody>
      </p:sp>
      <p:sp>
        <p:nvSpPr>
          <p:cNvPr id="6" name="Rectangle 5"/>
          <p:cNvSpPr/>
          <p:nvPr/>
        </p:nvSpPr>
        <p:spPr>
          <a:xfrm>
            <a:off x="538762" y="3988147"/>
            <a:ext cx="5385710" cy="244805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64" dirty="0">
                <a:solidFill>
                  <a:srgbClr val="FFFFFF"/>
                </a:solidFill>
                <a:latin typeface="Segoe WP" panose="020B0502040204020203" pitchFamily="34" charset="0"/>
                <a:cs typeface="Segoe WP" panose="020B0502040204020203" pitchFamily="34" charset="0"/>
              </a:rPr>
              <a:t>Complete </a:t>
            </a:r>
            <a:r>
              <a:rPr lang="fr-FR" sz="3264" b="1" dirty="0">
                <a:solidFill>
                  <a:srgbClr val="FFFFFF"/>
                </a:solidFill>
                <a:latin typeface="Segoe WP" panose="020B0502040204020203" pitchFamily="34" charset="0"/>
                <a:cs typeface="Segoe WP" panose="020B0502040204020203" pitchFamily="34" charset="0"/>
              </a:rPr>
              <a:t>collisions</a:t>
            </a:r>
            <a:r>
              <a:rPr lang="fr-FR" sz="3264" dirty="0">
                <a:solidFill>
                  <a:srgbClr val="FFFFFF"/>
                </a:solidFill>
                <a:latin typeface="Segoe WP" panose="020B0502040204020203" pitchFamily="34" charset="0"/>
                <a:cs typeface="Segoe WP" panose="020B0502040204020203" pitchFamily="34" charset="0"/>
              </a:rPr>
              <a:t> and </a:t>
            </a:r>
            <a:r>
              <a:rPr lang="fr-FR" sz="3264" b="1" dirty="0" err="1">
                <a:solidFill>
                  <a:srgbClr val="FFFFFF"/>
                </a:solidFill>
                <a:latin typeface="Segoe WP" panose="020B0502040204020203" pitchFamily="34" charset="0"/>
                <a:cs typeface="Segoe WP" panose="020B0502040204020203" pitchFamily="34" charset="0"/>
              </a:rPr>
              <a:t>physics</a:t>
            </a:r>
            <a:r>
              <a:rPr lang="fr-FR" sz="3264" dirty="0">
                <a:solidFill>
                  <a:srgbClr val="FFFFFF"/>
                </a:solidFill>
                <a:latin typeface="Segoe WP" panose="020B0502040204020203" pitchFamily="34" charset="0"/>
                <a:cs typeface="Segoe WP" panose="020B0502040204020203" pitchFamily="34" charset="0"/>
              </a:rPr>
              <a:t> </a:t>
            </a:r>
            <a:r>
              <a:rPr lang="fr-FR" sz="3264" dirty="0" err="1">
                <a:solidFill>
                  <a:srgbClr val="FFFFFF"/>
                </a:solidFill>
                <a:latin typeface="Segoe WP" panose="020B0502040204020203" pitchFamily="34" charset="0"/>
                <a:cs typeface="Segoe WP" panose="020B0502040204020203" pitchFamily="34" charset="0"/>
              </a:rPr>
              <a:t>engine</a:t>
            </a:r>
            <a:endParaRPr lang="fr-FR" sz="2720" dirty="0">
              <a:solidFill>
                <a:srgbClr val="FFFFFF"/>
              </a:solidFill>
              <a:latin typeface="Segoe WP" panose="020B0502040204020203" pitchFamily="34" charset="0"/>
              <a:cs typeface="Segoe WP" panose="020B0502040204020203" pitchFamily="34" charset="0"/>
            </a:endParaRPr>
          </a:p>
        </p:txBody>
      </p:sp>
      <p:sp>
        <p:nvSpPr>
          <p:cNvPr id="8" name="Title 7"/>
          <p:cNvSpPr>
            <a:spLocks noGrp="1"/>
          </p:cNvSpPr>
          <p:nvPr>
            <p:ph type="title"/>
          </p:nvPr>
        </p:nvSpPr>
        <p:spPr/>
        <p:txBody>
          <a:bodyPr/>
          <a:lstStyle/>
          <a:p>
            <a:r>
              <a:rPr lang="en-US" dirty="0">
                <a:solidFill>
                  <a:schemeClr val="tx1">
                    <a:lumMod val="50000"/>
                  </a:schemeClr>
                </a:solidFill>
              </a:rPr>
              <a:t>Advanced features</a:t>
            </a:r>
            <a:endParaRPr lang="fr-FR" dirty="0">
              <a:solidFill>
                <a:schemeClr val="tx1">
                  <a:lumMod val="50000"/>
                </a:schemeClr>
              </a:solidFill>
            </a:endParaRPr>
          </a:p>
        </p:txBody>
      </p:sp>
    </p:spTree>
    <p:extLst>
      <p:ext uri="{BB962C8B-B14F-4D97-AF65-F5344CB8AC3E}">
        <p14:creationId xmlns:p14="http://schemas.microsoft.com/office/powerpoint/2010/main" val="2836321005"/>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22394" y="1440901"/>
            <a:ext cx="5385710" cy="244805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64" b="1" dirty="0">
                <a:solidFill>
                  <a:srgbClr val="FFFFFF"/>
                </a:solidFill>
                <a:latin typeface="Segoe WP" panose="020B0502040204020203" pitchFamily="34" charset="0"/>
                <a:cs typeface="Segoe WP" panose="020B0502040204020203" pitchFamily="34" charset="0"/>
              </a:rPr>
              <a:t>Smart</a:t>
            </a:r>
            <a:r>
              <a:rPr lang="fr-FR" sz="3264" dirty="0">
                <a:solidFill>
                  <a:srgbClr val="FFFFFF"/>
                </a:solidFill>
                <a:latin typeface="Segoe WP" panose="020B0502040204020203" pitchFamily="34" charset="0"/>
                <a:cs typeface="Segoe WP" panose="020B0502040204020203" pitchFamily="34" charset="0"/>
              </a:rPr>
              <a:t> </a:t>
            </a:r>
            <a:r>
              <a:rPr lang="fr-FR" sz="3264" dirty="0" err="1">
                <a:solidFill>
                  <a:srgbClr val="FFFFFF"/>
                </a:solidFill>
                <a:latin typeface="Segoe WP" panose="020B0502040204020203" pitchFamily="34" charset="0"/>
                <a:cs typeface="Segoe WP" panose="020B0502040204020203" pitchFamily="34" charset="0"/>
              </a:rPr>
              <a:t>shaders</a:t>
            </a:r>
            <a:r>
              <a:rPr lang="fr-FR" sz="3264" dirty="0">
                <a:solidFill>
                  <a:srgbClr val="FFFFFF"/>
                </a:solidFill>
                <a:latin typeface="Segoe WP" panose="020B0502040204020203" pitchFamily="34" charset="0"/>
                <a:cs typeface="Segoe WP" panose="020B0502040204020203" pitchFamily="34" charset="0"/>
              </a:rPr>
              <a:t> </a:t>
            </a:r>
            <a:r>
              <a:rPr lang="fr-FR" sz="3264" dirty="0" err="1">
                <a:solidFill>
                  <a:srgbClr val="FFFFFF"/>
                </a:solidFill>
                <a:latin typeface="Segoe WP" panose="020B0502040204020203" pitchFamily="34" charset="0"/>
                <a:cs typeface="Segoe WP" panose="020B0502040204020203" pitchFamily="34" charset="0"/>
              </a:rPr>
              <a:t>engine</a:t>
            </a:r>
            <a:r>
              <a:rPr lang="fr-FR" sz="3264" dirty="0">
                <a:solidFill>
                  <a:srgbClr val="FFFFFF"/>
                </a:solidFill>
                <a:latin typeface="Segoe WP" panose="020B0502040204020203" pitchFamily="34" charset="0"/>
                <a:cs typeface="Segoe WP" panose="020B0502040204020203" pitchFamily="34" charset="0"/>
              </a:rPr>
              <a:t> and </a:t>
            </a:r>
            <a:r>
              <a:rPr lang="fr-FR" sz="3264" dirty="0" err="1">
                <a:solidFill>
                  <a:srgbClr val="FFFFFF"/>
                </a:solidFill>
                <a:latin typeface="Segoe WP" panose="020B0502040204020203" pitchFamily="34" charset="0"/>
                <a:cs typeface="Segoe WP" panose="020B0502040204020203" pitchFamily="34" charset="0"/>
              </a:rPr>
              <a:t>postprocesses</a:t>
            </a:r>
            <a:endParaRPr lang="fr-FR" sz="2720" dirty="0">
              <a:solidFill>
                <a:srgbClr val="FFFFFF"/>
              </a:solidFill>
              <a:latin typeface="Segoe WP" panose="020B0502040204020203" pitchFamily="34" charset="0"/>
              <a:cs typeface="Segoe WP" panose="020B0502040204020203" pitchFamily="34" charset="0"/>
            </a:endParaRPr>
          </a:p>
        </p:txBody>
      </p:sp>
      <p:sp>
        <p:nvSpPr>
          <p:cNvPr id="4" name="Rectangle 3"/>
          <p:cNvSpPr/>
          <p:nvPr/>
        </p:nvSpPr>
        <p:spPr>
          <a:xfrm>
            <a:off x="6022394" y="3986872"/>
            <a:ext cx="5385710" cy="244805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64" b="1" dirty="0">
                <a:solidFill>
                  <a:srgbClr val="FFFFFF"/>
                </a:solidFill>
                <a:latin typeface="Segoe WP" panose="020B0502040204020203" pitchFamily="34" charset="0"/>
                <a:cs typeface="Segoe WP" panose="020B0502040204020203" pitchFamily="34" charset="0"/>
              </a:rPr>
              <a:t>Device Orientation </a:t>
            </a:r>
            <a:r>
              <a:rPr lang="en-US" sz="3264" dirty="0">
                <a:solidFill>
                  <a:srgbClr val="FFFFFF"/>
                </a:solidFill>
                <a:latin typeface="Segoe WP" panose="020B0502040204020203" pitchFamily="34" charset="0"/>
                <a:cs typeface="Segoe WP" panose="020B0502040204020203" pitchFamily="34" charset="0"/>
              </a:rPr>
              <a:t>API and </a:t>
            </a:r>
            <a:r>
              <a:rPr lang="en-US" sz="3264" b="1" dirty="0" smtClean="0">
                <a:solidFill>
                  <a:srgbClr val="FFFFFF"/>
                </a:solidFill>
                <a:latin typeface="Segoe WP" panose="020B0502040204020203" pitchFamily="34" charset="0"/>
                <a:cs typeface="Segoe WP" panose="020B0502040204020203" pitchFamily="34" charset="0"/>
              </a:rPr>
              <a:t>Oculus</a:t>
            </a:r>
            <a:r>
              <a:rPr lang="en-US" sz="3264" dirty="0" smtClean="0">
                <a:solidFill>
                  <a:srgbClr val="FFFFFF"/>
                </a:solidFill>
                <a:latin typeface="Segoe WP" panose="020B0502040204020203" pitchFamily="34" charset="0"/>
                <a:cs typeface="Segoe WP" panose="020B0502040204020203" pitchFamily="34" charset="0"/>
              </a:rPr>
              <a:t> </a:t>
            </a:r>
            <a:r>
              <a:rPr lang="en-US" sz="3264" b="1" dirty="0">
                <a:solidFill>
                  <a:srgbClr val="FFFFFF"/>
                </a:solidFill>
                <a:latin typeface="Segoe WP" panose="020B0502040204020203" pitchFamily="34" charset="0"/>
                <a:cs typeface="Segoe WP" panose="020B0502040204020203" pitchFamily="34" charset="0"/>
              </a:rPr>
              <a:t>Rift</a:t>
            </a:r>
            <a:r>
              <a:rPr lang="en-US" sz="3264" dirty="0">
                <a:solidFill>
                  <a:srgbClr val="FFFFFF"/>
                </a:solidFill>
                <a:latin typeface="Segoe WP" panose="020B0502040204020203" pitchFamily="34" charset="0"/>
                <a:cs typeface="Segoe WP" panose="020B0502040204020203" pitchFamily="34" charset="0"/>
              </a:rPr>
              <a:t> support</a:t>
            </a:r>
            <a:endParaRPr lang="fr-FR" sz="2720" dirty="0">
              <a:solidFill>
                <a:srgbClr val="FFFFFF"/>
              </a:solidFill>
              <a:latin typeface="Segoe WP" panose="020B0502040204020203" pitchFamily="34" charset="0"/>
              <a:cs typeface="Segoe WP" panose="020B0502040204020203" pitchFamily="34" charset="0"/>
            </a:endParaRPr>
          </a:p>
        </p:txBody>
      </p:sp>
      <p:sp>
        <p:nvSpPr>
          <p:cNvPr id="5" name="Rectangle 4"/>
          <p:cNvSpPr/>
          <p:nvPr/>
        </p:nvSpPr>
        <p:spPr>
          <a:xfrm>
            <a:off x="538762" y="1440901"/>
            <a:ext cx="5385710" cy="244805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64" b="1" dirty="0">
                <a:solidFill>
                  <a:srgbClr val="FFFFFF"/>
                </a:solidFill>
                <a:latin typeface="Segoe WP" panose="020B0502040204020203" pitchFamily="34" charset="0"/>
                <a:cs typeface="Segoe WP" panose="020B0502040204020203" pitchFamily="34" charset="0"/>
              </a:rPr>
              <a:t>Advanced </a:t>
            </a:r>
            <a:r>
              <a:rPr lang="fr-FR" sz="3264" dirty="0">
                <a:solidFill>
                  <a:srgbClr val="FFFFFF"/>
                </a:solidFill>
                <a:latin typeface="Segoe WP" panose="020B0502040204020203" pitchFamily="34" charset="0"/>
                <a:cs typeface="Segoe WP" panose="020B0502040204020203" pitchFamily="34" charset="0"/>
              </a:rPr>
              <a:t>texture</a:t>
            </a:r>
            <a:r>
              <a:rPr lang="fr-FR" sz="3264" b="1" dirty="0">
                <a:solidFill>
                  <a:srgbClr val="FFFFFF"/>
                </a:solidFill>
                <a:latin typeface="Segoe WP" panose="020B0502040204020203" pitchFamily="34" charset="0"/>
                <a:cs typeface="Segoe WP" panose="020B0502040204020203" pitchFamily="34" charset="0"/>
              </a:rPr>
              <a:t> </a:t>
            </a:r>
            <a:r>
              <a:rPr lang="fr-FR" sz="3264" dirty="0">
                <a:solidFill>
                  <a:srgbClr val="FFFFFF"/>
                </a:solidFill>
                <a:latin typeface="Segoe WP" panose="020B0502040204020203" pitchFamily="34" charset="0"/>
                <a:cs typeface="Segoe WP" panose="020B0502040204020203" pitchFamily="34" charset="0"/>
              </a:rPr>
              <a:t>support (</a:t>
            </a:r>
            <a:r>
              <a:rPr lang="fr-FR" sz="3264" dirty="0" err="1">
                <a:solidFill>
                  <a:srgbClr val="FFFFFF"/>
                </a:solidFill>
                <a:latin typeface="Segoe WP" panose="020B0502040204020203" pitchFamily="34" charset="0"/>
                <a:cs typeface="Segoe WP" panose="020B0502040204020203" pitchFamily="34" charset="0"/>
              </a:rPr>
              <a:t>Bump</a:t>
            </a:r>
            <a:r>
              <a:rPr lang="fr-FR" sz="3264" dirty="0">
                <a:solidFill>
                  <a:srgbClr val="FFFFFF"/>
                </a:solidFill>
                <a:latin typeface="Segoe WP" panose="020B0502040204020203" pitchFamily="34" charset="0"/>
                <a:cs typeface="Segoe WP" panose="020B0502040204020203" pitchFamily="34" charset="0"/>
              </a:rPr>
              <a:t>, </a:t>
            </a:r>
            <a:r>
              <a:rPr lang="fr-FR" sz="3264" b="1" dirty="0">
                <a:solidFill>
                  <a:srgbClr val="FFFFFF"/>
                </a:solidFill>
                <a:latin typeface="Segoe WP" panose="020B0502040204020203" pitchFamily="34" charset="0"/>
                <a:cs typeface="Segoe WP" panose="020B0502040204020203" pitchFamily="34" charset="0"/>
              </a:rPr>
              <a:t>DDS</a:t>
            </a:r>
            <a:r>
              <a:rPr lang="fr-FR" sz="3264" dirty="0">
                <a:solidFill>
                  <a:srgbClr val="FFFFFF"/>
                </a:solidFill>
                <a:latin typeface="Segoe WP" panose="020B0502040204020203" pitchFamily="34" charset="0"/>
                <a:cs typeface="Segoe WP" panose="020B0502040204020203" pitchFamily="34" charset="0"/>
              </a:rPr>
              <a:t>)</a:t>
            </a:r>
            <a:endParaRPr lang="fr-FR" sz="2720" dirty="0">
              <a:solidFill>
                <a:srgbClr val="FFFFFF"/>
              </a:solidFill>
              <a:latin typeface="Segoe WP" panose="020B0502040204020203" pitchFamily="34" charset="0"/>
              <a:cs typeface="Segoe WP" panose="020B0502040204020203" pitchFamily="34" charset="0"/>
            </a:endParaRPr>
          </a:p>
        </p:txBody>
      </p:sp>
      <p:sp>
        <p:nvSpPr>
          <p:cNvPr id="6" name="Rectangle 5"/>
          <p:cNvSpPr/>
          <p:nvPr/>
        </p:nvSpPr>
        <p:spPr>
          <a:xfrm>
            <a:off x="538762" y="3988147"/>
            <a:ext cx="5385710" cy="244805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64" dirty="0" err="1">
                <a:solidFill>
                  <a:srgbClr val="FFFFFF"/>
                </a:solidFill>
                <a:latin typeface="Segoe WP" panose="020B0502040204020203" pitchFamily="34" charset="0"/>
                <a:cs typeface="Segoe WP" panose="020B0502040204020203" pitchFamily="34" charset="0"/>
              </a:rPr>
              <a:t>Touch</a:t>
            </a:r>
            <a:r>
              <a:rPr lang="fr-FR" sz="3264" dirty="0">
                <a:solidFill>
                  <a:srgbClr val="FFFFFF"/>
                </a:solidFill>
                <a:latin typeface="Segoe WP" panose="020B0502040204020203" pitchFamily="34" charset="0"/>
                <a:cs typeface="Segoe WP" panose="020B0502040204020203" pitchFamily="34" charset="0"/>
              </a:rPr>
              <a:t> and </a:t>
            </a:r>
            <a:r>
              <a:rPr lang="fr-FR" sz="3264" dirty="0" err="1">
                <a:solidFill>
                  <a:srgbClr val="FFFFFF"/>
                </a:solidFill>
                <a:latin typeface="Segoe WP" panose="020B0502040204020203" pitchFamily="34" charset="0"/>
                <a:cs typeface="Segoe WP" panose="020B0502040204020203" pitchFamily="34" charset="0"/>
              </a:rPr>
              <a:t>virtual</a:t>
            </a:r>
            <a:r>
              <a:rPr lang="fr-FR" sz="3264" dirty="0">
                <a:solidFill>
                  <a:srgbClr val="FFFFFF"/>
                </a:solidFill>
                <a:latin typeface="Segoe WP" panose="020B0502040204020203" pitchFamily="34" charset="0"/>
                <a:cs typeface="Segoe WP" panose="020B0502040204020203" pitchFamily="34" charset="0"/>
              </a:rPr>
              <a:t> joysticks</a:t>
            </a:r>
            <a:endParaRPr lang="fr-FR" sz="2720" dirty="0">
              <a:solidFill>
                <a:srgbClr val="FFFFFF"/>
              </a:solidFill>
              <a:latin typeface="Segoe WP" panose="020B0502040204020203" pitchFamily="34" charset="0"/>
              <a:cs typeface="Segoe WP" panose="020B0502040204020203" pitchFamily="34" charset="0"/>
            </a:endParaRPr>
          </a:p>
        </p:txBody>
      </p:sp>
      <p:sp>
        <p:nvSpPr>
          <p:cNvPr id="9" name="Title 8"/>
          <p:cNvSpPr>
            <a:spLocks noGrp="1"/>
          </p:cNvSpPr>
          <p:nvPr>
            <p:ph type="title"/>
          </p:nvPr>
        </p:nvSpPr>
        <p:spPr/>
        <p:txBody>
          <a:bodyPr/>
          <a:lstStyle/>
          <a:p>
            <a:r>
              <a:rPr lang="en-US" dirty="0" smtClean="0"/>
              <a:t>Advanced features</a:t>
            </a:r>
            <a:endParaRPr lang="fr-FR" dirty="0"/>
          </a:p>
        </p:txBody>
      </p:sp>
    </p:spTree>
    <p:extLst>
      <p:ext uri="{BB962C8B-B14F-4D97-AF65-F5344CB8AC3E}">
        <p14:creationId xmlns:p14="http://schemas.microsoft.com/office/powerpoint/2010/main" val="2744693356"/>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b="1" dirty="0" err="1" smtClean="0">
                <a:solidFill>
                  <a:schemeClr val="tx1">
                    <a:lumMod val="50000"/>
                    <a:alpha val="99000"/>
                  </a:schemeClr>
                </a:solidFill>
              </a:rPr>
              <a:t>Unleash</a:t>
            </a:r>
            <a:r>
              <a:rPr lang="fr-FR" dirty="0" smtClean="0">
                <a:solidFill>
                  <a:schemeClr val="tx1">
                    <a:lumMod val="50000"/>
                    <a:alpha val="99000"/>
                  </a:schemeClr>
                </a:solidFill>
              </a:rPr>
              <a:t> babylon.js</a:t>
            </a:r>
            <a:endParaRPr lang="fr-FR" b="1" dirty="0">
              <a:solidFill>
                <a:schemeClr val="tx1">
                  <a:lumMod val="50000"/>
                  <a:alpha val="99000"/>
                </a:schemeClr>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51740" y="332272"/>
            <a:ext cx="2944440" cy="1548775"/>
          </a:xfrm>
          <a:prstGeom prst="rect">
            <a:avLst/>
          </a:prstGeom>
        </p:spPr>
      </p:pic>
    </p:spTree>
    <p:extLst>
      <p:ext uri="{BB962C8B-B14F-4D97-AF65-F5344CB8AC3E}">
        <p14:creationId xmlns:p14="http://schemas.microsoft.com/office/powerpoint/2010/main" val="406859938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0" indent="0">
              <a:buNone/>
            </a:pPr>
            <a:r>
              <a:rPr lang="en-US" sz="1400" dirty="0">
                <a:latin typeface="Consolas" panose="020B0609020204030204" pitchFamily="49" charset="0"/>
                <a:cs typeface="Consolas" panose="020B0609020204030204" pitchFamily="49" charset="0"/>
              </a:rPr>
              <a:t> // Draw black </a:t>
            </a:r>
            <a:r>
              <a:rPr lang="en-US" sz="1400" dirty="0" err="1">
                <a:latin typeface="Consolas" panose="020B0609020204030204" pitchFamily="49" charset="0"/>
                <a:cs typeface="Consolas" panose="020B0609020204030204" pitchFamily="49" charset="0"/>
              </a:rPr>
              <a:t>rect</a:t>
            </a:r>
            <a:endParaRPr lang="en-US" sz="1400" dirty="0">
              <a:latin typeface="Consolas" panose="020B0609020204030204" pitchFamily="49" charset="0"/>
              <a:cs typeface="Consolas" panose="020B0609020204030204" pitchFamily="49" charset="0"/>
            </a:endParaRPr>
          </a:p>
          <a:p>
            <a:pPr marL="0" indent="0">
              <a:buNone/>
            </a:pPr>
            <a:r>
              <a:rPr lang="en-US" sz="1400" dirty="0">
                <a:latin typeface="Consolas" panose="020B0609020204030204" pitchFamily="49" charset="0"/>
                <a:cs typeface="Consolas" panose="020B0609020204030204" pitchFamily="49" charset="0"/>
              </a:rPr>
              <a:t> </a:t>
            </a:r>
            <a:r>
              <a:rPr lang="en-US" sz="1400" dirty="0" err="1">
                <a:latin typeface="Consolas" panose="020B0609020204030204" pitchFamily="49" charset="0"/>
                <a:cs typeface="Consolas" panose="020B0609020204030204" pitchFamily="49" charset="0"/>
              </a:rPr>
              <a:t>ctx.fillRect</a:t>
            </a:r>
            <a:r>
              <a:rPr lang="en-US" sz="1400" dirty="0">
                <a:latin typeface="Consolas" panose="020B0609020204030204" pitchFamily="49" charset="0"/>
                <a:cs typeface="Consolas" panose="020B0609020204030204" pitchFamily="49" charset="0"/>
              </a:rPr>
              <a:t>(50, 20, 145, 145);</a:t>
            </a:r>
          </a:p>
          <a:p>
            <a:pPr marL="0" indent="0">
              <a:buNone/>
            </a:pPr>
            <a:endParaRPr lang="en-US" sz="1400" dirty="0">
              <a:latin typeface="Consolas" panose="020B0609020204030204" pitchFamily="49" charset="0"/>
              <a:cs typeface="Consolas" panose="020B0609020204030204" pitchFamily="49" charset="0"/>
            </a:endParaRPr>
          </a:p>
          <a:p>
            <a:pPr marL="0" indent="0">
              <a:buNone/>
            </a:pPr>
            <a:r>
              <a:rPr lang="en-US" sz="1400" dirty="0">
                <a:latin typeface="Consolas" panose="020B0609020204030204" pitchFamily="49" charset="0"/>
                <a:cs typeface="Consolas" panose="020B0609020204030204" pitchFamily="49" charset="0"/>
              </a:rPr>
              <a:t> // Draw blue </a:t>
            </a:r>
            <a:r>
              <a:rPr lang="en-US" sz="1400" dirty="0" err="1">
                <a:latin typeface="Consolas" panose="020B0609020204030204" pitchFamily="49" charset="0"/>
                <a:cs typeface="Consolas" panose="020B0609020204030204" pitchFamily="49" charset="0"/>
              </a:rPr>
              <a:t>rect</a:t>
            </a:r>
            <a:endParaRPr lang="en-US" sz="1400" dirty="0">
              <a:latin typeface="Consolas" panose="020B0609020204030204" pitchFamily="49" charset="0"/>
              <a:cs typeface="Consolas" panose="020B0609020204030204" pitchFamily="49" charset="0"/>
            </a:endParaRPr>
          </a:p>
          <a:p>
            <a:pPr marL="0" indent="0">
              <a:buNone/>
            </a:pPr>
            <a:r>
              <a:rPr lang="en-US" sz="1400" dirty="0">
                <a:latin typeface="Consolas" panose="020B0609020204030204" pitchFamily="49" charset="0"/>
                <a:cs typeface="Consolas" panose="020B0609020204030204" pitchFamily="49" charset="0"/>
              </a:rPr>
              <a:t> </a:t>
            </a:r>
            <a:r>
              <a:rPr lang="en-US" sz="1400" dirty="0" err="1">
                <a:latin typeface="Consolas" panose="020B0609020204030204" pitchFamily="49" charset="0"/>
                <a:cs typeface="Consolas" panose="020B0609020204030204" pitchFamily="49" charset="0"/>
              </a:rPr>
              <a:t>ctx.fillStyle</a:t>
            </a:r>
            <a:r>
              <a:rPr lang="en-US" sz="1400" dirty="0">
                <a:latin typeface="Consolas" panose="020B0609020204030204" pitchFamily="49" charset="0"/>
                <a:cs typeface="Consolas" panose="020B0609020204030204" pitchFamily="49" charset="0"/>
              </a:rPr>
              <a:t> = "</a:t>
            </a:r>
            <a:r>
              <a:rPr lang="en-US" sz="1400" dirty="0" err="1">
                <a:latin typeface="Consolas" panose="020B0609020204030204" pitchFamily="49" charset="0"/>
                <a:cs typeface="Consolas" panose="020B0609020204030204" pitchFamily="49" charset="0"/>
              </a:rPr>
              <a:t>rgb</a:t>
            </a:r>
            <a:r>
              <a:rPr lang="en-US" sz="1400" dirty="0">
                <a:latin typeface="Consolas" panose="020B0609020204030204" pitchFamily="49" charset="0"/>
                <a:cs typeface="Consolas" panose="020B0609020204030204" pitchFamily="49" charset="0"/>
              </a:rPr>
              <a:t>(0, 162, 232)";</a:t>
            </a:r>
          </a:p>
          <a:p>
            <a:pPr marL="0" indent="0">
              <a:buNone/>
            </a:pPr>
            <a:r>
              <a:rPr lang="en-US" sz="1400" dirty="0">
                <a:latin typeface="Consolas" panose="020B0609020204030204" pitchFamily="49" charset="0"/>
                <a:cs typeface="Consolas" panose="020B0609020204030204" pitchFamily="49" charset="0"/>
              </a:rPr>
              <a:t> </a:t>
            </a:r>
            <a:r>
              <a:rPr lang="en-US" sz="1400" dirty="0" err="1">
                <a:latin typeface="Consolas" panose="020B0609020204030204" pitchFamily="49" charset="0"/>
                <a:cs typeface="Consolas" panose="020B0609020204030204" pitchFamily="49" charset="0"/>
              </a:rPr>
              <a:t>ctx.fillRect</a:t>
            </a:r>
            <a:r>
              <a:rPr lang="en-US" sz="1400" dirty="0">
                <a:latin typeface="Consolas" panose="020B0609020204030204" pitchFamily="49" charset="0"/>
                <a:cs typeface="Consolas" panose="020B0609020204030204" pitchFamily="49" charset="0"/>
              </a:rPr>
              <a:t>(135, 85, 125, 125);</a:t>
            </a:r>
          </a:p>
          <a:p>
            <a:pPr marL="0" indent="0">
              <a:buNone/>
            </a:pPr>
            <a:endParaRPr lang="en-US" sz="1400" dirty="0">
              <a:latin typeface="Consolas" panose="020B0609020204030204" pitchFamily="49" charset="0"/>
              <a:cs typeface="Consolas" panose="020B0609020204030204" pitchFamily="49" charset="0"/>
            </a:endParaRPr>
          </a:p>
          <a:p>
            <a:pPr marL="0" indent="0">
              <a:buNone/>
            </a:pPr>
            <a:r>
              <a:rPr lang="en-US" sz="1400" dirty="0">
                <a:latin typeface="Consolas" panose="020B0609020204030204" pitchFamily="49" charset="0"/>
                <a:cs typeface="Consolas" panose="020B0609020204030204" pitchFamily="49" charset="0"/>
              </a:rPr>
              <a:t> // Increase line width</a:t>
            </a:r>
          </a:p>
          <a:p>
            <a:pPr marL="0" indent="0">
              <a:buNone/>
            </a:pPr>
            <a:r>
              <a:rPr lang="en-US" sz="1400" dirty="0">
                <a:latin typeface="Consolas" panose="020B0609020204030204" pitchFamily="49" charset="0"/>
                <a:cs typeface="Consolas" panose="020B0609020204030204" pitchFamily="49" charset="0"/>
              </a:rPr>
              <a:t> </a:t>
            </a:r>
            <a:r>
              <a:rPr lang="en-US" sz="1400" dirty="0" err="1">
                <a:latin typeface="Consolas" panose="020B0609020204030204" pitchFamily="49" charset="0"/>
                <a:cs typeface="Consolas" panose="020B0609020204030204" pitchFamily="49" charset="0"/>
              </a:rPr>
              <a:t>ctx.lineWidth</a:t>
            </a:r>
            <a:r>
              <a:rPr lang="en-US" sz="1400" dirty="0">
                <a:latin typeface="Consolas" panose="020B0609020204030204" pitchFamily="49" charset="0"/>
                <a:cs typeface="Consolas" panose="020B0609020204030204" pitchFamily="49" charset="0"/>
              </a:rPr>
              <a:t> = 5;</a:t>
            </a:r>
          </a:p>
          <a:p>
            <a:pPr marL="0" indent="0">
              <a:buNone/>
            </a:pPr>
            <a:r>
              <a:rPr lang="en-US" sz="1400" dirty="0">
                <a:latin typeface="Consolas" panose="020B0609020204030204" pitchFamily="49" charset="0"/>
                <a:cs typeface="Consolas" panose="020B0609020204030204" pitchFamily="49" charset="0"/>
              </a:rPr>
              <a:t>  </a:t>
            </a:r>
          </a:p>
          <a:p>
            <a:pPr marL="0" indent="0">
              <a:buNone/>
            </a:pPr>
            <a:r>
              <a:rPr lang="en-US" sz="1400" dirty="0">
                <a:latin typeface="Consolas" panose="020B0609020204030204" pitchFamily="49" charset="0"/>
                <a:cs typeface="Consolas" panose="020B0609020204030204" pitchFamily="49" charset="0"/>
              </a:rPr>
              <a:t> // Draw black </a:t>
            </a:r>
            <a:r>
              <a:rPr lang="en-US" sz="1400" dirty="0" err="1">
                <a:latin typeface="Consolas" panose="020B0609020204030204" pitchFamily="49" charset="0"/>
                <a:cs typeface="Consolas" panose="020B0609020204030204" pitchFamily="49" charset="0"/>
              </a:rPr>
              <a:t>rect</a:t>
            </a:r>
            <a:r>
              <a:rPr lang="en-US" sz="1400" dirty="0">
                <a:latin typeface="Consolas" panose="020B0609020204030204" pitchFamily="49" charset="0"/>
                <a:cs typeface="Consolas" panose="020B0609020204030204" pitchFamily="49" charset="0"/>
              </a:rPr>
              <a:t> outline</a:t>
            </a:r>
          </a:p>
          <a:p>
            <a:pPr marL="0" indent="0">
              <a:buNone/>
            </a:pPr>
            <a:r>
              <a:rPr lang="en-US" sz="1400" dirty="0">
                <a:latin typeface="Consolas" panose="020B0609020204030204" pitchFamily="49" charset="0"/>
                <a:cs typeface="Consolas" panose="020B0609020204030204" pitchFamily="49" charset="0"/>
              </a:rPr>
              <a:t> </a:t>
            </a:r>
            <a:r>
              <a:rPr lang="en-US" sz="1400" dirty="0" err="1">
                <a:latin typeface="Consolas" panose="020B0609020204030204" pitchFamily="49" charset="0"/>
                <a:cs typeface="Consolas" panose="020B0609020204030204" pitchFamily="49" charset="0"/>
              </a:rPr>
              <a:t>ctx.strokeStyle</a:t>
            </a:r>
            <a:r>
              <a:rPr lang="en-US" sz="1400" dirty="0">
                <a:latin typeface="Consolas" panose="020B0609020204030204" pitchFamily="49" charset="0"/>
                <a:cs typeface="Consolas" panose="020B0609020204030204" pitchFamily="49" charset="0"/>
              </a:rPr>
              <a:t> = "</a:t>
            </a:r>
            <a:r>
              <a:rPr lang="en-US" sz="1400" dirty="0" err="1">
                <a:latin typeface="Consolas" panose="020B0609020204030204" pitchFamily="49" charset="0"/>
                <a:cs typeface="Consolas" panose="020B0609020204030204" pitchFamily="49" charset="0"/>
              </a:rPr>
              <a:t>rgb</a:t>
            </a:r>
            <a:r>
              <a:rPr lang="en-US" sz="1400" dirty="0">
                <a:latin typeface="Consolas" panose="020B0609020204030204" pitchFamily="49" charset="0"/>
                <a:cs typeface="Consolas" panose="020B0609020204030204" pitchFamily="49" charset="0"/>
              </a:rPr>
              <a:t>(0, 0, 0)";</a:t>
            </a:r>
          </a:p>
          <a:p>
            <a:pPr marL="0" indent="0">
              <a:buNone/>
            </a:pPr>
            <a:r>
              <a:rPr lang="en-US" sz="1400" dirty="0">
                <a:latin typeface="Consolas" panose="020B0609020204030204" pitchFamily="49" charset="0"/>
                <a:cs typeface="Consolas" panose="020B0609020204030204" pitchFamily="49" charset="0"/>
              </a:rPr>
              <a:t> </a:t>
            </a:r>
            <a:r>
              <a:rPr lang="en-US" sz="1400" dirty="0" err="1">
                <a:latin typeface="Consolas" panose="020B0609020204030204" pitchFamily="49" charset="0"/>
                <a:cs typeface="Consolas" panose="020B0609020204030204" pitchFamily="49" charset="0"/>
              </a:rPr>
              <a:t>ctx.strokeRect</a:t>
            </a:r>
            <a:r>
              <a:rPr lang="en-US" sz="1400" dirty="0">
                <a:latin typeface="Consolas" panose="020B0609020204030204" pitchFamily="49" charset="0"/>
                <a:cs typeface="Consolas" panose="020B0609020204030204" pitchFamily="49" charset="0"/>
              </a:rPr>
              <a:t>(50, 335, 145, 145);</a:t>
            </a:r>
          </a:p>
          <a:p>
            <a:pPr marL="0" indent="0">
              <a:buNone/>
            </a:pPr>
            <a:endParaRPr lang="en-US" sz="1400" dirty="0">
              <a:latin typeface="Consolas" panose="020B0609020204030204" pitchFamily="49" charset="0"/>
              <a:cs typeface="Consolas" panose="020B0609020204030204" pitchFamily="49" charset="0"/>
            </a:endParaRPr>
          </a:p>
          <a:p>
            <a:pPr marL="0" indent="0">
              <a:buNone/>
            </a:pPr>
            <a:r>
              <a:rPr lang="en-US" sz="1400" dirty="0">
                <a:latin typeface="Consolas" panose="020B0609020204030204" pitchFamily="49" charset="0"/>
                <a:cs typeface="Consolas" panose="020B0609020204030204" pitchFamily="49" charset="0"/>
              </a:rPr>
              <a:t> // Draw blue </a:t>
            </a:r>
            <a:r>
              <a:rPr lang="en-US" sz="1400" dirty="0" err="1">
                <a:latin typeface="Consolas" panose="020B0609020204030204" pitchFamily="49" charset="0"/>
                <a:cs typeface="Consolas" panose="020B0609020204030204" pitchFamily="49" charset="0"/>
              </a:rPr>
              <a:t>rect</a:t>
            </a:r>
            <a:r>
              <a:rPr lang="en-US" sz="1400" dirty="0">
                <a:latin typeface="Consolas" panose="020B0609020204030204" pitchFamily="49" charset="0"/>
                <a:cs typeface="Consolas" panose="020B0609020204030204" pitchFamily="49" charset="0"/>
              </a:rPr>
              <a:t> outline</a:t>
            </a:r>
          </a:p>
          <a:p>
            <a:pPr marL="0" indent="0">
              <a:buNone/>
            </a:pPr>
            <a:r>
              <a:rPr lang="en-US" sz="1400" dirty="0">
                <a:latin typeface="Consolas" panose="020B0609020204030204" pitchFamily="49" charset="0"/>
                <a:cs typeface="Consolas" panose="020B0609020204030204" pitchFamily="49" charset="0"/>
              </a:rPr>
              <a:t> </a:t>
            </a:r>
            <a:r>
              <a:rPr lang="en-US" sz="1400" dirty="0" err="1">
                <a:latin typeface="Consolas" panose="020B0609020204030204" pitchFamily="49" charset="0"/>
                <a:cs typeface="Consolas" panose="020B0609020204030204" pitchFamily="49" charset="0"/>
              </a:rPr>
              <a:t>ctx.strokeStyle</a:t>
            </a:r>
            <a:r>
              <a:rPr lang="en-US" sz="1400" dirty="0">
                <a:latin typeface="Consolas" panose="020B0609020204030204" pitchFamily="49" charset="0"/>
                <a:cs typeface="Consolas" panose="020B0609020204030204" pitchFamily="49" charset="0"/>
              </a:rPr>
              <a:t> = "</a:t>
            </a:r>
            <a:r>
              <a:rPr lang="en-US" sz="1400" dirty="0" err="1">
                <a:latin typeface="Consolas" panose="020B0609020204030204" pitchFamily="49" charset="0"/>
                <a:cs typeface="Consolas" panose="020B0609020204030204" pitchFamily="49" charset="0"/>
              </a:rPr>
              <a:t>rgb</a:t>
            </a:r>
            <a:r>
              <a:rPr lang="en-US" sz="1400" dirty="0">
                <a:latin typeface="Consolas" panose="020B0609020204030204" pitchFamily="49" charset="0"/>
                <a:cs typeface="Consolas" panose="020B0609020204030204" pitchFamily="49" charset="0"/>
              </a:rPr>
              <a:t>(0, 162, 232)";</a:t>
            </a:r>
          </a:p>
          <a:p>
            <a:pPr marL="0" indent="0">
              <a:buNone/>
            </a:pPr>
            <a:r>
              <a:rPr lang="en-US" sz="1400" dirty="0">
                <a:latin typeface="Consolas" panose="020B0609020204030204" pitchFamily="49" charset="0"/>
                <a:cs typeface="Consolas" panose="020B0609020204030204" pitchFamily="49" charset="0"/>
              </a:rPr>
              <a:t> </a:t>
            </a:r>
            <a:r>
              <a:rPr lang="en-US" sz="1400" dirty="0" err="1">
                <a:latin typeface="Consolas" panose="020B0609020204030204" pitchFamily="49" charset="0"/>
                <a:cs typeface="Consolas" panose="020B0609020204030204" pitchFamily="49" charset="0"/>
              </a:rPr>
              <a:t>ctx.strokeRect</a:t>
            </a:r>
            <a:r>
              <a:rPr lang="en-US" sz="1400" dirty="0">
                <a:latin typeface="Consolas" panose="020B0609020204030204" pitchFamily="49" charset="0"/>
                <a:cs typeface="Consolas" panose="020B0609020204030204" pitchFamily="49" charset="0"/>
              </a:rPr>
              <a:t>(135, 275, 125, 125);</a:t>
            </a:r>
          </a:p>
          <a:p>
            <a:pPr marL="0" indent="0">
              <a:buNone/>
            </a:pPr>
            <a:endParaRPr lang="en-US" sz="1400" dirty="0">
              <a:latin typeface="Consolas" panose="020B0609020204030204" pitchFamily="49" charset="0"/>
              <a:cs typeface="Consolas" panose="020B0609020204030204" pitchFamily="49" charset="0"/>
            </a:endParaRPr>
          </a:p>
          <a:p>
            <a:pPr marL="0" indent="0">
              <a:buNone/>
            </a:pPr>
            <a:r>
              <a:rPr lang="en-US" sz="1400" dirty="0">
                <a:latin typeface="Consolas" panose="020B0609020204030204" pitchFamily="49" charset="0"/>
                <a:cs typeface="Consolas" panose="020B0609020204030204" pitchFamily="49" charset="0"/>
              </a:rPr>
              <a:t> // Draw transparent yellow </a:t>
            </a:r>
            <a:r>
              <a:rPr lang="en-US" sz="1400" dirty="0" err="1">
                <a:latin typeface="Consolas" panose="020B0609020204030204" pitchFamily="49" charset="0"/>
                <a:cs typeface="Consolas" panose="020B0609020204030204" pitchFamily="49" charset="0"/>
              </a:rPr>
              <a:t>rect</a:t>
            </a:r>
            <a:endParaRPr lang="en-US" sz="1400" dirty="0">
              <a:latin typeface="Consolas" panose="020B0609020204030204" pitchFamily="49" charset="0"/>
              <a:cs typeface="Consolas" panose="020B0609020204030204" pitchFamily="49" charset="0"/>
            </a:endParaRPr>
          </a:p>
          <a:p>
            <a:pPr marL="0" indent="0">
              <a:buNone/>
            </a:pPr>
            <a:r>
              <a:rPr lang="en-US" sz="1400" dirty="0">
                <a:latin typeface="Consolas" panose="020B0609020204030204" pitchFamily="49" charset="0"/>
                <a:cs typeface="Consolas" panose="020B0609020204030204" pitchFamily="49" charset="0"/>
              </a:rPr>
              <a:t> </a:t>
            </a:r>
            <a:r>
              <a:rPr lang="en-US" sz="1400" dirty="0" err="1">
                <a:latin typeface="Consolas" panose="020B0609020204030204" pitchFamily="49" charset="0"/>
                <a:cs typeface="Consolas" panose="020B0609020204030204" pitchFamily="49" charset="0"/>
              </a:rPr>
              <a:t>ctx.fillStyle</a:t>
            </a:r>
            <a:r>
              <a:rPr lang="en-US" sz="1400" dirty="0">
                <a:latin typeface="Consolas" panose="020B0609020204030204" pitchFamily="49" charset="0"/>
                <a:cs typeface="Consolas" panose="020B0609020204030204" pitchFamily="49" charset="0"/>
              </a:rPr>
              <a:t> = "</a:t>
            </a:r>
            <a:r>
              <a:rPr lang="en-US" sz="1400" dirty="0" err="1">
                <a:latin typeface="Consolas" panose="020B0609020204030204" pitchFamily="49" charset="0"/>
                <a:cs typeface="Consolas" panose="020B0609020204030204" pitchFamily="49" charset="0"/>
              </a:rPr>
              <a:t>rgba</a:t>
            </a:r>
            <a:r>
              <a:rPr lang="en-US" sz="1400" dirty="0">
                <a:latin typeface="Consolas" panose="020B0609020204030204" pitchFamily="49" charset="0"/>
                <a:cs typeface="Consolas" panose="020B0609020204030204" pitchFamily="49" charset="0"/>
              </a:rPr>
              <a:t>(255, 255, 0, 0.75)";</a:t>
            </a:r>
          </a:p>
          <a:p>
            <a:pPr marL="0" indent="0">
              <a:buNone/>
            </a:pPr>
            <a:r>
              <a:rPr lang="en-US" sz="1400" dirty="0">
                <a:latin typeface="Consolas" panose="020B0609020204030204" pitchFamily="49" charset="0"/>
                <a:cs typeface="Consolas" panose="020B0609020204030204" pitchFamily="49" charset="0"/>
              </a:rPr>
              <a:t> </a:t>
            </a:r>
            <a:r>
              <a:rPr lang="en-US" sz="1400" dirty="0" err="1">
                <a:latin typeface="Consolas" panose="020B0609020204030204" pitchFamily="49" charset="0"/>
                <a:cs typeface="Consolas" panose="020B0609020204030204" pitchFamily="49" charset="0"/>
              </a:rPr>
              <a:t>ctx.fillRect</a:t>
            </a:r>
            <a:r>
              <a:rPr lang="en-US" sz="1400" dirty="0">
                <a:latin typeface="Consolas" panose="020B0609020204030204" pitchFamily="49" charset="0"/>
                <a:cs typeface="Consolas" panose="020B0609020204030204" pitchFamily="49" charset="0"/>
              </a:rPr>
              <a:t>(210, 180, 125, 125);</a:t>
            </a:r>
          </a:p>
        </p:txBody>
      </p:sp>
      <p:sp>
        <p:nvSpPr>
          <p:cNvPr id="4" name="Title 3"/>
          <p:cNvSpPr>
            <a:spLocks noGrp="1"/>
          </p:cNvSpPr>
          <p:nvPr>
            <p:ph type="title"/>
          </p:nvPr>
        </p:nvSpPr>
        <p:spPr/>
        <p:txBody>
          <a:bodyPr/>
          <a:lstStyle/>
          <a:p>
            <a:r>
              <a:rPr lang="en-US" dirty="0" smtClean="0">
                <a:solidFill>
                  <a:schemeClr val="bg2">
                    <a:lumMod val="50000"/>
                  </a:schemeClr>
                </a:solidFill>
              </a:rPr>
              <a:t>&lt;canvas&gt; 2d context</a:t>
            </a:r>
            <a:endParaRPr lang="en-US" dirty="0">
              <a:solidFill>
                <a:schemeClr val="bg2">
                  <a:lumMod val="50000"/>
                </a:schemeClr>
              </a:solidFill>
            </a:endParaRPr>
          </a:p>
        </p:txBody>
      </p:sp>
      <p:pic>
        <p:nvPicPr>
          <p:cNvPr id="2" name="Picture 1"/>
          <p:cNvPicPr>
            <a:picLocks noChangeAspect="1"/>
          </p:cNvPicPr>
          <p:nvPr/>
        </p:nvPicPr>
        <p:blipFill>
          <a:blip r:embed="rId2"/>
          <a:stretch>
            <a:fillRect/>
          </a:stretch>
        </p:blipFill>
        <p:spPr>
          <a:xfrm>
            <a:off x="7564291" y="1212850"/>
            <a:ext cx="3473127" cy="5236136"/>
          </a:xfrm>
          <a:prstGeom prst="rect">
            <a:avLst/>
          </a:prstGeom>
        </p:spPr>
      </p:pic>
    </p:spTree>
    <p:extLst>
      <p:ext uri="{BB962C8B-B14F-4D97-AF65-F5344CB8AC3E}">
        <p14:creationId xmlns:p14="http://schemas.microsoft.com/office/powerpoint/2010/main" val="4126357800"/>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6000" dirty="0" smtClean="0">
                <a:gradFill>
                  <a:gsLst>
                    <a:gs pos="1087">
                      <a:schemeClr val="tx2"/>
                    </a:gs>
                    <a:gs pos="100000">
                      <a:schemeClr val="tx2"/>
                    </a:gs>
                  </a:gsLst>
                  <a:lin ang="5400000" scaled="0"/>
                </a:gradFill>
              </a:rPr>
              <a:t>Your Feedback is Important</a:t>
            </a:r>
            <a:endParaRPr lang="en-US" sz="6000" dirty="0">
              <a:gradFill>
                <a:gsLst>
                  <a:gs pos="1087">
                    <a:schemeClr val="tx2"/>
                  </a:gs>
                  <a:gs pos="100000">
                    <a:schemeClr val="tx2"/>
                  </a:gs>
                </a:gsLst>
                <a:lin ang="5400000" scaled="0"/>
              </a:gradFill>
            </a:endParaRPr>
          </a:p>
        </p:txBody>
      </p:sp>
      <p:sp>
        <p:nvSpPr>
          <p:cNvPr id="19" name="Text Placeholder 2"/>
          <p:cNvSpPr txBox="1">
            <a:spLocks/>
          </p:cNvSpPr>
          <p:nvPr/>
        </p:nvSpPr>
        <p:spPr>
          <a:xfrm>
            <a:off x="274638" y="1778483"/>
            <a:ext cx="11887200" cy="2175980"/>
          </a:xfrm>
          <a:prstGeom prst="rect">
            <a:avLst/>
          </a:prstGeom>
        </p:spPr>
        <p:txBody>
          <a:bodyPr lIns="182880" tIns="146304" rIns="182880" bIns="146304"/>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80000"/>
              </a:lnSpc>
              <a:buFont typeface="Wingdings" panose="05000000000000000000" pitchFamily="2" charset="2"/>
              <a:buNone/>
            </a:pPr>
            <a:r>
              <a:rPr lang="en-US" sz="3600" dirty="0" smtClean="0">
                <a:gradFill>
                  <a:gsLst>
                    <a:gs pos="5435">
                      <a:schemeClr val="tx1"/>
                    </a:gs>
                    <a:gs pos="100000">
                      <a:schemeClr val="tx1"/>
                    </a:gs>
                  </a:gsLst>
                  <a:lin ang="5400000" scaled="0"/>
                </a:gradFill>
              </a:rPr>
              <a:t>Fill out an evaluation of this session </a:t>
            </a:r>
            <a:br>
              <a:rPr lang="en-US" sz="3600" dirty="0" smtClean="0">
                <a:gradFill>
                  <a:gsLst>
                    <a:gs pos="5435">
                      <a:schemeClr val="tx1"/>
                    </a:gs>
                    <a:gs pos="100000">
                      <a:schemeClr val="tx1"/>
                    </a:gs>
                  </a:gsLst>
                  <a:lin ang="5400000" scaled="0"/>
                </a:gradFill>
              </a:rPr>
            </a:br>
            <a:r>
              <a:rPr lang="en-US" sz="3600" dirty="0" smtClean="0">
                <a:gradFill>
                  <a:gsLst>
                    <a:gs pos="5435">
                      <a:schemeClr val="tx1"/>
                    </a:gs>
                    <a:gs pos="100000">
                      <a:schemeClr val="tx1"/>
                    </a:gs>
                  </a:gsLst>
                  <a:lin ang="5400000" scaled="0"/>
                </a:gradFill>
              </a:rPr>
              <a:t>and help shape future events. </a:t>
            </a:r>
          </a:p>
          <a:p>
            <a:pPr marL="0" indent="0">
              <a:lnSpc>
                <a:spcPct val="80000"/>
              </a:lnSpc>
              <a:spcBef>
                <a:spcPts val="2200"/>
              </a:spcBef>
              <a:buFont typeface="Wingdings" panose="05000000000000000000" pitchFamily="2" charset="2"/>
              <a:buNone/>
            </a:pPr>
            <a:r>
              <a:rPr lang="en-US" sz="3600" dirty="0" smtClean="0">
                <a:gradFill>
                  <a:gsLst>
                    <a:gs pos="5435">
                      <a:schemeClr val="tx1"/>
                    </a:gs>
                    <a:gs pos="100000">
                      <a:schemeClr val="tx1"/>
                    </a:gs>
                  </a:gsLst>
                  <a:lin ang="5400000" scaled="0"/>
                </a:gradFill>
                <a:latin typeface="+mn-lt"/>
              </a:rPr>
              <a:t>Scan the QR code </a:t>
            </a:r>
            <a:r>
              <a:rPr lang="en-US" sz="3600" dirty="0" smtClean="0">
                <a:gradFill>
                  <a:gsLst>
                    <a:gs pos="5435">
                      <a:schemeClr val="tx1"/>
                    </a:gs>
                    <a:gs pos="100000">
                      <a:schemeClr val="tx1"/>
                    </a:gs>
                  </a:gsLst>
                  <a:lin ang="5400000" scaled="0"/>
                </a:gradFill>
              </a:rPr>
              <a:t>to evaluate </a:t>
            </a:r>
            <a:br>
              <a:rPr lang="en-US" sz="3600" dirty="0" smtClean="0">
                <a:gradFill>
                  <a:gsLst>
                    <a:gs pos="5435">
                      <a:schemeClr val="tx1"/>
                    </a:gs>
                    <a:gs pos="100000">
                      <a:schemeClr val="tx1"/>
                    </a:gs>
                  </a:gsLst>
                  <a:lin ang="5400000" scaled="0"/>
                </a:gradFill>
              </a:rPr>
            </a:br>
            <a:r>
              <a:rPr lang="en-US" sz="3600" dirty="0" smtClean="0">
                <a:gradFill>
                  <a:gsLst>
                    <a:gs pos="5435">
                      <a:schemeClr val="tx1"/>
                    </a:gs>
                    <a:gs pos="100000">
                      <a:schemeClr val="tx1"/>
                    </a:gs>
                  </a:gsLst>
                  <a:lin ang="5400000" scaled="0"/>
                </a:gradFill>
              </a:rPr>
              <a:t>this session on your mobile device. </a:t>
            </a:r>
          </a:p>
          <a:p>
            <a:pPr marL="0" indent="0">
              <a:spcBef>
                <a:spcPts val="1800"/>
              </a:spcBef>
              <a:buFont typeface="Wingdings" panose="05000000000000000000" pitchFamily="2" charset="2"/>
              <a:buNone/>
            </a:pPr>
            <a:r>
              <a:rPr lang="en-US" sz="3200" dirty="0" smtClean="0">
                <a:gradFill>
                  <a:gsLst>
                    <a:gs pos="3261">
                      <a:schemeClr val="tx2"/>
                    </a:gs>
                    <a:gs pos="100000">
                      <a:schemeClr val="tx2"/>
                    </a:gs>
                  </a:gsLst>
                  <a:lin ang="5400000" scaled="0"/>
                </a:gradFill>
                <a:latin typeface="+mn-lt"/>
              </a:rPr>
              <a:t>You’ll also be entered into </a:t>
            </a:r>
            <a:br>
              <a:rPr lang="en-US" sz="3200" dirty="0" smtClean="0">
                <a:gradFill>
                  <a:gsLst>
                    <a:gs pos="3261">
                      <a:schemeClr val="tx2"/>
                    </a:gs>
                    <a:gs pos="100000">
                      <a:schemeClr val="tx2"/>
                    </a:gs>
                  </a:gsLst>
                  <a:lin ang="5400000" scaled="0"/>
                </a:gradFill>
                <a:latin typeface="+mn-lt"/>
              </a:rPr>
            </a:br>
            <a:r>
              <a:rPr lang="en-US" sz="3200" dirty="0" smtClean="0">
                <a:gradFill>
                  <a:gsLst>
                    <a:gs pos="3261">
                      <a:schemeClr val="tx2"/>
                    </a:gs>
                    <a:gs pos="100000">
                      <a:schemeClr val="tx2"/>
                    </a:gs>
                  </a:gsLst>
                  <a:lin ang="5400000" scaled="0"/>
                </a:gradFill>
                <a:latin typeface="+mn-lt"/>
              </a:rPr>
              <a:t>a daily prize drawing!</a:t>
            </a:r>
            <a:endParaRPr lang="en-US" sz="3200" dirty="0">
              <a:gradFill>
                <a:gsLst>
                  <a:gs pos="3261">
                    <a:schemeClr val="tx2"/>
                  </a:gs>
                  <a:gs pos="100000">
                    <a:schemeClr val="tx2"/>
                  </a:gs>
                </a:gsLst>
                <a:lin ang="5400000" scaled="0"/>
              </a:gradFill>
              <a:latin typeface="+mn-lt"/>
            </a:endParaRP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4239" y="3027946"/>
            <a:ext cx="3657600" cy="3657600"/>
          </a:xfrm>
          <a:prstGeom prst="rect">
            <a:avLst/>
          </a:prstGeom>
          <a:ln>
            <a:solidFill>
              <a:srgbClr val="8C8C8C"/>
            </a:solidFill>
          </a:ln>
        </p:spPr>
      </p:pic>
      <p:sp>
        <p:nvSpPr>
          <p:cNvPr id="25" name="Freeform 24"/>
          <p:cNvSpPr>
            <a:spLocks noChangeAspect="1" noEditPoints="1"/>
          </p:cNvSpPr>
          <p:nvPr/>
        </p:nvSpPr>
        <p:spPr bwMode="black">
          <a:xfrm>
            <a:off x="475560"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369918612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Autofit/>
          </a:bodyPr>
          <a:lstStyle/>
          <a:p>
            <a:r>
              <a:rPr lang="en-US" dirty="0" smtClean="0">
                <a:solidFill>
                  <a:schemeClr val="bg2">
                    <a:lumMod val="50000"/>
                  </a:schemeClr>
                </a:solidFill>
              </a:rPr>
              <a:t>&lt;canvas&gt; image </a:t>
            </a:r>
            <a:r>
              <a:rPr lang="en-US" dirty="0">
                <a:solidFill>
                  <a:schemeClr val="bg2">
                    <a:lumMod val="50000"/>
                  </a:schemeClr>
                </a:solidFill>
              </a:rPr>
              <a:t>s</a:t>
            </a:r>
            <a:r>
              <a:rPr lang="en-US" dirty="0" smtClean="0">
                <a:solidFill>
                  <a:schemeClr val="bg2">
                    <a:lumMod val="50000"/>
                  </a:schemeClr>
                </a:solidFill>
              </a:rPr>
              <a:t>moothing</a:t>
            </a:r>
            <a:r>
              <a:rPr lang="en-US" dirty="0" smtClean="0">
                <a:solidFill>
                  <a:schemeClr val="tx1">
                    <a:lumMod val="50000"/>
                    <a:lumOff val="50000"/>
                  </a:schemeClr>
                </a:solidFill>
              </a:rPr>
              <a:t/>
            </a:r>
            <a:br>
              <a:rPr lang="en-US" dirty="0" smtClean="0">
                <a:solidFill>
                  <a:schemeClr val="tx1">
                    <a:lumMod val="50000"/>
                    <a:lumOff val="50000"/>
                  </a:schemeClr>
                </a:solidFill>
              </a:rPr>
            </a:br>
            <a:r>
              <a:rPr lang="en-US" sz="2400" i="1" dirty="0" smtClean="0">
                <a:solidFill>
                  <a:schemeClr val="tx2"/>
                </a:solidFill>
              </a:rPr>
              <a:t>canvas 2d context, level 2</a:t>
            </a:r>
            <a:endParaRPr sz="2400" b="1" i="1" dirty="0">
              <a:solidFill>
                <a:schemeClr val="tx2"/>
              </a:solidFill>
            </a:endParaRPr>
          </a:p>
        </p:txBody>
      </p:sp>
      <p:pic>
        <p:nvPicPr>
          <p:cNvPr id="4" name="Picture 5" descr="image001">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53953" b="14104"/>
          <a:stretch/>
        </p:blipFill>
        <p:spPr bwMode="auto">
          <a:xfrm>
            <a:off x="3627436" y="1897062"/>
            <a:ext cx="4834181"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34326" y="6183715"/>
            <a:ext cx="10820400" cy="430887"/>
          </a:xfrm>
          <a:prstGeom prst="rect">
            <a:avLst/>
          </a:prstGeom>
          <a:noFill/>
        </p:spPr>
        <p:txBody>
          <a:bodyPr wrap="square" lIns="0" tIns="0" rIns="0" bIns="0" rtlCol="0">
            <a:spAutoFit/>
          </a:bodyPr>
          <a:lstStyle/>
          <a:p>
            <a:pPr algn="ctr"/>
            <a:r>
              <a:rPr lang="en-US" sz="2800" dirty="0" smtClean="0">
                <a:solidFill>
                  <a:srgbClr val="404040">
                    <a:lumMod val="50000"/>
                    <a:lumOff val="50000"/>
                  </a:srgbClr>
                </a:solidFill>
                <a:latin typeface="Consolas" panose="020B0609020204030204" pitchFamily="49" charset="0"/>
                <a:cs typeface="Consolas" panose="020B0609020204030204" pitchFamily="49" charset="0"/>
              </a:rPr>
              <a:t>attribute </a:t>
            </a:r>
            <a:r>
              <a:rPr lang="en-US" sz="2800" dirty="0" err="1" smtClean="0">
                <a:solidFill>
                  <a:srgbClr val="404040">
                    <a:lumMod val="50000"/>
                    <a:lumOff val="50000"/>
                  </a:srgbClr>
                </a:solidFill>
                <a:latin typeface="Consolas" panose="020B0609020204030204" pitchFamily="49" charset="0"/>
                <a:cs typeface="Consolas" panose="020B0609020204030204" pitchFamily="49" charset="0"/>
              </a:rPr>
              <a:t>boolean</a:t>
            </a:r>
            <a:r>
              <a:rPr lang="en-US" sz="2800" dirty="0" smtClean="0">
                <a:solidFill>
                  <a:srgbClr val="404040">
                    <a:lumMod val="50000"/>
                    <a:lumOff val="50000"/>
                  </a:srgbClr>
                </a:solidFill>
                <a:latin typeface="Consolas" panose="020B0609020204030204" pitchFamily="49" charset="0"/>
                <a:cs typeface="Consolas" panose="020B0609020204030204" pitchFamily="49" charset="0"/>
              </a:rPr>
              <a:t> </a:t>
            </a:r>
            <a:r>
              <a:rPr lang="en-US" sz="2800" dirty="0" err="1" smtClean="0">
                <a:solidFill>
                  <a:srgbClr val="00188F"/>
                </a:solidFill>
                <a:latin typeface="Consolas" panose="020B0609020204030204" pitchFamily="49" charset="0"/>
                <a:cs typeface="Consolas" panose="020B0609020204030204" pitchFamily="49" charset="0"/>
              </a:rPr>
              <a:t>imageSmoothingEnabled</a:t>
            </a:r>
            <a:r>
              <a:rPr lang="en-US" sz="2800" dirty="0">
                <a:solidFill>
                  <a:srgbClr val="404040">
                    <a:lumMod val="50000"/>
                    <a:lumOff val="50000"/>
                  </a:srgbClr>
                </a:solidFill>
                <a:latin typeface="Consolas" panose="020B0609020204030204" pitchFamily="49" charset="0"/>
                <a:cs typeface="Consolas" panose="020B0609020204030204" pitchFamily="49" charset="0"/>
              </a:rPr>
              <a:t>;</a:t>
            </a:r>
            <a:endParaRPr lang="en-US" sz="300" dirty="0">
              <a:solidFill>
                <a:srgbClr val="404040">
                  <a:lumMod val="50000"/>
                  <a:lumOff val="50000"/>
                </a:srgbClr>
              </a:solidFill>
              <a:latin typeface="Consolas" panose="020B0609020204030204" pitchFamily="49" charset="0"/>
              <a:cs typeface="Consolas" panose="020B0609020204030204" pitchFamily="49" charset="0"/>
            </a:endParaRPr>
          </a:p>
        </p:txBody>
      </p:sp>
      <p:sp>
        <p:nvSpPr>
          <p:cNvPr id="2" name="Rectangle 1">
            <a:hlinkClick r:id="rId3"/>
          </p:cNvPr>
          <p:cNvSpPr/>
          <p:nvPr/>
        </p:nvSpPr>
        <p:spPr bwMode="auto">
          <a:xfrm>
            <a:off x="10637837" y="0"/>
            <a:ext cx="1798638" cy="143986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4555136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Autofit/>
          </a:bodyPr>
          <a:lstStyle/>
          <a:p>
            <a:r>
              <a:rPr lang="en-US" dirty="0" smtClean="0">
                <a:solidFill>
                  <a:schemeClr val="bg2">
                    <a:lumMod val="50000"/>
                  </a:schemeClr>
                </a:solidFill>
              </a:rPr>
              <a:t>&lt;canvas&gt; fill rule</a:t>
            </a:r>
            <a:r>
              <a:rPr lang="en-US" dirty="0" smtClean="0">
                <a:solidFill>
                  <a:schemeClr val="tx1">
                    <a:lumMod val="50000"/>
                    <a:lumOff val="50000"/>
                  </a:schemeClr>
                </a:solidFill>
              </a:rPr>
              <a:t/>
            </a:r>
            <a:br>
              <a:rPr lang="en-US" dirty="0" smtClean="0">
                <a:solidFill>
                  <a:schemeClr val="tx1">
                    <a:lumMod val="50000"/>
                    <a:lumOff val="50000"/>
                  </a:schemeClr>
                </a:solidFill>
              </a:rPr>
            </a:br>
            <a:r>
              <a:rPr lang="en-US" sz="2400" i="1" dirty="0">
                <a:solidFill>
                  <a:schemeClr val="tx2"/>
                </a:solidFill>
              </a:rPr>
              <a:t>canvas 2d context, level </a:t>
            </a:r>
            <a:r>
              <a:rPr lang="en-US" sz="2400" i="1" dirty="0" smtClean="0">
                <a:solidFill>
                  <a:schemeClr val="tx2"/>
                </a:solidFill>
              </a:rPr>
              <a:t>2</a:t>
            </a:r>
            <a:endParaRPr sz="2400" b="1" i="1" dirty="0">
              <a:solidFill>
                <a:schemeClr val="tx2"/>
              </a:solidFill>
            </a:endParaRPr>
          </a:p>
        </p:txBody>
      </p:sp>
      <p:sp>
        <p:nvSpPr>
          <p:cNvPr id="5" name="TextBox 4"/>
          <p:cNvSpPr txBox="1"/>
          <p:nvPr/>
        </p:nvSpPr>
        <p:spPr>
          <a:xfrm>
            <a:off x="965079" y="2201862"/>
            <a:ext cx="11492033" cy="2154436"/>
          </a:xfrm>
          <a:prstGeom prst="rect">
            <a:avLst/>
          </a:prstGeom>
          <a:noFill/>
        </p:spPr>
        <p:txBody>
          <a:bodyPr wrap="square" lIns="0" tIns="0" rIns="0" bIns="0" rtlCol="0">
            <a:spAutoFit/>
          </a:bodyPr>
          <a:lstStyle/>
          <a:p>
            <a:r>
              <a:rPr lang="en-US" sz="2800" dirty="0" smtClean="0">
                <a:solidFill>
                  <a:srgbClr val="00188F"/>
                </a:solidFill>
                <a:latin typeface="Consolas" panose="020B0609020204030204" pitchFamily="49" charset="0"/>
                <a:cs typeface="Consolas" panose="020B0609020204030204" pitchFamily="49" charset="0"/>
              </a:rPr>
              <a:t>fill</a:t>
            </a:r>
            <a:r>
              <a:rPr lang="en-US" sz="2800" dirty="0" smtClean="0">
                <a:solidFill>
                  <a:srgbClr val="404040">
                    <a:lumMod val="50000"/>
                    <a:lumOff val="50000"/>
                  </a:srgbClr>
                </a:solidFill>
                <a:latin typeface="Consolas" panose="020B0609020204030204" pitchFamily="49" charset="0"/>
                <a:cs typeface="Consolas" panose="020B0609020204030204" pitchFamily="49" charset="0"/>
              </a:rPr>
              <a:t>(optional </a:t>
            </a:r>
            <a:r>
              <a:rPr lang="en-US" sz="2800" dirty="0" err="1" smtClean="0">
                <a:solidFill>
                  <a:srgbClr val="404040">
                    <a:lumMod val="50000"/>
                    <a:lumOff val="50000"/>
                  </a:srgbClr>
                </a:solidFill>
                <a:latin typeface="Consolas" panose="020B0609020204030204" pitchFamily="49" charset="0"/>
                <a:cs typeface="Consolas" panose="020B0609020204030204" pitchFamily="49" charset="0"/>
              </a:rPr>
              <a:t>fillRule</a:t>
            </a:r>
            <a:r>
              <a:rPr lang="en-US" sz="2800" dirty="0" smtClean="0">
                <a:solidFill>
                  <a:srgbClr val="404040">
                    <a:lumMod val="50000"/>
                    <a:lumOff val="50000"/>
                  </a:srgbClr>
                </a:solidFill>
                <a:latin typeface="Consolas" panose="020B0609020204030204" pitchFamily="49" charset="0"/>
                <a:cs typeface="Consolas" panose="020B0609020204030204" pitchFamily="49" charset="0"/>
              </a:rPr>
              <a:t>); // “</a:t>
            </a:r>
            <a:r>
              <a:rPr lang="en-US" sz="2800" dirty="0" err="1" smtClean="0">
                <a:solidFill>
                  <a:srgbClr val="404040">
                    <a:lumMod val="50000"/>
                    <a:lumOff val="50000"/>
                  </a:srgbClr>
                </a:solidFill>
                <a:latin typeface="Consolas" panose="020B0609020204030204" pitchFamily="49" charset="0"/>
                <a:cs typeface="Consolas" panose="020B0609020204030204" pitchFamily="49" charset="0"/>
              </a:rPr>
              <a:t>evenodd</a:t>
            </a:r>
            <a:r>
              <a:rPr lang="en-US" sz="2800" dirty="0" smtClean="0">
                <a:solidFill>
                  <a:srgbClr val="404040">
                    <a:lumMod val="50000"/>
                    <a:lumOff val="50000"/>
                  </a:srgbClr>
                </a:solidFill>
                <a:latin typeface="Consolas" panose="020B0609020204030204" pitchFamily="49" charset="0"/>
                <a:cs typeface="Consolas" panose="020B0609020204030204" pitchFamily="49" charset="0"/>
              </a:rPr>
              <a:t>” or “nonzero”</a:t>
            </a:r>
            <a:endParaRPr lang="en-US" sz="2800" dirty="0">
              <a:solidFill>
                <a:srgbClr val="404040">
                  <a:lumMod val="50000"/>
                  <a:lumOff val="50000"/>
                </a:srgbClr>
              </a:solidFill>
              <a:latin typeface="Consolas" panose="020B0609020204030204" pitchFamily="49" charset="0"/>
              <a:cs typeface="Consolas" panose="020B0609020204030204" pitchFamily="49" charset="0"/>
            </a:endParaRPr>
          </a:p>
          <a:p>
            <a:endParaRPr lang="en-US" sz="2800" dirty="0" smtClean="0">
              <a:solidFill>
                <a:srgbClr val="404040">
                  <a:lumMod val="50000"/>
                  <a:lumOff val="50000"/>
                </a:srgbClr>
              </a:solidFill>
              <a:latin typeface="Consolas" panose="020B0609020204030204" pitchFamily="49" charset="0"/>
              <a:cs typeface="Consolas" panose="020B0609020204030204" pitchFamily="49" charset="0"/>
            </a:endParaRPr>
          </a:p>
          <a:p>
            <a:r>
              <a:rPr lang="en-US" sz="2800" dirty="0" smtClean="0">
                <a:solidFill>
                  <a:srgbClr val="00188F"/>
                </a:solidFill>
                <a:latin typeface="Consolas" panose="020B0609020204030204" pitchFamily="49" charset="0"/>
                <a:cs typeface="Consolas" panose="020B0609020204030204" pitchFamily="49" charset="0"/>
              </a:rPr>
              <a:t>clip</a:t>
            </a:r>
            <a:r>
              <a:rPr lang="en-US" sz="2800" dirty="0" smtClean="0">
                <a:solidFill>
                  <a:srgbClr val="404040">
                    <a:lumMod val="50000"/>
                    <a:lumOff val="50000"/>
                  </a:srgbClr>
                </a:solidFill>
                <a:latin typeface="Consolas" panose="020B0609020204030204" pitchFamily="49" charset="0"/>
                <a:cs typeface="Consolas" panose="020B0609020204030204" pitchFamily="49" charset="0"/>
              </a:rPr>
              <a:t>(optional </a:t>
            </a:r>
            <a:r>
              <a:rPr lang="en-US" sz="2800" dirty="0" err="1" smtClean="0">
                <a:solidFill>
                  <a:srgbClr val="404040">
                    <a:lumMod val="50000"/>
                    <a:lumOff val="50000"/>
                  </a:srgbClr>
                </a:solidFill>
                <a:latin typeface="Consolas" panose="020B0609020204030204" pitchFamily="49" charset="0"/>
                <a:cs typeface="Consolas" panose="020B0609020204030204" pitchFamily="49" charset="0"/>
              </a:rPr>
              <a:t>fillRule</a:t>
            </a:r>
            <a:r>
              <a:rPr lang="en-US" sz="2800" dirty="0" smtClean="0">
                <a:solidFill>
                  <a:srgbClr val="404040">
                    <a:lumMod val="50000"/>
                    <a:lumOff val="50000"/>
                  </a:srgbClr>
                </a:solidFill>
                <a:latin typeface="Consolas" panose="020B0609020204030204" pitchFamily="49" charset="0"/>
                <a:cs typeface="Consolas" panose="020B0609020204030204" pitchFamily="49" charset="0"/>
              </a:rPr>
              <a:t>);</a:t>
            </a:r>
            <a:endParaRPr lang="en-US" sz="2800" dirty="0">
              <a:solidFill>
                <a:srgbClr val="404040">
                  <a:lumMod val="50000"/>
                  <a:lumOff val="50000"/>
                </a:srgbClr>
              </a:solidFill>
              <a:latin typeface="Consolas" panose="020B0609020204030204" pitchFamily="49" charset="0"/>
              <a:cs typeface="Consolas" panose="020B0609020204030204" pitchFamily="49" charset="0"/>
            </a:endParaRPr>
          </a:p>
          <a:p>
            <a:endParaRPr lang="en-US" sz="2800" dirty="0" smtClean="0">
              <a:solidFill>
                <a:srgbClr val="404040">
                  <a:lumMod val="50000"/>
                  <a:lumOff val="50000"/>
                </a:srgbClr>
              </a:solidFill>
              <a:latin typeface="Consolas" panose="020B0609020204030204" pitchFamily="49" charset="0"/>
              <a:cs typeface="Consolas" panose="020B0609020204030204" pitchFamily="49" charset="0"/>
            </a:endParaRPr>
          </a:p>
          <a:p>
            <a:r>
              <a:rPr lang="en-US" sz="2800" dirty="0" err="1" smtClean="0">
                <a:solidFill>
                  <a:srgbClr val="00188F"/>
                </a:solidFill>
                <a:latin typeface="Consolas" panose="020B0609020204030204" pitchFamily="49" charset="0"/>
                <a:cs typeface="Consolas" panose="020B0609020204030204" pitchFamily="49" charset="0"/>
              </a:rPr>
              <a:t>isPointInPath</a:t>
            </a:r>
            <a:r>
              <a:rPr lang="en-US" sz="2800" dirty="0" smtClean="0">
                <a:solidFill>
                  <a:srgbClr val="404040">
                    <a:lumMod val="50000"/>
                    <a:lumOff val="50000"/>
                  </a:srgbClr>
                </a:solidFill>
                <a:latin typeface="Consolas" panose="020B0609020204030204" pitchFamily="49" charset="0"/>
                <a:cs typeface="Consolas" panose="020B0609020204030204" pitchFamily="49" charset="0"/>
              </a:rPr>
              <a:t>(x</a:t>
            </a:r>
            <a:r>
              <a:rPr lang="en-US" sz="2800" dirty="0">
                <a:solidFill>
                  <a:srgbClr val="404040">
                    <a:lumMod val="50000"/>
                    <a:lumOff val="50000"/>
                  </a:srgbClr>
                </a:solidFill>
                <a:latin typeface="Consolas" panose="020B0609020204030204" pitchFamily="49" charset="0"/>
                <a:cs typeface="Consolas" panose="020B0609020204030204" pitchFamily="49" charset="0"/>
              </a:rPr>
              <a:t>, </a:t>
            </a:r>
            <a:r>
              <a:rPr lang="en-US" sz="2800" dirty="0" smtClean="0">
                <a:solidFill>
                  <a:srgbClr val="404040">
                    <a:lumMod val="50000"/>
                    <a:lumOff val="50000"/>
                  </a:srgbClr>
                </a:solidFill>
                <a:latin typeface="Consolas" panose="020B0609020204030204" pitchFamily="49" charset="0"/>
                <a:cs typeface="Consolas" panose="020B0609020204030204" pitchFamily="49" charset="0"/>
              </a:rPr>
              <a:t>y</a:t>
            </a:r>
            <a:r>
              <a:rPr lang="en-US" sz="2800" dirty="0">
                <a:solidFill>
                  <a:srgbClr val="404040">
                    <a:lumMod val="50000"/>
                    <a:lumOff val="50000"/>
                  </a:srgbClr>
                </a:solidFill>
                <a:latin typeface="Consolas" panose="020B0609020204030204" pitchFamily="49" charset="0"/>
                <a:cs typeface="Consolas" panose="020B0609020204030204" pitchFamily="49" charset="0"/>
              </a:rPr>
              <a:t>, optional </a:t>
            </a:r>
            <a:r>
              <a:rPr lang="en-US" sz="2800" dirty="0" err="1">
                <a:solidFill>
                  <a:srgbClr val="404040">
                    <a:lumMod val="50000"/>
                    <a:lumOff val="50000"/>
                  </a:srgbClr>
                </a:solidFill>
                <a:latin typeface="Consolas" panose="020B0609020204030204" pitchFamily="49" charset="0"/>
                <a:cs typeface="Consolas" panose="020B0609020204030204" pitchFamily="49" charset="0"/>
              </a:rPr>
              <a:t>fillRule</a:t>
            </a:r>
            <a:r>
              <a:rPr lang="en-US" sz="2800" dirty="0" smtClean="0">
                <a:solidFill>
                  <a:srgbClr val="404040">
                    <a:lumMod val="50000"/>
                    <a:lumOff val="50000"/>
                  </a:srgbClr>
                </a:solidFill>
                <a:latin typeface="Consolas" panose="020B0609020204030204" pitchFamily="49" charset="0"/>
                <a:cs typeface="Consolas" panose="020B0609020204030204" pitchFamily="49" charset="0"/>
              </a:rPr>
              <a:t>);</a:t>
            </a:r>
          </a:p>
        </p:txBody>
      </p:sp>
    </p:spTree>
    <p:extLst>
      <p:ext uri="{BB962C8B-B14F-4D97-AF65-F5344CB8AC3E}">
        <p14:creationId xmlns:p14="http://schemas.microsoft.com/office/powerpoint/2010/main" val="427231888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Autofit/>
          </a:bodyPr>
          <a:lstStyle/>
          <a:p>
            <a:r>
              <a:rPr lang="en-US" dirty="0" smtClean="0">
                <a:solidFill>
                  <a:schemeClr val="tx1">
                    <a:lumMod val="50000"/>
                    <a:lumOff val="50000"/>
                  </a:schemeClr>
                </a:solidFill>
              </a:rPr>
              <a:t>&lt;canvas&gt; fill </a:t>
            </a:r>
            <a:r>
              <a:rPr lang="en-US" dirty="0">
                <a:solidFill>
                  <a:schemeClr val="tx1">
                    <a:lumMod val="50000"/>
                    <a:lumOff val="50000"/>
                  </a:schemeClr>
                </a:solidFill>
              </a:rPr>
              <a:t>r</a:t>
            </a:r>
            <a:r>
              <a:rPr lang="en-US" dirty="0" smtClean="0">
                <a:solidFill>
                  <a:schemeClr val="tx1">
                    <a:lumMod val="50000"/>
                    <a:lumOff val="50000"/>
                  </a:schemeClr>
                </a:solidFill>
              </a:rPr>
              <a:t>ule</a:t>
            </a:r>
            <a:br>
              <a:rPr lang="en-US" dirty="0" smtClean="0">
                <a:solidFill>
                  <a:schemeClr val="tx1">
                    <a:lumMod val="50000"/>
                    <a:lumOff val="50000"/>
                  </a:schemeClr>
                </a:solidFill>
              </a:rPr>
            </a:br>
            <a:r>
              <a:rPr lang="en-US" sz="2400" i="1" dirty="0">
                <a:solidFill>
                  <a:schemeClr val="tx2"/>
                </a:solidFill>
              </a:rPr>
              <a:t>canvas 2d context, level </a:t>
            </a:r>
            <a:r>
              <a:rPr lang="en-US" sz="2400" i="1" dirty="0" smtClean="0">
                <a:solidFill>
                  <a:schemeClr val="tx2"/>
                </a:solidFill>
              </a:rPr>
              <a:t>2</a:t>
            </a:r>
            <a:endParaRPr sz="2400" b="1" i="1" dirty="0">
              <a:solidFill>
                <a:schemeClr val="tx2"/>
              </a:solidFill>
            </a:endParaRPr>
          </a:p>
        </p:txBody>
      </p:sp>
      <p:grpSp>
        <p:nvGrpSpPr>
          <p:cNvPr id="10" name="Group 9"/>
          <p:cNvGrpSpPr/>
          <p:nvPr/>
        </p:nvGrpSpPr>
        <p:grpSpPr>
          <a:xfrm>
            <a:off x="2103437" y="2111480"/>
            <a:ext cx="3886200" cy="4057247"/>
            <a:chOff x="1511045" y="2111480"/>
            <a:chExt cx="3886200" cy="4057247"/>
          </a:xfrm>
        </p:grpSpPr>
        <p:pic>
          <p:nvPicPr>
            <p:cNvPr id="5" name="Picture 4"/>
            <p:cNvPicPr>
              <a:picLocks noChangeAspect="1"/>
            </p:cNvPicPr>
            <p:nvPr/>
          </p:nvPicPr>
          <p:blipFill rotWithShape="1">
            <a:blip r:embed="rId3"/>
            <a:srcRect l="4926" t="3887" r="56070" b="5731"/>
            <a:stretch/>
          </p:blipFill>
          <p:spPr>
            <a:xfrm>
              <a:off x="1861057" y="2111480"/>
              <a:ext cx="3186176" cy="3113024"/>
            </a:xfrm>
            <a:prstGeom prst="rect">
              <a:avLst/>
            </a:prstGeom>
          </p:spPr>
        </p:pic>
        <p:sp>
          <p:nvSpPr>
            <p:cNvPr id="7" name="TextBox 6"/>
            <p:cNvSpPr txBox="1"/>
            <p:nvPr/>
          </p:nvSpPr>
          <p:spPr>
            <a:xfrm>
              <a:off x="1511045" y="5707062"/>
              <a:ext cx="3886200" cy="461665"/>
            </a:xfrm>
            <a:prstGeom prst="rect">
              <a:avLst/>
            </a:prstGeom>
            <a:noFill/>
          </p:spPr>
          <p:txBody>
            <a:bodyPr wrap="square" rtlCol="0">
              <a:spAutoFit/>
            </a:bodyPr>
            <a:lstStyle/>
            <a:p>
              <a:pPr algn="ctr"/>
              <a:r>
                <a:rPr lang="en-US" sz="2400" dirty="0" smtClean="0">
                  <a:solidFill>
                    <a:srgbClr val="00188F"/>
                  </a:solidFill>
                  <a:latin typeface="Segoe UI Light"/>
                </a:rPr>
                <a:t>Non-zero winding rule</a:t>
              </a:r>
            </a:p>
          </p:txBody>
        </p:sp>
      </p:grpSp>
      <p:grpSp>
        <p:nvGrpSpPr>
          <p:cNvPr id="8" name="Group 7"/>
          <p:cNvGrpSpPr/>
          <p:nvPr/>
        </p:nvGrpSpPr>
        <p:grpSpPr>
          <a:xfrm>
            <a:off x="6599237" y="1970861"/>
            <a:ext cx="3886200" cy="4197866"/>
            <a:chOff x="7320861" y="1970861"/>
            <a:chExt cx="3886200" cy="4197866"/>
          </a:xfrm>
        </p:grpSpPr>
        <p:pic>
          <p:nvPicPr>
            <p:cNvPr id="6" name="Picture 5"/>
            <p:cNvPicPr>
              <a:picLocks noChangeAspect="1"/>
            </p:cNvPicPr>
            <p:nvPr/>
          </p:nvPicPr>
          <p:blipFill rotWithShape="1">
            <a:blip r:embed="rId3"/>
            <a:srcRect l="54776" r="4130" b="5536"/>
            <a:stretch/>
          </p:blipFill>
          <p:spPr>
            <a:xfrm>
              <a:off x="7585529" y="1970861"/>
              <a:ext cx="3356864" cy="3253643"/>
            </a:xfrm>
            <a:prstGeom prst="rect">
              <a:avLst/>
            </a:prstGeom>
          </p:spPr>
        </p:pic>
        <p:sp>
          <p:nvSpPr>
            <p:cNvPr id="9" name="TextBox 8"/>
            <p:cNvSpPr txBox="1"/>
            <p:nvPr/>
          </p:nvSpPr>
          <p:spPr>
            <a:xfrm>
              <a:off x="7320861" y="5707062"/>
              <a:ext cx="3886200" cy="461665"/>
            </a:xfrm>
            <a:prstGeom prst="rect">
              <a:avLst/>
            </a:prstGeom>
            <a:noFill/>
          </p:spPr>
          <p:txBody>
            <a:bodyPr wrap="square" rtlCol="0">
              <a:spAutoFit/>
            </a:bodyPr>
            <a:lstStyle/>
            <a:p>
              <a:pPr algn="ctr"/>
              <a:r>
                <a:rPr lang="en-US" sz="2400" dirty="0" smtClean="0">
                  <a:solidFill>
                    <a:srgbClr val="00188F"/>
                  </a:solidFill>
                  <a:latin typeface="Segoe UI Light"/>
                </a:rPr>
                <a:t>Even odd rule</a:t>
              </a:r>
            </a:p>
          </p:txBody>
        </p:sp>
      </p:grpSp>
      <p:sp>
        <p:nvSpPr>
          <p:cNvPr id="11" name="Rectangle 10">
            <a:hlinkClick r:id="rId4"/>
          </p:cNvPr>
          <p:cNvSpPr/>
          <p:nvPr/>
        </p:nvSpPr>
        <p:spPr bwMode="auto">
          <a:xfrm>
            <a:off x="10637837" y="0"/>
            <a:ext cx="1798638" cy="143986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2" name="Straight Arrow Connector 11"/>
          <p:cNvCxnSpPr/>
          <p:nvPr/>
        </p:nvCxnSpPr>
        <p:spPr>
          <a:xfrm flipV="1">
            <a:off x="4008437" y="1970861"/>
            <a:ext cx="685800" cy="1817019"/>
          </a:xfrm>
          <a:prstGeom prst="straightConnector1">
            <a:avLst/>
          </a:prstGeom>
          <a:ln w="50800" cap="rnd">
            <a:solidFill>
              <a:srgbClr val="00B050">
                <a:alpha val="85000"/>
              </a:srgb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9304337" y="3597682"/>
            <a:ext cx="1104900" cy="307923"/>
          </a:xfrm>
          <a:prstGeom prst="straightConnector1">
            <a:avLst/>
          </a:prstGeom>
          <a:ln w="50800" cap="rnd">
            <a:solidFill>
              <a:srgbClr val="00B05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3644544" y="1468732"/>
            <a:ext cx="2165143" cy="461665"/>
          </a:xfrm>
          <a:prstGeom prst="rect">
            <a:avLst/>
          </a:prstGeom>
        </p:spPr>
        <p:txBody>
          <a:bodyPr wrap="none">
            <a:spAutoFit/>
          </a:bodyPr>
          <a:lstStyle/>
          <a:p>
            <a:pPr algn="ctr"/>
            <a:r>
              <a:rPr lang="en-US" sz="2400" dirty="0" smtClean="0">
                <a:solidFill>
                  <a:srgbClr val="00B050"/>
                </a:solidFill>
              </a:rPr>
              <a:t>2 lines crossed</a:t>
            </a:r>
            <a:endParaRPr lang="en-US" sz="2400" dirty="0">
              <a:solidFill>
                <a:srgbClr val="00B050"/>
              </a:solidFill>
            </a:endParaRPr>
          </a:p>
        </p:txBody>
      </p:sp>
      <p:cxnSp>
        <p:nvCxnSpPr>
          <p:cNvPr id="22" name="Straight Arrow Connector 21"/>
          <p:cNvCxnSpPr/>
          <p:nvPr/>
        </p:nvCxnSpPr>
        <p:spPr>
          <a:xfrm flipV="1">
            <a:off x="8504236" y="1978101"/>
            <a:ext cx="685800" cy="1817019"/>
          </a:xfrm>
          <a:prstGeom prst="straightConnector1">
            <a:avLst/>
          </a:prstGeom>
          <a:ln w="50800" cap="rnd">
            <a:solidFill>
              <a:srgbClr val="00B050">
                <a:alpha val="85000"/>
              </a:srgb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8140339" y="1475972"/>
            <a:ext cx="2165143" cy="830997"/>
          </a:xfrm>
          <a:prstGeom prst="rect">
            <a:avLst/>
          </a:prstGeom>
        </p:spPr>
        <p:txBody>
          <a:bodyPr wrap="none">
            <a:spAutoFit/>
          </a:bodyPr>
          <a:lstStyle/>
          <a:p>
            <a:pPr algn="ctr"/>
            <a:r>
              <a:rPr lang="en-US" sz="2400" dirty="0">
                <a:solidFill>
                  <a:srgbClr val="00B050"/>
                </a:solidFill>
              </a:rPr>
              <a:t>2 lines crossed</a:t>
            </a:r>
          </a:p>
          <a:p>
            <a:pPr algn="ctr"/>
            <a:endParaRPr lang="en-US" sz="2400" dirty="0">
              <a:solidFill>
                <a:srgbClr val="00B050"/>
              </a:solidFill>
            </a:endParaRPr>
          </a:p>
        </p:txBody>
      </p:sp>
      <p:sp>
        <p:nvSpPr>
          <p:cNvPr id="24" name="Rectangle 23"/>
          <p:cNvSpPr/>
          <p:nvPr/>
        </p:nvSpPr>
        <p:spPr>
          <a:xfrm>
            <a:off x="9714961" y="3885274"/>
            <a:ext cx="2035301" cy="461665"/>
          </a:xfrm>
          <a:prstGeom prst="rect">
            <a:avLst/>
          </a:prstGeom>
        </p:spPr>
        <p:txBody>
          <a:bodyPr wrap="none">
            <a:spAutoFit/>
          </a:bodyPr>
          <a:lstStyle/>
          <a:p>
            <a:pPr algn="ctr"/>
            <a:r>
              <a:rPr lang="en-US" sz="2400" dirty="0" smtClean="0">
                <a:solidFill>
                  <a:srgbClr val="00B050"/>
                </a:solidFill>
              </a:rPr>
              <a:t>1 line crossed</a:t>
            </a:r>
            <a:endParaRPr lang="en-US" sz="2400" dirty="0">
              <a:solidFill>
                <a:srgbClr val="00B050"/>
              </a:solidFill>
            </a:endParaRPr>
          </a:p>
        </p:txBody>
      </p:sp>
      <p:sp>
        <p:nvSpPr>
          <p:cNvPr id="2" name="Rectangle 1"/>
          <p:cNvSpPr/>
          <p:nvPr/>
        </p:nvSpPr>
        <p:spPr>
          <a:xfrm>
            <a:off x="2825690" y="6337016"/>
            <a:ext cx="2441694" cy="400110"/>
          </a:xfrm>
          <a:prstGeom prst="rect">
            <a:avLst/>
          </a:prstGeom>
        </p:spPr>
        <p:txBody>
          <a:bodyPr wrap="none">
            <a:spAutoFit/>
          </a:bodyPr>
          <a:lstStyle/>
          <a:p>
            <a:r>
              <a:rPr lang="en-US" sz="2000" dirty="0" smtClean="0">
                <a:solidFill>
                  <a:schemeClr val="tx2"/>
                </a:solidFill>
                <a:latin typeface="Consolas" panose="020B0609020204030204" pitchFamily="49" charset="0"/>
                <a:cs typeface="Consolas" panose="020B0609020204030204" pitchFamily="49" charset="0"/>
              </a:rPr>
              <a:t>fill</a:t>
            </a:r>
            <a:r>
              <a:rPr lang="en-US" sz="2000" dirty="0">
                <a:solidFill>
                  <a:srgbClr val="404040">
                    <a:lumMod val="50000"/>
                    <a:lumOff val="50000"/>
                  </a:srgbClr>
                </a:solidFill>
                <a:latin typeface="Consolas" panose="020B0609020204030204" pitchFamily="49" charset="0"/>
                <a:cs typeface="Consolas" panose="020B0609020204030204" pitchFamily="49" charset="0"/>
              </a:rPr>
              <a:t>("nonzero</a:t>
            </a:r>
            <a:r>
              <a:rPr lang="en-US" sz="2000" dirty="0" smtClean="0">
                <a:solidFill>
                  <a:srgbClr val="404040">
                    <a:lumMod val="50000"/>
                    <a:lumOff val="50000"/>
                  </a:srgbClr>
                </a:solidFill>
                <a:latin typeface="Consolas" panose="020B0609020204030204" pitchFamily="49" charset="0"/>
                <a:cs typeface="Consolas" panose="020B0609020204030204" pitchFamily="49" charset="0"/>
              </a:rPr>
              <a:t>");</a:t>
            </a:r>
            <a:endParaRPr lang="en-US" sz="2000" dirty="0"/>
          </a:p>
        </p:txBody>
      </p:sp>
      <p:sp>
        <p:nvSpPr>
          <p:cNvPr id="21" name="Rectangle 20"/>
          <p:cNvSpPr/>
          <p:nvPr/>
        </p:nvSpPr>
        <p:spPr>
          <a:xfrm>
            <a:off x="7321490" y="6337016"/>
            <a:ext cx="2441694" cy="400110"/>
          </a:xfrm>
          <a:prstGeom prst="rect">
            <a:avLst/>
          </a:prstGeom>
        </p:spPr>
        <p:txBody>
          <a:bodyPr wrap="none">
            <a:spAutoFit/>
          </a:bodyPr>
          <a:lstStyle/>
          <a:p>
            <a:r>
              <a:rPr lang="en-US" sz="2000" dirty="0" smtClean="0">
                <a:solidFill>
                  <a:schemeClr val="tx2"/>
                </a:solidFill>
                <a:latin typeface="Consolas" panose="020B0609020204030204" pitchFamily="49" charset="0"/>
                <a:cs typeface="Consolas" panose="020B0609020204030204" pitchFamily="49" charset="0"/>
              </a:rPr>
              <a:t>fill</a:t>
            </a:r>
            <a:r>
              <a:rPr lang="en-US" sz="2000" dirty="0" smtClean="0">
                <a:solidFill>
                  <a:srgbClr val="404040">
                    <a:lumMod val="50000"/>
                    <a:lumOff val="50000"/>
                  </a:srgbClr>
                </a:solidFill>
                <a:latin typeface="Consolas" panose="020B0609020204030204" pitchFamily="49" charset="0"/>
                <a:cs typeface="Consolas" panose="020B0609020204030204" pitchFamily="49" charset="0"/>
              </a:rPr>
              <a:t>(“</a:t>
            </a:r>
            <a:r>
              <a:rPr lang="en-US" sz="2000" dirty="0" err="1" smtClean="0">
                <a:solidFill>
                  <a:srgbClr val="404040">
                    <a:lumMod val="50000"/>
                    <a:lumOff val="50000"/>
                  </a:srgbClr>
                </a:solidFill>
                <a:latin typeface="Consolas" panose="020B0609020204030204" pitchFamily="49" charset="0"/>
                <a:cs typeface="Consolas" panose="020B0609020204030204" pitchFamily="49" charset="0"/>
              </a:rPr>
              <a:t>evenodd</a:t>
            </a:r>
            <a:r>
              <a:rPr lang="en-US" sz="2000" dirty="0" smtClean="0">
                <a:solidFill>
                  <a:srgbClr val="404040">
                    <a:lumMod val="50000"/>
                    <a:lumOff val="50000"/>
                  </a:srgbClr>
                </a:solidFill>
                <a:latin typeface="Consolas" panose="020B0609020204030204" pitchFamily="49" charset="0"/>
                <a:cs typeface="Consolas" panose="020B0609020204030204" pitchFamily="49" charset="0"/>
              </a:rPr>
              <a:t>");</a:t>
            </a:r>
            <a:endParaRPr lang="en-US" sz="2000" dirty="0"/>
          </a:p>
        </p:txBody>
      </p:sp>
    </p:spTree>
    <p:extLst>
      <p:ext uri="{BB962C8B-B14F-4D97-AF65-F5344CB8AC3E}">
        <p14:creationId xmlns:p14="http://schemas.microsoft.com/office/powerpoint/2010/main" val="62620260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Autofit/>
          </a:bodyPr>
          <a:lstStyle/>
          <a:p>
            <a:r>
              <a:rPr lang="en-US" dirty="0" smtClean="0">
                <a:solidFill>
                  <a:schemeClr val="tx1">
                    <a:lumMod val="50000"/>
                    <a:lumOff val="50000"/>
                  </a:schemeClr>
                </a:solidFill>
              </a:rPr>
              <a:t>&lt;canvas&gt; Dashed Lines</a:t>
            </a:r>
            <a:br>
              <a:rPr lang="en-US" dirty="0" smtClean="0">
                <a:solidFill>
                  <a:schemeClr val="tx1">
                    <a:lumMod val="50000"/>
                    <a:lumOff val="50000"/>
                  </a:schemeClr>
                </a:solidFill>
              </a:rPr>
            </a:br>
            <a:r>
              <a:rPr lang="en-US" sz="2400" i="1" dirty="0">
                <a:solidFill>
                  <a:schemeClr val="tx2"/>
                </a:solidFill>
              </a:rPr>
              <a:t>canvas 2d context, level 2</a:t>
            </a:r>
            <a:endParaRPr sz="2400" b="1" i="1" dirty="0">
              <a:solidFill>
                <a:schemeClr val="tx2"/>
              </a:solidFill>
            </a:endParaRPr>
          </a:p>
        </p:txBody>
      </p:sp>
      <p:cxnSp>
        <p:nvCxnSpPr>
          <p:cNvPr id="3" name="Straight Connector 2"/>
          <p:cNvCxnSpPr/>
          <p:nvPr/>
        </p:nvCxnSpPr>
        <p:spPr>
          <a:xfrm>
            <a:off x="1112837" y="3497262"/>
            <a:ext cx="9601200" cy="76200"/>
          </a:xfrm>
          <a:prstGeom prst="line">
            <a:avLst/>
          </a:prstGeom>
          <a:ln w="152400">
            <a:solidFill>
              <a:schemeClr val="tx2"/>
            </a:solidFill>
            <a:prstDash val="sysDash"/>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1112837" y="4573097"/>
            <a:ext cx="11492033" cy="1107996"/>
          </a:xfrm>
          <a:prstGeom prst="rect">
            <a:avLst/>
          </a:prstGeom>
          <a:noFill/>
        </p:spPr>
        <p:txBody>
          <a:bodyPr wrap="square" lIns="0" tIns="0" rIns="0" bIns="0" rtlCol="0">
            <a:spAutoFit/>
          </a:bodyPr>
          <a:lstStyle/>
          <a:p>
            <a:r>
              <a:rPr lang="en-US" sz="2400" dirty="0" err="1" smtClean="0">
                <a:solidFill>
                  <a:srgbClr val="00188F"/>
                </a:solidFill>
                <a:latin typeface="Consolas" panose="020B0609020204030204" pitchFamily="49" charset="0"/>
                <a:cs typeface="Consolas" panose="020B0609020204030204" pitchFamily="49" charset="0"/>
              </a:rPr>
              <a:t>setLineDash</a:t>
            </a:r>
            <a:r>
              <a:rPr lang="en-US" sz="2400" dirty="0" smtClean="0">
                <a:solidFill>
                  <a:srgbClr val="404040">
                    <a:lumMod val="50000"/>
                    <a:lumOff val="50000"/>
                  </a:srgbClr>
                </a:solidFill>
                <a:latin typeface="Consolas" panose="020B0609020204030204" pitchFamily="49" charset="0"/>
                <a:cs typeface="Consolas" panose="020B0609020204030204" pitchFamily="49" charset="0"/>
              </a:rPr>
              <a:t>(sequence&lt;unrestricted double&gt; segments</a:t>
            </a:r>
            <a:r>
              <a:rPr lang="en-US" sz="2400" dirty="0">
                <a:solidFill>
                  <a:srgbClr val="404040">
                    <a:lumMod val="50000"/>
                    <a:lumOff val="50000"/>
                  </a:srgbClr>
                </a:solidFill>
                <a:latin typeface="Consolas" panose="020B0609020204030204" pitchFamily="49" charset="0"/>
                <a:cs typeface="Consolas" panose="020B0609020204030204" pitchFamily="49" charset="0"/>
              </a:rPr>
              <a:t>); </a:t>
            </a:r>
            <a:r>
              <a:rPr lang="en-US" sz="2400" dirty="0" smtClean="0">
                <a:solidFill>
                  <a:srgbClr val="404040">
                    <a:lumMod val="50000"/>
                    <a:lumOff val="50000"/>
                  </a:srgbClr>
                </a:solidFill>
                <a:latin typeface="Consolas" panose="020B0609020204030204" pitchFamily="49" charset="0"/>
                <a:cs typeface="Consolas" panose="020B0609020204030204" pitchFamily="49" charset="0"/>
              </a:rPr>
              <a:t>  sequence&lt;unrestricted </a:t>
            </a:r>
            <a:r>
              <a:rPr lang="en-US" sz="2400" dirty="0">
                <a:solidFill>
                  <a:srgbClr val="404040">
                    <a:lumMod val="50000"/>
                    <a:lumOff val="50000"/>
                  </a:srgbClr>
                </a:solidFill>
                <a:latin typeface="Consolas" panose="020B0609020204030204" pitchFamily="49" charset="0"/>
                <a:cs typeface="Consolas" panose="020B0609020204030204" pitchFamily="49" charset="0"/>
              </a:rPr>
              <a:t>double&gt; </a:t>
            </a:r>
            <a:r>
              <a:rPr lang="en-US" sz="2400" dirty="0" err="1">
                <a:solidFill>
                  <a:srgbClr val="00188F"/>
                </a:solidFill>
                <a:latin typeface="Consolas" panose="020B0609020204030204" pitchFamily="49" charset="0"/>
                <a:cs typeface="Consolas" panose="020B0609020204030204" pitchFamily="49" charset="0"/>
              </a:rPr>
              <a:t>getLineDash</a:t>
            </a:r>
            <a:r>
              <a:rPr lang="en-US" sz="2400" dirty="0">
                <a:solidFill>
                  <a:srgbClr val="404040">
                    <a:lumMod val="50000"/>
                    <a:lumOff val="50000"/>
                  </a:srgbClr>
                </a:solidFill>
                <a:latin typeface="Consolas" panose="020B0609020204030204" pitchFamily="49" charset="0"/>
                <a:cs typeface="Consolas" panose="020B0609020204030204" pitchFamily="49" charset="0"/>
              </a:rPr>
              <a:t>();</a:t>
            </a:r>
          </a:p>
          <a:p>
            <a:r>
              <a:rPr lang="en-US" sz="2400" dirty="0" smtClean="0">
                <a:solidFill>
                  <a:srgbClr val="404040">
                    <a:lumMod val="50000"/>
                    <a:lumOff val="50000"/>
                  </a:srgbClr>
                </a:solidFill>
                <a:latin typeface="Consolas" panose="020B0609020204030204" pitchFamily="49" charset="0"/>
                <a:cs typeface="Consolas" panose="020B0609020204030204" pitchFamily="49" charset="0"/>
              </a:rPr>
              <a:t>attribute unrestricted double </a:t>
            </a:r>
            <a:r>
              <a:rPr lang="en-US" sz="2400" dirty="0" err="1">
                <a:solidFill>
                  <a:srgbClr val="00188F"/>
                </a:solidFill>
                <a:latin typeface="Consolas" panose="020B0609020204030204" pitchFamily="49" charset="0"/>
                <a:cs typeface="Consolas" panose="020B0609020204030204" pitchFamily="49" charset="0"/>
              </a:rPr>
              <a:t>lineDashOffset</a:t>
            </a:r>
            <a:r>
              <a:rPr lang="en-US" sz="2400" dirty="0">
                <a:solidFill>
                  <a:srgbClr val="404040">
                    <a:lumMod val="50000"/>
                    <a:lumOff val="50000"/>
                  </a:srgbClr>
                </a:solidFill>
                <a:latin typeface="Consolas" panose="020B0609020204030204" pitchFamily="49" charset="0"/>
                <a:cs typeface="Consolas" panose="020B0609020204030204" pitchFamily="49" charset="0"/>
              </a:rPr>
              <a:t>;</a:t>
            </a:r>
          </a:p>
        </p:txBody>
      </p:sp>
      <p:sp>
        <p:nvSpPr>
          <p:cNvPr id="5" name="Rectangle 4">
            <a:hlinkClick r:id="rId3"/>
          </p:cNvPr>
          <p:cNvSpPr/>
          <p:nvPr/>
        </p:nvSpPr>
        <p:spPr bwMode="auto">
          <a:xfrm>
            <a:off x="10637837" y="0"/>
            <a:ext cx="1798638" cy="143986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0592863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Autofit/>
          </a:bodyPr>
          <a:lstStyle/>
          <a:p>
            <a:r>
              <a:rPr lang="en-US" dirty="0" smtClean="0">
                <a:solidFill>
                  <a:schemeClr val="tx1">
                    <a:lumMod val="50000"/>
                    <a:lumOff val="50000"/>
                  </a:schemeClr>
                </a:solidFill>
              </a:rPr>
              <a:t>JPEG Format in &lt;</a:t>
            </a:r>
            <a:r>
              <a:rPr lang="en-US" dirty="0" err="1" smtClean="0">
                <a:solidFill>
                  <a:schemeClr val="tx1">
                    <a:lumMod val="50000"/>
                    <a:lumOff val="50000"/>
                  </a:schemeClr>
                </a:solidFill>
              </a:rPr>
              <a:t>img</a:t>
            </a:r>
            <a:r>
              <a:rPr lang="en-US" dirty="0" smtClean="0">
                <a:solidFill>
                  <a:schemeClr val="tx1">
                    <a:lumMod val="50000"/>
                    <a:lumOff val="50000"/>
                  </a:schemeClr>
                </a:solidFill>
              </a:rPr>
              <a:t>&gt;</a:t>
            </a:r>
            <a:br>
              <a:rPr lang="en-US" dirty="0" smtClean="0">
                <a:solidFill>
                  <a:schemeClr val="tx1">
                    <a:lumMod val="50000"/>
                    <a:lumOff val="50000"/>
                  </a:schemeClr>
                </a:solidFill>
              </a:rPr>
            </a:br>
            <a:r>
              <a:rPr lang="en-US" sz="2400" i="1" dirty="0" smtClean="0">
                <a:solidFill>
                  <a:schemeClr val="tx2"/>
                </a:solidFill>
              </a:rPr>
              <a:t>Most Commonly Used Image Format</a:t>
            </a:r>
            <a:endParaRPr sz="2400" b="1" i="1" dirty="0">
              <a:solidFill>
                <a:schemeClr val="tx2"/>
              </a:solidFill>
            </a:endParaRPr>
          </a:p>
        </p:txBody>
      </p:sp>
      <p:graphicFrame>
        <p:nvGraphicFramePr>
          <p:cNvPr id="7" name="Chart 6"/>
          <p:cNvGraphicFramePr/>
          <p:nvPr>
            <p:extLst/>
          </p:nvPr>
        </p:nvGraphicFramePr>
        <p:xfrm>
          <a:off x="2713037" y="1973262"/>
          <a:ext cx="6842308" cy="44718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8529817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A4136940-2F30-4F5C-9ED6-88F2C49C1AE1}"/>
    </a:ext>
  </a:extLst>
</a:theme>
</file>

<file path=ppt/theme/theme2.xml><?xml version="1.0" encoding="utf-8"?>
<a:theme xmlns:a="http://schemas.openxmlformats.org/drawingml/2006/main" name="1_5-30536_Build_2014_Breakout_Template_Blue_16x9">
  <a:themeElements>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3"/>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C5418590-2BCF-48C6-AF37-67DC4D4291A7}"/>
    </a:ext>
  </a:extLst>
</a:theme>
</file>

<file path=ppt/theme/theme3.xml><?xml version="1.0" encoding="utf-8"?>
<a:theme xmlns:a="http://schemas.openxmlformats.org/drawingml/2006/main" name="1_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Breakout_Template" id="{F5D6E0E1-1FB5-4199-9F64-9740ED9BF6E3}" vid="{A3695D3E-AA29-44BB-A7CD-EE235C5B9EA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59190252e8f6b8110360cee8e4044d5b">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ce62f3e539b6767ca1e323fb703a26fd"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27</Value>
      <Value>55</Value>
      <Value>28</Value>
      <Value>6</Value>
    </TaxCatchAll>
    <Event_x0020_End_x0020_Date xmlns="e36bfbf9-5e42-489c-a259-4c54eb22cb57">2014-04-04T07:00:00+00:00</Event_x0020_End_x0020_Date>
    <Event_x0020_Start_x0020_Date xmlns="e36bfbf9-5e42-489c-a259-4c54eb22cb57">2014-04-02T07:00:00+00:00</Event_x0020_Start_x0020_Date>
    <MS_x0020_Speaker xmlns="e36bfbf9-5e42-489c-a259-4c54eb22cb57">
      <UserInfo>
        <DisplayName/>
        <AccountId xsi:nil="true"/>
        <AccountType/>
      </UserInfo>
    </MS_x0020_Speaker>
    <External_x0020_Speaker xmlns="e36bfbf9-5e42-489c-a259-4c54eb22cb57">Frank Olivier ; David Catuhe;  Ben Constable </External_x0020_Speaker>
    <Session_x0020_Code xmlns="e36bfbf9-5e42-489c-a259-4c54eb22cb57">3-558</Session_x0020_Code>
    <Presentation_x0020_Date xmlns="e36bfbf9-5e42-489c-a259-4c54eb22cb57">2014-04-04T00:00:00-07:00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ermInfo xmlns="http://schemas.microsoft.com/office/infopath/2007/PartnerControls">
          <TermName xmlns="http://schemas.microsoft.com/office/infopath/2007/PartnerControls">Build 2014</TermName>
          <TermId xmlns="http://schemas.microsoft.com/office/infopath/2007/PartnerControls">8770012f-d296-48ca-a06e-3861b41b8494</TermId>
        </TermInfo>
      </Terms>
    </TaxKeywordTaxHTField>
    <RatedBy xmlns="http://schemas.microsoft.com/sharepoint/v3">
      <UserInfo>
        <DisplayName/>
        <AccountId xsi:nil="true"/>
        <AccountType/>
      </UserInfo>
    </RatedBy>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D1A452-E14D-4855-86D9-B23C243AD4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dcmitype/"/>
    <ds:schemaRef ds:uri="http://purl.org/dc/elements/1.1/"/>
    <ds:schemaRef ds:uri="http://schemas.microsoft.com/office/infopath/2007/PartnerControls"/>
    <ds:schemaRef ds:uri="http://schemas.microsoft.com/office/2006/documentManagement/types"/>
    <ds:schemaRef ds:uri="http://purl.org/dc/terms/"/>
    <ds:schemaRef ds:uri="http://www.w3.org/XML/1998/namespace"/>
    <ds:schemaRef ds:uri="http://schemas.microsoft.com/sharepoint/v3"/>
    <ds:schemaRef ds:uri="230e9df3-be65-4c73-a93b-d1236ebd677e"/>
    <ds:schemaRef ds:uri="http://schemas.openxmlformats.org/package/2006/metadata/core-properties"/>
    <ds:schemaRef ds:uri="e36bfbf9-5e42-489c-a259-4c54eb22cb57"/>
    <ds:schemaRef ds:uri="http://schemas.microsoft.com/office/2006/metadata/propertie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3864</TotalTime>
  <Words>2922</Words>
  <Application>Microsoft Office PowerPoint</Application>
  <PresentationFormat>Custom</PresentationFormat>
  <Paragraphs>351</Paragraphs>
  <Slides>40</Slides>
  <Notes>21</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40</vt:i4>
      </vt:variant>
    </vt:vector>
  </HeadingPairs>
  <TitlesOfParts>
    <vt:vector size="53" baseType="lpstr">
      <vt:lpstr>ＭＳ Ｐゴシック</vt:lpstr>
      <vt:lpstr>Arial</vt:lpstr>
      <vt:lpstr>Arial Black</vt:lpstr>
      <vt:lpstr>Avenir LT Pro 45 Book</vt:lpstr>
      <vt:lpstr>Calibri</vt:lpstr>
      <vt:lpstr>Consolas</vt:lpstr>
      <vt:lpstr>Segoe UI</vt:lpstr>
      <vt:lpstr>Segoe UI Light</vt:lpstr>
      <vt:lpstr>Segoe WP</vt:lpstr>
      <vt:lpstr>Wingdings</vt:lpstr>
      <vt:lpstr>5-30536_Build_2014_Breakout_Template_White_16x9</vt:lpstr>
      <vt:lpstr>1_5-30536_Build_2014_Breakout_Template_Blue_16x9</vt:lpstr>
      <vt:lpstr>1_5-30536_Build_2014_Breakout_Template_White_16x9</vt:lpstr>
      <vt:lpstr>PowerPoint Presentation</vt:lpstr>
      <vt:lpstr>Cutting edge graphics in HTML New features &amp; best practices</vt:lpstr>
      <vt:lpstr>More options than ever</vt:lpstr>
      <vt:lpstr>&lt;canvas&gt; 2d context</vt:lpstr>
      <vt:lpstr>&lt;canvas&gt; image smoothing canvas 2d context, level 2</vt:lpstr>
      <vt:lpstr>&lt;canvas&gt; fill rule canvas 2d context, level 2</vt:lpstr>
      <vt:lpstr>&lt;canvas&gt; fill rule canvas 2d context, level 2</vt:lpstr>
      <vt:lpstr>&lt;canvas&gt; Dashed Lines canvas 2d context, level 2</vt:lpstr>
      <vt:lpstr>JPEG Format in &lt;img&gt; Most Commonly Used Image Format</vt:lpstr>
      <vt:lpstr>JPEG 4:2:0 Chroma Subsampling</vt:lpstr>
      <vt:lpstr>RGB / YCbCr </vt:lpstr>
      <vt:lpstr>Chroma Subsampling</vt:lpstr>
      <vt:lpstr>Internet Explorer 10 on Windows 8 </vt:lpstr>
      <vt:lpstr>Internet Explorer 11 on Windows 8.1 </vt:lpstr>
      <vt:lpstr>How to save JPGs with 4:2:0</vt:lpstr>
      <vt:lpstr>How to save JPGs with 4:2:0</vt:lpstr>
      <vt:lpstr>How to save JPGs with 4:2:0 </vt:lpstr>
      <vt:lpstr>WebGL in Internet Explorer 11</vt:lpstr>
      <vt:lpstr>Khronos Test Suite Pass Rate</vt:lpstr>
      <vt:lpstr>Conformance Test Groups</vt:lpstr>
      <vt:lpstr>WebGL will be on all IE11 devices</vt:lpstr>
      <vt:lpstr>WebGL in Internet Explorer 11</vt:lpstr>
      <vt:lpstr>PowerPoint Presentation</vt:lpstr>
      <vt:lpstr>WebGL Spring14 Update</vt:lpstr>
      <vt:lpstr>GLSL without structs support</vt:lpstr>
      <vt:lpstr>GLSL with structs support</vt:lpstr>
      <vt:lpstr>Anti-aliasing</vt:lpstr>
      <vt:lpstr>Standard derivatives</vt:lpstr>
      <vt:lpstr>Compressed textures</vt:lpstr>
      <vt:lpstr>Stencil buffer</vt:lpstr>
      <vt:lpstr>WebGL Best Practices</vt:lpstr>
      <vt:lpstr>PowerPoint Presentation</vt:lpstr>
      <vt:lpstr>Babylon.js – 3D engine made easy</vt:lpstr>
      <vt:lpstr>How to use Babylon.js</vt:lpstr>
      <vt:lpstr>How to use Babylon.js</vt:lpstr>
      <vt:lpstr>Hello World with Babylon.js</vt:lpstr>
      <vt:lpstr>Advanced features</vt:lpstr>
      <vt:lpstr>Advanced features</vt:lpstr>
      <vt:lpstr>Unleash babylon.js</vt:lpstr>
      <vt:lpstr>PowerPoint Presentation</vt:lpstr>
    </vt:vector>
  </TitlesOfParts>
  <Manager>&lt;Speech writer name goes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OlivierCutting Cutting edge graphics in HTMLNew features &amp; best practices</dc:title>
  <dc:subject>Build 2014</dc:subject>
  <dc:creator>&lt;Speaker name goes here&gt;</dc:creator>
  <cp:keywords>Build 2014</cp:keywords>
  <dc:description>Template: Mitchell Derrey, Silver Fox Productions
Formatting: 
Event Dates: April 2nd - 4th, 2014
Event Location: Moscone Conference Center, San Francisco, CA
Audience Type: Internal</dc:description>
  <cp:lastModifiedBy>Administrator</cp:lastModifiedBy>
  <cp:revision>245</cp:revision>
  <dcterms:created xsi:type="dcterms:W3CDTF">2013-10-21T21:40:33Z</dcterms:created>
  <dcterms:modified xsi:type="dcterms:W3CDTF">2014-04-04T21:03:36Z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28;#Moscone Center|d4f36a2e-dd0d-4424-990f-7c93b4e9f063</vt:lpwstr>
  </property>
  <property fmtid="{D5CDD505-2E9C-101B-9397-08002B2CF9AE}" pid="7" name="Track">
    <vt:lpwstr/>
  </property>
  <property fmtid="{D5CDD505-2E9C-101B-9397-08002B2CF9AE}" pid="8" name="Event Location">
    <vt:lpwstr>6;#San Francisco|84dfcb53-432b-499d-8965-93d483d36b4a</vt:lpwstr>
  </property>
  <property fmtid="{D5CDD505-2E9C-101B-9397-08002B2CF9AE}" pid="9" name="Campaign">
    <vt:lpwstr/>
  </property>
  <property fmtid="{D5CDD505-2E9C-101B-9397-08002B2CF9AE}" pid="10" name="Audience1">
    <vt:lpwstr/>
  </property>
  <property fmtid="{D5CDD505-2E9C-101B-9397-08002B2CF9AE}" pid="11" name="Event Name">
    <vt:lpwstr>27;#BUILD|58542b36-5bf5-46a6-a53f-a41fb7a73785</vt:lpwstr>
  </property>
  <property fmtid="{D5CDD505-2E9C-101B-9397-08002B2CF9AE}" pid="12" name="TaxKeyword">
    <vt:lpwstr>55;#Build 2014|8770012f-d296-48ca-a06e-3861b41b8494</vt:lpwstr>
  </property>
</Properties>
</file>