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 id="2147484219" r:id="rId5"/>
    <p:sldMasterId id="2147484234" r:id="rId6"/>
    <p:sldMasterId id="2147484244" r:id="rId7"/>
    <p:sldMasterId id="2147484256" r:id="rId8"/>
  </p:sldMasterIdLst>
  <p:notesMasterIdLst>
    <p:notesMasterId r:id="rId67"/>
  </p:notesMasterIdLst>
  <p:handoutMasterIdLst>
    <p:handoutMasterId r:id="rId68"/>
  </p:handoutMasterIdLst>
  <p:sldIdLst>
    <p:sldId id="340"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283" r:id="rId65"/>
    <p:sldId id="281" r:id="rId66"/>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2014 Breakout Template" id="{5CF46F38-2ECC-4583-8D7D-57BEA9520F7C}">
          <p14:sldIdLst>
            <p14:sldId id="340"/>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283"/>
            <p14:sldId id="281"/>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D2D2D2"/>
    <a:srgbClr val="BAD80A"/>
    <a:srgbClr val="7FBA00"/>
    <a:srgbClr val="FFFFFF"/>
    <a:srgbClr val="FFB900"/>
    <a:srgbClr val="DC3C00"/>
    <a:srgbClr val="000000"/>
    <a:srgbClr val="008272"/>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5747" autoAdjust="0"/>
  </p:normalViewPr>
  <p:slideViewPr>
    <p:cSldViewPr snapToObjects="1">
      <p:cViewPr varScale="1">
        <p:scale>
          <a:sx n="101" d="100"/>
          <a:sy n="101" d="100"/>
        </p:scale>
        <p:origin x="738"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snapToObjects="1" showGuides="1">
      <p:cViewPr varScale="1">
        <p:scale>
          <a:sx n="65" d="100"/>
          <a:sy n="65" d="100"/>
        </p:scale>
        <p:origin x="3276"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8.xml"/><Relationship Id="rId21" Type="http://schemas.openxmlformats.org/officeDocument/2006/relationships/slide" Target="slides/slide13.xml"/><Relationship Id="rId42" Type="http://schemas.openxmlformats.org/officeDocument/2006/relationships/slide" Target="slides/slide34.xml"/><Relationship Id="rId47" Type="http://schemas.openxmlformats.org/officeDocument/2006/relationships/slide" Target="slides/slide39.xml"/><Relationship Id="rId63" Type="http://schemas.openxmlformats.org/officeDocument/2006/relationships/slide" Target="slides/slide55.xml"/><Relationship Id="rId6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5" Type="http://schemas.openxmlformats.org/officeDocument/2006/relationships/slideMaster" Target="slideMasters/slideMaster2.xml"/><Relationship Id="rId61" Type="http://schemas.openxmlformats.org/officeDocument/2006/relationships/slide" Target="slides/slide53.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commentAuthors" Target="commentAuthors.xml"/><Relationship Id="rId8" Type="http://schemas.openxmlformats.org/officeDocument/2006/relationships/slideMaster" Target="slideMasters/slideMaster5.xml"/><Relationship Id="rId51" Type="http://schemas.openxmlformats.org/officeDocument/2006/relationships/slide" Target="slides/slide43.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notesMaster" Target="notesMasters/notesMaster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3" Type="http://schemas.openxmlformats.org/officeDocument/2006/relationships/slide" Target="slides/slide5.xml"/><Relationship Id="rId18" Type="http://schemas.openxmlformats.org/officeDocument/2006/relationships/slide" Target="slides/slide10.xml"/><Relationship Id="rId39" Type="http://schemas.openxmlformats.org/officeDocument/2006/relationships/slide" Target="slides/slide31.xml"/><Relationship Id="rId34" Type="http://schemas.openxmlformats.org/officeDocument/2006/relationships/slide" Target="slides/slide26.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4.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172694-61BA-4353-BA89-77A3A7646F9B}" type="datetime1">
              <a:rPr lang="en-US" smtClean="0">
                <a:latin typeface="Segoe UI" pitchFamily="34" charset="0"/>
              </a:rPr>
              <a:t>4/2/2014</a:t>
            </a:fld>
            <a:endParaRPr lang="en-US" dirty="0">
              <a:latin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
        <p:nvSpPr>
          <p:cNvPr id="3" name="Footer Placeholder 2"/>
          <p:cNvSpPr>
            <a:spLocks noGrp="1"/>
          </p:cNvSpPr>
          <p:nvPr>
            <p:ph type="ftr" sz="quarter" idx="2"/>
          </p:nvPr>
        </p:nvSpPr>
        <p:spPr>
          <a:xfrm>
            <a:off x="320074" y="8685213"/>
            <a:ext cx="5463504" cy="458787"/>
          </a:xfrm>
          <a:prstGeom prst="rect">
            <a:avLst/>
          </a:prstGeom>
        </p:spPr>
        <p:txBody>
          <a:bodyPr vert="horz" lIns="91440" tIns="45720" rIns="91440" bIns="45720" rtlCol="0" anchor="b"/>
          <a:lstStyle>
            <a:lvl1pPr algn="l">
              <a:defRPr sz="1200"/>
            </a:lvl1pPr>
          </a:lstStyle>
          <a:p>
            <a:r>
              <a:rPr lang="en-US" sz="500" dirty="0" smtClean="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500" dirty="0"/>
          </a:p>
        </p:txBody>
      </p:sp>
      <p:sp>
        <p:nvSpPr>
          <p:cNvPr id="5"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2014</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9F00D60D-1703-4D24-8308-FEE06A50A69C}" type="datetime1">
              <a:rPr lang="en-US" smtClean="0"/>
              <a:t>4/2/2014</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C6996B83-60CF-42A8-BA06-F99D0BEC30B3}" type="datetime1">
              <a:rPr lang="en-US" smtClean="0">
                <a:solidFill>
                  <a:prstClr val="black"/>
                </a:solidFill>
              </a:rPr>
              <a:pPr/>
              <a:t>4/2/2014</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B4008EB6-D09E-4580-8CD6-DDB14511944F}" type="slidenum">
              <a:rPr lang="en-US" smtClean="0">
                <a:solidFill>
                  <a:prstClr val="black"/>
                </a:solidFill>
              </a:rPr>
              <a:pPr/>
              <a:t>2</a:t>
            </a:fld>
            <a:endParaRPr lang="en-US" dirty="0">
              <a:solidFill>
                <a:prstClr val="black"/>
              </a:solidFill>
            </a:endParaRPr>
          </a:p>
        </p:txBody>
      </p:sp>
      <p:sp>
        <p:nvSpPr>
          <p:cNvPr id="7" name="Header Placeholder 6"/>
          <p:cNvSpPr>
            <a:spLocks noGrp="1"/>
          </p:cNvSpPr>
          <p:nvPr>
            <p:ph type="hdr" sz="quarter" idx="13"/>
          </p:nvPr>
        </p:nvSpPr>
        <p:spPr/>
        <p:txBody>
          <a:bodyPr/>
          <a:lstStyle/>
          <a:p>
            <a:r>
              <a:rPr lang="en-US" dirty="0" smtClean="0">
                <a:solidFill>
                  <a:prstClr val="black"/>
                </a:solidFill>
              </a:rPr>
              <a:t>Build 2014</a:t>
            </a:r>
            <a:endParaRPr lang="en-US" dirty="0">
              <a:solidFill>
                <a:prstClr val="black"/>
              </a:solidFill>
            </a:endParaRPr>
          </a:p>
        </p:txBody>
      </p:sp>
    </p:spTree>
    <p:extLst>
      <p:ext uri="{BB962C8B-B14F-4D97-AF65-F5344CB8AC3E}">
        <p14:creationId xmlns:p14="http://schemas.microsoft.com/office/powerpoint/2010/main" val="3043599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779482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78164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133541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742804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95987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4066128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935457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00093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287987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32153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65700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3652470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3873338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9190992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054386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5FA64-1778-46DA-AB52-0DE4891097CF}"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603462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4708F0-DAC5-4558-991C-C837CF267E3E}"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14117761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40904821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8548712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24660629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2533649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67719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2177500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2014</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F00D60D-1703-4D24-8308-FEE06A50A69C}" type="datetime1">
              <a:rPr lang="en-US" smtClean="0">
                <a:solidFill>
                  <a:prstClr val="black"/>
                </a:solidFill>
              </a:rPr>
              <a:pPr/>
              <a:t>4/2/2014</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57</a:t>
            </a:fld>
            <a:endParaRPr lang="en-US" dirty="0">
              <a:solidFill>
                <a:prstClr val="black"/>
              </a:solidFill>
            </a:endParaRPr>
          </a:p>
        </p:txBody>
      </p:sp>
    </p:spTree>
    <p:extLst>
      <p:ext uri="{BB962C8B-B14F-4D97-AF65-F5344CB8AC3E}">
        <p14:creationId xmlns:p14="http://schemas.microsoft.com/office/powerpoint/2010/main" val="5679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487031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4697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842721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433758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141235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E00E8-58BC-41CE-BBFD-5DCD9DCD79C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638329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
        <p:nvSpPr>
          <p:cNvPr id="3"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2886053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 orient="horz" pos="4406"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6697334"/>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90312070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5545972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7896568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118852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Tree>
    <p:extLst>
      <p:ext uri="{BB962C8B-B14F-4D97-AF65-F5344CB8AC3E}">
        <p14:creationId xmlns:p14="http://schemas.microsoft.com/office/powerpoint/2010/main" val="86192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213826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8252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 Master text styles</a:t>
            </a:r>
          </a:p>
        </p:txBody>
      </p:sp>
    </p:spTree>
    <p:extLst>
      <p:ext uri="{BB962C8B-B14F-4D97-AF65-F5344CB8AC3E}">
        <p14:creationId xmlns:p14="http://schemas.microsoft.com/office/powerpoint/2010/main" val="1372855731"/>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32227972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
        <p:nvSpPr>
          <p:cNvPr id="6" name="Text Placeholder 2"/>
          <p:cNvSpPr>
            <a:spLocks noGrp="1"/>
          </p:cNvSpPr>
          <p:nvPr>
            <p:ph type="body" sz="quarter" idx="13" hasCustomPrompt="1"/>
          </p:nvPr>
        </p:nvSpPr>
        <p:spPr>
          <a:xfrm>
            <a:off x="274702" y="307621"/>
            <a:ext cx="3656013" cy="572464"/>
          </a:xfrm>
        </p:spPr>
        <p:txBody>
          <a:bodyPr lIns="182880" tIns="146304" rIns="182880" bIns="146304"/>
          <a:lstStyle>
            <a:lvl1pPr marL="0" indent="0">
              <a:buNone/>
              <a:defRPr sz="2000"/>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dirty="0" smtClean="0"/>
              <a:t>Session Code Here</a:t>
            </a:r>
            <a:endParaRPr lang="en-US" dirty="0"/>
          </a:p>
        </p:txBody>
      </p:sp>
    </p:spTree>
    <p:extLst>
      <p:ext uri="{BB962C8B-B14F-4D97-AF65-F5344CB8AC3E}">
        <p14:creationId xmlns:p14="http://schemas.microsoft.com/office/powerpoint/2010/main" val="36215611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4406">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a:defRPr kumimoji="0" lang="en-US" sz="2400" b="0" i="0" u="none" strike="noStrike" kern="1200" cap="none" spc="0" normalizeH="0" baseline="0" dirty="0" smtClean="0">
                <a:ln>
                  <a:noFill/>
                </a:ln>
                <a:gradFill>
                  <a:gsLst>
                    <a:gs pos="92208">
                      <a:schemeClr val="tx1"/>
                    </a:gs>
                    <a:gs pos="0">
                      <a:schemeClr val="tx1"/>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buFont typeface="Arial" pitchFamily="34" charset="0"/>
              <a:buNone/>
              <a:tabLst/>
              <a:defRPr/>
            </a:pPr>
            <a:r>
              <a:rPr lang="en-US" dirty="0" smtClean="0"/>
              <a:t>Click to edit Master text styles</a:t>
            </a:r>
          </a:p>
        </p:txBody>
      </p:sp>
    </p:spTree>
    <p:extLst>
      <p:ext uri="{BB962C8B-B14F-4D97-AF65-F5344CB8AC3E}">
        <p14:creationId xmlns:p14="http://schemas.microsoft.com/office/powerpoint/2010/main" val="1462853086"/>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60856795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7218113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dirty="0"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dirty="0" smtClean="0"/>
              <a:t>Click to edit Master title style</a:t>
            </a:r>
            <a:endParaRPr lang="en-US" dirty="0"/>
          </a:p>
        </p:txBody>
      </p:sp>
    </p:spTree>
    <p:extLst>
      <p:ext uri="{BB962C8B-B14F-4D97-AF65-F5344CB8AC3E}">
        <p14:creationId xmlns:p14="http://schemas.microsoft.com/office/powerpoint/2010/main" val="279610937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1pPr>
            <a:lvl2pPr marL="584200" indent="-2413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2pPr>
            <a:lvl3pPr marL="571441" indent="-342900">
              <a:defRPr lang="en-US" sz="2400" kern="1200" dirty="0" smtClean="0">
                <a:gradFill>
                  <a:gsLst>
                    <a:gs pos="66981">
                      <a:schemeClr val="tx1">
                        <a:lumMod val="75000"/>
                        <a:lumOff val="25000"/>
                      </a:schemeClr>
                    </a:gs>
                    <a:gs pos="0">
                      <a:schemeClr val="tx1">
                        <a:lumMod val="75000"/>
                        <a:lumOff val="25000"/>
                      </a:schemeClr>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dirty="0" smtClean="0"/>
              <a:t>Click to edit Master text styles</a:t>
            </a:r>
          </a:p>
          <a:p>
            <a:pPr marL="0" marR="0" lvl="1" indent="0" algn="l" defTabSz="914166" rtl="0" eaLnBrk="1" fontAlgn="auto" latinLnBrk="0" hangingPunct="1">
              <a:lnSpc>
                <a:spcPct val="90000"/>
              </a:lnSpc>
              <a:spcBef>
                <a:spcPct val="20000"/>
              </a:spcBef>
              <a:spcAft>
                <a:spcPts val="816"/>
              </a:spcAft>
              <a:buClr>
                <a:schemeClr val="tx1"/>
              </a:buClr>
              <a:buSzPct val="90000"/>
              <a:buFont typeface="Arial" pitchFamily="34" charset="0"/>
              <a:buNone/>
              <a:tabLst/>
            </a:pPr>
            <a:r>
              <a:rPr lang="en-US" dirty="0" smtClean="0"/>
              <a:t>Second level</a:t>
            </a:r>
          </a:p>
          <a:p>
            <a:pPr marL="457082" lvl="2" indent="-228541" algn="l" defTabSz="914166" rtl="0" eaLnBrk="1" latinLnBrk="0" hangingPunct="1">
              <a:spcBef>
                <a:spcPct val="20000"/>
              </a:spcBef>
              <a:spcAft>
                <a:spcPts val="816"/>
              </a:spcAft>
              <a:buFont typeface="Arial" pitchFamily="34" charset="0"/>
              <a:buChar char="•"/>
            </a:pPr>
            <a:r>
              <a:rPr lang="en-US" dirty="0"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9634120"/>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7113524"/>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991420366"/>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165911206"/>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3"/>
          <p:cNvSpPr>
            <a:spLocks noGrp="1"/>
          </p:cNvSpPr>
          <p:nvPr>
            <p:ph type="title"/>
          </p:nvPr>
        </p:nvSpPr>
        <p:spPr>
          <a:xfrm>
            <a:off x="494439" y="2841162"/>
            <a:ext cx="9199969" cy="802198"/>
          </a:xfrm>
        </p:spPr>
        <p:txBody>
          <a:bodyPr>
            <a:spAutoFit/>
          </a:bodyPr>
          <a:lstStyle>
            <a:lvl1pPr>
              <a:lnSpc>
                <a:spcPct val="95000"/>
              </a:lnSpc>
              <a:defRPr sz="5439">
                <a:latin typeface="Segoe UI Light"/>
                <a:cs typeface="Segoe UI Light"/>
              </a:defRPr>
            </a:lvl1pPr>
          </a:lstStyle>
          <a:p>
            <a:r>
              <a:rPr lang="en-US" dirty="0" smtClean="0"/>
              <a:t>Click to edit Master title style</a:t>
            </a:r>
            <a:endParaRPr lang="en-US" dirty="0"/>
          </a:p>
        </p:txBody>
      </p:sp>
      <p:sp>
        <p:nvSpPr>
          <p:cNvPr id="10" name="Content Placeholder 5"/>
          <p:cNvSpPr>
            <a:spLocks noGrp="1"/>
          </p:cNvSpPr>
          <p:nvPr>
            <p:ph sz="quarter" idx="12"/>
          </p:nvPr>
        </p:nvSpPr>
        <p:spPr>
          <a:xfrm>
            <a:off x="494439" y="6024910"/>
            <a:ext cx="6835015" cy="462300"/>
          </a:xfrm>
        </p:spPr>
        <p:txBody>
          <a:bodyPr anchor="b" anchorCtr="0">
            <a:normAutofit/>
          </a:bodyPr>
          <a:lstStyle>
            <a:lvl1pPr>
              <a:defRPr sz="1904">
                <a:solidFill>
                  <a:srgbClr val="505050"/>
                </a:solidFill>
                <a:latin typeface="+mn-lt"/>
              </a:defRPr>
            </a:lvl1pPr>
          </a:lstStyle>
          <a:p>
            <a:pPr lvl="0"/>
            <a:r>
              <a:rPr lang="en-US" dirty="0" smtClean="0"/>
              <a:t>Click to edit Master text styles</a:t>
            </a:r>
          </a:p>
        </p:txBody>
      </p:sp>
      <p:pic>
        <p:nvPicPr>
          <p:cNvPr id="8" name="Picture 7" descr="logo_80.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121912" y="3108546"/>
            <a:ext cx="1815812" cy="388994"/>
          </a:xfrm>
          <a:prstGeom prst="rect">
            <a:avLst/>
          </a:prstGeom>
        </p:spPr>
      </p:pic>
    </p:spTree>
    <p:extLst>
      <p:ext uri="{BB962C8B-B14F-4D97-AF65-F5344CB8AC3E}">
        <p14:creationId xmlns:p14="http://schemas.microsoft.com/office/powerpoint/2010/main" val="125605870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vider_LG Text">
    <p:spTree>
      <p:nvGrpSpPr>
        <p:cNvPr id="1" name=""/>
        <p:cNvGrpSpPr/>
        <p:nvPr/>
      </p:nvGrpSpPr>
      <p:grpSpPr>
        <a:xfrm>
          <a:off x="0" y="0"/>
          <a:ext cx="0" cy="0"/>
          <a:chOff x="0" y="0"/>
          <a:chExt cx="0" cy="0"/>
        </a:xfrm>
      </p:grpSpPr>
      <p:sp>
        <p:nvSpPr>
          <p:cNvPr id="4" name="Title 3"/>
          <p:cNvSpPr>
            <a:spLocks noGrp="1"/>
          </p:cNvSpPr>
          <p:nvPr>
            <p:ph type="title"/>
          </p:nvPr>
        </p:nvSpPr>
        <p:spPr>
          <a:xfrm>
            <a:off x="494441" y="2841685"/>
            <a:ext cx="11443283" cy="802198"/>
          </a:xfrm>
        </p:spPr>
        <p:txBody>
          <a:bodyPr>
            <a:spAutoFit/>
          </a:bodyPr>
          <a:lstStyle>
            <a:lvl1pPr>
              <a:lnSpc>
                <a:spcPct val="95000"/>
              </a:lnSpc>
              <a:defRPr sz="5439">
                <a:latin typeface="Segoe UI Light"/>
                <a:cs typeface="Segoe UI Light"/>
              </a:defRPr>
            </a:lvl1pPr>
          </a:lstStyle>
          <a:p>
            <a:r>
              <a:rPr lang="en-US" dirty="0" smtClean="0"/>
              <a:t>Click to edit Master title style</a:t>
            </a:r>
            <a:endParaRPr lang="en-US" dirty="0"/>
          </a:p>
        </p:txBody>
      </p:sp>
      <p:sp>
        <p:nvSpPr>
          <p:cNvPr id="10" name="Content Placeholder 5"/>
          <p:cNvSpPr>
            <a:spLocks noGrp="1"/>
          </p:cNvSpPr>
          <p:nvPr>
            <p:ph sz="quarter" idx="12"/>
          </p:nvPr>
        </p:nvSpPr>
        <p:spPr>
          <a:xfrm>
            <a:off x="494439" y="5962413"/>
            <a:ext cx="8018626" cy="524795"/>
          </a:xfrm>
        </p:spPr>
        <p:txBody>
          <a:bodyPr anchor="b" anchorCtr="0">
            <a:normAutofit/>
          </a:bodyPr>
          <a:lstStyle>
            <a:lvl1pPr>
              <a:defRPr sz="1904">
                <a:solidFill>
                  <a:srgbClr val="505050"/>
                </a:solidFill>
                <a:latin typeface="+mn-lt"/>
              </a:defRPr>
            </a:lvl1pPr>
          </a:lstStyle>
          <a:p>
            <a:pPr lvl="0"/>
            <a:r>
              <a:rPr lang="en-US" dirty="0" smtClean="0"/>
              <a:t>Click to edit Master text styles</a:t>
            </a:r>
          </a:p>
        </p:txBody>
      </p:sp>
    </p:spTree>
    <p:extLst>
      <p:ext uri="{BB962C8B-B14F-4D97-AF65-F5344CB8AC3E}">
        <p14:creationId xmlns:p14="http://schemas.microsoft.com/office/powerpoint/2010/main" val="29281866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94441" y="1736799"/>
            <a:ext cx="2630033" cy="4229099"/>
          </a:xfrm>
        </p:spPr>
        <p:txBody>
          <a:bodyPr/>
          <a:lstStyle/>
          <a:p>
            <a:r>
              <a:rPr lang="en-US" dirty="0" smtClean="0"/>
              <a:t>Click to edit Master title style</a:t>
            </a:r>
            <a:endParaRPr lang="en-US" dirty="0"/>
          </a:p>
        </p:txBody>
      </p:sp>
      <p:sp>
        <p:nvSpPr>
          <p:cNvPr id="5" name="Content Placeholder 4"/>
          <p:cNvSpPr>
            <a:spLocks noGrp="1"/>
          </p:cNvSpPr>
          <p:nvPr>
            <p:ph sz="quarter" idx="14"/>
          </p:nvPr>
        </p:nvSpPr>
        <p:spPr>
          <a:xfrm>
            <a:off x="3730945" y="1736800"/>
            <a:ext cx="8206780" cy="1454768"/>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8"/>
          <p:cNvSpPr>
            <a:spLocks noGrp="1"/>
          </p:cNvSpPr>
          <p:nvPr>
            <p:ph type="body" sz="quarter" idx="15"/>
          </p:nvPr>
        </p:nvSpPr>
        <p:spPr>
          <a:xfrm>
            <a:off x="509552" y="513799"/>
            <a:ext cx="11428171" cy="729675"/>
          </a:xfrm>
        </p:spPr>
        <p:txBody>
          <a:bodyPr>
            <a:noAutofit/>
          </a:bodyPr>
          <a:lstStyle>
            <a:lvl1pPr>
              <a:defRPr sz="4896"/>
            </a:lvl1pPr>
          </a:lstStyle>
          <a:p>
            <a:pPr lvl="0"/>
            <a:r>
              <a:rPr lang="en-US" dirty="0" smtClean="0"/>
              <a:t>Click to edit Master text styles</a:t>
            </a:r>
          </a:p>
        </p:txBody>
      </p:sp>
    </p:spTree>
    <p:extLst>
      <p:ext uri="{BB962C8B-B14F-4D97-AF65-F5344CB8AC3E}">
        <p14:creationId xmlns:p14="http://schemas.microsoft.com/office/powerpoint/2010/main" val="46352730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mp; Only">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a:xfrm>
            <a:off x="509552" y="513796"/>
            <a:ext cx="11428171" cy="742628"/>
          </a:xfrm>
        </p:spPr>
        <p:txBody>
          <a:bodyPr vert="horz" lIns="0" tIns="0" rIns="0" bIns="0" rtlCol="0">
            <a:noAutofit/>
          </a:bodyPr>
          <a:lstStyle>
            <a:lvl1pPr>
              <a:defRPr lang="en-US" sz="4896" dirty="0" smtClean="0"/>
            </a:lvl1pPr>
          </a:lstStyle>
          <a:p>
            <a:pPr lvl="0"/>
            <a:r>
              <a:rPr lang="en-US" dirty="0" smtClean="0"/>
              <a:t>Click to edit Master text styles</a:t>
            </a:r>
          </a:p>
        </p:txBody>
      </p:sp>
    </p:spTree>
    <p:extLst>
      <p:ext uri="{BB962C8B-B14F-4D97-AF65-F5344CB8AC3E}">
        <p14:creationId xmlns:p14="http://schemas.microsoft.com/office/powerpoint/2010/main" val="400019561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Only_LG">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494437" y="1746474"/>
            <a:ext cx="9101610" cy="481319"/>
          </a:xfrm>
        </p:spPr>
        <p:txBody>
          <a:bodyPr/>
          <a:lstStyle>
            <a:lvl1pPr>
              <a:defRPr>
                <a:solidFill>
                  <a:srgbClr val="505050"/>
                </a:solidFill>
              </a:defRPr>
            </a:lvl1pPr>
          </a:lstStyle>
          <a:p>
            <a:pPr lvl="0"/>
            <a:r>
              <a:rPr lang="en-US" dirty="0" smtClean="0"/>
              <a:t>Click to edit Master text styles</a:t>
            </a:r>
          </a:p>
        </p:txBody>
      </p:sp>
    </p:spTree>
    <p:extLst>
      <p:ext uri="{BB962C8B-B14F-4D97-AF65-F5344CB8AC3E}">
        <p14:creationId xmlns:p14="http://schemas.microsoft.com/office/powerpoint/2010/main" val="80699648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mall Text_for Exhibits">
    <p:spTree>
      <p:nvGrpSpPr>
        <p:cNvPr id="1" name=""/>
        <p:cNvGrpSpPr/>
        <p:nvPr/>
      </p:nvGrpSpPr>
      <p:grpSpPr>
        <a:xfrm>
          <a:off x="0" y="0"/>
          <a:ext cx="0" cy="0"/>
          <a:chOff x="0" y="0"/>
          <a:chExt cx="0" cy="0"/>
        </a:xfrm>
      </p:grpSpPr>
      <p:sp>
        <p:nvSpPr>
          <p:cNvPr id="3" name="Title 2"/>
          <p:cNvSpPr>
            <a:spLocks noGrp="1"/>
          </p:cNvSpPr>
          <p:nvPr>
            <p:ph type="title"/>
          </p:nvPr>
        </p:nvSpPr>
        <p:spPr>
          <a:xfrm>
            <a:off x="494440" y="1736800"/>
            <a:ext cx="2636275" cy="422909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defRPr lang="en-US" dirty="0"/>
            </a:lvl1pPr>
          </a:lstStyle>
          <a:p>
            <a:pPr lvl="0"/>
            <a:r>
              <a:rPr lang="en-US" dirty="0" smtClean="0"/>
              <a:t>Click to edit Master title style</a:t>
            </a:r>
            <a:endParaRPr lang="en-US" dirty="0"/>
          </a:p>
        </p:txBody>
      </p:sp>
      <p:sp>
        <p:nvSpPr>
          <p:cNvPr id="4" name="Text Placeholder 8"/>
          <p:cNvSpPr>
            <a:spLocks noGrp="1"/>
          </p:cNvSpPr>
          <p:nvPr>
            <p:ph type="body" sz="quarter" idx="15"/>
          </p:nvPr>
        </p:nvSpPr>
        <p:spPr>
          <a:xfrm>
            <a:off x="509552" y="513796"/>
            <a:ext cx="11428171" cy="742628"/>
          </a:xfrm>
        </p:spPr>
        <p:txBody>
          <a:bodyPr vert="horz" lIns="0" tIns="0" rIns="0" bIns="0" rtlCol="0">
            <a:noAutofit/>
          </a:bodyPr>
          <a:lstStyle>
            <a:lvl1pPr>
              <a:defRPr lang="en-US" sz="4896" dirty="0" smtClean="0"/>
            </a:lvl1pPr>
          </a:lstStyle>
          <a:p>
            <a:pPr lvl="0"/>
            <a:r>
              <a:rPr lang="en-US" dirty="0" smtClean="0"/>
              <a:t>Click to edit Master text styles</a:t>
            </a:r>
          </a:p>
        </p:txBody>
      </p:sp>
    </p:spTree>
    <p:extLst>
      <p:ext uri="{BB962C8B-B14F-4D97-AF65-F5344CB8AC3E}">
        <p14:creationId xmlns:p14="http://schemas.microsoft.com/office/powerpoint/2010/main" val="401514103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 Shape &amp; White Background">
    <p:spTree>
      <p:nvGrpSpPr>
        <p:cNvPr id="1" name=""/>
        <p:cNvGrpSpPr/>
        <p:nvPr/>
      </p:nvGrpSpPr>
      <p:grpSpPr>
        <a:xfrm>
          <a:off x="0" y="0"/>
          <a:ext cx="0" cy="0"/>
          <a:chOff x="0" y="0"/>
          <a:chExt cx="0" cy="0"/>
        </a:xfrm>
      </p:grpSpPr>
      <p:sp>
        <p:nvSpPr>
          <p:cNvPr id="8" name="Text Placeholder 13"/>
          <p:cNvSpPr>
            <a:spLocks noGrp="1"/>
          </p:cNvSpPr>
          <p:nvPr>
            <p:ph type="body" sz="quarter" idx="15"/>
          </p:nvPr>
        </p:nvSpPr>
        <p:spPr>
          <a:xfrm>
            <a:off x="5071753" y="3256606"/>
            <a:ext cx="6865972" cy="481319"/>
          </a:xfrm>
        </p:spPr>
        <p:txBody>
          <a:bodyPr vert="horz" lIns="0" tIns="0" rIns="0" bIns="0" rtlCol="0" anchor="ctr">
            <a:spAutoFit/>
          </a:bodyPr>
          <a:lstStyle>
            <a:lvl1pPr>
              <a:defRPr lang="en-US" dirty="0" smtClean="0"/>
            </a:lvl1pPr>
          </a:lstStyle>
          <a:p>
            <a:pPr lvl="0"/>
            <a:r>
              <a:rPr lang="en-US" dirty="0" smtClean="0"/>
              <a:t>Click to edit Master text styles</a:t>
            </a:r>
          </a:p>
        </p:txBody>
      </p:sp>
      <p:sp>
        <p:nvSpPr>
          <p:cNvPr id="14" name="Title 1"/>
          <p:cNvSpPr>
            <a:spLocks noGrp="1"/>
          </p:cNvSpPr>
          <p:nvPr>
            <p:ph type="ctrTitle"/>
          </p:nvPr>
        </p:nvSpPr>
        <p:spPr>
          <a:xfrm>
            <a:off x="494440" y="1464187"/>
            <a:ext cx="4079164" cy="4066151"/>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505050">
              <a:alpha val="80000"/>
            </a:srgbClr>
          </a:solidFill>
          <a:ln>
            <a:noFill/>
          </a:ln>
          <a:extLst/>
        </p:spPr>
        <p:txBody>
          <a:bodyPr vert="horz" wrap="square" lIns="182868" tIns="0" rIns="182868" bIns="0" numCol="1" anchor="ctr" anchorCtr="0" compatLnSpc="1">
            <a:prstTxWarp prst="textNoShape">
              <a:avLst/>
            </a:prstTxWarp>
          </a:bodyPr>
          <a:lstStyle>
            <a:lvl1pPr>
              <a:lnSpc>
                <a:spcPct val="95000"/>
              </a:lnSpc>
              <a:defRPr lang="en-US" sz="3264" kern="1200" dirty="0" smtClean="0">
                <a:solidFill>
                  <a:schemeClr val="bg1"/>
                </a:solidFill>
                <a:latin typeface="Segoe UI Light"/>
                <a:ea typeface="ＭＳ Ｐゴシック" charset="0"/>
                <a:cs typeface="Segoe UI Light"/>
              </a:defRPr>
            </a:lvl1pPr>
          </a:lstStyle>
          <a:p>
            <a:pPr marL="0" lvl="0" indent="0" algn="l" defTabSz="1243352"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pic>
        <p:nvPicPr>
          <p:cNvPr id="4" name="Picture 3"/>
          <p:cNvPicPr>
            <a:picLocks noChangeAspect="1"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10684355" y="6175137"/>
            <a:ext cx="1368009" cy="462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85810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 Shape &amp; White Background">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10684355" y="6175137"/>
            <a:ext cx="1368009" cy="462499"/>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13"/>
          <p:cNvSpPr>
            <a:spLocks noGrp="1"/>
          </p:cNvSpPr>
          <p:nvPr>
            <p:ph type="body" sz="quarter" idx="15"/>
          </p:nvPr>
        </p:nvSpPr>
        <p:spPr>
          <a:xfrm>
            <a:off x="5071753" y="3256606"/>
            <a:ext cx="6865972" cy="481319"/>
          </a:xfrm>
        </p:spPr>
        <p:txBody>
          <a:bodyPr vert="horz" lIns="0" tIns="0" rIns="0" bIns="0" rtlCol="0" anchor="ctr">
            <a:spAutoFit/>
          </a:bodyPr>
          <a:lstStyle>
            <a:lvl1pPr>
              <a:defRPr lang="en-US" dirty="0" smtClean="0"/>
            </a:lvl1pPr>
          </a:lstStyle>
          <a:p>
            <a:pPr lvl="0"/>
            <a:r>
              <a:rPr lang="en-US" dirty="0" smtClean="0"/>
              <a:t>Click to edit Master text styles</a:t>
            </a:r>
          </a:p>
        </p:txBody>
      </p:sp>
      <p:sp>
        <p:nvSpPr>
          <p:cNvPr id="7" name="Picture Placeholder 12"/>
          <p:cNvSpPr>
            <a:spLocks noGrp="1"/>
          </p:cNvSpPr>
          <p:nvPr>
            <p:ph type="pic" sz="quarter" idx="16"/>
          </p:nvPr>
        </p:nvSpPr>
        <p:spPr>
          <a:xfrm>
            <a:off x="492277" y="2781563"/>
            <a:ext cx="4079164" cy="14314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Drag picture to placeholder or click icon to add</a:t>
            </a:r>
            <a:endParaRPr lang="en-US" dirty="0"/>
          </a:p>
        </p:txBody>
      </p:sp>
    </p:spTree>
    <p:extLst>
      <p:ext uri="{BB962C8B-B14F-4D97-AF65-F5344CB8AC3E}">
        <p14:creationId xmlns:p14="http://schemas.microsoft.com/office/powerpoint/2010/main" val="37809198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Logo">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screen">
            <a:extLst>
              <a:ext uri="{28A0092B-C50C-407E-A947-70E740481C1C}">
                <a14:useLocalDpi xmlns:a14="http://schemas.microsoft.com/office/drawing/2010/main"/>
              </a:ext>
            </a:extLst>
          </a:blip>
          <a:stretch>
            <a:fillRect/>
          </a:stretch>
        </p:blipFill>
        <p:spPr bwMode="auto">
          <a:xfrm>
            <a:off x="2367895" y="2621802"/>
            <a:ext cx="8188526" cy="1795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24757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54560" y="1144706"/>
            <a:ext cx="9327356" cy="2435131"/>
          </a:xfrm>
        </p:spPr>
        <p:txBody>
          <a:bodyPr anchor="b"/>
          <a:lstStyle>
            <a:lvl1pPr algn="ctr">
              <a:defRPr sz="6119"/>
            </a:lvl1pPr>
          </a:lstStyle>
          <a:p>
            <a:r>
              <a:rPr lang="en-US" smtClean="0"/>
              <a:t>Click to edit Master title style</a:t>
            </a:r>
            <a:endParaRPr lang="en-US"/>
          </a:p>
        </p:txBody>
      </p:sp>
      <p:sp>
        <p:nvSpPr>
          <p:cNvPr id="3" name="Subtitle 2"/>
          <p:cNvSpPr>
            <a:spLocks noGrp="1"/>
          </p:cNvSpPr>
          <p:nvPr>
            <p:ph type="subTitle" idx="1"/>
          </p:nvPr>
        </p:nvSpPr>
        <p:spPr>
          <a:xfrm>
            <a:off x="1554560" y="3673745"/>
            <a:ext cx="9327356" cy="1688724"/>
          </a:xfrm>
        </p:spPr>
        <p:txBody>
          <a:bodyPr/>
          <a:lstStyle>
            <a:lvl1pPr marL="0" indent="0" algn="ctr">
              <a:buNone/>
              <a:defRPr sz="2448"/>
            </a:lvl1pPr>
            <a:lvl2pPr marL="466298" indent="0" algn="ctr">
              <a:buNone/>
              <a:defRPr sz="2040"/>
            </a:lvl2pPr>
            <a:lvl3pPr marL="932597" indent="0" algn="ctr">
              <a:buNone/>
              <a:defRPr sz="1836"/>
            </a:lvl3pPr>
            <a:lvl4pPr marL="1398895" indent="0" algn="ctr">
              <a:buNone/>
              <a:defRPr sz="1632"/>
            </a:lvl4pPr>
            <a:lvl5pPr marL="1865193" indent="0" algn="ctr">
              <a:buNone/>
              <a:defRPr sz="1632"/>
            </a:lvl5pPr>
            <a:lvl6pPr marL="2331491" indent="0" algn="ctr">
              <a:buNone/>
              <a:defRPr sz="1632"/>
            </a:lvl6pPr>
            <a:lvl7pPr marL="2797790" indent="0" algn="ctr">
              <a:buNone/>
              <a:defRPr sz="1632"/>
            </a:lvl7pPr>
            <a:lvl8pPr marL="3264088" indent="0" algn="ctr">
              <a:buNone/>
              <a:defRPr sz="1632"/>
            </a:lvl8pPr>
            <a:lvl9pPr marL="3730386" indent="0" algn="ctr">
              <a:buNone/>
              <a:defRPr sz="1632"/>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22123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2622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8530" y="1743775"/>
            <a:ext cx="10726460" cy="2909528"/>
          </a:xfrm>
        </p:spPr>
        <p:txBody>
          <a:bodyPr anchor="b"/>
          <a:lstStyle>
            <a:lvl1pPr>
              <a:defRPr sz="6119"/>
            </a:lvl1pPr>
          </a:lstStyle>
          <a:p>
            <a:r>
              <a:rPr lang="en-US" smtClean="0"/>
              <a:t>Click to edit Master title style</a:t>
            </a:r>
            <a:endParaRPr lang="en-US"/>
          </a:p>
        </p:txBody>
      </p:sp>
      <p:sp>
        <p:nvSpPr>
          <p:cNvPr id="3" name="Text Placeholder 2"/>
          <p:cNvSpPr>
            <a:spLocks noGrp="1"/>
          </p:cNvSpPr>
          <p:nvPr>
            <p:ph type="body" idx="1"/>
          </p:nvPr>
        </p:nvSpPr>
        <p:spPr>
          <a:xfrm>
            <a:off x="848530" y="4680828"/>
            <a:ext cx="10726460" cy="1530052"/>
          </a:xfrm>
        </p:spPr>
        <p:txBody>
          <a:bodyPr/>
          <a:lstStyle>
            <a:lvl1pPr marL="0" indent="0">
              <a:buNone/>
              <a:defRPr sz="2448">
                <a:solidFill>
                  <a:schemeClr val="tx1">
                    <a:tint val="75000"/>
                  </a:schemeClr>
                </a:solidFill>
              </a:defRPr>
            </a:lvl1pPr>
            <a:lvl2pPr marL="466298" indent="0">
              <a:buNone/>
              <a:defRPr sz="2040">
                <a:solidFill>
                  <a:schemeClr val="tx1">
                    <a:tint val="75000"/>
                  </a:schemeClr>
                </a:solidFill>
              </a:defRPr>
            </a:lvl2pPr>
            <a:lvl3pPr marL="932597" indent="0">
              <a:buNone/>
              <a:defRPr sz="1836">
                <a:solidFill>
                  <a:schemeClr val="tx1">
                    <a:tint val="75000"/>
                  </a:schemeClr>
                </a:solidFill>
              </a:defRPr>
            </a:lvl3pPr>
            <a:lvl4pPr marL="1398895" indent="0">
              <a:buNone/>
              <a:defRPr sz="1632">
                <a:solidFill>
                  <a:schemeClr val="tx1">
                    <a:tint val="75000"/>
                  </a:schemeClr>
                </a:solidFill>
              </a:defRPr>
            </a:lvl4pPr>
            <a:lvl5pPr marL="1865193" indent="0">
              <a:buNone/>
              <a:defRPr sz="1632">
                <a:solidFill>
                  <a:schemeClr val="tx1">
                    <a:tint val="75000"/>
                  </a:schemeClr>
                </a:solidFill>
              </a:defRPr>
            </a:lvl5pPr>
            <a:lvl6pPr marL="2331491" indent="0">
              <a:buNone/>
              <a:defRPr sz="1632">
                <a:solidFill>
                  <a:schemeClr val="tx1">
                    <a:tint val="75000"/>
                  </a:schemeClr>
                </a:solidFill>
              </a:defRPr>
            </a:lvl6pPr>
            <a:lvl7pPr marL="2797790" indent="0">
              <a:buNone/>
              <a:defRPr sz="1632">
                <a:solidFill>
                  <a:schemeClr val="tx1">
                    <a:tint val="75000"/>
                  </a:schemeClr>
                </a:solidFill>
              </a:defRPr>
            </a:lvl7pPr>
            <a:lvl8pPr marL="3264088" indent="0">
              <a:buNone/>
              <a:defRPr sz="1632">
                <a:solidFill>
                  <a:schemeClr val="tx1">
                    <a:tint val="75000"/>
                  </a:schemeClr>
                </a:solidFill>
              </a:defRPr>
            </a:lvl8pPr>
            <a:lvl9pPr marL="3730386" indent="0">
              <a:buNone/>
              <a:defRPr sz="163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046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2428715814"/>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55008" y="1861968"/>
            <a:ext cx="5285502" cy="4437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95965" y="1861968"/>
            <a:ext cx="5285502" cy="4437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76079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627" y="372394"/>
            <a:ext cx="10726460" cy="135195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56628" y="1714631"/>
            <a:ext cx="5261211" cy="840314"/>
          </a:xfrm>
        </p:spPr>
        <p:txBody>
          <a:bodyPr anchor="b"/>
          <a:lstStyle>
            <a:lvl1pPr marL="0" indent="0">
              <a:buNone/>
              <a:defRPr sz="2448" b="1"/>
            </a:lvl1pPr>
            <a:lvl2pPr marL="466298" indent="0">
              <a:buNone/>
              <a:defRPr sz="2040" b="1"/>
            </a:lvl2pPr>
            <a:lvl3pPr marL="932597" indent="0">
              <a:buNone/>
              <a:defRPr sz="1836" b="1"/>
            </a:lvl3pPr>
            <a:lvl4pPr marL="1398895" indent="0">
              <a:buNone/>
              <a:defRPr sz="1632" b="1"/>
            </a:lvl4pPr>
            <a:lvl5pPr marL="1865193" indent="0">
              <a:buNone/>
              <a:defRPr sz="1632" b="1"/>
            </a:lvl5pPr>
            <a:lvl6pPr marL="2331491" indent="0">
              <a:buNone/>
              <a:defRPr sz="1632" b="1"/>
            </a:lvl6pPr>
            <a:lvl7pPr marL="2797790" indent="0">
              <a:buNone/>
              <a:defRPr sz="1632" b="1"/>
            </a:lvl7pPr>
            <a:lvl8pPr marL="3264088" indent="0">
              <a:buNone/>
              <a:defRPr sz="1632" b="1"/>
            </a:lvl8pPr>
            <a:lvl9pPr marL="3730386" indent="0">
              <a:buNone/>
              <a:defRPr sz="1632" b="1"/>
            </a:lvl9pPr>
          </a:lstStyle>
          <a:p>
            <a:pPr lvl="0"/>
            <a:r>
              <a:rPr lang="en-US" smtClean="0"/>
              <a:t>Click to edit Master text styles</a:t>
            </a:r>
          </a:p>
        </p:txBody>
      </p:sp>
      <p:sp>
        <p:nvSpPr>
          <p:cNvPr id="4" name="Content Placeholder 3"/>
          <p:cNvSpPr>
            <a:spLocks noGrp="1"/>
          </p:cNvSpPr>
          <p:nvPr>
            <p:ph sz="half" idx="2"/>
          </p:nvPr>
        </p:nvSpPr>
        <p:spPr>
          <a:xfrm>
            <a:off x="856628" y="2554944"/>
            <a:ext cx="5261211" cy="37579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95965" y="1714631"/>
            <a:ext cx="5287122" cy="840314"/>
          </a:xfrm>
        </p:spPr>
        <p:txBody>
          <a:bodyPr anchor="b"/>
          <a:lstStyle>
            <a:lvl1pPr marL="0" indent="0">
              <a:buNone/>
              <a:defRPr sz="2448" b="1"/>
            </a:lvl1pPr>
            <a:lvl2pPr marL="466298" indent="0">
              <a:buNone/>
              <a:defRPr sz="2040" b="1"/>
            </a:lvl2pPr>
            <a:lvl3pPr marL="932597" indent="0">
              <a:buNone/>
              <a:defRPr sz="1836" b="1"/>
            </a:lvl3pPr>
            <a:lvl4pPr marL="1398895" indent="0">
              <a:buNone/>
              <a:defRPr sz="1632" b="1"/>
            </a:lvl4pPr>
            <a:lvl5pPr marL="1865193" indent="0">
              <a:buNone/>
              <a:defRPr sz="1632" b="1"/>
            </a:lvl5pPr>
            <a:lvl6pPr marL="2331491" indent="0">
              <a:buNone/>
              <a:defRPr sz="1632" b="1"/>
            </a:lvl6pPr>
            <a:lvl7pPr marL="2797790" indent="0">
              <a:buNone/>
              <a:defRPr sz="1632" b="1"/>
            </a:lvl7pPr>
            <a:lvl8pPr marL="3264088" indent="0">
              <a:buNone/>
              <a:defRPr sz="1632" b="1"/>
            </a:lvl8pPr>
            <a:lvl9pPr marL="3730386" indent="0">
              <a:buNone/>
              <a:defRPr sz="1632" b="1"/>
            </a:lvl9pPr>
          </a:lstStyle>
          <a:p>
            <a:pPr lvl="0"/>
            <a:r>
              <a:rPr lang="en-US" smtClean="0"/>
              <a:t>Click to edit Master text styles</a:t>
            </a:r>
          </a:p>
        </p:txBody>
      </p:sp>
      <p:sp>
        <p:nvSpPr>
          <p:cNvPr id="6" name="Content Placeholder 5"/>
          <p:cNvSpPr>
            <a:spLocks noGrp="1"/>
          </p:cNvSpPr>
          <p:nvPr>
            <p:ph sz="quarter" idx="4"/>
          </p:nvPr>
        </p:nvSpPr>
        <p:spPr>
          <a:xfrm>
            <a:off x="6295965" y="2554944"/>
            <a:ext cx="5287122" cy="375793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18075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88197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57522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628" y="466302"/>
            <a:ext cx="4011087" cy="1632056"/>
          </a:xfrm>
        </p:spPr>
        <p:txBody>
          <a:bodyPr anchor="b"/>
          <a:lstStyle>
            <a:lvl1pPr>
              <a:defRPr sz="3264"/>
            </a:lvl1pPr>
          </a:lstStyle>
          <a:p>
            <a:r>
              <a:rPr lang="en-US" smtClean="0"/>
              <a:t>Click to edit Master title style</a:t>
            </a:r>
            <a:endParaRPr lang="en-US"/>
          </a:p>
        </p:txBody>
      </p:sp>
      <p:sp>
        <p:nvSpPr>
          <p:cNvPr id="3" name="Content Placeholder 2"/>
          <p:cNvSpPr>
            <a:spLocks noGrp="1"/>
          </p:cNvSpPr>
          <p:nvPr>
            <p:ph idx="1"/>
          </p:nvPr>
        </p:nvSpPr>
        <p:spPr>
          <a:xfrm>
            <a:off x="5287122" y="1007083"/>
            <a:ext cx="6295965" cy="4970646"/>
          </a:xfrm>
        </p:spPr>
        <p:txBody>
          <a:bodyPr/>
          <a:lstStyle>
            <a:lvl1pPr>
              <a:defRPr sz="3264"/>
            </a:lvl1pPr>
            <a:lvl2pPr>
              <a:defRPr sz="2856"/>
            </a:lvl2pPr>
            <a:lvl3pPr>
              <a:defRPr sz="2448"/>
            </a:lvl3pPr>
            <a:lvl4pPr>
              <a:defRPr sz="2040"/>
            </a:lvl4pPr>
            <a:lvl5pPr>
              <a:defRPr sz="2040"/>
            </a:lvl5pPr>
            <a:lvl6pPr>
              <a:defRPr sz="2040"/>
            </a:lvl6pPr>
            <a:lvl7pPr>
              <a:defRPr sz="2040"/>
            </a:lvl7pPr>
            <a:lvl8pPr>
              <a:defRPr sz="2040"/>
            </a:lvl8pPr>
            <a:lvl9pPr>
              <a:defRPr sz="2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56628" y="2098357"/>
            <a:ext cx="4011087" cy="3887467"/>
          </a:xfrm>
        </p:spPr>
        <p:txBody>
          <a:bodyPr/>
          <a:lstStyle>
            <a:lvl1pPr marL="0" indent="0">
              <a:buNone/>
              <a:defRPr sz="1632"/>
            </a:lvl1pPr>
            <a:lvl2pPr marL="466298" indent="0">
              <a:buNone/>
              <a:defRPr sz="1428"/>
            </a:lvl2pPr>
            <a:lvl3pPr marL="932597" indent="0">
              <a:buNone/>
              <a:defRPr sz="1224"/>
            </a:lvl3pPr>
            <a:lvl4pPr marL="1398895" indent="0">
              <a:buNone/>
              <a:defRPr sz="1020"/>
            </a:lvl4pPr>
            <a:lvl5pPr marL="1865193" indent="0">
              <a:buNone/>
              <a:defRPr sz="1020"/>
            </a:lvl5pPr>
            <a:lvl6pPr marL="2331491" indent="0">
              <a:buNone/>
              <a:defRPr sz="1020"/>
            </a:lvl6pPr>
            <a:lvl7pPr marL="2797790" indent="0">
              <a:buNone/>
              <a:defRPr sz="1020"/>
            </a:lvl7pPr>
            <a:lvl8pPr marL="3264088" indent="0">
              <a:buNone/>
              <a:defRPr sz="1020"/>
            </a:lvl8pPr>
            <a:lvl9pPr marL="3730386" indent="0">
              <a:buNone/>
              <a:defRPr sz="10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88478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628" y="466302"/>
            <a:ext cx="4011087" cy="1632056"/>
          </a:xfrm>
        </p:spPr>
        <p:txBody>
          <a:bodyPr anchor="b"/>
          <a:lstStyle>
            <a:lvl1pPr>
              <a:defRPr sz="3264"/>
            </a:lvl1pPr>
          </a:lstStyle>
          <a:p>
            <a:r>
              <a:rPr lang="en-US" smtClean="0"/>
              <a:t>Click to edit Master title style</a:t>
            </a:r>
            <a:endParaRPr lang="en-US"/>
          </a:p>
        </p:txBody>
      </p:sp>
      <p:sp>
        <p:nvSpPr>
          <p:cNvPr id="3" name="Picture Placeholder 2"/>
          <p:cNvSpPr>
            <a:spLocks noGrp="1"/>
          </p:cNvSpPr>
          <p:nvPr>
            <p:ph type="pic" idx="1"/>
          </p:nvPr>
        </p:nvSpPr>
        <p:spPr>
          <a:xfrm>
            <a:off x="5287122" y="1007083"/>
            <a:ext cx="6295965" cy="4970646"/>
          </a:xfrm>
        </p:spPr>
        <p:txBody>
          <a:bodyPr/>
          <a:lstStyle>
            <a:lvl1pPr marL="0" indent="0">
              <a:buNone/>
              <a:defRPr sz="3264"/>
            </a:lvl1pPr>
            <a:lvl2pPr marL="466298" indent="0">
              <a:buNone/>
              <a:defRPr sz="2856"/>
            </a:lvl2pPr>
            <a:lvl3pPr marL="932597" indent="0">
              <a:buNone/>
              <a:defRPr sz="2448"/>
            </a:lvl3pPr>
            <a:lvl4pPr marL="1398895" indent="0">
              <a:buNone/>
              <a:defRPr sz="2040"/>
            </a:lvl4pPr>
            <a:lvl5pPr marL="1865193" indent="0">
              <a:buNone/>
              <a:defRPr sz="2040"/>
            </a:lvl5pPr>
            <a:lvl6pPr marL="2331491" indent="0">
              <a:buNone/>
              <a:defRPr sz="2040"/>
            </a:lvl6pPr>
            <a:lvl7pPr marL="2797790" indent="0">
              <a:buNone/>
              <a:defRPr sz="2040"/>
            </a:lvl7pPr>
            <a:lvl8pPr marL="3264088" indent="0">
              <a:buNone/>
              <a:defRPr sz="2040"/>
            </a:lvl8pPr>
            <a:lvl9pPr marL="3730386" indent="0">
              <a:buNone/>
              <a:defRPr sz="2040"/>
            </a:lvl9pPr>
          </a:lstStyle>
          <a:p>
            <a:endParaRPr lang="en-US"/>
          </a:p>
        </p:txBody>
      </p:sp>
      <p:sp>
        <p:nvSpPr>
          <p:cNvPr id="4" name="Text Placeholder 3"/>
          <p:cNvSpPr>
            <a:spLocks noGrp="1"/>
          </p:cNvSpPr>
          <p:nvPr>
            <p:ph type="body" sz="half" idx="2"/>
          </p:nvPr>
        </p:nvSpPr>
        <p:spPr>
          <a:xfrm>
            <a:off x="856628" y="2098357"/>
            <a:ext cx="4011087" cy="3887467"/>
          </a:xfrm>
        </p:spPr>
        <p:txBody>
          <a:bodyPr/>
          <a:lstStyle>
            <a:lvl1pPr marL="0" indent="0">
              <a:buNone/>
              <a:defRPr sz="1632"/>
            </a:lvl1pPr>
            <a:lvl2pPr marL="466298" indent="0">
              <a:buNone/>
              <a:defRPr sz="1428"/>
            </a:lvl2pPr>
            <a:lvl3pPr marL="932597" indent="0">
              <a:buNone/>
              <a:defRPr sz="1224"/>
            </a:lvl3pPr>
            <a:lvl4pPr marL="1398895" indent="0">
              <a:buNone/>
              <a:defRPr sz="1020"/>
            </a:lvl4pPr>
            <a:lvl5pPr marL="1865193" indent="0">
              <a:buNone/>
              <a:defRPr sz="1020"/>
            </a:lvl5pPr>
            <a:lvl6pPr marL="2331491" indent="0">
              <a:buNone/>
              <a:defRPr sz="1020"/>
            </a:lvl6pPr>
            <a:lvl7pPr marL="2797790" indent="0">
              <a:buNone/>
              <a:defRPr sz="1020"/>
            </a:lvl7pPr>
            <a:lvl8pPr marL="3264088" indent="0">
              <a:buNone/>
              <a:defRPr sz="1020"/>
            </a:lvl8pPr>
            <a:lvl9pPr marL="3730386" indent="0">
              <a:buNone/>
              <a:defRPr sz="102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27516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68290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9852" y="372394"/>
            <a:ext cx="2681615" cy="592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5008" y="372394"/>
            <a:ext cx="7889389" cy="592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64CDDE-8869-491B-9FC1-07CE1B50F1D4}" type="datetimeFigureOut">
              <a:rPr lang="en-US" smtClean="0">
                <a:solidFill>
                  <a:prstClr val="black">
                    <a:tint val="75000"/>
                  </a:prstClr>
                </a:solidFill>
              </a:rPr>
              <a:pPr/>
              <a:t>4/2/2014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1CB12D-A630-4C77-BBA4-AFDE27E41A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35670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36877028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294967295" orient="horz" pos="4406">
          <p15:clr>
            <a:srgbClr val="C35EA4"/>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 2">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276540" y="5783263"/>
            <a:ext cx="9142098" cy="902608"/>
          </a:xfrm>
          <a:noFill/>
        </p:spPr>
        <p:txBody>
          <a:bodyPr lIns="146304" tIns="109728" rIns="146304" bIns="109728" anchor="b">
            <a:noAutofit/>
          </a:bodyPr>
          <a:lstStyle>
            <a:lvl1pPr marL="0" indent="0">
              <a:spcBef>
                <a:spcPts val="0"/>
              </a:spcBef>
              <a:buNone/>
              <a:defRPr sz="2000" spc="0" baseline="0">
                <a:gradFill>
                  <a:gsLst>
                    <a:gs pos="0">
                      <a:schemeClr val="tx1"/>
                    </a:gs>
                    <a:gs pos="100000">
                      <a:schemeClr val="tx1"/>
                    </a:gs>
                  </a:gsLst>
                  <a:lin ang="5400000" scaled="0"/>
                </a:gradFill>
                <a:latin typeface="+mn-lt"/>
              </a:defRPr>
            </a:lvl1pPr>
          </a:lstStyle>
          <a:p>
            <a:pPr lvl="0"/>
            <a:r>
              <a:rPr lang="en-US" dirty="0" smtClean="0"/>
              <a:t>Speaker Name</a:t>
            </a:r>
          </a:p>
        </p:txBody>
      </p:sp>
      <p:sp>
        <p:nvSpPr>
          <p:cNvPr id="9" name="Title 1"/>
          <p:cNvSpPr>
            <a:spLocks noGrp="1"/>
          </p:cNvSpPr>
          <p:nvPr>
            <p:ph type="title" hasCustomPrompt="1"/>
          </p:nvPr>
        </p:nvSpPr>
        <p:spPr>
          <a:xfrm>
            <a:off x="274702" y="2117165"/>
            <a:ext cx="11887135" cy="1837298"/>
          </a:xfrm>
          <a:noFill/>
        </p:spPr>
        <p:txBody>
          <a:bodyPr lIns="146304" tIns="91440" rIns="146304" bIns="91440" anchor="t" anchorCtr="0"/>
          <a:lstStyle>
            <a:lvl1pPr>
              <a:defRPr sz="5400" spc="-100" baseline="0">
                <a:gradFill>
                  <a:gsLst>
                    <a:gs pos="3333">
                      <a:schemeClr val="tx1"/>
                    </a:gs>
                    <a:gs pos="39000">
                      <a:schemeClr val="tx1"/>
                    </a:gs>
                  </a:gsLst>
                  <a:lin ang="5400000" scaled="0"/>
                </a:gradFill>
              </a:defRPr>
            </a:lvl1pPr>
          </a:lstStyle>
          <a:p>
            <a:r>
              <a:rPr lang="en-US" dirty="0" smtClean="0"/>
              <a:t>Presentation title</a:t>
            </a:r>
            <a:endParaRPr lang="en-US" dirty="0"/>
          </a:p>
        </p:txBody>
      </p:sp>
      <p:sp>
        <p:nvSpPr>
          <p:cNvPr id="4" name="Freeform 3"/>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4162785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4294967295" orient="horz" pos="4406">
          <p15:clr>
            <a:srgbClr val="C35E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2390161380"/>
      </p:ext>
    </p:extLst>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228302"/>
          </a:xfrm>
        </p:spPr>
        <p:txBody>
          <a:bodyPr>
            <a:sp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7804948"/>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 2">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383628" y="1668463"/>
            <a:ext cx="8778210" cy="5029200"/>
          </a:xfrm>
        </p:spPr>
        <p:txBody>
          <a:bodyPr wrap="square">
            <a:noAutofit/>
          </a:bodyPr>
          <a:lstStyle>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p:nvPr>
        </p:nvSpPr>
        <p:spPr>
          <a:xfrm>
            <a:off x="283148" y="1668463"/>
            <a:ext cx="2743200" cy="5029200"/>
          </a:xfrm>
        </p:spPr>
        <p:txBody>
          <a:bodyPr>
            <a:noAutofit/>
          </a:bodyPr>
          <a:lstStyle>
            <a:lvl1pPr marL="0" indent="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smtClean="0"/>
              <a:t>Click to edit Master text styles</a:t>
            </a:r>
          </a:p>
        </p:txBody>
      </p:sp>
    </p:spTree>
    <p:extLst>
      <p:ext uri="{BB962C8B-B14F-4D97-AF65-F5344CB8AC3E}">
        <p14:creationId xmlns:p14="http://schemas.microsoft.com/office/powerpoint/2010/main" val="224169938"/>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Only Large">
    <p:spTree>
      <p:nvGrpSpPr>
        <p:cNvPr id="1" name=""/>
        <p:cNvGrpSpPr/>
        <p:nvPr/>
      </p:nvGrpSpPr>
      <p:grpSpPr>
        <a:xfrm>
          <a:off x="0" y="0"/>
          <a:ext cx="0" cy="0"/>
          <a:chOff x="0" y="0"/>
          <a:chExt cx="0" cy="0"/>
        </a:xfrm>
      </p:grpSpPr>
      <p:sp>
        <p:nvSpPr>
          <p:cNvPr id="2" name="Title 1"/>
          <p:cNvSpPr>
            <a:spLocks noGrp="1"/>
          </p:cNvSpPr>
          <p:nvPr>
            <p:ph type="title"/>
          </p:nvPr>
        </p:nvSpPr>
        <p:spPr>
          <a:xfrm>
            <a:off x="1189038" y="2125663"/>
            <a:ext cx="10058399" cy="1828800"/>
          </a:xfrm>
        </p:spPr>
        <p:txBody>
          <a:bodyPr/>
          <a:lstStyle>
            <a:lvl1pPr>
              <a:defRPr sz="4800" baseline="0"/>
            </a:lvl1pPr>
          </a:lstStyle>
          <a:p>
            <a:r>
              <a:rPr lang="en-US" smtClean="0"/>
              <a:t>Click to edit Master title style</a:t>
            </a:r>
            <a:endParaRPr lang="en-US" dirty="0"/>
          </a:p>
        </p:txBody>
      </p:sp>
    </p:spTree>
    <p:extLst>
      <p:ext uri="{BB962C8B-B14F-4D97-AF65-F5344CB8AC3E}">
        <p14:creationId xmlns:p14="http://schemas.microsoft.com/office/powerpoint/2010/main" val="340581480"/>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1605145"/>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31505087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3089294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173172104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4294967295" orient="horz" pos="2203">
          <p15:clr>
            <a:srgbClr val="FBAE40"/>
          </p15:clr>
        </p15:guide>
        <p15:guide id="4294967295" pos="3053">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 Cod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1534779"/>
          </a:xfrm>
        </p:spPr>
        <p:txBody>
          <a:bodyPr>
            <a:spAutoFit/>
          </a:bodyPr>
          <a:lstStyle>
            <a:lvl1pPr>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1pPr>
            <a:lvl2pPr marL="584200" indent="-2413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2pPr>
            <a:lvl3pPr marL="571441" indent="-342900">
              <a:defRPr lang="en-US" sz="2400" kern="1200" dirty="0" smtClean="0">
                <a:gradFill>
                  <a:gsLst>
                    <a:gs pos="100000">
                      <a:schemeClr val="tx1"/>
                    </a:gs>
                    <a:gs pos="0">
                      <a:schemeClr val="tx1"/>
                    </a:gs>
                  </a:gsLst>
                  <a:lin ang="5400000" scaled="0"/>
                </a:gradFill>
                <a:latin typeface="Consolas" pitchFamily="49" charset="0"/>
                <a:ea typeface="+mn-ea"/>
                <a:cs typeface="Consolas" pitchFamily="49" charset="0"/>
              </a:defRPr>
            </a:lvl3pPr>
            <a:lvl4pPr>
              <a:defRPr sz="2000"/>
            </a:lvl4pPr>
            <a:lvl5pPr>
              <a:defRPr sz="2000"/>
            </a:lvl5pPr>
          </a:lstStyle>
          <a:p>
            <a:pPr marL="0" lvl="0" indent="0" algn="l" defTabSz="914166" rtl="0" eaLnBrk="1" latinLnBrk="0" hangingPunct="1">
              <a:spcBef>
                <a:spcPct val="20000"/>
              </a:spcBef>
              <a:spcAft>
                <a:spcPts val="816"/>
              </a:spcAft>
              <a:buFont typeface="Arial" pitchFamily="34" charset="0"/>
              <a:buNone/>
            </a:pPr>
            <a:r>
              <a:rPr lang="en-US" smtClean="0"/>
              <a:t>Click to edit Master text styles</a:t>
            </a:r>
          </a:p>
          <a:p>
            <a:pPr marL="0" lvl="1" indent="0" algn="l" defTabSz="914166" rtl="0" eaLnBrk="1" latinLnBrk="0" hangingPunct="1">
              <a:spcBef>
                <a:spcPct val="20000"/>
              </a:spcBef>
              <a:spcAft>
                <a:spcPts val="816"/>
              </a:spcAft>
              <a:buFont typeface="Arial" pitchFamily="34" charset="0"/>
              <a:buNone/>
            </a:pPr>
            <a:r>
              <a:rPr lang="en-US" smtClean="0"/>
              <a:t>Second level</a:t>
            </a:r>
          </a:p>
          <a:p>
            <a:pPr marL="0" lvl="2" indent="0" algn="l" defTabSz="914166" rtl="0" eaLnBrk="1" latinLnBrk="0" hangingPunct="1">
              <a:spcBef>
                <a:spcPct val="20000"/>
              </a:spcBef>
              <a:spcAft>
                <a:spcPts val="816"/>
              </a:spcAft>
              <a:buFont typeface="Arial" pitchFamily="34" charset="0"/>
              <a:buNone/>
            </a:pPr>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8731006"/>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39098"/>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Walk-in">
    <p:bg>
      <p:bgPr>
        <a:solidFill>
          <a:schemeClr val="bg1"/>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367113961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quarter" idx="11" hasCustomPrompt="1"/>
          </p:nvPr>
        </p:nvSpPr>
        <p:spPr>
          <a:xfrm>
            <a:off x="283148" y="1668463"/>
            <a:ext cx="2743200" cy="5029200"/>
          </a:xfrm>
        </p:spPr>
        <p:txBody>
          <a:bodyPr>
            <a:noAutofit/>
          </a:bodyPr>
          <a:lstStyle>
            <a:lvl1pPr marL="342900" indent="-342900">
              <a:buNone/>
              <a:defRPr kumimoji="0" lang="en-US" sz="2400" b="0" i="0" u="none" strike="noStrike" kern="1200" cap="none" spc="0" normalizeH="0" baseline="0" dirty="0" smtClean="0">
                <a:ln>
                  <a:noFill/>
                </a:ln>
                <a:gradFill>
                  <a:gsLst>
                    <a:gs pos="100000">
                      <a:srgbClr val="000000">
                        <a:lumMod val="75000"/>
                        <a:lumOff val="25000"/>
                      </a:srgbClr>
                    </a:gs>
                    <a:gs pos="0">
                      <a:srgbClr val="000000">
                        <a:lumMod val="75000"/>
                        <a:lumOff val="25000"/>
                      </a:srgbClr>
                    </a:gs>
                  </a:gsLst>
                  <a:lin ang="5400000" scaled="0"/>
                </a:gradFill>
                <a:effectLst/>
                <a:uLnTx/>
                <a:uFillTx/>
                <a:latin typeface="+mn-lt"/>
                <a:ea typeface="+mj-ea"/>
                <a:cs typeface="+mj-cs"/>
              </a:defRPr>
            </a:lvl1pPr>
          </a:lstStyle>
          <a:p>
            <a:pPr marL="0" marR="0" lvl="0" indent="0" algn="l" defTabSz="914166" rtl="0" eaLnBrk="1" fontAlgn="auto" latinLnBrk="0" hangingPunct="1">
              <a:lnSpc>
                <a:spcPct val="100000"/>
              </a:lnSpc>
              <a:spcBef>
                <a:spcPct val="0"/>
              </a:spcBef>
              <a:spcAft>
                <a:spcPts val="0"/>
              </a:spcAft>
              <a:buClrTx/>
              <a:buSzTx/>
              <a:tabLst/>
              <a:defRPr/>
            </a:pPr>
            <a:r>
              <a:rPr lang="en-US" dirty="0" smtClean="0"/>
              <a:t>Click to edit</a:t>
            </a:r>
            <a:br>
              <a:rPr lang="en-US" dirty="0" smtClean="0"/>
            </a:br>
            <a:r>
              <a:rPr lang="en-US" dirty="0" smtClean="0"/>
              <a:t>Master text styles</a:t>
            </a:r>
          </a:p>
        </p:txBody>
      </p:sp>
    </p:spTree>
    <p:extLst>
      <p:ext uri="{BB962C8B-B14F-4D97-AF65-F5344CB8AC3E}">
        <p14:creationId xmlns:p14="http://schemas.microsoft.com/office/powerpoint/2010/main" val="367358941"/>
      </p:ext>
    </p:extLst>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34252865"/>
      </p:ext>
    </p:extLst>
  </p:cSld>
  <p:clrMapOvr>
    <a:masterClrMapping/>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Wingdings" panose="05000000000000000000" pitchFamily="2" charset="2"/>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Wingdings" panose="05000000000000000000" pitchFamily="2" charset="2"/>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Wingdings" panose="05000000000000000000" pitchFamily="2" charset="2"/>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Wingdings" panose="05000000000000000000" pitchFamily="2" charset="2"/>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Wingdings" panose="05000000000000000000" pitchFamily="2" charset="2"/>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C9E"/>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2706388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marL="0" indent="0">
              <a:lnSpc>
                <a:spcPct val="95000"/>
              </a:lnSpc>
              <a:spcBef>
                <a:spcPts val="0"/>
              </a:spcBef>
              <a:spcAft>
                <a:spcPts val="1632"/>
              </a:spcAft>
              <a:buNone/>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0687508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None/>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marL="0" indent="0"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66105043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marL="0" indent="0">
              <a:buFont typeface="Arial" panose="020B0604020202020204" pitchFamily="34" charset="0"/>
              <a:buNone/>
              <a:defRPr lang="en-US" sz="3600" kern="1200" dirty="0" smtClean="0">
                <a:gradFill>
                  <a:gsLst>
                    <a:gs pos="1299">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noAutofit/>
          </a:bodyPr>
          <a:lstStyle>
            <a:lvl1pPr marL="0" indent="0">
              <a:buNone/>
              <a:defRPr/>
            </a:lvl1pPr>
          </a:lstStyle>
          <a:p>
            <a:r>
              <a:rPr lang="en-US" smtClean="0"/>
              <a:t>Click icon to add picture</a:t>
            </a:r>
            <a:endParaRPr lang="en-US" dirty="0"/>
          </a:p>
        </p:txBody>
      </p:sp>
      <p:sp>
        <p:nvSpPr>
          <p:cNvPr id="3" name="Title 2"/>
          <p:cNvSpPr>
            <a:spLocks noGrp="1"/>
          </p:cNvSpPr>
          <p:nvPr>
            <p:ph type="title"/>
          </p:nvPr>
        </p:nvSpPr>
        <p:spPr/>
        <p:txBody>
          <a:bodyPr wrap="none" lIns="182880" tIns="146304" rIns="182880" bIns="146304"/>
          <a:lstStyle/>
          <a:p>
            <a:r>
              <a:rPr lang="en-US" smtClean="0"/>
              <a:t>Click to edit Master title style</a:t>
            </a:r>
            <a:endParaRPr lang="en-US" dirty="0"/>
          </a:p>
        </p:txBody>
      </p:sp>
    </p:spTree>
    <p:extLst>
      <p:ext uri="{BB962C8B-B14F-4D97-AF65-F5344CB8AC3E}">
        <p14:creationId xmlns:p14="http://schemas.microsoft.com/office/powerpoint/2010/main" val="2613587105"/>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theme" Target="../theme/theme3.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6" Type="http://schemas.openxmlformats.org/officeDocument/2006/relationships/image" Target="../media/image6.png"/><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theme" Target="../theme/theme5.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1790270825"/>
      </p:ext>
    </p:extLst>
  </p:cSld>
  <p:clrMap bg1="lt1" tx1="dk1" bg2="lt2" tx2="dk2" accent1="accent1" accent2="accent2" accent3="accent3" accent4="accent4" accent5="accent5" accent6="accent6" hlink="hlink" folHlink="folHlink"/>
  <p:sldLayoutIdLst>
    <p:sldLayoutId id="2147484167" r:id="rId1"/>
    <p:sldLayoutId id="2147484214" r:id="rId2"/>
    <p:sldLayoutId id="2147484086" r:id="rId3"/>
    <p:sldLayoutId id="2147484206" r:id="rId4"/>
    <p:sldLayoutId id="2147484195" r:id="rId5"/>
    <p:sldLayoutId id="2147484207" r:id="rId6"/>
    <p:sldLayoutId id="2147484216" r:id="rId7"/>
    <p:sldLayoutId id="2147484217" r:id="rId8"/>
    <p:sldLayoutId id="2147484218" r:id="rId9"/>
    <p:sldLayoutId id="2147484212" r:id="rId10"/>
    <p:sldLayoutId id="2147484093" r:id="rId11"/>
    <p:sldLayoutId id="2147484213" r:id="rId12"/>
    <p:sldLayoutId id="2147484215" r:id="rId13"/>
    <p:sldLayoutId id="2147484203"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661" userDrawn="1">
          <p15:clr>
            <a:srgbClr val="5ACBF0"/>
          </p15:clr>
        </p15:guide>
        <p15:guide id="4" orient="horz" pos="4219" userDrawn="1">
          <p15:clr>
            <a:srgbClr val="5ACBF0"/>
          </p15:clr>
        </p15:guide>
        <p15:guide id="5" pos="749" userDrawn="1">
          <p15:clr>
            <a:srgbClr val="5ACBF0"/>
          </p15:clr>
        </p15:guide>
        <p15:guide id="6" pos="1325" userDrawn="1">
          <p15:clr>
            <a:srgbClr val="5ACBF0"/>
          </p15:clr>
        </p15:guide>
        <p15:guide id="7" pos="1901" userDrawn="1">
          <p15:clr>
            <a:srgbClr val="5ACBF0"/>
          </p15:clr>
        </p15:guide>
        <p15:guide id="8" pos="2477" userDrawn="1">
          <p15:clr>
            <a:srgbClr val="5ACBF0"/>
          </p15:clr>
        </p15:guide>
        <p15:guide id="9" pos="3053" userDrawn="1">
          <p15:clr>
            <a:srgbClr val="5ACBF0"/>
          </p15:clr>
        </p15:guide>
        <p15:guide id="10" pos="3629" userDrawn="1">
          <p15:clr>
            <a:srgbClr val="5ACBF0"/>
          </p15:clr>
        </p15:guide>
        <p15:guide id="11" pos="4205" userDrawn="1">
          <p15:clr>
            <a:srgbClr val="5ACBF0"/>
          </p15:clr>
        </p15:guide>
        <p15:guide id="12" pos="4781" userDrawn="1">
          <p15:clr>
            <a:srgbClr val="5ACBF0"/>
          </p15:clr>
        </p15:guide>
        <p15:guide id="13" pos="5357" userDrawn="1">
          <p15:clr>
            <a:srgbClr val="5ACBF0"/>
          </p15:clr>
        </p15:guide>
        <p15:guide id="14" pos="5933" userDrawn="1">
          <p15:clr>
            <a:srgbClr val="5ACBF0"/>
          </p15:clr>
        </p15:guide>
        <p15:guide id="15" pos="6509" userDrawn="1">
          <p15:clr>
            <a:srgbClr val="5ACBF0"/>
          </p15:clr>
        </p15:guide>
        <p15:guide id="16" pos="7085" userDrawn="1">
          <p15:clr>
            <a:srgbClr val="5ACBF0"/>
          </p15:clr>
        </p15:guide>
        <p15:guide id="17" orient="horz" pos="763" userDrawn="1">
          <p15:clr>
            <a:srgbClr val="5ACBF0"/>
          </p15:clr>
        </p15:guide>
        <p15:guide id="18" orient="horz" pos="1339" userDrawn="1">
          <p15:clr>
            <a:srgbClr val="5ACBF0"/>
          </p15:clr>
        </p15:guide>
        <p15:guide id="19" orient="horz" pos="1915" userDrawn="1">
          <p15:clr>
            <a:srgbClr val="5ACBF0"/>
          </p15:clr>
        </p15:guide>
        <p15:guide id="20" orient="horz" pos="2491" userDrawn="1">
          <p15:clr>
            <a:srgbClr val="5ACBF0"/>
          </p15:clr>
        </p15:guide>
        <p15:guide id="21" orient="horz" pos="3067" userDrawn="1">
          <p15:clr>
            <a:srgbClr val="5ACBF0"/>
          </p15:clr>
        </p15:guide>
        <p15:guide id="22" orient="horz" pos="3643" userDrawn="1">
          <p15:clr>
            <a:srgbClr val="5ACBF0"/>
          </p15:clr>
        </p15:guide>
        <p15:guide id="23" pos="288" userDrawn="1">
          <p15:clr>
            <a:srgbClr val="C35EA4"/>
          </p15:clr>
        </p15:guide>
        <p15:guide id="24" pos="7546" userDrawn="1">
          <p15:clr>
            <a:srgbClr val="C35EA4"/>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980749296"/>
      </p:ext>
    </p:extLst>
  </p:cSld>
  <p:clrMap bg1="dk1" tx1="lt1" bg2="dk2" tx2="lt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2" r:id="rId12"/>
    <p:sldLayoutId id="2147484233" r:id="rId13"/>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661">
          <p15:clr>
            <a:srgbClr val="5ACBF0"/>
          </p15:clr>
        </p15:guide>
        <p15:guide id="4" orient="horz" pos="4219">
          <p15:clr>
            <a:srgbClr val="5ACBF0"/>
          </p15:clr>
        </p15:guide>
        <p15:guide id="5" pos="749">
          <p15:clr>
            <a:srgbClr val="5ACBF0"/>
          </p15:clr>
        </p15:guide>
        <p15:guide id="6" pos="1325">
          <p15:clr>
            <a:srgbClr val="5ACBF0"/>
          </p15:clr>
        </p15:guide>
        <p15:guide id="7" pos="1901">
          <p15:clr>
            <a:srgbClr val="5ACBF0"/>
          </p15:clr>
        </p15:guide>
        <p15:guide id="8" pos="2477">
          <p15:clr>
            <a:srgbClr val="5ACBF0"/>
          </p15:clr>
        </p15:guide>
        <p15:guide id="9" pos="3053">
          <p15:clr>
            <a:srgbClr val="5ACBF0"/>
          </p15:clr>
        </p15:guide>
        <p15:guide id="10" pos="3629">
          <p15:clr>
            <a:srgbClr val="5ACBF0"/>
          </p15:clr>
        </p15:guide>
        <p15:guide id="11" pos="4205">
          <p15:clr>
            <a:srgbClr val="5ACBF0"/>
          </p15:clr>
        </p15:guide>
        <p15:guide id="12" pos="4781">
          <p15:clr>
            <a:srgbClr val="5ACBF0"/>
          </p15:clr>
        </p15:guide>
        <p15:guide id="13" pos="5357">
          <p15:clr>
            <a:srgbClr val="5ACBF0"/>
          </p15:clr>
        </p15:guide>
        <p15:guide id="14" pos="5933">
          <p15:clr>
            <a:srgbClr val="5ACBF0"/>
          </p15:clr>
        </p15:guide>
        <p15:guide id="15" pos="6509">
          <p15:clr>
            <a:srgbClr val="5ACBF0"/>
          </p15:clr>
        </p15:guide>
        <p15:guide id="16" pos="7085">
          <p15:clr>
            <a:srgbClr val="5ACBF0"/>
          </p15:clr>
        </p15:guide>
        <p15:guide id="17" orient="horz" pos="763">
          <p15:clr>
            <a:srgbClr val="5ACBF0"/>
          </p15:clr>
        </p15:guide>
        <p15:guide id="18" orient="horz" pos="1339">
          <p15:clr>
            <a:srgbClr val="5ACBF0"/>
          </p15:clr>
        </p15:guide>
        <p15:guide id="19" orient="horz" pos="1915">
          <p15:clr>
            <a:srgbClr val="5ACBF0"/>
          </p15:clr>
        </p15:guide>
        <p15:guide id="20" orient="horz" pos="2491">
          <p15:clr>
            <a:srgbClr val="5ACBF0"/>
          </p15:clr>
        </p15:guide>
        <p15:guide id="21" orient="horz" pos="3067">
          <p15:clr>
            <a:srgbClr val="5ACBF0"/>
          </p15:clr>
        </p15:guide>
        <p15:guide id="22" orient="horz" pos="3643">
          <p15:clr>
            <a:srgbClr val="5ACBF0"/>
          </p15:clr>
        </p15:guide>
        <p15:guide id="23" pos="288">
          <p15:clr>
            <a:srgbClr val="C35EA4"/>
          </p15:clr>
        </p15:guide>
        <p15:guide id="24" pos="7546">
          <p15:clr>
            <a:srgbClr val="C35EA4"/>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7"/>
          <p:cNvSpPr>
            <a:spLocks noGrp="1"/>
          </p:cNvSpPr>
          <p:nvPr>
            <p:ph type="title"/>
          </p:nvPr>
        </p:nvSpPr>
        <p:spPr>
          <a:xfrm>
            <a:off x="494439" y="1736800"/>
            <a:ext cx="2637713" cy="422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title style</a:t>
            </a:r>
            <a:endParaRPr lang="en-US" dirty="0"/>
          </a:p>
        </p:txBody>
      </p:sp>
      <p:sp>
        <p:nvSpPr>
          <p:cNvPr id="17" name="Text Placeholder 16"/>
          <p:cNvSpPr>
            <a:spLocks noGrp="1"/>
          </p:cNvSpPr>
          <p:nvPr>
            <p:ph type="body" idx="1"/>
          </p:nvPr>
        </p:nvSpPr>
        <p:spPr>
          <a:xfrm>
            <a:off x="3730945" y="1736803"/>
            <a:ext cx="8206780" cy="1454768"/>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114848339"/>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Lst>
  <p:timing>
    <p:tnLst>
      <p:par>
        <p:cTn id="1" dur="indefinite" restart="never" nodeType="tmRoot"/>
      </p:par>
    </p:tnLst>
  </p:timing>
  <p:hf hdr="0" dt="0"/>
  <p:txStyles>
    <p:titleStyle>
      <a:lvl1pPr algn="l" defTabSz="1243352" rtl="0" eaLnBrk="1" latinLnBrk="0" hangingPunct="1">
        <a:spcBef>
          <a:spcPct val="0"/>
        </a:spcBef>
        <a:spcAft>
          <a:spcPts val="1632"/>
        </a:spcAft>
        <a:buNone/>
        <a:defRPr lang="en-US" sz="1904" kern="1200" dirty="0">
          <a:solidFill>
            <a:srgbClr val="505050"/>
          </a:solidFill>
          <a:latin typeface="+mj-lt"/>
          <a:ea typeface="ＭＳ Ｐゴシック" charset="0"/>
          <a:cs typeface="Segoe UI" pitchFamily="34" charset="0"/>
        </a:defRPr>
      </a:lvl1pPr>
    </p:titleStyle>
    <p:bodyStyle>
      <a:lvl1pPr marL="0" indent="0" algn="l" defTabSz="1243352" rtl="0" eaLnBrk="1" fontAlgn="base" latinLnBrk="0" hangingPunct="1">
        <a:lnSpc>
          <a:spcPct val="95000"/>
        </a:lnSpc>
        <a:spcBef>
          <a:spcPts val="0"/>
        </a:spcBef>
        <a:spcAft>
          <a:spcPts val="1632"/>
        </a:spcAft>
        <a:buClr>
          <a:schemeClr val="accent1"/>
        </a:buClr>
        <a:buSzPct val="110000"/>
        <a:buFont typeface="Avenir LT Pro 45 Book" charset="0"/>
        <a:buNone/>
        <a:defRPr lang="en-US" sz="3264" b="0" kern="1200" cap="none" baseline="0" dirty="0" smtClean="0">
          <a:solidFill>
            <a:srgbClr val="505050"/>
          </a:solidFill>
          <a:latin typeface="Segoe UI Light"/>
          <a:ea typeface="ＭＳ Ｐゴシック" charset="0"/>
          <a:cs typeface="Segoe UI Light"/>
        </a:defRPr>
      </a:lvl1pPr>
      <a:lvl2pPr marL="0" marR="0" indent="0" algn="l" defTabSz="1243352" rtl="0" eaLnBrk="1" fontAlgn="auto" latinLnBrk="0" hangingPunct="1">
        <a:lnSpc>
          <a:spcPct val="95000"/>
        </a:lnSpc>
        <a:spcBef>
          <a:spcPts val="0"/>
        </a:spcBef>
        <a:spcAft>
          <a:spcPts val="1632"/>
        </a:spcAft>
        <a:buClrTx/>
        <a:buSzTx/>
        <a:buFont typeface="Arial" pitchFamily="34" charset="0"/>
        <a:buNone/>
        <a:tabLst/>
        <a:defRPr lang="en-US" sz="1904" b="0" kern="1200" dirty="0" smtClean="0">
          <a:solidFill>
            <a:srgbClr val="505050"/>
          </a:solidFill>
          <a:latin typeface="+mn-lt"/>
          <a:ea typeface="+mn-ea"/>
          <a:cs typeface="+mn-cs"/>
        </a:defRPr>
      </a:lvl2pPr>
      <a:lvl3pPr marL="621676" indent="-310837" algn="l" defTabSz="1243352" rtl="0" eaLnBrk="1" latinLnBrk="0" hangingPunct="1">
        <a:lnSpc>
          <a:spcPct val="95000"/>
        </a:lnSpc>
        <a:spcBef>
          <a:spcPts val="0"/>
        </a:spcBef>
        <a:spcAft>
          <a:spcPts val="1632"/>
        </a:spcAft>
        <a:buFont typeface="Lucida Grande"/>
        <a:buChar char="-"/>
        <a:defRPr lang="en-US" sz="1904" b="0" kern="1200" dirty="0" smtClean="0">
          <a:solidFill>
            <a:srgbClr val="505050"/>
          </a:solidFill>
          <a:latin typeface="+mn-lt"/>
          <a:ea typeface="+mn-ea"/>
          <a:cs typeface="+mn-cs"/>
        </a:defRPr>
      </a:lvl3pPr>
      <a:lvl4pPr marL="852647" indent="-230971" algn="l" defTabSz="1243352" rtl="0" eaLnBrk="1" latinLnBrk="0" hangingPunct="1">
        <a:lnSpc>
          <a:spcPct val="95000"/>
        </a:lnSpc>
        <a:spcBef>
          <a:spcPts val="0"/>
        </a:spcBef>
        <a:spcAft>
          <a:spcPts val="0"/>
        </a:spcAft>
        <a:buFont typeface="Arial" pitchFamily="34" charset="0"/>
        <a:buChar char="•"/>
        <a:defRPr lang="en-US" sz="1904" b="0" kern="1200" dirty="0" smtClean="0">
          <a:solidFill>
            <a:srgbClr val="505050"/>
          </a:solidFill>
          <a:latin typeface="+mn-lt"/>
          <a:ea typeface="+mn-ea"/>
          <a:cs typeface="+mn-cs"/>
        </a:defRPr>
      </a:lvl4pPr>
      <a:lvl5pPr marL="1243352" indent="-310837" algn="l" defTabSz="1243352" rtl="0" eaLnBrk="1" latinLnBrk="0" hangingPunct="1">
        <a:lnSpc>
          <a:spcPct val="95000"/>
        </a:lnSpc>
        <a:spcBef>
          <a:spcPts val="0"/>
        </a:spcBef>
        <a:spcAft>
          <a:spcPts val="0"/>
        </a:spcAft>
        <a:buFont typeface="Lucida Grande"/>
        <a:buChar char="-"/>
        <a:defRPr lang="en-US" sz="1904" b="0" kern="1200" dirty="0">
          <a:solidFill>
            <a:srgbClr val="505050"/>
          </a:solidFill>
          <a:latin typeface="+mn-lt"/>
          <a:ea typeface="+mn-ea"/>
          <a:cs typeface="+mn-cs"/>
        </a:defRPr>
      </a:lvl5pPr>
      <a:lvl6pPr marL="3419217" indent="-310837" algn="l" defTabSz="1243352" rtl="0" eaLnBrk="1" latinLnBrk="0" hangingPunct="1">
        <a:spcBef>
          <a:spcPct val="20000"/>
        </a:spcBef>
        <a:buFont typeface="Arial" pitchFamily="34" charset="0"/>
        <a:buChar char="•"/>
        <a:defRPr sz="2720" kern="1200">
          <a:solidFill>
            <a:schemeClr val="tx1"/>
          </a:solidFill>
          <a:latin typeface="+mn-lt"/>
          <a:ea typeface="+mn-ea"/>
          <a:cs typeface="+mn-cs"/>
        </a:defRPr>
      </a:lvl6pPr>
      <a:lvl7pPr marL="4040893" indent="-310837" algn="l" defTabSz="1243352" rtl="0" eaLnBrk="1" latinLnBrk="0" hangingPunct="1">
        <a:spcBef>
          <a:spcPct val="20000"/>
        </a:spcBef>
        <a:buFont typeface="Arial" pitchFamily="34" charset="0"/>
        <a:buChar char="•"/>
        <a:defRPr sz="2720" kern="1200">
          <a:solidFill>
            <a:schemeClr val="tx1"/>
          </a:solidFill>
          <a:latin typeface="+mn-lt"/>
          <a:ea typeface="+mn-ea"/>
          <a:cs typeface="+mn-cs"/>
        </a:defRPr>
      </a:lvl7pPr>
      <a:lvl8pPr marL="4662569" indent="-310837" algn="l" defTabSz="1243352" rtl="0" eaLnBrk="1" latinLnBrk="0" hangingPunct="1">
        <a:spcBef>
          <a:spcPct val="20000"/>
        </a:spcBef>
        <a:buFont typeface="Arial" pitchFamily="34" charset="0"/>
        <a:buChar char="•"/>
        <a:defRPr sz="2720" kern="1200">
          <a:solidFill>
            <a:schemeClr val="tx1"/>
          </a:solidFill>
          <a:latin typeface="+mn-lt"/>
          <a:ea typeface="+mn-ea"/>
          <a:cs typeface="+mn-cs"/>
        </a:defRPr>
      </a:lvl8pPr>
      <a:lvl9pPr marL="5284243" indent="-310837" algn="l" defTabSz="1243352" rtl="0" eaLnBrk="1" latinLnBrk="0" hangingPunct="1">
        <a:spcBef>
          <a:spcPct val="20000"/>
        </a:spcBef>
        <a:buFont typeface="Arial" pitchFamily="34" charset="0"/>
        <a:buChar char="•"/>
        <a:defRPr sz="2720" kern="1200">
          <a:solidFill>
            <a:schemeClr val="tx1"/>
          </a:solidFill>
          <a:latin typeface="+mn-lt"/>
          <a:ea typeface="+mn-ea"/>
          <a:cs typeface="+mn-cs"/>
        </a:defRPr>
      </a:lvl9pPr>
    </p:bodyStyle>
    <p:otherStyle>
      <a:defPPr>
        <a:defRPr lang="en-US"/>
      </a:defPPr>
      <a:lvl1pPr marL="0" algn="l" defTabSz="1243352" rtl="0" eaLnBrk="1" latinLnBrk="0" hangingPunct="1">
        <a:defRPr sz="2448" kern="1200">
          <a:solidFill>
            <a:schemeClr val="tx1"/>
          </a:solidFill>
          <a:latin typeface="+mn-lt"/>
          <a:ea typeface="+mn-ea"/>
          <a:cs typeface="+mn-cs"/>
        </a:defRPr>
      </a:lvl1pPr>
      <a:lvl2pPr marL="621676" algn="l" defTabSz="1243352" rtl="0" eaLnBrk="1" latinLnBrk="0" hangingPunct="1">
        <a:defRPr sz="2448" kern="1200">
          <a:solidFill>
            <a:schemeClr val="tx1"/>
          </a:solidFill>
          <a:latin typeface="+mn-lt"/>
          <a:ea typeface="+mn-ea"/>
          <a:cs typeface="+mn-cs"/>
        </a:defRPr>
      </a:lvl2pPr>
      <a:lvl3pPr marL="1243352" algn="l" defTabSz="1243352" rtl="0" eaLnBrk="1" latinLnBrk="0" hangingPunct="1">
        <a:defRPr sz="2448" kern="1200">
          <a:solidFill>
            <a:schemeClr val="tx1"/>
          </a:solidFill>
          <a:latin typeface="+mn-lt"/>
          <a:ea typeface="+mn-ea"/>
          <a:cs typeface="+mn-cs"/>
        </a:defRPr>
      </a:lvl3pPr>
      <a:lvl4pPr marL="1865027" algn="l" defTabSz="1243352" rtl="0" eaLnBrk="1" latinLnBrk="0" hangingPunct="1">
        <a:defRPr sz="2448" kern="1200">
          <a:solidFill>
            <a:schemeClr val="tx1"/>
          </a:solidFill>
          <a:latin typeface="+mn-lt"/>
          <a:ea typeface="+mn-ea"/>
          <a:cs typeface="+mn-cs"/>
        </a:defRPr>
      </a:lvl4pPr>
      <a:lvl5pPr marL="2486703" algn="l" defTabSz="1243352" rtl="0" eaLnBrk="1" latinLnBrk="0" hangingPunct="1">
        <a:defRPr sz="2448" kern="1200">
          <a:solidFill>
            <a:schemeClr val="tx1"/>
          </a:solidFill>
          <a:latin typeface="+mn-lt"/>
          <a:ea typeface="+mn-ea"/>
          <a:cs typeface="+mn-cs"/>
        </a:defRPr>
      </a:lvl5pPr>
      <a:lvl6pPr marL="3108379" algn="l" defTabSz="1243352" rtl="0" eaLnBrk="1" latinLnBrk="0" hangingPunct="1">
        <a:defRPr sz="2448" kern="1200">
          <a:solidFill>
            <a:schemeClr val="tx1"/>
          </a:solidFill>
          <a:latin typeface="+mn-lt"/>
          <a:ea typeface="+mn-ea"/>
          <a:cs typeface="+mn-cs"/>
        </a:defRPr>
      </a:lvl6pPr>
      <a:lvl7pPr marL="3730054" algn="l" defTabSz="1243352" rtl="0" eaLnBrk="1" latinLnBrk="0" hangingPunct="1">
        <a:defRPr sz="2448" kern="1200">
          <a:solidFill>
            <a:schemeClr val="tx1"/>
          </a:solidFill>
          <a:latin typeface="+mn-lt"/>
          <a:ea typeface="+mn-ea"/>
          <a:cs typeface="+mn-cs"/>
        </a:defRPr>
      </a:lvl7pPr>
      <a:lvl8pPr marL="4351730" algn="l" defTabSz="1243352" rtl="0" eaLnBrk="1" latinLnBrk="0" hangingPunct="1">
        <a:defRPr sz="2448" kern="1200">
          <a:solidFill>
            <a:schemeClr val="tx1"/>
          </a:solidFill>
          <a:latin typeface="+mn-lt"/>
          <a:ea typeface="+mn-ea"/>
          <a:cs typeface="+mn-cs"/>
        </a:defRPr>
      </a:lvl8pPr>
      <a:lvl9pPr marL="4973406" algn="l" defTabSz="1243352" rtl="0" eaLnBrk="1" latinLnBrk="0" hangingPunct="1">
        <a:defRPr sz="2448"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5008" y="372394"/>
            <a:ext cx="10726460" cy="135195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55008" y="1861968"/>
            <a:ext cx="10726460" cy="4437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55008" y="6482889"/>
            <a:ext cx="2798207" cy="372394"/>
          </a:xfrm>
          <a:prstGeom prst="rect">
            <a:avLst/>
          </a:prstGeom>
        </p:spPr>
        <p:txBody>
          <a:bodyPr vert="horz" lIns="91440" tIns="45720" rIns="91440" bIns="45720" rtlCol="0" anchor="ctr"/>
          <a:lstStyle>
            <a:lvl1pPr algn="l">
              <a:defRPr sz="1224">
                <a:solidFill>
                  <a:schemeClr val="tx1">
                    <a:tint val="75000"/>
                  </a:schemeClr>
                </a:solidFill>
              </a:defRPr>
            </a:lvl1pPr>
          </a:lstStyle>
          <a:p>
            <a:pPr defTabSz="932597"/>
            <a:fld id="{8A64CDDE-8869-491B-9FC1-07CE1B50F1D4}" type="datetimeFigureOut">
              <a:rPr lang="en-US" smtClean="0">
                <a:solidFill>
                  <a:prstClr val="black">
                    <a:tint val="75000"/>
                  </a:prstClr>
                </a:solidFill>
              </a:rPr>
              <a:pPr defTabSz="932597"/>
              <a:t>4/2/2014</a:t>
            </a:fld>
            <a:endParaRPr lang="en-US">
              <a:solidFill>
                <a:prstClr val="black">
                  <a:tint val="75000"/>
                </a:prstClr>
              </a:solidFill>
            </a:endParaRPr>
          </a:p>
        </p:txBody>
      </p:sp>
      <p:sp>
        <p:nvSpPr>
          <p:cNvPr id="5" name="Footer Placeholder 4"/>
          <p:cNvSpPr>
            <a:spLocks noGrp="1"/>
          </p:cNvSpPr>
          <p:nvPr>
            <p:ph type="ftr" sz="quarter" idx="3"/>
          </p:nvPr>
        </p:nvSpPr>
        <p:spPr>
          <a:xfrm>
            <a:off x="4119583" y="6482889"/>
            <a:ext cx="4197310" cy="372394"/>
          </a:xfrm>
          <a:prstGeom prst="rect">
            <a:avLst/>
          </a:prstGeom>
        </p:spPr>
        <p:txBody>
          <a:bodyPr vert="horz" lIns="91440" tIns="45720" rIns="91440" bIns="45720" rtlCol="0" anchor="ctr"/>
          <a:lstStyle>
            <a:lvl1pPr algn="ctr">
              <a:defRPr sz="1224">
                <a:solidFill>
                  <a:schemeClr val="tx1">
                    <a:tint val="75000"/>
                  </a:schemeClr>
                </a:solidFill>
              </a:defRPr>
            </a:lvl1pPr>
          </a:lstStyle>
          <a:p>
            <a:pPr defTabSz="932597"/>
            <a:endParaRPr lang="en-US">
              <a:solidFill>
                <a:prstClr val="black">
                  <a:tint val="75000"/>
                </a:prstClr>
              </a:solidFill>
            </a:endParaRPr>
          </a:p>
        </p:txBody>
      </p:sp>
      <p:sp>
        <p:nvSpPr>
          <p:cNvPr id="6" name="Slide Number Placeholder 5"/>
          <p:cNvSpPr>
            <a:spLocks noGrp="1"/>
          </p:cNvSpPr>
          <p:nvPr>
            <p:ph type="sldNum" sz="quarter" idx="4"/>
          </p:nvPr>
        </p:nvSpPr>
        <p:spPr>
          <a:xfrm>
            <a:off x="8783260" y="6482889"/>
            <a:ext cx="2798207" cy="372394"/>
          </a:xfrm>
          <a:prstGeom prst="rect">
            <a:avLst/>
          </a:prstGeom>
        </p:spPr>
        <p:txBody>
          <a:bodyPr vert="horz" lIns="91440" tIns="45720" rIns="91440" bIns="45720" rtlCol="0" anchor="ctr"/>
          <a:lstStyle>
            <a:lvl1pPr algn="r">
              <a:defRPr sz="1224">
                <a:solidFill>
                  <a:schemeClr val="tx1">
                    <a:tint val="75000"/>
                  </a:schemeClr>
                </a:solidFill>
              </a:defRPr>
            </a:lvl1pPr>
          </a:lstStyle>
          <a:p>
            <a:pPr defTabSz="932597"/>
            <a:fld id="{2D1CB12D-A630-4C77-BBA4-AFDE27E41A92}" type="slidenum">
              <a:rPr lang="en-US" smtClean="0">
                <a:solidFill>
                  <a:prstClr val="black">
                    <a:tint val="75000"/>
                  </a:prstClr>
                </a:solidFill>
              </a:rPr>
              <a:pPr defTabSz="932597"/>
              <a:t>‹#›</a:t>
            </a:fld>
            <a:endParaRPr lang="en-US">
              <a:solidFill>
                <a:prstClr val="black">
                  <a:tint val="75000"/>
                </a:prstClr>
              </a:solidFill>
            </a:endParaRPr>
          </a:p>
        </p:txBody>
      </p:sp>
    </p:spTree>
    <p:extLst>
      <p:ext uri="{BB962C8B-B14F-4D97-AF65-F5344CB8AC3E}">
        <p14:creationId xmlns:p14="http://schemas.microsoft.com/office/powerpoint/2010/main" val="1691425528"/>
      </p:ext>
    </p:extLst>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txStyles>
    <p:titleStyle>
      <a:lvl1pPr algn="l" defTabSz="932597" rtl="0" eaLnBrk="1" latinLnBrk="0" hangingPunct="1">
        <a:lnSpc>
          <a:spcPct val="90000"/>
        </a:lnSpc>
        <a:spcBef>
          <a:spcPct val="0"/>
        </a:spcBef>
        <a:buNone/>
        <a:defRPr sz="4488" kern="1200">
          <a:solidFill>
            <a:schemeClr val="tx1"/>
          </a:solidFill>
          <a:latin typeface="+mj-lt"/>
          <a:ea typeface="+mj-ea"/>
          <a:cs typeface="+mj-cs"/>
        </a:defRPr>
      </a:lvl1pPr>
    </p:titleStyle>
    <p:bodyStyle>
      <a:lvl1pPr marL="233149" indent="-233149" algn="l" defTabSz="932597" rtl="0" eaLnBrk="1" latinLnBrk="0" hangingPunct="1">
        <a:lnSpc>
          <a:spcPct val="90000"/>
        </a:lnSpc>
        <a:spcBef>
          <a:spcPts val="1020"/>
        </a:spcBef>
        <a:buFont typeface="Arial" panose="020B0604020202020204" pitchFamily="34" charset="0"/>
        <a:buChar char="•"/>
        <a:defRPr sz="2856" kern="1200">
          <a:solidFill>
            <a:schemeClr val="tx1"/>
          </a:solidFill>
          <a:latin typeface="+mn-lt"/>
          <a:ea typeface="+mn-ea"/>
          <a:cs typeface="+mn-cs"/>
        </a:defRPr>
      </a:lvl1pPr>
      <a:lvl2pPr marL="699447" indent="-233149" algn="l" defTabSz="932597" rtl="0" eaLnBrk="1" latinLnBrk="0" hangingPunct="1">
        <a:lnSpc>
          <a:spcPct val="90000"/>
        </a:lnSpc>
        <a:spcBef>
          <a:spcPts val="510"/>
        </a:spcBef>
        <a:buFont typeface="Arial" panose="020B0604020202020204" pitchFamily="34" charset="0"/>
        <a:buChar char="•"/>
        <a:defRPr sz="2448" kern="1200">
          <a:solidFill>
            <a:schemeClr val="tx1"/>
          </a:solidFill>
          <a:latin typeface="+mn-lt"/>
          <a:ea typeface="+mn-ea"/>
          <a:cs typeface="+mn-cs"/>
        </a:defRPr>
      </a:lvl2pPr>
      <a:lvl3pPr marL="1165746" indent="-233149" algn="l" defTabSz="932597" rtl="0" eaLnBrk="1" latinLnBrk="0" hangingPunct="1">
        <a:lnSpc>
          <a:spcPct val="90000"/>
        </a:lnSpc>
        <a:spcBef>
          <a:spcPts val="510"/>
        </a:spcBef>
        <a:buFont typeface="Arial" panose="020B0604020202020204" pitchFamily="34" charset="0"/>
        <a:buChar char="•"/>
        <a:defRPr sz="2040" kern="1200">
          <a:solidFill>
            <a:schemeClr val="tx1"/>
          </a:solidFill>
          <a:latin typeface="+mn-lt"/>
          <a:ea typeface="+mn-ea"/>
          <a:cs typeface="+mn-cs"/>
        </a:defRPr>
      </a:lvl3pPr>
      <a:lvl4pPr marL="1632044"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4pPr>
      <a:lvl5pPr marL="2098342"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5pPr>
      <a:lvl6pPr marL="2564641"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6pPr>
      <a:lvl7pPr marL="3030939"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7pPr>
      <a:lvl8pPr marL="3497237"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8pPr>
      <a:lvl9pPr marL="3963535" indent="-233149" algn="l" defTabSz="932597" rtl="0" eaLnBrk="1" latinLnBrk="0" hangingPunct="1">
        <a:lnSpc>
          <a:spcPct val="90000"/>
        </a:lnSpc>
        <a:spcBef>
          <a:spcPts val="510"/>
        </a:spcBef>
        <a:buFont typeface="Arial" panose="020B0604020202020204" pitchFamily="34" charset="0"/>
        <a:buChar char="•"/>
        <a:defRPr sz="1836" kern="1200">
          <a:solidFill>
            <a:schemeClr val="tx1"/>
          </a:solidFill>
          <a:latin typeface="+mn-lt"/>
          <a:ea typeface="+mn-ea"/>
          <a:cs typeface="+mn-cs"/>
        </a:defRPr>
      </a:lvl9pPr>
    </p:bodyStyle>
    <p:otherStyle>
      <a:defPPr>
        <a:defRPr lang="en-US"/>
      </a:defPPr>
      <a:lvl1pPr marL="0" algn="l" defTabSz="932597" rtl="0" eaLnBrk="1" latinLnBrk="0" hangingPunct="1">
        <a:defRPr sz="1836" kern="1200">
          <a:solidFill>
            <a:schemeClr val="tx1"/>
          </a:solidFill>
          <a:latin typeface="+mn-lt"/>
          <a:ea typeface="+mn-ea"/>
          <a:cs typeface="+mn-cs"/>
        </a:defRPr>
      </a:lvl1pPr>
      <a:lvl2pPr marL="466298" algn="l" defTabSz="932597" rtl="0" eaLnBrk="1" latinLnBrk="0" hangingPunct="1">
        <a:defRPr sz="1836" kern="1200">
          <a:solidFill>
            <a:schemeClr val="tx1"/>
          </a:solidFill>
          <a:latin typeface="+mn-lt"/>
          <a:ea typeface="+mn-ea"/>
          <a:cs typeface="+mn-cs"/>
        </a:defRPr>
      </a:lvl2pPr>
      <a:lvl3pPr marL="932597" algn="l" defTabSz="932597" rtl="0" eaLnBrk="1" latinLnBrk="0" hangingPunct="1">
        <a:defRPr sz="1836" kern="1200">
          <a:solidFill>
            <a:schemeClr val="tx1"/>
          </a:solidFill>
          <a:latin typeface="+mn-lt"/>
          <a:ea typeface="+mn-ea"/>
          <a:cs typeface="+mn-cs"/>
        </a:defRPr>
      </a:lvl3pPr>
      <a:lvl4pPr marL="1398895" algn="l" defTabSz="932597" rtl="0" eaLnBrk="1" latinLnBrk="0" hangingPunct="1">
        <a:defRPr sz="1836" kern="1200">
          <a:solidFill>
            <a:schemeClr val="tx1"/>
          </a:solidFill>
          <a:latin typeface="+mn-lt"/>
          <a:ea typeface="+mn-ea"/>
          <a:cs typeface="+mn-cs"/>
        </a:defRPr>
      </a:lvl4pPr>
      <a:lvl5pPr marL="1865193" algn="l" defTabSz="932597" rtl="0" eaLnBrk="1" latinLnBrk="0" hangingPunct="1">
        <a:defRPr sz="1836" kern="1200">
          <a:solidFill>
            <a:schemeClr val="tx1"/>
          </a:solidFill>
          <a:latin typeface="+mn-lt"/>
          <a:ea typeface="+mn-ea"/>
          <a:cs typeface="+mn-cs"/>
        </a:defRPr>
      </a:lvl5pPr>
      <a:lvl6pPr marL="2331491" algn="l" defTabSz="932597" rtl="0" eaLnBrk="1" latinLnBrk="0" hangingPunct="1">
        <a:defRPr sz="1836" kern="1200">
          <a:solidFill>
            <a:schemeClr val="tx1"/>
          </a:solidFill>
          <a:latin typeface="+mn-lt"/>
          <a:ea typeface="+mn-ea"/>
          <a:cs typeface="+mn-cs"/>
        </a:defRPr>
      </a:lvl6pPr>
      <a:lvl7pPr marL="2797790" algn="l" defTabSz="932597" rtl="0" eaLnBrk="1" latinLnBrk="0" hangingPunct="1">
        <a:defRPr sz="1836" kern="1200">
          <a:solidFill>
            <a:schemeClr val="tx1"/>
          </a:solidFill>
          <a:latin typeface="+mn-lt"/>
          <a:ea typeface="+mn-ea"/>
          <a:cs typeface="+mn-cs"/>
        </a:defRPr>
      </a:lvl7pPr>
      <a:lvl8pPr marL="3264088" algn="l" defTabSz="932597" rtl="0" eaLnBrk="1" latinLnBrk="0" hangingPunct="1">
        <a:defRPr sz="1836" kern="1200">
          <a:solidFill>
            <a:schemeClr val="tx1"/>
          </a:solidFill>
          <a:latin typeface="+mn-lt"/>
          <a:ea typeface="+mn-ea"/>
          <a:cs typeface="+mn-cs"/>
        </a:defRPr>
      </a:lvl8pPr>
      <a:lvl9pPr marL="3730386" algn="l" defTabSz="932597" rtl="0" eaLnBrk="1" latinLnBrk="0" hangingPunct="1">
        <a:defRPr sz="1836"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rot="5400000">
            <a:off x="10532394" y="1944335"/>
            <a:ext cx="4298019" cy="409351"/>
          </a:xfrm>
          <a:prstGeom prst="rect">
            <a:avLst/>
          </a:prstGeom>
        </p:spPr>
      </p:pic>
    </p:spTree>
    <p:extLst>
      <p:ext uri="{BB962C8B-B14F-4D97-AF65-F5344CB8AC3E}">
        <p14:creationId xmlns:p14="http://schemas.microsoft.com/office/powerpoint/2010/main" val="2599807050"/>
      </p:ext>
    </p:extLst>
  </p:cSld>
  <p:clrMap bg1="lt1" tx1="dk1" bg2="lt2" tx2="dk2" accent1="accent1" accent2="accent2" accent3="accent3" accent4="accent4" accent5="accent5" accent6="accent6" hlink="hlink" folHlink="folHlink"/>
  <p:sldLayoutIdLst>
    <p:sldLayoutId id="2147484257" r:id="rId1"/>
    <p:sldLayoutId id="2147484258" r:id="rId2"/>
    <p:sldLayoutId id="2147484259" r:id="rId3"/>
    <p:sldLayoutId id="2147484260" r:id="rId4"/>
    <p:sldLayoutId id="2147484261" r:id="rId5"/>
    <p:sldLayoutId id="2147484262" r:id="rId6"/>
    <p:sldLayoutId id="2147484263" r:id="rId7"/>
    <p:sldLayoutId id="2147484264" r:id="rId8"/>
    <p:sldLayoutId id="2147484265" r:id="rId9"/>
    <p:sldLayoutId id="2147484266" r:id="rId10"/>
    <p:sldLayoutId id="2147484267" r:id="rId11"/>
    <p:sldLayoutId id="2147484268" r:id="rId12"/>
    <p:sldLayoutId id="2147484269" r:id="rId13"/>
    <p:sldLayoutId id="2147484270" r:id="rId1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87">
          <p15:clr>
            <a:srgbClr val="5ACBF0"/>
          </p15:clr>
        </p15:guide>
        <p15:guide id="4294967295" pos="173">
          <p15:clr>
            <a:srgbClr val="5ACBF0"/>
          </p15:clr>
        </p15:guide>
        <p15:guide id="4294967295" pos="7661">
          <p15:clr>
            <a:srgbClr val="5ACBF0"/>
          </p15:clr>
        </p15:guide>
        <p15:guide id="4294967295" orient="horz" pos="4219">
          <p15:clr>
            <a:srgbClr val="5ACBF0"/>
          </p15:clr>
        </p15:guide>
        <p15:guide id="4294967295" pos="749">
          <p15:clr>
            <a:srgbClr val="5ACBF0"/>
          </p15:clr>
        </p15:guide>
        <p15:guide id="4294967295" pos="1325">
          <p15:clr>
            <a:srgbClr val="5ACBF0"/>
          </p15:clr>
        </p15:guide>
        <p15:guide id="4294967295" pos="1901">
          <p15:clr>
            <a:srgbClr val="5ACBF0"/>
          </p15:clr>
        </p15:guide>
        <p15:guide id="4294967295" pos="2477">
          <p15:clr>
            <a:srgbClr val="5ACBF0"/>
          </p15:clr>
        </p15:guide>
        <p15:guide id="4294967295" pos="3053">
          <p15:clr>
            <a:srgbClr val="5ACBF0"/>
          </p15:clr>
        </p15:guide>
        <p15:guide id="4294967295" pos="3629">
          <p15:clr>
            <a:srgbClr val="5ACBF0"/>
          </p15:clr>
        </p15:guide>
        <p15:guide id="4294967295" pos="4205">
          <p15:clr>
            <a:srgbClr val="5ACBF0"/>
          </p15:clr>
        </p15:guide>
        <p15:guide id="4294967295" pos="4781">
          <p15:clr>
            <a:srgbClr val="5ACBF0"/>
          </p15:clr>
        </p15:guide>
        <p15:guide id="4294967295" pos="5357">
          <p15:clr>
            <a:srgbClr val="5ACBF0"/>
          </p15:clr>
        </p15:guide>
        <p15:guide id="4294967295" pos="5933">
          <p15:clr>
            <a:srgbClr val="5ACBF0"/>
          </p15:clr>
        </p15:guide>
        <p15:guide id="4294967295" pos="6509">
          <p15:clr>
            <a:srgbClr val="5ACBF0"/>
          </p15:clr>
        </p15:guide>
        <p15:guide id="4294967295" pos="7085">
          <p15:clr>
            <a:srgbClr val="5ACBF0"/>
          </p15:clr>
        </p15:guide>
        <p15:guide id="4294967295" orient="horz" pos="763">
          <p15:clr>
            <a:srgbClr val="5ACBF0"/>
          </p15:clr>
        </p15:guide>
        <p15:guide id="4294967295" orient="horz" pos="1339">
          <p15:clr>
            <a:srgbClr val="5ACBF0"/>
          </p15:clr>
        </p15:guide>
        <p15:guide id="4294967295" orient="horz" pos="1915">
          <p15:clr>
            <a:srgbClr val="5ACBF0"/>
          </p15:clr>
        </p15:guide>
        <p15:guide id="4294967295" orient="horz" pos="2491">
          <p15:clr>
            <a:srgbClr val="5ACBF0"/>
          </p15:clr>
        </p15:guide>
        <p15:guide id="4294967295" orient="horz" pos="3067">
          <p15:clr>
            <a:srgbClr val="5ACBF0"/>
          </p15:clr>
        </p15:guide>
        <p15:guide id="4294967295" orient="horz" pos="3643">
          <p15:clr>
            <a:srgbClr val="5ACBF0"/>
          </p15:clr>
        </p15:guide>
        <p15:guide id="4294967295" pos="288">
          <p15:clr>
            <a:srgbClr val="C35EA4"/>
          </p15:clr>
        </p15:guide>
        <p15:guide id="4294967295" pos="7546">
          <p15:clr>
            <a:srgbClr val="C35EA4"/>
          </p15:clr>
        </p15:guide>
        <p15:guide id="4294967295" orient="horz" pos="302">
          <p15:clr>
            <a:srgbClr val="C35EA4"/>
          </p15:clr>
        </p15:guide>
        <p15:guide id="4294967295" orient="horz" pos="4104">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122721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Render </a:t>
            </a:r>
            <a:r>
              <a:rPr lang="en-US" dirty="0" smtClean="0"/>
              <a:t>Context: Pipeline State Object (PSO)	</a:t>
            </a:r>
            <a:endParaRPr lang="en-US" dirty="0"/>
          </a:p>
        </p:txBody>
      </p:sp>
      <p:sp>
        <p:nvSpPr>
          <p:cNvPr id="4" name="Rectangle 3"/>
          <p:cNvSpPr/>
          <p:nvPr/>
        </p:nvSpPr>
        <p:spPr>
          <a:xfrm>
            <a:off x="3045745" y="1956009"/>
            <a:ext cx="3943683"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endParaRPr lang="en-US" sz="1836" dirty="0">
              <a:solidFill>
                <a:prstClr val="white"/>
              </a:solidFill>
            </a:endParaRPr>
          </a:p>
        </p:txBody>
      </p:sp>
      <p:sp>
        <p:nvSpPr>
          <p:cNvPr id="67" name="Rectangle 66"/>
          <p:cNvSpPr/>
          <p:nvPr/>
        </p:nvSpPr>
        <p:spPr>
          <a:xfrm>
            <a:off x="3139731" y="2072057"/>
            <a:ext cx="2216550" cy="3866644"/>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632" dirty="0">
                <a:solidFill>
                  <a:prstClr val="white"/>
                </a:solidFill>
              </a:rPr>
              <a:t>Pipeline State Object</a:t>
            </a:r>
          </a:p>
        </p:txBody>
      </p:sp>
      <p:cxnSp>
        <p:nvCxnSpPr>
          <p:cNvPr id="79" name="Straight Arrow Connector 78"/>
          <p:cNvCxnSpPr/>
          <p:nvPr/>
        </p:nvCxnSpPr>
        <p:spPr>
          <a:xfrm>
            <a:off x="1832652" y="2234362"/>
            <a:ext cx="1307079" cy="1188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90" name="Flowchart: Alternate Process 89"/>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91" name="Flowchart: Alternate Process 90"/>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92" name="Rectangle 91"/>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3" name="Rectangle 92"/>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94" name="Flowchart: Alternate Process 93"/>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95" name="Flowchart: Alternate Process 94"/>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96" name="Flowchart: Alternate Process 95"/>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97" name="Rectangle 96"/>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sp>
        <p:nvSpPr>
          <p:cNvPr id="68" name="Rectangle 67"/>
          <p:cNvSpPr/>
          <p:nvPr/>
        </p:nvSpPr>
        <p:spPr>
          <a:xfrm>
            <a:off x="8268666" y="1998631"/>
            <a:ext cx="1630130"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sp>
        <p:nvSpPr>
          <p:cNvPr id="70" name="Rectangle 69"/>
          <p:cNvSpPr>
            <a:spLocks noChangeAspect="1"/>
          </p:cNvSpPr>
          <p:nvPr/>
        </p:nvSpPr>
        <p:spPr>
          <a:xfrm>
            <a:off x="8812328" y="4749753"/>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1" name="Rectangle 70"/>
          <p:cNvSpPr/>
          <p:nvPr/>
        </p:nvSpPr>
        <p:spPr>
          <a:xfrm>
            <a:off x="8818945" y="3681046"/>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2" name="Rectangle 71"/>
          <p:cNvSpPr/>
          <p:nvPr/>
        </p:nvSpPr>
        <p:spPr>
          <a:xfrm>
            <a:off x="8818945" y="3097892"/>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73" name="Group 72"/>
          <p:cNvGrpSpPr/>
          <p:nvPr/>
        </p:nvGrpSpPr>
        <p:grpSpPr>
          <a:xfrm>
            <a:off x="5712977" y="2911371"/>
            <a:ext cx="929084" cy="186979"/>
            <a:chOff x="5605989" y="3290384"/>
            <a:chExt cx="910949" cy="183329"/>
          </a:xfrm>
        </p:grpSpPr>
        <p:sp>
          <p:nvSpPr>
            <p:cNvPr id="74" name="Rectangle 73"/>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5" name="Rectangle 74"/>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6" name="Rectangle 75"/>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7" name="Rectangle 7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0" name="Rectangle 79"/>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1" name="Group 80"/>
          <p:cNvGrpSpPr/>
          <p:nvPr/>
        </p:nvGrpSpPr>
        <p:grpSpPr>
          <a:xfrm>
            <a:off x="5712977" y="2528082"/>
            <a:ext cx="929084" cy="186979"/>
            <a:chOff x="5605989" y="3290384"/>
            <a:chExt cx="910949" cy="183329"/>
          </a:xfrm>
        </p:grpSpPr>
        <p:sp>
          <p:nvSpPr>
            <p:cNvPr id="82" name="Rectangle 81"/>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3" name="Rectangle 82"/>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4" name="Rectangle 83"/>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5" name="Rectangle 84"/>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6" name="Rectangle 85"/>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7" name="Group 86"/>
          <p:cNvGrpSpPr/>
          <p:nvPr/>
        </p:nvGrpSpPr>
        <p:grpSpPr>
          <a:xfrm>
            <a:off x="5713563" y="3302734"/>
            <a:ext cx="929084" cy="186979"/>
            <a:chOff x="5605989" y="3290384"/>
            <a:chExt cx="910949" cy="183329"/>
          </a:xfrm>
        </p:grpSpPr>
        <p:sp>
          <p:nvSpPr>
            <p:cNvPr id="88" name="Rectangle 87"/>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8" name="Rectangle 97"/>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9" name="Rectangle 98"/>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0" name="Rectangle 99"/>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1" name="Rectangle 100"/>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2" name="Group 101"/>
          <p:cNvGrpSpPr/>
          <p:nvPr/>
        </p:nvGrpSpPr>
        <p:grpSpPr>
          <a:xfrm>
            <a:off x="5713563" y="4073956"/>
            <a:ext cx="929084" cy="186979"/>
            <a:chOff x="5605989" y="3290384"/>
            <a:chExt cx="910949" cy="183329"/>
          </a:xfrm>
        </p:grpSpPr>
        <p:sp>
          <p:nvSpPr>
            <p:cNvPr id="103" name="Rectangle 102"/>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4" name="Rectangle 103"/>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5" name="Rectangle 104"/>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6" name="Rectangle 105"/>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7" name="Rectangle 106"/>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8" name="Group 107"/>
          <p:cNvGrpSpPr/>
          <p:nvPr/>
        </p:nvGrpSpPr>
        <p:grpSpPr>
          <a:xfrm>
            <a:off x="5713563" y="4468687"/>
            <a:ext cx="929084" cy="186979"/>
            <a:chOff x="5605989" y="3290384"/>
            <a:chExt cx="910949" cy="183329"/>
          </a:xfrm>
        </p:grpSpPr>
        <p:sp>
          <p:nvSpPr>
            <p:cNvPr id="109" name="Rectangle 108"/>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0" name="Rectangle 109"/>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1" name="Rectangle 110"/>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2" name="Rectangle 111"/>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3" name="Rectangle 112"/>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14" name="Group 113"/>
          <p:cNvGrpSpPr/>
          <p:nvPr/>
        </p:nvGrpSpPr>
        <p:grpSpPr>
          <a:xfrm>
            <a:off x="5713563" y="5240367"/>
            <a:ext cx="929084" cy="186979"/>
            <a:chOff x="5605989" y="3290384"/>
            <a:chExt cx="910949" cy="183329"/>
          </a:xfrm>
        </p:grpSpPr>
        <p:sp>
          <p:nvSpPr>
            <p:cNvPr id="115" name="Rectangle 114"/>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6" name="Rectangle 115"/>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7" name="Rectangle 116"/>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8" name="Rectangle 117"/>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9" name="Rectangle 118"/>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6" name="Group 125"/>
          <p:cNvGrpSpPr/>
          <p:nvPr/>
        </p:nvGrpSpPr>
        <p:grpSpPr>
          <a:xfrm>
            <a:off x="8619189" y="2557110"/>
            <a:ext cx="929084" cy="186979"/>
            <a:chOff x="5605989" y="3290384"/>
            <a:chExt cx="910949" cy="183329"/>
          </a:xfrm>
          <a:solidFill>
            <a:schemeClr val="bg1">
              <a:lumMod val="95000"/>
            </a:schemeClr>
          </a:solidFill>
        </p:grpSpPr>
        <p:sp>
          <p:nvSpPr>
            <p:cNvPr id="127" name="Rectangle 126"/>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9" name="Rectangle 128"/>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0" name="Rectangle 129"/>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2" name="Group 131"/>
          <p:cNvGrpSpPr/>
          <p:nvPr/>
        </p:nvGrpSpPr>
        <p:grpSpPr>
          <a:xfrm>
            <a:off x="8619189" y="2828888"/>
            <a:ext cx="929084" cy="186979"/>
            <a:chOff x="5605989" y="3290384"/>
            <a:chExt cx="910949" cy="183329"/>
          </a:xfrm>
          <a:solidFill>
            <a:schemeClr val="bg1">
              <a:lumMod val="95000"/>
            </a:schemeClr>
          </a:solidFill>
        </p:grpSpPr>
        <p:sp>
          <p:nvSpPr>
            <p:cNvPr id="133" name="Rectangle 132"/>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5" name="Rectangle 134"/>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6" name="Rectangle 135"/>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7" name="Rectangle 136"/>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8" name="Group 137"/>
          <p:cNvGrpSpPr/>
          <p:nvPr/>
        </p:nvGrpSpPr>
        <p:grpSpPr>
          <a:xfrm>
            <a:off x="8619189" y="4421115"/>
            <a:ext cx="929084" cy="186979"/>
            <a:chOff x="5605989" y="3290384"/>
            <a:chExt cx="910949" cy="183329"/>
          </a:xfrm>
          <a:solidFill>
            <a:schemeClr val="bg1">
              <a:lumMod val="95000"/>
            </a:schemeClr>
          </a:solidFill>
        </p:grpSpPr>
        <p:sp>
          <p:nvSpPr>
            <p:cNvPr id="139" name="Rectangle 138"/>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0" name="Rectangle 139"/>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1" name="Rectangle 140"/>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2" name="Rectangle 141"/>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44" name="Elbow Connector 143"/>
          <p:cNvCxnSpPr>
            <a:stCxn id="82" idx="0"/>
            <a:endCxn id="127" idx="1"/>
          </p:cNvCxnSpPr>
          <p:nvPr/>
        </p:nvCxnSpPr>
        <p:spPr>
          <a:xfrm rot="16200000" flipH="1">
            <a:off x="7151569" y="1182749"/>
            <a:ext cx="122288" cy="2812952"/>
          </a:xfrm>
          <a:prstGeom prst="bentConnector4">
            <a:avLst>
              <a:gd name="adj1" fmla="val -87388"/>
              <a:gd name="adj2" fmla="val 7781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Elbow Connector 144"/>
          <p:cNvCxnSpPr>
            <a:stCxn id="83" idx="0"/>
            <a:endCxn id="133" idx="1"/>
          </p:cNvCxnSpPr>
          <p:nvPr/>
        </p:nvCxnSpPr>
        <p:spPr>
          <a:xfrm rot="16200000" flipH="1">
            <a:off x="7108939" y="1411900"/>
            <a:ext cx="394067" cy="2626432"/>
          </a:xfrm>
          <a:prstGeom prst="bentConnector4">
            <a:avLst>
              <a:gd name="adj1" fmla="val -27117"/>
              <a:gd name="adj2" fmla="val 7618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Elbow Connector 145"/>
          <p:cNvCxnSpPr>
            <a:stCxn id="74" idx="0"/>
          </p:cNvCxnSpPr>
          <p:nvPr/>
        </p:nvCxnSpPr>
        <p:spPr>
          <a:xfrm rot="16200000" flipH="1">
            <a:off x="7295103" y="1422506"/>
            <a:ext cx="207089" cy="3184821"/>
          </a:xfrm>
          <a:prstGeom prst="bentConnector4">
            <a:avLst>
              <a:gd name="adj1" fmla="val -42219"/>
              <a:gd name="adj2" fmla="val 6206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Elbow Connector 146"/>
          <p:cNvCxnSpPr>
            <a:stCxn id="76" idx="0"/>
          </p:cNvCxnSpPr>
          <p:nvPr/>
        </p:nvCxnSpPr>
        <p:spPr>
          <a:xfrm rot="16200000" flipH="1">
            <a:off x="6631949" y="2457526"/>
            <a:ext cx="1509285" cy="2416975"/>
          </a:xfrm>
          <a:prstGeom prst="bentConnector4">
            <a:avLst>
              <a:gd name="adj1" fmla="val -5793"/>
              <a:gd name="adj2" fmla="val 6629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Elbow Connector 147"/>
          <p:cNvCxnSpPr>
            <a:stCxn id="75" idx="0"/>
          </p:cNvCxnSpPr>
          <p:nvPr/>
        </p:nvCxnSpPr>
        <p:spPr>
          <a:xfrm rot="16200000" flipH="1">
            <a:off x="7100260" y="1803868"/>
            <a:ext cx="783294" cy="2998299"/>
          </a:xfrm>
          <a:prstGeom prst="bentConnector4">
            <a:avLst>
              <a:gd name="adj1" fmla="val -11161"/>
              <a:gd name="adj2" fmla="val 596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Elbow Connector 148"/>
          <p:cNvCxnSpPr>
            <a:stCxn id="117" idx="0"/>
          </p:cNvCxnSpPr>
          <p:nvPr/>
        </p:nvCxnSpPr>
        <p:spPr>
          <a:xfrm rot="16200000" flipH="1">
            <a:off x="7293635" y="4125422"/>
            <a:ext cx="303871" cy="2533761"/>
          </a:xfrm>
          <a:prstGeom prst="bentConnector4">
            <a:avLst>
              <a:gd name="adj1" fmla="val -38363"/>
              <a:gd name="adj2" fmla="val 5164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16" idx="0"/>
          </p:cNvCxnSpPr>
          <p:nvPr/>
        </p:nvCxnSpPr>
        <p:spPr>
          <a:xfrm rot="5400000" flipH="1" flipV="1">
            <a:off x="6683325" y="4431787"/>
            <a:ext cx="118598" cy="149856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2" name="Elbow Connector 151"/>
          <p:cNvCxnSpPr/>
          <p:nvPr/>
        </p:nvCxnSpPr>
        <p:spPr>
          <a:xfrm flipV="1">
            <a:off x="7491906" y="4604331"/>
            <a:ext cx="1103174" cy="517438"/>
          </a:xfrm>
          <a:prstGeom prst="bentConnector3">
            <a:avLst>
              <a:gd name="adj1" fmla="val -1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Elbow Connector 152"/>
          <p:cNvCxnSpPr>
            <a:stCxn id="115" idx="0"/>
          </p:cNvCxnSpPr>
          <p:nvPr/>
        </p:nvCxnSpPr>
        <p:spPr>
          <a:xfrm rot="5400000" flipH="1" flipV="1">
            <a:off x="6589838" y="4338298"/>
            <a:ext cx="119055" cy="168508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4" name="Elbow Connector 153"/>
          <p:cNvCxnSpPr/>
          <p:nvPr/>
        </p:nvCxnSpPr>
        <p:spPr>
          <a:xfrm flipV="1">
            <a:off x="7506256" y="3835120"/>
            <a:ext cx="1405541" cy="768744"/>
          </a:xfrm>
          <a:prstGeom prst="bentConnector3">
            <a:avLst>
              <a:gd name="adj1" fmla="val -114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59" name="Rectangle 158"/>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65" name="Straight Arrow Connector 164"/>
          <p:cNvCxnSpPr/>
          <p:nvPr/>
        </p:nvCxnSpPr>
        <p:spPr>
          <a:xfrm>
            <a:off x="1832652" y="6070163"/>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a:off x="1832652" y="6211881"/>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69" name="Rectangle 168"/>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70" name="Straight Arrow Connector 169"/>
          <p:cNvCxnSpPr/>
          <p:nvPr/>
        </p:nvCxnSpPr>
        <p:spPr>
          <a:xfrm>
            <a:off x="1832652" y="6356754"/>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1832652" y="6498472"/>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49755" y="6079978"/>
            <a:ext cx="1611176" cy="382308"/>
          </a:xfrm>
          <a:prstGeom prst="rect">
            <a:avLst/>
          </a:prstGeom>
          <a:noFill/>
        </p:spPr>
        <p:txBody>
          <a:bodyPr wrap="none" rtlCol="0">
            <a:spAutoFit/>
          </a:bodyPr>
          <a:lstStyle/>
          <a:p>
            <a:pPr defTabSz="932597"/>
            <a:r>
              <a:rPr lang="en-US" sz="1836" dirty="0">
                <a:solidFill>
                  <a:prstClr val="white"/>
                </a:solidFill>
              </a:rPr>
              <a:t>Non-PSO State</a:t>
            </a:r>
          </a:p>
        </p:txBody>
      </p:sp>
      <p:sp>
        <p:nvSpPr>
          <p:cNvPr id="173" name="Rectangle 172"/>
          <p:cNvSpPr/>
          <p:nvPr/>
        </p:nvSpPr>
        <p:spPr>
          <a:xfrm>
            <a:off x="8814304" y="5962196"/>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74" name="Group 173"/>
          <p:cNvGrpSpPr/>
          <p:nvPr/>
        </p:nvGrpSpPr>
        <p:grpSpPr>
          <a:xfrm>
            <a:off x="5713563" y="5634243"/>
            <a:ext cx="929084" cy="186979"/>
            <a:chOff x="5605989" y="3290384"/>
            <a:chExt cx="910949" cy="183329"/>
          </a:xfrm>
        </p:grpSpPr>
        <p:sp>
          <p:nvSpPr>
            <p:cNvPr id="175" name="Rectangle 174"/>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6" name="Rectangle 175"/>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7" name="Rectangle 176"/>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8" name="Rectangle 177"/>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9" name="Rectangle 178"/>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80" name="Elbow Connector 179"/>
          <p:cNvCxnSpPr>
            <a:stCxn id="175" idx="0"/>
          </p:cNvCxnSpPr>
          <p:nvPr/>
        </p:nvCxnSpPr>
        <p:spPr>
          <a:xfrm rot="16200000" flipH="1">
            <a:off x="7195333" y="4245733"/>
            <a:ext cx="327953" cy="3104974"/>
          </a:xfrm>
          <a:prstGeom prst="bentConnector4">
            <a:avLst>
              <a:gd name="adj1" fmla="val -25179"/>
              <a:gd name="adj2" fmla="val 4602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8094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Overhead: Resource Binding</a:t>
            </a:r>
            <a:endParaRPr lang="en-CA" dirty="0"/>
          </a:p>
        </p:txBody>
      </p:sp>
      <p:sp>
        <p:nvSpPr>
          <p:cNvPr id="3" name="Content Placeholder 2"/>
          <p:cNvSpPr>
            <a:spLocks noGrp="1"/>
          </p:cNvSpPr>
          <p:nvPr>
            <p:ph idx="1"/>
          </p:nvPr>
        </p:nvSpPr>
        <p:spPr/>
        <p:txBody>
          <a:bodyPr/>
          <a:lstStyle/>
          <a:p>
            <a:r>
              <a:rPr lang="en-US" dirty="0" smtClean="0"/>
              <a:t>System needs </a:t>
            </a:r>
            <a:r>
              <a:rPr lang="en-US" dirty="0"/>
              <a:t>to do lots of binding inspection</a:t>
            </a:r>
          </a:p>
          <a:p>
            <a:pPr lvl="1"/>
            <a:r>
              <a:rPr lang="en-US" dirty="0" smtClean="0"/>
              <a:t> Resource hazards</a:t>
            </a:r>
          </a:p>
          <a:p>
            <a:pPr lvl="1"/>
            <a:r>
              <a:rPr lang="en-US" dirty="0" smtClean="0"/>
              <a:t> Resource lifetime</a:t>
            </a:r>
          </a:p>
          <a:p>
            <a:pPr lvl="1"/>
            <a:r>
              <a:rPr lang="en-US" dirty="0" smtClean="0"/>
              <a:t> Resource residency management</a:t>
            </a:r>
          </a:p>
          <a:p>
            <a:r>
              <a:rPr lang="en-US" dirty="0" smtClean="0">
                <a:effectLst/>
              </a:rPr>
              <a:t>Mirrored copies of state used to implement Get*</a:t>
            </a:r>
          </a:p>
          <a:p>
            <a:pPr lvl="1"/>
            <a:r>
              <a:rPr lang="en-US" dirty="0" smtClean="0"/>
              <a:t>Ease of use for middleware</a:t>
            </a:r>
            <a:endParaRPr lang="en-US" dirty="0" smtClean="0">
              <a:effectLst/>
            </a:endParaRPr>
          </a:p>
        </p:txBody>
      </p:sp>
    </p:spTree>
    <p:extLst>
      <p:ext uri="{BB962C8B-B14F-4D97-AF65-F5344CB8AC3E}">
        <p14:creationId xmlns:p14="http://schemas.microsoft.com/office/powerpoint/2010/main" val="627725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Hazard Resolution</a:t>
            </a:r>
            <a:endParaRPr lang="en-US" dirty="0"/>
          </a:p>
        </p:txBody>
      </p:sp>
      <p:sp>
        <p:nvSpPr>
          <p:cNvPr id="3" name="Content Placeholder 2"/>
          <p:cNvSpPr>
            <a:spLocks noGrp="1"/>
          </p:cNvSpPr>
          <p:nvPr>
            <p:ph idx="1"/>
          </p:nvPr>
        </p:nvSpPr>
        <p:spPr/>
        <p:txBody>
          <a:bodyPr/>
          <a:lstStyle/>
          <a:p>
            <a:r>
              <a:rPr lang="en-US" dirty="0" smtClean="0"/>
              <a:t>Hazard tracking and resolution</a:t>
            </a:r>
          </a:p>
          <a:p>
            <a:pPr lvl="1"/>
            <a:r>
              <a:rPr lang="en-US" dirty="0" smtClean="0"/>
              <a:t>Runtime</a:t>
            </a:r>
          </a:p>
          <a:p>
            <a:pPr lvl="1"/>
            <a:r>
              <a:rPr lang="en-US" dirty="0" smtClean="0"/>
              <a:t>Driver</a:t>
            </a:r>
          </a:p>
          <a:p>
            <a:r>
              <a:rPr lang="en-US" dirty="0" smtClean="0"/>
              <a:t>Resource hazards</a:t>
            </a:r>
          </a:p>
          <a:p>
            <a:pPr lvl="1"/>
            <a:r>
              <a:rPr lang="en-US" dirty="0" smtClean="0"/>
              <a:t>Render Target/Depth &lt;&gt; Texture</a:t>
            </a:r>
          </a:p>
          <a:p>
            <a:pPr lvl="1"/>
            <a:r>
              <a:rPr lang="en-US" dirty="0" smtClean="0"/>
              <a:t>Tile Resource Aliasing</a:t>
            </a:r>
          </a:p>
          <a:p>
            <a:pPr lvl="1"/>
            <a:r>
              <a:rPr lang="en-US" dirty="0"/>
              <a:t>e</a:t>
            </a:r>
            <a:r>
              <a:rPr lang="en-US" dirty="0" smtClean="0"/>
              <a:t>tc…</a:t>
            </a:r>
          </a:p>
        </p:txBody>
      </p:sp>
    </p:spTree>
    <p:extLst>
      <p:ext uri="{BB962C8B-B14F-4D97-AF65-F5344CB8AC3E}">
        <p14:creationId xmlns:p14="http://schemas.microsoft.com/office/powerpoint/2010/main" val="4022295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12 – Explicit Hazard Resolution</a:t>
            </a:r>
            <a:endParaRPr lang="en-US" dirty="0"/>
          </a:p>
        </p:txBody>
      </p:sp>
      <p:sp>
        <p:nvSpPr>
          <p:cNvPr id="3" name="Content Placeholder 2"/>
          <p:cNvSpPr>
            <a:spLocks noGrp="1"/>
          </p:cNvSpPr>
          <p:nvPr>
            <p:ph idx="1"/>
          </p:nvPr>
        </p:nvSpPr>
        <p:spPr>
          <a:xfrm>
            <a:off x="855768" y="1861969"/>
            <a:ext cx="10724938" cy="663832"/>
          </a:xfrm>
        </p:spPr>
        <p:txBody>
          <a:bodyPr>
            <a:normAutofit/>
          </a:bodyPr>
          <a:lstStyle/>
          <a:p>
            <a:pPr marL="0" indent="0">
              <a:buNone/>
            </a:pPr>
            <a:r>
              <a:rPr lang="en-US" dirty="0" err="1" smtClean="0"/>
              <a:t>ResourceBarrier</a:t>
            </a:r>
            <a:r>
              <a:rPr lang="en-US" dirty="0" smtClean="0"/>
              <a:t>: generalization of Direct3D 11’s </a:t>
            </a:r>
            <a:r>
              <a:rPr lang="en-US" dirty="0" err="1" smtClean="0"/>
              <a:t>TiledResourceBarrier</a:t>
            </a:r>
            <a:endParaRPr lang="en-US" sz="1428" dirty="0">
              <a:latin typeface="Consolas" panose="020B0609020204030204" pitchFamily="49" charset="0"/>
              <a:cs typeface="Consolas" panose="020B0609020204030204" pitchFamily="49" charset="0"/>
            </a:endParaRPr>
          </a:p>
          <a:p>
            <a:pPr marL="0" indent="0">
              <a:buNone/>
            </a:pPr>
            <a:endParaRPr lang="en-US" dirty="0">
              <a:latin typeface="Consolas" panose="020B0609020204030204" pitchFamily="49" charset="0"/>
              <a:cs typeface="Consolas" panose="020B0609020204030204" pitchFamily="49" charset="0"/>
            </a:endParaRPr>
          </a:p>
          <a:p>
            <a:pPr marL="0" indent="0">
              <a:buNone/>
            </a:pPr>
            <a:endParaRPr lang="en-US" dirty="0" smtClean="0"/>
          </a:p>
        </p:txBody>
      </p:sp>
      <p:sp>
        <p:nvSpPr>
          <p:cNvPr id="6" name="TextBox 5"/>
          <p:cNvSpPr txBox="1"/>
          <p:nvPr/>
        </p:nvSpPr>
        <p:spPr>
          <a:xfrm>
            <a:off x="855768" y="2964871"/>
            <a:ext cx="10724938" cy="2289858"/>
          </a:xfrm>
          <a:prstGeom prst="rect">
            <a:avLst/>
          </a:prstGeom>
          <a:noFill/>
        </p:spPr>
        <p:txBody>
          <a:bodyPr wrap="square" rtlCol="0">
            <a:spAutoFit/>
          </a:bodyPr>
          <a:lstStyle/>
          <a:p>
            <a:pPr defTabSz="932597"/>
            <a:r>
              <a:rPr lang="en-US" sz="2040" dirty="0">
                <a:solidFill>
                  <a:prstClr val="black"/>
                </a:solidFill>
                <a:latin typeface="Consolas" panose="020B0609020204030204" pitchFamily="49" charset="0"/>
                <a:cs typeface="Consolas" panose="020B0609020204030204" pitchFamily="49" charset="0"/>
              </a:rPr>
              <a:t>D3D12_RESOURCE_BARRIER_DESC </a:t>
            </a:r>
            <a:r>
              <a:rPr lang="en-US" sz="2040" dirty="0" err="1">
                <a:solidFill>
                  <a:prstClr val="black"/>
                </a:solidFill>
                <a:latin typeface="Consolas" panose="020B0609020204030204" pitchFamily="49" charset="0"/>
                <a:cs typeface="Consolas" panose="020B0609020204030204" pitchFamily="49" charset="0"/>
              </a:rPr>
              <a:t>Desc</a:t>
            </a:r>
            <a:r>
              <a:rPr lang="en-US" sz="2040" dirty="0">
                <a:solidFill>
                  <a:prstClr val="black"/>
                </a:solidFill>
                <a:latin typeface="Consolas" panose="020B0609020204030204" pitchFamily="49" charset="0"/>
                <a:cs typeface="Consolas" panose="020B0609020204030204" pitchFamily="49" charset="0"/>
              </a:rPr>
              <a:t>;</a:t>
            </a:r>
          </a:p>
          <a:p>
            <a:pPr defTabSz="932597"/>
            <a:r>
              <a:rPr lang="en-US" sz="2040" dirty="0" err="1">
                <a:solidFill>
                  <a:prstClr val="black"/>
                </a:solidFill>
                <a:latin typeface="Consolas" panose="020B0609020204030204" pitchFamily="49" charset="0"/>
                <a:cs typeface="Consolas" panose="020B0609020204030204" pitchFamily="49" charset="0"/>
              </a:rPr>
              <a:t>Desc.Type</a:t>
            </a:r>
            <a:r>
              <a:rPr lang="en-US" sz="2040" dirty="0">
                <a:solidFill>
                  <a:prstClr val="black"/>
                </a:solidFill>
                <a:latin typeface="Consolas" panose="020B0609020204030204" pitchFamily="49" charset="0"/>
                <a:cs typeface="Consolas" panose="020B0609020204030204" pitchFamily="49" charset="0"/>
              </a:rPr>
              <a:t> = D3D12_RESOURCE_BARRIER_TYPE_TRANSITION;</a:t>
            </a:r>
          </a:p>
          <a:p>
            <a:pPr defTabSz="932597"/>
            <a:r>
              <a:rPr lang="en-US" sz="2040" dirty="0" err="1">
                <a:solidFill>
                  <a:prstClr val="black"/>
                </a:solidFill>
                <a:latin typeface="Consolas" panose="020B0609020204030204" pitchFamily="49" charset="0"/>
                <a:cs typeface="Consolas" panose="020B0609020204030204" pitchFamily="49" charset="0"/>
              </a:rPr>
              <a:t>Desc.Transition.pResource</a:t>
            </a:r>
            <a:r>
              <a:rPr lang="en-US" sz="2040" dirty="0">
                <a:solidFill>
                  <a:prstClr val="black"/>
                </a:solidFill>
                <a:latin typeface="Consolas" panose="020B0609020204030204" pitchFamily="49" charset="0"/>
                <a:cs typeface="Consolas" panose="020B0609020204030204" pitchFamily="49" charset="0"/>
              </a:rPr>
              <a:t>   = </a:t>
            </a:r>
            <a:r>
              <a:rPr lang="en-US" sz="2040" dirty="0" err="1">
                <a:solidFill>
                  <a:prstClr val="black"/>
                </a:solidFill>
                <a:latin typeface="Consolas" panose="020B0609020204030204" pitchFamily="49" charset="0"/>
                <a:cs typeface="Consolas" panose="020B0609020204030204" pitchFamily="49" charset="0"/>
              </a:rPr>
              <a:t>pRTTexture</a:t>
            </a:r>
            <a:r>
              <a:rPr lang="en-US" sz="2040" dirty="0">
                <a:solidFill>
                  <a:prstClr val="black"/>
                </a:solidFill>
                <a:latin typeface="Consolas" panose="020B0609020204030204" pitchFamily="49" charset="0"/>
                <a:cs typeface="Consolas" panose="020B0609020204030204" pitchFamily="49" charset="0"/>
              </a:rPr>
              <a:t>;</a:t>
            </a:r>
          </a:p>
          <a:p>
            <a:pPr defTabSz="932597"/>
            <a:r>
              <a:rPr lang="en-US" sz="2040" dirty="0" err="1">
                <a:solidFill>
                  <a:prstClr val="black"/>
                </a:solidFill>
                <a:latin typeface="Consolas" panose="020B0609020204030204" pitchFamily="49" charset="0"/>
                <a:cs typeface="Consolas" panose="020B0609020204030204" pitchFamily="49" charset="0"/>
              </a:rPr>
              <a:t>Desc.Transition.Subresource</a:t>
            </a:r>
            <a:r>
              <a:rPr lang="en-US" sz="2040" dirty="0">
                <a:solidFill>
                  <a:prstClr val="black"/>
                </a:solidFill>
                <a:latin typeface="Consolas" panose="020B0609020204030204" pitchFamily="49" charset="0"/>
                <a:cs typeface="Consolas" panose="020B0609020204030204" pitchFamily="49" charset="0"/>
              </a:rPr>
              <a:t> = D3D12_RESOURCE_BARRIER_ALL_SUBRESOURCES;</a:t>
            </a:r>
          </a:p>
          <a:p>
            <a:pPr defTabSz="932597"/>
            <a:r>
              <a:rPr lang="en-US" sz="2040" dirty="0" err="1">
                <a:solidFill>
                  <a:prstClr val="black"/>
                </a:solidFill>
                <a:latin typeface="Consolas" panose="020B0609020204030204" pitchFamily="49" charset="0"/>
                <a:cs typeface="Consolas" panose="020B0609020204030204" pitchFamily="49" charset="0"/>
              </a:rPr>
              <a:t>Desc.Transition.StateBefore</a:t>
            </a:r>
            <a:r>
              <a:rPr lang="en-US" sz="2040" dirty="0">
                <a:solidFill>
                  <a:prstClr val="black"/>
                </a:solidFill>
                <a:latin typeface="Consolas" panose="020B0609020204030204" pitchFamily="49" charset="0"/>
                <a:cs typeface="Consolas" panose="020B0609020204030204" pitchFamily="49" charset="0"/>
              </a:rPr>
              <a:t> = D3D12_RESOURCE_USAGE_RENDER_TARGET;</a:t>
            </a:r>
          </a:p>
          <a:p>
            <a:pPr defTabSz="932597"/>
            <a:r>
              <a:rPr lang="en-US" sz="2040" dirty="0" err="1">
                <a:solidFill>
                  <a:prstClr val="black"/>
                </a:solidFill>
                <a:latin typeface="Consolas" panose="020B0609020204030204" pitchFamily="49" charset="0"/>
                <a:cs typeface="Consolas" panose="020B0609020204030204" pitchFamily="49" charset="0"/>
              </a:rPr>
              <a:t>Desc.Transition.StateAfter</a:t>
            </a:r>
            <a:r>
              <a:rPr lang="en-US" sz="2040" dirty="0">
                <a:solidFill>
                  <a:prstClr val="black"/>
                </a:solidFill>
                <a:latin typeface="Consolas" panose="020B0609020204030204" pitchFamily="49" charset="0"/>
                <a:cs typeface="Consolas" panose="020B0609020204030204" pitchFamily="49" charset="0"/>
              </a:rPr>
              <a:t>  = D3D12_RESOURCE_USAGE_PIXEL_SHADER_RESOURCE;</a:t>
            </a:r>
          </a:p>
          <a:p>
            <a:pPr defTabSz="932597"/>
            <a:r>
              <a:rPr lang="en-US" sz="2040" dirty="0" err="1">
                <a:solidFill>
                  <a:prstClr val="black"/>
                </a:solidFill>
                <a:latin typeface="Consolas" panose="020B0609020204030204" pitchFamily="49" charset="0"/>
                <a:cs typeface="Consolas" panose="020B0609020204030204" pitchFamily="49" charset="0"/>
              </a:rPr>
              <a:t>pContext</a:t>
            </a:r>
            <a:r>
              <a:rPr lang="en-US" sz="2040" dirty="0">
                <a:solidFill>
                  <a:prstClr val="black"/>
                </a:solidFill>
                <a:latin typeface="Consolas" panose="020B0609020204030204" pitchFamily="49" charset="0"/>
                <a:cs typeface="Consolas" panose="020B0609020204030204" pitchFamily="49" charset="0"/>
              </a:rPr>
              <a:t>-&gt;</a:t>
            </a:r>
            <a:r>
              <a:rPr lang="en-US" sz="2040" dirty="0" err="1">
                <a:solidFill>
                  <a:prstClr val="black"/>
                </a:solidFill>
                <a:latin typeface="Consolas" panose="020B0609020204030204" pitchFamily="49" charset="0"/>
                <a:cs typeface="Consolas" panose="020B0609020204030204" pitchFamily="49" charset="0"/>
              </a:rPr>
              <a:t>ResourceBarrier</a:t>
            </a:r>
            <a:r>
              <a:rPr lang="en-US" sz="2040" dirty="0">
                <a:solidFill>
                  <a:prstClr val="black"/>
                </a:solidFill>
                <a:latin typeface="Consolas" panose="020B0609020204030204" pitchFamily="49" charset="0"/>
                <a:cs typeface="Consolas" panose="020B0609020204030204" pitchFamily="49" charset="0"/>
              </a:rPr>
              <a:t>( 1, &amp;</a:t>
            </a:r>
            <a:r>
              <a:rPr lang="en-US" sz="2040" dirty="0" err="1">
                <a:solidFill>
                  <a:prstClr val="black"/>
                </a:solidFill>
                <a:latin typeface="Consolas" panose="020B0609020204030204" pitchFamily="49" charset="0"/>
                <a:cs typeface="Consolas" panose="020B0609020204030204" pitchFamily="49" charset="0"/>
              </a:rPr>
              <a:t>Desc</a:t>
            </a:r>
            <a:r>
              <a:rPr lang="en-US" sz="2040" dirty="0">
                <a:solidFill>
                  <a:prstClr val="black"/>
                </a:solidFill>
                <a:latin typeface="Consolas" panose="020B0609020204030204" pitchFamily="49" charset="0"/>
                <a:cs typeface="Consolas" panose="020B0609020204030204" pitchFamily="49" charset="0"/>
              </a:rPr>
              <a:t> );</a:t>
            </a:r>
          </a:p>
        </p:txBody>
      </p:sp>
      <p:sp>
        <p:nvSpPr>
          <p:cNvPr id="5" name="Content Placeholder 2"/>
          <p:cNvSpPr txBox="1">
            <a:spLocks/>
          </p:cNvSpPr>
          <p:nvPr/>
        </p:nvSpPr>
        <p:spPr>
          <a:xfrm>
            <a:off x="855768" y="5252835"/>
            <a:ext cx="10724938" cy="886803"/>
          </a:xfrm>
          <a:prstGeom prst="rect">
            <a:avLst/>
          </a:prstGeom>
        </p:spPr>
        <p:txBody>
          <a:bodyPr vert="horz" lIns="93260" tIns="46630" rIns="93260" bIns="4663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856" dirty="0">
              <a:solidFill>
                <a:prstClr val="black"/>
              </a:solidFill>
              <a:latin typeface="Consolas" panose="020B0609020204030204" pitchFamily="49" charset="0"/>
              <a:cs typeface="Consolas" panose="020B0609020204030204" pitchFamily="49" charset="0"/>
            </a:endParaRPr>
          </a:p>
          <a:p>
            <a:pPr marL="0" indent="0">
              <a:buNone/>
            </a:pPr>
            <a:endParaRPr lang="en-US" sz="2856" dirty="0">
              <a:solidFill>
                <a:prstClr val="black"/>
              </a:solidFill>
            </a:endParaRPr>
          </a:p>
        </p:txBody>
      </p:sp>
    </p:spTree>
    <p:extLst>
      <p:ext uri="{BB962C8B-B14F-4D97-AF65-F5344CB8AC3E}">
        <p14:creationId xmlns:p14="http://schemas.microsoft.com/office/powerpoint/2010/main" val="937461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a:t>
            </a:r>
            <a:r>
              <a:rPr lang="en-US" dirty="0"/>
              <a:t>Lifetime </a:t>
            </a:r>
            <a:r>
              <a:rPr lang="en-US" dirty="0" smtClean="0"/>
              <a:t>and Residency </a:t>
            </a:r>
            <a:endParaRPr lang="en-US" dirty="0"/>
          </a:p>
        </p:txBody>
      </p:sp>
      <p:sp>
        <p:nvSpPr>
          <p:cNvPr id="3" name="Content Placeholder 2"/>
          <p:cNvSpPr>
            <a:spLocks noGrp="1"/>
          </p:cNvSpPr>
          <p:nvPr>
            <p:ph idx="1"/>
          </p:nvPr>
        </p:nvSpPr>
        <p:spPr/>
        <p:txBody>
          <a:bodyPr/>
          <a:lstStyle/>
          <a:p>
            <a:r>
              <a:rPr lang="en-US" dirty="0" smtClean="0"/>
              <a:t>Explicit application control over resource lifetime</a:t>
            </a:r>
          </a:p>
          <a:p>
            <a:pPr lvl="1"/>
            <a:r>
              <a:rPr lang="en-US" dirty="0" smtClean="0"/>
              <a:t>Resource destruction is immediate</a:t>
            </a:r>
          </a:p>
          <a:p>
            <a:pPr lvl="1"/>
            <a:r>
              <a:rPr lang="en-US" dirty="0" smtClean="0"/>
              <a:t>Application must ensure no queued GPU work</a:t>
            </a:r>
          </a:p>
          <a:p>
            <a:pPr lvl="1"/>
            <a:r>
              <a:rPr lang="en-US" dirty="0" smtClean="0"/>
              <a:t>Use Fence API to track GPU progress</a:t>
            </a:r>
          </a:p>
          <a:p>
            <a:pPr lvl="1"/>
            <a:r>
              <a:rPr lang="en-US" dirty="0"/>
              <a:t>One </a:t>
            </a:r>
            <a:r>
              <a:rPr lang="en-US" dirty="0" smtClean="0"/>
              <a:t>fence per-frame </a:t>
            </a:r>
            <a:r>
              <a:rPr lang="en-US" dirty="0"/>
              <a:t>is well </a:t>
            </a:r>
            <a:r>
              <a:rPr lang="en-US" dirty="0" smtClean="0"/>
              <a:t>amortized</a:t>
            </a:r>
          </a:p>
          <a:p>
            <a:r>
              <a:rPr lang="en-US" dirty="0"/>
              <a:t>Explicit application control over resource residency</a:t>
            </a:r>
          </a:p>
          <a:p>
            <a:pPr lvl="1"/>
            <a:r>
              <a:rPr lang="en-US" dirty="0"/>
              <a:t>Application declares resources currently in use on </a:t>
            </a:r>
            <a:r>
              <a:rPr lang="en-US" dirty="0" smtClean="0"/>
              <a:t>GPU</a:t>
            </a:r>
            <a:endParaRPr lang="en-US" dirty="0"/>
          </a:p>
          <a:p>
            <a:pPr lvl="1"/>
            <a:endParaRPr lang="en-US" dirty="0" smtClean="0"/>
          </a:p>
        </p:txBody>
      </p:sp>
    </p:spTree>
    <p:extLst>
      <p:ext uri="{BB962C8B-B14F-4D97-AF65-F5344CB8AC3E}">
        <p14:creationId xmlns:p14="http://schemas.microsoft.com/office/powerpoint/2010/main" val="1600007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State Mirroring</a:t>
            </a:r>
            <a:endParaRPr lang="en-US" dirty="0"/>
          </a:p>
        </p:txBody>
      </p:sp>
      <p:sp>
        <p:nvSpPr>
          <p:cNvPr id="3" name="Content Placeholder 2"/>
          <p:cNvSpPr>
            <a:spLocks noGrp="1"/>
          </p:cNvSpPr>
          <p:nvPr>
            <p:ph idx="1"/>
          </p:nvPr>
        </p:nvSpPr>
        <p:spPr/>
        <p:txBody>
          <a:bodyPr/>
          <a:lstStyle/>
          <a:p>
            <a:r>
              <a:rPr lang="en-US" dirty="0" smtClean="0"/>
              <a:t>Application responsibility to communicate current state to middleware</a:t>
            </a:r>
          </a:p>
        </p:txBody>
      </p:sp>
    </p:spTree>
    <p:extLst>
      <p:ext uri="{BB962C8B-B14F-4D97-AF65-F5344CB8AC3E}">
        <p14:creationId xmlns:p14="http://schemas.microsoft.com/office/powerpoint/2010/main" val="4201737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Render </a:t>
            </a:r>
            <a:r>
              <a:rPr lang="en-US" dirty="0" smtClean="0"/>
              <a:t>Context: Pipeline State Object (PSO)	</a:t>
            </a:r>
            <a:endParaRPr lang="en-US" dirty="0"/>
          </a:p>
        </p:txBody>
      </p:sp>
      <p:sp>
        <p:nvSpPr>
          <p:cNvPr id="4" name="Rectangle 3"/>
          <p:cNvSpPr/>
          <p:nvPr/>
        </p:nvSpPr>
        <p:spPr>
          <a:xfrm>
            <a:off x="3045745" y="1956009"/>
            <a:ext cx="3943683"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endParaRPr lang="en-US" sz="1836" dirty="0">
              <a:solidFill>
                <a:prstClr val="white"/>
              </a:solidFill>
            </a:endParaRPr>
          </a:p>
        </p:txBody>
      </p:sp>
      <p:sp>
        <p:nvSpPr>
          <p:cNvPr id="67" name="Rectangle 66"/>
          <p:cNvSpPr/>
          <p:nvPr/>
        </p:nvSpPr>
        <p:spPr>
          <a:xfrm>
            <a:off x="3139731" y="2072057"/>
            <a:ext cx="2216550" cy="3866644"/>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632" dirty="0">
                <a:solidFill>
                  <a:prstClr val="white"/>
                </a:solidFill>
              </a:rPr>
              <a:t>Pipeline State Object</a:t>
            </a:r>
          </a:p>
        </p:txBody>
      </p:sp>
      <p:cxnSp>
        <p:nvCxnSpPr>
          <p:cNvPr id="79" name="Straight Arrow Connector 78"/>
          <p:cNvCxnSpPr/>
          <p:nvPr/>
        </p:nvCxnSpPr>
        <p:spPr>
          <a:xfrm>
            <a:off x="1832652" y="2234362"/>
            <a:ext cx="1307079" cy="1188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9" name="Rectangle 88"/>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90" name="Flowchart: Alternate Process 89"/>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91" name="Flowchart: Alternate Process 90"/>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92" name="Rectangle 91"/>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3" name="Rectangle 92"/>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94" name="Flowchart: Alternate Process 93"/>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95" name="Flowchart: Alternate Process 94"/>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96" name="Flowchart: Alternate Process 95"/>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97" name="Rectangle 96"/>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sp>
        <p:nvSpPr>
          <p:cNvPr id="68" name="Rectangle 67"/>
          <p:cNvSpPr/>
          <p:nvPr/>
        </p:nvSpPr>
        <p:spPr>
          <a:xfrm>
            <a:off x="8268666" y="1998631"/>
            <a:ext cx="1630130"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sp>
        <p:nvSpPr>
          <p:cNvPr id="70" name="Rectangle 69"/>
          <p:cNvSpPr>
            <a:spLocks noChangeAspect="1"/>
          </p:cNvSpPr>
          <p:nvPr/>
        </p:nvSpPr>
        <p:spPr>
          <a:xfrm>
            <a:off x="8812328" y="4749753"/>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1" name="Rectangle 70"/>
          <p:cNvSpPr/>
          <p:nvPr/>
        </p:nvSpPr>
        <p:spPr>
          <a:xfrm>
            <a:off x="8818945" y="3681046"/>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2" name="Rectangle 71"/>
          <p:cNvSpPr/>
          <p:nvPr/>
        </p:nvSpPr>
        <p:spPr>
          <a:xfrm>
            <a:off x="8818945" y="3097892"/>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73" name="Group 72"/>
          <p:cNvGrpSpPr/>
          <p:nvPr/>
        </p:nvGrpSpPr>
        <p:grpSpPr>
          <a:xfrm>
            <a:off x="5712977" y="2911371"/>
            <a:ext cx="929084" cy="186979"/>
            <a:chOff x="5605989" y="3290384"/>
            <a:chExt cx="910949" cy="183329"/>
          </a:xfrm>
        </p:grpSpPr>
        <p:sp>
          <p:nvSpPr>
            <p:cNvPr id="74" name="Rectangle 73"/>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5" name="Rectangle 74"/>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6" name="Rectangle 75"/>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7" name="Rectangle 7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0" name="Rectangle 79"/>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1" name="Group 80"/>
          <p:cNvGrpSpPr/>
          <p:nvPr/>
        </p:nvGrpSpPr>
        <p:grpSpPr>
          <a:xfrm>
            <a:off x="5712977" y="2528082"/>
            <a:ext cx="929084" cy="186979"/>
            <a:chOff x="5605989" y="3290384"/>
            <a:chExt cx="910949" cy="183329"/>
          </a:xfrm>
        </p:grpSpPr>
        <p:sp>
          <p:nvSpPr>
            <p:cNvPr id="82" name="Rectangle 81"/>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3" name="Rectangle 82"/>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4" name="Rectangle 83"/>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5" name="Rectangle 84"/>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6" name="Rectangle 85"/>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7" name="Group 86"/>
          <p:cNvGrpSpPr/>
          <p:nvPr/>
        </p:nvGrpSpPr>
        <p:grpSpPr>
          <a:xfrm>
            <a:off x="5713563" y="3302734"/>
            <a:ext cx="929084" cy="186979"/>
            <a:chOff x="5605989" y="3290384"/>
            <a:chExt cx="910949" cy="183329"/>
          </a:xfrm>
        </p:grpSpPr>
        <p:sp>
          <p:nvSpPr>
            <p:cNvPr id="88" name="Rectangle 87"/>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8" name="Rectangle 97"/>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9" name="Rectangle 98"/>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0" name="Rectangle 99"/>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1" name="Rectangle 100"/>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2" name="Group 101"/>
          <p:cNvGrpSpPr/>
          <p:nvPr/>
        </p:nvGrpSpPr>
        <p:grpSpPr>
          <a:xfrm>
            <a:off x="5713563" y="4073956"/>
            <a:ext cx="929084" cy="186979"/>
            <a:chOff x="5605989" y="3290384"/>
            <a:chExt cx="910949" cy="183329"/>
          </a:xfrm>
        </p:grpSpPr>
        <p:sp>
          <p:nvSpPr>
            <p:cNvPr id="103" name="Rectangle 102"/>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4" name="Rectangle 103"/>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5" name="Rectangle 104"/>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6" name="Rectangle 105"/>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7" name="Rectangle 106"/>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8" name="Group 107"/>
          <p:cNvGrpSpPr/>
          <p:nvPr/>
        </p:nvGrpSpPr>
        <p:grpSpPr>
          <a:xfrm>
            <a:off x="5713563" y="4468687"/>
            <a:ext cx="929084" cy="186979"/>
            <a:chOff x="5605989" y="3290384"/>
            <a:chExt cx="910949" cy="183329"/>
          </a:xfrm>
        </p:grpSpPr>
        <p:sp>
          <p:nvSpPr>
            <p:cNvPr id="109" name="Rectangle 108"/>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0" name="Rectangle 109"/>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1" name="Rectangle 110"/>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2" name="Rectangle 111"/>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3" name="Rectangle 112"/>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14" name="Group 113"/>
          <p:cNvGrpSpPr/>
          <p:nvPr/>
        </p:nvGrpSpPr>
        <p:grpSpPr>
          <a:xfrm>
            <a:off x="5713563" y="5240367"/>
            <a:ext cx="929084" cy="186979"/>
            <a:chOff x="5605989" y="3290384"/>
            <a:chExt cx="910949" cy="183329"/>
          </a:xfrm>
        </p:grpSpPr>
        <p:sp>
          <p:nvSpPr>
            <p:cNvPr id="115" name="Rectangle 114"/>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6" name="Rectangle 115"/>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7" name="Rectangle 116"/>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8" name="Rectangle 117"/>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9" name="Rectangle 118"/>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6" name="Group 125"/>
          <p:cNvGrpSpPr/>
          <p:nvPr/>
        </p:nvGrpSpPr>
        <p:grpSpPr>
          <a:xfrm>
            <a:off x="8619189" y="2557110"/>
            <a:ext cx="929084" cy="186979"/>
            <a:chOff x="5605989" y="3290384"/>
            <a:chExt cx="910949" cy="183329"/>
          </a:xfrm>
          <a:solidFill>
            <a:schemeClr val="bg1">
              <a:lumMod val="95000"/>
            </a:schemeClr>
          </a:solidFill>
        </p:grpSpPr>
        <p:sp>
          <p:nvSpPr>
            <p:cNvPr id="127" name="Rectangle 126"/>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9" name="Rectangle 128"/>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0" name="Rectangle 129"/>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2" name="Group 131"/>
          <p:cNvGrpSpPr/>
          <p:nvPr/>
        </p:nvGrpSpPr>
        <p:grpSpPr>
          <a:xfrm>
            <a:off x="8619189" y="2828888"/>
            <a:ext cx="929084" cy="186979"/>
            <a:chOff x="5605989" y="3290384"/>
            <a:chExt cx="910949" cy="183329"/>
          </a:xfrm>
          <a:solidFill>
            <a:schemeClr val="bg1">
              <a:lumMod val="95000"/>
            </a:schemeClr>
          </a:solidFill>
        </p:grpSpPr>
        <p:sp>
          <p:nvSpPr>
            <p:cNvPr id="133" name="Rectangle 132"/>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5" name="Rectangle 134"/>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6" name="Rectangle 135"/>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7" name="Rectangle 136"/>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8" name="Group 137"/>
          <p:cNvGrpSpPr/>
          <p:nvPr/>
        </p:nvGrpSpPr>
        <p:grpSpPr>
          <a:xfrm>
            <a:off x="8619189" y="4421115"/>
            <a:ext cx="929084" cy="186979"/>
            <a:chOff x="5605989" y="3290384"/>
            <a:chExt cx="910949" cy="183329"/>
          </a:xfrm>
          <a:solidFill>
            <a:schemeClr val="bg1">
              <a:lumMod val="95000"/>
            </a:schemeClr>
          </a:solidFill>
        </p:grpSpPr>
        <p:sp>
          <p:nvSpPr>
            <p:cNvPr id="139" name="Rectangle 138"/>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0" name="Rectangle 139"/>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1" name="Rectangle 140"/>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2" name="Rectangle 141"/>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44" name="Elbow Connector 143"/>
          <p:cNvCxnSpPr>
            <a:stCxn id="82" idx="0"/>
            <a:endCxn id="127" idx="1"/>
          </p:cNvCxnSpPr>
          <p:nvPr/>
        </p:nvCxnSpPr>
        <p:spPr>
          <a:xfrm rot="16200000" flipH="1">
            <a:off x="7151569" y="1182749"/>
            <a:ext cx="122288" cy="2812952"/>
          </a:xfrm>
          <a:prstGeom prst="bentConnector4">
            <a:avLst>
              <a:gd name="adj1" fmla="val -87388"/>
              <a:gd name="adj2" fmla="val 7781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Elbow Connector 144"/>
          <p:cNvCxnSpPr>
            <a:stCxn id="83" idx="0"/>
            <a:endCxn id="133" idx="1"/>
          </p:cNvCxnSpPr>
          <p:nvPr/>
        </p:nvCxnSpPr>
        <p:spPr>
          <a:xfrm rot="16200000" flipH="1">
            <a:off x="7108939" y="1411900"/>
            <a:ext cx="394067" cy="2626432"/>
          </a:xfrm>
          <a:prstGeom prst="bentConnector4">
            <a:avLst>
              <a:gd name="adj1" fmla="val -27117"/>
              <a:gd name="adj2" fmla="val 7618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Elbow Connector 145"/>
          <p:cNvCxnSpPr>
            <a:stCxn id="74" idx="0"/>
          </p:cNvCxnSpPr>
          <p:nvPr/>
        </p:nvCxnSpPr>
        <p:spPr>
          <a:xfrm rot="16200000" flipH="1">
            <a:off x="7295103" y="1422506"/>
            <a:ext cx="207089" cy="3184821"/>
          </a:xfrm>
          <a:prstGeom prst="bentConnector4">
            <a:avLst>
              <a:gd name="adj1" fmla="val -42219"/>
              <a:gd name="adj2" fmla="val 6206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Elbow Connector 146"/>
          <p:cNvCxnSpPr>
            <a:stCxn id="76" idx="0"/>
          </p:cNvCxnSpPr>
          <p:nvPr/>
        </p:nvCxnSpPr>
        <p:spPr>
          <a:xfrm rot="16200000" flipH="1">
            <a:off x="6631949" y="2457526"/>
            <a:ext cx="1509285" cy="2416975"/>
          </a:xfrm>
          <a:prstGeom prst="bentConnector4">
            <a:avLst>
              <a:gd name="adj1" fmla="val -5793"/>
              <a:gd name="adj2" fmla="val 6629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Elbow Connector 147"/>
          <p:cNvCxnSpPr>
            <a:stCxn id="75" idx="0"/>
          </p:cNvCxnSpPr>
          <p:nvPr/>
        </p:nvCxnSpPr>
        <p:spPr>
          <a:xfrm rot="16200000" flipH="1">
            <a:off x="7100260" y="1803868"/>
            <a:ext cx="783294" cy="2998299"/>
          </a:xfrm>
          <a:prstGeom prst="bentConnector4">
            <a:avLst>
              <a:gd name="adj1" fmla="val -11161"/>
              <a:gd name="adj2" fmla="val 596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Elbow Connector 148"/>
          <p:cNvCxnSpPr>
            <a:stCxn id="117" idx="0"/>
          </p:cNvCxnSpPr>
          <p:nvPr/>
        </p:nvCxnSpPr>
        <p:spPr>
          <a:xfrm rot="16200000" flipH="1">
            <a:off x="7293635" y="4125422"/>
            <a:ext cx="303871" cy="2533761"/>
          </a:xfrm>
          <a:prstGeom prst="bentConnector4">
            <a:avLst>
              <a:gd name="adj1" fmla="val -38363"/>
              <a:gd name="adj2" fmla="val 5164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16" idx="0"/>
          </p:cNvCxnSpPr>
          <p:nvPr/>
        </p:nvCxnSpPr>
        <p:spPr>
          <a:xfrm rot="5400000" flipH="1" flipV="1">
            <a:off x="6683325" y="4431787"/>
            <a:ext cx="118598" cy="149856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2" name="Elbow Connector 151"/>
          <p:cNvCxnSpPr/>
          <p:nvPr/>
        </p:nvCxnSpPr>
        <p:spPr>
          <a:xfrm flipV="1">
            <a:off x="7491906" y="4604331"/>
            <a:ext cx="1103174" cy="517438"/>
          </a:xfrm>
          <a:prstGeom prst="bentConnector3">
            <a:avLst>
              <a:gd name="adj1" fmla="val -1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Elbow Connector 152"/>
          <p:cNvCxnSpPr>
            <a:stCxn id="115" idx="0"/>
          </p:cNvCxnSpPr>
          <p:nvPr/>
        </p:nvCxnSpPr>
        <p:spPr>
          <a:xfrm rot="5400000" flipH="1" flipV="1">
            <a:off x="6589838" y="4338298"/>
            <a:ext cx="119055" cy="168508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4" name="Elbow Connector 153"/>
          <p:cNvCxnSpPr/>
          <p:nvPr/>
        </p:nvCxnSpPr>
        <p:spPr>
          <a:xfrm flipV="1">
            <a:off x="7506256" y="3835120"/>
            <a:ext cx="1405541" cy="768744"/>
          </a:xfrm>
          <a:prstGeom prst="bentConnector3">
            <a:avLst>
              <a:gd name="adj1" fmla="val -114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59" name="Rectangle 158"/>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65" name="Straight Arrow Connector 164"/>
          <p:cNvCxnSpPr/>
          <p:nvPr/>
        </p:nvCxnSpPr>
        <p:spPr>
          <a:xfrm>
            <a:off x="1832652" y="6070163"/>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a:off x="1832652" y="6211881"/>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69" name="Rectangle 168"/>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70" name="Straight Arrow Connector 169"/>
          <p:cNvCxnSpPr/>
          <p:nvPr/>
        </p:nvCxnSpPr>
        <p:spPr>
          <a:xfrm>
            <a:off x="1832652" y="6356754"/>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1832652" y="6498472"/>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49755" y="6079978"/>
            <a:ext cx="1611176" cy="382308"/>
          </a:xfrm>
          <a:prstGeom prst="rect">
            <a:avLst/>
          </a:prstGeom>
          <a:noFill/>
        </p:spPr>
        <p:txBody>
          <a:bodyPr wrap="none" rtlCol="0">
            <a:spAutoFit/>
          </a:bodyPr>
          <a:lstStyle/>
          <a:p>
            <a:pPr defTabSz="932597"/>
            <a:r>
              <a:rPr lang="en-US" sz="1836" dirty="0">
                <a:solidFill>
                  <a:prstClr val="white"/>
                </a:solidFill>
              </a:rPr>
              <a:t>Non-PSO State</a:t>
            </a:r>
          </a:p>
        </p:txBody>
      </p:sp>
      <p:sp>
        <p:nvSpPr>
          <p:cNvPr id="173" name="Rectangle 172"/>
          <p:cNvSpPr/>
          <p:nvPr/>
        </p:nvSpPr>
        <p:spPr>
          <a:xfrm>
            <a:off x="8814304" y="5962196"/>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74" name="Group 173"/>
          <p:cNvGrpSpPr/>
          <p:nvPr/>
        </p:nvGrpSpPr>
        <p:grpSpPr>
          <a:xfrm>
            <a:off x="5713563" y="5634243"/>
            <a:ext cx="929084" cy="186979"/>
            <a:chOff x="5605989" y="3290384"/>
            <a:chExt cx="910949" cy="183329"/>
          </a:xfrm>
        </p:grpSpPr>
        <p:sp>
          <p:nvSpPr>
            <p:cNvPr id="175" name="Rectangle 174"/>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6" name="Rectangle 175"/>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7" name="Rectangle 176"/>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8" name="Rectangle 177"/>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9" name="Rectangle 178"/>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80" name="Elbow Connector 179"/>
          <p:cNvCxnSpPr>
            <a:stCxn id="175" idx="0"/>
          </p:cNvCxnSpPr>
          <p:nvPr/>
        </p:nvCxnSpPr>
        <p:spPr>
          <a:xfrm rot="16200000" flipH="1">
            <a:off x="7195333" y="4245733"/>
            <a:ext cx="327953" cy="3104974"/>
          </a:xfrm>
          <a:prstGeom prst="bentConnector4">
            <a:avLst>
              <a:gd name="adj1" fmla="val -25179"/>
              <a:gd name="adj2" fmla="val 4602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060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Render </a:t>
            </a:r>
            <a:r>
              <a:rPr lang="en-US" dirty="0" smtClean="0"/>
              <a:t>Context: Remove State Reflection	</a:t>
            </a:r>
            <a:endParaRPr lang="en-US" dirty="0"/>
          </a:p>
        </p:txBody>
      </p:sp>
      <p:sp>
        <p:nvSpPr>
          <p:cNvPr id="4" name="Rectangle 3"/>
          <p:cNvSpPr/>
          <p:nvPr/>
        </p:nvSpPr>
        <p:spPr>
          <a:xfrm>
            <a:off x="3045745" y="1956009"/>
            <a:ext cx="3943683"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endParaRPr lang="en-US" sz="1836" dirty="0">
              <a:solidFill>
                <a:prstClr val="white"/>
              </a:solidFill>
            </a:endParaRPr>
          </a:p>
        </p:txBody>
      </p:sp>
      <p:sp>
        <p:nvSpPr>
          <p:cNvPr id="67" name="Rectangle 66"/>
          <p:cNvSpPr/>
          <p:nvPr/>
        </p:nvSpPr>
        <p:spPr>
          <a:xfrm>
            <a:off x="3139731" y="2072057"/>
            <a:ext cx="2216550" cy="3866644"/>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632" dirty="0">
                <a:solidFill>
                  <a:prstClr val="white"/>
                </a:solidFill>
              </a:rPr>
              <a:t>Pipeline State Object</a:t>
            </a:r>
          </a:p>
        </p:txBody>
      </p:sp>
      <p:sp>
        <p:nvSpPr>
          <p:cNvPr id="89" name="Rectangle 88"/>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90" name="Flowchart: Alternate Process 89"/>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91" name="Flowchart: Alternate Process 90"/>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92" name="Rectangle 91"/>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3" name="Rectangle 92"/>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94" name="Flowchart: Alternate Process 93"/>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95" name="Flowchart: Alternate Process 94"/>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96" name="Flowchart: Alternate Process 95"/>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97" name="Rectangle 96"/>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sp>
        <p:nvSpPr>
          <p:cNvPr id="68" name="Rectangle 67"/>
          <p:cNvSpPr/>
          <p:nvPr/>
        </p:nvSpPr>
        <p:spPr>
          <a:xfrm>
            <a:off x="8268666" y="1998631"/>
            <a:ext cx="1630130"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sp>
        <p:nvSpPr>
          <p:cNvPr id="70" name="Rectangle 69"/>
          <p:cNvSpPr>
            <a:spLocks noChangeAspect="1"/>
          </p:cNvSpPr>
          <p:nvPr/>
        </p:nvSpPr>
        <p:spPr>
          <a:xfrm>
            <a:off x="8812328" y="4749753"/>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1" name="Rectangle 70"/>
          <p:cNvSpPr/>
          <p:nvPr/>
        </p:nvSpPr>
        <p:spPr>
          <a:xfrm>
            <a:off x="8818945" y="3681046"/>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2" name="Rectangle 71"/>
          <p:cNvSpPr/>
          <p:nvPr/>
        </p:nvSpPr>
        <p:spPr>
          <a:xfrm>
            <a:off x="8818945" y="3097892"/>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73" name="Group 72"/>
          <p:cNvGrpSpPr/>
          <p:nvPr/>
        </p:nvGrpSpPr>
        <p:grpSpPr>
          <a:xfrm>
            <a:off x="5712977" y="2911371"/>
            <a:ext cx="929084" cy="186979"/>
            <a:chOff x="5605989" y="3290384"/>
            <a:chExt cx="910949" cy="183329"/>
          </a:xfrm>
        </p:grpSpPr>
        <p:sp>
          <p:nvSpPr>
            <p:cNvPr id="74" name="Rectangle 73"/>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5" name="Rectangle 74"/>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6" name="Rectangle 75"/>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7" name="Rectangle 7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0" name="Rectangle 79"/>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1" name="Group 80"/>
          <p:cNvGrpSpPr/>
          <p:nvPr/>
        </p:nvGrpSpPr>
        <p:grpSpPr>
          <a:xfrm>
            <a:off x="5712977" y="2528082"/>
            <a:ext cx="929084" cy="186979"/>
            <a:chOff x="5605989" y="3290384"/>
            <a:chExt cx="910949" cy="183329"/>
          </a:xfrm>
        </p:grpSpPr>
        <p:sp>
          <p:nvSpPr>
            <p:cNvPr id="82" name="Rectangle 81"/>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3" name="Rectangle 82"/>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4" name="Rectangle 83"/>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5" name="Rectangle 84"/>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6" name="Rectangle 85"/>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7" name="Group 86"/>
          <p:cNvGrpSpPr/>
          <p:nvPr/>
        </p:nvGrpSpPr>
        <p:grpSpPr>
          <a:xfrm>
            <a:off x="5713563" y="3302734"/>
            <a:ext cx="929084" cy="186979"/>
            <a:chOff x="5605989" y="3290384"/>
            <a:chExt cx="910949" cy="183329"/>
          </a:xfrm>
        </p:grpSpPr>
        <p:sp>
          <p:nvSpPr>
            <p:cNvPr id="88" name="Rectangle 87"/>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8" name="Rectangle 97"/>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9" name="Rectangle 98"/>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0" name="Rectangle 99"/>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1" name="Rectangle 100"/>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2" name="Group 101"/>
          <p:cNvGrpSpPr/>
          <p:nvPr/>
        </p:nvGrpSpPr>
        <p:grpSpPr>
          <a:xfrm>
            <a:off x="5713563" y="4073956"/>
            <a:ext cx="929084" cy="186979"/>
            <a:chOff x="5605989" y="3290384"/>
            <a:chExt cx="910949" cy="183329"/>
          </a:xfrm>
        </p:grpSpPr>
        <p:sp>
          <p:nvSpPr>
            <p:cNvPr id="103" name="Rectangle 102"/>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4" name="Rectangle 103"/>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5" name="Rectangle 104"/>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6" name="Rectangle 105"/>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7" name="Rectangle 106"/>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8" name="Group 107"/>
          <p:cNvGrpSpPr/>
          <p:nvPr/>
        </p:nvGrpSpPr>
        <p:grpSpPr>
          <a:xfrm>
            <a:off x="5713563" y="4468687"/>
            <a:ext cx="929084" cy="186979"/>
            <a:chOff x="5605989" y="3290384"/>
            <a:chExt cx="910949" cy="183329"/>
          </a:xfrm>
        </p:grpSpPr>
        <p:sp>
          <p:nvSpPr>
            <p:cNvPr id="109" name="Rectangle 108"/>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0" name="Rectangle 109"/>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1" name="Rectangle 110"/>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2" name="Rectangle 111"/>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3" name="Rectangle 112"/>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14" name="Group 113"/>
          <p:cNvGrpSpPr/>
          <p:nvPr/>
        </p:nvGrpSpPr>
        <p:grpSpPr>
          <a:xfrm>
            <a:off x="5713563" y="5240367"/>
            <a:ext cx="929084" cy="186979"/>
            <a:chOff x="5605989" y="3290384"/>
            <a:chExt cx="910949" cy="183329"/>
          </a:xfrm>
        </p:grpSpPr>
        <p:sp>
          <p:nvSpPr>
            <p:cNvPr id="115" name="Rectangle 114"/>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6" name="Rectangle 115"/>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7" name="Rectangle 116"/>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8" name="Rectangle 117"/>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9" name="Rectangle 118"/>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6" name="Group 125"/>
          <p:cNvGrpSpPr/>
          <p:nvPr/>
        </p:nvGrpSpPr>
        <p:grpSpPr>
          <a:xfrm>
            <a:off x="8619189" y="2557110"/>
            <a:ext cx="929084" cy="186979"/>
            <a:chOff x="5605989" y="3290384"/>
            <a:chExt cx="910949" cy="183329"/>
          </a:xfrm>
          <a:solidFill>
            <a:schemeClr val="bg1">
              <a:lumMod val="95000"/>
            </a:schemeClr>
          </a:solidFill>
        </p:grpSpPr>
        <p:sp>
          <p:nvSpPr>
            <p:cNvPr id="127" name="Rectangle 126"/>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9" name="Rectangle 128"/>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0" name="Rectangle 129"/>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2" name="Group 131"/>
          <p:cNvGrpSpPr/>
          <p:nvPr/>
        </p:nvGrpSpPr>
        <p:grpSpPr>
          <a:xfrm>
            <a:off x="8619189" y="2828888"/>
            <a:ext cx="929084" cy="186979"/>
            <a:chOff x="5605989" y="3290384"/>
            <a:chExt cx="910949" cy="183329"/>
          </a:xfrm>
          <a:solidFill>
            <a:schemeClr val="bg1">
              <a:lumMod val="95000"/>
            </a:schemeClr>
          </a:solidFill>
        </p:grpSpPr>
        <p:sp>
          <p:nvSpPr>
            <p:cNvPr id="133" name="Rectangle 132"/>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5" name="Rectangle 134"/>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6" name="Rectangle 135"/>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7" name="Rectangle 136"/>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8" name="Group 137"/>
          <p:cNvGrpSpPr/>
          <p:nvPr/>
        </p:nvGrpSpPr>
        <p:grpSpPr>
          <a:xfrm>
            <a:off x="8619189" y="4421115"/>
            <a:ext cx="929084" cy="186979"/>
            <a:chOff x="5605989" y="3290384"/>
            <a:chExt cx="910949" cy="183329"/>
          </a:xfrm>
          <a:solidFill>
            <a:schemeClr val="bg1">
              <a:lumMod val="95000"/>
            </a:schemeClr>
          </a:solidFill>
        </p:grpSpPr>
        <p:sp>
          <p:nvSpPr>
            <p:cNvPr id="139" name="Rectangle 138"/>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0" name="Rectangle 139"/>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1" name="Rectangle 140"/>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2" name="Rectangle 141"/>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44" name="Elbow Connector 143"/>
          <p:cNvCxnSpPr>
            <a:stCxn id="82" idx="0"/>
            <a:endCxn id="127" idx="1"/>
          </p:cNvCxnSpPr>
          <p:nvPr/>
        </p:nvCxnSpPr>
        <p:spPr>
          <a:xfrm rot="16200000" flipH="1">
            <a:off x="7151569" y="1182749"/>
            <a:ext cx="122288" cy="2812952"/>
          </a:xfrm>
          <a:prstGeom prst="bentConnector4">
            <a:avLst>
              <a:gd name="adj1" fmla="val -87388"/>
              <a:gd name="adj2" fmla="val 7781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Elbow Connector 144"/>
          <p:cNvCxnSpPr>
            <a:stCxn id="83" idx="0"/>
            <a:endCxn id="133" idx="1"/>
          </p:cNvCxnSpPr>
          <p:nvPr/>
        </p:nvCxnSpPr>
        <p:spPr>
          <a:xfrm rot="16200000" flipH="1">
            <a:off x="7108939" y="1411900"/>
            <a:ext cx="394067" cy="2626432"/>
          </a:xfrm>
          <a:prstGeom prst="bentConnector4">
            <a:avLst>
              <a:gd name="adj1" fmla="val -27117"/>
              <a:gd name="adj2" fmla="val 7618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Elbow Connector 145"/>
          <p:cNvCxnSpPr>
            <a:stCxn id="74" idx="0"/>
          </p:cNvCxnSpPr>
          <p:nvPr/>
        </p:nvCxnSpPr>
        <p:spPr>
          <a:xfrm rot="16200000" flipH="1">
            <a:off x="7295103" y="1422506"/>
            <a:ext cx="207089" cy="3184821"/>
          </a:xfrm>
          <a:prstGeom prst="bentConnector4">
            <a:avLst>
              <a:gd name="adj1" fmla="val -42219"/>
              <a:gd name="adj2" fmla="val 6206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Elbow Connector 146"/>
          <p:cNvCxnSpPr>
            <a:stCxn id="76" idx="0"/>
          </p:cNvCxnSpPr>
          <p:nvPr/>
        </p:nvCxnSpPr>
        <p:spPr>
          <a:xfrm rot="16200000" flipH="1">
            <a:off x="6631949" y="2457526"/>
            <a:ext cx="1509285" cy="2416975"/>
          </a:xfrm>
          <a:prstGeom prst="bentConnector4">
            <a:avLst>
              <a:gd name="adj1" fmla="val -5793"/>
              <a:gd name="adj2" fmla="val 6629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Elbow Connector 147"/>
          <p:cNvCxnSpPr>
            <a:stCxn id="75" idx="0"/>
          </p:cNvCxnSpPr>
          <p:nvPr/>
        </p:nvCxnSpPr>
        <p:spPr>
          <a:xfrm rot="16200000" flipH="1">
            <a:off x="7100260" y="1803868"/>
            <a:ext cx="783294" cy="2998299"/>
          </a:xfrm>
          <a:prstGeom prst="bentConnector4">
            <a:avLst>
              <a:gd name="adj1" fmla="val -11161"/>
              <a:gd name="adj2" fmla="val 596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Elbow Connector 148"/>
          <p:cNvCxnSpPr>
            <a:stCxn id="117" idx="0"/>
          </p:cNvCxnSpPr>
          <p:nvPr/>
        </p:nvCxnSpPr>
        <p:spPr>
          <a:xfrm rot="16200000" flipH="1">
            <a:off x="7293635" y="4125422"/>
            <a:ext cx="303871" cy="2533761"/>
          </a:xfrm>
          <a:prstGeom prst="bentConnector4">
            <a:avLst>
              <a:gd name="adj1" fmla="val -38363"/>
              <a:gd name="adj2" fmla="val 5164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16" idx="0"/>
          </p:cNvCxnSpPr>
          <p:nvPr/>
        </p:nvCxnSpPr>
        <p:spPr>
          <a:xfrm rot="5400000" flipH="1" flipV="1">
            <a:off x="6683325" y="4431787"/>
            <a:ext cx="118598" cy="149856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2" name="Elbow Connector 151"/>
          <p:cNvCxnSpPr/>
          <p:nvPr/>
        </p:nvCxnSpPr>
        <p:spPr>
          <a:xfrm flipV="1">
            <a:off x="7491906" y="4604331"/>
            <a:ext cx="1103174" cy="517438"/>
          </a:xfrm>
          <a:prstGeom prst="bentConnector3">
            <a:avLst>
              <a:gd name="adj1" fmla="val -1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Elbow Connector 152"/>
          <p:cNvCxnSpPr>
            <a:stCxn id="115" idx="0"/>
          </p:cNvCxnSpPr>
          <p:nvPr/>
        </p:nvCxnSpPr>
        <p:spPr>
          <a:xfrm rot="5400000" flipH="1" flipV="1">
            <a:off x="6589838" y="4338298"/>
            <a:ext cx="119055" cy="168508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4" name="Elbow Connector 153"/>
          <p:cNvCxnSpPr/>
          <p:nvPr/>
        </p:nvCxnSpPr>
        <p:spPr>
          <a:xfrm flipV="1">
            <a:off x="7506256" y="3835120"/>
            <a:ext cx="1405541" cy="768744"/>
          </a:xfrm>
          <a:prstGeom prst="bentConnector3">
            <a:avLst>
              <a:gd name="adj1" fmla="val -114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59" name="Rectangle 158"/>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65" name="Straight Arrow Connector 164"/>
          <p:cNvCxnSpPr/>
          <p:nvPr/>
        </p:nvCxnSpPr>
        <p:spPr>
          <a:xfrm>
            <a:off x="1832652" y="6070163"/>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a:off x="1832652" y="6211881"/>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69" name="Rectangle 168"/>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70" name="Straight Arrow Connector 169"/>
          <p:cNvCxnSpPr/>
          <p:nvPr/>
        </p:nvCxnSpPr>
        <p:spPr>
          <a:xfrm>
            <a:off x="1832652" y="6356754"/>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1832652" y="6498472"/>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49755" y="6079978"/>
            <a:ext cx="1611176" cy="382308"/>
          </a:xfrm>
          <a:prstGeom prst="rect">
            <a:avLst/>
          </a:prstGeom>
          <a:noFill/>
        </p:spPr>
        <p:txBody>
          <a:bodyPr wrap="none" rtlCol="0">
            <a:spAutoFit/>
          </a:bodyPr>
          <a:lstStyle/>
          <a:p>
            <a:pPr defTabSz="932597"/>
            <a:r>
              <a:rPr lang="en-US" sz="1836" dirty="0">
                <a:solidFill>
                  <a:prstClr val="white"/>
                </a:solidFill>
              </a:rPr>
              <a:t>Non-PSO State</a:t>
            </a:r>
          </a:p>
        </p:txBody>
      </p:sp>
      <p:sp>
        <p:nvSpPr>
          <p:cNvPr id="157" name="Rectangle 156"/>
          <p:cNvSpPr/>
          <p:nvPr/>
        </p:nvSpPr>
        <p:spPr>
          <a:xfrm>
            <a:off x="8814304" y="5962196"/>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58" name="Group 157"/>
          <p:cNvGrpSpPr/>
          <p:nvPr/>
        </p:nvGrpSpPr>
        <p:grpSpPr>
          <a:xfrm>
            <a:off x="5713563" y="5634243"/>
            <a:ext cx="929084" cy="186979"/>
            <a:chOff x="5605989" y="3290384"/>
            <a:chExt cx="910949" cy="183329"/>
          </a:xfrm>
        </p:grpSpPr>
        <p:sp>
          <p:nvSpPr>
            <p:cNvPr id="160" name="Rectangle 159"/>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1" name="Rectangle 160"/>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2" name="Rectangle 161"/>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3" name="Rectangle 162"/>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4" name="Rectangle 163"/>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67" name="Elbow Connector 166"/>
          <p:cNvCxnSpPr>
            <a:stCxn id="160" idx="0"/>
          </p:cNvCxnSpPr>
          <p:nvPr/>
        </p:nvCxnSpPr>
        <p:spPr>
          <a:xfrm rot="16200000" flipH="1">
            <a:off x="7195333" y="4245733"/>
            <a:ext cx="327953" cy="3104974"/>
          </a:xfrm>
          <a:prstGeom prst="bentConnector4">
            <a:avLst>
              <a:gd name="adj1" fmla="val -25179"/>
              <a:gd name="adj2" fmla="val 4602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a:off x="1832652" y="2234362"/>
            <a:ext cx="1307079" cy="11880"/>
          </a:xfrm>
          <a:prstGeom prst="straightConnector1">
            <a:avLst/>
          </a:prstGeom>
          <a:ln w="762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0096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Overhead: Redundant Resource Binding</a:t>
            </a:r>
            <a:endParaRPr lang="en-US" dirty="0"/>
          </a:p>
        </p:txBody>
      </p:sp>
      <p:sp>
        <p:nvSpPr>
          <p:cNvPr id="3" name="Content Placeholder 2"/>
          <p:cNvSpPr>
            <a:spLocks noGrp="1"/>
          </p:cNvSpPr>
          <p:nvPr>
            <p:ph idx="1"/>
          </p:nvPr>
        </p:nvSpPr>
        <p:spPr/>
        <p:txBody>
          <a:bodyPr/>
          <a:lstStyle/>
          <a:p>
            <a:r>
              <a:rPr lang="en-US" dirty="0" smtClean="0"/>
              <a:t>Streaming </a:t>
            </a:r>
            <a:r>
              <a:rPr lang="en-US" dirty="0"/>
              <a:t>identical resource </a:t>
            </a:r>
            <a:r>
              <a:rPr lang="en-US" dirty="0" smtClean="0"/>
              <a:t>bindings frame over frame</a:t>
            </a:r>
          </a:p>
          <a:p>
            <a:r>
              <a:rPr lang="en-US" dirty="0" smtClean="0"/>
              <a:t>Partial changes require copying all bindings</a:t>
            </a:r>
            <a:endParaRPr lang="en-US" dirty="0"/>
          </a:p>
          <a:p>
            <a:endParaRPr lang="en-US" dirty="0"/>
          </a:p>
        </p:txBody>
      </p:sp>
    </p:spTree>
    <p:extLst>
      <p:ext uri="{BB962C8B-B14F-4D97-AF65-F5344CB8AC3E}">
        <p14:creationId xmlns:p14="http://schemas.microsoft.com/office/powerpoint/2010/main" val="1755172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12</a:t>
            </a:r>
            <a:r>
              <a:rPr lang="en-US" dirty="0"/>
              <a:t>: Descriptor Heaps &amp; Tables</a:t>
            </a:r>
          </a:p>
        </p:txBody>
      </p:sp>
      <p:sp>
        <p:nvSpPr>
          <p:cNvPr id="3" name="Content Placeholder 2"/>
          <p:cNvSpPr>
            <a:spLocks noGrp="1"/>
          </p:cNvSpPr>
          <p:nvPr>
            <p:ph idx="1"/>
          </p:nvPr>
        </p:nvSpPr>
        <p:spPr/>
        <p:txBody>
          <a:bodyPr>
            <a:normAutofit/>
          </a:bodyPr>
          <a:lstStyle/>
          <a:p>
            <a:r>
              <a:rPr lang="en-US" dirty="0" smtClean="0"/>
              <a:t>Scales across extremes of HW capability</a:t>
            </a:r>
          </a:p>
          <a:p>
            <a:r>
              <a:rPr lang="en-US" dirty="0" smtClean="0"/>
              <a:t>Unified approach serves breadth of app binding flows</a:t>
            </a:r>
          </a:p>
          <a:p>
            <a:pPr lvl="1"/>
            <a:r>
              <a:rPr lang="en-US" dirty="0" smtClean="0"/>
              <a:t>Streaming changes to bindings</a:t>
            </a:r>
          </a:p>
          <a:p>
            <a:pPr lvl="1"/>
            <a:r>
              <a:rPr lang="en-US" dirty="0" smtClean="0"/>
              <a:t>Reuse of static bindings</a:t>
            </a:r>
          </a:p>
          <a:p>
            <a:pPr lvl="1"/>
            <a:r>
              <a:rPr lang="en-US" dirty="0" smtClean="0"/>
              <a:t>And everything between</a:t>
            </a:r>
          </a:p>
          <a:p>
            <a:r>
              <a:rPr lang="en-US" dirty="0" smtClean="0"/>
              <a:t>Dynamic indexing of </a:t>
            </a:r>
            <a:r>
              <a:rPr lang="en-US" dirty="0" err="1" smtClean="0"/>
              <a:t>shader</a:t>
            </a:r>
            <a:r>
              <a:rPr lang="en-US" dirty="0" smtClean="0"/>
              <a:t> resources</a:t>
            </a:r>
            <a:endParaRPr lang="en-US" dirty="0"/>
          </a:p>
          <a:p>
            <a:pPr lvl="1"/>
            <a:endParaRPr lang="en-CA" dirty="0"/>
          </a:p>
        </p:txBody>
      </p:sp>
    </p:spTree>
    <p:extLst>
      <p:ext uri="{BB962C8B-B14F-4D97-AF65-F5344CB8AC3E}">
        <p14:creationId xmlns:p14="http://schemas.microsoft.com/office/powerpoint/2010/main" val="357877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2"/>
          </p:nvPr>
        </p:nvSpPr>
        <p:spPr>
          <a:xfrm>
            <a:off x="277069" y="5782940"/>
            <a:ext cx="11883927" cy="903159"/>
          </a:xfrm>
        </p:spPr>
        <p:txBody>
          <a:bodyPr>
            <a:normAutofit fontScale="70000" lnSpcReduction="20000"/>
          </a:bodyPr>
          <a:lstStyle/>
          <a:p>
            <a:r>
              <a:rPr lang="en-US" dirty="0" smtClean="0"/>
              <a:t>Max McMullen</a:t>
            </a:r>
          </a:p>
          <a:p>
            <a:r>
              <a:rPr lang="en-US" dirty="0" smtClean="0"/>
              <a:t>Direct3D Development Lead</a:t>
            </a:r>
          </a:p>
          <a:p>
            <a:r>
              <a:rPr lang="en-US" dirty="0"/>
              <a:t>3-564: Direct3D 12 API Preview</a:t>
            </a:r>
          </a:p>
        </p:txBody>
      </p:sp>
      <p:sp>
        <p:nvSpPr>
          <p:cNvPr id="2" name="Title 1"/>
          <p:cNvSpPr>
            <a:spLocks noGrp="1"/>
          </p:cNvSpPr>
          <p:nvPr>
            <p:ph type="ctrTitle"/>
          </p:nvPr>
        </p:nvSpPr>
        <p:spPr/>
        <p:txBody>
          <a:bodyPr/>
          <a:lstStyle/>
          <a:p>
            <a:r>
              <a:rPr lang="en-US" dirty="0" smtClean="0"/>
              <a:t>Direct3D 12 API Preview</a:t>
            </a:r>
            <a:endParaRPr lang="en-US" dirty="0"/>
          </a:p>
        </p:txBody>
      </p:sp>
      <p:sp>
        <p:nvSpPr>
          <p:cNvPr id="6" name="Text Placeholder 5"/>
          <p:cNvSpPr txBox="1">
            <a:spLocks/>
          </p:cNvSpPr>
          <p:nvPr/>
        </p:nvSpPr>
        <p:spPr>
          <a:xfrm>
            <a:off x="274702" y="307621"/>
            <a:ext cx="3656013" cy="572464"/>
          </a:xfrm>
          <a:prstGeom prst="rect">
            <a:avLst/>
          </a:prstGeom>
        </p:spPr>
        <p:txBody>
          <a:bodyPr vert="horz" wrap="square" lIns="182880" tIns="146304" rIns="182880" bIns="146304" rtlCol="0">
            <a:spAutoFit/>
          </a:bodyPr>
          <a:lstStyle>
            <a:lvl1pPr marL="0" marR="0" indent="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2000" kern="1200" spc="0" baseline="0">
                <a:gradFill>
                  <a:gsLst>
                    <a:gs pos="1250">
                      <a:schemeClr val="tx1"/>
                    </a:gs>
                    <a:gs pos="100000">
                      <a:schemeClr val="tx1"/>
                    </a:gs>
                  </a:gsLst>
                  <a:lin ang="5400000" scaled="0"/>
                </a:gradFill>
                <a:latin typeface="+mj-lt"/>
                <a:ea typeface="+mn-ea"/>
                <a:cs typeface="+mn-cs"/>
              </a:defRPr>
            </a:lvl1pPr>
            <a:lvl2pPr marL="342900" marR="0" indent="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2000" kern="1200" spc="0" baseline="0">
                <a:gradFill>
                  <a:gsLst>
                    <a:gs pos="1250">
                      <a:schemeClr val="tx1"/>
                    </a:gs>
                    <a:gs pos="100000">
                      <a:schemeClr val="tx1"/>
                    </a:gs>
                  </a:gsLst>
                  <a:lin ang="5400000" scaled="0"/>
                </a:gradFill>
                <a:latin typeface="+mn-lt"/>
                <a:ea typeface="+mn-ea"/>
                <a:cs typeface="+mn-cs"/>
              </a:defRPr>
            </a:lvl2pPr>
            <a:lvl3pPr marL="571500" marR="0" indent="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2000" kern="1200" spc="0" baseline="0">
                <a:gradFill>
                  <a:gsLst>
                    <a:gs pos="1250">
                      <a:schemeClr val="tx1"/>
                    </a:gs>
                    <a:gs pos="100000">
                      <a:schemeClr val="tx1"/>
                    </a:gs>
                  </a:gsLst>
                  <a:lin ang="5400000" scaled="0"/>
                </a:gradFill>
                <a:latin typeface="+mn-lt"/>
                <a:ea typeface="+mn-ea"/>
                <a:cs typeface="+mn-cs"/>
              </a:defRPr>
            </a:lvl3pPr>
            <a:lvl4pPr marL="800100" marR="0" indent="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2000" kern="1200" spc="0" baseline="0">
                <a:gradFill>
                  <a:gsLst>
                    <a:gs pos="1250">
                      <a:schemeClr val="tx1"/>
                    </a:gs>
                    <a:gs pos="100000">
                      <a:schemeClr val="tx1"/>
                    </a:gs>
                  </a:gsLst>
                  <a:lin ang="5400000" scaled="0"/>
                </a:gradFill>
                <a:latin typeface="+mn-lt"/>
                <a:ea typeface="+mn-ea"/>
                <a:cs typeface="+mn-cs"/>
              </a:defRPr>
            </a:lvl4pPr>
            <a:lvl5pPr marL="1028700" marR="0" indent="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32742" rtl="0" eaLnBrk="1" fontAlgn="auto" latinLnBrk="0" hangingPunct="1">
              <a:lnSpc>
                <a:spcPct val="90000"/>
              </a:lnSpc>
              <a:spcBef>
                <a:spcPct val="20000"/>
              </a:spcBef>
              <a:spcAft>
                <a:spcPts val="0"/>
              </a:spcAft>
              <a:buClr>
                <a:srgbClr val="404040"/>
              </a:buClr>
              <a:buSzPct val="90000"/>
              <a:buFont typeface="Wingdings" panose="05000000000000000000" pitchFamily="2" charset="2"/>
              <a:buNone/>
              <a:tabLst/>
              <a:defRPr/>
            </a:pPr>
            <a:r>
              <a:rPr kumimoji="0" lang="en-US" sz="2000" b="0" i="0" u="none" strike="noStrike" kern="1200" cap="none" spc="0" normalizeH="0" baseline="0" noProof="0" smtClean="0">
                <a:ln>
                  <a:noFill/>
                </a:ln>
                <a:gradFill>
                  <a:gsLst>
                    <a:gs pos="1250">
                      <a:srgbClr val="404040"/>
                    </a:gs>
                    <a:gs pos="100000">
                      <a:srgbClr val="404040"/>
                    </a:gs>
                  </a:gsLst>
                  <a:lin ang="5400000" scaled="0"/>
                </a:gradFill>
                <a:effectLst/>
                <a:uLnTx/>
                <a:uFillTx/>
                <a:latin typeface="Segoe UI Light"/>
                <a:ea typeface="+mn-ea"/>
                <a:cs typeface="+mn-cs"/>
              </a:rPr>
              <a:t>3-564</a:t>
            </a:r>
            <a:endParaRPr kumimoji="0" lang="en-US" sz="2000" b="0" i="0" u="none" strike="noStrike" kern="1200" cap="none" spc="0" normalizeH="0" baseline="0" noProof="0" dirty="0">
              <a:ln>
                <a:noFill/>
              </a:ln>
              <a:gradFill>
                <a:gsLst>
                  <a:gs pos="1250">
                    <a:srgbClr val="404040"/>
                  </a:gs>
                  <a:gs pos="100000">
                    <a:srgbClr val="404040"/>
                  </a:gs>
                </a:gsLst>
                <a:lin ang="5400000" scaled="0"/>
              </a:gradFill>
              <a:effectLst/>
              <a:uLnTx/>
              <a:uFillTx/>
              <a:latin typeface="Segoe UI Light"/>
              <a:ea typeface="+mn-ea"/>
              <a:cs typeface="+mn-cs"/>
            </a:endParaRPr>
          </a:p>
        </p:txBody>
      </p:sp>
    </p:spTree>
    <p:extLst>
      <p:ext uri="{BB962C8B-B14F-4D97-AF65-F5344CB8AC3E}">
        <p14:creationId xmlns:p14="http://schemas.microsoft.com/office/powerpoint/2010/main" val="17302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Descriptor</a:t>
            </a:r>
            <a:endParaRPr lang="en-CA" dirty="0"/>
          </a:p>
        </p:txBody>
      </p:sp>
      <p:sp>
        <p:nvSpPr>
          <p:cNvPr id="3" name="Content Placeholder 2"/>
          <p:cNvSpPr>
            <a:spLocks noGrp="1"/>
          </p:cNvSpPr>
          <p:nvPr>
            <p:ph idx="1"/>
          </p:nvPr>
        </p:nvSpPr>
        <p:spPr/>
        <p:txBody>
          <a:bodyPr/>
          <a:lstStyle/>
          <a:p>
            <a:r>
              <a:rPr lang="en-US" dirty="0"/>
              <a:t>Small chunk of data defining resource </a:t>
            </a:r>
            <a:r>
              <a:rPr lang="en-US" dirty="0" smtClean="0"/>
              <a:t>parameters</a:t>
            </a:r>
            <a:endParaRPr lang="en-US" dirty="0" smtClean="0">
              <a:effectLst/>
            </a:endParaRPr>
          </a:p>
          <a:p>
            <a:r>
              <a:rPr lang="en-US" dirty="0" smtClean="0"/>
              <a:t>Just opaque data </a:t>
            </a:r>
            <a:r>
              <a:rPr lang="en-US" dirty="0"/>
              <a:t>– no OS lifetime </a:t>
            </a:r>
            <a:r>
              <a:rPr lang="en-US" dirty="0" smtClean="0"/>
              <a:t>management</a:t>
            </a:r>
          </a:p>
          <a:p>
            <a:r>
              <a:rPr lang="en-US" dirty="0" smtClean="0">
                <a:effectLst/>
              </a:rPr>
              <a:t>Hardware representation of Direct3D “View”</a:t>
            </a:r>
          </a:p>
          <a:p>
            <a:endParaRPr lang="en-CA" dirty="0"/>
          </a:p>
        </p:txBody>
      </p:sp>
      <p:sp>
        <p:nvSpPr>
          <p:cNvPr id="7" name="Snip Single Corner Rectangle 6"/>
          <p:cNvSpPr/>
          <p:nvPr/>
        </p:nvSpPr>
        <p:spPr>
          <a:xfrm>
            <a:off x="3069721" y="3937193"/>
            <a:ext cx="2895148" cy="2340565"/>
          </a:xfrm>
          <a:prstGeom prst="snip1Rect">
            <a:avLst>
              <a:gd name="adj" fmla="val 41614"/>
            </a:avLst>
          </a:prstGeom>
          <a:scene3d>
            <a:camera prst="orthographicFront"/>
            <a:lightRig rig="threePt" dir="t"/>
          </a:scene3d>
          <a:sp3d>
            <a:bevelT w="152400" h="1524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r>
              <a:rPr lang="en-US" sz="1836" dirty="0">
                <a:solidFill>
                  <a:prstClr val="white"/>
                </a:solidFill>
                <a:latin typeface="Consolas" panose="020B0609020204030204" pitchFamily="49" charset="0"/>
                <a:cs typeface="Consolas" panose="020B0609020204030204" pitchFamily="49" charset="0"/>
              </a:rPr>
              <a:t> Descriptor</a:t>
            </a:r>
          </a:p>
          <a:p>
            <a:pPr defTabSz="932597"/>
            <a:r>
              <a:rPr lang="en-US" sz="1836" dirty="0">
                <a:solidFill>
                  <a:prstClr val="white"/>
                </a:solidFill>
                <a:latin typeface="Consolas" panose="020B0609020204030204" pitchFamily="49" charset="0"/>
                <a:cs typeface="Consolas" panose="020B0609020204030204" pitchFamily="49" charset="0"/>
              </a:rPr>
              <a:t> {</a:t>
            </a:r>
          </a:p>
          <a:p>
            <a:pPr defTabSz="932597"/>
            <a:r>
              <a:rPr lang="en-US" sz="1836" dirty="0">
                <a:solidFill>
                  <a:prstClr val="white"/>
                </a:solidFill>
                <a:latin typeface="Consolas" panose="020B0609020204030204" pitchFamily="49" charset="0"/>
                <a:cs typeface="Consolas" panose="020B0609020204030204" pitchFamily="49" charset="0"/>
              </a:rPr>
              <a:t>   Type</a:t>
            </a:r>
          </a:p>
          <a:p>
            <a:pPr defTabSz="932597"/>
            <a:r>
              <a:rPr lang="en-US" sz="1836" dirty="0">
                <a:solidFill>
                  <a:prstClr val="white"/>
                </a:solidFill>
                <a:latin typeface="Consolas" panose="020B0609020204030204" pitchFamily="49" charset="0"/>
                <a:cs typeface="Consolas" panose="020B0609020204030204" pitchFamily="49" charset="0"/>
              </a:rPr>
              <a:t>   Format </a:t>
            </a:r>
          </a:p>
          <a:p>
            <a:pPr defTabSz="932597"/>
            <a:r>
              <a:rPr lang="en-US" sz="1836" dirty="0">
                <a:solidFill>
                  <a:prstClr val="white"/>
                </a:solidFill>
                <a:latin typeface="Consolas" panose="020B0609020204030204" pitchFamily="49" charset="0"/>
                <a:cs typeface="Consolas" panose="020B0609020204030204" pitchFamily="49" charset="0"/>
              </a:rPr>
              <a:t>   </a:t>
            </a:r>
            <a:r>
              <a:rPr lang="en-US" sz="1836" dirty="0" err="1">
                <a:solidFill>
                  <a:prstClr val="white"/>
                </a:solidFill>
                <a:latin typeface="Consolas" panose="020B0609020204030204" pitchFamily="49" charset="0"/>
                <a:cs typeface="Consolas" panose="020B0609020204030204" pitchFamily="49" charset="0"/>
              </a:rPr>
              <a:t>Mip</a:t>
            </a:r>
            <a:r>
              <a:rPr lang="en-US" sz="1836" dirty="0">
                <a:solidFill>
                  <a:prstClr val="white"/>
                </a:solidFill>
                <a:latin typeface="Consolas" panose="020B0609020204030204" pitchFamily="49" charset="0"/>
                <a:cs typeface="Consolas" panose="020B0609020204030204" pitchFamily="49" charset="0"/>
              </a:rPr>
              <a:t> Count</a:t>
            </a:r>
          </a:p>
          <a:p>
            <a:pPr defTabSz="932597"/>
            <a:r>
              <a:rPr lang="en-US" sz="1836" dirty="0">
                <a:solidFill>
                  <a:prstClr val="white"/>
                </a:solidFill>
                <a:latin typeface="Consolas" panose="020B0609020204030204" pitchFamily="49" charset="0"/>
                <a:cs typeface="Consolas" panose="020B0609020204030204" pitchFamily="49" charset="0"/>
              </a:rPr>
              <a:t>   </a:t>
            </a:r>
            <a:r>
              <a:rPr lang="en-US" sz="1836" dirty="0" err="1">
                <a:solidFill>
                  <a:prstClr val="white"/>
                </a:solidFill>
                <a:latin typeface="Consolas" panose="020B0609020204030204" pitchFamily="49" charset="0"/>
                <a:cs typeface="Consolas" panose="020B0609020204030204" pitchFamily="49" charset="0"/>
              </a:rPr>
              <a:t>pData</a:t>
            </a:r>
            <a:endParaRPr lang="en-US" sz="1836" dirty="0">
              <a:solidFill>
                <a:prstClr val="white"/>
              </a:solidFill>
              <a:latin typeface="Consolas" panose="020B0609020204030204" pitchFamily="49" charset="0"/>
              <a:cs typeface="Consolas" panose="020B0609020204030204" pitchFamily="49" charset="0"/>
            </a:endParaRPr>
          </a:p>
          <a:p>
            <a:pPr defTabSz="932597"/>
            <a:r>
              <a:rPr lang="en-US" sz="1836" dirty="0">
                <a:solidFill>
                  <a:prstClr val="white"/>
                </a:solidFill>
                <a:latin typeface="Consolas" panose="020B0609020204030204" pitchFamily="49" charset="0"/>
                <a:cs typeface="Consolas" panose="020B0609020204030204" pitchFamily="49" charset="0"/>
              </a:rPr>
              <a:t> }</a:t>
            </a:r>
          </a:p>
          <a:p>
            <a:pPr defTabSz="932597"/>
            <a:endParaRPr lang="en-US" sz="1836" dirty="0">
              <a:solidFill>
                <a:prstClr val="white"/>
              </a:solidFill>
              <a:latin typeface="Consolas" panose="020B0609020204030204" pitchFamily="49" charset="0"/>
              <a:cs typeface="Consolas" panose="020B0609020204030204" pitchFamily="49" charset="0"/>
            </a:endParaRPr>
          </a:p>
          <a:p>
            <a:pPr defTabSz="932597"/>
            <a:endParaRPr lang="en-US" sz="1836" dirty="0">
              <a:solidFill>
                <a:prstClr val="white"/>
              </a:solidFill>
            </a:endParaRPr>
          </a:p>
        </p:txBody>
      </p:sp>
      <p:sp>
        <p:nvSpPr>
          <p:cNvPr id="13" name="Rectangle 12"/>
          <p:cNvSpPr/>
          <p:nvPr/>
        </p:nvSpPr>
        <p:spPr>
          <a:xfrm>
            <a:off x="8144891" y="3215178"/>
            <a:ext cx="3435815" cy="3222376"/>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3672" dirty="0">
                <a:solidFill>
                  <a:prstClr val="black"/>
                </a:solidFill>
              </a:rPr>
              <a:t>Texture</a:t>
            </a:r>
          </a:p>
        </p:txBody>
      </p:sp>
      <p:cxnSp>
        <p:nvCxnSpPr>
          <p:cNvPr id="22" name="Elbow Connector 21"/>
          <p:cNvCxnSpPr/>
          <p:nvPr/>
        </p:nvCxnSpPr>
        <p:spPr>
          <a:xfrm flipV="1">
            <a:off x="4295208" y="4629126"/>
            <a:ext cx="4121505" cy="1027522"/>
          </a:xfrm>
          <a:prstGeom prst="bentConnector3">
            <a:avLst>
              <a:gd name="adj1" fmla="val 50000"/>
            </a:avLst>
          </a:prstGeom>
          <a:ln w="508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24588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Descriptor Heaps</a:t>
            </a:r>
            <a:endParaRPr lang="en-CA" dirty="0"/>
          </a:p>
        </p:txBody>
      </p:sp>
      <p:sp>
        <p:nvSpPr>
          <p:cNvPr id="3" name="Content Placeholder 2"/>
          <p:cNvSpPr>
            <a:spLocks noGrp="1"/>
          </p:cNvSpPr>
          <p:nvPr>
            <p:ph idx="1"/>
          </p:nvPr>
        </p:nvSpPr>
        <p:spPr/>
        <p:txBody>
          <a:bodyPr/>
          <a:lstStyle/>
          <a:p>
            <a:r>
              <a:rPr lang="en-US" dirty="0" smtClean="0"/>
              <a:t>Storage </a:t>
            </a:r>
            <a:r>
              <a:rPr lang="en-US" dirty="0"/>
              <a:t>for descriptors</a:t>
            </a:r>
            <a:endParaRPr lang="en-US" dirty="0" smtClean="0">
              <a:effectLst/>
            </a:endParaRPr>
          </a:p>
          <a:p>
            <a:r>
              <a:rPr lang="en-US" dirty="0" smtClean="0"/>
              <a:t>App </a:t>
            </a:r>
            <a:r>
              <a:rPr lang="en-US" dirty="0"/>
              <a:t>owns the layout</a:t>
            </a:r>
            <a:endParaRPr lang="en-US" dirty="0" smtClean="0">
              <a:effectLst/>
            </a:endParaRPr>
          </a:p>
          <a:p>
            <a:r>
              <a:rPr lang="en-US" dirty="0" smtClean="0"/>
              <a:t>Low </a:t>
            </a:r>
            <a:r>
              <a:rPr lang="en-US" dirty="0"/>
              <a:t>overhead to manipulate</a:t>
            </a:r>
            <a:endParaRPr lang="en-US" dirty="0" smtClean="0">
              <a:effectLst/>
            </a:endParaRPr>
          </a:p>
          <a:p>
            <a:r>
              <a:rPr lang="en-US" dirty="0"/>
              <a:t>M</a:t>
            </a:r>
            <a:r>
              <a:rPr lang="en-US" dirty="0" smtClean="0"/>
              <a:t>ultiple heaps allowed</a:t>
            </a:r>
          </a:p>
        </p:txBody>
      </p:sp>
      <p:sp>
        <p:nvSpPr>
          <p:cNvPr id="140" name="Rectangle 139"/>
          <p:cNvSpPr/>
          <p:nvPr/>
        </p:nvSpPr>
        <p:spPr>
          <a:xfrm>
            <a:off x="6561264" y="1553597"/>
            <a:ext cx="3877807"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sp>
        <p:nvSpPr>
          <p:cNvPr id="141" name="Rectangle 140"/>
          <p:cNvSpPr>
            <a:spLocks noChangeAspect="1"/>
          </p:cNvSpPr>
          <p:nvPr/>
        </p:nvSpPr>
        <p:spPr>
          <a:xfrm>
            <a:off x="9352602" y="4304719"/>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p:nvPr/>
        </p:nvSpPr>
        <p:spPr>
          <a:xfrm>
            <a:off x="7334121" y="2278573"/>
            <a:ext cx="459982" cy="3483063"/>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tIns="93260" rtlCol="0" anchor="t" anchorCtr="0"/>
          <a:lstStyle/>
          <a:p>
            <a:pPr algn="ctr" defTabSz="932597"/>
            <a:endParaRPr lang="en-CA" sz="1632" dirty="0">
              <a:solidFill>
                <a:prstClr val="white"/>
              </a:solidFill>
            </a:endParaRPr>
          </a:p>
        </p:txBody>
      </p:sp>
      <p:sp>
        <p:nvSpPr>
          <p:cNvPr id="144" name="Rectangle 143"/>
          <p:cNvSpPr/>
          <p:nvPr/>
        </p:nvSpPr>
        <p:spPr>
          <a:xfrm>
            <a:off x="9359219" y="3236012"/>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5" name="Rectangle 144"/>
          <p:cNvSpPr/>
          <p:nvPr/>
        </p:nvSpPr>
        <p:spPr>
          <a:xfrm>
            <a:off x="9359219" y="2652857"/>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46" name="Group 145"/>
          <p:cNvGrpSpPr/>
          <p:nvPr/>
        </p:nvGrpSpPr>
        <p:grpSpPr>
          <a:xfrm>
            <a:off x="9159464" y="2112075"/>
            <a:ext cx="929084" cy="186979"/>
            <a:chOff x="5605989" y="3290384"/>
            <a:chExt cx="910949" cy="183329"/>
          </a:xfrm>
          <a:solidFill>
            <a:schemeClr val="bg1">
              <a:lumMod val="95000"/>
            </a:schemeClr>
          </a:solidFill>
        </p:grpSpPr>
        <p:sp>
          <p:nvSpPr>
            <p:cNvPr id="147" name="Rectangle 146"/>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9" name="Rectangle 148"/>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0" name="Rectangle 149"/>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1" name="Rectangle 150"/>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2" name="Rectangle 151"/>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53" name="Group 152"/>
          <p:cNvGrpSpPr/>
          <p:nvPr/>
        </p:nvGrpSpPr>
        <p:grpSpPr>
          <a:xfrm>
            <a:off x="9159464" y="2383854"/>
            <a:ext cx="929084" cy="186979"/>
            <a:chOff x="5605989" y="3290384"/>
            <a:chExt cx="910949" cy="183329"/>
          </a:xfrm>
          <a:solidFill>
            <a:schemeClr val="bg1">
              <a:lumMod val="95000"/>
            </a:schemeClr>
          </a:solidFill>
        </p:grpSpPr>
        <p:sp>
          <p:nvSpPr>
            <p:cNvPr id="155" name="Rectangle 154"/>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6" name="Rectangle 155"/>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7" name="Rectangle 156"/>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8" name="Rectangle 157"/>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9" name="Rectangle 158"/>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60" name="Group 159"/>
          <p:cNvGrpSpPr/>
          <p:nvPr/>
        </p:nvGrpSpPr>
        <p:grpSpPr>
          <a:xfrm>
            <a:off x="9159464" y="3976080"/>
            <a:ext cx="929084" cy="186979"/>
            <a:chOff x="5605989" y="3290384"/>
            <a:chExt cx="910949" cy="183329"/>
          </a:xfrm>
          <a:solidFill>
            <a:schemeClr val="bg1">
              <a:lumMod val="95000"/>
            </a:schemeClr>
          </a:solidFill>
        </p:grpSpPr>
        <p:sp>
          <p:nvSpPr>
            <p:cNvPr id="161" name="Rectangle 160"/>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2" name="Rectangle 161"/>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3" name="Rectangle 162"/>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4" name="Rectangle 163"/>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5" name="Rectangle 164"/>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sp>
        <p:nvSpPr>
          <p:cNvPr id="167" name="Rectangle 166"/>
          <p:cNvSpPr/>
          <p:nvPr/>
        </p:nvSpPr>
        <p:spPr>
          <a:xfrm>
            <a:off x="9354579" y="5517161"/>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8" name="Snip Single Corner Rectangle 167"/>
          <p:cNvSpPr/>
          <p:nvPr/>
        </p:nvSpPr>
        <p:spPr>
          <a:xfrm>
            <a:off x="7438414" y="242186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69" name="Snip Single Corner Rectangle 168"/>
          <p:cNvSpPr/>
          <p:nvPr/>
        </p:nvSpPr>
        <p:spPr>
          <a:xfrm>
            <a:off x="7438414" y="269352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0" name="Snip Single Corner Rectangle 169"/>
          <p:cNvSpPr/>
          <p:nvPr/>
        </p:nvSpPr>
        <p:spPr>
          <a:xfrm>
            <a:off x="7438414" y="2965184"/>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2" name="Snip Single Corner Rectangle 171"/>
          <p:cNvSpPr/>
          <p:nvPr/>
        </p:nvSpPr>
        <p:spPr>
          <a:xfrm>
            <a:off x="7438414" y="3236844"/>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3" name="Snip Single Corner Rectangle 172"/>
          <p:cNvSpPr/>
          <p:nvPr/>
        </p:nvSpPr>
        <p:spPr>
          <a:xfrm>
            <a:off x="7439397" y="350850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4" name="Snip Single Corner Rectangle 173"/>
          <p:cNvSpPr/>
          <p:nvPr/>
        </p:nvSpPr>
        <p:spPr>
          <a:xfrm>
            <a:off x="7439397" y="378016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5" name="Snip Single Corner Rectangle 174"/>
          <p:cNvSpPr/>
          <p:nvPr/>
        </p:nvSpPr>
        <p:spPr>
          <a:xfrm>
            <a:off x="7439397" y="405182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6" name="Snip Single Corner Rectangle 175"/>
          <p:cNvSpPr/>
          <p:nvPr/>
        </p:nvSpPr>
        <p:spPr>
          <a:xfrm>
            <a:off x="7439397" y="432348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7" name="Snip Single Corner Rectangle 176"/>
          <p:cNvSpPr/>
          <p:nvPr/>
        </p:nvSpPr>
        <p:spPr>
          <a:xfrm>
            <a:off x="7438414" y="4599082"/>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8" name="Snip Single Corner Rectangle 177"/>
          <p:cNvSpPr/>
          <p:nvPr/>
        </p:nvSpPr>
        <p:spPr>
          <a:xfrm>
            <a:off x="7438414" y="487074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9" name="Snip Single Corner Rectangle 178"/>
          <p:cNvSpPr/>
          <p:nvPr/>
        </p:nvSpPr>
        <p:spPr>
          <a:xfrm>
            <a:off x="7438414" y="514240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7" name="Snip Single Corner Rectangle 186"/>
          <p:cNvSpPr/>
          <p:nvPr/>
        </p:nvSpPr>
        <p:spPr>
          <a:xfrm>
            <a:off x="7438414" y="5414064"/>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cxnSp>
        <p:nvCxnSpPr>
          <p:cNvPr id="188" name="Elbow Connector 187"/>
          <p:cNvCxnSpPr>
            <a:stCxn id="168" idx="0"/>
            <a:endCxn id="147" idx="1"/>
          </p:cNvCxnSpPr>
          <p:nvPr/>
        </p:nvCxnSpPr>
        <p:spPr>
          <a:xfrm flipV="1">
            <a:off x="7702250" y="2205335"/>
            <a:ext cx="1457213" cy="323176"/>
          </a:xfrm>
          <a:prstGeom prst="bentConnector3">
            <a:avLst>
              <a:gd name="adj1" fmla="val 3013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Elbow Connector 188"/>
          <p:cNvCxnSpPr>
            <a:stCxn id="169" idx="0"/>
            <a:endCxn id="155" idx="1"/>
          </p:cNvCxnSpPr>
          <p:nvPr/>
        </p:nvCxnSpPr>
        <p:spPr>
          <a:xfrm flipV="1">
            <a:off x="7702250" y="2477114"/>
            <a:ext cx="1457213" cy="323058"/>
          </a:xfrm>
          <a:prstGeom prst="bentConnector3">
            <a:avLst>
              <a:gd name="adj1" fmla="val 5772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Elbow Connector 189"/>
          <p:cNvCxnSpPr>
            <a:stCxn id="170" idx="0"/>
            <a:endCxn id="145" idx="1"/>
          </p:cNvCxnSpPr>
          <p:nvPr/>
        </p:nvCxnSpPr>
        <p:spPr>
          <a:xfrm flipV="1">
            <a:off x="7702251" y="2907400"/>
            <a:ext cx="1656969" cy="164432"/>
          </a:xfrm>
          <a:prstGeom prst="bentConnector3">
            <a:avLst>
              <a:gd name="adj1" fmla="val 7134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1" name="Elbow Connector 190"/>
          <p:cNvCxnSpPr>
            <a:stCxn id="172" idx="0"/>
            <a:endCxn id="144" idx="1"/>
          </p:cNvCxnSpPr>
          <p:nvPr/>
        </p:nvCxnSpPr>
        <p:spPr>
          <a:xfrm>
            <a:off x="7702251" y="3343493"/>
            <a:ext cx="1656969" cy="147062"/>
          </a:xfrm>
          <a:prstGeom prst="bentConnector3">
            <a:avLst>
              <a:gd name="adj1" fmla="val 8299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Elbow Connector 191"/>
          <p:cNvCxnSpPr>
            <a:stCxn id="173" idx="0"/>
            <a:endCxn id="161" idx="1"/>
          </p:cNvCxnSpPr>
          <p:nvPr/>
        </p:nvCxnSpPr>
        <p:spPr>
          <a:xfrm>
            <a:off x="7703233" y="3615153"/>
            <a:ext cx="1456230" cy="454187"/>
          </a:xfrm>
          <a:prstGeom prst="bentConnector3">
            <a:avLst>
              <a:gd name="adj1" fmla="val 7870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Elbow Connector 192"/>
          <p:cNvCxnSpPr>
            <a:stCxn id="174" idx="0"/>
            <a:endCxn id="141" idx="1"/>
          </p:cNvCxnSpPr>
          <p:nvPr/>
        </p:nvCxnSpPr>
        <p:spPr>
          <a:xfrm>
            <a:off x="7703234" y="3886814"/>
            <a:ext cx="1649369" cy="744316"/>
          </a:xfrm>
          <a:prstGeom prst="bentConnector3">
            <a:avLst>
              <a:gd name="adj1" fmla="val 4805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Elbow Connector 193"/>
          <p:cNvCxnSpPr>
            <a:stCxn id="175" idx="0"/>
            <a:endCxn id="167" idx="1"/>
          </p:cNvCxnSpPr>
          <p:nvPr/>
        </p:nvCxnSpPr>
        <p:spPr>
          <a:xfrm>
            <a:off x="7703234" y="4158474"/>
            <a:ext cx="1651345" cy="1613230"/>
          </a:xfrm>
          <a:prstGeom prst="bentConnector3">
            <a:avLst>
              <a:gd name="adj1" fmla="val 2273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5684300" y="3809749"/>
            <a:ext cx="2646862" cy="542399"/>
          </a:xfrm>
          <a:prstGeom prst="rect">
            <a:avLst/>
          </a:prstGeom>
          <a:noFill/>
        </p:spPr>
        <p:txBody>
          <a:bodyPr wrap="none" rtlCol="0">
            <a:spAutoFit/>
          </a:bodyPr>
          <a:lstStyle/>
          <a:p>
            <a:pPr defTabSz="932597"/>
            <a:r>
              <a:rPr lang="en-US" sz="2856" dirty="0">
                <a:solidFill>
                  <a:prstClr val="white"/>
                </a:solidFill>
              </a:rPr>
              <a:t>Descriptor Heap</a:t>
            </a:r>
          </a:p>
        </p:txBody>
      </p:sp>
    </p:spTree>
    <p:extLst>
      <p:ext uri="{BB962C8B-B14F-4D97-AF65-F5344CB8AC3E}">
        <p14:creationId xmlns:p14="http://schemas.microsoft.com/office/powerpoint/2010/main" val="32255477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Descriptor Tables</a:t>
            </a:r>
            <a:endParaRPr lang="en-CA" dirty="0"/>
          </a:p>
        </p:txBody>
      </p:sp>
      <p:sp>
        <p:nvSpPr>
          <p:cNvPr id="3" name="Content Placeholder 2"/>
          <p:cNvSpPr>
            <a:spLocks noGrp="1"/>
          </p:cNvSpPr>
          <p:nvPr>
            <p:ph idx="1"/>
          </p:nvPr>
        </p:nvSpPr>
        <p:spPr>
          <a:xfrm>
            <a:off x="865483" y="1637172"/>
            <a:ext cx="10724938" cy="4437962"/>
          </a:xfrm>
        </p:spPr>
        <p:txBody>
          <a:bodyPr/>
          <a:lstStyle/>
          <a:p>
            <a:r>
              <a:rPr lang="en-US" dirty="0"/>
              <a:t>Context points to active </a:t>
            </a:r>
            <a:r>
              <a:rPr lang="en-US" dirty="0" smtClean="0"/>
              <a:t>heap</a:t>
            </a:r>
          </a:p>
          <a:p>
            <a:r>
              <a:rPr lang="en-US" dirty="0" smtClean="0"/>
              <a:t>A table is an index and a size in the heap</a:t>
            </a:r>
            <a:endParaRPr lang="en-US" dirty="0" smtClean="0">
              <a:effectLst/>
            </a:endParaRPr>
          </a:p>
          <a:p>
            <a:r>
              <a:rPr lang="en-US" dirty="0" smtClean="0"/>
              <a:t>Not </a:t>
            </a:r>
            <a:r>
              <a:rPr lang="en-US" dirty="0"/>
              <a:t>an </a:t>
            </a:r>
            <a:r>
              <a:rPr lang="en-US" dirty="0" smtClean="0"/>
              <a:t>API object</a:t>
            </a:r>
          </a:p>
          <a:p>
            <a:r>
              <a:rPr lang="en-US" dirty="0" smtClean="0"/>
              <a:t>Single view type per table</a:t>
            </a:r>
          </a:p>
          <a:p>
            <a:r>
              <a:rPr lang="en-US" dirty="0" smtClean="0"/>
              <a:t>Multiple </a:t>
            </a:r>
            <a:r>
              <a:rPr lang="en-US" dirty="0"/>
              <a:t>tables </a:t>
            </a:r>
            <a:r>
              <a:rPr lang="en-US" dirty="0" smtClean="0"/>
              <a:t>per type</a:t>
            </a:r>
            <a:endParaRPr lang="en-US" dirty="0" smtClean="0">
              <a:effectLst/>
            </a:endParaRPr>
          </a:p>
          <a:p>
            <a:endParaRPr lang="en-CA" dirty="0"/>
          </a:p>
        </p:txBody>
      </p:sp>
      <p:sp>
        <p:nvSpPr>
          <p:cNvPr id="42" name="Rectangle 41"/>
          <p:cNvSpPr/>
          <p:nvPr/>
        </p:nvSpPr>
        <p:spPr>
          <a:xfrm>
            <a:off x="11486128" y="1637172"/>
            <a:ext cx="459982" cy="3483063"/>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tIns="93260" rtlCol="0" anchor="t" anchorCtr="0"/>
          <a:lstStyle/>
          <a:p>
            <a:pPr algn="ctr" defTabSz="932597"/>
            <a:endParaRPr lang="en-CA" sz="1632" dirty="0">
              <a:solidFill>
                <a:prstClr val="white"/>
              </a:solidFill>
            </a:endParaRPr>
          </a:p>
        </p:txBody>
      </p:sp>
      <p:sp>
        <p:nvSpPr>
          <p:cNvPr id="43" name="Snip Single Corner Rectangle 42"/>
          <p:cNvSpPr/>
          <p:nvPr/>
        </p:nvSpPr>
        <p:spPr>
          <a:xfrm>
            <a:off x="11590421" y="1780462"/>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44" name="Snip Single Corner Rectangle 43"/>
          <p:cNvSpPr/>
          <p:nvPr/>
        </p:nvSpPr>
        <p:spPr>
          <a:xfrm>
            <a:off x="11590421" y="205212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45" name="Snip Single Corner Rectangle 44"/>
          <p:cNvSpPr/>
          <p:nvPr/>
        </p:nvSpPr>
        <p:spPr>
          <a:xfrm>
            <a:off x="11590421" y="232378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46" name="Snip Single Corner Rectangle 45"/>
          <p:cNvSpPr/>
          <p:nvPr/>
        </p:nvSpPr>
        <p:spPr>
          <a:xfrm>
            <a:off x="11590421" y="2595444"/>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47" name="Snip Single Corner Rectangle 46"/>
          <p:cNvSpPr/>
          <p:nvPr/>
        </p:nvSpPr>
        <p:spPr>
          <a:xfrm>
            <a:off x="11591404" y="2867104"/>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48" name="Snip Single Corner Rectangle 47"/>
          <p:cNvSpPr/>
          <p:nvPr/>
        </p:nvSpPr>
        <p:spPr>
          <a:xfrm>
            <a:off x="11591404" y="313876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49" name="Snip Single Corner Rectangle 48"/>
          <p:cNvSpPr/>
          <p:nvPr/>
        </p:nvSpPr>
        <p:spPr>
          <a:xfrm>
            <a:off x="11591404" y="341042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50" name="Snip Single Corner Rectangle 49"/>
          <p:cNvSpPr/>
          <p:nvPr/>
        </p:nvSpPr>
        <p:spPr>
          <a:xfrm>
            <a:off x="11591404" y="368208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51" name="Snip Single Corner Rectangle 50"/>
          <p:cNvSpPr/>
          <p:nvPr/>
        </p:nvSpPr>
        <p:spPr>
          <a:xfrm>
            <a:off x="11590421" y="3957682"/>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59" name="Snip Single Corner Rectangle 58"/>
          <p:cNvSpPr/>
          <p:nvPr/>
        </p:nvSpPr>
        <p:spPr>
          <a:xfrm>
            <a:off x="11590421" y="422934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63" name="Snip Single Corner Rectangle 62"/>
          <p:cNvSpPr/>
          <p:nvPr/>
        </p:nvSpPr>
        <p:spPr>
          <a:xfrm>
            <a:off x="11590421" y="4501003"/>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64" name="Snip Single Corner Rectangle 63"/>
          <p:cNvSpPr/>
          <p:nvPr/>
        </p:nvSpPr>
        <p:spPr>
          <a:xfrm>
            <a:off x="11590421" y="4772664"/>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65" name="Rectangle 64"/>
          <p:cNvSpPr/>
          <p:nvPr/>
        </p:nvSpPr>
        <p:spPr>
          <a:xfrm>
            <a:off x="7814453" y="2149373"/>
            <a:ext cx="2929880" cy="2544993"/>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endParaRPr lang="en-US" sz="1836" dirty="0">
              <a:solidFill>
                <a:prstClr val="white"/>
              </a:solidFill>
            </a:endParaRPr>
          </a:p>
        </p:txBody>
      </p:sp>
      <p:sp>
        <p:nvSpPr>
          <p:cNvPr id="66" name="Rectangle 65"/>
          <p:cNvSpPr/>
          <p:nvPr/>
        </p:nvSpPr>
        <p:spPr>
          <a:xfrm>
            <a:off x="7908439" y="2265420"/>
            <a:ext cx="2216550" cy="2321695"/>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632" dirty="0">
                <a:solidFill>
                  <a:prstClr val="white"/>
                </a:solidFill>
              </a:rPr>
              <a:t>Pipeline State Object</a:t>
            </a:r>
          </a:p>
        </p:txBody>
      </p:sp>
      <p:sp>
        <p:nvSpPr>
          <p:cNvPr id="67" name="Rectangle 66"/>
          <p:cNvSpPr/>
          <p:nvPr/>
        </p:nvSpPr>
        <p:spPr>
          <a:xfrm>
            <a:off x="8047603" y="2595039"/>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a:t>
            </a:r>
          </a:p>
        </p:txBody>
      </p:sp>
      <p:sp>
        <p:nvSpPr>
          <p:cNvPr id="68" name="Flowchart: Alternate Process 67"/>
          <p:cNvSpPr/>
          <p:nvPr/>
        </p:nvSpPr>
        <p:spPr>
          <a:xfrm>
            <a:off x="8047603" y="2983623"/>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71" name="Rectangle 70"/>
          <p:cNvSpPr/>
          <p:nvPr/>
        </p:nvSpPr>
        <p:spPr>
          <a:xfrm>
            <a:off x="8047603" y="3367407"/>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a:t>
            </a:r>
          </a:p>
        </p:txBody>
      </p:sp>
      <p:sp>
        <p:nvSpPr>
          <p:cNvPr id="74" name="Flowchart: Alternate Process 73"/>
          <p:cNvSpPr/>
          <p:nvPr/>
        </p:nvSpPr>
        <p:spPr>
          <a:xfrm>
            <a:off x="8047605" y="3756339"/>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75" name="Rectangle 74"/>
          <p:cNvSpPr/>
          <p:nvPr/>
        </p:nvSpPr>
        <p:spPr>
          <a:xfrm>
            <a:off x="8047603" y="4143437"/>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a:t>
            </a:r>
          </a:p>
        </p:txBody>
      </p:sp>
      <p:sp>
        <p:nvSpPr>
          <p:cNvPr id="94" name="Pentagon 93"/>
          <p:cNvSpPr/>
          <p:nvPr/>
        </p:nvSpPr>
        <p:spPr>
          <a:xfrm>
            <a:off x="3110923" y="4501003"/>
            <a:ext cx="2043255" cy="2048825"/>
          </a:xfrm>
          <a:prstGeom prst="homePlate">
            <a:avLst/>
          </a:prstGeom>
          <a:solidFill>
            <a:schemeClr val="accent6"/>
          </a:solidFill>
          <a:ln>
            <a:solidFill>
              <a:schemeClr val="accent6"/>
            </a:solidFill>
          </a:ln>
          <a:scene3d>
            <a:camera prst="orthographicFront"/>
            <a:lightRig rig="threePt" dir="t"/>
          </a:scene3d>
          <a:sp3d>
            <a:bevelT w="152400" h="152400"/>
          </a:sp3d>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defTabSz="932597"/>
            <a:r>
              <a:rPr lang="en-US" sz="2040" dirty="0">
                <a:solidFill>
                  <a:prstClr val="white"/>
                </a:solidFill>
                <a:latin typeface="Consolas" panose="020B0609020204030204" pitchFamily="49" charset="0"/>
                <a:cs typeface="Consolas" panose="020B0609020204030204" pitchFamily="49" charset="0"/>
              </a:rPr>
              <a:t>Start Index</a:t>
            </a:r>
          </a:p>
          <a:p>
            <a:pPr defTabSz="932597"/>
            <a:r>
              <a:rPr lang="en-US" sz="2040" dirty="0">
                <a:solidFill>
                  <a:prstClr val="white"/>
                </a:solidFill>
                <a:latin typeface="Consolas" panose="020B0609020204030204" pitchFamily="49" charset="0"/>
                <a:cs typeface="Consolas" panose="020B0609020204030204" pitchFamily="49" charset="0"/>
              </a:rPr>
              <a:t>Size</a:t>
            </a:r>
          </a:p>
        </p:txBody>
      </p:sp>
      <p:sp>
        <p:nvSpPr>
          <p:cNvPr id="95" name="Left Brace 94"/>
          <p:cNvSpPr/>
          <p:nvPr/>
        </p:nvSpPr>
        <p:spPr>
          <a:xfrm>
            <a:off x="11254488" y="1776526"/>
            <a:ext cx="194084" cy="48495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96" name="Elbow Connector 95"/>
          <p:cNvCxnSpPr>
            <a:stCxn id="95" idx="1"/>
            <a:endCxn id="100" idx="3"/>
          </p:cNvCxnSpPr>
          <p:nvPr/>
        </p:nvCxnSpPr>
        <p:spPr>
          <a:xfrm rot="10800000" flipV="1">
            <a:off x="10515239" y="2019005"/>
            <a:ext cx="739249" cy="1119759"/>
          </a:xfrm>
          <a:prstGeom prst="bentConnector3">
            <a:avLst>
              <a:gd name="adj1" fmla="val 22947"/>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Left Brace 96"/>
          <p:cNvSpPr/>
          <p:nvPr/>
        </p:nvSpPr>
        <p:spPr>
          <a:xfrm>
            <a:off x="11240280" y="3410426"/>
            <a:ext cx="208293" cy="128026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99" name="Elbow Connector 98"/>
          <p:cNvCxnSpPr>
            <a:stCxn id="97" idx="1"/>
            <a:endCxn id="103" idx="3"/>
          </p:cNvCxnSpPr>
          <p:nvPr/>
        </p:nvCxnSpPr>
        <p:spPr>
          <a:xfrm rot="10800000">
            <a:off x="10515239" y="3917148"/>
            <a:ext cx="725040" cy="133409"/>
          </a:xfrm>
          <a:prstGeom prst="bentConnector3">
            <a:avLst>
              <a:gd name="adj1" fmla="val 36601"/>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Pentagon 99"/>
          <p:cNvSpPr/>
          <p:nvPr/>
        </p:nvSpPr>
        <p:spPr>
          <a:xfrm>
            <a:off x="10328748" y="3055385"/>
            <a:ext cx="186491" cy="166759"/>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3" name="Pentagon 102"/>
          <p:cNvSpPr/>
          <p:nvPr/>
        </p:nvSpPr>
        <p:spPr>
          <a:xfrm>
            <a:off x="10328749" y="3833767"/>
            <a:ext cx="186491" cy="166759"/>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cxnSp>
        <p:nvCxnSpPr>
          <p:cNvPr id="111" name="Elbow Connector 110"/>
          <p:cNvCxnSpPr>
            <a:stCxn id="120" idx="0"/>
            <a:endCxn id="42" idx="0"/>
          </p:cNvCxnSpPr>
          <p:nvPr/>
        </p:nvCxnSpPr>
        <p:spPr>
          <a:xfrm rot="5400000" flipH="1" flipV="1">
            <a:off x="10747727" y="1308611"/>
            <a:ext cx="639830" cy="1296956"/>
          </a:xfrm>
          <a:prstGeom prst="bentConnector3">
            <a:avLst>
              <a:gd name="adj1" fmla="val 13644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Rectangle 119"/>
          <p:cNvSpPr/>
          <p:nvPr/>
        </p:nvSpPr>
        <p:spPr>
          <a:xfrm>
            <a:off x="10283598" y="2277003"/>
            <a:ext cx="271130" cy="265656"/>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tIns="93260" rtlCol="0" anchor="t" anchorCtr="0"/>
          <a:lstStyle/>
          <a:p>
            <a:pPr algn="ctr" defTabSz="932597"/>
            <a:endParaRPr lang="en-CA" sz="1632" dirty="0">
              <a:solidFill>
                <a:prstClr val="white"/>
              </a:solidFill>
            </a:endParaRPr>
          </a:p>
        </p:txBody>
      </p:sp>
    </p:spTree>
    <p:extLst>
      <p:ext uri="{BB962C8B-B14F-4D97-AF65-F5344CB8AC3E}">
        <p14:creationId xmlns:p14="http://schemas.microsoft.com/office/powerpoint/2010/main" val="1638019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Render </a:t>
            </a:r>
            <a:r>
              <a:rPr lang="en-US" dirty="0" smtClean="0"/>
              <a:t>Context: Remove State Reflection	</a:t>
            </a:r>
            <a:endParaRPr lang="en-US" dirty="0"/>
          </a:p>
        </p:txBody>
      </p:sp>
      <p:sp>
        <p:nvSpPr>
          <p:cNvPr id="4" name="Rectangle 3"/>
          <p:cNvSpPr/>
          <p:nvPr/>
        </p:nvSpPr>
        <p:spPr>
          <a:xfrm>
            <a:off x="3045745" y="1956009"/>
            <a:ext cx="3943683"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endParaRPr lang="en-US" sz="1836" dirty="0">
              <a:solidFill>
                <a:prstClr val="white"/>
              </a:solidFill>
            </a:endParaRPr>
          </a:p>
        </p:txBody>
      </p:sp>
      <p:sp>
        <p:nvSpPr>
          <p:cNvPr id="67" name="Rectangle 66"/>
          <p:cNvSpPr/>
          <p:nvPr/>
        </p:nvSpPr>
        <p:spPr>
          <a:xfrm>
            <a:off x="3139731" y="2072057"/>
            <a:ext cx="2216550" cy="3866644"/>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632" dirty="0">
                <a:solidFill>
                  <a:prstClr val="white"/>
                </a:solidFill>
              </a:rPr>
              <a:t>Pipeline State Object</a:t>
            </a:r>
          </a:p>
        </p:txBody>
      </p:sp>
      <p:sp>
        <p:nvSpPr>
          <p:cNvPr id="89" name="Rectangle 88"/>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90" name="Flowchart: Alternate Process 89"/>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91" name="Flowchart: Alternate Process 90"/>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92" name="Rectangle 91"/>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3" name="Rectangle 92"/>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94" name="Flowchart: Alternate Process 93"/>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95" name="Flowchart: Alternate Process 94"/>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96" name="Flowchart: Alternate Process 95"/>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97" name="Rectangle 96"/>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sp>
        <p:nvSpPr>
          <p:cNvPr id="68" name="Rectangle 67"/>
          <p:cNvSpPr/>
          <p:nvPr/>
        </p:nvSpPr>
        <p:spPr>
          <a:xfrm>
            <a:off x="8268666" y="1998631"/>
            <a:ext cx="1630130"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sp>
        <p:nvSpPr>
          <p:cNvPr id="70" name="Rectangle 69"/>
          <p:cNvSpPr>
            <a:spLocks noChangeAspect="1"/>
          </p:cNvSpPr>
          <p:nvPr/>
        </p:nvSpPr>
        <p:spPr>
          <a:xfrm>
            <a:off x="8812328" y="4749753"/>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1" name="Rectangle 70"/>
          <p:cNvSpPr/>
          <p:nvPr/>
        </p:nvSpPr>
        <p:spPr>
          <a:xfrm>
            <a:off x="8818945" y="3681046"/>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2" name="Rectangle 71"/>
          <p:cNvSpPr/>
          <p:nvPr/>
        </p:nvSpPr>
        <p:spPr>
          <a:xfrm>
            <a:off x="8818945" y="3097892"/>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73" name="Group 72"/>
          <p:cNvGrpSpPr/>
          <p:nvPr/>
        </p:nvGrpSpPr>
        <p:grpSpPr>
          <a:xfrm>
            <a:off x="5712977" y="2911371"/>
            <a:ext cx="929084" cy="186979"/>
            <a:chOff x="5605989" y="3290384"/>
            <a:chExt cx="910949" cy="183329"/>
          </a:xfrm>
        </p:grpSpPr>
        <p:sp>
          <p:nvSpPr>
            <p:cNvPr id="74" name="Rectangle 73"/>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5" name="Rectangle 74"/>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6" name="Rectangle 75"/>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7" name="Rectangle 7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0" name="Rectangle 79"/>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1" name="Group 80"/>
          <p:cNvGrpSpPr/>
          <p:nvPr/>
        </p:nvGrpSpPr>
        <p:grpSpPr>
          <a:xfrm>
            <a:off x="5712977" y="2528082"/>
            <a:ext cx="929084" cy="186979"/>
            <a:chOff x="5605989" y="3290384"/>
            <a:chExt cx="910949" cy="183329"/>
          </a:xfrm>
        </p:grpSpPr>
        <p:sp>
          <p:nvSpPr>
            <p:cNvPr id="82" name="Rectangle 81"/>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3" name="Rectangle 82"/>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4" name="Rectangle 83"/>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5" name="Rectangle 84"/>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86" name="Rectangle 85"/>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87" name="Group 86"/>
          <p:cNvGrpSpPr/>
          <p:nvPr/>
        </p:nvGrpSpPr>
        <p:grpSpPr>
          <a:xfrm>
            <a:off x="5713563" y="3302734"/>
            <a:ext cx="929084" cy="186979"/>
            <a:chOff x="5605989" y="3290384"/>
            <a:chExt cx="910949" cy="183329"/>
          </a:xfrm>
        </p:grpSpPr>
        <p:sp>
          <p:nvSpPr>
            <p:cNvPr id="88" name="Rectangle 87"/>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8" name="Rectangle 97"/>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9" name="Rectangle 98"/>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0" name="Rectangle 99"/>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1" name="Rectangle 100"/>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2" name="Group 101"/>
          <p:cNvGrpSpPr/>
          <p:nvPr/>
        </p:nvGrpSpPr>
        <p:grpSpPr>
          <a:xfrm>
            <a:off x="5713563" y="4073956"/>
            <a:ext cx="929084" cy="186979"/>
            <a:chOff x="5605989" y="3290384"/>
            <a:chExt cx="910949" cy="183329"/>
          </a:xfrm>
        </p:grpSpPr>
        <p:sp>
          <p:nvSpPr>
            <p:cNvPr id="103" name="Rectangle 102"/>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4" name="Rectangle 103"/>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5" name="Rectangle 104"/>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6" name="Rectangle 105"/>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7" name="Rectangle 106"/>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8" name="Group 107"/>
          <p:cNvGrpSpPr/>
          <p:nvPr/>
        </p:nvGrpSpPr>
        <p:grpSpPr>
          <a:xfrm>
            <a:off x="5713563" y="4468687"/>
            <a:ext cx="929084" cy="186979"/>
            <a:chOff x="5605989" y="3290384"/>
            <a:chExt cx="910949" cy="183329"/>
          </a:xfrm>
        </p:grpSpPr>
        <p:sp>
          <p:nvSpPr>
            <p:cNvPr id="109" name="Rectangle 108"/>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0" name="Rectangle 109"/>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1" name="Rectangle 110"/>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2" name="Rectangle 111"/>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3" name="Rectangle 112"/>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14" name="Group 113"/>
          <p:cNvGrpSpPr/>
          <p:nvPr/>
        </p:nvGrpSpPr>
        <p:grpSpPr>
          <a:xfrm>
            <a:off x="5713563" y="5240367"/>
            <a:ext cx="929084" cy="186979"/>
            <a:chOff x="5605989" y="3290384"/>
            <a:chExt cx="910949" cy="183329"/>
          </a:xfrm>
        </p:grpSpPr>
        <p:sp>
          <p:nvSpPr>
            <p:cNvPr id="115" name="Rectangle 114"/>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6" name="Rectangle 115"/>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7" name="Rectangle 116"/>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8" name="Rectangle 117"/>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9" name="Rectangle 118"/>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6" name="Group 125"/>
          <p:cNvGrpSpPr/>
          <p:nvPr/>
        </p:nvGrpSpPr>
        <p:grpSpPr>
          <a:xfrm>
            <a:off x="8619189" y="2557110"/>
            <a:ext cx="929084" cy="186979"/>
            <a:chOff x="5605989" y="3290384"/>
            <a:chExt cx="910949" cy="183329"/>
          </a:xfrm>
          <a:solidFill>
            <a:schemeClr val="bg1">
              <a:lumMod val="95000"/>
            </a:schemeClr>
          </a:solidFill>
        </p:grpSpPr>
        <p:sp>
          <p:nvSpPr>
            <p:cNvPr id="127" name="Rectangle 126"/>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9" name="Rectangle 128"/>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0" name="Rectangle 129"/>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2" name="Group 131"/>
          <p:cNvGrpSpPr/>
          <p:nvPr/>
        </p:nvGrpSpPr>
        <p:grpSpPr>
          <a:xfrm>
            <a:off x="8619189" y="2828888"/>
            <a:ext cx="929084" cy="186979"/>
            <a:chOff x="5605989" y="3290384"/>
            <a:chExt cx="910949" cy="183329"/>
          </a:xfrm>
          <a:solidFill>
            <a:schemeClr val="bg1">
              <a:lumMod val="95000"/>
            </a:schemeClr>
          </a:solidFill>
        </p:grpSpPr>
        <p:sp>
          <p:nvSpPr>
            <p:cNvPr id="133" name="Rectangle 132"/>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5" name="Rectangle 134"/>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6" name="Rectangle 135"/>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7" name="Rectangle 136"/>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8" name="Group 137"/>
          <p:cNvGrpSpPr/>
          <p:nvPr/>
        </p:nvGrpSpPr>
        <p:grpSpPr>
          <a:xfrm>
            <a:off x="8619189" y="4421115"/>
            <a:ext cx="929084" cy="186979"/>
            <a:chOff x="5605989" y="3290384"/>
            <a:chExt cx="910949" cy="183329"/>
          </a:xfrm>
          <a:solidFill>
            <a:schemeClr val="bg1">
              <a:lumMod val="95000"/>
            </a:schemeClr>
          </a:solidFill>
        </p:grpSpPr>
        <p:sp>
          <p:nvSpPr>
            <p:cNvPr id="139" name="Rectangle 138"/>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0" name="Rectangle 139"/>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1" name="Rectangle 140"/>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2" name="Rectangle 141"/>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44" name="Elbow Connector 143"/>
          <p:cNvCxnSpPr>
            <a:stCxn id="82" idx="0"/>
            <a:endCxn id="127" idx="1"/>
          </p:cNvCxnSpPr>
          <p:nvPr/>
        </p:nvCxnSpPr>
        <p:spPr>
          <a:xfrm rot="16200000" flipH="1">
            <a:off x="7151569" y="1182749"/>
            <a:ext cx="122288" cy="2812952"/>
          </a:xfrm>
          <a:prstGeom prst="bentConnector4">
            <a:avLst>
              <a:gd name="adj1" fmla="val -87388"/>
              <a:gd name="adj2" fmla="val 7781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Elbow Connector 144"/>
          <p:cNvCxnSpPr>
            <a:stCxn id="83" idx="0"/>
            <a:endCxn id="133" idx="1"/>
          </p:cNvCxnSpPr>
          <p:nvPr/>
        </p:nvCxnSpPr>
        <p:spPr>
          <a:xfrm rot="16200000" flipH="1">
            <a:off x="7108939" y="1411900"/>
            <a:ext cx="394067" cy="2626432"/>
          </a:xfrm>
          <a:prstGeom prst="bentConnector4">
            <a:avLst>
              <a:gd name="adj1" fmla="val -27117"/>
              <a:gd name="adj2" fmla="val 7618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Elbow Connector 145"/>
          <p:cNvCxnSpPr>
            <a:stCxn id="74" idx="0"/>
          </p:cNvCxnSpPr>
          <p:nvPr/>
        </p:nvCxnSpPr>
        <p:spPr>
          <a:xfrm rot="16200000" flipH="1">
            <a:off x="7295103" y="1422506"/>
            <a:ext cx="207089" cy="3184821"/>
          </a:xfrm>
          <a:prstGeom prst="bentConnector4">
            <a:avLst>
              <a:gd name="adj1" fmla="val -42219"/>
              <a:gd name="adj2" fmla="val 6206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Elbow Connector 146"/>
          <p:cNvCxnSpPr>
            <a:stCxn id="76" idx="0"/>
          </p:cNvCxnSpPr>
          <p:nvPr/>
        </p:nvCxnSpPr>
        <p:spPr>
          <a:xfrm rot="16200000" flipH="1">
            <a:off x="6631949" y="2457526"/>
            <a:ext cx="1509285" cy="2416975"/>
          </a:xfrm>
          <a:prstGeom prst="bentConnector4">
            <a:avLst>
              <a:gd name="adj1" fmla="val -5793"/>
              <a:gd name="adj2" fmla="val 6629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Elbow Connector 147"/>
          <p:cNvCxnSpPr>
            <a:stCxn id="75" idx="0"/>
          </p:cNvCxnSpPr>
          <p:nvPr/>
        </p:nvCxnSpPr>
        <p:spPr>
          <a:xfrm rot="16200000" flipH="1">
            <a:off x="7100260" y="1803868"/>
            <a:ext cx="783294" cy="2998299"/>
          </a:xfrm>
          <a:prstGeom prst="bentConnector4">
            <a:avLst>
              <a:gd name="adj1" fmla="val -11161"/>
              <a:gd name="adj2" fmla="val 596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Elbow Connector 148"/>
          <p:cNvCxnSpPr>
            <a:stCxn id="117" idx="0"/>
          </p:cNvCxnSpPr>
          <p:nvPr/>
        </p:nvCxnSpPr>
        <p:spPr>
          <a:xfrm rot="16200000" flipH="1">
            <a:off x="7293635" y="4125422"/>
            <a:ext cx="303871" cy="2533761"/>
          </a:xfrm>
          <a:prstGeom prst="bentConnector4">
            <a:avLst>
              <a:gd name="adj1" fmla="val -38363"/>
              <a:gd name="adj2" fmla="val 5164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a:stCxn id="116" idx="0"/>
          </p:cNvCxnSpPr>
          <p:nvPr/>
        </p:nvCxnSpPr>
        <p:spPr>
          <a:xfrm rot="5400000" flipH="1" flipV="1">
            <a:off x="6683325" y="4431787"/>
            <a:ext cx="118598" cy="149856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2" name="Elbow Connector 151"/>
          <p:cNvCxnSpPr/>
          <p:nvPr/>
        </p:nvCxnSpPr>
        <p:spPr>
          <a:xfrm flipV="1">
            <a:off x="7491906" y="4604331"/>
            <a:ext cx="1103174" cy="517438"/>
          </a:xfrm>
          <a:prstGeom prst="bentConnector3">
            <a:avLst>
              <a:gd name="adj1" fmla="val -1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Elbow Connector 152"/>
          <p:cNvCxnSpPr>
            <a:stCxn id="115" idx="0"/>
          </p:cNvCxnSpPr>
          <p:nvPr/>
        </p:nvCxnSpPr>
        <p:spPr>
          <a:xfrm rot="5400000" flipH="1" flipV="1">
            <a:off x="6589838" y="4338298"/>
            <a:ext cx="119055" cy="168508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54" name="Elbow Connector 153"/>
          <p:cNvCxnSpPr/>
          <p:nvPr/>
        </p:nvCxnSpPr>
        <p:spPr>
          <a:xfrm flipV="1">
            <a:off x="7506256" y="3835120"/>
            <a:ext cx="1405541" cy="768744"/>
          </a:xfrm>
          <a:prstGeom prst="bentConnector3">
            <a:avLst>
              <a:gd name="adj1" fmla="val -114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6" name="Rectangle 155"/>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59" name="Rectangle 158"/>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65" name="Straight Arrow Connector 164"/>
          <p:cNvCxnSpPr/>
          <p:nvPr/>
        </p:nvCxnSpPr>
        <p:spPr>
          <a:xfrm>
            <a:off x="1832652" y="6070163"/>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a:off x="1832652" y="6211881"/>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69" name="Rectangle 168"/>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70" name="Straight Arrow Connector 169"/>
          <p:cNvCxnSpPr/>
          <p:nvPr/>
        </p:nvCxnSpPr>
        <p:spPr>
          <a:xfrm>
            <a:off x="1832652" y="6356754"/>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1832652" y="6498472"/>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49755" y="6079978"/>
            <a:ext cx="1611176" cy="382308"/>
          </a:xfrm>
          <a:prstGeom prst="rect">
            <a:avLst/>
          </a:prstGeom>
          <a:noFill/>
        </p:spPr>
        <p:txBody>
          <a:bodyPr wrap="none" rtlCol="0">
            <a:spAutoFit/>
          </a:bodyPr>
          <a:lstStyle/>
          <a:p>
            <a:pPr defTabSz="932597"/>
            <a:r>
              <a:rPr lang="en-US" sz="1836" dirty="0">
                <a:solidFill>
                  <a:prstClr val="white"/>
                </a:solidFill>
              </a:rPr>
              <a:t>Non-PSO State</a:t>
            </a:r>
          </a:p>
        </p:txBody>
      </p:sp>
      <p:sp>
        <p:nvSpPr>
          <p:cNvPr id="157" name="Rectangle 156"/>
          <p:cNvSpPr/>
          <p:nvPr/>
        </p:nvSpPr>
        <p:spPr>
          <a:xfrm>
            <a:off x="8814304" y="5962196"/>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58" name="Group 157"/>
          <p:cNvGrpSpPr/>
          <p:nvPr/>
        </p:nvGrpSpPr>
        <p:grpSpPr>
          <a:xfrm>
            <a:off x="5713563" y="5634243"/>
            <a:ext cx="929084" cy="186979"/>
            <a:chOff x="5605989" y="3290384"/>
            <a:chExt cx="910949" cy="183329"/>
          </a:xfrm>
        </p:grpSpPr>
        <p:sp>
          <p:nvSpPr>
            <p:cNvPr id="160" name="Rectangle 159"/>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1" name="Rectangle 160"/>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2" name="Rectangle 161"/>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3" name="Rectangle 162"/>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4" name="Rectangle 163"/>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67" name="Elbow Connector 166"/>
          <p:cNvCxnSpPr>
            <a:stCxn id="160" idx="0"/>
          </p:cNvCxnSpPr>
          <p:nvPr/>
        </p:nvCxnSpPr>
        <p:spPr>
          <a:xfrm rot="16200000" flipH="1">
            <a:off x="7195333" y="4245733"/>
            <a:ext cx="327953" cy="3104974"/>
          </a:xfrm>
          <a:prstGeom prst="bentConnector4">
            <a:avLst>
              <a:gd name="adj1" fmla="val -25179"/>
              <a:gd name="adj2" fmla="val 4602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a:off x="1832652" y="2234362"/>
            <a:ext cx="1307079" cy="11880"/>
          </a:xfrm>
          <a:prstGeom prst="straightConnector1">
            <a:avLst/>
          </a:prstGeom>
          <a:ln w="762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910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Render Context: </a:t>
            </a:r>
            <a:r>
              <a:rPr lang="en-US" dirty="0" smtClean="0"/>
              <a:t>Descriptor Tables &amp; Heaps	</a:t>
            </a:r>
            <a:endParaRPr lang="en-US" dirty="0"/>
          </a:p>
        </p:txBody>
      </p:sp>
      <p:sp>
        <p:nvSpPr>
          <p:cNvPr id="4" name="Rectangle 3"/>
          <p:cNvSpPr/>
          <p:nvPr/>
        </p:nvSpPr>
        <p:spPr>
          <a:xfrm>
            <a:off x="3045746" y="1956009"/>
            <a:ext cx="2929880"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endParaRPr lang="en-US" sz="1836" dirty="0">
              <a:solidFill>
                <a:prstClr val="white"/>
              </a:solidFill>
            </a:endParaRPr>
          </a:p>
        </p:txBody>
      </p:sp>
      <p:sp>
        <p:nvSpPr>
          <p:cNvPr id="67" name="Rectangle 66"/>
          <p:cNvSpPr/>
          <p:nvPr/>
        </p:nvSpPr>
        <p:spPr>
          <a:xfrm>
            <a:off x="3139731" y="2072057"/>
            <a:ext cx="2216550" cy="3866644"/>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632" dirty="0">
                <a:solidFill>
                  <a:prstClr val="white"/>
                </a:solidFill>
              </a:rPr>
              <a:t>Pipeline State Object</a:t>
            </a:r>
          </a:p>
        </p:txBody>
      </p:sp>
      <p:sp>
        <p:nvSpPr>
          <p:cNvPr id="89" name="Rectangle 88"/>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90" name="Flowchart: Alternate Process 89"/>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91" name="Flowchart: Alternate Process 90"/>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92" name="Rectangle 91"/>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3" name="Rectangle 92"/>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94" name="Flowchart: Alternate Process 93"/>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95" name="Flowchart: Alternate Process 94"/>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96" name="Flowchart: Alternate Process 95"/>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97" name="Rectangle 96"/>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sp>
        <p:nvSpPr>
          <p:cNvPr id="68" name="Rectangle 67"/>
          <p:cNvSpPr/>
          <p:nvPr/>
        </p:nvSpPr>
        <p:spPr>
          <a:xfrm>
            <a:off x="6636904" y="1968260"/>
            <a:ext cx="3519162"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sp>
        <p:nvSpPr>
          <p:cNvPr id="70" name="Rectangle 69"/>
          <p:cNvSpPr>
            <a:spLocks noChangeAspect="1"/>
          </p:cNvSpPr>
          <p:nvPr/>
        </p:nvSpPr>
        <p:spPr>
          <a:xfrm>
            <a:off x="9069597" y="4719382"/>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96" name="Rectangle 195"/>
          <p:cNvSpPr/>
          <p:nvPr/>
        </p:nvSpPr>
        <p:spPr>
          <a:xfrm>
            <a:off x="7051116" y="2693236"/>
            <a:ext cx="459982" cy="3483063"/>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tIns="93260" rtlCol="0" anchor="t" anchorCtr="0"/>
          <a:lstStyle/>
          <a:p>
            <a:pPr algn="ctr" defTabSz="932597"/>
            <a:endParaRPr lang="en-CA" sz="1632" dirty="0">
              <a:solidFill>
                <a:prstClr val="white"/>
              </a:solidFill>
            </a:endParaRPr>
          </a:p>
        </p:txBody>
      </p:sp>
      <p:sp>
        <p:nvSpPr>
          <p:cNvPr id="71" name="Rectangle 70"/>
          <p:cNvSpPr/>
          <p:nvPr/>
        </p:nvSpPr>
        <p:spPr>
          <a:xfrm>
            <a:off x="9076214" y="3650674"/>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2" name="Rectangle 71"/>
          <p:cNvSpPr/>
          <p:nvPr/>
        </p:nvSpPr>
        <p:spPr>
          <a:xfrm>
            <a:off x="9076214" y="3067520"/>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26" name="Group 125"/>
          <p:cNvGrpSpPr/>
          <p:nvPr/>
        </p:nvGrpSpPr>
        <p:grpSpPr>
          <a:xfrm>
            <a:off x="8876459" y="2526738"/>
            <a:ext cx="929084" cy="186979"/>
            <a:chOff x="5605989" y="3290384"/>
            <a:chExt cx="910949" cy="183329"/>
          </a:xfrm>
          <a:solidFill>
            <a:schemeClr val="bg1">
              <a:lumMod val="95000"/>
            </a:schemeClr>
          </a:solidFill>
        </p:grpSpPr>
        <p:sp>
          <p:nvSpPr>
            <p:cNvPr id="127" name="Rectangle 126"/>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9" name="Rectangle 128"/>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0" name="Rectangle 129"/>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2" name="Group 131"/>
          <p:cNvGrpSpPr/>
          <p:nvPr/>
        </p:nvGrpSpPr>
        <p:grpSpPr>
          <a:xfrm>
            <a:off x="8876459" y="2798517"/>
            <a:ext cx="929084" cy="186979"/>
            <a:chOff x="5605989" y="3290384"/>
            <a:chExt cx="910949" cy="183329"/>
          </a:xfrm>
          <a:solidFill>
            <a:schemeClr val="bg1">
              <a:lumMod val="95000"/>
            </a:schemeClr>
          </a:solidFill>
        </p:grpSpPr>
        <p:sp>
          <p:nvSpPr>
            <p:cNvPr id="133" name="Rectangle 132"/>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5" name="Rectangle 134"/>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6" name="Rectangle 135"/>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7" name="Rectangle 136"/>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8" name="Group 137"/>
          <p:cNvGrpSpPr/>
          <p:nvPr/>
        </p:nvGrpSpPr>
        <p:grpSpPr>
          <a:xfrm>
            <a:off x="8876459" y="4390743"/>
            <a:ext cx="929084" cy="186979"/>
            <a:chOff x="5605989" y="3290384"/>
            <a:chExt cx="910949" cy="183329"/>
          </a:xfrm>
          <a:solidFill>
            <a:schemeClr val="bg1">
              <a:lumMod val="95000"/>
            </a:schemeClr>
          </a:solidFill>
        </p:grpSpPr>
        <p:sp>
          <p:nvSpPr>
            <p:cNvPr id="139" name="Rectangle 138"/>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0" name="Rectangle 139"/>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1" name="Rectangle 140"/>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2" name="Rectangle 141"/>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sp>
        <p:nvSpPr>
          <p:cNvPr id="156" name="Rectangle 155"/>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59" name="Rectangle 158"/>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68" name="Rectangle 167"/>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69" name="Rectangle 168"/>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21" name="TextBox 20"/>
          <p:cNvSpPr txBox="1"/>
          <p:nvPr/>
        </p:nvSpPr>
        <p:spPr>
          <a:xfrm>
            <a:off x="3449755" y="6079978"/>
            <a:ext cx="1611176" cy="382308"/>
          </a:xfrm>
          <a:prstGeom prst="rect">
            <a:avLst/>
          </a:prstGeom>
          <a:noFill/>
        </p:spPr>
        <p:txBody>
          <a:bodyPr wrap="none" rtlCol="0">
            <a:spAutoFit/>
          </a:bodyPr>
          <a:lstStyle/>
          <a:p>
            <a:pPr defTabSz="932597"/>
            <a:r>
              <a:rPr lang="en-US" sz="1836" dirty="0">
                <a:solidFill>
                  <a:prstClr val="white"/>
                </a:solidFill>
              </a:rPr>
              <a:t>Non-PSO State</a:t>
            </a:r>
          </a:p>
        </p:txBody>
      </p:sp>
      <p:sp>
        <p:nvSpPr>
          <p:cNvPr id="157" name="Rectangle 156"/>
          <p:cNvSpPr/>
          <p:nvPr/>
        </p:nvSpPr>
        <p:spPr>
          <a:xfrm>
            <a:off x="9071574" y="5931824"/>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4" name="Snip Single Corner Rectangle 173"/>
          <p:cNvSpPr/>
          <p:nvPr/>
        </p:nvSpPr>
        <p:spPr>
          <a:xfrm>
            <a:off x="7155409" y="283652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5" name="Snip Single Corner Rectangle 174"/>
          <p:cNvSpPr/>
          <p:nvPr/>
        </p:nvSpPr>
        <p:spPr>
          <a:xfrm>
            <a:off x="7155409" y="310818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6" name="Snip Single Corner Rectangle 175"/>
          <p:cNvSpPr/>
          <p:nvPr/>
        </p:nvSpPr>
        <p:spPr>
          <a:xfrm>
            <a:off x="7155409" y="337984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7" name="Snip Single Corner Rectangle 176"/>
          <p:cNvSpPr/>
          <p:nvPr/>
        </p:nvSpPr>
        <p:spPr>
          <a:xfrm>
            <a:off x="7155409" y="3651507"/>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8" name="Snip Single Corner Rectangle 177"/>
          <p:cNvSpPr/>
          <p:nvPr/>
        </p:nvSpPr>
        <p:spPr>
          <a:xfrm>
            <a:off x="7156392" y="3923167"/>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9" name="Snip Single Corner Rectangle 178"/>
          <p:cNvSpPr/>
          <p:nvPr/>
        </p:nvSpPr>
        <p:spPr>
          <a:xfrm>
            <a:off x="7156392" y="4194828"/>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0" name="Snip Single Corner Rectangle 179"/>
          <p:cNvSpPr/>
          <p:nvPr/>
        </p:nvSpPr>
        <p:spPr>
          <a:xfrm>
            <a:off x="7156392" y="4466488"/>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1" name="Snip Single Corner Rectangle 180"/>
          <p:cNvSpPr/>
          <p:nvPr/>
        </p:nvSpPr>
        <p:spPr>
          <a:xfrm>
            <a:off x="7156392" y="4738149"/>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2" name="Snip Single Corner Rectangle 181"/>
          <p:cNvSpPr/>
          <p:nvPr/>
        </p:nvSpPr>
        <p:spPr>
          <a:xfrm>
            <a:off x="7155409" y="501374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3" name="Snip Single Corner Rectangle 182"/>
          <p:cNvSpPr/>
          <p:nvPr/>
        </p:nvSpPr>
        <p:spPr>
          <a:xfrm>
            <a:off x="7155409" y="528540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4" name="Snip Single Corner Rectangle 183"/>
          <p:cNvSpPr/>
          <p:nvPr/>
        </p:nvSpPr>
        <p:spPr>
          <a:xfrm>
            <a:off x="7155409" y="555706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5" name="Snip Single Corner Rectangle 184"/>
          <p:cNvSpPr/>
          <p:nvPr/>
        </p:nvSpPr>
        <p:spPr>
          <a:xfrm>
            <a:off x="7155409" y="5828727"/>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cxnSp>
        <p:nvCxnSpPr>
          <p:cNvPr id="207" name="Elbow Connector 206"/>
          <p:cNvCxnSpPr>
            <a:stCxn id="174" idx="0"/>
            <a:endCxn id="127" idx="1"/>
          </p:cNvCxnSpPr>
          <p:nvPr/>
        </p:nvCxnSpPr>
        <p:spPr>
          <a:xfrm flipV="1">
            <a:off x="7419245" y="2619998"/>
            <a:ext cx="1457213" cy="323176"/>
          </a:xfrm>
          <a:prstGeom prst="bentConnector3">
            <a:avLst>
              <a:gd name="adj1" fmla="val 3013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Elbow Connector 207"/>
          <p:cNvCxnSpPr>
            <a:stCxn id="175" idx="0"/>
            <a:endCxn id="133" idx="1"/>
          </p:cNvCxnSpPr>
          <p:nvPr/>
        </p:nvCxnSpPr>
        <p:spPr>
          <a:xfrm flipV="1">
            <a:off x="7419245" y="2891776"/>
            <a:ext cx="1457213" cy="323058"/>
          </a:xfrm>
          <a:prstGeom prst="bentConnector3">
            <a:avLst>
              <a:gd name="adj1" fmla="val 5772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Elbow Connector 208"/>
          <p:cNvCxnSpPr>
            <a:stCxn id="176" idx="0"/>
            <a:endCxn id="72" idx="1"/>
          </p:cNvCxnSpPr>
          <p:nvPr/>
        </p:nvCxnSpPr>
        <p:spPr>
          <a:xfrm flipV="1">
            <a:off x="7419246" y="3322063"/>
            <a:ext cx="1656969" cy="164432"/>
          </a:xfrm>
          <a:prstGeom prst="bentConnector3">
            <a:avLst>
              <a:gd name="adj1" fmla="val 7134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Elbow Connector 209"/>
          <p:cNvCxnSpPr>
            <a:stCxn id="177" idx="0"/>
            <a:endCxn id="71" idx="1"/>
          </p:cNvCxnSpPr>
          <p:nvPr/>
        </p:nvCxnSpPr>
        <p:spPr>
          <a:xfrm>
            <a:off x="7419246" y="3758156"/>
            <a:ext cx="1656969" cy="147062"/>
          </a:xfrm>
          <a:prstGeom prst="bentConnector3">
            <a:avLst>
              <a:gd name="adj1" fmla="val 8299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Elbow Connector 210"/>
          <p:cNvCxnSpPr>
            <a:stCxn id="178" idx="0"/>
            <a:endCxn id="139" idx="1"/>
          </p:cNvCxnSpPr>
          <p:nvPr/>
        </p:nvCxnSpPr>
        <p:spPr>
          <a:xfrm>
            <a:off x="7420228" y="4029816"/>
            <a:ext cx="1456230" cy="454187"/>
          </a:xfrm>
          <a:prstGeom prst="bentConnector3">
            <a:avLst>
              <a:gd name="adj1" fmla="val 7870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Elbow Connector 211"/>
          <p:cNvCxnSpPr>
            <a:stCxn id="179" idx="0"/>
            <a:endCxn id="70" idx="1"/>
          </p:cNvCxnSpPr>
          <p:nvPr/>
        </p:nvCxnSpPr>
        <p:spPr>
          <a:xfrm>
            <a:off x="7420229" y="4301476"/>
            <a:ext cx="1649369" cy="744316"/>
          </a:xfrm>
          <a:prstGeom prst="bentConnector3">
            <a:avLst>
              <a:gd name="adj1" fmla="val 4805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Elbow Connector 212"/>
          <p:cNvCxnSpPr>
            <a:stCxn id="180" idx="0"/>
            <a:endCxn id="157" idx="1"/>
          </p:cNvCxnSpPr>
          <p:nvPr/>
        </p:nvCxnSpPr>
        <p:spPr>
          <a:xfrm>
            <a:off x="7420229" y="4573137"/>
            <a:ext cx="1651345" cy="1613230"/>
          </a:xfrm>
          <a:prstGeom prst="bentConnector3">
            <a:avLst>
              <a:gd name="adj1" fmla="val 2273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9" name="Left Brace 228"/>
          <p:cNvSpPr/>
          <p:nvPr/>
        </p:nvSpPr>
        <p:spPr>
          <a:xfrm>
            <a:off x="6804885" y="2836525"/>
            <a:ext cx="194084" cy="48495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231" name="Elbow Connector 230"/>
          <p:cNvCxnSpPr>
            <a:stCxn id="229" idx="1"/>
            <a:endCxn id="278" idx="3"/>
          </p:cNvCxnSpPr>
          <p:nvPr/>
        </p:nvCxnSpPr>
        <p:spPr>
          <a:xfrm rot="10800000">
            <a:off x="5738576" y="2563303"/>
            <a:ext cx="1066310" cy="515703"/>
          </a:xfrm>
          <a:prstGeom prst="bentConnector3">
            <a:avLst>
              <a:gd name="adj1" fmla="val 22213"/>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Left Brace 233"/>
          <p:cNvSpPr/>
          <p:nvPr/>
        </p:nvSpPr>
        <p:spPr>
          <a:xfrm>
            <a:off x="6804885" y="3376718"/>
            <a:ext cx="194084" cy="759746"/>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235" name="Elbow Connector 234"/>
          <p:cNvCxnSpPr>
            <a:stCxn id="234" idx="1"/>
            <a:endCxn id="281" idx="3"/>
          </p:cNvCxnSpPr>
          <p:nvPr/>
        </p:nvCxnSpPr>
        <p:spPr>
          <a:xfrm rot="10800000">
            <a:off x="5734641" y="2943174"/>
            <a:ext cx="1070245" cy="813417"/>
          </a:xfrm>
          <a:prstGeom prst="bentConnector3">
            <a:avLst>
              <a:gd name="adj1" fmla="val 29123"/>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0" name="Left Brace 239"/>
          <p:cNvSpPr/>
          <p:nvPr/>
        </p:nvSpPr>
        <p:spPr>
          <a:xfrm>
            <a:off x="6799685" y="4460334"/>
            <a:ext cx="199284" cy="21945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241" name="Elbow Connector 240"/>
          <p:cNvCxnSpPr>
            <a:stCxn id="240" idx="1"/>
            <a:endCxn id="300" idx="3"/>
          </p:cNvCxnSpPr>
          <p:nvPr/>
        </p:nvCxnSpPr>
        <p:spPr>
          <a:xfrm rot="10800000" flipV="1">
            <a:off x="5733970" y="4570059"/>
            <a:ext cx="1065717" cy="1092373"/>
          </a:xfrm>
          <a:prstGeom prst="bentConnector3">
            <a:avLst>
              <a:gd name="adj1" fmla="val 30386"/>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Elbow Connector 250"/>
          <p:cNvCxnSpPr>
            <a:stCxn id="266" idx="1"/>
            <a:endCxn id="227" idx="3"/>
          </p:cNvCxnSpPr>
          <p:nvPr/>
        </p:nvCxnSpPr>
        <p:spPr>
          <a:xfrm rot="10800000" flipV="1">
            <a:off x="5731168" y="3878297"/>
            <a:ext cx="489468" cy="1322369"/>
          </a:xfrm>
          <a:prstGeom prst="bentConnector3">
            <a:avLst>
              <a:gd name="adj1" fmla="val 27004"/>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6" name="Left Brace 265"/>
          <p:cNvSpPr/>
          <p:nvPr/>
        </p:nvSpPr>
        <p:spPr>
          <a:xfrm>
            <a:off x="6220636" y="3635818"/>
            <a:ext cx="194084" cy="48495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sp>
        <p:nvSpPr>
          <p:cNvPr id="227" name="Pentagon 226"/>
          <p:cNvSpPr/>
          <p:nvPr/>
        </p:nvSpPr>
        <p:spPr>
          <a:xfrm>
            <a:off x="5571059" y="5120393"/>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69" name="Left Brace 268"/>
          <p:cNvSpPr/>
          <p:nvPr/>
        </p:nvSpPr>
        <p:spPr>
          <a:xfrm>
            <a:off x="6407684" y="4199019"/>
            <a:ext cx="199284" cy="21945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sp>
        <p:nvSpPr>
          <p:cNvPr id="263" name="Pentagon 262"/>
          <p:cNvSpPr/>
          <p:nvPr/>
        </p:nvSpPr>
        <p:spPr>
          <a:xfrm>
            <a:off x="5571059" y="5273957"/>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cxnSp>
        <p:nvCxnSpPr>
          <p:cNvPr id="270" name="Elbow Connector 269"/>
          <p:cNvCxnSpPr>
            <a:stCxn id="269" idx="1"/>
            <a:endCxn id="263" idx="3"/>
          </p:cNvCxnSpPr>
          <p:nvPr/>
        </p:nvCxnSpPr>
        <p:spPr>
          <a:xfrm rot="10800000" flipV="1">
            <a:off x="5731169" y="4308745"/>
            <a:ext cx="676516" cy="1045485"/>
          </a:xfrm>
          <a:prstGeom prst="bentConnector3">
            <a:avLst>
              <a:gd name="adj1" fmla="val 16725"/>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8" name="Pentagon 277"/>
          <p:cNvSpPr/>
          <p:nvPr/>
        </p:nvSpPr>
        <p:spPr>
          <a:xfrm>
            <a:off x="5578465" y="2483028"/>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81" name="Pentagon 280"/>
          <p:cNvSpPr/>
          <p:nvPr/>
        </p:nvSpPr>
        <p:spPr>
          <a:xfrm>
            <a:off x="5574531" y="2862901"/>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92" name="Pentagon 291"/>
          <p:cNvSpPr/>
          <p:nvPr/>
        </p:nvSpPr>
        <p:spPr>
          <a:xfrm>
            <a:off x="5574531" y="3250679"/>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93" name="Pentagon 292"/>
          <p:cNvSpPr/>
          <p:nvPr/>
        </p:nvSpPr>
        <p:spPr>
          <a:xfrm>
            <a:off x="5579038" y="4028189"/>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99" name="Pentagon 298"/>
          <p:cNvSpPr/>
          <p:nvPr/>
        </p:nvSpPr>
        <p:spPr>
          <a:xfrm>
            <a:off x="5577690" y="4417810"/>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300" name="Pentagon 299"/>
          <p:cNvSpPr/>
          <p:nvPr/>
        </p:nvSpPr>
        <p:spPr>
          <a:xfrm>
            <a:off x="5573860" y="5582160"/>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306" name="Rectangle 305"/>
          <p:cNvSpPr/>
          <p:nvPr/>
        </p:nvSpPr>
        <p:spPr>
          <a:xfrm>
            <a:off x="5522180" y="2101534"/>
            <a:ext cx="271130" cy="265656"/>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tIns="93260" rtlCol="0" anchor="t" anchorCtr="0"/>
          <a:lstStyle/>
          <a:p>
            <a:pPr algn="ctr" defTabSz="932597"/>
            <a:endParaRPr lang="en-CA" sz="1632" dirty="0">
              <a:solidFill>
                <a:prstClr val="white"/>
              </a:solidFill>
            </a:endParaRPr>
          </a:p>
        </p:txBody>
      </p:sp>
      <p:cxnSp>
        <p:nvCxnSpPr>
          <p:cNvPr id="307" name="Elbow Connector 306"/>
          <p:cNvCxnSpPr>
            <a:stCxn id="306" idx="0"/>
            <a:endCxn id="196" idx="0"/>
          </p:cNvCxnSpPr>
          <p:nvPr/>
        </p:nvCxnSpPr>
        <p:spPr>
          <a:xfrm rot="16200000" flipH="1">
            <a:off x="6173575" y="1585703"/>
            <a:ext cx="591702" cy="1623362"/>
          </a:xfrm>
          <a:prstGeom prst="bentConnector3">
            <a:avLst>
              <a:gd name="adj1" fmla="val -3940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1832652" y="6070163"/>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1832652" y="6211881"/>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1832652" y="6356754"/>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1832652" y="6498472"/>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1832652" y="2234362"/>
            <a:ext cx="1307079" cy="11880"/>
          </a:xfrm>
          <a:prstGeom prst="straightConnector1">
            <a:avLst/>
          </a:prstGeom>
          <a:ln w="762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4712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Render </a:t>
            </a:r>
            <a:r>
              <a:rPr lang="en-US" dirty="0" smtClean="0"/>
              <a:t>Context: Direct3D 12	</a:t>
            </a:r>
            <a:endParaRPr lang="en-US" dirty="0"/>
          </a:p>
        </p:txBody>
      </p:sp>
      <p:sp>
        <p:nvSpPr>
          <p:cNvPr id="4" name="Rectangle 3"/>
          <p:cNvSpPr/>
          <p:nvPr/>
        </p:nvSpPr>
        <p:spPr>
          <a:xfrm>
            <a:off x="3045746" y="1956009"/>
            <a:ext cx="2929880"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endParaRPr lang="en-US" sz="1836" dirty="0">
              <a:solidFill>
                <a:prstClr val="white"/>
              </a:solidFill>
            </a:endParaRPr>
          </a:p>
        </p:txBody>
      </p:sp>
      <p:sp>
        <p:nvSpPr>
          <p:cNvPr id="67" name="Rectangle 66"/>
          <p:cNvSpPr/>
          <p:nvPr/>
        </p:nvSpPr>
        <p:spPr>
          <a:xfrm>
            <a:off x="3139731" y="2072057"/>
            <a:ext cx="2216550" cy="3866644"/>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632" dirty="0">
                <a:solidFill>
                  <a:prstClr val="white"/>
                </a:solidFill>
              </a:rPr>
              <a:t>Pipeline State Object</a:t>
            </a:r>
          </a:p>
        </p:txBody>
      </p:sp>
      <p:sp>
        <p:nvSpPr>
          <p:cNvPr id="89" name="Rectangle 88"/>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90" name="Flowchart: Alternate Process 89"/>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91" name="Flowchart: Alternate Process 90"/>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92" name="Rectangle 91"/>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3" name="Rectangle 92"/>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94" name="Flowchart: Alternate Process 93"/>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95" name="Flowchart: Alternate Process 94"/>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96" name="Flowchart: Alternate Process 95"/>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97" name="Rectangle 96"/>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sp>
        <p:nvSpPr>
          <p:cNvPr id="68" name="Rectangle 67"/>
          <p:cNvSpPr/>
          <p:nvPr/>
        </p:nvSpPr>
        <p:spPr>
          <a:xfrm>
            <a:off x="6636904" y="1968260"/>
            <a:ext cx="3519162"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sp>
        <p:nvSpPr>
          <p:cNvPr id="70" name="Rectangle 69"/>
          <p:cNvSpPr>
            <a:spLocks noChangeAspect="1"/>
          </p:cNvSpPr>
          <p:nvPr/>
        </p:nvSpPr>
        <p:spPr>
          <a:xfrm>
            <a:off x="9069597" y="4719382"/>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96" name="Rectangle 195"/>
          <p:cNvSpPr/>
          <p:nvPr/>
        </p:nvSpPr>
        <p:spPr>
          <a:xfrm>
            <a:off x="7051116" y="2693236"/>
            <a:ext cx="459982" cy="3483063"/>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tIns="93260" rtlCol="0" anchor="t" anchorCtr="0"/>
          <a:lstStyle/>
          <a:p>
            <a:pPr algn="ctr" defTabSz="932597"/>
            <a:endParaRPr lang="en-CA" sz="1632" dirty="0">
              <a:solidFill>
                <a:prstClr val="white"/>
              </a:solidFill>
            </a:endParaRPr>
          </a:p>
        </p:txBody>
      </p:sp>
      <p:sp>
        <p:nvSpPr>
          <p:cNvPr id="71" name="Rectangle 70"/>
          <p:cNvSpPr/>
          <p:nvPr/>
        </p:nvSpPr>
        <p:spPr>
          <a:xfrm>
            <a:off x="9076214" y="3650674"/>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72" name="Rectangle 71"/>
          <p:cNvSpPr/>
          <p:nvPr/>
        </p:nvSpPr>
        <p:spPr>
          <a:xfrm>
            <a:off x="9076214" y="3067520"/>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26" name="Group 125"/>
          <p:cNvGrpSpPr/>
          <p:nvPr/>
        </p:nvGrpSpPr>
        <p:grpSpPr>
          <a:xfrm>
            <a:off x="8876459" y="2526738"/>
            <a:ext cx="929084" cy="186979"/>
            <a:chOff x="5605989" y="3290384"/>
            <a:chExt cx="910949" cy="183329"/>
          </a:xfrm>
          <a:solidFill>
            <a:schemeClr val="bg1">
              <a:lumMod val="95000"/>
            </a:schemeClr>
          </a:solidFill>
        </p:grpSpPr>
        <p:sp>
          <p:nvSpPr>
            <p:cNvPr id="127" name="Rectangle 126"/>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9" name="Rectangle 128"/>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0" name="Rectangle 129"/>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2" name="Group 131"/>
          <p:cNvGrpSpPr/>
          <p:nvPr/>
        </p:nvGrpSpPr>
        <p:grpSpPr>
          <a:xfrm>
            <a:off x="8876459" y="2798517"/>
            <a:ext cx="929084" cy="186979"/>
            <a:chOff x="5605989" y="3290384"/>
            <a:chExt cx="910949" cy="183329"/>
          </a:xfrm>
          <a:solidFill>
            <a:schemeClr val="bg1">
              <a:lumMod val="95000"/>
            </a:schemeClr>
          </a:solidFill>
        </p:grpSpPr>
        <p:sp>
          <p:nvSpPr>
            <p:cNvPr id="133" name="Rectangle 132"/>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5" name="Rectangle 134"/>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6" name="Rectangle 135"/>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7" name="Rectangle 136"/>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8" name="Group 137"/>
          <p:cNvGrpSpPr/>
          <p:nvPr/>
        </p:nvGrpSpPr>
        <p:grpSpPr>
          <a:xfrm>
            <a:off x="8876459" y="4390743"/>
            <a:ext cx="929084" cy="186979"/>
            <a:chOff x="5605989" y="3290384"/>
            <a:chExt cx="910949" cy="183329"/>
          </a:xfrm>
          <a:solidFill>
            <a:schemeClr val="bg1">
              <a:lumMod val="95000"/>
            </a:schemeClr>
          </a:solidFill>
        </p:grpSpPr>
        <p:sp>
          <p:nvSpPr>
            <p:cNvPr id="139" name="Rectangle 138"/>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0" name="Rectangle 139"/>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1" name="Rectangle 140"/>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2" name="Rectangle 141"/>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sp>
        <p:nvSpPr>
          <p:cNvPr id="156" name="Rectangle 155"/>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59" name="Rectangle 158"/>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65" name="Straight Arrow Connector 164"/>
          <p:cNvCxnSpPr/>
          <p:nvPr/>
        </p:nvCxnSpPr>
        <p:spPr>
          <a:xfrm>
            <a:off x="1832652" y="6070163"/>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p:nvPr/>
        </p:nvCxnSpPr>
        <p:spPr>
          <a:xfrm>
            <a:off x="1832652" y="6211881"/>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169" name="Rectangle 168"/>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170" name="Straight Arrow Connector 169"/>
          <p:cNvCxnSpPr/>
          <p:nvPr/>
        </p:nvCxnSpPr>
        <p:spPr>
          <a:xfrm>
            <a:off x="1832652" y="6356754"/>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1832652" y="6498472"/>
            <a:ext cx="1446243"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49755" y="6079978"/>
            <a:ext cx="1611176" cy="382308"/>
          </a:xfrm>
          <a:prstGeom prst="rect">
            <a:avLst/>
          </a:prstGeom>
          <a:noFill/>
        </p:spPr>
        <p:txBody>
          <a:bodyPr wrap="none" rtlCol="0">
            <a:spAutoFit/>
          </a:bodyPr>
          <a:lstStyle/>
          <a:p>
            <a:pPr defTabSz="932597"/>
            <a:r>
              <a:rPr lang="en-US" sz="1836" dirty="0">
                <a:solidFill>
                  <a:prstClr val="white"/>
                </a:solidFill>
              </a:rPr>
              <a:t>Non-PSO State</a:t>
            </a:r>
          </a:p>
        </p:txBody>
      </p:sp>
      <p:sp>
        <p:nvSpPr>
          <p:cNvPr id="157" name="Rectangle 156"/>
          <p:cNvSpPr/>
          <p:nvPr/>
        </p:nvSpPr>
        <p:spPr>
          <a:xfrm>
            <a:off x="9071574" y="5931824"/>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74" name="Snip Single Corner Rectangle 173"/>
          <p:cNvSpPr/>
          <p:nvPr/>
        </p:nvSpPr>
        <p:spPr>
          <a:xfrm>
            <a:off x="7155409" y="283652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5" name="Snip Single Corner Rectangle 174"/>
          <p:cNvSpPr/>
          <p:nvPr/>
        </p:nvSpPr>
        <p:spPr>
          <a:xfrm>
            <a:off x="7155409" y="310818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6" name="Snip Single Corner Rectangle 175"/>
          <p:cNvSpPr/>
          <p:nvPr/>
        </p:nvSpPr>
        <p:spPr>
          <a:xfrm>
            <a:off x="7155409" y="337984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7" name="Snip Single Corner Rectangle 176"/>
          <p:cNvSpPr/>
          <p:nvPr/>
        </p:nvSpPr>
        <p:spPr>
          <a:xfrm>
            <a:off x="7155409" y="3651507"/>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8" name="Snip Single Corner Rectangle 177"/>
          <p:cNvSpPr/>
          <p:nvPr/>
        </p:nvSpPr>
        <p:spPr>
          <a:xfrm>
            <a:off x="7156392" y="3923167"/>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79" name="Snip Single Corner Rectangle 178"/>
          <p:cNvSpPr/>
          <p:nvPr/>
        </p:nvSpPr>
        <p:spPr>
          <a:xfrm>
            <a:off x="7156392" y="4194828"/>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0" name="Snip Single Corner Rectangle 179"/>
          <p:cNvSpPr/>
          <p:nvPr/>
        </p:nvSpPr>
        <p:spPr>
          <a:xfrm>
            <a:off x="7156392" y="4466488"/>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1" name="Snip Single Corner Rectangle 180"/>
          <p:cNvSpPr/>
          <p:nvPr/>
        </p:nvSpPr>
        <p:spPr>
          <a:xfrm>
            <a:off x="7156392" y="4738149"/>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2" name="Snip Single Corner Rectangle 181"/>
          <p:cNvSpPr/>
          <p:nvPr/>
        </p:nvSpPr>
        <p:spPr>
          <a:xfrm>
            <a:off x="7155409" y="5013745"/>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3" name="Snip Single Corner Rectangle 182"/>
          <p:cNvSpPr/>
          <p:nvPr/>
        </p:nvSpPr>
        <p:spPr>
          <a:xfrm>
            <a:off x="7155409" y="528540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4" name="Snip Single Corner Rectangle 183"/>
          <p:cNvSpPr/>
          <p:nvPr/>
        </p:nvSpPr>
        <p:spPr>
          <a:xfrm>
            <a:off x="7155409" y="5557066"/>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sp>
        <p:nvSpPr>
          <p:cNvPr id="185" name="Snip Single Corner Rectangle 184"/>
          <p:cNvSpPr/>
          <p:nvPr/>
        </p:nvSpPr>
        <p:spPr>
          <a:xfrm>
            <a:off x="7155409" y="5828727"/>
            <a:ext cx="263837" cy="213297"/>
          </a:xfrm>
          <a:prstGeom prst="snip1Rect">
            <a:avLst>
              <a:gd name="adj" fmla="val 41614"/>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endParaRPr lang="en-US" sz="1836" dirty="0">
              <a:solidFill>
                <a:prstClr val="white"/>
              </a:solidFill>
            </a:endParaRPr>
          </a:p>
        </p:txBody>
      </p:sp>
      <p:cxnSp>
        <p:nvCxnSpPr>
          <p:cNvPr id="207" name="Elbow Connector 206"/>
          <p:cNvCxnSpPr>
            <a:stCxn id="174" idx="0"/>
            <a:endCxn id="127" idx="1"/>
          </p:cNvCxnSpPr>
          <p:nvPr/>
        </p:nvCxnSpPr>
        <p:spPr>
          <a:xfrm flipV="1">
            <a:off x="7419245" y="2619998"/>
            <a:ext cx="1457213" cy="323176"/>
          </a:xfrm>
          <a:prstGeom prst="bentConnector3">
            <a:avLst>
              <a:gd name="adj1" fmla="val 3013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8" name="Elbow Connector 207"/>
          <p:cNvCxnSpPr>
            <a:stCxn id="175" idx="0"/>
            <a:endCxn id="133" idx="1"/>
          </p:cNvCxnSpPr>
          <p:nvPr/>
        </p:nvCxnSpPr>
        <p:spPr>
          <a:xfrm flipV="1">
            <a:off x="7419245" y="2891776"/>
            <a:ext cx="1457213" cy="323058"/>
          </a:xfrm>
          <a:prstGeom prst="bentConnector3">
            <a:avLst>
              <a:gd name="adj1" fmla="val 5772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Elbow Connector 208"/>
          <p:cNvCxnSpPr>
            <a:stCxn id="176" idx="0"/>
            <a:endCxn id="72" idx="1"/>
          </p:cNvCxnSpPr>
          <p:nvPr/>
        </p:nvCxnSpPr>
        <p:spPr>
          <a:xfrm flipV="1">
            <a:off x="7419246" y="3322063"/>
            <a:ext cx="1656969" cy="164432"/>
          </a:xfrm>
          <a:prstGeom prst="bentConnector3">
            <a:avLst>
              <a:gd name="adj1" fmla="val 7134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Elbow Connector 209"/>
          <p:cNvCxnSpPr>
            <a:stCxn id="177" idx="0"/>
            <a:endCxn id="71" idx="1"/>
          </p:cNvCxnSpPr>
          <p:nvPr/>
        </p:nvCxnSpPr>
        <p:spPr>
          <a:xfrm>
            <a:off x="7419246" y="3758156"/>
            <a:ext cx="1656969" cy="147062"/>
          </a:xfrm>
          <a:prstGeom prst="bentConnector3">
            <a:avLst>
              <a:gd name="adj1" fmla="val 82994"/>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Elbow Connector 210"/>
          <p:cNvCxnSpPr>
            <a:stCxn id="178" idx="0"/>
            <a:endCxn id="139" idx="1"/>
          </p:cNvCxnSpPr>
          <p:nvPr/>
        </p:nvCxnSpPr>
        <p:spPr>
          <a:xfrm>
            <a:off x="7420228" y="4029816"/>
            <a:ext cx="1456230" cy="454187"/>
          </a:xfrm>
          <a:prstGeom prst="bentConnector3">
            <a:avLst>
              <a:gd name="adj1" fmla="val 7870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Elbow Connector 211"/>
          <p:cNvCxnSpPr>
            <a:stCxn id="179" idx="0"/>
            <a:endCxn id="70" idx="1"/>
          </p:cNvCxnSpPr>
          <p:nvPr/>
        </p:nvCxnSpPr>
        <p:spPr>
          <a:xfrm>
            <a:off x="7420229" y="4301476"/>
            <a:ext cx="1649369" cy="744316"/>
          </a:xfrm>
          <a:prstGeom prst="bentConnector3">
            <a:avLst>
              <a:gd name="adj1" fmla="val 4805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Elbow Connector 212"/>
          <p:cNvCxnSpPr>
            <a:stCxn id="180" idx="0"/>
            <a:endCxn id="157" idx="1"/>
          </p:cNvCxnSpPr>
          <p:nvPr/>
        </p:nvCxnSpPr>
        <p:spPr>
          <a:xfrm>
            <a:off x="7420229" y="4573137"/>
            <a:ext cx="1651345" cy="1613230"/>
          </a:xfrm>
          <a:prstGeom prst="bentConnector3">
            <a:avLst>
              <a:gd name="adj1" fmla="val 2273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9" name="Left Brace 228"/>
          <p:cNvSpPr/>
          <p:nvPr/>
        </p:nvSpPr>
        <p:spPr>
          <a:xfrm>
            <a:off x="6804885" y="2836525"/>
            <a:ext cx="194084" cy="48495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231" name="Elbow Connector 230"/>
          <p:cNvCxnSpPr>
            <a:stCxn id="229" idx="1"/>
            <a:endCxn id="278" idx="3"/>
          </p:cNvCxnSpPr>
          <p:nvPr/>
        </p:nvCxnSpPr>
        <p:spPr>
          <a:xfrm rot="10800000">
            <a:off x="5738576" y="2563303"/>
            <a:ext cx="1066310" cy="515703"/>
          </a:xfrm>
          <a:prstGeom prst="bentConnector3">
            <a:avLst>
              <a:gd name="adj1" fmla="val 22213"/>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Left Brace 233"/>
          <p:cNvSpPr/>
          <p:nvPr/>
        </p:nvSpPr>
        <p:spPr>
          <a:xfrm>
            <a:off x="6804885" y="3376718"/>
            <a:ext cx="194084" cy="759746"/>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235" name="Elbow Connector 234"/>
          <p:cNvCxnSpPr>
            <a:stCxn id="234" idx="1"/>
            <a:endCxn id="281" idx="3"/>
          </p:cNvCxnSpPr>
          <p:nvPr/>
        </p:nvCxnSpPr>
        <p:spPr>
          <a:xfrm rot="10800000">
            <a:off x="5734641" y="2943174"/>
            <a:ext cx="1070245" cy="813417"/>
          </a:xfrm>
          <a:prstGeom prst="bentConnector3">
            <a:avLst>
              <a:gd name="adj1" fmla="val 29123"/>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0" name="Left Brace 239"/>
          <p:cNvSpPr/>
          <p:nvPr/>
        </p:nvSpPr>
        <p:spPr>
          <a:xfrm>
            <a:off x="6799685" y="4460334"/>
            <a:ext cx="199284" cy="21945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cxnSp>
        <p:nvCxnSpPr>
          <p:cNvPr id="241" name="Elbow Connector 240"/>
          <p:cNvCxnSpPr>
            <a:stCxn id="240" idx="1"/>
            <a:endCxn id="300" idx="3"/>
          </p:cNvCxnSpPr>
          <p:nvPr/>
        </p:nvCxnSpPr>
        <p:spPr>
          <a:xfrm rot="10800000" flipV="1">
            <a:off x="5733970" y="4570059"/>
            <a:ext cx="1065717" cy="1092373"/>
          </a:xfrm>
          <a:prstGeom prst="bentConnector3">
            <a:avLst>
              <a:gd name="adj1" fmla="val 30386"/>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Elbow Connector 250"/>
          <p:cNvCxnSpPr>
            <a:stCxn id="266" idx="1"/>
            <a:endCxn id="227" idx="3"/>
          </p:cNvCxnSpPr>
          <p:nvPr/>
        </p:nvCxnSpPr>
        <p:spPr>
          <a:xfrm rot="10800000" flipV="1">
            <a:off x="5731168" y="3878297"/>
            <a:ext cx="489468" cy="1322369"/>
          </a:xfrm>
          <a:prstGeom prst="bentConnector3">
            <a:avLst>
              <a:gd name="adj1" fmla="val 27004"/>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66" name="Left Brace 265"/>
          <p:cNvSpPr/>
          <p:nvPr/>
        </p:nvSpPr>
        <p:spPr>
          <a:xfrm>
            <a:off x="6220636" y="3635818"/>
            <a:ext cx="194084" cy="48495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sp>
        <p:nvSpPr>
          <p:cNvPr id="227" name="Pentagon 226"/>
          <p:cNvSpPr/>
          <p:nvPr/>
        </p:nvSpPr>
        <p:spPr>
          <a:xfrm>
            <a:off x="5571059" y="5120393"/>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69" name="Left Brace 268"/>
          <p:cNvSpPr/>
          <p:nvPr/>
        </p:nvSpPr>
        <p:spPr>
          <a:xfrm>
            <a:off x="6407684" y="4199019"/>
            <a:ext cx="199284" cy="21945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32597"/>
            <a:endParaRPr lang="en-US" sz="1836">
              <a:solidFill>
                <a:prstClr val="black"/>
              </a:solidFill>
            </a:endParaRPr>
          </a:p>
        </p:txBody>
      </p:sp>
      <p:sp>
        <p:nvSpPr>
          <p:cNvPr id="263" name="Pentagon 262"/>
          <p:cNvSpPr/>
          <p:nvPr/>
        </p:nvSpPr>
        <p:spPr>
          <a:xfrm>
            <a:off x="5571059" y="5273957"/>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cxnSp>
        <p:nvCxnSpPr>
          <p:cNvPr id="270" name="Elbow Connector 269"/>
          <p:cNvCxnSpPr>
            <a:stCxn id="269" idx="1"/>
            <a:endCxn id="263" idx="3"/>
          </p:cNvCxnSpPr>
          <p:nvPr/>
        </p:nvCxnSpPr>
        <p:spPr>
          <a:xfrm rot="10800000" flipV="1">
            <a:off x="5731169" y="4308745"/>
            <a:ext cx="676516" cy="1045485"/>
          </a:xfrm>
          <a:prstGeom prst="bentConnector3">
            <a:avLst>
              <a:gd name="adj1" fmla="val 16725"/>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8" name="Pentagon 277"/>
          <p:cNvSpPr/>
          <p:nvPr/>
        </p:nvSpPr>
        <p:spPr>
          <a:xfrm>
            <a:off x="5578465" y="2483028"/>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81" name="Pentagon 280"/>
          <p:cNvSpPr/>
          <p:nvPr/>
        </p:nvSpPr>
        <p:spPr>
          <a:xfrm>
            <a:off x="5574531" y="2862901"/>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92" name="Pentagon 291"/>
          <p:cNvSpPr/>
          <p:nvPr/>
        </p:nvSpPr>
        <p:spPr>
          <a:xfrm>
            <a:off x="5574531" y="3250679"/>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93" name="Pentagon 292"/>
          <p:cNvSpPr/>
          <p:nvPr/>
        </p:nvSpPr>
        <p:spPr>
          <a:xfrm>
            <a:off x="5579038" y="4028189"/>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99" name="Pentagon 298"/>
          <p:cNvSpPr/>
          <p:nvPr/>
        </p:nvSpPr>
        <p:spPr>
          <a:xfrm>
            <a:off x="5577690" y="4417810"/>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300" name="Pentagon 299"/>
          <p:cNvSpPr/>
          <p:nvPr/>
        </p:nvSpPr>
        <p:spPr>
          <a:xfrm>
            <a:off x="5573860" y="5582160"/>
            <a:ext cx="160109" cy="160546"/>
          </a:xfrm>
          <a:prstGeom prst="homePlate">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cxnSp>
        <p:nvCxnSpPr>
          <p:cNvPr id="305" name="Straight Arrow Connector 304"/>
          <p:cNvCxnSpPr/>
          <p:nvPr/>
        </p:nvCxnSpPr>
        <p:spPr>
          <a:xfrm>
            <a:off x="1832652" y="2234362"/>
            <a:ext cx="1307079" cy="11880"/>
          </a:xfrm>
          <a:prstGeom prst="straightConnector1">
            <a:avLst/>
          </a:prstGeom>
          <a:ln w="7620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306" name="Rectangle 305"/>
          <p:cNvSpPr/>
          <p:nvPr/>
        </p:nvSpPr>
        <p:spPr>
          <a:xfrm>
            <a:off x="5522180" y="2101534"/>
            <a:ext cx="271130" cy="265656"/>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tIns="93260" rtlCol="0" anchor="t" anchorCtr="0"/>
          <a:lstStyle/>
          <a:p>
            <a:pPr algn="ctr" defTabSz="932597"/>
            <a:endParaRPr lang="en-CA" sz="1632" dirty="0">
              <a:solidFill>
                <a:prstClr val="white"/>
              </a:solidFill>
            </a:endParaRPr>
          </a:p>
        </p:txBody>
      </p:sp>
      <p:cxnSp>
        <p:nvCxnSpPr>
          <p:cNvPr id="307" name="Elbow Connector 306"/>
          <p:cNvCxnSpPr>
            <a:stCxn id="306" idx="0"/>
            <a:endCxn id="196" idx="0"/>
          </p:cNvCxnSpPr>
          <p:nvPr/>
        </p:nvCxnSpPr>
        <p:spPr>
          <a:xfrm rot="16200000" flipH="1">
            <a:off x="6173575" y="1585703"/>
            <a:ext cx="591702" cy="1623362"/>
          </a:xfrm>
          <a:prstGeom prst="bentConnector3">
            <a:avLst>
              <a:gd name="adj1" fmla="val -3940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7155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768" y="372393"/>
            <a:ext cx="11320768" cy="1351952"/>
          </a:xfrm>
        </p:spPr>
        <p:txBody>
          <a:bodyPr/>
          <a:lstStyle/>
          <a:p>
            <a:r>
              <a:rPr lang="en-US" dirty="0" smtClean="0"/>
              <a:t>CPU Overhead: Redundant Render Commands</a:t>
            </a:r>
            <a:endParaRPr lang="en-US" dirty="0"/>
          </a:p>
        </p:txBody>
      </p:sp>
      <p:sp>
        <p:nvSpPr>
          <p:cNvPr id="3" name="Content Placeholder 2"/>
          <p:cNvSpPr>
            <a:spLocks noGrp="1"/>
          </p:cNvSpPr>
          <p:nvPr>
            <p:ph idx="1"/>
          </p:nvPr>
        </p:nvSpPr>
        <p:spPr/>
        <p:txBody>
          <a:bodyPr/>
          <a:lstStyle/>
          <a:p>
            <a:r>
              <a:rPr lang="en-US" dirty="0" smtClean="0"/>
              <a:t>Typical applications send identical sequences of commands frame-over-frame</a:t>
            </a:r>
          </a:p>
          <a:p>
            <a:r>
              <a:rPr lang="en-US" dirty="0" smtClean="0"/>
              <a:t>Measured 90-95% coherence on typical modern games</a:t>
            </a:r>
            <a:endParaRPr lang="en-US" dirty="0"/>
          </a:p>
        </p:txBody>
      </p:sp>
    </p:spTree>
    <p:extLst>
      <p:ext uri="{BB962C8B-B14F-4D97-AF65-F5344CB8AC3E}">
        <p14:creationId xmlns:p14="http://schemas.microsoft.com/office/powerpoint/2010/main" val="3476666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Bundles</a:t>
            </a:r>
            <a:endParaRPr lang="en-US" dirty="0"/>
          </a:p>
        </p:txBody>
      </p:sp>
      <p:sp>
        <p:nvSpPr>
          <p:cNvPr id="3" name="Content Placeholder 2"/>
          <p:cNvSpPr>
            <a:spLocks noGrp="1"/>
          </p:cNvSpPr>
          <p:nvPr>
            <p:ph idx="1"/>
          </p:nvPr>
        </p:nvSpPr>
        <p:spPr/>
        <p:txBody>
          <a:bodyPr/>
          <a:lstStyle/>
          <a:p>
            <a:r>
              <a:rPr lang="en-US" dirty="0" smtClean="0"/>
              <a:t>Small command list</a:t>
            </a:r>
          </a:p>
          <a:p>
            <a:pPr lvl="1"/>
            <a:r>
              <a:rPr lang="en-US" dirty="0" smtClean="0"/>
              <a:t>Recorded once</a:t>
            </a:r>
          </a:p>
          <a:p>
            <a:pPr lvl="1"/>
            <a:r>
              <a:rPr lang="en-US" dirty="0" smtClean="0"/>
              <a:t>Reused multiple times</a:t>
            </a:r>
          </a:p>
          <a:p>
            <a:r>
              <a:rPr lang="en-US" dirty="0" smtClean="0"/>
              <a:t>Free threaded creation</a:t>
            </a:r>
          </a:p>
          <a:p>
            <a:r>
              <a:rPr lang="en-US" dirty="0" smtClean="0"/>
              <a:t>Inherits from execute site</a:t>
            </a:r>
          </a:p>
          <a:p>
            <a:pPr lvl="1"/>
            <a:r>
              <a:rPr lang="en-US" dirty="0"/>
              <a:t>N</a:t>
            </a:r>
            <a:r>
              <a:rPr lang="en-US" dirty="0" smtClean="0"/>
              <a:t>on-PSO State</a:t>
            </a:r>
          </a:p>
          <a:p>
            <a:pPr lvl="1"/>
            <a:r>
              <a:rPr lang="en-US" dirty="0" smtClean="0"/>
              <a:t>Descriptor Table Bindings</a:t>
            </a:r>
          </a:p>
          <a:p>
            <a:r>
              <a:rPr lang="en-US" dirty="0" smtClean="0"/>
              <a:t>Restrictions to ensure efficient driver implementation</a:t>
            </a:r>
            <a:endParaRPr lang="en-US" dirty="0"/>
          </a:p>
        </p:txBody>
      </p:sp>
    </p:spTree>
    <p:extLst>
      <p:ext uri="{BB962C8B-B14F-4D97-AF65-F5344CB8AC3E}">
        <p14:creationId xmlns:p14="http://schemas.microsoft.com/office/powerpoint/2010/main" val="3177586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Bundles</a:t>
            </a:r>
            <a:endParaRPr lang="en-US" dirty="0"/>
          </a:p>
        </p:txBody>
      </p:sp>
      <p:sp>
        <p:nvSpPr>
          <p:cNvPr id="11" name="Rectangle 10"/>
          <p:cNvSpPr/>
          <p:nvPr/>
        </p:nvSpPr>
        <p:spPr>
          <a:xfrm>
            <a:off x="2822921" y="2625963"/>
            <a:ext cx="2418620" cy="3121640"/>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defTabSz="932597"/>
            <a:r>
              <a:rPr lang="en-US" sz="1632" dirty="0">
                <a:solidFill>
                  <a:prstClr val="white"/>
                </a:solidFill>
              </a:rPr>
              <a:t>Context</a:t>
            </a:r>
          </a:p>
        </p:txBody>
      </p:sp>
      <p:sp>
        <p:nvSpPr>
          <p:cNvPr id="12" name="Flowchart: Document 11"/>
          <p:cNvSpPr/>
          <p:nvPr/>
        </p:nvSpPr>
        <p:spPr>
          <a:xfrm>
            <a:off x="3063479" y="3077221"/>
            <a:ext cx="1920779" cy="2479621"/>
          </a:xfrm>
          <a:prstGeom prst="flowChartDocumen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1632" dirty="0">
              <a:solidFill>
                <a:prstClr val="white"/>
              </a:solidFill>
            </a:endParaRPr>
          </a:p>
          <a:p>
            <a:pPr defTabSz="932597"/>
            <a:r>
              <a:rPr lang="en-US" sz="1632" dirty="0">
                <a:solidFill>
                  <a:prstClr val="black"/>
                </a:solidFill>
              </a:rPr>
              <a:t>Clear</a:t>
            </a:r>
          </a:p>
          <a:p>
            <a:pPr defTabSz="932597"/>
            <a:r>
              <a:rPr lang="en-US" sz="1632" dirty="0">
                <a:solidFill>
                  <a:prstClr val="black"/>
                </a:solidFill>
              </a:rPr>
              <a:t>Draw</a:t>
            </a:r>
          </a:p>
          <a:p>
            <a:pPr defTabSz="932597"/>
            <a:r>
              <a:rPr lang="en-US" sz="1632" dirty="0" err="1">
                <a:solidFill>
                  <a:prstClr val="black"/>
                </a:solidFill>
              </a:rPr>
              <a:t>SetTable</a:t>
            </a:r>
            <a:endParaRPr lang="en-US" sz="1632" dirty="0">
              <a:solidFill>
                <a:prstClr val="black"/>
              </a:solidFill>
            </a:endParaRPr>
          </a:p>
          <a:p>
            <a:pPr defTabSz="932597"/>
            <a:r>
              <a:rPr lang="en-US" sz="1632" dirty="0">
                <a:solidFill>
                  <a:prstClr val="black"/>
                </a:solidFill>
              </a:rPr>
              <a:t>Execute Bundle</a:t>
            </a:r>
          </a:p>
          <a:p>
            <a:pPr defTabSz="932597"/>
            <a:r>
              <a:rPr lang="en-US" sz="1632" dirty="0" err="1">
                <a:solidFill>
                  <a:prstClr val="black"/>
                </a:solidFill>
              </a:rPr>
              <a:t>SetTable</a:t>
            </a:r>
            <a:endParaRPr lang="en-US" sz="1632" dirty="0">
              <a:solidFill>
                <a:prstClr val="black"/>
              </a:solidFill>
            </a:endParaRPr>
          </a:p>
          <a:p>
            <a:pPr defTabSz="932597"/>
            <a:r>
              <a:rPr lang="en-US" sz="1632" dirty="0">
                <a:solidFill>
                  <a:prstClr val="black"/>
                </a:solidFill>
              </a:rPr>
              <a:t>Execute Bundle</a:t>
            </a:r>
          </a:p>
          <a:p>
            <a:pPr defTabSz="932597"/>
            <a:r>
              <a:rPr lang="en-US" sz="1632" dirty="0" err="1">
                <a:solidFill>
                  <a:prstClr val="black"/>
                </a:solidFill>
              </a:rPr>
              <a:t>SetPSO</a:t>
            </a:r>
            <a:endParaRPr lang="en-US" sz="1632" dirty="0">
              <a:solidFill>
                <a:prstClr val="black"/>
              </a:solidFill>
            </a:endParaRPr>
          </a:p>
          <a:p>
            <a:pPr defTabSz="932597"/>
            <a:r>
              <a:rPr lang="en-US" sz="1632" dirty="0">
                <a:solidFill>
                  <a:prstClr val="black"/>
                </a:solidFill>
              </a:rPr>
              <a:t>…</a:t>
            </a:r>
          </a:p>
        </p:txBody>
      </p:sp>
      <p:sp>
        <p:nvSpPr>
          <p:cNvPr id="31" name="Rounded Rectangle 30"/>
          <p:cNvSpPr/>
          <p:nvPr/>
        </p:nvSpPr>
        <p:spPr>
          <a:xfrm>
            <a:off x="7530744" y="2414475"/>
            <a:ext cx="1797459" cy="1772307"/>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0" name="Rounded Rectangle 29"/>
          <p:cNvSpPr/>
          <p:nvPr/>
        </p:nvSpPr>
        <p:spPr>
          <a:xfrm>
            <a:off x="7514021" y="2157862"/>
            <a:ext cx="1797459" cy="1772307"/>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29" name="Rounded Rectangle 28"/>
          <p:cNvSpPr/>
          <p:nvPr/>
        </p:nvSpPr>
        <p:spPr>
          <a:xfrm>
            <a:off x="7514022" y="1901248"/>
            <a:ext cx="1797459" cy="1772307"/>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r>
              <a:rPr lang="en-US" sz="2040" dirty="0" err="1">
                <a:solidFill>
                  <a:prstClr val="black"/>
                </a:solidFill>
              </a:rPr>
              <a:t>SetPSO</a:t>
            </a:r>
            <a:endParaRPr lang="en-US" sz="2040" dirty="0">
              <a:solidFill>
                <a:prstClr val="black"/>
              </a:solidFill>
            </a:endParaRPr>
          </a:p>
          <a:p>
            <a:pPr defTabSz="932597"/>
            <a:r>
              <a:rPr lang="en-US" sz="2040" dirty="0">
                <a:solidFill>
                  <a:prstClr val="black"/>
                </a:solidFill>
              </a:rPr>
              <a:t>Draw</a:t>
            </a:r>
          </a:p>
          <a:p>
            <a:pPr defTabSz="932597"/>
            <a:r>
              <a:rPr lang="en-US" sz="2040" dirty="0" err="1">
                <a:solidFill>
                  <a:prstClr val="black"/>
                </a:solidFill>
              </a:rPr>
              <a:t>SetPSO</a:t>
            </a:r>
            <a:endParaRPr lang="en-US" sz="2040" dirty="0">
              <a:solidFill>
                <a:prstClr val="black"/>
              </a:solidFill>
            </a:endParaRPr>
          </a:p>
          <a:p>
            <a:pPr defTabSz="932597"/>
            <a:r>
              <a:rPr lang="en-US" sz="2040" dirty="0" err="1">
                <a:solidFill>
                  <a:prstClr val="black"/>
                </a:solidFill>
              </a:rPr>
              <a:t>SetTable</a:t>
            </a:r>
            <a:endParaRPr lang="en-US" sz="2040" dirty="0">
              <a:solidFill>
                <a:prstClr val="black"/>
              </a:solidFill>
            </a:endParaRPr>
          </a:p>
          <a:p>
            <a:pPr defTabSz="932597"/>
            <a:r>
              <a:rPr lang="en-US" sz="2040" dirty="0">
                <a:solidFill>
                  <a:prstClr val="black"/>
                </a:solidFill>
              </a:rPr>
              <a:t>Dispatch</a:t>
            </a:r>
          </a:p>
        </p:txBody>
      </p:sp>
      <p:sp>
        <p:nvSpPr>
          <p:cNvPr id="34" name="Rounded Rectangle 33"/>
          <p:cNvSpPr/>
          <p:nvPr/>
        </p:nvSpPr>
        <p:spPr>
          <a:xfrm>
            <a:off x="7547468" y="4599800"/>
            <a:ext cx="1797459" cy="1772307"/>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5" name="Rounded Rectangle 34"/>
          <p:cNvSpPr/>
          <p:nvPr/>
        </p:nvSpPr>
        <p:spPr>
          <a:xfrm>
            <a:off x="7530744" y="4343187"/>
            <a:ext cx="1797459" cy="1772307"/>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6" name="Rounded Rectangle 35"/>
          <p:cNvSpPr/>
          <p:nvPr/>
        </p:nvSpPr>
        <p:spPr>
          <a:xfrm>
            <a:off x="7530745" y="4086573"/>
            <a:ext cx="1797459" cy="1772307"/>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r>
              <a:rPr lang="en-US" sz="2040" dirty="0" err="1">
                <a:solidFill>
                  <a:prstClr val="black"/>
                </a:solidFill>
              </a:rPr>
              <a:t>SetPSO</a:t>
            </a:r>
            <a:endParaRPr lang="en-US" sz="2040" dirty="0">
              <a:solidFill>
                <a:prstClr val="black"/>
              </a:solidFill>
            </a:endParaRPr>
          </a:p>
          <a:p>
            <a:pPr defTabSz="932597"/>
            <a:r>
              <a:rPr lang="en-US" sz="2040" dirty="0" err="1">
                <a:solidFill>
                  <a:prstClr val="black"/>
                </a:solidFill>
              </a:rPr>
              <a:t>SetTable</a:t>
            </a:r>
            <a:endParaRPr lang="en-US" sz="2040" dirty="0">
              <a:solidFill>
                <a:prstClr val="black"/>
              </a:solidFill>
            </a:endParaRPr>
          </a:p>
          <a:p>
            <a:pPr defTabSz="932597"/>
            <a:r>
              <a:rPr lang="en-US" sz="2040" dirty="0">
                <a:solidFill>
                  <a:prstClr val="black"/>
                </a:solidFill>
              </a:rPr>
              <a:t>Draw</a:t>
            </a:r>
          </a:p>
          <a:p>
            <a:pPr defTabSz="932597"/>
            <a:r>
              <a:rPr lang="en-US" sz="2040" dirty="0" err="1">
                <a:solidFill>
                  <a:prstClr val="black"/>
                </a:solidFill>
              </a:rPr>
              <a:t>SetPSO</a:t>
            </a:r>
            <a:endParaRPr lang="en-US" sz="2040" dirty="0">
              <a:solidFill>
                <a:prstClr val="black"/>
              </a:solidFill>
            </a:endParaRPr>
          </a:p>
          <a:p>
            <a:pPr defTabSz="932597"/>
            <a:r>
              <a:rPr lang="en-US" sz="2040" dirty="0">
                <a:solidFill>
                  <a:prstClr val="black"/>
                </a:solidFill>
              </a:rPr>
              <a:t>Draw</a:t>
            </a:r>
          </a:p>
        </p:txBody>
      </p:sp>
      <p:cxnSp>
        <p:nvCxnSpPr>
          <p:cNvPr id="37" name="Straight Arrow Connector 36"/>
          <p:cNvCxnSpPr>
            <a:endCxn id="29" idx="1"/>
          </p:cNvCxnSpPr>
          <p:nvPr/>
        </p:nvCxnSpPr>
        <p:spPr>
          <a:xfrm flipV="1">
            <a:off x="5241541" y="2787402"/>
            <a:ext cx="2272481" cy="1142767"/>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cxnSp>
        <p:nvCxnSpPr>
          <p:cNvPr id="39" name="Straight Arrow Connector 38"/>
          <p:cNvCxnSpPr>
            <a:endCxn id="36" idx="1"/>
          </p:cNvCxnSpPr>
          <p:nvPr/>
        </p:nvCxnSpPr>
        <p:spPr>
          <a:xfrm>
            <a:off x="5241540" y="4599801"/>
            <a:ext cx="2289205" cy="372926"/>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77457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12">
                                            <p:txEl>
                                              <p:pRg st="1" end="1"/>
                                            </p:txEl>
                                          </p:spTgt>
                                        </p:tgtEl>
                                        <p:attrNameLst>
                                          <p:attrName>style.color</p:attrName>
                                        </p:attrNameLst>
                                      </p:cBhvr>
                                      <p:to>
                                        <a:schemeClr val="bg1"/>
                                      </p:to>
                                    </p:animClr>
                                    <p:animClr clrSpc="rgb" dir="cw">
                                      <p:cBhvr>
                                        <p:cTn id="7" dur="250" autoRev="1" fill="remove"/>
                                        <p:tgtEl>
                                          <p:spTgt spid="12">
                                            <p:txEl>
                                              <p:pRg st="1" end="1"/>
                                            </p:txEl>
                                          </p:spTgt>
                                        </p:tgtEl>
                                        <p:attrNameLst>
                                          <p:attrName>fillcolor</p:attrName>
                                        </p:attrNameLst>
                                      </p:cBhvr>
                                      <p:to>
                                        <a:schemeClr val="bg1"/>
                                      </p:to>
                                    </p:animClr>
                                    <p:set>
                                      <p:cBhvr>
                                        <p:cTn id="8" dur="250" autoRev="1" fill="remove"/>
                                        <p:tgtEl>
                                          <p:spTgt spid="12">
                                            <p:txEl>
                                              <p:pRg st="1" end="1"/>
                                            </p:txEl>
                                          </p:spTgt>
                                        </p:tgtEl>
                                        <p:attrNameLst>
                                          <p:attrName>fill.type</p:attrName>
                                        </p:attrNameLst>
                                      </p:cBhvr>
                                      <p:to>
                                        <p:strVal val="solid"/>
                                      </p:to>
                                    </p:set>
                                    <p:set>
                                      <p:cBhvr>
                                        <p:cTn id="9" dur="250" autoRev="1" fill="remove"/>
                                        <p:tgtEl>
                                          <p:spTgt spid="12">
                                            <p:txEl>
                                              <p:pRg st="1" end="1"/>
                                            </p:txEl>
                                          </p:spTgt>
                                        </p:tgtEl>
                                        <p:attrNameLst>
                                          <p:attrName>fill.on</p:attrName>
                                        </p:attrNameLst>
                                      </p:cBhvr>
                                      <p:to>
                                        <p:strVal val="true"/>
                                      </p:to>
                                    </p:set>
                                  </p:childTnLst>
                                </p:cTn>
                              </p:par>
                            </p:childTnLst>
                          </p:cTn>
                        </p:par>
                        <p:par>
                          <p:cTn id="10" fill="hold">
                            <p:stCondLst>
                              <p:cond delay="500"/>
                            </p:stCondLst>
                            <p:childTnLst>
                              <p:par>
                                <p:cTn id="11" presetID="27" presetClass="emph" presetSubtype="0" fill="remove" nodeType="afterEffect">
                                  <p:stCondLst>
                                    <p:cond delay="0"/>
                                  </p:stCondLst>
                                  <p:childTnLst>
                                    <p:animClr clrSpc="rgb" dir="cw">
                                      <p:cBhvr override="childStyle">
                                        <p:cTn id="12" dur="250" autoRev="1" fill="remove"/>
                                        <p:tgtEl>
                                          <p:spTgt spid="12">
                                            <p:txEl>
                                              <p:pRg st="2" end="2"/>
                                            </p:txEl>
                                          </p:spTgt>
                                        </p:tgtEl>
                                        <p:attrNameLst>
                                          <p:attrName>style.color</p:attrName>
                                        </p:attrNameLst>
                                      </p:cBhvr>
                                      <p:to>
                                        <a:schemeClr val="bg1"/>
                                      </p:to>
                                    </p:animClr>
                                    <p:animClr clrSpc="rgb" dir="cw">
                                      <p:cBhvr>
                                        <p:cTn id="13" dur="250" autoRev="1" fill="remove"/>
                                        <p:tgtEl>
                                          <p:spTgt spid="12">
                                            <p:txEl>
                                              <p:pRg st="2" end="2"/>
                                            </p:txEl>
                                          </p:spTgt>
                                        </p:tgtEl>
                                        <p:attrNameLst>
                                          <p:attrName>fillcolor</p:attrName>
                                        </p:attrNameLst>
                                      </p:cBhvr>
                                      <p:to>
                                        <a:schemeClr val="bg1"/>
                                      </p:to>
                                    </p:animClr>
                                    <p:set>
                                      <p:cBhvr>
                                        <p:cTn id="14" dur="250" autoRev="1" fill="remove"/>
                                        <p:tgtEl>
                                          <p:spTgt spid="12">
                                            <p:txEl>
                                              <p:pRg st="2" end="2"/>
                                            </p:txEl>
                                          </p:spTgt>
                                        </p:tgtEl>
                                        <p:attrNameLst>
                                          <p:attrName>fill.type</p:attrName>
                                        </p:attrNameLst>
                                      </p:cBhvr>
                                      <p:to>
                                        <p:strVal val="solid"/>
                                      </p:to>
                                    </p:set>
                                    <p:set>
                                      <p:cBhvr>
                                        <p:cTn id="15" dur="250" autoRev="1" fill="remove"/>
                                        <p:tgtEl>
                                          <p:spTgt spid="12">
                                            <p:txEl>
                                              <p:pRg st="2" end="2"/>
                                            </p:txEl>
                                          </p:spTgt>
                                        </p:tgtEl>
                                        <p:attrNameLst>
                                          <p:attrName>fill.on</p:attrName>
                                        </p:attrNameLst>
                                      </p:cBhvr>
                                      <p:to>
                                        <p:strVal val="true"/>
                                      </p:to>
                                    </p:set>
                                  </p:childTnLst>
                                </p:cTn>
                              </p:par>
                            </p:childTnLst>
                          </p:cTn>
                        </p:par>
                        <p:par>
                          <p:cTn id="16" fill="hold">
                            <p:stCondLst>
                              <p:cond delay="1000"/>
                            </p:stCondLst>
                            <p:childTnLst>
                              <p:par>
                                <p:cTn id="17" presetID="27" presetClass="emph" presetSubtype="0" fill="remove" nodeType="afterEffect">
                                  <p:stCondLst>
                                    <p:cond delay="0"/>
                                  </p:stCondLst>
                                  <p:childTnLst>
                                    <p:animClr clrSpc="rgb" dir="cw">
                                      <p:cBhvr override="childStyle">
                                        <p:cTn id="18" dur="250" autoRev="1" fill="remove"/>
                                        <p:tgtEl>
                                          <p:spTgt spid="12">
                                            <p:txEl>
                                              <p:pRg st="3" end="3"/>
                                            </p:txEl>
                                          </p:spTgt>
                                        </p:tgtEl>
                                        <p:attrNameLst>
                                          <p:attrName>style.color</p:attrName>
                                        </p:attrNameLst>
                                      </p:cBhvr>
                                      <p:to>
                                        <a:schemeClr val="bg1"/>
                                      </p:to>
                                    </p:animClr>
                                    <p:animClr clrSpc="rgb" dir="cw">
                                      <p:cBhvr>
                                        <p:cTn id="19" dur="250" autoRev="1" fill="remove"/>
                                        <p:tgtEl>
                                          <p:spTgt spid="12">
                                            <p:txEl>
                                              <p:pRg st="3" end="3"/>
                                            </p:txEl>
                                          </p:spTgt>
                                        </p:tgtEl>
                                        <p:attrNameLst>
                                          <p:attrName>fillcolor</p:attrName>
                                        </p:attrNameLst>
                                      </p:cBhvr>
                                      <p:to>
                                        <a:schemeClr val="bg1"/>
                                      </p:to>
                                    </p:animClr>
                                    <p:set>
                                      <p:cBhvr>
                                        <p:cTn id="20" dur="250" autoRev="1" fill="remove"/>
                                        <p:tgtEl>
                                          <p:spTgt spid="12">
                                            <p:txEl>
                                              <p:pRg st="3" end="3"/>
                                            </p:txEl>
                                          </p:spTgt>
                                        </p:tgtEl>
                                        <p:attrNameLst>
                                          <p:attrName>fill.type</p:attrName>
                                        </p:attrNameLst>
                                      </p:cBhvr>
                                      <p:to>
                                        <p:strVal val="solid"/>
                                      </p:to>
                                    </p:set>
                                    <p:set>
                                      <p:cBhvr>
                                        <p:cTn id="21" dur="250" autoRev="1" fill="remove"/>
                                        <p:tgtEl>
                                          <p:spTgt spid="12">
                                            <p:txEl>
                                              <p:pRg st="3" end="3"/>
                                            </p:txEl>
                                          </p:spTgt>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nodeType="clickEffect">
                                  <p:stCondLst>
                                    <p:cond delay="0"/>
                                  </p:stCondLst>
                                  <p:childTnLst>
                                    <p:animClr clrSpc="rgb" dir="cw">
                                      <p:cBhvr override="childStyle">
                                        <p:cTn id="25" dur="250" autoRev="1" fill="remove"/>
                                        <p:tgtEl>
                                          <p:spTgt spid="12">
                                            <p:txEl>
                                              <p:pRg st="4" end="4"/>
                                            </p:txEl>
                                          </p:spTgt>
                                        </p:tgtEl>
                                        <p:attrNameLst>
                                          <p:attrName>style.color</p:attrName>
                                        </p:attrNameLst>
                                      </p:cBhvr>
                                      <p:to>
                                        <a:schemeClr val="bg1"/>
                                      </p:to>
                                    </p:animClr>
                                    <p:animClr clrSpc="rgb" dir="cw">
                                      <p:cBhvr>
                                        <p:cTn id="26" dur="250" autoRev="1" fill="remove"/>
                                        <p:tgtEl>
                                          <p:spTgt spid="12">
                                            <p:txEl>
                                              <p:pRg st="4" end="4"/>
                                            </p:txEl>
                                          </p:spTgt>
                                        </p:tgtEl>
                                        <p:attrNameLst>
                                          <p:attrName>fillcolor</p:attrName>
                                        </p:attrNameLst>
                                      </p:cBhvr>
                                      <p:to>
                                        <a:schemeClr val="bg1"/>
                                      </p:to>
                                    </p:animClr>
                                    <p:set>
                                      <p:cBhvr>
                                        <p:cTn id="27" dur="250" autoRev="1" fill="remove"/>
                                        <p:tgtEl>
                                          <p:spTgt spid="12">
                                            <p:txEl>
                                              <p:pRg st="4" end="4"/>
                                            </p:txEl>
                                          </p:spTgt>
                                        </p:tgtEl>
                                        <p:attrNameLst>
                                          <p:attrName>fill.type</p:attrName>
                                        </p:attrNameLst>
                                      </p:cBhvr>
                                      <p:to>
                                        <p:strVal val="solid"/>
                                      </p:to>
                                    </p:set>
                                    <p:set>
                                      <p:cBhvr>
                                        <p:cTn id="28" dur="250" autoRev="1" fill="remove"/>
                                        <p:tgtEl>
                                          <p:spTgt spid="12">
                                            <p:txEl>
                                              <p:pRg st="4" end="4"/>
                                            </p:txEl>
                                          </p:spTgt>
                                        </p:tgtEl>
                                        <p:attrNameLst>
                                          <p:attrName>fill.on</p:attrName>
                                        </p:attrNameLst>
                                      </p:cBhvr>
                                      <p:to>
                                        <p:strVal val="true"/>
                                      </p:to>
                                    </p:set>
                                  </p:childTnLst>
                                </p:cTn>
                              </p:par>
                              <p:par>
                                <p:cTn id="29" presetID="22" presetClass="entr" presetSubtype="8"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p:stCondLst>
                              <p:cond delay="500"/>
                            </p:stCondLst>
                            <p:childTnLst>
                              <p:par>
                                <p:cTn id="33" presetID="27" presetClass="emph" presetSubtype="0" fill="remove" grpId="0" nodeType="afterEffect">
                                  <p:stCondLst>
                                    <p:cond delay="0"/>
                                  </p:stCondLst>
                                  <p:childTnLst>
                                    <p:animClr clrSpc="rgb" dir="cw">
                                      <p:cBhvr override="childStyle">
                                        <p:cTn id="34" dur="250" autoRev="1" fill="remove"/>
                                        <p:tgtEl>
                                          <p:spTgt spid="29">
                                            <p:txEl>
                                              <p:pRg st="0" end="0"/>
                                            </p:txEl>
                                          </p:spTgt>
                                        </p:tgtEl>
                                        <p:attrNameLst>
                                          <p:attrName>style.color</p:attrName>
                                        </p:attrNameLst>
                                      </p:cBhvr>
                                      <p:to>
                                        <a:schemeClr val="bg1"/>
                                      </p:to>
                                    </p:animClr>
                                    <p:animClr clrSpc="rgb" dir="cw">
                                      <p:cBhvr>
                                        <p:cTn id="35" dur="250" autoRev="1" fill="remove"/>
                                        <p:tgtEl>
                                          <p:spTgt spid="29">
                                            <p:txEl>
                                              <p:pRg st="0" end="0"/>
                                            </p:txEl>
                                          </p:spTgt>
                                        </p:tgtEl>
                                        <p:attrNameLst>
                                          <p:attrName>fillcolor</p:attrName>
                                        </p:attrNameLst>
                                      </p:cBhvr>
                                      <p:to>
                                        <a:schemeClr val="bg1"/>
                                      </p:to>
                                    </p:animClr>
                                    <p:set>
                                      <p:cBhvr>
                                        <p:cTn id="36" dur="250" autoRev="1" fill="remove"/>
                                        <p:tgtEl>
                                          <p:spTgt spid="29">
                                            <p:txEl>
                                              <p:pRg st="0" end="0"/>
                                            </p:txEl>
                                          </p:spTgt>
                                        </p:tgtEl>
                                        <p:attrNameLst>
                                          <p:attrName>fill.type</p:attrName>
                                        </p:attrNameLst>
                                      </p:cBhvr>
                                      <p:to>
                                        <p:strVal val="solid"/>
                                      </p:to>
                                    </p:set>
                                    <p:set>
                                      <p:cBhvr>
                                        <p:cTn id="37" dur="250" autoRev="1" fill="remove"/>
                                        <p:tgtEl>
                                          <p:spTgt spid="29">
                                            <p:txEl>
                                              <p:pRg st="0" end="0"/>
                                            </p:txEl>
                                          </p:spTgt>
                                        </p:tgtEl>
                                        <p:attrNameLst>
                                          <p:attrName>fill.on</p:attrName>
                                        </p:attrNameLst>
                                      </p:cBhvr>
                                      <p:to>
                                        <p:strVal val="true"/>
                                      </p:to>
                                    </p:set>
                                  </p:childTnLst>
                                </p:cTn>
                              </p:par>
                            </p:childTnLst>
                          </p:cTn>
                        </p:par>
                        <p:par>
                          <p:cTn id="38" fill="hold">
                            <p:stCondLst>
                              <p:cond delay="1000"/>
                            </p:stCondLst>
                            <p:childTnLst>
                              <p:par>
                                <p:cTn id="39" presetID="27" presetClass="emph" presetSubtype="0" fill="remove" grpId="0" nodeType="afterEffect">
                                  <p:stCondLst>
                                    <p:cond delay="0"/>
                                  </p:stCondLst>
                                  <p:childTnLst>
                                    <p:animClr clrSpc="rgb" dir="cw">
                                      <p:cBhvr override="childStyle">
                                        <p:cTn id="40" dur="250" autoRev="1" fill="remove"/>
                                        <p:tgtEl>
                                          <p:spTgt spid="29">
                                            <p:txEl>
                                              <p:pRg st="1" end="1"/>
                                            </p:txEl>
                                          </p:spTgt>
                                        </p:tgtEl>
                                        <p:attrNameLst>
                                          <p:attrName>style.color</p:attrName>
                                        </p:attrNameLst>
                                      </p:cBhvr>
                                      <p:to>
                                        <a:schemeClr val="bg1"/>
                                      </p:to>
                                    </p:animClr>
                                    <p:animClr clrSpc="rgb" dir="cw">
                                      <p:cBhvr>
                                        <p:cTn id="41" dur="250" autoRev="1" fill="remove"/>
                                        <p:tgtEl>
                                          <p:spTgt spid="29">
                                            <p:txEl>
                                              <p:pRg st="1" end="1"/>
                                            </p:txEl>
                                          </p:spTgt>
                                        </p:tgtEl>
                                        <p:attrNameLst>
                                          <p:attrName>fillcolor</p:attrName>
                                        </p:attrNameLst>
                                      </p:cBhvr>
                                      <p:to>
                                        <a:schemeClr val="bg1"/>
                                      </p:to>
                                    </p:animClr>
                                    <p:set>
                                      <p:cBhvr>
                                        <p:cTn id="42" dur="250" autoRev="1" fill="remove"/>
                                        <p:tgtEl>
                                          <p:spTgt spid="29">
                                            <p:txEl>
                                              <p:pRg st="1" end="1"/>
                                            </p:txEl>
                                          </p:spTgt>
                                        </p:tgtEl>
                                        <p:attrNameLst>
                                          <p:attrName>fill.type</p:attrName>
                                        </p:attrNameLst>
                                      </p:cBhvr>
                                      <p:to>
                                        <p:strVal val="solid"/>
                                      </p:to>
                                    </p:set>
                                    <p:set>
                                      <p:cBhvr>
                                        <p:cTn id="43" dur="250" autoRev="1" fill="remove"/>
                                        <p:tgtEl>
                                          <p:spTgt spid="29">
                                            <p:txEl>
                                              <p:pRg st="1" end="1"/>
                                            </p:txEl>
                                          </p:spTgt>
                                        </p:tgtEl>
                                        <p:attrNameLst>
                                          <p:attrName>fill.on</p:attrName>
                                        </p:attrNameLst>
                                      </p:cBhvr>
                                      <p:to>
                                        <p:strVal val="true"/>
                                      </p:to>
                                    </p:set>
                                  </p:childTnLst>
                                </p:cTn>
                              </p:par>
                            </p:childTnLst>
                          </p:cTn>
                        </p:par>
                        <p:par>
                          <p:cTn id="44" fill="hold">
                            <p:stCondLst>
                              <p:cond delay="1500"/>
                            </p:stCondLst>
                            <p:childTnLst>
                              <p:par>
                                <p:cTn id="45" presetID="27" presetClass="emph" presetSubtype="0" fill="remove" grpId="0" nodeType="afterEffect">
                                  <p:stCondLst>
                                    <p:cond delay="0"/>
                                  </p:stCondLst>
                                  <p:childTnLst>
                                    <p:animClr clrSpc="rgb" dir="cw">
                                      <p:cBhvr override="childStyle">
                                        <p:cTn id="46" dur="250" autoRev="1" fill="remove"/>
                                        <p:tgtEl>
                                          <p:spTgt spid="29">
                                            <p:txEl>
                                              <p:pRg st="2" end="2"/>
                                            </p:txEl>
                                          </p:spTgt>
                                        </p:tgtEl>
                                        <p:attrNameLst>
                                          <p:attrName>style.color</p:attrName>
                                        </p:attrNameLst>
                                      </p:cBhvr>
                                      <p:to>
                                        <a:schemeClr val="bg1"/>
                                      </p:to>
                                    </p:animClr>
                                    <p:animClr clrSpc="rgb" dir="cw">
                                      <p:cBhvr>
                                        <p:cTn id="47" dur="250" autoRev="1" fill="remove"/>
                                        <p:tgtEl>
                                          <p:spTgt spid="29">
                                            <p:txEl>
                                              <p:pRg st="2" end="2"/>
                                            </p:txEl>
                                          </p:spTgt>
                                        </p:tgtEl>
                                        <p:attrNameLst>
                                          <p:attrName>fillcolor</p:attrName>
                                        </p:attrNameLst>
                                      </p:cBhvr>
                                      <p:to>
                                        <a:schemeClr val="bg1"/>
                                      </p:to>
                                    </p:animClr>
                                    <p:set>
                                      <p:cBhvr>
                                        <p:cTn id="48" dur="250" autoRev="1" fill="remove"/>
                                        <p:tgtEl>
                                          <p:spTgt spid="29">
                                            <p:txEl>
                                              <p:pRg st="2" end="2"/>
                                            </p:txEl>
                                          </p:spTgt>
                                        </p:tgtEl>
                                        <p:attrNameLst>
                                          <p:attrName>fill.type</p:attrName>
                                        </p:attrNameLst>
                                      </p:cBhvr>
                                      <p:to>
                                        <p:strVal val="solid"/>
                                      </p:to>
                                    </p:set>
                                    <p:set>
                                      <p:cBhvr>
                                        <p:cTn id="49" dur="250" autoRev="1" fill="remove"/>
                                        <p:tgtEl>
                                          <p:spTgt spid="29">
                                            <p:txEl>
                                              <p:pRg st="2" end="2"/>
                                            </p:txEl>
                                          </p:spTgt>
                                        </p:tgtEl>
                                        <p:attrNameLst>
                                          <p:attrName>fill.on</p:attrName>
                                        </p:attrNameLst>
                                      </p:cBhvr>
                                      <p:to>
                                        <p:strVal val="true"/>
                                      </p:to>
                                    </p:set>
                                  </p:childTnLst>
                                </p:cTn>
                              </p:par>
                            </p:childTnLst>
                          </p:cTn>
                        </p:par>
                        <p:par>
                          <p:cTn id="50" fill="hold">
                            <p:stCondLst>
                              <p:cond delay="2000"/>
                            </p:stCondLst>
                            <p:childTnLst>
                              <p:par>
                                <p:cTn id="51" presetID="27" presetClass="emph" presetSubtype="0" fill="remove" grpId="0" nodeType="afterEffect">
                                  <p:stCondLst>
                                    <p:cond delay="0"/>
                                  </p:stCondLst>
                                  <p:childTnLst>
                                    <p:animClr clrSpc="rgb" dir="cw">
                                      <p:cBhvr override="childStyle">
                                        <p:cTn id="52" dur="250" autoRev="1" fill="remove"/>
                                        <p:tgtEl>
                                          <p:spTgt spid="29">
                                            <p:txEl>
                                              <p:pRg st="3" end="3"/>
                                            </p:txEl>
                                          </p:spTgt>
                                        </p:tgtEl>
                                        <p:attrNameLst>
                                          <p:attrName>style.color</p:attrName>
                                        </p:attrNameLst>
                                      </p:cBhvr>
                                      <p:to>
                                        <a:schemeClr val="bg1"/>
                                      </p:to>
                                    </p:animClr>
                                    <p:animClr clrSpc="rgb" dir="cw">
                                      <p:cBhvr>
                                        <p:cTn id="53" dur="250" autoRev="1" fill="remove"/>
                                        <p:tgtEl>
                                          <p:spTgt spid="29">
                                            <p:txEl>
                                              <p:pRg st="3" end="3"/>
                                            </p:txEl>
                                          </p:spTgt>
                                        </p:tgtEl>
                                        <p:attrNameLst>
                                          <p:attrName>fillcolor</p:attrName>
                                        </p:attrNameLst>
                                      </p:cBhvr>
                                      <p:to>
                                        <a:schemeClr val="bg1"/>
                                      </p:to>
                                    </p:animClr>
                                    <p:set>
                                      <p:cBhvr>
                                        <p:cTn id="54" dur="250" autoRev="1" fill="remove"/>
                                        <p:tgtEl>
                                          <p:spTgt spid="29">
                                            <p:txEl>
                                              <p:pRg st="3" end="3"/>
                                            </p:txEl>
                                          </p:spTgt>
                                        </p:tgtEl>
                                        <p:attrNameLst>
                                          <p:attrName>fill.type</p:attrName>
                                        </p:attrNameLst>
                                      </p:cBhvr>
                                      <p:to>
                                        <p:strVal val="solid"/>
                                      </p:to>
                                    </p:set>
                                    <p:set>
                                      <p:cBhvr>
                                        <p:cTn id="55" dur="250" autoRev="1" fill="remove"/>
                                        <p:tgtEl>
                                          <p:spTgt spid="29">
                                            <p:txEl>
                                              <p:pRg st="3" end="3"/>
                                            </p:txEl>
                                          </p:spTgt>
                                        </p:tgtEl>
                                        <p:attrNameLst>
                                          <p:attrName>fill.on</p:attrName>
                                        </p:attrNameLst>
                                      </p:cBhvr>
                                      <p:to>
                                        <p:strVal val="true"/>
                                      </p:to>
                                    </p:set>
                                  </p:childTnLst>
                                </p:cTn>
                              </p:par>
                            </p:childTnLst>
                          </p:cTn>
                        </p:par>
                        <p:par>
                          <p:cTn id="56" fill="hold">
                            <p:stCondLst>
                              <p:cond delay="2500"/>
                            </p:stCondLst>
                            <p:childTnLst>
                              <p:par>
                                <p:cTn id="57" presetID="27" presetClass="emph" presetSubtype="0" fill="remove" grpId="0" nodeType="afterEffect">
                                  <p:stCondLst>
                                    <p:cond delay="0"/>
                                  </p:stCondLst>
                                  <p:childTnLst>
                                    <p:animClr clrSpc="rgb" dir="cw">
                                      <p:cBhvr override="childStyle">
                                        <p:cTn id="58" dur="250" autoRev="1" fill="remove"/>
                                        <p:tgtEl>
                                          <p:spTgt spid="29">
                                            <p:txEl>
                                              <p:pRg st="4" end="4"/>
                                            </p:txEl>
                                          </p:spTgt>
                                        </p:tgtEl>
                                        <p:attrNameLst>
                                          <p:attrName>style.color</p:attrName>
                                        </p:attrNameLst>
                                      </p:cBhvr>
                                      <p:to>
                                        <a:schemeClr val="bg1"/>
                                      </p:to>
                                    </p:animClr>
                                    <p:animClr clrSpc="rgb" dir="cw">
                                      <p:cBhvr>
                                        <p:cTn id="59" dur="250" autoRev="1" fill="remove"/>
                                        <p:tgtEl>
                                          <p:spTgt spid="29">
                                            <p:txEl>
                                              <p:pRg st="4" end="4"/>
                                            </p:txEl>
                                          </p:spTgt>
                                        </p:tgtEl>
                                        <p:attrNameLst>
                                          <p:attrName>fillcolor</p:attrName>
                                        </p:attrNameLst>
                                      </p:cBhvr>
                                      <p:to>
                                        <a:schemeClr val="bg1"/>
                                      </p:to>
                                    </p:animClr>
                                    <p:set>
                                      <p:cBhvr>
                                        <p:cTn id="60" dur="250" autoRev="1" fill="remove"/>
                                        <p:tgtEl>
                                          <p:spTgt spid="29">
                                            <p:txEl>
                                              <p:pRg st="4" end="4"/>
                                            </p:txEl>
                                          </p:spTgt>
                                        </p:tgtEl>
                                        <p:attrNameLst>
                                          <p:attrName>fill.type</p:attrName>
                                        </p:attrNameLst>
                                      </p:cBhvr>
                                      <p:to>
                                        <p:strVal val="solid"/>
                                      </p:to>
                                    </p:set>
                                    <p:set>
                                      <p:cBhvr>
                                        <p:cTn id="61" dur="250" autoRev="1" fill="remove"/>
                                        <p:tgtEl>
                                          <p:spTgt spid="29">
                                            <p:txEl>
                                              <p:pRg st="4" end="4"/>
                                            </p:txEl>
                                          </p:spTgt>
                                        </p:tgtEl>
                                        <p:attrNameLst>
                                          <p:attrName>fill.on</p:attrName>
                                        </p:attrNameLst>
                                      </p:cBhvr>
                                      <p:to>
                                        <p:strVal val="true"/>
                                      </p:to>
                                    </p:set>
                                  </p:childTnLst>
                                </p:cTn>
                              </p:par>
                            </p:childTnLst>
                          </p:cTn>
                        </p:par>
                      </p:childTnLst>
                    </p:cTn>
                  </p:par>
                  <p:par>
                    <p:cTn id="62" fill="hold">
                      <p:stCondLst>
                        <p:cond delay="indefinite"/>
                      </p:stCondLst>
                      <p:childTnLst>
                        <p:par>
                          <p:cTn id="63" fill="hold">
                            <p:stCondLst>
                              <p:cond delay="0"/>
                            </p:stCondLst>
                            <p:childTnLst>
                              <p:par>
                                <p:cTn id="64" presetID="27" presetClass="emph" presetSubtype="0" fill="remove" nodeType="clickEffect">
                                  <p:stCondLst>
                                    <p:cond delay="0"/>
                                  </p:stCondLst>
                                  <p:childTnLst>
                                    <p:animClr clrSpc="rgb" dir="cw">
                                      <p:cBhvr override="childStyle">
                                        <p:cTn id="65" dur="250" autoRev="1" fill="remove"/>
                                        <p:tgtEl>
                                          <p:spTgt spid="12">
                                            <p:txEl>
                                              <p:pRg st="5" end="5"/>
                                            </p:txEl>
                                          </p:spTgt>
                                        </p:tgtEl>
                                        <p:attrNameLst>
                                          <p:attrName>style.color</p:attrName>
                                        </p:attrNameLst>
                                      </p:cBhvr>
                                      <p:to>
                                        <a:schemeClr val="bg1"/>
                                      </p:to>
                                    </p:animClr>
                                    <p:animClr clrSpc="rgb" dir="cw">
                                      <p:cBhvr>
                                        <p:cTn id="66" dur="250" autoRev="1" fill="remove"/>
                                        <p:tgtEl>
                                          <p:spTgt spid="12">
                                            <p:txEl>
                                              <p:pRg st="5" end="5"/>
                                            </p:txEl>
                                          </p:spTgt>
                                        </p:tgtEl>
                                        <p:attrNameLst>
                                          <p:attrName>fillcolor</p:attrName>
                                        </p:attrNameLst>
                                      </p:cBhvr>
                                      <p:to>
                                        <a:schemeClr val="bg1"/>
                                      </p:to>
                                    </p:animClr>
                                    <p:set>
                                      <p:cBhvr>
                                        <p:cTn id="67" dur="250" autoRev="1" fill="remove"/>
                                        <p:tgtEl>
                                          <p:spTgt spid="12">
                                            <p:txEl>
                                              <p:pRg st="5" end="5"/>
                                            </p:txEl>
                                          </p:spTgt>
                                        </p:tgtEl>
                                        <p:attrNameLst>
                                          <p:attrName>fill.type</p:attrName>
                                        </p:attrNameLst>
                                      </p:cBhvr>
                                      <p:to>
                                        <p:strVal val="solid"/>
                                      </p:to>
                                    </p:set>
                                    <p:set>
                                      <p:cBhvr>
                                        <p:cTn id="68" dur="250" autoRev="1" fill="remove"/>
                                        <p:tgtEl>
                                          <p:spTgt spid="12">
                                            <p:txEl>
                                              <p:pRg st="5" end="5"/>
                                            </p:txEl>
                                          </p:spTgt>
                                        </p:tgtEl>
                                        <p:attrNameLst>
                                          <p:attrName>fill.on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27" presetClass="emph" presetSubtype="0" fill="remove" nodeType="clickEffect">
                                  <p:stCondLst>
                                    <p:cond delay="0"/>
                                  </p:stCondLst>
                                  <p:childTnLst>
                                    <p:animClr clrSpc="rgb" dir="cw">
                                      <p:cBhvr override="childStyle">
                                        <p:cTn id="72" dur="250" autoRev="1" fill="remove"/>
                                        <p:tgtEl>
                                          <p:spTgt spid="12">
                                            <p:txEl>
                                              <p:pRg st="6" end="6"/>
                                            </p:txEl>
                                          </p:spTgt>
                                        </p:tgtEl>
                                        <p:attrNameLst>
                                          <p:attrName>style.color</p:attrName>
                                        </p:attrNameLst>
                                      </p:cBhvr>
                                      <p:to>
                                        <a:schemeClr val="bg1"/>
                                      </p:to>
                                    </p:animClr>
                                    <p:animClr clrSpc="rgb" dir="cw">
                                      <p:cBhvr>
                                        <p:cTn id="73" dur="250" autoRev="1" fill="remove"/>
                                        <p:tgtEl>
                                          <p:spTgt spid="12">
                                            <p:txEl>
                                              <p:pRg st="6" end="6"/>
                                            </p:txEl>
                                          </p:spTgt>
                                        </p:tgtEl>
                                        <p:attrNameLst>
                                          <p:attrName>fillcolor</p:attrName>
                                        </p:attrNameLst>
                                      </p:cBhvr>
                                      <p:to>
                                        <a:schemeClr val="bg1"/>
                                      </p:to>
                                    </p:animClr>
                                    <p:set>
                                      <p:cBhvr>
                                        <p:cTn id="74" dur="250" autoRev="1" fill="remove"/>
                                        <p:tgtEl>
                                          <p:spTgt spid="12">
                                            <p:txEl>
                                              <p:pRg st="6" end="6"/>
                                            </p:txEl>
                                          </p:spTgt>
                                        </p:tgtEl>
                                        <p:attrNameLst>
                                          <p:attrName>fill.type</p:attrName>
                                        </p:attrNameLst>
                                      </p:cBhvr>
                                      <p:to>
                                        <p:strVal val="solid"/>
                                      </p:to>
                                    </p:set>
                                    <p:set>
                                      <p:cBhvr>
                                        <p:cTn id="75" dur="250" autoRev="1" fill="remove"/>
                                        <p:tgtEl>
                                          <p:spTgt spid="12">
                                            <p:txEl>
                                              <p:pRg st="6" end="6"/>
                                            </p:txEl>
                                          </p:spTgt>
                                        </p:tgtEl>
                                        <p:attrNameLst>
                                          <p:attrName>fill.on</p:attrName>
                                        </p:attrNameLst>
                                      </p:cBhvr>
                                      <p:to>
                                        <p:strVal val="true"/>
                                      </p:to>
                                    </p:set>
                                  </p:childTnLst>
                                </p:cTn>
                              </p:par>
                              <p:par>
                                <p:cTn id="76" presetID="22" presetClass="entr" presetSubtype="8" fill="hold" nodeType="with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wipe(left)">
                                      <p:cBhvr>
                                        <p:cTn id="78" dur="500"/>
                                        <p:tgtEl>
                                          <p:spTgt spid="39"/>
                                        </p:tgtEl>
                                      </p:cBhvr>
                                    </p:animEffect>
                                  </p:childTnLst>
                                </p:cTn>
                              </p:par>
                            </p:childTnLst>
                          </p:cTn>
                        </p:par>
                        <p:par>
                          <p:cTn id="79" fill="hold">
                            <p:stCondLst>
                              <p:cond delay="500"/>
                            </p:stCondLst>
                            <p:childTnLst>
                              <p:par>
                                <p:cTn id="80" presetID="27" presetClass="emph" presetSubtype="0" fill="remove" grpId="0" nodeType="afterEffect">
                                  <p:stCondLst>
                                    <p:cond delay="0"/>
                                  </p:stCondLst>
                                  <p:childTnLst>
                                    <p:animClr clrSpc="rgb" dir="cw">
                                      <p:cBhvr override="childStyle">
                                        <p:cTn id="81" dur="250" autoRev="1" fill="remove"/>
                                        <p:tgtEl>
                                          <p:spTgt spid="36">
                                            <p:txEl>
                                              <p:pRg st="0" end="0"/>
                                            </p:txEl>
                                          </p:spTgt>
                                        </p:tgtEl>
                                        <p:attrNameLst>
                                          <p:attrName>style.color</p:attrName>
                                        </p:attrNameLst>
                                      </p:cBhvr>
                                      <p:to>
                                        <a:schemeClr val="bg1"/>
                                      </p:to>
                                    </p:animClr>
                                    <p:animClr clrSpc="rgb" dir="cw">
                                      <p:cBhvr>
                                        <p:cTn id="82" dur="250" autoRev="1" fill="remove"/>
                                        <p:tgtEl>
                                          <p:spTgt spid="36">
                                            <p:txEl>
                                              <p:pRg st="0" end="0"/>
                                            </p:txEl>
                                          </p:spTgt>
                                        </p:tgtEl>
                                        <p:attrNameLst>
                                          <p:attrName>fillcolor</p:attrName>
                                        </p:attrNameLst>
                                      </p:cBhvr>
                                      <p:to>
                                        <a:schemeClr val="bg1"/>
                                      </p:to>
                                    </p:animClr>
                                    <p:set>
                                      <p:cBhvr>
                                        <p:cTn id="83" dur="250" autoRev="1" fill="remove"/>
                                        <p:tgtEl>
                                          <p:spTgt spid="36">
                                            <p:txEl>
                                              <p:pRg st="0" end="0"/>
                                            </p:txEl>
                                          </p:spTgt>
                                        </p:tgtEl>
                                        <p:attrNameLst>
                                          <p:attrName>fill.type</p:attrName>
                                        </p:attrNameLst>
                                      </p:cBhvr>
                                      <p:to>
                                        <p:strVal val="solid"/>
                                      </p:to>
                                    </p:set>
                                    <p:set>
                                      <p:cBhvr>
                                        <p:cTn id="84" dur="250" autoRev="1" fill="remove"/>
                                        <p:tgtEl>
                                          <p:spTgt spid="36">
                                            <p:txEl>
                                              <p:pRg st="0" end="0"/>
                                            </p:txEl>
                                          </p:spTgt>
                                        </p:tgtEl>
                                        <p:attrNameLst>
                                          <p:attrName>fill.on</p:attrName>
                                        </p:attrNameLst>
                                      </p:cBhvr>
                                      <p:to>
                                        <p:strVal val="true"/>
                                      </p:to>
                                    </p:set>
                                  </p:childTnLst>
                                </p:cTn>
                              </p:par>
                            </p:childTnLst>
                          </p:cTn>
                        </p:par>
                        <p:par>
                          <p:cTn id="85" fill="hold">
                            <p:stCondLst>
                              <p:cond delay="1000"/>
                            </p:stCondLst>
                            <p:childTnLst>
                              <p:par>
                                <p:cTn id="86" presetID="27" presetClass="emph" presetSubtype="0" fill="remove" grpId="0" nodeType="afterEffect">
                                  <p:stCondLst>
                                    <p:cond delay="0"/>
                                  </p:stCondLst>
                                  <p:childTnLst>
                                    <p:animClr clrSpc="rgb" dir="cw">
                                      <p:cBhvr override="childStyle">
                                        <p:cTn id="87" dur="250" autoRev="1" fill="remove"/>
                                        <p:tgtEl>
                                          <p:spTgt spid="36">
                                            <p:txEl>
                                              <p:pRg st="1" end="1"/>
                                            </p:txEl>
                                          </p:spTgt>
                                        </p:tgtEl>
                                        <p:attrNameLst>
                                          <p:attrName>style.color</p:attrName>
                                        </p:attrNameLst>
                                      </p:cBhvr>
                                      <p:to>
                                        <a:schemeClr val="bg1"/>
                                      </p:to>
                                    </p:animClr>
                                    <p:animClr clrSpc="rgb" dir="cw">
                                      <p:cBhvr>
                                        <p:cTn id="88" dur="250" autoRev="1" fill="remove"/>
                                        <p:tgtEl>
                                          <p:spTgt spid="36">
                                            <p:txEl>
                                              <p:pRg st="1" end="1"/>
                                            </p:txEl>
                                          </p:spTgt>
                                        </p:tgtEl>
                                        <p:attrNameLst>
                                          <p:attrName>fillcolor</p:attrName>
                                        </p:attrNameLst>
                                      </p:cBhvr>
                                      <p:to>
                                        <a:schemeClr val="bg1"/>
                                      </p:to>
                                    </p:animClr>
                                    <p:set>
                                      <p:cBhvr>
                                        <p:cTn id="89" dur="250" autoRev="1" fill="remove"/>
                                        <p:tgtEl>
                                          <p:spTgt spid="36">
                                            <p:txEl>
                                              <p:pRg st="1" end="1"/>
                                            </p:txEl>
                                          </p:spTgt>
                                        </p:tgtEl>
                                        <p:attrNameLst>
                                          <p:attrName>fill.type</p:attrName>
                                        </p:attrNameLst>
                                      </p:cBhvr>
                                      <p:to>
                                        <p:strVal val="solid"/>
                                      </p:to>
                                    </p:set>
                                    <p:set>
                                      <p:cBhvr>
                                        <p:cTn id="90" dur="250" autoRev="1" fill="remove"/>
                                        <p:tgtEl>
                                          <p:spTgt spid="36">
                                            <p:txEl>
                                              <p:pRg st="1" end="1"/>
                                            </p:txEl>
                                          </p:spTgt>
                                        </p:tgtEl>
                                        <p:attrNameLst>
                                          <p:attrName>fill.on</p:attrName>
                                        </p:attrNameLst>
                                      </p:cBhvr>
                                      <p:to>
                                        <p:strVal val="true"/>
                                      </p:to>
                                    </p:set>
                                  </p:childTnLst>
                                </p:cTn>
                              </p:par>
                            </p:childTnLst>
                          </p:cTn>
                        </p:par>
                        <p:par>
                          <p:cTn id="91" fill="hold">
                            <p:stCondLst>
                              <p:cond delay="1500"/>
                            </p:stCondLst>
                            <p:childTnLst>
                              <p:par>
                                <p:cTn id="92" presetID="27" presetClass="emph" presetSubtype="0" fill="remove" grpId="0" nodeType="afterEffect">
                                  <p:stCondLst>
                                    <p:cond delay="0"/>
                                  </p:stCondLst>
                                  <p:childTnLst>
                                    <p:animClr clrSpc="rgb" dir="cw">
                                      <p:cBhvr override="childStyle">
                                        <p:cTn id="93" dur="250" autoRev="1" fill="remove"/>
                                        <p:tgtEl>
                                          <p:spTgt spid="36">
                                            <p:txEl>
                                              <p:pRg st="2" end="2"/>
                                            </p:txEl>
                                          </p:spTgt>
                                        </p:tgtEl>
                                        <p:attrNameLst>
                                          <p:attrName>style.color</p:attrName>
                                        </p:attrNameLst>
                                      </p:cBhvr>
                                      <p:to>
                                        <a:schemeClr val="bg1"/>
                                      </p:to>
                                    </p:animClr>
                                    <p:animClr clrSpc="rgb" dir="cw">
                                      <p:cBhvr>
                                        <p:cTn id="94" dur="250" autoRev="1" fill="remove"/>
                                        <p:tgtEl>
                                          <p:spTgt spid="36">
                                            <p:txEl>
                                              <p:pRg st="2" end="2"/>
                                            </p:txEl>
                                          </p:spTgt>
                                        </p:tgtEl>
                                        <p:attrNameLst>
                                          <p:attrName>fillcolor</p:attrName>
                                        </p:attrNameLst>
                                      </p:cBhvr>
                                      <p:to>
                                        <a:schemeClr val="bg1"/>
                                      </p:to>
                                    </p:animClr>
                                    <p:set>
                                      <p:cBhvr>
                                        <p:cTn id="95" dur="250" autoRev="1" fill="remove"/>
                                        <p:tgtEl>
                                          <p:spTgt spid="36">
                                            <p:txEl>
                                              <p:pRg st="2" end="2"/>
                                            </p:txEl>
                                          </p:spTgt>
                                        </p:tgtEl>
                                        <p:attrNameLst>
                                          <p:attrName>fill.type</p:attrName>
                                        </p:attrNameLst>
                                      </p:cBhvr>
                                      <p:to>
                                        <p:strVal val="solid"/>
                                      </p:to>
                                    </p:set>
                                    <p:set>
                                      <p:cBhvr>
                                        <p:cTn id="96" dur="250" autoRev="1" fill="remove"/>
                                        <p:tgtEl>
                                          <p:spTgt spid="36">
                                            <p:txEl>
                                              <p:pRg st="2" end="2"/>
                                            </p:txEl>
                                          </p:spTgt>
                                        </p:tgtEl>
                                        <p:attrNameLst>
                                          <p:attrName>fill.on</p:attrName>
                                        </p:attrNameLst>
                                      </p:cBhvr>
                                      <p:to>
                                        <p:strVal val="true"/>
                                      </p:to>
                                    </p:set>
                                  </p:childTnLst>
                                </p:cTn>
                              </p:par>
                            </p:childTnLst>
                          </p:cTn>
                        </p:par>
                        <p:par>
                          <p:cTn id="97" fill="hold">
                            <p:stCondLst>
                              <p:cond delay="2000"/>
                            </p:stCondLst>
                            <p:childTnLst>
                              <p:par>
                                <p:cTn id="98" presetID="27" presetClass="emph" presetSubtype="0" fill="remove" grpId="0" nodeType="afterEffect">
                                  <p:stCondLst>
                                    <p:cond delay="0"/>
                                  </p:stCondLst>
                                  <p:childTnLst>
                                    <p:animClr clrSpc="rgb" dir="cw">
                                      <p:cBhvr override="childStyle">
                                        <p:cTn id="99" dur="250" autoRev="1" fill="remove"/>
                                        <p:tgtEl>
                                          <p:spTgt spid="36">
                                            <p:txEl>
                                              <p:pRg st="3" end="3"/>
                                            </p:txEl>
                                          </p:spTgt>
                                        </p:tgtEl>
                                        <p:attrNameLst>
                                          <p:attrName>style.color</p:attrName>
                                        </p:attrNameLst>
                                      </p:cBhvr>
                                      <p:to>
                                        <a:schemeClr val="bg1"/>
                                      </p:to>
                                    </p:animClr>
                                    <p:animClr clrSpc="rgb" dir="cw">
                                      <p:cBhvr>
                                        <p:cTn id="100" dur="250" autoRev="1" fill="remove"/>
                                        <p:tgtEl>
                                          <p:spTgt spid="36">
                                            <p:txEl>
                                              <p:pRg st="3" end="3"/>
                                            </p:txEl>
                                          </p:spTgt>
                                        </p:tgtEl>
                                        <p:attrNameLst>
                                          <p:attrName>fillcolor</p:attrName>
                                        </p:attrNameLst>
                                      </p:cBhvr>
                                      <p:to>
                                        <a:schemeClr val="bg1"/>
                                      </p:to>
                                    </p:animClr>
                                    <p:set>
                                      <p:cBhvr>
                                        <p:cTn id="101" dur="250" autoRev="1" fill="remove"/>
                                        <p:tgtEl>
                                          <p:spTgt spid="36">
                                            <p:txEl>
                                              <p:pRg st="3" end="3"/>
                                            </p:txEl>
                                          </p:spTgt>
                                        </p:tgtEl>
                                        <p:attrNameLst>
                                          <p:attrName>fill.type</p:attrName>
                                        </p:attrNameLst>
                                      </p:cBhvr>
                                      <p:to>
                                        <p:strVal val="solid"/>
                                      </p:to>
                                    </p:set>
                                    <p:set>
                                      <p:cBhvr>
                                        <p:cTn id="102" dur="250" autoRev="1" fill="remove"/>
                                        <p:tgtEl>
                                          <p:spTgt spid="36">
                                            <p:txEl>
                                              <p:pRg st="3" end="3"/>
                                            </p:txEl>
                                          </p:spTgt>
                                        </p:tgtEl>
                                        <p:attrNameLst>
                                          <p:attrName>fill.on</p:attrName>
                                        </p:attrNameLst>
                                      </p:cBhvr>
                                      <p:to>
                                        <p:strVal val="true"/>
                                      </p:to>
                                    </p:set>
                                  </p:childTnLst>
                                </p:cTn>
                              </p:par>
                            </p:childTnLst>
                          </p:cTn>
                        </p:par>
                        <p:par>
                          <p:cTn id="103" fill="hold">
                            <p:stCondLst>
                              <p:cond delay="2500"/>
                            </p:stCondLst>
                            <p:childTnLst>
                              <p:par>
                                <p:cTn id="104" presetID="27" presetClass="emph" presetSubtype="0" fill="remove" grpId="0" nodeType="afterEffect">
                                  <p:stCondLst>
                                    <p:cond delay="0"/>
                                  </p:stCondLst>
                                  <p:childTnLst>
                                    <p:animClr clrSpc="rgb" dir="cw">
                                      <p:cBhvr override="childStyle">
                                        <p:cTn id="105" dur="250" autoRev="1" fill="remove"/>
                                        <p:tgtEl>
                                          <p:spTgt spid="36">
                                            <p:txEl>
                                              <p:pRg st="4" end="4"/>
                                            </p:txEl>
                                          </p:spTgt>
                                        </p:tgtEl>
                                        <p:attrNameLst>
                                          <p:attrName>style.color</p:attrName>
                                        </p:attrNameLst>
                                      </p:cBhvr>
                                      <p:to>
                                        <a:schemeClr val="bg1"/>
                                      </p:to>
                                    </p:animClr>
                                    <p:animClr clrSpc="rgb" dir="cw">
                                      <p:cBhvr>
                                        <p:cTn id="106" dur="250" autoRev="1" fill="remove"/>
                                        <p:tgtEl>
                                          <p:spTgt spid="36">
                                            <p:txEl>
                                              <p:pRg st="4" end="4"/>
                                            </p:txEl>
                                          </p:spTgt>
                                        </p:tgtEl>
                                        <p:attrNameLst>
                                          <p:attrName>fillcolor</p:attrName>
                                        </p:attrNameLst>
                                      </p:cBhvr>
                                      <p:to>
                                        <a:schemeClr val="bg1"/>
                                      </p:to>
                                    </p:animClr>
                                    <p:set>
                                      <p:cBhvr>
                                        <p:cTn id="107" dur="250" autoRev="1" fill="remove"/>
                                        <p:tgtEl>
                                          <p:spTgt spid="36">
                                            <p:txEl>
                                              <p:pRg st="4" end="4"/>
                                            </p:txEl>
                                          </p:spTgt>
                                        </p:tgtEl>
                                        <p:attrNameLst>
                                          <p:attrName>fill.type</p:attrName>
                                        </p:attrNameLst>
                                      </p:cBhvr>
                                      <p:to>
                                        <p:strVal val="solid"/>
                                      </p:to>
                                    </p:set>
                                    <p:set>
                                      <p:cBhvr>
                                        <p:cTn id="108" dur="250" autoRev="1" fill="remove"/>
                                        <p:tgtEl>
                                          <p:spTgt spid="36">
                                            <p:txEl>
                                              <p:pRg st="4" end="4"/>
                                            </p:txEl>
                                          </p:spTgt>
                                        </p:tgtEl>
                                        <p:attrNameLst>
                                          <p:attrName>fill.on</p:attrName>
                                        </p:attrNameLst>
                                      </p:cBhvr>
                                      <p:to>
                                        <p:strVal val="true"/>
                                      </p:to>
                                    </p:set>
                                  </p:childTnLst>
                                </p:cTn>
                              </p:par>
                            </p:childTnLst>
                          </p:cTn>
                        </p:par>
                      </p:childTnLst>
                    </p:cTn>
                  </p:par>
                  <p:par>
                    <p:cTn id="109" fill="hold">
                      <p:stCondLst>
                        <p:cond delay="indefinite"/>
                      </p:stCondLst>
                      <p:childTnLst>
                        <p:par>
                          <p:cTn id="110" fill="hold">
                            <p:stCondLst>
                              <p:cond delay="0"/>
                            </p:stCondLst>
                            <p:childTnLst>
                              <p:par>
                                <p:cTn id="111" presetID="27" presetClass="emph" presetSubtype="0" fill="remove" nodeType="clickEffect">
                                  <p:stCondLst>
                                    <p:cond delay="0"/>
                                  </p:stCondLst>
                                  <p:childTnLst>
                                    <p:animClr clrSpc="rgb" dir="cw">
                                      <p:cBhvr override="childStyle">
                                        <p:cTn id="112" dur="250" autoRev="1" fill="remove"/>
                                        <p:tgtEl>
                                          <p:spTgt spid="12">
                                            <p:txEl>
                                              <p:pRg st="7" end="7"/>
                                            </p:txEl>
                                          </p:spTgt>
                                        </p:tgtEl>
                                        <p:attrNameLst>
                                          <p:attrName>style.color</p:attrName>
                                        </p:attrNameLst>
                                      </p:cBhvr>
                                      <p:to>
                                        <a:schemeClr val="bg1"/>
                                      </p:to>
                                    </p:animClr>
                                    <p:animClr clrSpc="rgb" dir="cw">
                                      <p:cBhvr>
                                        <p:cTn id="113" dur="250" autoRev="1" fill="remove"/>
                                        <p:tgtEl>
                                          <p:spTgt spid="12">
                                            <p:txEl>
                                              <p:pRg st="7" end="7"/>
                                            </p:txEl>
                                          </p:spTgt>
                                        </p:tgtEl>
                                        <p:attrNameLst>
                                          <p:attrName>fillcolor</p:attrName>
                                        </p:attrNameLst>
                                      </p:cBhvr>
                                      <p:to>
                                        <a:schemeClr val="bg1"/>
                                      </p:to>
                                    </p:animClr>
                                    <p:set>
                                      <p:cBhvr>
                                        <p:cTn id="114" dur="250" autoRev="1" fill="remove"/>
                                        <p:tgtEl>
                                          <p:spTgt spid="12">
                                            <p:txEl>
                                              <p:pRg st="7" end="7"/>
                                            </p:txEl>
                                          </p:spTgt>
                                        </p:tgtEl>
                                        <p:attrNameLst>
                                          <p:attrName>fill.type</p:attrName>
                                        </p:attrNameLst>
                                      </p:cBhvr>
                                      <p:to>
                                        <p:strVal val="solid"/>
                                      </p:to>
                                    </p:set>
                                    <p:set>
                                      <p:cBhvr>
                                        <p:cTn id="115" dur="250" autoRev="1" fill="remove"/>
                                        <p:tgtEl>
                                          <p:spTgt spid="12">
                                            <p:txEl>
                                              <p:pRg st="7" end="7"/>
                                            </p:txEl>
                                          </p:spTgt>
                                        </p:tgtEl>
                                        <p:attrNameLst>
                                          <p:attrName>fill.on</p:attrName>
                                        </p:attrNameLst>
                                      </p:cBhvr>
                                      <p:to>
                                        <p:strVal val="true"/>
                                      </p:to>
                                    </p:set>
                                  </p:childTnLst>
                                </p:cTn>
                              </p:par>
                            </p:childTnLst>
                          </p:cTn>
                        </p:par>
                        <p:par>
                          <p:cTn id="116" fill="hold">
                            <p:stCondLst>
                              <p:cond delay="500"/>
                            </p:stCondLst>
                            <p:childTnLst>
                              <p:par>
                                <p:cTn id="117" presetID="27" presetClass="emph" presetSubtype="0" fill="remove" nodeType="afterEffect">
                                  <p:stCondLst>
                                    <p:cond delay="0"/>
                                  </p:stCondLst>
                                  <p:childTnLst>
                                    <p:animClr clrSpc="rgb" dir="cw">
                                      <p:cBhvr override="childStyle">
                                        <p:cTn id="118" dur="250" autoRev="1" fill="remove"/>
                                        <p:tgtEl>
                                          <p:spTgt spid="12">
                                            <p:txEl>
                                              <p:pRg st="8" end="8"/>
                                            </p:txEl>
                                          </p:spTgt>
                                        </p:tgtEl>
                                        <p:attrNameLst>
                                          <p:attrName>style.color</p:attrName>
                                        </p:attrNameLst>
                                      </p:cBhvr>
                                      <p:to>
                                        <a:schemeClr val="bg1"/>
                                      </p:to>
                                    </p:animClr>
                                    <p:animClr clrSpc="rgb" dir="cw">
                                      <p:cBhvr>
                                        <p:cTn id="119" dur="250" autoRev="1" fill="remove"/>
                                        <p:tgtEl>
                                          <p:spTgt spid="12">
                                            <p:txEl>
                                              <p:pRg st="8" end="8"/>
                                            </p:txEl>
                                          </p:spTgt>
                                        </p:tgtEl>
                                        <p:attrNameLst>
                                          <p:attrName>fillcolor</p:attrName>
                                        </p:attrNameLst>
                                      </p:cBhvr>
                                      <p:to>
                                        <a:schemeClr val="bg1"/>
                                      </p:to>
                                    </p:animClr>
                                    <p:set>
                                      <p:cBhvr>
                                        <p:cTn id="120" dur="250" autoRev="1" fill="remove"/>
                                        <p:tgtEl>
                                          <p:spTgt spid="12">
                                            <p:txEl>
                                              <p:pRg st="8" end="8"/>
                                            </p:txEl>
                                          </p:spTgt>
                                        </p:tgtEl>
                                        <p:attrNameLst>
                                          <p:attrName>fill.type</p:attrName>
                                        </p:attrNameLst>
                                      </p:cBhvr>
                                      <p:to>
                                        <p:strVal val="solid"/>
                                      </p:to>
                                    </p:set>
                                    <p:set>
                                      <p:cBhvr>
                                        <p:cTn id="121" dur="250" autoRev="1" fill="remove"/>
                                        <p:tgtEl>
                                          <p:spTgt spid="12">
                                            <p:txEl>
                                              <p:pRg st="8" end="8"/>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P spid="3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code without Bundles</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pPr>
            <a:r>
              <a:rPr lang="en-US" sz="1428" dirty="0">
                <a:latin typeface="Consolas" panose="020B0609020204030204" pitchFamily="49" charset="0"/>
                <a:cs typeface="Consolas" panose="020B0609020204030204" pitchFamily="49" charset="0"/>
              </a:rPr>
              <a:t>// Setup</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SetPipelineState</a:t>
            </a:r>
            <a:r>
              <a:rPr lang="en-US" sz="1428" dirty="0">
                <a:latin typeface="Consolas" panose="020B0609020204030204" pitchFamily="49" charset="0"/>
                <a:cs typeface="Consolas" panose="020B0609020204030204" pitchFamily="49" charset="0"/>
              </a:rPr>
              <a:t>(</a:t>
            </a:r>
            <a:r>
              <a:rPr lang="en-US" sz="1428" dirty="0" err="1">
                <a:latin typeface="Consolas" panose="020B0609020204030204" pitchFamily="49" charset="0"/>
                <a:cs typeface="Consolas" panose="020B0609020204030204" pitchFamily="49" charset="0"/>
              </a:rPr>
              <a:t>pPSO</a:t>
            </a:r>
            <a:r>
              <a:rPr lang="en-US" sz="1428" dirty="0">
                <a:latin typeface="Consolas" panose="020B0609020204030204" pitchFamily="49" charset="0"/>
                <a:cs typeface="Consolas" panose="020B0609020204030204" pitchFamily="49" charset="0"/>
              </a:rPr>
              <a:t>);</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SetRenderTargetViewTable</a:t>
            </a:r>
            <a:r>
              <a:rPr lang="en-US" sz="1428" dirty="0">
                <a:latin typeface="Consolas" panose="020B0609020204030204" pitchFamily="49" charset="0"/>
                <a:cs typeface="Consolas" panose="020B0609020204030204" pitchFamily="49" charset="0"/>
              </a:rPr>
              <a:t>(0, 1, FALSE, 0);</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SetVertexBufferTable</a:t>
            </a:r>
            <a:r>
              <a:rPr lang="en-US" sz="1428" dirty="0">
                <a:latin typeface="Consolas" panose="020B0609020204030204" pitchFamily="49" charset="0"/>
                <a:cs typeface="Consolas" panose="020B0609020204030204" pitchFamily="49" charset="0"/>
              </a:rPr>
              <a:t>(0,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IASetPrimitiveTopology</a:t>
            </a:r>
            <a:r>
              <a:rPr lang="en-US" sz="1428" dirty="0">
                <a:latin typeface="Consolas" panose="020B0609020204030204" pitchFamily="49" charset="0"/>
                <a:cs typeface="Consolas" panose="020B0609020204030204" pitchFamily="49" charset="0"/>
              </a:rPr>
              <a:t>(D3D_PRIMITIVE_TOPOLOGY_TRIANGLELIST);</a:t>
            </a:r>
          </a:p>
          <a:p>
            <a:pPr marL="0" indent="0">
              <a:buNone/>
            </a:pPr>
            <a:endParaRPr lang="en-US" sz="1428" dirty="0">
              <a:latin typeface="Consolas" panose="020B0609020204030204" pitchFamily="49" charset="0"/>
              <a:cs typeface="Consolas" panose="020B0609020204030204" pitchFamily="49" charset="0"/>
            </a:endParaRPr>
          </a:p>
          <a:p>
            <a:pPr marL="0" indent="0">
              <a:buNone/>
            </a:pPr>
            <a:r>
              <a:rPr lang="en-US" sz="1428" dirty="0">
                <a:latin typeface="Consolas" panose="020B0609020204030204" pitchFamily="49" charset="0"/>
                <a:cs typeface="Consolas" panose="020B0609020204030204" pitchFamily="49" charset="0"/>
              </a:rPr>
              <a:t>// Draw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SetConstantBufferViewTable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0, 0);</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6, 0);</a:t>
            </a:r>
          </a:p>
          <a:p>
            <a:pPr marL="0" indent="0">
              <a:buNone/>
            </a:pPr>
            <a:endParaRPr lang="en-US" sz="1428" dirty="0">
              <a:latin typeface="Consolas" panose="020B0609020204030204" pitchFamily="49" charset="0"/>
              <a:cs typeface="Consolas" panose="020B0609020204030204" pitchFamily="49" charset="0"/>
            </a:endParaRPr>
          </a:p>
          <a:p>
            <a:pPr marL="0" indent="0">
              <a:buNone/>
            </a:pPr>
            <a:r>
              <a:rPr lang="en-US" sz="1428" dirty="0">
                <a:latin typeface="Consolas" panose="020B0609020204030204" pitchFamily="49" charset="0"/>
                <a:cs typeface="Consolas" panose="020B0609020204030204" pitchFamily="49" charset="0"/>
              </a:rPr>
              <a:t>// Draw 2</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SetConstantBufferViewTable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0, 0);</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6, 0);</a:t>
            </a:r>
          </a:p>
        </p:txBody>
      </p:sp>
      <p:sp>
        <p:nvSpPr>
          <p:cNvPr id="5" name="Content Placeholder 3"/>
          <p:cNvSpPr txBox="1">
            <a:spLocks/>
          </p:cNvSpPr>
          <p:nvPr/>
        </p:nvSpPr>
        <p:spPr>
          <a:xfrm>
            <a:off x="6295954" y="3413546"/>
            <a:ext cx="5284752" cy="1176513"/>
          </a:xfrm>
          <a:prstGeom prst="rect">
            <a:avLst/>
          </a:prstGeom>
        </p:spPr>
        <p:txBody>
          <a:bodyPr vert="horz" lIns="93260" tIns="46630" rIns="93260" bIns="4663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48" dirty="0">
                <a:solidFill>
                  <a:prstClr val="black"/>
                </a:solidFill>
                <a:cs typeface="Consolas" panose="020B0609020204030204" pitchFamily="49" charset="0"/>
              </a:rPr>
              <a:t>Set object #1 specific tables and draw</a:t>
            </a:r>
          </a:p>
        </p:txBody>
      </p:sp>
      <p:sp>
        <p:nvSpPr>
          <p:cNvPr id="7" name="Content Placeholder 3"/>
          <p:cNvSpPr txBox="1">
            <a:spLocks/>
          </p:cNvSpPr>
          <p:nvPr/>
        </p:nvSpPr>
        <p:spPr>
          <a:xfrm>
            <a:off x="6295954" y="1861969"/>
            <a:ext cx="5284752" cy="1176513"/>
          </a:xfrm>
          <a:prstGeom prst="rect">
            <a:avLst/>
          </a:prstGeom>
        </p:spPr>
        <p:txBody>
          <a:bodyPr vert="horz" lIns="93260" tIns="46630" rIns="93260" bIns="4663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48" dirty="0">
                <a:solidFill>
                  <a:prstClr val="black"/>
                </a:solidFill>
                <a:cs typeface="Consolas" panose="020B0609020204030204" pitchFamily="49" charset="0"/>
              </a:rPr>
              <a:t>Setup pipeline state and common descriptor tables</a:t>
            </a:r>
          </a:p>
        </p:txBody>
      </p:sp>
      <p:sp>
        <p:nvSpPr>
          <p:cNvPr id="8" name="Content Placeholder 3"/>
          <p:cNvSpPr txBox="1">
            <a:spLocks/>
          </p:cNvSpPr>
          <p:nvPr/>
        </p:nvSpPr>
        <p:spPr>
          <a:xfrm>
            <a:off x="6295954" y="4965123"/>
            <a:ext cx="5284752" cy="1176513"/>
          </a:xfrm>
          <a:prstGeom prst="rect">
            <a:avLst/>
          </a:prstGeom>
        </p:spPr>
        <p:txBody>
          <a:bodyPr vert="horz" lIns="93260" tIns="46630" rIns="93260" bIns="4663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48" dirty="0">
                <a:solidFill>
                  <a:prstClr val="black"/>
                </a:solidFill>
                <a:cs typeface="Consolas" panose="020B0609020204030204" pitchFamily="49" charset="0"/>
              </a:rPr>
              <a:t>Set object #2 specific tables and draw</a:t>
            </a:r>
          </a:p>
        </p:txBody>
      </p:sp>
    </p:spTree>
    <p:extLst>
      <p:ext uri="{BB962C8B-B14F-4D97-AF65-F5344CB8AC3E}">
        <p14:creationId xmlns:p14="http://schemas.microsoft.com/office/powerpoint/2010/main" val="2507828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Goals &amp; Assumptions</a:t>
            </a:r>
            <a:endParaRPr lang="en-US" dirty="0"/>
          </a:p>
        </p:txBody>
      </p:sp>
      <p:sp>
        <p:nvSpPr>
          <p:cNvPr id="5" name="Content Placeholder 4"/>
          <p:cNvSpPr>
            <a:spLocks noGrp="1"/>
          </p:cNvSpPr>
          <p:nvPr>
            <p:ph idx="1"/>
          </p:nvPr>
        </p:nvSpPr>
        <p:spPr/>
        <p:txBody>
          <a:bodyPr/>
          <a:lstStyle/>
          <a:p>
            <a:r>
              <a:rPr lang="en-US" dirty="0" smtClean="0"/>
              <a:t>Preview of Direct3D 12</a:t>
            </a:r>
          </a:p>
          <a:p>
            <a:r>
              <a:rPr lang="en-US" dirty="0"/>
              <a:t>More API </a:t>
            </a:r>
            <a:r>
              <a:rPr lang="en-US" dirty="0" smtClean="0"/>
              <a:t>details in future talks</a:t>
            </a:r>
          </a:p>
          <a:p>
            <a:r>
              <a:rPr lang="en-US" dirty="0" smtClean="0"/>
              <a:t>Assuming </a:t>
            </a:r>
            <a:r>
              <a:rPr lang="en-US" dirty="0"/>
              <a:t>familiarity with Direct3D 11</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643212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Bundles </a:t>
            </a:r>
            <a:r>
              <a:rPr lang="en-US" dirty="0" smtClean="0"/>
              <a:t>– Creating a Bundle</a:t>
            </a:r>
            <a:endParaRPr lang="en-US" dirty="0"/>
          </a:p>
        </p:txBody>
      </p:sp>
      <p:sp>
        <p:nvSpPr>
          <p:cNvPr id="3" name="Content Placeholder 2"/>
          <p:cNvSpPr>
            <a:spLocks noGrp="1"/>
          </p:cNvSpPr>
          <p:nvPr>
            <p:ph sz="half" idx="1"/>
          </p:nvPr>
        </p:nvSpPr>
        <p:spPr>
          <a:xfrm>
            <a:off x="596712" y="1991496"/>
            <a:ext cx="11243051" cy="4437962"/>
          </a:xfrm>
        </p:spPr>
        <p:txBody>
          <a:bodyPr>
            <a:normAutofit/>
          </a:bodyPr>
          <a:lstStyle/>
          <a:p>
            <a:pPr marL="0" indent="0">
              <a:buNone/>
            </a:pPr>
            <a:r>
              <a:rPr lang="en-US" sz="1428" dirty="0">
                <a:latin typeface="Consolas" panose="020B0609020204030204" pitchFamily="49" charset="0"/>
                <a:cs typeface="Consolas" panose="020B0609020204030204" pitchFamily="49" charset="0"/>
              </a:rPr>
              <a:t>// Create bundle</a:t>
            </a:r>
          </a:p>
          <a:p>
            <a:pPr marL="0" indent="0">
              <a:buNone/>
            </a:pPr>
            <a:r>
              <a:rPr lang="en-US" sz="1428" dirty="0" err="1">
                <a:latin typeface="Consolas" panose="020B0609020204030204" pitchFamily="49" charset="0"/>
                <a:cs typeface="Consolas" panose="020B0609020204030204" pitchFamily="49" charset="0"/>
              </a:rPr>
              <a:t>pDevice</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CreateCommandList</a:t>
            </a:r>
            <a:r>
              <a:rPr lang="en-US" sz="1428" dirty="0">
                <a:latin typeface="Consolas" panose="020B0609020204030204" pitchFamily="49" charset="0"/>
                <a:cs typeface="Consolas" panose="020B0609020204030204" pitchFamily="49" charset="0"/>
              </a:rPr>
              <a:t>(D3D12_COMMAND_LIST_TYPE_BUNDLE, </a:t>
            </a:r>
            <a:r>
              <a:rPr lang="en-US" sz="1428" dirty="0" err="1">
                <a:latin typeface="Consolas" panose="020B0609020204030204" pitchFamily="49" charset="0"/>
                <a:cs typeface="Consolas" panose="020B0609020204030204" pitchFamily="49" charset="0"/>
              </a:rPr>
              <a:t>pBundleAllocator</a:t>
            </a:r>
            <a:r>
              <a:rPr lang="en-US" sz="1428" dirty="0">
                <a:latin typeface="Consolas" panose="020B0609020204030204" pitchFamily="49" charset="0"/>
                <a:cs typeface="Consolas" panose="020B0609020204030204" pitchFamily="49" charset="0"/>
              </a:rPr>
              <a:t>, </a:t>
            </a:r>
            <a:r>
              <a:rPr lang="en-US" sz="1428" dirty="0" err="1">
                <a:latin typeface="Consolas" panose="020B0609020204030204" pitchFamily="49" charset="0"/>
                <a:cs typeface="Consolas" panose="020B0609020204030204" pitchFamily="49" charset="0"/>
              </a:rPr>
              <a:t>pPSO</a:t>
            </a:r>
            <a:r>
              <a:rPr lang="en-US" sz="1428" dirty="0">
                <a:latin typeface="Consolas" panose="020B0609020204030204" pitchFamily="49" charset="0"/>
                <a:cs typeface="Consolas" panose="020B0609020204030204" pitchFamily="49" charset="0"/>
              </a:rPr>
              <a:t>, </a:t>
            </a:r>
            <a:r>
              <a:rPr lang="en-US" sz="1428" dirty="0" err="1">
                <a:latin typeface="Consolas" panose="020B0609020204030204" pitchFamily="49" charset="0"/>
                <a:cs typeface="Consolas" panose="020B0609020204030204" pitchFamily="49" charset="0"/>
              </a:rPr>
              <a:t>pDescriptorHeap</a:t>
            </a:r>
            <a:r>
              <a:rPr lang="en-US" sz="1428" dirty="0">
                <a:latin typeface="Consolas" panose="020B0609020204030204" pitchFamily="49" charset="0"/>
                <a:cs typeface="Consolas" panose="020B0609020204030204" pitchFamily="49" charset="0"/>
              </a:rPr>
              <a:t>, &amp;</a:t>
            </a: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a:t>
            </a:r>
          </a:p>
          <a:p>
            <a:pPr marL="0" indent="0">
              <a:buNone/>
            </a:pPr>
            <a:endParaRPr lang="en-US" sz="1428" dirty="0">
              <a:latin typeface="Consolas" panose="020B0609020204030204" pitchFamily="49" charset="0"/>
              <a:cs typeface="Consolas" panose="020B0609020204030204" pitchFamily="49" charset="0"/>
            </a:endParaRPr>
          </a:p>
          <a:p>
            <a:pPr marL="0" indent="0">
              <a:buNone/>
            </a:pPr>
            <a:r>
              <a:rPr lang="en-US" sz="1428" dirty="0">
                <a:latin typeface="Consolas" panose="020B0609020204030204" pitchFamily="49" charset="0"/>
                <a:cs typeface="Consolas" panose="020B0609020204030204" pitchFamily="49" charset="0"/>
              </a:rPr>
              <a:t>// Record commands</a:t>
            </a:r>
          </a:p>
          <a:p>
            <a:pPr marL="0" indent="0">
              <a:buNone/>
            </a:pP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IASetPrimitiveTopology</a:t>
            </a:r>
            <a:r>
              <a:rPr lang="en-US" sz="1428" dirty="0">
                <a:latin typeface="Consolas" panose="020B0609020204030204" pitchFamily="49" charset="0"/>
                <a:cs typeface="Consolas" panose="020B0609020204030204" pitchFamily="49" charset="0"/>
              </a:rPr>
              <a:t>(D3D_PRIMITIVE_TOPOLOGY_TRIANGLELIST);</a:t>
            </a:r>
          </a:p>
          <a:p>
            <a:pPr marL="0" indent="0">
              <a:buNone/>
            </a:pP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0, 0);</a:t>
            </a:r>
          </a:p>
          <a:p>
            <a:pPr marL="0" indent="0">
              <a:buNone/>
            </a:pP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6, 0);</a:t>
            </a:r>
          </a:p>
          <a:p>
            <a:pPr marL="0" indent="0">
              <a:buNone/>
            </a:pP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-&gt;Close();</a:t>
            </a:r>
          </a:p>
          <a:p>
            <a:pPr marL="0" indent="0">
              <a:buNone/>
            </a:pPr>
            <a:endParaRPr lang="en-US" sz="1428" dirty="0">
              <a:latin typeface="Consolas" panose="020B0609020204030204" pitchFamily="49" charset="0"/>
              <a:cs typeface="Consolas" panose="020B0609020204030204" pitchFamily="49" charset="0"/>
            </a:endParaRPr>
          </a:p>
          <a:p>
            <a:pPr marL="0" indent="0">
              <a:buNone/>
            </a:pPr>
            <a:endParaRPr lang="en-US" sz="1428"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61426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768" y="372393"/>
            <a:ext cx="5284752" cy="1351952"/>
          </a:xfrm>
        </p:spPr>
        <p:txBody>
          <a:bodyPr/>
          <a:lstStyle/>
          <a:p>
            <a:r>
              <a:rPr lang="en-US" dirty="0" smtClean="0"/>
              <a:t>No Bundles</a:t>
            </a:r>
            <a:endParaRPr lang="en-US" dirty="0"/>
          </a:p>
        </p:txBody>
      </p:sp>
      <p:sp>
        <p:nvSpPr>
          <p:cNvPr id="3" name="Content Placeholder 2"/>
          <p:cNvSpPr>
            <a:spLocks noGrp="1"/>
          </p:cNvSpPr>
          <p:nvPr>
            <p:ph sz="half" idx="1"/>
          </p:nvPr>
        </p:nvSpPr>
        <p:spPr>
          <a:xfrm>
            <a:off x="855768" y="1861968"/>
            <a:ext cx="5284752" cy="4437962"/>
          </a:xfrm>
        </p:spPr>
        <p:txBody>
          <a:bodyPr>
            <a:normAutofit fontScale="70000" lnSpcReduction="20000"/>
          </a:bodyPr>
          <a:lstStyle/>
          <a:p>
            <a:pPr marL="0" indent="0">
              <a:buNone/>
            </a:pPr>
            <a:r>
              <a:rPr lang="en-US" sz="1428" dirty="0">
                <a:latin typeface="Consolas" panose="020B0609020204030204" pitchFamily="49" charset="0"/>
                <a:cs typeface="Consolas" panose="020B0609020204030204" pitchFamily="49" charset="0"/>
              </a:rPr>
              <a:t>// Setup</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SetPipelineState</a:t>
            </a:r>
            <a:r>
              <a:rPr lang="en-US" sz="1428" dirty="0">
                <a:latin typeface="Consolas" panose="020B0609020204030204" pitchFamily="49" charset="0"/>
                <a:cs typeface="Consolas" panose="020B0609020204030204" pitchFamily="49" charset="0"/>
              </a:rPr>
              <a:t>(</a:t>
            </a:r>
            <a:r>
              <a:rPr lang="en-US" sz="1428" dirty="0" err="1">
                <a:latin typeface="Consolas" panose="020B0609020204030204" pitchFamily="49" charset="0"/>
                <a:cs typeface="Consolas" panose="020B0609020204030204" pitchFamily="49" charset="0"/>
              </a:rPr>
              <a:t>pPSO</a:t>
            </a:r>
            <a:r>
              <a:rPr lang="en-US" sz="1428" dirty="0">
                <a:latin typeface="Consolas" panose="020B0609020204030204" pitchFamily="49" charset="0"/>
                <a:cs typeface="Consolas" panose="020B0609020204030204" pitchFamily="49" charset="0"/>
              </a:rPr>
              <a:t>);</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SetRenderTargetViewTable</a:t>
            </a:r>
            <a:r>
              <a:rPr lang="en-US" sz="1428" dirty="0">
                <a:latin typeface="Consolas" panose="020B0609020204030204" pitchFamily="49" charset="0"/>
                <a:cs typeface="Consolas" panose="020B0609020204030204" pitchFamily="49" charset="0"/>
              </a:rPr>
              <a:t>(0, 1, FALSE, 0);</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SetVertexBufferTable</a:t>
            </a:r>
            <a:r>
              <a:rPr lang="en-US" sz="1428" dirty="0">
                <a:latin typeface="Consolas" panose="020B0609020204030204" pitchFamily="49" charset="0"/>
                <a:cs typeface="Consolas" panose="020B0609020204030204" pitchFamily="49" charset="0"/>
              </a:rPr>
              <a:t>(0,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IASetPrimitiveTopology</a:t>
            </a:r>
            <a:r>
              <a:rPr lang="en-US" sz="1428" dirty="0">
                <a:latin typeface="Consolas" panose="020B0609020204030204" pitchFamily="49" charset="0"/>
                <a:cs typeface="Consolas" panose="020B0609020204030204" pitchFamily="49" charset="0"/>
              </a:rPr>
              <a:t>(D3D_PRIMITIVE_TOPOLOGY_TRIANGLELIST);</a:t>
            </a:r>
          </a:p>
          <a:p>
            <a:pPr marL="0" indent="0">
              <a:buNone/>
            </a:pPr>
            <a:endParaRPr lang="en-US" sz="1428" dirty="0">
              <a:latin typeface="Consolas" panose="020B0609020204030204" pitchFamily="49" charset="0"/>
              <a:cs typeface="Consolas" panose="020B0609020204030204" pitchFamily="49" charset="0"/>
            </a:endParaRPr>
          </a:p>
          <a:p>
            <a:pPr marL="0" indent="0">
              <a:buNone/>
            </a:pPr>
            <a:r>
              <a:rPr lang="en-US" sz="1428" dirty="0">
                <a:latin typeface="Consolas" panose="020B0609020204030204" pitchFamily="49" charset="0"/>
                <a:cs typeface="Consolas" panose="020B0609020204030204" pitchFamily="49" charset="0"/>
              </a:rPr>
              <a:t>// Draw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SetConstantBufferViewTable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0, 0);</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6, 0);</a:t>
            </a:r>
          </a:p>
          <a:p>
            <a:pPr marL="0" indent="0">
              <a:buNone/>
            </a:pPr>
            <a:endParaRPr lang="en-US" sz="1428" dirty="0">
              <a:latin typeface="Consolas" panose="020B0609020204030204" pitchFamily="49" charset="0"/>
              <a:cs typeface="Consolas" panose="020B0609020204030204" pitchFamily="49" charset="0"/>
            </a:endParaRPr>
          </a:p>
          <a:p>
            <a:pPr marL="0" indent="0">
              <a:buNone/>
            </a:pPr>
            <a:r>
              <a:rPr lang="en-US" sz="1428" dirty="0">
                <a:latin typeface="Consolas" panose="020B0609020204030204" pitchFamily="49" charset="0"/>
                <a:cs typeface="Consolas" panose="020B0609020204030204" pitchFamily="49" charset="0"/>
              </a:rPr>
              <a:t>// Draw 2</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SetConstantBufferViewTable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0, 0);</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SetShaderResourceViewTable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DrawInstanced</a:t>
            </a:r>
            <a:r>
              <a:rPr lang="en-US" sz="1428" dirty="0">
                <a:latin typeface="Consolas" panose="020B0609020204030204" pitchFamily="49" charset="0"/>
                <a:cs typeface="Consolas" panose="020B0609020204030204" pitchFamily="49" charset="0"/>
              </a:rPr>
              <a:t>(6, 1, 6, 0);</a:t>
            </a:r>
          </a:p>
        </p:txBody>
      </p:sp>
      <p:sp>
        <p:nvSpPr>
          <p:cNvPr id="4" name="Content Placeholder 3"/>
          <p:cNvSpPr>
            <a:spLocks noGrp="1"/>
          </p:cNvSpPr>
          <p:nvPr>
            <p:ph sz="half" idx="2"/>
          </p:nvPr>
        </p:nvSpPr>
        <p:spPr/>
        <p:txBody>
          <a:bodyPr>
            <a:normAutofit fontScale="70000" lnSpcReduction="20000"/>
          </a:bodyPr>
          <a:lstStyle/>
          <a:p>
            <a:pPr marL="0" indent="0">
              <a:buNone/>
            </a:pPr>
            <a:r>
              <a:rPr lang="en-US" sz="1428" dirty="0">
                <a:latin typeface="Consolas" panose="020B0609020204030204" pitchFamily="49" charset="0"/>
                <a:cs typeface="Consolas" panose="020B0609020204030204" pitchFamily="49" charset="0"/>
              </a:rPr>
              <a:t>// Setup</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SetRenderTargetViewTable</a:t>
            </a:r>
            <a:r>
              <a:rPr lang="en-US" sz="1428" dirty="0">
                <a:latin typeface="Consolas" panose="020B0609020204030204" pitchFamily="49" charset="0"/>
                <a:cs typeface="Consolas" panose="020B0609020204030204" pitchFamily="49" charset="0"/>
              </a:rPr>
              <a:t>(0, 1, FALSE, 0);</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SetVertexBufferTable</a:t>
            </a:r>
            <a:r>
              <a:rPr lang="en-US" sz="1428" dirty="0">
                <a:latin typeface="Consolas" panose="020B0609020204030204" pitchFamily="49" charset="0"/>
                <a:cs typeface="Consolas" panose="020B0609020204030204" pitchFamily="49" charset="0"/>
              </a:rPr>
              <a:t>(0, 1);</a:t>
            </a:r>
          </a:p>
          <a:p>
            <a:pPr marL="0" indent="0">
              <a:buNone/>
            </a:pPr>
            <a:endParaRPr lang="en-US" sz="1428" dirty="0">
              <a:latin typeface="Consolas" panose="020B0609020204030204" pitchFamily="49" charset="0"/>
              <a:cs typeface="Consolas" panose="020B0609020204030204" pitchFamily="49" charset="0"/>
            </a:endParaRPr>
          </a:p>
          <a:p>
            <a:pPr marL="0" indent="0">
              <a:buNone/>
            </a:pPr>
            <a:r>
              <a:rPr lang="en-US" sz="1428" dirty="0">
                <a:latin typeface="Consolas" panose="020B0609020204030204" pitchFamily="49" charset="0"/>
                <a:cs typeface="Consolas" panose="020B0609020204030204" pitchFamily="49" charset="0"/>
              </a:rPr>
              <a:t>// Draw 1 and 2</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SetConstantBufferViewTable</a:t>
            </a:r>
            <a:r>
              <a:rPr lang="en-US" sz="1428" dirty="0">
                <a:latin typeface="Consolas" panose="020B0609020204030204" pitchFamily="49" charset="0"/>
                <a:cs typeface="Consolas" panose="020B0609020204030204" pitchFamily="49" charset="0"/>
              </a:rPr>
              <a:t>(D3D12_SHADER_STAGE_PIXEL, 0,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ExecuteBundle</a:t>
            </a:r>
            <a:r>
              <a:rPr lang="en-US" sz="1428" dirty="0">
                <a:latin typeface="Consolas" panose="020B0609020204030204" pitchFamily="49" charset="0"/>
                <a:cs typeface="Consolas" panose="020B0609020204030204" pitchFamily="49" charset="0"/>
              </a:rPr>
              <a:t>(</a:t>
            </a: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SetConstantBufferViewTable</a:t>
            </a:r>
            <a:r>
              <a:rPr lang="en-US" sz="1428" dirty="0">
                <a:latin typeface="Consolas" panose="020B0609020204030204" pitchFamily="49" charset="0"/>
                <a:cs typeface="Consolas" panose="020B0609020204030204" pitchFamily="49" charset="0"/>
              </a:rPr>
              <a:t>(D3D12_SHADER_STAGE_PIXEL, 1, 1);</a:t>
            </a:r>
          </a:p>
          <a:p>
            <a:pPr marL="0" indent="0">
              <a:buNone/>
            </a:pPr>
            <a:r>
              <a:rPr lang="en-US" sz="1428" dirty="0" err="1">
                <a:latin typeface="Consolas" panose="020B0609020204030204" pitchFamily="49" charset="0"/>
                <a:cs typeface="Consolas" panose="020B0609020204030204" pitchFamily="49" charset="0"/>
              </a:rPr>
              <a:t>pContext</a:t>
            </a:r>
            <a:r>
              <a:rPr lang="en-US" sz="1428" dirty="0">
                <a:latin typeface="Consolas" panose="020B0609020204030204" pitchFamily="49" charset="0"/>
                <a:cs typeface="Consolas" panose="020B0609020204030204" pitchFamily="49" charset="0"/>
              </a:rPr>
              <a:t>-&gt;</a:t>
            </a:r>
            <a:r>
              <a:rPr lang="en-US" sz="1428" dirty="0" err="1">
                <a:latin typeface="Consolas" panose="020B0609020204030204" pitchFamily="49" charset="0"/>
                <a:cs typeface="Consolas" panose="020B0609020204030204" pitchFamily="49" charset="0"/>
              </a:rPr>
              <a:t>ExecuteBundle</a:t>
            </a:r>
            <a:r>
              <a:rPr lang="en-US" sz="1428" dirty="0">
                <a:latin typeface="Consolas" panose="020B0609020204030204" pitchFamily="49" charset="0"/>
                <a:cs typeface="Consolas" panose="020B0609020204030204" pitchFamily="49" charset="0"/>
              </a:rPr>
              <a:t>(</a:t>
            </a:r>
            <a:r>
              <a:rPr lang="en-US" sz="1428" dirty="0" err="1">
                <a:latin typeface="Consolas" panose="020B0609020204030204" pitchFamily="49" charset="0"/>
                <a:cs typeface="Consolas" panose="020B0609020204030204" pitchFamily="49" charset="0"/>
              </a:rPr>
              <a:t>pBundle</a:t>
            </a:r>
            <a:r>
              <a:rPr lang="en-US" sz="1428" dirty="0">
                <a:latin typeface="Consolas" panose="020B0609020204030204" pitchFamily="49" charset="0"/>
                <a:cs typeface="Consolas" panose="020B0609020204030204" pitchFamily="49" charset="0"/>
              </a:rPr>
              <a:t>);</a:t>
            </a:r>
          </a:p>
        </p:txBody>
      </p:sp>
      <p:sp>
        <p:nvSpPr>
          <p:cNvPr id="5" name="Title 1"/>
          <p:cNvSpPr txBox="1">
            <a:spLocks/>
          </p:cNvSpPr>
          <p:nvPr/>
        </p:nvSpPr>
        <p:spPr>
          <a:xfrm>
            <a:off x="6295954" y="372392"/>
            <a:ext cx="5284752" cy="1351952"/>
          </a:xfrm>
          <a:prstGeom prst="rect">
            <a:avLst/>
          </a:prstGeom>
        </p:spPr>
        <p:txBody>
          <a:bodyPr vert="horz" lIns="93260" tIns="46630" rIns="93260" bIns="4663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88" dirty="0">
                <a:solidFill>
                  <a:prstClr val="black"/>
                </a:solidFill>
              </a:rPr>
              <a:t>Bundles</a:t>
            </a:r>
          </a:p>
        </p:txBody>
      </p:sp>
    </p:spTree>
    <p:extLst>
      <p:ext uri="{BB962C8B-B14F-4D97-AF65-F5344CB8AC3E}">
        <p14:creationId xmlns:p14="http://schemas.microsoft.com/office/powerpoint/2010/main" val="40488428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Bundle Demo</a:t>
            </a:r>
            <a:endParaRPr lang="en-US" dirty="0"/>
          </a:p>
        </p:txBody>
      </p:sp>
      <p:sp>
        <p:nvSpPr>
          <p:cNvPr id="3" name="Text Placeholder 2"/>
          <p:cNvSpPr>
            <a:spLocks noGrp="1"/>
          </p:cNvSpPr>
          <p:nvPr>
            <p:ph type="body" idx="1"/>
          </p:nvPr>
        </p:nvSpPr>
        <p:spPr/>
        <p:txBody>
          <a:bodyPr/>
          <a:lstStyle/>
          <a:p>
            <a:r>
              <a:rPr lang="en-US" dirty="0" smtClean="0"/>
              <a:t>CPU usage comparison</a:t>
            </a:r>
            <a:endParaRPr lang="en-US" dirty="0"/>
          </a:p>
        </p:txBody>
      </p:sp>
    </p:spTree>
    <p:extLst>
      <p:ext uri="{BB962C8B-B14F-4D97-AF65-F5344CB8AC3E}">
        <p14:creationId xmlns:p14="http://schemas.microsoft.com/office/powerpoint/2010/main" val="1462935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12 – Command Creation Parallelism</a:t>
            </a:r>
            <a:endParaRPr lang="en-US" dirty="0"/>
          </a:p>
        </p:txBody>
      </p:sp>
      <p:sp>
        <p:nvSpPr>
          <p:cNvPr id="3" name="Content Placeholder 2"/>
          <p:cNvSpPr>
            <a:spLocks noGrp="1"/>
          </p:cNvSpPr>
          <p:nvPr>
            <p:ph idx="1"/>
          </p:nvPr>
        </p:nvSpPr>
        <p:spPr/>
        <p:txBody>
          <a:bodyPr>
            <a:normAutofit/>
          </a:bodyPr>
          <a:lstStyle/>
          <a:p>
            <a:pPr marL="233149" lvl="1">
              <a:spcBef>
                <a:spcPts val="1020"/>
              </a:spcBef>
            </a:pPr>
            <a:r>
              <a:rPr lang="en-US" sz="3264" dirty="0"/>
              <a:t>About that context…</a:t>
            </a:r>
          </a:p>
          <a:p>
            <a:pPr marL="0" lvl="1" indent="0">
              <a:spcBef>
                <a:spcPts val="1020"/>
              </a:spcBef>
              <a:buNone/>
            </a:pPr>
            <a:endParaRPr lang="en-US" sz="3264" dirty="0"/>
          </a:p>
          <a:p>
            <a:pPr marL="233149" lvl="1">
              <a:spcBef>
                <a:spcPts val="1020"/>
              </a:spcBef>
            </a:pPr>
            <a:r>
              <a:rPr lang="en-US" sz="3264" dirty="0"/>
              <a:t>No Immediate Context</a:t>
            </a:r>
          </a:p>
          <a:p>
            <a:pPr marL="699447" lvl="2">
              <a:spcBef>
                <a:spcPts val="1020"/>
              </a:spcBef>
            </a:pPr>
            <a:r>
              <a:rPr lang="en-US" sz="2856" dirty="0"/>
              <a:t>All rendering via Command Lists</a:t>
            </a:r>
          </a:p>
          <a:p>
            <a:pPr marL="699447" lvl="2">
              <a:spcBef>
                <a:spcPts val="1020"/>
              </a:spcBef>
            </a:pPr>
            <a:r>
              <a:rPr lang="en-US" sz="2856" dirty="0"/>
              <a:t>Command Lists are submitted on a Command Queue</a:t>
            </a:r>
          </a:p>
        </p:txBody>
      </p:sp>
    </p:spTree>
    <p:extLst>
      <p:ext uri="{BB962C8B-B14F-4D97-AF65-F5344CB8AC3E}">
        <p14:creationId xmlns:p14="http://schemas.microsoft.com/office/powerpoint/2010/main" val="256028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Lists and Command Queue</a:t>
            </a:r>
            <a:endParaRPr lang="en-US" dirty="0"/>
          </a:p>
        </p:txBody>
      </p:sp>
      <p:sp>
        <p:nvSpPr>
          <p:cNvPr id="3" name="Content Placeholder 2"/>
          <p:cNvSpPr>
            <a:spLocks noGrp="1"/>
          </p:cNvSpPr>
          <p:nvPr>
            <p:ph idx="1"/>
          </p:nvPr>
        </p:nvSpPr>
        <p:spPr/>
        <p:txBody>
          <a:bodyPr>
            <a:normAutofit/>
          </a:bodyPr>
          <a:lstStyle/>
          <a:p>
            <a:r>
              <a:rPr lang="en-US" sz="3264" dirty="0"/>
              <a:t>Application responsible for</a:t>
            </a:r>
          </a:p>
          <a:p>
            <a:pPr lvl="1"/>
            <a:r>
              <a:rPr lang="en-US" sz="2856" dirty="0"/>
              <a:t>Hazard tracking</a:t>
            </a:r>
          </a:p>
          <a:p>
            <a:pPr lvl="1"/>
            <a:r>
              <a:rPr lang="en-US" sz="2856" dirty="0"/>
              <a:t>Declaring maximum number of recording command lists </a:t>
            </a:r>
          </a:p>
          <a:p>
            <a:pPr lvl="1"/>
            <a:r>
              <a:rPr lang="en-US" sz="2856" dirty="0"/>
              <a:t>Resource renaming with GPU signaled fence</a:t>
            </a:r>
          </a:p>
          <a:p>
            <a:pPr lvl="1"/>
            <a:r>
              <a:rPr lang="en-US" sz="2856" dirty="0"/>
              <a:t>Resources lifetime referenced by command lists</a:t>
            </a:r>
          </a:p>
          <a:p>
            <a:r>
              <a:rPr lang="en-US" sz="3264" dirty="0"/>
              <a:t>Fence operations on the Command Queue</a:t>
            </a:r>
          </a:p>
          <a:p>
            <a:pPr lvl="1"/>
            <a:r>
              <a:rPr lang="en-US" sz="2856" dirty="0"/>
              <a:t>Not on Command List or Bundle</a:t>
            </a:r>
          </a:p>
          <a:p>
            <a:pPr lvl="1"/>
            <a:r>
              <a:rPr lang="en-US" sz="2856" dirty="0"/>
              <a:t>Signals occur on Command List completion</a:t>
            </a:r>
          </a:p>
          <a:p>
            <a:r>
              <a:rPr lang="en-US" sz="3264" dirty="0"/>
              <a:t>Command List submission cost reduced by WDDM 2.0</a:t>
            </a:r>
          </a:p>
          <a:p>
            <a:pPr lvl="1"/>
            <a:endParaRPr lang="en-US" sz="2856" dirty="0"/>
          </a:p>
          <a:p>
            <a:pPr marL="233149" lvl="1">
              <a:spcBef>
                <a:spcPts val="1020"/>
              </a:spcBef>
            </a:pPr>
            <a:endParaRPr lang="en-US" sz="3264" dirty="0"/>
          </a:p>
        </p:txBody>
      </p:sp>
    </p:spTree>
    <p:extLst>
      <p:ext uri="{BB962C8B-B14F-4D97-AF65-F5344CB8AC3E}">
        <p14:creationId xmlns:p14="http://schemas.microsoft.com/office/powerpoint/2010/main" val="22418061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Queue</a:t>
            </a:r>
            <a:endParaRPr lang="en-US" dirty="0"/>
          </a:p>
        </p:txBody>
      </p:sp>
      <p:sp>
        <p:nvSpPr>
          <p:cNvPr id="24" name="Rectangle 23"/>
          <p:cNvSpPr/>
          <p:nvPr/>
        </p:nvSpPr>
        <p:spPr>
          <a:xfrm>
            <a:off x="1372046" y="2624212"/>
            <a:ext cx="3092009" cy="2576480"/>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defTabSz="932597"/>
            <a:r>
              <a:rPr lang="en-US" sz="1632" dirty="0">
                <a:solidFill>
                  <a:prstClr val="white"/>
                </a:solidFill>
              </a:rPr>
              <a:t>Command Queue</a:t>
            </a:r>
          </a:p>
        </p:txBody>
      </p:sp>
      <p:sp>
        <p:nvSpPr>
          <p:cNvPr id="4" name="Flowchart: Multidocument 3"/>
          <p:cNvSpPr/>
          <p:nvPr/>
        </p:nvSpPr>
        <p:spPr>
          <a:xfrm>
            <a:off x="1506202" y="2972435"/>
            <a:ext cx="2645047" cy="1965269"/>
          </a:xfrm>
          <a:prstGeom prst="flowChartMultidocumen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r>
              <a:rPr lang="en-US" sz="1632" dirty="0">
                <a:solidFill>
                  <a:prstClr val="white"/>
                </a:solidFill>
              </a:rPr>
              <a:t>Execute Command List 1</a:t>
            </a:r>
          </a:p>
          <a:p>
            <a:pPr defTabSz="932597"/>
            <a:r>
              <a:rPr lang="en-US" sz="1632" dirty="0">
                <a:solidFill>
                  <a:prstClr val="white"/>
                </a:solidFill>
              </a:rPr>
              <a:t>Execute Command List 2</a:t>
            </a:r>
          </a:p>
          <a:p>
            <a:pPr defTabSz="932597"/>
            <a:r>
              <a:rPr lang="en-US" sz="1632" dirty="0">
                <a:solidFill>
                  <a:prstClr val="white"/>
                </a:solidFill>
              </a:rPr>
              <a:t>Signal Fence</a:t>
            </a:r>
          </a:p>
          <a:p>
            <a:pPr defTabSz="932597"/>
            <a:endParaRPr lang="en-US" sz="1632" dirty="0">
              <a:solidFill>
                <a:prstClr val="white"/>
              </a:solidFill>
            </a:endParaRPr>
          </a:p>
        </p:txBody>
      </p:sp>
      <p:sp>
        <p:nvSpPr>
          <p:cNvPr id="8" name="Rectangle 7"/>
          <p:cNvSpPr/>
          <p:nvPr/>
        </p:nvSpPr>
        <p:spPr>
          <a:xfrm>
            <a:off x="5470162" y="1358895"/>
            <a:ext cx="2144468" cy="2491245"/>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defTabSz="932597"/>
            <a:r>
              <a:rPr lang="en-US" sz="1632" dirty="0">
                <a:solidFill>
                  <a:prstClr val="white"/>
                </a:solidFill>
              </a:rPr>
              <a:t>Command List 1</a:t>
            </a:r>
          </a:p>
        </p:txBody>
      </p:sp>
      <p:sp>
        <p:nvSpPr>
          <p:cNvPr id="5" name="Flowchart: Document 4"/>
          <p:cNvSpPr/>
          <p:nvPr/>
        </p:nvSpPr>
        <p:spPr>
          <a:xfrm>
            <a:off x="5683452" y="1669418"/>
            <a:ext cx="1703058" cy="2026467"/>
          </a:xfrm>
          <a:prstGeom prst="flowChartDocumen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32597"/>
            <a:r>
              <a:rPr lang="en-US" sz="1632" dirty="0">
                <a:solidFill>
                  <a:prstClr val="white"/>
                </a:solidFill>
              </a:rPr>
              <a:t>Clear</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Execute Bundle A</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Draw</a:t>
            </a:r>
          </a:p>
          <a:p>
            <a:pPr defTabSz="932597"/>
            <a:r>
              <a:rPr lang="en-US" sz="1632" dirty="0" err="1">
                <a:solidFill>
                  <a:prstClr val="white"/>
                </a:solidFill>
              </a:rPr>
              <a:t>SetPSO</a:t>
            </a:r>
            <a:endParaRPr lang="en-US" sz="1632" dirty="0">
              <a:solidFill>
                <a:prstClr val="white"/>
              </a:solidFill>
            </a:endParaRPr>
          </a:p>
          <a:p>
            <a:pPr defTabSz="932597"/>
            <a:r>
              <a:rPr lang="en-US" sz="1632" dirty="0">
                <a:solidFill>
                  <a:prstClr val="white"/>
                </a:solidFill>
              </a:rPr>
              <a:t>Draw</a:t>
            </a:r>
          </a:p>
        </p:txBody>
      </p:sp>
      <p:sp>
        <p:nvSpPr>
          <p:cNvPr id="11" name="Rectangle 10"/>
          <p:cNvSpPr/>
          <p:nvPr/>
        </p:nvSpPr>
        <p:spPr>
          <a:xfrm>
            <a:off x="5470163" y="3955070"/>
            <a:ext cx="2144468" cy="2491245"/>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defTabSz="932597"/>
            <a:r>
              <a:rPr lang="en-US" sz="1632" dirty="0">
                <a:solidFill>
                  <a:prstClr val="white"/>
                </a:solidFill>
              </a:rPr>
              <a:t>Command List 2</a:t>
            </a:r>
          </a:p>
        </p:txBody>
      </p:sp>
      <p:sp>
        <p:nvSpPr>
          <p:cNvPr id="12" name="Flowchart: Document 11"/>
          <p:cNvSpPr/>
          <p:nvPr/>
        </p:nvSpPr>
        <p:spPr>
          <a:xfrm>
            <a:off x="5683454" y="4265594"/>
            <a:ext cx="1703058" cy="2026467"/>
          </a:xfrm>
          <a:prstGeom prst="flowChartDocumen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32597"/>
            <a:r>
              <a:rPr lang="en-US" sz="1632" dirty="0">
                <a:solidFill>
                  <a:prstClr val="white"/>
                </a:solidFill>
              </a:rPr>
              <a:t>Clear</a:t>
            </a:r>
          </a:p>
          <a:p>
            <a:pPr defTabSz="932597"/>
            <a:r>
              <a:rPr lang="en-US" sz="1632" dirty="0">
                <a:solidFill>
                  <a:prstClr val="white"/>
                </a:solidFill>
              </a:rPr>
              <a:t>Dispatch</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Execute Bundle A</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Execute Bundle B</a:t>
            </a:r>
          </a:p>
        </p:txBody>
      </p:sp>
      <p:cxnSp>
        <p:nvCxnSpPr>
          <p:cNvPr id="14" name="Straight Arrow Connector 13"/>
          <p:cNvCxnSpPr/>
          <p:nvPr/>
        </p:nvCxnSpPr>
        <p:spPr>
          <a:xfrm flipV="1">
            <a:off x="4151250" y="1829276"/>
            <a:ext cx="1517376" cy="1866609"/>
          </a:xfrm>
          <a:prstGeom prst="straightConnector1">
            <a:avLst/>
          </a:prstGeom>
          <a:ln w="76200">
            <a:solidFill>
              <a:schemeClr val="accent6">
                <a:lumMod val="75000"/>
              </a:schemeClr>
            </a:solidFill>
            <a:tailEnd type="triangle"/>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a:off x="4151250" y="3955070"/>
            <a:ext cx="1517376" cy="484411"/>
          </a:xfrm>
          <a:prstGeom prst="straightConnector1">
            <a:avLst/>
          </a:prstGeom>
          <a:ln w="76200">
            <a:solidFill>
              <a:schemeClr val="accent6">
                <a:lumMod val="75000"/>
              </a:schemeClr>
            </a:solidFill>
            <a:tailEnd type="triangle"/>
          </a:ln>
        </p:spPr>
        <p:style>
          <a:lnRef idx="3">
            <a:schemeClr val="accent6"/>
          </a:lnRef>
          <a:fillRef idx="0">
            <a:schemeClr val="accent6"/>
          </a:fillRef>
          <a:effectRef idx="2">
            <a:schemeClr val="accent6"/>
          </a:effectRef>
          <a:fontRef idx="minor">
            <a:schemeClr val="tx1"/>
          </a:fontRef>
        </p:style>
      </p:cxnSp>
      <p:sp>
        <p:nvSpPr>
          <p:cNvPr id="31" name="Rounded Rectangle 30"/>
          <p:cNvSpPr/>
          <p:nvPr/>
        </p:nvSpPr>
        <p:spPr>
          <a:xfrm>
            <a:off x="9455885" y="2079016"/>
            <a:ext cx="1593714"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0" name="Rounded Rectangle 29"/>
          <p:cNvSpPr/>
          <p:nvPr/>
        </p:nvSpPr>
        <p:spPr>
          <a:xfrm>
            <a:off x="9441056" y="1851490"/>
            <a:ext cx="1593714"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29" name="Rounded Rectangle 28"/>
          <p:cNvSpPr/>
          <p:nvPr/>
        </p:nvSpPr>
        <p:spPr>
          <a:xfrm>
            <a:off x="9441057" y="1623963"/>
            <a:ext cx="1593714"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r>
              <a:rPr lang="en-US" sz="1836" dirty="0" err="1">
                <a:solidFill>
                  <a:prstClr val="black"/>
                </a:solidFill>
              </a:rPr>
              <a:t>SetPSO</a:t>
            </a:r>
            <a:endParaRPr lang="en-US" sz="1836" dirty="0">
              <a:solidFill>
                <a:prstClr val="black"/>
              </a:solidFill>
            </a:endParaRPr>
          </a:p>
          <a:p>
            <a:pPr defTabSz="932597"/>
            <a:r>
              <a:rPr lang="en-US" sz="1836" dirty="0">
                <a:solidFill>
                  <a:prstClr val="black"/>
                </a:solidFill>
              </a:rPr>
              <a:t>Draw</a:t>
            </a:r>
          </a:p>
          <a:p>
            <a:pPr defTabSz="932597"/>
            <a:r>
              <a:rPr lang="en-US" sz="1836" dirty="0" err="1">
                <a:solidFill>
                  <a:prstClr val="black"/>
                </a:solidFill>
              </a:rPr>
              <a:t>SetPSO</a:t>
            </a:r>
            <a:endParaRPr lang="en-US" sz="1836" dirty="0">
              <a:solidFill>
                <a:prstClr val="black"/>
              </a:solidFill>
            </a:endParaRPr>
          </a:p>
          <a:p>
            <a:pPr defTabSz="932597"/>
            <a:r>
              <a:rPr lang="en-US" sz="1836" dirty="0" err="1">
                <a:solidFill>
                  <a:prstClr val="black"/>
                </a:solidFill>
              </a:rPr>
              <a:t>SetTable</a:t>
            </a:r>
            <a:endParaRPr lang="en-US" sz="1836" dirty="0">
              <a:solidFill>
                <a:prstClr val="black"/>
              </a:solidFill>
            </a:endParaRPr>
          </a:p>
          <a:p>
            <a:pPr defTabSz="932597"/>
            <a:r>
              <a:rPr lang="en-US" sz="1836" dirty="0">
                <a:solidFill>
                  <a:prstClr val="black"/>
                </a:solidFill>
              </a:rPr>
              <a:t>Dispatch</a:t>
            </a:r>
          </a:p>
        </p:txBody>
      </p:sp>
      <p:sp>
        <p:nvSpPr>
          <p:cNvPr id="34" name="Rounded Rectangle 33"/>
          <p:cNvSpPr/>
          <p:nvPr/>
        </p:nvSpPr>
        <p:spPr>
          <a:xfrm>
            <a:off x="9441055" y="4607049"/>
            <a:ext cx="1593715"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5" name="Rounded Rectangle 34"/>
          <p:cNvSpPr/>
          <p:nvPr/>
        </p:nvSpPr>
        <p:spPr>
          <a:xfrm>
            <a:off x="9426226" y="4379522"/>
            <a:ext cx="1593715"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6" name="Rounded Rectangle 35"/>
          <p:cNvSpPr/>
          <p:nvPr/>
        </p:nvSpPr>
        <p:spPr>
          <a:xfrm>
            <a:off x="9426227" y="4151996"/>
            <a:ext cx="1593715"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r>
              <a:rPr lang="en-US" sz="1836" dirty="0" err="1">
                <a:solidFill>
                  <a:prstClr val="black"/>
                </a:solidFill>
              </a:rPr>
              <a:t>SetPSO</a:t>
            </a:r>
            <a:endParaRPr lang="en-US" sz="1836" dirty="0">
              <a:solidFill>
                <a:prstClr val="black"/>
              </a:solidFill>
            </a:endParaRPr>
          </a:p>
          <a:p>
            <a:pPr defTabSz="932597"/>
            <a:r>
              <a:rPr lang="en-US" sz="1836" dirty="0" err="1">
                <a:solidFill>
                  <a:prstClr val="black"/>
                </a:solidFill>
              </a:rPr>
              <a:t>SetTable</a:t>
            </a:r>
            <a:endParaRPr lang="en-US" sz="1836" dirty="0">
              <a:solidFill>
                <a:prstClr val="black"/>
              </a:solidFill>
            </a:endParaRPr>
          </a:p>
          <a:p>
            <a:pPr defTabSz="932597"/>
            <a:r>
              <a:rPr lang="en-US" sz="1836" dirty="0">
                <a:solidFill>
                  <a:prstClr val="black"/>
                </a:solidFill>
              </a:rPr>
              <a:t>Draw</a:t>
            </a:r>
          </a:p>
          <a:p>
            <a:pPr defTabSz="932597"/>
            <a:r>
              <a:rPr lang="en-US" sz="1836" dirty="0" err="1">
                <a:solidFill>
                  <a:prstClr val="black"/>
                </a:solidFill>
              </a:rPr>
              <a:t>SetPSO</a:t>
            </a:r>
            <a:endParaRPr lang="en-US" sz="1836" dirty="0">
              <a:solidFill>
                <a:prstClr val="black"/>
              </a:solidFill>
            </a:endParaRPr>
          </a:p>
          <a:p>
            <a:pPr defTabSz="932597"/>
            <a:r>
              <a:rPr lang="en-US" sz="1836" dirty="0">
                <a:solidFill>
                  <a:prstClr val="black"/>
                </a:solidFill>
              </a:rPr>
              <a:t>Draw</a:t>
            </a:r>
          </a:p>
        </p:txBody>
      </p:sp>
      <p:cxnSp>
        <p:nvCxnSpPr>
          <p:cNvPr id="37" name="Straight Arrow Connector 36"/>
          <p:cNvCxnSpPr>
            <a:stCxn id="11" idx="3"/>
            <a:endCxn id="29" idx="1"/>
          </p:cNvCxnSpPr>
          <p:nvPr/>
        </p:nvCxnSpPr>
        <p:spPr>
          <a:xfrm flipV="1">
            <a:off x="7614631" y="2409671"/>
            <a:ext cx="1826426" cy="2791023"/>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cxnSp>
        <p:nvCxnSpPr>
          <p:cNvPr id="39" name="Straight Arrow Connector 38"/>
          <p:cNvCxnSpPr>
            <a:endCxn id="36" idx="1"/>
          </p:cNvCxnSpPr>
          <p:nvPr/>
        </p:nvCxnSpPr>
        <p:spPr>
          <a:xfrm flipV="1">
            <a:off x="7614631" y="4937704"/>
            <a:ext cx="1811597" cy="785707"/>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cxnSp>
        <p:nvCxnSpPr>
          <p:cNvPr id="22" name="Straight Arrow Connector 21"/>
          <p:cNvCxnSpPr>
            <a:endCxn id="29" idx="1"/>
          </p:cNvCxnSpPr>
          <p:nvPr/>
        </p:nvCxnSpPr>
        <p:spPr>
          <a:xfrm>
            <a:off x="7614630" y="2409670"/>
            <a:ext cx="1826427" cy="0"/>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0104270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Queue</a:t>
            </a:r>
            <a:endParaRPr lang="en-US" dirty="0"/>
          </a:p>
        </p:txBody>
      </p:sp>
      <p:sp>
        <p:nvSpPr>
          <p:cNvPr id="24" name="Rectangle 23"/>
          <p:cNvSpPr/>
          <p:nvPr/>
        </p:nvSpPr>
        <p:spPr>
          <a:xfrm>
            <a:off x="1372046" y="2624212"/>
            <a:ext cx="3092009" cy="2576480"/>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defTabSz="932597"/>
            <a:r>
              <a:rPr lang="en-US" sz="1632" dirty="0">
                <a:solidFill>
                  <a:prstClr val="white"/>
                </a:solidFill>
              </a:rPr>
              <a:t>Command Queue</a:t>
            </a:r>
          </a:p>
        </p:txBody>
      </p:sp>
      <p:sp>
        <p:nvSpPr>
          <p:cNvPr id="4" name="Flowchart: Multidocument 3"/>
          <p:cNvSpPr/>
          <p:nvPr/>
        </p:nvSpPr>
        <p:spPr>
          <a:xfrm>
            <a:off x="1506202" y="2972435"/>
            <a:ext cx="2645047" cy="1965269"/>
          </a:xfrm>
          <a:prstGeom prst="flowChartMultidocumen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defTabSz="932597"/>
            <a:r>
              <a:rPr lang="en-US" sz="1632" dirty="0">
                <a:solidFill>
                  <a:prstClr val="white"/>
                </a:solidFill>
              </a:rPr>
              <a:t>Execute Command List 1</a:t>
            </a:r>
          </a:p>
          <a:p>
            <a:pPr defTabSz="932597"/>
            <a:r>
              <a:rPr lang="en-US" sz="1632" dirty="0">
                <a:solidFill>
                  <a:prstClr val="white"/>
                </a:solidFill>
              </a:rPr>
              <a:t>Execute Command List 2</a:t>
            </a:r>
          </a:p>
          <a:p>
            <a:pPr defTabSz="932597"/>
            <a:r>
              <a:rPr lang="en-US" sz="1632" dirty="0">
                <a:solidFill>
                  <a:prstClr val="white"/>
                </a:solidFill>
              </a:rPr>
              <a:t>Signal Fence</a:t>
            </a:r>
          </a:p>
          <a:p>
            <a:pPr defTabSz="932597"/>
            <a:endParaRPr lang="en-US" sz="1632" dirty="0">
              <a:solidFill>
                <a:prstClr val="white"/>
              </a:solidFill>
            </a:endParaRPr>
          </a:p>
        </p:txBody>
      </p:sp>
      <p:sp>
        <p:nvSpPr>
          <p:cNvPr id="8" name="Rectangle 7"/>
          <p:cNvSpPr/>
          <p:nvPr/>
        </p:nvSpPr>
        <p:spPr>
          <a:xfrm>
            <a:off x="5470162" y="1358895"/>
            <a:ext cx="2144468" cy="2491245"/>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defTabSz="932597"/>
            <a:r>
              <a:rPr lang="en-US" sz="1632" dirty="0">
                <a:solidFill>
                  <a:prstClr val="white"/>
                </a:solidFill>
              </a:rPr>
              <a:t>Command List 1</a:t>
            </a:r>
          </a:p>
        </p:txBody>
      </p:sp>
      <p:sp>
        <p:nvSpPr>
          <p:cNvPr id="5" name="Flowchart: Document 4"/>
          <p:cNvSpPr/>
          <p:nvPr/>
        </p:nvSpPr>
        <p:spPr>
          <a:xfrm>
            <a:off x="5683452" y="1669418"/>
            <a:ext cx="1703058" cy="2026467"/>
          </a:xfrm>
          <a:prstGeom prst="flowChartDocumen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32597"/>
            <a:r>
              <a:rPr lang="en-US" sz="1632" dirty="0">
                <a:solidFill>
                  <a:prstClr val="white"/>
                </a:solidFill>
              </a:rPr>
              <a:t>Clear</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Execute Bundle A</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Draw</a:t>
            </a:r>
          </a:p>
          <a:p>
            <a:pPr defTabSz="932597"/>
            <a:r>
              <a:rPr lang="en-US" sz="1632" dirty="0" err="1">
                <a:solidFill>
                  <a:prstClr val="white"/>
                </a:solidFill>
              </a:rPr>
              <a:t>SetPSO</a:t>
            </a:r>
            <a:endParaRPr lang="en-US" sz="1632" dirty="0">
              <a:solidFill>
                <a:prstClr val="white"/>
              </a:solidFill>
            </a:endParaRPr>
          </a:p>
          <a:p>
            <a:pPr defTabSz="932597"/>
            <a:r>
              <a:rPr lang="en-US" sz="1632" dirty="0">
                <a:solidFill>
                  <a:prstClr val="white"/>
                </a:solidFill>
              </a:rPr>
              <a:t>Draw</a:t>
            </a:r>
          </a:p>
        </p:txBody>
      </p:sp>
      <p:sp>
        <p:nvSpPr>
          <p:cNvPr id="11" name="Rectangle 10"/>
          <p:cNvSpPr/>
          <p:nvPr/>
        </p:nvSpPr>
        <p:spPr>
          <a:xfrm>
            <a:off x="5470163" y="3955070"/>
            <a:ext cx="2144468" cy="2491245"/>
          </a:xfrm>
          <a:prstGeom prst="rect">
            <a:avLst/>
          </a:prstGeom>
          <a:scene3d>
            <a:camera prst="orthographicFront"/>
            <a:lightRig rig="threePt" dir="t"/>
          </a:scene3d>
          <a:sp3d>
            <a:bevelT/>
          </a:sp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defTabSz="932597"/>
            <a:r>
              <a:rPr lang="en-US" sz="1632" dirty="0">
                <a:solidFill>
                  <a:prstClr val="white"/>
                </a:solidFill>
              </a:rPr>
              <a:t>Command List 2</a:t>
            </a:r>
          </a:p>
        </p:txBody>
      </p:sp>
      <p:sp>
        <p:nvSpPr>
          <p:cNvPr id="12" name="Flowchart: Document 11"/>
          <p:cNvSpPr/>
          <p:nvPr/>
        </p:nvSpPr>
        <p:spPr>
          <a:xfrm>
            <a:off x="5683454" y="4265594"/>
            <a:ext cx="1703058" cy="2026467"/>
          </a:xfrm>
          <a:prstGeom prst="flowChartDocumen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32597"/>
            <a:r>
              <a:rPr lang="en-US" sz="1632" dirty="0">
                <a:solidFill>
                  <a:prstClr val="white"/>
                </a:solidFill>
              </a:rPr>
              <a:t>Clear</a:t>
            </a:r>
          </a:p>
          <a:p>
            <a:pPr defTabSz="932597"/>
            <a:r>
              <a:rPr lang="en-US" sz="1632" dirty="0">
                <a:solidFill>
                  <a:prstClr val="white"/>
                </a:solidFill>
              </a:rPr>
              <a:t>Dispatch</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Execute Bundle A</a:t>
            </a:r>
          </a:p>
          <a:p>
            <a:pPr defTabSz="932597"/>
            <a:r>
              <a:rPr lang="en-US" sz="1632" dirty="0" err="1">
                <a:solidFill>
                  <a:prstClr val="white"/>
                </a:solidFill>
              </a:rPr>
              <a:t>SetTable</a:t>
            </a:r>
            <a:endParaRPr lang="en-US" sz="1632" dirty="0">
              <a:solidFill>
                <a:prstClr val="white"/>
              </a:solidFill>
            </a:endParaRPr>
          </a:p>
          <a:p>
            <a:pPr defTabSz="932597"/>
            <a:r>
              <a:rPr lang="en-US" sz="1632" dirty="0">
                <a:solidFill>
                  <a:prstClr val="white"/>
                </a:solidFill>
              </a:rPr>
              <a:t>Execute Bundle B</a:t>
            </a:r>
          </a:p>
        </p:txBody>
      </p:sp>
      <p:cxnSp>
        <p:nvCxnSpPr>
          <p:cNvPr id="14" name="Straight Arrow Connector 13"/>
          <p:cNvCxnSpPr/>
          <p:nvPr/>
        </p:nvCxnSpPr>
        <p:spPr>
          <a:xfrm flipV="1">
            <a:off x="4151250" y="1829276"/>
            <a:ext cx="1517376" cy="1866609"/>
          </a:xfrm>
          <a:prstGeom prst="straightConnector1">
            <a:avLst/>
          </a:prstGeom>
          <a:ln w="76200">
            <a:solidFill>
              <a:schemeClr val="accent6">
                <a:lumMod val="75000"/>
              </a:schemeClr>
            </a:solidFill>
            <a:tailEnd type="triangle"/>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a:off x="4151250" y="3955070"/>
            <a:ext cx="1517376" cy="484411"/>
          </a:xfrm>
          <a:prstGeom prst="straightConnector1">
            <a:avLst/>
          </a:prstGeom>
          <a:ln w="76200">
            <a:solidFill>
              <a:schemeClr val="accent6">
                <a:lumMod val="75000"/>
              </a:schemeClr>
            </a:solidFill>
            <a:tailEnd type="triangle"/>
          </a:ln>
        </p:spPr>
        <p:style>
          <a:lnRef idx="3">
            <a:schemeClr val="accent6"/>
          </a:lnRef>
          <a:fillRef idx="0">
            <a:schemeClr val="accent6"/>
          </a:fillRef>
          <a:effectRef idx="2">
            <a:schemeClr val="accent6"/>
          </a:effectRef>
          <a:fontRef idx="minor">
            <a:schemeClr val="tx1"/>
          </a:fontRef>
        </p:style>
      </p:cxnSp>
      <p:sp>
        <p:nvSpPr>
          <p:cNvPr id="31" name="Rounded Rectangle 30"/>
          <p:cNvSpPr/>
          <p:nvPr/>
        </p:nvSpPr>
        <p:spPr>
          <a:xfrm>
            <a:off x="9455885" y="2079016"/>
            <a:ext cx="1593714"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0" name="Rounded Rectangle 29"/>
          <p:cNvSpPr/>
          <p:nvPr/>
        </p:nvSpPr>
        <p:spPr>
          <a:xfrm>
            <a:off x="9441056" y="1851490"/>
            <a:ext cx="1593714"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29" name="Rounded Rectangle 28"/>
          <p:cNvSpPr/>
          <p:nvPr/>
        </p:nvSpPr>
        <p:spPr>
          <a:xfrm>
            <a:off x="9441057" y="1623963"/>
            <a:ext cx="1593714"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r>
              <a:rPr lang="en-US" sz="1836" dirty="0" err="1">
                <a:solidFill>
                  <a:prstClr val="black"/>
                </a:solidFill>
              </a:rPr>
              <a:t>SetPSO</a:t>
            </a:r>
            <a:endParaRPr lang="en-US" sz="1836" dirty="0">
              <a:solidFill>
                <a:prstClr val="black"/>
              </a:solidFill>
            </a:endParaRPr>
          </a:p>
          <a:p>
            <a:pPr defTabSz="932597"/>
            <a:r>
              <a:rPr lang="en-US" sz="1836" dirty="0">
                <a:solidFill>
                  <a:prstClr val="black"/>
                </a:solidFill>
              </a:rPr>
              <a:t>Draw</a:t>
            </a:r>
          </a:p>
          <a:p>
            <a:pPr defTabSz="932597"/>
            <a:r>
              <a:rPr lang="en-US" sz="1836" dirty="0" err="1">
                <a:solidFill>
                  <a:prstClr val="black"/>
                </a:solidFill>
              </a:rPr>
              <a:t>SetPSO</a:t>
            </a:r>
            <a:endParaRPr lang="en-US" sz="1836" dirty="0">
              <a:solidFill>
                <a:prstClr val="black"/>
              </a:solidFill>
            </a:endParaRPr>
          </a:p>
          <a:p>
            <a:pPr defTabSz="932597"/>
            <a:r>
              <a:rPr lang="en-US" sz="1836" dirty="0" err="1">
                <a:solidFill>
                  <a:prstClr val="black"/>
                </a:solidFill>
              </a:rPr>
              <a:t>SetTable</a:t>
            </a:r>
            <a:endParaRPr lang="en-US" sz="1836" dirty="0">
              <a:solidFill>
                <a:prstClr val="black"/>
              </a:solidFill>
            </a:endParaRPr>
          </a:p>
          <a:p>
            <a:pPr defTabSz="932597"/>
            <a:r>
              <a:rPr lang="en-US" sz="1836" dirty="0">
                <a:solidFill>
                  <a:prstClr val="black"/>
                </a:solidFill>
              </a:rPr>
              <a:t>Dispatch</a:t>
            </a:r>
          </a:p>
        </p:txBody>
      </p:sp>
      <p:sp>
        <p:nvSpPr>
          <p:cNvPr id="34" name="Rounded Rectangle 33"/>
          <p:cNvSpPr/>
          <p:nvPr/>
        </p:nvSpPr>
        <p:spPr>
          <a:xfrm>
            <a:off x="9441055" y="4607049"/>
            <a:ext cx="1593715"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5" name="Rounded Rectangle 34"/>
          <p:cNvSpPr/>
          <p:nvPr/>
        </p:nvSpPr>
        <p:spPr>
          <a:xfrm>
            <a:off x="9426226" y="4379522"/>
            <a:ext cx="1593715"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endParaRPr lang="en-US" sz="2040" dirty="0">
              <a:solidFill>
                <a:prstClr val="black"/>
              </a:solidFill>
            </a:endParaRPr>
          </a:p>
        </p:txBody>
      </p:sp>
      <p:sp>
        <p:nvSpPr>
          <p:cNvPr id="36" name="Rounded Rectangle 35"/>
          <p:cNvSpPr/>
          <p:nvPr/>
        </p:nvSpPr>
        <p:spPr>
          <a:xfrm>
            <a:off x="9426227" y="4151996"/>
            <a:ext cx="1593715" cy="1571415"/>
          </a:xfrm>
          <a:prstGeom prst="roundRect">
            <a:avLst/>
          </a:prstGeom>
          <a:solidFill>
            <a:srgbClr val="FFFF00"/>
          </a:solidFill>
          <a:ln w="34925">
            <a:no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32597"/>
            <a:r>
              <a:rPr lang="en-US" sz="1836" dirty="0" err="1">
                <a:solidFill>
                  <a:prstClr val="black"/>
                </a:solidFill>
              </a:rPr>
              <a:t>SetPSO</a:t>
            </a:r>
            <a:endParaRPr lang="en-US" sz="1836" dirty="0">
              <a:solidFill>
                <a:prstClr val="black"/>
              </a:solidFill>
            </a:endParaRPr>
          </a:p>
          <a:p>
            <a:pPr defTabSz="932597"/>
            <a:r>
              <a:rPr lang="en-US" sz="1836" dirty="0" err="1">
                <a:solidFill>
                  <a:prstClr val="black"/>
                </a:solidFill>
              </a:rPr>
              <a:t>SetTable</a:t>
            </a:r>
            <a:endParaRPr lang="en-US" sz="1836" dirty="0">
              <a:solidFill>
                <a:prstClr val="black"/>
              </a:solidFill>
            </a:endParaRPr>
          </a:p>
          <a:p>
            <a:pPr defTabSz="932597"/>
            <a:r>
              <a:rPr lang="en-US" sz="1836" dirty="0">
                <a:solidFill>
                  <a:prstClr val="black"/>
                </a:solidFill>
              </a:rPr>
              <a:t>Draw</a:t>
            </a:r>
          </a:p>
          <a:p>
            <a:pPr defTabSz="932597"/>
            <a:r>
              <a:rPr lang="en-US" sz="1836" dirty="0" err="1">
                <a:solidFill>
                  <a:prstClr val="black"/>
                </a:solidFill>
              </a:rPr>
              <a:t>SetPSO</a:t>
            </a:r>
            <a:endParaRPr lang="en-US" sz="1836" dirty="0">
              <a:solidFill>
                <a:prstClr val="black"/>
              </a:solidFill>
            </a:endParaRPr>
          </a:p>
          <a:p>
            <a:pPr defTabSz="932597"/>
            <a:r>
              <a:rPr lang="en-US" sz="1836" dirty="0">
                <a:solidFill>
                  <a:prstClr val="black"/>
                </a:solidFill>
              </a:rPr>
              <a:t>Draw</a:t>
            </a:r>
          </a:p>
        </p:txBody>
      </p:sp>
      <p:cxnSp>
        <p:nvCxnSpPr>
          <p:cNvPr id="37" name="Straight Arrow Connector 36"/>
          <p:cNvCxnSpPr>
            <a:stCxn id="11" idx="3"/>
            <a:endCxn id="29" idx="1"/>
          </p:cNvCxnSpPr>
          <p:nvPr/>
        </p:nvCxnSpPr>
        <p:spPr>
          <a:xfrm flipV="1">
            <a:off x="7614631" y="2409671"/>
            <a:ext cx="1826426" cy="2791023"/>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cxnSp>
        <p:nvCxnSpPr>
          <p:cNvPr id="39" name="Straight Arrow Connector 38"/>
          <p:cNvCxnSpPr>
            <a:endCxn id="36" idx="1"/>
          </p:cNvCxnSpPr>
          <p:nvPr/>
        </p:nvCxnSpPr>
        <p:spPr>
          <a:xfrm flipV="1">
            <a:off x="7614631" y="4937704"/>
            <a:ext cx="1811597" cy="785707"/>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cxnSp>
        <p:nvCxnSpPr>
          <p:cNvPr id="22" name="Straight Arrow Connector 21"/>
          <p:cNvCxnSpPr>
            <a:endCxn id="29" idx="1"/>
          </p:cNvCxnSpPr>
          <p:nvPr/>
        </p:nvCxnSpPr>
        <p:spPr>
          <a:xfrm>
            <a:off x="7614630" y="2409670"/>
            <a:ext cx="1826427" cy="0"/>
          </a:xfrm>
          <a:prstGeom prst="straightConnector1">
            <a:avLst/>
          </a:prstGeom>
          <a:ln w="76200">
            <a:solidFill>
              <a:schemeClr val="accent1"/>
            </a:solidFill>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2279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100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50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par>
                                <p:cTn id="19" presetID="1" presetClass="entr" presetSubtype="0" fill="hold" nodeType="withEffect">
                                  <p:stCondLst>
                                    <p:cond delay="50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1000"/>
                                  </p:stCondLst>
                                  <p:childTnLst>
                                    <p:set>
                                      <p:cBhvr>
                                        <p:cTn id="22" dur="1" fill="hold">
                                          <p:stCondLst>
                                            <p:cond delay="0"/>
                                          </p:stCondLst>
                                        </p:cTn>
                                        <p:tgtEl>
                                          <p:spTgt spid="12">
                                            <p:txEl>
                                              <p:pRg st="2" end="2"/>
                                            </p:txEl>
                                          </p:spTgt>
                                        </p:tgtEl>
                                        <p:attrNameLst>
                                          <p:attrName>style.visibility</p:attrName>
                                        </p:attrNameLst>
                                      </p:cBhvr>
                                      <p:to>
                                        <p:strVal val="visible"/>
                                      </p:to>
                                    </p:set>
                                  </p:childTnLst>
                                </p:cTn>
                              </p:par>
                              <p:par>
                                <p:cTn id="23" presetID="1" presetClass="entr" presetSubtype="0" fill="hold" nodeType="withEffect">
                                  <p:stCondLst>
                                    <p:cond delay="100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1" presetClass="entr" presetSubtype="0" fill="hold" nodeType="withEffect">
                                  <p:stCondLst>
                                    <p:cond delay="1500"/>
                                  </p:stCondLst>
                                  <p:childTnLst>
                                    <p:set>
                                      <p:cBhvr>
                                        <p:cTn id="26" dur="1" fill="hold">
                                          <p:stCondLst>
                                            <p:cond delay="0"/>
                                          </p:stCondLst>
                                        </p:cTn>
                                        <p:tgtEl>
                                          <p:spTgt spid="12">
                                            <p:txEl>
                                              <p:pRg st="3" end="3"/>
                                            </p:txEl>
                                          </p:spTgt>
                                        </p:tgtEl>
                                        <p:attrNameLst>
                                          <p:attrName>style.visibility</p:attrName>
                                        </p:attrNameLst>
                                      </p:cBhvr>
                                      <p:to>
                                        <p:strVal val="visible"/>
                                      </p:to>
                                    </p:set>
                                  </p:childTnLst>
                                </p:cTn>
                              </p:par>
                              <p:par>
                                <p:cTn id="27" presetID="1" presetClass="entr" presetSubtype="0" fill="hold" nodeType="withEffect">
                                  <p:stCondLst>
                                    <p:cond delay="150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par>
                          <p:cTn id="29" fill="hold">
                            <p:stCondLst>
                              <p:cond delay="1500"/>
                            </p:stCondLst>
                            <p:childTnLst>
                              <p:par>
                                <p:cTn id="30" presetID="3" presetClass="emph" presetSubtype="2" fill="hold" nodeType="afterEffect">
                                  <p:stCondLst>
                                    <p:cond delay="0"/>
                                  </p:stCondLst>
                                  <p:childTnLst>
                                    <p:animClr clrSpc="rgb" dir="cw">
                                      <p:cBhvr override="childStyle">
                                        <p:cTn id="31" dur="500" fill="hold"/>
                                        <p:tgtEl>
                                          <p:spTgt spid="5">
                                            <p:txEl>
                                              <p:pRg st="0" end="0"/>
                                            </p:txEl>
                                          </p:spTgt>
                                        </p:tgtEl>
                                        <p:attrNameLst>
                                          <p:attrName>style.color</p:attrName>
                                        </p:attrNameLst>
                                      </p:cBhvr>
                                      <p:to>
                                        <a:schemeClr val="tx1"/>
                                      </p:to>
                                    </p:animClr>
                                  </p:childTnLst>
                                </p:cTn>
                              </p:par>
                              <p:par>
                                <p:cTn id="32" presetID="3" presetClass="emph" presetSubtype="2" fill="hold" nodeType="withEffect">
                                  <p:stCondLst>
                                    <p:cond delay="0"/>
                                  </p:stCondLst>
                                  <p:childTnLst>
                                    <p:animClr clrSpc="rgb" dir="cw">
                                      <p:cBhvr override="childStyle">
                                        <p:cTn id="33" dur="500" fill="hold"/>
                                        <p:tgtEl>
                                          <p:spTgt spid="5">
                                            <p:txEl>
                                              <p:pRg st="1" end="1"/>
                                            </p:txEl>
                                          </p:spTgt>
                                        </p:tgtEl>
                                        <p:attrNameLst>
                                          <p:attrName>style.color</p:attrName>
                                        </p:attrNameLst>
                                      </p:cBhvr>
                                      <p:to>
                                        <a:schemeClr val="tx1"/>
                                      </p:to>
                                    </p:animClr>
                                  </p:childTnLst>
                                </p:cTn>
                              </p:par>
                              <p:par>
                                <p:cTn id="34" presetID="3" presetClass="emph" presetSubtype="2" fill="hold" nodeType="withEffect">
                                  <p:stCondLst>
                                    <p:cond delay="0"/>
                                  </p:stCondLst>
                                  <p:childTnLst>
                                    <p:animClr clrSpc="rgb" dir="cw">
                                      <p:cBhvr override="childStyle">
                                        <p:cTn id="35" dur="500" fill="hold"/>
                                        <p:tgtEl>
                                          <p:spTgt spid="5">
                                            <p:txEl>
                                              <p:pRg st="2" end="2"/>
                                            </p:txEl>
                                          </p:spTgt>
                                        </p:tgtEl>
                                        <p:attrNameLst>
                                          <p:attrName>style.color</p:attrName>
                                        </p:attrNameLst>
                                      </p:cBhvr>
                                      <p:to>
                                        <a:schemeClr val="tx1"/>
                                      </p:to>
                                    </p:animClr>
                                  </p:childTnLst>
                                </p:cTn>
                              </p:par>
                              <p:par>
                                <p:cTn id="36" presetID="3" presetClass="emph" presetSubtype="2" fill="hold" nodeType="withEffect">
                                  <p:stCondLst>
                                    <p:cond delay="0"/>
                                  </p:stCondLst>
                                  <p:childTnLst>
                                    <p:animClr clrSpc="rgb" dir="cw">
                                      <p:cBhvr override="childStyle">
                                        <p:cTn id="37" dur="500" fill="hold"/>
                                        <p:tgtEl>
                                          <p:spTgt spid="5">
                                            <p:txEl>
                                              <p:pRg st="3" end="3"/>
                                            </p:txEl>
                                          </p:spTgt>
                                        </p:tgtEl>
                                        <p:attrNameLst>
                                          <p:attrName>style.color</p:attrName>
                                        </p:attrNameLst>
                                      </p:cBhvr>
                                      <p:to>
                                        <a:schemeClr val="tx1"/>
                                      </p:to>
                                    </p:animClr>
                                  </p:childTnLst>
                                </p:cTn>
                              </p:par>
                              <p:par>
                                <p:cTn id="38" presetID="3" presetClass="emph" presetSubtype="2" fill="hold" nodeType="withEffect">
                                  <p:stCondLst>
                                    <p:cond delay="0"/>
                                  </p:stCondLst>
                                  <p:childTnLst>
                                    <p:animClr clrSpc="rgb" dir="cw">
                                      <p:cBhvr override="childStyle">
                                        <p:cTn id="39" dur="500" fill="hold"/>
                                        <p:tgtEl>
                                          <p:spTgt spid="5">
                                            <p:txEl>
                                              <p:pRg st="4" end="4"/>
                                            </p:txEl>
                                          </p:spTgt>
                                        </p:tgtEl>
                                        <p:attrNameLst>
                                          <p:attrName>style.color</p:attrName>
                                        </p:attrNameLst>
                                      </p:cBhvr>
                                      <p:to>
                                        <a:schemeClr val="tx1"/>
                                      </p:to>
                                    </p:animClr>
                                  </p:childTnLst>
                                </p:cTn>
                              </p:par>
                              <p:par>
                                <p:cTn id="40" presetID="3" presetClass="emph" presetSubtype="2" fill="hold" nodeType="withEffect">
                                  <p:stCondLst>
                                    <p:cond delay="0"/>
                                  </p:stCondLst>
                                  <p:childTnLst>
                                    <p:animClr clrSpc="rgb" dir="cw">
                                      <p:cBhvr override="childStyle">
                                        <p:cTn id="41" dur="500" fill="hold"/>
                                        <p:tgtEl>
                                          <p:spTgt spid="5">
                                            <p:txEl>
                                              <p:pRg st="5" end="5"/>
                                            </p:txEl>
                                          </p:spTgt>
                                        </p:tgtEl>
                                        <p:attrNameLst>
                                          <p:attrName>style.color</p:attrName>
                                        </p:attrNameLst>
                                      </p:cBhvr>
                                      <p:to>
                                        <a:schemeClr val="tx1"/>
                                      </p:to>
                                    </p:animClr>
                                  </p:childTnLst>
                                </p:cTn>
                              </p:par>
                              <p:par>
                                <p:cTn id="42" presetID="3" presetClass="emph" presetSubtype="2" fill="hold" nodeType="withEffect">
                                  <p:stCondLst>
                                    <p:cond delay="0"/>
                                  </p:stCondLst>
                                  <p:childTnLst>
                                    <p:animClr clrSpc="rgb" dir="cw">
                                      <p:cBhvr override="childStyle">
                                        <p:cTn id="43" dur="500" fill="hold"/>
                                        <p:tgtEl>
                                          <p:spTgt spid="5">
                                            <p:txEl>
                                              <p:pRg st="6" end="6"/>
                                            </p:txEl>
                                          </p:spTgt>
                                        </p:tgtEl>
                                        <p:attrNameLst>
                                          <p:attrName>style.color</p:attrName>
                                        </p:attrNameLst>
                                      </p:cBhvr>
                                      <p:to>
                                        <a:schemeClr val="tx1"/>
                                      </p:to>
                                    </p:animClr>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3" presetClass="emph" presetSubtype="2" fill="hold" nodeType="clickEffect">
                                  <p:stCondLst>
                                    <p:cond delay="0"/>
                                  </p:stCondLst>
                                  <p:childTnLst>
                                    <p:animClr clrSpc="rgb" dir="cw">
                                      <p:cBhvr override="childStyle">
                                        <p:cTn id="51" dur="500" fill="hold"/>
                                        <p:tgtEl>
                                          <p:spTgt spid="4">
                                            <p:txEl>
                                              <p:pRg st="0" end="0"/>
                                            </p:txEl>
                                          </p:spTgt>
                                        </p:tgtEl>
                                        <p:attrNameLst>
                                          <p:attrName>style.color</p:attrName>
                                        </p:attrNameLst>
                                      </p:cBhvr>
                                      <p:to>
                                        <a:schemeClr val="tx1"/>
                                      </p:to>
                                    </p:animClr>
                                  </p:childTnLst>
                                </p:cTn>
                              </p:par>
                              <p:par>
                                <p:cTn id="52" presetID="22" presetClass="entr" presetSubtype="8"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100"/>
                                  </p:stCondLst>
                                  <p:childTnLst>
                                    <p:set>
                                      <p:cBhvr>
                                        <p:cTn id="58" dur="1" fill="hold">
                                          <p:stCondLst>
                                            <p:cond delay="0"/>
                                          </p:stCondLst>
                                        </p:cTn>
                                        <p:tgtEl>
                                          <p:spTgt spid="12">
                                            <p:txEl>
                                              <p:pRg st="4" end="4"/>
                                            </p:txEl>
                                          </p:spTgt>
                                        </p:tgtEl>
                                        <p:attrNameLst>
                                          <p:attrName>style.visibility</p:attrName>
                                        </p:attrNameLst>
                                      </p:cBhvr>
                                      <p:to>
                                        <p:strVal val="visible"/>
                                      </p:to>
                                    </p:set>
                                  </p:childTnLst>
                                </p:cTn>
                              </p:par>
                              <p:par>
                                <p:cTn id="59" presetID="27" presetClass="emph" presetSubtype="0" fill="remove" nodeType="withEffect">
                                  <p:stCondLst>
                                    <p:cond delay="0"/>
                                  </p:stCondLst>
                                  <p:childTnLst>
                                    <p:animClr clrSpc="rgb" dir="cw">
                                      <p:cBhvr override="childStyle">
                                        <p:cTn id="60" dur="250" autoRev="1" fill="remove"/>
                                        <p:tgtEl>
                                          <p:spTgt spid="5">
                                            <p:txEl>
                                              <p:pRg st="0" end="0"/>
                                            </p:txEl>
                                          </p:spTgt>
                                        </p:tgtEl>
                                        <p:attrNameLst>
                                          <p:attrName>style.color</p:attrName>
                                        </p:attrNameLst>
                                      </p:cBhvr>
                                      <p:to>
                                        <a:schemeClr val="bg1"/>
                                      </p:to>
                                    </p:animClr>
                                    <p:animClr clrSpc="rgb" dir="cw">
                                      <p:cBhvr>
                                        <p:cTn id="61" dur="250" autoRev="1" fill="remove"/>
                                        <p:tgtEl>
                                          <p:spTgt spid="5">
                                            <p:txEl>
                                              <p:pRg st="0" end="0"/>
                                            </p:txEl>
                                          </p:spTgt>
                                        </p:tgtEl>
                                        <p:attrNameLst>
                                          <p:attrName>fillcolor</p:attrName>
                                        </p:attrNameLst>
                                      </p:cBhvr>
                                      <p:to>
                                        <a:schemeClr val="bg1"/>
                                      </p:to>
                                    </p:animClr>
                                    <p:set>
                                      <p:cBhvr>
                                        <p:cTn id="62" dur="250" autoRev="1" fill="remove"/>
                                        <p:tgtEl>
                                          <p:spTgt spid="5">
                                            <p:txEl>
                                              <p:pRg st="0" end="0"/>
                                            </p:txEl>
                                          </p:spTgt>
                                        </p:tgtEl>
                                        <p:attrNameLst>
                                          <p:attrName>fill.type</p:attrName>
                                        </p:attrNameLst>
                                      </p:cBhvr>
                                      <p:to>
                                        <p:strVal val="solid"/>
                                      </p:to>
                                    </p:set>
                                    <p:set>
                                      <p:cBhvr>
                                        <p:cTn id="63" dur="250" autoRev="1" fill="remove"/>
                                        <p:tgtEl>
                                          <p:spTgt spid="5">
                                            <p:txEl>
                                              <p:pRg st="0" end="0"/>
                                            </p:txEl>
                                          </p:spTgt>
                                        </p:tgtEl>
                                        <p:attrNameLst>
                                          <p:attrName>fill.on</p:attrName>
                                        </p:attrNameLst>
                                      </p:cBhvr>
                                      <p:to>
                                        <p:strVal val="true"/>
                                      </p:to>
                                    </p:set>
                                  </p:childTnLst>
                                </p:cTn>
                              </p:par>
                              <p:par>
                                <p:cTn id="64" presetID="1" presetClass="entr" presetSubtype="0" fill="hold" nodeType="withEffect">
                                  <p:stCondLst>
                                    <p:cond delay="500"/>
                                  </p:stCondLst>
                                  <p:childTnLst>
                                    <p:set>
                                      <p:cBhvr>
                                        <p:cTn id="65" dur="1" fill="hold">
                                          <p:stCondLst>
                                            <p:cond delay="0"/>
                                          </p:stCondLst>
                                        </p:cTn>
                                        <p:tgtEl>
                                          <p:spTgt spid="12">
                                            <p:txEl>
                                              <p:pRg st="5" end="5"/>
                                            </p:txEl>
                                          </p:spTgt>
                                        </p:tgtEl>
                                        <p:attrNameLst>
                                          <p:attrName>style.visibility</p:attrName>
                                        </p:attrNameLst>
                                      </p:cBhvr>
                                      <p:to>
                                        <p:strVal val="visible"/>
                                      </p:to>
                                    </p:set>
                                  </p:childTnLst>
                                </p:cTn>
                              </p:par>
                              <p:par>
                                <p:cTn id="66" presetID="27" presetClass="emph" presetSubtype="0" fill="remove" nodeType="withEffect">
                                  <p:stCondLst>
                                    <p:cond delay="500"/>
                                  </p:stCondLst>
                                  <p:childTnLst>
                                    <p:animClr clrSpc="rgb" dir="cw">
                                      <p:cBhvr override="childStyle">
                                        <p:cTn id="67" dur="250" autoRev="1" fill="remove"/>
                                        <p:tgtEl>
                                          <p:spTgt spid="5">
                                            <p:txEl>
                                              <p:pRg st="1" end="1"/>
                                            </p:txEl>
                                          </p:spTgt>
                                        </p:tgtEl>
                                        <p:attrNameLst>
                                          <p:attrName>style.color</p:attrName>
                                        </p:attrNameLst>
                                      </p:cBhvr>
                                      <p:to>
                                        <a:schemeClr val="bg1"/>
                                      </p:to>
                                    </p:animClr>
                                    <p:animClr clrSpc="rgb" dir="cw">
                                      <p:cBhvr>
                                        <p:cTn id="68" dur="250" autoRev="1" fill="remove"/>
                                        <p:tgtEl>
                                          <p:spTgt spid="5">
                                            <p:txEl>
                                              <p:pRg st="1" end="1"/>
                                            </p:txEl>
                                          </p:spTgt>
                                        </p:tgtEl>
                                        <p:attrNameLst>
                                          <p:attrName>fillcolor</p:attrName>
                                        </p:attrNameLst>
                                      </p:cBhvr>
                                      <p:to>
                                        <a:schemeClr val="bg1"/>
                                      </p:to>
                                    </p:animClr>
                                    <p:set>
                                      <p:cBhvr>
                                        <p:cTn id="69" dur="250" autoRev="1" fill="remove"/>
                                        <p:tgtEl>
                                          <p:spTgt spid="5">
                                            <p:txEl>
                                              <p:pRg st="1" end="1"/>
                                            </p:txEl>
                                          </p:spTgt>
                                        </p:tgtEl>
                                        <p:attrNameLst>
                                          <p:attrName>fill.type</p:attrName>
                                        </p:attrNameLst>
                                      </p:cBhvr>
                                      <p:to>
                                        <p:strVal val="solid"/>
                                      </p:to>
                                    </p:set>
                                    <p:set>
                                      <p:cBhvr>
                                        <p:cTn id="70" dur="250" autoRev="1" fill="remove"/>
                                        <p:tgtEl>
                                          <p:spTgt spid="5">
                                            <p:txEl>
                                              <p:pRg st="1" end="1"/>
                                            </p:txEl>
                                          </p:spTgt>
                                        </p:tgtEl>
                                        <p:attrNameLst>
                                          <p:attrName>fill.on</p:attrName>
                                        </p:attrNameLst>
                                      </p:cBhvr>
                                      <p:to>
                                        <p:strVal val="true"/>
                                      </p:to>
                                    </p:set>
                                  </p:childTnLst>
                                </p:cTn>
                              </p:par>
                              <p:par>
                                <p:cTn id="71" presetID="3" presetClass="emph" presetSubtype="2" fill="hold" nodeType="withEffect">
                                  <p:stCondLst>
                                    <p:cond delay="1000"/>
                                  </p:stCondLst>
                                  <p:childTnLst>
                                    <p:animClr clrSpc="rgb" dir="cw">
                                      <p:cBhvr override="childStyle">
                                        <p:cTn id="72" dur="500" fill="hold"/>
                                        <p:tgtEl>
                                          <p:spTgt spid="12">
                                            <p:txEl>
                                              <p:pRg st="0" end="0"/>
                                            </p:txEl>
                                          </p:spTgt>
                                        </p:tgtEl>
                                        <p:attrNameLst>
                                          <p:attrName>style.color</p:attrName>
                                        </p:attrNameLst>
                                      </p:cBhvr>
                                      <p:to>
                                        <a:schemeClr val="tx1"/>
                                      </p:to>
                                    </p:animClr>
                                  </p:childTnLst>
                                </p:cTn>
                              </p:par>
                              <p:par>
                                <p:cTn id="73" presetID="3" presetClass="emph" presetSubtype="2" fill="hold" nodeType="withEffect">
                                  <p:stCondLst>
                                    <p:cond delay="1000"/>
                                  </p:stCondLst>
                                  <p:childTnLst>
                                    <p:animClr clrSpc="rgb" dir="cw">
                                      <p:cBhvr override="childStyle">
                                        <p:cTn id="74" dur="500" fill="hold"/>
                                        <p:tgtEl>
                                          <p:spTgt spid="12">
                                            <p:txEl>
                                              <p:pRg st="1" end="1"/>
                                            </p:txEl>
                                          </p:spTgt>
                                        </p:tgtEl>
                                        <p:attrNameLst>
                                          <p:attrName>style.color</p:attrName>
                                        </p:attrNameLst>
                                      </p:cBhvr>
                                      <p:to>
                                        <a:schemeClr val="tx1"/>
                                      </p:to>
                                    </p:animClr>
                                  </p:childTnLst>
                                </p:cTn>
                              </p:par>
                              <p:par>
                                <p:cTn id="75" presetID="3" presetClass="emph" presetSubtype="2" fill="hold" nodeType="withEffect">
                                  <p:stCondLst>
                                    <p:cond delay="1000"/>
                                  </p:stCondLst>
                                  <p:childTnLst>
                                    <p:animClr clrSpc="rgb" dir="cw">
                                      <p:cBhvr override="childStyle">
                                        <p:cTn id="76" dur="500" fill="hold"/>
                                        <p:tgtEl>
                                          <p:spTgt spid="12">
                                            <p:txEl>
                                              <p:pRg st="2" end="2"/>
                                            </p:txEl>
                                          </p:spTgt>
                                        </p:tgtEl>
                                        <p:attrNameLst>
                                          <p:attrName>style.color</p:attrName>
                                        </p:attrNameLst>
                                      </p:cBhvr>
                                      <p:to>
                                        <a:schemeClr val="tx1"/>
                                      </p:to>
                                    </p:animClr>
                                  </p:childTnLst>
                                </p:cTn>
                              </p:par>
                              <p:par>
                                <p:cTn id="77" presetID="3" presetClass="emph" presetSubtype="2" fill="hold" nodeType="withEffect">
                                  <p:stCondLst>
                                    <p:cond delay="1000"/>
                                  </p:stCondLst>
                                  <p:childTnLst>
                                    <p:animClr clrSpc="rgb" dir="cw">
                                      <p:cBhvr override="childStyle">
                                        <p:cTn id="78" dur="500" fill="hold"/>
                                        <p:tgtEl>
                                          <p:spTgt spid="12">
                                            <p:txEl>
                                              <p:pRg st="3" end="3"/>
                                            </p:txEl>
                                          </p:spTgt>
                                        </p:tgtEl>
                                        <p:attrNameLst>
                                          <p:attrName>style.color</p:attrName>
                                        </p:attrNameLst>
                                      </p:cBhvr>
                                      <p:to>
                                        <a:schemeClr val="tx1"/>
                                      </p:to>
                                    </p:animClr>
                                  </p:childTnLst>
                                </p:cTn>
                              </p:par>
                              <p:par>
                                <p:cTn id="79" presetID="3" presetClass="emph" presetSubtype="2" fill="hold" nodeType="withEffect">
                                  <p:stCondLst>
                                    <p:cond delay="1000"/>
                                  </p:stCondLst>
                                  <p:childTnLst>
                                    <p:animClr clrSpc="rgb" dir="cw">
                                      <p:cBhvr override="childStyle">
                                        <p:cTn id="80" dur="500" fill="hold"/>
                                        <p:tgtEl>
                                          <p:spTgt spid="12">
                                            <p:txEl>
                                              <p:pRg st="4" end="4"/>
                                            </p:txEl>
                                          </p:spTgt>
                                        </p:tgtEl>
                                        <p:attrNameLst>
                                          <p:attrName>style.color</p:attrName>
                                        </p:attrNameLst>
                                      </p:cBhvr>
                                      <p:to>
                                        <a:schemeClr val="tx1"/>
                                      </p:to>
                                    </p:animClr>
                                  </p:childTnLst>
                                </p:cTn>
                              </p:par>
                              <p:par>
                                <p:cTn id="81" presetID="3" presetClass="emph" presetSubtype="2" fill="hold" nodeType="withEffect">
                                  <p:stCondLst>
                                    <p:cond delay="1000"/>
                                  </p:stCondLst>
                                  <p:childTnLst>
                                    <p:animClr clrSpc="rgb" dir="cw">
                                      <p:cBhvr override="childStyle">
                                        <p:cTn id="82" dur="500" fill="hold"/>
                                        <p:tgtEl>
                                          <p:spTgt spid="12">
                                            <p:txEl>
                                              <p:pRg st="5" end="5"/>
                                            </p:txEl>
                                          </p:spTgt>
                                        </p:tgtEl>
                                        <p:attrNameLst>
                                          <p:attrName>style.color</p:attrName>
                                        </p:attrNameLst>
                                      </p:cBhvr>
                                      <p:to>
                                        <a:schemeClr val="tx1"/>
                                      </p:to>
                                    </p:animClr>
                                  </p:childTnLst>
                                </p:cTn>
                              </p:par>
                              <p:par>
                                <p:cTn id="83" presetID="27" presetClass="emph" presetSubtype="0" fill="remove" nodeType="withEffect">
                                  <p:stCondLst>
                                    <p:cond delay="1000"/>
                                  </p:stCondLst>
                                  <p:childTnLst>
                                    <p:animClr clrSpc="rgb" dir="cw">
                                      <p:cBhvr override="childStyle">
                                        <p:cTn id="84" dur="250" autoRev="1" fill="remove"/>
                                        <p:tgtEl>
                                          <p:spTgt spid="5">
                                            <p:txEl>
                                              <p:pRg st="2" end="2"/>
                                            </p:txEl>
                                          </p:spTgt>
                                        </p:tgtEl>
                                        <p:attrNameLst>
                                          <p:attrName>style.color</p:attrName>
                                        </p:attrNameLst>
                                      </p:cBhvr>
                                      <p:to>
                                        <a:schemeClr val="bg1"/>
                                      </p:to>
                                    </p:animClr>
                                    <p:animClr clrSpc="rgb" dir="cw">
                                      <p:cBhvr>
                                        <p:cTn id="85" dur="250" autoRev="1" fill="remove"/>
                                        <p:tgtEl>
                                          <p:spTgt spid="5">
                                            <p:txEl>
                                              <p:pRg st="2" end="2"/>
                                            </p:txEl>
                                          </p:spTgt>
                                        </p:tgtEl>
                                        <p:attrNameLst>
                                          <p:attrName>fillcolor</p:attrName>
                                        </p:attrNameLst>
                                      </p:cBhvr>
                                      <p:to>
                                        <a:schemeClr val="bg1"/>
                                      </p:to>
                                    </p:animClr>
                                    <p:set>
                                      <p:cBhvr>
                                        <p:cTn id="86" dur="250" autoRev="1" fill="remove"/>
                                        <p:tgtEl>
                                          <p:spTgt spid="5">
                                            <p:txEl>
                                              <p:pRg st="2" end="2"/>
                                            </p:txEl>
                                          </p:spTgt>
                                        </p:tgtEl>
                                        <p:attrNameLst>
                                          <p:attrName>fill.type</p:attrName>
                                        </p:attrNameLst>
                                      </p:cBhvr>
                                      <p:to>
                                        <p:strVal val="solid"/>
                                      </p:to>
                                    </p:set>
                                    <p:set>
                                      <p:cBhvr>
                                        <p:cTn id="87" dur="250" autoRev="1" fill="remove"/>
                                        <p:tgtEl>
                                          <p:spTgt spid="5">
                                            <p:txEl>
                                              <p:pRg st="2" end="2"/>
                                            </p:txEl>
                                          </p:spTgt>
                                        </p:tgtEl>
                                        <p:attrNameLst>
                                          <p:attrName>fill.on</p:attrName>
                                        </p:attrNameLst>
                                      </p:cBhvr>
                                      <p:to>
                                        <p:strVal val="true"/>
                                      </p:to>
                                    </p:set>
                                  </p:childTnLst>
                                </p:cTn>
                              </p:par>
                              <p:par>
                                <p:cTn id="88" presetID="22" presetClass="entr" presetSubtype="8" fill="hold" nodeType="withEffect">
                                  <p:stCondLst>
                                    <p:cond delay="1000"/>
                                  </p:stCondLst>
                                  <p:childTnLst>
                                    <p:set>
                                      <p:cBhvr>
                                        <p:cTn id="89" dur="1" fill="hold">
                                          <p:stCondLst>
                                            <p:cond delay="0"/>
                                          </p:stCondLst>
                                        </p:cTn>
                                        <p:tgtEl>
                                          <p:spTgt spid="22"/>
                                        </p:tgtEl>
                                        <p:attrNameLst>
                                          <p:attrName>style.visibility</p:attrName>
                                        </p:attrNameLst>
                                      </p:cBhvr>
                                      <p:to>
                                        <p:strVal val="visible"/>
                                      </p:to>
                                    </p:set>
                                    <p:animEffect transition="in" filter="wipe(left)">
                                      <p:cBhvr>
                                        <p:cTn id="90" dur="500"/>
                                        <p:tgtEl>
                                          <p:spTgt spid="22"/>
                                        </p:tgtEl>
                                      </p:cBhvr>
                                    </p:animEffec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
                                            <p:txEl>
                                              <p:pRg st="1" end="1"/>
                                            </p:txEl>
                                          </p:spTgt>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nodeType="afterEffect">
                                  <p:stCondLst>
                                    <p:cond delay="0"/>
                                  </p:stCondLst>
                                  <p:childTnLst>
                                    <p:set>
                                      <p:cBhvr>
                                        <p:cTn id="97"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3" presetClass="emph" presetSubtype="2" fill="hold" nodeType="clickEffect">
                                  <p:stCondLst>
                                    <p:cond delay="0"/>
                                  </p:stCondLst>
                                  <p:childTnLst>
                                    <p:animClr clrSpc="rgb" dir="cw">
                                      <p:cBhvr override="childStyle">
                                        <p:cTn id="101" dur="500" fill="hold"/>
                                        <p:tgtEl>
                                          <p:spTgt spid="4">
                                            <p:txEl>
                                              <p:pRg st="1" end="1"/>
                                            </p:txEl>
                                          </p:spTgt>
                                        </p:tgtEl>
                                        <p:attrNameLst>
                                          <p:attrName>style.color</p:attrName>
                                        </p:attrNameLst>
                                      </p:cBhvr>
                                      <p:to>
                                        <a:schemeClr val="tx1"/>
                                      </p:to>
                                    </p:animClr>
                                  </p:childTnLst>
                                </p:cTn>
                              </p:par>
                              <p:par>
                                <p:cTn id="102" presetID="3" presetClass="emph" presetSubtype="2" fill="hold" nodeType="withEffect">
                                  <p:stCondLst>
                                    <p:cond delay="0"/>
                                  </p:stCondLst>
                                  <p:childTnLst>
                                    <p:animClr clrSpc="rgb" dir="cw">
                                      <p:cBhvr override="childStyle">
                                        <p:cTn id="103" dur="500" fill="hold"/>
                                        <p:tgtEl>
                                          <p:spTgt spid="4">
                                            <p:txEl>
                                              <p:pRg st="2" end="2"/>
                                            </p:txEl>
                                          </p:spTgt>
                                        </p:tgtEl>
                                        <p:attrNameLst>
                                          <p:attrName>style.color</p:attrName>
                                        </p:attrNameLst>
                                      </p:cBhvr>
                                      <p:to>
                                        <a:schemeClr val="tx1"/>
                                      </p:to>
                                    </p:animClr>
                                  </p:childTnLst>
                                </p:cTn>
                              </p:par>
                              <p:par>
                                <p:cTn id="104" presetID="27" presetClass="emph" presetSubtype="0" fill="remove" nodeType="withEffect">
                                  <p:stCondLst>
                                    <p:cond delay="500"/>
                                  </p:stCondLst>
                                  <p:childTnLst>
                                    <p:animClr clrSpc="rgb" dir="cw">
                                      <p:cBhvr override="childStyle">
                                        <p:cTn id="105" dur="250" autoRev="1" fill="remove"/>
                                        <p:tgtEl>
                                          <p:spTgt spid="29">
                                            <p:txEl>
                                              <p:pRg st="0" end="0"/>
                                            </p:txEl>
                                          </p:spTgt>
                                        </p:tgtEl>
                                        <p:attrNameLst>
                                          <p:attrName>style.color</p:attrName>
                                        </p:attrNameLst>
                                      </p:cBhvr>
                                      <p:to>
                                        <a:schemeClr val="bg1"/>
                                      </p:to>
                                    </p:animClr>
                                    <p:animClr clrSpc="rgb" dir="cw">
                                      <p:cBhvr>
                                        <p:cTn id="106" dur="250" autoRev="1" fill="remove"/>
                                        <p:tgtEl>
                                          <p:spTgt spid="29">
                                            <p:txEl>
                                              <p:pRg st="0" end="0"/>
                                            </p:txEl>
                                          </p:spTgt>
                                        </p:tgtEl>
                                        <p:attrNameLst>
                                          <p:attrName>fillcolor</p:attrName>
                                        </p:attrNameLst>
                                      </p:cBhvr>
                                      <p:to>
                                        <a:schemeClr val="bg1"/>
                                      </p:to>
                                    </p:animClr>
                                    <p:set>
                                      <p:cBhvr>
                                        <p:cTn id="107" dur="250" autoRev="1" fill="remove"/>
                                        <p:tgtEl>
                                          <p:spTgt spid="29">
                                            <p:txEl>
                                              <p:pRg st="0" end="0"/>
                                            </p:txEl>
                                          </p:spTgt>
                                        </p:tgtEl>
                                        <p:attrNameLst>
                                          <p:attrName>fill.type</p:attrName>
                                        </p:attrNameLst>
                                      </p:cBhvr>
                                      <p:to>
                                        <p:strVal val="solid"/>
                                      </p:to>
                                    </p:set>
                                    <p:set>
                                      <p:cBhvr>
                                        <p:cTn id="108" dur="250" autoRev="1" fill="remove"/>
                                        <p:tgtEl>
                                          <p:spTgt spid="29">
                                            <p:txEl>
                                              <p:pRg st="0" end="0"/>
                                            </p:txEl>
                                          </p:spTgt>
                                        </p:tgtEl>
                                        <p:attrNameLst>
                                          <p:attrName>fill.on</p:attrName>
                                        </p:attrNameLst>
                                      </p:cBhvr>
                                      <p:to>
                                        <p:strVal val="true"/>
                                      </p:to>
                                    </p:set>
                                  </p:childTnLst>
                                </p:cTn>
                              </p:par>
                              <p:par>
                                <p:cTn id="109" presetID="27" presetClass="emph" presetSubtype="0" fill="remove" nodeType="withEffect">
                                  <p:stCondLst>
                                    <p:cond delay="1000"/>
                                  </p:stCondLst>
                                  <p:childTnLst>
                                    <p:animClr clrSpc="rgb" dir="cw">
                                      <p:cBhvr override="childStyle">
                                        <p:cTn id="110" dur="250" autoRev="1" fill="remove"/>
                                        <p:tgtEl>
                                          <p:spTgt spid="29">
                                            <p:txEl>
                                              <p:pRg st="1" end="1"/>
                                            </p:txEl>
                                          </p:spTgt>
                                        </p:tgtEl>
                                        <p:attrNameLst>
                                          <p:attrName>style.color</p:attrName>
                                        </p:attrNameLst>
                                      </p:cBhvr>
                                      <p:to>
                                        <a:schemeClr val="bg1"/>
                                      </p:to>
                                    </p:animClr>
                                    <p:animClr clrSpc="rgb" dir="cw">
                                      <p:cBhvr>
                                        <p:cTn id="111" dur="250" autoRev="1" fill="remove"/>
                                        <p:tgtEl>
                                          <p:spTgt spid="29">
                                            <p:txEl>
                                              <p:pRg st="1" end="1"/>
                                            </p:txEl>
                                          </p:spTgt>
                                        </p:tgtEl>
                                        <p:attrNameLst>
                                          <p:attrName>fillcolor</p:attrName>
                                        </p:attrNameLst>
                                      </p:cBhvr>
                                      <p:to>
                                        <a:schemeClr val="bg1"/>
                                      </p:to>
                                    </p:animClr>
                                    <p:set>
                                      <p:cBhvr>
                                        <p:cTn id="112" dur="250" autoRev="1" fill="remove"/>
                                        <p:tgtEl>
                                          <p:spTgt spid="29">
                                            <p:txEl>
                                              <p:pRg st="1" end="1"/>
                                            </p:txEl>
                                          </p:spTgt>
                                        </p:tgtEl>
                                        <p:attrNameLst>
                                          <p:attrName>fill.type</p:attrName>
                                        </p:attrNameLst>
                                      </p:cBhvr>
                                      <p:to>
                                        <p:strVal val="solid"/>
                                      </p:to>
                                    </p:set>
                                    <p:set>
                                      <p:cBhvr>
                                        <p:cTn id="113" dur="250" autoRev="1" fill="remove"/>
                                        <p:tgtEl>
                                          <p:spTgt spid="29">
                                            <p:txEl>
                                              <p:pRg st="1" end="1"/>
                                            </p:txEl>
                                          </p:spTgt>
                                        </p:tgtEl>
                                        <p:attrNameLst>
                                          <p:attrName>fill.on</p:attrName>
                                        </p:attrNameLst>
                                      </p:cBhvr>
                                      <p:to>
                                        <p:strVal val="true"/>
                                      </p:to>
                                    </p:set>
                                  </p:childTnLst>
                                </p:cTn>
                              </p:par>
                              <p:par>
                                <p:cTn id="114" presetID="27" presetClass="emph" presetSubtype="0" fill="remove" nodeType="withEffect">
                                  <p:stCondLst>
                                    <p:cond delay="1500"/>
                                  </p:stCondLst>
                                  <p:childTnLst>
                                    <p:animClr clrSpc="rgb" dir="cw">
                                      <p:cBhvr override="childStyle">
                                        <p:cTn id="115" dur="250" autoRev="1" fill="remove"/>
                                        <p:tgtEl>
                                          <p:spTgt spid="29">
                                            <p:txEl>
                                              <p:pRg st="2" end="2"/>
                                            </p:txEl>
                                          </p:spTgt>
                                        </p:tgtEl>
                                        <p:attrNameLst>
                                          <p:attrName>style.color</p:attrName>
                                        </p:attrNameLst>
                                      </p:cBhvr>
                                      <p:to>
                                        <a:schemeClr val="bg1"/>
                                      </p:to>
                                    </p:animClr>
                                    <p:animClr clrSpc="rgb" dir="cw">
                                      <p:cBhvr>
                                        <p:cTn id="116" dur="250" autoRev="1" fill="remove"/>
                                        <p:tgtEl>
                                          <p:spTgt spid="29">
                                            <p:txEl>
                                              <p:pRg st="2" end="2"/>
                                            </p:txEl>
                                          </p:spTgt>
                                        </p:tgtEl>
                                        <p:attrNameLst>
                                          <p:attrName>fillcolor</p:attrName>
                                        </p:attrNameLst>
                                      </p:cBhvr>
                                      <p:to>
                                        <a:schemeClr val="bg1"/>
                                      </p:to>
                                    </p:animClr>
                                    <p:set>
                                      <p:cBhvr>
                                        <p:cTn id="117" dur="250" autoRev="1" fill="remove"/>
                                        <p:tgtEl>
                                          <p:spTgt spid="29">
                                            <p:txEl>
                                              <p:pRg st="2" end="2"/>
                                            </p:txEl>
                                          </p:spTgt>
                                        </p:tgtEl>
                                        <p:attrNameLst>
                                          <p:attrName>fill.type</p:attrName>
                                        </p:attrNameLst>
                                      </p:cBhvr>
                                      <p:to>
                                        <p:strVal val="solid"/>
                                      </p:to>
                                    </p:set>
                                    <p:set>
                                      <p:cBhvr>
                                        <p:cTn id="118" dur="250" autoRev="1" fill="remove"/>
                                        <p:tgtEl>
                                          <p:spTgt spid="29">
                                            <p:txEl>
                                              <p:pRg st="2" end="2"/>
                                            </p:txEl>
                                          </p:spTgt>
                                        </p:tgtEl>
                                        <p:attrNameLst>
                                          <p:attrName>fill.on</p:attrName>
                                        </p:attrNameLst>
                                      </p:cBhvr>
                                      <p:to>
                                        <p:strVal val="true"/>
                                      </p:to>
                                    </p:set>
                                  </p:childTnLst>
                                </p:cTn>
                              </p:par>
                              <p:par>
                                <p:cTn id="119" presetID="27" presetClass="emph" presetSubtype="0" fill="remove" nodeType="withEffect">
                                  <p:stCondLst>
                                    <p:cond delay="2000"/>
                                  </p:stCondLst>
                                  <p:childTnLst>
                                    <p:animClr clrSpc="rgb" dir="cw">
                                      <p:cBhvr override="childStyle">
                                        <p:cTn id="120" dur="250" autoRev="1" fill="remove"/>
                                        <p:tgtEl>
                                          <p:spTgt spid="29">
                                            <p:txEl>
                                              <p:pRg st="3" end="3"/>
                                            </p:txEl>
                                          </p:spTgt>
                                        </p:tgtEl>
                                        <p:attrNameLst>
                                          <p:attrName>style.color</p:attrName>
                                        </p:attrNameLst>
                                      </p:cBhvr>
                                      <p:to>
                                        <a:schemeClr val="bg1"/>
                                      </p:to>
                                    </p:animClr>
                                    <p:animClr clrSpc="rgb" dir="cw">
                                      <p:cBhvr>
                                        <p:cTn id="121" dur="250" autoRev="1" fill="remove"/>
                                        <p:tgtEl>
                                          <p:spTgt spid="29">
                                            <p:txEl>
                                              <p:pRg st="3" end="3"/>
                                            </p:txEl>
                                          </p:spTgt>
                                        </p:tgtEl>
                                        <p:attrNameLst>
                                          <p:attrName>fillcolor</p:attrName>
                                        </p:attrNameLst>
                                      </p:cBhvr>
                                      <p:to>
                                        <a:schemeClr val="bg1"/>
                                      </p:to>
                                    </p:animClr>
                                    <p:set>
                                      <p:cBhvr>
                                        <p:cTn id="122" dur="250" autoRev="1" fill="remove"/>
                                        <p:tgtEl>
                                          <p:spTgt spid="29">
                                            <p:txEl>
                                              <p:pRg st="3" end="3"/>
                                            </p:txEl>
                                          </p:spTgt>
                                        </p:tgtEl>
                                        <p:attrNameLst>
                                          <p:attrName>fill.type</p:attrName>
                                        </p:attrNameLst>
                                      </p:cBhvr>
                                      <p:to>
                                        <p:strVal val="solid"/>
                                      </p:to>
                                    </p:set>
                                    <p:set>
                                      <p:cBhvr>
                                        <p:cTn id="123" dur="250" autoRev="1" fill="remove"/>
                                        <p:tgtEl>
                                          <p:spTgt spid="29">
                                            <p:txEl>
                                              <p:pRg st="3" end="3"/>
                                            </p:txEl>
                                          </p:spTgt>
                                        </p:tgtEl>
                                        <p:attrNameLst>
                                          <p:attrName>fill.on</p:attrName>
                                        </p:attrNameLst>
                                      </p:cBhvr>
                                      <p:to>
                                        <p:strVal val="true"/>
                                      </p:to>
                                    </p:set>
                                  </p:childTnLst>
                                </p:cTn>
                              </p:par>
                              <p:par>
                                <p:cTn id="124" presetID="27" presetClass="emph" presetSubtype="0" fill="remove" nodeType="withEffect">
                                  <p:stCondLst>
                                    <p:cond delay="2500"/>
                                  </p:stCondLst>
                                  <p:childTnLst>
                                    <p:animClr clrSpc="rgb" dir="cw">
                                      <p:cBhvr override="childStyle">
                                        <p:cTn id="125" dur="250" autoRev="1" fill="remove"/>
                                        <p:tgtEl>
                                          <p:spTgt spid="29">
                                            <p:txEl>
                                              <p:pRg st="4" end="4"/>
                                            </p:txEl>
                                          </p:spTgt>
                                        </p:tgtEl>
                                        <p:attrNameLst>
                                          <p:attrName>style.color</p:attrName>
                                        </p:attrNameLst>
                                      </p:cBhvr>
                                      <p:to>
                                        <a:schemeClr val="bg1"/>
                                      </p:to>
                                    </p:animClr>
                                    <p:animClr clrSpc="rgb" dir="cw">
                                      <p:cBhvr>
                                        <p:cTn id="126" dur="250" autoRev="1" fill="remove"/>
                                        <p:tgtEl>
                                          <p:spTgt spid="29">
                                            <p:txEl>
                                              <p:pRg st="4" end="4"/>
                                            </p:txEl>
                                          </p:spTgt>
                                        </p:tgtEl>
                                        <p:attrNameLst>
                                          <p:attrName>fillcolor</p:attrName>
                                        </p:attrNameLst>
                                      </p:cBhvr>
                                      <p:to>
                                        <a:schemeClr val="bg1"/>
                                      </p:to>
                                    </p:animClr>
                                    <p:set>
                                      <p:cBhvr>
                                        <p:cTn id="127" dur="250" autoRev="1" fill="remove"/>
                                        <p:tgtEl>
                                          <p:spTgt spid="29">
                                            <p:txEl>
                                              <p:pRg st="4" end="4"/>
                                            </p:txEl>
                                          </p:spTgt>
                                        </p:tgtEl>
                                        <p:attrNameLst>
                                          <p:attrName>fill.type</p:attrName>
                                        </p:attrNameLst>
                                      </p:cBhvr>
                                      <p:to>
                                        <p:strVal val="solid"/>
                                      </p:to>
                                    </p:set>
                                    <p:set>
                                      <p:cBhvr>
                                        <p:cTn id="128" dur="250" autoRev="1" fill="remove"/>
                                        <p:tgtEl>
                                          <p:spTgt spid="29">
                                            <p:txEl>
                                              <p:pRg st="4" end="4"/>
                                            </p:txEl>
                                          </p:spTgt>
                                        </p:tgtEl>
                                        <p:attrNameLst>
                                          <p:attrName>fill.on</p:attrName>
                                        </p:attrNameLst>
                                      </p:cBhvr>
                                      <p:to>
                                        <p:strVal val="true"/>
                                      </p:to>
                                    </p:set>
                                  </p:childTnLst>
                                </p:cTn>
                              </p:par>
                              <p:par>
                                <p:cTn id="129" presetID="27" presetClass="emph" presetSubtype="0" fill="remove" nodeType="withEffect">
                                  <p:stCondLst>
                                    <p:cond delay="3000"/>
                                  </p:stCondLst>
                                  <p:childTnLst>
                                    <p:animClr clrSpc="rgb" dir="cw">
                                      <p:cBhvr override="childStyle">
                                        <p:cTn id="130" dur="250" autoRev="1" fill="remove"/>
                                        <p:tgtEl>
                                          <p:spTgt spid="5">
                                            <p:txEl>
                                              <p:pRg st="3" end="3"/>
                                            </p:txEl>
                                          </p:spTgt>
                                        </p:tgtEl>
                                        <p:attrNameLst>
                                          <p:attrName>style.color</p:attrName>
                                        </p:attrNameLst>
                                      </p:cBhvr>
                                      <p:to>
                                        <a:schemeClr val="bg1"/>
                                      </p:to>
                                    </p:animClr>
                                    <p:animClr clrSpc="rgb" dir="cw">
                                      <p:cBhvr>
                                        <p:cTn id="131" dur="250" autoRev="1" fill="remove"/>
                                        <p:tgtEl>
                                          <p:spTgt spid="5">
                                            <p:txEl>
                                              <p:pRg st="3" end="3"/>
                                            </p:txEl>
                                          </p:spTgt>
                                        </p:tgtEl>
                                        <p:attrNameLst>
                                          <p:attrName>fillcolor</p:attrName>
                                        </p:attrNameLst>
                                      </p:cBhvr>
                                      <p:to>
                                        <a:schemeClr val="bg1"/>
                                      </p:to>
                                    </p:animClr>
                                    <p:set>
                                      <p:cBhvr>
                                        <p:cTn id="132" dur="250" autoRev="1" fill="remove"/>
                                        <p:tgtEl>
                                          <p:spTgt spid="5">
                                            <p:txEl>
                                              <p:pRg st="3" end="3"/>
                                            </p:txEl>
                                          </p:spTgt>
                                        </p:tgtEl>
                                        <p:attrNameLst>
                                          <p:attrName>fill.type</p:attrName>
                                        </p:attrNameLst>
                                      </p:cBhvr>
                                      <p:to>
                                        <p:strVal val="solid"/>
                                      </p:to>
                                    </p:set>
                                    <p:set>
                                      <p:cBhvr>
                                        <p:cTn id="133" dur="250" autoRev="1" fill="remove"/>
                                        <p:tgtEl>
                                          <p:spTgt spid="5">
                                            <p:txEl>
                                              <p:pRg st="3" end="3"/>
                                            </p:txEl>
                                          </p:spTgt>
                                        </p:tgtEl>
                                        <p:attrNameLst>
                                          <p:attrName>fill.on</p:attrName>
                                        </p:attrNameLst>
                                      </p:cBhvr>
                                      <p:to>
                                        <p:strVal val="true"/>
                                      </p:to>
                                    </p:set>
                                  </p:childTnLst>
                                </p:cTn>
                              </p:par>
                              <p:par>
                                <p:cTn id="134" presetID="27" presetClass="emph" presetSubtype="0" fill="remove" nodeType="withEffect">
                                  <p:stCondLst>
                                    <p:cond delay="3500"/>
                                  </p:stCondLst>
                                  <p:childTnLst>
                                    <p:animClr clrSpc="rgb" dir="cw">
                                      <p:cBhvr override="childStyle">
                                        <p:cTn id="135" dur="250" autoRev="1" fill="remove"/>
                                        <p:tgtEl>
                                          <p:spTgt spid="5">
                                            <p:txEl>
                                              <p:pRg st="4" end="4"/>
                                            </p:txEl>
                                          </p:spTgt>
                                        </p:tgtEl>
                                        <p:attrNameLst>
                                          <p:attrName>style.color</p:attrName>
                                        </p:attrNameLst>
                                      </p:cBhvr>
                                      <p:to>
                                        <a:schemeClr val="bg1"/>
                                      </p:to>
                                    </p:animClr>
                                    <p:animClr clrSpc="rgb" dir="cw">
                                      <p:cBhvr>
                                        <p:cTn id="136" dur="250" autoRev="1" fill="remove"/>
                                        <p:tgtEl>
                                          <p:spTgt spid="5">
                                            <p:txEl>
                                              <p:pRg st="4" end="4"/>
                                            </p:txEl>
                                          </p:spTgt>
                                        </p:tgtEl>
                                        <p:attrNameLst>
                                          <p:attrName>fillcolor</p:attrName>
                                        </p:attrNameLst>
                                      </p:cBhvr>
                                      <p:to>
                                        <a:schemeClr val="bg1"/>
                                      </p:to>
                                    </p:animClr>
                                    <p:set>
                                      <p:cBhvr>
                                        <p:cTn id="137" dur="250" autoRev="1" fill="remove"/>
                                        <p:tgtEl>
                                          <p:spTgt spid="5">
                                            <p:txEl>
                                              <p:pRg st="4" end="4"/>
                                            </p:txEl>
                                          </p:spTgt>
                                        </p:tgtEl>
                                        <p:attrNameLst>
                                          <p:attrName>fill.type</p:attrName>
                                        </p:attrNameLst>
                                      </p:cBhvr>
                                      <p:to>
                                        <p:strVal val="solid"/>
                                      </p:to>
                                    </p:set>
                                    <p:set>
                                      <p:cBhvr>
                                        <p:cTn id="138" dur="250" autoRev="1" fill="remove"/>
                                        <p:tgtEl>
                                          <p:spTgt spid="5">
                                            <p:txEl>
                                              <p:pRg st="4" end="4"/>
                                            </p:txEl>
                                          </p:spTgt>
                                        </p:tgtEl>
                                        <p:attrNameLst>
                                          <p:attrName>fill.on</p:attrName>
                                        </p:attrNameLst>
                                      </p:cBhvr>
                                      <p:to>
                                        <p:strVal val="true"/>
                                      </p:to>
                                    </p:set>
                                  </p:childTnLst>
                                </p:cTn>
                              </p:par>
                              <p:par>
                                <p:cTn id="139" presetID="27" presetClass="emph" presetSubtype="0" fill="remove" nodeType="withEffect">
                                  <p:stCondLst>
                                    <p:cond delay="4000"/>
                                  </p:stCondLst>
                                  <p:childTnLst>
                                    <p:animClr clrSpc="rgb" dir="cw">
                                      <p:cBhvr override="childStyle">
                                        <p:cTn id="140" dur="250" autoRev="1" fill="remove"/>
                                        <p:tgtEl>
                                          <p:spTgt spid="5">
                                            <p:txEl>
                                              <p:pRg st="5" end="5"/>
                                            </p:txEl>
                                          </p:spTgt>
                                        </p:tgtEl>
                                        <p:attrNameLst>
                                          <p:attrName>style.color</p:attrName>
                                        </p:attrNameLst>
                                      </p:cBhvr>
                                      <p:to>
                                        <a:schemeClr val="bg1"/>
                                      </p:to>
                                    </p:animClr>
                                    <p:animClr clrSpc="rgb" dir="cw">
                                      <p:cBhvr>
                                        <p:cTn id="141" dur="250" autoRev="1" fill="remove"/>
                                        <p:tgtEl>
                                          <p:spTgt spid="5">
                                            <p:txEl>
                                              <p:pRg st="5" end="5"/>
                                            </p:txEl>
                                          </p:spTgt>
                                        </p:tgtEl>
                                        <p:attrNameLst>
                                          <p:attrName>fillcolor</p:attrName>
                                        </p:attrNameLst>
                                      </p:cBhvr>
                                      <p:to>
                                        <a:schemeClr val="bg1"/>
                                      </p:to>
                                    </p:animClr>
                                    <p:set>
                                      <p:cBhvr>
                                        <p:cTn id="142" dur="250" autoRev="1" fill="remove"/>
                                        <p:tgtEl>
                                          <p:spTgt spid="5">
                                            <p:txEl>
                                              <p:pRg st="5" end="5"/>
                                            </p:txEl>
                                          </p:spTgt>
                                        </p:tgtEl>
                                        <p:attrNameLst>
                                          <p:attrName>fill.type</p:attrName>
                                        </p:attrNameLst>
                                      </p:cBhvr>
                                      <p:to>
                                        <p:strVal val="solid"/>
                                      </p:to>
                                    </p:set>
                                    <p:set>
                                      <p:cBhvr>
                                        <p:cTn id="143" dur="250" autoRev="1" fill="remove"/>
                                        <p:tgtEl>
                                          <p:spTgt spid="5">
                                            <p:txEl>
                                              <p:pRg st="5" end="5"/>
                                            </p:txEl>
                                          </p:spTgt>
                                        </p:tgtEl>
                                        <p:attrNameLst>
                                          <p:attrName>fill.on</p:attrName>
                                        </p:attrNameLst>
                                      </p:cBhvr>
                                      <p:to>
                                        <p:strVal val="true"/>
                                      </p:to>
                                    </p:set>
                                  </p:childTnLst>
                                </p:cTn>
                              </p:par>
                              <p:par>
                                <p:cTn id="144" presetID="27" presetClass="emph" presetSubtype="0" fill="remove" nodeType="withEffect">
                                  <p:stCondLst>
                                    <p:cond delay="4500"/>
                                  </p:stCondLst>
                                  <p:childTnLst>
                                    <p:animClr clrSpc="rgb" dir="cw">
                                      <p:cBhvr override="childStyle">
                                        <p:cTn id="145" dur="250" autoRev="1" fill="remove"/>
                                        <p:tgtEl>
                                          <p:spTgt spid="5">
                                            <p:txEl>
                                              <p:pRg st="6" end="6"/>
                                            </p:txEl>
                                          </p:spTgt>
                                        </p:tgtEl>
                                        <p:attrNameLst>
                                          <p:attrName>style.color</p:attrName>
                                        </p:attrNameLst>
                                      </p:cBhvr>
                                      <p:to>
                                        <a:schemeClr val="bg1"/>
                                      </p:to>
                                    </p:animClr>
                                    <p:animClr clrSpc="rgb" dir="cw">
                                      <p:cBhvr>
                                        <p:cTn id="146" dur="250" autoRev="1" fill="remove"/>
                                        <p:tgtEl>
                                          <p:spTgt spid="5">
                                            <p:txEl>
                                              <p:pRg st="6" end="6"/>
                                            </p:txEl>
                                          </p:spTgt>
                                        </p:tgtEl>
                                        <p:attrNameLst>
                                          <p:attrName>fillcolor</p:attrName>
                                        </p:attrNameLst>
                                      </p:cBhvr>
                                      <p:to>
                                        <a:schemeClr val="bg1"/>
                                      </p:to>
                                    </p:animClr>
                                    <p:set>
                                      <p:cBhvr>
                                        <p:cTn id="147" dur="250" autoRev="1" fill="remove"/>
                                        <p:tgtEl>
                                          <p:spTgt spid="5">
                                            <p:txEl>
                                              <p:pRg st="6" end="6"/>
                                            </p:txEl>
                                          </p:spTgt>
                                        </p:tgtEl>
                                        <p:attrNameLst>
                                          <p:attrName>fill.type</p:attrName>
                                        </p:attrNameLst>
                                      </p:cBhvr>
                                      <p:to>
                                        <p:strVal val="solid"/>
                                      </p:to>
                                    </p:set>
                                    <p:set>
                                      <p:cBhvr>
                                        <p:cTn id="148" dur="250" autoRev="1" fill="remove"/>
                                        <p:tgtEl>
                                          <p:spTgt spid="5">
                                            <p:txEl>
                                              <p:pRg st="6" end="6"/>
                                            </p:txEl>
                                          </p:spTgt>
                                        </p:tgtEl>
                                        <p:attrNameLst>
                                          <p:attrName>fill.on</p:attrName>
                                        </p:attrNameLst>
                                      </p:cBhvr>
                                      <p:to>
                                        <p:strVal val="true"/>
                                      </p:to>
                                    </p:set>
                                  </p:childTnLst>
                                </p:cTn>
                              </p:par>
                            </p:childTnLst>
                          </p:cTn>
                        </p:par>
                      </p:childTnLst>
                    </p:cTn>
                  </p:par>
                  <p:par>
                    <p:cTn id="149" fill="hold">
                      <p:stCondLst>
                        <p:cond delay="indefinite"/>
                      </p:stCondLst>
                      <p:childTnLst>
                        <p:par>
                          <p:cTn id="150" fill="hold">
                            <p:stCondLst>
                              <p:cond delay="0"/>
                            </p:stCondLst>
                            <p:childTnLst>
                              <p:par>
                                <p:cTn id="151" presetID="27" presetClass="emph" presetSubtype="0" fill="remove" nodeType="clickEffect">
                                  <p:stCondLst>
                                    <p:cond delay="0"/>
                                  </p:stCondLst>
                                  <p:childTnLst>
                                    <p:animClr clrSpc="rgb" dir="cw">
                                      <p:cBhvr override="childStyle">
                                        <p:cTn id="152" dur="250" autoRev="1" fill="remove"/>
                                        <p:tgtEl>
                                          <p:spTgt spid="4">
                                            <p:txEl>
                                              <p:pRg st="1" end="1"/>
                                            </p:txEl>
                                          </p:spTgt>
                                        </p:tgtEl>
                                        <p:attrNameLst>
                                          <p:attrName>style.color</p:attrName>
                                        </p:attrNameLst>
                                      </p:cBhvr>
                                      <p:to>
                                        <a:schemeClr val="bg1"/>
                                      </p:to>
                                    </p:animClr>
                                    <p:animClr clrSpc="rgb" dir="cw">
                                      <p:cBhvr>
                                        <p:cTn id="153" dur="250" autoRev="1" fill="remove"/>
                                        <p:tgtEl>
                                          <p:spTgt spid="4">
                                            <p:txEl>
                                              <p:pRg st="1" end="1"/>
                                            </p:txEl>
                                          </p:spTgt>
                                        </p:tgtEl>
                                        <p:attrNameLst>
                                          <p:attrName>fillcolor</p:attrName>
                                        </p:attrNameLst>
                                      </p:cBhvr>
                                      <p:to>
                                        <a:schemeClr val="bg1"/>
                                      </p:to>
                                    </p:animClr>
                                    <p:set>
                                      <p:cBhvr>
                                        <p:cTn id="154" dur="250" autoRev="1" fill="remove"/>
                                        <p:tgtEl>
                                          <p:spTgt spid="4">
                                            <p:txEl>
                                              <p:pRg st="1" end="1"/>
                                            </p:txEl>
                                          </p:spTgt>
                                        </p:tgtEl>
                                        <p:attrNameLst>
                                          <p:attrName>fill.type</p:attrName>
                                        </p:attrNameLst>
                                      </p:cBhvr>
                                      <p:to>
                                        <p:strVal val="solid"/>
                                      </p:to>
                                    </p:set>
                                    <p:set>
                                      <p:cBhvr>
                                        <p:cTn id="155" dur="250" autoRev="1" fill="remove"/>
                                        <p:tgtEl>
                                          <p:spTgt spid="4">
                                            <p:txEl>
                                              <p:pRg st="1" end="1"/>
                                            </p:txEl>
                                          </p:spTgt>
                                        </p:tgtEl>
                                        <p:attrNameLst>
                                          <p:attrName>fill.on</p:attrName>
                                        </p:attrNameLst>
                                      </p:cBhvr>
                                      <p:to>
                                        <p:strVal val="true"/>
                                      </p:to>
                                    </p:set>
                                  </p:childTnLst>
                                </p:cTn>
                              </p:par>
                              <p:par>
                                <p:cTn id="156" presetID="22" presetClass="entr" presetSubtype="8" fill="hold" nodeType="withEffect">
                                  <p:stCondLst>
                                    <p:cond delay="0"/>
                                  </p:stCondLst>
                                  <p:childTnLst>
                                    <p:set>
                                      <p:cBhvr>
                                        <p:cTn id="157" dur="1" fill="hold">
                                          <p:stCondLst>
                                            <p:cond delay="0"/>
                                          </p:stCondLst>
                                        </p:cTn>
                                        <p:tgtEl>
                                          <p:spTgt spid="16"/>
                                        </p:tgtEl>
                                        <p:attrNameLst>
                                          <p:attrName>style.visibility</p:attrName>
                                        </p:attrNameLst>
                                      </p:cBhvr>
                                      <p:to>
                                        <p:strVal val="visible"/>
                                      </p:to>
                                    </p:set>
                                    <p:animEffect transition="in" filter="wipe(left)">
                                      <p:cBhvr>
                                        <p:cTn id="158" dur="500"/>
                                        <p:tgtEl>
                                          <p:spTgt spid="16"/>
                                        </p:tgtEl>
                                      </p:cBhvr>
                                    </p:animEffect>
                                  </p:childTnLst>
                                </p:cTn>
                              </p:par>
                              <p:par>
                                <p:cTn id="159" presetID="27" presetClass="emph" presetSubtype="0" fill="remove" nodeType="withEffect">
                                  <p:stCondLst>
                                    <p:cond delay="500"/>
                                  </p:stCondLst>
                                  <p:childTnLst>
                                    <p:animClr clrSpc="rgb" dir="cw">
                                      <p:cBhvr override="childStyle">
                                        <p:cTn id="160" dur="250" autoRev="1" fill="remove"/>
                                        <p:tgtEl>
                                          <p:spTgt spid="12">
                                            <p:txEl>
                                              <p:pRg st="0" end="0"/>
                                            </p:txEl>
                                          </p:spTgt>
                                        </p:tgtEl>
                                        <p:attrNameLst>
                                          <p:attrName>style.color</p:attrName>
                                        </p:attrNameLst>
                                      </p:cBhvr>
                                      <p:to>
                                        <a:schemeClr val="bg1"/>
                                      </p:to>
                                    </p:animClr>
                                    <p:animClr clrSpc="rgb" dir="cw">
                                      <p:cBhvr>
                                        <p:cTn id="161" dur="250" autoRev="1" fill="remove"/>
                                        <p:tgtEl>
                                          <p:spTgt spid="12">
                                            <p:txEl>
                                              <p:pRg st="0" end="0"/>
                                            </p:txEl>
                                          </p:spTgt>
                                        </p:tgtEl>
                                        <p:attrNameLst>
                                          <p:attrName>fillcolor</p:attrName>
                                        </p:attrNameLst>
                                      </p:cBhvr>
                                      <p:to>
                                        <a:schemeClr val="bg1"/>
                                      </p:to>
                                    </p:animClr>
                                    <p:set>
                                      <p:cBhvr>
                                        <p:cTn id="162" dur="250" autoRev="1" fill="remove"/>
                                        <p:tgtEl>
                                          <p:spTgt spid="12">
                                            <p:txEl>
                                              <p:pRg st="0" end="0"/>
                                            </p:txEl>
                                          </p:spTgt>
                                        </p:tgtEl>
                                        <p:attrNameLst>
                                          <p:attrName>fill.type</p:attrName>
                                        </p:attrNameLst>
                                      </p:cBhvr>
                                      <p:to>
                                        <p:strVal val="solid"/>
                                      </p:to>
                                    </p:set>
                                    <p:set>
                                      <p:cBhvr>
                                        <p:cTn id="163" dur="250" autoRev="1" fill="remove"/>
                                        <p:tgtEl>
                                          <p:spTgt spid="12">
                                            <p:txEl>
                                              <p:pRg st="0" end="0"/>
                                            </p:txEl>
                                          </p:spTgt>
                                        </p:tgtEl>
                                        <p:attrNameLst>
                                          <p:attrName>fill.on</p:attrName>
                                        </p:attrNameLst>
                                      </p:cBhvr>
                                      <p:to>
                                        <p:strVal val="true"/>
                                      </p:to>
                                    </p:set>
                                  </p:childTnLst>
                                </p:cTn>
                              </p:par>
                              <p:par>
                                <p:cTn id="164" presetID="27" presetClass="emph" presetSubtype="0" fill="remove" nodeType="withEffect">
                                  <p:stCondLst>
                                    <p:cond delay="1000"/>
                                  </p:stCondLst>
                                  <p:childTnLst>
                                    <p:animClr clrSpc="rgb" dir="cw">
                                      <p:cBhvr override="childStyle">
                                        <p:cTn id="165" dur="250" autoRev="1" fill="remove"/>
                                        <p:tgtEl>
                                          <p:spTgt spid="12">
                                            <p:txEl>
                                              <p:pRg st="1" end="1"/>
                                            </p:txEl>
                                          </p:spTgt>
                                        </p:tgtEl>
                                        <p:attrNameLst>
                                          <p:attrName>style.color</p:attrName>
                                        </p:attrNameLst>
                                      </p:cBhvr>
                                      <p:to>
                                        <a:schemeClr val="bg1"/>
                                      </p:to>
                                    </p:animClr>
                                    <p:animClr clrSpc="rgb" dir="cw">
                                      <p:cBhvr>
                                        <p:cTn id="166" dur="250" autoRev="1" fill="remove"/>
                                        <p:tgtEl>
                                          <p:spTgt spid="12">
                                            <p:txEl>
                                              <p:pRg st="1" end="1"/>
                                            </p:txEl>
                                          </p:spTgt>
                                        </p:tgtEl>
                                        <p:attrNameLst>
                                          <p:attrName>fillcolor</p:attrName>
                                        </p:attrNameLst>
                                      </p:cBhvr>
                                      <p:to>
                                        <a:schemeClr val="bg1"/>
                                      </p:to>
                                    </p:animClr>
                                    <p:set>
                                      <p:cBhvr>
                                        <p:cTn id="167" dur="250" autoRev="1" fill="remove"/>
                                        <p:tgtEl>
                                          <p:spTgt spid="12">
                                            <p:txEl>
                                              <p:pRg st="1" end="1"/>
                                            </p:txEl>
                                          </p:spTgt>
                                        </p:tgtEl>
                                        <p:attrNameLst>
                                          <p:attrName>fill.type</p:attrName>
                                        </p:attrNameLst>
                                      </p:cBhvr>
                                      <p:to>
                                        <p:strVal val="solid"/>
                                      </p:to>
                                    </p:set>
                                    <p:set>
                                      <p:cBhvr>
                                        <p:cTn id="168" dur="250" autoRev="1" fill="remove"/>
                                        <p:tgtEl>
                                          <p:spTgt spid="12">
                                            <p:txEl>
                                              <p:pRg st="1" end="1"/>
                                            </p:txEl>
                                          </p:spTgt>
                                        </p:tgtEl>
                                        <p:attrNameLst>
                                          <p:attrName>fill.on</p:attrName>
                                        </p:attrNameLst>
                                      </p:cBhvr>
                                      <p:to>
                                        <p:strVal val="true"/>
                                      </p:to>
                                    </p:set>
                                  </p:childTnLst>
                                </p:cTn>
                              </p:par>
                              <p:par>
                                <p:cTn id="169" presetID="27" presetClass="emph" presetSubtype="0" fill="remove" nodeType="withEffect">
                                  <p:stCondLst>
                                    <p:cond delay="1500"/>
                                  </p:stCondLst>
                                  <p:childTnLst>
                                    <p:animClr clrSpc="rgb" dir="cw">
                                      <p:cBhvr override="childStyle">
                                        <p:cTn id="170" dur="250" autoRev="1" fill="remove"/>
                                        <p:tgtEl>
                                          <p:spTgt spid="12">
                                            <p:txEl>
                                              <p:pRg st="2" end="2"/>
                                            </p:txEl>
                                          </p:spTgt>
                                        </p:tgtEl>
                                        <p:attrNameLst>
                                          <p:attrName>style.color</p:attrName>
                                        </p:attrNameLst>
                                      </p:cBhvr>
                                      <p:to>
                                        <a:schemeClr val="bg1"/>
                                      </p:to>
                                    </p:animClr>
                                    <p:animClr clrSpc="rgb" dir="cw">
                                      <p:cBhvr>
                                        <p:cTn id="171" dur="250" autoRev="1" fill="remove"/>
                                        <p:tgtEl>
                                          <p:spTgt spid="12">
                                            <p:txEl>
                                              <p:pRg st="2" end="2"/>
                                            </p:txEl>
                                          </p:spTgt>
                                        </p:tgtEl>
                                        <p:attrNameLst>
                                          <p:attrName>fillcolor</p:attrName>
                                        </p:attrNameLst>
                                      </p:cBhvr>
                                      <p:to>
                                        <a:schemeClr val="bg1"/>
                                      </p:to>
                                    </p:animClr>
                                    <p:set>
                                      <p:cBhvr>
                                        <p:cTn id="172" dur="250" autoRev="1" fill="remove"/>
                                        <p:tgtEl>
                                          <p:spTgt spid="12">
                                            <p:txEl>
                                              <p:pRg st="2" end="2"/>
                                            </p:txEl>
                                          </p:spTgt>
                                        </p:tgtEl>
                                        <p:attrNameLst>
                                          <p:attrName>fill.type</p:attrName>
                                        </p:attrNameLst>
                                      </p:cBhvr>
                                      <p:to>
                                        <p:strVal val="solid"/>
                                      </p:to>
                                    </p:set>
                                    <p:set>
                                      <p:cBhvr>
                                        <p:cTn id="173" dur="250" autoRev="1" fill="remove"/>
                                        <p:tgtEl>
                                          <p:spTgt spid="12">
                                            <p:txEl>
                                              <p:pRg st="2" end="2"/>
                                            </p:txEl>
                                          </p:spTgt>
                                        </p:tgtEl>
                                        <p:attrNameLst>
                                          <p:attrName>fill.on</p:attrName>
                                        </p:attrNameLst>
                                      </p:cBhvr>
                                      <p:to>
                                        <p:strVal val="true"/>
                                      </p:to>
                                    </p:set>
                                  </p:childTnLst>
                                </p:cTn>
                              </p:par>
                              <p:par>
                                <p:cTn id="174" presetID="27" presetClass="emph" presetSubtype="0" fill="remove" nodeType="withEffect">
                                  <p:stCondLst>
                                    <p:cond delay="2000"/>
                                  </p:stCondLst>
                                  <p:childTnLst>
                                    <p:animClr clrSpc="rgb" dir="cw">
                                      <p:cBhvr override="childStyle">
                                        <p:cTn id="175" dur="250" autoRev="1" fill="remove"/>
                                        <p:tgtEl>
                                          <p:spTgt spid="12">
                                            <p:txEl>
                                              <p:pRg st="3" end="3"/>
                                            </p:txEl>
                                          </p:spTgt>
                                        </p:tgtEl>
                                        <p:attrNameLst>
                                          <p:attrName>style.color</p:attrName>
                                        </p:attrNameLst>
                                      </p:cBhvr>
                                      <p:to>
                                        <a:schemeClr val="bg1"/>
                                      </p:to>
                                    </p:animClr>
                                    <p:animClr clrSpc="rgb" dir="cw">
                                      <p:cBhvr>
                                        <p:cTn id="176" dur="250" autoRev="1" fill="remove"/>
                                        <p:tgtEl>
                                          <p:spTgt spid="12">
                                            <p:txEl>
                                              <p:pRg st="3" end="3"/>
                                            </p:txEl>
                                          </p:spTgt>
                                        </p:tgtEl>
                                        <p:attrNameLst>
                                          <p:attrName>fillcolor</p:attrName>
                                        </p:attrNameLst>
                                      </p:cBhvr>
                                      <p:to>
                                        <a:schemeClr val="bg1"/>
                                      </p:to>
                                    </p:animClr>
                                    <p:set>
                                      <p:cBhvr>
                                        <p:cTn id="177" dur="250" autoRev="1" fill="remove"/>
                                        <p:tgtEl>
                                          <p:spTgt spid="12">
                                            <p:txEl>
                                              <p:pRg st="3" end="3"/>
                                            </p:txEl>
                                          </p:spTgt>
                                        </p:tgtEl>
                                        <p:attrNameLst>
                                          <p:attrName>fill.type</p:attrName>
                                        </p:attrNameLst>
                                      </p:cBhvr>
                                      <p:to>
                                        <p:strVal val="solid"/>
                                      </p:to>
                                    </p:set>
                                    <p:set>
                                      <p:cBhvr>
                                        <p:cTn id="178" dur="250" autoRev="1" fill="remove"/>
                                        <p:tgtEl>
                                          <p:spTgt spid="12">
                                            <p:txEl>
                                              <p:pRg st="3" end="3"/>
                                            </p:txEl>
                                          </p:spTgt>
                                        </p:tgtEl>
                                        <p:attrNameLst>
                                          <p:attrName>fill.on</p:attrName>
                                        </p:attrNameLst>
                                      </p:cBhvr>
                                      <p:to>
                                        <p:strVal val="true"/>
                                      </p:to>
                                    </p:set>
                                  </p:childTnLst>
                                </p:cTn>
                              </p:par>
                              <p:par>
                                <p:cTn id="179" presetID="22" presetClass="entr" presetSubtype="8" fill="hold" nodeType="withEffect">
                                  <p:stCondLst>
                                    <p:cond delay="2000"/>
                                  </p:stCondLst>
                                  <p:childTnLst>
                                    <p:set>
                                      <p:cBhvr>
                                        <p:cTn id="180" dur="1" fill="hold">
                                          <p:stCondLst>
                                            <p:cond delay="0"/>
                                          </p:stCondLst>
                                        </p:cTn>
                                        <p:tgtEl>
                                          <p:spTgt spid="37"/>
                                        </p:tgtEl>
                                        <p:attrNameLst>
                                          <p:attrName>style.visibility</p:attrName>
                                        </p:attrNameLst>
                                      </p:cBhvr>
                                      <p:to>
                                        <p:strVal val="visible"/>
                                      </p:to>
                                    </p:set>
                                    <p:animEffect transition="in" filter="wipe(left)">
                                      <p:cBhvr>
                                        <p:cTn id="181" dur="500"/>
                                        <p:tgtEl>
                                          <p:spTgt spid="37"/>
                                        </p:tgtEl>
                                      </p:cBhvr>
                                    </p:animEffect>
                                  </p:childTnLst>
                                </p:cTn>
                              </p:par>
                              <p:par>
                                <p:cTn id="182" presetID="27" presetClass="emph" presetSubtype="0" fill="remove" nodeType="withEffect">
                                  <p:stCondLst>
                                    <p:cond delay="2500"/>
                                  </p:stCondLst>
                                  <p:childTnLst>
                                    <p:animClr clrSpc="rgb" dir="cw">
                                      <p:cBhvr override="childStyle">
                                        <p:cTn id="183" dur="250" autoRev="1" fill="remove"/>
                                        <p:tgtEl>
                                          <p:spTgt spid="29">
                                            <p:txEl>
                                              <p:pRg st="0" end="0"/>
                                            </p:txEl>
                                          </p:spTgt>
                                        </p:tgtEl>
                                        <p:attrNameLst>
                                          <p:attrName>style.color</p:attrName>
                                        </p:attrNameLst>
                                      </p:cBhvr>
                                      <p:to>
                                        <a:schemeClr val="bg1"/>
                                      </p:to>
                                    </p:animClr>
                                    <p:animClr clrSpc="rgb" dir="cw">
                                      <p:cBhvr>
                                        <p:cTn id="184" dur="250" autoRev="1" fill="remove"/>
                                        <p:tgtEl>
                                          <p:spTgt spid="29">
                                            <p:txEl>
                                              <p:pRg st="0" end="0"/>
                                            </p:txEl>
                                          </p:spTgt>
                                        </p:tgtEl>
                                        <p:attrNameLst>
                                          <p:attrName>fillcolor</p:attrName>
                                        </p:attrNameLst>
                                      </p:cBhvr>
                                      <p:to>
                                        <a:schemeClr val="bg1"/>
                                      </p:to>
                                    </p:animClr>
                                    <p:set>
                                      <p:cBhvr>
                                        <p:cTn id="185" dur="250" autoRev="1" fill="remove"/>
                                        <p:tgtEl>
                                          <p:spTgt spid="29">
                                            <p:txEl>
                                              <p:pRg st="0" end="0"/>
                                            </p:txEl>
                                          </p:spTgt>
                                        </p:tgtEl>
                                        <p:attrNameLst>
                                          <p:attrName>fill.type</p:attrName>
                                        </p:attrNameLst>
                                      </p:cBhvr>
                                      <p:to>
                                        <p:strVal val="solid"/>
                                      </p:to>
                                    </p:set>
                                    <p:set>
                                      <p:cBhvr>
                                        <p:cTn id="186" dur="250" autoRev="1" fill="remove"/>
                                        <p:tgtEl>
                                          <p:spTgt spid="29">
                                            <p:txEl>
                                              <p:pRg st="0" end="0"/>
                                            </p:txEl>
                                          </p:spTgt>
                                        </p:tgtEl>
                                        <p:attrNameLst>
                                          <p:attrName>fill.on</p:attrName>
                                        </p:attrNameLst>
                                      </p:cBhvr>
                                      <p:to>
                                        <p:strVal val="true"/>
                                      </p:to>
                                    </p:set>
                                  </p:childTnLst>
                                </p:cTn>
                              </p:par>
                              <p:par>
                                <p:cTn id="187" presetID="27" presetClass="emph" presetSubtype="0" fill="remove" nodeType="withEffect">
                                  <p:stCondLst>
                                    <p:cond delay="3000"/>
                                  </p:stCondLst>
                                  <p:childTnLst>
                                    <p:animClr clrSpc="rgb" dir="cw">
                                      <p:cBhvr override="childStyle">
                                        <p:cTn id="188" dur="250" autoRev="1" fill="remove"/>
                                        <p:tgtEl>
                                          <p:spTgt spid="29">
                                            <p:txEl>
                                              <p:pRg st="1" end="1"/>
                                            </p:txEl>
                                          </p:spTgt>
                                        </p:tgtEl>
                                        <p:attrNameLst>
                                          <p:attrName>style.color</p:attrName>
                                        </p:attrNameLst>
                                      </p:cBhvr>
                                      <p:to>
                                        <a:schemeClr val="bg1"/>
                                      </p:to>
                                    </p:animClr>
                                    <p:animClr clrSpc="rgb" dir="cw">
                                      <p:cBhvr>
                                        <p:cTn id="189" dur="250" autoRev="1" fill="remove"/>
                                        <p:tgtEl>
                                          <p:spTgt spid="29">
                                            <p:txEl>
                                              <p:pRg st="1" end="1"/>
                                            </p:txEl>
                                          </p:spTgt>
                                        </p:tgtEl>
                                        <p:attrNameLst>
                                          <p:attrName>fillcolor</p:attrName>
                                        </p:attrNameLst>
                                      </p:cBhvr>
                                      <p:to>
                                        <a:schemeClr val="bg1"/>
                                      </p:to>
                                    </p:animClr>
                                    <p:set>
                                      <p:cBhvr>
                                        <p:cTn id="190" dur="250" autoRev="1" fill="remove"/>
                                        <p:tgtEl>
                                          <p:spTgt spid="29">
                                            <p:txEl>
                                              <p:pRg st="1" end="1"/>
                                            </p:txEl>
                                          </p:spTgt>
                                        </p:tgtEl>
                                        <p:attrNameLst>
                                          <p:attrName>fill.type</p:attrName>
                                        </p:attrNameLst>
                                      </p:cBhvr>
                                      <p:to>
                                        <p:strVal val="solid"/>
                                      </p:to>
                                    </p:set>
                                    <p:set>
                                      <p:cBhvr>
                                        <p:cTn id="191" dur="250" autoRev="1" fill="remove"/>
                                        <p:tgtEl>
                                          <p:spTgt spid="29">
                                            <p:txEl>
                                              <p:pRg st="1" end="1"/>
                                            </p:txEl>
                                          </p:spTgt>
                                        </p:tgtEl>
                                        <p:attrNameLst>
                                          <p:attrName>fill.on</p:attrName>
                                        </p:attrNameLst>
                                      </p:cBhvr>
                                      <p:to>
                                        <p:strVal val="true"/>
                                      </p:to>
                                    </p:set>
                                  </p:childTnLst>
                                </p:cTn>
                              </p:par>
                              <p:par>
                                <p:cTn id="192" presetID="27" presetClass="emph" presetSubtype="0" fill="remove" nodeType="withEffect">
                                  <p:stCondLst>
                                    <p:cond delay="3500"/>
                                  </p:stCondLst>
                                  <p:childTnLst>
                                    <p:animClr clrSpc="rgb" dir="cw">
                                      <p:cBhvr override="childStyle">
                                        <p:cTn id="193" dur="250" autoRev="1" fill="remove"/>
                                        <p:tgtEl>
                                          <p:spTgt spid="29">
                                            <p:txEl>
                                              <p:pRg st="2" end="2"/>
                                            </p:txEl>
                                          </p:spTgt>
                                        </p:tgtEl>
                                        <p:attrNameLst>
                                          <p:attrName>style.color</p:attrName>
                                        </p:attrNameLst>
                                      </p:cBhvr>
                                      <p:to>
                                        <a:schemeClr val="bg1"/>
                                      </p:to>
                                    </p:animClr>
                                    <p:animClr clrSpc="rgb" dir="cw">
                                      <p:cBhvr>
                                        <p:cTn id="194" dur="250" autoRev="1" fill="remove"/>
                                        <p:tgtEl>
                                          <p:spTgt spid="29">
                                            <p:txEl>
                                              <p:pRg st="2" end="2"/>
                                            </p:txEl>
                                          </p:spTgt>
                                        </p:tgtEl>
                                        <p:attrNameLst>
                                          <p:attrName>fillcolor</p:attrName>
                                        </p:attrNameLst>
                                      </p:cBhvr>
                                      <p:to>
                                        <a:schemeClr val="bg1"/>
                                      </p:to>
                                    </p:animClr>
                                    <p:set>
                                      <p:cBhvr>
                                        <p:cTn id="195" dur="250" autoRev="1" fill="remove"/>
                                        <p:tgtEl>
                                          <p:spTgt spid="29">
                                            <p:txEl>
                                              <p:pRg st="2" end="2"/>
                                            </p:txEl>
                                          </p:spTgt>
                                        </p:tgtEl>
                                        <p:attrNameLst>
                                          <p:attrName>fill.type</p:attrName>
                                        </p:attrNameLst>
                                      </p:cBhvr>
                                      <p:to>
                                        <p:strVal val="solid"/>
                                      </p:to>
                                    </p:set>
                                    <p:set>
                                      <p:cBhvr>
                                        <p:cTn id="196" dur="250" autoRev="1" fill="remove"/>
                                        <p:tgtEl>
                                          <p:spTgt spid="29">
                                            <p:txEl>
                                              <p:pRg st="2" end="2"/>
                                            </p:txEl>
                                          </p:spTgt>
                                        </p:tgtEl>
                                        <p:attrNameLst>
                                          <p:attrName>fill.on</p:attrName>
                                        </p:attrNameLst>
                                      </p:cBhvr>
                                      <p:to>
                                        <p:strVal val="true"/>
                                      </p:to>
                                    </p:set>
                                  </p:childTnLst>
                                </p:cTn>
                              </p:par>
                              <p:par>
                                <p:cTn id="197" presetID="27" presetClass="emph" presetSubtype="0" fill="remove" nodeType="withEffect">
                                  <p:stCondLst>
                                    <p:cond delay="4000"/>
                                  </p:stCondLst>
                                  <p:childTnLst>
                                    <p:animClr clrSpc="rgb" dir="cw">
                                      <p:cBhvr override="childStyle">
                                        <p:cTn id="198" dur="250" autoRev="1" fill="remove"/>
                                        <p:tgtEl>
                                          <p:spTgt spid="29">
                                            <p:txEl>
                                              <p:pRg st="3" end="3"/>
                                            </p:txEl>
                                          </p:spTgt>
                                        </p:tgtEl>
                                        <p:attrNameLst>
                                          <p:attrName>style.color</p:attrName>
                                        </p:attrNameLst>
                                      </p:cBhvr>
                                      <p:to>
                                        <a:schemeClr val="bg1"/>
                                      </p:to>
                                    </p:animClr>
                                    <p:animClr clrSpc="rgb" dir="cw">
                                      <p:cBhvr>
                                        <p:cTn id="199" dur="250" autoRev="1" fill="remove"/>
                                        <p:tgtEl>
                                          <p:spTgt spid="29">
                                            <p:txEl>
                                              <p:pRg st="3" end="3"/>
                                            </p:txEl>
                                          </p:spTgt>
                                        </p:tgtEl>
                                        <p:attrNameLst>
                                          <p:attrName>fillcolor</p:attrName>
                                        </p:attrNameLst>
                                      </p:cBhvr>
                                      <p:to>
                                        <a:schemeClr val="bg1"/>
                                      </p:to>
                                    </p:animClr>
                                    <p:set>
                                      <p:cBhvr>
                                        <p:cTn id="200" dur="250" autoRev="1" fill="remove"/>
                                        <p:tgtEl>
                                          <p:spTgt spid="29">
                                            <p:txEl>
                                              <p:pRg st="3" end="3"/>
                                            </p:txEl>
                                          </p:spTgt>
                                        </p:tgtEl>
                                        <p:attrNameLst>
                                          <p:attrName>fill.type</p:attrName>
                                        </p:attrNameLst>
                                      </p:cBhvr>
                                      <p:to>
                                        <p:strVal val="solid"/>
                                      </p:to>
                                    </p:set>
                                    <p:set>
                                      <p:cBhvr>
                                        <p:cTn id="201" dur="250" autoRev="1" fill="remove"/>
                                        <p:tgtEl>
                                          <p:spTgt spid="29">
                                            <p:txEl>
                                              <p:pRg st="3" end="3"/>
                                            </p:txEl>
                                          </p:spTgt>
                                        </p:tgtEl>
                                        <p:attrNameLst>
                                          <p:attrName>fill.on</p:attrName>
                                        </p:attrNameLst>
                                      </p:cBhvr>
                                      <p:to>
                                        <p:strVal val="true"/>
                                      </p:to>
                                    </p:set>
                                  </p:childTnLst>
                                </p:cTn>
                              </p:par>
                              <p:par>
                                <p:cTn id="202" presetID="27" presetClass="emph" presetSubtype="0" fill="remove" nodeType="withEffect">
                                  <p:stCondLst>
                                    <p:cond delay="4500"/>
                                  </p:stCondLst>
                                  <p:childTnLst>
                                    <p:animClr clrSpc="rgb" dir="cw">
                                      <p:cBhvr override="childStyle">
                                        <p:cTn id="203" dur="250" autoRev="1" fill="remove"/>
                                        <p:tgtEl>
                                          <p:spTgt spid="29">
                                            <p:txEl>
                                              <p:pRg st="4" end="4"/>
                                            </p:txEl>
                                          </p:spTgt>
                                        </p:tgtEl>
                                        <p:attrNameLst>
                                          <p:attrName>style.color</p:attrName>
                                        </p:attrNameLst>
                                      </p:cBhvr>
                                      <p:to>
                                        <a:schemeClr val="bg1"/>
                                      </p:to>
                                    </p:animClr>
                                    <p:animClr clrSpc="rgb" dir="cw">
                                      <p:cBhvr>
                                        <p:cTn id="204" dur="250" autoRev="1" fill="remove"/>
                                        <p:tgtEl>
                                          <p:spTgt spid="29">
                                            <p:txEl>
                                              <p:pRg st="4" end="4"/>
                                            </p:txEl>
                                          </p:spTgt>
                                        </p:tgtEl>
                                        <p:attrNameLst>
                                          <p:attrName>fillcolor</p:attrName>
                                        </p:attrNameLst>
                                      </p:cBhvr>
                                      <p:to>
                                        <a:schemeClr val="bg1"/>
                                      </p:to>
                                    </p:animClr>
                                    <p:set>
                                      <p:cBhvr>
                                        <p:cTn id="205" dur="250" autoRev="1" fill="remove"/>
                                        <p:tgtEl>
                                          <p:spTgt spid="29">
                                            <p:txEl>
                                              <p:pRg st="4" end="4"/>
                                            </p:txEl>
                                          </p:spTgt>
                                        </p:tgtEl>
                                        <p:attrNameLst>
                                          <p:attrName>fill.type</p:attrName>
                                        </p:attrNameLst>
                                      </p:cBhvr>
                                      <p:to>
                                        <p:strVal val="solid"/>
                                      </p:to>
                                    </p:set>
                                    <p:set>
                                      <p:cBhvr>
                                        <p:cTn id="206" dur="250" autoRev="1" fill="remove"/>
                                        <p:tgtEl>
                                          <p:spTgt spid="29">
                                            <p:txEl>
                                              <p:pRg st="4" end="4"/>
                                            </p:txEl>
                                          </p:spTgt>
                                        </p:tgtEl>
                                        <p:attrNameLst>
                                          <p:attrName>fill.on</p:attrName>
                                        </p:attrNameLst>
                                      </p:cBhvr>
                                      <p:to>
                                        <p:strVal val="true"/>
                                      </p:to>
                                    </p:set>
                                  </p:childTnLst>
                                </p:cTn>
                              </p:par>
                              <p:par>
                                <p:cTn id="207" presetID="27" presetClass="emph" presetSubtype="0" fill="remove" nodeType="withEffect">
                                  <p:stCondLst>
                                    <p:cond delay="5000"/>
                                  </p:stCondLst>
                                  <p:childTnLst>
                                    <p:animClr clrSpc="rgb" dir="cw">
                                      <p:cBhvr override="childStyle">
                                        <p:cTn id="208" dur="250" autoRev="1" fill="remove"/>
                                        <p:tgtEl>
                                          <p:spTgt spid="12">
                                            <p:txEl>
                                              <p:pRg st="4" end="4"/>
                                            </p:txEl>
                                          </p:spTgt>
                                        </p:tgtEl>
                                        <p:attrNameLst>
                                          <p:attrName>style.color</p:attrName>
                                        </p:attrNameLst>
                                      </p:cBhvr>
                                      <p:to>
                                        <a:schemeClr val="bg1"/>
                                      </p:to>
                                    </p:animClr>
                                    <p:animClr clrSpc="rgb" dir="cw">
                                      <p:cBhvr>
                                        <p:cTn id="209" dur="250" autoRev="1" fill="remove"/>
                                        <p:tgtEl>
                                          <p:spTgt spid="12">
                                            <p:txEl>
                                              <p:pRg st="4" end="4"/>
                                            </p:txEl>
                                          </p:spTgt>
                                        </p:tgtEl>
                                        <p:attrNameLst>
                                          <p:attrName>fillcolor</p:attrName>
                                        </p:attrNameLst>
                                      </p:cBhvr>
                                      <p:to>
                                        <a:schemeClr val="bg1"/>
                                      </p:to>
                                    </p:animClr>
                                    <p:set>
                                      <p:cBhvr>
                                        <p:cTn id="210" dur="250" autoRev="1" fill="remove"/>
                                        <p:tgtEl>
                                          <p:spTgt spid="12">
                                            <p:txEl>
                                              <p:pRg st="4" end="4"/>
                                            </p:txEl>
                                          </p:spTgt>
                                        </p:tgtEl>
                                        <p:attrNameLst>
                                          <p:attrName>fill.type</p:attrName>
                                        </p:attrNameLst>
                                      </p:cBhvr>
                                      <p:to>
                                        <p:strVal val="solid"/>
                                      </p:to>
                                    </p:set>
                                    <p:set>
                                      <p:cBhvr>
                                        <p:cTn id="211" dur="250" autoRev="1" fill="remove"/>
                                        <p:tgtEl>
                                          <p:spTgt spid="12">
                                            <p:txEl>
                                              <p:pRg st="4" end="4"/>
                                            </p:txEl>
                                          </p:spTgt>
                                        </p:tgtEl>
                                        <p:attrNameLst>
                                          <p:attrName>fill.on</p:attrName>
                                        </p:attrNameLst>
                                      </p:cBhvr>
                                      <p:to>
                                        <p:strVal val="true"/>
                                      </p:to>
                                    </p:set>
                                  </p:childTnLst>
                                </p:cTn>
                              </p:par>
                              <p:par>
                                <p:cTn id="212" presetID="27" presetClass="emph" presetSubtype="0" fill="remove" nodeType="withEffect">
                                  <p:stCondLst>
                                    <p:cond delay="5500"/>
                                  </p:stCondLst>
                                  <p:childTnLst>
                                    <p:animClr clrSpc="rgb" dir="cw">
                                      <p:cBhvr override="childStyle">
                                        <p:cTn id="213" dur="250" autoRev="1" fill="remove"/>
                                        <p:tgtEl>
                                          <p:spTgt spid="12">
                                            <p:txEl>
                                              <p:pRg st="5" end="5"/>
                                            </p:txEl>
                                          </p:spTgt>
                                        </p:tgtEl>
                                        <p:attrNameLst>
                                          <p:attrName>style.color</p:attrName>
                                        </p:attrNameLst>
                                      </p:cBhvr>
                                      <p:to>
                                        <a:schemeClr val="bg1"/>
                                      </p:to>
                                    </p:animClr>
                                    <p:animClr clrSpc="rgb" dir="cw">
                                      <p:cBhvr>
                                        <p:cTn id="214" dur="250" autoRev="1" fill="remove"/>
                                        <p:tgtEl>
                                          <p:spTgt spid="12">
                                            <p:txEl>
                                              <p:pRg st="5" end="5"/>
                                            </p:txEl>
                                          </p:spTgt>
                                        </p:tgtEl>
                                        <p:attrNameLst>
                                          <p:attrName>fillcolor</p:attrName>
                                        </p:attrNameLst>
                                      </p:cBhvr>
                                      <p:to>
                                        <a:schemeClr val="bg1"/>
                                      </p:to>
                                    </p:animClr>
                                    <p:set>
                                      <p:cBhvr>
                                        <p:cTn id="215" dur="250" autoRev="1" fill="remove"/>
                                        <p:tgtEl>
                                          <p:spTgt spid="12">
                                            <p:txEl>
                                              <p:pRg st="5" end="5"/>
                                            </p:txEl>
                                          </p:spTgt>
                                        </p:tgtEl>
                                        <p:attrNameLst>
                                          <p:attrName>fill.type</p:attrName>
                                        </p:attrNameLst>
                                      </p:cBhvr>
                                      <p:to>
                                        <p:strVal val="solid"/>
                                      </p:to>
                                    </p:set>
                                    <p:set>
                                      <p:cBhvr>
                                        <p:cTn id="216" dur="250" autoRev="1" fill="remove"/>
                                        <p:tgtEl>
                                          <p:spTgt spid="12">
                                            <p:txEl>
                                              <p:pRg st="5" end="5"/>
                                            </p:txEl>
                                          </p:spTgt>
                                        </p:tgtEl>
                                        <p:attrNameLst>
                                          <p:attrName>fill.on</p:attrName>
                                        </p:attrNameLst>
                                      </p:cBhvr>
                                      <p:to>
                                        <p:strVal val="true"/>
                                      </p:to>
                                    </p:set>
                                  </p:childTnLst>
                                </p:cTn>
                              </p:par>
                              <p:par>
                                <p:cTn id="217" presetID="22" presetClass="entr" presetSubtype="8" fill="hold" nodeType="withEffect">
                                  <p:stCondLst>
                                    <p:cond delay="5500"/>
                                  </p:stCondLst>
                                  <p:childTnLst>
                                    <p:set>
                                      <p:cBhvr>
                                        <p:cTn id="218" dur="1" fill="hold">
                                          <p:stCondLst>
                                            <p:cond delay="0"/>
                                          </p:stCondLst>
                                        </p:cTn>
                                        <p:tgtEl>
                                          <p:spTgt spid="39"/>
                                        </p:tgtEl>
                                        <p:attrNameLst>
                                          <p:attrName>style.visibility</p:attrName>
                                        </p:attrNameLst>
                                      </p:cBhvr>
                                      <p:to>
                                        <p:strVal val="visible"/>
                                      </p:to>
                                    </p:set>
                                    <p:animEffect transition="in" filter="wipe(left)">
                                      <p:cBhvr>
                                        <p:cTn id="219" dur="500"/>
                                        <p:tgtEl>
                                          <p:spTgt spid="39"/>
                                        </p:tgtEl>
                                      </p:cBhvr>
                                    </p:animEffect>
                                  </p:childTnLst>
                                </p:cTn>
                              </p:par>
                              <p:par>
                                <p:cTn id="220" presetID="27" presetClass="emph" presetSubtype="0" fill="remove" nodeType="withEffect">
                                  <p:stCondLst>
                                    <p:cond delay="6000"/>
                                  </p:stCondLst>
                                  <p:childTnLst>
                                    <p:animClr clrSpc="rgb" dir="cw">
                                      <p:cBhvr override="childStyle">
                                        <p:cTn id="221" dur="250" autoRev="1" fill="remove"/>
                                        <p:tgtEl>
                                          <p:spTgt spid="36">
                                            <p:txEl>
                                              <p:pRg st="0" end="0"/>
                                            </p:txEl>
                                          </p:spTgt>
                                        </p:tgtEl>
                                        <p:attrNameLst>
                                          <p:attrName>style.color</p:attrName>
                                        </p:attrNameLst>
                                      </p:cBhvr>
                                      <p:to>
                                        <a:schemeClr val="bg1"/>
                                      </p:to>
                                    </p:animClr>
                                    <p:animClr clrSpc="rgb" dir="cw">
                                      <p:cBhvr>
                                        <p:cTn id="222" dur="250" autoRev="1" fill="remove"/>
                                        <p:tgtEl>
                                          <p:spTgt spid="36">
                                            <p:txEl>
                                              <p:pRg st="0" end="0"/>
                                            </p:txEl>
                                          </p:spTgt>
                                        </p:tgtEl>
                                        <p:attrNameLst>
                                          <p:attrName>fillcolor</p:attrName>
                                        </p:attrNameLst>
                                      </p:cBhvr>
                                      <p:to>
                                        <a:schemeClr val="bg1"/>
                                      </p:to>
                                    </p:animClr>
                                    <p:set>
                                      <p:cBhvr>
                                        <p:cTn id="223" dur="250" autoRev="1" fill="remove"/>
                                        <p:tgtEl>
                                          <p:spTgt spid="36">
                                            <p:txEl>
                                              <p:pRg st="0" end="0"/>
                                            </p:txEl>
                                          </p:spTgt>
                                        </p:tgtEl>
                                        <p:attrNameLst>
                                          <p:attrName>fill.type</p:attrName>
                                        </p:attrNameLst>
                                      </p:cBhvr>
                                      <p:to>
                                        <p:strVal val="solid"/>
                                      </p:to>
                                    </p:set>
                                    <p:set>
                                      <p:cBhvr>
                                        <p:cTn id="224" dur="250" autoRev="1" fill="remove"/>
                                        <p:tgtEl>
                                          <p:spTgt spid="36">
                                            <p:txEl>
                                              <p:pRg st="0" end="0"/>
                                            </p:txEl>
                                          </p:spTgt>
                                        </p:tgtEl>
                                        <p:attrNameLst>
                                          <p:attrName>fill.on</p:attrName>
                                        </p:attrNameLst>
                                      </p:cBhvr>
                                      <p:to>
                                        <p:strVal val="true"/>
                                      </p:to>
                                    </p:set>
                                  </p:childTnLst>
                                </p:cTn>
                              </p:par>
                              <p:par>
                                <p:cTn id="225" presetID="27" presetClass="emph" presetSubtype="0" fill="remove" nodeType="withEffect">
                                  <p:stCondLst>
                                    <p:cond delay="6500"/>
                                  </p:stCondLst>
                                  <p:childTnLst>
                                    <p:animClr clrSpc="rgb" dir="cw">
                                      <p:cBhvr override="childStyle">
                                        <p:cTn id="226" dur="250" autoRev="1" fill="remove"/>
                                        <p:tgtEl>
                                          <p:spTgt spid="36">
                                            <p:txEl>
                                              <p:pRg st="1" end="1"/>
                                            </p:txEl>
                                          </p:spTgt>
                                        </p:tgtEl>
                                        <p:attrNameLst>
                                          <p:attrName>style.color</p:attrName>
                                        </p:attrNameLst>
                                      </p:cBhvr>
                                      <p:to>
                                        <a:schemeClr val="bg1"/>
                                      </p:to>
                                    </p:animClr>
                                    <p:animClr clrSpc="rgb" dir="cw">
                                      <p:cBhvr>
                                        <p:cTn id="227" dur="250" autoRev="1" fill="remove"/>
                                        <p:tgtEl>
                                          <p:spTgt spid="36">
                                            <p:txEl>
                                              <p:pRg st="1" end="1"/>
                                            </p:txEl>
                                          </p:spTgt>
                                        </p:tgtEl>
                                        <p:attrNameLst>
                                          <p:attrName>fillcolor</p:attrName>
                                        </p:attrNameLst>
                                      </p:cBhvr>
                                      <p:to>
                                        <a:schemeClr val="bg1"/>
                                      </p:to>
                                    </p:animClr>
                                    <p:set>
                                      <p:cBhvr>
                                        <p:cTn id="228" dur="250" autoRev="1" fill="remove"/>
                                        <p:tgtEl>
                                          <p:spTgt spid="36">
                                            <p:txEl>
                                              <p:pRg st="1" end="1"/>
                                            </p:txEl>
                                          </p:spTgt>
                                        </p:tgtEl>
                                        <p:attrNameLst>
                                          <p:attrName>fill.type</p:attrName>
                                        </p:attrNameLst>
                                      </p:cBhvr>
                                      <p:to>
                                        <p:strVal val="solid"/>
                                      </p:to>
                                    </p:set>
                                    <p:set>
                                      <p:cBhvr>
                                        <p:cTn id="229" dur="250" autoRev="1" fill="remove"/>
                                        <p:tgtEl>
                                          <p:spTgt spid="36">
                                            <p:txEl>
                                              <p:pRg st="1" end="1"/>
                                            </p:txEl>
                                          </p:spTgt>
                                        </p:tgtEl>
                                        <p:attrNameLst>
                                          <p:attrName>fill.on</p:attrName>
                                        </p:attrNameLst>
                                      </p:cBhvr>
                                      <p:to>
                                        <p:strVal val="true"/>
                                      </p:to>
                                    </p:set>
                                  </p:childTnLst>
                                </p:cTn>
                              </p:par>
                              <p:par>
                                <p:cTn id="230" presetID="27" presetClass="emph" presetSubtype="0" fill="remove" nodeType="withEffect">
                                  <p:stCondLst>
                                    <p:cond delay="7000"/>
                                  </p:stCondLst>
                                  <p:childTnLst>
                                    <p:animClr clrSpc="rgb" dir="cw">
                                      <p:cBhvr override="childStyle">
                                        <p:cTn id="231" dur="250" autoRev="1" fill="remove"/>
                                        <p:tgtEl>
                                          <p:spTgt spid="36">
                                            <p:txEl>
                                              <p:pRg st="2" end="2"/>
                                            </p:txEl>
                                          </p:spTgt>
                                        </p:tgtEl>
                                        <p:attrNameLst>
                                          <p:attrName>style.color</p:attrName>
                                        </p:attrNameLst>
                                      </p:cBhvr>
                                      <p:to>
                                        <a:schemeClr val="bg1"/>
                                      </p:to>
                                    </p:animClr>
                                    <p:animClr clrSpc="rgb" dir="cw">
                                      <p:cBhvr>
                                        <p:cTn id="232" dur="250" autoRev="1" fill="remove"/>
                                        <p:tgtEl>
                                          <p:spTgt spid="36">
                                            <p:txEl>
                                              <p:pRg st="2" end="2"/>
                                            </p:txEl>
                                          </p:spTgt>
                                        </p:tgtEl>
                                        <p:attrNameLst>
                                          <p:attrName>fillcolor</p:attrName>
                                        </p:attrNameLst>
                                      </p:cBhvr>
                                      <p:to>
                                        <a:schemeClr val="bg1"/>
                                      </p:to>
                                    </p:animClr>
                                    <p:set>
                                      <p:cBhvr>
                                        <p:cTn id="233" dur="250" autoRev="1" fill="remove"/>
                                        <p:tgtEl>
                                          <p:spTgt spid="36">
                                            <p:txEl>
                                              <p:pRg st="2" end="2"/>
                                            </p:txEl>
                                          </p:spTgt>
                                        </p:tgtEl>
                                        <p:attrNameLst>
                                          <p:attrName>fill.type</p:attrName>
                                        </p:attrNameLst>
                                      </p:cBhvr>
                                      <p:to>
                                        <p:strVal val="solid"/>
                                      </p:to>
                                    </p:set>
                                    <p:set>
                                      <p:cBhvr>
                                        <p:cTn id="234" dur="250" autoRev="1" fill="remove"/>
                                        <p:tgtEl>
                                          <p:spTgt spid="36">
                                            <p:txEl>
                                              <p:pRg st="2" end="2"/>
                                            </p:txEl>
                                          </p:spTgt>
                                        </p:tgtEl>
                                        <p:attrNameLst>
                                          <p:attrName>fill.on</p:attrName>
                                        </p:attrNameLst>
                                      </p:cBhvr>
                                      <p:to>
                                        <p:strVal val="true"/>
                                      </p:to>
                                    </p:set>
                                  </p:childTnLst>
                                </p:cTn>
                              </p:par>
                              <p:par>
                                <p:cTn id="235" presetID="27" presetClass="emph" presetSubtype="0" fill="remove" nodeType="withEffect">
                                  <p:stCondLst>
                                    <p:cond delay="7500"/>
                                  </p:stCondLst>
                                  <p:childTnLst>
                                    <p:animClr clrSpc="rgb" dir="cw">
                                      <p:cBhvr override="childStyle">
                                        <p:cTn id="236" dur="250" autoRev="1" fill="remove"/>
                                        <p:tgtEl>
                                          <p:spTgt spid="36">
                                            <p:txEl>
                                              <p:pRg st="3" end="3"/>
                                            </p:txEl>
                                          </p:spTgt>
                                        </p:tgtEl>
                                        <p:attrNameLst>
                                          <p:attrName>style.color</p:attrName>
                                        </p:attrNameLst>
                                      </p:cBhvr>
                                      <p:to>
                                        <a:schemeClr val="bg1"/>
                                      </p:to>
                                    </p:animClr>
                                    <p:animClr clrSpc="rgb" dir="cw">
                                      <p:cBhvr>
                                        <p:cTn id="237" dur="250" autoRev="1" fill="remove"/>
                                        <p:tgtEl>
                                          <p:spTgt spid="36">
                                            <p:txEl>
                                              <p:pRg st="3" end="3"/>
                                            </p:txEl>
                                          </p:spTgt>
                                        </p:tgtEl>
                                        <p:attrNameLst>
                                          <p:attrName>fillcolor</p:attrName>
                                        </p:attrNameLst>
                                      </p:cBhvr>
                                      <p:to>
                                        <a:schemeClr val="bg1"/>
                                      </p:to>
                                    </p:animClr>
                                    <p:set>
                                      <p:cBhvr>
                                        <p:cTn id="238" dur="250" autoRev="1" fill="remove"/>
                                        <p:tgtEl>
                                          <p:spTgt spid="36">
                                            <p:txEl>
                                              <p:pRg st="3" end="3"/>
                                            </p:txEl>
                                          </p:spTgt>
                                        </p:tgtEl>
                                        <p:attrNameLst>
                                          <p:attrName>fill.type</p:attrName>
                                        </p:attrNameLst>
                                      </p:cBhvr>
                                      <p:to>
                                        <p:strVal val="solid"/>
                                      </p:to>
                                    </p:set>
                                    <p:set>
                                      <p:cBhvr>
                                        <p:cTn id="239" dur="250" autoRev="1" fill="remove"/>
                                        <p:tgtEl>
                                          <p:spTgt spid="36">
                                            <p:txEl>
                                              <p:pRg st="3" end="3"/>
                                            </p:txEl>
                                          </p:spTgt>
                                        </p:tgtEl>
                                        <p:attrNameLst>
                                          <p:attrName>fill.on</p:attrName>
                                        </p:attrNameLst>
                                      </p:cBhvr>
                                      <p:to>
                                        <p:strVal val="true"/>
                                      </p:to>
                                    </p:set>
                                  </p:childTnLst>
                                </p:cTn>
                              </p:par>
                              <p:par>
                                <p:cTn id="240" presetID="27" presetClass="emph" presetSubtype="0" fill="remove" nodeType="withEffect">
                                  <p:stCondLst>
                                    <p:cond delay="8000"/>
                                  </p:stCondLst>
                                  <p:childTnLst>
                                    <p:animClr clrSpc="rgb" dir="cw">
                                      <p:cBhvr override="childStyle">
                                        <p:cTn id="241" dur="250" autoRev="1" fill="remove"/>
                                        <p:tgtEl>
                                          <p:spTgt spid="36">
                                            <p:txEl>
                                              <p:pRg st="4" end="4"/>
                                            </p:txEl>
                                          </p:spTgt>
                                        </p:tgtEl>
                                        <p:attrNameLst>
                                          <p:attrName>style.color</p:attrName>
                                        </p:attrNameLst>
                                      </p:cBhvr>
                                      <p:to>
                                        <a:schemeClr val="bg1"/>
                                      </p:to>
                                    </p:animClr>
                                    <p:animClr clrSpc="rgb" dir="cw">
                                      <p:cBhvr>
                                        <p:cTn id="242" dur="250" autoRev="1" fill="remove"/>
                                        <p:tgtEl>
                                          <p:spTgt spid="36">
                                            <p:txEl>
                                              <p:pRg st="4" end="4"/>
                                            </p:txEl>
                                          </p:spTgt>
                                        </p:tgtEl>
                                        <p:attrNameLst>
                                          <p:attrName>fillcolor</p:attrName>
                                        </p:attrNameLst>
                                      </p:cBhvr>
                                      <p:to>
                                        <a:schemeClr val="bg1"/>
                                      </p:to>
                                    </p:animClr>
                                    <p:set>
                                      <p:cBhvr>
                                        <p:cTn id="243" dur="250" autoRev="1" fill="remove"/>
                                        <p:tgtEl>
                                          <p:spTgt spid="36">
                                            <p:txEl>
                                              <p:pRg st="4" end="4"/>
                                            </p:txEl>
                                          </p:spTgt>
                                        </p:tgtEl>
                                        <p:attrNameLst>
                                          <p:attrName>fill.type</p:attrName>
                                        </p:attrNameLst>
                                      </p:cBhvr>
                                      <p:to>
                                        <p:strVal val="solid"/>
                                      </p:to>
                                    </p:set>
                                    <p:set>
                                      <p:cBhvr>
                                        <p:cTn id="244" dur="250" autoRev="1" fill="remove"/>
                                        <p:tgtEl>
                                          <p:spTgt spid="36">
                                            <p:txEl>
                                              <p:pRg st="4" end="4"/>
                                            </p:txEl>
                                          </p:spTgt>
                                        </p:tgtEl>
                                        <p:attrNameLst>
                                          <p:attrName>fill.on</p:attrName>
                                        </p:attrNameLst>
                                      </p:cBhvr>
                                      <p:to>
                                        <p:strVal val="true"/>
                                      </p:to>
                                    </p:set>
                                  </p:childTnLst>
                                </p:cTn>
                              </p:par>
                              <p:par>
                                <p:cTn id="245" presetID="27" presetClass="emph" presetSubtype="0" fill="remove" nodeType="withEffect">
                                  <p:stCondLst>
                                    <p:cond delay="8500"/>
                                  </p:stCondLst>
                                  <p:childTnLst>
                                    <p:animClr clrSpc="rgb" dir="cw">
                                      <p:cBhvr override="childStyle">
                                        <p:cTn id="246" dur="250" autoRev="1" fill="remove"/>
                                        <p:tgtEl>
                                          <p:spTgt spid="4">
                                            <p:txEl>
                                              <p:pRg st="2" end="2"/>
                                            </p:txEl>
                                          </p:spTgt>
                                        </p:tgtEl>
                                        <p:attrNameLst>
                                          <p:attrName>style.color</p:attrName>
                                        </p:attrNameLst>
                                      </p:cBhvr>
                                      <p:to>
                                        <a:schemeClr val="bg1"/>
                                      </p:to>
                                    </p:animClr>
                                    <p:animClr clrSpc="rgb" dir="cw">
                                      <p:cBhvr>
                                        <p:cTn id="247" dur="250" autoRev="1" fill="remove"/>
                                        <p:tgtEl>
                                          <p:spTgt spid="4">
                                            <p:txEl>
                                              <p:pRg st="2" end="2"/>
                                            </p:txEl>
                                          </p:spTgt>
                                        </p:tgtEl>
                                        <p:attrNameLst>
                                          <p:attrName>fillcolor</p:attrName>
                                        </p:attrNameLst>
                                      </p:cBhvr>
                                      <p:to>
                                        <a:schemeClr val="bg1"/>
                                      </p:to>
                                    </p:animClr>
                                    <p:set>
                                      <p:cBhvr>
                                        <p:cTn id="248" dur="250" autoRev="1" fill="remove"/>
                                        <p:tgtEl>
                                          <p:spTgt spid="4">
                                            <p:txEl>
                                              <p:pRg st="2" end="2"/>
                                            </p:txEl>
                                          </p:spTgt>
                                        </p:tgtEl>
                                        <p:attrNameLst>
                                          <p:attrName>fill.type</p:attrName>
                                        </p:attrNameLst>
                                      </p:cBhvr>
                                      <p:to>
                                        <p:strVal val="solid"/>
                                      </p:to>
                                    </p:set>
                                    <p:set>
                                      <p:cBhvr>
                                        <p:cTn id="249" dur="250" autoRev="1" fill="remove"/>
                                        <p:tgtEl>
                                          <p:spTgt spid="4">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Heaps</a:t>
            </a:r>
            <a:endParaRPr lang="en-US" dirty="0"/>
          </a:p>
        </p:txBody>
      </p:sp>
      <p:sp>
        <p:nvSpPr>
          <p:cNvPr id="3" name="Content Placeholder 2"/>
          <p:cNvSpPr>
            <a:spLocks noGrp="1"/>
          </p:cNvSpPr>
          <p:nvPr>
            <p:ph idx="1"/>
          </p:nvPr>
        </p:nvSpPr>
        <p:spPr/>
        <p:txBody>
          <a:bodyPr>
            <a:normAutofit/>
          </a:bodyPr>
          <a:lstStyle/>
          <a:p>
            <a:r>
              <a:rPr lang="en-US" dirty="0" smtClean="0"/>
              <a:t>Resource Renaming Overhead</a:t>
            </a:r>
          </a:p>
          <a:p>
            <a:pPr lvl="1"/>
            <a:r>
              <a:rPr lang="en-US" dirty="0" smtClean="0"/>
              <a:t>Significant CPU overhead on </a:t>
            </a:r>
            <a:r>
              <a:rPr lang="en-US" dirty="0" err="1" smtClean="0"/>
              <a:t>ExecuteCommandList</a:t>
            </a:r>
            <a:endParaRPr lang="en-US" dirty="0"/>
          </a:p>
          <a:p>
            <a:pPr lvl="1"/>
            <a:r>
              <a:rPr lang="en-US" dirty="0" smtClean="0"/>
              <a:t>Significant driver complexity</a:t>
            </a:r>
          </a:p>
          <a:p>
            <a:r>
              <a:rPr lang="en-US" dirty="0" smtClean="0"/>
              <a:t>Solution: Efficient Application </a:t>
            </a:r>
            <a:r>
              <a:rPr lang="en-US" dirty="0" err="1" smtClean="0"/>
              <a:t>Suballocation</a:t>
            </a:r>
            <a:endParaRPr lang="en-US" dirty="0" smtClean="0"/>
          </a:p>
          <a:p>
            <a:pPr lvl="1"/>
            <a:r>
              <a:rPr lang="en-US" dirty="0" smtClean="0"/>
              <a:t>Application creates large buffer resource and </a:t>
            </a:r>
            <a:r>
              <a:rPr lang="en-US" dirty="0" err="1" smtClean="0"/>
              <a:t>suballocates</a:t>
            </a:r>
            <a:endParaRPr lang="en-US" dirty="0" smtClean="0"/>
          </a:p>
          <a:p>
            <a:pPr lvl="1"/>
            <a:r>
              <a:rPr lang="en-US" smtClean="0"/>
              <a:t>Data </a:t>
            </a:r>
            <a:r>
              <a:rPr lang="en-US" dirty="0" smtClean="0"/>
              <a:t>type determined by application</a:t>
            </a:r>
          </a:p>
          <a:p>
            <a:pPr lvl="1"/>
            <a:r>
              <a:rPr lang="en-US" dirty="0" smtClean="0"/>
              <a:t>Standardized alignment requirements</a:t>
            </a:r>
          </a:p>
          <a:p>
            <a:pPr lvl="1"/>
            <a:r>
              <a:rPr lang="en-US" dirty="0" smtClean="0"/>
              <a:t>Persistently mapped memory</a:t>
            </a:r>
          </a:p>
        </p:txBody>
      </p:sp>
    </p:spTree>
    <p:extLst>
      <p:ext uri="{BB962C8B-B14F-4D97-AF65-F5344CB8AC3E}">
        <p14:creationId xmlns:p14="http://schemas.microsoft.com/office/powerpoint/2010/main" val="3578049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Allocation vs.</a:t>
            </a:r>
            <a:r>
              <a:rPr lang="en-US" dirty="0" smtClean="0"/>
              <a:t> </a:t>
            </a:r>
            <a:r>
              <a:rPr lang="en-US" dirty="0" err="1" smtClean="0"/>
              <a:t>Suballocation</a:t>
            </a:r>
            <a:endParaRPr lang="en-US" dirty="0"/>
          </a:p>
        </p:txBody>
      </p:sp>
      <p:grpSp>
        <p:nvGrpSpPr>
          <p:cNvPr id="4" name="Group 3"/>
          <p:cNvGrpSpPr/>
          <p:nvPr/>
        </p:nvGrpSpPr>
        <p:grpSpPr>
          <a:xfrm>
            <a:off x="1088918" y="5906487"/>
            <a:ext cx="7538544" cy="605546"/>
            <a:chOff x="838200" y="4953000"/>
            <a:chExt cx="7391400" cy="593726"/>
          </a:xfrm>
        </p:grpSpPr>
        <p:sp>
          <p:nvSpPr>
            <p:cNvPr id="5" name="Rectangle 4"/>
            <p:cNvSpPr/>
            <p:nvPr/>
          </p:nvSpPr>
          <p:spPr>
            <a:xfrm>
              <a:off x="838200" y="4953001"/>
              <a:ext cx="7391400" cy="593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932597"/>
              <a:r>
                <a:rPr lang="en-US" sz="1836" dirty="0">
                  <a:solidFill>
                    <a:prstClr val="white"/>
                  </a:solidFill>
                </a:rPr>
                <a:t>GPU Memory</a:t>
              </a:r>
            </a:p>
          </p:txBody>
        </p:sp>
        <p:sp>
          <p:nvSpPr>
            <p:cNvPr id="6" name="Rectangle 5"/>
            <p:cNvSpPr/>
            <p:nvPr/>
          </p:nvSpPr>
          <p:spPr>
            <a:xfrm>
              <a:off x="5257800" y="4953001"/>
              <a:ext cx="1828800" cy="5937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632" dirty="0">
                  <a:solidFill>
                    <a:prstClr val="black"/>
                  </a:solidFill>
                </a:rPr>
                <a:t>Resource 2</a:t>
              </a:r>
            </a:p>
          </p:txBody>
        </p:sp>
        <p:sp>
          <p:nvSpPr>
            <p:cNvPr id="7" name="Rectangle 6"/>
            <p:cNvSpPr/>
            <p:nvPr/>
          </p:nvSpPr>
          <p:spPr>
            <a:xfrm>
              <a:off x="3810001" y="4953001"/>
              <a:ext cx="1143000" cy="59372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632" dirty="0">
                  <a:solidFill>
                    <a:prstClr val="black"/>
                  </a:solidFill>
                </a:rPr>
                <a:t>Resource 1</a:t>
              </a:r>
            </a:p>
          </p:txBody>
        </p:sp>
        <p:sp>
          <p:nvSpPr>
            <p:cNvPr id="8" name="Rectangle 7"/>
            <p:cNvSpPr/>
            <p:nvPr/>
          </p:nvSpPr>
          <p:spPr>
            <a:xfrm>
              <a:off x="2706052" y="4953000"/>
              <a:ext cx="799148" cy="59372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632" dirty="0">
                  <a:solidFill>
                    <a:prstClr val="black"/>
                  </a:solidFill>
                </a:rPr>
                <a:t>Heap</a:t>
              </a:r>
            </a:p>
          </p:txBody>
        </p:sp>
      </p:grpSp>
      <p:grpSp>
        <p:nvGrpSpPr>
          <p:cNvPr id="9" name="Group 8"/>
          <p:cNvGrpSpPr/>
          <p:nvPr/>
        </p:nvGrpSpPr>
        <p:grpSpPr>
          <a:xfrm>
            <a:off x="1555221" y="4507581"/>
            <a:ext cx="2253791" cy="605546"/>
            <a:chOff x="1295400" y="3581399"/>
            <a:chExt cx="2209800" cy="593726"/>
          </a:xfrm>
        </p:grpSpPr>
        <p:sp>
          <p:nvSpPr>
            <p:cNvPr id="10" name="Rectangle 9"/>
            <p:cNvSpPr/>
            <p:nvPr/>
          </p:nvSpPr>
          <p:spPr>
            <a:xfrm>
              <a:off x="1295400" y="3581400"/>
              <a:ext cx="2209800" cy="59372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 name="Rectangle 10"/>
            <p:cNvSpPr/>
            <p:nvPr/>
          </p:nvSpPr>
          <p:spPr>
            <a:xfrm>
              <a:off x="1295400" y="3581400"/>
              <a:ext cx="424815" cy="5937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46630" rIns="93260" bIns="46630" numCol="1" spcCol="0" rtlCol="0" fromWordArt="0" anchor="b" anchorCtr="0" forceAA="0" compatLnSpc="1">
              <a:prstTxWarp prst="textNoShape">
                <a:avLst/>
              </a:prstTxWarp>
              <a:noAutofit/>
            </a:bodyPr>
            <a:lstStyle/>
            <a:p>
              <a:pPr algn="ctr" defTabSz="932597"/>
              <a:r>
                <a:rPr lang="en-US" sz="1632" dirty="0">
                  <a:solidFill>
                    <a:prstClr val="black"/>
                  </a:solidFill>
                </a:rPr>
                <a:t>CB</a:t>
              </a:r>
            </a:p>
          </p:txBody>
        </p:sp>
        <p:sp>
          <p:nvSpPr>
            <p:cNvPr id="12" name="Rectangle 11"/>
            <p:cNvSpPr/>
            <p:nvPr/>
          </p:nvSpPr>
          <p:spPr>
            <a:xfrm>
              <a:off x="1720215" y="3581400"/>
              <a:ext cx="424815" cy="5937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46630" rIns="93260" bIns="46630" numCol="1" spcCol="0" rtlCol="0" fromWordArt="0" anchor="b" anchorCtr="0" forceAA="0" compatLnSpc="1">
              <a:prstTxWarp prst="textNoShape">
                <a:avLst/>
              </a:prstTxWarp>
              <a:noAutofit/>
            </a:bodyPr>
            <a:lstStyle/>
            <a:p>
              <a:pPr algn="ctr" defTabSz="932597"/>
              <a:r>
                <a:rPr lang="en-US" sz="1632" dirty="0">
                  <a:solidFill>
                    <a:prstClr val="black"/>
                  </a:solidFill>
                </a:rPr>
                <a:t>IB</a:t>
              </a:r>
            </a:p>
          </p:txBody>
        </p:sp>
        <p:sp>
          <p:nvSpPr>
            <p:cNvPr id="13" name="Rectangle 12"/>
            <p:cNvSpPr/>
            <p:nvPr/>
          </p:nvSpPr>
          <p:spPr>
            <a:xfrm>
              <a:off x="2133600" y="3581400"/>
              <a:ext cx="572452" cy="5937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defTabSz="932597"/>
              <a:r>
                <a:rPr lang="en-US" sz="1632" dirty="0">
                  <a:solidFill>
                    <a:prstClr val="black"/>
                  </a:solidFill>
                </a:rPr>
                <a:t>VB</a:t>
              </a:r>
            </a:p>
          </p:txBody>
        </p:sp>
        <p:sp>
          <p:nvSpPr>
            <p:cNvPr id="14" name="Rectangle 13"/>
            <p:cNvSpPr/>
            <p:nvPr/>
          </p:nvSpPr>
          <p:spPr>
            <a:xfrm>
              <a:off x="1295400" y="3581399"/>
              <a:ext cx="262890" cy="593725"/>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 name="Rectangle 14"/>
            <p:cNvSpPr/>
            <p:nvPr/>
          </p:nvSpPr>
          <p:spPr>
            <a:xfrm>
              <a:off x="1718309" y="3581400"/>
              <a:ext cx="321945" cy="593725"/>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6" name="Rectangle 15"/>
            <p:cNvSpPr/>
            <p:nvPr/>
          </p:nvSpPr>
          <p:spPr>
            <a:xfrm>
              <a:off x="2123121" y="3581399"/>
              <a:ext cx="526733" cy="593725"/>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defTabSz="932597"/>
              <a:endParaRPr lang="en-US" sz="1632" dirty="0">
                <a:solidFill>
                  <a:prstClr val="black"/>
                </a:solidFill>
              </a:endParaRPr>
            </a:p>
          </p:txBody>
        </p:sp>
        <p:sp>
          <p:nvSpPr>
            <p:cNvPr id="17" name="Rectangle 16"/>
            <p:cNvSpPr/>
            <p:nvPr/>
          </p:nvSpPr>
          <p:spPr>
            <a:xfrm>
              <a:off x="2706051" y="3581399"/>
              <a:ext cx="799147" cy="593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defTabSz="932597"/>
              <a:r>
                <a:rPr lang="en-US" sz="1632" dirty="0">
                  <a:solidFill>
                    <a:prstClr val="black"/>
                  </a:solidFill>
                </a:rPr>
                <a:t>…</a:t>
              </a:r>
            </a:p>
          </p:txBody>
        </p:sp>
      </p:grpSp>
      <p:cxnSp>
        <p:nvCxnSpPr>
          <p:cNvPr id="18" name="Straight Arrow Connector 17"/>
          <p:cNvCxnSpPr/>
          <p:nvPr/>
        </p:nvCxnSpPr>
        <p:spPr>
          <a:xfrm>
            <a:off x="1555221" y="5113126"/>
            <a:ext cx="1438731" cy="793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09010" y="5113126"/>
            <a:ext cx="0" cy="793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069973" y="3094104"/>
            <a:ext cx="7538544" cy="605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932597"/>
            <a:r>
              <a:rPr lang="en-US" sz="1836" dirty="0">
                <a:solidFill>
                  <a:prstClr val="white"/>
                </a:solidFill>
              </a:rPr>
              <a:t>GPU Memory</a:t>
            </a:r>
          </a:p>
        </p:txBody>
      </p:sp>
      <p:sp>
        <p:nvSpPr>
          <p:cNvPr id="21" name="Rectangle 20"/>
          <p:cNvSpPr/>
          <p:nvPr/>
        </p:nvSpPr>
        <p:spPr>
          <a:xfrm>
            <a:off x="5577555" y="3094104"/>
            <a:ext cx="1865207" cy="60554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632" dirty="0">
                <a:solidFill>
                  <a:prstClr val="black"/>
                </a:solidFill>
              </a:rPr>
              <a:t>Resource 2</a:t>
            </a:r>
          </a:p>
        </p:txBody>
      </p:sp>
      <p:sp>
        <p:nvSpPr>
          <p:cNvPr id="22" name="Rectangle 21"/>
          <p:cNvSpPr/>
          <p:nvPr/>
        </p:nvSpPr>
        <p:spPr>
          <a:xfrm>
            <a:off x="4100935" y="3094104"/>
            <a:ext cx="1165754" cy="60554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632" dirty="0">
                <a:solidFill>
                  <a:prstClr val="black"/>
                </a:solidFill>
              </a:rPr>
              <a:t>Resource 1</a:t>
            </a:r>
          </a:p>
        </p:txBody>
      </p:sp>
      <p:sp>
        <p:nvSpPr>
          <p:cNvPr id="23" name="Rectangle 22"/>
          <p:cNvSpPr/>
          <p:nvPr/>
        </p:nvSpPr>
        <p:spPr>
          <a:xfrm>
            <a:off x="3090614" y="3094103"/>
            <a:ext cx="233151" cy="60554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632" dirty="0">
              <a:solidFill>
                <a:prstClr val="black"/>
              </a:solidFill>
            </a:endParaRPr>
          </a:p>
        </p:txBody>
      </p:sp>
      <p:sp>
        <p:nvSpPr>
          <p:cNvPr id="24" name="Rectangle 23"/>
          <p:cNvSpPr/>
          <p:nvPr/>
        </p:nvSpPr>
        <p:spPr>
          <a:xfrm>
            <a:off x="1536275" y="1695198"/>
            <a:ext cx="433272" cy="60554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46630" rIns="93260" bIns="46630" numCol="1" spcCol="0" rtlCol="0" fromWordArt="0" anchor="b" anchorCtr="0" forceAA="0" compatLnSpc="1">
            <a:prstTxWarp prst="textNoShape">
              <a:avLst/>
            </a:prstTxWarp>
            <a:noAutofit/>
          </a:bodyPr>
          <a:lstStyle/>
          <a:p>
            <a:pPr algn="ctr" defTabSz="932597"/>
            <a:r>
              <a:rPr lang="en-US" sz="1632" dirty="0">
                <a:solidFill>
                  <a:prstClr val="black"/>
                </a:solidFill>
              </a:rPr>
              <a:t>CB</a:t>
            </a:r>
          </a:p>
        </p:txBody>
      </p:sp>
      <p:sp>
        <p:nvSpPr>
          <p:cNvPr id="25" name="Rectangle 24"/>
          <p:cNvSpPr/>
          <p:nvPr/>
        </p:nvSpPr>
        <p:spPr>
          <a:xfrm>
            <a:off x="2548539" y="1695198"/>
            <a:ext cx="433272" cy="60554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60" tIns="46630" rIns="93260" bIns="46630" numCol="1" spcCol="0" rtlCol="0" fromWordArt="0" anchor="b" anchorCtr="0" forceAA="0" compatLnSpc="1">
            <a:prstTxWarp prst="textNoShape">
              <a:avLst/>
            </a:prstTxWarp>
            <a:noAutofit/>
          </a:bodyPr>
          <a:lstStyle/>
          <a:p>
            <a:pPr algn="ctr" defTabSz="932597"/>
            <a:r>
              <a:rPr lang="en-US" sz="1632" dirty="0">
                <a:solidFill>
                  <a:prstClr val="black"/>
                </a:solidFill>
              </a:rPr>
              <a:t>IB</a:t>
            </a:r>
          </a:p>
        </p:txBody>
      </p:sp>
      <p:sp>
        <p:nvSpPr>
          <p:cNvPr id="26" name="Rectangle 25"/>
          <p:cNvSpPr/>
          <p:nvPr/>
        </p:nvSpPr>
        <p:spPr>
          <a:xfrm>
            <a:off x="3517086" y="1695198"/>
            <a:ext cx="583848" cy="60554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defTabSz="932597"/>
            <a:r>
              <a:rPr lang="en-US" sz="1632" dirty="0">
                <a:solidFill>
                  <a:prstClr val="black"/>
                </a:solidFill>
              </a:rPr>
              <a:t>VB</a:t>
            </a:r>
          </a:p>
        </p:txBody>
      </p:sp>
      <p:sp>
        <p:nvSpPr>
          <p:cNvPr id="27" name="Rectangle 26"/>
          <p:cNvSpPr/>
          <p:nvPr/>
        </p:nvSpPr>
        <p:spPr>
          <a:xfrm>
            <a:off x="1536275" y="1695197"/>
            <a:ext cx="268123" cy="605545"/>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8" name="Rectangle 27"/>
          <p:cNvSpPr/>
          <p:nvPr/>
        </p:nvSpPr>
        <p:spPr>
          <a:xfrm>
            <a:off x="2546595" y="1695198"/>
            <a:ext cx="328354" cy="605545"/>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29" name="Rectangle 28"/>
          <p:cNvSpPr/>
          <p:nvPr/>
        </p:nvSpPr>
        <p:spPr>
          <a:xfrm>
            <a:off x="3506399" y="1695197"/>
            <a:ext cx="537219" cy="605545"/>
          </a:xfrm>
          <a:prstGeom prst="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defTabSz="932597"/>
            <a:endParaRPr lang="en-US" sz="1632" dirty="0">
              <a:solidFill>
                <a:prstClr val="black"/>
              </a:solidFill>
            </a:endParaRPr>
          </a:p>
        </p:txBody>
      </p:sp>
      <p:cxnSp>
        <p:nvCxnSpPr>
          <p:cNvPr id="30" name="Straight Arrow Connector 29"/>
          <p:cNvCxnSpPr/>
          <p:nvPr/>
        </p:nvCxnSpPr>
        <p:spPr>
          <a:xfrm>
            <a:off x="1804398" y="2300742"/>
            <a:ext cx="1286215" cy="793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790064" y="2300742"/>
            <a:ext cx="0" cy="793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3401481" y="3094103"/>
            <a:ext cx="233151" cy="60554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632" dirty="0">
              <a:solidFill>
                <a:prstClr val="black"/>
              </a:solidFill>
            </a:endParaRPr>
          </a:p>
        </p:txBody>
      </p:sp>
      <p:sp>
        <p:nvSpPr>
          <p:cNvPr id="33" name="Rectangle 32"/>
          <p:cNvSpPr/>
          <p:nvPr/>
        </p:nvSpPr>
        <p:spPr>
          <a:xfrm>
            <a:off x="3712349" y="3094103"/>
            <a:ext cx="233151" cy="60554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632" dirty="0">
              <a:solidFill>
                <a:prstClr val="black"/>
              </a:solidFill>
            </a:endParaRPr>
          </a:p>
        </p:txBody>
      </p:sp>
      <p:cxnSp>
        <p:nvCxnSpPr>
          <p:cNvPr id="34" name="Straight Arrow Connector 33"/>
          <p:cNvCxnSpPr>
            <a:endCxn id="32" idx="0"/>
          </p:cNvCxnSpPr>
          <p:nvPr/>
        </p:nvCxnSpPr>
        <p:spPr>
          <a:xfrm>
            <a:off x="2746716" y="2300742"/>
            <a:ext cx="771341" cy="7933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7732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12 – CPU Parallelism</a:t>
            </a:r>
            <a:endParaRPr lang="en-US" dirty="0"/>
          </a:p>
        </p:txBody>
      </p:sp>
      <p:sp>
        <p:nvSpPr>
          <p:cNvPr id="3" name="Content Placeholder 2"/>
          <p:cNvSpPr>
            <a:spLocks noGrp="1"/>
          </p:cNvSpPr>
          <p:nvPr>
            <p:ph idx="1"/>
          </p:nvPr>
        </p:nvSpPr>
        <p:spPr/>
        <p:txBody>
          <a:bodyPr/>
          <a:lstStyle/>
          <a:p>
            <a:pPr lvl="0"/>
            <a:r>
              <a:rPr lang="en-US" dirty="0" smtClean="0"/>
              <a:t>Direct3D 12 has several parallel tasks</a:t>
            </a:r>
          </a:p>
          <a:p>
            <a:pPr lvl="1"/>
            <a:r>
              <a:rPr lang="en-US" dirty="0" smtClean="0"/>
              <a:t>Command List Generation</a:t>
            </a:r>
          </a:p>
          <a:p>
            <a:pPr lvl="1"/>
            <a:r>
              <a:rPr lang="en-US" dirty="0" smtClean="0"/>
              <a:t>Bundle Generation</a:t>
            </a:r>
          </a:p>
          <a:p>
            <a:pPr lvl="1"/>
            <a:r>
              <a:rPr lang="en-US" dirty="0" smtClean="0"/>
              <a:t>PSO Creation</a:t>
            </a:r>
          </a:p>
          <a:p>
            <a:pPr lvl="1"/>
            <a:r>
              <a:rPr lang="en-US" dirty="0" smtClean="0"/>
              <a:t>Resource Creation</a:t>
            </a:r>
          </a:p>
          <a:p>
            <a:pPr lvl="1"/>
            <a:r>
              <a:rPr lang="en-US" dirty="0" smtClean="0"/>
              <a:t>Dynamic Data Generation</a:t>
            </a:r>
          </a:p>
          <a:p>
            <a:r>
              <a:rPr lang="en-US" dirty="0" smtClean="0"/>
              <a:t>Runtime and driver designed for parallelism</a:t>
            </a:r>
          </a:p>
          <a:p>
            <a:r>
              <a:rPr lang="en-US" dirty="0" smtClean="0"/>
              <a:t>Developer chooses what to make parallel</a:t>
            </a:r>
          </a:p>
          <a:p>
            <a:endParaRPr lang="en-US" dirty="0"/>
          </a:p>
          <a:p>
            <a:pPr marL="233149" lvl="1">
              <a:spcBef>
                <a:spcPts val="1020"/>
              </a:spcBef>
            </a:pPr>
            <a:endParaRPr lang="en-US" sz="2856" dirty="0"/>
          </a:p>
          <a:p>
            <a:pPr marL="233149" lvl="1">
              <a:spcBef>
                <a:spcPts val="1020"/>
              </a:spcBef>
            </a:pPr>
            <a:endParaRPr lang="en-US" sz="2856" dirty="0"/>
          </a:p>
        </p:txBody>
      </p:sp>
    </p:spTree>
    <p:extLst>
      <p:ext uri="{BB962C8B-B14F-4D97-AF65-F5344CB8AC3E}">
        <p14:creationId xmlns:p14="http://schemas.microsoft.com/office/powerpoint/2010/main" val="2094694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12 API</a:t>
            </a:r>
            <a:endParaRPr lang="en-US" dirty="0"/>
          </a:p>
        </p:txBody>
      </p:sp>
      <p:sp>
        <p:nvSpPr>
          <p:cNvPr id="3" name="Content Placeholder 2"/>
          <p:cNvSpPr>
            <a:spLocks noGrp="1"/>
          </p:cNvSpPr>
          <p:nvPr>
            <p:ph idx="1"/>
          </p:nvPr>
        </p:nvSpPr>
        <p:spPr/>
        <p:txBody>
          <a:bodyPr/>
          <a:lstStyle/>
          <a:p>
            <a:r>
              <a:rPr lang="en-US" dirty="0" smtClean="0"/>
              <a:t>Reduce CPU overhead</a:t>
            </a:r>
          </a:p>
          <a:p>
            <a:r>
              <a:rPr lang="en-US" dirty="0" smtClean="0"/>
              <a:t>Increase scalability across multiple CPU cores</a:t>
            </a:r>
          </a:p>
          <a:p>
            <a:r>
              <a:rPr lang="en-US" dirty="0"/>
              <a:t>Greater developer </a:t>
            </a:r>
            <a:r>
              <a:rPr lang="en-US" dirty="0" smtClean="0"/>
              <a:t>control</a:t>
            </a:r>
          </a:p>
          <a:p>
            <a:r>
              <a:rPr lang="en-US" dirty="0"/>
              <a:t>Console </a:t>
            </a:r>
            <a:r>
              <a:rPr lang="en-US" dirty="0" smtClean="0"/>
              <a:t>API </a:t>
            </a:r>
            <a:r>
              <a:rPr lang="en-US" dirty="0"/>
              <a:t>efficiency and </a:t>
            </a:r>
            <a:r>
              <a:rPr lang="en-US" dirty="0" smtClean="0"/>
              <a:t>performance</a:t>
            </a:r>
          </a:p>
          <a:p>
            <a:r>
              <a:rPr lang="en-US" dirty="0" smtClean="0"/>
              <a:t>Superset of D3D 11 rendering functionality</a:t>
            </a:r>
          </a:p>
        </p:txBody>
      </p:sp>
    </p:spTree>
    <p:extLst>
      <p:ext uri="{BB962C8B-B14F-4D97-AF65-F5344CB8AC3E}">
        <p14:creationId xmlns:p14="http://schemas.microsoft.com/office/powerpoint/2010/main" val="39812845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3DMark Demo</a:t>
            </a:r>
            <a:endParaRPr lang="en-US" dirty="0"/>
          </a:p>
        </p:txBody>
      </p:sp>
      <p:sp>
        <p:nvSpPr>
          <p:cNvPr id="3" name="Text Placeholder 2"/>
          <p:cNvSpPr>
            <a:spLocks noGrp="1"/>
          </p:cNvSpPr>
          <p:nvPr>
            <p:ph type="body" idx="1"/>
          </p:nvPr>
        </p:nvSpPr>
        <p:spPr/>
        <p:txBody>
          <a:bodyPr/>
          <a:lstStyle/>
          <a:p>
            <a:r>
              <a:rPr lang="en-US" dirty="0" smtClean="0"/>
              <a:t>D3D11 vs D3D12 CPU usage comparison</a:t>
            </a:r>
            <a:endParaRPr lang="en-US" dirty="0"/>
          </a:p>
        </p:txBody>
      </p:sp>
    </p:spTree>
    <p:extLst>
      <p:ext uri="{BB962C8B-B14F-4D97-AF65-F5344CB8AC3E}">
        <p14:creationId xmlns:p14="http://schemas.microsoft.com/office/powerpoint/2010/main" val="27310504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D3D11 Profiling</a:t>
            </a:r>
            <a:endParaRPr lang="en-US" dirty="0"/>
          </a:p>
        </p:txBody>
      </p:sp>
      <p:grpSp>
        <p:nvGrpSpPr>
          <p:cNvPr id="15" name="Group 14"/>
          <p:cNvGrpSpPr/>
          <p:nvPr/>
        </p:nvGrpSpPr>
        <p:grpSpPr>
          <a:xfrm>
            <a:off x="822245" y="2153792"/>
            <a:ext cx="11487058" cy="420582"/>
            <a:chOff x="467833" y="2115876"/>
            <a:chExt cx="11281144" cy="435938"/>
          </a:xfrm>
        </p:grpSpPr>
        <p:sp>
          <p:nvSpPr>
            <p:cNvPr id="8" name="Rectangle 7"/>
            <p:cNvSpPr/>
            <p:nvPr/>
          </p:nvSpPr>
          <p:spPr>
            <a:xfrm>
              <a:off x="10965977" y="2115876"/>
              <a:ext cx="783000" cy="435935"/>
            </a:xfrm>
            <a:prstGeom prst="rect">
              <a:avLst/>
            </a:prstGeom>
            <a:solidFill>
              <a:schemeClr val="tx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32597"/>
              <a:r>
                <a:rPr lang="en-US" sz="1428" dirty="0">
                  <a:solidFill>
                    <a:prstClr val="white"/>
                  </a:solidFill>
                </a:rPr>
                <a:t>Present</a:t>
              </a:r>
            </a:p>
          </p:txBody>
        </p:sp>
        <p:sp>
          <p:nvSpPr>
            <p:cNvPr id="9" name="Rectangle 8"/>
            <p:cNvSpPr/>
            <p:nvPr/>
          </p:nvSpPr>
          <p:spPr>
            <a:xfrm>
              <a:off x="467833" y="2115879"/>
              <a:ext cx="3728778" cy="435935"/>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1836" dirty="0">
                  <a:solidFill>
                    <a:prstClr val="white"/>
                  </a:solidFill>
                </a:rPr>
                <a:t>App Logic</a:t>
              </a:r>
            </a:p>
          </p:txBody>
        </p:sp>
        <p:sp>
          <p:nvSpPr>
            <p:cNvPr id="10" name="Rectangle 9"/>
            <p:cNvSpPr/>
            <p:nvPr/>
          </p:nvSpPr>
          <p:spPr>
            <a:xfrm>
              <a:off x="4196611" y="2115878"/>
              <a:ext cx="1462434" cy="4359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32597"/>
              <a:r>
                <a:rPr lang="en-US" sz="1836" dirty="0">
                  <a:solidFill>
                    <a:prstClr val="black"/>
                  </a:solidFill>
                </a:rPr>
                <a:t>D3D11</a:t>
              </a:r>
            </a:p>
          </p:txBody>
        </p:sp>
        <p:sp>
          <p:nvSpPr>
            <p:cNvPr id="11" name="Rectangle 10"/>
            <p:cNvSpPr/>
            <p:nvPr/>
          </p:nvSpPr>
          <p:spPr>
            <a:xfrm>
              <a:off x="5659045" y="2115877"/>
              <a:ext cx="2531464" cy="43593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1836" dirty="0">
                  <a:solidFill>
                    <a:prstClr val="white"/>
                  </a:solidFill>
                </a:rPr>
                <a:t>UMD</a:t>
              </a:r>
            </a:p>
          </p:txBody>
        </p:sp>
        <p:sp>
          <p:nvSpPr>
            <p:cNvPr id="12" name="Rectangle 11"/>
            <p:cNvSpPr/>
            <p:nvPr/>
          </p:nvSpPr>
          <p:spPr>
            <a:xfrm>
              <a:off x="8891793" y="2115876"/>
              <a:ext cx="2146613" cy="43593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32597"/>
              <a:r>
                <a:rPr lang="en-US" sz="1836" dirty="0">
                  <a:solidFill>
                    <a:prstClr val="white"/>
                  </a:solidFill>
                </a:rPr>
                <a:t>KMD</a:t>
              </a:r>
            </a:p>
          </p:txBody>
        </p:sp>
        <p:sp>
          <p:nvSpPr>
            <p:cNvPr id="13" name="Rectangle 12"/>
            <p:cNvSpPr/>
            <p:nvPr/>
          </p:nvSpPr>
          <p:spPr>
            <a:xfrm>
              <a:off x="8190509" y="2115876"/>
              <a:ext cx="701284" cy="4359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32597"/>
              <a:r>
                <a:rPr lang="en-US" sz="1836" dirty="0">
                  <a:solidFill>
                    <a:prstClr val="white"/>
                  </a:solidFill>
                </a:rPr>
                <a:t>DXGK</a:t>
              </a:r>
            </a:p>
          </p:txBody>
        </p:sp>
      </p:grpSp>
      <p:grpSp>
        <p:nvGrpSpPr>
          <p:cNvPr id="18" name="Group 17"/>
          <p:cNvGrpSpPr/>
          <p:nvPr/>
        </p:nvGrpSpPr>
        <p:grpSpPr>
          <a:xfrm>
            <a:off x="1298261" y="3200748"/>
            <a:ext cx="4424531" cy="393661"/>
            <a:chOff x="938681" y="3138273"/>
            <a:chExt cx="4338169" cy="385977"/>
          </a:xfrm>
        </p:grpSpPr>
        <p:sp>
          <p:nvSpPr>
            <p:cNvPr id="16" name="Rectangle 15"/>
            <p:cNvSpPr/>
            <p:nvPr/>
          </p:nvSpPr>
          <p:spPr>
            <a:xfrm>
              <a:off x="938681" y="3138273"/>
              <a:ext cx="3886200" cy="385977"/>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1836" dirty="0">
                  <a:solidFill>
                    <a:prstClr val="white"/>
                  </a:solidFill>
                </a:rPr>
                <a:t>App Logic</a:t>
              </a:r>
            </a:p>
          </p:txBody>
        </p:sp>
        <p:sp>
          <p:nvSpPr>
            <p:cNvPr id="17" name="Rectangle 16"/>
            <p:cNvSpPr/>
            <p:nvPr/>
          </p:nvSpPr>
          <p:spPr>
            <a:xfrm>
              <a:off x="4824881" y="3138273"/>
              <a:ext cx="451969" cy="3859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32597"/>
              <a:r>
                <a:rPr lang="en-US" sz="1224" dirty="0">
                  <a:solidFill>
                    <a:prstClr val="black"/>
                  </a:solidFill>
                </a:rPr>
                <a:t>D3D11</a:t>
              </a:r>
              <a:endParaRPr lang="en-US" sz="1836" dirty="0">
                <a:solidFill>
                  <a:prstClr val="black"/>
                </a:solidFill>
              </a:endParaRPr>
            </a:p>
          </p:txBody>
        </p:sp>
      </p:grpSp>
      <p:grpSp>
        <p:nvGrpSpPr>
          <p:cNvPr id="19" name="Group 18"/>
          <p:cNvGrpSpPr/>
          <p:nvPr/>
        </p:nvGrpSpPr>
        <p:grpSpPr>
          <a:xfrm>
            <a:off x="1307976" y="4211068"/>
            <a:ext cx="3982216" cy="413090"/>
            <a:chOff x="938681" y="3138273"/>
            <a:chExt cx="4338169" cy="385977"/>
          </a:xfrm>
        </p:grpSpPr>
        <p:sp>
          <p:nvSpPr>
            <p:cNvPr id="20" name="Rectangle 19"/>
            <p:cNvSpPr/>
            <p:nvPr/>
          </p:nvSpPr>
          <p:spPr>
            <a:xfrm>
              <a:off x="938681" y="3138273"/>
              <a:ext cx="3886200" cy="385977"/>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1836" dirty="0">
                  <a:solidFill>
                    <a:prstClr val="white"/>
                  </a:solidFill>
                </a:rPr>
                <a:t>App Logic</a:t>
              </a:r>
            </a:p>
          </p:txBody>
        </p:sp>
        <p:sp>
          <p:nvSpPr>
            <p:cNvPr id="21" name="Rectangle 20"/>
            <p:cNvSpPr/>
            <p:nvPr/>
          </p:nvSpPr>
          <p:spPr>
            <a:xfrm>
              <a:off x="4824881" y="3138273"/>
              <a:ext cx="451969" cy="3859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32597"/>
              <a:r>
                <a:rPr lang="en-US" sz="1020" dirty="0">
                  <a:solidFill>
                    <a:prstClr val="black"/>
                  </a:solidFill>
                </a:rPr>
                <a:t>D3D</a:t>
              </a:r>
              <a:br>
                <a:rPr lang="en-US" sz="1020" dirty="0">
                  <a:solidFill>
                    <a:prstClr val="black"/>
                  </a:solidFill>
                </a:rPr>
              </a:br>
              <a:r>
                <a:rPr lang="en-US" sz="1020" dirty="0">
                  <a:solidFill>
                    <a:prstClr val="black"/>
                  </a:solidFill>
                </a:rPr>
                <a:t>11</a:t>
              </a:r>
              <a:endParaRPr lang="en-US" sz="1224" dirty="0">
                <a:solidFill>
                  <a:prstClr val="black"/>
                </a:solidFill>
              </a:endParaRPr>
            </a:p>
          </p:txBody>
        </p:sp>
      </p:grpSp>
      <p:grpSp>
        <p:nvGrpSpPr>
          <p:cNvPr id="22" name="Group 21"/>
          <p:cNvGrpSpPr/>
          <p:nvPr/>
        </p:nvGrpSpPr>
        <p:grpSpPr>
          <a:xfrm>
            <a:off x="1317690" y="5240818"/>
            <a:ext cx="4055375" cy="413090"/>
            <a:chOff x="938681" y="3138273"/>
            <a:chExt cx="4338169" cy="385977"/>
          </a:xfrm>
        </p:grpSpPr>
        <p:sp>
          <p:nvSpPr>
            <p:cNvPr id="23" name="Rectangle 22"/>
            <p:cNvSpPr/>
            <p:nvPr/>
          </p:nvSpPr>
          <p:spPr>
            <a:xfrm>
              <a:off x="938681" y="3138273"/>
              <a:ext cx="3886200" cy="385977"/>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1836" dirty="0">
                  <a:solidFill>
                    <a:prstClr val="white"/>
                  </a:solidFill>
                </a:rPr>
                <a:t>App Logic</a:t>
              </a:r>
            </a:p>
          </p:txBody>
        </p:sp>
        <p:sp>
          <p:nvSpPr>
            <p:cNvPr id="24" name="Rectangle 23"/>
            <p:cNvSpPr/>
            <p:nvPr/>
          </p:nvSpPr>
          <p:spPr>
            <a:xfrm>
              <a:off x="4824881" y="3138273"/>
              <a:ext cx="451969" cy="3859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32597"/>
              <a:r>
                <a:rPr lang="en-US" sz="1020" dirty="0">
                  <a:solidFill>
                    <a:prstClr val="black"/>
                  </a:solidFill>
                </a:rPr>
                <a:t>D3D</a:t>
              </a:r>
              <a:br>
                <a:rPr lang="en-US" sz="1020" dirty="0">
                  <a:solidFill>
                    <a:prstClr val="black"/>
                  </a:solidFill>
                </a:rPr>
              </a:br>
              <a:r>
                <a:rPr lang="en-US" sz="1020" dirty="0">
                  <a:solidFill>
                    <a:prstClr val="black"/>
                  </a:solidFill>
                </a:rPr>
                <a:t>11</a:t>
              </a:r>
              <a:endParaRPr lang="en-US" sz="1224" dirty="0">
                <a:solidFill>
                  <a:prstClr val="black"/>
                </a:solidFill>
              </a:endParaRPr>
            </a:p>
          </p:txBody>
        </p:sp>
      </p:grpSp>
      <p:sp>
        <p:nvSpPr>
          <p:cNvPr id="3" name="TextBox 2"/>
          <p:cNvSpPr txBox="1"/>
          <p:nvPr/>
        </p:nvSpPr>
        <p:spPr>
          <a:xfrm>
            <a:off x="-24184" y="2207128"/>
            <a:ext cx="859442" cy="318286"/>
          </a:xfrm>
          <a:prstGeom prst="rect">
            <a:avLst/>
          </a:prstGeom>
          <a:noFill/>
        </p:spPr>
        <p:txBody>
          <a:bodyPr wrap="none" rtlCol="0">
            <a:spAutoFit/>
          </a:bodyPr>
          <a:lstStyle/>
          <a:p>
            <a:pPr defTabSz="932597"/>
            <a:r>
              <a:rPr lang="en-US" sz="1428" dirty="0">
                <a:solidFill>
                  <a:prstClr val="black"/>
                </a:solidFill>
              </a:rPr>
              <a:t>Thread 0</a:t>
            </a:r>
          </a:p>
        </p:txBody>
      </p:sp>
      <p:sp>
        <p:nvSpPr>
          <p:cNvPr id="25" name="TextBox 24"/>
          <p:cNvSpPr txBox="1"/>
          <p:nvPr/>
        </p:nvSpPr>
        <p:spPr>
          <a:xfrm>
            <a:off x="-24184" y="3280504"/>
            <a:ext cx="859442" cy="318286"/>
          </a:xfrm>
          <a:prstGeom prst="rect">
            <a:avLst/>
          </a:prstGeom>
          <a:noFill/>
        </p:spPr>
        <p:txBody>
          <a:bodyPr wrap="none" rtlCol="0">
            <a:spAutoFit/>
          </a:bodyPr>
          <a:lstStyle/>
          <a:p>
            <a:pPr defTabSz="932597"/>
            <a:r>
              <a:rPr lang="en-US" sz="1428" dirty="0">
                <a:solidFill>
                  <a:prstClr val="black"/>
                </a:solidFill>
              </a:rPr>
              <a:t>Thread 1</a:t>
            </a:r>
          </a:p>
        </p:txBody>
      </p:sp>
      <p:sp>
        <p:nvSpPr>
          <p:cNvPr id="26" name="TextBox 25"/>
          <p:cNvSpPr txBox="1"/>
          <p:nvPr/>
        </p:nvSpPr>
        <p:spPr>
          <a:xfrm>
            <a:off x="-24185" y="4290825"/>
            <a:ext cx="859442" cy="318286"/>
          </a:xfrm>
          <a:prstGeom prst="rect">
            <a:avLst/>
          </a:prstGeom>
          <a:noFill/>
        </p:spPr>
        <p:txBody>
          <a:bodyPr wrap="none" rtlCol="0">
            <a:spAutoFit/>
          </a:bodyPr>
          <a:lstStyle/>
          <a:p>
            <a:pPr defTabSz="932597"/>
            <a:r>
              <a:rPr lang="en-US" sz="1428" dirty="0">
                <a:solidFill>
                  <a:prstClr val="black"/>
                </a:solidFill>
              </a:rPr>
              <a:t>Thread 2</a:t>
            </a:r>
          </a:p>
        </p:txBody>
      </p:sp>
      <p:sp>
        <p:nvSpPr>
          <p:cNvPr id="27" name="TextBox 26"/>
          <p:cNvSpPr txBox="1"/>
          <p:nvPr/>
        </p:nvSpPr>
        <p:spPr>
          <a:xfrm>
            <a:off x="-24186" y="5290409"/>
            <a:ext cx="859442" cy="318286"/>
          </a:xfrm>
          <a:prstGeom prst="rect">
            <a:avLst/>
          </a:prstGeom>
          <a:noFill/>
        </p:spPr>
        <p:txBody>
          <a:bodyPr wrap="none" rtlCol="0">
            <a:spAutoFit/>
          </a:bodyPr>
          <a:lstStyle/>
          <a:p>
            <a:pPr defTabSz="932597"/>
            <a:r>
              <a:rPr lang="en-US" sz="1428" dirty="0">
                <a:solidFill>
                  <a:prstClr val="black"/>
                </a:solidFill>
              </a:rPr>
              <a:t>Thread 3</a:t>
            </a:r>
          </a:p>
        </p:txBody>
      </p:sp>
      <p:cxnSp>
        <p:nvCxnSpPr>
          <p:cNvPr id="5" name="Straight Connector 4"/>
          <p:cNvCxnSpPr/>
          <p:nvPr/>
        </p:nvCxnSpPr>
        <p:spPr>
          <a:xfrm>
            <a:off x="814132" y="195263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01635" y="5841897"/>
            <a:ext cx="647753" cy="382308"/>
          </a:xfrm>
          <a:prstGeom prst="rect">
            <a:avLst/>
          </a:prstGeom>
          <a:noFill/>
        </p:spPr>
        <p:txBody>
          <a:bodyPr wrap="none" rtlCol="0">
            <a:spAutoFit/>
          </a:bodyPr>
          <a:lstStyle/>
          <a:p>
            <a:pPr defTabSz="932597"/>
            <a:r>
              <a:rPr lang="en-US" sz="1836" dirty="0">
                <a:solidFill>
                  <a:prstClr val="black"/>
                </a:solidFill>
              </a:rPr>
              <a:t>0 ms</a:t>
            </a:r>
          </a:p>
        </p:txBody>
      </p:sp>
      <p:cxnSp>
        <p:nvCxnSpPr>
          <p:cNvPr id="36" name="Straight Connector 35"/>
          <p:cNvCxnSpPr/>
          <p:nvPr/>
        </p:nvCxnSpPr>
        <p:spPr>
          <a:xfrm>
            <a:off x="4098112" y="195263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3628446" y="5841897"/>
            <a:ext cx="950212" cy="382308"/>
          </a:xfrm>
          <a:prstGeom prst="rect">
            <a:avLst/>
          </a:prstGeom>
          <a:noFill/>
        </p:spPr>
        <p:txBody>
          <a:bodyPr wrap="none" rtlCol="0">
            <a:spAutoFit/>
          </a:bodyPr>
          <a:lstStyle/>
          <a:p>
            <a:pPr defTabSz="932597"/>
            <a:r>
              <a:rPr lang="en-US" sz="1836" dirty="0">
                <a:solidFill>
                  <a:prstClr val="black"/>
                </a:solidFill>
              </a:rPr>
              <a:t>2.50 ms</a:t>
            </a:r>
          </a:p>
        </p:txBody>
      </p:sp>
      <p:cxnSp>
        <p:nvCxnSpPr>
          <p:cNvPr id="41" name="Straight Connector 40"/>
          <p:cNvCxnSpPr/>
          <p:nvPr/>
        </p:nvCxnSpPr>
        <p:spPr>
          <a:xfrm>
            <a:off x="7381528" y="195263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6927663" y="5841897"/>
            <a:ext cx="950212" cy="382308"/>
          </a:xfrm>
          <a:prstGeom prst="rect">
            <a:avLst/>
          </a:prstGeom>
          <a:noFill/>
        </p:spPr>
        <p:txBody>
          <a:bodyPr wrap="none" rtlCol="0">
            <a:spAutoFit/>
          </a:bodyPr>
          <a:lstStyle/>
          <a:p>
            <a:pPr defTabSz="932597"/>
            <a:r>
              <a:rPr lang="en-US" sz="1836" dirty="0">
                <a:solidFill>
                  <a:prstClr val="black"/>
                </a:solidFill>
              </a:rPr>
              <a:t>5.00 ms</a:t>
            </a:r>
          </a:p>
        </p:txBody>
      </p:sp>
      <p:cxnSp>
        <p:nvCxnSpPr>
          <p:cNvPr id="44" name="Straight Connector 43"/>
          <p:cNvCxnSpPr/>
          <p:nvPr/>
        </p:nvCxnSpPr>
        <p:spPr>
          <a:xfrm>
            <a:off x="10664945" y="193035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10195560" y="5816205"/>
            <a:ext cx="950212" cy="382308"/>
          </a:xfrm>
          <a:prstGeom prst="rect">
            <a:avLst/>
          </a:prstGeom>
          <a:noFill/>
        </p:spPr>
        <p:txBody>
          <a:bodyPr wrap="none" rtlCol="0">
            <a:spAutoFit/>
          </a:bodyPr>
          <a:lstStyle/>
          <a:p>
            <a:pPr defTabSz="932597"/>
            <a:r>
              <a:rPr lang="en-US" sz="1836" dirty="0">
                <a:solidFill>
                  <a:prstClr val="black"/>
                </a:solidFill>
              </a:rPr>
              <a:t>7.50 ms</a:t>
            </a:r>
          </a:p>
        </p:txBody>
      </p:sp>
      <p:grpSp>
        <p:nvGrpSpPr>
          <p:cNvPr id="53" name="Group 52"/>
          <p:cNvGrpSpPr/>
          <p:nvPr/>
        </p:nvGrpSpPr>
        <p:grpSpPr>
          <a:xfrm>
            <a:off x="379751" y="6489042"/>
            <a:ext cx="10686080" cy="606488"/>
            <a:chOff x="371475" y="6362384"/>
            <a:chExt cx="10477500" cy="594650"/>
          </a:xfrm>
        </p:grpSpPr>
        <p:sp>
          <p:nvSpPr>
            <p:cNvPr id="47" name="TextBox 46"/>
            <p:cNvSpPr txBox="1"/>
            <p:nvPr/>
          </p:nvSpPr>
          <p:spPr>
            <a:xfrm>
              <a:off x="371475" y="6362384"/>
              <a:ext cx="10477500" cy="594650"/>
            </a:xfrm>
            <a:prstGeom prst="rect">
              <a:avLst/>
            </a:prstGeom>
            <a:solidFill>
              <a:schemeClr val="bg1">
                <a:lumMod val="85000"/>
              </a:schemeClr>
            </a:solidFill>
          </p:spPr>
          <p:txBody>
            <a:bodyPr wrap="square" rtlCol="0">
              <a:spAutoFit/>
            </a:bodyPr>
            <a:lstStyle/>
            <a:p>
              <a:pPr defTabSz="932597"/>
              <a:r>
                <a:rPr lang="en-US" sz="1632" dirty="0">
                  <a:solidFill>
                    <a:prstClr val="black"/>
                  </a:solidFill>
                </a:rPr>
                <a:t>        App Logic                D3D Runtime              User-mode Driver              </a:t>
              </a:r>
              <a:r>
                <a:rPr lang="en-US" sz="1632" dirty="0" err="1">
                  <a:solidFill>
                    <a:prstClr val="black"/>
                  </a:solidFill>
                </a:rPr>
                <a:t>DXGKernel</a:t>
              </a:r>
              <a:r>
                <a:rPr lang="en-US" sz="1632" dirty="0">
                  <a:solidFill>
                    <a:prstClr val="black"/>
                  </a:solidFill>
                </a:rPr>
                <a:t>               Kernel-mode Driver               Present</a:t>
              </a:r>
            </a:p>
          </p:txBody>
        </p:sp>
        <p:sp>
          <p:nvSpPr>
            <p:cNvPr id="46" name="Rectangle 45"/>
            <p:cNvSpPr/>
            <p:nvPr/>
          </p:nvSpPr>
          <p:spPr>
            <a:xfrm>
              <a:off x="531495" y="6428839"/>
              <a:ext cx="182880" cy="182880"/>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endParaRPr lang="en-US" sz="1836" dirty="0">
                <a:solidFill>
                  <a:prstClr val="white"/>
                </a:solidFill>
              </a:endParaRPr>
            </a:p>
          </p:txBody>
        </p:sp>
        <p:sp>
          <p:nvSpPr>
            <p:cNvPr id="48" name="Rectangle 47"/>
            <p:cNvSpPr/>
            <p:nvPr/>
          </p:nvSpPr>
          <p:spPr>
            <a:xfrm>
              <a:off x="2084070" y="6428839"/>
              <a:ext cx="182880" cy="18288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32597"/>
              <a:endParaRPr lang="en-US" sz="1836" dirty="0">
                <a:solidFill>
                  <a:prstClr val="white"/>
                </a:solidFill>
              </a:endParaRPr>
            </a:p>
          </p:txBody>
        </p:sp>
        <p:sp>
          <p:nvSpPr>
            <p:cNvPr id="49" name="Rectangle 48"/>
            <p:cNvSpPr/>
            <p:nvPr/>
          </p:nvSpPr>
          <p:spPr>
            <a:xfrm>
              <a:off x="3845530" y="6428839"/>
              <a:ext cx="182880" cy="18288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endParaRPr lang="en-US" sz="1836" dirty="0">
                <a:solidFill>
                  <a:prstClr val="white"/>
                </a:solidFill>
              </a:endParaRPr>
            </a:p>
          </p:txBody>
        </p:sp>
        <p:sp>
          <p:nvSpPr>
            <p:cNvPr id="50" name="Rectangle 49"/>
            <p:cNvSpPr/>
            <p:nvPr/>
          </p:nvSpPr>
          <p:spPr>
            <a:xfrm>
              <a:off x="5952172" y="6428839"/>
              <a:ext cx="182880" cy="18288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32597"/>
              <a:endParaRPr lang="en-US" sz="1836" dirty="0">
                <a:solidFill>
                  <a:prstClr val="white"/>
                </a:solidFill>
              </a:endParaRPr>
            </a:p>
          </p:txBody>
        </p:sp>
        <p:sp>
          <p:nvSpPr>
            <p:cNvPr id="51" name="Rectangle 50"/>
            <p:cNvSpPr/>
            <p:nvPr/>
          </p:nvSpPr>
          <p:spPr>
            <a:xfrm>
              <a:off x="7522845" y="6431845"/>
              <a:ext cx="182880" cy="18288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32597"/>
              <a:endParaRPr lang="en-US" sz="1836" dirty="0">
                <a:solidFill>
                  <a:prstClr val="white"/>
                </a:solidFill>
              </a:endParaRPr>
            </a:p>
          </p:txBody>
        </p:sp>
        <p:sp>
          <p:nvSpPr>
            <p:cNvPr id="52" name="Rectangle 51"/>
            <p:cNvSpPr/>
            <p:nvPr/>
          </p:nvSpPr>
          <p:spPr>
            <a:xfrm>
              <a:off x="9827895" y="6432184"/>
              <a:ext cx="182880" cy="182880"/>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32597"/>
              <a:endParaRPr lang="en-US" sz="1836" dirty="0">
                <a:solidFill>
                  <a:prstClr val="white"/>
                </a:solidFill>
              </a:endParaRPr>
            </a:p>
          </p:txBody>
        </p:sp>
      </p:grpSp>
    </p:spTree>
    <p:extLst>
      <p:ext uri="{BB962C8B-B14F-4D97-AF65-F5344CB8AC3E}">
        <p14:creationId xmlns:p14="http://schemas.microsoft.com/office/powerpoint/2010/main" val="36586471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D3D12 Profiling</a:t>
            </a:r>
            <a:endParaRPr lang="en-US" sz="2856" dirty="0"/>
          </a:p>
        </p:txBody>
      </p:sp>
      <p:sp>
        <p:nvSpPr>
          <p:cNvPr id="6" name="Rectangle 5"/>
          <p:cNvSpPr/>
          <p:nvPr/>
        </p:nvSpPr>
        <p:spPr>
          <a:xfrm>
            <a:off x="836338" y="2156645"/>
            <a:ext cx="3562545" cy="40801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836" dirty="0">
                <a:solidFill>
                  <a:prstClr val="white"/>
                </a:solidFill>
              </a:rPr>
              <a:t>App Logic</a:t>
            </a:r>
          </a:p>
        </p:txBody>
      </p:sp>
      <p:sp>
        <p:nvSpPr>
          <p:cNvPr id="7" name="Rectangle 6"/>
          <p:cNvSpPr/>
          <p:nvPr/>
        </p:nvSpPr>
        <p:spPr>
          <a:xfrm>
            <a:off x="4683259" y="2154679"/>
            <a:ext cx="1128450" cy="4080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1836" dirty="0">
                <a:solidFill>
                  <a:prstClr val="white"/>
                </a:solidFill>
              </a:rPr>
              <a:t>UMD</a:t>
            </a:r>
          </a:p>
        </p:txBody>
      </p:sp>
      <p:sp>
        <p:nvSpPr>
          <p:cNvPr id="8" name="Rectangle 7"/>
          <p:cNvSpPr/>
          <p:nvPr/>
        </p:nvSpPr>
        <p:spPr>
          <a:xfrm>
            <a:off x="4398883" y="2154679"/>
            <a:ext cx="289107" cy="40801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816" dirty="0">
                <a:solidFill>
                  <a:prstClr val="black"/>
                </a:solidFill>
              </a:rPr>
              <a:t>D3D12</a:t>
            </a:r>
            <a:endParaRPr lang="en-US" sz="2040" dirty="0">
              <a:solidFill>
                <a:prstClr val="black"/>
              </a:solidFill>
            </a:endParaRPr>
          </a:p>
        </p:txBody>
      </p:sp>
      <p:sp>
        <p:nvSpPr>
          <p:cNvPr id="9" name="Rectangle 8"/>
          <p:cNvSpPr/>
          <p:nvPr/>
        </p:nvSpPr>
        <p:spPr>
          <a:xfrm>
            <a:off x="5887190" y="2156645"/>
            <a:ext cx="340761" cy="406049"/>
          </a:xfrm>
          <a:prstGeom prst="rect">
            <a:avLst/>
          </a:prstGeom>
          <a:solidFill>
            <a:schemeClr val="tx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defTabSz="932597"/>
            <a:r>
              <a:rPr lang="en-US" sz="765" dirty="0">
                <a:solidFill>
                  <a:prstClr val="white"/>
                </a:solidFill>
              </a:rPr>
              <a:t>Present</a:t>
            </a:r>
          </a:p>
        </p:txBody>
      </p:sp>
      <p:sp>
        <p:nvSpPr>
          <p:cNvPr id="10" name="Rectangle 9"/>
          <p:cNvSpPr/>
          <p:nvPr/>
        </p:nvSpPr>
        <p:spPr>
          <a:xfrm>
            <a:off x="5779733" y="2154679"/>
            <a:ext cx="133673" cy="4080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defTabSz="932597"/>
            <a:r>
              <a:rPr lang="en-US" sz="510" dirty="0">
                <a:solidFill>
                  <a:prstClr val="black"/>
                </a:solidFill>
              </a:rPr>
              <a:t>DXGK/KMD</a:t>
            </a:r>
            <a:endParaRPr lang="en-US" sz="1428" dirty="0">
              <a:solidFill>
                <a:prstClr val="black"/>
              </a:solidFill>
            </a:endParaRPr>
          </a:p>
        </p:txBody>
      </p:sp>
      <p:grpSp>
        <p:nvGrpSpPr>
          <p:cNvPr id="15" name="Group 14"/>
          <p:cNvGrpSpPr/>
          <p:nvPr/>
        </p:nvGrpSpPr>
        <p:grpSpPr>
          <a:xfrm>
            <a:off x="1623223" y="3179221"/>
            <a:ext cx="3652696" cy="408014"/>
            <a:chOff x="4143375" y="3846469"/>
            <a:chExt cx="3566160" cy="400050"/>
          </a:xfrm>
        </p:grpSpPr>
        <p:sp>
          <p:nvSpPr>
            <p:cNvPr id="12" name="Rectangle 11"/>
            <p:cNvSpPr/>
            <p:nvPr/>
          </p:nvSpPr>
          <p:spPr>
            <a:xfrm>
              <a:off x="4143375" y="3846469"/>
              <a:ext cx="2514600" cy="400050"/>
            </a:xfrm>
            <a:prstGeom prst="rect">
              <a:avLst/>
            </a:prstGeom>
            <a:solidFill>
              <a:srgbClr val="00B050"/>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836" dirty="0">
                  <a:solidFill>
                    <a:prstClr val="white"/>
                  </a:solidFill>
                </a:rPr>
                <a:t>App Logic</a:t>
              </a:r>
            </a:p>
          </p:txBody>
        </p:sp>
        <p:sp>
          <p:nvSpPr>
            <p:cNvPr id="13" name="Rectangle 12"/>
            <p:cNvSpPr/>
            <p:nvPr/>
          </p:nvSpPr>
          <p:spPr>
            <a:xfrm>
              <a:off x="6804279" y="3846469"/>
              <a:ext cx="905256"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1836" dirty="0">
                  <a:solidFill>
                    <a:prstClr val="white"/>
                  </a:solidFill>
                </a:rPr>
                <a:t>UMD</a:t>
              </a:r>
            </a:p>
          </p:txBody>
        </p:sp>
        <p:sp>
          <p:nvSpPr>
            <p:cNvPr id="14" name="Rectangle 13"/>
            <p:cNvSpPr/>
            <p:nvPr/>
          </p:nvSpPr>
          <p:spPr>
            <a:xfrm>
              <a:off x="6657975" y="3846469"/>
              <a:ext cx="146304" cy="4000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816" dirty="0">
                  <a:solidFill>
                    <a:prstClr val="black"/>
                  </a:solidFill>
                </a:rPr>
                <a:t>D3D12</a:t>
              </a:r>
              <a:endParaRPr lang="en-US" sz="2040" dirty="0">
                <a:solidFill>
                  <a:prstClr val="black"/>
                </a:solidFill>
              </a:endParaRPr>
            </a:p>
          </p:txBody>
        </p:sp>
      </p:grpSp>
      <p:grpSp>
        <p:nvGrpSpPr>
          <p:cNvPr id="18" name="Group 17"/>
          <p:cNvGrpSpPr/>
          <p:nvPr/>
        </p:nvGrpSpPr>
        <p:grpSpPr>
          <a:xfrm>
            <a:off x="1671796" y="4203102"/>
            <a:ext cx="3604123" cy="408014"/>
            <a:chOff x="4143375" y="3846469"/>
            <a:chExt cx="3566160" cy="400050"/>
          </a:xfrm>
        </p:grpSpPr>
        <p:sp>
          <p:nvSpPr>
            <p:cNvPr id="19" name="Rectangle 18"/>
            <p:cNvSpPr/>
            <p:nvPr/>
          </p:nvSpPr>
          <p:spPr>
            <a:xfrm>
              <a:off x="4143375" y="3846469"/>
              <a:ext cx="2514600" cy="400050"/>
            </a:xfrm>
            <a:prstGeom prst="rect">
              <a:avLst/>
            </a:prstGeom>
            <a:solidFill>
              <a:srgbClr val="00B050"/>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836" dirty="0">
                  <a:solidFill>
                    <a:prstClr val="white"/>
                  </a:solidFill>
                </a:rPr>
                <a:t>App Logic</a:t>
              </a:r>
            </a:p>
          </p:txBody>
        </p:sp>
        <p:sp>
          <p:nvSpPr>
            <p:cNvPr id="20" name="Rectangle 19"/>
            <p:cNvSpPr/>
            <p:nvPr/>
          </p:nvSpPr>
          <p:spPr>
            <a:xfrm>
              <a:off x="6804279" y="3846469"/>
              <a:ext cx="905256"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1836" dirty="0">
                  <a:solidFill>
                    <a:prstClr val="white"/>
                  </a:solidFill>
                </a:rPr>
                <a:t>UMD</a:t>
              </a:r>
            </a:p>
          </p:txBody>
        </p:sp>
        <p:sp>
          <p:nvSpPr>
            <p:cNvPr id="21" name="Rectangle 20"/>
            <p:cNvSpPr/>
            <p:nvPr/>
          </p:nvSpPr>
          <p:spPr>
            <a:xfrm>
              <a:off x="6657975" y="3846469"/>
              <a:ext cx="146304" cy="4000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816" dirty="0">
                  <a:solidFill>
                    <a:prstClr val="black"/>
                  </a:solidFill>
                </a:rPr>
                <a:t>D3D12</a:t>
              </a:r>
              <a:endParaRPr lang="en-US" sz="2040" dirty="0">
                <a:solidFill>
                  <a:prstClr val="black"/>
                </a:solidFill>
              </a:endParaRPr>
            </a:p>
          </p:txBody>
        </p:sp>
      </p:grpSp>
      <p:grpSp>
        <p:nvGrpSpPr>
          <p:cNvPr id="22" name="Group 21"/>
          <p:cNvGrpSpPr/>
          <p:nvPr/>
        </p:nvGrpSpPr>
        <p:grpSpPr>
          <a:xfrm>
            <a:off x="1671796" y="5231188"/>
            <a:ext cx="3604123" cy="408014"/>
            <a:chOff x="4143375" y="3846469"/>
            <a:chExt cx="3566160" cy="400050"/>
          </a:xfrm>
        </p:grpSpPr>
        <p:sp>
          <p:nvSpPr>
            <p:cNvPr id="23" name="Rectangle 22"/>
            <p:cNvSpPr/>
            <p:nvPr/>
          </p:nvSpPr>
          <p:spPr>
            <a:xfrm>
              <a:off x="4143375" y="3846469"/>
              <a:ext cx="2514600" cy="400050"/>
            </a:xfrm>
            <a:prstGeom prst="rect">
              <a:avLst/>
            </a:prstGeom>
            <a:solidFill>
              <a:srgbClr val="00B050"/>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836" dirty="0">
                  <a:solidFill>
                    <a:prstClr val="white"/>
                  </a:solidFill>
                </a:rPr>
                <a:t>App Logic</a:t>
              </a:r>
            </a:p>
          </p:txBody>
        </p:sp>
        <p:sp>
          <p:nvSpPr>
            <p:cNvPr id="24" name="Rectangle 23"/>
            <p:cNvSpPr/>
            <p:nvPr/>
          </p:nvSpPr>
          <p:spPr>
            <a:xfrm>
              <a:off x="6804279" y="3846469"/>
              <a:ext cx="905256"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1836" dirty="0">
                  <a:solidFill>
                    <a:prstClr val="white"/>
                  </a:solidFill>
                </a:rPr>
                <a:t>UMD</a:t>
              </a:r>
            </a:p>
          </p:txBody>
        </p:sp>
        <p:sp>
          <p:nvSpPr>
            <p:cNvPr id="25" name="Rectangle 24"/>
            <p:cNvSpPr/>
            <p:nvPr/>
          </p:nvSpPr>
          <p:spPr>
            <a:xfrm>
              <a:off x="6657975" y="3846469"/>
              <a:ext cx="146304" cy="4000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816" dirty="0">
                  <a:solidFill>
                    <a:prstClr val="black"/>
                  </a:solidFill>
                </a:rPr>
                <a:t>D3D12</a:t>
              </a:r>
              <a:endParaRPr lang="en-US" sz="2040" dirty="0">
                <a:solidFill>
                  <a:prstClr val="black"/>
                </a:solidFill>
              </a:endParaRPr>
            </a:p>
          </p:txBody>
        </p:sp>
      </p:grpSp>
      <p:sp>
        <p:nvSpPr>
          <p:cNvPr id="26" name="TextBox 25"/>
          <p:cNvSpPr txBox="1"/>
          <p:nvPr/>
        </p:nvSpPr>
        <p:spPr>
          <a:xfrm>
            <a:off x="-24184" y="2207128"/>
            <a:ext cx="859442" cy="318286"/>
          </a:xfrm>
          <a:prstGeom prst="rect">
            <a:avLst/>
          </a:prstGeom>
          <a:noFill/>
        </p:spPr>
        <p:txBody>
          <a:bodyPr wrap="none" rtlCol="0">
            <a:spAutoFit/>
          </a:bodyPr>
          <a:lstStyle/>
          <a:p>
            <a:pPr defTabSz="932597"/>
            <a:r>
              <a:rPr lang="en-US" sz="1428" dirty="0">
                <a:solidFill>
                  <a:prstClr val="black"/>
                </a:solidFill>
              </a:rPr>
              <a:t>Thread 0</a:t>
            </a:r>
          </a:p>
        </p:txBody>
      </p:sp>
      <p:sp>
        <p:nvSpPr>
          <p:cNvPr id="27" name="TextBox 26"/>
          <p:cNvSpPr txBox="1"/>
          <p:nvPr/>
        </p:nvSpPr>
        <p:spPr>
          <a:xfrm>
            <a:off x="-24184" y="3280504"/>
            <a:ext cx="859442" cy="318286"/>
          </a:xfrm>
          <a:prstGeom prst="rect">
            <a:avLst/>
          </a:prstGeom>
          <a:noFill/>
        </p:spPr>
        <p:txBody>
          <a:bodyPr wrap="none" rtlCol="0">
            <a:spAutoFit/>
          </a:bodyPr>
          <a:lstStyle/>
          <a:p>
            <a:pPr defTabSz="932597"/>
            <a:r>
              <a:rPr lang="en-US" sz="1428" dirty="0">
                <a:solidFill>
                  <a:prstClr val="black"/>
                </a:solidFill>
              </a:rPr>
              <a:t>Thread 1</a:t>
            </a:r>
          </a:p>
        </p:txBody>
      </p:sp>
      <p:sp>
        <p:nvSpPr>
          <p:cNvPr id="28" name="TextBox 27"/>
          <p:cNvSpPr txBox="1"/>
          <p:nvPr/>
        </p:nvSpPr>
        <p:spPr>
          <a:xfrm>
            <a:off x="-24185" y="4290825"/>
            <a:ext cx="859442" cy="318286"/>
          </a:xfrm>
          <a:prstGeom prst="rect">
            <a:avLst/>
          </a:prstGeom>
          <a:noFill/>
        </p:spPr>
        <p:txBody>
          <a:bodyPr wrap="none" rtlCol="0">
            <a:spAutoFit/>
          </a:bodyPr>
          <a:lstStyle/>
          <a:p>
            <a:pPr defTabSz="932597"/>
            <a:r>
              <a:rPr lang="en-US" sz="1428" dirty="0">
                <a:solidFill>
                  <a:prstClr val="black"/>
                </a:solidFill>
              </a:rPr>
              <a:t>Thread 2</a:t>
            </a:r>
          </a:p>
        </p:txBody>
      </p:sp>
      <p:sp>
        <p:nvSpPr>
          <p:cNvPr id="29" name="TextBox 28"/>
          <p:cNvSpPr txBox="1"/>
          <p:nvPr/>
        </p:nvSpPr>
        <p:spPr>
          <a:xfrm>
            <a:off x="-24186" y="5290409"/>
            <a:ext cx="859442" cy="318286"/>
          </a:xfrm>
          <a:prstGeom prst="rect">
            <a:avLst/>
          </a:prstGeom>
          <a:noFill/>
        </p:spPr>
        <p:txBody>
          <a:bodyPr wrap="none" rtlCol="0">
            <a:spAutoFit/>
          </a:bodyPr>
          <a:lstStyle/>
          <a:p>
            <a:pPr defTabSz="932597"/>
            <a:r>
              <a:rPr lang="en-US" sz="1428" dirty="0">
                <a:solidFill>
                  <a:prstClr val="black"/>
                </a:solidFill>
              </a:rPr>
              <a:t>Thread 3</a:t>
            </a:r>
          </a:p>
        </p:txBody>
      </p:sp>
      <p:cxnSp>
        <p:nvCxnSpPr>
          <p:cNvPr id="30" name="Straight Connector 29"/>
          <p:cNvCxnSpPr/>
          <p:nvPr/>
        </p:nvCxnSpPr>
        <p:spPr>
          <a:xfrm>
            <a:off x="814132" y="195263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01635" y="5841897"/>
            <a:ext cx="647753" cy="382308"/>
          </a:xfrm>
          <a:prstGeom prst="rect">
            <a:avLst/>
          </a:prstGeom>
          <a:noFill/>
        </p:spPr>
        <p:txBody>
          <a:bodyPr wrap="none" rtlCol="0">
            <a:spAutoFit/>
          </a:bodyPr>
          <a:lstStyle/>
          <a:p>
            <a:pPr defTabSz="932597"/>
            <a:r>
              <a:rPr lang="en-US" sz="1836" dirty="0">
                <a:solidFill>
                  <a:prstClr val="black"/>
                </a:solidFill>
              </a:rPr>
              <a:t>0 ms</a:t>
            </a:r>
          </a:p>
        </p:txBody>
      </p:sp>
      <p:cxnSp>
        <p:nvCxnSpPr>
          <p:cNvPr id="32" name="Straight Connector 31"/>
          <p:cNvCxnSpPr/>
          <p:nvPr/>
        </p:nvCxnSpPr>
        <p:spPr>
          <a:xfrm>
            <a:off x="4098112" y="195263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3628446" y="5841897"/>
            <a:ext cx="950212" cy="382308"/>
          </a:xfrm>
          <a:prstGeom prst="rect">
            <a:avLst/>
          </a:prstGeom>
          <a:noFill/>
        </p:spPr>
        <p:txBody>
          <a:bodyPr wrap="none" rtlCol="0">
            <a:spAutoFit/>
          </a:bodyPr>
          <a:lstStyle/>
          <a:p>
            <a:pPr defTabSz="932597"/>
            <a:r>
              <a:rPr lang="en-US" sz="1836" dirty="0">
                <a:solidFill>
                  <a:prstClr val="black"/>
                </a:solidFill>
              </a:rPr>
              <a:t>2.50 ms</a:t>
            </a:r>
          </a:p>
        </p:txBody>
      </p:sp>
      <p:cxnSp>
        <p:nvCxnSpPr>
          <p:cNvPr id="34" name="Straight Connector 33"/>
          <p:cNvCxnSpPr/>
          <p:nvPr/>
        </p:nvCxnSpPr>
        <p:spPr>
          <a:xfrm>
            <a:off x="7381528" y="195263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6927663" y="5841897"/>
            <a:ext cx="950212" cy="382308"/>
          </a:xfrm>
          <a:prstGeom prst="rect">
            <a:avLst/>
          </a:prstGeom>
          <a:noFill/>
        </p:spPr>
        <p:txBody>
          <a:bodyPr wrap="none" rtlCol="0">
            <a:spAutoFit/>
          </a:bodyPr>
          <a:lstStyle/>
          <a:p>
            <a:pPr defTabSz="932597"/>
            <a:r>
              <a:rPr lang="en-US" sz="1836" dirty="0">
                <a:solidFill>
                  <a:prstClr val="black"/>
                </a:solidFill>
              </a:rPr>
              <a:t>5.00 ms</a:t>
            </a:r>
          </a:p>
        </p:txBody>
      </p:sp>
      <p:cxnSp>
        <p:nvCxnSpPr>
          <p:cNvPr id="36" name="Straight Connector 35"/>
          <p:cNvCxnSpPr/>
          <p:nvPr/>
        </p:nvCxnSpPr>
        <p:spPr>
          <a:xfrm>
            <a:off x="10664945" y="1930358"/>
            <a:ext cx="0" cy="3885847"/>
          </a:xfrm>
          <a:prstGeom prst="line">
            <a:avLst/>
          </a:prstGeom>
          <a:ln w="28575"/>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10195560" y="5816205"/>
            <a:ext cx="950212" cy="382308"/>
          </a:xfrm>
          <a:prstGeom prst="rect">
            <a:avLst/>
          </a:prstGeom>
          <a:noFill/>
        </p:spPr>
        <p:txBody>
          <a:bodyPr wrap="none" rtlCol="0">
            <a:spAutoFit/>
          </a:bodyPr>
          <a:lstStyle/>
          <a:p>
            <a:pPr defTabSz="932597"/>
            <a:r>
              <a:rPr lang="en-US" sz="1836" dirty="0">
                <a:solidFill>
                  <a:prstClr val="black"/>
                </a:solidFill>
              </a:rPr>
              <a:t>7.50 ms</a:t>
            </a:r>
          </a:p>
        </p:txBody>
      </p:sp>
      <p:grpSp>
        <p:nvGrpSpPr>
          <p:cNvPr id="38" name="Group 37"/>
          <p:cNvGrpSpPr/>
          <p:nvPr/>
        </p:nvGrpSpPr>
        <p:grpSpPr>
          <a:xfrm>
            <a:off x="379751" y="6489042"/>
            <a:ext cx="10686080" cy="606488"/>
            <a:chOff x="371475" y="6362384"/>
            <a:chExt cx="10477500" cy="594650"/>
          </a:xfrm>
        </p:grpSpPr>
        <p:sp>
          <p:nvSpPr>
            <p:cNvPr id="39" name="TextBox 38"/>
            <p:cNvSpPr txBox="1"/>
            <p:nvPr/>
          </p:nvSpPr>
          <p:spPr>
            <a:xfrm>
              <a:off x="371475" y="6362384"/>
              <a:ext cx="10477500" cy="594650"/>
            </a:xfrm>
            <a:prstGeom prst="rect">
              <a:avLst/>
            </a:prstGeom>
            <a:solidFill>
              <a:schemeClr val="bg1">
                <a:lumMod val="85000"/>
              </a:schemeClr>
            </a:solidFill>
          </p:spPr>
          <p:txBody>
            <a:bodyPr wrap="square" rtlCol="0">
              <a:spAutoFit/>
            </a:bodyPr>
            <a:lstStyle/>
            <a:p>
              <a:pPr defTabSz="932597"/>
              <a:r>
                <a:rPr lang="en-US" sz="1632" dirty="0">
                  <a:solidFill>
                    <a:prstClr val="black"/>
                  </a:solidFill>
                </a:rPr>
                <a:t>        App Logic                D3D Runtime              User-mode Driver              </a:t>
              </a:r>
              <a:r>
                <a:rPr lang="en-US" sz="1632" dirty="0" err="1">
                  <a:solidFill>
                    <a:prstClr val="black"/>
                  </a:solidFill>
                </a:rPr>
                <a:t>DXGKernel</a:t>
              </a:r>
              <a:r>
                <a:rPr lang="en-US" sz="1632" dirty="0">
                  <a:solidFill>
                    <a:prstClr val="black"/>
                  </a:solidFill>
                </a:rPr>
                <a:t>               Kernel-mode Driver               Present</a:t>
              </a:r>
            </a:p>
          </p:txBody>
        </p:sp>
        <p:sp>
          <p:nvSpPr>
            <p:cNvPr id="40" name="Rectangle 39"/>
            <p:cNvSpPr/>
            <p:nvPr/>
          </p:nvSpPr>
          <p:spPr>
            <a:xfrm>
              <a:off x="531495" y="6428839"/>
              <a:ext cx="182880" cy="182880"/>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endParaRPr lang="en-US" sz="1836" dirty="0">
                <a:solidFill>
                  <a:prstClr val="white"/>
                </a:solidFill>
              </a:endParaRPr>
            </a:p>
          </p:txBody>
        </p:sp>
        <p:sp>
          <p:nvSpPr>
            <p:cNvPr id="41" name="Rectangle 40"/>
            <p:cNvSpPr/>
            <p:nvPr/>
          </p:nvSpPr>
          <p:spPr>
            <a:xfrm>
              <a:off x="2084070" y="6428839"/>
              <a:ext cx="182880" cy="18288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32597"/>
              <a:endParaRPr lang="en-US" sz="1836" dirty="0">
                <a:solidFill>
                  <a:prstClr val="white"/>
                </a:solidFill>
              </a:endParaRPr>
            </a:p>
          </p:txBody>
        </p:sp>
        <p:sp>
          <p:nvSpPr>
            <p:cNvPr id="42" name="Rectangle 41"/>
            <p:cNvSpPr/>
            <p:nvPr/>
          </p:nvSpPr>
          <p:spPr>
            <a:xfrm>
              <a:off x="3845530" y="6428839"/>
              <a:ext cx="182880" cy="18288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endParaRPr lang="en-US" sz="1836" dirty="0">
                <a:solidFill>
                  <a:prstClr val="white"/>
                </a:solidFill>
              </a:endParaRPr>
            </a:p>
          </p:txBody>
        </p:sp>
        <p:sp>
          <p:nvSpPr>
            <p:cNvPr id="43" name="Rectangle 42"/>
            <p:cNvSpPr/>
            <p:nvPr/>
          </p:nvSpPr>
          <p:spPr>
            <a:xfrm>
              <a:off x="5952172" y="6428839"/>
              <a:ext cx="182880" cy="18288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32597"/>
              <a:endParaRPr lang="en-US" sz="1836" dirty="0">
                <a:solidFill>
                  <a:prstClr val="white"/>
                </a:solidFill>
              </a:endParaRPr>
            </a:p>
          </p:txBody>
        </p:sp>
        <p:sp>
          <p:nvSpPr>
            <p:cNvPr id="44" name="Rectangle 43"/>
            <p:cNvSpPr/>
            <p:nvPr/>
          </p:nvSpPr>
          <p:spPr>
            <a:xfrm>
              <a:off x="7522845" y="6431845"/>
              <a:ext cx="182880" cy="18288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32597"/>
              <a:endParaRPr lang="en-US" sz="1836" dirty="0">
                <a:solidFill>
                  <a:prstClr val="white"/>
                </a:solidFill>
              </a:endParaRPr>
            </a:p>
          </p:txBody>
        </p:sp>
        <p:sp>
          <p:nvSpPr>
            <p:cNvPr id="45" name="Rectangle 44"/>
            <p:cNvSpPr/>
            <p:nvPr/>
          </p:nvSpPr>
          <p:spPr>
            <a:xfrm>
              <a:off x="9827895" y="6432184"/>
              <a:ext cx="182880" cy="182880"/>
            </a:xfrm>
            <a:prstGeom prst="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932597"/>
              <a:endParaRPr lang="en-US" sz="1836" dirty="0">
                <a:solidFill>
                  <a:prstClr val="white"/>
                </a:solidFill>
              </a:endParaRPr>
            </a:p>
          </p:txBody>
        </p:sp>
      </p:grpSp>
    </p:spTree>
    <p:extLst>
      <p:ext uri="{BB962C8B-B14F-4D97-AF65-F5344CB8AC3E}">
        <p14:creationId xmlns:p14="http://schemas.microsoft.com/office/powerpoint/2010/main" val="22600464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D3D11 v D3D12 numbers</a:t>
            </a:r>
            <a:endParaRPr lang="en-US" dirty="0"/>
          </a:p>
        </p:txBody>
      </p:sp>
      <p:grpSp>
        <p:nvGrpSpPr>
          <p:cNvPr id="3" name="Group 2"/>
          <p:cNvGrpSpPr/>
          <p:nvPr/>
        </p:nvGrpSpPr>
        <p:grpSpPr>
          <a:xfrm>
            <a:off x="6560011" y="1799720"/>
            <a:ext cx="5638355" cy="4953631"/>
            <a:chOff x="6431102" y="1828600"/>
            <a:chExt cx="5528301" cy="4856942"/>
          </a:xfrm>
        </p:grpSpPr>
        <p:grpSp>
          <p:nvGrpSpPr>
            <p:cNvPr id="33" name="Group 32"/>
            <p:cNvGrpSpPr/>
            <p:nvPr/>
          </p:nvGrpSpPr>
          <p:grpSpPr>
            <a:xfrm>
              <a:off x="6431102" y="4289636"/>
              <a:ext cx="5016372" cy="2395906"/>
              <a:chOff x="-24579" y="1892680"/>
              <a:chExt cx="10971054" cy="4158973"/>
            </a:xfrm>
          </p:grpSpPr>
          <p:sp>
            <p:nvSpPr>
              <p:cNvPr id="4" name="Rectangle 3"/>
              <p:cNvSpPr/>
              <p:nvPr/>
            </p:nvSpPr>
            <p:spPr>
              <a:xfrm>
                <a:off x="819150" y="2114550"/>
                <a:ext cx="3493008" cy="4000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612" dirty="0">
                    <a:solidFill>
                      <a:prstClr val="white"/>
                    </a:solidFill>
                  </a:rPr>
                  <a:t>App Logic</a:t>
                </a:r>
              </a:p>
            </p:txBody>
          </p:sp>
          <p:sp>
            <p:nvSpPr>
              <p:cNvPr id="5" name="Rectangle 4"/>
              <p:cNvSpPr/>
              <p:nvPr/>
            </p:nvSpPr>
            <p:spPr>
              <a:xfrm>
                <a:off x="4590983" y="2112623"/>
                <a:ext cx="1106424"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612" dirty="0">
                    <a:solidFill>
                      <a:prstClr val="white"/>
                    </a:solidFill>
                  </a:rPr>
                  <a:t>UMD</a:t>
                </a:r>
              </a:p>
            </p:txBody>
          </p:sp>
          <p:sp>
            <p:nvSpPr>
              <p:cNvPr id="6" name="Rectangle 5"/>
              <p:cNvSpPr/>
              <p:nvPr/>
            </p:nvSpPr>
            <p:spPr>
              <a:xfrm>
                <a:off x="4312158" y="2112623"/>
                <a:ext cx="283464" cy="4000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306" dirty="0">
                    <a:solidFill>
                      <a:prstClr val="black"/>
                    </a:solidFill>
                  </a:rPr>
                  <a:t>D3D12</a:t>
                </a:r>
              </a:p>
            </p:txBody>
          </p:sp>
          <p:sp>
            <p:nvSpPr>
              <p:cNvPr id="7" name="Rectangle 6"/>
              <p:cNvSpPr/>
              <p:nvPr/>
            </p:nvSpPr>
            <p:spPr>
              <a:xfrm>
                <a:off x="5771415" y="2114550"/>
                <a:ext cx="334110" cy="398123"/>
              </a:xfrm>
              <a:prstGeom prst="rect">
                <a:avLst/>
              </a:prstGeom>
              <a:solidFill>
                <a:schemeClr val="tx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defTabSz="932597"/>
                <a:r>
                  <a:rPr lang="en-US" sz="306" dirty="0">
                    <a:solidFill>
                      <a:prstClr val="white"/>
                    </a:solidFill>
                  </a:rPr>
                  <a:t>Present</a:t>
                </a:r>
                <a:endParaRPr lang="en-US" sz="612" dirty="0">
                  <a:solidFill>
                    <a:prstClr val="white"/>
                  </a:solidFill>
                </a:endParaRPr>
              </a:p>
            </p:txBody>
          </p:sp>
          <p:sp>
            <p:nvSpPr>
              <p:cNvPr id="8" name="Rectangle 7"/>
              <p:cNvSpPr/>
              <p:nvPr/>
            </p:nvSpPr>
            <p:spPr>
              <a:xfrm>
                <a:off x="5666055" y="2112623"/>
                <a:ext cx="131064" cy="40005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defTabSz="932597"/>
                <a:r>
                  <a:rPr lang="en-US" sz="204" dirty="0">
                    <a:solidFill>
                      <a:prstClr val="black"/>
                    </a:solidFill>
                  </a:rPr>
                  <a:t>DXGK/KMD</a:t>
                </a:r>
                <a:endParaRPr lang="en-US" sz="612" dirty="0">
                  <a:solidFill>
                    <a:prstClr val="black"/>
                  </a:solidFill>
                </a:endParaRPr>
              </a:p>
            </p:txBody>
          </p:sp>
          <p:grpSp>
            <p:nvGrpSpPr>
              <p:cNvPr id="9" name="Group 8"/>
              <p:cNvGrpSpPr/>
              <p:nvPr/>
            </p:nvGrpSpPr>
            <p:grpSpPr>
              <a:xfrm>
                <a:off x="1590675" y="3117167"/>
                <a:ext cx="3581400" cy="400050"/>
                <a:chOff x="4143375" y="3846469"/>
                <a:chExt cx="3566160" cy="400050"/>
              </a:xfrm>
            </p:grpSpPr>
            <p:sp>
              <p:nvSpPr>
                <p:cNvPr id="10" name="Rectangle 9"/>
                <p:cNvSpPr/>
                <p:nvPr/>
              </p:nvSpPr>
              <p:spPr>
                <a:xfrm>
                  <a:off x="4143375" y="3846469"/>
                  <a:ext cx="2514600" cy="400050"/>
                </a:xfrm>
                <a:prstGeom prst="rect">
                  <a:avLst/>
                </a:prstGeom>
                <a:solidFill>
                  <a:srgbClr val="00B050"/>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612" dirty="0">
                      <a:solidFill>
                        <a:prstClr val="white"/>
                      </a:solidFill>
                    </a:rPr>
                    <a:t>App Logic</a:t>
                  </a:r>
                </a:p>
              </p:txBody>
            </p:sp>
            <p:sp>
              <p:nvSpPr>
                <p:cNvPr id="11" name="Rectangle 10"/>
                <p:cNvSpPr/>
                <p:nvPr/>
              </p:nvSpPr>
              <p:spPr>
                <a:xfrm>
                  <a:off x="6804279" y="3846469"/>
                  <a:ext cx="905256"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612" dirty="0">
                      <a:solidFill>
                        <a:prstClr val="white"/>
                      </a:solidFill>
                    </a:rPr>
                    <a:t>UMD</a:t>
                  </a:r>
                </a:p>
              </p:txBody>
            </p:sp>
            <p:sp>
              <p:nvSpPr>
                <p:cNvPr id="12" name="Rectangle 11"/>
                <p:cNvSpPr/>
                <p:nvPr/>
              </p:nvSpPr>
              <p:spPr>
                <a:xfrm>
                  <a:off x="6657974" y="3846469"/>
                  <a:ext cx="158342" cy="4000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306" dirty="0">
                      <a:solidFill>
                        <a:prstClr val="black"/>
                      </a:solidFill>
                    </a:rPr>
                    <a:t>D3D12</a:t>
                  </a:r>
                </a:p>
              </p:txBody>
            </p:sp>
          </p:grpSp>
          <p:grpSp>
            <p:nvGrpSpPr>
              <p:cNvPr id="13" name="Group 12"/>
              <p:cNvGrpSpPr/>
              <p:nvPr/>
            </p:nvGrpSpPr>
            <p:grpSpPr>
              <a:xfrm>
                <a:off x="1638300" y="4121063"/>
                <a:ext cx="3533775" cy="400050"/>
                <a:chOff x="4143375" y="3846469"/>
                <a:chExt cx="3566160" cy="400050"/>
              </a:xfrm>
            </p:grpSpPr>
            <p:sp>
              <p:nvSpPr>
                <p:cNvPr id="14" name="Rectangle 13"/>
                <p:cNvSpPr/>
                <p:nvPr/>
              </p:nvSpPr>
              <p:spPr>
                <a:xfrm>
                  <a:off x="4143375" y="3846469"/>
                  <a:ext cx="2514600" cy="400050"/>
                </a:xfrm>
                <a:prstGeom prst="rect">
                  <a:avLst/>
                </a:prstGeom>
                <a:solidFill>
                  <a:srgbClr val="00B050"/>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612" dirty="0">
                      <a:solidFill>
                        <a:prstClr val="white"/>
                      </a:solidFill>
                    </a:rPr>
                    <a:t>App Logic</a:t>
                  </a:r>
                </a:p>
              </p:txBody>
            </p:sp>
            <p:sp>
              <p:nvSpPr>
                <p:cNvPr id="15" name="Rectangle 14"/>
                <p:cNvSpPr/>
                <p:nvPr/>
              </p:nvSpPr>
              <p:spPr>
                <a:xfrm>
                  <a:off x="6804279" y="3846469"/>
                  <a:ext cx="905256"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612" dirty="0">
                      <a:solidFill>
                        <a:prstClr val="white"/>
                      </a:solidFill>
                    </a:rPr>
                    <a:t>UMD</a:t>
                  </a:r>
                </a:p>
              </p:txBody>
            </p:sp>
            <p:sp>
              <p:nvSpPr>
                <p:cNvPr id="16" name="Rectangle 15"/>
                <p:cNvSpPr/>
                <p:nvPr/>
              </p:nvSpPr>
              <p:spPr>
                <a:xfrm>
                  <a:off x="6657975" y="3846469"/>
                  <a:ext cx="146304" cy="4000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306" dirty="0">
                      <a:solidFill>
                        <a:prstClr val="black"/>
                      </a:solidFill>
                    </a:rPr>
                    <a:t>D3D12</a:t>
                  </a:r>
                </a:p>
              </p:txBody>
            </p:sp>
          </p:grpSp>
          <p:grpSp>
            <p:nvGrpSpPr>
              <p:cNvPr id="17" name="Group 16"/>
              <p:cNvGrpSpPr/>
              <p:nvPr/>
            </p:nvGrpSpPr>
            <p:grpSpPr>
              <a:xfrm>
                <a:off x="1638300" y="5129082"/>
                <a:ext cx="3533775" cy="400050"/>
                <a:chOff x="4143375" y="3846469"/>
                <a:chExt cx="3566160" cy="400050"/>
              </a:xfrm>
            </p:grpSpPr>
            <p:sp>
              <p:nvSpPr>
                <p:cNvPr id="18" name="Rectangle 17"/>
                <p:cNvSpPr/>
                <p:nvPr/>
              </p:nvSpPr>
              <p:spPr>
                <a:xfrm>
                  <a:off x="4143375" y="3846469"/>
                  <a:ext cx="2514600" cy="400050"/>
                </a:xfrm>
                <a:prstGeom prst="rect">
                  <a:avLst/>
                </a:prstGeom>
                <a:solidFill>
                  <a:srgbClr val="00B050"/>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612" dirty="0">
                      <a:solidFill>
                        <a:prstClr val="white"/>
                      </a:solidFill>
                    </a:rPr>
                    <a:t>App Logic</a:t>
                  </a:r>
                </a:p>
              </p:txBody>
            </p:sp>
            <p:sp>
              <p:nvSpPr>
                <p:cNvPr id="19" name="Rectangle 18"/>
                <p:cNvSpPr/>
                <p:nvPr/>
              </p:nvSpPr>
              <p:spPr>
                <a:xfrm>
                  <a:off x="6804279" y="3846469"/>
                  <a:ext cx="905256" cy="400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612" dirty="0">
                      <a:solidFill>
                        <a:prstClr val="white"/>
                      </a:solidFill>
                    </a:rPr>
                    <a:t>UMD</a:t>
                  </a:r>
                </a:p>
              </p:txBody>
            </p:sp>
            <p:sp>
              <p:nvSpPr>
                <p:cNvPr id="20" name="Rectangle 19"/>
                <p:cNvSpPr/>
                <p:nvPr/>
              </p:nvSpPr>
              <p:spPr>
                <a:xfrm>
                  <a:off x="6657975" y="3846469"/>
                  <a:ext cx="146304" cy="4000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defTabSz="932597"/>
                  <a:r>
                    <a:rPr lang="en-US" sz="306" dirty="0">
                      <a:solidFill>
                        <a:prstClr val="black"/>
                      </a:solidFill>
                    </a:rPr>
                    <a:t>D3D12</a:t>
                  </a:r>
                </a:p>
              </p:txBody>
            </p:sp>
          </p:grpSp>
          <p:sp>
            <p:nvSpPr>
              <p:cNvPr id="21" name="TextBox 20"/>
              <p:cNvSpPr txBox="1"/>
              <p:nvPr/>
            </p:nvSpPr>
            <p:spPr>
              <a:xfrm>
                <a:off x="-24577" y="2164048"/>
                <a:ext cx="915726" cy="296514"/>
              </a:xfrm>
              <a:prstGeom prst="rect">
                <a:avLst/>
              </a:prstGeom>
              <a:noFill/>
            </p:spPr>
            <p:txBody>
              <a:bodyPr wrap="none" rtlCol="0">
                <a:spAutoFit/>
              </a:bodyPr>
              <a:lstStyle/>
              <a:p>
                <a:pPr defTabSz="932597"/>
                <a:r>
                  <a:rPr lang="en-US" sz="510" dirty="0">
                    <a:solidFill>
                      <a:prstClr val="black"/>
                    </a:solidFill>
                  </a:rPr>
                  <a:t>Thread 0</a:t>
                </a:r>
              </a:p>
            </p:txBody>
          </p:sp>
          <p:sp>
            <p:nvSpPr>
              <p:cNvPr id="22" name="TextBox 21"/>
              <p:cNvSpPr txBox="1"/>
              <p:nvPr/>
            </p:nvSpPr>
            <p:spPr>
              <a:xfrm>
                <a:off x="-24577" y="3216473"/>
                <a:ext cx="915726" cy="296514"/>
              </a:xfrm>
              <a:prstGeom prst="rect">
                <a:avLst/>
              </a:prstGeom>
              <a:noFill/>
            </p:spPr>
            <p:txBody>
              <a:bodyPr wrap="none" rtlCol="0">
                <a:spAutoFit/>
              </a:bodyPr>
              <a:lstStyle/>
              <a:p>
                <a:pPr defTabSz="932597"/>
                <a:r>
                  <a:rPr lang="en-US" sz="510" dirty="0">
                    <a:solidFill>
                      <a:prstClr val="black"/>
                    </a:solidFill>
                  </a:rPr>
                  <a:t>Thread 1</a:t>
                </a:r>
              </a:p>
            </p:txBody>
          </p:sp>
          <p:sp>
            <p:nvSpPr>
              <p:cNvPr id="23" name="TextBox 22"/>
              <p:cNvSpPr txBox="1"/>
              <p:nvPr/>
            </p:nvSpPr>
            <p:spPr>
              <a:xfrm>
                <a:off x="-24579" y="4207073"/>
                <a:ext cx="915726" cy="296514"/>
              </a:xfrm>
              <a:prstGeom prst="rect">
                <a:avLst/>
              </a:prstGeom>
              <a:noFill/>
            </p:spPr>
            <p:txBody>
              <a:bodyPr wrap="none" rtlCol="0">
                <a:spAutoFit/>
              </a:bodyPr>
              <a:lstStyle/>
              <a:p>
                <a:pPr defTabSz="932597"/>
                <a:r>
                  <a:rPr lang="en-US" sz="510" dirty="0">
                    <a:solidFill>
                      <a:prstClr val="black"/>
                    </a:solidFill>
                  </a:rPr>
                  <a:t>Thread 2</a:t>
                </a:r>
              </a:p>
            </p:txBody>
          </p:sp>
          <p:sp>
            <p:nvSpPr>
              <p:cNvPr id="24" name="TextBox 23"/>
              <p:cNvSpPr txBox="1"/>
              <p:nvPr/>
            </p:nvSpPr>
            <p:spPr>
              <a:xfrm>
                <a:off x="-24579" y="5187147"/>
                <a:ext cx="915726" cy="296514"/>
              </a:xfrm>
              <a:prstGeom prst="rect">
                <a:avLst/>
              </a:prstGeom>
              <a:noFill/>
            </p:spPr>
            <p:txBody>
              <a:bodyPr wrap="none" rtlCol="0">
                <a:spAutoFit/>
              </a:bodyPr>
              <a:lstStyle/>
              <a:p>
                <a:pPr defTabSz="932597"/>
                <a:r>
                  <a:rPr lang="en-US" sz="510" dirty="0">
                    <a:solidFill>
                      <a:prstClr val="black"/>
                    </a:solidFill>
                  </a:rPr>
                  <a:t>Thread 3</a:t>
                </a:r>
              </a:p>
            </p:txBody>
          </p:sp>
          <p:cxnSp>
            <p:nvCxnSpPr>
              <p:cNvPr id="25" name="Straight Connector 24"/>
              <p:cNvCxnSpPr/>
              <p:nvPr/>
            </p:nvCxnSpPr>
            <p:spPr>
              <a:xfrm>
                <a:off x="797377" y="1914525"/>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490981" y="5727869"/>
                <a:ext cx="733423" cy="323784"/>
              </a:xfrm>
              <a:prstGeom prst="rect">
                <a:avLst/>
              </a:prstGeom>
              <a:noFill/>
            </p:spPr>
            <p:txBody>
              <a:bodyPr wrap="none" rtlCol="0">
                <a:spAutoFit/>
              </a:bodyPr>
              <a:lstStyle/>
              <a:p>
                <a:pPr defTabSz="932597"/>
                <a:r>
                  <a:rPr lang="en-US" sz="612" dirty="0">
                    <a:solidFill>
                      <a:prstClr val="black"/>
                    </a:solidFill>
                  </a:rPr>
                  <a:t>0 ms</a:t>
                </a:r>
              </a:p>
            </p:txBody>
          </p:sp>
          <p:cxnSp>
            <p:nvCxnSpPr>
              <p:cNvPr id="27" name="Straight Connector 26"/>
              <p:cNvCxnSpPr/>
              <p:nvPr/>
            </p:nvCxnSpPr>
            <p:spPr>
              <a:xfrm>
                <a:off x="4017257" y="1914525"/>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3556756" y="5727869"/>
                <a:ext cx="950785" cy="323784"/>
              </a:xfrm>
              <a:prstGeom prst="rect">
                <a:avLst/>
              </a:prstGeom>
              <a:noFill/>
            </p:spPr>
            <p:txBody>
              <a:bodyPr wrap="none" rtlCol="0">
                <a:spAutoFit/>
              </a:bodyPr>
              <a:lstStyle/>
              <a:p>
                <a:pPr defTabSz="932597"/>
                <a:r>
                  <a:rPr lang="en-US" sz="612" dirty="0">
                    <a:solidFill>
                      <a:prstClr val="black"/>
                    </a:solidFill>
                  </a:rPr>
                  <a:t>2.50 ms</a:t>
                </a:r>
              </a:p>
            </p:txBody>
          </p:sp>
          <p:cxnSp>
            <p:nvCxnSpPr>
              <p:cNvPr id="29" name="Straight Connector 28"/>
              <p:cNvCxnSpPr/>
              <p:nvPr/>
            </p:nvCxnSpPr>
            <p:spPr>
              <a:xfrm>
                <a:off x="7236585" y="1914525"/>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6791577" y="5727869"/>
                <a:ext cx="950785" cy="323784"/>
              </a:xfrm>
              <a:prstGeom prst="rect">
                <a:avLst/>
              </a:prstGeom>
              <a:noFill/>
            </p:spPr>
            <p:txBody>
              <a:bodyPr wrap="none" rtlCol="0">
                <a:spAutoFit/>
              </a:bodyPr>
              <a:lstStyle/>
              <a:p>
                <a:pPr defTabSz="932597"/>
                <a:r>
                  <a:rPr lang="en-US" sz="612" dirty="0">
                    <a:solidFill>
                      <a:prstClr val="black"/>
                    </a:solidFill>
                  </a:rPr>
                  <a:t>5.00 ms</a:t>
                </a:r>
              </a:p>
            </p:txBody>
          </p:sp>
          <p:cxnSp>
            <p:nvCxnSpPr>
              <p:cNvPr id="31" name="Straight Connector 30"/>
              <p:cNvCxnSpPr/>
              <p:nvPr/>
            </p:nvCxnSpPr>
            <p:spPr>
              <a:xfrm>
                <a:off x="10455913" y="1892680"/>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9995690" y="5702680"/>
                <a:ext cx="950785" cy="323784"/>
              </a:xfrm>
              <a:prstGeom prst="rect">
                <a:avLst/>
              </a:prstGeom>
              <a:noFill/>
            </p:spPr>
            <p:txBody>
              <a:bodyPr wrap="none" rtlCol="0">
                <a:spAutoFit/>
              </a:bodyPr>
              <a:lstStyle/>
              <a:p>
                <a:pPr defTabSz="932597"/>
                <a:r>
                  <a:rPr lang="en-US" sz="612" dirty="0">
                    <a:solidFill>
                      <a:prstClr val="black"/>
                    </a:solidFill>
                  </a:rPr>
                  <a:t>7.50 ms</a:t>
                </a:r>
              </a:p>
            </p:txBody>
          </p:sp>
        </p:grpSp>
        <p:grpSp>
          <p:nvGrpSpPr>
            <p:cNvPr id="62" name="Group 61"/>
            <p:cNvGrpSpPr/>
            <p:nvPr/>
          </p:nvGrpSpPr>
          <p:grpSpPr>
            <a:xfrm>
              <a:off x="6431102" y="1828600"/>
              <a:ext cx="5528301" cy="2382553"/>
              <a:chOff x="-24579" y="1892680"/>
              <a:chExt cx="12092754" cy="4131388"/>
            </a:xfrm>
          </p:grpSpPr>
          <p:grpSp>
            <p:nvGrpSpPr>
              <p:cNvPr id="34" name="Group 33"/>
              <p:cNvGrpSpPr/>
              <p:nvPr/>
            </p:nvGrpSpPr>
            <p:grpSpPr>
              <a:xfrm>
                <a:off x="805331" y="2111752"/>
                <a:ext cx="11262844" cy="412373"/>
                <a:chOff x="467833" y="2115876"/>
                <a:chExt cx="11281144" cy="435938"/>
              </a:xfrm>
            </p:grpSpPr>
            <p:sp>
              <p:nvSpPr>
                <p:cNvPr id="35" name="Rectangle 34"/>
                <p:cNvSpPr/>
                <p:nvPr/>
              </p:nvSpPr>
              <p:spPr>
                <a:xfrm>
                  <a:off x="10965977" y="2115876"/>
                  <a:ext cx="783000" cy="435935"/>
                </a:xfrm>
                <a:prstGeom prst="rect">
                  <a:avLst/>
                </a:prstGeom>
                <a:solidFill>
                  <a:schemeClr val="tx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defTabSz="932597"/>
                  <a:r>
                    <a:rPr lang="en-US" sz="408" dirty="0">
                      <a:solidFill>
                        <a:prstClr val="white"/>
                      </a:solidFill>
                    </a:rPr>
                    <a:t>Present</a:t>
                  </a:r>
                  <a:endParaRPr lang="en-US" sz="510" dirty="0">
                    <a:solidFill>
                      <a:prstClr val="white"/>
                    </a:solidFill>
                  </a:endParaRPr>
                </a:p>
              </p:txBody>
            </p:sp>
            <p:sp>
              <p:nvSpPr>
                <p:cNvPr id="36" name="Rectangle 35"/>
                <p:cNvSpPr/>
                <p:nvPr/>
              </p:nvSpPr>
              <p:spPr>
                <a:xfrm>
                  <a:off x="467833" y="2115879"/>
                  <a:ext cx="3728778" cy="435935"/>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510" dirty="0">
                      <a:solidFill>
                        <a:prstClr val="white"/>
                      </a:solidFill>
                    </a:rPr>
                    <a:t>App Logic</a:t>
                  </a:r>
                </a:p>
              </p:txBody>
            </p:sp>
            <p:sp>
              <p:nvSpPr>
                <p:cNvPr id="37" name="Rectangle 36"/>
                <p:cNvSpPr/>
                <p:nvPr/>
              </p:nvSpPr>
              <p:spPr>
                <a:xfrm>
                  <a:off x="4196611" y="2115878"/>
                  <a:ext cx="1462434" cy="4359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32597"/>
                  <a:r>
                    <a:rPr lang="en-US" sz="510" dirty="0">
                      <a:solidFill>
                        <a:prstClr val="black"/>
                      </a:solidFill>
                    </a:rPr>
                    <a:t>D3D11</a:t>
                  </a:r>
                </a:p>
              </p:txBody>
            </p:sp>
            <p:sp>
              <p:nvSpPr>
                <p:cNvPr id="38" name="Rectangle 37"/>
                <p:cNvSpPr/>
                <p:nvPr/>
              </p:nvSpPr>
              <p:spPr>
                <a:xfrm>
                  <a:off x="5659045" y="2115877"/>
                  <a:ext cx="2531464" cy="43593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32597"/>
                  <a:r>
                    <a:rPr lang="en-US" sz="510" dirty="0">
                      <a:solidFill>
                        <a:prstClr val="white"/>
                      </a:solidFill>
                    </a:rPr>
                    <a:t>UMD</a:t>
                  </a:r>
                </a:p>
              </p:txBody>
            </p:sp>
            <p:sp>
              <p:nvSpPr>
                <p:cNvPr id="39" name="Rectangle 38"/>
                <p:cNvSpPr/>
                <p:nvPr/>
              </p:nvSpPr>
              <p:spPr>
                <a:xfrm>
                  <a:off x="8891793" y="2115876"/>
                  <a:ext cx="2146613" cy="43593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932597"/>
                  <a:r>
                    <a:rPr lang="en-US" sz="510" dirty="0">
                      <a:solidFill>
                        <a:prstClr val="white"/>
                      </a:solidFill>
                    </a:rPr>
                    <a:t>KMD</a:t>
                  </a:r>
                </a:p>
              </p:txBody>
            </p:sp>
            <p:sp>
              <p:nvSpPr>
                <p:cNvPr id="40" name="Rectangle 39"/>
                <p:cNvSpPr/>
                <p:nvPr/>
              </p:nvSpPr>
              <p:spPr>
                <a:xfrm>
                  <a:off x="8190509" y="2115876"/>
                  <a:ext cx="701284" cy="43593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32597"/>
                  <a:r>
                    <a:rPr lang="en-US" sz="459" dirty="0">
                      <a:solidFill>
                        <a:prstClr val="white"/>
                      </a:solidFill>
                    </a:rPr>
                    <a:t>DXGK</a:t>
                  </a:r>
                </a:p>
              </p:txBody>
            </p:sp>
          </p:grpSp>
          <p:grpSp>
            <p:nvGrpSpPr>
              <p:cNvPr id="41" name="Group 40"/>
              <p:cNvGrpSpPr/>
              <p:nvPr/>
            </p:nvGrpSpPr>
            <p:grpSpPr>
              <a:xfrm>
                <a:off x="1272056" y="3138273"/>
                <a:ext cx="4338169" cy="385977"/>
                <a:chOff x="938681" y="3138273"/>
                <a:chExt cx="4338169" cy="385977"/>
              </a:xfrm>
            </p:grpSpPr>
            <p:sp>
              <p:nvSpPr>
                <p:cNvPr id="42" name="Rectangle 41"/>
                <p:cNvSpPr/>
                <p:nvPr/>
              </p:nvSpPr>
              <p:spPr>
                <a:xfrm>
                  <a:off x="938681" y="3138273"/>
                  <a:ext cx="3886200" cy="385977"/>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510" dirty="0">
                      <a:solidFill>
                        <a:prstClr val="white"/>
                      </a:solidFill>
                    </a:rPr>
                    <a:t>App Logic</a:t>
                  </a:r>
                </a:p>
              </p:txBody>
            </p:sp>
            <p:sp>
              <p:nvSpPr>
                <p:cNvPr id="43" name="Rectangle 42"/>
                <p:cNvSpPr/>
                <p:nvPr/>
              </p:nvSpPr>
              <p:spPr>
                <a:xfrm>
                  <a:off x="4824881" y="3138273"/>
                  <a:ext cx="451969" cy="3859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defTabSz="932597"/>
                  <a:r>
                    <a:rPr lang="en-US" sz="510" dirty="0">
                      <a:solidFill>
                        <a:prstClr val="black"/>
                      </a:solidFill>
                    </a:rPr>
                    <a:t>D3D11</a:t>
                  </a:r>
                </a:p>
              </p:txBody>
            </p:sp>
          </p:grpSp>
          <p:grpSp>
            <p:nvGrpSpPr>
              <p:cNvPr id="44" name="Group 43"/>
              <p:cNvGrpSpPr/>
              <p:nvPr/>
            </p:nvGrpSpPr>
            <p:grpSpPr>
              <a:xfrm>
                <a:off x="1281581" y="4128873"/>
                <a:ext cx="3904488" cy="405027"/>
                <a:chOff x="938681" y="3138273"/>
                <a:chExt cx="4338169" cy="385977"/>
              </a:xfrm>
            </p:grpSpPr>
            <p:sp>
              <p:nvSpPr>
                <p:cNvPr id="45" name="Rectangle 44"/>
                <p:cNvSpPr/>
                <p:nvPr/>
              </p:nvSpPr>
              <p:spPr>
                <a:xfrm>
                  <a:off x="938681" y="3138273"/>
                  <a:ext cx="3886200" cy="385977"/>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510" dirty="0">
                      <a:solidFill>
                        <a:prstClr val="white"/>
                      </a:solidFill>
                    </a:rPr>
                    <a:t>App Logic</a:t>
                  </a:r>
                </a:p>
              </p:txBody>
            </p:sp>
            <p:sp>
              <p:nvSpPr>
                <p:cNvPr id="46" name="Rectangle 45"/>
                <p:cNvSpPr/>
                <p:nvPr/>
              </p:nvSpPr>
              <p:spPr>
                <a:xfrm>
                  <a:off x="4824881" y="3138273"/>
                  <a:ext cx="451969" cy="3859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defTabSz="932597"/>
                  <a:r>
                    <a:rPr lang="en-US" sz="510" dirty="0">
                      <a:solidFill>
                        <a:prstClr val="black"/>
                      </a:solidFill>
                    </a:rPr>
                    <a:t>D3D</a:t>
                  </a:r>
                  <a:br>
                    <a:rPr lang="en-US" sz="510" dirty="0">
                      <a:solidFill>
                        <a:prstClr val="black"/>
                      </a:solidFill>
                    </a:rPr>
                  </a:br>
                  <a:r>
                    <a:rPr lang="en-US" sz="510" dirty="0">
                      <a:solidFill>
                        <a:prstClr val="black"/>
                      </a:solidFill>
                    </a:rPr>
                    <a:t>11</a:t>
                  </a:r>
                </a:p>
              </p:txBody>
            </p:sp>
          </p:grpSp>
          <p:grpSp>
            <p:nvGrpSpPr>
              <p:cNvPr id="47" name="Group 46"/>
              <p:cNvGrpSpPr/>
              <p:nvPr/>
            </p:nvGrpSpPr>
            <p:grpSpPr>
              <a:xfrm>
                <a:off x="1291105" y="5138523"/>
                <a:ext cx="3976219" cy="405027"/>
                <a:chOff x="938681" y="3138273"/>
                <a:chExt cx="4338169" cy="385977"/>
              </a:xfrm>
            </p:grpSpPr>
            <p:sp>
              <p:nvSpPr>
                <p:cNvPr id="48" name="Rectangle 47"/>
                <p:cNvSpPr/>
                <p:nvPr/>
              </p:nvSpPr>
              <p:spPr>
                <a:xfrm>
                  <a:off x="938681" y="3138273"/>
                  <a:ext cx="3886200" cy="385977"/>
                </a:xfrm>
                <a:prstGeom prst="rect">
                  <a:avLst/>
                </a:prstGeom>
                <a:solidFill>
                  <a:srgbClr val="00B050"/>
                </a:solidFill>
                <a:ln>
                  <a:solidFill>
                    <a:srgbClr val="008E4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32597"/>
                  <a:r>
                    <a:rPr lang="en-US" sz="510" dirty="0">
                      <a:solidFill>
                        <a:prstClr val="white"/>
                      </a:solidFill>
                    </a:rPr>
                    <a:t>App Logic</a:t>
                  </a:r>
                </a:p>
              </p:txBody>
            </p:sp>
            <p:sp>
              <p:nvSpPr>
                <p:cNvPr id="49" name="Rectangle 48"/>
                <p:cNvSpPr/>
                <p:nvPr/>
              </p:nvSpPr>
              <p:spPr>
                <a:xfrm>
                  <a:off x="4824881" y="3138273"/>
                  <a:ext cx="451969" cy="38597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0" anchor="ctr"/>
                <a:lstStyle/>
                <a:p>
                  <a:pPr algn="ctr" defTabSz="932597"/>
                  <a:r>
                    <a:rPr lang="en-US" sz="510" dirty="0">
                      <a:solidFill>
                        <a:prstClr val="black"/>
                      </a:solidFill>
                    </a:rPr>
                    <a:t/>
                  </a:r>
                  <a:br>
                    <a:rPr lang="en-US" sz="510" dirty="0">
                      <a:solidFill>
                        <a:prstClr val="black"/>
                      </a:solidFill>
                    </a:rPr>
                  </a:br>
                  <a:r>
                    <a:rPr lang="en-US" sz="510" dirty="0">
                      <a:solidFill>
                        <a:prstClr val="black"/>
                      </a:solidFill>
                    </a:rPr>
                    <a:t>D3D11</a:t>
                  </a:r>
                </a:p>
              </p:txBody>
            </p:sp>
          </p:grpSp>
          <p:sp>
            <p:nvSpPr>
              <p:cNvPr id="50" name="TextBox 49"/>
              <p:cNvSpPr txBox="1"/>
              <p:nvPr/>
            </p:nvSpPr>
            <p:spPr>
              <a:xfrm>
                <a:off x="-24577" y="2164049"/>
                <a:ext cx="915884" cy="296198"/>
              </a:xfrm>
              <a:prstGeom prst="rect">
                <a:avLst/>
              </a:prstGeom>
              <a:noFill/>
            </p:spPr>
            <p:txBody>
              <a:bodyPr wrap="none" rtlCol="0">
                <a:spAutoFit/>
              </a:bodyPr>
              <a:lstStyle/>
              <a:p>
                <a:pPr defTabSz="932597"/>
                <a:r>
                  <a:rPr lang="en-US" sz="510" dirty="0">
                    <a:solidFill>
                      <a:prstClr val="black"/>
                    </a:solidFill>
                  </a:rPr>
                  <a:t>Thread 0</a:t>
                </a:r>
              </a:p>
            </p:txBody>
          </p:sp>
          <p:sp>
            <p:nvSpPr>
              <p:cNvPr id="51" name="TextBox 50"/>
              <p:cNvSpPr txBox="1"/>
              <p:nvPr/>
            </p:nvSpPr>
            <p:spPr>
              <a:xfrm>
                <a:off x="-24577" y="3216472"/>
                <a:ext cx="915884" cy="296198"/>
              </a:xfrm>
              <a:prstGeom prst="rect">
                <a:avLst/>
              </a:prstGeom>
              <a:noFill/>
            </p:spPr>
            <p:txBody>
              <a:bodyPr wrap="none" rtlCol="0">
                <a:spAutoFit/>
              </a:bodyPr>
              <a:lstStyle/>
              <a:p>
                <a:pPr defTabSz="932597"/>
                <a:r>
                  <a:rPr lang="en-US" sz="510" dirty="0">
                    <a:solidFill>
                      <a:prstClr val="black"/>
                    </a:solidFill>
                  </a:rPr>
                  <a:t>Thread 1</a:t>
                </a:r>
              </a:p>
            </p:txBody>
          </p:sp>
          <p:sp>
            <p:nvSpPr>
              <p:cNvPr id="52" name="TextBox 51"/>
              <p:cNvSpPr txBox="1"/>
              <p:nvPr/>
            </p:nvSpPr>
            <p:spPr>
              <a:xfrm>
                <a:off x="-24579" y="4207073"/>
                <a:ext cx="915884" cy="296198"/>
              </a:xfrm>
              <a:prstGeom prst="rect">
                <a:avLst/>
              </a:prstGeom>
              <a:noFill/>
            </p:spPr>
            <p:txBody>
              <a:bodyPr wrap="none" rtlCol="0">
                <a:spAutoFit/>
              </a:bodyPr>
              <a:lstStyle/>
              <a:p>
                <a:pPr defTabSz="932597"/>
                <a:r>
                  <a:rPr lang="en-US" sz="510" dirty="0">
                    <a:solidFill>
                      <a:prstClr val="black"/>
                    </a:solidFill>
                  </a:rPr>
                  <a:t>Thread 2</a:t>
                </a:r>
              </a:p>
            </p:txBody>
          </p:sp>
          <p:sp>
            <p:nvSpPr>
              <p:cNvPr id="53" name="TextBox 52"/>
              <p:cNvSpPr txBox="1"/>
              <p:nvPr/>
            </p:nvSpPr>
            <p:spPr>
              <a:xfrm>
                <a:off x="-24579" y="5187147"/>
                <a:ext cx="915884" cy="296198"/>
              </a:xfrm>
              <a:prstGeom prst="rect">
                <a:avLst/>
              </a:prstGeom>
              <a:noFill/>
            </p:spPr>
            <p:txBody>
              <a:bodyPr wrap="none" rtlCol="0">
                <a:spAutoFit/>
              </a:bodyPr>
              <a:lstStyle/>
              <a:p>
                <a:pPr defTabSz="932597"/>
                <a:r>
                  <a:rPr lang="en-US" sz="510" dirty="0">
                    <a:solidFill>
                      <a:prstClr val="black"/>
                    </a:solidFill>
                  </a:rPr>
                  <a:t>Thread 3</a:t>
                </a:r>
              </a:p>
            </p:txBody>
          </p:sp>
          <p:cxnSp>
            <p:nvCxnSpPr>
              <p:cNvPr id="54" name="Straight Connector 53"/>
              <p:cNvCxnSpPr/>
              <p:nvPr/>
            </p:nvCxnSpPr>
            <p:spPr>
              <a:xfrm>
                <a:off x="797377" y="1914525"/>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55" name="TextBox 54"/>
              <p:cNvSpPr txBox="1"/>
              <p:nvPr/>
            </p:nvSpPr>
            <p:spPr>
              <a:xfrm>
                <a:off x="490980" y="5727870"/>
                <a:ext cx="680955" cy="296198"/>
              </a:xfrm>
              <a:prstGeom prst="rect">
                <a:avLst/>
              </a:prstGeom>
              <a:noFill/>
            </p:spPr>
            <p:txBody>
              <a:bodyPr wrap="none" rtlCol="0">
                <a:spAutoFit/>
              </a:bodyPr>
              <a:lstStyle/>
              <a:p>
                <a:pPr defTabSz="932597"/>
                <a:r>
                  <a:rPr lang="en-US" sz="510" dirty="0">
                    <a:solidFill>
                      <a:prstClr val="black"/>
                    </a:solidFill>
                  </a:rPr>
                  <a:t>0 ms</a:t>
                </a:r>
              </a:p>
            </p:txBody>
          </p:sp>
          <p:cxnSp>
            <p:nvCxnSpPr>
              <p:cNvPr id="56" name="Straight Connector 55"/>
              <p:cNvCxnSpPr/>
              <p:nvPr/>
            </p:nvCxnSpPr>
            <p:spPr>
              <a:xfrm>
                <a:off x="4017257" y="1914525"/>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3556757" y="5727870"/>
                <a:ext cx="863290" cy="296198"/>
              </a:xfrm>
              <a:prstGeom prst="rect">
                <a:avLst/>
              </a:prstGeom>
              <a:noFill/>
            </p:spPr>
            <p:txBody>
              <a:bodyPr wrap="none" rtlCol="0">
                <a:spAutoFit/>
              </a:bodyPr>
              <a:lstStyle/>
              <a:p>
                <a:pPr defTabSz="932597"/>
                <a:r>
                  <a:rPr lang="en-US" sz="510" dirty="0">
                    <a:solidFill>
                      <a:prstClr val="black"/>
                    </a:solidFill>
                  </a:rPr>
                  <a:t>2.50 ms</a:t>
                </a:r>
              </a:p>
            </p:txBody>
          </p:sp>
          <p:cxnSp>
            <p:nvCxnSpPr>
              <p:cNvPr id="58" name="Straight Connector 57"/>
              <p:cNvCxnSpPr/>
              <p:nvPr/>
            </p:nvCxnSpPr>
            <p:spPr>
              <a:xfrm>
                <a:off x="7236585" y="1914525"/>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6791579" y="5727870"/>
                <a:ext cx="863290" cy="296198"/>
              </a:xfrm>
              <a:prstGeom prst="rect">
                <a:avLst/>
              </a:prstGeom>
              <a:noFill/>
            </p:spPr>
            <p:txBody>
              <a:bodyPr wrap="none" rtlCol="0">
                <a:spAutoFit/>
              </a:bodyPr>
              <a:lstStyle/>
              <a:p>
                <a:pPr defTabSz="932597"/>
                <a:r>
                  <a:rPr lang="en-US" sz="510" dirty="0">
                    <a:solidFill>
                      <a:prstClr val="black"/>
                    </a:solidFill>
                  </a:rPr>
                  <a:t>5.00 ms</a:t>
                </a:r>
              </a:p>
            </p:txBody>
          </p:sp>
          <p:cxnSp>
            <p:nvCxnSpPr>
              <p:cNvPr id="60" name="Straight Connector 59"/>
              <p:cNvCxnSpPr/>
              <p:nvPr/>
            </p:nvCxnSpPr>
            <p:spPr>
              <a:xfrm>
                <a:off x="10455913" y="1892680"/>
                <a:ext cx="0" cy="3810000"/>
              </a:xfrm>
              <a:prstGeom prst="line">
                <a:avLst/>
              </a:prstGeom>
              <a:ln w="28575"/>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9995691" y="5702680"/>
                <a:ext cx="863290" cy="296198"/>
              </a:xfrm>
              <a:prstGeom prst="rect">
                <a:avLst/>
              </a:prstGeom>
              <a:noFill/>
            </p:spPr>
            <p:txBody>
              <a:bodyPr wrap="none" rtlCol="0">
                <a:spAutoFit/>
              </a:bodyPr>
              <a:lstStyle/>
              <a:p>
                <a:pPr defTabSz="932597"/>
                <a:r>
                  <a:rPr lang="en-US" sz="510" dirty="0">
                    <a:solidFill>
                      <a:prstClr val="black"/>
                    </a:solidFill>
                  </a:rPr>
                  <a:t>7.50 ms</a:t>
                </a:r>
              </a:p>
            </p:txBody>
          </p:sp>
        </p:grpSp>
      </p:grpSp>
      <p:graphicFrame>
        <p:nvGraphicFramePr>
          <p:cNvPr id="67" name="Table 66"/>
          <p:cNvGraphicFramePr>
            <a:graphicFrameLocks noGrp="1"/>
          </p:cNvGraphicFramePr>
          <p:nvPr>
            <p:extLst/>
          </p:nvPr>
        </p:nvGraphicFramePr>
        <p:xfrm>
          <a:off x="855768" y="1941331"/>
          <a:ext cx="5090460" cy="4486633"/>
        </p:xfrm>
        <a:graphic>
          <a:graphicData uri="http://schemas.openxmlformats.org/drawingml/2006/table">
            <a:tbl>
              <a:tblPr>
                <a:tableStyleId>{69C7853C-536D-4A76-A0AE-DD22124D55A5}</a:tableStyleId>
              </a:tblPr>
              <a:tblGrid>
                <a:gridCol w="1483906"/>
                <a:gridCol w="899691"/>
                <a:gridCol w="903586"/>
                <a:gridCol w="899691"/>
                <a:gridCol w="903586"/>
              </a:tblGrid>
              <a:tr h="921097">
                <a:tc>
                  <a:txBody>
                    <a:bodyPr/>
                    <a:lstStyle/>
                    <a:p>
                      <a:pPr algn="l" fontAlgn="b"/>
                      <a:endParaRPr lang="en-US" sz="2000" b="0" i="0" u="none" strike="noStrike" dirty="0">
                        <a:solidFill>
                          <a:srgbClr val="000000"/>
                        </a:solidFill>
                        <a:effectLst/>
                        <a:latin typeface="Calibri" panose="020F0502020204030204" pitchFamily="34" charset="0"/>
                      </a:endParaRPr>
                    </a:p>
                  </a:txBody>
                  <a:tcPr marL="7772" marR="7772" marT="7772" marB="0" anchor="b">
                    <a:lnB w="12700" cap="flat" cmpd="sng" algn="ctr">
                      <a:noFill/>
                      <a:prstDash val="solid"/>
                      <a:round/>
                      <a:headEnd type="none" w="med" len="med"/>
                      <a:tailEnd type="none" w="med" len="med"/>
                    </a:lnB>
                  </a:tcPr>
                </a:tc>
                <a:tc gridSpan="2">
                  <a:txBody>
                    <a:bodyPr/>
                    <a:lstStyle/>
                    <a:p>
                      <a:pPr algn="ctr" fontAlgn="b"/>
                      <a:r>
                        <a:rPr lang="en-US" sz="2000" b="1" i="0" u="none" strike="noStrike" dirty="0" err="1" smtClean="0">
                          <a:solidFill>
                            <a:srgbClr val="000000"/>
                          </a:solidFill>
                          <a:effectLst/>
                          <a:latin typeface="Calibri" panose="020F0502020204030204" pitchFamily="34" charset="0"/>
                        </a:rPr>
                        <a:t>App+GFX</a:t>
                      </a:r>
                      <a:r>
                        <a:rPr lang="en-US" sz="2000" b="1" i="0" u="none" strike="noStrike" dirty="0" smtClean="0">
                          <a:solidFill>
                            <a:srgbClr val="000000"/>
                          </a:solidFill>
                          <a:effectLst/>
                          <a:latin typeface="Calibri" panose="020F0502020204030204" pitchFamily="34" charset="0"/>
                        </a:rPr>
                        <a:t> (</a:t>
                      </a:r>
                      <a:r>
                        <a:rPr lang="en-US" sz="2000" b="1" i="0" u="none" strike="noStrike" dirty="0" err="1" smtClean="0">
                          <a:solidFill>
                            <a:srgbClr val="000000"/>
                          </a:solidFill>
                          <a:effectLst/>
                          <a:latin typeface="Calibri" panose="020F0502020204030204" pitchFamily="34" charset="0"/>
                        </a:rPr>
                        <a:t>ms</a:t>
                      </a:r>
                      <a:r>
                        <a:rPr lang="en-US" sz="2000" b="1" i="0" u="none" strike="noStrike" dirty="0" smtClean="0">
                          <a:solidFill>
                            <a:srgbClr val="000000"/>
                          </a:solidFill>
                          <a:effectLst/>
                          <a:latin typeface="Calibri" panose="020F0502020204030204" pitchFamily="34" charset="0"/>
                        </a:rPr>
                        <a:t>)</a:t>
                      </a:r>
                      <a:endParaRPr lang="en-US" sz="2000" b="1" i="0" u="none" strike="noStrike" dirty="0">
                        <a:solidFill>
                          <a:srgbClr val="000000"/>
                        </a:solidFill>
                        <a:effectLst/>
                        <a:latin typeface="Calibri" panose="020F0502020204030204" pitchFamily="34" charset="0"/>
                      </a:endParaRPr>
                    </a:p>
                  </a:txBody>
                  <a:tcPr marL="7772" marR="7772" marT="7772" marB="0" anchor="ctr"/>
                </a:tc>
                <a:tc hMerge="1">
                  <a:txBody>
                    <a:bodyPr/>
                    <a:lstStyle/>
                    <a:p>
                      <a:endParaRPr lang="en-US"/>
                    </a:p>
                  </a:txBody>
                  <a:tcPr/>
                </a:tc>
                <a:tc gridSpan="2">
                  <a:txBody>
                    <a:bodyPr/>
                    <a:lstStyle/>
                    <a:p>
                      <a:pPr algn="ctr" fontAlgn="b"/>
                      <a:r>
                        <a:rPr lang="en-US" sz="2000" b="1" i="0" u="none" strike="noStrike" dirty="0" smtClean="0">
                          <a:solidFill>
                            <a:srgbClr val="000000"/>
                          </a:solidFill>
                          <a:effectLst/>
                          <a:latin typeface="Calibri" panose="020F0502020204030204" pitchFamily="34" charset="0"/>
                        </a:rPr>
                        <a:t>GFX-only (</a:t>
                      </a:r>
                      <a:r>
                        <a:rPr lang="en-US" sz="2000" b="1" i="0" u="none" strike="noStrike" dirty="0" err="1" smtClean="0">
                          <a:solidFill>
                            <a:srgbClr val="000000"/>
                          </a:solidFill>
                          <a:effectLst/>
                          <a:latin typeface="Calibri" panose="020F0502020204030204" pitchFamily="34" charset="0"/>
                        </a:rPr>
                        <a:t>ms</a:t>
                      </a:r>
                      <a:r>
                        <a:rPr lang="en-US" sz="2000" b="1" i="0" u="none" strike="noStrike" dirty="0" smtClean="0">
                          <a:solidFill>
                            <a:srgbClr val="000000"/>
                          </a:solidFill>
                          <a:effectLst/>
                          <a:latin typeface="Calibri" panose="020F0502020204030204" pitchFamily="34" charset="0"/>
                        </a:rPr>
                        <a:t>)</a:t>
                      </a:r>
                      <a:endParaRPr lang="en-US" sz="2000" b="1" i="0" u="none" strike="noStrike" dirty="0">
                        <a:solidFill>
                          <a:srgbClr val="000000"/>
                        </a:solidFill>
                        <a:effectLst/>
                        <a:latin typeface="Calibri" panose="020F0502020204030204" pitchFamily="34" charset="0"/>
                      </a:endParaRPr>
                    </a:p>
                  </a:txBody>
                  <a:tcPr marL="7772" marR="7772" marT="7772" marB="0" anchor="ctr"/>
                </a:tc>
                <a:tc hMerge="1">
                  <a:txBody>
                    <a:bodyPr/>
                    <a:lstStyle/>
                    <a:p>
                      <a:endParaRPr lang="en-US"/>
                    </a:p>
                  </a:txBody>
                  <a:tcPr/>
                </a:tc>
              </a:tr>
              <a:tr h="594256">
                <a:tc>
                  <a:txBody>
                    <a:bodyPr/>
                    <a:lstStyle/>
                    <a:p>
                      <a:pPr algn="l" fontAlgn="b"/>
                      <a:endParaRPr lang="en-US" sz="2000" b="0" i="0" u="none" strike="noStrike" dirty="0">
                        <a:solidFill>
                          <a:srgbClr val="000000"/>
                        </a:solidFill>
                        <a:effectLst/>
                        <a:latin typeface="Calibri" panose="020F0502020204030204" pitchFamily="34" charset="0"/>
                      </a:endParaRPr>
                    </a:p>
                  </a:txBody>
                  <a:tcPr marL="7772" marR="7772" marT="7772" marB="0" anchor="b">
                    <a:lnT w="12700" cap="flat" cmpd="sng" algn="ctr">
                      <a:noFill/>
                      <a:prstDash val="solid"/>
                      <a:round/>
                      <a:headEnd type="none" w="med" len="med"/>
                      <a:tailEnd type="none" w="med" len="med"/>
                    </a:lnT>
                  </a:tcPr>
                </a:tc>
                <a:tc>
                  <a:txBody>
                    <a:bodyPr/>
                    <a:lstStyle/>
                    <a:p>
                      <a:pPr algn="ctr" rtl="0" fontAlgn="b"/>
                      <a:r>
                        <a:rPr lang="en-US" sz="2000" b="0" i="0" u="none" strike="noStrike" dirty="0">
                          <a:solidFill>
                            <a:srgbClr val="000000"/>
                          </a:solidFill>
                          <a:effectLst/>
                          <a:latin typeface="Calibri" panose="020F0502020204030204" pitchFamily="34" charset="0"/>
                        </a:rPr>
                        <a:t>D3D11</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D3D12</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D3D11</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D3D12</a:t>
                      </a:r>
                    </a:p>
                  </a:txBody>
                  <a:tcPr marL="7772" marR="7772" marT="7772" marB="0" anchor="ctr"/>
                </a:tc>
              </a:tr>
              <a:tr h="594256">
                <a:tc>
                  <a:txBody>
                    <a:bodyPr/>
                    <a:lstStyle/>
                    <a:p>
                      <a:pPr algn="l" rtl="0" fontAlgn="b"/>
                      <a:r>
                        <a:rPr lang="en-US" sz="2000" b="0" i="0" u="none" strike="noStrike" dirty="0">
                          <a:solidFill>
                            <a:srgbClr val="000000"/>
                          </a:solidFill>
                          <a:effectLst/>
                          <a:latin typeface="Calibri" panose="020F0502020204030204" pitchFamily="34" charset="0"/>
                        </a:rPr>
                        <a:t>Thread 0</a:t>
                      </a:r>
                    </a:p>
                  </a:txBody>
                  <a:tcPr marL="139891" marR="139891" marT="139891" marB="139891" anchor="ctr"/>
                </a:tc>
                <a:tc>
                  <a:txBody>
                    <a:bodyPr/>
                    <a:lstStyle/>
                    <a:p>
                      <a:pPr algn="ctr" rtl="0" fontAlgn="b"/>
                      <a:r>
                        <a:rPr lang="en-US" sz="2000" b="0" i="0" u="none" strike="noStrike" dirty="0">
                          <a:solidFill>
                            <a:srgbClr val="000000"/>
                          </a:solidFill>
                          <a:effectLst/>
                          <a:latin typeface="Calibri" panose="020F0502020204030204" pitchFamily="34" charset="0"/>
                        </a:rPr>
                        <a:t>7.88</a:t>
                      </a:r>
                    </a:p>
                  </a:txBody>
                  <a:tcPr marL="7772" marR="7772" marT="7772" marB="0" anchor="ctr"/>
                </a:tc>
                <a:tc>
                  <a:txBody>
                    <a:bodyPr/>
                    <a:lstStyle/>
                    <a:p>
                      <a:pPr algn="ctr" rtl="0" fontAlgn="b"/>
                      <a:r>
                        <a:rPr lang="en-US" sz="2000" b="0" i="0" u="none" strike="noStrike" dirty="0" smtClean="0">
                          <a:solidFill>
                            <a:srgbClr val="000000"/>
                          </a:solidFill>
                          <a:effectLst/>
                          <a:latin typeface="Calibri" panose="020F0502020204030204" pitchFamily="34" charset="0"/>
                        </a:rPr>
                        <a:t>3.80</a:t>
                      </a:r>
                      <a:endParaRPr lang="en-US" sz="2000" b="0" i="0" u="none" strike="noStrike" dirty="0">
                        <a:solidFill>
                          <a:srgbClr val="000000"/>
                        </a:solidFill>
                        <a:effectLst/>
                        <a:latin typeface="Calibri" panose="020F0502020204030204" pitchFamily="34" charset="0"/>
                      </a:endParaRPr>
                    </a:p>
                  </a:txBody>
                  <a:tcPr marL="7772" marR="7772" marT="7772" marB="0" anchor="ctr"/>
                </a:tc>
                <a:tc>
                  <a:txBody>
                    <a:bodyPr/>
                    <a:lstStyle/>
                    <a:p>
                      <a:pPr algn="ctr" rtl="0" fontAlgn="b"/>
                      <a:r>
                        <a:rPr lang="en-US" sz="2000" b="0" i="0" u="none" strike="noStrike">
                          <a:solidFill>
                            <a:srgbClr val="000000"/>
                          </a:solidFill>
                          <a:effectLst/>
                          <a:latin typeface="Calibri" panose="020F0502020204030204" pitchFamily="34" charset="0"/>
                        </a:rPr>
                        <a:t>5.73</a:t>
                      </a:r>
                    </a:p>
                  </a:txBody>
                  <a:tcPr marL="7772" marR="7772" marT="7772" marB="0" anchor="ctr"/>
                </a:tc>
                <a:tc>
                  <a:txBody>
                    <a:bodyPr/>
                    <a:lstStyle/>
                    <a:p>
                      <a:pPr algn="ctr" rtl="0" fontAlgn="b"/>
                      <a:r>
                        <a:rPr lang="en-US" sz="2000" b="0" i="0" u="none" strike="noStrike">
                          <a:solidFill>
                            <a:srgbClr val="000000"/>
                          </a:solidFill>
                          <a:effectLst/>
                          <a:latin typeface="Calibri" panose="020F0502020204030204" pitchFamily="34" charset="0"/>
                        </a:rPr>
                        <a:t>1.17</a:t>
                      </a:r>
                    </a:p>
                  </a:txBody>
                  <a:tcPr marL="7772" marR="7772" marT="7772" marB="0" anchor="ctr"/>
                </a:tc>
              </a:tr>
              <a:tr h="594256">
                <a:tc>
                  <a:txBody>
                    <a:bodyPr/>
                    <a:lstStyle/>
                    <a:p>
                      <a:pPr algn="l" rtl="0" fontAlgn="b"/>
                      <a:r>
                        <a:rPr lang="en-US" sz="2000" b="0" i="0" u="none" strike="noStrike" dirty="0">
                          <a:solidFill>
                            <a:srgbClr val="000000"/>
                          </a:solidFill>
                          <a:effectLst/>
                          <a:latin typeface="Calibri" panose="020F0502020204030204" pitchFamily="34" charset="0"/>
                        </a:rPr>
                        <a:t>Thread 1</a:t>
                      </a:r>
                    </a:p>
                  </a:txBody>
                  <a:tcPr marL="139891" marR="139891" marT="139891" marB="139891" anchor="ctr"/>
                </a:tc>
                <a:tc>
                  <a:txBody>
                    <a:bodyPr/>
                    <a:lstStyle/>
                    <a:p>
                      <a:pPr algn="ctr" rtl="0" fontAlgn="b"/>
                      <a:r>
                        <a:rPr lang="en-US" sz="2000" b="0" i="0" u="none" strike="noStrike">
                          <a:solidFill>
                            <a:srgbClr val="000000"/>
                          </a:solidFill>
                          <a:effectLst/>
                          <a:latin typeface="Calibri" panose="020F0502020204030204" pitchFamily="34" charset="0"/>
                        </a:rPr>
                        <a:t>3.08</a:t>
                      </a:r>
                    </a:p>
                  </a:txBody>
                  <a:tcPr marL="7772" marR="7772" marT="7772" marB="0" anchor="ctr"/>
                </a:tc>
                <a:tc>
                  <a:txBody>
                    <a:bodyPr/>
                    <a:lstStyle/>
                    <a:p>
                      <a:pPr algn="ctr" rtl="0" fontAlgn="b"/>
                      <a:r>
                        <a:rPr lang="en-US" sz="2000" b="0" i="0" u="none" strike="noStrike" dirty="0" smtClean="0">
                          <a:solidFill>
                            <a:srgbClr val="000000"/>
                          </a:solidFill>
                          <a:effectLst/>
                          <a:latin typeface="Calibri" panose="020F0502020204030204" pitchFamily="34" charset="0"/>
                        </a:rPr>
                        <a:t>2.50</a:t>
                      </a:r>
                      <a:endParaRPr lang="en-US" sz="2000" b="0" i="0" u="none" strike="noStrike" dirty="0">
                        <a:solidFill>
                          <a:srgbClr val="000000"/>
                        </a:solidFill>
                        <a:effectLst/>
                        <a:latin typeface="Calibri" panose="020F0502020204030204" pitchFamily="34" charset="0"/>
                      </a:endParaRPr>
                    </a:p>
                  </a:txBody>
                  <a:tcPr marL="7772" marR="7772" marT="7772" marB="0" anchor="ctr"/>
                </a:tc>
                <a:tc>
                  <a:txBody>
                    <a:bodyPr/>
                    <a:lstStyle/>
                    <a:p>
                      <a:pPr algn="ctr" rtl="0" fontAlgn="b"/>
                      <a:r>
                        <a:rPr lang="en-US" sz="2000" b="0" i="0" u="none" strike="noStrike">
                          <a:solidFill>
                            <a:srgbClr val="000000"/>
                          </a:solidFill>
                          <a:effectLst/>
                          <a:latin typeface="Calibri" panose="020F0502020204030204" pitchFamily="34" charset="0"/>
                        </a:rPr>
                        <a:t>0.35</a:t>
                      </a:r>
                    </a:p>
                  </a:txBody>
                  <a:tcPr marL="7772" marR="7772" marT="7772" marB="0" anchor="ctr"/>
                </a:tc>
                <a:tc>
                  <a:txBody>
                    <a:bodyPr/>
                    <a:lstStyle/>
                    <a:p>
                      <a:pPr algn="ctr" rtl="0" fontAlgn="b"/>
                      <a:r>
                        <a:rPr lang="en-US" sz="2000" b="0" i="0" u="none" strike="noStrike">
                          <a:solidFill>
                            <a:srgbClr val="000000"/>
                          </a:solidFill>
                          <a:effectLst/>
                          <a:latin typeface="Calibri" panose="020F0502020204030204" pitchFamily="34" charset="0"/>
                        </a:rPr>
                        <a:t>0.81</a:t>
                      </a:r>
                    </a:p>
                  </a:txBody>
                  <a:tcPr marL="7772" marR="7772" marT="7772" marB="0" anchor="ctr"/>
                </a:tc>
              </a:tr>
              <a:tr h="594256">
                <a:tc>
                  <a:txBody>
                    <a:bodyPr/>
                    <a:lstStyle/>
                    <a:p>
                      <a:pPr algn="l" rtl="0" fontAlgn="b"/>
                      <a:r>
                        <a:rPr lang="en-US" sz="2000" b="0" i="0" u="none" strike="noStrike" dirty="0">
                          <a:solidFill>
                            <a:srgbClr val="000000"/>
                          </a:solidFill>
                          <a:effectLst/>
                          <a:latin typeface="Calibri" panose="020F0502020204030204" pitchFamily="34" charset="0"/>
                        </a:rPr>
                        <a:t>Thread 2</a:t>
                      </a:r>
                    </a:p>
                  </a:txBody>
                  <a:tcPr marL="139891" marR="139891" marT="139891" marB="139891" anchor="ctr"/>
                </a:tc>
                <a:tc>
                  <a:txBody>
                    <a:bodyPr/>
                    <a:lstStyle/>
                    <a:p>
                      <a:pPr algn="ctr" rtl="0" fontAlgn="b"/>
                      <a:r>
                        <a:rPr lang="en-US" sz="2000" b="0" i="0" u="none" strike="noStrike">
                          <a:solidFill>
                            <a:srgbClr val="000000"/>
                          </a:solidFill>
                          <a:effectLst/>
                          <a:latin typeface="Calibri" panose="020F0502020204030204" pitchFamily="34" charset="0"/>
                        </a:rPr>
                        <a:t>2.84</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2.46</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0.34</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0.69</a:t>
                      </a:r>
                    </a:p>
                  </a:txBody>
                  <a:tcPr marL="7772" marR="7772" marT="7772" marB="0" anchor="ctr"/>
                </a:tc>
              </a:tr>
              <a:tr h="594256">
                <a:tc>
                  <a:txBody>
                    <a:bodyPr/>
                    <a:lstStyle/>
                    <a:p>
                      <a:pPr algn="l" rtl="0" fontAlgn="b"/>
                      <a:r>
                        <a:rPr lang="en-US" sz="2000" b="0" i="0" u="none" strike="noStrike" dirty="0">
                          <a:solidFill>
                            <a:srgbClr val="000000"/>
                          </a:solidFill>
                          <a:effectLst/>
                          <a:latin typeface="Calibri" panose="020F0502020204030204" pitchFamily="34" charset="0"/>
                        </a:rPr>
                        <a:t>Thread 3</a:t>
                      </a:r>
                    </a:p>
                  </a:txBody>
                  <a:tcPr marL="139891" marR="139891" marT="139891" marB="139891" anchor="ctr"/>
                </a:tc>
                <a:tc>
                  <a:txBody>
                    <a:bodyPr/>
                    <a:lstStyle/>
                    <a:p>
                      <a:pPr algn="ctr" rtl="0" fontAlgn="b"/>
                      <a:r>
                        <a:rPr lang="en-US" sz="2000" b="0" i="0" u="none" strike="noStrike">
                          <a:solidFill>
                            <a:srgbClr val="000000"/>
                          </a:solidFill>
                          <a:effectLst/>
                          <a:latin typeface="Calibri" panose="020F0502020204030204" pitchFamily="34" charset="0"/>
                        </a:rPr>
                        <a:t>2.63</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2.45</a:t>
                      </a:r>
                    </a:p>
                  </a:txBody>
                  <a:tcPr marL="7772" marR="7772" marT="7772" marB="0" anchor="ctr"/>
                </a:tc>
                <a:tc>
                  <a:txBody>
                    <a:bodyPr/>
                    <a:lstStyle/>
                    <a:p>
                      <a:pPr algn="ctr" rtl="0" fontAlgn="b"/>
                      <a:r>
                        <a:rPr lang="en-US" sz="2000" b="0" i="0" u="none" strike="noStrike">
                          <a:solidFill>
                            <a:srgbClr val="000000"/>
                          </a:solidFill>
                          <a:effectLst/>
                          <a:latin typeface="Calibri" panose="020F0502020204030204" pitchFamily="34" charset="0"/>
                        </a:rPr>
                        <a:t>0.23</a:t>
                      </a:r>
                    </a:p>
                  </a:txBody>
                  <a:tcPr marL="7772" marR="7772" marT="7772" marB="0" anchor="ctr"/>
                </a:tc>
                <a:tc>
                  <a:txBody>
                    <a:bodyPr/>
                    <a:lstStyle/>
                    <a:p>
                      <a:pPr algn="ctr" rtl="0" fontAlgn="b"/>
                      <a:r>
                        <a:rPr lang="en-US" sz="2000" b="0" i="0" u="none" strike="noStrike" dirty="0">
                          <a:solidFill>
                            <a:srgbClr val="000000"/>
                          </a:solidFill>
                          <a:effectLst/>
                          <a:latin typeface="Calibri" panose="020F0502020204030204" pitchFamily="34" charset="0"/>
                        </a:rPr>
                        <a:t>0.65</a:t>
                      </a:r>
                    </a:p>
                  </a:txBody>
                  <a:tcPr marL="7772" marR="7772" marT="7772" marB="0" anchor="ctr"/>
                </a:tc>
              </a:tr>
              <a:tr h="594256">
                <a:tc>
                  <a:txBody>
                    <a:bodyPr/>
                    <a:lstStyle/>
                    <a:p>
                      <a:pPr algn="l" rtl="0" fontAlgn="b"/>
                      <a:r>
                        <a:rPr lang="en-US" sz="2000" b="1" i="0" u="none" strike="noStrike" dirty="0">
                          <a:solidFill>
                            <a:srgbClr val="000000"/>
                          </a:solidFill>
                          <a:effectLst/>
                          <a:latin typeface="Calibri" panose="020F0502020204030204" pitchFamily="34" charset="0"/>
                        </a:rPr>
                        <a:t>Total</a:t>
                      </a:r>
                    </a:p>
                  </a:txBody>
                  <a:tcPr marL="139891" marR="139891" marT="139891" marB="139891" anchor="ctr"/>
                </a:tc>
                <a:tc>
                  <a:txBody>
                    <a:bodyPr/>
                    <a:lstStyle/>
                    <a:p>
                      <a:pPr algn="ctr" rtl="0" fontAlgn="b"/>
                      <a:r>
                        <a:rPr lang="en-US" sz="2000" b="1" i="0" u="none" strike="noStrike" dirty="0">
                          <a:solidFill>
                            <a:srgbClr val="000000"/>
                          </a:solidFill>
                          <a:effectLst/>
                          <a:latin typeface="Calibri" panose="020F0502020204030204" pitchFamily="34" charset="0"/>
                        </a:rPr>
                        <a:t>16.42</a:t>
                      </a:r>
                    </a:p>
                  </a:txBody>
                  <a:tcPr marL="7772" marR="7772" marT="7772" marB="0" anchor="ctr"/>
                </a:tc>
                <a:tc>
                  <a:txBody>
                    <a:bodyPr/>
                    <a:lstStyle/>
                    <a:p>
                      <a:pPr algn="ctr" rtl="0" fontAlgn="b"/>
                      <a:r>
                        <a:rPr lang="en-US" sz="2000" b="1" i="0" u="none" strike="noStrike" dirty="0">
                          <a:solidFill>
                            <a:srgbClr val="000000"/>
                          </a:solidFill>
                          <a:effectLst/>
                          <a:latin typeface="Calibri" panose="020F0502020204030204" pitchFamily="34" charset="0"/>
                        </a:rPr>
                        <a:t>11.21</a:t>
                      </a:r>
                    </a:p>
                  </a:txBody>
                  <a:tcPr marL="7772" marR="7772" marT="7772" marB="0" anchor="ctr"/>
                </a:tc>
                <a:tc>
                  <a:txBody>
                    <a:bodyPr/>
                    <a:lstStyle/>
                    <a:p>
                      <a:pPr algn="ctr" rtl="0" fontAlgn="b"/>
                      <a:r>
                        <a:rPr lang="en-US" sz="2000" b="1" i="0" u="none" strike="noStrike" dirty="0">
                          <a:solidFill>
                            <a:srgbClr val="000000"/>
                          </a:solidFill>
                          <a:effectLst/>
                          <a:latin typeface="Calibri" panose="020F0502020204030204" pitchFamily="34" charset="0"/>
                        </a:rPr>
                        <a:t>6.65</a:t>
                      </a:r>
                    </a:p>
                  </a:txBody>
                  <a:tcPr marL="7772" marR="7772" marT="7772" marB="0" anchor="ctr"/>
                </a:tc>
                <a:tc>
                  <a:txBody>
                    <a:bodyPr/>
                    <a:lstStyle/>
                    <a:p>
                      <a:pPr algn="ctr" rtl="0" fontAlgn="b"/>
                      <a:r>
                        <a:rPr lang="en-US" sz="2000" b="1" i="0" u="none" strike="noStrike" dirty="0">
                          <a:solidFill>
                            <a:srgbClr val="000000"/>
                          </a:solidFill>
                          <a:effectLst/>
                          <a:latin typeface="Calibri" panose="020F0502020204030204" pitchFamily="34" charset="0"/>
                        </a:rPr>
                        <a:t>3.32</a:t>
                      </a:r>
                    </a:p>
                  </a:txBody>
                  <a:tcPr marL="7772" marR="7772" marT="7772" marB="0" anchor="ctr"/>
                </a:tc>
              </a:tr>
            </a:tbl>
          </a:graphicData>
        </a:graphic>
      </p:graphicFrame>
    </p:spTree>
    <p:extLst>
      <p:ext uri="{BB962C8B-B14F-4D97-AF65-F5344CB8AC3E}">
        <p14:creationId xmlns:p14="http://schemas.microsoft.com/office/powerpoint/2010/main" val="15763899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Greater CPU Efficiency</a:t>
            </a:r>
          </a:p>
          <a:p>
            <a:r>
              <a:rPr lang="en-US" dirty="0" smtClean="0"/>
              <a:t>Greater CPU Scalability</a:t>
            </a:r>
          </a:p>
          <a:p>
            <a:r>
              <a:rPr lang="en-US" dirty="0" smtClean="0"/>
              <a:t>Greater Developer Control</a:t>
            </a:r>
          </a:p>
          <a:p>
            <a:pPr lvl="1"/>
            <a:r>
              <a:rPr lang="en-US" dirty="0" smtClean="0"/>
              <a:t>CPU Parallelism</a:t>
            </a:r>
          </a:p>
          <a:p>
            <a:pPr lvl="1"/>
            <a:r>
              <a:rPr lang="en-US" dirty="0" smtClean="0"/>
              <a:t>Resource Lifetime</a:t>
            </a:r>
          </a:p>
          <a:p>
            <a:pPr lvl="1"/>
            <a:r>
              <a:rPr lang="en-US" dirty="0" smtClean="0"/>
              <a:t>Memory Usage</a:t>
            </a:r>
          </a:p>
        </p:txBody>
      </p:sp>
    </p:spTree>
    <p:extLst>
      <p:ext uri="{BB962C8B-B14F-4D97-AF65-F5344CB8AC3E}">
        <p14:creationId xmlns:p14="http://schemas.microsoft.com/office/powerpoint/2010/main" val="35086013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4" name="Content Placeholder 3"/>
          <p:cNvSpPr>
            <a:spLocks noGrp="1"/>
          </p:cNvSpPr>
          <p:nvPr>
            <p:ph idx="1"/>
          </p:nvPr>
        </p:nvSpPr>
        <p:spPr/>
        <p:txBody>
          <a:bodyPr>
            <a:normAutofit/>
          </a:bodyPr>
          <a:lstStyle/>
          <a:p>
            <a:r>
              <a:rPr lang="en-US" dirty="0"/>
              <a:t>Game </a:t>
            </a:r>
            <a:r>
              <a:rPr lang="en-US" dirty="0" smtClean="0"/>
              <a:t>Developers</a:t>
            </a:r>
          </a:p>
          <a:p>
            <a:r>
              <a:rPr lang="en-US" dirty="0" err="1" smtClean="0"/>
              <a:t>Futuremark</a:t>
            </a:r>
            <a:endParaRPr lang="en-US" dirty="0" smtClean="0"/>
          </a:p>
          <a:p>
            <a:r>
              <a:rPr lang="en-US" dirty="0" smtClean="0"/>
              <a:t>Hardware Vendors</a:t>
            </a:r>
          </a:p>
          <a:p>
            <a:pPr lvl="1"/>
            <a:r>
              <a:rPr lang="en-US" dirty="0" smtClean="0"/>
              <a:t>AMD</a:t>
            </a:r>
          </a:p>
          <a:p>
            <a:pPr lvl="1"/>
            <a:r>
              <a:rPr lang="en-US" dirty="0" smtClean="0"/>
              <a:t>Intel</a:t>
            </a:r>
          </a:p>
          <a:p>
            <a:pPr lvl="1"/>
            <a:r>
              <a:rPr lang="en-US" dirty="0" err="1" smtClean="0"/>
              <a:t>nVidia</a:t>
            </a:r>
            <a:endParaRPr lang="en-US" dirty="0" smtClean="0"/>
          </a:p>
          <a:p>
            <a:pPr lvl="1"/>
            <a:r>
              <a:rPr lang="en-US" dirty="0" smtClean="0"/>
              <a:t>Qualcomm</a:t>
            </a:r>
          </a:p>
          <a:p>
            <a:r>
              <a:rPr lang="en-US" dirty="0" smtClean="0"/>
              <a:t>Microsoft</a:t>
            </a:r>
            <a:endParaRPr lang="en-US" dirty="0"/>
          </a:p>
          <a:p>
            <a:pPr lvl="1"/>
            <a:r>
              <a:rPr lang="en-US" dirty="0"/>
              <a:t>Direct3D Team</a:t>
            </a:r>
          </a:p>
          <a:p>
            <a:pPr lvl="1"/>
            <a:r>
              <a:rPr lang="en-US" dirty="0"/>
              <a:t>Windows </a:t>
            </a:r>
            <a:r>
              <a:rPr lang="en-US" dirty="0" smtClean="0"/>
              <a:t>Graphics and Partner Teams</a:t>
            </a:r>
          </a:p>
        </p:txBody>
      </p:sp>
    </p:spTree>
    <p:extLst>
      <p:ext uri="{BB962C8B-B14F-4D97-AF65-F5344CB8AC3E}">
        <p14:creationId xmlns:p14="http://schemas.microsoft.com/office/powerpoint/2010/main" val="30071310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0034927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2243536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12 </a:t>
            </a:r>
            <a:r>
              <a:rPr lang="en-US" dirty="0"/>
              <a:t>– </a:t>
            </a:r>
            <a:r>
              <a:rPr lang="en-US" dirty="0" smtClean="0"/>
              <a:t>Pipeline State Object</a:t>
            </a:r>
            <a:endParaRPr lang="en-US" dirty="0"/>
          </a:p>
        </p:txBody>
      </p:sp>
      <p:graphicFrame>
        <p:nvGraphicFramePr>
          <p:cNvPr id="4" name="Content Placeholder 3"/>
          <p:cNvGraphicFramePr>
            <a:graphicFrameLocks noGrp="1"/>
          </p:cNvGraphicFramePr>
          <p:nvPr>
            <p:ph idx="1"/>
            <p:extLst/>
          </p:nvPr>
        </p:nvGraphicFramePr>
        <p:xfrm>
          <a:off x="977892" y="1724344"/>
          <a:ext cx="10602812" cy="4803358"/>
        </p:xfrm>
        <a:graphic>
          <a:graphicData uri="http://schemas.openxmlformats.org/drawingml/2006/table">
            <a:tbl>
              <a:tblPr firstRow="1" firstCol="1" bandRow="1">
                <a:tableStyleId>{5C22544A-7EE6-4342-B048-85BDC9FD1C3A}</a:tableStyleId>
              </a:tblPr>
              <a:tblGrid>
                <a:gridCol w="5301406"/>
                <a:gridCol w="5301406"/>
              </a:tblGrid>
              <a:tr h="497388">
                <a:tc>
                  <a:txBody>
                    <a:bodyPr/>
                    <a:lstStyle/>
                    <a:p>
                      <a:pPr marL="0" marR="0" algn="ctr">
                        <a:spcBef>
                          <a:spcPts val="0"/>
                        </a:spcBef>
                        <a:spcAft>
                          <a:spcPts val="600"/>
                        </a:spcAft>
                      </a:pPr>
                      <a:r>
                        <a:rPr lang="en-US" sz="3300" dirty="0" smtClean="0">
                          <a:effectLst/>
                        </a:rPr>
                        <a:t>Inside PSO</a:t>
                      </a:r>
                      <a:endParaRPr lang="en-US" sz="3300" dirty="0">
                        <a:effectLst/>
                        <a:latin typeface="Segoe UI" panose="020B0502040204020203" pitchFamily="34" charset="0"/>
                        <a:ea typeface="Calibri" panose="020F0502020204030204" pitchFamily="34" charset="0"/>
                        <a:cs typeface="Times New Roman" panose="02020603050405020304" pitchFamily="18" charset="0"/>
                      </a:endParaRPr>
                    </a:p>
                  </a:txBody>
                  <a:tcPr marL="69945" marR="69945" marT="0" marB="0"/>
                </a:tc>
                <a:tc>
                  <a:txBody>
                    <a:bodyPr/>
                    <a:lstStyle/>
                    <a:p>
                      <a:pPr marL="0" marR="0" algn="ctr">
                        <a:spcBef>
                          <a:spcPts val="0"/>
                        </a:spcBef>
                        <a:spcAft>
                          <a:spcPts val="600"/>
                        </a:spcAft>
                      </a:pPr>
                      <a:r>
                        <a:rPr lang="en-US" sz="3300" dirty="0" smtClean="0">
                          <a:effectLst/>
                        </a:rPr>
                        <a:t>Outside PSO</a:t>
                      </a:r>
                      <a:endParaRPr lang="en-US" sz="3300" dirty="0">
                        <a:effectLst/>
                        <a:latin typeface="Segoe UI" panose="020B0502040204020203" pitchFamily="34" charset="0"/>
                        <a:ea typeface="Calibri" panose="020F0502020204030204" pitchFamily="34" charset="0"/>
                        <a:cs typeface="Times New Roman" panose="02020603050405020304" pitchFamily="18" charset="0"/>
                      </a:endParaRPr>
                    </a:p>
                  </a:txBody>
                  <a:tcPr marL="69945" marR="69945" marT="0" marB="0"/>
                </a:tc>
              </a:tr>
              <a:tr h="4300438">
                <a:tc>
                  <a:txBody>
                    <a:bodyPr/>
                    <a:lstStyle/>
                    <a:p>
                      <a:pPr marL="342900" marR="0" lvl="0" indent="-342900">
                        <a:spcBef>
                          <a:spcPts val="0"/>
                        </a:spcBef>
                        <a:spcAft>
                          <a:spcPts val="0"/>
                        </a:spcAft>
                        <a:buFont typeface="Arial" panose="020B0604020202020204" pitchFamily="34" charset="0"/>
                        <a:buChar char="•"/>
                      </a:pPr>
                      <a:r>
                        <a:rPr lang="en-US" sz="2400" dirty="0" err="1" smtClean="0">
                          <a:effectLst/>
                        </a:rPr>
                        <a:t>Shaders</a:t>
                      </a:r>
                      <a:r>
                        <a:rPr lang="en-US" sz="2400" dirty="0" smtClean="0">
                          <a:effectLst/>
                        </a:rPr>
                        <a:t>:</a:t>
                      </a:r>
                      <a:r>
                        <a:rPr lang="en-US" sz="2400" baseline="0" dirty="0" smtClean="0">
                          <a:effectLst/>
                        </a:rPr>
                        <a:t> </a:t>
                      </a:r>
                      <a:r>
                        <a:rPr lang="en-US" sz="2400" dirty="0" smtClean="0">
                          <a:effectLst/>
                        </a:rPr>
                        <a:t>VS/HS/TS/DS/GS/PS</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smtClean="0">
                          <a:effectLst/>
                        </a:rPr>
                        <a:t>Blend State</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smtClean="0">
                          <a:effectLst/>
                        </a:rPr>
                        <a:t>Rasterizer State</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smtClean="0">
                          <a:effectLst/>
                        </a:rPr>
                        <a:t>Depth/Stencil State</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smtClean="0">
                          <a:effectLst/>
                        </a:rPr>
                        <a:t>Input Layout</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a:effectLst/>
                        </a:rPr>
                        <a:t>IA </a:t>
                      </a:r>
                      <a:r>
                        <a:rPr lang="en-US" sz="2400" dirty="0" smtClean="0">
                          <a:effectLst/>
                        </a:rPr>
                        <a:t>Primitive Topology Type</a:t>
                      </a:r>
                      <a:endParaRPr lang="en-US" sz="2400" dirty="0">
                        <a:effectLst/>
                      </a:endParaRPr>
                    </a:p>
                    <a:p>
                      <a:pPr marL="800100" marR="0" lvl="1" indent="-342900">
                        <a:spcBef>
                          <a:spcPts val="0"/>
                        </a:spcBef>
                        <a:spcAft>
                          <a:spcPts val="0"/>
                        </a:spcAft>
                        <a:buFont typeface="Arial" panose="020B0604020202020204" pitchFamily="34" charset="0"/>
                        <a:buChar char="•"/>
                      </a:pPr>
                      <a:r>
                        <a:rPr lang="en-US" sz="2400" dirty="0" smtClean="0">
                          <a:effectLst/>
                        </a:rPr>
                        <a:t>Triangle/Line/Point/Patch</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smtClean="0">
                          <a:effectLst/>
                        </a:rPr>
                        <a:t>RT/DS Properties</a:t>
                      </a:r>
                    </a:p>
                    <a:p>
                      <a:pPr marL="800100" marR="0" lvl="1" indent="-342900">
                        <a:spcBef>
                          <a:spcPts val="0"/>
                        </a:spcBef>
                        <a:spcAft>
                          <a:spcPts val="0"/>
                        </a:spcAft>
                        <a:buFont typeface="Arial" panose="020B0604020202020204" pitchFamily="34" charset="0"/>
                        <a:buChar char="•"/>
                      </a:pPr>
                      <a:r>
                        <a:rPr lang="en-US" sz="2400" dirty="0" smtClean="0">
                          <a:effectLst/>
                        </a:rPr>
                        <a:t>Format</a:t>
                      </a:r>
                    </a:p>
                    <a:p>
                      <a:pPr marL="800100" marR="0" lvl="1" indent="-342900">
                        <a:spcBef>
                          <a:spcPts val="0"/>
                        </a:spcBef>
                        <a:spcAft>
                          <a:spcPts val="0"/>
                        </a:spcAft>
                        <a:buFont typeface="Arial" panose="020B0604020202020204" pitchFamily="34" charset="0"/>
                        <a:buChar char="•"/>
                      </a:pPr>
                      <a:r>
                        <a:rPr lang="en-US" sz="2400" dirty="0" smtClean="0">
                          <a:effectLst/>
                        </a:rPr>
                        <a:t>Sample Counts</a:t>
                      </a:r>
                      <a:endParaRPr lang="en-US" sz="2400" dirty="0">
                        <a:effectLst/>
                        <a:latin typeface="Calibri" panose="020F0502020204030204" pitchFamily="34" charset="0"/>
                      </a:endParaRPr>
                    </a:p>
                  </a:txBody>
                  <a:tcPr marL="69945" marR="69945" marT="0" marB="0"/>
                </a:tc>
                <a:tc>
                  <a:txBody>
                    <a:bodyPr/>
                    <a:lstStyle/>
                    <a:p>
                      <a:pPr marL="342900" marR="0" lvl="0" indent="-342900">
                        <a:spcBef>
                          <a:spcPts val="0"/>
                        </a:spcBef>
                        <a:spcAft>
                          <a:spcPts val="0"/>
                        </a:spcAft>
                        <a:buFont typeface="Arial" panose="020B0604020202020204" pitchFamily="34" charset="0"/>
                        <a:buChar char="•"/>
                      </a:pPr>
                      <a:r>
                        <a:rPr lang="en-US" sz="2400" dirty="0">
                          <a:effectLst/>
                        </a:rPr>
                        <a:t>Resource </a:t>
                      </a:r>
                      <a:r>
                        <a:rPr lang="en-US" sz="2400" dirty="0" smtClean="0">
                          <a:effectLst/>
                        </a:rPr>
                        <a:t>Bindings</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a:effectLst/>
                        </a:rPr>
                        <a:t>Viewports</a:t>
                      </a:r>
                    </a:p>
                    <a:p>
                      <a:pPr marL="342900" marR="0" lvl="0" indent="-342900">
                        <a:spcBef>
                          <a:spcPts val="0"/>
                        </a:spcBef>
                        <a:spcAft>
                          <a:spcPts val="0"/>
                        </a:spcAft>
                        <a:buFont typeface="Arial" panose="020B0604020202020204" pitchFamily="34" charset="0"/>
                        <a:buChar char="•"/>
                      </a:pPr>
                      <a:r>
                        <a:rPr lang="en-US" sz="2400" dirty="0">
                          <a:effectLst/>
                        </a:rPr>
                        <a:t>Scissor </a:t>
                      </a:r>
                      <a:r>
                        <a:rPr lang="en-US" sz="2400" dirty="0" err="1">
                          <a:effectLst/>
                        </a:rPr>
                        <a:t>Rects</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a:effectLst/>
                        </a:rPr>
                        <a:t>Blend </a:t>
                      </a:r>
                      <a:r>
                        <a:rPr lang="en-US" sz="2400" dirty="0" smtClean="0">
                          <a:effectLst/>
                        </a:rPr>
                        <a:t>Factor</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a:effectLst/>
                        </a:rPr>
                        <a:t>Depth </a:t>
                      </a:r>
                      <a:r>
                        <a:rPr lang="en-US" sz="2400" dirty="0" smtClean="0">
                          <a:effectLst/>
                        </a:rPr>
                        <a:t>Test</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a:effectLst/>
                        </a:rPr>
                        <a:t>Stencil </a:t>
                      </a:r>
                      <a:r>
                        <a:rPr lang="en-US" sz="2400" dirty="0" smtClean="0">
                          <a:effectLst/>
                        </a:rPr>
                        <a:t>Ref</a:t>
                      </a:r>
                      <a:endParaRPr lang="en-US" sz="2400" dirty="0">
                        <a:effectLst/>
                      </a:endParaRPr>
                    </a:p>
                    <a:p>
                      <a:pPr marL="342900" marR="0" lvl="0" indent="-342900">
                        <a:spcBef>
                          <a:spcPts val="0"/>
                        </a:spcBef>
                        <a:spcAft>
                          <a:spcPts val="0"/>
                        </a:spcAft>
                        <a:buFont typeface="Arial" panose="020B0604020202020204" pitchFamily="34" charset="0"/>
                        <a:buChar char="•"/>
                      </a:pPr>
                      <a:r>
                        <a:rPr lang="en-US" sz="2400" dirty="0">
                          <a:effectLst/>
                        </a:rPr>
                        <a:t>IA </a:t>
                      </a:r>
                      <a:r>
                        <a:rPr lang="en-US" sz="2400" dirty="0" err="1">
                          <a:effectLst/>
                        </a:rPr>
                        <a:t>PrimitiveTopology</a:t>
                      </a:r>
                      <a:r>
                        <a:rPr lang="en-US" sz="2400" dirty="0">
                          <a:effectLst/>
                        </a:rPr>
                        <a:t> </a:t>
                      </a:r>
                      <a:r>
                        <a:rPr lang="en-US" sz="2400" dirty="0" smtClean="0">
                          <a:effectLst/>
                        </a:rPr>
                        <a:t>Bucket</a:t>
                      </a:r>
                      <a:endParaRPr lang="en-US" sz="2400" dirty="0">
                        <a:effectLst/>
                      </a:endParaRPr>
                    </a:p>
                    <a:p>
                      <a:pPr marL="800100" marR="0" lvl="1" indent="-342900">
                        <a:spcBef>
                          <a:spcPts val="0"/>
                        </a:spcBef>
                        <a:spcAft>
                          <a:spcPts val="0"/>
                        </a:spcAft>
                        <a:buFont typeface="Arial" panose="020B0604020202020204" pitchFamily="34" charset="0"/>
                        <a:buChar char="•"/>
                      </a:pPr>
                      <a:r>
                        <a:rPr lang="en-US" sz="2400" dirty="0">
                          <a:effectLst/>
                        </a:rPr>
                        <a:t>List/Strip/</a:t>
                      </a:r>
                      <a:r>
                        <a:rPr lang="en-US" sz="2400" dirty="0" err="1">
                          <a:effectLst/>
                        </a:rPr>
                        <a:t>ListAdj</a:t>
                      </a:r>
                      <a:r>
                        <a:rPr lang="en-US" sz="2400" dirty="0">
                          <a:effectLst/>
                        </a:rPr>
                        <a:t>/</a:t>
                      </a:r>
                      <a:r>
                        <a:rPr lang="en-US" sz="2400" dirty="0" err="1">
                          <a:effectLst/>
                        </a:rPr>
                        <a:t>StripAdj</a:t>
                      </a:r>
                      <a:endParaRPr lang="en-US" sz="2400" dirty="0">
                        <a:effectLst/>
                        <a:latin typeface="Calibri" panose="020F0502020204030204" pitchFamily="34" charset="0"/>
                      </a:endParaRPr>
                    </a:p>
                  </a:txBody>
                  <a:tcPr marL="69945" marR="69945" marT="0" marB="0"/>
                </a:tc>
              </a:tr>
            </a:tbl>
          </a:graphicData>
        </a:graphic>
      </p:graphicFrame>
    </p:spTree>
    <p:extLst>
      <p:ext uri="{BB962C8B-B14F-4D97-AF65-F5344CB8AC3E}">
        <p14:creationId xmlns:p14="http://schemas.microsoft.com/office/powerpoint/2010/main" val="34106767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12 </a:t>
            </a:r>
            <a:r>
              <a:rPr lang="en-US" dirty="0"/>
              <a:t>– </a:t>
            </a:r>
            <a:r>
              <a:rPr lang="en-US" dirty="0" smtClean="0"/>
              <a:t>Bundle Disabled APIs</a:t>
            </a:r>
            <a:endParaRPr lang="en-US" dirty="0"/>
          </a:p>
        </p:txBody>
      </p:sp>
      <p:graphicFrame>
        <p:nvGraphicFramePr>
          <p:cNvPr id="4" name="Content Placeholder 3"/>
          <p:cNvGraphicFramePr>
            <a:graphicFrameLocks noGrp="1"/>
          </p:cNvGraphicFramePr>
          <p:nvPr>
            <p:ph idx="1"/>
            <p:extLst/>
          </p:nvPr>
        </p:nvGraphicFramePr>
        <p:xfrm>
          <a:off x="3567535" y="1980058"/>
          <a:ext cx="5301406" cy="4300438"/>
        </p:xfrm>
        <a:graphic>
          <a:graphicData uri="http://schemas.openxmlformats.org/drawingml/2006/table">
            <a:tbl>
              <a:tblPr firstRow="1" firstCol="1" bandRow="1">
                <a:tableStyleId>{5C22544A-7EE6-4342-B048-85BDC9FD1C3A}</a:tableStyleId>
              </a:tblPr>
              <a:tblGrid>
                <a:gridCol w="5301406"/>
              </a:tblGrid>
              <a:tr h="4300438">
                <a:tc>
                  <a:txBody>
                    <a:bodyPr/>
                    <a:lstStyle/>
                    <a:p>
                      <a:pPr lvl="0"/>
                      <a:r>
                        <a:rPr lang="en-US" sz="1800" b="1" kern="1200" dirty="0" err="1" smtClean="0">
                          <a:solidFill>
                            <a:schemeClr val="lt1"/>
                          </a:solidFill>
                          <a:effectLst/>
                          <a:latin typeface="+mn-lt"/>
                          <a:ea typeface="+mn-ea"/>
                          <a:cs typeface="+mn-cs"/>
                        </a:rPr>
                        <a:t>ClearState</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Clear*/Copy*/Discard*</a:t>
                      </a:r>
                    </a:p>
                    <a:p>
                      <a:pPr lvl="0"/>
                      <a:r>
                        <a:rPr lang="en-US" sz="1800" b="1" kern="1200" dirty="0" err="1" smtClean="0">
                          <a:solidFill>
                            <a:schemeClr val="lt1"/>
                          </a:solidFill>
                          <a:effectLst/>
                          <a:latin typeface="+mn-lt"/>
                          <a:ea typeface="+mn-ea"/>
                          <a:cs typeface="+mn-cs"/>
                        </a:rPr>
                        <a:t>ExecuteBundle</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ResourceBarrier</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SetPredication</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BeginQuery</a:t>
                      </a:r>
                      <a:r>
                        <a:rPr lang="en-US" sz="1800" b="1" kern="1200" dirty="0" smtClean="0">
                          <a:solidFill>
                            <a:schemeClr val="lt1"/>
                          </a:solidFill>
                          <a:effectLst/>
                          <a:latin typeface="+mn-lt"/>
                          <a:ea typeface="+mn-ea"/>
                          <a:cs typeface="+mn-cs"/>
                        </a:rPr>
                        <a:t>/</a:t>
                      </a:r>
                      <a:r>
                        <a:rPr lang="en-US" sz="1800" b="1" kern="1200" dirty="0" err="1" smtClean="0">
                          <a:solidFill>
                            <a:schemeClr val="lt1"/>
                          </a:solidFill>
                          <a:effectLst/>
                          <a:latin typeface="+mn-lt"/>
                          <a:ea typeface="+mn-ea"/>
                          <a:cs typeface="+mn-cs"/>
                        </a:rPr>
                        <a:t>EndQuery</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GenerateMips</a:t>
                      </a:r>
                      <a:r>
                        <a:rPr lang="en-US" sz="1800" b="1" kern="1200" dirty="0" smtClean="0">
                          <a:solidFill>
                            <a:schemeClr val="lt1"/>
                          </a:solidFill>
                          <a:effectLst/>
                          <a:latin typeface="+mn-lt"/>
                          <a:ea typeface="+mn-ea"/>
                          <a:cs typeface="+mn-cs"/>
                        </a:rPr>
                        <a:t>/</a:t>
                      </a:r>
                      <a:r>
                        <a:rPr lang="en-US" sz="1800" b="1" kern="1200" dirty="0" err="1" smtClean="0">
                          <a:solidFill>
                            <a:schemeClr val="lt1"/>
                          </a:solidFill>
                          <a:effectLst/>
                          <a:latin typeface="+mn-lt"/>
                          <a:ea typeface="+mn-ea"/>
                          <a:cs typeface="+mn-cs"/>
                        </a:rPr>
                        <a:t>ResolveSubresource</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SetDescriptorHeap</a:t>
                      </a:r>
                      <a:endParaRPr lang="en-US" sz="1800" b="1" kern="1200" dirty="0" smtClean="0">
                        <a:solidFill>
                          <a:schemeClr val="lt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lt1"/>
                          </a:solidFill>
                          <a:effectLst/>
                          <a:latin typeface="+mn-lt"/>
                          <a:ea typeface="+mn-ea"/>
                          <a:cs typeface="+mn-cs"/>
                        </a:rPr>
                        <a:t>CopyDescriptors</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{Create/Copy}</a:t>
                      </a:r>
                      <a:r>
                        <a:rPr lang="en-US" sz="1800" b="1" kern="1200" dirty="0" err="1" smtClean="0">
                          <a:solidFill>
                            <a:schemeClr val="lt1"/>
                          </a:solidFill>
                          <a:effectLst/>
                          <a:latin typeface="+mn-lt"/>
                          <a:ea typeface="+mn-ea"/>
                          <a:cs typeface="+mn-cs"/>
                        </a:rPr>
                        <a:t>StreamOutputViewsInHeap</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{Create/Copy}</a:t>
                      </a:r>
                      <a:r>
                        <a:rPr lang="en-US" sz="1800" b="1" kern="1200" dirty="0" err="1" smtClean="0">
                          <a:solidFill>
                            <a:schemeClr val="lt1"/>
                          </a:solidFill>
                          <a:effectLst/>
                          <a:latin typeface="+mn-lt"/>
                          <a:ea typeface="+mn-ea"/>
                          <a:cs typeface="+mn-cs"/>
                        </a:rPr>
                        <a:t>RenderTargetViewsInHeap</a:t>
                      </a:r>
                      <a:endParaRPr lang="en-US"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{Create/Copy}</a:t>
                      </a:r>
                      <a:r>
                        <a:rPr lang="en-US" sz="1800" b="1" kern="1200" dirty="0" err="1" smtClean="0">
                          <a:solidFill>
                            <a:schemeClr val="lt1"/>
                          </a:solidFill>
                          <a:effectLst/>
                          <a:latin typeface="+mn-lt"/>
                          <a:ea typeface="+mn-ea"/>
                          <a:cs typeface="+mn-cs"/>
                        </a:rPr>
                        <a:t>DepthStencilViewsToHeap</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SetStreamOutputViewTable</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SetRenderTargetViewTable</a:t>
                      </a:r>
                      <a:endParaRPr lang="en-US" sz="1800" b="1" kern="1200" dirty="0" smtClean="0">
                        <a:solidFill>
                          <a:schemeClr val="lt1"/>
                        </a:solidFill>
                        <a:effectLst/>
                        <a:latin typeface="+mn-lt"/>
                        <a:ea typeface="+mn-ea"/>
                        <a:cs typeface="+mn-cs"/>
                      </a:endParaRPr>
                    </a:p>
                    <a:p>
                      <a:pPr lvl="0"/>
                      <a:r>
                        <a:rPr lang="en-US" sz="1800" b="1" kern="1200" dirty="0" err="1" smtClean="0">
                          <a:solidFill>
                            <a:schemeClr val="lt1"/>
                          </a:solidFill>
                          <a:effectLst/>
                          <a:latin typeface="+mn-lt"/>
                          <a:ea typeface="+mn-ea"/>
                          <a:cs typeface="+mn-cs"/>
                        </a:rPr>
                        <a:t>SetStreamOutputBufferOffset</a:t>
                      </a:r>
                      <a:endParaRPr lang="en-US" sz="1800" b="1" kern="1200" dirty="0">
                        <a:solidFill>
                          <a:schemeClr val="lt1"/>
                        </a:solidFill>
                        <a:effectLst/>
                        <a:latin typeface="+mn-lt"/>
                        <a:ea typeface="+mn-ea"/>
                        <a:cs typeface="+mn-cs"/>
                      </a:endParaRPr>
                    </a:p>
                  </a:txBody>
                  <a:tcPr marL="69945" marR="699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817059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Rectangle 295"/>
          <p:cNvSpPr/>
          <p:nvPr/>
        </p:nvSpPr>
        <p:spPr>
          <a:xfrm>
            <a:off x="3045745" y="1956009"/>
            <a:ext cx="3943683"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ID3D11DeviceContext</a:t>
            </a:r>
          </a:p>
        </p:txBody>
      </p:sp>
      <p:sp>
        <p:nvSpPr>
          <p:cNvPr id="2" name="Title 1"/>
          <p:cNvSpPr>
            <a:spLocks noGrp="1"/>
          </p:cNvSpPr>
          <p:nvPr>
            <p:ph type="title"/>
          </p:nvPr>
        </p:nvSpPr>
        <p:spPr/>
        <p:txBody>
          <a:bodyPr/>
          <a:lstStyle/>
          <a:p>
            <a:r>
              <a:rPr lang="en-US" dirty="0" smtClean="0"/>
              <a:t>Render Context: Direct3D 11	</a:t>
            </a:r>
            <a:endParaRPr lang="en-US" dirty="0"/>
          </a:p>
        </p:txBody>
      </p:sp>
      <p:sp>
        <p:nvSpPr>
          <p:cNvPr id="5" name="Rectangle 4"/>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6" name="Flowchart: Alternate Process 5"/>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7" name="Flowchart: Alternate Process 6"/>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8" name="Rectangle 7"/>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 name="Rectangle 8"/>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10" name="Flowchart: Alternate Process 9"/>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11" name="Flowchart: Alternate Process 10"/>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12" name="Flowchart: Alternate Process 11"/>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13" name="Rectangle 12"/>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cxnSp>
        <p:nvCxnSpPr>
          <p:cNvPr id="15" name="Straight Arrow Connector 14"/>
          <p:cNvCxnSpPr/>
          <p:nvPr/>
        </p:nvCxnSpPr>
        <p:spPr>
          <a:xfrm>
            <a:off x="1827230" y="2557109"/>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8268666" y="1998631"/>
            <a:ext cx="1630130"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cxnSp>
        <p:nvCxnSpPr>
          <p:cNvPr id="73" name="Straight Arrow Connector 72"/>
          <p:cNvCxnSpPr/>
          <p:nvPr/>
        </p:nvCxnSpPr>
        <p:spPr>
          <a:xfrm>
            <a:off x="1827230" y="2936204"/>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1827230" y="3356873"/>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1827230" y="3735967"/>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1827230" y="4135510"/>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1827230" y="4514604"/>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1827230" y="4902739"/>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1827230" y="5281834"/>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1827230" y="5663659"/>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8814304" y="5962196"/>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0" name="Rectangle 89"/>
          <p:cNvSpPr>
            <a:spLocks noChangeAspect="1"/>
          </p:cNvSpPr>
          <p:nvPr/>
        </p:nvSpPr>
        <p:spPr>
          <a:xfrm>
            <a:off x="8812328" y="4749753"/>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2" name="Rectangle 91"/>
          <p:cNvSpPr/>
          <p:nvPr/>
        </p:nvSpPr>
        <p:spPr>
          <a:xfrm>
            <a:off x="8818945" y="3681046"/>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3" name="Rectangle 92"/>
          <p:cNvSpPr/>
          <p:nvPr/>
        </p:nvSpPr>
        <p:spPr>
          <a:xfrm>
            <a:off x="8818945" y="3097892"/>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8" name="Group 17"/>
          <p:cNvGrpSpPr/>
          <p:nvPr/>
        </p:nvGrpSpPr>
        <p:grpSpPr>
          <a:xfrm>
            <a:off x="5712977" y="2911371"/>
            <a:ext cx="929084" cy="186979"/>
            <a:chOff x="5605989" y="3290384"/>
            <a:chExt cx="910949" cy="183329"/>
          </a:xfrm>
        </p:grpSpPr>
        <p:sp>
          <p:nvSpPr>
            <p:cNvPr id="17" name="Rectangle 16"/>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4" name="Rectangle 93"/>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5" name="Rectangle 94"/>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7" name="Rectangle 9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8" name="Rectangle 97"/>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99" name="Group 98"/>
          <p:cNvGrpSpPr/>
          <p:nvPr/>
        </p:nvGrpSpPr>
        <p:grpSpPr>
          <a:xfrm>
            <a:off x="5712977" y="2528082"/>
            <a:ext cx="929084" cy="186979"/>
            <a:chOff x="5605989" y="3290384"/>
            <a:chExt cx="910949" cy="183329"/>
          </a:xfrm>
        </p:grpSpPr>
        <p:sp>
          <p:nvSpPr>
            <p:cNvPr id="100" name="Rectangle 99"/>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1" name="Rectangle 100"/>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2" name="Rectangle 101"/>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3" name="Rectangle 102"/>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4" name="Rectangle 103"/>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5" name="Group 104"/>
          <p:cNvGrpSpPr/>
          <p:nvPr/>
        </p:nvGrpSpPr>
        <p:grpSpPr>
          <a:xfrm>
            <a:off x="5713563" y="3302734"/>
            <a:ext cx="929084" cy="186979"/>
            <a:chOff x="5605989" y="3290384"/>
            <a:chExt cx="910949" cy="183329"/>
          </a:xfrm>
        </p:grpSpPr>
        <p:sp>
          <p:nvSpPr>
            <p:cNvPr id="106" name="Rectangle 105"/>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7" name="Rectangle 106"/>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8" name="Rectangle 107"/>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9" name="Rectangle 108"/>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0" name="Rectangle 109"/>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17" name="Group 116"/>
          <p:cNvGrpSpPr/>
          <p:nvPr/>
        </p:nvGrpSpPr>
        <p:grpSpPr>
          <a:xfrm>
            <a:off x="5713563" y="4073956"/>
            <a:ext cx="929084" cy="186979"/>
            <a:chOff x="5605989" y="3290384"/>
            <a:chExt cx="910949" cy="183329"/>
          </a:xfrm>
        </p:grpSpPr>
        <p:sp>
          <p:nvSpPr>
            <p:cNvPr id="118" name="Rectangle 117"/>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9" name="Rectangle 118"/>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0" name="Rectangle 119"/>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1" name="Rectangle 120"/>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2" name="Rectangle 121"/>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3" name="Group 122"/>
          <p:cNvGrpSpPr/>
          <p:nvPr/>
        </p:nvGrpSpPr>
        <p:grpSpPr>
          <a:xfrm>
            <a:off x="5713563" y="4468687"/>
            <a:ext cx="929084" cy="186979"/>
            <a:chOff x="5605989" y="3290384"/>
            <a:chExt cx="910949" cy="183329"/>
          </a:xfrm>
        </p:grpSpPr>
        <p:sp>
          <p:nvSpPr>
            <p:cNvPr id="124" name="Rectangle 123"/>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5" name="Rectangle 124"/>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6" name="Rectangle 125"/>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7" name="Rectangle 12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9" name="Group 128"/>
          <p:cNvGrpSpPr/>
          <p:nvPr/>
        </p:nvGrpSpPr>
        <p:grpSpPr>
          <a:xfrm>
            <a:off x="5713563" y="5240367"/>
            <a:ext cx="929084" cy="186979"/>
            <a:chOff x="5605989" y="3290384"/>
            <a:chExt cx="910949" cy="183329"/>
          </a:xfrm>
        </p:grpSpPr>
        <p:sp>
          <p:nvSpPr>
            <p:cNvPr id="130" name="Rectangle 129"/>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2" name="Rectangle 131"/>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3" name="Rectangle 132"/>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35" name="Group 134"/>
          <p:cNvGrpSpPr/>
          <p:nvPr/>
        </p:nvGrpSpPr>
        <p:grpSpPr>
          <a:xfrm>
            <a:off x="5713563" y="5634243"/>
            <a:ext cx="929084" cy="186979"/>
            <a:chOff x="5605989" y="3290384"/>
            <a:chExt cx="910949" cy="183329"/>
          </a:xfrm>
        </p:grpSpPr>
        <p:sp>
          <p:nvSpPr>
            <p:cNvPr id="136" name="Rectangle 135"/>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7" name="Rectangle 136"/>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8" name="Rectangle 137"/>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9" name="Rectangle 138"/>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0" name="Rectangle 139"/>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41" name="Group 140"/>
          <p:cNvGrpSpPr/>
          <p:nvPr/>
        </p:nvGrpSpPr>
        <p:grpSpPr>
          <a:xfrm>
            <a:off x="8619189" y="2557110"/>
            <a:ext cx="929084" cy="186979"/>
            <a:chOff x="5605989" y="3290384"/>
            <a:chExt cx="910949" cy="183329"/>
          </a:xfrm>
          <a:solidFill>
            <a:schemeClr val="bg1">
              <a:lumMod val="95000"/>
            </a:schemeClr>
          </a:solidFill>
        </p:grpSpPr>
        <p:sp>
          <p:nvSpPr>
            <p:cNvPr id="142" name="Rectangle 141"/>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4" name="Rectangle 143"/>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5" name="Rectangle 144"/>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6" name="Rectangle 145"/>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47" name="Group 146"/>
          <p:cNvGrpSpPr/>
          <p:nvPr/>
        </p:nvGrpSpPr>
        <p:grpSpPr>
          <a:xfrm>
            <a:off x="8619189" y="2828888"/>
            <a:ext cx="929084" cy="186979"/>
            <a:chOff x="5605989" y="3290384"/>
            <a:chExt cx="910949" cy="183329"/>
          </a:xfrm>
          <a:solidFill>
            <a:schemeClr val="bg1">
              <a:lumMod val="95000"/>
            </a:schemeClr>
          </a:solidFill>
        </p:grpSpPr>
        <p:sp>
          <p:nvSpPr>
            <p:cNvPr id="148" name="Rectangle 147"/>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9" name="Rectangle 148"/>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0" name="Rectangle 149"/>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1" name="Rectangle 150"/>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2" name="Rectangle 151"/>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53" name="Group 152"/>
          <p:cNvGrpSpPr/>
          <p:nvPr/>
        </p:nvGrpSpPr>
        <p:grpSpPr>
          <a:xfrm>
            <a:off x="8619189" y="4421115"/>
            <a:ext cx="929084" cy="186979"/>
            <a:chOff x="5605989" y="3290384"/>
            <a:chExt cx="910949" cy="183329"/>
          </a:xfrm>
          <a:solidFill>
            <a:schemeClr val="bg1">
              <a:lumMod val="95000"/>
            </a:schemeClr>
          </a:solidFill>
        </p:grpSpPr>
        <p:sp>
          <p:nvSpPr>
            <p:cNvPr id="154" name="Rectangle 153"/>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5" name="Rectangle 154"/>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6" name="Rectangle 155"/>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7" name="Rectangle 156"/>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8" name="Rectangle 157"/>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64" name="Elbow Connector 163"/>
          <p:cNvCxnSpPr>
            <a:stCxn id="100" idx="0"/>
            <a:endCxn id="142" idx="1"/>
          </p:cNvCxnSpPr>
          <p:nvPr/>
        </p:nvCxnSpPr>
        <p:spPr>
          <a:xfrm rot="16200000" flipH="1">
            <a:off x="7151569" y="1182749"/>
            <a:ext cx="122288" cy="2812952"/>
          </a:xfrm>
          <a:prstGeom prst="bentConnector4">
            <a:avLst>
              <a:gd name="adj1" fmla="val -87388"/>
              <a:gd name="adj2" fmla="val 7790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Elbow Connector 169"/>
          <p:cNvCxnSpPr>
            <a:stCxn id="101" idx="0"/>
            <a:endCxn id="148" idx="1"/>
          </p:cNvCxnSpPr>
          <p:nvPr/>
        </p:nvCxnSpPr>
        <p:spPr>
          <a:xfrm rot="16200000" flipH="1">
            <a:off x="7108939" y="1411900"/>
            <a:ext cx="394067" cy="2626432"/>
          </a:xfrm>
          <a:prstGeom prst="bentConnector4">
            <a:avLst>
              <a:gd name="adj1" fmla="val -27117"/>
              <a:gd name="adj2" fmla="val 7618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Elbow Connector 175"/>
          <p:cNvCxnSpPr>
            <a:stCxn id="17" idx="0"/>
          </p:cNvCxnSpPr>
          <p:nvPr/>
        </p:nvCxnSpPr>
        <p:spPr>
          <a:xfrm rot="16200000" flipH="1">
            <a:off x="7295103" y="1422506"/>
            <a:ext cx="207089" cy="3184821"/>
          </a:xfrm>
          <a:prstGeom prst="bentConnector4">
            <a:avLst>
              <a:gd name="adj1" fmla="val -42219"/>
              <a:gd name="adj2" fmla="val 6214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6" name="Elbow Connector 195"/>
          <p:cNvCxnSpPr>
            <a:stCxn id="95" idx="0"/>
          </p:cNvCxnSpPr>
          <p:nvPr/>
        </p:nvCxnSpPr>
        <p:spPr>
          <a:xfrm rot="16200000" flipH="1">
            <a:off x="6631949" y="2457526"/>
            <a:ext cx="1509285" cy="2416975"/>
          </a:xfrm>
          <a:prstGeom prst="bentConnector4">
            <a:avLst>
              <a:gd name="adj1" fmla="val -5793"/>
              <a:gd name="adj2" fmla="val 6639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Elbow Connector 211"/>
          <p:cNvCxnSpPr>
            <a:stCxn id="94" idx="0"/>
          </p:cNvCxnSpPr>
          <p:nvPr/>
        </p:nvCxnSpPr>
        <p:spPr>
          <a:xfrm rot="16200000" flipH="1">
            <a:off x="7100260" y="1803868"/>
            <a:ext cx="783294" cy="2998299"/>
          </a:xfrm>
          <a:prstGeom prst="bentConnector4">
            <a:avLst>
              <a:gd name="adj1" fmla="val -11161"/>
              <a:gd name="adj2" fmla="val 596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5" name="Elbow Connector 234"/>
          <p:cNvCxnSpPr>
            <a:stCxn id="132" idx="0"/>
          </p:cNvCxnSpPr>
          <p:nvPr/>
        </p:nvCxnSpPr>
        <p:spPr>
          <a:xfrm rot="16200000" flipH="1">
            <a:off x="7293635" y="4125422"/>
            <a:ext cx="303871" cy="2533761"/>
          </a:xfrm>
          <a:prstGeom prst="bentConnector4">
            <a:avLst>
              <a:gd name="adj1" fmla="val -38363"/>
              <a:gd name="adj2" fmla="val 5164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3" name="Elbow Connector 242"/>
          <p:cNvCxnSpPr>
            <a:stCxn id="136" idx="0"/>
          </p:cNvCxnSpPr>
          <p:nvPr/>
        </p:nvCxnSpPr>
        <p:spPr>
          <a:xfrm rot="16200000" flipH="1">
            <a:off x="7195333" y="4245733"/>
            <a:ext cx="327953" cy="3104974"/>
          </a:xfrm>
          <a:prstGeom prst="bentConnector4">
            <a:avLst>
              <a:gd name="adj1" fmla="val -25179"/>
              <a:gd name="adj2" fmla="val 4602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5" name="Elbow Connector 254"/>
          <p:cNvCxnSpPr>
            <a:stCxn id="131" idx="0"/>
          </p:cNvCxnSpPr>
          <p:nvPr/>
        </p:nvCxnSpPr>
        <p:spPr>
          <a:xfrm rot="5400000" flipH="1" flipV="1">
            <a:off x="6683325" y="4431787"/>
            <a:ext cx="118598" cy="149856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60" name="Elbow Connector 259"/>
          <p:cNvCxnSpPr/>
          <p:nvPr/>
        </p:nvCxnSpPr>
        <p:spPr>
          <a:xfrm flipV="1">
            <a:off x="7491906" y="4604331"/>
            <a:ext cx="1103174" cy="517438"/>
          </a:xfrm>
          <a:prstGeom prst="bentConnector3">
            <a:avLst>
              <a:gd name="adj1" fmla="val -1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1" name="Elbow Connector 270"/>
          <p:cNvCxnSpPr>
            <a:stCxn id="130" idx="0"/>
          </p:cNvCxnSpPr>
          <p:nvPr/>
        </p:nvCxnSpPr>
        <p:spPr>
          <a:xfrm rot="5400000" flipH="1" flipV="1">
            <a:off x="6589838" y="4338298"/>
            <a:ext cx="119055" cy="168508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75" name="Elbow Connector 274"/>
          <p:cNvCxnSpPr/>
          <p:nvPr/>
        </p:nvCxnSpPr>
        <p:spPr>
          <a:xfrm flipV="1">
            <a:off x="7506256" y="3835120"/>
            <a:ext cx="1405541" cy="768744"/>
          </a:xfrm>
          <a:prstGeom prst="bentConnector3">
            <a:avLst>
              <a:gd name="adj1" fmla="val -114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7" name="Rectangle 296"/>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298" name="Rectangle 297"/>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299" name="Straight Arrow Connector 298"/>
          <p:cNvCxnSpPr/>
          <p:nvPr/>
        </p:nvCxnSpPr>
        <p:spPr>
          <a:xfrm>
            <a:off x="1832652" y="6070163"/>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p:nvPr/>
        </p:nvCxnSpPr>
        <p:spPr>
          <a:xfrm>
            <a:off x="1832652" y="6211881"/>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1" name="Rectangle 300"/>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302" name="Rectangle 301"/>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303" name="Straight Arrow Connector 302"/>
          <p:cNvCxnSpPr/>
          <p:nvPr/>
        </p:nvCxnSpPr>
        <p:spPr>
          <a:xfrm>
            <a:off x="1832652" y="6356754"/>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4" name="Straight Arrow Connector 303"/>
          <p:cNvCxnSpPr/>
          <p:nvPr/>
        </p:nvCxnSpPr>
        <p:spPr>
          <a:xfrm>
            <a:off x="1832652" y="6498472"/>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5" name="TextBox 304"/>
          <p:cNvSpPr txBox="1"/>
          <p:nvPr/>
        </p:nvSpPr>
        <p:spPr>
          <a:xfrm>
            <a:off x="3597633" y="6088760"/>
            <a:ext cx="1305448" cy="382308"/>
          </a:xfrm>
          <a:prstGeom prst="rect">
            <a:avLst/>
          </a:prstGeom>
          <a:noFill/>
        </p:spPr>
        <p:txBody>
          <a:bodyPr wrap="none" rtlCol="0">
            <a:spAutoFit/>
          </a:bodyPr>
          <a:lstStyle/>
          <a:p>
            <a:pPr algn="ctr" defTabSz="932597"/>
            <a:r>
              <a:rPr lang="en-US" sz="1836" dirty="0">
                <a:solidFill>
                  <a:prstClr val="white"/>
                </a:solidFill>
              </a:rPr>
              <a:t>Other State</a:t>
            </a:r>
          </a:p>
        </p:txBody>
      </p:sp>
    </p:spTree>
    <p:extLst>
      <p:ext uri="{BB962C8B-B14F-4D97-AF65-F5344CB8AC3E}">
        <p14:creationId xmlns:p14="http://schemas.microsoft.com/office/powerpoint/2010/main" val="36134605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Hazard Example Scenario</a:t>
            </a:r>
            <a:endParaRPr lang="en-US" dirty="0"/>
          </a:p>
        </p:txBody>
      </p:sp>
      <p:sp>
        <p:nvSpPr>
          <p:cNvPr id="3" name="Content Placeholder 2"/>
          <p:cNvSpPr>
            <a:spLocks noGrp="1"/>
          </p:cNvSpPr>
          <p:nvPr>
            <p:ph idx="1"/>
          </p:nvPr>
        </p:nvSpPr>
        <p:spPr>
          <a:xfrm>
            <a:off x="855768" y="2483992"/>
            <a:ext cx="10724938" cy="4303288"/>
          </a:xfrm>
        </p:spPr>
        <p:txBody>
          <a:bodyPr>
            <a:normAutofit/>
          </a:bodyPr>
          <a:lstStyle/>
          <a:p>
            <a:pPr marL="0" indent="0">
              <a:lnSpc>
                <a:spcPct val="100000"/>
              </a:lnSpc>
              <a:spcBef>
                <a:spcPts val="0"/>
              </a:spcBef>
              <a:buNone/>
            </a:pPr>
            <a:r>
              <a:rPr lang="en-US" sz="2040" dirty="0" err="1">
                <a:latin typeface="Consolas" panose="020B0609020204030204" pitchFamily="49" charset="0"/>
                <a:cs typeface="Consolas" panose="020B0609020204030204" pitchFamily="49" charset="0"/>
              </a:rPr>
              <a:t>pContext</a:t>
            </a:r>
            <a:r>
              <a:rPr lang="en-US" sz="2040" dirty="0">
                <a:latin typeface="Consolas" panose="020B0609020204030204" pitchFamily="49" charset="0"/>
                <a:cs typeface="Consolas" panose="020B0609020204030204" pitchFamily="49" charset="0"/>
              </a:rPr>
              <a:t>-&gt;</a:t>
            </a:r>
            <a:r>
              <a:rPr lang="en-US" sz="2040" dirty="0" err="1">
                <a:latin typeface="Consolas" panose="020B0609020204030204" pitchFamily="49" charset="0"/>
                <a:cs typeface="Consolas" panose="020B0609020204030204" pitchFamily="49" charset="0"/>
              </a:rPr>
              <a:t>OMSetRenderTargets</a:t>
            </a:r>
            <a:r>
              <a:rPr lang="en-US" sz="2040" dirty="0">
                <a:latin typeface="Consolas" panose="020B0609020204030204" pitchFamily="49" charset="0"/>
                <a:cs typeface="Consolas" panose="020B0609020204030204" pitchFamily="49" charset="0"/>
              </a:rPr>
              <a:t>( 0, 1, &amp;</a:t>
            </a:r>
            <a:r>
              <a:rPr lang="en-US" sz="2040" dirty="0" err="1">
                <a:latin typeface="Consolas" panose="020B0609020204030204" pitchFamily="49" charset="0"/>
                <a:cs typeface="Consolas" panose="020B0609020204030204" pitchFamily="49" charset="0"/>
              </a:rPr>
              <a:t>pRTTexture_RTV</a:t>
            </a:r>
            <a:r>
              <a:rPr lang="en-US" sz="2040" dirty="0">
                <a:latin typeface="Consolas" panose="020B0609020204030204" pitchFamily="49" charset="0"/>
                <a:cs typeface="Consolas" panose="020B0609020204030204" pitchFamily="49" charset="0"/>
              </a:rPr>
              <a:t> ); </a:t>
            </a:r>
          </a:p>
          <a:p>
            <a:pPr marL="0" indent="0">
              <a:lnSpc>
                <a:spcPct val="100000"/>
              </a:lnSpc>
              <a:spcBef>
                <a:spcPts val="0"/>
              </a:spcBef>
              <a:buNone/>
            </a:pPr>
            <a:r>
              <a:rPr lang="en-US" sz="2040" dirty="0" err="1">
                <a:latin typeface="Consolas" panose="020B0609020204030204" pitchFamily="49" charset="0"/>
                <a:cs typeface="Consolas" panose="020B0609020204030204" pitchFamily="49" charset="0"/>
              </a:rPr>
              <a:t>pContext</a:t>
            </a:r>
            <a:r>
              <a:rPr lang="en-US" sz="2040" dirty="0">
                <a:latin typeface="Consolas" panose="020B0609020204030204" pitchFamily="49" charset="0"/>
                <a:cs typeface="Consolas" panose="020B0609020204030204" pitchFamily="49" charset="0"/>
              </a:rPr>
              <a:t>-&gt;Draw( ... ); // write to </a:t>
            </a:r>
            <a:r>
              <a:rPr lang="en-US" sz="2040" dirty="0" err="1">
                <a:latin typeface="Consolas" panose="020B0609020204030204" pitchFamily="49" charset="0"/>
                <a:cs typeface="Consolas" panose="020B0609020204030204" pitchFamily="49" charset="0"/>
              </a:rPr>
              <a:t>pRTTexture</a:t>
            </a:r>
            <a:endParaRPr lang="en-US" sz="2040" dirty="0">
              <a:latin typeface="Consolas" panose="020B0609020204030204" pitchFamily="49" charset="0"/>
              <a:cs typeface="Consolas" panose="020B0609020204030204" pitchFamily="49" charset="0"/>
            </a:endParaRPr>
          </a:p>
          <a:p>
            <a:pPr marL="0" indent="0">
              <a:lnSpc>
                <a:spcPct val="100000"/>
              </a:lnSpc>
              <a:spcBef>
                <a:spcPts val="0"/>
              </a:spcBef>
              <a:buNone/>
            </a:pPr>
            <a:endParaRPr lang="en-US" sz="2040" dirty="0">
              <a:latin typeface="Consolas" panose="020B0609020204030204" pitchFamily="49" charset="0"/>
              <a:cs typeface="Consolas" panose="020B0609020204030204" pitchFamily="49" charset="0"/>
            </a:endParaRPr>
          </a:p>
          <a:p>
            <a:pPr marL="0" indent="0">
              <a:lnSpc>
                <a:spcPct val="100000"/>
              </a:lnSpc>
              <a:spcBef>
                <a:spcPts val="0"/>
              </a:spcBef>
              <a:buNone/>
            </a:pPr>
            <a:r>
              <a:rPr lang="en-US" sz="2040" dirty="0" err="1">
                <a:latin typeface="Consolas" panose="020B0609020204030204" pitchFamily="49" charset="0"/>
                <a:cs typeface="Consolas" panose="020B0609020204030204" pitchFamily="49" charset="0"/>
              </a:rPr>
              <a:t>pContext</a:t>
            </a:r>
            <a:r>
              <a:rPr lang="en-US" sz="2040" dirty="0">
                <a:latin typeface="Consolas" panose="020B0609020204030204" pitchFamily="49" charset="0"/>
                <a:cs typeface="Consolas" panose="020B0609020204030204" pitchFamily="49" charset="0"/>
              </a:rPr>
              <a:t>-&gt;</a:t>
            </a:r>
            <a:r>
              <a:rPr lang="en-US" sz="2040" dirty="0" err="1">
                <a:latin typeface="Consolas" panose="020B0609020204030204" pitchFamily="49" charset="0"/>
                <a:cs typeface="Consolas" panose="020B0609020204030204" pitchFamily="49" charset="0"/>
              </a:rPr>
              <a:t>OMSetRenderTargets</a:t>
            </a:r>
            <a:r>
              <a:rPr lang="en-US" sz="2040" dirty="0">
                <a:latin typeface="Consolas" panose="020B0609020204030204" pitchFamily="49" charset="0"/>
                <a:cs typeface="Consolas" panose="020B0609020204030204" pitchFamily="49" charset="0"/>
              </a:rPr>
              <a:t>( ... ); </a:t>
            </a:r>
          </a:p>
          <a:p>
            <a:pPr marL="0" indent="0">
              <a:lnSpc>
                <a:spcPct val="100000"/>
              </a:lnSpc>
              <a:spcBef>
                <a:spcPts val="0"/>
              </a:spcBef>
              <a:buNone/>
            </a:pPr>
            <a:endParaRPr lang="en-US" sz="2040" dirty="0">
              <a:latin typeface="Consolas" panose="020B0609020204030204" pitchFamily="49" charset="0"/>
              <a:cs typeface="Consolas" panose="020B0609020204030204" pitchFamily="49" charset="0"/>
            </a:endParaRPr>
          </a:p>
          <a:p>
            <a:pPr marL="0" indent="0">
              <a:lnSpc>
                <a:spcPct val="100000"/>
              </a:lnSpc>
              <a:spcBef>
                <a:spcPts val="0"/>
              </a:spcBef>
              <a:buNone/>
            </a:pPr>
            <a:r>
              <a:rPr lang="en-US" sz="2040" b="1" dirty="0">
                <a:latin typeface="Consolas" panose="020B0609020204030204" pitchFamily="49" charset="0"/>
                <a:cs typeface="Consolas" panose="020B0609020204030204" pitchFamily="49" charset="0"/>
              </a:rPr>
              <a:t>// Bind texture after rendering to it,</a:t>
            </a:r>
          </a:p>
          <a:p>
            <a:pPr marL="0" indent="0">
              <a:lnSpc>
                <a:spcPct val="100000"/>
              </a:lnSpc>
              <a:spcBef>
                <a:spcPts val="0"/>
              </a:spcBef>
              <a:buNone/>
            </a:pPr>
            <a:r>
              <a:rPr lang="en-US" sz="2040" b="1" dirty="0">
                <a:latin typeface="Consolas" panose="020B0609020204030204" pitchFamily="49" charset="0"/>
                <a:cs typeface="Consolas" panose="020B0609020204030204" pitchFamily="49" charset="0"/>
              </a:rPr>
              <a:t>// resulting in a read after write hazard for the GPU.</a:t>
            </a:r>
          </a:p>
          <a:p>
            <a:pPr marL="0" indent="0">
              <a:lnSpc>
                <a:spcPct val="100000"/>
              </a:lnSpc>
              <a:spcBef>
                <a:spcPts val="0"/>
              </a:spcBef>
              <a:buNone/>
            </a:pPr>
            <a:r>
              <a:rPr lang="en-US" sz="2040" b="1" dirty="0" err="1">
                <a:latin typeface="Consolas" panose="020B0609020204030204" pitchFamily="49" charset="0"/>
                <a:cs typeface="Consolas" panose="020B0609020204030204" pitchFamily="49" charset="0"/>
              </a:rPr>
              <a:t>pContext</a:t>
            </a:r>
            <a:r>
              <a:rPr lang="en-US" sz="2040" b="1" dirty="0">
                <a:latin typeface="Consolas" panose="020B0609020204030204" pitchFamily="49" charset="0"/>
                <a:cs typeface="Consolas" panose="020B0609020204030204" pitchFamily="49" charset="0"/>
              </a:rPr>
              <a:t>-&gt;</a:t>
            </a:r>
            <a:r>
              <a:rPr lang="en-US" sz="2040" b="1" dirty="0" err="1">
                <a:latin typeface="Consolas" panose="020B0609020204030204" pitchFamily="49" charset="0"/>
                <a:cs typeface="Consolas" panose="020B0609020204030204" pitchFamily="49" charset="0"/>
              </a:rPr>
              <a:t>PSSetShaderResources</a:t>
            </a:r>
            <a:r>
              <a:rPr lang="en-US" sz="2040" b="1" dirty="0">
                <a:latin typeface="Consolas" panose="020B0609020204030204" pitchFamily="49" charset="0"/>
                <a:cs typeface="Consolas" panose="020B0609020204030204" pitchFamily="49" charset="0"/>
              </a:rPr>
              <a:t>( 0, 1, &amp;</a:t>
            </a:r>
            <a:r>
              <a:rPr lang="en-US" sz="2040" b="1" dirty="0" err="1">
                <a:latin typeface="Consolas" panose="020B0609020204030204" pitchFamily="49" charset="0"/>
                <a:cs typeface="Consolas" panose="020B0609020204030204" pitchFamily="49" charset="0"/>
              </a:rPr>
              <a:t>pRTTexture_SRV</a:t>
            </a:r>
            <a:r>
              <a:rPr lang="en-US" sz="2040" b="1" dirty="0">
                <a:latin typeface="Consolas" panose="020B0609020204030204" pitchFamily="49" charset="0"/>
                <a:cs typeface="Consolas" panose="020B0609020204030204" pitchFamily="49" charset="0"/>
              </a:rPr>
              <a:t> ); </a:t>
            </a:r>
          </a:p>
          <a:p>
            <a:pPr marL="0" indent="0">
              <a:lnSpc>
                <a:spcPct val="100000"/>
              </a:lnSpc>
              <a:spcBef>
                <a:spcPts val="0"/>
              </a:spcBef>
              <a:buNone/>
            </a:pPr>
            <a:endParaRPr lang="en-US" sz="2040" dirty="0">
              <a:latin typeface="Consolas" panose="020B0609020204030204" pitchFamily="49" charset="0"/>
              <a:cs typeface="Consolas" panose="020B0609020204030204" pitchFamily="49" charset="0"/>
            </a:endParaRPr>
          </a:p>
          <a:p>
            <a:pPr marL="0" indent="0">
              <a:lnSpc>
                <a:spcPct val="100000"/>
              </a:lnSpc>
              <a:spcBef>
                <a:spcPts val="0"/>
              </a:spcBef>
              <a:buNone/>
            </a:pPr>
            <a:r>
              <a:rPr lang="en-US" sz="2040" dirty="0" err="1">
                <a:latin typeface="Consolas" panose="020B0609020204030204" pitchFamily="49" charset="0"/>
                <a:cs typeface="Consolas" panose="020B0609020204030204" pitchFamily="49" charset="0"/>
              </a:rPr>
              <a:t>pContext</a:t>
            </a:r>
            <a:r>
              <a:rPr lang="en-US" sz="2040" dirty="0">
                <a:latin typeface="Consolas" panose="020B0609020204030204" pitchFamily="49" charset="0"/>
                <a:cs typeface="Consolas" panose="020B0609020204030204" pitchFamily="49" charset="0"/>
              </a:rPr>
              <a:t>-&gt;Draw( ... ); // read from </a:t>
            </a:r>
            <a:r>
              <a:rPr lang="en-US" sz="2040" dirty="0" err="1">
                <a:latin typeface="Consolas" panose="020B0609020204030204" pitchFamily="49" charset="0"/>
                <a:cs typeface="Consolas" panose="020B0609020204030204" pitchFamily="49" charset="0"/>
              </a:rPr>
              <a:t>pRTTexture</a:t>
            </a:r>
            <a:endParaRPr lang="en-US" sz="2040" dirty="0">
              <a:latin typeface="Consolas" panose="020B0609020204030204" pitchFamily="49" charset="0"/>
              <a:cs typeface="Consolas" panose="020B0609020204030204" pitchFamily="49" charset="0"/>
            </a:endParaRPr>
          </a:p>
          <a:p>
            <a:pPr marL="0" indent="0">
              <a:buNone/>
            </a:pPr>
            <a:endParaRPr lang="en-US" sz="2040" dirty="0"/>
          </a:p>
        </p:txBody>
      </p:sp>
      <p:sp>
        <p:nvSpPr>
          <p:cNvPr id="4" name="TextBox 3"/>
          <p:cNvSpPr txBox="1"/>
          <p:nvPr/>
        </p:nvSpPr>
        <p:spPr>
          <a:xfrm>
            <a:off x="855768" y="1724345"/>
            <a:ext cx="10724938" cy="468829"/>
          </a:xfrm>
          <a:prstGeom prst="rect">
            <a:avLst/>
          </a:prstGeom>
          <a:noFill/>
        </p:spPr>
        <p:txBody>
          <a:bodyPr wrap="square" rtlCol="0">
            <a:spAutoFit/>
          </a:bodyPr>
          <a:lstStyle/>
          <a:p>
            <a:pPr defTabSz="932597">
              <a:lnSpc>
                <a:spcPct val="90000"/>
              </a:lnSpc>
              <a:spcBef>
                <a:spcPts val="1020"/>
              </a:spcBef>
            </a:pPr>
            <a:r>
              <a:rPr lang="en-US" sz="2652" dirty="0">
                <a:solidFill>
                  <a:prstClr val="black"/>
                </a:solidFill>
              </a:rPr>
              <a:t>A simple read after write hazard in Direct3D 11</a:t>
            </a:r>
          </a:p>
        </p:txBody>
      </p:sp>
    </p:spTree>
    <p:extLst>
      <p:ext uri="{BB962C8B-B14F-4D97-AF65-F5344CB8AC3E}">
        <p14:creationId xmlns:p14="http://schemas.microsoft.com/office/powerpoint/2010/main" val="7762902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Direct3D 11 – Implicit Hazard Resolution</a:t>
            </a:r>
          </a:p>
        </p:txBody>
      </p:sp>
      <p:sp>
        <p:nvSpPr>
          <p:cNvPr id="3" name="Content Placeholder 2"/>
          <p:cNvSpPr>
            <a:spLocks noGrp="1"/>
          </p:cNvSpPr>
          <p:nvPr>
            <p:ph idx="1"/>
          </p:nvPr>
        </p:nvSpPr>
        <p:spPr>
          <a:xfrm>
            <a:off x="855768" y="2458836"/>
            <a:ext cx="10724938" cy="4355101"/>
          </a:xfrm>
        </p:spPr>
        <p:txBody>
          <a:bodyPr>
            <a:noAutofit/>
          </a:bodyPr>
          <a:lstStyle/>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Inside: </a:t>
            </a:r>
            <a:r>
              <a:rPr lang="en-US" sz="1632" dirty="0" err="1">
                <a:latin typeface="Consolas" panose="020B0609020204030204" pitchFamily="49" charset="0"/>
                <a:cs typeface="Consolas" panose="020B0609020204030204" pitchFamily="49" charset="0"/>
              </a:rPr>
              <a:t>pContext</a:t>
            </a:r>
            <a:r>
              <a:rPr lang="en-US" sz="1632" dirty="0">
                <a:latin typeface="Consolas" panose="020B0609020204030204" pitchFamily="49" charset="0"/>
                <a:cs typeface="Consolas" panose="020B0609020204030204" pitchFamily="49" charset="0"/>
              </a:rPr>
              <a:t>-&gt;</a:t>
            </a:r>
            <a:r>
              <a:rPr lang="en-US" sz="1632" dirty="0" err="1">
                <a:latin typeface="Consolas" panose="020B0609020204030204" pitchFamily="49" charset="0"/>
                <a:cs typeface="Consolas" panose="020B0609020204030204" pitchFamily="49" charset="0"/>
              </a:rPr>
              <a:t>PSSetShaderResources</a:t>
            </a:r>
            <a:r>
              <a:rPr lang="en-US" sz="1632" dirty="0">
                <a:latin typeface="Consolas" panose="020B0609020204030204" pitchFamily="49" charset="0"/>
                <a:cs typeface="Consolas" panose="020B0609020204030204" pitchFamily="49" charset="0"/>
              </a:rPr>
              <a:t>( 0, 1, &amp;</a:t>
            </a:r>
            <a:r>
              <a:rPr lang="en-US" sz="1632" dirty="0" err="1">
                <a:latin typeface="Consolas" panose="020B0609020204030204" pitchFamily="49" charset="0"/>
                <a:cs typeface="Consolas" panose="020B0609020204030204" pitchFamily="49" charset="0"/>
              </a:rPr>
              <a:t>pRTTexture_SRV</a:t>
            </a:r>
            <a:r>
              <a:rPr lang="en-US" sz="1632" dirty="0">
                <a:latin typeface="Consolas" panose="020B0609020204030204" pitchFamily="49" charset="0"/>
                <a:cs typeface="Consolas" panose="020B0609020204030204" pitchFamily="49" charset="0"/>
              </a:rPr>
              <a:t> );</a:t>
            </a:r>
          </a:p>
          <a:p>
            <a:pPr marL="0" indent="0">
              <a:lnSpc>
                <a:spcPct val="100000"/>
              </a:lnSpc>
              <a:spcBef>
                <a:spcPts val="0"/>
              </a:spcBef>
              <a:buNone/>
            </a:pPr>
            <a:endParaRPr lang="en-US" sz="1632" dirty="0">
              <a:latin typeface="Consolas" panose="020B0609020204030204" pitchFamily="49" charset="0"/>
              <a:cs typeface="Consolas" panose="020B0609020204030204" pitchFamily="49" charset="0"/>
            </a:endParaRPr>
          </a:p>
          <a:p>
            <a:pPr marL="0" indent="0">
              <a:lnSpc>
                <a:spcPct val="100000"/>
              </a:lnSpc>
              <a:spcBef>
                <a:spcPts val="0"/>
              </a:spcBef>
              <a:buNone/>
            </a:pPr>
            <a:r>
              <a:rPr lang="en-US" sz="1836" b="1" dirty="0">
                <a:latin typeface="Consolas" panose="020B0609020204030204" pitchFamily="49" charset="0"/>
                <a:cs typeface="Consolas" panose="020B0609020204030204" pitchFamily="49" charset="0"/>
              </a:rPr>
              <a:t>for</a:t>
            </a:r>
            <a:r>
              <a:rPr lang="en-US" sz="1836" dirty="0">
                <a:latin typeface="Consolas" panose="020B0609020204030204" pitchFamily="49" charset="0"/>
                <a:cs typeface="Consolas" panose="020B0609020204030204" pitchFamily="49" charset="0"/>
              </a:rPr>
              <a:t> </a:t>
            </a:r>
            <a:r>
              <a:rPr lang="en-US" sz="1632" dirty="0">
                <a:latin typeface="Consolas" panose="020B0609020204030204" pitchFamily="49" charset="0"/>
                <a:cs typeface="Consolas" panose="020B0609020204030204" pitchFamily="49" charset="0"/>
              </a:rPr>
              <a:t>(UINT Slot = 0; Slot &lt; Slots; ++Slot)</a:t>
            </a: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a:t>
            </a: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 Enforce resource is not simultaneously bound as a GPU output, by using reference counts</a:t>
            </a: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 If bound elsewhere, prevent state change by binding NULL instead. </a:t>
            </a:r>
          </a:p>
          <a:p>
            <a:pPr marL="0" indent="0">
              <a:lnSpc>
                <a:spcPct val="100000"/>
              </a:lnSpc>
              <a:spcBef>
                <a:spcPts val="0"/>
              </a:spcBef>
              <a:buNone/>
            </a:pPr>
            <a:endParaRPr lang="en-US" sz="1632" dirty="0">
              <a:latin typeface="Consolas" panose="020B0609020204030204" pitchFamily="49" charset="0"/>
              <a:cs typeface="Consolas" panose="020B0609020204030204" pitchFamily="49" charset="0"/>
            </a:endParaRP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 Detect read after write hazard</a:t>
            </a:r>
          </a:p>
          <a:p>
            <a:pPr marL="0" indent="0">
              <a:lnSpc>
                <a:spcPct val="100000"/>
              </a:lnSpc>
              <a:spcBef>
                <a:spcPts val="0"/>
              </a:spcBef>
              <a:buNone/>
            </a:pPr>
            <a:r>
              <a:rPr lang="en-US" sz="1428" dirty="0">
                <a:latin typeface="Consolas" panose="020B0609020204030204" pitchFamily="49" charset="0"/>
                <a:cs typeface="Consolas" panose="020B0609020204030204" pitchFamily="49" charset="0"/>
              </a:rPr>
              <a:t>  </a:t>
            </a:r>
            <a:r>
              <a:rPr lang="en-US" sz="1836" b="1" dirty="0">
                <a:latin typeface="Consolas" panose="020B0609020204030204" pitchFamily="49" charset="0"/>
                <a:cs typeface="Consolas" panose="020B0609020204030204" pitchFamily="49" charset="0"/>
              </a:rPr>
              <a:t>if</a:t>
            </a:r>
            <a:r>
              <a:rPr lang="en-US" sz="1836" dirty="0">
                <a:latin typeface="Consolas" panose="020B0609020204030204" pitchFamily="49" charset="0"/>
                <a:cs typeface="Consolas" panose="020B0609020204030204" pitchFamily="49" charset="0"/>
              </a:rPr>
              <a:t> </a:t>
            </a:r>
            <a:r>
              <a:rPr lang="en-US" sz="1428" dirty="0">
                <a:latin typeface="Consolas" panose="020B0609020204030204" pitchFamily="49" charset="0"/>
                <a:cs typeface="Consolas" panose="020B0609020204030204" pitchFamily="49" charset="0"/>
              </a:rPr>
              <a:t>(</a:t>
            </a:r>
            <a:r>
              <a:rPr lang="en-US" sz="1836" b="1" dirty="0" err="1">
                <a:latin typeface="Consolas" panose="020B0609020204030204" pitchFamily="49" charset="0"/>
                <a:cs typeface="Consolas" panose="020B0609020204030204" pitchFamily="49" charset="0"/>
              </a:rPr>
              <a:t>pSRV</a:t>
            </a:r>
            <a:r>
              <a:rPr lang="en-US" sz="1836" b="1" dirty="0">
                <a:latin typeface="Consolas" panose="020B0609020204030204" pitchFamily="49" charset="0"/>
                <a:cs typeface="Consolas" panose="020B0609020204030204" pitchFamily="49" charset="0"/>
              </a:rPr>
              <a:t>[ Slot ]-&gt;</a:t>
            </a:r>
            <a:r>
              <a:rPr lang="en-US" sz="1836" b="1" dirty="0" err="1">
                <a:latin typeface="Consolas" panose="020B0609020204030204" pitchFamily="49" charset="0"/>
                <a:cs typeface="Consolas" panose="020B0609020204030204" pitchFamily="49" charset="0"/>
              </a:rPr>
              <a:t>m_Fence</a:t>
            </a:r>
            <a:r>
              <a:rPr lang="en-US" sz="1836" b="1" dirty="0">
                <a:latin typeface="Consolas" panose="020B0609020204030204" pitchFamily="49" charset="0"/>
                <a:cs typeface="Consolas" panose="020B0609020204030204" pitchFamily="49" charset="0"/>
              </a:rPr>
              <a:t> </a:t>
            </a:r>
            <a:r>
              <a:rPr lang="en-US" sz="1428" dirty="0">
                <a:latin typeface="Consolas" panose="020B0609020204030204" pitchFamily="49" charset="0"/>
                <a:cs typeface="Consolas" panose="020B0609020204030204" pitchFamily="49" charset="0"/>
              </a:rPr>
              <a:t>!= </a:t>
            </a:r>
            <a:r>
              <a:rPr lang="en-US" sz="1836" b="1" dirty="0" err="1">
                <a:latin typeface="Consolas" panose="020B0609020204030204" pitchFamily="49" charset="0"/>
                <a:cs typeface="Consolas" panose="020B0609020204030204" pitchFamily="49" charset="0"/>
              </a:rPr>
              <a:t>pSRV</a:t>
            </a:r>
            <a:r>
              <a:rPr lang="en-US" sz="1836" b="1" dirty="0">
                <a:latin typeface="Consolas" panose="020B0609020204030204" pitchFamily="49" charset="0"/>
                <a:cs typeface="Consolas" panose="020B0609020204030204" pitchFamily="49" charset="0"/>
              </a:rPr>
              <a:t>[ Slot ]-&gt;Resource().</a:t>
            </a:r>
            <a:r>
              <a:rPr lang="en-US" sz="1836" b="1" dirty="0" err="1">
                <a:latin typeface="Consolas" panose="020B0609020204030204" pitchFamily="49" charset="0"/>
                <a:cs typeface="Consolas" panose="020B0609020204030204" pitchFamily="49" charset="0"/>
              </a:rPr>
              <a:t>m_LastOutputFence</a:t>
            </a:r>
            <a:r>
              <a:rPr lang="en-US" sz="1428" dirty="0">
                <a:latin typeface="Consolas" panose="020B0609020204030204" pitchFamily="49" charset="0"/>
                <a:cs typeface="Consolas" panose="020B0609020204030204" pitchFamily="49" charset="0"/>
              </a:rPr>
              <a:t>)</a:t>
            </a:r>
          </a:p>
          <a:p>
            <a:pPr marL="0" indent="0">
              <a:lnSpc>
                <a:spcPct val="100000"/>
              </a:lnSpc>
              <a:spcBef>
                <a:spcPts val="0"/>
              </a:spcBef>
              <a:buNone/>
            </a:pPr>
            <a:r>
              <a:rPr lang="en-US" sz="1428" dirty="0">
                <a:latin typeface="Consolas" panose="020B0609020204030204" pitchFamily="49" charset="0"/>
                <a:cs typeface="Consolas" panose="020B0609020204030204" pitchFamily="49" charset="0"/>
              </a:rPr>
              <a:t>  {</a:t>
            </a:r>
          </a:p>
          <a:p>
            <a:pPr marL="0" indent="0">
              <a:lnSpc>
                <a:spcPct val="100000"/>
              </a:lnSpc>
              <a:spcBef>
                <a:spcPts val="0"/>
              </a:spcBef>
              <a:buNone/>
            </a:pPr>
            <a:r>
              <a:rPr lang="en-US" sz="1428" dirty="0">
                <a:latin typeface="Consolas" panose="020B0609020204030204" pitchFamily="49" charset="0"/>
                <a:cs typeface="Consolas" panose="020B0609020204030204" pitchFamily="49" charset="0"/>
              </a:rPr>
              <a:t>    </a:t>
            </a:r>
            <a:r>
              <a:rPr lang="en-US" sz="1836" b="1" dirty="0" err="1">
                <a:latin typeface="Consolas" panose="020B0609020204030204" pitchFamily="49" charset="0"/>
                <a:cs typeface="Consolas" panose="020B0609020204030204" pitchFamily="49" charset="0"/>
              </a:rPr>
              <a:t>pSRV</a:t>
            </a:r>
            <a:r>
              <a:rPr lang="en-US" sz="1836" b="1" dirty="0">
                <a:latin typeface="Consolas" panose="020B0609020204030204" pitchFamily="49" charset="0"/>
                <a:cs typeface="Consolas" panose="020B0609020204030204" pitchFamily="49" charset="0"/>
              </a:rPr>
              <a:t>[ Slot ]-&gt;</a:t>
            </a:r>
            <a:r>
              <a:rPr lang="en-US" sz="1836" b="1" dirty="0" err="1">
                <a:latin typeface="Consolas" panose="020B0609020204030204" pitchFamily="49" charset="0"/>
                <a:cs typeface="Consolas" panose="020B0609020204030204" pitchFamily="49" charset="0"/>
              </a:rPr>
              <a:t>m_Fence</a:t>
            </a:r>
            <a:r>
              <a:rPr lang="en-US" sz="1836" b="1" dirty="0">
                <a:latin typeface="Consolas" panose="020B0609020204030204" pitchFamily="49" charset="0"/>
                <a:cs typeface="Consolas" panose="020B0609020204030204" pitchFamily="49" charset="0"/>
              </a:rPr>
              <a:t> </a:t>
            </a:r>
            <a:r>
              <a:rPr lang="en-US" sz="1428" dirty="0">
                <a:latin typeface="Consolas" panose="020B0609020204030204" pitchFamily="49" charset="0"/>
                <a:cs typeface="Consolas" panose="020B0609020204030204" pitchFamily="49" charset="0"/>
              </a:rPr>
              <a:t>= </a:t>
            </a:r>
            <a:r>
              <a:rPr lang="en-US" sz="1836" b="1" dirty="0" err="1">
                <a:latin typeface="Consolas" panose="020B0609020204030204" pitchFamily="49" charset="0"/>
                <a:cs typeface="Consolas" panose="020B0609020204030204" pitchFamily="49" charset="0"/>
              </a:rPr>
              <a:t>pSRV</a:t>
            </a:r>
            <a:r>
              <a:rPr lang="en-US" sz="1836" b="1" dirty="0">
                <a:latin typeface="Consolas" panose="020B0609020204030204" pitchFamily="49" charset="0"/>
                <a:cs typeface="Consolas" panose="020B0609020204030204" pitchFamily="49" charset="0"/>
              </a:rPr>
              <a:t>[ Slot ]-&gt;Resource().</a:t>
            </a:r>
            <a:r>
              <a:rPr lang="en-US" sz="1836" b="1" dirty="0" err="1">
                <a:latin typeface="Consolas" panose="020B0609020204030204" pitchFamily="49" charset="0"/>
                <a:cs typeface="Consolas" panose="020B0609020204030204" pitchFamily="49" charset="0"/>
              </a:rPr>
              <a:t>m_LastOutputFence</a:t>
            </a:r>
            <a:r>
              <a:rPr lang="en-US" sz="1428" dirty="0">
                <a:latin typeface="Consolas" panose="020B0609020204030204" pitchFamily="49" charset="0"/>
                <a:cs typeface="Consolas" panose="020B0609020204030204" pitchFamily="49" charset="0"/>
              </a:rPr>
              <a:t>;</a:t>
            </a:r>
          </a:p>
          <a:p>
            <a:pPr marL="0" indent="0">
              <a:lnSpc>
                <a:spcPct val="100000"/>
              </a:lnSpc>
              <a:spcBef>
                <a:spcPts val="0"/>
              </a:spcBef>
              <a:buNone/>
            </a:pPr>
            <a:endParaRPr lang="en-US" sz="1632" dirty="0">
              <a:latin typeface="Consolas" panose="020B0609020204030204" pitchFamily="49" charset="0"/>
              <a:cs typeface="Consolas" panose="020B0609020204030204" pitchFamily="49" charset="0"/>
            </a:endParaRP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 Use the GPU operations to ensure the GPU completes all writes to this resource,</a:t>
            </a: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 before any further render operations are issued.</a:t>
            </a: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a:t>
            </a:r>
            <a:r>
              <a:rPr lang="en-US" sz="1632" dirty="0" err="1">
                <a:latin typeface="Consolas" panose="020B0609020204030204" pitchFamily="49" charset="0"/>
                <a:cs typeface="Consolas" panose="020B0609020204030204" pitchFamily="49" charset="0"/>
              </a:rPr>
              <a:t>ResolveHazardInDriver</a:t>
            </a:r>
            <a:r>
              <a:rPr lang="en-US" sz="1632" dirty="0">
                <a:latin typeface="Consolas" panose="020B0609020204030204" pitchFamily="49" charset="0"/>
                <a:cs typeface="Consolas" panose="020B0609020204030204" pitchFamily="49" charset="0"/>
              </a:rPr>
              <a:t>(</a:t>
            </a:r>
            <a:r>
              <a:rPr lang="en-US" sz="1632" dirty="0" err="1">
                <a:latin typeface="Consolas" panose="020B0609020204030204" pitchFamily="49" charset="0"/>
                <a:cs typeface="Consolas" panose="020B0609020204030204" pitchFamily="49" charset="0"/>
              </a:rPr>
              <a:t>pSRV</a:t>
            </a:r>
            <a:r>
              <a:rPr lang="en-US" sz="1632" dirty="0">
                <a:latin typeface="Consolas" panose="020B0609020204030204" pitchFamily="49" charset="0"/>
                <a:cs typeface="Consolas" panose="020B0609020204030204" pitchFamily="49" charset="0"/>
              </a:rPr>
              <a:t>[ Slot ])</a:t>
            </a: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  }</a:t>
            </a:r>
          </a:p>
          <a:p>
            <a:pPr marL="0" indent="0">
              <a:lnSpc>
                <a:spcPct val="100000"/>
              </a:lnSpc>
              <a:spcBef>
                <a:spcPts val="0"/>
              </a:spcBef>
              <a:buNone/>
            </a:pPr>
            <a:r>
              <a:rPr lang="en-US" sz="1632" dirty="0">
                <a:latin typeface="Consolas" panose="020B0609020204030204" pitchFamily="49" charset="0"/>
                <a:cs typeface="Consolas" panose="020B0609020204030204" pitchFamily="49" charset="0"/>
              </a:rPr>
              <a:t>}</a:t>
            </a:r>
          </a:p>
        </p:txBody>
      </p:sp>
      <p:sp>
        <p:nvSpPr>
          <p:cNvPr id="4" name="TextBox 3"/>
          <p:cNvSpPr txBox="1"/>
          <p:nvPr/>
        </p:nvSpPr>
        <p:spPr>
          <a:xfrm>
            <a:off x="855768" y="1724345"/>
            <a:ext cx="10724938" cy="772988"/>
          </a:xfrm>
          <a:prstGeom prst="rect">
            <a:avLst/>
          </a:prstGeom>
          <a:noFill/>
        </p:spPr>
        <p:txBody>
          <a:bodyPr wrap="square" rtlCol="0">
            <a:spAutoFit/>
          </a:bodyPr>
          <a:lstStyle/>
          <a:p>
            <a:pPr defTabSz="932597">
              <a:lnSpc>
                <a:spcPct val="90000"/>
              </a:lnSpc>
              <a:spcBef>
                <a:spcPts val="1020"/>
              </a:spcBef>
            </a:pPr>
            <a:r>
              <a:rPr lang="en-US" sz="2652" dirty="0">
                <a:solidFill>
                  <a:prstClr val="black"/>
                </a:solidFill>
              </a:rPr>
              <a:t>Implicit hazard resolution by Direct3D runtime and driver.</a:t>
            </a:r>
          </a:p>
          <a:p>
            <a:pPr defTabSz="932597"/>
            <a:endParaRPr lang="en-US" sz="1938" dirty="0">
              <a:solidFill>
                <a:prstClr val="black"/>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2519747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ResourceBarrier</a:t>
            </a:r>
            <a:r>
              <a:rPr lang="en-US" dirty="0" smtClean="0"/>
              <a:t> Types</a:t>
            </a:r>
            <a:endParaRPr lang="en-US" dirty="0"/>
          </a:p>
        </p:txBody>
      </p:sp>
      <p:sp>
        <p:nvSpPr>
          <p:cNvPr id="3" name="Content Placeholder 2"/>
          <p:cNvSpPr>
            <a:spLocks noGrp="1"/>
          </p:cNvSpPr>
          <p:nvPr>
            <p:ph idx="1"/>
          </p:nvPr>
        </p:nvSpPr>
        <p:spPr/>
        <p:txBody>
          <a:bodyPr/>
          <a:lstStyle/>
          <a:p>
            <a:pPr marL="0" indent="0">
              <a:lnSpc>
                <a:spcPct val="100000"/>
              </a:lnSpc>
              <a:buNone/>
            </a:pPr>
            <a:r>
              <a:rPr lang="en-US" sz="2040" dirty="0" err="1">
                <a:latin typeface="Consolas" panose="020B0609020204030204" pitchFamily="49" charset="0"/>
                <a:cs typeface="Consolas" panose="020B0609020204030204" pitchFamily="49" charset="0"/>
              </a:rPr>
              <a:t>typedef</a:t>
            </a:r>
            <a:r>
              <a:rPr lang="en-US" sz="2040" dirty="0">
                <a:latin typeface="Consolas" panose="020B0609020204030204" pitchFamily="49" charset="0"/>
                <a:cs typeface="Consolas" panose="020B0609020204030204" pitchFamily="49" charset="0"/>
              </a:rPr>
              <a:t> </a:t>
            </a:r>
            <a:r>
              <a:rPr lang="en-US" sz="2040" dirty="0" err="1">
                <a:latin typeface="Consolas" panose="020B0609020204030204" pitchFamily="49" charset="0"/>
                <a:cs typeface="Consolas" panose="020B0609020204030204" pitchFamily="49" charset="0"/>
              </a:rPr>
              <a:t>enum</a:t>
            </a:r>
            <a:r>
              <a:rPr lang="en-US" sz="2040" dirty="0">
                <a:latin typeface="Consolas" panose="020B0609020204030204" pitchFamily="49" charset="0"/>
                <a:cs typeface="Consolas" panose="020B0609020204030204" pitchFamily="49" charset="0"/>
              </a:rPr>
              <a:t> D3D12_RESOURCE_BARRIER_TYPE</a:t>
            </a:r>
          </a:p>
          <a:p>
            <a:pPr marL="0" indent="0">
              <a:lnSpc>
                <a:spcPct val="100000"/>
              </a:lnSpc>
              <a:buNone/>
            </a:pPr>
            <a:r>
              <a:rPr lang="en-US" sz="2040" dirty="0">
                <a:latin typeface="Consolas" panose="020B0609020204030204" pitchFamily="49" charset="0"/>
                <a:cs typeface="Consolas" panose="020B0609020204030204" pitchFamily="49" charset="0"/>
              </a:rPr>
              <a:t>{</a:t>
            </a:r>
          </a:p>
          <a:p>
            <a:pPr marL="0" indent="0">
              <a:lnSpc>
                <a:spcPct val="100000"/>
              </a:lnSpc>
              <a:buNone/>
            </a:pPr>
            <a:r>
              <a:rPr lang="en-US" sz="2040" dirty="0">
                <a:latin typeface="Consolas" panose="020B0609020204030204" pitchFamily="49" charset="0"/>
                <a:cs typeface="Consolas" panose="020B0609020204030204" pitchFamily="49" charset="0"/>
              </a:rPr>
              <a:t>    D3D12_RESOURCE_BARRIER_TYPE_TRANSITION,</a:t>
            </a:r>
          </a:p>
          <a:p>
            <a:pPr marL="0" indent="0">
              <a:lnSpc>
                <a:spcPct val="100000"/>
              </a:lnSpc>
              <a:buNone/>
            </a:pPr>
            <a:r>
              <a:rPr lang="en-US" sz="2040" dirty="0">
                <a:latin typeface="Consolas" panose="020B0609020204030204" pitchFamily="49" charset="0"/>
                <a:cs typeface="Consolas" panose="020B0609020204030204" pitchFamily="49" charset="0"/>
              </a:rPr>
              <a:t>    D3D12_RESOURCE_BARRIER_TYPE_ALIASING,</a:t>
            </a:r>
          </a:p>
          <a:p>
            <a:pPr marL="0" indent="0">
              <a:lnSpc>
                <a:spcPct val="100000"/>
              </a:lnSpc>
              <a:buNone/>
            </a:pPr>
            <a:r>
              <a:rPr lang="en-US" sz="2040" dirty="0">
                <a:latin typeface="Consolas" panose="020B0609020204030204" pitchFamily="49" charset="0"/>
                <a:cs typeface="Consolas" panose="020B0609020204030204" pitchFamily="49" charset="0"/>
              </a:rPr>
              <a:t>    D3D12_RESOURCE_BARRIER_TYPE_UAV,</a:t>
            </a:r>
          </a:p>
          <a:p>
            <a:pPr marL="0" indent="0">
              <a:lnSpc>
                <a:spcPct val="100000"/>
              </a:lnSpc>
              <a:buNone/>
            </a:pPr>
            <a:r>
              <a:rPr lang="en-US" sz="2040" dirty="0">
                <a:latin typeface="Consolas" panose="020B0609020204030204" pitchFamily="49" charset="0"/>
                <a:cs typeface="Consolas" panose="020B0609020204030204" pitchFamily="49" charset="0"/>
              </a:rPr>
              <a:t>} D3D12_RESOURCE_BARRIER_TYPE;</a:t>
            </a:r>
          </a:p>
        </p:txBody>
      </p:sp>
    </p:spTree>
    <p:extLst>
      <p:ext uri="{BB962C8B-B14F-4D97-AF65-F5344CB8AC3E}">
        <p14:creationId xmlns:p14="http://schemas.microsoft.com/office/powerpoint/2010/main" val="9834714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Descriptor Tables - HLSL</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2652" dirty="0">
                <a:latin typeface="Consolas" panose="020B0609020204030204" pitchFamily="49" charset="0"/>
                <a:cs typeface="Consolas" panose="020B0609020204030204" pitchFamily="49" charset="0"/>
              </a:rPr>
              <a:t>// Two fixed 8-element array at SRV table 2, offset 3, and SRV table 4, offset 2</a:t>
            </a:r>
          </a:p>
          <a:p>
            <a:pPr marL="0" indent="0">
              <a:buNone/>
            </a:pPr>
            <a:r>
              <a:rPr lang="en-US" sz="2652" dirty="0">
                <a:latin typeface="Consolas" panose="020B0609020204030204" pitchFamily="49" charset="0"/>
                <a:cs typeface="Consolas" panose="020B0609020204030204" pitchFamily="49" charset="0"/>
              </a:rPr>
              <a:t>Texture2D </a:t>
            </a:r>
            <a:r>
              <a:rPr lang="en-US" sz="2652" dirty="0" err="1">
                <a:latin typeface="Consolas" panose="020B0609020204030204" pitchFamily="49" charset="0"/>
                <a:cs typeface="Consolas" panose="020B0609020204030204" pitchFamily="49" charset="0"/>
              </a:rPr>
              <a:t>texA</a:t>
            </a:r>
            <a:r>
              <a:rPr lang="en-US" sz="2652" dirty="0">
                <a:latin typeface="Consolas" panose="020B0609020204030204" pitchFamily="49" charset="0"/>
                <a:cs typeface="Consolas" panose="020B0609020204030204" pitchFamily="49" charset="0"/>
              </a:rPr>
              <a:t>[8] : register(t3, 2);</a:t>
            </a:r>
          </a:p>
          <a:p>
            <a:pPr marL="0" indent="0">
              <a:buNone/>
            </a:pPr>
            <a:r>
              <a:rPr lang="en-US" sz="2652" dirty="0">
                <a:latin typeface="Consolas" panose="020B0609020204030204" pitchFamily="49" charset="0"/>
                <a:cs typeface="Consolas" panose="020B0609020204030204" pitchFamily="49" charset="0"/>
              </a:rPr>
              <a:t>Texture2D </a:t>
            </a:r>
            <a:r>
              <a:rPr lang="en-US" sz="2652" dirty="0" err="1">
                <a:latin typeface="Consolas" panose="020B0609020204030204" pitchFamily="49" charset="0"/>
                <a:cs typeface="Consolas" panose="020B0609020204030204" pitchFamily="49" charset="0"/>
              </a:rPr>
              <a:t>texB</a:t>
            </a:r>
            <a:r>
              <a:rPr lang="en-US" sz="2652" dirty="0">
                <a:latin typeface="Consolas" panose="020B0609020204030204" pitchFamily="49" charset="0"/>
                <a:cs typeface="Consolas" panose="020B0609020204030204" pitchFamily="49" charset="0"/>
              </a:rPr>
              <a:t>[8] : register(t2, 4);</a:t>
            </a:r>
          </a:p>
          <a:p>
            <a:pPr marL="0" indent="0">
              <a:buNone/>
            </a:pPr>
            <a:endParaRPr lang="en-US" sz="2652" dirty="0">
              <a:latin typeface="Consolas" panose="020B0609020204030204" pitchFamily="49" charset="0"/>
              <a:cs typeface="Consolas" panose="020B0609020204030204" pitchFamily="49" charset="0"/>
            </a:endParaRPr>
          </a:p>
          <a:p>
            <a:pPr marL="0" indent="0">
              <a:buNone/>
            </a:pPr>
            <a:r>
              <a:rPr lang="en-US" sz="2652" dirty="0">
                <a:latin typeface="Consolas" panose="020B0609020204030204" pitchFamily="49" charset="0"/>
                <a:cs typeface="Consolas" panose="020B0609020204030204" pitchFamily="49" charset="0"/>
              </a:rPr>
              <a:t>// Fixed 2-element array at Sampler table 1 offset 0</a:t>
            </a:r>
          </a:p>
          <a:p>
            <a:pPr marL="0" indent="0">
              <a:buNone/>
            </a:pPr>
            <a:r>
              <a:rPr lang="en-US" sz="2652" dirty="0" err="1">
                <a:latin typeface="Consolas" panose="020B0609020204030204" pitchFamily="49" charset="0"/>
                <a:cs typeface="Consolas" panose="020B0609020204030204" pitchFamily="49" charset="0"/>
              </a:rPr>
              <a:t>SamplerState</a:t>
            </a:r>
            <a:r>
              <a:rPr lang="en-US" sz="2652" dirty="0">
                <a:latin typeface="Consolas" panose="020B0609020204030204" pitchFamily="49" charset="0"/>
                <a:cs typeface="Consolas" panose="020B0609020204030204" pitchFamily="49" charset="0"/>
              </a:rPr>
              <a:t> </a:t>
            </a:r>
            <a:r>
              <a:rPr lang="en-US" sz="2652" dirty="0" err="1">
                <a:latin typeface="Consolas" panose="020B0609020204030204" pitchFamily="49" charset="0"/>
                <a:cs typeface="Consolas" panose="020B0609020204030204" pitchFamily="49" charset="0"/>
              </a:rPr>
              <a:t>sam</a:t>
            </a:r>
            <a:r>
              <a:rPr lang="en-US" sz="2652" dirty="0">
                <a:latin typeface="Consolas" panose="020B0609020204030204" pitchFamily="49" charset="0"/>
                <a:cs typeface="Consolas" panose="020B0609020204030204" pitchFamily="49" charset="0"/>
              </a:rPr>
              <a:t>[2] : register(s0, 1);</a:t>
            </a:r>
          </a:p>
          <a:p>
            <a:pPr marL="0" indent="0">
              <a:buNone/>
            </a:pPr>
            <a:endParaRPr lang="en-US" sz="2652" dirty="0">
              <a:latin typeface="Consolas" panose="020B0609020204030204" pitchFamily="49" charset="0"/>
              <a:cs typeface="Consolas" panose="020B0609020204030204" pitchFamily="49" charset="0"/>
            </a:endParaRPr>
          </a:p>
          <a:p>
            <a:pPr marL="0" indent="0">
              <a:buNone/>
            </a:pPr>
            <a:r>
              <a:rPr lang="en-US" sz="2652" dirty="0">
                <a:latin typeface="Consolas" panose="020B0609020204030204" pitchFamily="49" charset="0"/>
                <a:cs typeface="Consolas" panose="020B0609020204030204" pitchFamily="49" charset="0"/>
              </a:rPr>
              <a:t>// Fixed 4-element array at CB table 2 offset 0</a:t>
            </a:r>
          </a:p>
          <a:p>
            <a:pPr marL="0" indent="0">
              <a:buNone/>
            </a:pPr>
            <a:r>
              <a:rPr lang="en-US" sz="2652" dirty="0" err="1">
                <a:latin typeface="Consolas" panose="020B0609020204030204" pitchFamily="49" charset="0"/>
                <a:cs typeface="Consolas" panose="020B0609020204030204" pitchFamily="49" charset="0"/>
              </a:rPr>
              <a:t>struct</a:t>
            </a:r>
            <a:r>
              <a:rPr lang="en-US" sz="2652" dirty="0">
                <a:latin typeface="Consolas" panose="020B0609020204030204" pitchFamily="49" charset="0"/>
                <a:cs typeface="Consolas" panose="020B0609020204030204" pitchFamily="49" charset="0"/>
              </a:rPr>
              <a:t> </a:t>
            </a:r>
            <a:r>
              <a:rPr lang="en-US" sz="2652" dirty="0" err="1">
                <a:latin typeface="Consolas" panose="020B0609020204030204" pitchFamily="49" charset="0"/>
                <a:cs typeface="Consolas" panose="020B0609020204030204" pitchFamily="49" charset="0"/>
              </a:rPr>
              <a:t>MyCBufferType</a:t>
            </a:r>
            <a:endParaRPr lang="en-US" sz="2652" dirty="0">
              <a:latin typeface="Consolas" panose="020B0609020204030204" pitchFamily="49" charset="0"/>
              <a:cs typeface="Consolas" panose="020B0609020204030204" pitchFamily="49" charset="0"/>
            </a:endParaRPr>
          </a:p>
          <a:p>
            <a:pPr marL="0" indent="0">
              <a:buNone/>
            </a:pPr>
            <a:r>
              <a:rPr lang="en-US" sz="2652" dirty="0">
                <a:latin typeface="Consolas" panose="020B0609020204030204" pitchFamily="49" charset="0"/>
                <a:cs typeface="Consolas" panose="020B0609020204030204" pitchFamily="49" charset="0"/>
              </a:rPr>
              <a:t>{</a:t>
            </a:r>
          </a:p>
          <a:p>
            <a:pPr marL="0" indent="0">
              <a:buNone/>
            </a:pPr>
            <a:r>
              <a:rPr lang="en-US" sz="2652" dirty="0">
                <a:latin typeface="Consolas" panose="020B0609020204030204" pitchFamily="49" charset="0"/>
                <a:cs typeface="Consolas" panose="020B0609020204030204" pitchFamily="49" charset="0"/>
              </a:rPr>
              <a:t>    float foo;</a:t>
            </a:r>
          </a:p>
          <a:p>
            <a:pPr marL="0" indent="0">
              <a:buNone/>
            </a:pPr>
            <a:r>
              <a:rPr lang="en-US" sz="2652" dirty="0">
                <a:latin typeface="Consolas" panose="020B0609020204030204" pitchFamily="49" charset="0"/>
                <a:cs typeface="Consolas" panose="020B0609020204030204" pitchFamily="49" charset="0"/>
              </a:rPr>
              <a:t>    float bar;</a:t>
            </a:r>
          </a:p>
          <a:p>
            <a:pPr marL="0" indent="0">
              <a:buNone/>
            </a:pPr>
            <a:r>
              <a:rPr lang="en-US" sz="2652" dirty="0">
                <a:latin typeface="Consolas" panose="020B0609020204030204" pitchFamily="49" charset="0"/>
                <a:cs typeface="Consolas" panose="020B0609020204030204" pitchFamily="49" charset="0"/>
              </a:rPr>
              <a:t>};</a:t>
            </a:r>
          </a:p>
          <a:p>
            <a:pPr marL="0" indent="0">
              <a:buNone/>
            </a:pPr>
            <a:endParaRPr lang="en-US" sz="2652" dirty="0">
              <a:latin typeface="Consolas" panose="020B0609020204030204" pitchFamily="49" charset="0"/>
              <a:cs typeface="Consolas" panose="020B0609020204030204" pitchFamily="49" charset="0"/>
            </a:endParaRPr>
          </a:p>
          <a:p>
            <a:pPr marL="0" indent="0">
              <a:buNone/>
            </a:pPr>
            <a:r>
              <a:rPr lang="en-US" sz="2652" dirty="0" err="1">
                <a:latin typeface="Consolas" panose="020B0609020204030204" pitchFamily="49" charset="0"/>
                <a:cs typeface="Consolas" panose="020B0609020204030204" pitchFamily="49" charset="0"/>
              </a:rPr>
              <a:t>cbuffer</a:t>
            </a:r>
            <a:r>
              <a:rPr lang="en-US" sz="2652" dirty="0">
                <a:latin typeface="Consolas" panose="020B0609020204030204" pitchFamily="49" charset="0"/>
                <a:cs typeface="Consolas" panose="020B0609020204030204" pitchFamily="49" charset="0"/>
              </a:rPr>
              <a:t> </a:t>
            </a:r>
            <a:r>
              <a:rPr lang="en-US" sz="2652" dirty="0" err="1">
                <a:latin typeface="Consolas" panose="020B0609020204030204" pitchFamily="49" charset="0"/>
                <a:cs typeface="Consolas" panose="020B0609020204030204" pitchFamily="49" charset="0"/>
              </a:rPr>
              <a:t>MyCBufferType</a:t>
            </a:r>
            <a:r>
              <a:rPr lang="en-US" sz="2652" dirty="0">
                <a:latin typeface="Consolas" panose="020B0609020204030204" pitchFamily="49" charset="0"/>
                <a:cs typeface="Consolas" panose="020B0609020204030204" pitchFamily="49" charset="0"/>
              </a:rPr>
              <a:t> </a:t>
            </a:r>
            <a:r>
              <a:rPr lang="en-US" sz="2652" dirty="0" err="1">
                <a:latin typeface="Consolas" panose="020B0609020204030204" pitchFamily="49" charset="0"/>
                <a:cs typeface="Consolas" panose="020B0609020204030204" pitchFamily="49" charset="0"/>
              </a:rPr>
              <a:t>buf</a:t>
            </a:r>
            <a:r>
              <a:rPr lang="en-US" sz="2652" dirty="0">
                <a:latin typeface="Consolas" panose="020B0609020204030204" pitchFamily="49" charset="0"/>
                <a:cs typeface="Consolas" panose="020B0609020204030204" pitchFamily="49" charset="0"/>
              </a:rPr>
              <a:t>[4] : register(c0, 2);</a:t>
            </a:r>
          </a:p>
          <a:p>
            <a:pPr marL="0" indent="0">
              <a:buNone/>
            </a:pPr>
            <a:endParaRPr lang="en-US" sz="2448"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48621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Descriptor Tables - HLSL</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2448" dirty="0">
                <a:latin typeface="Consolas" panose="020B0609020204030204" pitchFamily="49" charset="0"/>
                <a:cs typeface="Consolas" panose="020B0609020204030204" pitchFamily="49" charset="0"/>
              </a:rPr>
              <a:t>float4 main(</a:t>
            </a:r>
          </a:p>
          <a:p>
            <a:pPr marL="0" indent="0">
              <a:buNone/>
            </a:pPr>
            <a:r>
              <a:rPr lang="en-US" sz="2448" dirty="0">
                <a:latin typeface="Consolas" panose="020B0609020204030204" pitchFamily="49" charset="0"/>
                <a:cs typeface="Consolas" panose="020B0609020204030204" pitchFamily="49" charset="0"/>
              </a:rPr>
              <a:t>  </a:t>
            </a:r>
            <a:r>
              <a:rPr lang="en-US" sz="2448" dirty="0" err="1">
                <a:latin typeface="Consolas" panose="020B0609020204030204" pitchFamily="49" charset="0"/>
                <a:cs typeface="Consolas" panose="020B0609020204030204" pitchFamily="49" charset="0"/>
              </a:rPr>
              <a:t>uint</a:t>
            </a:r>
            <a:r>
              <a:rPr lang="en-US" sz="2448" dirty="0">
                <a:latin typeface="Consolas" panose="020B0609020204030204" pitchFamily="49" charset="0"/>
                <a:cs typeface="Consolas" panose="020B0609020204030204" pitchFamily="49" charset="0"/>
              </a:rPr>
              <a:t> i1 : INDEX1,</a:t>
            </a:r>
          </a:p>
          <a:p>
            <a:pPr marL="0" indent="0">
              <a:buNone/>
            </a:pPr>
            <a:r>
              <a:rPr lang="en-US" sz="2448" dirty="0">
                <a:latin typeface="Consolas" panose="020B0609020204030204" pitchFamily="49" charset="0"/>
                <a:cs typeface="Consolas" panose="020B0609020204030204" pitchFamily="49" charset="0"/>
              </a:rPr>
              <a:t>  </a:t>
            </a:r>
            <a:r>
              <a:rPr lang="en-US" sz="2448" dirty="0" err="1">
                <a:latin typeface="Consolas" panose="020B0609020204030204" pitchFamily="49" charset="0"/>
                <a:cs typeface="Consolas" panose="020B0609020204030204" pitchFamily="49" charset="0"/>
              </a:rPr>
              <a:t>uint</a:t>
            </a:r>
            <a:r>
              <a:rPr lang="en-US" sz="2448" dirty="0">
                <a:latin typeface="Consolas" panose="020B0609020204030204" pitchFamily="49" charset="0"/>
                <a:cs typeface="Consolas" panose="020B0609020204030204" pitchFamily="49" charset="0"/>
              </a:rPr>
              <a:t> i2 : INDEX2,</a:t>
            </a:r>
          </a:p>
          <a:p>
            <a:pPr marL="0" indent="0">
              <a:buNone/>
            </a:pPr>
            <a:r>
              <a:rPr lang="en-US" sz="2448" dirty="0">
                <a:latin typeface="Consolas" panose="020B0609020204030204" pitchFamily="49" charset="0"/>
                <a:cs typeface="Consolas" panose="020B0609020204030204" pitchFamily="49" charset="0"/>
              </a:rPr>
              <a:t>  float2 </a:t>
            </a:r>
            <a:r>
              <a:rPr lang="en-US" sz="2448" dirty="0" err="1">
                <a:latin typeface="Consolas" panose="020B0609020204030204" pitchFamily="49" charset="0"/>
                <a:cs typeface="Consolas" panose="020B0609020204030204" pitchFamily="49" charset="0"/>
              </a:rPr>
              <a:t>coord</a:t>
            </a:r>
            <a:r>
              <a:rPr lang="en-US" sz="2448" dirty="0">
                <a:latin typeface="Consolas" panose="020B0609020204030204" pitchFamily="49" charset="0"/>
                <a:cs typeface="Consolas" panose="020B0609020204030204" pitchFamily="49" charset="0"/>
              </a:rPr>
              <a:t> : TEXCOORD) : SV_TARGET</a:t>
            </a:r>
          </a:p>
          <a:p>
            <a:pPr marL="0" indent="0">
              <a:buNone/>
            </a:pPr>
            <a:r>
              <a:rPr lang="en-US" sz="2448" dirty="0">
                <a:latin typeface="Consolas" panose="020B0609020204030204" pitchFamily="49" charset="0"/>
                <a:cs typeface="Consolas" panose="020B0609020204030204" pitchFamily="49" charset="0"/>
              </a:rPr>
              <a:t>{</a:t>
            </a:r>
          </a:p>
          <a:p>
            <a:pPr marL="0" indent="0">
              <a:buNone/>
            </a:pPr>
            <a:r>
              <a:rPr lang="en-US" sz="2448" dirty="0">
                <a:latin typeface="Consolas" panose="020B0609020204030204" pitchFamily="49" charset="0"/>
                <a:cs typeface="Consolas" panose="020B0609020204030204" pitchFamily="49" charset="0"/>
              </a:rPr>
              <a:t>  </a:t>
            </a:r>
            <a:r>
              <a:rPr lang="en-US" sz="2448" dirty="0" err="1">
                <a:latin typeface="Consolas" panose="020B0609020204030204" pitchFamily="49" charset="0"/>
                <a:cs typeface="Consolas" panose="020B0609020204030204" pitchFamily="49" charset="0"/>
              </a:rPr>
              <a:t>MyCBufferType</a:t>
            </a:r>
            <a:r>
              <a:rPr lang="en-US" sz="2448" dirty="0">
                <a:latin typeface="Consolas" panose="020B0609020204030204" pitchFamily="49" charset="0"/>
                <a:cs typeface="Consolas" panose="020B0609020204030204" pitchFamily="49" charset="0"/>
              </a:rPr>
              <a:t> b = </a:t>
            </a:r>
            <a:r>
              <a:rPr lang="en-US" sz="2448" dirty="0" err="1">
                <a:latin typeface="Consolas" panose="020B0609020204030204" pitchFamily="49" charset="0"/>
                <a:cs typeface="Consolas" panose="020B0609020204030204" pitchFamily="49" charset="0"/>
              </a:rPr>
              <a:t>buf</a:t>
            </a:r>
            <a:r>
              <a:rPr lang="en-US" sz="2448" dirty="0">
                <a:latin typeface="Consolas" panose="020B0609020204030204" pitchFamily="49" charset="0"/>
                <a:cs typeface="Consolas" panose="020B0609020204030204" pitchFamily="49" charset="0"/>
              </a:rPr>
              <a:t>[i1]; // </a:t>
            </a:r>
            <a:r>
              <a:rPr lang="en-US" sz="2448" dirty="0" err="1">
                <a:latin typeface="Consolas" panose="020B0609020204030204" pitchFamily="49" charset="0"/>
                <a:cs typeface="Consolas" panose="020B0609020204030204" pitchFamily="49" charset="0"/>
              </a:rPr>
              <a:t>CBuffer</a:t>
            </a:r>
            <a:r>
              <a:rPr lang="en-US" sz="2448" dirty="0">
                <a:latin typeface="Consolas" panose="020B0609020204030204" pitchFamily="49" charset="0"/>
                <a:cs typeface="Consolas" panose="020B0609020204030204" pitchFamily="49" charset="0"/>
              </a:rPr>
              <a:t> table 2 element #(i1)</a:t>
            </a:r>
          </a:p>
          <a:p>
            <a:pPr marL="0" indent="0">
              <a:buNone/>
            </a:pPr>
            <a:r>
              <a:rPr lang="en-US" sz="2448" dirty="0">
                <a:latin typeface="Consolas" panose="020B0609020204030204" pitchFamily="49" charset="0"/>
                <a:cs typeface="Consolas" panose="020B0609020204030204" pitchFamily="49" charset="0"/>
              </a:rPr>
              <a:t>  </a:t>
            </a:r>
            <a:r>
              <a:rPr lang="en-US" sz="2448" dirty="0" err="1">
                <a:latin typeface="Consolas" panose="020B0609020204030204" pitchFamily="49" charset="0"/>
                <a:cs typeface="Consolas" panose="020B0609020204030204" pitchFamily="49" charset="0"/>
              </a:rPr>
              <a:t>SamplerState</a:t>
            </a:r>
            <a:r>
              <a:rPr lang="en-US" sz="2448" dirty="0">
                <a:latin typeface="Consolas" panose="020B0609020204030204" pitchFamily="49" charset="0"/>
                <a:cs typeface="Consolas" panose="020B0609020204030204" pitchFamily="49" charset="0"/>
              </a:rPr>
              <a:t> s = </a:t>
            </a:r>
            <a:r>
              <a:rPr lang="en-US" sz="2448" dirty="0" err="1">
                <a:latin typeface="Consolas" panose="020B0609020204030204" pitchFamily="49" charset="0"/>
                <a:cs typeface="Consolas" panose="020B0609020204030204" pitchFamily="49" charset="0"/>
              </a:rPr>
              <a:t>sam</a:t>
            </a:r>
            <a:r>
              <a:rPr lang="en-US" sz="2448" dirty="0">
                <a:latin typeface="Consolas" panose="020B0609020204030204" pitchFamily="49" charset="0"/>
                <a:cs typeface="Consolas" panose="020B0609020204030204" pitchFamily="49" charset="0"/>
              </a:rPr>
              <a:t>[i1]; // Sampler table 1 element #(i1)</a:t>
            </a:r>
          </a:p>
          <a:p>
            <a:pPr marL="0" indent="0">
              <a:buNone/>
            </a:pPr>
            <a:r>
              <a:rPr lang="en-US" sz="2448" dirty="0">
                <a:latin typeface="Consolas" panose="020B0609020204030204" pitchFamily="49" charset="0"/>
                <a:cs typeface="Consolas" panose="020B0609020204030204" pitchFamily="49" charset="0"/>
              </a:rPr>
              <a:t>  Texture2D </a:t>
            </a:r>
            <a:r>
              <a:rPr lang="en-US" sz="2448" dirty="0" err="1">
                <a:latin typeface="Consolas" panose="020B0609020204030204" pitchFamily="49" charset="0"/>
                <a:cs typeface="Consolas" panose="020B0609020204030204" pitchFamily="49" charset="0"/>
              </a:rPr>
              <a:t>tA</a:t>
            </a:r>
            <a:r>
              <a:rPr lang="en-US" sz="2448" dirty="0">
                <a:latin typeface="Consolas" panose="020B0609020204030204" pitchFamily="49" charset="0"/>
                <a:cs typeface="Consolas" panose="020B0609020204030204" pitchFamily="49" charset="0"/>
              </a:rPr>
              <a:t> = </a:t>
            </a:r>
            <a:r>
              <a:rPr lang="en-US" sz="2448" dirty="0" err="1">
                <a:latin typeface="Consolas" panose="020B0609020204030204" pitchFamily="49" charset="0"/>
                <a:cs typeface="Consolas" panose="020B0609020204030204" pitchFamily="49" charset="0"/>
              </a:rPr>
              <a:t>texA</a:t>
            </a:r>
            <a:r>
              <a:rPr lang="en-US" sz="2448" dirty="0">
                <a:latin typeface="Consolas" panose="020B0609020204030204" pitchFamily="49" charset="0"/>
                <a:cs typeface="Consolas" panose="020B0609020204030204" pitchFamily="49" charset="0"/>
              </a:rPr>
              <a:t>[i1]; // SRV table 2 element #(i1+3)</a:t>
            </a:r>
          </a:p>
          <a:p>
            <a:pPr marL="0" indent="0">
              <a:buNone/>
            </a:pPr>
            <a:r>
              <a:rPr lang="en-US" sz="2448" dirty="0">
                <a:latin typeface="Consolas" panose="020B0609020204030204" pitchFamily="49" charset="0"/>
                <a:cs typeface="Consolas" panose="020B0609020204030204" pitchFamily="49" charset="0"/>
              </a:rPr>
              <a:t>  Texture2D </a:t>
            </a:r>
            <a:r>
              <a:rPr lang="en-US" sz="2448" dirty="0" err="1">
                <a:latin typeface="Consolas" panose="020B0609020204030204" pitchFamily="49" charset="0"/>
                <a:cs typeface="Consolas" panose="020B0609020204030204" pitchFamily="49" charset="0"/>
              </a:rPr>
              <a:t>tB</a:t>
            </a:r>
            <a:r>
              <a:rPr lang="en-US" sz="2448" dirty="0">
                <a:latin typeface="Consolas" panose="020B0609020204030204" pitchFamily="49" charset="0"/>
                <a:cs typeface="Consolas" panose="020B0609020204030204" pitchFamily="49" charset="0"/>
              </a:rPr>
              <a:t> = </a:t>
            </a:r>
            <a:r>
              <a:rPr lang="en-US" sz="2448" dirty="0" err="1">
                <a:latin typeface="Consolas" panose="020B0609020204030204" pitchFamily="49" charset="0"/>
                <a:cs typeface="Consolas" panose="020B0609020204030204" pitchFamily="49" charset="0"/>
              </a:rPr>
              <a:t>texB</a:t>
            </a:r>
            <a:r>
              <a:rPr lang="en-US" sz="2448" dirty="0">
                <a:latin typeface="Consolas" panose="020B0609020204030204" pitchFamily="49" charset="0"/>
                <a:cs typeface="Consolas" panose="020B0609020204030204" pitchFamily="49" charset="0"/>
              </a:rPr>
              <a:t>[i2]; // SRV table 4 element #(i2+2)</a:t>
            </a:r>
          </a:p>
          <a:p>
            <a:pPr marL="0" indent="0">
              <a:buNone/>
            </a:pPr>
            <a:r>
              <a:rPr lang="en-US" sz="2448" dirty="0">
                <a:latin typeface="Consolas" panose="020B0609020204030204" pitchFamily="49" charset="0"/>
                <a:cs typeface="Consolas" panose="020B0609020204030204" pitchFamily="49" charset="0"/>
              </a:rPr>
              <a:t>  float4 </a:t>
            </a:r>
            <a:r>
              <a:rPr lang="en-US" sz="2448" dirty="0" err="1">
                <a:latin typeface="Consolas" panose="020B0609020204030204" pitchFamily="49" charset="0"/>
                <a:cs typeface="Consolas" panose="020B0609020204030204" pitchFamily="49" charset="0"/>
              </a:rPr>
              <a:t>colorA</a:t>
            </a:r>
            <a:r>
              <a:rPr lang="en-US" sz="2448" dirty="0">
                <a:latin typeface="Consolas" panose="020B0609020204030204" pitchFamily="49" charset="0"/>
                <a:cs typeface="Consolas" panose="020B0609020204030204" pitchFamily="49" charset="0"/>
              </a:rPr>
              <a:t> = </a:t>
            </a:r>
            <a:r>
              <a:rPr lang="en-US" sz="2448" dirty="0" err="1">
                <a:latin typeface="Consolas" panose="020B0609020204030204" pitchFamily="49" charset="0"/>
                <a:cs typeface="Consolas" panose="020B0609020204030204" pitchFamily="49" charset="0"/>
              </a:rPr>
              <a:t>tA.Sample</a:t>
            </a:r>
            <a:r>
              <a:rPr lang="en-US" sz="2448" dirty="0">
                <a:latin typeface="Consolas" panose="020B0609020204030204" pitchFamily="49" charset="0"/>
                <a:cs typeface="Consolas" panose="020B0609020204030204" pitchFamily="49" charset="0"/>
              </a:rPr>
              <a:t>(s, </a:t>
            </a:r>
            <a:r>
              <a:rPr lang="en-US" sz="2448" dirty="0" err="1">
                <a:latin typeface="Consolas" panose="020B0609020204030204" pitchFamily="49" charset="0"/>
                <a:cs typeface="Consolas" panose="020B0609020204030204" pitchFamily="49" charset="0"/>
              </a:rPr>
              <a:t>coord</a:t>
            </a:r>
            <a:r>
              <a:rPr lang="en-US" sz="2448" dirty="0">
                <a:latin typeface="Consolas" panose="020B0609020204030204" pitchFamily="49" charset="0"/>
                <a:cs typeface="Consolas" panose="020B0609020204030204" pitchFamily="49" charset="0"/>
              </a:rPr>
              <a:t>);</a:t>
            </a:r>
          </a:p>
          <a:p>
            <a:pPr marL="0" indent="0">
              <a:buNone/>
            </a:pPr>
            <a:r>
              <a:rPr lang="en-US" sz="2448" dirty="0">
                <a:latin typeface="Consolas" panose="020B0609020204030204" pitchFamily="49" charset="0"/>
                <a:cs typeface="Consolas" panose="020B0609020204030204" pitchFamily="49" charset="0"/>
              </a:rPr>
              <a:t>  float4 </a:t>
            </a:r>
            <a:r>
              <a:rPr lang="en-US" sz="2448" dirty="0" err="1">
                <a:latin typeface="Consolas" panose="020B0609020204030204" pitchFamily="49" charset="0"/>
                <a:cs typeface="Consolas" panose="020B0609020204030204" pitchFamily="49" charset="0"/>
              </a:rPr>
              <a:t>colorB</a:t>
            </a:r>
            <a:r>
              <a:rPr lang="en-US" sz="2448" dirty="0">
                <a:latin typeface="Consolas" panose="020B0609020204030204" pitchFamily="49" charset="0"/>
                <a:cs typeface="Consolas" panose="020B0609020204030204" pitchFamily="49" charset="0"/>
              </a:rPr>
              <a:t> = </a:t>
            </a:r>
            <a:r>
              <a:rPr lang="en-US" sz="2448" dirty="0" err="1">
                <a:latin typeface="Consolas" panose="020B0609020204030204" pitchFamily="49" charset="0"/>
                <a:cs typeface="Consolas" panose="020B0609020204030204" pitchFamily="49" charset="0"/>
              </a:rPr>
              <a:t>tB.Sample</a:t>
            </a:r>
            <a:r>
              <a:rPr lang="en-US" sz="2448" dirty="0">
                <a:latin typeface="Consolas" panose="020B0609020204030204" pitchFamily="49" charset="0"/>
                <a:cs typeface="Consolas" panose="020B0609020204030204" pitchFamily="49" charset="0"/>
              </a:rPr>
              <a:t>(s, </a:t>
            </a:r>
            <a:r>
              <a:rPr lang="en-US" sz="2448" dirty="0" err="1">
                <a:latin typeface="Consolas" panose="020B0609020204030204" pitchFamily="49" charset="0"/>
                <a:cs typeface="Consolas" panose="020B0609020204030204" pitchFamily="49" charset="0"/>
              </a:rPr>
              <a:t>coord</a:t>
            </a:r>
            <a:r>
              <a:rPr lang="en-US" sz="2448" dirty="0">
                <a:latin typeface="Consolas" panose="020B0609020204030204" pitchFamily="49" charset="0"/>
                <a:cs typeface="Consolas" panose="020B0609020204030204" pitchFamily="49" charset="0"/>
              </a:rPr>
              <a:t>);</a:t>
            </a:r>
          </a:p>
          <a:p>
            <a:pPr marL="0" indent="0">
              <a:buNone/>
            </a:pPr>
            <a:r>
              <a:rPr lang="en-US" sz="2448" dirty="0">
                <a:latin typeface="Consolas" panose="020B0609020204030204" pitchFamily="49" charset="0"/>
                <a:cs typeface="Consolas" panose="020B0609020204030204" pitchFamily="49" charset="0"/>
              </a:rPr>
              <a:t>  return </a:t>
            </a:r>
            <a:r>
              <a:rPr lang="en-US" sz="2448" dirty="0" err="1">
                <a:latin typeface="Consolas" panose="020B0609020204030204" pitchFamily="49" charset="0"/>
                <a:cs typeface="Consolas" panose="020B0609020204030204" pitchFamily="49" charset="0"/>
              </a:rPr>
              <a:t>colorA</a:t>
            </a:r>
            <a:r>
              <a:rPr lang="en-US" sz="2448" dirty="0">
                <a:latin typeface="Consolas" panose="020B0609020204030204" pitchFamily="49" charset="0"/>
                <a:cs typeface="Consolas" panose="020B0609020204030204" pitchFamily="49" charset="0"/>
              </a:rPr>
              <a:t> * </a:t>
            </a:r>
            <a:r>
              <a:rPr lang="en-US" sz="2448" dirty="0" err="1">
                <a:latin typeface="Consolas" panose="020B0609020204030204" pitchFamily="49" charset="0"/>
                <a:cs typeface="Consolas" panose="020B0609020204030204" pitchFamily="49" charset="0"/>
              </a:rPr>
              <a:t>b.foo</a:t>
            </a:r>
            <a:r>
              <a:rPr lang="en-US" sz="2448" dirty="0">
                <a:latin typeface="Consolas" panose="020B0609020204030204" pitchFamily="49" charset="0"/>
                <a:cs typeface="Consolas" panose="020B0609020204030204" pitchFamily="49" charset="0"/>
              </a:rPr>
              <a:t> + </a:t>
            </a:r>
            <a:r>
              <a:rPr lang="en-US" sz="2448" dirty="0" err="1">
                <a:latin typeface="Consolas" panose="020B0609020204030204" pitchFamily="49" charset="0"/>
                <a:cs typeface="Consolas" panose="020B0609020204030204" pitchFamily="49" charset="0"/>
              </a:rPr>
              <a:t>colorB</a:t>
            </a:r>
            <a:r>
              <a:rPr lang="en-US" sz="2448" dirty="0">
                <a:latin typeface="Consolas" panose="020B0609020204030204" pitchFamily="49" charset="0"/>
                <a:cs typeface="Consolas" panose="020B0609020204030204" pitchFamily="49" charset="0"/>
              </a:rPr>
              <a:t> * </a:t>
            </a:r>
            <a:r>
              <a:rPr lang="en-US" sz="2448" dirty="0" err="1">
                <a:latin typeface="Consolas" panose="020B0609020204030204" pitchFamily="49" charset="0"/>
                <a:cs typeface="Consolas" panose="020B0609020204030204" pitchFamily="49" charset="0"/>
              </a:rPr>
              <a:t>b.bar</a:t>
            </a:r>
            <a:r>
              <a:rPr lang="en-US" sz="2448" dirty="0">
                <a:latin typeface="Consolas" panose="020B0609020204030204" pitchFamily="49" charset="0"/>
                <a:cs typeface="Consolas" panose="020B0609020204030204" pitchFamily="49" charset="0"/>
              </a:rPr>
              <a:t>;</a:t>
            </a:r>
          </a:p>
          <a:p>
            <a:pPr marL="0" indent="0">
              <a:buNone/>
            </a:pPr>
            <a:r>
              <a:rPr lang="en-US" sz="2448" dirty="0">
                <a:latin typeface="Consolas" panose="020B0609020204030204" pitchFamily="49" charset="0"/>
                <a:cs typeface="Consolas" panose="020B0609020204030204" pitchFamily="49" charset="0"/>
              </a:rPr>
              <a:t>}</a:t>
            </a:r>
          </a:p>
          <a:p>
            <a:pPr marL="0" indent="0">
              <a:buNone/>
            </a:pPr>
            <a:endParaRPr lang="en-US" sz="2448"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2472637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Bundles vs </a:t>
            </a:r>
            <a:r>
              <a:rPr lang="en-US" dirty="0" err="1" smtClean="0"/>
              <a:t>Multidraw</a:t>
            </a:r>
            <a:endParaRPr lang="en-US" dirty="0"/>
          </a:p>
        </p:txBody>
      </p:sp>
      <p:sp>
        <p:nvSpPr>
          <p:cNvPr id="3" name="Content Placeholder 2"/>
          <p:cNvSpPr>
            <a:spLocks noGrp="1"/>
          </p:cNvSpPr>
          <p:nvPr>
            <p:ph idx="1"/>
          </p:nvPr>
        </p:nvSpPr>
        <p:spPr/>
        <p:txBody>
          <a:bodyPr/>
          <a:lstStyle/>
          <a:p>
            <a:r>
              <a:rPr lang="en-US" dirty="0" smtClean="0"/>
              <a:t>Bundles</a:t>
            </a:r>
          </a:p>
          <a:p>
            <a:pPr lvl="1"/>
            <a:r>
              <a:rPr lang="en-US" dirty="0" smtClean="0"/>
              <a:t>Fixed number of draws</a:t>
            </a:r>
          </a:p>
          <a:p>
            <a:pPr lvl="1"/>
            <a:r>
              <a:rPr lang="en-US" dirty="0" smtClean="0"/>
              <a:t>State change allowed between draws</a:t>
            </a:r>
          </a:p>
          <a:p>
            <a:pPr lvl="1"/>
            <a:r>
              <a:rPr lang="en-US" dirty="0" smtClean="0"/>
              <a:t>All 12 hardware</a:t>
            </a:r>
          </a:p>
          <a:p>
            <a:r>
              <a:rPr lang="en-US" dirty="0" err="1" smtClean="0"/>
              <a:t>Multidraw</a:t>
            </a:r>
            <a:endParaRPr lang="en-US" dirty="0" smtClean="0"/>
          </a:p>
          <a:p>
            <a:pPr lvl="1"/>
            <a:r>
              <a:rPr lang="en-US" dirty="0" smtClean="0"/>
              <a:t>Flexible number of draws</a:t>
            </a:r>
          </a:p>
          <a:p>
            <a:pPr lvl="1"/>
            <a:r>
              <a:rPr lang="en-US" dirty="0" smtClean="0"/>
              <a:t>Single state</a:t>
            </a:r>
          </a:p>
          <a:p>
            <a:pPr lvl="1"/>
            <a:r>
              <a:rPr lang="en-US" dirty="0" smtClean="0"/>
              <a:t>Subset of 12 hardware</a:t>
            </a:r>
          </a:p>
          <a:p>
            <a:r>
              <a:rPr lang="en-US" dirty="0" smtClean="0"/>
              <a:t>Concepts are compatible and can be combined</a:t>
            </a:r>
          </a:p>
          <a:p>
            <a:pPr lvl="1"/>
            <a:endParaRPr lang="en-US" dirty="0" smtClean="0"/>
          </a:p>
        </p:txBody>
      </p:sp>
    </p:spTree>
    <p:extLst>
      <p:ext uri="{BB962C8B-B14F-4D97-AF65-F5344CB8AC3E}">
        <p14:creationId xmlns:p14="http://schemas.microsoft.com/office/powerpoint/2010/main" val="27711010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API Changes coming</a:t>
            </a:r>
            <a:endParaRPr lang="en-US" dirty="0"/>
          </a:p>
        </p:txBody>
      </p:sp>
      <p:sp>
        <p:nvSpPr>
          <p:cNvPr id="3" name="Content Placeholder 2"/>
          <p:cNvSpPr>
            <a:spLocks noGrp="1"/>
          </p:cNvSpPr>
          <p:nvPr>
            <p:ph idx="1"/>
          </p:nvPr>
        </p:nvSpPr>
        <p:spPr/>
        <p:txBody>
          <a:bodyPr/>
          <a:lstStyle/>
          <a:p>
            <a:r>
              <a:rPr lang="en-US" dirty="0" smtClean="0"/>
              <a:t>Draw Constants</a:t>
            </a:r>
          </a:p>
          <a:p>
            <a:r>
              <a:rPr lang="en-US" dirty="0" smtClean="0"/>
              <a:t>Heaps</a:t>
            </a:r>
          </a:p>
          <a:p>
            <a:r>
              <a:rPr lang="en-US" dirty="0" err="1" smtClean="0"/>
              <a:t>Swizzled</a:t>
            </a:r>
            <a:r>
              <a:rPr lang="en-US" dirty="0" smtClean="0"/>
              <a:t> Texture CPU Access</a:t>
            </a:r>
          </a:p>
          <a:p>
            <a:r>
              <a:rPr lang="en-US" dirty="0" smtClean="0"/>
              <a:t>Rendering Features</a:t>
            </a:r>
          </a:p>
          <a:p>
            <a:pPr lvl="1"/>
            <a:r>
              <a:rPr lang="en-US" dirty="0" smtClean="0"/>
              <a:t>Conservative </a:t>
            </a:r>
            <a:r>
              <a:rPr lang="en-US" dirty="0" err="1" smtClean="0"/>
              <a:t>Rasterization</a:t>
            </a:r>
            <a:endParaRPr lang="en-US" dirty="0" smtClean="0"/>
          </a:p>
          <a:p>
            <a:pPr lvl="1"/>
            <a:r>
              <a:rPr lang="en-US" dirty="0" smtClean="0"/>
              <a:t>Pixel Shader UAV Ordering</a:t>
            </a:r>
          </a:p>
          <a:p>
            <a:pPr lvl="1"/>
            <a:endParaRPr lang="en-US" dirty="0" smtClean="0"/>
          </a:p>
          <a:p>
            <a:endParaRPr lang="en-US" dirty="0"/>
          </a:p>
        </p:txBody>
      </p:sp>
    </p:spTree>
    <p:extLst>
      <p:ext uri="{BB962C8B-B14F-4D97-AF65-F5344CB8AC3E}">
        <p14:creationId xmlns:p14="http://schemas.microsoft.com/office/powerpoint/2010/main" val="1646753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274639" y="295274"/>
            <a:ext cx="11889564" cy="917575"/>
          </a:xfrm>
          <a:prstGeom prst="rect">
            <a:avLst/>
          </a:prstGeom>
        </p:spPr>
        <p:txBody>
          <a:bodyPr/>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r>
              <a:rPr sz="6000">
                <a:gradFill>
                  <a:gsLst>
                    <a:gs pos="1087">
                      <a:srgbClr val="00188F"/>
                    </a:gs>
                    <a:gs pos="100000">
                      <a:srgbClr val="00188F"/>
                    </a:gs>
                  </a:gsLst>
                  <a:lin ang="5400000" scaled="0"/>
                </a:gradFill>
              </a:rPr>
              <a:t>Your Feedback is Important</a:t>
            </a:r>
          </a:p>
        </p:txBody>
      </p:sp>
      <p:sp>
        <p:nvSpPr>
          <p:cNvPr id="19" name="Text Placeholder 2"/>
          <p:cNvSpPr txBox="1">
            <a:spLocks/>
          </p:cNvSpPr>
          <p:nvPr/>
        </p:nvSpPr>
        <p:spPr>
          <a:xfrm>
            <a:off x="274638" y="1778483"/>
            <a:ext cx="11887200" cy="2175980"/>
          </a:xfrm>
          <a:prstGeom prst="rect">
            <a:avLst/>
          </a:prstGeom>
        </p:spPr>
        <p:txBody>
          <a:bodyPr lIns="182880" tIns="146304" rIns="182880" bIns="146304"/>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Clr>
                <a:srgbClr val="404040"/>
              </a:buClr>
              <a:buFont typeface="Wingdings" panose="05000000000000000000" pitchFamily="2" charset="2"/>
              <a:buNone/>
            </a:pPr>
            <a:r>
              <a:rPr lang="en-US" sz="3600" dirty="0" smtClean="0">
                <a:gradFill>
                  <a:gsLst>
                    <a:gs pos="5435">
                      <a:srgbClr val="404040"/>
                    </a:gs>
                    <a:gs pos="100000">
                      <a:srgbClr val="404040"/>
                    </a:gs>
                  </a:gsLst>
                  <a:lin ang="5400000" scaled="0"/>
                </a:gradFill>
              </a:rPr>
              <a:t>Fill out an evaluation of this session </a:t>
            </a:r>
            <a:br>
              <a:rPr lang="en-US" sz="3600" dirty="0" smtClean="0">
                <a:gradFill>
                  <a:gsLst>
                    <a:gs pos="5435">
                      <a:srgbClr val="404040"/>
                    </a:gs>
                    <a:gs pos="100000">
                      <a:srgbClr val="404040"/>
                    </a:gs>
                  </a:gsLst>
                  <a:lin ang="5400000" scaled="0"/>
                </a:gradFill>
              </a:rPr>
            </a:br>
            <a:r>
              <a:rPr lang="en-US" sz="3600" dirty="0" smtClean="0">
                <a:gradFill>
                  <a:gsLst>
                    <a:gs pos="5435">
                      <a:srgbClr val="404040"/>
                    </a:gs>
                    <a:gs pos="100000">
                      <a:srgbClr val="404040"/>
                    </a:gs>
                  </a:gsLst>
                  <a:lin ang="5400000" scaled="0"/>
                </a:gradFill>
              </a:rPr>
              <a:t>and help shape future events. </a:t>
            </a:r>
          </a:p>
          <a:p>
            <a:pPr marL="0" indent="0">
              <a:lnSpc>
                <a:spcPct val="80000"/>
              </a:lnSpc>
              <a:spcBef>
                <a:spcPts val="2200"/>
              </a:spcBef>
              <a:buClr>
                <a:srgbClr val="404040"/>
              </a:buClr>
              <a:buFont typeface="Wingdings" panose="05000000000000000000" pitchFamily="2" charset="2"/>
              <a:buNone/>
            </a:pPr>
            <a:r>
              <a:rPr lang="en-US" sz="3600" dirty="0" smtClean="0">
                <a:gradFill>
                  <a:gsLst>
                    <a:gs pos="5435">
                      <a:srgbClr val="404040"/>
                    </a:gs>
                    <a:gs pos="100000">
                      <a:srgbClr val="404040"/>
                    </a:gs>
                  </a:gsLst>
                  <a:lin ang="5400000" scaled="0"/>
                </a:gradFill>
                <a:latin typeface="Segoe UI"/>
              </a:rPr>
              <a:t>Scan the QR code </a:t>
            </a:r>
            <a:r>
              <a:rPr lang="en-US" sz="3600" dirty="0" smtClean="0">
                <a:gradFill>
                  <a:gsLst>
                    <a:gs pos="5435">
                      <a:srgbClr val="404040"/>
                    </a:gs>
                    <a:gs pos="100000">
                      <a:srgbClr val="404040"/>
                    </a:gs>
                  </a:gsLst>
                  <a:lin ang="5400000" scaled="0"/>
                </a:gradFill>
              </a:rPr>
              <a:t>to evaluate </a:t>
            </a:r>
            <a:br>
              <a:rPr lang="en-US" sz="3600" dirty="0" smtClean="0">
                <a:gradFill>
                  <a:gsLst>
                    <a:gs pos="5435">
                      <a:srgbClr val="404040"/>
                    </a:gs>
                    <a:gs pos="100000">
                      <a:srgbClr val="404040"/>
                    </a:gs>
                  </a:gsLst>
                  <a:lin ang="5400000" scaled="0"/>
                </a:gradFill>
              </a:rPr>
            </a:br>
            <a:r>
              <a:rPr lang="en-US" sz="3600" dirty="0" smtClean="0">
                <a:gradFill>
                  <a:gsLst>
                    <a:gs pos="5435">
                      <a:srgbClr val="404040"/>
                    </a:gs>
                    <a:gs pos="100000">
                      <a:srgbClr val="404040"/>
                    </a:gs>
                  </a:gsLst>
                  <a:lin ang="5400000" scaled="0"/>
                </a:gradFill>
              </a:rPr>
              <a:t>this session on your mobile device. </a:t>
            </a:r>
          </a:p>
          <a:p>
            <a:pPr marL="0" indent="0">
              <a:spcBef>
                <a:spcPts val="1800"/>
              </a:spcBef>
              <a:buClr>
                <a:srgbClr val="404040"/>
              </a:buClr>
              <a:buFont typeface="Wingdings" panose="05000000000000000000" pitchFamily="2" charset="2"/>
              <a:buNone/>
            </a:pPr>
            <a:r>
              <a:rPr lang="en-US" sz="3200" dirty="0" smtClean="0">
                <a:gradFill>
                  <a:gsLst>
                    <a:gs pos="3261">
                      <a:srgbClr val="00188F"/>
                    </a:gs>
                    <a:gs pos="100000">
                      <a:srgbClr val="00188F"/>
                    </a:gs>
                  </a:gsLst>
                  <a:lin ang="5400000" scaled="0"/>
                </a:gradFill>
                <a:latin typeface="Segoe UI"/>
              </a:rPr>
              <a:t>You’ll also be entered into </a:t>
            </a:r>
            <a:br>
              <a:rPr lang="en-US" sz="3200" dirty="0" smtClean="0">
                <a:gradFill>
                  <a:gsLst>
                    <a:gs pos="3261">
                      <a:srgbClr val="00188F"/>
                    </a:gs>
                    <a:gs pos="100000">
                      <a:srgbClr val="00188F"/>
                    </a:gs>
                  </a:gsLst>
                  <a:lin ang="5400000" scaled="0"/>
                </a:gradFill>
                <a:latin typeface="Segoe UI"/>
              </a:rPr>
            </a:br>
            <a:r>
              <a:rPr lang="en-US" sz="3200" dirty="0" smtClean="0">
                <a:gradFill>
                  <a:gsLst>
                    <a:gs pos="3261">
                      <a:srgbClr val="00188F"/>
                    </a:gs>
                    <a:gs pos="100000">
                      <a:srgbClr val="00188F"/>
                    </a:gs>
                  </a:gsLst>
                  <a:lin ang="5400000" scaled="0"/>
                </a:gradFill>
                <a:latin typeface="Segoe UI"/>
              </a:rPr>
              <a:t>a daily prize drawing!</a:t>
            </a:r>
            <a:endParaRPr lang="en-US" sz="3200" dirty="0">
              <a:gradFill>
                <a:gsLst>
                  <a:gs pos="3261">
                    <a:srgbClr val="00188F"/>
                  </a:gs>
                  <a:gs pos="100000">
                    <a:srgbClr val="00188F"/>
                  </a:gs>
                </a:gsLst>
                <a:lin ang="5400000" scaled="0"/>
              </a:gradFill>
              <a:latin typeface="Segoe UI"/>
            </a:endParaRPr>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4239" y="3027946"/>
            <a:ext cx="3657600" cy="3657600"/>
          </a:xfrm>
          <a:prstGeom prst="rect">
            <a:avLst/>
          </a:prstGeom>
          <a:ln>
            <a:solidFill>
              <a:srgbClr val="8C8C8C"/>
            </a:solidFill>
          </a:ln>
        </p:spPr>
      </p:pic>
      <p:sp>
        <p:nvSpPr>
          <p:cNvPr id="25" name="Freeform 24"/>
          <p:cNvSpPr>
            <a:spLocks noChangeAspect="1" noEditPoints="1"/>
          </p:cNvSpPr>
          <p:nvPr/>
        </p:nvSpPr>
        <p:spPr bwMode="black">
          <a:xfrm>
            <a:off x="475560"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2022543072"/>
      </p:ext>
    </p:ext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73050" y="6079032"/>
            <a:ext cx="118887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2014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122233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Overhead: Changing Pipeline State</a:t>
            </a:r>
            <a:endParaRPr lang="en-US" dirty="0"/>
          </a:p>
        </p:txBody>
      </p:sp>
      <p:sp>
        <p:nvSpPr>
          <p:cNvPr id="3" name="Content Placeholder 2"/>
          <p:cNvSpPr>
            <a:spLocks noGrp="1"/>
          </p:cNvSpPr>
          <p:nvPr>
            <p:ph idx="1"/>
          </p:nvPr>
        </p:nvSpPr>
        <p:spPr/>
        <p:txBody>
          <a:bodyPr/>
          <a:lstStyle/>
          <a:p>
            <a:r>
              <a:rPr lang="en-US" dirty="0" smtClean="0"/>
              <a:t>Direct3D 10 reduced number of state objects</a:t>
            </a:r>
          </a:p>
          <a:p>
            <a:r>
              <a:rPr lang="en-US" dirty="0" smtClean="0"/>
              <a:t>Still mismatched from hardware state</a:t>
            </a:r>
          </a:p>
          <a:p>
            <a:r>
              <a:rPr lang="en-US" dirty="0" smtClean="0"/>
              <a:t>Drivers resolve state at Draw</a:t>
            </a:r>
          </a:p>
        </p:txBody>
      </p:sp>
    </p:spTree>
    <p:extLst>
      <p:ext uri="{BB962C8B-B14F-4D97-AF65-F5344CB8AC3E}">
        <p14:creationId xmlns:p14="http://schemas.microsoft.com/office/powerpoint/2010/main" val="2404207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Direct3D 11 </a:t>
            </a:r>
            <a:r>
              <a:rPr lang="en-US" dirty="0"/>
              <a:t>– </a:t>
            </a:r>
            <a:r>
              <a:rPr lang="en-US" dirty="0" smtClean="0"/>
              <a:t>Pipeline State Overhead</a:t>
            </a:r>
            <a:endParaRPr lang="en-US" i="1" dirty="0"/>
          </a:p>
        </p:txBody>
      </p:sp>
      <p:sp>
        <p:nvSpPr>
          <p:cNvPr id="3" name="Content Placeholder 2"/>
          <p:cNvSpPr>
            <a:spLocks noGrp="1"/>
          </p:cNvSpPr>
          <p:nvPr>
            <p:ph idx="1"/>
          </p:nvPr>
        </p:nvSpPr>
        <p:spPr>
          <a:xfrm>
            <a:off x="855768" y="1861968"/>
            <a:ext cx="10724938" cy="1582721"/>
          </a:xfrm>
        </p:spPr>
        <p:txBody>
          <a:bodyPr anchor="ctr"/>
          <a:lstStyle/>
          <a:p>
            <a:pPr marL="0" indent="0" algn="ctr">
              <a:buNone/>
            </a:pPr>
            <a:r>
              <a:rPr lang="en-US" dirty="0" smtClean="0"/>
              <a:t>Small state objects </a:t>
            </a:r>
            <a:r>
              <a:rPr lang="en-US" dirty="0" smtClean="0">
                <a:sym typeface="Wingdings" panose="05000000000000000000" pitchFamily="2" charset="2"/>
              </a:rPr>
              <a:t></a:t>
            </a:r>
            <a:r>
              <a:rPr lang="en-US" dirty="0" smtClean="0"/>
              <a:t> Hardware mismatch overhead</a:t>
            </a:r>
          </a:p>
          <a:p>
            <a:pPr marL="0" indent="0" algn="ctr">
              <a:buNone/>
            </a:pPr>
            <a:endParaRPr lang="en-US" dirty="0" smtClean="0"/>
          </a:p>
        </p:txBody>
      </p:sp>
      <p:sp>
        <p:nvSpPr>
          <p:cNvPr id="6" name="Rectangle 5"/>
          <p:cNvSpPr/>
          <p:nvPr/>
        </p:nvSpPr>
        <p:spPr>
          <a:xfrm>
            <a:off x="7229306" y="3899057"/>
            <a:ext cx="2261249" cy="473642"/>
          </a:xfrm>
          <a:prstGeom prst="rect">
            <a:avLst/>
          </a:prstGeom>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white"/>
                </a:solidFill>
                <a:ea typeface="Calibri" panose="020F0502020204030204" pitchFamily="34" charset="0"/>
              </a:rPr>
              <a:t>HW State 1</a:t>
            </a:r>
            <a:endParaRPr lang="en-US" sz="2448" dirty="0">
              <a:solidFill>
                <a:prstClr val="white"/>
              </a:solidFill>
              <a:latin typeface="Times New Roman" panose="02020603050405020304" pitchFamily="18" charset="0"/>
              <a:ea typeface="Times New Roman" panose="02020603050405020304" pitchFamily="18" charset="0"/>
            </a:endParaRPr>
          </a:p>
        </p:txBody>
      </p:sp>
      <p:sp>
        <p:nvSpPr>
          <p:cNvPr id="7" name="Rectangle 6"/>
          <p:cNvSpPr/>
          <p:nvPr/>
        </p:nvSpPr>
        <p:spPr>
          <a:xfrm>
            <a:off x="7241339" y="4704572"/>
            <a:ext cx="2261249" cy="473642"/>
          </a:xfrm>
          <a:prstGeom prst="rect">
            <a:avLst/>
          </a:prstGeom>
          <a:solidFill>
            <a:srgbClr val="1D9BA1"/>
          </a:solidFill>
          <a:ln>
            <a:solidFill>
              <a:srgbClr val="1D9BA1"/>
            </a:solidFill>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white"/>
                </a:solidFill>
                <a:ea typeface="Calibri" panose="020F0502020204030204" pitchFamily="34" charset="0"/>
              </a:rPr>
              <a:t>HW State 2</a:t>
            </a:r>
            <a:endParaRPr lang="en-US" sz="2448" dirty="0">
              <a:solidFill>
                <a:prstClr val="white"/>
              </a:solidFill>
              <a:latin typeface="Times New Roman" panose="02020603050405020304" pitchFamily="18" charset="0"/>
              <a:ea typeface="Times New Roman" panose="02020603050405020304" pitchFamily="18" charset="0"/>
            </a:endParaRPr>
          </a:p>
        </p:txBody>
      </p:sp>
      <p:sp>
        <p:nvSpPr>
          <p:cNvPr id="8" name="Rectangle 7"/>
          <p:cNvSpPr/>
          <p:nvPr/>
        </p:nvSpPr>
        <p:spPr>
          <a:xfrm>
            <a:off x="2897718" y="3458081"/>
            <a:ext cx="2261249" cy="473642"/>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black"/>
                </a:solidFill>
                <a:ea typeface="Calibri" panose="020F0502020204030204" pitchFamily="34" charset="0"/>
              </a:rPr>
              <a:t>D3D Vertex Shader</a:t>
            </a:r>
          </a:p>
        </p:txBody>
      </p:sp>
      <p:sp>
        <p:nvSpPr>
          <p:cNvPr id="9" name="Rectangle 8"/>
          <p:cNvSpPr/>
          <p:nvPr/>
        </p:nvSpPr>
        <p:spPr>
          <a:xfrm>
            <a:off x="2897718" y="4242039"/>
            <a:ext cx="2261249" cy="473642"/>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black"/>
                </a:solidFill>
                <a:ea typeface="Calibri" panose="020F0502020204030204" pitchFamily="34" charset="0"/>
              </a:rPr>
              <a:t>D3D Rasterizer</a:t>
            </a:r>
            <a:endParaRPr lang="en-US" sz="2040" dirty="0">
              <a:solidFill>
                <a:prstClr val="black"/>
              </a:solidFill>
              <a:latin typeface="Times New Roman" panose="02020603050405020304" pitchFamily="18" charset="0"/>
              <a:ea typeface="Times New Roman" panose="02020603050405020304" pitchFamily="18" charset="0"/>
            </a:endParaRPr>
          </a:p>
        </p:txBody>
      </p:sp>
      <p:sp>
        <p:nvSpPr>
          <p:cNvPr id="10" name="Rectangle 9"/>
          <p:cNvSpPr/>
          <p:nvPr/>
        </p:nvSpPr>
        <p:spPr>
          <a:xfrm>
            <a:off x="2897718" y="5042330"/>
            <a:ext cx="2261249" cy="473642"/>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black"/>
                </a:solidFill>
                <a:ea typeface="Calibri" panose="020F0502020204030204" pitchFamily="34" charset="0"/>
              </a:rPr>
              <a:t>D3D Pixel Shader </a:t>
            </a:r>
            <a:endParaRPr lang="en-US" sz="2040" dirty="0">
              <a:solidFill>
                <a:prstClr val="black"/>
              </a:solidFill>
              <a:latin typeface="Times New Roman" panose="02020603050405020304" pitchFamily="18" charset="0"/>
              <a:ea typeface="Times New Roman" panose="02020603050405020304" pitchFamily="18" charset="0"/>
            </a:endParaRPr>
          </a:p>
        </p:txBody>
      </p:sp>
      <p:sp>
        <p:nvSpPr>
          <p:cNvPr id="11" name="Rectangle 10"/>
          <p:cNvSpPr/>
          <p:nvPr/>
        </p:nvSpPr>
        <p:spPr>
          <a:xfrm>
            <a:off x="2897718" y="5826288"/>
            <a:ext cx="2261249" cy="473642"/>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black"/>
                </a:solidFill>
                <a:ea typeface="Times New Roman" panose="02020603050405020304" pitchFamily="18" charset="0"/>
              </a:rPr>
              <a:t>D3D Blend State</a:t>
            </a:r>
            <a:endParaRPr lang="en-US" sz="2040" dirty="0">
              <a:solidFill>
                <a:prstClr val="black"/>
              </a:solidFill>
              <a:latin typeface="Times New Roman" panose="02020603050405020304" pitchFamily="18" charset="0"/>
              <a:ea typeface="Times New Roman" panose="02020603050405020304" pitchFamily="18" charset="0"/>
            </a:endParaRPr>
          </a:p>
        </p:txBody>
      </p:sp>
      <p:cxnSp>
        <p:nvCxnSpPr>
          <p:cNvPr id="12" name="Straight Arrow Connector 11"/>
          <p:cNvCxnSpPr>
            <a:stCxn id="8" idx="3"/>
            <a:endCxn id="6" idx="1"/>
          </p:cNvCxnSpPr>
          <p:nvPr/>
        </p:nvCxnSpPr>
        <p:spPr>
          <a:xfrm>
            <a:off x="5158968" y="3694902"/>
            <a:ext cx="2070339" cy="440976"/>
          </a:xfrm>
          <a:prstGeom prst="straightConnector1">
            <a:avLst/>
          </a:prstGeom>
          <a:ln w="76200">
            <a:tailEnd type="stealth" w="med" len="lg"/>
          </a:ln>
        </p:spPr>
        <p:style>
          <a:lnRef idx="1">
            <a:schemeClr val="accent6"/>
          </a:lnRef>
          <a:fillRef idx="0">
            <a:schemeClr val="accent6"/>
          </a:fillRef>
          <a:effectRef idx="0">
            <a:schemeClr val="accent6"/>
          </a:effectRef>
          <a:fontRef idx="minor">
            <a:schemeClr val="tx1"/>
          </a:fontRef>
        </p:style>
      </p:cxnSp>
      <p:cxnSp>
        <p:nvCxnSpPr>
          <p:cNvPr id="13" name="Straight Arrow Connector 12"/>
          <p:cNvCxnSpPr>
            <a:stCxn id="10" idx="3"/>
            <a:endCxn id="6" idx="1"/>
          </p:cNvCxnSpPr>
          <p:nvPr/>
        </p:nvCxnSpPr>
        <p:spPr>
          <a:xfrm flipV="1">
            <a:off x="5158968" y="4135879"/>
            <a:ext cx="2070339" cy="1143272"/>
          </a:xfrm>
          <a:prstGeom prst="straightConnector1">
            <a:avLst/>
          </a:prstGeom>
          <a:ln w="76200">
            <a:tailEnd type="stealth" w="med" len="lg"/>
          </a:ln>
        </p:spPr>
        <p:style>
          <a:lnRef idx="1">
            <a:schemeClr val="accent6"/>
          </a:lnRef>
          <a:fillRef idx="0">
            <a:schemeClr val="accent6"/>
          </a:fillRef>
          <a:effectRef idx="0">
            <a:schemeClr val="accent6"/>
          </a:effectRef>
          <a:fontRef idx="minor">
            <a:schemeClr val="tx1"/>
          </a:fontRef>
        </p:style>
      </p:cxnSp>
      <p:cxnSp>
        <p:nvCxnSpPr>
          <p:cNvPr id="14" name="Straight Arrow Connector 13"/>
          <p:cNvCxnSpPr>
            <a:stCxn id="11" idx="3"/>
            <a:endCxn id="6" idx="1"/>
          </p:cNvCxnSpPr>
          <p:nvPr/>
        </p:nvCxnSpPr>
        <p:spPr>
          <a:xfrm flipV="1">
            <a:off x="5158968" y="4135878"/>
            <a:ext cx="2070339" cy="1927231"/>
          </a:xfrm>
          <a:prstGeom prst="straightConnector1">
            <a:avLst/>
          </a:prstGeom>
          <a:ln w="76200">
            <a:tailEnd type="stealth" w="med" len="lg"/>
          </a:ln>
        </p:spPr>
        <p:style>
          <a:lnRef idx="1">
            <a:schemeClr val="accent6"/>
          </a:lnRef>
          <a:fillRef idx="0">
            <a:schemeClr val="accent6"/>
          </a:fillRef>
          <a:effectRef idx="0">
            <a:schemeClr val="accent6"/>
          </a:effectRef>
          <a:fontRef idx="minor">
            <a:schemeClr val="tx1"/>
          </a:fontRef>
        </p:style>
      </p:cxnSp>
      <p:cxnSp>
        <p:nvCxnSpPr>
          <p:cNvPr id="15" name="Straight Arrow Connector 14"/>
          <p:cNvCxnSpPr>
            <a:stCxn id="8" idx="3"/>
            <a:endCxn id="7" idx="1"/>
          </p:cNvCxnSpPr>
          <p:nvPr/>
        </p:nvCxnSpPr>
        <p:spPr>
          <a:xfrm>
            <a:off x="5158967" y="3694902"/>
            <a:ext cx="2082371" cy="1246491"/>
          </a:xfrm>
          <a:prstGeom prst="straightConnector1">
            <a:avLst/>
          </a:prstGeom>
          <a:ln w="76200">
            <a:solidFill>
              <a:srgbClr val="00D0E6"/>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3"/>
            <a:endCxn id="21" idx="1"/>
          </p:cNvCxnSpPr>
          <p:nvPr/>
        </p:nvCxnSpPr>
        <p:spPr>
          <a:xfrm flipV="1">
            <a:off x="5158967" y="5743431"/>
            <a:ext cx="2101024" cy="319678"/>
          </a:xfrm>
          <a:prstGeom prst="straightConnector1">
            <a:avLst/>
          </a:prstGeom>
          <a:ln w="76200">
            <a:solidFill>
              <a:schemeClr val="accent1"/>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7" idx="1"/>
          </p:cNvCxnSpPr>
          <p:nvPr/>
        </p:nvCxnSpPr>
        <p:spPr>
          <a:xfrm>
            <a:off x="5158967" y="4478861"/>
            <a:ext cx="2082371" cy="462534"/>
          </a:xfrm>
          <a:prstGeom prst="straightConnector1">
            <a:avLst/>
          </a:prstGeom>
          <a:ln w="76200">
            <a:solidFill>
              <a:srgbClr val="00D0E6"/>
            </a:solidFill>
            <a:tailEnd type="stealth" w="med" len="lg"/>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259991" y="5506611"/>
            <a:ext cx="2261249" cy="473642"/>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white"/>
                </a:solidFill>
                <a:ea typeface="Calibri" panose="020F0502020204030204" pitchFamily="34" charset="0"/>
              </a:rPr>
              <a:t>HW State 3</a:t>
            </a:r>
            <a:endParaRPr lang="en-US" sz="2448" dirty="0">
              <a:solidFill>
                <a:prstClr val="white"/>
              </a:solidFill>
              <a:latin typeface="Times New Roman" panose="02020603050405020304" pitchFamily="18" charset="0"/>
              <a:ea typeface="Times New Roman" panose="02020603050405020304" pitchFamily="18" charset="0"/>
            </a:endParaRPr>
          </a:p>
        </p:txBody>
      </p:sp>
      <p:cxnSp>
        <p:nvCxnSpPr>
          <p:cNvPr id="23" name="Straight Arrow Connector 22"/>
          <p:cNvCxnSpPr>
            <a:stCxn id="10" idx="3"/>
            <a:endCxn id="21" idx="1"/>
          </p:cNvCxnSpPr>
          <p:nvPr/>
        </p:nvCxnSpPr>
        <p:spPr>
          <a:xfrm>
            <a:off x="5158967" y="5279152"/>
            <a:ext cx="2101024" cy="464280"/>
          </a:xfrm>
          <a:prstGeom prst="straightConnector1">
            <a:avLst/>
          </a:prstGeom>
          <a:ln w="76200">
            <a:tailEnd type="stealth" w="med"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7" idx="1"/>
          </p:cNvCxnSpPr>
          <p:nvPr/>
        </p:nvCxnSpPr>
        <p:spPr>
          <a:xfrm flipV="1">
            <a:off x="5168294" y="4941393"/>
            <a:ext cx="2073045" cy="347671"/>
          </a:xfrm>
          <a:prstGeom prst="straightConnector1">
            <a:avLst/>
          </a:prstGeom>
          <a:ln w="76200">
            <a:solidFill>
              <a:srgbClr val="00D0E6"/>
            </a:solidFill>
            <a:tailEnd type="stealth"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418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par>
                                <p:cTn id="33" presetID="22" presetClass="entr" presetSubtype="8"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par>
                                <p:cTn id="46" presetID="22" presetClass="entr" presetSubtype="8"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wipe(left)">
                                      <p:cBhvr>
                                        <p:cTn id="48" dur="500"/>
                                        <p:tgtEl>
                                          <p:spTgt spid="25"/>
                                        </p:tgtEl>
                                      </p:cBhvr>
                                    </p:animEffect>
                                  </p:childTnLst>
                                </p:cTn>
                              </p:par>
                              <p:par>
                                <p:cTn id="49" presetID="22" presetClass="entr" presetSubtype="8"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par>
                                <p:cTn id="57" presetID="22" presetClass="entr" presetSubtype="8"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wipe(left)">
                                      <p:cBhvr>
                                        <p:cTn id="5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767" y="372393"/>
            <a:ext cx="11167516" cy="1351952"/>
          </a:xfrm>
        </p:spPr>
        <p:txBody>
          <a:bodyPr/>
          <a:lstStyle/>
          <a:p>
            <a:r>
              <a:rPr lang="en-US" dirty="0" smtClean="0"/>
              <a:t>Direct3D 12 – Pipeline State </a:t>
            </a:r>
            <a:r>
              <a:rPr lang="en-US" i="1" dirty="0" smtClean="0"/>
              <a:t>Optimization</a:t>
            </a:r>
            <a:endParaRPr lang="en-US" i="1" dirty="0"/>
          </a:p>
        </p:txBody>
      </p:sp>
      <p:sp>
        <p:nvSpPr>
          <p:cNvPr id="3" name="Content Placeholder 2"/>
          <p:cNvSpPr>
            <a:spLocks noGrp="1"/>
          </p:cNvSpPr>
          <p:nvPr>
            <p:ph idx="1"/>
          </p:nvPr>
        </p:nvSpPr>
        <p:spPr>
          <a:xfrm>
            <a:off x="855768" y="1861968"/>
            <a:ext cx="10724938" cy="1596112"/>
          </a:xfrm>
        </p:spPr>
        <p:txBody>
          <a:bodyPr anchor="ctr"/>
          <a:lstStyle/>
          <a:p>
            <a:pPr marL="0" indent="0" algn="ctr">
              <a:buNone/>
            </a:pPr>
            <a:r>
              <a:rPr lang="en-US" dirty="0" smtClean="0"/>
              <a:t>Group pipeline into single object</a:t>
            </a:r>
            <a:endParaRPr lang="en-US" dirty="0"/>
          </a:p>
          <a:p>
            <a:pPr marL="0" indent="0" algn="ctr">
              <a:buNone/>
            </a:pPr>
            <a:r>
              <a:rPr lang="en-US" dirty="0" smtClean="0"/>
              <a:t>Copy from PSO to Hardware State</a:t>
            </a:r>
          </a:p>
        </p:txBody>
      </p:sp>
      <p:sp>
        <p:nvSpPr>
          <p:cNvPr id="6" name="Rectangle 5"/>
          <p:cNvSpPr/>
          <p:nvPr/>
        </p:nvSpPr>
        <p:spPr>
          <a:xfrm>
            <a:off x="7229305" y="3899057"/>
            <a:ext cx="2261249" cy="473642"/>
          </a:xfrm>
          <a:prstGeom prst="rect">
            <a:avLst/>
          </a:prstGeom>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a:solidFill>
                  <a:prstClr val="white"/>
                </a:solidFill>
                <a:ea typeface="Calibri" panose="020F0502020204030204" pitchFamily="34" charset="0"/>
              </a:rPr>
              <a:t>HW State 1</a:t>
            </a:r>
            <a:endParaRPr lang="en-US" sz="2448">
              <a:solidFill>
                <a:prstClr val="white"/>
              </a:solidFill>
              <a:latin typeface="Times New Roman" panose="02020603050405020304" pitchFamily="18" charset="0"/>
              <a:ea typeface="Times New Roman" panose="02020603050405020304" pitchFamily="18" charset="0"/>
            </a:endParaRPr>
          </a:p>
        </p:txBody>
      </p:sp>
      <p:sp>
        <p:nvSpPr>
          <p:cNvPr id="7" name="Rectangle 6"/>
          <p:cNvSpPr/>
          <p:nvPr/>
        </p:nvSpPr>
        <p:spPr>
          <a:xfrm>
            <a:off x="7241338" y="4704572"/>
            <a:ext cx="2261249" cy="473642"/>
          </a:xfrm>
          <a:prstGeom prst="rect">
            <a:avLst/>
          </a:prstGeom>
          <a:solidFill>
            <a:srgbClr val="1D9BA1"/>
          </a:solidFill>
          <a:ln>
            <a:solidFill>
              <a:srgbClr val="1D9BA1"/>
            </a:solidFill>
          </a:ln>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white"/>
                </a:solidFill>
                <a:ea typeface="Calibri" panose="020F0502020204030204" pitchFamily="34" charset="0"/>
              </a:rPr>
              <a:t>HW State 2</a:t>
            </a:r>
            <a:endParaRPr lang="en-US" sz="2448" dirty="0">
              <a:solidFill>
                <a:prstClr val="white"/>
              </a:solidFill>
              <a:latin typeface="Times New Roman" panose="02020603050405020304" pitchFamily="18" charset="0"/>
              <a:ea typeface="Times New Roman" panose="02020603050405020304" pitchFamily="18" charset="0"/>
            </a:endParaRPr>
          </a:p>
        </p:txBody>
      </p:sp>
      <p:sp>
        <p:nvSpPr>
          <p:cNvPr id="8" name="Rectangle 7"/>
          <p:cNvSpPr/>
          <p:nvPr/>
        </p:nvSpPr>
        <p:spPr>
          <a:xfrm>
            <a:off x="2897717" y="3458080"/>
            <a:ext cx="2261249" cy="2841850"/>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r>
              <a:rPr lang="en-US" sz="3264" dirty="0">
                <a:solidFill>
                  <a:prstClr val="black"/>
                </a:solidFill>
                <a:ea typeface="Calibri" panose="020F0502020204030204" pitchFamily="34" charset="0"/>
              </a:rPr>
              <a:t>Pipeline</a:t>
            </a:r>
          </a:p>
          <a:p>
            <a:pPr algn="ctr" defTabSz="932597"/>
            <a:r>
              <a:rPr lang="en-US" sz="3264" dirty="0">
                <a:solidFill>
                  <a:prstClr val="black"/>
                </a:solidFill>
                <a:ea typeface="Calibri" panose="020F0502020204030204" pitchFamily="34" charset="0"/>
              </a:rPr>
              <a:t>State</a:t>
            </a:r>
          </a:p>
          <a:p>
            <a:pPr algn="ctr" defTabSz="932597"/>
            <a:r>
              <a:rPr lang="en-US" sz="3264" dirty="0">
                <a:solidFill>
                  <a:prstClr val="black"/>
                </a:solidFill>
                <a:ea typeface="Calibri" panose="020F0502020204030204" pitchFamily="34" charset="0"/>
              </a:rPr>
              <a:t>Object</a:t>
            </a:r>
          </a:p>
        </p:txBody>
      </p:sp>
      <p:sp>
        <p:nvSpPr>
          <p:cNvPr id="21" name="Rectangle 20"/>
          <p:cNvSpPr/>
          <p:nvPr/>
        </p:nvSpPr>
        <p:spPr>
          <a:xfrm>
            <a:off x="7259990" y="5506611"/>
            <a:ext cx="2261249" cy="473642"/>
          </a:xfrm>
          <a:prstGeom prst="rect">
            <a:avLst/>
          </a:prstGeom>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3260" tIns="46630" rIns="93260" bIns="46630" numCol="1" spcCol="0" rtlCol="0" fromWordArt="0" anchor="ctr" anchorCtr="0" forceAA="0" compatLnSpc="1">
            <a:prstTxWarp prst="textNoShape">
              <a:avLst/>
            </a:prstTxWarp>
            <a:noAutofit/>
          </a:bodyPr>
          <a:lstStyle/>
          <a:p>
            <a:pPr algn="ctr" defTabSz="932597">
              <a:lnSpc>
                <a:spcPct val="105000"/>
              </a:lnSpc>
              <a:spcAft>
                <a:spcPts val="816"/>
              </a:spcAft>
            </a:pPr>
            <a:r>
              <a:rPr lang="en-US" sz="2040" dirty="0">
                <a:solidFill>
                  <a:prstClr val="white"/>
                </a:solidFill>
                <a:ea typeface="Calibri" panose="020F0502020204030204" pitchFamily="34" charset="0"/>
              </a:rPr>
              <a:t>HW State 3</a:t>
            </a:r>
            <a:endParaRPr lang="en-US" sz="2448" dirty="0">
              <a:solidFill>
                <a:prstClr val="white"/>
              </a:solidFill>
              <a:latin typeface="Times New Roman" panose="02020603050405020304" pitchFamily="18" charset="0"/>
              <a:ea typeface="Times New Roman" panose="02020603050405020304" pitchFamily="18" charset="0"/>
            </a:endParaRPr>
          </a:p>
        </p:txBody>
      </p:sp>
      <p:cxnSp>
        <p:nvCxnSpPr>
          <p:cNvPr id="27" name="Straight Arrow Connector 26"/>
          <p:cNvCxnSpPr>
            <a:stCxn id="8" idx="3"/>
          </p:cNvCxnSpPr>
          <p:nvPr/>
        </p:nvCxnSpPr>
        <p:spPr>
          <a:xfrm flipV="1">
            <a:off x="5158967" y="4135880"/>
            <a:ext cx="2070340" cy="743126"/>
          </a:xfrm>
          <a:prstGeom prst="straightConnector1">
            <a:avLst/>
          </a:prstGeom>
          <a:ln w="76200">
            <a:solidFill>
              <a:schemeClr val="accent4"/>
            </a:solidFill>
            <a:tailEnd type="stealth" w="med" len="lg"/>
          </a:ln>
        </p:spPr>
        <p:style>
          <a:lnRef idx="1">
            <a:schemeClr val="accent6"/>
          </a:lnRef>
          <a:fillRef idx="0">
            <a:schemeClr val="accent6"/>
          </a:fillRef>
          <a:effectRef idx="0">
            <a:schemeClr val="accent6"/>
          </a:effectRef>
          <a:fontRef idx="minor">
            <a:schemeClr val="tx1"/>
          </a:fontRef>
        </p:style>
      </p:cxnSp>
      <p:cxnSp>
        <p:nvCxnSpPr>
          <p:cNvPr id="29" name="Straight Arrow Connector 28"/>
          <p:cNvCxnSpPr>
            <a:stCxn id="8" idx="3"/>
            <a:endCxn id="7" idx="1"/>
          </p:cNvCxnSpPr>
          <p:nvPr/>
        </p:nvCxnSpPr>
        <p:spPr>
          <a:xfrm>
            <a:off x="5158967" y="4879005"/>
            <a:ext cx="2082371" cy="62388"/>
          </a:xfrm>
          <a:prstGeom prst="straightConnector1">
            <a:avLst/>
          </a:prstGeom>
          <a:ln w="76200">
            <a:solidFill>
              <a:schemeClr val="accent4"/>
            </a:solidFill>
            <a:tailEnd type="stealth" w="med" len="lg"/>
          </a:ln>
        </p:spPr>
        <p:style>
          <a:lnRef idx="1">
            <a:schemeClr val="accent6"/>
          </a:lnRef>
          <a:fillRef idx="0">
            <a:schemeClr val="accent6"/>
          </a:fillRef>
          <a:effectRef idx="0">
            <a:schemeClr val="accent6"/>
          </a:effectRef>
          <a:fontRef idx="minor">
            <a:schemeClr val="tx1"/>
          </a:fontRef>
        </p:style>
      </p:cxnSp>
      <p:cxnSp>
        <p:nvCxnSpPr>
          <p:cNvPr id="32" name="Straight Arrow Connector 31"/>
          <p:cNvCxnSpPr>
            <a:stCxn id="8" idx="3"/>
            <a:endCxn id="21" idx="1"/>
          </p:cNvCxnSpPr>
          <p:nvPr/>
        </p:nvCxnSpPr>
        <p:spPr>
          <a:xfrm>
            <a:off x="5158966" y="4879005"/>
            <a:ext cx="2101024" cy="864427"/>
          </a:xfrm>
          <a:prstGeom prst="straightConnector1">
            <a:avLst/>
          </a:prstGeom>
          <a:ln w="76200">
            <a:solidFill>
              <a:schemeClr val="accent4"/>
            </a:solidFill>
            <a:tailEnd type="stealth" w="med" len="lg"/>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6351502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par>
                                <p:cTn id="11" presetID="22" presetClass="entr" presetSubtype="8"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500"/>
                                        <p:tgtEl>
                                          <p:spTgt spid="32"/>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Rectangle 295"/>
          <p:cNvSpPr/>
          <p:nvPr/>
        </p:nvSpPr>
        <p:spPr>
          <a:xfrm>
            <a:off x="3045745" y="1956009"/>
            <a:ext cx="3943683" cy="4788955"/>
          </a:xfrm>
          <a:prstGeom prst="rect">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ID3D11DeviceContext</a:t>
            </a:r>
          </a:p>
        </p:txBody>
      </p:sp>
      <p:sp>
        <p:nvSpPr>
          <p:cNvPr id="2" name="Title 1"/>
          <p:cNvSpPr>
            <a:spLocks noGrp="1"/>
          </p:cNvSpPr>
          <p:nvPr>
            <p:ph type="title"/>
          </p:nvPr>
        </p:nvSpPr>
        <p:spPr/>
        <p:txBody>
          <a:bodyPr/>
          <a:lstStyle/>
          <a:p>
            <a:r>
              <a:rPr lang="en-US" dirty="0" smtClean="0"/>
              <a:t>Render Context: Direct3D 11	</a:t>
            </a:r>
            <a:endParaRPr lang="en-US" dirty="0"/>
          </a:p>
        </p:txBody>
      </p:sp>
      <p:sp>
        <p:nvSpPr>
          <p:cNvPr id="5" name="Rectangle 4"/>
          <p:cNvSpPr/>
          <p:nvPr/>
        </p:nvSpPr>
        <p:spPr>
          <a:xfrm>
            <a:off x="3278895" y="2401675"/>
            <a:ext cx="1942924"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Input Assembler</a:t>
            </a:r>
          </a:p>
        </p:txBody>
      </p:sp>
      <p:sp>
        <p:nvSpPr>
          <p:cNvPr id="6" name="Flowchart: Alternate Process 5"/>
          <p:cNvSpPr/>
          <p:nvPr/>
        </p:nvSpPr>
        <p:spPr>
          <a:xfrm>
            <a:off x="3278895" y="2790260"/>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Vertex </a:t>
            </a:r>
            <a:r>
              <a:rPr lang="en-US" sz="1428" dirty="0" err="1">
                <a:solidFill>
                  <a:prstClr val="white"/>
                </a:solidFill>
              </a:rPr>
              <a:t>Shader</a:t>
            </a:r>
            <a:endParaRPr lang="en-US" sz="1428" dirty="0">
              <a:solidFill>
                <a:prstClr val="white"/>
              </a:solidFill>
            </a:endParaRPr>
          </a:p>
        </p:txBody>
      </p:sp>
      <p:sp>
        <p:nvSpPr>
          <p:cNvPr id="7" name="Flowchart: Alternate Process 6"/>
          <p:cNvSpPr/>
          <p:nvPr/>
        </p:nvSpPr>
        <p:spPr>
          <a:xfrm>
            <a:off x="3278895" y="3178845"/>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Hull </a:t>
            </a:r>
            <a:r>
              <a:rPr lang="en-US" sz="1428" dirty="0" err="1">
                <a:solidFill>
                  <a:prstClr val="white"/>
                </a:solidFill>
              </a:rPr>
              <a:t>Shader</a:t>
            </a:r>
            <a:endParaRPr lang="en-US" sz="1428" dirty="0">
              <a:solidFill>
                <a:prstClr val="white"/>
              </a:solidFill>
            </a:endParaRPr>
          </a:p>
        </p:txBody>
      </p:sp>
      <p:sp>
        <p:nvSpPr>
          <p:cNvPr id="8" name="Rectangle 7"/>
          <p:cNvSpPr/>
          <p:nvPr/>
        </p:nvSpPr>
        <p:spPr>
          <a:xfrm>
            <a:off x="3278896" y="3567429"/>
            <a:ext cx="1932508"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err="1">
                <a:solidFill>
                  <a:prstClr val="white"/>
                </a:solidFill>
              </a:rPr>
              <a:t>Tessellator</a:t>
            </a:r>
            <a:endParaRPr lang="en-US" sz="1428" dirty="0">
              <a:solidFill>
                <a:prstClr val="white"/>
              </a:solidFill>
            </a:endParaRPr>
          </a:p>
        </p:txBody>
      </p:sp>
      <p:sp>
        <p:nvSpPr>
          <p:cNvPr id="9" name="Rectangle 8"/>
          <p:cNvSpPr/>
          <p:nvPr/>
        </p:nvSpPr>
        <p:spPr>
          <a:xfrm>
            <a:off x="3278896" y="4733184"/>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Rasterizer</a:t>
            </a:r>
          </a:p>
        </p:txBody>
      </p:sp>
      <p:sp>
        <p:nvSpPr>
          <p:cNvPr id="10" name="Flowchart: Alternate Process 9"/>
          <p:cNvSpPr/>
          <p:nvPr/>
        </p:nvSpPr>
        <p:spPr>
          <a:xfrm>
            <a:off x="3278895" y="3956014"/>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Domain </a:t>
            </a:r>
            <a:r>
              <a:rPr lang="en-US" sz="1428" dirty="0" err="1">
                <a:solidFill>
                  <a:prstClr val="white"/>
                </a:solidFill>
              </a:rPr>
              <a:t>Shader</a:t>
            </a:r>
            <a:endParaRPr lang="en-US" sz="1428" dirty="0">
              <a:solidFill>
                <a:prstClr val="white"/>
              </a:solidFill>
            </a:endParaRPr>
          </a:p>
        </p:txBody>
      </p:sp>
      <p:sp>
        <p:nvSpPr>
          <p:cNvPr id="11" name="Flowchart: Alternate Process 10"/>
          <p:cNvSpPr/>
          <p:nvPr/>
        </p:nvSpPr>
        <p:spPr>
          <a:xfrm>
            <a:off x="3278895" y="4344599"/>
            <a:ext cx="1942924"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Geometry </a:t>
            </a:r>
            <a:r>
              <a:rPr lang="en-US" sz="1428" dirty="0" err="1">
                <a:solidFill>
                  <a:prstClr val="white"/>
                </a:solidFill>
              </a:rPr>
              <a:t>Shader</a:t>
            </a:r>
            <a:endParaRPr lang="en-US" sz="1428" dirty="0">
              <a:solidFill>
                <a:prstClr val="white"/>
              </a:solidFill>
            </a:endParaRPr>
          </a:p>
        </p:txBody>
      </p:sp>
      <p:sp>
        <p:nvSpPr>
          <p:cNvPr id="12" name="Flowchart: Alternate Process 11"/>
          <p:cNvSpPr/>
          <p:nvPr/>
        </p:nvSpPr>
        <p:spPr>
          <a:xfrm>
            <a:off x="3278897" y="5121768"/>
            <a:ext cx="1928501" cy="3108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Pixel </a:t>
            </a:r>
            <a:r>
              <a:rPr lang="en-US" sz="1428" dirty="0" err="1">
                <a:solidFill>
                  <a:prstClr val="white"/>
                </a:solidFill>
              </a:rPr>
              <a:t>Shader</a:t>
            </a:r>
            <a:endParaRPr lang="en-US" sz="1428" dirty="0">
              <a:solidFill>
                <a:prstClr val="white"/>
              </a:solidFill>
            </a:endParaRPr>
          </a:p>
        </p:txBody>
      </p:sp>
      <p:sp>
        <p:nvSpPr>
          <p:cNvPr id="13" name="Rectangle 12"/>
          <p:cNvSpPr/>
          <p:nvPr/>
        </p:nvSpPr>
        <p:spPr>
          <a:xfrm>
            <a:off x="3278897" y="5510353"/>
            <a:ext cx="1928502" cy="310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r>
              <a:rPr lang="en-US" sz="1428" dirty="0">
                <a:solidFill>
                  <a:prstClr val="white"/>
                </a:solidFill>
              </a:rPr>
              <a:t>Output Merger</a:t>
            </a:r>
          </a:p>
        </p:txBody>
      </p:sp>
      <p:cxnSp>
        <p:nvCxnSpPr>
          <p:cNvPr id="15" name="Straight Arrow Connector 14"/>
          <p:cNvCxnSpPr/>
          <p:nvPr/>
        </p:nvCxnSpPr>
        <p:spPr>
          <a:xfrm>
            <a:off x="1827230" y="2557109"/>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8268666" y="1998631"/>
            <a:ext cx="1630130" cy="4746333"/>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32597"/>
            <a:r>
              <a:rPr lang="en-US" sz="1836" dirty="0">
                <a:solidFill>
                  <a:prstClr val="white"/>
                </a:solidFill>
              </a:rPr>
              <a:t>GPU Memory</a:t>
            </a:r>
          </a:p>
        </p:txBody>
      </p:sp>
      <p:cxnSp>
        <p:nvCxnSpPr>
          <p:cNvPr id="73" name="Straight Arrow Connector 72"/>
          <p:cNvCxnSpPr/>
          <p:nvPr/>
        </p:nvCxnSpPr>
        <p:spPr>
          <a:xfrm>
            <a:off x="1827230" y="2936204"/>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1827230" y="3356873"/>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1827230" y="3735967"/>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1827230" y="4135510"/>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1827230" y="4514604"/>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1827230" y="4902739"/>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1827230" y="5281834"/>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1827230" y="5663659"/>
            <a:ext cx="1446243" cy="0"/>
          </a:xfrm>
          <a:prstGeom prst="straightConnector1">
            <a:avLst/>
          </a:prstGeom>
          <a:ln w="762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0" name="Rectangle 89"/>
          <p:cNvSpPr>
            <a:spLocks noChangeAspect="1"/>
          </p:cNvSpPr>
          <p:nvPr/>
        </p:nvSpPr>
        <p:spPr>
          <a:xfrm>
            <a:off x="8812328" y="4749753"/>
            <a:ext cx="652822" cy="652822"/>
          </a:xfrm>
          <a:prstGeom prst="rect">
            <a:avLst/>
          </a:prstGeom>
          <a:solidFill>
            <a:schemeClr val="bg2"/>
          </a:solidFill>
          <a:ln w="34925">
            <a:solidFill>
              <a:schemeClr val="bg2"/>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589280" prstMaterial="translucentPowder">
            <a:bevelT w="25400" h="25400"/>
            <a:bevelB w="254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2" name="Rectangle 91"/>
          <p:cNvSpPr/>
          <p:nvPr/>
        </p:nvSpPr>
        <p:spPr>
          <a:xfrm>
            <a:off x="8818945" y="3681046"/>
            <a:ext cx="542807" cy="509087"/>
          </a:xfrm>
          <a:prstGeom prst="rect">
            <a:avLst/>
          </a:prstGeom>
          <a:pattFill prst="horzBrick">
            <a:fgClr>
              <a:schemeClr val="bg1">
                <a:lumMod val="75000"/>
              </a:schemeClr>
            </a:fgClr>
            <a:bgClr>
              <a:srgbClr val="FF000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3" name="Rectangle 92"/>
          <p:cNvSpPr/>
          <p:nvPr/>
        </p:nvSpPr>
        <p:spPr>
          <a:xfrm>
            <a:off x="8818945" y="3097892"/>
            <a:ext cx="542807" cy="509087"/>
          </a:xfrm>
          <a:prstGeom prst="rect">
            <a:avLst/>
          </a:prstGeom>
          <a:pattFill prst="divot">
            <a:fgClr>
              <a:srgbClr val="00B050"/>
            </a:fgClr>
            <a:bgClr>
              <a:srgbClr val="92D050"/>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18" name="Group 17"/>
          <p:cNvGrpSpPr/>
          <p:nvPr/>
        </p:nvGrpSpPr>
        <p:grpSpPr>
          <a:xfrm>
            <a:off x="5712977" y="2911371"/>
            <a:ext cx="929084" cy="186979"/>
            <a:chOff x="5605989" y="3290384"/>
            <a:chExt cx="910949" cy="183329"/>
          </a:xfrm>
        </p:grpSpPr>
        <p:sp>
          <p:nvSpPr>
            <p:cNvPr id="17" name="Rectangle 16"/>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4" name="Rectangle 93"/>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5" name="Rectangle 94"/>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7" name="Rectangle 9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98" name="Rectangle 97"/>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99" name="Group 98"/>
          <p:cNvGrpSpPr/>
          <p:nvPr/>
        </p:nvGrpSpPr>
        <p:grpSpPr>
          <a:xfrm>
            <a:off x="5712977" y="2528082"/>
            <a:ext cx="929084" cy="186979"/>
            <a:chOff x="5605989" y="3290384"/>
            <a:chExt cx="910949" cy="183329"/>
          </a:xfrm>
        </p:grpSpPr>
        <p:sp>
          <p:nvSpPr>
            <p:cNvPr id="100" name="Rectangle 99"/>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1" name="Rectangle 100"/>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2" name="Rectangle 101"/>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3" name="Rectangle 102"/>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4" name="Rectangle 103"/>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05" name="Group 104"/>
          <p:cNvGrpSpPr/>
          <p:nvPr/>
        </p:nvGrpSpPr>
        <p:grpSpPr>
          <a:xfrm>
            <a:off x="5713563" y="3302734"/>
            <a:ext cx="929084" cy="186979"/>
            <a:chOff x="5605989" y="3290384"/>
            <a:chExt cx="910949" cy="183329"/>
          </a:xfrm>
        </p:grpSpPr>
        <p:sp>
          <p:nvSpPr>
            <p:cNvPr id="106" name="Rectangle 105"/>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7" name="Rectangle 106"/>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8" name="Rectangle 107"/>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09" name="Rectangle 108"/>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0" name="Rectangle 109"/>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17" name="Group 116"/>
          <p:cNvGrpSpPr/>
          <p:nvPr/>
        </p:nvGrpSpPr>
        <p:grpSpPr>
          <a:xfrm>
            <a:off x="5713563" y="4073956"/>
            <a:ext cx="929084" cy="186979"/>
            <a:chOff x="5605989" y="3290384"/>
            <a:chExt cx="910949" cy="183329"/>
          </a:xfrm>
        </p:grpSpPr>
        <p:sp>
          <p:nvSpPr>
            <p:cNvPr id="118" name="Rectangle 117"/>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19" name="Rectangle 118"/>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0" name="Rectangle 119"/>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1" name="Rectangle 120"/>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2" name="Rectangle 121"/>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3" name="Group 122"/>
          <p:cNvGrpSpPr/>
          <p:nvPr/>
        </p:nvGrpSpPr>
        <p:grpSpPr>
          <a:xfrm>
            <a:off x="5713563" y="4468687"/>
            <a:ext cx="929084" cy="186979"/>
            <a:chOff x="5605989" y="3290384"/>
            <a:chExt cx="910949" cy="183329"/>
          </a:xfrm>
        </p:grpSpPr>
        <p:sp>
          <p:nvSpPr>
            <p:cNvPr id="124" name="Rectangle 123"/>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5" name="Rectangle 124"/>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6" name="Rectangle 125"/>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7" name="Rectangle 126"/>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28" name="Rectangle 127"/>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29" name="Group 128"/>
          <p:cNvGrpSpPr/>
          <p:nvPr/>
        </p:nvGrpSpPr>
        <p:grpSpPr>
          <a:xfrm>
            <a:off x="5713563" y="5240367"/>
            <a:ext cx="929084" cy="186979"/>
            <a:chOff x="5605989" y="3290384"/>
            <a:chExt cx="910949" cy="183329"/>
          </a:xfrm>
        </p:grpSpPr>
        <p:sp>
          <p:nvSpPr>
            <p:cNvPr id="130" name="Rectangle 129"/>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1" name="Rectangle 130"/>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2" name="Rectangle 131"/>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3" name="Rectangle 132"/>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34" name="Rectangle 133"/>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41" name="Group 140"/>
          <p:cNvGrpSpPr/>
          <p:nvPr/>
        </p:nvGrpSpPr>
        <p:grpSpPr>
          <a:xfrm>
            <a:off x="8619189" y="2557110"/>
            <a:ext cx="929084" cy="186979"/>
            <a:chOff x="5605989" y="3290384"/>
            <a:chExt cx="910949" cy="183329"/>
          </a:xfrm>
          <a:solidFill>
            <a:schemeClr val="bg1">
              <a:lumMod val="95000"/>
            </a:schemeClr>
          </a:solidFill>
        </p:grpSpPr>
        <p:sp>
          <p:nvSpPr>
            <p:cNvPr id="142" name="Rectangle 141"/>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3" name="Rectangle 142"/>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4" name="Rectangle 143"/>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5" name="Rectangle 144"/>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6" name="Rectangle 145"/>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47" name="Group 146"/>
          <p:cNvGrpSpPr/>
          <p:nvPr/>
        </p:nvGrpSpPr>
        <p:grpSpPr>
          <a:xfrm>
            <a:off x="8619189" y="2828888"/>
            <a:ext cx="929084" cy="186979"/>
            <a:chOff x="5605989" y="3290384"/>
            <a:chExt cx="910949" cy="183329"/>
          </a:xfrm>
          <a:solidFill>
            <a:schemeClr val="bg1">
              <a:lumMod val="95000"/>
            </a:schemeClr>
          </a:solidFill>
        </p:grpSpPr>
        <p:sp>
          <p:nvSpPr>
            <p:cNvPr id="148" name="Rectangle 147"/>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49" name="Rectangle 148"/>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0" name="Rectangle 149"/>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1" name="Rectangle 150"/>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2" name="Rectangle 151"/>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grpSp>
        <p:nvGrpSpPr>
          <p:cNvPr id="153" name="Group 152"/>
          <p:cNvGrpSpPr/>
          <p:nvPr/>
        </p:nvGrpSpPr>
        <p:grpSpPr>
          <a:xfrm>
            <a:off x="8619189" y="4421115"/>
            <a:ext cx="929084" cy="186979"/>
            <a:chOff x="5605989" y="3290384"/>
            <a:chExt cx="910949" cy="183329"/>
          </a:xfrm>
          <a:solidFill>
            <a:schemeClr val="bg1">
              <a:lumMod val="95000"/>
            </a:schemeClr>
          </a:solidFill>
        </p:grpSpPr>
        <p:sp>
          <p:nvSpPr>
            <p:cNvPr id="154" name="Rectangle 153"/>
            <p:cNvSpPr>
              <a:spLocks noChangeAspect="1"/>
            </p:cNvSpPr>
            <p:nvPr/>
          </p:nvSpPr>
          <p:spPr>
            <a:xfrm>
              <a:off x="5605989"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5" name="Rectangle 154"/>
            <p:cNvSpPr>
              <a:spLocks noChangeAspect="1"/>
            </p:cNvSpPr>
            <p:nvPr/>
          </p:nvSpPr>
          <p:spPr>
            <a:xfrm>
              <a:off x="578886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6" name="Rectangle 155"/>
            <p:cNvSpPr>
              <a:spLocks noChangeAspect="1"/>
            </p:cNvSpPr>
            <p:nvPr/>
          </p:nvSpPr>
          <p:spPr>
            <a:xfrm>
              <a:off x="597059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7" name="Rectangle 156"/>
            <p:cNvSpPr>
              <a:spLocks noChangeAspect="1"/>
            </p:cNvSpPr>
            <p:nvPr/>
          </p:nvSpPr>
          <p:spPr>
            <a:xfrm>
              <a:off x="6152328" y="3290384"/>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158" name="Rectangle 157"/>
            <p:cNvSpPr>
              <a:spLocks noChangeAspect="1"/>
            </p:cNvSpPr>
            <p:nvPr/>
          </p:nvSpPr>
          <p:spPr>
            <a:xfrm>
              <a:off x="6334058" y="3290833"/>
              <a:ext cx="182880" cy="182880"/>
            </a:xfrm>
            <a:prstGeom prst="rect">
              <a:avLst/>
            </a:prstGeom>
            <a:grp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164" name="Elbow Connector 163"/>
          <p:cNvCxnSpPr>
            <a:stCxn id="100" idx="0"/>
            <a:endCxn id="142" idx="1"/>
          </p:cNvCxnSpPr>
          <p:nvPr/>
        </p:nvCxnSpPr>
        <p:spPr>
          <a:xfrm rot="16200000" flipH="1">
            <a:off x="7151569" y="1182749"/>
            <a:ext cx="122288" cy="2812952"/>
          </a:xfrm>
          <a:prstGeom prst="bentConnector4">
            <a:avLst>
              <a:gd name="adj1" fmla="val -87388"/>
              <a:gd name="adj2" fmla="val 7790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Elbow Connector 169"/>
          <p:cNvCxnSpPr>
            <a:stCxn id="101" idx="0"/>
            <a:endCxn id="148" idx="1"/>
          </p:cNvCxnSpPr>
          <p:nvPr/>
        </p:nvCxnSpPr>
        <p:spPr>
          <a:xfrm rot="16200000" flipH="1">
            <a:off x="7108939" y="1411900"/>
            <a:ext cx="394067" cy="2626432"/>
          </a:xfrm>
          <a:prstGeom prst="bentConnector4">
            <a:avLst>
              <a:gd name="adj1" fmla="val -27117"/>
              <a:gd name="adj2" fmla="val 7618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Elbow Connector 175"/>
          <p:cNvCxnSpPr>
            <a:stCxn id="17" idx="0"/>
          </p:cNvCxnSpPr>
          <p:nvPr/>
        </p:nvCxnSpPr>
        <p:spPr>
          <a:xfrm rot="16200000" flipH="1">
            <a:off x="7295103" y="1422506"/>
            <a:ext cx="207089" cy="3184821"/>
          </a:xfrm>
          <a:prstGeom prst="bentConnector4">
            <a:avLst>
              <a:gd name="adj1" fmla="val -42219"/>
              <a:gd name="adj2" fmla="val 6214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6" name="Elbow Connector 195"/>
          <p:cNvCxnSpPr>
            <a:stCxn id="95" idx="0"/>
          </p:cNvCxnSpPr>
          <p:nvPr/>
        </p:nvCxnSpPr>
        <p:spPr>
          <a:xfrm rot="16200000" flipH="1">
            <a:off x="6631949" y="2457526"/>
            <a:ext cx="1509285" cy="2416975"/>
          </a:xfrm>
          <a:prstGeom prst="bentConnector4">
            <a:avLst>
              <a:gd name="adj1" fmla="val -5793"/>
              <a:gd name="adj2" fmla="val 66399"/>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Elbow Connector 211"/>
          <p:cNvCxnSpPr>
            <a:stCxn id="94" idx="0"/>
          </p:cNvCxnSpPr>
          <p:nvPr/>
        </p:nvCxnSpPr>
        <p:spPr>
          <a:xfrm rot="16200000" flipH="1">
            <a:off x="7100260" y="1803868"/>
            <a:ext cx="783294" cy="2998299"/>
          </a:xfrm>
          <a:prstGeom prst="bentConnector4">
            <a:avLst>
              <a:gd name="adj1" fmla="val -11161"/>
              <a:gd name="adj2" fmla="val 5965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5" name="Elbow Connector 234"/>
          <p:cNvCxnSpPr>
            <a:stCxn id="132" idx="0"/>
          </p:cNvCxnSpPr>
          <p:nvPr/>
        </p:nvCxnSpPr>
        <p:spPr>
          <a:xfrm rot="16200000" flipH="1">
            <a:off x="7293635" y="4125422"/>
            <a:ext cx="303871" cy="2533761"/>
          </a:xfrm>
          <a:prstGeom prst="bentConnector4">
            <a:avLst>
              <a:gd name="adj1" fmla="val -38363"/>
              <a:gd name="adj2" fmla="val 51648"/>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5" name="Elbow Connector 254"/>
          <p:cNvCxnSpPr>
            <a:stCxn id="131" idx="0"/>
          </p:cNvCxnSpPr>
          <p:nvPr/>
        </p:nvCxnSpPr>
        <p:spPr>
          <a:xfrm rot="5400000" flipH="1" flipV="1">
            <a:off x="6683325" y="4431787"/>
            <a:ext cx="118598" cy="149856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60" name="Elbow Connector 259"/>
          <p:cNvCxnSpPr/>
          <p:nvPr/>
        </p:nvCxnSpPr>
        <p:spPr>
          <a:xfrm flipV="1">
            <a:off x="7491906" y="4604331"/>
            <a:ext cx="1103174" cy="517438"/>
          </a:xfrm>
          <a:prstGeom prst="bentConnector3">
            <a:avLst>
              <a:gd name="adj1" fmla="val -19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1" name="Elbow Connector 270"/>
          <p:cNvCxnSpPr>
            <a:stCxn id="130" idx="0"/>
          </p:cNvCxnSpPr>
          <p:nvPr/>
        </p:nvCxnSpPr>
        <p:spPr>
          <a:xfrm rot="5400000" flipH="1" flipV="1">
            <a:off x="6589838" y="4338298"/>
            <a:ext cx="119055" cy="1685083"/>
          </a:xfrm>
          <a:prstGeom prst="bentConnector2">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75" name="Elbow Connector 274"/>
          <p:cNvCxnSpPr/>
          <p:nvPr/>
        </p:nvCxnSpPr>
        <p:spPr>
          <a:xfrm flipV="1">
            <a:off x="7506256" y="3835120"/>
            <a:ext cx="1405541" cy="768744"/>
          </a:xfrm>
          <a:prstGeom prst="bentConnector3">
            <a:avLst>
              <a:gd name="adj1" fmla="val -1146"/>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7" name="Rectangle 296"/>
          <p:cNvSpPr/>
          <p:nvPr/>
        </p:nvSpPr>
        <p:spPr>
          <a:xfrm>
            <a:off x="3278896" y="5999514"/>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298" name="Rectangle 297"/>
          <p:cNvSpPr/>
          <p:nvPr/>
        </p:nvSpPr>
        <p:spPr>
          <a:xfrm>
            <a:off x="3278896" y="6144387"/>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299" name="Straight Arrow Connector 298"/>
          <p:cNvCxnSpPr/>
          <p:nvPr/>
        </p:nvCxnSpPr>
        <p:spPr>
          <a:xfrm>
            <a:off x="1832652" y="6070163"/>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p:nvPr/>
        </p:nvCxnSpPr>
        <p:spPr>
          <a:xfrm>
            <a:off x="1832652" y="6211881"/>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1" name="Rectangle 300"/>
          <p:cNvSpPr/>
          <p:nvPr/>
        </p:nvSpPr>
        <p:spPr>
          <a:xfrm>
            <a:off x="3278896" y="6286105"/>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sp>
        <p:nvSpPr>
          <p:cNvPr id="302" name="Rectangle 301"/>
          <p:cNvSpPr/>
          <p:nvPr/>
        </p:nvSpPr>
        <p:spPr>
          <a:xfrm>
            <a:off x="3278896" y="6430978"/>
            <a:ext cx="1928502" cy="131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428" dirty="0">
              <a:solidFill>
                <a:prstClr val="white"/>
              </a:solidFill>
            </a:endParaRPr>
          </a:p>
        </p:txBody>
      </p:sp>
      <p:cxnSp>
        <p:nvCxnSpPr>
          <p:cNvPr id="303" name="Straight Arrow Connector 302"/>
          <p:cNvCxnSpPr/>
          <p:nvPr/>
        </p:nvCxnSpPr>
        <p:spPr>
          <a:xfrm>
            <a:off x="1832652" y="6356754"/>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4" name="Straight Arrow Connector 303"/>
          <p:cNvCxnSpPr/>
          <p:nvPr/>
        </p:nvCxnSpPr>
        <p:spPr>
          <a:xfrm>
            <a:off x="1832652" y="6498472"/>
            <a:ext cx="1446243"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5" name="TextBox 304"/>
          <p:cNvSpPr txBox="1"/>
          <p:nvPr/>
        </p:nvSpPr>
        <p:spPr>
          <a:xfrm>
            <a:off x="3449755" y="6079978"/>
            <a:ext cx="1611176" cy="382308"/>
          </a:xfrm>
          <a:prstGeom prst="rect">
            <a:avLst/>
          </a:prstGeom>
          <a:noFill/>
        </p:spPr>
        <p:txBody>
          <a:bodyPr wrap="none" rtlCol="0">
            <a:spAutoFit/>
          </a:bodyPr>
          <a:lstStyle/>
          <a:p>
            <a:pPr defTabSz="932597"/>
            <a:r>
              <a:rPr lang="en-US" sz="1836" dirty="0">
                <a:solidFill>
                  <a:prstClr val="white"/>
                </a:solidFill>
              </a:rPr>
              <a:t>Non-PSO State</a:t>
            </a:r>
          </a:p>
        </p:txBody>
      </p:sp>
      <p:sp>
        <p:nvSpPr>
          <p:cNvPr id="309" name="Rectangle 308"/>
          <p:cNvSpPr/>
          <p:nvPr/>
        </p:nvSpPr>
        <p:spPr>
          <a:xfrm>
            <a:off x="8814304" y="5962196"/>
            <a:ext cx="542807" cy="509087"/>
          </a:xfrm>
          <a:prstGeom prst="rect">
            <a:avLst/>
          </a:prstGeom>
          <a:pattFill prst="solidDmnd">
            <a:fgClr>
              <a:srgbClr val="002060"/>
            </a:fgClr>
            <a:bgClr>
              <a:schemeClr val="bg1">
                <a:lumMod val="85000"/>
              </a:schemeClr>
            </a:bgClr>
          </a:patt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powder">
            <a:bevelT w="0" h="63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nvGrpSpPr>
          <p:cNvPr id="310" name="Group 309"/>
          <p:cNvGrpSpPr/>
          <p:nvPr/>
        </p:nvGrpSpPr>
        <p:grpSpPr>
          <a:xfrm>
            <a:off x="5713563" y="5634243"/>
            <a:ext cx="929084" cy="186979"/>
            <a:chOff x="5605989" y="3290384"/>
            <a:chExt cx="910949" cy="183329"/>
          </a:xfrm>
        </p:grpSpPr>
        <p:sp>
          <p:nvSpPr>
            <p:cNvPr id="311" name="Rectangle 310"/>
            <p:cNvSpPr>
              <a:spLocks noChangeAspect="1"/>
            </p:cNvSpPr>
            <p:nvPr/>
          </p:nvSpPr>
          <p:spPr>
            <a:xfrm>
              <a:off x="5605989"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312" name="Rectangle 311"/>
            <p:cNvSpPr>
              <a:spLocks noChangeAspect="1"/>
            </p:cNvSpPr>
            <p:nvPr/>
          </p:nvSpPr>
          <p:spPr>
            <a:xfrm>
              <a:off x="578886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313" name="Rectangle 312"/>
            <p:cNvSpPr>
              <a:spLocks noChangeAspect="1"/>
            </p:cNvSpPr>
            <p:nvPr/>
          </p:nvSpPr>
          <p:spPr>
            <a:xfrm>
              <a:off x="597059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314" name="Rectangle 313"/>
            <p:cNvSpPr>
              <a:spLocks noChangeAspect="1"/>
            </p:cNvSpPr>
            <p:nvPr/>
          </p:nvSpPr>
          <p:spPr>
            <a:xfrm>
              <a:off x="6152328" y="3290384"/>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sp>
          <p:nvSpPr>
            <p:cNvPr id="315" name="Rectangle 314"/>
            <p:cNvSpPr>
              <a:spLocks noChangeAspect="1"/>
            </p:cNvSpPr>
            <p:nvPr/>
          </p:nvSpPr>
          <p:spPr>
            <a:xfrm>
              <a:off x="6334058" y="3290833"/>
              <a:ext cx="182880" cy="182880"/>
            </a:xfrm>
            <a:prstGeom prst="rect">
              <a:avLst/>
            </a:prstGeom>
            <a:solidFill>
              <a:schemeClr val="accent2"/>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32597"/>
              <a:endParaRPr lang="en-US" sz="1836">
                <a:solidFill>
                  <a:prstClr val="white"/>
                </a:solidFill>
              </a:endParaRPr>
            </a:p>
          </p:txBody>
        </p:sp>
      </p:grpSp>
      <p:cxnSp>
        <p:nvCxnSpPr>
          <p:cNvPr id="316" name="Elbow Connector 315"/>
          <p:cNvCxnSpPr>
            <a:stCxn id="311" idx="0"/>
          </p:cNvCxnSpPr>
          <p:nvPr/>
        </p:nvCxnSpPr>
        <p:spPr>
          <a:xfrm rot="16200000" flipH="1">
            <a:off x="7195333" y="4245733"/>
            <a:ext cx="327953" cy="3104974"/>
          </a:xfrm>
          <a:prstGeom prst="bentConnector4">
            <a:avLst>
              <a:gd name="adj1" fmla="val -25179"/>
              <a:gd name="adj2" fmla="val 4602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409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esentation1" id="{B7D593BB-5D8D-4B13-94DB-2F791F96B001}" vid="{E01AF0A4-40D4-4266-A261-A7164FB60952}"/>
    </a:ext>
  </a:extLst>
</a:theme>
</file>

<file path=ppt/theme/theme2.xml><?xml version="1.0" encoding="utf-8"?>
<a:theme xmlns:a="http://schemas.openxmlformats.org/drawingml/2006/main" name="1_5-30536_Build_2014_Breakout_Template_Blue_16x9">
  <a:themeElements>
    <a:clrScheme name="Build 2014">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ct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resentation1" id="{B7D593BB-5D8D-4B13-94DB-2F791F96B001}" vid="{3DA22327-C06D-4CEB-BB04-82777BDAF8CA}"/>
    </a:ext>
  </a:extLst>
</a:theme>
</file>

<file path=ppt/theme/theme3.xml><?xml version="1.0" encoding="utf-8"?>
<a:theme xmlns:a="http://schemas.openxmlformats.org/drawingml/2006/main" name="White Background">
  <a:themeElements>
    <a:clrScheme name="GDC Windows Template">
      <a:dk1>
        <a:srgbClr val="505050"/>
      </a:dk1>
      <a:lt1>
        <a:srgbClr val="FFFFFF"/>
      </a:lt1>
      <a:dk2>
        <a:srgbClr val="7FBA00"/>
      </a:dk2>
      <a:lt2>
        <a:srgbClr val="FFFFFF"/>
      </a:lt2>
      <a:accent1>
        <a:srgbClr val="7FBA00"/>
      </a:accent1>
      <a:accent2>
        <a:srgbClr val="BAD80A"/>
      </a:accent2>
      <a:accent3>
        <a:srgbClr val="00D8CC"/>
      </a:accent3>
      <a:accent4>
        <a:srgbClr val="00BCF2"/>
      </a:accent4>
      <a:accent5>
        <a:srgbClr val="00188F"/>
      </a:accent5>
      <a:accent6>
        <a:srgbClr val="505050"/>
      </a:accent6>
      <a:hlink>
        <a:srgbClr val="FFFFFF"/>
      </a:hlink>
      <a:folHlink>
        <a:srgbClr val="FFFFFF"/>
      </a:folHlink>
    </a:clrScheme>
    <a:fontScheme name="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solidFill>
              <a:schemeClr val="bg2"/>
            </a:solidFill>
          </a:defRPr>
        </a:defPPr>
      </a:lstStyle>
    </a:txDef>
  </a:objectDefaults>
  <a:extraClrSchemeLst/>
  <a:extLst>
    <a:ext uri="{05A4C25C-085E-4340-85A3-A5531E510DB2}">
      <thm15:themeFamily xmlns:thm15="http://schemas.microsoft.com/office/thememl/2012/main" name="שדגכ" id="{1A83A396-D19B-4502-96CC-8F658BB9056E}" vid="{3EDA06B9-23E8-4B49-A405-2776074E4C7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5-30536_Build_2014_Breakout_Template_White_16x9">
  <a:themeElements>
    <a:clrScheme name="Build 2014">
      <a:dk1>
        <a:srgbClr val="40404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Build_2014_Breakout_Template.potx" id="{AF7916F5-B6CE-4446-87D4-7A61BEF9288B}" vid="{F2E341AB-B1C9-4A03-98B5-82D7F8BB090B}"/>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resentationsDoc" ma:contentTypeID="0x010100CBE8A0D253ED1A4AAAE93FF9B973EB7E0027C1F5D9CEFE6046B3BCA4D310D11AA7" ma:contentTypeVersion="25" ma:contentTypeDescription="" ma:contentTypeScope="" ma:versionID="59190252e8f6b8110360cee8e4044d5b">
  <xsd:schema xmlns:xsd="http://www.w3.org/2001/XMLSchema" xmlns:xs="http://www.w3.org/2001/XMLSchema" xmlns:p="http://schemas.microsoft.com/office/2006/metadata/properties" xmlns:ns1="http://schemas.microsoft.com/sharepoint/v3" xmlns:ns2="e36bfbf9-5e42-489c-a259-4c54eb22cb57" xmlns:ns3="230e9df3-be65-4c73-a93b-d1236ebd677e" targetNamespace="http://schemas.microsoft.com/office/2006/metadata/properties" ma:root="true" ma:fieldsID="ce62f3e539b6767ca1e323fb703a26fd" ns1:_="" ns2:_="" ns3:_="">
    <xsd:import namespace="http://schemas.microsoft.com/sharepoint/v3"/>
    <xsd:import namespace="e36bfbf9-5e42-489c-a259-4c54eb22cb57"/>
    <xsd:import namespace="230e9df3-be65-4c73-a93b-d1236ebd677e"/>
    <xsd:element name="properties">
      <xsd:complexType>
        <xsd:sequence>
          <xsd:element name="documentManagement">
            <xsd:complexType>
              <xsd:all>
                <xsd:element ref="ns2:i23d7ba649194ae1bace8707520bbe5b" minOccurs="0"/>
                <xsd:element ref="ns3:TaxCatchAll" minOccurs="0"/>
                <xsd:element ref="ns3:TaxCatchAllLabel" minOccurs="0"/>
                <xsd:element ref="ns2:l3c4e8b902d24cac82560b32d42c7cb4" minOccurs="0"/>
                <xsd:element ref="ns2:o359a72c0e394a2bbc3ef6c803acc180"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915802bd8fb417bbe5f6f423fd076a0" minOccurs="0"/>
                <xsd:element ref="ns2:g9dd8d57dc62470db6c80d9bb76f6f98" minOccurs="0"/>
                <xsd:element ref="ns2:ha6fe286c6b34f98b7bef39f1ccb86a0" minOccurs="0"/>
                <xsd:element ref="ns2:Session_x0020_Code" minOccurs="0"/>
                <xsd:element ref="ns2:MS_x0020_Content_x0020_Owner" minOccurs="0"/>
                <xsd:element ref="ns2:o05f84fa51b8493184c53e88c1048d4a" minOccurs="0"/>
                <xsd:element ref="ns2:SharedWithUsers" minOccurs="0"/>
                <xsd:element ref="ns3:TaxKeywordTaxHTFiel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4" nillable="true" ma:displayName="Rating (0-5)" ma:decimals="2" ma:description="Average value of all the ratings that have been submitted" ma:internalName="AverageRating" ma:readOnly="true">
      <xsd:simpleType>
        <xsd:restriction base="dms:Number"/>
      </xsd:simpleType>
    </xsd:element>
    <xsd:element name="RatingCount" ma:index="35" nillable="true" ma:displayName="Number of Ratings" ma:decimals="0" ma:description="Number of ratings submitted" ma:internalName="RatingCount" ma:readOnly="true">
      <xsd:simpleType>
        <xsd:restriction base="dms:Number"/>
      </xsd:simpleType>
    </xsd:element>
    <xsd:element name="RatedBy" ma:index="3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37" nillable="true" ma:displayName="User ratings" ma:description="User ratings for the item" ma:hidden="true" ma:internalName="Ratings">
      <xsd:simpleType>
        <xsd:restriction base="dms:Note"/>
      </xsd:simpleType>
    </xsd:element>
    <xsd:element name="LikesCount" ma:index="38" nillable="true" ma:displayName="Number of Likes" ma:internalName="LikesCount">
      <xsd:simpleType>
        <xsd:restriction base="dms:Unknown"/>
      </xsd:simpleType>
    </xsd:element>
    <xsd:element name="LikedBy" ma:index="3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36bfbf9-5e42-489c-a259-4c54eb22cb57" elementFormDefault="qualified">
    <xsd:import namespace="http://schemas.microsoft.com/office/2006/documentManagement/types"/>
    <xsd:import namespace="http://schemas.microsoft.com/office/infopath/2007/PartnerControls"/>
    <xsd:element name="i23d7ba649194ae1bace8707520bbe5b" ma:index="8" nillable="true" ma:taxonomy="true" ma:internalName="i23d7ba649194ae1bace8707520bbe5b" ma:taxonomyFieldName="Event_x0020_Name" ma:displayName="Event Name" ma:default="" ma:fieldId="{223d7ba6-4919-4ae1-bace-8707520bbe5b}"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l3c4e8b902d24cac82560b32d42c7cb4" ma:index="12" nillable="true" ma:taxonomy="true" ma:internalName="l3c4e8b902d24cac82560b32d42c7cb4" ma:taxonomyFieldName="Event_x0020_Location" ma:displayName="Event Location" ma:default="" ma:fieldId="{53c4e8b9-02d2-4cac-8256-0b32d42c7cb4}"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o359a72c0e394a2bbc3ef6c803acc180" ma:index="14" nillable="true" ma:taxonomy="true" ma:internalName="o359a72c0e394a2bbc3ef6c803acc180" ma:taxonomyFieldName="Event_x0020_Venue" ma:displayName="Event Venue" ma:default="" ma:fieldId="{8359a72c-0e39-4a2b-bc3e-f6c803acc180}"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915802bd8fb417bbe5f6f423fd076a0" ma:index="21" nillable="true" ma:taxonomy="true" ma:internalName="o915802bd8fb417bbe5f6f423fd076a0" ma:taxonomyFieldName="Audience1" ma:displayName="Audience" ma:default="" ma:fieldId="{8915802b-d8fb-417b-be5f-6f423fd076a0}"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g9dd8d57dc62470db6c80d9bb76f6f98" ma:index="23" nillable="true" ma:taxonomy="true" ma:internalName="g9dd8d57dc62470db6c80d9bb76f6f98" ma:taxonomyFieldName="Product" ma:displayName="Product" ma:default="" ma:fieldId="{09dd8d57-dc62-470d-b6c8-0d9bb76f6f98}" ma:taxonomyMulti="true" ma:sspId="e385fb40-52d4-4fae-9c5b-3e8ff8a5878e" ma:termSetId="9bb0a48c-16c3-4e7a-9e9e-0bc708463e1a" ma:anchorId="00000000-0000-0000-0000-000000000000" ma:open="false" ma:isKeyword="false">
      <xsd:complexType>
        <xsd:sequence>
          <xsd:element ref="pc:Terms" minOccurs="0" maxOccurs="1"/>
        </xsd:sequence>
      </xsd:complexType>
    </xsd:element>
    <xsd:element name="ha6fe286c6b34f98b7bef39f1ccb86a0" ma:index="25" nillable="true" ma:taxonomy="true" ma:internalName="ha6fe286c6b34f98b7bef39f1ccb86a0" ma:taxonomyFieldName="Campaign" ma:displayName="Campaign" ma:default="" ma:fieldId="{1a6fe286-c6b3-4f98-b7be-f39f1ccb86a0}" ma:sspId="e385fb40-52d4-4fae-9c5b-3e8ff8a5878e" ma:termSetId="eb6054b1-3a98-4c79-97b4-d20150dd266e" ma:anchorId="00000000-0000-0000-0000-000000000000" ma:open="false" ma:isKeyword="false">
      <xsd:complexType>
        <xsd:sequence>
          <xsd:element ref="pc:Terms" minOccurs="0" maxOccurs="1"/>
        </xsd:sequence>
      </xsd:complexType>
    </xsd:element>
    <xsd:element name="Session_x0020_Code" ma:index="27" nillable="true" ma:displayName="Session Code" ma:internalName="Session_x0020_Code">
      <xsd:simpleType>
        <xsd:restriction base="dms:Text">
          <xsd:maxLength value="255"/>
        </xsd:restriction>
      </xsd:simpleType>
    </xsd:element>
    <xsd:element name="MS_x0020_Content_x0020_Owner" ma:index="28"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5f84fa51b8493184c53e88c1048d4a" ma:index="29" nillable="true" ma:taxonomy="true" ma:internalName="o05f84fa51b8493184c53e88c1048d4a" ma:taxonomyFieldName="Track" ma:displayName="Track" ma:default="" ma:fieldId="{805f84fa-51b8-4931-84c5-3e88c1048d4a}" ma:sspId="e385fb40-52d4-4fae-9c5b-3e8ff8a5878e" ma:termSetId="da6d8183-76e5-42e9-8164-851f077ee475" ma:anchorId="00000000-0000-0000-0000-000000000000" ma:open="tru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7c5dec5b-b2d6-455d-9cd7-2e081f89458c}" ma:internalName="TaxCatchAll" ma:showField="CatchAllData"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c5dec5b-b2d6-455d-9cd7-2e081f89458c}" ma:internalName="TaxCatchAllLabel" ma:readOnly="true" ma:showField="CatchAllDataLabel" ma:web="e36bfbf9-5e42-489c-a259-4c54eb22cb57">
      <xsd:complexType>
        <xsd:complexContent>
          <xsd:extension base="dms:MultiChoiceLookup">
            <xsd:sequence>
              <xsd:element name="Value" type="dms:Lookup" maxOccurs="unbounded" minOccurs="0" nillable="true"/>
            </xsd:sequence>
          </xsd:extension>
        </xsd:complexContent>
      </xsd:complexType>
    </xsd:element>
    <xsd:element name="TaxKeywordTaxHTField" ma:index="33"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30e9df3-be65-4c73-a93b-d1236ebd677e">
      <Value>27</Value>
      <Value>55</Value>
      <Value>28</Value>
      <Value>6</Value>
    </TaxCatchAll>
    <Event_x0020_End_x0020_Date xmlns="e36bfbf9-5e42-489c-a259-4c54eb22cb57">2014-04-04T07:00:00+00:00</Event_x0020_End_x0020_Date>
    <Event_x0020_Start_x0020_Date xmlns="e36bfbf9-5e42-489c-a259-4c54eb22cb57">2014-04-02T07:00:00+00:00</Event_x0020_Start_x0020_Date>
    <MS_x0020_Speaker xmlns="e36bfbf9-5e42-489c-a259-4c54eb22cb57">
      <UserInfo>
        <DisplayName/>
        <AccountId xsi:nil="true"/>
        <AccountType/>
      </UserInfo>
    </MS_x0020_Speaker>
    <External_x0020_Speaker xmlns="e36bfbf9-5e42-489c-a259-4c54eb22cb57"> Max McMullen</External_x0020_Speaker>
    <Session_x0020_Code xmlns="e36bfbf9-5e42-489c-a259-4c54eb22cb57">3-564</Session_x0020_Code>
    <Presentation_x0020_Date xmlns="e36bfbf9-5e42-489c-a259-4c54eb22cb57">2014-04-02T00:00:00-07:00</Presentation_x0020_Date>
    <MS_x0020_Content_x0020_Owner xmlns="e36bfbf9-5e42-489c-a259-4c54eb22cb57">
      <UserInfo>
        <DisplayName/>
        <AccountId xsi:nil="true"/>
        <AccountType/>
      </UserInfo>
    </MS_x0020_Content_x0020_Owner>
    <o359a72c0e394a2bbc3ef6c803acc180 xmlns="e36bfbf9-5e42-489c-a259-4c54eb22cb57">
      <Terms xmlns="http://schemas.microsoft.com/office/infopath/2007/PartnerControls">
        <TermInfo xmlns="http://schemas.microsoft.com/office/infopath/2007/PartnerControls">
          <TermName xmlns="http://schemas.microsoft.com/office/infopath/2007/PartnerControls">Moscone Center</TermName>
          <TermId xmlns="http://schemas.microsoft.com/office/infopath/2007/PartnerControls">d4f36a2e-dd0d-4424-990f-7c93b4e9f063</TermId>
        </TermInfo>
      </Terms>
    </o359a72c0e394a2bbc3ef6c803acc180>
    <o05f84fa51b8493184c53e88c1048d4a xmlns="e36bfbf9-5e42-489c-a259-4c54eb22cb57">
      <Terms xmlns="http://schemas.microsoft.com/office/infopath/2007/PartnerControls"/>
    </o05f84fa51b8493184c53e88c1048d4a>
    <g9dd8d57dc62470db6c80d9bb76f6f98 xmlns="e36bfbf9-5e42-489c-a259-4c54eb22cb57">
      <Terms xmlns="http://schemas.microsoft.com/office/infopath/2007/PartnerControls"/>
    </g9dd8d57dc62470db6c80d9bb76f6f98>
    <ha6fe286c6b34f98b7bef39f1ccb86a0 xmlns="e36bfbf9-5e42-489c-a259-4c54eb22cb57">
      <Terms xmlns="http://schemas.microsoft.com/office/infopath/2007/PartnerControls"/>
    </ha6fe286c6b34f98b7bef39f1ccb86a0>
    <o915802bd8fb417bbe5f6f423fd076a0 xmlns="e36bfbf9-5e42-489c-a259-4c54eb22cb57">
      <Terms xmlns="http://schemas.microsoft.com/office/infopath/2007/PartnerControls"/>
    </o915802bd8fb417bbe5f6f423fd076a0>
    <i23d7ba649194ae1bace8707520bbe5b xmlns="e36bfbf9-5e42-489c-a259-4c54eb22cb57">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i23d7ba649194ae1bace8707520bbe5b>
    <l3c4e8b902d24cac82560b32d42c7cb4 xmlns="e36bfbf9-5e42-489c-a259-4c54eb22cb57">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l3c4e8b902d24cac82560b32d42c7cb4>
    <LikesCount xmlns="http://schemas.microsoft.com/sharepoint/v3" xsi:nil="true"/>
    <Ratings xmlns="http://schemas.microsoft.com/sharepoint/v3" xsi:nil="true"/>
    <LikedBy xmlns="http://schemas.microsoft.com/sharepoint/v3">
      <UserInfo>
        <DisplayName/>
        <AccountId xsi:nil="true"/>
        <AccountType/>
      </UserInfo>
    </LikedBy>
    <TaxKeywordTaxHTField xmlns="230e9df3-be65-4c73-a93b-d1236ebd677e">
      <Terms xmlns="http://schemas.microsoft.com/office/infopath/2007/PartnerControls">
        <TermInfo xmlns="http://schemas.microsoft.com/office/infopath/2007/PartnerControls">
          <TermName xmlns="http://schemas.microsoft.com/office/infopath/2007/PartnerControls">Build 2014</TermName>
          <TermId xmlns="http://schemas.microsoft.com/office/infopath/2007/PartnerControls">8770012f-d296-48ca-a06e-3861b41b8494</TermId>
        </TermInfo>
      </Terms>
    </TaxKeywordTaxHTField>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08D1A452-E14D-4855-86D9-B23C243AD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36bfbf9-5e42-489c-a259-4c54eb22cb57"/>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990F116-B58F-4255-B05B-DA3808E0E5C6}">
  <ds:schemaRefs>
    <ds:schemaRef ds:uri="http://purl.org/dc/elements/1.1/"/>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schemas.microsoft.com/sharepoint/v3"/>
    <ds:schemaRef ds:uri="http://purl.org/dc/dcmitype/"/>
    <ds:schemaRef ds:uri="http://schemas.microsoft.com/office/infopath/2007/PartnerControls"/>
    <ds:schemaRef ds:uri="230e9df3-be65-4c73-a93b-d1236ebd677e"/>
    <ds:schemaRef ds:uri="e36bfbf9-5e42-489c-a259-4c54eb22cb5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Presentation1</Template>
  <TotalTime>7</TotalTime>
  <Words>2658</Words>
  <Application>Microsoft Office PowerPoint</Application>
  <PresentationFormat>Custom</PresentationFormat>
  <Paragraphs>736</Paragraphs>
  <Slides>58</Slides>
  <Notes>31</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58</vt:i4>
      </vt:variant>
    </vt:vector>
  </HeadingPairs>
  <TitlesOfParts>
    <vt:vector size="74" baseType="lpstr">
      <vt:lpstr>ＭＳ Ｐゴシック</vt:lpstr>
      <vt:lpstr>Arial</vt:lpstr>
      <vt:lpstr>Avenir LT Pro 45 Book</vt:lpstr>
      <vt:lpstr>Calibri</vt:lpstr>
      <vt:lpstr>Calibri Light</vt:lpstr>
      <vt:lpstr>Consolas</vt:lpstr>
      <vt:lpstr>Lucida Grande</vt:lpstr>
      <vt:lpstr>Segoe UI</vt:lpstr>
      <vt:lpstr>Segoe UI Light</vt:lpstr>
      <vt:lpstr>Times New Roman</vt:lpstr>
      <vt:lpstr>Wingdings</vt:lpstr>
      <vt:lpstr>5-30536_Build_2014_Breakout_Template_White_16x9</vt:lpstr>
      <vt:lpstr>1_5-30536_Build_2014_Breakout_Template_Blue_16x9</vt:lpstr>
      <vt:lpstr>White Background</vt:lpstr>
      <vt:lpstr>Office Theme</vt:lpstr>
      <vt:lpstr>1_5-30536_Build_2014_Breakout_Template_White_16x9</vt:lpstr>
      <vt:lpstr>PowerPoint Presentation</vt:lpstr>
      <vt:lpstr>Direct3D 12 API Preview</vt:lpstr>
      <vt:lpstr>Goals &amp; Assumptions</vt:lpstr>
      <vt:lpstr>Direct3D 12 API</vt:lpstr>
      <vt:lpstr>Render Context: Direct3D 11 </vt:lpstr>
      <vt:lpstr>CPU Overhead: Changing Pipeline State</vt:lpstr>
      <vt:lpstr>Direct3D 11 – Pipeline State Overhead</vt:lpstr>
      <vt:lpstr>Direct3D 12 – Pipeline State Optimization</vt:lpstr>
      <vt:lpstr>Render Context: Direct3D 11 </vt:lpstr>
      <vt:lpstr>Render Context: Pipeline State Object (PSO) </vt:lpstr>
      <vt:lpstr>CPU Overhead: Resource Binding</vt:lpstr>
      <vt:lpstr>Resource Hazard Resolution</vt:lpstr>
      <vt:lpstr>Direct3D 12 – Explicit Hazard Resolution</vt:lpstr>
      <vt:lpstr>Resource Lifetime and Residency </vt:lpstr>
      <vt:lpstr>Remove State Mirroring</vt:lpstr>
      <vt:lpstr>Render Context: Pipeline State Object (PSO) </vt:lpstr>
      <vt:lpstr>Render Context: Remove State Reflection </vt:lpstr>
      <vt:lpstr>CPU Overhead: Redundant Resource Binding</vt:lpstr>
      <vt:lpstr>Direct3D 12: Descriptor Heaps &amp; Tables</vt:lpstr>
      <vt:lpstr>Descriptor</vt:lpstr>
      <vt:lpstr>Descriptor Heaps</vt:lpstr>
      <vt:lpstr>Descriptor Tables</vt:lpstr>
      <vt:lpstr>Render Context: Remove State Reflection </vt:lpstr>
      <vt:lpstr>Render Context: Descriptor Tables &amp; Heaps </vt:lpstr>
      <vt:lpstr>Render Context: Direct3D 12 </vt:lpstr>
      <vt:lpstr>CPU Overhead: Redundant Render Commands</vt:lpstr>
      <vt:lpstr>Bundles</vt:lpstr>
      <vt:lpstr>Bundles</vt:lpstr>
      <vt:lpstr>Example code without Bundles</vt:lpstr>
      <vt:lpstr>Bundles – Creating a Bundle</vt:lpstr>
      <vt:lpstr>No Bundles</vt:lpstr>
      <vt:lpstr>Bundle Demo</vt:lpstr>
      <vt:lpstr>Direct3D 12 – Command Creation Parallelism</vt:lpstr>
      <vt:lpstr>Command Lists and Command Queue</vt:lpstr>
      <vt:lpstr>Command Queue</vt:lpstr>
      <vt:lpstr>Command Queue</vt:lpstr>
      <vt:lpstr>Dynamic Heaps</vt:lpstr>
      <vt:lpstr>Allocation vs. Suballocation</vt:lpstr>
      <vt:lpstr>Direct3D 12 – CPU Parallelism</vt:lpstr>
      <vt:lpstr>3DMark Demo</vt:lpstr>
      <vt:lpstr>D3D11 Profiling</vt:lpstr>
      <vt:lpstr>D3D12 Profiling</vt:lpstr>
      <vt:lpstr>D3D11 v D3D12 numbers</vt:lpstr>
      <vt:lpstr>Summary</vt:lpstr>
      <vt:lpstr>Thanks</vt:lpstr>
      <vt:lpstr>The End</vt:lpstr>
      <vt:lpstr>Backup</vt:lpstr>
      <vt:lpstr>Direct3D 12 – Pipeline State Object</vt:lpstr>
      <vt:lpstr>Direct3D 12 – Bundle Disabled APIs</vt:lpstr>
      <vt:lpstr>Resource Hazard Example Scenario</vt:lpstr>
      <vt:lpstr>Direct3D 11 – Implicit Hazard Resolution</vt:lpstr>
      <vt:lpstr>ResourceBarrier Types</vt:lpstr>
      <vt:lpstr>Descriptor Tables - HLSL</vt:lpstr>
      <vt:lpstr>Descriptor Tables - HLSL</vt:lpstr>
      <vt:lpstr>Bundles vs Multidraw</vt:lpstr>
      <vt:lpstr>More API Changes coming</vt:lpstr>
      <vt:lpstr>PowerPoint Presentation</vt:lpstr>
      <vt:lpstr>PowerPoint Presentation</vt:lpstr>
    </vt:vector>
  </TitlesOfParts>
  <Manager>&lt;Speech writer name goes here&gt;</Manager>
  <Company>MS Events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Direct3D 12 API Preview</dc:title>
  <dc:subject>Build 2014</dc:subject>
  <dc:creator>Administrator</dc:creator>
  <cp:keywords>Build 2014</cp:keywords>
  <dc:description>Template: Mitchell Derrey, Silver Fox Productions
Formatting: 
Event Dates: April 2nd - 4th, 2014
Event Location: Moscone Conference Center, San Francisco, CA
Audience Type: Internal</dc:description>
  <cp:lastModifiedBy>Administrator</cp:lastModifiedBy>
  <cp:revision>2</cp:revision>
  <dcterms:created xsi:type="dcterms:W3CDTF">2014-04-02T19:27:12Z</dcterms:created>
  <dcterms:modified xsi:type="dcterms:W3CDTF">2014-04-02T21:52:40Z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0x010100CBE8A0D253ED1A4AAAE93FF9B973EB7E0027C1F5D9CEFE6046B3BCA4D310D11AA7</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28;#Moscone Center|d4f36a2e-dd0d-4424-990f-7c93b4e9f063</vt:lpwstr>
  </property>
  <property fmtid="{D5CDD505-2E9C-101B-9397-08002B2CF9AE}" pid="7" name="Track">
    <vt:lpwstr/>
  </property>
  <property fmtid="{D5CDD505-2E9C-101B-9397-08002B2CF9AE}" pid="8" name="Event Location">
    <vt:lpwstr>6;#San Francisco|84dfcb53-432b-499d-8965-93d483d36b4a</vt:lpwstr>
  </property>
  <property fmtid="{D5CDD505-2E9C-101B-9397-08002B2CF9AE}" pid="9" name="Campaign">
    <vt:lpwstr/>
  </property>
  <property fmtid="{D5CDD505-2E9C-101B-9397-08002B2CF9AE}" pid="10" name="Audience1">
    <vt:lpwstr/>
  </property>
  <property fmtid="{D5CDD505-2E9C-101B-9397-08002B2CF9AE}" pid="11" name="Event Name">
    <vt:lpwstr>27;#BUILD|58542b36-5bf5-46a6-a53f-a41fb7a73785</vt:lpwstr>
  </property>
  <property fmtid="{D5CDD505-2E9C-101B-9397-08002B2CF9AE}" pid="12" name="TaxKeyword">
    <vt:lpwstr>55;#Build 2014|8770012f-d296-48ca-a06e-3861b41b8494</vt:lpwstr>
  </property>
</Properties>
</file>