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0" r:id="rId7"/>
  </p:sldMasterIdLst>
  <p:notesMasterIdLst>
    <p:notesMasterId r:id="rId39"/>
  </p:notesMasterIdLst>
  <p:handoutMasterIdLst>
    <p:handoutMasterId r:id="rId40"/>
  </p:handoutMasterIdLst>
  <p:sldIdLst>
    <p:sldId id="258" r:id="rId8"/>
    <p:sldId id="257"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258"/>
            <p14:sldId id="257"/>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47" autoAdjust="0"/>
  </p:normalViewPr>
  <p:slideViewPr>
    <p:cSldViewPr snapToObjects="1">
      <p:cViewPr varScale="1">
        <p:scale>
          <a:sx n="112" d="100"/>
          <a:sy n="112" d="100"/>
        </p:scale>
        <p:origin x="186"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A0FF2-EC3F-4454-BAA2-2DB3CBC5AF9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65B2CDC-0DD4-443E-9C7F-7ABDFA18502D}">
      <dgm:prSet phldrT="[Text]"/>
      <dgm:spPr/>
      <dgm:t>
        <a:bodyPr/>
        <a:lstStyle/>
        <a:p>
          <a:r>
            <a:rPr lang="en-US" dirty="0" smtClean="0"/>
            <a:t>Sign-up</a:t>
          </a:r>
          <a:endParaRPr lang="en-US" dirty="0"/>
        </a:p>
      </dgm:t>
    </dgm:pt>
    <dgm:pt modelId="{34266ECB-2A53-44B1-97B2-387595E7600D}" type="parTrans" cxnId="{CC976E1C-D9DF-451F-A528-523FEF919281}">
      <dgm:prSet/>
      <dgm:spPr/>
      <dgm:t>
        <a:bodyPr/>
        <a:lstStyle/>
        <a:p>
          <a:endParaRPr lang="en-US"/>
        </a:p>
      </dgm:t>
    </dgm:pt>
    <dgm:pt modelId="{2552901C-4EC3-46FB-BBAC-46B0E57610A2}" type="sibTrans" cxnId="{CC976E1C-D9DF-451F-A528-523FEF919281}">
      <dgm:prSet/>
      <dgm:spPr/>
      <dgm:t>
        <a:bodyPr/>
        <a:lstStyle/>
        <a:p>
          <a:endParaRPr lang="en-US"/>
        </a:p>
      </dgm:t>
    </dgm:pt>
    <dgm:pt modelId="{BB53C9BA-D4B2-4187-9745-536393A39951}">
      <dgm:prSet phldrT="[Text]"/>
      <dgm:spPr/>
      <dgm:t>
        <a:bodyPr/>
        <a:lstStyle/>
        <a:p>
          <a:r>
            <a:rPr lang="en-US" dirty="0" smtClean="0"/>
            <a:t>Use Corporate email</a:t>
          </a:r>
          <a:endParaRPr lang="en-US" dirty="0"/>
        </a:p>
      </dgm:t>
    </dgm:pt>
    <dgm:pt modelId="{C46C4BB1-4C13-4763-A7A7-53513D3C5D0F}" type="parTrans" cxnId="{D15A8B9A-6354-4D0B-8572-2E29FF00DE24}">
      <dgm:prSet/>
      <dgm:spPr/>
      <dgm:t>
        <a:bodyPr/>
        <a:lstStyle/>
        <a:p>
          <a:endParaRPr lang="en-US"/>
        </a:p>
      </dgm:t>
    </dgm:pt>
    <dgm:pt modelId="{9758B47D-A051-4867-BC12-02A149DB516B}" type="sibTrans" cxnId="{D15A8B9A-6354-4D0B-8572-2E29FF00DE24}">
      <dgm:prSet/>
      <dgm:spPr/>
      <dgm:t>
        <a:bodyPr/>
        <a:lstStyle/>
        <a:p>
          <a:endParaRPr lang="en-US"/>
        </a:p>
      </dgm:t>
    </dgm:pt>
    <dgm:pt modelId="{464B7C29-4E78-48E1-B790-7F4ACD6386C0}">
      <dgm:prSet phldrT="[Text]"/>
      <dgm:spPr/>
      <dgm:t>
        <a:bodyPr/>
        <a:lstStyle/>
        <a:p>
          <a:r>
            <a:rPr lang="en-US" dirty="0" smtClean="0"/>
            <a:t>Request Access</a:t>
          </a:r>
          <a:endParaRPr lang="en-US" dirty="0"/>
        </a:p>
      </dgm:t>
    </dgm:pt>
    <dgm:pt modelId="{CE04E300-E047-4AF7-A4B7-E0C6A85F31D7}" type="parTrans" cxnId="{262C130D-FF26-4B78-ABD3-B3718BCB5C8C}">
      <dgm:prSet/>
      <dgm:spPr/>
      <dgm:t>
        <a:bodyPr/>
        <a:lstStyle/>
        <a:p>
          <a:endParaRPr lang="en-US"/>
        </a:p>
      </dgm:t>
    </dgm:pt>
    <dgm:pt modelId="{02976E31-1435-4A86-9796-0340FC2A0D12}" type="sibTrans" cxnId="{262C130D-FF26-4B78-ABD3-B3718BCB5C8C}">
      <dgm:prSet/>
      <dgm:spPr/>
      <dgm:t>
        <a:bodyPr/>
        <a:lstStyle/>
        <a:p>
          <a:endParaRPr lang="en-US"/>
        </a:p>
      </dgm:t>
    </dgm:pt>
    <dgm:pt modelId="{1092DB75-6686-47F2-B30D-54C2169CBA43}">
      <dgm:prSet phldrT="[Text]"/>
      <dgm:spPr/>
      <dgm:t>
        <a:bodyPr/>
        <a:lstStyle/>
        <a:p>
          <a:r>
            <a:rPr lang="en-US" dirty="0" smtClean="0"/>
            <a:t>Upload Photo</a:t>
          </a:r>
          <a:endParaRPr lang="en-US" dirty="0"/>
        </a:p>
      </dgm:t>
    </dgm:pt>
    <dgm:pt modelId="{B03D3564-D253-4AB4-A7B1-10BDD9BFDFBF}" type="parTrans" cxnId="{A5FD9751-DCDD-4D49-9FFD-8D0651A62B15}">
      <dgm:prSet/>
      <dgm:spPr/>
      <dgm:t>
        <a:bodyPr/>
        <a:lstStyle/>
        <a:p>
          <a:endParaRPr lang="en-US"/>
        </a:p>
      </dgm:t>
    </dgm:pt>
    <dgm:pt modelId="{BC901E56-607D-498A-BEFB-2B55BBEF0C01}" type="sibTrans" cxnId="{A5FD9751-DCDD-4D49-9FFD-8D0651A62B15}">
      <dgm:prSet/>
      <dgm:spPr/>
      <dgm:t>
        <a:bodyPr/>
        <a:lstStyle/>
        <a:p>
          <a:endParaRPr lang="en-US"/>
        </a:p>
      </dgm:t>
    </dgm:pt>
    <dgm:pt modelId="{1FC03FDC-F841-43F8-B347-1A25FF54F600}">
      <dgm:prSet phldrT="[Text]"/>
      <dgm:spPr/>
      <dgm:t>
        <a:bodyPr/>
        <a:lstStyle/>
        <a:p>
          <a:r>
            <a:rPr lang="en-US" dirty="0" smtClean="0"/>
            <a:t>Register your Yammer App</a:t>
          </a:r>
          <a:endParaRPr lang="en-US" dirty="0"/>
        </a:p>
      </dgm:t>
    </dgm:pt>
    <dgm:pt modelId="{E039AF17-11F3-45F6-9AD4-CCA896C702BE}" type="parTrans" cxnId="{BB8E5FCF-5EE5-486D-A8B2-7A133A4DCE78}">
      <dgm:prSet/>
      <dgm:spPr/>
      <dgm:t>
        <a:bodyPr/>
        <a:lstStyle/>
        <a:p>
          <a:endParaRPr lang="en-US"/>
        </a:p>
      </dgm:t>
    </dgm:pt>
    <dgm:pt modelId="{7077FBFA-9395-42EA-8185-D9F837DAECE5}" type="sibTrans" cxnId="{BB8E5FCF-5EE5-486D-A8B2-7A133A4DCE78}">
      <dgm:prSet/>
      <dgm:spPr/>
      <dgm:t>
        <a:bodyPr/>
        <a:lstStyle/>
        <a:p>
          <a:endParaRPr lang="en-US"/>
        </a:p>
      </dgm:t>
    </dgm:pt>
    <dgm:pt modelId="{2E9D1424-7BBA-4205-B5C3-B99F34050485}" type="pres">
      <dgm:prSet presAssocID="{6E8A0FF2-EC3F-4454-BAA2-2DB3CBC5AF95}" presName="rootnode" presStyleCnt="0">
        <dgm:presLayoutVars>
          <dgm:chMax/>
          <dgm:chPref/>
          <dgm:dir/>
          <dgm:animLvl val="lvl"/>
        </dgm:presLayoutVars>
      </dgm:prSet>
      <dgm:spPr/>
      <dgm:t>
        <a:bodyPr/>
        <a:lstStyle/>
        <a:p>
          <a:endParaRPr lang="en-US"/>
        </a:p>
      </dgm:t>
    </dgm:pt>
    <dgm:pt modelId="{2350BC72-D6F7-4CE2-B032-86F910803098}" type="pres">
      <dgm:prSet presAssocID="{A65B2CDC-0DD4-443E-9C7F-7ABDFA18502D}" presName="composite" presStyleCnt="0"/>
      <dgm:spPr/>
    </dgm:pt>
    <dgm:pt modelId="{A4BD0AA1-7BF1-462D-BE18-1ABED3868FCF}" type="pres">
      <dgm:prSet presAssocID="{A65B2CDC-0DD4-443E-9C7F-7ABDFA18502D}" presName="bentUpArrow1" presStyleLbl="alignImgPlace1" presStyleIdx="0" presStyleCnt="2"/>
      <dgm:spPr/>
    </dgm:pt>
    <dgm:pt modelId="{406E4658-E9E3-4761-9464-34DCA606FDA9}" type="pres">
      <dgm:prSet presAssocID="{A65B2CDC-0DD4-443E-9C7F-7ABDFA18502D}" presName="ParentText" presStyleLbl="node1" presStyleIdx="0" presStyleCnt="3">
        <dgm:presLayoutVars>
          <dgm:chMax val="1"/>
          <dgm:chPref val="1"/>
          <dgm:bulletEnabled val="1"/>
        </dgm:presLayoutVars>
      </dgm:prSet>
      <dgm:spPr/>
      <dgm:t>
        <a:bodyPr/>
        <a:lstStyle/>
        <a:p>
          <a:endParaRPr lang="en-US"/>
        </a:p>
      </dgm:t>
    </dgm:pt>
    <dgm:pt modelId="{3B2C2B4A-D61D-4F21-B855-F4D4D2D7E123}" type="pres">
      <dgm:prSet presAssocID="{A65B2CDC-0DD4-443E-9C7F-7ABDFA18502D}" presName="ChildText" presStyleLbl="revTx" presStyleIdx="0" presStyleCnt="2">
        <dgm:presLayoutVars>
          <dgm:chMax val="0"/>
          <dgm:chPref val="0"/>
          <dgm:bulletEnabled val="1"/>
        </dgm:presLayoutVars>
      </dgm:prSet>
      <dgm:spPr/>
      <dgm:t>
        <a:bodyPr/>
        <a:lstStyle/>
        <a:p>
          <a:endParaRPr lang="en-US"/>
        </a:p>
      </dgm:t>
    </dgm:pt>
    <dgm:pt modelId="{600138F6-32D2-4967-9609-11D1E4454B32}" type="pres">
      <dgm:prSet presAssocID="{2552901C-4EC3-46FB-BBAC-46B0E57610A2}" presName="sibTrans" presStyleCnt="0"/>
      <dgm:spPr/>
    </dgm:pt>
    <dgm:pt modelId="{9F0F4994-71CD-471A-92B5-88E482D2FDE8}" type="pres">
      <dgm:prSet presAssocID="{464B7C29-4E78-48E1-B790-7F4ACD6386C0}" presName="composite" presStyleCnt="0"/>
      <dgm:spPr/>
    </dgm:pt>
    <dgm:pt modelId="{0E73B7D1-9455-487F-AE80-FF32C8B71521}" type="pres">
      <dgm:prSet presAssocID="{464B7C29-4E78-48E1-B790-7F4ACD6386C0}" presName="bentUpArrow1" presStyleLbl="alignImgPlace1" presStyleIdx="1" presStyleCnt="2"/>
      <dgm:spPr/>
    </dgm:pt>
    <dgm:pt modelId="{DC67D2E9-616C-40F5-89AC-453639164578}" type="pres">
      <dgm:prSet presAssocID="{464B7C29-4E78-48E1-B790-7F4ACD6386C0}" presName="ParentText" presStyleLbl="node1" presStyleIdx="1" presStyleCnt="3">
        <dgm:presLayoutVars>
          <dgm:chMax val="1"/>
          <dgm:chPref val="1"/>
          <dgm:bulletEnabled val="1"/>
        </dgm:presLayoutVars>
      </dgm:prSet>
      <dgm:spPr/>
      <dgm:t>
        <a:bodyPr/>
        <a:lstStyle/>
        <a:p>
          <a:endParaRPr lang="en-US"/>
        </a:p>
      </dgm:t>
    </dgm:pt>
    <dgm:pt modelId="{4F58FE46-DC56-4BEF-97DA-3EE4D9DB3541}" type="pres">
      <dgm:prSet presAssocID="{464B7C29-4E78-48E1-B790-7F4ACD6386C0}" presName="ChildText" presStyleLbl="revTx" presStyleIdx="1" presStyleCnt="2">
        <dgm:presLayoutVars>
          <dgm:chMax val="0"/>
          <dgm:chPref val="0"/>
          <dgm:bulletEnabled val="1"/>
        </dgm:presLayoutVars>
      </dgm:prSet>
      <dgm:spPr/>
      <dgm:t>
        <a:bodyPr/>
        <a:lstStyle/>
        <a:p>
          <a:endParaRPr lang="en-US"/>
        </a:p>
      </dgm:t>
    </dgm:pt>
    <dgm:pt modelId="{D9CF4FD8-BD69-44F6-B62B-81EA1C694386}" type="pres">
      <dgm:prSet presAssocID="{02976E31-1435-4A86-9796-0340FC2A0D12}" presName="sibTrans" presStyleCnt="0"/>
      <dgm:spPr/>
    </dgm:pt>
    <dgm:pt modelId="{18ED695B-6F16-4E20-A9A0-9C06282E4CFF}" type="pres">
      <dgm:prSet presAssocID="{1FC03FDC-F841-43F8-B347-1A25FF54F600}" presName="composite" presStyleCnt="0"/>
      <dgm:spPr/>
    </dgm:pt>
    <dgm:pt modelId="{046EDFF0-1166-4574-AE00-A0BCF8D278A9}" type="pres">
      <dgm:prSet presAssocID="{1FC03FDC-F841-43F8-B347-1A25FF54F600}" presName="ParentText" presStyleLbl="node1" presStyleIdx="2" presStyleCnt="3">
        <dgm:presLayoutVars>
          <dgm:chMax val="1"/>
          <dgm:chPref val="1"/>
          <dgm:bulletEnabled val="1"/>
        </dgm:presLayoutVars>
      </dgm:prSet>
      <dgm:spPr/>
      <dgm:t>
        <a:bodyPr/>
        <a:lstStyle/>
        <a:p>
          <a:endParaRPr lang="en-US"/>
        </a:p>
      </dgm:t>
    </dgm:pt>
  </dgm:ptLst>
  <dgm:cxnLst>
    <dgm:cxn modelId="{AD80FF8E-223B-4D74-B5A7-C9242A72E10E}" type="presOf" srcId="{6E8A0FF2-EC3F-4454-BAA2-2DB3CBC5AF95}" destId="{2E9D1424-7BBA-4205-B5C3-B99F34050485}" srcOrd="0" destOrd="0" presId="urn:microsoft.com/office/officeart/2005/8/layout/StepDownProcess"/>
    <dgm:cxn modelId="{F2146BEC-3594-437E-9B7A-4D04DDA80C28}" type="presOf" srcId="{1092DB75-6686-47F2-B30D-54C2169CBA43}" destId="{4F58FE46-DC56-4BEF-97DA-3EE4D9DB3541}" srcOrd="0" destOrd="0" presId="urn:microsoft.com/office/officeart/2005/8/layout/StepDownProcess"/>
    <dgm:cxn modelId="{262C130D-FF26-4B78-ABD3-B3718BCB5C8C}" srcId="{6E8A0FF2-EC3F-4454-BAA2-2DB3CBC5AF95}" destId="{464B7C29-4E78-48E1-B790-7F4ACD6386C0}" srcOrd="1" destOrd="0" parTransId="{CE04E300-E047-4AF7-A4B7-E0C6A85F31D7}" sibTransId="{02976E31-1435-4A86-9796-0340FC2A0D12}"/>
    <dgm:cxn modelId="{4643E1F9-85D0-402F-90F2-6FCB69782843}" type="presOf" srcId="{A65B2CDC-0DD4-443E-9C7F-7ABDFA18502D}" destId="{406E4658-E9E3-4761-9464-34DCA606FDA9}" srcOrd="0" destOrd="0" presId="urn:microsoft.com/office/officeart/2005/8/layout/StepDownProcess"/>
    <dgm:cxn modelId="{A3D35AE9-25EF-4ACB-B456-14E3A2EDD937}" type="presOf" srcId="{BB53C9BA-D4B2-4187-9745-536393A39951}" destId="{3B2C2B4A-D61D-4F21-B855-F4D4D2D7E123}" srcOrd="0" destOrd="0" presId="urn:microsoft.com/office/officeart/2005/8/layout/StepDownProcess"/>
    <dgm:cxn modelId="{D15A8B9A-6354-4D0B-8572-2E29FF00DE24}" srcId="{A65B2CDC-0DD4-443E-9C7F-7ABDFA18502D}" destId="{BB53C9BA-D4B2-4187-9745-536393A39951}" srcOrd="0" destOrd="0" parTransId="{C46C4BB1-4C13-4763-A7A7-53513D3C5D0F}" sibTransId="{9758B47D-A051-4867-BC12-02A149DB516B}"/>
    <dgm:cxn modelId="{F823FCE0-2CA7-4BF2-BB04-B02E88C18AA9}" type="presOf" srcId="{1FC03FDC-F841-43F8-B347-1A25FF54F600}" destId="{046EDFF0-1166-4574-AE00-A0BCF8D278A9}" srcOrd="0" destOrd="0" presId="urn:microsoft.com/office/officeart/2005/8/layout/StepDownProcess"/>
    <dgm:cxn modelId="{CC976E1C-D9DF-451F-A528-523FEF919281}" srcId="{6E8A0FF2-EC3F-4454-BAA2-2DB3CBC5AF95}" destId="{A65B2CDC-0DD4-443E-9C7F-7ABDFA18502D}" srcOrd="0" destOrd="0" parTransId="{34266ECB-2A53-44B1-97B2-387595E7600D}" sibTransId="{2552901C-4EC3-46FB-BBAC-46B0E57610A2}"/>
    <dgm:cxn modelId="{5EC65BD5-C426-41E4-98FD-9EDD9A4B3DCD}" type="presOf" srcId="{464B7C29-4E78-48E1-B790-7F4ACD6386C0}" destId="{DC67D2E9-616C-40F5-89AC-453639164578}" srcOrd="0" destOrd="0" presId="urn:microsoft.com/office/officeart/2005/8/layout/StepDownProcess"/>
    <dgm:cxn modelId="{A5FD9751-DCDD-4D49-9FFD-8D0651A62B15}" srcId="{464B7C29-4E78-48E1-B790-7F4ACD6386C0}" destId="{1092DB75-6686-47F2-B30D-54C2169CBA43}" srcOrd="0" destOrd="0" parTransId="{B03D3564-D253-4AB4-A7B1-10BDD9BFDFBF}" sibTransId="{BC901E56-607D-498A-BEFB-2B55BBEF0C01}"/>
    <dgm:cxn modelId="{BB8E5FCF-5EE5-486D-A8B2-7A133A4DCE78}" srcId="{6E8A0FF2-EC3F-4454-BAA2-2DB3CBC5AF95}" destId="{1FC03FDC-F841-43F8-B347-1A25FF54F600}" srcOrd="2" destOrd="0" parTransId="{E039AF17-11F3-45F6-9AD4-CCA896C702BE}" sibTransId="{7077FBFA-9395-42EA-8185-D9F837DAECE5}"/>
    <dgm:cxn modelId="{1800D9A1-8FE2-4B0D-B2DD-A3490B75B866}" type="presParOf" srcId="{2E9D1424-7BBA-4205-B5C3-B99F34050485}" destId="{2350BC72-D6F7-4CE2-B032-86F910803098}" srcOrd="0" destOrd="0" presId="urn:microsoft.com/office/officeart/2005/8/layout/StepDownProcess"/>
    <dgm:cxn modelId="{C3215A28-08B2-450E-8AE0-997300EFB012}" type="presParOf" srcId="{2350BC72-D6F7-4CE2-B032-86F910803098}" destId="{A4BD0AA1-7BF1-462D-BE18-1ABED3868FCF}" srcOrd="0" destOrd="0" presId="urn:microsoft.com/office/officeart/2005/8/layout/StepDownProcess"/>
    <dgm:cxn modelId="{B81F151C-6A93-43B4-B587-BBF0B57AB07F}" type="presParOf" srcId="{2350BC72-D6F7-4CE2-B032-86F910803098}" destId="{406E4658-E9E3-4761-9464-34DCA606FDA9}" srcOrd="1" destOrd="0" presId="urn:microsoft.com/office/officeart/2005/8/layout/StepDownProcess"/>
    <dgm:cxn modelId="{22B0ADFB-361D-455F-AD5B-A3C5D4262BC8}" type="presParOf" srcId="{2350BC72-D6F7-4CE2-B032-86F910803098}" destId="{3B2C2B4A-D61D-4F21-B855-F4D4D2D7E123}" srcOrd="2" destOrd="0" presId="urn:microsoft.com/office/officeart/2005/8/layout/StepDownProcess"/>
    <dgm:cxn modelId="{069C4DAE-1F28-405D-A59D-3B9C26D7A36B}" type="presParOf" srcId="{2E9D1424-7BBA-4205-B5C3-B99F34050485}" destId="{600138F6-32D2-4967-9609-11D1E4454B32}" srcOrd="1" destOrd="0" presId="urn:microsoft.com/office/officeart/2005/8/layout/StepDownProcess"/>
    <dgm:cxn modelId="{94F71BC2-6317-4242-ACE6-37A302FE9B73}" type="presParOf" srcId="{2E9D1424-7BBA-4205-B5C3-B99F34050485}" destId="{9F0F4994-71CD-471A-92B5-88E482D2FDE8}" srcOrd="2" destOrd="0" presId="urn:microsoft.com/office/officeart/2005/8/layout/StepDownProcess"/>
    <dgm:cxn modelId="{19882AB2-DDF3-41B9-86B4-FF4791DA29F0}" type="presParOf" srcId="{9F0F4994-71CD-471A-92B5-88E482D2FDE8}" destId="{0E73B7D1-9455-487F-AE80-FF32C8B71521}" srcOrd="0" destOrd="0" presId="urn:microsoft.com/office/officeart/2005/8/layout/StepDownProcess"/>
    <dgm:cxn modelId="{BA1D99C1-B2F4-44EA-BBAF-B1C0CB3837DF}" type="presParOf" srcId="{9F0F4994-71CD-471A-92B5-88E482D2FDE8}" destId="{DC67D2E9-616C-40F5-89AC-453639164578}" srcOrd="1" destOrd="0" presId="urn:microsoft.com/office/officeart/2005/8/layout/StepDownProcess"/>
    <dgm:cxn modelId="{5F42FE95-0336-42E3-8810-CE933E768F90}" type="presParOf" srcId="{9F0F4994-71CD-471A-92B5-88E482D2FDE8}" destId="{4F58FE46-DC56-4BEF-97DA-3EE4D9DB3541}" srcOrd="2" destOrd="0" presId="urn:microsoft.com/office/officeart/2005/8/layout/StepDownProcess"/>
    <dgm:cxn modelId="{15FC8F10-2D08-4A46-B8A9-5CC76A1FD145}" type="presParOf" srcId="{2E9D1424-7BBA-4205-B5C3-B99F34050485}" destId="{D9CF4FD8-BD69-44F6-B62B-81EA1C694386}" srcOrd="3" destOrd="0" presId="urn:microsoft.com/office/officeart/2005/8/layout/StepDownProcess"/>
    <dgm:cxn modelId="{A14B9E21-5F7A-43E9-96CA-88DFA846F376}" type="presParOf" srcId="{2E9D1424-7BBA-4205-B5C3-B99F34050485}" destId="{18ED695B-6F16-4E20-A9A0-9C06282E4CFF}" srcOrd="4" destOrd="0" presId="urn:microsoft.com/office/officeart/2005/8/layout/StepDownProcess"/>
    <dgm:cxn modelId="{3D209AD9-9896-4754-86CF-37455804E209}" type="presParOf" srcId="{18ED695B-6F16-4E20-A9A0-9C06282E4CFF}" destId="{046EDFF0-1166-4574-AE00-A0BCF8D278A9}"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74427-9112-458E-BA3B-E4A77B7F10B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F8E6A60-458C-4A1D-A0CE-9D6CAF894067}">
      <dgm:prSet phldrT="[Text]"/>
      <dgm:spPr/>
      <dgm:t>
        <a:bodyPr/>
        <a:lstStyle/>
        <a:p>
          <a:r>
            <a:rPr lang="en-US" dirty="0" smtClean="0"/>
            <a:t>a) User Authentication</a:t>
          </a:r>
          <a:endParaRPr lang="en-US" dirty="0"/>
        </a:p>
      </dgm:t>
    </dgm:pt>
    <dgm:pt modelId="{E1A3187E-69B3-4602-80C9-337B269E0253}" type="parTrans" cxnId="{6CEF0BE3-D6F3-4F22-A161-F8B1895159C8}">
      <dgm:prSet/>
      <dgm:spPr/>
      <dgm:t>
        <a:bodyPr/>
        <a:lstStyle/>
        <a:p>
          <a:endParaRPr lang="en-US"/>
        </a:p>
      </dgm:t>
    </dgm:pt>
    <dgm:pt modelId="{36427318-14CF-428D-BD12-395052759D39}" type="sibTrans" cxnId="{6CEF0BE3-D6F3-4F22-A161-F8B1895159C8}">
      <dgm:prSet/>
      <dgm:spPr/>
      <dgm:t>
        <a:bodyPr/>
        <a:lstStyle/>
        <a:p>
          <a:endParaRPr lang="en-US"/>
        </a:p>
      </dgm:t>
    </dgm:pt>
    <dgm:pt modelId="{56B5A81E-4458-45CF-A461-5503FD4FA058}">
      <dgm:prSet phldrT="[Text]"/>
      <dgm:spPr/>
      <dgm:t>
        <a:bodyPr/>
        <a:lstStyle/>
        <a:p>
          <a:r>
            <a:rPr lang="en-US" dirty="0" smtClean="0"/>
            <a:t>b) App</a:t>
          </a:r>
        </a:p>
        <a:p>
          <a:r>
            <a:rPr lang="en-US" dirty="0" smtClean="0"/>
            <a:t>Authorization</a:t>
          </a:r>
          <a:endParaRPr lang="en-US" dirty="0"/>
        </a:p>
      </dgm:t>
    </dgm:pt>
    <dgm:pt modelId="{E2427681-0C13-4E52-B19E-1FE9C7885A08}" type="parTrans" cxnId="{4E36904B-13C4-4926-A56B-A4944C30DE6C}">
      <dgm:prSet/>
      <dgm:spPr/>
      <dgm:t>
        <a:bodyPr/>
        <a:lstStyle/>
        <a:p>
          <a:endParaRPr lang="en-US"/>
        </a:p>
      </dgm:t>
    </dgm:pt>
    <dgm:pt modelId="{D1C5627C-3737-47D5-97CF-8737030C8362}" type="sibTrans" cxnId="{4E36904B-13C4-4926-A56B-A4944C30DE6C}">
      <dgm:prSet/>
      <dgm:spPr/>
      <dgm:t>
        <a:bodyPr/>
        <a:lstStyle/>
        <a:p>
          <a:endParaRPr lang="en-US"/>
        </a:p>
      </dgm:t>
    </dgm:pt>
    <dgm:pt modelId="{C1B28A67-3FDF-48F7-AB6B-C961922CBF32}">
      <dgm:prSet phldrT="[Text]"/>
      <dgm:spPr/>
      <dgm:t>
        <a:bodyPr/>
        <a:lstStyle/>
        <a:p>
          <a:r>
            <a:rPr lang="en-US" dirty="0" smtClean="0"/>
            <a:t>c) App Authentication</a:t>
          </a:r>
          <a:endParaRPr lang="en-US" dirty="0"/>
        </a:p>
      </dgm:t>
    </dgm:pt>
    <dgm:pt modelId="{F055A4B4-ADB8-4E82-AFEA-E1CBEE8AF76F}" type="parTrans" cxnId="{33A04278-EDFE-4CC6-A271-86E4601D2659}">
      <dgm:prSet/>
      <dgm:spPr/>
      <dgm:t>
        <a:bodyPr/>
        <a:lstStyle/>
        <a:p>
          <a:endParaRPr lang="en-US"/>
        </a:p>
      </dgm:t>
    </dgm:pt>
    <dgm:pt modelId="{D41BC1EE-7C9C-4FC3-A397-3BE7B4BDD30F}" type="sibTrans" cxnId="{33A04278-EDFE-4CC6-A271-86E4601D2659}">
      <dgm:prSet/>
      <dgm:spPr/>
      <dgm:t>
        <a:bodyPr/>
        <a:lstStyle/>
        <a:p>
          <a:endParaRPr lang="en-US"/>
        </a:p>
      </dgm:t>
    </dgm:pt>
    <dgm:pt modelId="{86A6118F-7EF8-46E6-87AC-C51CFDF7FE8D}" type="pres">
      <dgm:prSet presAssocID="{53474427-9112-458E-BA3B-E4A77B7F10B9}" presName="Name0" presStyleCnt="0">
        <dgm:presLayoutVars>
          <dgm:chMax val="7"/>
          <dgm:chPref val="7"/>
          <dgm:dir/>
          <dgm:animLvl val="lvl"/>
        </dgm:presLayoutVars>
      </dgm:prSet>
      <dgm:spPr/>
      <dgm:t>
        <a:bodyPr/>
        <a:lstStyle/>
        <a:p>
          <a:endParaRPr lang="en-US"/>
        </a:p>
      </dgm:t>
    </dgm:pt>
    <dgm:pt modelId="{6E723FEE-C6CC-47C1-9A5C-9FA25A04CE19}" type="pres">
      <dgm:prSet presAssocID="{DF8E6A60-458C-4A1D-A0CE-9D6CAF894067}" presName="Accent1" presStyleCnt="0"/>
      <dgm:spPr/>
    </dgm:pt>
    <dgm:pt modelId="{B6B1E27D-ACAF-43C6-9D5E-15F422C2F194}" type="pres">
      <dgm:prSet presAssocID="{DF8E6A60-458C-4A1D-A0CE-9D6CAF894067}" presName="Accent" presStyleLbl="node1" presStyleIdx="0" presStyleCnt="3"/>
      <dgm:spPr/>
    </dgm:pt>
    <dgm:pt modelId="{3B5954BF-731C-4519-95EE-6F2F267587BB}" type="pres">
      <dgm:prSet presAssocID="{DF8E6A60-458C-4A1D-A0CE-9D6CAF894067}" presName="Parent1" presStyleLbl="revTx" presStyleIdx="0" presStyleCnt="3">
        <dgm:presLayoutVars>
          <dgm:chMax val="1"/>
          <dgm:chPref val="1"/>
          <dgm:bulletEnabled val="1"/>
        </dgm:presLayoutVars>
      </dgm:prSet>
      <dgm:spPr/>
      <dgm:t>
        <a:bodyPr/>
        <a:lstStyle/>
        <a:p>
          <a:endParaRPr lang="en-US"/>
        </a:p>
      </dgm:t>
    </dgm:pt>
    <dgm:pt modelId="{FB4DB3F5-213A-4C3F-8C94-616E4FC21BBE}" type="pres">
      <dgm:prSet presAssocID="{56B5A81E-4458-45CF-A461-5503FD4FA058}" presName="Accent2" presStyleCnt="0"/>
      <dgm:spPr/>
    </dgm:pt>
    <dgm:pt modelId="{C4D9DCDC-5182-4CD8-93E6-D189C965E0D6}" type="pres">
      <dgm:prSet presAssocID="{56B5A81E-4458-45CF-A461-5503FD4FA058}" presName="Accent" presStyleLbl="node1" presStyleIdx="1" presStyleCnt="3"/>
      <dgm:spPr/>
    </dgm:pt>
    <dgm:pt modelId="{60BFD3C6-17E2-474F-8217-E549D12FDF33}" type="pres">
      <dgm:prSet presAssocID="{56B5A81E-4458-45CF-A461-5503FD4FA058}" presName="Parent2" presStyleLbl="revTx" presStyleIdx="1" presStyleCnt="3">
        <dgm:presLayoutVars>
          <dgm:chMax val="1"/>
          <dgm:chPref val="1"/>
          <dgm:bulletEnabled val="1"/>
        </dgm:presLayoutVars>
      </dgm:prSet>
      <dgm:spPr/>
      <dgm:t>
        <a:bodyPr/>
        <a:lstStyle/>
        <a:p>
          <a:endParaRPr lang="en-US"/>
        </a:p>
      </dgm:t>
    </dgm:pt>
    <dgm:pt modelId="{06A2B92D-FAB7-445E-A59A-5D86409D0EEA}" type="pres">
      <dgm:prSet presAssocID="{C1B28A67-3FDF-48F7-AB6B-C961922CBF32}" presName="Accent3" presStyleCnt="0"/>
      <dgm:spPr/>
    </dgm:pt>
    <dgm:pt modelId="{2A48930E-5E55-4F89-9CB7-A0899B8EDDE5}" type="pres">
      <dgm:prSet presAssocID="{C1B28A67-3FDF-48F7-AB6B-C961922CBF32}" presName="Accent" presStyleLbl="node1" presStyleIdx="2" presStyleCnt="3"/>
      <dgm:spPr/>
    </dgm:pt>
    <dgm:pt modelId="{79BD85B9-586B-4148-B13A-CA33409D401F}" type="pres">
      <dgm:prSet presAssocID="{C1B28A67-3FDF-48F7-AB6B-C961922CBF32}" presName="Parent3" presStyleLbl="revTx" presStyleIdx="2" presStyleCnt="3">
        <dgm:presLayoutVars>
          <dgm:chMax val="1"/>
          <dgm:chPref val="1"/>
          <dgm:bulletEnabled val="1"/>
        </dgm:presLayoutVars>
      </dgm:prSet>
      <dgm:spPr/>
      <dgm:t>
        <a:bodyPr/>
        <a:lstStyle/>
        <a:p>
          <a:endParaRPr lang="en-US"/>
        </a:p>
      </dgm:t>
    </dgm:pt>
  </dgm:ptLst>
  <dgm:cxnLst>
    <dgm:cxn modelId="{4E36904B-13C4-4926-A56B-A4944C30DE6C}" srcId="{53474427-9112-458E-BA3B-E4A77B7F10B9}" destId="{56B5A81E-4458-45CF-A461-5503FD4FA058}" srcOrd="1" destOrd="0" parTransId="{E2427681-0C13-4E52-B19E-1FE9C7885A08}" sibTransId="{D1C5627C-3737-47D5-97CF-8737030C8362}"/>
    <dgm:cxn modelId="{6CEF0BE3-D6F3-4F22-A161-F8B1895159C8}" srcId="{53474427-9112-458E-BA3B-E4A77B7F10B9}" destId="{DF8E6A60-458C-4A1D-A0CE-9D6CAF894067}" srcOrd="0" destOrd="0" parTransId="{E1A3187E-69B3-4602-80C9-337B269E0253}" sibTransId="{36427318-14CF-428D-BD12-395052759D39}"/>
    <dgm:cxn modelId="{0754DEBF-99B7-41A6-80CD-E213F434AF59}" type="presOf" srcId="{C1B28A67-3FDF-48F7-AB6B-C961922CBF32}" destId="{79BD85B9-586B-4148-B13A-CA33409D401F}" srcOrd="0" destOrd="0" presId="urn:microsoft.com/office/officeart/2009/layout/CircleArrowProcess"/>
    <dgm:cxn modelId="{C0DC4FD1-D91C-4B1D-B2AB-2A8EEB87A476}" type="presOf" srcId="{53474427-9112-458E-BA3B-E4A77B7F10B9}" destId="{86A6118F-7EF8-46E6-87AC-C51CFDF7FE8D}" srcOrd="0" destOrd="0" presId="urn:microsoft.com/office/officeart/2009/layout/CircleArrowProcess"/>
    <dgm:cxn modelId="{7278B602-F452-4C99-A54A-A012DCAD5A12}" type="presOf" srcId="{DF8E6A60-458C-4A1D-A0CE-9D6CAF894067}" destId="{3B5954BF-731C-4519-95EE-6F2F267587BB}" srcOrd="0" destOrd="0" presId="urn:microsoft.com/office/officeart/2009/layout/CircleArrowProcess"/>
    <dgm:cxn modelId="{33A04278-EDFE-4CC6-A271-86E4601D2659}" srcId="{53474427-9112-458E-BA3B-E4A77B7F10B9}" destId="{C1B28A67-3FDF-48F7-AB6B-C961922CBF32}" srcOrd="2" destOrd="0" parTransId="{F055A4B4-ADB8-4E82-AFEA-E1CBEE8AF76F}" sibTransId="{D41BC1EE-7C9C-4FC3-A397-3BE7B4BDD30F}"/>
    <dgm:cxn modelId="{CFE7925D-295A-4D4F-BB85-195EB532D0E5}" type="presOf" srcId="{56B5A81E-4458-45CF-A461-5503FD4FA058}" destId="{60BFD3C6-17E2-474F-8217-E549D12FDF33}" srcOrd="0" destOrd="0" presId="urn:microsoft.com/office/officeart/2009/layout/CircleArrowProcess"/>
    <dgm:cxn modelId="{FF67DF31-3797-44EE-BD0F-26A53AD2DBE5}" type="presParOf" srcId="{86A6118F-7EF8-46E6-87AC-C51CFDF7FE8D}" destId="{6E723FEE-C6CC-47C1-9A5C-9FA25A04CE19}" srcOrd="0" destOrd="0" presId="urn:microsoft.com/office/officeart/2009/layout/CircleArrowProcess"/>
    <dgm:cxn modelId="{742A60C9-27C7-4745-8203-31BB319766BE}" type="presParOf" srcId="{6E723FEE-C6CC-47C1-9A5C-9FA25A04CE19}" destId="{B6B1E27D-ACAF-43C6-9D5E-15F422C2F194}" srcOrd="0" destOrd="0" presId="urn:microsoft.com/office/officeart/2009/layout/CircleArrowProcess"/>
    <dgm:cxn modelId="{84E1E150-20B2-4AEB-9641-63E41B1C54FD}" type="presParOf" srcId="{86A6118F-7EF8-46E6-87AC-C51CFDF7FE8D}" destId="{3B5954BF-731C-4519-95EE-6F2F267587BB}" srcOrd="1" destOrd="0" presId="urn:microsoft.com/office/officeart/2009/layout/CircleArrowProcess"/>
    <dgm:cxn modelId="{7AD32E76-3063-47E0-9125-EA41BA632A94}" type="presParOf" srcId="{86A6118F-7EF8-46E6-87AC-C51CFDF7FE8D}" destId="{FB4DB3F5-213A-4C3F-8C94-616E4FC21BBE}" srcOrd="2" destOrd="0" presId="urn:microsoft.com/office/officeart/2009/layout/CircleArrowProcess"/>
    <dgm:cxn modelId="{04CC24D4-D600-41C2-AF3A-6E2BFD0A4233}" type="presParOf" srcId="{FB4DB3F5-213A-4C3F-8C94-616E4FC21BBE}" destId="{C4D9DCDC-5182-4CD8-93E6-D189C965E0D6}" srcOrd="0" destOrd="0" presId="urn:microsoft.com/office/officeart/2009/layout/CircleArrowProcess"/>
    <dgm:cxn modelId="{F9A3A96C-3FB8-4A59-AB76-CEC87E873F2E}" type="presParOf" srcId="{86A6118F-7EF8-46E6-87AC-C51CFDF7FE8D}" destId="{60BFD3C6-17E2-474F-8217-E549D12FDF33}" srcOrd="3" destOrd="0" presId="urn:microsoft.com/office/officeart/2009/layout/CircleArrowProcess"/>
    <dgm:cxn modelId="{7E70E947-51B1-427E-96DA-476F4D5B0560}" type="presParOf" srcId="{86A6118F-7EF8-46E6-87AC-C51CFDF7FE8D}" destId="{06A2B92D-FAB7-445E-A59A-5D86409D0EEA}" srcOrd="4" destOrd="0" presId="urn:microsoft.com/office/officeart/2009/layout/CircleArrowProcess"/>
    <dgm:cxn modelId="{BEA7C576-FBAB-405E-B9AB-462DA7CEC097}" type="presParOf" srcId="{06A2B92D-FAB7-445E-A59A-5D86409D0EEA}" destId="{2A48930E-5E55-4F89-9CB7-A0899B8EDDE5}" srcOrd="0" destOrd="0" presId="urn:microsoft.com/office/officeart/2009/layout/CircleArrowProcess"/>
    <dgm:cxn modelId="{EC4A06C4-A22F-4607-ACC5-A8418C22248E}" type="presParOf" srcId="{86A6118F-7EF8-46E6-87AC-C51CFDF7FE8D}" destId="{79BD85B9-586B-4148-B13A-CA33409D401F}"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5139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15778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204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7460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4934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2FAAB-1690-4FFF-80F2-A422C71A5FD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8507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4903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6119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8069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5525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1433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25853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436" indent="-291436">
              <a:spcAft>
                <a:spcPts val="612"/>
              </a:spcAft>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63507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65612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591170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427948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55454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0319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6972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2FAAB-1690-4FFF-80F2-A422C71A5FD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8275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2FAAB-1690-4FFF-80F2-A422C71A5FD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2469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2FAAB-1690-4FFF-80F2-A422C71A5FD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5468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2FAAB-1690-4FFF-80F2-A422C71A5FD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213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344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571940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837655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478772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115090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8313936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99546292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20147174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414127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7553874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6155455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518821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65845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65624586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3668876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413623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90"/>
            <a:ext cx="2798207" cy="372394"/>
          </a:xfrm>
          <a:prstGeom prst="rect">
            <a:avLst/>
          </a:prstGeom>
        </p:spPr>
        <p:txBody>
          <a:bodyPr/>
          <a:lstStyle/>
          <a:p>
            <a:fld id="{C2B5ED0F-515E-42E5-90C2-69540EBE879F}" type="datetimeFigureOut">
              <a:rPr lang="en-US" smtClean="0">
                <a:solidFill>
                  <a:srgbClr val="404040"/>
                </a:solidFill>
              </a:rPr>
              <a:pPr/>
              <a:t>4/3/2014</a:t>
            </a:fld>
            <a:endParaRPr lang="en-US">
              <a:solidFill>
                <a:srgbClr val="404040"/>
              </a:solidFill>
            </a:endParaRPr>
          </a:p>
        </p:txBody>
      </p:sp>
      <p:sp>
        <p:nvSpPr>
          <p:cNvPr id="6" name="Footer Placeholder 5"/>
          <p:cNvSpPr>
            <a:spLocks noGrp="1"/>
          </p:cNvSpPr>
          <p:nvPr>
            <p:ph type="ftr" sz="quarter" idx="11"/>
          </p:nvPr>
        </p:nvSpPr>
        <p:spPr>
          <a:xfrm>
            <a:off x="4119583" y="6482890"/>
            <a:ext cx="4197310" cy="372394"/>
          </a:xfrm>
          <a:prstGeom prst="rect">
            <a:avLst/>
          </a:prstGeom>
        </p:spPr>
        <p:txBody>
          <a:bodyPr/>
          <a:lstStyle/>
          <a:p>
            <a:endParaRPr lang="en-US">
              <a:solidFill>
                <a:srgbClr val="404040"/>
              </a:solidFill>
            </a:endParaRPr>
          </a:p>
        </p:txBody>
      </p:sp>
      <p:sp>
        <p:nvSpPr>
          <p:cNvPr id="7" name="Slide Number Placeholder 6"/>
          <p:cNvSpPr>
            <a:spLocks noGrp="1"/>
          </p:cNvSpPr>
          <p:nvPr>
            <p:ph type="sldNum" sz="quarter" idx="12"/>
          </p:nvPr>
        </p:nvSpPr>
        <p:spPr>
          <a:xfrm>
            <a:off x="8783260" y="6482890"/>
            <a:ext cx="2798207" cy="372394"/>
          </a:xfrm>
          <a:prstGeom prst="rect">
            <a:avLst/>
          </a:prstGeom>
        </p:spPr>
        <p:txBody>
          <a:bodyPr/>
          <a:lstStyle/>
          <a:p>
            <a:fld id="{B5249270-BFBA-4377-B69E-E972B6A7239F}"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2109623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659681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511752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876050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21048203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9117962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95018853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4377625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504118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3856367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4230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3525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4472713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2999881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123328938"/>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016246477"/>
      </p:ext>
    </p:extLst>
  </p:cSld>
  <p:clrMap bg1="dk1" tx1="lt1" bg2="dk2" tx2="lt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yammer.com/dialog/oauth?client_id=%5b:client_id%5d&amp;redirect_uri=%5b:redirect_uri%5d&amp;state=%5b:selfgeneratedtoken" TargetMode="External"/><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redirect_uri]?code=[:code" TargetMode="External"/><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developer.yammer.com/opengraph"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hyperlink" Target="http://developer.yammer.com/mobile/#winphone-sdk" TargetMode="External"/><Relationship Id="rId2" Type="http://schemas.openxmlformats.org/officeDocument/2006/relationships/notesSlide" Target="../notesSlides/notesSlide23.xml"/><Relationship Id="rId1" Type="http://schemas.openxmlformats.org/officeDocument/2006/relationships/slideLayout" Target="../slideLayouts/slideLayout45.xml"/><Relationship Id="rId6" Type="http://schemas.openxmlformats.org/officeDocument/2006/relationships/hyperlink" Target="http://yammersdk.codeplex.com/" TargetMode="External"/><Relationship Id="rId5" Type="http://schemas.openxmlformats.org/officeDocument/2006/relationships/hyperlink" Target="http://yammercontractmeow.codeplex.com/" TargetMode="External"/><Relationship Id="rId4" Type="http://schemas.openxmlformats.org/officeDocument/2006/relationships/hyperlink" Target="http://developer.yammer.com/mobile/#win8-sd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developer.yammer.com/" TargetMode="External"/><Relationship Id="rId2" Type="http://schemas.openxmlformats.org/officeDocument/2006/relationships/notesSlide" Target="../notesSlides/notesSlide24.xml"/><Relationship Id="rId1" Type="http://schemas.openxmlformats.org/officeDocument/2006/relationships/slideLayout" Target="../slideLayouts/slideLayout45.xml"/><Relationship Id="rId6" Type="http://schemas.openxmlformats.org/officeDocument/2006/relationships/hyperlink" Target="http://developer.yammer.com/yammer-sdks/" TargetMode="External"/><Relationship Id="rId5" Type="http://schemas.openxmlformats.org/officeDocument/2006/relationships/hyperlink" Target="http://www.yammer.com/yammerdevelopersnetwork/" TargetMode="External"/><Relationship Id="rId4" Type="http://schemas.openxmlformats.org/officeDocument/2006/relationships/hyperlink" Target="http://developer.yammer.com/restapi"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jocombon@Microsoft.com" TargetMode="Externa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732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Yammer App Directory</a:t>
            </a:r>
            <a:endParaRPr lang="en-US" dirty="0"/>
          </a:p>
        </p:txBody>
      </p:sp>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37" y="1535875"/>
            <a:ext cx="3931921" cy="3922776"/>
          </a:xfrm>
          <a:prstGeom prst="rect">
            <a:avLst/>
          </a:prstGeom>
        </p:spPr>
      </p:pic>
      <p:graphicFrame>
        <p:nvGraphicFramePr>
          <p:cNvPr id="7" name="Diagram 6"/>
          <p:cNvGraphicFramePr/>
          <p:nvPr>
            <p:extLst/>
          </p:nvPr>
        </p:nvGraphicFramePr>
        <p:xfrm>
          <a:off x="4008437" y="1212849"/>
          <a:ext cx="8290983" cy="55273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937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Register a new App in Yammer</a:t>
            </a:r>
            <a:endParaRPr lang="en-US" dirty="0"/>
          </a:p>
        </p:txBody>
      </p:sp>
      <p:sp>
        <p:nvSpPr>
          <p:cNvPr id="5" name="Title 4"/>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2844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052585" y="1439862"/>
            <a:ext cx="7391399" cy="4967514"/>
          </a:xfrm>
        </p:spPr>
        <p:txBody>
          <a:bodyPr/>
          <a:lstStyle/>
          <a:p>
            <a:pPr>
              <a:spcAft>
                <a:spcPts val="1200"/>
              </a:spcAft>
            </a:pPr>
            <a:r>
              <a:rPr lang="en-US" sz="3600" dirty="0" smtClean="0"/>
              <a:t>Register your application in your Yammer network.</a:t>
            </a:r>
          </a:p>
          <a:p>
            <a:pPr>
              <a:spcAft>
                <a:spcPts val="1200"/>
              </a:spcAft>
            </a:pPr>
            <a:r>
              <a:rPr lang="en-US" sz="3600" dirty="0" smtClean="0"/>
              <a:t>Obtain the </a:t>
            </a:r>
            <a:r>
              <a:rPr lang="en-US" sz="3600" dirty="0" err="1"/>
              <a:t>C</a:t>
            </a:r>
            <a:r>
              <a:rPr lang="en-US" sz="3600" dirty="0" err="1" smtClean="0"/>
              <a:t>lientId</a:t>
            </a:r>
            <a:r>
              <a:rPr lang="en-US" sz="3600" dirty="0" smtClean="0"/>
              <a:t> and Secret by going to your profile</a:t>
            </a:r>
            <a:endParaRPr lang="en-US" sz="3600" dirty="0"/>
          </a:p>
          <a:p>
            <a:pPr>
              <a:spcAft>
                <a:spcPts val="1200"/>
              </a:spcAft>
            </a:pPr>
            <a:r>
              <a:rPr lang="en-US" sz="3600" dirty="0" smtClean="0"/>
              <a:t>OAuth2 is the method for authenticating</a:t>
            </a:r>
          </a:p>
          <a:p>
            <a:pPr>
              <a:spcAft>
                <a:spcPts val="1200"/>
              </a:spcAft>
            </a:pPr>
            <a:r>
              <a:rPr lang="en-US" sz="3600" dirty="0" smtClean="0"/>
              <a:t>Use the OAuth2 token in the Authorization header {bearer}</a:t>
            </a:r>
          </a:p>
        </p:txBody>
      </p:sp>
      <p:sp>
        <p:nvSpPr>
          <p:cNvPr id="5" name="Title 4"/>
          <p:cNvSpPr>
            <a:spLocks noGrp="1"/>
          </p:cNvSpPr>
          <p:nvPr>
            <p:ph type="title"/>
          </p:nvPr>
        </p:nvSpPr>
        <p:spPr/>
        <p:txBody>
          <a:bodyPr/>
          <a:lstStyle/>
          <a:p>
            <a:r>
              <a:rPr lang="en-US" dirty="0" smtClean="0"/>
              <a:t>OAuth2 Authentication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37" y="2033501"/>
            <a:ext cx="1828800" cy="2397211"/>
          </a:xfrm>
          <a:prstGeom prst="rect">
            <a:avLst/>
          </a:prstGeom>
        </p:spPr>
      </p:pic>
    </p:spTree>
    <p:extLst>
      <p:ext uri="{BB962C8B-B14F-4D97-AF65-F5344CB8AC3E}">
        <p14:creationId xmlns:p14="http://schemas.microsoft.com/office/powerpoint/2010/main" val="25157122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79838" y="1725279"/>
            <a:ext cx="8382000" cy="4210383"/>
          </a:xfrm>
        </p:spPr>
        <p:txBody>
          <a:bodyPr/>
          <a:lstStyle/>
          <a:p>
            <a:pPr>
              <a:buFont typeface="+mj-lt"/>
              <a:buAutoNum type="alphaUcPeriod"/>
            </a:pPr>
            <a:r>
              <a:rPr lang="en-US" dirty="0">
                <a:solidFill>
                  <a:schemeClr val="tx1"/>
                </a:solidFill>
                <a:hlinkClick r:id="rId3"/>
              </a:rPr>
              <a:t>https://www.yammer.com/dialog/oauth?client_id=[:client_id]&amp;redirect_uri=[:redirect_uri]&amp;state=[:selfgeneratedtoken</a:t>
            </a:r>
            <a:r>
              <a:rPr lang="en-US" dirty="0" smtClean="0">
                <a:solidFill>
                  <a:schemeClr val="tx1"/>
                </a:solidFill>
              </a:rPr>
              <a:t>]</a:t>
            </a:r>
          </a:p>
          <a:p>
            <a:pPr>
              <a:buFont typeface="+mj-lt"/>
              <a:buAutoNum type="alphaUcPeriod"/>
            </a:pPr>
            <a:endParaRPr lang="en-US" dirty="0">
              <a:solidFill>
                <a:schemeClr val="tx1"/>
              </a:solidFill>
            </a:endParaRPr>
          </a:p>
          <a:p>
            <a:pPr>
              <a:buFont typeface="+mj-lt"/>
              <a:buAutoNum type="alphaUcPeriod"/>
            </a:pPr>
            <a:r>
              <a:rPr lang="en-US" dirty="0">
                <a:solidFill>
                  <a:schemeClr val="tx1"/>
                </a:solidFill>
              </a:rPr>
              <a:t>App Authorization – User Interactions (assuming Allow)</a:t>
            </a:r>
          </a:p>
          <a:p>
            <a:pPr marL="342900" lvl="1" indent="0">
              <a:buNone/>
            </a:pPr>
            <a:r>
              <a:rPr lang="en-US" dirty="0">
                <a:solidFill>
                  <a:schemeClr val="tx1"/>
                </a:solidFill>
                <a:hlinkClick r:id="rId4"/>
              </a:rPr>
              <a:t>http://[:redirect_uri]?code=[:code</a:t>
            </a:r>
            <a:r>
              <a:rPr lang="en-US" dirty="0" smtClean="0">
                <a:solidFill>
                  <a:schemeClr val="tx1"/>
                </a:solidFill>
              </a:rPr>
              <a:t>]</a:t>
            </a:r>
          </a:p>
          <a:p>
            <a:pPr marL="342900" lvl="1" indent="0">
              <a:buNone/>
            </a:pPr>
            <a:endParaRPr lang="en-US" dirty="0">
              <a:solidFill>
                <a:schemeClr val="tx1"/>
              </a:solidFill>
            </a:endParaRPr>
          </a:p>
          <a:p>
            <a:pPr>
              <a:buFont typeface="+mj-lt"/>
              <a:buAutoNum type="alphaUcPeriod"/>
            </a:pPr>
            <a:r>
              <a:rPr lang="en-US" dirty="0">
                <a:solidFill>
                  <a:schemeClr val="tx1"/>
                </a:solidFill>
              </a:rPr>
              <a:t>https://www.yammer.com/oauth2/access_token.json?client_id=[:client_id]&amp;client_secret=[:client_secret]&amp;code=[:code</a:t>
            </a:r>
            <a:r>
              <a:rPr lang="en-US" dirty="0" smtClean="0">
                <a:solidFill>
                  <a:schemeClr val="tx1"/>
                </a:solidFill>
              </a:rPr>
              <a:t>]</a:t>
            </a:r>
            <a:endParaRPr lang="en-US" dirty="0">
              <a:solidFill>
                <a:schemeClr val="tx1"/>
              </a:solidFill>
            </a:endParaRPr>
          </a:p>
        </p:txBody>
      </p:sp>
      <p:sp>
        <p:nvSpPr>
          <p:cNvPr id="2" name="Title 1"/>
          <p:cNvSpPr>
            <a:spLocks noGrp="1"/>
          </p:cNvSpPr>
          <p:nvPr>
            <p:ph type="title"/>
          </p:nvPr>
        </p:nvSpPr>
        <p:spPr/>
        <p:txBody>
          <a:bodyPr/>
          <a:lstStyle/>
          <a:p>
            <a:r>
              <a:rPr lang="en-US" dirty="0" smtClean="0"/>
              <a:t>OAuth2 flow</a:t>
            </a:r>
            <a:endParaRPr lang="en-US" dirty="0"/>
          </a:p>
        </p:txBody>
      </p:sp>
      <p:graphicFrame>
        <p:nvGraphicFramePr>
          <p:cNvPr id="4" name="Content Placeholder 5"/>
          <p:cNvGraphicFramePr>
            <a:graphicFrameLocks/>
          </p:cNvGraphicFramePr>
          <p:nvPr>
            <p:extLst/>
          </p:nvPr>
        </p:nvGraphicFramePr>
        <p:xfrm>
          <a:off x="-639763" y="1058862"/>
          <a:ext cx="49530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5416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Authenticate App using </a:t>
            </a:r>
            <a:r>
              <a:rPr lang="en-US" dirty="0" err="1" smtClean="0"/>
              <a:t>ClientId</a:t>
            </a:r>
            <a:r>
              <a:rPr lang="en-US" dirty="0" smtClean="0"/>
              <a:t>/Secret</a:t>
            </a:r>
            <a:endParaRPr lang="en-US" dirty="0"/>
          </a:p>
        </p:txBody>
      </p:sp>
      <p:sp>
        <p:nvSpPr>
          <p:cNvPr id="5" name="Title 4"/>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70465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API Endpoints</a:t>
            </a:r>
            <a:endParaRPr lang="en-US" dirty="0"/>
          </a:p>
        </p:txBody>
      </p:sp>
      <p:sp>
        <p:nvSpPr>
          <p:cNvPr id="3" name="Content Placeholder 2"/>
          <p:cNvSpPr>
            <a:spLocks noGrp="1"/>
          </p:cNvSpPr>
          <p:nvPr>
            <p:ph sz="half" idx="1"/>
          </p:nvPr>
        </p:nvSpPr>
        <p:spPr>
          <a:xfrm>
            <a:off x="2099239" y="2049103"/>
            <a:ext cx="8237996" cy="4090535"/>
          </a:xfrm>
        </p:spPr>
        <p:txBody>
          <a:bodyPr>
            <a:normAutofit fontScale="85000" lnSpcReduction="20000"/>
          </a:bodyPr>
          <a:lstStyle/>
          <a:p>
            <a:r>
              <a:rPr lang="en-US" dirty="0"/>
              <a:t>Autocomplete: </a:t>
            </a:r>
            <a:endParaRPr lang="en-US" dirty="0" smtClean="0"/>
          </a:p>
          <a:p>
            <a:pPr lvl="1"/>
            <a:r>
              <a:rPr lang="en-US" u="sng" dirty="0" smtClean="0">
                <a:latin typeface="Segoe UI Light" panose="020B0502040204020203" pitchFamily="34" charset="0"/>
                <a:cs typeface="Segoe UI Light" panose="020B0502040204020203" pitchFamily="34" charset="0"/>
              </a:rPr>
              <a:t>https</a:t>
            </a:r>
            <a:r>
              <a:rPr lang="en-US" u="sng" dirty="0">
                <a:latin typeface="Segoe UI Light" panose="020B0502040204020203" pitchFamily="34" charset="0"/>
                <a:cs typeface="Segoe UI Light" panose="020B0502040204020203" pitchFamily="34" charset="0"/>
              </a:rPr>
              <a:t>://www.yammer.com/api/v1/autocomplete/</a:t>
            </a:r>
          </a:p>
          <a:p>
            <a:r>
              <a:rPr lang="en-US" dirty="0"/>
              <a:t>Messages</a:t>
            </a:r>
            <a:r>
              <a:rPr lang="en-US" dirty="0" smtClean="0"/>
              <a:t>:</a:t>
            </a:r>
          </a:p>
          <a:p>
            <a:pPr lvl="1"/>
            <a:r>
              <a:rPr lang="en-US" u="sng" dirty="0" smtClean="0">
                <a:latin typeface="Segoe UI Light" panose="020B0502040204020203" pitchFamily="34" charset="0"/>
                <a:cs typeface="Segoe UI Light" panose="020B0502040204020203" pitchFamily="34" charset="0"/>
              </a:rPr>
              <a:t>https</a:t>
            </a:r>
            <a:r>
              <a:rPr lang="en-US" u="sng" dirty="0">
                <a:latin typeface="Segoe UI Light" panose="020B0502040204020203" pitchFamily="34" charset="0"/>
                <a:cs typeface="Segoe UI Light" panose="020B0502040204020203" pitchFamily="34" charset="0"/>
              </a:rPr>
              <a:t>://www.yammer.com/api/v1/messages.json</a:t>
            </a:r>
          </a:p>
          <a:p>
            <a:r>
              <a:rPr lang="en-US" dirty="0" smtClean="0"/>
              <a:t>Attachments:</a:t>
            </a:r>
          </a:p>
          <a:p>
            <a:pPr lvl="1"/>
            <a:r>
              <a:rPr lang="en-US" u="sng" dirty="0" smtClean="0">
                <a:latin typeface="Segoe UI Light" panose="020B0502040204020203" pitchFamily="34" charset="0"/>
                <a:cs typeface="Segoe UI Light" panose="020B0502040204020203" pitchFamily="34" charset="0"/>
              </a:rPr>
              <a:t>https</a:t>
            </a:r>
            <a:r>
              <a:rPr lang="en-US" u="sng" dirty="0">
                <a:latin typeface="Segoe UI Light" panose="020B0502040204020203" pitchFamily="34" charset="0"/>
                <a:cs typeface="Segoe UI Light" panose="020B0502040204020203" pitchFamily="34" charset="0"/>
              </a:rPr>
              <a:t>://www.yammer.com/api/v1/pending_attachments</a:t>
            </a:r>
          </a:p>
          <a:p>
            <a:r>
              <a:rPr lang="en-US" dirty="0"/>
              <a:t>Search: </a:t>
            </a:r>
            <a:endParaRPr lang="en-US" dirty="0" smtClean="0"/>
          </a:p>
          <a:p>
            <a:pPr lvl="1"/>
            <a:r>
              <a:rPr lang="en-US" u="sng" dirty="0" smtClean="0">
                <a:latin typeface="Segoe UI Light" panose="020B0502040204020203" pitchFamily="34" charset="0"/>
                <a:cs typeface="Segoe UI Light" panose="020B0502040204020203" pitchFamily="34" charset="0"/>
              </a:rPr>
              <a:t>https</a:t>
            </a:r>
            <a:r>
              <a:rPr lang="en-US" u="sng" dirty="0">
                <a:latin typeface="Segoe UI Light" panose="020B0502040204020203" pitchFamily="34" charset="0"/>
                <a:cs typeface="Segoe UI Light" panose="020B0502040204020203" pitchFamily="34" charset="0"/>
              </a:rPr>
              <a:t>://www.yammer.com/api/v1/search.json</a:t>
            </a:r>
          </a:p>
          <a:p>
            <a:r>
              <a:rPr lang="en-US" dirty="0" smtClean="0"/>
              <a:t>Notifications:</a:t>
            </a:r>
          </a:p>
          <a:p>
            <a:pPr lvl="1"/>
            <a:r>
              <a:rPr lang="en-US" u="sng" dirty="0" smtClean="0">
                <a:latin typeface="Segoe UI Light" panose="020B0502040204020203" pitchFamily="34" charset="0"/>
                <a:cs typeface="Segoe UI Light" panose="020B0502040204020203" pitchFamily="34" charset="0"/>
              </a:rPr>
              <a:t>https</a:t>
            </a:r>
            <a:r>
              <a:rPr lang="en-US" u="sng" dirty="0">
                <a:latin typeface="Segoe UI Light" panose="020B0502040204020203" pitchFamily="34" charset="0"/>
                <a:cs typeface="Segoe UI Light" panose="020B0502040204020203" pitchFamily="34" charset="0"/>
              </a:rPr>
              <a:t>://</a:t>
            </a:r>
            <a:r>
              <a:rPr lang="en-US" u="sng" dirty="0" smtClean="0">
                <a:latin typeface="Segoe UI Light" panose="020B0502040204020203" pitchFamily="34" charset="0"/>
                <a:cs typeface="Segoe UI Light" panose="020B0502040204020203" pitchFamily="34" charset="0"/>
              </a:rPr>
              <a:t>www.yammer.com/api/v1/streams/notifications.json</a:t>
            </a:r>
            <a:endParaRPr lang="en-US" u="sng" dirty="0">
              <a:latin typeface="Segoe UI Light" panose="020B0502040204020203" pitchFamily="34" charset="0"/>
              <a:cs typeface="Segoe UI Light" panose="020B0502040204020203" pitchFamily="34" charset="0"/>
            </a:endParaRPr>
          </a:p>
        </p:txBody>
      </p:sp>
      <p:sp>
        <p:nvSpPr>
          <p:cNvPr id="5" name="Slide Number Placeholder 4"/>
          <p:cNvSpPr>
            <a:spLocks noGrp="1"/>
          </p:cNvSpPr>
          <p:nvPr>
            <p:ph type="sldNum" sz="quarter" idx="12"/>
          </p:nvPr>
        </p:nvSpPr>
        <p:spPr/>
        <p:txBody>
          <a:bodyPr/>
          <a:lstStyle/>
          <a:p>
            <a:fld id="{B5249270-BFBA-4377-B69E-E972B6A7239F}" type="slidenum">
              <a:rPr lang="en-US" smtClean="0">
                <a:solidFill>
                  <a:srgbClr val="404040"/>
                </a:solidFill>
              </a:rPr>
              <a:pPr/>
              <a:t>15</a:t>
            </a:fld>
            <a:endParaRPr lang="en-US">
              <a:solidFill>
                <a:srgbClr val="404040"/>
              </a:solidFill>
            </a:endParaRPr>
          </a:p>
        </p:txBody>
      </p:sp>
    </p:spTree>
    <p:extLst>
      <p:ext uri="{BB962C8B-B14F-4D97-AF65-F5344CB8AC3E}">
        <p14:creationId xmlns:p14="http://schemas.microsoft.com/office/powerpoint/2010/main" val="1591913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Rate Limits</a:t>
            </a:r>
            <a:endParaRPr lang="en-US" dirty="0"/>
          </a:p>
        </p:txBody>
      </p:sp>
      <p:sp>
        <p:nvSpPr>
          <p:cNvPr id="3" name="Content Placeholder 2"/>
          <p:cNvSpPr>
            <a:spLocks noGrp="1"/>
          </p:cNvSpPr>
          <p:nvPr>
            <p:ph idx="4294967295"/>
          </p:nvPr>
        </p:nvSpPr>
        <p:spPr>
          <a:xfrm>
            <a:off x="523989" y="1355528"/>
            <a:ext cx="11307942" cy="5270293"/>
          </a:xfrm>
          <a:prstGeom prst="rect">
            <a:avLst/>
          </a:prstGeom>
        </p:spPr>
        <p:txBody>
          <a:bodyPr>
            <a:normAutofit/>
          </a:bodyPr>
          <a:lstStyle/>
          <a:p>
            <a:r>
              <a:rPr lang="en-US" dirty="0" smtClean="0"/>
              <a:t>Enforced per user per app</a:t>
            </a:r>
          </a:p>
          <a:p>
            <a:r>
              <a:rPr lang="en-US" dirty="0" smtClean="0"/>
              <a:t>Four main rate limits enforced</a:t>
            </a:r>
          </a:p>
          <a:p>
            <a:pPr lvl="1"/>
            <a:r>
              <a:rPr lang="en-US" dirty="0" smtClean="0"/>
              <a:t>Autocomplete: 1 request per second (or up to 10 per 10 seconds)</a:t>
            </a:r>
          </a:p>
          <a:p>
            <a:pPr lvl="1"/>
            <a:r>
              <a:rPr lang="en-US" dirty="0" smtClean="0"/>
              <a:t>Messages: 1 request per 3 seconds (or up to 10 per 30 seconds)</a:t>
            </a:r>
          </a:p>
          <a:p>
            <a:pPr lvl="1"/>
            <a:r>
              <a:rPr lang="en-US" dirty="0"/>
              <a:t>Notifications:  1 request per 3 seconds (or up to 10 per 30 seconds</a:t>
            </a:r>
            <a:r>
              <a:rPr lang="en-US" dirty="0" smtClean="0"/>
              <a:t>)</a:t>
            </a:r>
          </a:p>
          <a:p>
            <a:pPr lvl="1"/>
            <a:r>
              <a:rPr lang="en-US" dirty="0" smtClean="0"/>
              <a:t>Other: </a:t>
            </a:r>
            <a:r>
              <a:rPr lang="en-US" dirty="0"/>
              <a:t>1 request per second (or up to 10 per 10 seconds)</a:t>
            </a:r>
            <a:endParaRPr lang="en-US" dirty="0" smtClean="0"/>
          </a:p>
          <a:p>
            <a:r>
              <a:rPr lang="en-US" dirty="0" smtClean="0"/>
              <a:t>Exceeding any rate limits will result on API calls returning a status code of 429 (too many request)</a:t>
            </a:r>
          </a:p>
          <a:p>
            <a:endParaRPr lang="en-US" dirty="0" smtClean="0"/>
          </a:p>
          <a:p>
            <a:endParaRPr lang="en-US" dirty="0"/>
          </a:p>
        </p:txBody>
      </p:sp>
    </p:spTree>
    <p:extLst>
      <p:ext uri="{BB962C8B-B14F-4D97-AF65-F5344CB8AC3E}">
        <p14:creationId xmlns:p14="http://schemas.microsoft.com/office/powerpoint/2010/main" val="23629835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82873" indent="-582873">
              <a:buFont typeface="Arial" panose="020B0604020202020204" pitchFamily="34" charset="0"/>
              <a:buChar char="•"/>
            </a:pPr>
            <a:r>
              <a:rPr lang="en-US" sz="3200" dirty="0"/>
              <a:t>Sign In With Yammer</a:t>
            </a:r>
          </a:p>
          <a:p>
            <a:pPr marL="582873" indent="-582873">
              <a:buFont typeface="Arial" panose="020B0604020202020204" pitchFamily="34" charset="0"/>
              <a:buChar char="•"/>
            </a:pPr>
            <a:r>
              <a:rPr lang="en-US" sz="3200" dirty="0"/>
              <a:t>Embed Yammer actions (Like and Follow)</a:t>
            </a:r>
          </a:p>
          <a:p>
            <a:pPr marL="582873" indent="-582873">
              <a:buFont typeface="Arial" panose="020B0604020202020204" pitchFamily="34" charset="0"/>
              <a:buChar char="•"/>
            </a:pPr>
            <a:r>
              <a:rPr lang="en-US" sz="3200" dirty="0"/>
              <a:t>Send activities stories to send object metadata.</a:t>
            </a:r>
          </a:p>
          <a:p>
            <a:pPr marL="582873" indent="-582873">
              <a:buFont typeface="Arial" panose="020B0604020202020204" pitchFamily="34" charset="0"/>
              <a:buChar char="•"/>
            </a:pPr>
            <a:r>
              <a:rPr lang="en-US" sz="3200" dirty="0"/>
              <a:t>Why Open Graph? User growth and engagement.</a:t>
            </a:r>
          </a:p>
        </p:txBody>
      </p:sp>
      <p:sp>
        <p:nvSpPr>
          <p:cNvPr id="3" name="Title 2"/>
          <p:cNvSpPr>
            <a:spLocks noGrp="1"/>
          </p:cNvSpPr>
          <p:nvPr>
            <p:ph type="title"/>
          </p:nvPr>
        </p:nvSpPr>
        <p:spPr/>
        <p:txBody>
          <a:bodyPr/>
          <a:lstStyle/>
          <a:p>
            <a:r>
              <a:rPr lang="en-US" dirty="0"/>
              <a:t>Activity Streams and Open Graph Objects</a:t>
            </a:r>
          </a:p>
        </p:txBody>
      </p:sp>
      <p:sp>
        <p:nvSpPr>
          <p:cNvPr id="4" name="Content Placeholder 3"/>
          <p:cNvSpPr>
            <a:spLocks noGrp="1"/>
          </p:cNvSpPr>
          <p:nvPr>
            <p:ph type="body" sz="quarter" idx="11"/>
          </p:nvPr>
        </p:nvSpPr>
        <p:spPr/>
        <p:txBody>
          <a:bodyPr/>
          <a:lstStyle/>
          <a:p>
            <a:r>
              <a:rPr lang="en-US" dirty="0" smtClean="0"/>
              <a:t>Use Open </a:t>
            </a:r>
            <a:r>
              <a:rPr lang="en-US" dirty="0"/>
              <a:t>Graph Objects to maintain your user base engaged or communicate events and activities.</a:t>
            </a:r>
          </a:p>
        </p:txBody>
      </p:sp>
    </p:spTree>
    <p:extLst>
      <p:ext uri="{BB962C8B-B14F-4D97-AF65-F5344CB8AC3E}">
        <p14:creationId xmlns:p14="http://schemas.microsoft.com/office/powerpoint/2010/main" val="371236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Graph Objects</a:t>
            </a:r>
            <a:endParaRPr lang="en-US" dirty="0"/>
          </a:p>
        </p:txBody>
      </p:sp>
      <p:sp>
        <p:nvSpPr>
          <p:cNvPr id="3" name="Content Placeholder 2"/>
          <p:cNvSpPr>
            <a:spLocks noGrp="1"/>
          </p:cNvSpPr>
          <p:nvPr>
            <p:ph idx="4294967295"/>
          </p:nvPr>
        </p:nvSpPr>
        <p:spPr>
          <a:xfrm>
            <a:off x="523989" y="1355528"/>
            <a:ext cx="11307942" cy="5270293"/>
          </a:xfrm>
          <a:prstGeom prst="rect">
            <a:avLst/>
          </a:prstGeom>
        </p:spPr>
        <p:txBody>
          <a:bodyPr>
            <a:normAutofit/>
          </a:bodyPr>
          <a:lstStyle/>
          <a:p>
            <a:r>
              <a:rPr lang="en-US" dirty="0" smtClean="0"/>
              <a:t>Used for generating Activities and sharing information</a:t>
            </a:r>
            <a:endParaRPr lang="en-US" u="sng" dirty="0" smtClean="0"/>
          </a:p>
          <a:p>
            <a:r>
              <a:rPr lang="en-US" dirty="0" smtClean="0"/>
              <a:t>Activities take the form of:</a:t>
            </a:r>
          </a:p>
          <a:p>
            <a:pPr lvl="1"/>
            <a:r>
              <a:rPr lang="en-US" dirty="0" smtClean="0"/>
              <a:t>&lt;actor&gt;&lt;action&gt;&lt;object&gt; on &lt;App name&gt;: &lt;message&gt;</a:t>
            </a:r>
          </a:p>
          <a:p>
            <a:pPr lvl="1"/>
            <a:r>
              <a:rPr lang="en-US" dirty="0" smtClean="0"/>
              <a:t>E.g.: “John Doe” created “Sales Contract” on “Yammer Activities”: “Scheduled a new activity”</a:t>
            </a:r>
          </a:p>
          <a:p>
            <a:r>
              <a:rPr lang="en-US" dirty="0" smtClean="0"/>
              <a:t>For more info go to</a:t>
            </a:r>
          </a:p>
          <a:p>
            <a:pPr marL="342900" lvl="1" indent="0">
              <a:buNone/>
            </a:pPr>
            <a:r>
              <a:rPr lang="en-US" dirty="0" smtClean="0">
                <a:hlinkClick r:id="rId3"/>
              </a:rPr>
              <a:t>http://developer.yammer.com/opengraph</a:t>
            </a:r>
            <a:endParaRPr lang="en-US" dirty="0" smtClean="0"/>
          </a:p>
          <a:p>
            <a:pPr marL="342900" lvl="1" indent="0">
              <a:buNone/>
            </a:pPr>
            <a:endParaRPr lang="en-US" dirty="0"/>
          </a:p>
        </p:txBody>
      </p:sp>
    </p:spTree>
    <p:extLst>
      <p:ext uri="{BB962C8B-B14F-4D97-AF65-F5344CB8AC3E}">
        <p14:creationId xmlns:p14="http://schemas.microsoft.com/office/powerpoint/2010/main" val="42185712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798510"/>
          </a:xfrm>
        </p:spPr>
        <p:txBody>
          <a:bodyPr/>
          <a:lstStyle/>
          <a:p>
            <a:pPr marL="0" indent="0">
              <a:buNone/>
            </a:pPr>
            <a:r>
              <a:rPr lang="en-US" dirty="0"/>
              <a:t>{ "activity":{</a:t>
            </a:r>
          </a:p>
          <a:p>
            <a:pPr marL="0" indent="0">
              <a:buNone/>
            </a:pPr>
            <a:r>
              <a:rPr lang="en-US" dirty="0"/>
              <a:t>		"actor":{</a:t>
            </a:r>
          </a:p>
          <a:p>
            <a:pPr marL="0" indent="0">
              <a:buNone/>
            </a:pPr>
            <a:r>
              <a:rPr lang="en-US" dirty="0"/>
              <a:t>			"</a:t>
            </a:r>
            <a:r>
              <a:rPr lang="en-US" dirty="0" err="1"/>
              <a:t>name":"John</a:t>
            </a:r>
            <a:r>
              <a:rPr lang="en-US" dirty="0"/>
              <a:t> Doe",</a:t>
            </a:r>
          </a:p>
          <a:p>
            <a:pPr marL="0" indent="0">
              <a:buNone/>
            </a:pPr>
            <a:r>
              <a:rPr lang="en-US" dirty="0"/>
              <a:t>			"</a:t>
            </a:r>
            <a:r>
              <a:rPr lang="en-US" dirty="0" err="1"/>
              <a:t>email":“jose@yammerconnections.com</a:t>
            </a:r>
            <a:r>
              <a:rPr lang="en-US" dirty="0"/>
              <a:t>"},</a:t>
            </a:r>
          </a:p>
          <a:p>
            <a:pPr marL="0" indent="0">
              <a:buNone/>
            </a:pPr>
            <a:r>
              <a:rPr lang="en-US" dirty="0"/>
              <a:t>			"</a:t>
            </a:r>
            <a:r>
              <a:rPr lang="en-US" dirty="0" err="1"/>
              <a:t>action":"create</a:t>
            </a:r>
            <a:r>
              <a:rPr lang="en-US" dirty="0"/>
              <a:t>",</a:t>
            </a:r>
          </a:p>
          <a:p>
            <a:pPr marL="0" indent="0">
              <a:buNone/>
            </a:pPr>
            <a:r>
              <a:rPr lang="en-US" dirty="0"/>
              <a:t>		"object": {</a:t>
            </a:r>
          </a:p>
          <a:p>
            <a:pPr marL="0" indent="0">
              <a:buNone/>
            </a:pPr>
            <a:r>
              <a:rPr lang="en-US" dirty="0"/>
              <a:t>			"</a:t>
            </a:r>
            <a:r>
              <a:rPr lang="en-US" dirty="0" err="1"/>
              <a:t>url</a:t>
            </a:r>
            <a:r>
              <a:rPr lang="en-US" dirty="0"/>
              <a:t>":"https://www.yammerconnections.com",</a:t>
            </a:r>
          </a:p>
          <a:p>
            <a:pPr marL="0" indent="0">
              <a:buNone/>
            </a:pPr>
            <a:r>
              <a:rPr lang="en-US" dirty="0"/>
              <a:t>			"</a:t>
            </a:r>
            <a:r>
              <a:rPr lang="en-US" dirty="0" err="1"/>
              <a:t>title":"Sales</a:t>
            </a:r>
            <a:r>
              <a:rPr lang="en-US" dirty="0"/>
              <a:t> Contract"},</a:t>
            </a:r>
          </a:p>
          <a:p>
            <a:pPr marL="0" indent="0">
              <a:buNone/>
            </a:pPr>
            <a:r>
              <a:rPr lang="en-US" dirty="0"/>
              <a:t>		"</a:t>
            </a:r>
            <a:r>
              <a:rPr lang="en-US" dirty="0" err="1"/>
              <a:t>message":"Signed</a:t>
            </a:r>
            <a:r>
              <a:rPr lang="en-US" dirty="0"/>
              <a:t> a new client!"</a:t>
            </a:r>
          </a:p>
          <a:p>
            <a:pPr marL="0" indent="0">
              <a:buNone/>
            </a:pPr>
            <a:r>
              <a:rPr lang="en-US" dirty="0"/>
              <a:t>		"users":[</a:t>
            </a:r>
          </a:p>
          <a:p>
            <a:pPr marL="0" indent="0">
              <a:buNone/>
            </a:pPr>
            <a:r>
              <a:rPr lang="en-US" dirty="0"/>
              <a:t>			{"</a:t>
            </a:r>
            <a:r>
              <a:rPr lang="en-US" dirty="0" err="1"/>
              <a:t>name":"Jane</a:t>
            </a:r>
            <a:r>
              <a:rPr lang="en-US" dirty="0"/>
              <a:t> Doe",</a:t>
            </a:r>
          </a:p>
          <a:p>
            <a:pPr marL="0" indent="0">
              <a:buNone/>
            </a:pPr>
            <a:r>
              <a:rPr lang="en-US" dirty="0"/>
              <a:t>			"</a:t>
            </a:r>
            <a:r>
              <a:rPr lang="en-US" dirty="0" err="1"/>
              <a:t>email":"jane@contract-meow.com</a:t>
            </a:r>
            <a:r>
              <a:rPr lang="en-US" dirty="0"/>
              <a:t>"}</a:t>
            </a:r>
          </a:p>
          <a:p>
            <a:pPr marL="0" indent="0">
              <a:buNone/>
            </a:pPr>
            <a:r>
              <a:rPr lang="en-US" dirty="0"/>
              <a:t>		] }</a:t>
            </a:r>
          </a:p>
          <a:p>
            <a:pPr marL="0" indent="0">
              <a:buNone/>
            </a:pPr>
            <a:r>
              <a:rPr lang="en-US" dirty="0"/>
              <a:t>	}</a:t>
            </a:r>
          </a:p>
        </p:txBody>
      </p:sp>
      <p:sp>
        <p:nvSpPr>
          <p:cNvPr id="2" name="Title 1"/>
          <p:cNvSpPr>
            <a:spLocks noGrp="1"/>
          </p:cNvSpPr>
          <p:nvPr>
            <p:ph type="title"/>
          </p:nvPr>
        </p:nvSpPr>
        <p:spPr/>
        <p:txBody>
          <a:bodyPr/>
          <a:lstStyle/>
          <a:p>
            <a:r>
              <a:rPr lang="en-US" dirty="0" smtClean="0"/>
              <a:t>OGO JSON Representation</a:t>
            </a:r>
            <a:endParaRPr lang="en-US" dirty="0"/>
          </a:p>
        </p:txBody>
      </p:sp>
    </p:spTree>
    <p:extLst>
      <p:ext uri="{BB962C8B-B14F-4D97-AF65-F5344CB8AC3E}">
        <p14:creationId xmlns:p14="http://schemas.microsoft.com/office/powerpoint/2010/main" val="231154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Jose M. J. </a:t>
            </a:r>
            <a:r>
              <a:rPr lang="en-US" dirty="0" err="1"/>
              <a:t>Comboni</a:t>
            </a:r>
            <a:endParaRPr lang="en-US" dirty="0"/>
          </a:p>
          <a:p>
            <a:r>
              <a:rPr lang="en-US" dirty="0"/>
              <a:t>Sr. Software Development Engineer</a:t>
            </a:r>
          </a:p>
          <a:p>
            <a:r>
              <a:rPr lang="en-US" dirty="0"/>
              <a:t>Microsoft</a:t>
            </a:r>
          </a:p>
        </p:txBody>
      </p:sp>
      <p:sp>
        <p:nvSpPr>
          <p:cNvPr id="2" name="Title 1"/>
          <p:cNvSpPr>
            <a:spLocks noGrp="1"/>
          </p:cNvSpPr>
          <p:nvPr>
            <p:ph type="ctrTitle"/>
          </p:nvPr>
        </p:nvSpPr>
        <p:spPr/>
        <p:txBody>
          <a:bodyPr/>
          <a:lstStyle/>
          <a:p>
            <a:r>
              <a:rPr lang="en-US" dirty="0"/>
              <a:t>Building Enterprise Social Apps</a:t>
            </a:r>
            <a:br>
              <a:rPr lang="en-US" dirty="0"/>
            </a:br>
            <a:r>
              <a:rPr lang="en-US" sz="4400" dirty="0"/>
              <a:t>(Windows 8 &amp; WP8) using the Yammer Platform</a:t>
            </a:r>
          </a:p>
        </p:txBody>
      </p:sp>
      <p:sp>
        <p:nvSpPr>
          <p:cNvPr id="6" name="Text Placeholder 5"/>
          <p:cNvSpPr>
            <a:spLocks noGrp="1"/>
          </p:cNvSpPr>
          <p:nvPr>
            <p:ph type="body" sz="quarter" idx="13"/>
          </p:nvPr>
        </p:nvSpPr>
        <p:spPr/>
        <p:txBody>
          <a:bodyPr/>
          <a:lstStyle/>
          <a:p>
            <a:r>
              <a:rPr lang="en-US" dirty="0" smtClean="0"/>
              <a:t>3-571</a:t>
            </a:r>
            <a:endParaRPr lang="en-US" dirty="0"/>
          </a:p>
        </p:txBody>
      </p:sp>
    </p:spTree>
    <p:extLst>
      <p:ext uri="{BB962C8B-B14F-4D97-AF65-F5344CB8AC3E}">
        <p14:creationId xmlns:p14="http://schemas.microsoft.com/office/powerpoint/2010/main" val="12574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Use SDK to send OGOs</a:t>
            </a:r>
            <a:endParaRPr lang="en-US" dirty="0"/>
          </a:p>
        </p:txBody>
      </p:sp>
      <p:sp>
        <p:nvSpPr>
          <p:cNvPr id="5" name="Title 4"/>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139721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AutoComplete</a:t>
            </a:r>
          </a:p>
        </p:txBody>
      </p:sp>
      <p:sp>
        <p:nvSpPr>
          <p:cNvPr id="3" name="Content Placeholder 2"/>
          <p:cNvSpPr>
            <a:spLocks noGrp="1"/>
          </p:cNvSpPr>
          <p:nvPr>
            <p:ph idx="4294967295"/>
          </p:nvPr>
        </p:nvSpPr>
        <p:spPr>
          <a:xfrm>
            <a:off x="523989" y="1355528"/>
            <a:ext cx="11307942" cy="5270293"/>
          </a:xfrm>
          <a:prstGeom prst="rect">
            <a:avLst/>
          </a:prstGeom>
        </p:spPr>
        <p:txBody>
          <a:bodyPr>
            <a:normAutofit/>
          </a:bodyPr>
          <a:lstStyle/>
          <a:p>
            <a:r>
              <a:rPr lang="en-US" dirty="0" smtClean="0"/>
              <a:t>Endpoint:</a:t>
            </a:r>
          </a:p>
          <a:p>
            <a:pPr lvl="1"/>
            <a:r>
              <a:rPr lang="en-US" u="sng" dirty="0"/>
              <a:t>https://</a:t>
            </a:r>
            <a:r>
              <a:rPr lang="en-US" u="sng" dirty="0" smtClean="0"/>
              <a:t>www.yammer.com/api/v1/autocomplete/ranked</a:t>
            </a:r>
            <a:endParaRPr lang="en-US" dirty="0" smtClean="0"/>
          </a:p>
          <a:p>
            <a:r>
              <a:rPr lang="en-US" dirty="0" smtClean="0"/>
              <a:t>Parameters</a:t>
            </a:r>
          </a:p>
          <a:p>
            <a:pPr marL="1082278" lvl="3" indent="-342834"/>
            <a:r>
              <a:rPr lang="en-US" dirty="0">
                <a:latin typeface="Segoe UI Light" panose="020B0502040204020203" pitchFamily="34" charset="0"/>
                <a:cs typeface="Segoe UI Light" panose="020B0502040204020203" pitchFamily="34" charset="0"/>
              </a:rPr>
              <a:t>?models={</a:t>
            </a:r>
            <a:r>
              <a:rPr lang="en-US" dirty="0" err="1">
                <a:latin typeface="Segoe UI Light" panose="020B0502040204020203" pitchFamily="34" charset="0"/>
                <a:cs typeface="Segoe UI Light" panose="020B0502040204020203" pitchFamily="34" charset="0"/>
              </a:rPr>
              <a:t>modelName</a:t>
            </a:r>
            <a:r>
              <a:rPr lang="en-US" dirty="0">
                <a:latin typeface="Segoe UI Light" panose="020B0502040204020203" pitchFamily="34" charset="0"/>
                <a:cs typeface="Segoe UI Light" panose="020B0502040204020203" pitchFamily="34" charset="0"/>
              </a:rPr>
              <a:t>}:{count}&amp;prefix={string}</a:t>
            </a:r>
          </a:p>
          <a:p>
            <a:pPr marL="1082278" lvl="3" indent="-342834"/>
            <a:r>
              <a:rPr lang="en-US" dirty="0">
                <a:latin typeface="Segoe UI Light" panose="020B0502040204020203" pitchFamily="34" charset="0"/>
                <a:cs typeface="Segoe UI Light" panose="020B0502040204020203" pitchFamily="34" charset="0"/>
              </a:rPr>
              <a:t>?models=user:20&amp;prefix=Matt</a:t>
            </a:r>
          </a:p>
          <a:p>
            <a:pPr marL="1082278" lvl="3" indent="-342834"/>
            <a:r>
              <a:rPr lang="en-US" dirty="0">
                <a:latin typeface="Segoe UI Light" panose="020B0502040204020203" pitchFamily="34" charset="0"/>
                <a:cs typeface="Segoe UI Light" panose="020B0502040204020203" pitchFamily="34" charset="0"/>
              </a:rPr>
              <a:t>?</a:t>
            </a:r>
            <a:r>
              <a:rPr lang="en-US" dirty="0" smtClean="0">
                <a:latin typeface="Segoe UI Light" panose="020B0502040204020203" pitchFamily="34" charset="0"/>
                <a:cs typeface="Segoe UI Light" panose="020B0502040204020203" pitchFamily="34" charset="0"/>
              </a:rPr>
              <a:t>models=user:20</a:t>
            </a:r>
            <a:endParaRPr lang="en-US" dirty="0" smtClean="0"/>
          </a:p>
          <a:p>
            <a:endParaRPr lang="en-US" dirty="0"/>
          </a:p>
        </p:txBody>
      </p:sp>
    </p:spTree>
    <p:extLst>
      <p:ext uri="{BB962C8B-B14F-4D97-AF65-F5344CB8AC3E}">
        <p14:creationId xmlns:p14="http://schemas.microsoft.com/office/powerpoint/2010/main" val="42610437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3287054"/>
          </a:xfrm>
        </p:spPr>
        <p:txBody>
          <a:bodyPr/>
          <a:lstStyle/>
          <a:p>
            <a:r>
              <a:rPr lang="en-US" dirty="0"/>
              <a:t>{ "user": [ {</a:t>
            </a:r>
          </a:p>
          <a:p>
            <a:r>
              <a:rPr lang="en-US" dirty="0"/>
              <a:t>    "id": "1505261926",</a:t>
            </a:r>
          </a:p>
          <a:p>
            <a:r>
              <a:rPr lang="en-US" dirty="0"/>
              <a:t>    "</a:t>
            </a:r>
            <a:r>
              <a:rPr lang="en-US" dirty="0" err="1"/>
              <a:t>full_name</a:t>
            </a:r>
            <a:r>
              <a:rPr lang="en-US" dirty="0"/>
              <a:t>": “Jose Comboni",</a:t>
            </a:r>
          </a:p>
          <a:p>
            <a:r>
              <a:rPr lang="en-US" dirty="0"/>
              <a:t>    "email": “jose@yammerconnections.com",</a:t>
            </a:r>
          </a:p>
          <a:p>
            <a:r>
              <a:rPr lang="en-US" dirty="0"/>
              <a:t>    "</a:t>
            </a:r>
            <a:r>
              <a:rPr lang="en-US" dirty="0" err="1"/>
              <a:t>job_title</a:t>
            </a:r>
            <a:r>
              <a:rPr lang="en-US" dirty="0"/>
              <a:t>": “</a:t>
            </a:r>
            <a:r>
              <a:rPr lang="en-US" dirty="0" err="1"/>
              <a:t>Sr</a:t>
            </a:r>
            <a:r>
              <a:rPr lang="en-US" dirty="0"/>
              <a:t> Dev",</a:t>
            </a:r>
          </a:p>
          <a:p>
            <a:r>
              <a:rPr lang="en-US" dirty="0"/>
              <a:t>    "photo": "https://mug0.assets-yammer.com/</a:t>
            </a:r>
            <a:r>
              <a:rPr lang="en-US" dirty="0" err="1"/>
              <a:t>mugshot</a:t>
            </a:r>
            <a:r>
              <a:rPr lang="en-US" dirty="0"/>
              <a:t>/images/fvccH2chj9TtV8CdxF-2881z4wQDWzxP",</a:t>
            </a:r>
          </a:p>
          <a:p>
            <a:r>
              <a:rPr lang="en-US" dirty="0"/>
              <a:t>}, …] }</a:t>
            </a:r>
          </a:p>
        </p:txBody>
      </p:sp>
      <p:sp>
        <p:nvSpPr>
          <p:cNvPr id="2" name="Title 1"/>
          <p:cNvSpPr>
            <a:spLocks noGrp="1"/>
          </p:cNvSpPr>
          <p:nvPr>
            <p:ph type="title"/>
          </p:nvPr>
        </p:nvSpPr>
        <p:spPr/>
        <p:txBody>
          <a:bodyPr/>
          <a:lstStyle/>
          <a:p>
            <a:r>
              <a:rPr lang="en-US" dirty="0" smtClean="0"/>
              <a:t>Auto-Complete Response (JSON)</a:t>
            </a:r>
            <a:endParaRPr lang="en-US" dirty="0"/>
          </a:p>
        </p:txBody>
      </p:sp>
    </p:spTree>
    <p:extLst>
      <p:ext uri="{BB962C8B-B14F-4D97-AF65-F5344CB8AC3E}">
        <p14:creationId xmlns:p14="http://schemas.microsoft.com/office/powerpoint/2010/main" val="18057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560637" y="1820862"/>
            <a:ext cx="9603566" cy="4727448"/>
          </a:xfrm>
          <a:prstGeom prst="rect">
            <a:avLst/>
          </a:prstGeom>
        </p:spPr>
        <p:txBody>
          <a:bodyPr/>
          <a:lstStyle/>
          <a:p>
            <a:r>
              <a:rPr lang="en-US" sz="3600" dirty="0" smtClean="0"/>
              <a:t>A simple way to integrate Yammer into .NET projects</a:t>
            </a:r>
          </a:p>
          <a:p>
            <a:r>
              <a:rPr lang="en-US" sz="3600" dirty="0" smtClean="0"/>
              <a:t>This is a Platform agnostic SDK (uses Portable Class Libraries)</a:t>
            </a:r>
            <a:endParaRPr lang="en-US" sz="2000" dirty="0" smtClean="0"/>
          </a:p>
          <a:p>
            <a:r>
              <a:rPr lang="en-US" sz="3600" dirty="0" smtClean="0"/>
              <a:t>Offers strongly-typed API call responses </a:t>
            </a:r>
          </a:p>
          <a:p>
            <a:r>
              <a:rPr lang="en-US" sz="3600" dirty="0" smtClean="0"/>
              <a:t>Offers generic JSON based responses</a:t>
            </a:r>
          </a:p>
          <a:p>
            <a:r>
              <a:rPr lang="en-US" sz="3600" dirty="0" smtClean="0"/>
              <a:t>Available in </a:t>
            </a:r>
            <a:r>
              <a:rPr lang="en-US" sz="3600" dirty="0" err="1" smtClean="0"/>
              <a:t>codeplex</a:t>
            </a:r>
            <a:endParaRPr lang="en-US" sz="3600" dirty="0" smtClean="0"/>
          </a:p>
          <a:p>
            <a:r>
              <a:rPr lang="en-US" sz="3600" dirty="0" smtClean="0"/>
              <a:t>Available through </a:t>
            </a:r>
            <a:r>
              <a:rPr lang="en-US" sz="3600" dirty="0" err="1" smtClean="0"/>
              <a:t>NuGet</a:t>
            </a:r>
            <a:r>
              <a:rPr lang="en-US" sz="3600" dirty="0" smtClean="0"/>
              <a:t> (coming soon)</a:t>
            </a:r>
            <a:endParaRPr lang="en-US" dirty="0"/>
          </a:p>
        </p:txBody>
      </p:sp>
      <p:sp>
        <p:nvSpPr>
          <p:cNvPr id="2" name="Title 1"/>
          <p:cNvSpPr>
            <a:spLocks noGrp="1"/>
          </p:cNvSpPr>
          <p:nvPr>
            <p:ph type="title"/>
          </p:nvPr>
        </p:nvSpPr>
        <p:spPr/>
        <p:txBody>
          <a:bodyPr/>
          <a:lstStyle/>
          <a:p>
            <a:r>
              <a:rPr lang="en-US" dirty="0"/>
              <a:t>The </a:t>
            </a:r>
            <a:r>
              <a:rPr lang="en-US" dirty="0" err="1"/>
              <a:t>YammerSDK</a:t>
            </a:r>
            <a:r>
              <a:rPr lang="en-US" dirty="0"/>
              <a:t> (.NET)</a:t>
            </a:r>
          </a:p>
        </p:txBody>
      </p:sp>
    </p:spTree>
    <p:extLst>
      <p:ext uri="{BB962C8B-B14F-4D97-AF65-F5344CB8AC3E}">
        <p14:creationId xmlns:p14="http://schemas.microsoft.com/office/powerpoint/2010/main" val="33845213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Get your App working.</a:t>
            </a:r>
          </a:p>
          <a:p>
            <a:r>
              <a:rPr lang="en-US" sz="3200" dirty="0" smtClean="0"/>
              <a:t>Complete the App Directory submission form.</a:t>
            </a:r>
          </a:p>
          <a:p>
            <a:r>
              <a:rPr lang="en-US" sz="3200" dirty="0" smtClean="0"/>
              <a:t>Deploy it to your Network App Directory first.</a:t>
            </a:r>
          </a:p>
          <a:p>
            <a:r>
              <a:rPr lang="en-US" sz="3200" dirty="0" smtClean="0"/>
              <a:t>Request Global App Status and App Directory placement.</a:t>
            </a:r>
          </a:p>
          <a:p>
            <a:r>
              <a:rPr lang="en-US" sz="3200" dirty="0" smtClean="0"/>
              <a:t>Get in touch with our Business Development Team.</a:t>
            </a:r>
          </a:p>
        </p:txBody>
      </p:sp>
      <p:sp>
        <p:nvSpPr>
          <p:cNvPr id="3" name="Title 2"/>
          <p:cNvSpPr>
            <a:spLocks noGrp="1"/>
          </p:cNvSpPr>
          <p:nvPr>
            <p:ph type="title"/>
          </p:nvPr>
        </p:nvSpPr>
        <p:spPr/>
        <p:txBody>
          <a:bodyPr/>
          <a:lstStyle/>
          <a:p>
            <a:r>
              <a:rPr lang="en-US" dirty="0" smtClean="0"/>
              <a:t>The Yammer App Directory</a:t>
            </a:r>
            <a:endParaRPr lang="en-US" dirty="0"/>
          </a:p>
        </p:txBody>
      </p:sp>
      <p:sp>
        <p:nvSpPr>
          <p:cNvPr id="4" name="Content Placeholder 3"/>
          <p:cNvSpPr>
            <a:spLocks noGrp="1"/>
          </p:cNvSpPr>
          <p:nvPr>
            <p:ph type="body" sz="quarter" idx="11"/>
          </p:nvPr>
        </p:nvSpPr>
        <p:spPr/>
        <p:txBody>
          <a:bodyPr/>
          <a:lstStyle/>
          <a:p>
            <a:r>
              <a:rPr lang="en-US" dirty="0" smtClean="0"/>
              <a:t>Get your application in the App Directory for everyone to consume.</a:t>
            </a:r>
          </a:p>
        </p:txBody>
      </p:sp>
    </p:spTree>
    <p:extLst>
      <p:ext uri="{BB962C8B-B14F-4D97-AF65-F5344CB8AC3E}">
        <p14:creationId xmlns:p14="http://schemas.microsoft.com/office/powerpoint/2010/main" val="39238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fontAlgn="ctr"/>
            <a:r>
              <a:rPr lang="en-US" sz="2800" dirty="0"/>
              <a:t>Yammer provides that social layer across business </a:t>
            </a:r>
            <a:r>
              <a:rPr lang="en-US" sz="2800" dirty="0" smtClean="0"/>
              <a:t>applications</a:t>
            </a:r>
          </a:p>
          <a:p>
            <a:pPr fontAlgn="ctr"/>
            <a:endParaRPr lang="en-US" sz="2800" dirty="0"/>
          </a:p>
          <a:p>
            <a:pPr fontAlgn="ctr"/>
            <a:r>
              <a:rPr lang="en-US" sz="2800" dirty="0"/>
              <a:t>We provide values to your apps and business by providing two main components:</a:t>
            </a:r>
          </a:p>
          <a:p>
            <a:pPr lvl="1" fontAlgn="ctr"/>
            <a:r>
              <a:rPr lang="en-US" sz="2000" dirty="0"/>
              <a:t>user growth</a:t>
            </a:r>
          </a:p>
          <a:p>
            <a:pPr lvl="1" fontAlgn="ctr"/>
            <a:r>
              <a:rPr lang="en-US" sz="2000" dirty="0"/>
              <a:t>User engagement </a:t>
            </a:r>
          </a:p>
          <a:p>
            <a:pPr fontAlgn="ctr"/>
            <a:endParaRPr lang="en-US" sz="2800" dirty="0" smtClean="0"/>
          </a:p>
          <a:p>
            <a:pPr fontAlgn="ctr"/>
            <a:r>
              <a:rPr lang="en-US" sz="2800" dirty="0" smtClean="0"/>
              <a:t>You </a:t>
            </a:r>
            <a:r>
              <a:rPr lang="en-US" sz="2800" dirty="0"/>
              <a:t>can make your app available to a very large user base by registering it in the Yammer App Directory.</a:t>
            </a:r>
          </a:p>
          <a:p>
            <a:endParaRPr lang="en-US" sz="2800" dirty="0"/>
          </a:p>
        </p:txBody>
      </p:sp>
      <p:pic>
        <p:nvPicPr>
          <p:cNvPr id="5" name="Picture Placeholder 4"/>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20" r="20"/>
          <a:stretch/>
        </p:blipFill>
        <p:spPr/>
      </p:pic>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48326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884688"/>
          </a:xfrm>
        </p:spPr>
        <p:txBody>
          <a:bodyPr/>
          <a:lstStyle/>
          <a:p>
            <a:endParaRPr lang="en-US" dirty="0" smtClean="0"/>
          </a:p>
          <a:p>
            <a:r>
              <a:rPr lang="en-US" dirty="0" smtClean="0"/>
              <a:t>Windows </a:t>
            </a:r>
            <a:r>
              <a:rPr lang="en-US" dirty="0"/>
              <a:t>Phone 8 SDK (Documentation)</a:t>
            </a:r>
          </a:p>
          <a:p>
            <a:pPr lvl="1"/>
            <a:r>
              <a:rPr lang="en-US" dirty="0">
                <a:hlinkClick r:id="rId3"/>
              </a:rPr>
              <a:t>http://developer.yammer.com/mobile/#winphone-sdk</a:t>
            </a:r>
            <a:endParaRPr lang="en-US" dirty="0"/>
          </a:p>
          <a:p>
            <a:pPr lvl="1"/>
            <a:endParaRPr lang="en-US" dirty="0"/>
          </a:p>
          <a:p>
            <a:r>
              <a:rPr lang="en-US" dirty="0"/>
              <a:t>Windows 8 SDK (Documentation)</a:t>
            </a:r>
          </a:p>
          <a:p>
            <a:pPr lvl="1"/>
            <a:r>
              <a:rPr lang="en-US" dirty="0">
                <a:hlinkClick r:id="rId4"/>
              </a:rPr>
              <a:t>http://developer.yammer.com/mobile/#win8-sdk</a:t>
            </a:r>
            <a:endParaRPr lang="en-US" dirty="0"/>
          </a:p>
          <a:p>
            <a:pPr lvl="1"/>
            <a:endParaRPr lang="en-US" dirty="0"/>
          </a:p>
          <a:p>
            <a:r>
              <a:rPr lang="en-US" dirty="0"/>
              <a:t>Yammer .NET SDK (source &amp; sample code)</a:t>
            </a:r>
          </a:p>
          <a:p>
            <a:pPr lvl="1"/>
            <a:r>
              <a:rPr lang="en-US" dirty="0">
                <a:hlinkClick r:id="rId5"/>
              </a:rPr>
              <a:t>http://yammercontractmeow.codeplex.com/</a:t>
            </a:r>
            <a:endParaRPr lang="en-US" dirty="0"/>
          </a:p>
          <a:p>
            <a:pPr lvl="1"/>
            <a:r>
              <a:rPr lang="en-US" dirty="0">
                <a:hlinkClick r:id="rId6"/>
              </a:rPr>
              <a:t>http://yammersdk.codeplex.com/</a:t>
            </a:r>
            <a:endParaRPr lang="en-US" dirty="0"/>
          </a:p>
          <a:p>
            <a:endParaRPr lang="en-US" dirty="0"/>
          </a:p>
        </p:txBody>
      </p:sp>
      <p:sp>
        <p:nvSpPr>
          <p:cNvPr id="2" name="Title 1"/>
          <p:cNvSpPr>
            <a:spLocks noGrp="1"/>
          </p:cNvSpPr>
          <p:nvPr>
            <p:ph type="title"/>
          </p:nvPr>
        </p:nvSpPr>
        <p:spPr/>
        <p:txBody>
          <a:bodyPr/>
          <a:lstStyle/>
          <a:p>
            <a:r>
              <a:rPr lang="en-US" dirty="0" smtClean="0"/>
              <a:t>Yammer .NET SDK References</a:t>
            </a:r>
            <a:endParaRPr lang="en-US" dirty="0"/>
          </a:p>
        </p:txBody>
      </p:sp>
    </p:spTree>
    <p:extLst>
      <p:ext uri="{BB962C8B-B14F-4D97-AF65-F5344CB8AC3E}">
        <p14:creationId xmlns:p14="http://schemas.microsoft.com/office/powerpoint/2010/main" val="22238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207579"/>
          </a:xfrm>
        </p:spPr>
        <p:txBody>
          <a:bodyPr/>
          <a:lstStyle/>
          <a:p>
            <a:endParaRPr lang="en-US" dirty="0" smtClean="0"/>
          </a:p>
          <a:p>
            <a:r>
              <a:rPr lang="en-US" dirty="0" smtClean="0"/>
              <a:t>Yammer </a:t>
            </a:r>
            <a:r>
              <a:rPr lang="en-US" dirty="0"/>
              <a:t>API Documentation</a:t>
            </a:r>
          </a:p>
          <a:p>
            <a:pPr lvl="1"/>
            <a:r>
              <a:rPr lang="en-US" dirty="0">
                <a:hlinkClick r:id="rId3"/>
              </a:rPr>
              <a:t>http://developer.yammer.com/</a:t>
            </a:r>
            <a:r>
              <a:rPr lang="en-US" dirty="0"/>
              <a:t> </a:t>
            </a:r>
          </a:p>
          <a:p>
            <a:pPr lvl="1"/>
            <a:r>
              <a:rPr lang="en-US" dirty="0">
                <a:hlinkClick r:id="rId4"/>
              </a:rPr>
              <a:t>http://developer.yammer.com/restapi</a:t>
            </a:r>
            <a:endParaRPr lang="en-US" dirty="0"/>
          </a:p>
          <a:p>
            <a:pPr lvl="1"/>
            <a:endParaRPr lang="en-US" dirty="0"/>
          </a:p>
          <a:p>
            <a:r>
              <a:rPr lang="en-US" dirty="0"/>
              <a:t>Yammer Developers’ Network</a:t>
            </a:r>
          </a:p>
          <a:p>
            <a:pPr lvl="1"/>
            <a:r>
              <a:rPr lang="en-US" dirty="0">
                <a:hlinkClick r:id="rId5"/>
              </a:rPr>
              <a:t>http://www.yammer.com/yammerdevelopersnetwork/</a:t>
            </a:r>
            <a:endParaRPr lang="en-US" dirty="0"/>
          </a:p>
          <a:p>
            <a:pPr marL="342900" lvl="1" indent="0">
              <a:buNone/>
            </a:pPr>
            <a:endParaRPr lang="en-US" dirty="0"/>
          </a:p>
          <a:p>
            <a:r>
              <a:rPr lang="en-US" dirty="0" err="1"/>
              <a:t>iOS</a:t>
            </a:r>
            <a:r>
              <a:rPr lang="en-US" dirty="0"/>
              <a:t>/</a:t>
            </a:r>
            <a:r>
              <a:rPr lang="en-US" dirty="0" err="1"/>
              <a:t>javascript</a:t>
            </a:r>
            <a:r>
              <a:rPr lang="en-US" dirty="0"/>
              <a:t>/Ruby/Python SDKs</a:t>
            </a:r>
          </a:p>
          <a:p>
            <a:pPr lvl="1"/>
            <a:r>
              <a:rPr lang="en-US" dirty="0">
                <a:hlinkClick r:id="rId6"/>
              </a:rPr>
              <a:t>http://developer.yammer.com/yammer-sdks/</a:t>
            </a:r>
            <a:endParaRPr lang="en-US" dirty="0"/>
          </a:p>
        </p:txBody>
      </p:sp>
      <p:sp>
        <p:nvSpPr>
          <p:cNvPr id="2" name="Title 1"/>
          <p:cNvSpPr>
            <a:spLocks noGrp="1"/>
          </p:cNvSpPr>
          <p:nvPr>
            <p:ph type="title"/>
          </p:nvPr>
        </p:nvSpPr>
        <p:spPr/>
        <p:txBody>
          <a:bodyPr/>
          <a:lstStyle/>
          <a:p>
            <a:r>
              <a:rPr lang="en-US" dirty="0"/>
              <a:t>Other References</a:t>
            </a:r>
          </a:p>
        </p:txBody>
      </p:sp>
    </p:spTree>
    <p:extLst>
      <p:ext uri="{BB962C8B-B14F-4D97-AF65-F5344CB8AC3E}">
        <p14:creationId xmlns:p14="http://schemas.microsoft.com/office/powerpoint/2010/main" val="24851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155531"/>
          </a:xfrm>
        </p:spPr>
        <p:txBody>
          <a:bodyPr/>
          <a:lstStyle/>
          <a:p>
            <a:endParaRPr lang="en-US" dirty="0"/>
          </a:p>
          <a:p>
            <a:endParaRPr lang="en-US" dirty="0"/>
          </a:p>
          <a:p>
            <a:endParaRPr lang="en-US" dirty="0" smtClean="0"/>
          </a:p>
          <a:p>
            <a:pPr marL="0" indent="0">
              <a:buNone/>
            </a:pPr>
            <a:r>
              <a:rPr lang="en-US" dirty="0" smtClean="0"/>
              <a:t>Jose M. J. Comboni</a:t>
            </a:r>
          </a:p>
          <a:p>
            <a:pPr marL="0" indent="0">
              <a:buNone/>
            </a:pPr>
            <a:r>
              <a:rPr lang="en-US" dirty="0" smtClean="0"/>
              <a:t>Sr. SDE</a:t>
            </a:r>
          </a:p>
          <a:p>
            <a:pPr marL="0" indent="0">
              <a:buNone/>
            </a:pPr>
            <a:r>
              <a:rPr lang="en-US" dirty="0" smtClean="0"/>
              <a:t>Email: </a:t>
            </a:r>
            <a:r>
              <a:rPr lang="en-US" dirty="0" smtClean="0">
                <a:hlinkClick r:id="rId2"/>
              </a:rPr>
              <a:t>jocombon@microsoft.com</a:t>
            </a:r>
            <a:endParaRPr lang="en-US" dirty="0" smtClean="0"/>
          </a:p>
          <a:p>
            <a:pPr marL="0" indent="0">
              <a:buNone/>
            </a:pPr>
            <a:r>
              <a:rPr lang="en-US" dirty="0"/>
              <a:t>Twitter: @</a:t>
            </a:r>
            <a:r>
              <a:rPr lang="en-US" dirty="0" err="1"/>
              <a:t>josecomboni</a:t>
            </a:r>
            <a:endParaRPr lang="en-US" dirty="0"/>
          </a:p>
          <a:p>
            <a:pPr marL="0" indent="0">
              <a:buNone/>
            </a:pPr>
            <a:r>
              <a:rPr lang="en-US" dirty="0" smtClean="0"/>
              <a:t>Channel9:</a:t>
            </a:r>
            <a:endParaRPr lang="en-US" dirty="0"/>
          </a:p>
          <a:p>
            <a:endParaRPr lang="en-US" dirty="0" smtClean="0"/>
          </a:p>
        </p:txBody>
      </p:sp>
      <p:sp>
        <p:nvSpPr>
          <p:cNvPr id="2" name="Title 1"/>
          <p:cNvSpPr>
            <a:spLocks noGrp="1"/>
          </p:cNvSpPr>
          <p:nvPr>
            <p:ph type="title"/>
          </p:nvPr>
        </p:nvSpPr>
        <p:spPr/>
        <p:txBody>
          <a:bodyPr/>
          <a:lstStyle/>
          <a:p>
            <a:r>
              <a:rPr lang="en-US" dirty="0" smtClean="0"/>
              <a:t>Contact</a:t>
            </a:r>
            <a:endParaRPr lang="en-US" dirty="0"/>
          </a:p>
        </p:txBody>
      </p:sp>
    </p:spTree>
    <p:extLst>
      <p:ext uri="{BB962C8B-B14F-4D97-AF65-F5344CB8AC3E}">
        <p14:creationId xmlns:p14="http://schemas.microsoft.com/office/powerpoint/2010/main" val="183653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Use this slide to list resources, white papers, </a:t>
            </a:r>
            <a:br>
              <a:rPr lang="en-US" dirty="0" smtClean="0"/>
            </a:br>
            <a:r>
              <a:rPr lang="en-US" dirty="0" smtClean="0"/>
              <a:t>videos and links.</a:t>
            </a:r>
            <a:endParaRPr lang="en-US" dirty="0"/>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12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4" y="2095259"/>
            <a:ext cx="5904762" cy="2857143"/>
          </a:xfrm>
          <a:prstGeom prst="rect">
            <a:avLst/>
          </a:prstGeom>
        </p:spPr>
      </p:pic>
      <p:sp>
        <p:nvSpPr>
          <p:cNvPr id="2" name="Text Placeholder 1"/>
          <p:cNvSpPr>
            <a:spLocks noGrp="1"/>
          </p:cNvSpPr>
          <p:nvPr>
            <p:ph type="body" sz="quarter" idx="15"/>
          </p:nvPr>
        </p:nvSpPr>
        <p:spPr>
          <a:xfrm>
            <a:off x="5608637" y="3040063"/>
            <a:ext cx="6553204" cy="914400"/>
          </a:xfrm>
        </p:spPr>
        <p:txBody>
          <a:bodyPr/>
          <a:lstStyle/>
          <a:p>
            <a:pPr fontAlgn="base"/>
            <a:r>
              <a:rPr lang="en-US" dirty="0" smtClean="0"/>
              <a:t>The </a:t>
            </a:r>
            <a:r>
              <a:rPr lang="en-US" dirty="0"/>
              <a:t>foundation of any great app is a growing and engaged user </a:t>
            </a:r>
            <a:r>
              <a:rPr lang="en-US" dirty="0" smtClean="0"/>
              <a:t>base.</a:t>
            </a:r>
            <a:endParaRPr lang="en-US" dirty="0"/>
          </a:p>
        </p:txBody>
      </p:sp>
    </p:spTree>
    <p:extLst>
      <p:ext uri="{BB962C8B-B14F-4D97-AF65-F5344CB8AC3E}">
        <p14:creationId xmlns:p14="http://schemas.microsoft.com/office/powerpoint/2010/main" val="96673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31944243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6087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038" y="78324"/>
            <a:ext cx="8610600" cy="6886051"/>
          </a:xfrm>
          <a:prstGeom prst="rect">
            <a:avLst/>
          </a:prstGeom>
        </p:spPr>
      </p:pic>
      <p:grpSp>
        <p:nvGrpSpPr>
          <p:cNvPr id="8" name="Group 7"/>
          <p:cNvGrpSpPr/>
          <p:nvPr/>
        </p:nvGrpSpPr>
        <p:grpSpPr>
          <a:xfrm>
            <a:off x="3551237" y="1135062"/>
            <a:ext cx="4489609" cy="1635333"/>
            <a:chOff x="3246395" y="3361640"/>
            <a:chExt cx="4401977" cy="1603413"/>
          </a:xfrm>
        </p:grpSpPr>
        <p:cxnSp>
          <p:nvCxnSpPr>
            <p:cNvPr id="9" name="Straight Arrow Connector 8"/>
            <p:cNvCxnSpPr/>
            <p:nvPr/>
          </p:nvCxnSpPr>
          <p:spPr>
            <a:xfrm flipH="1">
              <a:off x="3246395" y="4083117"/>
              <a:ext cx="1845211" cy="881936"/>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91606" y="3361640"/>
              <a:ext cx="2556766" cy="1222386"/>
            </a:xfrm>
            <a:prstGeom prst="rect">
              <a:avLst/>
            </a:prstGeom>
            <a:solidFill>
              <a:schemeClr val="accent1">
                <a:lumMod val="20000"/>
                <a:lumOff val="80000"/>
              </a:schemeClr>
            </a:solidFill>
            <a:ln w="50800">
              <a:solidFill>
                <a:srgbClr val="00B050"/>
              </a:solidFill>
            </a:ln>
          </p:spPr>
          <p:txBody>
            <a:bodyPr wrap="square" rtlCol="0">
              <a:spAutoFit/>
            </a:bodyPr>
            <a:lstStyle/>
            <a:p>
              <a:pPr marL="349724" indent="-349724">
                <a:buFont typeface="Arial" panose="020B0604020202020204" pitchFamily="34" charset="0"/>
                <a:buChar char="•"/>
              </a:pPr>
              <a:r>
                <a:rPr lang="en-US" sz="1836" dirty="0">
                  <a:solidFill>
                    <a:srgbClr val="404040"/>
                  </a:solidFill>
                </a:rPr>
                <a:t>Sign up for free.</a:t>
              </a:r>
            </a:p>
            <a:p>
              <a:pPr marL="349724" indent="-349724">
                <a:buFont typeface="Arial" panose="020B0604020202020204" pitchFamily="34" charset="0"/>
                <a:buChar char="•"/>
              </a:pPr>
              <a:r>
                <a:rPr lang="en-US" sz="1836" dirty="0">
                  <a:solidFill>
                    <a:srgbClr val="404040"/>
                  </a:solidFill>
                </a:rPr>
                <a:t>Grouped into private </a:t>
              </a:r>
              <a:r>
                <a:rPr lang="en-US" sz="1836" b="1" dirty="0">
                  <a:solidFill>
                    <a:srgbClr val="404040"/>
                  </a:solidFill>
                </a:rPr>
                <a:t>networks</a:t>
              </a:r>
              <a:r>
                <a:rPr lang="en-US" sz="1836" dirty="0">
                  <a:solidFill>
                    <a:srgbClr val="404040"/>
                  </a:solidFill>
                </a:rPr>
                <a:t> by email domain.</a:t>
              </a:r>
            </a:p>
          </p:txBody>
        </p:sp>
      </p:grpSp>
    </p:spTree>
    <p:extLst>
      <p:ext uri="{BB962C8B-B14F-4D97-AF65-F5344CB8AC3E}">
        <p14:creationId xmlns:p14="http://schemas.microsoft.com/office/powerpoint/2010/main" val="25913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37" y="419395"/>
            <a:ext cx="9326033" cy="6108625"/>
          </a:xfrm>
          <a:prstGeom prst="rect">
            <a:avLst/>
          </a:prstGeom>
        </p:spPr>
      </p:pic>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48">
                <a:solidFill>
                  <a:schemeClr val="tx1"/>
                </a:solidFill>
                <a:latin typeface="Century Gothic" panose="020B0502020202020204" pitchFamily="34" charset="0"/>
                <a:ea typeface="MS PGothic" panose="020B0600070205080204" pitchFamily="34" charset="-128"/>
              </a:defRPr>
            </a:lvl1pPr>
            <a:lvl2pPr marL="757735" indent="-291436" eaLnBrk="0" hangingPunct="0">
              <a:defRPr sz="2448">
                <a:solidFill>
                  <a:schemeClr val="tx1"/>
                </a:solidFill>
                <a:latin typeface="Century Gothic" panose="020B0502020202020204" pitchFamily="34" charset="0"/>
                <a:ea typeface="MS PGothic" panose="020B0600070205080204" pitchFamily="34" charset="-128"/>
              </a:defRPr>
            </a:lvl2pPr>
            <a:lvl3pPr marL="1165746" indent="-233149" eaLnBrk="0" hangingPunct="0">
              <a:defRPr sz="2448">
                <a:solidFill>
                  <a:schemeClr val="tx1"/>
                </a:solidFill>
                <a:latin typeface="Century Gothic" panose="020B0502020202020204" pitchFamily="34" charset="0"/>
                <a:ea typeface="MS PGothic" panose="020B0600070205080204" pitchFamily="34" charset="-128"/>
              </a:defRPr>
            </a:lvl3pPr>
            <a:lvl4pPr marL="1632044" indent="-233149" eaLnBrk="0" hangingPunct="0">
              <a:defRPr sz="2448">
                <a:solidFill>
                  <a:schemeClr val="tx1"/>
                </a:solidFill>
                <a:latin typeface="Century Gothic" panose="020B0502020202020204" pitchFamily="34" charset="0"/>
                <a:ea typeface="MS PGothic" panose="020B0600070205080204" pitchFamily="34" charset="-128"/>
              </a:defRPr>
            </a:lvl4pPr>
            <a:lvl5pPr marL="2098342" indent="-233149" eaLnBrk="0" hangingPunct="0">
              <a:defRPr sz="2448">
                <a:solidFill>
                  <a:schemeClr val="tx1"/>
                </a:solidFill>
                <a:latin typeface="Century Gothic" panose="020B0502020202020204" pitchFamily="34" charset="0"/>
                <a:ea typeface="MS PGothic" panose="020B0600070205080204" pitchFamily="34" charset="-128"/>
              </a:defRPr>
            </a:lvl5pPr>
            <a:lvl6pPr marL="2564641" indent="-233149" defTabSz="466298" eaLnBrk="0" fontAlgn="base" hangingPunct="0">
              <a:spcBef>
                <a:spcPct val="0"/>
              </a:spcBef>
              <a:spcAft>
                <a:spcPct val="0"/>
              </a:spcAft>
              <a:defRPr sz="2448">
                <a:solidFill>
                  <a:schemeClr val="tx1"/>
                </a:solidFill>
                <a:latin typeface="Century Gothic" panose="020B0502020202020204" pitchFamily="34" charset="0"/>
                <a:ea typeface="MS PGothic" panose="020B0600070205080204" pitchFamily="34" charset="-128"/>
              </a:defRPr>
            </a:lvl6pPr>
            <a:lvl7pPr marL="3030939" indent="-233149" defTabSz="466298" eaLnBrk="0" fontAlgn="base" hangingPunct="0">
              <a:spcBef>
                <a:spcPct val="0"/>
              </a:spcBef>
              <a:spcAft>
                <a:spcPct val="0"/>
              </a:spcAft>
              <a:defRPr sz="2448">
                <a:solidFill>
                  <a:schemeClr val="tx1"/>
                </a:solidFill>
                <a:latin typeface="Century Gothic" panose="020B0502020202020204" pitchFamily="34" charset="0"/>
                <a:ea typeface="MS PGothic" panose="020B0600070205080204" pitchFamily="34" charset="-128"/>
              </a:defRPr>
            </a:lvl7pPr>
            <a:lvl8pPr marL="3497237" indent="-233149" defTabSz="466298" eaLnBrk="0" fontAlgn="base" hangingPunct="0">
              <a:spcBef>
                <a:spcPct val="0"/>
              </a:spcBef>
              <a:spcAft>
                <a:spcPct val="0"/>
              </a:spcAft>
              <a:defRPr sz="2448">
                <a:solidFill>
                  <a:schemeClr val="tx1"/>
                </a:solidFill>
                <a:latin typeface="Century Gothic" panose="020B0502020202020204" pitchFamily="34" charset="0"/>
                <a:ea typeface="MS PGothic" panose="020B0600070205080204" pitchFamily="34" charset="-128"/>
              </a:defRPr>
            </a:lvl8pPr>
            <a:lvl9pPr marL="3963535" indent="-233149" defTabSz="466298" eaLnBrk="0" fontAlgn="base" hangingPunct="0">
              <a:spcBef>
                <a:spcPct val="0"/>
              </a:spcBef>
              <a:spcAft>
                <a:spcPct val="0"/>
              </a:spcAft>
              <a:defRPr sz="2448">
                <a:solidFill>
                  <a:schemeClr val="tx1"/>
                </a:solidFill>
                <a:latin typeface="Century Gothic" panose="020B0502020202020204" pitchFamily="34" charset="0"/>
                <a:ea typeface="MS PGothic" panose="020B0600070205080204" pitchFamily="34" charset="-128"/>
              </a:defRPr>
            </a:lvl9pPr>
          </a:lstStyle>
          <a:p>
            <a:pPr eaLnBrk="1" hangingPunct="1"/>
            <a:fld id="{7AE7C111-FCE7-41A3-A862-A123BB12B7B9}" type="slidenum">
              <a:rPr lang="en-US" sz="1224">
                <a:solidFill>
                  <a:srgbClr val="FFFFFF"/>
                </a:solidFill>
              </a:rPr>
              <a:pPr eaLnBrk="1" hangingPunct="1"/>
              <a:t>5</a:t>
            </a:fld>
            <a:endParaRPr lang="en-US" sz="1224">
              <a:solidFill>
                <a:srgbClr val="FFFFFF"/>
              </a:solidFill>
            </a:endParaRPr>
          </a:p>
        </p:txBody>
      </p:sp>
      <p:cxnSp>
        <p:nvCxnSpPr>
          <p:cNvPr id="14" name="Straight Arrow Connector 13"/>
          <p:cNvCxnSpPr/>
          <p:nvPr/>
        </p:nvCxnSpPr>
        <p:spPr>
          <a:xfrm flipH="1" flipV="1">
            <a:off x="6190189" y="1872458"/>
            <a:ext cx="1724428" cy="62125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14616" y="2147729"/>
            <a:ext cx="2607665" cy="1534858"/>
          </a:xfrm>
          <a:prstGeom prst="rect">
            <a:avLst/>
          </a:prstGeom>
          <a:solidFill>
            <a:schemeClr val="accent1">
              <a:lumMod val="20000"/>
              <a:lumOff val="80000"/>
            </a:schemeClr>
          </a:solidFill>
          <a:ln w="50800">
            <a:solidFill>
              <a:srgbClr val="00B050"/>
            </a:solidFill>
          </a:ln>
        </p:spPr>
        <p:txBody>
          <a:bodyPr wrap="square" rtlCol="0">
            <a:spAutoFit/>
          </a:bodyPr>
          <a:lstStyle/>
          <a:p>
            <a:pPr marL="349724" indent="-349724">
              <a:buFont typeface="Arial" panose="020B0604020202020204" pitchFamily="34" charset="0"/>
              <a:buChar char="•"/>
            </a:pPr>
            <a:r>
              <a:rPr lang="en-US" sz="1836" dirty="0">
                <a:solidFill>
                  <a:srgbClr val="404040"/>
                </a:solidFill>
              </a:rPr>
              <a:t>Post messages in the </a:t>
            </a:r>
            <a:r>
              <a:rPr lang="en-US" sz="1836" b="1" dirty="0">
                <a:solidFill>
                  <a:srgbClr val="404040"/>
                </a:solidFill>
              </a:rPr>
              <a:t>publisher</a:t>
            </a:r>
            <a:r>
              <a:rPr lang="en-US" sz="1836" dirty="0">
                <a:solidFill>
                  <a:srgbClr val="404040"/>
                </a:solidFill>
              </a:rPr>
              <a:t>.</a:t>
            </a:r>
          </a:p>
          <a:p>
            <a:pPr marL="349724" indent="-349724">
              <a:buFont typeface="Arial" panose="020B0604020202020204" pitchFamily="34" charset="0"/>
              <a:buChar char="•"/>
            </a:pPr>
            <a:r>
              <a:rPr lang="en-US" sz="1836" dirty="0">
                <a:solidFill>
                  <a:srgbClr val="404040"/>
                </a:solidFill>
              </a:rPr>
              <a:t>User-generated messages appear in the </a:t>
            </a:r>
            <a:r>
              <a:rPr lang="en-US" sz="1836" b="1" dirty="0">
                <a:solidFill>
                  <a:srgbClr val="404040"/>
                </a:solidFill>
              </a:rPr>
              <a:t>feed</a:t>
            </a:r>
            <a:r>
              <a:rPr lang="en-US" sz="1836" dirty="0">
                <a:solidFill>
                  <a:srgbClr val="404040"/>
                </a:solidFill>
              </a:rPr>
              <a:t>.</a:t>
            </a:r>
          </a:p>
        </p:txBody>
      </p:sp>
      <p:cxnSp>
        <p:nvCxnSpPr>
          <p:cNvPr id="16" name="Straight Arrow Connector 15"/>
          <p:cNvCxnSpPr/>
          <p:nvPr/>
        </p:nvCxnSpPr>
        <p:spPr>
          <a:xfrm flipH="1">
            <a:off x="6570361" y="3074092"/>
            <a:ext cx="1344256" cy="709663"/>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669930" y="3043333"/>
            <a:ext cx="4745793" cy="1210648"/>
            <a:chOff x="1152469" y="3746832"/>
            <a:chExt cx="4653161" cy="1187018"/>
          </a:xfrm>
        </p:grpSpPr>
        <p:sp>
          <p:nvSpPr>
            <p:cNvPr id="21" name="TextBox 20"/>
            <p:cNvSpPr txBox="1"/>
            <p:nvPr/>
          </p:nvSpPr>
          <p:spPr>
            <a:xfrm>
              <a:off x="2786487" y="4276491"/>
              <a:ext cx="3019143" cy="657359"/>
            </a:xfrm>
            <a:prstGeom prst="rect">
              <a:avLst/>
            </a:prstGeom>
            <a:solidFill>
              <a:schemeClr val="accent1">
                <a:lumMod val="20000"/>
                <a:lumOff val="80000"/>
              </a:schemeClr>
            </a:solidFill>
            <a:ln w="50800">
              <a:solidFill>
                <a:srgbClr val="00B050"/>
              </a:solidFill>
            </a:ln>
          </p:spPr>
          <p:txBody>
            <a:bodyPr wrap="square" rtlCol="0">
              <a:spAutoFit/>
            </a:bodyPr>
            <a:lstStyle/>
            <a:p>
              <a:pPr marL="349724" indent="-349724">
                <a:buFont typeface="Arial" panose="020B0604020202020204" pitchFamily="34" charset="0"/>
                <a:buChar char="•"/>
              </a:pPr>
              <a:r>
                <a:rPr lang="en-US" sz="1836" dirty="0">
                  <a:solidFill>
                    <a:srgbClr val="404040"/>
                  </a:solidFill>
                </a:rPr>
                <a:t>User’s (joined) Groups</a:t>
              </a:r>
            </a:p>
            <a:p>
              <a:pPr marL="349724" indent="-349724">
                <a:buFont typeface="Arial" panose="020B0604020202020204" pitchFamily="34" charset="0"/>
                <a:buChar char="•"/>
              </a:pPr>
              <a:r>
                <a:rPr lang="en-US" sz="1836" dirty="0">
                  <a:solidFill>
                    <a:srgbClr val="404040"/>
                  </a:solidFill>
                </a:rPr>
                <a:t>Users create </a:t>
              </a:r>
              <a:r>
                <a:rPr lang="en-US" sz="1836" b="1" dirty="0">
                  <a:solidFill>
                    <a:srgbClr val="404040"/>
                  </a:solidFill>
                </a:rPr>
                <a:t>groups</a:t>
              </a:r>
              <a:r>
                <a:rPr lang="en-US" sz="1836" dirty="0">
                  <a:solidFill>
                    <a:srgbClr val="404040"/>
                  </a:solidFill>
                </a:rPr>
                <a:t>.</a:t>
              </a:r>
            </a:p>
          </p:txBody>
        </p:sp>
        <p:cxnSp>
          <p:nvCxnSpPr>
            <p:cNvPr id="22" name="Straight Arrow Connector 21"/>
            <p:cNvCxnSpPr/>
            <p:nvPr/>
          </p:nvCxnSpPr>
          <p:spPr>
            <a:xfrm flipH="1" flipV="1">
              <a:off x="1152469" y="3746832"/>
              <a:ext cx="1634018" cy="61051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1"/>
            </p:cNvCxnSpPr>
            <p:nvPr/>
          </p:nvCxnSpPr>
          <p:spPr>
            <a:xfrm flipH="1">
              <a:off x="1197431" y="4605171"/>
              <a:ext cx="1589056" cy="31199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85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1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par>
                          <p:cTn id="21" fill="hold">
                            <p:stCondLst>
                              <p:cond delay="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221" y="424914"/>
            <a:ext cx="9326033" cy="6084539"/>
          </a:xfrm>
          <a:prstGeom prst="rect">
            <a:avLst/>
          </a:prstGeom>
        </p:spPr>
      </p:pic>
      <p:grpSp>
        <p:nvGrpSpPr>
          <p:cNvPr id="35" name="Group 34"/>
          <p:cNvGrpSpPr/>
          <p:nvPr/>
        </p:nvGrpSpPr>
        <p:grpSpPr>
          <a:xfrm>
            <a:off x="4549980" y="2119051"/>
            <a:ext cx="2607665" cy="2026687"/>
            <a:chOff x="2936306" y="2077690"/>
            <a:chExt cx="2556766" cy="1987128"/>
          </a:xfrm>
        </p:grpSpPr>
        <p:grpSp>
          <p:nvGrpSpPr>
            <p:cNvPr id="14" name="Group 13"/>
            <p:cNvGrpSpPr/>
            <p:nvPr/>
          </p:nvGrpSpPr>
          <p:grpSpPr>
            <a:xfrm>
              <a:off x="2936306" y="2077690"/>
              <a:ext cx="2556766" cy="1987128"/>
              <a:chOff x="2957949" y="2738585"/>
              <a:chExt cx="2556766" cy="1987128"/>
            </a:xfrm>
          </p:grpSpPr>
          <p:sp>
            <p:nvSpPr>
              <p:cNvPr id="16" name="TextBox 15"/>
              <p:cNvSpPr txBox="1"/>
              <p:nvPr/>
            </p:nvSpPr>
            <p:spPr>
              <a:xfrm>
                <a:off x="2957949" y="3785840"/>
                <a:ext cx="2556766" cy="939873"/>
              </a:xfrm>
              <a:prstGeom prst="rect">
                <a:avLst/>
              </a:prstGeom>
              <a:solidFill>
                <a:schemeClr val="accent1">
                  <a:lumMod val="20000"/>
                  <a:lumOff val="80000"/>
                </a:schemeClr>
              </a:solidFill>
              <a:ln w="50800">
                <a:solidFill>
                  <a:srgbClr val="00B050"/>
                </a:solidFill>
              </a:ln>
            </p:spPr>
            <p:txBody>
              <a:bodyPr wrap="square" rtlCol="0">
                <a:spAutoFit/>
              </a:bodyPr>
              <a:lstStyle/>
              <a:p>
                <a:pPr marL="349724" indent="-349724">
                  <a:buFont typeface="Arial" panose="020B0604020202020204" pitchFamily="34" charset="0"/>
                  <a:buChar char="•"/>
                </a:pPr>
                <a:r>
                  <a:rPr lang="en-US" sz="1836" dirty="0">
                    <a:solidFill>
                      <a:srgbClr val="404040"/>
                    </a:solidFill>
                  </a:rPr>
                  <a:t>Group’s Feed</a:t>
                </a:r>
              </a:p>
              <a:p>
                <a:pPr marL="349724" indent="-349724">
                  <a:buFont typeface="Arial" panose="020B0604020202020204" pitchFamily="34" charset="0"/>
                  <a:buChar char="•"/>
                </a:pPr>
                <a:r>
                  <a:rPr lang="en-US" sz="1836" dirty="0">
                    <a:solidFill>
                      <a:srgbClr val="404040"/>
                    </a:solidFill>
                  </a:rPr>
                  <a:t>Groups files and Notes (UGC)</a:t>
                </a:r>
              </a:p>
            </p:txBody>
          </p:sp>
          <p:cxnSp>
            <p:nvCxnSpPr>
              <p:cNvPr id="17" name="Straight Arrow Connector 16"/>
              <p:cNvCxnSpPr/>
              <p:nvPr/>
            </p:nvCxnSpPr>
            <p:spPr>
              <a:xfrm flipH="1" flipV="1">
                <a:off x="4458377" y="3336704"/>
                <a:ext cx="178551" cy="449136"/>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051607" y="2738585"/>
                <a:ext cx="221838" cy="1017739"/>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flipV="1">
              <a:off x="4615285" y="2675809"/>
              <a:ext cx="86571" cy="41962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645503" y="4293285"/>
            <a:ext cx="3673520" cy="795832"/>
            <a:chOff x="2957949" y="3662901"/>
            <a:chExt cx="3601817" cy="780298"/>
          </a:xfrm>
        </p:grpSpPr>
        <p:sp>
          <p:nvSpPr>
            <p:cNvPr id="29" name="TextBox 28"/>
            <p:cNvSpPr txBox="1"/>
            <p:nvPr/>
          </p:nvSpPr>
          <p:spPr>
            <a:xfrm>
              <a:off x="2957949" y="3785840"/>
              <a:ext cx="2556766" cy="657359"/>
            </a:xfrm>
            <a:prstGeom prst="rect">
              <a:avLst/>
            </a:prstGeom>
            <a:solidFill>
              <a:schemeClr val="accent1">
                <a:lumMod val="20000"/>
                <a:lumOff val="80000"/>
              </a:schemeClr>
            </a:solidFill>
            <a:ln w="50800">
              <a:solidFill>
                <a:srgbClr val="00B050"/>
              </a:solidFill>
            </a:ln>
          </p:spPr>
          <p:txBody>
            <a:bodyPr wrap="square" rtlCol="0">
              <a:spAutoFit/>
            </a:bodyPr>
            <a:lstStyle/>
            <a:p>
              <a:pPr marL="349724" indent="-349724">
                <a:buFont typeface="Arial" panose="020B0604020202020204" pitchFamily="34" charset="0"/>
                <a:buChar char="•"/>
              </a:pPr>
              <a:r>
                <a:rPr lang="en-US" sz="1836" dirty="0">
                  <a:solidFill>
                    <a:srgbClr val="404040"/>
                  </a:solidFill>
                </a:rPr>
                <a:t>Group Members Feed</a:t>
              </a:r>
            </a:p>
          </p:txBody>
        </p:sp>
        <p:cxnSp>
          <p:nvCxnSpPr>
            <p:cNvPr id="30" name="Straight Arrow Connector 29"/>
            <p:cNvCxnSpPr/>
            <p:nvPr/>
          </p:nvCxnSpPr>
          <p:spPr>
            <a:xfrm flipV="1">
              <a:off x="5514715" y="3662901"/>
              <a:ext cx="1045051" cy="28792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59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249270-BFBA-4377-B69E-E972B6A7239F}" type="slidenum">
              <a:rPr lang="en-US" smtClean="0">
                <a:solidFill>
                  <a:srgbClr val="404040"/>
                </a:solidFill>
              </a:rPr>
              <a:pPr/>
              <a:t>7</a:t>
            </a:fld>
            <a:endParaRPr lang="en-US">
              <a:solidFill>
                <a:srgbClr val="40404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221" y="419395"/>
            <a:ext cx="9326033" cy="6108625"/>
          </a:xfrm>
          <a:prstGeom prst="rect">
            <a:avLst/>
          </a:prstGeom>
        </p:spPr>
      </p:pic>
      <p:grpSp>
        <p:nvGrpSpPr>
          <p:cNvPr id="14" name="Group 13"/>
          <p:cNvGrpSpPr/>
          <p:nvPr/>
        </p:nvGrpSpPr>
        <p:grpSpPr>
          <a:xfrm>
            <a:off x="4442428" y="1872458"/>
            <a:ext cx="3955563" cy="2889224"/>
            <a:chOff x="2830852" y="1835910"/>
            <a:chExt cx="3878355" cy="2832830"/>
          </a:xfrm>
        </p:grpSpPr>
        <p:grpSp>
          <p:nvGrpSpPr>
            <p:cNvPr id="7" name="Group 6"/>
            <p:cNvGrpSpPr/>
            <p:nvPr/>
          </p:nvGrpSpPr>
          <p:grpSpPr>
            <a:xfrm>
              <a:off x="2830852" y="1835910"/>
              <a:ext cx="3775553" cy="2832830"/>
              <a:chOff x="2830852" y="1835910"/>
              <a:chExt cx="3775553" cy="2832830"/>
            </a:xfrm>
          </p:grpSpPr>
          <p:sp>
            <p:nvSpPr>
              <p:cNvPr id="8" name="TextBox 7"/>
              <p:cNvSpPr txBox="1"/>
              <p:nvPr/>
            </p:nvSpPr>
            <p:spPr>
              <a:xfrm>
                <a:off x="2830852" y="3163841"/>
                <a:ext cx="2556766" cy="1504899"/>
              </a:xfrm>
              <a:prstGeom prst="rect">
                <a:avLst/>
              </a:prstGeom>
              <a:solidFill>
                <a:schemeClr val="accent1">
                  <a:lumMod val="20000"/>
                  <a:lumOff val="80000"/>
                </a:schemeClr>
              </a:solidFill>
              <a:ln w="50800">
                <a:solidFill>
                  <a:srgbClr val="00B050"/>
                </a:solidFill>
              </a:ln>
            </p:spPr>
            <p:txBody>
              <a:bodyPr wrap="square" rtlCol="0">
                <a:spAutoFit/>
              </a:bodyPr>
              <a:lstStyle/>
              <a:p>
                <a:pPr marL="349724" indent="-349724">
                  <a:buFont typeface="Arial" panose="020B0604020202020204" pitchFamily="34" charset="0"/>
                  <a:buChar char="•"/>
                </a:pPr>
                <a:r>
                  <a:rPr lang="en-US" sz="1836" dirty="0">
                    <a:solidFill>
                      <a:srgbClr val="404040"/>
                    </a:solidFill>
                  </a:rPr>
                  <a:t>System generated events appear in the </a:t>
                </a:r>
                <a:r>
                  <a:rPr lang="en-US" sz="1836" b="1" dirty="0">
                    <a:solidFill>
                      <a:srgbClr val="404040"/>
                    </a:solidFill>
                  </a:rPr>
                  <a:t>ticker</a:t>
                </a:r>
                <a:r>
                  <a:rPr lang="en-US" sz="1836" dirty="0">
                    <a:solidFill>
                      <a:srgbClr val="404040"/>
                    </a:solidFill>
                  </a:rPr>
                  <a:t>.</a:t>
                </a:r>
              </a:p>
              <a:p>
                <a:pPr marL="349724" indent="-349724">
                  <a:buFont typeface="Arial" panose="020B0604020202020204" pitchFamily="34" charset="0"/>
                  <a:buChar char="•"/>
                </a:pPr>
                <a:r>
                  <a:rPr lang="en-US" sz="1836" dirty="0">
                    <a:solidFill>
                      <a:srgbClr val="404040"/>
                    </a:solidFill>
                  </a:rPr>
                  <a:t>Partners develop </a:t>
                </a:r>
                <a:r>
                  <a:rPr lang="en-US" sz="1836" b="1" dirty="0">
                    <a:solidFill>
                      <a:srgbClr val="404040"/>
                    </a:solidFill>
                  </a:rPr>
                  <a:t>apps</a:t>
                </a:r>
                <a:r>
                  <a:rPr lang="en-US" sz="1836" dirty="0">
                    <a:solidFill>
                      <a:srgbClr val="404040"/>
                    </a:solidFill>
                  </a:rPr>
                  <a:t>.</a:t>
                </a:r>
              </a:p>
            </p:txBody>
          </p:sp>
          <p:cxnSp>
            <p:nvCxnSpPr>
              <p:cNvPr id="9" name="Straight Arrow Connector 8"/>
              <p:cNvCxnSpPr/>
              <p:nvPr/>
            </p:nvCxnSpPr>
            <p:spPr>
              <a:xfrm flipV="1">
                <a:off x="5386753" y="1835910"/>
                <a:ext cx="1219652" cy="158914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a:off x="5386753" y="3809099"/>
              <a:ext cx="1322454" cy="278072"/>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73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Yammer Windows Store Apps</a:t>
            </a:r>
            <a:endParaRPr lang="en-US" dirty="0"/>
          </a:p>
        </p:txBody>
      </p:sp>
      <p:sp>
        <p:nvSpPr>
          <p:cNvPr id="5" name="Title 4"/>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236601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Yammer App Directory</a:t>
            </a:r>
            <a:endParaRPr lang="en-US" dirty="0"/>
          </a:p>
        </p:txBody>
      </p:sp>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37" y="1326492"/>
            <a:ext cx="12091181" cy="5218770"/>
          </a:xfrm>
          <a:prstGeom prst="rect">
            <a:avLst/>
          </a:prstGeom>
        </p:spPr>
      </p:pic>
    </p:spTree>
    <p:extLst>
      <p:ext uri="{BB962C8B-B14F-4D97-AF65-F5344CB8AC3E}">
        <p14:creationId xmlns:p14="http://schemas.microsoft.com/office/powerpoint/2010/main" val="15997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Jose M. J. Comboni</External_x0020_Speaker>
    <Session_x0020_Code xmlns="e36bfbf9-5e42-489c-a259-4c54eb22cb57">3-571</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e36bfbf9-5e42-489c-a259-4c54eb22cb57"/>
    <ds:schemaRef ds:uri="http://schemas.openxmlformats.org/package/2006/metadata/core-properties"/>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Build_2014_Template</Template>
  <TotalTime>3</TotalTime>
  <Words>3355</Words>
  <Application>Microsoft Office PowerPoint</Application>
  <PresentationFormat>Custom</PresentationFormat>
  <Paragraphs>259</Paragraphs>
  <Slides>31</Slides>
  <Notes>25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MS PGothic</vt:lpstr>
      <vt:lpstr>MS PGothic</vt:lpstr>
      <vt:lpstr>Arial</vt:lpstr>
      <vt:lpstr>Avenir LT Pro 45 Book</vt:lpstr>
      <vt:lpstr>Calibri</vt:lpstr>
      <vt:lpstr>Century Gothic</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2_5-30536_Build_2014_Breakout_Template_Blue_16x9</vt:lpstr>
      <vt:lpstr>PowerPoint Presentation</vt:lpstr>
      <vt:lpstr>Building Enterprise Social Apps (Windows 8 &amp; WP8) using the Yammer Platform</vt:lpstr>
      <vt:lpstr>PowerPoint Presentation</vt:lpstr>
      <vt:lpstr>PowerPoint Presentation</vt:lpstr>
      <vt:lpstr>PowerPoint Presentation</vt:lpstr>
      <vt:lpstr>PowerPoint Presentation</vt:lpstr>
      <vt:lpstr>PowerPoint Presentation</vt:lpstr>
      <vt:lpstr>Demo</vt:lpstr>
      <vt:lpstr>Yammer App Directory</vt:lpstr>
      <vt:lpstr>Yammer App Directory</vt:lpstr>
      <vt:lpstr>Demo</vt:lpstr>
      <vt:lpstr>OAuth2 Authentication</vt:lpstr>
      <vt:lpstr>OAuth2 flow</vt:lpstr>
      <vt:lpstr>Demo</vt:lpstr>
      <vt:lpstr>REST API Endpoints</vt:lpstr>
      <vt:lpstr>API Rate Limits</vt:lpstr>
      <vt:lpstr>Activity Streams and Open Graph Objects</vt:lpstr>
      <vt:lpstr>Open Graph Objects</vt:lpstr>
      <vt:lpstr>OGO JSON Representation</vt:lpstr>
      <vt:lpstr>Demo</vt:lpstr>
      <vt:lpstr>AutoComplete</vt:lpstr>
      <vt:lpstr>Auto-Complete Response (JSON)</vt:lpstr>
      <vt:lpstr>The YammerSDK (.NET)</vt:lpstr>
      <vt:lpstr>The Yammer App Directory</vt:lpstr>
      <vt:lpstr>Summary</vt:lpstr>
      <vt:lpstr>Yammer .NET SDK References</vt:lpstr>
      <vt:lpstr>Other References</vt:lpstr>
      <vt:lpstr>Contact</vt:lpstr>
      <vt:lpstr>Resources</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Enterprise Social Apps(Windows 8 &amp; WP8) using the Yammer Platform</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3</cp:revision>
  <dcterms:created xsi:type="dcterms:W3CDTF">2014-04-02T17:46:05Z</dcterms:created>
  <dcterms:modified xsi:type="dcterms:W3CDTF">2014-04-03T22:50:24Z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