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Lst>
  <p:notesMasterIdLst>
    <p:notesMasterId r:id="rId25"/>
  </p:notesMasterIdLst>
  <p:handoutMasterIdLst>
    <p:handoutMasterId r:id="rId26"/>
  </p:handoutMasterIdLst>
  <p:sldIdLst>
    <p:sldId id="283"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2" r:id="rId23"/>
    <p:sldId id="301"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83"/>
            <p14:sldId id="285"/>
            <p14:sldId id="286"/>
            <p14:sldId id="287"/>
            <p14:sldId id="288"/>
            <p14:sldId id="289"/>
            <p14:sldId id="290"/>
            <p14:sldId id="291"/>
            <p14:sldId id="292"/>
            <p14:sldId id="293"/>
            <p14:sldId id="294"/>
            <p14:sldId id="295"/>
            <p14:sldId id="296"/>
            <p14:sldId id="297"/>
            <p14:sldId id="298"/>
            <p14:sldId id="299"/>
            <p14:sldId id="300"/>
            <p14:sldId id="302"/>
            <p14:sldId id="30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5747" autoAdjust="0"/>
  </p:normalViewPr>
  <p:slideViewPr>
    <p:cSldViewPr snapToObjects="1">
      <p:cViewPr varScale="1">
        <p:scale>
          <a:sx n="112" d="100"/>
          <a:sy n="112" d="100"/>
        </p:scale>
        <p:origin x="408" y="102"/>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t>4/3/2014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7" name="Header Placeholder 6"/>
          <p:cNvSpPr>
            <a:spLocks noGrp="1"/>
          </p:cNvSpPr>
          <p:nvPr>
            <p:ph type="hdr" sz="quarter" idx="13"/>
          </p:nvPr>
        </p:nvSpPr>
        <p:spPr/>
        <p:txBody>
          <a:bodyPr/>
          <a:lstStyle/>
          <a:p>
            <a:r>
              <a:rPr lang="en-US" dirty="0" smtClean="0"/>
              <a:t>Build 2014</a:t>
            </a:r>
            <a:endParaRPr lang="en-US" dirty="0"/>
          </a:p>
        </p:txBody>
      </p:sp>
    </p:spTree>
    <p:extLst>
      <p:ext uri="{BB962C8B-B14F-4D97-AF65-F5344CB8AC3E}">
        <p14:creationId xmlns:p14="http://schemas.microsoft.com/office/powerpoint/2010/main" val="147203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8F84EC-2906-48A4-BB4F-52B37B2C551B}"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351351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664216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A2F613-354D-4A3A-8AFA-4E62D80CF62E}"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723422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826500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A5FAD4-AC2C-40D4-851F-70713EA4F248}"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883378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189508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Visual Studio 11</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80E3F4BE-DD49-4D2E-8E2D-A1A1E030DC82}" type="datetime1">
              <a:rPr lang="en-US" smtClean="0"/>
              <a:pPr/>
              <a:t>4/3/2014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388416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086144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589899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77730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A2F613-354D-4A3A-8AFA-4E62D80CF62E}" type="datetime1">
              <a:rPr lang="en-US" smtClean="0"/>
              <a:t>4/3/2014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134152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Visual Studio 11</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80E3F4BE-DD49-4D2E-8E2D-A1A1E030DC82}" type="datetime1">
              <a:rPr lang="en-US" smtClean="0"/>
              <a:pPr/>
              <a:t>4/3/2014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9090115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1746659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530212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5430998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669550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89912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2771223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1.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 id="2147484234" r:id="rId15"/>
    <p:sldLayoutId id="2147484235" r:id="rId16"/>
    <p:sldLayoutId id="2147484236" r:id="rId17"/>
    <p:sldLayoutId id="2147484237" r:id="rId18"/>
    <p:sldLayoutId id="2147484238" r:id="rId19"/>
    <p:sldLayoutId id="2147484239"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hyperlink" Target="http://dev.office.com/" TargetMode="External"/><Relationship Id="rId7" Type="http://schemas.openxmlformats.org/officeDocument/2006/relationships/image" Target="../media/image29.png"/><Relationship Id="rId2" Type="http://schemas.openxmlformats.org/officeDocument/2006/relationships/hyperlink" Target="http://aka.ms/BuildSharePointApps" TargetMode="External"/><Relationship Id="rId1" Type="http://schemas.openxmlformats.org/officeDocument/2006/relationships/slideLayout" Target="../slideLayouts/slideLayout3.xml"/><Relationship Id="rId6" Type="http://schemas.openxmlformats.org/officeDocument/2006/relationships/image" Target="../media/image28.jpg"/><Relationship Id="rId5" Type="http://schemas.openxmlformats.org/officeDocument/2006/relationships/hyperlink" Target="https://channel9.msdn.com/Series/CBA" TargetMode="External"/><Relationship Id="rId4" Type="http://schemas.openxmlformats.org/officeDocument/2006/relationships/hyperlink" Target="http://scn.sap.com/docs/DOC-40986"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92025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579437" y="1419855"/>
            <a:ext cx="3733800" cy="3372807"/>
            <a:chOff x="579437" y="1496055"/>
            <a:chExt cx="3733800" cy="3601407"/>
          </a:xfrm>
        </p:grpSpPr>
        <p:sp>
          <p:nvSpPr>
            <p:cNvPr id="4" name="Rectangle 3"/>
            <p:cNvSpPr/>
            <p:nvPr/>
          </p:nvSpPr>
          <p:spPr bwMode="auto">
            <a:xfrm>
              <a:off x="579437" y="1496055"/>
              <a:ext cx="3733800" cy="125448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9437" y="1523999"/>
              <a:ext cx="2729009" cy="35734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4" name="Rectangle 73"/>
          <p:cNvSpPr/>
          <p:nvPr/>
        </p:nvSpPr>
        <p:spPr bwMode="auto">
          <a:xfrm>
            <a:off x="3308446" y="1523999"/>
            <a:ext cx="7733144" cy="3268663"/>
          </a:xfrm>
          <a:custGeom>
            <a:avLst/>
            <a:gdLst>
              <a:gd name="connsiteX0" fmla="*/ 0 w 7733144"/>
              <a:gd name="connsiteY0" fmla="*/ 0 h 2140304"/>
              <a:gd name="connsiteX1" fmla="*/ 7733144 w 7733144"/>
              <a:gd name="connsiteY1" fmla="*/ 0 h 2140304"/>
              <a:gd name="connsiteX2" fmla="*/ 7733144 w 7733144"/>
              <a:gd name="connsiteY2" fmla="*/ 2140304 h 2140304"/>
              <a:gd name="connsiteX3" fmla="*/ 0 w 7733144"/>
              <a:gd name="connsiteY3" fmla="*/ 2140304 h 2140304"/>
              <a:gd name="connsiteX4" fmla="*/ 0 w 7733144"/>
              <a:gd name="connsiteY4" fmla="*/ 0 h 2140304"/>
              <a:gd name="connsiteX0" fmla="*/ 0 w 7733144"/>
              <a:gd name="connsiteY0" fmla="*/ 1907 h 2142211"/>
              <a:gd name="connsiteX1" fmla="*/ 4573492 w 7733144"/>
              <a:gd name="connsiteY1" fmla="*/ 0 h 2142211"/>
              <a:gd name="connsiteX2" fmla="*/ 7733144 w 7733144"/>
              <a:gd name="connsiteY2" fmla="*/ 1907 h 2142211"/>
              <a:gd name="connsiteX3" fmla="*/ 7733144 w 7733144"/>
              <a:gd name="connsiteY3" fmla="*/ 2142211 h 2142211"/>
              <a:gd name="connsiteX4" fmla="*/ 0 w 7733144"/>
              <a:gd name="connsiteY4" fmla="*/ 2142211 h 2142211"/>
              <a:gd name="connsiteX5" fmla="*/ 0 w 7733144"/>
              <a:gd name="connsiteY5" fmla="*/ 1907 h 2142211"/>
              <a:gd name="connsiteX0" fmla="*/ 0 w 7733144"/>
              <a:gd name="connsiteY0" fmla="*/ 6669 h 2146973"/>
              <a:gd name="connsiteX1" fmla="*/ 4573492 w 7733144"/>
              <a:gd name="connsiteY1" fmla="*/ 4762 h 2146973"/>
              <a:gd name="connsiteX2" fmla="*/ 5721254 w 7733144"/>
              <a:gd name="connsiteY2" fmla="*/ 0 h 2146973"/>
              <a:gd name="connsiteX3" fmla="*/ 7733144 w 7733144"/>
              <a:gd name="connsiteY3" fmla="*/ 6669 h 2146973"/>
              <a:gd name="connsiteX4" fmla="*/ 7733144 w 7733144"/>
              <a:gd name="connsiteY4" fmla="*/ 2146973 h 2146973"/>
              <a:gd name="connsiteX5" fmla="*/ 0 w 7733144"/>
              <a:gd name="connsiteY5" fmla="*/ 2146973 h 2146973"/>
              <a:gd name="connsiteX6" fmla="*/ 0 w 7733144"/>
              <a:gd name="connsiteY6" fmla="*/ 6669 h 2146973"/>
              <a:gd name="connsiteX0" fmla="*/ 0 w 7733144"/>
              <a:gd name="connsiteY0" fmla="*/ 416244 h 2556548"/>
              <a:gd name="connsiteX1" fmla="*/ 4573492 w 7733144"/>
              <a:gd name="connsiteY1" fmla="*/ 414337 h 2556548"/>
              <a:gd name="connsiteX2" fmla="*/ 4702079 w 7733144"/>
              <a:gd name="connsiteY2" fmla="*/ 0 h 2556548"/>
              <a:gd name="connsiteX3" fmla="*/ 7733144 w 7733144"/>
              <a:gd name="connsiteY3" fmla="*/ 416244 h 2556548"/>
              <a:gd name="connsiteX4" fmla="*/ 7733144 w 7733144"/>
              <a:gd name="connsiteY4" fmla="*/ 2556548 h 2556548"/>
              <a:gd name="connsiteX5" fmla="*/ 0 w 7733144"/>
              <a:gd name="connsiteY5" fmla="*/ 2556548 h 2556548"/>
              <a:gd name="connsiteX6" fmla="*/ 0 w 7733144"/>
              <a:gd name="connsiteY6" fmla="*/ 416244 h 2556548"/>
              <a:gd name="connsiteX0" fmla="*/ 0 w 7733144"/>
              <a:gd name="connsiteY0" fmla="*/ 1035369 h 3175673"/>
              <a:gd name="connsiteX1" fmla="*/ 4573492 w 7733144"/>
              <a:gd name="connsiteY1" fmla="*/ 1033462 h 3175673"/>
              <a:gd name="connsiteX2" fmla="*/ 4573491 w 7733144"/>
              <a:gd name="connsiteY2" fmla="*/ 0 h 3175673"/>
              <a:gd name="connsiteX3" fmla="*/ 7733144 w 7733144"/>
              <a:gd name="connsiteY3" fmla="*/ 1035369 h 3175673"/>
              <a:gd name="connsiteX4" fmla="*/ 7733144 w 7733144"/>
              <a:gd name="connsiteY4" fmla="*/ 3175673 h 3175673"/>
              <a:gd name="connsiteX5" fmla="*/ 0 w 7733144"/>
              <a:gd name="connsiteY5" fmla="*/ 3175673 h 3175673"/>
              <a:gd name="connsiteX6" fmla="*/ 0 w 7733144"/>
              <a:gd name="connsiteY6" fmla="*/ 1035369 h 3175673"/>
              <a:gd name="connsiteX0" fmla="*/ 0 w 7733144"/>
              <a:gd name="connsiteY0" fmla="*/ 1035369 h 3175673"/>
              <a:gd name="connsiteX1" fmla="*/ 4573492 w 7733144"/>
              <a:gd name="connsiteY1" fmla="*/ 1033462 h 3175673"/>
              <a:gd name="connsiteX2" fmla="*/ 4573491 w 7733144"/>
              <a:gd name="connsiteY2" fmla="*/ 0 h 3175673"/>
              <a:gd name="connsiteX3" fmla="*/ 7723619 w 7733144"/>
              <a:gd name="connsiteY3" fmla="*/ 11431 h 3175673"/>
              <a:gd name="connsiteX4" fmla="*/ 7733144 w 7733144"/>
              <a:gd name="connsiteY4" fmla="*/ 3175673 h 3175673"/>
              <a:gd name="connsiteX5" fmla="*/ 0 w 7733144"/>
              <a:gd name="connsiteY5" fmla="*/ 3175673 h 3175673"/>
              <a:gd name="connsiteX6" fmla="*/ 0 w 7733144"/>
              <a:gd name="connsiteY6" fmla="*/ 1035369 h 31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3144" h="3175673">
                <a:moveTo>
                  <a:pt x="0" y="1035369"/>
                </a:moveTo>
                <a:lnTo>
                  <a:pt x="4573492" y="1033462"/>
                </a:lnTo>
                <a:cubicBezTo>
                  <a:pt x="4573492" y="688975"/>
                  <a:pt x="4573491" y="344487"/>
                  <a:pt x="4573491" y="0"/>
                </a:cubicBezTo>
                <a:lnTo>
                  <a:pt x="7723619" y="11431"/>
                </a:lnTo>
                <a:lnTo>
                  <a:pt x="7733144" y="3175673"/>
                </a:lnTo>
                <a:lnTo>
                  <a:pt x="0" y="3175673"/>
                </a:lnTo>
                <a:lnTo>
                  <a:pt x="0" y="1035369"/>
                </a:lnTo>
                <a:close/>
              </a:path>
            </a:pathLst>
          </a:cu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8" name="Group 37" hidden="1"/>
          <p:cNvGrpSpPr/>
          <p:nvPr/>
        </p:nvGrpSpPr>
        <p:grpSpPr>
          <a:xfrm>
            <a:off x="1999439" y="1496055"/>
            <a:ext cx="8437600"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sp>
        <p:nvSpPr>
          <p:cNvPr id="2" name="Title 1"/>
          <p:cNvSpPr>
            <a:spLocks noGrp="1"/>
          </p:cNvSpPr>
          <p:nvPr>
            <p:ph type="title"/>
          </p:nvPr>
        </p:nvSpPr>
        <p:spPr/>
        <p:txBody>
          <a:bodyPr/>
          <a:lstStyle/>
          <a:p>
            <a:r>
              <a:rPr lang="en-US" dirty="0" smtClean="0"/>
              <a:t>Demo – Survey app</a:t>
            </a:r>
            <a:endParaRPr lang="en-US" dirty="0"/>
          </a:p>
        </p:txBody>
      </p:sp>
      <p:sp>
        <p:nvSpPr>
          <p:cNvPr id="65" name="Rectangle 64"/>
          <p:cNvSpPr/>
          <p:nvPr/>
        </p:nvSpPr>
        <p:spPr bwMode="auto">
          <a:xfrm>
            <a:off x="8141431" y="1592262"/>
            <a:ext cx="2726326" cy="838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rPr>
              <a:t>SQL database</a:t>
            </a:r>
          </a:p>
          <a:p>
            <a:pPr defTabSz="932472" fontAlgn="base">
              <a:spcBef>
                <a:spcPct val="0"/>
              </a:spcBef>
              <a:spcAft>
                <a:spcPct val="0"/>
              </a:spcAft>
            </a:pPr>
            <a:r>
              <a:rPr lang="en-US" sz="2000" dirty="0">
                <a:gradFill>
                  <a:gsLst>
                    <a:gs pos="0">
                      <a:srgbClr val="FFFFFF"/>
                    </a:gs>
                    <a:gs pos="100000">
                      <a:srgbClr val="FFFFFF"/>
                    </a:gs>
                  </a:gsLst>
                  <a:lin ang="5400000" scaled="0"/>
                </a:gradFill>
              </a:rPr>
              <a:t>Surveys</a:t>
            </a:r>
          </a:p>
        </p:txBody>
      </p:sp>
      <p:sp>
        <p:nvSpPr>
          <p:cNvPr id="66" name="Rectangle 65"/>
          <p:cNvSpPr/>
          <p:nvPr/>
        </p:nvSpPr>
        <p:spPr bwMode="auto">
          <a:xfrm>
            <a:off x="4497598" y="1595650"/>
            <a:ext cx="3213115" cy="838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rPr>
              <a:t>SAP</a:t>
            </a:r>
          </a:p>
          <a:p>
            <a:pPr defTabSz="932472" fontAlgn="base">
              <a:spcBef>
                <a:spcPct val="0"/>
              </a:spcBef>
              <a:spcAft>
                <a:spcPct val="0"/>
              </a:spcAft>
            </a:pPr>
            <a:r>
              <a:rPr lang="en-US" sz="2000" dirty="0">
                <a:gradFill>
                  <a:gsLst>
                    <a:gs pos="0">
                      <a:srgbClr val="FFFFFF"/>
                    </a:gs>
                    <a:gs pos="100000">
                      <a:srgbClr val="FFFFFF"/>
                    </a:gs>
                  </a:gsLst>
                  <a:lin ang="5400000" scaled="0"/>
                </a:gradFill>
              </a:rPr>
              <a:t>Customers and products</a:t>
            </a:r>
          </a:p>
        </p:txBody>
      </p:sp>
      <p:sp>
        <p:nvSpPr>
          <p:cNvPr id="68" name="Rectangle 67"/>
          <p:cNvSpPr/>
          <p:nvPr/>
        </p:nvSpPr>
        <p:spPr bwMode="auto">
          <a:xfrm>
            <a:off x="1399992" y="1592262"/>
            <a:ext cx="2726326" cy="838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rPr>
              <a:t>SharePoint</a:t>
            </a:r>
          </a:p>
          <a:p>
            <a:pPr defTabSz="932472" fontAlgn="base">
              <a:spcBef>
                <a:spcPct val="0"/>
              </a:spcBef>
              <a:spcAft>
                <a:spcPct val="0"/>
              </a:spcAft>
            </a:pPr>
            <a:r>
              <a:rPr lang="en-US" sz="2000" dirty="0">
                <a:gradFill>
                  <a:gsLst>
                    <a:gs pos="0">
                      <a:srgbClr val="FFFFFF"/>
                    </a:gs>
                    <a:gs pos="100000">
                      <a:srgbClr val="FFFFFF"/>
                    </a:gs>
                  </a:gsLst>
                  <a:lin ang="5400000" scaled="0"/>
                </a:gradFill>
              </a:rPr>
              <a:t>Product documents</a:t>
            </a:r>
          </a:p>
        </p:txBody>
      </p:sp>
      <p:sp>
        <p:nvSpPr>
          <p:cNvPr id="69" name="Rectangle 68"/>
          <p:cNvSpPr/>
          <p:nvPr/>
        </p:nvSpPr>
        <p:spPr bwMode="auto">
          <a:xfrm>
            <a:off x="3559641" y="3116262"/>
            <a:ext cx="7308116" cy="838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rPr>
              <a:t>Service tier</a:t>
            </a:r>
            <a:br>
              <a:rPr lang="en-US" sz="2000" b="1"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OData Service</a:t>
            </a:r>
          </a:p>
        </p:txBody>
      </p:sp>
      <p:sp>
        <p:nvSpPr>
          <p:cNvPr id="72" name="Rectangle 71"/>
          <p:cNvSpPr/>
          <p:nvPr/>
        </p:nvSpPr>
        <p:spPr bwMode="auto">
          <a:xfrm>
            <a:off x="1400962" y="2559370"/>
            <a:ext cx="1845475" cy="22332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SharePoint </a:t>
            </a:r>
            <a:br>
              <a:rPr lang="en-US" sz="2000" b="1" dirty="0" smtClean="0">
                <a:gradFill>
                  <a:gsLst>
                    <a:gs pos="0">
                      <a:srgbClr val="FFFFFF"/>
                    </a:gs>
                    <a:gs pos="100000">
                      <a:srgbClr val="FFFFFF"/>
                    </a:gs>
                  </a:gsLst>
                  <a:lin ang="5400000" scaled="0"/>
                </a:gradFill>
              </a:rPr>
            </a:br>
            <a:r>
              <a:rPr lang="en-US" sz="2000" b="1"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95" name="Up Arrow 94"/>
          <p:cNvSpPr/>
          <p:nvPr/>
        </p:nvSpPr>
        <p:spPr bwMode="auto">
          <a:xfrm>
            <a:off x="6064391" y="3954462"/>
            <a:ext cx="330034" cy="1447800"/>
          </a:xfrm>
          <a:prstGeom prst="up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99" name="Up Arrow 98"/>
          <p:cNvSpPr/>
          <p:nvPr/>
        </p:nvSpPr>
        <p:spPr bwMode="auto">
          <a:xfrm>
            <a:off x="5608637" y="2430462"/>
            <a:ext cx="330034" cy="701040"/>
          </a:xfrm>
          <a:prstGeom prst="up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102" name="Up Arrow 101"/>
          <p:cNvSpPr/>
          <p:nvPr/>
        </p:nvSpPr>
        <p:spPr bwMode="auto">
          <a:xfrm>
            <a:off x="9339577" y="2417870"/>
            <a:ext cx="330034" cy="713632"/>
          </a:xfrm>
          <a:prstGeom prst="up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103" name="Up Arrow 102"/>
          <p:cNvSpPr/>
          <p:nvPr/>
        </p:nvSpPr>
        <p:spPr bwMode="auto">
          <a:xfrm>
            <a:off x="3727883" y="2417870"/>
            <a:ext cx="330034" cy="713632"/>
          </a:xfrm>
          <a:prstGeom prst="up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4741478" y="5097462"/>
            <a:ext cx="2953523" cy="143093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46637" numCol="1" rtlCol="0" anchor="t" anchorCtr="0" compatLnSpc="1">
            <a:prstTxWarp prst="textNoShape">
              <a:avLst/>
            </a:prstTxWarp>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rPr>
              <a:t>HTML 5 SPA</a:t>
            </a:r>
          </a:p>
          <a:p>
            <a:pPr defTabSz="932472" fontAlgn="base">
              <a:spcBef>
                <a:spcPct val="0"/>
              </a:spcBef>
              <a:spcAft>
                <a:spcPct val="0"/>
              </a:spcAft>
            </a:pPr>
            <a:r>
              <a:rPr lang="en-US" sz="2000" dirty="0">
                <a:gradFill>
                  <a:gsLst>
                    <a:gs pos="0">
                      <a:srgbClr val="FFFFFF"/>
                    </a:gs>
                    <a:gs pos="100000">
                      <a:srgbClr val="FFFFFF"/>
                    </a:gs>
                  </a:gsLst>
                  <a:lin ang="5400000" scaled="0"/>
                </a:gradFill>
              </a:rPr>
              <a:t>Responsive design</a:t>
            </a:r>
          </a:p>
          <a:p>
            <a:pPr defTabSz="932472" fontAlgn="base">
              <a:spcBef>
                <a:spcPct val="0"/>
              </a:spcBef>
              <a:spcAft>
                <a:spcPct val="0"/>
              </a:spcAft>
            </a:pPr>
            <a:r>
              <a:rPr lang="en-US" sz="2000" dirty="0">
                <a:gradFill>
                  <a:gsLst>
                    <a:gs pos="0">
                      <a:srgbClr val="FFFFFF"/>
                    </a:gs>
                    <a:gs pos="100000">
                      <a:srgbClr val="FFFFFF"/>
                    </a:gs>
                  </a:gsLst>
                  <a:lin ang="5400000" scaled="0"/>
                </a:gradFill>
              </a:rPr>
              <a:t>Mobile client</a:t>
            </a:r>
          </a:p>
        </p:txBody>
      </p:sp>
      <p:sp>
        <p:nvSpPr>
          <p:cNvPr id="3" name="TextBox 2"/>
          <p:cNvSpPr txBox="1"/>
          <p:nvPr/>
        </p:nvSpPr>
        <p:spPr>
          <a:xfrm>
            <a:off x="9669611" y="4106862"/>
            <a:ext cx="119814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bg1"/>
                </a:solidFill>
              </a:rPr>
              <a:t>Azure</a:t>
            </a:r>
          </a:p>
        </p:txBody>
      </p:sp>
      <p:sp>
        <p:nvSpPr>
          <p:cNvPr id="9" name="TextBox 8"/>
          <p:cNvSpPr txBox="1"/>
          <p:nvPr/>
        </p:nvSpPr>
        <p:spPr>
          <a:xfrm rot="16200000">
            <a:off x="148606" y="2844398"/>
            <a:ext cx="175753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solidFill>
              </a:rPr>
              <a:t>Office 365</a:t>
            </a:r>
          </a:p>
        </p:txBody>
      </p:sp>
    </p:spTree>
    <p:extLst>
      <p:ext uri="{BB962C8B-B14F-4D97-AF65-F5344CB8AC3E}">
        <p14:creationId xmlns:p14="http://schemas.microsoft.com/office/powerpoint/2010/main" val="4189457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500"/>
                                        <p:tgtEl>
                                          <p:spTgt spid="10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wipe(down)">
                                      <p:cBhvr>
                                        <p:cTn id="14" dur="500"/>
                                        <p:tgtEl>
                                          <p:spTgt spid="9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down)">
                                      <p:cBhvr>
                                        <p:cTn id="17" dur="500"/>
                                        <p:tgtEl>
                                          <p:spTgt spid="10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95" grpId="0" animBg="1"/>
      <p:bldP spid="99" grpId="0" animBg="1"/>
      <p:bldP spid="102" grpId="0" animBg="1"/>
      <p:bldP spid="10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6446837" y="3344859"/>
            <a:ext cx="6860366" cy="914400"/>
          </a:xfrm>
        </p:spPr>
        <p:txBody>
          <a:bodyPr/>
          <a:lstStyle/>
          <a:p>
            <a:r>
              <a:rPr lang="en-US" sz="3200" dirty="0" smtClean="0"/>
              <a:t>Aggregated data sources</a:t>
            </a:r>
          </a:p>
          <a:p>
            <a:pPr lvl="1">
              <a:buFont typeface="Arial" panose="020B0604020202020204" pitchFamily="34" charset="0"/>
              <a:buChar char="•"/>
            </a:pPr>
            <a:r>
              <a:rPr lang="en-US" sz="2000" dirty="0" smtClean="0"/>
              <a:t>Sap</a:t>
            </a:r>
          </a:p>
          <a:p>
            <a:pPr lvl="1">
              <a:buFont typeface="Arial" panose="020B0604020202020204" pitchFamily="34" charset="0"/>
              <a:buChar char="•"/>
            </a:pPr>
            <a:r>
              <a:rPr lang="en-US" sz="2000" dirty="0" smtClean="0"/>
              <a:t>Application database</a:t>
            </a:r>
          </a:p>
          <a:p>
            <a:pPr lvl="1">
              <a:buFont typeface="Arial" panose="020B0604020202020204" pitchFamily="34" charset="0"/>
              <a:buChar char="•"/>
            </a:pPr>
            <a:r>
              <a:rPr lang="en-US" sz="2000" dirty="0" smtClean="0"/>
              <a:t>SharePoint document library</a:t>
            </a:r>
          </a:p>
          <a:p>
            <a:r>
              <a:rPr lang="en-US" sz="3200" dirty="0" smtClean="0"/>
              <a:t>Posted to </a:t>
            </a:r>
            <a:r>
              <a:rPr lang="en-US" sz="3200" dirty="0" err="1" smtClean="0"/>
              <a:t>NewsFeeds</a:t>
            </a:r>
            <a:r>
              <a:rPr lang="en-US" sz="3200" dirty="0" smtClean="0"/>
              <a:t> </a:t>
            </a:r>
            <a:r>
              <a:rPr lang="en-US" sz="3200" baseline="30000" dirty="0" smtClean="0"/>
              <a:t>(Social)</a:t>
            </a:r>
          </a:p>
          <a:p>
            <a:r>
              <a:rPr lang="en-US" sz="3200" dirty="0" smtClean="0"/>
              <a:t>Added business rules</a:t>
            </a:r>
          </a:p>
          <a:p>
            <a:pPr lvl="1">
              <a:buFont typeface="Arial" panose="020B0604020202020204" pitchFamily="34" charset="0"/>
              <a:buChar char="•"/>
            </a:pPr>
            <a:r>
              <a:rPr lang="en-US" sz="2000" dirty="0" smtClean="0"/>
              <a:t>Server side data processing (C#/VB)</a:t>
            </a:r>
          </a:p>
          <a:p>
            <a:pPr lvl="1">
              <a:buFont typeface="Arial" panose="020B0604020202020204" pitchFamily="34" charset="0"/>
              <a:buChar char="•"/>
            </a:pPr>
            <a:r>
              <a:rPr lang="en-US" sz="2000" dirty="0" smtClean="0"/>
              <a:t>Client side UI logic (JavaScript)</a:t>
            </a:r>
          </a:p>
          <a:p>
            <a:r>
              <a:rPr lang="en-US" sz="3200" dirty="0" smtClean="0"/>
              <a:t>Customized </a:t>
            </a:r>
            <a:r>
              <a:rPr lang="en-US" sz="3200" dirty="0"/>
              <a:t>s</a:t>
            </a:r>
            <a:r>
              <a:rPr lang="en-US" sz="3200" dirty="0" smtClean="0"/>
              <a:t>tyle sheets</a:t>
            </a:r>
          </a:p>
          <a:p>
            <a:r>
              <a:rPr lang="en-US" sz="3200" dirty="0" smtClean="0"/>
              <a:t>Responsive design principles</a:t>
            </a:r>
          </a:p>
        </p:txBody>
      </p:sp>
      <p:sp>
        <p:nvSpPr>
          <p:cNvPr id="5" name="Title 4"/>
          <p:cNvSpPr>
            <a:spLocks noGrp="1"/>
          </p:cNvSpPr>
          <p:nvPr>
            <p:ph type="title"/>
          </p:nvPr>
        </p:nvSpPr>
        <p:spPr/>
        <p:txBody>
          <a:bodyPr/>
          <a:lstStyle/>
          <a:p>
            <a:r>
              <a:rPr lang="en-US" dirty="0" smtClean="0"/>
              <a:t>What did we cover?</a:t>
            </a:r>
            <a:endParaRPr lang="en-US" dirty="0"/>
          </a:p>
        </p:txBody>
      </p:sp>
      <p:pic>
        <p:nvPicPr>
          <p:cNvPr id="4" name="Picture 3"/>
          <p:cNvPicPr>
            <a:picLocks noChangeAspect="1"/>
          </p:cNvPicPr>
          <p:nvPr/>
        </p:nvPicPr>
        <p:blipFill>
          <a:blip r:embed="rId3"/>
          <a:stretch>
            <a:fillRect/>
          </a:stretch>
        </p:blipFill>
        <p:spPr>
          <a:xfrm>
            <a:off x="198437" y="1363662"/>
            <a:ext cx="5943600" cy="5164989"/>
          </a:xfrm>
          <a:prstGeom prst="rect">
            <a:avLst/>
          </a:prstGeom>
        </p:spPr>
      </p:pic>
    </p:spTree>
    <p:extLst>
      <p:ext uri="{BB962C8B-B14F-4D97-AF65-F5344CB8AC3E}">
        <p14:creationId xmlns:p14="http://schemas.microsoft.com/office/powerpoint/2010/main" val="363424474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What about publishing?</a:t>
            </a:r>
            <a:endParaRPr lang="en-US" dirty="0"/>
          </a:p>
        </p:txBody>
      </p:sp>
    </p:spTree>
    <p:extLst>
      <p:ext uri="{BB962C8B-B14F-4D97-AF65-F5344CB8AC3E}">
        <p14:creationId xmlns:p14="http://schemas.microsoft.com/office/powerpoint/2010/main" val="6069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1949" y="233152"/>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sz="5507"/>
              <a:t>SharePoint app hosting</a:t>
            </a:r>
            <a:endParaRPr lang="en-US" sz="5507" dirty="0"/>
          </a:p>
        </p:txBody>
      </p:sp>
      <p:sp>
        <p:nvSpPr>
          <p:cNvPr id="26" name="Rectangle 25"/>
          <p:cNvSpPr/>
          <p:nvPr/>
        </p:nvSpPr>
        <p:spPr>
          <a:xfrm>
            <a:off x="169458" y="3489735"/>
            <a:ext cx="3273450" cy="594650"/>
          </a:xfrm>
          <a:prstGeom prst="rect">
            <a:avLst/>
          </a:prstGeom>
        </p:spPr>
        <p:txBody>
          <a:bodyPr wrap="square">
            <a:spAutoFit/>
          </a:bodyPr>
          <a:lstStyle/>
          <a:p>
            <a:pPr marL="0" lvl="1"/>
            <a:r>
              <a:rPr lang="en-US" sz="1632" dirty="0">
                <a:latin typeface="+mj-lt"/>
                <a:cs typeface="Segoe UI" pitchFamily="34" charset="0"/>
              </a:rPr>
              <a:t>Get remote events from </a:t>
            </a:r>
            <a:r>
              <a:rPr lang="en-US" sz="1632" dirty="0" smtClean="0">
                <a:latin typeface="+mj-lt"/>
                <a:cs typeface="Segoe UI" pitchFamily="34" charset="0"/>
              </a:rPr>
              <a:t>SharePoint</a:t>
            </a:r>
            <a:endParaRPr lang="en-US" sz="1632" dirty="0">
              <a:latin typeface="+mj-lt"/>
              <a:cs typeface="Segoe UI" pitchFamily="34" charset="0"/>
            </a:endParaRPr>
          </a:p>
          <a:p>
            <a:pPr marL="0" lvl="1"/>
            <a:r>
              <a:rPr lang="en-US" sz="1632" dirty="0">
                <a:latin typeface="+mj-lt"/>
                <a:cs typeface="Segoe UI" pitchFamily="34" charset="0"/>
              </a:rPr>
              <a:t>Use CSOM/REST + </a:t>
            </a:r>
            <a:r>
              <a:rPr lang="en-US" sz="1632" dirty="0" err="1">
                <a:latin typeface="+mj-lt"/>
                <a:cs typeface="Segoe UI" pitchFamily="34" charset="0"/>
              </a:rPr>
              <a:t>OAuth</a:t>
            </a:r>
            <a:endParaRPr lang="en-US" sz="1632" dirty="0">
              <a:latin typeface="+mj-lt"/>
              <a:cs typeface="Segoe UI" pitchFamily="34" charset="0"/>
            </a:endParaRPr>
          </a:p>
        </p:txBody>
      </p:sp>
      <p:sp>
        <p:nvSpPr>
          <p:cNvPr id="27" name="Left Brace 26"/>
          <p:cNvSpPr/>
          <p:nvPr/>
        </p:nvSpPr>
        <p:spPr>
          <a:xfrm>
            <a:off x="3376638" y="1519408"/>
            <a:ext cx="241010" cy="2934034"/>
          </a:xfrm>
          <a:prstGeom prst="leftBrace">
            <a:avLst/>
          </a:prstGeom>
          <a:ln>
            <a:solidFill>
              <a:schemeClr val="tx1"/>
            </a:solidFill>
            <a:headEnd type="none"/>
            <a:tailEnd type="none"/>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s-ES" sz="1836" dirty="0">
              <a:ln>
                <a:solidFill>
                  <a:schemeClr val="tx1"/>
                </a:solidFill>
              </a:ln>
            </a:endParaRPr>
          </a:p>
        </p:txBody>
      </p:sp>
      <p:sp>
        <p:nvSpPr>
          <p:cNvPr id="28" name="Rectangle 27"/>
          <p:cNvSpPr/>
          <p:nvPr/>
        </p:nvSpPr>
        <p:spPr>
          <a:xfrm>
            <a:off x="3599047" y="1552322"/>
            <a:ext cx="3717577" cy="1197281"/>
          </a:xfrm>
          <a:prstGeom prst="rect">
            <a:avLst/>
          </a:prstGeom>
        </p:spPr>
        <p:txBody>
          <a:bodyPr wrap="square">
            <a:spAutoFit/>
          </a:bodyPr>
          <a:lstStyle/>
          <a:p>
            <a:pPr>
              <a:spcAft>
                <a:spcPts val="612"/>
              </a:spcAft>
            </a:pPr>
            <a:r>
              <a:rPr lang="en-US" sz="3264" spc="-71" dirty="0">
                <a:solidFill>
                  <a:schemeClr val="accent3"/>
                </a:solidFill>
                <a:latin typeface="Segoe UI Light"/>
              </a:rPr>
              <a:t>Provider-hosted App</a:t>
            </a:r>
          </a:p>
          <a:p>
            <a:pPr marL="0" lvl="1"/>
            <a:r>
              <a:rPr lang="en-US" sz="1632" dirty="0">
                <a:latin typeface="+mj-lt"/>
                <a:cs typeface="Segoe UI" pitchFamily="34" charset="0"/>
              </a:rPr>
              <a:t>Bring your own server </a:t>
            </a:r>
            <a:r>
              <a:rPr lang="en-US" sz="1632" dirty="0" smtClean="0">
                <a:latin typeface="+mj-lt"/>
                <a:cs typeface="Segoe UI" pitchFamily="34" charset="0"/>
              </a:rPr>
              <a:t/>
            </a:r>
            <a:br>
              <a:rPr lang="en-US" sz="1632" dirty="0" smtClean="0">
                <a:latin typeface="+mj-lt"/>
                <a:cs typeface="Segoe UI" pitchFamily="34" charset="0"/>
              </a:rPr>
            </a:br>
            <a:r>
              <a:rPr lang="en-US" sz="1632" dirty="0" smtClean="0">
                <a:latin typeface="+mj-lt"/>
                <a:cs typeface="Segoe UI" pitchFamily="34" charset="0"/>
              </a:rPr>
              <a:t>hosting infrastructure</a:t>
            </a:r>
            <a:endParaRPr lang="en-US" sz="1632" dirty="0">
              <a:latin typeface="+mj-lt"/>
              <a:cs typeface="Segoe UI" pitchFamily="34" charset="0"/>
            </a:endParaRPr>
          </a:p>
        </p:txBody>
      </p:sp>
      <p:sp>
        <p:nvSpPr>
          <p:cNvPr id="29" name="Rectangle 28"/>
          <p:cNvSpPr/>
          <p:nvPr/>
        </p:nvSpPr>
        <p:spPr>
          <a:xfrm>
            <a:off x="3576343" y="2881372"/>
            <a:ext cx="3717577" cy="1425070"/>
          </a:xfrm>
          <a:prstGeom prst="rect">
            <a:avLst/>
          </a:prstGeom>
        </p:spPr>
        <p:txBody>
          <a:bodyPr wrap="square">
            <a:spAutoFit/>
          </a:bodyPr>
          <a:lstStyle/>
          <a:p>
            <a:pPr>
              <a:spcAft>
                <a:spcPts val="612"/>
              </a:spcAft>
            </a:pPr>
            <a:r>
              <a:rPr lang="en-US" sz="3264" spc="-71" dirty="0" err="1">
                <a:solidFill>
                  <a:schemeClr val="accent3"/>
                </a:solidFill>
                <a:latin typeface="Segoe UI Light"/>
              </a:rPr>
              <a:t>Autohosted</a:t>
            </a:r>
            <a:r>
              <a:rPr lang="en-US" sz="3264" spc="-71" dirty="0">
                <a:solidFill>
                  <a:schemeClr val="accent3"/>
                </a:solidFill>
                <a:latin typeface="Segoe UI Light"/>
              </a:rPr>
              <a:t> App</a:t>
            </a:r>
          </a:p>
          <a:p>
            <a:pPr marL="0" lvl="1"/>
            <a:r>
              <a:rPr lang="en-US" sz="1632" dirty="0">
                <a:latin typeface="+mj-lt"/>
                <a:cs typeface="Segoe UI" pitchFamily="34" charset="0"/>
              </a:rPr>
              <a:t>Windows Azure + </a:t>
            </a:r>
            <a:r>
              <a:rPr lang="en-US" sz="1632" dirty="0" smtClean="0">
                <a:latin typeface="+mj-lt"/>
                <a:cs typeface="Segoe UI" pitchFamily="34" charset="0"/>
              </a:rPr>
              <a:t>SQL </a:t>
            </a:r>
            <a:r>
              <a:rPr lang="en-US" sz="1632" dirty="0">
                <a:latin typeface="+mj-lt"/>
                <a:cs typeface="Segoe UI" pitchFamily="34" charset="0"/>
              </a:rPr>
              <a:t>Azure provisioned </a:t>
            </a:r>
            <a:r>
              <a:rPr lang="en-US" sz="1632" dirty="0" smtClean="0">
                <a:latin typeface="+mj-lt"/>
                <a:cs typeface="Segoe UI" pitchFamily="34" charset="0"/>
              </a:rPr>
              <a:t>automatically</a:t>
            </a:r>
            <a:br>
              <a:rPr lang="en-US" sz="1632" dirty="0" smtClean="0">
                <a:latin typeface="+mj-lt"/>
                <a:cs typeface="Segoe UI" pitchFamily="34" charset="0"/>
              </a:rPr>
            </a:br>
            <a:r>
              <a:rPr lang="en-US" sz="1632" dirty="0" smtClean="0">
                <a:latin typeface="+mj-lt"/>
                <a:cs typeface="Segoe UI" pitchFamily="34" charset="0"/>
              </a:rPr>
              <a:t> </a:t>
            </a:r>
            <a:r>
              <a:rPr lang="en-US" sz="1632" dirty="0">
                <a:latin typeface="+mj-lt"/>
                <a:cs typeface="Segoe UI" pitchFamily="34" charset="0"/>
              </a:rPr>
              <a:t>as apps </a:t>
            </a:r>
            <a:r>
              <a:rPr lang="en-US" sz="1632" dirty="0" smtClean="0">
                <a:latin typeface="+mj-lt"/>
                <a:cs typeface="Segoe UI" pitchFamily="34" charset="0"/>
              </a:rPr>
              <a:t>are </a:t>
            </a:r>
            <a:r>
              <a:rPr lang="en-US" sz="1632" dirty="0">
                <a:latin typeface="+mj-lt"/>
                <a:cs typeface="Segoe UI" pitchFamily="34" charset="0"/>
              </a:rPr>
              <a:t>installed</a:t>
            </a:r>
          </a:p>
        </p:txBody>
      </p:sp>
      <p:sp>
        <p:nvSpPr>
          <p:cNvPr id="30" name="Rectangle 29"/>
          <p:cNvSpPr/>
          <p:nvPr/>
        </p:nvSpPr>
        <p:spPr>
          <a:xfrm>
            <a:off x="7455487" y="1681996"/>
            <a:ext cx="1703921" cy="1104223"/>
          </a:xfrm>
          <a:prstGeom prst="rect">
            <a:avLst/>
          </a:prstGeom>
          <a:solidFill>
            <a:schemeClr val="accent2"/>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182880" tIns="46618" rIns="0" bIns="46618" numCol="1" rtlCol="0" anchor="t" anchorCtr="0" compatLnSpc="1">
            <a:prstTxWarp prst="textNoShape">
              <a:avLst/>
            </a:prstTxWarp>
          </a:bodyPr>
          <a:lstStyle/>
          <a:p>
            <a:pPr defTabSz="932103" fontAlgn="base">
              <a:spcBef>
                <a:spcPct val="0"/>
              </a:spcBef>
              <a:spcAft>
                <a:spcPct val="0"/>
              </a:spcAft>
            </a:pPr>
            <a:r>
              <a:rPr lang="en-US" sz="2040" b="1" spc="100" dirty="0">
                <a:solidFill>
                  <a:srgbClr val="FFFFFF"/>
                </a:solidFill>
                <a:latin typeface="Segoe UI Light"/>
              </a:rPr>
              <a:t>SharePoint </a:t>
            </a:r>
            <a:br>
              <a:rPr lang="en-US" sz="2040" b="1" spc="100" dirty="0">
                <a:solidFill>
                  <a:srgbClr val="FFFFFF"/>
                </a:solidFill>
                <a:latin typeface="Segoe UI Light"/>
              </a:rPr>
            </a:br>
            <a:r>
              <a:rPr lang="en-US" sz="2040" b="1" spc="100" dirty="0">
                <a:solidFill>
                  <a:srgbClr val="FFFFFF"/>
                </a:solidFill>
                <a:latin typeface="Segoe UI Light"/>
              </a:rPr>
              <a:t>Web</a:t>
            </a:r>
          </a:p>
        </p:txBody>
      </p:sp>
      <p:cxnSp>
        <p:nvCxnSpPr>
          <p:cNvPr id="31" name="Straight Connector 30"/>
          <p:cNvCxnSpPr/>
          <p:nvPr/>
        </p:nvCxnSpPr>
        <p:spPr>
          <a:xfrm flipH="1">
            <a:off x="9387343" y="2200947"/>
            <a:ext cx="328455" cy="0"/>
          </a:xfrm>
          <a:prstGeom prst="line">
            <a:avLst/>
          </a:prstGeom>
          <a:ln w="38100">
            <a:solidFill>
              <a:schemeClr val="bg2">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9945968" y="1704062"/>
            <a:ext cx="2009467" cy="1104223"/>
          </a:xfrm>
          <a:prstGeom prst="rect">
            <a:avLst/>
          </a:prstGeom>
          <a:solidFill>
            <a:schemeClr val="accent4"/>
          </a:solidFill>
          <a:ln>
            <a:noFill/>
          </a:ln>
          <a:effectLst/>
          <a:scene3d>
            <a:camera prst="orthographicFront">
              <a:rot lat="0" lon="0" rev="0"/>
            </a:camera>
            <a:lightRig rig="twoPt" dir="tl"/>
          </a:scene3d>
          <a:sp3d prstMaterial="flat"/>
        </p:spPr>
        <p:style>
          <a:lnRef idx="0">
            <a:schemeClr val="accent6"/>
          </a:lnRef>
          <a:fillRef idx="3">
            <a:schemeClr val="accent6"/>
          </a:fillRef>
          <a:effectRef idx="3">
            <a:schemeClr val="accent6"/>
          </a:effectRef>
          <a:fontRef idx="minor">
            <a:schemeClr val="lt1"/>
          </a:fontRef>
        </p:style>
        <p:txBody>
          <a:bodyPr lIns="182880" tIns="59747" rIns="119493" bIns="59747" rtlCol="0" anchor="t" anchorCtr="0"/>
          <a:lstStyle/>
          <a:p>
            <a:r>
              <a:rPr lang="en-US" sz="2040" b="1" dirty="0">
                <a:solidFill>
                  <a:srgbClr val="FFFFFF"/>
                </a:solidFill>
                <a:latin typeface="Segoe UI Light"/>
                <a:ea typeface="Segoe UI" pitchFamily="34" charset="0"/>
                <a:cs typeface="Segoe UI" pitchFamily="34" charset="0"/>
              </a:rPr>
              <a:t>Your Hosted </a:t>
            </a:r>
            <a:r>
              <a:rPr lang="en-US" sz="2040" b="1" dirty="0" smtClean="0">
                <a:solidFill>
                  <a:srgbClr val="FFFFFF"/>
                </a:solidFill>
                <a:latin typeface="Segoe UI Light"/>
                <a:ea typeface="Segoe UI" pitchFamily="34" charset="0"/>
                <a:cs typeface="Segoe UI" pitchFamily="34" charset="0"/>
              </a:rPr>
              <a:t>Site</a:t>
            </a:r>
          </a:p>
          <a:p>
            <a:r>
              <a:rPr lang="en-US" b="1" i="1" dirty="0" smtClean="0">
                <a:solidFill>
                  <a:srgbClr val="FFFFFF"/>
                </a:solidFill>
                <a:latin typeface="Segoe UI Light"/>
                <a:ea typeface="Segoe UI" pitchFamily="34" charset="0"/>
                <a:cs typeface="Segoe UI" pitchFamily="34" charset="0"/>
              </a:rPr>
              <a:t>including Azure</a:t>
            </a:r>
            <a:endParaRPr lang="en-US" b="1" i="1" dirty="0">
              <a:solidFill>
                <a:srgbClr val="FFFFFF"/>
              </a:solidFill>
              <a:latin typeface="Segoe UI Light"/>
              <a:ea typeface="Segoe UI" pitchFamily="34" charset="0"/>
              <a:cs typeface="Segoe UI" pitchFamily="34" charset="0"/>
            </a:endParaRPr>
          </a:p>
        </p:txBody>
      </p:sp>
      <p:sp>
        <p:nvSpPr>
          <p:cNvPr id="35" name="Rectangle 34"/>
          <p:cNvSpPr/>
          <p:nvPr/>
        </p:nvSpPr>
        <p:spPr>
          <a:xfrm>
            <a:off x="7453741" y="3094873"/>
            <a:ext cx="1703921" cy="1104223"/>
          </a:xfrm>
          <a:prstGeom prst="rect">
            <a:avLst/>
          </a:prstGeom>
          <a:solidFill>
            <a:schemeClr val="accent2"/>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182880" tIns="46618" rIns="0" bIns="46618" numCol="1" rtlCol="0" anchor="t" anchorCtr="0" compatLnSpc="1">
            <a:prstTxWarp prst="textNoShape">
              <a:avLst/>
            </a:prstTxWarp>
          </a:bodyPr>
          <a:lstStyle/>
          <a:p>
            <a:pPr defTabSz="932103" fontAlgn="base">
              <a:spcBef>
                <a:spcPct val="0"/>
              </a:spcBef>
              <a:spcAft>
                <a:spcPct val="0"/>
              </a:spcAft>
            </a:pPr>
            <a:r>
              <a:rPr lang="en-US" sz="2040" b="1" spc="100" dirty="0">
                <a:solidFill>
                  <a:srgbClr val="FFFFFF"/>
                </a:solidFill>
                <a:latin typeface="Segoe UI Light"/>
              </a:rPr>
              <a:t>SharePoint </a:t>
            </a:r>
            <a:br>
              <a:rPr lang="en-US" sz="2040" b="1" spc="100" dirty="0">
                <a:solidFill>
                  <a:srgbClr val="FFFFFF"/>
                </a:solidFill>
                <a:latin typeface="Segoe UI Light"/>
              </a:rPr>
            </a:br>
            <a:r>
              <a:rPr lang="en-US" sz="2040" b="1" spc="100" dirty="0">
                <a:solidFill>
                  <a:srgbClr val="FFFFFF"/>
                </a:solidFill>
                <a:latin typeface="Segoe UI Light"/>
              </a:rPr>
              <a:t>Web</a:t>
            </a:r>
          </a:p>
        </p:txBody>
      </p:sp>
      <p:cxnSp>
        <p:nvCxnSpPr>
          <p:cNvPr id="36" name="Straight Connector 35"/>
          <p:cNvCxnSpPr/>
          <p:nvPr/>
        </p:nvCxnSpPr>
        <p:spPr>
          <a:xfrm flipH="1">
            <a:off x="9385597" y="3613824"/>
            <a:ext cx="328455" cy="0"/>
          </a:xfrm>
          <a:prstGeom prst="line">
            <a:avLst/>
          </a:prstGeom>
          <a:ln w="38100">
            <a:solidFill>
              <a:schemeClr val="bg2">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9944222" y="3116939"/>
            <a:ext cx="2009467" cy="1104223"/>
          </a:xfrm>
          <a:prstGeom prst="rect">
            <a:avLst/>
          </a:prstGeom>
          <a:solidFill>
            <a:schemeClr val="accent2"/>
          </a:solidFill>
          <a:ln>
            <a:noFill/>
          </a:ln>
          <a:effectLst/>
          <a:scene3d>
            <a:camera prst="orthographicFront">
              <a:rot lat="0" lon="0" rev="0"/>
            </a:camera>
            <a:lightRig rig="twoPt" dir="tl"/>
          </a:scene3d>
          <a:sp3d prstMaterial="flat"/>
        </p:spPr>
        <p:style>
          <a:lnRef idx="0">
            <a:schemeClr val="accent6"/>
          </a:lnRef>
          <a:fillRef idx="3">
            <a:schemeClr val="accent6"/>
          </a:fillRef>
          <a:effectRef idx="3">
            <a:schemeClr val="accent6"/>
          </a:effectRef>
          <a:fontRef idx="minor">
            <a:schemeClr val="lt1"/>
          </a:fontRef>
        </p:style>
        <p:txBody>
          <a:bodyPr lIns="182880" tIns="59747" rIns="119493" bIns="59747" rtlCol="0" anchor="t" anchorCtr="0"/>
          <a:lstStyle/>
          <a:p>
            <a:r>
              <a:rPr lang="en-US" sz="2040" b="1" dirty="0">
                <a:solidFill>
                  <a:srgbClr val="FFFFFF"/>
                </a:solidFill>
                <a:latin typeface="Segoe UI Light"/>
                <a:ea typeface="Segoe UI" pitchFamily="34" charset="0"/>
                <a:cs typeface="Segoe UI" pitchFamily="34" charset="0"/>
              </a:rPr>
              <a:t>Azure</a:t>
            </a:r>
          </a:p>
        </p:txBody>
      </p:sp>
      <p:sp>
        <p:nvSpPr>
          <p:cNvPr id="38" name="Rectangle 37"/>
          <p:cNvSpPr/>
          <p:nvPr/>
        </p:nvSpPr>
        <p:spPr>
          <a:xfrm>
            <a:off x="3151479" y="4587653"/>
            <a:ext cx="4151176" cy="1453439"/>
          </a:xfrm>
          <a:prstGeom prst="rect">
            <a:avLst/>
          </a:prstGeom>
        </p:spPr>
        <p:txBody>
          <a:bodyPr wrap="square">
            <a:spAutoFit/>
          </a:bodyPr>
          <a:lstStyle/>
          <a:p>
            <a:pPr>
              <a:spcAft>
                <a:spcPts val="612"/>
              </a:spcAft>
            </a:pPr>
            <a:r>
              <a:rPr lang="en-US" sz="3264" spc="-71" dirty="0">
                <a:solidFill>
                  <a:schemeClr val="accent3"/>
                </a:solidFill>
                <a:latin typeface="Segoe UI Light"/>
              </a:rPr>
              <a:t>SharePoint-Hosted App</a:t>
            </a:r>
          </a:p>
          <a:p>
            <a:pPr marL="0" lvl="1"/>
            <a:r>
              <a:rPr lang="en-US" sz="1632" dirty="0">
                <a:latin typeface="+mj-lt"/>
                <a:cs typeface="Segoe UI" pitchFamily="34" charset="0"/>
              </a:rPr>
              <a:t>Reuse web elements (lists, out-of-box web parts). Client side technologies and declarative </a:t>
            </a:r>
            <a:r>
              <a:rPr lang="en-US" sz="1632" dirty="0" smtClean="0">
                <a:latin typeface="+mj-lt"/>
                <a:cs typeface="Segoe UI" pitchFamily="34" charset="0"/>
              </a:rPr>
              <a:t>workflows. No server-side code.</a:t>
            </a:r>
            <a:endParaRPr lang="en-US" sz="1632" dirty="0">
              <a:latin typeface="+mj-lt"/>
              <a:cs typeface="Segoe UI" pitchFamily="34" charset="0"/>
            </a:endParaRPr>
          </a:p>
        </p:txBody>
      </p:sp>
      <p:sp>
        <p:nvSpPr>
          <p:cNvPr id="39" name="Rectangle 38"/>
          <p:cNvSpPr/>
          <p:nvPr/>
        </p:nvSpPr>
        <p:spPr>
          <a:xfrm>
            <a:off x="7451995" y="4769719"/>
            <a:ext cx="1703921" cy="1104223"/>
          </a:xfrm>
          <a:prstGeom prst="rect">
            <a:avLst/>
          </a:prstGeom>
          <a:solidFill>
            <a:schemeClr val="accent2"/>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182880" tIns="46618" rIns="0" bIns="46618" numCol="1" rtlCol="0" anchor="t" anchorCtr="0" compatLnSpc="1">
            <a:prstTxWarp prst="textNoShape">
              <a:avLst/>
            </a:prstTxWarp>
          </a:bodyPr>
          <a:lstStyle/>
          <a:p>
            <a:pPr defTabSz="932103" fontAlgn="base">
              <a:spcBef>
                <a:spcPct val="0"/>
              </a:spcBef>
              <a:spcAft>
                <a:spcPct val="0"/>
              </a:spcAft>
            </a:pPr>
            <a:r>
              <a:rPr lang="en-US" sz="2040" b="1" spc="100" dirty="0">
                <a:solidFill>
                  <a:srgbClr val="FFFFFF"/>
                </a:solidFill>
                <a:latin typeface="Segoe UI Light"/>
              </a:rPr>
              <a:t>Host</a:t>
            </a:r>
          </a:p>
          <a:p>
            <a:pPr defTabSz="932103" fontAlgn="base">
              <a:spcBef>
                <a:spcPct val="0"/>
              </a:spcBef>
              <a:spcAft>
                <a:spcPct val="0"/>
              </a:spcAft>
            </a:pPr>
            <a:r>
              <a:rPr lang="en-US" sz="2040" b="1" spc="100" dirty="0">
                <a:solidFill>
                  <a:srgbClr val="FFFFFF"/>
                </a:solidFill>
                <a:latin typeface="Segoe UI Light"/>
              </a:rPr>
              <a:t>web</a:t>
            </a:r>
          </a:p>
        </p:txBody>
      </p:sp>
      <p:cxnSp>
        <p:nvCxnSpPr>
          <p:cNvPr id="40" name="Straight Connector 39"/>
          <p:cNvCxnSpPr/>
          <p:nvPr/>
        </p:nvCxnSpPr>
        <p:spPr>
          <a:xfrm flipH="1">
            <a:off x="9415287" y="5288672"/>
            <a:ext cx="328455" cy="0"/>
          </a:xfrm>
          <a:prstGeom prst="line">
            <a:avLst/>
          </a:prstGeom>
          <a:ln w="38100">
            <a:solidFill>
              <a:schemeClr val="bg2">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9952954" y="4791787"/>
            <a:ext cx="2009467" cy="1104223"/>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182880" tIns="59747" rIns="119493" bIns="59747" rtlCol="0" anchor="t" anchorCtr="0"/>
          <a:lstStyle/>
          <a:p>
            <a:r>
              <a:rPr lang="en-US" sz="2040" b="1" dirty="0">
                <a:solidFill>
                  <a:srgbClr val="FFFFFF"/>
                </a:solidFill>
                <a:latin typeface="Segoe UI Light"/>
                <a:ea typeface="Segoe UI" pitchFamily="34" charset="0"/>
                <a:cs typeface="Segoe UI" pitchFamily="34" charset="0"/>
              </a:rPr>
              <a:t>App Web</a:t>
            </a:r>
          </a:p>
          <a:p>
            <a:r>
              <a:rPr lang="en-US" sz="1632" b="1" dirty="0">
                <a:solidFill>
                  <a:srgbClr val="FFFFFF"/>
                </a:solidFill>
                <a:latin typeface="Segoe UI Light"/>
                <a:ea typeface="Segoe UI" pitchFamily="34" charset="0"/>
                <a:cs typeface="Segoe UI" pitchFamily="34" charset="0"/>
              </a:rPr>
              <a:t>(from WSP)</a:t>
            </a:r>
          </a:p>
        </p:txBody>
      </p:sp>
      <p:sp>
        <p:nvSpPr>
          <p:cNvPr id="42" name="Rectangle 41"/>
          <p:cNvSpPr/>
          <p:nvPr/>
        </p:nvSpPr>
        <p:spPr>
          <a:xfrm>
            <a:off x="42444" y="2904960"/>
            <a:ext cx="3503375" cy="584775"/>
          </a:xfrm>
          <a:prstGeom prst="rect">
            <a:avLst/>
          </a:prstGeom>
        </p:spPr>
        <p:txBody>
          <a:bodyPr wrap="square">
            <a:spAutoFit/>
          </a:bodyPr>
          <a:lstStyle/>
          <a:p>
            <a:pPr>
              <a:spcAft>
                <a:spcPts val="612"/>
              </a:spcAft>
            </a:pPr>
            <a:r>
              <a:rPr lang="en-US" sz="3200" spc="-71" dirty="0" smtClean="0">
                <a:solidFill>
                  <a:schemeClr val="accent3"/>
                </a:solidFill>
                <a:latin typeface="Segoe UI Light"/>
              </a:rPr>
              <a:t>Cloud-hosted Apps</a:t>
            </a:r>
            <a:endParaRPr lang="en-US" sz="3200" spc="-71" dirty="0">
              <a:solidFill>
                <a:schemeClr val="accent3"/>
              </a:solidFill>
              <a:latin typeface="Segoe UI Ligh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64" y="1774773"/>
            <a:ext cx="1821534" cy="1106597"/>
          </a:xfrm>
          <a:prstGeom prst="rect">
            <a:avLst/>
          </a:prstGeom>
        </p:spPr>
      </p:pic>
      <p:pic>
        <p:nvPicPr>
          <p:cNvPr id="3" name="Picture 2"/>
          <p:cNvPicPr>
            <a:picLocks noChangeAspect="1"/>
          </p:cNvPicPr>
          <p:nvPr/>
        </p:nvPicPr>
        <p:blipFill>
          <a:blip r:embed="rId4"/>
          <a:stretch>
            <a:fillRect/>
          </a:stretch>
        </p:blipFill>
        <p:spPr>
          <a:xfrm>
            <a:off x="851084" y="4636996"/>
            <a:ext cx="1503357" cy="1451066"/>
          </a:xfrm>
          <a:prstGeom prst="rect">
            <a:avLst/>
          </a:prstGeom>
        </p:spPr>
      </p:pic>
      <p:sp>
        <p:nvSpPr>
          <p:cNvPr id="4" name="Right Arrow 3"/>
          <p:cNvSpPr/>
          <p:nvPr/>
        </p:nvSpPr>
        <p:spPr bwMode="auto">
          <a:xfrm>
            <a:off x="2237081" y="4782454"/>
            <a:ext cx="1009356" cy="342190"/>
          </a:xfrm>
          <a:prstGeom prs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31203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ppt_x"/>
                                          </p:val>
                                        </p:tav>
                                        <p:tav tm="100000">
                                          <p:val>
                                            <p:strVal val="#ppt_x"/>
                                          </p:val>
                                        </p:tav>
                                      </p:tavLst>
                                    </p:anim>
                                    <p:anim calcmode="lin" valueType="num">
                                      <p:cBhvr additive="base">
                                        <p:cTn id="63" dur="500" fill="hold"/>
                                        <p:tgtEl>
                                          <p:spTgt spid="3"/>
                                        </p:tgtEl>
                                        <p:attrNameLst>
                                          <p:attrName>ppt_y</p:attrName>
                                        </p:attrNameLst>
                                      </p:cBhvr>
                                      <p:tavLst>
                                        <p:tav tm="0">
                                          <p:val>
                                            <p:strVal val="1+#ppt_h/2"/>
                                          </p:val>
                                        </p:tav>
                                        <p:tav tm="100000">
                                          <p:val>
                                            <p:strVal val="#ppt_y"/>
                                          </p:val>
                                        </p:tav>
                                      </p:tavLst>
                                    </p:anim>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p:bldP spid="29" grpId="0"/>
      <p:bldP spid="30" grpId="0" animBg="1"/>
      <p:bldP spid="32" grpId="0" animBg="1"/>
      <p:bldP spid="35" grpId="0" animBg="1"/>
      <p:bldP spid="37" grpId="0" animBg="1"/>
      <p:bldP spid="38" grpId="0"/>
      <p:bldP spid="39" grpId="0" animBg="1"/>
      <p:bldP spid="41" grpId="0" animBg="1"/>
      <p:bldP spid="42"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package</a:t>
            </a:r>
            <a:endParaRPr lang="en-US" dirty="0"/>
          </a:p>
        </p:txBody>
      </p:sp>
      <p:pic>
        <p:nvPicPr>
          <p:cNvPr id="3" name="Picture 2"/>
          <p:cNvPicPr>
            <a:picLocks noChangeAspect="1"/>
          </p:cNvPicPr>
          <p:nvPr/>
        </p:nvPicPr>
        <p:blipFill>
          <a:blip r:embed="rId3"/>
          <a:stretch>
            <a:fillRect/>
          </a:stretch>
        </p:blipFill>
        <p:spPr>
          <a:xfrm>
            <a:off x="1574987" y="1744662"/>
            <a:ext cx="9288868" cy="441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1937020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catalog</a:t>
            </a:r>
            <a:endParaRPr lang="en-US" dirty="0"/>
          </a:p>
        </p:txBody>
      </p:sp>
      <p:grpSp>
        <p:nvGrpSpPr>
          <p:cNvPr id="3" name="Group 2"/>
          <p:cNvGrpSpPr/>
          <p:nvPr/>
        </p:nvGrpSpPr>
        <p:grpSpPr>
          <a:xfrm>
            <a:off x="1968889" y="1668462"/>
            <a:ext cx="8501063" cy="4309203"/>
            <a:chOff x="655637" y="580404"/>
            <a:chExt cx="11015663" cy="5583858"/>
          </a:xfrm>
        </p:grpSpPr>
        <p:pic>
          <p:nvPicPr>
            <p:cNvPr id="4" name="Picture 3"/>
            <p:cNvPicPr>
              <a:picLocks noChangeAspect="1"/>
            </p:cNvPicPr>
            <p:nvPr/>
          </p:nvPicPr>
          <p:blipFill>
            <a:blip r:embed="rId3"/>
            <a:stretch>
              <a:fillRect/>
            </a:stretch>
          </p:blipFill>
          <p:spPr>
            <a:xfrm>
              <a:off x="655637" y="580404"/>
              <a:ext cx="9748838" cy="4362351"/>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2255837" y="3721249"/>
              <a:ext cx="9415463" cy="2443013"/>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8539459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606271" y="3344859"/>
            <a:ext cx="6860366" cy="914400"/>
          </a:xfrm>
        </p:spPr>
        <p:txBody>
          <a:bodyPr/>
          <a:lstStyle/>
          <a:p>
            <a:r>
              <a:rPr lang="en-US" dirty="0" smtClean="0"/>
              <a:t>Cloud business </a:t>
            </a:r>
            <a:r>
              <a:rPr lang="en-US" dirty="0"/>
              <a:t>a</a:t>
            </a:r>
            <a:r>
              <a:rPr lang="en-US" dirty="0" smtClean="0"/>
              <a:t>pps</a:t>
            </a:r>
          </a:p>
          <a:p>
            <a:pPr lvl="1">
              <a:buFont typeface="Arial" panose="020B0604020202020204" pitchFamily="34" charset="0"/>
              <a:buChar char="•"/>
            </a:pPr>
            <a:r>
              <a:rPr lang="en-US" dirty="0"/>
              <a:t>Built on the </a:t>
            </a:r>
            <a:r>
              <a:rPr lang="en-US" b="1" dirty="0" smtClean="0"/>
              <a:t>Microsoft </a:t>
            </a:r>
            <a:r>
              <a:rPr lang="en-US" b="1" dirty="0"/>
              <a:t>Cloud p</a:t>
            </a:r>
            <a:r>
              <a:rPr lang="en-US" b="1" dirty="0" smtClean="0"/>
              <a:t>latform</a:t>
            </a:r>
            <a:endParaRPr lang="en-US" b="1" dirty="0"/>
          </a:p>
          <a:p>
            <a:pPr lvl="1">
              <a:buFont typeface="Arial" panose="020B0604020202020204" pitchFamily="34" charset="0"/>
              <a:buChar char="•"/>
            </a:pPr>
            <a:r>
              <a:rPr lang="en-US" dirty="0"/>
              <a:t>Designed for the </a:t>
            </a:r>
            <a:r>
              <a:rPr lang="en-US" b="1" dirty="0" smtClean="0"/>
              <a:t>mobile enterprise </a:t>
            </a:r>
          </a:p>
          <a:p>
            <a:pPr lvl="1">
              <a:buFont typeface="Arial" panose="020B0604020202020204" pitchFamily="34" charset="0"/>
              <a:buChar char="•"/>
            </a:pPr>
            <a:r>
              <a:rPr lang="en-US" dirty="0" smtClean="0"/>
              <a:t>Uses </a:t>
            </a:r>
            <a:r>
              <a:rPr lang="en-US" dirty="0"/>
              <a:t>the technologies </a:t>
            </a:r>
            <a:r>
              <a:rPr lang="en-US" b="1" dirty="0"/>
              <a:t>you already know</a:t>
            </a:r>
          </a:p>
          <a:p>
            <a:pPr lvl="1">
              <a:buFont typeface="Arial" panose="020B0604020202020204" pitchFamily="34" charset="0"/>
              <a:buChar char="•"/>
            </a:pPr>
            <a:r>
              <a:rPr lang="en-US" b="1" dirty="0" smtClean="0"/>
              <a:t>Aggregates </a:t>
            </a:r>
            <a:r>
              <a:rPr lang="en-US" dirty="0" smtClean="0"/>
              <a:t>data sources</a:t>
            </a:r>
          </a:p>
          <a:p>
            <a:pPr lvl="1">
              <a:buFont typeface="Arial" panose="020B0604020202020204" pitchFamily="34" charset="0"/>
              <a:buChar char="•"/>
            </a:pPr>
            <a:r>
              <a:rPr lang="en-US" dirty="0" smtClean="0"/>
              <a:t>Business logic that </a:t>
            </a:r>
            <a:r>
              <a:rPr lang="en-US" b="1" dirty="0" smtClean="0"/>
              <a:t>crosses data sources</a:t>
            </a:r>
          </a:p>
          <a:p>
            <a:pPr lvl="1">
              <a:buFont typeface="Arial" panose="020B0604020202020204" pitchFamily="34" charset="0"/>
              <a:buChar char="•"/>
            </a:pPr>
            <a:r>
              <a:rPr lang="en-US" dirty="0" smtClean="0"/>
              <a:t>Focus on </a:t>
            </a:r>
            <a:r>
              <a:rPr lang="en-US" b="1" dirty="0" smtClean="0"/>
              <a:t>productivity</a:t>
            </a:r>
          </a:p>
          <a:p>
            <a:pPr lvl="1">
              <a:buFont typeface="Arial" panose="020B0604020202020204" pitchFamily="34" charset="0"/>
              <a:buChar char="•"/>
            </a:pPr>
            <a:r>
              <a:rPr lang="en-US" dirty="0" smtClean="0"/>
              <a:t>Focus on the </a:t>
            </a:r>
            <a:r>
              <a:rPr lang="en-US" b="1" dirty="0" smtClean="0"/>
              <a:t>unique aspects </a:t>
            </a:r>
            <a:r>
              <a:rPr lang="en-US" dirty="0" smtClean="0"/>
              <a:t>of your app</a:t>
            </a:r>
          </a:p>
        </p:txBody>
      </p:sp>
      <p:sp>
        <p:nvSpPr>
          <p:cNvPr id="5" name="Title 4"/>
          <p:cNvSpPr>
            <a:spLocks noGrp="1"/>
          </p:cNvSpPr>
          <p:nvPr>
            <p:ph type="title"/>
          </p:nvPr>
        </p:nvSpPr>
        <p:spPr/>
        <p:txBody>
          <a:bodyPr/>
          <a:lstStyle/>
          <a:p>
            <a:r>
              <a:rPr lang="en-US" dirty="0" smtClean="0"/>
              <a:t>What did we cover?</a:t>
            </a:r>
            <a:endParaRPr lang="en-US" dirty="0"/>
          </a:p>
        </p:txBody>
      </p:sp>
      <p:grpSp>
        <p:nvGrpSpPr>
          <p:cNvPr id="3" name="Group 2"/>
          <p:cNvGrpSpPr/>
          <p:nvPr/>
        </p:nvGrpSpPr>
        <p:grpSpPr>
          <a:xfrm>
            <a:off x="390252" y="1516062"/>
            <a:ext cx="5245123" cy="5029200"/>
            <a:chOff x="668314" y="1516062"/>
            <a:chExt cx="4531157" cy="432435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314" y="1516062"/>
              <a:ext cx="3947410" cy="3878308"/>
            </a:xfrm>
            <a:prstGeom prst="rect">
              <a:avLst/>
            </a:prstGeom>
          </p:spPr>
        </p:pic>
        <p:pic>
          <p:nvPicPr>
            <p:cNvPr id="7" name="Picture 6"/>
            <p:cNvPicPr>
              <a:picLocks noChangeAspect="1"/>
            </p:cNvPicPr>
            <p:nvPr/>
          </p:nvPicPr>
          <p:blipFill>
            <a:blip r:embed="rId4"/>
            <a:stretch>
              <a:fillRect/>
            </a:stretch>
          </p:blipFill>
          <p:spPr>
            <a:xfrm>
              <a:off x="3322637" y="2811462"/>
              <a:ext cx="1876834" cy="3028950"/>
            </a:xfrm>
            <a:prstGeom prst="rect">
              <a:avLst/>
            </a:prstGeom>
          </p:spPr>
        </p:pic>
      </p:grpSp>
    </p:spTree>
    <p:extLst>
      <p:ext uri="{BB962C8B-B14F-4D97-AF65-F5344CB8AC3E}">
        <p14:creationId xmlns:p14="http://schemas.microsoft.com/office/powerpoint/2010/main" val="93119077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343001"/>
          </a:xfrm>
        </p:spPr>
        <p:txBody>
          <a:bodyPr/>
          <a:lstStyle/>
          <a:p>
            <a:r>
              <a:rPr lang="en-US" dirty="0" smtClean="0"/>
              <a:t>Get started, get the tools</a:t>
            </a:r>
          </a:p>
          <a:p>
            <a:pPr lvl="1"/>
            <a:r>
              <a:rPr lang="en-US" dirty="0" smtClean="0">
                <a:hlinkClick r:id="rId2"/>
              </a:rPr>
              <a:t>http://aka.ms/BuildSharePointApps</a:t>
            </a:r>
            <a:endParaRPr lang="en-US" dirty="0" smtClean="0"/>
          </a:p>
          <a:p>
            <a:pPr lvl="1"/>
            <a:r>
              <a:rPr lang="en-US" dirty="0" smtClean="0">
                <a:hlinkClick r:id="rId3"/>
              </a:rPr>
              <a:t>http://dev.office.com</a:t>
            </a:r>
            <a:r>
              <a:rPr lang="en-US" dirty="0" smtClean="0"/>
              <a:t> </a:t>
            </a:r>
          </a:p>
          <a:p>
            <a:r>
              <a:rPr lang="en-US" b="1" dirty="0"/>
              <a:t>SAP </a:t>
            </a:r>
            <a:r>
              <a:rPr lang="en-US" dirty="0" err="1"/>
              <a:t>NetWeaver</a:t>
            </a:r>
            <a:r>
              <a:rPr lang="en-US" dirty="0"/>
              <a:t> </a:t>
            </a:r>
            <a:r>
              <a:rPr lang="en-US" dirty="0" smtClean="0"/>
              <a:t>gateway </a:t>
            </a:r>
            <a:r>
              <a:rPr lang="en-US" dirty="0"/>
              <a:t>t</a:t>
            </a:r>
            <a:r>
              <a:rPr lang="en-US" dirty="0" smtClean="0"/>
              <a:t>est OData feeds</a:t>
            </a:r>
          </a:p>
          <a:p>
            <a:pPr lvl="1"/>
            <a:r>
              <a:rPr lang="en-US" dirty="0" smtClean="0">
                <a:hlinkClick r:id="rId4"/>
              </a:rPr>
              <a:t>http</a:t>
            </a:r>
            <a:r>
              <a:rPr lang="en-US" dirty="0">
                <a:hlinkClick r:id="rId4"/>
              </a:rPr>
              <a:t>://</a:t>
            </a:r>
            <a:r>
              <a:rPr lang="en-US" dirty="0" smtClean="0">
                <a:hlinkClick r:id="rId4"/>
              </a:rPr>
              <a:t>scn.sap.com/docs/DOC-40986</a:t>
            </a:r>
            <a:endParaRPr lang="en-US" dirty="0" smtClean="0"/>
          </a:p>
          <a:p>
            <a:r>
              <a:rPr lang="en-US" dirty="0" smtClean="0"/>
              <a:t>Cloud business </a:t>
            </a:r>
            <a:r>
              <a:rPr lang="en-US" dirty="0"/>
              <a:t>a</a:t>
            </a:r>
            <a:r>
              <a:rPr lang="en-US" dirty="0" smtClean="0"/>
              <a:t>pps “How-to” videos</a:t>
            </a:r>
          </a:p>
          <a:p>
            <a:pPr lvl="1"/>
            <a:r>
              <a:rPr lang="en-US" dirty="0">
                <a:hlinkClick r:id="rId5"/>
              </a:rPr>
              <a:t>https://</a:t>
            </a:r>
            <a:r>
              <a:rPr lang="en-US" dirty="0" smtClean="0">
                <a:hlinkClick r:id="rId5"/>
              </a:rPr>
              <a:t>channel9.msdn.com/Series/CBA</a:t>
            </a:r>
            <a:r>
              <a:rPr lang="en-US" dirty="0" smtClean="0"/>
              <a:t> </a:t>
            </a:r>
          </a:p>
          <a:p>
            <a:pPr lvl="1"/>
            <a:endParaRPr lang="en-US" dirty="0"/>
          </a:p>
          <a:p>
            <a:pPr lvl="1"/>
            <a:endParaRPr lang="en-US" dirty="0" smtClean="0"/>
          </a:p>
          <a:p>
            <a:pPr lvl="1"/>
            <a:endParaRPr lang="en-US" dirty="0"/>
          </a:p>
          <a:p>
            <a:pPr lvl="1"/>
            <a:endParaRPr lang="en-US" dirty="0" smtClean="0"/>
          </a:p>
        </p:txBody>
      </p:sp>
      <p:sp>
        <p:nvSpPr>
          <p:cNvPr id="2" name="Title 1"/>
          <p:cNvSpPr>
            <a:spLocks noGrp="1"/>
          </p:cNvSpPr>
          <p:nvPr>
            <p:ph type="title"/>
          </p:nvPr>
        </p:nvSpPr>
        <p:spPr/>
        <p:txBody>
          <a:bodyPr/>
          <a:lstStyle/>
          <a:p>
            <a:r>
              <a:rPr lang="en-US" dirty="0" smtClean="0"/>
              <a:t>Resources</a:t>
            </a:r>
            <a:endParaRPr lang="en-US" dirty="0"/>
          </a:p>
        </p:txBody>
      </p:sp>
      <p:pic>
        <p:nvPicPr>
          <p:cNvPr id="4" name="Picture Placeholder 14"/>
          <p:cNvPicPr>
            <a:picLocks noChangeAspect="1"/>
          </p:cNvPicPr>
          <p:nvPr/>
        </p:nvPicPr>
        <p:blipFill rotWithShape="1">
          <a:blip r:embed="rId6">
            <a:extLst>
              <a:ext uri="{28A0092B-C50C-407E-A947-70E740481C1C}">
                <a14:useLocalDpi xmlns:a14="http://schemas.microsoft.com/office/drawing/2010/main" val="0"/>
              </a:ext>
            </a:extLst>
          </a:blip>
          <a:srcRect l="1666" t="156" r="1666" b="156"/>
          <a:stretch/>
        </p:blipFill>
        <p:spPr>
          <a:xfrm>
            <a:off x="10089346" y="2697254"/>
            <a:ext cx="1020555" cy="10523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pic>
      <p:pic>
        <p:nvPicPr>
          <p:cNvPr id="6" name="Picture 5"/>
          <p:cNvPicPr>
            <a:picLocks noChangeAspect="1"/>
          </p:cNvPicPr>
          <p:nvPr/>
        </p:nvPicPr>
        <p:blipFill>
          <a:blip r:embed="rId7">
            <a:clrChange>
              <a:clrFrom>
                <a:srgbClr val="000000"/>
              </a:clrFrom>
              <a:clrTo>
                <a:srgbClr val="000000">
                  <a:alpha val="0"/>
                </a:srgbClr>
              </a:clrTo>
            </a:clrChange>
            <a:duotone>
              <a:schemeClr val="accent1">
                <a:shade val="45000"/>
                <a:satMod val="135000"/>
              </a:schemeClr>
              <a:prstClr val="white"/>
            </a:duotone>
          </a:blip>
          <a:stretch>
            <a:fillRect/>
          </a:stretch>
        </p:blipFill>
        <p:spPr>
          <a:xfrm>
            <a:off x="9631186" y="1212850"/>
            <a:ext cx="1936876" cy="797537"/>
          </a:xfrm>
          <a:prstGeom prst="rect">
            <a:avLst/>
          </a:prstGeom>
          <a:solidFill>
            <a:schemeClr val="accent1"/>
          </a:solidFill>
        </p:spPr>
      </p:pic>
    </p:spTree>
    <p:extLst>
      <p:ext uri="{BB962C8B-B14F-4D97-AF65-F5344CB8AC3E}">
        <p14:creationId xmlns:p14="http://schemas.microsoft.com/office/powerpoint/2010/main" val="100909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8457" y="2741178"/>
            <a:ext cx="4224528" cy="4224528"/>
          </a:xfrm>
          <a:prstGeom prst="rect">
            <a:avLst/>
          </a:prstGeom>
        </p:spPr>
      </p:pic>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000" dirty="0" smtClean="0">
                <a:gradFill>
                  <a:gsLst>
                    <a:gs pos="1087">
                      <a:schemeClr val="tx2"/>
                    </a:gs>
                    <a:gs pos="100000">
                      <a:schemeClr val="tx2"/>
                    </a:gs>
                  </a:gsLst>
                  <a:lin ang="5400000" scaled="0"/>
                </a:gradFill>
              </a:rPr>
              <a:t>Your Feedback is Important</a:t>
            </a:r>
            <a:endParaRPr lang="en-US" sz="6000" dirty="0">
              <a:gradFill>
                <a:gsLst>
                  <a:gs pos="1087">
                    <a:schemeClr val="tx2"/>
                  </a:gs>
                  <a:gs pos="100000">
                    <a:schemeClr val="tx2"/>
                  </a:gs>
                </a:gsLst>
                <a:lin ang="5400000" scaled="0"/>
              </a:gradFill>
            </a:endParaRP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Font typeface="Wingdings" panose="05000000000000000000" pitchFamily="2" charset="2"/>
              <a:buNone/>
            </a:pPr>
            <a:r>
              <a:rPr lang="en-US" sz="3600" dirty="0" smtClean="0">
                <a:gradFill>
                  <a:gsLst>
                    <a:gs pos="5435">
                      <a:schemeClr val="tx1"/>
                    </a:gs>
                    <a:gs pos="100000">
                      <a:schemeClr val="tx1"/>
                    </a:gs>
                  </a:gsLst>
                  <a:lin ang="5400000" scaled="0"/>
                </a:gradFill>
              </a:rPr>
              <a:t>Fill out an evaluation of this session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and help shape future events. </a:t>
            </a:r>
          </a:p>
          <a:p>
            <a:pPr marL="0" indent="0">
              <a:lnSpc>
                <a:spcPct val="80000"/>
              </a:lnSpc>
              <a:spcBef>
                <a:spcPts val="2200"/>
              </a:spcBef>
              <a:buFont typeface="Wingdings" panose="05000000000000000000" pitchFamily="2" charset="2"/>
              <a:buNone/>
            </a:pPr>
            <a:r>
              <a:rPr lang="en-US" sz="3600" dirty="0" smtClean="0">
                <a:gradFill>
                  <a:gsLst>
                    <a:gs pos="5435">
                      <a:schemeClr val="tx1"/>
                    </a:gs>
                    <a:gs pos="100000">
                      <a:schemeClr val="tx1"/>
                    </a:gs>
                  </a:gsLst>
                  <a:lin ang="5400000" scaled="0"/>
                </a:gradFill>
                <a:latin typeface="+mn-lt"/>
              </a:rPr>
              <a:t>Scan the QR code </a:t>
            </a:r>
            <a:r>
              <a:rPr lang="en-US" sz="3600" dirty="0" smtClean="0">
                <a:gradFill>
                  <a:gsLst>
                    <a:gs pos="5435">
                      <a:schemeClr val="tx1"/>
                    </a:gs>
                    <a:gs pos="100000">
                      <a:schemeClr val="tx1"/>
                    </a:gs>
                  </a:gsLst>
                  <a:lin ang="5400000" scaled="0"/>
                </a:gradFill>
              </a:rPr>
              <a:t>to evaluate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this session on your mobile device. </a:t>
            </a:r>
          </a:p>
          <a:p>
            <a:pPr marL="0" indent="0">
              <a:spcBef>
                <a:spcPts val="1800"/>
              </a:spcBef>
              <a:buFont typeface="Wingdings" panose="05000000000000000000" pitchFamily="2" charset="2"/>
              <a:buNone/>
            </a:pPr>
            <a:r>
              <a:rPr lang="en-US" sz="3200" dirty="0" smtClean="0">
                <a:gradFill>
                  <a:gsLst>
                    <a:gs pos="3261">
                      <a:schemeClr val="tx2"/>
                    </a:gs>
                    <a:gs pos="100000">
                      <a:schemeClr val="tx2"/>
                    </a:gs>
                  </a:gsLst>
                  <a:lin ang="5400000" scaled="0"/>
                </a:gradFill>
                <a:latin typeface="+mn-lt"/>
              </a:rPr>
              <a:t>You’ll also be entered into </a:t>
            </a:r>
            <a:br>
              <a:rPr lang="en-US" sz="3200" dirty="0" smtClean="0">
                <a:gradFill>
                  <a:gsLst>
                    <a:gs pos="3261">
                      <a:schemeClr val="tx2"/>
                    </a:gs>
                    <a:gs pos="100000">
                      <a:schemeClr val="tx2"/>
                    </a:gs>
                  </a:gsLst>
                  <a:lin ang="5400000" scaled="0"/>
                </a:gradFill>
                <a:latin typeface="+mn-lt"/>
              </a:rPr>
            </a:br>
            <a:r>
              <a:rPr lang="en-US" sz="3200" dirty="0" smtClean="0">
                <a:gradFill>
                  <a:gsLst>
                    <a:gs pos="3261">
                      <a:schemeClr val="tx2"/>
                    </a:gs>
                    <a:gs pos="100000">
                      <a:schemeClr val="tx2"/>
                    </a:gs>
                  </a:gsLst>
                  <a:lin ang="5400000" scaled="0"/>
                </a:gradFill>
                <a:latin typeface="+mn-lt"/>
              </a:rPr>
              <a:t>a daily prize drawing!</a:t>
            </a:r>
            <a:endParaRPr lang="en-US" sz="3200" dirty="0">
              <a:gradFill>
                <a:gsLst>
                  <a:gs pos="3261">
                    <a:schemeClr val="tx2"/>
                  </a:gs>
                  <a:gs pos="100000">
                    <a:schemeClr val="tx2"/>
                  </a:gs>
                </a:gsLst>
                <a:lin ang="5400000" scaled="0"/>
              </a:gradFill>
              <a:latin typeface="+mn-lt"/>
            </a:endParaRPr>
          </a:p>
        </p:txBody>
      </p:sp>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424624965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2014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217263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smtClean="0"/>
              <a:t>@BethMassi</a:t>
            </a:r>
          </a:p>
          <a:p>
            <a:r>
              <a:rPr lang="en-US" smtClean="0"/>
              <a:t>Senior Program Manager – Microsoft Visual Studio</a:t>
            </a:r>
            <a:endParaRPr lang="en-US" dirty="0" smtClean="0"/>
          </a:p>
        </p:txBody>
      </p:sp>
      <p:sp>
        <p:nvSpPr>
          <p:cNvPr id="2" name="Title 1"/>
          <p:cNvSpPr>
            <a:spLocks noGrp="1"/>
          </p:cNvSpPr>
          <p:nvPr>
            <p:ph type="title"/>
          </p:nvPr>
        </p:nvSpPr>
        <p:spPr/>
        <p:txBody>
          <a:bodyPr/>
          <a:lstStyle/>
          <a:p>
            <a:r>
              <a:rPr lang="en-US" smtClean="0"/>
              <a:t>Developing Office 365 </a:t>
            </a:r>
            <a:br>
              <a:rPr lang="en-US" smtClean="0"/>
            </a:br>
            <a:r>
              <a:rPr lang="en-US" smtClean="0"/>
              <a:t>Cloud business apps</a:t>
            </a:r>
            <a:endParaRPr lang="en-US" dirty="0"/>
          </a:p>
        </p:txBody>
      </p:sp>
      <p:sp>
        <p:nvSpPr>
          <p:cNvPr id="6" name="Text Placeholder 5"/>
          <p:cNvSpPr>
            <a:spLocks noGrp="1"/>
          </p:cNvSpPr>
          <p:nvPr>
            <p:ph type="body" sz="quarter" idx="13"/>
          </p:nvPr>
        </p:nvSpPr>
        <p:spPr/>
        <p:txBody>
          <a:bodyPr/>
          <a:lstStyle/>
          <a:p>
            <a:r>
              <a:rPr lang="en-US" dirty="0" smtClean="0"/>
              <a:t>3-573</a:t>
            </a:r>
            <a:endParaRPr lang="en-US" dirty="0"/>
          </a:p>
        </p:txBody>
      </p:sp>
    </p:spTree>
    <p:extLst>
      <p:ext uri="{BB962C8B-B14F-4D97-AF65-F5344CB8AC3E}">
        <p14:creationId xmlns:p14="http://schemas.microsoft.com/office/powerpoint/2010/main" val="105881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530467" y="1476621"/>
            <a:ext cx="11373923" cy="3447098"/>
          </a:xfrm>
          <a:prstGeom prst="rect">
            <a:avLst/>
          </a:prstGeom>
        </p:spPr>
        <p:txBody>
          <a:bodyPr/>
          <a:lstStyle/>
          <a:p>
            <a:pPr>
              <a:buFont typeface="Arial" panose="020B0604020202020204" pitchFamily="34" charset="0"/>
              <a:buChar char="•"/>
            </a:pPr>
            <a:r>
              <a:rPr lang="en-US" dirty="0">
                <a:solidFill>
                  <a:schemeClr val="tx1"/>
                </a:solidFill>
              </a:rPr>
              <a:t>Any device, anywhere, anytime</a:t>
            </a:r>
          </a:p>
          <a:p>
            <a:pPr>
              <a:buFont typeface="Arial" panose="020B0604020202020204" pitchFamily="34" charset="0"/>
              <a:buChar char="•"/>
            </a:pPr>
            <a:r>
              <a:rPr lang="en-US" dirty="0">
                <a:solidFill>
                  <a:schemeClr val="tx1"/>
                </a:solidFill>
              </a:rPr>
              <a:t>New discovery channels</a:t>
            </a:r>
          </a:p>
          <a:p>
            <a:pPr>
              <a:buFont typeface="Arial" panose="020B0604020202020204" pitchFamily="34" charset="0"/>
              <a:buChar char="•"/>
            </a:pPr>
            <a:r>
              <a:rPr lang="en-US" dirty="0">
                <a:solidFill>
                  <a:schemeClr val="tx1"/>
                </a:solidFill>
              </a:rPr>
              <a:t>New ways of working </a:t>
            </a:r>
          </a:p>
          <a:p>
            <a:pPr>
              <a:buFont typeface="Arial" panose="020B0604020202020204" pitchFamily="34" charset="0"/>
              <a:buChar char="•"/>
            </a:pPr>
            <a:r>
              <a:rPr lang="en-US" dirty="0">
                <a:solidFill>
                  <a:schemeClr val="tx1"/>
                </a:solidFill>
              </a:rPr>
              <a:t>Redefined expectations for apps</a:t>
            </a:r>
          </a:p>
          <a:p>
            <a:endParaRPr lang="en-US" dirty="0">
              <a:solidFill>
                <a:schemeClr val="tx1"/>
              </a:solidFill>
            </a:endParaRPr>
          </a:p>
        </p:txBody>
      </p:sp>
      <p:sp>
        <p:nvSpPr>
          <p:cNvPr id="3" name="Title 2"/>
          <p:cNvSpPr>
            <a:spLocks noGrp="1"/>
          </p:cNvSpPr>
          <p:nvPr>
            <p:ph type="title"/>
          </p:nvPr>
        </p:nvSpPr>
        <p:spPr/>
        <p:txBody>
          <a:bodyPr/>
          <a:lstStyle/>
          <a:p>
            <a:r>
              <a:rPr lang="en-US" dirty="0"/>
              <a:t>Today’s business app</a:t>
            </a:r>
          </a:p>
        </p:txBody>
      </p:sp>
    </p:spTree>
    <p:extLst>
      <p:ext uri="{BB962C8B-B14F-4D97-AF65-F5344CB8AC3E}">
        <p14:creationId xmlns:p14="http://schemas.microsoft.com/office/powerpoint/2010/main" val="348423957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the </a:t>
            </a:r>
            <a:r>
              <a:rPr lang="en-US" dirty="0" smtClean="0"/>
              <a:t>Cloud app </a:t>
            </a:r>
            <a:r>
              <a:rPr lang="en-US" dirty="0"/>
              <a:t>m</a:t>
            </a:r>
            <a:r>
              <a:rPr lang="en-US" dirty="0" smtClean="0"/>
              <a:t>odel</a:t>
            </a:r>
            <a:endParaRPr lang="en-US" dirty="0"/>
          </a:p>
        </p:txBody>
      </p:sp>
      <p:sp>
        <p:nvSpPr>
          <p:cNvPr id="4" name="Content Placeholder 2"/>
          <p:cNvSpPr txBox="1">
            <a:spLocks/>
          </p:cNvSpPr>
          <p:nvPr/>
        </p:nvSpPr>
        <p:spPr>
          <a:xfrm>
            <a:off x="5642174" y="1516062"/>
            <a:ext cx="6519668" cy="48768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t>Bring the concept and value of apps to Office and SharePoint</a:t>
            </a:r>
          </a:p>
          <a:p>
            <a:r>
              <a:rPr lang="en-US" sz="3600" dirty="0"/>
              <a:t>Unified and Cloud </a:t>
            </a:r>
            <a:r>
              <a:rPr lang="en-US" sz="3600" dirty="0" smtClean="0"/>
              <a:t>ready</a:t>
            </a:r>
            <a:endParaRPr lang="en-US" sz="3600" dirty="0"/>
          </a:p>
          <a:p>
            <a:pPr lvl="1"/>
            <a:r>
              <a:rPr lang="en-US" sz="2000" dirty="0" smtClean="0"/>
              <a:t>Works on-premises and in Office 365</a:t>
            </a:r>
          </a:p>
          <a:p>
            <a:pPr lvl="1"/>
            <a:r>
              <a:rPr lang="en-US" sz="2000" dirty="0" smtClean="0"/>
              <a:t>App lifecycle, built in monitoring, telemetry, </a:t>
            </a:r>
            <a:br>
              <a:rPr lang="en-US" sz="2000" dirty="0" smtClean="0"/>
            </a:br>
            <a:r>
              <a:rPr lang="en-US" sz="2000" dirty="0" smtClean="0"/>
              <a:t>and isolation</a:t>
            </a:r>
          </a:p>
          <a:p>
            <a:r>
              <a:rPr lang="en-US" sz="3600" dirty="0" smtClean="0"/>
              <a:t>Web-standards based </a:t>
            </a:r>
          </a:p>
          <a:p>
            <a:pPr lvl="1"/>
            <a:r>
              <a:rPr lang="en-US" sz="2000" dirty="0" smtClean="0"/>
              <a:t>Embraces web technologies including HTML, JavaScript REST/ODATA, and OAuth</a:t>
            </a:r>
          </a:p>
          <a:p>
            <a:pPr lvl="1"/>
            <a:r>
              <a:rPr lang="en-US" sz="2000" dirty="0" smtClean="0"/>
              <a:t>Build a web app that is connected to Office &amp; SharePoint APIs &amp; services</a:t>
            </a:r>
          </a:p>
        </p:txBody>
      </p:sp>
      <p:pic>
        <p:nvPicPr>
          <p:cNvPr id="5" name="Picture Placeholder 10"/>
          <p:cNvPicPr>
            <a:picLocks noChangeAspect="1"/>
          </p:cNvPicPr>
          <p:nvPr/>
        </p:nvPicPr>
        <p:blipFill>
          <a:blip r:embed="rId3">
            <a:extLst>
              <a:ext uri="{28A0092B-C50C-407E-A947-70E740481C1C}">
                <a14:useLocalDpi xmlns:a14="http://schemas.microsoft.com/office/drawing/2010/main" val="0"/>
              </a:ext>
            </a:extLst>
          </a:blip>
          <a:srcRect l="25481" r="25481"/>
          <a:stretch>
            <a:fillRect/>
          </a:stretch>
        </p:blipFill>
        <p:spPr>
          <a:xfrm>
            <a:off x="655637" y="1599554"/>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pic>
    </p:spTree>
    <p:extLst>
      <p:ext uri="{BB962C8B-B14F-4D97-AF65-F5344CB8AC3E}">
        <p14:creationId xmlns:p14="http://schemas.microsoft.com/office/powerpoint/2010/main" val="340708065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53591" y="979982"/>
            <a:ext cx="12126568" cy="2898280"/>
            <a:chOff x="153591" y="1039687"/>
            <a:chExt cx="12126568" cy="2898280"/>
          </a:xfrm>
          <a:solidFill>
            <a:schemeClr val="accent3"/>
          </a:solidFill>
        </p:grpSpPr>
        <p:grpSp>
          <p:nvGrpSpPr>
            <p:cNvPr id="122" name="Group 121"/>
            <p:cNvGrpSpPr/>
            <p:nvPr/>
          </p:nvGrpSpPr>
          <p:grpSpPr>
            <a:xfrm>
              <a:off x="153591" y="1039687"/>
              <a:ext cx="12126568" cy="2898280"/>
              <a:chOff x="149729" y="1019393"/>
              <a:chExt cx="11889871" cy="2916363"/>
            </a:xfrm>
            <a:grpFill/>
          </p:grpSpPr>
          <p:sp>
            <p:nvSpPr>
              <p:cNvPr id="123" name="Rectangle 122"/>
              <p:cNvSpPr/>
              <p:nvPr/>
            </p:nvSpPr>
            <p:spPr bwMode="auto">
              <a:xfrm>
                <a:off x="152400" y="1019393"/>
                <a:ext cx="11887200" cy="291636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t>
                </a:r>
                <a:r>
                  <a:rPr lang="en-US" sz="3264" spc="-51" dirty="0" smtClean="0">
                    <a:gradFill>
                      <a:gsLst>
                        <a:gs pos="85430">
                          <a:srgbClr val="FFFFFF"/>
                        </a:gs>
                        <a:gs pos="44000">
                          <a:srgbClr val="FFFFFF"/>
                        </a:gs>
                      </a:gsLst>
                      <a:lin ang="5400000" scaled="0"/>
                    </a:gradFill>
                    <a:latin typeface="Segoe UI Light"/>
                  </a:rPr>
                  <a:t>apps</a:t>
                </a:r>
                <a:endParaRPr lang="en-US" sz="3264" spc="-51" dirty="0">
                  <a:gradFill>
                    <a:gsLst>
                      <a:gs pos="85430">
                        <a:srgbClr val="FFFFFF"/>
                      </a:gs>
                      <a:gs pos="44000">
                        <a:srgbClr val="FFFFFF"/>
                      </a:gs>
                    </a:gsLst>
                    <a:lin ang="5400000" scaled="0"/>
                  </a:gradFill>
                  <a:latin typeface="Segoe UI Light"/>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a:grpFill/>
          </p:spPr>
        </p:pic>
        <p:grpSp>
          <p:nvGrpSpPr>
            <p:cNvPr id="15" name="Group 14"/>
            <p:cNvGrpSpPr/>
            <p:nvPr/>
          </p:nvGrpSpPr>
          <p:grpSpPr>
            <a:xfrm>
              <a:off x="8528624" y="1610484"/>
              <a:ext cx="2761096" cy="2107974"/>
              <a:chOff x="8334245" y="1579049"/>
              <a:chExt cx="2871917" cy="2192581"/>
            </a:xfrm>
            <a:grpFill/>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a:grpFill/>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a:grpFill/>
            </p:spPr>
          </p:pic>
        </p:grpSp>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a:grpFill/>
          </p:spPr>
        </p:pic>
      </p:grpSp>
      <p:sp>
        <p:nvSpPr>
          <p:cNvPr id="125" name="Rectangle 124"/>
          <p:cNvSpPr/>
          <p:nvPr/>
        </p:nvSpPr>
        <p:spPr bwMode="auto">
          <a:xfrm>
            <a:off x="149334" y="3878262"/>
            <a:ext cx="12130825" cy="2887876"/>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53" name="Table 52"/>
          <p:cNvGraphicFramePr>
            <a:graphicFrameLocks noGrp="1"/>
          </p:cNvGraphicFramePr>
          <p:nvPr>
            <p:extLst/>
          </p:nvPr>
        </p:nvGraphicFramePr>
        <p:xfrm>
          <a:off x="6177850" y="4583652"/>
          <a:ext cx="2314440" cy="619807"/>
        </p:xfrm>
        <a:graphic>
          <a:graphicData uri="http://schemas.openxmlformats.org/drawingml/2006/table">
            <a:tbl>
              <a:tblPr firstRow="1" bandRow="1">
                <a:tableStyleId>{5C22544A-7EE6-4342-B048-85BDC9FD1C3A}</a:tableStyleId>
              </a:tblPr>
              <a:tblGrid>
                <a:gridCol w="2314440"/>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Store</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bl>
          </a:graphicData>
        </a:graphic>
      </p:graphicFrame>
      <p:sp>
        <p:nvSpPr>
          <p:cNvPr id="2" name="Title 1"/>
          <p:cNvSpPr>
            <a:spLocks noGrp="1"/>
          </p:cNvSpPr>
          <p:nvPr>
            <p:ph type="title"/>
          </p:nvPr>
        </p:nvSpPr>
        <p:spPr>
          <a:xfrm>
            <a:off x="136215" y="145042"/>
            <a:ext cx="11889564" cy="917575"/>
          </a:xfrm>
        </p:spPr>
        <p:txBody>
          <a:bodyPr/>
          <a:lstStyle/>
          <a:p>
            <a:r>
              <a:rPr lang="en-US" sz="4080" dirty="0">
                <a:solidFill>
                  <a:schemeClr val="tx1"/>
                </a:solidFill>
              </a:rPr>
              <a:t>Office 365 </a:t>
            </a:r>
            <a:r>
              <a:rPr lang="en-US" sz="4080" dirty="0" smtClean="0">
                <a:solidFill>
                  <a:schemeClr val="tx1"/>
                </a:solidFill>
              </a:rPr>
              <a:t>platform </a:t>
            </a:r>
            <a:endParaRPr lang="en-US" sz="4080" dirty="0">
              <a:solidFill>
                <a:schemeClr val="tx1"/>
              </a:solidFill>
            </a:endParaRPr>
          </a:p>
        </p:txBody>
      </p:sp>
      <p:sp>
        <p:nvSpPr>
          <p:cNvPr id="126" name="Rectangle 125"/>
          <p:cNvSpPr/>
          <p:nvPr/>
        </p:nvSpPr>
        <p:spPr bwMode="auto">
          <a:xfrm>
            <a:off x="170564" y="3847002"/>
            <a:ext cx="4631987" cy="75346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a:t>
            </a:r>
            <a:r>
              <a:rPr lang="en-US" sz="3264" spc="-51" dirty="0" smtClean="0">
                <a:gradFill>
                  <a:gsLst>
                    <a:gs pos="85430">
                      <a:srgbClr val="FFFFFF"/>
                    </a:gs>
                    <a:gs pos="44000">
                      <a:srgbClr val="FFFFFF"/>
                    </a:gs>
                  </a:gsLst>
                  <a:lin ang="5400000" scaled="0"/>
                </a:gradFill>
                <a:latin typeface="Segoe UI Light"/>
              </a:rPr>
              <a:t>Office 365 </a:t>
            </a:r>
            <a:r>
              <a:rPr lang="en-US" sz="3264" spc="-51" dirty="0">
                <a:gradFill>
                  <a:gsLst>
                    <a:gs pos="85430">
                      <a:srgbClr val="FFFFFF"/>
                    </a:gs>
                    <a:gs pos="44000">
                      <a:srgbClr val="FFFFFF"/>
                    </a:gs>
                  </a:gsLst>
                  <a:lin ang="5400000" scaled="0"/>
                </a:gradFill>
                <a:latin typeface="Segoe UI Light"/>
              </a:rPr>
              <a:t>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chemeClr val="bg1"/>
                </a:solidFill>
                <a:latin typeface="Segoe UI Light"/>
              </a:rPr>
              <a:t>Flexible </a:t>
            </a:r>
            <a:r>
              <a:rPr lang="en-US" sz="3264" spc="-51" dirty="0" smtClean="0">
                <a:solidFill>
                  <a:schemeClr val="bg1"/>
                </a:solidFill>
                <a:latin typeface="Segoe UI Light"/>
              </a:rPr>
              <a:t>tools</a:t>
            </a:r>
            <a:endParaRPr lang="en-US" sz="3264" spc="-51" dirty="0">
              <a:solidFill>
                <a:schemeClr val="bg1"/>
              </a:solidFill>
              <a:latin typeface="Segoe UI Light"/>
            </a:endParaRPr>
          </a:p>
        </p:txBody>
      </p:sp>
      <p:grpSp>
        <p:nvGrpSpPr>
          <p:cNvPr id="21" name="Group 20"/>
          <p:cNvGrpSpPr/>
          <p:nvPr/>
        </p:nvGrpSpPr>
        <p:grpSpPr>
          <a:xfrm>
            <a:off x="8842558" y="4702873"/>
            <a:ext cx="2535846" cy="1702221"/>
            <a:chOff x="8842558" y="4702873"/>
            <a:chExt cx="2535846" cy="1702221"/>
          </a:xfrm>
        </p:grpSpPr>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8842558" y="4702873"/>
              <a:ext cx="2535846" cy="1702221"/>
              <a:chOff x="8842558" y="4702873"/>
              <a:chExt cx="2535846" cy="1702221"/>
            </a:xfrm>
          </p:grpSpPr>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rgbClr val="7030A0"/>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chemeClr val="accent5">
                    <a:lumMod val="60000"/>
                    <a:lumOff val="40000"/>
                  </a:schemeClr>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grpSp>
      <p:graphicFrame>
        <p:nvGraphicFramePr>
          <p:cNvPr id="12" name="Table 11"/>
          <p:cNvGraphicFramePr>
            <a:graphicFrameLocks noGrp="1"/>
          </p:cNvGraphicFramePr>
          <p:nvPr>
            <p:extLst>
              <p:ext uri="{D42A27DB-BD31-4B8C-83A1-F6EECF244321}">
                <p14:modId xmlns:p14="http://schemas.microsoft.com/office/powerpoint/2010/main" val="520175456"/>
              </p:ext>
            </p:extLst>
          </p:nvPr>
        </p:nvGraphicFramePr>
        <p:xfrm>
          <a:off x="350352" y="4592423"/>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w</a:t>
                      </a:r>
                      <a:r>
                        <a:rPr lang="en-US" sz="1600" b="0" dirty="0" smtClean="0">
                          <a:gradFill>
                            <a:gsLst>
                              <a:gs pos="0">
                                <a:srgbClr val="FFFFFF"/>
                              </a:gs>
                              <a:gs pos="100000">
                                <a:srgbClr val="FFFFFF"/>
                              </a:gs>
                            </a:gsLst>
                            <a:lin ang="5400000" scaled="0"/>
                          </a:gradFill>
                          <a:latin typeface="+mn-lt"/>
                        </a:rPr>
                        <a:t>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lumMod val="50000"/>
                      </a:schemeClr>
                    </a:solidFill>
                  </a:tcPr>
                </a:tc>
              </a:tr>
            </a:tbl>
          </a:graphicData>
        </a:graphic>
      </p:graphicFrame>
      <p:grpSp>
        <p:nvGrpSpPr>
          <p:cNvPr id="18" name="Group 17"/>
          <p:cNvGrpSpPr/>
          <p:nvPr/>
        </p:nvGrpSpPr>
        <p:grpSpPr>
          <a:xfrm>
            <a:off x="5373202" y="4683356"/>
            <a:ext cx="494749" cy="424390"/>
            <a:chOff x="5373202" y="4683356"/>
            <a:chExt cx="494749" cy="424390"/>
          </a:xfrm>
        </p:grpSpPr>
        <p:sp>
          <p:nvSpPr>
            <p:cNvPr id="180" name="Freeform 741"/>
            <p:cNvSpPr>
              <a:spLocks/>
            </p:cNvSpPr>
            <p:nvPr/>
          </p:nvSpPr>
          <p:spPr bwMode="auto">
            <a:xfrm>
              <a:off x="5540863" y="4788144"/>
              <a:ext cx="159427" cy="319602"/>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1" name="Oval 742"/>
            <p:cNvSpPr>
              <a:spLocks noChangeArrowheads="1"/>
            </p:cNvSpPr>
            <p:nvPr/>
          </p:nvSpPr>
          <p:spPr bwMode="auto">
            <a:xfrm>
              <a:off x="5573048" y="4683356"/>
              <a:ext cx="95058" cy="9580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2" name="Freeform 743"/>
            <p:cNvSpPr>
              <a:spLocks/>
            </p:cNvSpPr>
            <p:nvPr/>
          </p:nvSpPr>
          <p:spPr bwMode="auto">
            <a:xfrm>
              <a:off x="5733972" y="4800119"/>
              <a:ext cx="133979" cy="27244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3" name="Oval 744"/>
            <p:cNvSpPr>
              <a:spLocks noChangeArrowheads="1"/>
            </p:cNvSpPr>
            <p:nvPr/>
          </p:nvSpPr>
          <p:spPr bwMode="auto">
            <a:xfrm>
              <a:off x="5760169" y="4710301"/>
              <a:ext cx="81585" cy="8083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4" name="Freeform 745"/>
            <p:cNvSpPr>
              <a:spLocks/>
            </p:cNvSpPr>
            <p:nvPr/>
          </p:nvSpPr>
          <p:spPr bwMode="auto">
            <a:xfrm>
              <a:off x="5373202" y="4800119"/>
              <a:ext cx="133979" cy="27244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5" name="Oval 746"/>
            <p:cNvSpPr>
              <a:spLocks noChangeArrowheads="1"/>
            </p:cNvSpPr>
            <p:nvPr/>
          </p:nvSpPr>
          <p:spPr bwMode="auto">
            <a:xfrm>
              <a:off x="5399399" y="4710301"/>
              <a:ext cx="81585" cy="8083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grpSp>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chemeClr val="tx1">
                  <a:lumMod val="65000"/>
                  <a:lumOff val="35000"/>
                </a:schemeClr>
              </a:solidFill>
            </a:endParaRPr>
          </a:p>
        </p:txBody>
      </p:sp>
      <p:grpSp>
        <p:nvGrpSpPr>
          <p:cNvPr id="19" name="Group 18"/>
          <p:cNvGrpSpPr/>
          <p:nvPr/>
        </p:nvGrpSpPr>
        <p:grpSpPr>
          <a:xfrm>
            <a:off x="1969710" y="4607189"/>
            <a:ext cx="1350313" cy="577396"/>
            <a:chOff x="1969710" y="4607189"/>
            <a:chExt cx="1350313" cy="577396"/>
          </a:xfrm>
        </p:grpSpPr>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r="45370"/>
            <a:stretch/>
          </p:blipFill>
          <p:spPr>
            <a:xfrm>
              <a:off x="2315393" y="4607189"/>
              <a:ext cx="576186" cy="577396"/>
            </a:xfrm>
            <a:prstGeom prst="rect">
              <a:avLst/>
            </a:prstGeom>
          </p:spPr>
        </p:pic>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r="49189"/>
            <a:stretch/>
          </p:blipFill>
          <p:spPr>
            <a:xfrm>
              <a:off x="2746955" y="4607189"/>
              <a:ext cx="573068" cy="577396"/>
            </a:xfrm>
            <a:prstGeom prst="rect">
              <a:avLst/>
            </a:prstGeom>
          </p:spPr>
        </p:pic>
        <p:grpSp>
          <p:nvGrpSpPr>
            <p:cNvPr id="13" name="Group 12"/>
            <p:cNvGrpSpPr/>
            <p:nvPr/>
          </p:nvGrpSpPr>
          <p:grpSpPr>
            <a:xfrm>
              <a:off x="1969710" y="4699291"/>
              <a:ext cx="391302" cy="394735"/>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p>
        </p:txBody>
      </p:sp>
      <p:sp>
        <p:nvSpPr>
          <p:cNvPr id="7" name="Rectangle 6"/>
          <p:cNvSpPr/>
          <p:nvPr/>
        </p:nvSpPr>
        <p:spPr bwMode="auto">
          <a:xfrm>
            <a:off x="1790470" y="2308841"/>
            <a:ext cx="2370367" cy="903662"/>
          </a:xfrm>
          <a:prstGeom prst="rect">
            <a:avLst/>
          </a:prstGeom>
          <a:noFill/>
          <a:ln w="28575">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7115219" y="2192266"/>
            <a:ext cx="735073" cy="1577006"/>
          </a:xfrm>
          <a:prstGeom prst="rect">
            <a:avLst/>
          </a:prstGeom>
          <a:noFill/>
          <a:ln w="3810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6300548" y="3849417"/>
            <a:ext cx="2057779"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smtClean="0">
                <a:gradFill>
                  <a:gsLst>
                    <a:gs pos="85430">
                      <a:srgbClr val="FFFFFF"/>
                    </a:gs>
                    <a:gs pos="44000">
                      <a:srgbClr val="FFFFFF"/>
                    </a:gs>
                  </a:gsLst>
                  <a:lin ang="5400000" scaled="0"/>
                </a:gradFill>
                <a:latin typeface="Segoe UI Light"/>
              </a:rPr>
              <a:t>Discovery</a:t>
            </a:r>
            <a:endParaRPr lang="en-US" sz="3264" spc="-51" dirty="0">
              <a:gradFill>
                <a:gsLst>
                  <a:gs pos="85430">
                    <a:srgbClr val="FFFFFF"/>
                  </a:gs>
                  <a:gs pos="44000">
                    <a:srgbClr val="FFFFFF"/>
                  </a:gs>
                </a:gsLst>
                <a:lin ang="5400000" scaled="0"/>
              </a:gradFill>
              <a:latin typeface="Segoe UI Light"/>
            </a:endParaRPr>
          </a:p>
        </p:txBody>
      </p:sp>
      <p:pic>
        <p:nvPicPr>
          <p:cNvPr id="17" name="Picture 16"/>
          <p:cNvPicPr>
            <a:picLocks noChangeAspect="1"/>
          </p:cNvPicPr>
          <p:nvPr/>
        </p:nvPicPr>
        <p:blipFill rotWithShape="1">
          <a:blip r:embed="rId10"/>
          <a:srcRect l="8780" t="-1078" r="-1297" b="5999"/>
          <a:stretch/>
        </p:blipFill>
        <p:spPr>
          <a:xfrm>
            <a:off x="7742237" y="4587873"/>
            <a:ext cx="685799" cy="585790"/>
          </a:xfrm>
          <a:prstGeom prst="rect">
            <a:avLst/>
          </a:prstGeom>
        </p:spPr>
      </p:pic>
    </p:spTree>
    <p:extLst>
      <p:ext uri="{BB962C8B-B14F-4D97-AF65-F5344CB8AC3E}">
        <p14:creationId xmlns:p14="http://schemas.microsoft.com/office/powerpoint/2010/main" val="4097280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20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fade">
                                      <p:cBhvr>
                                        <p:cTn id="22" dur="500"/>
                                        <p:tgtEl>
                                          <p:spTgt spid="125"/>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8"/>
                                        </p:tgtEl>
                                        <p:attrNameLst>
                                          <p:attrName>style.visibility</p:attrName>
                                        </p:attrNameLst>
                                      </p:cBhvr>
                                      <p:to>
                                        <p:strVal val="visible"/>
                                      </p:to>
                                    </p:set>
                                    <p:animEffect transition="in" filter="fade">
                                      <p:cBhvr>
                                        <p:cTn id="31" dur="500"/>
                                        <p:tgtEl>
                                          <p:spTgt spid="178"/>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55"/>
                                        </p:tgtEl>
                                        <p:attrNameLst>
                                          <p:attrName>style.visibility</p:attrName>
                                        </p:attrNameLst>
                                      </p:cBhvr>
                                      <p:to>
                                        <p:strVal val="visible"/>
                                      </p:to>
                                    </p:set>
                                    <p:animEffect transition="in" filter="fade">
                                      <p:cBhvr>
                                        <p:cTn id="53" dur="2000"/>
                                        <p:tgtEl>
                                          <p:spTgt spid="155"/>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57"/>
            </p:par>
          </p:childTnLst>
        </p:cTn>
      </p:par>
    </p:tnLst>
    <p:bldLst>
      <p:bldP spid="125" grpId="0" animBg="1"/>
      <p:bldP spid="126" grpId="0"/>
      <p:bldP spid="155" grpId="0"/>
      <p:bldP spid="178" grpId="0" animBg="1"/>
      <p:bldP spid="94" grpId="0" animBg="1"/>
      <p:bldP spid="7" grpId="0" animBg="1"/>
      <p:bldP spid="49" grpId="0" animBg="1"/>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1949" y="233152"/>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sz="5507" dirty="0"/>
              <a:t>App </a:t>
            </a:r>
            <a:r>
              <a:rPr sz="5507" dirty="0" smtClean="0"/>
              <a:t>anatomy</a:t>
            </a:r>
            <a:endParaRPr lang="en-US" sz="5507" dirty="0"/>
          </a:p>
        </p:txBody>
      </p:sp>
      <p:sp>
        <p:nvSpPr>
          <p:cNvPr id="6" name="Cross 5"/>
          <p:cNvSpPr/>
          <p:nvPr/>
        </p:nvSpPr>
        <p:spPr>
          <a:xfrm>
            <a:off x="4000934" y="3478409"/>
            <a:ext cx="365343" cy="346313"/>
          </a:xfrm>
          <a:prstGeom prst="plus">
            <a:avLst>
              <a:gd name="adj" fmla="val 33488"/>
            </a:avLst>
          </a:prstGeom>
          <a:solidFill>
            <a:schemeClr val="tx1"/>
          </a:solidFill>
          <a:ln w="28575" cap="flat" cmpd="sng" algn="ctr">
            <a:noFill/>
            <a:prstDash val="solid"/>
          </a:ln>
          <a:effectLst/>
        </p:spPr>
        <p:txBody>
          <a:bodyPr lIns="26766" tIns="13382" rIns="26766" bIns="13382" rtlCol="0" anchor="ctr"/>
          <a:lstStyle/>
          <a:p>
            <a:pPr algn="ctr" defTabSz="570813"/>
            <a:endParaRPr lang="en-US" sz="1125" kern="0">
              <a:solidFill>
                <a:srgbClr val="FFFFFF"/>
              </a:solidFill>
            </a:endParaRPr>
          </a:p>
        </p:txBody>
      </p:sp>
      <p:sp>
        <p:nvSpPr>
          <p:cNvPr id="8" name="Equal 7"/>
          <p:cNvSpPr/>
          <p:nvPr/>
        </p:nvSpPr>
        <p:spPr>
          <a:xfrm>
            <a:off x="7800447" y="3365096"/>
            <a:ext cx="595409" cy="585371"/>
          </a:xfrm>
          <a:prstGeom prst="mathEqual">
            <a:avLst>
              <a:gd name="adj1" fmla="val 14949"/>
              <a:gd name="adj2" fmla="val 17475"/>
            </a:avLst>
          </a:prstGeom>
          <a:solidFill>
            <a:schemeClr val="tx1"/>
          </a:solidFill>
          <a:ln w="28575" cap="flat" cmpd="sng" algn="ctr">
            <a:noFill/>
            <a:prstDash val="solid"/>
          </a:ln>
          <a:effectLst/>
        </p:spPr>
        <p:txBody>
          <a:bodyPr lIns="26766" tIns="13382" rIns="26766" bIns="13382" rtlCol="0" anchor="ctr"/>
          <a:lstStyle/>
          <a:p>
            <a:pPr algn="ctr" defTabSz="570813"/>
            <a:endParaRPr lang="en-US" sz="1125" kern="0">
              <a:solidFill>
                <a:srgbClr val="1B1B1B"/>
              </a:solidFill>
            </a:endParaRPr>
          </a:p>
        </p:txBody>
      </p:sp>
      <p:grpSp>
        <p:nvGrpSpPr>
          <p:cNvPr id="9" name="Group 8"/>
          <p:cNvGrpSpPr/>
          <p:nvPr/>
        </p:nvGrpSpPr>
        <p:grpSpPr>
          <a:xfrm>
            <a:off x="8845861" y="2476351"/>
            <a:ext cx="2449256" cy="2448618"/>
            <a:chOff x="612654" y="2554799"/>
            <a:chExt cx="1408218" cy="1407851"/>
          </a:xfrm>
          <a:solidFill>
            <a:srgbClr val="0072C6"/>
          </a:solidFill>
        </p:grpSpPr>
        <p:sp>
          <p:nvSpPr>
            <p:cNvPr id="10" name="Rectangle 9"/>
            <p:cNvSpPr/>
            <p:nvPr/>
          </p:nvSpPr>
          <p:spPr bwMode="auto">
            <a:xfrm>
              <a:off x="612654" y="2554799"/>
              <a:ext cx="1408218" cy="14078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02" tIns="34253" rIns="34253" bIns="68502" numCol="1" spcCol="0" rtlCol="0" fromWordArt="0" anchor="b" anchorCtr="0" forceAA="0" compatLnSpc="1">
              <a:prstTxWarp prst="textNoShape">
                <a:avLst/>
              </a:prstTxWarp>
              <a:noAutofit/>
            </a:bodyPr>
            <a:lstStyle/>
            <a:p>
              <a:pPr algn="ctr" defTabSz="684784" fontAlgn="base">
                <a:spcBef>
                  <a:spcPct val="0"/>
                </a:spcBef>
                <a:spcAft>
                  <a:spcPct val="0"/>
                </a:spcAft>
              </a:pPr>
              <a:r>
                <a:rPr lang="en-US" sz="2799" spc="-38" dirty="0">
                  <a:solidFill>
                    <a:srgbClr val="FFFFFF"/>
                  </a:solidFill>
                  <a:ea typeface="Segoe UI" pitchFamily="34" charset="0"/>
                  <a:cs typeface="Segoe UI" pitchFamily="34" charset="0"/>
                </a:rPr>
                <a:t>App</a:t>
              </a:r>
            </a:p>
          </p:txBody>
        </p:sp>
        <p:grpSp>
          <p:nvGrpSpPr>
            <p:cNvPr id="11" name="Group 57"/>
            <p:cNvGrpSpPr/>
            <p:nvPr/>
          </p:nvGrpSpPr>
          <p:grpSpPr>
            <a:xfrm>
              <a:off x="919215" y="2660502"/>
              <a:ext cx="857657" cy="957797"/>
              <a:chOff x="6844170" y="2713377"/>
              <a:chExt cx="1582061" cy="1766786"/>
            </a:xfrm>
            <a:grpFill/>
          </p:grpSpPr>
          <p:sp>
            <p:nvSpPr>
              <p:cNvPr id="12" name="Hexagon 11"/>
              <p:cNvSpPr/>
              <p:nvPr/>
            </p:nvSpPr>
            <p:spPr bwMode="auto">
              <a:xfrm rot="5400000">
                <a:off x="6841821" y="2830741"/>
                <a:ext cx="1701773" cy="1467046"/>
              </a:xfrm>
              <a:prstGeom prst="hexagon">
                <a:avLst/>
              </a:prstGeom>
              <a:solidFill>
                <a:schemeClr val="bg1"/>
              </a:solidFill>
              <a:ln w="1905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3" tIns="45702" rIns="45702" bIns="91403" numCol="1" spcCol="0" rtlCol="0" fromWordArt="0" anchor="b" anchorCtr="0" forceAA="0" compatLnSpc="1">
                <a:prstTxWarp prst="textNoShape">
                  <a:avLst/>
                </a:prstTxWarp>
                <a:noAutofit/>
              </a:bodyPr>
              <a:lstStyle/>
              <a:p>
                <a:pPr algn="ctr" defTabSz="913737" fontAlgn="base">
                  <a:spcBef>
                    <a:spcPct val="0"/>
                  </a:spcBef>
                  <a:spcAft>
                    <a:spcPct val="0"/>
                  </a:spcAft>
                </a:pPr>
                <a:endParaRPr lang="en-US" sz="2399" spc="-50" dirty="0">
                  <a:solidFill>
                    <a:srgbClr val="FFFFFF"/>
                  </a:solidFill>
                  <a:ea typeface="Segoe UI" pitchFamily="34" charset="0"/>
                  <a:cs typeface="Segoe UI" pitchFamily="34" charset="0"/>
                </a:endParaRPr>
              </a:p>
            </p:txBody>
          </p:sp>
          <p:sp>
            <p:nvSpPr>
              <p:cNvPr id="13" name="Hexagon 12"/>
              <p:cNvSpPr/>
              <p:nvPr/>
            </p:nvSpPr>
            <p:spPr bwMode="auto">
              <a:xfrm rot="5400000">
                <a:off x="6778583" y="3594724"/>
                <a:ext cx="951026" cy="819851"/>
              </a:xfrm>
              <a:prstGeom prst="hexagon">
                <a:avLst/>
              </a:prstGeom>
              <a:solidFill>
                <a:schemeClr val="bg1"/>
              </a:solidFill>
              <a:ln w="28575">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3" tIns="45702" rIns="45702" bIns="91403" numCol="1" spcCol="0" rtlCol="0" fromWordArt="0" anchor="b" anchorCtr="0" forceAA="0" compatLnSpc="1">
                <a:prstTxWarp prst="textNoShape">
                  <a:avLst/>
                </a:prstTxWarp>
                <a:noAutofit/>
              </a:bodyPr>
              <a:lstStyle/>
              <a:p>
                <a:pPr algn="ctr" defTabSz="913737" fontAlgn="base">
                  <a:spcBef>
                    <a:spcPct val="0"/>
                  </a:spcBef>
                  <a:spcAft>
                    <a:spcPct val="0"/>
                  </a:spcAft>
                </a:pPr>
                <a:endParaRPr lang="en-US" sz="2399" spc="-50" dirty="0">
                  <a:solidFill>
                    <a:srgbClr val="FFFFFF"/>
                  </a:solidFill>
                  <a:ea typeface="Segoe UI" pitchFamily="34" charset="0"/>
                  <a:cs typeface="Segoe UI" pitchFamily="34" charset="0"/>
                </a:endParaRPr>
              </a:p>
            </p:txBody>
          </p:sp>
        </p:grpSp>
      </p:grpSp>
      <p:sp>
        <p:nvSpPr>
          <p:cNvPr id="14" name="Rectangle 13"/>
          <p:cNvSpPr/>
          <p:nvPr/>
        </p:nvSpPr>
        <p:spPr>
          <a:xfrm>
            <a:off x="4871009" y="2476351"/>
            <a:ext cx="2446783" cy="2448618"/>
          </a:xfrm>
          <a:prstGeom prst="rect">
            <a:avLst/>
          </a:prstGeom>
          <a:solidFill>
            <a:schemeClr val="accent4"/>
          </a:solidFill>
          <a:ln w="3175" cap="flat" cmpd="sng" algn="ctr">
            <a:noFill/>
            <a:prstDash val="solid"/>
          </a:ln>
          <a:effectLst/>
        </p:spPr>
        <p:txBody>
          <a:bodyPr lIns="26766" tIns="0" rIns="26766" bIns="13382" rtlCol="0" anchor="ctr"/>
          <a:lstStyle/>
          <a:p>
            <a:pPr algn="ctr" defTabSz="570813"/>
            <a:r>
              <a:rPr lang="en-US" sz="2799" kern="0" dirty="0">
                <a:solidFill>
                  <a:schemeClr val="bg1"/>
                </a:solidFill>
              </a:rPr>
              <a:t>App Manifest</a:t>
            </a:r>
          </a:p>
        </p:txBody>
      </p:sp>
      <p:sp>
        <p:nvSpPr>
          <p:cNvPr id="15" name="Rectangle 14"/>
          <p:cNvSpPr/>
          <p:nvPr/>
        </p:nvSpPr>
        <p:spPr>
          <a:xfrm>
            <a:off x="1092728" y="2476351"/>
            <a:ext cx="2446783" cy="2448618"/>
          </a:xfrm>
          <a:prstGeom prst="rect">
            <a:avLst/>
          </a:prstGeom>
          <a:solidFill>
            <a:schemeClr val="accent2"/>
          </a:solidFill>
          <a:ln w="3175" cap="flat" cmpd="sng" algn="ctr">
            <a:noFill/>
            <a:prstDash val="solid"/>
          </a:ln>
          <a:effectLst/>
        </p:spPr>
        <p:txBody>
          <a:bodyPr lIns="26766" tIns="0" rIns="26766" bIns="13382" rtlCol="0" anchor="ctr"/>
          <a:lstStyle/>
          <a:p>
            <a:pPr algn="ctr" defTabSz="570813"/>
            <a:r>
              <a:rPr lang="en-US" sz="2799" kern="0" dirty="0">
                <a:solidFill>
                  <a:srgbClr val="FFFFFF"/>
                </a:solidFill>
              </a:rPr>
              <a:t>Web Page</a:t>
            </a:r>
          </a:p>
        </p:txBody>
      </p:sp>
      <p:sp>
        <p:nvSpPr>
          <p:cNvPr id="16" name="Rectangle 15"/>
          <p:cNvSpPr/>
          <p:nvPr/>
        </p:nvSpPr>
        <p:spPr>
          <a:xfrm>
            <a:off x="4871009" y="3886451"/>
            <a:ext cx="2446783" cy="282383"/>
          </a:xfrm>
          <a:prstGeom prst="rect">
            <a:avLst/>
          </a:prstGeom>
        </p:spPr>
        <p:txBody>
          <a:bodyPr wrap="square">
            <a:spAutoFit/>
          </a:bodyPr>
          <a:lstStyle/>
          <a:p>
            <a:pPr algn="ctr"/>
            <a:r>
              <a:rPr lang="en-US" sz="1199" dirty="0">
                <a:solidFill>
                  <a:srgbClr val="FFFFFF"/>
                </a:solidFill>
                <a:latin typeface="Consolas" panose="020B0609020204030204" pitchFamily="49" charset="0"/>
                <a:cs typeface="Consolas" panose="020B0609020204030204" pitchFamily="49" charset="0"/>
              </a:rPr>
              <a:t>&lt;XML&gt;</a:t>
            </a:r>
          </a:p>
        </p:txBody>
      </p:sp>
      <p:sp>
        <p:nvSpPr>
          <p:cNvPr id="17" name="Rectangle 16"/>
          <p:cNvSpPr/>
          <p:nvPr/>
        </p:nvSpPr>
        <p:spPr>
          <a:xfrm>
            <a:off x="1092728" y="3876828"/>
            <a:ext cx="2446783" cy="282383"/>
          </a:xfrm>
          <a:prstGeom prst="rect">
            <a:avLst/>
          </a:prstGeom>
        </p:spPr>
        <p:txBody>
          <a:bodyPr wrap="square">
            <a:spAutoFit/>
          </a:bodyPr>
          <a:lstStyle/>
          <a:p>
            <a:pPr algn="ctr"/>
            <a:r>
              <a:rPr lang="en-US" sz="1199" dirty="0">
                <a:solidFill>
                  <a:srgbClr val="FFFFFF"/>
                </a:solidFill>
                <a:latin typeface="Consolas" panose="020B0609020204030204" pitchFamily="49" charset="0"/>
                <a:cs typeface="Consolas" panose="020B0609020204030204" pitchFamily="49" charset="0"/>
              </a:rPr>
              <a:t>HTML/CSS/JS</a:t>
            </a:r>
          </a:p>
        </p:txBody>
      </p:sp>
    </p:spTree>
    <p:extLst>
      <p:ext uri="{BB962C8B-B14F-4D97-AF65-F5344CB8AC3E}">
        <p14:creationId xmlns:p14="http://schemas.microsoft.com/office/powerpoint/2010/main" val="49692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10" presetClass="entr" presetSubtype="0" fill="hold" nodeType="after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4"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hidden="1"/>
          <p:cNvGrpSpPr/>
          <p:nvPr/>
        </p:nvGrpSpPr>
        <p:grpSpPr>
          <a:xfrm>
            <a:off x="2000038" y="1496340"/>
            <a:ext cx="8436403" cy="5593883"/>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491"/>
                <a:endParaRPr lang="en-US" sz="1938">
                  <a:solidFill>
                    <a:srgbClr val="FFFFFF"/>
                  </a:solidFill>
                </a:endParaRPr>
              </a:p>
            </p:txBody>
          </p:sp>
        </p:grpSp>
      </p:grpSp>
      <p:sp>
        <p:nvSpPr>
          <p:cNvPr id="58" name="Rectangle 94"/>
          <p:cNvSpPr/>
          <p:nvPr/>
        </p:nvSpPr>
        <p:spPr bwMode="auto">
          <a:xfrm>
            <a:off x="1037373" y="1741488"/>
            <a:ext cx="1954562" cy="1015706"/>
          </a:xfrm>
          <a:prstGeom prst="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lIns="182880" tIns="146304" rIns="182880" bIns="146304" rtlCol="0" anchor="t" anchorCtr="0"/>
          <a:lstStyle/>
          <a:p>
            <a:pPr defTabSz="931491"/>
            <a:r>
              <a:rPr lang="en-US" sz="1599" dirty="0">
                <a:solidFill>
                  <a:sysClr val="windowText" lastClr="000000"/>
                </a:solidFill>
              </a:rPr>
              <a:t>Office Store </a:t>
            </a:r>
          </a:p>
          <a:p>
            <a:pPr defTabSz="931491"/>
            <a:r>
              <a:rPr lang="en-US" sz="1599" dirty="0">
                <a:solidFill>
                  <a:sysClr val="windowText" lastClr="000000"/>
                </a:solidFill>
              </a:rPr>
              <a:t>SharePoint </a:t>
            </a:r>
            <a:r>
              <a:rPr lang="en-US" sz="1599" dirty="0" smtClean="0">
                <a:solidFill>
                  <a:sysClr val="windowText" lastClr="000000"/>
                </a:solidFill>
              </a:rPr>
              <a:t>app </a:t>
            </a:r>
            <a:r>
              <a:rPr lang="en-US" sz="1599" dirty="0">
                <a:solidFill>
                  <a:sysClr val="windowText" lastClr="000000"/>
                </a:solidFill>
              </a:rPr>
              <a:t>c</a:t>
            </a:r>
            <a:r>
              <a:rPr lang="en-US" sz="1599" dirty="0" smtClean="0">
                <a:solidFill>
                  <a:sysClr val="windowText" lastClr="000000"/>
                </a:solidFill>
              </a:rPr>
              <a:t>atalog</a:t>
            </a:r>
            <a:endParaRPr lang="en-US" sz="1599" dirty="0">
              <a:solidFill>
                <a:sysClr val="windowText" lastClr="000000"/>
              </a:solidFill>
            </a:endParaRPr>
          </a:p>
        </p:txBody>
      </p:sp>
      <p:sp>
        <p:nvSpPr>
          <p:cNvPr id="59" name="Up Arrow 58"/>
          <p:cNvSpPr/>
          <p:nvPr/>
        </p:nvSpPr>
        <p:spPr bwMode="auto">
          <a:xfrm rot="5400000">
            <a:off x="3427769" y="1716254"/>
            <a:ext cx="266020" cy="1093795"/>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err="1">
              <a:solidFill>
                <a:sysClr val="windowText" lastClr="000000"/>
              </a:solidFill>
              <a:ea typeface="Segoe UI" pitchFamily="34" charset="0"/>
              <a:cs typeface="Segoe UI" pitchFamily="34" charset="0"/>
            </a:endParaRPr>
          </a:p>
        </p:txBody>
      </p:sp>
      <p:sp>
        <p:nvSpPr>
          <p:cNvPr id="67" name="TextBox 66"/>
          <p:cNvSpPr txBox="1"/>
          <p:nvPr/>
        </p:nvSpPr>
        <p:spPr>
          <a:xfrm>
            <a:off x="4652462" y="6016553"/>
            <a:ext cx="2505866" cy="753411"/>
          </a:xfrm>
          <a:prstGeom prst="rect">
            <a:avLst/>
          </a:prstGeom>
          <a:solidFill>
            <a:schemeClr val="accent3"/>
          </a:solidFill>
        </p:spPr>
        <p:style>
          <a:lnRef idx="0">
            <a:schemeClr val="accent2"/>
          </a:lnRef>
          <a:fillRef idx="3">
            <a:schemeClr val="accent2"/>
          </a:fillRef>
          <a:effectRef idx="3">
            <a:schemeClr val="accent2"/>
          </a:effectRef>
          <a:fontRef idx="minor">
            <a:schemeClr val="lt1"/>
          </a:fontRef>
        </p:style>
        <p:txBody>
          <a:bodyPr wrap="square" lIns="0" tIns="0" rIns="0" bIns="0" rtlCol="0">
            <a:spAutoFit/>
          </a:bodyPr>
          <a:lstStyle/>
          <a:p>
            <a:pPr algn="ctr"/>
            <a:r>
              <a:rPr lang="en-US" sz="2448" spc="-71" dirty="0" smtClean="0">
                <a:solidFill>
                  <a:srgbClr val="FFFFFF"/>
                </a:solidFill>
              </a:rPr>
              <a:t>Modern browser </a:t>
            </a:r>
            <a:r>
              <a:rPr lang="en-US" sz="2448" spc="-71" dirty="0">
                <a:solidFill>
                  <a:srgbClr val="FFFFFF"/>
                </a:solidFill>
              </a:rPr>
              <a:t>c</a:t>
            </a:r>
            <a:r>
              <a:rPr lang="en-US" sz="2448" spc="-71" dirty="0" smtClean="0">
                <a:solidFill>
                  <a:srgbClr val="FFFFFF"/>
                </a:solidFill>
              </a:rPr>
              <a:t>lient (HTML5)</a:t>
            </a:r>
          </a:p>
        </p:txBody>
      </p:sp>
      <p:sp>
        <p:nvSpPr>
          <p:cNvPr id="2" name="Title 1"/>
          <p:cNvSpPr>
            <a:spLocks noGrp="1"/>
          </p:cNvSpPr>
          <p:nvPr>
            <p:ph type="title"/>
          </p:nvPr>
        </p:nvSpPr>
        <p:spPr/>
        <p:txBody>
          <a:bodyPr/>
          <a:lstStyle/>
          <a:p>
            <a:r>
              <a:rPr lang="en-US" dirty="0" smtClean="0"/>
              <a:t>Anatomy of a cloud </a:t>
            </a:r>
            <a:r>
              <a:rPr lang="en-US" dirty="0"/>
              <a:t>b</a:t>
            </a:r>
            <a:r>
              <a:rPr lang="en-US" dirty="0" smtClean="0"/>
              <a:t>usiness </a:t>
            </a:r>
            <a:r>
              <a:rPr lang="en-US" dirty="0"/>
              <a:t>a</a:t>
            </a:r>
            <a:r>
              <a:rPr lang="en-US" dirty="0" smtClean="0"/>
              <a:t>pp</a:t>
            </a:r>
            <a:endParaRPr lang="en-US" dirty="0"/>
          </a:p>
        </p:txBody>
      </p:sp>
      <p:pic>
        <p:nvPicPr>
          <p:cNvPr id="7" name="Picture 6"/>
          <p:cNvPicPr>
            <a:picLocks noChangeAspect="1"/>
          </p:cNvPicPr>
          <p:nvPr/>
        </p:nvPicPr>
        <p:blipFill>
          <a:blip r:embed="rId3"/>
          <a:stretch>
            <a:fillRect/>
          </a:stretch>
        </p:blipFill>
        <p:spPr>
          <a:xfrm>
            <a:off x="4808449" y="3992656"/>
            <a:ext cx="2193894" cy="1911602"/>
          </a:xfrm>
          <a:prstGeom prst="rect">
            <a:avLst/>
          </a:prstGeom>
        </p:spPr>
      </p:pic>
      <p:sp>
        <p:nvSpPr>
          <p:cNvPr id="61" name="Up-Down Arrow 60"/>
          <p:cNvSpPr/>
          <p:nvPr/>
        </p:nvSpPr>
        <p:spPr bwMode="auto">
          <a:xfrm rot="13037369">
            <a:off x="7066129" y="2728088"/>
            <a:ext cx="329987" cy="1376350"/>
          </a:xfrm>
          <a:prstGeom prst="up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sp>
        <p:nvSpPr>
          <p:cNvPr id="63" name="Left-Right Arrow 62"/>
          <p:cNvSpPr/>
          <p:nvPr/>
        </p:nvSpPr>
        <p:spPr bwMode="auto">
          <a:xfrm>
            <a:off x="6051911" y="2110907"/>
            <a:ext cx="950432" cy="308865"/>
          </a:xfrm>
          <a:prstGeom prst="leftRight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sp>
        <p:nvSpPr>
          <p:cNvPr id="62" name="Left Arrow 61"/>
          <p:cNvSpPr/>
          <p:nvPr/>
        </p:nvSpPr>
        <p:spPr bwMode="auto">
          <a:xfrm>
            <a:off x="3016869" y="2137230"/>
            <a:ext cx="1073839" cy="256218"/>
          </a:xfrm>
          <a:prstGeom prst="left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sp>
        <p:nvSpPr>
          <p:cNvPr id="3" name="Up Arrow 2"/>
          <p:cNvSpPr/>
          <p:nvPr/>
        </p:nvSpPr>
        <p:spPr bwMode="auto">
          <a:xfrm>
            <a:off x="5030555" y="2768800"/>
            <a:ext cx="269807" cy="1223854"/>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sp>
        <p:nvSpPr>
          <p:cNvPr id="64" name="TextBox 63"/>
          <p:cNvSpPr txBox="1"/>
          <p:nvPr/>
        </p:nvSpPr>
        <p:spPr>
          <a:xfrm>
            <a:off x="3009943" y="1744046"/>
            <a:ext cx="1381238" cy="382308"/>
          </a:xfrm>
          <a:prstGeom prst="rect">
            <a:avLst/>
          </a:prstGeom>
          <a:noFill/>
        </p:spPr>
        <p:txBody>
          <a:bodyPr wrap="square" rtlCol="0">
            <a:spAutoFit/>
          </a:bodyPr>
          <a:lstStyle/>
          <a:p>
            <a:r>
              <a:rPr lang="en-US" sz="1836" dirty="0">
                <a:solidFill>
                  <a:sysClr val="windowText" lastClr="000000"/>
                </a:solidFill>
              </a:rPr>
              <a:t>Manifest </a:t>
            </a:r>
          </a:p>
        </p:txBody>
      </p:sp>
      <p:sp>
        <p:nvSpPr>
          <p:cNvPr id="96" name="Rectangle 95"/>
          <p:cNvSpPr/>
          <p:nvPr/>
        </p:nvSpPr>
        <p:spPr>
          <a:xfrm>
            <a:off x="7468609" y="3103614"/>
            <a:ext cx="1891865" cy="338234"/>
          </a:xfrm>
          <a:prstGeom prst="rect">
            <a:avLst/>
          </a:prstGeom>
        </p:spPr>
        <p:txBody>
          <a:bodyPr wrap="none">
            <a:spAutoFit/>
          </a:bodyPr>
          <a:lstStyle/>
          <a:p>
            <a:r>
              <a:rPr lang="en-US" sz="1598" dirty="0" smtClean="0">
                <a:solidFill>
                  <a:sysClr val="windowText" lastClr="000000"/>
                </a:solidFill>
              </a:rPr>
              <a:t>OData (JSON light)</a:t>
            </a:r>
            <a:endParaRPr lang="en-US" sz="1598" dirty="0">
              <a:solidFill>
                <a:sysClr val="windowText" lastClr="000000"/>
              </a:solidFill>
            </a:endParaRPr>
          </a:p>
        </p:txBody>
      </p:sp>
      <p:grpSp>
        <p:nvGrpSpPr>
          <p:cNvPr id="5" name="Group 4"/>
          <p:cNvGrpSpPr/>
          <p:nvPr/>
        </p:nvGrpSpPr>
        <p:grpSpPr>
          <a:xfrm>
            <a:off x="7002343" y="1741487"/>
            <a:ext cx="1944757" cy="1029723"/>
            <a:chOff x="7002343" y="1741487"/>
            <a:chExt cx="1944757" cy="1029723"/>
          </a:xfrm>
        </p:grpSpPr>
        <p:sp>
          <p:nvSpPr>
            <p:cNvPr id="60" name="Rectangle 94"/>
            <p:cNvSpPr/>
            <p:nvPr/>
          </p:nvSpPr>
          <p:spPr bwMode="auto">
            <a:xfrm>
              <a:off x="7002343" y="1741487"/>
              <a:ext cx="1944757" cy="1029723"/>
            </a:xfrm>
            <a:prstGeom prst="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lIns="93198" tIns="46601" rIns="93198" bIns="46601" rtlCol="0" anchor="ctr"/>
            <a:lstStyle/>
            <a:p>
              <a:pPr defTabSz="931491"/>
              <a:r>
                <a:rPr lang="en-US" sz="1599" dirty="0" smtClean="0">
                  <a:solidFill>
                    <a:sysClr val="windowText" lastClr="000000"/>
                  </a:solidFill>
                </a:rPr>
                <a:t>Service layer</a:t>
              </a:r>
              <a:br>
                <a:rPr lang="en-US" sz="1599" dirty="0" smtClean="0">
                  <a:solidFill>
                    <a:sysClr val="windowText" lastClr="000000"/>
                  </a:solidFill>
                </a:rPr>
              </a:br>
              <a:r>
                <a:rPr lang="en-US" sz="1599" dirty="0" smtClean="0">
                  <a:solidFill>
                    <a:sysClr val="windowText" lastClr="000000"/>
                  </a:solidFill>
                </a:rPr>
                <a:t>(Azure Website)</a:t>
              </a:r>
            </a:p>
            <a:p>
              <a:pPr defTabSz="931491"/>
              <a:endParaRPr lang="en-US" sz="1599" dirty="0">
                <a:solidFill>
                  <a:sysClr val="windowText" lastClr="000000"/>
                </a:solidFill>
              </a:endParaRPr>
            </a:p>
          </p:txBody>
        </p:sp>
        <p:pic>
          <p:nvPicPr>
            <p:cNvPr id="97" name="Picture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0145" y="2222461"/>
              <a:ext cx="617162" cy="514302"/>
            </a:xfrm>
            <a:prstGeom prst="rect">
              <a:avLst/>
            </a:prstGeom>
          </p:spPr>
        </p:pic>
      </p:grpSp>
      <p:sp>
        <p:nvSpPr>
          <p:cNvPr id="105" name="Left-Right Arrow 104"/>
          <p:cNvSpPr/>
          <p:nvPr/>
        </p:nvSpPr>
        <p:spPr bwMode="auto">
          <a:xfrm>
            <a:off x="8924887" y="2110907"/>
            <a:ext cx="950432" cy="308865"/>
          </a:xfrm>
          <a:prstGeom prst="leftRight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pic>
        <p:nvPicPr>
          <p:cNvPr id="106" name="Picture 105"/>
          <p:cNvPicPr>
            <a:picLocks noChangeAspect="1"/>
          </p:cNvPicPr>
          <p:nvPr/>
        </p:nvPicPr>
        <p:blipFill>
          <a:blip r:embed="rId5"/>
          <a:stretch>
            <a:fillRect/>
          </a:stretch>
        </p:blipFill>
        <p:spPr>
          <a:xfrm>
            <a:off x="5551530" y="4695703"/>
            <a:ext cx="895096" cy="761784"/>
          </a:xfrm>
          <a:prstGeom prst="rect">
            <a:avLst/>
          </a:prstGeom>
        </p:spPr>
      </p:pic>
      <p:sp>
        <p:nvSpPr>
          <p:cNvPr id="107" name="Rectangle 106"/>
          <p:cNvSpPr/>
          <p:nvPr/>
        </p:nvSpPr>
        <p:spPr>
          <a:xfrm>
            <a:off x="6165829" y="1840061"/>
            <a:ext cx="767069" cy="338234"/>
          </a:xfrm>
          <a:prstGeom prst="rect">
            <a:avLst/>
          </a:prstGeom>
        </p:spPr>
        <p:txBody>
          <a:bodyPr wrap="none">
            <a:spAutoFit/>
          </a:bodyPr>
          <a:lstStyle/>
          <a:p>
            <a:r>
              <a:rPr lang="en-US" sz="1598" dirty="0" err="1" smtClean="0">
                <a:solidFill>
                  <a:sysClr val="windowText" lastClr="000000"/>
                </a:solidFill>
              </a:rPr>
              <a:t>OAuth</a:t>
            </a:r>
            <a:endParaRPr lang="en-US" sz="1598" dirty="0">
              <a:solidFill>
                <a:sysClr val="windowText" lastClr="000000"/>
              </a:solidFill>
            </a:endParaRPr>
          </a:p>
        </p:txBody>
      </p:sp>
      <p:sp>
        <p:nvSpPr>
          <p:cNvPr id="109" name="Rectangle 108"/>
          <p:cNvSpPr/>
          <p:nvPr/>
        </p:nvSpPr>
        <p:spPr>
          <a:xfrm>
            <a:off x="8954496" y="1305189"/>
            <a:ext cx="1093236" cy="846559"/>
          </a:xfrm>
          <a:prstGeom prst="rect">
            <a:avLst/>
          </a:prstGeom>
        </p:spPr>
        <p:txBody>
          <a:bodyPr wrap="none">
            <a:spAutoFit/>
          </a:bodyPr>
          <a:lstStyle/>
          <a:p>
            <a:r>
              <a:rPr lang="en-US" sz="1598" dirty="0">
                <a:solidFill>
                  <a:sysClr val="windowText" lastClr="000000"/>
                </a:solidFill>
              </a:rPr>
              <a:t>ADO.NET </a:t>
            </a:r>
            <a:br>
              <a:rPr lang="en-US" sz="1598" dirty="0">
                <a:solidFill>
                  <a:sysClr val="windowText" lastClr="000000"/>
                </a:solidFill>
              </a:rPr>
            </a:br>
            <a:r>
              <a:rPr lang="en-US" sz="1598" dirty="0">
                <a:solidFill>
                  <a:sysClr val="windowText" lastClr="000000"/>
                </a:solidFill>
              </a:rPr>
              <a:t>OData</a:t>
            </a:r>
          </a:p>
          <a:p>
            <a:r>
              <a:rPr lang="en-US" sz="1598" dirty="0">
                <a:solidFill>
                  <a:sysClr val="windowText" lastClr="000000"/>
                </a:solidFill>
              </a:rPr>
              <a:t>Custom</a:t>
            </a:r>
          </a:p>
        </p:txBody>
      </p:sp>
      <p:grpSp>
        <p:nvGrpSpPr>
          <p:cNvPr id="6" name="Group 5"/>
          <p:cNvGrpSpPr/>
          <p:nvPr/>
        </p:nvGrpSpPr>
        <p:grpSpPr>
          <a:xfrm>
            <a:off x="9857392" y="1748290"/>
            <a:ext cx="1944757" cy="1029723"/>
            <a:chOff x="9857392" y="1748290"/>
            <a:chExt cx="1944757" cy="1029723"/>
          </a:xfrm>
        </p:grpSpPr>
        <p:sp>
          <p:nvSpPr>
            <p:cNvPr id="104" name="Rectangle 94"/>
            <p:cNvSpPr/>
            <p:nvPr/>
          </p:nvSpPr>
          <p:spPr bwMode="auto">
            <a:xfrm>
              <a:off x="9857392" y="1748290"/>
              <a:ext cx="1944757" cy="1029723"/>
            </a:xfrm>
            <a:prstGeom prst="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lIns="91440" tIns="146304" rIns="182880" bIns="146304" rtlCol="0" anchor="t" anchorCtr="0"/>
            <a:lstStyle/>
            <a:p>
              <a:pPr defTabSz="931491"/>
              <a:r>
                <a:rPr lang="en-US" sz="1599" dirty="0">
                  <a:solidFill>
                    <a:sysClr val="windowText" lastClr="000000"/>
                  </a:solidFill>
                </a:rPr>
                <a:t>Data </a:t>
              </a:r>
              <a:r>
                <a:rPr lang="en-US" sz="1599" dirty="0" smtClean="0">
                  <a:solidFill>
                    <a:sysClr val="windowText" lastClr="000000"/>
                  </a:solidFill>
                </a:rPr>
                <a:t>sources</a:t>
              </a:r>
              <a:endParaRPr lang="en-US" sz="1599" dirty="0">
                <a:solidFill>
                  <a:sysClr val="windowText" lastClr="000000"/>
                </a:solidFill>
              </a:endParaRPr>
            </a:p>
          </p:txBody>
        </p:sp>
        <p:pic>
          <p:nvPicPr>
            <p:cNvPr id="100" name="Picture 99"/>
            <p:cNvPicPr>
              <a:picLocks noChangeAspect="1"/>
            </p:cNvPicPr>
            <p:nvPr/>
          </p:nvPicPr>
          <p:blipFill>
            <a:blip r:embed="rId6"/>
            <a:stretch>
              <a:fillRect/>
            </a:stretch>
          </p:blipFill>
          <p:spPr>
            <a:xfrm>
              <a:off x="11195391" y="1821100"/>
              <a:ext cx="554969" cy="401361"/>
            </a:xfrm>
            <a:prstGeom prst="rect">
              <a:avLst/>
            </a:prstGeom>
          </p:spPr>
        </p:pic>
        <p:pic>
          <p:nvPicPr>
            <p:cNvPr id="101" name="Picture 100"/>
            <p:cNvPicPr>
              <a:picLocks noChangeAspect="1"/>
            </p:cNvPicPr>
            <p:nvPr/>
          </p:nvPicPr>
          <p:blipFill>
            <a:blip r:embed="rId7"/>
            <a:stretch>
              <a:fillRect/>
            </a:stretch>
          </p:blipFill>
          <p:spPr>
            <a:xfrm>
              <a:off x="11260964" y="2255686"/>
              <a:ext cx="423822" cy="474427"/>
            </a:xfrm>
            <a:prstGeom prst="rect">
              <a:avLst/>
            </a:prstGeom>
          </p:spPr>
        </p:pic>
      </p:grpSp>
      <p:sp>
        <p:nvSpPr>
          <p:cNvPr id="4" name="Rectangle 3"/>
          <p:cNvSpPr/>
          <p:nvPr/>
        </p:nvSpPr>
        <p:spPr>
          <a:xfrm>
            <a:off x="7302316" y="4135720"/>
            <a:ext cx="4938912" cy="2061077"/>
          </a:xfrm>
          <a:prstGeom prst="rect">
            <a:avLst/>
          </a:prstGeom>
        </p:spPr>
        <p:txBody>
          <a:bodyPr wrap="square">
            <a:spAutoFit/>
          </a:bodyPr>
          <a:lstStyle/>
          <a:p>
            <a:pPr marL="285695" indent="-285695">
              <a:buFont typeface="Arial" panose="020B0604020202020204" pitchFamily="34" charset="0"/>
              <a:buChar char="•"/>
            </a:pPr>
            <a:r>
              <a:rPr lang="en-US" sz="1599" dirty="0">
                <a:solidFill>
                  <a:sysClr val="windowText" lastClr="000000"/>
                </a:solidFill>
              </a:rPr>
              <a:t>A </a:t>
            </a:r>
            <a:r>
              <a:rPr lang="en-US" sz="1599" dirty="0" smtClean="0">
                <a:solidFill>
                  <a:sysClr val="windowText" lastClr="000000"/>
                </a:solidFill>
              </a:rPr>
              <a:t>Cloud </a:t>
            </a:r>
            <a:r>
              <a:rPr lang="en-US" sz="1599" dirty="0">
                <a:solidFill>
                  <a:sysClr val="windowText" lastClr="000000"/>
                </a:solidFill>
              </a:rPr>
              <a:t>business app is an app for SharePoint that has a </a:t>
            </a:r>
            <a:r>
              <a:rPr lang="en-US" sz="1599" dirty="0" smtClean="0">
                <a:solidFill>
                  <a:sysClr val="windowText" lastClr="000000"/>
                </a:solidFill>
              </a:rPr>
              <a:t>Cloud </a:t>
            </a:r>
            <a:r>
              <a:rPr lang="en-US" sz="1599" dirty="0">
                <a:solidFill>
                  <a:sysClr val="windowText" lastClr="000000"/>
                </a:solidFill>
              </a:rPr>
              <a:t>hosted middle-tier and connects to data source(s)</a:t>
            </a:r>
          </a:p>
          <a:p>
            <a:pPr marL="285695" indent="-285695">
              <a:buFont typeface="Arial" panose="020B0604020202020204" pitchFamily="34" charset="0"/>
              <a:buChar char="•"/>
            </a:pPr>
            <a:r>
              <a:rPr lang="en-US" sz="1599" dirty="0">
                <a:solidFill>
                  <a:sysClr val="windowText" lastClr="000000"/>
                </a:solidFill>
              </a:rPr>
              <a:t>The provider hosted middle-tier is authenticated with SharePoint via OAuth.</a:t>
            </a:r>
          </a:p>
          <a:p>
            <a:pPr marL="285695" indent="-285695">
              <a:buFont typeface="Arial" panose="020B0604020202020204" pitchFamily="34" charset="0"/>
              <a:buChar char="•"/>
            </a:pPr>
            <a:r>
              <a:rPr lang="en-US" sz="1599" dirty="0">
                <a:solidFill>
                  <a:sysClr val="windowText" lastClr="000000"/>
                </a:solidFill>
              </a:rPr>
              <a:t>Clients talk to SharePoint via cross-domain calls</a:t>
            </a:r>
          </a:p>
          <a:p>
            <a:pPr marL="285695" indent="-285695">
              <a:buFont typeface="Arial" panose="020B0604020202020204" pitchFamily="34" charset="0"/>
              <a:buChar char="•"/>
            </a:pPr>
            <a:r>
              <a:rPr lang="en-US" sz="1599" dirty="0">
                <a:solidFill>
                  <a:sysClr val="windowText" lastClr="000000"/>
                </a:solidFill>
              </a:rPr>
              <a:t>Middle-tier </a:t>
            </a:r>
            <a:r>
              <a:rPr lang="en-US" sz="1599" dirty="0" smtClean="0">
                <a:solidFill>
                  <a:sysClr val="windowText" lastClr="000000"/>
                </a:solidFill>
              </a:rPr>
              <a:t>service layer can </a:t>
            </a:r>
            <a:r>
              <a:rPr lang="en-US" sz="1599" dirty="0">
                <a:solidFill>
                  <a:sysClr val="windowText" lastClr="000000"/>
                </a:solidFill>
              </a:rPr>
              <a:t>model SharePoint </a:t>
            </a:r>
            <a:r>
              <a:rPr lang="en-US" sz="1599" dirty="0" smtClean="0">
                <a:solidFill>
                  <a:sysClr val="windowText" lastClr="000000"/>
                </a:solidFill>
              </a:rPr>
              <a:t/>
            </a:r>
            <a:br>
              <a:rPr lang="en-US" sz="1599" dirty="0" smtClean="0">
                <a:solidFill>
                  <a:sysClr val="windowText" lastClr="000000"/>
                </a:solidFill>
              </a:rPr>
            </a:br>
            <a:r>
              <a:rPr lang="en-US" sz="1599" dirty="0" smtClean="0">
                <a:solidFill>
                  <a:sysClr val="windowText" lastClr="000000"/>
                </a:solidFill>
              </a:rPr>
              <a:t>and </a:t>
            </a:r>
            <a:r>
              <a:rPr lang="en-US" sz="1599" dirty="0">
                <a:solidFill>
                  <a:sysClr val="windowText" lastClr="000000"/>
                </a:solidFill>
              </a:rPr>
              <a:t>external data </a:t>
            </a:r>
            <a:r>
              <a:rPr lang="en-US" sz="1599" dirty="0" smtClean="0">
                <a:solidFill>
                  <a:sysClr val="windowText" lastClr="000000"/>
                </a:solidFill>
              </a:rPr>
              <a:t>sources</a:t>
            </a:r>
          </a:p>
        </p:txBody>
      </p:sp>
      <p:sp>
        <p:nvSpPr>
          <p:cNvPr id="65" name="Rectangle 64"/>
          <p:cNvSpPr/>
          <p:nvPr/>
        </p:nvSpPr>
        <p:spPr>
          <a:xfrm>
            <a:off x="5217144" y="3082532"/>
            <a:ext cx="758541" cy="584519"/>
          </a:xfrm>
          <a:prstGeom prst="rect">
            <a:avLst/>
          </a:prstGeom>
        </p:spPr>
        <p:txBody>
          <a:bodyPr wrap="none">
            <a:spAutoFit/>
          </a:bodyPr>
          <a:lstStyle/>
          <a:p>
            <a:pPr algn="just"/>
            <a:r>
              <a:rPr lang="en-US" sz="1599" dirty="0"/>
              <a:t>REST</a:t>
            </a:r>
            <a:br>
              <a:rPr lang="en-US" sz="1599" dirty="0"/>
            </a:br>
            <a:r>
              <a:rPr lang="en-US" sz="1599" dirty="0" smtClean="0"/>
              <a:t>CSOM</a:t>
            </a:r>
            <a:endParaRPr lang="en-US" sz="1599" dirty="0"/>
          </a:p>
        </p:txBody>
      </p:sp>
      <p:grpSp>
        <p:nvGrpSpPr>
          <p:cNvPr id="8" name="Group 7"/>
          <p:cNvGrpSpPr/>
          <p:nvPr/>
        </p:nvGrpSpPr>
        <p:grpSpPr>
          <a:xfrm>
            <a:off x="4116285" y="1741487"/>
            <a:ext cx="1931851" cy="1032110"/>
            <a:chOff x="4116285" y="1741487"/>
            <a:chExt cx="1931851" cy="1032110"/>
          </a:xfrm>
        </p:grpSpPr>
        <p:sp>
          <p:nvSpPr>
            <p:cNvPr id="111" name="Rectangle 94"/>
            <p:cNvSpPr/>
            <p:nvPr/>
          </p:nvSpPr>
          <p:spPr bwMode="auto">
            <a:xfrm>
              <a:off x="4116285" y="1741487"/>
              <a:ext cx="1931851" cy="1032110"/>
            </a:xfrm>
            <a:prstGeom prst="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lIns="182880" tIns="146304" rIns="182880" bIns="146304" rtlCol="0" anchor="t" anchorCtr="0"/>
            <a:lstStyle/>
            <a:p>
              <a:pPr defTabSz="931491"/>
              <a:r>
                <a:rPr lang="en-US" sz="1599" dirty="0" smtClean="0">
                  <a:solidFill>
                    <a:sysClr val="windowText" lastClr="000000"/>
                  </a:solidFill>
                </a:rPr>
                <a:t>SharePoint</a:t>
              </a:r>
              <a:endParaRPr lang="en-US" sz="1599" dirty="0">
                <a:solidFill>
                  <a:sysClr val="windowText" lastClr="000000"/>
                </a:solidFill>
              </a:endParaRPr>
            </a:p>
          </p:txBody>
        </p:sp>
        <p:pic>
          <p:nvPicPr>
            <p:cNvPr id="68" name="Picture 67"/>
            <p:cNvPicPr>
              <a:picLocks noChangeAspect="1"/>
            </p:cNvPicPr>
            <p:nvPr/>
          </p:nvPicPr>
          <p:blipFill rotWithShape="1">
            <a:blip r:embed="rId8">
              <a:clrChange>
                <a:clrFrom>
                  <a:srgbClr val="004080"/>
                </a:clrFrom>
                <a:clrTo>
                  <a:srgbClr val="004080">
                    <a:alpha val="0"/>
                  </a:srgbClr>
                </a:clrTo>
              </a:clrChange>
              <a:duotone>
                <a:schemeClr val="accent2">
                  <a:shade val="45000"/>
                  <a:satMod val="135000"/>
                </a:schemeClr>
                <a:prstClr val="white"/>
              </a:duotone>
              <a:extLst>
                <a:ext uri="{BEBA8EAE-BF5A-486C-A8C5-ECC9F3942E4B}">
                  <a14:imgProps xmlns:a14="http://schemas.microsoft.com/office/drawing/2010/main">
                    <a14:imgLayer r:embed="rId9">
                      <a14:imgEffect>
                        <a14:sharpenSoften amount="50000"/>
                      </a14:imgEffect>
                    </a14:imgLayer>
                  </a14:imgProps>
                </a:ext>
              </a:extLst>
            </a:blip>
            <a:srcRect l="8780" t="-1078" r="-1297" b="5999"/>
            <a:stretch/>
          </p:blipFill>
          <p:spPr>
            <a:xfrm>
              <a:off x="5439413" y="2243227"/>
              <a:ext cx="559665" cy="478050"/>
            </a:xfrm>
            <a:prstGeom prst="rect">
              <a:avLst/>
            </a:prstGeom>
            <a:solidFill>
              <a:schemeClr val="accent2"/>
            </a:solidFill>
          </p:spPr>
        </p:pic>
      </p:grpSp>
      <p:sp>
        <p:nvSpPr>
          <p:cNvPr id="69" name="Up-Down Arrow 68"/>
          <p:cNvSpPr/>
          <p:nvPr/>
        </p:nvSpPr>
        <p:spPr bwMode="auto">
          <a:xfrm>
            <a:off x="5034030" y="2778360"/>
            <a:ext cx="269807" cy="1223854"/>
          </a:xfrm>
          <a:prstGeom prst="up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8" tIns="46601" rIns="46601" bIns="93198" numCol="1" spcCol="0" rtlCol="0" fromWordArt="0" anchor="b" anchorCtr="0" forceAA="0" compatLnSpc="1">
            <a:prstTxWarp prst="textNoShape">
              <a:avLst/>
            </a:prstTxWarp>
            <a:noAutofit/>
          </a:bodyPr>
          <a:lstStyle/>
          <a:p>
            <a:pPr algn="ctr" defTabSz="931610" fontAlgn="base">
              <a:spcBef>
                <a:spcPct val="0"/>
              </a:spcBef>
              <a:spcAft>
                <a:spcPct val="0"/>
              </a:spcAft>
            </a:pPr>
            <a:endParaRPr lang="en-US" sz="1938" spc="-52" dirty="0">
              <a:solidFill>
                <a:sysClr val="windowText" lastClr="000000"/>
              </a:solidFill>
              <a:ea typeface="Segoe UI" pitchFamily="34" charset="0"/>
              <a:cs typeface="Segoe UI" pitchFamily="34" charset="0"/>
            </a:endParaRPr>
          </a:p>
        </p:txBody>
      </p:sp>
    </p:spTree>
    <p:extLst>
      <p:ext uri="{BB962C8B-B14F-4D97-AF65-F5344CB8AC3E}">
        <p14:creationId xmlns:p14="http://schemas.microsoft.com/office/powerpoint/2010/main" val="2099501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right)">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2"/>
                                        </p:tgtEl>
                                        <p:attrNameLst>
                                          <p:attrName>style.visibility</p:attrName>
                                        </p:attrNameLst>
                                      </p:cBhvr>
                                      <p:to>
                                        <p:strVal val="hidden"/>
                                      </p:to>
                                    </p:set>
                                  </p:childTnLst>
                                </p:cTn>
                              </p:par>
                              <p:par>
                                <p:cTn id="17" presetID="22" presetClass="entr" presetSubtype="8"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down)">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left)">
                                      <p:cBhvr>
                                        <p:cTn id="27" dur="500"/>
                                        <p:tgtEl>
                                          <p:spTgt spid="63"/>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up)">
                                      <p:cBhvr>
                                        <p:cTn id="36" dur="500"/>
                                        <p:tgtEl>
                                          <p:spTgt spid="6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wipe(left)">
                                      <p:cBhvr>
                                        <p:cTn id="39" dur="500"/>
                                        <p:tgtEl>
                                          <p:spTgt spid="10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500"/>
                                        <p:tgtEl>
                                          <p:spTgt spid="10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500"/>
                                        <p:tgtEl>
                                          <p:spTgt spid="96"/>
                                        </p:tgtEl>
                                      </p:cBhvr>
                                    </p:animEffect>
                                  </p:childTnLst>
                                </p:cTn>
                              </p:par>
                              <p:par>
                                <p:cTn id="46" presetID="1" presetClass="exit" presetSubtype="0" fill="hold" grpId="1" nodeType="withEffect">
                                  <p:stCondLst>
                                    <p:cond delay="0"/>
                                  </p:stCondLst>
                                  <p:childTnLst>
                                    <p:set>
                                      <p:cBhvr>
                                        <p:cTn id="47" dur="1" fill="hold">
                                          <p:stCondLst>
                                            <p:cond delay="0"/>
                                          </p:stCondLst>
                                        </p:cTn>
                                        <p:tgtEl>
                                          <p:spTgt spid="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down)">
                                      <p:cBhvr>
                                        <p:cTn id="52" dur="500"/>
                                        <p:tgtEl>
                                          <p:spTgt spid="6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2" grpId="0" animBg="1"/>
      <p:bldP spid="62" grpId="1" animBg="1"/>
      <p:bldP spid="3" grpId="0" animBg="1"/>
      <p:bldP spid="3" grpId="1" animBg="1"/>
      <p:bldP spid="64" grpId="0"/>
      <p:bldP spid="96" grpId="0"/>
      <p:bldP spid="105" grpId="0" animBg="1"/>
      <p:bldP spid="107" grpId="0"/>
      <p:bldP spid="109" grpId="0"/>
      <p:bldP spid="65" grpId="0"/>
      <p:bldP spid="6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hidden="1"/>
          <p:cNvGrpSpPr/>
          <p:nvPr/>
        </p:nvGrpSpPr>
        <p:grpSpPr>
          <a:xfrm>
            <a:off x="1999439" y="1496055"/>
            <a:ext cx="8437600"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sp>
        <p:nvSpPr>
          <p:cNvPr id="2" name="Title 1"/>
          <p:cNvSpPr>
            <a:spLocks noGrp="1"/>
          </p:cNvSpPr>
          <p:nvPr>
            <p:ph type="title"/>
          </p:nvPr>
        </p:nvSpPr>
        <p:spPr/>
        <p:txBody>
          <a:bodyPr/>
          <a:lstStyle/>
          <a:p>
            <a:r>
              <a:rPr lang="en-US" dirty="0"/>
              <a:t>SharePoint a</a:t>
            </a:r>
            <a:r>
              <a:rPr lang="en-US" dirty="0" smtClean="0"/>
              <a:t>pps and </a:t>
            </a:r>
            <a:r>
              <a:rPr lang="en-US" dirty="0"/>
              <a:t>C</a:t>
            </a:r>
            <a:r>
              <a:rPr lang="en-US" dirty="0" smtClean="0"/>
              <a:t>loud </a:t>
            </a:r>
            <a:r>
              <a:rPr lang="en-US" dirty="0"/>
              <a:t>b</a:t>
            </a:r>
            <a:r>
              <a:rPr lang="en-US" dirty="0" smtClean="0"/>
              <a:t>usiness </a:t>
            </a:r>
            <a:r>
              <a:rPr lang="en-US" dirty="0"/>
              <a:t>a</a:t>
            </a:r>
            <a:r>
              <a:rPr lang="en-US" dirty="0" smtClean="0"/>
              <a:t>pps</a:t>
            </a:r>
            <a:r>
              <a:rPr lang="en-US" dirty="0"/>
              <a:t/>
            </a:r>
            <a:br>
              <a:rPr lang="en-US" dirty="0"/>
            </a:br>
            <a:r>
              <a:rPr lang="en-US" sz="3600" dirty="0" smtClean="0">
                <a:gradFill>
                  <a:gsLst>
                    <a:gs pos="1250">
                      <a:schemeClr val="tx2"/>
                    </a:gs>
                    <a:gs pos="99000">
                      <a:schemeClr val="tx2"/>
                    </a:gs>
                  </a:gsLst>
                  <a:lin ang="5400000" scaled="0"/>
                </a:gradFill>
              </a:rPr>
              <a:t>Rapid application development over SharePoint</a:t>
            </a:r>
            <a:endParaRPr lang="en-US" dirty="0"/>
          </a:p>
        </p:txBody>
      </p:sp>
      <p:sp>
        <p:nvSpPr>
          <p:cNvPr id="5" name="Rectangle 4"/>
          <p:cNvSpPr/>
          <p:nvPr/>
        </p:nvSpPr>
        <p:spPr bwMode="auto">
          <a:xfrm>
            <a:off x="1262077" y="4716462"/>
            <a:ext cx="9604360" cy="17446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  SharePoint app</a:t>
            </a:r>
            <a:endParaRPr lang="en-US" sz="2000" b="1" dirty="0">
              <a:gradFill>
                <a:gsLst>
                  <a:gs pos="0">
                    <a:srgbClr val="FFFFFF"/>
                  </a:gs>
                  <a:gs pos="100000">
                    <a:srgbClr val="FFFFFF"/>
                  </a:gs>
                </a:gsLst>
                <a:lin ang="5400000" scaled="0"/>
              </a:gradFill>
            </a:endParaRPr>
          </a:p>
        </p:txBody>
      </p:sp>
      <p:sp>
        <p:nvSpPr>
          <p:cNvPr id="65" name="Rectangle 64"/>
          <p:cNvSpPr/>
          <p:nvPr/>
        </p:nvSpPr>
        <p:spPr bwMode="auto">
          <a:xfrm>
            <a:off x="1287959" y="1908566"/>
            <a:ext cx="9575318" cy="25030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  Cloud business </a:t>
            </a:r>
            <a:r>
              <a:rPr lang="en-US" sz="2000" b="1" dirty="0">
                <a:gradFill>
                  <a:gsLst>
                    <a:gs pos="0">
                      <a:srgbClr val="FFFFFF"/>
                    </a:gs>
                    <a:gs pos="100000">
                      <a:srgbClr val="FFFFFF"/>
                    </a:gs>
                  </a:gsLst>
                  <a:lin ang="5400000" scaled="0"/>
                </a:gradFill>
              </a:rPr>
              <a:t>a</a:t>
            </a:r>
            <a:r>
              <a:rPr lang="en-US" sz="2000" b="1" dirty="0" smtClean="0">
                <a:gradFill>
                  <a:gsLst>
                    <a:gs pos="0">
                      <a:srgbClr val="FFFFFF"/>
                    </a:gs>
                    <a:gs pos="100000">
                      <a:srgbClr val="FFFFFF"/>
                    </a:gs>
                  </a:gsLst>
                  <a:lin ang="5400000" scaled="0"/>
                </a:gradFill>
              </a:rPr>
              <a:t>pp</a:t>
            </a:r>
            <a:endParaRPr lang="en-US" sz="2000" b="1" dirty="0">
              <a:gradFill>
                <a:gsLst>
                  <a:gs pos="0">
                    <a:srgbClr val="FFFFFF"/>
                  </a:gs>
                  <a:gs pos="100000">
                    <a:srgbClr val="FFFFFF"/>
                  </a:gs>
                </a:gsLst>
                <a:lin ang="5400000" scaled="0"/>
              </a:gradFill>
            </a:endParaRPr>
          </a:p>
        </p:txBody>
      </p:sp>
      <p:sp>
        <p:nvSpPr>
          <p:cNvPr id="66" name="Rectangle 65"/>
          <p:cNvSpPr/>
          <p:nvPr/>
        </p:nvSpPr>
        <p:spPr bwMode="auto">
          <a:xfrm>
            <a:off x="1570037" y="2264591"/>
            <a:ext cx="5361227" cy="205326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N’ tier project structure–ready to go</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HTML 5 client with responsive design</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Service tier with </a:t>
            </a:r>
            <a:r>
              <a:rPr lang="en-US" sz="2000" dirty="0">
                <a:gradFill>
                  <a:gsLst>
                    <a:gs pos="0">
                      <a:srgbClr val="FFFFFF"/>
                    </a:gs>
                    <a:gs pos="100000">
                      <a:srgbClr val="FFFFFF"/>
                    </a:gs>
                  </a:gsLst>
                  <a:lin ang="5400000" scaled="0"/>
                </a:gradFill>
              </a:rPr>
              <a:t>c</a:t>
            </a:r>
            <a:r>
              <a:rPr lang="en-US" sz="2000" dirty="0" smtClean="0">
                <a:gradFill>
                  <a:gsLst>
                    <a:gs pos="0">
                      <a:srgbClr val="FFFFFF"/>
                    </a:gs>
                    <a:gs pos="100000">
                      <a:srgbClr val="FFFFFF"/>
                    </a:gs>
                  </a:gsLst>
                  <a:lin ang="5400000" scaled="0"/>
                </a:gradFill>
              </a:rPr>
              <a:t>ommon </a:t>
            </a:r>
            <a:r>
              <a:rPr lang="en-US" sz="2000" dirty="0">
                <a:gradFill>
                  <a:gsLst>
                    <a:gs pos="0">
                      <a:srgbClr val="FFFFFF"/>
                    </a:gs>
                    <a:gs pos="100000">
                      <a:srgbClr val="FFFFFF"/>
                    </a:gs>
                  </a:gsLst>
                  <a:lin ang="5400000" scaled="0"/>
                </a:gradFill>
              </a:rPr>
              <a:t>data runtime </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Screen, Entity, and Query designers</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Office 365 cloud integration </a:t>
            </a:r>
          </a:p>
          <a:p>
            <a:pPr marL="682625" lvl="1" indent="-217488" defTabSz="932472" fontAlgn="base">
              <a:spcBef>
                <a:spcPct val="0"/>
              </a:spcBef>
              <a:spcAft>
                <a:spcPct val="0"/>
              </a:spcAft>
              <a:buFont typeface="Arial" panose="020B0604020202020204" pitchFamily="34" charset="0"/>
              <a:buChar char="•"/>
            </a:pPr>
            <a:r>
              <a:rPr lang="en-US" sz="2000" dirty="0">
                <a:gradFill>
                  <a:gsLst>
                    <a:gs pos="0">
                      <a:srgbClr val="FFFFFF"/>
                    </a:gs>
                    <a:gs pos="100000">
                      <a:srgbClr val="FFFFFF"/>
                    </a:gs>
                  </a:gsLst>
                  <a:lin ang="5400000" scaled="0"/>
                </a:gradFill>
              </a:rPr>
              <a:t>P</a:t>
            </a:r>
            <a:r>
              <a:rPr lang="en-US" sz="2000" dirty="0" smtClean="0">
                <a:gradFill>
                  <a:gsLst>
                    <a:gs pos="0">
                      <a:srgbClr val="FFFFFF"/>
                    </a:gs>
                    <a:gs pos="100000">
                      <a:srgbClr val="FFFFFF"/>
                    </a:gs>
                  </a:gsLst>
                  <a:lin ang="5400000" scaled="0"/>
                </a:gradFill>
              </a:rPr>
              <a:t>eople, documents, newsfeeds, …</a:t>
            </a:r>
          </a:p>
        </p:txBody>
      </p:sp>
      <p:sp>
        <p:nvSpPr>
          <p:cNvPr id="69" name="Rectangle 68"/>
          <p:cNvSpPr/>
          <p:nvPr/>
        </p:nvSpPr>
        <p:spPr bwMode="auto">
          <a:xfrm>
            <a:off x="1570037" y="5105399"/>
            <a:ext cx="3592529" cy="121722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App container with manifest</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SharePoint configuration</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App web list definitions</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Resource configuration</a:t>
            </a:r>
          </a:p>
        </p:txBody>
      </p:sp>
      <p:sp>
        <p:nvSpPr>
          <p:cNvPr id="70" name="Rectangle 69"/>
          <p:cNvSpPr/>
          <p:nvPr/>
        </p:nvSpPr>
        <p:spPr bwMode="auto">
          <a:xfrm>
            <a:off x="7131769" y="2272528"/>
            <a:ext cx="3120404" cy="156630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Visually design </a:t>
            </a:r>
            <a:r>
              <a:rPr lang="en-US" sz="2000" dirty="0">
                <a:gradFill>
                  <a:gsLst>
                    <a:gs pos="0">
                      <a:srgbClr val="FFFFFF"/>
                    </a:gs>
                    <a:gs pos="100000">
                      <a:srgbClr val="FFFFFF"/>
                    </a:gs>
                  </a:gsLst>
                  <a:lin ang="5400000" scaled="0"/>
                </a:gradFill>
              </a:rPr>
              <a:t>f</a:t>
            </a:r>
            <a:r>
              <a:rPr lang="en-US" sz="2000" dirty="0" smtClean="0">
                <a:gradFill>
                  <a:gsLst>
                    <a:gs pos="0">
                      <a:srgbClr val="FFFFFF"/>
                    </a:gs>
                    <a:gs pos="100000">
                      <a:srgbClr val="FFFFFF"/>
                    </a:gs>
                  </a:gsLst>
                  <a:lin ang="5400000" scaled="0"/>
                </a:gradFill>
              </a:rPr>
              <a:t>irst</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Code second</a:t>
            </a:r>
          </a:p>
        </p:txBody>
      </p:sp>
      <p:sp>
        <p:nvSpPr>
          <p:cNvPr id="74" name="Rectangle 73"/>
          <p:cNvSpPr/>
          <p:nvPr/>
        </p:nvSpPr>
        <p:spPr bwMode="auto">
          <a:xfrm>
            <a:off x="7131768" y="4883488"/>
            <a:ext cx="3350509" cy="156630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Assembly required</a:t>
            </a:r>
          </a:p>
          <a:p>
            <a:pPr marL="231775" indent="-231775" defTabSz="932472" fontAlgn="base">
              <a:spcBef>
                <a:spcPct val="0"/>
              </a:spcBef>
              <a:spcAft>
                <a:spcPct val="0"/>
              </a:spcAft>
              <a:buFont typeface="Arial" panose="020B0604020202020204" pitchFamily="34" charset="0"/>
              <a:buChar char="•"/>
            </a:pPr>
            <a:r>
              <a:rPr lang="en-US" sz="2000" dirty="0" smtClean="0">
                <a:gradFill>
                  <a:gsLst>
                    <a:gs pos="0">
                      <a:srgbClr val="FFFFFF"/>
                    </a:gs>
                    <a:gs pos="100000">
                      <a:srgbClr val="FFFFFF"/>
                    </a:gs>
                  </a:gsLst>
                  <a:lin ang="5400000" scaled="0"/>
                </a:gradFill>
              </a:rPr>
              <a:t>ASP.net MVC/web </a:t>
            </a:r>
            <a:r>
              <a:rPr lang="en-US" sz="2000" dirty="0">
                <a:gradFill>
                  <a:gsLst>
                    <a:gs pos="0">
                      <a:srgbClr val="FFFFFF"/>
                    </a:gs>
                    <a:gs pos="100000">
                      <a:srgbClr val="FFFFFF"/>
                    </a:gs>
                  </a:gsLst>
                  <a:lin ang="5400000" scaled="0"/>
                </a:gradFill>
              </a:rPr>
              <a:t>f</a:t>
            </a:r>
            <a:r>
              <a:rPr lang="en-US" sz="2000" dirty="0" smtClean="0">
                <a:gradFill>
                  <a:gsLst>
                    <a:gs pos="0">
                      <a:srgbClr val="FFFFFF"/>
                    </a:gs>
                    <a:gs pos="100000">
                      <a:srgbClr val="FFFFFF"/>
                    </a:gs>
                  </a:gsLst>
                  <a:lin ang="5400000" scaled="0"/>
                </a:gradFill>
              </a:rPr>
              <a:t>orms</a:t>
            </a:r>
          </a:p>
        </p:txBody>
      </p:sp>
    </p:spTree>
    <p:extLst>
      <p:ext uri="{BB962C8B-B14F-4D97-AF65-F5344CB8AC3E}">
        <p14:creationId xmlns:p14="http://schemas.microsoft.com/office/powerpoint/2010/main" val="3123683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9">
                                            <p:txEl>
                                              <p:pRg st="0" end="0"/>
                                            </p:txEl>
                                          </p:spTgt>
                                        </p:tgtEl>
                                        <p:attrNameLst>
                                          <p:attrName>style.visibility</p:attrName>
                                        </p:attrNameLst>
                                      </p:cBhvr>
                                      <p:to>
                                        <p:strVal val="visible"/>
                                      </p:to>
                                    </p:set>
                                    <p:animEffect transition="in" filter="fade">
                                      <p:cBhvr>
                                        <p:cTn id="9" dur="500"/>
                                        <p:tgtEl>
                                          <p:spTgt spid="69">
                                            <p:txEl>
                                              <p:pRg st="0" end="0"/>
                                            </p:txEl>
                                          </p:spTgt>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500"/>
                                        <p:tgtEl>
                                          <p:spTgt spid="69">
                                            <p:txEl>
                                              <p:pRg st="1" end="1"/>
                                            </p:txEl>
                                          </p:spTgt>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9">
                                            <p:txEl>
                                              <p:pRg st="2" end="2"/>
                                            </p:txEl>
                                          </p:spTgt>
                                        </p:tgtEl>
                                        <p:attrNameLst>
                                          <p:attrName>style.visibility</p:attrName>
                                        </p:attrNameLst>
                                      </p:cBhvr>
                                      <p:to>
                                        <p:strVal val="visible"/>
                                      </p:to>
                                    </p:set>
                                    <p:animEffect transition="in" filter="fade">
                                      <p:cBhvr>
                                        <p:cTn id="17" dur="500"/>
                                        <p:tgtEl>
                                          <p:spTgt spid="69">
                                            <p:txEl>
                                              <p:pRg st="2" end="2"/>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9">
                                            <p:txEl>
                                              <p:pRg st="3" end="3"/>
                                            </p:txEl>
                                          </p:spTgt>
                                        </p:tgtEl>
                                        <p:attrNameLst>
                                          <p:attrName>style.visibility</p:attrName>
                                        </p:attrNameLst>
                                      </p:cBhvr>
                                      <p:to>
                                        <p:strVal val="visible"/>
                                      </p:to>
                                    </p:set>
                                    <p:animEffect transition="in" filter="fade">
                                      <p:cBhvr>
                                        <p:cTn id="21" dur="500"/>
                                        <p:tgtEl>
                                          <p:spTgt spid="69">
                                            <p:txEl>
                                              <p:pRg st="3" end="3"/>
                                            </p:txEl>
                                          </p:spTgt>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childTnLst>
                                </p:cTn>
                              </p:par>
                              <p:par>
                                <p:cTn id="30" presetID="10" presetClass="entr" presetSubtype="0" fill="hold" grpId="0" nodeType="withEffect">
                                  <p:stCondLst>
                                    <p:cond delay="0"/>
                                  </p:stCondLst>
                                  <p:childTnLst>
                                    <p:set>
                                      <p:cBhvr>
                                        <p:cTn id="31" dur="1" fill="hold">
                                          <p:stCondLst>
                                            <p:cond delay="0"/>
                                          </p:stCondLst>
                                        </p:cTn>
                                        <p:tgtEl>
                                          <p:spTgt spid="66">
                                            <p:txEl>
                                              <p:pRg st="0" end="0"/>
                                            </p:txEl>
                                          </p:spTgt>
                                        </p:tgtEl>
                                        <p:attrNameLst>
                                          <p:attrName>style.visibility</p:attrName>
                                        </p:attrNameLst>
                                      </p:cBhvr>
                                      <p:to>
                                        <p:strVal val="visible"/>
                                      </p:to>
                                    </p:set>
                                    <p:animEffect transition="in" filter="fade">
                                      <p:cBhvr>
                                        <p:cTn id="32" dur="500"/>
                                        <p:tgtEl>
                                          <p:spTgt spid="66">
                                            <p:txEl>
                                              <p:pRg st="0" end="0"/>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66">
                                            <p:txEl>
                                              <p:pRg st="1" end="1"/>
                                            </p:txEl>
                                          </p:spTgt>
                                        </p:tgtEl>
                                        <p:attrNameLst>
                                          <p:attrName>style.visibility</p:attrName>
                                        </p:attrNameLst>
                                      </p:cBhvr>
                                      <p:to>
                                        <p:strVal val="visible"/>
                                      </p:to>
                                    </p:set>
                                    <p:animEffect transition="in" filter="fade">
                                      <p:cBhvr>
                                        <p:cTn id="36" dur="500"/>
                                        <p:tgtEl>
                                          <p:spTgt spid="66">
                                            <p:txEl>
                                              <p:pRg st="1" end="1"/>
                                            </p:txEl>
                                          </p:spTgt>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66">
                                            <p:txEl>
                                              <p:pRg st="2" end="2"/>
                                            </p:txEl>
                                          </p:spTgt>
                                        </p:tgtEl>
                                        <p:attrNameLst>
                                          <p:attrName>style.visibility</p:attrName>
                                        </p:attrNameLst>
                                      </p:cBhvr>
                                      <p:to>
                                        <p:strVal val="visible"/>
                                      </p:to>
                                    </p:set>
                                    <p:animEffect transition="in" filter="fade">
                                      <p:cBhvr>
                                        <p:cTn id="40" dur="500"/>
                                        <p:tgtEl>
                                          <p:spTgt spid="66">
                                            <p:txEl>
                                              <p:pRg st="2" end="2"/>
                                            </p:txEl>
                                          </p:spTgt>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66">
                                            <p:txEl>
                                              <p:pRg st="3" end="3"/>
                                            </p:txEl>
                                          </p:spTgt>
                                        </p:tgtEl>
                                        <p:attrNameLst>
                                          <p:attrName>style.visibility</p:attrName>
                                        </p:attrNameLst>
                                      </p:cBhvr>
                                      <p:to>
                                        <p:strVal val="visible"/>
                                      </p:to>
                                    </p:set>
                                    <p:animEffect transition="in" filter="fade">
                                      <p:cBhvr>
                                        <p:cTn id="44" dur="500"/>
                                        <p:tgtEl>
                                          <p:spTgt spid="66">
                                            <p:txEl>
                                              <p:pRg st="3" end="3"/>
                                            </p:txEl>
                                          </p:spTgt>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66">
                                            <p:txEl>
                                              <p:pRg st="4" end="4"/>
                                            </p:txEl>
                                          </p:spTgt>
                                        </p:tgtEl>
                                        <p:attrNameLst>
                                          <p:attrName>style.visibility</p:attrName>
                                        </p:attrNameLst>
                                      </p:cBhvr>
                                      <p:to>
                                        <p:strVal val="visible"/>
                                      </p:to>
                                    </p:set>
                                    <p:animEffect transition="in" filter="fade">
                                      <p:cBhvr>
                                        <p:cTn id="48" dur="500"/>
                                        <p:tgtEl>
                                          <p:spTgt spid="66">
                                            <p:txEl>
                                              <p:pRg st="4" end="4"/>
                                            </p:txEl>
                                          </p:spTgt>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66">
                                            <p:txEl>
                                              <p:pRg st="5" end="5"/>
                                            </p:txEl>
                                          </p:spTgt>
                                        </p:tgtEl>
                                        <p:attrNameLst>
                                          <p:attrName>style.visibility</p:attrName>
                                        </p:attrNameLst>
                                      </p:cBhvr>
                                      <p:to>
                                        <p:strVal val="visible"/>
                                      </p:to>
                                    </p:set>
                                    <p:animEffect transition="in" filter="fade">
                                      <p:cBhvr>
                                        <p:cTn id="52" dur="500"/>
                                        <p:tgtEl>
                                          <p:spTgt spid="66">
                                            <p:txEl>
                                              <p:pRg st="5" end="5"/>
                                            </p:txEl>
                                          </p:spTgt>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5" grpId="0" animBg="1"/>
      <p:bldP spid="66" grpId="0" build="allAtOnce"/>
      <p:bldP spid="70"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SharePoint </a:t>
            </a:r>
            <a:r>
              <a:rPr lang="en-US" dirty="0" smtClean="0"/>
              <a:t>and </a:t>
            </a:r>
            <a:r>
              <a:rPr lang="en-US" dirty="0"/>
              <a:t>C</a:t>
            </a:r>
            <a:r>
              <a:rPr lang="en-US" dirty="0" smtClean="0"/>
              <a:t>loud </a:t>
            </a:r>
            <a:r>
              <a:rPr lang="en-US" dirty="0"/>
              <a:t>b</a:t>
            </a:r>
            <a:r>
              <a:rPr lang="en-US" dirty="0" smtClean="0"/>
              <a:t>usiness </a:t>
            </a:r>
            <a:r>
              <a:rPr lang="en-US" dirty="0"/>
              <a:t>a</a:t>
            </a:r>
            <a:r>
              <a:rPr lang="en-US" dirty="0" smtClean="0"/>
              <a:t>pp</a:t>
            </a:r>
            <a:endParaRPr lang="en-US" dirty="0"/>
          </a:p>
        </p:txBody>
      </p:sp>
      <p:pic>
        <p:nvPicPr>
          <p:cNvPr id="3" name="Picture 2"/>
          <p:cNvPicPr>
            <a:picLocks noChangeAspect="1"/>
          </p:cNvPicPr>
          <p:nvPr/>
        </p:nvPicPr>
        <p:blipFill>
          <a:blip r:embed="rId2"/>
          <a:stretch>
            <a:fillRect/>
          </a:stretch>
        </p:blipFill>
        <p:spPr>
          <a:xfrm>
            <a:off x="304800" y="1974340"/>
            <a:ext cx="2419048" cy="4990476"/>
          </a:xfrm>
          <a:prstGeom prst="rect">
            <a:avLst/>
          </a:prstGeom>
          <a:ln w="12700">
            <a:solidFill>
              <a:schemeClr val="tx1"/>
            </a:solidFill>
          </a:ln>
          <a:effectLst>
            <a:outerShdw blurRad="50800" dist="38100" dir="2700000" algn="tl" rotWithShape="0">
              <a:prstClr val="black">
                <a:alpha val="40000"/>
              </a:prstClr>
            </a:outerShdw>
          </a:effectLst>
        </p:spPr>
      </p:pic>
      <p:pic>
        <p:nvPicPr>
          <p:cNvPr id="4" name="Picture 3"/>
          <p:cNvPicPr>
            <a:picLocks noChangeAspect="1"/>
          </p:cNvPicPr>
          <p:nvPr/>
        </p:nvPicPr>
        <p:blipFill>
          <a:blip r:embed="rId3"/>
          <a:stretch>
            <a:fillRect/>
          </a:stretch>
        </p:blipFill>
        <p:spPr>
          <a:xfrm>
            <a:off x="9647237" y="1970031"/>
            <a:ext cx="2419048" cy="4990476"/>
          </a:xfrm>
          <a:prstGeom prst="rect">
            <a:avLst/>
          </a:prstGeom>
          <a:ln w="12700">
            <a:solidFill>
              <a:schemeClr val="tx1"/>
            </a:solidFill>
          </a:ln>
          <a:effectLst>
            <a:outerShdw blurRad="50800" dist="38100" dir="2700000" algn="tl" rotWithShape="0">
              <a:prstClr val="black">
                <a:alpha val="40000"/>
              </a:prstClr>
            </a:outerShdw>
          </a:effectLst>
        </p:spPr>
      </p:pic>
      <p:sp>
        <p:nvSpPr>
          <p:cNvPr id="7" name="Text Placeholder 5"/>
          <p:cNvSpPr txBox="1">
            <a:spLocks/>
          </p:cNvSpPr>
          <p:nvPr/>
        </p:nvSpPr>
        <p:spPr>
          <a:xfrm>
            <a:off x="198437" y="1548720"/>
            <a:ext cx="2743200" cy="5170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SharePoint project</a:t>
            </a:r>
            <a:endParaRPr lang="en-US" sz="2400" dirty="0"/>
          </a:p>
        </p:txBody>
      </p:sp>
      <p:sp>
        <p:nvSpPr>
          <p:cNvPr id="8" name="Text Placeholder 5"/>
          <p:cNvSpPr txBox="1">
            <a:spLocks/>
          </p:cNvSpPr>
          <p:nvPr/>
        </p:nvSpPr>
        <p:spPr>
          <a:xfrm>
            <a:off x="9418637" y="1548719"/>
            <a:ext cx="2907642" cy="5170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Cloud business </a:t>
            </a:r>
            <a:r>
              <a:rPr lang="en-US" sz="2400" dirty="0"/>
              <a:t>a</a:t>
            </a:r>
            <a:r>
              <a:rPr lang="en-US" sz="2400" dirty="0" smtClean="0"/>
              <a:t>pp</a:t>
            </a:r>
            <a:endParaRPr lang="en-US" sz="2400" dirty="0"/>
          </a:p>
        </p:txBody>
      </p:sp>
      <p:sp>
        <p:nvSpPr>
          <p:cNvPr id="9" name="Rectangle 8"/>
          <p:cNvSpPr/>
          <p:nvPr/>
        </p:nvSpPr>
        <p:spPr bwMode="auto">
          <a:xfrm>
            <a:off x="4049786" y="5745103"/>
            <a:ext cx="4648200" cy="10504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t>SharePoint a</a:t>
            </a:r>
            <a:r>
              <a:rPr lang="en-US" sz="2000" dirty="0" smtClean="0"/>
              <a:t>pp</a:t>
            </a:r>
            <a:endParaRPr lang="en-US" sz="2000" dirty="0"/>
          </a:p>
        </p:txBody>
      </p:sp>
      <p:sp>
        <p:nvSpPr>
          <p:cNvPr id="10" name="Rectangle 9"/>
          <p:cNvSpPr/>
          <p:nvPr/>
        </p:nvSpPr>
        <p:spPr bwMode="auto">
          <a:xfrm>
            <a:off x="4049786" y="4579732"/>
            <a:ext cx="4648200" cy="10504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t>Service </a:t>
            </a:r>
            <a:r>
              <a:rPr lang="en-US" sz="2000" dirty="0" smtClean="0"/>
              <a:t>project</a:t>
            </a:r>
            <a:endParaRPr lang="en-US" sz="2000" dirty="0"/>
          </a:p>
        </p:txBody>
      </p:sp>
      <p:sp>
        <p:nvSpPr>
          <p:cNvPr id="11" name="Rectangle 10"/>
          <p:cNvSpPr/>
          <p:nvPr/>
        </p:nvSpPr>
        <p:spPr bwMode="auto">
          <a:xfrm>
            <a:off x="4029112" y="2249421"/>
            <a:ext cx="4648200" cy="10504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smtClean="0"/>
              <a:t>HTML5 responsive </a:t>
            </a:r>
            <a:r>
              <a:rPr lang="en-US" sz="2000" dirty="0"/>
              <a:t>d</a:t>
            </a:r>
            <a:r>
              <a:rPr lang="en-US" sz="2000" dirty="0" smtClean="0"/>
              <a:t>esign SPA</a:t>
            </a:r>
            <a:endParaRPr lang="en-US" sz="2000" dirty="0"/>
          </a:p>
        </p:txBody>
      </p:sp>
      <p:sp>
        <p:nvSpPr>
          <p:cNvPr id="12" name="Rectangle 11"/>
          <p:cNvSpPr/>
          <p:nvPr/>
        </p:nvSpPr>
        <p:spPr bwMode="auto">
          <a:xfrm>
            <a:off x="4049786" y="3429189"/>
            <a:ext cx="4648200" cy="10504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t>MVC/</a:t>
            </a:r>
            <a:r>
              <a:rPr lang="en-US" sz="2000" dirty="0" err="1"/>
              <a:t>WebForms</a:t>
            </a:r>
            <a:endParaRPr lang="en-US" sz="2000" dirty="0"/>
          </a:p>
        </p:txBody>
      </p:sp>
      <p:cxnSp>
        <p:nvCxnSpPr>
          <p:cNvPr id="16" name="Straight Arrow Connector 15"/>
          <p:cNvCxnSpPr>
            <a:stCxn id="9" idx="3"/>
          </p:cNvCxnSpPr>
          <p:nvPr/>
        </p:nvCxnSpPr>
        <p:spPr>
          <a:xfrm flipV="1">
            <a:off x="8697986" y="5859462"/>
            <a:ext cx="949251" cy="410880"/>
          </a:xfrm>
          <a:prstGeom prst="straightConnector1">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cxnSp>
        <p:nvCxnSpPr>
          <p:cNvPr id="20" name="Straight Arrow Connector 19"/>
          <p:cNvCxnSpPr>
            <a:stCxn id="10" idx="3"/>
            <a:endCxn id="4" idx="1"/>
          </p:cNvCxnSpPr>
          <p:nvPr/>
        </p:nvCxnSpPr>
        <p:spPr>
          <a:xfrm flipV="1">
            <a:off x="8697986" y="4465269"/>
            <a:ext cx="949251" cy="639702"/>
          </a:xfrm>
          <a:prstGeom prst="straightConnector1">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cxnSp>
        <p:nvCxnSpPr>
          <p:cNvPr id="23" name="Straight Arrow Connector 22"/>
          <p:cNvCxnSpPr>
            <a:stCxn id="10" idx="1"/>
          </p:cNvCxnSpPr>
          <p:nvPr/>
        </p:nvCxnSpPr>
        <p:spPr>
          <a:xfrm flipH="1" flipV="1">
            <a:off x="1866494" y="3634361"/>
            <a:ext cx="2183292" cy="1470610"/>
          </a:xfrm>
          <a:prstGeom prst="straightConnector1">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cxnSp>
        <p:nvCxnSpPr>
          <p:cNvPr id="26" name="Straight Arrow Connector 25"/>
          <p:cNvCxnSpPr>
            <a:stCxn id="12" idx="1"/>
          </p:cNvCxnSpPr>
          <p:nvPr/>
        </p:nvCxnSpPr>
        <p:spPr>
          <a:xfrm flipH="1" flipV="1">
            <a:off x="1866494" y="3634361"/>
            <a:ext cx="2183292" cy="320067"/>
          </a:xfrm>
          <a:prstGeom prst="straightConnector1">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cxnSp>
        <p:nvCxnSpPr>
          <p:cNvPr id="29" name="Straight Arrow Connector 28"/>
          <p:cNvCxnSpPr>
            <a:stCxn id="11" idx="3"/>
          </p:cNvCxnSpPr>
          <p:nvPr/>
        </p:nvCxnSpPr>
        <p:spPr>
          <a:xfrm>
            <a:off x="8677312" y="2774660"/>
            <a:ext cx="1087474" cy="500411"/>
          </a:xfrm>
          <a:prstGeom prst="straightConnector1">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cxnSp>
        <p:nvCxnSpPr>
          <p:cNvPr id="41" name="Elbow Connector 40"/>
          <p:cNvCxnSpPr>
            <a:stCxn id="9" idx="1"/>
            <a:endCxn id="42" idx="3"/>
          </p:cNvCxnSpPr>
          <p:nvPr/>
        </p:nvCxnSpPr>
        <p:spPr>
          <a:xfrm rot="10800000">
            <a:off x="1900918" y="2929826"/>
            <a:ext cx="2148869" cy="3340516"/>
          </a:xfrm>
          <a:prstGeom prst="bentConnector3">
            <a:avLst>
              <a:gd name="adj1" fmla="val 24587"/>
            </a:avLst>
          </a:prstGeom>
          <a:ln w="76200">
            <a:solidFill>
              <a:srgbClr val="00B050"/>
            </a:solidFill>
            <a:headEnd type="none"/>
            <a:tailEnd type="triangle"/>
          </a:ln>
        </p:spPr>
        <p:style>
          <a:lnRef idx="3">
            <a:schemeClr val="accent5"/>
          </a:lnRef>
          <a:fillRef idx="0">
            <a:schemeClr val="accent5"/>
          </a:fillRef>
          <a:effectRef idx="2">
            <a:schemeClr val="accent5"/>
          </a:effectRef>
          <a:fontRef idx="minor">
            <a:schemeClr val="tx1"/>
          </a:fontRef>
        </p:style>
      </p:cxnSp>
      <p:sp>
        <p:nvSpPr>
          <p:cNvPr id="42" name="Rectangle 41"/>
          <p:cNvSpPr/>
          <p:nvPr/>
        </p:nvSpPr>
        <p:spPr bwMode="auto">
          <a:xfrm>
            <a:off x="1417637" y="2659062"/>
            <a:ext cx="483280" cy="54152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endParaRPr lang="en-US" sz="2000" dirty="0"/>
          </a:p>
        </p:txBody>
      </p:sp>
    </p:spTree>
    <p:extLst>
      <p:ext uri="{BB962C8B-B14F-4D97-AF65-F5344CB8AC3E}">
        <p14:creationId xmlns:p14="http://schemas.microsoft.com/office/powerpoint/2010/main" val="963684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right)">
                                      <p:cBhvr>
                                        <p:cTn id="7" dur="500"/>
                                        <p:tgtEl>
                                          <p:spTgt spid="4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500"/>
                                        <p:tgtEl>
                                          <p:spTgt spid="2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Beth Massi</External_x0020_Speaker>
    <Session_x0020_Code xmlns="e36bfbf9-5e42-489c-a259-4c54eb22cb57">3-573</Session_x0020_Code>
    <Presentation_x0020_Date xmlns="e36bfbf9-5e42-489c-a259-4c54eb22cb57">2014-04-03T00:00:00-07:00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www.w3.org/XML/1998/namespace"/>
    <ds:schemaRef ds:uri="230e9df3-be65-4c73-a93b-d1236ebd677e"/>
    <ds:schemaRef ds:uri="http://schemas.microsoft.com/office/2006/documentManagement/types"/>
    <ds:schemaRef ds:uri="http://schemas.microsoft.com/office/infopath/2007/PartnerControls"/>
    <ds:schemaRef ds:uri="http://purl.org/dc/elements/1.1/"/>
    <ds:schemaRef ds:uri="http://purl.org/dc/terms/"/>
    <ds:schemaRef ds:uri="http://purl.org/dc/dcmitype/"/>
    <ds:schemaRef ds:uri="http://schemas.openxmlformats.org/package/2006/metadata/core-properties"/>
    <ds:schemaRef ds:uri="e36bfbf9-5e42-489c-a259-4c54eb22cb57"/>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Build_2014_Template</Template>
  <TotalTime>75</TotalTime>
  <Words>1724</Words>
  <Application>Microsoft Office PowerPoint</Application>
  <PresentationFormat>Custom</PresentationFormat>
  <Paragraphs>194</Paragraphs>
  <Slides>19</Slides>
  <Notes>13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ＭＳ Ｐゴシック</vt:lpstr>
      <vt:lpstr>Arial</vt:lpstr>
      <vt:lpstr>Avenir LT Pro 45 Book</vt:lpstr>
      <vt:lpstr>Calibri</vt:lpstr>
      <vt:lpstr>Consolas</vt:lpstr>
      <vt:lpstr>Segoe UI</vt:lpstr>
      <vt:lpstr>Segoe UI Light</vt:lpstr>
      <vt:lpstr>Wingdings</vt:lpstr>
      <vt:lpstr>5-30536_Build_2014_Breakout_Template_White_16x9</vt:lpstr>
      <vt:lpstr>1_5-30536_Build_2014_Breakout_Template_Blue_16x9</vt:lpstr>
      <vt:lpstr>PowerPoint Presentation</vt:lpstr>
      <vt:lpstr>Developing Office 365  Cloud business apps</vt:lpstr>
      <vt:lpstr>Today’s business app</vt:lpstr>
      <vt:lpstr>Overview of the Cloud app model</vt:lpstr>
      <vt:lpstr>Office 365 platform </vt:lpstr>
      <vt:lpstr>PowerPoint Presentation</vt:lpstr>
      <vt:lpstr>Anatomy of a cloud business app</vt:lpstr>
      <vt:lpstr>SharePoint apps and Cloud business apps Rapid application development over SharePoint</vt:lpstr>
      <vt:lpstr>SharePoint and Cloud business app</vt:lpstr>
      <vt:lpstr>Demo – Survey app</vt:lpstr>
      <vt:lpstr>What did we cover?</vt:lpstr>
      <vt:lpstr>What about publishing?</vt:lpstr>
      <vt:lpstr>PowerPoint Presentation</vt:lpstr>
      <vt:lpstr>App package</vt:lpstr>
      <vt:lpstr>App catalog</vt:lpstr>
      <vt:lpstr>What did we cover?</vt:lpstr>
      <vt:lpstr>Resources</vt:lpstr>
      <vt:lpstr>PowerPoint Presentation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Office 365 Cloud Business Apps</dc:title>
  <dc:subject>Build 2014</dc:subject>
  <dc:creator>Brett Perry</dc:creator>
  <cp:keywords>Build 2014</cp:keywords>
  <dc:description>Template: Mitchell Derrey, Silver Fox Productions
Formatting: 
Event Dates: April 2nd - 4th, 2014
Event Location: Moscone Conference Center, San Francisco, CA
Audience Type: Internal</dc:description>
  <cp:lastModifiedBy>Lynette Spears (Silver Fox)</cp:lastModifiedBy>
  <cp:revision>25</cp:revision>
  <dcterms:created xsi:type="dcterms:W3CDTF">2014-03-31T18:12:45Z</dcterms:created>
  <dcterms:modified xsi:type="dcterms:W3CDTF">2014-04-04T00:41:06Z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