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Lst>
  <p:notesMasterIdLst>
    <p:notesMasterId r:id="rId25"/>
  </p:notesMasterIdLst>
  <p:handoutMasterIdLst>
    <p:handoutMasterId r:id="rId26"/>
  </p:handoutMasterIdLst>
  <p:sldIdLst>
    <p:sldId id="283"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2" r:id="rId23"/>
    <p:sldId id="301"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83"/>
            <p14:sldId id="285"/>
            <p14:sldId id="286"/>
            <p14:sldId id="287"/>
            <p14:sldId id="288"/>
            <p14:sldId id="289"/>
            <p14:sldId id="290"/>
            <p14:sldId id="291"/>
            <p14:sldId id="292"/>
            <p14:sldId id="293"/>
            <p14:sldId id="294"/>
            <p14:sldId id="295"/>
            <p14:sldId id="296"/>
            <p14:sldId id="297"/>
            <p14:sldId id="298"/>
            <p14:sldId id="299"/>
            <p14:sldId id="300"/>
            <p14:sldId id="302"/>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5747" autoAdjust="0"/>
  </p:normalViewPr>
  <p:slideViewPr>
    <p:cSldViewPr snapToObjects="1">
      <p:cViewPr varScale="1">
        <p:scale>
          <a:sx n="112" d="100"/>
          <a:sy n="112" d="100"/>
        </p:scale>
        <p:origin x="408"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14720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E8F84EC-2906-48A4-BB4F-52B37B2C551B}"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5135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66421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A2F613-354D-4A3A-8AFA-4E62D80CF62E}"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72342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8265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6A5FAD4-AC2C-40D4-851F-70713EA4F248}"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88337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5DC92-143E-4441-A0C9-B63B214AE45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8950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Visual Studio 11</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80E3F4BE-DD49-4D2E-8E2D-A1A1E030DC82}" type="datetime1">
              <a:rPr lang="en-US" smtClean="0"/>
              <a:pPr/>
              <a:t>4/3/2014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38841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614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8989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7773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A2F613-354D-4A3A-8AFA-4E62D80CF62E}"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13415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Visual Studio 11</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80E3F4BE-DD49-4D2E-8E2D-A1A1E030DC82}" type="datetime1">
              <a:rPr lang="en-US" smtClean="0"/>
              <a:pPr/>
              <a:t>4/3/2014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0901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174665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530212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rge &amp; Small Content 2">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4543099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669550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9912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277122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 id="2147484234" r:id="rId15"/>
    <p:sldLayoutId id="2147484235" r:id="rId16"/>
    <p:sldLayoutId id="2147484236" r:id="rId17"/>
    <p:sldLayoutId id="2147484237" r:id="rId18"/>
    <p:sldLayoutId id="2147484238" r:id="rId19"/>
    <p:sldLayoutId id="2147484239"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dev.office.com/" TargetMode="External"/><Relationship Id="rId7" Type="http://schemas.openxmlformats.org/officeDocument/2006/relationships/image" Target="../media/image29.png"/><Relationship Id="rId2" Type="http://schemas.openxmlformats.org/officeDocument/2006/relationships/hyperlink" Target="http://aka.ms/BuildSharePointApps" TargetMode="Externa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hyperlink" Target="https://channel9.msdn.com/Series/CBA" TargetMode="External"/><Relationship Id="rId4" Type="http://schemas.openxmlformats.org/officeDocument/2006/relationships/hyperlink" Target="http://scn.sap.com/docs/DOC-409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9202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79437" y="1419855"/>
            <a:ext cx="3733800" cy="3372807"/>
            <a:chOff x="579437" y="1496055"/>
            <a:chExt cx="3733800" cy="3601407"/>
          </a:xfrm>
        </p:grpSpPr>
        <p:sp>
          <p:nvSpPr>
            <p:cNvPr id="4" name="Rectangle 3"/>
            <p:cNvSpPr/>
            <p:nvPr/>
          </p:nvSpPr>
          <p:spPr bwMode="auto">
            <a:xfrm>
              <a:off x="579437" y="1496055"/>
              <a:ext cx="3733800" cy="12544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9437" y="1523999"/>
              <a:ext cx="2729009" cy="357346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4" name="Rectangle 73"/>
          <p:cNvSpPr/>
          <p:nvPr/>
        </p:nvSpPr>
        <p:spPr bwMode="auto">
          <a:xfrm>
            <a:off x="3308446" y="1523999"/>
            <a:ext cx="7733144" cy="3268663"/>
          </a:xfrm>
          <a:custGeom>
            <a:avLst/>
            <a:gdLst>
              <a:gd name="connsiteX0" fmla="*/ 0 w 7733144"/>
              <a:gd name="connsiteY0" fmla="*/ 0 h 2140304"/>
              <a:gd name="connsiteX1" fmla="*/ 7733144 w 7733144"/>
              <a:gd name="connsiteY1" fmla="*/ 0 h 2140304"/>
              <a:gd name="connsiteX2" fmla="*/ 7733144 w 7733144"/>
              <a:gd name="connsiteY2" fmla="*/ 2140304 h 2140304"/>
              <a:gd name="connsiteX3" fmla="*/ 0 w 7733144"/>
              <a:gd name="connsiteY3" fmla="*/ 2140304 h 2140304"/>
              <a:gd name="connsiteX4" fmla="*/ 0 w 7733144"/>
              <a:gd name="connsiteY4" fmla="*/ 0 h 2140304"/>
              <a:gd name="connsiteX0" fmla="*/ 0 w 7733144"/>
              <a:gd name="connsiteY0" fmla="*/ 1907 h 2142211"/>
              <a:gd name="connsiteX1" fmla="*/ 4573492 w 7733144"/>
              <a:gd name="connsiteY1" fmla="*/ 0 h 2142211"/>
              <a:gd name="connsiteX2" fmla="*/ 7733144 w 7733144"/>
              <a:gd name="connsiteY2" fmla="*/ 1907 h 2142211"/>
              <a:gd name="connsiteX3" fmla="*/ 7733144 w 7733144"/>
              <a:gd name="connsiteY3" fmla="*/ 2142211 h 2142211"/>
              <a:gd name="connsiteX4" fmla="*/ 0 w 7733144"/>
              <a:gd name="connsiteY4" fmla="*/ 2142211 h 2142211"/>
              <a:gd name="connsiteX5" fmla="*/ 0 w 7733144"/>
              <a:gd name="connsiteY5" fmla="*/ 1907 h 2142211"/>
              <a:gd name="connsiteX0" fmla="*/ 0 w 7733144"/>
              <a:gd name="connsiteY0" fmla="*/ 6669 h 2146973"/>
              <a:gd name="connsiteX1" fmla="*/ 4573492 w 7733144"/>
              <a:gd name="connsiteY1" fmla="*/ 4762 h 2146973"/>
              <a:gd name="connsiteX2" fmla="*/ 5721254 w 7733144"/>
              <a:gd name="connsiteY2" fmla="*/ 0 h 2146973"/>
              <a:gd name="connsiteX3" fmla="*/ 7733144 w 7733144"/>
              <a:gd name="connsiteY3" fmla="*/ 6669 h 2146973"/>
              <a:gd name="connsiteX4" fmla="*/ 7733144 w 7733144"/>
              <a:gd name="connsiteY4" fmla="*/ 2146973 h 2146973"/>
              <a:gd name="connsiteX5" fmla="*/ 0 w 7733144"/>
              <a:gd name="connsiteY5" fmla="*/ 2146973 h 2146973"/>
              <a:gd name="connsiteX6" fmla="*/ 0 w 7733144"/>
              <a:gd name="connsiteY6" fmla="*/ 6669 h 2146973"/>
              <a:gd name="connsiteX0" fmla="*/ 0 w 7733144"/>
              <a:gd name="connsiteY0" fmla="*/ 416244 h 2556548"/>
              <a:gd name="connsiteX1" fmla="*/ 4573492 w 7733144"/>
              <a:gd name="connsiteY1" fmla="*/ 414337 h 2556548"/>
              <a:gd name="connsiteX2" fmla="*/ 4702079 w 7733144"/>
              <a:gd name="connsiteY2" fmla="*/ 0 h 2556548"/>
              <a:gd name="connsiteX3" fmla="*/ 7733144 w 7733144"/>
              <a:gd name="connsiteY3" fmla="*/ 416244 h 2556548"/>
              <a:gd name="connsiteX4" fmla="*/ 7733144 w 7733144"/>
              <a:gd name="connsiteY4" fmla="*/ 2556548 h 2556548"/>
              <a:gd name="connsiteX5" fmla="*/ 0 w 7733144"/>
              <a:gd name="connsiteY5" fmla="*/ 2556548 h 2556548"/>
              <a:gd name="connsiteX6" fmla="*/ 0 w 7733144"/>
              <a:gd name="connsiteY6" fmla="*/ 416244 h 2556548"/>
              <a:gd name="connsiteX0" fmla="*/ 0 w 7733144"/>
              <a:gd name="connsiteY0" fmla="*/ 1035369 h 3175673"/>
              <a:gd name="connsiteX1" fmla="*/ 4573492 w 7733144"/>
              <a:gd name="connsiteY1" fmla="*/ 1033462 h 3175673"/>
              <a:gd name="connsiteX2" fmla="*/ 4573491 w 7733144"/>
              <a:gd name="connsiteY2" fmla="*/ 0 h 3175673"/>
              <a:gd name="connsiteX3" fmla="*/ 7733144 w 7733144"/>
              <a:gd name="connsiteY3" fmla="*/ 1035369 h 3175673"/>
              <a:gd name="connsiteX4" fmla="*/ 7733144 w 7733144"/>
              <a:gd name="connsiteY4" fmla="*/ 3175673 h 3175673"/>
              <a:gd name="connsiteX5" fmla="*/ 0 w 7733144"/>
              <a:gd name="connsiteY5" fmla="*/ 3175673 h 3175673"/>
              <a:gd name="connsiteX6" fmla="*/ 0 w 7733144"/>
              <a:gd name="connsiteY6" fmla="*/ 1035369 h 3175673"/>
              <a:gd name="connsiteX0" fmla="*/ 0 w 7733144"/>
              <a:gd name="connsiteY0" fmla="*/ 1035369 h 3175673"/>
              <a:gd name="connsiteX1" fmla="*/ 4573492 w 7733144"/>
              <a:gd name="connsiteY1" fmla="*/ 1033462 h 3175673"/>
              <a:gd name="connsiteX2" fmla="*/ 4573491 w 7733144"/>
              <a:gd name="connsiteY2" fmla="*/ 0 h 3175673"/>
              <a:gd name="connsiteX3" fmla="*/ 7723619 w 7733144"/>
              <a:gd name="connsiteY3" fmla="*/ 11431 h 3175673"/>
              <a:gd name="connsiteX4" fmla="*/ 7733144 w 7733144"/>
              <a:gd name="connsiteY4" fmla="*/ 3175673 h 3175673"/>
              <a:gd name="connsiteX5" fmla="*/ 0 w 7733144"/>
              <a:gd name="connsiteY5" fmla="*/ 3175673 h 3175673"/>
              <a:gd name="connsiteX6" fmla="*/ 0 w 7733144"/>
              <a:gd name="connsiteY6" fmla="*/ 1035369 h 31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3144" h="3175673">
                <a:moveTo>
                  <a:pt x="0" y="1035369"/>
                </a:moveTo>
                <a:lnTo>
                  <a:pt x="4573492" y="1033462"/>
                </a:lnTo>
                <a:cubicBezTo>
                  <a:pt x="4573492" y="688975"/>
                  <a:pt x="4573491" y="344487"/>
                  <a:pt x="4573491" y="0"/>
                </a:cubicBezTo>
                <a:lnTo>
                  <a:pt x="7723619" y="11431"/>
                </a:lnTo>
                <a:lnTo>
                  <a:pt x="7733144" y="3175673"/>
                </a:lnTo>
                <a:lnTo>
                  <a:pt x="0" y="3175673"/>
                </a:lnTo>
                <a:lnTo>
                  <a:pt x="0" y="1035369"/>
                </a:lnTo>
                <a:close/>
              </a:path>
            </a:pathLst>
          </a:cu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8" name="Group 37" hidden="1"/>
          <p:cNvGrpSpPr/>
          <p:nvPr/>
        </p:nvGrpSpPr>
        <p:grpSpPr>
          <a:xfrm>
            <a:off x="1999439" y="1496055"/>
            <a:ext cx="8437600" cy="5594677"/>
            <a:chOff x="564300" y="1395675"/>
            <a:chExt cx="11027672" cy="5485475"/>
          </a:xfrm>
          <a:solidFill>
            <a:schemeClr val="bg2">
              <a:lumMod val="90000"/>
            </a:schemeClr>
          </a:solidFill>
        </p:grpSpPr>
        <p:grpSp>
          <p:nvGrpSpPr>
            <p:cNvPr id="39" name="Group 38"/>
            <p:cNvGrpSpPr/>
            <p:nvPr/>
          </p:nvGrpSpPr>
          <p:grpSpPr>
            <a:xfrm>
              <a:off x="564300" y="1395675"/>
              <a:ext cx="11027672" cy="1298448"/>
              <a:chOff x="0" y="1401500"/>
              <a:chExt cx="11107775" cy="1298448"/>
            </a:xfrm>
            <a:grpFill/>
          </p:grpSpPr>
          <p:sp>
            <p:nvSpPr>
              <p:cNvPr id="86" name="Rectangle 85"/>
              <p:cNvSpPr/>
              <p:nvPr/>
            </p:nvSpPr>
            <p:spPr>
              <a:xfrm>
                <a:off x="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7" name="Rectangle 86"/>
              <p:cNvSpPr/>
              <p:nvPr/>
            </p:nvSpPr>
            <p:spPr>
              <a:xfrm>
                <a:off x="139997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8" name="Rectangle 87"/>
              <p:cNvSpPr/>
              <p:nvPr/>
            </p:nvSpPr>
            <p:spPr>
              <a:xfrm>
                <a:off x="2799954"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9" name="Rectangle 88"/>
              <p:cNvSpPr/>
              <p:nvPr/>
            </p:nvSpPr>
            <p:spPr>
              <a:xfrm>
                <a:off x="4199931"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0" name="Rectangle 89"/>
              <p:cNvSpPr/>
              <p:nvPr/>
            </p:nvSpPr>
            <p:spPr>
              <a:xfrm>
                <a:off x="559990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1" name="Rectangle 90"/>
              <p:cNvSpPr/>
              <p:nvPr/>
            </p:nvSpPr>
            <p:spPr>
              <a:xfrm>
                <a:off x="6999883"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2" name="Rectangle 91"/>
              <p:cNvSpPr/>
              <p:nvPr/>
            </p:nvSpPr>
            <p:spPr>
              <a:xfrm>
                <a:off x="839986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3" name="Rectangle 92"/>
              <p:cNvSpPr/>
              <p:nvPr/>
            </p:nvSpPr>
            <p:spPr>
              <a:xfrm>
                <a:off x="9799836"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4" name="Rectangle 93"/>
              <p:cNvSpPr/>
              <p:nvPr/>
            </p:nvSpPr>
            <p:spPr>
              <a:xfrm>
                <a:off x="1399977" y="1401500"/>
                <a:ext cx="653969" cy="649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0" name="Group 39"/>
            <p:cNvGrpSpPr/>
            <p:nvPr/>
          </p:nvGrpSpPr>
          <p:grpSpPr>
            <a:xfrm>
              <a:off x="564300" y="2791351"/>
              <a:ext cx="11027672" cy="1298448"/>
              <a:chOff x="0" y="2789500"/>
              <a:chExt cx="11107775" cy="1298448"/>
            </a:xfrm>
            <a:grpFill/>
          </p:grpSpPr>
          <p:sp>
            <p:nvSpPr>
              <p:cNvPr id="78" name="Rectangle 77"/>
              <p:cNvSpPr/>
              <p:nvPr/>
            </p:nvSpPr>
            <p:spPr>
              <a:xfrm>
                <a:off x="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9" name="Rectangle 78"/>
              <p:cNvSpPr/>
              <p:nvPr/>
            </p:nvSpPr>
            <p:spPr>
              <a:xfrm>
                <a:off x="139997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0" name="Rectangle 79"/>
              <p:cNvSpPr/>
              <p:nvPr/>
            </p:nvSpPr>
            <p:spPr>
              <a:xfrm>
                <a:off x="2799954"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1" name="Rectangle 80"/>
              <p:cNvSpPr/>
              <p:nvPr/>
            </p:nvSpPr>
            <p:spPr>
              <a:xfrm>
                <a:off x="4199931"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2" name="Rectangle 81"/>
              <p:cNvSpPr/>
              <p:nvPr/>
            </p:nvSpPr>
            <p:spPr>
              <a:xfrm>
                <a:off x="559990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3" name="Rectangle 82"/>
              <p:cNvSpPr/>
              <p:nvPr/>
            </p:nvSpPr>
            <p:spPr>
              <a:xfrm>
                <a:off x="6999883"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4" name="Rectangle 83"/>
              <p:cNvSpPr/>
              <p:nvPr/>
            </p:nvSpPr>
            <p:spPr>
              <a:xfrm>
                <a:off x="839986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5" name="Rectangle 84"/>
              <p:cNvSpPr/>
              <p:nvPr/>
            </p:nvSpPr>
            <p:spPr>
              <a:xfrm>
                <a:off x="9799836"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1" name="Group 40"/>
            <p:cNvGrpSpPr/>
            <p:nvPr/>
          </p:nvGrpSpPr>
          <p:grpSpPr>
            <a:xfrm>
              <a:off x="564300" y="4187026"/>
              <a:ext cx="11027672" cy="1298448"/>
              <a:chOff x="0" y="4191000"/>
              <a:chExt cx="11107775" cy="1298448"/>
            </a:xfrm>
            <a:grpFill/>
          </p:grpSpPr>
          <p:sp>
            <p:nvSpPr>
              <p:cNvPr id="54" name="Rectangle 53"/>
              <p:cNvSpPr/>
              <p:nvPr/>
            </p:nvSpPr>
            <p:spPr>
              <a:xfrm>
                <a:off x="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5" name="Rectangle 54"/>
              <p:cNvSpPr/>
              <p:nvPr/>
            </p:nvSpPr>
            <p:spPr>
              <a:xfrm>
                <a:off x="139997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6" name="Rectangle 55"/>
              <p:cNvSpPr/>
              <p:nvPr/>
            </p:nvSpPr>
            <p:spPr>
              <a:xfrm>
                <a:off x="2799954"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7" name="Rectangle 56"/>
              <p:cNvSpPr/>
              <p:nvPr/>
            </p:nvSpPr>
            <p:spPr>
              <a:xfrm>
                <a:off x="4199931"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1" name="Rectangle 70"/>
              <p:cNvSpPr/>
              <p:nvPr/>
            </p:nvSpPr>
            <p:spPr>
              <a:xfrm>
                <a:off x="559990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5" name="Rectangle 74"/>
              <p:cNvSpPr/>
              <p:nvPr/>
            </p:nvSpPr>
            <p:spPr>
              <a:xfrm>
                <a:off x="6999883"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6" name="Rectangle 75"/>
              <p:cNvSpPr/>
              <p:nvPr/>
            </p:nvSpPr>
            <p:spPr>
              <a:xfrm>
                <a:off x="839986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7" name="Rectangle 76"/>
              <p:cNvSpPr/>
              <p:nvPr/>
            </p:nvSpPr>
            <p:spPr>
              <a:xfrm>
                <a:off x="9799836"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5" name="Group 44"/>
            <p:cNvGrpSpPr/>
            <p:nvPr/>
          </p:nvGrpSpPr>
          <p:grpSpPr>
            <a:xfrm>
              <a:off x="564300" y="5582702"/>
              <a:ext cx="11027672" cy="1298448"/>
              <a:chOff x="0" y="5638800"/>
              <a:chExt cx="11107775" cy="1298448"/>
            </a:xfrm>
            <a:grpFill/>
          </p:grpSpPr>
          <p:sp>
            <p:nvSpPr>
              <p:cNvPr id="46" name="Rectangle 45"/>
              <p:cNvSpPr/>
              <p:nvPr/>
            </p:nvSpPr>
            <p:spPr>
              <a:xfrm>
                <a:off x="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7" name="Rectangle 46"/>
              <p:cNvSpPr/>
              <p:nvPr/>
            </p:nvSpPr>
            <p:spPr>
              <a:xfrm>
                <a:off x="139997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8" name="Rectangle 47"/>
              <p:cNvSpPr/>
              <p:nvPr/>
            </p:nvSpPr>
            <p:spPr>
              <a:xfrm>
                <a:off x="2799954"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9" name="Rectangle 48"/>
              <p:cNvSpPr/>
              <p:nvPr/>
            </p:nvSpPr>
            <p:spPr>
              <a:xfrm>
                <a:off x="4199931"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0" name="Rectangle 49"/>
              <p:cNvSpPr/>
              <p:nvPr/>
            </p:nvSpPr>
            <p:spPr>
              <a:xfrm>
                <a:off x="559990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1" name="Rectangle 50"/>
              <p:cNvSpPr/>
              <p:nvPr/>
            </p:nvSpPr>
            <p:spPr>
              <a:xfrm>
                <a:off x="6999883"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2" name="Rectangle 51"/>
              <p:cNvSpPr/>
              <p:nvPr/>
            </p:nvSpPr>
            <p:spPr>
              <a:xfrm>
                <a:off x="839986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3" name="Rectangle 52"/>
              <p:cNvSpPr/>
              <p:nvPr/>
            </p:nvSpPr>
            <p:spPr>
              <a:xfrm>
                <a:off x="9799836"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sp>
        <p:nvSpPr>
          <p:cNvPr id="2" name="Title 1"/>
          <p:cNvSpPr>
            <a:spLocks noGrp="1"/>
          </p:cNvSpPr>
          <p:nvPr>
            <p:ph type="title"/>
          </p:nvPr>
        </p:nvSpPr>
        <p:spPr/>
        <p:txBody>
          <a:bodyPr/>
          <a:lstStyle/>
          <a:p>
            <a:r>
              <a:rPr lang="en-US" dirty="0" smtClean="0"/>
              <a:t>Demo – Survey app</a:t>
            </a:r>
            <a:endParaRPr lang="en-US" dirty="0"/>
          </a:p>
        </p:txBody>
      </p:sp>
      <p:sp>
        <p:nvSpPr>
          <p:cNvPr id="65" name="Rectangle 64"/>
          <p:cNvSpPr/>
          <p:nvPr/>
        </p:nvSpPr>
        <p:spPr bwMode="auto">
          <a:xfrm>
            <a:off x="8141431" y="1592262"/>
            <a:ext cx="2726326"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a:gradFill>
                  <a:gsLst>
                    <a:gs pos="0">
                      <a:srgbClr val="FFFFFF"/>
                    </a:gs>
                    <a:gs pos="100000">
                      <a:srgbClr val="FFFFFF"/>
                    </a:gs>
                  </a:gsLst>
                  <a:lin ang="5400000" scaled="0"/>
                </a:gradFill>
              </a:rPr>
              <a:t>SQL database</a:t>
            </a:r>
          </a:p>
          <a:p>
            <a:pPr defTabSz="932472" fontAlgn="base">
              <a:spcBef>
                <a:spcPct val="0"/>
              </a:spcBef>
              <a:spcAft>
                <a:spcPct val="0"/>
              </a:spcAft>
            </a:pPr>
            <a:r>
              <a:rPr lang="en-US" sz="2000" dirty="0">
                <a:gradFill>
                  <a:gsLst>
                    <a:gs pos="0">
                      <a:srgbClr val="FFFFFF"/>
                    </a:gs>
                    <a:gs pos="100000">
                      <a:srgbClr val="FFFFFF"/>
                    </a:gs>
                  </a:gsLst>
                  <a:lin ang="5400000" scaled="0"/>
                </a:gradFill>
              </a:rPr>
              <a:t>Surveys</a:t>
            </a:r>
          </a:p>
        </p:txBody>
      </p:sp>
      <p:sp>
        <p:nvSpPr>
          <p:cNvPr id="66" name="Rectangle 65"/>
          <p:cNvSpPr/>
          <p:nvPr/>
        </p:nvSpPr>
        <p:spPr bwMode="auto">
          <a:xfrm>
            <a:off x="4497598" y="1595650"/>
            <a:ext cx="3213115"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a:gradFill>
                  <a:gsLst>
                    <a:gs pos="0">
                      <a:srgbClr val="FFFFFF"/>
                    </a:gs>
                    <a:gs pos="100000">
                      <a:srgbClr val="FFFFFF"/>
                    </a:gs>
                  </a:gsLst>
                  <a:lin ang="5400000" scaled="0"/>
                </a:gradFill>
              </a:rPr>
              <a:t>SAP</a:t>
            </a:r>
          </a:p>
          <a:p>
            <a:pPr defTabSz="932472" fontAlgn="base">
              <a:spcBef>
                <a:spcPct val="0"/>
              </a:spcBef>
              <a:spcAft>
                <a:spcPct val="0"/>
              </a:spcAft>
            </a:pPr>
            <a:r>
              <a:rPr lang="en-US" sz="2000" dirty="0">
                <a:gradFill>
                  <a:gsLst>
                    <a:gs pos="0">
                      <a:srgbClr val="FFFFFF"/>
                    </a:gs>
                    <a:gs pos="100000">
                      <a:srgbClr val="FFFFFF"/>
                    </a:gs>
                  </a:gsLst>
                  <a:lin ang="5400000" scaled="0"/>
                </a:gradFill>
              </a:rPr>
              <a:t>Customers and products</a:t>
            </a:r>
          </a:p>
        </p:txBody>
      </p:sp>
      <p:sp>
        <p:nvSpPr>
          <p:cNvPr id="68" name="Rectangle 67"/>
          <p:cNvSpPr/>
          <p:nvPr/>
        </p:nvSpPr>
        <p:spPr bwMode="auto">
          <a:xfrm>
            <a:off x="1399992" y="1592262"/>
            <a:ext cx="2726326"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a:gradFill>
                  <a:gsLst>
                    <a:gs pos="0">
                      <a:srgbClr val="FFFFFF"/>
                    </a:gs>
                    <a:gs pos="100000">
                      <a:srgbClr val="FFFFFF"/>
                    </a:gs>
                  </a:gsLst>
                  <a:lin ang="5400000" scaled="0"/>
                </a:gradFill>
              </a:rPr>
              <a:t>SharePoint</a:t>
            </a:r>
          </a:p>
          <a:p>
            <a:pPr defTabSz="932472" fontAlgn="base">
              <a:spcBef>
                <a:spcPct val="0"/>
              </a:spcBef>
              <a:spcAft>
                <a:spcPct val="0"/>
              </a:spcAft>
            </a:pPr>
            <a:r>
              <a:rPr lang="en-US" sz="2000" dirty="0">
                <a:gradFill>
                  <a:gsLst>
                    <a:gs pos="0">
                      <a:srgbClr val="FFFFFF"/>
                    </a:gs>
                    <a:gs pos="100000">
                      <a:srgbClr val="FFFFFF"/>
                    </a:gs>
                  </a:gsLst>
                  <a:lin ang="5400000" scaled="0"/>
                </a:gradFill>
              </a:rPr>
              <a:t>Product documents</a:t>
            </a:r>
          </a:p>
        </p:txBody>
      </p:sp>
      <p:sp>
        <p:nvSpPr>
          <p:cNvPr id="69" name="Rectangle 68"/>
          <p:cNvSpPr/>
          <p:nvPr/>
        </p:nvSpPr>
        <p:spPr bwMode="auto">
          <a:xfrm>
            <a:off x="3559641" y="3116262"/>
            <a:ext cx="7308116" cy="838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a:gradFill>
                  <a:gsLst>
                    <a:gs pos="0">
                      <a:srgbClr val="FFFFFF"/>
                    </a:gs>
                    <a:gs pos="100000">
                      <a:srgbClr val="FFFFFF"/>
                    </a:gs>
                  </a:gsLst>
                  <a:lin ang="5400000" scaled="0"/>
                </a:gradFill>
              </a:rPr>
              <a:t>Service tier</a:t>
            </a:r>
            <a:br>
              <a:rPr lang="en-US" sz="2000" b="1"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OData Service</a:t>
            </a:r>
          </a:p>
        </p:txBody>
      </p:sp>
      <p:sp>
        <p:nvSpPr>
          <p:cNvPr id="72" name="Rectangle 71"/>
          <p:cNvSpPr/>
          <p:nvPr/>
        </p:nvSpPr>
        <p:spPr bwMode="auto">
          <a:xfrm>
            <a:off x="1400962" y="2559370"/>
            <a:ext cx="1845475" cy="223329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smtClean="0">
                <a:gradFill>
                  <a:gsLst>
                    <a:gs pos="0">
                      <a:srgbClr val="FFFFFF"/>
                    </a:gs>
                    <a:gs pos="100000">
                      <a:srgbClr val="FFFFFF"/>
                    </a:gs>
                  </a:gsLst>
                  <a:lin ang="5400000" scaled="0"/>
                </a:gradFill>
              </a:rPr>
              <a:t>SharePoint </a:t>
            </a:r>
            <a:br>
              <a:rPr lang="en-US" sz="2000" b="1" dirty="0" smtClean="0">
                <a:gradFill>
                  <a:gsLst>
                    <a:gs pos="0">
                      <a:srgbClr val="FFFFFF"/>
                    </a:gs>
                    <a:gs pos="100000">
                      <a:srgbClr val="FFFFFF"/>
                    </a:gs>
                  </a:gsLst>
                  <a:lin ang="5400000" scaled="0"/>
                </a:gradFill>
              </a:rPr>
            </a:br>
            <a:r>
              <a:rPr lang="en-US" sz="2000" b="1" dirty="0" smtClean="0">
                <a:gradFill>
                  <a:gsLst>
                    <a:gs pos="0">
                      <a:srgbClr val="FFFFFF"/>
                    </a:gs>
                    <a:gs pos="100000">
                      <a:srgbClr val="FFFFFF"/>
                    </a:gs>
                  </a:gsLst>
                  <a:lin ang="5400000" scaled="0"/>
                </a:gradFill>
              </a:rPr>
              <a:t>app</a:t>
            </a:r>
            <a:endParaRPr lang="en-US" sz="2000" dirty="0">
              <a:gradFill>
                <a:gsLst>
                  <a:gs pos="0">
                    <a:srgbClr val="FFFFFF"/>
                  </a:gs>
                  <a:gs pos="100000">
                    <a:srgbClr val="FFFFFF"/>
                  </a:gs>
                </a:gsLst>
                <a:lin ang="5400000" scaled="0"/>
              </a:gradFill>
            </a:endParaRPr>
          </a:p>
        </p:txBody>
      </p:sp>
      <p:sp>
        <p:nvSpPr>
          <p:cNvPr id="95" name="Up Arrow 94"/>
          <p:cNvSpPr/>
          <p:nvPr/>
        </p:nvSpPr>
        <p:spPr bwMode="auto">
          <a:xfrm>
            <a:off x="6064391" y="3954462"/>
            <a:ext cx="330034" cy="1447800"/>
          </a:xfrm>
          <a:prstGeom prst="up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a:gradFill>
                <a:gsLst>
                  <a:gs pos="0">
                    <a:srgbClr val="FFFFFF"/>
                  </a:gs>
                  <a:gs pos="100000">
                    <a:srgbClr val="FFFFFF"/>
                  </a:gs>
                </a:gsLst>
                <a:lin ang="5400000" scaled="0"/>
              </a:gradFill>
              <a:ea typeface="Segoe UI" pitchFamily="34" charset="0"/>
              <a:cs typeface="Segoe UI" pitchFamily="34" charset="0"/>
            </a:endParaRPr>
          </a:p>
        </p:txBody>
      </p:sp>
      <p:sp>
        <p:nvSpPr>
          <p:cNvPr id="99" name="Up Arrow 98"/>
          <p:cNvSpPr/>
          <p:nvPr/>
        </p:nvSpPr>
        <p:spPr bwMode="auto">
          <a:xfrm>
            <a:off x="5608637" y="2430462"/>
            <a:ext cx="330034" cy="701040"/>
          </a:xfrm>
          <a:prstGeom prst="up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a:gradFill>
                <a:gsLst>
                  <a:gs pos="0">
                    <a:srgbClr val="FFFFFF"/>
                  </a:gs>
                  <a:gs pos="100000">
                    <a:srgbClr val="FFFFFF"/>
                  </a:gs>
                </a:gsLst>
                <a:lin ang="5400000" scaled="0"/>
              </a:gradFill>
              <a:ea typeface="Segoe UI" pitchFamily="34" charset="0"/>
              <a:cs typeface="Segoe UI" pitchFamily="34" charset="0"/>
            </a:endParaRPr>
          </a:p>
        </p:txBody>
      </p:sp>
      <p:sp>
        <p:nvSpPr>
          <p:cNvPr id="102" name="Up Arrow 101"/>
          <p:cNvSpPr/>
          <p:nvPr/>
        </p:nvSpPr>
        <p:spPr bwMode="auto">
          <a:xfrm>
            <a:off x="9339577" y="2417870"/>
            <a:ext cx="330034" cy="713632"/>
          </a:xfrm>
          <a:prstGeom prst="up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a:gradFill>
                <a:gsLst>
                  <a:gs pos="0">
                    <a:srgbClr val="FFFFFF"/>
                  </a:gs>
                  <a:gs pos="100000">
                    <a:srgbClr val="FFFFFF"/>
                  </a:gs>
                </a:gsLst>
                <a:lin ang="5400000" scaled="0"/>
              </a:gradFill>
              <a:ea typeface="Segoe UI" pitchFamily="34" charset="0"/>
              <a:cs typeface="Segoe UI" pitchFamily="34" charset="0"/>
            </a:endParaRPr>
          </a:p>
        </p:txBody>
      </p:sp>
      <p:sp>
        <p:nvSpPr>
          <p:cNvPr id="103" name="Up Arrow 102"/>
          <p:cNvSpPr/>
          <p:nvPr/>
        </p:nvSpPr>
        <p:spPr bwMode="auto">
          <a:xfrm>
            <a:off x="3727883" y="2417870"/>
            <a:ext cx="330034" cy="713632"/>
          </a:xfrm>
          <a:prstGeom prst="up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1" tIns="46607" rIns="46607" bIns="93211" numCol="1" spcCol="0" rtlCol="0" fromWordArt="0" anchor="b" anchorCtr="0" forceAA="0" compatLnSpc="1">
            <a:prstTxWarp prst="textNoShape">
              <a:avLst/>
            </a:prstTxWarp>
            <a:noAutofit/>
          </a:bodyPr>
          <a:lstStyle/>
          <a:p>
            <a:pPr algn="ctr" defTabSz="931789" fontAlgn="base">
              <a:spcBef>
                <a:spcPct val="0"/>
              </a:spcBef>
              <a:spcAft>
                <a:spcPct val="0"/>
              </a:spcAft>
            </a:pPr>
            <a:endParaRPr lang="en-US" sz="1938" spc="-52"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741478" y="5097462"/>
            <a:ext cx="2953523" cy="143093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46637" numCol="1" rtlCol="0" anchor="t" anchorCtr="0" compatLnSpc="1">
            <a:prstTxWarp prst="textNoShape">
              <a:avLst/>
            </a:prstTxWarp>
          </a:bodyPr>
          <a:lstStyle/>
          <a:p>
            <a:pPr defTabSz="932472" fontAlgn="base">
              <a:spcBef>
                <a:spcPct val="0"/>
              </a:spcBef>
              <a:spcAft>
                <a:spcPct val="0"/>
              </a:spcAft>
            </a:pPr>
            <a:r>
              <a:rPr lang="en-US" sz="2000" b="1" dirty="0">
                <a:gradFill>
                  <a:gsLst>
                    <a:gs pos="0">
                      <a:srgbClr val="FFFFFF"/>
                    </a:gs>
                    <a:gs pos="100000">
                      <a:srgbClr val="FFFFFF"/>
                    </a:gs>
                  </a:gsLst>
                  <a:lin ang="5400000" scaled="0"/>
                </a:gradFill>
              </a:rPr>
              <a:t>HTML 5 SPA</a:t>
            </a:r>
          </a:p>
          <a:p>
            <a:pPr defTabSz="932472" fontAlgn="base">
              <a:spcBef>
                <a:spcPct val="0"/>
              </a:spcBef>
              <a:spcAft>
                <a:spcPct val="0"/>
              </a:spcAft>
            </a:pPr>
            <a:r>
              <a:rPr lang="en-US" sz="2000" dirty="0">
                <a:gradFill>
                  <a:gsLst>
                    <a:gs pos="0">
                      <a:srgbClr val="FFFFFF"/>
                    </a:gs>
                    <a:gs pos="100000">
                      <a:srgbClr val="FFFFFF"/>
                    </a:gs>
                  </a:gsLst>
                  <a:lin ang="5400000" scaled="0"/>
                </a:gradFill>
              </a:rPr>
              <a:t>Responsive design</a:t>
            </a:r>
          </a:p>
          <a:p>
            <a:pPr defTabSz="932472" fontAlgn="base">
              <a:spcBef>
                <a:spcPct val="0"/>
              </a:spcBef>
              <a:spcAft>
                <a:spcPct val="0"/>
              </a:spcAft>
            </a:pPr>
            <a:r>
              <a:rPr lang="en-US" sz="2000" dirty="0">
                <a:gradFill>
                  <a:gsLst>
                    <a:gs pos="0">
                      <a:srgbClr val="FFFFFF"/>
                    </a:gs>
                    <a:gs pos="100000">
                      <a:srgbClr val="FFFFFF"/>
                    </a:gs>
                  </a:gsLst>
                  <a:lin ang="5400000" scaled="0"/>
                </a:gradFill>
              </a:rPr>
              <a:t>Mobile client</a:t>
            </a:r>
          </a:p>
        </p:txBody>
      </p:sp>
      <p:sp>
        <p:nvSpPr>
          <p:cNvPr id="3" name="TextBox 2"/>
          <p:cNvSpPr txBox="1"/>
          <p:nvPr/>
        </p:nvSpPr>
        <p:spPr>
          <a:xfrm>
            <a:off x="9669611" y="4106862"/>
            <a:ext cx="119814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Azure</a:t>
            </a:r>
          </a:p>
        </p:txBody>
      </p:sp>
      <p:sp>
        <p:nvSpPr>
          <p:cNvPr id="9" name="TextBox 8"/>
          <p:cNvSpPr txBox="1"/>
          <p:nvPr/>
        </p:nvSpPr>
        <p:spPr>
          <a:xfrm rot="16200000">
            <a:off x="148606" y="2844398"/>
            <a:ext cx="175753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Office 365</a:t>
            </a:r>
          </a:p>
        </p:txBody>
      </p:sp>
    </p:spTree>
    <p:extLst>
      <p:ext uri="{BB962C8B-B14F-4D97-AF65-F5344CB8AC3E}">
        <p14:creationId xmlns:p14="http://schemas.microsoft.com/office/powerpoint/2010/main" val="4189457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500"/>
                                        <p:tgtEl>
                                          <p:spTgt spid="10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down)">
                                      <p:cBhvr>
                                        <p:cTn id="14" dur="500"/>
                                        <p:tgtEl>
                                          <p:spTgt spid="9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down)">
                                      <p:cBhvr>
                                        <p:cTn id="17" dur="500"/>
                                        <p:tgtEl>
                                          <p:spTgt spid="10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95" grpId="0" animBg="1"/>
      <p:bldP spid="99"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446837" y="3344859"/>
            <a:ext cx="6860366" cy="914400"/>
          </a:xfrm>
        </p:spPr>
        <p:txBody>
          <a:bodyPr/>
          <a:lstStyle/>
          <a:p>
            <a:r>
              <a:rPr lang="en-US" sz="3200" dirty="0" smtClean="0"/>
              <a:t>Aggregated data sources</a:t>
            </a:r>
          </a:p>
          <a:p>
            <a:pPr lvl="1">
              <a:buFont typeface="Arial" panose="020B0604020202020204" pitchFamily="34" charset="0"/>
              <a:buChar char="•"/>
            </a:pPr>
            <a:r>
              <a:rPr lang="en-US" sz="2000" dirty="0" smtClean="0"/>
              <a:t>Sap</a:t>
            </a:r>
          </a:p>
          <a:p>
            <a:pPr lvl="1">
              <a:buFont typeface="Arial" panose="020B0604020202020204" pitchFamily="34" charset="0"/>
              <a:buChar char="•"/>
            </a:pPr>
            <a:r>
              <a:rPr lang="en-US" sz="2000" dirty="0" smtClean="0"/>
              <a:t>Application database</a:t>
            </a:r>
          </a:p>
          <a:p>
            <a:pPr lvl="1">
              <a:buFont typeface="Arial" panose="020B0604020202020204" pitchFamily="34" charset="0"/>
              <a:buChar char="•"/>
            </a:pPr>
            <a:r>
              <a:rPr lang="en-US" sz="2000" dirty="0" smtClean="0"/>
              <a:t>SharePoint document library</a:t>
            </a:r>
          </a:p>
          <a:p>
            <a:r>
              <a:rPr lang="en-US" sz="3200" dirty="0" smtClean="0"/>
              <a:t>Posted to </a:t>
            </a:r>
            <a:r>
              <a:rPr lang="en-US" sz="3200" dirty="0" err="1" smtClean="0"/>
              <a:t>NewsFeeds</a:t>
            </a:r>
            <a:r>
              <a:rPr lang="en-US" sz="3200" dirty="0" smtClean="0"/>
              <a:t> </a:t>
            </a:r>
            <a:r>
              <a:rPr lang="en-US" sz="3200" baseline="30000" dirty="0" smtClean="0"/>
              <a:t>(Social)</a:t>
            </a:r>
          </a:p>
          <a:p>
            <a:r>
              <a:rPr lang="en-US" sz="3200" dirty="0" smtClean="0"/>
              <a:t>Added business rules</a:t>
            </a:r>
          </a:p>
          <a:p>
            <a:pPr lvl="1">
              <a:buFont typeface="Arial" panose="020B0604020202020204" pitchFamily="34" charset="0"/>
              <a:buChar char="•"/>
            </a:pPr>
            <a:r>
              <a:rPr lang="en-US" sz="2000" dirty="0" smtClean="0"/>
              <a:t>Server side data processing (C#/VB)</a:t>
            </a:r>
          </a:p>
          <a:p>
            <a:pPr lvl="1">
              <a:buFont typeface="Arial" panose="020B0604020202020204" pitchFamily="34" charset="0"/>
              <a:buChar char="•"/>
            </a:pPr>
            <a:r>
              <a:rPr lang="en-US" sz="2000" dirty="0" smtClean="0"/>
              <a:t>Client side UI logic (JavaScript)</a:t>
            </a:r>
          </a:p>
          <a:p>
            <a:r>
              <a:rPr lang="en-US" sz="3200" dirty="0" smtClean="0"/>
              <a:t>Customized </a:t>
            </a:r>
            <a:r>
              <a:rPr lang="en-US" sz="3200" dirty="0"/>
              <a:t>s</a:t>
            </a:r>
            <a:r>
              <a:rPr lang="en-US" sz="3200" dirty="0" smtClean="0"/>
              <a:t>tyle sheets</a:t>
            </a:r>
          </a:p>
          <a:p>
            <a:r>
              <a:rPr lang="en-US" sz="3200" dirty="0" smtClean="0"/>
              <a:t>Responsive design principles</a:t>
            </a:r>
          </a:p>
        </p:txBody>
      </p:sp>
      <p:sp>
        <p:nvSpPr>
          <p:cNvPr id="5" name="Title 4"/>
          <p:cNvSpPr>
            <a:spLocks noGrp="1"/>
          </p:cNvSpPr>
          <p:nvPr>
            <p:ph type="title"/>
          </p:nvPr>
        </p:nvSpPr>
        <p:spPr/>
        <p:txBody>
          <a:bodyPr/>
          <a:lstStyle/>
          <a:p>
            <a:r>
              <a:rPr lang="en-US" dirty="0" smtClean="0"/>
              <a:t>What did we cover?</a:t>
            </a:r>
            <a:endParaRPr lang="en-US" dirty="0"/>
          </a:p>
        </p:txBody>
      </p:sp>
      <p:pic>
        <p:nvPicPr>
          <p:cNvPr id="4" name="Picture 3"/>
          <p:cNvPicPr>
            <a:picLocks noChangeAspect="1"/>
          </p:cNvPicPr>
          <p:nvPr/>
        </p:nvPicPr>
        <p:blipFill>
          <a:blip r:embed="rId3"/>
          <a:stretch>
            <a:fillRect/>
          </a:stretch>
        </p:blipFill>
        <p:spPr>
          <a:xfrm>
            <a:off x="198437" y="1363662"/>
            <a:ext cx="5943600" cy="5164989"/>
          </a:xfrm>
          <a:prstGeom prst="rect">
            <a:avLst/>
          </a:prstGeom>
        </p:spPr>
      </p:pic>
    </p:spTree>
    <p:extLst>
      <p:ext uri="{BB962C8B-B14F-4D97-AF65-F5344CB8AC3E}">
        <p14:creationId xmlns:p14="http://schemas.microsoft.com/office/powerpoint/2010/main" val="36342447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about publishing?</a:t>
            </a:r>
            <a:endParaRPr lang="en-US" dirty="0"/>
          </a:p>
        </p:txBody>
      </p:sp>
    </p:spTree>
    <p:extLst>
      <p:ext uri="{BB962C8B-B14F-4D97-AF65-F5344CB8AC3E}">
        <p14:creationId xmlns:p14="http://schemas.microsoft.com/office/powerpoint/2010/main" val="6069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1949" y="233152"/>
            <a:ext cx="11370961"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5507"/>
              <a:t>SharePoint app hosting</a:t>
            </a:r>
            <a:endParaRPr lang="en-US" sz="5507" dirty="0"/>
          </a:p>
        </p:txBody>
      </p:sp>
      <p:sp>
        <p:nvSpPr>
          <p:cNvPr id="26" name="Rectangle 25"/>
          <p:cNvSpPr/>
          <p:nvPr/>
        </p:nvSpPr>
        <p:spPr>
          <a:xfrm>
            <a:off x="169458" y="3489735"/>
            <a:ext cx="3273450" cy="594650"/>
          </a:xfrm>
          <a:prstGeom prst="rect">
            <a:avLst/>
          </a:prstGeom>
        </p:spPr>
        <p:txBody>
          <a:bodyPr wrap="square">
            <a:spAutoFit/>
          </a:bodyPr>
          <a:lstStyle/>
          <a:p>
            <a:pPr marL="0" lvl="1"/>
            <a:r>
              <a:rPr lang="en-US" sz="1632" dirty="0">
                <a:latin typeface="+mj-lt"/>
                <a:cs typeface="Segoe UI" pitchFamily="34" charset="0"/>
              </a:rPr>
              <a:t>Get remote events from </a:t>
            </a:r>
            <a:r>
              <a:rPr lang="en-US" sz="1632" dirty="0" smtClean="0">
                <a:latin typeface="+mj-lt"/>
                <a:cs typeface="Segoe UI" pitchFamily="34" charset="0"/>
              </a:rPr>
              <a:t>SharePoint</a:t>
            </a:r>
            <a:endParaRPr lang="en-US" sz="1632" dirty="0">
              <a:latin typeface="+mj-lt"/>
              <a:cs typeface="Segoe UI" pitchFamily="34" charset="0"/>
            </a:endParaRPr>
          </a:p>
          <a:p>
            <a:pPr marL="0" lvl="1"/>
            <a:r>
              <a:rPr lang="en-US" sz="1632" dirty="0">
                <a:latin typeface="+mj-lt"/>
                <a:cs typeface="Segoe UI" pitchFamily="34" charset="0"/>
              </a:rPr>
              <a:t>Use CSOM/REST + </a:t>
            </a:r>
            <a:r>
              <a:rPr lang="en-US" sz="1632" dirty="0" err="1">
                <a:latin typeface="+mj-lt"/>
                <a:cs typeface="Segoe UI" pitchFamily="34" charset="0"/>
              </a:rPr>
              <a:t>OAuth</a:t>
            </a:r>
            <a:endParaRPr lang="en-US" sz="1632" dirty="0">
              <a:latin typeface="+mj-lt"/>
              <a:cs typeface="Segoe UI" pitchFamily="34" charset="0"/>
            </a:endParaRPr>
          </a:p>
        </p:txBody>
      </p:sp>
      <p:sp>
        <p:nvSpPr>
          <p:cNvPr id="27" name="Left Brace 26"/>
          <p:cNvSpPr/>
          <p:nvPr/>
        </p:nvSpPr>
        <p:spPr>
          <a:xfrm>
            <a:off x="3376638" y="1519408"/>
            <a:ext cx="241010" cy="2934034"/>
          </a:xfrm>
          <a:prstGeom prst="leftBrace">
            <a:avLst/>
          </a:prstGeom>
          <a:ln>
            <a:solidFill>
              <a:schemeClr val="tx1"/>
            </a:solidFill>
            <a:headEnd type="none"/>
            <a:tailEnd type="non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sz="1836" dirty="0">
              <a:ln>
                <a:solidFill>
                  <a:schemeClr val="tx1"/>
                </a:solidFill>
              </a:ln>
            </a:endParaRPr>
          </a:p>
        </p:txBody>
      </p:sp>
      <p:sp>
        <p:nvSpPr>
          <p:cNvPr id="28" name="Rectangle 27"/>
          <p:cNvSpPr/>
          <p:nvPr/>
        </p:nvSpPr>
        <p:spPr>
          <a:xfrm>
            <a:off x="3599047" y="1552322"/>
            <a:ext cx="3717577" cy="1197281"/>
          </a:xfrm>
          <a:prstGeom prst="rect">
            <a:avLst/>
          </a:prstGeom>
        </p:spPr>
        <p:txBody>
          <a:bodyPr wrap="square">
            <a:spAutoFit/>
          </a:bodyPr>
          <a:lstStyle/>
          <a:p>
            <a:pPr>
              <a:spcAft>
                <a:spcPts val="612"/>
              </a:spcAft>
            </a:pPr>
            <a:r>
              <a:rPr lang="en-US" sz="3264" spc="-71" dirty="0">
                <a:solidFill>
                  <a:schemeClr val="accent3"/>
                </a:solidFill>
                <a:latin typeface="Segoe UI Light"/>
              </a:rPr>
              <a:t>Provider-hosted App</a:t>
            </a:r>
          </a:p>
          <a:p>
            <a:pPr marL="0" lvl="1"/>
            <a:r>
              <a:rPr lang="en-US" sz="1632" dirty="0">
                <a:latin typeface="+mj-lt"/>
                <a:cs typeface="Segoe UI" pitchFamily="34" charset="0"/>
              </a:rPr>
              <a:t>Bring your own server </a:t>
            </a:r>
            <a:r>
              <a:rPr lang="en-US" sz="1632" dirty="0" smtClean="0">
                <a:latin typeface="+mj-lt"/>
                <a:cs typeface="Segoe UI" pitchFamily="34" charset="0"/>
              </a:rPr>
              <a:t/>
            </a:r>
            <a:br>
              <a:rPr lang="en-US" sz="1632" dirty="0" smtClean="0">
                <a:latin typeface="+mj-lt"/>
                <a:cs typeface="Segoe UI" pitchFamily="34" charset="0"/>
              </a:rPr>
            </a:br>
            <a:r>
              <a:rPr lang="en-US" sz="1632" dirty="0" smtClean="0">
                <a:latin typeface="+mj-lt"/>
                <a:cs typeface="Segoe UI" pitchFamily="34" charset="0"/>
              </a:rPr>
              <a:t>hosting infrastructure</a:t>
            </a:r>
            <a:endParaRPr lang="en-US" sz="1632" dirty="0">
              <a:latin typeface="+mj-lt"/>
              <a:cs typeface="Segoe UI" pitchFamily="34" charset="0"/>
            </a:endParaRPr>
          </a:p>
        </p:txBody>
      </p:sp>
      <p:sp>
        <p:nvSpPr>
          <p:cNvPr id="29" name="Rectangle 28"/>
          <p:cNvSpPr/>
          <p:nvPr/>
        </p:nvSpPr>
        <p:spPr>
          <a:xfrm>
            <a:off x="3576343" y="2881372"/>
            <a:ext cx="3717577" cy="1425070"/>
          </a:xfrm>
          <a:prstGeom prst="rect">
            <a:avLst/>
          </a:prstGeom>
        </p:spPr>
        <p:txBody>
          <a:bodyPr wrap="square">
            <a:spAutoFit/>
          </a:bodyPr>
          <a:lstStyle/>
          <a:p>
            <a:pPr>
              <a:spcAft>
                <a:spcPts val="612"/>
              </a:spcAft>
            </a:pPr>
            <a:r>
              <a:rPr lang="en-US" sz="3264" spc="-71" dirty="0" err="1">
                <a:solidFill>
                  <a:schemeClr val="accent3"/>
                </a:solidFill>
                <a:latin typeface="Segoe UI Light"/>
              </a:rPr>
              <a:t>Autohosted</a:t>
            </a:r>
            <a:r>
              <a:rPr lang="en-US" sz="3264" spc="-71" dirty="0">
                <a:solidFill>
                  <a:schemeClr val="accent3"/>
                </a:solidFill>
                <a:latin typeface="Segoe UI Light"/>
              </a:rPr>
              <a:t> App</a:t>
            </a:r>
          </a:p>
          <a:p>
            <a:pPr marL="0" lvl="1"/>
            <a:r>
              <a:rPr lang="en-US" sz="1632" dirty="0">
                <a:latin typeface="+mj-lt"/>
                <a:cs typeface="Segoe UI" pitchFamily="34" charset="0"/>
              </a:rPr>
              <a:t>Windows Azure + </a:t>
            </a:r>
            <a:r>
              <a:rPr lang="en-US" sz="1632" dirty="0" smtClean="0">
                <a:latin typeface="+mj-lt"/>
                <a:cs typeface="Segoe UI" pitchFamily="34" charset="0"/>
              </a:rPr>
              <a:t>SQL </a:t>
            </a:r>
            <a:r>
              <a:rPr lang="en-US" sz="1632" dirty="0">
                <a:latin typeface="+mj-lt"/>
                <a:cs typeface="Segoe UI" pitchFamily="34" charset="0"/>
              </a:rPr>
              <a:t>Azure provisioned </a:t>
            </a:r>
            <a:r>
              <a:rPr lang="en-US" sz="1632" dirty="0" smtClean="0">
                <a:latin typeface="+mj-lt"/>
                <a:cs typeface="Segoe UI" pitchFamily="34" charset="0"/>
              </a:rPr>
              <a:t>automatically</a:t>
            </a:r>
            <a:br>
              <a:rPr lang="en-US" sz="1632" dirty="0" smtClean="0">
                <a:latin typeface="+mj-lt"/>
                <a:cs typeface="Segoe UI" pitchFamily="34" charset="0"/>
              </a:rPr>
            </a:br>
            <a:r>
              <a:rPr lang="en-US" sz="1632" dirty="0" smtClean="0">
                <a:latin typeface="+mj-lt"/>
                <a:cs typeface="Segoe UI" pitchFamily="34" charset="0"/>
              </a:rPr>
              <a:t> </a:t>
            </a:r>
            <a:r>
              <a:rPr lang="en-US" sz="1632" dirty="0">
                <a:latin typeface="+mj-lt"/>
                <a:cs typeface="Segoe UI" pitchFamily="34" charset="0"/>
              </a:rPr>
              <a:t>as apps </a:t>
            </a:r>
            <a:r>
              <a:rPr lang="en-US" sz="1632" dirty="0" smtClean="0">
                <a:latin typeface="+mj-lt"/>
                <a:cs typeface="Segoe UI" pitchFamily="34" charset="0"/>
              </a:rPr>
              <a:t>are </a:t>
            </a:r>
            <a:r>
              <a:rPr lang="en-US" sz="1632" dirty="0">
                <a:latin typeface="+mj-lt"/>
                <a:cs typeface="Segoe UI" pitchFamily="34" charset="0"/>
              </a:rPr>
              <a:t>installed</a:t>
            </a:r>
          </a:p>
        </p:txBody>
      </p:sp>
      <p:sp>
        <p:nvSpPr>
          <p:cNvPr id="30" name="Rectangle 29"/>
          <p:cNvSpPr/>
          <p:nvPr/>
        </p:nvSpPr>
        <p:spPr>
          <a:xfrm>
            <a:off x="7455487" y="1681996"/>
            <a:ext cx="1703921" cy="1104223"/>
          </a:xfrm>
          <a:prstGeom prst="rect">
            <a:avLst/>
          </a:prstGeom>
          <a:solidFill>
            <a:schemeClr val="accent2"/>
          </a:solidFill>
          <a:ln>
            <a:noFill/>
            <a:headEnd type="none" w="med" len="med"/>
            <a:tailEnd type="none" w="med" len="med"/>
          </a:ln>
          <a:effectLst/>
        </p:spPr>
        <p:style>
          <a:lnRef idx="2">
            <a:schemeClr val="accent2">
              <a:shade val="50000"/>
            </a:schemeClr>
          </a:lnRef>
          <a:fillRef idx="1">
            <a:schemeClr val="accent2"/>
          </a:fillRef>
          <a:effectRef idx="0">
            <a:schemeClr val="accent2"/>
          </a:effectRef>
          <a:fontRef idx="minor">
            <a:schemeClr val="lt1"/>
          </a:fontRef>
        </p:style>
        <p:txBody>
          <a:bodyPr vert="horz" wrap="square" lIns="182880" tIns="46618" rIns="0" bIns="46618" numCol="1" rtlCol="0" anchor="t" anchorCtr="0" compatLnSpc="1">
            <a:prstTxWarp prst="textNoShape">
              <a:avLst/>
            </a:prstTxWarp>
          </a:bodyPr>
          <a:lstStyle/>
          <a:p>
            <a:pPr defTabSz="932103" fontAlgn="base">
              <a:spcBef>
                <a:spcPct val="0"/>
              </a:spcBef>
              <a:spcAft>
                <a:spcPct val="0"/>
              </a:spcAft>
            </a:pPr>
            <a:r>
              <a:rPr lang="en-US" sz="2040" b="1" spc="100" dirty="0">
                <a:solidFill>
                  <a:srgbClr val="FFFFFF"/>
                </a:solidFill>
                <a:latin typeface="Segoe UI Light"/>
              </a:rPr>
              <a:t>SharePoint </a:t>
            </a:r>
            <a:br>
              <a:rPr lang="en-US" sz="2040" b="1" spc="100" dirty="0">
                <a:solidFill>
                  <a:srgbClr val="FFFFFF"/>
                </a:solidFill>
                <a:latin typeface="Segoe UI Light"/>
              </a:rPr>
            </a:br>
            <a:r>
              <a:rPr lang="en-US" sz="2040" b="1" spc="100" dirty="0">
                <a:solidFill>
                  <a:srgbClr val="FFFFFF"/>
                </a:solidFill>
                <a:latin typeface="Segoe UI Light"/>
              </a:rPr>
              <a:t>Web</a:t>
            </a:r>
          </a:p>
        </p:txBody>
      </p:sp>
      <p:cxnSp>
        <p:nvCxnSpPr>
          <p:cNvPr id="31" name="Straight Connector 30"/>
          <p:cNvCxnSpPr/>
          <p:nvPr/>
        </p:nvCxnSpPr>
        <p:spPr>
          <a:xfrm flipH="1">
            <a:off x="9387343" y="2200947"/>
            <a:ext cx="328455" cy="0"/>
          </a:xfrm>
          <a:prstGeom prst="line">
            <a:avLst/>
          </a:prstGeom>
          <a:ln w="381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945968" y="1704062"/>
            <a:ext cx="2009467" cy="1104223"/>
          </a:xfrm>
          <a:prstGeom prst="rect">
            <a:avLst/>
          </a:prstGeom>
          <a:solidFill>
            <a:schemeClr val="accent4"/>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lIns="182880" tIns="59747" rIns="119493" bIns="59747" rtlCol="0" anchor="t" anchorCtr="0"/>
          <a:lstStyle/>
          <a:p>
            <a:r>
              <a:rPr lang="en-US" sz="2040" b="1" dirty="0">
                <a:solidFill>
                  <a:srgbClr val="FFFFFF"/>
                </a:solidFill>
                <a:latin typeface="Segoe UI Light"/>
                <a:ea typeface="Segoe UI" pitchFamily="34" charset="0"/>
                <a:cs typeface="Segoe UI" pitchFamily="34" charset="0"/>
              </a:rPr>
              <a:t>Your Hosted </a:t>
            </a:r>
            <a:r>
              <a:rPr lang="en-US" sz="2040" b="1" dirty="0" smtClean="0">
                <a:solidFill>
                  <a:srgbClr val="FFFFFF"/>
                </a:solidFill>
                <a:latin typeface="Segoe UI Light"/>
                <a:ea typeface="Segoe UI" pitchFamily="34" charset="0"/>
                <a:cs typeface="Segoe UI" pitchFamily="34" charset="0"/>
              </a:rPr>
              <a:t>Site</a:t>
            </a:r>
          </a:p>
          <a:p>
            <a:r>
              <a:rPr lang="en-US" b="1" i="1" dirty="0" smtClean="0">
                <a:solidFill>
                  <a:srgbClr val="FFFFFF"/>
                </a:solidFill>
                <a:latin typeface="Segoe UI Light"/>
                <a:ea typeface="Segoe UI" pitchFamily="34" charset="0"/>
                <a:cs typeface="Segoe UI" pitchFamily="34" charset="0"/>
              </a:rPr>
              <a:t>including Azure</a:t>
            </a:r>
            <a:endParaRPr lang="en-US" b="1" i="1" dirty="0">
              <a:solidFill>
                <a:srgbClr val="FFFFFF"/>
              </a:solidFill>
              <a:latin typeface="Segoe UI Light"/>
              <a:ea typeface="Segoe UI" pitchFamily="34" charset="0"/>
              <a:cs typeface="Segoe UI" pitchFamily="34" charset="0"/>
            </a:endParaRPr>
          </a:p>
        </p:txBody>
      </p:sp>
      <p:sp>
        <p:nvSpPr>
          <p:cNvPr id="35" name="Rectangle 34"/>
          <p:cNvSpPr/>
          <p:nvPr/>
        </p:nvSpPr>
        <p:spPr>
          <a:xfrm>
            <a:off x="7453741" y="3094873"/>
            <a:ext cx="1703921" cy="1104223"/>
          </a:xfrm>
          <a:prstGeom prst="rect">
            <a:avLst/>
          </a:prstGeom>
          <a:solidFill>
            <a:schemeClr val="accent2"/>
          </a:solidFill>
          <a:ln>
            <a:noFill/>
            <a:headEnd type="none" w="med" len="med"/>
            <a:tailEnd type="none" w="med" len="med"/>
          </a:ln>
          <a:effectLst/>
        </p:spPr>
        <p:style>
          <a:lnRef idx="2">
            <a:schemeClr val="accent2">
              <a:shade val="50000"/>
            </a:schemeClr>
          </a:lnRef>
          <a:fillRef idx="1">
            <a:schemeClr val="accent2"/>
          </a:fillRef>
          <a:effectRef idx="0">
            <a:schemeClr val="accent2"/>
          </a:effectRef>
          <a:fontRef idx="minor">
            <a:schemeClr val="lt1"/>
          </a:fontRef>
        </p:style>
        <p:txBody>
          <a:bodyPr vert="horz" wrap="square" lIns="182880" tIns="46618" rIns="0" bIns="46618" numCol="1" rtlCol="0" anchor="t" anchorCtr="0" compatLnSpc="1">
            <a:prstTxWarp prst="textNoShape">
              <a:avLst/>
            </a:prstTxWarp>
          </a:bodyPr>
          <a:lstStyle/>
          <a:p>
            <a:pPr defTabSz="932103" fontAlgn="base">
              <a:spcBef>
                <a:spcPct val="0"/>
              </a:spcBef>
              <a:spcAft>
                <a:spcPct val="0"/>
              </a:spcAft>
            </a:pPr>
            <a:r>
              <a:rPr lang="en-US" sz="2040" b="1" spc="100" dirty="0">
                <a:solidFill>
                  <a:srgbClr val="FFFFFF"/>
                </a:solidFill>
                <a:latin typeface="Segoe UI Light"/>
              </a:rPr>
              <a:t>SharePoint </a:t>
            </a:r>
            <a:br>
              <a:rPr lang="en-US" sz="2040" b="1" spc="100" dirty="0">
                <a:solidFill>
                  <a:srgbClr val="FFFFFF"/>
                </a:solidFill>
                <a:latin typeface="Segoe UI Light"/>
              </a:rPr>
            </a:br>
            <a:r>
              <a:rPr lang="en-US" sz="2040" b="1" spc="100" dirty="0">
                <a:solidFill>
                  <a:srgbClr val="FFFFFF"/>
                </a:solidFill>
                <a:latin typeface="Segoe UI Light"/>
              </a:rPr>
              <a:t>Web</a:t>
            </a:r>
          </a:p>
        </p:txBody>
      </p:sp>
      <p:cxnSp>
        <p:nvCxnSpPr>
          <p:cNvPr id="36" name="Straight Connector 35"/>
          <p:cNvCxnSpPr/>
          <p:nvPr/>
        </p:nvCxnSpPr>
        <p:spPr>
          <a:xfrm flipH="1">
            <a:off x="9385597" y="3613824"/>
            <a:ext cx="328455" cy="0"/>
          </a:xfrm>
          <a:prstGeom prst="line">
            <a:avLst/>
          </a:prstGeom>
          <a:ln w="381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944222" y="3116939"/>
            <a:ext cx="2009467" cy="1104223"/>
          </a:xfrm>
          <a:prstGeom prst="rect">
            <a:avLst/>
          </a:prstGeom>
          <a:solidFill>
            <a:schemeClr val="accent2"/>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lIns="182880" tIns="59747" rIns="119493" bIns="59747" rtlCol="0" anchor="t" anchorCtr="0"/>
          <a:lstStyle/>
          <a:p>
            <a:r>
              <a:rPr lang="en-US" sz="2040" b="1" dirty="0">
                <a:solidFill>
                  <a:srgbClr val="FFFFFF"/>
                </a:solidFill>
                <a:latin typeface="Segoe UI Light"/>
                <a:ea typeface="Segoe UI" pitchFamily="34" charset="0"/>
                <a:cs typeface="Segoe UI" pitchFamily="34" charset="0"/>
              </a:rPr>
              <a:t>Azure</a:t>
            </a:r>
          </a:p>
        </p:txBody>
      </p:sp>
      <p:sp>
        <p:nvSpPr>
          <p:cNvPr id="38" name="Rectangle 37"/>
          <p:cNvSpPr/>
          <p:nvPr/>
        </p:nvSpPr>
        <p:spPr>
          <a:xfrm>
            <a:off x="3151479" y="4587653"/>
            <a:ext cx="4151176" cy="1453439"/>
          </a:xfrm>
          <a:prstGeom prst="rect">
            <a:avLst/>
          </a:prstGeom>
        </p:spPr>
        <p:txBody>
          <a:bodyPr wrap="square">
            <a:spAutoFit/>
          </a:bodyPr>
          <a:lstStyle/>
          <a:p>
            <a:pPr>
              <a:spcAft>
                <a:spcPts val="612"/>
              </a:spcAft>
            </a:pPr>
            <a:r>
              <a:rPr lang="en-US" sz="3264" spc="-71" dirty="0">
                <a:solidFill>
                  <a:schemeClr val="accent3"/>
                </a:solidFill>
                <a:latin typeface="Segoe UI Light"/>
              </a:rPr>
              <a:t>SharePoint-Hosted App</a:t>
            </a:r>
          </a:p>
          <a:p>
            <a:pPr marL="0" lvl="1"/>
            <a:r>
              <a:rPr lang="en-US" sz="1632" dirty="0">
                <a:latin typeface="+mj-lt"/>
                <a:cs typeface="Segoe UI" pitchFamily="34" charset="0"/>
              </a:rPr>
              <a:t>Reuse web elements (lists, out-of-box web parts). Client side technologies and declarative </a:t>
            </a:r>
            <a:r>
              <a:rPr lang="en-US" sz="1632" dirty="0" smtClean="0">
                <a:latin typeface="+mj-lt"/>
                <a:cs typeface="Segoe UI" pitchFamily="34" charset="0"/>
              </a:rPr>
              <a:t>workflows. No server-side code.</a:t>
            </a:r>
            <a:endParaRPr lang="en-US" sz="1632" dirty="0">
              <a:latin typeface="+mj-lt"/>
              <a:cs typeface="Segoe UI" pitchFamily="34" charset="0"/>
            </a:endParaRPr>
          </a:p>
        </p:txBody>
      </p:sp>
      <p:sp>
        <p:nvSpPr>
          <p:cNvPr id="39" name="Rectangle 38"/>
          <p:cNvSpPr/>
          <p:nvPr/>
        </p:nvSpPr>
        <p:spPr>
          <a:xfrm>
            <a:off x="7451995" y="4769719"/>
            <a:ext cx="1703921" cy="1104223"/>
          </a:xfrm>
          <a:prstGeom prst="rect">
            <a:avLst/>
          </a:prstGeom>
          <a:solidFill>
            <a:schemeClr val="accent2"/>
          </a:solidFill>
          <a:ln>
            <a:noFill/>
            <a:headEnd type="none" w="med" len="med"/>
            <a:tailEnd type="none" w="med" len="med"/>
          </a:ln>
          <a:effectLst/>
        </p:spPr>
        <p:style>
          <a:lnRef idx="2">
            <a:schemeClr val="accent2">
              <a:shade val="50000"/>
            </a:schemeClr>
          </a:lnRef>
          <a:fillRef idx="1">
            <a:schemeClr val="accent2"/>
          </a:fillRef>
          <a:effectRef idx="0">
            <a:schemeClr val="accent2"/>
          </a:effectRef>
          <a:fontRef idx="minor">
            <a:schemeClr val="lt1"/>
          </a:fontRef>
        </p:style>
        <p:txBody>
          <a:bodyPr vert="horz" wrap="square" lIns="182880" tIns="46618" rIns="0" bIns="46618" numCol="1" rtlCol="0" anchor="t" anchorCtr="0" compatLnSpc="1">
            <a:prstTxWarp prst="textNoShape">
              <a:avLst/>
            </a:prstTxWarp>
          </a:bodyPr>
          <a:lstStyle/>
          <a:p>
            <a:pPr defTabSz="932103" fontAlgn="base">
              <a:spcBef>
                <a:spcPct val="0"/>
              </a:spcBef>
              <a:spcAft>
                <a:spcPct val="0"/>
              </a:spcAft>
            </a:pPr>
            <a:r>
              <a:rPr lang="en-US" sz="2040" b="1" spc="100" dirty="0">
                <a:solidFill>
                  <a:srgbClr val="FFFFFF"/>
                </a:solidFill>
                <a:latin typeface="Segoe UI Light"/>
              </a:rPr>
              <a:t>Host</a:t>
            </a:r>
          </a:p>
          <a:p>
            <a:pPr defTabSz="932103" fontAlgn="base">
              <a:spcBef>
                <a:spcPct val="0"/>
              </a:spcBef>
              <a:spcAft>
                <a:spcPct val="0"/>
              </a:spcAft>
            </a:pPr>
            <a:r>
              <a:rPr lang="en-US" sz="2040" b="1" spc="100" dirty="0">
                <a:solidFill>
                  <a:srgbClr val="FFFFFF"/>
                </a:solidFill>
                <a:latin typeface="Segoe UI Light"/>
              </a:rPr>
              <a:t>web</a:t>
            </a:r>
          </a:p>
        </p:txBody>
      </p:sp>
      <p:cxnSp>
        <p:nvCxnSpPr>
          <p:cNvPr id="40" name="Straight Connector 39"/>
          <p:cNvCxnSpPr/>
          <p:nvPr/>
        </p:nvCxnSpPr>
        <p:spPr>
          <a:xfrm flipH="1">
            <a:off x="9415287" y="5288672"/>
            <a:ext cx="328455" cy="0"/>
          </a:xfrm>
          <a:prstGeom prst="line">
            <a:avLst/>
          </a:prstGeom>
          <a:ln w="381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952954" y="4791787"/>
            <a:ext cx="2009467" cy="1104223"/>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182880" tIns="59747" rIns="119493" bIns="59747" rtlCol="0" anchor="t" anchorCtr="0"/>
          <a:lstStyle/>
          <a:p>
            <a:r>
              <a:rPr lang="en-US" sz="2040" b="1" dirty="0">
                <a:solidFill>
                  <a:srgbClr val="FFFFFF"/>
                </a:solidFill>
                <a:latin typeface="Segoe UI Light"/>
                <a:ea typeface="Segoe UI" pitchFamily="34" charset="0"/>
                <a:cs typeface="Segoe UI" pitchFamily="34" charset="0"/>
              </a:rPr>
              <a:t>App Web</a:t>
            </a:r>
          </a:p>
          <a:p>
            <a:r>
              <a:rPr lang="en-US" sz="1632" b="1" dirty="0">
                <a:solidFill>
                  <a:srgbClr val="FFFFFF"/>
                </a:solidFill>
                <a:latin typeface="Segoe UI Light"/>
                <a:ea typeface="Segoe UI" pitchFamily="34" charset="0"/>
                <a:cs typeface="Segoe UI" pitchFamily="34" charset="0"/>
              </a:rPr>
              <a:t>(from WSP)</a:t>
            </a:r>
          </a:p>
        </p:txBody>
      </p:sp>
      <p:sp>
        <p:nvSpPr>
          <p:cNvPr id="42" name="Rectangle 41"/>
          <p:cNvSpPr/>
          <p:nvPr/>
        </p:nvSpPr>
        <p:spPr>
          <a:xfrm>
            <a:off x="42444" y="2904960"/>
            <a:ext cx="3503375" cy="584775"/>
          </a:xfrm>
          <a:prstGeom prst="rect">
            <a:avLst/>
          </a:prstGeom>
        </p:spPr>
        <p:txBody>
          <a:bodyPr wrap="square">
            <a:spAutoFit/>
          </a:bodyPr>
          <a:lstStyle/>
          <a:p>
            <a:pPr>
              <a:spcAft>
                <a:spcPts val="612"/>
              </a:spcAft>
            </a:pPr>
            <a:r>
              <a:rPr lang="en-US" sz="3200" spc="-71" dirty="0" smtClean="0">
                <a:solidFill>
                  <a:schemeClr val="accent3"/>
                </a:solidFill>
                <a:latin typeface="Segoe UI Light"/>
              </a:rPr>
              <a:t>Cloud-hosted Apps</a:t>
            </a:r>
            <a:endParaRPr lang="en-US" sz="3200" spc="-71" dirty="0">
              <a:solidFill>
                <a:schemeClr val="accent3"/>
              </a:solidFill>
              <a:latin typeface="Segoe UI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64" y="1774773"/>
            <a:ext cx="1821534" cy="1106597"/>
          </a:xfrm>
          <a:prstGeom prst="rect">
            <a:avLst/>
          </a:prstGeom>
        </p:spPr>
      </p:pic>
      <p:pic>
        <p:nvPicPr>
          <p:cNvPr id="3" name="Picture 2"/>
          <p:cNvPicPr>
            <a:picLocks noChangeAspect="1"/>
          </p:cNvPicPr>
          <p:nvPr/>
        </p:nvPicPr>
        <p:blipFill>
          <a:blip r:embed="rId4"/>
          <a:stretch>
            <a:fillRect/>
          </a:stretch>
        </p:blipFill>
        <p:spPr>
          <a:xfrm>
            <a:off x="851084" y="4636996"/>
            <a:ext cx="1503357" cy="1451066"/>
          </a:xfrm>
          <a:prstGeom prst="rect">
            <a:avLst/>
          </a:prstGeom>
        </p:spPr>
      </p:pic>
      <p:sp>
        <p:nvSpPr>
          <p:cNvPr id="4" name="Right Arrow 3"/>
          <p:cNvSpPr/>
          <p:nvPr/>
        </p:nvSpPr>
        <p:spPr bwMode="auto">
          <a:xfrm>
            <a:off x="2237081" y="4782454"/>
            <a:ext cx="1009356" cy="342190"/>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3120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29" grpId="0"/>
      <p:bldP spid="30" grpId="0" animBg="1"/>
      <p:bldP spid="32" grpId="0" animBg="1"/>
      <p:bldP spid="35" grpId="0" animBg="1"/>
      <p:bldP spid="37" grpId="0" animBg="1"/>
      <p:bldP spid="38" grpId="0"/>
      <p:bldP spid="39" grpId="0" animBg="1"/>
      <p:bldP spid="41" grpId="0" animBg="1"/>
      <p:bldP spid="4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package</a:t>
            </a:r>
            <a:endParaRPr lang="en-US" dirty="0"/>
          </a:p>
        </p:txBody>
      </p:sp>
      <p:pic>
        <p:nvPicPr>
          <p:cNvPr id="3" name="Picture 2"/>
          <p:cNvPicPr>
            <a:picLocks noChangeAspect="1"/>
          </p:cNvPicPr>
          <p:nvPr/>
        </p:nvPicPr>
        <p:blipFill>
          <a:blip r:embed="rId3"/>
          <a:stretch>
            <a:fillRect/>
          </a:stretch>
        </p:blipFill>
        <p:spPr>
          <a:xfrm>
            <a:off x="1574987" y="1744662"/>
            <a:ext cx="9288868"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93702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catalog</a:t>
            </a:r>
            <a:endParaRPr lang="en-US" dirty="0"/>
          </a:p>
        </p:txBody>
      </p:sp>
      <p:grpSp>
        <p:nvGrpSpPr>
          <p:cNvPr id="3" name="Group 2"/>
          <p:cNvGrpSpPr/>
          <p:nvPr/>
        </p:nvGrpSpPr>
        <p:grpSpPr>
          <a:xfrm>
            <a:off x="1968889" y="1668462"/>
            <a:ext cx="8501063" cy="4309203"/>
            <a:chOff x="655637" y="580404"/>
            <a:chExt cx="11015663" cy="5583858"/>
          </a:xfrm>
        </p:grpSpPr>
        <p:pic>
          <p:nvPicPr>
            <p:cNvPr id="4" name="Picture 3"/>
            <p:cNvPicPr>
              <a:picLocks noChangeAspect="1"/>
            </p:cNvPicPr>
            <p:nvPr/>
          </p:nvPicPr>
          <p:blipFill>
            <a:blip r:embed="rId3"/>
            <a:stretch>
              <a:fillRect/>
            </a:stretch>
          </p:blipFill>
          <p:spPr>
            <a:xfrm>
              <a:off x="655637" y="580404"/>
              <a:ext cx="9748838" cy="43623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255837" y="3721249"/>
              <a:ext cx="9415463" cy="244301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53945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06271" y="3344859"/>
            <a:ext cx="6860366" cy="914400"/>
          </a:xfrm>
        </p:spPr>
        <p:txBody>
          <a:bodyPr/>
          <a:lstStyle/>
          <a:p>
            <a:r>
              <a:rPr lang="en-US" dirty="0" smtClean="0"/>
              <a:t>Cloud business </a:t>
            </a:r>
            <a:r>
              <a:rPr lang="en-US" dirty="0"/>
              <a:t>a</a:t>
            </a:r>
            <a:r>
              <a:rPr lang="en-US" dirty="0" smtClean="0"/>
              <a:t>pps</a:t>
            </a:r>
          </a:p>
          <a:p>
            <a:pPr lvl="1">
              <a:buFont typeface="Arial" panose="020B0604020202020204" pitchFamily="34" charset="0"/>
              <a:buChar char="•"/>
            </a:pPr>
            <a:r>
              <a:rPr lang="en-US" dirty="0"/>
              <a:t>Built on the </a:t>
            </a:r>
            <a:r>
              <a:rPr lang="en-US" b="1" dirty="0" smtClean="0"/>
              <a:t>Microsoft </a:t>
            </a:r>
            <a:r>
              <a:rPr lang="en-US" b="1" dirty="0"/>
              <a:t>Cloud p</a:t>
            </a:r>
            <a:r>
              <a:rPr lang="en-US" b="1" dirty="0" smtClean="0"/>
              <a:t>latform</a:t>
            </a:r>
            <a:endParaRPr lang="en-US" b="1" dirty="0"/>
          </a:p>
          <a:p>
            <a:pPr lvl="1">
              <a:buFont typeface="Arial" panose="020B0604020202020204" pitchFamily="34" charset="0"/>
              <a:buChar char="•"/>
            </a:pPr>
            <a:r>
              <a:rPr lang="en-US" dirty="0"/>
              <a:t>Designed for the </a:t>
            </a:r>
            <a:r>
              <a:rPr lang="en-US" b="1" dirty="0" smtClean="0"/>
              <a:t>mobile enterprise </a:t>
            </a:r>
          </a:p>
          <a:p>
            <a:pPr lvl="1">
              <a:buFont typeface="Arial" panose="020B0604020202020204" pitchFamily="34" charset="0"/>
              <a:buChar char="•"/>
            </a:pPr>
            <a:r>
              <a:rPr lang="en-US" dirty="0" smtClean="0"/>
              <a:t>Uses </a:t>
            </a:r>
            <a:r>
              <a:rPr lang="en-US" dirty="0"/>
              <a:t>the technologies </a:t>
            </a:r>
            <a:r>
              <a:rPr lang="en-US" b="1" dirty="0"/>
              <a:t>you already know</a:t>
            </a:r>
          </a:p>
          <a:p>
            <a:pPr lvl="1">
              <a:buFont typeface="Arial" panose="020B0604020202020204" pitchFamily="34" charset="0"/>
              <a:buChar char="•"/>
            </a:pPr>
            <a:r>
              <a:rPr lang="en-US" b="1" dirty="0" smtClean="0"/>
              <a:t>Aggregates </a:t>
            </a:r>
            <a:r>
              <a:rPr lang="en-US" dirty="0" smtClean="0"/>
              <a:t>data sources</a:t>
            </a:r>
          </a:p>
          <a:p>
            <a:pPr lvl="1">
              <a:buFont typeface="Arial" panose="020B0604020202020204" pitchFamily="34" charset="0"/>
              <a:buChar char="•"/>
            </a:pPr>
            <a:r>
              <a:rPr lang="en-US" dirty="0" smtClean="0"/>
              <a:t>Business logic that </a:t>
            </a:r>
            <a:r>
              <a:rPr lang="en-US" b="1" dirty="0" smtClean="0"/>
              <a:t>crosses data sources</a:t>
            </a:r>
          </a:p>
          <a:p>
            <a:pPr lvl="1">
              <a:buFont typeface="Arial" panose="020B0604020202020204" pitchFamily="34" charset="0"/>
              <a:buChar char="•"/>
            </a:pPr>
            <a:r>
              <a:rPr lang="en-US" dirty="0" smtClean="0"/>
              <a:t>Focus on </a:t>
            </a:r>
            <a:r>
              <a:rPr lang="en-US" b="1" dirty="0" smtClean="0"/>
              <a:t>productivity</a:t>
            </a:r>
          </a:p>
          <a:p>
            <a:pPr lvl="1">
              <a:buFont typeface="Arial" panose="020B0604020202020204" pitchFamily="34" charset="0"/>
              <a:buChar char="•"/>
            </a:pPr>
            <a:r>
              <a:rPr lang="en-US" dirty="0" smtClean="0"/>
              <a:t>Focus on the </a:t>
            </a:r>
            <a:r>
              <a:rPr lang="en-US" b="1" dirty="0" smtClean="0"/>
              <a:t>unique aspects </a:t>
            </a:r>
            <a:r>
              <a:rPr lang="en-US" dirty="0" smtClean="0"/>
              <a:t>of your app</a:t>
            </a:r>
          </a:p>
        </p:txBody>
      </p:sp>
      <p:sp>
        <p:nvSpPr>
          <p:cNvPr id="5" name="Title 4"/>
          <p:cNvSpPr>
            <a:spLocks noGrp="1"/>
          </p:cNvSpPr>
          <p:nvPr>
            <p:ph type="title"/>
          </p:nvPr>
        </p:nvSpPr>
        <p:spPr/>
        <p:txBody>
          <a:bodyPr/>
          <a:lstStyle/>
          <a:p>
            <a:r>
              <a:rPr lang="en-US" dirty="0" smtClean="0"/>
              <a:t>What did we cover?</a:t>
            </a:r>
            <a:endParaRPr lang="en-US" dirty="0"/>
          </a:p>
        </p:txBody>
      </p:sp>
      <p:grpSp>
        <p:nvGrpSpPr>
          <p:cNvPr id="3" name="Group 2"/>
          <p:cNvGrpSpPr/>
          <p:nvPr/>
        </p:nvGrpSpPr>
        <p:grpSpPr>
          <a:xfrm>
            <a:off x="390252" y="1516062"/>
            <a:ext cx="5245123" cy="5029200"/>
            <a:chOff x="668314" y="1516062"/>
            <a:chExt cx="4531157" cy="432435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4" y="1516062"/>
              <a:ext cx="3947410" cy="3878308"/>
            </a:xfrm>
            <a:prstGeom prst="rect">
              <a:avLst/>
            </a:prstGeom>
          </p:spPr>
        </p:pic>
        <p:pic>
          <p:nvPicPr>
            <p:cNvPr id="7" name="Picture 6"/>
            <p:cNvPicPr>
              <a:picLocks noChangeAspect="1"/>
            </p:cNvPicPr>
            <p:nvPr/>
          </p:nvPicPr>
          <p:blipFill>
            <a:blip r:embed="rId4"/>
            <a:stretch>
              <a:fillRect/>
            </a:stretch>
          </p:blipFill>
          <p:spPr>
            <a:xfrm>
              <a:off x="3322637" y="2811462"/>
              <a:ext cx="1876834" cy="3028950"/>
            </a:xfrm>
            <a:prstGeom prst="rect">
              <a:avLst/>
            </a:prstGeom>
          </p:spPr>
        </p:pic>
      </p:grpSp>
    </p:spTree>
    <p:extLst>
      <p:ext uri="{BB962C8B-B14F-4D97-AF65-F5344CB8AC3E}">
        <p14:creationId xmlns:p14="http://schemas.microsoft.com/office/powerpoint/2010/main" val="9311907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43001"/>
          </a:xfrm>
        </p:spPr>
        <p:txBody>
          <a:bodyPr/>
          <a:lstStyle/>
          <a:p>
            <a:r>
              <a:rPr lang="en-US" dirty="0" smtClean="0"/>
              <a:t>Get started, get the tools</a:t>
            </a:r>
          </a:p>
          <a:p>
            <a:pPr lvl="1"/>
            <a:r>
              <a:rPr lang="en-US" dirty="0" smtClean="0">
                <a:hlinkClick r:id="rId2"/>
              </a:rPr>
              <a:t>http://aka.ms/BuildSharePointApps</a:t>
            </a:r>
            <a:endParaRPr lang="en-US" dirty="0" smtClean="0"/>
          </a:p>
          <a:p>
            <a:pPr lvl="1"/>
            <a:r>
              <a:rPr lang="en-US" dirty="0" smtClean="0">
                <a:hlinkClick r:id="rId3"/>
              </a:rPr>
              <a:t>http://dev.office.com</a:t>
            </a:r>
            <a:r>
              <a:rPr lang="en-US" dirty="0" smtClean="0"/>
              <a:t> </a:t>
            </a:r>
          </a:p>
          <a:p>
            <a:r>
              <a:rPr lang="en-US" b="1" dirty="0"/>
              <a:t>SAP </a:t>
            </a:r>
            <a:r>
              <a:rPr lang="en-US" dirty="0" err="1"/>
              <a:t>NetWeaver</a:t>
            </a:r>
            <a:r>
              <a:rPr lang="en-US" dirty="0"/>
              <a:t> </a:t>
            </a:r>
            <a:r>
              <a:rPr lang="en-US" dirty="0" smtClean="0"/>
              <a:t>gateway </a:t>
            </a:r>
            <a:r>
              <a:rPr lang="en-US" dirty="0"/>
              <a:t>t</a:t>
            </a:r>
            <a:r>
              <a:rPr lang="en-US" dirty="0" smtClean="0"/>
              <a:t>est OData feeds</a:t>
            </a:r>
          </a:p>
          <a:p>
            <a:pPr lvl="1"/>
            <a:r>
              <a:rPr lang="en-US" dirty="0" smtClean="0">
                <a:hlinkClick r:id="rId4"/>
              </a:rPr>
              <a:t>http</a:t>
            </a:r>
            <a:r>
              <a:rPr lang="en-US" dirty="0">
                <a:hlinkClick r:id="rId4"/>
              </a:rPr>
              <a:t>://</a:t>
            </a:r>
            <a:r>
              <a:rPr lang="en-US" dirty="0" smtClean="0">
                <a:hlinkClick r:id="rId4"/>
              </a:rPr>
              <a:t>scn.sap.com/docs/DOC-40986</a:t>
            </a:r>
            <a:endParaRPr lang="en-US" dirty="0" smtClean="0"/>
          </a:p>
          <a:p>
            <a:r>
              <a:rPr lang="en-US" dirty="0" smtClean="0"/>
              <a:t>Cloud business </a:t>
            </a:r>
            <a:r>
              <a:rPr lang="en-US" dirty="0"/>
              <a:t>a</a:t>
            </a:r>
            <a:r>
              <a:rPr lang="en-US" dirty="0" smtClean="0"/>
              <a:t>pps “How-to” videos</a:t>
            </a:r>
          </a:p>
          <a:p>
            <a:pPr lvl="1"/>
            <a:r>
              <a:rPr lang="en-US" dirty="0">
                <a:hlinkClick r:id="rId5"/>
              </a:rPr>
              <a:t>https://</a:t>
            </a:r>
            <a:r>
              <a:rPr lang="en-US" dirty="0" smtClean="0">
                <a:hlinkClick r:id="rId5"/>
              </a:rPr>
              <a:t>channel9.msdn.com/Series/CBA</a:t>
            </a:r>
            <a:r>
              <a:rPr lang="en-US" dirty="0" smtClean="0"/>
              <a:t> </a:t>
            </a:r>
          </a:p>
          <a:p>
            <a:pPr lvl="1"/>
            <a:endParaRPr lang="en-US" dirty="0"/>
          </a:p>
          <a:p>
            <a:pPr lvl="1"/>
            <a:endParaRPr lang="en-US" dirty="0" smtClean="0"/>
          </a:p>
          <a:p>
            <a:pPr lvl="1"/>
            <a:endParaRPr lang="en-US" dirty="0"/>
          </a:p>
          <a:p>
            <a:pPr lvl="1"/>
            <a:endParaRPr lang="en-US" dirty="0" smtClean="0"/>
          </a:p>
        </p:txBody>
      </p:sp>
      <p:sp>
        <p:nvSpPr>
          <p:cNvPr id="2" name="Title 1"/>
          <p:cNvSpPr>
            <a:spLocks noGrp="1"/>
          </p:cNvSpPr>
          <p:nvPr>
            <p:ph type="title"/>
          </p:nvPr>
        </p:nvSpPr>
        <p:spPr/>
        <p:txBody>
          <a:bodyPr/>
          <a:lstStyle/>
          <a:p>
            <a:r>
              <a:rPr lang="en-US" dirty="0" smtClean="0"/>
              <a:t>Resources</a:t>
            </a:r>
            <a:endParaRPr lang="en-US" dirty="0"/>
          </a:p>
        </p:txBody>
      </p:sp>
      <p:pic>
        <p:nvPicPr>
          <p:cNvPr id="4" name="Picture Placeholder 14"/>
          <p:cNvPicPr>
            <a:picLocks noChangeAspect="1"/>
          </p:cNvPicPr>
          <p:nvPr/>
        </p:nvPicPr>
        <p:blipFill rotWithShape="1">
          <a:blip r:embed="rId6">
            <a:extLst>
              <a:ext uri="{28A0092B-C50C-407E-A947-70E740481C1C}">
                <a14:useLocalDpi xmlns:a14="http://schemas.microsoft.com/office/drawing/2010/main" val="0"/>
              </a:ext>
            </a:extLst>
          </a:blip>
          <a:srcRect l="1666" t="156" r="1666" b="156"/>
          <a:stretch/>
        </p:blipFill>
        <p:spPr>
          <a:xfrm>
            <a:off x="10089346" y="2697254"/>
            <a:ext cx="1020555" cy="10523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pic>
        <p:nvPicPr>
          <p:cNvPr id="6" name="Picture 5"/>
          <p:cNvPicPr>
            <a:picLocks noChangeAspect="1"/>
          </p:cNvPicPr>
          <p:nvPr/>
        </p:nvPicPr>
        <p:blipFill>
          <a:blip r:embed="rId7">
            <a:clrChange>
              <a:clrFrom>
                <a:srgbClr val="000000"/>
              </a:clrFrom>
              <a:clrTo>
                <a:srgbClr val="000000">
                  <a:alpha val="0"/>
                </a:srgbClr>
              </a:clrTo>
            </a:clrChange>
            <a:duotone>
              <a:schemeClr val="accent1">
                <a:shade val="45000"/>
                <a:satMod val="135000"/>
              </a:schemeClr>
              <a:prstClr val="white"/>
            </a:duotone>
          </a:blip>
          <a:stretch>
            <a:fillRect/>
          </a:stretch>
        </p:blipFill>
        <p:spPr>
          <a:xfrm>
            <a:off x="9631186" y="1212850"/>
            <a:ext cx="1936876" cy="797537"/>
          </a:xfrm>
          <a:prstGeom prst="rect">
            <a:avLst/>
          </a:prstGeom>
          <a:solidFill>
            <a:schemeClr val="accent1"/>
          </a:solidFill>
        </p:spPr>
      </p:pic>
    </p:spTree>
    <p:extLst>
      <p:ext uri="{BB962C8B-B14F-4D97-AF65-F5344CB8AC3E}">
        <p14:creationId xmlns:p14="http://schemas.microsoft.com/office/powerpoint/2010/main" val="100909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457" y="2741178"/>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42462496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2014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12172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smtClean="0"/>
              <a:t>@BethMassi</a:t>
            </a:r>
          </a:p>
          <a:p>
            <a:r>
              <a:rPr lang="en-US" smtClean="0"/>
              <a:t>Senior Program Manager – Microsoft Visual Studio</a:t>
            </a:r>
            <a:endParaRPr lang="en-US" dirty="0" smtClean="0"/>
          </a:p>
        </p:txBody>
      </p:sp>
      <p:sp>
        <p:nvSpPr>
          <p:cNvPr id="2" name="Title 1"/>
          <p:cNvSpPr>
            <a:spLocks noGrp="1"/>
          </p:cNvSpPr>
          <p:nvPr>
            <p:ph type="title"/>
          </p:nvPr>
        </p:nvSpPr>
        <p:spPr/>
        <p:txBody>
          <a:bodyPr/>
          <a:lstStyle/>
          <a:p>
            <a:r>
              <a:rPr lang="en-US" smtClean="0"/>
              <a:t>Developing Office 365 </a:t>
            </a:r>
            <a:br>
              <a:rPr lang="en-US" smtClean="0"/>
            </a:br>
            <a:r>
              <a:rPr lang="en-US" smtClean="0"/>
              <a:t>Cloud business apps</a:t>
            </a:r>
            <a:endParaRPr lang="en-US" dirty="0"/>
          </a:p>
        </p:txBody>
      </p:sp>
      <p:sp>
        <p:nvSpPr>
          <p:cNvPr id="6" name="Text Placeholder 5"/>
          <p:cNvSpPr>
            <a:spLocks noGrp="1"/>
          </p:cNvSpPr>
          <p:nvPr>
            <p:ph type="body" sz="quarter" idx="13"/>
          </p:nvPr>
        </p:nvSpPr>
        <p:spPr/>
        <p:txBody>
          <a:bodyPr/>
          <a:lstStyle/>
          <a:p>
            <a:r>
              <a:rPr lang="en-US" dirty="0" smtClean="0"/>
              <a:t>3-573</a:t>
            </a:r>
            <a:endParaRPr lang="en-US" dirty="0"/>
          </a:p>
        </p:txBody>
      </p:sp>
    </p:spTree>
    <p:extLst>
      <p:ext uri="{BB962C8B-B14F-4D97-AF65-F5344CB8AC3E}">
        <p14:creationId xmlns:p14="http://schemas.microsoft.com/office/powerpoint/2010/main" val="105881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0467" y="1476621"/>
            <a:ext cx="11373923" cy="3447098"/>
          </a:xfrm>
          <a:prstGeom prst="rect">
            <a:avLst/>
          </a:prstGeom>
        </p:spPr>
        <p:txBody>
          <a:bodyPr/>
          <a:lstStyle/>
          <a:p>
            <a:pPr>
              <a:buFont typeface="Arial" panose="020B0604020202020204" pitchFamily="34" charset="0"/>
              <a:buChar char="•"/>
            </a:pPr>
            <a:r>
              <a:rPr lang="en-US" dirty="0">
                <a:solidFill>
                  <a:schemeClr val="tx1"/>
                </a:solidFill>
              </a:rPr>
              <a:t>Any device, anywhere, anytime</a:t>
            </a:r>
          </a:p>
          <a:p>
            <a:pPr>
              <a:buFont typeface="Arial" panose="020B0604020202020204" pitchFamily="34" charset="0"/>
              <a:buChar char="•"/>
            </a:pPr>
            <a:r>
              <a:rPr lang="en-US" dirty="0">
                <a:solidFill>
                  <a:schemeClr val="tx1"/>
                </a:solidFill>
              </a:rPr>
              <a:t>New discovery channels</a:t>
            </a:r>
          </a:p>
          <a:p>
            <a:pPr>
              <a:buFont typeface="Arial" panose="020B0604020202020204" pitchFamily="34" charset="0"/>
              <a:buChar char="•"/>
            </a:pPr>
            <a:r>
              <a:rPr lang="en-US" dirty="0">
                <a:solidFill>
                  <a:schemeClr val="tx1"/>
                </a:solidFill>
              </a:rPr>
              <a:t>New ways of working </a:t>
            </a:r>
          </a:p>
          <a:p>
            <a:pPr>
              <a:buFont typeface="Arial" panose="020B0604020202020204" pitchFamily="34" charset="0"/>
              <a:buChar char="•"/>
            </a:pPr>
            <a:r>
              <a:rPr lang="en-US" dirty="0">
                <a:solidFill>
                  <a:schemeClr val="tx1"/>
                </a:solidFill>
              </a:rPr>
              <a:t>Redefined expectations for apps</a:t>
            </a:r>
          </a:p>
          <a:p>
            <a:endParaRPr lang="en-US" dirty="0">
              <a:solidFill>
                <a:schemeClr val="tx1"/>
              </a:solidFill>
            </a:endParaRPr>
          </a:p>
        </p:txBody>
      </p:sp>
      <p:sp>
        <p:nvSpPr>
          <p:cNvPr id="3" name="Title 2"/>
          <p:cNvSpPr>
            <a:spLocks noGrp="1"/>
          </p:cNvSpPr>
          <p:nvPr>
            <p:ph type="title"/>
          </p:nvPr>
        </p:nvSpPr>
        <p:spPr/>
        <p:txBody>
          <a:bodyPr/>
          <a:lstStyle/>
          <a:p>
            <a:r>
              <a:rPr lang="en-US" dirty="0"/>
              <a:t>Today’s business app</a:t>
            </a:r>
          </a:p>
        </p:txBody>
      </p:sp>
    </p:spTree>
    <p:extLst>
      <p:ext uri="{BB962C8B-B14F-4D97-AF65-F5344CB8AC3E}">
        <p14:creationId xmlns:p14="http://schemas.microsoft.com/office/powerpoint/2010/main" val="34842395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a:t>
            </a:r>
            <a:r>
              <a:rPr lang="en-US" dirty="0" smtClean="0"/>
              <a:t>Cloud app </a:t>
            </a:r>
            <a:r>
              <a:rPr lang="en-US" dirty="0"/>
              <a:t>m</a:t>
            </a:r>
            <a:r>
              <a:rPr lang="en-US" dirty="0" smtClean="0"/>
              <a:t>odel</a:t>
            </a:r>
            <a:endParaRPr lang="en-US" dirty="0"/>
          </a:p>
        </p:txBody>
      </p:sp>
      <p:sp>
        <p:nvSpPr>
          <p:cNvPr id="4" name="Content Placeholder 2"/>
          <p:cNvSpPr txBox="1">
            <a:spLocks/>
          </p:cNvSpPr>
          <p:nvPr/>
        </p:nvSpPr>
        <p:spPr>
          <a:xfrm>
            <a:off x="5642174" y="1516062"/>
            <a:ext cx="6519668" cy="48768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Bring the concept and value of apps to Office and SharePoint</a:t>
            </a:r>
          </a:p>
          <a:p>
            <a:r>
              <a:rPr lang="en-US" sz="3600" dirty="0"/>
              <a:t>Unified and Cloud </a:t>
            </a:r>
            <a:r>
              <a:rPr lang="en-US" sz="3600" dirty="0" smtClean="0"/>
              <a:t>ready</a:t>
            </a:r>
            <a:endParaRPr lang="en-US" sz="3600" dirty="0"/>
          </a:p>
          <a:p>
            <a:pPr lvl="1"/>
            <a:r>
              <a:rPr lang="en-US" sz="2000" dirty="0" smtClean="0"/>
              <a:t>Works on-premises and in Office 365</a:t>
            </a:r>
          </a:p>
          <a:p>
            <a:pPr lvl="1"/>
            <a:r>
              <a:rPr lang="en-US" sz="2000" dirty="0" smtClean="0"/>
              <a:t>App lifecycle, built in monitoring, telemetry, </a:t>
            </a:r>
            <a:br>
              <a:rPr lang="en-US" sz="2000" dirty="0" smtClean="0"/>
            </a:br>
            <a:r>
              <a:rPr lang="en-US" sz="2000" dirty="0" smtClean="0"/>
              <a:t>and isolation</a:t>
            </a:r>
          </a:p>
          <a:p>
            <a:r>
              <a:rPr lang="en-US" sz="3600" dirty="0" smtClean="0"/>
              <a:t>Web-standards based </a:t>
            </a:r>
          </a:p>
          <a:p>
            <a:pPr lvl="1"/>
            <a:r>
              <a:rPr lang="en-US" sz="2000" dirty="0" smtClean="0"/>
              <a:t>Embraces web technologies including HTML, JavaScript REST/ODATA, and OAuth</a:t>
            </a:r>
          </a:p>
          <a:p>
            <a:pPr lvl="1"/>
            <a:r>
              <a:rPr lang="en-US" sz="2000" dirty="0" smtClean="0"/>
              <a:t>Build a web app that is connected to Office &amp; SharePoint APIs &amp; services</a:t>
            </a:r>
          </a:p>
        </p:txBody>
      </p:sp>
      <p:pic>
        <p:nvPicPr>
          <p:cNvPr id="5" name="Picture Placeholder 10"/>
          <p:cNvPicPr>
            <a:picLocks noChangeAspect="1"/>
          </p:cNvPicPr>
          <p:nvPr/>
        </p:nvPicPr>
        <p:blipFill>
          <a:blip r:embed="rId3">
            <a:extLst>
              <a:ext uri="{28A0092B-C50C-407E-A947-70E740481C1C}">
                <a14:useLocalDpi xmlns:a14="http://schemas.microsoft.com/office/drawing/2010/main" val="0"/>
              </a:ext>
            </a:extLst>
          </a:blip>
          <a:srcRect l="25481" r="25481"/>
          <a:stretch>
            <a:fillRect/>
          </a:stretch>
        </p:blipFill>
        <p:spPr>
          <a:xfrm>
            <a:off x="655637" y="1599554"/>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34070806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53591" y="979982"/>
            <a:ext cx="12126568" cy="2898280"/>
            <a:chOff x="153591" y="1039687"/>
            <a:chExt cx="12126568" cy="2898280"/>
          </a:xfrm>
          <a:solidFill>
            <a:schemeClr val="accent3"/>
          </a:solidFill>
        </p:grpSpPr>
        <p:grpSp>
          <p:nvGrpSpPr>
            <p:cNvPr id="122" name="Group 121"/>
            <p:cNvGrpSpPr/>
            <p:nvPr/>
          </p:nvGrpSpPr>
          <p:grpSpPr>
            <a:xfrm>
              <a:off x="153591" y="1039687"/>
              <a:ext cx="12126568" cy="2898280"/>
              <a:chOff x="149729" y="1019393"/>
              <a:chExt cx="11889871" cy="2916363"/>
            </a:xfrm>
            <a:grpFill/>
          </p:grpSpPr>
          <p:sp>
            <p:nvSpPr>
              <p:cNvPr id="123" name="Rectangle 122"/>
              <p:cNvSpPr/>
              <p:nvPr/>
            </p:nvSpPr>
            <p:spPr bwMode="auto">
              <a:xfrm>
                <a:off x="152400" y="1019393"/>
                <a:ext cx="11887200" cy="291636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49729" y="1019395"/>
                <a:ext cx="5058379" cy="76721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defRPr/>
                </a:pPr>
                <a:r>
                  <a:rPr lang="en-US" sz="3264" spc="-51" dirty="0">
                    <a:gradFill>
                      <a:gsLst>
                        <a:gs pos="85430">
                          <a:srgbClr val="FFFFFF"/>
                        </a:gs>
                        <a:gs pos="44000">
                          <a:srgbClr val="FFFFFF"/>
                        </a:gs>
                      </a:gsLst>
                      <a:lin ang="5400000" scaled="0"/>
                    </a:gradFill>
                    <a:latin typeface="Segoe UI Light"/>
                  </a:rPr>
                  <a:t>Contextual </a:t>
                </a:r>
                <a:r>
                  <a:rPr lang="en-US" sz="3264" spc="-51" dirty="0" smtClean="0">
                    <a:gradFill>
                      <a:gsLst>
                        <a:gs pos="85430">
                          <a:srgbClr val="FFFFFF"/>
                        </a:gs>
                        <a:gs pos="44000">
                          <a:srgbClr val="FFFFFF"/>
                        </a:gs>
                      </a:gsLst>
                      <a:lin ang="5400000" scaled="0"/>
                    </a:gradFill>
                    <a:latin typeface="Segoe UI Light"/>
                  </a:rPr>
                  <a:t>apps</a:t>
                </a:r>
                <a:endParaRPr lang="en-US" sz="3264" spc="-51" dirty="0">
                  <a:gradFill>
                    <a:gsLst>
                      <a:gs pos="85430">
                        <a:srgbClr val="FFFFFF"/>
                      </a:gs>
                      <a:gs pos="44000">
                        <a:srgbClr val="FFFFFF"/>
                      </a:gs>
                    </a:gsLst>
                    <a:lin ang="5400000" scaled="0"/>
                  </a:gradFill>
                  <a:latin typeface="Segoe UI Light"/>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19" y="1768130"/>
              <a:ext cx="3790192" cy="2102826"/>
            </a:xfrm>
            <a:prstGeom prst="rect">
              <a:avLst/>
            </a:prstGeom>
            <a:grpFill/>
          </p:spPr>
        </p:pic>
        <p:grpSp>
          <p:nvGrpSpPr>
            <p:cNvPr id="15" name="Group 14"/>
            <p:cNvGrpSpPr/>
            <p:nvPr/>
          </p:nvGrpSpPr>
          <p:grpSpPr>
            <a:xfrm>
              <a:off x="8528624" y="1610484"/>
              <a:ext cx="2761096" cy="2107974"/>
              <a:chOff x="8334245" y="1579049"/>
              <a:chExt cx="2871917" cy="2192581"/>
            </a:xfrm>
            <a:grpFill/>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309" y="1585387"/>
                <a:ext cx="1198853" cy="2179733"/>
              </a:xfrm>
              <a:prstGeom prst="rect">
                <a:avLst/>
              </a:prstGeom>
              <a:grpFill/>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4245" y="1579049"/>
                <a:ext cx="1198132" cy="2192581"/>
              </a:xfrm>
              <a:prstGeom prst="rect">
                <a:avLst/>
              </a:prstGeom>
              <a:grpFill/>
            </p:spPr>
          </p:pic>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30" t="1" b="1024"/>
            <a:stretch/>
          </p:blipFill>
          <p:spPr>
            <a:xfrm>
              <a:off x="4418605" y="1768130"/>
              <a:ext cx="3464869" cy="2081287"/>
            </a:xfrm>
            <a:prstGeom prst="rect">
              <a:avLst/>
            </a:prstGeom>
            <a:grpFill/>
          </p:spPr>
        </p:pic>
      </p:grpSp>
      <p:sp>
        <p:nvSpPr>
          <p:cNvPr id="125" name="Rectangle 124"/>
          <p:cNvSpPr/>
          <p:nvPr/>
        </p:nvSpPr>
        <p:spPr bwMode="auto">
          <a:xfrm>
            <a:off x="149334" y="3878262"/>
            <a:ext cx="12130825" cy="288787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3" name="Table 52"/>
          <p:cNvGraphicFramePr>
            <a:graphicFrameLocks noGrp="1"/>
          </p:cNvGraphicFramePr>
          <p:nvPr>
            <p:extLst/>
          </p:nvPr>
        </p:nvGraphicFramePr>
        <p:xfrm>
          <a:off x="6177850" y="4583652"/>
          <a:ext cx="2314440" cy="619807"/>
        </p:xfrm>
        <a:graphic>
          <a:graphicData uri="http://schemas.openxmlformats.org/drawingml/2006/table">
            <a:tbl>
              <a:tblPr firstRow="1" bandRow="1">
                <a:tableStyleId>{5C22544A-7EE6-4342-B048-85BDC9FD1C3A}</a:tableStyleId>
              </a:tblPr>
              <a:tblGrid>
                <a:gridCol w="2314440"/>
              </a:tblGrid>
              <a:tr h="61980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baseline="0" dirty="0" smtClean="0">
                          <a:gradFill>
                            <a:gsLst>
                              <a:gs pos="0">
                                <a:srgbClr val="FFFFFF"/>
                              </a:gs>
                              <a:gs pos="100000">
                                <a:srgbClr val="FFFFFF"/>
                              </a:gs>
                            </a:gsLst>
                            <a:lin ang="5400000" scaled="0"/>
                          </a:gradFill>
                          <a:latin typeface="+mn-lt"/>
                        </a:rPr>
                        <a:t>Store</a:t>
                      </a:r>
                      <a:endParaRPr lang="en-US" sz="1600" b="0" dirty="0">
                        <a:solidFill>
                          <a:schemeClr val="accent1"/>
                        </a:solidFill>
                        <a:latin typeface="+mn-lt"/>
                      </a:endParaRPr>
                    </a:p>
                  </a:txBody>
                  <a:tcPr marL="93260" marR="93260" marT="0" marB="0" anchor="ctr">
                    <a:lnL w="12700" cmpd="sng">
                      <a:noFill/>
                    </a:lnL>
                    <a:lnR w="38100" cap="flat" cmpd="sng" algn="ctr">
                      <a:solidFill>
                        <a:srgbClr val="002060"/>
                      </a:solid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B0F0">
                        <a:alpha val="22000"/>
                      </a:srgbClr>
                    </a:solidFill>
                  </a:tcPr>
                </a:tc>
              </a:tr>
            </a:tbl>
          </a:graphicData>
        </a:graphic>
      </p:graphicFrame>
      <p:sp>
        <p:nvSpPr>
          <p:cNvPr id="2" name="Title 1"/>
          <p:cNvSpPr>
            <a:spLocks noGrp="1"/>
          </p:cNvSpPr>
          <p:nvPr>
            <p:ph type="title"/>
          </p:nvPr>
        </p:nvSpPr>
        <p:spPr>
          <a:xfrm>
            <a:off x="136215" y="145042"/>
            <a:ext cx="11889564" cy="917575"/>
          </a:xfrm>
        </p:spPr>
        <p:txBody>
          <a:bodyPr/>
          <a:lstStyle/>
          <a:p>
            <a:r>
              <a:rPr lang="en-US" sz="4080" dirty="0">
                <a:solidFill>
                  <a:schemeClr val="tx1"/>
                </a:solidFill>
              </a:rPr>
              <a:t>Office 365 </a:t>
            </a:r>
            <a:r>
              <a:rPr lang="en-US" sz="4080" dirty="0" smtClean="0">
                <a:solidFill>
                  <a:schemeClr val="tx1"/>
                </a:solidFill>
              </a:rPr>
              <a:t>platform </a:t>
            </a:r>
            <a:endParaRPr lang="en-US" sz="4080" dirty="0">
              <a:solidFill>
                <a:schemeClr val="tx1"/>
              </a:solidFill>
            </a:endParaRPr>
          </a:p>
        </p:txBody>
      </p:sp>
      <p:sp>
        <p:nvSpPr>
          <p:cNvPr id="126" name="Rectangle 125"/>
          <p:cNvSpPr/>
          <p:nvPr/>
        </p:nvSpPr>
        <p:spPr bwMode="auto">
          <a:xfrm>
            <a:off x="170564" y="3847002"/>
            <a:ext cx="4631987" cy="7534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defRPr/>
            </a:pPr>
            <a:r>
              <a:rPr lang="en-US" sz="3264" spc="-51" dirty="0">
                <a:gradFill>
                  <a:gsLst>
                    <a:gs pos="85430">
                      <a:srgbClr val="FFFFFF"/>
                    </a:gs>
                    <a:gs pos="44000">
                      <a:srgbClr val="FFFFFF"/>
                    </a:gs>
                  </a:gsLst>
                  <a:lin ang="5400000" scaled="0"/>
                </a:gradFill>
                <a:latin typeface="Segoe UI Light"/>
              </a:rPr>
              <a:t>Robust </a:t>
            </a:r>
            <a:r>
              <a:rPr lang="en-US" sz="3264" spc="-51" dirty="0" smtClean="0">
                <a:gradFill>
                  <a:gsLst>
                    <a:gs pos="85430">
                      <a:srgbClr val="FFFFFF"/>
                    </a:gs>
                    <a:gs pos="44000">
                      <a:srgbClr val="FFFFFF"/>
                    </a:gs>
                  </a:gsLst>
                  <a:lin ang="5400000" scaled="0"/>
                </a:gradFill>
                <a:latin typeface="Segoe UI Light"/>
              </a:rPr>
              <a:t>Office 365 </a:t>
            </a:r>
            <a:r>
              <a:rPr lang="en-US" sz="3264" spc="-51" dirty="0">
                <a:gradFill>
                  <a:gsLst>
                    <a:gs pos="85430">
                      <a:srgbClr val="FFFFFF"/>
                    </a:gs>
                    <a:gs pos="44000">
                      <a:srgbClr val="FFFFFF"/>
                    </a:gs>
                  </a:gsLst>
                  <a:lin ang="5400000" scaled="0"/>
                </a:gradFill>
                <a:latin typeface="Segoe UI Light"/>
              </a:rPr>
              <a:t>API’s</a:t>
            </a:r>
          </a:p>
        </p:txBody>
      </p:sp>
      <p:sp>
        <p:nvSpPr>
          <p:cNvPr id="155" name="Rectangle 154"/>
          <p:cNvSpPr/>
          <p:nvPr/>
        </p:nvSpPr>
        <p:spPr bwMode="auto">
          <a:xfrm>
            <a:off x="8669033" y="3847002"/>
            <a:ext cx="2872815" cy="7624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defRPr/>
            </a:pPr>
            <a:r>
              <a:rPr lang="en-US" sz="3264" spc="-51" dirty="0">
                <a:solidFill>
                  <a:schemeClr val="bg1"/>
                </a:solidFill>
                <a:latin typeface="Segoe UI Light"/>
              </a:rPr>
              <a:t>Flexible </a:t>
            </a:r>
            <a:r>
              <a:rPr lang="en-US" sz="3264" spc="-51" dirty="0" smtClean="0">
                <a:solidFill>
                  <a:schemeClr val="bg1"/>
                </a:solidFill>
                <a:latin typeface="Segoe UI Light"/>
              </a:rPr>
              <a:t>tools</a:t>
            </a:r>
            <a:endParaRPr lang="en-US" sz="3264" spc="-51" dirty="0">
              <a:solidFill>
                <a:schemeClr val="bg1"/>
              </a:solidFill>
              <a:latin typeface="Segoe UI Light"/>
            </a:endParaRPr>
          </a:p>
        </p:txBody>
      </p:sp>
      <p:grpSp>
        <p:nvGrpSpPr>
          <p:cNvPr id="21" name="Group 20"/>
          <p:cNvGrpSpPr/>
          <p:nvPr/>
        </p:nvGrpSpPr>
        <p:grpSpPr>
          <a:xfrm>
            <a:off x="8842558" y="4702873"/>
            <a:ext cx="2535846" cy="1702221"/>
            <a:chOff x="8842558" y="4702873"/>
            <a:chExt cx="2535846" cy="1702221"/>
          </a:xfrm>
        </p:grpSpPr>
        <p:sp>
          <p:nvSpPr>
            <p:cNvPr id="240" name="Rectangle 239"/>
            <p:cNvSpPr/>
            <p:nvPr/>
          </p:nvSpPr>
          <p:spPr bwMode="auto">
            <a:xfrm>
              <a:off x="8905604" y="4782700"/>
              <a:ext cx="2384115" cy="1303030"/>
            </a:xfrm>
            <a:prstGeom prst="rect">
              <a:avLst/>
            </a:prstGeom>
            <a:solidFill>
              <a:schemeClr val="bg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8842558" y="4702873"/>
              <a:ext cx="2535846" cy="1702221"/>
              <a:chOff x="8842558" y="4702873"/>
              <a:chExt cx="2535846" cy="1702221"/>
            </a:xfrm>
          </p:grpSpPr>
          <p:sp>
            <p:nvSpPr>
              <p:cNvPr id="239" name="Freeform 44"/>
              <p:cNvSpPr>
                <a:spLocks noEditPoints="1"/>
              </p:cNvSpPr>
              <p:nvPr/>
            </p:nvSpPr>
            <p:spPr bwMode="auto">
              <a:xfrm>
                <a:off x="8842558" y="4702873"/>
                <a:ext cx="2535846" cy="1702221"/>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solidFill>
                <a:srgbClr val="00B0F0"/>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26" name="Freeform 21"/>
              <p:cNvSpPr>
                <a:spLocks noEditPoints="1"/>
              </p:cNvSpPr>
              <p:nvPr/>
            </p:nvSpPr>
            <p:spPr bwMode="auto">
              <a:xfrm>
                <a:off x="9106165" y="4886557"/>
                <a:ext cx="2006223" cy="298028"/>
              </a:xfrm>
              <a:custGeom>
                <a:avLst/>
                <a:gdLst>
                  <a:gd name="T0" fmla="*/ 129 w 1973"/>
                  <a:gd name="T1" fmla="*/ 26 h 290"/>
                  <a:gd name="T2" fmla="*/ 285 w 1973"/>
                  <a:gd name="T3" fmla="*/ 0 h 290"/>
                  <a:gd name="T4" fmla="*/ 120 w 1973"/>
                  <a:gd name="T5" fmla="*/ 266 h 290"/>
                  <a:gd name="T6" fmla="*/ 0 w 1973"/>
                  <a:gd name="T7" fmla="*/ 142 h 290"/>
                  <a:gd name="T8" fmla="*/ 124 w 1973"/>
                  <a:gd name="T9" fmla="*/ 23 h 290"/>
                  <a:gd name="T10" fmla="*/ 290 w 1973"/>
                  <a:gd name="T11" fmla="*/ 150 h 290"/>
                  <a:gd name="T12" fmla="*/ 194 w 1973"/>
                  <a:gd name="T13" fmla="*/ 277 h 290"/>
                  <a:gd name="T14" fmla="*/ 507 w 1973"/>
                  <a:gd name="T15" fmla="*/ 148 h 290"/>
                  <a:gd name="T16" fmla="*/ 585 w 1973"/>
                  <a:gd name="T17" fmla="*/ 58 h 290"/>
                  <a:gd name="T18" fmla="*/ 499 w 1973"/>
                  <a:gd name="T19" fmla="*/ 58 h 290"/>
                  <a:gd name="T20" fmla="*/ 401 w 1973"/>
                  <a:gd name="T21" fmla="*/ 61 h 290"/>
                  <a:gd name="T22" fmla="*/ 432 w 1973"/>
                  <a:gd name="T23" fmla="*/ 232 h 290"/>
                  <a:gd name="T24" fmla="*/ 1400 w 1973"/>
                  <a:gd name="T25" fmla="*/ 232 h 290"/>
                  <a:gd name="T26" fmla="*/ 1493 w 1973"/>
                  <a:gd name="T27" fmla="*/ 183 h 290"/>
                  <a:gd name="T28" fmla="*/ 1534 w 1973"/>
                  <a:gd name="T29" fmla="*/ 229 h 290"/>
                  <a:gd name="T30" fmla="*/ 1384 w 1973"/>
                  <a:gd name="T31" fmla="*/ 222 h 290"/>
                  <a:gd name="T32" fmla="*/ 1487 w 1973"/>
                  <a:gd name="T33" fmla="*/ 165 h 290"/>
                  <a:gd name="T34" fmla="*/ 911 w 1973"/>
                  <a:gd name="T35" fmla="*/ 50 h 290"/>
                  <a:gd name="T36" fmla="*/ 881 w 1973"/>
                  <a:gd name="T37" fmla="*/ 113 h 290"/>
                  <a:gd name="T38" fmla="*/ 860 w 1973"/>
                  <a:gd name="T39" fmla="*/ 234 h 290"/>
                  <a:gd name="T40" fmla="*/ 817 w 1973"/>
                  <a:gd name="T41" fmla="*/ 168 h 290"/>
                  <a:gd name="T42" fmla="*/ 1067 w 1973"/>
                  <a:gd name="T43" fmla="*/ 111 h 290"/>
                  <a:gd name="T44" fmla="*/ 1153 w 1973"/>
                  <a:gd name="T45" fmla="*/ 139 h 290"/>
                  <a:gd name="T46" fmla="*/ 1204 w 1973"/>
                  <a:gd name="T47" fmla="*/ 229 h 290"/>
                  <a:gd name="T48" fmla="*/ 1194 w 1973"/>
                  <a:gd name="T49" fmla="*/ 205 h 290"/>
                  <a:gd name="T50" fmla="*/ 1145 w 1973"/>
                  <a:gd name="T51" fmla="*/ 111 h 290"/>
                  <a:gd name="T52" fmla="*/ 1085 w 1973"/>
                  <a:gd name="T53" fmla="*/ 107 h 290"/>
                  <a:gd name="T54" fmla="*/ 1889 w 1973"/>
                  <a:gd name="T55" fmla="*/ 175 h 290"/>
                  <a:gd name="T56" fmla="*/ 1925 w 1973"/>
                  <a:gd name="T57" fmla="*/ 105 h 290"/>
                  <a:gd name="T58" fmla="*/ 1964 w 1973"/>
                  <a:gd name="T59" fmla="*/ 222 h 290"/>
                  <a:gd name="T60" fmla="*/ 1952 w 1973"/>
                  <a:gd name="T61" fmla="*/ 158 h 290"/>
                  <a:gd name="T62" fmla="*/ 1054 w 1973"/>
                  <a:gd name="T63" fmla="*/ 197 h 290"/>
                  <a:gd name="T64" fmla="*/ 1011 w 1973"/>
                  <a:gd name="T65" fmla="*/ 123 h 290"/>
                  <a:gd name="T66" fmla="*/ 958 w 1973"/>
                  <a:gd name="T67" fmla="*/ 182 h 290"/>
                  <a:gd name="T68" fmla="*/ 670 w 1973"/>
                  <a:gd name="T69" fmla="*/ 110 h 290"/>
                  <a:gd name="T70" fmla="*/ 690 w 1973"/>
                  <a:gd name="T71" fmla="*/ 163 h 290"/>
                  <a:gd name="T72" fmla="*/ 756 w 1973"/>
                  <a:gd name="T73" fmla="*/ 232 h 290"/>
                  <a:gd name="T74" fmla="*/ 746 w 1973"/>
                  <a:gd name="T75" fmla="*/ 106 h 290"/>
                  <a:gd name="T76" fmla="*/ 1746 w 1973"/>
                  <a:gd name="T77" fmla="*/ 232 h 290"/>
                  <a:gd name="T78" fmla="*/ 1744 w 1973"/>
                  <a:gd name="T79" fmla="*/ 111 h 290"/>
                  <a:gd name="T80" fmla="*/ 1680 w 1973"/>
                  <a:gd name="T81" fmla="*/ 109 h 290"/>
                  <a:gd name="T82" fmla="*/ 1707 w 1973"/>
                  <a:gd name="T83" fmla="*/ 235 h 290"/>
                  <a:gd name="T84" fmla="*/ 1545 w 1973"/>
                  <a:gd name="T85" fmla="*/ 232 h 290"/>
                  <a:gd name="T86" fmla="*/ 1571 w 1973"/>
                  <a:gd name="T87" fmla="*/ 215 h 290"/>
                  <a:gd name="T88" fmla="*/ 1548 w 1973"/>
                  <a:gd name="T89" fmla="*/ 109 h 290"/>
                  <a:gd name="T90" fmla="*/ 1319 w 1973"/>
                  <a:gd name="T91" fmla="*/ 114 h 290"/>
                  <a:gd name="T92" fmla="*/ 1304 w 1973"/>
                  <a:gd name="T93" fmla="*/ 204 h 290"/>
                  <a:gd name="T94" fmla="*/ 1255 w 1973"/>
                  <a:gd name="T95" fmla="*/ 231 h 290"/>
                  <a:gd name="T96" fmla="*/ 1269 w 1973"/>
                  <a:gd name="T97" fmla="*/ 137 h 290"/>
                  <a:gd name="T98" fmla="*/ 1816 w 1973"/>
                  <a:gd name="T99" fmla="*/ 110 h 290"/>
                  <a:gd name="T100" fmla="*/ 1815 w 1973"/>
                  <a:gd name="T101" fmla="*/ 232 h 290"/>
                  <a:gd name="T102" fmla="*/ 1861 w 1973"/>
                  <a:gd name="T103" fmla="*/ 127 h 290"/>
                  <a:gd name="T104" fmla="*/ 620 w 1973"/>
                  <a:gd name="T105" fmla="*/ 229 h 290"/>
                  <a:gd name="T106" fmla="*/ 622 w 1973"/>
                  <a:gd name="T107" fmla="*/ 107 h 290"/>
                  <a:gd name="T108" fmla="*/ 617 w 1973"/>
                  <a:gd name="T109" fmla="*/ 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3" h="290">
                    <a:moveTo>
                      <a:pt x="291" y="0"/>
                    </a:moveTo>
                    <a:cubicBezTo>
                      <a:pt x="291" y="3"/>
                      <a:pt x="291" y="6"/>
                      <a:pt x="291" y="10"/>
                    </a:cubicBezTo>
                    <a:cubicBezTo>
                      <a:pt x="291" y="53"/>
                      <a:pt x="291" y="96"/>
                      <a:pt x="290" y="139"/>
                    </a:cubicBezTo>
                    <a:cubicBezTo>
                      <a:pt x="290" y="143"/>
                      <a:pt x="291" y="143"/>
                      <a:pt x="287" y="143"/>
                    </a:cubicBezTo>
                    <a:cubicBezTo>
                      <a:pt x="235" y="143"/>
                      <a:pt x="184" y="143"/>
                      <a:pt x="133" y="143"/>
                    </a:cubicBezTo>
                    <a:cubicBezTo>
                      <a:pt x="128" y="143"/>
                      <a:pt x="129" y="143"/>
                      <a:pt x="129" y="139"/>
                    </a:cubicBezTo>
                    <a:cubicBezTo>
                      <a:pt x="129" y="101"/>
                      <a:pt x="129" y="64"/>
                      <a:pt x="129" y="26"/>
                    </a:cubicBezTo>
                    <a:cubicBezTo>
                      <a:pt x="129" y="26"/>
                      <a:pt x="129" y="25"/>
                      <a:pt x="129" y="25"/>
                    </a:cubicBezTo>
                    <a:cubicBezTo>
                      <a:pt x="129" y="22"/>
                      <a:pt x="129" y="22"/>
                      <a:pt x="131" y="22"/>
                    </a:cubicBezTo>
                    <a:cubicBezTo>
                      <a:pt x="136" y="21"/>
                      <a:pt x="142" y="20"/>
                      <a:pt x="147" y="20"/>
                    </a:cubicBezTo>
                    <a:cubicBezTo>
                      <a:pt x="161" y="18"/>
                      <a:pt x="174" y="16"/>
                      <a:pt x="187" y="14"/>
                    </a:cubicBezTo>
                    <a:cubicBezTo>
                      <a:pt x="200" y="12"/>
                      <a:pt x="213" y="11"/>
                      <a:pt x="226" y="9"/>
                    </a:cubicBezTo>
                    <a:cubicBezTo>
                      <a:pt x="239" y="7"/>
                      <a:pt x="252" y="5"/>
                      <a:pt x="266" y="3"/>
                    </a:cubicBezTo>
                    <a:cubicBezTo>
                      <a:pt x="272" y="2"/>
                      <a:pt x="279" y="1"/>
                      <a:pt x="285" y="0"/>
                    </a:cubicBezTo>
                    <a:cubicBezTo>
                      <a:pt x="286" y="0"/>
                      <a:pt x="286" y="1"/>
                      <a:pt x="287" y="0"/>
                    </a:cubicBezTo>
                    <a:cubicBezTo>
                      <a:pt x="288" y="0"/>
                      <a:pt x="289" y="0"/>
                      <a:pt x="291" y="0"/>
                    </a:cubicBezTo>
                    <a:close/>
                    <a:moveTo>
                      <a:pt x="0" y="249"/>
                    </a:moveTo>
                    <a:cubicBezTo>
                      <a:pt x="0" y="250"/>
                      <a:pt x="1" y="250"/>
                      <a:pt x="2" y="250"/>
                    </a:cubicBezTo>
                    <a:cubicBezTo>
                      <a:pt x="15" y="252"/>
                      <a:pt x="29" y="254"/>
                      <a:pt x="42" y="255"/>
                    </a:cubicBezTo>
                    <a:cubicBezTo>
                      <a:pt x="55" y="257"/>
                      <a:pt x="68" y="259"/>
                      <a:pt x="82" y="261"/>
                    </a:cubicBezTo>
                    <a:cubicBezTo>
                      <a:pt x="95" y="263"/>
                      <a:pt x="108" y="265"/>
                      <a:pt x="120" y="266"/>
                    </a:cubicBezTo>
                    <a:cubicBezTo>
                      <a:pt x="124" y="267"/>
                      <a:pt x="124" y="267"/>
                      <a:pt x="124" y="263"/>
                    </a:cubicBezTo>
                    <a:cubicBezTo>
                      <a:pt x="124" y="226"/>
                      <a:pt x="124" y="188"/>
                      <a:pt x="124" y="151"/>
                    </a:cubicBezTo>
                    <a:cubicBezTo>
                      <a:pt x="124" y="147"/>
                      <a:pt x="125" y="147"/>
                      <a:pt x="120" y="147"/>
                    </a:cubicBezTo>
                    <a:cubicBezTo>
                      <a:pt x="89" y="147"/>
                      <a:pt x="57" y="147"/>
                      <a:pt x="25" y="147"/>
                    </a:cubicBezTo>
                    <a:cubicBezTo>
                      <a:pt x="17" y="147"/>
                      <a:pt x="8" y="147"/>
                      <a:pt x="0" y="147"/>
                    </a:cubicBezTo>
                    <a:cubicBezTo>
                      <a:pt x="0" y="181"/>
                      <a:pt x="0" y="215"/>
                      <a:pt x="0" y="249"/>
                    </a:cubicBezTo>
                    <a:close/>
                    <a:moveTo>
                      <a:pt x="0" y="142"/>
                    </a:moveTo>
                    <a:cubicBezTo>
                      <a:pt x="1" y="143"/>
                      <a:pt x="2" y="143"/>
                      <a:pt x="3" y="143"/>
                    </a:cubicBezTo>
                    <a:cubicBezTo>
                      <a:pt x="42" y="143"/>
                      <a:pt x="81" y="143"/>
                      <a:pt x="120" y="143"/>
                    </a:cubicBezTo>
                    <a:cubicBezTo>
                      <a:pt x="120" y="143"/>
                      <a:pt x="121" y="143"/>
                      <a:pt x="122" y="143"/>
                    </a:cubicBezTo>
                    <a:cubicBezTo>
                      <a:pt x="124" y="143"/>
                      <a:pt x="124" y="143"/>
                      <a:pt x="124" y="140"/>
                    </a:cubicBezTo>
                    <a:cubicBezTo>
                      <a:pt x="124" y="140"/>
                      <a:pt x="124" y="140"/>
                      <a:pt x="124" y="139"/>
                    </a:cubicBezTo>
                    <a:cubicBezTo>
                      <a:pt x="124" y="102"/>
                      <a:pt x="124" y="64"/>
                      <a:pt x="124" y="26"/>
                    </a:cubicBezTo>
                    <a:cubicBezTo>
                      <a:pt x="124" y="25"/>
                      <a:pt x="124" y="24"/>
                      <a:pt x="124" y="23"/>
                    </a:cubicBezTo>
                    <a:cubicBezTo>
                      <a:pt x="123" y="23"/>
                      <a:pt x="123" y="23"/>
                      <a:pt x="122" y="23"/>
                    </a:cubicBezTo>
                    <a:cubicBezTo>
                      <a:pt x="109" y="25"/>
                      <a:pt x="95" y="27"/>
                      <a:pt x="82" y="29"/>
                    </a:cubicBezTo>
                    <a:cubicBezTo>
                      <a:pt x="69" y="31"/>
                      <a:pt x="57" y="32"/>
                      <a:pt x="44" y="34"/>
                    </a:cubicBezTo>
                    <a:cubicBezTo>
                      <a:pt x="29" y="36"/>
                      <a:pt x="14" y="38"/>
                      <a:pt x="0" y="40"/>
                    </a:cubicBezTo>
                    <a:cubicBezTo>
                      <a:pt x="0" y="74"/>
                      <a:pt x="0" y="108"/>
                      <a:pt x="0" y="142"/>
                    </a:cubicBezTo>
                    <a:close/>
                    <a:moveTo>
                      <a:pt x="290" y="289"/>
                    </a:moveTo>
                    <a:cubicBezTo>
                      <a:pt x="291" y="242"/>
                      <a:pt x="291" y="196"/>
                      <a:pt x="290" y="150"/>
                    </a:cubicBezTo>
                    <a:cubicBezTo>
                      <a:pt x="290" y="147"/>
                      <a:pt x="290" y="147"/>
                      <a:pt x="288" y="147"/>
                    </a:cubicBezTo>
                    <a:cubicBezTo>
                      <a:pt x="236" y="147"/>
                      <a:pt x="184" y="147"/>
                      <a:pt x="132" y="147"/>
                    </a:cubicBezTo>
                    <a:cubicBezTo>
                      <a:pt x="129" y="147"/>
                      <a:pt x="129" y="147"/>
                      <a:pt x="129" y="150"/>
                    </a:cubicBezTo>
                    <a:cubicBezTo>
                      <a:pt x="129" y="188"/>
                      <a:pt x="129" y="227"/>
                      <a:pt x="129" y="265"/>
                    </a:cubicBezTo>
                    <a:cubicBezTo>
                      <a:pt x="129" y="268"/>
                      <a:pt x="129" y="268"/>
                      <a:pt x="131" y="268"/>
                    </a:cubicBezTo>
                    <a:cubicBezTo>
                      <a:pt x="139" y="269"/>
                      <a:pt x="148" y="270"/>
                      <a:pt x="156" y="271"/>
                    </a:cubicBezTo>
                    <a:cubicBezTo>
                      <a:pt x="169" y="273"/>
                      <a:pt x="182" y="275"/>
                      <a:pt x="194" y="277"/>
                    </a:cubicBezTo>
                    <a:cubicBezTo>
                      <a:pt x="208" y="279"/>
                      <a:pt x="221" y="280"/>
                      <a:pt x="234" y="282"/>
                    </a:cubicBezTo>
                    <a:cubicBezTo>
                      <a:pt x="247" y="284"/>
                      <a:pt x="260" y="286"/>
                      <a:pt x="274" y="288"/>
                    </a:cubicBezTo>
                    <a:cubicBezTo>
                      <a:pt x="279" y="289"/>
                      <a:pt x="285" y="289"/>
                      <a:pt x="290" y="290"/>
                    </a:cubicBezTo>
                    <a:cubicBezTo>
                      <a:pt x="290" y="289"/>
                      <a:pt x="290" y="289"/>
                      <a:pt x="290" y="289"/>
                    </a:cubicBezTo>
                    <a:close/>
                    <a:moveTo>
                      <a:pt x="492" y="95"/>
                    </a:moveTo>
                    <a:cubicBezTo>
                      <a:pt x="492" y="95"/>
                      <a:pt x="492" y="96"/>
                      <a:pt x="492" y="97"/>
                    </a:cubicBezTo>
                    <a:cubicBezTo>
                      <a:pt x="497" y="114"/>
                      <a:pt x="502" y="131"/>
                      <a:pt x="507" y="148"/>
                    </a:cubicBezTo>
                    <a:cubicBezTo>
                      <a:pt x="514" y="175"/>
                      <a:pt x="522" y="202"/>
                      <a:pt x="530" y="230"/>
                    </a:cubicBezTo>
                    <a:cubicBezTo>
                      <a:pt x="531" y="232"/>
                      <a:pt x="531" y="232"/>
                      <a:pt x="533" y="232"/>
                    </a:cubicBezTo>
                    <a:cubicBezTo>
                      <a:pt x="539" y="232"/>
                      <a:pt x="546" y="232"/>
                      <a:pt x="552" y="232"/>
                    </a:cubicBezTo>
                    <a:cubicBezTo>
                      <a:pt x="555" y="232"/>
                      <a:pt x="555" y="232"/>
                      <a:pt x="555" y="229"/>
                    </a:cubicBezTo>
                    <a:cubicBezTo>
                      <a:pt x="571" y="173"/>
                      <a:pt x="587" y="117"/>
                      <a:pt x="603" y="61"/>
                    </a:cubicBezTo>
                    <a:cubicBezTo>
                      <a:pt x="603" y="60"/>
                      <a:pt x="604" y="59"/>
                      <a:pt x="603" y="58"/>
                    </a:cubicBezTo>
                    <a:cubicBezTo>
                      <a:pt x="597" y="58"/>
                      <a:pt x="591" y="58"/>
                      <a:pt x="585" y="58"/>
                    </a:cubicBezTo>
                    <a:cubicBezTo>
                      <a:pt x="582" y="58"/>
                      <a:pt x="582" y="58"/>
                      <a:pt x="581" y="61"/>
                    </a:cubicBezTo>
                    <a:cubicBezTo>
                      <a:pt x="569" y="107"/>
                      <a:pt x="556" y="153"/>
                      <a:pt x="544" y="199"/>
                    </a:cubicBezTo>
                    <a:cubicBezTo>
                      <a:pt x="544" y="201"/>
                      <a:pt x="544" y="202"/>
                      <a:pt x="542" y="203"/>
                    </a:cubicBezTo>
                    <a:cubicBezTo>
                      <a:pt x="542" y="203"/>
                      <a:pt x="542" y="202"/>
                      <a:pt x="542" y="201"/>
                    </a:cubicBezTo>
                    <a:cubicBezTo>
                      <a:pt x="532" y="165"/>
                      <a:pt x="522" y="130"/>
                      <a:pt x="512" y="94"/>
                    </a:cubicBezTo>
                    <a:cubicBezTo>
                      <a:pt x="509" y="83"/>
                      <a:pt x="506" y="72"/>
                      <a:pt x="503" y="61"/>
                    </a:cubicBezTo>
                    <a:cubicBezTo>
                      <a:pt x="503" y="58"/>
                      <a:pt x="503" y="58"/>
                      <a:pt x="499" y="58"/>
                    </a:cubicBezTo>
                    <a:cubicBezTo>
                      <a:pt x="495" y="58"/>
                      <a:pt x="491" y="58"/>
                      <a:pt x="487" y="58"/>
                    </a:cubicBezTo>
                    <a:cubicBezTo>
                      <a:pt x="483" y="58"/>
                      <a:pt x="483" y="58"/>
                      <a:pt x="482" y="62"/>
                    </a:cubicBezTo>
                    <a:cubicBezTo>
                      <a:pt x="468" y="108"/>
                      <a:pt x="455" y="154"/>
                      <a:pt x="442" y="200"/>
                    </a:cubicBezTo>
                    <a:cubicBezTo>
                      <a:pt x="441" y="201"/>
                      <a:pt x="441" y="202"/>
                      <a:pt x="441" y="203"/>
                    </a:cubicBezTo>
                    <a:cubicBezTo>
                      <a:pt x="440" y="202"/>
                      <a:pt x="440" y="201"/>
                      <a:pt x="440" y="201"/>
                    </a:cubicBezTo>
                    <a:cubicBezTo>
                      <a:pt x="432" y="174"/>
                      <a:pt x="425" y="148"/>
                      <a:pt x="418" y="122"/>
                    </a:cubicBezTo>
                    <a:cubicBezTo>
                      <a:pt x="412" y="101"/>
                      <a:pt x="406" y="81"/>
                      <a:pt x="401" y="61"/>
                    </a:cubicBezTo>
                    <a:cubicBezTo>
                      <a:pt x="400" y="58"/>
                      <a:pt x="400" y="58"/>
                      <a:pt x="397" y="58"/>
                    </a:cubicBezTo>
                    <a:cubicBezTo>
                      <a:pt x="391" y="58"/>
                      <a:pt x="386" y="58"/>
                      <a:pt x="380" y="58"/>
                    </a:cubicBezTo>
                    <a:cubicBezTo>
                      <a:pt x="379" y="58"/>
                      <a:pt x="378" y="57"/>
                      <a:pt x="378" y="58"/>
                    </a:cubicBezTo>
                    <a:cubicBezTo>
                      <a:pt x="378" y="59"/>
                      <a:pt x="378" y="60"/>
                      <a:pt x="378" y="61"/>
                    </a:cubicBezTo>
                    <a:cubicBezTo>
                      <a:pt x="388" y="94"/>
                      <a:pt x="398" y="128"/>
                      <a:pt x="408" y="161"/>
                    </a:cubicBezTo>
                    <a:cubicBezTo>
                      <a:pt x="414" y="184"/>
                      <a:pt x="421" y="206"/>
                      <a:pt x="427" y="229"/>
                    </a:cubicBezTo>
                    <a:cubicBezTo>
                      <a:pt x="428" y="232"/>
                      <a:pt x="428" y="232"/>
                      <a:pt x="432" y="232"/>
                    </a:cubicBezTo>
                    <a:cubicBezTo>
                      <a:pt x="437" y="232"/>
                      <a:pt x="443" y="232"/>
                      <a:pt x="449" y="232"/>
                    </a:cubicBezTo>
                    <a:cubicBezTo>
                      <a:pt x="452" y="232"/>
                      <a:pt x="452" y="232"/>
                      <a:pt x="453" y="229"/>
                    </a:cubicBezTo>
                    <a:cubicBezTo>
                      <a:pt x="465" y="186"/>
                      <a:pt x="477" y="143"/>
                      <a:pt x="489" y="100"/>
                    </a:cubicBezTo>
                    <a:cubicBezTo>
                      <a:pt x="490" y="99"/>
                      <a:pt x="491" y="97"/>
                      <a:pt x="491" y="95"/>
                    </a:cubicBezTo>
                    <a:cubicBezTo>
                      <a:pt x="491" y="95"/>
                      <a:pt x="491" y="95"/>
                      <a:pt x="492" y="95"/>
                    </a:cubicBezTo>
                    <a:close/>
                    <a:moveTo>
                      <a:pt x="1382" y="232"/>
                    </a:moveTo>
                    <a:cubicBezTo>
                      <a:pt x="1388" y="232"/>
                      <a:pt x="1394" y="232"/>
                      <a:pt x="1400" y="232"/>
                    </a:cubicBezTo>
                    <a:cubicBezTo>
                      <a:pt x="1402" y="232"/>
                      <a:pt x="1403" y="231"/>
                      <a:pt x="1403" y="230"/>
                    </a:cubicBezTo>
                    <a:cubicBezTo>
                      <a:pt x="1407" y="220"/>
                      <a:pt x="1410" y="211"/>
                      <a:pt x="1413" y="202"/>
                    </a:cubicBezTo>
                    <a:cubicBezTo>
                      <a:pt x="1415" y="196"/>
                      <a:pt x="1417" y="191"/>
                      <a:pt x="1419" y="186"/>
                    </a:cubicBezTo>
                    <a:cubicBezTo>
                      <a:pt x="1420" y="184"/>
                      <a:pt x="1420" y="183"/>
                      <a:pt x="1422" y="183"/>
                    </a:cubicBezTo>
                    <a:cubicBezTo>
                      <a:pt x="1423" y="184"/>
                      <a:pt x="1423" y="183"/>
                      <a:pt x="1423" y="183"/>
                    </a:cubicBezTo>
                    <a:cubicBezTo>
                      <a:pt x="1446" y="183"/>
                      <a:pt x="1468" y="183"/>
                      <a:pt x="1491" y="183"/>
                    </a:cubicBezTo>
                    <a:cubicBezTo>
                      <a:pt x="1491" y="183"/>
                      <a:pt x="1492" y="183"/>
                      <a:pt x="1493" y="183"/>
                    </a:cubicBezTo>
                    <a:cubicBezTo>
                      <a:pt x="1493" y="183"/>
                      <a:pt x="1494" y="184"/>
                      <a:pt x="1494" y="185"/>
                    </a:cubicBezTo>
                    <a:cubicBezTo>
                      <a:pt x="1495" y="185"/>
                      <a:pt x="1495" y="186"/>
                      <a:pt x="1495" y="187"/>
                    </a:cubicBezTo>
                    <a:cubicBezTo>
                      <a:pt x="1501" y="201"/>
                      <a:pt x="1506" y="216"/>
                      <a:pt x="1511" y="230"/>
                    </a:cubicBezTo>
                    <a:cubicBezTo>
                      <a:pt x="1512" y="231"/>
                      <a:pt x="1513" y="232"/>
                      <a:pt x="1514" y="232"/>
                    </a:cubicBezTo>
                    <a:cubicBezTo>
                      <a:pt x="1521" y="232"/>
                      <a:pt x="1527" y="232"/>
                      <a:pt x="1533" y="232"/>
                    </a:cubicBezTo>
                    <a:cubicBezTo>
                      <a:pt x="1533" y="232"/>
                      <a:pt x="1534" y="232"/>
                      <a:pt x="1535" y="231"/>
                    </a:cubicBezTo>
                    <a:cubicBezTo>
                      <a:pt x="1534" y="231"/>
                      <a:pt x="1534" y="230"/>
                      <a:pt x="1534" y="229"/>
                    </a:cubicBezTo>
                    <a:cubicBezTo>
                      <a:pt x="1515" y="180"/>
                      <a:pt x="1496" y="132"/>
                      <a:pt x="1478" y="83"/>
                    </a:cubicBezTo>
                    <a:cubicBezTo>
                      <a:pt x="1475" y="76"/>
                      <a:pt x="1472" y="68"/>
                      <a:pt x="1469" y="60"/>
                    </a:cubicBezTo>
                    <a:cubicBezTo>
                      <a:pt x="1468" y="59"/>
                      <a:pt x="1468" y="58"/>
                      <a:pt x="1466" y="58"/>
                    </a:cubicBezTo>
                    <a:cubicBezTo>
                      <a:pt x="1460" y="58"/>
                      <a:pt x="1454" y="58"/>
                      <a:pt x="1448" y="58"/>
                    </a:cubicBezTo>
                    <a:cubicBezTo>
                      <a:pt x="1447" y="58"/>
                      <a:pt x="1446" y="58"/>
                      <a:pt x="1446" y="59"/>
                    </a:cubicBezTo>
                    <a:cubicBezTo>
                      <a:pt x="1446" y="60"/>
                      <a:pt x="1445" y="60"/>
                      <a:pt x="1445" y="61"/>
                    </a:cubicBezTo>
                    <a:cubicBezTo>
                      <a:pt x="1425" y="115"/>
                      <a:pt x="1404" y="168"/>
                      <a:pt x="1384" y="222"/>
                    </a:cubicBezTo>
                    <a:cubicBezTo>
                      <a:pt x="1382" y="225"/>
                      <a:pt x="1381" y="228"/>
                      <a:pt x="1380" y="232"/>
                    </a:cubicBezTo>
                    <a:cubicBezTo>
                      <a:pt x="1381" y="232"/>
                      <a:pt x="1381" y="232"/>
                      <a:pt x="1382" y="232"/>
                    </a:cubicBezTo>
                    <a:close/>
                    <a:moveTo>
                      <a:pt x="1487" y="165"/>
                    </a:moveTo>
                    <a:cubicBezTo>
                      <a:pt x="1467" y="165"/>
                      <a:pt x="1447" y="165"/>
                      <a:pt x="1427" y="165"/>
                    </a:cubicBezTo>
                    <a:cubicBezTo>
                      <a:pt x="1437" y="138"/>
                      <a:pt x="1446" y="111"/>
                      <a:pt x="1456" y="84"/>
                    </a:cubicBezTo>
                    <a:cubicBezTo>
                      <a:pt x="1457" y="84"/>
                      <a:pt x="1457" y="84"/>
                      <a:pt x="1457" y="84"/>
                    </a:cubicBezTo>
                    <a:cubicBezTo>
                      <a:pt x="1467" y="111"/>
                      <a:pt x="1477" y="138"/>
                      <a:pt x="1487" y="165"/>
                    </a:cubicBezTo>
                    <a:close/>
                    <a:moveTo>
                      <a:pt x="891" y="215"/>
                    </a:moveTo>
                    <a:cubicBezTo>
                      <a:pt x="891" y="220"/>
                      <a:pt x="891" y="225"/>
                      <a:pt x="891" y="230"/>
                    </a:cubicBezTo>
                    <a:cubicBezTo>
                      <a:pt x="891" y="232"/>
                      <a:pt x="891" y="232"/>
                      <a:pt x="893" y="232"/>
                    </a:cubicBezTo>
                    <a:cubicBezTo>
                      <a:pt x="898" y="232"/>
                      <a:pt x="902" y="232"/>
                      <a:pt x="907" y="232"/>
                    </a:cubicBezTo>
                    <a:cubicBezTo>
                      <a:pt x="912" y="232"/>
                      <a:pt x="911" y="233"/>
                      <a:pt x="911" y="228"/>
                    </a:cubicBezTo>
                    <a:cubicBezTo>
                      <a:pt x="911" y="169"/>
                      <a:pt x="911" y="110"/>
                      <a:pt x="911" y="52"/>
                    </a:cubicBezTo>
                    <a:cubicBezTo>
                      <a:pt x="911" y="51"/>
                      <a:pt x="911" y="50"/>
                      <a:pt x="911" y="50"/>
                    </a:cubicBezTo>
                    <a:cubicBezTo>
                      <a:pt x="911" y="48"/>
                      <a:pt x="910" y="48"/>
                      <a:pt x="909" y="48"/>
                    </a:cubicBezTo>
                    <a:cubicBezTo>
                      <a:pt x="904" y="48"/>
                      <a:pt x="900" y="48"/>
                      <a:pt x="895" y="48"/>
                    </a:cubicBezTo>
                    <a:cubicBezTo>
                      <a:pt x="890" y="48"/>
                      <a:pt x="891" y="47"/>
                      <a:pt x="891" y="52"/>
                    </a:cubicBezTo>
                    <a:cubicBezTo>
                      <a:pt x="891" y="75"/>
                      <a:pt x="891" y="98"/>
                      <a:pt x="891" y="121"/>
                    </a:cubicBezTo>
                    <a:cubicBezTo>
                      <a:pt x="891" y="122"/>
                      <a:pt x="891" y="123"/>
                      <a:pt x="890" y="124"/>
                    </a:cubicBezTo>
                    <a:cubicBezTo>
                      <a:pt x="889" y="122"/>
                      <a:pt x="888" y="120"/>
                      <a:pt x="886" y="118"/>
                    </a:cubicBezTo>
                    <a:cubicBezTo>
                      <a:pt x="885" y="117"/>
                      <a:pt x="883" y="115"/>
                      <a:pt x="881" y="113"/>
                    </a:cubicBezTo>
                    <a:cubicBezTo>
                      <a:pt x="874" y="107"/>
                      <a:pt x="865" y="105"/>
                      <a:pt x="856" y="105"/>
                    </a:cubicBezTo>
                    <a:cubicBezTo>
                      <a:pt x="840" y="104"/>
                      <a:pt x="825" y="109"/>
                      <a:pt x="814" y="121"/>
                    </a:cubicBezTo>
                    <a:cubicBezTo>
                      <a:pt x="807" y="128"/>
                      <a:pt x="803" y="136"/>
                      <a:pt x="800" y="146"/>
                    </a:cubicBezTo>
                    <a:cubicBezTo>
                      <a:pt x="796" y="158"/>
                      <a:pt x="795" y="171"/>
                      <a:pt x="797" y="183"/>
                    </a:cubicBezTo>
                    <a:cubicBezTo>
                      <a:pt x="798" y="193"/>
                      <a:pt x="800" y="203"/>
                      <a:pt x="805" y="211"/>
                    </a:cubicBezTo>
                    <a:cubicBezTo>
                      <a:pt x="812" y="223"/>
                      <a:pt x="821" y="230"/>
                      <a:pt x="834" y="234"/>
                    </a:cubicBezTo>
                    <a:cubicBezTo>
                      <a:pt x="843" y="236"/>
                      <a:pt x="851" y="236"/>
                      <a:pt x="860" y="234"/>
                    </a:cubicBezTo>
                    <a:cubicBezTo>
                      <a:pt x="870" y="232"/>
                      <a:pt x="879" y="226"/>
                      <a:pt x="886" y="218"/>
                    </a:cubicBezTo>
                    <a:cubicBezTo>
                      <a:pt x="887" y="216"/>
                      <a:pt x="889" y="214"/>
                      <a:pt x="891" y="211"/>
                    </a:cubicBezTo>
                    <a:cubicBezTo>
                      <a:pt x="891" y="213"/>
                      <a:pt x="891" y="214"/>
                      <a:pt x="891" y="215"/>
                    </a:cubicBezTo>
                    <a:close/>
                    <a:moveTo>
                      <a:pt x="890" y="186"/>
                    </a:moveTo>
                    <a:cubicBezTo>
                      <a:pt x="887" y="200"/>
                      <a:pt x="880" y="210"/>
                      <a:pt x="867" y="215"/>
                    </a:cubicBezTo>
                    <a:cubicBezTo>
                      <a:pt x="853" y="221"/>
                      <a:pt x="831" y="219"/>
                      <a:pt x="822" y="197"/>
                    </a:cubicBezTo>
                    <a:cubicBezTo>
                      <a:pt x="817" y="188"/>
                      <a:pt x="816" y="178"/>
                      <a:pt x="817" y="168"/>
                    </a:cubicBezTo>
                    <a:cubicBezTo>
                      <a:pt x="817" y="161"/>
                      <a:pt x="818" y="154"/>
                      <a:pt x="820" y="147"/>
                    </a:cubicBezTo>
                    <a:cubicBezTo>
                      <a:pt x="824" y="137"/>
                      <a:pt x="830" y="129"/>
                      <a:pt x="840" y="125"/>
                    </a:cubicBezTo>
                    <a:cubicBezTo>
                      <a:pt x="861" y="116"/>
                      <a:pt x="882" y="126"/>
                      <a:pt x="889" y="145"/>
                    </a:cubicBezTo>
                    <a:cubicBezTo>
                      <a:pt x="890" y="149"/>
                      <a:pt x="891" y="153"/>
                      <a:pt x="891" y="157"/>
                    </a:cubicBezTo>
                    <a:cubicBezTo>
                      <a:pt x="891" y="161"/>
                      <a:pt x="891" y="164"/>
                      <a:pt x="891" y="168"/>
                    </a:cubicBezTo>
                    <a:cubicBezTo>
                      <a:pt x="891" y="174"/>
                      <a:pt x="891" y="180"/>
                      <a:pt x="890" y="186"/>
                    </a:cubicBezTo>
                    <a:close/>
                    <a:moveTo>
                      <a:pt x="1067" y="111"/>
                    </a:moveTo>
                    <a:cubicBezTo>
                      <a:pt x="1076" y="142"/>
                      <a:pt x="1086" y="174"/>
                      <a:pt x="1096" y="206"/>
                    </a:cubicBezTo>
                    <a:cubicBezTo>
                      <a:pt x="1098" y="214"/>
                      <a:pt x="1100" y="222"/>
                      <a:pt x="1103" y="230"/>
                    </a:cubicBezTo>
                    <a:cubicBezTo>
                      <a:pt x="1103" y="231"/>
                      <a:pt x="1103" y="232"/>
                      <a:pt x="1105" y="232"/>
                    </a:cubicBezTo>
                    <a:cubicBezTo>
                      <a:pt x="1111" y="232"/>
                      <a:pt x="1116" y="232"/>
                      <a:pt x="1122" y="232"/>
                    </a:cubicBezTo>
                    <a:cubicBezTo>
                      <a:pt x="1123" y="232"/>
                      <a:pt x="1124" y="232"/>
                      <a:pt x="1124" y="231"/>
                    </a:cubicBezTo>
                    <a:cubicBezTo>
                      <a:pt x="1124" y="230"/>
                      <a:pt x="1125" y="229"/>
                      <a:pt x="1125" y="228"/>
                    </a:cubicBezTo>
                    <a:cubicBezTo>
                      <a:pt x="1134" y="198"/>
                      <a:pt x="1143" y="168"/>
                      <a:pt x="1153" y="139"/>
                    </a:cubicBezTo>
                    <a:cubicBezTo>
                      <a:pt x="1153" y="138"/>
                      <a:pt x="1153" y="137"/>
                      <a:pt x="1154" y="136"/>
                    </a:cubicBezTo>
                    <a:cubicBezTo>
                      <a:pt x="1154" y="137"/>
                      <a:pt x="1155" y="137"/>
                      <a:pt x="1155" y="138"/>
                    </a:cubicBezTo>
                    <a:cubicBezTo>
                      <a:pt x="1159" y="153"/>
                      <a:pt x="1164" y="169"/>
                      <a:pt x="1168" y="184"/>
                    </a:cubicBezTo>
                    <a:cubicBezTo>
                      <a:pt x="1173" y="199"/>
                      <a:pt x="1177" y="214"/>
                      <a:pt x="1181" y="230"/>
                    </a:cubicBezTo>
                    <a:cubicBezTo>
                      <a:pt x="1182" y="232"/>
                      <a:pt x="1182" y="232"/>
                      <a:pt x="1184" y="232"/>
                    </a:cubicBezTo>
                    <a:cubicBezTo>
                      <a:pt x="1190" y="232"/>
                      <a:pt x="1195" y="232"/>
                      <a:pt x="1200" y="232"/>
                    </a:cubicBezTo>
                    <a:cubicBezTo>
                      <a:pt x="1203" y="232"/>
                      <a:pt x="1203" y="233"/>
                      <a:pt x="1204" y="229"/>
                    </a:cubicBezTo>
                    <a:cubicBezTo>
                      <a:pt x="1215" y="190"/>
                      <a:pt x="1227" y="151"/>
                      <a:pt x="1239" y="111"/>
                    </a:cubicBezTo>
                    <a:cubicBezTo>
                      <a:pt x="1239" y="110"/>
                      <a:pt x="1240" y="109"/>
                      <a:pt x="1240" y="108"/>
                    </a:cubicBezTo>
                    <a:cubicBezTo>
                      <a:pt x="1239" y="107"/>
                      <a:pt x="1239" y="107"/>
                      <a:pt x="1238" y="107"/>
                    </a:cubicBezTo>
                    <a:cubicBezTo>
                      <a:pt x="1233" y="107"/>
                      <a:pt x="1228" y="108"/>
                      <a:pt x="1223" y="107"/>
                    </a:cubicBezTo>
                    <a:cubicBezTo>
                      <a:pt x="1221" y="107"/>
                      <a:pt x="1220" y="108"/>
                      <a:pt x="1220" y="110"/>
                    </a:cubicBezTo>
                    <a:cubicBezTo>
                      <a:pt x="1217" y="122"/>
                      <a:pt x="1213" y="133"/>
                      <a:pt x="1210" y="145"/>
                    </a:cubicBezTo>
                    <a:cubicBezTo>
                      <a:pt x="1205" y="165"/>
                      <a:pt x="1199" y="185"/>
                      <a:pt x="1194" y="205"/>
                    </a:cubicBezTo>
                    <a:cubicBezTo>
                      <a:pt x="1194" y="206"/>
                      <a:pt x="1194" y="207"/>
                      <a:pt x="1192" y="208"/>
                    </a:cubicBezTo>
                    <a:cubicBezTo>
                      <a:pt x="1192" y="207"/>
                      <a:pt x="1192" y="206"/>
                      <a:pt x="1191" y="205"/>
                    </a:cubicBezTo>
                    <a:cubicBezTo>
                      <a:pt x="1187" y="189"/>
                      <a:pt x="1182" y="172"/>
                      <a:pt x="1178" y="156"/>
                    </a:cubicBezTo>
                    <a:cubicBezTo>
                      <a:pt x="1174" y="140"/>
                      <a:pt x="1169" y="125"/>
                      <a:pt x="1165" y="110"/>
                    </a:cubicBezTo>
                    <a:cubicBezTo>
                      <a:pt x="1164" y="108"/>
                      <a:pt x="1164" y="107"/>
                      <a:pt x="1162" y="107"/>
                    </a:cubicBezTo>
                    <a:cubicBezTo>
                      <a:pt x="1158" y="107"/>
                      <a:pt x="1153" y="107"/>
                      <a:pt x="1149" y="107"/>
                    </a:cubicBezTo>
                    <a:cubicBezTo>
                      <a:pt x="1146" y="108"/>
                      <a:pt x="1146" y="107"/>
                      <a:pt x="1145" y="111"/>
                    </a:cubicBezTo>
                    <a:cubicBezTo>
                      <a:pt x="1145" y="111"/>
                      <a:pt x="1145" y="111"/>
                      <a:pt x="1145" y="111"/>
                    </a:cubicBezTo>
                    <a:cubicBezTo>
                      <a:pt x="1135" y="143"/>
                      <a:pt x="1126" y="174"/>
                      <a:pt x="1116" y="205"/>
                    </a:cubicBezTo>
                    <a:cubicBezTo>
                      <a:pt x="1116" y="206"/>
                      <a:pt x="1116" y="207"/>
                      <a:pt x="1115" y="208"/>
                    </a:cubicBezTo>
                    <a:cubicBezTo>
                      <a:pt x="1114" y="207"/>
                      <a:pt x="1114" y="206"/>
                      <a:pt x="1114" y="205"/>
                    </a:cubicBezTo>
                    <a:cubicBezTo>
                      <a:pt x="1108" y="183"/>
                      <a:pt x="1102" y="162"/>
                      <a:pt x="1096" y="140"/>
                    </a:cubicBezTo>
                    <a:cubicBezTo>
                      <a:pt x="1093" y="130"/>
                      <a:pt x="1090" y="120"/>
                      <a:pt x="1088" y="110"/>
                    </a:cubicBezTo>
                    <a:cubicBezTo>
                      <a:pt x="1087" y="108"/>
                      <a:pt x="1087" y="107"/>
                      <a:pt x="1085" y="107"/>
                    </a:cubicBezTo>
                    <a:cubicBezTo>
                      <a:pt x="1079" y="108"/>
                      <a:pt x="1073" y="107"/>
                      <a:pt x="1066" y="107"/>
                    </a:cubicBezTo>
                    <a:cubicBezTo>
                      <a:pt x="1066" y="109"/>
                      <a:pt x="1067" y="110"/>
                      <a:pt x="1067" y="111"/>
                    </a:cubicBezTo>
                    <a:close/>
                    <a:moveTo>
                      <a:pt x="1962" y="206"/>
                    </a:moveTo>
                    <a:cubicBezTo>
                      <a:pt x="1949" y="215"/>
                      <a:pt x="1935" y="219"/>
                      <a:pt x="1920" y="218"/>
                    </a:cubicBezTo>
                    <a:cubicBezTo>
                      <a:pt x="1905" y="216"/>
                      <a:pt x="1894" y="209"/>
                      <a:pt x="1888" y="195"/>
                    </a:cubicBezTo>
                    <a:cubicBezTo>
                      <a:pt x="1886" y="189"/>
                      <a:pt x="1886" y="184"/>
                      <a:pt x="1885" y="179"/>
                    </a:cubicBezTo>
                    <a:cubicBezTo>
                      <a:pt x="1885" y="174"/>
                      <a:pt x="1885" y="175"/>
                      <a:pt x="1889" y="175"/>
                    </a:cubicBezTo>
                    <a:cubicBezTo>
                      <a:pt x="1915" y="175"/>
                      <a:pt x="1942" y="175"/>
                      <a:pt x="1968" y="175"/>
                    </a:cubicBezTo>
                    <a:cubicBezTo>
                      <a:pt x="1969" y="175"/>
                      <a:pt x="1969" y="175"/>
                      <a:pt x="1970" y="175"/>
                    </a:cubicBezTo>
                    <a:cubicBezTo>
                      <a:pt x="1973" y="175"/>
                      <a:pt x="1973" y="175"/>
                      <a:pt x="1973" y="172"/>
                    </a:cubicBezTo>
                    <a:cubicBezTo>
                      <a:pt x="1973" y="168"/>
                      <a:pt x="1973" y="164"/>
                      <a:pt x="1973" y="160"/>
                    </a:cubicBezTo>
                    <a:cubicBezTo>
                      <a:pt x="1973" y="153"/>
                      <a:pt x="1972" y="146"/>
                      <a:pt x="1969" y="139"/>
                    </a:cubicBezTo>
                    <a:cubicBezTo>
                      <a:pt x="1964" y="123"/>
                      <a:pt x="1954" y="111"/>
                      <a:pt x="1937" y="106"/>
                    </a:cubicBezTo>
                    <a:cubicBezTo>
                      <a:pt x="1933" y="105"/>
                      <a:pt x="1929" y="105"/>
                      <a:pt x="1925" y="105"/>
                    </a:cubicBezTo>
                    <a:cubicBezTo>
                      <a:pt x="1906" y="104"/>
                      <a:pt x="1890" y="111"/>
                      <a:pt x="1878" y="126"/>
                    </a:cubicBezTo>
                    <a:cubicBezTo>
                      <a:pt x="1870" y="137"/>
                      <a:pt x="1866" y="149"/>
                      <a:pt x="1865" y="163"/>
                    </a:cubicBezTo>
                    <a:cubicBezTo>
                      <a:pt x="1864" y="176"/>
                      <a:pt x="1865" y="189"/>
                      <a:pt x="1870" y="202"/>
                    </a:cubicBezTo>
                    <a:cubicBezTo>
                      <a:pt x="1877" y="219"/>
                      <a:pt x="1889" y="231"/>
                      <a:pt x="1908" y="234"/>
                    </a:cubicBezTo>
                    <a:cubicBezTo>
                      <a:pt x="1920" y="236"/>
                      <a:pt x="1931" y="235"/>
                      <a:pt x="1943" y="233"/>
                    </a:cubicBezTo>
                    <a:cubicBezTo>
                      <a:pt x="1949" y="231"/>
                      <a:pt x="1956" y="229"/>
                      <a:pt x="1962" y="225"/>
                    </a:cubicBezTo>
                    <a:cubicBezTo>
                      <a:pt x="1963" y="224"/>
                      <a:pt x="1964" y="224"/>
                      <a:pt x="1964" y="222"/>
                    </a:cubicBezTo>
                    <a:cubicBezTo>
                      <a:pt x="1964" y="216"/>
                      <a:pt x="1964" y="211"/>
                      <a:pt x="1964" y="205"/>
                    </a:cubicBezTo>
                    <a:cubicBezTo>
                      <a:pt x="1963" y="205"/>
                      <a:pt x="1962" y="206"/>
                      <a:pt x="1962" y="206"/>
                    </a:cubicBezTo>
                    <a:close/>
                    <a:moveTo>
                      <a:pt x="1886" y="158"/>
                    </a:moveTo>
                    <a:cubicBezTo>
                      <a:pt x="1887" y="142"/>
                      <a:pt x="1898" y="126"/>
                      <a:pt x="1913" y="123"/>
                    </a:cubicBezTo>
                    <a:cubicBezTo>
                      <a:pt x="1919" y="121"/>
                      <a:pt x="1926" y="121"/>
                      <a:pt x="1932" y="123"/>
                    </a:cubicBezTo>
                    <a:cubicBezTo>
                      <a:pt x="1939" y="125"/>
                      <a:pt x="1943" y="129"/>
                      <a:pt x="1947" y="135"/>
                    </a:cubicBezTo>
                    <a:cubicBezTo>
                      <a:pt x="1951" y="142"/>
                      <a:pt x="1952" y="150"/>
                      <a:pt x="1952" y="158"/>
                    </a:cubicBezTo>
                    <a:cubicBezTo>
                      <a:pt x="1930" y="158"/>
                      <a:pt x="1908" y="158"/>
                      <a:pt x="1886" y="158"/>
                    </a:cubicBezTo>
                    <a:close/>
                    <a:moveTo>
                      <a:pt x="986" y="106"/>
                    </a:moveTo>
                    <a:cubicBezTo>
                      <a:pt x="966" y="109"/>
                      <a:pt x="951" y="120"/>
                      <a:pt x="943" y="139"/>
                    </a:cubicBezTo>
                    <a:cubicBezTo>
                      <a:pt x="934" y="159"/>
                      <a:pt x="934" y="179"/>
                      <a:pt x="941" y="199"/>
                    </a:cubicBezTo>
                    <a:cubicBezTo>
                      <a:pt x="948" y="216"/>
                      <a:pt x="960" y="228"/>
                      <a:pt x="979" y="233"/>
                    </a:cubicBezTo>
                    <a:cubicBezTo>
                      <a:pt x="988" y="235"/>
                      <a:pt x="997" y="236"/>
                      <a:pt x="1006" y="235"/>
                    </a:cubicBezTo>
                    <a:cubicBezTo>
                      <a:pt x="1030" y="232"/>
                      <a:pt x="1046" y="219"/>
                      <a:pt x="1054" y="197"/>
                    </a:cubicBezTo>
                    <a:cubicBezTo>
                      <a:pt x="1061" y="178"/>
                      <a:pt x="1061" y="159"/>
                      <a:pt x="1054" y="140"/>
                    </a:cubicBezTo>
                    <a:cubicBezTo>
                      <a:pt x="1049" y="125"/>
                      <a:pt x="1039" y="114"/>
                      <a:pt x="1023" y="108"/>
                    </a:cubicBezTo>
                    <a:cubicBezTo>
                      <a:pt x="1016" y="105"/>
                      <a:pt x="1008" y="105"/>
                      <a:pt x="999" y="105"/>
                    </a:cubicBezTo>
                    <a:cubicBezTo>
                      <a:pt x="995" y="105"/>
                      <a:pt x="991" y="105"/>
                      <a:pt x="986" y="106"/>
                    </a:cubicBezTo>
                    <a:close/>
                    <a:moveTo>
                      <a:pt x="961" y="146"/>
                    </a:moveTo>
                    <a:cubicBezTo>
                      <a:pt x="967" y="131"/>
                      <a:pt x="980" y="122"/>
                      <a:pt x="996" y="122"/>
                    </a:cubicBezTo>
                    <a:cubicBezTo>
                      <a:pt x="1001" y="122"/>
                      <a:pt x="1006" y="122"/>
                      <a:pt x="1011" y="123"/>
                    </a:cubicBezTo>
                    <a:cubicBezTo>
                      <a:pt x="1023" y="127"/>
                      <a:pt x="1030" y="134"/>
                      <a:pt x="1035" y="145"/>
                    </a:cubicBezTo>
                    <a:cubicBezTo>
                      <a:pt x="1037" y="150"/>
                      <a:pt x="1038" y="156"/>
                      <a:pt x="1038" y="161"/>
                    </a:cubicBezTo>
                    <a:cubicBezTo>
                      <a:pt x="1039" y="172"/>
                      <a:pt x="1039" y="182"/>
                      <a:pt x="1035" y="193"/>
                    </a:cubicBezTo>
                    <a:cubicBezTo>
                      <a:pt x="1030" y="208"/>
                      <a:pt x="1019" y="217"/>
                      <a:pt x="1002" y="218"/>
                    </a:cubicBezTo>
                    <a:cubicBezTo>
                      <a:pt x="996" y="218"/>
                      <a:pt x="991" y="218"/>
                      <a:pt x="985" y="216"/>
                    </a:cubicBezTo>
                    <a:cubicBezTo>
                      <a:pt x="971" y="212"/>
                      <a:pt x="963" y="202"/>
                      <a:pt x="959" y="189"/>
                    </a:cubicBezTo>
                    <a:cubicBezTo>
                      <a:pt x="959" y="186"/>
                      <a:pt x="958" y="184"/>
                      <a:pt x="958" y="182"/>
                    </a:cubicBezTo>
                    <a:cubicBezTo>
                      <a:pt x="957" y="178"/>
                      <a:pt x="957" y="174"/>
                      <a:pt x="957" y="171"/>
                    </a:cubicBezTo>
                    <a:cubicBezTo>
                      <a:pt x="957" y="162"/>
                      <a:pt x="958" y="154"/>
                      <a:pt x="961" y="146"/>
                    </a:cubicBezTo>
                    <a:close/>
                    <a:moveTo>
                      <a:pt x="690" y="125"/>
                    </a:moveTo>
                    <a:cubicBezTo>
                      <a:pt x="690" y="120"/>
                      <a:pt x="690" y="115"/>
                      <a:pt x="690" y="109"/>
                    </a:cubicBezTo>
                    <a:cubicBezTo>
                      <a:pt x="690" y="108"/>
                      <a:pt x="690" y="107"/>
                      <a:pt x="688" y="107"/>
                    </a:cubicBezTo>
                    <a:cubicBezTo>
                      <a:pt x="683" y="108"/>
                      <a:pt x="678" y="108"/>
                      <a:pt x="672" y="107"/>
                    </a:cubicBezTo>
                    <a:cubicBezTo>
                      <a:pt x="671" y="107"/>
                      <a:pt x="670" y="108"/>
                      <a:pt x="670" y="110"/>
                    </a:cubicBezTo>
                    <a:cubicBezTo>
                      <a:pt x="670" y="110"/>
                      <a:pt x="670" y="111"/>
                      <a:pt x="670" y="112"/>
                    </a:cubicBezTo>
                    <a:cubicBezTo>
                      <a:pt x="670" y="150"/>
                      <a:pt x="670" y="189"/>
                      <a:pt x="670" y="228"/>
                    </a:cubicBezTo>
                    <a:cubicBezTo>
                      <a:pt x="670" y="229"/>
                      <a:pt x="670" y="229"/>
                      <a:pt x="670" y="230"/>
                    </a:cubicBezTo>
                    <a:cubicBezTo>
                      <a:pt x="670" y="232"/>
                      <a:pt x="671" y="232"/>
                      <a:pt x="672" y="232"/>
                    </a:cubicBezTo>
                    <a:cubicBezTo>
                      <a:pt x="677" y="232"/>
                      <a:pt x="681" y="232"/>
                      <a:pt x="686" y="232"/>
                    </a:cubicBezTo>
                    <a:cubicBezTo>
                      <a:pt x="690" y="232"/>
                      <a:pt x="690" y="232"/>
                      <a:pt x="690" y="228"/>
                    </a:cubicBezTo>
                    <a:cubicBezTo>
                      <a:pt x="690" y="206"/>
                      <a:pt x="690" y="185"/>
                      <a:pt x="690" y="163"/>
                    </a:cubicBezTo>
                    <a:cubicBezTo>
                      <a:pt x="690" y="158"/>
                      <a:pt x="691" y="153"/>
                      <a:pt x="692" y="148"/>
                    </a:cubicBezTo>
                    <a:cubicBezTo>
                      <a:pt x="697" y="131"/>
                      <a:pt x="710" y="121"/>
                      <a:pt x="727" y="122"/>
                    </a:cubicBezTo>
                    <a:cubicBezTo>
                      <a:pt x="738" y="122"/>
                      <a:pt x="745" y="127"/>
                      <a:pt x="750" y="137"/>
                    </a:cubicBezTo>
                    <a:cubicBezTo>
                      <a:pt x="752" y="143"/>
                      <a:pt x="753" y="148"/>
                      <a:pt x="753" y="153"/>
                    </a:cubicBezTo>
                    <a:cubicBezTo>
                      <a:pt x="754" y="163"/>
                      <a:pt x="753" y="172"/>
                      <a:pt x="754" y="182"/>
                    </a:cubicBezTo>
                    <a:cubicBezTo>
                      <a:pt x="754" y="198"/>
                      <a:pt x="754" y="214"/>
                      <a:pt x="754" y="230"/>
                    </a:cubicBezTo>
                    <a:cubicBezTo>
                      <a:pt x="754" y="232"/>
                      <a:pt x="754" y="232"/>
                      <a:pt x="756" y="232"/>
                    </a:cubicBezTo>
                    <a:cubicBezTo>
                      <a:pt x="761" y="232"/>
                      <a:pt x="766" y="232"/>
                      <a:pt x="771" y="232"/>
                    </a:cubicBezTo>
                    <a:cubicBezTo>
                      <a:pt x="774" y="232"/>
                      <a:pt x="774" y="232"/>
                      <a:pt x="774" y="230"/>
                    </a:cubicBezTo>
                    <a:cubicBezTo>
                      <a:pt x="774" y="229"/>
                      <a:pt x="774" y="228"/>
                      <a:pt x="774" y="228"/>
                    </a:cubicBezTo>
                    <a:cubicBezTo>
                      <a:pt x="774" y="205"/>
                      <a:pt x="774" y="182"/>
                      <a:pt x="774" y="159"/>
                    </a:cubicBezTo>
                    <a:cubicBezTo>
                      <a:pt x="774" y="155"/>
                      <a:pt x="774" y="150"/>
                      <a:pt x="773" y="146"/>
                    </a:cubicBezTo>
                    <a:cubicBezTo>
                      <a:pt x="772" y="139"/>
                      <a:pt x="771" y="132"/>
                      <a:pt x="767" y="125"/>
                    </a:cubicBezTo>
                    <a:cubicBezTo>
                      <a:pt x="763" y="116"/>
                      <a:pt x="756" y="109"/>
                      <a:pt x="746" y="106"/>
                    </a:cubicBezTo>
                    <a:cubicBezTo>
                      <a:pt x="738" y="104"/>
                      <a:pt x="731" y="104"/>
                      <a:pt x="723" y="105"/>
                    </a:cubicBezTo>
                    <a:cubicBezTo>
                      <a:pt x="710" y="107"/>
                      <a:pt x="700" y="114"/>
                      <a:pt x="693" y="125"/>
                    </a:cubicBezTo>
                    <a:cubicBezTo>
                      <a:pt x="692" y="126"/>
                      <a:pt x="692" y="127"/>
                      <a:pt x="690" y="128"/>
                    </a:cubicBezTo>
                    <a:cubicBezTo>
                      <a:pt x="690" y="127"/>
                      <a:pt x="690" y="126"/>
                      <a:pt x="690" y="125"/>
                    </a:cubicBezTo>
                    <a:close/>
                    <a:moveTo>
                      <a:pt x="1744" y="213"/>
                    </a:moveTo>
                    <a:cubicBezTo>
                      <a:pt x="1744" y="219"/>
                      <a:pt x="1744" y="224"/>
                      <a:pt x="1744" y="230"/>
                    </a:cubicBezTo>
                    <a:cubicBezTo>
                      <a:pt x="1744" y="232"/>
                      <a:pt x="1744" y="232"/>
                      <a:pt x="1746" y="232"/>
                    </a:cubicBezTo>
                    <a:cubicBezTo>
                      <a:pt x="1751" y="232"/>
                      <a:pt x="1755" y="232"/>
                      <a:pt x="1760" y="232"/>
                    </a:cubicBezTo>
                    <a:cubicBezTo>
                      <a:pt x="1764" y="232"/>
                      <a:pt x="1764" y="233"/>
                      <a:pt x="1764" y="229"/>
                    </a:cubicBezTo>
                    <a:cubicBezTo>
                      <a:pt x="1764" y="189"/>
                      <a:pt x="1764" y="150"/>
                      <a:pt x="1764" y="111"/>
                    </a:cubicBezTo>
                    <a:cubicBezTo>
                      <a:pt x="1764" y="111"/>
                      <a:pt x="1764" y="110"/>
                      <a:pt x="1764" y="109"/>
                    </a:cubicBezTo>
                    <a:cubicBezTo>
                      <a:pt x="1764" y="108"/>
                      <a:pt x="1763" y="107"/>
                      <a:pt x="1762" y="107"/>
                    </a:cubicBezTo>
                    <a:cubicBezTo>
                      <a:pt x="1757" y="108"/>
                      <a:pt x="1752" y="107"/>
                      <a:pt x="1747" y="107"/>
                    </a:cubicBezTo>
                    <a:cubicBezTo>
                      <a:pt x="1743" y="108"/>
                      <a:pt x="1744" y="107"/>
                      <a:pt x="1744" y="111"/>
                    </a:cubicBezTo>
                    <a:cubicBezTo>
                      <a:pt x="1744" y="134"/>
                      <a:pt x="1744" y="156"/>
                      <a:pt x="1744" y="179"/>
                    </a:cubicBezTo>
                    <a:cubicBezTo>
                      <a:pt x="1744" y="184"/>
                      <a:pt x="1743" y="188"/>
                      <a:pt x="1742" y="192"/>
                    </a:cubicBezTo>
                    <a:cubicBezTo>
                      <a:pt x="1739" y="205"/>
                      <a:pt x="1729" y="218"/>
                      <a:pt x="1712" y="218"/>
                    </a:cubicBezTo>
                    <a:cubicBezTo>
                      <a:pt x="1697" y="218"/>
                      <a:pt x="1687" y="212"/>
                      <a:pt x="1683" y="198"/>
                    </a:cubicBezTo>
                    <a:cubicBezTo>
                      <a:pt x="1681" y="191"/>
                      <a:pt x="1680" y="185"/>
                      <a:pt x="1680" y="179"/>
                    </a:cubicBezTo>
                    <a:cubicBezTo>
                      <a:pt x="1680" y="156"/>
                      <a:pt x="1680" y="134"/>
                      <a:pt x="1680" y="112"/>
                    </a:cubicBezTo>
                    <a:cubicBezTo>
                      <a:pt x="1680" y="111"/>
                      <a:pt x="1680" y="110"/>
                      <a:pt x="1680" y="109"/>
                    </a:cubicBezTo>
                    <a:cubicBezTo>
                      <a:pt x="1681" y="108"/>
                      <a:pt x="1680" y="107"/>
                      <a:pt x="1678" y="107"/>
                    </a:cubicBezTo>
                    <a:cubicBezTo>
                      <a:pt x="1673" y="108"/>
                      <a:pt x="1668" y="107"/>
                      <a:pt x="1663" y="107"/>
                    </a:cubicBezTo>
                    <a:cubicBezTo>
                      <a:pt x="1660" y="107"/>
                      <a:pt x="1660" y="107"/>
                      <a:pt x="1660" y="110"/>
                    </a:cubicBezTo>
                    <a:cubicBezTo>
                      <a:pt x="1660" y="135"/>
                      <a:pt x="1660" y="160"/>
                      <a:pt x="1660" y="184"/>
                    </a:cubicBezTo>
                    <a:cubicBezTo>
                      <a:pt x="1661" y="193"/>
                      <a:pt x="1662" y="202"/>
                      <a:pt x="1665" y="211"/>
                    </a:cubicBezTo>
                    <a:cubicBezTo>
                      <a:pt x="1670" y="223"/>
                      <a:pt x="1678" y="231"/>
                      <a:pt x="1691" y="234"/>
                    </a:cubicBezTo>
                    <a:cubicBezTo>
                      <a:pt x="1696" y="235"/>
                      <a:pt x="1702" y="235"/>
                      <a:pt x="1707" y="235"/>
                    </a:cubicBezTo>
                    <a:cubicBezTo>
                      <a:pt x="1722" y="235"/>
                      <a:pt x="1734" y="228"/>
                      <a:pt x="1742" y="216"/>
                    </a:cubicBezTo>
                    <a:cubicBezTo>
                      <a:pt x="1742" y="215"/>
                      <a:pt x="1743" y="214"/>
                      <a:pt x="1743" y="213"/>
                    </a:cubicBezTo>
                    <a:cubicBezTo>
                      <a:pt x="1743" y="213"/>
                      <a:pt x="1744" y="213"/>
                      <a:pt x="1744" y="213"/>
                    </a:cubicBezTo>
                    <a:close/>
                    <a:moveTo>
                      <a:pt x="1612" y="129"/>
                    </a:moveTo>
                    <a:cubicBezTo>
                      <a:pt x="1589" y="160"/>
                      <a:pt x="1566" y="192"/>
                      <a:pt x="1543" y="223"/>
                    </a:cubicBezTo>
                    <a:cubicBezTo>
                      <a:pt x="1542" y="225"/>
                      <a:pt x="1541" y="226"/>
                      <a:pt x="1541" y="228"/>
                    </a:cubicBezTo>
                    <a:cubicBezTo>
                      <a:pt x="1541" y="233"/>
                      <a:pt x="1541" y="232"/>
                      <a:pt x="1545" y="232"/>
                    </a:cubicBezTo>
                    <a:cubicBezTo>
                      <a:pt x="1577" y="232"/>
                      <a:pt x="1608" y="232"/>
                      <a:pt x="1640" y="232"/>
                    </a:cubicBezTo>
                    <a:cubicBezTo>
                      <a:pt x="1640" y="232"/>
                      <a:pt x="1641" y="232"/>
                      <a:pt x="1642" y="232"/>
                    </a:cubicBezTo>
                    <a:cubicBezTo>
                      <a:pt x="1643" y="232"/>
                      <a:pt x="1644" y="232"/>
                      <a:pt x="1644" y="230"/>
                    </a:cubicBezTo>
                    <a:cubicBezTo>
                      <a:pt x="1644" y="226"/>
                      <a:pt x="1644" y="222"/>
                      <a:pt x="1644" y="219"/>
                    </a:cubicBezTo>
                    <a:cubicBezTo>
                      <a:pt x="1644" y="215"/>
                      <a:pt x="1644" y="215"/>
                      <a:pt x="1640" y="215"/>
                    </a:cubicBezTo>
                    <a:cubicBezTo>
                      <a:pt x="1618" y="215"/>
                      <a:pt x="1596" y="215"/>
                      <a:pt x="1575" y="215"/>
                    </a:cubicBezTo>
                    <a:cubicBezTo>
                      <a:pt x="1573" y="215"/>
                      <a:pt x="1572" y="215"/>
                      <a:pt x="1571" y="215"/>
                    </a:cubicBezTo>
                    <a:cubicBezTo>
                      <a:pt x="1571" y="214"/>
                      <a:pt x="1572" y="213"/>
                      <a:pt x="1573" y="212"/>
                    </a:cubicBezTo>
                    <a:cubicBezTo>
                      <a:pt x="1596" y="180"/>
                      <a:pt x="1619" y="148"/>
                      <a:pt x="1642" y="116"/>
                    </a:cubicBezTo>
                    <a:cubicBezTo>
                      <a:pt x="1643" y="115"/>
                      <a:pt x="1644" y="113"/>
                      <a:pt x="1644" y="111"/>
                    </a:cubicBezTo>
                    <a:cubicBezTo>
                      <a:pt x="1644" y="107"/>
                      <a:pt x="1645" y="107"/>
                      <a:pt x="1641" y="107"/>
                    </a:cubicBezTo>
                    <a:cubicBezTo>
                      <a:pt x="1611" y="107"/>
                      <a:pt x="1581" y="107"/>
                      <a:pt x="1552" y="107"/>
                    </a:cubicBezTo>
                    <a:cubicBezTo>
                      <a:pt x="1551" y="107"/>
                      <a:pt x="1551" y="108"/>
                      <a:pt x="1550" y="107"/>
                    </a:cubicBezTo>
                    <a:cubicBezTo>
                      <a:pt x="1549" y="107"/>
                      <a:pt x="1548" y="108"/>
                      <a:pt x="1548" y="109"/>
                    </a:cubicBezTo>
                    <a:cubicBezTo>
                      <a:pt x="1548" y="114"/>
                      <a:pt x="1548" y="118"/>
                      <a:pt x="1548" y="122"/>
                    </a:cubicBezTo>
                    <a:cubicBezTo>
                      <a:pt x="1548" y="125"/>
                      <a:pt x="1548" y="125"/>
                      <a:pt x="1551" y="125"/>
                    </a:cubicBezTo>
                    <a:cubicBezTo>
                      <a:pt x="1551" y="125"/>
                      <a:pt x="1552" y="125"/>
                      <a:pt x="1553" y="125"/>
                    </a:cubicBezTo>
                    <a:cubicBezTo>
                      <a:pt x="1572" y="125"/>
                      <a:pt x="1591" y="125"/>
                      <a:pt x="1611" y="125"/>
                    </a:cubicBezTo>
                    <a:cubicBezTo>
                      <a:pt x="1612" y="125"/>
                      <a:pt x="1613" y="124"/>
                      <a:pt x="1614" y="125"/>
                    </a:cubicBezTo>
                    <a:cubicBezTo>
                      <a:pt x="1614" y="126"/>
                      <a:pt x="1613" y="128"/>
                      <a:pt x="1612" y="129"/>
                    </a:cubicBezTo>
                    <a:close/>
                    <a:moveTo>
                      <a:pt x="1319" y="114"/>
                    </a:moveTo>
                    <a:cubicBezTo>
                      <a:pt x="1319" y="110"/>
                      <a:pt x="1319" y="110"/>
                      <a:pt x="1316" y="109"/>
                    </a:cubicBezTo>
                    <a:cubicBezTo>
                      <a:pt x="1306" y="105"/>
                      <a:pt x="1295" y="104"/>
                      <a:pt x="1284" y="105"/>
                    </a:cubicBezTo>
                    <a:cubicBezTo>
                      <a:pt x="1274" y="106"/>
                      <a:pt x="1266" y="110"/>
                      <a:pt x="1258" y="117"/>
                    </a:cubicBezTo>
                    <a:cubicBezTo>
                      <a:pt x="1244" y="130"/>
                      <a:pt x="1244" y="157"/>
                      <a:pt x="1262" y="169"/>
                    </a:cubicBezTo>
                    <a:cubicBezTo>
                      <a:pt x="1267" y="172"/>
                      <a:pt x="1272" y="175"/>
                      <a:pt x="1278" y="177"/>
                    </a:cubicBezTo>
                    <a:cubicBezTo>
                      <a:pt x="1284" y="180"/>
                      <a:pt x="1291" y="183"/>
                      <a:pt x="1297" y="187"/>
                    </a:cubicBezTo>
                    <a:cubicBezTo>
                      <a:pt x="1303" y="191"/>
                      <a:pt x="1305" y="197"/>
                      <a:pt x="1304" y="204"/>
                    </a:cubicBezTo>
                    <a:cubicBezTo>
                      <a:pt x="1303" y="211"/>
                      <a:pt x="1299" y="214"/>
                      <a:pt x="1293" y="216"/>
                    </a:cubicBezTo>
                    <a:cubicBezTo>
                      <a:pt x="1292" y="217"/>
                      <a:pt x="1291" y="217"/>
                      <a:pt x="1290" y="217"/>
                    </a:cubicBezTo>
                    <a:cubicBezTo>
                      <a:pt x="1276" y="220"/>
                      <a:pt x="1263" y="217"/>
                      <a:pt x="1251" y="209"/>
                    </a:cubicBezTo>
                    <a:cubicBezTo>
                      <a:pt x="1250" y="208"/>
                      <a:pt x="1250" y="207"/>
                      <a:pt x="1248" y="207"/>
                    </a:cubicBezTo>
                    <a:cubicBezTo>
                      <a:pt x="1248" y="212"/>
                      <a:pt x="1248" y="216"/>
                      <a:pt x="1248" y="221"/>
                    </a:cubicBezTo>
                    <a:cubicBezTo>
                      <a:pt x="1248" y="223"/>
                      <a:pt x="1247" y="226"/>
                      <a:pt x="1248" y="228"/>
                    </a:cubicBezTo>
                    <a:cubicBezTo>
                      <a:pt x="1250" y="229"/>
                      <a:pt x="1252" y="230"/>
                      <a:pt x="1255" y="231"/>
                    </a:cubicBezTo>
                    <a:cubicBezTo>
                      <a:pt x="1266" y="235"/>
                      <a:pt x="1279" y="236"/>
                      <a:pt x="1291" y="234"/>
                    </a:cubicBezTo>
                    <a:cubicBezTo>
                      <a:pt x="1298" y="233"/>
                      <a:pt x="1304" y="231"/>
                      <a:pt x="1310" y="227"/>
                    </a:cubicBezTo>
                    <a:cubicBezTo>
                      <a:pt x="1329" y="214"/>
                      <a:pt x="1330" y="184"/>
                      <a:pt x="1310" y="172"/>
                    </a:cubicBezTo>
                    <a:cubicBezTo>
                      <a:pt x="1308" y="170"/>
                      <a:pt x="1306" y="169"/>
                      <a:pt x="1304" y="168"/>
                    </a:cubicBezTo>
                    <a:cubicBezTo>
                      <a:pt x="1300" y="166"/>
                      <a:pt x="1296" y="164"/>
                      <a:pt x="1291" y="162"/>
                    </a:cubicBezTo>
                    <a:cubicBezTo>
                      <a:pt x="1286" y="159"/>
                      <a:pt x="1281" y="157"/>
                      <a:pt x="1276" y="154"/>
                    </a:cubicBezTo>
                    <a:cubicBezTo>
                      <a:pt x="1270" y="150"/>
                      <a:pt x="1268" y="144"/>
                      <a:pt x="1269" y="137"/>
                    </a:cubicBezTo>
                    <a:cubicBezTo>
                      <a:pt x="1269" y="131"/>
                      <a:pt x="1273" y="127"/>
                      <a:pt x="1279" y="124"/>
                    </a:cubicBezTo>
                    <a:cubicBezTo>
                      <a:pt x="1281" y="123"/>
                      <a:pt x="1282" y="123"/>
                      <a:pt x="1284" y="122"/>
                    </a:cubicBezTo>
                    <a:cubicBezTo>
                      <a:pt x="1295" y="120"/>
                      <a:pt x="1306" y="123"/>
                      <a:pt x="1316" y="128"/>
                    </a:cubicBezTo>
                    <a:cubicBezTo>
                      <a:pt x="1317" y="129"/>
                      <a:pt x="1317" y="130"/>
                      <a:pt x="1319" y="130"/>
                    </a:cubicBezTo>
                    <a:cubicBezTo>
                      <a:pt x="1319" y="124"/>
                      <a:pt x="1319" y="119"/>
                      <a:pt x="1319" y="114"/>
                    </a:cubicBezTo>
                    <a:close/>
                    <a:moveTo>
                      <a:pt x="1816" y="130"/>
                    </a:moveTo>
                    <a:cubicBezTo>
                      <a:pt x="1816" y="123"/>
                      <a:pt x="1816" y="116"/>
                      <a:pt x="1816" y="110"/>
                    </a:cubicBezTo>
                    <a:cubicBezTo>
                      <a:pt x="1816" y="108"/>
                      <a:pt x="1816" y="107"/>
                      <a:pt x="1814" y="107"/>
                    </a:cubicBezTo>
                    <a:cubicBezTo>
                      <a:pt x="1809" y="107"/>
                      <a:pt x="1804" y="107"/>
                      <a:pt x="1800" y="107"/>
                    </a:cubicBezTo>
                    <a:cubicBezTo>
                      <a:pt x="1796" y="108"/>
                      <a:pt x="1796" y="107"/>
                      <a:pt x="1796" y="111"/>
                    </a:cubicBezTo>
                    <a:cubicBezTo>
                      <a:pt x="1796" y="150"/>
                      <a:pt x="1796" y="189"/>
                      <a:pt x="1796" y="228"/>
                    </a:cubicBezTo>
                    <a:cubicBezTo>
                      <a:pt x="1796" y="229"/>
                      <a:pt x="1796" y="230"/>
                      <a:pt x="1796" y="230"/>
                    </a:cubicBezTo>
                    <a:cubicBezTo>
                      <a:pt x="1796" y="232"/>
                      <a:pt x="1797" y="232"/>
                      <a:pt x="1798" y="232"/>
                    </a:cubicBezTo>
                    <a:cubicBezTo>
                      <a:pt x="1803" y="232"/>
                      <a:pt x="1809" y="232"/>
                      <a:pt x="1815" y="232"/>
                    </a:cubicBezTo>
                    <a:cubicBezTo>
                      <a:pt x="1816" y="232"/>
                      <a:pt x="1816" y="232"/>
                      <a:pt x="1816" y="230"/>
                    </a:cubicBezTo>
                    <a:cubicBezTo>
                      <a:pt x="1816" y="230"/>
                      <a:pt x="1816" y="229"/>
                      <a:pt x="1816" y="228"/>
                    </a:cubicBezTo>
                    <a:cubicBezTo>
                      <a:pt x="1816" y="208"/>
                      <a:pt x="1816" y="189"/>
                      <a:pt x="1816" y="169"/>
                    </a:cubicBezTo>
                    <a:cubicBezTo>
                      <a:pt x="1816" y="165"/>
                      <a:pt x="1817" y="160"/>
                      <a:pt x="1817" y="156"/>
                    </a:cubicBezTo>
                    <a:cubicBezTo>
                      <a:pt x="1819" y="148"/>
                      <a:pt x="1821" y="140"/>
                      <a:pt x="1826" y="134"/>
                    </a:cubicBezTo>
                    <a:cubicBezTo>
                      <a:pt x="1835" y="122"/>
                      <a:pt x="1849" y="122"/>
                      <a:pt x="1859" y="127"/>
                    </a:cubicBezTo>
                    <a:cubicBezTo>
                      <a:pt x="1860" y="127"/>
                      <a:pt x="1860" y="128"/>
                      <a:pt x="1861" y="127"/>
                    </a:cubicBezTo>
                    <a:cubicBezTo>
                      <a:pt x="1861" y="121"/>
                      <a:pt x="1861" y="115"/>
                      <a:pt x="1861" y="109"/>
                    </a:cubicBezTo>
                    <a:cubicBezTo>
                      <a:pt x="1861" y="107"/>
                      <a:pt x="1860" y="107"/>
                      <a:pt x="1859" y="106"/>
                    </a:cubicBezTo>
                    <a:cubicBezTo>
                      <a:pt x="1848" y="104"/>
                      <a:pt x="1838" y="105"/>
                      <a:pt x="1830" y="113"/>
                    </a:cubicBezTo>
                    <a:cubicBezTo>
                      <a:pt x="1825" y="117"/>
                      <a:pt x="1821" y="122"/>
                      <a:pt x="1818" y="128"/>
                    </a:cubicBezTo>
                    <a:cubicBezTo>
                      <a:pt x="1818" y="130"/>
                      <a:pt x="1818" y="131"/>
                      <a:pt x="1816" y="132"/>
                    </a:cubicBezTo>
                    <a:cubicBezTo>
                      <a:pt x="1816" y="131"/>
                      <a:pt x="1816" y="130"/>
                      <a:pt x="1816" y="130"/>
                    </a:cubicBezTo>
                    <a:close/>
                    <a:moveTo>
                      <a:pt x="620" y="229"/>
                    </a:moveTo>
                    <a:cubicBezTo>
                      <a:pt x="620" y="232"/>
                      <a:pt x="620" y="232"/>
                      <a:pt x="623" y="232"/>
                    </a:cubicBezTo>
                    <a:cubicBezTo>
                      <a:pt x="628" y="232"/>
                      <a:pt x="632" y="232"/>
                      <a:pt x="637" y="232"/>
                    </a:cubicBezTo>
                    <a:cubicBezTo>
                      <a:pt x="641" y="232"/>
                      <a:pt x="640" y="232"/>
                      <a:pt x="640" y="228"/>
                    </a:cubicBezTo>
                    <a:cubicBezTo>
                      <a:pt x="640" y="189"/>
                      <a:pt x="640" y="150"/>
                      <a:pt x="640" y="111"/>
                    </a:cubicBezTo>
                    <a:cubicBezTo>
                      <a:pt x="640" y="111"/>
                      <a:pt x="640" y="110"/>
                      <a:pt x="640" y="109"/>
                    </a:cubicBezTo>
                    <a:cubicBezTo>
                      <a:pt x="640" y="108"/>
                      <a:pt x="640" y="107"/>
                      <a:pt x="639" y="107"/>
                    </a:cubicBezTo>
                    <a:cubicBezTo>
                      <a:pt x="633" y="108"/>
                      <a:pt x="628" y="108"/>
                      <a:pt x="622" y="107"/>
                    </a:cubicBezTo>
                    <a:cubicBezTo>
                      <a:pt x="621" y="107"/>
                      <a:pt x="620" y="108"/>
                      <a:pt x="620" y="109"/>
                    </a:cubicBezTo>
                    <a:cubicBezTo>
                      <a:pt x="620" y="110"/>
                      <a:pt x="620" y="111"/>
                      <a:pt x="620" y="111"/>
                    </a:cubicBezTo>
                    <a:cubicBezTo>
                      <a:pt x="620" y="131"/>
                      <a:pt x="620" y="150"/>
                      <a:pt x="620" y="170"/>
                    </a:cubicBezTo>
                    <a:cubicBezTo>
                      <a:pt x="620" y="190"/>
                      <a:pt x="620" y="209"/>
                      <a:pt x="620" y="229"/>
                    </a:cubicBezTo>
                    <a:close/>
                    <a:moveTo>
                      <a:pt x="643" y="67"/>
                    </a:moveTo>
                    <a:cubicBezTo>
                      <a:pt x="643" y="60"/>
                      <a:pt x="638" y="54"/>
                      <a:pt x="630" y="54"/>
                    </a:cubicBezTo>
                    <a:cubicBezTo>
                      <a:pt x="623" y="54"/>
                      <a:pt x="617" y="59"/>
                      <a:pt x="617" y="67"/>
                    </a:cubicBezTo>
                    <a:cubicBezTo>
                      <a:pt x="617" y="74"/>
                      <a:pt x="622" y="80"/>
                      <a:pt x="630" y="80"/>
                    </a:cubicBezTo>
                    <a:cubicBezTo>
                      <a:pt x="637" y="80"/>
                      <a:pt x="643" y="74"/>
                      <a:pt x="643" y="67"/>
                    </a:cubicBezTo>
                    <a:close/>
                  </a:path>
                </a:pathLst>
              </a:custGeom>
              <a:solidFill>
                <a:srgbClr val="00B0F0"/>
              </a:solidFill>
              <a:ln>
                <a:noFill/>
              </a:ln>
            </p:spPr>
            <p:txBody>
              <a:bodyPr vert="horz" wrap="square" lIns="93260" tIns="46630" rIns="93260" bIns="46630" numCol="1" anchor="t" anchorCtr="0" compatLnSpc="1">
                <a:prstTxWarp prst="textNoShape">
                  <a:avLst/>
                </a:prstTxWarp>
              </a:bodyPr>
              <a:lstStyle/>
              <a:p>
                <a:endParaRPr lang="en-US" sz="1836">
                  <a:solidFill>
                    <a:prstClr val="black"/>
                  </a:solidFill>
                </a:endParaRPr>
              </a:p>
            </p:txBody>
          </p:sp>
          <p:sp>
            <p:nvSpPr>
              <p:cNvPr id="227" name="Freeform 10"/>
              <p:cNvSpPr>
                <a:spLocks noEditPoints="1"/>
              </p:cNvSpPr>
              <p:nvPr/>
            </p:nvSpPr>
            <p:spPr bwMode="auto">
              <a:xfrm>
                <a:off x="10250004" y="5273731"/>
                <a:ext cx="666494" cy="666494"/>
              </a:xfrm>
              <a:custGeom>
                <a:avLst/>
                <a:gdLst>
                  <a:gd name="T0" fmla="*/ 306 w 865"/>
                  <a:gd name="T1" fmla="*/ 521 h 864"/>
                  <a:gd name="T2" fmla="*/ 244 w 865"/>
                  <a:gd name="T3" fmla="*/ 569 h 864"/>
                  <a:gd name="T4" fmla="*/ 91 w 865"/>
                  <a:gd name="T5" fmla="*/ 688 h 864"/>
                  <a:gd name="T6" fmla="*/ 83 w 865"/>
                  <a:gd name="T7" fmla="*/ 689 h 864"/>
                  <a:gd name="T8" fmla="*/ 4 w 865"/>
                  <a:gd name="T9" fmla="*/ 650 h 864"/>
                  <a:gd name="T10" fmla="*/ 0 w 865"/>
                  <a:gd name="T11" fmla="*/ 643 h 864"/>
                  <a:gd name="T12" fmla="*/ 0 w 865"/>
                  <a:gd name="T13" fmla="*/ 220 h 864"/>
                  <a:gd name="T14" fmla="*/ 4 w 865"/>
                  <a:gd name="T15" fmla="*/ 213 h 864"/>
                  <a:gd name="T16" fmla="*/ 83 w 865"/>
                  <a:gd name="T17" fmla="*/ 174 h 864"/>
                  <a:gd name="T18" fmla="*/ 91 w 865"/>
                  <a:gd name="T19" fmla="*/ 175 h 864"/>
                  <a:gd name="T20" fmla="*/ 302 w 865"/>
                  <a:gd name="T21" fmla="*/ 340 h 864"/>
                  <a:gd name="T22" fmla="*/ 307 w 865"/>
                  <a:gd name="T23" fmla="*/ 343 h 864"/>
                  <a:gd name="T24" fmla="*/ 310 w 865"/>
                  <a:gd name="T25" fmla="*/ 338 h 864"/>
                  <a:gd name="T26" fmla="*/ 645 w 865"/>
                  <a:gd name="T27" fmla="*/ 3 h 864"/>
                  <a:gd name="T28" fmla="*/ 654 w 865"/>
                  <a:gd name="T29" fmla="*/ 1 h 864"/>
                  <a:gd name="T30" fmla="*/ 861 w 865"/>
                  <a:gd name="T31" fmla="*/ 84 h 864"/>
                  <a:gd name="T32" fmla="*/ 865 w 865"/>
                  <a:gd name="T33" fmla="*/ 90 h 864"/>
                  <a:gd name="T34" fmla="*/ 865 w 865"/>
                  <a:gd name="T35" fmla="*/ 773 h 864"/>
                  <a:gd name="T36" fmla="*/ 861 w 865"/>
                  <a:gd name="T37" fmla="*/ 779 h 864"/>
                  <a:gd name="T38" fmla="*/ 654 w 865"/>
                  <a:gd name="T39" fmla="*/ 862 h 864"/>
                  <a:gd name="T40" fmla="*/ 645 w 865"/>
                  <a:gd name="T41" fmla="*/ 860 h 864"/>
                  <a:gd name="T42" fmla="*/ 310 w 865"/>
                  <a:gd name="T43" fmla="*/ 525 h 864"/>
                  <a:gd name="T44" fmla="*/ 306 w 865"/>
                  <a:gd name="T45" fmla="*/ 521 h 864"/>
                  <a:gd name="T46" fmla="*/ 649 w 865"/>
                  <a:gd name="T47" fmla="*/ 609 h 864"/>
                  <a:gd name="T48" fmla="*/ 649 w 865"/>
                  <a:gd name="T49" fmla="*/ 254 h 864"/>
                  <a:gd name="T50" fmla="*/ 421 w 865"/>
                  <a:gd name="T51" fmla="*/ 432 h 864"/>
                  <a:gd name="T52" fmla="*/ 649 w 865"/>
                  <a:gd name="T53" fmla="*/ 609 h 864"/>
                  <a:gd name="T54" fmla="*/ 87 w 865"/>
                  <a:gd name="T55" fmla="*/ 559 h 864"/>
                  <a:gd name="T56" fmla="*/ 214 w 865"/>
                  <a:gd name="T57" fmla="*/ 431 h 864"/>
                  <a:gd name="T58" fmla="*/ 87 w 865"/>
                  <a:gd name="T59" fmla="*/ 304 h 864"/>
                  <a:gd name="T60" fmla="*/ 87 w 865"/>
                  <a:gd name="T61" fmla="*/ 55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4">
                    <a:moveTo>
                      <a:pt x="306" y="521"/>
                    </a:moveTo>
                    <a:cubicBezTo>
                      <a:pt x="285" y="537"/>
                      <a:pt x="264" y="553"/>
                      <a:pt x="244" y="569"/>
                    </a:cubicBezTo>
                    <a:cubicBezTo>
                      <a:pt x="193" y="609"/>
                      <a:pt x="142" y="649"/>
                      <a:pt x="91" y="688"/>
                    </a:cubicBezTo>
                    <a:cubicBezTo>
                      <a:pt x="88" y="690"/>
                      <a:pt x="86" y="691"/>
                      <a:pt x="83" y="689"/>
                    </a:cubicBezTo>
                    <a:cubicBezTo>
                      <a:pt x="57" y="676"/>
                      <a:pt x="30" y="663"/>
                      <a:pt x="4" y="650"/>
                    </a:cubicBezTo>
                    <a:cubicBezTo>
                      <a:pt x="1" y="648"/>
                      <a:pt x="0" y="647"/>
                      <a:pt x="0" y="643"/>
                    </a:cubicBezTo>
                    <a:cubicBezTo>
                      <a:pt x="0" y="502"/>
                      <a:pt x="0" y="361"/>
                      <a:pt x="0" y="220"/>
                    </a:cubicBezTo>
                    <a:cubicBezTo>
                      <a:pt x="0" y="217"/>
                      <a:pt x="1" y="215"/>
                      <a:pt x="4" y="213"/>
                    </a:cubicBezTo>
                    <a:cubicBezTo>
                      <a:pt x="30" y="200"/>
                      <a:pt x="57" y="187"/>
                      <a:pt x="83" y="174"/>
                    </a:cubicBezTo>
                    <a:cubicBezTo>
                      <a:pt x="86" y="172"/>
                      <a:pt x="88" y="173"/>
                      <a:pt x="91" y="175"/>
                    </a:cubicBezTo>
                    <a:cubicBezTo>
                      <a:pt x="161" y="230"/>
                      <a:pt x="232" y="285"/>
                      <a:pt x="302" y="340"/>
                    </a:cubicBezTo>
                    <a:cubicBezTo>
                      <a:pt x="303" y="340"/>
                      <a:pt x="304" y="341"/>
                      <a:pt x="307" y="343"/>
                    </a:cubicBezTo>
                    <a:cubicBezTo>
                      <a:pt x="308" y="341"/>
                      <a:pt x="309" y="339"/>
                      <a:pt x="310" y="338"/>
                    </a:cubicBezTo>
                    <a:cubicBezTo>
                      <a:pt x="422" y="226"/>
                      <a:pt x="533" y="115"/>
                      <a:pt x="645" y="3"/>
                    </a:cubicBezTo>
                    <a:cubicBezTo>
                      <a:pt x="648" y="0"/>
                      <a:pt x="650" y="0"/>
                      <a:pt x="654" y="1"/>
                    </a:cubicBezTo>
                    <a:cubicBezTo>
                      <a:pt x="723" y="29"/>
                      <a:pt x="792" y="56"/>
                      <a:pt x="861" y="84"/>
                    </a:cubicBezTo>
                    <a:cubicBezTo>
                      <a:pt x="864" y="85"/>
                      <a:pt x="865" y="87"/>
                      <a:pt x="865" y="90"/>
                    </a:cubicBezTo>
                    <a:cubicBezTo>
                      <a:pt x="865" y="318"/>
                      <a:pt x="865" y="545"/>
                      <a:pt x="865" y="773"/>
                    </a:cubicBezTo>
                    <a:cubicBezTo>
                      <a:pt x="865" y="776"/>
                      <a:pt x="864" y="778"/>
                      <a:pt x="861" y="779"/>
                    </a:cubicBezTo>
                    <a:cubicBezTo>
                      <a:pt x="792" y="807"/>
                      <a:pt x="723" y="834"/>
                      <a:pt x="654" y="862"/>
                    </a:cubicBezTo>
                    <a:cubicBezTo>
                      <a:pt x="650" y="864"/>
                      <a:pt x="648" y="863"/>
                      <a:pt x="645" y="860"/>
                    </a:cubicBezTo>
                    <a:cubicBezTo>
                      <a:pt x="533" y="749"/>
                      <a:pt x="422" y="637"/>
                      <a:pt x="310" y="525"/>
                    </a:cubicBezTo>
                    <a:cubicBezTo>
                      <a:pt x="309" y="524"/>
                      <a:pt x="307" y="522"/>
                      <a:pt x="306" y="521"/>
                    </a:cubicBezTo>
                    <a:close/>
                    <a:moveTo>
                      <a:pt x="649" y="609"/>
                    </a:moveTo>
                    <a:cubicBezTo>
                      <a:pt x="649" y="490"/>
                      <a:pt x="649" y="373"/>
                      <a:pt x="649" y="254"/>
                    </a:cubicBezTo>
                    <a:cubicBezTo>
                      <a:pt x="572" y="314"/>
                      <a:pt x="497" y="372"/>
                      <a:pt x="421" y="432"/>
                    </a:cubicBezTo>
                    <a:cubicBezTo>
                      <a:pt x="497" y="491"/>
                      <a:pt x="572" y="549"/>
                      <a:pt x="649" y="609"/>
                    </a:cubicBezTo>
                    <a:close/>
                    <a:moveTo>
                      <a:pt x="87" y="559"/>
                    </a:moveTo>
                    <a:cubicBezTo>
                      <a:pt x="130" y="516"/>
                      <a:pt x="172" y="474"/>
                      <a:pt x="214" y="431"/>
                    </a:cubicBezTo>
                    <a:cubicBezTo>
                      <a:pt x="173" y="390"/>
                      <a:pt x="130" y="347"/>
                      <a:pt x="87" y="304"/>
                    </a:cubicBezTo>
                    <a:cubicBezTo>
                      <a:pt x="87" y="389"/>
                      <a:pt x="87" y="474"/>
                      <a:pt x="87" y="559"/>
                    </a:cubicBezTo>
                    <a:close/>
                  </a:path>
                </a:pathLst>
              </a:custGeom>
              <a:solidFill>
                <a:srgbClr val="7030A0"/>
              </a:solidFill>
              <a:ln>
                <a:noFill/>
              </a:ln>
              <a:extLst/>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grpSp>
            <p:nvGrpSpPr>
              <p:cNvPr id="228" name="Group 227"/>
              <p:cNvGrpSpPr/>
              <p:nvPr/>
            </p:nvGrpSpPr>
            <p:grpSpPr>
              <a:xfrm>
                <a:off x="9252195" y="5287652"/>
                <a:ext cx="470829" cy="663953"/>
                <a:chOff x="10662147" y="6848694"/>
                <a:chExt cx="615459" cy="867907"/>
              </a:xfrm>
            </p:grpSpPr>
            <p:sp>
              <p:nvSpPr>
                <p:cNvPr id="229" name="Freeform 70"/>
                <p:cNvSpPr>
                  <a:spLocks/>
                </p:cNvSpPr>
                <p:nvPr/>
              </p:nvSpPr>
              <p:spPr bwMode="auto">
                <a:xfrm>
                  <a:off x="10662147" y="7018125"/>
                  <a:ext cx="615459" cy="698476"/>
                </a:xfrm>
                <a:custGeom>
                  <a:avLst/>
                  <a:gdLst>
                    <a:gd name="T0" fmla="*/ 714 w 1452"/>
                    <a:gd name="T1" fmla="*/ 1648 h 1648"/>
                    <a:gd name="T2" fmla="*/ 655 w 1452"/>
                    <a:gd name="T3" fmla="*/ 1629 h 1648"/>
                    <a:gd name="T4" fmla="*/ 373 w 1452"/>
                    <a:gd name="T5" fmla="*/ 1551 h 1648"/>
                    <a:gd name="T6" fmla="*/ 146 w 1452"/>
                    <a:gd name="T7" fmla="*/ 1488 h 1648"/>
                    <a:gd name="T8" fmla="*/ 132 w 1452"/>
                    <a:gd name="T9" fmla="*/ 1482 h 1648"/>
                    <a:gd name="T10" fmla="*/ 127 w 1452"/>
                    <a:gd name="T11" fmla="*/ 1434 h 1648"/>
                    <a:gd name="T12" fmla="*/ 114 w 1452"/>
                    <a:gd name="T13" fmla="*/ 1273 h 1648"/>
                    <a:gd name="T14" fmla="*/ 98 w 1452"/>
                    <a:gd name="T15" fmla="*/ 1092 h 1648"/>
                    <a:gd name="T16" fmla="*/ 86 w 1452"/>
                    <a:gd name="T17" fmla="*/ 958 h 1648"/>
                    <a:gd name="T18" fmla="*/ 69 w 1452"/>
                    <a:gd name="T19" fmla="*/ 775 h 1648"/>
                    <a:gd name="T20" fmla="*/ 58 w 1452"/>
                    <a:gd name="T21" fmla="*/ 646 h 1648"/>
                    <a:gd name="T22" fmla="*/ 43 w 1452"/>
                    <a:gd name="T23" fmla="*/ 492 h 1648"/>
                    <a:gd name="T24" fmla="*/ 34 w 1452"/>
                    <a:gd name="T25" fmla="*/ 377 h 1648"/>
                    <a:gd name="T26" fmla="*/ 19 w 1452"/>
                    <a:gd name="T27" fmla="*/ 226 h 1648"/>
                    <a:gd name="T28" fmla="*/ 10 w 1452"/>
                    <a:gd name="T29" fmla="*/ 115 h 1648"/>
                    <a:gd name="T30" fmla="*/ 0 w 1452"/>
                    <a:gd name="T31" fmla="*/ 4 h 1648"/>
                    <a:gd name="T32" fmla="*/ 1452 w 1452"/>
                    <a:gd name="T33" fmla="*/ 4 h 1648"/>
                    <a:gd name="T34" fmla="*/ 1439 w 1452"/>
                    <a:gd name="T35" fmla="*/ 146 h 1648"/>
                    <a:gd name="T36" fmla="*/ 1430 w 1452"/>
                    <a:gd name="T37" fmla="*/ 257 h 1648"/>
                    <a:gd name="T38" fmla="*/ 1419 w 1452"/>
                    <a:gd name="T39" fmla="*/ 368 h 1648"/>
                    <a:gd name="T40" fmla="*/ 1415 w 1452"/>
                    <a:gd name="T41" fmla="*/ 422 h 1648"/>
                    <a:gd name="T42" fmla="*/ 1401 w 1452"/>
                    <a:gd name="T43" fmla="*/ 578 h 1648"/>
                    <a:gd name="T44" fmla="*/ 1389 w 1452"/>
                    <a:gd name="T45" fmla="*/ 713 h 1648"/>
                    <a:gd name="T46" fmla="*/ 1373 w 1452"/>
                    <a:gd name="T47" fmla="*/ 894 h 1648"/>
                    <a:gd name="T48" fmla="*/ 1357 w 1452"/>
                    <a:gd name="T49" fmla="*/ 1074 h 1648"/>
                    <a:gd name="T50" fmla="*/ 1341 w 1452"/>
                    <a:gd name="T51" fmla="*/ 1251 h 1648"/>
                    <a:gd name="T52" fmla="*/ 1329 w 1452"/>
                    <a:gd name="T53" fmla="*/ 1385 h 1648"/>
                    <a:gd name="T54" fmla="*/ 1321 w 1452"/>
                    <a:gd name="T55" fmla="*/ 1480 h 1648"/>
                    <a:gd name="T56" fmla="*/ 1305 w 1452"/>
                    <a:gd name="T57" fmla="*/ 1488 h 1648"/>
                    <a:gd name="T58" fmla="*/ 909 w 1452"/>
                    <a:gd name="T59" fmla="*/ 1598 h 1648"/>
                    <a:gd name="T60" fmla="*/ 738 w 1452"/>
                    <a:gd name="T61" fmla="*/ 1645 h 1648"/>
                    <a:gd name="T62" fmla="*/ 734 w 1452"/>
                    <a:gd name="T63" fmla="*/ 1648 h 1648"/>
                    <a:gd name="T64" fmla="*/ 714 w 1452"/>
                    <a:gd name="T6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2" h="1648">
                      <a:moveTo>
                        <a:pt x="714" y="1648"/>
                      </a:moveTo>
                      <a:cubicBezTo>
                        <a:pt x="696" y="1637"/>
                        <a:pt x="674" y="1635"/>
                        <a:pt x="655" y="1629"/>
                      </a:cubicBezTo>
                      <a:cubicBezTo>
                        <a:pt x="561" y="1602"/>
                        <a:pt x="467" y="1577"/>
                        <a:pt x="373" y="1551"/>
                      </a:cubicBezTo>
                      <a:cubicBezTo>
                        <a:pt x="297" y="1530"/>
                        <a:pt x="221" y="1509"/>
                        <a:pt x="146" y="1488"/>
                      </a:cubicBezTo>
                      <a:cubicBezTo>
                        <a:pt x="141" y="1487"/>
                        <a:pt x="137" y="1485"/>
                        <a:pt x="132" y="1482"/>
                      </a:cubicBezTo>
                      <a:cubicBezTo>
                        <a:pt x="129" y="1467"/>
                        <a:pt x="129" y="1450"/>
                        <a:pt x="127" y="1434"/>
                      </a:cubicBezTo>
                      <a:cubicBezTo>
                        <a:pt x="122" y="1380"/>
                        <a:pt x="118" y="1326"/>
                        <a:pt x="114" y="1273"/>
                      </a:cubicBezTo>
                      <a:cubicBezTo>
                        <a:pt x="108" y="1213"/>
                        <a:pt x="103" y="1153"/>
                        <a:pt x="98" y="1092"/>
                      </a:cubicBezTo>
                      <a:cubicBezTo>
                        <a:pt x="94" y="1047"/>
                        <a:pt x="90" y="1002"/>
                        <a:pt x="86" y="958"/>
                      </a:cubicBezTo>
                      <a:cubicBezTo>
                        <a:pt x="80" y="897"/>
                        <a:pt x="74" y="836"/>
                        <a:pt x="69" y="775"/>
                      </a:cubicBezTo>
                      <a:cubicBezTo>
                        <a:pt x="66" y="732"/>
                        <a:pt x="62" y="689"/>
                        <a:pt x="58" y="646"/>
                      </a:cubicBezTo>
                      <a:cubicBezTo>
                        <a:pt x="53" y="595"/>
                        <a:pt x="48" y="543"/>
                        <a:pt x="43" y="492"/>
                      </a:cubicBezTo>
                      <a:cubicBezTo>
                        <a:pt x="39" y="453"/>
                        <a:pt x="37" y="415"/>
                        <a:pt x="34" y="377"/>
                      </a:cubicBezTo>
                      <a:cubicBezTo>
                        <a:pt x="29" y="326"/>
                        <a:pt x="24" y="276"/>
                        <a:pt x="19" y="226"/>
                      </a:cubicBezTo>
                      <a:cubicBezTo>
                        <a:pt x="16" y="189"/>
                        <a:pt x="13" y="152"/>
                        <a:pt x="10" y="115"/>
                      </a:cubicBezTo>
                      <a:cubicBezTo>
                        <a:pt x="7" y="78"/>
                        <a:pt x="3" y="41"/>
                        <a:pt x="0" y="4"/>
                      </a:cubicBezTo>
                      <a:cubicBezTo>
                        <a:pt x="15" y="0"/>
                        <a:pt x="1434" y="0"/>
                        <a:pt x="1452" y="4"/>
                      </a:cubicBezTo>
                      <a:cubicBezTo>
                        <a:pt x="1448" y="51"/>
                        <a:pt x="1444" y="99"/>
                        <a:pt x="1439" y="146"/>
                      </a:cubicBezTo>
                      <a:cubicBezTo>
                        <a:pt x="1435" y="183"/>
                        <a:pt x="1433" y="220"/>
                        <a:pt x="1430" y="257"/>
                      </a:cubicBezTo>
                      <a:cubicBezTo>
                        <a:pt x="1426" y="294"/>
                        <a:pt x="1422" y="331"/>
                        <a:pt x="1419" y="368"/>
                      </a:cubicBezTo>
                      <a:cubicBezTo>
                        <a:pt x="1417" y="386"/>
                        <a:pt x="1416" y="404"/>
                        <a:pt x="1415" y="422"/>
                      </a:cubicBezTo>
                      <a:cubicBezTo>
                        <a:pt x="1409" y="474"/>
                        <a:pt x="1406" y="526"/>
                        <a:pt x="1401" y="578"/>
                      </a:cubicBezTo>
                      <a:cubicBezTo>
                        <a:pt x="1397" y="623"/>
                        <a:pt x="1393" y="668"/>
                        <a:pt x="1389" y="713"/>
                      </a:cubicBezTo>
                      <a:cubicBezTo>
                        <a:pt x="1384" y="773"/>
                        <a:pt x="1379" y="834"/>
                        <a:pt x="1373" y="894"/>
                      </a:cubicBezTo>
                      <a:cubicBezTo>
                        <a:pt x="1368" y="954"/>
                        <a:pt x="1362" y="1014"/>
                        <a:pt x="1357" y="1074"/>
                      </a:cubicBezTo>
                      <a:cubicBezTo>
                        <a:pt x="1352" y="1133"/>
                        <a:pt x="1347" y="1192"/>
                        <a:pt x="1341" y="1251"/>
                      </a:cubicBezTo>
                      <a:cubicBezTo>
                        <a:pt x="1337" y="1296"/>
                        <a:pt x="1334" y="1341"/>
                        <a:pt x="1329" y="1385"/>
                      </a:cubicBezTo>
                      <a:cubicBezTo>
                        <a:pt x="1326" y="1417"/>
                        <a:pt x="1322" y="1449"/>
                        <a:pt x="1321" y="1480"/>
                      </a:cubicBezTo>
                      <a:cubicBezTo>
                        <a:pt x="1316" y="1485"/>
                        <a:pt x="1311" y="1486"/>
                        <a:pt x="1305" y="1488"/>
                      </a:cubicBezTo>
                      <a:cubicBezTo>
                        <a:pt x="1173" y="1525"/>
                        <a:pt x="1041" y="1561"/>
                        <a:pt x="909" y="1598"/>
                      </a:cubicBezTo>
                      <a:cubicBezTo>
                        <a:pt x="852" y="1614"/>
                        <a:pt x="795" y="1629"/>
                        <a:pt x="738" y="1645"/>
                      </a:cubicBezTo>
                      <a:cubicBezTo>
                        <a:pt x="737" y="1645"/>
                        <a:pt x="735" y="1647"/>
                        <a:pt x="734" y="1648"/>
                      </a:cubicBezTo>
                      <a:cubicBezTo>
                        <a:pt x="727" y="1648"/>
                        <a:pt x="721" y="1648"/>
                        <a:pt x="714" y="1648"/>
                      </a:cubicBezTo>
                      <a:close/>
                    </a:path>
                  </a:pathLst>
                </a:cu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0" name="Freeform 71"/>
                <p:cNvSpPr>
                  <a:spLocks/>
                </p:cNvSpPr>
                <p:nvPr/>
              </p:nvSpPr>
              <p:spPr bwMode="auto">
                <a:xfrm>
                  <a:off x="10974971" y="6848694"/>
                  <a:ext cx="132827" cy="116979"/>
                </a:xfrm>
                <a:custGeom>
                  <a:avLst/>
                  <a:gdLst>
                    <a:gd name="T0" fmla="*/ 312 w 313"/>
                    <a:gd name="T1" fmla="*/ 0 h 276"/>
                    <a:gd name="T2" fmla="*/ 313 w 313"/>
                    <a:gd name="T3" fmla="*/ 170 h 276"/>
                    <a:gd name="T4" fmla="*/ 313 w 313"/>
                    <a:gd name="T5" fmla="*/ 260 h 276"/>
                    <a:gd name="T6" fmla="*/ 313 w 313"/>
                    <a:gd name="T7" fmla="*/ 276 h 276"/>
                    <a:gd name="T8" fmla="*/ 222 w 313"/>
                    <a:gd name="T9" fmla="*/ 276 h 276"/>
                    <a:gd name="T10" fmla="*/ 222 w 313"/>
                    <a:gd name="T11" fmla="*/ 147 h 276"/>
                    <a:gd name="T12" fmla="*/ 218 w 313"/>
                    <a:gd name="T13" fmla="*/ 146 h 276"/>
                    <a:gd name="T14" fmla="*/ 157 w 313"/>
                    <a:gd name="T15" fmla="*/ 240 h 276"/>
                    <a:gd name="T16" fmla="*/ 93 w 313"/>
                    <a:gd name="T17" fmla="*/ 141 h 276"/>
                    <a:gd name="T18" fmla="*/ 93 w 313"/>
                    <a:gd name="T19" fmla="*/ 275 h 276"/>
                    <a:gd name="T20" fmla="*/ 3 w 313"/>
                    <a:gd name="T21" fmla="*/ 275 h 276"/>
                    <a:gd name="T22" fmla="*/ 2 w 313"/>
                    <a:gd name="T23" fmla="*/ 256 h 276"/>
                    <a:gd name="T24" fmla="*/ 2 w 313"/>
                    <a:gd name="T25" fmla="*/ 22 h 276"/>
                    <a:gd name="T26" fmla="*/ 0 w 313"/>
                    <a:gd name="T27" fmla="*/ 0 h 276"/>
                    <a:gd name="T28" fmla="*/ 100 w 313"/>
                    <a:gd name="T29" fmla="*/ 0 h 276"/>
                    <a:gd name="T30" fmla="*/ 131 w 313"/>
                    <a:gd name="T31" fmla="*/ 43 h 276"/>
                    <a:gd name="T32" fmla="*/ 158 w 313"/>
                    <a:gd name="T33" fmla="*/ 86 h 276"/>
                    <a:gd name="T34" fmla="*/ 201 w 313"/>
                    <a:gd name="T35" fmla="*/ 15 h 276"/>
                    <a:gd name="T36" fmla="*/ 216 w 313"/>
                    <a:gd name="T37" fmla="*/ 0 h 276"/>
                    <a:gd name="T38" fmla="*/ 312 w 313"/>
                    <a:gd name="T3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276">
                      <a:moveTo>
                        <a:pt x="312" y="0"/>
                      </a:moveTo>
                      <a:cubicBezTo>
                        <a:pt x="312" y="57"/>
                        <a:pt x="312" y="113"/>
                        <a:pt x="313" y="170"/>
                      </a:cubicBezTo>
                      <a:cubicBezTo>
                        <a:pt x="313" y="200"/>
                        <a:pt x="313" y="230"/>
                        <a:pt x="313" y="260"/>
                      </a:cubicBezTo>
                      <a:cubicBezTo>
                        <a:pt x="313" y="265"/>
                        <a:pt x="313" y="270"/>
                        <a:pt x="313" y="276"/>
                      </a:cubicBezTo>
                      <a:cubicBezTo>
                        <a:pt x="282" y="276"/>
                        <a:pt x="253" y="276"/>
                        <a:pt x="222" y="276"/>
                      </a:cubicBezTo>
                      <a:cubicBezTo>
                        <a:pt x="222" y="233"/>
                        <a:pt x="222" y="190"/>
                        <a:pt x="222" y="147"/>
                      </a:cubicBezTo>
                      <a:cubicBezTo>
                        <a:pt x="220" y="147"/>
                        <a:pt x="219" y="146"/>
                        <a:pt x="218" y="146"/>
                      </a:cubicBezTo>
                      <a:cubicBezTo>
                        <a:pt x="198" y="176"/>
                        <a:pt x="178" y="207"/>
                        <a:pt x="157" y="240"/>
                      </a:cubicBezTo>
                      <a:cubicBezTo>
                        <a:pt x="135" y="207"/>
                        <a:pt x="115" y="176"/>
                        <a:pt x="93" y="141"/>
                      </a:cubicBezTo>
                      <a:cubicBezTo>
                        <a:pt x="93" y="189"/>
                        <a:pt x="93" y="231"/>
                        <a:pt x="93" y="275"/>
                      </a:cubicBezTo>
                      <a:cubicBezTo>
                        <a:pt x="63" y="275"/>
                        <a:pt x="33" y="275"/>
                        <a:pt x="3" y="275"/>
                      </a:cubicBezTo>
                      <a:cubicBezTo>
                        <a:pt x="0" y="269"/>
                        <a:pt x="2" y="262"/>
                        <a:pt x="2" y="256"/>
                      </a:cubicBezTo>
                      <a:cubicBezTo>
                        <a:pt x="2" y="178"/>
                        <a:pt x="2" y="100"/>
                        <a:pt x="2" y="22"/>
                      </a:cubicBezTo>
                      <a:cubicBezTo>
                        <a:pt x="2" y="14"/>
                        <a:pt x="3" y="7"/>
                        <a:pt x="0" y="0"/>
                      </a:cubicBezTo>
                      <a:cubicBezTo>
                        <a:pt x="33" y="0"/>
                        <a:pt x="67" y="0"/>
                        <a:pt x="100" y="0"/>
                      </a:cubicBezTo>
                      <a:cubicBezTo>
                        <a:pt x="116" y="10"/>
                        <a:pt x="121" y="29"/>
                        <a:pt x="131" y="43"/>
                      </a:cubicBezTo>
                      <a:cubicBezTo>
                        <a:pt x="140" y="57"/>
                        <a:pt x="149" y="71"/>
                        <a:pt x="158" y="86"/>
                      </a:cubicBezTo>
                      <a:cubicBezTo>
                        <a:pt x="172" y="62"/>
                        <a:pt x="187" y="39"/>
                        <a:pt x="201" y="15"/>
                      </a:cubicBezTo>
                      <a:cubicBezTo>
                        <a:pt x="205" y="9"/>
                        <a:pt x="209" y="4"/>
                        <a:pt x="216" y="0"/>
                      </a:cubicBezTo>
                      <a:cubicBezTo>
                        <a:pt x="248" y="0"/>
                        <a:pt x="280" y="0"/>
                        <a:pt x="312"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1" name="Freeform 72"/>
                <p:cNvSpPr>
                  <a:spLocks/>
                </p:cNvSpPr>
                <p:nvPr/>
              </p:nvSpPr>
              <p:spPr bwMode="auto">
                <a:xfrm>
                  <a:off x="10718372" y="6848694"/>
                  <a:ext cx="115847" cy="118111"/>
                </a:xfrm>
                <a:custGeom>
                  <a:avLst/>
                  <a:gdLst>
                    <a:gd name="T0" fmla="*/ 273 w 273"/>
                    <a:gd name="T1" fmla="*/ 0 h 279"/>
                    <a:gd name="T2" fmla="*/ 272 w 273"/>
                    <a:gd name="T3" fmla="*/ 158 h 279"/>
                    <a:gd name="T4" fmla="*/ 272 w 273"/>
                    <a:gd name="T5" fmla="*/ 275 h 279"/>
                    <a:gd name="T6" fmla="*/ 227 w 273"/>
                    <a:gd name="T7" fmla="*/ 277 h 279"/>
                    <a:gd name="T8" fmla="*/ 180 w 273"/>
                    <a:gd name="T9" fmla="*/ 277 h 279"/>
                    <a:gd name="T10" fmla="*/ 180 w 273"/>
                    <a:gd name="T11" fmla="*/ 185 h 279"/>
                    <a:gd name="T12" fmla="*/ 96 w 273"/>
                    <a:gd name="T13" fmla="*/ 185 h 279"/>
                    <a:gd name="T14" fmla="*/ 96 w 273"/>
                    <a:gd name="T15" fmla="*/ 275 h 279"/>
                    <a:gd name="T16" fmla="*/ 4 w 273"/>
                    <a:gd name="T17" fmla="*/ 275 h 279"/>
                    <a:gd name="T18" fmla="*/ 2 w 273"/>
                    <a:gd name="T19" fmla="*/ 258 h 279"/>
                    <a:gd name="T20" fmla="*/ 2 w 273"/>
                    <a:gd name="T21" fmla="*/ 20 h 279"/>
                    <a:gd name="T22" fmla="*/ 1 w 273"/>
                    <a:gd name="T23" fmla="*/ 0 h 279"/>
                    <a:gd name="T24" fmla="*/ 93 w 273"/>
                    <a:gd name="T25" fmla="*/ 0 h 279"/>
                    <a:gd name="T26" fmla="*/ 99 w 273"/>
                    <a:gd name="T27" fmla="*/ 28 h 279"/>
                    <a:gd name="T28" fmla="*/ 99 w 273"/>
                    <a:gd name="T29" fmla="*/ 66 h 279"/>
                    <a:gd name="T30" fmla="*/ 118 w 273"/>
                    <a:gd name="T31" fmla="*/ 86 h 279"/>
                    <a:gd name="T32" fmla="*/ 156 w 273"/>
                    <a:gd name="T33" fmla="*/ 86 h 279"/>
                    <a:gd name="T34" fmla="*/ 175 w 273"/>
                    <a:gd name="T35" fmla="*/ 66 h 279"/>
                    <a:gd name="T36" fmla="*/ 175 w 273"/>
                    <a:gd name="T37" fmla="*/ 25 h 279"/>
                    <a:gd name="T38" fmla="*/ 181 w 273"/>
                    <a:gd name="T39" fmla="*/ 0 h 279"/>
                    <a:gd name="T40" fmla="*/ 273 w 273"/>
                    <a:gd name="T4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79">
                      <a:moveTo>
                        <a:pt x="273" y="0"/>
                      </a:moveTo>
                      <a:cubicBezTo>
                        <a:pt x="273" y="53"/>
                        <a:pt x="273" y="105"/>
                        <a:pt x="272" y="158"/>
                      </a:cubicBezTo>
                      <a:cubicBezTo>
                        <a:pt x="272" y="196"/>
                        <a:pt x="272" y="235"/>
                        <a:pt x="272" y="275"/>
                      </a:cubicBezTo>
                      <a:cubicBezTo>
                        <a:pt x="257" y="279"/>
                        <a:pt x="242" y="276"/>
                        <a:pt x="227" y="277"/>
                      </a:cubicBezTo>
                      <a:cubicBezTo>
                        <a:pt x="212" y="277"/>
                        <a:pt x="196" y="277"/>
                        <a:pt x="180" y="277"/>
                      </a:cubicBezTo>
                      <a:cubicBezTo>
                        <a:pt x="180" y="246"/>
                        <a:pt x="180" y="216"/>
                        <a:pt x="180" y="185"/>
                      </a:cubicBezTo>
                      <a:cubicBezTo>
                        <a:pt x="151" y="185"/>
                        <a:pt x="124" y="185"/>
                        <a:pt x="96" y="185"/>
                      </a:cubicBezTo>
                      <a:cubicBezTo>
                        <a:pt x="96" y="215"/>
                        <a:pt x="96" y="244"/>
                        <a:pt x="96" y="275"/>
                      </a:cubicBezTo>
                      <a:cubicBezTo>
                        <a:pt x="64" y="275"/>
                        <a:pt x="34" y="275"/>
                        <a:pt x="4" y="275"/>
                      </a:cubicBezTo>
                      <a:cubicBezTo>
                        <a:pt x="0" y="270"/>
                        <a:pt x="2" y="263"/>
                        <a:pt x="2" y="258"/>
                      </a:cubicBezTo>
                      <a:cubicBezTo>
                        <a:pt x="2" y="178"/>
                        <a:pt x="2" y="99"/>
                        <a:pt x="2" y="20"/>
                      </a:cubicBezTo>
                      <a:cubicBezTo>
                        <a:pt x="2" y="13"/>
                        <a:pt x="1" y="7"/>
                        <a:pt x="1" y="0"/>
                      </a:cubicBezTo>
                      <a:cubicBezTo>
                        <a:pt x="32" y="0"/>
                        <a:pt x="62" y="0"/>
                        <a:pt x="93" y="0"/>
                      </a:cubicBezTo>
                      <a:cubicBezTo>
                        <a:pt x="100" y="8"/>
                        <a:pt x="99" y="19"/>
                        <a:pt x="99" y="28"/>
                      </a:cubicBezTo>
                      <a:cubicBezTo>
                        <a:pt x="99" y="41"/>
                        <a:pt x="99" y="54"/>
                        <a:pt x="99" y="66"/>
                      </a:cubicBezTo>
                      <a:cubicBezTo>
                        <a:pt x="99" y="79"/>
                        <a:pt x="104" y="86"/>
                        <a:pt x="118" y="86"/>
                      </a:cubicBezTo>
                      <a:cubicBezTo>
                        <a:pt x="131" y="86"/>
                        <a:pt x="143" y="86"/>
                        <a:pt x="156" y="86"/>
                      </a:cubicBezTo>
                      <a:cubicBezTo>
                        <a:pt x="170" y="86"/>
                        <a:pt x="175" y="79"/>
                        <a:pt x="175" y="66"/>
                      </a:cubicBezTo>
                      <a:cubicBezTo>
                        <a:pt x="175" y="52"/>
                        <a:pt x="175" y="38"/>
                        <a:pt x="175" y="25"/>
                      </a:cubicBezTo>
                      <a:cubicBezTo>
                        <a:pt x="175" y="16"/>
                        <a:pt x="175" y="7"/>
                        <a:pt x="181" y="0"/>
                      </a:cubicBezTo>
                      <a:cubicBezTo>
                        <a:pt x="212" y="0"/>
                        <a:pt x="242" y="0"/>
                        <a:pt x="273"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2" name="Freeform 73"/>
                <p:cNvSpPr>
                  <a:spLocks/>
                </p:cNvSpPr>
                <p:nvPr/>
              </p:nvSpPr>
              <p:spPr bwMode="auto">
                <a:xfrm>
                  <a:off x="10849690" y="6848694"/>
                  <a:ext cx="110186" cy="116602"/>
                </a:xfrm>
                <a:custGeom>
                  <a:avLst/>
                  <a:gdLst>
                    <a:gd name="T0" fmla="*/ 260 w 260"/>
                    <a:gd name="T1" fmla="*/ 0 h 275"/>
                    <a:gd name="T2" fmla="*/ 258 w 260"/>
                    <a:gd name="T3" fmla="*/ 60 h 275"/>
                    <a:gd name="T4" fmla="*/ 258 w 260"/>
                    <a:gd name="T5" fmla="*/ 91 h 275"/>
                    <a:gd name="T6" fmla="*/ 177 w 260"/>
                    <a:gd name="T7" fmla="*/ 91 h 275"/>
                    <a:gd name="T8" fmla="*/ 177 w 260"/>
                    <a:gd name="T9" fmla="*/ 275 h 275"/>
                    <a:gd name="T10" fmla="*/ 84 w 260"/>
                    <a:gd name="T11" fmla="*/ 275 h 275"/>
                    <a:gd name="T12" fmla="*/ 84 w 260"/>
                    <a:gd name="T13" fmla="*/ 93 h 275"/>
                    <a:gd name="T14" fmla="*/ 3 w 260"/>
                    <a:gd name="T15" fmla="*/ 93 h 275"/>
                    <a:gd name="T16" fmla="*/ 2 w 260"/>
                    <a:gd name="T17" fmla="*/ 46 h 275"/>
                    <a:gd name="T18" fmla="*/ 0 w 260"/>
                    <a:gd name="T19" fmla="*/ 0 h 275"/>
                    <a:gd name="T20" fmla="*/ 260 w 260"/>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275">
                      <a:moveTo>
                        <a:pt x="260" y="0"/>
                      </a:moveTo>
                      <a:cubicBezTo>
                        <a:pt x="256" y="20"/>
                        <a:pt x="259" y="40"/>
                        <a:pt x="258" y="60"/>
                      </a:cubicBezTo>
                      <a:cubicBezTo>
                        <a:pt x="258" y="70"/>
                        <a:pt x="258" y="79"/>
                        <a:pt x="258" y="91"/>
                      </a:cubicBezTo>
                      <a:cubicBezTo>
                        <a:pt x="231" y="91"/>
                        <a:pt x="205" y="91"/>
                        <a:pt x="177" y="91"/>
                      </a:cubicBezTo>
                      <a:cubicBezTo>
                        <a:pt x="177" y="153"/>
                        <a:pt x="177" y="214"/>
                        <a:pt x="177" y="275"/>
                      </a:cubicBezTo>
                      <a:cubicBezTo>
                        <a:pt x="146" y="275"/>
                        <a:pt x="116" y="275"/>
                        <a:pt x="84" y="275"/>
                      </a:cubicBezTo>
                      <a:cubicBezTo>
                        <a:pt x="84" y="215"/>
                        <a:pt x="84" y="155"/>
                        <a:pt x="84" y="93"/>
                      </a:cubicBezTo>
                      <a:cubicBezTo>
                        <a:pt x="56" y="93"/>
                        <a:pt x="30" y="93"/>
                        <a:pt x="3" y="93"/>
                      </a:cubicBezTo>
                      <a:cubicBezTo>
                        <a:pt x="0" y="76"/>
                        <a:pt x="2" y="61"/>
                        <a:pt x="2" y="46"/>
                      </a:cubicBezTo>
                      <a:cubicBezTo>
                        <a:pt x="1" y="30"/>
                        <a:pt x="4" y="15"/>
                        <a:pt x="0" y="0"/>
                      </a:cubicBezTo>
                      <a:cubicBezTo>
                        <a:pt x="87" y="0"/>
                        <a:pt x="173" y="0"/>
                        <a:pt x="260"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3" name="Freeform 74"/>
                <p:cNvSpPr>
                  <a:spLocks/>
                </p:cNvSpPr>
                <p:nvPr/>
              </p:nvSpPr>
              <p:spPr bwMode="auto">
                <a:xfrm>
                  <a:off x="11125911" y="6848694"/>
                  <a:ext cx="95470" cy="116979"/>
                </a:xfrm>
                <a:custGeom>
                  <a:avLst/>
                  <a:gdLst>
                    <a:gd name="T0" fmla="*/ 96 w 225"/>
                    <a:gd name="T1" fmla="*/ 0 h 276"/>
                    <a:gd name="T2" fmla="*/ 96 w 225"/>
                    <a:gd name="T3" fmla="*/ 183 h 276"/>
                    <a:gd name="T4" fmla="*/ 225 w 225"/>
                    <a:gd name="T5" fmla="*/ 183 h 276"/>
                    <a:gd name="T6" fmla="*/ 225 w 225"/>
                    <a:gd name="T7" fmla="*/ 276 h 276"/>
                    <a:gd name="T8" fmla="*/ 4 w 225"/>
                    <a:gd name="T9" fmla="*/ 276 h 276"/>
                    <a:gd name="T10" fmla="*/ 2 w 225"/>
                    <a:gd name="T11" fmla="*/ 255 h 276"/>
                    <a:gd name="T12" fmla="*/ 2 w 225"/>
                    <a:gd name="T13" fmla="*/ 22 h 276"/>
                    <a:gd name="T14" fmla="*/ 0 w 225"/>
                    <a:gd name="T15" fmla="*/ 0 h 276"/>
                    <a:gd name="T16" fmla="*/ 96 w 225"/>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76">
                      <a:moveTo>
                        <a:pt x="96" y="0"/>
                      </a:moveTo>
                      <a:cubicBezTo>
                        <a:pt x="96" y="61"/>
                        <a:pt x="96" y="121"/>
                        <a:pt x="96" y="183"/>
                      </a:cubicBezTo>
                      <a:cubicBezTo>
                        <a:pt x="139" y="183"/>
                        <a:pt x="181" y="183"/>
                        <a:pt x="225" y="183"/>
                      </a:cubicBezTo>
                      <a:cubicBezTo>
                        <a:pt x="225" y="215"/>
                        <a:pt x="225" y="245"/>
                        <a:pt x="225" y="276"/>
                      </a:cubicBezTo>
                      <a:cubicBezTo>
                        <a:pt x="151" y="276"/>
                        <a:pt x="77" y="276"/>
                        <a:pt x="4" y="276"/>
                      </a:cubicBezTo>
                      <a:cubicBezTo>
                        <a:pt x="0" y="269"/>
                        <a:pt x="2" y="262"/>
                        <a:pt x="2" y="255"/>
                      </a:cubicBezTo>
                      <a:cubicBezTo>
                        <a:pt x="2" y="178"/>
                        <a:pt x="2" y="100"/>
                        <a:pt x="2" y="22"/>
                      </a:cubicBezTo>
                      <a:cubicBezTo>
                        <a:pt x="2" y="14"/>
                        <a:pt x="3" y="7"/>
                        <a:pt x="0" y="0"/>
                      </a:cubicBezTo>
                      <a:cubicBezTo>
                        <a:pt x="32" y="0"/>
                        <a:pt x="64" y="0"/>
                        <a:pt x="96"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4" name="Freeform 75"/>
                <p:cNvSpPr>
                  <a:spLocks/>
                </p:cNvSpPr>
                <p:nvPr/>
              </p:nvSpPr>
              <p:spPr bwMode="auto">
                <a:xfrm>
                  <a:off x="10965914" y="7071331"/>
                  <a:ext cx="255844" cy="592441"/>
                </a:xfrm>
                <a:custGeom>
                  <a:avLst/>
                  <a:gdLst>
                    <a:gd name="T0" fmla="*/ 9 w 603"/>
                    <a:gd name="T1" fmla="*/ 179 h 1398"/>
                    <a:gd name="T2" fmla="*/ 9 w 603"/>
                    <a:gd name="T3" fmla="*/ 0 h 1398"/>
                    <a:gd name="T4" fmla="*/ 600 w 603"/>
                    <a:gd name="T5" fmla="*/ 0 h 1398"/>
                    <a:gd name="T6" fmla="*/ 598 w 603"/>
                    <a:gd name="T7" fmla="*/ 47 h 1398"/>
                    <a:gd name="T8" fmla="*/ 594 w 603"/>
                    <a:gd name="T9" fmla="*/ 86 h 1398"/>
                    <a:gd name="T10" fmla="*/ 589 w 603"/>
                    <a:gd name="T11" fmla="*/ 153 h 1398"/>
                    <a:gd name="T12" fmla="*/ 581 w 603"/>
                    <a:gd name="T13" fmla="*/ 227 h 1398"/>
                    <a:gd name="T14" fmla="*/ 581 w 603"/>
                    <a:gd name="T15" fmla="*/ 237 h 1398"/>
                    <a:gd name="T16" fmla="*/ 573 w 603"/>
                    <a:gd name="T17" fmla="*/ 308 h 1398"/>
                    <a:gd name="T18" fmla="*/ 573 w 603"/>
                    <a:gd name="T19" fmla="*/ 310 h 1398"/>
                    <a:gd name="T20" fmla="*/ 568 w 603"/>
                    <a:gd name="T21" fmla="*/ 381 h 1398"/>
                    <a:gd name="T22" fmla="*/ 561 w 603"/>
                    <a:gd name="T23" fmla="*/ 451 h 1398"/>
                    <a:gd name="T24" fmla="*/ 561 w 603"/>
                    <a:gd name="T25" fmla="*/ 463 h 1398"/>
                    <a:gd name="T26" fmla="*/ 553 w 603"/>
                    <a:gd name="T27" fmla="*/ 531 h 1398"/>
                    <a:gd name="T28" fmla="*/ 553 w 603"/>
                    <a:gd name="T29" fmla="*/ 535 h 1398"/>
                    <a:gd name="T30" fmla="*/ 548 w 603"/>
                    <a:gd name="T31" fmla="*/ 612 h 1398"/>
                    <a:gd name="T32" fmla="*/ 541 w 603"/>
                    <a:gd name="T33" fmla="*/ 675 h 1398"/>
                    <a:gd name="T34" fmla="*/ 541 w 603"/>
                    <a:gd name="T35" fmla="*/ 682 h 1398"/>
                    <a:gd name="T36" fmla="*/ 533 w 603"/>
                    <a:gd name="T37" fmla="*/ 757 h 1398"/>
                    <a:gd name="T38" fmla="*/ 533 w 603"/>
                    <a:gd name="T39" fmla="*/ 761 h 1398"/>
                    <a:gd name="T40" fmla="*/ 528 w 603"/>
                    <a:gd name="T41" fmla="*/ 840 h 1398"/>
                    <a:gd name="T42" fmla="*/ 520 w 603"/>
                    <a:gd name="T43" fmla="*/ 932 h 1398"/>
                    <a:gd name="T44" fmla="*/ 512 w 603"/>
                    <a:gd name="T45" fmla="*/ 1020 h 1398"/>
                    <a:gd name="T46" fmla="*/ 506 w 603"/>
                    <a:gd name="T47" fmla="*/ 1081 h 1398"/>
                    <a:gd name="T48" fmla="*/ 502 w 603"/>
                    <a:gd name="T49" fmla="*/ 1130 h 1398"/>
                    <a:gd name="T50" fmla="*/ 493 w 603"/>
                    <a:gd name="T51" fmla="*/ 1246 h 1398"/>
                    <a:gd name="T52" fmla="*/ 488 w 603"/>
                    <a:gd name="T53" fmla="*/ 1265 h 1398"/>
                    <a:gd name="T54" fmla="*/ 9 w 603"/>
                    <a:gd name="T55" fmla="*/ 1398 h 1398"/>
                    <a:gd name="T56" fmla="*/ 9 w 603"/>
                    <a:gd name="T57" fmla="*/ 1358 h 1398"/>
                    <a:gd name="T58" fmla="*/ 9 w 603"/>
                    <a:gd name="T59" fmla="*/ 1226 h 1398"/>
                    <a:gd name="T60" fmla="*/ 1 w 603"/>
                    <a:gd name="T61" fmla="*/ 1208 h 1398"/>
                    <a:gd name="T62" fmla="*/ 10 w 603"/>
                    <a:gd name="T63" fmla="*/ 1202 h 1398"/>
                    <a:gd name="T64" fmla="*/ 353 w 603"/>
                    <a:gd name="T65" fmla="*/ 1108 h 1398"/>
                    <a:gd name="T66" fmla="*/ 379 w 603"/>
                    <a:gd name="T67" fmla="*/ 1075 h 1398"/>
                    <a:gd name="T68" fmla="*/ 418 w 603"/>
                    <a:gd name="T69" fmla="*/ 632 h 1398"/>
                    <a:gd name="T70" fmla="*/ 423 w 603"/>
                    <a:gd name="T71" fmla="*/ 578 h 1398"/>
                    <a:gd name="T72" fmla="*/ 400 w 603"/>
                    <a:gd name="T73" fmla="*/ 553 h 1398"/>
                    <a:gd name="T74" fmla="*/ 272 w 603"/>
                    <a:gd name="T75" fmla="*/ 553 h 1398"/>
                    <a:gd name="T76" fmla="*/ 40 w 603"/>
                    <a:gd name="T77" fmla="*/ 553 h 1398"/>
                    <a:gd name="T78" fmla="*/ 10 w 603"/>
                    <a:gd name="T79" fmla="*/ 550 h 1398"/>
                    <a:gd name="T80" fmla="*/ 5 w 603"/>
                    <a:gd name="T81" fmla="*/ 544 h 1398"/>
                    <a:gd name="T82" fmla="*/ 3 w 603"/>
                    <a:gd name="T83" fmla="*/ 477 h 1398"/>
                    <a:gd name="T84" fmla="*/ 3 w 603"/>
                    <a:gd name="T85" fmla="*/ 387 h 1398"/>
                    <a:gd name="T86" fmla="*/ 8 w 603"/>
                    <a:gd name="T87" fmla="*/ 362 h 1398"/>
                    <a:gd name="T88" fmla="*/ 39 w 603"/>
                    <a:gd name="T89" fmla="*/ 357 h 1398"/>
                    <a:gd name="T90" fmla="*/ 414 w 603"/>
                    <a:gd name="T91" fmla="*/ 357 h 1398"/>
                    <a:gd name="T92" fmla="*/ 441 w 603"/>
                    <a:gd name="T93" fmla="*/ 349 h 1398"/>
                    <a:gd name="T94" fmla="*/ 455 w 603"/>
                    <a:gd name="T95" fmla="*/ 195 h 1398"/>
                    <a:gd name="T96" fmla="*/ 433 w 603"/>
                    <a:gd name="T97" fmla="*/ 185 h 1398"/>
                    <a:gd name="T98" fmla="*/ 235 w 603"/>
                    <a:gd name="T99" fmla="*/ 185 h 1398"/>
                    <a:gd name="T100" fmla="*/ 35 w 603"/>
                    <a:gd name="T101" fmla="*/ 185 h 1398"/>
                    <a:gd name="T102" fmla="*/ 9 w 603"/>
                    <a:gd name="T103" fmla="*/ 179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3" h="1398">
                      <a:moveTo>
                        <a:pt x="9" y="179"/>
                      </a:moveTo>
                      <a:cubicBezTo>
                        <a:pt x="9" y="120"/>
                        <a:pt x="9" y="60"/>
                        <a:pt x="9" y="0"/>
                      </a:cubicBezTo>
                      <a:cubicBezTo>
                        <a:pt x="207" y="0"/>
                        <a:pt x="403" y="0"/>
                        <a:pt x="600" y="0"/>
                      </a:cubicBezTo>
                      <a:cubicBezTo>
                        <a:pt x="600" y="16"/>
                        <a:pt x="603" y="31"/>
                        <a:pt x="598" y="47"/>
                      </a:cubicBezTo>
                      <a:cubicBezTo>
                        <a:pt x="594" y="59"/>
                        <a:pt x="595" y="73"/>
                        <a:pt x="594" y="86"/>
                      </a:cubicBezTo>
                      <a:cubicBezTo>
                        <a:pt x="593" y="109"/>
                        <a:pt x="589" y="131"/>
                        <a:pt x="589" y="153"/>
                      </a:cubicBezTo>
                      <a:cubicBezTo>
                        <a:pt x="588" y="178"/>
                        <a:pt x="587" y="203"/>
                        <a:pt x="581" y="227"/>
                      </a:cubicBezTo>
                      <a:cubicBezTo>
                        <a:pt x="581" y="231"/>
                        <a:pt x="581" y="234"/>
                        <a:pt x="581" y="237"/>
                      </a:cubicBezTo>
                      <a:cubicBezTo>
                        <a:pt x="581" y="261"/>
                        <a:pt x="578" y="284"/>
                        <a:pt x="573" y="308"/>
                      </a:cubicBezTo>
                      <a:cubicBezTo>
                        <a:pt x="573" y="308"/>
                        <a:pt x="573" y="309"/>
                        <a:pt x="573" y="310"/>
                      </a:cubicBezTo>
                      <a:cubicBezTo>
                        <a:pt x="576" y="334"/>
                        <a:pt x="569" y="357"/>
                        <a:pt x="568" y="381"/>
                      </a:cubicBezTo>
                      <a:cubicBezTo>
                        <a:pt x="568" y="404"/>
                        <a:pt x="567" y="428"/>
                        <a:pt x="561" y="451"/>
                      </a:cubicBezTo>
                      <a:cubicBezTo>
                        <a:pt x="560" y="455"/>
                        <a:pt x="561" y="459"/>
                        <a:pt x="561" y="463"/>
                      </a:cubicBezTo>
                      <a:cubicBezTo>
                        <a:pt x="561" y="486"/>
                        <a:pt x="558" y="509"/>
                        <a:pt x="553" y="531"/>
                      </a:cubicBezTo>
                      <a:cubicBezTo>
                        <a:pt x="553" y="532"/>
                        <a:pt x="553" y="534"/>
                        <a:pt x="553" y="535"/>
                      </a:cubicBezTo>
                      <a:cubicBezTo>
                        <a:pt x="555" y="561"/>
                        <a:pt x="550" y="587"/>
                        <a:pt x="548" y="612"/>
                      </a:cubicBezTo>
                      <a:cubicBezTo>
                        <a:pt x="546" y="633"/>
                        <a:pt x="549" y="654"/>
                        <a:pt x="541" y="675"/>
                      </a:cubicBezTo>
                      <a:cubicBezTo>
                        <a:pt x="540" y="677"/>
                        <a:pt x="541" y="680"/>
                        <a:pt x="541" y="682"/>
                      </a:cubicBezTo>
                      <a:cubicBezTo>
                        <a:pt x="541" y="708"/>
                        <a:pt x="538" y="732"/>
                        <a:pt x="533" y="757"/>
                      </a:cubicBezTo>
                      <a:cubicBezTo>
                        <a:pt x="533" y="758"/>
                        <a:pt x="533" y="759"/>
                        <a:pt x="533" y="761"/>
                      </a:cubicBezTo>
                      <a:cubicBezTo>
                        <a:pt x="536" y="787"/>
                        <a:pt x="530" y="813"/>
                        <a:pt x="528" y="840"/>
                      </a:cubicBezTo>
                      <a:cubicBezTo>
                        <a:pt x="527" y="871"/>
                        <a:pt x="523" y="901"/>
                        <a:pt x="520" y="932"/>
                      </a:cubicBezTo>
                      <a:cubicBezTo>
                        <a:pt x="518" y="961"/>
                        <a:pt x="516" y="991"/>
                        <a:pt x="512" y="1020"/>
                      </a:cubicBezTo>
                      <a:cubicBezTo>
                        <a:pt x="509" y="1040"/>
                        <a:pt x="511" y="1061"/>
                        <a:pt x="506" y="1081"/>
                      </a:cubicBezTo>
                      <a:cubicBezTo>
                        <a:pt x="502" y="1096"/>
                        <a:pt x="502" y="1113"/>
                        <a:pt x="502" y="1130"/>
                      </a:cubicBezTo>
                      <a:cubicBezTo>
                        <a:pt x="500" y="1169"/>
                        <a:pt x="490" y="1207"/>
                        <a:pt x="493" y="1246"/>
                      </a:cubicBezTo>
                      <a:cubicBezTo>
                        <a:pt x="494" y="1253"/>
                        <a:pt x="488" y="1258"/>
                        <a:pt x="488" y="1265"/>
                      </a:cubicBezTo>
                      <a:cubicBezTo>
                        <a:pt x="329" y="1309"/>
                        <a:pt x="170" y="1353"/>
                        <a:pt x="9" y="1398"/>
                      </a:cubicBezTo>
                      <a:cubicBezTo>
                        <a:pt x="9" y="1384"/>
                        <a:pt x="9" y="1371"/>
                        <a:pt x="9" y="1358"/>
                      </a:cubicBezTo>
                      <a:cubicBezTo>
                        <a:pt x="9" y="1314"/>
                        <a:pt x="9" y="1270"/>
                        <a:pt x="9" y="1226"/>
                      </a:cubicBezTo>
                      <a:cubicBezTo>
                        <a:pt x="9" y="1218"/>
                        <a:pt x="8" y="1212"/>
                        <a:pt x="1" y="1208"/>
                      </a:cubicBezTo>
                      <a:cubicBezTo>
                        <a:pt x="3" y="1204"/>
                        <a:pt x="6" y="1203"/>
                        <a:pt x="10" y="1202"/>
                      </a:cubicBezTo>
                      <a:cubicBezTo>
                        <a:pt x="125" y="1172"/>
                        <a:pt x="238" y="1139"/>
                        <a:pt x="353" y="1108"/>
                      </a:cubicBezTo>
                      <a:cubicBezTo>
                        <a:pt x="370" y="1103"/>
                        <a:pt x="378" y="1093"/>
                        <a:pt x="379" y="1075"/>
                      </a:cubicBezTo>
                      <a:cubicBezTo>
                        <a:pt x="391" y="927"/>
                        <a:pt x="404" y="780"/>
                        <a:pt x="418" y="632"/>
                      </a:cubicBezTo>
                      <a:cubicBezTo>
                        <a:pt x="420" y="614"/>
                        <a:pt x="422" y="596"/>
                        <a:pt x="423" y="578"/>
                      </a:cubicBezTo>
                      <a:cubicBezTo>
                        <a:pt x="424" y="554"/>
                        <a:pt x="424" y="553"/>
                        <a:pt x="400" y="553"/>
                      </a:cubicBezTo>
                      <a:cubicBezTo>
                        <a:pt x="357" y="553"/>
                        <a:pt x="314" y="553"/>
                        <a:pt x="272" y="553"/>
                      </a:cubicBezTo>
                      <a:cubicBezTo>
                        <a:pt x="195" y="553"/>
                        <a:pt x="117" y="553"/>
                        <a:pt x="40" y="553"/>
                      </a:cubicBezTo>
                      <a:cubicBezTo>
                        <a:pt x="30" y="553"/>
                        <a:pt x="20" y="554"/>
                        <a:pt x="10" y="550"/>
                      </a:cubicBezTo>
                      <a:cubicBezTo>
                        <a:pt x="8" y="548"/>
                        <a:pt x="7" y="546"/>
                        <a:pt x="5" y="544"/>
                      </a:cubicBezTo>
                      <a:cubicBezTo>
                        <a:pt x="0" y="522"/>
                        <a:pt x="3" y="499"/>
                        <a:pt x="3" y="477"/>
                      </a:cubicBezTo>
                      <a:cubicBezTo>
                        <a:pt x="2" y="447"/>
                        <a:pt x="2" y="417"/>
                        <a:pt x="3" y="387"/>
                      </a:cubicBezTo>
                      <a:cubicBezTo>
                        <a:pt x="3" y="378"/>
                        <a:pt x="2" y="370"/>
                        <a:pt x="8" y="362"/>
                      </a:cubicBezTo>
                      <a:cubicBezTo>
                        <a:pt x="17" y="355"/>
                        <a:pt x="28" y="357"/>
                        <a:pt x="39" y="357"/>
                      </a:cubicBezTo>
                      <a:cubicBezTo>
                        <a:pt x="164" y="357"/>
                        <a:pt x="289" y="357"/>
                        <a:pt x="414" y="357"/>
                      </a:cubicBezTo>
                      <a:cubicBezTo>
                        <a:pt x="424" y="357"/>
                        <a:pt x="434" y="360"/>
                        <a:pt x="441" y="349"/>
                      </a:cubicBezTo>
                      <a:cubicBezTo>
                        <a:pt x="449" y="298"/>
                        <a:pt x="453" y="247"/>
                        <a:pt x="455" y="195"/>
                      </a:cubicBezTo>
                      <a:cubicBezTo>
                        <a:pt x="452" y="182"/>
                        <a:pt x="442" y="185"/>
                        <a:pt x="433" y="185"/>
                      </a:cubicBezTo>
                      <a:cubicBezTo>
                        <a:pt x="367" y="185"/>
                        <a:pt x="301" y="185"/>
                        <a:pt x="235" y="185"/>
                      </a:cubicBezTo>
                      <a:cubicBezTo>
                        <a:pt x="168" y="185"/>
                        <a:pt x="102" y="185"/>
                        <a:pt x="35" y="185"/>
                      </a:cubicBezTo>
                      <a:cubicBezTo>
                        <a:pt x="26" y="184"/>
                        <a:pt x="16" y="187"/>
                        <a:pt x="9" y="179"/>
                      </a:cubicBezTo>
                      <a:close/>
                    </a:path>
                  </a:pathLst>
                </a:custGeom>
                <a:solidFill>
                  <a:schemeClr val="accent5">
                    <a:lumMod val="60000"/>
                    <a:lumOff val="40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5" name="Freeform 76"/>
                <p:cNvSpPr>
                  <a:spLocks/>
                </p:cNvSpPr>
                <p:nvPr/>
              </p:nvSpPr>
              <p:spPr bwMode="auto">
                <a:xfrm>
                  <a:off x="10776107" y="7146801"/>
                  <a:ext cx="387539" cy="243014"/>
                </a:xfrm>
                <a:custGeom>
                  <a:avLst/>
                  <a:gdLst>
                    <a:gd name="T0" fmla="*/ 896 w 914"/>
                    <a:gd name="T1" fmla="*/ 173 h 574"/>
                    <a:gd name="T2" fmla="*/ 895 w 914"/>
                    <a:gd name="T3" fmla="*/ 183 h 574"/>
                    <a:gd name="T4" fmla="*/ 874 w 914"/>
                    <a:gd name="T5" fmla="*/ 185 h 574"/>
                    <a:gd name="T6" fmla="*/ 479 w 914"/>
                    <a:gd name="T7" fmla="*/ 185 h 574"/>
                    <a:gd name="T8" fmla="*/ 457 w 914"/>
                    <a:gd name="T9" fmla="*/ 185 h 574"/>
                    <a:gd name="T10" fmla="*/ 426 w 914"/>
                    <a:gd name="T11" fmla="*/ 191 h 574"/>
                    <a:gd name="T12" fmla="*/ 235 w 914"/>
                    <a:gd name="T13" fmla="*/ 191 h 574"/>
                    <a:gd name="T14" fmla="*/ 211 w 914"/>
                    <a:gd name="T15" fmla="*/ 217 h 574"/>
                    <a:gd name="T16" fmla="*/ 221 w 914"/>
                    <a:gd name="T17" fmla="*/ 338 h 574"/>
                    <a:gd name="T18" fmla="*/ 249 w 914"/>
                    <a:gd name="T19" fmla="*/ 363 h 574"/>
                    <a:gd name="T20" fmla="*/ 428 w 914"/>
                    <a:gd name="T21" fmla="*/ 363 h 574"/>
                    <a:gd name="T22" fmla="*/ 457 w 914"/>
                    <a:gd name="T23" fmla="*/ 368 h 574"/>
                    <a:gd name="T24" fmla="*/ 457 w 914"/>
                    <a:gd name="T25" fmla="*/ 370 h 574"/>
                    <a:gd name="T26" fmla="*/ 463 w 914"/>
                    <a:gd name="T27" fmla="*/ 398 h 574"/>
                    <a:gd name="T28" fmla="*/ 463 w 914"/>
                    <a:gd name="T29" fmla="*/ 518 h 574"/>
                    <a:gd name="T30" fmla="*/ 489 w 914"/>
                    <a:gd name="T31" fmla="*/ 543 h 574"/>
                    <a:gd name="T32" fmla="*/ 646 w 914"/>
                    <a:gd name="T33" fmla="*/ 543 h 574"/>
                    <a:gd name="T34" fmla="*/ 670 w 914"/>
                    <a:gd name="T35" fmla="*/ 544 h 574"/>
                    <a:gd name="T36" fmla="*/ 678 w 914"/>
                    <a:gd name="T37" fmla="*/ 574 h 574"/>
                    <a:gd name="T38" fmla="*/ 641 w 914"/>
                    <a:gd name="T39" fmla="*/ 559 h 574"/>
                    <a:gd name="T40" fmla="*/ 486 w 914"/>
                    <a:gd name="T41" fmla="*/ 559 h 574"/>
                    <a:gd name="T42" fmla="*/ 457 w 914"/>
                    <a:gd name="T43" fmla="*/ 553 h 574"/>
                    <a:gd name="T44" fmla="*/ 435 w 914"/>
                    <a:gd name="T45" fmla="*/ 553 h 574"/>
                    <a:gd name="T46" fmla="*/ 73 w 914"/>
                    <a:gd name="T47" fmla="*/ 553 h 574"/>
                    <a:gd name="T48" fmla="*/ 51 w 914"/>
                    <a:gd name="T49" fmla="*/ 553 h 574"/>
                    <a:gd name="T50" fmla="*/ 46 w 914"/>
                    <a:gd name="T51" fmla="*/ 510 h 574"/>
                    <a:gd name="T52" fmla="*/ 37 w 914"/>
                    <a:gd name="T53" fmla="*/ 399 h 574"/>
                    <a:gd name="T54" fmla="*/ 26 w 914"/>
                    <a:gd name="T55" fmla="*/ 291 h 574"/>
                    <a:gd name="T56" fmla="*/ 21 w 914"/>
                    <a:gd name="T57" fmla="*/ 229 h 574"/>
                    <a:gd name="T58" fmla="*/ 10 w 914"/>
                    <a:gd name="T59" fmla="*/ 113 h 574"/>
                    <a:gd name="T60" fmla="*/ 6 w 914"/>
                    <a:gd name="T61" fmla="*/ 57 h 574"/>
                    <a:gd name="T62" fmla="*/ 2 w 914"/>
                    <a:gd name="T63" fmla="*/ 3 h 574"/>
                    <a:gd name="T64" fmla="*/ 23 w 914"/>
                    <a:gd name="T65" fmla="*/ 2 h 574"/>
                    <a:gd name="T66" fmla="*/ 435 w 914"/>
                    <a:gd name="T67" fmla="*/ 1 h 574"/>
                    <a:gd name="T68" fmla="*/ 457 w 914"/>
                    <a:gd name="T69" fmla="*/ 1 h 574"/>
                    <a:gd name="T70" fmla="*/ 503 w 914"/>
                    <a:gd name="T71" fmla="*/ 1 h 574"/>
                    <a:gd name="T72" fmla="*/ 890 w 914"/>
                    <a:gd name="T73" fmla="*/ 1 h 574"/>
                    <a:gd name="T74" fmla="*/ 910 w 914"/>
                    <a:gd name="T75" fmla="*/ 1 h 574"/>
                    <a:gd name="T76" fmla="*/ 909 w 914"/>
                    <a:gd name="T77" fmla="*/ 18 h 574"/>
                    <a:gd name="T78" fmla="*/ 874 w 914"/>
                    <a:gd name="T79" fmla="*/ 11 h 574"/>
                    <a:gd name="T80" fmla="*/ 493 w 914"/>
                    <a:gd name="T81" fmla="*/ 11 h 574"/>
                    <a:gd name="T82" fmla="*/ 463 w 914"/>
                    <a:gd name="T83" fmla="*/ 40 h 574"/>
                    <a:gd name="T84" fmla="*/ 463 w 914"/>
                    <a:gd name="T85" fmla="*/ 152 h 574"/>
                    <a:gd name="T86" fmla="*/ 485 w 914"/>
                    <a:gd name="T87" fmla="*/ 175 h 574"/>
                    <a:gd name="T88" fmla="*/ 873 w 914"/>
                    <a:gd name="T89" fmla="*/ 174 h 574"/>
                    <a:gd name="T90" fmla="*/ 896 w 914"/>
                    <a:gd name="T91" fmla="*/ 1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4" h="574">
                      <a:moveTo>
                        <a:pt x="896" y="173"/>
                      </a:moveTo>
                      <a:cubicBezTo>
                        <a:pt x="897" y="176"/>
                        <a:pt x="897" y="180"/>
                        <a:pt x="895" y="183"/>
                      </a:cubicBezTo>
                      <a:cubicBezTo>
                        <a:pt x="889" y="186"/>
                        <a:pt x="881" y="185"/>
                        <a:pt x="874" y="185"/>
                      </a:cubicBezTo>
                      <a:cubicBezTo>
                        <a:pt x="742" y="185"/>
                        <a:pt x="611" y="185"/>
                        <a:pt x="479" y="185"/>
                      </a:cubicBezTo>
                      <a:cubicBezTo>
                        <a:pt x="472" y="185"/>
                        <a:pt x="464" y="185"/>
                        <a:pt x="457" y="185"/>
                      </a:cubicBezTo>
                      <a:cubicBezTo>
                        <a:pt x="448" y="193"/>
                        <a:pt x="437" y="191"/>
                        <a:pt x="426" y="191"/>
                      </a:cubicBezTo>
                      <a:cubicBezTo>
                        <a:pt x="362" y="191"/>
                        <a:pt x="299" y="191"/>
                        <a:pt x="235" y="191"/>
                      </a:cubicBezTo>
                      <a:cubicBezTo>
                        <a:pt x="209" y="191"/>
                        <a:pt x="210" y="192"/>
                        <a:pt x="211" y="217"/>
                      </a:cubicBezTo>
                      <a:cubicBezTo>
                        <a:pt x="213" y="258"/>
                        <a:pt x="217" y="298"/>
                        <a:pt x="221" y="338"/>
                      </a:cubicBezTo>
                      <a:cubicBezTo>
                        <a:pt x="223" y="361"/>
                        <a:pt x="226" y="363"/>
                        <a:pt x="249" y="363"/>
                      </a:cubicBezTo>
                      <a:cubicBezTo>
                        <a:pt x="309" y="363"/>
                        <a:pt x="369" y="363"/>
                        <a:pt x="428" y="363"/>
                      </a:cubicBezTo>
                      <a:cubicBezTo>
                        <a:pt x="438" y="363"/>
                        <a:pt x="448" y="362"/>
                        <a:pt x="457" y="368"/>
                      </a:cubicBezTo>
                      <a:cubicBezTo>
                        <a:pt x="457" y="370"/>
                        <a:pt x="457" y="370"/>
                        <a:pt x="457" y="370"/>
                      </a:cubicBezTo>
                      <a:cubicBezTo>
                        <a:pt x="465" y="378"/>
                        <a:pt x="463" y="388"/>
                        <a:pt x="463" y="398"/>
                      </a:cubicBezTo>
                      <a:cubicBezTo>
                        <a:pt x="464" y="438"/>
                        <a:pt x="463" y="478"/>
                        <a:pt x="463" y="518"/>
                      </a:cubicBezTo>
                      <a:cubicBezTo>
                        <a:pt x="464" y="541"/>
                        <a:pt x="465" y="542"/>
                        <a:pt x="489" y="543"/>
                      </a:cubicBezTo>
                      <a:cubicBezTo>
                        <a:pt x="541" y="543"/>
                        <a:pt x="594" y="543"/>
                        <a:pt x="646" y="543"/>
                      </a:cubicBezTo>
                      <a:cubicBezTo>
                        <a:pt x="654" y="543"/>
                        <a:pt x="662" y="542"/>
                        <a:pt x="670" y="544"/>
                      </a:cubicBezTo>
                      <a:cubicBezTo>
                        <a:pt x="687" y="548"/>
                        <a:pt x="690" y="559"/>
                        <a:pt x="678" y="574"/>
                      </a:cubicBezTo>
                      <a:cubicBezTo>
                        <a:pt x="669" y="561"/>
                        <a:pt x="656" y="559"/>
                        <a:pt x="641" y="559"/>
                      </a:cubicBezTo>
                      <a:cubicBezTo>
                        <a:pt x="589" y="560"/>
                        <a:pt x="537" y="559"/>
                        <a:pt x="486" y="559"/>
                      </a:cubicBezTo>
                      <a:cubicBezTo>
                        <a:pt x="476" y="559"/>
                        <a:pt x="465" y="560"/>
                        <a:pt x="457" y="553"/>
                      </a:cubicBezTo>
                      <a:cubicBezTo>
                        <a:pt x="450" y="553"/>
                        <a:pt x="442" y="553"/>
                        <a:pt x="435" y="553"/>
                      </a:cubicBezTo>
                      <a:cubicBezTo>
                        <a:pt x="314" y="553"/>
                        <a:pt x="194" y="553"/>
                        <a:pt x="73" y="553"/>
                      </a:cubicBezTo>
                      <a:cubicBezTo>
                        <a:pt x="66" y="553"/>
                        <a:pt x="59" y="553"/>
                        <a:pt x="51" y="553"/>
                      </a:cubicBezTo>
                      <a:cubicBezTo>
                        <a:pt x="49" y="538"/>
                        <a:pt x="47" y="524"/>
                        <a:pt x="46" y="510"/>
                      </a:cubicBezTo>
                      <a:cubicBezTo>
                        <a:pt x="42" y="474"/>
                        <a:pt x="40" y="436"/>
                        <a:pt x="37" y="399"/>
                      </a:cubicBezTo>
                      <a:cubicBezTo>
                        <a:pt x="33" y="363"/>
                        <a:pt x="29" y="327"/>
                        <a:pt x="26" y="291"/>
                      </a:cubicBezTo>
                      <a:cubicBezTo>
                        <a:pt x="24" y="270"/>
                        <a:pt x="23" y="250"/>
                        <a:pt x="21" y="229"/>
                      </a:cubicBezTo>
                      <a:cubicBezTo>
                        <a:pt x="17" y="190"/>
                        <a:pt x="14" y="151"/>
                        <a:pt x="10" y="113"/>
                      </a:cubicBezTo>
                      <a:cubicBezTo>
                        <a:pt x="8" y="94"/>
                        <a:pt x="6" y="76"/>
                        <a:pt x="6" y="57"/>
                      </a:cubicBezTo>
                      <a:cubicBezTo>
                        <a:pt x="5" y="39"/>
                        <a:pt x="0" y="22"/>
                        <a:pt x="2" y="3"/>
                      </a:cubicBezTo>
                      <a:cubicBezTo>
                        <a:pt x="9" y="0"/>
                        <a:pt x="16" y="2"/>
                        <a:pt x="23" y="2"/>
                      </a:cubicBezTo>
                      <a:cubicBezTo>
                        <a:pt x="161" y="1"/>
                        <a:pt x="298" y="1"/>
                        <a:pt x="435" y="1"/>
                      </a:cubicBezTo>
                      <a:cubicBezTo>
                        <a:pt x="442" y="1"/>
                        <a:pt x="450" y="1"/>
                        <a:pt x="457" y="1"/>
                      </a:cubicBezTo>
                      <a:cubicBezTo>
                        <a:pt x="472" y="1"/>
                        <a:pt x="488" y="1"/>
                        <a:pt x="503" y="1"/>
                      </a:cubicBezTo>
                      <a:cubicBezTo>
                        <a:pt x="632" y="1"/>
                        <a:pt x="761" y="1"/>
                        <a:pt x="890" y="1"/>
                      </a:cubicBezTo>
                      <a:cubicBezTo>
                        <a:pt x="896" y="1"/>
                        <a:pt x="903" y="1"/>
                        <a:pt x="910" y="1"/>
                      </a:cubicBezTo>
                      <a:cubicBezTo>
                        <a:pt x="914" y="7"/>
                        <a:pt x="914" y="12"/>
                        <a:pt x="909" y="18"/>
                      </a:cubicBezTo>
                      <a:cubicBezTo>
                        <a:pt x="898" y="13"/>
                        <a:pt x="886" y="11"/>
                        <a:pt x="874" y="11"/>
                      </a:cubicBezTo>
                      <a:cubicBezTo>
                        <a:pt x="747" y="11"/>
                        <a:pt x="620" y="11"/>
                        <a:pt x="493" y="11"/>
                      </a:cubicBezTo>
                      <a:cubicBezTo>
                        <a:pt x="464" y="11"/>
                        <a:pt x="463" y="12"/>
                        <a:pt x="463" y="40"/>
                      </a:cubicBezTo>
                      <a:cubicBezTo>
                        <a:pt x="463" y="77"/>
                        <a:pt x="464" y="115"/>
                        <a:pt x="463" y="152"/>
                      </a:cubicBezTo>
                      <a:cubicBezTo>
                        <a:pt x="463" y="168"/>
                        <a:pt x="469" y="175"/>
                        <a:pt x="485" y="175"/>
                      </a:cubicBezTo>
                      <a:cubicBezTo>
                        <a:pt x="614" y="174"/>
                        <a:pt x="743" y="175"/>
                        <a:pt x="873" y="174"/>
                      </a:cubicBezTo>
                      <a:cubicBezTo>
                        <a:pt x="881" y="174"/>
                        <a:pt x="888" y="171"/>
                        <a:pt x="896" y="1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6" name="Freeform 77"/>
                <p:cNvSpPr>
                  <a:spLocks/>
                </p:cNvSpPr>
                <p:nvPr/>
              </p:nvSpPr>
              <p:spPr bwMode="auto">
                <a:xfrm>
                  <a:off x="10800635" y="7418494"/>
                  <a:ext cx="172072" cy="164525"/>
                </a:xfrm>
                <a:custGeom>
                  <a:avLst/>
                  <a:gdLst>
                    <a:gd name="T0" fmla="*/ 399 w 406"/>
                    <a:gd name="T1" fmla="*/ 387 h 388"/>
                    <a:gd name="T2" fmla="*/ 391 w 406"/>
                    <a:gd name="T3" fmla="*/ 388 h 388"/>
                    <a:gd name="T4" fmla="*/ 215 w 406"/>
                    <a:gd name="T5" fmla="*/ 339 h 388"/>
                    <a:gd name="T6" fmla="*/ 38 w 406"/>
                    <a:gd name="T7" fmla="*/ 290 h 388"/>
                    <a:gd name="T8" fmla="*/ 23 w 406"/>
                    <a:gd name="T9" fmla="*/ 272 h 388"/>
                    <a:gd name="T10" fmla="*/ 11 w 406"/>
                    <a:gd name="T11" fmla="*/ 113 h 388"/>
                    <a:gd name="T12" fmla="*/ 0 w 406"/>
                    <a:gd name="T13" fmla="*/ 7 h 388"/>
                    <a:gd name="T14" fmla="*/ 1 w 406"/>
                    <a:gd name="T15" fmla="*/ 0 h 388"/>
                    <a:gd name="T16" fmla="*/ 182 w 406"/>
                    <a:gd name="T17" fmla="*/ 0 h 388"/>
                    <a:gd name="T18" fmla="*/ 186 w 406"/>
                    <a:gd name="T19" fmla="*/ 21 h 388"/>
                    <a:gd name="T20" fmla="*/ 195 w 406"/>
                    <a:gd name="T21" fmla="*/ 132 h 388"/>
                    <a:gd name="T22" fmla="*/ 208 w 406"/>
                    <a:gd name="T23" fmla="*/ 148 h 388"/>
                    <a:gd name="T24" fmla="*/ 397 w 406"/>
                    <a:gd name="T25" fmla="*/ 198 h 388"/>
                    <a:gd name="T26" fmla="*/ 399 w 406"/>
                    <a:gd name="T27" fmla="*/ 198 h 388"/>
                    <a:gd name="T28" fmla="*/ 402 w 406"/>
                    <a:gd name="T29" fmla="*/ 201 h 388"/>
                    <a:gd name="T30" fmla="*/ 405 w 406"/>
                    <a:gd name="T31" fmla="*/ 224 h 388"/>
                    <a:gd name="T32" fmla="*/ 405 w 406"/>
                    <a:gd name="T33" fmla="*/ 361 h 388"/>
                    <a:gd name="T34" fmla="*/ 399 w 406"/>
                    <a:gd name="T35" fmla="*/ 38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388">
                      <a:moveTo>
                        <a:pt x="399" y="387"/>
                      </a:moveTo>
                      <a:cubicBezTo>
                        <a:pt x="396" y="388"/>
                        <a:pt x="394" y="388"/>
                        <a:pt x="391" y="388"/>
                      </a:cubicBezTo>
                      <a:cubicBezTo>
                        <a:pt x="332" y="372"/>
                        <a:pt x="274" y="355"/>
                        <a:pt x="215" y="339"/>
                      </a:cubicBezTo>
                      <a:cubicBezTo>
                        <a:pt x="156" y="323"/>
                        <a:pt x="97" y="306"/>
                        <a:pt x="38" y="290"/>
                      </a:cubicBezTo>
                      <a:cubicBezTo>
                        <a:pt x="28" y="287"/>
                        <a:pt x="24" y="282"/>
                        <a:pt x="23" y="272"/>
                      </a:cubicBezTo>
                      <a:cubicBezTo>
                        <a:pt x="20" y="219"/>
                        <a:pt x="15" y="166"/>
                        <a:pt x="11" y="113"/>
                      </a:cubicBezTo>
                      <a:cubicBezTo>
                        <a:pt x="7" y="78"/>
                        <a:pt x="3" y="42"/>
                        <a:pt x="0" y="7"/>
                      </a:cubicBezTo>
                      <a:cubicBezTo>
                        <a:pt x="0" y="5"/>
                        <a:pt x="0" y="3"/>
                        <a:pt x="1" y="0"/>
                      </a:cubicBezTo>
                      <a:cubicBezTo>
                        <a:pt x="61" y="0"/>
                        <a:pt x="121" y="0"/>
                        <a:pt x="182" y="0"/>
                      </a:cubicBezTo>
                      <a:cubicBezTo>
                        <a:pt x="183" y="7"/>
                        <a:pt x="185" y="14"/>
                        <a:pt x="186" y="21"/>
                      </a:cubicBezTo>
                      <a:cubicBezTo>
                        <a:pt x="189" y="58"/>
                        <a:pt x="192" y="95"/>
                        <a:pt x="195" y="132"/>
                      </a:cubicBezTo>
                      <a:cubicBezTo>
                        <a:pt x="195" y="141"/>
                        <a:pt x="198" y="145"/>
                        <a:pt x="208" y="148"/>
                      </a:cubicBezTo>
                      <a:cubicBezTo>
                        <a:pt x="271" y="164"/>
                        <a:pt x="334" y="181"/>
                        <a:pt x="397" y="198"/>
                      </a:cubicBezTo>
                      <a:cubicBezTo>
                        <a:pt x="398" y="199"/>
                        <a:pt x="399" y="198"/>
                        <a:pt x="399" y="198"/>
                      </a:cubicBezTo>
                      <a:cubicBezTo>
                        <a:pt x="400" y="199"/>
                        <a:pt x="401" y="200"/>
                        <a:pt x="402" y="201"/>
                      </a:cubicBezTo>
                      <a:cubicBezTo>
                        <a:pt x="406" y="208"/>
                        <a:pt x="405" y="216"/>
                        <a:pt x="405" y="224"/>
                      </a:cubicBezTo>
                      <a:cubicBezTo>
                        <a:pt x="405" y="270"/>
                        <a:pt x="405" y="315"/>
                        <a:pt x="405" y="361"/>
                      </a:cubicBezTo>
                      <a:cubicBezTo>
                        <a:pt x="405" y="370"/>
                        <a:pt x="406" y="380"/>
                        <a:pt x="399" y="387"/>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7" name="Freeform 79"/>
                <p:cNvSpPr>
                  <a:spLocks/>
                </p:cNvSpPr>
                <p:nvPr/>
              </p:nvSpPr>
              <p:spPr bwMode="auto">
                <a:xfrm>
                  <a:off x="10969311" y="7302647"/>
                  <a:ext cx="179619" cy="279994"/>
                </a:xfrm>
                <a:custGeom>
                  <a:avLst/>
                  <a:gdLst>
                    <a:gd name="T0" fmla="*/ 1 w 423"/>
                    <a:gd name="T1" fmla="*/ 474 h 661"/>
                    <a:gd name="T2" fmla="*/ 163 w 423"/>
                    <a:gd name="T3" fmla="*/ 429 h 661"/>
                    <a:gd name="T4" fmla="*/ 186 w 423"/>
                    <a:gd name="T5" fmla="*/ 423 h 661"/>
                    <a:gd name="T6" fmla="*/ 205 w 423"/>
                    <a:gd name="T7" fmla="*/ 401 h 661"/>
                    <a:gd name="T8" fmla="*/ 216 w 423"/>
                    <a:gd name="T9" fmla="*/ 274 h 661"/>
                    <a:gd name="T10" fmla="*/ 222 w 423"/>
                    <a:gd name="T11" fmla="*/ 205 h 661"/>
                    <a:gd name="T12" fmla="*/ 224 w 423"/>
                    <a:gd name="T13" fmla="*/ 182 h 661"/>
                    <a:gd name="T14" fmla="*/ 1 w 423"/>
                    <a:gd name="T15" fmla="*/ 182 h 661"/>
                    <a:gd name="T16" fmla="*/ 1 w 423"/>
                    <a:gd name="T17" fmla="*/ 2 h 661"/>
                    <a:gd name="T18" fmla="*/ 13 w 423"/>
                    <a:gd name="T19" fmla="*/ 1 h 661"/>
                    <a:gd name="T20" fmla="*/ 408 w 423"/>
                    <a:gd name="T21" fmla="*/ 1 h 661"/>
                    <a:gd name="T22" fmla="*/ 423 w 423"/>
                    <a:gd name="T23" fmla="*/ 3 h 661"/>
                    <a:gd name="T24" fmla="*/ 373 w 423"/>
                    <a:gd name="T25" fmla="*/ 560 h 661"/>
                    <a:gd name="T26" fmla="*/ 207 w 423"/>
                    <a:gd name="T27" fmla="*/ 606 h 661"/>
                    <a:gd name="T28" fmla="*/ 13 w 423"/>
                    <a:gd name="T29" fmla="*/ 660 h 661"/>
                    <a:gd name="T30" fmla="*/ 1 w 423"/>
                    <a:gd name="T31" fmla="*/ 661 h 661"/>
                    <a:gd name="T32" fmla="*/ 1 w 423"/>
                    <a:gd name="T33" fmla="*/ 47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661">
                      <a:moveTo>
                        <a:pt x="1" y="474"/>
                      </a:moveTo>
                      <a:cubicBezTo>
                        <a:pt x="55" y="459"/>
                        <a:pt x="109" y="444"/>
                        <a:pt x="163" y="429"/>
                      </a:cubicBezTo>
                      <a:cubicBezTo>
                        <a:pt x="171" y="427"/>
                        <a:pt x="179" y="425"/>
                        <a:pt x="186" y="423"/>
                      </a:cubicBezTo>
                      <a:cubicBezTo>
                        <a:pt x="204" y="418"/>
                        <a:pt x="203" y="418"/>
                        <a:pt x="205" y="401"/>
                      </a:cubicBezTo>
                      <a:cubicBezTo>
                        <a:pt x="208" y="359"/>
                        <a:pt x="212" y="316"/>
                        <a:pt x="216" y="274"/>
                      </a:cubicBezTo>
                      <a:cubicBezTo>
                        <a:pt x="218" y="251"/>
                        <a:pt x="220" y="228"/>
                        <a:pt x="222" y="205"/>
                      </a:cubicBezTo>
                      <a:cubicBezTo>
                        <a:pt x="228" y="198"/>
                        <a:pt x="224" y="190"/>
                        <a:pt x="224" y="182"/>
                      </a:cubicBezTo>
                      <a:cubicBezTo>
                        <a:pt x="150" y="182"/>
                        <a:pt x="77" y="182"/>
                        <a:pt x="1" y="182"/>
                      </a:cubicBezTo>
                      <a:cubicBezTo>
                        <a:pt x="0" y="121"/>
                        <a:pt x="1" y="61"/>
                        <a:pt x="1" y="2"/>
                      </a:cubicBezTo>
                      <a:cubicBezTo>
                        <a:pt x="5" y="1"/>
                        <a:pt x="9" y="1"/>
                        <a:pt x="13" y="1"/>
                      </a:cubicBezTo>
                      <a:cubicBezTo>
                        <a:pt x="145" y="1"/>
                        <a:pt x="276" y="1"/>
                        <a:pt x="408" y="1"/>
                      </a:cubicBezTo>
                      <a:cubicBezTo>
                        <a:pt x="413" y="1"/>
                        <a:pt x="418" y="0"/>
                        <a:pt x="423" y="3"/>
                      </a:cubicBezTo>
                      <a:cubicBezTo>
                        <a:pt x="407" y="188"/>
                        <a:pt x="390" y="374"/>
                        <a:pt x="373" y="560"/>
                      </a:cubicBezTo>
                      <a:cubicBezTo>
                        <a:pt x="317" y="576"/>
                        <a:pt x="262" y="591"/>
                        <a:pt x="207" y="606"/>
                      </a:cubicBezTo>
                      <a:cubicBezTo>
                        <a:pt x="143" y="624"/>
                        <a:pt x="78" y="642"/>
                        <a:pt x="13" y="660"/>
                      </a:cubicBezTo>
                      <a:cubicBezTo>
                        <a:pt x="9" y="661"/>
                        <a:pt x="5" y="661"/>
                        <a:pt x="1" y="661"/>
                      </a:cubicBezTo>
                      <a:cubicBezTo>
                        <a:pt x="1" y="599"/>
                        <a:pt x="1" y="536"/>
                        <a:pt x="1" y="474"/>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sp>
              <p:nvSpPr>
                <p:cNvPr id="238" name="Freeform 80"/>
                <p:cNvSpPr>
                  <a:spLocks/>
                </p:cNvSpPr>
                <p:nvPr/>
              </p:nvSpPr>
              <p:spPr bwMode="auto">
                <a:xfrm>
                  <a:off x="10970443" y="7149065"/>
                  <a:ext cx="191317" cy="75093"/>
                </a:xfrm>
                <a:custGeom>
                  <a:avLst/>
                  <a:gdLst>
                    <a:gd name="T0" fmla="*/ 438 w 452"/>
                    <a:gd name="T1" fmla="*/ 167 h 177"/>
                    <a:gd name="T2" fmla="*/ 424 w 452"/>
                    <a:gd name="T3" fmla="*/ 175 h 177"/>
                    <a:gd name="T4" fmla="*/ 410 w 452"/>
                    <a:gd name="T5" fmla="*/ 175 h 177"/>
                    <a:gd name="T6" fmla="*/ 23 w 452"/>
                    <a:gd name="T7" fmla="*/ 175 h 177"/>
                    <a:gd name="T8" fmla="*/ 0 w 452"/>
                    <a:gd name="T9" fmla="*/ 175 h 177"/>
                    <a:gd name="T10" fmla="*/ 0 w 452"/>
                    <a:gd name="T11" fmla="*/ 0 h 177"/>
                    <a:gd name="T12" fmla="*/ 449 w 452"/>
                    <a:gd name="T13" fmla="*/ 0 h 177"/>
                    <a:gd name="T14" fmla="*/ 451 w 452"/>
                    <a:gd name="T15" fmla="*/ 12 h 177"/>
                    <a:gd name="T16" fmla="*/ 444 w 452"/>
                    <a:gd name="T17" fmla="*/ 104 h 177"/>
                    <a:gd name="T18" fmla="*/ 438 w 452"/>
                    <a:gd name="T19"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177">
                      <a:moveTo>
                        <a:pt x="438" y="167"/>
                      </a:moveTo>
                      <a:cubicBezTo>
                        <a:pt x="434" y="171"/>
                        <a:pt x="432" y="177"/>
                        <a:pt x="424" y="175"/>
                      </a:cubicBezTo>
                      <a:cubicBezTo>
                        <a:pt x="420" y="174"/>
                        <a:pt x="415" y="175"/>
                        <a:pt x="410" y="175"/>
                      </a:cubicBezTo>
                      <a:cubicBezTo>
                        <a:pt x="281" y="175"/>
                        <a:pt x="152" y="175"/>
                        <a:pt x="23" y="175"/>
                      </a:cubicBezTo>
                      <a:cubicBezTo>
                        <a:pt x="16" y="175"/>
                        <a:pt x="9" y="175"/>
                        <a:pt x="0" y="175"/>
                      </a:cubicBezTo>
                      <a:cubicBezTo>
                        <a:pt x="0" y="116"/>
                        <a:pt x="0" y="59"/>
                        <a:pt x="0" y="0"/>
                      </a:cubicBezTo>
                      <a:cubicBezTo>
                        <a:pt x="150" y="0"/>
                        <a:pt x="299" y="0"/>
                        <a:pt x="449" y="0"/>
                      </a:cubicBezTo>
                      <a:cubicBezTo>
                        <a:pt x="452" y="3"/>
                        <a:pt x="450" y="8"/>
                        <a:pt x="451" y="12"/>
                      </a:cubicBezTo>
                      <a:cubicBezTo>
                        <a:pt x="451" y="43"/>
                        <a:pt x="446" y="73"/>
                        <a:pt x="444" y="104"/>
                      </a:cubicBezTo>
                      <a:cubicBezTo>
                        <a:pt x="442" y="125"/>
                        <a:pt x="440" y="146"/>
                        <a:pt x="438" y="167"/>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grpSp>
        </p:grpSp>
      </p:grpSp>
      <p:graphicFrame>
        <p:nvGraphicFramePr>
          <p:cNvPr id="12" name="Table 11"/>
          <p:cNvGraphicFramePr>
            <a:graphicFrameLocks noGrp="1"/>
          </p:cNvGraphicFramePr>
          <p:nvPr>
            <p:extLst>
              <p:ext uri="{D42A27DB-BD31-4B8C-83A1-F6EECF244321}">
                <p14:modId xmlns:p14="http://schemas.microsoft.com/office/powerpoint/2010/main" val="520175456"/>
              </p:ext>
            </p:extLst>
          </p:nvPr>
        </p:nvGraphicFramePr>
        <p:xfrm>
          <a:off x="350352" y="4592423"/>
          <a:ext cx="5695182" cy="1876639"/>
        </p:xfrm>
        <a:graphic>
          <a:graphicData uri="http://schemas.openxmlformats.org/drawingml/2006/table">
            <a:tbl>
              <a:tblPr firstRow="1" bandRow="1">
                <a:tableStyleId>{5C22544A-7EE6-4342-B048-85BDC9FD1C3A}</a:tableStyleId>
              </a:tblPr>
              <a:tblGrid>
                <a:gridCol w="3012055"/>
                <a:gridCol w="2683127"/>
              </a:tblGrid>
              <a:tr h="61980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baseline="0" dirty="0" smtClean="0">
                          <a:gradFill>
                            <a:gsLst>
                              <a:gs pos="0">
                                <a:srgbClr val="FFFFFF"/>
                              </a:gs>
                              <a:gs pos="100000">
                                <a:srgbClr val="FFFFFF"/>
                              </a:gs>
                            </a:gsLst>
                            <a:lin ang="5400000" scaled="0"/>
                          </a:gradFill>
                          <a:latin typeface="+mn-lt"/>
                        </a:rPr>
                        <a:t> </a:t>
                      </a:r>
                      <a:r>
                        <a:rPr lang="en-US" sz="1600" b="0" dirty="0" smtClean="0">
                          <a:gradFill>
                            <a:gsLst>
                              <a:gs pos="0">
                                <a:srgbClr val="FFFFFF"/>
                              </a:gs>
                              <a:gs pos="100000">
                                <a:srgbClr val="FFFFFF"/>
                              </a:gs>
                            </a:gsLst>
                            <a:lin ang="5400000" scaled="0"/>
                          </a:gradFill>
                          <a:latin typeface="+mn-lt"/>
                        </a:rPr>
                        <a:t>Documents</a:t>
                      </a:r>
                      <a:r>
                        <a:rPr lang="en-US" sz="1600" b="0" baseline="0" dirty="0" smtClean="0">
                          <a:gradFill>
                            <a:gsLst>
                              <a:gs pos="0">
                                <a:srgbClr val="FFFFFF"/>
                              </a:gs>
                              <a:gs pos="100000">
                                <a:srgbClr val="FFFFFF"/>
                              </a:gs>
                            </a:gsLst>
                            <a:lin ang="5400000" scaled="0"/>
                          </a:gradFill>
                          <a:latin typeface="+mn-lt"/>
                        </a:rPr>
                        <a:t> </a:t>
                      </a:r>
                      <a:endParaRPr lang="en-US" sz="1600" b="0" dirty="0">
                        <a:solidFill>
                          <a:schemeClr val="accent1"/>
                        </a:solidFill>
                        <a:latin typeface="+mn-lt"/>
                      </a:endParaRPr>
                    </a:p>
                  </a:txBody>
                  <a:tcPr marL="93260" marR="93260" marT="0" marB="0" anchor="ctr">
                    <a:lnL w="12700" cmpd="sng">
                      <a:noFill/>
                    </a:lnL>
                    <a:lnR w="38100" cap="flat" cmpd="sng" algn="ctr">
                      <a:solidFill>
                        <a:srgbClr val="002060"/>
                      </a:solid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B0F0">
                        <a:alpha val="2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rgbClr val="FFFFFF"/>
                              </a:gs>
                              <a:gs pos="100000">
                                <a:srgbClr val="FFFFFF"/>
                              </a:gs>
                            </a:gsLst>
                            <a:lin ang="5400000" scaled="0"/>
                          </a:gradFill>
                          <a:latin typeface="+mn-lt"/>
                        </a:rPr>
                        <a:t>People | groups</a:t>
                      </a:r>
                    </a:p>
                  </a:txBody>
                  <a:tcPr marL="93260" marR="9326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B0F0">
                        <a:alpha val="22000"/>
                      </a:srgbClr>
                    </a:solidFill>
                  </a:tcPr>
                </a:tc>
              </a:tr>
              <a:tr h="62841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rgbClr val="FFFFFF"/>
                              </a:gs>
                              <a:gs pos="100000">
                                <a:srgbClr val="FFFFFF"/>
                              </a:gs>
                            </a:gsLst>
                            <a:lin ang="5400000" scaled="0"/>
                          </a:gradFill>
                          <a:latin typeface="+mn-lt"/>
                        </a:rPr>
                        <a:t>Mail</a:t>
                      </a:r>
                    </a:p>
                  </a:txBody>
                  <a:tcPr marL="93260" marR="93260" marT="0" marB="0" anchor="ctr">
                    <a:lnL w="12700" cmpd="sng">
                      <a:noFill/>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B0F0">
                        <a:alpha val="2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rgbClr val="FFFFFF"/>
                              </a:gs>
                              <a:gs pos="100000">
                                <a:srgbClr val="FFFFFF"/>
                              </a:gs>
                            </a:gsLst>
                            <a:lin ang="5400000" scaled="0"/>
                          </a:gradFill>
                          <a:latin typeface="+mn-lt"/>
                        </a:rPr>
                        <a:t>Tasks</a:t>
                      </a:r>
                    </a:p>
                  </a:txBody>
                  <a:tcPr marL="93260" marR="9326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B0F0">
                        <a:alpha val="22000"/>
                      </a:srgbClr>
                    </a:solidFill>
                  </a:tcPr>
                </a:tc>
              </a:tr>
              <a:tr h="62841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rgbClr val="FFFFFF"/>
                              </a:gs>
                              <a:gs pos="100000">
                                <a:srgbClr val="FFFFFF"/>
                              </a:gs>
                            </a:gsLst>
                            <a:lin ang="5400000" scaled="0"/>
                          </a:gradFill>
                          <a:latin typeface="+mn-lt"/>
                        </a:rPr>
                        <a:t>Calendars</a:t>
                      </a:r>
                    </a:p>
                  </a:txBody>
                  <a:tcPr marL="93260" marR="93260" marT="0" marB="0" anchor="ctr">
                    <a:lnL w="12700" cmpd="sng">
                      <a:noFill/>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alpha val="22000"/>
                      </a:srgb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gradFill>
                            <a:gsLst>
                              <a:gs pos="0">
                                <a:srgbClr val="FFFFFF"/>
                              </a:gs>
                              <a:gs pos="100000">
                                <a:srgbClr val="FFFFFF"/>
                              </a:gs>
                            </a:gsLst>
                            <a:lin ang="5400000" scaled="0"/>
                          </a:gradFill>
                          <a:latin typeface="+mn-lt"/>
                        </a:rPr>
                        <a:t>REST</a:t>
                      </a:r>
                      <a:r>
                        <a:rPr lang="en-US" sz="1600" b="0" baseline="0" dirty="0" smtClean="0">
                          <a:gradFill>
                            <a:gsLst>
                              <a:gs pos="0">
                                <a:srgbClr val="FFFFFF"/>
                              </a:gs>
                              <a:gs pos="100000">
                                <a:srgbClr val="FFFFFF"/>
                              </a:gs>
                            </a:gsLst>
                            <a:lin ang="5400000" scaled="0"/>
                          </a:gradFill>
                          <a:latin typeface="+mn-lt"/>
                        </a:rPr>
                        <a:t> w</a:t>
                      </a:r>
                      <a:r>
                        <a:rPr lang="en-US" sz="1600" b="0" dirty="0" smtClean="0">
                          <a:gradFill>
                            <a:gsLst>
                              <a:gs pos="0">
                                <a:srgbClr val="FFFFFF"/>
                              </a:gs>
                              <a:gs pos="100000">
                                <a:srgbClr val="FFFFFF"/>
                              </a:gs>
                            </a:gsLst>
                            <a:lin ang="5400000" scaled="0"/>
                          </a:gradFill>
                          <a:latin typeface="+mn-lt"/>
                        </a:rPr>
                        <a:t>eb services</a:t>
                      </a:r>
                    </a:p>
                  </a:txBody>
                  <a:tcPr marL="93260" marR="93260" marT="0" marB="0"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r>
            </a:tbl>
          </a:graphicData>
        </a:graphic>
      </p:graphicFrame>
      <p:grpSp>
        <p:nvGrpSpPr>
          <p:cNvPr id="18" name="Group 17"/>
          <p:cNvGrpSpPr/>
          <p:nvPr/>
        </p:nvGrpSpPr>
        <p:grpSpPr>
          <a:xfrm>
            <a:off x="5373202" y="4683356"/>
            <a:ext cx="494749" cy="424390"/>
            <a:chOff x="5373202" y="4683356"/>
            <a:chExt cx="494749" cy="424390"/>
          </a:xfrm>
        </p:grpSpPr>
        <p:sp>
          <p:nvSpPr>
            <p:cNvPr id="180" name="Freeform 741"/>
            <p:cNvSpPr>
              <a:spLocks/>
            </p:cNvSpPr>
            <p:nvPr/>
          </p:nvSpPr>
          <p:spPr bwMode="auto">
            <a:xfrm>
              <a:off x="5540863" y="4788144"/>
              <a:ext cx="159427" cy="319602"/>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sp>
          <p:nvSpPr>
            <p:cNvPr id="181" name="Oval 742"/>
            <p:cNvSpPr>
              <a:spLocks noChangeArrowheads="1"/>
            </p:cNvSpPr>
            <p:nvPr/>
          </p:nvSpPr>
          <p:spPr bwMode="auto">
            <a:xfrm>
              <a:off x="5573048" y="4683356"/>
              <a:ext cx="95058" cy="9580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sp>
          <p:nvSpPr>
            <p:cNvPr id="182" name="Freeform 743"/>
            <p:cNvSpPr>
              <a:spLocks/>
            </p:cNvSpPr>
            <p:nvPr/>
          </p:nvSpPr>
          <p:spPr bwMode="auto">
            <a:xfrm>
              <a:off x="5733972" y="4800119"/>
              <a:ext cx="133979" cy="27244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sp>
          <p:nvSpPr>
            <p:cNvPr id="183" name="Oval 744"/>
            <p:cNvSpPr>
              <a:spLocks noChangeArrowheads="1"/>
            </p:cNvSpPr>
            <p:nvPr/>
          </p:nvSpPr>
          <p:spPr bwMode="auto">
            <a:xfrm>
              <a:off x="5760169" y="4710301"/>
              <a:ext cx="81585" cy="8083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sp>
          <p:nvSpPr>
            <p:cNvPr id="184" name="Freeform 745"/>
            <p:cNvSpPr>
              <a:spLocks/>
            </p:cNvSpPr>
            <p:nvPr/>
          </p:nvSpPr>
          <p:spPr bwMode="auto">
            <a:xfrm>
              <a:off x="5373202" y="4800119"/>
              <a:ext cx="133979" cy="27244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sp>
          <p:nvSpPr>
            <p:cNvPr id="185" name="Oval 746"/>
            <p:cNvSpPr>
              <a:spLocks noChangeArrowheads="1"/>
            </p:cNvSpPr>
            <p:nvPr/>
          </p:nvSpPr>
          <p:spPr bwMode="auto">
            <a:xfrm>
              <a:off x="5399399" y="4710301"/>
              <a:ext cx="81585" cy="8083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a:solidFill>
                  <a:schemeClr val="tx1">
                    <a:lumMod val="65000"/>
                    <a:lumOff val="35000"/>
                  </a:schemeClr>
                </a:solidFill>
              </a:endParaRPr>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r="58971"/>
          <a:stretch/>
        </p:blipFill>
        <p:spPr>
          <a:xfrm>
            <a:off x="2833613" y="5302571"/>
            <a:ext cx="486255" cy="399039"/>
          </a:xfrm>
          <a:prstGeom prst="rect">
            <a:avLst/>
          </a:prstGeom>
        </p:spPr>
      </p:pic>
      <p:sp>
        <p:nvSpPr>
          <p:cNvPr id="178" name="Freeform 26"/>
          <p:cNvSpPr>
            <a:spLocks/>
          </p:cNvSpPr>
          <p:nvPr/>
        </p:nvSpPr>
        <p:spPr bwMode="auto">
          <a:xfrm>
            <a:off x="5451198" y="5365189"/>
            <a:ext cx="380055" cy="336422"/>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chemeClr val="tx1">
                  <a:lumMod val="65000"/>
                  <a:lumOff val="35000"/>
                </a:schemeClr>
              </a:solidFill>
            </a:endParaRPr>
          </a:p>
        </p:txBody>
      </p:sp>
      <p:grpSp>
        <p:nvGrpSpPr>
          <p:cNvPr id="19" name="Group 18"/>
          <p:cNvGrpSpPr/>
          <p:nvPr/>
        </p:nvGrpSpPr>
        <p:grpSpPr>
          <a:xfrm>
            <a:off x="1969710" y="4607189"/>
            <a:ext cx="1350313" cy="577396"/>
            <a:chOff x="1969710" y="4607189"/>
            <a:chExt cx="1350313" cy="577396"/>
          </a:xfrm>
        </p:grpSpPr>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5370"/>
            <a:stretch/>
          </p:blipFill>
          <p:spPr>
            <a:xfrm>
              <a:off x="2315393" y="4607189"/>
              <a:ext cx="576186" cy="577396"/>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r="49189"/>
            <a:stretch/>
          </p:blipFill>
          <p:spPr>
            <a:xfrm>
              <a:off x="2746955" y="4607189"/>
              <a:ext cx="573068" cy="577396"/>
            </a:xfrm>
            <a:prstGeom prst="rect">
              <a:avLst/>
            </a:prstGeom>
          </p:spPr>
        </p:pic>
        <p:grpSp>
          <p:nvGrpSpPr>
            <p:cNvPr id="13" name="Group 12"/>
            <p:cNvGrpSpPr/>
            <p:nvPr/>
          </p:nvGrpSpPr>
          <p:grpSpPr>
            <a:xfrm>
              <a:off x="1969710" y="4699291"/>
              <a:ext cx="391302" cy="394735"/>
              <a:chOff x="1373143" y="5257773"/>
              <a:chExt cx="309846" cy="312564"/>
            </a:xfrm>
          </p:grpSpPr>
          <p:sp>
            <p:nvSpPr>
              <p:cNvPr id="6" name="Rectangle 5"/>
              <p:cNvSpPr/>
              <p:nvPr/>
            </p:nvSpPr>
            <p:spPr bwMode="auto">
              <a:xfrm>
                <a:off x="1399077" y="5321679"/>
                <a:ext cx="121547" cy="18814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569006" y="5321679"/>
                <a:ext cx="105394" cy="18814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1" name="Freeform 9"/>
              <p:cNvSpPr>
                <a:spLocks noChangeAspect="1" noEditPoints="1"/>
              </p:cNvSpPr>
              <p:nvPr/>
            </p:nvSpPr>
            <p:spPr bwMode="auto">
              <a:xfrm>
                <a:off x="1373143" y="5257773"/>
                <a:ext cx="309846" cy="312564"/>
              </a:xfrm>
              <a:custGeom>
                <a:avLst/>
                <a:gdLst>
                  <a:gd name="T0" fmla="*/ 92 w 96"/>
                  <a:gd name="T1" fmla="*/ 12 h 96"/>
                  <a:gd name="T2" fmla="*/ 60 w 96"/>
                  <a:gd name="T3" fmla="*/ 12 h 96"/>
                  <a:gd name="T4" fmla="*/ 60 w 96"/>
                  <a:gd name="T5" fmla="*/ 60 h 96"/>
                  <a:gd name="T6" fmla="*/ 84 w 96"/>
                  <a:gd name="T7" fmla="*/ 60 h 96"/>
                  <a:gd name="T8" fmla="*/ 84 w 96"/>
                  <a:gd name="T9" fmla="*/ 64 h 96"/>
                  <a:gd name="T10" fmla="*/ 60 w 96"/>
                  <a:gd name="T11" fmla="*/ 64 h 96"/>
                  <a:gd name="T12" fmla="*/ 60 w 96"/>
                  <a:gd name="T13" fmla="*/ 72 h 96"/>
                  <a:gd name="T14" fmla="*/ 84 w 96"/>
                  <a:gd name="T15" fmla="*/ 72 h 96"/>
                  <a:gd name="T16" fmla="*/ 84 w 96"/>
                  <a:gd name="T17" fmla="*/ 76 h 96"/>
                  <a:gd name="T18" fmla="*/ 60 w 96"/>
                  <a:gd name="T19" fmla="*/ 76 h 96"/>
                  <a:gd name="T20" fmla="*/ 60 w 96"/>
                  <a:gd name="T21" fmla="*/ 84 h 96"/>
                  <a:gd name="T22" fmla="*/ 92 w 96"/>
                  <a:gd name="T23" fmla="*/ 84 h 96"/>
                  <a:gd name="T24" fmla="*/ 96 w 96"/>
                  <a:gd name="T25" fmla="*/ 80 h 96"/>
                  <a:gd name="T26" fmla="*/ 96 w 96"/>
                  <a:gd name="T27" fmla="*/ 16 h 96"/>
                  <a:gd name="T28" fmla="*/ 92 w 96"/>
                  <a:gd name="T29" fmla="*/ 12 h 96"/>
                  <a:gd name="T30" fmla="*/ 66 w 96"/>
                  <a:gd name="T31" fmla="*/ 52 h 96"/>
                  <a:gd name="T32" fmla="*/ 60 w 96"/>
                  <a:gd name="T33" fmla="*/ 50 h 96"/>
                  <a:gd name="T34" fmla="*/ 60 w 96"/>
                  <a:gd name="T35" fmla="*/ 30 h 96"/>
                  <a:gd name="T36" fmla="*/ 68 w 96"/>
                  <a:gd name="T37" fmla="*/ 28 h 96"/>
                  <a:gd name="T38" fmla="*/ 68 w 96"/>
                  <a:gd name="T39" fmla="*/ 40 h 96"/>
                  <a:gd name="T40" fmla="*/ 79 w 96"/>
                  <a:gd name="T41" fmla="*/ 40 h 96"/>
                  <a:gd name="T42" fmla="*/ 66 w 96"/>
                  <a:gd name="T43" fmla="*/ 52 h 96"/>
                  <a:gd name="T44" fmla="*/ 72 w 96"/>
                  <a:gd name="T45" fmla="*/ 36 h 96"/>
                  <a:gd name="T46" fmla="*/ 72 w 96"/>
                  <a:gd name="T47" fmla="*/ 24 h 96"/>
                  <a:gd name="T48" fmla="*/ 84 w 96"/>
                  <a:gd name="T49" fmla="*/ 36 h 96"/>
                  <a:gd name="T50" fmla="*/ 72 w 96"/>
                  <a:gd name="T51" fmla="*/ 36 h 96"/>
                  <a:gd name="T52" fmla="*/ 32 w 96"/>
                  <a:gd name="T53" fmla="*/ 38 h 96"/>
                  <a:gd name="T54" fmla="*/ 33 w 96"/>
                  <a:gd name="T55" fmla="*/ 41 h 96"/>
                  <a:gd name="T56" fmla="*/ 32 w 96"/>
                  <a:gd name="T57" fmla="*/ 44 h 96"/>
                  <a:gd name="T58" fmla="*/ 31 w 96"/>
                  <a:gd name="T59" fmla="*/ 46 h 96"/>
                  <a:gd name="T60" fmla="*/ 29 w 96"/>
                  <a:gd name="T61" fmla="*/ 47 h 96"/>
                  <a:gd name="T62" fmla="*/ 27 w 96"/>
                  <a:gd name="T63" fmla="*/ 47 h 96"/>
                  <a:gd name="T64" fmla="*/ 24 w 96"/>
                  <a:gd name="T65" fmla="*/ 47 h 96"/>
                  <a:gd name="T66" fmla="*/ 24 w 96"/>
                  <a:gd name="T67" fmla="*/ 47 h 96"/>
                  <a:gd name="T68" fmla="*/ 24 w 96"/>
                  <a:gd name="T69" fmla="*/ 35 h 96"/>
                  <a:gd name="T70" fmla="*/ 27 w 96"/>
                  <a:gd name="T71" fmla="*/ 35 h 96"/>
                  <a:gd name="T72" fmla="*/ 29 w 96"/>
                  <a:gd name="T73" fmla="*/ 35 h 96"/>
                  <a:gd name="T74" fmla="*/ 31 w 96"/>
                  <a:gd name="T75" fmla="*/ 36 h 96"/>
                  <a:gd name="T76" fmla="*/ 32 w 96"/>
                  <a:gd name="T77" fmla="*/ 38 h 96"/>
                  <a:gd name="T78" fmla="*/ 0 w 96"/>
                  <a:gd name="T79" fmla="*/ 13 h 96"/>
                  <a:gd name="T80" fmla="*/ 0 w 96"/>
                  <a:gd name="T81" fmla="*/ 83 h 96"/>
                  <a:gd name="T82" fmla="*/ 56 w 96"/>
                  <a:gd name="T83" fmla="*/ 96 h 96"/>
                  <a:gd name="T84" fmla="*/ 56 w 96"/>
                  <a:gd name="T85" fmla="*/ 0 h 96"/>
                  <a:gd name="T86" fmla="*/ 0 w 96"/>
                  <a:gd name="T87" fmla="*/ 13 h 96"/>
                  <a:gd name="T88" fmla="*/ 41 w 96"/>
                  <a:gd name="T89" fmla="*/ 43 h 96"/>
                  <a:gd name="T90" fmla="*/ 40 w 96"/>
                  <a:gd name="T91" fmla="*/ 46 h 96"/>
                  <a:gd name="T92" fmla="*/ 39 w 96"/>
                  <a:gd name="T93" fmla="*/ 48 h 96"/>
                  <a:gd name="T94" fmla="*/ 38 w 96"/>
                  <a:gd name="T95" fmla="*/ 50 h 96"/>
                  <a:gd name="T96" fmla="*/ 35 w 96"/>
                  <a:gd name="T97" fmla="*/ 52 h 96"/>
                  <a:gd name="T98" fmla="*/ 33 w 96"/>
                  <a:gd name="T99" fmla="*/ 53 h 96"/>
                  <a:gd name="T100" fmla="*/ 30 w 96"/>
                  <a:gd name="T101" fmla="*/ 54 h 96"/>
                  <a:gd name="T102" fmla="*/ 27 w 96"/>
                  <a:gd name="T103" fmla="*/ 54 h 96"/>
                  <a:gd name="T104" fmla="*/ 24 w 96"/>
                  <a:gd name="T105" fmla="*/ 54 h 96"/>
                  <a:gd name="T106" fmla="*/ 24 w 96"/>
                  <a:gd name="T107" fmla="*/ 68 h 96"/>
                  <a:gd name="T108" fmla="*/ 16 w 96"/>
                  <a:gd name="T109" fmla="*/ 67 h 96"/>
                  <a:gd name="T110" fmla="*/ 16 w 96"/>
                  <a:gd name="T111" fmla="*/ 29 h 96"/>
                  <a:gd name="T112" fmla="*/ 28 w 96"/>
                  <a:gd name="T113" fmla="*/ 28 h 96"/>
                  <a:gd name="T114" fmla="*/ 34 w 96"/>
                  <a:gd name="T115" fmla="*/ 29 h 96"/>
                  <a:gd name="T116" fmla="*/ 38 w 96"/>
                  <a:gd name="T117" fmla="*/ 31 h 96"/>
                  <a:gd name="T118" fmla="*/ 41 w 96"/>
                  <a:gd name="T119" fmla="*/ 35 h 96"/>
                  <a:gd name="T120" fmla="*/ 41 w 96"/>
                  <a:gd name="T121" fmla="*/ 40 h 96"/>
                  <a:gd name="T122" fmla="*/ 41 w 96"/>
                  <a:gd name="T123"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6">
                    <a:moveTo>
                      <a:pt x="92" y="12"/>
                    </a:moveTo>
                    <a:cubicBezTo>
                      <a:pt x="60" y="12"/>
                      <a:pt x="60" y="12"/>
                      <a:pt x="60" y="12"/>
                    </a:cubicBezTo>
                    <a:cubicBezTo>
                      <a:pt x="60" y="60"/>
                      <a:pt x="60" y="60"/>
                      <a:pt x="60" y="60"/>
                    </a:cubicBezTo>
                    <a:cubicBezTo>
                      <a:pt x="84" y="60"/>
                      <a:pt x="84" y="60"/>
                      <a:pt x="84" y="60"/>
                    </a:cubicBezTo>
                    <a:cubicBezTo>
                      <a:pt x="84" y="64"/>
                      <a:pt x="84" y="64"/>
                      <a:pt x="84" y="64"/>
                    </a:cubicBezTo>
                    <a:cubicBezTo>
                      <a:pt x="60" y="64"/>
                      <a:pt x="60" y="64"/>
                      <a:pt x="60" y="64"/>
                    </a:cubicBezTo>
                    <a:cubicBezTo>
                      <a:pt x="60" y="72"/>
                      <a:pt x="60" y="72"/>
                      <a:pt x="60" y="72"/>
                    </a:cubicBezTo>
                    <a:cubicBezTo>
                      <a:pt x="84" y="72"/>
                      <a:pt x="84" y="72"/>
                      <a:pt x="84" y="72"/>
                    </a:cubicBezTo>
                    <a:cubicBezTo>
                      <a:pt x="84" y="76"/>
                      <a:pt x="84" y="76"/>
                      <a:pt x="84"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66" y="52"/>
                    </a:moveTo>
                    <a:cubicBezTo>
                      <a:pt x="64" y="52"/>
                      <a:pt x="62" y="51"/>
                      <a:pt x="60" y="50"/>
                    </a:cubicBezTo>
                    <a:cubicBezTo>
                      <a:pt x="60" y="30"/>
                      <a:pt x="60" y="30"/>
                      <a:pt x="60" y="30"/>
                    </a:cubicBezTo>
                    <a:cubicBezTo>
                      <a:pt x="62" y="29"/>
                      <a:pt x="65" y="28"/>
                      <a:pt x="68" y="28"/>
                    </a:cubicBezTo>
                    <a:cubicBezTo>
                      <a:pt x="68" y="40"/>
                      <a:pt x="68" y="40"/>
                      <a:pt x="68" y="40"/>
                    </a:cubicBezTo>
                    <a:cubicBezTo>
                      <a:pt x="79" y="40"/>
                      <a:pt x="79" y="40"/>
                      <a:pt x="79" y="40"/>
                    </a:cubicBezTo>
                    <a:cubicBezTo>
                      <a:pt x="79" y="47"/>
                      <a:pt x="74" y="52"/>
                      <a:pt x="66" y="52"/>
                    </a:cubicBezTo>
                    <a:close/>
                    <a:moveTo>
                      <a:pt x="72" y="36"/>
                    </a:moveTo>
                    <a:cubicBezTo>
                      <a:pt x="72" y="24"/>
                      <a:pt x="72" y="24"/>
                      <a:pt x="72" y="24"/>
                    </a:cubicBezTo>
                    <a:cubicBezTo>
                      <a:pt x="79" y="24"/>
                      <a:pt x="84" y="29"/>
                      <a:pt x="84" y="36"/>
                    </a:cubicBezTo>
                    <a:lnTo>
                      <a:pt x="72" y="36"/>
                    </a:lnTo>
                    <a:close/>
                    <a:moveTo>
                      <a:pt x="32" y="38"/>
                    </a:moveTo>
                    <a:cubicBezTo>
                      <a:pt x="33" y="39"/>
                      <a:pt x="33" y="40"/>
                      <a:pt x="33" y="41"/>
                    </a:cubicBezTo>
                    <a:cubicBezTo>
                      <a:pt x="33" y="42"/>
                      <a:pt x="33" y="43"/>
                      <a:pt x="32" y="44"/>
                    </a:cubicBezTo>
                    <a:cubicBezTo>
                      <a:pt x="32" y="45"/>
                      <a:pt x="32" y="45"/>
                      <a:pt x="31" y="46"/>
                    </a:cubicBezTo>
                    <a:cubicBezTo>
                      <a:pt x="31" y="46"/>
                      <a:pt x="30" y="47"/>
                      <a:pt x="29" y="47"/>
                    </a:cubicBezTo>
                    <a:cubicBezTo>
                      <a:pt x="29" y="47"/>
                      <a:pt x="28" y="47"/>
                      <a:pt x="27" y="47"/>
                    </a:cubicBezTo>
                    <a:cubicBezTo>
                      <a:pt x="24" y="47"/>
                      <a:pt x="24" y="47"/>
                      <a:pt x="24" y="47"/>
                    </a:cubicBezTo>
                    <a:cubicBezTo>
                      <a:pt x="24" y="47"/>
                      <a:pt x="24" y="47"/>
                      <a:pt x="24" y="47"/>
                    </a:cubicBezTo>
                    <a:cubicBezTo>
                      <a:pt x="24" y="35"/>
                      <a:pt x="24" y="35"/>
                      <a:pt x="24" y="35"/>
                    </a:cubicBezTo>
                    <a:cubicBezTo>
                      <a:pt x="27" y="35"/>
                      <a:pt x="27" y="35"/>
                      <a:pt x="27" y="35"/>
                    </a:cubicBezTo>
                    <a:cubicBezTo>
                      <a:pt x="28" y="35"/>
                      <a:pt x="29" y="35"/>
                      <a:pt x="29" y="35"/>
                    </a:cubicBezTo>
                    <a:cubicBezTo>
                      <a:pt x="30" y="36"/>
                      <a:pt x="31" y="36"/>
                      <a:pt x="31" y="36"/>
                    </a:cubicBezTo>
                    <a:cubicBezTo>
                      <a:pt x="32" y="37"/>
                      <a:pt x="32" y="37"/>
                      <a:pt x="32" y="38"/>
                    </a:cubicBezTo>
                    <a:close/>
                    <a:moveTo>
                      <a:pt x="0" y="13"/>
                    </a:moveTo>
                    <a:cubicBezTo>
                      <a:pt x="0" y="83"/>
                      <a:pt x="0" y="83"/>
                      <a:pt x="0" y="83"/>
                    </a:cubicBezTo>
                    <a:cubicBezTo>
                      <a:pt x="56" y="96"/>
                      <a:pt x="56" y="96"/>
                      <a:pt x="56" y="96"/>
                    </a:cubicBezTo>
                    <a:cubicBezTo>
                      <a:pt x="56" y="0"/>
                      <a:pt x="56" y="0"/>
                      <a:pt x="56" y="0"/>
                    </a:cubicBezTo>
                    <a:lnTo>
                      <a:pt x="0" y="13"/>
                    </a:lnTo>
                    <a:close/>
                    <a:moveTo>
                      <a:pt x="41" y="43"/>
                    </a:moveTo>
                    <a:cubicBezTo>
                      <a:pt x="41" y="44"/>
                      <a:pt x="41" y="45"/>
                      <a:pt x="40" y="46"/>
                    </a:cubicBezTo>
                    <a:cubicBezTo>
                      <a:pt x="40" y="47"/>
                      <a:pt x="40" y="48"/>
                      <a:pt x="39" y="48"/>
                    </a:cubicBezTo>
                    <a:cubicBezTo>
                      <a:pt x="39" y="49"/>
                      <a:pt x="38" y="50"/>
                      <a:pt x="38" y="50"/>
                    </a:cubicBezTo>
                    <a:cubicBezTo>
                      <a:pt x="37" y="51"/>
                      <a:pt x="36" y="52"/>
                      <a:pt x="35" y="52"/>
                    </a:cubicBezTo>
                    <a:cubicBezTo>
                      <a:pt x="35" y="53"/>
                      <a:pt x="34" y="53"/>
                      <a:pt x="33" y="53"/>
                    </a:cubicBezTo>
                    <a:cubicBezTo>
                      <a:pt x="32" y="54"/>
                      <a:pt x="31" y="54"/>
                      <a:pt x="30" y="54"/>
                    </a:cubicBezTo>
                    <a:cubicBezTo>
                      <a:pt x="29" y="54"/>
                      <a:pt x="28" y="54"/>
                      <a:pt x="27" y="54"/>
                    </a:cubicBezTo>
                    <a:cubicBezTo>
                      <a:pt x="24" y="54"/>
                      <a:pt x="24" y="54"/>
                      <a:pt x="24" y="54"/>
                    </a:cubicBezTo>
                    <a:cubicBezTo>
                      <a:pt x="24" y="68"/>
                      <a:pt x="24" y="68"/>
                      <a:pt x="24" y="68"/>
                    </a:cubicBezTo>
                    <a:cubicBezTo>
                      <a:pt x="16" y="67"/>
                      <a:pt x="16" y="67"/>
                      <a:pt x="16" y="67"/>
                    </a:cubicBezTo>
                    <a:cubicBezTo>
                      <a:pt x="16" y="29"/>
                      <a:pt x="16" y="29"/>
                      <a:pt x="16" y="29"/>
                    </a:cubicBezTo>
                    <a:cubicBezTo>
                      <a:pt x="28" y="28"/>
                      <a:pt x="28" y="28"/>
                      <a:pt x="28" y="28"/>
                    </a:cubicBezTo>
                    <a:cubicBezTo>
                      <a:pt x="30" y="28"/>
                      <a:pt x="32" y="28"/>
                      <a:pt x="34" y="29"/>
                    </a:cubicBezTo>
                    <a:cubicBezTo>
                      <a:pt x="35" y="29"/>
                      <a:pt x="37" y="30"/>
                      <a:pt x="38" y="31"/>
                    </a:cubicBezTo>
                    <a:cubicBezTo>
                      <a:pt x="39" y="32"/>
                      <a:pt x="40" y="33"/>
                      <a:pt x="41" y="35"/>
                    </a:cubicBezTo>
                    <a:cubicBezTo>
                      <a:pt x="41" y="36"/>
                      <a:pt x="41" y="38"/>
                      <a:pt x="41" y="40"/>
                    </a:cubicBezTo>
                    <a:cubicBezTo>
                      <a:pt x="41" y="41"/>
                      <a:pt x="41" y="42"/>
                      <a:pt x="41" y="43"/>
                    </a:cubicBezTo>
                    <a:close/>
                  </a:path>
                </a:pathLst>
              </a:custGeom>
              <a:solidFill>
                <a:srgbClr val="E94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sp>
        <p:nvSpPr>
          <p:cNvPr id="94" name="Freeform 91"/>
          <p:cNvSpPr>
            <a:spLocks noChangeAspect="1" noEditPoints="1"/>
          </p:cNvSpPr>
          <p:nvPr/>
        </p:nvSpPr>
        <p:spPr bwMode="auto">
          <a:xfrm>
            <a:off x="2824960" y="5940225"/>
            <a:ext cx="401599" cy="413184"/>
          </a:xfrm>
          <a:custGeom>
            <a:avLst/>
            <a:gdLst>
              <a:gd name="T0" fmla="*/ 0 w 132"/>
              <a:gd name="T1" fmla="*/ 37 h 136"/>
              <a:gd name="T2" fmla="*/ 0 w 132"/>
              <a:gd name="T3" fmla="*/ 117 h 136"/>
              <a:gd name="T4" fmla="*/ 20 w 132"/>
              <a:gd name="T5" fmla="*/ 136 h 136"/>
              <a:gd name="T6" fmla="*/ 112 w 132"/>
              <a:gd name="T7" fmla="*/ 136 h 136"/>
              <a:gd name="T8" fmla="*/ 132 w 132"/>
              <a:gd name="T9" fmla="*/ 117 h 136"/>
              <a:gd name="T10" fmla="*/ 132 w 132"/>
              <a:gd name="T11" fmla="*/ 37 h 136"/>
              <a:gd name="T12" fmla="*/ 112 w 132"/>
              <a:gd name="T13" fmla="*/ 18 h 136"/>
              <a:gd name="T14" fmla="*/ 108 w 132"/>
              <a:gd name="T15" fmla="*/ 18 h 136"/>
              <a:gd name="T16" fmla="*/ 108 w 132"/>
              <a:gd name="T17" fmla="*/ 6 h 136"/>
              <a:gd name="T18" fmla="*/ 102 w 132"/>
              <a:gd name="T19" fmla="*/ 0 h 136"/>
              <a:gd name="T20" fmla="*/ 96 w 132"/>
              <a:gd name="T21" fmla="*/ 6 h 136"/>
              <a:gd name="T22" fmla="*/ 96 w 132"/>
              <a:gd name="T23" fmla="*/ 30 h 136"/>
              <a:gd name="T24" fmla="*/ 91 w 132"/>
              <a:gd name="T25" fmla="*/ 35 h 136"/>
              <a:gd name="T26" fmla="*/ 86 w 132"/>
              <a:gd name="T27" fmla="*/ 30 h 136"/>
              <a:gd name="T28" fmla="*/ 86 w 132"/>
              <a:gd name="T29" fmla="*/ 18 h 136"/>
              <a:gd name="T30" fmla="*/ 75 w 132"/>
              <a:gd name="T31" fmla="*/ 18 h 136"/>
              <a:gd name="T32" fmla="*/ 75 w 132"/>
              <a:gd name="T33" fmla="*/ 6 h 136"/>
              <a:gd name="T34" fmla="*/ 69 w 132"/>
              <a:gd name="T35" fmla="*/ 0 h 136"/>
              <a:gd name="T36" fmla="*/ 63 w 132"/>
              <a:gd name="T37" fmla="*/ 6 h 136"/>
              <a:gd name="T38" fmla="*/ 63 w 132"/>
              <a:gd name="T39" fmla="*/ 30 h 136"/>
              <a:gd name="T40" fmla="*/ 58 w 132"/>
              <a:gd name="T41" fmla="*/ 35 h 136"/>
              <a:gd name="T42" fmla="*/ 53 w 132"/>
              <a:gd name="T43" fmla="*/ 30 h 136"/>
              <a:gd name="T44" fmla="*/ 53 w 132"/>
              <a:gd name="T45" fmla="*/ 18 h 136"/>
              <a:gd name="T46" fmla="*/ 43 w 132"/>
              <a:gd name="T47" fmla="*/ 18 h 136"/>
              <a:gd name="T48" fmla="*/ 43 w 132"/>
              <a:gd name="T49" fmla="*/ 6 h 136"/>
              <a:gd name="T50" fmla="*/ 37 w 132"/>
              <a:gd name="T51" fmla="*/ 0 h 136"/>
              <a:gd name="T52" fmla="*/ 31 w 132"/>
              <a:gd name="T53" fmla="*/ 6 h 136"/>
              <a:gd name="T54" fmla="*/ 31 w 132"/>
              <a:gd name="T55" fmla="*/ 30 h 136"/>
              <a:gd name="T56" fmla="*/ 25 w 132"/>
              <a:gd name="T57" fmla="*/ 35 h 136"/>
              <a:gd name="T58" fmla="*/ 20 w 132"/>
              <a:gd name="T59" fmla="*/ 30 h 136"/>
              <a:gd name="T60" fmla="*/ 20 w 132"/>
              <a:gd name="T61" fmla="*/ 18 h 136"/>
              <a:gd name="T62" fmla="*/ 0 w 132"/>
              <a:gd name="T63" fmla="*/ 37 h 136"/>
              <a:gd name="T64" fmla="*/ 118 w 132"/>
              <a:gd name="T65" fmla="*/ 114 h 136"/>
              <a:gd name="T66" fmla="*/ 111 w 132"/>
              <a:gd name="T67" fmla="*/ 121 h 136"/>
              <a:gd name="T68" fmla="*/ 22 w 132"/>
              <a:gd name="T69" fmla="*/ 121 h 136"/>
              <a:gd name="T70" fmla="*/ 16 w 132"/>
              <a:gd name="T71" fmla="*/ 114 h 136"/>
              <a:gd name="T72" fmla="*/ 16 w 132"/>
              <a:gd name="T73" fmla="*/ 60 h 136"/>
              <a:gd name="T74" fmla="*/ 118 w 132"/>
              <a:gd name="T75" fmla="*/ 60 h 136"/>
              <a:gd name="T76" fmla="*/ 118 w 132"/>
              <a:gd name="T77" fmla="*/ 114 h 136"/>
              <a:gd name="T78" fmla="*/ 75 w 132"/>
              <a:gd name="T79" fmla="*/ 105 h 136"/>
              <a:gd name="T80" fmla="*/ 51 w 132"/>
              <a:gd name="T81" fmla="*/ 105 h 136"/>
              <a:gd name="T82" fmla="*/ 61 w 132"/>
              <a:gd name="T83" fmla="*/ 93 h 136"/>
              <a:gd name="T84" fmla="*/ 64 w 132"/>
              <a:gd name="T85" fmla="*/ 89 h 136"/>
              <a:gd name="T86" fmla="*/ 65 w 132"/>
              <a:gd name="T87" fmla="*/ 86 h 136"/>
              <a:gd name="T88" fmla="*/ 67 w 132"/>
              <a:gd name="T89" fmla="*/ 81 h 136"/>
              <a:gd name="T90" fmla="*/ 66 w 132"/>
              <a:gd name="T91" fmla="*/ 78 h 136"/>
              <a:gd name="T92" fmla="*/ 64 w 132"/>
              <a:gd name="T93" fmla="*/ 77 h 136"/>
              <a:gd name="T94" fmla="*/ 62 w 132"/>
              <a:gd name="T95" fmla="*/ 82 h 136"/>
              <a:gd name="T96" fmla="*/ 62 w 132"/>
              <a:gd name="T97" fmla="*/ 82 h 136"/>
              <a:gd name="T98" fmla="*/ 62 w 132"/>
              <a:gd name="T99" fmla="*/ 83 h 136"/>
              <a:gd name="T100" fmla="*/ 53 w 132"/>
              <a:gd name="T101" fmla="*/ 83 h 136"/>
              <a:gd name="T102" fmla="*/ 53 w 132"/>
              <a:gd name="T103" fmla="*/ 82 h 136"/>
              <a:gd name="T104" fmla="*/ 56 w 132"/>
              <a:gd name="T105" fmla="*/ 73 h 136"/>
              <a:gd name="T106" fmla="*/ 65 w 132"/>
              <a:gd name="T107" fmla="*/ 70 h 136"/>
              <a:gd name="T108" fmla="*/ 73 w 132"/>
              <a:gd name="T109" fmla="*/ 73 h 136"/>
              <a:gd name="T110" fmla="*/ 76 w 132"/>
              <a:gd name="T111" fmla="*/ 81 h 136"/>
              <a:gd name="T112" fmla="*/ 74 w 132"/>
              <a:gd name="T113" fmla="*/ 89 h 136"/>
              <a:gd name="T114" fmla="*/ 71 w 132"/>
              <a:gd name="T115" fmla="*/ 93 h 136"/>
              <a:gd name="T116" fmla="*/ 67 w 132"/>
              <a:gd name="T117" fmla="*/ 98 h 136"/>
              <a:gd name="T118" fmla="*/ 71 w 132"/>
              <a:gd name="T119" fmla="*/ 97 h 136"/>
              <a:gd name="T120" fmla="*/ 75 w 132"/>
              <a:gd name="T121" fmla="*/ 97 h 136"/>
              <a:gd name="T122" fmla="*/ 75 w 132"/>
              <a:gd name="T123"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 h="136">
                <a:moveTo>
                  <a:pt x="0" y="37"/>
                </a:moveTo>
                <a:cubicBezTo>
                  <a:pt x="0" y="117"/>
                  <a:pt x="0" y="117"/>
                  <a:pt x="0" y="117"/>
                </a:cubicBezTo>
                <a:cubicBezTo>
                  <a:pt x="0" y="128"/>
                  <a:pt x="9" y="136"/>
                  <a:pt x="20" y="136"/>
                </a:cubicBezTo>
                <a:cubicBezTo>
                  <a:pt x="112" y="136"/>
                  <a:pt x="112" y="136"/>
                  <a:pt x="112" y="136"/>
                </a:cubicBezTo>
                <a:cubicBezTo>
                  <a:pt x="123" y="136"/>
                  <a:pt x="132" y="128"/>
                  <a:pt x="132" y="117"/>
                </a:cubicBezTo>
                <a:cubicBezTo>
                  <a:pt x="132" y="37"/>
                  <a:pt x="132" y="37"/>
                  <a:pt x="132" y="37"/>
                </a:cubicBezTo>
                <a:cubicBezTo>
                  <a:pt x="132" y="26"/>
                  <a:pt x="123" y="18"/>
                  <a:pt x="112" y="18"/>
                </a:cubicBezTo>
                <a:cubicBezTo>
                  <a:pt x="108" y="18"/>
                  <a:pt x="108" y="18"/>
                  <a:pt x="108" y="18"/>
                </a:cubicBezTo>
                <a:cubicBezTo>
                  <a:pt x="108" y="6"/>
                  <a:pt x="108" y="6"/>
                  <a:pt x="108" y="6"/>
                </a:cubicBezTo>
                <a:cubicBezTo>
                  <a:pt x="108" y="2"/>
                  <a:pt x="106" y="0"/>
                  <a:pt x="102" y="0"/>
                </a:cubicBezTo>
                <a:cubicBezTo>
                  <a:pt x="99" y="0"/>
                  <a:pt x="96" y="2"/>
                  <a:pt x="96" y="6"/>
                </a:cubicBezTo>
                <a:cubicBezTo>
                  <a:pt x="96" y="30"/>
                  <a:pt x="96" y="30"/>
                  <a:pt x="96" y="30"/>
                </a:cubicBezTo>
                <a:cubicBezTo>
                  <a:pt x="96" y="33"/>
                  <a:pt x="94" y="35"/>
                  <a:pt x="91" y="35"/>
                </a:cubicBezTo>
                <a:cubicBezTo>
                  <a:pt x="88" y="35"/>
                  <a:pt x="86" y="33"/>
                  <a:pt x="86" y="30"/>
                </a:cubicBezTo>
                <a:cubicBezTo>
                  <a:pt x="86" y="18"/>
                  <a:pt x="86" y="18"/>
                  <a:pt x="86" y="18"/>
                </a:cubicBezTo>
                <a:cubicBezTo>
                  <a:pt x="75" y="18"/>
                  <a:pt x="75" y="18"/>
                  <a:pt x="75" y="18"/>
                </a:cubicBezTo>
                <a:cubicBezTo>
                  <a:pt x="75" y="6"/>
                  <a:pt x="75" y="6"/>
                  <a:pt x="75" y="6"/>
                </a:cubicBezTo>
                <a:cubicBezTo>
                  <a:pt x="75" y="2"/>
                  <a:pt x="73" y="0"/>
                  <a:pt x="69" y="0"/>
                </a:cubicBezTo>
                <a:cubicBezTo>
                  <a:pt x="66" y="0"/>
                  <a:pt x="63" y="2"/>
                  <a:pt x="63" y="6"/>
                </a:cubicBezTo>
                <a:cubicBezTo>
                  <a:pt x="63" y="30"/>
                  <a:pt x="63" y="30"/>
                  <a:pt x="63" y="30"/>
                </a:cubicBezTo>
                <a:cubicBezTo>
                  <a:pt x="63" y="33"/>
                  <a:pt x="61" y="35"/>
                  <a:pt x="58" y="35"/>
                </a:cubicBezTo>
                <a:cubicBezTo>
                  <a:pt x="55" y="35"/>
                  <a:pt x="53" y="33"/>
                  <a:pt x="53" y="30"/>
                </a:cubicBezTo>
                <a:cubicBezTo>
                  <a:pt x="53" y="18"/>
                  <a:pt x="53" y="18"/>
                  <a:pt x="53" y="18"/>
                </a:cubicBezTo>
                <a:cubicBezTo>
                  <a:pt x="43" y="18"/>
                  <a:pt x="43" y="18"/>
                  <a:pt x="43" y="18"/>
                </a:cubicBezTo>
                <a:cubicBezTo>
                  <a:pt x="43" y="6"/>
                  <a:pt x="43" y="6"/>
                  <a:pt x="43" y="6"/>
                </a:cubicBezTo>
                <a:cubicBezTo>
                  <a:pt x="43" y="2"/>
                  <a:pt x="40" y="0"/>
                  <a:pt x="37" y="0"/>
                </a:cubicBezTo>
                <a:cubicBezTo>
                  <a:pt x="33" y="0"/>
                  <a:pt x="31" y="2"/>
                  <a:pt x="31" y="6"/>
                </a:cubicBezTo>
                <a:cubicBezTo>
                  <a:pt x="31" y="30"/>
                  <a:pt x="31" y="30"/>
                  <a:pt x="31" y="30"/>
                </a:cubicBezTo>
                <a:cubicBezTo>
                  <a:pt x="31" y="33"/>
                  <a:pt x="28" y="35"/>
                  <a:pt x="25" y="35"/>
                </a:cubicBezTo>
                <a:cubicBezTo>
                  <a:pt x="22" y="35"/>
                  <a:pt x="20" y="33"/>
                  <a:pt x="20" y="30"/>
                </a:cubicBezTo>
                <a:cubicBezTo>
                  <a:pt x="20" y="18"/>
                  <a:pt x="20" y="18"/>
                  <a:pt x="20" y="18"/>
                </a:cubicBezTo>
                <a:cubicBezTo>
                  <a:pt x="9" y="18"/>
                  <a:pt x="0" y="26"/>
                  <a:pt x="0" y="37"/>
                </a:cubicBezTo>
                <a:close/>
                <a:moveTo>
                  <a:pt x="118" y="114"/>
                </a:moveTo>
                <a:cubicBezTo>
                  <a:pt x="118" y="118"/>
                  <a:pt x="115" y="121"/>
                  <a:pt x="111" y="121"/>
                </a:cubicBezTo>
                <a:cubicBezTo>
                  <a:pt x="22" y="121"/>
                  <a:pt x="22" y="121"/>
                  <a:pt x="22" y="121"/>
                </a:cubicBezTo>
                <a:cubicBezTo>
                  <a:pt x="18" y="121"/>
                  <a:pt x="16" y="118"/>
                  <a:pt x="16" y="114"/>
                </a:cubicBezTo>
                <a:cubicBezTo>
                  <a:pt x="16" y="60"/>
                  <a:pt x="16" y="60"/>
                  <a:pt x="16" y="60"/>
                </a:cubicBezTo>
                <a:cubicBezTo>
                  <a:pt x="118" y="60"/>
                  <a:pt x="118" y="60"/>
                  <a:pt x="118" y="60"/>
                </a:cubicBezTo>
                <a:lnTo>
                  <a:pt x="118" y="114"/>
                </a:lnTo>
                <a:close/>
                <a:moveTo>
                  <a:pt x="75" y="105"/>
                </a:moveTo>
                <a:cubicBezTo>
                  <a:pt x="51" y="105"/>
                  <a:pt x="51" y="105"/>
                  <a:pt x="51" y="105"/>
                </a:cubicBezTo>
                <a:cubicBezTo>
                  <a:pt x="61" y="93"/>
                  <a:pt x="61" y="93"/>
                  <a:pt x="61" y="93"/>
                </a:cubicBezTo>
                <a:cubicBezTo>
                  <a:pt x="62" y="91"/>
                  <a:pt x="63" y="90"/>
                  <a:pt x="64" y="89"/>
                </a:cubicBezTo>
                <a:cubicBezTo>
                  <a:pt x="64" y="88"/>
                  <a:pt x="65" y="87"/>
                  <a:pt x="65" y="86"/>
                </a:cubicBezTo>
                <a:cubicBezTo>
                  <a:pt x="66" y="84"/>
                  <a:pt x="67" y="82"/>
                  <a:pt x="67" y="81"/>
                </a:cubicBezTo>
                <a:cubicBezTo>
                  <a:pt x="67" y="80"/>
                  <a:pt x="66" y="79"/>
                  <a:pt x="66" y="78"/>
                </a:cubicBezTo>
                <a:cubicBezTo>
                  <a:pt x="66" y="78"/>
                  <a:pt x="65" y="77"/>
                  <a:pt x="64" y="77"/>
                </a:cubicBezTo>
                <a:cubicBezTo>
                  <a:pt x="63" y="77"/>
                  <a:pt x="62" y="79"/>
                  <a:pt x="62" y="82"/>
                </a:cubicBezTo>
                <a:cubicBezTo>
                  <a:pt x="62" y="82"/>
                  <a:pt x="62" y="82"/>
                  <a:pt x="62" y="82"/>
                </a:cubicBezTo>
                <a:cubicBezTo>
                  <a:pt x="62" y="82"/>
                  <a:pt x="62" y="83"/>
                  <a:pt x="62" y="83"/>
                </a:cubicBezTo>
                <a:cubicBezTo>
                  <a:pt x="53" y="83"/>
                  <a:pt x="53" y="83"/>
                  <a:pt x="53" y="83"/>
                </a:cubicBezTo>
                <a:cubicBezTo>
                  <a:pt x="53" y="82"/>
                  <a:pt x="53" y="82"/>
                  <a:pt x="53" y="82"/>
                </a:cubicBezTo>
                <a:cubicBezTo>
                  <a:pt x="53" y="78"/>
                  <a:pt x="54" y="75"/>
                  <a:pt x="56" y="73"/>
                </a:cubicBezTo>
                <a:cubicBezTo>
                  <a:pt x="58" y="71"/>
                  <a:pt x="61" y="70"/>
                  <a:pt x="65" y="70"/>
                </a:cubicBezTo>
                <a:cubicBezTo>
                  <a:pt x="68" y="70"/>
                  <a:pt x="71" y="71"/>
                  <a:pt x="73" y="73"/>
                </a:cubicBezTo>
                <a:cubicBezTo>
                  <a:pt x="75" y="75"/>
                  <a:pt x="76" y="78"/>
                  <a:pt x="76" y="81"/>
                </a:cubicBezTo>
                <a:cubicBezTo>
                  <a:pt x="76" y="84"/>
                  <a:pt x="75" y="87"/>
                  <a:pt x="74" y="89"/>
                </a:cubicBezTo>
                <a:cubicBezTo>
                  <a:pt x="73" y="91"/>
                  <a:pt x="72" y="92"/>
                  <a:pt x="71" y="93"/>
                </a:cubicBezTo>
                <a:cubicBezTo>
                  <a:pt x="70" y="95"/>
                  <a:pt x="68" y="96"/>
                  <a:pt x="67" y="98"/>
                </a:cubicBezTo>
                <a:cubicBezTo>
                  <a:pt x="68" y="98"/>
                  <a:pt x="70" y="97"/>
                  <a:pt x="71" y="97"/>
                </a:cubicBezTo>
                <a:cubicBezTo>
                  <a:pt x="72" y="97"/>
                  <a:pt x="74" y="97"/>
                  <a:pt x="75" y="97"/>
                </a:cubicBezTo>
                <a:lnTo>
                  <a:pt x="75" y="105"/>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7" name="Rectangle 6"/>
          <p:cNvSpPr/>
          <p:nvPr/>
        </p:nvSpPr>
        <p:spPr bwMode="auto">
          <a:xfrm>
            <a:off x="1790470" y="2308841"/>
            <a:ext cx="2370367" cy="903662"/>
          </a:xfrm>
          <a:prstGeom prst="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7115219" y="2192266"/>
            <a:ext cx="735073" cy="1577006"/>
          </a:xfrm>
          <a:prstGeom prst="rect">
            <a:avLst/>
          </a:prstGeom>
          <a:no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6300548" y="3849417"/>
            <a:ext cx="2057779" cy="7624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defRPr/>
            </a:pPr>
            <a:r>
              <a:rPr lang="en-US" sz="3264" spc="-51" dirty="0" smtClean="0">
                <a:gradFill>
                  <a:gsLst>
                    <a:gs pos="85430">
                      <a:srgbClr val="FFFFFF"/>
                    </a:gs>
                    <a:gs pos="44000">
                      <a:srgbClr val="FFFFFF"/>
                    </a:gs>
                  </a:gsLst>
                  <a:lin ang="5400000" scaled="0"/>
                </a:gradFill>
                <a:latin typeface="Segoe UI Light"/>
              </a:rPr>
              <a:t>Discovery</a:t>
            </a:r>
            <a:endParaRPr lang="en-US" sz="3264" spc="-51" dirty="0">
              <a:gradFill>
                <a:gsLst>
                  <a:gs pos="85430">
                    <a:srgbClr val="FFFFFF"/>
                  </a:gs>
                  <a:gs pos="44000">
                    <a:srgbClr val="FFFFFF"/>
                  </a:gs>
                </a:gsLst>
                <a:lin ang="5400000" scaled="0"/>
              </a:gradFill>
              <a:latin typeface="Segoe UI Light"/>
            </a:endParaRPr>
          </a:p>
        </p:txBody>
      </p:sp>
      <p:pic>
        <p:nvPicPr>
          <p:cNvPr id="17" name="Picture 16"/>
          <p:cNvPicPr>
            <a:picLocks noChangeAspect="1"/>
          </p:cNvPicPr>
          <p:nvPr/>
        </p:nvPicPr>
        <p:blipFill rotWithShape="1">
          <a:blip r:embed="rId10"/>
          <a:srcRect l="8780" t="-1078" r="-1297" b="5999"/>
          <a:stretch/>
        </p:blipFill>
        <p:spPr>
          <a:xfrm>
            <a:off x="7742237" y="4587873"/>
            <a:ext cx="685799" cy="585790"/>
          </a:xfrm>
          <a:prstGeom prst="rect">
            <a:avLst/>
          </a:prstGeom>
        </p:spPr>
      </p:pic>
    </p:spTree>
    <p:extLst>
      <p:ext uri="{BB962C8B-B14F-4D97-AF65-F5344CB8AC3E}">
        <p14:creationId xmlns:p14="http://schemas.microsoft.com/office/powerpoint/2010/main" val="4097280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0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8"/>
                                        </p:tgtEl>
                                        <p:attrNameLst>
                                          <p:attrName>style.visibility</p:attrName>
                                        </p:attrNameLst>
                                      </p:cBhvr>
                                      <p:to>
                                        <p:strVal val="visible"/>
                                      </p:to>
                                    </p:set>
                                    <p:animEffect transition="in" filter="fade">
                                      <p:cBhvr>
                                        <p:cTn id="31" dur="500"/>
                                        <p:tgtEl>
                                          <p:spTgt spid="178"/>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20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57"/>
            </p:par>
          </p:childTnLst>
        </p:cTn>
      </p:par>
    </p:tnLst>
    <p:bldLst>
      <p:bldP spid="125" grpId="0" animBg="1"/>
      <p:bldP spid="126" grpId="0"/>
      <p:bldP spid="155" grpId="0"/>
      <p:bldP spid="178" grpId="0" animBg="1"/>
      <p:bldP spid="94" grpId="0" animBg="1"/>
      <p:bldP spid="7"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1949" y="233152"/>
            <a:ext cx="11370961"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5507" dirty="0"/>
              <a:t>App </a:t>
            </a:r>
            <a:r>
              <a:rPr sz="5507" dirty="0" smtClean="0"/>
              <a:t>anatomy</a:t>
            </a:r>
            <a:endParaRPr lang="en-US" sz="5507" dirty="0"/>
          </a:p>
        </p:txBody>
      </p:sp>
      <p:sp>
        <p:nvSpPr>
          <p:cNvPr id="6" name="Cross 5"/>
          <p:cNvSpPr/>
          <p:nvPr/>
        </p:nvSpPr>
        <p:spPr>
          <a:xfrm>
            <a:off x="4000934" y="3478409"/>
            <a:ext cx="365343" cy="346313"/>
          </a:xfrm>
          <a:prstGeom prst="plus">
            <a:avLst>
              <a:gd name="adj" fmla="val 33488"/>
            </a:avLst>
          </a:prstGeom>
          <a:solidFill>
            <a:schemeClr val="tx1"/>
          </a:solidFill>
          <a:ln w="28575" cap="flat" cmpd="sng" algn="ctr">
            <a:noFill/>
            <a:prstDash val="solid"/>
          </a:ln>
          <a:effectLst/>
        </p:spPr>
        <p:txBody>
          <a:bodyPr lIns="26766" tIns="13382" rIns="26766" bIns="13382" rtlCol="0" anchor="ctr"/>
          <a:lstStyle/>
          <a:p>
            <a:pPr algn="ctr" defTabSz="570813"/>
            <a:endParaRPr lang="en-US" sz="1125" kern="0">
              <a:solidFill>
                <a:srgbClr val="FFFFFF"/>
              </a:solidFill>
            </a:endParaRPr>
          </a:p>
        </p:txBody>
      </p:sp>
      <p:sp>
        <p:nvSpPr>
          <p:cNvPr id="8" name="Equal 7"/>
          <p:cNvSpPr/>
          <p:nvPr/>
        </p:nvSpPr>
        <p:spPr>
          <a:xfrm>
            <a:off x="7800447" y="3365096"/>
            <a:ext cx="595409" cy="585371"/>
          </a:xfrm>
          <a:prstGeom prst="mathEqual">
            <a:avLst>
              <a:gd name="adj1" fmla="val 14949"/>
              <a:gd name="adj2" fmla="val 17475"/>
            </a:avLst>
          </a:prstGeom>
          <a:solidFill>
            <a:schemeClr val="tx1"/>
          </a:solidFill>
          <a:ln w="28575" cap="flat" cmpd="sng" algn="ctr">
            <a:noFill/>
            <a:prstDash val="solid"/>
          </a:ln>
          <a:effectLst/>
        </p:spPr>
        <p:txBody>
          <a:bodyPr lIns="26766" tIns="13382" rIns="26766" bIns="13382" rtlCol="0" anchor="ctr"/>
          <a:lstStyle/>
          <a:p>
            <a:pPr algn="ctr" defTabSz="570813"/>
            <a:endParaRPr lang="en-US" sz="1125" kern="0">
              <a:solidFill>
                <a:srgbClr val="1B1B1B"/>
              </a:solidFill>
            </a:endParaRPr>
          </a:p>
        </p:txBody>
      </p:sp>
      <p:grpSp>
        <p:nvGrpSpPr>
          <p:cNvPr id="9" name="Group 8"/>
          <p:cNvGrpSpPr/>
          <p:nvPr/>
        </p:nvGrpSpPr>
        <p:grpSpPr>
          <a:xfrm>
            <a:off x="8845861" y="2476351"/>
            <a:ext cx="2449256" cy="2448618"/>
            <a:chOff x="612654" y="2554799"/>
            <a:chExt cx="1408218" cy="1407851"/>
          </a:xfrm>
          <a:solidFill>
            <a:srgbClr val="0072C6"/>
          </a:solidFill>
        </p:grpSpPr>
        <p:sp>
          <p:nvSpPr>
            <p:cNvPr id="10" name="Rectangle 9"/>
            <p:cNvSpPr/>
            <p:nvPr/>
          </p:nvSpPr>
          <p:spPr bwMode="auto">
            <a:xfrm>
              <a:off x="612654" y="2554799"/>
              <a:ext cx="1408218" cy="14078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02" tIns="34253" rIns="34253" bIns="68502" numCol="1" spcCol="0" rtlCol="0" fromWordArt="0" anchor="b" anchorCtr="0" forceAA="0" compatLnSpc="1">
              <a:prstTxWarp prst="textNoShape">
                <a:avLst/>
              </a:prstTxWarp>
              <a:noAutofit/>
            </a:bodyPr>
            <a:lstStyle/>
            <a:p>
              <a:pPr algn="ctr" defTabSz="684784" fontAlgn="base">
                <a:spcBef>
                  <a:spcPct val="0"/>
                </a:spcBef>
                <a:spcAft>
                  <a:spcPct val="0"/>
                </a:spcAft>
              </a:pPr>
              <a:r>
                <a:rPr lang="en-US" sz="2799" spc="-38" dirty="0">
                  <a:solidFill>
                    <a:srgbClr val="FFFFFF"/>
                  </a:solidFill>
                  <a:ea typeface="Segoe UI" pitchFamily="34" charset="0"/>
                  <a:cs typeface="Segoe UI" pitchFamily="34" charset="0"/>
                </a:rPr>
                <a:t>App</a:t>
              </a:r>
            </a:p>
          </p:txBody>
        </p:sp>
        <p:grpSp>
          <p:nvGrpSpPr>
            <p:cNvPr id="11" name="Group 57"/>
            <p:cNvGrpSpPr/>
            <p:nvPr/>
          </p:nvGrpSpPr>
          <p:grpSpPr>
            <a:xfrm>
              <a:off x="919215" y="2660502"/>
              <a:ext cx="857657" cy="957797"/>
              <a:chOff x="6844170" y="2713377"/>
              <a:chExt cx="1582061" cy="1766786"/>
            </a:xfrm>
            <a:grpFill/>
          </p:grpSpPr>
          <p:sp>
            <p:nvSpPr>
              <p:cNvPr id="12" name="Hexagon 11"/>
              <p:cNvSpPr/>
              <p:nvPr/>
            </p:nvSpPr>
            <p:spPr bwMode="auto">
              <a:xfrm rot="5400000">
                <a:off x="6841821" y="2830741"/>
                <a:ext cx="1701773" cy="1467046"/>
              </a:xfrm>
              <a:prstGeom prst="hexagon">
                <a:avLst/>
              </a:prstGeom>
              <a:solidFill>
                <a:schemeClr val="bg1"/>
              </a:solidFill>
              <a:ln w="1905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3" tIns="45702" rIns="45702" bIns="91403" numCol="1" spcCol="0" rtlCol="0" fromWordArt="0" anchor="b" anchorCtr="0" forceAA="0" compatLnSpc="1">
                <a:prstTxWarp prst="textNoShape">
                  <a:avLst/>
                </a:prstTxWarp>
                <a:noAutofit/>
              </a:bodyPr>
              <a:lstStyle/>
              <a:p>
                <a:pPr algn="ctr" defTabSz="913737" fontAlgn="base">
                  <a:spcBef>
                    <a:spcPct val="0"/>
                  </a:spcBef>
                  <a:spcAft>
                    <a:spcPct val="0"/>
                  </a:spcAft>
                </a:pPr>
                <a:endParaRPr lang="en-US" sz="2399" spc="-50" dirty="0">
                  <a:solidFill>
                    <a:srgbClr val="FFFFFF"/>
                  </a:solidFill>
                  <a:ea typeface="Segoe UI" pitchFamily="34" charset="0"/>
                  <a:cs typeface="Segoe UI" pitchFamily="34" charset="0"/>
                </a:endParaRPr>
              </a:p>
            </p:txBody>
          </p:sp>
          <p:sp>
            <p:nvSpPr>
              <p:cNvPr id="13" name="Hexagon 12"/>
              <p:cNvSpPr/>
              <p:nvPr/>
            </p:nvSpPr>
            <p:spPr bwMode="auto">
              <a:xfrm rot="5400000">
                <a:off x="6778583" y="3594724"/>
                <a:ext cx="951026" cy="819851"/>
              </a:xfrm>
              <a:prstGeom prst="hexagon">
                <a:avLst/>
              </a:prstGeom>
              <a:solidFill>
                <a:schemeClr val="bg1"/>
              </a:solidFill>
              <a:ln w="28575">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3" tIns="45702" rIns="45702" bIns="91403" numCol="1" spcCol="0" rtlCol="0" fromWordArt="0" anchor="b" anchorCtr="0" forceAA="0" compatLnSpc="1">
                <a:prstTxWarp prst="textNoShape">
                  <a:avLst/>
                </a:prstTxWarp>
                <a:noAutofit/>
              </a:bodyPr>
              <a:lstStyle/>
              <a:p>
                <a:pPr algn="ctr" defTabSz="913737" fontAlgn="base">
                  <a:spcBef>
                    <a:spcPct val="0"/>
                  </a:spcBef>
                  <a:spcAft>
                    <a:spcPct val="0"/>
                  </a:spcAft>
                </a:pPr>
                <a:endParaRPr lang="en-US" sz="2399" spc="-50" dirty="0">
                  <a:solidFill>
                    <a:srgbClr val="FFFFFF"/>
                  </a:solidFill>
                  <a:ea typeface="Segoe UI" pitchFamily="34" charset="0"/>
                  <a:cs typeface="Segoe UI" pitchFamily="34" charset="0"/>
                </a:endParaRPr>
              </a:p>
            </p:txBody>
          </p:sp>
        </p:grpSp>
      </p:grpSp>
      <p:sp>
        <p:nvSpPr>
          <p:cNvPr id="14" name="Rectangle 13"/>
          <p:cNvSpPr/>
          <p:nvPr/>
        </p:nvSpPr>
        <p:spPr>
          <a:xfrm>
            <a:off x="4871009" y="2476351"/>
            <a:ext cx="2446783" cy="2448618"/>
          </a:xfrm>
          <a:prstGeom prst="rect">
            <a:avLst/>
          </a:prstGeom>
          <a:solidFill>
            <a:schemeClr val="accent4"/>
          </a:solidFill>
          <a:ln w="3175" cap="flat" cmpd="sng" algn="ctr">
            <a:noFill/>
            <a:prstDash val="solid"/>
          </a:ln>
          <a:effectLst/>
        </p:spPr>
        <p:txBody>
          <a:bodyPr lIns="26766" tIns="0" rIns="26766" bIns="13382" rtlCol="0" anchor="ctr"/>
          <a:lstStyle/>
          <a:p>
            <a:pPr algn="ctr" defTabSz="570813"/>
            <a:r>
              <a:rPr lang="en-US" sz="2799" kern="0" dirty="0">
                <a:solidFill>
                  <a:schemeClr val="bg1"/>
                </a:solidFill>
              </a:rPr>
              <a:t>App Manifest</a:t>
            </a:r>
          </a:p>
        </p:txBody>
      </p:sp>
      <p:sp>
        <p:nvSpPr>
          <p:cNvPr id="15" name="Rectangle 14"/>
          <p:cNvSpPr/>
          <p:nvPr/>
        </p:nvSpPr>
        <p:spPr>
          <a:xfrm>
            <a:off x="1092728" y="2476351"/>
            <a:ext cx="2446783" cy="2448618"/>
          </a:xfrm>
          <a:prstGeom prst="rect">
            <a:avLst/>
          </a:prstGeom>
          <a:solidFill>
            <a:schemeClr val="accent2"/>
          </a:solidFill>
          <a:ln w="3175" cap="flat" cmpd="sng" algn="ctr">
            <a:noFill/>
            <a:prstDash val="solid"/>
          </a:ln>
          <a:effectLst/>
        </p:spPr>
        <p:txBody>
          <a:bodyPr lIns="26766" tIns="0" rIns="26766" bIns="13382" rtlCol="0" anchor="ctr"/>
          <a:lstStyle/>
          <a:p>
            <a:pPr algn="ctr" defTabSz="570813"/>
            <a:r>
              <a:rPr lang="en-US" sz="2799" kern="0" dirty="0">
                <a:solidFill>
                  <a:srgbClr val="FFFFFF"/>
                </a:solidFill>
              </a:rPr>
              <a:t>Web Page</a:t>
            </a:r>
          </a:p>
        </p:txBody>
      </p:sp>
      <p:sp>
        <p:nvSpPr>
          <p:cNvPr id="16" name="Rectangle 15"/>
          <p:cNvSpPr/>
          <p:nvPr/>
        </p:nvSpPr>
        <p:spPr>
          <a:xfrm>
            <a:off x="4871009" y="3886451"/>
            <a:ext cx="2446783" cy="282383"/>
          </a:xfrm>
          <a:prstGeom prst="rect">
            <a:avLst/>
          </a:prstGeom>
        </p:spPr>
        <p:txBody>
          <a:bodyPr wrap="square">
            <a:spAutoFit/>
          </a:bodyPr>
          <a:lstStyle/>
          <a:p>
            <a:pPr algn="ctr"/>
            <a:r>
              <a:rPr lang="en-US" sz="1199" dirty="0">
                <a:solidFill>
                  <a:srgbClr val="FFFFFF"/>
                </a:solidFill>
                <a:latin typeface="Consolas" panose="020B0609020204030204" pitchFamily="49" charset="0"/>
                <a:cs typeface="Consolas" panose="020B0609020204030204" pitchFamily="49" charset="0"/>
              </a:rPr>
              <a:t>&lt;XML&gt;</a:t>
            </a:r>
          </a:p>
        </p:txBody>
      </p:sp>
      <p:sp>
        <p:nvSpPr>
          <p:cNvPr id="17" name="Rectangle 16"/>
          <p:cNvSpPr/>
          <p:nvPr/>
        </p:nvSpPr>
        <p:spPr>
          <a:xfrm>
            <a:off x="1092728" y="3876828"/>
            <a:ext cx="2446783" cy="282383"/>
          </a:xfrm>
          <a:prstGeom prst="rect">
            <a:avLst/>
          </a:prstGeom>
        </p:spPr>
        <p:txBody>
          <a:bodyPr wrap="square">
            <a:spAutoFit/>
          </a:bodyPr>
          <a:lstStyle/>
          <a:p>
            <a:pPr algn="ctr"/>
            <a:r>
              <a:rPr lang="en-US" sz="1199" dirty="0">
                <a:solidFill>
                  <a:srgbClr val="FFFFFF"/>
                </a:solidFill>
                <a:latin typeface="Consolas" panose="020B0609020204030204" pitchFamily="49" charset="0"/>
                <a:cs typeface="Consolas" panose="020B0609020204030204" pitchFamily="49" charset="0"/>
              </a:rPr>
              <a:t>HTML/CSS/JS</a:t>
            </a:r>
          </a:p>
        </p:txBody>
      </p:sp>
    </p:spTree>
    <p:extLst>
      <p:ext uri="{BB962C8B-B14F-4D97-AF65-F5344CB8AC3E}">
        <p14:creationId xmlns:p14="http://schemas.microsoft.com/office/powerpoint/2010/main" val="49692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hidden="1"/>
          <p:cNvGrpSpPr/>
          <p:nvPr/>
        </p:nvGrpSpPr>
        <p:grpSpPr>
          <a:xfrm>
            <a:off x="2000038" y="1496340"/>
            <a:ext cx="8436403" cy="5593883"/>
            <a:chOff x="564300" y="1395675"/>
            <a:chExt cx="11027672" cy="5485475"/>
          </a:xfrm>
          <a:solidFill>
            <a:schemeClr val="bg2">
              <a:lumMod val="90000"/>
            </a:schemeClr>
          </a:solidFill>
        </p:grpSpPr>
        <p:grpSp>
          <p:nvGrpSpPr>
            <p:cNvPr id="39" name="Group 38"/>
            <p:cNvGrpSpPr/>
            <p:nvPr/>
          </p:nvGrpSpPr>
          <p:grpSpPr>
            <a:xfrm>
              <a:off x="564300" y="1395675"/>
              <a:ext cx="11027672" cy="1298448"/>
              <a:chOff x="0" y="1401500"/>
              <a:chExt cx="11107775" cy="1298448"/>
            </a:xfrm>
            <a:grpFill/>
          </p:grpSpPr>
          <p:sp>
            <p:nvSpPr>
              <p:cNvPr id="86" name="Rectangle 85"/>
              <p:cNvSpPr/>
              <p:nvPr/>
            </p:nvSpPr>
            <p:spPr>
              <a:xfrm>
                <a:off x="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7" name="Rectangle 86"/>
              <p:cNvSpPr/>
              <p:nvPr/>
            </p:nvSpPr>
            <p:spPr>
              <a:xfrm>
                <a:off x="139997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8" name="Rectangle 87"/>
              <p:cNvSpPr/>
              <p:nvPr/>
            </p:nvSpPr>
            <p:spPr>
              <a:xfrm>
                <a:off x="2799954"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9" name="Rectangle 88"/>
              <p:cNvSpPr/>
              <p:nvPr/>
            </p:nvSpPr>
            <p:spPr>
              <a:xfrm>
                <a:off x="4199931"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90" name="Rectangle 89"/>
              <p:cNvSpPr/>
              <p:nvPr/>
            </p:nvSpPr>
            <p:spPr>
              <a:xfrm>
                <a:off x="559990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91" name="Rectangle 90"/>
              <p:cNvSpPr/>
              <p:nvPr/>
            </p:nvSpPr>
            <p:spPr>
              <a:xfrm>
                <a:off x="6999883"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92" name="Rectangle 91"/>
              <p:cNvSpPr/>
              <p:nvPr/>
            </p:nvSpPr>
            <p:spPr>
              <a:xfrm>
                <a:off x="839986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93" name="Rectangle 92"/>
              <p:cNvSpPr/>
              <p:nvPr/>
            </p:nvSpPr>
            <p:spPr>
              <a:xfrm>
                <a:off x="9799836"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94" name="Rectangle 93"/>
              <p:cNvSpPr/>
              <p:nvPr/>
            </p:nvSpPr>
            <p:spPr>
              <a:xfrm>
                <a:off x="1399977" y="1401500"/>
                <a:ext cx="653969" cy="649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grpSp>
        <p:grpSp>
          <p:nvGrpSpPr>
            <p:cNvPr id="40" name="Group 39"/>
            <p:cNvGrpSpPr/>
            <p:nvPr/>
          </p:nvGrpSpPr>
          <p:grpSpPr>
            <a:xfrm>
              <a:off x="564300" y="2791351"/>
              <a:ext cx="11027672" cy="1298448"/>
              <a:chOff x="0" y="2789500"/>
              <a:chExt cx="11107775" cy="1298448"/>
            </a:xfrm>
            <a:grpFill/>
          </p:grpSpPr>
          <p:sp>
            <p:nvSpPr>
              <p:cNvPr id="78" name="Rectangle 77"/>
              <p:cNvSpPr/>
              <p:nvPr/>
            </p:nvSpPr>
            <p:spPr>
              <a:xfrm>
                <a:off x="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79" name="Rectangle 78"/>
              <p:cNvSpPr/>
              <p:nvPr/>
            </p:nvSpPr>
            <p:spPr>
              <a:xfrm>
                <a:off x="139997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0" name="Rectangle 79"/>
              <p:cNvSpPr/>
              <p:nvPr/>
            </p:nvSpPr>
            <p:spPr>
              <a:xfrm>
                <a:off x="2799954"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1" name="Rectangle 80"/>
              <p:cNvSpPr/>
              <p:nvPr/>
            </p:nvSpPr>
            <p:spPr>
              <a:xfrm>
                <a:off x="4199931"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2" name="Rectangle 81"/>
              <p:cNvSpPr/>
              <p:nvPr/>
            </p:nvSpPr>
            <p:spPr>
              <a:xfrm>
                <a:off x="559990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3" name="Rectangle 82"/>
              <p:cNvSpPr/>
              <p:nvPr/>
            </p:nvSpPr>
            <p:spPr>
              <a:xfrm>
                <a:off x="6999883"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4" name="Rectangle 83"/>
              <p:cNvSpPr/>
              <p:nvPr/>
            </p:nvSpPr>
            <p:spPr>
              <a:xfrm>
                <a:off x="839986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85" name="Rectangle 84"/>
              <p:cNvSpPr/>
              <p:nvPr/>
            </p:nvSpPr>
            <p:spPr>
              <a:xfrm>
                <a:off x="9799836"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grpSp>
        <p:grpSp>
          <p:nvGrpSpPr>
            <p:cNvPr id="41" name="Group 40"/>
            <p:cNvGrpSpPr/>
            <p:nvPr/>
          </p:nvGrpSpPr>
          <p:grpSpPr>
            <a:xfrm>
              <a:off x="564300" y="4187026"/>
              <a:ext cx="11027672" cy="1298448"/>
              <a:chOff x="0" y="4191000"/>
              <a:chExt cx="11107775" cy="1298448"/>
            </a:xfrm>
            <a:grpFill/>
          </p:grpSpPr>
          <p:sp>
            <p:nvSpPr>
              <p:cNvPr id="54" name="Rectangle 53"/>
              <p:cNvSpPr/>
              <p:nvPr/>
            </p:nvSpPr>
            <p:spPr>
              <a:xfrm>
                <a:off x="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5" name="Rectangle 54"/>
              <p:cNvSpPr/>
              <p:nvPr/>
            </p:nvSpPr>
            <p:spPr>
              <a:xfrm>
                <a:off x="139997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6" name="Rectangle 55"/>
              <p:cNvSpPr/>
              <p:nvPr/>
            </p:nvSpPr>
            <p:spPr>
              <a:xfrm>
                <a:off x="2799954"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7" name="Rectangle 56"/>
              <p:cNvSpPr/>
              <p:nvPr/>
            </p:nvSpPr>
            <p:spPr>
              <a:xfrm>
                <a:off x="4199931"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71" name="Rectangle 70"/>
              <p:cNvSpPr/>
              <p:nvPr/>
            </p:nvSpPr>
            <p:spPr>
              <a:xfrm>
                <a:off x="559990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75" name="Rectangle 74"/>
              <p:cNvSpPr/>
              <p:nvPr/>
            </p:nvSpPr>
            <p:spPr>
              <a:xfrm>
                <a:off x="6999883"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76" name="Rectangle 75"/>
              <p:cNvSpPr/>
              <p:nvPr/>
            </p:nvSpPr>
            <p:spPr>
              <a:xfrm>
                <a:off x="839986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77" name="Rectangle 76"/>
              <p:cNvSpPr/>
              <p:nvPr/>
            </p:nvSpPr>
            <p:spPr>
              <a:xfrm>
                <a:off x="9799836"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grpSp>
        <p:grpSp>
          <p:nvGrpSpPr>
            <p:cNvPr id="45" name="Group 44"/>
            <p:cNvGrpSpPr/>
            <p:nvPr/>
          </p:nvGrpSpPr>
          <p:grpSpPr>
            <a:xfrm>
              <a:off x="564300" y="5582702"/>
              <a:ext cx="11027672" cy="1298448"/>
              <a:chOff x="0" y="5638800"/>
              <a:chExt cx="11107775" cy="1298448"/>
            </a:xfrm>
            <a:grpFill/>
          </p:grpSpPr>
          <p:sp>
            <p:nvSpPr>
              <p:cNvPr id="46" name="Rectangle 45"/>
              <p:cNvSpPr/>
              <p:nvPr/>
            </p:nvSpPr>
            <p:spPr>
              <a:xfrm>
                <a:off x="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47" name="Rectangle 46"/>
              <p:cNvSpPr/>
              <p:nvPr/>
            </p:nvSpPr>
            <p:spPr>
              <a:xfrm>
                <a:off x="139997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48" name="Rectangle 47"/>
              <p:cNvSpPr/>
              <p:nvPr/>
            </p:nvSpPr>
            <p:spPr>
              <a:xfrm>
                <a:off x="2799954"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49" name="Rectangle 48"/>
              <p:cNvSpPr/>
              <p:nvPr/>
            </p:nvSpPr>
            <p:spPr>
              <a:xfrm>
                <a:off x="4199931"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0" name="Rectangle 49"/>
              <p:cNvSpPr/>
              <p:nvPr/>
            </p:nvSpPr>
            <p:spPr>
              <a:xfrm>
                <a:off x="559990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1" name="Rectangle 50"/>
              <p:cNvSpPr/>
              <p:nvPr/>
            </p:nvSpPr>
            <p:spPr>
              <a:xfrm>
                <a:off x="6999883"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2" name="Rectangle 51"/>
              <p:cNvSpPr/>
              <p:nvPr/>
            </p:nvSpPr>
            <p:spPr>
              <a:xfrm>
                <a:off x="839986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sp>
            <p:nvSpPr>
              <p:cNvPr id="53" name="Rectangle 52"/>
              <p:cNvSpPr/>
              <p:nvPr/>
            </p:nvSpPr>
            <p:spPr>
              <a:xfrm>
                <a:off x="9799836"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491"/>
                <a:endParaRPr lang="en-US" sz="1938">
                  <a:solidFill>
                    <a:srgbClr val="FFFFFF"/>
                  </a:solidFill>
                </a:endParaRPr>
              </a:p>
            </p:txBody>
          </p:sp>
        </p:grpSp>
      </p:grpSp>
      <p:sp>
        <p:nvSpPr>
          <p:cNvPr id="58" name="Rectangle 94"/>
          <p:cNvSpPr/>
          <p:nvPr/>
        </p:nvSpPr>
        <p:spPr bwMode="auto">
          <a:xfrm>
            <a:off x="1037373" y="1741488"/>
            <a:ext cx="1954562" cy="101570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182880" tIns="146304" rIns="182880" bIns="146304" rtlCol="0" anchor="t" anchorCtr="0"/>
          <a:lstStyle/>
          <a:p>
            <a:pPr defTabSz="931491"/>
            <a:r>
              <a:rPr lang="en-US" sz="1599" dirty="0">
                <a:solidFill>
                  <a:sysClr val="windowText" lastClr="000000"/>
                </a:solidFill>
              </a:rPr>
              <a:t>Office Store </a:t>
            </a:r>
          </a:p>
          <a:p>
            <a:pPr defTabSz="931491"/>
            <a:r>
              <a:rPr lang="en-US" sz="1599" dirty="0">
                <a:solidFill>
                  <a:sysClr val="windowText" lastClr="000000"/>
                </a:solidFill>
              </a:rPr>
              <a:t>SharePoint </a:t>
            </a:r>
            <a:r>
              <a:rPr lang="en-US" sz="1599" dirty="0" smtClean="0">
                <a:solidFill>
                  <a:sysClr val="windowText" lastClr="000000"/>
                </a:solidFill>
              </a:rPr>
              <a:t>app </a:t>
            </a:r>
            <a:r>
              <a:rPr lang="en-US" sz="1599" dirty="0">
                <a:solidFill>
                  <a:sysClr val="windowText" lastClr="000000"/>
                </a:solidFill>
              </a:rPr>
              <a:t>c</a:t>
            </a:r>
            <a:r>
              <a:rPr lang="en-US" sz="1599" dirty="0" smtClean="0">
                <a:solidFill>
                  <a:sysClr val="windowText" lastClr="000000"/>
                </a:solidFill>
              </a:rPr>
              <a:t>atalog</a:t>
            </a:r>
            <a:endParaRPr lang="en-US" sz="1599" dirty="0">
              <a:solidFill>
                <a:sysClr val="windowText" lastClr="000000"/>
              </a:solidFill>
            </a:endParaRPr>
          </a:p>
        </p:txBody>
      </p:sp>
      <p:sp>
        <p:nvSpPr>
          <p:cNvPr id="59" name="Up Arrow 58"/>
          <p:cNvSpPr/>
          <p:nvPr/>
        </p:nvSpPr>
        <p:spPr bwMode="auto">
          <a:xfrm rot="5400000">
            <a:off x="3427769" y="1716254"/>
            <a:ext cx="266020" cy="1093795"/>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err="1">
              <a:solidFill>
                <a:sysClr val="windowText" lastClr="000000"/>
              </a:solidFill>
              <a:ea typeface="Segoe UI" pitchFamily="34" charset="0"/>
              <a:cs typeface="Segoe UI" pitchFamily="34" charset="0"/>
            </a:endParaRPr>
          </a:p>
        </p:txBody>
      </p:sp>
      <p:sp>
        <p:nvSpPr>
          <p:cNvPr id="67" name="TextBox 66"/>
          <p:cNvSpPr txBox="1"/>
          <p:nvPr/>
        </p:nvSpPr>
        <p:spPr>
          <a:xfrm>
            <a:off x="4652462" y="6016553"/>
            <a:ext cx="2505866" cy="753411"/>
          </a:xfrm>
          <a:prstGeom prst="rect">
            <a:avLst/>
          </a:prstGeom>
          <a:solidFill>
            <a:schemeClr val="accent3"/>
          </a:solidFill>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US" sz="2448" spc="-71" dirty="0" smtClean="0">
                <a:solidFill>
                  <a:srgbClr val="FFFFFF"/>
                </a:solidFill>
              </a:rPr>
              <a:t>Modern browser </a:t>
            </a:r>
            <a:r>
              <a:rPr lang="en-US" sz="2448" spc="-71" dirty="0">
                <a:solidFill>
                  <a:srgbClr val="FFFFFF"/>
                </a:solidFill>
              </a:rPr>
              <a:t>c</a:t>
            </a:r>
            <a:r>
              <a:rPr lang="en-US" sz="2448" spc="-71" dirty="0" smtClean="0">
                <a:solidFill>
                  <a:srgbClr val="FFFFFF"/>
                </a:solidFill>
              </a:rPr>
              <a:t>lient (HTML5)</a:t>
            </a:r>
          </a:p>
        </p:txBody>
      </p:sp>
      <p:sp>
        <p:nvSpPr>
          <p:cNvPr id="2" name="Title 1"/>
          <p:cNvSpPr>
            <a:spLocks noGrp="1"/>
          </p:cNvSpPr>
          <p:nvPr>
            <p:ph type="title"/>
          </p:nvPr>
        </p:nvSpPr>
        <p:spPr/>
        <p:txBody>
          <a:bodyPr/>
          <a:lstStyle/>
          <a:p>
            <a:r>
              <a:rPr lang="en-US" dirty="0" smtClean="0"/>
              <a:t>Anatomy of a cloud </a:t>
            </a:r>
            <a:r>
              <a:rPr lang="en-US" dirty="0"/>
              <a:t>b</a:t>
            </a:r>
            <a:r>
              <a:rPr lang="en-US" dirty="0" smtClean="0"/>
              <a:t>usiness </a:t>
            </a:r>
            <a:r>
              <a:rPr lang="en-US" dirty="0"/>
              <a:t>a</a:t>
            </a:r>
            <a:r>
              <a:rPr lang="en-US" dirty="0" smtClean="0"/>
              <a:t>pp</a:t>
            </a:r>
            <a:endParaRPr lang="en-US" dirty="0"/>
          </a:p>
        </p:txBody>
      </p:sp>
      <p:pic>
        <p:nvPicPr>
          <p:cNvPr id="7" name="Picture 6"/>
          <p:cNvPicPr>
            <a:picLocks noChangeAspect="1"/>
          </p:cNvPicPr>
          <p:nvPr/>
        </p:nvPicPr>
        <p:blipFill>
          <a:blip r:embed="rId3"/>
          <a:stretch>
            <a:fillRect/>
          </a:stretch>
        </p:blipFill>
        <p:spPr>
          <a:xfrm>
            <a:off x="4808449" y="3992656"/>
            <a:ext cx="2193894" cy="1911602"/>
          </a:xfrm>
          <a:prstGeom prst="rect">
            <a:avLst/>
          </a:prstGeom>
        </p:spPr>
      </p:pic>
      <p:sp>
        <p:nvSpPr>
          <p:cNvPr id="61" name="Up-Down Arrow 60"/>
          <p:cNvSpPr/>
          <p:nvPr/>
        </p:nvSpPr>
        <p:spPr bwMode="auto">
          <a:xfrm rot="13037369">
            <a:off x="7066129" y="2728088"/>
            <a:ext cx="329987" cy="1376350"/>
          </a:xfrm>
          <a:prstGeom prst="upDown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sp>
        <p:nvSpPr>
          <p:cNvPr id="63" name="Left-Right Arrow 62"/>
          <p:cNvSpPr/>
          <p:nvPr/>
        </p:nvSpPr>
        <p:spPr bwMode="auto">
          <a:xfrm>
            <a:off x="6051911" y="2110907"/>
            <a:ext cx="950432" cy="308865"/>
          </a:xfrm>
          <a:prstGeom prst="leftRight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sp>
        <p:nvSpPr>
          <p:cNvPr id="62" name="Left Arrow 61"/>
          <p:cNvSpPr/>
          <p:nvPr/>
        </p:nvSpPr>
        <p:spPr bwMode="auto">
          <a:xfrm>
            <a:off x="3016869" y="2137230"/>
            <a:ext cx="1073839" cy="256218"/>
          </a:xfrm>
          <a:prstGeom prst="left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sp>
        <p:nvSpPr>
          <p:cNvPr id="3" name="Up Arrow 2"/>
          <p:cNvSpPr/>
          <p:nvPr/>
        </p:nvSpPr>
        <p:spPr bwMode="auto">
          <a:xfrm>
            <a:off x="5030555" y="2768800"/>
            <a:ext cx="269807" cy="1223854"/>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sp>
        <p:nvSpPr>
          <p:cNvPr id="64" name="TextBox 63"/>
          <p:cNvSpPr txBox="1"/>
          <p:nvPr/>
        </p:nvSpPr>
        <p:spPr>
          <a:xfrm>
            <a:off x="3009943" y="1744046"/>
            <a:ext cx="1381238" cy="382308"/>
          </a:xfrm>
          <a:prstGeom prst="rect">
            <a:avLst/>
          </a:prstGeom>
          <a:noFill/>
        </p:spPr>
        <p:txBody>
          <a:bodyPr wrap="square" rtlCol="0">
            <a:spAutoFit/>
          </a:bodyPr>
          <a:lstStyle/>
          <a:p>
            <a:r>
              <a:rPr lang="en-US" sz="1836" dirty="0">
                <a:solidFill>
                  <a:sysClr val="windowText" lastClr="000000"/>
                </a:solidFill>
              </a:rPr>
              <a:t>Manifest </a:t>
            </a:r>
          </a:p>
        </p:txBody>
      </p:sp>
      <p:sp>
        <p:nvSpPr>
          <p:cNvPr id="96" name="Rectangle 95"/>
          <p:cNvSpPr/>
          <p:nvPr/>
        </p:nvSpPr>
        <p:spPr>
          <a:xfrm>
            <a:off x="7468609" y="3103614"/>
            <a:ext cx="1891865" cy="338234"/>
          </a:xfrm>
          <a:prstGeom prst="rect">
            <a:avLst/>
          </a:prstGeom>
        </p:spPr>
        <p:txBody>
          <a:bodyPr wrap="none">
            <a:spAutoFit/>
          </a:bodyPr>
          <a:lstStyle/>
          <a:p>
            <a:r>
              <a:rPr lang="en-US" sz="1598" dirty="0" smtClean="0">
                <a:solidFill>
                  <a:sysClr val="windowText" lastClr="000000"/>
                </a:solidFill>
              </a:rPr>
              <a:t>OData (JSON light)</a:t>
            </a:r>
            <a:endParaRPr lang="en-US" sz="1598" dirty="0">
              <a:solidFill>
                <a:sysClr val="windowText" lastClr="000000"/>
              </a:solidFill>
            </a:endParaRPr>
          </a:p>
        </p:txBody>
      </p:sp>
      <p:grpSp>
        <p:nvGrpSpPr>
          <p:cNvPr id="5" name="Group 4"/>
          <p:cNvGrpSpPr/>
          <p:nvPr/>
        </p:nvGrpSpPr>
        <p:grpSpPr>
          <a:xfrm>
            <a:off x="7002343" y="1741487"/>
            <a:ext cx="1944757" cy="1029723"/>
            <a:chOff x="7002343" y="1741487"/>
            <a:chExt cx="1944757" cy="1029723"/>
          </a:xfrm>
        </p:grpSpPr>
        <p:sp>
          <p:nvSpPr>
            <p:cNvPr id="60" name="Rectangle 94"/>
            <p:cNvSpPr/>
            <p:nvPr/>
          </p:nvSpPr>
          <p:spPr bwMode="auto">
            <a:xfrm>
              <a:off x="7002343" y="1741487"/>
              <a:ext cx="1944757" cy="1029723"/>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3198" tIns="46601" rIns="93198" bIns="46601" rtlCol="0" anchor="ctr"/>
            <a:lstStyle/>
            <a:p>
              <a:pPr defTabSz="931491"/>
              <a:r>
                <a:rPr lang="en-US" sz="1599" dirty="0" smtClean="0">
                  <a:solidFill>
                    <a:sysClr val="windowText" lastClr="000000"/>
                  </a:solidFill>
                </a:rPr>
                <a:t>Service layer</a:t>
              </a:r>
              <a:br>
                <a:rPr lang="en-US" sz="1599" dirty="0" smtClean="0">
                  <a:solidFill>
                    <a:sysClr val="windowText" lastClr="000000"/>
                  </a:solidFill>
                </a:rPr>
              </a:br>
              <a:r>
                <a:rPr lang="en-US" sz="1599" dirty="0" smtClean="0">
                  <a:solidFill>
                    <a:sysClr val="windowText" lastClr="000000"/>
                  </a:solidFill>
                </a:rPr>
                <a:t>(Azure Website)</a:t>
              </a:r>
            </a:p>
            <a:p>
              <a:pPr defTabSz="931491"/>
              <a:endParaRPr lang="en-US" sz="1599" dirty="0">
                <a:solidFill>
                  <a:sysClr val="windowText" lastClr="000000"/>
                </a:solidFill>
              </a:endParaRPr>
            </a:p>
          </p:txBody>
        </p: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145" y="2222461"/>
              <a:ext cx="617162" cy="514302"/>
            </a:xfrm>
            <a:prstGeom prst="rect">
              <a:avLst/>
            </a:prstGeom>
          </p:spPr>
        </p:pic>
      </p:grpSp>
      <p:sp>
        <p:nvSpPr>
          <p:cNvPr id="105" name="Left-Right Arrow 104"/>
          <p:cNvSpPr/>
          <p:nvPr/>
        </p:nvSpPr>
        <p:spPr bwMode="auto">
          <a:xfrm>
            <a:off x="8924887" y="2110907"/>
            <a:ext cx="950432" cy="308865"/>
          </a:xfrm>
          <a:prstGeom prst="leftRight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pic>
        <p:nvPicPr>
          <p:cNvPr id="106" name="Picture 105"/>
          <p:cNvPicPr>
            <a:picLocks noChangeAspect="1"/>
          </p:cNvPicPr>
          <p:nvPr/>
        </p:nvPicPr>
        <p:blipFill>
          <a:blip r:embed="rId5"/>
          <a:stretch>
            <a:fillRect/>
          </a:stretch>
        </p:blipFill>
        <p:spPr>
          <a:xfrm>
            <a:off x="5551530" y="4695703"/>
            <a:ext cx="895096" cy="761784"/>
          </a:xfrm>
          <a:prstGeom prst="rect">
            <a:avLst/>
          </a:prstGeom>
        </p:spPr>
      </p:pic>
      <p:sp>
        <p:nvSpPr>
          <p:cNvPr id="107" name="Rectangle 106"/>
          <p:cNvSpPr/>
          <p:nvPr/>
        </p:nvSpPr>
        <p:spPr>
          <a:xfrm>
            <a:off x="6165829" y="1840061"/>
            <a:ext cx="767069" cy="338234"/>
          </a:xfrm>
          <a:prstGeom prst="rect">
            <a:avLst/>
          </a:prstGeom>
        </p:spPr>
        <p:txBody>
          <a:bodyPr wrap="none">
            <a:spAutoFit/>
          </a:bodyPr>
          <a:lstStyle/>
          <a:p>
            <a:r>
              <a:rPr lang="en-US" sz="1598" dirty="0" err="1" smtClean="0">
                <a:solidFill>
                  <a:sysClr val="windowText" lastClr="000000"/>
                </a:solidFill>
              </a:rPr>
              <a:t>OAuth</a:t>
            </a:r>
            <a:endParaRPr lang="en-US" sz="1598" dirty="0">
              <a:solidFill>
                <a:sysClr val="windowText" lastClr="000000"/>
              </a:solidFill>
            </a:endParaRPr>
          </a:p>
        </p:txBody>
      </p:sp>
      <p:sp>
        <p:nvSpPr>
          <p:cNvPr id="109" name="Rectangle 108"/>
          <p:cNvSpPr/>
          <p:nvPr/>
        </p:nvSpPr>
        <p:spPr>
          <a:xfrm>
            <a:off x="8954496" y="1305189"/>
            <a:ext cx="1093236" cy="846559"/>
          </a:xfrm>
          <a:prstGeom prst="rect">
            <a:avLst/>
          </a:prstGeom>
        </p:spPr>
        <p:txBody>
          <a:bodyPr wrap="none">
            <a:spAutoFit/>
          </a:bodyPr>
          <a:lstStyle/>
          <a:p>
            <a:r>
              <a:rPr lang="en-US" sz="1598" dirty="0">
                <a:solidFill>
                  <a:sysClr val="windowText" lastClr="000000"/>
                </a:solidFill>
              </a:rPr>
              <a:t>ADO.NET </a:t>
            </a:r>
            <a:br>
              <a:rPr lang="en-US" sz="1598" dirty="0">
                <a:solidFill>
                  <a:sysClr val="windowText" lastClr="000000"/>
                </a:solidFill>
              </a:rPr>
            </a:br>
            <a:r>
              <a:rPr lang="en-US" sz="1598" dirty="0">
                <a:solidFill>
                  <a:sysClr val="windowText" lastClr="000000"/>
                </a:solidFill>
              </a:rPr>
              <a:t>OData</a:t>
            </a:r>
          </a:p>
          <a:p>
            <a:r>
              <a:rPr lang="en-US" sz="1598" dirty="0">
                <a:solidFill>
                  <a:sysClr val="windowText" lastClr="000000"/>
                </a:solidFill>
              </a:rPr>
              <a:t>Custom</a:t>
            </a:r>
          </a:p>
        </p:txBody>
      </p:sp>
      <p:grpSp>
        <p:nvGrpSpPr>
          <p:cNvPr id="6" name="Group 5"/>
          <p:cNvGrpSpPr/>
          <p:nvPr/>
        </p:nvGrpSpPr>
        <p:grpSpPr>
          <a:xfrm>
            <a:off x="9857392" y="1748290"/>
            <a:ext cx="1944757" cy="1029723"/>
            <a:chOff x="9857392" y="1748290"/>
            <a:chExt cx="1944757" cy="1029723"/>
          </a:xfrm>
        </p:grpSpPr>
        <p:sp>
          <p:nvSpPr>
            <p:cNvPr id="104" name="Rectangle 94"/>
            <p:cNvSpPr/>
            <p:nvPr/>
          </p:nvSpPr>
          <p:spPr bwMode="auto">
            <a:xfrm>
              <a:off x="9857392" y="1748290"/>
              <a:ext cx="1944757" cy="1029723"/>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146304" rIns="182880" bIns="146304" rtlCol="0" anchor="t" anchorCtr="0"/>
            <a:lstStyle/>
            <a:p>
              <a:pPr defTabSz="931491"/>
              <a:r>
                <a:rPr lang="en-US" sz="1599" dirty="0">
                  <a:solidFill>
                    <a:sysClr val="windowText" lastClr="000000"/>
                  </a:solidFill>
                </a:rPr>
                <a:t>Data </a:t>
              </a:r>
              <a:r>
                <a:rPr lang="en-US" sz="1599" dirty="0" smtClean="0">
                  <a:solidFill>
                    <a:sysClr val="windowText" lastClr="000000"/>
                  </a:solidFill>
                </a:rPr>
                <a:t>sources</a:t>
              </a:r>
              <a:endParaRPr lang="en-US" sz="1599" dirty="0">
                <a:solidFill>
                  <a:sysClr val="windowText" lastClr="000000"/>
                </a:solidFill>
              </a:endParaRPr>
            </a:p>
          </p:txBody>
        </p:sp>
        <p:pic>
          <p:nvPicPr>
            <p:cNvPr id="100" name="Picture 99"/>
            <p:cNvPicPr>
              <a:picLocks noChangeAspect="1"/>
            </p:cNvPicPr>
            <p:nvPr/>
          </p:nvPicPr>
          <p:blipFill>
            <a:blip r:embed="rId6"/>
            <a:stretch>
              <a:fillRect/>
            </a:stretch>
          </p:blipFill>
          <p:spPr>
            <a:xfrm>
              <a:off x="11195391" y="1821100"/>
              <a:ext cx="554969" cy="401361"/>
            </a:xfrm>
            <a:prstGeom prst="rect">
              <a:avLst/>
            </a:prstGeom>
          </p:spPr>
        </p:pic>
        <p:pic>
          <p:nvPicPr>
            <p:cNvPr id="101" name="Picture 100"/>
            <p:cNvPicPr>
              <a:picLocks noChangeAspect="1"/>
            </p:cNvPicPr>
            <p:nvPr/>
          </p:nvPicPr>
          <p:blipFill>
            <a:blip r:embed="rId7"/>
            <a:stretch>
              <a:fillRect/>
            </a:stretch>
          </p:blipFill>
          <p:spPr>
            <a:xfrm>
              <a:off x="11260964" y="2255686"/>
              <a:ext cx="423822" cy="474427"/>
            </a:xfrm>
            <a:prstGeom prst="rect">
              <a:avLst/>
            </a:prstGeom>
          </p:spPr>
        </p:pic>
      </p:grpSp>
      <p:sp>
        <p:nvSpPr>
          <p:cNvPr id="4" name="Rectangle 3"/>
          <p:cNvSpPr/>
          <p:nvPr/>
        </p:nvSpPr>
        <p:spPr>
          <a:xfrm>
            <a:off x="7302316" y="4135720"/>
            <a:ext cx="4938912" cy="2061077"/>
          </a:xfrm>
          <a:prstGeom prst="rect">
            <a:avLst/>
          </a:prstGeom>
        </p:spPr>
        <p:txBody>
          <a:bodyPr wrap="square">
            <a:spAutoFit/>
          </a:bodyPr>
          <a:lstStyle/>
          <a:p>
            <a:pPr marL="285695" indent="-285695">
              <a:buFont typeface="Arial" panose="020B0604020202020204" pitchFamily="34" charset="0"/>
              <a:buChar char="•"/>
            </a:pPr>
            <a:r>
              <a:rPr lang="en-US" sz="1599" dirty="0">
                <a:solidFill>
                  <a:sysClr val="windowText" lastClr="000000"/>
                </a:solidFill>
              </a:rPr>
              <a:t>A </a:t>
            </a:r>
            <a:r>
              <a:rPr lang="en-US" sz="1599" dirty="0" smtClean="0">
                <a:solidFill>
                  <a:sysClr val="windowText" lastClr="000000"/>
                </a:solidFill>
              </a:rPr>
              <a:t>Cloud </a:t>
            </a:r>
            <a:r>
              <a:rPr lang="en-US" sz="1599" dirty="0">
                <a:solidFill>
                  <a:sysClr val="windowText" lastClr="000000"/>
                </a:solidFill>
              </a:rPr>
              <a:t>business app is an app for SharePoint that has a </a:t>
            </a:r>
            <a:r>
              <a:rPr lang="en-US" sz="1599" dirty="0" smtClean="0">
                <a:solidFill>
                  <a:sysClr val="windowText" lastClr="000000"/>
                </a:solidFill>
              </a:rPr>
              <a:t>Cloud </a:t>
            </a:r>
            <a:r>
              <a:rPr lang="en-US" sz="1599" dirty="0">
                <a:solidFill>
                  <a:sysClr val="windowText" lastClr="000000"/>
                </a:solidFill>
              </a:rPr>
              <a:t>hosted middle-tier and connects to data source(s)</a:t>
            </a:r>
          </a:p>
          <a:p>
            <a:pPr marL="285695" indent="-285695">
              <a:buFont typeface="Arial" panose="020B0604020202020204" pitchFamily="34" charset="0"/>
              <a:buChar char="•"/>
            </a:pPr>
            <a:r>
              <a:rPr lang="en-US" sz="1599" dirty="0">
                <a:solidFill>
                  <a:sysClr val="windowText" lastClr="000000"/>
                </a:solidFill>
              </a:rPr>
              <a:t>The provider hosted middle-tier is authenticated with SharePoint via OAuth.</a:t>
            </a:r>
          </a:p>
          <a:p>
            <a:pPr marL="285695" indent="-285695">
              <a:buFont typeface="Arial" panose="020B0604020202020204" pitchFamily="34" charset="0"/>
              <a:buChar char="•"/>
            </a:pPr>
            <a:r>
              <a:rPr lang="en-US" sz="1599" dirty="0">
                <a:solidFill>
                  <a:sysClr val="windowText" lastClr="000000"/>
                </a:solidFill>
              </a:rPr>
              <a:t>Clients talk to SharePoint via cross-domain calls</a:t>
            </a:r>
          </a:p>
          <a:p>
            <a:pPr marL="285695" indent="-285695">
              <a:buFont typeface="Arial" panose="020B0604020202020204" pitchFamily="34" charset="0"/>
              <a:buChar char="•"/>
            </a:pPr>
            <a:r>
              <a:rPr lang="en-US" sz="1599" dirty="0">
                <a:solidFill>
                  <a:sysClr val="windowText" lastClr="000000"/>
                </a:solidFill>
              </a:rPr>
              <a:t>Middle-tier </a:t>
            </a:r>
            <a:r>
              <a:rPr lang="en-US" sz="1599" dirty="0" smtClean="0">
                <a:solidFill>
                  <a:sysClr val="windowText" lastClr="000000"/>
                </a:solidFill>
              </a:rPr>
              <a:t>service layer can </a:t>
            </a:r>
            <a:r>
              <a:rPr lang="en-US" sz="1599" dirty="0">
                <a:solidFill>
                  <a:sysClr val="windowText" lastClr="000000"/>
                </a:solidFill>
              </a:rPr>
              <a:t>model SharePoint </a:t>
            </a:r>
            <a:r>
              <a:rPr lang="en-US" sz="1599" dirty="0" smtClean="0">
                <a:solidFill>
                  <a:sysClr val="windowText" lastClr="000000"/>
                </a:solidFill>
              </a:rPr>
              <a:t/>
            </a:r>
            <a:br>
              <a:rPr lang="en-US" sz="1599" dirty="0" smtClean="0">
                <a:solidFill>
                  <a:sysClr val="windowText" lastClr="000000"/>
                </a:solidFill>
              </a:rPr>
            </a:br>
            <a:r>
              <a:rPr lang="en-US" sz="1599" dirty="0" smtClean="0">
                <a:solidFill>
                  <a:sysClr val="windowText" lastClr="000000"/>
                </a:solidFill>
              </a:rPr>
              <a:t>and </a:t>
            </a:r>
            <a:r>
              <a:rPr lang="en-US" sz="1599" dirty="0">
                <a:solidFill>
                  <a:sysClr val="windowText" lastClr="000000"/>
                </a:solidFill>
              </a:rPr>
              <a:t>external data </a:t>
            </a:r>
            <a:r>
              <a:rPr lang="en-US" sz="1599" dirty="0" smtClean="0">
                <a:solidFill>
                  <a:sysClr val="windowText" lastClr="000000"/>
                </a:solidFill>
              </a:rPr>
              <a:t>sources</a:t>
            </a:r>
          </a:p>
        </p:txBody>
      </p:sp>
      <p:sp>
        <p:nvSpPr>
          <p:cNvPr id="65" name="Rectangle 64"/>
          <p:cNvSpPr/>
          <p:nvPr/>
        </p:nvSpPr>
        <p:spPr>
          <a:xfrm>
            <a:off x="5217144" y="3082532"/>
            <a:ext cx="758541" cy="584519"/>
          </a:xfrm>
          <a:prstGeom prst="rect">
            <a:avLst/>
          </a:prstGeom>
        </p:spPr>
        <p:txBody>
          <a:bodyPr wrap="none">
            <a:spAutoFit/>
          </a:bodyPr>
          <a:lstStyle/>
          <a:p>
            <a:pPr algn="just"/>
            <a:r>
              <a:rPr lang="en-US" sz="1599" dirty="0"/>
              <a:t>REST</a:t>
            </a:r>
            <a:br>
              <a:rPr lang="en-US" sz="1599" dirty="0"/>
            </a:br>
            <a:r>
              <a:rPr lang="en-US" sz="1599" dirty="0" smtClean="0"/>
              <a:t>CSOM</a:t>
            </a:r>
            <a:endParaRPr lang="en-US" sz="1599" dirty="0"/>
          </a:p>
        </p:txBody>
      </p:sp>
      <p:grpSp>
        <p:nvGrpSpPr>
          <p:cNvPr id="8" name="Group 7"/>
          <p:cNvGrpSpPr/>
          <p:nvPr/>
        </p:nvGrpSpPr>
        <p:grpSpPr>
          <a:xfrm>
            <a:off x="4116285" y="1741487"/>
            <a:ext cx="1931851" cy="1032110"/>
            <a:chOff x="4116285" y="1741487"/>
            <a:chExt cx="1931851" cy="1032110"/>
          </a:xfrm>
        </p:grpSpPr>
        <p:sp>
          <p:nvSpPr>
            <p:cNvPr id="111" name="Rectangle 94"/>
            <p:cNvSpPr/>
            <p:nvPr/>
          </p:nvSpPr>
          <p:spPr bwMode="auto">
            <a:xfrm>
              <a:off x="4116285" y="1741487"/>
              <a:ext cx="1931851" cy="103211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182880" tIns="146304" rIns="182880" bIns="146304" rtlCol="0" anchor="t" anchorCtr="0"/>
            <a:lstStyle/>
            <a:p>
              <a:pPr defTabSz="931491"/>
              <a:r>
                <a:rPr lang="en-US" sz="1599" dirty="0" smtClean="0">
                  <a:solidFill>
                    <a:sysClr val="windowText" lastClr="000000"/>
                  </a:solidFill>
                </a:rPr>
                <a:t>SharePoint</a:t>
              </a:r>
              <a:endParaRPr lang="en-US" sz="1599" dirty="0">
                <a:solidFill>
                  <a:sysClr val="windowText" lastClr="000000"/>
                </a:solidFill>
              </a:endParaRPr>
            </a:p>
          </p:txBody>
        </p:sp>
        <p:pic>
          <p:nvPicPr>
            <p:cNvPr id="68" name="Picture 67"/>
            <p:cNvPicPr>
              <a:picLocks noChangeAspect="1"/>
            </p:cNvPicPr>
            <p:nvPr/>
          </p:nvPicPr>
          <p:blipFill rotWithShape="1">
            <a:blip r:embed="rId8">
              <a:clrChange>
                <a:clrFrom>
                  <a:srgbClr val="004080"/>
                </a:clrFrom>
                <a:clrTo>
                  <a:srgbClr val="004080">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l="8780" t="-1078" r="-1297" b="5999"/>
            <a:stretch/>
          </p:blipFill>
          <p:spPr>
            <a:xfrm>
              <a:off x="5439413" y="2243227"/>
              <a:ext cx="559665" cy="478050"/>
            </a:xfrm>
            <a:prstGeom prst="rect">
              <a:avLst/>
            </a:prstGeom>
            <a:solidFill>
              <a:schemeClr val="accent2"/>
            </a:solidFill>
          </p:spPr>
        </p:pic>
      </p:grpSp>
      <p:sp>
        <p:nvSpPr>
          <p:cNvPr id="69" name="Up-Down Arrow 68"/>
          <p:cNvSpPr/>
          <p:nvPr/>
        </p:nvSpPr>
        <p:spPr bwMode="auto">
          <a:xfrm>
            <a:off x="5034030" y="2778360"/>
            <a:ext cx="269807" cy="1223854"/>
          </a:xfrm>
          <a:prstGeom prst="upDown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98" tIns="46601" rIns="46601" bIns="93198" numCol="1" spcCol="0" rtlCol="0" fromWordArt="0" anchor="b" anchorCtr="0" forceAA="0" compatLnSpc="1">
            <a:prstTxWarp prst="textNoShape">
              <a:avLst/>
            </a:prstTxWarp>
            <a:noAutofit/>
          </a:bodyPr>
          <a:lstStyle/>
          <a:p>
            <a:pPr algn="ctr" defTabSz="931610" fontAlgn="base">
              <a:spcBef>
                <a:spcPct val="0"/>
              </a:spcBef>
              <a:spcAft>
                <a:spcPct val="0"/>
              </a:spcAft>
            </a:pPr>
            <a:endParaRPr lang="en-US" sz="1938" spc="-52" dirty="0">
              <a:solidFill>
                <a:sysClr val="windowText" lastClr="000000"/>
              </a:solidFill>
              <a:ea typeface="Segoe UI" pitchFamily="34" charset="0"/>
              <a:cs typeface="Segoe UI" pitchFamily="34" charset="0"/>
            </a:endParaRPr>
          </a:p>
        </p:txBody>
      </p:sp>
    </p:spTree>
    <p:extLst>
      <p:ext uri="{BB962C8B-B14F-4D97-AF65-F5344CB8AC3E}">
        <p14:creationId xmlns:p14="http://schemas.microsoft.com/office/powerpoint/2010/main" val="2099501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right)">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down)">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500"/>
                                        <p:tgtEl>
                                          <p:spTgt spid="96"/>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3" grpId="0" animBg="1"/>
      <p:bldP spid="62" grpId="0" animBg="1"/>
      <p:bldP spid="62" grpId="1" animBg="1"/>
      <p:bldP spid="3" grpId="0" animBg="1"/>
      <p:bldP spid="3" grpId="1" animBg="1"/>
      <p:bldP spid="64" grpId="0"/>
      <p:bldP spid="96" grpId="0"/>
      <p:bldP spid="105" grpId="0" animBg="1"/>
      <p:bldP spid="107" grpId="0"/>
      <p:bldP spid="109" grpId="0"/>
      <p:bldP spid="65" grpId="0"/>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hidden="1"/>
          <p:cNvGrpSpPr/>
          <p:nvPr/>
        </p:nvGrpSpPr>
        <p:grpSpPr>
          <a:xfrm>
            <a:off x="1999439" y="1496055"/>
            <a:ext cx="8437600" cy="5594677"/>
            <a:chOff x="564300" y="1395675"/>
            <a:chExt cx="11027672" cy="5485475"/>
          </a:xfrm>
          <a:solidFill>
            <a:schemeClr val="bg2">
              <a:lumMod val="90000"/>
            </a:schemeClr>
          </a:solidFill>
        </p:grpSpPr>
        <p:grpSp>
          <p:nvGrpSpPr>
            <p:cNvPr id="39" name="Group 38"/>
            <p:cNvGrpSpPr/>
            <p:nvPr/>
          </p:nvGrpSpPr>
          <p:grpSpPr>
            <a:xfrm>
              <a:off x="564300" y="1395675"/>
              <a:ext cx="11027672" cy="1298448"/>
              <a:chOff x="0" y="1401500"/>
              <a:chExt cx="11107775" cy="1298448"/>
            </a:xfrm>
            <a:grpFill/>
          </p:grpSpPr>
          <p:sp>
            <p:nvSpPr>
              <p:cNvPr id="86" name="Rectangle 85"/>
              <p:cNvSpPr/>
              <p:nvPr/>
            </p:nvSpPr>
            <p:spPr>
              <a:xfrm>
                <a:off x="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7" name="Rectangle 86"/>
              <p:cNvSpPr/>
              <p:nvPr/>
            </p:nvSpPr>
            <p:spPr>
              <a:xfrm>
                <a:off x="139997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8" name="Rectangle 87"/>
              <p:cNvSpPr/>
              <p:nvPr/>
            </p:nvSpPr>
            <p:spPr>
              <a:xfrm>
                <a:off x="2799954"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9" name="Rectangle 88"/>
              <p:cNvSpPr/>
              <p:nvPr/>
            </p:nvSpPr>
            <p:spPr>
              <a:xfrm>
                <a:off x="4199931"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0" name="Rectangle 89"/>
              <p:cNvSpPr/>
              <p:nvPr/>
            </p:nvSpPr>
            <p:spPr>
              <a:xfrm>
                <a:off x="559990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1" name="Rectangle 90"/>
              <p:cNvSpPr/>
              <p:nvPr/>
            </p:nvSpPr>
            <p:spPr>
              <a:xfrm>
                <a:off x="6999883"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2" name="Rectangle 91"/>
              <p:cNvSpPr/>
              <p:nvPr/>
            </p:nvSpPr>
            <p:spPr>
              <a:xfrm>
                <a:off x="839986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3" name="Rectangle 92"/>
              <p:cNvSpPr/>
              <p:nvPr/>
            </p:nvSpPr>
            <p:spPr>
              <a:xfrm>
                <a:off x="9799836"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94" name="Rectangle 93"/>
              <p:cNvSpPr/>
              <p:nvPr/>
            </p:nvSpPr>
            <p:spPr>
              <a:xfrm>
                <a:off x="1399977" y="1401500"/>
                <a:ext cx="653969" cy="649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0" name="Group 39"/>
            <p:cNvGrpSpPr/>
            <p:nvPr/>
          </p:nvGrpSpPr>
          <p:grpSpPr>
            <a:xfrm>
              <a:off x="564300" y="2791351"/>
              <a:ext cx="11027672" cy="1298448"/>
              <a:chOff x="0" y="2789500"/>
              <a:chExt cx="11107775" cy="1298448"/>
            </a:xfrm>
            <a:grpFill/>
          </p:grpSpPr>
          <p:sp>
            <p:nvSpPr>
              <p:cNvPr id="78" name="Rectangle 77"/>
              <p:cNvSpPr/>
              <p:nvPr/>
            </p:nvSpPr>
            <p:spPr>
              <a:xfrm>
                <a:off x="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9" name="Rectangle 78"/>
              <p:cNvSpPr/>
              <p:nvPr/>
            </p:nvSpPr>
            <p:spPr>
              <a:xfrm>
                <a:off x="139997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0" name="Rectangle 79"/>
              <p:cNvSpPr/>
              <p:nvPr/>
            </p:nvSpPr>
            <p:spPr>
              <a:xfrm>
                <a:off x="2799954"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1" name="Rectangle 80"/>
              <p:cNvSpPr/>
              <p:nvPr/>
            </p:nvSpPr>
            <p:spPr>
              <a:xfrm>
                <a:off x="4199931"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2" name="Rectangle 81"/>
              <p:cNvSpPr/>
              <p:nvPr/>
            </p:nvSpPr>
            <p:spPr>
              <a:xfrm>
                <a:off x="559990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3" name="Rectangle 82"/>
              <p:cNvSpPr/>
              <p:nvPr/>
            </p:nvSpPr>
            <p:spPr>
              <a:xfrm>
                <a:off x="6999883"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4" name="Rectangle 83"/>
              <p:cNvSpPr/>
              <p:nvPr/>
            </p:nvSpPr>
            <p:spPr>
              <a:xfrm>
                <a:off x="839986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85" name="Rectangle 84"/>
              <p:cNvSpPr/>
              <p:nvPr/>
            </p:nvSpPr>
            <p:spPr>
              <a:xfrm>
                <a:off x="9799836"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1" name="Group 40"/>
            <p:cNvGrpSpPr/>
            <p:nvPr/>
          </p:nvGrpSpPr>
          <p:grpSpPr>
            <a:xfrm>
              <a:off x="564300" y="4187026"/>
              <a:ext cx="11027672" cy="1298448"/>
              <a:chOff x="0" y="4191000"/>
              <a:chExt cx="11107775" cy="1298448"/>
            </a:xfrm>
            <a:grpFill/>
          </p:grpSpPr>
          <p:sp>
            <p:nvSpPr>
              <p:cNvPr id="54" name="Rectangle 53"/>
              <p:cNvSpPr/>
              <p:nvPr/>
            </p:nvSpPr>
            <p:spPr>
              <a:xfrm>
                <a:off x="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5" name="Rectangle 54"/>
              <p:cNvSpPr/>
              <p:nvPr/>
            </p:nvSpPr>
            <p:spPr>
              <a:xfrm>
                <a:off x="139997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6" name="Rectangle 55"/>
              <p:cNvSpPr/>
              <p:nvPr/>
            </p:nvSpPr>
            <p:spPr>
              <a:xfrm>
                <a:off x="2799954"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7" name="Rectangle 56"/>
              <p:cNvSpPr/>
              <p:nvPr/>
            </p:nvSpPr>
            <p:spPr>
              <a:xfrm>
                <a:off x="4199931"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1" name="Rectangle 70"/>
              <p:cNvSpPr/>
              <p:nvPr/>
            </p:nvSpPr>
            <p:spPr>
              <a:xfrm>
                <a:off x="559990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5" name="Rectangle 74"/>
              <p:cNvSpPr/>
              <p:nvPr/>
            </p:nvSpPr>
            <p:spPr>
              <a:xfrm>
                <a:off x="6999883"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6" name="Rectangle 75"/>
              <p:cNvSpPr/>
              <p:nvPr/>
            </p:nvSpPr>
            <p:spPr>
              <a:xfrm>
                <a:off x="839986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77" name="Rectangle 76"/>
              <p:cNvSpPr/>
              <p:nvPr/>
            </p:nvSpPr>
            <p:spPr>
              <a:xfrm>
                <a:off x="9799836"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nvGrpSpPr>
            <p:cNvPr id="45" name="Group 44"/>
            <p:cNvGrpSpPr/>
            <p:nvPr/>
          </p:nvGrpSpPr>
          <p:grpSpPr>
            <a:xfrm>
              <a:off x="564300" y="5582702"/>
              <a:ext cx="11027672" cy="1298448"/>
              <a:chOff x="0" y="5638800"/>
              <a:chExt cx="11107775" cy="1298448"/>
            </a:xfrm>
            <a:grpFill/>
          </p:grpSpPr>
          <p:sp>
            <p:nvSpPr>
              <p:cNvPr id="46" name="Rectangle 45"/>
              <p:cNvSpPr/>
              <p:nvPr/>
            </p:nvSpPr>
            <p:spPr>
              <a:xfrm>
                <a:off x="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7" name="Rectangle 46"/>
              <p:cNvSpPr/>
              <p:nvPr/>
            </p:nvSpPr>
            <p:spPr>
              <a:xfrm>
                <a:off x="139997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8" name="Rectangle 47"/>
              <p:cNvSpPr/>
              <p:nvPr/>
            </p:nvSpPr>
            <p:spPr>
              <a:xfrm>
                <a:off x="2799954"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49" name="Rectangle 48"/>
              <p:cNvSpPr/>
              <p:nvPr/>
            </p:nvSpPr>
            <p:spPr>
              <a:xfrm>
                <a:off x="4199931"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0" name="Rectangle 49"/>
              <p:cNvSpPr/>
              <p:nvPr/>
            </p:nvSpPr>
            <p:spPr>
              <a:xfrm>
                <a:off x="559990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1" name="Rectangle 50"/>
              <p:cNvSpPr/>
              <p:nvPr/>
            </p:nvSpPr>
            <p:spPr>
              <a:xfrm>
                <a:off x="6999883"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2" name="Rectangle 51"/>
              <p:cNvSpPr/>
              <p:nvPr/>
            </p:nvSpPr>
            <p:spPr>
              <a:xfrm>
                <a:off x="839986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sp>
            <p:nvSpPr>
              <p:cNvPr id="53" name="Rectangle 52"/>
              <p:cNvSpPr/>
              <p:nvPr/>
            </p:nvSpPr>
            <p:spPr>
              <a:xfrm>
                <a:off x="9799836"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670"/>
                <a:endParaRPr lang="en-US" sz="1938">
                  <a:solidFill>
                    <a:srgbClr val="FFFFFF"/>
                  </a:solidFill>
                </a:endParaRPr>
              </a:p>
            </p:txBody>
          </p:sp>
        </p:grpSp>
      </p:grpSp>
      <p:sp>
        <p:nvSpPr>
          <p:cNvPr id="2" name="Title 1"/>
          <p:cNvSpPr>
            <a:spLocks noGrp="1"/>
          </p:cNvSpPr>
          <p:nvPr>
            <p:ph type="title"/>
          </p:nvPr>
        </p:nvSpPr>
        <p:spPr/>
        <p:txBody>
          <a:bodyPr/>
          <a:lstStyle/>
          <a:p>
            <a:r>
              <a:rPr lang="en-US" dirty="0"/>
              <a:t>SharePoint a</a:t>
            </a:r>
            <a:r>
              <a:rPr lang="en-US" dirty="0" smtClean="0"/>
              <a:t>pps and </a:t>
            </a:r>
            <a:r>
              <a:rPr lang="en-US" dirty="0"/>
              <a:t>C</a:t>
            </a:r>
            <a:r>
              <a:rPr lang="en-US" dirty="0" smtClean="0"/>
              <a:t>loud </a:t>
            </a:r>
            <a:r>
              <a:rPr lang="en-US" dirty="0"/>
              <a:t>b</a:t>
            </a:r>
            <a:r>
              <a:rPr lang="en-US" dirty="0" smtClean="0"/>
              <a:t>usiness </a:t>
            </a:r>
            <a:r>
              <a:rPr lang="en-US" dirty="0"/>
              <a:t>a</a:t>
            </a:r>
            <a:r>
              <a:rPr lang="en-US" dirty="0" smtClean="0"/>
              <a:t>pps</a:t>
            </a:r>
            <a:r>
              <a:rPr lang="en-US" dirty="0"/>
              <a:t/>
            </a:r>
            <a:br>
              <a:rPr lang="en-US" dirty="0"/>
            </a:br>
            <a:r>
              <a:rPr lang="en-US" sz="3600" dirty="0" smtClean="0">
                <a:gradFill>
                  <a:gsLst>
                    <a:gs pos="1250">
                      <a:schemeClr val="tx2"/>
                    </a:gs>
                    <a:gs pos="99000">
                      <a:schemeClr val="tx2"/>
                    </a:gs>
                  </a:gsLst>
                  <a:lin ang="5400000" scaled="0"/>
                </a:gradFill>
              </a:rPr>
              <a:t>Rapid application development over SharePoint</a:t>
            </a:r>
            <a:endParaRPr lang="en-US" dirty="0"/>
          </a:p>
        </p:txBody>
      </p:sp>
      <p:sp>
        <p:nvSpPr>
          <p:cNvPr id="5" name="Rectangle 4"/>
          <p:cNvSpPr/>
          <p:nvPr/>
        </p:nvSpPr>
        <p:spPr bwMode="auto">
          <a:xfrm>
            <a:off x="1262077" y="4716462"/>
            <a:ext cx="9604360" cy="17446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gradFill>
                  <a:gsLst>
                    <a:gs pos="0">
                      <a:srgbClr val="FFFFFF"/>
                    </a:gs>
                    <a:gs pos="100000">
                      <a:srgbClr val="FFFFFF"/>
                    </a:gs>
                  </a:gsLst>
                  <a:lin ang="5400000" scaled="0"/>
                </a:gradFill>
              </a:rPr>
              <a:t>  SharePoint app</a:t>
            </a:r>
            <a:endParaRPr lang="en-US" sz="2000" b="1" dirty="0">
              <a:gradFill>
                <a:gsLst>
                  <a:gs pos="0">
                    <a:srgbClr val="FFFFFF"/>
                  </a:gs>
                  <a:gs pos="100000">
                    <a:srgbClr val="FFFFFF"/>
                  </a:gs>
                </a:gsLst>
                <a:lin ang="5400000" scaled="0"/>
              </a:gradFill>
            </a:endParaRPr>
          </a:p>
        </p:txBody>
      </p:sp>
      <p:sp>
        <p:nvSpPr>
          <p:cNvPr id="65" name="Rectangle 64"/>
          <p:cNvSpPr/>
          <p:nvPr/>
        </p:nvSpPr>
        <p:spPr bwMode="auto">
          <a:xfrm>
            <a:off x="1287959" y="1908566"/>
            <a:ext cx="9575318" cy="250309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gradFill>
                  <a:gsLst>
                    <a:gs pos="0">
                      <a:srgbClr val="FFFFFF"/>
                    </a:gs>
                    <a:gs pos="100000">
                      <a:srgbClr val="FFFFFF"/>
                    </a:gs>
                  </a:gsLst>
                  <a:lin ang="5400000" scaled="0"/>
                </a:gradFill>
              </a:rPr>
              <a:t>  Cloud business </a:t>
            </a:r>
            <a:r>
              <a:rPr lang="en-US" sz="2000" b="1" dirty="0">
                <a:gradFill>
                  <a:gsLst>
                    <a:gs pos="0">
                      <a:srgbClr val="FFFFFF"/>
                    </a:gs>
                    <a:gs pos="100000">
                      <a:srgbClr val="FFFFFF"/>
                    </a:gs>
                  </a:gsLst>
                  <a:lin ang="5400000" scaled="0"/>
                </a:gradFill>
              </a:rPr>
              <a:t>a</a:t>
            </a:r>
            <a:r>
              <a:rPr lang="en-US" sz="2000" b="1" dirty="0" smtClean="0">
                <a:gradFill>
                  <a:gsLst>
                    <a:gs pos="0">
                      <a:srgbClr val="FFFFFF"/>
                    </a:gs>
                    <a:gs pos="100000">
                      <a:srgbClr val="FFFFFF"/>
                    </a:gs>
                  </a:gsLst>
                  <a:lin ang="5400000" scaled="0"/>
                </a:gradFill>
              </a:rPr>
              <a:t>pp</a:t>
            </a:r>
            <a:endParaRPr lang="en-US" sz="2000" b="1" dirty="0">
              <a:gradFill>
                <a:gsLst>
                  <a:gs pos="0">
                    <a:srgbClr val="FFFFFF"/>
                  </a:gs>
                  <a:gs pos="100000">
                    <a:srgbClr val="FFFFFF"/>
                  </a:gs>
                </a:gsLst>
                <a:lin ang="5400000" scaled="0"/>
              </a:gradFill>
            </a:endParaRPr>
          </a:p>
        </p:txBody>
      </p:sp>
      <p:sp>
        <p:nvSpPr>
          <p:cNvPr id="66" name="Rectangle 65"/>
          <p:cNvSpPr/>
          <p:nvPr/>
        </p:nvSpPr>
        <p:spPr bwMode="auto">
          <a:xfrm>
            <a:off x="1570037" y="2264591"/>
            <a:ext cx="5361227" cy="205326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N’ tier project structure–ready to go</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HTML 5 client with responsive design</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Service tier with </a:t>
            </a:r>
            <a:r>
              <a:rPr lang="en-US" sz="2000" dirty="0">
                <a:gradFill>
                  <a:gsLst>
                    <a:gs pos="0">
                      <a:srgbClr val="FFFFFF"/>
                    </a:gs>
                    <a:gs pos="100000">
                      <a:srgbClr val="FFFFFF"/>
                    </a:gs>
                  </a:gsLst>
                  <a:lin ang="5400000" scaled="0"/>
                </a:gradFill>
              </a:rPr>
              <a:t>c</a:t>
            </a:r>
            <a:r>
              <a:rPr lang="en-US" sz="2000" dirty="0" smtClean="0">
                <a:gradFill>
                  <a:gsLst>
                    <a:gs pos="0">
                      <a:srgbClr val="FFFFFF"/>
                    </a:gs>
                    <a:gs pos="100000">
                      <a:srgbClr val="FFFFFF"/>
                    </a:gs>
                  </a:gsLst>
                  <a:lin ang="5400000" scaled="0"/>
                </a:gradFill>
              </a:rPr>
              <a:t>ommon </a:t>
            </a:r>
            <a:r>
              <a:rPr lang="en-US" sz="2000" dirty="0">
                <a:gradFill>
                  <a:gsLst>
                    <a:gs pos="0">
                      <a:srgbClr val="FFFFFF"/>
                    </a:gs>
                    <a:gs pos="100000">
                      <a:srgbClr val="FFFFFF"/>
                    </a:gs>
                  </a:gsLst>
                  <a:lin ang="5400000" scaled="0"/>
                </a:gradFill>
              </a:rPr>
              <a:t>data runtime </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Screen, Entity, and Query designers</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Office 365 cloud integration </a:t>
            </a:r>
          </a:p>
          <a:p>
            <a:pPr marL="682625" lvl="1" indent="-217488" defTabSz="932472" fontAlgn="base">
              <a:spcBef>
                <a:spcPct val="0"/>
              </a:spcBef>
              <a:spcAft>
                <a:spcPct val="0"/>
              </a:spcAft>
              <a:buFont typeface="Arial" panose="020B0604020202020204" pitchFamily="34" charset="0"/>
              <a:buChar char="•"/>
            </a:pPr>
            <a:r>
              <a:rPr lang="en-US" sz="2000" dirty="0">
                <a:gradFill>
                  <a:gsLst>
                    <a:gs pos="0">
                      <a:srgbClr val="FFFFFF"/>
                    </a:gs>
                    <a:gs pos="100000">
                      <a:srgbClr val="FFFFFF"/>
                    </a:gs>
                  </a:gsLst>
                  <a:lin ang="5400000" scaled="0"/>
                </a:gradFill>
              </a:rPr>
              <a:t>P</a:t>
            </a:r>
            <a:r>
              <a:rPr lang="en-US" sz="2000" dirty="0" smtClean="0">
                <a:gradFill>
                  <a:gsLst>
                    <a:gs pos="0">
                      <a:srgbClr val="FFFFFF"/>
                    </a:gs>
                    <a:gs pos="100000">
                      <a:srgbClr val="FFFFFF"/>
                    </a:gs>
                  </a:gsLst>
                  <a:lin ang="5400000" scaled="0"/>
                </a:gradFill>
              </a:rPr>
              <a:t>eople, documents, newsfeeds, …</a:t>
            </a:r>
          </a:p>
        </p:txBody>
      </p:sp>
      <p:sp>
        <p:nvSpPr>
          <p:cNvPr id="69" name="Rectangle 68"/>
          <p:cNvSpPr/>
          <p:nvPr/>
        </p:nvSpPr>
        <p:spPr bwMode="auto">
          <a:xfrm>
            <a:off x="1570037" y="5105399"/>
            <a:ext cx="3592529" cy="121722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App container with manifest</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SharePoint configuration</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App web list definitions</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Resource configuration</a:t>
            </a:r>
          </a:p>
        </p:txBody>
      </p:sp>
      <p:sp>
        <p:nvSpPr>
          <p:cNvPr id="70" name="Rectangle 69"/>
          <p:cNvSpPr/>
          <p:nvPr/>
        </p:nvSpPr>
        <p:spPr bwMode="auto">
          <a:xfrm>
            <a:off x="7131769" y="2272528"/>
            <a:ext cx="3120404" cy="156630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Visually design </a:t>
            </a:r>
            <a:r>
              <a:rPr lang="en-US" sz="2000" dirty="0">
                <a:gradFill>
                  <a:gsLst>
                    <a:gs pos="0">
                      <a:srgbClr val="FFFFFF"/>
                    </a:gs>
                    <a:gs pos="100000">
                      <a:srgbClr val="FFFFFF"/>
                    </a:gs>
                  </a:gsLst>
                  <a:lin ang="5400000" scaled="0"/>
                </a:gradFill>
              </a:rPr>
              <a:t>f</a:t>
            </a:r>
            <a:r>
              <a:rPr lang="en-US" sz="2000" dirty="0" smtClean="0">
                <a:gradFill>
                  <a:gsLst>
                    <a:gs pos="0">
                      <a:srgbClr val="FFFFFF"/>
                    </a:gs>
                    <a:gs pos="100000">
                      <a:srgbClr val="FFFFFF"/>
                    </a:gs>
                  </a:gsLst>
                  <a:lin ang="5400000" scaled="0"/>
                </a:gradFill>
              </a:rPr>
              <a:t>irst</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Code second</a:t>
            </a:r>
          </a:p>
        </p:txBody>
      </p:sp>
      <p:sp>
        <p:nvSpPr>
          <p:cNvPr id="74" name="Rectangle 73"/>
          <p:cNvSpPr/>
          <p:nvPr/>
        </p:nvSpPr>
        <p:spPr bwMode="auto">
          <a:xfrm>
            <a:off x="7131768" y="4883488"/>
            <a:ext cx="3350509" cy="156630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Assembly required</a:t>
            </a:r>
          </a:p>
          <a:p>
            <a:pPr marL="231775" indent="-231775" defTabSz="932472" fontAlgn="base">
              <a:spcBef>
                <a:spcPct val="0"/>
              </a:spcBef>
              <a:spcAft>
                <a:spcPct val="0"/>
              </a:spcAft>
              <a:buFont typeface="Arial" panose="020B0604020202020204" pitchFamily="34" charset="0"/>
              <a:buChar char="•"/>
            </a:pPr>
            <a:r>
              <a:rPr lang="en-US" sz="2000" dirty="0" smtClean="0">
                <a:gradFill>
                  <a:gsLst>
                    <a:gs pos="0">
                      <a:srgbClr val="FFFFFF"/>
                    </a:gs>
                    <a:gs pos="100000">
                      <a:srgbClr val="FFFFFF"/>
                    </a:gs>
                  </a:gsLst>
                  <a:lin ang="5400000" scaled="0"/>
                </a:gradFill>
              </a:rPr>
              <a:t>ASP.net MVC/web </a:t>
            </a:r>
            <a:r>
              <a:rPr lang="en-US" sz="2000" dirty="0">
                <a:gradFill>
                  <a:gsLst>
                    <a:gs pos="0">
                      <a:srgbClr val="FFFFFF"/>
                    </a:gs>
                    <a:gs pos="100000">
                      <a:srgbClr val="FFFFFF"/>
                    </a:gs>
                  </a:gsLst>
                  <a:lin ang="5400000" scaled="0"/>
                </a:gradFill>
              </a:rPr>
              <a:t>f</a:t>
            </a:r>
            <a:r>
              <a:rPr lang="en-US" sz="2000" dirty="0" smtClean="0">
                <a:gradFill>
                  <a:gsLst>
                    <a:gs pos="0">
                      <a:srgbClr val="FFFFFF"/>
                    </a:gs>
                    <a:gs pos="100000">
                      <a:srgbClr val="FFFFFF"/>
                    </a:gs>
                  </a:gsLst>
                  <a:lin ang="5400000" scaled="0"/>
                </a:gradFill>
              </a:rPr>
              <a:t>orms</a:t>
            </a:r>
          </a:p>
        </p:txBody>
      </p:sp>
    </p:spTree>
    <p:extLst>
      <p:ext uri="{BB962C8B-B14F-4D97-AF65-F5344CB8AC3E}">
        <p14:creationId xmlns:p14="http://schemas.microsoft.com/office/powerpoint/2010/main" val="3123683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9">
                                            <p:txEl>
                                              <p:pRg st="0" end="0"/>
                                            </p:txEl>
                                          </p:spTgt>
                                        </p:tgtEl>
                                        <p:attrNameLst>
                                          <p:attrName>style.visibility</p:attrName>
                                        </p:attrNameLst>
                                      </p:cBhvr>
                                      <p:to>
                                        <p:strVal val="visible"/>
                                      </p:to>
                                    </p:set>
                                    <p:animEffect transition="in" filter="fade">
                                      <p:cBhvr>
                                        <p:cTn id="9" dur="500"/>
                                        <p:tgtEl>
                                          <p:spTgt spid="69">
                                            <p:txEl>
                                              <p:pRg st="0" end="0"/>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Effect transition="in" filter="fade">
                                      <p:cBhvr>
                                        <p:cTn id="13" dur="500"/>
                                        <p:tgtEl>
                                          <p:spTgt spid="69">
                                            <p:txEl>
                                              <p:pRg st="1" end="1"/>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9">
                                            <p:txEl>
                                              <p:pRg st="2" end="2"/>
                                            </p:txEl>
                                          </p:spTgt>
                                        </p:tgtEl>
                                        <p:attrNameLst>
                                          <p:attrName>style.visibility</p:attrName>
                                        </p:attrNameLst>
                                      </p:cBhvr>
                                      <p:to>
                                        <p:strVal val="visible"/>
                                      </p:to>
                                    </p:set>
                                    <p:animEffect transition="in" filter="fade">
                                      <p:cBhvr>
                                        <p:cTn id="17" dur="500"/>
                                        <p:tgtEl>
                                          <p:spTgt spid="69">
                                            <p:txEl>
                                              <p:pRg st="2" end="2"/>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9">
                                            <p:txEl>
                                              <p:pRg st="3" end="3"/>
                                            </p:txEl>
                                          </p:spTgt>
                                        </p:tgtEl>
                                        <p:attrNameLst>
                                          <p:attrName>style.visibility</p:attrName>
                                        </p:attrNameLst>
                                      </p:cBhvr>
                                      <p:to>
                                        <p:strVal val="visible"/>
                                      </p:to>
                                    </p:set>
                                    <p:animEffect transition="in" filter="fade">
                                      <p:cBhvr>
                                        <p:cTn id="21" dur="500"/>
                                        <p:tgtEl>
                                          <p:spTgt spid="69">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66">
                                            <p:txEl>
                                              <p:pRg st="0" end="0"/>
                                            </p:txEl>
                                          </p:spTgt>
                                        </p:tgtEl>
                                        <p:attrNameLst>
                                          <p:attrName>style.visibility</p:attrName>
                                        </p:attrNameLst>
                                      </p:cBhvr>
                                      <p:to>
                                        <p:strVal val="visible"/>
                                      </p:to>
                                    </p:set>
                                    <p:animEffect transition="in" filter="fade">
                                      <p:cBhvr>
                                        <p:cTn id="32" dur="500"/>
                                        <p:tgtEl>
                                          <p:spTgt spid="66">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6">
                                            <p:txEl>
                                              <p:pRg st="1" end="1"/>
                                            </p:txEl>
                                          </p:spTgt>
                                        </p:tgtEl>
                                        <p:attrNameLst>
                                          <p:attrName>style.visibility</p:attrName>
                                        </p:attrNameLst>
                                      </p:cBhvr>
                                      <p:to>
                                        <p:strVal val="visible"/>
                                      </p:to>
                                    </p:set>
                                    <p:animEffect transition="in" filter="fade">
                                      <p:cBhvr>
                                        <p:cTn id="36" dur="500"/>
                                        <p:tgtEl>
                                          <p:spTgt spid="66">
                                            <p:txEl>
                                              <p:pRg st="1" end="1"/>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66">
                                            <p:txEl>
                                              <p:pRg st="2" end="2"/>
                                            </p:txEl>
                                          </p:spTgt>
                                        </p:tgtEl>
                                        <p:attrNameLst>
                                          <p:attrName>style.visibility</p:attrName>
                                        </p:attrNameLst>
                                      </p:cBhvr>
                                      <p:to>
                                        <p:strVal val="visible"/>
                                      </p:to>
                                    </p:set>
                                    <p:animEffect transition="in" filter="fade">
                                      <p:cBhvr>
                                        <p:cTn id="40" dur="500"/>
                                        <p:tgtEl>
                                          <p:spTgt spid="66">
                                            <p:txEl>
                                              <p:pRg st="2" end="2"/>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66">
                                            <p:txEl>
                                              <p:pRg st="3" end="3"/>
                                            </p:txEl>
                                          </p:spTgt>
                                        </p:tgtEl>
                                        <p:attrNameLst>
                                          <p:attrName>style.visibility</p:attrName>
                                        </p:attrNameLst>
                                      </p:cBhvr>
                                      <p:to>
                                        <p:strVal val="visible"/>
                                      </p:to>
                                    </p:set>
                                    <p:animEffect transition="in" filter="fade">
                                      <p:cBhvr>
                                        <p:cTn id="44" dur="500"/>
                                        <p:tgtEl>
                                          <p:spTgt spid="66">
                                            <p:txEl>
                                              <p:pRg st="3" end="3"/>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66">
                                            <p:txEl>
                                              <p:pRg st="4" end="4"/>
                                            </p:txEl>
                                          </p:spTgt>
                                        </p:tgtEl>
                                        <p:attrNameLst>
                                          <p:attrName>style.visibility</p:attrName>
                                        </p:attrNameLst>
                                      </p:cBhvr>
                                      <p:to>
                                        <p:strVal val="visible"/>
                                      </p:to>
                                    </p:set>
                                    <p:animEffect transition="in" filter="fade">
                                      <p:cBhvr>
                                        <p:cTn id="48" dur="500"/>
                                        <p:tgtEl>
                                          <p:spTgt spid="66">
                                            <p:txEl>
                                              <p:pRg st="4" end="4"/>
                                            </p:txEl>
                                          </p:spTgt>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6">
                                            <p:txEl>
                                              <p:pRg st="5" end="5"/>
                                            </p:txEl>
                                          </p:spTgt>
                                        </p:tgtEl>
                                        <p:attrNameLst>
                                          <p:attrName>style.visibility</p:attrName>
                                        </p:attrNameLst>
                                      </p:cBhvr>
                                      <p:to>
                                        <p:strVal val="visible"/>
                                      </p:to>
                                    </p:set>
                                    <p:animEffect transition="in" filter="fade">
                                      <p:cBhvr>
                                        <p:cTn id="52" dur="500"/>
                                        <p:tgtEl>
                                          <p:spTgt spid="66">
                                            <p:txEl>
                                              <p:pRg st="5" end="5"/>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5" grpId="0" animBg="1"/>
      <p:bldP spid="66" grpId="0" build="allAtOnce"/>
      <p:bldP spid="70"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SharePoint </a:t>
            </a:r>
            <a:r>
              <a:rPr lang="en-US" dirty="0" smtClean="0"/>
              <a:t>and </a:t>
            </a:r>
            <a:r>
              <a:rPr lang="en-US" dirty="0"/>
              <a:t>C</a:t>
            </a:r>
            <a:r>
              <a:rPr lang="en-US" dirty="0" smtClean="0"/>
              <a:t>loud </a:t>
            </a:r>
            <a:r>
              <a:rPr lang="en-US" dirty="0"/>
              <a:t>b</a:t>
            </a:r>
            <a:r>
              <a:rPr lang="en-US" dirty="0" smtClean="0"/>
              <a:t>usiness </a:t>
            </a:r>
            <a:r>
              <a:rPr lang="en-US" dirty="0"/>
              <a:t>a</a:t>
            </a:r>
            <a:r>
              <a:rPr lang="en-US" dirty="0" smtClean="0"/>
              <a:t>pp</a:t>
            </a:r>
            <a:endParaRPr lang="en-US" dirty="0"/>
          </a:p>
        </p:txBody>
      </p:sp>
      <p:pic>
        <p:nvPicPr>
          <p:cNvPr id="3" name="Picture 2"/>
          <p:cNvPicPr>
            <a:picLocks noChangeAspect="1"/>
          </p:cNvPicPr>
          <p:nvPr/>
        </p:nvPicPr>
        <p:blipFill>
          <a:blip r:embed="rId2"/>
          <a:stretch>
            <a:fillRect/>
          </a:stretch>
        </p:blipFill>
        <p:spPr>
          <a:xfrm>
            <a:off x="304800" y="1974340"/>
            <a:ext cx="2419048" cy="4990476"/>
          </a:xfrm>
          <a:prstGeom prst="rect">
            <a:avLst/>
          </a:prstGeom>
          <a:ln w="12700">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9647237" y="1970031"/>
            <a:ext cx="2419048" cy="4990476"/>
          </a:xfrm>
          <a:prstGeom prst="rect">
            <a:avLst/>
          </a:prstGeom>
          <a:ln w="12700">
            <a:solidFill>
              <a:schemeClr val="tx1"/>
            </a:solidFill>
          </a:ln>
          <a:effectLst>
            <a:outerShdw blurRad="50800" dist="38100" dir="2700000" algn="tl" rotWithShape="0">
              <a:prstClr val="black">
                <a:alpha val="40000"/>
              </a:prstClr>
            </a:outerShdw>
          </a:effectLst>
        </p:spPr>
      </p:pic>
      <p:sp>
        <p:nvSpPr>
          <p:cNvPr id="7" name="Text Placeholder 5"/>
          <p:cNvSpPr txBox="1">
            <a:spLocks/>
          </p:cNvSpPr>
          <p:nvPr/>
        </p:nvSpPr>
        <p:spPr>
          <a:xfrm>
            <a:off x="198437" y="1548720"/>
            <a:ext cx="2743200" cy="5170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SharePoint project</a:t>
            </a:r>
            <a:endParaRPr lang="en-US" sz="2400" dirty="0"/>
          </a:p>
        </p:txBody>
      </p:sp>
      <p:sp>
        <p:nvSpPr>
          <p:cNvPr id="8" name="Text Placeholder 5"/>
          <p:cNvSpPr txBox="1">
            <a:spLocks/>
          </p:cNvSpPr>
          <p:nvPr/>
        </p:nvSpPr>
        <p:spPr>
          <a:xfrm>
            <a:off x="9418637" y="1548719"/>
            <a:ext cx="2907642" cy="5170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Cloud business </a:t>
            </a:r>
            <a:r>
              <a:rPr lang="en-US" sz="2400" dirty="0"/>
              <a:t>a</a:t>
            </a:r>
            <a:r>
              <a:rPr lang="en-US" sz="2400" dirty="0" smtClean="0"/>
              <a:t>pp</a:t>
            </a:r>
            <a:endParaRPr lang="en-US" sz="2400" dirty="0"/>
          </a:p>
        </p:txBody>
      </p:sp>
      <p:sp>
        <p:nvSpPr>
          <p:cNvPr id="9" name="Rectangle 8"/>
          <p:cNvSpPr/>
          <p:nvPr/>
        </p:nvSpPr>
        <p:spPr bwMode="auto">
          <a:xfrm>
            <a:off x="4049786" y="5745103"/>
            <a:ext cx="4648200" cy="10504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t>SharePoint a</a:t>
            </a:r>
            <a:r>
              <a:rPr lang="en-US" sz="2000" dirty="0" smtClean="0"/>
              <a:t>pp</a:t>
            </a:r>
            <a:endParaRPr lang="en-US" sz="2000" dirty="0"/>
          </a:p>
        </p:txBody>
      </p:sp>
      <p:sp>
        <p:nvSpPr>
          <p:cNvPr id="10" name="Rectangle 9"/>
          <p:cNvSpPr/>
          <p:nvPr/>
        </p:nvSpPr>
        <p:spPr bwMode="auto">
          <a:xfrm>
            <a:off x="4049786" y="4579732"/>
            <a:ext cx="4648200" cy="10504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a:r>
              <a:rPr lang="en-US" sz="2000" dirty="0"/>
              <a:t>Service </a:t>
            </a:r>
            <a:r>
              <a:rPr lang="en-US" sz="2000" dirty="0" smtClean="0"/>
              <a:t>project</a:t>
            </a:r>
            <a:endParaRPr lang="en-US" sz="2000" dirty="0"/>
          </a:p>
        </p:txBody>
      </p:sp>
      <p:sp>
        <p:nvSpPr>
          <p:cNvPr id="11" name="Rectangle 10"/>
          <p:cNvSpPr/>
          <p:nvPr/>
        </p:nvSpPr>
        <p:spPr bwMode="auto">
          <a:xfrm>
            <a:off x="4029112" y="2249421"/>
            <a:ext cx="4648200" cy="10504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a:r>
              <a:rPr lang="en-US" sz="2000" dirty="0" smtClean="0"/>
              <a:t>HTML5 responsive </a:t>
            </a:r>
            <a:r>
              <a:rPr lang="en-US" sz="2000" dirty="0"/>
              <a:t>d</a:t>
            </a:r>
            <a:r>
              <a:rPr lang="en-US" sz="2000" dirty="0" smtClean="0"/>
              <a:t>esign SPA</a:t>
            </a:r>
            <a:endParaRPr lang="en-US" sz="2000" dirty="0"/>
          </a:p>
        </p:txBody>
      </p:sp>
      <p:sp>
        <p:nvSpPr>
          <p:cNvPr id="12" name="Rectangle 11"/>
          <p:cNvSpPr/>
          <p:nvPr/>
        </p:nvSpPr>
        <p:spPr bwMode="auto">
          <a:xfrm>
            <a:off x="4049786" y="3429189"/>
            <a:ext cx="4648200" cy="10504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a:r>
              <a:rPr lang="en-US" sz="2000" dirty="0"/>
              <a:t>MVC/</a:t>
            </a:r>
            <a:r>
              <a:rPr lang="en-US" sz="2000" dirty="0" err="1"/>
              <a:t>WebForms</a:t>
            </a:r>
            <a:endParaRPr lang="en-US" sz="2000" dirty="0"/>
          </a:p>
        </p:txBody>
      </p:sp>
      <p:cxnSp>
        <p:nvCxnSpPr>
          <p:cNvPr id="16" name="Straight Arrow Connector 15"/>
          <p:cNvCxnSpPr>
            <a:stCxn id="9" idx="3"/>
          </p:cNvCxnSpPr>
          <p:nvPr/>
        </p:nvCxnSpPr>
        <p:spPr>
          <a:xfrm flipV="1">
            <a:off x="8697986" y="5859462"/>
            <a:ext cx="949251" cy="410880"/>
          </a:xfrm>
          <a:prstGeom prst="straightConnector1">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a:stCxn id="10" idx="3"/>
            <a:endCxn id="4" idx="1"/>
          </p:cNvCxnSpPr>
          <p:nvPr/>
        </p:nvCxnSpPr>
        <p:spPr>
          <a:xfrm flipV="1">
            <a:off x="8697986" y="4465269"/>
            <a:ext cx="949251" cy="639702"/>
          </a:xfrm>
          <a:prstGeom prst="straightConnector1">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a:stCxn id="10" idx="1"/>
          </p:cNvCxnSpPr>
          <p:nvPr/>
        </p:nvCxnSpPr>
        <p:spPr>
          <a:xfrm flipH="1" flipV="1">
            <a:off x="1866494" y="3634361"/>
            <a:ext cx="2183292" cy="1470610"/>
          </a:xfrm>
          <a:prstGeom prst="straightConnector1">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a:stCxn id="12" idx="1"/>
          </p:cNvCxnSpPr>
          <p:nvPr/>
        </p:nvCxnSpPr>
        <p:spPr>
          <a:xfrm flipH="1" flipV="1">
            <a:off x="1866494" y="3634361"/>
            <a:ext cx="2183292" cy="320067"/>
          </a:xfrm>
          <a:prstGeom prst="straightConnector1">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a:stCxn id="11" idx="3"/>
          </p:cNvCxnSpPr>
          <p:nvPr/>
        </p:nvCxnSpPr>
        <p:spPr>
          <a:xfrm>
            <a:off x="8677312" y="2774660"/>
            <a:ext cx="1087474" cy="500411"/>
          </a:xfrm>
          <a:prstGeom prst="straightConnector1">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cxnSp>
        <p:nvCxnSpPr>
          <p:cNvPr id="41" name="Elbow Connector 40"/>
          <p:cNvCxnSpPr>
            <a:stCxn id="9" idx="1"/>
            <a:endCxn id="42" idx="3"/>
          </p:cNvCxnSpPr>
          <p:nvPr/>
        </p:nvCxnSpPr>
        <p:spPr>
          <a:xfrm rot="10800000">
            <a:off x="1900918" y="2929826"/>
            <a:ext cx="2148869" cy="3340516"/>
          </a:xfrm>
          <a:prstGeom prst="bentConnector3">
            <a:avLst>
              <a:gd name="adj1" fmla="val 24587"/>
            </a:avLst>
          </a:prstGeom>
          <a:ln w="76200">
            <a:solidFill>
              <a:srgbClr val="00B050"/>
            </a:solidFill>
            <a:headEnd type="none"/>
            <a:tailEnd type="triangle"/>
          </a:ln>
        </p:spPr>
        <p:style>
          <a:lnRef idx="3">
            <a:schemeClr val="accent5"/>
          </a:lnRef>
          <a:fillRef idx="0">
            <a:schemeClr val="accent5"/>
          </a:fillRef>
          <a:effectRef idx="2">
            <a:schemeClr val="accent5"/>
          </a:effectRef>
          <a:fontRef idx="minor">
            <a:schemeClr val="tx1"/>
          </a:fontRef>
        </p:style>
      </p:cxnSp>
      <p:sp>
        <p:nvSpPr>
          <p:cNvPr id="42" name="Rectangle 41"/>
          <p:cNvSpPr/>
          <p:nvPr/>
        </p:nvSpPr>
        <p:spPr bwMode="auto">
          <a:xfrm>
            <a:off x="1417637" y="2659062"/>
            <a:ext cx="483280" cy="54152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a:endParaRPr lang="en-US" sz="2000" dirty="0"/>
          </a:p>
        </p:txBody>
      </p:sp>
    </p:spTree>
    <p:extLst>
      <p:ext uri="{BB962C8B-B14F-4D97-AF65-F5344CB8AC3E}">
        <p14:creationId xmlns:p14="http://schemas.microsoft.com/office/powerpoint/2010/main" val="963684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Beth Massi</External_x0020_Speaker>
    <Session_x0020_Code xmlns="e36bfbf9-5e42-489c-a259-4c54eb22cb57">3-573</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230e9df3-be65-4c73-a93b-d1236ebd677e"/>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e36bfbf9-5e42-489c-a259-4c54eb22cb57"/>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Build_2014_Template</Template>
  <TotalTime>75</TotalTime>
  <Words>1724</Words>
  <Application>Microsoft Office PowerPoint</Application>
  <PresentationFormat>Custom</PresentationFormat>
  <Paragraphs>194</Paragraphs>
  <Slides>19</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PowerPoint Presentation</vt:lpstr>
      <vt:lpstr>Developing Office 365  Cloud business apps</vt:lpstr>
      <vt:lpstr>Today’s business app</vt:lpstr>
      <vt:lpstr>Overview of the Cloud app model</vt:lpstr>
      <vt:lpstr>Office 365 platform </vt:lpstr>
      <vt:lpstr>PowerPoint Presentation</vt:lpstr>
      <vt:lpstr>Anatomy of a cloud business app</vt:lpstr>
      <vt:lpstr>SharePoint apps and Cloud business apps Rapid application development over SharePoint</vt:lpstr>
      <vt:lpstr>SharePoint and Cloud business app</vt:lpstr>
      <vt:lpstr>Demo – Survey app</vt:lpstr>
      <vt:lpstr>What did we cover?</vt:lpstr>
      <vt:lpstr>What about publishing?</vt:lpstr>
      <vt:lpstr>PowerPoint Presentation</vt:lpstr>
      <vt:lpstr>App package</vt:lpstr>
      <vt:lpstr>App catalog</vt:lpstr>
      <vt:lpstr>What did we cover?</vt:lpstr>
      <vt:lpstr>Resources</vt:lpstr>
      <vt:lpstr>PowerPoint Presentation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Office 365 Cloud Business Apps</dc:title>
  <dc:subject>Build 2014</dc:subject>
  <dc:creator>Brett Perry</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25</cp:revision>
  <dcterms:created xsi:type="dcterms:W3CDTF">2014-03-31T18:12:45Z</dcterms:created>
  <dcterms:modified xsi:type="dcterms:W3CDTF">2014-04-04T00:41:06Z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