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80" r:id="rId6"/>
    <p:sldMasterId id="2147484298" r:id="rId7"/>
    <p:sldMasterId id="2147484311" r:id="rId8"/>
  </p:sldMasterIdLst>
  <p:notesMasterIdLst>
    <p:notesMasterId r:id="rId36"/>
  </p:notesMasterIdLst>
  <p:handoutMasterIdLst>
    <p:handoutMasterId r:id="rId37"/>
  </p:handoutMasterIdLst>
  <p:sldIdLst>
    <p:sldId id="308" r:id="rId9"/>
    <p:sldId id="310"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09" r:id="rId34"/>
    <p:sldId id="335" r:id="rId3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308"/>
            <p14:sldId id="310"/>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09"/>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189" autoAdjust="0"/>
  </p:normalViewPr>
  <p:slideViewPr>
    <p:cSldViewPr snapToObjects="1">
      <p:cViewPr varScale="1">
        <p:scale>
          <a:sx n="96" d="100"/>
          <a:sy n="96" d="100"/>
        </p:scale>
        <p:origin x="960"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4/2/2014</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88152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6D2A48-3983-48D0-A63A-8B74E668DF9E}"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6682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6D2A48-3983-48D0-A63A-8B74E668DF9E}"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0668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6D2A48-3983-48D0-A63A-8B74E668DF9E}"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676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3DC384-371F-4CB7-A475-88970ABE17C9}"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5611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62166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744308"/>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7193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43323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0422516"/>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9071745"/>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493952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38447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6781291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24006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230462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5409276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77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487793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5560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4691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886782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139171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732814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29702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8359149"/>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37857285"/>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2649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358204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149590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24419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63188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8524072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FFFFFF"/>
              </a:solidFill>
            </a:endParaRPr>
          </a:p>
        </p:txBody>
      </p:sp>
    </p:spTree>
    <p:extLst>
      <p:ext uri="{BB962C8B-B14F-4D97-AF65-F5344CB8AC3E}">
        <p14:creationId xmlns:p14="http://schemas.microsoft.com/office/powerpoint/2010/main" val="4026710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9865419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37634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12956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5539562"/>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40492412"/>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4108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76527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215782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203798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5729399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0971352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FFFFFF"/>
              </a:solidFill>
            </a:endParaRPr>
          </a:p>
        </p:txBody>
      </p:sp>
    </p:spTree>
    <p:extLst>
      <p:ext uri="{BB962C8B-B14F-4D97-AF65-F5344CB8AC3E}">
        <p14:creationId xmlns:p14="http://schemas.microsoft.com/office/powerpoint/2010/main" val="3003901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924999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37445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 id="2147484278" r:id="rId15"/>
    <p:sldLayoutId id="2147484279"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619608745"/>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326030459"/>
      </p:ext>
    </p:extLst>
  </p:cSld>
  <p:clrMap bg1="dk1" tx1="lt1" bg2="dk2" tx2="lt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434251948"/>
      </p:ext>
    </p:extLst>
  </p:cSld>
  <p:clrMap bg1="dk1" tx1="lt1" bg2="dk2" tx2="lt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hyperlink" Target="http://blogs.msdn.com/b/visualstudioalm/archive/tags/diagnostics/" TargetMode="Externa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1560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The JSON Visualizer is useful when JSON strings are used in server calls or other places in code </a:t>
            </a:r>
            <a:r>
              <a:rPr lang="en-US" sz="2400" dirty="0" smtClean="0">
                <a:solidFill>
                  <a:srgbClr val="FFFF00"/>
                </a:solidFill>
              </a:rPr>
              <a:t>(VS </a:t>
            </a:r>
            <a:r>
              <a:rPr lang="en-US" sz="2400" dirty="0">
                <a:solidFill>
                  <a:srgbClr val="FFFF00"/>
                </a:solidFill>
              </a:rPr>
              <a:t>2013 Update 2</a:t>
            </a:r>
            <a:r>
              <a:rPr lang="en-US" sz="2400" dirty="0" smtClean="0">
                <a:solidFill>
                  <a:srgbClr val="FFFF00"/>
                </a:solidFill>
              </a:rPr>
              <a:t>)</a:t>
            </a:r>
            <a:endParaRPr lang="en-US" dirty="0" smtClean="0"/>
          </a:p>
        </p:txBody>
      </p:sp>
      <p:pic>
        <p:nvPicPr>
          <p:cNvPr id="4" name="Picture 3"/>
          <p:cNvPicPr>
            <a:picLocks noChangeAspect="1"/>
          </p:cNvPicPr>
          <p:nvPr/>
        </p:nvPicPr>
        <p:blipFill rotWithShape="1">
          <a:blip r:embed="rId3"/>
          <a:srcRect l="-2000" t="-222" r="4073" b="34509"/>
          <a:stretch/>
        </p:blipFill>
        <p:spPr>
          <a:xfrm>
            <a:off x="4922837" y="3000548"/>
            <a:ext cx="5129651" cy="322707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497481" y="3000548"/>
            <a:ext cx="4327208" cy="1341120"/>
          </a:xfrm>
          <a:prstGeom prst="rect">
            <a:avLst/>
          </a:prstGeom>
        </p:spPr>
      </p:pic>
    </p:spTree>
    <p:extLst>
      <p:ext uri="{BB962C8B-B14F-4D97-AF65-F5344CB8AC3E}">
        <p14:creationId xmlns:p14="http://schemas.microsoft.com/office/powerpoint/2010/main" val="148840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Covered</a:t>
            </a:r>
            <a:endParaRPr lang="en-US" dirty="0">
              <a:solidFill>
                <a:srgbClr val="FFFF00"/>
              </a:solidFill>
            </a:endParaRPr>
          </a:p>
        </p:txBody>
      </p:sp>
      <p:sp>
        <p:nvSpPr>
          <p:cNvPr id="3" name="Text Placeholder 2"/>
          <p:cNvSpPr>
            <a:spLocks noGrp="1"/>
          </p:cNvSpPr>
          <p:nvPr>
            <p:ph type="body" sz="quarter" idx="10"/>
          </p:nvPr>
        </p:nvSpPr>
        <p:spPr/>
        <p:txBody>
          <a:bodyPr/>
          <a:lstStyle/>
          <a:p>
            <a:r>
              <a:rPr lang="en-US" dirty="0" smtClean="0"/>
              <a:t>Data binding errors are shown in the output window </a:t>
            </a:r>
            <a:r>
              <a:rPr lang="en-US" sz="2400" dirty="0">
                <a:solidFill>
                  <a:srgbClr val="FFFF00"/>
                </a:solidFill>
              </a:rPr>
              <a:t>(XAML Only)</a:t>
            </a:r>
            <a:endParaRPr lang="en-US" dirty="0" smtClean="0"/>
          </a:p>
          <a:p>
            <a:endParaRPr lang="en-US" dirty="0" smtClean="0"/>
          </a:p>
          <a:p>
            <a:endParaRPr lang="en-US" dirty="0" smtClean="0"/>
          </a:p>
          <a:p>
            <a:endParaRPr lang="en-US" dirty="0" smtClean="0"/>
          </a:p>
          <a:p>
            <a:r>
              <a:rPr lang="en-US" dirty="0" smtClean="0"/>
              <a:t>In addition, you can add a callback and set a breakpoint</a:t>
            </a:r>
            <a:endParaRPr lang="en-US" dirty="0"/>
          </a:p>
        </p:txBody>
      </p:sp>
      <p:pic>
        <p:nvPicPr>
          <p:cNvPr id="4" name="Picture 3"/>
          <p:cNvPicPr>
            <a:picLocks noChangeAspect="1"/>
          </p:cNvPicPr>
          <p:nvPr/>
        </p:nvPicPr>
        <p:blipFill rotWithShape="1">
          <a:blip r:embed="rId2"/>
          <a:srcRect t="29146" b="8925"/>
          <a:stretch/>
        </p:blipFill>
        <p:spPr>
          <a:xfrm>
            <a:off x="503237" y="5021262"/>
            <a:ext cx="9140297" cy="1295399"/>
          </a:xfrm>
          <a:prstGeom prst="rect">
            <a:avLst/>
          </a:prstGeom>
        </p:spPr>
      </p:pic>
      <p:pic>
        <p:nvPicPr>
          <p:cNvPr id="5" name="Picture 4"/>
          <p:cNvPicPr>
            <a:picLocks noChangeAspect="1"/>
          </p:cNvPicPr>
          <p:nvPr/>
        </p:nvPicPr>
        <p:blipFill rotWithShape="1">
          <a:blip r:embed="rId3"/>
          <a:srcRect r="28144"/>
          <a:stretch/>
        </p:blipFill>
        <p:spPr>
          <a:xfrm>
            <a:off x="503237" y="2415014"/>
            <a:ext cx="4587349" cy="1748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23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Pinned data tips show variables at a glance</a:t>
            </a:r>
          </a:p>
          <a:p>
            <a:endParaRPr lang="en-US" dirty="0" smtClean="0"/>
          </a:p>
          <a:p>
            <a:endParaRPr lang="en-US" dirty="0" smtClean="0"/>
          </a:p>
          <a:p>
            <a:r>
              <a:rPr lang="en-US" dirty="0" smtClean="0"/>
              <a:t>Right-click to set </a:t>
            </a:r>
            <a:r>
              <a:rPr lang="en-US" dirty="0" err="1" smtClean="0"/>
              <a:t>tracepoints</a:t>
            </a:r>
            <a:r>
              <a:rPr lang="en-US" dirty="0" smtClean="0"/>
              <a:t> and conditional breakpoints</a:t>
            </a:r>
            <a:endParaRPr lang="en-US" dirty="0"/>
          </a:p>
        </p:txBody>
      </p:sp>
      <p:pic>
        <p:nvPicPr>
          <p:cNvPr id="4" name="Picture 3"/>
          <p:cNvPicPr>
            <a:picLocks noChangeAspect="1"/>
          </p:cNvPicPr>
          <p:nvPr/>
        </p:nvPicPr>
        <p:blipFill>
          <a:blip r:embed="rId2"/>
          <a:stretch>
            <a:fillRect/>
          </a:stretch>
        </p:blipFill>
        <p:spPr>
          <a:xfrm>
            <a:off x="355355" y="4335462"/>
            <a:ext cx="2476500" cy="2133600"/>
          </a:xfrm>
          <a:prstGeom prst="rect">
            <a:avLst/>
          </a:prstGeom>
        </p:spPr>
      </p:pic>
      <p:pic>
        <p:nvPicPr>
          <p:cNvPr id="5" name="Picture 4"/>
          <p:cNvPicPr>
            <a:picLocks noChangeAspect="1"/>
          </p:cNvPicPr>
          <p:nvPr/>
        </p:nvPicPr>
        <p:blipFill>
          <a:blip r:embed="rId3"/>
          <a:stretch>
            <a:fillRect/>
          </a:stretch>
        </p:blipFill>
        <p:spPr>
          <a:xfrm>
            <a:off x="2958128" y="4348345"/>
            <a:ext cx="4419600" cy="2122110"/>
          </a:xfrm>
          <a:prstGeom prst="rect">
            <a:avLst/>
          </a:prstGeom>
        </p:spPr>
      </p:pic>
      <p:pic>
        <p:nvPicPr>
          <p:cNvPr id="6" name="Picture 5"/>
          <p:cNvPicPr>
            <a:picLocks noChangeAspect="1"/>
          </p:cNvPicPr>
          <p:nvPr/>
        </p:nvPicPr>
        <p:blipFill rotWithShape="1">
          <a:blip r:embed="rId4"/>
          <a:srcRect b="35497"/>
          <a:stretch/>
        </p:blipFill>
        <p:spPr>
          <a:xfrm>
            <a:off x="7504001" y="4335463"/>
            <a:ext cx="4364182" cy="2133600"/>
          </a:xfrm>
          <a:prstGeom prst="rect">
            <a:avLst/>
          </a:prstGeom>
        </p:spPr>
      </p:pic>
      <p:pic>
        <p:nvPicPr>
          <p:cNvPr id="7" name="Picture 6"/>
          <p:cNvPicPr>
            <a:picLocks noChangeAspect="1"/>
          </p:cNvPicPr>
          <p:nvPr/>
        </p:nvPicPr>
        <p:blipFill>
          <a:blip r:embed="rId5"/>
          <a:stretch>
            <a:fillRect/>
          </a:stretch>
        </p:blipFill>
        <p:spPr>
          <a:xfrm>
            <a:off x="655637" y="2585946"/>
            <a:ext cx="3095625" cy="409575"/>
          </a:xfrm>
          <a:prstGeom prst="rect">
            <a:avLst/>
          </a:prstGeom>
        </p:spPr>
      </p:pic>
      <p:sp>
        <p:nvSpPr>
          <p:cNvPr id="8" name="Rectangle 7"/>
          <p:cNvSpPr/>
          <p:nvPr/>
        </p:nvSpPr>
        <p:spPr bwMode="auto">
          <a:xfrm>
            <a:off x="3322637" y="2675427"/>
            <a:ext cx="304800" cy="233195"/>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6"/>
          <a:stretch>
            <a:fillRect/>
          </a:stretch>
        </p:blipFill>
        <p:spPr>
          <a:xfrm>
            <a:off x="4313237" y="2564087"/>
            <a:ext cx="2343150" cy="857250"/>
          </a:xfrm>
          <a:prstGeom prst="rect">
            <a:avLst/>
          </a:prstGeom>
        </p:spPr>
      </p:pic>
    </p:spTree>
    <p:extLst>
      <p:ext uri="{BB962C8B-B14F-4D97-AF65-F5344CB8AC3E}">
        <p14:creationId xmlns:p14="http://schemas.microsoft.com/office/powerpoint/2010/main" val="29634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Debugging App Lifecycle Events</a:t>
            </a:r>
            <a:endParaRPr lang="en-US" dirty="0"/>
          </a:p>
        </p:txBody>
      </p:sp>
      <p:sp>
        <p:nvSpPr>
          <p:cNvPr id="5" name="Title 4"/>
          <p:cNvSpPr>
            <a:spLocks noGrp="1"/>
          </p:cNvSpPr>
          <p:nvPr>
            <p:ph type="ctrTitle"/>
          </p:nvPr>
        </p:nvSpPr>
        <p:spPr/>
        <p:txBody>
          <a:bodyPr/>
          <a:lstStyle/>
          <a:p>
            <a:pPr algn="ctr"/>
            <a:r>
              <a:rPr lang="en-US" dirty="0" smtClean="0"/>
              <a:t>Demo</a:t>
            </a:r>
            <a:endParaRPr lang="en-US" dirty="0"/>
          </a:p>
        </p:txBody>
      </p:sp>
    </p:spTree>
    <p:extLst>
      <p:ext uri="{BB962C8B-B14F-4D97-AF65-F5344CB8AC3E}">
        <p14:creationId xmlns:p14="http://schemas.microsoft.com/office/powerpoint/2010/main" val="290408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Covered</a:t>
            </a:r>
          </a:p>
        </p:txBody>
      </p:sp>
      <p:sp>
        <p:nvSpPr>
          <p:cNvPr id="3" name="Text Placeholder 2"/>
          <p:cNvSpPr>
            <a:spLocks noGrp="1"/>
          </p:cNvSpPr>
          <p:nvPr>
            <p:ph type="body" sz="quarter" idx="10"/>
          </p:nvPr>
        </p:nvSpPr>
        <p:spPr/>
        <p:txBody>
          <a:bodyPr/>
          <a:lstStyle/>
          <a:p>
            <a:r>
              <a:rPr lang="en-US" dirty="0" smtClean="0"/>
              <a:t>Turn on the Debug Location toolbar and use Lifecycle Events to trigger suspend, resume, and background tasks </a:t>
            </a:r>
            <a:r>
              <a:rPr lang="en-US" sz="2400" dirty="0" smtClean="0">
                <a:solidFill>
                  <a:srgbClr val="FFFF00"/>
                </a:solidFill>
              </a:rPr>
              <a:t>(XAML only)</a:t>
            </a:r>
          </a:p>
          <a:p>
            <a:endParaRPr lang="en-US" sz="2400" dirty="0">
              <a:solidFill>
                <a:srgbClr val="FFFF00"/>
              </a:solidFill>
            </a:endParaRPr>
          </a:p>
          <a:p>
            <a:endParaRPr lang="en-US" sz="2400" dirty="0" smtClean="0">
              <a:solidFill>
                <a:srgbClr val="FFFF00"/>
              </a:solidFill>
            </a:endParaRPr>
          </a:p>
          <a:p>
            <a:endParaRPr lang="en-US" sz="2400" dirty="0">
              <a:solidFill>
                <a:srgbClr val="FFFF00"/>
              </a:solidFill>
            </a:endParaRPr>
          </a:p>
          <a:p>
            <a:endParaRPr lang="en-US" sz="2400" dirty="0" smtClean="0">
              <a:solidFill>
                <a:srgbClr val="FFFF00"/>
              </a:solidFill>
            </a:endParaRPr>
          </a:p>
          <a:p>
            <a:endParaRPr lang="en-US" sz="2400" dirty="0">
              <a:solidFill>
                <a:srgbClr val="FFFF00"/>
              </a:solidFill>
            </a:endParaRPr>
          </a:p>
          <a:p>
            <a:endParaRPr lang="en-US" sz="2400" dirty="0" smtClean="0">
              <a:solidFill>
                <a:srgbClr val="FFFF00"/>
              </a:solidFill>
            </a:endParaRPr>
          </a:p>
          <a:p>
            <a:r>
              <a:rPr lang="en-US" dirty="0" smtClean="0"/>
              <a:t>Your </a:t>
            </a:r>
            <a:r>
              <a:rPr lang="en-US" dirty="0"/>
              <a:t>app </a:t>
            </a:r>
            <a:r>
              <a:rPr lang="en-US" dirty="0" smtClean="0"/>
              <a:t>will otherwise not </a:t>
            </a:r>
            <a:r>
              <a:rPr lang="en-US" dirty="0"/>
              <a:t>suspend while debugging (usually a good thing)</a:t>
            </a:r>
          </a:p>
          <a:p>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4389437" y="3006608"/>
            <a:ext cx="3305717" cy="1752600"/>
          </a:xfrm>
          <a:prstGeom prst="rect">
            <a:avLst/>
          </a:prstGeom>
        </p:spPr>
      </p:pic>
      <p:pic>
        <p:nvPicPr>
          <p:cNvPr id="5" name="Picture 4"/>
          <p:cNvPicPr>
            <a:picLocks noChangeAspect="1"/>
          </p:cNvPicPr>
          <p:nvPr/>
        </p:nvPicPr>
        <p:blipFill>
          <a:blip r:embed="rId3"/>
          <a:stretch>
            <a:fillRect/>
          </a:stretch>
        </p:blipFill>
        <p:spPr>
          <a:xfrm>
            <a:off x="655637" y="3006608"/>
            <a:ext cx="3429000" cy="2090854"/>
          </a:xfrm>
          <a:prstGeom prst="rect">
            <a:avLst/>
          </a:prstGeom>
        </p:spPr>
      </p:pic>
    </p:spTree>
    <p:extLst>
      <p:ext uri="{BB962C8B-B14F-4D97-AF65-F5344CB8AC3E}">
        <p14:creationId xmlns:p14="http://schemas.microsoft.com/office/powerpoint/2010/main" val="22895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Covered</a:t>
            </a:r>
          </a:p>
        </p:txBody>
      </p:sp>
      <p:sp>
        <p:nvSpPr>
          <p:cNvPr id="3" name="Text Placeholder 2"/>
          <p:cNvSpPr>
            <a:spLocks noGrp="1"/>
          </p:cNvSpPr>
          <p:nvPr>
            <p:ph type="body" sz="quarter" idx="10"/>
          </p:nvPr>
        </p:nvSpPr>
        <p:spPr/>
        <p:txBody>
          <a:bodyPr/>
          <a:lstStyle/>
          <a:p>
            <a:r>
              <a:rPr lang="en-US" dirty="0" smtClean="0"/>
              <a:t>To debug share contracts, set the start action in project properties to debug when the app is started </a:t>
            </a:r>
            <a:r>
              <a:rPr lang="en-US" sz="2400" dirty="0" smtClean="0">
                <a:solidFill>
                  <a:srgbClr val="FFFF00"/>
                </a:solidFill>
              </a:rPr>
              <a:t>(XAML only)</a:t>
            </a:r>
            <a:endParaRPr lang="en-US" dirty="0" smtClean="0">
              <a:solidFill>
                <a:srgbClr val="FFFF00"/>
              </a:solidFill>
            </a:endParaRP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r>
              <a:rPr lang="en-US" sz="2400" dirty="0">
                <a:solidFill>
                  <a:srgbClr val="FFFF00"/>
                </a:solidFill>
              </a:rPr>
              <a:t>For Silverlight: enable </a:t>
            </a:r>
            <a:r>
              <a:rPr lang="en-US" sz="2400" dirty="0" err="1">
                <a:solidFill>
                  <a:srgbClr val="FFFF00"/>
                </a:solidFill>
              </a:rPr>
              <a:t>tombstoning</a:t>
            </a:r>
            <a:endParaRPr lang="en-US" sz="2400" dirty="0">
              <a:solidFill>
                <a:srgbClr val="FFFF00"/>
              </a:solidFill>
            </a:endParaRPr>
          </a:p>
        </p:txBody>
      </p:sp>
      <p:pic>
        <p:nvPicPr>
          <p:cNvPr id="5" name="Picture 4"/>
          <p:cNvPicPr>
            <a:picLocks noChangeAspect="1"/>
          </p:cNvPicPr>
          <p:nvPr/>
        </p:nvPicPr>
        <p:blipFill>
          <a:blip r:embed="rId2"/>
          <a:stretch>
            <a:fillRect/>
          </a:stretch>
        </p:blipFill>
        <p:spPr>
          <a:xfrm>
            <a:off x="503237" y="2963862"/>
            <a:ext cx="6800850" cy="2724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872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trike="sngStrike" dirty="0" smtClean="0"/>
              <a:t>Overview</a:t>
            </a:r>
          </a:p>
          <a:p>
            <a:r>
              <a:rPr lang="en-US" strike="sngStrike" dirty="0" smtClean="0"/>
              <a:t>Debugging</a:t>
            </a:r>
          </a:p>
          <a:p>
            <a:r>
              <a:rPr lang="en-US" b="1" dirty="0" smtClean="0"/>
              <a:t>Performance and Diagnostics</a:t>
            </a:r>
          </a:p>
          <a:p>
            <a:pPr marL="914282" lvl="2" indent="-457200"/>
            <a:r>
              <a:rPr lang="en-US" dirty="0" smtClean="0"/>
              <a:t>UI Responsiveness</a:t>
            </a:r>
          </a:p>
          <a:p>
            <a:pPr marL="914282" lvl="2" indent="-457200"/>
            <a:r>
              <a:rPr lang="en-US" dirty="0" smtClean="0"/>
              <a:t>CPU Usage</a:t>
            </a:r>
          </a:p>
          <a:p>
            <a:pPr marL="914282" lvl="2" indent="-457200"/>
            <a:r>
              <a:rPr lang="en-US" dirty="0" smtClean="0"/>
              <a:t>Energy Consumption</a:t>
            </a:r>
          </a:p>
          <a:p>
            <a:pPr marL="914282" lvl="2" indent="-457200"/>
            <a:r>
              <a:rPr lang="en-US" dirty="0"/>
              <a:t>Memory Usage</a:t>
            </a:r>
          </a:p>
          <a:p>
            <a:pPr marL="914282" lvl="2" indent="-457200"/>
            <a:endParaRPr lang="en-US" dirty="0" smtClean="0"/>
          </a:p>
          <a:p>
            <a:endParaRPr lang="en-US" dirty="0"/>
          </a:p>
        </p:txBody>
      </p:sp>
      <p:pic>
        <p:nvPicPr>
          <p:cNvPr id="4" name="Picture Placeholder 3"/>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575" r="1657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3002872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Performance and Diagnostics</a:t>
            </a:r>
            <a:endParaRPr lang="en-US" dirty="0"/>
          </a:p>
        </p:txBody>
      </p:sp>
    </p:spTree>
    <p:extLst>
      <p:ext uri="{BB962C8B-B14F-4D97-AF65-F5344CB8AC3E}">
        <p14:creationId xmlns:p14="http://schemas.microsoft.com/office/powerpoint/2010/main" val="1912297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Performance Problems</a:t>
            </a:r>
            <a:endParaRPr lang="en-US" dirty="0"/>
          </a:p>
        </p:txBody>
      </p:sp>
      <p:sp>
        <p:nvSpPr>
          <p:cNvPr id="3" name="Text Placeholder 2"/>
          <p:cNvSpPr>
            <a:spLocks noGrp="1"/>
          </p:cNvSpPr>
          <p:nvPr>
            <p:ph type="body" sz="quarter" idx="10"/>
          </p:nvPr>
        </p:nvSpPr>
        <p:spPr/>
        <p:txBody>
          <a:bodyPr/>
          <a:lstStyle/>
          <a:p>
            <a:r>
              <a:rPr lang="en-US" dirty="0"/>
              <a:t>Operations take a long time to complete</a:t>
            </a:r>
          </a:p>
          <a:p>
            <a:r>
              <a:rPr lang="en-US" dirty="0" smtClean="0"/>
              <a:t>UI is not responsive or “choppy”</a:t>
            </a:r>
          </a:p>
          <a:p>
            <a:r>
              <a:rPr lang="en-US" dirty="0" smtClean="0"/>
              <a:t>App drains the battery and users notice</a:t>
            </a:r>
          </a:p>
          <a:p>
            <a:r>
              <a:rPr lang="en-US" dirty="0"/>
              <a:t>High memory usage: app is </a:t>
            </a:r>
            <a:r>
              <a:rPr lang="en-US" dirty="0" smtClean="0"/>
              <a:t>terminated</a:t>
            </a:r>
          </a:p>
          <a:p>
            <a:endParaRPr lang="en-US" dirty="0"/>
          </a:p>
          <a:p>
            <a:r>
              <a:rPr lang="en-US" dirty="0" smtClean="0"/>
              <a:t>Always use a </a:t>
            </a:r>
            <a:r>
              <a:rPr lang="en-US" b="1" i="1" dirty="0" smtClean="0"/>
              <a:t>Release</a:t>
            </a:r>
            <a:r>
              <a:rPr lang="en-US" dirty="0" smtClean="0"/>
              <a:t> build on a </a:t>
            </a:r>
            <a:r>
              <a:rPr lang="en-US" b="1" i="1" dirty="0" smtClean="0"/>
              <a:t>physical device</a:t>
            </a:r>
            <a:endParaRPr lang="en-US" dirty="0" smtClean="0"/>
          </a:p>
          <a:p>
            <a:endParaRPr lang="en-US" dirty="0"/>
          </a:p>
        </p:txBody>
      </p:sp>
    </p:spTree>
    <p:extLst>
      <p:ext uri="{BB962C8B-B14F-4D97-AF65-F5344CB8AC3E}">
        <p14:creationId xmlns:p14="http://schemas.microsoft.com/office/powerpoint/2010/main" val="315643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Analyzing UI performance, energy consumption, and memory leaks</a:t>
            </a:r>
          </a:p>
        </p:txBody>
      </p:sp>
      <p:sp>
        <p:nvSpPr>
          <p:cNvPr id="3" name="Title 2"/>
          <p:cNvSpPr>
            <a:spLocks noGrp="1"/>
          </p:cNvSpPr>
          <p:nvPr>
            <p:ph type="ctrTitle"/>
          </p:nvPr>
        </p:nvSpPr>
        <p:spPr/>
        <p:txBody>
          <a:bodyPr/>
          <a:lstStyle/>
          <a:p>
            <a:pPr algn="ctr"/>
            <a:r>
              <a:rPr lang="en-US" dirty="0" smtClean="0"/>
              <a:t>Demo</a:t>
            </a:r>
            <a:endParaRPr lang="en-US" dirty="0"/>
          </a:p>
        </p:txBody>
      </p:sp>
    </p:spTree>
    <p:extLst>
      <p:ext uri="{BB962C8B-B14F-4D97-AF65-F5344CB8AC3E}">
        <p14:creationId xmlns:p14="http://schemas.microsoft.com/office/powerpoint/2010/main" val="143078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Dan Taylor</a:t>
            </a:r>
          </a:p>
          <a:p>
            <a:r>
              <a:rPr lang="en-US" dirty="0" smtClean="0"/>
              <a:t>Visual Studio Diagnostics</a:t>
            </a:r>
          </a:p>
          <a:p>
            <a:r>
              <a:rPr lang="en-US" dirty="0"/>
              <a:t>Microsoft</a:t>
            </a:r>
            <a:endParaRPr lang="en-US" dirty="0" smtClean="0"/>
          </a:p>
        </p:txBody>
      </p:sp>
      <p:sp>
        <p:nvSpPr>
          <p:cNvPr id="2" name="Title 1"/>
          <p:cNvSpPr>
            <a:spLocks noGrp="1"/>
          </p:cNvSpPr>
          <p:nvPr>
            <p:ph type="title"/>
          </p:nvPr>
        </p:nvSpPr>
        <p:spPr/>
        <p:txBody>
          <a:bodyPr/>
          <a:lstStyle/>
          <a:p>
            <a:r>
              <a:rPr lang="en-US" sz="5400" dirty="0" smtClean="0"/>
              <a:t>Diagnosing issues </a:t>
            </a:r>
            <a:br>
              <a:rPr lang="en-US" sz="5400" dirty="0" smtClean="0"/>
            </a:br>
            <a:r>
              <a:rPr lang="en-US" sz="5400" dirty="0" smtClean="0"/>
              <a:t>in Windows Phone 8.1 </a:t>
            </a:r>
            <a:br>
              <a:rPr lang="en-US" sz="5400" dirty="0" smtClean="0"/>
            </a:br>
            <a:r>
              <a:rPr lang="en-US" sz="5400" dirty="0" smtClean="0"/>
              <a:t>XAML Apps </a:t>
            </a:r>
            <a:br>
              <a:rPr lang="en-US" sz="5400" dirty="0" smtClean="0"/>
            </a:br>
            <a:r>
              <a:rPr lang="en-US" sz="5400" dirty="0" smtClean="0"/>
              <a:t>with Visual Studio 2013</a:t>
            </a:r>
            <a:endParaRPr lang="en-US" sz="5400" dirty="0"/>
          </a:p>
        </p:txBody>
      </p:sp>
      <p:sp>
        <p:nvSpPr>
          <p:cNvPr id="4" name="Text Placeholder 3"/>
          <p:cNvSpPr>
            <a:spLocks noGrp="1"/>
          </p:cNvSpPr>
          <p:nvPr>
            <p:ph type="body" sz="quarter" idx="13"/>
          </p:nvPr>
        </p:nvSpPr>
        <p:spPr/>
        <p:txBody>
          <a:bodyPr/>
          <a:lstStyle/>
          <a:p>
            <a:r>
              <a:rPr lang="en-US" dirty="0" smtClean="0"/>
              <a:t>3-578</a:t>
            </a:r>
            <a:endParaRPr lang="en-US" dirty="0"/>
          </a:p>
        </p:txBody>
      </p:sp>
    </p:spTree>
    <p:extLst>
      <p:ext uri="{BB962C8B-B14F-4D97-AF65-F5344CB8AC3E}">
        <p14:creationId xmlns:p14="http://schemas.microsoft.com/office/powerpoint/2010/main" val="17866220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The Performance and Diagnostics hub is the starting point for performance investigations </a:t>
            </a:r>
            <a:r>
              <a:rPr lang="en-US" sz="2400" dirty="0" smtClean="0">
                <a:solidFill>
                  <a:srgbClr val="FFFF00"/>
                </a:solidFill>
              </a:rPr>
              <a:t>(XAML only)</a:t>
            </a:r>
          </a:p>
          <a:p>
            <a:endParaRPr lang="en-US" sz="2400" dirty="0">
              <a:solidFill>
                <a:srgbClr val="FFFF00"/>
              </a:solidFill>
            </a:endParaRPr>
          </a:p>
          <a:p>
            <a:endParaRPr lang="en-US" sz="2400" dirty="0" smtClean="0">
              <a:solidFill>
                <a:srgbClr val="FFFF00"/>
              </a:solidFill>
            </a:endParaRPr>
          </a:p>
          <a:p>
            <a:endParaRPr lang="en-US" sz="2400" dirty="0">
              <a:solidFill>
                <a:srgbClr val="FFFF00"/>
              </a:solidFill>
            </a:endParaRPr>
          </a:p>
          <a:p>
            <a:endParaRPr lang="en-US" sz="2400" dirty="0" smtClean="0">
              <a:solidFill>
                <a:srgbClr val="FFFF00"/>
              </a:solidFill>
            </a:endParaRPr>
          </a:p>
          <a:p>
            <a:endParaRPr lang="en-US" sz="2400" dirty="0">
              <a:solidFill>
                <a:srgbClr val="FFFF00"/>
              </a:solidFill>
            </a:endParaRPr>
          </a:p>
          <a:p>
            <a:endParaRPr lang="en-US" sz="2400" dirty="0" smtClean="0">
              <a:solidFill>
                <a:srgbClr val="FFFF00"/>
              </a:solidFill>
            </a:endParaRPr>
          </a:p>
          <a:p>
            <a:endParaRPr lang="en-US" dirty="0" smtClean="0">
              <a:solidFill>
                <a:schemeClr val="tx1"/>
              </a:solidFill>
            </a:endParaRPr>
          </a:p>
          <a:p>
            <a:endParaRPr lang="en-US" dirty="0" smtClean="0"/>
          </a:p>
        </p:txBody>
      </p:sp>
      <p:pic>
        <p:nvPicPr>
          <p:cNvPr id="4" name="Picture 3"/>
          <p:cNvPicPr>
            <a:picLocks noChangeAspect="1"/>
          </p:cNvPicPr>
          <p:nvPr/>
        </p:nvPicPr>
        <p:blipFill>
          <a:blip r:embed="rId3"/>
          <a:stretch>
            <a:fillRect/>
          </a:stretch>
        </p:blipFill>
        <p:spPr>
          <a:xfrm>
            <a:off x="4521489" y="2975985"/>
            <a:ext cx="7524750" cy="2121477"/>
          </a:xfrm>
          <a:prstGeom prst="rect">
            <a:avLst/>
          </a:prstGeom>
        </p:spPr>
      </p:pic>
      <p:pic>
        <p:nvPicPr>
          <p:cNvPr id="5" name="Picture 4"/>
          <p:cNvPicPr>
            <a:picLocks noChangeAspect="1"/>
          </p:cNvPicPr>
          <p:nvPr/>
        </p:nvPicPr>
        <p:blipFill>
          <a:blip r:embed="rId4"/>
          <a:stretch>
            <a:fillRect/>
          </a:stretch>
        </p:blipFill>
        <p:spPr>
          <a:xfrm>
            <a:off x="503237" y="2975985"/>
            <a:ext cx="3799655" cy="2011582"/>
          </a:xfrm>
          <a:prstGeom prst="rect">
            <a:avLst/>
          </a:prstGeom>
        </p:spPr>
      </p:pic>
    </p:spTree>
    <p:extLst>
      <p:ext uri="{BB962C8B-B14F-4D97-AF65-F5344CB8AC3E}">
        <p14:creationId xmlns:p14="http://schemas.microsoft.com/office/powerpoint/2010/main" val="381574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CPU </a:t>
            </a:r>
            <a:r>
              <a:rPr lang="en-US" dirty="0"/>
              <a:t>Usage + </a:t>
            </a:r>
            <a:r>
              <a:rPr lang="en-US" dirty="0" smtClean="0"/>
              <a:t>XAML UI </a:t>
            </a:r>
            <a:r>
              <a:rPr lang="en-US" dirty="0"/>
              <a:t>Responsiveness </a:t>
            </a:r>
            <a:r>
              <a:rPr lang="en-US" dirty="0" smtClean="0"/>
              <a:t>to see work on the UI thread and functions using the CPU </a:t>
            </a:r>
            <a:r>
              <a:rPr lang="en-US" sz="2400" dirty="0" smtClean="0">
                <a:solidFill>
                  <a:srgbClr val="FFFF00"/>
                </a:solidFill>
              </a:rPr>
              <a:t>(XAML only)</a:t>
            </a:r>
            <a:endParaRPr lang="en-US" dirty="0" smtClean="0">
              <a:solidFill>
                <a:srgbClr val="FFFF00"/>
              </a:solidFill>
            </a:endParaRPr>
          </a:p>
        </p:txBody>
      </p:sp>
      <p:pic>
        <p:nvPicPr>
          <p:cNvPr id="4" name="Picture 3"/>
          <p:cNvPicPr>
            <a:picLocks noChangeAspect="1"/>
          </p:cNvPicPr>
          <p:nvPr/>
        </p:nvPicPr>
        <p:blipFill rotWithShape="1">
          <a:blip r:embed="rId2"/>
          <a:srcRect b="14838"/>
          <a:stretch/>
        </p:blipFill>
        <p:spPr>
          <a:xfrm>
            <a:off x="616516" y="2940049"/>
            <a:ext cx="7172325" cy="3429000"/>
          </a:xfrm>
          <a:prstGeom prst="rect">
            <a:avLst/>
          </a:prstGeom>
        </p:spPr>
      </p:pic>
      <p:pic>
        <p:nvPicPr>
          <p:cNvPr id="5" name="Picture 4"/>
          <p:cNvPicPr>
            <a:picLocks noChangeAspect="1"/>
          </p:cNvPicPr>
          <p:nvPr/>
        </p:nvPicPr>
        <p:blipFill rotWithShape="1">
          <a:blip r:embed="rId3"/>
          <a:srcRect l="8510"/>
          <a:stretch/>
        </p:blipFill>
        <p:spPr>
          <a:xfrm>
            <a:off x="8047037" y="2922780"/>
            <a:ext cx="2457450" cy="2466975"/>
          </a:xfrm>
          <a:prstGeom prst="rect">
            <a:avLst/>
          </a:prstGeom>
        </p:spPr>
      </p:pic>
    </p:spTree>
    <p:extLst>
      <p:ext uri="{BB962C8B-B14F-4D97-AF65-F5344CB8AC3E}">
        <p14:creationId xmlns:p14="http://schemas.microsoft.com/office/powerpoint/2010/main" val="1070266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CPU </a:t>
            </a:r>
            <a:r>
              <a:rPr lang="en-US" dirty="0"/>
              <a:t>Usage + Energy Consumption </a:t>
            </a:r>
            <a:r>
              <a:rPr lang="en-US" dirty="0" smtClean="0"/>
              <a:t>to estimate power consumption and evaluate tradeoffs between CPU, Network, and Display </a:t>
            </a:r>
            <a:r>
              <a:rPr lang="en-US" sz="2400" dirty="0" smtClean="0">
                <a:solidFill>
                  <a:srgbClr val="FFFF00"/>
                </a:solidFill>
              </a:rPr>
              <a:t>(XAML Only)</a:t>
            </a:r>
            <a:endParaRPr lang="en-US" dirty="0">
              <a:solidFill>
                <a:srgbClr val="FFFF00"/>
              </a:solidFill>
            </a:endParaRPr>
          </a:p>
          <a:p>
            <a:endParaRPr lang="en-US" dirty="0" smtClean="0"/>
          </a:p>
        </p:txBody>
      </p:sp>
      <p:pic>
        <p:nvPicPr>
          <p:cNvPr id="6" name="Picture 5"/>
          <p:cNvPicPr>
            <a:picLocks noChangeAspect="1"/>
          </p:cNvPicPr>
          <p:nvPr/>
        </p:nvPicPr>
        <p:blipFill rotWithShape="1">
          <a:blip r:embed="rId2"/>
          <a:srcRect l="-1" r="-1166" b="54500"/>
          <a:stretch/>
        </p:blipFill>
        <p:spPr>
          <a:xfrm>
            <a:off x="655637" y="3649662"/>
            <a:ext cx="6101228" cy="2817792"/>
          </a:xfrm>
          <a:prstGeom prst="rect">
            <a:avLst/>
          </a:prstGeom>
        </p:spPr>
      </p:pic>
      <p:pic>
        <p:nvPicPr>
          <p:cNvPr id="7" name="Picture 6"/>
          <p:cNvPicPr>
            <a:picLocks noChangeAspect="1"/>
          </p:cNvPicPr>
          <p:nvPr/>
        </p:nvPicPr>
        <p:blipFill rotWithShape="1">
          <a:blip r:embed="rId2"/>
          <a:srcRect l="42880" t="47917" r="5412" b="1728"/>
          <a:stretch/>
        </p:blipFill>
        <p:spPr>
          <a:xfrm>
            <a:off x="7137864" y="3644874"/>
            <a:ext cx="2822580" cy="2822580"/>
          </a:xfrm>
          <a:prstGeom prst="rect">
            <a:avLst/>
          </a:prstGeom>
        </p:spPr>
      </p:pic>
    </p:spTree>
    <p:extLst>
      <p:ext uri="{BB962C8B-B14F-4D97-AF65-F5344CB8AC3E}">
        <p14:creationId xmlns:p14="http://schemas.microsoft.com/office/powerpoint/2010/main" val="427694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Use the Memory Usage tool to monitor memory usage and take snapshots of C#/VB/C++ memory </a:t>
            </a:r>
            <a:r>
              <a:rPr lang="en-US" sz="2400" dirty="0" smtClean="0">
                <a:solidFill>
                  <a:srgbClr val="FFFF00"/>
                </a:solidFill>
              </a:rPr>
              <a:t>(XAML only)</a:t>
            </a:r>
            <a:endParaRPr lang="en-US" dirty="0" smtClean="0">
              <a:solidFill>
                <a:srgbClr val="FFFF00"/>
              </a:solidFill>
            </a:endParaRPr>
          </a:p>
        </p:txBody>
      </p:sp>
      <p:pic>
        <p:nvPicPr>
          <p:cNvPr id="4" name="Picture 3"/>
          <p:cNvPicPr>
            <a:picLocks noChangeAspect="1"/>
          </p:cNvPicPr>
          <p:nvPr/>
        </p:nvPicPr>
        <p:blipFill>
          <a:blip r:embed="rId2"/>
          <a:stretch>
            <a:fillRect/>
          </a:stretch>
        </p:blipFill>
        <p:spPr>
          <a:xfrm>
            <a:off x="562119" y="3136178"/>
            <a:ext cx="3733800" cy="1343025"/>
          </a:xfrm>
          <a:prstGeom prst="rect">
            <a:avLst/>
          </a:prstGeom>
        </p:spPr>
      </p:pic>
      <p:pic>
        <p:nvPicPr>
          <p:cNvPr id="5" name="Picture 4"/>
          <p:cNvPicPr>
            <a:picLocks noChangeAspect="1"/>
          </p:cNvPicPr>
          <p:nvPr/>
        </p:nvPicPr>
        <p:blipFill>
          <a:blip r:embed="rId3"/>
          <a:stretch>
            <a:fillRect/>
          </a:stretch>
        </p:blipFill>
        <p:spPr>
          <a:xfrm>
            <a:off x="562119" y="4707803"/>
            <a:ext cx="6113318" cy="1091045"/>
          </a:xfrm>
          <a:prstGeom prst="rect">
            <a:avLst/>
          </a:prstGeom>
        </p:spPr>
      </p:pic>
      <p:pic>
        <p:nvPicPr>
          <p:cNvPr id="6" name="Picture 5"/>
          <p:cNvPicPr>
            <a:picLocks noChangeAspect="1"/>
          </p:cNvPicPr>
          <p:nvPr/>
        </p:nvPicPr>
        <p:blipFill>
          <a:blip r:embed="rId4"/>
          <a:stretch>
            <a:fillRect/>
          </a:stretch>
        </p:blipFill>
        <p:spPr>
          <a:xfrm>
            <a:off x="7024799" y="3192462"/>
            <a:ext cx="4901045" cy="2606386"/>
          </a:xfrm>
          <a:prstGeom prst="rect">
            <a:avLst/>
          </a:prstGeom>
        </p:spPr>
      </p:pic>
    </p:spTree>
    <p:extLst>
      <p:ext uri="{BB962C8B-B14F-4D97-AF65-F5344CB8AC3E}">
        <p14:creationId xmlns:p14="http://schemas.microsoft.com/office/powerpoint/2010/main" val="373449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Open snapshots for detailed memory breakdown</a:t>
            </a:r>
          </a:p>
          <a:p>
            <a:r>
              <a:rPr lang="en-US" dirty="0" smtClean="0"/>
              <a:t>Diff </a:t>
            </a:r>
            <a:r>
              <a:rPr lang="en-US" dirty="0"/>
              <a:t>snapshots to identify </a:t>
            </a:r>
            <a:r>
              <a:rPr lang="en-US" dirty="0" smtClean="0"/>
              <a:t>causes </a:t>
            </a:r>
            <a:r>
              <a:rPr lang="en-US" dirty="0"/>
              <a:t>of memory </a:t>
            </a:r>
            <a:r>
              <a:rPr lang="en-US" dirty="0" smtClean="0"/>
              <a:t>growth/leaks</a:t>
            </a:r>
            <a:endParaRPr lang="en-US" dirty="0"/>
          </a:p>
        </p:txBody>
      </p:sp>
      <p:pic>
        <p:nvPicPr>
          <p:cNvPr id="7" name="Picture 6"/>
          <p:cNvPicPr>
            <a:picLocks noChangeAspect="1"/>
          </p:cNvPicPr>
          <p:nvPr/>
        </p:nvPicPr>
        <p:blipFill>
          <a:blip r:embed="rId2"/>
          <a:stretch>
            <a:fillRect/>
          </a:stretch>
        </p:blipFill>
        <p:spPr>
          <a:xfrm>
            <a:off x="538480" y="3089474"/>
            <a:ext cx="9576435" cy="1571625"/>
          </a:xfrm>
          <a:prstGeom prst="rect">
            <a:avLst/>
          </a:prstGeom>
        </p:spPr>
      </p:pic>
      <p:pic>
        <p:nvPicPr>
          <p:cNvPr id="8" name="Picture 7"/>
          <p:cNvPicPr>
            <a:picLocks noChangeAspect="1"/>
          </p:cNvPicPr>
          <p:nvPr/>
        </p:nvPicPr>
        <p:blipFill>
          <a:blip r:embed="rId3"/>
          <a:stretch>
            <a:fillRect/>
          </a:stretch>
        </p:blipFill>
        <p:spPr>
          <a:xfrm>
            <a:off x="538480" y="4886959"/>
            <a:ext cx="8675370" cy="1582103"/>
          </a:xfrm>
          <a:prstGeom prst="rect">
            <a:avLst/>
          </a:prstGeom>
        </p:spPr>
      </p:pic>
    </p:spTree>
    <p:extLst>
      <p:ext uri="{BB962C8B-B14F-4D97-AF65-F5344CB8AC3E}">
        <p14:creationId xmlns:p14="http://schemas.microsoft.com/office/powerpoint/2010/main" val="197929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dirty="0" smtClean="0"/>
              <a:t>For in-depth info on everything we covered and more:</a:t>
            </a:r>
          </a:p>
          <a:p>
            <a:r>
              <a:rPr lang="en-US" sz="3200" dirty="0" smtClean="0">
                <a:hlinkClick r:id="rId2"/>
              </a:rPr>
              <a:t>http://blogs.msdn.com/b/visualstudioalm/archive/tags/diagnostics/</a:t>
            </a:r>
            <a:endParaRPr lang="en-US" sz="3200" dirty="0" smtClean="0"/>
          </a:p>
          <a:p>
            <a:endParaRPr lang="en-US" dirty="0" smtClean="0"/>
          </a:p>
          <a:p>
            <a:r>
              <a:rPr lang="en-US" dirty="0" smtClean="0"/>
              <a:t>Related talks</a:t>
            </a:r>
          </a:p>
          <a:p>
            <a:pPr lvl="2"/>
            <a:r>
              <a:rPr lang="en-US" dirty="0"/>
              <a:t>3-579 Diagnosing Issues in Windows Phone JavaScript Apps Using Visual Studio</a:t>
            </a:r>
          </a:p>
          <a:p>
            <a:pPr lvl="2"/>
            <a:r>
              <a:rPr lang="en-US" dirty="0" smtClean="0"/>
              <a:t>3-580 </a:t>
            </a:r>
            <a:r>
              <a:rPr lang="en-US" dirty="0"/>
              <a:t>Internet Explorer 11’s Developer Tools, F12, Just Got Nicer (Again) </a:t>
            </a:r>
            <a:endParaRPr lang="en-US" dirty="0" smtClean="0"/>
          </a:p>
          <a:p>
            <a:pPr lvl="2"/>
            <a:r>
              <a:rPr lang="en-US" dirty="0"/>
              <a:t>4-557 How to Analyze Performance Issues in Your Windows and Windows Phone Apps</a:t>
            </a:r>
          </a:p>
          <a:p>
            <a:pPr lvl="2"/>
            <a:r>
              <a:rPr lang="en-US" dirty="0"/>
              <a:t>3-591 </a:t>
            </a:r>
            <a:r>
              <a:rPr lang="en-US" dirty="0" smtClean="0"/>
              <a:t>Building </a:t>
            </a:r>
            <a:r>
              <a:rPr lang="en-US" dirty="0"/>
              <a:t>Great Windows and Windows Phone XAML Apps with Visual Studio 2013</a:t>
            </a:r>
          </a:p>
          <a:p>
            <a:pPr lvl="1"/>
            <a:endParaRPr lang="en-US" dirty="0"/>
          </a:p>
          <a:p>
            <a:endParaRPr lang="en-US" dirty="0" smtClean="0"/>
          </a:p>
          <a:p>
            <a:endParaRPr lang="en-US" dirty="0"/>
          </a:p>
        </p:txBody>
      </p:sp>
    </p:spTree>
    <p:extLst>
      <p:ext uri="{BB962C8B-B14F-4D97-AF65-F5344CB8AC3E}">
        <p14:creationId xmlns:p14="http://schemas.microsoft.com/office/powerpoint/2010/main" val="1209294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37" y="2735262"/>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85761218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52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sz="quarter" idx="10"/>
          </p:nvPr>
        </p:nvSpPr>
        <p:spPr/>
        <p:txBody>
          <a:bodyPr/>
          <a:lstStyle/>
          <a:p>
            <a:r>
              <a:rPr lang="en-US" dirty="0" smtClean="0"/>
              <a:t>Find </a:t>
            </a:r>
            <a:r>
              <a:rPr lang="en-US" dirty="0"/>
              <a:t>and fix issues quickly</a:t>
            </a:r>
          </a:p>
          <a:p>
            <a:endParaRPr lang="en-US" dirty="0" smtClean="0"/>
          </a:p>
          <a:p>
            <a:r>
              <a:rPr lang="en-US" dirty="0" smtClean="0"/>
              <a:t>Build reliable, fast fluid apps</a:t>
            </a:r>
          </a:p>
          <a:p>
            <a:endParaRPr lang="en-US" dirty="0"/>
          </a:p>
        </p:txBody>
      </p:sp>
    </p:spTree>
    <p:extLst>
      <p:ext uri="{BB962C8B-B14F-4D97-AF65-F5344CB8AC3E}">
        <p14:creationId xmlns:p14="http://schemas.microsoft.com/office/powerpoint/2010/main" val="13716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Terminology</a:t>
            </a:r>
            <a:endParaRPr lang="en-US" dirty="0"/>
          </a:p>
        </p:txBody>
      </p:sp>
      <p:sp>
        <p:nvSpPr>
          <p:cNvPr id="3" name="Text Placeholder 2"/>
          <p:cNvSpPr>
            <a:spLocks noGrp="1"/>
          </p:cNvSpPr>
          <p:nvPr>
            <p:ph type="body" sz="quarter" idx="10"/>
          </p:nvPr>
        </p:nvSpPr>
        <p:spPr/>
        <p:txBody>
          <a:bodyPr/>
          <a:lstStyle/>
          <a:p>
            <a:r>
              <a:rPr lang="en-US" dirty="0" smtClean="0"/>
              <a:t>Focusing on Windows Phone 8.1 Store apps using C# and XAML (XAML apps)</a:t>
            </a:r>
          </a:p>
          <a:p>
            <a:endParaRPr lang="en-US" dirty="0" smtClean="0"/>
          </a:p>
          <a:p>
            <a:r>
              <a:rPr lang="en-US" dirty="0"/>
              <a:t>Almost all of this content applies to XAML apps on Windows</a:t>
            </a:r>
          </a:p>
          <a:p>
            <a:endParaRPr lang="en-US" dirty="0" smtClean="0"/>
          </a:p>
          <a:p>
            <a:r>
              <a:rPr lang="en-US" dirty="0" smtClean="0"/>
              <a:t>Some features apply to Silverlight 8.0/8.1, other app types, and platforms</a:t>
            </a:r>
          </a:p>
          <a:p>
            <a:endParaRPr lang="en-US" dirty="0"/>
          </a:p>
        </p:txBody>
      </p:sp>
    </p:spTree>
    <p:extLst>
      <p:ext uri="{BB962C8B-B14F-4D97-AF65-F5344CB8AC3E}">
        <p14:creationId xmlns:p14="http://schemas.microsoft.com/office/powerpoint/2010/main" val="40173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trike="sngStrike" dirty="0" smtClean="0"/>
              <a:t>Setting the scene</a:t>
            </a:r>
            <a:endParaRPr lang="en-US" strike="sngStrike" dirty="0"/>
          </a:p>
          <a:p>
            <a:r>
              <a:rPr lang="en-US" b="1" dirty="0" smtClean="0"/>
              <a:t>Debugging</a:t>
            </a:r>
          </a:p>
          <a:p>
            <a:pPr lvl="2"/>
            <a:r>
              <a:rPr lang="en-US" dirty="0" smtClean="0"/>
              <a:t>First-chance Exceptions</a:t>
            </a:r>
          </a:p>
          <a:p>
            <a:pPr lvl="2"/>
            <a:r>
              <a:rPr lang="en-US" dirty="0" smtClean="0"/>
              <a:t>Data Binding</a:t>
            </a:r>
          </a:p>
          <a:p>
            <a:pPr lvl="2"/>
            <a:r>
              <a:rPr lang="en-US" dirty="0" err="1"/>
              <a:t>Async</a:t>
            </a:r>
            <a:r>
              <a:rPr lang="en-US" dirty="0"/>
              <a:t> </a:t>
            </a:r>
            <a:r>
              <a:rPr lang="en-US" dirty="0" smtClean="0"/>
              <a:t>Debugging</a:t>
            </a:r>
            <a:endParaRPr lang="en-US" dirty="0"/>
          </a:p>
          <a:p>
            <a:pPr lvl="2"/>
            <a:r>
              <a:rPr lang="en-US" dirty="0" smtClean="0"/>
              <a:t>JSON Visualizer</a:t>
            </a:r>
          </a:p>
          <a:p>
            <a:pPr lvl="2"/>
            <a:r>
              <a:rPr lang="en-US" dirty="0" smtClean="0"/>
              <a:t>Lifecycle Events</a:t>
            </a:r>
          </a:p>
          <a:p>
            <a:pPr lvl="2"/>
            <a:r>
              <a:rPr lang="en-US" dirty="0" smtClean="0"/>
              <a:t>Contracts</a:t>
            </a:r>
          </a:p>
          <a:p>
            <a:r>
              <a:rPr lang="en-US" dirty="0" smtClean="0"/>
              <a:t>Performance and Diagnostics</a:t>
            </a:r>
          </a:p>
          <a:p>
            <a:endParaRPr lang="en-US" dirty="0"/>
          </a:p>
        </p:txBody>
      </p:sp>
      <p:pic>
        <p:nvPicPr>
          <p:cNvPr id="4" name="Picture Placeholder 3"/>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575" r="1657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11301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Debugging</a:t>
            </a:r>
            <a:endParaRPr lang="en-US" dirty="0"/>
          </a:p>
        </p:txBody>
      </p:sp>
    </p:spTree>
    <p:extLst>
      <p:ext uri="{BB962C8B-B14F-4D97-AF65-F5344CB8AC3E}">
        <p14:creationId xmlns:p14="http://schemas.microsoft.com/office/powerpoint/2010/main" val="189233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endParaRPr lang="en-US" dirty="0" smtClean="0"/>
          </a:p>
          <a:p>
            <a:r>
              <a:rPr lang="en-US" dirty="0" smtClean="0"/>
              <a:t>Debugging swallowed exceptions, </a:t>
            </a:r>
            <a:r>
              <a:rPr lang="en-US" dirty="0" err="1" smtClean="0"/>
              <a:t>async</a:t>
            </a:r>
            <a:r>
              <a:rPr lang="en-US" dirty="0" smtClean="0"/>
              <a:t> code, </a:t>
            </a:r>
            <a:r>
              <a:rPr lang="en-US" dirty="0"/>
              <a:t>JSON, and data </a:t>
            </a:r>
            <a:r>
              <a:rPr lang="en-US" dirty="0" smtClean="0"/>
              <a:t>binding</a:t>
            </a:r>
          </a:p>
        </p:txBody>
      </p:sp>
      <p:sp>
        <p:nvSpPr>
          <p:cNvPr id="5" name="Title 4"/>
          <p:cNvSpPr>
            <a:spLocks noGrp="1"/>
          </p:cNvSpPr>
          <p:nvPr>
            <p:ph type="ctrTitle"/>
          </p:nvPr>
        </p:nvSpPr>
        <p:spPr/>
        <p:txBody>
          <a:bodyPr/>
          <a:lstStyle/>
          <a:p>
            <a:pPr algn="ctr"/>
            <a:r>
              <a:rPr lang="en-US" dirty="0" smtClean="0"/>
              <a:t>Demo</a:t>
            </a:r>
            <a:endParaRPr lang="en-US" dirty="0"/>
          </a:p>
        </p:txBody>
      </p:sp>
    </p:spTree>
    <p:extLst>
      <p:ext uri="{BB962C8B-B14F-4D97-AF65-F5344CB8AC3E}">
        <p14:creationId xmlns:p14="http://schemas.microsoft.com/office/powerpoint/2010/main" val="4313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smtClean="0"/>
              <a:t>First-chance exceptions to break where exceptions are thrown</a:t>
            </a:r>
          </a:p>
        </p:txBody>
      </p:sp>
      <p:pic>
        <p:nvPicPr>
          <p:cNvPr id="7" name="Picture 6"/>
          <p:cNvPicPr>
            <a:picLocks noChangeAspect="1"/>
          </p:cNvPicPr>
          <p:nvPr/>
        </p:nvPicPr>
        <p:blipFill rotWithShape="1">
          <a:blip r:embed="rId3"/>
          <a:srcRect l="250" t="96" r="24867" b="35657"/>
          <a:stretch/>
        </p:blipFill>
        <p:spPr>
          <a:xfrm>
            <a:off x="4846636" y="2659062"/>
            <a:ext cx="5392154" cy="228258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655637" y="2659062"/>
            <a:ext cx="3810000" cy="2619375"/>
          </a:xfrm>
          <a:prstGeom prst="rect">
            <a:avLst/>
          </a:prstGeom>
        </p:spPr>
      </p:pic>
    </p:spTree>
    <p:extLst>
      <p:ext uri="{BB962C8B-B14F-4D97-AF65-F5344CB8AC3E}">
        <p14:creationId xmlns:p14="http://schemas.microsoft.com/office/powerpoint/2010/main" val="311522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Covered</a:t>
            </a:r>
            <a:endParaRPr lang="en-US" dirty="0"/>
          </a:p>
        </p:txBody>
      </p:sp>
      <p:sp>
        <p:nvSpPr>
          <p:cNvPr id="3" name="Text Placeholder 2"/>
          <p:cNvSpPr>
            <a:spLocks noGrp="1"/>
          </p:cNvSpPr>
          <p:nvPr>
            <p:ph type="body" sz="quarter" idx="10"/>
          </p:nvPr>
        </p:nvSpPr>
        <p:spPr/>
        <p:txBody>
          <a:bodyPr/>
          <a:lstStyle/>
          <a:p>
            <a:r>
              <a:rPr lang="en-US" dirty="0" err="1" smtClean="0"/>
              <a:t>Async</a:t>
            </a:r>
            <a:r>
              <a:rPr lang="en-US" dirty="0" smtClean="0"/>
              <a:t> debugging shows causality of </a:t>
            </a:r>
            <a:r>
              <a:rPr lang="en-US" dirty="0" err="1" smtClean="0"/>
              <a:t>async</a:t>
            </a:r>
            <a:r>
              <a:rPr lang="en-US" dirty="0" smtClean="0"/>
              <a:t> code</a:t>
            </a:r>
          </a:p>
          <a:p>
            <a:endParaRPr lang="en-US" dirty="0"/>
          </a:p>
          <a:p>
            <a:endParaRPr lang="en-US" dirty="0" smtClean="0"/>
          </a:p>
          <a:p>
            <a:endParaRPr lang="en-US" dirty="0"/>
          </a:p>
          <a:p>
            <a:r>
              <a:rPr lang="en-US" dirty="0" smtClean="0"/>
              <a:t>The Tasks window shows active </a:t>
            </a:r>
            <a:r>
              <a:rPr lang="en-US" dirty="0" err="1" smtClean="0"/>
              <a:t>async</a:t>
            </a:r>
            <a:r>
              <a:rPr lang="en-US" dirty="0" smtClean="0"/>
              <a:t> operations and awaits</a:t>
            </a:r>
          </a:p>
        </p:txBody>
      </p:sp>
      <p:pic>
        <p:nvPicPr>
          <p:cNvPr id="5" name="Picture 4"/>
          <p:cNvPicPr>
            <a:picLocks noChangeAspect="1"/>
          </p:cNvPicPr>
          <p:nvPr/>
        </p:nvPicPr>
        <p:blipFill rotWithShape="1">
          <a:blip r:embed="rId3"/>
          <a:srcRect r="128" b="-840"/>
          <a:stretch/>
        </p:blipFill>
        <p:spPr>
          <a:xfrm>
            <a:off x="545528" y="2328400"/>
            <a:ext cx="5825109" cy="1758749"/>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a:srcRect b="6207"/>
          <a:stretch/>
        </p:blipFill>
        <p:spPr>
          <a:xfrm>
            <a:off x="520030" y="5097462"/>
            <a:ext cx="8458200" cy="1295400"/>
          </a:xfrm>
          <a:prstGeom prst="rect">
            <a:avLst/>
          </a:prstGeom>
        </p:spPr>
      </p:pic>
    </p:spTree>
    <p:extLst>
      <p:ext uri="{BB962C8B-B14F-4D97-AF65-F5344CB8AC3E}">
        <p14:creationId xmlns:p14="http://schemas.microsoft.com/office/powerpoint/2010/main" val="497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Dan Taylor</External_x0020_Speaker>
    <Session_x0020_Code xmlns="e36bfbf9-5e42-489c-a259-4c54eb22cb57">3-578</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e36bfbf9-5e42-489c-a259-4c54eb22cb57"/>
    <ds:schemaRef ds:uri="http://purl.org/dc/dcmitype/"/>
    <ds:schemaRef ds:uri="230e9df3-be65-4c73-a93b-d1236ebd677e"/>
    <ds:schemaRef ds:uri="http://purl.org/dc/term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Build_2014_Template</Template>
  <TotalTime>44</TotalTime>
  <Words>1253</Words>
  <Application>Microsoft Office PowerPoint</Application>
  <PresentationFormat>Custom</PresentationFormat>
  <Paragraphs>147</Paragraphs>
  <Slides>27</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Build_Template_16x9 - Rev 03</vt:lpstr>
      <vt:lpstr>3_Build_Template_16x9 - Rev 03</vt:lpstr>
      <vt:lpstr>2_Build_Template_16x9 - Rev 03</vt:lpstr>
      <vt:lpstr>PowerPoint Presentation</vt:lpstr>
      <vt:lpstr>Diagnosing issues  in Windows Phone 8.1  XAML Apps  with Visual Studio 2013</vt:lpstr>
      <vt:lpstr>Motivation</vt:lpstr>
      <vt:lpstr>Scope and Terminology</vt:lpstr>
      <vt:lpstr>Agenda </vt:lpstr>
      <vt:lpstr>Debugging</vt:lpstr>
      <vt:lpstr>Demo</vt:lpstr>
      <vt:lpstr>Features Covered</vt:lpstr>
      <vt:lpstr>Features Covered</vt:lpstr>
      <vt:lpstr>Features Covered</vt:lpstr>
      <vt:lpstr>Features Covered</vt:lpstr>
      <vt:lpstr>Features Covered</vt:lpstr>
      <vt:lpstr>Demo</vt:lpstr>
      <vt:lpstr>Features Covered</vt:lpstr>
      <vt:lpstr>Features Covered</vt:lpstr>
      <vt:lpstr>Agenda </vt:lpstr>
      <vt:lpstr>Performance and Diagnostics</vt:lpstr>
      <vt:lpstr>Common Performance Problems</vt:lpstr>
      <vt:lpstr>Demo</vt:lpstr>
      <vt:lpstr>Features Covered</vt:lpstr>
      <vt:lpstr>Features Covered</vt:lpstr>
      <vt:lpstr>Features Covered</vt:lpstr>
      <vt:lpstr>Features Covered</vt:lpstr>
      <vt:lpstr>Features Covered</vt:lpstr>
      <vt:lpstr>Resources</vt:lpstr>
      <vt:lpstr>PowerPoint Presentation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issues in Windows Phone 8.1 XAML Apps with Visual Studio 2013</dc:title>
  <dc:subject>Build 2014</dc:subject>
  <dc:creator>Brittany Hart</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11</cp:revision>
  <dcterms:created xsi:type="dcterms:W3CDTF">2014-03-24T16:49:34Z</dcterms:created>
  <dcterms:modified xsi:type="dcterms:W3CDTF">2014-04-03T00:40:39Z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