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 id="2147484234" r:id="rId6"/>
  </p:sldMasterIdLst>
  <p:notesMasterIdLst>
    <p:notesMasterId r:id="rId30"/>
  </p:notesMasterIdLst>
  <p:handoutMasterIdLst>
    <p:handoutMasterId r:id="rId31"/>
  </p:handoutMasterIdLst>
  <p:sldIdLst>
    <p:sldId id="256" r:id="rId7"/>
    <p:sldId id="257" r:id="rId8"/>
    <p:sldId id="258" r:id="rId9"/>
    <p:sldId id="259" r:id="rId10"/>
    <p:sldId id="260" r:id="rId11"/>
    <p:sldId id="261" r:id="rId12"/>
    <p:sldId id="262" r:id="rId13"/>
    <p:sldId id="279"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7" r:id="rId27"/>
    <p:sldId id="278" r:id="rId28"/>
    <p:sldId id="276"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4 Breakout Template" id="{5CF46F38-2ECC-4583-8D7D-57BEA9520F7C}">
          <p14:sldIdLst>
            <p14:sldId id="256"/>
            <p14:sldId id="257"/>
            <p14:sldId id="258"/>
            <p14:sldId id="259"/>
            <p14:sldId id="260"/>
            <p14:sldId id="261"/>
            <p14:sldId id="262"/>
            <p14:sldId id="279"/>
            <p14:sldId id="264"/>
            <p14:sldId id="265"/>
            <p14:sldId id="266"/>
            <p14:sldId id="267"/>
            <p14:sldId id="268"/>
            <p14:sldId id="269"/>
            <p14:sldId id="270"/>
            <p14:sldId id="271"/>
            <p14:sldId id="272"/>
            <p14:sldId id="273"/>
            <p14:sldId id="274"/>
            <p14:sldId id="275"/>
            <p14:sldId id="277"/>
            <p14:sldId id="278"/>
            <p14:sldId id="276"/>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D2D2D2"/>
    <a:srgbClr val="BAD80A"/>
    <a:srgbClr val="7FBA00"/>
    <a:srgbClr val="FFFFFF"/>
    <a:srgbClr val="FFB900"/>
    <a:srgbClr val="DC3C00"/>
    <a:srgbClr val="0000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03" autoAdjust="0"/>
    <p:restoredTop sz="95747" autoAdjust="0"/>
  </p:normalViewPr>
  <p:slideViewPr>
    <p:cSldViewPr snapToObjects="1">
      <p:cViewPr varScale="1">
        <p:scale>
          <a:sx n="112" d="100"/>
          <a:sy n="112" d="100"/>
        </p:scale>
        <p:origin x="408" y="10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65" d="100"/>
          <a:sy n="65" d="100"/>
        </p:scale>
        <p:origin x="327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solidFill>
                  <a:prstClr val="black"/>
                </a:solidFill>
              </a:rPr>
              <a:pPr/>
              <a:t>4/3/2014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dirty="0"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2816683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B079C3B8-7366-4A44-A34B-3977080C19E7}" type="datetime1">
              <a:rPr lang="en-US" smtClean="0">
                <a:solidFill>
                  <a:prstClr val="black"/>
                </a:solidFill>
              </a:rPr>
              <a:pPr/>
              <a:t>4/3/2014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1544418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207575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453902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4F97F8-71DD-4A1D-8B9D-BB480F8C3ACE}"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300255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t>4/3/2014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1996706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7950114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23436110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79356298"/>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555589517"/>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42777512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2757077102"/>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68787494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8759192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82394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059980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321362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299044856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414787125"/>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4316221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541276399"/>
      </p:ext>
    </p:extLst>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40" r:id="rId6"/>
    <p:sldLayoutId id="2147484241" r:id="rId7"/>
    <p:sldLayoutId id="2147484242" r:id="rId8"/>
    <p:sldLayoutId id="2147484243" r:id="rId9"/>
    <p:sldLayoutId id="2147484244" r:id="rId10"/>
    <p:sldLayoutId id="2147484245" r:id="rId11"/>
    <p:sldLayoutId id="2147484246" r:id="rId12"/>
    <p:sldLayoutId id="2147484247" r:id="rId13"/>
    <p:sldLayoutId id="2147484248"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hyperlink" Target="https://wpinsights.codeplex.com/releases/view/120079" TargetMode="Externa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6.xml.rels><?xml version="1.0" encoding="UTF-8" standalone="yes"?>
<Relationships xmlns="http://schemas.openxmlformats.org/package/2006/relationships"><Relationship Id="rId8" Type="http://schemas.openxmlformats.org/officeDocument/2006/relationships/hyperlink" Target="http://aka.ms/AppInsightsDemo" TargetMode="External"/><Relationship Id="rId3" Type="http://schemas.openxmlformats.org/officeDocument/2006/relationships/hyperlink" Target="http://aka.ms/ApplicationInsightsForum" TargetMode="External"/><Relationship Id="rId7" Type="http://schemas.openxmlformats.org/officeDocument/2006/relationships/hyperlink" Target="http://aka.ms/ApplicationInsightsDocs" TargetMode="External"/><Relationship Id="rId2" Type="http://schemas.openxmlformats.org/officeDocument/2006/relationships/hyperlink" Target="http://aka.ms/aivsix" TargetMode="External"/><Relationship Id="rId1" Type="http://schemas.openxmlformats.org/officeDocument/2006/relationships/slideLayout" Target="../slideLayouts/slideLayout30.xml"/><Relationship Id="rId6" Type="http://schemas.openxmlformats.org/officeDocument/2006/relationships/hyperlink" Target="http://aka.ms/ApplicationInsightsBlog" TargetMode="External"/><Relationship Id="rId5" Type="http://schemas.openxmlformats.org/officeDocument/2006/relationships/hyperlink" Target="http://aka.ms/aibug" TargetMode="External"/><Relationship Id="rId4" Type="http://schemas.openxmlformats.org/officeDocument/2006/relationships/hyperlink" Target="http://aka.ms/ApplicationInsightsUserVoice" TargetMode="External"/><Relationship Id="rId9" Type="http://schemas.openxmlformats.org/officeDocument/2006/relationships/hyperlink" Target="http://aka.ms/aibuild"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hyperlink" Target="mailto:Bret.Grinslade@Microsoft.com" TargetMode="External"/><Relationship Id="rId2" Type="http://schemas.openxmlformats.org/officeDocument/2006/relationships/hyperlink" Target="mailto:VladJ@Microsoft.com" TargetMode="External"/><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visualstudio.com/"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670569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Settings configure-able through </a:t>
            </a:r>
            <a:r>
              <a:rPr lang="en-US" dirty="0" err="1" smtClean="0"/>
              <a:t>ApplicationInsights.config</a:t>
            </a:r>
            <a:endParaRPr lang="en-US" dirty="0" smtClean="0"/>
          </a:p>
          <a:p>
            <a:pPr lvl="1"/>
            <a:r>
              <a:rPr lang="en-US" dirty="0" err="1" smtClean="0"/>
              <a:t>PerformanceThreshold</a:t>
            </a:r>
            <a:r>
              <a:rPr lang="en-US" dirty="0" smtClean="0"/>
              <a:t> – default 5 seconds</a:t>
            </a:r>
          </a:p>
          <a:p>
            <a:pPr lvl="1"/>
            <a:r>
              <a:rPr lang="en-US" dirty="0" err="1" smtClean="0"/>
              <a:t>SensitivityThreshold</a:t>
            </a:r>
            <a:r>
              <a:rPr lang="en-US" dirty="0" smtClean="0"/>
              <a:t> – default 100 </a:t>
            </a:r>
            <a:r>
              <a:rPr lang="en-US" dirty="0" err="1" smtClean="0"/>
              <a:t>ms</a:t>
            </a:r>
            <a:endParaRPr lang="en-US" dirty="0" smtClean="0"/>
          </a:p>
          <a:p>
            <a:pPr lvl="1"/>
            <a:r>
              <a:rPr lang="en-US" dirty="0" smtClean="0"/>
              <a:t>Namespaces – default All</a:t>
            </a:r>
          </a:p>
          <a:p>
            <a:pPr lvl="1"/>
            <a:r>
              <a:rPr lang="en-US" dirty="0" err="1" smtClean="0"/>
              <a:t>EnableAllExceptions</a:t>
            </a:r>
            <a:r>
              <a:rPr lang="en-US" dirty="0" smtClean="0"/>
              <a:t> – default all</a:t>
            </a:r>
          </a:p>
          <a:p>
            <a:pPr lvl="1"/>
            <a:r>
              <a:rPr lang="en-US" dirty="0" err="1" smtClean="0"/>
              <a:t>MemoryEventSettings</a:t>
            </a:r>
            <a:r>
              <a:rPr lang="en-US" dirty="0" smtClean="0"/>
              <a:t> – default true</a:t>
            </a:r>
          </a:p>
          <a:p>
            <a:pPr lvl="2"/>
            <a:r>
              <a:rPr lang="en-US" dirty="0" smtClean="0"/>
              <a:t>Virtual or private </a:t>
            </a:r>
            <a:r>
              <a:rPr lang="en-US" dirty="0"/>
              <a:t>memory used by a worker </a:t>
            </a:r>
            <a:r>
              <a:rPr lang="en-US" dirty="0" smtClean="0"/>
              <a:t>process</a:t>
            </a:r>
          </a:p>
          <a:p>
            <a:r>
              <a:rPr lang="en-US" dirty="0" smtClean="0"/>
              <a:t>Log settings</a:t>
            </a:r>
          </a:p>
          <a:p>
            <a:pPr lvl="1"/>
            <a:r>
              <a:rPr lang="en-US" dirty="0"/>
              <a:t>Log4Net, </a:t>
            </a:r>
            <a:r>
              <a:rPr lang="en-US" dirty="0" err="1"/>
              <a:t>NLog</a:t>
            </a:r>
            <a:r>
              <a:rPr lang="en-US" dirty="0"/>
              <a:t>, Trace Listener</a:t>
            </a:r>
            <a:endParaRPr lang="en-US" dirty="0" smtClean="0"/>
          </a:p>
          <a:p>
            <a:pPr lvl="2"/>
            <a:endParaRPr lang="en-US" dirty="0" smtClean="0"/>
          </a:p>
          <a:p>
            <a:pPr marL="342900" lvl="1" indent="0">
              <a:buNone/>
            </a:pPr>
            <a:endParaRPr lang="en-US" dirty="0" smtClean="0"/>
          </a:p>
          <a:p>
            <a:pPr lvl="1"/>
            <a:endParaRPr lang="en-US" dirty="0"/>
          </a:p>
        </p:txBody>
      </p:sp>
      <p:sp>
        <p:nvSpPr>
          <p:cNvPr id="3" name="Title 2"/>
          <p:cNvSpPr>
            <a:spLocks noGrp="1"/>
          </p:cNvSpPr>
          <p:nvPr>
            <p:ph type="title"/>
          </p:nvPr>
        </p:nvSpPr>
        <p:spPr/>
        <p:txBody>
          <a:bodyPr/>
          <a:lstStyle/>
          <a:p>
            <a:r>
              <a:rPr lang="en-US" dirty="0" smtClean="0"/>
              <a:t>Application Insights </a:t>
            </a:r>
            <a:r>
              <a:rPr lang="en-US" dirty="0" err="1" smtClean="0"/>
              <a:t>config</a:t>
            </a:r>
            <a:endParaRPr lang="en-US" dirty="0"/>
          </a:p>
        </p:txBody>
      </p:sp>
      <p:sp>
        <p:nvSpPr>
          <p:cNvPr id="5" name="Text Placeholder 4"/>
          <p:cNvSpPr>
            <a:spLocks noGrp="1"/>
          </p:cNvSpPr>
          <p:nvPr>
            <p:ph type="body" sz="quarter" idx="11"/>
          </p:nvPr>
        </p:nvSpPr>
        <p:spPr/>
        <p:txBody>
          <a:bodyPr/>
          <a:lstStyle/>
          <a:p>
            <a:r>
              <a:rPr lang="en-US" dirty="0" err="1" smtClean="0"/>
              <a:t>ApplicationInsights.config</a:t>
            </a:r>
            <a:endParaRPr lang="en-US" dirty="0" smtClean="0"/>
          </a:p>
          <a:p>
            <a:r>
              <a:rPr lang="en-US" dirty="0" smtClean="0"/>
              <a:t>APM</a:t>
            </a:r>
          </a:p>
          <a:p>
            <a:r>
              <a:rPr lang="en-US" dirty="0" smtClean="0"/>
              <a:t>Logs</a:t>
            </a:r>
            <a:endParaRPr lang="en-US" dirty="0"/>
          </a:p>
        </p:txBody>
      </p:sp>
    </p:spTree>
    <p:extLst>
      <p:ext uri="{BB962C8B-B14F-4D97-AF65-F5344CB8AC3E}">
        <p14:creationId xmlns:p14="http://schemas.microsoft.com/office/powerpoint/2010/main" val="365261395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Exploring the data set</a:t>
            </a:r>
            <a:endParaRPr lang="en-US" dirty="0"/>
          </a:p>
        </p:txBody>
      </p:sp>
    </p:spTree>
    <p:extLst>
      <p:ext uri="{BB962C8B-B14F-4D97-AF65-F5344CB8AC3E}">
        <p14:creationId xmlns:p14="http://schemas.microsoft.com/office/powerpoint/2010/main" val="1100057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Download </a:t>
            </a:r>
            <a:r>
              <a:rPr lang="en-US" dirty="0" err="1" smtClean="0"/>
              <a:t>StackTraceData</a:t>
            </a:r>
            <a:r>
              <a:rPr lang="en-US" dirty="0" smtClean="0"/>
              <a:t> excel file from Windows Phone app store</a:t>
            </a:r>
          </a:p>
          <a:p>
            <a:r>
              <a:rPr lang="en-US" dirty="0" smtClean="0"/>
              <a:t>Run tool</a:t>
            </a:r>
          </a:p>
          <a:p>
            <a:r>
              <a:rPr lang="en-US" dirty="0" smtClean="0"/>
              <a:t>View and analyze results</a:t>
            </a:r>
          </a:p>
          <a:p>
            <a:r>
              <a:rPr lang="en-US" dirty="0" smtClean="0"/>
              <a:t>Fix crashes and improve your app</a:t>
            </a:r>
          </a:p>
          <a:p>
            <a:r>
              <a:rPr lang="en-US" dirty="0" smtClean="0"/>
              <a:t>Tool available now</a:t>
            </a:r>
          </a:p>
          <a:p>
            <a:pPr lvl="1"/>
            <a:r>
              <a:rPr lang="en-US" dirty="0">
                <a:hlinkClick r:id="rId2"/>
              </a:rPr>
              <a:t>https://</a:t>
            </a:r>
            <a:r>
              <a:rPr lang="en-US" dirty="0" smtClean="0">
                <a:hlinkClick r:id="rId2"/>
              </a:rPr>
              <a:t>wpinsights.codeplex.com/releases/view/120079</a:t>
            </a:r>
            <a:endParaRPr lang="en-US" dirty="0" smtClean="0"/>
          </a:p>
          <a:p>
            <a:pPr lvl="1"/>
            <a:r>
              <a:rPr lang="en-US" dirty="0"/>
              <a:t>Mike </a:t>
            </a:r>
            <a:r>
              <a:rPr lang="en-US" dirty="0" smtClean="0"/>
              <a:t>Smacinih</a:t>
            </a:r>
            <a:endParaRPr lang="en-US" dirty="0"/>
          </a:p>
        </p:txBody>
      </p:sp>
      <p:sp>
        <p:nvSpPr>
          <p:cNvPr id="3" name="Title 2"/>
          <p:cNvSpPr>
            <a:spLocks noGrp="1"/>
          </p:cNvSpPr>
          <p:nvPr>
            <p:ph type="title"/>
          </p:nvPr>
        </p:nvSpPr>
        <p:spPr/>
        <p:txBody>
          <a:bodyPr/>
          <a:lstStyle/>
          <a:p>
            <a:r>
              <a:rPr lang="en-US" dirty="0" smtClean="0"/>
              <a:t>Your Windows Phone app crashes</a:t>
            </a:r>
            <a:endParaRPr lang="en-US" dirty="0"/>
          </a:p>
        </p:txBody>
      </p:sp>
      <p:sp>
        <p:nvSpPr>
          <p:cNvPr id="4" name="Text Placeholder 3"/>
          <p:cNvSpPr>
            <a:spLocks noGrp="1"/>
          </p:cNvSpPr>
          <p:nvPr>
            <p:ph type="body" sz="quarter" idx="11"/>
          </p:nvPr>
        </p:nvSpPr>
        <p:spPr/>
        <p:txBody>
          <a:bodyPr/>
          <a:lstStyle/>
          <a:p>
            <a:r>
              <a:rPr lang="en-US" dirty="0" smtClean="0"/>
              <a:t>Import, analyze and solve windows phone app crashes</a:t>
            </a:r>
            <a:endParaRPr lang="en-US" dirty="0"/>
          </a:p>
        </p:txBody>
      </p:sp>
    </p:spTree>
    <p:extLst>
      <p:ext uri="{BB962C8B-B14F-4D97-AF65-F5344CB8AC3E}">
        <p14:creationId xmlns:p14="http://schemas.microsoft.com/office/powerpoint/2010/main" val="110186135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Phone crash insights</a:t>
            </a:r>
            <a:endParaRPr lang="en-US" dirty="0"/>
          </a:p>
        </p:txBody>
      </p:sp>
    </p:spTree>
    <p:extLst>
      <p:ext uri="{BB962C8B-B14F-4D97-AF65-F5344CB8AC3E}">
        <p14:creationId xmlns:p14="http://schemas.microsoft.com/office/powerpoint/2010/main" val="2197810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smtClean="0"/>
              <a:t>Alert over metrics.  Email for alert activation and resolution</a:t>
            </a:r>
          </a:p>
          <a:p>
            <a:r>
              <a:rPr lang="en-US" dirty="0" smtClean="0"/>
              <a:t>Dashboards to capture key metrics at a glance</a:t>
            </a:r>
            <a:endParaRPr lang="en-US" dirty="0"/>
          </a:p>
        </p:txBody>
      </p:sp>
      <p:sp>
        <p:nvSpPr>
          <p:cNvPr id="3" name="Title 2"/>
          <p:cNvSpPr>
            <a:spLocks noGrp="1"/>
          </p:cNvSpPr>
          <p:nvPr>
            <p:ph type="title"/>
          </p:nvPr>
        </p:nvSpPr>
        <p:spPr/>
        <p:txBody>
          <a:bodyPr/>
          <a:lstStyle/>
          <a:p>
            <a:r>
              <a:rPr lang="en-US" dirty="0" smtClean="0"/>
              <a:t>Alerting and Dashboards</a:t>
            </a:r>
            <a:endParaRPr lang="en-US" dirty="0"/>
          </a:p>
        </p:txBody>
      </p:sp>
      <p:sp>
        <p:nvSpPr>
          <p:cNvPr id="4" name="Text Placeholder 3"/>
          <p:cNvSpPr>
            <a:spLocks noGrp="1"/>
          </p:cNvSpPr>
          <p:nvPr>
            <p:ph type="body" sz="quarter" idx="11"/>
          </p:nvPr>
        </p:nvSpPr>
        <p:spPr/>
        <p:txBody>
          <a:bodyPr/>
          <a:lstStyle/>
          <a:p>
            <a:r>
              <a:rPr lang="en-US" dirty="0" smtClean="0"/>
              <a:t>Alert over </a:t>
            </a:r>
            <a:r>
              <a:rPr lang="en-US" dirty="0" err="1" smtClean="0"/>
              <a:t>perf</a:t>
            </a:r>
            <a:r>
              <a:rPr lang="en-US" dirty="0" smtClean="0"/>
              <a:t> metrics, dashboards for surfacing key metrics at a glance</a:t>
            </a:r>
            <a:endParaRPr lang="en-US" dirty="0"/>
          </a:p>
        </p:txBody>
      </p:sp>
    </p:spTree>
    <p:extLst>
      <p:ext uri="{BB962C8B-B14F-4D97-AF65-F5344CB8AC3E}">
        <p14:creationId xmlns:p14="http://schemas.microsoft.com/office/powerpoint/2010/main" val="75543400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Alerts and dashboards</a:t>
            </a:r>
            <a:endParaRPr lang="en-US" dirty="0"/>
          </a:p>
        </p:txBody>
      </p:sp>
    </p:spTree>
    <p:extLst>
      <p:ext uri="{BB962C8B-B14F-4D97-AF65-F5344CB8AC3E}">
        <p14:creationId xmlns:p14="http://schemas.microsoft.com/office/powerpoint/2010/main" val="97818444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6155531"/>
          </a:xfrm>
        </p:spPr>
        <p:txBody>
          <a:bodyPr/>
          <a:lstStyle/>
          <a:p>
            <a:pPr fontAlgn="ctr"/>
            <a:r>
              <a:rPr lang="en-US" u="sng" dirty="0">
                <a:hlinkClick r:id="rId2"/>
              </a:rPr>
              <a:t>http://</a:t>
            </a:r>
            <a:r>
              <a:rPr lang="en-US" u="sng" dirty="0" smtClean="0">
                <a:hlinkClick r:id="rId2"/>
              </a:rPr>
              <a:t>aka.ms/AIVSIX</a:t>
            </a:r>
            <a:endParaRPr lang="en-US" dirty="0" smtClean="0">
              <a:hlinkClick r:id=""/>
            </a:endParaRPr>
          </a:p>
          <a:p>
            <a:pPr fontAlgn="ctr"/>
            <a:r>
              <a:rPr lang="en-US" dirty="0" smtClean="0">
                <a:hlinkClick r:id=""/>
              </a:rPr>
              <a:t>http</a:t>
            </a:r>
            <a:r>
              <a:rPr lang="en-US" dirty="0">
                <a:hlinkClick r:id="rId3"/>
              </a:rPr>
              <a:t>://aka.ms/ApplicationInsightsForum</a:t>
            </a:r>
            <a:endParaRPr lang="en-US" dirty="0"/>
          </a:p>
          <a:p>
            <a:pPr fontAlgn="ctr"/>
            <a:r>
              <a:rPr lang="en-US" dirty="0" smtClean="0">
                <a:hlinkClick r:id="rId4"/>
              </a:rPr>
              <a:t>http</a:t>
            </a:r>
            <a:r>
              <a:rPr lang="en-US" dirty="0">
                <a:hlinkClick r:id="rId4"/>
              </a:rPr>
              <a:t>://</a:t>
            </a:r>
            <a:r>
              <a:rPr lang="en-US" dirty="0" smtClean="0">
                <a:hlinkClick r:id="rId4"/>
              </a:rPr>
              <a:t>aka.ms/AIUserVoice</a:t>
            </a:r>
            <a:endParaRPr lang="en-US" dirty="0"/>
          </a:p>
          <a:p>
            <a:pPr fontAlgn="ctr"/>
            <a:r>
              <a:rPr lang="en-US" dirty="0">
                <a:hlinkClick r:id="rId5"/>
              </a:rPr>
              <a:t>http://aka.ms/AIbug</a:t>
            </a:r>
            <a:endParaRPr lang="en-US" dirty="0"/>
          </a:p>
          <a:p>
            <a:pPr fontAlgn="ctr"/>
            <a:r>
              <a:rPr lang="en-US" dirty="0" smtClean="0">
                <a:hlinkClick r:id="rId6"/>
              </a:rPr>
              <a:t>http</a:t>
            </a:r>
            <a:r>
              <a:rPr lang="en-US" dirty="0">
                <a:hlinkClick r:id="rId6"/>
              </a:rPr>
              <a:t>://aka.ms/ApplicationInsightsBlog</a:t>
            </a:r>
            <a:endParaRPr lang="en-US" dirty="0"/>
          </a:p>
          <a:p>
            <a:pPr fontAlgn="ctr"/>
            <a:r>
              <a:rPr lang="en-US" dirty="0">
                <a:hlinkClick r:id="rId7"/>
              </a:rPr>
              <a:t>http://</a:t>
            </a:r>
            <a:r>
              <a:rPr lang="en-US" dirty="0" smtClean="0">
                <a:hlinkClick r:id="rId7"/>
              </a:rPr>
              <a:t>aka.ms/ApplicationInsightsDocs</a:t>
            </a:r>
            <a:endParaRPr lang="en-US" dirty="0" smtClean="0"/>
          </a:p>
          <a:p>
            <a:pPr fontAlgn="ctr"/>
            <a:r>
              <a:rPr lang="en-US" u="sng" dirty="0">
                <a:hlinkClick r:id="rId8"/>
              </a:rPr>
              <a:t>http://aka.ms/AppInsightsDemo</a:t>
            </a:r>
            <a:r>
              <a:rPr lang="en-US" u="sng" dirty="0"/>
              <a:t> </a:t>
            </a:r>
            <a:endParaRPr lang="en-US" u="sng" dirty="0" smtClean="0"/>
          </a:p>
          <a:p>
            <a:pPr fontAlgn="ctr"/>
            <a:r>
              <a:rPr lang="en-US" u="sng" dirty="0" smtClean="0">
                <a:hlinkClick r:id="rId9"/>
              </a:rPr>
              <a:t>http://aka.ms/AIBuild</a:t>
            </a:r>
            <a:endParaRPr lang="en-US" dirty="0"/>
          </a:p>
          <a:p>
            <a:endParaRPr lang="en-US" dirty="0"/>
          </a:p>
        </p:txBody>
      </p:sp>
      <p:sp>
        <p:nvSpPr>
          <p:cNvPr id="2" name="Title 1"/>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135914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37833" y="5197318"/>
            <a:ext cx="5231188" cy="15640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3794"/>
              </a:lnSpc>
            </a:pPr>
            <a:r>
              <a:rPr lang="en-US" sz="2937" dirty="0">
                <a:solidFill>
                  <a:srgbClr val="FFFFFF"/>
                </a:solidFill>
                <a:latin typeface="Segoe Light" pitchFamily="34" charset="0"/>
                <a:ea typeface="Segoe UI" pitchFamily="34" charset="0"/>
                <a:cs typeface="Segoe UI" pitchFamily="34" charset="0"/>
              </a:rPr>
              <a:t>Usability</a:t>
            </a:r>
            <a:r>
              <a:rPr lang="en-US" sz="2937" dirty="0">
                <a:solidFill>
                  <a:srgbClr val="FFFFFF"/>
                </a:solidFill>
                <a:latin typeface="Segoe" pitchFamily="34" charset="0"/>
                <a:ea typeface="Segoe UI" pitchFamily="34" charset="0"/>
                <a:cs typeface="Segoe UI" pitchFamily="34" charset="0"/>
              </a:rPr>
              <a:t> feedback</a:t>
            </a:r>
          </a:p>
          <a:p>
            <a:pPr>
              <a:lnSpc>
                <a:spcPts val="3794"/>
              </a:lnSpc>
            </a:pPr>
            <a:r>
              <a:rPr lang="en-US" sz="2937" dirty="0">
                <a:solidFill>
                  <a:srgbClr val="FFFFFF"/>
                </a:solidFill>
                <a:latin typeface="Segoe Light" pitchFamily="34" charset="0"/>
                <a:ea typeface="Segoe UI" pitchFamily="34" charset="0"/>
                <a:cs typeface="Segoe UI" pitchFamily="34" charset="0"/>
              </a:rPr>
              <a:t>     Quick</a:t>
            </a:r>
            <a:r>
              <a:rPr lang="en-US" sz="2937" dirty="0">
                <a:solidFill>
                  <a:srgbClr val="FFFFFF"/>
                </a:solidFill>
                <a:latin typeface="Segoe" pitchFamily="34" charset="0"/>
                <a:ea typeface="Segoe UI" pitchFamily="34" charset="0"/>
                <a:cs typeface="Segoe UI" pitchFamily="34" charset="0"/>
              </a:rPr>
              <a:t> </a:t>
            </a:r>
            <a:r>
              <a:rPr lang="en-US" sz="2937" dirty="0">
                <a:solidFill>
                  <a:srgbClr val="FFFFFF"/>
                </a:solidFill>
                <a:latin typeface="Segoe Light" pitchFamily="34" charset="0"/>
                <a:ea typeface="Segoe UI" pitchFamily="34" charset="0"/>
                <a:cs typeface="Segoe UI" pitchFamily="34" charset="0"/>
              </a:rPr>
              <a:t>pulse</a:t>
            </a:r>
            <a:r>
              <a:rPr lang="en-US" sz="2937" dirty="0">
                <a:solidFill>
                  <a:srgbClr val="FFFFFF"/>
                </a:solidFill>
                <a:latin typeface="Segoe" pitchFamily="34" charset="0"/>
                <a:ea typeface="Segoe UI" pitchFamily="34" charset="0"/>
                <a:cs typeface="Segoe UI" pitchFamily="34" charset="0"/>
              </a:rPr>
              <a:t> studies</a:t>
            </a:r>
          </a:p>
          <a:p>
            <a:pPr>
              <a:lnSpc>
                <a:spcPts val="3794"/>
              </a:lnSpc>
            </a:pPr>
            <a:r>
              <a:rPr lang="en-US" sz="2937" dirty="0">
                <a:solidFill>
                  <a:srgbClr val="FFFFFF"/>
                </a:solidFill>
                <a:latin typeface="Segoe Light" pitchFamily="34" charset="0"/>
                <a:ea typeface="Segoe UI" pitchFamily="34" charset="0"/>
                <a:cs typeface="Segoe UI" pitchFamily="34" charset="0"/>
              </a:rPr>
              <a:t>           Low-fidelity</a:t>
            </a:r>
            <a:r>
              <a:rPr lang="en-US" sz="2937" dirty="0">
                <a:solidFill>
                  <a:srgbClr val="FFFFFF"/>
                </a:solidFill>
                <a:latin typeface="Segoe" pitchFamily="34" charset="0"/>
                <a:ea typeface="Segoe UI" pitchFamily="34" charset="0"/>
                <a:cs typeface="Segoe UI" pitchFamily="34" charset="0"/>
              </a:rPr>
              <a:t> prototypes</a:t>
            </a:r>
          </a:p>
        </p:txBody>
      </p:sp>
      <p:sp>
        <p:nvSpPr>
          <p:cNvPr id="12" name="Rectangle 11"/>
          <p:cNvSpPr/>
          <p:nvPr/>
        </p:nvSpPr>
        <p:spPr>
          <a:xfrm>
            <a:off x="6311498" y="5197318"/>
            <a:ext cx="5192448" cy="1564054"/>
          </a:xfrm>
          <a:prstGeom prst="rect">
            <a:avLst/>
          </a:prstGeom>
          <a:solidFill>
            <a:srgbClr val="FF8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3794"/>
              </a:lnSpc>
            </a:pPr>
            <a:endParaRPr lang="en-US" sz="2937" dirty="0">
              <a:solidFill>
                <a:srgbClr val="FFFFFF"/>
              </a:solidFill>
              <a:latin typeface="Segoe" pitchFamily="34" charset="0"/>
              <a:ea typeface="Segoe UI" pitchFamily="34" charset="0"/>
              <a:cs typeface="Segoe UI" pitchFamily="34" charset="0"/>
            </a:endParaRPr>
          </a:p>
        </p:txBody>
      </p:sp>
      <p:grpSp>
        <p:nvGrpSpPr>
          <p:cNvPr id="3" name="Group 2"/>
          <p:cNvGrpSpPr/>
          <p:nvPr/>
        </p:nvGrpSpPr>
        <p:grpSpPr>
          <a:xfrm>
            <a:off x="1701706" y="145951"/>
            <a:ext cx="9925631" cy="1477328"/>
            <a:chOff x="805488" y="119252"/>
            <a:chExt cx="8109912" cy="1207077"/>
          </a:xfrm>
        </p:grpSpPr>
        <p:sp>
          <p:nvSpPr>
            <p:cNvPr id="14" name="TextBox 13"/>
            <p:cNvSpPr txBox="1"/>
            <p:nvPr/>
          </p:nvSpPr>
          <p:spPr>
            <a:xfrm>
              <a:off x="805488" y="119252"/>
              <a:ext cx="7947059" cy="1207077"/>
            </a:xfrm>
            <a:prstGeom prst="rect">
              <a:avLst/>
            </a:prstGeom>
            <a:noFill/>
          </p:spPr>
          <p:txBody>
            <a:bodyPr wrap="none" rtlCol="0">
              <a:spAutoFit/>
            </a:bodyPr>
            <a:lstStyle/>
            <a:p>
              <a:pPr>
                <a:lnSpc>
                  <a:spcPts val="10770"/>
                </a:lnSpc>
              </a:pPr>
              <a:r>
                <a:rPr lang="en-US" sz="9791" dirty="0">
                  <a:solidFill>
                    <a:srgbClr val="FFFFFF">
                      <a:lumMod val="50000"/>
                    </a:srgbClr>
                  </a:solidFill>
                  <a:latin typeface="Segoe UI Light"/>
                </a:rPr>
                <a:t>Build</a:t>
              </a:r>
              <a:r>
                <a:rPr lang="en-US" sz="9791" b="1" dirty="0">
                  <a:solidFill>
                    <a:srgbClr val="404040">
                      <a:lumMod val="75000"/>
                      <a:lumOff val="25000"/>
                    </a:srgbClr>
                  </a:solidFill>
                  <a:latin typeface="Segoe WP Black" pitchFamily="34" charset="0"/>
                </a:rPr>
                <a:t>Conference</a:t>
              </a:r>
              <a:endParaRPr lang="en-US" sz="9791" dirty="0">
                <a:solidFill>
                  <a:srgbClr val="404040">
                    <a:lumMod val="75000"/>
                    <a:lumOff val="25000"/>
                  </a:srgbClr>
                </a:solidFill>
                <a:latin typeface="Segoe UI Light"/>
              </a:endParaRPr>
            </a:p>
          </p:txBody>
        </p:sp>
        <p:sp>
          <p:nvSpPr>
            <p:cNvPr id="15" name="Rectangle 14"/>
            <p:cNvSpPr/>
            <p:nvPr/>
          </p:nvSpPr>
          <p:spPr>
            <a:xfrm>
              <a:off x="7852921" y="748725"/>
              <a:ext cx="1062479" cy="567808"/>
            </a:xfrm>
            <a:prstGeom prst="rect">
              <a:avLst/>
            </a:prstGeom>
          </p:spPr>
          <p:txBody>
            <a:bodyPr wrap="none">
              <a:spAutoFit/>
            </a:bodyPr>
            <a:lstStyle/>
            <a:p>
              <a:pPr algn="r"/>
              <a:r>
                <a:rPr lang="en-US" sz="3916" dirty="0">
                  <a:solidFill>
                    <a:srgbClr val="FFFFFF">
                      <a:lumMod val="85000"/>
                    </a:srgbClr>
                  </a:solidFill>
                  <a:latin typeface="Segoe Light" pitchFamily="34" charset="0"/>
                </a:rPr>
                <a:t>2014</a:t>
              </a:r>
            </a:p>
          </p:txBody>
        </p:sp>
      </p:grpSp>
      <p:sp>
        <p:nvSpPr>
          <p:cNvPr id="10" name="Freeform 9"/>
          <p:cNvSpPr>
            <a:spLocks noEditPoints="1"/>
          </p:cNvSpPr>
          <p:nvPr/>
        </p:nvSpPr>
        <p:spPr bwMode="black">
          <a:xfrm>
            <a:off x="9816876" y="4663016"/>
            <a:ext cx="1996982" cy="2005097"/>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accent6">
              <a:lumMod val="60000"/>
              <a:lumOff val="40000"/>
              <a:alpha val="50000"/>
            </a:schemeClr>
          </a:solidFill>
          <a:ln>
            <a:noFill/>
          </a:ln>
          <a:extLst/>
        </p:spPr>
        <p:txBody>
          <a:bodyPr vert="horz" wrap="square" lIns="111912" tIns="55956" rIns="111912" bIns="55956" numCol="1" anchor="t" anchorCtr="0" compatLnSpc="1">
            <a:prstTxWarp prst="textNoShape">
              <a:avLst/>
            </a:prstTxWarp>
          </a:bodyPr>
          <a:lstStyle/>
          <a:p>
            <a:endParaRPr lang="en-US" sz="2203">
              <a:solidFill>
                <a:srgbClr val="404040"/>
              </a:solidFill>
            </a:endParaRPr>
          </a:p>
        </p:txBody>
      </p:sp>
      <p:sp>
        <p:nvSpPr>
          <p:cNvPr id="5" name="Rectangle 4"/>
          <p:cNvSpPr/>
          <p:nvPr/>
        </p:nvSpPr>
        <p:spPr>
          <a:xfrm>
            <a:off x="6311497" y="5197318"/>
            <a:ext cx="5192448" cy="1564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794"/>
              </a:lnSpc>
            </a:pPr>
            <a:r>
              <a:rPr lang="en-US" sz="2937" dirty="0">
                <a:solidFill>
                  <a:srgbClr val="FFFFFF"/>
                </a:solidFill>
                <a:latin typeface="Segoe" pitchFamily="34" charset="0"/>
                <a:ea typeface="Segoe UI" pitchFamily="34" charset="0"/>
                <a:cs typeface="Segoe UI" pitchFamily="34" charset="0"/>
              </a:rPr>
              <a:t>Visit the design team in the back of the room or http://aka.ms/VSUxResearch </a:t>
            </a:r>
          </a:p>
        </p:txBody>
      </p:sp>
      <p:sp>
        <p:nvSpPr>
          <p:cNvPr id="8" name="Rectangle 7"/>
          <p:cNvSpPr/>
          <p:nvPr/>
        </p:nvSpPr>
        <p:spPr>
          <a:xfrm>
            <a:off x="622617" y="4616387"/>
            <a:ext cx="11191240" cy="58093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3">
              <a:solidFill>
                <a:srgbClr val="FFFFFF"/>
              </a:solidFill>
            </a:endParaRPr>
          </a:p>
        </p:txBody>
      </p:sp>
      <p:sp>
        <p:nvSpPr>
          <p:cNvPr id="13" name="Rectangle 12"/>
          <p:cNvSpPr/>
          <p:nvPr/>
        </p:nvSpPr>
        <p:spPr>
          <a:xfrm>
            <a:off x="11503945" y="1725316"/>
            <a:ext cx="309913" cy="51293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3">
              <a:solidFill>
                <a:srgbClr val="FFFFFF"/>
              </a:solidFill>
            </a:endParaRPr>
          </a:p>
        </p:txBody>
      </p:sp>
      <p:sp>
        <p:nvSpPr>
          <p:cNvPr id="4" name="Rectangle 3"/>
          <p:cNvSpPr/>
          <p:nvPr/>
        </p:nvSpPr>
        <p:spPr>
          <a:xfrm>
            <a:off x="837833" y="1725316"/>
            <a:ext cx="7945780" cy="3264112"/>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ts val="7833"/>
              </a:lnSpc>
            </a:pPr>
            <a:r>
              <a:rPr lang="en-US" sz="4406" dirty="0">
                <a:solidFill>
                  <a:srgbClr val="FFFFFF"/>
                </a:solidFill>
                <a:latin typeface="Segoe Light" pitchFamily="34" charset="0"/>
                <a:ea typeface="Segoe UI" pitchFamily="34" charset="0"/>
                <a:cs typeface="Segoe UI" pitchFamily="34" charset="0"/>
              </a:rPr>
              <a:t>Participate in</a:t>
            </a:r>
          </a:p>
          <a:p>
            <a:pPr>
              <a:lnSpc>
                <a:spcPts val="7833"/>
              </a:lnSpc>
            </a:pPr>
            <a:r>
              <a:rPr lang="en-US" sz="8078" dirty="0">
                <a:solidFill>
                  <a:srgbClr val="FFFFFF"/>
                </a:solidFill>
                <a:latin typeface="Segoe Light" pitchFamily="34" charset="0"/>
                <a:ea typeface="Segoe UI" pitchFamily="34" charset="0"/>
                <a:cs typeface="Segoe UI" pitchFamily="34" charset="0"/>
              </a:rPr>
              <a:t>Visual Studio </a:t>
            </a:r>
            <a:r>
              <a:rPr lang="en-US" sz="8078" dirty="0">
                <a:solidFill>
                  <a:srgbClr val="FFFFFF"/>
                </a:solidFill>
                <a:latin typeface="Segoe" pitchFamily="34" charset="0"/>
                <a:ea typeface="Segoe UI" pitchFamily="34" charset="0"/>
                <a:cs typeface="Segoe UI" pitchFamily="34" charset="0"/>
              </a:rPr>
              <a:t>design research</a:t>
            </a:r>
          </a:p>
        </p:txBody>
      </p:sp>
      <p:sp>
        <p:nvSpPr>
          <p:cNvPr id="7" name="Rectangle 6"/>
          <p:cNvSpPr/>
          <p:nvPr/>
        </p:nvSpPr>
        <p:spPr>
          <a:xfrm>
            <a:off x="9041872" y="1725316"/>
            <a:ext cx="2462073" cy="3264112"/>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2937" dirty="0">
              <a:solidFill>
                <a:srgbClr val="FFFFFF"/>
              </a:solidFill>
              <a:latin typeface="Segoe" pitchFamily="34" charset="0"/>
              <a:ea typeface="Segoe UI" pitchFamily="34" charset="0"/>
              <a:cs typeface="Segoe UI" pitchFamily="34" charset="0"/>
            </a:endParaRPr>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95827" y="2088656"/>
            <a:ext cx="2040540" cy="1372795"/>
          </a:xfrm>
          <a:prstGeom prst="rect">
            <a:avLst/>
          </a:prstGeom>
        </p:spPr>
      </p:pic>
    </p:spTree>
    <p:extLst>
      <p:ext uri="{BB962C8B-B14F-4D97-AF65-F5344CB8AC3E}">
        <p14:creationId xmlns:p14="http://schemas.microsoft.com/office/powerpoint/2010/main" val="43088895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75480" y="570646"/>
          <a:ext cx="11809323" cy="1000110"/>
        </p:xfrm>
        <a:graphic>
          <a:graphicData uri="http://schemas.openxmlformats.org/drawingml/2006/table">
            <a:tbl>
              <a:tblPr firstRow="1" bandRow="1">
                <a:tableStyleId>{72833802-FEF1-4C79-8D5D-14CF1EAF98D9}</a:tableStyleId>
              </a:tblPr>
              <a:tblGrid>
                <a:gridCol w="1382632"/>
                <a:gridCol w="1055421"/>
                <a:gridCol w="6798335"/>
                <a:gridCol w="2572935"/>
              </a:tblGrid>
              <a:tr h="370787">
                <a:tc>
                  <a:txBody>
                    <a:bodyPr/>
                    <a:lstStyle/>
                    <a:p>
                      <a:r>
                        <a:rPr lang="en-US" sz="1700" dirty="0" smtClean="0"/>
                        <a:t>Wed</a:t>
                      </a:r>
                      <a:endParaRPr lang="en-US" sz="1700" dirty="0"/>
                    </a:p>
                  </a:txBody>
                  <a:tcPr marL="91427" marR="91427" marT="45713" marB="45713"/>
                </a:tc>
                <a:tc>
                  <a:txBody>
                    <a:bodyPr/>
                    <a:lstStyle/>
                    <a:p>
                      <a:endParaRPr lang="en-US" sz="1700"/>
                    </a:p>
                  </a:txBody>
                  <a:tcPr marL="91427" marR="91427" marT="45713" marB="45713"/>
                </a:tc>
                <a:tc>
                  <a:txBody>
                    <a:bodyPr/>
                    <a:lstStyle/>
                    <a:p>
                      <a:endParaRPr lang="en-US" sz="1700" dirty="0"/>
                    </a:p>
                  </a:txBody>
                  <a:tcPr marL="91427" marR="91427" marT="45713" marB="45713"/>
                </a:tc>
                <a:tc>
                  <a:txBody>
                    <a:bodyPr/>
                    <a:lstStyle/>
                    <a:p>
                      <a:endParaRPr lang="en-US" sz="1700" dirty="0"/>
                    </a:p>
                  </a:txBody>
                  <a:tcPr marL="91427" marR="91427" marT="45713" marB="45713"/>
                </a:tc>
              </a:tr>
              <a:tr h="629323">
                <a:tc>
                  <a:txBody>
                    <a:bodyPr/>
                    <a:lstStyle/>
                    <a:p>
                      <a:r>
                        <a:rPr lang="en-US" sz="1700" dirty="0" smtClean="0"/>
                        <a:t>3-592</a:t>
                      </a:r>
                      <a:endParaRPr lang="en-US" sz="1700" b="0" dirty="0"/>
                    </a:p>
                  </a:txBody>
                  <a:tcPr marL="91427" marR="91427" marT="45713" marB="45713"/>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700" dirty="0" smtClean="0"/>
                        <a:t>2:30</a:t>
                      </a:r>
                    </a:p>
                    <a:p>
                      <a:endParaRPr lang="en-US" sz="1700" b="0" dirty="0"/>
                    </a:p>
                  </a:txBody>
                  <a:tcPr marL="91427" marR="91427" marT="45713" marB="45713"/>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700" dirty="0" smtClean="0"/>
                        <a:t>Make Data-Driven, High-Impact Improvements to an Application with </a:t>
                      </a:r>
                      <a:r>
                        <a:rPr lang="en-US" sz="1700" b="1" dirty="0" smtClean="0"/>
                        <a:t>Application Insights </a:t>
                      </a:r>
                    </a:p>
                  </a:txBody>
                  <a:tcPr marL="91427" marR="91427" marT="45713" marB="45713"/>
                </a:tc>
                <a:tc>
                  <a:txBody>
                    <a:bodyPr/>
                    <a:lstStyle/>
                    <a:p>
                      <a:r>
                        <a:rPr lang="en-US" sz="1700" dirty="0" smtClean="0"/>
                        <a:t>Peter Provost </a:t>
                      </a:r>
                    </a:p>
                    <a:p>
                      <a:r>
                        <a:rPr lang="en-US" sz="1700" dirty="0" smtClean="0"/>
                        <a:t>Andrew</a:t>
                      </a:r>
                      <a:r>
                        <a:rPr lang="en-US" sz="1700" baseline="0" dirty="0" smtClean="0"/>
                        <a:t> Bragdon</a:t>
                      </a:r>
                      <a:endParaRPr lang="en-US" sz="1700" dirty="0"/>
                    </a:p>
                  </a:txBody>
                  <a:tcPr marL="91427" marR="91427" marT="45713" marB="45713"/>
                </a:tc>
              </a:tr>
            </a:tbl>
          </a:graphicData>
        </a:graphic>
      </p:graphicFrame>
      <p:graphicFrame>
        <p:nvGraphicFramePr>
          <p:cNvPr id="5" name="Table 4"/>
          <p:cNvGraphicFramePr>
            <a:graphicFrameLocks noGrp="1"/>
          </p:cNvGraphicFramePr>
          <p:nvPr>
            <p:extLst/>
          </p:nvPr>
        </p:nvGraphicFramePr>
        <p:xfrm>
          <a:off x="275480" y="1973478"/>
          <a:ext cx="11809323" cy="1629433"/>
        </p:xfrm>
        <a:graphic>
          <a:graphicData uri="http://schemas.openxmlformats.org/drawingml/2006/table">
            <a:tbl>
              <a:tblPr firstRow="1" bandRow="1">
                <a:tableStyleId>{F2DE63D5-997A-4646-A377-4702673A728D}</a:tableStyleId>
              </a:tblPr>
              <a:tblGrid>
                <a:gridCol w="1382632"/>
                <a:gridCol w="1055421"/>
                <a:gridCol w="6798335"/>
                <a:gridCol w="2572935"/>
              </a:tblGrid>
              <a:tr h="370787">
                <a:tc>
                  <a:txBody>
                    <a:bodyPr/>
                    <a:lstStyle/>
                    <a:p>
                      <a:r>
                        <a:rPr lang="en-US" sz="1700" dirty="0" smtClean="0"/>
                        <a:t>Thurs</a:t>
                      </a:r>
                      <a:endParaRPr lang="en-US" sz="1700" dirty="0"/>
                    </a:p>
                  </a:txBody>
                  <a:tcPr marL="91427" marR="91427" marT="45713" marB="45713"/>
                </a:tc>
                <a:tc>
                  <a:txBody>
                    <a:bodyPr/>
                    <a:lstStyle/>
                    <a:p>
                      <a:endParaRPr lang="en-US" sz="1700" dirty="0"/>
                    </a:p>
                  </a:txBody>
                  <a:tcPr marL="91427" marR="91427" marT="45713" marB="45713"/>
                </a:tc>
                <a:tc>
                  <a:txBody>
                    <a:bodyPr/>
                    <a:lstStyle/>
                    <a:p>
                      <a:endParaRPr lang="en-US" sz="1700" dirty="0"/>
                    </a:p>
                  </a:txBody>
                  <a:tcPr marL="91427" marR="91427" marT="45713" marB="45713"/>
                </a:tc>
                <a:tc>
                  <a:txBody>
                    <a:bodyPr/>
                    <a:lstStyle/>
                    <a:p>
                      <a:endParaRPr lang="en-US" sz="1700" dirty="0"/>
                    </a:p>
                  </a:txBody>
                  <a:tcPr marL="91427" marR="91427" marT="45713" marB="45713"/>
                </a:tc>
              </a:tr>
              <a:tr h="629323">
                <a:tc>
                  <a:txBody>
                    <a:bodyPr/>
                    <a:lstStyle/>
                    <a:p>
                      <a:r>
                        <a:rPr lang="en-US" sz="1700" dirty="0" smtClean="0"/>
                        <a:t>3-584</a:t>
                      </a:r>
                      <a:endParaRPr lang="en-US" sz="1700" b="0" dirty="0"/>
                    </a:p>
                  </a:txBody>
                  <a:tcPr marL="91427" marR="91427" marT="45713" marB="45713"/>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700" dirty="0" smtClean="0"/>
                        <a:t>2:30</a:t>
                      </a:r>
                    </a:p>
                    <a:p>
                      <a:endParaRPr lang="en-US" sz="1700" b="0" dirty="0"/>
                    </a:p>
                  </a:txBody>
                  <a:tcPr marL="91427" marR="91427" marT="45713" marB="45713"/>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700" b="1" dirty="0" smtClean="0"/>
                        <a:t>Continuous Delivery </a:t>
                      </a:r>
                      <a:r>
                        <a:rPr lang="en-US" sz="1700" dirty="0" smtClean="0"/>
                        <a:t>and </a:t>
                      </a:r>
                      <a:r>
                        <a:rPr lang="en-US" sz="1700" b="1" dirty="0" smtClean="0"/>
                        <a:t>Continuous Integration </a:t>
                      </a:r>
                      <a:r>
                        <a:rPr lang="en-US" sz="1700" dirty="0" smtClean="0"/>
                        <a:t>with Visual Studio Online and Microsoft Azure </a:t>
                      </a:r>
                      <a:endParaRPr lang="en-US" sz="1700" b="0" dirty="0"/>
                    </a:p>
                  </a:txBody>
                  <a:tcPr marL="91427" marR="91427" marT="45713" marB="45713"/>
                </a:tc>
                <a:tc>
                  <a:txBody>
                    <a:bodyPr/>
                    <a:lstStyle/>
                    <a:p>
                      <a:r>
                        <a:rPr lang="en-US" sz="1700" dirty="0" smtClean="0"/>
                        <a:t>Chris Patterson</a:t>
                      </a:r>
                      <a:endParaRPr lang="en-US" sz="1700" dirty="0"/>
                    </a:p>
                  </a:txBody>
                  <a:tcPr marL="91427" marR="91427" marT="45713" marB="45713"/>
                </a:tc>
              </a:tr>
              <a:tr h="629323">
                <a:tc>
                  <a:txBody>
                    <a:bodyPr/>
                    <a:lstStyle/>
                    <a:p>
                      <a:r>
                        <a:rPr lang="en-US" sz="1700" dirty="0" smtClean="0"/>
                        <a:t>3-597</a:t>
                      </a:r>
                      <a:endParaRPr lang="en-US" sz="1700" b="0" dirty="0"/>
                    </a:p>
                  </a:txBody>
                  <a:tcPr marL="91427" marR="91427" marT="45713" marB="45713"/>
                </a:tc>
                <a:tc>
                  <a:txBody>
                    <a:bodyPr/>
                    <a:lstStyle/>
                    <a:p>
                      <a:r>
                        <a:rPr lang="en-US" sz="1700" dirty="0" smtClean="0"/>
                        <a:t>5:30</a:t>
                      </a:r>
                      <a:endParaRPr lang="en-US" sz="1700" b="0" dirty="0"/>
                    </a:p>
                  </a:txBody>
                  <a:tcPr marL="91427" marR="91427" marT="45713" marB="45713"/>
                </a:tc>
                <a:tc>
                  <a:txBody>
                    <a:bodyPr/>
                    <a:lstStyle/>
                    <a:p>
                      <a:r>
                        <a:rPr lang="en-US" sz="1700" dirty="0" smtClean="0"/>
                        <a:t>Gain Early Warning of Performance Issues and Failures, and Pinpoint the Cause with </a:t>
                      </a:r>
                      <a:r>
                        <a:rPr lang="en-US" sz="1700" b="1" dirty="0" smtClean="0"/>
                        <a:t>Application Insights</a:t>
                      </a:r>
                      <a:endParaRPr lang="en-US" sz="1700" b="1" dirty="0"/>
                    </a:p>
                  </a:txBody>
                  <a:tcPr marL="91427" marR="91427" marT="45713" marB="45713"/>
                </a:tc>
                <a:tc>
                  <a:txBody>
                    <a:bodyPr/>
                    <a:lstStyle/>
                    <a:p>
                      <a:r>
                        <a:rPr lang="en-US" sz="1700" dirty="0" smtClean="0"/>
                        <a:t>Bret Grinslade</a:t>
                      </a:r>
                    </a:p>
                    <a:p>
                      <a:r>
                        <a:rPr lang="en-US" sz="1700" dirty="0" smtClean="0"/>
                        <a:t>Vlad</a:t>
                      </a:r>
                      <a:r>
                        <a:rPr lang="en-US" sz="1700" baseline="0" dirty="0" smtClean="0"/>
                        <a:t> Joanovic</a:t>
                      </a:r>
                      <a:endParaRPr lang="en-US" sz="1700" dirty="0"/>
                    </a:p>
                  </a:txBody>
                  <a:tcPr marL="91427" marR="91427" marT="45713" marB="45713"/>
                </a:tc>
              </a:tr>
            </a:tbl>
          </a:graphicData>
        </a:graphic>
      </p:graphicFrame>
      <p:graphicFrame>
        <p:nvGraphicFramePr>
          <p:cNvPr id="6" name="Table 5"/>
          <p:cNvGraphicFramePr>
            <a:graphicFrameLocks noGrp="1"/>
          </p:cNvGraphicFramePr>
          <p:nvPr/>
        </p:nvGraphicFramePr>
        <p:xfrm>
          <a:off x="275481" y="3954397"/>
          <a:ext cx="11809323" cy="2527703"/>
        </p:xfrm>
        <a:graphic>
          <a:graphicData uri="http://schemas.openxmlformats.org/drawingml/2006/table">
            <a:tbl>
              <a:tblPr firstRow="1" bandRow="1">
                <a:tableStyleId>{69012ECD-51FC-41F1-AA8D-1B2483CD663E}</a:tableStyleId>
              </a:tblPr>
              <a:tblGrid>
                <a:gridCol w="1382632"/>
                <a:gridCol w="1055420"/>
                <a:gridCol w="6798336"/>
                <a:gridCol w="2572935"/>
              </a:tblGrid>
              <a:tr h="370787">
                <a:tc>
                  <a:txBody>
                    <a:bodyPr/>
                    <a:lstStyle/>
                    <a:p>
                      <a:r>
                        <a:rPr lang="en-US" sz="1700" dirty="0" smtClean="0"/>
                        <a:t>Friday</a:t>
                      </a:r>
                      <a:endParaRPr lang="en-US" sz="1700" dirty="0"/>
                    </a:p>
                  </a:txBody>
                  <a:tcPr marL="91427" marR="91427" marT="45713" marB="45713"/>
                </a:tc>
                <a:tc>
                  <a:txBody>
                    <a:bodyPr/>
                    <a:lstStyle/>
                    <a:p>
                      <a:endParaRPr lang="en-US" sz="1700"/>
                    </a:p>
                  </a:txBody>
                  <a:tcPr marL="91427" marR="91427" marT="45713" marB="45713"/>
                </a:tc>
                <a:tc>
                  <a:txBody>
                    <a:bodyPr/>
                    <a:lstStyle/>
                    <a:p>
                      <a:endParaRPr lang="en-US" sz="1700" dirty="0"/>
                    </a:p>
                  </a:txBody>
                  <a:tcPr marL="91427" marR="91427" marT="45713" marB="45713"/>
                </a:tc>
                <a:tc>
                  <a:txBody>
                    <a:bodyPr/>
                    <a:lstStyle/>
                    <a:p>
                      <a:endParaRPr lang="en-US" sz="1700" dirty="0"/>
                    </a:p>
                  </a:txBody>
                  <a:tcPr marL="91427" marR="91427" marT="45713" marB="45713"/>
                </a:tc>
              </a:tr>
              <a:tr h="898270">
                <a:tc>
                  <a:txBody>
                    <a:bodyPr/>
                    <a:lstStyle/>
                    <a:p>
                      <a:r>
                        <a:rPr lang="en-US" sz="1700" b="0" dirty="0" smtClean="0"/>
                        <a:t>3-595</a:t>
                      </a:r>
                      <a:endParaRPr lang="en-US" sz="1700" b="0" dirty="0"/>
                    </a:p>
                  </a:txBody>
                  <a:tcPr marL="91427" marR="91427" marT="45713" marB="45713"/>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700" b="0" dirty="0" smtClean="0"/>
                        <a:t>9:00</a:t>
                      </a:r>
                    </a:p>
                    <a:p>
                      <a:endParaRPr lang="en-US" sz="1700" b="0" dirty="0"/>
                    </a:p>
                  </a:txBody>
                  <a:tcPr marL="91427" marR="91427" marT="45713" marB="45713"/>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700" dirty="0" smtClean="0"/>
                        <a:t>Using the </a:t>
                      </a:r>
                      <a:r>
                        <a:rPr lang="en-US" sz="1700" b="1" dirty="0" smtClean="0"/>
                        <a:t>Cloud-Based Load Testing </a:t>
                      </a:r>
                      <a:r>
                        <a:rPr lang="en-US" sz="1700" dirty="0" smtClean="0"/>
                        <a:t>Service and </a:t>
                      </a:r>
                      <a:r>
                        <a:rPr lang="en-US" sz="1700" b="1" dirty="0" smtClean="0"/>
                        <a:t>Application Insights </a:t>
                      </a:r>
                      <a:r>
                        <a:rPr lang="en-US" sz="1700" dirty="0" smtClean="0"/>
                        <a:t>to Find Scale and Performance Bottlenecks in Your Applications</a:t>
                      </a:r>
                      <a:endParaRPr lang="en-US" sz="1700" b="0" dirty="0"/>
                    </a:p>
                  </a:txBody>
                  <a:tcPr marL="91427" marR="91427" marT="45713" marB="45713"/>
                </a:tc>
                <a:tc>
                  <a:txBody>
                    <a:bodyPr/>
                    <a:lstStyle/>
                    <a:p>
                      <a:r>
                        <a:rPr lang="en-US" sz="1700" dirty="0" smtClean="0"/>
                        <a:t>Chuck Sterling</a:t>
                      </a:r>
                      <a:endParaRPr lang="en-US" sz="1700" dirty="0"/>
                    </a:p>
                  </a:txBody>
                  <a:tcPr marL="91427" marR="91427" marT="45713" marB="45713"/>
                </a:tc>
              </a:tr>
              <a:tr h="629323">
                <a:tc>
                  <a:txBody>
                    <a:bodyPr/>
                    <a:lstStyle/>
                    <a:p>
                      <a:r>
                        <a:rPr lang="en-US" sz="1700" b="0" dirty="0" smtClean="0"/>
                        <a:t>3-596</a:t>
                      </a:r>
                      <a:endParaRPr lang="en-US" sz="1700" b="0" dirty="0"/>
                    </a:p>
                  </a:txBody>
                  <a:tcPr marL="91427" marR="91427" marT="45713" marB="45713"/>
                </a:tc>
                <a:tc>
                  <a:txBody>
                    <a:bodyPr/>
                    <a:lstStyle/>
                    <a:p>
                      <a:r>
                        <a:rPr lang="en-US" sz="1700" b="0" dirty="0" smtClean="0"/>
                        <a:t>10:30</a:t>
                      </a:r>
                      <a:endParaRPr lang="en-US" sz="1700" b="0" dirty="0"/>
                    </a:p>
                  </a:txBody>
                  <a:tcPr marL="91427" marR="91427" marT="45713" marB="45713"/>
                </a:tc>
                <a:tc>
                  <a:txBody>
                    <a:bodyPr/>
                    <a:lstStyle/>
                    <a:p>
                      <a:r>
                        <a:rPr lang="en-US" sz="1700" b="0" dirty="0" smtClean="0"/>
                        <a:t>Rapidly Detect Application Outages with </a:t>
                      </a:r>
                      <a:r>
                        <a:rPr lang="en-US" sz="1700" b="1" dirty="0" smtClean="0"/>
                        <a:t>Application Insights</a:t>
                      </a:r>
                    </a:p>
                    <a:p>
                      <a:endParaRPr lang="en-US" sz="1700" b="1" dirty="0"/>
                    </a:p>
                  </a:txBody>
                  <a:tcPr marL="91427" marR="91427" marT="45713" marB="45713"/>
                </a:tc>
                <a:tc>
                  <a:txBody>
                    <a:bodyPr/>
                    <a:lstStyle/>
                    <a:p>
                      <a:r>
                        <a:rPr lang="en-US" sz="1700" dirty="0" smtClean="0"/>
                        <a:t>Vlad</a:t>
                      </a:r>
                      <a:r>
                        <a:rPr lang="en-US" sz="1700" baseline="0" dirty="0" smtClean="0"/>
                        <a:t> Joanovic</a:t>
                      </a:r>
                      <a:endParaRPr lang="en-US" sz="1700" dirty="0"/>
                    </a:p>
                  </a:txBody>
                  <a:tcPr marL="91427" marR="91427" marT="45713" marB="45713"/>
                </a:tc>
              </a:tr>
              <a:tr h="629323">
                <a:tc>
                  <a:txBody>
                    <a:bodyPr/>
                    <a:lstStyle/>
                    <a:p>
                      <a:r>
                        <a:rPr lang="en-US" sz="1700" b="0" dirty="0" smtClean="0"/>
                        <a:t>3-590</a:t>
                      </a:r>
                      <a:endParaRPr lang="en-US" sz="1700" b="0" dirty="0"/>
                    </a:p>
                  </a:txBody>
                  <a:tcPr marL="91427" marR="91427" marT="45713" marB="45713"/>
                </a:tc>
                <a:tc>
                  <a:txBody>
                    <a:bodyPr/>
                    <a:lstStyle/>
                    <a:p>
                      <a:r>
                        <a:rPr lang="en-US" sz="1700" b="0" dirty="0" smtClean="0"/>
                        <a:t>12:30</a:t>
                      </a:r>
                      <a:endParaRPr lang="en-US" sz="1700" b="0" dirty="0"/>
                    </a:p>
                  </a:txBody>
                  <a:tcPr marL="91427" marR="91427" marT="45713" marB="45713"/>
                </a:tc>
                <a:tc>
                  <a:txBody>
                    <a:bodyPr/>
                    <a:lstStyle/>
                    <a:p>
                      <a:r>
                        <a:rPr lang="en-US" sz="1700" b="0" dirty="0" smtClean="0"/>
                        <a:t>Deep Dive into </a:t>
                      </a:r>
                      <a:r>
                        <a:rPr lang="en-US" sz="1700" b="1" dirty="0" smtClean="0"/>
                        <a:t>Git</a:t>
                      </a:r>
                      <a:r>
                        <a:rPr lang="en-US" sz="1700" b="0" dirty="0" smtClean="0"/>
                        <a:t> with </a:t>
                      </a:r>
                      <a:r>
                        <a:rPr lang="en-US" sz="1700" b="1" dirty="0" smtClean="0"/>
                        <a:t>Team Foundation Server</a:t>
                      </a:r>
                      <a:endParaRPr lang="en-US" sz="1700" b="1" dirty="0"/>
                    </a:p>
                  </a:txBody>
                  <a:tcPr marL="91427" marR="91427" marT="45713" marB="45713"/>
                </a:tc>
                <a:tc>
                  <a:txBody>
                    <a:bodyPr/>
                    <a:lstStyle/>
                    <a:p>
                      <a:r>
                        <a:rPr lang="en-US" sz="1700" dirty="0" smtClean="0"/>
                        <a:t>Martin Woodward</a:t>
                      </a:r>
                    </a:p>
                    <a:p>
                      <a:r>
                        <a:rPr lang="en-US" sz="1700" dirty="0" smtClean="0"/>
                        <a:t>Ed</a:t>
                      </a:r>
                      <a:r>
                        <a:rPr lang="en-US" sz="1700" baseline="0" dirty="0" smtClean="0"/>
                        <a:t> Thomson</a:t>
                      </a:r>
                      <a:endParaRPr lang="en-US" sz="1700" dirty="0"/>
                    </a:p>
                  </a:txBody>
                  <a:tcPr marL="91427" marR="91427" marT="45713" marB="45713"/>
                </a:tc>
              </a:tr>
            </a:tbl>
          </a:graphicData>
        </a:graphic>
      </p:graphicFrame>
    </p:spTree>
    <p:extLst>
      <p:ext uri="{BB962C8B-B14F-4D97-AF65-F5344CB8AC3E}">
        <p14:creationId xmlns:p14="http://schemas.microsoft.com/office/powerpoint/2010/main" val="272803080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1957459"/>
          </a:xfrm>
        </p:spPr>
        <p:txBody>
          <a:bodyPr/>
          <a:lstStyle/>
          <a:p>
            <a:r>
              <a:rPr lang="en-US" dirty="0" smtClean="0"/>
              <a:t>Contact info</a:t>
            </a:r>
          </a:p>
          <a:p>
            <a:pPr lvl="1"/>
            <a:r>
              <a:rPr lang="en-US" dirty="0" smtClean="0">
                <a:hlinkClick r:id="rId2"/>
              </a:rPr>
              <a:t>VladJ@Microsoft.com</a:t>
            </a:r>
            <a:endParaRPr lang="en-US" dirty="0" smtClean="0"/>
          </a:p>
          <a:p>
            <a:pPr lvl="1"/>
            <a:r>
              <a:rPr lang="en-US" dirty="0" smtClean="0">
                <a:hlinkClick r:id="rId3"/>
              </a:rPr>
              <a:t>Bret.Grinslade@Microsoft.com</a:t>
            </a:r>
            <a:endParaRPr lang="en-US" dirty="0" smtClean="0"/>
          </a:p>
          <a:p>
            <a:pPr lvl="1"/>
            <a:endParaRPr lang="en-US" dirty="0"/>
          </a:p>
        </p:txBody>
      </p:sp>
      <p:sp>
        <p:nvSpPr>
          <p:cNvPr id="3" name="Title 2"/>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239779488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body" sz="quarter" idx="12"/>
          </p:nvPr>
        </p:nvSpPr>
        <p:spPr/>
        <p:txBody>
          <a:bodyPr/>
          <a:lstStyle/>
          <a:p>
            <a:r>
              <a:rPr lang="en-US" smtClean="0"/>
              <a:t>Vlad Joanovic, Bret Grinslade</a:t>
            </a:r>
          </a:p>
          <a:p>
            <a:r>
              <a:rPr lang="en-US" smtClean="0"/>
              <a:t>Principal Program Managers</a:t>
            </a:r>
          </a:p>
          <a:p>
            <a:r>
              <a:rPr lang="en-US" smtClean="0"/>
              <a:t>3-597</a:t>
            </a:r>
            <a:endParaRPr lang="en-US" dirty="0"/>
          </a:p>
        </p:txBody>
      </p:sp>
      <p:sp>
        <p:nvSpPr>
          <p:cNvPr id="2" name="Title 1"/>
          <p:cNvSpPr>
            <a:spLocks noGrp="1"/>
          </p:cNvSpPr>
          <p:nvPr>
            <p:ph type="title"/>
          </p:nvPr>
        </p:nvSpPr>
        <p:spPr/>
        <p:txBody>
          <a:bodyPr/>
          <a:lstStyle/>
          <a:p>
            <a:r>
              <a:rPr lang="en-US" smtClean="0"/>
              <a:t>Gain Early Warning of Performance Issues and Failures, and Pinpoint the Cause with Application Insights</a:t>
            </a:r>
            <a:endParaRPr lang="en-US" dirty="0"/>
          </a:p>
        </p:txBody>
      </p:sp>
      <p:sp>
        <p:nvSpPr>
          <p:cNvPr id="10" name="Text Placeholder 9"/>
          <p:cNvSpPr>
            <a:spLocks noGrp="1"/>
          </p:cNvSpPr>
          <p:nvPr>
            <p:ph type="body" sz="quarter" idx="13"/>
          </p:nvPr>
        </p:nvSpPr>
        <p:spPr/>
        <p:txBody>
          <a:bodyPr/>
          <a:lstStyle/>
          <a:p>
            <a:r>
              <a:rPr lang="en-US" dirty="0" smtClean="0"/>
              <a:t>3-597</a:t>
            </a:r>
            <a:endParaRPr lang="en-US" dirty="0"/>
          </a:p>
        </p:txBody>
      </p:sp>
    </p:spTree>
    <p:extLst>
      <p:ext uri="{BB962C8B-B14F-4D97-AF65-F5344CB8AC3E}">
        <p14:creationId xmlns:p14="http://schemas.microsoft.com/office/powerpoint/2010/main" val="3189872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1731" y="5479277"/>
            <a:ext cx="11887878" cy="1338799"/>
          </a:xfrm>
          <a:prstGeom prst="rect">
            <a:avLst/>
          </a:prstGeom>
          <a:noFill/>
        </p:spPr>
        <p:txBody>
          <a:bodyPr wrap="square" lIns="186521" tIns="149217" rIns="186521" bIns="149217" rtlCol="0">
            <a:spAutoFit/>
          </a:bodyPr>
          <a:lstStyle/>
          <a:p>
            <a:pPr algn="ctr">
              <a:lnSpc>
                <a:spcPct val="90000"/>
              </a:lnSpc>
            </a:pPr>
            <a:r>
              <a:rPr lang="en-US" sz="3672" dirty="0">
                <a:solidFill>
                  <a:srgbClr val="68217A"/>
                </a:solidFill>
                <a:latin typeface="Segoe UI Semilight" panose="020B0402040204020203" pitchFamily="34" charset="0"/>
                <a:cs typeface="Segoe UI Semilight" panose="020B0402040204020203" pitchFamily="34" charset="0"/>
              </a:rPr>
              <a:t>Go to </a:t>
            </a:r>
            <a:r>
              <a:rPr lang="en-US" sz="3672" dirty="0">
                <a:solidFill>
                  <a:srgbClr val="68217A"/>
                </a:solidFill>
                <a:latin typeface="Segoe UI Semilight" panose="020B0402040204020203" pitchFamily="34" charset="0"/>
                <a:cs typeface="Segoe UI Semilight" panose="020B0402040204020203" pitchFamily="34" charset="0"/>
                <a:hlinkClick r:id="rId3"/>
              </a:rPr>
              <a:t>http://visualstudio.com</a:t>
            </a:r>
            <a:r>
              <a:rPr lang="en-US" sz="3672" dirty="0">
                <a:solidFill>
                  <a:srgbClr val="68217A"/>
                </a:solidFill>
                <a:latin typeface="Segoe UI Semilight" panose="020B0402040204020203" pitchFamily="34" charset="0"/>
                <a:cs typeface="Segoe UI Semilight" panose="020B0402040204020203" pitchFamily="34" charset="0"/>
              </a:rPr>
              <a:t> or </a:t>
            </a:r>
          </a:p>
          <a:p>
            <a:pPr algn="ctr">
              <a:lnSpc>
                <a:spcPct val="90000"/>
              </a:lnSpc>
            </a:pPr>
            <a:r>
              <a:rPr lang="en-US" sz="3672" dirty="0">
                <a:solidFill>
                  <a:srgbClr val="68217A"/>
                </a:solidFill>
                <a:latin typeface="Segoe UI Semilight" panose="020B0402040204020203" pitchFamily="34" charset="0"/>
                <a:cs typeface="Segoe UI Semilight" panose="020B0402040204020203" pitchFamily="34" charset="0"/>
              </a:rPr>
              <a:t>the Visual Studio booth to learn more!</a:t>
            </a:r>
          </a:p>
        </p:txBody>
      </p:sp>
      <p:sp>
        <p:nvSpPr>
          <p:cNvPr id="2" name="Title 1"/>
          <p:cNvSpPr>
            <a:spLocks noGrp="1"/>
          </p:cNvSpPr>
          <p:nvPr>
            <p:ph type="title" idx="4294967295"/>
          </p:nvPr>
        </p:nvSpPr>
        <p:spPr>
          <a:xfrm>
            <a:off x="547688" y="295275"/>
            <a:ext cx="11888787" cy="917575"/>
          </a:xfrm>
        </p:spPr>
        <p:txBody>
          <a:bodyPr/>
          <a:lstStyle/>
          <a:p>
            <a:r>
              <a:rPr lang="en-US" sz="4488" dirty="0"/>
              <a:t>Less hassle, more success with Visual Studio Online</a:t>
            </a:r>
          </a:p>
        </p:txBody>
      </p:sp>
      <p:pic>
        <p:nvPicPr>
          <p:cNvPr id="6" name="Picture 5"/>
          <p:cNvPicPr>
            <a:picLocks noChangeAspect="1"/>
          </p:cNvPicPr>
          <p:nvPr/>
        </p:nvPicPr>
        <p:blipFill>
          <a:blip r:embed="rId4"/>
          <a:stretch>
            <a:fillRect/>
          </a:stretch>
        </p:blipFill>
        <p:spPr>
          <a:xfrm>
            <a:off x="541387" y="1434777"/>
            <a:ext cx="5140099" cy="2218256"/>
          </a:xfrm>
          <a:prstGeom prst="rect">
            <a:avLst/>
          </a:prstGeom>
        </p:spPr>
      </p:pic>
      <p:sp>
        <p:nvSpPr>
          <p:cNvPr id="7" name="TextBox 6"/>
          <p:cNvSpPr txBox="1"/>
          <p:nvPr/>
        </p:nvSpPr>
        <p:spPr>
          <a:xfrm>
            <a:off x="353202" y="3913510"/>
            <a:ext cx="5528262" cy="1453963"/>
          </a:xfrm>
          <a:prstGeom prst="rect">
            <a:avLst/>
          </a:prstGeom>
          <a:noFill/>
        </p:spPr>
        <p:txBody>
          <a:bodyPr wrap="square" lIns="186521" tIns="149217" rIns="186521" bIns="149217" rtlCol="0">
            <a:spAutoFit/>
          </a:bodyPr>
          <a:lstStyle/>
          <a:p>
            <a:pPr>
              <a:lnSpc>
                <a:spcPct val="90000"/>
              </a:lnSpc>
            </a:pPr>
            <a:r>
              <a:rPr lang="en-US" sz="1632" dirty="0">
                <a:solidFill>
                  <a:srgbClr val="00BCF2"/>
                </a:solidFill>
                <a:latin typeface="Segoe UI Semibold" panose="020B0702040204020203" pitchFamily="34" charset="0"/>
                <a:cs typeface="Segoe UI Semibold" panose="020B0702040204020203" pitchFamily="34" charset="0"/>
              </a:rPr>
              <a:t>Visual Studio Online (now generally available!)</a:t>
            </a:r>
          </a:p>
          <a:p>
            <a:pPr>
              <a:lnSpc>
                <a:spcPct val="90000"/>
              </a:lnSpc>
            </a:pPr>
            <a:r>
              <a:rPr lang="en-US" sz="1632" dirty="0">
                <a:solidFill>
                  <a:srgbClr val="404040"/>
                </a:solidFill>
              </a:rPr>
              <a:t>The easiest way to plan, build, and ship software, now with a 99.9% availability SLA, </a:t>
            </a:r>
            <a:r>
              <a:rPr lang="en-US" sz="1632" dirty="0" err="1">
                <a:solidFill>
                  <a:srgbClr val="404040"/>
                </a:solidFill>
              </a:rPr>
              <a:t>Git</a:t>
            </a:r>
            <a:r>
              <a:rPr lang="en-US" sz="1632" dirty="0">
                <a:solidFill>
                  <a:srgbClr val="404040"/>
                </a:solidFill>
              </a:rPr>
              <a:t> repositories, continuous integration and deployment to Microsoft Azure.</a:t>
            </a:r>
          </a:p>
        </p:txBody>
      </p:sp>
      <p:sp>
        <p:nvSpPr>
          <p:cNvPr id="10" name="TextBox 9"/>
          <p:cNvSpPr txBox="1"/>
          <p:nvPr/>
        </p:nvSpPr>
        <p:spPr>
          <a:xfrm>
            <a:off x="6315074" y="3913510"/>
            <a:ext cx="5793886" cy="1223439"/>
          </a:xfrm>
          <a:prstGeom prst="rect">
            <a:avLst/>
          </a:prstGeom>
          <a:noFill/>
        </p:spPr>
        <p:txBody>
          <a:bodyPr wrap="square" lIns="186521" tIns="149217" rIns="186521" bIns="149217" rtlCol="0">
            <a:spAutoFit/>
          </a:bodyPr>
          <a:lstStyle/>
          <a:p>
            <a:pPr>
              <a:lnSpc>
                <a:spcPct val="90000"/>
              </a:lnSpc>
            </a:pPr>
            <a:r>
              <a:rPr lang="en-US" sz="1632" dirty="0">
                <a:solidFill>
                  <a:srgbClr val="00BCF2"/>
                </a:solidFill>
                <a:latin typeface="Segoe UI Semibold" panose="020B0702040204020203" pitchFamily="34" charset="0"/>
                <a:cs typeface="Segoe UI Semibold" panose="020B0702040204020203" pitchFamily="34" charset="0"/>
              </a:rPr>
              <a:t>Application Insights (Preview)</a:t>
            </a:r>
          </a:p>
          <a:p>
            <a:pPr>
              <a:lnSpc>
                <a:spcPct val="90000"/>
              </a:lnSpc>
            </a:pPr>
            <a:r>
              <a:rPr lang="en-US" sz="1632" dirty="0">
                <a:solidFill>
                  <a:srgbClr val="404040"/>
                </a:solidFill>
              </a:rPr>
              <a:t>Get a 360° view of your application’s availability, performance, and usage when hosted on-premises, in Microsoft Azure, or with other cloud providers.</a:t>
            </a:r>
          </a:p>
        </p:txBody>
      </p:sp>
      <p:grpSp>
        <p:nvGrpSpPr>
          <p:cNvPr id="17" name="Group 16"/>
          <p:cNvGrpSpPr/>
          <p:nvPr/>
        </p:nvGrpSpPr>
        <p:grpSpPr>
          <a:xfrm>
            <a:off x="6530292" y="1434778"/>
            <a:ext cx="5128132" cy="2218254"/>
            <a:chOff x="6325763" y="1836511"/>
            <a:chExt cx="4607641" cy="1988469"/>
          </a:xfrm>
        </p:grpSpPr>
        <p:sp>
          <p:nvSpPr>
            <p:cNvPr id="5" name="Rectangle 4"/>
            <p:cNvSpPr/>
            <p:nvPr/>
          </p:nvSpPr>
          <p:spPr bwMode="auto">
            <a:xfrm>
              <a:off x="6325763" y="1836511"/>
              <a:ext cx="4607641" cy="1988469"/>
            </a:xfrm>
            <a:prstGeom prst="rect">
              <a:avLst/>
            </a:prstGeom>
            <a:solidFill>
              <a:srgbClr val="5B216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noAutofit/>
            </a:bodyPr>
            <a:lstStyle/>
            <a:p>
              <a:pPr algn="ctr" defTabSz="951028" fontAlgn="base">
                <a:lnSpc>
                  <a:spcPct val="90000"/>
                </a:lnSpc>
                <a:spcBef>
                  <a:spcPct val="0"/>
                </a:spcBef>
                <a:spcAft>
                  <a:spcPct val="0"/>
                </a:spcAft>
              </a:pPr>
              <a:endParaRPr lang="en-US" sz="2448" dirty="0" err="1">
                <a:gradFill>
                  <a:gsLst>
                    <a:gs pos="0">
                      <a:srgbClr val="FFFFFF"/>
                    </a:gs>
                    <a:gs pos="100000">
                      <a:srgbClr val="FFFFFF"/>
                    </a:gs>
                  </a:gsLst>
                  <a:lin ang="5400000" scaled="0"/>
                </a:gradFill>
                <a:ea typeface="Segoe UI" pitchFamily="34" charset="0"/>
                <a:cs typeface="Segoe UI" pitchFamily="34" charset="0"/>
              </a:endParaRPr>
            </a:p>
          </p:txBody>
        </p:sp>
        <p:pic>
          <p:nvPicPr>
            <p:cNvPr id="11" name="Picture 10"/>
            <p:cNvPicPr>
              <a:picLocks noChangeAspect="1"/>
            </p:cNvPicPr>
            <p:nvPr/>
          </p:nvPicPr>
          <p:blipFill>
            <a:blip r:embed="rId5"/>
            <a:stretch>
              <a:fillRect/>
            </a:stretch>
          </p:blipFill>
          <p:spPr>
            <a:xfrm>
              <a:off x="6338463" y="1851347"/>
              <a:ext cx="2886717" cy="1681566"/>
            </a:xfrm>
            <a:prstGeom prst="rect">
              <a:avLst/>
            </a:prstGeom>
          </p:spPr>
        </p:pic>
        <p:pic>
          <p:nvPicPr>
            <p:cNvPr id="9" name="Picture 8"/>
            <p:cNvPicPr>
              <a:picLocks noChangeAspect="1"/>
            </p:cNvPicPr>
            <p:nvPr/>
          </p:nvPicPr>
          <p:blipFill>
            <a:blip r:embed="rId6"/>
            <a:stretch>
              <a:fillRect/>
            </a:stretch>
          </p:blipFill>
          <p:spPr>
            <a:xfrm>
              <a:off x="7939379" y="2050155"/>
              <a:ext cx="2981325" cy="1762125"/>
            </a:xfrm>
            <a:prstGeom prst="rect">
              <a:avLst/>
            </a:prstGeom>
          </p:spPr>
        </p:pic>
      </p:grpSp>
    </p:spTree>
    <p:extLst>
      <p:ext uri="{BB962C8B-B14F-4D97-AF65-F5344CB8AC3E}">
        <p14:creationId xmlns:p14="http://schemas.microsoft.com/office/powerpoint/2010/main" val="4093167788"/>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6000" dirty="0" smtClean="0">
                <a:gradFill>
                  <a:gsLst>
                    <a:gs pos="1087">
                      <a:schemeClr val="tx2"/>
                    </a:gs>
                    <a:gs pos="100000">
                      <a:schemeClr val="tx2"/>
                    </a:gs>
                  </a:gsLst>
                  <a:lin ang="5400000" scaled="0"/>
                </a:gradFill>
              </a:rPr>
              <a:t>Your Feedback is Important</a:t>
            </a:r>
            <a:endParaRPr lang="en-US" sz="6000" dirty="0">
              <a:gradFill>
                <a:gsLst>
                  <a:gs pos="1087">
                    <a:schemeClr val="tx2"/>
                  </a:gs>
                  <a:gs pos="100000">
                    <a:schemeClr val="tx2"/>
                  </a:gs>
                </a:gsLst>
                <a:lin ang="5400000" scaled="0"/>
              </a:gradFill>
            </a:endParaRP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Font typeface="Wingdings" panose="05000000000000000000" pitchFamily="2" charset="2"/>
              <a:buNone/>
            </a:pPr>
            <a:r>
              <a:rPr lang="en-US" sz="3600" dirty="0" smtClean="0">
                <a:gradFill>
                  <a:gsLst>
                    <a:gs pos="5435">
                      <a:schemeClr val="tx1"/>
                    </a:gs>
                    <a:gs pos="100000">
                      <a:schemeClr val="tx1"/>
                    </a:gs>
                  </a:gsLst>
                  <a:lin ang="5400000" scaled="0"/>
                </a:gradFill>
              </a:rPr>
              <a:t>Fill out an evaluation of this session </a:t>
            </a:r>
            <a:br>
              <a:rPr lang="en-US" sz="3600" dirty="0" smtClean="0">
                <a:gradFill>
                  <a:gsLst>
                    <a:gs pos="5435">
                      <a:schemeClr val="tx1"/>
                    </a:gs>
                    <a:gs pos="100000">
                      <a:schemeClr val="tx1"/>
                    </a:gs>
                  </a:gsLst>
                  <a:lin ang="5400000" scaled="0"/>
                </a:gradFill>
              </a:rPr>
            </a:br>
            <a:r>
              <a:rPr lang="en-US" sz="3600" dirty="0" smtClean="0">
                <a:gradFill>
                  <a:gsLst>
                    <a:gs pos="5435">
                      <a:schemeClr val="tx1"/>
                    </a:gs>
                    <a:gs pos="100000">
                      <a:schemeClr val="tx1"/>
                    </a:gs>
                  </a:gsLst>
                  <a:lin ang="5400000" scaled="0"/>
                </a:gradFill>
              </a:rPr>
              <a:t>and help shape future events. </a:t>
            </a:r>
          </a:p>
          <a:p>
            <a:pPr marL="0" indent="0">
              <a:lnSpc>
                <a:spcPct val="80000"/>
              </a:lnSpc>
              <a:spcBef>
                <a:spcPts val="2200"/>
              </a:spcBef>
              <a:buFont typeface="Wingdings" panose="05000000000000000000" pitchFamily="2" charset="2"/>
              <a:buNone/>
            </a:pPr>
            <a:r>
              <a:rPr lang="en-US" sz="3600" dirty="0" smtClean="0">
                <a:gradFill>
                  <a:gsLst>
                    <a:gs pos="5435">
                      <a:schemeClr val="tx1"/>
                    </a:gs>
                    <a:gs pos="100000">
                      <a:schemeClr val="tx1"/>
                    </a:gs>
                  </a:gsLst>
                  <a:lin ang="5400000" scaled="0"/>
                </a:gradFill>
                <a:latin typeface="+mn-lt"/>
              </a:rPr>
              <a:t>Scan the QR code </a:t>
            </a:r>
            <a:r>
              <a:rPr lang="en-US" sz="3600" dirty="0" smtClean="0">
                <a:gradFill>
                  <a:gsLst>
                    <a:gs pos="5435">
                      <a:schemeClr val="tx1"/>
                    </a:gs>
                    <a:gs pos="100000">
                      <a:schemeClr val="tx1"/>
                    </a:gs>
                  </a:gsLst>
                  <a:lin ang="5400000" scaled="0"/>
                </a:gradFill>
              </a:rPr>
              <a:t>to evaluate </a:t>
            </a:r>
            <a:br>
              <a:rPr lang="en-US" sz="3600" dirty="0" smtClean="0">
                <a:gradFill>
                  <a:gsLst>
                    <a:gs pos="5435">
                      <a:schemeClr val="tx1"/>
                    </a:gs>
                    <a:gs pos="100000">
                      <a:schemeClr val="tx1"/>
                    </a:gs>
                  </a:gsLst>
                  <a:lin ang="5400000" scaled="0"/>
                </a:gradFill>
              </a:rPr>
            </a:br>
            <a:r>
              <a:rPr lang="en-US" sz="3600" dirty="0" smtClean="0">
                <a:gradFill>
                  <a:gsLst>
                    <a:gs pos="5435">
                      <a:schemeClr val="tx1"/>
                    </a:gs>
                    <a:gs pos="100000">
                      <a:schemeClr val="tx1"/>
                    </a:gs>
                  </a:gsLst>
                  <a:lin ang="5400000" scaled="0"/>
                </a:gradFill>
              </a:rPr>
              <a:t>this session on your mobile device. </a:t>
            </a:r>
          </a:p>
          <a:p>
            <a:pPr marL="0" indent="0">
              <a:spcBef>
                <a:spcPts val="1800"/>
              </a:spcBef>
              <a:buFont typeface="Wingdings" panose="05000000000000000000" pitchFamily="2" charset="2"/>
              <a:buNone/>
            </a:pPr>
            <a:r>
              <a:rPr lang="en-US" sz="3200" dirty="0" smtClean="0">
                <a:gradFill>
                  <a:gsLst>
                    <a:gs pos="3261">
                      <a:schemeClr val="tx2"/>
                    </a:gs>
                    <a:gs pos="100000">
                      <a:schemeClr val="tx2"/>
                    </a:gs>
                  </a:gsLst>
                  <a:lin ang="5400000" scaled="0"/>
                </a:gradFill>
                <a:latin typeface="+mn-lt"/>
              </a:rPr>
              <a:t>You’ll also be entered into </a:t>
            </a:r>
            <a:br>
              <a:rPr lang="en-US" sz="3200" dirty="0" smtClean="0">
                <a:gradFill>
                  <a:gsLst>
                    <a:gs pos="3261">
                      <a:schemeClr val="tx2"/>
                    </a:gs>
                    <a:gs pos="100000">
                      <a:schemeClr val="tx2"/>
                    </a:gs>
                  </a:gsLst>
                  <a:lin ang="5400000" scaled="0"/>
                </a:gradFill>
                <a:latin typeface="+mn-lt"/>
              </a:rPr>
            </a:br>
            <a:r>
              <a:rPr lang="en-US" sz="3200" dirty="0" smtClean="0">
                <a:gradFill>
                  <a:gsLst>
                    <a:gs pos="3261">
                      <a:schemeClr val="tx2"/>
                    </a:gs>
                    <a:gs pos="100000">
                      <a:schemeClr val="tx2"/>
                    </a:gs>
                  </a:gsLst>
                  <a:lin ang="5400000" scaled="0"/>
                </a:gradFill>
                <a:latin typeface="+mn-lt"/>
              </a:rPr>
              <a:t>a daily prize drawing!</a:t>
            </a:r>
            <a:endParaRPr lang="en-US" sz="3200" dirty="0">
              <a:gradFill>
                <a:gsLst>
                  <a:gs pos="3261">
                    <a:schemeClr val="tx2"/>
                  </a:gs>
                  <a:gs pos="100000">
                    <a:schemeClr val="tx2"/>
                  </a:gs>
                </a:gsLst>
                <a:lin ang="5400000" scaled="0"/>
              </a:gradFill>
              <a:latin typeface="+mn-lt"/>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4239" y="3027946"/>
            <a:ext cx="3657600" cy="3657600"/>
          </a:xfrm>
          <a:prstGeom prst="rect">
            <a:avLst/>
          </a:prstGeom>
          <a:ln>
            <a:noFill/>
          </a:ln>
        </p:spPr>
      </p:pic>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232147083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Scenario from booth</a:t>
            </a:r>
            <a:endParaRPr lang="en-US" dirty="0"/>
          </a:p>
        </p:txBody>
      </p:sp>
      <p:sp>
        <p:nvSpPr>
          <p:cNvPr id="4" name="Cloud Callout 3"/>
          <p:cNvSpPr/>
          <p:nvPr/>
        </p:nvSpPr>
        <p:spPr bwMode="auto">
          <a:xfrm>
            <a:off x="7437437" y="1212849"/>
            <a:ext cx="3657600" cy="1979613"/>
          </a:xfrm>
          <a:prstGeom prst="cloudCallou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Your App</a:t>
            </a:r>
          </a:p>
        </p:txBody>
      </p:sp>
      <p:sp>
        <p:nvSpPr>
          <p:cNvPr id="5" name="Rectangle 4"/>
          <p:cNvSpPr/>
          <p:nvPr/>
        </p:nvSpPr>
        <p:spPr bwMode="auto">
          <a:xfrm>
            <a:off x="7627937" y="5021262"/>
            <a:ext cx="3276600" cy="80267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Customers using SaaS</a:t>
            </a:r>
            <a:endParaRPr lang="en-US" sz="2000" dirty="0">
              <a:gradFill>
                <a:gsLst>
                  <a:gs pos="79245">
                    <a:srgbClr val="1E1E1E"/>
                  </a:gs>
                  <a:gs pos="0">
                    <a:srgbClr val="1E1E1E"/>
                  </a:gs>
                </a:gsLst>
                <a:lin ang="5400000" scaled="0"/>
              </a:gradFill>
              <a:ea typeface="Segoe UI" pitchFamily="34" charset="0"/>
              <a:cs typeface="Segoe UI" pitchFamily="34" charset="0"/>
            </a:endParaRPr>
          </a:p>
        </p:txBody>
      </p:sp>
      <p:cxnSp>
        <p:nvCxnSpPr>
          <p:cNvPr id="6" name="Straight Connector 5"/>
          <p:cNvCxnSpPr>
            <a:stCxn id="4" idx="1"/>
            <a:endCxn id="5" idx="0"/>
          </p:cNvCxnSpPr>
          <p:nvPr/>
        </p:nvCxnSpPr>
        <p:spPr>
          <a:xfrm>
            <a:off x="9266237" y="3190354"/>
            <a:ext cx="0" cy="1830908"/>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Cloud Callout 11"/>
          <p:cNvSpPr/>
          <p:nvPr/>
        </p:nvSpPr>
        <p:spPr bwMode="auto">
          <a:xfrm>
            <a:off x="655637" y="1439862"/>
            <a:ext cx="3657600" cy="1979613"/>
          </a:xfrm>
          <a:prstGeom prst="cloudCallout">
            <a:avLst/>
          </a:prstGeom>
          <a:no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smtClean="0">
                <a:solidFill>
                  <a:schemeClr val="tx1"/>
                </a:solidFill>
                <a:ea typeface="Segoe UI" pitchFamily="34" charset="0"/>
                <a:cs typeface="Segoe UI" pitchFamily="34" charset="0"/>
              </a:rPr>
              <a:t>Application Insights</a:t>
            </a:r>
          </a:p>
        </p:txBody>
      </p:sp>
      <p:cxnSp>
        <p:nvCxnSpPr>
          <p:cNvPr id="13" name="Straight Connector 12"/>
          <p:cNvCxnSpPr>
            <a:stCxn id="12" idx="2"/>
            <a:endCxn id="4" idx="0"/>
          </p:cNvCxnSpPr>
          <p:nvPr/>
        </p:nvCxnSpPr>
        <p:spPr>
          <a:xfrm flipV="1">
            <a:off x="4310189" y="2202656"/>
            <a:ext cx="3138593" cy="227013"/>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stCxn id="12" idx="2"/>
            <a:endCxn id="5" idx="1"/>
          </p:cNvCxnSpPr>
          <p:nvPr/>
        </p:nvCxnSpPr>
        <p:spPr>
          <a:xfrm>
            <a:off x="4310189" y="2429669"/>
            <a:ext cx="3317748" cy="2992928"/>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bwMode="auto">
          <a:xfrm>
            <a:off x="1252155" y="5138132"/>
            <a:ext cx="1452055" cy="13716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algn="ctr" defTabSz="932406">
              <a:defRPr/>
            </a:pPr>
            <a:r>
              <a:rPr lang="en-US" sz="2000" dirty="0" smtClean="0">
                <a:gradFill>
                  <a:gsLst>
                    <a:gs pos="0">
                      <a:srgbClr val="FFFFFF"/>
                    </a:gs>
                    <a:gs pos="100000">
                      <a:srgbClr val="FFFFFF"/>
                    </a:gs>
                  </a:gsLst>
                  <a:lin ang="5400000" scaled="0"/>
                </a:gradFill>
                <a:ea typeface="Segoe UI" pitchFamily="34" charset="0"/>
                <a:cs typeface="Segoe UI" pitchFamily="34" charset="0"/>
              </a:rPr>
              <a:t>Customer</a:t>
            </a:r>
          </a:p>
          <a:p>
            <a:pPr algn="ctr" defTabSz="932406">
              <a:defRPr/>
            </a:pPr>
            <a:endParaRPr lang="en-US" sz="2000" dirty="0">
              <a:gradFill>
                <a:gsLst>
                  <a:gs pos="0">
                    <a:srgbClr val="FFFFFF"/>
                  </a:gs>
                  <a:gs pos="100000">
                    <a:srgbClr val="FFFFFF"/>
                  </a:gs>
                </a:gsLst>
                <a:lin ang="5400000" scaled="0"/>
              </a:gradFill>
              <a:ea typeface="Segoe UI" pitchFamily="34" charset="0"/>
              <a:cs typeface="Segoe UI" pitchFamily="34" charset="0"/>
            </a:endParaRPr>
          </a:p>
          <a:p>
            <a:pPr algn="ctr" defTabSz="932406">
              <a:defRPr/>
            </a:pPr>
            <a:r>
              <a:rPr lang="en-US" sz="2000" dirty="0" smtClean="0">
                <a:gradFill>
                  <a:gsLst>
                    <a:gs pos="0">
                      <a:srgbClr val="FFFFFF"/>
                    </a:gs>
                    <a:gs pos="100000">
                      <a:srgbClr val="FFFFFF"/>
                    </a:gs>
                  </a:gsLst>
                  <a:lin ang="5400000" scaled="0"/>
                </a:gradFill>
                <a:ea typeface="Segoe UI" pitchFamily="34" charset="0"/>
                <a:cs typeface="Segoe UI" pitchFamily="34" charset="0"/>
              </a:rPr>
              <a:t>You App</a:t>
            </a:r>
          </a:p>
          <a:p>
            <a:pPr algn="ctr" defTabSz="932406">
              <a:defRPr/>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p:cNvSpPr/>
          <p:nvPr/>
        </p:nvSpPr>
        <p:spPr bwMode="auto">
          <a:xfrm>
            <a:off x="4160837" y="5138132"/>
            <a:ext cx="1447800" cy="13716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Customer</a:t>
            </a:r>
          </a:p>
          <a:p>
            <a:pPr algn="ctr" defTabSz="932406">
              <a:defRPr/>
            </a:pPr>
            <a:endParaRPr lang="en-US" sz="2000" dirty="0">
              <a:gradFill>
                <a:gsLst>
                  <a:gs pos="79245">
                    <a:srgbClr val="1E1E1E"/>
                  </a:gs>
                  <a:gs pos="0">
                    <a:srgbClr val="1E1E1E"/>
                  </a:gs>
                </a:gsLst>
                <a:lin ang="5400000" scaled="0"/>
              </a:gradFill>
              <a:ea typeface="Segoe UI" pitchFamily="34" charset="0"/>
              <a:cs typeface="Segoe UI" pitchFamily="34" charset="0"/>
            </a:endParaRPr>
          </a:p>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Your App</a:t>
            </a:r>
            <a:endParaRPr lang="en-US" sz="2000" dirty="0">
              <a:gradFill>
                <a:gsLst>
                  <a:gs pos="79245">
                    <a:srgbClr val="1E1E1E"/>
                  </a:gs>
                  <a:gs pos="0">
                    <a:srgbClr val="1E1E1E"/>
                  </a:gs>
                </a:gsLst>
                <a:lin ang="5400000" scaled="0"/>
              </a:gradFill>
              <a:ea typeface="Segoe UI" pitchFamily="34" charset="0"/>
              <a:cs typeface="Segoe UI" pitchFamily="34" charset="0"/>
            </a:endParaRPr>
          </a:p>
        </p:txBody>
      </p:sp>
      <p:cxnSp>
        <p:nvCxnSpPr>
          <p:cNvPr id="21" name="Straight Connector 20"/>
          <p:cNvCxnSpPr>
            <a:endCxn id="19" idx="0"/>
          </p:cNvCxnSpPr>
          <p:nvPr/>
        </p:nvCxnSpPr>
        <p:spPr>
          <a:xfrm>
            <a:off x="1978183" y="4564062"/>
            <a:ext cx="0" cy="574070"/>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798637" y="4298630"/>
            <a:ext cx="320921" cy="341632"/>
          </a:xfrm>
          <a:prstGeom prst="rect">
            <a:avLst/>
          </a:prstGeom>
        </p:spPr>
        <p:txBody>
          <a:bodyPr wrap="none">
            <a:spAutoFit/>
          </a:bodyPr>
          <a:lstStyle/>
          <a:p>
            <a:pPr algn="ctr" defTabSz="932472" fontAlgn="base">
              <a:lnSpc>
                <a:spcPct val="90000"/>
              </a:lnSpc>
              <a:spcBef>
                <a:spcPct val="0"/>
              </a:spcBef>
              <a:spcAft>
                <a:spcPct val="0"/>
              </a:spcAft>
            </a:pPr>
            <a:r>
              <a:rPr lang="en-US" dirty="0" smtClean="0">
                <a:ea typeface="Segoe UI" pitchFamily="34" charset="0"/>
                <a:cs typeface="Segoe UI" pitchFamily="34" charset="0"/>
              </a:rPr>
              <a:t>X</a:t>
            </a:r>
            <a:endParaRPr lang="en-US" dirty="0">
              <a:ea typeface="Segoe UI" pitchFamily="34" charset="0"/>
              <a:cs typeface="Segoe UI" pitchFamily="34" charset="0"/>
            </a:endParaRPr>
          </a:p>
        </p:txBody>
      </p:sp>
      <p:cxnSp>
        <p:nvCxnSpPr>
          <p:cNvPr id="25" name="Straight Connector 24"/>
          <p:cNvCxnSpPr>
            <a:endCxn id="20" idx="0"/>
          </p:cNvCxnSpPr>
          <p:nvPr/>
        </p:nvCxnSpPr>
        <p:spPr>
          <a:xfrm>
            <a:off x="3060683" y="3192462"/>
            <a:ext cx="1824054" cy="1945670"/>
          </a:xfrm>
          <a:prstGeom prst="line">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328794" y="1291390"/>
            <a:ext cx="1066800" cy="1292662"/>
          </a:xfrm>
          <a:prstGeom prst="rect">
            <a:avLst/>
          </a:prstGeom>
          <a:noFill/>
        </p:spPr>
        <p:txBody>
          <a:bodyPr wrap="square" lIns="182880" tIns="146304" rIns="182880" bIns="146304" rtlCol="0">
            <a:spAutoFit/>
          </a:bodyPr>
          <a:lstStyle/>
          <a:p>
            <a:pPr>
              <a:lnSpc>
                <a:spcPct val="90000"/>
              </a:lnSpc>
              <a:spcAft>
                <a:spcPts val="600"/>
              </a:spcAft>
            </a:pPr>
            <a:r>
              <a:rPr lang="en-US" sz="2400" dirty="0" err="1" smtClean="0">
                <a:gradFill>
                  <a:gsLst>
                    <a:gs pos="2917">
                      <a:schemeClr val="tx1"/>
                    </a:gs>
                    <a:gs pos="30000">
                      <a:schemeClr val="tx1"/>
                    </a:gs>
                  </a:gsLst>
                  <a:lin ang="5400000" scaled="0"/>
                </a:gradFill>
              </a:rPr>
              <a:t>Prod,QA</a:t>
            </a:r>
            <a:r>
              <a:rPr lang="en-US" sz="2400" dirty="0" smtClean="0">
                <a:gradFill>
                  <a:gsLst>
                    <a:gs pos="2917">
                      <a:schemeClr val="tx1"/>
                    </a:gs>
                    <a:gs pos="30000">
                      <a:schemeClr val="tx1"/>
                    </a:gs>
                  </a:gsLst>
                  <a:lin ang="5400000" scaled="0"/>
                </a:gradFill>
              </a:rPr>
              <a:t>, </a:t>
            </a:r>
            <a:r>
              <a:rPr lang="en-US" sz="2400" dirty="0" err="1" smtClean="0">
                <a:gradFill>
                  <a:gsLst>
                    <a:gs pos="2917">
                      <a:schemeClr val="tx1"/>
                    </a:gs>
                    <a:gs pos="30000">
                      <a:schemeClr val="tx1"/>
                    </a:gs>
                  </a:gsLst>
                  <a:lin ang="5400000" scaled="0"/>
                </a:gradFill>
              </a:rPr>
              <a:t>etc</a:t>
            </a:r>
            <a:endParaRPr lang="en-US" sz="2400" dirty="0" smtClean="0">
              <a:gradFill>
                <a:gsLst>
                  <a:gs pos="2917">
                    <a:schemeClr val="tx1"/>
                  </a:gs>
                  <a:gs pos="30000">
                    <a:schemeClr val="tx1"/>
                  </a:gs>
                </a:gsLst>
                <a:lin ang="5400000" scaled="0"/>
              </a:gradFill>
            </a:endParaRPr>
          </a:p>
        </p:txBody>
      </p:sp>
      <p:sp>
        <p:nvSpPr>
          <p:cNvPr id="30" name="TextBox 29"/>
          <p:cNvSpPr txBox="1"/>
          <p:nvPr/>
        </p:nvSpPr>
        <p:spPr>
          <a:xfrm>
            <a:off x="3328185" y="3105543"/>
            <a:ext cx="1647301"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Stamp X</a:t>
            </a:r>
          </a:p>
        </p:txBody>
      </p:sp>
      <p:sp>
        <p:nvSpPr>
          <p:cNvPr id="31" name="TextBox 30"/>
          <p:cNvSpPr txBox="1"/>
          <p:nvPr/>
        </p:nvSpPr>
        <p:spPr>
          <a:xfrm>
            <a:off x="335179" y="3993931"/>
            <a:ext cx="1877339" cy="1292662"/>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Use local collection mode</a:t>
            </a:r>
          </a:p>
        </p:txBody>
      </p:sp>
    </p:spTree>
    <p:extLst>
      <p:ext uri="{BB962C8B-B14F-4D97-AF65-F5344CB8AC3E}">
        <p14:creationId xmlns:p14="http://schemas.microsoft.com/office/powerpoint/2010/main" val="18369247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12" grpId="0" animBg="1"/>
      <p:bldP spid="19" grpId="0" animBg="1"/>
      <p:bldP spid="20" grpId="0" animBg="1"/>
      <p:bldP spid="24"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 </a:t>
            </a:r>
            <a:r>
              <a:rPr lang="en-US" sz="700" dirty="0" smtClean="0">
                <a:gradFill>
                  <a:gsLst>
                    <a:gs pos="0">
                      <a:srgbClr val="404040">
                        <a:lumMod val="75000"/>
                        <a:lumOff val="25000"/>
                      </a:srgbClr>
                    </a:gs>
                    <a:gs pos="100000">
                      <a:srgbClr val="404040">
                        <a:lumMod val="75000"/>
                        <a:lumOff val="25000"/>
                      </a:srgbClr>
                    </a:gs>
                  </a:gsLst>
                  <a:lin ang="5400000" scaled="0"/>
                </a:gradFill>
                <a:cs typeface="Segoe UI" pitchFamily="34" charset="0"/>
              </a:rPr>
              <a:t>2014 </a:t>
            </a:r>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2722409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4846638" y="1212850"/>
            <a:ext cx="7315203" cy="4646612"/>
          </a:xfrm>
        </p:spPr>
        <p:txBody>
          <a:bodyPr/>
          <a:lstStyle/>
          <a:p>
            <a:r>
              <a:rPr lang="en-US" dirty="0" smtClean="0"/>
              <a:t>What is Application Insights?</a:t>
            </a:r>
          </a:p>
          <a:p>
            <a:r>
              <a:rPr lang="en-US" dirty="0" smtClean="0"/>
              <a:t>Your Service or Device app has a problem – now what?</a:t>
            </a:r>
          </a:p>
          <a:p>
            <a:r>
              <a:rPr lang="en-US" dirty="0" smtClean="0"/>
              <a:t>Services</a:t>
            </a:r>
            <a:endParaRPr lang="en-US" dirty="0"/>
          </a:p>
          <a:p>
            <a:pPr lvl="1"/>
            <a:r>
              <a:rPr lang="en-US" dirty="0" smtClean="0"/>
              <a:t>Getting </a:t>
            </a:r>
            <a:r>
              <a:rPr lang="en-US" dirty="0"/>
              <a:t>s</a:t>
            </a:r>
            <a:r>
              <a:rPr lang="en-US" dirty="0" smtClean="0"/>
              <a:t>tarted project change or existing deployed app</a:t>
            </a:r>
          </a:p>
          <a:p>
            <a:pPr lvl="1"/>
            <a:r>
              <a:rPr lang="en-US" dirty="0" smtClean="0"/>
              <a:t>Application Insights configuration</a:t>
            </a:r>
          </a:p>
          <a:p>
            <a:pPr lvl="1"/>
            <a:r>
              <a:rPr lang="en-US" dirty="0" smtClean="0"/>
              <a:t>Deep application insight and drill back to code</a:t>
            </a:r>
          </a:p>
          <a:p>
            <a:pPr lvl="1"/>
            <a:r>
              <a:rPr lang="en-US" dirty="0" smtClean="0"/>
              <a:t>ASP.NET and Java</a:t>
            </a:r>
          </a:p>
          <a:p>
            <a:r>
              <a:rPr lang="en-US" dirty="0" smtClean="0"/>
              <a:t>Windows Phone apps</a:t>
            </a:r>
          </a:p>
          <a:p>
            <a:pPr lvl="1"/>
            <a:r>
              <a:rPr lang="en-US" dirty="0" smtClean="0"/>
              <a:t>Crashes</a:t>
            </a:r>
          </a:p>
        </p:txBody>
      </p:sp>
      <p:pic>
        <p:nvPicPr>
          <p:cNvPr id="4" name="Picture Placeholder 3"/>
          <p:cNvPicPr>
            <a:picLocks noGrp="1" noChangeAspect="1"/>
          </p:cNvPicPr>
          <p:nvPr>
            <p:ph type="pic" sz="quarter" idx="16"/>
          </p:nvPr>
        </p:nvPicPr>
        <p:blipFill rotWithShape="1">
          <a:blip r:embed="rId3" cstate="email">
            <a:extLst>
              <a:ext uri="{28A0092B-C50C-407E-A947-70E740481C1C}">
                <a14:useLocalDpi xmlns:a14="http://schemas.microsoft.com/office/drawing/2010/main"/>
              </a:ext>
            </a:extLst>
          </a:blip>
          <a:srcRect l="16545" r="16545"/>
          <a:stretch/>
        </p:blipFill>
        <p:spPr/>
      </p:pic>
      <p:sp>
        <p:nvSpPr>
          <p:cNvPr id="5" name="Title 4"/>
          <p:cNvSpPr>
            <a:spLocks noGrp="1"/>
          </p:cNvSpPr>
          <p:nvPr>
            <p:ph type="title"/>
          </p:nvPr>
        </p:nvSpPr>
        <p:spPr/>
        <p:txBody>
          <a:bodyPr/>
          <a:lstStyle/>
          <a:p>
            <a:r>
              <a:rPr lang="en-US" dirty="0" smtClean="0"/>
              <a:t>Agenda slide</a:t>
            </a:r>
            <a:br>
              <a:rPr lang="en-US" dirty="0" smtClean="0"/>
            </a:br>
            <a:endParaRPr lang="en-US" dirty="0"/>
          </a:p>
        </p:txBody>
      </p:sp>
    </p:spTree>
    <p:extLst>
      <p:ext uri="{BB962C8B-B14F-4D97-AF65-F5344CB8AC3E}">
        <p14:creationId xmlns:p14="http://schemas.microsoft.com/office/powerpoint/2010/main" val="2884732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397182" y="447673"/>
            <a:ext cx="5562598" cy="917575"/>
          </a:xfrm>
        </p:spPr>
        <p:txBody>
          <a:bodyPr/>
          <a:lstStyle/>
          <a:p>
            <a:pPr algn="r"/>
            <a:r>
              <a:rPr lang="en-US" sz="3600" dirty="0" smtClean="0"/>
              <a:t>Vlad Joanovic</a:t>
            </a:r>
            <a:endParaRPr lang="en-US" sz="3600" dirty="0"/>
          </a:p>
        </p:txBody>
      </p:sp>
      <p:sp>
        <p:nvSpPr>
          <p:cNvPr id="6" name="Subtitle 2"/>
          <p:cNvSpPr txBox="1">
            <a:spLocks/>
          </p:cNvSpPr>
          <p:nvPr/>
        </p:nvSpPr>
        <p:spPr>
          <a:xfrm>
            <a:off x="4814652" y="1524477"/>
            <a:ext cx="2974861" cy="882650"/>
          </a:xfrm>
          <a:prstGeom prst="rect">
            <a:avLst/>
          </a:prstGeom>
        </p:spPr>
        <p:txBody>
          <a:bodyPr/>
          <a:lst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gradFill>
                  <a:gsLst>
                    <a:gs pos="66981">
                      <a:srgbClr val="404040">
                        <a:lumMod val="75000"/>
                        <a:lumOff val="25000"/>
                      </a:srgbClr>
                    </a:gs>
                    <a:gs pos="0">
                      <a:srgbClr val="404040">
                        <a:lumMod val="75000"/>
                        <a:lumOff val="25000"/>
                      </a:srgbClr>
                    </a:gs>
                  </a:gsLst>
                  <a:lin ang="5400000" scaled="0"/>
                </a:gradFill>
              </a:rPr>
              <a:t>Program Manager</a:t>
            </a:r>
            <a:br>
              <a:rPr lang="en-US" sz="2400" dirty="0" smtClean="0">
                <a:gradFill>
                  <a:gsLst>
                    <a:gs pos="66981">
                      <a:srgbClr val="404040">
                        <a:lumMod val="75000"/>
                        <a:lumOff val="25000"/>
                      </a:srgbClr>
                    </a:gs>
                    <a:gs pos="0">
                      <a:srgbClr val="404040">
                        <a:lumMod val="75000"/>
                        <a:lumOff val="25000"/>
                      </a:srgbClr>
                    </a:gs>
                  </a:gsLst>
                  <a:lin ang="5400000" scaled="0"/>
                </a:gradFill>
              </a:rPr>
            </a:br>
            <a:r>
              <a:rPr lang="en-US" sz="2400" dirty="0" smtClean="0">
                <a:gradFill>
                  <a:gsLst>
                    <a:gs pos="66981">
                      <a:srgbClr val="404040">
                        <a:lumMod val="75000"/>
                        <a:lumOff val="25000"/>
                      </a:srgbClr>
                    </a:gs>
                    <a:gs pos="0">
                      <a:srgbClr val="404040">
                        <a:lumMod val="75000"/>
                        <a:lumOff val="25000"/>
                      </a:srgbClr>
                    </a:gs>
                  </a:gsLst>
                  <a:lin ang="5400000" scaled="0"/>
                </a:gradFill>
              </a:rPr>
              <a:t>Application Insights</a:t>
            </a:r>
            <a:endParaRPr lang="en-US" sz="2400" dirty="0">
              <a:gradFill>
                <a:gsLst>
                  <a:gs pos="66981">
                    <a:srgbClr val="404040">
                      <a:lumMod val="75000"/>
                      <a:lumOff val="25000"/>
                    </a:srgbClr>
                  </a:gs>
                  <a:gs pos="0">
                    <a:srgbClr val="404040">
                      <a:lumMod val="75000"/>
                      <a:lumOff val="25000"/>
                    </a:srgbClr>
                  </a:gs>
                </a:gsLst>
                <a:lin ang="5400000" scaled="0"/>
              </a:gradFill>
            </a:endParaRPr>
          </a:p>
        </p:txBody>
      </p:sp>
      <p:sp>
        <p:nvSpPr>
          <p:cNvPr id="4" name="Text Placeholder 3"/>
          <p:cNvSpPr>
            <a:spLocks noGrp="1"/>
          </p:cNvSpPr>
          <p:nvPr>
            <p:ph type="body" sz="quarter" idx="15"/>
          </p:nvPr>
        </p:nvSpPr>
        <p:spPr>
          <a:xfrm>
            <a:off x="2012043" y="5097315"/>
            <a:ext cx="6415997" cy="914400"/>
          </a:xfrm>
        </p:spPr>
        <p:txBody>
          <a:bodyPr/>
          <a:lstStyle/>
          <a:p>
            <a:r>
              <a:rPr lang="en-US" dirty="0" smtClean="0"/>
              <a:t>Visual Studio</a:t>
            </a:r>
            <a:endParaRPr lang="en-US" dirty="0"/>
          </a:p>
        </p:txBody>
      </p:sp>
      <p:sp>
        <p:nvSpPr>
          <p:cNvPr id="7" name="Text Placeholder 3"/>
          <p:cNvSpPr txBox="1">
            <a:spLocks/>
          </p:cNvSpPr>
          <p:nvPr/>
        </p:nvSpPr>
        <p:spPr>
          <a:xfrm>
            <a:off x="4814652" y="2754864"/>
            <a:ext cx="7315203" cy="914400"/>
          </a:xfrm>
          <a:prstGeom prst="rect">
            <a:avLst/>
          </a:prstGeom>
        </p:spPr>
        <p:txBody>
          <a:bodyPr vert="horz" wrap="square" lIns="182880" tIns="146304" rIns="182880" bIns="146304" rtlCol="0" anchor="ctr">
            <a:noAutofit/>
          </a:bodyPr>
          <a:lstStyle>
            <a:lvl1pPr marL="0" indent="0" algn="l" defTabSz="914166" rtl="0" eaLnBrk="1" latinLnBrk="0" hangingPunct="1">
              <a:spcBef>
                <a:spcPct val="20000"/>
              </a:spcBef>
              <a:buFont typeface="Arial" pitchFamily="34" charset="0"/>
              <a:buNone/>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a:gradFill>
                  <a:gsLst>
                    <a:gs pos="12264">
                      <a:srgbClr val="404040">
                        <a:lumMod val="75000"/>
                        <a:lumOff val="25000"/>
                      </a:srgbClr>
                    </a:gs>
                    <a:gs pos="71000">
                      <a:srgbClr val="404040">
                        <a:lumMod val="75000"/>
                        <a:lumOff val="25000"/>
                      </a:srgbClr>
                    </a:gs>
                  </a:gsLst>
                  <a:lin ang="5400000" scaled="0"/>
                </a:gradFill>
              </a:rPr>
              <a:t>Before that…</a:t>
            </a:r>
          </a:p>
        </p:txBody>
      </p:sp>
      <p:sp>
        <p:nvSpPr>
          <p:cNvPr id="8" name="Text Placeholder 3"/>
          <p:cNvSpPr txBox="1">
            <a:spLocks/>
          </p:cNvSpPr>
          <p:nvPr/>
        </p:nvSpPr>
        <p:spPr>
          <a:xfrm>
            <a:off x="1463409" y="5870428"/>
            <a:ext cx="6699016" cy="914400"/>
          </a:xfrm>
          <a:prstGeom prst="rect">
            <a:avLst/>
          </a:prstGeom>
        </p:spPr>
        <p:txBody>
          <a:bodyPr vert="horz" wrap="square" lIns="182880" tIns="146304" rIns="182880" bIns="146304" rtlCol="0" anchor="ctr">
            <a:noAutofit/>
          </a:bodyPr>
          <a:lstStyle>
            <a:lvl1pPr marL="0" indent="0" algn="l" defTabSz="914166" rtl="0" eaLnBrk="1" latinLnBrk="0" hangingPunct="1">
              <a:spcBef>
                <a:spcPct val="20000"/>
              </a:spcBef>
              <a:buFont typeface="Arial" pitchFamily="34" charset="0"/>
              <a:buNone/>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a:gradFill>
                  <a:gsLst>
                    <a:gs pos="12264">
                      <a:srgbClr val="404040">
                        <a:lumMod val="75000"/>
                        <a:lumOff val="25000"/>
                      </a:srgbClr>
                    </a:gs>
                    <a:gs pos="71000">
                      <a:srgbClr val="404040">
                        <a:lumMod val="75000"/>
                        <a:lumOff val="25000"/>
                      </a:srgbClr>
                    </a:gs>
                  </a:gsLst>
                  <a:lin ang="5400000" scaled="0"/>
                </a:gradFill>
              </a:rPr>
              <a:t>Windows</a:t>
            </a:r>
          </a:p>
        </p:txBody>
      </p:sp>
      <p:sp>
        <p:nvSpPr>
          <p:cNvPr id="12" name="Text Placeholder 3"/>
          <p:cNvSpPr txBox="1">
            <a:spLocks/>
          </p:cNvSpPr>
          <p:nvPr/>
        </p:nvSpPr>
        <p:spPr>
          <a:xfrm>
            <a:off x="731836" y="4275064"/>
            <a:ext cx="7315203" cy="914400"/>
          </a:xfrm>
          <a:prstGeom prst="rect">
            <a:avLst/>
          </a:prstGeom>
        </p:spPr>
        <p:txBody>
          <a:bodyPr vert="horz" wrap="square" lIns="182880" tIns="146304" rIns="182880" bIns="146304" rtlCol="0" anchor="ctr">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a:gradFill>
                  <a:gsLst>
                    <a:gs pos="1299">
                      <a:srgbClr val="404040"/>
                    </a:gs>
                    <a:gs pos="100000">
                      <a:srgbClr val="404040"/>
                    </a:gs>
                  </a:gsLst>
                  <a:lin ang="5400000" scaled="0"/>
                </a:gradFill>
              </a:rPr>
              <a:t>Bing</a:t>
            </a:r>
          </a:p>
        </p:txBody>
      </p:sp>
      <p:sp>
        <p:nvSpPr>
          <p:cNvPr id="13" name="Text Placeholder 3"/>
          <p:cNvSpPr txBox="1">
            <a:spLocks/>
          </p:cNvSpPr>
          <p:nvPr/>
        </p:nvSpPr>
        <p:spPr>
          <a:xfrm>
            <a:off x="1920604" y="3561166"/>
            <a:ext cx="6729936" cy="914400"/>
          </a:xfrm>
          <a:prstGeom prst="rect">
            <a:avLst/>
          </a:prstGeom>
        </p:spPr>
        <p:txBody>
          <a:bodyPr vert="horz" wrap="square" lIns="182880" tIns="146304" rIns="182880" bIns="146304" rtlCol="0" anchor="ctr">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a:gradFill>
                  <a:gsLst>
                    <a:gs pos="1299">
                      <a:srgbClr val="404040"/>
                    </a:gs>
                    <a:gs pos="100000">
                      <a:srgbClr val="404040"/>
                    </a:gs>
                  </a:gsLst>
                  <a:lin ang="5400000" scaled="0"/>
                </a:gradFill>
              </a:rPr>
              <a:t>Dynamics</a:t>
            </a:r>
          </a:p>
        </p:txBody>
      </p:sp>
      <p:pic>
        <p:nvPicPr>
          <p:cNvPr id="2" name="Picture 1"/>
          <p:cNvPicPr>
            <a:picLocks noChangeAspect="1"/>
          </p:cNvPicPr>
          <p:nvPr/>
        </p:nvPicPr>
        <p:blipFill>
          <a:blip r:embed="rId3"/>
          <a:stretch>
            <a:fillRect/>
          </a:stretch>
        </p:blipFill>
        <p:spPr>
          <a:xfrm>
            <a:off x="719394" y="1100700"/>
            <a:ext cx="2379145" cy="1611774"/>
          </a:xfrm>
          <a:prstGeom prst="rect">
            <a:avLst/>
          </a:prstGeom>
        </p:spPr>
      </p:pic>
      <p:sp>
        <p:nvSpPr>
          <p:cNvPr id="10" name="Title 4"/>
          <p:cNvSpPr txBox="1">
            <a:spLocks/>
          </p:cNvSpPr>
          <p:nvPr/>
        </p:nvSpPr>
        <p:spPr>
          <a:xfrm>
            <a:off x="427039" y="447674"/>
            <a:ext cx="5562598" cy="917575"/>
          </a:xfrm>
          <a:prstGeom prst="rect">
            <a:avLst/>
          </a:prstGeom>
        </p:spPr>
        <p:txBody>
          <a:bodyPr vert="horz" wrap="none" lIns="182880" tIns="146304" rIns="182880" bIns="146304" rtlCol="0" anchor="t">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3600">
                <a:gradFill>
                  <a:gsLst>
                    <a:gs pos="1250">
                      <a:srgbClr val="404040"/>
                    </a:gs>
                    <a:gs pos="100000">
                      <a:srgbClr val="404040"/>
                    </a:gs>
                  </a:gsLst>
                  <a:lin ang="5400000" scaled="0"/>
                </a:gradFill>
              </a:rPr>
              <a:t>Bret Grinslade</a:t>
            </a:r>
          </a:p>
        </p:txBody>
      </p:sp>
      <p:sp>
        <p:nvSpPr>
          <p:cNvPr id="14" name="Text Placeholder 3"/>
          <p:cNvSpPr txBox="1">
            <a:spLocks/>
          </p:cNvSpPr>
          <p:nvPr/>
        </p:nvSpPr>
        <p:spPr>
          <a:xfrm>
            <a:off x="8614280" y="5870428"/>
            <a:ext cx="3017993" cy="914400"/>
          </a:xfrm>
          <a:prstGeom prst="rect">
            <a:avLst/>
          </a:prstGeom>
        </p:spPr>
        <p:txBody>
          <a:bodyPr vert="horz" wrap="square" lIns="182880" tIns="146304" rIns="182880" bIns="146304" rtlCol="0" anchor="ctr">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a:gradFill>
                  <a:gsLst>
                    <a:gs pos="1299">
                      <a:srgbClr val="404040"/>
                    </a:gs>
                    <a:gs pos="100000">
                      <a:srgbClr val="404040"/>
                    </a:gs>
                  </a:gsLst>
                  <a:lin ang="5400000" scaled="0"/>
                </a:gradFill>
              </a:rPr>
              <a:t>Windows</a:t>
            </a:r>
          </a:p>
        </p:txBody>
      </p:sp>
      <p:sp>
        <p:nvSpPr>
          <p:cNvPr id="15" name="Text Placeholder 3"/>
          <p:cNvSpPr txBox="1">
            <a:spLocks/>
          </p:cNvSpPr>
          <p:nvPr/>
        </p:nvSpPr>
        <p:spPr>
          <a:xfrm>
            <a:off x="8463444" y="3737349"/>
            <a:ext cx="3496374" cy="914400"/>
          </a:xfrm>
          <a:prstGeom prst="rect">
            <a:avLst/>
          </a:prstGeom>
        </p:spPr>
        <p:txBody>
          <a:bodyPr vert="horz" wrap="square" lIns="182880" tIns="146304" rIns="182880" bIns="146304" rtlCol="0" anchor="ctr">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a:gradFill>
                  <a:gsLst>
                    <a:gs pos="1299">
                      <a:srgbClr val="404040"/>
                    </a:gs>
                    <a:gs pos="100000">
                      <a:srgbClr val="404040"/>
                    </a:gs>
                  </a:gsLst>
                  <a:lin ang="5400000" scaled="0"/>
                </a:gradFill>
              </a:rPr>
              <a:t>System Center</a:t>
            </a:r>
          </a:p>
        </p:txBody>
      </p:sp>
      <p:sp>
        <p:nvSpPr>
          <p:cNvPr id="16" name="Text Placeholder 3"/>
          <p:cNvSpPr txBox="1">
            <a:spLocks/>
          </p:cNvSpPr>
          <p:nvPr/>
        </p:nvSpPr>
        <p:spPr>
          <a:xfrm>
            <a:off x="8009042" y="4772766"/>
            <a:ext cx="4493721" cy="914400"/>
          </a:xfrm>
          <a:prstGeom prst="rect">
            <a:avLst/>
          </a:prstGeom>
        </p:spPr>
        <p:txBody>
          <a:bodyPr vert="horz" wrap="square" lIns="182880" tIns="146304" rIns="182880" bIns="146304" rtlCol="0" anchor="ctr">
            <a:noAutofit/>
          </a:bodyPr>
          <a:lstStyle>
            <a:lvl1pPr marL="0" marR="0" indent="0" algn="l" defTabSz="932742" rtl="0" eaLnBrk="1" fontAlgn="auto" latinLnBrk="0" hangingPunct="1">
              <a:lnSpc>
                <a:spcPct val="90000"/>
              </a:lnSpc>
              <a:spcBef>
                <a:spcPct val="20000"/>
              </a:spcBef>
              <a:spcAft>
                <a:spcPts val="0"/>
              </a:spcAft>
              <a:buClr>
                <a:schemeClr val="tx1"/>
              </a:buClr>
              <a:buSzPct val="90000"/>
              <a:buFont typeface="Arial" panose="020B0604020202020204" pitchFamily="34" charset="0"/>
              <a:buNone/>
              <a:tabLst/>
              <a:defRPr lang="en-US" sz="3600" kern="1200" spc="0" baseline="0" dirty="0" smtClean="0">
                <a:gradFill>
                  <a:gsLst>
                    <a:gs pos="1299">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a:gradFill>
                  <a:gsLst>
                    <a:gs pos="1299">
                      <a:srgbClr val="404040"/>
                    </a:gs>
                    <a:gs pos="100000">
                      <a:srgbClr val="404040"/>
                    </a:gs>
                  </a:gsLst>
                  <a:lin ang="5400000" scaled="0"/>
                </a:gradFill>
              </a:rPr>
              <a:t>Operations Manager</a:t>
            </a:r>
          </a:p>
        </p:txBody>
      </p:sp>
      <p:pic>
        <p:nvPicPr>
          <p:cNvPr id="18" name="Picture 17"/>
          <p:cNvPicPr>
            <a:picLocks noChangeAspect="1"/>
          </p:cNvPicPr>
          <p:nvPr/>
        </p:nvPicPr>
        <p:blipFill>
          <a:blip r:embed="rId4"/>
          <a:stretch>
            <a:fillRect/>
          </a:stretch>
        </p:blipFill>
        <p:spPr>
          <a:xfrm>
            <a:off x="9467687" y="1110809"/>
            <a:ext cx="2039684" cy="1644056"/>
          </a:xfrm>
          <a:prstGeom prst="rect">
            <a:avLst/>
          </a:prstGeom>
        </p:spPr>
      </p:pic>
    </p:spTree>
    <p:extLst>
      <p:ext uri="{BB962C8B-B14F-4D97-AF65-F5344CB8AC3E}">
        <p14:creationId xmlns:p14="http://schemas.microsoft.com/office/powerpoint/2010/main" val="3525886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sz="3200" dirty="0" smtClean="0"/>
              <a:t>Delivered as a Service – VS Online, Azure Portal Preview</a:t>
            </a:r>
          </a:p>
          <a:p>
            <a:r>
              <a:rPr lang="en-US" sz="3200" dirty="0" smtClean="0"/>
              <a:t>VSIX integration with VS 2013</a:t>
            </a:r>
          </a:p>
          <a:p>
            <a:r>
              <a:rPr lang="en-US" sz="3200" dirty="0" smtClean="0"/>
              <a:t>Reduce mean time to detect problems </a:t>
            </a:r>
          </a:p>
          <a:p>
            <a:r>
              <a:rPr lang="en-US" sz="3200" dirty="0" smtClean="0"/>
              <a:t>Reduce mean time to resolve problems </a:t>
            </a:r>
          </a:p>
          <a:p>
            <a:r>
              <a:rPr lang="en-US" sz="3200" dirty="0" smtClean="0"/>
              <a:t>Ensure your application is succeeding</a:t>
            </a:r>
          </a:p>
        </p:txBody>
      </p:sp>
      <p:sp>
        <p:nvSpPr>
          <p:cNvPr id="3" name="Title 2"/>
          <p:cNvSpPr>
            <a:spLocks noGrp="1"/>
          </p:cNvSpPr>
          <p:nvPr>
            <p:ph type="title"/>
          </p:nvPr>
        </p:nvSpPr>
        <p:spPr/>
        <p:txBody>
          <a:bodyPr/>
          <a:lstStyle/>
          <a:p>
            <a:r>
              <a:rPr lang="en-US" dirty="0" smtClean="0"/>
              <a:t>Application Insights</a:t>
            </a:r>
            <a:endParaRPr lang="en-US" dirty="0"/>
          </a:p>
        </p:txBody>
      </p:sp>
      <p:sp>
        <p:nvSpPr>
          <p:cNvPr id="4" name="Content Placeholder 3"/>
          <p:cNvSpPr>
            <a:spLocks noGrp="1"/>
          </p:cNvSpPr>
          <p:nvPr>
            <p:ph type="body" sz="quarter" idx="11"/>
          </p:nvPr>
        </p:nvSpPr>
        <p:spPr/>
        <p:txBody>
          <a:bodyPr/>
          <a:lstStyle/>
          <a:p>
            <a:r>
              <a:rPr lang="en-US" dirty="0" smtClean="0"/>
              <a:t>For Services and Device apps: </a:t>
            </a:r>
          </a:p>
          <a:p>
            <a:r>
              <a:rPr lang="en-US" dirty="0" smtClean="0"/>
              <a:t>Available</a:t>
            </a:r>
          </a:p>
          <a:p>
            <a:r>
              <a:rPr lang="en-US" dirty="0" smtClean="0"/>
              <a:t>Performing</a:t>
            </a:r>
          </a:p>
          <a:p>
            <a:r>
              <a:rPr lang="en-US" dirty="0" smtClean="0"/>
              <a:t>Succeeding</a:t>
            </a:r>
          </a:p>
        </p:txBody>
      </p:sp>
    </p:spTree>
    <p:extLst>
      <p:ext uri="{BB962C8B-B14F-4D97-AF65-F5344CB8AC3E}">
        <p14:creationId xmlns:p14="http://schemas.microsoft.com/office/powerpoint/2010/main" val="18977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p:cNvCxnSpPr/>
          <p:nvPr/>
        </p:nvCxnSpPr>
        <p:spPr>
          <a:xfrm>
            <a:off x="1686160" y="4106862"/>
            <a:ext cx="1720312"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dirty="0" smtClean="0"/>
              <a:t>Data flow - Services</a:t>
            </a:r>
            <a:endParaRPr lang="en-US" dirty="0"/>
          </a:p>
        </p:txBody>
      </p:sp>
      <p:sp>
        <p:nvSpPr>
          <p:cNvPr id="6" name="Rectangle 5"/>
          <p:cNvSpPr/>
          <p:nvPr/>
        </p:nvSpPr>
        <p:spPr bwMode="auto">
          <a:xfrm>
            <a:off x="437050" y="3040062"/>
            <a:ext cx="1066800" cy="80267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Browser</a:t>
            </a:r>
            <a:endParaRPr lang="en-US" sz="2000" dirty="0">
              <a:gradFill>
                <a:gsLst>
                  <a:gs pos="79245">
                    <a:srgbClr val="1E1E1E"/>
                  </a:gs>
                  <a:gs pos="0">
                    <a:srgbClr val="1E1E1E"/>
                  </a:gs>
                </a:gsLst>
                <a:lin ang="5400000" scaled="0"/>
              </a:gradFill>
              <a:ea typeface="Segoe UI" pitchFamily="34" charset="0"/>
              <a:cs typeface="Segoe UI" pitchFamily="34" charset="0"/>
            </a:endParaRPr>
          </a:p>
        </p:txBody>
      </p:sp>
      <p:sp>
        <p:nvSpPr>
          <p:cNvPr id="7" name="Rectangle 6"/>
          <p:cNvSpPr/>
          <p:nvPr/>
        </p:nvSpPr>
        <p:spPr bwMode="auto">
          <a:xfrm>
            <a:off x="1670016" y="3040062"/>
            <a:ext cx="1447800" cy="80267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1600" dirty="0" smtClean="0">
                <a:gradFill>
                  <a:gsLst>
                    <a:gs pos="79245">
                      <a:srgbClr val="1E1E1E"/>
                    </a:gs>
                    <a:gs pos="0">
                      <a:srgbClr val="1E1E1E"/>
                    </a:gs>
                  </a:gsLst>
                  <a:lin ang="5400000" scaled="0"/>
                </a:gradFill>
                <a:ea typeface="Segoe UI" pitchFamily="34" charset="0"/>
                <a:cs typeface="Segoe UI" pitchFamily="34" charset="0"/>
              </a:rPr>
              <a:t>AI Telemetry:</a:t>
            </a:r>
          </a:p>
          <a:p>
            <a:pPr algn="ctr" defTabSz="932406">
              <a:defRPr/>
            </a:pPr>
            <a:r>
              <a:rPr lang="en-US" sz="1600" dirty="0" smtClean="0">
                <a:gradFill>
                  <a:gsLst>
                    <a:gs pos="79245">
                      <a:srgbClr val="1E1E1E"/>
                    </a:gs>
                    <a:gs pos="0">
                      <a:srgbClr val="1E1E1E"/>
                    </a:gs>
                  </a:gsLst>
                  <a:lin ang="5400000" scaled="0"/>
                </a:gradFill>
                <a:ea typeface="Segoe UI" pitchFamily="34" charset="0"/>
                <a:cs typeface="Segoe UI" pitchFamily="34" charset="0"/>
              </a:rPr>
              <a:t>Default</a:t>
            </a:r>
            <a:endParaRPr lang="en-US" sz="1600" dirty="0">
              <a:gradFill>
                <a:gsLst>
                  <a:gs pos="79245">
                    <a:srgbClr val="1E1E1E"/>
                  </a:gs>
                  <a:gs pos="0">
                    <a:srgbClr val="1E1E1E"/>
                  </a:gs>
                </a:gsLst>
                <a:lin ang="5400000" scaled="0"/>
              </a:gradFill>
              <a:ea typeface="Segoe UI" pitchFamily="34" charset="0"/>
              <a:cs typeface="Segoe UI" pitchFamily="34" charset="0"/>
            </a:endParaRPr>
          </a:p>
          <a:p>
            <a:pPr algn="ctr" defTabSz="932406">
              <a:defRPr/>
            </a:pPr>
            <a:r>
              <a:rPr lang="en-US" sz="1600" dirty="0" smtClean="0">
                <a:gradFill>
                  <a:gsLst>
                    <a:gs pos="79245">
                      <a:srgbClr val="1E1E1E"/>
                    </a:gs>
                    <a:gs pos="0">
                      <a:srgbClr val="1E1E1E"/>
                    </a:gs>
                  </a:gsLst>
                  <a:lin ang="5400000" scaled="0"/>
                </a:gradFill>
                <a:ea typeface="Segoe UI" pitchFamily="34" charset="0"/>
                <a:cs typeface="Segoe UI" pitchFamily="34" charset="0"/>
              </a:rPr>
              <a:t>Custom</a:t>
            </a:r>
            <a:endParaRPr lang="en-US" sz="1600" dirty="0">
              <a:gradFill>
                <a:gsLst>
                  <a:gs pos="79245">
                    <a:srgbClr val="1E1E1E"/>
                  </a:gs>
                  <a:gs pos="0">
                    <a:srgbClr val="1E1E1E"/>
                  </a:gs>
                </a:gsLst>
                <a:lin ang="5400000" scaled="0"/>
              </a:gradFill>
              <a:ea typeface="Segoe UI" pitchFamily="34" charset="0"/>
              <a:cs typeface="Segoe UI" pitchFamily="34" charset="0"/>
            </a:endParaRPr>
          </a:p>
        </p:txBody>
      </p:sp>
      <p:sp>
        <p:nvSpPr>
          <p:cNvPr id="9" name="Rectangle 8"/>
          <p:cNvSpPr/>
          <p:nvPr/>
        </p:nvSpPr>
        <p:spPr bwMode="auto">
          <a:xfrm>
            <a:off x="427037" y="4318033"/>
            <a:ext cx="1066800" cy="120400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2000" dirty="0" smtClean="0">
                <a:gradFill>
                  <a:gsLst>
                    <a:gs pos="0">
                      <a:srgbClr val="FFFFFF"/>
                    </a:gs>
                    <a:gs pos="100000">
                      <a:srgbClr val="FFFFFF"/>
                    </a:gs>
                  </a:gsLst>
                  <a:lin ang="5400000" scaled="0"/>
                </a:gradFill>
                <a:ea typeface="Segoe UI" pitchFamily="34" charset="0"/>
                <a:cs typeface="Segoe UI" pitchFamily="34" charset="0"/>
              </a:rPr>
              <a:t>Service</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cxnSp>
        <p:nvCxnSpPr>
          <p:cNvPr id="12" name="Straight Arrow Connector 11"/>
          <p:cNvCxnSpPr>
            <a:stCxn id="6" idx="2"/>
            <a:endCxn id="9" idx="0"/>
          </p:cNvCxnSpPr>
          <p:nvPr/>
        </p:nvCxnSpPr>
        <p:spPr>
          <a:xfrm flipH="1">
            <a:off x="960437" y="3842732"/>
            <a:ext cx="10013" cy="475301"/>
          </a:xfrm>
          <a:prstGeom prst="straightConnector1">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7" name="Group 16"/>
          <p:cNvGrpSpPr/>
          <p:nvPr/>
        </p:nvGrpSpPr>
        <p:grpSpPr>
          <a:xfrm>
            <a:off x="1670016" y="1725120"/>
            <a:ext cx="1447800" cy="802670"/>
            <a:chOff x="2179637" y="2638727"/>
            <a:chExt cx="1447800" cy="802670"/>
          </a:xfrm>
        </p:grpSpPr>
        <p:sp>
          <p:nvSpPr>
            <p:cNvPr id="8" name="Rectangle 7"/>
            <p:cNvSpPr/>
            <p:nvPr/>
          </p:nvSpPr>
          <p:spPr bwMode="auto">
            <a:xfrm>
              <a:off x="2179637" y="2638727"/>
              <a:ext cx="1447800" cy="80267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b" anchorCtr="0"/>
            <a:lstStyle/>
            <a:p>
              <a:pPr algn="ctr" defTabSz="932406">
                <a:defRPr/>
              </a:pPr>
              <a:r>
                <a:rPr lang="en-US" sz="900" dirty="0" err="1" smtClean="0">
                  <a:gradFill>
                    <a:gsLst>
                      <a:gs pos="79245">
                        <a:srgbClr val="1E1E1E"/>
                      </a:gs>
                      <a:gs pos="0">
                        <a:srgbClr val="1E1E1E"/>
                      </a:gs>
                    </a:gsLst>
                    <a:lin ang="5400000" scaled="0"/>
                  </a:gradFill>
                  <a:ea typeface="Segoe UI" pitchFamily="34" charset="0"/>
                  <a:cs typeface="Segoe UI" pitchFamily="34" charset="0"/>
                </a:rPr>
                <a:t>Webtests</a:t>
              </a:r>
              <a:endParaRPr lang="en-US" sz="900" dirty="0">
                <a:gradFill>
                  <a:gsLst>
                    <a:gs pos="79245">
                      <a:srgbClr val="1E1E1E"/>
                    </a:gs>
                    <a:gs pos="0">
                      <a:srgbClr val="1E1E1E"/>
                    </a:gs>
                  </a:gsLst>
                  <a:lin ang="5400000" scaled="0"/>
                </a:gradFill>
                <a:ea typeface="Segoe UI" pitchFamily="34" charset="0"/>
                <a:cs typeface="Segoe UI" pitchFamily="34" charset="0"/>
              </a:endParaRPr>
            </a:p>
          </p:txBody>
        </p:sp>
        <p:pic>
          <p:nvPicPr>
            <p:cNvPr id="16" name="Picture 15"/>
            <p:cNvPicPr>
              <a:picLocks noChangeAspect="1"/>
            </p:cNvPicPr>
            <p:nvPr/>
          </p:nvPicPr>
          <p:blipFill>
            <a:blip r:embed="rId2"/>
            <a:stretch>
              <a:fillRect/>
            </a:stretch>
          </p:blipFill>
          <p:spPr>
            <a:xfrm>
              <a:off x="2408237" y="2657707"/>
              <a:ext cx="990600" cy="563017"/>
            </a:xfrm>
            <a:prstGeom prst="rect">
              <a:avLst/>
            </a:prstGeom>
          </p:spPr>
        </p:pic>
      </p:grpSp>
      <p:sp>
        <p:nvSpPr>
          <p:cNvPr id="27" name="Rectangle 26"/>
          <p:cNvSpPr/>
          <p:nvPr/>
        </p:nvSpPr>
        <p:spPr bwMode="auto">
          <a:xfrm>
            <a:off x="1670016" y="4318034"/>
            <a:ext cx="1447800" cy="120400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1600" dirty="0">
                <a:gradFill>
                  <a:gsLst>
                    <a:gs pos="79245">
                      <a:srgbClr val="1E1E1E"/>
                    </a:gs>
                    <a:gs pos="0">
                      <a:srgbClr val="1E1E1E"/>
                    </a:gs>
                  </a:gsLst>
                  <a:lin ang="5400000" scaled="0"/>
                </a:gradFill>
                <a:ea typeface="Segoe UI" pitchFamily="34" charset="0"/>
                <a:cs typeface="Segoe UI" pitchFamily="34" charset="0"/>
              </a:rPr>
              <a:t>AI Telemetry:</a:t>
            </a:r>
          </a:p>
          <a:p>
            <a:pPr algn="ctr" defTabSz="932406">
              <a:defRPr/>
            </a:pPr>
            <a:r>
              <a:rPr lang="en-US" sz="1600" dirty="0">
                <a:gradFill>
                  <a:gsLst>
                    <a:gs pos="79245">
                      <a:srgbClr val="1E1E1E"/>
                    </a:gs>
                    <a:gs pos="0">
                      <a:srgbClr val="1E1E1E"/>
                    </a:gs>
                  </a:gsLst>
                  <a:lin ang="5400000" scaled="0"/>
                </a:gradFill>
                <a:ea typeface="Segoe UI" pitchFamily="34" charset="0"/>
                <a:cs typeface="Segoe UI" pitchFamily="34" charset="0"/>
              </a:rPr>
              <a:t>Default</a:t>
            </a:r>
          </a:p>
          <a:p>
            <a:pPr algn="ctr" defTabSz="932406">
              <a:defRPr/>
            </a:pPr>
            <a:r>
              <a:rPr lang="en-US" sz="1600" dirty="0">
                <a:gradFill>
                  <a:gsLst>
                    <a:gs pos="79245">
                      <a:srgbClr val="1E1E1E"/>
                    </a:gs>
                    <a:gs pos="0">
                      <a:srgbClr val="1E1E1E"/>
                    </a:gs>
                  </a:gsLst>
                  <a:lin ang="5400000" scaled="0"/>
                </a:gradFill>
                <a:ea typeface="Segoe UI" pitchFamily="34" charset="0"/>
                <a:cs typeface="Segoe UI" pitchFamily="34" charset="0"/>
              </a:rPr>
              <a:t>Custom</a:t>
            </a:r>
          </a:p>
        </p:txBody>
      </p:sp>
      <p:graphicFrame>
        <p:nvGraphicFramePr>
          <p:cNvPr id="28" name="Table 27"/>
          <p:cNvGraphicFramePr>
            <a:graphicFrameLocks noGrp="1"/>
          </p:cNvGraphicFramePr>
          <p:nvPr>
            <p:extLst/>
          </p:nvPr>
        </p:nvGraphicFramePr>
        <p:xfrm>
          <a:off x="3322637" y="1212849"/>
          <a:ext cx="8841566" cy="5256213"/>
        </p:xfrm>
        <a:graphic>
          <a:graphicData uri="http://schemas.openxmlformats.org/drawingml/2006/table">
            <a:tbl>
              <a:tblPr firstRow="1" bandRow="1">
                <a:tableStyleId>{5C22544A-7EE6-4342-B048-85BDC9FD1C3A}</a:tableStyleId>
              </a:tblPr>
              <a:tblGrid>
                <a:gridCol w="4191000"/>
                <a:gridCol w="4650566"/>
              </a:tblGrid>
              <a:tr h="458563">
                <a:tc>
                  <a:txBody>
                    <a:bodyPr/>
                    <a:lstStyle/>
                    <a:p>
                      <a:r>
                        <a:rPr lang="en-US" dirty="0" smtClean="0"/>
                        <a:t>How to get started</a:t>
                      </a:r>
                      <a:endParaRPr lang="en-US" dirty="0"/>
                    </a:p>
                  </a:txBody>
                  <a:tcPr/>
                </a:tc>
                <a:tc>
                  <a:txBody>
                    <a:bodyPr/>
                    <a:lstStyle/>
                    <a:p>
                      <a:r>
                        <a:rPr lang="en-US" dirty="0" smtClean="0"/>
                        <a:t>Results-in</a:t>
                      </a:r>
                      <a:endParaRPr lang="en-US" dirty="0"/>
                    </a:p>
                  </a:txBody>
                  <a:tcPr/>
                </a:tc>
              </a:tr>
              <a:tr h="1068795">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800" dirty="0" smtClean="0">
                          <a:solidFill>
                            <a:schemeClr val="accent3">
                              <a:lumMod val="75000"/>
                            </a:schemeClr>
                          </a:solidFill>
                        </a:rPr>
                        <a:t>Create availability tests from locations around the world</a:t>
                      </a:r>
                    </a:p>
                    <a:p>
                      <a:pPr marL="0" marR="0" indent="0" algn="l" defTabSz="932742" rtl="0" eaLnBrk="1" fontAlgn="auto" latinLnBrk="0" hangingPunct="1">
                        <a:lnSpc>
                          <a:spcPct val="100000"/>
                        </a:lnSpc>
                        <a:spcBef>
                          <a:spcPts val="0"/>
                        </a:spcBef>
                        <a:spcAft>
                          <a:spcPts val="0"/>
                        </a:spcAft>
                        <a:buClrTx/>
                        <a:buSzTx/>
                        <a:buFontTx/>
                        <a:buNone/>
                        <a:tabLst/>
                        <a:defRPr/>
                      </a:pPr>
                      <a:endParaRPr lang="en-US" sz="1800" dirty="0" smtClean="0">
                        <a:solidFill>
                          <a:schemeClr val="accent3">
                            <a:lumMod val="75000"/>
                          </a:schemeClr>
                        </a:solidFill>
                      </a:endParaRPr>
                    </a:p>
                  </a:txBody>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800" dirty="0" smtClean="0">
                          <a:solidFill>
                            <a:schemeClr val="accent3">
                              <a:lumMod val="75000"/>
                            </a:schemeClr>
                          </a:solidFill>
                        </a:rPr>
                        <a:t>Metrics and alerting: Application availability/response time, per </a:t>
                      </a:r>
                      <a:r>
                        <a:rPr lang="en-US" sz="1800" dirty="0" err="1" smtClean="0">
                          <a:solidFill>
                            <a:schemeClr val="accent3">
                              <a:lumMod val="75000"/>
                            </a:schemeClr>
                          </a:solidFill>
                        </a:rPr>
                        <a:t>webtest</a:t>
                      </a:r>
                      <a:r>
                        <a:rPr lang="en-US" sz="1800" dirty="0" smtClean="0">
                          <a:solidFill>
                            <a:schemeClr val="accent3">
                              <a:lumMod val="75000"/>
                            </a:schemeClr>
                          </a:solidFill>
                        </a:rPr>
                        <a:t>, per location per </a:t>
                      </a:r>
                      <a:r>
                        <a:rPr lang="en-US" sz="1800" dirty="0" err="1" smtClean="0">
                          <a:solidFill>
                            <a:schemeClr val="accent3">
                              <a:lumMod val="75000"/>
                            </a:schemeClr>
                          </a:solidFill>
                        </a:rPr>
                        <a:t>webtest</a:t>
                      </a:r>
                      <a:endParaRPr lang="en-US" sz="1800" dirty="0" smtClean="0">
                        <a:solidFill>
                          <a:schemeClr val="accent3">
                            <a:lumMod val="75000"/>
                          </a:schemeClr>
                        </a:solidFill>
                      </a:endParaRPr>
                    </a:p>
                  </a:txBody>
                  <a:tcPr/>
                </a:tc>
              </a:tr>
              <a:tr h="1366655">
                <a:tc>
                  <a:txBody>
                    <a:bodyPr/>
                    <a:lstStyle/>
                    <a:p>
                      <a:r>
                        <a:rPr lang="en-US" sz="1800" dirty="0" smtClean="0"/>
                        <a:t>Default: script in browser (code change)</a:t>
                      </a:r>
                    </a:p>
                    <a:p>
                      <a:r>
                        <a:rPr lang="en-US" sz="1800" dirty="0" smtClean="0"/>
                        <a:t>Custom: submitting</a:t>
                      </a:r>
                      <a:r>
                        <a:rPr lang="en-US" sz="1800" baseline="0" dirty="0" smtClean="0"/>
                        <a:t> </a:t>
                      </a:r>
                      <a:r>
                        <a:rPr lang="en-US" sz="1800" dirty="0" smtClean="0"/>
                        <a:t>custom events or timed events (code change)</a:t>
                      </a:r>
                    </a:p>
                  </a:txBody>
                  <a:tcPr/>
                </a:tc>
                <a:tc>
                  <a:txBody>
                    <a:bodyPr/>
                    <a:lstStyle/>
                    <a:p>
                      <a:r>
                        <a:rPr lang="en-US" dirty="0" smtClean="0"/>
                        <a:t>Default: user</a:t>
                      </a:r>
                      <a:r>
                        <a:rPr lang="en-US" baseline="0" dirty="0" smtClean="0"/>
                        <a:t> and page sessions and activities, environment data</a:t>
                      </a:r>
                      <a:endParaRPr lang="en-US" dirty="0" smtClean="0"/>
                    </a:p>
                    <a:p>
                      <a:r>
                        <a:rPr lang="en-US" dirty="0" smtClean="0"/>
                        <a:t>Custom: Specific actions tracked</a:t>
                      </a:r>
                      <a:endParaRPr lang="en-US" dirty="0"/>
                    </a:p>
                  </a:txBody>
                  <a:tcPr/>
                </a:tc>
              </a:tr>
              <a:tr h="2362200">
                <a:tc>
                  <a:txBody>
                    <a:bodyPr/>
                    <a:lstStyle/>
                    <a:p>
                      <a:r>
                        <a:rPr lang="en-US" sz="1800" dirty="0" smtClean="0"/>
                        <a:t>Default: </a:t>
                      </a:r>
                      <a:r>
                        <a:rPr lang="en-US" sz="1800" b="1" dirty="0" smtClean="0">
                          <a:solidFill>
                            <a:srgbClr val="FF0000"/>
                          </a:solidFill>
                        </a:rPr>
                        <a:t>installing Microsoft monitoring agent (MMA) on server,</a:t>
                      </a:r>
                      <a:r>
                        <a:rPr lang="en-US" sz="1800" baseline="0" dirty="0" smtClean="0"/>
                        <a:t> using server side SDK</a:t>
                      </a:r>
                      <a:endParaRPr lang="en-US" sz="1800" dirty="0" smtClean="0"/>
                    </a:p>
                    <a:p>
                      <a:r>
                        <a:rPr lang="en-US" sz="1800" dirty="0" smtClean="0"/>
                        <a:t>Custom: </a:t>
                      </a:r>
                      <a:r>
                        <a:rPr lang="en-US" sz="1800" b="1" dirty="0" err="1" smtClean="0">
                          <a:solidFill>
                            <a:srgbClr val="FF0000"/>
                          </a:solidFill>
                        </a:rPr>
                        <a:t>ApplicationInsights.config</a:t>
                      </a:r>
                      <a:r>
                        <a:rPr lang="en-US" sz="1800" b="1" dirty="0" smtClean="0">
                          <a:solidFill>
                            <a:srgbClr val="FF0000"/>
                          </a:solidFill>
                        </a:rPr>
                        <a:t> tuning and windows </a:t>
                      </a:r>
                      <a:r>
                        <a:rPr lang="en-US" sz="1800" b="1" dirty="0" err="1" smtClean="0">
                          <a:solidFill>
                            <a:srgbClr val="FF0000"/>
                          </a:solidFill>
                        </a:rPr>
                        <a:t>perf</a:t>
                      </a:r>
                      <a:r>
                        <a:rPr lang="en-US" sz="1800" b="1" dirty="0" smtClean="0">
                          <a:solidFill>
                            <a:srgbClr val="FF0000"/>
                          </a:solidFill>
                        </a:rPr>
                        <a:t> counters, Collect logs</a:t>
                      </a:r>
                      <a:r>
                        <a:rPr lang="en-US" sz="1800" b="1" baseline="0" dirty="0" smtClean="0">
                          <a:solidFill>
                            <a:srgbClr val="FF0000"/>
                          </a:solidFill>
                        </a:rPr>
                        <a:t> (Log4Net, </a:t>
                      </a:r>
                      <a:r>
                        <a:rPr lang="en-US" sz="1800" b="1" baseline="0" dirty="0" err="1" smtClean="0">
                          <a:solidFill>
                            <a:srgbClr val="FF0000"/>
                          </a:solidFill>
                        </a:rPr>
                        <a:t>NLog</a:t>
                      </a:r>
                      <a:r>
                        <a:rPr lang="en-US" sz="1800" b="1" baseline="0" dirty="0" smtClean="0">
                          <a:solidFill>
                            <a:srgbClr val="FF0000"/>
                          </a:solidFill>
                        </a:rPr>
                        <a:t>, </a:t>
                      </a:r>
                      <a:r>
                        <a:rPr lang="en-US" sz="1800" b="1" baseline="0" dirty="0" err="1" smtClean="0">
                          <a:solidFill>
                            <a:srgbClr val="FF0000"/>
                          </a:solidFill>
                        </a:rPr>
                        <a:t>TraceListener</a:t>
                      </a:r>
                      <a:r>
                        <a:rPr lang="en-US" sz="1800" b="1" baseline="0" dirty="0" smtClean="0">
                          <a:solidFill>
                            <a:srgbClr val="FF0000"/>
                          </a:solidFill>
                        </a:rPr>
                        <a:t>)</a:t>
                      </a:r>
                      <a:endParaRPr lang="en-US" sz="1800" b="1" dirty="0" smtClean="0">
                        <a:solidFill>
                          <a:srgbClr val="FF0000"/>
                        </a:solidFill>
                      </a:endParaRPr>
                    </a:p>
                  </a:txBody>
                  <a:tcPr/>
                </a:tc>
                <a:tc>
                  <a:txBody>
                    <a:bodyPr/>
                    <a:lstStyle/>
                    <a:p>
                      <a:r>
                        <a:rPr lang="en-US" dirty="0" smtClean="0"/>
                        <a:t>Default: </a:t>
                      </a:r>
                      <a:r>
                        <a:rPr lang="en-US" sz="1800" b="1" i="0" dirty="0" smtClean="0">
                          <a:solidFill>
                            <a:srgbClr val="FF0000"/>
                          </a:solidFill>
                        </a:rPr>
                        <a:t>Starts byte code instrumentation. Enables </a:t>
                      </a:r>
                      <a:r>
                        <a:rPr lang="en-US" sz="1800" b="1" i="0" dirty="0" err="1" smtClean="0">
                          <a:solidFill>
                            <a:srgbClr val="FF0000"/>
                          </a:solidFill>
                        </a:rPr>
                        <a:t>perf</a:t>
                      </a:r>
                      <a:r>
                        <a:rPr lang="en-US" sz="1800" b="1" i="0" dirty="0" smtClean="0">
                          <a:solidFill>
                            <a:srgbClr val="FF0000"/>
                          </a:solidFill>
                        </a:rPr>
                        <a:t>/exception event and drill to code</a:t>
                      </a:r>
                      <a:r>
                        <a:rPr lang="en-US" sz="1800" b="0" i="0" dirty="0" smtClean="0">
                          <a:solidFill>
                            <a:schemeClr val="tx1"/>
                          </a:solidFill>
                        </a:rPr>
                        <a:t>, app</a:t>
                      </a:r>
                      <a:r>
                        <a:rPr lang="en-US" sz="1800" b="0" i="0" baseline="0" dirty="0" smtClean="0">
                          <a:solidFill>
                            <a:schemeClr val="tx1"/>
                          </a:solidFill>
                        </a:rPr>
                        <a:t> started events</a:t>
                      </a:r>
                      <a:endParaRPr lang="en-US" sz="1800" b="0" i="0" dirty="0" smtClean="0">
                        <a:solidFill>
                          <a:schemeClr val="tx1"/>
                        </a:solidFill>
                      </a:endParaRPr>
                    </a:p>
                    <a:p>
                      <a:pPr marL="0" marR="0" indent="0" algn="l" defTabSz="932742" rtl="0" eaLnBrk="1" fontAlgn="auto" latinLnBrk="0" hangingPunct="1">
                        <a:lnSpc>
                          <a:spcPct val="100000"/>
                        </a:lnSpc>
                        <a:spcBef>
                          <a:spcPts val="0"/>
                        </a:spcBef>
                        <a:spcAft>
                          <a:spcPts val="0"/>
                        </a:spcAft>
                        <a:buClrTx/>
                        <a:buSzTx/>
                        <a:buFontTx/>
                        <a:buNone/>
                        <a:tabLst/>
                        <a:defRPr/>
                      </a:pPr>
                      <a:r>
                        <a:rPr lang="en-US" sz="1800" dirty="0" smtClean="0"/>
                        <a:t>Custom: </a:t>
                      </a:r>
                    </a:p>
                    <a:p>
                      <a:pPr marL="752121" marR="0" lvl="1" indent="-285750"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1" dirty="0" smtClean="0">
                          <a:solidFill>
                            <a:srgbClr val="FF0000"/>
                          </a:solidFill>
                        </a:rPr>
                        <a:t>Metrics aggregated over instances, collected at 1 min, includes</a:t>
                      </a:r>
                      <a:r>
                        <a:rPr lang="en-US" sz="1800" b="1" baseline="0" dirty="0" smtClean="0">
                          <a:solidFill>
                            <a:srgbClr val="FF0000"/>
                          </a:solidFill>
                        </a:rPr>
                        <a:t> alerting</a:t>
                      </a:r>
                      <a:endParaRPr lang="en-US" sz="1800" b="1" dirty="0" smtClean="0">
                        <a:solidFill>
                          <a:srgbClr val="FF0000"/>
                        </a:solidFill>
                      </a:endParaRPr>
                    </a:p>
                    <a:p>
                      <a:pPr marL="752121" marR="0" lvl="1" indent="-285750" algn="l" defTabSz="93274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1" dirty="0" smtClean="0">
                          <a:solidFill>
                            <a:srgbClr val="FF0000"/>
                          </a:solidFill>
                        </a:rPr>
                        <a:t>Search</a:t>
                      </a:r>
                      <a:r>
                        <a:rPr lang="en-US" sz="1800" b="1" baseline="0" dirty="0" smtClean="0">
                          <a:solidFill>
                            <a:srgbClr val="FF0000"/>
                          </a:solidFill>
                        </a:rPr>
                        <a:t> over logs</a:t>
                      </a:r>
                      <a:endParaRPr lang="en-US" sz="1800" b="1" dirty="0" smtClean="0">
                        <a:solidFill>
                          <a:srgbClr val="FF0000"/>
                        </a:solidFill>
                      </a:endParaRPr>
                    </a:p>
                  </a:txBody>
                  <a:tcPr/>
                </a:tc>
              </a:tr>
            </a:tbl>
          </a:graphicData>
        </a:graphic>
      </p:graphicFrame>
      <p:sp>
        <p:nvSpPr>
          <p:cNvPr id="29" name="TextBox 28"/>
          <p:cNvSpPr txBox="1"/>
          <p:nvPr/>
        </p:nvSpPr>
        <p:spPr>
          <a:xfrm>
            <a:off x="437050" y="2215471"/>
            <a:ext cx="1096710" cy="898708"/>
          </a:xfrm>
          <a:prstGeom prst="rect">
            <a:avLst/>
          </a:prstGeom>
          <a:noFill/>
        </p:spPr>
        <p:txBody>
          <a:bodyPr wrap="none" lIns="182880" tIns="146304" rIns="182880" bIns="146304" rtlCol="0">
            <a:spAutoFit/>
          </a:bodyPr>
          <a:lstStyle/>
          <a:p>
            <a:pPr algn="ctr">
              <a:lnSpc>
                <a:spcPct val="90000"/>
              </a:lnSpc>
              <a:spcAft>
                <a:spcPts val="600"/>
              </a:spcAft>
            </a:pPr>
            <a:r>
              <a:rPr lang="en-US" sz="2000" dirty="0" smtClean="0">
                <a:solidFill>
                  <a:srgbClr val="404040"/>
                </a:solidFill>
              </a:rPr>
              <a:t>Your</a:t>
            </a:r>
          </a:p>
          <a:p>
            <a:pPr algn="ctr">
              <a:lnSpc>
                <a:spcPct val="90000"/>
              </a:lnSpc>
              <a:spcAft>
                <a:spcPts val="600"/>
              </a:spcAft>
            </a:pPr>
            <a:r>
              <a:rPr lang="en-US" dirty="0" smtClean="0">
                <a:gradFill>
                  <a:gsLst>
                    <a:gs pos="2917">
                      <a:srgbClr val="404040"/>
                    </a:gs>
                    <a:gs pos="30000">
                      <a:srgbClr val="404040"/>
                    </a:gs>
                  </a:gsLst>
                  <a:lin ang="5400000" scaled="0"/>
                </a:gradFill>
              </a:rPr>
              <a:t>Service</a:t>
            </a:r>
            <a:endParaRPr lang="en-US" sz="2000" dirty="0" smtClean="0">
              <a:gradFill>
                <a:gsLst>
                  <a:gs pos="2917">
                    <a:srgbClr val="404040"/>
                  </a:gs>
                  <a:gs pos="30000">
                    <a:srgbClr val="404040"/>
                  </a:gs>
                </a:gsLst>
                <a:lin ang="5400000" scaled="0"/>
              </a:gradFill>
            </a:endParaRPr>
          </a:p>
        </p:txBody>
      </p:sp>
      <p:sp>
        <p:nvSpPr>
          <p:cNvPr id="30" name="TextBox 29"/>
          <p:cNvSpPr txBox="1"/>
          <p:nvPr/>
        </p:nvSpPr>
        <p:spPr>
          <a:xfrm>
            <a:off x="1561319" y="1226075"/>
            <a:ext cx="1675780"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rgbClr val="404040"/>
                </a:solidFill>
              </a:rPr>
              <a:t>App Insight</a:t>
            </a:r>
            <a:endParaRPr lang="en-US" sz="2000" dirty="0" smtClean="0">
              <a:gradFill>
                <a:gsLst>
                  <a:gs pos="2917">
                    <a:srgbClr val="404040"/>
                  </a:gs>
                  <a:gs pos="30000">
                    <a:srgbClr val="404040"/>
                  </a:gs>
                </a:gsLst>
                <a:lin ang="5400000" scaled="0"/>
              </a:gradFill>
            </a:endParaRPr>
          </a:p>
        </p:txBody>
      </p:sp>
      <p:cxnSp>
        <p:nvCxnSpPr>
          <p:cNvPr id="32" name="Straight Connector 31"/>
          <p:cNvCxnSpPr/>
          <p:nvPr/>
        </p:nvCxnSpPr>
        <p:spPr>
          <a:xfrm>
            <a:off x="1602325" y="2735262"/>
            <a:ext cx="1720312"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677965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Data flow - Devices</a:t>
            </a:r>
            <a:endParaRPr lang="en-US" dirty="0"/>
          </a:p>
        </p:txBody>
      </p:sp>
      <p:sp>
        <p:nvSpPr>
          <p:cNvPr id="6" name="Rectangle 5"/>
          <p:cNvSpPr/>
          <p:nvPr/>
        </p:nvSpPr>
        <p:spPr bwMode="auto">
          <a:xfrm>
            <a:off x="437050" y="3040062"/>
            <a:ext cx="1066800" cy="9906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App</a:t>
            </a:r>
          </a:p>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on</a:t>
            </a:r>
          </a:p>
          <a:p>
            <a:pPr algn="ctr" defTabSz="932406">
              <a:defRPr/>
            </a:pPr>
            <a:r>
              <a:rPr lang="en-US" sz="2000" dirty="0" smtClean="0">
                <a:gradFill>
                  <a:gsLst>
                    <a:gs pos="79245">
                      <a:srgbClr val="1E1E1E"/>
                    </a:gs>
                    <a:gs pos="0">
                      <a:srgbClr val="1E1E1E"/>
                    </a:gs>
                  </a:gsLst>
                  <a:lin ang="5400000" scaled="0"/>
                </a:gradFill>
                <a:ea typeface="Segoe UI" pitchFamily="34" charset="0"/>
                <a:cs typeface="Segoe UI" pitchFamily="34" charset="0"/>
              </a:rPr>
              <a:t>Device</a:t>
            </a:r>
          </a:p>
        </p:txBody>
      </p:sp>
      <p:sp>
        <p:nvSpPr>
          <p:cNvPr id="7" name="Rectangle 6"/>
          <p:cNvSpPr/>
          <p:nvPr/>
        </p:nvSpPr>
        <p:spPr bwMode="auto">
          <a:xfrm>
            <a:off x="1670016" y="3040062"/>
            <a:ext cx="1447800" cy="80267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anchor="ctr" anchorCtr="0"/>
          <a:lstStyle/>
          <a:p>
            <a:pPr algn="ctr" defTabSz="932406">
              <a:defRPr/>
            </a:pPr>
            <a:r>
              <a:rPr lang="en-US" sz="1600" dirty="0" smtClean="0">
                <a:gradFill>
                  <a:gsLst>
                    <a:gs pos="79245">
                      <a:srgbClr val="1E1E1E"/>
                    </a:gs>
                    <a:gs pos="0">
                      <a:srgbClr val="1E1E1E"/>
                    </a:gs>
                  </a:gsLst>
                  <a:lin ang="5400000" scaled="0"/>
                </a:gradFill>
                <a:ea typeface="Segoe UI" pitchFamily="34" charset="0"/>
                <a:cs typeface="Segoe UI" pitchFamily="34" charset="0"/>
              </a:rPr>
              <a:t>AI Telemetry:</a:t>
            </a:r>
          </a:p>
          <a:p>
            <a:pPr algn="ctr" defTabSz="932406">
              <a:defRPr/>
            </a:pPr>
            <a:r>
              <a:rPr lang="en-US" sz="1600" dirty="0" smtClean="0">
                <a:gradFill>
                  <a:gsLst>
                    <a:gs pos="79245">
                      <a:srgbClr val="1E1E1E"/>
                    </a:gs>
                    <a:gs pos="0">
                      <a:srgbClr val="1E1E1E"/>
                    </a:gs>
                  </a:gsLst>
                  <a:lin ang="5400000" scaled="0"/>
                </a:gradFill>
                <a:ea typeface="Segoe UI" pitchFamily="34" charset="0"/>
                <a:cs typeface="Segoe UI" pitchFamily="34" charset="0"/>
              </a:rPr>
              <a:t>Default</a:t>
            </a:r>
            <a:endParaRPr lang="en-US" sz="1600" dirty="0">
              <a:gradFill>
                <a:gsLst>
                  <a:gs pos="79245">
                    <a:srgbClr val="1E1E1E"/>
                  </a:gs>
                  <a:gs pos="0">
                    <a:srgbClr val="1E1E1E"/>
                  </a:gs>
                </a:gsLst>
                <a:lin ang="5400000" scaled="0"/>
              </a:gradFill>
              <a:ea typeface="Segoe UI" pitchFamily="34" charset="0"/>
              <a:cs typeface="Segoe UI" pitchFamily="34" charset="0"/>
            </a:endParaRPr>
          </a:p>
          <a:p>
            <a:pPr algn="ctr" defTabSz="932406">
              <a:defRPr/>
            </a:pPr>
            <a:r>
              <a:rPr lang="en-US" sz="1600" dirty="0" smtClean="0">
                <a:gradFill>
                  <a:gsLst>
                    <a:gs pos="79245">
                      <a:srgbClr val="1E1E1E"/>
                    </a:gs>
                    <a:gs pos="0">
                      <a:srgbClr val="1E1E1E"/>
                    </a:gs>
                  </a:gsLst>
                  <a:lin ang="5400000" scaled="0"/>
                </a:gradFill>
                <a:ea typeface="Segoe UI" pitchFamily="34" charset="0"/>
                <a:cs typeface="Segoe UI" pitchFamily="34" charset="0"/>
              </a:rPr>
              <a:t>Custom</a:t>
            </a:r>
            <a:endParaRPr lang="en-US" sz="1600" dirty="0">
              <a:gradFill>
                <a:gsLst>
                  <a:gs pos="79245">
                    <a:srgbClr val="1E1E1E"/>
                  </a:gs>
                  <a:gs pos="0">
                    <a:srgbClr val="1E1E1E"/>
                  </a:gs>
                </a:gsLst>
                <a:lin ang="5400000" scaled="0"/>
              </a:gradFill>
              <a:ea typeface="Segoe UI" pitchFamily="34" charset="0"/>
              <a:cs typeface="Segoe UI" pitchFamily="34" charset="0"/>
            </a:endParaRPr>
          </a:p>
        </p:txBody>
      </p:sp>
      <p:graphicFrame>
        <p:nvGraphicFramePr>
          <p:cNvPr id="28" name="Table 27"/>
          <p:cNvGraphicFramePr>
            <a:graphicFrameLocks noGrp="1"/>
          </p:cNvGraphicFramePr>
          <p:nvPr>
            <p:extLst/>
          </p:nvPr>
        </p:nvGraphicFramePr>
        <p:xfrm>
          <a:off x="3322637" y="2354262"/>
          <a:ext cx="8841566" cy="1825218"/>
        </p:xfrm>
        <a:graphic>
          <a:graphicData uri="http://schemas.openxmlformats.org/drawingml/2006/table">
            <a:tbl>
              <a:tblPr firstRow="1" bandRow="1">
                <a:tableStyleId>{5C22544A-7EE6-4342-B048-85BDC9FD1C3A}</a:tableStyleId>
              </a:tblPr>
              <a:tblGrid>
                <a:gridCol w="4191000"/>
                <a:gridCol w="4650566"/>
              </a:tblGrid>
              <a:tr h="458563">
                <a:tc>
                  <a:txBody>
                    <a:bodyPr/>
                    <a:lstStyle/>
                    <a:p>
                      <a:r>
                        <a:rPr lang="en-US" dirty="0" smtClean="0"/>
                        <a:t>How to get started</a:t>
                      </a:r>
                      <a:endParaRPr lang="en-US" dirty="0"/>
                    </a:p>
                  </a:txBody>
                  <a:tcPr/>
                </a:tc>
                <a:tc>
                  <a:txBody>
                    <a:bodyPr/>
                    <a:lstStyle/>
                    <a:p>
                      <a:r>
                        <a:rPr lang="en-US" dirty="0" smtClean="0"/>
                        <a:t>Results-in</a:t>
                      </a:r>
                      <a:endParaRPr lang="en-US" dirty="0"/>
                    </a:p>
                  </a:txBody>
                  <a:tcPr/>
                </a:tc>
              </a:tr>
              <a:tr h="1366655">
                <a:tc>
                  <a:txBody>
                    <a:bodyPr/>
                    <a:lstStyle/>
                    <a:p>
                      <a:r>
                        <a:rPr lang="en-US" sz="1800" dirty="0" smtClean="0"/>
                        <a:t>Default: Adding</a:t>
                      </a:r>
                      <a:r>
                        <a:rPr lang="en-US" sz="1800" baseline="0" dirty="0" smtClean="0"/>
                        <a:t> </a:t>
                      </a:r>
                      <a:r>
                        <a:rPr lang="en-US" sz="1800" baseline="0" dirty="0" err="1" smtClean="0"/>
                        <a:t>AppInsight</a:t>
                      </a:r>
                      <a:r>
                        <a:rPr lang="en-US" sz="1800" baseline="0" dirty="0" smtClean="0"/>
                        <a:t> using VSIX </a:t>
                      </a:r>
                      <a:r>
                        <a:rPr lang="en-US" sz="1800" dirty="0" smtClean="0"/>
                        <a:t>(code change)</a:t>
                      </a:r>
                    </a:p>
                    <a:p>
                      <a:r>
                        <a:rPr lang="en-US" sz="1800" dirty="0" smtClean="0"/>
                        <a:t>Custom: submitting custom events or timed events (code change)</a:t>
                      </a:r>
                    </a:p>
                  </a:txBody>
                  <a:tcPr/>
                </a:tc>
                <a:tc>
                  <a:txBody>
                    <a:bodyPr/>
                    <a:lstStyle/>
                    <a:p>
                      <a:r>
                        <a:rPr lang="en-US" dirty="0" smtClean="0"/>
                        <a:t>Default: Device level information include app start</a:t>
                      </a:r>
                      <a:r>
                        <a:rPr lang="en-US" baseline="0" dirty="0" smtClean="0"/>
                        <a:t> up time, screen size, battery, </a:t>
                      </a:r>
                      <a:r>
                        <a:rPr lang="en-US" baseline="0" dirty="0" err="1" smtClean="0"/>
                        <a:t>etc</a:t>
                      </a:r>
                      <a:endParaRPr lang="en-US" dirty="0" smtClean="0"/>
                    </a:p>
                    <a:p>
                      <a:r>
                        <a:rPr lang="en-US" dirty="0" smtClean="0"/>
                        <a:t>Custom: Specific actions tracked</a:t>
                      </a:r>
                      <a:endParaRPr lang="en-US" dirty="0"/>
                    </a:p>
                  </a:txBody>
                  <a:tcPr/>
                </a:tc>
              </a:tr>
            </a:tbl>
          </a:graphicData>
        </a:graphic>
      </p:graphicFrame>
      <p:sp>
        <p:nvSpPr>
          <p:cNvPr id="29" name="TextBox 28"/>
          <p:cNvSpPr txBox="1"/>
          <p:nvPr/>
        </p:nvSpPr>
        <p:spPr>
          <a:xfrm>
            <a:off x="548330" y="2215471"/>
            <a:ext cx="874149" cy="898708"/>
          </a:xfrm>
          <a:prstGeom prst="rect">
            <a:avLst/>
          </a:prstGeom>
          <a:noFill/>
        </p:spPr>
        <p:txBody>
          <a:bodyPr wrap="none" lIns="182880" tIns="146304" rIns="182880" bIns="146304" rtlCol="0">
            <a:spAutoFit/>
          </a:bodyPr>
          <a:lstStyle/>
          <a:p>
            <a:pPr algn="ctr">
              <a:lnSpc>
                <a:spcPct val="90000"/>
              </a:lnSpc>
              <a:spcAft>
                <a:spcPts val="600"/>
              </a:spcAft>
            </a:pPr>
            <a:r>
              <a:rPr lang="en-US" sz="2000" dirty="0" smtClean="0">
                <a:solidFill>
                  <a:srgbClr val="404040"/>
                </a:solidFill>
              </a:rPr>
              <a:t>Your</a:t>
            </a:r>
          </a:p>
          <a:p>
            <a:pPr algn="ctr">
              <a:lnSpc>
                <a:spcPct val="90000"/>
              </a:lnSpc>
              <a:spcAft>
                <a:spcPts val="600"/>
              </a:spcAft>
            </a:pPr>
            <a:r>
              <a:rPr lang="en-US" dirty="0" smtClean="0">
                <a:gradFill>
                  <a:gsLst>
                    <a:gs pos="2917">
                      <a:srgbClr val="404040"/>
                    </a:gs>
                    <a:gs pos="30000">
                      <a:srgbClr val="404040"/>
                    </a:gs>
                  </a:gsLst>
                  <a:lin ang="5400000" scaled="0"/>
                </a:gradFill>
              </a:rPr>
              <a:t>App</a:t>
            </a:r>
            <a:endParaRPr lang="en-US" sz="2000" dirty="0" smtClean="0">
              <a:gradFill>
                <a:gsLst>
                  <a:gs pos="2917">
                    <a:srgbClr val="404040"/>
                  </a:gs>
                  <a:gs pos="30000">
                    <a:srgbClr val="404040"/>
                  </a:gs>
                </a:gsLst>
                <a:lin ang="5400000" scaled="0"/>
              </a:gradFill>
            </a:endParaRPr>
          </a:p>
        </p:txBody>
      </p:sp>
      <p:sp>
        <p:nvSpPr>
          <p:cNvPr id="30" name="TextBox 29"/>
          <p:cNvSpPr txBox="1"/>
          <p:nvPr/>
        </p:nvSpPr>
        <p:spPr>
          <a:xfrm>
            <a:off x="1561319" y="2357593"/>
            <a:ext cx="1675780" cy="572464"/>
          </a:xfrm>
          <a:prstGeom prst="rect">
            <a:avLst/>
          </a:prstGeom>
          <a:noFill/>
        </p:spPr>
        <p:txBody>
          <a:bodyPr wrap="none" lIns="182880" tIns="146304" rIns="182880" bIns="146304" rtlCol="0">
            <a:spAutoFit/>
          </a:bodyPr>
          <a:lstStyle/>
          <a:p>
            <a:pPr>
              <a:lnSpc>
                <a:spcPct val="90000"/>
              </a:lnSpc>
              <a:spcAft>
                <a:spcPts val="600"/>
              </a:spcAft>
            </a:pPr>
            <a:r>
              <a:rPr lang="en-US" sz="2000" dirty="0" smtClean="0">
                <a:solidFill>
                  <a:srgbClr val="404040"/>
                </a:solidFill>
              </a:rPr>
              <a:t>App Insight</a:t>
            </a:r>
            <a:endParaRPr lang="en-US" sz="2000" dirty="0" smtClean="0">
              <a:gradFill>
                <a:gsLst>
                  <a:gs pos="2917">
                    <a:srgbClr val="404040"/>
                  </a:gs>
                  <a:gs pos="30000">
                    <a:srgbClr val="404040"/>
                  </a:gs>
                </a:gsLst>
                <a:lin ang="5400000" scaled="0"/>
              </a:gradFill>
            </a:endParaRPr>
          </a:p>
        </p:txBody>
      </p:sp>
    </p:spTree>
    <p:extLst>
      <p:ext uri="{BB962C8B-B14F-4D97-AF65-F5344CB8AC3E}">
        <p14:creationId xmlns:p14="http://schemas.microsoft.com/office/powerpoint/2010/main" val="392012102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z="3600" dirty="0" smtClean="0"/>
              <a:t>Settings configure-able through </a:t>
            </a:r>
            <a:r>
              <a:rPr lang="en-US" sz="3600" dirty="0" err="1" smtClean="0"/>
              <a:t>ApplicationInsights.config</a:t>
            </a:r>
            <a:endParaRPr lang="en-US" sz="3600" dirty="0" smtClean="0"/>
          </a:p>
          <a:p>
            <a:pPr lvl="1"/>
            <a:r>
              <a:rPr lang="en-US" sz="2000" dirty="0" err="1" smtClean="0"/>
              <a:t>PerformanceThreshold</a:t>
            </a:r>
            <a:r>
              <a:rPr lang="en-US" sz="2000" dirty="0" smtClean="0"/>
              <a:t> – default 5 seconds</a:t>
            </a:r>
          </a:p>
          <a:p>
            <a:pPr lvl="1"/>
            <a:r>
              <a:rPr lang="en-US" sz="2000" dirty="0" err="1" smtClean="0"/>
              <a:t>SensitivityThreshold</a:t>
            </a:r>
            <a:r>
              <a:rPr lang="en-US" sz="2000" dirty="0" smtClean="0"/>
              <a:t> – default 100 </a:t>
            </a:r>
            <a:r>
              <a:rPr lang="en-US" sz="2000" dirty="0" err="1" smtClean="0"/>
              <a:t>ms</a:t>
            </a:r>
            <a:endParaRPr lang="en-US" sz="2000" dirty="0" smtClean="0"/>
          </a:p>
          <a:p>
            <a:pPr lvl="1"/>
            <a:r>
              <a:rPr lang="en-US" sz="2000" dirty="0" smtClean="0"/>
              <a:t>Namespaces – default All</a:t>
            </a:r>
          </a:p>
          <a:p>
            <a:pPr lvl="1"/>
            <a:r>
              <a:rPr lang="en-US" sz="2000" dirty="0" err="1" smtClean="0"/>
              <a:t>EnableAllExceptions</a:t>
            </a:r>
            <a:r>
              <a:rPr lang="en-US" sz="2000" dirty="0" smtClean="0"/>
              <a:t> – default all</a:t>
            </a:r>
          </a:p>
          <a:p>
            <a:pPr lvl="1"/>
            <a:r>
              <a:rPr lang="en-US" sz="2000" dirty="0" err="1" smtClean="0"/>
              <a:t>MemoryEventSettings</a:t>
            </a:r>
            <a:r>
              <a:rPr lang="en-US" sz="2000" dirty="0" smtClean="0"/>
              <a:t> – default true</a:t>
            </a:r>
          </a:p>
          <a:p>
            <a:pPr lvl="2"/>
            <a:r>
              <a:rPr lang="en-US" sz="2000" dirty="0" smtClean="0"/>
              <a:t>Virtual or private </a:t>
            </a:r>
            <a:r>
              <a:rPr lang="en-US" sz="2000" dirty="0"/>
              <a:t>memory used by a worker </a:t>
            </a:r>
            <a:r>
              <a:rPr lang="en-US" sz="2000" dirty="0" smtClean="0"/>
              <a:t>process</a:t>
            </a:r>
          </a:p>
          <a:p>
            <a:r>
              <a:rPr lang="en-US" sz="3600" dirty="0" smtClean="0"/>
              <a:t>Log settings</a:t>
            </a:r>
          </a:p>
          <a:p>
            <a:pPr lvl="1"/>
            <a:r>
              <a:rPr lang="en-US" sz="2000" dirty="0"/>
              <a:t>Log4Net, </a:t>
            </a:r>
            <a:r>
              <a:rPr lang="en-US" sz="2000" dirty="0" err="1"/>
              <a:t>NLog</a:t>
            </a:r>
            <a:r>
              <a:rPr lang="en-US" sz="2000" dirty="0"/>
              <a:t>, Trace </a:t>
            </a:r>
            <a:r>
              <a:rPr lang="en-US" sz="2000" dirty="0" smtClean="0"/>
              <a:t>Listener</a:t>
            </a:r>
          </a:p>
          <a:p>
            <a:r>
              <a:rPr lang="en-US" sz="3600" dirty="0" err="1" smtClean="0"/>
              <a:t>BuildInfo</a:t>
            </a:r>
            <a:r>
              <a:rPr lang="en-US" sz="3600" dirty="0" smtClean="0"/>
              <a:t> integration</a:t>
            </a:r>
          </a:p>
          <a:p>
            <a:pPr lvl="1"/>
            <a:r>
              <a:rPr lang="en-US" sz="2000" dirty="0" smtClean="0"/>
              <a:t>For VS project information and deployment markers</a:t>
            </a:r>
          </a:p>
          <a:p>
            <a:pPr lvl="1"/>
            <a:endParaRPr lang="en-US" sz="2000" dirty="0" smtClean="0"/>
          </a:p>
          <a:p>
            <a:pPr lvl="2"/>
            <a:endParaRPr lang="en-US" sz="2000" dirty="0" smtClean="0"/>
          </a:p>
          <a:p>
            <a:pPr marL="342900" lvl="1" indent="0">
              <a:buNone/>
            </a:pPr>
            <a:endParaRPr lang="en-US" sz="2000" dirty="0" smtClean="0"/>
          </a:p>
          <a:p>
            <a:pPr lvl="1"/>
            <a:endParaRPr lang="en-US" sz="2000" dirty="0"/>
          </a:p>
        </p:txBody>
      </p:sp>
      <p:sp>
        <p:nvSpPr>
          <p:cNvPr id="3" name="Title 2"/>
          <p:cNvSpPr>
            <a:spLocks noGrp="1"/>
          </p:cNvSpPr>
          <p:nvPr>
            <p:ph type="title"/>
          </p:nvPr>
        </p:nvSpPr>
        <p:spPr/>
        <p:txBody>
          <a:bodyPr/>
          <a:lstStyle/>
          <a:p>
            <a:r>
              <a:rPr lang="en-US" dirty="0" smtClean="0"/>
              <a:t>Application Insights configuration</a:t>
            </a:r>
            <a:endParaRPr lang="en-US" dirty="0"/>
          </a:p>
        </p:txBody>
      </p:sp>
      <p:sp>
        <p:nvSpPr>
          <p:cNvPr id="5" name="Text Placeholder 4"/>
          <p:cNvSpPr>
            <a:spLocks noGrp="1"/>
          </p:cNvSpPr>
          <p:nvPr>
            <p:ph type="body" sz="quarter" idx="11"/>
          </p:nvPr>
        </p:nvSpPr>
        <p:spPr/>
        <p:txBody>
          <a:bodyPr/>
          <a:lstStyle/>
          <a:p>
            <a:r>
              <a:rPr lang="en-US" dirty="0" err="1" smtClean="0"/>
              <a:t>ApplicationInsights.config</a:t>
            </a:r>
            <a:endParaRPr lang="en-US" dirty="0" smtClean="0"/>
          </a:p>
          <a:p>
            <a:r>
              <a:rPr lang="en-US" dirty="0" smtClean="0"/>
              <a:t>APM</a:t>
            </a:r>
          </a:p>
          <a:p>
            <a:r>
              <a:rPr lang="en-US" dirty="0" smtClean="0"/>
              <a:t>Logs</a:t>
            </a:r>
            <a:endParaRPr lang="en-US" dirty="0"/>
          </a:p>
        </p:txBody>
      </p:sp>
    </p:spTree>
    <p:extLst>
      <p:ext uri="{BB962C8B-B14F-4D97-AF65-F5344CB8AC3E}">
        <p14:creationId xmlns:p14="http://schemas.microsoft.com/office/powerpoint/2010/main" val="71434839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Getting Started – Existing deployed service</a:t>
            </a:r>
            <a:endParaRPr lang="en-US" dirty="0"/>
          </a:p>
        </p:txBody>
      </p:sp>
    </p:spTree>
    <p:extLst>
      <p:ext uri="{BB962C8B-B14F-4D97-AF65-F5344CB8AC3E}">
        <p14:creationId xmlns:p14="http://schemas.microsoft.com/office/powerpoint/2010/main" val="2946199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A4136940-2F30-4F5C-9ED6-88F2C49C1AE1}"/>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C5418590-2BCF-48C6-AF37-67DC4D4291A7}"/>
    </a:ext>
  </a:extLst>
</a:theme>
</file>

<file path=ppt/theme/theme3.xml><?xml version="1.0" encoding="utf-8"?>
<a:theme xmlns:a="http://schemas.openxmlformats.org/drawingml/2006/main" name="1_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Breakout_Template.potx" id="{AF7916F5-B6CE-4446-87D4-7A61BEF9288B}" vid="{F2E341AB-B1C9-4A03-98B5-82D7F8BB090B}"/>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Vlad Joanovic; Bret Grinslade</External_x0020_Speaker>
    <Session_x0020_Code xmlns="e36bfbf9-5e42-489c-a259-4c54eb22cb57">3-597</Session_x0020_Code>
    <Presentation_x0020_Date xmlns="e36bfbf9-5e42-489c-a259-4c54eb22cb57">2014-04-03T00:00:00-07:00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schemas.microsoft.com/office/infopath/2007/PartnerControls"/>
    <ds:schemaRef ds:uri="http://purl.org/dc/terms/"/>
    <ds:schemaRef ds:uri="http://purl.org/dc/dcmitype/"/>
    <ds:schemaRef ds:uri="http://schemas.microsoft.com/office/2006/metadata/properties"/>
    <ds:schemaRef ds:uri="http://www.w3.org/XML/1998/namespace"/>
    <ds:schemaRef ds:uri="e36bfbf9-5e42-489c-a259-4c54eb22cb57"/>
    <ds:schemaRef ds:uri="http://purl.org/dc/elements/1.1/"/>
    <ds:schemaRef ds:uri="230e9df3-be65-4c73-a93b-d1236ebd677e"/>
    <ds:schemaRef ds:uri="http://schemas.microsoft.com/office/2006/documentManagement/types"/>
    <ds:schemaRef ds:uri="http://schemas.openxmlformats.org/package/2006/metadata/core-properties"/>
    <ds:schemaRef ds:uri="http://schemas.microsoft.com/sharepoint/v3"/>
  </ds:schemaRefs>
</ds:datastoreItem>
</file>

<file path=customXml/itemProps2.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Build_2014_Template</Template>
  <TotalTime>3</TotalTime>
  <Words>1581</Words>
  <Application>Microsoft Office PowerPoint</Application>
  <PresentationFormat>Custom</PresentationFormat>
  <Paragraphs>227</Paragraphs>
  <Slides>23</Slides>
  <Notes>6</Notes>
  <HiddenSlides>0</HiddenSlides>
  <MMClips>0</MMClips>
  <ScaleCrop>false</ScaleCrop>
  <HeadingPairs>
    <vt:vector size="6" baseType="variant">
      <vt:variant>
        <vt:lpstr>Fonts Used</vt:lpstr>
      </vt:variant>
      <vt:variant>
        <vt:i4>13</vt:i4>
      </vt:variant>
      <vt:variant>
        <vt:lpstr>Theme</vt:lpstr>
      </vt:variant>
      <vt:variant>
        <vt:i4>3</vt:i4>
      </vt:variant>
      <vt:variant>
        <vt:lpstr>Slide Titles</vt:lpstr>
      </vt:variant>
      <vt:variant>
        <vt:i4>23</vt:i4>
      </vt:variant>
    </vt:vector>
  </HeadingPairs>
  <TitlesOfParts>
    <vt:vector size="39" baseType="lpstr">
      <vt:lpstr>ＭＳ Ｐゴシック</vt:lpstr>
      <vt:lpstr>Arial</vt:lpstr>
      <vt:lpstr>Avenir LT Pro 45 Book</vt:lpstr>
      <vt:lpstr>Calibri</vt:lpstr>
      <vt:lpstr>Consolas</vt:lpstr>
      <vt:lpstr>Segoe</vt:lpstr>
      <vt:lpstr>Segoe Light</vt:lpstr>
      <vt:lpstr>Segoe UI</vt:lpstr>
      <vt:lpstr>Segoe UI Light</vt:lpstr>
      <vt:lpstr>Segoe UI Semibold</vt:lpstr>
      <vt:lpstr>Segoe UI Semilight</vt:lpstr>
      <vt:lpstr>Segoe WP Black</vt:lpstr>
      <vt:lpstr>Wingdings</vt:lpstr>
      <vt:lpstr>5-30536_Build_2014_Breakout_Template_White_16x9</vt:lpstr>
      <vt:lpstr>1_5-30536_Build_2014_Breakout_Template_Blue_16x9</vt:lpstr>
      <vt:lpstr>1_5-30536_Build_2014_Breakout_Template_White_16x9</vt:lpstr>
      <vt:lpstr>PowerPoint Presentation</vt:lpstr>
      <vt:lpstr>Gain Early Warning of Performance Issues and Failures, and Pinpoint the Cause with Application Insights</vt:lpstr>
      <vt:lpstr>Agenda slide </vt:lpstr>
      <vt:lpstr>Vlad Joanovic</vt:lpstr>
      <vt:lpstr>Application Insights</vt:lpstr>
      <vt:lpstr>Data flow - Services</vt:lpstr>
      <vt:lpstr>Data flow - Devices</vt:lpstr>
      <vt:lpstr>Application Insights configuration</vt:lpstr>
      <vt:lpstr>Getting Started – Existing deployed service</vt:lpstr>
      <vt:lpstr>Application Insights config</vt:lpstr>
      <vt:lpstr>Exploring the data set</vt:lpstr>
      <vt:lpstr>Your Windows Phone app crashes</vt:lpstr>
      <vt:lpstr>Windows Phone crash insights</vt:lpstr>
      <vt:lpstr>Alerting and Dashboards</vt:lpstr>
      <vt:lpstr>Alerts and dashboards</vt:lpstr>
      <vt:lpstr>Resources</vt:lpstr>
      <vt:lpstr>PowerPoint Presentation</vt:lpstr>
      <vt:lpstr>PowerPoint Presentation</vt:lpstr>
      <vt:lpstr>Questions?</vt:lpstr>
      <vt:lpstr>Less hassle, more success with Visual Studio Online</vt:lpstr>
      <vt:lpstr>PowerPoint Presentation</vt:lpstr>
      <vt:lpstr>Common Scenario from booth</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Gain Early Warning of Performance Issues and Failures, and Pinpoint the Cause with Application Insights</dc:title>
  <dc:subject>Build 2014</dc:subject>
  <dc:creator>Administrator</dc:creator>
  <cp:keywords>Build 2014</cp:keywords>
  <dc:description>Template: Mitchell Derrey, Silver Fox Productions
Formatting: 
Event Dates: April 2nd - 4th, 2014
Event Location: Moscone Conference Center, San Francisco, CA
Audience Type: Internal</dc:description>
  <cp:lastModifiedBy>Lynette Spears (Silver Fox)</cp:lastModifiedBy>
  <cp:revision>3</cp:revision>
  <dcterms:created xsi:type="dcterms:W3CDTF">2014-04-03T20:31:27Z</dcterms:created>
  <dcterms:modified xsi:type="dcterms:W3CDTF">2014-04-04T00:59:33Z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