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2"/>
    <p:sldMasterId id="2147484219" r:id="rId43"/>
    <p:sldMasterId id="2147484234" r:id="rId44"/>
    <p:sldMasterId id="2147484249" r:id="rId45"/>
  </p:sldMasterIdLst>
  <p:notesMasterIdLst>
    <p:notesMasterId r:id="rId70"/>
  </p:notesMasterIdLst>
  <p:handoutMasterIdLst>
    <p:handoutMasterId r:id="rId71"/>
  </p:handoutMasterIdLst>
  <p:sldIdLst>
    <p:sldId id="256" r:id="rId46"/>
    <p:sldId id="257" r:id="rId47"/>
    <p:sldId id="258" r:id="rId48"/>
    <p:sldId id="259" r:id="rId49"/>
    <p:sldId id="260" r:id="rId50"/>
    <p:sldId id="261" r:id="rId51"/>
    <p:sldId id="262" r:id="rId52"/>
    <p:sldId id="263" r:id="rId53"/>
    <p:sldId id="264" r:id="rId54"/>
    <p:sldId id="265" r:id="rId55"/>
    <p:sldId id="266" r:id="rId56"/>
    <p:sldId id="267" r:id="rId57"/>
    <p:sldId id="268" r:id="rId58"/>
    <p:sldId id="269" r:id="rId59"/>
    <p:sldId id="270" r:id="rId60"/>
    <p:sldId id="271" r:id="rId61"/>
    <p:sldId id="272" r:id="rId62"/>
    <p:sldId id="273" r:id="rId63"/>
    <p:sldId id="274" r:id="rId64"/>
    <p:sldId id="275" r:id="rId65"/>
    <p:sldId id="276" r:id="rId66"/>
    <p:sldId id="277" r:id="rId67"/>
    <p:sldId id="278" r:id="rId68"/>
    <p:sldId id="279" r:id="rId6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D2D2D2"/>
    <a:srgbClr val="BAD80A"/>
    <a:srgbClr val="7FBA00"/>
    <a:srgbClr val="FFFFFF"/>
    <a:srgbClr val="FFB900"/>
    <a:srgbClr val="DC3C00"/>
    <a:srgbClr val="000000"/>
    <a:srgbClr val="008272"/>
    <a:srgbClr val="737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5747" autoAdjust="0"/>
  </p:normalViewPr>
  <p:slideViewPr>
    <p:cSldViewPr snapToObjects="1">
      <p:cViewPr varScale="1">
        <p:scale>
          <a:sx n="112" d="100"/>
          <a:sy n="112" d="100"/>
        </p:scale>
        <p:origin x="294" y="102"/>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Objects="1" showGuides="1">
      <p:cViewPr varScale="1">
        <p:scale>
          <a:sx n="65" d="100"/>
          <a:sy n="65" d="100"/>
        </p:scale>
        <p:origin x="3276"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slideMaster" Target="slideMasters/slideMaster1.xml"/><Relationship Id="rId47" Type="http://schemas.openxmlformats.org/officeDocument/2006/relationships/slide" Target="slides/slide2.xml"/><Relationship Id="rId63" Type="http://schemas.openxmlformats.org/officeDocument/2006/relationships/slide" Target="slides/slide18.xml"/><Relationship Id="rId68" Type="http://schemas.openxmlformats.org/officeDocument/2006/relationships/slide" Target="slides/slide23.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slideMaster" Target="slideMasters/slideMaster4.xml"/><Relationship Id="rId53" Type="http://schemas.openxmlformats.org/officeDocument/2006/relationships/slide" Target="slides/slide8.xml"/><Relationship Id="rId58" Type="http://schemas.openxmlformats.org/officeDocument/2006/relationships/slide" Target="slides/slide13.xml"/><Relationship Id="rId66" Type="http://schemas.openxmlformats.org/officeDocument/2006/relationships/slide" Target="slides/slide21.xml"/><Relationship Id="rId74" Type="http://schemas.openxmlformats.org/officeDocument/2006/relationships/viewProps" Target="viewProps.xml"/><Relationship Id="rId5" Type="http://schemas.openxmlformats.org/officeDocument/2006/relationships/customXml" Target="../customXml/item5.xml"/><Relationship Id="rId61" Type="http://schemas.openxmlformats.org/officeDocument/2006/relationships/slide" Target="slides/slide16.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slideMaster" Target="slideMasters/slideMaster2.xml"/><Relationship Id="rId48" Type="http://schemas.openxmlformats.org/officeDocument/2006/relationships/slide" Target="slides/slide3.xml"/><Relationship Id="rId56" Type="http://schemas.openxmlformats.org/officeDocument/2006/relationships/slide" Target="slides/slide11.xml"/><Relationship Id="rId64" Type="http://schemas.openxmlformats.org/officeDocument/2006/relationships/slide" Target="slides/slide19.xml"/><Relationship Id="rId69" Type="http://schemas.openxmlformats.org/officeDocument/2006/relationships/slide" Target="slides/slide24.xml"/><Relationship Id="rId8" Type="http://schemas.openxmlformats.org/officeDocument/2006/relationships/customXml" Target="../customXml/item8.xml"/><Relationship Id="rId51" Type="http://schemas.openxmlformats.org/officeDocument/2006/relationships/slide" Target="slides/slide6.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slide" Target="slides/slide1.xml"/><Relationship Id="rId59" Type="http://schemas.openxmlformats.org/officeDocument/2006/relationships/slide" Target="slides/slide14.xml"/><Relationship Id="rId67" Type="http://schemas.openxmlformats.org/officeDocument/2006/relationships/slide" Target="slides/slide22.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slide" Target="slides/slide9.xml"/><Relationship Id="rId62" Type="http://schemas.openxmlformats.org/officeDocument/2006/relationships/slide" Target="slides/slide17.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slide" Target="slides/slide4.xml"/><Relationship Id="rId57" Type="http://schemas.openxmlformats.org/officeDocument/2006/relationships/slide" Target="slides/slide12.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slideMaster" Target="slideMasters/slideMaster3.xml"/><Relationship Id="rId52" Type="http://schemas.openxmlformats.org/officeDocument/2006/relationships/slide" Target="slides/slide7.xml"/><Relationship Id="rId60" Type="http://schemas.openxmlformats.org/officeDocument/2006/relationships/slide" Target="slides/slide15.xml"/><Relationship Id="rId65" Type="http://schemas.openxmlformats.org/officeDocument/2006/relationships/slide" Target="slides/slide20.xml"/><Relationship Id="rId73"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slide" Target="slides/slide5.xml"/><Relationship Id="rId55" Type="http://schemas.openxmlformats.org/officeDocument/2006/relationships/slide" Target="slides/slide10.xml"/><Relationship Id="rId76" Type="http://schemas.openxmlformats.org/officeDocument/2006/relationships/tableStyles" Target="tableStyles.xml"/><Relationship Id="rId7" Type="http://schemas.openxmlformats.org/officeDocument/2006/relationships/customXml" Target="../customXml/item7.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172694-61BA-4353-BA89-77A3A7646F9B}" type="datetime1">
              <a:rPr lang="en-US" smtClean="0">
                <a:latin typeface="Segoe UI" pitchFamily="34" charset="0"/>
              </a:rPr>
              <a:t>4/3/2014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
        <p:nvSpPr>
          <p:cNvPr id="5"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2014</a:t>
            </a:r>
            <a:endParaRPr lang="en-US"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2014</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9F00D60D-1703-4D24-8308-FEE06A50A69C}" type="datetime1">
              <a:rPr lang="en-US" smtClean="0"/>
              <a:t>4/3/2014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C6996B83-60CF-42A8-BA06-F99D0BEC30B3}" type="datetime1">
              <a:rPr lang="en-US" smtClean="0">
                <a:solidFill>
                  <a:prstClr val="black"/>
                </a:solidFill>
              </a:rPr>
              <a:pPr/>
              <a:t>4/3/2014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3246496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4CFA94A-519F-445C-B30C-9E76FA6A2031}" type="datetime8">
              <a:rPr lang="en-US" smtClean="0">
                <a:solidFill>
                  <a:prstClr val="black"/>
                </a:solidFill>
              </a:rPr>
              <a:pPr/>
              <a:t>4/3/2014 10:36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940737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8299337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slideMaster" Target="../slideMasters/slideMaster4.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06697334"/>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390312070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54597292"/>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861920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12138268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0182529"/>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1372855731"/>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32227972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6215611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146285308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60856795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7218113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279610937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49634120"/>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113524"/>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91420366"/>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65911206"/>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38116754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18156131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3990676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3812717516"/>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90433554"/>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2523976714"/>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35573448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8277999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383697467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8941112"/>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334629"/>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1994672359"/>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2428715814"/>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12323591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10641767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92120534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294967295" orient="horz" pos="4406">
          <p15:clr>
            <a:srgbClr val="C35E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83529935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294967295" orient="horz" pos="4406">
          <p15:clr>
            <a:srgbClr val="C35E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98129352"/>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3464995778"/>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ounded Rectangle 2"/>
          <p:cNvSpPr/>
          <p:nvPr userDrawn="1"/>
        </p:nvSpPr>
        <p:spPr bwMode="auto">
          <a:xfrm>
            <a:off x="7828157" y="98944"/>
            <a:ext cx="4608318" cy="4515812"/>
          </a:xfrm>
          <a:prstGeom prst="roundRect">
            <a:avLst/>
          </a:prstGeom>
          <a:no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Freeform 4"/>
          <p:cNvSpPr/>
          <p:nvPr userDrawn="1"/>
        </p:nvSpPr>
        <p:spPr bwMode="auto">
          <a:xfrm>
            <a:off x="290458" y="2644893"/>
            <a:ext cx="1371585" cy="2011658"/>
          </a:xfrm>
          <a:custGeom>
            <a:avLst/>
            <a:gdLst>
              <a:gd name="connsiteX0" fmla="*/ 165823 w 1371585"/>
              <a:gd name="connsiteY0" fmla="*/ 167754 h 2011658"/>
              <a:gd name="connsiteX1" fmla="*/ 165823 w 1371585"/>
              <a:gd name="connsiteY1" fmla="*/ 1737341 h 2011658"/>
              <a:gd name="connsiteX2" fmla="*/ 1205761 w 1371585"/>
              <a:gd name="connsiteY2" fmla="*/ 1737341 h 2011658"/>
              <a:gd name="connsiteX3" fmla="*/ 1205761 w 1371585"/>
              <a:gd name="connsiteY3" fmla="*/ 167754 h 2011658"/>
              <a:gd name="connsiteX4" fmla="*/ 228602 w 1371585"/>
              <a:gd name="connsiteY4" fmla="*/ 0 h 2011658"/>
              <a:gd name="connsiteX5" fmla="*/ 1142983 w 1371585"/>
              <a:gd name="connsiteY5" fmla="*/ 0 h 2011658"/>
              <a:gd name="connsiteX6" fmla="*/ 1371585 w 1371585"/>
              <a:gd name="connsiteY6" fmla="*/ 228602 h 2011658"/>
              <a:gd name="connsiteX7" fmla="*/ 1371585 w 1371585"/>
              <a:gd name="connsiteY7" fmla="*/ 1783056 h 2011658"/>
              <a:gd name="connsiteX8" fmla="*/ 1142983 w 1371585"/>
              <a:gd name="connsiteY8" fmla="*/ 2011658 h 2011658"/>
              <a:gd name="connsiteX9" fmla="*/ 228602 w 1371585"/>
              <a:gd name="connsiteY9" fmla="*/ 2011658 h 2011658"/>
              <a:gd name="connsiteX10" fmla="*/ 0 w 1371585"/>
              <a:gd name="connsiteY10" fmla="*/ 1783056 h 2011658"/>
              <a:gd name="connsiteX11" fmla="*/ 0 w 1371585"/>
              <a:gd name="connsiteY11" fmla="*/ 228602 h 2011658"/>
              <a:gd name="connsiteX12" fmla="*/ 228602 w 1371585"/>
              <a:gd name="connsiteY12" fmla="*/ 0 h 2011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1585" h="2011658">
                <a:moveTo>
                  <a:pt x="165823" y="167754"/>
                </a:moveTo>
                <a:lnTo>
                  <a:pt x="165823" y="1737341"/>
                </a:lnTo>
                <a:lnTo>
                  <a:pt x="1205761" y="1737341"/>
                </a:lnTo>
                <a:lnTo>
                  <a:pt x="1205761" y="167754"/>
                </a:lnTo>
                <a:close/>
                <a:moveTo>
                  <a:pt x="228602" y="0"/>
                </a:moveTo>
                <a:lnTo>
                  <a:pt x="1142983" y="0"/>
                </a:lnTo>
                <a:cubicBezTo>
                  <a:pt x="1269236" y="0"/>
                  <a:pt x="1371585" y="102349"/>
                  <a:pt x="1371585" y="228602"/>
                </a:cubicBezTo>
                <a:lnTo>
                  <a:pt x="1371585" y="1783056"/>
                </a:lnTo>
                <a:cubicBezTo>
                  <a:pt x="1371585" y="1909309"/>
                  <a:pt x="1269236" y="2011658"/>
                  <a:pt x="1142983" y="2011658"/>
                </a:cubicBezTo>
                <a:lnTo>
                  <a:pt x="228602" y="2011658"/>
                </a:lnTo>
                <a:cubicBezTo>
                  <a:pt x="102349" y="2011658"/>
                  <a:pt x="0" y="1909309"/>
                  <a:pt x="0" y="1783056"/>
                </a:cubicBezTo>
                <a:lnTo>
                  <a:pt x="0" y="228602"/>
                </a:lnTo>
                <a:cubicBezTo>
                  <a:pt x="0" y="102349"/>
                  <a:pt x="102349" y="0"/>
                  <a:pt x="228602" y="0"/>
                </a:cubicBezTo>
                <a:close/>
              </a:path>
            </a:pathLst>
          </a:cu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6" name="Group 5"/>
          <p:cNvGrpSpPr/>
          <p:nvPr userDrawn="1"/>
        </p:nvGrpSpPr>
        <p:grpSpPr>
          <a:xfrm>
            <a:off x="7047661" y="1547195"/>
            <a:ext cx="1564880" cy="1401433"/>
            <a:chOff x="8647966" y="1813774"/>
            <a:chExt cx="1564880" cy="1401433"/>
          </a:xfrm>
        </p:grpSpPr>
        <p:pic>
          <p:nvPicPr>
            <p:cNvPr id="7" name="Picture 13"/>
            <p:cNvPicPr>
              <a:picLocks noChangeAspect="1" noChangeArrowheads="1"/>
            </p:cNvPicPr>
            <p:nvPr/>
          </p:nvPicPr>
          <p:blipFill>
            <a:blip r:embed="rId2" cstate="email">
              <a:biLevel thresh="75000"/>
              <a:extLst>
                <a:ext uri="{28A0092B-C50C-407E-A947-70E740481C1C}">
                  <a14:useLocalDpi xmlns:a14="http://schemas.microsoft.com/office/drawing/2010/main"/>
                </a:ext>
              </a:extLst>
            </a:blip>
            <a:srcRect/>
            <a:stretch>
              <a:fillRect/>
            </a:stretch>
          </p:blipFill>
          <p:spPr bwMode="auto">
            <a:xfrm>
              <a:off x="8647966" y="1813774"/>
              <a:ext cx="1503359" cy="1221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9275525" y="2607737"/>
              <a:ext cx="937321" cy="607470"/>
              <a:chOff x="6021272" y="1941802"/>
              <a:chExt cx="937321" cy="607470"/>
            </a:xfrm>
          </p:grpSpPr>
          <p:pic>
            <p:nvPicPr>
              <p:cNvPr id="9" name="Picture 3"/>
              <p:cNvPicPr>
                <a:picLocks noChangeAspect="1" noChangeArrowheads="1"/>
              </p:cNvPicPr>
              <p:nvPr/>
            </p:nvPicPr>
            <p:blipFill>
              <a:blip r:embed="rId3" cstate="email">
                <a:biLevel thresh="75000"/>
                <a:extLst>
                  <a:ext uri="{28A0092B-C50C-407E-A947-70E740481C1C}">
                    <a14:useLocalDpi xmlns:a14="http://schemas.microsoft.com/office/drawing/2010/main"/>
                  </a:ext>
                </a:extLst>
              </a:blip>
              <a:srcRect/>
              <a:stretch>
                <a:fillRect/>
              </a:stretch>
            </p:blipFill>
            <p:spPr bwMode="auto">
              <a:xfrm>
                <a:off x="6021272" y="1941802"/>
                <a:ext cx="937321" cy="607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6078496" y="1978888"/>
                <a:ext cx="822873" cy="533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1" name="Group 10"/>
          <p:cNvGrpSpPr/>
          <p:nvPr userDrawn="1"/>
        </p:nvGrpSpPr>
        <p:grpSpPr>
          <a:xfrm>
            <a:off x="8666003" y="609552"/>
            <a:ext cx="896109" cy="661446"/>
            <a:chOff x="2760425" y="4246341"/>
            <a:chExt cx="1661362" cy="1226304"/>
          </a:xfrm>
        </p:grpSpPr>
        <p:grpSp>
          <p:nvGrpSpPr>
            <p:cNvPr id="12" name="Group 11"/>
            <p:cNvGrpSpPr/>
            <p:nvPr/>
          </p:nvGrpSpPr>
          <p:grpSpPr>
            <a:xfrm>
              <a:off x="2760425" y="4246341"/>
              <a:ext cx="1446154" cy="898136"/>
              <a:chOff x="2894908" y="2729595"/>
              <a:chExt cx="1446154" cy="898136"/>
            </a:xfrm>
          </p:grpSpPr>
          <p:pic>
            <p:nvPicPr>
              <p:cNvPr id="16" name="Picture 9"/>
              <p:cNvPicPr>
                <a:picLocks noChangeAspect="1" noChangeArrowheads="1"/>
              </p:cNvPicPr>
              <p:nvPr/>
            </p:nvPicPr>
            <p:blipFill>
              <a:blip r:embed="rId4" cstate="email">
                <a:biLevel thresh="75000"/>
                <a:extLst>
                  <a:ext uri="{28A0092B-C50C-407E-A947-70E740481C1C}">
                    <a14:useLocalDpi xmlns:a14="http://schemas.microsoft.com/office/drawing/2010/main"/>
                  </a:ext>
                </a:extLst>
              </a:blip>
              <a:srcRect/>
              <a:stretch>
                <a:fillRect/>
              </a:stretch>
            </p:blipFill>
            <p:spPr bwMode="auto">
              <a:xfrm>
                <a:off x="2894908" y="2729595"/>
                <a:ext cx="1446154" cy="898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bwMode="auto">
              <a:xfrm>
                <a:off x="3840823" y="2857189"/>
                <a:ext cx="365756" cy="64007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Oval 12"/>
            <p:cNvSpPr/>
            <p:nvPr/>
          </p:nvSpPr>
          <p:spPr bwMode="auto">
            <a:xfrm>
              <a:off x="3456170" y="4696239"/>
              <a:ext cx="296901" cy="296901"/>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Oval 13"/>
            <p:cNvSpPr/>
            <p:nvPr/>
          </p:nvSpPr>
          <p:spPr bwMode="auto">
            <a:xfrm>
              <a:off x="3855257" y="4893308"/>
              <a:ext cx="457195" cy="457195"/>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5" name="Picture 17"/>
            <p:cNvPicPr>
              <a:picLocks noChangeAspect="1" noChangeArrowheads="1"/>
            </p:cNvPicPr>
            <p:nvPr/>
          </p:nvPicPr>
          <p:blipFill>
            <a:blip r:embed="rId5" cstate="email">
              <a:biLevel thresh="75000"/>
              <a:extLst>
                <a:ext uri="{28A0092B-C50C-407E-A947-70E740481C1C}">
                  <a14:useLocalDpi xmlns:a14="http://schemas.microsoft.com/office/drawing/2010/main"/>
                </a:ext>
              </a:extLst>
            </a:blip>
            <a:srcRect/>
            <a:stretch>
              <a:fillRect/>
            </a:stretch>
          </p:blipFill>
          <p:spPr bwMode="auto">
            <a:xfrm>
              <a:off x="3388736" y="4642817"/>
              <a:ext cx="1033051" cy="829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 name="TextBox 17"/>
          <p:cNvSpPr txBox="1"/>
          <p:nvPr userDrawn="1"/>
        </p:nvSpPr>
        <p:spPr>
          <a:xfrm>
            <a:off x="8339432" y="1175373"/>
            <a:ext cx="1330942" cy="871008"/>
          </a:xfrm>
          <a:prstGeom prst="rect">
            <a:avLst/>
          </a:prstGeom>
          <a:noFill/>
        </p:spPr>
        <p:txBody>
          <a:bodyPr wrap="none" lIns="182880" tIns="146304" rIns="182880" bIns="146304" rtlCol="0">
            <a:spAutoFit/>
          </a:bodyPr>
          <a:lstStyle/>
          <a:p>
            <a:pPr algn="r">
              <a:lnSpc>
                <a:spcPct val="90000"/>
              </a:lnSpc>
              <a:spcAft>
                <a:spcPts val="600"/>
              </a:spcAft>
            </a:pPr>
            <a:r>
              <a:rPr lang="en-US" dirty="0" smtClean="0">
                <a:gradFill>
                  <a:gsLst>
                    <a:gs pos="2917">
                      <a:srgbClr val="404040"/>
                    </a:gs>
                    <a:gs pos="30000">
                      <a:srgbClr val="404040"/>
                    </a:gs>
                  </a:gsLst>
                  <a:lin ang="5400000" scaled="0"/>
                </a:gradFill>
              </a:rPr>
              <a:t>Exchange</a:t>
            </a:r>
          </a:p>
          <a:p>
            <a:pPr algn="r">
              <a:lnSpc>
                <a:spcPct val="90000"/>
              </a:lnSpc>
              <a:spcAft>
                <a:spcPts val="600"/>
              </a:spcAft>
            </a:pPr>
            <a:r>
              <a:rPr lang="en-US" dirty="0" smtClean="0">
                <a:gradFill>
                  <a:gsLst>
                    <a:gs pos="2917">
                      <a:srgbClr val="404040"/>
                    </a:gs>
                    <a:gs pos="30000">
                      <a:srgbClr val="404040"/>
                    </a:gs>
                  </a:gsLst>
                  <a:lin ang="5400000" scaled="0"/>
                </a:gradFill>
              </a:rPr>
              <a:t>Online</a:t>
            </a:r>
          </a:p>
        </p:txBody>
      </p:sp>
      <p:pic>
        <p:nvPicPr>
          <p:cNvPr id="19" name="Picture 6"/>
          <p:cNvPicPr>
            <a:picLocks noChangeAspect="1" noChangeArrowheads="1"/>
          </p:cNvPicPr>
          <p:nvPr userDrawn="1"/>
        </p:nvPicPr>
        <p:blipFill>
          <a:blip r:embed="rId6" cstate="email">
            <a:biLevel thresh="75000"/>
            <a:extLst>
              <a:ext uri="{28A0092B-C50C-407E-A947-70E740481C1C}">
                <a14:useLocalDpi xmlns:a14="http://schemas.microsoft.com/office/drawing/2010/main"/>
              </a:ext>
            </a:extLst>
          </a:blip>
          <a:srcRect/>
          <a:stretch>
            <a:fillRect/>
          </a:stretch>
        </p:blipFill>
        <p:spPr bwMode="auto">
          <a:xfrm>
            <a:off x="9908095" y="752810"/>
            <a:ext cx="168002" cy="21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userDrawn="1"/>
        </p:nvSpPr>
        <p:spPr>
          <a:xfrm>
            <a:off x="9932014" y="593244"/>
            <a:ext cx="2307170" cy="1920526"/>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gradFill>
                  <a:gsLst>
                    <a:gs pos="2917">
                      <a:srgbClr val="404040"/>
                    </a:gs>
                    <a:gs pos="30000">
                      <a:srgbClr val="404040"/>
                    </a:gs>
                  </a:gsLst>
                  <a:lin ang="5400000" scaled="0"/>
                </a:gradFill>
              </a:rPr>
              <a:t>Full access to users’ contacts</a:t>
            </a:r>
          </a:p>
          <a:p>
            <a:pPr>
              <a:lnSpc>
                <a:spcPct val="90000"/>
              </a:lnSpc>
              <a:spcAft>
                <a:spcPts val="600"/>
              </a:spcAft>
            </a:pPr>
            <a:r>
              <a:rPr lang="en-US" sz="1200" dirty="0" smtClean="0">
                <a:gradFill>
                  <a:gsLst>
                    <a:gs pos="2917">
                      <a:srgbClr val="404040"/>
                    </a:gs>
                    <a:gs pos="30000">
                      <a:srgbClr val="404040"/>
                    </a:gs>
                  </a:gsLst>
                  <a:lin ang="5400000" scaled="0"/>
                </a:gradFill>
              </a:rPr>
              <a:t>Read users’ contacts</a:t>
            </a:r>
          </a:p>
          <a:p>
            <a:pPr>
              <a:lnSpc>
                <a:spcPct val="90000"/>
              </a:lnSpc>
              <a:spcAft>
                <a:spcPts val="600"/>
              </a:spcAft>
            </a:pPr>
            <a:r>
              <a:rPr lang="en-US" sz="1200" dirty="0" smtClean="0">
                <a:gradFill>
                  <a:gsLst>
                    <a:gs pos="2917">
                      <a:srgbClr val="404040"/>
                    </a:gs>
                    <a:gs pos="30000">
                      <a:srgbClr val="404040"/>
                    </a:gs>
                  </a:gsLst>
                  <a:lin ang="5400000" scaled="0"/>
                </a:gradFill>
              </a:rPr>
              <a:t>Full access to users’ calendar</a:t>
            </a:r>
          </a:p>
          <a:p>
            <a:pPr>
              <a:lnSpc>
                <a:spcPct val="90000"/>
              </a:lnSpc>
              <a:spcAft>
                <a:spcPts val="600"/>
              </a:spcAft>
            </a:pPr>
            <a:r>
              <a:rPr lang="en-US" sz="1200" dirty="0" smtClean="0">
                <a:gradFill>
                  <a:gsLst>
                    <a:gs pos="2917">
                      <a:srgbClr val="404040"/>
                    </a:gs>
                    <a:gs pos="30000">
                      <a:srgbClr val="404040"/>
                    </a:gs>
                  </a:gsLst>
                  <a:lin ang="5400000" scaled="0"/>
                </a:gradFill>
              </a:rPr>
              <a:t>Read users’ calendar</a:t>
            </a:r>
          </a:p>
          <a:p>
            <a:pPr>
              <a:lnSpc>
                <a:spcPct val="90000"/>
              </a:lnSpc>
              <a:spcAft>
                <a:spcPts val="600"/>
              </a:spcAft>
            </a:pPr>
            <a:r>
              <a:rPr lang="en-US" sz="1200" dirty="0" smtClean="0">
                <a:gradFill>
                  <a:gsLst>
                    <a:gs pos="2917">
                      <a:srgbClr val="404040"/>
                    </a:gs>
                    <a:gs pos="30000">
                      <a:srgbClr val="404040"/>
                    </a:gs>
                  </a:gsLst>
                  <a:lin ang="5400000" scaled="0"/>
                </a:gradFill>
              </a:rPr>
              <a:t>Send mail as a user</a:t>
            </a:r>
          </a:p>
          <a:p>
            <a:pPr>
              <a:lnSpc>
                <a:spcPct val="90000"/>
              </a:lnSpc>
              <a:spcAft>
                <a:spcPts val="600"/>
              </a:spcAft>
            </a:pPr>
            <a:r>
              <a:rPr lang="en-US" sz="1200" dirty="0" smtClean="0">
                <a:gradFill>
                  <a:gsLst>
                    <a:gs pos="2917">
                      <a:srgbClr val="404040"/>
                    </a:gs>
                    <a:gs pos="30000">
                      <a:srgbClr val="404040"/>
                    </a:gs>
                  </a:gsLst>
                  <a:lin ang="5400000" scaled="0"/>
                </a:gradFill>
              </a:rPr>
              <a:t>Read users’ mail</a:t>
            </a:r>
          </a:p>
          <a:p>
            <a:pPr>
              <a:lnSpc>
                <a:spcPct val="90000"/>
              </a:lnSpc>
              <a:spcAft>
                <a:spcPts val="600"/>
              </a:spcAft>
            </a:pPr>
            <a:r>
              <a:rPr lang="en-US" sz="1200" dirty="0">
                <a:solidFill>
                  <a:srgbClr val="404040"/>
                </a:solidFill>
              </a:rPr>
              <a:t>Full access to users’ </a:t>
            </a:r>
            <a:r>
              <a:rPr lang="en-US" sz="1200" dirty="0" smtClean="0">
                <a:solidFill>
                  <a:srgbClr val="404040"/>
                </a:solidFill>
              </a:rPr>
              <a:t>mailbox</a:t>
            </a:r>
            <a:endParaRPr lang="en-US" sz="1200" dirty="0">
              <a:solidFill>
                <a:srgbClr val="404040"/>
              </a:solidFill>
            </a:endParaRPr>
          </a:p>
        </p:txBody>
      </p:sp>
      <p:grpSp>
        <p:nvGrpSpPr>
          <p:cNvPr id="21" name="Group 20"/>
          <p:cNvGrpSpPr/>
          <p:nvPr userDrawn="1"/>
        </p:nvGrpSpPr>
        <p:grpSpPr>
          <a:xfrm>
            <a:off x="9908095" y="2194486"/>
            <a:ext cx="168002" cy="217200"/>
            <a:chOff x="2513142" y="5148228"/>
            <a:chExt cx="373907" cy="483402"/>
          </a:xfrm>
        </p:grpSpPr>
        <p:pic>
          <p:nvPicPr>
            <p:cNvPr id="22" name="Picture 6"/>
            <p:cNvPicPr>
              <a:picLocks noChangeAspect="1" noChangeArrowheads="1"/>
            </p:cNvPicPr>
            <p:nvPr/>
          </p:nvPicPr>
          <p:blipFill>
            <a:blip r:embed="rId6" cstate="email">
              <a:biLevel thresh="75000"/>
              <a:extLst>
                <a:ext uri="{28A0092B-C50C-407E-A947-70E740481C1C}">
                  <a14:useLocalDpi xmlns:a14="http://schemas.microsoft.com/office/drawing/2010/main"/>
                </a:ext>
              </a:extLst>
            </a:blip>
            <a:srcRect/>
            <a:stretch>
              <a:fillRect/>
            </a:stretch>
          </p:blipFill>
          <p:spPr bwMode="auto">
            <a:xfrm>
              <a:off x="2513142" y="5148228"/>
              <a:ext cx="373907" cy="483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5-Point Star 22"/>
            <p:cNvSpPr/>
            <p:nvPr/>
          </p:nvSpPr>
          <p:spPr bwMode="auto">
            <a:xfrm>
              <a:off x="2593446" y="5328290"/>
              <a:ext cx="213299" cy="213299"/>
            </a:xfrm>
            <a:prstGeom prst="star5">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4" name="TextBox 23"/>
          <p:cNvSpPr txBox="1"/>
          <p:nvPr userDrawn="1"/>
        </p:nvSpPr>
        <p:spPr>
          <a:xfrm>
            <a:off x="9513881" y="263141"/>
            <a:ext cx="943207" cy="461665"/>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gradFill>
                  <a:gsLst>
                    <a:gs pos="2917">
                      <a:srgbClr val="404040"/>
                    </a:gs>
                    <a:gs pos="30000">
                      <a:srgbClr val="404040"/>
                    </a:gs>
                  </a:gsLst>
                  <a:lin ang="5400000" scaled="0"/>
                </a:gradFill>
              </a:rPr>
              <a:t>Exposes:</a:t>
            </a:r>
          </a:p>
        </p:txBody>
      </p:sp>
      <p:sp>
        <p:nvSpPr>
          <p:cNvPr id="25" name="Rectangle 24"/>
          <p:cNvSpPr/>
          <p:nvPr userDrawn="1"/>
        </p:nvSpPr>
        <p:spPr bwMode="auto">
          <a:xfrm>
            <a:off x="9711628" y="609332"/>
            <a:ext cx="2467565" cy="1836377"/>
          </a:xfrm>
          <a:prstGeom prst="rect">
            <a:avLst/>
          </a:prstGeom>
          <a:noFill/>
          <a:ln w="19050">
            <a:solidFill>
              <a:schemeClr val="bg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6" name="Picture 6"/>
          <p:cNvPicPr>
            <a:picLocks noChangeAspect="1" noChangeArrowheads="1"/>
          </p:cNvPicPr>
          <p:nvPr userDrawn="1"/>
        </p:nvPicPr>
        <p:blipFill>
          <a:blip r:embed="rId6" cstate="email">
            <a:biLevel thresh="75000"/>
            <a:extLst>
              <a:ext uri="{28A0092B-C50C-407E-A947-70E740481C1C}">
                <a14:useLocalDpi xmlns:a14="http://schemas.microsoft.com/office/drawing/2010/main"/>
              </a:ext>
            </a:extLst>
          </a:blip>
          <a:srcRect/>
          <a:stretch>
            <a:fillRect/>
          </a:stretch>
        </p:blipFill>
        <p:spPr bwMode="auto">
          <a:xfrm>
            <a:off x="9908095" y="993089"/>
            <a:ext cx="168002" cy="21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6"/>
          <p:cNvPicPr>
            <a:picLocks noChangeAspect="1" noChangeArrowheads="1"/>
          </p:cNvPicPr>
          <p:nvPr userDrawn="1"/>
        </p:nvPicPr>
        <p:blipFill>
          <a:blip r:embed="rId6" cstate="email">
            <a:biLevel thresh="75000"/>
            <a:extLst>
              <a:ext uri="{28A0092B-C50C-407E-A947-70E740481C1C}">
                <a14:useLocalDpi xmlns:a14="http://schemas.microsoft.com/office/drawing/2010/main"/>
              </a:ext>
            </a:extLst>
          </a:blip>
          <a:srcRect/>
          <a:stretch>
            <a:fillRect/>
          </a:stretch>
        </p:blipFill>
        <p:spPr bwMode="auto">
          <a:xfrm>
            <a:off x="9908095" y="1233368"/>
            <a:ext cx="168002" cy="21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6"/>
          <p:cNvPicPr>
            <a:picLocks noChangeAspect="1" noChangeArrowheads="1"/>
          </p:cNvPicPr>
          <p:nvPr userDrawn="1"/>
        </p:nvPicPr>
        <p:blipFill>
          <a:blip r:embed="rId6" cstate="email">
            <a:biLevel thresh="75000"/>
            <a:extLst>
              <a:ext uri="{28A0092B-C50C-407E-A947-70E740481C1C}">
                <a14:useLocalDpi xmlns:a14="http://schemas.microsoft.com/office/drawing/2010/main"/>
              </a:ext>
            </a:extLst>
          </a:blip>
          <a:srcRect/>
          <a:stretch>
            <a:fillRect/>
          </a:stretch>
        </p:blipFill>
        <p:spPr bwMode="auto">
          <a:xfrm>
            <a:off x="9908095" y="1473647"/>
            <a:ext cx="168002" cy="21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6"/>
          <p:cNvPicPr>
            <a:picLocks noChangeAspect="1" noChangeArrowheads="1"/>
          </p:cNvPicPr>
          <p:nvPr userDrawn="1"/>
        </p:nvPicPr>
        <p:blipFill>
          <a:blip r:embed="rId6" cstate="email">
            <a:biLevel thresh="75000"/>
            <a:extLst>
              <a:ext uri="{28A0092B-C50C-407E-A947-70E740481C1C}">
                <a14:useLocalDpi xmlns:a14="http://schemas.microsoft.com/office/drawing/2010/main"/>
              </a:ext>
            </a:extLst>
          </a:blip>
          <a:srcRect/>
          <a:stretch>
            <a:fillRect/>
          </a:stretch>
        </p:blipFill>
        <p:spPr bwMode="auto">
          <a:xfrm>
            <a:off x="9908095" y="1713926"/>
            <a:ext cx="168002" cy="21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6"/>
          <p:cNvPicPr>
            <a:picLocks noChangeAspect="1" noChangeArrowheads="1"/>
          </p:cNvPicPr>
          <p:nvPr userDrawn="1"/>
        </p:nvPicPr>
        <p:blipFill>
          <a:blip r:embed="rId6" cstate="email">
            <a:biLevel thresh="75000"/>
            <a:extLst>
              <a:ext uri="{28A0092B-C50C-407E-A947-70E740481C1C}">
                <a14:useLocalDpi xmlns:a14="http://schemas.microsoft.com/office/drawing/2010/main"/>
              </a:ext>
            </a:extLst>
          </a:blip>
          <a:srcRect/>
          <a:stretch>
            <a:fillRect/>
          </a:stretch>
        </p:blipFill>
        <p:spPr bwMode="auto">
          <a:xfrm>
            <a:off x="9908095" y="1954205"/>
            <a:ext cx="168002" cy="21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 name="Group 30"/>
          <p:cNvGrpSpPr/>
          <p:nvPr userDrawn="1"/>
        </p:nvGrpSpPr>
        <p:grpSpPr>
          <a:xfrm>
            <a:off x="6801399" y="5673953"/>
            <a:ext cx="1995881" cy="1050989"/>
            <a:chOff x="6670122" y="5566782"/>
            <a:chExt cx="1995881" cy="1050989"/>
          </a:xfrm>
        </p:grpSpPr>
        <p:grpSp>
          <p:nvGrpSpPr>
            <p:cNvPr id="32" name="Group 31"/>
            <p:cNvGrpSpPr/>
            <p:nvPr/>
          </p:nvGrpSpPr>
          <p:grpSpPr>
            <a:xfrm>
              <a:off x="7432360" y="5566782"/>
              <a:ext cx="1233643" cy="1050989"/>
              <a:chOff x="9022942" y="1345883"/>
              <a:chExt cx="1233643" cy="1050989"/>
            </a:xfrm>
          </p:grpSpPr>
          <p:pic>
            <p:nvPicPr>
              <p:cNvPr id="36" name="Picture 12"/>
              <p:cNvPicPr>
                <a:picLocks noChangeAspect="1" noChangeArrowheads="1"/>
              </p:cNvPicPr>
              <p:nvPr/>
            </p:nvPicPr>
            <p:blipFill>
              <a:blip r:embed="rId7" cstate="email">
                <a:biLevel thresh="75000"/>
                <a:extLst>
                  <a:ext uri="{28A0092B-C50C-407E-A947-70E740481C1C}">
                    <a14:useLocalDpi xmlns:a14="http://schemas.microsoft.com/office/drawing/2010/main"/>
                  </a:ext>
                </a:extLst>
              </a:blip>
              <a:srcRect/>
              <a:stretch>
                <a:fillRect/>
              </a:stretch>
            </p:blipFill>
            <p:spPr bwMode="auto">
              <a:xfrm>
                <a:off x="9022942" y="1345883"/>
                <a:ext cx="998034" cy="779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7" name="Group 36"/>
              <p:cNvGrpSpPr/>
              <p:nvPr/>
            </p:nvGrpSpPr>
            <p:grpSpPr>
              <a:xfrm>
                <a:off x="9319264" y="1789402"/>
                <a:ext cx="937321" cy="607470"/>
                <a:chOff x="3604512" y="1182199"/>
                <a:chExt cx="1740880" cy="1128250"/>
              </a:xfrm>
            </p:grpSpPr>
            <p:pic>
              <p:nvPicPr>
                <p:cNvPr id="38" name="Picture 3"/>
                <p:cNvPicPr>
                  <a:picLocks noChangeAspect="1" noChangeArrowheads="1"/>
                </p:cNvPicPr>
                <p:nvPr/>
              </p:nvPicPr>
              <p:blipFill>
                <a:blip r:embed="rId3" cstate="email">
                  <a:biLevel thresh="75000"/>
                  <a:extLst>
                    <a:ext uri="{28A0092B-C50C-407E-A947-70E740481C1C}">
                      <a14:useLocalDpi xmlns:a14="http://schemas.microsoft.com/office/drawing/2010/main"/>
                    </a:ext>
                  </a:extLst>
                </a:blip>
                <a:srcRect/>
                <a:stretch>
                  <a:fillRect/>
                </a:stretch>
              </p:blipFill>
              <p:spPr bwMode="auto">
                <a:xfrm>
                  <a:off x="3604512" y="1182199"/>
                  <a:ext cx="1740880" cy="112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3710794" y="1251079"/>
                  <a:ext cx="1528317" cy="990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33" name="Group 32"/>
            <p:cNvGrpSpPr/>
            <p:nvPr/>
          </p:nvGrpSpPr>
          <p:grpSpPr>
            <a:xfrm>
              <a:off x="6670122" y="5819520"/>
              <a:ext cx="822951" cy="274317"/>
              <a:chOff x="4115140" y="4685969"/>
              <a:chExt cx="822951" cy="274317"/>
            </a:xfrm>
          </p:grpSpPr>
          <p:sp>
            <p:nvSpPr>
              <p:cNvPr id="34" name="Oval 33"/>
              <p:cNvSpPr/>
              <p:nvPr/>
            </p:nvSpPr>
            <p:spPr bwMode="auto">
              <a:xfrm>
                <a:off x="4115140" y="4685969"/>
                <a:ext cx="274317" cy="274317"/>
              </a:xfrm>
              <a:prstGeom prst="ellipse">
                <a:avLst/>
              </a:prstGeom>
              <a:noFill/>
              <a:ln w="57150">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35" name="Straight Connector 34"/>
              <p:cNvCxnSpPr>
                <a:stCxn id="34" idx="6"/>
              </p:cNvCxnSpPr>
              <p:nvPr/>
            </p:nvCxnSpPr>
            <p:spPr>
              <a:xfrm flipV="1">
                <a:off x="4389457" y="4823127"/>
                <a:ext cx="548634" cy="1"/>
              </a:xfrm>
              <a:prstGeom prst="line">
                <a:avLst/>
              </a:prstGeom>
              <a:noFill/>
              <a:ln w="57150">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grpSp>
    </p:spTree>
    <p:extLst>
      <p:ext uri="{BB962C8B-B14F-4D97-AF65-F5344CB8AC3E}">
        <p14:creationId xmlns:p14="http://schemas.microsoft.com/office/powerpoint/2010/main" val="899840506"/>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505512349"/>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1892555417"/>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78907973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7813995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73484894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80841545"/>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435820"/>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1700394494"/>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88502125"/>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23831469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amp; Content Bulleted Text">
    <p:bg bwMode="lt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8"/>
            <a:ext cx="11887518" cy="914365"/>
          </a:xfrm>
        </p:spPr>
        <p:txBody>
          <a:bodyPr/>
          <a:lstStyle>
            <a:lvl1pPr>
              <a:defRPr sz="5799">
                <a:gradFill>
                  <a:gsLst>
                    <a:gs pos="6195">
                      <a:schemeClr val="tx1"/>
                    </a:gs>
                    <a:gs pos="26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1697063"/>
            <a:ext cx="10972800" cy="1902453"/>
          </a:xfrm>
        </p:spPr>
        <p:txBody>
          <a:bodyPr/>
          <a:lstStyle>
            <a:lvl1pPr>
              <a:defRPr sz="2600">
                <a:gradFill>
                  <a:gsLst>
                    <a:gs pos="1250">
                      <a:schemeClr val="tx1"/>
                    </a:gs>
                    <a:gs pos="100000">
                      <a:schemeClr val="tx1"/>
                    </a:gs>
                  </a:gsLst>
                  <a:lin ang="5400000" scaled="0"/>
                </a:gradFill>
                <a:latin typeface="+mn-lt"/>
              </a:defRPr>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85925158"/>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54556209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294967295" orient="horz" pos="4406">
          <p15:clr>
            <a:srgbClr val="C35E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36735894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10687508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66105043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261358710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214" r:id="rId2"/>
    <p:sldLayoutId id="2147484086" r:id="rId3"/>
    <p:sldLayoutId id="2147484206" r:id="rId4"/>
    <p:sldLayoutId id="2147484195" r:id="rId5"/>
    <p:sldLayoutId id="2147484207" r:id="rId6"/>
    <p:sldLayoutId id="2147484216" r:id="rId7"/>
    <p:sldLayoutId id="2147484217" r:id="rId8"/>
    <p:sldLayoutId id="2147484218" r:id="rId9"/>
    <p:sldLayoutId id="2147484212" r:id="rId10"/>
    <p:sldLayoutId id="2147484093" r:id="rId11"/>
    <p:sldLayoutId id="2147484213" r:id="rId12"/>
    <p:sldLayoutId id="2147484215" r:id="rId13"/>
    <p:sldLayoutId id="2147484203" r:id="rId1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2980749296"/>
      </p:ext>
    </p:extLst>
  </p:cSld>
  <p:clrMap bg1="dk1" tx1="lt1" bg2="dk2" tx2="lt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2" r:id="rId12"/>
    <p:sldLayoutId id="2147484233"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425298558"/>
      </p:ext>
    </p:extLst>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 id="2147484246" r:id="rId12"/>
    <p:sldLayoutId id="2147484247" r:id="rId13"/>
    <p:sldLayoutId id="2147484248" r:id="rId1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15277659"/>
      </p:ext>
    </p:extLst>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 id="2147484255" r:id="rId6"/>
    <p:sldLayoutId id="2147484256" r:id="rId7"/>
    <p:sldLayoutId id="2147484257" r:id="rId8"/>
    <p:sldLayoutId id="2147484258" r:id="rId9"/>
    <p:sldLayoutId id="2147484259" r:id="rId10"/>
    <p:sldLayoutId id="2147484260" r:id="rId11"/>
    <p:sldLayoutId id="2147484261" r:id="rId12"/>
    <p:sldLayoutId id="2147484262" r:id="rId13"/>
    <p:sldLayoutId id="2147484263" r:id="rId14"/>
    <p:sldLayoutId id="2147484264" r:id="rId15"/>
    <p:sldLayoutId id="2147484265" r:id="rId16"/>
    <p:sldLayoutId id="2147484266" r:id="rId17"/>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187">
          <p15:clr>
            <a:srgbClr val="5ACBF0"/>
          </p15:clr>
        </p15:guide>
        <p15:guide id="4294967295" pos="173">
          <p15:clr>
            <a:srgbClr val="5ACBF0"/>
          </p15:clr>
        </p15:guide>
        <p15:guide id="4294967295" pos="7661">
          <p15:clr>
            <a:srgbClr val="5ACBF0"/>
          </p15:clr>
        </p15:guide>
        <p15:guide id="4294967295" orient="horz" pos="4219">
          <p15:clr>
            <a:srgbClr val="5ACBF0"/>
          </p15:clr>
        </p15:guide>
        <p15:guide id="4294967295" pos="749">
          <p15:clr>
            <a:srgbClr val="5ACBF0"/>
          </p15:clr>
        </p15:guide>
        <p15:guide id="4294967295" pos="1325">
          <p15:clr>
            <a:srgbClr val="5ACBF0"/>
          </p15:clr>
        </p15:guide>
        <p15:guide id="4294967295" pos="1901">
          <p15:clr>
            <a:srgbClr val="5ACBF0"/>
          </p15:clr>
        </p15:guide>
        <p15:guide id="4294967295" pos="2477">
          <p15:clr>
            <a:srgbClr val="5ACBF0"/>
          </p15:clr>
        </p15:guide>
        <p15:guide id="4294967295" pos="3053">
          <p15:clr>
            <a:srgbClr val="5ACBF0"/>
          </p15:clr>
        </p15:guide>
        <p15:guide id="4294967295" pos="3629">
          <p15:clr>
            <a:srgbClr val="5ACBF0"/>
          </p15:clr>
        </p15:guide>
        <p15:guide id="4294967295" pos="4205">
          <p15:clr>
            <a:srgbClr val="5ACBF0"/>
          </p15:clr>
        </p15:guide>
        <p15:guide id="4294967295" pos="4781">
          <p15:clr>
            <a:srgbClr val="5ACBF0"/>
          </p15:clr>
        </p15:guide>
        <p15:guide id="4294967295" pos="5357">
          <p15:clr>
            <a:srgbClr val="5ACBF0"/>
          </p15:clr>
        </p15:guide>
        <p15:guide id="4294967295" pos="5933">
          <p15:clr>
            <a:srgbClr val="5ACBF0"/>
          </p15:clr>
        </p15:guide>
        <p15:guide id="4294967295" pos="6509">
          <p15:clr>
            <a:srgbClr val="5ACBF0"/>
          </p15:clr>
        </p15:guide>
        <p15:guide id="4294967295" pos="7085">
          <p15:clr>
            <a:srgbClr val="5ACBF0"/>
          </p15:clr>
        </p15:guide>
        <p15:guide id="4294967295" orient="horz" pos="763">
          <p15:clr>
            <a:srgbClr val="5ACBF0"/>
          </p15:clr>
        </p15:guide>
        <p15:guide id="4294967295" orient="horz" pos="1339">
          <p15:clr>
            <a:srgbClr val="5ACBF0"/>
          </p15:clr>
        </p15:guide>
        <p15:guide id="4294967295" orient="horz" pos="1915">
          <p15:clr>
            <a:srgbClr val="5ACBF0"/>
          </p15:clr>
        </p15:guide>
        <p15:guide id="4294967295" orient="horz" pos="2491">
          <p15:clr>
            <a:srgbClr val="5ACBF0"/>
          </p15:clr>
        </p15:guide>
        <p15:guide id="4294967295" orient="horz" pos="3067">
          <p15:clr>
            <a:srgbClr val="5ACBF0"/>
          </p15:clr>
        </p15:guide>
        <p15:guide id="4294967295" orient="horz" pos="3643">
          <p15:clr>
            <a:srgbClr val="5ACBF0"/>
          </p15:clr>
        </p15:guide>
        <p15:guide id="4294967295" pos="288">
          <p15:clr>
            <a:srgbClr val="C35EA4"/>
          </p15:clr>
        </p15:guide>
        <p15:guide id="4294967295" pos="7546">
          <p15:clr>
            <a:srgbClr val="C35EA4"/>
          </p15:clr>
        </p15:guide>
        <p15:guide id="4294967295" orient="horz" pos="302">
          <p15:clr>
            <a:srgbClr val="C35EA4"/>
          </p15:clr>
        </p15:guide>
        <p15:guide id="4294967295" orient="horz" pos="4104">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customXml" Target="../../customXml/item38.xml"/><Relationship Id="rId7" Type="http://schemas.openxmlformats.org/officeDocument/2006/relationships/image" Target="../media/image18.emf"/><Relationship Id="rId2" Type="http://schemas.openxmlformats.org/officeDocument/2006/relationships/customXml" Target="../../customXml/item37.xml"/><Relationship Id="rId1" Type="http://schemas.openxmlformats.org/officeDocument/2006/relationships/customXml" Target="../../customXml/item36.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slideLayout" Target="../slideLayouts/slideLayout44.xml"/><Relationship Id="rId9" Type="http://schemas.openxmlformats.org/officeDocument/2006/relationships/image" Target="../media/image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hyperlink" Target="http://msdn.microsoft.com/en-us/library/office/dn605899(v=office.15).aspx" TargetMode="Externa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customXml" Target="../../customXml/item41.xml"/><Relationship Id="rId7" Type="http://schemas.openxmlformats.org/officeDocument/2006/relationships/image" Target="../media/image5.emf"/><Relationship Id="rId2" Type="http://schemas.openxmlformats.org/officeDocument/2006/relationships/customXml" Target="../../customXml/item40.xml"/><Relationship Id="rId1" Type="http://schemas.openxmlformats.org/officeDocument/2006/relationships/customXml" Target="../../customXml/item39.xml"/><Relationship Id="rId6" Type="http://schemas.openxmlformats.org/officeDocument/2006/relationships/image" Target="../media/image20.emf"/><Relationship Id="rId5" Type="http://schemas.openxmlformats.org/officeDocument/2006/relationships/image" Target="../media/image6.emf"/><Relationship Id="rId4" Type="http://schemas.openxmlformats.org/officeDocument/2006/relationships/slideLayout" Target="../slideLayouts/slideLayout44.xml"/><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3" Type="http://schemas.openxmlformats.org/officeDocument/2006/relationships/hyperlink" Target="http://katanaproject.codeplex.com/" TargetMode="External"/><Relationship Id="rId2" Type="http://schemas.openxmlformats.org/officeDocument/2006/relationships/hyperlink" Target="https://github.com/orgs/MSOpenTech" TargetMode="External"/><Relationship Id="rId1" Type="http://schemas.openxmlformats.org/officeDocument/2006/relationships/slideLayout" Target="../slideLayouts/slideLayout44.xml"/><Relationship Id="rId4" Type="http://schemas.openxmlformats.org/officeDocument/2006/relationships/hyperlink" Target="https://github.com/orgs/AzureADSamples"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1.emf"/><Relationship Id="rId7" Type="http://schemas.openxmlformats.org/officeDocument/2006/relationships/image" Target="../media/image14.emf"/><Relationship Id="rId2" Type="http://schemas.openxmlformats.org/officeDocument/2006/relationships/image" Target="../media/image10.emf"/><Relationship Id="rId1" Type="http://schemas.openxmlformats.org/officeDocument/2006/relationships/slideLayout" Target="../slideLayouts/slideLayout44.xml"/><Relationship Id="rId6" Type="http://schemas.openxmlformats.org/officeDocument/2006/relationships/image" Target="../media/image13.emf"/><Relationship Id="rId5" Type="http://schemas.openxmlformats.org/officeDocument/2006/relationships/image" Target="../media/image8.emf"/><Relationship Id="rId10" Type="http://schemas.openxmlformats.org/officeDocument/2006/relationships/image" Target="../media/image4.emf"/><Relationship Id="rId4" Type="http://schemas.openxmlformats.org/officeDocument/2006/relationships/image" Target="../media/image12.emf"/><Relationship Id="rId9" Type="http://schemas.openxmlformats.org/officeDocument/2006/relationships/image" Target="../media/image16.emf"/></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commons.wikimedia.org/wiki/User:Digitalsignal" TargetMode="External"/><Relationship Id="rId2" Type="http://schemas.openxmlformats.org/officeDocument/2006/relationships/image" Target="../media/image9.jpg"/><Relationship Id="rId1" Type="http://schemas.openxmlformats.org/officeDocument/2006/relationships/slideLayout" Target="../slideLayouts/slideLayout47.xml"/><Relationship Id="rId5" Type="http://schemas.openxmlformats.org/officeDocument/2006/relationships/hyperlink" Target="http://creativecommons.org/licenses/by-sa/3.0/" TargetMode="External"/><Relationship Id="rId4" Type="http://schemas.openxmlformats.org/officeDocument/2006/relationships/hyperlink" Target="http://commons.wikimedia.org/wiki/File:Motorola_d470_1.jpg" TargetMode="External"/></Relationships>
</file>

<file path=ppt/slides/_rels/slide4.xml.rels><?xml version="1.0" encoding="UTF-8" standalone="yes"?>
<Relationships xmlns="http://schemas.openxmlformats.org/package/2006/relationships"><Relationship Id="rId8" Type="http://schemas.openxmlformats.org/officeDocument/2006/relationships/customXml" Target="../../customXml/item11.xml"/><Relationship Id="rId13" Type="http://schemas.openxmlformats.org/officeDocument/2006/relationships/customXml" Target="../../customXml/item16.xml"/><Relationship Id="rId18" Type="http://schemas.openxmlformats.org/officeDocument/2006/relationships/slideLayout" Target="../slideLayouts/slideLayout44.xml"/><Relationship Id="rId26" Type="http://schemas.openxmlformats.org/officeDocument/2006/relationships/image" Target="../media/image15.emf"/><Relationship Id="rId3" Type="http://schemas.openxmlformats.org/officeDocument/2006/relationships/customXml" Target="../../customXml/item6.xml"/><Relationship Id="rId21" Type="http://schemas.openxmlformats.org/officeDocument/2006/relationships/image" Target="../media/image12.emf"/><Relationship Id="rId7" Type="http://schemas.openxmlformats.org/officeDocument/2006/relationships/customXml" Target="../../customXml/item10.xml"/><Relationship Id="rId12" Type="http://schemas.openxmlformats.org/officeDocument/2006/relationships/customXml" Target="../../customXml/item15.xml"/><Relationship Id="rId17" Type="http://schemas.openxmlformats.org/officeDocument/2006/relationships/customXml" Target="../../customXml/item20.xml"/><Relationship Id="rId25" Type="http://schemas.openxmlformats.org/officeDocument/2006/relationships/image" Target="../media/image14.emf"/><Relationship Id="rId2" Type="http://schemas.openxmlformats.org/officeDocument/2006/relationships/customXml" Target="../../customXml/item5.xml"/><Relationship Id="rId16" Type="http://schemas.openxmlformats.org/officeDocument/2006/relationships/customXml" Target="../../customXml/item19.xml"/><Relationship Id="rId20" Type="http://schemas.openxmlformats.org/officeDocument/2006/relationships/image" Target="../media/image11.emf"/><Relationship Id="rId1" Type="http://schemas.openxmlformats.org/officeDocument/2006/relationships/customXml" Target="../../customXml/item4.xml"/><Relationship Id="rId6" Type="http://schemas.openxmlformats.org/officeDocument/2006/relationships/customXml" Target="../../customXml/item9.xml"/><Relationship Id="rId11" Type="http://schemas.openxmlformats.org/officeDocument/2006/relationships/customXml" Target="../../customXml/item14.xml"/><Relationship Id="rId24" Type="http://schemas.openxmlformats.org/officeDocument/2006/relationships/image" Target="../media/image3.emf"/><Relationship Id="rId5" Type="http://schemas.openxmlformats.org/officeDocument/2006/relationships/customXml" Target="../../customXml/item8.xml"/><Relationship Id="rId15" Type="http://schemas.openxmlformats.org/officeDocument/2006/relationships/customXml" Target="../../customXml/item18.xml"/><Relationship Id="rId23" Type="http://schemas.openxmlformats.org/officeDocument/2006/relationships/image" Target="../media/image13.emf"/><Relationship Id="rId28" Type="http://schemas.openxmlformats.org/officeDocument/2006/relationships/image" Target="../media/image4.emf"/><Relationship Id="rId10" Type="http://schemas.openxmlformats.org/officeDocument/2006/relationships/customXml" Target="../../customXml/item13.xml"/><Relationship Id="rId19" Type="http://schemas.openxmlformats.org/officeDocument/2006/relationships/image" Target="../media/image10.emf"/><Relationship Id="rId4" Type="http://schemas.openxmlformats.org/officeDocument/2006/relationships/customXml" Target="../../customXml/item7.xml"/><Relationship Id="rId9" Type="http://schemas.openxmlformats.org/officeDocument/2006/relationships/customXml" Target="../../customXml/item12.xml"/><Relationship Id="rId14" Type="http://schemas.openxmlformats.org/officeDocument/2006/relationships/customXml" Target="../../customXml/item17.xml"/><Relationship Id="rId22" Type="http://schemas.openxmlformats.org/officeDocument/2006/relationships/image" Target="../media/image8.emf"/><Relationship Id="rId27" Type="http://schemas.openxmlformats.org/officeDocument/2006/relationships/image" Target="../media/image1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customXml" Target="../../customXml/item23.xml"/><Relationship Id="rId7" Type="http://schemas.openxmlformats.org/officeDocument/2006/relationships/slideLayout" Target="../slideLayouts/slideLayout44.xml"/><Relationship Id="rId12" Type="http://schemas.openxmlformats.org/officeDocument/2006/relationships/image" Target="../media/image7.emf"/><Relationship Id="rId2" Type="http://schemas.openxmlformats.org/officeDocument/2006/relationships/customXml" Target="../../customXml/item22.xml"/><Relationship Id="rId1" Type="http://schemas.openxmlformats.org/officeDocument/2006/relationships/customXml" Target="../../customXml/item21.xml"/><Relationship Id="rId6" Type="http://schemas.openxmlformats.org/officeDocument/2006/relationships/customXml" Target="../../customXml/item26.xml"/><Relationship Id="rId11" Type="http://schemas.openxmlformats.org/officeDocument/2006/relationships/image" Target="../media/image6.emf"/><Relationship Id="rId5" Type="http://schemas.openxmlformats.org/officeDocument/2006/relationships/customXml" Target="../../customXml/item25.xml"/><Relationship Id="rId10" Type="http://schemas.openxmlformats.org/officeDocument/2006/relationships/image" Target="../media/image5.emf"/><Relationship Id="rId4" Type="http://schemas.openxmlformats.org/officeDocument/2006/relationships/customXml" Target="../../customXml/item24.xml"/><Relationship Id="rId9" Type="http://schemas.openxmlformats.org/officeDocument/2006/relationships/image" Target="../media/image4.emf"/></Relationships>
</file>

<file path=ppt/slides/_rels/slide8.xml.rels><?xml version="1.0" encoding="UTF-8" standalone="yes"?>
<Relationships xmlns="http://schemas.openxmlformats.org/package/2006/relationships"><Relationship Id="rId8" Type="http://schemas.openxmlformats.org/officeDocument/2006/relationships/customXml" Target="../../customXml/item34.xml"/><Relationship Id="rId13" Type="http://schemas.openxmlformats.org/officeDocument/2006/relationships/image" Target="../media/image7.emf"/><Relationship Id="rId3" Type="http://schemas.openxmlformats.org/officeDocument/2006/relationships/customXml" Target="../../customXml/item29.xml"/><Relationship Id="rId7" Type="http://schemas.openxmlformats.org/officeDocument/2006/relationships/customXml" Target="../../customXml/item33.xml"/><Relationship Id="rId12" Type="http://schemas.openxmlformats.org/officeDocument/2006/relationships/image" Target="../media/image6.emf"/><Relationship Id="rId2" Type="http://schemas.openxmlformats.org/officeDocument/2006/relationships/customXml" Target="../../customXml/item28.xml"/><Relationship Id="rId1" Type="http://schemas.openxmlformats.org/officeDocument/2006/relationships/customXml" Target="../../customXml/item27.xml"/><Relationship Id="rId6" Type="http://schemas.openxmlformats.org/officeDocument/2006/relationships/customXml" Target="../../customXml/item32.xml"/><Relationship Id="rId11" Type="http://schemas.openxmlformats.org/officeDocument/2006/relationships/image" Target="../media/image5.emf"/><Relationship Id="rId5" Type="http://schemas.openxmlformats.org/officeDocument/2006/relationships/customXml" Target="../../customXml/item31.xml"/><Relationship Id="rId15" Type="http://schemas.openxmlformats.org/officeDocument/2006/relationships/image" Target="../media/image19.emf"/><Relationship Id="rId10" Type="http://schemas.openxmlformats.org/officeDocument/2006/relationships/slideLayout" Target="../slideLayouts/slideLayout46.xml"/><Relationship Id="rId4" Type="http://schemas.openxmlformats.org/officeDocument/2006/relationships/customXml" Target="../../customXml/item30.xml"/><Relationship Id="rId9" Type="http://schemas.openxmlformats.org/officeDocument/2006/relationships/customXml" Target="../../customXml/item35.xml"/><Relationship Id="rId14" Type="http://schemas.openxmlformats.org/officeDocument/2006/relationships/image" Target="../media/image1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55250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1415772"/>
          </a:xfrm>
        </p:spPr>
        <p:txBody>
          <a:bodyPr/>
          <a:lstStyle/>
          <a:p>
            <a:r>
              <a:rPr lang="en-US" dirty="0" smtClean="0"/>
              <a:t>Abstracts away most protocol considerations</a:t>
            </a:r>
          </a:p>
          <a:p>
            <a:r>
              <a:rPr lang="en-US" dirty="0" smtClean="0"/>
              <a:t>Handles tokens persistence &amp; refresh automatically</a:t>
            </a:r>
            <a:endParaRPr lang="en-US" dirty="0"/>
          </a:p>
        </p:txBody>
      </p:sp>
      <p:sp>
        <p:nvSpPr>
          <p:cNvPr id="3" name="Title 2"/>
          <p:cNvSpPr>
            <a:spLocks noGrp="1"/>
          </p:cNvSpPr>
          <p:nvPr>
            <p:ph type="title"/>
          </p:nvPr>
        </p:nvSpPr>
        <p:spPr/>
        <p:txBody>
          <a:bodyPr/>
          <a:lstStyle/>
          <a:p>
            <a:r>
              <a:rPr lang="en-US" dirty="0" smtClean="0"/>
              <a:t>Active Directory Authentication Library (ADAL)</a:t>
            </a:r>
            <a:endParaRPr lang="en-US" dirty="0"/>
          </a:p>
        </p:txBody>
      </p:sp>
      <p:grpSp>
        <p:nvGrpSpPr>
          <p:cNvPr id="5" name="Group 4"/>
          <p:cNvGrpSpPr/>
          <p:nvPr/>
        </p:nvGrpSpPr>
        <p:grpSpPr>
          <a:xfrm>
            <a:off x="10596958" y="3101014"/>
            <a:ext cx="1564880" cy="1401433"/>
            <a:chOff x="8647966" y="1813774"/>
            <a:chExt cx="1564880" cy="1401433"/>
          </a:xfrm>
        </p:grpSpPr>
        <p:pic>
          <p:nvPicPr>
            <p:cNvPr id="6" name="Picture 13"/>
            <p:cNvPicPr>
              <a:picLocks noChangeAspect="1" noChangeArrowheads="1"/>
            </p:cNvPicPr>
            <p:nvPr/>
          </p:nvPicPr>
          <p:blipFill>
            <a:blip r:embed="rId5" cstate="email">
              <a:biLevel thresh="75000"/>
              <a:extLst>
                <a:ext uri="{28A0092B-C50C-407E-A947-70E740481C1C}">
                  <a14:useLocalDpi xmlns:a14="http://schemas.microsoft.com/office/drawing/2010/main"/>
                </a:ext>
              </a:extLst>
            </a:blip>
            <a:srcRect/>
            <a:stretch>
              <a:fillRect/>
            </a:stretch>
          </p:blipFill>
          <p:spPr bwMode="auto">
            <a:xfrm>
              <a:off x="8647966" y="1813774"/>
              <a:ext cx="1503359" cy="1221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9275525" y="2607737"/>
              <a:ext cx="937321" cy="607470"/>
              <a:chOff x="6021272" y="1941802"/>
              <a:chExt cx="937321" cy="607470"/>
            </a:xfrm>
          </p:grpSpPr>
          <p:pic>
            <p:nvPicPr>
              <p:cNvPr id="8" name="Picture 3"/>
              <p:cNvPicPr>
                <a:picLocks noChangeAspect="1" noChangeArrowheads="1"/>
              </p:cNvPicPr>
              <p:nvPr/>
            </p:nvPicPr>
            <p:blipFill>
              <a:blip r:embed="rId6" cstate="email">
                <a:biLevel thresh="75000"/>
                <a:extLst>
                  <a:ext uri="{28A0092B-C50C-407E-A947-70E740481C1C}">
                    <a14:useLocalDpi xmlns:a14="http://schemas.microsoft.com/office/drawing/2010/main"/>
                  </a:ext>
                </a:extLst>
              </a:blip>
              <a:srcRect/>
              <a:stretch>
                <a:fillRect/>
              </a:stretch>
            </p:blipFill>
            <p:spPr bwMode="auto">
              <a:xfrm>
                <a:off x="6021272" y="1941802"/>
                <a:ext cx="937321" cy="607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6" cstate="email">
                <a:biLevel thresh="50000"/>
                <a:extLst>
                  <a:ext uri="{28A0092B-C50C-407E-A947-70E740481C1C}">
                    <a14:useLocalDpi xmlns:a14="http://schemas.microsoft.com/office/drawing/2010/main"/>
                  </a:ext>
                </a:extLst>
              </a:blip>
              <a:srcRect/>
              <a:stretch>
                <a:fillRect/>
              </a:stretch>
            </p:blipFill>
            <p:spPr bwMode="auto">
              <a:xfrm>
                <a:off x="6078496" y="1978888"/>
                <a:ext cx="822873" cy="533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0" name="Group 9"/>
          <p:cNvGrpSpPr/>
          <p:nvPr/>
        </p:nvGrpSpPr>
        <p:grpSpPr>
          <a:xfrm>
            <a:off x="2370720" y="6053825"/>
            <a:ext cx="480054" cy="457195"/>
            <a:chOff x="2954396" y="3325247"/>
            <a:chExt cx="1440164" cy="1371585"/>
          </a:xfrm>
        </p:grpSpPr>
        <p:sp>
          <p:nvSpPr>
            <p:cNvPr id="11" name="Regular Pentagon 10"/>
            <p:cNvSpPr/>
            <p:nvPr/>
          </p:nvSpPr>
          <p:spPr bwMode="auto">
            <a:xfrm>
              <a:off x="2954396" y="3325247"/>
              <a:ext cx="1440164" cy="1371585"/>
            </a:xfrm>
            <a:prstGeom prst="pentagon">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5"/>
            <p:cNvPicPr>
              <a:picLocks noChangeAspect="1" noChangeArrowheads="1"/>
            </p:cNvPicPr>
            <p:nvPr/>
          </p:nvPicPr>
          <p:blipFill>
            <a:blip r:embed="rId7" cstate="email">
              <a:biLevel thresh="50000"/>
              <a:extLst>
                <a:ext uri="{28A0092B-C50C-407E-A947-70E740481C1C}">
                  <a14:useLocalDpi xmlns:a14="http://schemas.microsoft.com/office/drawing/2010/main"/>
                </a:ext>
              </a:extLst>
            </a:blip>
            <a:srcRect/>
            <a:stretch>
              <a:fillRect/>
            </a:stretch>
          </p:blipFill>
          <p:spPr bwMode="auto">
            <a:xfrm>
              <a:off x="3290303" y="3826180"/>
              <a:ext cx="76835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oup 12"/>
          <p:cNvGrpSpPr/>
          <p:nvPr/>
        </p:nvGrpSpPr>
        <p:grpSpPr>
          <a:xfrm>
            <a:off x="1890666" y="6053825"/>
            <a:ext cx="480054" cy="457195"/>
            <a:chOff x="4546960" y="3332224"/>
            <a:chExt cx="1440164" cy="1371585"/>
          </a:xfrm>
        </p:grpSpPr>
        <p:sp>
          <p:nvSpPr>
            <p:cNvPr id="14" name="Regular Pentagon 13"/>
            <p:cNvSpPr/>
            <p:nvPr/>
          </p:nvSpPr>
          <p:spPr bwMode="auto">
            <a:xfrm>
              <a:off x="4546960" y="3332224"/>
              <a:ext cx="1440164" cy="1371585"/>
            </a:xfrm>
            <a:prstGeom prst="pentagon">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5" name="Picture 4"/>
            <p:cNvPicPr>
              <a:picLocks noChangeAspect="1" noChangeArrowheads="1"/>
            </p:cNvPicPr>
            <p:nvPr/>
          </p:nvPicPr>
          <p:blipFill>
            <a:blip r:embed="rId8" cstate="email">
              <a:biLevel thresh="50000"/>
              <a:extLst>
                <a:ext uri="{28A0092B-C50C-407E-A947-70E740481C1C}">
                  <a14:useLocalDpi xmlns:a14="http://schemas.microsoft.com/office/drawing/2010/main"/>
                </a:ext>
              </a:extLst>
            </a:blip>
            <a:srcRect/>
            <a:stretch>
              <a:fillRect/>
            </a:stretch>
          </p:blipFill>
          <p:spPr bwMode="auto">
            <a:xfrm>
              <a:off x="4925153" y="3660122"/>
              <a:ext cx="683778" cy="934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oup 15"/>
          <p:cNvGrpSpPr/>
          <p:nvPr/>
        </p:nvGrpSpPr>
        <p:grpSpPr>
          <a:xfrm>
            <a:off x="2850774" y="6053825"/>
            <a:ext cx="480054" cy="457195"/>
            <a:chOff x="6052909" y="3350922"/>
            <a:chExt cx="1440164" cy="1371585"/>
          </a:xfrm>
        </p:grpSpPr>
        <p:sp>
          <p:nvSpPr>
            <p:cNvPr id="17" name="Regular Pentagon 16"/>
            <p:cNvSpPr/>
            <p:nvPr/>
          </p:nvSpPr>
          <p:spPr bwMode="auto">
            <a:xfrm>
              <a:off x="6052909" y="3350922"/>
              <a:ext cx="1440164" cy="1371585"/>
            </a:xfrm>
            <a:prstGeom prst="pentagon">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Freeform 33"/>
            <p:cNvSpPr>
              <a:spLocks noEditPoints="1"/>
            </p:cNvSpPr>
            <p:nvPr/>
          </p:nvSpPr>
          <p:spPr bwMode="auto">
            <a:xfrm>
              <a:off x="6300966" y="3505724"/>
              <a:ext cx="939800" cy="1150938"/>
            </a:xfrm>
            <a:custGeom>
              <a:avLst/>
              <a:gdLst>
                <a:gd name="T0" fmla="*/ 500 w 1000"/>
                <a:gd name="T1" fmla="*/ 197 h 1225"/>
                <a:gd name="T2" fmla="*/ 599 w 1000"/>
                <a:gd name="T3" fmla="*/ 98 h 1225"/>
                <a:gd name="T4" fmla="*/ 500 w 1000"/>
                <a:gd name="T5" fmla="*/ 0 h 1225"/>
                <a:gd name="T6" fmla="*/ 401 w 1000"/>
                <a:gd name="T7" fmla="*/ 98 h 1225"/>
                <a:gd name="T8" fmla="*/ 500 w 1000"/>
                <a:gd name="T9" fmla="*/ 197 h 1225"/>
                <a:gd name="T10" fmla="*/ 954 w 1000"/>
                <a:gd name="T11" fmla="*/ 309 h 1225"/>
                <a:gd name="T12" fmla="*/ 687 w 1000"/>
                <a:gd name="T13" fmla="*/ 240 h 1225"/>
                <a:gd name="T14" fmla="*/ 620 w 1000"/>
                <a:gd name="T15" fmla="*/ 231 h 1225"/>
                <a:gd name="T16" fmla="*/ 620 w 1000"/>
                <a:gd name="T17" fmla="*/ 231 h 1225"/>
                <a:gd name="T18" fmla="*/ 380 w 1000"/>
                <a:gd name="T19" fmla="*/ 231 h 1225"/>
                <a:gd name="T20" fmla="*/ 380 w 1000"/>
                <a:gd name="T21" fmla="*/ 231 h 1225"/>
                <a:gd name="T22" fmla="*/ 313 w 1000"/>
                <a:gd name="T23" fmla="*/ 240 h 1225"/>
                <a:gd name="T24" fmla="*/ 46 w 1000"/>
                <a:gd name="T25" fmla="*/ 309 h 1225"/>
                <a:gd name="T26" fmla="*/ 6 w 1000"/>
                <a:gd name="T27" fmla="*/ 358 h 1225"/>
                <a:gd name="T28" fmla="*/ 65 w 1000"/>
                <a:gd name="T29" fmla="*/ 384 h 1225"/>
                <a:gd name="T30" fmla="*/ 332 w 1000"/>
                <a:gd name="T31" fmla="*/ 315 h 1225"/>
                <a:gd name="T32" fmla="*/ 363 w 1000"/>
                <a:gd name="T33" fmla="*/ 327 h 1225"/>
                <a:gd name="T34" fmla="*/ 376 w 1000"/>
                <a:gd name="T35" fmla="*/ 400 h 1225"/>
                <a:gd name="T36" fmla="*/ 376 w 1000"/>
                <a:gd name="T37" fmla="*/ 1170 h 1225"/>
                <a:gd name="T38" fmla="*/ 428 w 1000"/>
                <a:gd name="T39" fmla="*/ 1225 h 1225"/>
                <a:gd name="T40" fmla="*/ 484 w 1000"/>
                <a:gd name="T41" fmla="*/ 1171 h 1225"/>
                <a:gd name="T42" fmla="*/ 484 w 1000"/>
                <a:gd name="T43" fmla="*/ 747 h 1225"/>
                <a:gd name="T44" fmla="*/ 498 w 1000"/>
                <a:gd name="T45" fmla="*/ 726 h 1225"/>
                <a:gd name="T46" fmla="*/ 500 w 1000"/>
                <a:gd name="T47" fmla="*/ 726 h 1225"/>
                <a:gd name="T48" fmla="*/ 502 w 1000"/>
                <a:gd name="T49" fmla="*/ 726 h 1225"/>
                <a:gd name="T50" fmla="*/ 516 w 1000"/>
                <a:gd name="T51" fmla="*/ 747 h 1225"/>
                <a:gd name="T52" fmla="*/ 516 w 1000"/>
                <a:gd name="T53" fmla="*/ 1171 h 1225"/>
                <a:gd name="T54" fmla="*/ 572 w 1000"/>
                <a:gd name="T55" fmla="*/ 1225 h 1225"/>
                <a:gd name="T56" fmla="*/ 624 w 1000"/>
                <a:gd name="T57" fmla="*/ 1170 h 1225"/>
                <a:gd name="T58" fmla="*/ 624 w 1000"/>
                <a:gd name="T59" fmla="*/ 400 h 1225"/>
                <a:gd name="T60" fmla="*/ 637 w 1000"/>
                <a:gd name="T61" fmla="*/ 327 h 1225"/>
                <a:gd name="T62" fmla="*/ 668 w 1000"/>
                <a:gd name="T63" fmla="*/ 315 h 1225"/>
                <a:gd name="T64" fmla="*/ 935 w 1000"/>
                <a:gd name="T65" fmla="*/ 384 h 1225"/>
                <a:gd name="T66" fmla="*/ 994 w 1000"/>
                <a:gd name="T67" fmla="*/ 358 h 1225"/>
                <a:gd name="T68" fmla="*/ 954 w 1000"/>
                <a:gd name="T69" fmla="*/ 309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0" h="1225">
                  <a:moveTo>
                    <a:pt x="500" y="197"/>
                  </a:moveTo>
                  <a:cubicBezTo>
                    <a:pt x="554" y="197"/>
                    <a:pt x="599" y="153"/>
                    <a:pt x="599" y="98"/>
                  </a:cubicBezTo>
                  <a:cubicBezTo>
                    <a:pt x="599" y="44"/>
                    <a:pt x="554" y="0"/>
                    <a:pt x="500" y="0"/>
                  </a:cubicBezTo>
                  <a:cubicBezTo>
                    <a:pt x="446" y="0"/>
                    <a:pt x="401" y="44"/>
                    <a:pt x="401" y="98"/>
                  </a:cubicBezTo>
                  <a:cubicBezTo>
                    <a:pt x="401" y="153"/>
                    <a:pt x="446" y="197"/>
                    <a:pt x="500" y="197"/>
                  </a:cubicBezTo>
                  <a:close/>
                  <a:moveTo>
                    <a:pt x="954" y="309"/>
                  </a:moveTo>
                  <a:cubicBezTo>
                    <a:pt x="687" y="240"/>
                    <a:pt x="687" y="240"/>
                    <a:pt x="687" y="240"/>
                  </a:cubicBezTo>
                  <a:cubicBezTo>
                    <a:pt x="661" y="233"/>
                    <a:pt x="639" y="231"/>
                    <a:pt x="620" y="231"/>
                  </a:cubicBezTo>
                  <a:cubicBezTo>
                    <a:pt x="620" y="231"/>
                    <a:pt x="620" y="231"/>
                    <a:pt x="620" y="231"/>
                  </a:cubicBezTo>
                  <a:cubicBezTo>
                    <a:pt x="380" y="231"/>
                    <a:pt x="380" y="231"/>
                    <a:pt x="380" y="231"/>
                  </a:cubicBezTo>
                  <a:cubicBezTo>
                    <a:pt x="380" y="231"/>
                    <a:pt x="380" y="231"/>
                    <a:pt x="380" y="231"/>
                  </a:cubicBezTo>
                  <a:cubicBezTo>
                    <a:pt x="361" y="231"/>
                    <a:pt x="339" y="233"/>
                    <a:pt x="313" y="240"/>
                  </a:cubicBezTo>
                  <a:cubicBezTo>
                    <a:pt x="46" y="309"/>
                    <a:pt x="46" y="309"/>
                    <a:pt x="46" y="309"/>
                  </a:cubicBezTo>
                  <a:cubicBezTo>
                    <a:pt x="7" y="319"/>
                    <a:pt x="0" y="334"/>
                    <a:pt x="6" y="358"/>
                  </a:cubicBezTo>
                  <a:cubicBezTo>
                    <a:pt x="12" y="380"/>
                    <a:pt x="25" y="394"/>
                    <a:pt x="65" y="384"/>
                  </a:cubicBezTo>
                  <a:cubicBezTo>
                    <a:pt x="332" y="315"/>
                    <a:pt x="332" y="315"/>
                    <a:pt x="332" y="315"/>
                  </a:cubicBezTo>
                  <a:cubicBezTo>
                    <a:pt x="355" y="309"/>
                    <a:pt x="361" y="320"/>
                    <a:pt x="363" y="327"/>
                  </a:cubicBezTo>
                  <a:cubicBezTo>
                    <a:pt x="376" y="400"/>
                    <a:pt x="376" y="400"/>
                    <a:pt x="376" y="400"/>
                  </a:cubicBezTo>
                  <a:cubicBezTo>
                    <a:pt x="376" y="512"/>
                    <a:pt x="376" y="1170"/>
                    <a:pt x="376" y="1170"/>
                  </a:cubicBezTo>
                  <a:cubicBezTo>
                    <a:pt x="376" y="1221"/>
                    <a:pt x="414" y="1225"/>
                    <a:pt x="428" y="1225"/>
                  </a:cubicBezTo>
                  <a:cubicBezTo>
                    <a:pt x="443" y="1225"/>
                    <a:pt x="484" y="1220"/>
                    <a:pt x="484" y="1171"/>
                  </a:cubicBezTo>
                  <a:cubicBezTo>
                    <a:pt x="484" y="1127"/>
                    <a:pt x="484" y="747"/>
                    <a:pt x="484" y="747"/>
                  </a:cubicBezTo>
                  <a:cubicBezTo>
                    <a:pt x="484" y="732"/>
                    <a:pt x="487" y="726"/>
                    <a:pt x="498" y="726"/>
                  </a:cubicBezTo>
                  <a:cubicBezTo>
                    <a:pt x="499" y="726"/>
                    <a:pt x="499" y="726"/>
                    <a:pt x="500" y="726"/>
                  </a:cubicBezTo>
                  <a:cubicBezTo>
                    <a:pt x="501" y="726"/>
                    <a:pt x="501" y="726"/>
                    <a:pt x="502" y="726"/>
                  </a:cubicBezTo>
                  <a:cubicBezTo>
                    <a:pt x="513" y="726"/>
                    <a:pt x="516" y="732"/>
                    <a:pt x="516" y="747"/>
                  </a:cubicBezTo>
                  <a:cubicBezTo>
                    <a:pt x="516" y="747"/>
                    <a:pt x="516" y="1127"/>
                    <a:pt x="516" y="1171"/>
                  </a:cubicBezTo>
                  <a:cubicBezTo>
                    <a:pt x="516" y="1220"/>
                    <a:pt x="557" y="1225"/>
                    <a:pt x="572" y="1225"/>
                  </a:cubicBezTo>
                  <a:cubicBezTo>
                    <a:pt x="586" y="1225"/>
                    <a:pt x="624" y="1221"/>
                    <a:pt x="624" y="1170"/>
                  </a:cubicBezTo>
                  <a:cubicBezTo>
                    <a:pt x="624" y="1170"/>
                    <a:pt x="624" y="512"/>
                    <a:pt x="624" y="400"/>
                  </a:cubicBezTo>
                  <a:cubicBezTo>
                    <a:pt x="637" y="327"/>
                    <a:pt x="637" y="327"/>
                    <a:pt x="637" y="327"/>
                  </a:cubicBezTo>
                  <a:cubicBezTo>
                    <a:pt x="639" y="320"/>
                    <a:pt x="645" y="309"/>
                    <a:pt x="668" y="315"/>
                  </a:cubicBezTo>
                  <a:cubicBezTo>
                    <a:pt x="935" y="384"/>
                    <a:pt x="935" y="384"/>
                    <a:pt x="935" y="384"/>
                  </a:cubicBezTo>
                  <a:cubicBezTo>
                    <a:pt x="975" y="394"/>
                    <a:pt x="988" y="380"/>
                    <a:pt x="994" y="358"/>
                  </a:cubicBezTo>
                  <a:cubicBezTo>
                    <a:pt x="1000" y="334"/>
                    <a:pt x="993" y="319"/>
                    <a:pt x="954" y="30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defTabSz="914363">
                <a:defRPr/>
              </a:pPr>
              <a:endParaRPr lang="en-US" kern="0" smtClean="0">
                <a:solidFill>
                  <a:srgbClr val="FFFFFF"/>
                </a:solidFill>
              </a:endParaRPr>
            </a:p>
          </p:txBody>
        </p:sp>
      </p:grpSp>
      <p:grpSp>
        <p:nvGrpSpPr>
          <p:cNvPr id="20" name="Group 19"/>
          <p:cNvGrpSpPr/>
          <p:nvPr/>
        </p:nvGrpSpPr>
        <p:grpSpPr>
          <a:xfrm>
            <a:off x="2089974" y="5087363"/>
            <a:ext cx="931490" cy="604444"/>
            <a:chOff x="789870" y="3891565"/>
            <a:chExt cx="1299125" cy="843003"/>
          </a:xfrm>
          <a:solidFill>
            <a:schemeClr val="tx1"/>
          </a:solidFill>
        </p:grpSpPr>
        <p:sp>
          <p:nvSpPr>
            <p:cNvPr id="21" name="Freeform 7"/>
            <p:cNvSpPr>
              <a:spLocks noEditPoints="1"/>
            </p:cNvSpPr>
            <p:nvPr/>
          </p:nvSpPr>
          <p:spPr bwMode="auto">
            <a:xfrm>
              <a:off x="789870" y="3891565"/>
              <a:ext cx="1299125" cy="843003"/>
            </a:xfrm>
            <a:custGeom>
              <a:avLst/>
              <a:gdLst>
                <a:gd name="T0" fmla="*/ 1080 w 1136"/>
                <a:gd name="T1" fmla="*/ 0 h 737"/>
                <a:gd name="T2" fmla="*/ 56 w 1136"/>
                <a:gd name="T3" fmla="*/ 0 h 737"/>
                <a:gd name="T4" fmla="*/ 0 w 1136"/>
                <a:gd name="T5" fmla="*/ 56 h 737"/>
                <a:gd name="T6" fmla="*/ 0 w 1136"/>
                <a:gd name="T7" fmla="*/ 681 h 737"/>
                <a:gd name="T8" fmla="*/ 56 w 1136"/>
                <a:gd name="T9" fmla="*/ 737 h 737"/>
                <a:gd name="T10" fmla="*/ 1080 w 1136"/>
                <a:gd name="T11" fmla="*/ 737 h 737"/>
                <a:gd name="T12" fmla="*/ 1136 w 1136"/>
                <a:gd name="T13" fmla="*/ 681 h 737"/>
                <a:gd name="T14" fmla="*/ 1136 w 1136"/>
                <a:gd name="T15" fmla="*/ 56 h 737"/>
                <a:gd name="T16" fmla="*/ 1080 w 1136"/>
                <a:gd name="T17" fmla="*/ 0 h 737"/>
                <a:gd name="T18" fmla="*/ 1080 w 1136"/>
                <a:gd name="T19" fmla="*/ 681 h 737"/>
                <a:gd name="T20" fmla="*/ 1080 w 1136"/>
                <a:gd name="T21" fmla="*/ 681 h 737"/>
                <a:gd name="T22" fmla="*/ 56 w 1136"/>
                <a:gd name="T23" fmla="*/ 681 h 737"/>
                <a:gd name="T24" fmla="*/ 56 w 1136"/>
                <a:gd name="T25" fmla="*/ 681 h 737"/>
                <a:gd name="T26" fmla="*/ 56 w 1136"/>
                <a:gd name="T27" fmla="*/ 56 h 737"/>
                <a:gd name="T28" fmla="*/ 56 w 1136"/>
                <a:gd name="T29" fmla="*/ 56 h 737"/>
                <a:gd name="T30" fmla="*/ 1080 w 1136"/>
                <a:gd name="T31" fmla="*/ 56 h 737"/>
                <a:gd name="T32" fmla="*/ 1080 w 1136"/>
                <a:gd name="T33" fmla="*/ 56 h 737"/>
                <a:gd name="T34" fmla="*/ 1080 w 1136"/>
                <a:gd name="T35" fmla="*/ 681 h 737"/>
                <a:gd name="T36" fmla="*/ 1080 w 1136"/>
                <a:gd name="T37" fmla="*/ 681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6" h="737">
                  <a:moveTo>
                    <a:pt x="1080" y="0"/>
                  </a:moveTo>
                  <a:cubicBezTo>
                    <a:pt x="56" y="0"/>
                    <a:pt x="56" y="0"/>
                    <a:pt x="56" y="0"/>
                  </a:cubicBezTo>
                  <a:cubicBezTo>
                    <a:pt x="25" y="0"/>
                    <a:pt x="0" y="25"/>
                    <a:pt x="0" y="56"/>
                  </a:cubicBezTo>
                  <a:cubicBezTo>
                    <a:pt x="0" y="681"/>
                    <a:pt x="0" y="681"/>
                    <a:pt x="0" y="681"/>
                  </a:cubicBezTo>
                  <a:cubicBezTo>
                    <a:pt x="0" y="712"/>
                    <a:pt x="25" y="737"/>
                    <a:pt x="56" y="737"/>
                  </a:cubicBezTo>
                  <a:cubicBezTo>
                    <a:pt x="1080" y="737"/>
                    <a:pt x="1080" y="737"/>
                    <a:pt x="1080" y="737"/>
                  </a:cubicBezTo>
                  <a:cubicBezTo>
                    <a:pt x="1111" y="737"/>
                    <a:pt x="1136" y="712"/>
                    <a:pt x="1136" y="681"/>
                  </a:cubicBezTo>
                  <a:cubicBezTo>
                    <a:pt x="1136" y="56"/>
                    <a:pt x="1136" y="56"/>
                    <a:pt x="1136" y="56"/>
                  </a:cubicBezTo>
                  <a:cubicBezTo>
                    <a:pt x="1136" y="25"/>
                    <a:pt x="1111" y="0"/>
                    <a:pt x="1080" y="0"/>
                  </a:cubicBezTo>
                  <a:close/>
                  <a:moveTo>
                    <a:pt x="1080" y="681"/>
                  </a:moveTo>
                  <a:cubicBezTo>
                    <a:pt x="1080" y="681"/>
                    <a:pt x="1080" y="681"/>
                    <a:pt x="1080" y="681"/>
                  </a:cubicBezTo>
                  <a:cubicBezTo>
                    <a:pt x="56" y="681"/>
                    <a:pt x="56" y="681"/>
                    <a:pt x="56" y="681"/>
                  </a:cubicBezTo>
                  <a:cubicBezTo>
                    <a:pt x="56" y="681"/>
                    <a:pt x="56" y="681"/>
                    <a:pt x="56" y="681"/>
                  </a:cubicBezTo>
                  <a:cubicBezTo>
                    <a:pt x="56" y="56"/>
                    <a:pt x="56" y="56"/>
                    <a:pt x="56" y="56"/>
                  </a:cubicBezTo>
                  <a:cubicBezTo>
                    <a:pt x="56" y="56"/>
                    <a:pt x="56" y="56"/>
                    <a:pt x="56" y="56"/>
                  </a:cubicBezTo>
                  <a:cubicBezTo>
                    <a:pt x="1080" y="56"/>
                    <a:pt x="1080" y="56"/>
                    <a:pt x="1080" y="56"/>
                  </a:cubicBezTo>
                  <a:cubicBezTo>
                    <a:pt x="1080" y="56"/>
                    <a:pt x="1080" y="56"/>
                    <a:pt x="1080" y="56"/>
                  </a:cubicBezTo>
                  <a:cubicBezTo>
                    <a:pt x="1080" y="681"/>
                    <a:pt x="1080" y="681"/>
                    <a:pt x="1080" y="681"/>
                  </a:cubicBezTo>
                  <a:cubicBezTo>
                    <a:pt x="1080" y="681"/>
                    <a:pt x="1080" y="681"/>
                    <a:pt x="1080" y="6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2" name="Freeform 8"/>
            <p:cNvSpPr>
              <a:spLocks/>
            </p:cNvSpPr>
            <p:nvPr/>
          </p:nvSpPr>
          <p:spPr bwMode="auto">
            <a:xfrm>
              <a:off x="1516179" y="4307982"/>
              <a:ext cx="97325" cy="97325"/>
            </a:xfrm>
            <a:custGeom>
              <a:avLst/>
              <a:gdLst>
                <a:gd name="T0" fmla="*/ 57 w 85"/>
                <a:gd name="T1" fmla="*/ 9 h 85"/>
                <a:gd name="T2" fmla="*/ 8 w 85"/>
                <a:gd name="T3" fmla="*/ 28 h 85"/>
                <a:gd name="T4" fmla="*/ 28 w 85"/>
                <a:gd name="T5" fmla="*/ 77 h 85"/>
                <a:gd name="T6" fmla="*/ 77 w 85"/>
                <a:gd name="T7" fmla="*/ 57 h 85"/>
                <a:gd name="T8" fmla="*/ 57 w 85"/>
                <a:gd name="T9" fmla="*/ 9 h 85"/>
              </a:gdLst>
              <a:ahLst/>
              <a:cxnLst>
                <a:cxn ang="0">
                  <a:pos x="T0" y="T1"/>
                </a:cxn>
                <a:cxn ang="0">
                  <a:pos x="T2" y="T3"/>
                </a:cxn>
                <a:cxn ang="0">
                  <a:pos x="T4" y="T5"/>
                </a:cxn>
                <a:cxn ang="0">
                  <a:pos x="T6" y="T7"/>
                </a:cxn>
                <a:cxn ang="0">
                  <a:pos x="T8" y="T9"/>
                </a:cxn>
              </a:cxnLst>
              <a:rect l="0" t="0" r="r" b="b"/>
              <a:pathLst>
                <a:path w="85" h="85">
                  <a:moveTo>
                    <a:pt x="57" y="9"/>
                  </a:moveTo>
                  <a:cubicBezTo>
                    <a:pt x="38" y="0"/>
                    <a:pt x="16" y="9"/>
                    <a:pt x="8" y="28"/>
                  </a:cubicBezTo>
                  <a:cubicBezTo>
                    <a:pt x="0" y="47"/>
                    <a:pt x="9" y="69"/>
                    <a:pt x="28" y="77"/>
                  </a:cubicBezTo>
                  <a:cubicBezTo>
                    <a:pt x="47" y="85"/>
                    <a:pt x="69" y="76"/>
                    <a:pt x="77" y="57"/>
                  </a:cubicBezTo>
                  <a:cubicBezTo>
                    <a:pt x="85" y="38"/>
                    <a:pt x="76" y="17"/>
                    <a:pt x="5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3" name="Freeform 9"/>
            <p:cNvSpPr>
              <a:spLocks/>
            </p:cNvSpPr>
            <p:nvPr/>
          </p:nvSpPr>
          <p:spPr bwMode="auto">
            <a:xfrm>
              <a:off x="1231466" y="4150131"/>
              <a:ext cx="63915" cy="63915"/>
            </a:xfrm>
            <a:custGeom>
              <a:avLst/>
              <a:gdLst>
                <a:gd name="T0" fmla="*/ 38 w 56"/>
                <a:gd name="T1" fmla="*/ 5 h 56"/>
                <a:gd name="T2" fmla="*/ 6 w 56"/>
                <a:gd name="T3" fmla="*/ 18 h 56"/>
                <a:gd name="T4" fmla="*/ 18 w 56"/>
                <a:gd name="T5" fmla="*/ 50 h 56"/>
                <a:gd name="T6" fmla="*/ 51 w 56"/>
                <a:gd name="T7" fmla="*/ 37 h 56"/>
                <a:gd name="T8" fmla="*/ 38 w 56"/>
                <a:gd name="T9" fmla="*/ 5 h 56"/>
              </a:gdLst>
              <a:ahLst/>
              <a:cxnLst>
                <a:cxn ang="0">
                  <a:pos x="T0" y="T1"/>
                </a:cxn>
                <a:cxn ang="0">
                  <a:pos x="T2" y="T3"/>
                </a:cxn>
                <a:cxn ang="0">
                  <a:pos x="T4" y="T5"/>
                </a:cxn>
                <a:cxn ang="0">
                  <a:pos x="T6" y="T7"/>
                </a:cxn>
                <a:cxn ang="0">
                  <a:pos x="T8" y="T9"/>
                </a:cxn>
              </a:cxnLst>
              <a:rect l="0" t="0" r="r" b="b"/>
              <a:pathLst>
                <a:path w="56" h="56">
                  <a:moveTo>
                    <a:pt x="38" y="5"/>
                  </a:moveTo>
                  <a:cubicBezTo>
                    <a:pt x="25" y="0"/>
                    <a:pt x="11" y="6"/>
                    <a:pt x="6" y="18"/>
                  </a:cubicBezTo>
                  <a:cubicBezTo>
                    <a:pt x="0" y="31"/>
                    <a:pt x="6" y="45"/>
                    <a:pt x="18" y="50"/>
                  </a:cubicBezTo>
                  <a:cubicBezTo>
                    <a:pt x="31" y="56"/>
                    <a:pt x="45" y="50"/>
                    <a:pt x="51" y="37"/>
                  </a:cubicBezTo>
                  <a:cubicBezTo>
                    <a:pt x="56" y="25"/>
                    <a:pt x="50" y="11"/>
                    <a:pt x="3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4" name="Freeform 10"/>
            <p:cNvSpPr>
              <a:spLocks noEditPoints="1"/>
            </p:cNvSpPr>
            <p:nvPr/>
          </p:nvSpPr>
          <p:spPr bwMode="auto">
            <a:xfrm>
              <a:off x="1172877" y="4091542"/>
              <a:ext cx="180609" cy="180609"/>
            </a:xfrm>
            <a:custGeom>
              <a:avLst/>
              <a:gdLst>
                <a:gd name="T0" fmla="*/ 106 w 158"/>
                <a:gd name="T1" fmla="*/ 15 h 158"/>
                <a:gd name="T2" fmla="*/ 15 w 158"/>
                <a:gd name="T3" fmla="*/ 52 h 158"/>
                <a:gd name="T4" fmla="*/ 52 w 158"/>
                <a:gd name="T5" fmla="*/ 143 h 158"/>
                <a:gd name="T6" fmla="*/ 143 w 158"/>
                <a:gd name="T7" fmla="*/ 106 h 158"/>
                <a:gd name="T8" fmla="*/ 106 w 158"/>
                <a:gd name="T9" fmla="*/ 15 h 158"/>
                <a:gd name="T10" fmla="*/ 123 w 158"/>
                <a:gd name="T11" fmla="*/ 97 h 158"/>
                <a:gd name="T12" fmla="*/ 60 w 158"/>
                <a:gd name="T13" fmla="*/ 122 h 158"/>
                <a:gd name="T14" fmla="*/ 35 w 158"/>
                <a:gd name="T15" fmla="*/ 60 h 158"/>
                <a:gd name="T16" fmla="*/ 98 w 158"/>
                <a:gd name="T17" fmla="*/ 35 h 158"/>
                <a:gd name="T18" fmla="*/ 123 w 158"/>
                <a:gd name="T19" fmla="*/ 9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 h="158">
                  <a:moveTo>
                    <a:pt x="106" y="15"/>
                  </a:moveTo>
                  <a:cubicBezTo>
                    <a:pt x="71" y="0"/>
                    <a:pt x="30" y="16"/>
                    <a:pt x="15" y="52"/>
                  </a:cubicBezTo>
                  <a:cubicBezTo>
                    <a:pt x="0" y="87"/>
                    <a:pt x="17" y="128"/>
                    <a:pt x="52" y="143"/>
                  </a:cubicBezTo>
                  <a:cubicBezTo>
                    <a:pt x="87" y="158"/>
                    <a:pt x="128" y="141"/>
                    <a:pt x="143" y="106"/>
                  </a:cubicBezTo>
                  <a:cubicBezTo>
                    <a:pt x="158" y="71"/>
                    <a:pt x="141" y="30"/>
                    <a:pt x="106" y="15"/>
                  </a:cubicBezTo>
                  <a:close/>
                  <a:moveTo>
                    <a:pt x="123" y="97"/>
                  </a:moveTo>
                  <a:cubicBezTo>
                    <a:pt x="112" y="121"/>
                    <a:pt x="85" y="133"/>
                    <a:pt x="60" y="122"/>
                  </a:cubicBezTo>
                  <a:cubicBezTo>
                    <a:pt x="36" y="112"/>
                    <a:pt x="25" y="84"/>
                    <a:pt x="35" y="60"/>
                  </a:cubicBezTo>
                  <a:cubicBezTo>
                    <a:pt x="46" y="36"/>
                    <a:pt x="73" y="25"/>
                    <a:pt x="98" y="35"/>
                  </a:cubicBezTo>
                  <a:cubicBezTo>
                    <a:pt x="122" y="45"/>
                    <a:pt x="133" y="73"/>
                    <a:pt x="123"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5" name="Freeform 11"/>
            <p:cNvSpPr>
              <a:spLocks noEditPoints="1"/>
            </p:cNvSpPr>
            <p:nvPr/>
          </p:nvSpPr>
          <p:spPr bwMode="auto">
            <a:xfrm>
              <a:off x="1426601" y="4219857"/>
              <a:ext cx="275997" cy="274545"/>
            </a:xfrm>
            <a:custGeom>
              <a:avLst/>
              <a:gdLst>
                <a:gd name="T0" fmla="*/ 162 w 241"/>
                <a:gd name="T1" fmla="*/ 22 h 240"/>
                <a:gd name="T2" fmla="*/ 23 w 241"/>
                <a:gd name="T3" fmla="*/ 78 h 240"/>
                <a:gd name="T4" fmla="*/ 79 w 241"/>
                <a:gd name="T5" fmla="*/ 217 h 240"/>
                <a:gd name="T6" fmla="*/ 218 w 241"/>
                <a:gd name="T7" fmla="*/ 161 h 240"/>
                <a:gd name="T8" fmla="*/ 162 w 241"/>
                <a:gd name="T9" fmla="*/ 22 h 240"/>
                <a:gd name="T10" fmla="*/ 187 w 241"/>
                <a:gd name="T11" fmla="*/ 148 h 240"/>
                <a:gd name="T12" fmla="*/ 92 w 241"/>
                <a:gd name="T13" fmla="*/ 186 h 240"/>
                <a:gd name="T14" fmla="*/ 54 w 241"/>
                <a:gd name="T15" fmla="*/ 92 h 240"/>
                <a:gd name="T16" fmla="*/ 149 w 241"/>
                <a:gd name="T17" fmla="*/ 53 h 240"/>
                <a:gd name="T18" fmla="*/ 187 w 241"/>
                <a:gd name="T19" fmla="*/ 14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240">
                  <a:moveTo>
                    <a:pt x="162" y="22"/>
                  </a:moveTo>
                  <a:cubicBezTo>
                    <a:pt x="108" y="0"/>
                    <a:pt x="46" y="25"/>
                    <a:pt x="23" y="78"/>
                  </a:cubicBezTo>
                  <a:cubicBezTo>
                    <a:pt x="0" y="132"/>
                    <a:pt x="25" y="194"/>
                    <a:pt x="79" y="217"/>
                  </a:cubicBezTo>
                  <a:cubicBezTo>
                    <a:pt x="133" y="240"/>
                    <a:pt x="195" y="215"/>
                    <a:pt x="218" y="161"/>
                  </a:cubicBezTo>
                  <a:cubicBezTo>
                    <a:pt x="241" y="107"/>
                    <a:pt x="216" y="45"/>
                    <a:pt x="162" y="22"/>
                  </a:cubicBezTo>
                  <a:close/>
                  <a:moveTo>
                    <a:pt x="187" y="148"/>
                  </a:moveTo>
                  <a:cubicBezTo>
                    <a:pt x="171" y="185"/>
                    <a:pt x="129" y="202"/>
                    <a:pt x="92" y="186"/>
                  </a:cubicBezTo>
                  <a:cubicBezTo>
                    <a:pt x="55" y="171"/>
                    <a:pt x="38" y="128"/>
                    <a:pt x="54" y="92"/>
                  </a:cubicBezTo>
                  <a:cubicBezTo>
                    <a:pt x="69" y="55"/>
                    <a:pt x="112" y="38"/>
                    <a:pt x="149" y="53"/>
                  </a:cubicBezTo>
                  <a:cubicBezTo>
                    <a:pt x="186" y="69"/>
                    <a:pt x="203" y="111"/>
                    <a:pt x="187" y="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6" name="Freeform 12"/>
            <p:cNvSpPr>
              <a:spLocks noEditPoints="1"/>
            </p:cNvSpPr>
            <p:nvPr/>
          </p:nvSpPr>
          <p:spPr bwMode="auto">
            <a:xfrm>
              <a:off x="876542" y="3978238"/>
              <a:ext cx="1125779" cy="669173"/>
            </a:xfrm>
            <a:custGeom>
              <a:avLst/>
              <a:gdLst>
                <a:gd name="T0" fmla="*/ 984 w 984"/>
                <a:gd name="T1" fmla="*/ 0 h 585"/>
                <a:gd name="T2" fmla="*/ 0 w 984"/>
                <a:gd name="T3" fmla="*/ 0 h 585"/>
                <a:gd name="T4" fmla="*/ 0 w 984"/>
                <a:gd name="T5" fmla="*/ 585 h 585"/>
                <a:gd name="T6" fmla="*/ 984 w 984"/>
                <a:gd name="T7" fmla="*/ 585 h 585"/>
                <a:gd name="T8" fmla="*/ 984 w 984"/>
                <a:gd name="T9" fmla="*/ 0 h 585"/>
                <a:gd name="T10" fmla="*/ 408 w 984"/>
                <a:gd name="T11" fmla="*/ 268 h 585"/>
                <a:gd name="T12" fmla="*/ 375 w 984"/>
                <a:gd name="T13" fmla="*/ 264 h 585"/>
                <a:gd name="T14" fmla="*/ 355 w 984"/>
                <a:gd name="T15" fmla="*/ 291 h 585"/>
                <a:gd name="T16" fmla="*/ 321 w 984"/>
                <a:gd name="T17" fmla="*/ 291 h 585"/>
                <a:gd name="T18" fmla="*/ 302 w 984"/>
                <a:gd name="T19" fmla="*/ 264 h 585"/>
                <a:gd name="T20" fmla="*/ 268 w 984"/>
                <a:gd name="T21" fmla="*/ 268 h 585"/>
                <a:gd name="T22" fmla="*/ 247 w 984"/>
                <a:gd name="T23" fmla="*/ 246 h 585"/>
                <a:gd name="T24" fmla="*/ 252 w 984"/>
                <a:gd name="T25" fmla="*/ 213 h 585"/>
                <a:gd name="T26" fmla="*/ 225 w 984"/>
                <a:gd name="T27" fmla="*/ 193 h 585"/>
                <a:gd name="T28" fmla="*/ 225 w 984"/>
                <a:gd name="T29" fmla="*/ 163 h 585"/>
                <a:gd name="T30" fmla="*/ 252 w 984"/>
                <a:gd name="T31" fmla="*/ 142 h 585"/>
                <a:gd name="T32" fmla="*/ 247 w 984"/>
                <a:gd name="T33" fmla="*/ 109 h 585"/>
                <a:gd name="T34" fmla="*/ 268 w 984"/>
                <a:gd name="T35" fmla="*/ 87 h 585"/>
                <a:gd name="T36" fmla="*/ 302 w 984"/>
                <a:gd name="T37" fmla="*/ 92 h 585"/>
                <a:gd name="T38" fmla="*/ 321 w 984"/>
                <a:gd name="T39" fmla="*/ 65 h 585"/>
                <a:gd name="T40" fmla="*/ 355 w 984"/>
                <a:gd name="T41" fmla="*/ 65 h 585"/>
                <a:gd name="T42" fmla="*/ 374 w 984"/>
                <a:gd name="T43" fmla="*/ 92 h 585"/>
                <a:gd name="T44" fmla="*/ 408 w 984"/>
                <a:gd name="T45" fmla="*/ 87 h 585"/>
                <a:gd name="T46" fmla="*/ 429 w 984"/>
                <a:gd name="T47" fmla="*/ 109 h 585"/>
                <a:gd name="T48" fmla="*/ 424 w 984"/>
                <a:gd name="T49" fmla="*/ 143 h 585"/>
                <a:gd name="T50" fmla="*/ 451 w 984"/>
                <a:gd name="T51" fmla="*/ 163 h 585"/>
                <a:gd name="T52" fmla="*/ 451 w 984"/>
                <a:gd name="T53" fmla="*/ 193 h 585"/>
                <a:gd name="T54" fmla="*/ 424 w 984"/>
                <a:gd name="T55" fmla="*/ 213 h 585"/>
                <a:gd name="T56" fmla="*/ 429 w 984"/>
                <a:gd name="T57" fmla="*/ 247 h 585"/>
                <a:gd name="T58" fmla="*/ 408 w 984"/>
                <a:gd name="T59" fmla="*/ 268 h 585"/>
                <a:gd name="T60" fmla="*/ 774 w 984"/>
                <a:gd name="T61" fmla="*/ 354 h 585"/>
                <a:gd name="T62" fmla="*/ 733 w 984"/>
                <a:gd name="T63" fmla="*/ 385 h 585"/>
                <a:gd name="T64" fmla="*/ 741 w 984"/>
                <a:gd name="T65" fmla="*/ 436 h 585"/>
                <a:gd name="T66" fmla="*/ 708 w 984"/>
                <a:gd name="T67" fmla="*/ 469 h 585"/>
                <a:gd name="T68" fmla="*/ 657 w 984"/>
                <a:gd name="T69" fmla="*/ 462 h 585"/>
                <a:gd name="T70" fmla="*/ 627 w 984"/>
                <a:gd name="T71" fmla="*/ 503 h 585"/>
                <a:gd name="T72" fmla="*/ 576 w 984"/>
                <a:gd name="T73" fmla="*/ 503 h 585"/>
                <a:gd name="T74" fmla="*/ 546 w 984"/>
                <a:gd name="T75" fmla="*/ 462 h 585"/>
                <a:gd name="T76" fmla="*/ 495 w 984"/>
                <a:gd name="T77" fmla="*/ 469 h 585"/>
                <a:gd name="T78" fmla="*/ 462 w 984"/>
                <a:gd name="T79" fmla="*/ 435 h 585"/>
                <a:gd name="T80" fmla="*/ 470 w 984"/>
                <a:gd name="T81" fmla="*/ 385 h 585"/>
                <a:gd name="T82" fmla="*/ 429 w 984"/>
                <a:gd name="T83" fmla="*/ 354 h 585"/>
                <a:gd name="T84" fmla="*/ 429 w 984"/>
                <a:gd name="T85" fmla="*/ 308 h 585"/>
                <a:gd name="T86" fmla="*/ 470 w 984"/>
                <a:gd name="T87" fmla="*/ 277 h 585"/>
                <a:gd name="T88" fmla="*/ 462 w 984"/>
                <a:gd name="T89" fmla="*/ 226 h 585"/>
                <a:gd name="T90" fmla="*/ 495 w 984"/>
                <a:gd name="T91" fmla="*/ 193 h 585"/>
                <a:gd name="T92" fmla="*/ 546 w 984"/>
                <a:gd name="T93" fmla="*/ 200 h 585"/>
                <a:gd name="T94" fmla="*/ 576 w 984"/>
                <a:gd name="T95" fmla="*/ 158 h 585"/>
                <a:gd name="T96" fmla="*/ 627 w 984"/>
                <a:gd name="T97" fmla="*/ 158 h 585"/>
                <a:gd name="T98" fmla="*/ 657 w 984"/>
                <a:gd name="T99" fmla="*/ 200 h 585"/>
                <a:gd name="T100" fmla="*/ 708 w 984"/>
                <a:gd name="T101" fmla="*/ 193 h 585"/>
                <a:gd name="T102" fmla="*/ 741 w 984"/>
                <a:gd name="T103" fmla="*/ 226 h 585"/>
                <a:gd name="T104" fmla="*/ 733 w 984"/>
                <a:gd name="T105" fmla="*/ 277 h 585"/>
                <a:gd name="T106" fmla="*/ 774 w 984"/>
                <a:gd name="T107" fmla="*/ 308 h 585"/>
                <a:gd name="T108" fmla="*/ 774 w 984"/>
                <a:gd name="T109" fmla="*/ 354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4" h="585">
                  <a:moveTo>
                    <a:pt x="984" y="0"/>
                  </a:moveTo>
                  <a:cubicBezTo>
                    <a:pt x="0" y="0"/>
                    <a:pt x="0" y="0"/>
                    <a:pt x="0" y="0"/>
                  </a:cubicBezTo>
                  <a:cubicBezTo>
                    <a:pt x="0" y="585"/>
                    <a:pt x="0" y="585"/>
                    <a:pt x="0" y="585"/>
                  </a:cubicBezTo>
                  <a:cubicBezTo>
                    <a:pt x="984" y="585"/>
                    <a:pt x="984" y="585"/>
                    <a:pt x="984" y="585"/>
                  </a:cubicBezTo>
                  <a:lnTo>
                    <a:pt x="984" y="0"/>
                  </a:lnTo>
                  <a:close/>
                  <a:moveTo>
                    <a:pt x="408" y="268"/>
                  </a:moveTo>
                  <a:cubicBezTo>
                    <a:pt x="399" y="261"/>
                    <a:pt x="386" y="259"/>
                    <a:pt x="375" y="264"/>
                  </a:cubicBezTo>
                  <a:cubicBezTo>
                    <a:pt x="363" y="269"/>
                    <a:pt x="356" y="279"/>
                    <a:pt x="355" y="291"/>
                  </a:cubicBezTo>
                  <a:cubicBezTo>
                    <a:pt x="344" y="293"/>
                    <a:pt x="333" y="293"/>
                    <a:pt x="321" y="291"/>
                  </a:cubicBezTo>
                  <a:cubicBezTo>
                    <a:pt x="320" y="279"/>
                    <a:pt x="313" y="269"/>
                    <a:pt x="302" y="264"/>
                  </a:cubicBezTo>
                  <a:cubicBezTo>
                    <a:pt x="290" y="259"/>
                    <a:pt x="277" y="261"/>
                    <a:pt x="268" y="268"/>
                  </a:cubicBezTo>
                  <a:cubicBezTo>
                    <a:pt x="260" y="262"/>
                    <a:pt x="253" y="255"/>
                    <a:pt x="247" y="246"/>
                  </a:cubicBezTo>
                  <a:cubicBezTo>
                    <a:pt x="254" y="237"/>
                    <a:pt x="256" y="225"/>
                    <a:pt x="252" y="213"/>
                  </a:cubicBezTo>
                  <a:cubicBezTo>
                    <a:pt x="247" y="201"/>
                    <a:pt x="236" y="194"/>
                    <a:pt x="225" y="193"/>
                  </a:cubicBezTo>
                  <a:cubicBezTo>
                    <a:pt x="223" y="183"/>
                    <a:pt x="223" y="173"/>
                    <a:pt x="225" y="163"/>
                  </a:cubicBezTo>
                  <a:cubicBezTo>
                    <a:pt x="236" y="161"/>
                    <a:pt x="247" y="154"/>
                    <a:pt x="252" y="142"/>
                  </a:cubicBezTo>
                  <a:cubicBezTo>
                    <a:pt x="256" y="131"/>
                    <a:pt x="254" y="118"/>
                    <a:pt x="247" y="109"/>
                  </a:cubicBezTo>
                  <a:cubicBezTo>
                    <a:pt x="253" y="101"/>
                    <a:pt x="260" y="94"/>
                    <a:pt x="268" y="87"/>
                  </a:cubicBezTo>
                  <a:cubicBezTo>
                    <a:pt x="277" y="95"/>
                    <a:pt x="290" y="97"/>
                    <a:pt x="302" y="92"/>
                  </a:cubicBezTo>
                  <a:cubicBezTo>
                    <a:pt x="313" y="87"/>
                    <a:pt x="320" y="76"/>
                    <a:pt x="321" y="65"/>
                  </a:cubicBezTo>
                  <a:cubicBezTo>
                    <a:pt x="332" y="63"/>
                    <a:pt x="343" y="63"/>
                    <a:pt x="355" y="65"/>
                  </a:cubicBezTo>
                  <a:cubicBezTo>
                    <a:pt x="356" y="76"/>
                    <a:pt x="363" y="87"/>
                    <a:pt x="374" y="92"/>
                  </a:cubicBezTo>
                  <a:cubicBezTo>
                    <a:pt x="386" y="97"/>
                    <a:pt x="399" y="95"/>
                    <a:pt x="408" y="87"/>
                  </a:cubicBezTo>
                  <a:cubicBezTo>
                    <a:pt x="416" y="94"/>
                    <a:pt x="423" y="101"/>
                    <a:pt x="429" y="109"/>
                  </a:cubicBezTo>
                  <a:cubicBezTo>
                    <a:pt x="422" y="118"/>
                    <a:pt x="420" y="131"/>
                    <a:pt x="424" y="143"/>
                  </a:cubicBezTo>
                  <a:cubicBezTo>
                    <a:pt x="429" y="154"/>
                    <a:pt x="440" y="162"/>
                    <a:pt x="451" y="163"/>
                  </a:cubicBezTo>
                  <a:cubicBezTo>
                    <a:pt x="453" y="173"/>
                    <a:pt x="453" y="183"/>
                    <a:pt x="451" y="193"/>
                  </a:cubicBezTo>
                  <a:cubicBezTo>
                    <a:pt x="440" y="194"/>
                    <a:pt x="429" y="202"/>
                    <a:pt x="424" y="213"/>
                  </a:cubicBezTo>
                  <a:cubicBezTo>
                    <a:pt x="420" y="225"/>
                    <a:pt x="422" y="238"/>
                    <a:pt x="429" y="247"/>
                  </a:cubicBezTo>
                  <a:cubicBezTo>
                    <a:pt x="423" y="255"/>
                    <a:pt x="416" y="262"/>
                    <a:pt x="408" y="268"/>
                  </a:cubicBezTo>
                  <a:close/>
                  <a:moveTo>
                    <a:pt x="774" y="354"/>
                  </a:moveTo>
                  <a:cubicBezTo>
                    <a:pt x="756" y="356"/>
                    <a:pt x="740" y="367"/>
                    <a:pt x="733" y="385"/>
                  </a:cubicBezTo>
                  <a:cubicBezTo>
                    <a:pt x="726" y="402"/>
                    <a:pt x="729" y="422"/>
                    <a:pt x="741" y="436"/>
                  </a:cubicBezTo>
                  <a:cubicBezTo>
                    <a:pt x="731" y="448"/>
                    <a:pt x="720" y="459"/>
                    <a:pt x="708" y="469"/>
                  </a:cubicBezTo>
                  <a:cubicBezTo>
                    <a:pt x="694" y="457"/>
                    <a:pt x="675" y="454"/>
                    <a:pt x="657" y="462"/>
                  </a:cubicBezTo>
                  <a:cubicBezTo>
                    <a:pt x="640" y="469"/>
                    <a:pt x="628" y="485"/>
                    <a:pt x="627" y="503"/>
                  </a:cubicBezTo>
                  <a:cubicBezTo>
                    <a:pt x="610" y="506"/>
                    <a:pt x="593" y="506"/>
                    <a:pt x="576" y="503"/>
                  </a:cubicBezTo>
                  <a:cubicBezTo>
                    <a:pt x="575" y="485"/>
                    <a:pt x="564" y="469"/>
                    <a:pt x="546" y="462"/>
                  </a:cubicBezTo>
                  <a:cubicBezTo>
                    <a:pt x="528" y="454"/>
                    <a:pt x="509" y="458"/>
                    <a:pt x="495" y="469"/>
                  </a:cubicBezTo>
                  <a:cubicBezTo>
                    <a:pt x="482" y="459"/>
                    <a:pt x="471" y="448"/>
                    <a:pt x="462" y="435"/>
                  </a:cubicBezTo>
                  <a:cubicBezTo>
                    <a:pt x="473" y="422"/>
                    <a:pt x="477" y="402"/>
                    <a:pt x="470" y="385"/>
                  </a:cubicBezTo>
                  <a:cubicBezTo>
                    <a:pt x="463" y="367"/>
                    <a:pt x="446" y="356"/>
                    <a:pt x="429" y="354"/>
                  </a:cubicBezTo>
                  <a:cubicBezTo>
                    <a:pt x="427" y="339"/>
                    <a:pt x="427" y="323"/>
                    <a:pt x="429" y="308"/>
                  </a:cubicBezTo>
                  <a:cubicBezTo>
                    <a:pt x="446" y="306"/>
                    <a:pt x="463" y="295"/>
                    <a:pt x="470" y="277"/>
                  </a:cubicBezTo>
                  <a:cubicBezTo>
                    <a:pt x="477" y="259"/>
                    <a:pt x="474" y="240"/>
                    <a:pt x="462" y="226"/>
                  </a:cubicBezTo>
                  <a:cubicBezTo>
                    <a:pt x="472" y="213"/>
                    <a:pt x="483" y="202"/>
                    <a:pt x="495" y="193"/>
                  </a:cubicBezTo>
                  <a:cubicBezTo>
                    <a:pt x="509" y="204"/>
                    <a:pt x="528" y="207"/>
                    <a:pt x="546" y="200"/>
                  </a:cubicBezTo>
                  <a:cubicBezTo>
                    <a:pt x="563" y="192"/>
                    <a:pt x="575" y="176"/>
                    <a:pt x="576" y="158"/>
                  </a:cubicBezTo>
                  <a:cubicBezTo>
                    <a:pt x="593" y="156"/>
                    <a:pt x="610" y="156"/>
                    <a:pt x="627" y="158"/>
                  </a:cubicBezTo>
                  <a:cubicBezTo>
                    <a:pt x="628" y="176"/>
                    <a:pt x="639" y="192"/>
                    <a:pt x="657" y="200"/>
                  </a:cubicBezTo>
                  <a:cubicBezTo>
                    <a:pt x="675" y="207"/>
                    <a:pt x="694" y="204"/>
                    <a:pt x="708" y="193"/>
                  </a:cubicBezTo>
                  <a:cubicBezTo>
                    <a:pt x="721" y="203"/>
                    <a:pt x="732" y="214"/>
                    <a:pt x="741" y="226"/>
                  </a:cubicBezTo>
                  <a:cubicBezTo>
                    <a:pt x="729" y="240"/>
                    <a:pt x="726" y="259"/>
                    <a:pt x="733" y="277"/>
                  </a:cubicBezTo>
                  <a:cubicBezTo>
                    <a:pt x="740" y="295"/>
                    <a:pt x="757" y="306"/>
                    <a:pt x="774" y="308"/>
                  </a:cubicBezTo>
                  <a:cubicBezTo>
                    <a:pt x="776" y="323"/>
                    <a:pt x="776" y="338"/>
                    <a:pt x="774" y="3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grpSp>
        <p:nvGrpSpPr>
          <p:cNvPr id="47" name="Group 46"/>
          <p:cNvGrpSpPr/>
          <p:nvPr/>
        </p:nvGrpSpPr>
        <p:grpSpPr>
          <a:xfrm>
            <a:off x="10378976" y="6007121"/>
            <a:ext cx="1995881" cy="1050989"/>
            <a:chOff x="10190783" y="3216818"/>
            <a:chExt cx="1995881" cy="1050989"/>
          </a:xfrm>
        </p:grpSpPr>
        <p:grpSp>
          <p:nvGrpSpPr>
            <p:cNvPr id="48" name="Group 47"/>
            <p:cNvGrpSpPr/>
            <p:nvPr/>
          </p:nvGrpSpPr>
          <p:grpSpPr>
            <a:xfrm>
              <a:off x="10953021" y="3216818"/>
              <a:ext cx="1233643" cy="1050989"/>
              <a:chOff x="9022942" y="1345883"/>
              <a:chExt cx="1233643" cy="1050989"/>
            </a:xfrm>
          </p:grpSpPr>
          <p:pic>
            <p:nvPicPr>
              <p:cNvPr id="52" name="Picture 12"/>
              <p:cNvPicPr>
                <a:picLocks noChangeAspect="1" noChangeArrowheads="1"/>
              </p:cNvPicPr>
              <p:nvPr/>
            </p:nvPicPr>
            <p:blipFill>
              <a:blip r:embed="rId9" cstate="email">
                <a:biLevel thresh="75000"/>
                <a:extLst>
                  <a:ext uri="{28A0092B-C50C-407E-A947-70E740481C1C}">
                    <a14:useLocalDpi xmlns:a14="http://schemas.microsoft.com/office/drawing/2010/main"/>
                  </a:ext>
                </a:extLst>
              </a:blip>
              <a:srcRect/>
              <a:stretch>
                <a:fillRect/>
              </a:stretch>
            </p:blipFill>
            <p:spPr bwMode="auto">
              <a:xfrm>
                <a:off x="9022942" y="1345883"/>
                <a:ext cx="998034" cy="779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3" name="Group 52"/>
              <p:cNvGrpSpPr/>
              <p:nvPr/>
            </p:nvGrpSpPr>
            <p:grpSpPr>
              <a:xfrm>
                <a:off x="9319264" y="1789402"/>
                <a:ext cx="937321" cy="607470"/>
                <a:chOff x="3604512" y="1182199"/>
                <a:chExt cx="1740880" cy="1128250"/>
              </a:xfrm>
            </p:grpSpPr>
            <p:pic>
              <p:nvPicPr>
                <p:cNvPr id="54" name="Picture 3"/>
                <p:cNvPicPr>
                  <a:picLocks noChangeAspect="1" noChangeArrowheads="1"/>
                </p:cNvPicPr>
                <p:nvPr/>
              </p:nvPicPr>
              <p:blipFill>
                <a:blip r:embed="rId6" cstate="email">
                  <a:biLevel thresh="75000"/>
                  <a:extLst>
                    <a:ext uri="{28A0092B-C50C-407E-A947-70E740481C1C}">
                      <a14:useLocalDpi xmlns:a14="http://schemas.microsoft.com/office/drawing/2010/main"/>
                    </a:ext>
                  </a:extLst>
                </a:blip>
                <a:srcRect/>
                <a:stretch>
                  <a:fillRect/>
                </a:stretch>
              </p:blipFill>
              <p:spPr bwMode="auto">
                <a:xfrm>
                  <a:off x="3604512" y="1182199"/>
                  <a:ext cx="1740880" cy="112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3"/>
                <p:cNvPicPr>
                  <a:picLocks noChangeAspect="1" noChangeArrowheads="1"/>
                </p:cNvPicPr>
                <p:nvPr/>
              </p:nvPicPr>
              <p:blipFill>
                <a:blip r:embed="rId6" cstate="email">
                  <a:biLevel thresh="50000"/>
                  <a:extLst>
                    <a:ext uri="{28A0092B-C50C-407E-A947-70E740481C1C}">
                      <a14:useLocalDpi xmlns:a14="http://schemas.microsoft.com/office/drawing/2010/main"/>
                    </a:ext>
                  </a:extLst>
                </a:blip>
                <a:srcRect/>
                <a:stretch>
                  <a:fillRect/>
                </a:stretch>
              </p:blipFill>
              <p:spPr bwMode="auto">
                <a:xfrm>
                  <a:off x="3710794" y="1251079"/>
                  <a:ext cx="1528317" cy="990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49" name="Group 48"/>
            <p:cNvGrpSpPr/>
            <p:nvPr/>
          </p:nvGrpSpPr>
          <p:grpSpPr>
            <a:xfrm>
              <a:off x="10190783" y="3469556"/>
              <a:ext cx="822951" cy="274317"/>
              <a:chOff x="4115140" y="4685969"/>
              <a:chExt cx="822951" cy="274317"/>
            </a:xfrm>
          </p:grpSpPr>
          <p:sp>
            <p:nvSpPr>
              <p:cNvPr id="50" name="Oval 49"/>
              <p:cNvSpPr/>
              <p:nvPr/>
            </p:nvSpPr>
            <p:spPr bwMode="auto">
              <a:xfrm>
                <a:off x="4115140" y="4685969"/>
                <a:ext cx="274317" cy="274317"/>
              </a:xfrm>
              <a:prstGeom prst="ellipse">
                <a:avLst/>
              </a:prstGeom>
              <a:noFill/>
              <a:ln w="57150">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51" name="Straight Connector 50"/>
              <p:cNvCxnSpPr>
                <a:stCxn id="50" idx="6"/>
              </p:cNvCxnSpPr>
              <p:nvPr/>
            </p:nvCxnSpPr>
            <p:spPr>
              <a:xfrm flipV="1">
                <a:off x="4389457" y="4823127"/>
                <a:ext cx="548634" cy="1"/>
              </a:xfrm>
              <a:prstGeom prst="line">
                <a:avLst/>
              </a:prstGeom>
              <a:noFill/>
              <a:ln w="57150">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grpSp>
      <p:sp>
        <p:nvSpPr>
          <p:cNvPr id="34" name="Rectangle 33"/>
          <p:cNvSpPr/>
          <p:nvPr>
            <p:custDataLst>
              <p:custData r:id="rId1"/>
            </p:custDataLst>
          </p:nvPr>
        </p:nvSpPr>
        <p:spPr>
          <a:xfrm>
            <a:off x="183263" y="3161097"/>
            <a:ext cx="10470030" cy="646331"/>
          </a:xfrm>
          <a:prstGeom prst="rect">
            <a:avLst/>
          </a:prstGeom>
        </p:spPr>
        <p:txBody>
          <a:bodyPr wrap="square">
            <a:spAutoFit/>
          </a:bodyPr>
          <a:lstStyle/>
          <a:p>
            <a:r>
              <a:rPr lang="en-US" dirty="0">
                <a:solidFill>
                  <a:srgbClr val="2B91AF"/>
                </a:solidFill>
                <a:highlight>
                  <a:srgbClr val="FFFFFF"/>
                </a:highlight>
                <a:latin typeface="Consolas" panose="020B0609020204030204" pitchFamily="49" charset="0"/>
              </a:rPr>
              <a:t>AuthenticationContext</a:t>
            </a:r>
            <a:r>
              <a:rPr lang="en-US" dirty="0">
                <a:solidFill>
                  <a:srgbClr val="000000"/>
                </a:solidFill>
                <a:highlight>
                  <a:srgbClr val="FFFFFF"/>
                </a:highlight>
                <a:latin typeface="Consolas" panose="020B0609020204030204" pitchFamily="49" charset="0"/>
              </a:rPr>
              <a:t> </a:t>
            </a:r>
            <a:r>
              <a:rPr lang="en-US" dirty="0" err="1" smtClean="0">
                <a:solidFill>
                  <a:srgbClr val="000000"/>
                </a:solidFill>
                <a:highlight>
                  <a:srgbClr val="FFFFFF"/>
                </a:highlight>
                <a:latin typeface="Consolas" panose="020B0609020204030204" pitchFamily="49" charset="0"/>
              </a:rPr>
              <a:t>ctx</a:t>
            </a:r>
            <a:r>
              <a:rPr lang="en-US" dirty="0" smtClean="0">
                <a:solidFill>
                  <a:srgbClr val="000000"/>
                </a:solidFill>
                <a:highlight>
                  <a:srgbClr val="FFFFFF"/>
                </a:highlight>
                <a:latin typeface="Consolas" panose="020B0609020204030204" pitchFamily="49" charset="0"/>
              </a:rPr>
              <a:t>= </a:t>
            </a:r>
          </a:p>
          <a:p>
            <a:r>
              <a:rPr lang="en-US" dirty="0">
                <a:solidFill>
                  <a:srgbClr val="000000"/>
                </a:solidFill>
                <a:highlight>
                  <a:srgbClr val="FFFFFF"/>
                </a:highlight>
                <a:latin typeface="Consolas" panose="020B0609020204030204" pitchFamily="49" charset="0"/>
              </a:rPr>
              <a:t> </a:t>
            </a:r>
            <a:r>
              <a:rPr lang="en-US" dirty="0" smtClean="0">
                <a:solidFill>
                  <a:srgbClr val="000000"/>
                </a:solidFill>
                <a:highlight>
                  <a:srgbClr val="FFFFFF"/>
                </a:highlight>
                <a:latin typeface="Consolas" panose="020B0609020204030204" pitchFamily="49" charset="0"/>
              </a:rPr>
              <a:t> </a:t>
            </a:r>
            <a:r>
              <a:rPr lang="en-US" dirty="0" smtClean="0">
                <a:solidFill>
                  <a:srgbClr val="0000FF"/>
                </a:solidFill>
                <a:highlight>
                  <a:srgbClr val="FFFFFF"/>
                </a:highlight>
                <a:latin typeface="Consolas" panose="020B0609020204030204" pitchFamily="49" charset="0"/>
              </a:rPr>
              <a:t>new</a:t>
            </a:r>
            <a:r>
              <a:rPr lang="en-US" dirty="0" smtClean="0">
                <a:solidFill>
                  <a:srgbClr val="000000"/>
                </a:solidFill>
                <a:highlight>
                  <a:srgbClr val="FFFFFF"/>
                </a:highlight>
                <a:latin typeface="Consolas" panose="020B0609020204030204" pitchFamily="49" charset="0"/>
              </a:rPr>
              <a:t> </a:t>
            </a:r>
            <a:r>
              <a:rPr lang="en-US" dirty="0">
                <a:solidFill>
                  <a:srgbClr val="2B91AF"/>
                </a:solidFill>
                <a:highlight>
                  <a:srgbClr val="FFFFFF"/>
                </a:highlight>
                <a:latin typeface="Consolas" panose="020B0609020204030204" pitchFamily="49" charset="0"/>
              </a:rPr>
              <a:t>AuthenticationContext</a:t>
            </a:r>
            <a:r>
              <a:rPr lang="en-US" dirty="0">
                <a:solidFill>
                  <a:srgbClr val="000000"/>
                </a:solidFill>
                <a:highlight>
                  <a:srgbClr val="FFFFFF"/>
                </a:highlight>
                <a:latin typeface="Consolas" panose="020B0609020204030204" pitchFamily="49" charset="0"/>
              </a:rPr>
              <a:t>(</a:t>
            </a:r>
            <a:r>
              <a:rPr lang="en-US" dirty="0">
                <a:solidFill>
                  <a:srgbClr val="A31515"/>
                </a:solidFill>
                <a:highlight>
                  <a:srgbClr val="FFFFFF"/>
                </a:highlight>
                <a:latin typeface="Consolas" panose="020B0609020204030204" pitchFamily="49" charset="0"/>
              </a:rPr>
              <a:t>"https://</a:t>
            </a:r>
            <a:r>
              <a:rPr lang="en-US" dirty="0" smtClean="0">
                <a:solidFill>
                  <a:srgbClr val="A31515"/>
                </a:solidFill>
                <a:highlight>
                  <a:srgbClr val="FFFFFF"/>
                </a:highlight>
                <a:latin typeface="Consolas" panose="020B0609020204030204" pitchFamily="49" charset="0"/>
              </a:rPr>
              <a:t>login.windows.net/contoso.onmicrosoft.com"</a:t>
            </a:r>
            <a:r>
              <a:rPr lang="en-US" dirty="0" smtClean="0">
                <a:solidFill>
                  <a:srgbClr val="000000"/>
                </a:solidFill>
                <a:highlight>
                  <a:srgbClr val="FFFFFF"/>
                </a:highlight>
                <a:latin typeface="Consolas" panose="020B0609020204030204" pitchFamily="49" charset="0"/>
              </a:rPr>
              <a:t>);</a:t>
            </a:r>
            <a:endParaRPr lang="en-US" dirty="0">
              <a:solidFill>
                <a:srgbClr val="000000"/>
              </a:solidFill>
              <a:highlight>
                <a:srgbClr val="FFFFFF"/>
              </a:highlight>
              <a:latin typeface="Consolas" panose="020B0609020204030204" pitchFamily="49" charset="0"/>
            </a:endParaRPr>
          </a:p>
        </p:txBody>
      </p:sp>
      <p:sp>
        <p:nvSpPr>
          <p:cNvPr id="35" name="Rectangle 34"/>
          <p:cNvSpPr/>
          <p:nvPr>
            <p:custDataLst>
              <p:custData r:id="rId2"/>
            </p:custDataLst>
          </p:nvPr>
        </p:nvSpPr>
        <p:spPr>
          <a:xfrm>
            <a:off x="274639" y="3905520"/>
            <a:ext cx="9822723" cy="923330"/>
          </a:xfrm>
          <a:prstGeom prst="rect">
            <a:avLst/>
          </a:prstGeom>
        </p:spPr>
        <p:txBody>
          <a:bodyPr wrap="square">
            <a:spAutoFit/>
          </a:bodyPr>
          <a:lstStyle/>
          <a:p>
            <a:r>
              <a:rPr lang="en-US" dirty="0" err="1" smtClean="0">
                <a:solidFill>
                  <a:srgbClr val="2B91AF"/>
                </a:solidFill>
                <a:highlight>
                  <a:srgbClr val="FFFFFF"/>
                </a:highlight>
                <a:latin typeface="Consolas" panose="020B0609020204030204" pitchFamily="49" charset="0"/>
              </a:rPr>
              <a:t>AuthenticationResult</a:t>
            </a:r>
            <a:r>
              <a:rPr lang="en-US" dirty="0" smtClean="0">
                <a:solidFill>
                  <a:srgbClr val="000000"/>
                </a:solidFill>
                <a:highlight>
                  <a:srgbClr val="FFFFFF"/>
                </a:highlight>
                <a:latin typeface="Consolas" panose="020B0609020204030204" pitchFamily="49" charset="0"/>
              </a:rPr>
              <a:t> </a:t>
            </a:r>
            <a:r>
              <a:rPr lang="en-US" dirty="0" err="1" smtClean="0">
                <a:solidFill>
                  <a:srgbClr val="000000"/>
                </a:solidFill>
                <a:highlight>
                  <a:srgbClr val="FFFFFF"/>
                </a:highlight>
                <a:latin typeface="Consolas" panose="020B0609020204030204" pitchFamily="49" charset="0"/>
              </a:rPr>
              <a:t>rez</a:t>
            </a:r>
            <a:r>
              <a:rPr lang="en-US" dirty="0" smtClean="0">
                <a:solidFill>
                  <a:srgbClr val="000000"/>
                </a:solidFill>
                <a:highlight>
                  <a:srgbClr val="FFFFFF"/>
                </a:highlight>
                <a:latin typeface="Consolas" panose="020B0609020204030204" pitchFamily="49" charset="0"/>
              </a:rPr>
              <a:t> = </a:t>
            </a:r>
            <a:r>
              <a:rPr lang="en-US" dirty="0" smtClean="0">
                <a:solidFill>
                  <a:srgbClr val="0000FF"/>
                </a:solidFill>
                <a:highlight>
                  <a:srgbClr val="FFFFFF"/>
                </a:highlight>
                <a:latin typeface="Consolas" panose="020B0609020204030204" pitchFamily="49" charset="0"/>
              </a:rPr>
              <a:t>await</a:t>
            </a:r>
            <a:r>
              <a:rPr lang="en-US" dirty="0" smtClean="0">
                <a:solidFill>
                  <a:srgbClr val="000000"/>
                </a:solidFill>
                <a:highlight>
                  <a:srgbClr val="FFFFFF"/>
                </a:highlight>
                <a:latin typeface="Consolas" panose="020B0609020204030204" pitchFamily="49" charset="0"/>
              </a:rPr>
              <a:t> </a:t>
            </a:r>
            <a:r>
              <a:rPr lang="en-US" dirty="0" err="1" smtClean="0">
                <a:solidFill>
                  <a:srgbClr val="000000"/>
                </a:solidFill>
                <a:highlight>
                  <a:srgbClr val="FFFFFF"/>
                </a:highlight>
                <a:latin typeface="Consolas" panose="020B0609020204030204" pitchFamily="49" charset="0"/>
              </a:rPr>
              <a:t>ctx.AcquireTokenAsync</a:t>
            </a:r>
            <a:r>
              <a:rPr lang="en-US" dirty="0">
                <a:solidFill>
                  <a:srgbClr val="000000"/>
                </a:solidFill>
                <a:highlight>
                  <a:srgbClr val="FFFFFF"/>
                </a:highlight>
                <a:latin typeface="Consolas" panose="020B0609020204030204" pitchFamily="49" charset="0"/>
              </a:rPr>
              <a:t>(</a:t>
            </a:r>
          </a:p>
          <a:p>
            <a:r>
              <a:rPr lang="en-US" dirty="0">
                <a:solidFill>
                  <a:srgbClr val="000000"/>
                </a:solidFill>
                <a:highlight>
                  <a:srgbClr val="FFFFFF"/>
                </a:highlight>
                <a:latin typeface="Consolas" panose="020B0609020204030204" pitchFamily="49" charset="0"/>
              </a:rPr>
              <a:t>              </a:t>
            </a:r>
            <a:r>
              <a:rPr lang="en-US" dirty="0" smtClean="0">
                <a:solidFill>
                  <a:srgbClr val="000000"/>
                </a:solidFill>
                <a:highlight>
                  <a:srgbClr val="FFFFFF"/>
                </a:highlight>
                <a:latin typeface="Consolas" panose="020B0609020204030204" pitchFamily="49" charset="0"/>
              </a:rPr>
              <a:t>		    	      </a:t>
            </a:r>
            <a:r>
              <a:rPr lang="en-US" dirty="0" smtClean="0">
                <a:solidFill>
                  <a:srgbClr val="A31515"/>
                </a:solidFill>
                <a:highlight>
                  <a:srgbClr val="FFFFFF"/>
                </a:highlight>
                <a:latin typeface="Consolas" panose="020B0609020204030204" pitchFamily="49" charset="0"/>
              </a:rPr>
              <a:t>"</a:t>
            </a:r>
            <a:r>
              <a:rPr lang="en-US" dirty="0">
                <a:solidFill>
                  <a:srgbClr val="A31515"/>
                </a:solidFill>
                <a:highlight>
                  <a:srgbClr val="FFFFFF"/>
                </a:highlight>
                <a:latin typeface="Consolas" panose="020B0609020204030204" pitchFamily="49" charset="0"/>
              </a:rPr>
              <a:t>https://outlook.office365.com/"</a:t>
            </a:r>
            <a:r>
              <a:rPr lang="en-US" dirty="0">
                <a:solidFill>
                  <a:srgbClr val="000000"/>
                </a:solidFill>
                <a:highlight>
                  <a:srgbClr val="FFFFFF"/>
                </a:highlight>
                <a:latin typeface="Consolas" panose="020B0609020204030204" pitchFamily="49" charset="0"/>
              </a:rPr>
              <a:t>,</a:t>
            </a:r>
          </a:p>
          <a:p>
            <a:r>
              <a:rPr lang="en-US" dirty="0" smtClean="0">
                <a:solidFill>
                  <a:srgbClr val="000000"/>
                </a:solidFill>
                <a:highlight>
                  <a:srgbClr val="FFFFFF"/>
                </a:highlight>
                <a:latin typeface="Consolas" panose="020B0609020204030204" pitchFamily="49" charset="0"/>
              </a:rPr>
              <a:t>			              </a:t>
            </a:r>
            <a:r>
              <a:rPr lang="en-US" dirty="0">
                <a:solidFill>
                  <a:srgbClr val="A31515"/>
                </a:solidFill>
                <a:highlight>
                  <a:srgbClr val="FFFFFF"/>
                </a:highlight>
                <a:latin typeface="Consolas" panose="020B0609020204030204" pitchFamily="49" charset="0"/>
              </a:rPr>
              <a:t>"5fc4a5a2-78d5-4d94-b890-a6e6b3341081</a:t>
            </a:r>
            <a:r>
              <a:rPr lang="en-US" dirty="0" smtClean="0">
                <a:solidFill>
                  <a:srgbClr val="A31515"/>
                </a:solidFill>
                <a:highlight>
                  <a:srgbClr val="FFFFFF"/>
                </a:highlight>
                <a:latin typeface="Consolas" panose="020B0609020204030204" pitchFamily="49" charset="0"/>
              </a:rPr>
              <a:t>"</a:t>
            </a:r>
            <a:r>
              <a:rPr lang="en-US" dirty="0" smtClean="0">
                <a:solidFill>
                  <a:srgbClr val="000000"/>
                </a:solidFill>
                <a:highlight>
                  <a:srgbClr val="FFFFFF"/>
                </a:highlight>
                <a:latin typeface="Consolas" panose="020B0609020204030204" pitchFamily="49" charset="0"/>
              </a:rPr>
              <a:t>);</a:t>
            </a:r>
            <a:endParaRPr lang="en-US" dirty="0">
              <a:solidFill>
                <a:srgbClr val="404040"/>
              </a:solidFill>
            </a:endParaRPr>
          </a:p>
        </p:txBody>
      </p:sp>
      <p:sp>
        <p:nvSpPr>
          <p:cNvPr id="36" name="Can 35"/>
          <p:cNvSpPr/>
          <p:nvPr>
            <p:custDataLst>
              <p:custData r:id="rId3"/>
            </p:custDataLst>
          </p:nvPr>
        </p:nvSpPr>
        <p:spPr bwMode="auto">
          <a:xfrm>
            <a:off x="1575367" y="5710555"/>
            <a:ext cx="1707954" cy="1114671"/>
          </a:xfrm>
          <a:prstGeom prst="can">
            <a:avLst/>
          </a:prstGeom>
          <a:noFill/>
          <a:ln w="57150">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37" name="Group 36"/>
          <p:cNvGrpSpPr/>
          <p:nvPr/>
        </p:nvGrpSpPr>
        <p:grpSpPr>
          <a:xfrm>
            <a:off x="1194248" y="6131489"/>
            <a:ext cx="762238" cy="346127"/>
            <a:chOff x="10190783" y="3216818"/>
            <a:chExt cx="1995881" cy="1050989"/>
          </a:xfrm>
        </p:grpSpPr>
        <p:grpSp>
          <p:nvGrpSpPr>
            <p:cNvPr id="38" name="Group 37"/>
            <p:cNvGrpSpPr/>
            <p:nvPr/>
          </p:nvGrpSpPr>
          <p:grpSpPr>
            <a:xfrm>
              <a:off x="10953021" y="3216818"/>
              <a:ext cx="1233643" cy="1050989"/>
              <a:chOff x="9022942" y="1345883"/>
              <a:chExt cx="1233643" cy="1050989"/>
            </a:xfrm>
          </p:grpSpPr>
          <p:pic>
            <p:nvPicPr>
              <p:cNvPr id="42" name="Picture 12"/>
              <p:cNvPicPr>
                <a:picLocks noChangeAspect="1" noChangeArrowheads="1"/>
              </p:cNvPicPr>
              <p:nvPr/>
            </p:nvPicPr>
            <p:blipFill>
              <a:blip r:embed="rId9" cstate="email">
                <a:biLevel thresh="75000"/>
                <a:extLst>
                  <a:ext uri="{28A0092B-C50C-407E-A947-70E740481C1C}">
                    <a14:useLocalDpi xmlns:a14="http://schemas.microsoft.com/office/drawing/2010/main"/>
                  </a:ext>
                </a:extLst>
              </a:blip>
              <a:srcRect/>
              <a:stretch>
                <a:fillRect/>
              </a:stretch>
            </p:blipFill>
            <p:spPr bwMode="auto">
              <a:xfrm>
                <a:off x="9022942" y="1345883"/>
                <a:ext cx="998034" cy="779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3" name="Group 42"/>
              <p:cNvGrpSpPr/>
              <p:nvPr/>
            </p:nvGrpSpPr>
            <p:grpSpPr>
              <a:xfrm>
                <a:off x="9319264" y="1789402"/>
                <a:ext cx="937321" cy="607470"/>
                <a:chOff x="3604512" y="1182199"/>
                <a:chExt cx="1740880" cy="1128250"/>
              </a:xfrm>
            </p:grpSpPr>
            <p:pic>
              <p:nvPicPr>
                <p:cNvPr id="44" name="Picture 3"/>
                <p:cNvPicPr>
                  <a:picLocks noChangeAspect="1" noChangeArrowheads="1"/>
                </p:cNvPicPr>
                <p:nvPr/>
              </p:nvPicPr>
              <p:blipFill>
                <a:blip r:embed="rId6" cstate="email">
                  <a:biLevel thresh="75000"/>
                  <a:extLst>
                    <a:ext uri="{28A0092B-C50C-407E-A947-70E740481C1C}">
                      <a14:useLocalDpi xmlns:a14="http://schemas.microsoft.com/office/drawing/2010/main"/>
                    </a:ext>
                  </a:extLst>
                </a:blip>
                <a:srcRect/>
                <a:stretch>
                  <a:fillRect/>
                </a:stretch>
              </p:blipFill>
              <p:spPr bwMode="auto">
                <a:xfrm>
                  <a:off x="3604512" y="1182199"/>
                  <a:ext cx="1740880" cy="112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3"/>
                <p:cNvPicPr>
                  <a:picLocks noChangeAspect="1" noChangeArrowheads="1"/>
                </p:cNvPicPr>
                <p:nvPr/>
              </p:nvPicPr>
              <p:blipFill>
                <a:blip r:embed="rId6" cstate="email">
                  <a:biLevel thresh="50000"/>
                  <a:extLst>
                    <a:ext uri="{28A0092B-C50C-407E-A947-70E740481C1C}">
                      <a14:useLocalDpi xmlns:a14="http://schemas.microsoft.com/office/drawing/2010/main"/>
                    </a:ext>
                  </a:extLst>
                </a:blip>
                <a:srcRect/>
                <a:stretch>
                  <a:fillRect/>
                </a:stretch>
              </p:blipFill>
              <p:spPr bwMode="auto">
                <a:xfrm>
                  <a:off x="3710794" y="1251079"/>
                  <a:ext cx="1528317" cy="990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39" name="Group 38"/>
            <p:cNvGrpSpPr/>
            <p:nvPr/>
          </p:nvGrpSpPr>
          <p:grpSpPr>
            <a:xfrm>
              <a:off x="10190783" y="3469556"/>
              <a:ext cx="822951" cy="274317"/>
              <a:chOff x="4115140" y="4685969"/>
              <a:chExt cx="822951" cy="274317"/>
            </a:xfrm>
          </p:grpSpPr>
          <p:sp>
            <p:nvSpPr>
              <p:cNvPr id="40" name="Oval 39"/>
              <p:cNvSpPr/>
              <p:nvPr/>
            </p:nvSpPr>
            <p:spPr bwMode="auto">
              <a:xfrm>
                <a:off x="4115140" y="4685969"/>
                <a:ext cx="274317" cy="274317"/>
              </a:xfrm>
              <a:prstGeom prst="ellipse">
                <a:avLst/>
              </a:prstGeom>
              <a:noFill/>
              <a:ln w="57150">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41" name="Straight Connector 40"/>
              <p:cNvCxnSpPr>
                <a:stCxn id="40" idx="6"/>
              </p:cNvCxnSpPr>
              <p:nvPr/>
            </p:nvCxnSpPr>
            <p:spPr>
              <a:xfrm flipV="1">
                <a:off x="4389457" y="4823127"/>
                <a:ext cx="548634" cy="1"/>
              </a:xfrm>
              <a:prstGeom prst="line">
                <a:avLst/>
              </a:prstGeom>
              <a:noFill/>
              <a:ln w="57150">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grpSp>
    </p:spTree>
    <p:extLst>
      <p:ext uri="{BB962C8B-B14F-4D97-AF65-F5344CB8AC3E}">
        <p14:creationId xmlns:p14="http://schemas.microsoft.com/office/powerpoint/2010/main" val="288783226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395049"/>
          </a:xfrm>
        </p:spPr>
        <p:txBody>
          <a:bodyPr/>
          <a:lstStyle/>
          <a:p>
            <a:r>
              <a:rPr lang="en-US" dirty="0" smtClean="0"/>
              <a:t>Available on multiple platforms</a:t>
            </a:r>
          </a:p>
          <a:p>
            <a:pPr lvl="1"/>
            <a:r>
              <a:rPr lang="en-US" dirty="0" smtClean="0"/>
              <a:t>.NET, Windows Store, </a:t>
            </a:r>
            <a:r>
              <a:rPr lang="en-US" dirty="0" err="1" smtClean="0"/>
              <a:t>iOS</a:t>
            </a:r>
            <a:r>
              <a:rPr lang="en-US" dirty="0" smtClean="0"/>
              <a:t>, Android, Node.JS, Java</a:t>
            </a:r>
          </a:p>
          <a:p>
            <a:r>
              <a:rPr lang="en-US" dirty="0" smtClean="0"/>
              <a:t>Open source (or in the process to be)</a:t>
            </a:r>
          </a:p>
          <a:p>
            <a:r>
              <a:rPr lang="en-US" dirty="0" smtClean="0"/>
              <a:t>Same primitives, native programming models</a:t>
            </a:r>
          </a:p>
          <a:p>
            <a:r>
              <a:rPr lang="en-US" dirty="0" smtClean="0"/>
              <a:t>Sophisticated features</a:t>
            </a:r>
          </a:p>
          <a:p>
            <a:pPr lvl="1"/>
            <a:r>
              <a:rPr lang="en-US" dirty="0" smtClean="0"/>
              <a:t>Works across Windows Server and Azure Active Directory</a:t>
            </a:r>
          </a:p>
          <a:p>
            <a:pPr lvl="1"/>
            <a:r>
              <a:rPr lang="en-US" dirty="0" smtClean="0"/>
              <a:t>Cache and automatic refresh</a:t>
            </a:r>
          </a:p>
          <a:p>
            <a:pPr lvl="1"/>
            <a:r>
              <a:rPr lang="en-US" dirty="0" smtClean="0"/>
              <a:t>Multi user support</a:t>
            </a:r>
          </a:p>
        </p:txBody>
      </p:sp>
      <p:sp>
        <p:nvSpPr>
          <p:cNvPr id="3" name="Title 2"/>
          <p:cNvSpPr>
            <a:spLocks noGrp="1"/>
          </p:cNvSpPr>
          <p:nvPr>
            <p:ph type="title"/>
          </p:nvPr>
        </p:nvSpPr>
        <p:spPr/>
        <p:txBody>
          <a:bodyPr/>
          <a:lstStyle/>
          <a:p>
            <a:r>
              <a:rPr lang="en-US" dirty="0" smtClean="0"/>
              <a:t>Active Directory Authentication Library (ADAL)</a:t>
            </a:r>
            <a:endParaRPr lang="en-US" dirty="0"/>
          </a:p>
        </p:txBody>
      </p:sp>
    </p:spTree>
    <p:extLst>
      <p:ext uri="{BB962C8B-B14F-4D97-AF65-F5344CB8AC3E}">
        <p14:creationId xmlns:p14="http://schemas.microsoft.com/office/powerpoint/2010/main" val="196292471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77003" y="3090895"/>
            <a:ext cx="11887200" cy="1046440"/>
          </a:xfrm>
        </p:spPr>
        <p:txBody>
          <a:bodyPr/>
          <a:lstStyle/>
          <a:p>
            <a:pPr marL="0" indent="0" algn="r">
              <a:buNone/>
            </a:pPr>
            <a:r>
              <a:rPr lang="en-US" sz="2800" dirty="0" smtClean="0"/>
              <a:t>Note: here we use ADAL directly for demonstrative purposes…</a:t>
            </a:r>
          </a:p>
          <a:p>
            <a:pPr marL="0" indent="0" algn="r">
              <a:buNone/>
            </a:pPr>
            <a:r>
              <a:rPr lang="en-US" sz="2800" dirty="0" smtClean="0"/>
              <a:t>…but there is an </a:t>
            </a:r>
            <a:r>
              <a:rPr lang="en-US" sz="2800" dirty="0" smtClean="0">
                <a:hlinkClick r:id="rId2"/>
              </a:rPr>
              <a:t>Office VS tool </a:t>
            </a:r>
            <a:r>
              <a:rPr lang="en-US" sz="2800" dirty="0" smtClean="0"/>
              <a:t>that adds it for you</a:t>
            </a:r>
            <a:endParaRPr lang="en-US" sz="2800" dirty="0"/>
          </a:p>
        </p:txBody>
      </p:sp>
      <p:sp>
        <p:nvSpPr>
          <p:cNvPr id="3" name="Title 2"/>
          <p:cNvSpPr>
            <a:spLocks noGrp="1"/>
          </p:cNvSpPr>
          <p:nvPr>
            <p:ph type="title"/>
          </p:nvPr>
        </p:nvSpPr>
        <p:spPr/>
        <p:txBody>
          <a:bodyPr/>
          <a:lstStyle/>
          <a:p>
            <a:r>
              <a:rPr lang="en-US" sz="6000" b="1" dirty="0" smtClean="0"/>
              <a:t>ADAL for Windows Store</a:t>
            </a:r>
            <a:r>
              <a:rPr lang="en-US" dirty="0" smtClean="0"/>
              <a:t/>
            </a:r>
            <a:br>
              <a:rPr lang="en-US" dirty="0" smtClean="0"/>
            </a:br>
            <a:r>
              <a:rPr lang="en-US" sz="4400" dirty="0" smtClean="0"/>
              <a:t>Call Office API from a Windows Store App</a:t>
            </a:r>
            <a:endParaRPr lang="en-US" dirty="0"/>
          </a:p>
        </p:txBody>
      </p:sp>
      <p:sp>
        <p:nvSpPr>
          <p:cNvPr id="8" name="Title 3"/>
          <p:cNvSpPr txBox="1">
            <a:spLocks/>
          </p:cNvSpPr>
          <p:nvPr/>
        </p:nvSpPr>
        <p:spPr>
          <a:xfrm>
            <a:off x="2745600" y="5143144"/>
            <a:ext cx="9418603" cy="1828800"/>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r"/>
            <a:r>
              <a:rPr sz="8800">
                <a:gradFill>
                  <a:gsLst>
                    <a:gs pos="1250">
                      <a:srgbClr val="404040"/>
                    </a:gs>
                    <a:gs pos="100000">
                      <a:srgbClr val="404040"/>
                    </a:gs>
                  </a:gsLst>
                  <a:lin ang="5400000" scaled="0"/>
                </a:gradFill>
              </a:rPr>
              <a:t>DEMO</a:t>
            </a:r>
            <a:endParaRPr sz="8800">
              <a:gradFill>
                <a:gsLst>
                  <a:gs pos="1250">
                    <a:srgbClr val="404040"/>
                  </a:gs>
                  <a:gs pos="100000">
                    <a:srgbClr val="404040"/>
                  </a:gs>
                </a:gsLst>
                <a:lin ang="5400000" scaled="0"/>
              </a:gradFill>
            </a:endParaRPr>
          </a:p>
        </p:txBody>
      </p:sp>
    </p:spTree>
    <p:extLst>
      <p:ext uri="{BB962C8B-B14F-4D97-AF65-F5344CB8AC3E}">
        <p14:creationId xmlns:p14="http://schemas.microsoft.com/office/powerpoint/2010/main" val="417077877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77003" y="3090895"/>
            <a:ext cx="11887200" cy="1046440"/>
          </a:xfrm>
        </p:spPr>
        <p:txBody>
          <a:bodyPr/>
          <a:lstStyle/>
          <a:p>
            <a:pPr marL="0" indent="0" algn="r">
              <a:buNone/>
            </a:pPr>
            <a:r>
              <a:rPr lang="en-US" sz="2800" dirty="0" smtClean="0"/>
              <a:t>Note: we also have ADAL for Android…</a:t>
            </a:r>
          </a:p>
          <a:p>
            <a:pPr marL="0" indent="0" algn="r">
              <a:buNone/>
            </a:pPr>
            <a:r>
              <a:rPr lang="en-US" sz="2800" dirty="0" smtClean="0"/>
              <a:t>…but I’ll leave it as exercise for the reader</a:t>
            </a:r>
            <a:endParaRPr lang="en-US" sz="2800" dirty="0"/>
          </a:p>
        </p:txBody>
      </p:sp>
      <p:sp>
        <p:nvSpPr>
          <p:cNvPr id="3" name="Title 2"/>
          <p:cNvSpPr>
            <a:spLocks noGrp="1"/>
          </p:cNvSpPr>
          <p:nvPr>
            <p:ph type="title"/>
          </p:nvPr>
        </p:nvSpPr>
        <p:spPr/>
        <p:txBody>
          <a:bodyPr/>
          <a:lstStyle/>
          <a:p>
            <a:r>
              <a:rPr lang="en-US" sz="6000" b="1" dirty="0" smtClean="0"/>
              <a:t>ADAL for </a:t>
            </a:r>
            <a:r>
              <a:rPr lang="en-US" sz="6000" b="1" dirty="0" err="1" smtClean="0"/>
              <a:t>iOS</a:t>
            </a:r>
            <a:r>
              <a:rPr lang="en-US" dirty="0" smtClean="0"/>
              <a:t/>
            </a:r>
            <a:br>
              <a:rPr lang="en-US" dirty="0" smtClean="0"/>
            </a:br>
            <a:r>
              <a:rPr lang="en-US" sz="4400" dirty="0" smtClean="0"/>
              <a:t>Call Office API from an </a:t>
            </a:r>
            <a:r>
              <a:rPr lang="en-US" sz="4400" dirty="0" err="1" smtClean="0"/>
              <a:t>iOS</a:t>
            </a:r>
            <a:r>
              <a:rPr lang="en-US" sz="4400" dirty="0" smtClean="0"/>
              <a:t> App</a:t>
            </a:r>
            <a:endParaRPr lang="en-US" dirty="0"/>
          </a:p>
        </p:txBody>
      </p:sp>
      <p:sp>
        <p:nvSpPr>
          <p:cNvPr id="8" name="Title 3"/>
          <p:cNvSpPr txBox="1">
            <a:spLocks/>
          </p:cNvSpPr>
          <p:nvPr/>
        </p:nvSpPr>
        <p:spPr>
          <a:xfrm>
            <a:off x="2745600" y="5143144"/>
            <a:ext cx="9418603" cy="1828800"/>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r"/>
            <a:r>
              <a:rPr sz="8800">
                <a:gradFill>
                  <a:gsLst>
                    <a:gs pos="1250">
                      <a:srgbClr val="404040"/>
                    </a:gs>
                    <a:gs pos="100000">
                      <a:srgbClr val="404040"/>
                    </a:gs>
                  </a:gsLst>
                  <a:lin ang="5400000" scaled="0"/>
                </a:gradFill>
              </a:rPr>
              <a:t>DEMO</a:t>
            </a:r>
            <a:endParaRPr sz="8800">
              <a:gradFill>
                <a:gsLst>
                  <a:gs pos="1250">
                    <a:srgbClr val="404040"/>
                  </a:gs>
                  <a:gs pos="100000">
                    <a:srgbClr val="404040"/>
                  </a:gs>
                </a:gsLst>
                <a:lin ang="5400000" scaled="0"/>
              </a:gradFill>
            </a:endParaRPr>
          </a:p>
        </p:txBody>
      </p:sp>
    </p:spTree>
    <p:extLst>
      <p:ext uri="{BB962C8B-B14F-4D97-AF65-F5344CB8AC3E}">
        <p14:creationId xmlns:p14="http://schemas.microsoft.com/office/powerpoint/2010/main" val="363996380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3662541"/>
          </a:xfrm>
        </p:spPr>
        <p:txBody>
          <a:bodyPr/>
          <a:lstStyle/>
          <a:p>
            <a:r>
              <a:rPr lang="en-US" sz="3600" dirty="0" smtClean="0"/>
              <a:t>Big OAuth2 providers issue tokens for their own resources</a:t>
            </a:r>
          </a:p>
          <a:p>
            <a:pPr lvl="1"/>
            <a:r>
              <a:rPr lang="en-US" sz="2200" dirty="0" smtClean="0"/>
              <a:t>Facebook for the Facebook Graph, AAD for the Graph, Azure management, Office…</a:t>
            </a:r>
          </a:p>
          <a:p>
            <a:r>
              <a:rPr lang="en-US" sz="3600" dirty="0" smtClean="0"/>
              <a:t>In addition, Azure AD allows you to secure </a:t>
            </a:r>
            <a:r>
              <a:rPr lang="en-US" sz="3600" b="1" i="1" u="sng" dirty="0" smtClean="0"/>
              <a:t>your own API</a:t>
            </a:r>
          </a:p>
          <a:p>
            <a:r>
              <a:rPr lang="en-US" sz="3600" dirty="0" smtClean="0"/>
              <a:t>Easy as 1-2-3</a:t>
            </a:r>
          </a:p>
          <a:p>
            <a:pPr lvl="1"/>
            <a:r>
              <a:rPr lang="en-US" sz="2800" dirty="0" smtClean="0"/>
              <a:t>Add an entry for your API in your AAD tenant</a:t>
            </a:r>
          </a:p>
          <a:p>
            <a:pPr lvl="1"/>
            <a:r>
              <a:rPr lang="en-US" sz="2800" dirty="0" smtClean="0"/>
              <a:t>Define which permissions your app recognizes</a:t>
            </a:r>
          </a:p>
          <a:p>
            <a:pPr lvl="1"/>
            <a:r>
              <a:rPr lang="en-US" sz="2800" dirty="0" smtClean="0"/>
              <a:t>Add middleware in front of your API to validate AAD access tokens</a:t>
            </a:r>
            <a:endParaRPr lang="en-US" sz="2800" dirty="0"/>
          </a:p>
        </p:txBody>
      </p:sp>
      <p:sp>
        <p:nvSpPr>
          <p:cNvPr id="3" name="Title 2"/>
          <p:cNvSpPr>
            <a:spLocks noGrp="1"/>
          </p:cNvSpPr>
          <p:nvPr>
            <p:ph type="title"/>
          </p:nvPr>
        </p:nvSpPr>
        <p:spPr/>
        <p:txBody>
          <a:bodyPr/>
          <a:lstStyle/>
          <a:p>
            <a:r>
              <a:rPr lang="en-US" dirty="0" smtClean="0"/>
              <a:t>Protecting Your Own API with AAD</a:t>
            </a:r>
            <a:endParaRPr lang="en-US" dirty="0"/>
          </a:p>
        </p:txBody>
      </p:sp>
    </p:spTree>
    <p:extLst>
      <p:ext uri="{BB962C8B-B14F-4D97-AF65-F5344CB8AC3E}">
        <p14:creationId xmlns:p14="http://schemas.microsoft.com/office/powerpoint/2010/main" val="757241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2092881"/>
          </a:xfrm>
        </p:spPr>
        <p:txBody>
          <a:bodyPr/>
          <a:lstStyle/>
          <a:p>
            <a:r>
              <a:rPr lang="en-US" dirty="0" smtClean="0"/>
              <a:t>AAD needs to know how to identify your API</a:t>
            </a:r>
          </a:p>
          <a:p>
            <a:r>
              <a:rPr lang="en-US" dirty="0" smtClean="0"/>
              <a:t>You can add an entry via the portal…</a:t>
            </a:r>
          </a:p>
          <a:p>
            <a:r>
              <a:rPr lang="en-US" dirty="0" smtClean="0"/>
              <a:t>…or you can use VS2013</a:t>
            </a:r>
            <a:endParaRPr lang="en-US" dirty="0"/>
          </a:p>
        </p:txBody>
      </p:sp>
      <p:sp>
        <p:nvSpPr>
          <p:cNvPr id="3" name="Title 2"/>
          <p:cNvSpPr>
            <a:spLocks noGrp="1"/>
          </p:cNvSpPr>
          <p:nvPr>
            <p:ph type="title"/>
          </p:nvPr>
        </p:nvSpPr>
        <p:spPr/>
        <p:txBody>
          <a:bodyPr/>
          <a:lstStyle/>
          <a:p>
            <a:r>
              <a:rPr lang="en-US" dirty="0" smtClean="0"/>
              <a:t>Adding an Entry for your Web API in AAD</a:t>
            </a:r>
            <a:endParaRPr lang="en-US" dirty="0"/>
          </a:p>
        </p:txBody>
      </p:sp>
    </p:spTree>
    <p:extLst>
      <p:ext uri="{BB962C8B-B14F-4D97-AF65-F5344CB8AC3E}">
        <p14:creationId xmlns:p14="http://schemas.microsoft.com/office/powerpoint/2010/main" val="297916374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3256276"/>
          </a:xfrm>
        </p:spPr>
        <p:txBody>
          <a:bodyPr/>
          <a:lstStyle/>
          <a:p>
            <a:r>
              <a:rPr lang="en-US" sz="3600" dirty="0" smtClean="0"/>
              <a:t>AAD needs to know which permissions your API exposes</a:t>
            </a:r>
          </a:p>
          <a:p>
            <a:r>
              <a:rPr lang="en-US" sz="3600" dirty="0" smtClean="0"/>
              <a:t>You provide that info by uploading a manifest for your app</a:t>
            </a:r>
          </a:p>
          <a:p>
            <a:pPr lvl="1"/>
            <a:r>
              <a:rPr lang="en-US" sz="2000" dirty="0" smtClean="0"/>
              <a:t>JSON file holding a description of your app</a:t>
            </a:r>
          </a:p>
          <a:p>
            <a:pPr lvl="1"/>
            <a:r>
              <a:rPr lang="en-US" sz="2000" dirty="0" smtClean="0"/>
              <a:t>Download the default one, edit the </a:t>
            </a:r>
            <a:r>
              <a:rPr lang="en-US" sz="2000" b="1" u="sng" dirty="0" err="1" smtClean="0"/>
              <a:t>AppPermissions</a:t>
            </a:r>
            <a:r>
              <a:rPr lang="en-US" sz="2000" b="1" u="sng" dirty="0" smtClean="0"/>
              <a:t> </a:t>
            </a:r>
            <a:r>
              <a:rPr lang="en-US" sz="2000" dirty="0" smtClean="0"/>
              <a:t>node, upload it back</a:t>
            </a:r>
          </a:p>
          <a:p>
            <a:pPr lvl="1"/>
            <a:r>
              <a:rPr lang="en-US" sz="2000" dirty="0" smtClean="0"/>
              <a:t>Still VERY MUCH in preview</a:t>
            </a:r>
          </a:p>
          <a:p>
            <a:r>
              <a:rPr lang="en-US" sz="3600" dirty="0" smtClean="0"/>
              <a:t>Fun fact: an API can also be a client of some other API!</a:t>
            </a:r>
          </a:p>
          <a:p>
            <a:pPr lvl="1"/>
            <a:r>
              <a:rPr lang="en-US" sz="2000" dirty="0" smtClean="0"/>
              <a:t>The </a:t>
            </a:r>
            <a:r>
              <a:rPr lang="en-US" sz="2000" b="1" u="sng" dirty="0" err="1" smtClean="0"/>
              <a:t>RequiredResourceAccess</a:t>
            </a:r>
            <a:r>
              <a:rPr lang="en-US" sz="2000" dirty="0" smtClean="0"/>
              <a:t> node lists the resources &amp; permissions the API requires</a:t>
            </a:r>
            <a:endParaRPr lang="en-US" sz="2000" dirty="0"/>
          </a:p>
        </p:txBody>
      </p:sp>
      <p:sp>
        <p:nvSpPr>
          <p:cNvPr id="3" name="Title 2"/>
          <p:cNvSpPr>
            <a:spLocks noGrp="1"/>
          </p:cNvSpPr>
          <p:nvPr>
            <p:ph type="title"/>
          </p:nvPr>
        </p:nvSpPr>
        <p:spPr/>
        <p:txBody>
          <a:bodyPr/>
          <a:lstStyle/>
          <a:p>
            <a:r>
              <a:rPr lang="en-US" dirty="0" smtClean="0"/>
              <a:t>The Application’s Manifest</a:t>
            </a:r>
            <a:endParaRPr lang="en-US" dirty="0"/>
          </a:p>
        </p:txBody>
      </p:sp>
    </p:spTree>
    <p:extLst>
      <p:ext uri="{BB962C8B-B14F-4D97-AF65-F5344CB8AC3E}">
        <p14:creationId xmlns:p14="http://schemas.microsoft.com/office/powerpoint/2010/main" val="345633501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6995446" y="4385558"/>
            <a:ext cx="2103098" cy="274317"/>
            <a:chOff x="4115140" y="4685969"/>
            <a:chExt cx="2103098" cy="274317"/>
          </a:xfrm>
        </p:grpSpPr>
        <p:sp>
          <p:nvSpPr>
            <p:cNvPr id="46" name="Oval 45"/>
            <p:cNvSpPr/>
            <p:nvPr/>
          </p:nvSpPr>
          <p:spPr bwMode="auto">
            <a:xfrm>
              <a:off x="4115140" y="4685969"/>
              <a:ext cx="274317" cy="274317"/>
            </a:xfrm>
            <a:prstGeom prst="ellipse">
              <a:avLst/>
            </a:prstGeom>
            <a:noFill/>
            <a:ln w="57150">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47" name="Straight Connector 46"/>
            <p:cNvCxnSpPr>
              <a:stCxn id="46" idx="6"/>
            </p:cNvCxnSpPr>
            <p:nvPr/>
          </p:nvCxnSpPr>
          <p:spPr>
            <a:xfrm>
              <a:off x="4389457" y="4823128"/>
              <a:ext cx="1828781" cy="0"/>
            </a:xfrm>
            <a:prstGeom prst="line">
              <a:avLst/>
            </a:prstGeom>
            <a:noFill/>
            <a:ln w="57150">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sp>
        <p:nvSpPr>
          <p:cNvPr id="3" name="Title 2"/>
          <p:cNvSpPr>
            <a:spLocks noGrp="1"/>
          </p:cNvSpPr>
          <p:nvPr>
            <p:ph type="title"/>
          </p:nvPr>
        </p:nvSpPr>
        <p:spPr/>
        <p:txBody>
          <a:bodyPr/>
          <a:lstStyle/>
          <a:p>
            <a:r>
              <a:rPr lang="en-US" dirty="0" smtClean="0"/>
              <a:t>JWT Tokens, OAuth2 and ASP.NET</a:t>
            </a:r>
            <a:endParaRPr lang="en-US" dirty="0"/>
          </a:p>
        </p:txBody>
      </p:sp>
      <p:grpSp>
        <p:nvGrpSpPr>
          <p:cNvPr id="7" name="Group 6"/>
          <p:cNvGrpSpPr/>
          <p:nvPr/>
        </p:nvGrpSpPr>
        <p:grpSpPr>
          <a:xfrm>
            <a:off x="7912723" y="3457320"/>
            <a:ext cx="4496202" cy="3494251"/>
            <a:chOff x="901522" y="6181270"/>
            <a:chExt cx="4496202" cy="3494251"/>
          </a:xfrm>
        </p:grpSpPr>
        <p:sp>
          <p:nvSpPr>
            <p:cNvPr id="8" name="Rounded Rectangle 7"/>
            <p:cNvSpPr/>
            <p:nvPr/>
          </p:nvSpPr>
          <p:spPr bwMode="auto">
            <a:xfrm>
              <a:off x="2003404" y="6213816"/>
              <a:ext cx="3394320" cy="3461705"/>
            </a:xfrm>
            <a:prstGeom prst="roundRect">
              <a:avLst/>
            </a:prstGeom>
            <a:solidFill>
              <a:schemeClr val="bg1"/>
            </a:solid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9" name="Group 8"/>
            <p:cNvGrpSpPr/>
            <p:nvPr/>
          </p:nvGrpSpPr>
          <p:grpSpPr>
            <a:xfrm>
              <a:off x="901522" y="6213816"/>
              <a:ext cx="1769414" cy="1758262"/>
              <a:chOff x="7132627" y="3532820"/>
              <a:chExt cx="1769414" cy="1758262"/>
            </a:xfrm>
          </p:grpSpPr>
          <p:sp>
            <p:nvSpPr>
              <p:cNvPr id="11" name="Rectangle 10"/>
              <p:cNvSpPr/>
              <p:nvPr/>
            </p:nvSpPr>
            <p:spPr bwMode="auto">
              <a:xfrm rot="2561021">
                <a:off x="7515003" y="3964259"/>
                <a:ext cx="1006882" cy="113197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2" name="Group 4"/>
              <p:cNvGrpSpPr>
                <a:grpSpLocks noChangeAspect="1"/>
              </p:cNvGrpSpPr>
              <p:nvPr/>
            </p:nvGrpSpPr>
            <p:grpSpPr bwMode="auto">
              <a:xfrm>
                <a:off x="7132627" y="3532820"/>
                <a:ext cx="1769414" cy="1758262"/>
                <a:chOff x="3125" y="1415"/>
                <a:chExt cx="1586" cy="1576"/>
              </a:xfrm>
              <a:solidFill>
                <a:schemeClr val="tx1">
                  <a:lumMod val="50000"/>
                </a:schemeClr>
              </a:solidFill>
            </p:grpSpPr>
            <p:sp>
              <p:nvSpPr>
                <p:cNvPr id="13" name="Freeform 5"/>
                <p:cNvSpPr>
                  <a:spLocks/>
                </p:cNvSpPr>
                <p:nvPr/>
              </p:nvSpPr>
              <p:spPr bwMode="auto">
                <a:xfrm>
                  <a:off x="3942" y="2006"/>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505050"/>
                    </a:solidFill>
                  </a:endParaRPr>
                </a:p>
              </p:txBody>
            </p:sp>
            <p:sp>
              <p:nvSpPr>
                <p:cNvPr id="14" name="Freeform 6"/>
                <p:cNvSpPr>
                  <a:spLocks/>
                </p:cNvSpPr>
                <p:nvPr/>
              </p:nvSpPr>
              <p:spPr bwMode="auto">
                <a:xfrm>
                  <a:off x="3600" y="2013"/>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505050"/>
                    </a:solidFill>
                  </a:endParaRPr>
                </a:p>
              </p:txBody>
            </p:sp>
            <p:sp>
              <p:nvSpPr>
                <p:cNvPr id="15" name="Freeform 7"/>
                <p:cNvSpPr>
                  <a:spLocks noEditPoints="1"/>
                </p:cNvSpPr>
                <p:nvPr/>
              </p:nvSpPr>
              <p:spPr bwMode="auto">
                <a:xfrm>
                  <a:off x="3125" y="1415"/>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505050"/>
                    </a:solidFill>
                  </a:endParaRPr>
                </a:p>
              </p:txBody>
            </p:sp>
          </p:grpSp>
        </p:grpSp>
        <p:sp>
          <p:nvSpPr>
            <p:cNvPr id="10" name="TextBox 9"/>
            <p:cNvSpPr txBox="1"/>
            <p:nvPr/>
          </p:nvSpPr>
          <p:spPr>
            <a:xfrm>
              <a:off x="2194921" y="6181270"/>
              <a:ext cx="2946961" cy="544765"/>
            </a:xfrm>
            <a:prstGeom prst="rect">
              <a:avLst/>
            </a:prstGeom>
            <a:noFill/>
          </p:spPr>
          <p:txBody>
            <a:bodyPr wrap="none" lIns="182880" tIns="146304" rIns="182880" bIns="146304" rtlCol="0">
              <a:spAutoFit/>
            </a:bodyPr>
            <a:lstStyle/>
            <a:p>
              <a:pPr>
                <a:lnSpc>
                  <a:spcPct val="90000"/>
                </a:lnSpc>
                <a:spcAft>
                  <a:spcPts val="600"/>
                </a:spcAft>
              </a:pPr>
              <a:r>
                <a:rPr lang="en-US" dirty="0">
                  <a:gradFill>
                    <a:gsLst>
                      <a:gs pos="2917">
                        <a:srgbClr val="404040"/>
                      </a:gs>
                      <a:gs pos="30000">
                        <a:srgbClr val="404040"/>
                      </a:gs>
                    </a:gsLst>
                    <a:lin ang="5400000" scaled="0"/>
                  </a:gradFill>
                </a:rPr>
                <a:t>c</a:t>
              </a:r>
              <a:r>
                <a:rPr lang="en-US" dirty="0" smtClean="0">
                  <a:gradFill>
                    <a:gsLst>
                      <a:gs pos="2917">
                        <a:srgbClr val="404040"/>
                      </a:gs>
                      <a:gs pos="30000">
                        <a:srgbClr val="404040"/>
                      </a:gs>
                    </a:gsLst>
                    <a:lin ang="5400000" scaled="0"/>
                  </a:gradFill>
                </a:rPr>
                <a:t>ontoso.onmicrosoft.com</a:t>
              </a:r>
            </a:p>
          </p:txBody>
        </p:sp>
      </p:grpSp>
      <p:pic>
        <p:nvPicPr>
          <p:cNvPr id="16" name="Picture 17"/>
          <p:cNvPicPr>
            <a:picLocks noChangeAspect="1" noChangeArrowheads="1"/>
          </p:cNvPicPr>
          <p:nvPr/>
        </p:nvPicPr>
        <p:blipFill>
          <a:blip r:embed="rId5" cstate="email">
            <a:biLevel thresh="75000"/>
            <a:extLst>
              <a:ext uri="{28A0092B-C50C-407E-A947-70E740481C1C}">
                <a14:useLocalDpi xmlns:a14="http://schemas.microsoft.com/office/drawing/2010/main"/>
              </a:ext>
            </a:extLst>
          </a:blip>
          <a:srcRect/>
          <a:stretch>
            <a:fillRect/>
          </a:stretch>
        </p:blipFill>
        <p:spPr bwMode="auto">
          <a:xfrm>
            <a:off x="411876" y="1664883"/>
            <a:ext cx="1322527" cy="1062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8" name="Group 37"/>
          <p:cNvGrpSpPr/>
          <p:nvPr/>
        </p:nvGrpSpPr>
        <p:grpSpPr>
          <a:xfrm>
            <a:off x="7998918" y="5453796"/>
            <a:ext cx="977572" cy="1116398"/>
            <a:chOff x="7998918" y="5453796"/>
            <a:chExt cx="977572" cy="1116398"/>
          </a:xfrm>
        </p:grpSpPr>
        <p:pic>
          <p:nvPicPr>
            <p:cNvPr id="19" name="Picture 8"/>
            <p:cNvPicPr>
              <a:picLocks noChangeAspect="1" noChangeArrowheads="1"/>
            </p:cNvPicPr>
            <p:nvPr/>
          </p:nvPicPr>
          <p:blipFill>
            <a:blip r:embed="rId6" cstate="email">
              <a:biLevel thresh="75000"/>
              <a:extLst>
                <a:ext uri="{28A0092B-C50C-407E-A947-70E740481C1C}">
                  <a14:useLocalDpi xmlns:a14="http://schemas.microsoft.com/office/drawing/2010/main"/>
                </a:ext>
              </a:extLst>
            </a:blip>
            <a:srcRect/>
            <a:stretch>
              <a:fillRect/>
            </a:stretch>
          </p:blipFill>
          <p:spPr bwMode="auto">
            <a:xfrm>
              <a:off x="7998918" y="5453796"/>
              <a:ext cx="977572" cy="111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bwMode="auto">
            <a:xfrm>
              <a:off x="8106671" y="6011995"/>
              <a:ext cx="750230" cy="43883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1" name="Group 20"/>
          <p:cNvGrpSpPr/>
          <p:nvPr/>
        </p:nvGrpSpPr>
        <p:grpSpPr>
          <a:xfrm>
            <a:off x="8143248" y="6028170"/>
            <a:ext cx="713653" cy="339761"/>
            <a:chOff x="6268098" y="3733800"/>
            <a:chExt cx="1280439" cy="609600"/>
          </a:xfrm>
          <a:solidFill>
            <a:schemeClr val="tx1">
              <a:lumMod val="50000"/>
            </a:schemeClr>
          </a:solidFill>
        </p:grpSpPr>
        <p:sp>
          <p:nvSpPr>
            <p:cNvPr id="22" name="Rectangle 21"/>
            <p:cNvSpPr/>
            <p:nvPr/>
          </p:nvSpPr>
          <p:spPr bwMode="auto">
            <a:xfrm>
              <a:off x="6780212" y="3946398"/>
              <a:ext cx="768325" cy="184404"/>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3" name="Rectangle 22"/>
            <p:cNvSpPr/>
            <p:nvPr/>
          </p:nvSpPr>
          <p:spPr bwMode="auto">
            <a:xfrm>
              <a:off x="7386540" y="4114800"/>
              <a:ext cx="129038" cy="152400"/>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4" name="Donut 23"/>
            <p:cNvSpPr/>
            <p:nvPr/>
          </p:nvSpPr>
          <p:spPr bwMode="auto">
            <a:xfrm>
              <a:off x="6268098" y="3733800"/>
              <a:ext cx="588314" cy="609600"/>
            </a:xfrm>
            <a:prstGeom prst="donu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5" name="Rectangle 24"/>
            <p:cNvSpPr/>
            <p:nvPr/>
          </p:nvSpPr>
          <p:spPr bwMode="auto">
            <a:xfrm>
              <a:off x="7210778" y="4114800"/>
              <a:ext cx="129038" cy="152400"/>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grpSp>
        <p:nvGrpSpPr>
          <p:cNvPr id="26" name="Group 25"/>
          <p:cNvGrpSpPr/>
          <p:nvPr>
            <p:custDataLst>
              <p:custData r:id="rId1"/>
            </p:custDataLst>
          </p:nvPr>
        </p:nvGrpSpPr>
        <p:grpSpPr>
          <a:xfrm>
            <a:off x="10072478" y="4404812"/>
            <a:ext cx="1661362" cy="1719743"/>
            <a:chOff x="5128090" y="2691688"/>
            <a:chExt cx="1661362" cy="1719743"/>
          </a:xfrm>
        </p:grpSpPr>
        <p:grpSp>
          <p:nvGrpSpPr>
            <p:cNvPr id="27" name="Group 26"/>
            <p:cNvGrpSpPr/>
            <p:nvPr/>
          </p:nvGrpSpPr>
          <p:grpSpPr>
            <a:xfrm>
              <a:off x="5128090" y="3185127"/>
              <a:ext cx="1661362" cy="1226304"/>
              <a:chOff x="2760425" y="4246341"/>
              <a:chExt cx="1661362" cy="1226304"/>
            </a:xfrm>
          </p:grpSpPr>
          <p:grpSp>
            <p:nvGrpSpPr>
              <p:cNvPr id="29" name="Group 28"/>
              <p:cNvGrpSpPr/>
              <p:nvPr/>
            </p:nvGrpSpPr>
            <p:grpSpPr>
              <a:xfrm>
                <a:off x="2760425" y="4246341"/>
                <a:ext cx="1446154" cy="898136"/>
                <a:chOff x="2894908" y="2729595"/>
                <a:chExt cx="1446154" cy="898136"/>
              </a:xfrm>
            </p:grpSpPr>
            <p:pic>
              <p:nvPicPr>
                <p:cNvPr id="33" name="Picture 9"/>
                <p:cNvPicPr>
                  <a:picLocks noChangeAspect="1" noChangeArrowheads="1"/>
                </p:cNvPicPr>
                <p:nvPr/>
              </p:nvPicPr>
              <p:blipFill>
                <a:blip r:embed="rId7" cstate="email">
                  <a:biLevel thresh="75000"/>
                  <a:extLst>
                    <a:ext uri="{28A0092B-C50C-407E-A947-70E740481C1C}">
                      <a14:useLocalDpi xmlns:a14="http://schemas.microsoft.com/office/drawing/2010/main"/>
                    </a:ext>
                  </a:extLst>
                </a:blip>
                <a:srcRect/>
                <a:stretch>
                  <a:fillRect/>
                </a:stretch>
              </p:blipFill>
              <p:spPr bwMode="auto">
                <a:xfrm>
                  <a:off x="2894908" y="2729595"/>
                  <a:ext cx="1446154" cy="898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3"/>
                <p:cNvSpPr/>
                <p:nvPr/>
              </p:nvSpPr>
              <p:spPr bwMode="auto">
                <a:xfrm>
                  <a:off x="3840823" y="2857189"/>
                  <a:ext cx="365756" cy="64007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30" name="Oval 29"/>
              <p:cNvSpPr/>
              <p:nvPr/>
            </p:nvSpPr>
            <p:spPr bwMode="auto">
              <a:xfrm>
                <a:off x="3456170" y="4696239"/>
                <a:ext cx="296901" cy="296901"/>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Oval 30"/>
              <p:cNvSpPr/>
              <p:nvPr/>
            </p:nvSpPr>
            <p:spPr bwMode="auto">
              <a:xfrm>
                <a:off x="3855257" y="4893308"/>
                <a:ext cx="457195" cy="457195"/>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2" name="Picture 17"/>
              <p:cNvPicPr>
                <a:picLocks noChangeAspect="1" noChangeArrowheads="1"/>
              </p:cNvPicPr>
              <p:nvPr/>
            </p:nvPicPr>
            <p:blipFill>
              <a:blip r:embed="rId5" cstate="email">
                <a:biLevel thresh="75000"/>
                <a:extLst>
                  <a:ext uri="{28A0092B-C50C-407E-A947-70E740481C1C}">
                    <a14:useLocalDpi xmlns:a14="http://schemas.microsoft.com/office/drawing/2010/main"/>
                  </a:ext>
                </a:extLst>
              </a:blip>
              <a:srcRect/>
              <a:stretch>
                <a:fillRect/>
              </a:stretch>
            </p:blipFill>
            <p:spPr bwMode="auto">
              <a:xfrm>
                <a:off x="3388736" y="4642817"/>
                <a:ext cx="1033051" cy="829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8" name="TextBox 27"/>
            <p:cNvSpPr txBox="1"/>
            <p:nvPr/>
          </p:nvSpPr>
          <p:spPr>
            <a:xfrm>
              <a:off x="5231522" y="2691688"/>
              <a:ext cx="1445845" cy="544765"/>
            </a:xfrm>
            <a:prstGeom prst="rect">
              <a:avLst/>
            </a:prstGeom>
            <a:noFill/>
          </p:spPr>
          <p:txBody>
            <a:bodyPr wrap="none" lIns="182880" tIns="146304" rIns="182880" bIns="146304" rtlCol="0">
              <a:spAutoFit/>
            </a:bodyPr>
            <a:lstStyle/>
            <a:p>
              <a:pPr>
                <a:lnSpc>
                  <a:spcPct val="90000"/>
                </a:lnSpc>
                <a:spcAft>
                  <a:spcPts val="600"/>
                </a:spcAft>
              </a:pPr>
              <a:r>
                <a:rPr lang="en-US" dirty="0" err="1" smtClean="0">
                  <a:gradFill>
                    <a:gsLst>
                      <a:gs pos="2917">
                        <a:srgbClr val="404040"/>
                      </a:gs>
                      <a:gs pos="30000">
                        <a:srgbClr val="404040"/>
                      </a:gs>
                    </a:gsLst>
                    <a:lin ang="5400000" scaled="0"/>
                  </a:gradFill>
                </a:rPr>
                <a:t>WebApp</a:t>
              </a:r>
              <a:r>
                <a:rPr lang="en-US" dirty="0" smtClean="0">
                  <a:gradFill>
                    <a:gsLst>
                      <a:gs pos="2917">
                        <a:srgbClr val="404040"/>
                      </a:gs>
                      <a:gs pos="30000">
                        <a:srgbClr val="404040"/>
                      </a:gs>
                    </a:gsLst>
                    <a:lin ang="5400000" scaled="0"/>
                  </a:gradFill>
                </a:rPr>
                <a:t> 1</a:t>
              </a:r>
            </a:p>
          </p:txBody>
        </p:sp>
      </p:grpSp>
      <p:grpSp>
        <p:nvGrpSpPr>
          <p:cNvPr id="60" name="Group 59"/>
          <p:cNvGrpSpPr/>
          <p:nvPr>
            <p:custDataLst>
              <p:custData r:id="rId2"/>
            </p:custDataLst>
          </p:nvPr>
        </p:nvGrpSpPr>
        <p:grpSpPr>
          <a:xfrm>
            <a:off x="323709" y="5538027"/>
            <a:ext cx="1590640" cy="1032167"/>
            <a:chOff x="789870" y="3891565"/>
            <a:chExt cx="1299125" cy="843003"/>
          </a:xfrm>
          <a:solidFill>
            <a:schemeClr val="tx1"/>
          </a:solidFill>
        </p:grpSpPr>
        <p:sp>
          <p:nvSpPr>
            <p:cNvPr id="61" name="Freeform 7"/>
            <p:cNvSpPr>
              <a:spLocks noEditPoints="1"/>
            </p:cNvSpPr>
            <p:nvPr/>
          </p:nvSpPr>
          <p:spPr bwMode="auto">
            <a:xfrm>
              <a:off x="789870" y="3891565"/>
              <a:ext cx="1299125" cy="843003"/>
            </a:xfrm>
            <a:custGeom>
              <a:avLst/>
              <a:gdLst>
                <a:gd name="T0" fmla="*/ 1080 w 1136"/>
                <a:gd name="T1" fmla="*/ 0 h 737"/>
                <a:gd name="T2" fmla="*/ 56 w 1136"/>
                <a:gd name="T3" fmla="*/ 0 h 737"/>
                <a:gd name="T4" fmla="*/ 0 w 1136"/>
                <a:gd name="T5" fmla="*/ 56 h 737"/>
                <a:gd name="T6" fmla="*/ 0 w 1136"/>
                <a:gd name="T7" fmla="*/ 681 h 737"/>
                <a:gd name="T8" fmla="*/ 56 w 1136"/>
                <a:gd name="T9" fmla="*/ 737 h 737"/>
                <a:gd name="T10" fmla="*/ 1080 w 1136"/>
                <a:gd name="T11" fmla="*/ 737 h 737"/>
                <a:gd name="T12" fmla="*/ 1136 w 1136"/>
                <a:gd name="T13" fmla="*/ 681 h 737"/>
                <a:gd name="T14" fmla="*/ 1136 w 1136"/>
                <a:gd name="T15" fmla="*/ 56 h 737"/>
                <a:gd name="T16" fmla="*/ 1080 w 1136"/>
                <a:gd name="T17" fmla="*/ 0 h 737"/>
                <a:gd name="T18" fmla="*/ 1080 w 1136"/>
                <a:gd name="T19" fmla="*/ 681 h 737"/>
                <a:gd name="T20" fmla="*/ 1080 w 1136"/>
                <a:gd name="T21" fmla="*/ 681 h 737"/>
                <a:gd name="T22" fmla="*/ 56 w 1136"/>
                <a:gd name="T23" fmla="*/ 681 h 737"/>
                <a:gd name="T24" fmla="*/ 56 w 1136"/>
                <a:gd name="T25" fmla="*/ 681 h 737"/>
                <a:gd name="T26" fmla="*/ 56 w 1136"/>
                <a:gd name="T27" fmla="*/ 56 h 737"/>
                <a:gd name="T28" fmla="*/ 56 w 1136"/>
                <a:gd name="T29" fmla="*/ 56 h 737"/>
                <a:gd name="T30" fmla="*/ 1080 w 1136"/>
                <a:gd name="T31" fmla="*/ 56 h 737"/>
                <a:gd name="T32" fmla="*/ 1080 w 1136"/>
                <a:gd name="T33" fmla="*/ 56 h 737"/>
                <a:gd name="T34" fmla="*/ 1080 w 1136"/>
                <a:gd name="T35" fmla="*/ 681 h 737"/>
                <a:gd name="T36" fmla="*/ 1080 w 1136"/>
                <a:gd name="T37" fmla="*/ 681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6" h="737">
                  <a:moveTo>
                    <a:pt x="1080" y="0"/>
                  </a:moveTo>
                  <a:cubicBezTo>
                    <a:pt x="56" y="0"/>
                    <a:pt x="56" y="0"/>
                    <a:pt x="56" y="0"/>
                  </a:cubicBezTo>
                  <a:cubicBezTo>
                    <a:pt x="25" y="0"/>
                    <a:pt x="0" y="25"/>
                    <a:pt x="0" y="56"/>
                  </a:cubicBezTo>
                  <a:cubicBezTo>
                    <a:pt x="0" y="681"/>
                    <a:pt x="0" y="681"/>
                    <a:pt x="0" y="681"/>
                  </a:cubicBezTo>
                  <a:cubicBezTo>
                    <a:pt x="0" y="712"/>
                    <a:pt x="25" y="737"/>
                    <a:pt x="56" y="737"/>
                  </a:cubicBezTo>
                  <a:cubicBezTo>
                    <a:pt x="1080" y="737"/>
                    <a:pt x="1080" y="737"/>
                    <a:pt x="1080" y="737"/>
                  </a:cubicBezTo>
                  <a:cubicBezTo>
                    <a:pt x="1111" y="737"/>
                    <a:pt x="1136" y="712"/>
                    <a:pt x="1136" y="681"/>
                  </a:cubicBezTo>
                  <a:cubicBezTo>
                    <a:pt x="1136" y="56"/>
                    <a:pt x="1136" y="56"/>
                    <a:pt x="1136" y="56"/>
                  </a:cubicBezTo>
                  <a:cubicBezTo>
                    <a:pt x="1136" y="25"/>
                    <a:pt x="1111" y="0"/>
                    <a:pt x="1080" y="0"/>
                  </a:cubicBezTo>
                  <a:close/>
                  <a:moveTo>
                    <a:pt x="1080" y="681"/>
                  </a:moveTo>
                  <a:cubicBezTo>
                    <a:pt x="1080" y="681"/>
                    <a:pt x="1080" y="681"/>
                    <a:pt x="1080" y="681"/>
                  </a:cubicBezTo>
                  <a:cubicBezTo>
                    <a:pt x="56" y="681"/>
                    <a:pt x="56" y="681"/>
                    <a:pt x="56" y="681"/>
                  </a:cubicBezTo>
                  <a:cubicBezTo>
                    <a:pt x="56" y="681"/>
                    <a:pt x="56" y="681"/>
                    <a:pt x="56" y="681"/>
                  </a:cubicBezTo>
                  <a:cubicBezTo>
                    <a:pt x="56" y="56"/>
                    <a:pt x="56" y="56"/>
                    <a:pt x="56" y="56"/>
                  </a:cubicBezTo>
                  <a:cubicBezTo>
                    <a:pt x="56" y="56"/>
                    <a:pt x="56" y="56"/>
                    <a:pt x="56" y="56"/>
                  </a:cubicBezTo>
                  <a:cubicBezTo>
                    <a:pt x="1080" y="56"/>
                    <a:pt x="1080" y="56"/>
                    <a:pt x="1080" y="56"/>
                  </a:cubicBezTo>
                  <a:cubicBezTo>
                    <a:pt x="1080" y="56"/>
                    <a:pt x="1080" y="56"/>
                    <a:pt x="1080" y="56"/>
                  </a:cubicBezTo>
                  <a:cubicBezTo>
                    <a:pt x="1080" y="681"/>
                    <a:pt x="1080" y="681"/>
                    <a:pt x="1080" y="681"/>
                  </a:cubicBezTo>
                  <a:cubicBezTo>
                    <a:pt x="1080" y="681"/>
                    <a:pt x="1080" y="681"/>
                    <a:pt x="1080" y="6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2" name="Freeform 8"/>
            <p:cNvSpPr>
              <a:spLocks/>
            </p:cNvSpPr>
            <p:nvPr/>
          </p:nvSpPr>
          <p:spPr bwMode="auto">
            <a:xfrm>
              <a:off x="1516179" y="4307982"/>
              <a:ext cx="97325" cy="97325"/>
            </a:xfrm>
            <a:custGeom>
              <a:avLst/>
              <a:gdLst>
                <a:gd name="T0" fmla="*/ 57 w 85"/>
                <a:gd name="T1" fmla="*/ 9 h 85"/>
                <a:gd name="T2" fmla="*/ 8 w 85"/>
                <a:gd name="T3" fmla="*/ 28 h 85"/>
                <a:gd name="T4" fmla="*/ 28 w 85"/>
                <a:gd name="T5" fmla="*/ 77 h 85"/>
                <a:gd name="T6" fmla="*/ 77 w 85"/>
                <a:gd name="T7" fmla="*/ 57 h 85"/>
                <a:gd name="T8" fmla="*/ 57 w 85"/>
                <a:gd name="T9" fmla="*/ 9 h 85"/>
              </a:gdLst>
              <a:ahLst/>
              <a:cxnLst>
                <a:cxn ang="0">
                  <a:pos x="T0" y="T1"/>
                </a:cxn>
                <a:cxn ang="0">
                  <a:pos x="T2" y="T3"/>
                </a:cxn>
                <a:cxn ang="0">
                  <a:pos x="T4" y="T5"/>
                </a:cxn>
                <a:cxn ang="0">
                  <a:pos x="T6" y="T7"/>
                </a:cxn>
                <a:cxn ang="0">
                  <a:pos x="T8" y="T9"/>
                </a:cxn>
              </a:cxnLst>
              <a:rect l="0" t="0" r="r" b="b"/>
              <a:pathLst>
                <a:path w="85" h="85">
                  <a:moveTo>
                    <a:pt x="57" y="9"/>
                  </a:moveTo>
                  <a:cubicBezTo>
                    <a:pt x="38" y="0"/>
                    <a:pt x="16" y="9"/>
                    <a:pt x="8" y="28"/>
                  </a:cubicBezTo>
                  <a:cubicBezTo>
                    <a:pt x="0" y="47"/>
                    <a:pt x="9" y="69"/>
                    <a:pt x="28" y="77"/>
                  </a:cubicBezTo>
                  <a:cubicBezTo>
                    <a:pt x="47" y="85"/>
                    <a:pt x="69" y="76"/>
                    <a:pt x="77" y="57"/>
                  </a:cubicBezTo>
                  <a:cubicBezTo>
                    <a:pt x="85" y="38"/>
                    <a:pt x="76" y="17"/>
                    <a:pt x="5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3" name="Freeform 9"/>
            <p:cNvSpPr>
              <a:spLocks/>
            </p:cNvSpPr>
            <p:nvPr/>
          </p:nvSpPr>
          <p:spPr bwMode="auto">
            <a:xfrm>
              <a:off x="1231466" y="4150131"/>
              <a:ext cx="63915" cy="63915"/>
            </a:xfrm>
            <a:custGeom>
              <a:avLst/>
              <a:gdLst>
                <a:gd name="T0" fmla="*/ 38 w 56"/>
                <a:gd name="T1" fmla="*/ 5 h 56"/>
                <a:gd name="T2" fmla="*/ 6 w 56"/>
                <a:gd name="T3" fmla="*/ 18 h 56"/>
                <a:gd name="T4" fmla="*/ 18 w 56"/>
                <a:gd name="T5" fmla="*/ 50 h 56"/>
                <a:gd name="T6" fmla="*/ 51 w 56"/>
                <a:gd name="T7" fmla="*/ 37 h 56"/>
                <a:gd name="T8" fmla="*/ 38 w 56"/>
                <a:gd name="T9" fmla="*/ 5 h 56"/>
              </a:gdLst>
              <a:ahLst/>
              <a:cxnLst>
                <a:cxn ang="0">
                  <a:pos x="T0" y="T1"/>
                </a:cxn>
                <a:cxn ang="0">
                  <a:pos x="T2" y="T3"/>
                </a:cxn>
                <a:cxn ang="0">
                  <a:pos x="T4" y="T5"/>
                </a:cxn>
                <a:cxn ang="0">
                  <a:pos x="T6" y="T7"/>
                </a:cxn>
                <a:cxn ang="0">
                  <a:pos x="T8" y="T9"/>
                </a:cxn>
              </a:cxnLst>
              <a:rect l="0" t="0" r="r" b="b"/>
              <a:pathLst>
                <a:path w="56" h="56">
                  <a:moveTo>
                    <a:pt x="38" y="5"/>
                  </a:moveTo>
                  <a:cubicBezTo>
                    <a:pt x="25" y="0"/>
                    <a:pt x="11" y="6"/>
                    <a:pt x="6" y="18"/>
                  </a:cubicBezTo>
                  <a:cubicBezTo>
                    <a:pt x="0" y="31"/>
                    <a:pt x="6" y="45"/>
                    <a:pt x="18" y="50"/>
                  </a:cubicBezTo>
                  <a:cubicBezTo>
                    <a:pt x="31" y="56"/>
                    <a:pt x="45" y="50"/>
                    <a:pt x="51" y="37"/>
                  </a:cubicBezTo>
                  <a:cubicBezTo>
                    <a:pt x="56" y="25"/>
                    <a:pt x="50" y="11"/>
                    <a:pt x="3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4" name="Freeform 10"/>
            <p:cNvSpPr>
              <a:spLocks noEditPoints="1"/>
            </p:cNvSpPr>
            <p:nvPr/>
          </p:nvSpPr>
          <p:spPr bwMode="auto">
            <a:xfrm>
              <a:off x="1172877" y="4091542"/>
              <a:ext cx="180609" cy="180609"/>
            </a:xfrm>
            <a:custGeom>
              <a:avLst/>
              <a:gdLst>
                <a:gd name="T0" fmla="*/ 106 w 158"/>
                <a:gd name="T1" fmla="*/ 15 h 158"/>
                <a:gd name="T2" fmla="*/ 15 w 158"/>
                <a:gd name="T3" fmla="*/ 52 h 158"/>
                <a:gd name="T4" fmla="*/ 52 w 158"/>
                <a:gd name="T5" fmla="*/ 143 h 158"/>
                <a:gd name="T6" fmla="*/ 143 w 158"/>
                <a:gd name="T7" fmla="*/ 106 h 158"/>
                <a:gd name="T8" fmla="*/ 106 w 158"/>
                <a:gd name="T9" fmla="*/ 15 h 158"/>
                <a:gd name="T10" fmla="*/ 123 w 158"/>
                <a:gd name="T11" fmla="*/ 97 h 158"/>
                <a:gd name="T12" fmla="*/ 60 w 158"/>
                <a:gd name="T13" fmla="*/ 122 h 158"/>
                <a:gd name="T14" fmla="*/ 35 w 158"/>
                <a:gd name="T15" fmla="*/ 60 h 158"/>
                <a:gd name="T16" fmla="*/ 98 w 158"/>
                <a:gd name="T17" fmla="*/ 35 h 158"/>
                <a:gd name="T18" fmla="*/ 123 w 158"/>
                <a:gd name="T19" fmla="*/ 9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 h="158">
                  <a:moveTo>
                    <a:pt x="106" y="15"/>
                  </a:moveTo>
                  <a:cubicBezTo>
                    <a:pt x="71" y="0"/>
                    <a:pt x="30" y="16"/>
                    <a:pt x="15" y="52"/>
                  </a:cubicBezTo>
                  <a:cubicBezTo>
                    <a:pt x="0" y="87"/>
                    <a:pt x="17" y="128"/>
                    <a:pt x="52" y="143"/>
                  </a:cubicBezTo>
                  <a:cubicBezTo>
                    <a:pt x="87" y="158"/>
                    <a:pt x="128" y="141"/>
                    <a:pt x="143" y="106"/>
                  </a:cubicBezTo>
                  <a:cubicBezTo>
                    <a:pt x="158" y="71"/>
                    <a:pt x="141" y="30"/>
                    <a:pt x="106" y="15"/>
                  </a:cubicBezTo>
                  <a:close/>
                  <a:moveTo>
                    <a:pt x="123" y="97"/>
                  </a:moveTo>
                  <a:cubicBezTo>
                    <a:pt x="112" y="121"/>
                    <a:pt x="85" y="133"/>
                    <a:pt x="60" y="122"/>
                  </a:cubicBezTo>
                  <a:cubicBezTo>
                    <a:pt x="36" y="112"/>
                    <a:pt x="25" y="84"/>
                    <a:pt x="35" y="60"/>
                  </a:cubicBezTo>
                  <a:cubicBezTo>
                    <a:pt x="46" y="36"/>
                    <a:pt x="73" y="25"/>
                    <a:pt x="98" y="35"/>
                  </a:cubicBezTo>
                  <a:cubicBezTo>
                    <a:pt x="122" y="45"/>
                    <a:pt x="133" y="73"/>
                    <a:pt x="123"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5" name="Freeform 11"/>
            <p:cNvSpPr>
              <a:spLocks noEditPoints="1"/>
            </p:cNvSpPr>
            <p:nvPr/>
          </p:nvSpPr>
          <p:spPr bwMode="auto">
            <a:xfrm>
              <a:off x="1426601" y="4219857"/>
              <a:ext cx="275997" cy="274545"/>
            </a:xfrm>
            <a:custGeom>
              <a:avLst/>
              <a:gdLst>
                <a:gd name="T0" fmla="*/ 162 w 241"/>
                <a:gd name="T1" fmla="*/ 22 h 240"/>
                <a:gd name="T2" fmla="*/ 23 w 241"/>
                <a:gd name="T3" fmla="*/ 78 h 240"/>
                <a:gd name="T4" fmla="*/ 79 w 241"/>
                <a:gd name="T5" fmla="*/ 217 h 240"/>
                <a:gd name="T6" fmla="*/ 218 w 241"/>
                <a:gd name="T7" fmla="*/ 161 h 240"/>
                <a:gd name="T8" fmla="*/ 162 w 241"/>
                <a:gd name="T9" fmla="*/ 22 h 240"/>
                <a:gd name="T10" fmla="*/ 187 w 241"/>
                <a:gd name="T11" fmla="*/ 148 h 240"/>
                <a:gd name="T12" fmla="*/ 92 w 241"/>
                <a:gd name="T13" fmla="*/ 186 h 240"/>
                <a:gd name="T14" fmla="*/ 54 w 241"/>
                <a:gd name="T15" fmla="*/ 92 h 240"/>
                <a:gd name="T16" fmla="*/ 149 w 241"/>
                <a:gd name="T17" fmla="*/ 53 h 240"/>
                <a:gd name="T18" fmla="*/ 187 w 241"/>
                <a:gd name="T19" fmla="*/ 14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240">
                  <a:moveTo>
                    <a:pt x="162" y="22"/>
                  </a:moveTo>
                  <a:cubicBezTo>
                    <a:pt x="108" y="0"/>
                    <a:pt x="46" y="25"/>
                    <a:pt x="23" y="78"/>
                  </a:cubicBezTo>
                  <a:cubicBezTo>
                    <a:pt x="0" y="132"/>
                    <a:pt x="25" y="194"/>
                    <a:pt x="79" y="217"/>
                  </a:cubicBezTo>
                  <a:cubicBezTo>
                    <a:pt x="133" y="240"/>
                    <a:pt x="195" y="215"/>
                    <a:pt x="218" y="161"/>
                  </a:cubicBezTo>
                  <a:cubicBezTo>
                    <a:pt x="241" y="107"/>
                    <a:pt x="216" y="45"/>
                    <a:pt x="162" y="22"/>
                  </a:cubicBezTo>
                  <a:close/>
                  <a:moveTo>
                    <a:pt x="187" y="148"/>
                  </a:moveTo>
                  <a:cubicBezTo>
                    <a:pt x="171" y="185"/>
                    <a:pt x="129" y="202"/>
                    <a:pt x="92" y="186"/>
                  </a:cubicBezTo>
                  <a:cubicBezTo>
                    <a:pt x="55" y="171"/>
                    <a:pt x="38" y="128"/>
                    <a:pt x="54" y="92"/>
                  </a:cubicBezTo>
                  <a:cubicBezTo>
                    <a:pt x="69" y="55"/>
                    <a:pt x="112" y="38"/>
                    <a:pt x="149" y="53"/>
                  </a:cubicBezTo>
                  <a:cubicBezTo>
                    <a:pt x="186" y="69"/>
                    <a:pt x="203" y="111"/>
                    <a:pt x="187" y="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6" name="Freeform 12"/>
            <p:cNvSpPr>
              <a:spLocks noEditPoints="1"/>
            </p:cNvSpPr>
            <p:nvPr/>
          </p:nvSpPr>
          <p:spPr bwMode="auto">
            <a:xfrm>
              <a:off x="876542" y="3978238"/>
              <a:ext cx="1125779" cy="669173"/>
            </a:xfrm>
            <a:custGeom>
              <a:avLst/>
              <a:gdLst>
                <a:gd name="T0" fmla="*/ 984 w 984"/>
                <a:gd name="T1" fmla="*/ 0 h 585"/>
                <a:gd name="T2" fmla="*/ 0 w 984"/>
                <a:gd name="T3" fmla="*/ 0 h 585"/>
                <a:gd name="T4" fmla="*/ 0 w 984"/>
                <a:gd name="T5" fmla="*/ 585 h 585"/>
                <a:gd name="T6" fmla="*/ 984 w 984"/>
                <a:gd name="T7" fmla="*/ 585 h 585"/>
                <a:gd name="T8" fmla="*/ 984 w 984"/>
                <a:gd name="T9" fmla="*/ 0 h 585"/>
                <a:gd name="T10" fmla="*/ 408 w 984"/>
                <a:gd name="T11" fmla="*/ 268 h 585"/>
                <a:gd name="T12" fmla="*/ 375 w 984"/>
                <a:gd name="T13" fmla="*/ 264 h 585"/>
                <a:gd name="T14" fmla="*/ 355 w 984"/>
                <a:gd name="T15" fmla="*/ 291 h 585"/>
                <a:gd name="T16" fmla="*/ 321 w 984"/>
                <a:gd name="T17" fmla="*/ 291 h 585"/>
                <a:gd name="T18" fmla="*/ 302 w 984"/>
                <a:gd name="T19" fmla="*/ 264 h 585"/>
                <a:gd name="T20" fmla="*/ 268 w 984"/>
                <a:gd name="T21" fmla="*/ 268 h 585"/>
                <a:gd name="T22" fmla="*/ 247 w 984"/>
                <a:gd name="T23" fmla="*/ 246 h 585"/>
                <a:gd name="T24" fmla="*/ 252 w 984"/>
                <a:gd name="T25" fmla="*/ 213 h 585"/>
                <a:gd name="T26" fmla="*/ 225 w 984"/>
                <a:gd name="T27" fmla="*/ 193 h 585"/>
                <a:gd name="T28" fmla="*/ 225 w 984"/>
                <a:gd name="T29" fmla="*/ 163 h 585"/>
                <a:gd name="T30" fmla="*/ 252 w 984"/>
                <a:gd name="T31" fmla="*/ 142 h 585"/>
                <a:gd name="T32" fmla="*/ 247 w 984"/>
                <a:gd name="T33" fmla="*/ 109 h 585"/>
                <a:gd name="T34" fmla="*/ 268 w 984"/>
                <a:gd name="T35" fmla="*/ 87 h 585"/>
                <a:gd name="T36" fmla="*/ 302 w 984"/>
                <a:gd name="T37" fmla="*/ 92 h 585"/>
                <a:gd name="T38" fmla="*/ 321 w 984"/>
                <a:gd name="T39" fmla="*/ 65 h 585"/>
                <a:gd name="T40" fmla="*/ 355 w 984"/>
                <a:gd name="T41" fmla="*/ 65 h 585"/>
                <a:gd name="T42" fmla="*/ 374 w 984"/>
                <a:gd name="T43" fmla="*/ 92 h 585"/>
                <a:gd name="T44" fmla="*/ 408 w 984"/>
                <a:gd name="T45" fmla="*/ 87 h 585"/>
                <a:gd name="T46" fmla="*/ 429 w 984"/>
                <a:gd name="T47" fmla="*/ 109 h 585"/>
                <a:gd name="T48" fmla="*/ 424 w 984"/>
                <a:gd name="T49" fmla="*/ 143 h 585"/>
                <a:gd name="T50" fmla="*/ 451 w 984"/>
                <a:gd name="T51" fmla="*/ 163 h 585"/>
                <a:gd name="T52" fmla="*/ 451 w 984"/>
                <a:gd name="T53" fmla="*/ 193 h 585"/>
                <a:gd name="T54" fmla="*/ 424 w 984"/>
                <a:gd name="T55" fmla="*/ 213 h 585"/>
                <a:gd name="T56" fmla="*/ 429 w 984"/>
                <a:gd name="T57" fmla="*/ 247 h 585"/>
                <a:gd name="T58" fmla="*/ 408 w 984"/>
                <a:gd name="T59" fmla="*/ 268 h 585"/>
                <a:gd name="T60" fmla="*/ 774 w 984"/>
                <a:gd name="T61" fmla="*/ 354 h 585"/>
                <a:gd name="T62" fmla="*/ 733 w 984"/>
                <a:gd name="T63" fmla="*/ 385 h 585"/>
                <a:gd name="T64" fmla="*/ 741 w 984"/>
                <a:gd name="T65" fmla="*/ 436 h 585"/>
                <a:gd name="T66" fmla="*/ 708 w 984"/>
                <a:gd name="T67" fmla="*/ 469 h 585"/>
                <a:gd name="T68" fmla="*/ 657 w 984"/>
                <a:gd name="T69" fmla="*/ 462 h 585"/>
                <a:gd name="T70" fmla="*/ 627 w 984"/>
                <a:gd name="T71" fmla="*/ 503 h 585"/>
                <a:gd name="T72" fmla="*/ 576 w 984"/>
                <a:gd name="T73" fmla="*/ 503 h 585"/>
                <a:gd name="T74" fmla="*/ 546 w 984"/>
                <a:gd name="T75" fmla="*/ 462 h 585"/>
                <a:gd name="T76" fmla="*/ 495 w 984"/>
                <a:gd name="T77" fmla="*/ 469 h 585"/>
                <a:gd name="T78" fmla="*/ 462 w 984"/>
                <a:gd name="T79" fmla="*/ 435 h 585"/>
                <a:gd name="T80" fmla="*/ 470 w 984"/>
                <a:gd name="T81" fmla="*/ 385 h 585"/>
                <a:gd name="T82" fmla="*/ 429 w 984"/>
                <a:gd name="T83" fmla="*/ 354 h 585"/>
                <a:gd name="T84" fmla="*/ 429 w 984"/>
                <a:gd name="T85" fmla="*/ 308 h 585"/>
                <a:gd name="T86" fmla="*/ 470 w 984"/>
                <a:gd name="T87" fmla="*/ 277 h 585"/>
                <a:gd name="T88" fmla="*/ 462 w 984"/>
                <a:gd name="T89" fmla="*/ 226 h 585"/>
                <a:gd name="T90" fmla="*/ 495 w 984"/>
                <a:gd name="T91" fmla="*/ 193 h 585"/>
                <a:gd name="T92" fmla="*/ 546 w 984"/>
                <a:gd name="T93" fmla="*/ 200 h 585"/>
                <a:gd name="T94" fmla="*/ 576 w 984"/>
                <a:gd name="T95" fmla="*/ 158 h 585"/>
                <a:gd name="T96" fmla="*/ 627 w 984"/>
                <a:gd name="T97" fmla="*/ 158 h 585"/>
                <a:gd name="T98" fmla="*/ 657 w 984"/>
                <a:gd name="T99" fmla="*/ 200 h 585"/>
                <a:gd name="T100" fmla="*/ 708 w 984"/>
                <a:gd name="T101" fmla="*/ 193 h 585"/>
                <a:gd name="T102" fmla="*/ 741 w 984"/>
                <a:gd name="T103" fmla="*/ 226 h 585"/>
                <a:gd name="T104" fmla="*/ 733 w 984"/>
                <a:gd name="T105" fmla="*/ 277 h 585"/>
                <a:gd name="T106" fmla="*/ 774 w 984"/>
                <a:gd name="T107" fmla="*/ 308 h 585"/>
                <a:gd name="T108" fmla="*/ 774 w 984"/>
                <a:gd name="T109" fmla="*/ 354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4" h="585">
                  <a:moveTo>
                    <a:pt x="984" y="0"/>
                  </a:moveTo>
                  <a:cubicBezTo>
                    <a:pt x="0" y="0"/>
                    <a:pt x="0" y="0"/>
                    <a:pt x="0" y="0"/>
                  </a:cubicBezTo>
                  <a:cubicBezTo>
                    <a:pt x="0" y="585"/>
                    <a:pt x="0" y="585"/>
                    <a:pt x="0" y="585"/>
                  </a:cubicBezTo>
                  <a:cubicBezTo>
                    <a:pt x="984" y="585"/>
                    <a:pt x="984" y="585"/>
                    <a:pt x="984" y="585"/>
                  </a:cubicBezTo>
                  <a:lnTo>
                    <a:pt x="984" y="0"/>
                  </a:lnTo>
                  <a:close/>
                  <a:moveTo>
                    <a:pt x="408" y="268"/>
                  </a:moveTo>
                  <a:cubicBezTo>
                    <a:pt x="399" y="261"/>
                    <a:pt x="386" y="259"/>
                    <a:pt x="375" y="264"/>
                  </a:cubicBezTo>
                  <a:cubicBezTo>
                    <a:pt x="363" y="269"/>
                    <a:pt x="356" y="279"/>
                    <a:pt x="355" y="291"/>
                  </a:cubicBezTo>
                  <a:cubicBezTo>
                    <a:pt x="344" y="293"/>
                    <a:pt x="333" y="293"/>
                    <a:pt x="321" y="291"/>
                  </a:cubicBezTo>
                  <a:cubicBezTo>
                    <a:pt x="320" y="279"/>
                    <a:pt x="313" y="269"/>
                    <a:pt x="302" y="264"/>
                  </a:cubicBezTo>
                  <a:cubicBezTo>
                    <a:pt x="290" y="259"/>
                    <a:pt x="277" y="261"/>
                    <a:pt x="268" y="268"/>
                  </a:cubicBezTo>
                  <a:cubicBezTo>
                    <a:pt x="260" y="262"/>
                    <a:pt x="253" y="255"/>
                    <a:pt x="247" y="246"/>
                  </a:cubicBezTo>
                  <a:cubicBezTo>
                    <a:pt x="254" y="237"/>
                    <a:pt x="256" y="225"/>
                    <a:pt x="252" y="213"/>
                  </a:cubicBezTo>
                  <a:cubicBezTo>
                    <a:pt x="247" y="201"/>
                    <a:pt x="236" y="194"/>
                    <a:pt x="225" y="193"/>
                  </a:cubicBezTo>
                  <a:cubicBezTo>
                    <a:pt x="223" y="183"/>
                    <a:pt x="223" y="173"/>
                    <a:pt x="225" y="163"/>
                  </a:cubicBezTo>
                  <a:cubicBezTo>
                    <a:pt x="236" y="161"/>
                    <a:pt x="247" y="154"/>
                    <a:pt x="252" y="142"/>
                  </a:cubicBezTo>
                  <a:cubicBezTo>
                    <a:pt x="256" y="131"/>
                    <a:pt x="254" y="118"/>
                    <a:pt x="247" y="109"/>
                  </a:cubicBezTo>
                  <a:cubicBezTo>
                    <a:pt x="253" y="101"/>
                    <a:pt x="260" y="94"/>
                    <a:pt x="268" y="87"/>
                  </a:cubicBezTo>
                  <a:cubicBezTo>
                    <a:pt x="277" y="95"/>
                    <a:pt x="290" y="97"/>
                    <a:pt x="302" y="92"/>
                  </a:cubicBezTo>
                  <a:cubicBezTo>
                    <a:pt x="313" y="87"/>
                    <a:pt x="320" y="76"/>
                    <a:pt x="321" y="65"/>
                  </a:cubicBezTo>
                  <a:cubicBezTo>
                    <a:pt x="332" y="63"/>
                    <a:pt x="343" y="63"/>
                    <a:pt x="355" y="65"/>
                  </a:cubicBezTo>
                  <a:cubicBezTo>
                    <a:pt x="356" y="76"/>
                    <a:pt x="363" y="87"/>
                    <a:pt x="374" y="92"/>
                  </a:cubicBezTo>
                  <a:cubicBezTo>
                    <a:pt x="386" y="97"/>
                    <a:pt x="399" y="95"/>
                    <a:pt x="408" y="87"/>
                  </a:cubicBezTo>
                  <a:cubicBezTo>
                    <a:pt x="416" y="94"/>
                    <a:pt x="423" y="101"/>
                    <a:pt x="429" y="109"/>
                  </a:cubicBezTo>
                  <a:cubicBezTo>
                    <a:pt x="422" y="118"/>
                    <a:pt x="420" y="131"/>
                    <a:pt x="424" y="143"/>
                  </a:cubicBezTo>
                  <a:cubicBezTo>
                    <a:pt x="429" y="154"/>
                    <a:pt x="440" y="162"/>
                    <a:pt x="451" y="163"/>
                  </a:cubicBezTo>
                  <a:cubicBezTo>
                    <a:pt x="453" y="173"/>
                    <a:pt x="453" y="183"/>
                    <a:pt x="451" y="193"/>
                  </a:cubicBezTo>
                  <a:cubicBezTo>
                    <a:pt x="440" y="194"/>
                    <a:pt x="429" y="202"/>
                    <a:pt x="424" y="213"/>
                  </a:cubicBezTo>
                  <a:cubicBezTo>
                    <a:pt x="420" y="225"/>
                    <a:pt x="422" y="238"/>
                    <a:pt x="429" y="247"/>
                  </a:cubicBezTo>
                  <a:cubicBezTo>
                    <a:pt x="423" y="255"/>
                    <a:pt x="416" y="262"/>
                    <a:pt x="408" y="268"/>
                  </a:cubicBezTo>
                  <a:close/>
                  <a:moveTo>
                    <a:pt x="774" y="354"/>
                  </a:moveTo>
                  <a:cubicBezTo>
                    <a:pt x="756" y="356"/>
                    <a:pt x="740" y="367"/>
                    <a:pt x="733" y="385"/>
                  </a:cubicBezTo>
                  <a:cubicBezTo>
                    <a:pt x="726" y="402"/>
                    <a:pt x="729" y="422"/>
                    <a:pt x="741" y="436"/>
                  </a:cubicBezTo>
                  <a:cubicBezTo>
                    <a:pt x="731" y="448"/>
                    <a:pt x="720" y="459"/>
                    <a:pt x="708" y="469"/>
                  </a:cubicBezTo>
                  <a:cubicBezTo>
                    <a:pt x="694" y="457"/>
                    <a:pt x="675" y="454"/>
                    <a:pt x="657" y="462"/>
                  </a:cubicBezTo>
                  <a:cubicBezTo>
                    <a:pt x="640" y="469"/>
                    <a:pt x="628" y="485"/>
                    <a:pt x="627" y="503"/>
                  </a:cubicBezTo>
                  <a:cubicBezTo>
                    <a:pt x="610" y="506"/>
                    <a:pt x="593" y="506"/>
                    <a:pt x="576" y="503"/>
                  </a:cubicBezTo>
                  <a:cubicBezTo>
                    <a:pt x="575" y="485"/>
                    <a:pt x="564" y="469"/>
                    <a:pt x="546" y="462"/>
                  </a:cubicBezTo>
                  <a:cubicBezTo>
                    <a:pt x="528" y="454"/>
                    <a:pt x="509" y="458"/>
                    <a:pt x="495" y="469"/>
                  </a:cubicBezTo>
                  <a:cubicBezTo>
                    <a:pt x="482" y="459"/>
                    <a:pt x="471" y="448"/>
                    <a:pt x="462" y="435"/>
                  </a:cubicBezTo>
                  <a:cubicBezTo>
                    <a:pt x="473" y="422"/>
                    <a:pt x="477" y="402"/>
                    <a:pt x="470" y="385"/>
                  </a:cubicBezTo>
                  <a:cubicBezTo>
                    <a:pt x="463" y="367"/>
                    <a:pt x="446" y="356"/>
                    <a:pt x="429" y="354"/>
                  </a:cubicBezTo>
                  <a:cubicBezTo>
                    <a:pt x="427" y="339"/>
                    <a:pt x="427" y="323"/>
                    <a:pt x="429" y="308"/>
                  </a:cubicBezTo>
                  <a:cubicBezTo>
                    <a:pt x="446" y="306"/>
                    <a:pt x="463" y="295"/>
                    <a:pt x="470" y="277"/>
                  </a:cubicBezTo>
                  <a:cubicBezTo>
                    <a:pt x="477" y="259"/>
                    <a:pt x="474" y="240"/>
                    <a:pt x="462" y="226"/>
                  </a:cubicBezTo>
                  <a:cubicBezTo>
                    <a:pt x="472" y="213"/>
                    <a:pt x="483" y="202"/>
                    <a:pt x="495" y="193"/>
                  </a:cubicBezTo>
                  <a:cubicBezTo>
                    <a:pt x="509" y="204"/>
                    <a:pt x="528" y="207"/>
                    <a:pt x="546" y="200"/>
                  </a:cubicBezTo>
                  <a:cubicBezTo>
                    <a:pt x="563" y="192"/>
                    <a:pt x="575" y="176"/>
                    <a:pt x="576" y="158"/>
                  </a:cubicBezTo>
                  <a:cubicBezTo>
                    <a:pt x="593" y="156"/>
                    <a:pt x="610" y="156"/>
                    <a:pt x="627" y="158"/>
                  </a:cubicBezTo>
                  <a:cubicBezTo>
                    <a:pt x="628" y="176"/>
                    <a:pt x="639" y="192"/>
                    <a:pt x="657" y="200"/>
                  </a:cubicBezTo>
                  <a:cubicBezTo>
                    <a:pt x="675" y="207"/>
                    <a:pt x="694" y="204"/>
                    <a:pt x="708" y="193"/>
                  </a:cubicBezTo>
                  <a:cubicBezTo>
                    <a:pt x="721" y="203"/>
                    <a:pt x="732" y="214"/>
                    <a:pt x="741" y="226"/>
                  </a:cubicBezTo>
                  <a:cubicBezTo>
                    <a:pt x="729" y="240"/>
                    <a:pt x="726" y="259"/>
                    <a:pt x="733" y="277"/>
                  </a:cubicBezTo>
                  <a:cubicBezTo>
                    <a:pt x="740" y="295"/>
                    <a:pt x="757" y="306"/>
                    <a:pt x="774" y="308"/>
                  </a:cubicBezTo>
                  <a:cubicBezTo>
                    <a:pt x="776" y="323"/>
                    <a:pt x="776" y="338"/>
                    <a:pt x="774" y="3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sp>
        <p:nvSpPr>
          <p:cNvPr id="49" name="TextBox 48"/>
          <p:cNvSpPr txBox="1"/>
          <p:nvPr/>
        </p:nvSpPr>
        <p:spPr>
          <a:xfrm>
            <a:off x="861690" y="1473694"/>
            <a:ext cx="1445845" cy="544765"/>
          </a:xfrm>
          <a:prstGeom prst="rect">
            <a:avLst/>
          </a:prstGeom>
          <a:noFill/>
        </p:spPr>
        <p:txBody>
          <a:bodyPr wrap="none" lIns="182880" tIns="146304" rIns="182880" bIns="146304" rtlCol="0">
            <a:spAutoFit/>
          </a:bodyPr>
          <a:lstStyle/>
          <a:p>
            <a:pPr>
              <a:lnSpc>
                <a:spcPct val="90000"/>
              </a:lnSpc>
              <a:spcAft>
                <a:spcPts val="600"/>
              </a:spcAft>
            </a:pPr>
            <a:r>
              <a:rPr lang="en-US" dirty="0" err="1" smtClean="0">
                <a:gradFill>
                  <a:gsLst>
                    <a:gs pos="2917">
                      <a:srgbClr val="404040"/>
                    </a:gs>
                    <a:gs pos="30000">
                      <a:srgbClr val="404040"/>
                    </a:gs>
                  </a:gsLst>
                  <a:lin ang="5400000" scaled="0"/>
                </a:gradFill>
              </a:rPr>
              <a:t>WebApp</a:t>
            </a:r>
            <a:r>
              <a:rPr lang="en-US" dirty="0" smtClean="0">
                <a:gradFill>
                  <a:gsLst>
                    <a:gs pos="2917">
                      <a:srgbClr val="404040"/>
                    </a:gs>
                    <a:gs pos="30000">
                      <a:srgbClr val="404040"/>
                    </a:gs>
                  </a:gsLst>
                  <a:lin ang="5400000" scaled="0"/>
                </a:gradFill>
              </a:rPr>
              <a:t> 1</a:t>
            </a:r>
          </a:p>
        </p:txBody>
      </p:sp>
      <p:sp>
        <p:nvSpPr>
          <p:cNvPr id="44" name="Freeform 43"/>
          <p:cNvSpPr/>
          <p:nvPr>
            <p:custDataLst>
              <p:custData r:id="rId3"/>
            </p:custDataLst>
          </p:nvPr>
        </p:nvSpPr>
        <p:spPr bwMode="auto">
          <a:xfrm rot="16200000">
            <a:off x="504930" y="2729295"/>
            <a:ext cx="1228196" cy="1224088"/>
          </a:xfrm>
          <a:custGeom>
            <a:avLst/>
            <a:gdLst>
              <a:gd name="connsiteX0" fmla="*/ 249637 w 1438344"/>
              <a:gd name="connsiteY0" fmla="*/ 0 h 1277625"/>
              <a:gd name="connsiteX1" fmla="*/ 843991 w 1438344"/>
              <a:gd name="connsiteY1" fmla="*/ 0 h 1277625"/>
              <a:gd name="connsiteX2" fmla="*/ 1438344 w 1438344"/>
              <a:gd name="connsiteY2" fmla="*/ 638813 h 1277625"/>
              <a:gd name="connsiteX3" fmla="*/ 843991 w 1438344"/>
              <a:gd name="connsiteY3" fmla="*/ 1277625 h 1277625"/>
              <a:gd name="connsiteX4" fmla="*/ 249637 w 1438344"/>
              <a:gd name="connsiteY4" fmla="*/ 1277625 h 1277625"/>
              <a:gd name="connsiteX5" fmla="*/ 843991 w 1438344"/>
              <a:gd name="connsiteY5" fmla="*/ 638813 h 1277625"/>
              <a:gd name="connsiteX6" fmla="*/ 0 w 1438344"/>
              <a:gd name="connsiteY6" fmla="*/ 0 h 1277625"/>
              <a:gd name="connsiteX7" fmla="*/ 117801 w 1438344"/>
              <a:gd name="connsiteY7" fmla="*/ 0 h 1277625"/>
              <a:gd name="connsiteX8" fmla="*/ 706832 w 1438344"/>
              <a:gd name="connsiteY8" fmla="*/ 638813 h 1277625"/>
              <a:gd name="connsiteX9" fmla="*/ 117801 w 1438344"/>
              <a:gd name="connsiteY9" fmla="*/ 1277625 h 1277625"/>
              <a:gd name="connsiteX10" fmla="*/ 0 w 1438344"/>
              <a:gd name="connsiteY10" fmla="*/ 1277625 h 1277625"/>
              <a:gd name="connsiteX11" fmla="*/ 589031 w 1438344"/>
              <a:gd name="connsiteY11" fmla="*/ 638813 h 127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344" h="1277625">
                <a:moveTo>
                  <a:pt x="249637" y="0"/>
                </a:moveTo>
                <a:lnTo>
                  <a:pt x="843991" y="0"/>
                </a:lnTo>
                <a:lnTo>
                  <a:pt x="1438344" y="638813"/>
                </a:lnTo>
                <a:lnTo>
                  <a:pt x="843991" y="1277625"/>
                </a:lnTo>
                <a:lnTo>
                  <a:pt x="249637" y="1277625"/>
                </a:lnTo>
                <a:lnTo>
                  <a:pt x="843991" y="638813"/>
                </a:lnTo>
                <a:close/>
                <a:moveTo>
                  <a:pt x="0" y="0"/>
                </a:moveTo>
                <a:lnTo>
                  <a:pt x="117801" y="0"/>
                </a:lnTo>
                <a:lnTo>
                  <a:pt x="706832" y="638813"/>
                </a:lnTo>
                <a:lnTo>
                  <a:pt x="117801" y="1277625"/>
                </a:lnTo>
                <a:lnTo>
                  <a:pt x="0" y="1277625"/>
                </a:lnTo>
                <a:lnTo>
                  <a:pt x="589031" y="638813"/>
                </a:lnTo>
                <a:close/>
              </a:path>
            </a:pathLst>
          </a:cu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8" name="Group 47"/>
          <p:cNvGrpSpPr/>
          <p:nvPr/>
        </p:nvGrpSpPr>
        <p:grpSpPr>
          <a:xfrm>
            <a:off x="3560638" y="3239288"/>
            <a:ext cx="1305174" cy="1243024"/>
            <a:chOff x="4894657" y="0"/>
            <a:chExt cx="7496261" cy="7139302"/>
          </a:xfrm>
        </p:grpSpPr>
        <p:sp>
          <p:nvSpPr>
            <p:cNvPr id="56" name="Regular Pentagon 55"/>
            <p:cNvSpPr/>
            <p:nvPr/>
          </p:nvSpPr>
          <p:spPr bwMode="auto">
            <a:xfrm>
              <a:off x="4894657" y="0"/>
              <a:ext cx="7496261" cy="7139302"/>
            </a:xfrm>
            <a:prstGeom prst="pentagon">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57" name="Picture 56"/>
            <p:cNvPicPr>
              <a:picLocks noChangeAspect="1"/>
            </p:cNvPicPr>
            <p:nvPr/>
          </p:nvPicPr>
          <p:blipFill>
            <a:blip r:embed="rId8"/>
            <a:stretch>
              <a:fillRect/>
            </a:stretch>
          </p:blipFill>
          <p:spPr>
            <a:xfrm>
              <a:off x="5588371" y="2232623"/>
              <a:ext cx="6108832" cy="2586691"/>
            </a:xfrm>
            <a:prstGeom prst="rect">
              <a:avLst/>
            </a:prstGeom>
          </p:spPr>
        </p:pic>
      </p:grpSp>
      <p:grpSp>
        <p:nvGrpSpPr>
          <p:cNvPr id="52" name="Group 51"/>
          <p:cNvGrpSpPr/>
          <p:nvPr/>
        </p:nvGrpSpPr>
        <p:grpSpPr>
          <a:xfrm>
            <a:off x="3710008" y="2992989"/>
            <a:ext cx="1305174" cy="1243024"/>
            <a:chOff x="1513895" y="-251737"/>
            <a:chExt cx="7496261" cy="7139302"/>
          </a:xfrm>
        </p:grpSpPr>
        <p:sp>
          <p:nvSpPr>
            <p:cNvPr id="54" name="Regular Pentagon 53"/>
            <p:cNvSpPr/>
            <p:nvPr/>
          </p:nvSpPr>
          <p:spPr bwMode="auto">
            <a:xfrm>
              <a:off x="1513895" y="-251737"/>
              <a:ext cx="7496261" cy="7139302"/>
            </a:xfrm>
            <a:prstGeom prst="pentagon">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55" name="Picture 54"/>
            <p:cNvPicPr>
              <a:picLocks noChangeAspect="1"/>
            </p:cNvPicPr>
            <p:nvPr/>
          </p:nvPicPr>
          <p:blipFill>
            <a:blip r:embed="rId9"/>
            <a:stretch>
              <a:fillRect/>
            </a:stretch>
          </p:blipFill>
          <p:spPr>
            <a:xfrm>
              <a:off x="2307190" y="1903296"/>
              <a:ext cx="5909672" cy="2767331"/>
            </a:xfrm>
            <a:prstGeom prst="rect">
              <a:avLst/>
            </a:prstGeom>
          </p:spPr>
        </p:pic>
      </p:grpSp>
    </p:spTree>
    <p:extLst>
      <p:ext uri="{BB962C8B-B14F-4D97-AF65-F5344CB8AC3E}">
        <p14:creationId xmlns:p14="http://schemas.microsoft.com/office/powerpoint/2010/main" val="95064218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311676"/>
          </a:xfrm>
        </p:spPr>
        <p:txBody>
          <a:bodyPr/>
          <a:lstStyle/>
          <a:p>
            <a:r>
              <a:rPr lang="en-US" dirty="0" smtClean="0"/>
              <a:t>OWIN middleware which automates</a:t>
            </a:r>
          </a:p>
          <a:p>
            <a:pPr lvl="1"/>
            <a:r>
              <a:rPr lang="en-US" dirty="0" smtClean="0"/>
              <a:t>Acquiring signing keys and issuer values</a:t>
            </a:r>
          </a:p>
          <a:p>
            <a:pPr lvl="1"/>
            <a:r>
              <a:rPr lang="en-US" dirty="0" smtClean="0"/>
              <a:t>Searching for a JWT in the request</a:t>
            </a:r>
          </a:p>
          <a:p>
            <a:pPr lvl="1"/>
            <a:r>
              <a:rPr lang="en-US" dirty="0" smtClean="0"/>
              <a:t>Validating it according to signature, issuer and audience value</a:t>
            </a:r>
          </a:p>
          <a:p>
            <a:r>
              <a:rPr lang="en-US" dirty="0" smtClean="0"/>
              <a:t>Integrated in the VS2013 Web API templates</a:t>
            </a:r>
          </a:p>
          <a:p>
            <a:r>
              <a:rPr lang="en-US" dirty="0" smtClean="0"/>
              <a:t>Very simple setup:</a:t>
            </a:r>
            <a:endParaRPr lang="en-US" dirty="0"/>
          </a:p>
        </p:txBody>
      </p:sp>
      <p:sp>
        <p:nvSpPr>
          <p:cNvPr id="3" name="Title 2"/>
          <p:cNvSpPr>
            <a:spLocks noGrp="1"/>
          </p:cNvSpPr>
          <p:nvPr>
            <p:ph type="title"/>
          </p:nvPr>
        </p:nvSpPr>
        <p:spPr/>
        <p:txBody>
          <a:bodyPr/>
          <a:lstStyle/>
          <a:p>
            <a:r>
              <a:rPr lang="en-US" dirty="0" smtClean="0"/>
              <a:t>ASP.NET OWIN Security Components for AAD</a:t>
            </a:r>
            <a:endParaRPr lang="en-US" dirty="0"/>
          </a:p>
        </p:txBody>
      </p:sp>
      <p:sp>
        <p:nvSpPr>
          <p:cNvPr id="4" name="Rectangle 3"/>
          <p:cNvSpPr/>
          <p:nvPr/>
        </p:nvSpPr>
        <p:spPr>
          <a:xfrm>
            <a:off x="575302" y="4454800"/>
            <a:ext cx="11889565" cy="2585323"/>
          </a:xfrm>
          <a:prstGeom prst="rect">
            <a:avLst/>
          </a:prstGeom>
        </p:spPr>
        <p:txBody>
          <a:bodyPr wrap="square">
            <a:spAutoFit/>
          </a:bodyPr>
          <a:lstStyle/>
          <a:p>
            <a:r>
              <a:rPr lang="en-US" dirty="0">
                <a:solidFill>
                  <a:srgbClr val="0000FF"/>
                </a:solidFill>
                <a:highlight>
                  <a:srgbClr val="FFFFFF"/>
                </a:highlight>
                <a:latin typeface="Consolas" panose="020B0609020204030204" pitchFamily="49" charset="0"/>
              </a:rPr>
              <a:t>public</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void</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ConfigureAuth</a:t>
            </a:r>
            <a:r>
              <a:rPr lang="en-US" dirty="0">
                <a:solidFill>
                  <a:srgbClr val="000000"/>
                </a:solidFill>
                <a:highlight>
                  <a:srgbClr val="FFFFFF"/>
                </a:highlight>
                <a:latin typeface="Consolas" panose="020B0609020204030204" pitchFamily="49" charset="0"/>
              </a:rPr>
              <a:t>(</a:t>
            </a:r>
            <a:r>
              <a:rPr lang="en-US" dirty="0" err="1">
                <a:solidFill>
                  <a:srgbClr val="2B91AF"/>
                </a:solidFill>
                <a:highlight>
                  <a:srgbClr val="FFFFFF"/>
                </a:highlight>
                <a:latin typeface="Consolas" panose="020B0609020204030204" pitchFamily="49" charset="0"/>
              </a:rPr>
              <a:t>IAppBuilder</a:t>
            </a:r>
            <a:r>
              <a:rPr lang="en-US" dirty="0">
                <a:solidFill>
                  <a:srgbClr val="000000"/>
                </a:solidFill>
                <a:highlight>
                  <a:srgbClr val="FFFFFF"/>
                </a:highlight>
                <a:latin typeface="Consolas" panose="020B0609020204030204" pitchFamily="49" charset="0"/>
              </a:rPr>
              <a:t> app)</a:t>
            </a:r>
          </a:p>
          <a:p>
            <a:r>
              <a:rPr lang="en-US" dirty="0">
                <a:solidFill>
                  <a:srgbClr val="000000"/>
                </a:solidFill>
                <a:highlight>
                  <a:srgbClr val="FFFFFF"/>
                </a:highlight>
                <a:latin typeface="Consolas" panose="020B0609020204030204" pitchFamily="49" charset="0"/>
              </a:rPr>
              <a:t>{</a:t>
            </a:r>
          </a:p>
          <a:p>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app.UseWindowsAzureActiveDirectoryBearerAuthentication</a:t>
            </a:r>
            <a:r>
              <a:rPr lang="en-US" dirty="0">
                <a:solidFill>
                  <a:srgbClr val="000000"/>
                </a:solidFill>
                <a:highlight>
                  <a:srgbClr val="FFFFFF"/>
                </a:highlight>
                <a:latin typeface="Consolas" panose="020B0609020204030204" pitchFamily="49" charset="0"/>
              </a:rPr>
              <a:t>(</a:t>
            </a:r>
          </a:p>
          <a:p>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new</a:t>
            </a:r>
            <a:r>
              <a:rPr lang="en-US" dirty="0">
                <a:solidFill>
                  <a:srgbClr val="000000"/>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WindowsAzureActiveDirectoryBearerAuthenticationOptions</a:t>
            </a:r>
            <a:endParaRPr lang="en-US" dirty="0">
              <a:solidFill>
                <a:srgbClr val="2B91AF"/>
              </a:solidFill>
              <a:highlight>
                <a:srgbClr val="FFFFFF"/>
              </a:highlight>
              <a:latin typeface="Consolas" panose="020B0609020204030204" pitchFamily="49" charset="0"/>
            </a:endParaRPr>
          </a:p>
          <a:p>
            <a:r>
              <a:rPr lang="en-US" dirty="0">
                <a:solidFill>
                  <a:srgbClr val="000000"/>
                </a:solidFill>
                <a:highlight>
                  <a:srgbClr val="FFFFFF"/>
                </a:highlight>
                <a:latin typeface="Consolas" panose="020B0609020204030204" pitchFamily="49" charset="0"/>
              </a:rPr>
              <a:t>        {</a:t>
            </a:r>
          </a:p>
          <a:p>
            <a:r>
              <a:rPr lang="en-US" dirty="0">
                <a:solidFill>
                  <a:srgbClr val="000000"/>
                </a:solidFill>
                <a:highlight>
                  <a:srgbClr val="FFFFFF"/>
                </a:highlight>
                <a:latin typeface="Consolas" panose="020B0609020204030204" pitchFamily="49" charset="0"/>
              </a:rPr>
              <a:t>            Audience = </a:t>
            </a:r>
            <a:r>
              <a:rPr lang="en-US" dirty="0" smtClean="0">
                <a:solidFill>
                  <a:srgbClr val="A31515"/>
                </a:solidFill>
                <a:highlight>
                  <a:srgbClr val="FFFFFF"/>
                </a:highlight>
                <a:latin typeface="Consolas" panose="020B0609020204030204" pitchFamily="49" charset="0"/>
              </a:rPr>
              <a:t>“http://apps/mywebapi1/"</a:t>
            </a:r>
            <a:r>
              <a:rPr lang="en-US" dirty="0" smtClean="0">
                <a:solidFill>
                  <a:srgbClr val="000000"/>
                </a:solidFill>
                <a:highlight>
                  <a:srgbClr val="FFFFFF"/>
                </a:highlight>
                <a:latin typeface="Consolas" panose="020B0609020204030204" pitchFamily="49" charset="0"/>
              </a:rPr>
              <a:t>,</a:t>
            </a:r>
            <a:endParaRPr lang="en-US" dirty="0">
              <a:solidFill>
                <a:srgbClr val="000000"/>
              </a:solidFill>
              <a:highlight>
                <a:srgbClr val="FFFFFF"/>
              </a:highlight>
              <a:latin typeface="Consolas" panose="020B0609020204030204" pitchFamily="49" charset="0"/>
            </a:endParaRPr>
          </a:p>
          <a:p>
            <a:r>
              <a:rPr lang="en-US" dirty="0">
                <a:solidFill>
                  <a:srgbClr val="000000"/>
                </a:solidFill>
                <a:highlight>
                  <a:srgbClr val="FFFFFF"/>
                </a:highlight>
                <a:latin typeface="Consolas" panose="020B0609020204030204" pitchFamily="49" charset="0"/>
              </a:rPr>
              <a:t>            Tenant = </a:t>
            </a:r>
            <a:r>
              <a:rPr lang="en-US" dirty="0" smtClean="0">
                <a:solidFill>
                  <a:srgbClr val="A31515"/>
                </a:solidFill>
                <a:highlight>
                  <a:srgbClr val="FFFFFF"/>
                </a:highlight>
                <a:latin typeface="Consolas" panose="020B0609020204030204" pitchFamily="49" charset="0"/>
              </a:rPr>
              <a:t>“contoso.onmicrosoft.com"</a:t>
            </a:r>
            <a:endParaRPr lang="en-US" dirty="0">
              <a:solidFill>
                <a:srgbClr val="000000"/>
              </a:solidFill>
              <a:highlight>
                <a:srgbClr val="FFFFFF"/>
              </a:highlight>
              <a:latin typeface="Consolas" panose="020B0609020204030204" pitchFamily="49" charset="0"/>
            </a:endParaRPr>
          </a:p>
          <a:p>
            <a:r>
              <a:rPr lang="en-US" dirty="0">
                <a:solidFill>
                  <a:srgbClr val="000000"/>
                </a:solidFill>
                <a:highlight>
                  <a:srgbClr val="FFFFFF"/>
                </a:highlight>
                <a:latin typeface="Consolas" panose="020B0609020204030204" pitchFamily="49" charset="0"/>
              </a:rPr>
              <a:t>        });</a:t>
            </a:r>
          </a:p>
          <a:p>
            <a:r>
              <a:rPr lang="en-US" dirty="0">
                <a:solidFill>
                  <a:srgbClr val="000000"/>
                </a:solidFill>
                <a:highlight>
                  <a:srgbClr val="FFFFFF"/>
                </a:highlight>
                <a:latin typeface="Consolas" panose="020B0609020204030204" pitchFamily="49" charset="0"/>
              </a:rPr>
              <a:t>}</a:t>
            </a:r>
            <a:endParaRPr lang="en-US" dirty="0">
              <a:solidFill>
                <a:srgbClr val="404040"/>
              </a:solidFill>
            </a:endParaRPr>
          </a:p>
        </p:txBody>
      </p:sp>
    </p:spTree>
    <p:extLst>
      <p:ext uri="{BB962C8B-B14F-4D97-AF65-F5344CB8AC3E}">
        <p14:creationId xmlns:p14="http://schemas.microsoft.com/office/powerpoint/2010/main" val="388901655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6000" b="1" dirty="0" smtClean="0"/>
              <a:t>ADAL and OWIN Middleware</a:t>
            </a:r>
            <a:r>
              <a:rPr lang="en-US" dirty="0" smtClean="0"/>
              <a:t/>
            </a:r>
            <a:br>
              <a:rPr lang="en-US" dirty="0" smtClean="0"/>
            </a:br>
            <a:r>
              <a:rPr lang="en-US" sz="4400" dirty="0" smtClean="0"/>
              <a:t>Call your own API via AAD</a:t>
            </a:r>
            <a:endParaRPr lang="en-US" dirty="0"/>
          </a:p>
        </p:txBody>
      </p:sp>
      <p:sp>
        <p:nvSpPr>
          <p:cNvPr id="8" name="Title 3"/>
          <p:cNvSpPr txBox="1">
            <a:spLocks/>
          </p:cNvSpPr>
          <p:nvPr/>
        </p:nvSpPr>
        <p:spPr>
          <a:xfrm>
            <a:off x="2745600" y="5143144"/>
            <a:ext cx="9418603" cy="1828800"/>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r"/>
            <a:r>
              <a:rPr sz="8800">
                <a:gradFill>
                  <a:gsLst>
                    <a:gs pos="1250">
                      <a:srgbClr val="404040"/>
                    </a:gs>
                    <a:gs pos="100000">
                      <a:srgbClr val="404040"/>
                    </a:gs>
                  </a:gsLst>
                  <a:lin ang="5400000" scaled="0"/>
                </a:gradFill>
              </a:rPr>
              <a:t>DEMO</a:t>
            </a:r>
            <a:endParaRPr sz="8800">
              <a:gradFill>
                <a:gsLst>
                  <a:gs pos="1250">
                    <a:srgbClr val="404040"/>
                  </a:gs>
                  <a:gs pos="100000">
                    <a:srgbClr val="404040"/>
                  </a:gs>
                </a:gsLst>
                <a:lin ang="5400000" scaled="0"/>
              </a:gradFill>
            </a:endParaRPr>
          </a:p>
        </p:txBody>
      </p:sp>
    </p:spTree>
    <p:extLst>
      <p:ext uri="{BB962C8B-B14F-4D97-AF65-F5344CB8AC3E}">
        <p14:creationId xmlns:p14="http://schemas.microsoft.com/office/powerpoint/2010/main" val="64009500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2"/>
          </p:nvPr>
        </p:nvSpPr>
        <p:spPr/>
        <p:txBody>
          <a:bodyPr/>
          <a:lstStyle/>
          <a:p>
            <a:r>
              <a:rPr lang="en-US" dirty="0" smtClean="0"/>
              <a:t>Vittorio Bertocci</a:t>
            </a:r>
          </a:p>
          <a:p>
            <a:r>
              <a:rPr lang="en-US" dirty="0" smtClean="0"/>
              <a:t>Principal Program Manager</a:t>
            </a:r>
          </a:p>
          <a:p>
            <a:r>
              <a:rPr lang="en-US" dirty="0" smtClean="0"/>
              <a:t>Azure Active Directory</a:t>
            </a:r>
            <a:endParaRPr lang="en-US" dirty="0"/>
          </a:p>
        </p:txBody>
      </p:sp>
      <p:sp>
        <p:nvSpPr>
          <p:cNvPr id="2" name="Title 1"/>
          <p:cNvSpPr>
            <a:spLocks noGrp="1"/>
          </p:cNvSpPr>
          <p:nvPr>
            <p:ph type="title"/>
          </p:nvPr>
        </p:nvSpPr>
        <p:spPr/>
        <p:txBody>
          <a:bodyPr/>
          <a:lstStyle/>
          <a:p>
            <a:r>
              <a:rPr lang="en-US" dirty="0" smtClean="0"/>
              <a:t>Building </a:t>
            </a:r>
            <a:r>
              <a:rPr lang="en-US" dirty="0"/>
              <a:t>native client and mobile apps using Azure Active Directory for sign in</a:t>
            </a:r>
          </a:p>
        </p:txBody>
      </p:sp>
      <p:sp>
        <p:nvSpPr>
          <p:cNvPr id="4" name="Text Placeholder 3"/>
          <p:cNvSpPr>
            <a:spLocks noGrp="1"/>
          </p:cNvSpPr>
          <p:nvPr>
            <p:ph type="body" sz="quarter" idx="13"/>
          </p:nvPr>
        </p:nvSpPr>
        <p:spPr/>
        <p:txBody>
          <a:bodyPr/>
          <a:lstStyle/>
          <a:p>
            <a:r>
              <a:rPr lang="en-US" dirty="0" smtClean="0"/>
              <a:t>3-598</a:t>
            </a:r>
            <a:endParaRPr lang="en-US" dirty="0"/>
          </a:p>
        </p:txBody>
      </p:sp>
    </p:spTree>
    <p:extLst>
      <p:ext uri="{BB962C8B-B14F-4D97-AF65-F5344CB8AC3E}">
        <p14:creationId xmlns:p14="http://schemas.microsoft.com/office/powerpoint/2010/main" val="39126292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p:cNvSpPr>
            <a:spLocks noGrp="1"/>
          </p:cNvSpPr>
          <p:nvPr>
            <p:ph type="body" sz="quarter" idx="10"/>
          </p:nvPr>
        </p:nvSpPr>
        <p:spPr>
          <a:xfrm>
            <a:off x="274638" y="1590733"/>
            <a:ext cx="11887200" cy="4530471"/>
          </a:xfrm>
        </p:spPr>
        <p:txBody>
          <a:bodyPr/>
          <a:lstStyle/>
          <a:p>
            <a:r>
              <a:rPr lang="en-US" dirty="0" smtClean="0"/>
              <a:t>Make your API available to other AAD tenants</a:t>
            </a:r>
          </a:p>
          <a:p>
            <a:pPr lvl="1"/>
            <a:r>
              <a:rPr lang="en-US" dirty="0" smtClean="0"/>
              <a:t>Ensure you comply with stricter requirements </a:t>
            </a:r>
          </a:p>
          <a:p>
            <a:pPr lvl="2"/>
            <a:r>
              <a:rPr lang="en-US" dirty="0" smtClean="0"/>
              <a:t>APP ID URI must use a registered domain</a:t>
            </a:r>
          </a:p>
          <a:p>
            <a:pPr lvl="1"/>
            <a:r>
              <a:rPr lang="en-US" dirty="0" smtClean="0"/>
              <a:t>Flip the multitenant switch in the portal</a:t>
            </a:r>
          </a:p>
          <a:p>
            <a:pPr lvl="1"/>
            <a:r>
              <a:rPr lang="en-US" dirty="0" smtClean="0"/>
              <a:t>Add the recognized clients in </a:t>
            </a:r>
            <a:r>
              <a:rPr lang="en-US" dirty="0"/>
              <a:t>the </a:t>
            </a:r>
            <a:r>
              <a:rPr lang="en-US" b="1" u="sng" dirty="0" err="1" smtClean="0"/>
              <a:t>knownClientApplications</a:t>
            </a:r>
            <a:r>
              <a:rPr lang="en-US" dirty="0" smtClean="0"/>
              <a:t> node in the manifest</a:t>
            </a:r>
          </a:p>
          <a:p>
            <a:r>
              <a:rPr lang="en-US" dirty="0" smtClean="0"/>
              <a:t>Customers will be prompted for consent on 1</a:t>
            </a:r>
            <a:r>
              <a:rPr lang="en-US" baseline="30000" dirty="0" smtClean="0"/>
              <a:t>st</a:t>
            </a:r>
            <a:r>
              <a:rPr lang="en-US" dirty="0" smtClean="0"/>
              <a:t> call</a:t>
            </a:r>
          </a:p>
          <a:p>
            <a:r>
              <a:rPr lang="en-US" dirty="0" smtClean="0"/>
              <a:t>Attention points:</a:t>
            </a:r>
          </a:p>
          <a:p>
            <a:pPr lvl="1"/>
            <a:r>
              <a:rPr lang="en-US" dirty="0" smtClean="0"/>
              <a:t>Beware of the permissions you require</a:t>
            </a:r>
          </a:p>
          <a:p>
            <a:pPr lvl="1"/>
            <a:r>
              <a:rPr lang="en-US" dirty="0" smtClean="0"/>
              <a:t>Now there are multiple valid issuer values – you need to customize the validation</a:t>
            </a:r>
          </a:p>
        </p:txBody>
      </p:sp>
      <p:sp>
        <p:nvSpPr>
          <p:cNvPr id="3" name="Title 2"/>
          <p:cNvSpPr>
            <a:spLocks noGrp="1"/>
          </p:cNvSpPr>
          <p:nvPr>
            <p:ph type="title"/>
          </p:nvPr>
        </p:nvSpPr>
        <p:spPr/>
        <p:txBody>
          <a:bodyPr/>
          <a:lstStyle/>
          <a:p>
            <a:r>
              <a:rPr lang="en-US" sz="5400" dirty="0" smtClean="0"/>
              <a:t>Multitenant API and Native Clients</a:t>
            </a:r>
            <a:endParaRPr lang="en-US" sz="5400" dirty="0"/>
          </a:p>
        </p:txBody>
      </p:sp>
    </p:spTree>
    <p:extLst>
      <p:ext uri="{BB962C8B-B14F-4D97-AF65-F5344CB8AC3E}">
        <p14:creationId xmlns:p14="http://schemas.microsoft.com/office/powerpoint/2010/main" val="319517363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11887200" cy="4431983"/>
          </a:xfrm>
        </p:spPr>
        <p:txBody>
          <a:bodyPr/>
          <a:lstStyle/>
          <a:p>
            <a:pPr marL="342900" lvl="2" indent="-342900"/>
            <a:r>
              <a:rPr lang="en-US" sz="4000" dirty="0" smtClean="0">
                <a:latin typeface="+mj-lt"/>
              </a:rPr>
              <a:t>ADAL source</a:t>
            </a:r>
            <a:br>
              <a:rPr lang="en-US" sz="4000" dirty="0" smtClean="0">
                <a:latin typeface="+mj-lt"/>
              </a:rPr>
            </a:br>
            <a:r>
              <a:rPr lang="en-US" sz="4000" dirty="0" smtClean="0">
                <a:latin typeface="+mj-lt"/>
                <a:hlinkClick r:id="rId2"/>
              </a:rPr>
              <a:t>https</a:t>
            </a:r>
            <a:r>
              <a:rPr lang="en-US" sz="4000" dirty="0">
                <a:latin typeface="+mj-lt"/>
                <a:hlinkClick r:id="rId2"/>
              </a:rPr>
              <a:t>://</a:t>
            </a:r>
            <a:r>
              <a:rPr lang="en-US" sz="4000" dirty="0" smtClean="0">
                <a:latin typeface="+mj-lt"/>
                <a:hlinkClick r:id="rId2"/>
              </a:rPr>
              <a:t>github.com/orgs/MSOpenTech</a:t>
            </a:r>
            <a:endParaRPr lang="en-US" sz="4000" dirty="0" smtClean="0">
              <a:latin typeface="+mj-lt"/>
            </a:endParaRPr>
          </a:p>
          <a:p>
            <a:pPr marL="342900" lvl="2" indent="-342900"/>
            <a:r>
              <a:rPr lang="en-US" sz="4000" dirty="0" smtClean="0">
                <a:latin typeface="+mj-lt"/>
              </a:rPr>
              <a:t>ASP.NET OWIN components: </a:t>
            </a:r>
            <a:r>
              <a:rPr lang="en-US" sz="4000" dirty="0">
                <a:latin typeface="+mj-lt"/>
                <a:hlinkClick r:id="rId3"/>
              </a:rPr>
              <a:t>http://katanaproject.codeplex.com</a:t>
            </a:r>
            <a:r>
              <a:rPr lang="en-US" sz="4000" dirty="0" smtClean="0">
                <a:latin typeface="+mj-lt"/>
                <a:hlinkClick r:id="rId3"/>
              </a:rPr>
              <a:t>/</a:t>
            </a:r>
            <a:endParaRPr lang="en-US" sz="4000" dirty="0" smtClean="0">
              <a:latin typeface="+mj-lt"/>
            </a:endParaRPr>
          </a:p>
          <a:p>
            <a:r>
              <a:rPr lang="en-US" dirty="0" smtClean="0"/>
              <a:t>Samples</a:t>
            </a:r>
            <a:br>
              <a:rPr lang="en-US" dirty="0" smtClean="0"/>
            </a:br>
            <a:r>
              <a:rPr lang="en-US" dirty="0" smtClean="0">
                <a:hlinkClick r:id="rId4"/>
              </a:rPr>
              <a:t>https</a:t>
            </a:r>
            <a:r>
              <a:rPr lang="en-US" dirty="0">
                <a:hlinkClick r:id="rId4"/>
              </a:rPr>
              <a:t>://github.com/orgs/AzureADSamples</a:t>
            </a:r>
            <a:endParaRPr lang="en-US" dirty="0"/>
          </a:p>
          <a:p>
            <a:pPr marL="0" indent="0">
              <a:buNone/>
            </a:pPr>
            <a:endParaRPr lang="en-US" dirty="0" smtClean="0"/>
          </a:p>
        </p:txBody>
      </p:sp>
      <p:sp>
        <p:nvSpPr>
          <p:cNvPr id="5" name="Title 4"/>
          <p:cNvSpPr>
            <a:spLocks noGrp="1"/>
          </p:cNvSpPr>
          <p:nvPr>
            <p:ph type="title"/>
          </p:nvPr>
        </p:nvSpPr>
        <p:spPr/>
        <p:txBody>
          <a:bodyPr/>
          <a:lstStyle/>
          <a:p>
            <a:r>
              <a:rPr lang="en-US" dirty="0" smtClean="0"/>
              <a:t>Get your hands dirty!</a:t>
            </a:r>
            <a:endParaRPr lang="en-US" dirty="0"/>
          </a:p>
        </p:txBody>
      </p:sp>
    </p:spTree>
    <p:extLst>
      <p:ext uri="{BB962C8B-B14F-4D97-AF65-F5344CB8AC3E}">
        <p14:creationId xmlns:p14="http://schemas.microsoft.com/office/powerpoint/2010/main" val="182591407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hidden="1"/>
          <p:cNvSpPr/>
          <p:nvPr/>
        </p:nvSpPr>
        <p:spPr bwMode="auto">
          <a:xfrm>
            <a:off x="1453592" y="1644401"/>
            <a:ext cx="9529291" cy="4937706"/>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a:spLocks noGrp="1"/>
          </p:cNvSpPr>
          <p:nvPr>
            <p:ph type="title"/>
          </p:nvPr>
        </p:nvSpPr>
        <p:spPr>
          <a:xfrm>
            <a:off x="273455" y="295274"/>
            <a:ext cx="11889564" cy="917575"/>
          </a:xfrm>
        </p:spPr>
        <p:txBody>
          <a:bodyPr/>
          <a:lstStyle/>
          <a:p>
            <a:pPr algn="ctr"/>
            <a:r>
              <a:rPr lang="en-US" dirty="0" smtClean="0"/>
              <a:t>Active Directory Reimagined</a:t>
            </a:r>
            <a:endParaRPr lang="en-US" dirty="0"/>
          </a:p>
        </p:txBody>
      </p:sp>
      <p:grpSp>
        <p:nvGrpSpPr>
          <p:cNvPr id="39" name="Group 38"/>
          <p:cNvGrpSpPr/>
          <p:nvPr/>
        </p:nvGrpSpPr>
        <p:grpSpPr>
          <a:xfrm>
            <a:off x="6744143" y="5961506"/>
            <a:ext cx="949925" cy="727811"/>
            <a:chOff x="2025491" y="5689031"/>
            <a:chExt cx="949925" cy="727811"/>
          </a:xfrm>
        </p:grpSpPr>
        <p:pic>
          <p:nvPicPr>
            <p:cNvPr id="40" name="Picture 5"/>
            <p:cNvPicPr>
              <a:picLocks noChangeAspect="1" noChangeArrowheads="1"/>
            </p:cNvPicPr>
            <p:nvPr/>
          </p:nvPicPr>
          <p:blipFill>
            <a:blip r:embed="rId2" cstate="email">
              <a:biLevel thresh="75000"/>
              <a:extLst>
                <a:ext uri="{28A0092B-C50C-407E-A947-70E740481C1C}">
                  <a14:useLocalDpi xmlns:a14="http://schemas.microsoft.com/office/drawing/2010/main"/>
                </a:ext>
              </a:extLst>
            </a:blip>
            <a:srcRect/>
            <a:stretch>
              <a:fillRect/>
            </a:stretch>
          </p:blipFill>
          <p:spPr bwMode="auto">
            <a:xfrm>
              <a:off x="2567842" y="5689031"/>
              <a:ext cx="407574" cy="700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10"/>
            <p:cNvPicPr>
              <a:picLocks noChangeAspect="1" noChangeArrowheads="1"/>
            </p:cNvPicPr>
            <p:nvPr/>
          </p:nvPicPr>
          <p:blipFill>
            <a:blip r:embed="rId3" cstate="email">
              <a:biLevel thresh="75000"/>
              <a:extLst>
                <a:ext uri="{28A0092B-C50C-407E-A947-70E740481C1C}">
                  <a14:useLocalDpi xmlns:a14="http://schemas.microsoft.com/office/drawing/2010/main"/>
                </a:ext>
              </a:extLst>
            </a:blip>
            <a:srcRect/>
            <a:stretch>
              <a:fillRect/>
            </a:stretch>
          </p:blipFill>
          <p:spPr bwMode="auto">
            <a:xfrm>
              <a:off x="2025491" y="5817088"/>
              <a:ext cx="542351" cy="599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2" name="Group 81"/>
          <p:cNvGrpSpPr/>
          <p:nvPr/>
        </p:nvGrpSpPr>
        <p:grpSpPr>
          <a:xfrm>
            <a:off x="4571674" y="5693484"/>
            <a:ext cx="862033" cy="1030542"/>
            <a:chOff x="8807397" y="5664780"/>
            <a:chExt cx="862033" cy="1030542"/>
          </a:xfrm>
        </p:grpSpPr>
        <p:grpSp>
          <p:nvGrpSpPr>
            <p:cNvPr id="36" name="Group 35"/>
            <p:cNvGrpSpPr/>
            <p:nvPr/>
          </p:nvGrpSpPr>
          <p:grpSpPr>
            <a:xfrm>
              <a:off x="8807397" y="5669761"/>
              <a:ext cx="393905" cy="1025561"/>
              <a:chOff x="6734176" y="1646237"/>
              <a:chExt cx="444500" cy="1157289"/>
            </a:xfrm>
            <a:solidFill>
              <a:schemeClr val="tx1">
                <a:lumMod val="50000"/>
              </a:schemeClr>
            </a:solidFill>
          </p:grpSpPr>
          <p:sp>
            <p:nvSpPr>
              <p:cNvPr id="37" name="Oval 24"/>
              <p:cNvSpPr>
                <a:spLocks noChangeArrowheads="1"/>
              </p:cNvSpPr>
              <p:nvPr/>
            </p:nvSpPr>
            <p:spPr bwMode="auto">
              <a:xfrm>
                <a:off x="6862763" y="1646237"/>
                <a:ext cx="187325" cy="185738"/>
              </a:xfrm>
              <a:prstGeom prst="ellips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8" name="Freeform 25"/>
              <p:cNvSpPr>
                <a:spLocks/>
              </p:cNvSpPr>
              <p:nvPr/>
            </p:nvSpPr>
            <p:spPr bwMode="auto">
              <a:xfrm>
                <a:off x="6734176" y="1865313"/>
                <a:ext cx="444500" cy="938213"/>
              </a:xfrm>
              <a:custGeom>
                <a:avLst/>
                <a:gdLst>
                  <a:gd name="T0" fmla="*/ 354 w 470"/>
                  <a:gd name="T1" fmla="*/ 3 h 994"/>
                  <a:gd name="T2" fmla="*/ 322 w 470"/>
                  <a:gd name="T3" fmla="*/ 0 h 994"/>
                  <a:gd name="T4" fmla="*/ 143 w 470"/>
                  <a:gd name="T5" fmla="*/ 0 h 994"/>
                  <a:gd name="T6" fmla="*/ 111 w 470"/>
                  <a:gd name="T7" fmla="*/ 3 h 994"/>
                  <a:gd name="T8" fmla="*/ 0 w 470"/>
                  <a:gd name="T9" fmla="*/ 152 h 994"/>
                  <a:gd name="T10" fmla="*/ 0 w 470"/>
                  <a:gd name="T11" fmla="*/ 428 h 994"/>
                  <a:gd name="T12" fmla="*/ 38 w 470"/>
                  <a:gd name="T13" fmla="*/ 478 h 994"/>
                  <a:gd name="T14" fmla="*/ 78 w 470"/>
                  <a:gd name="T15" fmla="*/ 428 h 994"/>
                  <a:gd name="T16" fmla="*/ 78 w 470"/>
                  <a:gd name="T17" fmla="*/ 152 h 994"/>
                  <a:gd name="T18" fmla="*/ 97 w 470"/>
                  <a:gd name="T19" fmla="*/ 126 h 994"/>
                  <a:gd name="T20" fmla="*/ 111 w 470"/>
                  <a:gd name="T21" fmla="*/ 126 h 994"/>
                  <a:gd name="T22" fmla="*/ 111 w 470"/>
                  <a:gd name="T23" fmla="*/ 153 h 994"/>
                  <a:gd name="T24" fmla="*/ 111 w 470"/>
                  <a:gd name="T25" fmla="*/ 300 h 994"/>
                  <a:gd name="T26" fmla="*/ 111 w 470"/>
                  <a:gd name="T27" fmla="*/ 938 h 994"/>
                  <a:gd name="T28" fmla="*/ 163 w 470"/>
                  <a:gd name="T29" fmla="*/ 994 h 994"/>
                  <a:gd name="T30" fmla="*/ 219 w 470"/>
                  <a:gd name="T31" fmla="*/ 940 h 994"/>
                  <a:gd name="T32" fmla="*/ 219 w 470"/>
                  <a:gd name="T33" fmla="*/ 515 h 994"/>
                  <a:gd name="T34" fmla="*/ 233 w 470"/>
                  <a:gd name="T35" fmla="*/ 495 h 994"/>
                  <a:gd name="T36" fmla="*/ 235 w 470"/>
                  <a:gd name="T37" fmla="*/ 495 h 994"/>
                  <a:gd name="T38" fmla="*/ 237 w 470"/>
                  <a:gd name="T39" fmla="*/ 495 h 994"/>
                  <a:gd name="T40" fmla="*/ 251 w 470"/>
                  <a:gd name="T41" fmla="*/ 515 h 994"/>
                  <a:gd name="T42" fmla="*/ 251 w 470"/>
                  <a:gd name="T43" fmla="*/ 940 h 994"/>
                  <a:gd name="T44" fmla="*/ 307 w 470"/>
                  <a:gd name="T45" fmla="*/ 994 h 994"/>
                  <a:gd name="T46" fmla="*/ 359 w 470"/>
                  <a:gd name="T47" fmla="*/ 938 h 994"/>
                  <a:gd name="T48" fmla="*/ 359 w 470"/>
                  <a:gd name="T49" fmla="*/ 126 h 994"/>
                  <a:gd name="T50" fmla="*/ 373 w 470"/>
                  <a:gd name="T51" fmla="*/ 126 h 994"/>
                  <a:gd name="T52" fmla="*/ 392 w 470"/>
                  <a:gd name="T53" fmla="*/ 152 h 994"/>
                  <a:gd name="T54" fmla="*/ 392 w 470"/>
                  <a:gd name="T55" fmla="*/ 428 h 994"/>
                  <a:gd name="T56" fmla="*/ 432 w 470"/>
                  <a:gd name="T57" fmla="*/ 478 h 994"/>
                  <a:gd name="T58" fmla="*/ 470 w 470"/>
                  <a:gd name="T59" fmla="*/ 428 h 994"/>
                  <a:gd name="T60" fmla="*/ 470 w 470"/>
                  <a:gd name="T61" fmla="*/ 152 h 994"/>
                  <a:gd name="T62" fmla="*/ 354 w 470"/>
                  <a:gd name="T63" fmla="*/ 3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0" h="994">
                    <a:moveTo>
                      <a:pt x="354" y="3"/>
                    </a:moveTo>
                    <a:cubicBezTo>
                      <a:pt x="344" y="1"/>
                      <a:pt x="333" y="0"/>
                      <a:pt x="322" y="0"/>
                    </a:cubicBezTo>
                    <a:cubicBezTo>
                      <a:pt x="143" y="0"/>
                      <a:pt x="143" y="0"/>
                      <a:pt x="143" y="0"/>
                    </a:cubicBezTo>
                    <a:cubicBezTo>
                      <a:pt x="132" y="0"/>
                      <a:pt x="121" y="1"/>
                      <a:pt x="111" y="3"/>
                    </a:cubicBezTo>
                    <a:cubicBezTo>
                      <a:pt x="41" y="13"/>
                      <a:pt x="0" y="52"/>
                      <a:pt x="0" y="152"/>
                    </a:cubicBezTo>
                    <a:cubicBezTo>
                      <a:pt x="0" y="428"/>
                      <a:pt x="0" y="428"/>
                      <a:pt x="0" y="428"/>
                    </a:cubicBezTo>
                    <a:cubicBezTo>
                      <a:pt x="0" y="468"/>
                      <a:pt x="13" y="478"/>
                      <a:pt x="38" y="478"/>
                    </a:cubicBezTo>
                    <a:cubicBezTo>
                      <a:pt x="61" y="478"/>
                      <a:pt x="78" y="470"/>
                      <a:pt x="78" y="428"/>
                    </a:cubicBezTo>
                    <a:cubicBezTo>
                      <a:pt x="78" y="152"/>
                      <a:pt x="78" y="152"/>
                      <a:pt x="78" y="152"/>
                    </a:cubicBezTo>
                    <a:cubicBezTo>
                      <a:pt x="78" y="129"/>
                      <a:pt x="90" y="126"/>
                      <a:pt x="97" y="126"/>
                    </a:cubicBezTo>
                    <a:cubicBezTo>
                      <a:pt x="111" y="126"/>
                      <a:pt x="111" y="126"/>
                      <a:pt x="111" y="126"/>
                    </a:cubicBezTo>
                    <a:cubicBezTo>
                      <a:pt x="111" y="153"/>
                      <a:pt x="111" y="153"/>
                      <a:pt x="111" y="153"/>
                    </a:cubicBezTo>
                    <a:cubicBezTo>
                      <a:pt x="111" y="161"/>
                      <a:pt x="111" y="219"/>
                      <a:pt x="111" y="300"/>
                    </a:cubicBezTo>
                    <a:cubicBezTo>
                      <a:pt x="111" y="528"/>
                      <a:pt x="111" y="938"/>
                      <a:pt x="111" y="938"/>
                    </a:cubicBezTo>
                    <a:cubicBezTo>
                      <a:pt x="111" y="989"/>
                      <a:pt x="149" y="994"/>
                      <a:pt x="163" y="994"/>
                    </a:cubicBezTo>
                    <a:cubicBezTo>
                      <a:pt x="178" y="994"/>
                      <a:pt x="219" y="989"/>
                      <a:pt x="219" y="940"/>
                    </a:cubicBezTo>
                    <a:cubicBezTo>
                      <a:pt x="219" y="896"/>
                      <a:pt x="219" y="515"/>
                      <a:pt x="219" y="515"/>
                    </a:cubicBezTo>
                    <a:cubicBezTo>
                      <a:pt x="219" y="501"/>
                      <a:pt x="222" y="495"/>
                      <a:pt x="233" y="495"/>
                    </a:cubicBezTo>
                    <a:cubicBezTo>
                      <a:pt x="234" y="495"/>
                      <a:pt x="234" y="495"/>
                      <a:pt x="235" y="495"/>
                    </a:cubicBezTo>
                    <a:cubicBezTo>
                      <a:pt x="236" y="495"/>
                      <a:pt x="236" y="495"/>
                      <a:pt x="237" y="495"/>
                    </a:cubicBezTo>
                    <a:cubicBezTo>
                      <a:pt x="248" y="495"/>
                      <a:pt x="251" y="501"/>
                      <a:pt x="251" y="515"/>
                    </a:cubicBezTo>
                    <a:cubicBezTo>
                      <a:pt x="251" y="515"/>
                      <a:pt x="251" y="896"/>
                      <a:pt x="251" y="940"/>
                    </a:cubicBezTo>
                    <a:cubicBezTo>
                      <a:pt x="251" y="989"/>
                      <a:pt x="292" y="994"/>
                      <a:pt x="307" y="994"/>
                    </a:cubicBezTo>
                    <a:cubicBezTo>
                      <a:pt x="321" y="994"/>
                      <a:pt x="359" y="989"/>
                      <a:pt x="359" y="938"/>
                    </a:cubicBezTo>
                    <a:cubicBezTo>
                      <a:pt x="359" y="938"/>
                      <a:pt x="359" y="353"/>
                      <a:pt x="359" y="126"/>
                    </a:cubicBezTo>
                    <a:cubicBezTo>
                      <a:pt x="373" y="126"/>
                      <a:pt x="373" y="126"/>
                      <a:pt x="373" y="126"/>
                    </a:cubicBezTo>
                    <a:cubicBezTo>
                      <a:pt x="380" y="126"/>
                      <a:pt x="392" y="129"/>
                      <a:pt x="392" y="152"/>
                    </a:cubicBezTo>
                    <a:cubicBezTo>
                      <a:pt x="392" y="428"/>
                      <a:pt x="392" y="428"/>
                      <a:pt x="392" y="428"/>
                    </a:cubicBezTo>
                    <a:cubicBezTo>
                      <a:pt x="392" y="470"/>
                      <a:pt x="409" y="478"/>
                      <a:pt x="432" y="478"/>
                    </a:cubicBezTo>
                    <a:cubicBezTo>
                      <a:pt x="457" y="478"/>
                      <a:pt x="470" y="468"/>
                      <a:pt x="470" y="428"/>
                    </a:cubicBezTo>
                    <a:cubicBezTo>
                      <a:pt x="470" y="152"/>
                      <a:pt x="470" y="152"/>
                      <a:pt x="470" y="152"/>
                    </a:cubicBezTo>
                    <a:cubicBezTo>
                      <a:pt x="470" y="52"/>
                      <a:pt x="425" y="13"/>
                      <a:pt x="354" y="3"/>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grpSp>
          <p:nvGrpSpPr>
            <p:cNvPr id="42" name="Group 41"/>
            <p:cNvGrpSpPr/>
            <p:nvPr/>
          </p:nvGrpSpPr>
          <p:grpSpPr>
            <a:xfrm>
              <a:off x="9275525" y="5664780"/>
              <a:ext cx="393905" cy="1025561"/>
              <a:chOff x="6734176" y="1646237"/>
              <a:chExt cx="444500" cy="1157289"/>
            </a:xfrm>
            <a:solidFill>
              <a:schemeClr val="tx1">
                <a:lumMod val="50000"/>
              </a:schemeClr>
            </a:solidFill>
          </p:grpSpPr>
          <p:sp>
            <p:nvSpPr>
              <p:cNvPr id="43" name="Oval 24"/>
              <p:cNvSpPr>
                <a:spLocks noChangeArrowheads="1"/>
              </p:cNvSpPr>
              <p:nvPr/>
            </p:nvSpPr>
            <p:spPr bwMode="auto">
              <a:xfrm>
                <a:off x="6862763" y="1646237"/>
                <a:ext cx="187325" cy="185738"/>
              </a:xfrm>
              <a:prstGeom prst="ellips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4" name="Freeform 25"/>
              <p:cNvSpPr>
                <a:spLocks/>
              </p:cNvSpPr>
              <p:nvPr/>
            </p:nvSpPr>
            <p:spPr bwMode="auto">
              <a:xfrm>
                <a:off x="6734176" y="1865313"/>
                <a:ext cx="444500" cy="938213"/>
              </a:xfrm>
              <a:custGeom>
                <a:avLst/>
                <a:gdLst>
                  <a:gd name="T0" fmla="*/ 354 w 470"/>
                  <a:gd name="T1" fmla="*/ 3 h 994"/>
                  <a:gd name="T2" fmla="*/ 322 w 470"/>
                  <a:gd name="T3" fmla="*/ 0 h 994"/>
                  <a:gd name="T4" fmla="*/ 143 w 470"/>
                  <a:gd name="T5" fmla="*/ 0 h 994"/>
                  <a:gd name="T6" fmla="*/ 111 w 470"/>
                  <a:gd name="T7" fmla="*/ 3 h 994"/>
                  <a:gd name="T8" fmla="*/ 0 w 470"/>
                  <a:gd name="T9" fmla="*/ 152 h 994"/>
                  <a:gd name="T10" fmla="*/ 0 w 470"/>
                  <a:gd name="T11" fmla="*/ 428 h 994"/>
                  <a:gd name="T12" fmla="*/ 38 w 470"/>
                  <a:gd name="T13" fmla="*/ 478 h 994"/>
                  <a:gd name="T14" fmla="*/ 78 w 470"/>
                  <a:gd name="T15" fmla="*/ 428 h 994"/>
                  <a:gd name="T16" fmla="*/ 78 w 470"/>
                  <a:gd name="T17" fmla="*/ 152 h 994"/>
                  <a:gd name="T18" fmla="*/ 97 w 470"/>
                  <a:gd name="T19" fmla="*/ 126 h 994"/>
                  <a:gd name="T20" fmla="*/ 111 w 470"/>
                  <a:gd name="T21" fmla="*/ 126 h 994"/>
                  <a:gd name="T22" fmla="*/ 111 w 470"/>
                  <a:gd name="T23" fmla="*/ 153 h 994"/>
                  <a:gd name="T24" fmla="*/ 111 w 470"/>
                  <a:gd name="T25" fmla="*/ 300 h 994"/>
                  <a:gd name="T26" fmla="*/ 111 w 470"/>
                  <a:gd name="T27" fmla="*/ 938 h 994"/>
                  <a:gd name="T28" fmla="*/ 163 w 470"/>
                  <a:gd name="T29" fmla="*/ 994 h 994"/>
                  <a:gd name="T30" fmla="*/ 219 w 470"/>
                  <a:gd name="T31" fmla="*/ 940 h 994"/>
                  <a:gd name="T32" fmla="*/ 219 w 470"/>
                  <a:gd name="T33" fmla="*/ 515 h 994"/>
                  <a:gd name="T34" fmla="*/ 233 w 470"/>
                  <a:gd name="T35" fmla="*/ 495 h 994"/>
                  <a:gd name="T36" fmla="*/ 235 w 470"/>
                  <a:gd name="T37" fmla="*/ 495 h 994"/>
                  <a:gd name="T38" fmla="*/ 237 w 470"/>
                  <a:gd name="T39" fmla="*/ 495 h 994"/>
                  <a:gd name="T40" fmla="*/ 251 w 470"/>
                  <a:gd name="T41" fmla="*/ 515 h 994"/>
                  <a:gd name="T42" fmla="*/ 251 w 470"/>
                  <a:gd name="T43" fmla="*/ 940 h 994"/>
                  <a:gd name="T44" fmla="*/ 307 w 470"/>
                  <a:gd name="T45" fmla="*/ 994 h 994"/>
                  <a:gd name="T46" fmla="*/ 359 w 470"/>
                  <a:gd name="T47" fmla="*/ 938 h 994"/>
                  <a:gd name="T48" fmla="*/ 359 w 470"/>
                  <a:gd name="T49" fmla="*/ 126 h 994"/>
                  <a:gd name="T50" fmla="*/ 373 w 470"/>
                  <a:gd name="T51" fmla="*/ 126 h 994"/>
                  <a:gd name="T52" fmla="*/ 392 w 470"/>
                  <a:gd name="T53" fmla="*/ 152 h 994"/>
                  <a:gd name="T54" fmla="*/ 392 w 470"/>
                  <a:gd name="T55" fmla="*/ 428 h 994"/>
                  <a:gd name="T56" fmla="*/ 432 w 470"/>
                  <a:gd name="T57" fmla="*/ 478 h 994"/>
                  <a:gd name="T58" fmla="*/ 470 w 470"/>
                  <a:gd name="T59" fmla="*/ 428 h 994"/>
                  <a:gd name="T60" fmla="*/ 470 w 470"/>
                  <a:gd name="T61" fmla="*/ 152 h 994"/>
                  <a:gd name="T62" fmla="*/ 354 w 470"/>
                  <a:gd name="T63" fmla="*/ 3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0" h="994">
                    <a:moveTo>
                      <a:pt x="354" y="3"/>
                    </a:moveTo>
                    <a:cubicBezTo>
                      <a:pt x="344" y="1"/>
                      <a:pt x="333" y="0"/>
                      <a:pt x="322" y="0"/>
                    </a:cubicBezTo>
                    <a:cubicBezTo>
                      <a:pt x="143" y="0"/>
                      <a:pt x="143" y="0"/>
                      <a:pt x="143" y="0"/>
                    </a:cubicBezTo>
                    <a:cubicBezTo>
                      <a:pt x="132" y="0"/>
                      <a:pt x="121" y="1"/>
                      <a:pt x="111" y="3"/>
                    </a:cubicBezTo>
                    <a:cubicBezTo>
                      <a:pt x="41" y="13"/>
                      <a:pt x="0" y="52"/>
                      <a:pt x="0" y="152"/>
                    </a:cubicBezTo>
                    <a:cubicBezTo>
                      <a:pt x="0" y="428"/>
                      <a:pt x="0" y="428"/>
                      <a:pt x="0" y="428"/>
                    </a:cubicBezTo>
                    <a:cubicBezTo>
                      <a:pt x="0" y="468"/>
                      <a:pt x="13" y="478"/>
                      <a:pt x="38" y="478"/>
                    </a:cubicBezTo>
                    <a:cubicBezTo>
                      <a:pt x="61" y="478"/>
                      <a:pt x="78" y="470"/>
                      <a:pt x="78" y="428"/>
                    </a:cubicBezTo>
                    <a:cubicBezTo>
                      <a:pt x="78" y="152"/>
                      <a:pt x="78" y="152"/>
                      <a:pt x="78" y="152"/>
                    </a:cubicBezTo>
                    <a:cubicBezTo>
                      <a:pt x="78" y="129"/>
                      <a:pt x="90" y="126"/>
                      <a:pt x="97" y="126"/>
                    </a:cubicBezTo>
                    <a:cubicBezTo>
                      <a:pt x="111" y="126"/>
                      <a:pt x="111" y="126"/>
                      <a:pt x="111" y="126"/>
                    </a:cubicBezTo>
                    <a:cubicBezTo>
                      <a:pt x="111" y="153"/>
                      <a:pt x="111" y="153"/>
                      <a:pt x="111" y="153"/>
                    </a:cubicBezTo>
                    <a:cubicBezTo>
                      <a:pt x="111" y="161"/>
                      <a:pt x="111" y="219"/>
                      <a:pt x="111" y="300"/>
                    </a:cubicBezTo>
                    <a:cubicBezTo>
                      <a:pt x="111" y="528"/>
                      <a:pt x="111" y="938"/>
                      <a:pt x="111" y="938"/>
                    </a:cubicBezTo>
                    <a:cubicBezTo>
                      <a:pt x="111" y="989"/>
                      <a:pt x="149" y="994"/>
                      <a:pt x="163" y="994"/>
                    </a:cubicBezTo>
                    <a:cubicBezTo>
                      <a:pt x="178" y="994"/>
                      <a:pt x="219" y="989"/>
                      <a:pt x="219" y="940"/>
                    </a:cubicBezTo>
                    <a:cubicBezTo>
                      <a:pt x="219" y="896"/>
                      <a:pt x="219" y="515"/>
                      <a:pt x="219" y="515"/>
                    </a:cubicBezTo>
                    <a:cubicBezTo>
                      <a:pt x="219" y="501"/>
                      <a:pt x="222" y="495"/>
                      <a:pt x="233" y="495"/>
                    </a:cubicBezTo>
                    <a:cubicBezTo>
                      <a:pt x="234" y="495"/>
                      <a:pt x="234" y="495"/>
                      <a:pt x="235" y="495"/>
                    </a:cubicBezTo>
                    <a:cubicBezTo>
                      <a:pt x="236" y="495"/>
                      <a:pt x="236" y="495"/>
                      <a:pt x="237" y="495"/>
                    </a:cubicBezTo>
                    <a:cubicBezTo>
                      <a:pt x="248" y="495"/>
                      <a:pt x="251" y="501"/>
                      <a:pt x="251" y="515"/>
                    </a:cubicBezTo>
                    <a:cubicBezTo>
                      <a:pt x="251" y="515"/>
                      <a:pt x="251" y="896"/>
                      <a:pt x="251" y="940"/>
                    </a:cubicBezTo>
                    <a:cubicBezTo>
                      <a:pt x="251" y="989"/>
                      <a:pt x="292" y="994"/>
                      <a:pt x="307" y="994"/>
                    </a:cubicBezTo>
                    <a:cubicBezTo>
                      <a:pt x="321" y="994"/>
                      <a:pt x="359" y="989"/>
                      <a:pt x="359" y="938"/>
                    </a:cubicBezTo>
                    <a:cubicBezTo>
                      <a:pt x="359" y="938"/>
                      <a:pt x="359" y="353"/>
                      <a:pt x="359" y="126"/>
                    </a:cubicBezTo>
                    <a:cubicBezTo>
                      <a:pt x="373" y="126"/>
                      <a:pt x="373" y="126"/>
                      <a:pt x="373" y="126"/>
                    </a:cubicBezTo>
                    <a:cubicBezTo>
                      <a:pt x="380" y="126"/>
                      <a:pt x="392" y="129"/>
                      <a:pt x="392" y="152"/>
                    </a:cubicBezTo>
                    <a:cubicBezTo>
                      <a:pt x="392" y="428"/>
                      <a:pt x="392" y="428"/>
                      <a:pt x="392" y="428"/>
                    </a:cubicBezTo>
                    <a:cubicBezTo>
                      <a:pt x="392" y="470"/>
                      <a:pt x="409" y="478"/>
                      <a:pt x="432" y="478"/>
                    </a:cubicBezTo>
                    <a:cubicBezTo>
                      <a:pt x="457" y="478"/>
                      <a:pt x="470" y="468"/>
                      <a:pt x="470" y="428"/>
                    </a:cubicBezTo>
                    <a:cubicBezTo>
                      <a:pt x="470" y="152"/>
                      <a:pt x="470" y="152"/>
                      <a:pt x="470" y="152"/>
                    </a:cubicBezTo>
                    <a:cubicBezTo>
                      <a:pt x="470" y="52"/>
                      <a:pt x="425" y="13"/>
                      <a:pt x="354" y="3"/>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grpSp>
      <p:grpSp>
        <p:nvGrpSpPr>
          <p:cNvPr id="45" name="Group 44"/>
          <p:cNvGrpSpPr/>
          <p:nvPr/>
        </p:nvGrpSpPr>
        <p:grpSpPr>
          <a:xfrm>
            <a:off x="8945851" y="5017977"/>
            <a:ext cx="985168" cy="1137628"/>
            <a:chOff x="6766871" y="3902382"/>
            <a:chExt cx="985168" cy="1137628"/>
          </a:xfrm>
        </p:grpSpPr>
        <p:pic>
          <p:nvPicPr>
            <p:cNvPr id="46" name="Picture 12"/>
            <p:cNvPicPr>
              <a:picLocks noChangeAspect="1" noChangeArrowheads="1"/>
            </p:cNvPicPr>
            <p:nvPr/>
          </p:nvPicPr>
          <p:blipFill>
            <a:blip r:embed="rId4" cstate="email">
              <a:biLevel thresh="75000"/>
              <a:extLst>
                <a:ext uri="{28A0092B-C50C-407E-A947-70E740481C1C}">
                  <a14:useLocalDpi xmlns:a14="http://schemas.microsoft.com/office/drawing/2010/main"/>
                </a:ext>
              </a:extLst>
            </a:blip>
            <a:srcRect/>
            <a:stretch>
              <a:fillRect/>
            </a:stretch>
          </p:blipFill>
          <p:spPr bwMode="auto">
            <a:xfrm>
              <a:off x="6766871" y="3902382"/>
              <a:ext cx="985168" cy="1137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7" name="Group 46"/>
            <p:cNvGrpSpPr/>
            <p:nvPr/>
          </p:nvGrpSpPr>
          <p:grpSpPr>
            <a:xfrm>
              <a:off x="6909473" y="4366956"/>
              <a:ext cx="349982" cy="273451"/>
              <a:chOff x="6239400" y="4957332"/>
              <a:chExt cx="349982" cy="273451"/>
            </a:xfrm>
          </p:grpSpPr>
          <p:sp>
            <p:nvSpPr>
              <p:cNvPr id="48" name="Rectangle 47"/>
              <p:cNvSpPr/>
              <p:nvPr/>
            </p:nvSpPr>
            <p:spPr bwMode="auto">
              <a:xfrm>
                <a:off x="6239400" y="4957332"/>
                <a:ext cx="349982" cy="27345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49" name="Picture 12"/>
              <p:cNvPicPr>
                <a:picLocks noChangeAspect="1" noChangeArrowheads="1"/>
              </p:cNvPicPr>
              <p:nvPr/>
            </p:nvPicPr>
            <p:blipFill>
              <a:blip r:embed="rId5" cstate="email">
                <a:biLevel thresh="75000"/>
                <a:extLst>
                  <a:ext uri="{28A0092B-C50C-407E-A947-70E740481C1C}">
                    <a14:useLocalDpi xmlns:a14="http://schemas.microsoft.com/office/drawing/2010/main"/>
                  </a:ext>
                </a:extLst>
              </a:blip>
              <a:srcRect/>
              <a:stretch>
                <a:fillRect/>
              </a:stretch>
            </p:blipFill>
            <p:spPr bwMode="auto">
              <a:xfrm>
                <a:off x="6239400" y="4957332"/>
                <a:ext cx="349982" cy="273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50" name="Picture 18"/>
          <p:cNvPicPr>
            <a:picLocks noChangeAspect="1" noChangeArrowheads="1"/>
          </p:cNvPicPr>
          <p:nvPr/>
        </p:nvPicPr>
        <p:blipFill>
          <a:blip r:embed="rId6" cstate="email">
            <a:biLevel thresh="75000"/>
            <a:extLst>
              <a:ext uri="{28A0092B-C50C-407E-A947-70E740481C1C}">
                <a14:useLocalDpi xmlns:a14="http://schemas.microsoft.com/office/drawing/2010/main"/>
              </a:ext>
            </a:extLst>
          </a:blip>
          <a:srcRect/>
          <a:stretch>
            <a:fillRect/>
          </a:stretch>
        </p:blipFill>
        <p:spPr bwMode="auto">
          <a:xfrm>
            <a:off x="2727247" y="5087588"/>
            <a:ext cx="677138" cy="998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11"/>
          <p:cNvPicPr>
            <a:picLocks noChangeAspect="1" noChangeArrowheads="1"/>
          </p:cNvPicPr>
          <p:nvPr/>
        </p:nvPicPr>
        <p:blipFill>
          <a:blip r:embed="rId7" cstate="email">
            <a:biLevel thresh="75000"/>
            <a:extLst>
              <a:ext uri="{28A0092B-C50C-407E-A947-70E740481C1C}">
                <a14:useLocalDpi xmlns:a14="http://schemas.microsoft.com/office/drawing/2010/main"/>
              </a:ext>
            </a:extLst>
          </a:blip>
          <a:srcRect/>
          <a:stretch>
            <a:fillRect/>
          </a:stretch>
        </p:blipFill>
        <p:spPr bwMode="auto">
          <a:xfrm>
            <a:off x="10198637" y="3637445"/>
            <a:ext cx="832279" cy="806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10"/>
          <p:cNvPicPr>
            <a:picLocks noChangeAspect="1" noChangeArrowheads="1"/>
          </p:cNvPicPr>
          <p:nvPr/>
        </p:nvPicPr>
        <p:blipFill>
          <a:blip r:embed="rId8" cstate="email">
            <a:biLevel thresh="75000"/>
            <a:extLst>
              <a:ext uri="{28A0092B-C50C-407E-A947-70E740481C1C}">
                <a14:useLocalDpi xmlns:a14="http://schemas.microsoft.com/office/drawing/2010/main"/>
              </a:ext>
            </a:extLst>
          </a:blip>
          <a:srcRect/>
          <a:stretch>
            <a:fillRect/>
          </a:stretch>
        </p:blipFill>
        <p:spPr bwMode="auto">
          <a:xfrm>
            <a:off x="1363145" y="3362584"/>
            <a:ext cx="1360342" cy="1309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7" name="Group 76"/>
          <p:cNvGrpSpPr/>
          <p:nvPr/>
        </p:nvGrpSpPr>
        <p:grpSpPr>
          <a:xfrm>
            <a:off x="6776410" y="1259376"/>
            <a:ext cx="1302560" cy="1121058"/>
            <a:chOff x="7228829" y="1275814"/>
            <a:chExt cx="1302560" cy="1121058"/>
          </a:xfrm>
        </p:grpSpPr>
        <p:pic>
          <p:nvPicPr>
            <p:cNvPr id="59" name="Picture 10"/>
            <p:cNvPicPr>
              <a:picLocks noChangeAspect="1" noChangeArrowheads="1"/>
            </p:cNvPicPr>
            <p:nvPr/>
          </p:nvPicPr>
          <p:blipFill>
            <a:blip r:embed="rId9" cstate="email">
              <a:biLevel thresh="75000"/>
              <a:extLst>
                <a:ext uri="{28A0092B-C50C-407E-A947-70E740481C1C}">
                  <a14:useLocalDpi xmlns:a14="http://schemas.microsoft.com/office/drawing/2010/main"/>
                </a:ext>
              </a:extLst>
            </a:blip>
            <a:srcRect/>
            <a:stretch>
              <a:fillRect/>
            </a:stretch>
          </p:blipFill>
          <p:spPr bwMode="auto">
            <a:xfrm>
              <a:off x="7228829" y="1275814"/>
              <a:ext cx="1092505" cy="84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5" name="Group 64"/>
            <p:cNvGrpSpPr/>
            <p:nvPr/>
          </p:nvGrpSpPr>
          <p:grpSpPr>
            <a:xfrm>
              <a:off x="7594068" y="1789402"/>
              <a:ext cx="937321" cy="607470"/>
              <a:chOff x="3604512" y="1182199"/>
              <a:chExt cx="1740880" cy="1128250"/>
            </a:xfrm>
          </p:grpSpPr>
          <p:pic>
            <p:nvPicPr>
              <p:cNvPr id="63" name="Picture 3"/>
              <p:cNvPicPr>
                <a:picLocks noChangeAspect="1" noChangeArrowheads="1"/>
              </p:cNvPicPr>
              <p:nvPr/>
            </p:nvPicPr>
            <p:blipFill>
              <a:blip r:embed="rId10" cstate="email">
                <a:biLevel thresh="75000"/>
                <a:extLst>
                  <a:ext uri="{28A0092B-C50C-407E-A947-70E740481C1C}">
                    <a14:useLocalDpi xmlns:a14="http://schemas.microsoft.com/office/drawing/2010/main"/>
                  </a:ext>
                </a:extLst>
              </a:blip>
              <a:srcRect/>
              <a:stretch>
                <a:fillRect/>
              </a:stretch>
            </p:blipFill>
            <p:spPr bwMode="auto">
              <a:xfrm>
                <a:off x="3604512" y="1182199"/>
                <a:ext cx="1740880" cy="112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3"/>
              <p:cNvPicPr>
                <a:picLocks noChangeAspect="1" noChangeArrowheads="1"/>
              </p:cNvPicPr>
              <p:nvPr/>
            </p:nvPicPr>
            <p:blipFill>
              <a:blip r:embed="rId10" cstate="email">
                <a:biLevel thresh="50000"/>
                <a:extLst>
                  <a:ext uri="{28A0092B-C50C-407E-A947-70E740481C1C}">
                    <a14:useLocalDpi xmlns:a14="http://schemas.microsoft.com/office/drawing/2010/main"/>
                  </a:ext>
                </a:extLst>
              </a:blip>
              <a:srcRect/>
              <a:stretch>
                <a:fillRect/>
              </a:stretch>
            </p:blipFill>
            <p:spPr bwMode="auto">
              <a:xfrm>
                <a:off x="3710794" y="1251079"/>
                <a:ext cx="1528317" cy="990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78" name="Group 77"/>
          <p:cNvGrpSpPr/>
          <p:nvPr/>
        </p:nvGrpSpPr>
        <p:grpSpPr>
          <a:xfrm>
            <a:off x="4391942" y="1292875"/>
            <a:ext cx="1233643" cy="1050989"/>
            <a:chOff x="9022942" y="1345883"/>
            <a:chExt cx="1233643" cy="1050989"/>
          </a:xfrm>
        </p:grpSpPr>
        <p:pic>
          <p:nvPicPr>
            <p:cNvPr id="58" name="Picture 12"/>
            <p:cNvPicPr>
              <a:picLocks noChangeAspect="1" noChangeArrowheads="1"/>
            </p:cNvPicPr>
            <p:nvPr/>
          </p:nvPicPr>
          <p:blipFill>
            <a:blip r:embed="rId5" cstate="email">
              <a:biLevel thresh="75000"/>
              <a:extLst>
                <a:ext uri="{28A0092B-C50C-407E-A947-70E740481C1C}">
                  <a14:useLocalDpi xmlns:a14="http://schemas.microsoft.com/office/drawing/2010/main"/>
                </a:ext>
              </a:extLst>
            </a:blip>
            <a:srcRect/>
            <a:stretch>
              <a:fillRect/>
            </a:stretch>
          </p:blipFill>
          <p:spPr bwMode="auto">
            <a:xfrm>
              <a:off x="9022942" y="1345883"/>
              <a:ext cx="998034" cy="779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6" name="Group 65"/>
            <p:cNvGrpSpPr/>
            <p:nvPr/>
          </p:nvGrpSpPr>
          <p:grpSpPr>
            <a:xfrm>
              <a:off x="9319264" y="1789402"/>
              <a:ext cx="937321" cy="607470"/>
              <a:chOff x="3604512" y="1182199"/>
              <a:chExt cx="1740880" cy="1128250"/>
            </a:xfrm>
          </p:grpSpPr>
          <p:pic>
            <p:nvPicPr>
              <p:cNvPr id="67" name="Picture 3"/>
              <p:cNvPicPr>
                <a:picLocks noChangeAspect="1" noChangeArrowheads="1"/>
              </p:cNvPicPr>
              <p:nvPr/>
            </p:nvPicPr>
            <p:blipFill>
              <a:blip r:embed="rId10" cstate="email">
                <a:biLevel thresh="75000"/>
                <a:extLst>
                  <a:ext uri="{28A0092B-C50C-407E-A947-70E740481C1C}">
                    <a14:useLocalDpi xmlns:a14="http://schemas.microsoft.com/office/drawing/2010/main"/>
                  </a:ext>
                </a:extLst>
              </a:blip>
              <a:srcRect/>
              <a:stretch>
                <a:fillRect/>
              </a:stretch>
            </p:blipFill>
            <p:spPr bwMode="auto">
              <a:xfrm>
                <a:off x="3604512" y="1182199"/>
                <a:ext cx="1740880" cy="112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3"/>
              <p:cNvPicPr>
                <a:picLocks noChangeAspect="1" noChangeArrowheads="1"/>
              </p:cNvPicPr>
              <p:nvPr/>
            </p:nvPicPr>
            <p:blipFill>
              <a:blip r:embed="rId10" cstate="email">
                <a:biLevel thresh="50000"/>
                <a:extLst>
                  <a:ext uri="{28A0092B-C50C-407E-A947-70E740481C1C}">
                    <a14:useLocalDpi xmlns:a14="http://schemas.microsoft.com/office/drawing/2010/main"/>
                  </a:ext>
                </a:extLst>
              </a:blip>
              <a:srcRect/>
              <a:stretch>
                <a:fillRect/>
              </a:stretch>
            </p:blipFill>
            <p:spPr bwMode="auto">
              <a:xfrm>
                <a:off x="3710794" y="1251079"/>
                <a:ext cx="1528317" cy="990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79" name="Group 78"/>
          <p:cNvGrpSpPr/>
          <p:nvPr/>
        </p:nvGrpSpPr>
        <p:grpSpPr>
          <a:xfrm>
            <a:off x="9099866" y="1783751"/>
            <a:ext cx="1045780" cy="1269601"/>
            <a:chOff x="10936000" y="1127271"/>
            <a:chExt cx="1045780" cy="1269601"/>
          </a:xfrm>
        </p:grpSpPr>
        <p:pic>
          <p:nvPicPr>
            <p:cNvPr id="57" name="Picture 18"/>
            <p:cNvPicPr>
              <a:picLocks noChangeAspect="1" noChangeArrowheads="1"/>
            </p:cNvPicPr>
            <p:nvPr/>
          </p:nvPicPr>
          <p:blipFill>
            <a:blip r:embed="rId6" cstate="email">
              <a:biLevel thresh="75000"/>
              <a:extLst>
                <a:ext uri="{28A0092B-C50C-407E-A947-70E740481C1C}">
                  <a14:useLocalDpi xmlns:a14="http://schemas.microsoft.com/office/drawing/2010/main"/>
                </a:ext>
              </a:extLst>
            </a:blip>
            <a:srcRect/>
            <a:stretch>
              <a:fillRect/>
            </a:stretch>
          </p:blipFill>
          <p:spPr bwMode="auto">
            <a:xfrm>
              <a:off x="10936000" y="1127271"/>
              <a:ext cx="677138" cy="998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9" name="Group 68"/>
            <p:cNvGrpSpPr/>
            <p:nvPr/>
          </p:nvGrpSpPr>
          <p:grpSpPr>
            <a:xfrm>
              <a:off x="11044459" y="1789402"/>
              <a:ext cx="937321" cy="607470"/>
              <a:chOff x="3604512" y="1182199"/>
              <a:chExt cx="1740880" cy="1128250"/>
            </a:xfrm>
          </p:grpSpPr>
          <p:pic>
            <p:nvPicPr>
              <p:cNvPr id="70" name="Picture 3"/>
              <p:cNvPicPr>
                <a:picLocks noChangeAspect="1" noChangeArrowheads="1"/>
              </p:cNvPicPr>
              <p:nvPr/>
            </p:nvPicPr>
            <p:blipFill>
              <a:blip r:embed="rId10" cstate="email">
                <a:biLevel thresh="75000"/>
                <a:extLst>
                  <a:ext uri="{28A0092B-C50C-407E-A947-70E740481C1C}">
                    <a14:useLocalDpi xmlns:a14="http://schemas.microsoft.com/office/drawing/2010/main"/>
                  </a:ext>
                </a:extLst>
              </a:blip>
              <a:srcRect/>
              <a:stretch>
                <a:fillRect/>
              </a:stretch>
            </p:blipFill>
            <p:spPr bwMode="auto">
              <a:xfrm>
                <a:off x="3604512" y="1182199"/>
                <a:ext cx="1740880" cy="112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3"/>
              <p:cNvPicPr>
                <a:picLocks noChangeAspect="1" noChangeArrowheads="1"/>
              </p:cNvPicPr>
              <p:nvPr/>
            </p:nvPicPr>
            <p:blipFill>
              <a:blip r:embed="rId10" cstate="email">
                <a:biLevel thresh="50000"/>
                <a:extLst>
                  <a:ext uri="{28A0092B-C50C-407E-A947-70E740481C1C}">
                    <a14:useLocalDpi xmlns:a14="http://schemas.microsoft.com/office/drawing/2010/main"/>
                  </a:ext>
                </a:extLst>
              </a:blip>
              <a:srcRect/>
              <a:stretch>
                <a:fillRect/>
              </a:stretch>
            </p:blipFill>
            <p:spPr bwMode="auto">
              <a:xfrm>
                <a:off x="3710794" y="1251079"/>
                <a:ext cx="1528317" cy="990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76" name="Group 75"/>
          <p:cNvGrpSpPr/>
          <p:nvPr/>
        </p:nvGrpSpPr>
        <p:grpSpPr>
          <a:xfrm>
            <a:off x="2180755" y="1564581"/>
            <a:ext cx="1390246" cy="1408823"/>
            <a:chOff x="5415947" y="988049"/>
            <a:chExt cx="1390246" cy="1408823"/>
          </a:xfrm>
        </p:grpSpPr>
        <p:pic>
          <p:nvPicPr>
            <p:cNvPr id="72" name="Picture 12"/>
            <p:cNvPicPr>
              <a:picLocks noChangeAspect="1" noChangeArrowheads="1"/>
            </p:cNvPicPr>
            <p:nvPr/>
          </p:nvPicPr>
          <p:blipFill>
            <a:blip r:embed="rId4" cstate="email">
              <a:biLevel thresh="75000"/>
              <a:extLst>
                <a:ext uri="{28A0092B-C50C-407E-A947-70E740481C1C}">
                  <a14:useLocalDpi xmlns:a14="http://schemas.microsoft.com/office/drawing/2010/main"/>
                </a:ext>
              </a:extLst>
            </a:blip>
            <a:srcRect/>
            <a:stretch>
              <a:fillRect/>
            </a:stretch>
          </p:blipFill>
          <p:spPr bwMode="auto">
            <a:xfrm>
              <a:off x="5415947" y="988049"/>
              <a:ext cx="985168" cy="1137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3" name="Group 72"/>
            <p:cNvGrpSpPr/>
            <p:nvPr/>
          </p:nvGrpSpPr>
          <p:grpSpPr>
            <a:xfrm>
              <a:off x="5868872" y="1789402"/>
              <a:ext cx="937321" cy="607470"/>
              <a:chOff x="3604512" y="1182199"/>
              <a:chExt cx="1740880" cy="1128250"/>
            </a:xfrm>
          </p:grpSpPr>
          <p:pic>
            <p:nvPicPr>
              <p:cNvPr id="74" name="Picture 3"/>
              <p:cNvPicPr>
                <a:picLocks noChangeAspect="1" noChangeArrowheads="1"/>
              </p:cNvPicPr>
              <p:nvPr/>
            </p:nvPicPr>
            <p:blipFill>
              <a:blip r:embed="rId10" cstate="email">
                <a:biLevel thresh="75000"/>
                <a:extLst>
                  <a:ext uri="{28A0092B-C50C-407E-A947-70E740481C1C}">
                    <a14:useLocalDpi xmlns:a14="http://schemas.microsoft.com/office/drawing/2010/main"/>
                  </a:ext>
                </a:extLst>
              </a:blip>
              <a:srcRect/>
              <a:stretch>
                <a:fillRect/>
              </a:stretch>
            </p:blipFill>
            <p:spPr bwMode="auto">
              <a:xfrm>
                <a:off x="3604512" y="1182199"/>
                <a:ext cx="1740880" cy="112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3"/>
              <p:cNvPicPr>
                <a:picLocks noChangeAspect="1" noChangeArrowheads="1"/>
              </p:cNvPicPr>
              <p:nvPr/>
            </p:nvPicPr>
            <p:blipFill>
              <a:blip r:embed="rId10" cstate="email">
                <a:biLevel thresh="50000"/>
                <a:extLst>
                  <a:ext uri="{28A0092B-C50C-407E-A947-70E740481C1C}">
                    <a14:useLocalDpi xmlns:a14="http://schemas.microsoft.com/office/drawing/2010/main"/>
                  </a:ext>
                </a:extLst>
              </a:blip>
              <a:srcRect/>
              <a:stretch>
                <a:fillRect/>
              </a:stretch>
            </p:blipFill>
            <p:spPr bwMode="auto">
              <a:xfrm>
                <a:off x="3710794" y="1251079"/>
                <a:ext cx="1528317" cy="990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52" name="Group 4"/>
          <p:cNvGrpSpPr>
            <a:grpSpLocks noChangeAspect="1"/>
          </p:cNvGrpSpPr>
          <p:nvPr/>
        </p:nvGrpSpPr>
        <p:grpSpPr bwMode="auto">
          <a:xfrm>
            <a:off x="4734007" y="2376292"/>
            <a:ext cx="2968460" cy="2949750"/>
            <a:chOff x="3125" y="1415"/>
            <a:chExt cx="1586" cy="1576"/>
          </a:xfrm>
          <a:solidFill>
            <a:schemeClr val="tx2"/>
          </a:solidFill>
        </p:grpSpPr>
        <p:sp>
          <p:nvSpPr>
            <p:cNvPr id="53" name="Freeform 5"/>
            <p:cNvSpPr>
              <a:spLocks/>
            </p:cNvSpPr>
            <p:nvPr/>
          </p:nvSpPr>
          <p:spPr bwMode="auto">
            <a:xfrm>
              <a:off x="3942" y="2006"/>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solidFill>
              <a:srgbClr val="00B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505050"/>
                </a:solidFill>
              </a:endParaRPr>
            </a:p>
          </p:txBody>
        </p:sp>
        <p:sp>
          <p:nvSpPr>
            <p:cNvPr id="56" name="Freeform 6"/>
            <p:cNvSpPr>
              <a:spLocks/>
            </p:cNvSpPr>
            <p:nvPr/>
          </p:nvSpPr>
          <p:spPr bwMode="auto">
            <a:xfrm>
              <a:off x="3600" y="2013"/>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solidFill>
              <a:srgbClr val="00B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505050"/>
                </a:solidFill>
              </a:endParaRPr>
            </a:p>
          </p:txBody>
        </p:sp>
        <p:sp>
          <p:nvSpPr>
            <p:cNvPr id="60" name="Freeform 7"/>
            <p:cNvSpPr>
              <a:spLocks noEditPoints="1"/>
            </p:cNvSpPr>
            <p:nvPr/>
          </p:nvSpPr>
          <p:spPr bwMode="auto">
            <a:xfrm>
              <a:off x="3125" y="1415"/>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solidFill>
              <a:srgbClr val="00B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505050"/>
                </a:solidFill>
              </a:endParaRPr>
            </a:p>
          </p:txBody>
        </p:sp>
      </p:grpSp>
    </p:spTree>
    <p:extLst>
      <p:ext uri="{BB962C8B-B14F-4D97-AF65-F5344CB8AC3E}">
        <p14:creationId xmlns:p14="http://schemas.microsoft.com/office/powerpoint/2010/main" val="4249024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250" fill="hold"/>
                                        <p:tgtEl>
                                          <p:spTgt spid="52"/>
                                        </p:tgtEl>
                                        <p:attrNameLst>
                                          <p:attrName>ppt_w</p:attrName>
                                        </p:attrNameLst>
                                      </p:cBhvr>
                                      <p:tavLst>
                                        <p:tav tm="0">
                                          <p:val>
                                            <p:fltVal val="0"/>
                                          </p:val>
                                        </p:tav>
                                        <p:tav tm="100000">
                                          <p:val>
                                            <p:strVal val="#ppt_w"/>
                                          </p:val>
                                        </p:tav>
                                      </p:tavLst>
                                    </p:anim>
                                    <p:anim calcmode="lin" valueType="num">
                                      <p:cBhvr>
                                        <p:cTn id="8" dur="250" fill="hold"/>
                                        <p:tgtEl>
                                          <p:spTgt spid="52"/>
                                        </p:tgtEl>
                                        <p:attrNameLst>
                                          <p:attrName>ppt_h</p:attrName>
                                        </p:attrNameLst>
                                      </p:cBhvr>
                                      <p:tavLst>
                                        <p:tav tm="0">
                                          <p:val>
                                            <p:fltVal val="0"/>
                                          </p:val>
                                        </p:tav>
                                        <p:tav tm="100000">
                                          <p:val>
                                            <p:strVal val="#ppt_h"/>
                                          </p:val>
                                        </p:tav>
                                      </p:tavLst>
                                    </p:anim>
                                    <p:animEffect transition="in" filter="fade">
                                      <p:cBhvr>
                                        <p:cTn id="9" dur="250"/>
                                        <p:tgtEl>
                                          <p:spTgt spid="52"/>
                                        </p:tgtEl>
                                      </p:cBhvr>
                                    </p:animEffect>
                                  </p:childTnLst>
                                </p:cTn>
                              </p:par>
                              <p:par>
                                <p:cTn id="10" presetID="6" presetClass="emph" presetSubtype="0" decel="100000" fill="hold" nodeType="withEffect">
                                  <p:stCondLst>
                                    <p:cond delay="200"/>
                                  </p:stCondLst>
                                  <p:childTnLst>
                                    <p:animScale>
                                      <p:cBhvr>
                                        <p:cTn id="11" dur="250" fill="hold"/>
                                        <p:tgtEl>
                                          <p:spTgt spid="52"/>
                                        </p:tgtEl>
                                      </p:cBhvr>
                                      <p:by x="110000" y="110000"/>
                                    </p:animScale>
                                  </p:childTnLst>
                                </p:cTn>
                              </p:par>
                              <p:par>
                                <p:cTn id="12" presetID="6" presetClass="emph" presetSubtype="0" decel="100000" fill="hold" nodeType="withEffect">
                                  <p:stCondLst>
                                    <p:cond delay="300"/>
                                  </p:stCondLst>
                                  <p:childTnLst>
                                    <p:animScale>
                                      <p:cBhvr>
                                        <p:cTn id="13" dur="250" fill="hold"/>
                                        <p:tgtEl>
                                          <p:spTgt spid="52"/>
                                        </p:tgtEl>
                                      </p:cBhvr>
                                      <p:by x="91000" y="9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274639" y="295274"/>
            <a:ext cx="11889564" cy="917575"/>
          </a:xfrm>
          <a:prstGeom prst="rect">
            <a:avLst/>
          </a:prstGeom>
        </p:spPr>
        <p:txBody>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6000">
                <a:gradFill>
                  <a:gsLst>
                    <a:gs pos="1087">
                      <a:srgbClr val="00188F"/>
                    </a:gs>
                    <a:gs pos="100000">
                      <a:srgbClr val="00188F"/>
                    </a:gs>
                  </a:gsLst>
                  <a:lin ang="5400000" scaled="0"/>
                </a:gradFill>
              </a:rPr>
              <a:t>Your Feedback is Important</a:t>
            </a:r>
          </a:p>
        </p:txBody>
      </p:sp>
      <p:sp>
        <p:nvSpPr>
          <p:cNvPr id="19" name="Text Placeholder 2"/>
          <p:cNvSpPr txBox="1">
            <a:spLocks/>
          </p:cNvSpPr>
          <p:nvPr/>
        </p:nvSpPr>
        <p:spPr>
          <a:xfrm>
            <a:off x="274638" y="1778483"/>
            <a:ext cx="11887200" cy="2175980"/>
          </a:xfrm>
          <a:prstGeom prst="rect">
            <a:avLst/>
          </a:prstGeom>
        </p:spPr>
        <p:txBody>
          <a:bodyPr lIns="182880" tIns="146304" rIns="182880" bIns="146304"/>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Clr>
                <a:srgbClr val="404040"/>
              </a:buClr>
              <a:buFont typeface="Wingdings" panose="05000000000000000000" pitchFamily="2" charset="2"/>
              <a:buNone/>
            </a:pPr>
            <a:r>
              <a:rPr lang="en-US" sz="3600" dirty="0" smtClean="0">
                <a:gradFill>
                  <a:gsLst>
                    <a:gs pos="5435">
                      <a:srgbClr val="404040"/>
                    </a:gs>
                    <a:gs pos="100000">
                      <a:srgbClr val="404040"/>
                    </a:gs>
                  </a:gsLst>
                  <a:lin ang="5400000" scaled="0"/>
                </a:gradFill>
              </a:rPr>
              <a:t>Fill out an evaluation of this session </a:t>
            </a:r>
            <a:br>
              <a:rPr lang="en-US" sz="3600" dirty="0" smtClean="0">
                <a:gradFill>
                  <a:gsLst>
                    <a:gs pos="5435">
                      <a:srgbClr val="404040"/>
                    </a:gs>
                    <a:gs pos="100000">
                      <a:srgbClr val="404040"/>
                    </a:gs>
                  </a:gsLst>
                  <a:lin ang="5400000" scaled="0"/>
                </a:gradFill>
              </a:rPr>
            </a:br>
            <a:r>
              <a:rPr lang="en-US" sz="3600" dirty="0" smtClean="0">
                <a:gradFill>
                  <a:gsLst>
                    <a:gs pos="5435">
                      <a:srgbClr val="404040"/>
                    </a:gs>
                    <a:gs pos="100000">
                      <a:srgbClr val="404040"/>
                    </a:gs>
                  </a:gsLst>
                  <a:lin ang="5400000" scaled="0"/>
                </a:gradFill>
              </a:rPr>
              <a:t>and help shape future events. </a:t>
            </a:r>
          </a:p>
          <a:p>
            <a:pPr marL="0" indent="0">
              <a:lnSpc>
                <a:spcPct val="80000"/>
              </a:lnSpc>
              <a:spcBef>
                <a:spcPts val="2200"/>
              </a:spcBef>
              <a:buClr>
                <a:srgbClr val="404040"/>
              </a:buClr>
              <a:buFont typeface="Wingdings" panose="05000000000000000000" pitchFamily="2" charset="2"/>
              <a:buNone/>
            </a:pPr>
            <a:r>
              <a:rPr lang="en-US" sz="3600" dirty="0" smtClean="0">
                <a:gradFill>
                  <a:gsLst>
                    <a:gs pos="5435">
                      <a:srgbClr val="404040"/>
                    </a:gs>
                    <a:gs pos="100000">
                      <a:srgbClr val="404040"/>
                    </a:gs>
                  </a:gsLst>
                  <a:lin ang="5400000" scaled="0"/>
                </a:gradFill>
                <a:latin typeface="Segoe UI"/>
              </a:rPr>
              <a:t>Scan the QR code </a:t>
            </a:r>
            <a:r>
              <a:rPr lang="en-US" sz="3600" dirty="0" smtClean="0">
                <a:gradFill>
                  <a:gsLst>
                    <a:gs pos="5435">
                      <a:srgbClr val="404040"/>
                    </a:gs>
                    <a:gs pos="100000">
                      <a:srgbClr val="404040"/>
                    </a:gs>
                  </a:gsLst>
                  <a:lin ang="5400000" scaled="0"/>
                </a:gradFill>
              </a:rPr>
              <a:t>to evaluate </a:t>
            </a:r>
            <a:br>
              <a:rPr lang="en-US" sz="3600" dirty="0" smtClean="0">
                <a:gradFill>
                  <a:gsLst>
                    <a:gs pos="5435">
                      <a:srgbClr val="404040"/>
                    </a:gs>
                    <a:gs pos="100000">
                      <a:srgbClr val="404040"/>
                    </a:gs>
                  </a:gsLst>
                  <a:lin ang="5400000" scaled="0"/>
                </a:gradFill>
              </a:rPr>
            </a:br>
            <a:r>
              <a:rPr lang="en-US" sz="3600" dirty="0" smtClean="0">
                <a:gradFill>
                  <a:gsLst>
                    <a:gs pos="5435">
                      <a:srgbClr val="404040"/>
                    </a:gs>
                    <a:gs pos="100000">
                      <a:srgbClr val="404040"/>
                    </a:gs>
                  </a:gsLst>
                  <a:lin ang="5400000" scaled="0"/>
                </a:gradFill>
              </a:rPr>
              <a:t>this session on your mobile device. </a:t>
            </a:r>
          </a:p>
          <a:p>
            <a:pPr marL="0" indent="0">
              <a:spcBef>
                <a:spcPts val="1800"/>
              </a:spcBef>
              <a:buClr>
                <a:srgbClr val="404040"/>
              </a:buClr>
              <a:buFont typeface="Wingdings" panose="05000000000000000000" pitchFamily="2" charset="2"/>
              <a:buNone/>
            </a:pPr>
            <a:r>
              <a:rPr lang="en-US" sz="3200" dirty="0" smtClean="0">
                <a:gradFill>
                  <a:gsLst>
                    <a:gs pos="3261">
                      <a:srgbClr val="00188F"/>
                    </a:gs>
                    <a:gs pos="100000">
                      <a:srgbClr val="00188F"/>
                    </a:gs>
                  </a:gsLst>
                  <a:lin ang="5400000" scaled="0"/>
                </a:gradFill>
                <a:latin typeface="Segoe UI"/>
              </a:rPr>
              <a:t>You’ll also be entered into </a:t>
            </a:r>
            <a:br>
              <a:rPr lang="en-US" sz="3200" dirty="0" smtClean="0">
                <a:gradFill>
                  <a:gsLst>
                    <a:gs pos="3261">
                      <a:srgbClr val="00188F"/>
                    </a:gs>
                    <a:gs pos="100000">
                      <a:srgbClr val="00188F"/>
                    </a:gs>
                  </a:gsLst>
                  <a:lin ang="5400000" scaled="0"/>
                </a:gradFill>
                <a:latin typeface="Segoe UI"/>
              </a:rPr>
            </a:br>
            <a:r>
              <a:rPr lang="en-US" sz="3200" dirty="0" smtClean="0">
                <a:gradFill>
                  <a:gsLst>
                    <a:gs pos="3261">
                      <a:srgbClr val="00188F"/>
                    </a:gs>
                    <a:gs pos="100000">
                      <a:srgbClr val="00188F"/>
                    </a:gs>
                  </a:gsLst>
                  <a:lin ang="5400000" scaled="0"/>
                </a:gradFill>
                <a:latin typeface="Segoe UI"/>
              </a:rPr>
              <a:t>a daily prize drawing!</a:t>
            </a:r>
            <a:endParaRPr lang="en-US" sz="3200" dirty="0">
              <a:gradFill>
                <a:gsLst>
                  <a:gs pos="3261">
                    <a:srgbClr val="00188F"/>
                  </a:gs>
                  <a:gs pos="100000">
                    <a:srgbClr val="00188F"/>
                  </a:gs>
                </a:gsLst>
                <a:lin ang="5400000" scaled="0"/>
              </a:gradFill>
              <a:latin typeface="Segoe UI"/>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4239" y="3027946"/>
            <a:ext cx="3657600" cy="3657600"/>
          </a:xfrm>
          <a:prstGeom prst="rect">
            <a:avLst/>
          </a:prstGeom>
          <a:ln>
            <a:solidFill>
              <a:srgbClr val="8C8C8C"/>
            </a:solidFill>
          </a:ln>
        </p:spPr>
      </p:pic>
      <p:sp>
        <p:nvSpPr>
          <p:cNvPr id="25" name="Freeform 24"/>
          <p:cNvSpPr>
            <a:spLocks noChangeAspect="1" noEditPoints="1"/>
          </p:cNvSpPr>
          <p:nvPr/>
        </p:nvSpPr>
        <p:spPr bwMode="black">
          <a:xfrm>
            <a:off x="475560"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201901571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73050" y="6079032"/>
            <a:ext cx="118887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404040">
                        <a:lumMod val="75000"/>
                        <a:lumOff val="25000"/>
                      </a:srgbClr>
                    </a:gs>
                    <a:gs pos="100000">
                      <a:srgbClr val="404040">
                        <a:lumMod val="75000"/>
                        <a:lumOff val="25000"/>
                      </a:srgbClr>
                    </a:gs>
                  </a:gsLst>
                  <a:lin ang="5400000" scaled="0"/>
                </a:gradFill>
                <a:cs typeface="Segoe UI" pitchFamily="34" charset="0"/>
              </a:rPr>
              <a:t>© </a:t>
            </a:r>
            <a:r>
              <a:rPr lang="en-US" sz="700" dirty="0" smtClean="0">
                <a:gradFill>
                  <a:gsLst>
                    <a:gs pos="0">
                      <a:srgbClr val="404040">
                        <a:lumMod val="75000"/>
                        <a:lumOff val="25000"/>
                      </a:srgbClr>
                    </a:gs>
                    <a:gs pos="100000">
                      <a:srgbClr val="404040">
                        <a:lumMod val="75000"/>
                        <a:lumOff val="25000"/>
                      </a:srgbClr>
                    </a:gs>
                  </a:gsLst>
                  <a:lin ang="5400000" scaled="0"/>
                </a:gradFill>
                <a:cs typeface="Segoe UI" pitchFamily="34" charset="0"/>
              </a:rPr>
              <a:t>2014 </a:t>
            </a:r>
            <a:r>
              <a:rPr lang="en-US" sz="700" dirty="0">
                <a:gradFill>
                  <a:gsLst>
                    <a:gs pos="0">
                      <a:srgbClr val="404040">
                        <a:lumMod val="75000"/>
                        <a:lumOff val="25000"/>
                      </a:srgbClr>
                    </a:gs>
                    <a:gs pos="100000">
                      <a:srgbClr val="404040">
                        <a:lumMod val="75000"/>
                        <a:lumOff val="25000"/>
                      </a:srgbClr>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404040">
                        <a:lumMod val="75000"/>
                        <a:lumOff val="25000"/>
                      </a:srgbClr>
                    </a:gs>
                    <a:gs pos="100000">
                      <a:srgbClr val="404040">
                        <a:lumMod val="75000"/>
                        <a:lumOff val="25000"/>
                      </a:srgbClr>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232" y="3103733"/>
            <a:ext cx="3687046" cy="787059"/>
          </a:xfrm>
          <a:prstGeom prst="rect">
            <a:avLst/>
          </a:prstGeom>
        </p:spPr>
      </p:pic>
    </p:spTree>
    <p:extLst>
      <p:ext uri="{BB962C8B-B14F-4D97-AF65-F5344CB8AC3E}">
        <p14:creationId xmlns:p14="http://schemas.microsoft.com/office/powerpoint/2010/main" val="40374342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3336" y="2125663"/>
            <a:ext cx="10789802" cy="1828800"/>
          </a:xfrm>
        </p:spPr>
        <p:txBody>
          <a:bodyPr/>
          <a:lstStyle/>
          <a:p>
            <a:r>
              <a:rPr lang="en-US" dirty="0" smtClean="0"/>
              <a:t>NOT YOUR FATHER’S ACTIVE DIRECTORY</a:t>
            </a:r>
            <a:endParaRPr lang="en-US" dirty="0"/>
          </a:p>
        </p:txBody>
      </p:sp>
      <p:grpSp>
        <p:nvGrpSpPr>
          <p:cNvPr id="7" name="Group 6"/>
          <p:cNvGrpSpPr/>
          <p:nvPr/>
        </p:nvGrpSpPr>
        <p:grpSpPr>
          <a:xfrm>
            <a:off x="3660670" y="3095898"/>
            <a:ext cx="5115134" cy="3372045"/>
            <a:chOff x="790424" y="3095898"/>
            <a:chExt cx="5115134" cy="3372045"/>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806" y="3095898"/>
              <a:ext cx="5046752" cy="3366144"/>
            </a:xfrm>
            <a:prstGeom prst="rect">
              <a:avLst/>
            </a:prstGeom>
          </p:spPr>
        </p:pic>
        <p:sp>
          <p:nvSpPr>
            <p:cNvPr id="6" name="Rectangle 5"/>
            <p:cNvSpPr/>
            <p:nvPr/>
          </p:nvSpPr>
          <p:spPr>
            <a:xfrm>
              <a:off x="790424" y="6283277"/>
              <a:ext cx="2194832" cy="184666"/>
            </a:xfrm>
            <a:prstGeom prst="rect">
              <a:avLst/>
            </a:prstGeom>
          </p:spPr>
          <p:txBody>
            <a:bodyPr wrap="none">
              <a:spAutoFit/>
            </a:bodyPr>
            <a:lstStyle/>
            <a:p>
              <a:r>
                <a:rPr lang="en-US" sz="600" dirty="0">
                  <a:solidFill>
                    <a:srgbClr val="404040"/>
                  </a:solidFill>
                </a:rPr>
                <a:t>© </a:t>
              </a:r>
              <a:r>
                <a:rPr lang="en-US" sz="600" dirty="0" err="1" smtClean="0">
                  <a:solidFill>
                    <a:srgbClr val="404040"/>
                  </a:solidFill>
                  <a:hlinkClick r:id="rId3"/>
                </a:rPr>
                <a:t>User:Digitalsignal</a:t>
              </a:r>
              <a:r>
                <a:rPr lang="en-US" sz="600" dirty="0" smtClean="0">
                  <a:solidFill>
                    <a:srgbClr val="404040"/>
                  </a:solidFill>
                </a:rPr>
                <a:t> </a:t>
              </a:r>
              <a:r>
                <a:rPr lang="en-US" sz="600" dirty="0">
                  <a:solidFill>
                    <a:srgbClr val="404040"/>
                  </a:solidFill>
                </a:rPr>
                <a:t>/ </a:t>
              </a:r>
              <a:r>
                <a:rPr lang="en-US" sz="600" dirty="0">
                  <a:solidFill>
                    <a:srgbClr val="404040"/>
                  </a:solidFill>
                  <a:hlinkClick r:id="rId4"/>
                </a:rPr>
                <a:t>Wikimedia Commons</a:t>
              </a:r>
              <a:r>
                <a:rPr lang="en-US" sz="600" dirty="0">
                  <a:solidFill>
                    <a:srgbClr val="404040"/>
                  </a:solidFill>
                </a:rPr>
                <a:t> / </a:t>
              </a:r>
              <a:r>
                <a:rPr lang="en-US" sz="600" dirty="0">
                  <a:solidFill>
                    <a:srgbClr val="404040"/>
                  </a:solidFill>
                  <a:hlinkClick r:id="rId5"/>
                </a:rPr>
                <a:t>CC-BY-SA-3.0</a:t>
              </a:r>
              <a:endParaRPr lang="en-US" sz="600" dirty="0">
                <a:solidFill>
                  <a:srgbClr val="404040"/>
                </a:solidFill>
              </a:endParaRPr>
            </a:p>
          </p:txBody>
        </p:sp>
      </p:grpSp>
    </p:spTree>
    <p:extLst>
      <p:ext uri="{BB962C8B-B14F-4D97-AF65-F5344CB8AC3E}">
        <p14:creationId xmlns:p14="http://schemas.microsoft.com/office/powerpoint/2010/main" val="13236671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Then vs. Now</a:t>
            </a:r>
            <a:endParaRPr lang="en-US" dirty="0"/>
          </a:p>
        </p:txBody>
      </p:sp>
      <p:grpSp>
        <p:nvGrpSpPr>
          <p:cNvPr id="4" name="Group 3"/>
          <p:cNvGrpSpPr/>
          <p:nvPr>
            <p:custDataLst>
              <p:custData r:id="rId1"/>
            </p:custDataLst>
          </p:nvPr>
        </p:nvGrpSpPr>
        <p:grpSpPr>
          <a:xfrm>
            <a:off x="1539071" y="4971129"/>
            <a:ext cx="862033" cy="1030542"/>
            <a:chOff x="1217960" y="5631331"/>
            <a:chExt cx="862033" cy="1030542"/>
          </a:xfrm>
        </p:grpSpPr>
        <p:grpSp>
          <p:nvGrpSpPr>
            <p:cNvPr id="5" name="Group 4"/>
            <p:cNvGrpSpPr/>
            <p:nvPr/>
          </p:nvGrpSpPr>
          <p:grpSpPr>
            <a:xfrm>
              <a:off x="1217960" y="5636312"/>
              <a:ext cx="393905" cy="1025561"/>
              <a:chOff x="6734176" y="1646237"/>
              <a:chExt cx="444500" cy="1157289"/>
            </a:xfrm>
            <a:solidFill>
              <a:schemeClr val="tx1">
                <a:lumMod val="50000"/>
              </a:schemeClr>
            </a:solidFill>
          </p:grpSpPr>
          <p:sp>
            <p:nvSpPr>
              <p:cNvPr id="9" name="Oval 24"/>
              <p:cNvSpPr>
                <a:spLocks noChangeArrowheads="1"/>
              </p:cNvSpPr>
              <p:nvPr/>
            </p:nvSpPr>
            <p:spPr bwMode="auto">
              <a:xfrm>
                <a:off x="6862763" y="1646237"/>
                <a:ext cx="187325" cy="185738"/>
              </a:xfrm>
              <a:prstGeom prst="ellips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0" name="Freeform 25"/>
              <p:cNvSpPr>
                <a:spLocks/>
              </p:cNvSpPr>
              <p:nvPr/>
            </p:nvSpPr>
            <p:spPr bwMode="auto">
              <a:xfrm>
                <a:off x="6734176" y="1865313"/>
                <a:ext cx="444500" cy="938213"/>
              </a:xfrm>
              <a:custGeom>
                <a:avLst/>
                <a:gdLst>
                  <a:gd name="T0" fmla="*/ 354 w 470"/>
                  <a:gd name="T1" fmla="*/ 3 h 994"/>
                  <a:gd name="T2" fmla="*/ 322 w 470"/>
                  <a:gd name="T3" fmla="*/ 0 h 994"/>
                  <a:gd name="T4" fmla="*/ 143 w 470"/>
                  <a:gd name="T5" fmla="*/ 0 h 994"/>
                  <a:gd name="T6" fmla="*/ 111 w 470"/>
                  <a:gd name="T7" fmla="*/ 3 h 994"/>
                  <a:gd name="T8" fmla="*/ 0 w 470"/>
                  <a:gd name="T9" fmla="*/ 152 h 994"/>
                  <a:gd name="T10" fmla="*/ 0 w 470"/>
                  <a:gd name="T11" fmla="*/ 428 h 994"/>
                  <a:gd name="T12" fmla="*/ 38 w 470"/>
                  <a:gd name="T13" fmla="*/ 478 h 994"/>
                  <a:gd name="T14" fmla="*/ 78 w 470"/>
                  <a:gd name="T15" fmla="*/ 428 h 994"/>
                  <a:gd name="T16" fmla="*/ 78 w 470"/>
                  <a:gd name="T17" fmla="*/ 152 h 994"/>
                  <a:gd name="T18" fmla="*/ 97 w 470"/>
                  <a:gd name="T19" fmla="*/ 126 h 994"/>
                  <a:gd name="T20" fmla="*/ 111 w 470"/>
                  <a:gd name="T21" fmla="*/ 126 h 994"/>
                  <a:gd name="T22" fmla="*/ 111 w 470"/>
                  <a:gd name="T23" fmla="*/ 153 h 994"/>
                  <a:gd name="T24" fmla="*/ 111 w 470"/>
                  <a:gd name="T25" fmla="*/ 300 h 994"/>
                  <a:gd name="T26" fmla="*/ 111 w 470"/>
                  <a:gd name="T27" fmla="*/ 938 h 994"/>
                  <a:gd name="T28" fmla="*/ 163 w 470"/>
                  <a:gd name="T29" fmla="*/ 994 h 994"/>
                  <a:gd name="T30" fmla="*/ 219 w 470"/>
                  <a:gd name="T31" fmla="*/ 940 h 994"/>
                  <a:gd name="T32" fmla="*/ 219 w 470"/>
                  <a:gd name="T33" fmla="*/ 515 h 994"/>
                  <a:gd name="T34" fmla="*/ 233 w 470"/>
                  <a:gd name="T35" fmla="*/ 495 h 994"/>
                  <a:gd name="T36" fmla="*/ 235 w 470"/>
                  <a:gd name="T37" fmla="*/ 495 h 994"/>
                  <a:gd name="T38" fmla="*/ 237 w 470"/>
                  <a:gd name="T39" fmla="*/ 495 h 994"/>
                  <a:gd name="T40" fmla="*/ 251 w 470"/>
                  <a:gd name="T41" fmla="*/ 515 h 994"/>
                  <a:gd name="T42" fmla="*/ 251 w 470"/>
                  <a:gd name="T43" fmla="*/ 940 h 994"/>
                  <a:gd name="T44" fmla="*/ 307 w 470"/>
                  <a:gd name="T45" fmla="*/ 994 h 994"/>
                  <a:gd name="T46" fmla="*/ 359 w 470"/>
                  <a:gd name="T47" fmla="*/ 938 h 994"/>
                  <a:gd name="T48" fmla="*/ 359 w 470"/>
                  <a:gd name="T49" fmla="*/ 126 h 994"/>
                  <a:gd name="T50" fmla="*/ 373 w 470"/>
                  <a:gd name="T51" fmla="*/ 126 h 994"/>
                  <a:gd name="T52" fmla="*/ 392 w 470"/>
                  <a:gd name="T53" fmla="*/ 152 h 994"/>
                  <a:gd name="T54" fmla="*/ 392 w 470"/>
                  <a:gd name="T55" fmla="*/ 428 h 994"/>
                  <a:gd name="T56" fmla="*/ 432 w 470"/>
                  <a:gd name="T57" fmla="*/ 478 h 994"/>
                  <a:gd name="T58" fmla="*/ 470 w 470"/>
                  <a:gd name="T59" fmla="*/ 428 h 994"/>
                  <a:gd name="T60" fmla="*/ 470 w 470"/>
                  <a:gd name="T61" fmla="*/ 152 h 994"/>
                  <a:gd name="T62" fmla="*/ 354 w 470"/>
                  <a:gd name="T63" fmla="*/ 3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0" h="994">
                    <a:moveTo>
                      <a:pt x="354" y="3"/>
                    </a:moveTo>
                    <a:cubicBezTo>
                      <a:pt x="344" y="1"/>
                      <a:pt x="333" y="0"/>
                      <a:pt x="322" y="0"/>
                    </a:cubicBezTo>
                    <a:cubicBezTo>
                      <a:pt x="143" y="0"/>
                      <a:pt x="143" y="0"/>
                      <a:pt x="143" y="0"/>
                    </a:cubicBezTo>
                    <a:cubicBezTo>
                      <a:pt x="132" y="0"/>
                      <a:pt x="121" y="1"/>
                      <a:pt x="111" y="3"/>
                    </a:cubicBezTo>
                    <a:cubicBezTo>
                      <a:pt x="41" y="13"/>
                      <a:pt x="0" y="52"/>
                      <a:pt x="0" y="152"/>
                    </a:cubicBezTo>
                    <a:cubicBezTo>
                      <a:pt x="0" y="428"/>
                      <a:pt x="0" y="428"/>
                      <a:pt x="0" y="428"/>
                    </a:cubicBezTo>
                    <a:cubicBezTo>
                      <a:pt x="0" y="468"/>
                      <a:pt x="13" y="478"/>
                      <a:pt x="38" y="478"/>
                    </a:cubicBezTo>
                    <a:cubicBezTo>
                      <a:pt x="61" y="478"/>
                      <a:pt x="78" y="470"/>
                      <a:pt x="78" y="428"/>
                    </a:cubicBezTo>
                    <a:cubicBezTo>
                      <a:pt x="78" y="152"/>
                      <a:pt x="78" y="152"/>
                      <a:pt x="78" y="152"/>
                    </a:cubicBezTo>
                    <a:cubicBezTo>
                      <a:pt x="78" y="129"/>
                      <a:pt x="90" y="126"/>
                      <a:pt x="97" y="126"/>
                    </a:cubicBezTo>
                    <a:cubicBezTo>
                      <a:pt x="111" y="126"/>
                      <a:pt x="111" y="126"/>
                      <a:pt x="111" y="126"/>
                    </a:cubicBezTo>
                    <a:cubicBezTo>
                      <a:pt x="111" y="153"/>
                      <a:pt x="111" y="153"/>
                      <a:pt x="111" y="153"/>
                    </a:cubicBezTo>
                    <a:cubicBezTo>
                      <a:pt x="111" y="161"/>
                      <a:pt x="111" y="219"/>
                      <a:pt x="111" y="300"/>
                    </a:cubicBezTo>
                    <a:cubicBezTo>
                      <a:pt x="111" y="528"/>
                      <a:pt x="111" y="938"/>
                      <a:pt x="111" y="938"/>
                    </a:cubicBezTo>
                    <a:cubicBezTo>
                      <a:pt x="111" y="989"/>
                      <a:pt x="149" y="994"/>
                      <a:pt x="163" y="994"/>
                    </a:cubicBezTo>
                    <a:cubicBezTo>
                      <a:pt x="178" y="994"/>
                      <a:pt x="219" y="989"/>
                      <a:pt x="219" y="940"/>
                    </a:cubicBezTo>
                    <a:cubicBezTo>
                      <a:pt x="219" y="896"/>
                      <a:pt x="219" y="515"/>
                      <a:pt x="219" y="515"/>
                    </a:cubicBezTo>
                    <a:cubicBezTo>
                      <a:pt x="219" y="501"/>
                      <a:pt x="222" y="495"/>
                      <a:pt x="233" y="495"/>
                    </a:cubicBezTo>
                    <a:cubicBezTo>
                      <a:pt x="234" y="495"/>
                      <a:pt x="234" y="495"/>
                      <a:pt x="235" y="495"/>
                    </a:cubicBezTo>
                    <a:cubicBezTo>
                      <a:pt x="236" y="495"/>
                      <a:pt x="236" y="495"/>
                      <a:pt x="237" y="495"/>
                    </a:cubicBezTo>
                    <a:cubicBezTo>
                      <a:pt x="248" y="495"/>
                      <a:pt x="251" y="501"/>
                      <a:pt x="251" y="515"/>
                    </a:cubicBezTo>
                    <a:cubicBezTo>
                      <a:pt x="251" y="515"/>
                      <a:pt x="251" y="896"/>
                      <a:pt x="251" y="940"/>
                    </a:cubicBezTo>
                    <a:cubicBezTo>
                      <a:pt x="251" y="989"/>
                      <a:pt x="292" y="994"/>
                      <a:pt x="307" y="994"/>
                    </a:cubicBezTo>
                    <a:cubicBezTo>
                      <a:pt x="321" y="994"/>
                      <a:pt x="359" y="989"/>
                      <a:pt x="359" y="938"/>
                    </a:cubicBezTo>
                    <a:cubicBezTo>
                      <a:pt x="359" y="938"/>
                      <a:pt x="359" y="353"/>
                      <a:pt x="359" y="126"/>
                    </a:cubicBezTo>
                    <a:cubicBezTo>
                      <a:pt x="373" y="126"/>
                      <a:pt x="373" y="126"/>
                      <a:pt x="373" y="126"/>
                    </a:cubicBezTo>
                    <a:cubicBezTo>
                      <a:pt x="380" y="126"/>
                      <a:pt x="392" y="129"/>
                      <a:pt x="392" y="152"/>
                    </a:cubicBezTo>
                    <a:cubicBezTo>
                      <a:pt x="392" y="428"/>
                      <a:pt x="392" y="428"/>
                      <a:pt x="392" y="428"/>
                    </a:cubicBezTo>
                    <a:cubicBezTo>
                      <a:pt x="392" y="470"/>
                      <a:pt x="409" y="478"/>
                      <a:pt x="432" y="478"/>
                    </a:cubicBezTo>
                    <a:cubicBezTo>
                      <a:pt x="457" y="478"/>
                      <a:pt x="470" y="468"/>
                      <a:pt x="470" y="428"/>
                    </a:cubicBezTo>
                    <a:cubicBezTo>
                      <a:pt x="470" y="152"/>
                      <a:pt x="470" y="152"/>
                      <a:pt x="470" y="152"/>
                    </a:cubicBezTo>
                    <a:cubicBezTo>
                      <a:pt x="470" y="52"/>
                      <a:pt x="425" y="13"/>
                      <a:pt x="354" y="3"/>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grpSp>
          <p:nvGrpSpPr>
            <p:cNvPr id="6" name="Group 5"/>
            <p:cNvGrpSpPr/>
            <p:nvPr/>
          </p:nvGrpSpPr>
          <p:grpSpPr>
            <a:xfrm>
              <a:off x="1686088" y="5631331"/>
              <a:ext cx="393905" cy="1025561"/>
              <a:chOff x="6734176" y="1646237"/>
              <a:chExt cx="444500" cy="1157289"/>
            </a:xfrm>
            <a:solidFill>
              <a:schemeClr val="tx1">
                <a:lumMod val="50000"/>
              </a:schemeClr>
            </a:solidFill>
          </p:grpSpPr>
          <p:sp>
            <p:nvSpPr>
              <p:cNvPr id="7" name="Oval 24"/>
              <p:cNvSpPr>
                <a:spLocks noChangeArrowheads="1"/>
              </p:cNvSpPr>
              <p:nvPr/>
            </p:nvSpPr>
            <p:spPr bwMode="auto">
              <a:xfrm>
                <a:off x="6862763" y="1646237"/>
                <a:ext cx="187325" cy="185738"/>
              </a:xfrm>
              <a:prstGeom prst="ellips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8" name="Freeform 25"/>
              <p:cNvSpPr>
                <a:spLocks/>
              </p:cNvSpPr>
              <p:nvPr/>
            </p:nvSpPr>
            <p:spPr bwMode="auto">
              <a:xfrm>
                <a:off x="6734176" y="1865313"/>
                <a:ext cx="444500" cy="938213"/>
              </a:xfrm>
              <a:custGeom>
                <a:avLst/>
                <a:gdLst>
                  <a:gd name="T0" fmla="*/ 354 w 470"/>
                  <a:gd name="T1" fmla="*/ 3 h 994"/>
                  <a:gd name="T2" fmla="*/ 322 w 470"/>
                  <a:gd name="T3" fmla="*/ 0 h 994"/>
                  <a:gd name="T4" fmla="*/ 143 w 470"/>
                  <a:gd name="T5" fmla="*/ 0 h 994"/>
                  <a:gd name="T6" fmla="*/ 111 w 470"/>
                  <a:gd name="T7" fmla="*/ 3 h 994"/>
                  <a:gd name="T8" fmla="*/ 0 w 470"/>
                  <a:gd name="T9" fmla="*/ 152 h 994"/>
                  <a:gd name="T10" fmla="*/ 0 w 470"/>
                  <a:gd name="T11" fmla="*/ 428 h 994"/>
                  <a:gd name="T12" fmla="*/ 38 w 470"/>
                  <a:gd name="T13" fmla="*/ 478 h 994"/>
                  <a:gd name="T14" fmla="*/ 78 w 470"/>
                  <a:gd name="T15" fmla="*/ 428 h 994"/>
                  <a:gd name="T16" fmla="*/ 78 w 470"/>
                  <a:gd name="T17" fmla="*/ 152 h 994"/>
                  <a:gd name="T18" fmla="*/ 97 w 470"/>
                  <a:gd name="T19" fmla="*/ 126 h 994"/>
                  <a:gd name="T20" fmla="*/ 111 w 470"/>
                  <a:gd name="T21" fmla="*/ 126 h 994"/>
                  <a:gd name="T22" fmla="*/ 111 w 470"/>
                  <a:gd name="T23" fmla="*/ 153 h 994"/>
                  <a:gd name="T24" fmla="*/ 111 w 470"/>
                  <a:gd name="T25" fmla="*/ 300 h 994"/>
                  <a:gd name="T26" fmla="*/ 111 w 470"/>
                  <a:gd name="T27" fmla="*/ 938 h 994"/>
                  <a:gd name="T28" fmla="*/ 163 w 470"/>
                  <a:gd name="T29" fmla="*/ 994 h 994"/>
                  <a:gd name="T30" fmla="*/ 219 w 470"/>
                  <a:gd name="T31" fmla="*/ 940 h 994"/>
                  <a:gd name="T32" fmla="*/ 219 w 470"/>
                  <a:gd name="T33" fmla="*/ 515 h 994"/>
                  <a:gd name="T34" fmla="*/ 233 w 470"/>
                  <a:gd name="T35" fmla="*/ 495 h 994"/>
                  <a:gd name="T36" fmla="*/ 235 w 470"/>
                  <a:gd name="T37" fmla="*/ 495 h 994"/>
                  <a:gd name="T38" fmla="*/ 237 w 470"/>
                  <a:gd name="T39" fmla="*/ 495 h 994"/>
                  <a:gd name="T40" fmla="*/ 251 w 470"/>
                  <a:gd name="T41" fmla="*/ 515 h 994"/>
                  <a:gd name="T42" fmla="*/ 251 w 470"/>
                  <a:gd name="T43" fmla="*/ 940 h 994"/>
                  <a:gd name="T44" fmla="*/ 307 w 470"/>
                  <a:gd name="T45" fmla="*/ 994 h 994"/>
                  <a:gd name="T46" fmla="*/ 359 w 470"/>
                  <a:gd name="T47" fmla="*/ 938 h 994"/>
                  <a:gd name="T48" fmla="*/ 359 w 470"/>
                  <a:gd name="T49" fmla="*/ 126 h 994"/>
                  <a:gd name="T50" fmla="*/ 373 w 470"/>
                  <a:gd name="T51" fmla="*/ 126 h 994"/>
                  <a:gd name="T52" fmla="*/ 392 w 470"/>
                  <a:gd name="T53" fmla="*/ 152 h 994"/>
                  <a:gd name="T54" fmla="*/ 392 w 470"/>
                  <a:gd name="T55" fmla="*/ 428 h 994"/>
                  <a:gd name="T56" fmla="*/ 432 w 470"/>
                  <a:gd name="T57" fmla="*/ 478 h 994"/>
                  <a:gd name="T58" fmla="*/ 470 w 470"/>
                  <a:gd name="T59" fmla="*/ 428 h 994"/>
                  <a:gd name="T60" fmla="*/ 470 w 470"/>
                  <a:gd name="T61" fmla="*/ 152 h 994"/>
                  <a:gd name="T62" fmla="*/ 354 w 470"/>
                  <a:gd name="T63" fmla="*/ 3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0" h="994">
                    <a:moveTo>
                      <a:pt x="354" y="3"/>
                    </a:moveTo>
                    <a:cubicBezTo>
                      <a:pt x="344" y="1"/>
                      <a:pt x="333" y="0"/>
                      <a:pt x="322" y="0"/>
                    </a:cubicBezTo>
                    <a:cubicBezTo>
                      <a:pt x="143" y="0"/>
                      <a:pt x="143" y="0"/>
                      <a:pt x="143" y="0"/>
                    </a:cubicBezTo>
                    <a:cubicBezTo>
                      <a:pt x="132" y="0"/>
                      <a:pt x="121" y="1"/>
                      <a:pt x="111" y="3"/>
                    </a:cubicBezTo>
                    <a:cubicBezTo>
                      <a:pt x="41" y="13"/>
                      <a:pt x="0" y="52"/>
                      <a:pt x="0" y="152"/>
                    </a:cubicBezTo>
                    <a:cubicBezTo>
                      <a:pt x="0" y="428"/>
                      <a:pt x="0" y="428"/>
                      <a:pt x="0" y="428"/>
                    </a:cubicBezTo>
                    <a:cubicBezTo>
                      <a:pt x="0" y="468"/>
                      <a:pt x="13" y="478"/>
                      <a:pt x="38" y="478"/>
                    </a:cubicBezTo>
                    <a:cubicBezTo>
                      <a:pt x="61" y="478"/>
                      <a:pt x="78" y="470"/>
                      <a:pt x="78" y="428"/>
                    </a:cubicBezTo>
                    <a:cubicBezTo>
                      <a:pt x="78" y="152"/>
                      <a:pt x="78" y="152"/>
                      <a:pt x="78" y="152"/>
                    </a:cubicBezTo>
                    <a:cubicBezTo>
                      <a:pt x="78" y="129"/>
                      <a:pt x="90" y="126"/>
                      <a:pt x="97" y="126"/>
                    </a:cubicBezTo>
                    <a:cubicBezTo>
                      <a:pt x="111" y="126"/>
                      <a:pt x="111" y="126"/>
                      <a:pt x="111" y="126"/>
                    </a:cubicBezTo>
                    <a:cubicBezTo>
                      <a:pt x="111" y="153"/>
                      <a:pt x="111" y="153"/>
                      <a:pt x="111" y="153"/>
                    </a:cubicBezTo>
                    <a:cubicBezTo>
                      <a:pt x="111" y="161"/>
                      <a:pt x="111" y="219"/>
                      <a:pt x="111" y="300"/>
                    </a:cubicBezTo>
                    <a:cubicBezTo>
                      <a:pt x="111" y="528"/>
                      <a:pt x="111" y="938"/>
                      <a:pt x="111" y="938"/>
                    </a:cubicBezTo>
                    <a:cubicBezTo>
                      <a:pt x="111" y="989"/>
                      <a:pt x="149" y="994"/>
                      <a:pt x="163" y="994"/>
                    </a:cubicBezTo>
                    <a:cubicBezTo>
                      <a:pt x="178" y="994"/>
                      <a:pt x="219" y="989"/>
                      <a:pt x="219" y="940"/>
                    </a:cubicBezTo>
                    <a:cubicBezTo>
                      <a:pt x="219" y="896"/>
                      <a:pt x="219" y="515"/>
                      <a:pt x="219" y="515"/>
                    </a:cubicBezTo>
                    <a:cubicBezTo>
                      <a:pt x="219" y="501"/>
                      <a:pt x="222" y="495"/>
                      <a:pt x="233" y="495"/>
                    </a:cubicBezTo>
                    <a:cubicBezTo>
                      <a:pt x="234" y="495"/>
                      <a:pt x="234" y="495"/>
                      <a:pt x="235" y="495"/>
                    </a:cubicBezTo>
                    <a:cubicBezTo>
                      <a:pt x="236" y="495"/>
                      <a:pt x="236" y="495"/>
                      <a:pt x="237" y="495"/>
                    </a:cubicBezTo>
                    <a:cubicBezTo>
                      <a:pt x="248" y="495"/>
                      <a:pt x="251" y="501"/>
                      <a:pt x="251" y="515"/>
                    </a:cubicBezTo>
                    <a:cubicBezTo>
                      <a:pt x="251" y="515"/>
                      <a:pt x="251" y="896"/>
                      <a:pt x="251" y="940"/>
                    </a:cubicBezTo>
                    <a:cubicBezTo>
                      <a:pt x="251" y="989"/>
                      <a:pt x="292" y="994"/>
                      <a:pt x="307" y="994"/>
                    </a:cubicBezTo>
                    <a:cubicBezTo>
                      <a:pt x="321" y="994"/>
                      <a:pt x="359" y="989"/>
                      <a:pt x="359" y="938"/>
                    </a:cubicBezTo>
                    <a:cubicBezTo>
                      <a:pt x="359" y="938"/>
                      <a:pt x="359" y="353"/>
                      <a:pt x="359" y="126"/>
                    </a:cubicBezTo>
                    <a:cubicBezTo>
                      <a:pt x="373" y="126"/>
                      <a:pt x="373" y="126"/>
                      <a:pt x="373" y="126"/>
                    </a:cubicBezTo>
                    <a:cubicBezTo>
                      <a:pt x="380" y="126"/>
                      <a:pt x="392" y="129"/>
                      <a:pt x="392" y="152"/>
                    </a:cubicBezTo>
                    <a:cubicBezTo>
                      <a:pt x="392" y="428"/>
                      <a:pt x="392" y="428"/>
                      <a:pt x="392" y="428"/>
                    </a:cubicBezTo>
                    <a:cubicBezTo>
                      <a:pt x="392" y="470"/>
                      <a:pt x="409" y="478"/>
                      <a:pt x="432" y="478"/>
                    </a:cubicBezTo>
                    <a:cubicBezTo>
                      <a:pt x="457" y="478"/>
                      <a:pt x="470" y="468"/>
                      <a:pt x="470" y="428"/>
                    </a:cubicBezTo>
                    <a:cubicBezTo>
                      <a:pt x="470" y="152"/>
                      <a:pt x="470" y="152"/>
                      <a:pt x="470" y="152"/>
                    </a:cubicBezTo>
                    <a:cubicBezTo>
                      <a:pt x="470" y="52"/>
                      <a:pt x="425" y="13"/>
                      <a:pt x="354" y="3"/>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grpSp>
      <p:grpSp>
        <p:nvGrpSpPr>
          <p:cNvPr id="11" name="Group 10"/>
          <p:cNvGrpSpPr/>
          <p:nvPr>
            <p:custDataLst>
              <p:custData r:id="rId2"/>
            </p:custDataLst>
          </p:nvPr>
        </p:nvGrpSpPr>
        <p:grpSpPr>
          <a:xfrm>
            <a:off x="2800050" y="5074869"/>
            <a:ext cx="949925" cy="727811"/>
            <a:chOff x="2025491" y="5689031"/>
            <a:chExt cx="949925" cy="727811"/>
          </a:xfrm>
        </p:grpSpPr>
        <p:pic>
          <p:nvPicPr>
            <p:cNvPr id="12" name="Picture 5"/>
            <p:cNvPicPr>
              <a:picLocks noChangeAspect="1" noChangeArrowheads="1"/>
            </p:cNvPicPr>
            <p:nvPr/>
          </p:nvPicPr>
          <p:blipFill>
            <a:blip r:embed="rId19" cstate="email">
              <a:biLevel thresh="75000"/>
              <a:extLst>
                <a:ext uri="{28A0092B-C50C-407E-A947-70E740481C1C}">
                  <a14:useLocalDpi xmlns:a14="http://schemas.microsoft.com/office/drawing/2010/main"/>
                </a:ext>
              </a:extLst>
            </a:blip>
            <a:srcRect/>
            <a:stretch>
              <a:fillRect/>
            </a:stretch>
          </p:blipFill>
          <p:spPr bwMode="auto">
            <a:xfrm>
              <a:off x="2567842" y="5689031"/>
              <a:ext cx="407574" cy="700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0"/>
            <p:cNvPicPr>
              <a:picLocks noChangeAspect="1" noChangeArrowheads="1"/>
            </p:cNvPicPr>
            <p:nvPr/>
          </p:nvPicPr>
          <p:blipFill>
            <a:blip r:embed="rId20" cstate="email">
              <a:biLevel thresh="75000"/>
              <a:extLst>
                <a:ext uri="{28A0092B-C50C-407E-A947-70E740481C1C}">
                  <a14:useLocalDpi xmlns:a14="http://schemas.microsoft.com/office/drawing/2010/main"/>
                </a:ext>
              </a:extLst>
            </a:blip>
            <a:srcRect/>
            <a:stretch>
              <a:fillRect/>
            </a:stretch>
          </p:blipFill>
          <p:spPr bwMode="auto">
            <a:xfrm>
              <a:off x="2025491" y="5817088"/>
              <a:ext cx="542351" cy="599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Group 13"/>
          <p:cNvGrpSpPr/>
          <p:nvPr>
            <p:custDataLst>
              <p:custData r:id="rId3"/>
            </p:custDataLst>
          </p:nvPr>
        </p:nvGrpSpPr>
        <p:grpSpPr>
          <a:xfrm>
            <a:off x="3071225" y="3572973"/>
            <a:ext cx="985168" cy="1137628"/>
            <a:chOff x="6766871" y="3902382"/>
            <a:chExt cx="985168" cy="1137628"/>
          </a:xfrm>
        </p:grpSpPr>
        <p:pic>
          <p:nvPicPr>
            <p:cNvPr id="15" name="Picture 12"/>
            <p:cNvPicPr>
              <a:picLocks noChangeAspect="1" noChangeArrowheads="1"/>
            </p:cNvPicPr>
            <p:nvPr/>
          </p:nvPicPr>
          <p:blipFill>
            <a:blip r:embed="rId21" cstate="email">
              <a:biLevel thresh="75000"/>
              <a:extLst>
                <a:ext uri="{28A0092B-C50C-407E-A947-70E740481C1C}">
                  <a14:useLocalDpi xmlns:a14="http://schemas.microsoft.com/office/drawing/2010/main"/>
                </a:ext>
              </a:extLst>
            </a:blip>
            <a:srcRect/>
            <a:stretch>
              <a:fillRect/>
            </a:stretch>
          </p:blipFill>
          <p:spPr bwMode="auto">
            <a:xfrm>
              <a:off x="6766871" y="3902382"/>
              <a:ext cx="985168" cy="1137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p:cNvGrpSpPr/>
            <p:nvPr/>
          </p:nvGrpSpPr>
          <p:grpSpPr>
            <a:xfrm>
              <a:off x="6909473" y="4366956"/>
              <a:ext cx="349982" cy="273451"/>
              <a:chOff x="6239400" y="4957332"/>
              <a:chExt cx="349982" cy="273451"/>
            </a:xfrm>
          </p:grpSpPr>
          <p:sp>
            <p:nvSpPr>
              <p:cNvPr id="17" name="Rectangle 16"/>
              <p:cNvSpPr/>
              <p:nvPr/>
            </p:nvSpPr>
            <p:spPr bwMode="auto">
              <a:xfrm>
                <a:off x="6239400" y="4957332"/>
                <a:ext cx="349982" cy="27345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2"/>
              <p:cNvPicPr>
                <a:picLocks noChangeAspect="1" noChangeArrowheads="1"/>
              </p:cNvPicPr>
              <p:nvPr/>
            </p:nvPicPr>
            <p:blipFill>
              <a:blip r:embed="rId22" cstate="email">
                <a:biLevel thresh="75000"/>
                <a:extLst>
                  <a:ext uri="{28A0092B-C50C-407E-A947-70E740481C1C}">
                    <a14:useLocalDpi xmlns:a14="http://schemas.microsoft.com/office/drawing/2010/main"/>
                  </a:ext>
                </a:extLst>
              </a:blip>
              <a:srcRect/>
              <a:stretch>
                <a:fillRect/>
              </a:stretch>
            </p:blipFill>
            <p:spPr bwMode="auto">
              <a:xfrm>
                <a:off x="6239400" y="4957332"/>
                <a:ext cx="349982" cy="273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9" name="Picture 18"/>
          <p:cNvPicPr>
            <a:picLocks noChangeAspect="1" noChangeArrowheads="1"/>
          </p:cNvPicPr>
          <p:nvPr>
            <p:custDataLst>
              <p:custData r:id="rId4"/>
            </p:custDataLst>
          </p:nvPr>
        </p:nvPicPr>
        <p:blipFill>
          <a:blip r:embed="rId23" cstate="email">
            <a:biLevel thresh="75000"/>
            <a:extLst>
              <a:ext uri="{28A0092B-C50C-407E-A947-70E740481C1C}">
                <a14:useLocalDpi xmlns:a14="http://schemas.microsoft.com/office/drawing/2010/main"/>
              </a:ext>
            </a:extLst>
          </a:blip>
          <a:srcRect/>
          <a:stretch>
            <a:fillRect/>
          </a:stretch>
        </p:blipFill>
        <p:spPr bwMode="auto">
          <a:xfrm>
            <a:off x="1334656" y="3616858"/>
            <a:ext cx="677138" cy="998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19"/>
          <p:cNvGrpSpPr/>
          <p:nvPr>
            <p:custDataLst>
              <p:custData r:id="rId5"/>
            </p:custDataLst>
          </p:nvPr>
        </p:nvGrpSpPr>
        <p:grpSpPr>
          <a:xfrm>
            <a:off x="576285" y="2722890"/>
            <a:ext cx="4114755" cy="3634720"/>
            <a:chOff x="366141" y="3245786"/>
            <a:chExt cx="4114755" cy="3634720"/>
          </a:xfrm>
        </p:grpSpPr>
        <p:sp>
          <p:nvSpPr>
            <p:cNvPr id="21" name="Rounded Rectangle 20"/>
            <p:cNvSpPr/>
            <p:nvPr/>
          </p:nvSpPr>
          <p:spPr bwMode="auto">
            <a:xfrm>
              <a:off x="366141" y="3245786"/>
              <a:ext cx="4114755" cy="3634720"/>
            </a:xfrm>
            <a:prstGeom prst="roundRect">
              <a:avLst/>
            </a:prstGeom>
            <a:no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2" name="Picture 13"/>
            <p:cNvPicPr>
              <a:picLocks noChangeAspect="1" noChangeArrowheads="1"/>
            </p:cNvPicPr>
            <p:nvPr>
              <p:custDataLst>
                <p:custData r:id="rId17"/>
              </p:custDataLst>
            </p:nvPr>
          </p:nvPicPr>
          <p:blipFill>
            <a:blip r:embed="rId24" cstate="email">
              <a:biLevel thresh="75000"/>
              <a:extLst>
                <a:ext uri="{28A0092B-C50C-407E-A947-70E740481C1C}">
                  <a14:useLocalDpi xmlns:a14="http://schemas.microsoft.com/office/drawing/2010/main"/>
                </a:ext>
              </a:extLst>
            </a:blip>
            <a:srcRect/>
            <a:stretch>
              <a:fillRect/>
            </a:stretch>
          </p:blipFill>
          <p:spPr bwMode="auto">
            <a:xfrm>
              <a:off x="1763340" y="3280577"/>
              <a:ext cx="1503359" cy="1221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3" name="Group 22"/>
          <p:cNvGrpSpPr/>
          <p:nvPr>
            <p:custDataLst>
              <p:custData r:id="rId6"/>
            </p:custDataLst>
          </p:nvPr>
        </p:nvGrpSpPr>
        <p:grpSpPr>
          <a:xfrm>
            <a:off x="8778529" y="4976110"/>
            <a:ext cx="862033" cy="1030542"/>
            <a:chOff x="1217960" y="5631331"/>
            <a:chExt cx="862033" cy="1030542"/>
          </a:xfrm>
        </p:grpSpPr>
        <p:grpSp>
          <p:nvGrpSpPr>
            <p:cNvPr id="24" name="Group 23"/>
            <p:cNvGrpSpPr/>
            <p:nvPr/>
          </p:nvGrpSpPr>
          <p:grpSpPr>
            <a:xfrm>
              <a:off x="1217960" y="5636312"/>
              <a:ext cx="393905" cy="1025561"/>
              <a:chOff x="6734176" y="1646237"/>
              <a:chExt cx="444500" cy="1157289"/>
            </a:xfrm>
            <a:solidFill>
              <a:schemeClr val="tx1">
                <a:lumMod val="50000"/>
              </a:schemeClr>
            </a:solidFill>
          </p:grpSpPr>
          <p:sp>
            <p:nvSpPr>
              <p:cNvPr id="28" name="Oval 24"/>
              <p:cNvSpPr>
                <a:spLocks noChangeArrowheads="1"/>
              </p:cNvSpPr>
              <p:nvPr/>
            </p:nvSpPr>
            <p:spPr bwMode="auto">
              <a:xfrm>
                <a:off x="6862763" y="1646237"/>
                <a:ext cx="187325" cy="185738"/>
              </a:xfrm>
              <a:prstGeom prst="ellips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9" name="Freeform 25"/>
              <p:cNvSpPr>
                <a:spLocks/>
              </p:cNvSpPr>
              <p:nvPr/>
            </p:nvSpPr>
            <p:spPr bwMode="auto">
              <a:xfrm>
                <a:off x="6734176" y="1865313"/>
                <a:ext cx="444500" cy="938213"/>
              </a:xfrm>
              <a:custGeom>
                <a:avLst/>
                <a:gdLst>
                  <a:gd name="T0" fmla="*/ 354 w 470"/>
                  <a:gd name="T1" fmla="*/ 3 h 994"/>
                  <a:gd name="T2" fmla="*/ 322 w 470"/>
                  <a:gd name="T3" fmla="*/ 0 h 994"/>
                  <a:gd name="T4" fmla="*/ 143 w 470"/>
                  <a:gd name="T5" fmla="*/ 0 h 994"/>
                  <a:gd name="T6" fmla="*/ 111 w 470"/>
                  <a:gd name="T7" fmla="*/ 3 h 994"/>
                  <a:gd name="T8" fmla="*/ 0 w 470"/>
                  <a:gd name="T9" fmla="*/ 152 h 994"/>
                  <a:gd name="T10" fmla="*/ 0 w 470"/>
                  <a:gd name="T11" fmla="*/ 428 h 994"/>
                  <a:gd name="T12" fmla="*/ 38 w 470"/>
                  <a:gd name="T13" fmla="*/ 478 h 994"/>
                  <a:gd name="T14" fmla="*/ 78 w 470"/>
                  <a:gd name="T15" fmla="*/ 428 h 994"/>
                  <a:gd name="T16" fmla="*/ 78 w 470"/>
                  <a:gd name="T17" fmla="*/ 152 h 994"/>
                  <a:gd name="T18" fmla="*/ 97 w 470"/>
                  <a:gd name="T19" fmla="*/ 126 h 994"/>
                  <a:gd name="T20" fmla="*/ 111 w 470"/>
                  <a:gd name="T21" fmla="*/ 126 h 994"/>
                  <a:gd name="T22" fmla="*/ 111 w 470"/>
                  <a:gd name="T23" fmla="*/ 153 h 994"/>
                  <a:gd name="T24" fmla="*/ 111 w 470"/>
                  <a:gd name="T25" fmla="*/ 300 h 994"/>
                  <a:gd name="T26" fmla="*/ 111 w 470"/>
                  <a:gd name="T27" fmla="*/ 938 h 994"/>
                  <a:gd name="T28" fmla="*/ 163 w 470"/>
                  <a:gd name="T29" fmla="*/ 994 h 994"/>
                  <a:gd name="T30" fmla="*/ 219 w 470"/>
                  <a:gd name="T31" fmla="*/ 940 h 994"/>
                  <a:gd name="T32" fmla="*/ 219 w 470"/>
                  <a:gd name="T33" fmla="*/ 515 h 994"/>
                  <a:gd name="T34" fmla="*/ 233 w 470"/>
                  <a:gd name="T35" fmla="*/ 495 h 994"/>
                  <a:gd name="T36" fmla="*/ 235 w 470"/>
                  <a:gd name="T37" fmla="*/ 495 h 994"/>
                  <a:gd name="T38" fmla="*/ 237 w 470"/>
                  <a:gd name="T39" fmla="*/ 495 h 994"/>
                  <a:gd name="T40" fmla="*/ 251 w 470"/>
                  <a:gd name="T41" fmla="*/ 515 h 994"/>
                  <a:gd name="T42" fmla="*/ 251 w 470"/>
                  <a:gd name="T43" fmla="*/ 940 h 994"/>
                  <a:gd name="T44" fmla="*/ 307 w 470"/>
                  <a:gd name="T45" fmla="*/ 994 h 994"/>
                  <a:gd name="T46" fmla="*/ 359 w 470"/>
                  <a:gd name="T47" fmla="*/ 938 h 994"/>
                  <a:gd name="T48" fmla="*/ 359 w 470"/>
                  <a:gd name="T49" fmla="*/ 126 h 994"/>
                  <a:gd name="T50" fmla="*/ 373 w 470"/>
                  <a:gd name="T51" fmla="*/ 126 h 994"/>
                  <a:gd name="T52" fmla="*/ 392 w 470"/>
                  <a:gd name="T53" fmla="*/ 152 h 994"/>
                  <a:gd name="T54" fmla="*/ 392 w 470"/>
                  <a:gd name="T55" fmla="*/ 428 h 994"/>
                  <a:gd name="T56" fmla="*/ 432 w 470"/>
                  <a:gd name="T57" fmla="*/ 478 h 994"/>
                  <a:gd name="T58" fmla="*/ 470 w 470"/>
                  <a:gd name="T59" fmla="*/ 428 h 994"/>
                  <a:gd name="T60" fmla="*/ 470 w 470"/>
                  <a:gd name="T61" fmla="*/ 152 h 994"/>
                  <a:gd name="T62" fmla="*/ 354 w 470"/>
                  <a:gd name="T63" fmla="*/ 3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0" h="994">
                    <a:moveTo>
                      <a:pt x="354" y="3"/>
                    </a:moveTo>
                    <a:cubicBezTo>
                      <a:pt x="344" y="1"/>
                      <a:pt x="333" y="0"/>
                      <a:pt x="322" y="0"/>
                    </a:cubicBezTo>
                    <a:cubicBezTo>
                      <a:pt x="143" y="0"/>
                      <a:pt x="143" y="0"/>
                      <a:pt x="143" y="0"/>
                    </a:cubicBezTo>
                    <a:cubicBezTo>
                      <a:pt x="132" y="0"/>
                      <a:pt x="121" y="1"/>
                      <a:pt x="111" y="3"/>
                    </a:cubicBezTo>
                    <a:cubicBezTo>
                      <a:pt x="41" y="13"/>
                      <a:pt x="0" y="52"/>
                      <a:pt x="0" y="152"/>
                    </a:cubicBezTo>
                    <a:cubicBezTo>
                      <a:pt x="0" y="428"/>
                      <a:pt x="0" y="428"/>
                      <a:pt x="0" y="428"/>
                    </a:cubicBezTo>
                    <a:cubicBezTo>
                      <a:pt x="0" y="468"/>
                      <a:pt x="13" y="478"/>
                      <a:pt x="38" y="478"/>
                    </a:cubicBezTo>
                    <a:cubicBezTo>
                      <a:pt x="61" y="478"/>
                      <a:pt x="78" y="470"/>
                      <a:pt x="78" y="428"/>
                    </a:cubicBezTo>
                    <a:cubicBezTo>
                      <a:pt x="78" y="152"/>
                      <a:pt x="78" y="152"/>
                      <a:pt x="78" y="152"/>
                    </a:cubicBezTo>
                    <a:cubicBezTo>
                      <a:pt x="78" y="129"/>
                      <a:pt x="90" y="126"/>
                      <a:pt x="97" y="126"/>
                    </a:cubicBezTo>
                    <a:cubicBezTo>
                      <a:pt x="111" y="126"/>
                      <a:pt x="111" y="126"/>
                      <a:pt x="111" y="126"/>
                    </a:cubicBezTo>
                    <a:cubicBezTo>
                      <a:pt x="111" y="153"/>
                      <a:pt x="111" y="153"/>
                      <a:pt x="111" y="153"/>
                    </a:cubicBezTo>
                    <a:cubicBezTo>
                      <a:pt x="111" y="161"/>
                      <a:pt x="111" y="219"/>
                      <a:pt x="111" y="300"/>
                    </a:cubicBezTo>
                    <a:cubicBezTo>
                      <a:pt x="111" y="528"/>
                      <a:pt x="111" y="938"/>
                      <a:pt x="111" y="938"/>
                    </a:cubicBezTo>
                    <a:cubicBezTo>
                      <a:pt x="111" y="989"/>
                      <a:pt x="149" y="994"/>
                      <a:pt x="163" y="994"/>
                    </a:cubicBezTo>
                    <a:cubicBezTo>
                      <a:pt x="178" y="994"/>
                      <a:pt x="219" y="989"/>
                      <a:pt x="219" y="940"/>
                    </a:cubicBezTo>
                    <a:cubicBezTo>
                      <a:pt x="219" y="896"/>
                      <a:pt x="219" y="515"/>
                      <a:pt x="219" y="515"/>
                    </a:cubicBezTo>
                    <a:cubicBezTo>
                      <a:pt x="219" y="501"/>
                      <a:pt x="222" y="495"/>
                      <a:pt x="233" y="495"/>
                    </a:cubicBezTo>
                    <a:cubicBezTo>
                      <a:pt x="234" y="495"/>
                      <a:pt x="234" y="495"/>
                      <a:pt x="235" y="495"/>
                    </a:cubicBezTo>
                    <a:cubicBezTo>
                      <a:pt x="236" y="495"/>
                      <a:pt x="236" y="495"/>
                      <a:pt x="237" y="495"/>
                    </a:cubicBezTo>
                    <a:cubicBezTo>
                      <a:pt x="248" y="495"/>
                      <a:pt x="251" y="501"/>
                      <a:pt x="251" y="515"/>
                    </a:cubicBezTo>
                    <a:cubicBezTo>
                      <a:pt x="251" y="515"/>
                      <a:pt x="251" y="896"/>
                      <a:pt x="251" y="940"/>
                    </a:cubicBezTo>
                    <a:cubicBezTo>
                      <a:pt x="251" y="989"/>
                      <a:pt x="292" y="994"/>
                      <a:pt x="307" y="994"/>
                    </a:cubicBezTo>
                    <a:cubicBezTo>
                      <a:pt x="321" y="994"/>
                      <a:pt x="359" y="989"/>
                      <a:pt x="359" y="938"/>
                    </a:cubicBezTo>
                    <a:cubicBezTo>
                      <a:pt x="359" y="938"/>
                      <a:pt x="359" y="353"/>
                      <a:pt x="359" y="126"/>
                    </a:cubicBezTo>
                    <a:cubicBezTo>
                      <a:pt x="373" y="126"/>
                      <a:pt x="373" y="126"/>
                      <a:pt x="373" y="126"/>
                    </a:cubicBezTo>
                    <a:cubicBezTo>
                      <a:pt x="380" y="126"/>
                      <a:pt x="392" y="129"/>
                      <a:pt x="392" y="152"/>
                    </a:cubicBezTo>
                    <a:cubicBezTo>
                      <a:pt x="392" y="428"/>
                      <a:pt x="392" y="428"/>
                      <a:pt x="392" y="428"/>
                    </a:cubicBezTo>
                    <a:cubicBezTo>
                      <a:pt x="392" y="470"/>
                      <a:pt x="409" y="478"/>
                      <a:pt x="432" y="478"/>
                    </a:cubicBezTo>
                    <a:cubicBezTo>
                      <a:pt x="457" y="478"/>
                      <a:pt x="470" y="468"/>
                      <a:pt x="470" y="428"/>
                    </a:cubicBezTo>
                    <a:cubicBezTo>
                      <a:pt x="470" y="152"/>
                      <a:pt x="470" y="152"/>
                      <a:pt x="470" y="152"/>
                    </a:cubicBezTo>
                    <a:cubicBezTo>
                      <a:pt x="470" y="52"/>
                      <a:pt x="425" y="13"/>
                      <a:pt x="354" y="3"/>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grpSp>
          <p:nvGrpSpPr>
            <p:cNvPr id="25" name="Group 24"/>
            <p:cNvGrpSpPr/>
            <p:nvPr/>
          </p:nvGrpSpPr>
          <p:grpSpPr>
            <a:xfrm>
              <a:off x="1686088" y="5631331"/>
              <a:ext cx="393905" cy="1025561"/>
              <a:chOff x="6734176" y="1646237"/>
              <a:chExt cx="444500" cy="1157289"/>
            </a:xfrm>
            <a:solidFill>
              <a:schemeClr val="tx1">
                <a:lumMod val="50000"/>
              </a:schemeClr>
            </a:solidFill>
          </p:grpSpPr>
          <p:sp>
            <p:nvSpPr>
              <p:cNvPr id="26" name="Oval 24"/>
              <p:cNvSpPr>
                <a:spLocks noChangeArrowheads="1"/>
              </p:cNvSpPr>
              <p:nvPr/>
            </p:nvSpPr>
            <p:spPr bwMode="auto">
              <a:xfrm>
                <a:off x="6862763" y="1646237"/>
                <a:ext cx="187325" cy="185738"/>
              </a:xfrm>
              <a:prstGeom prst="ellips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7" name="Freeform 25"/>
              <p:cNvSpPr>
                <a:spLocks/>
              </p:cNvSpPr>
              <p:nvPr/>
            </p:nvSpPr>
            <p:spPr bwMode="auto">
              <a:xfrm>
                <a:off x="6734176" y="1865313"/>
                <a:ext cx="444500" cy="938213"/>
              </a:xfrm>
              <a:custGeom>
                <a:avLst/>
                <a:gdLst>
                  <a:gd name="T0" fmla="*/ 354 w 470"/>
                  <a:gd name="T1" fmla="*/ 3 h 994"/>
                  <a:gd name="T2" fmla="*/ 322 w 470"/>
                  <a:gd name="T3" fmla="*/ 0 h 994"/>
                  <a:gd name="T4" fmla="*/ 143 w 470"/>
                  <a:gd name="T5" fmla="*/ 0 h 994"/>
                  <a:gd name="T6" fmla="*/ 111 w 470"/>
                  <a:gd name="T7" fmla="*/ 3 h 994"/>
                  <a:gd name="T8" fmla="*/ 0 w 470"/>
                  <a:gd name="T9" fmla="*/ 152 h 994"/>
                  <a:gd name="T10" fmla="*/ 0 w 470"/>
                  <a:gd name="T11" fmla="*/ 428 h 994"/>
                  <a:gd name="T12" fmla="*/ 38 w 470"/>
                  <a:gd name="T13" fmla="*/ 478 h 994"/>
                  <a:gd name="T14" fmla="*/ 78 w 470"/>
                  <a:gd name="T15" fmla="*/ 428 h 994"/>
                  <a:gd name="T16" fmla="*/ 78 w 470"/>
                  <a:gd name="T17" fmla="*/ 152 h 994"/>
                  <a:gd name="T18" fmla="*/ 97 w 470"/>
                  <a:gd name="T19" fmla="*/ 126 h 994"/>
                  <a:gd name="T20" fmla="*/ 111 w 470"/>
                  <a:gd name="T21" fmla="*/ 126 h 994"/>
                  <a:gd name="T22" fmla="*/ 111 w 470"/>
                  <a:gd name="T23" fmla="*/ 153 h 994"/>
                  <a:gd name="T24" fmla="*/ 111 w 470"/>
                  <a:gd name="T25" fmla="*/ 300 h 994"/>
                  <a:gd name="T26" fmla="*/ 111 w 470"/>
                  <a:gd name="T27" fmla="*/ 938 h 994"/>
                  <a:gd name="T28" fmla="*/ 163 w 470"/>
                  <a:gd name="T29" fmla="*/ 994 h 994"/>
                  <a:gd name="T30" fmla="*/ 219 w 470"/>
                  <a:gd name="T31" fmla="*/ 940 h 994"/>
                  <a:gd name="T32" fmla="*/ 219 w 470"/>
                  <a:gd name="T33" fmla="*/ 515 h 994"/>
                  <a:gd name="T34" fmla="*/ 233 w 470"/>
                  <a:gd name="T35" fmla="*/ 495 h 994"/>
                  <a:gd name="T36" fmla="*/ 235 w 470"/>
                  <a:gd name="T37" fmla="*/ 495 h 994"/>
                  <a:gd name="T38" fmla="*/ 237 w 470"/>
                  <a:gd name="T39" fmla="*/ 495 h 994"/>
                  <a:gd name="T40" fmla="*/ 251 w 470"/>
                  <a:gd name="T41" fmla="*/ 515 h 994"/>
                  <a:gd name="T42" fmla="*/ 251 w 470"/>
                  <a:gd name="T43" fmla="*/ 940 h 994"/>
                  <a:gd name="T44" fmla="*/ 307 w 470"/>
                  <a:gd name="T45" fmla="*/ 994 h 994"/>
                  <a:gd name="T46" fmla="*/ 359 w 470"/>
                  <a:gd name="T47" fmla="*/ 938 h 994"/>
                  <a:gd name="T48" fmla="*/ 359 w 470"/>
                  <a:gd name="T49" fmla="*/ 126 h 994"/>
                  <a:gd name="T50" fmla="*/ 373 w 470"/>
                  <a:gd name="T51" fmla="*/ 126 h 994"/>
                  <a:gd name="T52" fmla="*/ 392 w 470"/>
                  <a:gd name="T53" fmla="*/ 152 h 994"/>
                  <a:gd name="T54" fmla="*/ 392 w 470"/>
                  <a:gd name="T55" fmla="*/ 428 h 994"/>
                  <a:gd name="T56" fmla="*/ 432 w 470"/>
                  <a:gd name="T57" fmla="*/ 478 h 994"/>
                  <a:gd name="T58" fmla="*/ 470 w 470"/>
                  <a:gd name="T59" fmla="*/ 428 h 994"/>
                  <a:gd name="T60" fmla="*/ 470 w 470"/>
                  <a:gd name="T61" fmla="*/ 152 h 994"/>
                  <a:gd name="T62" fmla="*/ 354 w 470"/>
                  <a:gd name="T63" fmla="*/ 3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0" h="994">
                    <a:moveTo>
                      <a:pt x="354" y="3"/>
                    </a:moveTo>
                    <a:cubicBezTo>
                      <a:pt x="344" y="1"/>
                      <a:pt x="333" y="0"/>
                      <a:pt x="322" y="0"/>
                    </a:cubicBezTo>
                    <a:cubicBezTo>
                      <a:pt x="143" y="0"/>
                      <a:pt x="143" y="0"/>
                      <a:pt x="143" y="0"/>
                    </a:cubicBezTo>
                    <a:cubicBezTo>
                      <a:pt x="132" y="0"/>
                      <a:pt x="121" y="1"/>
                      <a:pt x="111" y="3"/>
                    </a:cubicBezTo>
                    <a:cubicBezTo>
                      <a:pt x="41" y="13"/>
                      <a:pt x="0" y="52"/>
                      <a:pt x="0" y="152"/>
                    </a:cubicBezTo>
                    <a:cubicBezTo>
                      <a:pt x="0" y="428"/>
                      <a:pt x="0" y="428"/>
                      <a:pt x="0" y="428"/>
                    </a:cubicBezTo>
                    <a:cubicBezTo>
                      <a:pt x="0" y="468"/>
                      <a:pt x="13" y="478"/>
                      <a:pt x="38" y="478"/>
                    </a:cubicBezTo>
                    <a:cubicBezTo>
                      <a:pt x="61" y="478"/>
                      <a:pt x="78" y="470"/>
                      <a:pt x="78" y="428"/>
                    </a:cubicBezTo>
                    <a:cubicBezTo>
                      <a:pt x="78" y="152"/>
                      <a:pt x="78" y="152"/>
                      <a:pt x="78" y="152"/>
                    </a:cubicBezTo>
                    <a:cubicBezTo>
                      <a:pt x="78" y="129"/>
                      <a:pt x="90" y="126"/>
                      <a:pt x="97" y="126"/>
                    </a:cubicBezTo>
                    <a:cubicBezTo>
                      <a:pt x="111" y="126"/>
                      <a:pt x="111" y="126"/>
                      <a:pt x="111" y="126"/>
                    </a:cubicBezTo>
                    <a:cubicBezTo>
                      <a:pt x="111" y="153"/>
                      <a:pt x="111" y="153"/>
                      <a:pt x="111" y="153"/>
                    </a:cubicBezTo>
                    <a:cubicBezTo>
                      <a:pt x="111" y="161"/>
                      <a:pt x="111" y="219"/>
                      <a:pt x="111" y="300"/>
                    </a:cubicBezTo>
                    <a:cubicBezTo>
                      <a:pt x="111" y="528"/>
                      <a:pt x="111" y="938"/>
                      <a:pt x="111" y="938"/>
                    </a:cubicBezTo>
                    <a:cubicBezTo>
                      <a:pt x="111" y="989"/>
                      <a:pt x="149" y="994"/>
                      <a:pt x="163" y="994"/>
                    </a:cubicBezTo>
                    <a:cubicBezTo>
                      <a:pt x="178" y="994"/>
                      <a:pt x="219" y="989"/>
                      <a:pt x="219" y="940"/>
                    </a:cubicBezTo>
                    <a:cubicBezTo>
                      <a:pt x="219" y="896"/>
                      <a:pt x="219" y="515"/>
                      <a:pt x="219" y="515"/>
                    </a:cubicBezTo>
                    <a:cubicBezTo>
                      <a:pt x="219" y="501"/>
                      <a:pt x="222" y="495"/>
                      <a:pt x="233" y="495"/>
                    </a:cubicBezTo>
                    <a:cubicBezTo>
                      <a:pt x="234" y="495"/>
                      <a:pt x="234" y="495"/>
                      <a:pt x="235" y="495"/>
                    </a:cubicBezTo>
                    <a:cubicBezTo>
                      <a:pt x="236" y="495"/>
                      <a:pt x="236" y="495"/>
                      <a:pt x="237" y="495"/>
                    </a:cubicBezTo>
                    <a:cubicBezTo>
                      <a:pt x="248" y="495"/>
                      <a:pt x="251" y="501"/>
                      <a:pt x="251" y="515"/>
                    </a:cubicBezTo>
                    <a:cubicBezTo>
                      <a:pt x="251" y="515"/>
                      <a:pt x="251" y="896"/>
                      <a:pt x="251" y="940"/>
                    </a:cubicBezTo>
                    <a:cubicBezTo>
                      <a:pt x="251" y="989"/>
                      <a:pt x="292" y="994"/>
                      <a:pt x="307" y="994"/>
                    </a:cubicBezTo>
                    <a:cubicBezTo>
                      <a:pt x="321" y="994"/>
                      <a:pt x="359" y="989"/>
                      <a:pt x="359" y="938"/>
                    </a:cubicBezTo>
                    <a:cubicBezTo>
                      <a:pt x="359" y="938"/>
                      <a:pt x="359" y="353"/>
                      <a:pt x="359" y="126"/>
                    </a:cubicBezTo>
                    <a:cubicBezTo>
                      <a:pt x="373" y="126"/>
                      <a:pt x="373" y="126"/>
                      <a:pt x="373" y="126"/>
                    </a:cubicBezTo>
                    <a:cubicBezTo>
                      <a:pt x="380" y="126"/>
                      <a:pt x="392" y="129"/>
                      <a:pt x="392" y="152"/>
                    </a:cubicBezTo>
                    <a:cubicBezTo>
                      <a:pt x="392" y="428"/>
                      <a:pt x="392" y="428"/>
                      <a:pt x="392" y="428"/>
                    </a:cubicBezTo>
                    <a:cubicBezTo>
                      <a:pt x="392" y="470"/>
                      <a:pt x="409" y="478"/>
                      <a:pt x="432" y="478"/>
                    </a:cubicBezTo>
                    <a:cubicBezTo>
                      <a:pt x="457" y="478"/>
                      <a:pt x="470" y="468"/>
                      <a:pt x="470" y="428"/>
                    </a:cubicBezTo>
                    <a:cubicBezTo>
                      <a:pt x="470" y="152"/>
                      <a:pt x="470" y="152"/>
                      <a:pt x="470" y="152"/>
                    </a:cubicBezTo>
                    <a:cubicBezTo>
                      <a:pt x="470" y="52"/>
                      <a:pt x="425" y="13"/>
                      <a:pt x="354" y="3"/>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grpSp>
      <p:grpSp>
        <p:nvGrpSpPr>
          <p:cNvPr id="30" name="Group 29"/>
          <p:cNvGrpSpPr/>
          <p:nvPr>
            <p:custDataLst>
              <p:custData r:id="rId7"/>
            </p:custDataLst>
          </p:nvPr>
        </p:nvGrpSpPr>
        <p:grpSpPr>
          <a:xfrm>
            <a:off x="10039508" y="5079850"/>
            <a:ext cx="949925" cy="727811"/>
            <a:chOff x="2025491" y="5689031"/>
            <a:chExt cx="949925" cy="727811"/>
          </a:xfrm>
        </p:grpSpPr>
        <p:pic>
          <p:nvPicPr>
            <p:cNvPr id="31" name="Picture 5"/>
            <p:cNvPicPr>
              <a:picLocks noChangeAspect="1" noChangeArrowheads="1"/>
            </p:cNvPicPr>
            <p:nvPr/>
          </p:nvPicPr>
          <p:blipFill>
            <a:blip r:embed="rId19" cstate="email">
              <a:biLevel thresh="75000"/>
              <a:extLst>
                <a:ext uri="{28A0092B-C50C-407E-A947-70E740481C1C}">
                  <a14:useLocalDpi xmlns:a14="http://schemas.microsoft.com/office/drawing/2010/main"/>
                </a:ext>
              </a:extLst>
            </a:blip>
            <a:srcRect/>
            <a:stretch>
              <a:fillRect/>
            </a:stretch>
          </p:blipFill>
          <p:spPr bwMode="auto">
            <a:xfrm>
              <a:off x="2567842" y="5689031"/>
              <a:ext cx="407574" cy="700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10"/>
            <p:cNvPicPr>
              <a:picLocks noChangeAspect="1" noChangeArrowheads="1"/>
            </p:cNvPicPr>
            <p:nvPr/>
          </p:nvPicPr>
          <p:blipFill>
            <a:blip r:embed="rId20" cstate="email">
              <a:biLevel thresh="75000"/>
              <a:extLst>
                <a:ext uri="{28A0092B-C50C-407E-A947-70E740481C1C}">
                  <a14:useLocalDpi xmlns:a14="http://schemas.microsoft.com/office/drawing/2010/main"/>
                </a:ext>
              </a:extLst>
            </a:blip>
            <a:srcRect/>
            <a:stretch>
              <a:fillRect/>
            </a:stretch>
          </p:blipFill>
          <p:spPr bwMode="auto">
            <a:xfrm>
              <a:off x="2025491" y="5817088"/>
              <a:ext cx="542351" cy="599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3" name="Group 32"/>
          <p:cNvGrpSpPr/>
          <p:nvPr>
            <p:custDataLst>
              <p:custData r:id="rId8"/>
            </p:custDataLst>
          </p:nvPr>
        </p:nvGrpSpPr>
        <p:grpSpPr>
          <a:xfrm>
            <a:off x="10310683" y="3577954"/>
            <a:ext cx="985168" cy="1137628"/>
            <a:chOff x="6766871" y="3902382"/>
            <a:chExt cx="985168" cy="1137628"/>
          </a:xfrm>
        </p:grpSpPr>
        <p:pic>
          <p:nvPicPr>
            <p:cNvPr id="34" name="Picture 12"/>
            <p:cNvPicPr>
              <a:picLocks noChangeAspect="1" noChangeArrowheads="1"/>
            </p:cNvPicPr>
            <p:nvPr/>
          </p:nvPicPr>
          <p:blipFill>
            <a:blip r:embed="rId21" cstate="email">
              <a:biLevel thresh="75000"/>
              <a:extLst>
                <a:ext uri="{28A0092B-C50C-407E-A947-70E740481C1C}">
                  <a14:useLocalDpi xmlns:a14="http://schemas.microsoft.com/office/drawing/2010/main"/>
                </a:ext>
              </a:extLst>
            </a:blip>
            <a:srcRect/>
            <a:stretch>
              <a:fillRect/>
            </a:stretch>
          </p:blipFill>
          <p:spPr bwMode="auto">
            <a:xfrm>
              <a:off x="6766871" y="3902382"/>
              <a:ext cx="985168" cy="1137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5" name="Group 34"/>
            <p:cNvGrpSpPr/>
            <p:nvPr/>
          </p:nvGrpSpPr>
          <p:grpSpPr>
            <a:xfrm>
              <a:off x="6909473" y="4366956"/>
              <a:ext cx="349982" cy="273451"/>
              <a:chOff x="6239400" y="4957332"/>
              <a:chExt cx="349982" cy="273451"/>
            </a:xfrm>
          </p:grpSpPr>
          <p:sp>
            <p:nvSpPr>
              <p:cNvPr id="36" name="Rectangle 35"/>
              <p:cNvSpPr/>
              <p:nvPr/>
            </p:nvSpPr>
            <p:spPr bwMode="auto">
              <a:xfrm>
                <a:off x="6239400" y="4957332"/>
                <a:ext cx="349982" cy="27345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7" name="Picture 12"/>
              <p:cNvPicPr>
                <a:picLocks noChangeAspect="1" noChangeArrowheads="1"/>
              </p:cNvPicPr>
              <p:nvPr/>
            </p:nvPicPr>
            <p:blipFill>
              <a:blip r:embed="rId22" cstate="email">
                <a:biLevel thresh="75000"/>
                <a:extLst>
                  <a:ext uri="{28A0092B-C50C-407E-A947-70E740481C1C}">
                    <a14:useLocalDpi xmlns:a14="http://schemas.microsoft.com/office/drawing/2010/main"/>
                  </a:ext>
                </a:extLst>
              </a:blip>
              <a:srcRect/>
              <a:stretch>
                <a:fillRect/>
              </a:stretch>
            </p:blipFill>
            <p:spPr bwMode="auto">
              <a:xfrm>
                <a:off x="6239400" y="4957332"/>
                <a:ext cx="349982" cy="273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38" name="Picture 37"/>
          <p:cNvPicPr>
            <a:picLocks noChangeAspect="1" noChangeArrowheads="1"/>
          </p:cNvPicPr>
          <p:nvPr>
            <p:custDataLst>
              <p:custData r:id="rId9"/>
            </p:custDataLst>
          </p:nvPr>
        </p:nvPicPr>
        <p:blipFill>
          <a:blip r:embed="rId23" cstate="email">
            <a:biLevel thresh="75000"/>
            <a:extLst>
              <a:ext uri="{28A0092B-C50C-407E-A947-70E740481C1C}">
                <a14:useLocalDpi xmlns:a14="http://schemas.microsoft.com/office/drawing/2010/main"/>
              </a:ext>
            </a:extLst>
          </a:blip>
          <a:srcRect/>
          <a:stretch>
            <a:fillRect/>
          </a:stretch>
        </p:blipFill>
        <p:spPr bwMode="auto">
          <a:xfrm>
            <a:off x="8574114" y="3621839"/>
            <a:ext cx="677138" cy="998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ounded Rectangle 39"/>
          <p:cNvSpPr/>
          <p:nvPr/>
        </p:nvSpPr>
        <p:spPr bwMode="auto">
          <a:xfrm>
            <a:off x="5449411" y="662653"/>
            <a:ext cx="6481087" cy="5699938"/>
          </a:xfrm>
          <a:prstGeom prst="roundRect">
            <a:avLst/>
          </a:prstGeom>
          <a:noFill/>
          <a:ln w="28575">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41" name="Picture 13"/>
          <p:cNvPicPr>
            <a:picLocks noChangeAspect="1" noChangeArrowheads="1"/>
          </p:cNvPicPr>
          <p:nvPr>
            <p:custDataLst>
              <p:custData r:id="rId10"/>
            </p:custDataLst>
          </p:nvPr>
        </p:nvPicPr>
        <p:blipFill>
          <a:blip r:embed="rId24" cstate="email">
            <a:extLst>
              <a:ext uri="{28A0092B-C50C-407E-A947-70E740481C1C}">
                <a14:useLocalDpi xmlns:a14="http://schemas.microsoft.com/office/drawing/2010/main"/>
              </a:ext>
            </a:extLst>
          </a:blip>
          <a:srcRect/>
          <a:stretch>
            <a:fillRect/>
          </a:stretch>
        </p:blipFill>
        <p:spPr bwMode="auto">
          <a:xfrm>
            <a:off x="7778383" y="2131990"/>
            <a:ext cx="1503359" cy="1221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2" name="Group 41"/>
          <p:cNvGrpSpPr/>
          <p:nvPr>
            <p:custDataLst>
              <p:custData r:id="rId11"/>
            </p:custDataLst>
          </p:nvPr>
        </p:nvGrpSpPr>
        <p:grpSpPr>
          <a:xfrm>
            <a:off x="6108517" y="3611735"/>
            <a:ext cx="1360342" cy="2187231"/>
            <a:chOff x="6283999" y="4536300"/>
            <a:chExt cx="1360342" cy="2187231"/>
          </a:xfrm>
        </p:grpSpPr>
        <p:pic>
          <p:nvPicPr>
            <p:cNvPr id="43" name="Picture 11"/>
            <p:cNvPicPr>
              <a:picLocks noChangeAspect="1" noChangeArrowheads="1"/>
            </p:cNvPicPr>
            <p:nvPr/>
          </p:nvPicPr>
          <p:blipFill>
            <a:blip r:embed="rId25" cstate="email">
              <a:biLevel thresh="75000"/>
              <a:extLst>
                <a:ext uri="{28A0092B-C50C-407E-A947-70E740481C1C}">
                  <a14:useLocalDpi xmlns:a14="http://schemas.microsoft.com/office/drawing/2010/main"/>
                </a:ext>
              </a:extLst>
            </a:blip>
            <a:srcRect/>
            <a:stretch>
              <a:fillRect/>
            </a:stretch>
          </p:blipFill>
          <p:spPr bwMode="auto">
            <a:xfrm>
              <a:off x="6548031" y="5916847"/>
              <a:ext cx="832279" cy="806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10"/>
            <p:cNvPicPr>
              <a:picLocks noChangeAspect="1" noChangeArrowheads="1"/>
            </p:cNvPicPr>
            <p:nvPr/>
          </p:nvPicPr>
          <p:blipFill>
            <a:blip r:embed="rId26" cstate="email">
              <a:biLevel thresh="75000"/>
              <a:extLst>
                <a:ext uri="{28A0092B-C50C-407E-A947-70E740481C1C}">
                  <a14:useLocalDpi xmlns:a14="http://schemas.microsoft.com/office/drawing/2010/main"/>
                </a:ext>
              </a:extLst>
            </a:blip>
            <a:srcRect/>
            <a:stretch>
              <a:fillRect/>
            </a:stretch>
          </p:blipFill>
          <p:spPr bwMode="auto">
            <a:xfrm>
              <a:off x="6283999" y="4536300"/>
              <a:ext cx="1360342" cy="1309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5" name="Group 44"/>
          <p:cNvGrpSpPr/>
          <p:nvPr>
            <p:custDataLst>
              <p:custData r:id="rId12"/>
            </p:custDataLst>
          </p:nvPr>
        </p:nvGrpSpPr>
        <p:grpSpPr>
          <a:xfrm>
            <a:off x="5629766" y="803834"/>
            <a:ext cx="6565833" cy="1408823"/>
            <a:chOff x="5691955" y="360198"/>
            <a:chExt cx="6565833" cy="1408823"/>
          </a:xfrm>
        </p:grpSpPr>
        <p:grpSp>
          <p:nvGrpSpPr>
            <p:cNvPr id="46" name="Group 45"/>
            <p:cNvGrpSpPr/>
            <p:nvPr>
              <p:custDataLst>
                <p:custData r:id="rId13"/>
              </p:custDataLst>
            </p:nvPr>
          </p:nvGrpSpPr>
          <p:grpSpPr>
            <a:xfrm>
              <a:off x="7504837" y="647963"/>
              <a:ext cx="1302560" cy="1121058"/>
              <a:chOff x="7228829" y="1275814"/>
              <a:chExt cx="1302560" cy="1121058"/>
            </a:xfrm>
          </p:grpSpPr>
          <p:pic>
            <p:nvPicPr>
              <p:cNvPr id="62" name="Picture 10"/>
              <p:cNvPicPr>
                <a:picLocks noChangeAspect="1" noChangeArrowheads="1"/>
              </p:cNvPicPr>
              <p:nvPr/>
            </p:nvPicPr>
            <p:blipFill>
              <a:blip r:embed="rId27" cstate="email">
                <a:biLevel thresh="75000"/>
                <a:extLst>
                  <a:ext uri="{28A0092B-C50C-407E-A947-70E740481C1C}">
                    <a14:useLocalDpi xmlns:a14="http://schemas.microsoft.com/office/drawing/2010/main"/>
                  </a:ext>
                </a:extLst>
              </a:blip>
              <a:srcRect/>
              <a:stretch>
                <a:fillRect/>
              </a:stretch>
            </p:blipFill>
            <p:spPr bwMode="auto">
              <a:xfrm>
                <a:off x="7228829" y="1275814"/>
                <a:ext cx="1092505" cy="84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3" name="Group 62"/>
              <p:cNvGrpSpPr/>
              <p:nvPr/>
            </p:nvGrpSpPr>
            <p:grpSpPr>
              <a:xfrm>
                <a:off x="7594068" y="1789402"/>
                <a:ext cx="937321" cy="607470"/>
                <a:chOff x="3604512" y="1182199"/>
                <a:chExt cx="1740880" cy="1128250"/>
              </a:xfrm>
            </p:grpSpPr>
            <p:pic>
              <p:nvPicPr>
                <p:cNvPr id="64" name="Picture 3"/>
                <p:cNvPicPr>
                  <a:picLocks noChangeAspect="1" noChangeArrowheads="1"/>
                </p:cNvPicPr>
                <p:nvPr/>
              </p:nvPicPr>
              <p:blipFill>
                <a:blip r:embed="rId28" cstate="email">
                  <a:biLevel thresh="75000"/>
                  <a:extLst>
                    <a:ext uri="{28A0092B-C50C-407E-A947-70E740481C1C}">
                      <a14:useLocalDpi xmlns:a14="http://schemas.microsoft.com/office/drawing/2010/main"/>
                    </a:ext>
                  </a:extLst>
                </a:blip>
                <a:srcRect/>
                <a:stretch>
                  <a:fillRect/>
                </a:stretch>
              </p:blipFill>
              <p:spPr bwMode="auto">
                <a:xfrm>
                  <a:off x="3604512" y="1182199"/>
                  <a:ext cx="1740880" cy="112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3"/>
                <p:cNvPicPr>
                  <a:picLocks noChangeAspect="1" noChangeArrowheads="1"/>
                </p:cNvPicPr>
                <p:nvPr/>
              </p:nvPicPr>
              <p:blipFill>
                <a:blip r:embed="rId28" cstate="email">
                  <a:biLevel thresh="50000"/>
                  <a:extLst>
                    <a:ext uri="{28A0092B-C50C-407E-A947-70E740481C1C}">
                      <a14:useLocalDpi xmlns:a14="http://schemas.microsoft.com/office/drawing/2010/main"/>
                    </a:ext>
                  </a:extLst>
                </a:blip>
                <a:srcRect/>
                <a:stretch>
                  <a:fillRect/>
                </a:stretch>
              </p:blipFill>
              <p:spPr bwMode="auto">
                <a:xfrm>
                  <a:off x="3710794" y="1251079"/>
                  <a:ext cx="1528317" cy="990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47" name="Group 46"/>
            <p:cNvGrpSpPr/>
            <p:nvPr>
              <p:custDataLst>
                <p:custData r:id="rId14"/>
              </p:custDataLst>
            </p:nvPr>
          </p:nvGrpSpPr>
          <p:grpSpPr>
            <a:xfrm>
              <a:off x="9298950" y="718032"/>
              <a:ext cx="1233643" cy="1050989"/>
              <a:chOff x="9022942" y="1345883"/>
              <a:chExt cx="1233643" cy="1050989"/>
            </a:xfrm>
          </p:grpSpPr>
          <p:pic>
            <p:nvPicPr>
              <p:cNvPr id="58" name="Picture 12"/>
              <p:cNvPicPr>
                <a:picLocks noChangeAspect="1" noChangeArrowheads="1"/>
              </p:cNvPicPr>
              <p:nvPr/>
            </p:nvPicPr>
            <p:blipFill>
              <a:blip r:embed="rId22" cstate="email">
                <a:biLevel thresh="75000"/>
                <a:extLst>
                  <a:ext uri="{28A0092B-C50C-407E-A947-70E740481C1C}">
                    <a14:useLocalDpi xmlns:a14="http://schemas.microsoft.com/office/drawing/2010/main"/>
                  </a:ext>
                </a:extLst>
              </a:blip>
              <a:srcRect/>
              <a:stretch>
                <a:fillRect/>
              </a:stretch>
            </p:blipFill>
            <p:spPr bwMode="auto">
              <a:xfrm>
                <a:off x="9022942" y="1345883"/>
                <a:ext cx="998034" cy="779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9" name="Group 58"/>
              <p:cNvGrpSpPr/>
              <p:nvPr/>
            </p:nvGrpSpPr>
            <p:grpSpPr>
              <a:xfrm>
                <a:off x="9319264" y="1789402"/>
                <a:ext cx="937321" cy="607470"/>
                <a:chOff x="3604512" y="1182199"/>
                <a:chExt cx="1740880" cy="1128250"/>
              </a:xfrm>
            </p:grpSpPr>
            <p:pic>
              <p:nvPicPr>
                <p:cNvPr id="60" name="Picture 3"/>
                <p:cNvPicPr>
                  <a:picLocks noChangeAspect="1" noChangeArrowheads="1"/>
                </p:cNvPicPr>
                <p:nvPr/>
              </p:nvPicPr>
              <p:blipFill>
                <a:blip r:embed="rId28" cstate="email">
                  <a:biLevel thresh="75000"/>
                  <a:extLst>
                    <a:ext uri="{28A0092B-C50C-407E-A947-70E740481C1C}">
                      <a14:useLocalDpi xmlns:a14="http://schemas.microsoft.com/office/drawing/2010/main"/>
                    </a:ext>
                  </a:extLst>
                </a:blip>
                <a:srcRect/>
                <a:stretch>
                  <a:fillRect/>
                </a:stretch>
              </p:blipFill>
              <p:spPr bwMode="auto">
                <a:xfrm>
                  <a:off x="3604512" y="1182199"/>
                  <a:ext cx="1740880" cy="112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3"/>
                <p:cNvPicPr>
                  <a:picLocks noChangeAspect="1" noChangeArrowheads="1"/>
                </p:cNvPicPr>
                <p:nvPr/>
              </p:nvPicPr>
              <p:blipFill>
                <a:blip r:embed="rId28" cstate="email">
                  <a:biLevel thresh="50000"/>
                  <a:extLst>
                    <a:ext uri="{28A0092B-C50C-407E-A947-70E740481C1C}">
                      <a14:useLocalDpi xmlns:a14="http://schemas.microsoft.com/office/drawing/2010/main"/>
                    </a:ext>
                  </a:extLst>
                </a:blip>
                <a:srcRect/>
                <a:stretch>
                  <a:fillRect/>
                </a:stretch>
              </p:blipFill>
              <p:spPr bwMode="auto">
                <a:xfrm>
                  <a:off x="3710794" y="1251079"/>
                  <a:ext cx="1528317" cy="990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48" name="Group 47"/>
            <p:cNvGrpSpPr/>
            <p:nvPr>
              <p:custDataLst>
                <p:custData r:id="rId15"/>
              </p:custDataLst>
            </p:nvPr>
          </p:nvGrpSpPr>
          <p:grpSpPr>
            <a:xfrm>
              <a:off x="11212008" y="499420"/>
              <a:ext cx="1045780" cy="1269601"/>
              <a:chOff x="10936000" y="1127271"/>
              <a:chExt cx="1045780" cy="1269601"/>
            </a:xfrm>
          </p:grpSpPr>
          <p:pic>
            <p:nvPicPr>
              <p:cNvPr id="54" name="Picture 18"/>
              <p:cNvPicPr>
                <a:picLocks noChangeAspect="1" noChangeArrowheads="1"/>
              </p:cNvPicPr>
              <p:nvPr/>
            </p:nvPicPr>
            <p:blipFill>
              <a:blip r:embed="rId23" cstate="email">
                <a:biLevel thresh="75000"/>
                <a:extLst>
                  <a:ext uri="{28A0092B-C50C-407E-A947-70E740481C1C}">
                    <a14:useLocalDpi xmlns:a14="http://schemas.microsoft.com/office/drawing/2010/main"/>
                  </a:ext>
                </a:extLst>
              </a:blip>
              <a:srcRect/>
              <a:stretch>
                <a:fillRect/>
              </a:stretch>
            </p:blipFill>
            <p:spPr bwMode="auto">
              <a:xfrm>
                <a:off x="10936000" y="1127271"/>
                <a:ext cx="677138" cy="998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5" name="Group 54"/>
              <p:cNvGrpSpPr/>
              <p:nvPr/>
            </p:nvGrpSpPr>
            <p:grpSpPr>
              <a:xfrm>
                <a:off x="11044459" y="1789402"/>
                <a:ext cx="937321" cy="607470"/>
                <a:chOff x="3604512" y="1182199"/>
                <a:chExt cx="1740880" cy="1128250"/>
              </a:xfrm>
            </p:grpSpPr>
            <p:pic>
              <p:nvPicPr>
                <p:cNvPr id="56" name="Picture 3"/>
                <p:cNvPicPr>
                  <a:picLocks noChangeAspect="1" noChangeArrowheads="1"/>
                </p:cNvPicPr>
                <p:nvPr/>
              </p:nvPicPr>
              <p:blipFill>
                <a:blip r:embed="rId28" cstate="email">
                  <a:biLevel thresh="75000"/>
                  <a:extLst>
                    <a:ext uri="{28A0092B-C50C-407E-A947-70E740481C1C}">
                      <a14:useLocalDpi xmlns:a14="http://schemas.microsoft.com/office/drawing/2010/main"/>
                    </a:ext>
                  </a:extLst>
                </a:blip>
                <a:srcRect/>
                <a:stretch>
                  <a:fillRect/>
                </a:stretch>
              </p:blipFill>
              <p:spPr bwMode="auto">
                <a:xfrm>
                  <a:off x="3604512" y="1182199"/>
                  <a:ext cx="1740880" cy="112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3"/>
                <p:cNvPicPr>
                  <a:picLocks noChangeAspect="1" noChangeArrowheads="1"/>
                </p:cNvPicPr>
                <p:nvPr/>
              </p:nvPicPr>
              <p:blipFill>
                <a:blip r:embed="rId28" cstate="email">
                  <a:biLevel thresh="50000"/>
                  <a:extLst>
                    <a:ext uri="{28A0092B-C50C-407E-A947-70E740481C1C}">
                      <a14:useLocalDpi xmlns:a14="http://schemas.microsoft.com/office/drawing/2010/main"/>
                    </a:ext>
                  </a:extLst>
                </a:blip>
                <a:srcRect/>
                <a:stretch>
                  <a:fillRect/>
                </a:stretch>
              </p:blipFill>
              <p:spPr bwMode="auto">
                <a:xfrm>
                  <a:off x="3710794" y="1251079"/>
                  <a:ext cx="1528317" cy="990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49" name="Group 48"/>
            <p:cNvGrpSpPr/>
            <p:nvPr>
              <p:custDataLst>
                <p:custData r:id="rId16"/>
              </p:custDataLst>
            </p:nvPr>
          </p:nvGrpSpPr>
          <p:grpSpPr>
            <a:xfrm>
              <a:off x="5691955" y="360198"/>
              <a:ext cx="1390246" cy="1408823"/>
              <a:chOff x="5415947" y="988049"/>
              <a:chExt cx="1390246" cy="1408823"/>
            </a:xfrm>
          </p:grpSpPr>
          <p:pic>
            <p:nvPicPr>
              <p:cNvPr id="50" name="Picture 12"/>
              <p:cNvPicPr>
                <a:picLocks noChangeAspect="1" noChangeArrowheads="1"/>
              </p:cNvPicPr>
              <p:nvPr/>
            </p:nvPicPr>
            <p:blipFill>
              <a:blip r:embed="rId21" cstate="email">
                <a:biLevel thresh="75000"/>
                <a:extLst>
                  <a:ext uri="{28A0092B-C50C-407E-A947-70E740481C1C}">
                    <a14:useLocalDpi xmlns:a14="http://schemas.microsoft.com/office/drawing/2010/main"/>
                  </a:ext>
                </a:extLst>
              </a:blip>
              <a:srcRect/>
              <a:stretch>
                <a:fillRect/>
              </a:stretch>
            </p:blipFill>
            <p:spPr bwMode="auto">
              <a:xfrm>
                <a:off x="5415947" y="988049"/>
                <a:ext cx="985168" cy="1137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1" name="Group 50"/>
              <p:cNvGrpSpPr/>
              <p:nvPr/>
            </p:nvGrpSpPr>
            <p:grpSpPr>
              <a:xfrm>
                <a:off x="5868872" y="1789402"/>
                <a:ext cx="937321" cy="607470"/>
                <a:chOff x="3604512" y="1182199"/>
                <a:chExt cx="1740880" cy="1128250"/>
              </a:xfrm>
            </p:grpSpPr>
            <p:pic>
              <p:nvPicPr>
                <p:cNvPr id="52" name="Picture 3"/>
                <p:cNvPicPr>
                  <a:picLocks noChangeAspect="1" noChangeArrowheads="1"/>
                </p:cNvPicPr>
                <p:nvPr/>
              </p:nvPicPr>
              <p:blipFill>
                <a:blip r:embed="rId28" cstate="email">
                  <a:biLevel thresh="75000"/>
                  <a:extLst>
                    <a:ext uri="{28A0092B-C50C-407E-A947-70E740481C1C}">
                      <a14:useLocalDpi xmlns:a14="http://schemas.microsoft.com/office/drawing/2010/main"/>
                    </a:ext>
                  </a:extLst>
                </a:blip>
                <a:srcRect/>
                <a:stretch>
                  <a:fillRect/>
                </a:stretch>
              </p:blipFill>
              <p:spPr bwMode="auto">
                <a:xfrm>
                  <a:off x="3604512" y="1182199"/>
                  <a:ext cx="1740880" cy="112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3"/>
                <p:cNvPicPr>
                  <a:picLocks noChangeAspect="1" noChangeArrowheads="1"/>
                </p:cNvPicPr>
                <p:nvPr/>
              </p:nvPicPr>
              <p:blipFill>
                <a:blip r:embed="rId28" cstate="email">
                  <a:biLevel thresh="50000"/>
                  <a:extLst>
                    <a:ext uri="{28A0092B-C50C-407E-A947-70E740481C1C}">
                      <a14:useLocalDpi xmlns:a14="http://schemas.microsoft.com/office/drawing/2010/main"/>
                    </a:ext>
                  </a:extLst>
                </a:blip>
                <a:srcRect/>
                <a:stretch>
                  <a:fillRect/>
                </a:stretch>
              </p:blipFill>
              <p:spPr bwMode="auto">
                <a:xfrm>
                  <a:off x="3710794" y="1251079"/>
                  <a:ext cx="1528317" cy="990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spTree>
    <p:extLst>
      <p:ext uri="{BB962C8B-B14F-4D97-AF65-F5344CB8AC3E}">
        <p14:creationId xmlns:p14="http://schemas.microsoft.com/office/powerpoint/2010/main" val="286480094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665893"/>
          </a:xfrm>
        </p:spPr>
        <p:txBody>
          <a:bodyPr/>
          <a:lstStyle/>
          <a:p>
            <a:r>
              <a:rPr lang="en-US" dirty="0" smtClean="0"/>
              <a:t>How AAD represents resources</a:t>
            </a:r>
          </a:p>
          <a:p>
            <a:r>
              <a:rPr lang="en-US" dirty="0" smtClean="0"/>
              <a:t>Implementing OAuth2 from scratch</a:t>
            </a:r>
          </a:p>
          <a:p>
            <a:pPr lvl="1"/>
            <a:r>
              <a:rPr lang="en-US" dirty="0" smtClean="0"/>
              <a:t>Windows Phone 8.1, Office 365 API</a:t>
            </a:r>
          </a:p>
          <a:p>
            <a:r>
              <a:rPr lang="en-US" dirty="0" smtClean="0"/>
              <a:t>Client Libraries</a:t>
            </a:r>
          </a:p>
          <a:p>
            <a:pPr marL="342900" lvl="1" indent="-342900"/>
            <a:r>
              <a:rPr lang="en-US" dirty="0"/>
              <a:t>Windows </a:t>
            </a:r>
            <a:r>
              <a:rPr lang="en-US" dirty="0" smtClean="0"/>
              <a:t>Store, </a:t>
            </a:r>
            <a:r>
              <a:rPr lang="en-US" dirty="0" err="1" smtClean="0"/>
              <a:t>iOS</a:t>
            </a:r>
            <a:r>
              <a:rPr lang="en-US" dirty="0" smtClean="0"/>
              <a:t>, Office </a:t>
            </a:r>
            <a:r>
              <a:rPr lang="en-US" dirty="0"/>
              <a:t>365 </a:t>
            </a:r>
            <a:r>
              <a:rPr lang="en-US" dirty="0" smtClean="0"/>
              <a:t>API</a:t>
            </a:r>
          </a:p>
          <a:p>
            <a:r>
              <a:rPr lang="en-US" dirty="0" smtClean="0"/>
              <a:t>Protecting your own API</a:t>
            </a:r>
          </a:p>
          <a:p>
            <a:pPr marL="558800" lvl="2" indent="-342900"/>
            <a:r>
              <a:rPr lang="en-US" dirty="0"/>
              <a:t>Windows </a:t>
            </a:r>
            <a:r>
              <a:rPr lang="en-US" dirty="0" smtClean="0"/>
              <a:t>Store, ASP.NET Web API</a:t>
            </a:r>
          </a:p>
          <a:p>
            <a:r>
              <a:rPr lang="en-US" dirty="0" err="1" smtClean="0"/>
              <a:t>Multitenancy</a:t>
            </a:r>
            <a:endParaRPr lang="en-US" dirty="0"/>
          </a:p>
        </p:txBody>
      </p:sp>
      <p:sp>
        <p:nvSpPr>
          <p:cNvPr id="3" name="Title 2"/>
          <p:cNvSpPr>
            <a:spLocks noGrp="1"/>
          </p:cNvSpPr>
          <p:nvPr>
            <p:ph type="title"/>
          </p:nvPr>
        </p:nvSpPr>
        <p:spPr/>
        <p:txBody>
          <a:bodyPr/>
          <a:lstStyle/>
          <a:p>
            <a:r>
              <a:rPr lang="en-US" dirty="0" smtClean="0"/>
              <a:t>Plan</a:t>
            </a:r>
            <a:endParaRPr lang="en-US" dirty="0"/>
          </a:p>
        </p:txBody>
      </p:sp>
    </p:spTree>
    <p:extLst>
      <p:ext uri="{BB962C8B-B14F-4D97-AF65-F5344CB8AC3E}">
        <p14:creationId xmlns:p14="http://schemas.microsoft.com/office/powerpoint/2010/main" val="42779848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 calcmode="lin" valueType="num">
                                      <p:cBhvr additive="base">
                                        <p:cTn id="33"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62180" y="876726"/>
            <a:ext cx="7373096" cy="5643169"/>
          </a:xfrm>
          <a:prstGeom prst="rect">
            <a:avLst/>
          </a:prstGeom>
        </p:spPr>
        <p:txBody>
          <a:bodyPr wrap="square" lIns="182854" tIns="146283" rIns="182854" bIns="146283">
            <a:spAutoFit/>
          </a:bodyPr>
          <a:lstStyle/>
          <a:p>
            <a:pPr defTabSz="932324">
              <a:lnSpc>
                <a:spcPct val="90000"/>
              </a:lnSpc>
              <a:spcAft>
                <a:spcPts val="1800"/>
              </a:spcAft>
            </a:pPr>
            <a:r>
              <a:rPr lang="en-US" sz="2040" dirty="0">
                <a:solidFill>
                  <a:srgbClr val="505050"/>
                </a:solidFill>
                <a:latin typeface="Segoe UI Light"/>
              </a:rPr>
              <a:t>Today, we announced </a:t>
            </a:r>
            <a:r>
              <a:rPr lang="en-US" sz="2040" b="1" dirty="0">
                <a:solidFill>
                  <a:srgbClr val="505050"/>
                </a:solidFill>
                <a:latin typeface="Segoe UI Light"/>
              </a:rPr>
              <a:t>Azure Active Directory Premium</a:t>
            </a:r>
            <a:r>
              <a:rPr lang="en-US" sz="2040" dirty="0">
                <a:solidFill>
                  <a:srgbClr val="505050"/>
                </a:solidFill>
                <a:latin typeface="Segoe UI Light"/>
              </a:rPr>
              <a:t>, an advanced offering that includes IAM capabilities for on-premises, hybrid and cloud environments. Built on top of the free Azure AD, provides </a:t>
            </a:r>
            <a:r>
              <a:rPr lang="en-US" sz="2040" b="1" dirty="0">
                <a:solidFill>
                  <a:srgbClr val="505050"/>
                </a:solidFill>
                <a:latin typeface="Segoe UI Light"/>
              </a:rPr>
              <a:t>an additional set </a:t>
            </a:r>
            <a:r>
              <a:rPr lang="en-US" sz="2040" dirty="0">
                <a:solidFill>
                  <a:srgbClr val="505050"/>
                </a:solidFill>
                <a:latin typeface="Segoe UI Light"/>
              </a:rPr>
              <a:t>of features to </a:t>
            </a:r>
            <a:r>
              <a:rPr lang="en-US" sz="2040" b="1" dirty="0">
                <a:solidFill>
                  <a:srgbClr val="505050"/>
                </a:solidFill>
                <a:latin typeface="Segoe UI Light"/>
              </a:rPr>
              <a:t>empower enterprises </a:t>
            </a:r>
            <a:r>
              <a:rPr lang="en-US" sz="2040" dirty="0">
                <a:solidFill>
                  <a:srgbClr val="505050"/>
                </a:solidFill>
                <a:latin typeface="Segoe UI Light"/>
              </a:rPr>
              <a:t>with demanding needs on identity and access management, such as:</a:t>
            </a:r>
          </a:p>
          <a:p>
            <a:pPr marL="466298" indent="-466298" defTabSz="932597">
              <a:buFont typeface="Arial" panose="020B0604020202020204" pitchFamily="34" charset="0"/>
              <a:buChar char="•"/>
            </a:pPr>
            <a:r>
              <a:rPr lang="en-US" sz="2040" dirty="0">
                <a:solidFill>
                  <a:srgbClr val="505050"/>
                </a:solidFill>
                <a:latin typeface="Segoe UI Light"/>
              </a:rPr>
              <a:t>Group-based access assignment for SSO to more than 1200 SaaS apps via “myapps.microsoft.com” or mobile apps.</a:t>
            </a:r>
          </a:p>
          <a:p>
            <a:pPr marL="466298" indent="-466298" defTabSz="932597">
              <a:buFont typeface="Arial" panose="020B0604020202020204" pitchFamily="34" charset="0"/>
              <a:buChar char="•"/>
            </a:pPr>
            <a:r>
              <a:rPr lang="en-US" sz="2040" dirty="0">
                <a:solidFill>
                  <a:srgbClr val="505050"/>
                </a:solidFill>
                <a:latin typeface="Segoe UI Light"/>
              </a:rPr>
              <a:t>Self-service password reset</a:t>
            </a:r>
          </a:p>
          <a:p>
            <a:pPr marL="466298" indent="-466298" defTabSz="932597">
              <a:buFont typeface="Arial" panose="020B0604020202020204" pitchFamily="34" charset="0"/>
              <a:buChar char="•"/>
            </a:pPr>
            <a:r>
              <a:rPr lang="en-US" sz="2040" dirty="0">
                <a:solidFill>
                  <a:srgbClr val="505050"/>
                </a:solidFill>
                <a:latin typeface="Segoe UI Light"/>
              </a:rPr>
              <a:t>Delegated group management</a:t>
            </a:r>
          </a:p>
          <a:p>
            <a:pPr marL="466298" indent="-466298" defTabSz="932597">
              <a:buFont typeface="Arial" panose="020B0604020202020204" pitchFamily="34" charset="0"/>
              <a:buChar char="•"/>
            </a:pPr>
            <a:r>
              <a:rPr lang="en-US" sz="2040" dirty="0">
                <a:solidFill>
                  <a:srgbClr val="505050"/>
                </a:solidFill>
                <a:latin typeface="Segoe UI Light"/>
              </a:rPr>
              <a:t>Multi-Factor Authentication </a:t>
            </a:r>
          </a:p>
          <a:p>
            <a:pPr marL="466298" indent="-466298" defTabSz="932597">
              <a:buFont typeface="Arial" panose="020B0604020202020204" pitchFamily="34" charset="0"/>
              <a:buChar char="•"/>
            </a:pPr>
            <a:r>
              <a:rPr lang="en-US" sz="2040" dirty="0">
                <a:solidFill>
                  <a:srgbClr val="505050"/>
                </a:solidFill>
                <a:latin typeface="Segoe UI Light"/>
              </a:rPr>
              <a:t>Customized branding </a:t>
            </a:r>
          </a:p>
          <a:p>
            <a:pPr marL="466298" indent="-466298" defTabSz="932597">
              <a:buFont typeface="Arial" panose="020B0604020202020204" pitchFamily="34" charset="0"/>
              <a:buChar char="•"/>
            </a:pPr>
            <a:r>
              <a:rPr lang="en-US" sz="2040" dirty="0">
                <a:solidFill>
                  <a:srgbClr val="505050"/>
                </a:solidFill>
                <a:latin typeface="Segoe UI Light"/>
              </a:rPr>
              <a:t>Reporting, alerting, and analytics</a:t>
            </a:r>
          </a:p>
          <a:p>
            <a:pPr marL="466298" indent="-466298" defTabSz="932597">
              <a:buFont typeface="Arial" panose="020B0604020202020204" pitchFamily="34" charset="0"/>
              <a:buChar char="•"/>
            </a:pPr>
            <a:endParaRPr lang="en-US" sz="2040" dirty="0">
              <a:solidFill>
                <a:srgbClr val="505050"/>
              </a:solidFill>
              <a:latin typeface="Segoe UI Light"/>
            </a:endParaRPr>
          </a:p>
          <a:p>
            <a:pPr defTabSz="932324">
              <a:lnSpc>
                <a:spcPct val="90000"/>
              </a:lnSpc>
            </a:pPr>
            <a:r>
              <a:rPr lang="en-US" sz="2040" b="1" dirty="0">
                <a:solidFill>
                  <a:srgbClr val="505050"/>
                </a:solidFill>
                <a:latin typeface="Segoe UI Light"/>
              </a:rPr>
              <a:t>Additionally, Azure AD premium offers:</a:t>
            </a:r>
          </a:p>
          <a:p>
            <a:pPr marL="466298" indent="-466298" defTabSz="932597">
              <a:buFont typeface="Arial" panose="020B0604020202020204" pitchFamily="34" charset="0"/>
              <a:buChar char="•"/>
            </a:pPr>
            <a:r>
              <a:rPr lang="en-US" sz="2040" dirty="0">
                <a:solidFill>
                  <a:srgbClr val="505050"/>
                </a:solidFill>
                <a:latin typeface="Segoe UI Light"/>
              </a:rPr>
              <a:t>An Enterprise SLA of 99.9%</a:t>
            </a:r>
          </a:p>
          <a:p>
            <a:pPr marL="466298" indent="-466298" defTabSz="932597">
              <a:buClr>
                <a:srgbClr val="505050"/>
              </a:buClr>
              <a:buFont typeface="Arial" panose="020B0604020202020204" pitchFamily="34" charset="0"/>
              <a:buChar char="•"/>
            </a:pPr>
            <a:r>
              <a:rPr lang="en-US" sz="2040" dirty="0">
                <a:solidFill>
                  <a:srgbClr val="505050"/>
                </a:solidFill>
                <a:latin typeface="Segoe UI Light"/>
              </a:rPr>
              <a:t>Usage rights to </a:t>
            </a:r>
            <a:r>
              <a:rPr lang="en-US" sz="2040" b="1" dirty="0">
                <a:solidFill>
                  <a:srgbClr val="0072C6">
                    <a:lumMod val="75000"/>
                  </a:srgbClr>
                </a:solidFill>
                <a:latin typeface="Segoe UI Light"/>
              </a:rPr>
              <a:t>Forefront Identity Manager</a:t>
            </a:r>
            <a:r>
              <a:rPr lang="en-US" sz="2040" dirty="0">
                <a:gradFill>
                  <a:gsLst>
                    <a:gs pos="86726">
                      <a:srgbClr val="505050"/>
                    </a:gs>
                    <a:gs pos="52000">
                      <a:srgbClr val="505050"/>
                    </a:gs>
                  </a:gsLst>
                  <a:lin ang="5400000" scaled="0"/>
                </a:gradFill>
                <a:latin typeface="Segoe UI Light"/>
              </a:rPr>
              <a:t> </a:t>
            </a:r>
            <a:r>
              <a:rPr lang="en-US" sz="2040" dirty="0">
                <a:solidFill>
                  <a:srgbClr val="505050"/>
                </a:solidFill>
                <a:latin typeface="Segoe UI Light"/>
              </a:rPr>
              <a:t>Server and CALs</a:t>
            </a:r>
          </a:p>
        </p:txBody>
      </p:sp>
      <p:sp>
        <p:nvSpPr>
          <p:cNvPr id="4" name="Title 3"/>
          <p:cNvSpPr>
            <a:spLocks noGrp="1"/>
          </p:cNvSpPr>
          <p:nvPr>
            <p:ph type="title"/>
          </p:nvPr>
        </p:nvSpPr>
        <p:spPr/>
        <p:txBody>
          <a:bodyPr/>
          <a:lstStyle/>
          <a:p>
            <a:r>
              <a:rPr lang="en-US" sz="3999" dirty="0">
                <a:solidFill>
                  <a:schemeClr val="tx1"/>
                </a:solidFill>
              </a:rPr>
              <a:t>Azure Active Directory Premium</a:t>
            </a:r>
          </a:p>
        </p:txBody>
      </p:sp>
      <p:grpSp>
        <p:nvGrpSpPr>
          <p:cNvPr id="10" name="Group 4"/>
          <p:cNvGrpSpPr>
            <a:grpSpLocks noChangeAspect="1"/>
          </p:cNvGrpSpPr>
          <p:nvPr/>
        </p:nvGrpSpPr>
        <p:grpSpPr bwMode="auto">
          <a:xfrm>
            <a:off x="425507" y="1770231"/>
            <a:ext cx="4270968" cy="4244049"/>
            <a:chOff x="3125" y="1415"/>
            <a:chExt cx="1586" cy="1576"/>
          </a:xfrm>
          <a:solidFill>
            <a:schemeClr val="tx2"/>
          </a:solidFill>
        </p:grpSpPr>
        <p:sp>
          <p:nvSpPr>
            <p:cNvPr id="11" name="Freeform 5"/>
            <p:cNvSpPr>
              <a:spLocks/>
            </p:cNvSpPr>
            <p:nvPr/>
          </p:nvSpPr>
          <p:spPr bwMode="auto">
            <a:xfrm>
              <a:off x="3942" y="2006"/>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solidFill>
              <a:srgbClr val="00B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505050"/>
                </a:solidFill>
              </a:endParaRPr>
            </a:p>
          </p:txBody>
        </p:sp>
        <p:sp>
          <p:nvSpPr>
            <p:cNvPr id="12" name="Freeform 6"/>
            <p:cNvSpPr>
              <a:spLocks/>
            </p:cNvSpPr>
            <p:nvPr/>
          </p:nvSpPr>
          <p:spPr bwMode="auto">
            <a:xfrm>
              <a:off x="3600" y="2013"/>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solidFill>
              <a:srgbClr val="00B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505050"/>
                </a:solidFill>
              </a:endParaRPr>
            </a:p>
          </p:txBody>
        </p:sp>
        <p:sp>
          <p:nvSpPr>
            <p:cNvPr id="13" name="Freeform 7"/>
            <p:cNvSpPr>
              <a:spLocks noEditPoints="1"/>
            </p:cNvSpPr>
            <p:nvPr/>
          </p:nvSpPr>
          <p:spPr bwMode="auto">
            <a:xfrm>
              <a:off x="3125" y="1415"/>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solidFill>
              <a:srgbClr val="00B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505050"/>
                </a:solidFill>
              </a:endParaRPr>
            </a:p>
          </p:txBody>
        </p:sp>
      </p:grpSp>
      <p:grpSp>
        <p:nvGrpSpPr>
          <p:cNvPr id="27" name="Group 26"/>
          <p:cNvGrpSpPr/>
          <p:nvPr/>
        </p:nvGrpSpPr>
        <p:grpSpPr>
          <a:xfrm>
            <a:off x="3323146" y="3786867"/>
            <a:ext cx="802372" cy="802372"/>
            <a:chOff x="10625658" y="4454015"/>
            <a:chExt cx="802486" cy="802486"/>
          </a:xfrm>
        </p:grpSpPr>
        <p:sp>
          <p:nvSpPr>
            <p:cNvPr id="3" name="Oval 2"/>
            <p:cNvSpPr/>
            <p:nvPr/>
          </p:nvSpPr>
          <p:spPr bwMode="auto">
            <a:xfrm>
              <a:off x="10625658" y="4454015"/>
              <a:ext cx="802486" cy="802486"/>
            </a:xfrm>
            <a:prstGeom prst="ellipse">
              <a:avLst/>
            </a:prstGeom>
            <a:solidFill>
              <a:srgbClr val="00BEF2"/>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 name="Cross 1"/>
            <p:cNvSpPr/>
            <p:nvPr/>
          </p:nvSpPr>
          <p:spPr bwMode="auto">
            <a:xfrm>
              <a:off x="10835419" y="4668040"/>
              <a:ext cx="403855" cy="403855"/>
            </a:xfrm>
            <a:prstGeom prst="plus">
              <a:avLst>
                <a:gd name="adj" fmla="val 35093"/>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gr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00000">
            <a:off x="1394040" y="3934917"/>
            <a:ext cx="551189" cy="1308646"/>
          </a:xfrm>
          <a:prstGeom prst="rect">
            <a:avLst/>
          </a:prstGeom>
        </p:spPr>
      </p:pic>
    </p:spTree>
    <p:extLst>
      <p:ext uri="{BB962C8B-B14F-4D97-AF65-F5344CB8AC3E}">
        <p14:creationId xmlns:p14="http://schemas.microsoft.com/office/powerpoint/2010/main" val="4160553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Effect transition="in" filter="fade">
                                      <p:cBhvr>
                                        <p:cTn id="9" dur="250"/>
                                        <p:tgtEl>
                                          <p:spTgt spid="10"/>
                                        </p:tgtEl>
                                      </p:cBhvr>
                                    </p:animEffect>
                                  </p:childTnLst>
                                </p:cTn>
                              </p:par>
                              <p:par>
                                <p:cTn id="10" presetID="6" presetClass="emph" presetSubtype="0" decel="100000" fill="hold" nodeType="withEffect">
                                  <p:stCondLst>
                                    <p:cond delay="200"/>
                                  </p:stCondLst>
                                  <p:childTnLst>
                                    <p:animScale>
                                      <p:cBhvr>
                                        <p:cTn id="11" dur="250" fill="hold"/>
                                        <p:tgtEl>
                                          <p:spTgt spid="10"/>
                                        </p:tgtEl>
                                      </p:cBhvr>
                                      <p:by x="110000" y="110000"/>
                                    </p:animScale>
                                  </p:childTnLst>
                                </p:cTn>
                              </p:par>
                              <p:par>
                                <p:cTn id="12" presetID="6" presetClass="emph" presetSubtype="0" decel="100000" fill="hold" nodeType="withEffect">
                                  <p:stCondLst>
                                    <p:cond delay="300"/>
                                  </p:stCondLst>
                                  <p:childTnLst>
                                    <p:animScale>
                                      <p:cBhvr>
                                        <p:cTn id="13" dur="250" fill="hold"/>
                                        <p:tgtEl>
                                          <p:spTgt spid="10"/>
                                        </p:tgtEl>
                                      </p:cBhvr>
                                      <p:by x="91000" y="91000"/>
                                    </p:animScale>
                                  </p:childTnLst>
                                </p:cTn>
                              </p:par>
                              <p:par>
                                <p:cTn id="14" presetID="10" presetClass="entr" presetSubtype="0" fill="hold" nodeType="withEffect">
                                  <p:stCondLst>
                                    <p:cond delay="50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63" presetClass="path" presetSubtype="0" accel="50000" decel="50000" fill="hold" nodeType="withEffect">
                                  <p:stCondLst>
                                    <p:cond delay="500"/>
                                  </p:stCondLst>
                                  <p:childTnLst>
                                    <p:animMotion origin="layout" path="M -5.59101E-7 -1.08942E-7 L -0.06293 0.07581 " pathEditMode="relative" rAng="0" ptsTypes="AA">
                                      <p:cBhvr>
                                        <p:cTn id="18" dur="750" spd="-100000" fill="hold"/>
                                        <p:tgtEl>
                                          <p:spTgt spid="27"/>
                                        </p:tgtEl>
                                        <p:attrNameLst>
                                          <p:attrName>ppt_x</p:attrName>
                                          <p:attrName>ppt_y</p:attrName>
                                        </p:attrNameLst>
                                      </p:cBhvr>
                                      <p:rCtr x="-3153" y="3790"/>
                                    </p:animMotion>
                                  </p:childTnLst>
                                </p:cTn>
                              </p:par>
                              <p:par>
                                <p:cTn id="19" presetID="10" presetClass="entr" presetSubtype="0" fill="hold" nodeType="withEffect">
                                  <p:stCondLst>
                                    <p:cond delay="50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42" presetClass="path" presetSubtype="0" accel="50000" decel="50000" fill="hold" nodeType="withEffect">
                                  <p:stCondLst>
                                    <p:cond delay="500"/>
                                  </p:stCondLst>
                                  <p:childTnLst>
                                    <p:animMotion origin="layout" path="M 8.39929E-7 9.94099E-7 L 0.06804 -0.11167 " pathEditMode="relative" rAng="0" ptsTypes="AA">
                                      <p:cBhvr>
                                        <p:cTn id="23" dur="750" spd="-100000" fill="hold"/>
                                        <p:tgtEl>
                                          <p:spTgt spid="16"/>
                                        </p:tgtEl>
                                        <p:attrNameLst>
                                          <p:attrName>ppt_x</p:attrName>
                                          <p:attrName>ppt_y</p:attrName>
                                        </p:attrNameLst>
                                      </p:cBhvr>
                                      <p:rCtr x="3395" y="-5583"/>
                                    </p:animMotion>
                                  </p:childTnLst>
                                </p:cTn>
                              </p:par>
                            </p:childTnLst>
                          </p:cTn>
                        </p:par>
                      </p:childTnLst>
                    </p:cTn>
                  </p:par>
                  <p:par>
                    <p:cTn id="24" fill="hold">
                      <p:stCondLst>
                        <p:cond delay="indefinite"/>
                      </p:stCondLst>
                      <p:childTnLst>
                        <p:par>
                          <p:cTn id="25" fill="hold">
                            <p:stCondLst>
                              <p:cond delay="0"/>
                            </p:stCondLst>
                            <p:childTnLst>
                              <p:par>
                                <p:cTn id="26" presetID="2" presetClass="entr" presetSubtype="8" decel="100000" fill="hold" grpId="0"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 calcmode="lin" valueType="num">
                                      <p:cBhvr additive="base">
                                        <p:cTn id="28" dur="75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29" dur="75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decel="100000" fill="hold" grpId="0"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 calcmode="lin" valueType="num">
                                      <p:cBhvr additive="base">
                                        <p:cTn id="34" dur="75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35" dur="75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decel="100000" fill="hold" grpId="0" nodeType="click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anim calcmode="lin" valueType="num">
                                      <p:cBhvr additive="base">
                                        <p:cTn id="40" dur="75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41" dur="75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decel="100000" fill="hold" grpId="0" nodeType="clickEffect">
                                  <p:stCondLst>
                                    <p:cond delay="0"/>
                                  </p:stCondLst>
                                  <p:childTnLst>
                                    <p:set>
                                      <p:cBhvr>
                                        <p:cTn id="45" dur="1" fill="hold">
                                          <p:stCondLst>
                                            <p:cond delay="0"/>
                                          </p:stCondLst>
                                        </p:cTn>
                                        <p:tgtEl>
                                          <p:spTgt spid="5">
                                            <p:txEl>
                                              <p:pRg st="3" end="3"/>
                                            </p:txEl>
                                          </p:spTgt>
                                        </p:tgtEl>
                                        <p:attrNameLst>
                                          <p:attrName>style.visibility</p:attrName>
                                        </p:attrNameLst>
                                      </p:cBhvr>
                                      <p:to>
                                        <p:strVal val="visible"/>
                                      </p:to>
                                    </p:set>
                                    <p:anim calcmode="lin" valueType="num">
                                      <p:cBhvr additive="base">
                                        <p:cTn id="46" dur="75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47" dur="75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decel="100000" fill="hold" grpId="0" nodeType="clickEffect">
                                  <p:stCondLst>
                                    <p:cond delay="0"/>
                                  </p:stCondLst>
                                  <p:childTnLst>
                                    <p:set>
                                      <p:cBhvr>
                                        <p:cTn id="51" dur="1" fill="hold">
                                          <p:stCondLst>
                                            <p:cond delay="0"/>
                                          </p:stCondLst>
                                        </p:cTn>
                                        <p:tgtEl>
                                          <p:spTgt spid="5">
                                            <p:txEl>
                                              <p:pRg st="4" end="4"/>
                                            </p:txEl>
                                          </p:spTgt>
                                        </p:tgtEl>
                                        <p:attrNameLst>
                                          <p:attrName>style.visibility</p:attrName>
                                        </p:attrNameLst>
                                      </p:cBhvr>
                                      <p:to>
                                        <p:strVal val="visible"/>
                                      </p:to>
                                    </p:set>
                                    <p:anim calcmode="lin" valueType="num">
                                      <p:cBhvr additive="base">
                                        <p:cTn id="52" dur="75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53" dur="75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decel="100000" fill="hold" grpId="0" nodeType="clickEffect">
                                  <p:stCondLst>
                                    <p:cond delay="0"/>
                                  </p:stCondLst>
                                  <p:childTnLst>
                                    <p:set>
                                      <p:cBhvr>
                                        <p:cTn id="57" dur="1" fill="hold">
                                          <p:stCondLst>
                                            <p:cond delay="0"/>
                                          </p:stCondLst>
                                        </p:cTn>
                                        <p:tgtEl>
                                          <p:spTgt spid="5">
                                            <p:txEl>
                                              <p:pRg st="5" end="5"/>
                                            </p:txEl>
                                          </p:spTgt>
                                        </p:tgtEl>
                                        <p:attrNameLst>
                                          <p:attrName>style.visibility</p:attrName>
                                        </p:attrNameLst>
                                      </p:cBhvr>
                                      <p:to>
                                        <p:strVal val="visible"/>
                                      </p:to>
                                    </p:set>
                                    <p:anim calcmode="lin" valueType="num">
                                      <p:cBhvr additive="base">
                                        <p:cTn id="58" dur="75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59" dur="75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8" decel="100000" fill="hold" grpId="0" nodeType="clickEffect">
                                  <p:stCondLst>
                                    <p:cond delay="0"/>
                                  </p:stCondLst>
                                  <p:childTnLst>
                                    <p:set>
                                      <p:cBhvr>
                                        <p:cTn id="63" dur="1" fill="hold">
                                          <p:stCondLst>
                                            <p:cond delay="0"/>
                                          </p:stCondLst>
                                        </p:cTn>
                                        <p:tgtEl>
                                          <p:spTgt spid="5">
                                            <p:txEl>
                                              <p:pRg st="6" end="6"/>
                                            </p:txEl>
                                          </p:spTgt>
                                        </p:tgtEl>
                                        <p:attrNameLst>
                                          <p:attrName>style.visibility</p:attrName>
                                        </p:attrNameLst>
                                      </p:cBhvr>
                                      <p:to>
                                        <p:strVal val="visible"/>
                                      </p:to>
                                    </p:set>
                                    <p:anim calcmode="lin" valueType="num">
                                      <p:cBhvr additive="base">
                                        <p:cTn id="64" dur="75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65" dur="75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par>
                          <p:cTn id="66" fill="hold">
                            <p:stCondLst>
                              <p:cond delay="750"/>
                            </p:stCondLst>
                            <p:childTnLst>
                              <p:par>
                                <p:cTn id="67" presetID="2" presetClass="entr" presetSubtype="8" decel="100000" fill="hold" grpId="0" nodeType="afterEffect">
                                  <p:stCondLst>
                                    <p:cond delay="0"/>
                                  </p:stCondLst>
                                  <p:childTnLst>
                                    <p:set>
                                      <p:cBhvr>
                                        <p:cTn id="68" dur="1" fill="hold">
                                          <p:stCondLst>
                                            <p:cond delay="0"/>
                                          </p:stCondLst>
                                        </p:cTn>
                                        <p:tgtEl>
                                          <p:spTgt spid="5">
                                            <p:txEl>
                                              <p:pRg st="8" end="8"/>
                                            </p:txEl>
                                          </p:spTgt>
                                        </p:tgtEl>
                                        <p:attrNameLst>
                                          <p:attrName>style.visibility</p:attrName>
                                        </p:attrNameLst>
                                      </p:cBhvr>
                                      <p:to>
                                        <p:strVal val="visible"/>
                                      </p:to>
                                    </p:set>
                                    <p:anim calcmode="lin" valueType="num">
                                      <p:cBhvr additive="base">
                                        <p:cTn id="69" dur="75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70" dur="75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decel="100000" fill="hold" grpId="0" nodeType="clickEffect">
                                  <p:stCondLst>
                                    <p:cond delay="0"/>
                                  </p:stCondLst>
                                  <p:childTnLst>
                                    <p:set>
                                      <p:cBhvr>
                                        <p:cTn id="74" dur="1" fill="hold">
                                          <p:stCondLst>
                                            <p:cond delay="0"/>
                                          </p:stCondLst>
                                        </p:cTn>
                                        <p:tgtEl>
                                          <p:spTgt spid="5">
                                            <p:txEl>
                                              <p:pRg st="9" end="9"/>
                                            </p:txEl>
                                          </p:spTgt>
                                        </p:tgtEl>
                                        <p:attrNameLst>
                                          <p:attrName>style.visibility</p:attrName>
                                        </p:attrNameLst>
                                      </p:cBhvr>
                                      <p:to>
                                        <p:strVal val="visible"/>
                                      </p:to>
                                    </p:set>
                                    <p:anim calcmode="lin" valueType="num">
                                      <p:cBhvr additive="base">
                                        <p:cTn id="75" dur="750" fill="hold"/>
                                        <p:tgtEl>
                                          <p:spTgt spid="5">
                                            <p:txEl>
                                              <p:pRg st="9" end="9"/>
                                            </p:txEl>
                                          </p:spTgt>
                                        </p:tgtEl>
                                        <p:attrNameLst>
                                          <p:attrName>ppt_x</p:attrName>
                                        </p:attrNameLst>
                                      </p:cBhvr>
                                      <p:tavLst>
                                        <p:tav tm="0">
                                          <p:val>
                                            <p:strVal val="0-#ppt_w/2"/>
                                          </p:val>
                                        </p:tav>
                                        <p:tav tm="100000">
                                          <p:val>
                                            <p:strVal val="#ppt_x"/>
                                          </p:val>
                                        </p:tav>
                                      </p:tavLst>
                                    </p:anim>
                                    <p:anim calcmode="lin" valueType="num">
                                      <p:cBhvr additive="base">
                                        <p:cTn id="76" dur="750" fill="hold"/>
                                        <p:tgtEl>
                                          <p:spTgt spid="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8" decel="100000" fill="hold" grpId="0" nodeType="clickEffect">
                                  <p:stCondLst>
                                    <p:cond delay="0"/>
                                  </p:stCondLst>
                                  <p:childTnLst>
                                    <p:set>
                                      <p:cBhvr>
                                        <p:cTn id="80" dur="1" fill="hold">
                                          <p:stCondLst>
                                            <p:cond delay="0"/>
                                          </p:stCondLst>
                                        </p:cTn>
                                        <p:tgtEl>
                                          <p:spTgt spid="5">
                                            <p:txEl>
                                              <p:pRg st="10" end="10"/>
                                            </p:txEl>
                                          </p:spTgt>
                                        </p:tgtEl>
                                        <p:attrNameLst>
                                          <p:attrName>style.visibility</p:attrName>
                                        </p:attrNameLst>
                                      </p:cBhvr>
                                      <p:to>
                                        <p:strVal val="visible"/>
                                      </p:to>
                                    </p:set>
                                    <p:anim calcmode="lin" valueType="num">
                                      <p:cBhvr additive="base">
                                        <p:cTn id="81" dur="750" fill="hold"/>
                                        <p:tgtEl>
                                          <p:spTgt spid="5">
                                            <p:txEl>
                                              <p:pRg st="10" end="10"/>
                                            </p:txEl>
                                          </p:spTgt>
                                        </p:tgtEl>
                                        <p:attrNameLst>
                                          <p:attrName>ppt_x</p:attrName>
                                        </p:attrNameLst>
                                      </p:cBhvr>
                                      <p:tavLst>
                                        <p:tav tm="0">
                                          <p:val>
                                            <p:strVal val="0-#ppt_w/2"/>
                                          </p:val>
                                        </p:tav>
                                        <p:tav tm="100000">
                                          <p:val>
                                            <p:strVal val="#ppt_x"/>
                                          </p:val>
                                        </p:tav>
                                      </p:tavLst>
                                    </p:anim>
                                    <p:anim calcmode="lin" valueType="num">
                                      <p:cBhvr additive="base">
                                        <p:cTn id="82" dur="750" fill="hold"/>
                                        <p:tgtEl>
                                          <p:spTgt spid="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Azure Active Directory App Model</a:t>
            </a:r>
            <a:endParaRPr lang="en-US" dirty="0"/>
          </a:p>
        </p:txBody>
      </p:sp>
      <p:grpSp>
        <p:nvGrpSpPr>
          <p:cNvPr id="5" name="Group 4"/>
          <p:cNvGrpSpPr/>
          <p:nvPr/>
        </p:nvGrpSpPr>
        <p:grpSpPr>
          <a:xfrm>
            <a:off x="5122086" y="1262191"/>
            <a:ext cx="1564880" cy="1401433"/>
            <a:chOff x="8647966" y="1813774"/>
            <a:chExt cx="1564880" cy="1401433"/>
          </a:xfrm>
        </p:grpSpPr>
        <p:pic>
          <p:nvPicPr>
            <p:cNvPr id="6" name="Picture 13"/>
            <p:cNvPicPr>
              <a:picLocks noChangeAspect="1" noChangeArrowheads="1"/>
            </p:cNvPicPr>
            <p:nvPr/>
          </p:nvPicPr>
          <p:blipFill>
            <a:blip r:embed="rId8" cstate="email">
              <a:biLevel thresh="75000"/>
              <a:extLst>
                <a:ext uri="{28A0092B-C50C-407E-A947-70E740481C1C}">
                  <a14:useLocalDpi xmlns:a14="http://schemas.microsoft.com/office/drawing/2010/main"/>
                </a:ext>
              </a:extLst>
            </a:blip>
            <a:srcRect/>
            <a:stretch>
              <a:fillRect/>
            </a:stretch>
          </p:blipFill>
          <p:spPr bwMode="auto">
            <a:xfrm>
              <a:off x="8647966" y="1813774"/>
              <a:ext cx="1503359" cy="1221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9275525" y="2607737"/>
              <a:ext cx="937321" cy="607470"/>
              <a:chOff x="6021272" y="1941802"/>
              <a:chExt cx="937321" cy="607470"/>
            </a:xfrm>
          </p:grpSpPr>
          <p:pic>
            <p:nvPicPr>
              <p:cNvPr id="8" name="Picture 3"/>
              <p:cNvPicPr>
                <a:picLocks noChangeAspect="1" noChangeArrowheads="1"/>
              </p:cNvPicPr>
              <p:nvPr/>
            </p:nvPicPr>
            <p:blipFill>
              <a:blip r:embed="rId9" cstate="email">
                <a:biLevel thresh="75000"/>
                <a:extLst>
                  <a:ext uri="{28A0092B-C50C-407E-A947-70E740481C1C}">
                    <a14:useLocalDpi xmlns:a14="http://schemas.microsoft.com/office/drawing/2010/main"/>
                  </a:ext>
                </a:extLst>
              </a:blip>
              <a:srcRect/>
              <a:stretch>
                <a:fillRect/>
              </a:stretch>
            </p:blipFill>
            <p:spPr bwMode="auto">
              <a:xfrm>
                <a:off x="6021272" y="1941802"/>
                <a:ext cx="937321" cy="607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9" cstate="email">
                <a:biLevel thresh="50000"/>
                <a:extLst>
                  <a:ext uri="{28A0092B-C50C-407E-A947-70E740481C1C}">
                    <a14:useLocalDpi xmlns:a14="http://schemas.microsoft.com/office/drawing/2010/main"/>
                  </a:ext>
                </a:extLst>
              </a:blip>
              <a:srcRect/>
              <a:stretch>
                <a:fillRect/>
              </a:stretch>
            </p:blipFill>
            <p:spPr bwMode="auto">
              <a:xfrm>
                <a:off x="6078496" y="1978888"/>
                <a:ext cx="822873" cy="533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0" name="Group 9"/>
          <p:cNvGrpSpPr/>
          <p:nvPr>
            <p:custDataLst>
              <p:custData r:id="rId1"/>
            </p:custDataLst>
          </p:nvPr>
        </p:nvGrpSpPr>
        <p:grpSpPr>
          <a:xfrm>
            <a:off x="1472952" y="3172751"/>
            <a:ext cx="1791196" cy="1845998"/>
            <a:chOff x="1317683" y="2768138"/>
            <a:chExt cx="1791196" cy="1845998"/>
          </a:xfrm>
        </p:grpSpPr>
        <p:grpSp>
          <p:nvGrpSpPr>
            <p:cNvPr id="11" name="Group 10"/>
            <p:cNvGrpSpPr/>
            <p:nvPr/>
          </p:nvGrpSpPr>
          <p:grpSpPr>
            <a:xfrm>
              <a:off x="1394161" y="3229025"/>
              <a:ext cx="1622983" cy="1385111"/>
              <a:chOff x="2894908" y="2729595"/>
              <a:chExt cx="1622983" cy="1385111"/>
            </a:xfrm>
          </p:grpSpPr>
          <p:grpSp>
            <p:nvGrpSpPr>
              <p:cNvPr id="13" name="Group 12"/>
              <p:cNvGrpSpPr/>
              <p:nvPr/>
            </p:nvGrpSpPr>
            <p:grpSpPr>
              <a:xfrm>
                <a:off x="2894908" y="2729595"/>
                <a:ext cx="1446154" cy="898136"/>
                <a:chOff x="2894908" y="2729595"/>
                <a:chExt cx="1446154" cy="898136"/>
              </a:xfrm>
            </p:grpSpPr>
            <p:pic>
              <p:nvPicPr>
                <p:cNvPr id="17" name="Picture 9"/>
                <p:cNvPicPr>
                  <a:picLocks noChangeAspect="1" noChangeArrowheads="1"/>
                </p:cNvPicPr>
                <p:nvPr/>
              </p:nvPicPr>
              <p:blipFill>
                <a:blip r:embed="rId10" cstate="email">
                  <a:biLevel thresh="75000"/>
                  <a:extLst>
                    <a:ext uri="{28A0092B-C50C-407E-A947-70E740481C1C}">
                      <a14:useLocalDpi xmlns:a14="http://schemas.microsoft.com/office/drawing/2010/main"/>
                    </a:ext>
                  </a:extLst>
                </a:blip>
                <a:srcRect/>
                <a:stretch>
                  <a:fillRect/>
                </a:stretch>
              </p:blipFill>
              <p:spPr bwMode="auto">
                <a:xfrm>
                  <a:off x="2894908" y="2729595"/>
                  <a:ext cx="1446154" cy="898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bwMode="auto">
                <a:xfrm>
                  <a:off x="3840823" y="2857189"/>
                  <a:ext cx="365756" cy="64007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4" name="Group 13"/>
              <p:cNvGrpSpPr/>
              <p:nvPr/>
            </p:nvGrpSpPr>
            <p:grpSpPr>
              <a:xfrm>
                <a:off x="4023701" y="2828045"/>
                <a:ext cx="494190" cy="1286661"/>
                <a:chOff x="6734176" y="1646237"/>
                <a:chExt cx="444500" cy="1157289"/>
              </a:xfrm>
              <a:solidFill>
                <a:schemeClr val="tx1">
                  <a:lumMod val="50000"/>
                </a:schemeClr>
              </a:solidFill>
            </p:grpSpPr>
            <p:sp>
              <p:nvSpPr>
                <p:cNvPr id="15" name="Oval 24"/>
                <p:cNvSpPr>
                  <a:spLocks noChangeArrowheads="1"/>
                </p:cNvSpPr>
                <p:nvPr/>
              </p:nvSpPr>
              <p:spPr bwMode="auto">
                <a:xfrm>
                  <a:off x="6862763" y="1646237"/>
                  <a:ext cx="187325" cy="185738"/>
                </a:xfrm>
                <a:prstGeom prst="ellips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6" name="Freeform 25"/>
                <p:cNvSpPr>
                  <a:spLocks/>
                </p:cNvSpPr>
                <p:nvPr/>
              </p:nvSpPr>
              <p:spPr bwMode="auto">
                <a:xfrm>
                  <a:off x="6734176" y="1865313"/>
                  <a:ext cx="444500" cy="938213"/>
                </a:xfrm>
                <a:custGeom>
                  <a:avLst/>
                  <a:gdLst>
                    <a:gd name="T0" fmla="*/ 354 w 470"/>
                    <a:gd name="T1" fmla="*/ 3 h 994"/>
                    <a:gd name="T2" fmla="*/ 322 w 470"/>
                    <a:gd name="T3" fmla="*/ 0 h 994"/>
                    <a:gd name="T4" fmla="*/ 143 w 470"/>
                    <a:gd name="T5" fmla="*/ 0 h 994"/>
                    <a:gd name="T6" fmla="*/ 111 w 470"/>
                    <a:gd name="T7" fmla="*/ 3 h 994"/>
                    <a:gd name="T8" fmla="*/ 0 w 470"/>
                    <a:gd name="T9" fmla="*/ 152 h 994"/>
                    <a:gd name="T10" fmla="*/ 0 w 470"/>
                    <a:gd name="T11" fmla="*/ 428 h 994"/>
                    <a:gd name="T12" fmla="*/ 38 w 470"/>
                    <a:gd name="T13" fmla="*/ 478 h 994"/>
                    <a:gd name="T14" fmla="*/ 78 w 470"/>
                    <a:gd name="T15" fmla="*/ 428 h 994"/>
                    <a:gd name="T16" fmla="*/ 78 w 470"/>
                    <a:gd name="T17" fmla="*/ 152 h 994"/>
                    <a:gd name="T18" fmla="*/ 97 w 470"/>
                    <a:gd name="T19" fmla="*/ 126 h 994"/>
                    <a:gd name="T20" fmla="*/ 111 w 470"/>
                    <a:gd name="T21" fmla="*/ 126 h 994"/>
                    <a:gd name="T22" fmla="*/ 111 w 470"/>
                    <a:gd name="T23" fmla="*/ 153 h 994"/>
                    <a:gd name="T24" fmla="*/ 111 w 470"/>
                    <a:gd name="T25" fmla="*/ 300 h 994"/>
                    <a:gd name="T26" fmla="*/ 111 w 470"/>
                    <a:gd name="T27" fmla="*/ 938 h 994"/>
                    <a:gd name="T28" fmla="*/ 163 w 470"/>
                    <a:gd name="T29" fmla="*/ 994 h 994"/>
                    <a:gd name="T30" fmla="*/ 219 w 470"/>
                    <a:gd name="T31" fmla="*/ 940 h 994"/>
                    <a:gd name="T32" fmla="*/ 219 w 470"/>
                    <a:gd name="T33" fmla="*/ 515 h 994"/>
                    <a:gd name="T34" fmla="*/ 233 w 470"/>
                    <a:gd name="T35" fmla="*/ 495 h 994"/>
                    <a:gd name="T36" fmla="*/ 235 w 470"/>
                    <a:gd name="T37" fmla="*/ 495 h 994"/>
                    <a:gd name="T38" fmla="*/ 237 w 470"/>
                    <a:gd name="T39" fmla="*/ 495 h 994"/>
                    <a:gd name="T40" fmla="*/ 251 w 470"/>
                    <a:gd name="T41" fmla="*/ 515 h 994"/>
                    <a:gd name="T42" fmla="*/ 251 w 470"/>
                    <a:gd name="T43" fmla="*/ 940 h 994"/>
                    <a:gd name="T44" fmla="*/ 307 w 470"/>
                    <a:gd name="T45" fmla="*/ 994 h 994"/>
                    <a:gd name="T46" fmla="*/ 359 w 470"/>
                    <a:gd name="T47" fmla="*/ 938 h 994"/>
                    <a:gd name="T48" fmla="*/ 359 w 470"/>
                    <a:gd name="T49" fmla="*/ 126 h 994"/>
                    <a:gd name="T50" fmla="*/ 373 w 470"/>
                    <a:gd name="T51" fmla="*/ 126 h 994"/>
                    <a:gd name="T52" fmla="*/ 392 w 470"/>
                    <a:gd name="T53" fmla="*/ 152 h 994"/>
                    <a:gd name="T54" fmla="*/ 392 w 470"/>
                    <a:gd name="T55" fmla="*/ 428 h 994"/>
                    <a:gd name="T56" fmla="*/ 432 w 470"/>
                    <a:gd name="T57" fmla="*/ 478 h 994"/>
                    <a:gd name="T58" fmla="*/ 470 w 470"/>
                    <a:gd name="T59" fmla="*/ 428 h 994"/>
                    <a:gd name="T60" fmla="*/ 470 w 470"/>
                    <a:gd name="T61" fmla="*/ 152 h 994"/>
                    <a:gd name="T62" fmla="*/ 354 w 470"/>
                    <a:gd name="T63" fmla="*/ 3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0" h="994">
                      <a:moveTo>
                        <a:pt x="354" y="3"/>
                      </a:moveTo>
                      <a:cubicBezTo>
                        <a:pt x="344" y="1"/>
                        <a:pt x="333" y="0"/>
                        <a:pt x="322" y="0"/>
                      </a:cubicBezTo>
                      <a:cubicBezTo>
                        <a:pt x="143" y="0"/>
                        <a:pt x="143" y="0"/>
                        <a:pt x="143" y="0"/>
                      </a:cubicBezTo>
                      <a:cubicBezTo>
                        <a:pt x="132" y="0"/>
                        <a:pt x="121" y="1"/>
                        <a:pt x="111" y="3"/>
                      </a:cubicBezTo>
                      <a:cubicBezTo>
                        <a:pt x="41" y="13"/>
                        <a:pt x="0" y="52"/>
                        <a:pt x="0" y="152"/>
                      </a:cubicBezTo>
                      <a:cubicBezTo>
                        <a:pt x="0" y="428"/>
                        <a:pt x="0" y="428"/>
                        <a:pt x="0" y="428"/>
                      </a:cubicBezTo>
                      <a:cubicBezTo>
                        <a:pt x="0" y="468"/>
                        <a:pt x="13" y="478"/>
                        <a:pt x="38" y="478"/>
                      </a:cubicBezTo>
                      <a:cubicBezTo>
                        <a:pt x="61" y="478"/>
                        <a:pt x="78" y="470"/>
                        <a:pt x="78" y="428"/>
                      </a:cubicBezTo>
                      <a:cubicBezTo>
                        <a:pt x="78" y="152"/>
                        <a:pt x="78" y="152"/>
                        <a:pt x="78" y="152"/>
                      </a:cubicBezTo>
                      <a:cubicBezTo>
                        <a:pt x="78" y="129"/>
                        <a:pt x="90" y="126"/>
                        <a:pt x="97" y="126"/>
                      </a:cubicBezTo>
                      <a:cubicBezTo>
                        <a:pt x="111" y="126"/>
                        <a:pt x="111" y="126"/>
                        <a:pt x="111" y="126"/>
                      </a:cubicBezTo>
                      <a:cubicBezTo>
                        <a:pt x="111" y="153"/>
                        <a:pt x="111" y="153"/>
                        <a:pt x="111" y="153"/>
                      </a:cubicBezTo>
                      <a:cubicBezTo>
                        <a:pt x="111" y="161"/>
                        <a:pt x="111" y="219"/>
                        <a:pt x="111" y="300"/>
                      </a:cubicBezTo>
                      <a:cubicBezTo>
                        <a:pt x="111" y="528"/>
                        <a:pt x="111" y="938"/>
                        <a:pt x="111" y="938"/>
                      </a:cubicBezTo>
                      <a:cubicBezTo>
                        <a:pt x="111" y="989"/>
                        <a:pt x="149" y="994"/>
                        <a:pt x="163" y="994"/>
                      </a:cubicBezTo>
                      <a:cubicBezTo>
                        <a:pt x="178" y="994"/>
                        <a:pt x="219" y="989"/>
                        <a:pt x="219" y="940"/>
                      </a:cubicBezTo>
                      <a:cubicBezTo>
                        <a:pt x="219" y="896"/>
                        <a:pt x="219" y="515"/>
                        <a:pt x="219" y="515"/>
                      </a:cubicBezTo>
                      <a:cubicBezTo>
                        <a:pt x="219" y="501"/>
                        <a:pt x="222" y="495"/>
                        <a:pt x="233" y="495"/>
                      </a:cubicBezTo>
                      <a:cubicBezTo>
                        <a:pt x="234" y="495"/>
                        <a:pt x="234" y="495"/>
                        <a:pt x="235" y="495"/>
                      </a:cubicBezTo>
                      <a:cubicBezTo>
                        <a:pt x="236" y="495"/>
                        <a:pt x="236" y="495"/>
                        <a:pt x="237" y="495"/>
                      </a:cubicBezTo>
                      <a:cubicBezTo>
                        <a:pt x="248" y="495"/>
                        <a:pt x="251" y="501"/>
                        <a:pt x="251" y="515"/>
                      </a:cubicBezTo>
                      <a:cubicBezTo>
                        <a:pt x="251" y="515"/>
                        <a:pt x="251" y="896"/>
                        <a:pt x="251" y="940"/>
                      </a:cubicBezTo>
                      <a:cubicBezTo>
                        <a:pt x="251" y="989"/>
                        <a:pt x="292" y="994"/>
                        <a:pt x="307" y="994"/>
                      </a:cubicBezTo>
                      <a:cubicBezTo>
                        <a:pt x="321" y="994"/>
                        <a:pt x="359" y="989"/>
                        <a:pt x="359" y="938"/>
                      </a:cubicBezTo>
                      <a:cubicBezTo>
                        <a:pt x="359" y="938"/>
                        <a:pt x="359" y="353"/>
                        <a:pt x="359" y="126"/>
                      </a:cubicBezTo>
                      <a:cubicBezTo>
                        <a:pt x="373" y="126"/>
                        <a:pt x="373" y="126"/>
                        <a:pt x="373" y="126"/>
                      </a:cubicBezTo>
                      <a:cubicBezTo>
                        <a:pt x="380" y="126"/>
                        <a:pt x="392" y="129"/>
                        <a:pt x="392" y="152"/>
                      </a:cubicBezTo>
                      <a:cubicBezTo>
                        <a:pt x="392" y="428"/>
                        <a:pt x="392" y="428"/>
                        <a:pt x="392" y="428"/>
                      </a:cubicBezTo>
                      <a:cubicBezTo>
                        <a:pt x="392" y="470"/>
                        <a:pt x="409" y="478"/>
                        <a:pt x="432" y="478"/>
                      </a:cubicBezTo>
                      <a:cubicBezTo>
                        <a:pt x="457" y="478"/>
                        <a:pt x="470" y="468"/>
                        <a:pt x="470" y="428"/>
                      </a:cubicBezTo>
                      <a:cubicBezTo>
                        <a:pt x="470" y="152"/>
                        <a:pt x="470" y="152"/>
                        <a:pt x="470" y="152"/>
                      </a:cubicBezTo>
                      <a:cubicBezTo>
                        <a:pt x="470" y="52"/>
                        <a:pt x="425" y="13"/>
                        <a:pt x="354" y="3"/>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grpSp>
        <p:sp>
          <p:nvSpPr>
            <p:cNvPr id="12" name="TextBox 11"/>
            <p:cNvSpPr txBox="1"/>
            <p:nvPr/>
          </p:nvSpPr>
          <p:spPr>
            <a:xfrm>
              <a:off x="1317683" y="2768138"/>
              <a:ext cx="1791196" cy="544765"/>
            </a:xfrm>
            <a:prstGeom prst="rect">
              <a:avLst/>
            </a:prstGeom>
            <a:noFill/>
          </p:spPr>
          <p:txBody>
            <a:bodyPr wrap="none" lIns="182880" tIns="146304" rIns="182880" bIns="146304" rtlCol="0">
              <a:spAutoFit/>
            </a:bodyPr>
            <a:lstStyle/>
            <a:p>
              <a:pPr>
                <a:lnSpc>
                  <a:spcPct val="90000"/>
                </a:lnSpc>
                <a:spcAft>
                  <a:spcPts val="600"/>
                </a:spcAft>
              </a:pPr>
              <a:r>
                <a:rPr lang="en-US" dirty="0" err="1" smtClean="0">
                  <a:gradFill>
                    <a:gsLst>
                      <a:gs pos="2917">
                        <a:srgbClr val="404040"/>
                      </a:gs>
                      <a:gs pos="30000">
                        <a:srgbClr val="404040"/>
                      </a:gs>
                    </a:gsLst>
                    <a:lin ang="5400000" scaled="0"/>
                  </a:gradFill>
                </a:rPr>
                <a:t>user@domain</a:t>
              </a:r>
              <a:endParaRPr lang="en-US" dirty="0" smtClean="0">
                <a:gradFill>
                  <a:gsLst>
                    <a:gs pos="2917">
                      <a:srgbClr val="404040"/>
                    </a:gs>
                    <a:gs pos="30000">
                      <a:srgbClr val="404040"/>
                    </a:gs>
                  </a:gsLst>
                  <a:lin ang="5400000" scaled="0"/>
                </a:gradFill>
              </a:endParaRPr>
            </a:p>
          </p:txBody>
        </p:sp>
      </p:grpSp>
      <p:grpSp>
        <p:nvGrpSpPr>
          <p:cNvPr id="19" name="Group 18"/>
          <p:cNvGrpSpPr/>
          <p:nvPr>
            <p:custDataLst>
              <p:custData r:id="rId2"/>
            </p:custDataLst>
          </p:nvPr>
        </p:nvGrpSpPr>
        <p:grpSpPr>
          <a:xfrm>
            <a:off x="1376909" y="4939115"/>
            <a:ext cx="1791196" cy="1845998"/>
            <a:chOff x="1317683" y="2768138"/>
            <a:chExt cx="1791196" cy="1845998"/>
          </a:xfrm>
        </p:grpSpPr>
        <p:grpSp>
          <p:nvGrpSpPr>
            <p:cNvPr id="20" name="Group 19"/>
            <p:cNvGrpSpPr/>
            <p:nvPr/>
          </p:nvGrpSpPr>
          <p:grpSpPr>
            <a:xfrm>
              <a:off x="1394161" y="3229025"/>
              <a:ext cx="1622983" cy="1385111"/>
              <a:chOff x="2894908" y="2729595"/>
              <a:chExt cx="1622983" cy="1385111"/>
            </a:xfrm>
          </p:grpSpPr>
          <p:grpSp>
            <p:nvGrpSpPr>
              <p:cNvPr id="22" name="Group 21"/>
              <p:cNvGrpSpPr/>
              <p:nvPr/>
            </p:nvGrpSpPr>
            <p:grpSpPr>
              <a:xfrm>
                <a:off x="2894908" y="2729595"/>
                <a:ext cx="1446154" cy="898136"/>
                <a:chOff x="2894908" y="2729595"/>
                <a:chExt cx="1446154" cy="898136"/>
              </a:xfrm>
            </p:grpSpPr>
            <p:pic>
              <p:nvPicPr>
                <p:cNvPr id="26" name="Picture 9"/>
                <p:cNvPicPr>
                  <a:picLocks noChangeAspect="1" noChangeArrowheads="1"/>
                </p:cNvPicPr>
                <p:nvPr/>
              </p:nvPicPr>
              <p:blipFill>
                <a:blip r:embed="rId10" cstate="email">
                  <a:biLevel thresh="75000"/>
                  <a:extLst>
                    <a:ext uri="{28A0092B-C50C-407E-A947-70E740481C1C}">
                      <a14:useLocalDpi xmlns:a14="http://schemas.microsoft.com/office/drawing/2010/main"/>
                    </a:ext>
                  </a:extLst>
                </a:blip>
                <a:srcRect/>
                <a:stretch>
                  <a:fillRect/>
                </a:stretch>
              </p:blipFill>
              <p:spPr bwMode="auto">
                <a:xfrm>
                  <a:off x="2894908" y="2729595"/>
                  <a:ext cx="1446154" cy="898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bwMode="auto">
                <a:xfrm>
                  <a:off x="3840823" y="2857189"/>
                  <a:ext cx="365756" cy="64007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3" name="Group 22"/>
              <p:cNvGrpSpPr/>
              <p:nvPr/>
            </p:nvGrpSpPr>
            <p:grpSpPr>
              <a:xfrm>
                <a:off x="4023701" y="2828045"/>
                <a:ext cx="494190" cy="1286661"/>
                <a:chOff x="6734176" y="1646237"/>
                <a:chExt cx="444500" cy="1157289"/>
              </a:xfrm>
              <a:solidFill>
                <a:schemeClr val="tx1">
                  <a:lumMod val="50000"/>
                </a:schemeClr>
              </a:solidFill>
            </p:grpSpPr>
            <p:sp>
              <p:nvSpPr>
                <p:cNvPr id="24" name="Oval 24"/>
                <p:cNvSpPr>
                  <a:spLocks noChangeArrowheads="1"/>
                </p:cNvSpPr>
                <p:nvPr/>
              </p:nvSpPr>
              <p:spPr bwMode="auto">
                <a:xfrm>
                  <a:off x="6862763" y="1646237"/>
                  <a:ext cx="187325" cy="185738"/>
                </a:xfrm>
                <a:prstGeom prst="ellips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5" name="Freeform 25"/>
                <p:cNvSpPr>
                  <a:spLocks/>
                </p:cNvSpPr>
                <p:nvPr/>
              </p:nvSpPr>
              <p:spPr bwMode="auto">
                <a:xfrm>
                  <a:off x="6734176" y="1865313"/>
                  <a:ext cx="444500" cy="938213"/>
                </a:xfrm>
                <a:custGeom>
                  <a:avLst/>
                  <a:gdLst>
                    <a:gd name="T0" fmla="*/ 354 w 470"/>
                    <a:gd name="T1" fmla="*/ 3 h 994"/>
                    <a:gd name="T2" fmla="*/ 322 w 470"/>
                    <a:gd name="T3" fmla="*/ 0 h 994"/>
                    <a:gd name="T4" fmla="*/ 143 w 470"/>
                    <a:gd name="T5" fmla="*/ 0 h 994"/>
                    <a:gd name="T6" fmla="*/ 111 w 470"/>
                    <a:gd name="T7" fmla="*/ 3 h 994"/>
                    <a:gd name="T8" fmla="*/ 0 w 470"/>
                    <a:gd name="T9" fmla="*/ 152 h 994"/>
                    <a:gd name="T10" fmla="*/ 0 w 470"/>
                    <a:gd name="T11" fmla="*/ 428 h 994"/>
                    <a:gd name="T12" fmla="*/ 38 w 470"/>
                    <a:gd name="T13" fmla="*/ 478 h 994"/>
                    <a:gd name="T14" fmla="*/ 78 w 470"/>
                    <a:gd name="T15" fmla="*/ 428 h 994"/>
                    <a:gd name="T16" fmla="*/ 78 w 470"/>
                    <a:gd name="T17" fmla="*/ 152 h 994"/>
                    <a:gd name="T18" fmla="*/ 97 w 470"/>
                    <a:gd name="T19" fmla="*/ 126 h 994"/>
                    <a:gd name="T20" fmla="*/ 111 w 470"/>
                    <a:gd name="T21" fmla="*/ 126 h 994"/>
                    <a:gd name="T22" fmla="*/ 111 w 470"/>
                    <a:gd name="T23" fmla="*/ 153 h 994"/>
                    <a:gd name="T24" fmla="*/ 111 w 470"/>
                    <a:gd name="T25" fmla="*/ 300 h 994"/>
                    <a:gd name="T26" fmla="*/ 111 w 470"/>
                    <a:gd name="T27" fmla="*/ 938 h 994"/>
                    <a:gd name="T28" fmla="*/ 163 w 470"/>
                    <a:gd name="T29" fmla="*/ 994 h 994"/>
                    <a:gd name="T30" fmla="*/ 219 w 470"/>
                    <a:gd name="T31" fmla="*/ 940 h 994"/>
                    <a:gd name="T32" fmla="*/ 219 w 470"/>
                    <a:gd name="T33" fmla="*/ 515 h 994"/>
                    <a:gd name="T34" fmla="*/ 233 w 470"/>
                    <a:gd name="T35" fmla="*/ 495 h 994"/>
                    <a:gd name="T36" fmla="*/ 235 w 470"/>
                    <a:gd name="T37" fmla="*/ 495 h 994"/>
                    <a:gd name="T38" fmla="*/ 237 w 470"/>
                    <a:gd name="T39" fmla="*/ 495 h 994"/>
                    <a:gd name="T40" fmla="*/ 251 w 470"/>
                    <a:gd name="T41" fmla="*/ 515 h 994"/>
                    <a:gd name="T42" fmla="*/ 251 w 470"/>
                    <a:gd name="T43" fmla="*/ 940 h 994"/>
                    <a:gd name="T44" fmla="*/ 307 w 470"/>
                    <a:gd name="T45" fmla="*/ 994 h 994"/>
                    <a:gd name="T46" fmla="*/ 359 w 470"/>
                    <a:gd name="T47" fmla="*/ 938 h 994"/>
                    <a:gd name="T48" fmla="*/ 359 w 470"/>
                    <a:gd name="T49" fmla="*/ 126 h 994"/>
                    <a:gd name="T50" fmla="*/ 373 w 470"/>
                    <a:gd name="T51" fmla="*/ 126 h 994"/>
                    <a:gd name="T52" fmla="*/ 392 w 470"/>
                    <a:gd name="T53" fmla="*/ 152 h 994"/>
                    <a:gd name="T54" fmla="*/ 392 w 470"/>
                    <a:gd name="T55" fmla="*/ 428 h 994"/>
                    <a:gd name="T56" fmla="*/ 432 w 470"/>
                    <a:gd name="T57" fmla="*/ 478 h 994"/>
                    <a:gd name="T58" fmla="*/ 470 w 470"/>
                    <a:gd name="T59" fmla="*/ 428 h 994"/>
                    <a:gd name="T60" fmla="*/ 470 w 470"/>
                    <a:gd name="T61" fmla="*/ 152 h 994"/>
                    <a:gd name="T62" fmla="*/ 354 w 470"/>
                    <a:gd name="T63" fmla="*/ 3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0" h="994">
                      <a:moveTo>
                        <a:pt x="354" y="3"/>
                      </a:moveTo>
                      <a:cubicBezTo>
                        <a:pt x="344" y="1"/>
                        <a:pt x="333" y="0"/>
                        <a:pt x="322" y="0"/>
                      </a:cubicBezTo>
                      <a:cubicBezTo>
                        <a:pt x="143" y="0"/>
                        <a:pt x="143" y="0"/>
                        <a:pt x="143" y="0"/>
                      </a:cubicBezTo>
                      <a:cubicBezTo>
                        <a:pt x="132" y="0"/>
                        <a:pt x="121" y="1"/>
                        <a:pt x="111" y="3"/>
                      </a:cubicBezTo>
                      <a:cubicBezTo>
                        <a:pt x="41" y="13"/>
                        <a:pt x="0" y="52"/>
                        <a:pt x="0" y="152"/>
                      </a:cubicBezTo>
                      <a:cubicBezTo>
                        <a:pt x="0" y="428"/>
                        <a:pt x="0" y="428"/>
                        <a:pt x="0" y="428"/>
                      </a:cubicBezTo>
                      <a:cubicBezTo>
                        <a:pt x="0" y="468"/>
                        <a:pt x="13" y="478"/>
                        <a:pt x="38" y="478"/>
                      </a:cubicBezTo>
                      <a:cubicBezTo>
                        <a:pt x="61" y="478"/>
                        <a:pt x="78" y="470"/>
                        <a:pt x="78" y="428"/>
                      </a:cubicBezTo>
                      <a:cubicBezTo>
                        <a:pt x="78" y="152"/>
                        <a:pt x="78" y="152"/>
                        <a:pt x="78" y="152"/>
                      </a:cubicBezTo>
                      <a:cubicBezTo>
                        <a:pt x="78" y="129"/>
                        <a:pt x="90" y="126"/>
                        <a:pt x="97" y="126"/>
                      </a:cubicBezTo>
                      <a:cubicBezTo>
                        <a:pt x="111" y="126"/>
                        <a:pt x="111" y="126"/>
                        <a:pt x="111" y="126"/>
                      </a:cubicBezTo>
                      <a:cubicBezTo>
                        <a:pt x="111" y="153"/>
                        <a:pt x="111" y="153"/>
                        <a:pt x="111" y="153"/>
                      </a:cubicBezTo>
                      <a:cubicBezTo>
                        <a:pt x="111" y="161"/>
                        <a:pt x="111" y="219"/>
                        <a:pt x="111" y="300"/>
                      </a:cubicBezTo>
                      <a:cubicBezTo>
                        <a:pt x="111" y="528"/>
                        <a:pt x="111" y="938"/>
                        <a:pt x="111" y="938"/>
                      </a:cubicBezTo>
                      <a:cubicBezTo>
                        <a:pt x="111" y="989"/>
                        <a:pt x="149" y="994"/>
                        <a:pt x="163" y="994"/>
                      </a:cubicBezTo>
                      <a:cubicBezTo>
                        <a:pt x="178" y="994"/>
                        <a:pt x="219" y="989"/>
                        <a:pt x="219" y="940"/>
                      </a:cubicBezTo>
                      <a:cubicBezTo>
                        <a:pt x="219" y="896"/>
                        <a:pt x="219" y="515"/>
                        <a:pt x="219" y="515"/>
                      </a:cubicBezTo>
                      <a:cubicBezTo>
                        <a:pt x="219" y="501"/>
                        <a:pt x="222" y="495"/>
                        <a:pt x="233" y="495"/>
                      </a:cubicBezTo>
                      <a:cubicBezTo>
                        <a:pt x="234" y="495"/>
                        <a:pt x="234" y="495"/>
                        <a:pt x="235" y="495"/>
                      </a:cubicBezTo>
                      <a:cubicBezTo>
                        <a:pt x="236" y="495"/>
                        <a:pt x="236" y="495"/>
                        <a:pt x="237" y="495"/>
                      </a:cubicBezTo>
                      <a:cubicBezTo>
                        <a:pt x="248" y="495"/>
                        <a:pt x="251" y="501"/>
                        <a:pt x="251" y="515"/>
                      </a:cubicBezTo>
                      <a:cubicBezTo>
                        <a:pt x="251" y="515"/>
                        <a:pt x="251" y="896"/>
                        <a:pt x="251" y="940"/>
                      </a:cubicBezTo>
                      <a:cubicBezTo>
                        <a:pt x="251" y="989"/>
                        <a:pt x="292" y="994"/>
                        <a:pt x="307" y="994"/>
                      </a:cubicBezTo>
                      <a:cubicBezTo>
                        <a:pt x="321" y="994"/>
                        <a:pt x="359" y="989"/>
                        <a:pt x="359" y="938"/>
                      </a:cubicBezTo>
                      <a:cubicBezTo>
                        <a:pt x="359" y="938"/>
                        <a:pt x="359" y="353"/>
                        <a:pt x="359" y="126"/>
                      </a:cubicBezTo>
                      <a:cubicBezTo>
                        <a:pt x="373" y="126"/>
                        <a:pt x="373" y="126"/>
                        <a:pt x="373" y="126"/>
                      </a:cubicBezTo>
                      <a:cubicBezTo>
                        <a:pt x="380" y="126"/>
                        <a:pt x="392" y="129"/>
                        <a:pt x="392" y="152"/>
                      </a:cubicBezTo>
                      <a:cubicBezTo>
                        <a:pt x="392" y="428"/>
                        <a:pt x="392" y="428"/>
                        <a:pt x="392" y="428"/>
                      </a:cubicBezTo>
                      <a:cubicBezTo>
                        <a:pt x="392" y="470"/>
                        <a:pt x="409" y="478"/>
                        <a:pt x="432" y="478"/>
                      </a:cubicBezTo>
                      <a:cubicBezTo>
                        <a:pt x="457" y="478"/>
                        <a:pt x="470" y="468"/>
                        <a:pt x="470" y="428"/>
                      </a:cubicBezTo>
                      <a:cubicBezTo>
                        <a:pt x="470" y="152"/>
                        <a:pt x="470" y="152"/>
                        <a:pt x="470" y="152"/>
                      </a:cubicBezTo>
                      <a:cubicBezTo>
                        <a:pt x="470" y="52"/>
                        <a:pt x="425" y="13"/>
                        <a:pt x="354" y="3"/>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grpSp>
        <p:sp>
          <p:nvSpPr>
            <p:cNvPr id="21" name="TextBox 20"/>
            <p:cNvSpPr txBox="1"/>
            <p:nvPr/>
          </p:nvSpPr>
          <p:spPr>
            <a:xfrm>
              <a:off x="1317683" y="2768138"/>
              <a:ext cx="1791196" cy="544765"/>
            </a:xfrm>
            <a:prstGeom prst="rect">
              <a:avLst/>
            </a:prstGeom>
            <a:noFill/>
          </p:spPr>
          <p:txBody>
            <a:bodyPr wrap="none" lIns="182880" tIns="146304" rIns="182880" bIns="146304" rtlCol="0">
              <a:spAutoFit/>
            </a:bodyPr>
            <a:lstStyle/>
            <a:p>
              <a:pPr>
                <a:lnSpc>
                  <a:spcPct val="90000"/>
                </a:lnSpc>
                <a:spcAft>
                  <a:spcPts val="600"/>
                </a:spcAft>
              </a:pPr>
              <a:r>
                <a:rPr lang="en-US" dirty="0" err="1" smtClean="0">
                  <a:gradFill>
                    <a:gsLst>
                      <a:gs pos="2917">
                        <a:srgbClr val="404040"/>
                      </a:gs>
                      <a:gs pos="30000">
                        <a:srgbClr val="404040"/>
                      </a:gs>
                    </a:gsLst>
                    <a:lin ang="5400000" scaled="0"/>
                  </a:gradFill>
                </a:rPr>
                <a:t>user@domain</a:t>
              </a:r>
              <a:endParaRPr lang="en-US" dirty="0" smtClean="0">
                <a:gradFill>
                  <a:gsLst>
                    <a:gs pos="2917">
                      <a:srgbClr val="404040"/>
                    </a:gs>
                    <a:gs pos="30000">
                      <a:srgbClr val="404040"/>
                    </a:gs>
                  </a:gsLst>
                  <a:lin ang="5400000" scaled="0"/>
                </a:gradFill>
              </a:endParaRPr>
            </a:p>
          </p:txBody>
        </p:sp>
      </p:grpSp>
      <p:grpSp>
        <p:nvGrpSpPr>
          <p:cNvPr id="29" name="Group 28"/>
          <p:cNvGrpSpPr/>
          <p:nvPr>
            <p:custDataLst>
              <p:custData r:id="rId3"/>
            </p:custDataLst>
          </p:nvPr>
        </p:nvGrpSpPr>
        <p:grpSpPr>
          <a:xfrm>
            <a:off x="5460581" y="3143127"/>
            <a:ext cx="1661362" cy="1719743"/>
            <a:chOff x="5128090" y="2691688"/>
            <a:chExt cx="1661362" cy="1719743"/>
          </a:xfrm>
        </p:grpSpPr>
        <p:grpSp>
          <p:nvGrpSpPr>
            <p:cNvPr id="30" name="Group 29"/>
            <p:cNvGrpSpPr/>
            <p:nvPr/>
          </p:nvGrpSpPr>
          <p:grpSpPr>
            <a:xfrm>
              <a:off x="5128090" y="3185127"/>
              <a:ext cx="1661362" cy="1226304"/>
              <a:chOff x="2760425" y="4246341"/>
              <a:chExt cx="1661362" cy="1226304"/>
            </a:xfrm>
          </p:grpSpPr>
          <p:grpSp>
            <p:nvGrpSpPr>
              <p:cNvPr id="32" name="Group 31"/>
              <p:cNvGrpSpPr/>
              <p:nvPr/>
            </p:nvGrpSpPr>
            <p:grpSpPr>
              <a:xfrm>
                <a:off x="2760425" y="4246341"/>
                <a:ext cx="1446154" cy="898136"/>
                <a:chOff x="2894908" y="2729595"/>
                <a:chExt cx="1446154" cy="898136"/>
              </a:xfrm>
            </p:grpSpPr>
            <p:pic>
              <p:nvPicPr>
                <p:cNvPr id="36" name="Picture 9"/>
                <p:cNvPicPr>
                  <a:picLocks noChangeAspect="1" noChangeArrowheads="1"/>
                </p:cNvPicPr>
                <p:nvPr/>
              </p:nvPicPr>
              <p:blipFill>
                <a:blip r:embed="rId10" cstate="email">
                  <a:biLevel thresh="75000"/>
                  <a:extLst>
                    <a:ext uri="{28A0092B-C50C-407E-A947-70E740481C1C}">
                      <a14:useLocalDpi xmlns:a14="http://schemas.microsoft.com/office/drawing/2010/main"/>
                    </a:ext>
                  </a:extLst>
                </a:blip>
                <a:srcRect/>
                <a:stretch>
                  <a:fillRect/>
                </a:stretch>
              </p:blipFill>
              <p:spPr bwMode="auto">
                <a:xfrm>
                  <a:off x="2894908" y="2729595"/>
                  <a:ext cx="1446154" cy="898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Rectangle 36"/>
                <p:cNvSpPr/>
                <p:nvPr/>
              </p:nvSpPr>
              <p:spPr bwMode="auto">
                <a:xfrm>
                  <a:off x="3840823" y="2857189"/>
                  <a:ext cx="365756" cy="64007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33" name="Oval 32"/>
              <p:cNvSpPr/>
              <p:nvPr/>
            </p:nvSpPr>
            <p:spPr bwMode="auto">
              <a:xfrm>
                <a:off x="3456170" y="4696239"/>
                <a:ext cx="296901" cy="296901"/>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4" name="Oval 33"/>
              <p:cNvSpPr/>
              <p:nvPr/>
            </p:nvSpPr>
            <p:spPr bwMode="auto">
              <a:xfrm>
                <a:off x="3855257" y="4893308"/>
                <a:ext cx="457195" cy="457195"/>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5" name="Picture 17"/>
              <p:cNvPicPr>
                <a:picLocks noChangeAspect="1" noChangeArrowheads="1"/>
              </p:cNvPicPr>
              <p:nvPr/>
            </p:nvPicPr>
            <p:blipFill>
              <a:blip r:embed="rId11" cstate="email">
                <a:biLevel thresh="75000"/>
                <a:extLst>
                  <a:ext uri="{28A0092B-C50C-407E-A947-70E740481C1C}">
                    <a14:useLocalDpi xmlns:a14="http://schemas.microsoft.com/office/drawing/2010/main"/>
                  </a:ext>
                </a:extLst>
              </a:blip>
              <a:srcRect/>
              <a:stretch>
                <a:fillRect/>
              </a:stretch>
            </p:blipFill>
            <p:spPr bwMode="auto">
              <a:xfrm>
                <a:off x="3388736" y="4642817"/>
                <a:ext cx="1033051" cy="829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1" name="TextBox 30"/>
            <p:cNvSpPr txBox="1"/>
            <p:nvPr/>
          </p:nvSpPr>
          <p:spPr>
            <a:xfrm>
              <a:off x="5231522" y="2691688"/>
              <a:ext cx="1445845" cy="544765"/>
            </a:xfrm>
            <a:prstGeom prst="rect">
              <a:avLst/>
            </a:prstGeom>
            <a:noFill/>
          </p:spPr>
          <p:txBody>
            <a:bodyPr wrap="none" lIns="182880" tIns="146304" rIns="182880" bIns="146304" rtlCol="0">
              <a:spAutoFit/>
            </a:bodyPr>
            <a:lstStyle/>
            <a:p>
              <a:pPr>
                <a:lnSpc>
                  <a:spcPct val="90000"/>
                </a:lnSpc>
                <a:spcAft>
                  <a:spcPts val="600"/>
                </a:spcAft>
              </a:pPr>
              <a:r>
                <a:rPr lang="en-US" dirty="0" err="1" smtClean="0">
                  <a:gradFill>
                    <a:gsLst>
                      <a:gs pos="2917">
                        <a:srgbClr val="404040"/>
                      </a:gs>
                      <a:gs pos="30000">
                        <a:srgbClr val="404040"/>
                      </a:gs>
                    </a:gsLst>
                    <a:lin ang="5400000" scaled="0"/>
                  </a:gradFill>
                </a:rPr>
                <a:t>WebApp</a:t>
              </a:r>
              <a:r>
                <a:rPr lang="en-US" dirty="0" smtClean="0">
                  <a:gradFill>
                    <a:gsLst>
                      <a:gs pos="2917">
                        <a:srgbClr val="404040"/>
                      </a:gs>
                      <a:gs pos="30000">
                        <a:srgbClr val="404040"/>
                      </a:gs>
                    </a:gsLst>
                    <a:lin ang="5400000" scaled="0"/>
                  </a:gradFill>
                </a:rPr>
                <a:t> 1</a:t>
              </a:r>
            </a:p>
          </p:txBody>
        </p:sp>
      </p:grpSp>
      <p:grpSp>
        <p:nvGrpSpPr>
          <p:cNvPr id="38" name="Group 37"/>
          <p:cNvGrpSpPr/>
          <p:nvPr>
            <p:custDataLst>
              <p:custData r:id="rId4"/>
            </p:custDataLst>
          </p:nvPr>
        </p:nvGrpSpPr>
        <p:grpSpPr>
          <a:xfrm>
            <a:off x="5063948" y="4729689"/>
            <a:ext cx="2187928" cy="1748372"/>
            <a:chOff x="2130853" y="4095198"/>
            <a:chExt cx="2187928" cy="1748372"/>
          </a:xfrm>
        </p:grpSpPr>
        <p:pic>
          <p:nvPicPr>
            <p:cNvPr id="39" name="Picture 6"/>
            <p:cNvPicPr>
              <a:picLocks noChangeAspect="1" noChangeArrowheads="1"/>
            </p:cNvPicPr>
            <p:nvPr/>
          </p:nvPicPr>
          <p:blipFill>
            <a:blip r:embed="rId12" cstate="email">
              <a:biLevel thresh="75000"/>
              <a:extLst>
                <a:ext uri="{28A0092B-C50C-407E-A947-70E740481C1C}">
                  <a14:useLocalDpi xmlns:a14="http://schemas.microsoft.com/office/drawing/2010/main"/>
                </a:ext>
              </a:extLst>
            </a:blip>
            <a:srcRect/>
            <a:stretch>
              <a:fillRect/>
            </a:stretch>
          </p:blipFill>
          <p:spPr bwMode="auto">
            <a:xfrm>
              <a:off x="2441911" y="4667261"/>
              <a:ext cx="373907" cy="483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2669675" y="4643386"/>
              <a:ext cx="1649106"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rgbClr val="404040"/>
                      </a:gs>
                      <a:gs pos="30000">
                        <a:srgbClr val="404040"/>
                      </a:gs>
                    </a:gsLst>
                    <a:lin ang="5400000" scaled="0"/>
                  </a:gradFill>
                </a:rPr>
                <a:t>Permission 1</a:t>
              </a:r>
            </a:p>
          </p:txBody>
        </p:sp>
        <p:pic>
          <p:nvPicPr>
            <p:cNvPr id="41" name="Picture 6"/>
            <p:cNvPicPr>
              <a:picLocks noChangeAspect="1" noChangeArrowheads="1"/>
            </p:cNvPicPr>
            <p:nvPr/>
          </p:nvPicPr>
          <p:blipFill>
            <a:blip r:embed="rId12" cstate="email">
              <a:biLevel thresh="75000"/>
              <a:extLst>
                <a:ext uri="{28A0092B-C50C-407E-A947-70E740481C1C}">
                  <a14:useLocalDpi xmlns:a14="http://schemas.microsoft.com/office/drawing/2010/main"/>
                </a:ext>
              </a:extLst>
            </a:blip>
            <a:srcRect/>
            <a:stretch>
              <a:fillRect/>
            </a:stretch>
          </p:blipFill>
          <p:spPr bwMode="auto">
            <a:xfrm>
              <a:off x="2441911" y="5254198"/>
              <a:ext cx="373907" cy="483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extBox 41"/>
            <p:cNvSpPr txBox="1"/>
            <p:nvPr/>
          </p:nvSpPr>
          <p:spPr>
            <a:xfrm>
              <a:off x="2669675" y="5230323"/>
              <a:ext cx="1649106"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rgbClr val="404040"/>
                      </a:gs>
                      <a:gs pos="30000">
                        <a:srgbClr val="404040"/>
                      </a:gs>
                    </a:gsLst>
                    <a:lin ang="5400000" scaled="0"/>
                  </a:gradFill>
                </a:rPr>
                <a:t>Permission 2</a:t>
              </a:r>
            </a:p>
          </p:txBody>
        </p:sp>
        <p:sp>
          <p:nvSpPr>
            <p:cNvPr id="43" name="5-Point Star 42"/>
            <p:cNvSpPr/>
            <p:nvPr/>
          </p:nvSpPr>
          <p:spPr bwMode="auto">
            <a:xfrm>
              <a:off x="2522215" y="5434260"/>
              <a:ext cx="213299" cy="213299"/>
            </a:xfrm>
            <a:prstGeom prst="star5">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4" name="TextBox 43"/>
            <p:cNvSpPr txBox="1"/>
            <p:nvPr/>
          </p:nvSpPr>
          <p:spPr>
            <a:xfrm>
              <a:off x="2130853" y="4095198"/>
              <a:ext cx="1228541"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rgbClr val="404040"/>
                      </a:gs>
                      <a:gs pos="30000">
                        <a:srgbClr val="404040"/>
                      </a:gs>
                    </a:gsLst>
                    <a:lin ang="5400000" scaled="0"/>
                  </a:gradFill>
                </a:rPr>
                <a:t>Exposes:</a:t>
              </a:r>
            </a:p>
          </p:txBody>
        </p:sp>
        <p:sp>
          <p:nvSpPr>
            <p:cNvPr id="45" name="Rectangle 44"/>
            <p:cNvSpPr/>
            <p:nvPr/>
          </p:nvSpPr>
          <p:spPr bwMode="auto">
            <a:xfrm>
              <a:off x="2326695" y="4534798"/>
              <a:ext cx="1879884" cy="1308772"/>
            </a:xfrm>
            <a:prstGeom prst="rect">
              <a:avLst/>
            </a:prstGeom>
            <a:noFill/>
            <a:ln w="19050">
              <a:solidFill>
                <a:schemeClr val="bg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46" name="Group 45"/>
          <p:cNvGrpSpPr/>
          <p:nvPr>
            <p:custDataLst>
              <p:custData r:id="rId5"/>
            </p:custDataLst>
          </p:nvPr>
        </p:nvGrpSpPr>
        <p:grpSpPr>
          <a:xfrm>
            <a:off x="9871075" y="3166877"/>
            <a:ext cx="1791360" cy="1611316"/>
            <a:chOff x="9108063" y="2684969"/>
            <a:chExt cx="1791360" cy="1611316"/>
          </a:xfrm>
        </p:grpSpPr>
        <p:grpSp>
          <p:nvGrpSpPr>
            <p:cNvPr id="47" name="Group 46"/>
            <p:cNvGrpSpPr/>
            <p:nvPr/>
          </p:nvGrpSpPr>
          <p:grpSpPr>
            <a:xfrm>
              <a:off x="9144285" y="3153914"/>
              <a:ext cx="1755138" cy="1142371"/>
              <a:chOff x="5009081" y="3105015"/>
              <a:chExt cx="1755138" cy="1142371"/>
            </a:xfrm>
          </p:grpSpPr>
          <p:pic>
            <p:nvPicPr>
              <p:cNvPr id="49" name="Picture 9"/>
              <p:cNvPicPr>
                <a:picLocks noChangeAspect="1" noChangeArrowheads="1"/>
              </p:cNvPicPr>
              <p:nvPr/>
            </p:nvPicPr>
            <p:blipFill>
              <a:blip r:embed="rId10" cstate="email">
                <a:biLevel thresh="75000"/>
                <a:extLst>
                  <a:ext uri="{28A0092B-C50C-407E-A947-70E740481C1C}">
                    <a14:useLocalDpi xmlns:a14="http://schemas.microsoft.com/office/drawing/2010/main"/>
                  </a:ext>
                </a:extLst>
              </a:blip>
              <a:srcRect/>
              <a:stretch>
                <a:fillRect/>
              </a:stretch>
            </p:blipFill>
            <p:spPr bwMode="auto">
              <a:xfrm>
                <a:off x="5009081" y="3105015"/>
                <a:ext cx="1446154" cy="898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Rectangle 49"/>
              <p:cNvSpPr/>
              <p:nvPr/>
            </p:nvSpPr>
            <p:spPr bwMode="auto">
              <a:xfrm>
                <a:off x="5954996" y="3232609"/>
                <a:ext cx="365756" cy="64007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1" name="Group 50"/>
              <p:cNvGrpSpPr/>
              <p:nvPr/>
            </p:nvGrpSpPr>
            <p:grpSpPr>
              <a:xfrm>
                <a:off x="5953900" y="3617977"/>
                <a:ext cx="810319" cy="629409"/>
                <a:chOff x="3459868" y="6131944"/>
                <a:chExt cx="989929" cy="768920"/>
              </a:xfrm>
            </p:grpSpPr>
            <p:sp>
              <p:nvSpPr>
                <p:cNvPr id="52" name="Rounded Rectangle 51"/>
                <p:cNvSpPr/>
                <p:nvPr/>
              </p:nvSpPr>
              <p:spPr bwMode="auto">
                <a:xfrm>
                  <a:off x="3471685" y="6139428"/>
                  <a:ext cx="966295" cy="761436"/>
                </a:xfrm>
                <a:prstGeom prst="round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3" name="Group 52"/>
                <p:cNvGrpSpPr/>
                <p:nvPr/>
              </p:nvGrpSpPr>
              <p:grpSpPr>
                <a:xfrm>
                  <a:off x="3459868" y="6131944"/>
                  <a:ext cx="989929" cy="768920"/>
                  <a:chOff x="789870" y="3725482"/>
                  <a:chExt cx="1299125" cy="1009086"/>
                </a:xfrm>
                <a:solidFill>
                  <a:schemeClr val="tx1">
                    <a:lumMod val="50000"/>
                  </a:schemeClr>
                </a:solidFill>
              </p:grpSpPr>
              <p:sp>
                <p:nvSpPr>
                  <p:cNvPr id="54" name="Freeform 6"/>
                  <p:cNvSpPr>
                    <a:spLocks noEditPoints="1"/>
                  </p:cNvSpPr>
                  <p:nvPr/>
                </p:nvSpPr>
                <p:spPr bwMode="auto">
                  <a:xfrm>
                    <a:off x="789870" y="3725482"/>
                    <a:ext cx="1299125" cy="151072"/>
                  </a:xfrm>
                  <a:custGeom>
                    <a:avLst/>
                    <a:gdLst>
                      <a:gd name="T0" fmla="*/ 1080 w 1136"/>
                      <a:gd name="T1" fmla="*/ 0 h 132"/>
                      <a:gd name="T2" fmla="*/ 56 w 1136"/>
                      <a:gd name="T3" fmla="*/ 0 h 132"/>
                      <a:gd name="T4" fmla="*/ 0 w 1136"/>
                      <a:gd name="T5" fmla="*/ 56 h 132"/>
                      <a:gd name="T6" fmla="*/ 0 w 1136"/>
                      <a:gd name="T7" fmla="*/ 127 h 132"/>
                      <a:gd name="T8" fmla="*/ 39 w 1136"/>
                      <a:gd name="T9" fmla="*/ 112 h 132"/>
                      <a:gd name="T10" fmla="*/ 1092 w 1136"/>
                      <a:gd name="T11" fmla="*/ 112 h 132"/>
                      <a:gd name="T12" fmla="*/ 1136 w 1136"/>
                      <a:gd name="T13" fmla="*/ 132 h 132"/>
                      <a:gd name="T14" fmla="*/ 1136 w 1136"/>
                      <a:gd name="T15" fmla="*/ 56 h 132"/>
                      <a:gd name="T16" fmla="*/ 1080 w 1136"/>
                      <a:gd name="T17" fmla="*/ 0 h 132"/>
                      <a:gd name="T18" fmla="*/ 909 w 1136"/>
                      <a:gd name="T19" fmla="*/ 79 h 132"/>
                      <a:gd name="T20" fmla="*/ 859 w 1136"/>
                      <a:gd name="T21" fmla="*/ 79 h 132"/>
                      <a:gd name="T22" fmla="*/ 859 w 1136"/>
                      <a:gd name="T23" fmla="*/ 69 h 132"/>
                      <a:gd name="T24" fmla="*/ 909 w 1136"/>
                      <a:gd name="T25" fmla="*/ 69 h 132"/>
                      <a:gd name="T26" fmla="*/ 909 w 1136"/>
                      <a:gd name="T27" fmla="*/ 79 h 132"/>
                      <a:gd name="T28" fmla="*/ 979 w 1136"/>
                      <a:gd name="T29" fmla="*/ 78 h 132"/>
                      <a:gd name="T30" fmla="*/ 938 w 1136"/>
                      <a:gd name="T31" fmla="*/ 78 h 132"/>
                      <a:gd name="T32" fmla="*/ 938 w 1136"/>
                      <a:gd name="T33" fmla="*/ 37 h 132"/>
                      <a:gd name="T34" fmla="*/ 979 w 1136"/>
                      <a:gd name="T35" fmla="*/ 37 h 132"/>
                      <a:gd name="T36" fmla="*/ 979 w 1136"/>
                      <a:gd name="T37" fmla="*/ 78 h 132"/>
                      <a:gd name="T38" fmla="*/ 1069 w 1136"/>
                      <a:gd name="T39" fmla="*/ 78 h 132"/>
                      <a:gd name="T40" fmla="*/ 1055 w 1136"/>
                      <a:gd name="T41" fmla="*/ 78 h 132"/>
                      <a:gd name="T42" fmla="*/ 1047 w 1136"/>
                      <a:gd name="T43" fmla="*/ 70 h 132"/>
                      <a:gd name="T44" fmla="*/ 1041 w 1136"/>
                      <a:gd name="T45" fmla="*/ 64 h 132"/>
                      <a:gd name="T46" fmla="*/ 1028 w 1136"/>
                      <a:gd name="T47" fmla="*/ 77 h 132"/>
                      <a:gd name="T48" fmla="*/ 1027 w 1136"/>
                      <a:gd name="T49" fmla="*/ 78 h 132"/>
                      <a:gd name="T50" fmla="*/ 1014 w 1136"/>
                      <a:gd name="T51" fmla="*/ 78 h 132"/>
                      <a:gd name="T52" fmla="*/ 1035 w 1136"/>
                      <a:gd name="T53" fmla="*/ 57 h 132"/>
                      <a:gd name="T54" fmla="*/ 1014 w 1136"/>
                      <a:gd name="T55" fmla="*/ 36 h 132"/>
                      <a:gd name="T56" fmla="*/ 1027 w 1136"/>
                      <a:gd name="T57" fmla="*/ 37 h 132"/>
                      <a:gd name="T58" fmla="*/ 1041 w 1136"/>
                      <a:gd name="T59" fmla="*/ 51 h 132"/>
                      <a:gd name="T60" fmla="*/ 1055 w 1136"/>
                      <a:gd name="T61" fmla="*/ 37 h 132"/>
                      <a:gd name="T62" fmla="*/ 1069 w 1136"/>
                      <a:gd name="T63" fmla="*/ 37 h 132"/>
                      <a:gd name="T64" fmla="*/ 1048 w 1136"/>
                      <a:gd name="T65" fmla="*/ 57 h 132"/>
                      <a:gd name="T66" fmla="*/ 1069 w 1136"/>
                      <a:gd name="T67" fmla="*/ 78 h 132"/>
                      <a:gd name="T68" fmla="*/ 973 w 1136"/>
                      <a:gd name="T69" fmla="*/ 44 h 132"/>
                      <a:gd name="T70" fmla="*/ 945 w 1136"/>
                      <a:gd name="T71" fmla="*/ 44 h 132"/>
                      <a:gd name="T72" fmla="*/ 945 w 1136"/>
                      <a:gd name="T73" fmla="*/ 72 h 132"/>
                      <a:gd name="T74" fmla="*/ 973 w 1136"/>
                      <a:gd name="T75" fmla="*/ 72 h 132"/>
                      <a:gd name="T76" fmla="*/ 973 w 1136"/>
                      <a:gd name="T77" fmla="*/ 4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36" h="132">
                        <a:moveTo>
                          <a:pt x="1080" y="0"/>
                        </a:moveTo>
                        <a:cubicBezTo>
                          <a:pt x="56" y="0"/>
                          <a:pt x="56" y="0"/>
                          <a:pt x="56" y="0"/>
                        </a:cubicBezTo>
                        <a:cubicBezTo>
                          <a:pt x="25" y="0"/>
                          <a:pt x="0" y="25"/>
                          <a:pt x="0" y="56"/>
                        </a:cubicBezTo>
                        <a:cubicBezTo>
                          <a:pt x="0" y="127"/>
                          <a:pt x="0" y="127"/>
                          <a:pt x="0" y="127"/>
                        </a:cubicBezTo>
                        <a:cubicBezTo>
                          <a:pt x="10" y="118"/>
                          <a:pt x="24" y="112"/>
                          <a:pt x="39" y="112"/>
                        </a:cubicBezTo>
                        <a:cubicBezTo>
                          <a:pt x="1092" y="112"/>
                          <a:pt x="1092" y="112"/>
                          <a:pt x="1092" y="112"/>
                        </a:cubicBezTo>
                        <a:cubicBezTo>
                          <a:pt x="1110" y="112"/>
                          <a:pt x="1126" y="120"/>
                          <a:pt x="1136" y="132"/>
                        </a:cubicBezTo>
                        <a:cubicBezTo>
                          <a:pt x="1136" y="56"/>
                          <a:pt x="1136" y="56"/>
                          <a:pt x="1136" y="56"/>
                        </a:cubicBezTo>
                        <a:cubicBezTo>
                          <a:pt x="1136" y="25"/>
                          <a:pt x="1111" y="0"/>
                          <a:pt x="1080" y="0"/>
                        </a:cubicBezTo>
                        <a:close/>
                        <a:moveTo>
                          <a:pt x="909" y="79"/>
                        </a:moveTo>
                        <a:cubicBezTo>
                          <a:pt x="859" y="79"/>
                          <a:pt x="859" y="79"/>
                          <a:pt x="859" y="79"/>
                        </a:cubicBezTo>
                        <a:cubicBezTo>
                          <a:pt x="859" y="69"/>
                          <a:pt x="859" y="69"/>
                          <a:pt x="859" y="69"/>
                        </a:cubicBezTo>
                        <a:cubicBezTo>
                          <a:pt x="909" y="69"/>
                          <a:pt x="909" y="69"/>
                          <a:pt x="909" y="69"/>
                        </a:cubicBezTo>
                        <a:lnTo>
                          <a:pt x="909" y="79"/>
                        </a:lnTo>
                        <a:close/>
                        <a:moveTo>
                          <a:pt x="979" y="78"/>
                        </a:moveTo>
                        <a:cubicBezTo>
                          <a:pt x="938" y="78"/>
                          <a:pt x="938" y="78"/>
                          <a:pt x="938" y="78"/>
                        </a:cubicBezTo>
                        <a:cubicBezTo>
                          <a:pt x="938" y="37"/>
                          <a:pt x="938" y="37"/>
                          <a:pt x="938" y="37"/>
                        </a:cubicBezTo>
                        <a:cubicBezTo>
                          <a:pt x="979" y="37"/>
                          <a:pt x="979" y="37"/>
                          <a:pt x="979" y="37"/>
                        </a:cubicBezTo>
                        <a:lnTo>
                          <a:pt x="979" y="78"/>
                        </a:lnTo>
                        <a:close/>
                        <a:moveTo>
                          <a:pt x="1069" y="78"/>
                        </a:moveTo>
                        <a:cubicBezTo>
                          <a:pt x="1055" y="78"/>
                          <a:pt x="1055" y="78"/>
                          <a:pt x="1055" y="78"/>
                        </a:cubicBezTo>
                        <a:cubicBezTo>
                          <a:pt x="1047" y="70"/>
                          <a:pt x="1047" y="70"/>
                          <a:pt x="1047" y="70"/>
                        </a:cubicBezTo>
                        <a:cubicBezTo>
                          <a:pt x="1041" y="64"/>
                          <a:pt x="1041" y="64"/>
                          <a:pt x="1041" y="64"/>
                        </a:cubicBezTo>
                        <a:cubicBezTo>
                          <a:pt x="1028" y="77"/>
                          <a:pt x="1028" y="77"/>
                          <a:pt x="1028" y="77"/>
                        </a:cubicBezTo>
                        <a:cubicBezTo>
                          <a:pt x="1027" y="78"/>
                          <a:pt x="1027" y="78"/>
                          <a:pt x="1027" y="78"/>
                        </a:cubicBezTo>
                        <a:cubicBezTo>
                          <a:pt x="1014" y="78"/>
                          <a:pt x="1014" y="78"/>
                          <a:pt x="1014" y="78"/>
                        </a:cubicBezTo>
                        <a:cubicBezTo>
                          <a:pt x="1035" y="57"/>
                          <a:pt x="1035" y="57"/>
                          <a:pt x="1035" y="57"/>
                        </a:cubicBezTo>
                        <a:cubicBezTo>
                          <a:pt x="1014" y="36"/>
                          <a:pt x="1014" y="36"/>
                          <a:pt x="1014" y="36"/>
                        </a:cubicBezTo>
                        <a:cubicBezTo>
                          <a:pt x="1027" y="37"/>
                          <a:pt x="1027" y="37"/>
                          <a:pt x="1027" y="37"/>
                        </a:cubicBezTo>
                        <a:cubicBezTo>
                          <a:pt x="1041" y="51"/>
                          <a:pt x="1041" y="51"/>
                          <a:pt x="1041" y="51"/>
                        </a:cubicBezTo>
                        <a:cubicBezTo>
                          <a:pt x="1055" y="37"/>
                          <a:pt x="1055" y="37"/>
                          <a:pt x="1055" y="37"/>
                        </a:cubicBezTo>
                        <a:cubicBezTo>
                          <a:pt x="1069" y="37"/>
                          <a:pt x="1069" y="37"/>
                          <a:pt x="1069" y="37"/>
                        </a:cubicBezTo>
                        <a:cubicBezTo>
                          <a:pt x="1048" y="57"/>
                          <a:pt x="1048" y="57"/>
                          <a:pt x="1048" y="57"/>
                        </a:cubicBezTo>
                        <a:lnTo>
                          <a:pt x="1069" y="78"/>
                        </a:lnTo>
                        <a:close/>
                        <a:moveTo>
                          <a:pt x="973" y="44"/>
                        </a:moveTo>
                        <a:cubicBezTo>
                          <a:pt x="945" y="44"/>
                          <a:pt x="945" y="44"/>
                          <a:pt x="945" y="44"/>
                        </a:cubicBezTo>
                        <a:cubicBezTo>
                          <a:pt x="945" y="72"/>
                          <a:pt x="945" y="72"/>
                          <a:pt x="945" y="72"/>
                        </a:cubicBezTo>
                        <a:cubicBezTo>
                          <a:pt x="973" y="72"/>
                          <a:pt x="973" y="72"/>
                          <a:pt x="973" y="72"/>
                        </a:cubicBezTo>
                        <a:lnTo>
                          <a:pt x="97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5" name="Freeform 7"/>
                  <p:cNvSpPr>
                    <a:spLocks noEditPoints="1"/>
                  </p:cNvSpPr>
                  <p:nvPr/>
                </p:nvSpPr>
                <p:spPr bwMode="auto">
                  <a:xfrm>
                    <a:off x="789870" y="3891565"/>
                    <a:ext cx="1299125" cy="843003"/>
                  </a:xfrm>
                  <a:custGeom>
                    <a:avLst/>
                    <a:gdLst>
                      <a:gd name="T0" fmla="*/ 1080 w 1136"/>
                      <a:gd name="T1" fmla="*/ 0 h 737"/>
                      <a:gd name="T2" fmla="*/ 56 w 1136"/>
                      <a:gd name="T3" fmla="*/ 0 h 737"/>
                      <a:gd name="T4" fmla="*/ 0 w 1136"/>
                      <a:gd name="T5" fmla="*/ 56 h 737"/>
                      <a:gd name="T6" fmla="*/ 0 w 1136"/>
                      <a:gd name="T7" fmla="*/ 681 h 737"/>
                      <a:gd name="T8" fmla="*/ 56 w 1136"/>
                      <a:gd name="T9" fmla="*/ 737 h 737"/>
                      <a:gd name="T10" fmla="*/ 1080 w 1136"/>
                      <a:gd name="T11" fmla="*/ 737 h 737"/>
                      <a:gd name="T12" fmla="*/ 1136 w 1136"/>
                      <a:gd name="T13" fmla="*/ 681 h 737"/>
                      <a:gd name="T14" fmla="*/ 1136 w 1136"/>
                      <a:gd name="T15" fmla="*/ 56 h 737"/>
                      <a:gd name="T16" fmla="*/ 1080 w 1136"/>
                      <a:gd name="T17" fmla="*/ 0 h 737"/>
                      <a:gd name="T18" fmla="*/ 1080 w 1136"/>
                      <a:gd name="T19" fmla="*/ 681 h 737"/>
                      <a:gd name="T20" fmla="*/ 1080 w 1136"/>
                      <a:gd name="T21" fmla="*/ 681 h 737"/>
                      <a:gd name="T22" fmla="*/ 56 w 1136"/>
                      <a:gd name="T23" fmla="*/ 681 h 737"/>
                      <a:gd name="T24" fmla="*/ 56 w 1136"/>
                      <a:gd name="T25" fmla="*/ 681 h 737"/>
                      <a:gd name="T26" fmla="*/ 56 w 1136"/>
                      <a:gd name="T27" fmla="*/ 56 h 737"/>
                      <a:gd name="T28" fmla="*/ 56 w 1136"/>
                      <a:gd name="T29" fmla="*/ 56 h 737"/>
                      <a:gd name="T30" fmla="*/ 1080 w 1136"/>
                      <a:gd name="T31" fmla="*/ 56 h 737"/>
                      <a:gd name="T32" fmla="*/ 1080 w 1136"/>
                      <a:gd name="T33" fmla="*/ 56 h 737"/>
                      <a:gd name="T34" fmla="*/ 1080 w 1136"/>
                      <a:gd name="T35" fmla="*/ 681 h 737"/>
                      <a:gd name="T36" fmla="*/ 1080 w 1136"/>
                      <a:gd name="T37" fmla="*/ 681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6" h="737">
                        <a:moveTo>
                          <a:pt x="1080" y="0"/>
                        </a:moveTo>
                        <a:cubicBezTo>
                          <a:pt x="56" y="0"/>
                          <a:pt x="56" y="0"/>
                          <a:pt x="56" y="0"/>
                        </a:cubicBezTo>
                        <a:cubicBezTo>
                          <a:pt x="25" y="0"/>
                          <a:pt x="0" y="25"/>
                          <a:pt x="0" y="56"/>
                        </a:cubicBezTo>
                        <a:cubicBezTo>
                          <a:pt x="0" y="681"/>
                          <a:pt x="0" y="681"/>
                          <a:pt x="0" y="681"/>
                        </a:cubicBezTo>
                        <a:cubicBezTo>
                          <a:pt x="0" y="712"/>
                          <a:pt x="25" y="737"/>
                          <a:pt x="56" y="737"/>
                        </a:cubicBezTo>
                        <a:cubicBezTo>
                          <a:pt x="1080" y="737"/>
                          <a:pt x="1080" y="737"/>
                          <a:pt x="1080" y="737"/>
                        </a:cubicBezTo>
                        <a:cubicBezTo>
                          <a:pt x="1111" y="737"/>
                          <a:pt x="1136" y="712"/>
                          <a:pt x="1136" y="681"/>
                        </a:cubicBezTo>
                        <a:cubicBezTo>
                          <a:pt x="1136" y="56"/>
                          <a:pt x="1136" y="56"/>
                          <a:pt x="1136" y="56"/>
                        </a:cubicBezTo>
                        <a:cubicBezTo>
                          <a:pt x="1136" y="25"/>
                          <a:pt x="1111" y="0"/>
                          <a:pt x="1080" y="0"/>
                        </a:cubicBezTo>
                        <a:close/>
                        <a:moveTo>
                          <a:pt x="1080" y="681"/>
                        </a:moveTo>
                        <a:cubicBezTo>
                          <a:pt x="1080" y="681"/>
                          <a:pt x="1080" y="681"/>
                          <a:pt x="1080" y="681"/>
                        </a:cubicBezTo>
                        <a:cubicBezTo>
                          <a:pt x="56" y="681"/>
                          <a:pt x="56" y="681"/>
                          <a:pt x="56" y="681"/>
                        </a:cubicBezTo>
                        <a:cubicBezTo>
                          <a:pt x="56" y="681"/>
                          <a:pt x="56" y="681"/>
                          <a:pt x="56" y="681"/>
                        </a:cubicBezTo>
                        <a:cubicBezTo>
                          <a:pt x="56" y="56"/>
                          <a:pt x="56" y="56"/>
                          <a:pt x="56" y="56"/>
                        </a:cubicBezTo>
                        <a:cubicBezTo>
                          <a:pt x="56" y="56"/>
                          <a:pt x="56" y="56"/>
                          <a:pt x="56" y="56"/>
                        </a:cubicBezTo>
                        <a:cubicBezTo>
                          <a:pt x="1080" y="56"/>
                          <a:pt x="1080" y="56"/>
                          <a:pt x="1080" y="56"/>
                        </a:cubicBezTo>
                        <a:cubicBezTo>
                          <a:pt x="1080" y="56"/>
                          <a:pt x="1080" y="56"/>
                          <a:pt x="1080" y="56"/>
                        </a:cubicBezTo>
                        <a:cubicBezTo>
                          <a:pt x="1080" y="681"/>
                          <a:pt x="1080" y="681"/>
                          <a:pt x="1080" y="681"/>
                        </a:cubicBezTo>
                        <a:cubicBezTo>
                          <a:pt x="1080" y="681"/>
                          <a:pt x="1080" y="681"/>
                          <a:pt x="1080" y="6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6" name="Freeform 8"/>
                  <p:cNvSpPr>
                    <a:spLocks/>
                  </p:cNvSpPr>
                  <p:nvPr/>
                </p:nvSpPr>
                <p:spPr bwMode="auto">
                  <a:xfrm>
                    <a:off x="1516179" y="4307982"/>
                    <a:ext cx="97325" cy="97325"/>
                  </a:xfrm>
                  <a:custGeom>
                    <a:avLst/>
                    <a:gdLst>
                      <a:gd name="T0" fmla="*/ 57 w 85"/>
                      <a:gd name="T1" fmla="*/ 9 h 85"/>
                      <a:gd name="T2" fmla="*/ 8 w 85"/>
                      <a:gd name="T3" fmla="*/ 28 h 85"/>
                      <a:gd name="T4" fmla="*/ 28 w 85"/>
                      <a:gd name="T5" fmla="*/ 77 h 85"/>
                      <a:gd name="T6" fmla="*/ 77 w 85"/>
                      <a:gd name="T7" fmla="*/ 57 h 85"/>
                      <a:gd name="T8" fmla="*/ 57 w 85"/>
                      <a:gd name="T9" fmla="*/ 9 h 85"/>
                    </a:gdLst>
                    <a:ahLst/>
                    <a:cxnLst>
                      <a:cxn ang="0">
                        <a:pos x="T0" y="T1"/>
                      </a:cxn>
                      <a:cxn ang="0">
                        <a:pos x="T2" y="T3"/>
                      </a:cxn>
                      <a:cxn ang="0">
                        <a:pos x="T4" y="T5"/>
                      </a:cxn>
                      <a:cxn ang="0">
                        <a:pos x="T6" y="T7"/>
                      </a:cxn>
                      <a:cxn ang="0">
                        <a:pos x="T8" y="T9"/>
                      </a:cxn>
                    </a:cxnLst>
                    <a:rect l="0" t="0" r="r" b="b"/>
                    <a:pathLst>
                      <a:path w="85" h="85">
                        <a:moveTo>
                          <a:pt x="57" y="9"/>
                        </a:moveTo>
                        <a:cubicBezTo>
                          <a:pt x="38" y="0"/>
                          <a:pt x="16" y="9"/>
                          <a:pt x="8" y="28"/>
                        </a:cubicBezTo>
                        <a:cubicBezTo>
                          <a:pt x="0" y="47"/>
                          <a:pt x="9" y="69"/>
                          <a:pt x="28" y="77"/>
                        </a:cubicBezTo>
                        <a:cubicBezTo>
                          <a:pt x="47" y="85"/>
                          <a:pt x="69" y="76"/>
                          <a:pt x="77" y="57"/>
                        </a:cubicBezTo>
                        <a:cubicBezTo>
                          <a:pt x="85" y="38"/>
                          <a:pt x="76" y="17"/>
                          <a:pt x="5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7" name="Freeform 9"/>
                  <p:cNvSpPr>
                    <a:spLocks/>
                  </p:cNvSpPr>
                  <p:nvPr/>
                </p:nvSpPr>
                <p:spPr bwMode="auto">
                  <a:xfrm>
                    <a:off x="1231466" y="4150131"/>
                    <a:ext cx="63915" cy="63915"/>
                  </a:xfrm>
                  <a:custGeom>
                    <a:avLst/>
                    <a:gdLst>
                      <a:gd name="T0" fmla="*/ 38 w 56"/>
                      <a:gd name="T1" fmla="*/ 5 h 56"/>
                      <a:gd name="T2" fmla="*/ 6 w 56"/>
                      <a:gd name="T3" fmla="*/ 18 h 56"/>
                      <a:gd name="T4" fmla="*/ 18 w 56"/>
                      <a:gd name="T5" fmla="*/ 50 h 56"/>
                      <a:gd name="T6" fmla="*/ 51 w 56"/>
                      <a:gd name="T7" fmla="*/ 37 h 56"/>
                      <a:gd name="T8" fmla="*/ 38 w 56"/>
                      <a:gd name="T9" fmla="*/ 5 h 56"/>
                    </a:gdLst>
                    <a:ahLst/>
                    <a:cxnLst>
                      <a:cxn ang="0">
                        <a:pos x="T0" y="T1"/>
                      </a:cxn>
                      <a:cxn ang="0">
                        <a:pos x="T2" y="T3"/>
                      </a:cxn>
                      <a:cxn ang="0">
                        <a:pos x="T4" y="T5"/>
                      </a:cxn>
                      <a:cxn ang="0">
                        <a:pos x="T6" y="T7"/>
                      </a:cxn>
                      <a:cxn ang="0">
                        <a:pos x="T8" y="T9"/>
                      </a:cxn>
                    </a:cxnLst>
                    <a:rect l="0" t="0" r="r" b="b"/>
                    <a:pathLst>
                      <a:path w="56" h="56">
                        <a:moveTo>
                          <a:pt x="38" y="5"/>
                        </a:moveTo>
                        <a:cubicBezTo>
                          <a:pt x="25" y="0"/>
                          <a:pt x="11" y="6"/>
                          <a:pt x="6" y="18"/>
                        </a:cubicBezTo>
                        <a:cubicBezTo>
                          <a:pt x="0" y="31"/>
                          <a:pt x="6" y="45"/>
                          <a:pt x="18" y="50"/>
                        </a:cubicBezTo>
                        <a:cubicBezTo>
                          <a:pt x="31" y="56"/>
                          <a:pt x="45" y="50"/>
                          <a:pt x="51" y="37"/>
                        </a:cubicBezTo>
                        <a:cubicBezTo>
                          <a:pt x="56" y="25"/>
                          <a:pt x="50" y="11"/>
                          <a:pt x="3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8" name="Freeform 10"/>
                  <p:cNvSpPr>
                    <a:spLocks noEditPoints="1"/>
                  </p:cNvSpPr>
                  <p:nvPr/>
                </p:nvSpPr>
                <p:spPr bwMode="auto">
                  <a:xfrm>
                    <a:off x="1172877" y="4091542"/>
                    <a:ext cx="180609" cy="180609"/>
                  </a:xfrm>
                  <a:custGeom>
                    <a:avLst/>
                    <a:gdLst>
                      <a:gd name="T0" fmla="*/ 106 w 158"/>
                      <a:gd name="T1" fmla="*/ 15 h 158"/>
                      <a:gd name="T2" fmla="*/ 15 w 158"/>
                      <a:gd name="T3" fmla="*/ 52 h 158"/>
                      <a:gd name="T4" fmla="*/ 52 w 158"/>
                      <a:gd name="T5" fmla="*/ 143 h 158"/>
                      <a:gd name="T6" fmla="*/ 143 w 158"/>
                      <a:gd name="T7" fmla="*/ 106 h 158"/>
                      <a:gd name="T8" fmla="*/ 106 w 158"/>
                      <a:gd name="T9" fmla="*/ 15 h 158"/>
                      <a:gd name="T10" fmla="*/ 123 w 158"/>
                      <a:gd name="T11" fmla="*/ 97 h 158"/>
                      <a:gd name="T12" fmla="*/ 60 w 158"/>
                      <a:gd name="T13" fmla="*/ 122 h 158"/>
                      <a:gd name="T14" fmla="*/ 35 w 158"/>
                      <a:gd name="T15" fmla="*/ 60 h 158"/>
                      <a:gd name="T16" fmla="*/ 98 w 158"/>
                      <a:gd name="T17" fmla="*/ 35 h 158"/>
                      <a:gd name="T18" fmla="*/ 123 w 158"/>
                      <a:gd name="T19" fmla="*/ 9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 h="158">
                        <a:moveTo>
                          <a:pt x="106" y="15"/>
                        </a:moveTo>
                        <a:cubicBezTo>
                          <a:pt x="71" y="0"/>
                          <a:pt x="30" y="16"/>
                          <a:pt x="15" y="52"/>
                        </a:cubicBezTo>
                        <a:cubicBezTo>
                          <a:pt x="0" y="87"/>
                          <a:pt x="17" y="128"/>
                          <a:pt x="52" y="143"/>
                        </a:cubicBezTo>
                        <a:cubicBezTo>
                          <a:pt x="87" y="158"/>
                          <a:pt x="128" y="141"/>
                          <a:pt x="143" y="106"/>
                        </a:cubicBezTo>
                        <a:cubicBezTo>
                          <a:pt x="158" y="71"/>
                          <a:pt x="141" y="30"/>
                          <a:pt x="106" y="15"/>
                        </a:cubicBezTo>
                        <a:close/>
                        <a:moveTo>
                          <a:pt x="123" y="97"/>
                        </a:moveTo>
                        <a:cubicBezTo>
                          <a:pt x="112" y="121"/>
                          <a:pt x="85" y="133"/>
                          <a:pt x="60" y="122"/>
                        </a:cubicBezTo>
                        <a:cubicBezTo>
                          <a:pt x="36" y="112"/>
                          <a:pt x="25" y="84"/>
                          <a:pt x="35" y="60"/>
                        </a:cubicBezTo>
                        <a:cubicBezTo>
                          <a:pt x="46" y="36"/>
                          <a:pt x="73" y="25"/>
                          <a:pt x="98" y="35"/>
                        </a:cubicBezTo>
                        <a:cubicBezTo>
                          <a:pt x="122" y="45"/>
                          <a:pt x="133" y="73"/>
                          <a:pt x="123"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9" name="Freeform 11"/>
                  <p:cNvSpPr>
                    <a:spLocks noEditPoints="1"/>
                  </p:cNvSpPr>
                  <p:nvPr/>
                </p:nvSpPr>
                <p:spPr bwMode="auto">
                  <a:xfrm>
                    <a:off x="1426601" y="4219857"/>
                    <a:ext cx="275997" cy="274545"/>
                  </a:xfrm>
                  <a:custGeom>
                    <a:avLst/>
                    <a:gdLst>
                      <a:gd name="T0" fmla="*/ 162 w 241"/>
                      <a:gd name="T1" fmla="*/ 22 h 240"/>
                      <a:gd name="T2" fmla="*/ 23 w 241"/>
                      <a:gd name="T3" fmla="*/ 78 h 240"/>
                      <a:gd name="T4" fmla="*/ 79 w 241"/>
                      <a:gd name="T5" fmla="*/ 217 h 240"/>
                      <a:gd name="T6" fmla="*/ 218 w 241"/>
                      <a:gd name="T7" fmla="*/ 161 h 240"/>
                      <a:gd name="T8" fmla="*/ 162 w 241"/>
                      <a:gd name="T9" fmla="*/ 22 h 240"/>
                      <a:gd name="T10" fmla="*/ 187 w 241"/>
                      <a:gd name="T11" fmla="*/ 148 h 240"/>
                      <a:gd name="T12" fmla="*/ 92 w 241"/>
                      <a:gd name="T13" fmla="*/ 186 h 240"/>
                      <a:gd name="T14" fmla="*/ 54 w 241"/>
                      <a:gd name="T15" fmla="*/ 92 h 240"/>
                      <a:gd name="T16" fmla="*/ 149 w 241"/>
                      <a:gd name="T17" fmla="*/ 53 h 240"/>
                      <a:gd name="T18" fmla="*/ 187 w 241"/>
                      <a:gd name="T19" fmla="*/ 14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240">
                        <a:moveTo>
                          <a:pt x="162" y="22"/>
                        </a:moveTo>
                        <a:cubicBezTo>
                          <a:pt x="108" y="0"/>
                          <a:pt x="46" y="25"/>
                          <a:pt x="23" y="78"/>
                        </a:cubicBezTo>
                        <a:cubicBezTo>
                          <a:pt x="0" y="132"/>
                          <a:pt x="25" y="194"/>
                          <a:pt x="79" y="217"/>
                        </a:cubicBezTo>
                        <a:cubicBezTo>
                          <a:pt x="133" y="240"/>
                          <a:pt x="195" y="215"/>
                          <a:pt x="218" y="161"/>
                        </a:cubicBezTo>
                        <a:cubicBezTo>
                          <a:pt x="241" y="107"/>
                          <a:pt x="216" y="45"/>
                          <a:pt x="162" y="22"/>
                        </a:cubicBezTo>
                        <a:close/>
                        <a:moveTo>
                          <a:pt x="187" y="148"/>
                        </a:moveTo>
                        <a:cubicBezTo>
                          <a:pt x="171" y="185"/>
                          <a:pt x="129" y="202"/>
                          <a:pt x="92" y="186"/>
                        </a:cubicBezTo>
                        <a:cubicBezTo>
                          <a:pt x="55" y="171"/>
                          <a:pt x="38" y="128"/>
                          <a:pt x="54" y="92"/>
                        </a:cubicBezTo>
                        <a:cubicBezTo>
                          <a:pt x="69" y="55"/>
                          <a:pt x="112" y="38"/>
                          <a:pt x="149" y="53"/>
                        </a:cubicBezTo>
                        <a:cubicBezTo>
                          <a:pt x="186" y="69"/>
                          <a:pt x="203" y="111"/>
                          <a:pt x="187" y="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0" name="Freeform 12"/>
                  <p:cNvSpPr>
                    <a:spLocks noEditPoints="1"/>
                  </p:cNvSpPr>
                  <p:nvPr/>
                </p:nvSpPr>
                <p:spPr bwMode="auto">
                  <a:xfrm>
                    <a:off x="876542" y="3978238"/>
                    <a:ext cx="1125779" cy="669173"/>
                  </a:xfrm>
                  <a:custGeom>
                    <a:avLst/>
                    <a:gdLst>
                      <a:gd name="T0" fmla="*/ 984 w 984"/>
                      <a:gd name="T1" fmla="*/ 0 h 585"/>
                      <a:gd name="T2" fmla="*/ 0 w 984"/>
                      <a:gd name="T3" fmla="*/ 0 h 585"/>
                      <a:gd name="T4" fmla="*/ 0 w 984"/>
                      <a:gd name="T5" fmla="*/ 585 h 585"/>
                      <a:gd name="T6" fmla="*/ 984 w 984"/>
                      <a:gd name="T7" fmla="*/ 585 h 585"/>
                      <a:gd name="T8" fmla="*/ 984 w 984"/>
                      <a:gd name="T9" fmla="*/ 0 h 585"/>
                      <a:gd name="T10" fmla="*/ 408 w 984"/>
                      <a:gd name="T11" fmla="*/ 268 h 585"/>
                      <a:gd name="T12" fmla="*/ 375 w 984"/>
                      <a:gd name="T13" fmla="*/ 264 h 585"/>
                      <a:gd name="T14" fmla="*/ 355 w 984"/>
                      <a:gd name="T15" fmla="*/ 291 h 585"/>
                      <a:gd name="T16" fmla="*/ 321 w 984"/>
                      <a:gd name="T17" fmla="*/ 291 h 585"/>
                      <a:gd name="T18" fmla="*/ 302 w 984"/>
                      <a:gd name="T19" fmla="*/ 264 h 585"/>
                      <a:gd name="T20" fmla="*/ 268 w 984"/>
                      <a:gd name="T21" fmla="*/ 268 h 585"/>
                      <a:gd name="T22" fmla="*/ 247 w 984"/>
                      <a:gd name="T23" fmla="*/ 246 h 585"/>
                      <a:gd name="T24" fmla="*/ 252 w 984"/>
                      <a:gd name="T25" fmla="*/ 213 h 585"/>
                      <a:gd name="T26" fmla="*/ 225 w 984"/>
                      <a:gd name="T27" fmla="*/ 193 h 585"/>
                      <a:gd name="T28" fmla="*/ 225 w 984"/>
                      <a:gd name="T29" fmla="*/ 163 h 585"/>
                      <a:gd name="T30" fmla="*/ 252 w 984"/>
                      <a:gd name="T31" fmla="*/ 142 h 585"/>
                      <a:gd name="T32" fmla="*/ 247 w 984"/>
                      <a:gd name="T33" fmla="*/ 109 h 585"/>
                      <a:gd name="T34" fmla="*/ 268 w 984"/>
                      <a:gd name="T35" fmla="*/ 87 h 585"/>
                      <a:gd name="T36" fmla="*/ 302 w 984"/>
                      <a:gd name="T37" fmla="*/ 92 h 585"/>
                      <a:gd name="T38" fmla="*/ 321 w 984"/>
                      <a:gd name="T39" fmla="*/ 65 h 585"/>
                      <a:gd name="T40" fmla="*/ 355 w 984"/>
                      <a:gd name="T41" fmla="*/ 65 h 585"/>
                      <a:gd name="T42" fmla="*/ 374 w 984"/>
                      <a:gd name="T43" fmla="*/ 92 h 585"/>
                      <a:gd name="T44" fmla="*/ 408 w 984"/>
                      <a:gd name="T45" fmla="*/ 87 h 585"/>
                      <a:gd name="T46" fmla="*/ 429 w 984"/>
                      <a:gd name="T47" fmla="*/ 109 h 585"/>
                      <a:gd name="T48" fmla="*/ 424 w 984"/>
                      <a:gd name="T49" fmla="*/ 143 h 585"/>
                      <a:gd name="T50" fmla="*/ 451 w 984"/>
                      <a:gd name="T51" fmla="*/ 163 h 585"/>
                      <a:gd name="T52" fmla="*/ 451 w 984"/>
                      <a:gd name="T53" fmla="*/ 193 h 585"/>
                      <a:gd name="T54" fmla="*/ 424 w 984"/>
                      <a:gd name="T55" fmla="*/ 213 h 585"/>
                      <a:gd name="T56" fmla="*/ 429 w 984"/>
                      <a:gd name="T57" fmla="*/ 247 h 585"/>
                      <a:gd name="T58" fmla="*/ 408 w 984"/>
                      <a:gd name="T59" fmla="*/ 268 h 585"/>
                      <a:gd name="T60" fmla="*/ 774 w 984"/>
                      <a:gd name="T61" fmla="*/ 354 h 585"/>
                      <a:gd name="T62" fmla="*/ 733 w 984"/>
                      <a:gd name="T63" fmla="*/ 385 h 585"/>
                      <a:gd name="T64" fmla="*/ 741 w 984"/>
                      <a:gd name="T65" fmla="*/ 436 h 585"/>
                      <a:gd name="T66" fmla="*/ 708 w 984"/>
                      <a:gd name="T67" fmla="*/ 469 h 585"/>
                      <a:gd name="T68" fmla="*/ 657 w 984"/>
                      <a:gd name="T69" fmla="*/ 462 h 585"/>
                      <a:gd name="T70" fmla="*/ 627 w 984"/>
                      <a:gd name="T71" fmla="*/ 503 h 585"/>
                      <a:gd name="T72" fmla="*/ 576 w 984"/>
                      <a:gd name="T73" fmla="*/ 503 h 585"/>
                      <a:gd name="T74" fmla="*/ 546 w 984"/>
                      <a:gd name="T75" fmla="*/ 462 h 585"/>
                      <a:gd name="T76" fmla="*/ 495 w 984"/>
                      <a:gd name="T77" fmla="*/ 469 h 585"/>
                      <a:gd name="T78" fmla="*/ 462 w 984"/>
                      <a:gd name="T79" fmla="*/ 435 h 585"/>
                      <a:gd name="T80" fmla="*/ 470 w 984"/>
                      <a:gd name="T81" fmla="*/ 385 h 585"/>
                      <a:gd name="T82" fmla="*/ 429 w 984"/>
                      <a:gd name="T83" fmla="*/ 354 h 585"/>
                      <a:gd name="T84" fmla="*/ 429 w 984"/>
                      <a:gd name="T85" fmla="*/ 308 h 585"/>
                      <a:gd name="T86" fmla="*/ 470 w 984"/>
                      <a:gd name="T87" fmla="*/ 277 h 585"/>
                      <a:gd name="T88" fmla="*/ 462 w 984"/>
                      <a:gd name="T89" fmla="*/ 226 h 585"/>
                      <a:gd name="T90" fmla="*/ 495 w 984"/>
                      <a:gd name="T91" fmla="*/ 193 h 585"/>
                      <a:gd name="T92" fmla="*/ 546 w 984"/>
                      <a:gd name="T93" fmla="*/ 200 h 585"/>
                      <a:gd name="T94" fmla="*/ 576 w 984"/>
                      <a:gd name="T95" fmla="*/ 158 h 585"/>
                      <a:gd name="T96" fmla="*/ 627 w 984"/>
                      <a:gd name="T97" fmla="*/ 158 h 585"/>
                      <a:gd name="T98" fmla="*/ 657 w 984"/>
                      <a:gd name="T99" fmla="*/ 200 h 585"/>
                      <a:gd name="T100" fmla="*/ 708 w 984"/>
                      <a:gd name="T101" fmla="*/ 193 h 585"/>
                      <a:gd name="T102" fmla="*/ 741 w 984"/>
                      <a:gd name="T103" fmla="*/ 226 h 585"/>
                      <a:gd name="T104" fmla="*/ 733 w 984"/>
                      <a:gd name="T105" fmla="*/ 277 h 585"/>
                      <a:gd name="T106" fmla="*/ 774 w 984"/>
                      <a:gd name="T107" fmla="*/ 308 h 585"/>
                      <a:gd name="T108" fmla="*/ 774 w 984"/>
                      <a:gd name="T109" fmla="*/ 354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4" h="585">
                        <a:moveTo>
                          <a:pt x="984" y="0"/>
                        </a:moveTo>
                        <a:cubicBezTo>
                          <a:pt x="0" y="0"/>
                          <a:pt x="0" y="0"/>
                          <a:pt x="0" y="0"/>
                        </a:cubicBezTo>
                        <a:cubicBezTo>
                          <a:pt x="0" y="585"/>
                          <a:pt x="0" y="585"/>
                          <a:pt x="0" y="585"/>
                        </a:cubicBezTo>
                        <a:cubicBezTo>
                          <a:pt x="984" y="585"/>
                          <a:pt x="984" y="585"/>
                          <a:pt x="984" y="585"/>
                        </a:cubicBezTo>
                        <a:lnTo>
                          <a:pt x="984" y="0"/>
                        </a:lnTo>
                        <a:close/>
                        <a:moveTo>
                          <a:pt x="408" y="268"/>
                        </a:moveTo>
                        <a:cubicBezTo>
                          <a:pt x="399" y="261"/>
                          <a:pt x="386" y="259"/>
                          <a:pt x="375" y="264"/>
                        </a:cubicBezTo>
                        <a:cubicBezTo>
                          <a:pt x="363" y="269"/>
                          <a:pt x="356" y="279"/>
                          <a:pt x="355" y="291"/>
                        </a:cubicBezTo>
                        <a:cubicBezTo>
                          <a:pt x="344" y="293"/>
                          <a:pt x="333" y="293"/>
                          <a:pt x="321" y="291"/>
                        </a:cubicBezTo>
                        <a:cubicBezTo>
                          <a:pt x="320" y="279"/>
                          <a:pt x="313" y="269"/>
                          <a:pt x="302" y="264"/>
                        </a:cubicBezTo>
                        <a:cubicBezTo>
                          <a:pt x="290" y="259"/>
                          <a:pt x="277" y="261"/>
                          <a:pt x="268" y="268"/>
                        </a:cubicBezTo>
                        <a:cubicBezTo>
                          <a:pt x="260" y="262"/>
                          <a:pt x="253" y="255"/>
                          <a:pt x="247" y="246"/>
                        </a:cubicBezTo>
                        <a:cubicBezTo>
                          <a:pt x="254" y="237"/>
                          <a:pt x="256" y="225"/>
                          <a:pt x="252" y="213"/>
                        </a:cubicBezTo>
                        <a:cubicBezTo>
                          <a:pt x="247" y="201"/>
                          <a:pt x="236" y="194"/>
                          <a:pt x="225" y="193"/>
                        </a:cubicBezTo>
                        <a:cubicBezTo>
                          <a:pt x="223" y="183"/>
                          <a:pt x="223" y="173"/>
                          <a:pt x="225" y="163"/>
                        </a:cubicBezTo>
                        <a:cubicBezTo>
                          <a:pt x="236" y="161"/>
                          <a:pt x="247" y="154"/>
                          <a:pt x="252" y="142"/>
                        </a:cubicBezTo>
                        <a:cubicBezTo>
                          <a:pt x="256" y="131"/>
                          <a:pt x="254" y="118"/>
                          <a:pt x="247" y="109"/>
                        </a:cubicBezTo>
                        <a:cubicBezTo>
                          <a:pt x="253" y="101"/>
                          <a:pt x="260" y="94"/>
                          <a:pt x="268" y="87"/>
                        </a:cubicBezTo>
                        <a:cubicBezTo>
                          <a:pt x="277" y="95"/>
                          <a:pt x="290" y="97"/>
                          <a:pt x="302" y="92"/>
                        </a:cubicBezTo>
                        <a:cubicBezTo>
                          <a:pt x="313" y="87"/>
                          <a:pt x="320" y="76"/>
                          <a:pt x="321" y="65"/>
                        </a:cubicBezTo>
                        <a:cubicBezTo>
                          <a:pt x="332" y="63"/>
                          <a:pt x="343" y="63"/>
                          <a:pt x="355" y="65"/>
                        </a:cubicBezTo>
                        <a:cubicBezTo>
                          <a:pt x="356" y="76"/>
                          <a:pt x="363" y="87"/>
                          <a:pt x="374" y="92"/>
                        </a:cubicBezTo>
                        <a:cubicBezTo>
                          <a:pt x="386" y="97"/>
                          <a:pt x="399" y="95"/>
                          <a:pt x="408" y="87"/>
                        </a:cubicBezTo>
                        <a:cubicBezTo>
                          <a:pt x="416" y="94"/>
                          <a:pt x="423" y="101"/>
                          <a:pt x="429" y="109"/>
                        </a:cubicBezTo>
                        <a:cubicBezTo>
                          <a:pt x="422" y="118"/>
                          <a:pt x="420" y="131"/>
                          <a:pt x="424" y="143"/>
                        </a:cubicBezTo>
                        <a:cubicBezTo>
                          <a:pt x="429" y="154"/>
                          <a:pt x="440" y="162"/>
                          <a:pt x="451" y="163"/>
                        </a:cubicBezTo>
                        <a:cubicBezTo>
                          <a:pt x="453" y="173"/>
                          <a:pt x="453" y="183"/>
                          <a:pt x="451" y="193"/>
                        </a:cubicBezTo>
                        <a:cubicBezTo>
                          <a:pt x="440" y="194"/>
                          <a:pt x="429" y="202"/>
                          <a:pt x="424" y="213"/>
                        </a:cubicBezTo>
                        <a:cubicBezTo>
                          <a:pt x="420" y="225"/>
                          <a:pt x="422" y="238"/>
                          <a:pt x="429" y="247"/>
                        </a:cubicBezTo>
                        <a:cubicBezTo>
                          <a:pt x="423" y="255"/>
                          <a:pt x="416" y="262"/>
                          <a:pt x="408" y="268"/>
                        </a:cubicBezTo>
                        <a:close/>
                        <a:moveTo>
                          <a:pt x="774" y="354"/>
                        </a:moveTo>
                        <a:cubicBezTo>
                          <a:pt x="756" y="356"/>
                          <a:pt x="740" y="367"/>
                          <a:pt x="733" y="385"/>
                        </a:cubicBezTo>
                        <a:cubicBezTo>
                          <a:pt x="726" y="402"/>
                          <a:pt x="729" y="422"/>
                          <a:pt x="741" y="436"/>
                        </a:cubicBezTo>
                        <a:cubicBezTo>
                          <a:pt x="731" y="448"/>
                          <a:pt x="720" y="459"/>
                          <a:pt x="708" y="469"/>
                        </a:cubicBezTo>
                        <a:cubicBezTo>
                          <a:pt x="694" y="457"/>
                          <a:pt x="675" y="454"/>
                          <a:pt x="657" y="462"/>
                        </a:cubicBezTo>
                        <a:cubicBezTo>
                          <a:pt x="640" y="469"/>
                          <a:pt x="628" y="485"/>
                          <a:pt x="627" y="503"/>
                        </a:cubicBezTo>
                        <a:cubicBezTo>
                          <a:pt x="610" y="506"/>
                          <a:pt x="593" y="506"/>
                          <a:pt x="576" y="503"/>
                        </a:cubicBezTo>
                        <a:cubicBezTo>
                          <a:pt x="575" y="485"/>
                          <a:pt x="564" y="469"/>
                          <a:pt x="546" y="462"/>
                        </a:cubicBezTo>
                        <a:cubicBezTo>
                          <a:pt x="528" y="454"/>
                          <a:pt x="509" y="458"/>
                          <a:pt x="495" y="469"/>
                        </a:cubicBezTo>
                        <a:cubicBezTo>
                          <a:pt x="482" y="459"/>
                          <a:pt x="471" y="448"/>
                          <a:pt x="462" y="435"/>
                        </a:cubicBezTo>
                        <a:cubicBezTo>
                          <a:pt x="473" y="422"/>
                          <a:pt x="477" y="402"/>
                          <a:pt x="470" y="385"/>
                        </a:cubicBezTo>
                        <a:cubicBezTo>
                          <a:pt x="463" y="367"/>
                          <a:pt x="446" y="356"/>
                          <a:pt x="429" y="354"/>
                        </a:cubicBezTo>
                        <a:cubicBezTo>
                          <a:pt x="427" y="339"/>
                          <a:pt x="427" y="323"/>
                          <a:pt x="429" y="308"/>
                        </a:cubicBezTo>
                        <a:cubicBezTo>
                          <a:pt x="446" y="306"/>
                          <a:pt x="463" y="295"/>
                          <a:pt x="470" y="277"/>
                        </a:cubicBezTo>
                        <a:cubicBezTo>
                          <a:pt x="477" y="259"/>
                          <a:pt x="474" y="240"/>
                          <a:pt x="462" y="226"/>
                        </a:cubicBezTo>
                        <a:cubicBezTo>
                          <a:pt x="472" y="213"/>
                          <a:pt x="483" y="202"/>
                          <a:pt x="495" y="193"/>
                        </a:cubicBezTo>
                        <a:cubicBezTo>
                          <a:pt x="509" y="204"/>
                          <a:pt x="528" y="207"/>
                          <a:pt x="546" y="200"/>
                        </a:cubicBezTo>
                        <a:cubicBezTo>
                          <a:pt x="563" y="192"/>
                          <a:pt x="575" y="176"/>
                          <a:pt x="576" y="158"/>
                        </a:cubicBezTo>
                        <a:cubicBezTo>
                          <a:pt x="593" y="156"/>
                          <a:pt x="610" y="156"/>
                          <a:pt x="627" y="158"/>
                        </a:cubicBezTo>
                        <a:cubicBezTo>
                          <a:pt x="628" y="176"/>
                          <a:pt x="639" y="192"/>
                          <a:pt x="657" y="200"/>
                        </a:cubicBezTo>
                        <a:cubicBezTo>
                          <a:pt x="675" y="207"/>
                          <a:pt x="694" y="204"/>
                          <a:pt x="708" y="193"/>
                        </a:cubicBezTo>
                        <a:cubicBezTo>
                          <a:pt x="721" y="203"/>
                          <a:pt x="732" y="214"/>
                          <a:pt x="741" y="226"/>
                        </a:cubicBezTo>
                        <a:cubicBezTo>
                          <a:pt x="729" y="240"/>
                          <a:pt x="726" y="259"/>
                          <a:pt x="733" y="277"/>
                        </a:cubicBezTo>
                        <a:cubicBezTo>
                          <a:pt x="740" y="295"/>
                          <a:pt x="757" y="306"/>
                          <a:pt x="774" y="308"/>
                        </a:cubicBezTo>
                        <a:cubicBezTo>
                          <a:pt x="776" y="323"/>
                          <a:pt x="776" y="338"/>
                          <a:pt x="774" y="3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grpSp>
        </p:grpSp>
        <p:sp>
          <p:nvSpPr>
            <p:cNvPr id="48" name="TextBox 47"/>
            <p:cNvSpPr txBox="1"/>
            <p:nvPr/>
          </p:nvSpPr>
          <p:spPr>
            <a:xfrm>
              <a:off x="9108063" y="2684969"/>
              <a:ext cx="1632755" cy="544765"/>
            </a:xfrm>
            <a:prstGeom prst="rect">
              <a:avLst/>
            </a:prstGeom>
            <a:noFill/>
          </p:spPr>
          <p:txBody>
            <a:bodyPr wrap="none" lIns="182880" tIns="146304" rIns="182880" bIns="146304" rtlCol="0">
              <a:spAutoFit/>
            </a:bodyPr>
            <a:lstStyle/>
            <a:p>
              <a:pPr>
                <a:lnSpc>
                  <a:spcPct val="90000"/>
                </a:lnSpc>
                <a:spcAft>
                  <a:spcPts val="600"/>
                </a:spcAft>
              </a:pPr>
              <a:r>
                <a:rPr lang="en-US" dirty="0" err="1" smtClean="0">
                  <a:gradFill>
                    <a:gsLst>
                      <a:gs pos="2917">
                        <a:srgbClr val="404040"/>
                      </a:gs>
                      <a:gs pos="30000">
                        <a:srgbClr val="404040"/>
                      </a:gs>
                    </a:gsLst>
                    <a:lin ang="5400000" scaled="0"/>
                  </a:gradFill>
                </a:rPr>
                <a:t>NativeApp</a:t>
              </a:r>
              <a:r>
                <a:rPr lang="en-US" dirty="0" smtClean="0">
                  <a:gradFill>
                    <a:gsLst>
                      <a:gs pos="2917">
                        <a:srgbClr val="404040"/>
                      </a:gs>
                      <a:gs pos="30000">
                        <a:srgbClr val="404040"/>
                      </a:gs>
                    </a:gsLst>
                    <a:lin ang="5400000" scaled="0"/>
                  </a:gradFill>
                </a:rPr>
                <a:t> 1</a:t>
              </a:r>
            </a:p>
          </p:txBody>
        </p:sp>
      </p:grpSp>
      <p:grpSp>
        <p:nvGrpSpPr>
          <p:cNvPr id="61" name="Group 60"/>
          <p:cNvGrpSpPr/>
          <p:nvPr>
            <p:custDataLst>
              <p:custData r:id="rId6"/>
            </p:custDataLst>
          </p:nvPr>
        </p:nvGrpSpPr>
        <p:grpSpPr>
          <a:xfrm>
            <a:off x="9461271" y="4680156"/>
            <a:ext cx="2243978" cy="1420987"/>
            <a:chOff x="4888649" y="4362250"/>
            <a:chExt cx="2243978" cy="1420987"/>
          </a:xfrm>
        </p:grpSpPr>
        <p:pic>
          <p:nvPicPr>
            <p:cNvPr id="62" name="Picture 17"/>
            <p:cNvPicPr>
              <a:picLocks noChangeAspect="1" noChangeArrowheads="1"/>
            </p:cNvPicPr>
            <p:nvPr/>
          </p:nvPicPr>
          <p:blipFill>
            <a:blip r:embed="rId11" cstate="email">
              <a:biLevel thresh="75000"/>
              <a:extLst>
                <a:ext uri="{28A0092B-C50C-407E-A947-70E740481C1C}">
                  <a14:useLocalDpi xmlns:a14="http://schemas.microsoft.com/office/drawing/2010/main"/>
                </a:ext>
              </a:extLst>
            </a:blip>
            <a:srcRect/>
            <a:stretch>
              <a:fillRect/>
            </a:stretch>
          </p:blipFill>
          <p:spPr bwMode="auto">
            <a:xfrm>
              <a:off x="5189722" y="4959437"/>
              <a:ext cx="555815" cy="44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 name="TextBox 62"/>
            <p:cNvSpPr txBox="1"/>
            <p:nvPr/>
          </p:nvSpPr>
          <p:spPr>
            <a:xfrm>
              <a:off x="4925719" y="5321572"/>
              <a:ext cx="1083823" cy="461665"/>
            </a:xfrm>
            <a:prstGeom prst="rect">
              <a:avLst/>
            </a:prstGeom>
            <a:noFill/>
          </p:spPr>
          <p:txBody>
            <a:bodyPr wrap="none" lIns="182880" tIns="146304" rIns="182880" bIns="146304" rtlCol="0">
              <a:spAutoFit/>
            </a:bodyPr>
            <a:lstStyle/>
            <a:p>
              <a:pPr>
                <a:lnSpc>
                  <a:spcPct val="90000"/>
                </a:lnSpc>
                <a:spcAft>
                  <a:spcPts val="600"/>
                </a:spcAft>
              </a:pPr>
              <a:r>
                <a:rPr lang="en-US" sz="1200" dirty="0" err="1" smtClean="0">
                  <a:gradFill>
                    <a:gsLst>
                      <a:gs pos="2917">
                        <a:srgbClr val="404040"/>
                      </a:gs>
                      <a:gs pos="30000">
                        <a:srgbClr val="404040"/>
                      </a:gs>
                    </a:gsLst>
                    <a:lin ang="5400000" scaled="0"/>
                  </a:gradFill>
                </a:rPr>
                <a:t>WebApp</a:t>
              </a:r>
              <a:r>
                <a:rPr lang="en-US" sz="1200" dirty="0" smtClean="0">
                  <a:gradFill>
                    <a:gsLst>
                      <a:gs pos="2917">
                        <a:srgbClr val="404040"/>
                      </a:gs>
                      <a:gs pos="30000">
                        <a:srgbClr val="404040"/>
                      </a:gs>
                    </a:gsLst>
                    <a:lin ang="5400000" scaled="0"/>
                  </a:gradFill>
                </a:rPr>
                <a:t> 1</a:t>
              </a:r>
            </a:p>
          </p:txBody>
        </p:sp>
        <p:pic>
          <p:nvPicPr>
            <p:cNvPr id="64" name="Picture 6"/>
            <p:cNvPicPr>
              <a:picLocks noChangeAspect="1" noChangeArrowheads="1"/>
            </p:cNvPicPr>
            <p:nvPr/>
          </p:nvPicPr>
          <p:blipFill>
            <a:blip r:embed="rId12" cstate="email">
              <a:biLevel thresh="75000"/>
              <a:extLst>
                <a:ext uri="{28A0092B-C50C-407E-A947-70E740481C1C}">
                  <a14:useLocalDpi xmlns:a14="http://schemas.microsoft.com/office/drawing/2010/main"/>
                </a:ext>
              </a:extLst>
            </a:blip>
            <a:srcRect/>
            <a:stretch>
              <a:fillRect/>
            </a:stretch>
          </p:blipFill>
          <p:spPr bwMode="auto">
            <a:xfrm>
              <a:off x="5926640" y="4858802"/>
              <a:ext cx="227764" cy="29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TextBox 64"/>
            <p:cNvSpPr txBox="1"/>
            <p:nvPr/>
          </p:nvSpPr>
          <p:spPr>
            <a:xfrm>
              <a:off x="6019618" y="4801524"/>
              <a:ext cx="1085875" cy="433965"/>
            </a:xfrm>
            <a:prstGeom prst="rect">
              <a:avLst/>
            </a:prstGeom>
            <a:noFill/>
          </p:spPr>
          <p:txBody>
            <a:bodyPr wrap="none" lIns="182880" tIns="146304" rIns="182880" bIns="146304" rtlCol="0">
              <a:spAutoFit/>
            </a:bodyPr>
            <a:lstStyle/>
            <a:p>
              <a:pPr>
                <a:lnSpc>
                  <a:spcPct val="90000"/>
                </a:lnSpc>
                <a:spcAft>
                  <a:spcPts val="600"/>
                </a:spcAft>
              </a:pPr>
              <a:r>
                <a:rPr lang="en-US" sz="1000" dirty="0" smtClean="0">
                  <a:gradFill>
                    <a:gsLst>
                      <a:gs pos="2917">
                        <a:srgbClr val="404040"/>
                      </a:gs>
                      <a:gs pos="30000">
                        <a:srgbClr val="404040"/>
                      </a:gs>
                    </a:gsLst>
                    <a:lin ang="5400000" scaled="0"/>
                  </a:gradFill>
                </a:rPr>
                <a:t>Permission 1</a:t>
              </a:r>
            </a:p>
          </p:txBody>
        </p:sp>
        <p:sp>
          <p:nvSpPr>
            <p:cNvPr id="66" name="TextBox 65"/>
            <p:cNvSpPr txBox="1"/>
            <p:nvPr/>
          </p:nvSpPr>
          <p:spPr>
            <a:xfrm>
              <a:off x="4888649" y="4362250"/>
              <a:ext cx="1288045"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rgbClr val="404040"/>
                      </a:gs>
                      <a:gs pos="30000">
                        <a:srgbClr val="404040"/>
                      </a:gs>
                    </a:gsLst>
                    <a:lin ang="5400000" scaled="0"/>
                  </a:gradFill>
                </a:rPr>
                <a:t>Requires:</a:t>
              </a:r>
            </a:p>
          </p:txBody>
        </p:sp>
        <p:sp>
          <p:nvSpPr>
            <p:cNvPr id="67" name="Rectangle 66"/>
            <p:cNvSpPr/>
            <p:nvPr/>
          </p:nvSpPr>
          <p:spPr bwMode="auto">
            <a:xfrm>
              <a:off x="5069600" y="4790456"/>
              <a:ext cx="774982" cy="931714"/>
            </a:xfrm>
            <a:prstGeom prst="rect">
              <a:avLst/>
            </a:prstGeom>
            <a:noFill/>
            <a:ln w="19050">
              <a:solidFill>
                <a:schemeClr val="bg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 name="Rectangle 67"/>
            <p:cNvSpPr/>
            <p:nvPr/>
          </p:nvSpPr>
          <p:spPr bwMode="auto">
            <a:xfrm>
              <a:off x="5844582" y="4790456"/>
              <a:ext cx="1288045" cy="931714"/>
            </a:xfrm>
            <a:prstGeom prst="rect">
              <a:avLst/>
            </a:prstGeom>
            <a:noFill/>
            <a:ln w="19050">
              <a:solidFill>
                <a:schemeClr val="bg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64060022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OAuth for Native Apps</a:t>
            </a:r>
            <a:endParaRPr lang="en-US" dirty="0"/>
          </a:p>
        </p:txBody>
      </p:sp>
      <p:grpSp>
        <p:nvGrpSpPr>
          <p:cNvPr id="4" name="Group 3"/>
          <p:cNvGrpSpPr/>
          <p:nvPr>
            <p:custDataLst>
              <p:custData r:id="rId1"/>
            </p:custDataLst>
          </p:nvPr>
        </p:nvGrpSpPr>
        <p:grpSpPr>
          <a:xfrm>
            <a:off x="535433" y="3579600"/>
            <a:ext cx="931490" cy="604444"/>
            <a:chOff x="789870" y="3891565"/>
            <a:chExt cx="1299125" cy="843003"/>
          </a:xfrm>
          <a:solidFill>
            <a:schemeClr val="tx1"/>
          </a:solidFill>
        </p:grpSpPr>
        <p:sp>
          <p:nvSpPr>
            <p:cNvPr id="5" name="Freeform 7"/>
            <p:cNvSpPr>
              <a:spLocks noEditPoints="1"/>
            </p:cNvSpPr>
            <p:nvPr/>
          </p:nvSpPr>
          <p:spPr bwMode="auto">
            <a:xfrm>
              <a:off x="789870" y="3891565"/>
              <a:ext cx="1299125" cy="843003"/>
            </a:xfrm>
            <a:custGeom>
              <a:avLst/>
              <a:gdLst>
                <a:gd name="T0" fmla="*/ 1080 w 1136"/>
                <a:gd name="T1" fmla="*/ 0 h 737"/>
                <a:gd name="T2" fmla="*/ 56 w 1136"/>
                <a:gd name="T3" fmla="*/ 0 h 737"/>
                <a:gd name="T4" fmla="*/ 0 w 1136"/>
                <a:gd name="T5" fmla="*/ 56 h 737"/>
                <a:gd name="T6" fmla="*/ 0 w 1136"/>
                <a:gd name="T7" fmla="*/ 681 h 737"/>
                <a:gd name="T8" fmla="*/ 56 w 1136"/>
                <a:gd name="T9" fmla="*/ 737 h 737"/>
                <a:gd name="T10" fmla="*/ 1080 w 1136"/>
                <a:gd name="T11" fmla="*/ 737 h 737"/>
                <a:gd name="T12" fmla="*/ 1136 w 1136"/>
                <a:gd name="T13" fmla="*/ 681 h 737"/>
                <a:gd name="T14" fmla="*/ 1136 w 1136"/>
                <a:gd name="T15" fmla="*/ 56 h 737"/>
                <a:gd name="T16" fmla="*/ 1080 w 1136"/>
                <a:gd name="T17" fmla="*/ 0 h 737"/>
                <a:gd name="T18" fmla="*/ 1080 w 1136"/>
                <a:gd name="T19" fmla="*/ 681 h 737"/>
                <a:gd name="T20" fmla="*/ 1080 w 1136"/>
                <a:gd name="T21" fmla="*/ 681 h 737"/>
                <a:gd name="T22" fmla="*/ 56 w 1136"/>
                <a:gd name="T23" fmla="*/ 681 h 737"/>
                <a:gd name="T24" fmla="*/ 56 w 1136"/>
                <a:gd name="T25" fmla="*/ 681 h 737"/>
                <a:gd name="T26" fmla="*/ 56 w 1136"/>
                <a:gd name="T27" fmla="*/ 56 h 737"/>
                <a:gd name="T28" fmla="*/ 56 w 1136"/>
                <a:gd name="T29" fmla="*/ 56 h 737"/>
                <a:gd name="T30" fmla="*/ 1080 w 1136"/>
                <a:gd name="T31" fmla="*/ 56 h 737"/>
                <a:gd name="T32" fmla="*/ 1080 w 1136"/>
                <a:gd name="T33" fmla="*/ 56 h 737"/>
                <a:gd name="T34" fmla="*/ 1080 w 1136"/>
                <a:gd name="T35" fmla="*/ 681 h 737"/>
                <a:gd name="T36" fmla="*/ 1080 w 1136"/>
                <a:gd name="T37" fmla="*/ 681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6" h="737">
                  <a:moveTo>
                    <a:pt x="1080" y="0"/>
                  </a:moveTo>
                  <a:cubicBezTo>
                    <a:pt x="56" y="0"/>
                    <a:pt x="56" y="0"/>
                    <a:pt x="56" y="0"/>
                  </a:cubicBezTo>
                  <a:cubicBezTo>
                    <a:pt x="25" y="0"/>
                    <a:pt x="0" y="25"/>
                    <a:pt x="0" y="56"/>
                  </a:cubicBezTo>
                  <a:cubicBezTo>
                    <a:pt x="0" y="681"/>
                    <a:pt x="0" y="681"/>
                    <a:pt x="0" y="681"/>
                  </a:cubicBezTo>
                  <a:cubicBezTo>
                    <a:pt x="0" y="712"/>
                    <a:pt x="25" y="737"/>
                    <a:pt x="56" y="737"/>
                  </a:cubicBezTo>
                  <a:cubicBezTo>
                    <a:pt x="1080" y="737"/>
                    <a:pt x="1080" y="737"/>
                    <a:pt x="1080" y="737"/>
                  </a:cubicBezTo>
                  <a:cubicBezTo>
                    <a:pt x="1111" y="737"/>
                    <a:pt x="1136" y="712"/>
                    <a:pt x="1136" y="681"/>
                  </a:cubicBezTo>
                  <a:cubicBezTo>
                    <a:pt x="1136" y="56"/>
                    <a:pt x="1136" y="56"/>
                    <a:pt x="1136" y="56"/>
                  </a:cubicBezTo>
                  <a:cubicBezTo>
                    <a:pt x="1136" y="25"/>
                    <a:pt x="1111" y="0"/>
                    <a:pt x="1080" y="0"/>
                  </a:cubicBezTo>
                  <a:close/>
                  <a:moveTo>
                    <a:pt x="1080" y="681"/>
                  </a:moveTo>
                  <a:cubicBezTo>
                    <a:pt x="1080" y="681"/>
                    <a:pt x="1080" y="681"/>
                    <a:pt x="1080" y="681"/>
                  </a:cubicBezTo>
                  <a:cubicBezTo>
                    <a:pt x="56" y="681"/>
                    <a:pt x="56" y="681"/>
                    <a:pt x="56" y="681"/>
                  </a:cubicBezTo>
                  <a:cubicBezTo>
                    <a:pt x="56" y="681"/>
                    <a:pt x="56" y="681"/>
                    <a:pt x="56" y="681"/>
                  </a:cubicBezTo>
                  <a:cubicBezTo>
                    <a:pt x="56" y="56"/>
                    <a:pt x="56" y="56"/>
                    <a:pt x="56" y="56"/>
                  </a:cubicBezTo>
                  <a:cubicBezTo>
                    <a:pt x="56" y="56"/>
                    <a:pt x="56" y="56"/>
                    <a:pt x="56" y="56"/>
                  </a:cubicBezTo>
                  <a:cubicBezTo>
                    <a:pt x="1080" y="56"/>
                    <a:pt x="1080" y="56"/>
                    <a:pt x="1080" y="56"/>
                  </a:cubicBezTo>
                  <a:cubicBezTo>
                    <a:pt x="1080" y="56"/>
                    <a:pt x="1080" y="56"/>
                    <a:pt x="1080" y="56"/>
                  </a:cubicBezTo>
                  <a:cubicBezTo>
                    <a:pt x="1080" y="681"/>
                    <a:pt x="1080" y="681"/>
                    <a:pt x="1080" y="681"/>
                  </a:cubicBezTo>
                  <a:cubicBezTo>
                    <a:pt x="1080" y="681"/>
                    <a:pt x="1080" y="681"/>
                    <a:pt x="1080" y="6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Freeform 8"/>
            <p:cNvSpPr>
              <a:spLocks/>
            </p:cNvSpPr>
            <p:nvPr/>
          </p:nvSpPr>
          <p:spPr bwMode="auto">
            <a:xfrm>
              <a:off x="1516179" y="4307982"/>
              <a:ext cx="97325" cy="97325"/>
            </a:xfrm>
            <a:custGeom>
              <a:avLst/>
              <a:gdLst>
                <a:gd name="T0" fmla="*/ 57 w 85"/>
                <a:gd name="T1" fmla="*/ 9 h 85"/>
                <a:gd name="T2" fmla="*/ 8 w 85"/>
                <a:gd name="T3" fmla="*/ 28 h 85"/>
                <a:gd name="T4" fmla="*/ 28 w 85"/>
                <a:gd name="T5" fmla="*/ 77 h 85"/>
                <a:gd name="T6" fmla="*/ 77 w 85"/>
                <a:gd name="T7" fmla="*/ 57 h 85"/>
                <a:gd name="T8" fmla="*/ 57 w 85"/>
                <a:gd name="T9" fmla="*/ 9 h 85"/>
              </a:gdLst>
              <a:ahLst/>
              <a:cxnLst>
                <a:cxn ang="0">
                  <a:pos x="T0" y="T1"/>
                </a:cxn>
                <a:cxn ang="0">
                  <a:pos x="T2" y="T3"/>
                </a:cxn>
                <a:cxn ang="0">
                  <a:pos x="T4" y="T5"/>
                </a:cxn>
                <a:cxn ang="0">
                  <a:pos x="T6" y="T7"/>
                </a:cxn>
                <a:cxn ang="0">
                  <a:pos x="T8" y="T9"/>
                </a:cxn>
              </a:cxnLst>
              <a:rect l="0" t="0" r="r" b="b"/>
              <a:pathLst>
                <a:path w="85" h="85">
                  <a:moveTo>
                    <a:pt x="57" y="9"/>
                  </a:moveTo>
                  <a:cubicBezTo>
                    <a:pt x="38" y="0"/>
                    <a:pt x="16" y="9"/>
                    <a:pt x="8" y="28"/>
                  </a:cubicBezTo>
                  <a:cubicBezTo>
                    <a:pt x="0" y="47"/>
                    <a:pt x="9" y="69"/>
                    <a:pt x="28" y="77"/>
                  </a:cubicBezTo>
                  <a:cubicBezTo>
                    <a:pt x="47" y="85"/>
                    <a:pt x="69" y="76"/>
                    <a:pt x="77" y="57"/>
                  </a:cubicBezTo>
                  <a:cubicBezTo>
                    <a:pt x="85" y="38"/>
                    <a:pt x="76" y="17"/>
                    <a:pt x="5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 name="Freeform 9"/>
            <p:cNvSpPr>
              <a:spLocks/>
            </p:cNvSpPr>
            <p:nvPr/>
          </p:nvSpPr>
          <p:spPr bwMode="auto">
            <a:xfrm>
              <a:off x="1231466" y="4150131"/>
              <a:ext cx="63915" cy="63915"/>
            </a:xfrm>
            <a:custGeom>
              <a:avLst/>
              <a:gdLst>
                <a:gd name="T0" fmla="*/ 38 w 56"/>
                <a:gd name="T1" fmla="*/ 5 h 56"/>
                <a:gd name="T2" fmla="*/ 6 w 56"/>
                <a:gd name="T3" fmla="*/ 18 h 56"/>
                <a:gd name="T4" fmla="*/ 18 w 56"/>
                <a:gd name="T5" fmla="*/ 50 h 56"/>
                <a:gd name="T6" fmla="*/ 51 w 56"/>
                <a:gd name="T7" fmla="*/ 37 h 56"/>
                <a:gd name="T8" fmla="*/ 38 w 56"/>
                <a:gd name="T9" fmla="*/ 5 h 56"/>
              </a:gdLst>
              <a:ahLst/>
              <a:cxnLst>
                <a:cxn ang="0">
                  <a:pos x="T0" y="T1"/>
                </a:cxn>
                <a:cxn ang="0">
                  <a:pos x="T2" y="T3"/>
                </a:cxn>
                <a:cxn ang="0">
                  <a:pos x="T4" y="T5"/>
                </a:cxn>
                <a:cxn ang="0">
                  <a:pos x="T6" y="T7"/>
                </a:cxn>
                <a:cxn ang="0">
                  <a:pos x="T8" y="T9"/>
                </a:cxn>
              </a:cxnLst>
              <a:rect l="0" t="0" r="r" b="b"/>
              <a:pathLst>
                <a:path w="56" h="56">
                  <a:moveTo>
                    <a:pt x="38" y="5"/>
                  </a:moveTo>
                  <a:cubicBezTo>
                    <a:pt x="25" y="0"/>
                    <a:pt x="11" y="6"/>
                    <a:pt x="6" y="18"/>
                  </a:cubicBezTo>
                  <a:cubicBezTo>
                    <a:pt x="0" y="31"/>
                    <a:pt x="6" y="45"/>
                    <a:pt x="18" y="50"/>
                  </a:cubicBezTo>
                  <a:cubicBezTo>
                    <a:pt x="31" y="56"/>
                    <a:pt x="45" y="50"/>
                    <a:pt x="51" y="37"/>
                  </a:cubicBezTo>
                  <a:cubicBezTo>
                    <a:pt x="56" y="25"/>
                    <a:pt x="50" y="11"/>
                    <a:pt x="3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8" name="Freeform 10"/>
            <p:cNvSpPr>
              <a:spLocks noEditPoints="1"/>
            </p:cNvSpPr>
            <p:nvPr/>
          </p:nvSpPr>
          <p:spPr bwMode="auto">
            <a:xfrm>
              <a:off x="1172877" y="4091542"/>
              <a:ext cx="180609" cy="180609"/>
            </a:xfrm>
            <a:custGeom>
              <a:avLst/>
              <a:gdLst>
                <a:gd name="T0" fmla="*/ 106 w 158"/>
                <a:gd name="T1" fmla="*/ 15 h 158"/>
                <a:gd name="T2" fmla="*/ 15 w 158"/>
                <a:gd name="T3" fmla="*/ 52 h 158"/>
                <a:gd name="T4" fmla="*/ 52 w 158"/>
                <a:gd name="T5" fmla="*/ 143 h 158"/>
                <a:gd name="T6" fmla="*/ 143 w 158"/>
                <a:gd name="T7" fmla="*/ 106 h 158"/>
                <a:gd name="T8" fmla="*/ 106 w 158"/>
                <a:gd name="T9" fmla="*/ 15 h 158"/>
                <a:gd name="T10" fmla="*/ 123 w 158"/>
                <a:gd name="T11" fmla="*/ 97 h 158"/>
                <a:gd name="T12" fmla="*/ 60 w 158"/>
                <a:gd name="T13" fmla="*/ 122 h 158"/>
                <a:gd name="T14" fmla="*/ 35 w 158"/>
                <a:gd name="T15" fmla="*/ 60 h 158"/>
                <a:gd name="T16" fmla="*/ 98 w 158"/>
                <a:gd name="T17" fmla="*/ 35 h 158"/>
                <a:gd name="T18" fmla="*/ 123 w 158"/>
                <a:gd name="T19" fmla="*/ 9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 h="158">
                  <a:moveTo>
                    <a:pt x="106" y="15"/>
                  </a:moveTo>
                  <a:cubicBezTo>
                    <a:pt x="71" y="0"/>
                    <a:pt x="30" y="16"/>
                    <a:pt x="15" y="52"/>
                  </a:cubicBezTo>
                  <a:cubicBezTo>
                    <a:pt x="0" y="87"/>
                    <a:pt x="17" y="128"/>
                    <a:pt x="52" y="143"/>
                  </a:cubicBezTo>
                  <a:cubicBezTo>
                    <a:pt x="87" y="158"/>
                    <a:pt x="128" y="141"/>
                    <a:pt x="143" y="106"/>
                  </a:cubicBezTo>
                  <a:cubicBezTo>
                    <a:pt x="158" y="71"/>
                    <a:pt x="141" y="30"/>
                    <a:pt x="106" y="15"/>
                  </a:cubicBezTo>
                  <a:close/>
                  <a:moveTo>
                    <a:pt x="123" y="97"/>
                  </a:moveTo>
                  <a:cubicBezTo>
                    <a:pt x="112" y="121"/>
                    <a:pt x="85" y="133"/>
                    <a:pt x="60" y="122"/>
                  </a:cubicBezTo>
                  <a:cubicBezTo>
                    <a:pt x="36" y="112"/>
                    <a:pt x="25" y="84"/>
                    <a:pt x="35" y="60"/>
                  </a:cubicBezTo>
                  <a:cubicBezTo>
                    <a:pt x="46" y="36"/>
                    <a:pt x="73" y="25"/>
                    <a:pt x="98" y="35"/>
                  </a:cubicBezTo>
                  <a:cubicBezTo>
                    <a:pt x="122" y="45"/>
                    <a:pt x="133" y="73"/>
                    <a:pt x="123"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9" name="Freeform 11"/>
            <p:cNvSpPr>
              <a:spLocks noEditPoints="1"/>
            </p:cNvSpPr>
            <p:nvPr/>
          </p:nvSpPr>
          <p:spPr bwMode="auto">
            <a:xfrm>
              <a:off x="1426601" y="4219857"/>
              <a:ext cx="275997" cy="274545"/>
            </a:xfrm>
            <a:custGeom>
              <a:avLst/>
              <a:gdLst>
                <a:gd name="T0" fmla="*/ 162 w 241"/>
                <a:gd name="T1" fmla="*/ 22 h 240"/>
                <a:gd name="T2" fmla="*/ 23 w 241"/>
                <a:gd name="T3" fmla="*/ 78 h 240"/>
                <a:gd name="T4" fmla="*/ 79 w 241"/>
                <a:gd name="T5" fmla="*/ 217 h 240"/>
                <a:gd name="T6" fmla="*/ 218 w 241"/>
                <a:gd name="T7" fmla="*/ 161 h 240"/>
                <a:gd name="T8" fmla="*/ 162 w 241"/>
                <a:gd name="T9" fmla="*/ 22 h 240"/>
                <a:gd name="T10" fmla="*/ 187 w 241"/>
                <a:gd name="T11" fmla="*/ 148 h 240"/>
                <a:gd name="T12" fmla="*/ 92 w 241"/>
                <a:gd name="T13" fmla="*/ 186 h 240"/>
                <a:gd name="T14" fmla="*/ 54 w 241"/>
                <a:gd name="T15" fmla="*/ 92 h 240"/>
                <a:gd name="T16" fmla="*/ 149 w 241"/>
                <a:gd name="T17" fmla="*/ 53 h 240"/>
                <a:gd name="T18" fmla="*/ 187 w 241"/>
                <a:gd name="T19" fmla="*/ 14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240">
                  <a:moveTo>
                    <a:pt x="162" y="22"/>
                  </a:moveTo>
                  <a:cubicBezTo>
                    <a:pt x="108" y="0"/>
                    <a:pt x="46" y="25"/>
                    <a:pt x="23" y="78"/>
                  </a:cubicBezTo>
                  <a:cubicBezTo>
                    <a:pt x="0" y="132"/>
                    <a:pt x="25" y="194"/>
                    <a:pt x="79" y="217"/>
                  </a:cubicBezTo>
                  <a:cubicBezTo>
                    <a:pt x="133" y="240"/>
                    <a:pt x="195" y="215"/>
                    <a:pt x="218" y="161"/>
                  </a:cubicBezTo>
                  <a:cubicBezTo>
                    <a:pt x="241" y="107"/>
                    <a:pt x="216" y="45"/>
                    <a:pt x="162" y="22"/>
                  </a:cubicBezTo>
                  <a:close/>
                  <a:moveTo>
                    <a:pt x="187" y="148"/>
                  </a:moveTo>
                  <a:cubicBezTo>
                    <a:pt x="171" y="185"/>
                    <a:pt x="129" y="202"/>
                    <a:pt x="92" y="186"/>
                  </a:cubicBezTo>
                  <a:cubicBezTo>
                    <a:pt x="55" y="171"/>
                    <a:pt x="38" y="128"/>
                    <a:pt x="54" y="92"/>
                  </a:cubicBezTo>
                  <a:cubicBezTo>
                    <a:pt x="69" y="55"/>
                    <a:pt x="112" y="38"/>
                    <a:pt x="149" y="53"/>
                  </a:cubicBezTo>
                  <a:cubicBezTo>
                    <a:pt x="186" y="69"/>
                    <a:pt x="203" y="111"/>
                    <a:pt x="187" y="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0" name="Freeform 12"/>
            <p:cNvSpPr>
              <a:spLocks noEditPoints="1"/>
            </p:cNvSpPr>
            <p:nvPr/>
          </p:nvSpPr>
          <p:spPr bwMode="auto">
            <a:xfrm>
              <a:off x="876542" y="3978238"/>
              <a:ext cx="1125779" cy="669173"/>
            </a:xfrm>
            <a:custGeom>
              <a:avLst/>
              <a:gdLst>
                <a:gd name="T0" fmla="*/ 984 w 984"/>
                <a:gd name="T1" fmla="*/ 0 h 585"/>
                <a:gd name="T2" fmla="*/ 0 w 984"/>
                <a:gd name="T3" fmla="*/ 0 h 585"/>
                <a:gd name="T4" fmla="*/ 0 w 984"/>
                <a:gd name="T5" fmla="*/ 585 h 585"/>
                <a:gd name="T6" fmla="*/ 984 w 984"/>
                <a:gd name="T7" fmla="*/ 585 h 585"/>
                <a:gd name="T8" fmla="*/ 984 w 984"/>
                <a:gd name="T9" fmla="*/ 0 h 585"/>
                <a:gd name="T10" fmla="*/ 408 w 984"/>
                <a:gd name="T11" fmla="*/ 268 h 585"/>
                <a:gd name="T12" fmla="*/ 375 w 984"/>
                <a:gd name="T13" fmla="*/ 264 h 585"/>
                <a:gd name="T14" fmla="*/ 355 w 984"/>
                <a:gd name="T15" fmla="*/ 291 h 585"/>
                <a:gd name="T16" fmla="*/ 321 w 984"/>
                <a:gd name="T17" fmla="*/ 291 h 585"/>
                <a:gd name="T18" fmla="*/ 302 w 984"/>
                <a:gd name="T19" fmla="*/ 264 h 585"/>
                <a:gd name="T20" fmla="*/ 268 w 984"/>
                <a:gd name="T21" fmla="*/ 268 h 585"/>
                <a:gd name="T22" fmla="*/ 247 w 984"/>
                <a:gd name="T23" fmla="*/ 246 h 585"/>
                <a:gd name="T24" fmla="*/ 252 w 984"/>
                <a:gd name="T25" fmla="*/ 213 h 585"/>
                <a:gd name="T26" fmla="*/ 225 w 984"/>
                <a:gd name="T27" fmla="*/ 193 h 585"/>
                <a:gd name="T28" fmla="*/ 225 w 984"/>
                <a:gd name="T29" fmla="*/ 163 h 585"/>
                <a:gd name="T30" fmla="*/ 252 w 984"/>
                <a:gd name="T31" fmla="*/ 142 h 585"/>
                <a:gd name="T32" fmla="*/ 247 w 984"/>
                <a:gd name="T33" fmla="*/ 109 h 585"/>
                <a:gd name="T34" fmla="*/ 268 w 984"/>
                <a:gd name="T35" fmla="*/ 87 h 585"/>
                <a:gd name="T36" fmla="*/ 302 w 984"/>
                <a:gd name="T37" fmla="*/ 92 h 585"/>
                <a:gd name="T38" fmla="*/ 321 w 984"/>
                <a:gd name="T39" fmla="*/ 65 h 585"/>
                <a:gd name="T40" fmla="*/ 355 w 984"/>
                <a:gd name="T41" fmla="*/ 65 h 585"/>
                <a:gd name="T42" fmla="*/ 374 w 984"/>
                <a:gd name="T43" fmla="*/ 92 h 585"/>
                <a:gd name="T44" fmla="*/ 408 w 984"/>
                <a:gd name="T45" fmla="*/ 87 h 585"/>
                <a:gd name="T46" fmla="*/ 429 w 984"/>
                <a:gd name="T47" fmla="*/ 109 h 585"/>
                <a:gd name="T48" fmla="*/ 424 w 984"/>
                <a:gd name="T49" fmla="*/ 143 h 585"/>
                <a:gd name="T50" fmla="*/ 451 w 984"/>
                <a:gd name="T51" fmla="*/ 163 h 585"/>
                <a:gd name="T52" fmla="*/ 451 w 984"/>
                <a:gd name="T53" fmla="*/ 193 h 585"/>
                <a:gd name="T54" fmla="*/ 424 w 984"/>
                <a:gd name="T55" fmla="*/ 213 h 585"/>
                <a:gd name="T56" fmla="*/ 429 w 984"/>
                <a:gd name="T57" fmla="*/ 247 h 585"/>
                <a:gd name="T58" fmla="*/ 408 w 984"/>
                <a:gd name="T59" fmla="*/ 268 h 585"/>
                <a:gd name="T60" fmla="*/ 774 w 984"/>
                <a:gd name="T61" fmla="*/ 354 h 585"/>
                <a:gd name="T62" fmla="*/ 733 w 984"/>
                <a:gd name="T63" fmla="*/ 385 h 585"/>
                <a:gd name="T64" fmla="*/ 741 w 984"/>
                <a:gd name="T65" fmla="*/ 436 h 585"/>
                <a:gd name="T66" fmla="*/ 708 w 984"/>
                <a:gd name="T67" fmla="*/ 469 h 585"/>
                <a:gd name="T68" fmla="*/ 657 w 984"/>
                <a:gd name="T69" fmla="*/ 462 h 585"/>
                <a:gd name="T70" fmla="*/ 627 w 984"/>
                <a:gd name="T71" fmla="*/ 503 h 585"/>
                <a:gd name="T72" fmla="*/ 576 w 984"/>
                <a:gd name="T73" fmla="*/ 503 h 585"/>
                <a:gd name="T74" fmla="*/ 546 w 984"/>
                <a:gd name="T75" fmla="*/ 462 h 585"/>
                <a:gd name="T76" fmla="*/ 495 w 984"/>
                <a:gd name="T77" fmla="*/ 469 h 585"/>
                <a:gd name="T78" fmla="*/ 462 w 984"/>
                <a:gd name="T79" fmla="*/ 435 h 585"/>
                <a:gd name="T80" fmla="*/ 470 w 984"/>
                <a:gd name="T81" fmla="*/ 385 h 585"/>
                <a:gd name="T82" fmla="*/ 429 w 984"/>
                <a:gd name="T83" fmla="*/ 354 h 585"/>
                <a:gd name="T84" fmla="*/ 429 w 984"/>
                <a:gd name="T85" fmla="*/ 308 h 585"/>
                <a:gd name="T86" fmla="*/ 470 w 984"/>
                <a:gd name="T87" fmla="*/ 277 h 585"/>
                <a:gd name="T88" fmla="*/ 462 w 984"/>
                <a:gd name="T89" fmla="*/ 226 h 585"/>
                <a:gd name="T90" fmla="*/ 495 w 984"/>
                <a:gd name="T91" fmla="*/ 193 h 585"/>
                <a:gd name="T92" fmla="*/ 546 w 984"/>
                <a:gd name="T93" fmla="*/ 200 h 585"/>
                <a:gd name="T94" fmla="*/ 576 w 984"/>
                <a:gd name="T95" fmla="*/ 158 h 585"/>
                <a:gd name="T96" fmla="*/ 627 w 984"/>
                <a:gd name="T97" fmla="*/ 158 h 585"/>
                <a:gd name="T98" fmla="*/ 657 w 984"/>
                <a:gd name="T99" fmla="*/ 200 h 585"/>
                <a:gd name="T100" fmla="*/ 708 w 984"/>
                <a:gd name="T101" fmla="*/ 193 h 585"/>
                <a:gd name="T102" fmla="*/ 741 w 984"/>
                <a:gd name="T103" fmla="*/ 226 h 585"/>
                <a:gd name="T104" fmla="*/ 733 w 984"/>
                <a:gd name="T105" fmla="*/ 277 h 585"/>
                <a:gd name="T106" fmla="*/ 774 w 984"/>
                <a:gd name="T107" fmla="*/ 308 h 585"/>
                <a:gd name="T108" fmla="*/ 774 w 984"/>
                <a:gd name="T109" fmla="*/ 354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4" h="585">
                  <a:moveTo>
                    <a:pt x="984" y="0"/>
                  </a:moveTo>
                  <a:cubicBezTo>
                    <a:pt x="0" y="0"/>
                    <a:pt x="0" y="0"/>
                    <a:pt x="0" y="0"/>
                  </a:cubicBezTo>
                  <a:cubicBezTo>
                    <a:pt x="0" y="585"/>
                    <a:pt x="0" y="585"/>
                    <a:pt x="0" y="585"/>
                  </a:cubicBezTo>
                  <a:cubicBezTo>
                    <a:pt x="984" y="585"/>
                    <a:pt x="984" y="585"/>
                    <a:pt x="984" y="585"/>
                  </a:cubicBezTo>
                  <a:lnTo>
                    <a:pt x="984" y="0"/>
                  </a:lnTo>
                  <a:close/>
                  <a:moveTo>
                    <a:pt x="408" y="268"/>
                  </a:moveTo>
                  <a:cubicBezTo>
                    <a:pt x="399" y="261"/>
                    <a:pt x="386" y="259"/>
                    <a:pt x="375" y="264"/>
                  </a:cubicBezTo>
                  <a:cubicBezTo>
                    <a:pt x="363" y="269"/>
                    <a:pt x="356" y="279"/>
                    <a:pt x="355" y="291"/>
                  </a:cubicBezTo>
                  <a:cubicBezTo>
                    <a:pt x="344" y="293"/>
                    <a:pt x="333" y="293"/>
                    <a:pt x="321" y="291"/>
                  </a:cubicBezTo>
                  <a:cubicBezTo>
                    <a:pt x="320" y="279"/>
                    <a:pt x="313" y="269"/>
                    <a:pt x="302" y="264"/>
                  </a:cubicBezTo>
                  <a:cubicBezTo>
                    <a:pt x="290" y="259"/>
                    <a:pt x="277" y="261"/>
                    <a:pt x="268" y="268"/>
                  </a:cubicBezTo>
                  <a:cubicBezTo>
                    <a:pt x="260" y="262"/>
                    <a:pt x="253" y="255"/>
                    <a:pt x="247" y="246"/>
                  </a:cubicBezTo>
                  <a:cubicBezTo>
                    <a:pt x="254" y="237"/>
                    <a:pt x="256" y="225"/>
                    <a:pt x="252" y="213"/>
                  </a:cubicBezTo>
                  <a:cubicBezTo>
                    <a:pt x="247" y="201"/>
                    <a:pt x="236" y="194"/>
                    <a:pt x="225" y="193"/>
                  </a:cubicBezTo>
                  <a:cubicBezTo>
                    <a:pt x="223" y="183"/>
                    <a:pt x="223" y="173"/>
                    <a:pt x="225" y="163"/>
                  </a:cubicBezTo>
                  <a:cubicBezTo>
                    <a:pt x="236" y="161"/>
                    <a:pt x="247" y="154"/>
                    <a:pt x="252" y="142"/>
                  </a:cubicBezTo>
                  <a:cubicBezTo>
                    <a:pt x="256" y="131"/>
                    <a:pt x="254" y="118"/>
                    <a:pt x="247" y="109"/>
                  </a:cubicBezTo>
                  <a:cubicBezTo>
                    <a:pt x="253" y="101"/>
                    <a:pt x="260" y="94"/>
                    <a:pt x="268" y="87"/>
                  </a:cubicBezTo>
                  <a:cubicBezTo>
                    <a:pt x="277" y="95"/>
                    <a:pt x="290" y="97"/>
                    <a:pt x="302" y="92"/>
                  </a:cubicBezTo>
                  <a:cubicBezTo>
                    <a:pt x="313" y="87"/>
                    <a:pt x="320" y="76"/>
                    <a:pt x="321" y="65"/>
                  </a:cubicBezTo>
                  <a:cubicBezTo>
                    <a:pt x="332" y="63"/>
                    <a:pt x="343" y="63"/>
                    <a:pt x="355" y="65"/>
                  </a:cubicBezTo>
                  <a:cubicBezTo>
                    <a:pt x="356" y="76"/>
                    <a:pt x="363" y="87"/>
                    <a:pt x="374" y="92"/>
                  </a:cubicBezTo>
                  <a:cubicBezTo>
                    <a:pt x="386" y="97"/>
                    <a:pt x="399" y="95"/>
                    <a:pt x="408" y="87"/>
                  </a:cubicBezTo>
                  <a:cubicBezTo>
                    <a:pt x="416" y="94"/>
                    <a:pt x="423" y="101"/>
                    <a:pt x="429" y="109"/>
                  </a:cubicBezTo>
                  <a:cubicBezTo>
                    <a:pt x="422" y="118"/>
                    <a:pt x="420" y="131"/>
                    <a:pt x="424" y="143"/>
                  </a:cubicBezTo>
                  <a:cubicBezTo>
                    <a:pt x="429" y="154"/>
                    <a:pt x="440" y="162"/>
                    <a:pt x="451" y="163"/>
                  </a:cubicBezTo>
                  <a:cubicBezTo>
                    <a:pt x="453" y="173"/>
                    <a:pt x="453" y="183"/>
                    <a:pt x="451" y="193"/>
                  </a:cubicBezTo>
                  <a:cubicBezTo>
                    <a:pt x="440" y="194"/>
                    <a:pt x="429" y="202"/>
                    <a:pt x="424" y="213"/>
                  </a:cubicBezTo>
                  <a:cubicBezTo>
                    <a:pt x="420" y="225"/>
                    <a:pt x="422" y="238"/>
                    <a:pt x="429" y="247"/>
                  </a:cubicBezTo>
                  <a:cubicBezTo>
                    <a:pt x="423" y="255"/>
                    <a:pt x="416" y="262"/>
                    <a:pt x="408" y="268"/>
                  </a:cubicBezTo>
                  <a:close/>
                  <a:moveTo>
                    <a:pt x="774" y="354"/>
                  </a:moveTo>
                  <a:cubicBezTo>
                    <a:pt x="756" y="356"/>
                    <a:pt x="740" y="367"/>
                    <a:pt x="733" y="385"/>
                  </a:cubicBezTo>
                  <a:cubicBezTo>
                    <a:pt x="726" y="402"/>
                    <a:pt x="729" y="422"/>
                    <a:pt x="741" y="436"/>
                  </a:cubicBezTo>
                  <a:cubicBezTo>
                    <a:pt x="731" y="448"/>
                    <a:pt x="720" y="459"/>
                    <a:pt x="708" y="469"/>
                  </a:cubicBezTo>
                  <a:cubicBezTo>
                    <a:pt x="694" y="457"/>
                    <a:pt x="675" y="454"/>
                    <a:pt x="657" y="462"/>
                  </a:cubicBezTo>
                  <a:cubicBezTo>
                    <a:pt x="640" y="469"/>
                    <a:pt x="628" y="485"/>
                    <a:pt x="627" y="503"/>
                  </a:cubicBezTo>
                  <a:cubicBezTo>
                    <a:pt x="610" y="506"/>
                    <a:pt x="593" y="506"/>
                    <a:pt x="576" y="503"/>
                  </a:cubicBezTo>
                  <a:cubicBezTo>
                    <a:pt x="575" y="485"/>
                    <a:pt x="564" y="469"/>
                    <a:pt x="546" y="462"/>
                  </a:cubicBezTo>
                  <a:cubicBezTo>
                    <a:pt x="528" y="454"/>
                    <a:pt x="509" y="458"/>
                    <a:pt x="495" y="469"/>
                  </a:cubicBezTo>
                  <a:cubicBezTo>
                    <a:pt x="482" y="459"/>
                    <a:pt x="471" y="448"/>
                    <a:pt x="462" y="435"/>
                  </a:cubicBezTo>
                  <a:cubicBezTo>
                    <a:pt x="473" y="422"/>
                    <a:pt x="477" y="402"/>
                    <a:pt x="470" y="385"/>
                  </a:cubicBezTo>
                  <a:cubicBezTo>
                    <a:pt x="463" y="367"/>
                    <a:pt x="446" y="356"/>
                    <a:pt x="429" y="354"/>
                  </a:cubicBezTo>
                  <a:cubicBezTo>
                    <a:pt x="427" y="339"/>
                    <a:pt x="427" y="323"/>
                    <a:pt x="429" y="308"/>
                  </a:cubicBezTo>
                  <a:cubicBezTo>
                    <a:pt x="446" y="306"/>
                    <a:pt x="463" y="295"/>
                    <a:pt x="470" y="277"/>
                  </a:cubicBezTo>
                  <a:cubicBezTo>
                    <a:pt x="477" y="259"/>
                    <a:pt x="474" y="240"/>
                    <a:pt x="462" y="226"/>
                  </a:cubicBezTo>
                  <a:cubicBezTo>
                    <a:pt x="472" y="213"/>
                    <a:pt x="483" y="202"/>
                    <a:pt x="495" y="193"/>
                  </a:cubicBezTo>
                  <a:cubicBezTo>
                    <a:pt x="509" y="204"/>
                    <a:pt x="528" y="207"/>
                    <a:pt x="546" y="200"/>
                  </a:cubicBezTo>
                  <a:cubicBezTo>
                    <a:pt x="563" y="192"/>
                    <a:pt x="575" y="176"/>
                    <a:pt x="576" y="158"/>
                  </a:cubicBezTo>
                  <a:cubicBezTo>
                    <a:pt x="593" y="156"/>
                    <a:pt x="610" y="156"/>
                    <a:pt x="627" y="158"/>
                  </a:cubicBezTo>
                  <a:cubicBezTo>
                    <a:pt x="628" y="176"/>
                    <a:pt x="639" y="192"/>
                    <a:pt x="657" y="200"/>
                  </a:cubicBezTo>
                  <a:cubicBezTo>
                    <a:pt x="675" y="207"/>
                    <a:pt x="694" y="204"/>
                    <a:pt x="708" y="193"/>
                  </a:cubicBezTo>
                  <a:cubicBezTo>
                    <a:pt x="721" y="203"/>
                    <a:pt x="732" y="214"/>
                    <a:pt x="741" y="226"/>
                  </a:cubicBezTo>
                  <a:cubicBezTo>
                    <a:pt x="729" y="240"/>
                    <a:pt x="726" y="259"/>
                    <a:pt x="733" y="277"/>
                  </a:cubicBezTo>
                  <a:cubicBezTo>
                    <a:pt x="740" y="295"/>
                    <a:pt x="757" y="306"/>
                    <a:pt x="774" y="308"/>
                  </a:cubicBezTo>
                  <a:cubicBezTo>
                    <a:pt x="776" y="323"/>
                    <a:pt x="776" y="338"/>
                    <a:pt x="774" y="3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grpSp>
        <p:nvGrpSpPr>
          <p:cNvPr id="11" name="Group 10"/>
          <p:cNvGrpSpPr/>
          <p:nvPr>
            <p:custDataLst>
              <p:custData r:id="rId2"/>
            </p:custDataLst>
          </p:nvPr>
        </p:nvGrpSpPr>
        <p:grpSpPr>
          <a:xfrm>
            <a:off x="8027082" y="2631227"/>
            <a:ext cx="4088090" cy="1725181"/>
            <a:chOff x="8143880" y="4713354"/>
            <a:chExt cx="4088090" cy="1725181"/>
          </a:xfrm>
        </p:grpSpPr>
        <p:grpSp>
          <p:nvGrpSpPr>
            <p:cNvPr id="12" name="Group 11"/>
            <p:cNvGrpSpPr/>
            <p:nvPr>
              <p:custDataLst>
                <p:custData r:id="rId9"/>
              </p:custDataLst>
            </p:nvPr>
          </p:nvGrpSpPr>
          <p:grpSpPr>
            <a:xfrm>
              <a:off x="8143880" y="5045614"/>
              <a:ext cx="1497847" cy="1392921"/>
              <a:chOff x="8076113" y="3090484"/>
              <a:chExt cx="1497847" cy="1392921"/>
            </a:xfrm>
          </p:grpSpPr>
          <p:grpSp>
            <p:nvGrpSpPr>
              <p:cNvPr id="16" name="Group 15"/>
              <p:cNvGrpSpPr/>
              <p:nvPr/>
            </p:nvGrpSpPr>
            <p:grpSpPr>
              <a:xfrm>
                <a:off x="8611899" y="3090484"/>
                <a:ext cx="944819" cy="614957"/>
                <a:chOff x="5009081" y="3105015"/>
                <a:chExt cx="1755138" cy="1142371"/>
              </a:xfrm>
            </p:grpSpPr>
            <p:pic>
              <p:nvPicPr>
                <p:cNvPr id="18" name="Picture 9"/>
                <p:cNvPicPr>
                  <a:picLocks noChangeAspect="1" noChangeArrowheads="1"/>
                </p:cNvPicPr>
                <p:nvPr/>
              </p:nvPicPr>
              <p:blipFill>
                <a:blip r:embed="rId11" cstate="email">
                  <a:biLevel thresh="75000"/>
                  <a:extLst>
                    <a:ext uri="{28A0092B-C50C-407E-A947-70E740481C1C}">
                      <a14:useLocalDpi xmlns:a14="http://schemas.microsoft.com/office/drawing/2010/main"/>
                    </a:ext>
                  </a:extLst>
                </a:blip>
                <a:srcRect/>
                <a:stretch>
                  <a:fillRect/>
                </a:stretch>
              </p:blipFill>
              <p:spPr bwMode="auto">
                <a:xfrm>
                  <a:off x="5009081" y="3105015"/>
                  <a:ext cx="1446154" cy="898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bwMode="auto">
                <a:xfrm>
                  <a:off x="5954996" y="3232609"/>
                  <a:ext cx="365756" cy="64007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0" name="Group 19"/>
                <p:cNvGrpSpPr/>
                <p:nvPr/>
              </p:nvGrpSpPr>
              <p:grpSpPr>
                <a:xfrm>
                  <a:off x="5953900" y="3617977"/>
                  <a:ext cx="810319" cy="629409"/>
                  <a:chOff x="3459868" y="6131944"/>
                  <a:chExt cx="989929" cy="768920"/>
                </a:xfrm>
              </p:grpSpPr>
              <p:sp>
                <p:nvSpPr>
                  <p:cNvPr id="21" name="Rounded Rectangle 20"/>
                  <p:cNvSpPr/>
                  <p:nvPr/>
                </p:nvSpPr>
                <p:spPr bwMode="auto">
                  <a:xfrm>
                    <a:off x="3471685" y="6139428"/>
                    <a:ext cx="966295" cy="761436"/>
                  </a:xfrm>
                  <a:prstGeom prst="round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2" name="Group 21"/>
                  <p:cNvGrpSpPr/>
                  <p:nvPr/>
                </p:nvGrpSpPr>
                <p:grpSpPr>
                  <a:xfrm>
                    <a:off x="3459868" y="6131944"/>
                    <a:ext cx="989929" cy="768920"/>
                    <a:chOff x="789870" y="3725482"/>
                    <a:chExt cx="1299125" cy="1009086"/>
                  </a:xfrm>
                  <a:solidFill>
                    <a:schemeClr val="tx1">
                      <a:lumMod val="50000"/>
                    </a:schemeClr>
                  </a:solidFill>
                </p:grpSpPr>
                <p:sp>
                  <p:nvSpPr>
                    <p:cNvPr id="23" name="Freeform 6"/>
                    <p:cNvSpPr>
                      <a:spLocks noEditPoints="1"/>
                    </p:cNvSpPr>
                    <p:nvPr/>
                  </p:nvSpPr>
                  <p:spPr bwMode="auto">
                    <a:xfrm>
                      <a:off x="789870" y="3725482"/>
                      <a:ext cx="1299125" cy="151072"/>
                    </a:xfrm>
                    <a:custGeom>
                      <a:avLst/>
                      <a:gdLst>
                        <a:gd name="T0" fmla="*/ 1080 w 1136"/>
                        <a:gd name="T1" fmla="*/ 0 h 132"/>
                        <a:gd name="T2" fmla="*/ 56 w 1136"/>
                        <a:gd name="T3" fmla="*/ 0 h 132"/>
                        <a:gd name="T4" fmla="*/ 0 w 1136"/>
                        <a:gd name="T5" fmla="*/ 56 h 132"/>
                        <a:gd name="T6" fmla="*/ 0 w 1136"/>
                        <a:gd name="T7" fmla="*/ 127 h 132"/>
                        <a:gd name="T8" fmla="*/ 39 w 1136"/>
                        <a:gd name="T9" fmla="*/ 112 h 132"/>
                        <a:gd name="T10" fmla="*/ 1092 w 1136"/>
                        <a:gd name="T11" fmla="*/ 112 h 132"/>
                        <a:gd name="T12" fmla="*/ 1136 w 1136"/>
                        <a:gd name="T13" fmla="*/ 132 h 132"/>
                        <a:gd name="T14" fmla="*/ 1136 w 1136"/>
                        <a:gd name="T15" fmla="*/ 56 h 132"/>
                        <a:gd name="T16" fmla="*/ 1080 w 1136"/>
                        <a:gd name="T17" fmla="*/ 0 h 132"/>
                        <a:gd name="T18" fmla="*/ 909 w 1136"/>
                        <a:gd name="T19" fmla="*/ 79 h 132"/>
                        <a:gd name="T20" fmla="*/ 859 w 1136"/>
                        <a:gd name="T21" fmla="*/ 79 h 132"/>
                        <a:gd name="T22" fmla="*/ 859 w 1136"/>
                        <a:gd name="T23" fmla="*/ 69 h 132"/>
                        <a:gd name="T24" fmla="*/ 909 w 1136"/>
                        <a:gd name="T25" fmla="*/ 69 h 132"/>
                        <a:gd name="T26" fmla="*/ 909 w 1136"/>
                        <a:gd name="T27" fmla="*/ 79 h 132"/>
                        <a:gd name="T28" fmla="*/ 979 w 1136"/>
                        <a:gd name="T29" fmla="*/ 78 h 132"/>
                        <a:gd name="T30" fmla="*/ 938 w 1136"/>
                        <a:gd name="T31" fmla="*/ 78 h 132"/>
                        <a:gd name="T32" fmla="*/ 938 w 1136"/>
                        <a:gd name="T33" fmla="*/ 37 h 132"/>
                        <a:gd name="T34" fmla="*/ 979 w 1136"/>
                        <a:gd name="T35" fmla="*/ 37 h 132"/>
                        <a:gd name="T36" fmla="*/ 979 w 1136"/>
                        <a:gd name="T37" fmla="*/ 78 h 132"/>
                        <a:gd name="T38" fmla="*/ 1069 w 1136"/>
                        <a:gd name="T39" fmla="*/ 78 h 132"/>
                        <a:gd name="T40" fmla="*/ 1055 w 1136"/>
                        <a:gd name="T41" fmla="*/ 78 h 132"/>
                        <a:gd name="T42" fmla="*/ 1047 w 1136"/>
                        <a:gd name="T43" fmla="*/ 70 h 132"/>
                        <a:gd name="T44" fmla="*/ 1041 w 1136"/>
                        <a:gd name="T45" fmla="*/ 64 h 132"/>
                        <a:gd name="T46" fmla="*/ 1028 w 1136"/>
                        <a:gd name="T47" fmla="*/ 77 h 132"/>
                        <a:gd name="T48" fmla="*/ 1027 w 1136"/>
                        <a:gd name="T49" fmla="*/ 78 h 132"/>
                        <a:gd name="T50" fmla="*/ 1014 w 1136"/>
                        <a:gd name="T51" fmla="*/ 78 h 132"/>
                        <a:gd name="T52" fmla="*/ 1035 w 1136"/>
                        <a:gd name="T53" fmla="*/ 57 h 132"/>
                        <a:gd name="T54" fmla="*/ 1014 w 1136"/>
                        <a:gd name="T55" fmla="*/ 36 h 132"/>
                        <a:gd name="T56" fmla="*/ 1027 w 1136"/>
                        <a:gd name="T57" fmla="*/ 37 h 132"/>
                        <a:gd name="T58" fmla="*/ 1041 w 1136"/>
                        <a:gd name="T59" fmla="*/ 51 h 132"/>
                        <a:gd name="T60" fmla="*/ 1055 w 1136"/>
                        <a:gd name="T61" fmla="*/ 37 h 132"/>
                        <a:gd name="T62" fmla="*/ 1069 w 1136"/>
                        <a:gd name="T63" fmla="*/ 37 h 132"/>
                        <a:gd name="T64" fmla="*/ 1048 w 1136"/>
                        <a:gd name="T65" fmla="*/ 57 h 132"/>
                        <a:gd name="T66" fmla="*/ 1069 w 1136"/>
                        <a:gd name="T67" fmla="*/ 78 h 132"/>
                        <a:gd name="T68" fmla="*/ 973 w 1136"/>
                        <a:gd name="T69" fmla="*/ 44 h 132"/>
                        <a:gd name="T70" fmla="*/ 945 w 1136"/>
                        <a:gd name="T71" fmla="*/ 44 h 132"/>
                        <a:gd name="T72" fmla="*/ 945 w 1136"/>
                        <a:gd name="T73" fmla="*/ 72 h 132"/>
                        <a:gd name="T74" fmla="*/ 973 w 1136"/>
                        <a:gd name="T75" fmla="*/ 72 h 132"/>
                        <a:gd name="T76" fmla="*/ 973 w 1136"/>
                        <a:gd name="T77" fmla="*/ 4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36" h="132">
                          <a:moveTo>
                            <a:pt x="1080" y="0"/>
                          </a:moveTo>
                          <a:cubicBezTo>
                            <a:pt x="56" y="0"/>
                            <a:pt x="56" y="0"/>
                            <a:pt x="56" y="0"/>
                          </a:cubicBezTo>
                          <a:cubicBezTo>
                            <a:pt x="25" y="0"/>
                            <a:pt x="0" y="25"/>
                            <a:pt x="0" y="56"/>
                          </a:cubicBezTo>
                          <a:cubicBezTo>
                            <a:pt x="0" y="127"/>
                            <a:pt x="0" y="127"/>
                            <a:pt x="0" y="127"/>
                          </a:cubicBezTo>
                          <a:cubicBezTo>
                            <a:pt x="10" y="118"/>
                            <a:pt x="24" y="112"/>
                            <a:pt x="39" y="112"/>
                          </a:cubicBezTo>
                          <a:cubicBezTo>
                            <a:pt x="1092" y="112"/>
                            <a:pt x="1092" y="112"/>
                            <a:pt x="1092" y="112"/>
                          </a:cubicBezTo>
                          <a:cubicBezTo>
                            <a:pt x="1110" y="112"/>
                            <a:pt x="1126" y="120"/>
                            <a:pt x="1136" y="132"/>
                          </a:cubicBezTo>
                          <a:cubicBezTo>
                            <a:pt x="1136" y="56"/>
                            <a:pt x="1136" y="56"/>
                            <a:pt x="1136" y="56"/>
                          </a:cubicBezTo>
                          <a:cubicBezTo>
                            <a:pt x="1136" y="25"/>
                            <a:pt x="1111" y="0"/>
                            <a:pt x="1080" y="0"/>
                          </a:cubicBezTo>
                          <a:close/>
                          <a:moveTo>
                            <a:pt x="909" y="79"/>
                          </a:moveTo>
                          <a:cubicBezTo>
                            <a:pt x="859" y="79"/>
                            <a:pt x="859" y="79"/>
                            <a:pt x="859" y="79"/>
                          </a:cubicBezTo>
                          <a:cubicBezTo>
                            <a:pt x="859" y="69"/>
                            <a:pt x="859" y="69"/>
                            <a:pt x="859" y="69"/>
                          </a:cubicBezTo>
                          <a:cubicBezTo>
                            <a:pt x="909" y="69"/>
                            <a:pt x="909" y="69"/>
                            <a:pt x="909" y="69"/>
                          </a:cubicBezTo>
                          <a:lnTo>
                            <a:pt x="909" y="79"/>
                          </a:lnTo>
                          <a:close/>
                          <a:moveTo>
                            <a:pt x="979" y="78"/>
                          </a:moveTo>
                          <a:cubicBezTo>
                            <a:pt x="938" y="78"/>
                            <a:pt x="938" y="78"/>
                            <a:pt x="938" y="78"/>
                          </a:cubicBezTo>
                          <a:cubicBezTo>
                            <a:pt x="938" y="37"/>
                            <a:pt x="938" y="37"/>
                            <a:pt x="938" y="37"/>
                          </a:cubicBezTo>
                          <a:cubicBezTo>
                            <a:pt x="979" y="37"/>
                            <a:pt x="979" y="37"/>
                            <a:pt x="979" y="37"/>
                          </a:cubicBezTo>
                          <a:lnTo>
                            <a:pt x="979" y="78"/>
                          </a:lnTo>
                          <a:close/>
                          <a:moveTo>
                            <a:pt x="1069" y="78"/>
                          </a:moveTo>
                          <a:cubicBezTo>
                            <a:pt x="1055" y="78"/>
                            <a:pt x="1055" y="78"/>
                            <a:pt x="1055" y="78"/>
                          </a:cubicBezTo>
                          <a:cubicBezTo>
                            <a:pt x="1047" y="70"/>
                            <a:pt x="1047" y="70"/>
                            <a:pt x="1047" y="70"/>
                          </a:cubicBezTo>
                          <a:cubicBezTo>
                            <a:pt x="1041" y="64"/>
                            <a:pt x="1041" y="64"/>
                            <a:pt x="1041" y="64"/>
                          </a:cubicBezTo>
                          <a:cubicBezTo>
                            <a:pt x="1028" y="77"/>
                            <a:pt x="1028" y="77"/>
                            <a:pt x="1028" y="77"/>
                          </a:cubicBezTo>
                          <a:cubicBezTo>
                            <a:pt x="1027" y="78"/>
                            <a:pt x="1027" y="78"/>
                            <a:pt x="1027" y="78"/>
                          </a:cubicBezTo>
                          <a:cubicBezTo>
                            <a:pt x="1014" y="78"/>
                            <a:pt x="1014" y="78"/>
                            <a:pt x="1014" y="78"/>
                          </a:cubicBezTo>
                          <a:cubicBezTo>
                            <a:pt x="1035" y="57"/>
                            <a:pt x="1035" y="57"/>
                            <a:pt x="1035" y="57"/>
                          </a:cubicBezTo>
                          <a:cubicBezTo>
                            <a:pt x="1014" y="36"/>
                            <a:pt x="1014" y="36"/>
                            <a:pt x="1014" y="36"/>
                          </a:cubicBezTo>
                          <a:cubicBezTo>
                            <a:pt x="1027" y="37"/>
                            <a:pt x="1027" y="37"/>
                            <a:pt x="1027" y="37"/>
                          </a:cubicBezTo>
                          <a:cubicBezTo>
                            <a:pt x="1041" y="51"/>
                            <a:pt x="1041" y="51"/>
                            <a:pt x="1041" y="51"/>
                          </a:cubicBezTo>
                          <a:cubicBezTo>
                            <a:pt x="1055" y="37"/>
                            <a:pt x="1055" y="37"/>
                            <a:pt x="1055" y="37"/>
                          </a:cubicBezTo>
                          <a:cubicBezTo>
                            <a:pt x="1069" y="37"/>
                            <a:pt x="1069" y="37"/>
                            <a:pt x="1069" y="37"/>
                          </a:cubicBezTo>
                          <a:cubicBezTo>
                            <a:pt x="1048" y="57"/>
                            <a:pt x="1048" y="57"/>
                            <a:pt x="1048" y="57"/>
                          </a:cubicBezTo>
                          <a:lnTo>
                            <a:pt x="1069" y="78"/>
                          </a:lnTo>
                          <a:close/>
                          <a:moveTo>
                            <a:pt x="973" y="44"/>
                          </a:moveTo>
                          <a:cubicBezTo>
                            <a:pt x="945" y="44"/>
                            <a:pt x="945" y="44"/>
                            <a:pt x="945" y="44"/>
                          </a:cubicBezTo>
                          <a:cubicBezTo>
                            <a:pt x="945" y="72"/>
                            <a:pt x="945" y="72"/>
                            <a:pt x="945" y="72"/>
                          </a:cubicBezTo>
                          <a:cubicBezTo>
                            <a:pt x="973" y="72"/>
                            <a:pt x="973" y="72"/>
                            <a:pt x="973" y="72"/>
                          </a:cubicBezTo>
                          <a:lnTo>
                            <a:pt x="97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4" name="Freeform 7"/>
                    <p:cNvSpPr>
                      <a:spLocks noEditPoints="1"/>
                    </p:cNvSpPr>
                    <p:nvPr/>
                  </p:nvSpPr>
                  <p:spPr bwMode="auto">
                    <a:xfrm>
                      <a:off x="789870" y="3891565"/>
                      <a:ext cx="1299125" cy="843003"/>
                    </a:xfrm>
                    <a:custGeom>
                      <a:avLst/>
                      <a:gdLst>
                        <a:gd name="T0" fmla="*/ 1080 w 1136"/>
                        <a:gd name="T1" fmla="*/ 0 h 737"/>
                        <a:gd name="T2" fmla="*/ 56 w 1136"/>
                        <a:gd name="T3" fmla="*/ 0 h 737"/>
                        <a:gd name="T4" fmla="*/ 0 w 1136"/>
                        <a:gd name="T5" fmla="*/ 56 h 737"/>
                        <a:gd name="T6" fmla="*/ 0 w 1136"/>
                        <a:gd name="T7" fmla="*/ 681 h 737"/>
                        <a:gd name="T8" fmla="*/ 56 w 1136"/>
                        <a:gd name="T9" fmla="*/ 737 h 737"/>
                        <a:gd name="T10" fmla="*/ 1080 w 1136"/>
                        <a:gd name="T11" fmla="*/ 737 h 737"/>
                        <a:gd name="T12" fmla="*/ 1136 w 1136"/>
                        <a:gd name="T13" fmla="*/ 681 h 737"/>
                        <a:gd name="T14" fmla="*/ 1136 w 1136"/>
                        <a:gd name="T15" fmla="*/ 56 h 737"/>
                        <a:gd name="T16" fmla="*/ 1080 w 1136"/>
                        <a:gd name="T17" fmla="*/ 0 h 737"/>
                        <a:gd name="T18" fmla="*/ 1080 w 1136"/>
                        <a:gd name="T19" fmla="*/ 681 h 737"/>
                        <a:gd name="T20" fmla="*/ 1080 w 1136"/>
                        <a:gd name="T21" fmla="*/ 681 h 737"/>
                        <a:gd name="T22" fmla="*/ 56 w 1136"/>
                        <a:gd name="T23" fmla="*/ 681 h 737"/>
                        <a:gd name="T24" fmla="*/ 56 w 1136"/>
                        <a:gd name="T25" fmla="*/ 681 h 737"/>
                        <a:gd name="T26" fmla="*/ 56 w 1136"/>
                        <a:gd name="T27" fmla="*/ 56 h 737"/>
                        <a:gd name="T28" fmla="*/ 56 w 1136"/>
                        <a:gd name="T29" fmla="*/ 56 h 737"/>
                        <a:gd name="T30" fmla="*/ 1080 w 1136"/>
                        <a:gd name="T31" fmla="*/ 56 h 737"/>
                        <a:gd name="T32" fmla="*/ 1080 w 1136"/>
                        <a:gd name="T33" fmla="*/ 56 h 737"/>
                        <a:gd name="T34" fmla="*/ 1080 w 1136"/>
                        <a:gd name="T35" fmla="*/ 681 h 737"/>
                        <a:gd name="T36" fmla="*/ 1080 w 1136"/>
                        <a:gd name="T37" fmla="*/ 681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6" h="737">
                          <a:moveTo>
                            <a:pt x="1080" y="0"/>
                          </a:moveTo>
                          <a:cubicBezTo>
                            <a:pt x="56" y="0"/>
                            <a:pt x="56" y="0"/>
                            <a:pt x="56" y="0"/>
                          </a:cubicBezTo>
                          <a:cubicBezTo>
                            <a:pt x="25" y="0"/>
                            <a:pt x="0" y="25"/>
                            <a:pt x="0" y="56"/>
                          </a:cubicBezTo>
                          <a:cubicBezTo>
                            <a:pt x="0" y="681"/>
                            <a:pt x="0" y="681"/>
                            <a:pt x="0" y="681"/>
                          </a:cubicBezTo>
                          <a:cubicBezTo>
                            <a:pt x="0" y="712"/>
                            <a:pt x="25" y="737"/>
                            <a:pt x="56" y="737"/>
                          </a:cubicBezTo>
                          <a:cubicBezTo>
                            <a:pt x="1080" y="737"/>
                            <a:pt x="1080" y="737"/>
                            <a:pt x="1080" y="737"/>
                          </a:cubicBezTo>
                          <a:cubicBezTo>
                            <a:pt x="1111" y="737"/>
                            <a:pt x="1136" y="712"/>
                            <a:pt x="1136" y="681"/>
                          </a:cubicBezTo>
                          <a:cubicBezTo>
                            <a:pt x="1136" y="56"/>
                            <a:pt x="1136" y="56"/>
                            <a:pt x="1136" y="56"/>
                          </a:cubicBezTo>
                          <a:cubicBezTo>
                            <a:pt x="1136" y="25"/>
                            <a:pt x="1111" y="0"/>
                            <a:pt x="1080" y="0"/>
                          </a:cubicBezTo>
                          <a:close/>
                          <a:moveTo>
                            <a:pt x="1080" y="681"/>
                          </a:moveTo>
                          <a:cubicBezTo>
                            <a:pt x="1080" y="681"/>
                            <a:pt x="1080" y="681"/>
                            <a:pt x="1080" y="681"/>
                          </a:cubicBezTo>
                          <a:cubicBezTo>
                            <a:pt x="56" y="681"/>
                            <a:pt x="56" y="681"/>
                            <a:pt x="56" y="681"/>
                          </a:cubicBezTo>
                          <a:cubicBezTo>
                            <a:pt x="56" y="681"/>
                            <a:pt x="56" y="681"/>
                            <a:pt x="56" y="681"/>
                          </a:cubicBezTo>
                          <a:cubicBezTo>
                            <a:pt x="56" y="56"/>
                            <a:pt x="56" y="56"/>
                            <a:pt x="56" y="56"/>
                          </a:cubicBezTo>
                          <a:cubicBezTo>
                            <a:pt x="56" y="56"/>
                            <a:pt x="56" y="56"/>
                            <a:pt x="56" y="56"/>
                          </a:cubicBezTo>
                          <a:cubicBezTo>
                            <a:pt x="1080" y="56"/>
                            <a:pt x="1080" y="56"/>
                            <a:pt x="1080" y="56"/>
                          </a:cubicBezTo>
                          <a:cubicBezTo>
                            <a:pt x="1080" y="56"/>
                            <a:pt x="1080" y="56"/>
                            <a:pt x="1080" y="56"/>
                          </a:cubicBezTo>
                          <a:cubicBezTo>
                            <a:pt x="1080" y="681"/>
                            <a:pt x="1080" y="681"/>
                            <a:pt x="1080" y="681"/>
                          </a:cubicBezTo>
                          <a:cubicBezTo>
                            <a:pt x="1080" y="681"/>
                            <a:pt x="1080" y="681"/>
                            <a:pt x="1080" y="6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5" name="Freeform 8"/>
                    <p:cNvSpPr>
                      <a:spLocks/>
                    </p:cNvSpPr>
                    <p:nvPr/>
                  </p:nvSpPr>
                  <p:spPr bwMode="auto">
                    <a:xfrm>
                      <a:off x="1516179" y="4307982"/>
                      <a:ext cx="97325" cy="97325"/>
                    </a:xfrm>
                    <a:custGeom>
                      <a:avLst/>
                      <a:gdLst>
                        <a:gd name="T0" fmla="*/ 57 w 85"/>
                        <a:gd name="T1" fmla="*/ 9 h 85"/>
                        <a:gd name="T2" fmla="*/ 8 w 85"/>
                        <a:gd name="T3" fmla="*/ 28 h 85"/>
                        <a:gd name="T4" fmla="*/ 28 w 85"/>
                        <a:gd name="T5" fmla="*/ 77 h 85"/>
                        <a:gd name="T6" fmla="*/ 77 w 85"/>
                        <a:gd name="T7" fmla="*/ 57 h 85"/>
                        <a:gd name="T8" fmla="*/ 57 w 85"/>
                        <a:gd name="T9" fmla="*/ 9 h 85"/>
                      </a:gdLst>
                      <a:ahLst/>
                      <a:cxnLst>
                        <a:cxn ang="0">
                          <a:pos x="T0" y="T1"/>
                        </a:cxn>
                        <a:cxn ang="0">
                          <a:pos x="T2" y="T3"/>
                        </a:cxn>
                        <a:cxn ang="0">
                          <a:pos x="T4" y="T5"/>
                        </a:cxn>
                        <a:cxn ang="0">
                          <a:pos x="T6" y="T7"/>
                        </a:cxn>
                        <a:cxn ang="0">
                          <a:pos x="T8" y="T9"/>
                        </a:cxn>
                      </a:cxnLst>
                      <a:rect l="0" t="0" r="r" b="b"/>
                      <a:pathLst>
                        <a:path w="85" h="85">
                          <a:moveTo>
                            <a:pt x="57" y="9"/>
                          </a:moveTo>
                          <a:cubicBezTo>
                            <a:pt x="38" y="0"/>
                            <a:pt x="16" y="9"/>
                            <a:pt x="8" y="28"/>
                          </a:cubicBezTo>
                          <a:cubicBezTo>
                            <a:pt x="0" y="47"/>
                            <a:pt x="9" y="69"/>
                            <a:pt x="28" y="77"/>
                          </a:cubicBezTo>
                          <a:cubicBezTo>
                            <a:pt x="47" y="85"/>
                            <a:pt x="69" y="76"/>
                            <a:pt x="77" y="57"/>
                          </a:cubicBezTo>
                          <a:cubicBezTo>
                            <a:pt x="85" y="38"/>
                            <a:pt x="76" y="17"/>
                            <a:pt x="5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6" name="Freeform 9"/>
                    <p:cNvSpPr>
                      <a:spLocks/>
                    </p:cNvSpPr>
                    <p:nvPr/>
                  </p:nvSpPr>
                  <p:spPr bwMode="auto">
                    <a:xfrm>
                      <a:off x="1231466" y="4150131"/>
                      <a:ext cx="63915" cy="63915"/>
                    </a:xfrm>
                    <a:custGeom>
                      <a:avLst/>
                      <a:gdLst>
                        <a:gd name="T0" fmla="*/ 38 w 56"/>
                        <a:gd name="T1" fmla="*/ 5 h 56"/>
                        <a:gd name="T2" fmla="*/ 6 w 56"/>
                        <a:gd name="T3" fmla="*/ 18 h 56"/>
                        <a:gd name="T4" fmla="*/ 18 w 56"/>
                        <a:gd name="T5" fmla="*/ 50 h 56"/>
                        <a:gd name="T6" fmla="*/ 51 w 56"/>
                        <a:gd name="T7" fmla="*/ 37 h 56"/>
                        <a:gd name="T8" fmla="*/ 38 w 56"/>
                        <a:gd name="T9" fmla="*/ 5 h 56"/>
                      </a:gdLst>
                      <a:ahLst/>
                      <a:cxnLst>
                        <a:cxn ang="0">
                          <a:pos x="T0" y="T1"/>
                        </a:cxn>
                        <a:cxn ang="0">
                          <a:pos x="T2" y="T3"/>
                        </a:cxn>
                        <a:cxn ang="0">
                          <a:pos x="T4" y="T5"/>
                        </a:cxn>
                        <a:cxn ang="0">
                          <a:pos x="T6" y="T7"/>
                        </a:cxn>
                        <a:cxn ang="0">
                          <a:pos x="T8" y="T9"/>
                        </a:cxn>
                      </a:cxnLst>
                      <a:rect l="0" t="0" r="r" b="b"/>
                      <a:pathLst>
                        <a:path w="56" h="56">
                          <a:moveTo>
                            <a:pt x="38" y="5"/>
                          </a:moveTo>
                          <a:cubicBezTo>
                            <a:pt x="25" y="0"/>
                            <a:pt x="11" y="6"/>
                            <a:pt x="6" y="18"/>
                          </a:cubicBezTo>
                          <a:cubicBezTo>
                            <a:pt x="0" y="31"/>
                            <a:pt x="6" y="45"/>
                            <a:pt x="18" y="50"/>
                          </a:cubicBezTo>
                          <a:cubicBezTo>
                            <a:pt x="31" y="56"/>
                            <a:pt x="45" y="50"/>
                            <a:pt x="51" y="37"/>
                          </a:cubicBezTo>
                          <a:cubicBezTo>
                            <a:pt x="56" y="25"/>
                            <a:pt x="50" y="11"/>
                            <a:pt x="3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7" name="Freeform 10"/>
                    <p:cNvSpPr>
                      <a:spLocks noEditPoints="1"/>
                    </p:cNvSpPr>
                    <p:nvPr/>
                  </p:nvSpPr>
                  <p:spPr bwMode="auto">
                    <a:xfrm>
                      <a:off x="1172877" y="4091542"/>
                      <a:ext cx="180609" cy="180609"/>
                    </a:xfrm>
                    <a:custGeom>
                      <a:avLst/>
                      <a:gdLst>
                        <a:gd name="T0" fmla="*/ 106 w 158"/>
                        <a:gd name="T1" fmla="*/ 15 h 158"/>
                        <a:gd name="T2" fmla="*/ 15 w 158"/>
                        <a:gd name="T3" fmla="*/ 52 h 158"/>
                        <a:gd name="T4" fmla="*/ 52 w 158"/>
                        <a:gd name="T5" fmla="*/ 143 h 158"/>
                        <a:gd name="T6" fmla="*/ 143 w 158"/>
                        <a:gd name="T7" fmla="*/ 106 h 158"/>
                        <a:gd name="T8" fmla="*/ 106 w 158"/>
                        <a:gd name="T9" fmla="*/ 15 h 158"/>
                        <a:gd name="T10" fmla="*/ 123 w 158"/>
                        <a:gd name="T11" fmla="*/ 97 h 158"/>
                        <a:gd name="T12" fmla="*/ 60 w 158"/>
                        <a:gd name="T13" fmla="*/ 122 h 158"/>
                        <a:gd name="T14" fmla="*/ 35 w 158"/>
                        <a:gd name="T15" fmla="*/ 60 h 158"/>
                        <a:gd name="T16" fmla="*/ 98 w 158"/>
                        <a:gd name="T17" fmla="*/ 35 h 158"/>
                        <a:gd name="T18" fmla="*/ 123 w 158"/>
                        <a:gd name="T19" fmla="*/ 9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 h="158">
                          <a:moveTo>
                            <a:pt x="106" y="15"/>
                          </a:moveTo>
                          <a:cubicBezTo>
                            <a:pt x="71" y="0"/>
                            <a:pt x="30" y="16"/>
                            <a:pt x="15" y="52"/>
                          </a:cubicBezTo>
                          <a:cubicBezTo>
                            <a:pt x="0" y="87"/>
                            <a:pt x="17" y="128"/>
                            <a:pt x="52" y="143"/>
                          </a:cubicBezTo>
                          <a:cubicBezTo>
                            <a:pt x="87" y="158"/>
                            <a:pt x="128" y="141"/>
                            <a:pt x="143" y="106"/>
                          </a:cubicBezTo>
                          <a:cubicBezTo>
                            <a:pt x="158" y="71"/>
                            <a:pt x="141" y="30"/>
                            <a:pt x="106" y="15"/>
                          </a:cubicBezTo>
                          <a:close/>
                          <a:moveTo>
                            <a:pt x="123" y="97"/>
                          </a:moveTo>
                          <a:cubicBezTo>
                            <a:pt x="112" y="121"/>
                            <a:pt x="85" y="133"/>
                            <a:pt x="60" y="122"/>
                          </a:cubicBezTo>
                          <a:cubicBezTo>
                            <a:pt x="36" y="112"/>
                            <a:pt x="25" y="84"/>
                            <a:pt x="35" y="60"/>
                          </a:cubicBezTo>
                          <a:cubicBezTo>
                            <a:pt x="46" y="36"/>
                            <a:pt x="73" y="25"/>
                            <a:pt x="98" y="35"/>
                          </a:cubicBezTo>
                          <a:cubicBezTo>
                            <a:pt x="122" y="45"/>
                            <a:pt x="133" y="73"/>
                            <a:pt x="123"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8" name="Freeform 11"/>
                    <p:cNvSpPr>
                      <a:spLocks noEditPoints="1"/>
                    </p:cNvSpPr>
                    <p:nvPr/>
                  </p:nvSpPr>
                  <p:spPr bwMode="auto">
                    <a:xfrm>
                      <a:off x="1426601" y="4219857"/>
                      <a:ext cx="275997" cy="274545"/>
                    </a:xfrm>
                    <a:custGeom>
                      <a:avLst/>
                      <a:gdLst>
                        <a:gd name="T0" fmla="*/ 162 w 241"/>
                        <a:gd name="T1" fmla="*/ 22 h 240"/>
                        <a:gd name="T2" fmla="*/ 23 w 241"/>
                        <a:gd name="T3" fmla="*/ 78 h 240"/>
                        <a:gd name="T4" fmla="*/ 79 w 241"/>
                        <a:gd name="T5" fmla="*/ 217 h 240"/>
                        <a:gd name="T6" fmla="*/ 218 w 241"/>
                        <a:gd name="T7" fmla="*/ 161 h 240"/>
                        <a:gd name="T8" fmla="*/ 162 w 241"/>
                        <a:gd name="T9" fmla="*/ 22 h 240"/>
                        <a:gd name="T10" fmla="*/ 187 w 241"/>
                        <a:gd name="T11" fmla="*/ 148 h 240"/>
                        <a:gd name="T12" fmla="*/ 92 w 241"/>
                        <a:gd name="T13" fmla="*/ 186 h 240"/>
                        <a:gd name="T14" fmla="*/ 54 w 241"/>
                        <a:gd name="T15" fmla="*/ 92 h 240"/>
                        <a:gd name="T16" fmla="*/ 149 w 241"/>
                        <a:gd name="T17" fmla="*/ 53 h 240"/>
                        <a:gd name="T18" fmla="*/ 187 w 241"/>
                        <a:gd name="T19" fmla="*/ 14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240">
                          <a:moveTo>
                            <a:pt x="162" y="22"/>
                          </a:moveTo>
                          <a:cubicBezTo>
                            <a:pt x="108" y="0"/>
                            <a:pt x="46" y="25"/>
                            <a:pt x="23" y="78"/>
                          </a:cubicBezTo>
                          <a:cubicBezTo>
                            <a:pt x="0" y="132"/>
                            <a:pt x="25" y="194"/>
                            <a:pt x="79" y="217"/>
                          </a:cubicBezTo>
                          <a:cubicBezTo>
                            <a:pt x="133" y="240"/>
                            <a:pt x="195" y="215"/>
                            <a:pt x="218" y="161"/>
                          </a:cubicBezTo>
                          <a:cubicBezTo>
                            <a:pt x="241" y="107"/>
                            <a:pt x="216" y="45"/>
                            <a:pt x="162" y="22"/>
                          </a:cubicBezTo>
                          <a:close/>
                          <a:moveTo>
                            <a:pt x="187" y="148"/>
                          </a:moveTo>
                          <a:cubicBezTo>
                            <a:pt x="171" y="185"/>
                            <a:pt x="129" y="202"/>
                            <a:pt x="92" y="186"/>
                          </a:cubicBezTo>
                          <a:cubicBezTo>
                            <a:pt x="55" y="171"/>
                            <a:pt x="38" y="128"/>
                            <a:pt x="54" y="92"/>
                          </a:cubicBezTo>
                          <a:cubicBezTo>
                            <a:pt x="69" y="55"/>
                            <a:pt x="112" y="38"/>
                            <a:pt x="149" y="53"/>
                          </a:cubicBezTo>
                          <a:cubicBezTo>
                            <a:pt x="186" y="69"/>
                            <a:pt x="203" y="111"/>
                            <a:pt x="187" y="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9" name="Freeform 12"/>
                    <p:cNvSpPr>
                      <a:spLocks noEditPoints="1"/>
                    </p:cNvSpPr>
                    <p:nvPr/>
                  </p:nvSpPr>
                  <p:spPr bwMode="auto">
                    <a:xfrm>
                      <a:off x="876542" y="3978238"/>
                      <a:ext cx="1125779" cy="669173"/>
                    </a:xfrm>
                    <a:custGeom>
                      <a:avLst/>
                      <a:gdLst>
                        <a:gd name="T0" fmla="*/ 984 w 984"/>
                        <a:gd name="T1" fmla="*/ 0 h 585"/>
                        <a:gd name="T2" fmla="*/ 0 w 984"/>
                        <a:gd name="T3" fmla="*/ 0 h 585"/>
                        <a:gd name="T4" fmla="*/ 0 w 984"/>
                        <a:gd name="T5" fmla="*/ 585 h 585"/>
                        <a:gd name="T6" fmla="*/ 984 w 984"/>
                        <a:gd name="T7" fmla="*/ 585 h 585"/>
                        <a:gd name="T8" fmla="*/ 984 w 984"/>
                        <a:gd name="T9" fmla="*/ 0 h 585"/>
                        <a:gd name="T10" fmla="*/ 408 w 984"/>
                        <a:gd name="T11" fmla="*/ 268 h 585"/>
                        <a:gd name="T12" fmla="*/ 375 w 984"/>
                        <a:gd name="T13" fmla="*/ 264 h 585"/>
                        <a:gd name="T14" fmla="*/ 355 w 984"/>
                        <a:gd name="T15" fmla="*/ 291 h 585"/>
                        <a:gd name="T16" fmla="*/ 321 w 984"/>
                        <a:gd name="T17" fmla="*/ 291 h 585"/>
                        <a:gd name="T18" fmla="*/ 302 w 984"/>
                        <a:gd name="T19" fmla="*/ 264 h 585"/>
                        <a:gd name="T20" fmla="*/ 268 w 984"/>
                        <a:gd name="T21" fmla="*/ 268 h 585"/>
                        <a:gd name="T22" fmla="*/ 247 w 984"/>
                        <a:gd name="T23" fmla="*/ 246 h 585"/>
                        <a:gd name="T24" fmla="*/ 252 w 984"/>
                        <a:gd name="T25" fmla="*/ 213 h 585"/>
                        <a:gd name="T26" fmla="*/ 225 w 984"/>
                        <a:gd name="T27" fmla="*/ 193 h 585"/>
                        <a:gd name="T28" fmla="*/ 225 w 984"/>
                        <a:gd name="T29" fmla="*/ 163 h 585"/>
                        <a:gd name="T30" fmla="*/ 252 w 984"/>
                        <a:gd name="T31" fmla="*/ 142 h 585"/>
                        <a:gd name="T32" fmla="*/ 247 w 984"/>
                        <a:gd name="T33" fmla="*/ 109 h 585"/>
                        <a:gd name="T34" fmla="*/ 268 w 984"/>
                        <a:gd name="T35" fmla="*/ 87 h 585"/>
                        <a:gd name="T36" fmla="*/ 302 w 984"/>
                        <a:gd name="T37" fmla="*/ 92 h 585"/>
                        <a:gd name="T38" fmla="*/ 321 w 984"/>
                        <a:gd name="T39" fmla="*/ 65 h 585"/>
                        <a:gd name="T40" fmla="*/ 355 w 984"/>
                        <a:gd name="T41" fmla="*/ 65 h 585"/>
                        <a:gd name="T42" fmla="*/ 374 w 984"/>
                        <a:gd name="T43" fmla="*/ 92 h 585"/>
                        <a:gd name="T44" fmla="*/ 408 w 984"/>
                        <a:gd name="T45" fmla="*/ 87 h 585"/>
                        <a:gd name="T46" fmla="*/ 429 w 984"/>
                        <a:gd name="T47" fmla="*/ 109 h 585"/>
                        <a:gd name="T48" fmla="*/ 424 w 984"/>
                        <a:gd name="T49" fmla="*/ 143 h 585"/>
                        <a:gd name="T50" fmla="*/ 451 w 984"/>
                        <a:gd name="T51" fmla="*/ 163 h 585"/>
                        <a:gd name="T52" fmla="*/ 451 w 984"/>
                        <a:gd name="T53" fmla="*/ 193 h 585"/>
                        <a:gd name="T54" fmla="*/ 424 w 984"/>
                        <a:gd name="T55" fmla="*/ 213 h 585"/>
                        <a:gd name="T56" fmla="*/ 429 w 984"/>
                        <a:gd name="T57" fmla="*/ 247 h 585"/>
                        <a:gd name="T58" fmla="*/ 408 w 984"/>
                        <a:gd name="T59" fmla="*/ 268 h 585"/>
                        <a:gd name="T60" fmla="*/ 774 w 984"/>
                        <a:gd name="T61" fmla="*/ 354 h 585"/>
                        <a:gd name="T62" fmla="*/ 733 w 984"/>
                        <a:gd name="T63" fmla="*/ 385 h 585"/>
                        <a:gd name="T64" fmla="*/ 741 w 984"/>
                        <a:gd name="T65" fmla="*/ 436 h 585"/>
                        <a:gd name="T66" fmla="*/ 708 w 984"/>
                        <a:gd name="T67" fmla="*/ 469 h 585"/>
                        <a:gd name="T68" fmla="*/ 657 w 984"/>
                        <a:gd name="T69" fmla="*/ 462 h 585"/>
                        <a:gd name="T70" fmla="*/ 627 w 984"/>
                        <a:gd name="T71" fmla="*/ 503 h 585"/>
                        <a:gd name="T72" fmla="*/ 576 w 984"/>
                        <a:gd name="T73" fmla="*/ 503 h 585"/>
                        <a:gd name="T74" fmla="*/ 546 w 984"/>
                        <a:gd name="T75" fmla="*/ 462 h 585"/>
                        <a:gd name="T76" fmla="*/ 495 w 984"/>
                        <a:gd name="T77" fmla="*/ 469 h 585"/>
                        <a:gd name="T78" fmla="*/ 462 w 984"/>
                        <a:gd name="T79" fmla="*/ 435 h 585"/>
                        <a:gd name="T80" fmla="*/ 470 w 984"/>
                        <a:gd name="T81" fmla="*/ 385 h 585"/>
                        <a:gd name="T82" fmla="*/ 429 w 984"/>
                        <a:gd name="T83" fmla="*/ 354 h 585"/>
                        <a:gd name="T84" fmla="*/ 429 w 984"/>
                        <a:gd name="T85" fmla="*/ 308 h 585"/>
                        <a:gd name="T86" fmla="*/ 470 w 984"/>
                        <a:gd name="T87" fmla="*/ 277 h 585"/>
                        <a:gd name="T88" fmla="*/ 462 w 984"/>
                        <a:gd name="T89" fmla="*/ 226 h 585"/>
                        <a:gd name="T90" fmla="*/ 495 w 984"/>
                        <a:gd name="T91" fmla="*/ 193 h 585"/>
                        <a:gd name="T92" fmla="*/ 546 w 984"/>
                        <a:gd name="T93" fmla="*/ 200 h 585"/>
                        <a:gd name="T94" fmla="*/ 576 w 984"/>
                        <a:gd name="T95" fmla="*/ 158 h 585"/>
                        <a:gd name="T96" fmla="*/ 627 w 984"/>
                        <a:gd name="T97" fmla="*/ 158 h 585"/>
                        <a:gd name="T98" fmla="*/ 657 w 984"/>
                        <a:gd name="T99" fmla="*/ 200 h 585"/>
                        <a:gd name="T100" fmla="*/ 708 w 984"/>
                        <a:gd name="T101" fmla="*/ 193 h 585"/>
                        <a:gd name="T102" fmla="*/ 741 w 984"/>
                        <a:gd name="T103" fmla="*/ 226 h 585"/>
                        <a:gd name="T104" fmla="*/ 733 w 984"/>
                        <a:gd name="T105" fmla="*/ 277 h 585"/>
                        <a:gd name="T106" fmla="*/ 774 w 984"/>
                        <a:gd name="T107" fmla="*/ 308 h 585"/>
                        <a:gd name="T108" fmla="*/ 774 w 984"/>
                        <a:gd name="T109" fmla="*/ 354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4" h="585">
                          <a:moveTo>
                            <a:pt x="984" y="0"/>
                          </a:moveTo>
                          <a:cubicBezTo>
                            <a:pt x="0" y="0"/>
                            <a:pt x="0" y="0"/>
                            <a:pt x="0" y="0"/>
                          </a:cubicBezTo>
                          <a:cubicBezTo>
                            <a:pt x="0" y="585"/>
                            <a:pt x="0" y="585"/>
                            <a:pt x="0" y="585"/>
                          </a:cubicBezTo>
                          <a:cubicBezTo>
                            <a:pt x="984" y="585"/>
                            <a:pt x="984" y="585"/>
                            <a:pt x="984" y="585"/>
                          </a:cubicBezTo>
                          <a:lnTo>
                            <a:pt x="984" y="0"/>
                          </a:lnTo>
                          <a:close/>
                          <a:moveTo>
                            <a:pt x="408" y="268"/>
                          </a:moveTo>
                          <a:cubicBezTo>
                            <a:pt x="399" y="261"/>
                            <a:pt x="386" y="259"/>
                            <a:pt x="375" y="264"/>
                          </a:cubicBezTo>
                          <a:cubicBezTo>
                            <a:pt x="363" y="269"/>
                            <a:pt x="356" y="279"/>
                            <a:pt x="355" y="291"/>
                          </a:cubicBezTo>
                          <a:cubicBezTo>
                            <a:pt x="344" y="293"/>
                            <a:pt x="333" y="293"/>
                            <a:pt x="321" y="291"/>
                          </a:cubicBezTo>
                          <a:cubicBezTo>
                            <a:pt x="320" y="279"/>
                            <a:pt x="313" y="269"/>
                            <a:pt x="302" y="264"/>
                          </a:cubicBezTo>
                          <a:cubicBezTo>
                            <a:pt x="290" y="259"/>
                            <a:pt x="277" y="261"/>
                            <a:pt x="268" y="268"/>
                          </a:cubicBezTo>
                          <a:cubicBezTo>
                            <a:pt x="260" y="262"/>
                            <a:pt x="253" y="255"/>
                            <a:pt x="247" y="246"/>
                          </a:cubicBezTo>
                          <a:cubicBezTo>
                            <a:pt x="254" y="237"/>
                            <a:pt x="256" y="225"/>
                            <a:pt x="252" y="213"/>
                          </a:cubicBezTo>
                          <a:cubicBezTo>
                            <a:pt x="247" y="201"/>
                            <a:pt x="236" y="194"/>
                            <a:pt x="225" y="193"/>
                          </a:cubicBezTo>
                          <a:cubicBezTo>
                            <a:pt x="223" y="183"/>
                            <a:pt x="223" y="173"/>
                            <a:pt x="225" y="163"/>
                          </a:cubicBezTo>
                          <a:cubicBezTo>
                            <a:pt x="236" y="161"/>
                            <a:pt x="247" y="154"/>
                            <a:pt x="252" y="142"/>
                          </a:cubicBezTo>
                          <a:cubicBezTo>
                            <a:pt x="256" y="131"/>
                            <a:pt x="254" y="118"/>
                            <a:pt x="247" y="109"/>
                          </a:cubicBezTo>
                          <a:cubicBezTo>
                            <a:pt x="253" y="101"/>
                            <a:pt x="260" y="94"/>
                            <a:pt x="268" y="87"/>
                          </a:cubicBezTo>
                          <a:cubicBezTo>
                            <a:pt x="277" y="95"/>
                            <a:pt x="290" y="97"/>
                            <a:pt x="302" y="92"/>
                          </a:cubicBezTo>
                          <a:cubicBezTo>
                            <a:pt x="313" y="87"/>
                            <a:pt x="320" y="76"/>
                            <a:pt x="321" y="65"/>
                          </a:cubicBezTo>
                          <a:cubicBezTo>
                            <a:pt x="332" y="63"/>
                            <a:pt x="343" y="63"/>
                            <a:pt x="355" y="65"/>
                          </a:cubicBezTo>
                          <a:cubicBezTo>
                            <a:pt x="356" y="76"/>
                            <a:pt x="363" y="87"/>
                            <a:pt x="374" y="92"/>
                          </a:cubicBezTo>
                          <a:cubicBezTo>
                            <a:pt x="386" y="97"/>
                            <a:pt x="399" y="95"/>
                            <a:pt x="408" y="87"/>
                          </a:cubicBezTo>
                          <a:cubicBezTo>
                            <a:pt x="416" y="94"/>
                            <a:pt x="423" y="101"/>
                            <a:pt x="429" y="109"/>
                          </a:cubicBezTo>
                          <a:cubicBezTo>
                            <a:pt x="422" y="118"/>
                            <a:pt x="420" y="131"/>
                            <a:pt x="424" y="143"/>
                          </a:cubicBezTo>
                          <a:cubicBezTo>
                            <a:pt x="429" y="154"/>
                            <a:pt x="440" y="162"/>
                            <a:pt x="451" y="163"/>
                          </a:cubicBezTo>
                          <a:cubicBezTo>
                            <a:pt x="453" y="173"/>
                            <a:pt x="453" y="183"/>
                            <a:pt x="451" y="193"/>
                          </a:cubicBezTo>
                          <a:cubicBezTo>
                            <a:pt x="440" y="194"/>
                            <a:pt x="429" y="202"/>
                            <a:pt x="424" y="213"/>
                          </a:cubicBezTo>
                          <a:cubicBezTo>
                            <a:pt x="420" y="225"/>
                            <a:pt x="422" y="238"/>
                            <a:pt x="429" y="247"/>
                          </a:cubicBezTo>
                          <a:cubicBezTo>
                            <a:pt x="423" y="255"/>
                            <a:pt x="416" y="262"/>
                            <a:pt x="408" y="268"/>
                          </a:cubicBezTo>
                          <a:close/>
                          <a:moveTo>
                            <a:pt x="774" y="354"/>
                          </a:moveTo>
                          <a:cubicBezTo>
                            <a:pt x="756" y="356"/>
                            <a:pt x="740" y="367"/>
                            <a:pt x="733" y="385"/>
                          </a:cubicBezTo>
                          <a:cubicBezTo>
                            <a:pt x="726" y="402"/>
                            <a:pt x="729" y="422"/>
                            <a:pt x="741" y="436"/>
                          </a:cubicBezTo>
                          <a:cubicBezTo>
                            <a:pt x="731" y="448"/>
                            <a:pt x="720" y="459"/>
                            <a:pt x="708" y="469"/>
                          </a:cubicBezTo>
                          <a:cubicBezTo>
                            <a:pt x="694" y="457"/>
                            <a:pt x="675" y="454"/>
                            <a:pt x="657" y="462"/>
                          </a:cubicBezTo>
                          <a:cubicBezTo>
                            <a:pt x="640" y="469"/>
                            <a:pt x="628" y="485"/>
                            <a:pt x="627" y="503"/>
                          </a:cubicBezTo>
                          <a:cubicBezTo>
                            <a:pt x="610" y="506"/>
                            <a:pt x="593" y="506"/>
                            <a:pt x="576" y="503"/>
                          </a:cubicBezTo>
                          <a:cubicBezTo>
                            <a:pt x="575" y="485"/>
                            <a:pt x="564" y="469"/>
                            <a:pt x="546" y="462"/>
                          </a:cubicBezTo>
                          <a:cubicBezTo>
                            <a:pt x="528" y="454"/>
                            <a:pt x="509" y="458"/>
                            <a:pt x="495" y="469"/>
                          </a:cubicBezTo>
                          <a:cubicBezTo>
                            <a:pt x="482" y="459"/>
                            <a:pt x="471" y="448"/>
                            <a:pt x="462" y="435"/>
                          </a:cubicBezTo>
                          <a:cubicBezTo>
                            <a:pt x="473" y="422"/>
                            <a:pt x="477" y="402"/>
                            <a:pt x="470" y="385"/>
                          </a:cubicBezTo>
                          <a:cubicBezTo>
                            <a:pt x="463" y="367"/>
                            <a:pt x="446" y="356"/>
                            <a:pt x="429" y="354"/>
                          </a:cubicBezTo>
                          <a:cubicBezTo>
                            <a:pt x="427" y="339"/>
                            <a:pt x="427" y="323"/>
                            <a:pt x="429" y="308"/>
                          </a:cubicBezTo>
                          <a:cubicBezTo>
                            <a:pt x="446" y="306"/>
                            <a:pt x="463" y="295"/>
                            <a:pt x="470" y="277"/>
                          </a:cubicBezTo>
                          <a:cubicBezTo>
                            <a:pt x="477" y="259"/>
                            <a:pt x="474" y="240"/>
                            <a:pt x="462" y="226"/>
                          </a:cubicBezTo>
                          <a:cubicBezTo>
                            <a:pt x="472" y="213"/>
                            <a:pt x="483" y="202"/>
                            <a:pt x="495" y="193"/>
                          </a:cubicBezTo>
                          <a:cubicBezTo>
                            <a:pt x="509" y="204"/>
                            <a:pt x="528" y="207"/>
                            <a:pt x="546" y="200"/>
                          </a:cubicBezTo>
                          <a:cubicBezTo>
                            <a:pt x="563" y="192"/>
                            <a:pt x="575" y="176"/>
                            <a:pt x="576" y="158"/>
                          </a:cubicBezTo>
                          <a:cubicBezTo>
                            <a:pt x="593" y="156"/>
                            <a:pt x="610" y="156"/>
                            <a:pt x="627" y="158"/>
                          </a:cubicBezTo>
                          <a:cubicBezTo>
                            <a:pt x="628" y="176"/>
                            <a:pt x="639" y="192"/>
                            <a:pt x="657" y="200"/>
                          </a:cubicBezTo>
                          <a:cubicBezTo>
                            <a:pt x="675" y="207"/>
                            <a:pt x="694" y="204"/>
                            <a:pt x="708" y="193"/>
                          </a:cubicBezTo>
                          <a:cubicBezTo>
                            <a:pt x="721" y="203"/>
                            <a:pt x="732" y="214"/>
                            <a:pt x="741" y="226"/>
                          </a:cubicBezTo>
                          <a:cubicBezTo>
                            <a:pt x="729" y="240"/>
                            <a:pt x="726" y="259"/>
                            <a:pt x="733" y="277"/>
                          </a:cubicBezTo>
                          <a:cubicBezTo>
                            <a:pt x="740" y="295"/>
                            <a:pt x="757" y="306"/>
                            <a:pt x="774" y="308"/>
                          </a:cubicBezTo>
                          <a:cubicBezTo>
                            <a:pt x="776" y="323"/>
                            <a:pt x="776" y="338"/>
                            <a:pt x="774" y="3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grpSp>
          </p:grpSp>
          <p:sp>
            <p:nvSpPr>
              <p:cNvPr id="17" name="TextBox 16"/>
              <p:cNvSpPr txBox="1"/>
              <p:nvPr/>
            </p:nvSpPr>
            <p:spPr>
              <a:xfrm>
                <a:off x="8076113" y="3612397"/>
                <a:ext cx="1497847" cy="871008"/>
              </a:xfrm>
              <a:prstGeom prst="rect">
                <a:avLst/>
              </a:prstGeom>
              <a:noFill/>
            </p:spPr>
            <p:txBody>
              <a:bodyPr wrap="none" lIns="182880" tIns="146304" rIns="182880" bIns="146304" rtlCol="0">
                <a:spAutoFit/>
              </a:bodyPr>
              <a:lstStyle/>
              <a:p>
                <a:pPr algn="r">
                  <a:lnSpc>
                    <a:spcPct val="90000"/>
                  </a:lnSpc>
                  <a:spcAft>
                    <a:spcPts val="600"/>
                  </a:spcAft>
                </a:pPr>
                <a:r>
                  <a:rPr lang="en-US" dirty="0" smtClean="0">
                    <a:gradFill>
                      <a:gsLst>
                        <a:gs pos="2917">
                          <a:srgbClr val="404040"/>
                        </a:gs>
                        <a:gs pos="30000">
                          <a:srgbClr val="404040"/>
                        </a:gs>
                      </a:gsLst>
                      <a:lin ang="5400000" scaled="0"/>
                    </a:gradFill>
                  </a:rPr>
                  <a:t>My New</a:t>
                </a:r>
              </a:p>
              <a:p>
                <a:pPr algn="r">
                  <a:lnSpc>
                    <a:spcPct val="90000"/>
                  </a:lnSpc>
                  <a:spcAft>
                    <a:spcPts val="600"/>
                  </a:spcAft>
                </a:pPr>
                <a:r>
                  <a:rPr lang="en-US" dirty="0" smtClean="0">
                    <a:gradFill>
                      <a:gsLst>
                        <a:gs pos="2917">
                          <a:srgbClr val="404040"/>
                        </a:gs>
                        <a:gs pos="30000">
                          <a:srgbClr val="404040"/>
                        </a:gs>
                      </a:gsLst>
                      <a:lin ang="5400000" scaled="0"/>
                    </a:gradFill>
                  </a:rPr>
                  <a:t>Phone App</a:t>
                </a:r>
              </a:p>
            </p:txBody>
          </p:sp>
        </p:grpSp>
        <p:sp>
          <p:nvSpPr>
            <p:cNvPr id="13" name="TextBox 12"/>
            <p:cNvSpPr txBox="1"/>
            <p:nvPr/>
          </p:nvSpPr>
          <p:spPr>
            <a:xfrm>
              <a:off x="9602177" y="4713354"/>
              <a:ext cx="981744" cy="461665"/>
            </a:xfrm>
            <a:prstGeom prst="rect">
              <a:avLst/>
            </a:prstGeom>
            <a:noFill/>
          </p:spPr>
          <p:txBody>
            <a:bodyPr wrap="none" lIns="182880" tIns="146304" rIns="182880" bIns="146304" rtlCol="0">
              <a:spAutoFit/>
            </a:bodyPr>
            <a:lstStyle>
              <a:defPPr>
                <a:defRPr lang="en-US"/>
              </a:defPPr>
              <a:lvl1pPr>
                <a:lnSpc>
                  <a:spcPct val="90000"/>
                </a:lnSpc>
                <a:spcAft>
                  <a:spcPts val="600"/>
                </a:spcAft>
                <a:defRPr sz="1200">
                  <a:gradFill>
                    <a:gsLst>
                      <a:gs pos="2917">
                        <a:schemeClr val="tx1"/>
                      </a:gs>
                      <a:gs pos="30000">
                        <a:schemeClr val="tx1"/>
                      </a:gs>
                    </a:gsLst>
                    <a:lin ang="5400000" scaled="0"/>
                  </a:gradFill>
                </a:defRPr>
              </a:lvl1pPr>
            </a:lstStyle>
            <a:p>
              <a:r>
                <a:rPr lang="en-US" dirty="0">
                  <a:gradFill>
                    <a:gsLst>
                      <a:gs pos="2917">
                        <a:srgbClr val="404040"/>
                      </a:gs>
                      <a:gs pos="30000">
                        <a:srgbClr val="404040"/>
                      </a:gs>
                    </a:gsLst>
                    <a:lin ang="5400000" scaled="0"/>
                  </a:gradFill>
                </a:rPr>
                <a:t>Requires:</a:t>
              </a:r>
            </a:p>
          </p:txBody>
        </p:sp>
        <p:sp>
          <p:nvSpPr>
            <p:cNvPr id="14" name="Rectangle 13"/>
            <p:cNvSpPr/>
            <p:nvPr/>
          </p:nvSpPr>
          <p:spPr bwMode="auto">
            <a:xfrm>
              <a:off x="10558110" y="5034456"/>
              <a:ext cx="1673860" cy="931714"/>
            </a:xfrm>
            <a:prstGeom prst="rect">
              <a:avLst/>
            </a:prstGeom>
            <a:noFill/>
            <a:ln w="19050">
              <a:solidFill>
                <a:schemeClr val="bg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bwMode="auto">
            <a:xfrm>
              <a:off x="9777809" y="5034456"/>
              <a:ext cx="774982" cy="931714"/>
            </a:xfrm>
            <a:prstGeom prst="rect">
              <a:avLst/>
            </a:prstGeom>
            <a:noFill/>
            <a:ln w="19050">
              <a:solidFill>
                <a:schemeClr val="bg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30" name="Group 29"/>
          <p:cNvGrpSpPr/>
          <p:nvPr>
            <p:custDataLst>
              <p:custData r:id="rId3"/>
            </p:custDataLst>
          </p:nvPr>
        </p:nvGrpSpPr>
        <p:grpSpPr>
          <a:xfrm>
            <a:off x="9537066" y="3100620"/>
            <a:ext cx="1010918" cy="974259"/>
            <a:chOff x="9623306" y="3145828"/>
            <a:chExt cx="1010918" cy="974259"/>
          </a:xfrm>
        </p:grpSpPr>
        <p:pic>
          <p:nvPicPr>
            <p:cNvPr id="31" name="Picture 17"/>
            <p:cNvPicPr>
              <a:picLocks noChangeAspect="1" noChangeArrowheads="1"/>
            </p:cNvPicPr>
            <p:nvPr/>
          </p:nvPicPr>
          <p:blipFill>
            <a:blip r:embed="rId12" cstate="email">
              <a:biLevel thresh="75000"/>
              <a:extLst>
                <a:ext uri="{28A0092B-C50C-407E-A947-70E740481C1C}">
                  <a14:useLocalDpi xmlns:a14="http://schemas.microsoft.com/office/drawing/2010/main"/>
                </a:ext>
              </a:extLst>
            </a:blip>
            <a:srcRect/>
            <a:stretch>
              <a:fillRect/>
            </a:stretch>
          </p:blipFill>
          <p:spPr bwMode="auto">
            <a:xfrm>
              <a:off x="9890298" y="3145828"/>
              <a:ext cx="491936" cy="39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9623306" y="3415279"/>
              <a:ext cx="1010918" cy="704808"/>
            </a:xfrm>
            <a:prstGeom prst="rect">
              <a:avLst/>
            </a:prstGeom>
            <a:noFill/>
          </p:spPr>
          <p:txBody>
            <a:bodyPr wrap="none" lIns="182880" tIns="146304" rIns="182880" bIns="146304" rtlCol="0">
              <a:spAutoFit/>
            </a:bodyPr>
            <a:lstStyle/>
            <a:p>
              <a:pPr algn="r">
                <a:lnSpc>
                  <a:spcPct val="90000"/>
                </a:lnSpc>
                <a:spcAft>
                  <a:spcPts val="600"/>
                </a:spcAft>
              </a:pPr>
              <a:r>
                <a:rPr lang="en-US" sz="1200" dirty="0" smtClean="0">
                  <a:gradFill>
                    <a:gsLst>
                      <a:gs pos="2917">
                        <a:srgbClr val="404040"/>
                      </a:gs>
                      <a:gs pos="30000">
                        <a:srgbClr val="404040"/>
                      </a:gs>
                    </a:gsLst>
                    <a:lin ang="5400000" scaled="0"/>
                  </a:gradFill>
                </a:rPr>
                <a:t>Exchange</a:t>
              </a:r>
            </a:p>
            <a:p>
              <a:pPr algn="r">
                <a:lnSpc>
                  <a:spcPct val="90000"/>
                </a:lnSpc>
                <a:spcAft>
                  <a:spcPts val="600"/>
                </a:spcAft>
              </a:pPr>
              <a:r>
                <a:rPr lang="en-US" sz="1200" dirty="0" smtClean="0">
                  <a:gradFill>
                    <a:gsLst>
                      <a:gs pos="2917">
                        <a:srgbClr val="404040"/>
                      </a:gs>
                      <a:gs pos="30000">
                        <a:srgbClr val="404040"/>
                      </a:gs>
                    </a:gsLst>
                    <a:lin ang="5400000" scaled="0"/>
                  </a:gradFill>
                </a:rPr>
                <a:t>Online</a:t>
              </a:r>
            </a:p>
          </p:txBody>
        </p:sp>
      </p:grpSp>
      <p:grpSp>
        <p:nvGrpSpPr>
          <p:cNvPr id="33" name="Group 32"/>
          <p:cNvGrpSpPr/>
          <p:nvPr>
            <p:custDataLst>
              <p:custData r:id="rId4"/>
            </p:custDataLst>
          </p:nvPr>
        </p:nvGrpSpPr>
        <p:grpSpPr>
          <a:xfrm>
            <a:off x="10496294" y="3162023"/>
            <a:ext cx="1501631" cy="461665"/>
            <a:chOff x="10550223" y="3040067"/>
            <a:chExt cx="1501631" cy="461665"/>
          </a:xfrm>
        </p:grpSpPr>
        <p:sp>
          <p:nvSpPr>
            <p:cNvPr id="34" name="TextBox 33"/>
            <p:cNvSpPr txBox="1"/>
            <p:nvPr/>
          </p:nvSpPr>
          <p:spPr>
            <a:xfrm>
              <a:off x="10589338" y="3040067"/>
              <a:ext cx="1462516" cy="461665"/>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gradFill>
                    <a:gsLst>
                      <a:gs pos="2917">
                        <a:srgbClr val="404040"/>
                      </a:gs>
                      <a:gs pos="30000">
                        <a:srgbClr val="404040"/>
                      </a:gs>
                    </a:gsLst>
                    <a:lin ang="5400000" scaled="0"/>
                  </a:gradFill>
                </a:rPr>
                <a:t>Read users’ mail</a:t>
              </a:r>
            </a:p>
          </p:txBody>
        </p:sp>
        <p:pic>
          <p:nvPicPr>
            <p:cNvPr id="35" name="Picture 6"/>
            <p:cNvPicPr>
              <a:picLocks noChangeAspect="1" noChangeArrowheads="1"/>
            </p:cNvPicPr>
            <p:nvPr/>
          </p:nvPicPr>
          <p:blipFill>
            <a:blip r:embed="rId13" cstate="email">
              <a:biLevel thresh="75000"/>
              <a:extLst>
                <a:ext uri="{28A0092B-C50C-407E-A947-70E740481C1C}">
                  <a14:useLocalDpi xmlns:a14="http://schemas.microsoft.com/office/drawing/2010/main"/>
                </a:ext>
              </a:extLst>
            </a:blip>
            <a:srcRect/>
            <a:stretch>
              <a:fillRect/>
            </a:stretch>
          </p:blipFill>
          <p:spPr bwMode="auto">
            <a:xfrm>
              <a:off x="10550223" y="3195629"/>
              <a:ext cx="168002" cy="21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6" name="Group 35"/>
          <p:cNvGrpSpPr/>
          <p:nvPr>
            <p:custDataLst>
              <p:custData r:id="rId5"/>
            </p:custDataLst>
          </p:nvPr>
        </p:nvGrpSpPr>
        <p:grpSpPr>
          <a:xfrm>
            <a:off x="6583993" y="1212849"/>
            <a:ext cx="957554" cy="820063"/>
            <a:chOff x="6632745" y="1075803"/>
            <a:chExt cx="957554" cy="820063"/>
          </a:xfrm>
        </p:grpSpPr>
        <p:grpSp>
          <p:nvGrpSpPr>
            <p:cNvPr id="37" name="Group 36"/>
            <p:cNvGrpSpPr/>
            <p:nvPr/>
          </p:nvGrpSpPr>
          <p:grpSpPr>
            <a:xfrm>
              <a:off x="6767348" y="1621549"/>
              <a:ext cx="822951" cy="274317"/>
              <a:chOff x="4115140" y="4685969"/>
              <a:chExt cx="822951" cy="274317"/>
            </a:xfrm>
          </p:grpSpPr>
          <p:sp>
            <p:nvSpPr>
              <p:cNvPr id="39" name="Oval 38"/>
              <p:cNvSpPr/>
              <p:nvPr/>
            </p:nvSpPr>
            <p:spPr bwMode="auto">
              <a:xfrm>
                <a:off x="4115140" y="4685969"/>
                <a:ext cx="274317" cy="274317"/>
              </a:xfrm>
              <a:prstGeom prst="ellipse">
                <a:avLst/>
              </a:prstGeom>
              <a:noFill/>
              <a:ln w="57150">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40" name="Straight Connector 39"/>
              <p:cNvCxnSpPr>
                <a:stCxn id="39" idx="6"/>
              </p:cNvCxnSpPr>
              <p:nvPr/>
            </p:nvCxnSpPr>
            <p:spPr>
              <a:xfrm flipV="1">
                <a:off x="4389457" y="4823127"/>
                <a:ext cx="548634" cy="1"/>
              </a:xfrm>
              <a:prstGeom prst="line">
                <a:avLst/>
              </a:prstGeom>
              <a:noFill/>
              <a:ln w="57150">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sp>
          <p:nvSpPr>
            <p:cNvPr id="38" name="TextBox 37"/>
            <p:cNvSpPr txBox="1"/>
            <p:nvPr/>
          </p:nvSpPr>
          <p:spPr>
            <a:xfrm>
              <a:off x="6632745" y="1075803"/>
              <a:ext cx="585738" cy="627864"/>
            </a:xfrm>
            <a:prstGeom prst="rect">
              <a:avLst/>
            </a:prstGeom>
            <a:noFill/>
          </p:spPr>
          <p:txBody>
            <a:bodyPr wrap="none" lIns="182880" tIns="146304" rIns="182880" bIns="146304" rtlCol="0">
              <a:spAutoFit/>
            </a:bodyPr>
            <a:lstStyle/>
            <a:p>
              <a:pPr>
                <a:lnSpc>
                  <a:spcPct val="90000"/>
                </a:lnSpc>
                <a:spcAft>
                  <a:spcPts val="600"/>
                </a:spcAft>
              </a:pPr>
              <a:r>
                <a:rPr lang="en-US" sz="2400" b="1" dirty="0" smtClean="0">
                  <a:gradFill>
                    <a:gsLst>
                      <a:gs pos="2917">
                        <a:srgbClr val="404040"/>
                      </a:gs>
                      <a:gs pos="30000">
                        <a:srgbClr val="404040"/>
                      </a:gs>
                    </a:gsLst>
                    <a:lin ang="5400000" scaled="0"/>
                  </a:gradFill>
                </a:rPr>
                <a:t>A</a:t>
              </a:r>
            </a:p>
          </p:txBody>
        </p:sp>
      </p:grpSp>
      <p:sp>
        <p:nvSpPr>
          <p:cNvPr id="42" name="TextBox 41"/>
          <p:cNvSpPr txBox="1"/>
          <p:nvPr>
            <p:custDataLst>
              <p:custData r:id="rId6"/>
            </p:custDataLst>
          </p:nvPr>
        </p:nvSpPr>
        <p:spPr>
          <a:xfrm>
            <a:off x="3226912" y="2164155"/>
            <a:ext cx="1674176" cy="627864"/>
          </a:xfrm>
          <a:prstGeom prst="rect">
            <a:avLst/>
          </a:prstGeom>
          <a:noFill/>
        </p:spPr>
        <p:txBody>
          <a:bodyPr wrap="none" lIns="182880" tIns="146304" rIns="182880" bIns="146304" rtlCol="0">
            <a:spAutoFit/>
          </a:bodyPr>
          <a:lstStyle/>
          <a:p>
            <a:pPr>
              <a:lnSpc>
                <a:spcPct val="90000"/>
              </a:lnSpc>
              <a:spcAft>
                <a:spcPts val="600"/>
              </a:spcAft>
            </a:pPr>
            <a:r>
              <a:rPr lang="en-US" sz="2400" b="1" dirty="0" smtClean="0">
                <a:gradFill>
                  <a:gsLst>
                    <a:gs pos="2917">
                      <a:srgbClr val="404040"/>
                    </a:gs>
                    <a:gs pos="30000">
                      <a:srgbClr val="404040"/>
                    </a:gs>
                  </a:gsLst>
                  <a:lin ang="5400000" scaled="0"/>
                </a:gradFill>
              </a:rPr>
              <a:t>&lt;HTML&gt;</a:t>
            </a:r>
          </a:p>
        </p:txBody>
      </p:sp>
      <p:sp>
        <p:nvSpPr>
          <p:cNvPr id="44" name="TextBox 43"/>
          <p:cNvSpPr txBox="1"/>
          <p:nvPr>
            <p:custDataLst>
              <p:custData r:id="rId7"/>
            </p:custDataLst>
          </p:nvPr>
        </p:nvSpPr>
        <p:spPr>
          <a:xfrm>
            <a:off x="3288797" y="3070618"/>
            <a:ext cx="1410707" cy="627864"/>
          </a:xfrm>
          <a:prstGeom prst="rect">
            <a:avLst/>
          </a:prstGeom>
          <a:noFill/>
        </p:spPr>
        <p:txBody>
          <a:bodyPr wrap="none" lIns="182880" tIns="146304" rIns="182880" bIns="146304" rtlCol="0">
            <a:spAutoFit/>
          </a:bodyPr>
          <a:lstStyle/>
          <a:p>
            <a:pPr>
              <a:lnSpc>
                <a:spcPct val="90000"/>
              </a:lnSpc>
              <a:spcAft>
                <a:spcPts val="600"/>
              </a:spcAft>
            </a:pPr>
            <a:r>
              <a:rPr lang="en-US" sz="2400" b="1" dirty="0" smtClean="0">
                <a:gradFill>
                  <a:gsLst>
                    <a:gs pos="2917">
                      <a:srgbClr val="404040"/>
                    </a:gs>
                    <a:gs pos="30000">
                      <a:srgbClr val="404040"/>
                    </a:gs>
                  </a:gsLst>
                  <a:lin ang="5400000" scaled="0"/>
                </a:gradFill>
              </a:rPr>
              <a:t>[CODE]</a:t>
            </a:r>
          </a:p>
        </p:txBody>
      </p:sp>
      <p:grpSp>
        <p:nvGrpSpPr>
          <p:cNvPr id="45" name="Group 44"/>
          <p:cNvGrpSpPr/>
          <p:nvPr>
            <p:custDataLst>
              <p:custData r:id="rId8"/>
            </p:custDataLst>
          </p:nvPr>
        </p:nvGrpSpPr>
        <p:grpSpPr>
          <a:xfrm>
            <a:off x="6521378" y="2372511"/>
            <a:ext cx="978319" cy="867013"/>
            <a:chOff x="6635196" y="2473530"/>
            <a:chExt cx="978319" cy="867013"/>
          </a:xfrm>
        </p:grpSpPr>
        <p:grpSp>
          <p:nvGrpSpPr>
            <p:cNvPr id="46" name="Group 45"/>
            <p:cNvGrpSpPr/>
            <p:nvPr/>
          </p:nvGrpSpPr>
          <p:grpSpPr>
            <a:xfrm>
              <a:off x="6790564" y="2473530"/>
              <a:ext cx="822951" cy="274317"/>
              <a:chOff x="4115140" y="4685969"/>
              <a:chExt cx="822951" cy="274317"/>
            </a:xfrm>
          </p:grpSpPr>
          <p:sp>
            <p:nvSpPr>
              <p:cNvPr id="48" name="Oval 47"/>
              <p:cNvSpPr/>
              <p:nvPr/>
            </p:nvSpPr>
            <p:spPr bwMode="auto">
              <a:xfrm>
                <a:off x="4115140" y="4685969"/>
                <a:ext cx="274317" cy="274317"/>
              </a:xfrm>
              <a:prstGeom prst="ellipse">
                <a:avLst/>
              </a:prstGeom>
              <a:noFill/>
              <a:ln w="57150">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49" name="Straight Connector 48"/>
              <p:cNvCxnSpPr>
                <a:stCxn id="48" idx="6"/>
              </p:cNvCxnSpPr>
              <p:nvPr/>
            </p:nvCxnSpPr>
            <p:spPr>
              <a:xfrm flipV="1">
                <a:off x="4389457" y="4823127"/>
                <a:ext cx="548634" cy="1"/>
              </a:xfrm>
              <a:prstGeom prst="line">
                <a:avLst/>
              </a:prstGeom>
              <a:noFill/>
              <a:ln w="57150">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sp>
          <p:nvSpPr>
            <p:cNvPr id="47" name="TextBox 46"/>
            <p:cNvSpPr txBox="1"/>
            <p:nvPr/>
          </p:nvSpPr>
          <p:spPr>
            <a:xfrm>
              <a:off x="6635196" y="2712679"/>
              <a:ext cx="550472" cy="627864"/>
            </a:xfrm>
            <a:prstGeom prst="rect">
              <a:avLst/>
            </a:prstGeom>
            <a:noFill/>
          </p:spPr>
          <p:txBody>
            <a:bodyPr wrap="none" lIns="182880" tIns="146304" rIns="182880" bIns="146304" rtlCol="0">
              <a:spAutoFit/>
            </a:bodyPr>
            <a:lstStyle/>
            <a:p>
              <a:pPr>
                <a:lnSpc>
                  <a:spcPct val="90000"/>
                </a:lnSpc>
                <a:spcAft>
                  <a:spcPts val="600"/>
                </a:spcAft>
              </a:pPr>
              <a:r>
                <a:rPr lang="en-US" sz="2400" b="1" dirty="0">
                  <a:gradFill>
                    <a:gsLst>
                      <a:gs pos="2917">
                        <a:srgbClr val="404040"/>
                      </a:gs>
                      <a:gs pos="30000">
                        <a:srgbClr val="404040"/>
                      </a:gs>
                    </a:gsLst>
                    <a:lin ang="5400000" scaled="0"/>
                  </a:gradFill>
                </a:rPr>
                <a:t>T</a:t>
              </a:r>
              <a:endParaRPr lang="en-US" sz="2400" b="1" dirty="0" smtClean="0">
                <a:gradFill>
                  <a:gsLst>
                    <a:gs pos="2917">
                      <a:srgbClr val="404040"/>
                    </a:gs>
                    <a:gs pos="30000">
                      <a:srgbClr val="404040"/>
                    </a:gs>
                  </a:gsLst>
                  <a:lin ang="5400000" scaled="0"/>
                </a:gradFill>
              </a:endParaRPr>
            </a:p>
          </p:txBody>
        </p:sp>
      </p:grpSp>
      <p:grpSp>
        <p:nvGrpSpPr>
          <p:cNvPr id="58" name="Group 57"/>
          <p:cNvGrpSpPr/>
          <p:nvPr/>
        </p:nvGrpSpPr>
        <p:grpSpPr>
          <a:xfrm>
            <a:off x="6848527" y="2597851"/>
            <a:ext cx="767835" cy="731272"/>
            <a:chOff x="2954396" y="3325247"/>
            <a:chExt cx="1440164" cy="1371585"/>
          </a:xfrm>
        </p:grpSpPr>
        <p:sp>
          <p:nvSpPr>
            <p:cNvPr id="65" name="Regular Pentagon 64"/>
            <p:cNvSpPr/>
            <p:nvPr/>
          </p:nvSpPr>
          <p:spPr bwMode="auto">
            <a:xfrm>
              <a:off x="2954396" y="3325247"/>
              <a:ext cx="1440164" cy="1371585"/>
            </a:xfrm>
            <a:prstGeom prst="pentagon">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6" name="Picture 5"/>
            <p:cNvPicPr>
              <a:picLocks noChangeAspect="1" noChangeArrowheads="1"/>
            </p:cNvPicPr>
            <p:nvPr/>
          </p:nvPicPr>
          <p:blipFill>
            <a:blip r:embed="rId14" cstate="email">
              <a:biLevel thresh="50000"/>
              <a:extLst>
                <a:ext uri="{28A0092B-C50C-407E-A947-70E740481C1C}">
                  <a14:useLocalDpi xmlns:a14="http://schemas.microsoft.com/office/drawing/2010/main"/>
                </a:ext>
              </a:extLst>
            </a:blip>
            <a:srcRect/>
            <a:stretch>
              <a:fillRect/>
            </a:stretch>
          </p:blipFill>
          <p:spPr bwMode="auto">
            <a:xfrm>
              <a:off x="3290303" y="3826180"/>
              <a:ext cx="76835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9" name="Group 58"/>
          <p:cNvGrpSpPr/>
          <p:nvPr/>
        </p:nvGrpSpPr>
        <p:grpSpPr>
          <a:xfrm>
            <a:off x="-26235" y="4763986"/>
            <a:ext cx="892934" cy="850414"/>
            <a:chOff x="4546960" y="3332224"/>
            <a:chExt cx="1440164" cy="1371585"/>
          </a:xfrm>
        </p:grpSpPr>
        <p:sp>
          <p:nvSpPr>
            <p:cNvPr id="63" name="Regular Pentagon 62"/>
            <p:cNvSpPr/>
            <p:nvPr/>
          </p:nvSpPr>
          <p:spPr bwMode="auto">
            <a:xfrm>
              <a:off x="4546960" y="3332224"/>
              <a:ext cx="1440164" cy="1371585"/>
            </a:xfrm>
            <a:prstGeom prst="pentagon">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4" name="Picture 4"/>
            <p:cNvPicPr>
              <a:picLocks noChangeAspect="1" noChangeArrowheads="1"/>
            </p:cNvPicPr>
            <p:nvPr/>
          </p:nvPicPr>
          <p:blipFill>
            <a:blip r:embed="rId15" cstate="email">
              <a:biLevel thresh="50000"/>
              <a:extLst>
                <a:ext uri="{28A0092B-C50C-407E-A947-70E740481C1C}">
                  <a14:useLocalDpi xmlns:a14="http://schemas.microsoft.com/office/drawing/2010/main"/>
                </a:ext>
              </a:extLst>
            </a:blip>
            <a:srcRect/>
            <a:stretch>
              <a:fillRect/>
            </a:stretch>
          </p:blipFill>
          <p:spPr bwMode="auto">
            <a:xfrm>
              <a:off x="4925153" y="3660122"/>
              <a:ext cx="683778" cy="934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0" name="Group 59"/>
          <p:cNvGrpSpPr/>
          <p:nvPr/>
        </p:nvGrpSpPr>
        <p:grpSpPr>
          <a:xfrm>
            <a:off x="1767574" y="4763986"/>
            <a:ext cx="767835" cy="731272"/>
            <a:chOff x="6052909" y="3350922"/>
            <a:chExt cx="1440164" cy="1371585"/>
          </a:xfrm>
        </p:grpSpPr>
        <p:sp>
          <p:nvSpPr>
            <p:cNvPr id="61" name="Regular Pentagon 60"/>
            <p:cNvSpPr/>
            <p:nvPr/>
          </p:nvSpPr>
          <p:spPr bwMode="auto">
            <a:xfrm>
              <a:off x="6052909" y="3350922"/>
              <a:ext cx="1440164" cy="1371585"/>
            </a:xfrm>
            <a:prstGeom prst="pentagon">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2" name="Freeform 33"/>
            <p:cNvSpPr>
              <a:spLocks noEditPoints="1"/>
            </p:cNvSpPr>
            <p:nvPr/>
          </p:nvSpPr>
          <p:spPr bwMode="auto">
            <a:xfrm>
              <a:off x="6300966" y="3505724"/>
              <a:ext cx="939800" cy="1150938"/>
            </a:xfrm>
            <a:custGeom>
              <a:avLst/>
              <a:gdLst>
                <a:gd name="T0" fmla="*/ 500 w 1000"/>
                <a:gd name="T1" fmla="*/ 197 h 1225"/>
                <a:gd name="T2" fmla="*/ 599 w 1000"/>
                <a:gd name="T3" fmla="*/ 98 h 1225"/>
                <a:gd name="T4" fmla="*/ 500 w 1000"/>
                <a:gd name="T5" fmla="*/ 0 h 1225"/>
                <a:gd name="T6" fmla="*/ 401 w 1000"/>
                <a:gd name="T7" fmla="*/ 98 h 1225"/>
                <a:gd name="T8" fmla="*/ 500 w 1000"/>
                <a:gd name="T9" fmla="*/ 197 h 1225"/>
                <a:gd name="T10" fmla="*/ 954 w 1000"/>
                <a:gd name="T11" fmla="*/ 309 h 1225"/>
                <a:gd name="T12" fmla="*/ 687 w 1000"/>
                <a:gd name="T13" fmla="*/ 240 h 1225"/>
                <a:gd name="T14" fmla="*/ 620 w 1000"/>
                <a:gd name="T15" fmla="*/ 231 h 1225"/>
                <a:gd name="T16" fmla="*/ 620 w 1000"/>
                <a:gd name="T17" fmla="*/ 231 h 1225"/>
                <a:gd name="T18" fmla="*/ 380 w 1000"/>
                <a:gd name="T19" fmla="*/ 231 h 1225"/>
                <a:gd name="T20" fmla="*/ 380 w 1000"/>
                <a:gd name="T21" fmla="*/ 231 h 1225"/>
                <a:gd name="T22" fmla="*/ 313 w 1000"/>
                <a:gd name="T23" fmla="*/ 240 h 1225"/>
                <a:gd name="T24" fmla="*/ 46 w 1000"/>
                <a:gd name="T25" fmla="*/ 309 h 1225"/>
                <a:gd name="T26" fmla="*/ 6 w 1000"/>
                <a:gd name="T27" fmla="*/ 358 h 1225"/>
                <a:gd name="T28" fmla="*/ 65 w 1000"/>
                <a:gd name="T29" fmla="*/ 384 h 1225"/>
                <a:gd name="T30" fmla="*/ 332 w 1000"/>
                <a:gd name="T31" fmla="*/ 315 h 1225"/>
                <a:gd name="T32" fmla="*/ 363 w 1000"/>
                <a:gd name="T33" fmla="*/ 327 h 1225"/>
                <a:gd name="T34" fmla="*/ 376 w 1000"/>
                <a:gd name="T35" fmla="*/ 400 h 1225"/>
                <a:gd name="T36" fmla="*/ 376 w 1000"/>
                <a:gd name="T37" fmla="*/ 1170 h 1225"/>
                <a:gd name="T38" fmla="*/ 428 w 1000"/>
                <a:gd name="T39" fmla="*/ 1225 h 1225"/>
                <a:gd name="T40" fmla="*/ 484 w 1000"/>
                <a:gd name="T41" fmla="*/ 1171 h 1225"/>
                <a:gd name="T42" fmla="*/ 484 w 1000"/>
                <a:gd name="T43" fmla="*/ 747 h 1225"/>
                <a:gd name="T44" fmla="*/ 498 w 1000"/>
                <a:gd name="T45" fmla="*/ 726 h 1225"/>
                <a:gd name="T46" fmla="*/ 500 w 1000"/>
                <a:gd name="T47" fmla="*/ 726 h 1225"/>
                <a:gd name="T48" fmla="*/ 502 w 1000"/>
                <a:gd name="T49" fmla="*/ 726 h 1225"/>
                <a:gd name="T50" fmla="*/ 516 w 1000"/>
                <a:gd name="T51" fmla="*/ 747 h 1225"/>
                <a:gd name="T52" fmla="*/ 516 w 1000"/>
                <a:gd name="T53" fmla="*/ 1171 h 1225"/>
                <a:gd name="T54" fmla="*/ 572 w 1000"/>
                <a:gd name="T55" fmla="*/ 1225 h 1225"/>
                <a:gd name="T56" fmla="*/ 624 w 1000"/>
                <a:gd name="T57" fmla="*/ 1170 h 1225"/>
                <a:gd name="T58" fmla="*/ 624 w 1000"/>
                <a:gd name="T59" fmla="*/ 400 h 1225"/>
                <a:gd name="T60" fmla="*/ 637 w 1000"/>
                <a:gd name="T61" fmla="*/ 327 h 1225"/>
                <a:gd name="T62" fmla="*/ 668 w 1000"/>
                <a:gd name="T63" fmla="*/ 315 h 1225"/>
                <a:gd name="T64" fmla="*/ 935 w 1000"/>
                <a:gd name="T65" fmla="*/ 384 h 1225"/>
                <a:gd name="T66" fmla="*/ 994 w 1000"/>
                <a:gd name="T67" fmla="*/ 358 h 1225"/>
                <a:gd name="T68" fmla="*/ 954 w 1000"/>
                <a:gd name="T69" fmla="*/ 309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0" h="1225">
                  <a:moveTo>
                    <a:pt x="500" y="197"/>
                  </a:moveTo>
                  <a:cubicBezTo>
                    <a:pt x="554" y="197"/>
                    <a:pt x="599" y="153"/>
                    <a:pt x="599" y="98"/>
                  </a:cubicBezTo>
                  <a:cubicBezTo>
                    <a:pt x="599" y="44"/>
                    <a:pt x="554" y="0"/>
                    <a:pt x="500" y="0"/>
                  </a:cubicBezTo>
                  <a:cubicBezTo>
                    <a:pt x="446" y="0"/>
                    <a:pt x="401" y="44"/>
                    <a:pt x="401" y="98"/>
                  </a:cubicBezTo>
                  <a:cubicBezTo>
                    <a:pt x="401" y="153"/>
                    <a:pt x="446" y="197"/>
                    <a:pt x="500" y="197"/>
                  </a:cubicBezTo>
                  <a:close/>
                  <a:moveTo>
                    <a:pt x="954" y="309"/>
                  </a:moveTo>
                  <a:cubicBezTo>
                    <a:pt x="687" y="240"/>
                    <a:pt x="687" y="240"/>
                    <a:pt x="687" y="240"/>
                  </a:cubicBezTo>
                  <a:cubicBezTo>
                    <a:pt x="661" y="233"/>
                    <a:pt x="639" y="231"/>
                    <a:pt x="620" y="231"/>
                  </a:cubicBezTo>
                  <a:cubicBezTo>
                    <a:pt x="620" y="231"/>
                    <a:pt x="620" y="231"/>
                    <a:pt x="620" y="231"/>
                  </a:cubicBezTo>
                  <a:cubicBezTo>
                    <a:pt x="380" y="231"/>
                    <a:pt x="380" y="231"/>
                    <a:pt x="380" y="231"/>
                  </a:cubicBezTo>
                  <a:cubicBezTo>
                    <a:pt x="380" y="231"/>
                    <a:pt x="380" y="231"/>
                    <a:pt x="380" y="231"/>
                  </a:cubicBezTo>
                  <a:cubicBezTo>
                    <a:pt x="361" y="231"/>
                    <a:pt x="339" y="233"/>
                    <a:pt x="313" y="240"/>
                  </a:cubicBezTo>
                  <a:cubicBezTo>
                    <a:pt x="46" y="309"/>
                    <a:pt x="46" y="309"/>
                    <a:pt x="46" y="309"/>
                  </a:cubicBezTo>
                  <a:cubicBezTo>
                    <a:pt x="7" y="319"/>
                    <a:pt x="0" y="334"/>
                    <a:pt x="6" y="358"/>
                  </a:cubicBezTo>
                  <a:cubicBezTo>
                    <a:pt x="12" y="380"/>
                    <a:pt x="25" y="394"/>
                    <a:pt x="65" y="384"/>
                  </a:cubicBezTo>
                  <a:cubicBezTo>
                    <a:pt x="332" y="315"/>
                    <a:pt x="332" y="315"/>
                    <a:pt x="332" y="315"/>
                  </a:cubicBezTo>
                  <a:cubicBezTo>
                    <a:pt x="355" y="309"/>
                    <a:pt x="361" y="320"/>
                    <a:pt x="363" y="327"/>
                  </a:cubicBezTo>
                  <a:cubicBezTo>
                    <a:pt x="376" y="400"/>
                    <a:pt x="376" y="400"/>
                    <a:pt x="376" y="400"/>
                  </a:cubicBezTo>
                  <a:cubicBezTo>
                    <a:pt x="376" y="512"/>
                    <a:pt x="376" y="1170"/>
                    <a:pt x="376" y="1170"/>
                  </a:cubicBezTo>
                  <a:cubicBezTo>
                    <a:pt x="376" y="1221"/>
                    <a:pt x="414" y="1225"/>
                    <a:pt x="428" y="1225"/>
                  </a:cubicBezTo>
                  <a:cubicBezTo>
                    <a:pt x="443" y="1225"/>
                    <a:pt x="484" y="1220"/>
                    <a:pt x="484" y="1171"/>
                  </a:cubicBezTo>
                  <a:cubicBezTo>
                    <a:pt x="484" y="1127"/>
                    <a:pt x="484" y="747"/>
                    <a:pt x="484" y="747"/>
                  </a:cubicBezTo>
                  <a:cubicBezTo>
                    <a:pt x="484" y="732"/>
                    <a:pt x="487" y="726"/>
                    <a:pt x="498" y="726"/>
                  </a:cubicBezTo>
                  <a:cubicBezTo>
                    <a:pt x="499" y="726"/>
                    <a:pt x="499" y="726"/>
                    <a:pt x="500" y="726"/>
                  </a:cubicBezTo>
                  <a:cubicBezTo>
                    <a:pt x="501" y="726"/>
                    <a:pt x="501" y="726"/>
                    <a:pt x="502" y="726"/>
                  </a:cubicBezTo>
                  <a:cubicBezTo>
                    <a:pt x="513" y="726"/>
                    <a:pt x="516" y="732"/>
                    <a:pt x="516" y="747"/>
                  </a:cubicBezTo>
                  <a:cubicBezTo>
                    <a:pt x="516" y="747"/>
                    <a:pt x="516" y="1127"/>
                    <a:pt x="516" y="1171"/>
                  </a:cubicBezTo>
                  <a:cubicBezTo>
                    <a:pt x="516" y="1220"/>
                    <a:pt x="557" y="1225"/>
                    <a:pt x="572" y="1225"/>
                  </a:cubicBezTo>
                  <a:cubicBezTo>
                    <a:pt x="586" y="1225"/>
                    <a:pt x="624" y="1221"/>
                    <a:pt x="624" y="1170"/>
                  </a:cubicBezTo>
                  <a:cubicBezTo>
                    <a:pt x="624" y="1170"/>
                    <a:pt x="624" y="512"/>
                    <a:pt x="624" y="400"/>
                  </a:cubicBezTo>
                  <a:cubicBezTo>
                    <a:pt x="637" y="327"/>
                    <a:pt x="637" y="327"/>
                    <a:pt x="637" y="327"/>
                  </a:cubicBezTo>
                  <a:cubicBezTo>
                    <a:pt x="639" y="320"/>
                    <a:pt x="645" y="309"/>
                    <a:pt x="668" y="315"/>
                  </a:cubicBezTo>
                  <a:cubicBezTo>
                    <a:pt x="935" y="384"/>
                    <a:pt x="935" y="384"/>
                    <a:pt x="935" y="384"/>
                  </a:cubicBezTo>
                  <a:cubicBezTo>
                    <a:pt x="975" y="394"/>
                    <a:pt x="988" y="380"/>
                    <a:pt x="994" y="358"/>
                  </a:cubicBezTo>
                  <a:cubicBezTo>
                    <a:pt x="1000" y="334"/>
                    <a:pt x="993" y="319"/>
                    <a:pt x="954" y="30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defTabSz="914363">
                <a:defRPr/>
              </a:pPr>
              <a:endParaRPr lang="en-US" kern="0" smtClean="0">
                <a:solidFill>
                  <a:srgbClr val="FFFFFF"/>
                </a:solidFill>
              </a:endParaRPr>
            </a:p>
          </p:txBody>
        </p:sp>
      </p:grpSp>
      <p:grpSp>
        <p:nvGrpSpPr>
          <p:cNvPr id="67" name="Group 66"/>
          <p:cNvGrpSpPr/>
          <p:nvPr/>
        </p:nvGrpSpPr>
        <p:grpSpPr>
          <a:xfrm>
            <a:off x="6350147" y="5614400"/>
            <a:ext cx="892934" cy="850414"/>
            <a:chOff x="4546960" y="3332224"/>
            <a:chExt cx="1440164" cy="1371585"/>
          </a:xfrm>
        </p:grpSpPr>
        <p:sp>
          <p:nvSpPr>
            <p:cNvPr id="68" name="Regular Pentagon 67"/>
            <p:cNvSpPr/>
            <p:nvPr/>
          </p:nvSpPr>
          <p:spPr bwMode="auto">
            <a:xfrm>
              <a:off x="4546960" y="3332224"/>
              <a:ext cx="1440164" cy="1371585"/>
            </a:xfrm>
            <a:prstGeom prst="pentagon">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9" name="Picture 4"/>
            <p:cNvPicPr>
              <a:picLocks noChangeAspect="1" noChangeArrowheads="1"/>
            </p:cNvPicPr>
            <p:nvPr/>
          </p:nvPicPr>
          <p:blipFill>
            <a:blip r:embed="rId15" cstate="email">
              <a:biLevel thresh="50000"/>
              <a:extLst>
                <a:ext uri="{28A0092B-C50C-407E-A947-70E740481C1C}">
                  <a14:useLocalDpi xmlns:a14="http://schemas.microsoft.com/office/drawing/2010/main"/>
                </a:ext>
              </a:extLst>
            </a:blip>
            <a:srcRect/>
            <a:stretch>
              <a:fillRect/>
            </a:stretch>
          </p:blipFill>
          <p:spPr bwMode="auto">
            <a:xfrm>
              <a:off x="4925153" y="3660122"/>
              <a:ext cx="683778" cy="934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92127653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77003" y="3090895"/>
            <a:ext cx="11887200" cy="1046440"/>
          </a:xfrm>
        </p:spPr>
        <p:txBody>
          <a:bodyPr/>
          <a:lstStyle/>
          <a:p>
            <a:pPr marL="0" indent="0" algn="r">
              <a:buNone/>
            </a:pPr>
            <a:r>
              <a:rPr lang="en-US" sz="2800" dirty="0" smtClean="0"/>
              <a:t>OAuth2 can be implemented without libraries…</a:t>
            </a:r>
          </a:p>
          <a:p>
            <a:pPr marL="0" indent="0" algn="r">
              <a:buNone/>
            </a:pPr>
            <a:r>
              <a:rPr lang="en-US" sz="2800" dirty="0" smtClean="0"/>
              <a:t>…but it requires some work</a:t>
            </a:r>
            <a:endParaRPr lang="en-US" sz="2800" dirty="0"/>
          </a:p>
        </p:txBody>
      </p:sp>
      <p:sp>
        <p:nvSpPr>
          <p:cNvPr id="3" name="Title 2"/>
          <p:cNvSpPr>
            <a:spLocks noGrp="1"/>
          </p:cNvSpPr>
          <p:nvPr>
            <p:ph type="title"/>
          </p:nvPr>
        </p:nvSpPr>
        <p:spPr/>
        <p:txBody>
          <a:bodyPr/>
          <a:lstStyle/>
          <a:p>
            <a:r>
              <a:rPr lang="en-US" sz="6000" b="1" dirty="0" smtClean="0"/>
              <a:t>OAuth2 From Scratch</a:t>
            </a:r>
            <a:r>
              <a:rPr lang="en-US" dirty="0" smtClean="0"/>
              <a:t/>
            </a:r>
            <a:br>
              <a:rPr lang="en-US" dirty="0" smtClean="0"/>
            </a:br>
            <a:r>
              <a:rPr lang="en-US" sz="4400" dirty="0" smtClean="0"/>
              <a:t>Call Office API from a Windows Phone 8.1 App</a:t>
            </a:r>
            <a:endParaRPr lang="en-US" dirty="0"/>
          </a:p>
        </p:txBody>
      </p:sp>
      <p:sp>
        <p:nvSpPr>
          <p:cNvPr id="8" name="Title 3"/>
          <p:cNvSpPr txBox="1">
            <a:spLocks/>
          </p:cNvSpPr>
          <p:nvPr/>
        </p:nvSpPr>
        <p:spPr>
          <a:xfrm>
            <a:off x="2745600" y="5143144"/>
            <a:ext cx="9418603" cy="1828800"/>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r"/>
            <a:r>
              <a:rPr sz="8800">
                <a:gradFill>
                  <a:gsLst>
                    <a:gs pos="1250">
                      <a:srgbClr val="404040"/>
                    </a:gs>
                    <a:gs pos="100000">
                      <a:srgbClr val="404040"/>
                    </a:gs>
                  </a:gsLst>
                  <a:lin ang="5400000" scaled="0"/>
                </a:gradFill>
              </a:rPr>
              <a:t>DEMO</a:t>
            </a:r>
            <a:endParaRPr sz="8800">
              <a:gradFill>
                <a:gsLst>
                  <a:gs pos="1250">
                    <a:srgbClr val="404040"/>
                  </a:gs>
                  <a:gs pos="100000">
                    <a:srgbClr val="404040"/>
                  </a:gs>
                </a:gsLst>
                <a:lin ang="5400000" scaled="0"/>
              </a:gradFill>
            </a:endParaRPr>
          </a:p>
        </p:txBody>
      </p:sp>
    </p:spTree>
    <p:extLst>
      <p:ext uri="{BB962C8B-B14F-4D97-AF65-F5344CB8AC3E}">
        <p14:creationId xmlns:p14="http://schemas.microsoft.com/office/powerpoint/2010/main" val="222011610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5-30536_Build_2014_Breakout_Template_White_16x9">
  <a:themeElements>
    <a:clrScheme name="Build 2014">
      <a:dk1>
        <a:srgbClr val="40404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Template.potx" id="{39E59A6A-D504-4212-89A7-01891365F18E}" vid="{A4136940-2F30-4F5C-9ED6-88F2C49C1AE1}"/>
    </a:ext>
  </a:extLst>
</a:theme>
</file>

<file path=ppt/theme/theme2.xml><?xml version="1.0" encoding="utf-8"?>
<a:theme xmlns:a="http://schemas.openxmlformats.org/drawingml/2006/main" name="1_5-30536_Build_2014_Breakout_Template_Blue_16x9">
  <a:themeElements>
    <a:clrScheme name="Build 2014">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Template.potx" id="{39E59A6A-D504-4212-89A7-01891365F18E}" vid="{C5418590-2BCF-48C6-AF37-67DC4D4291A7}"/>
    </a:ext>
  </a:extLst>
</a:theme>
</file>

<file path=ppt/theme/theme3.xml><?xml version="1.0" encoding="utf-8"?>
<a:theme xmlns:a="http://schemas.openxmlformats.org/drawingml/2006/main" name="1_5-30536_Build_2014_Breakout_Template_White_16x9">
  <a:themeElements>
    <a:clrScheme name="Build 2014">
      <a:dk1>
        <a:srgbClr val="40404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Breakout_Template.potx" id="{AF7916F5-B6CE-4446-87D4-7A61BEF9288B}" vid="{F2E341AB-B1C9-4A03-98B5-82D7F8BB090B}"/>
    </a:ext>
  </a:extLst>
</a:theme>
</file>

<file path=ppt/theme/theme4.xml><?xml version="1.0" encoding="utf-8"?>
<a:theme xmlns:a="http://schemas.openxmlformats.org/drawingml/2006/main" name="2_5-30536_Build_2014_Breakout_Template_White_16x9">
  <a:themeElements>
    <a:clrScheme name="Build 2014">
      <a:dk1>
        <a:srgbClr val="40404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Breakout_Template.potx" id="{AF7916F5-B6CE-4446-87D4-7A61BEF9288B}" vid="{F2E341AB-B1C9-4A03-98B5-82D7F8BB090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59190252e8f6b8110360cee8e4044d5b">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ce62f3e539b6767ca1e323fb703a26fd"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0.xml><?xml version="1.0" encoding="utf-8"?>
<Control xmlns="http://schemas.microsoft.com/VisualStudio/2011/storyboarding/control">
  <Id Name="ba192706-e6ee-43ad-96a9-fbe413d0d83e" Revision="1" Stencil="052aca27-d8bb-456d-8483-ead249f5fbc1" StencilVersion="1.0"/>
</Control>
</file>

<file path=customXml/item11.xml><?xml version="1.0" encoding="utf-8"?>
<Control xmlns="http://schemas.microsoft.com/VisualStudio/2011/storyboarding/control">
  <Id Name="42931e5d-d7c9-4e00-a92e-0f4c43f5f78e" Revision="1" Stencil="052aca27-d8bb-456d-8483-ead249f5fbc1" StencilVersion="1.0"/>
</Control>
</file>

<file path=customXml/item12.xml><?xml version="1.0" encoding="utf-8"?>
<Control xmlns="http://schemas.microsoft.com/VisualStudio/2011/storyboarding/control">
  <Id Name="1fdaf94b-7fdb-406d-8063-229e16b9d6c0" Revision="1" Stencil="052aca27-d8bb-456d-8483-ead249f5fbc1" StencilVersion="1.0"/>
</Control>
</file>

<file path=customXml/item13.xml><?xml version="1.0" encoding="utf-8"?>
<Control xmlns="http://schemas.microsoft.com/VisualStudio/2011/storyboarding/control">
  <Id Name="09db25f9-8566-4bfa-b005-d2ee7aa6a752" Revision="1" Stencil="System.MyShapes" StencilVersion="1.0"/>
</Control>
</file>

<file path=customXml/item14.xml><?xml version="1.0" encoding="utf-8"?>
<Control xmlns="http://schemas.microsoft.com/VisualStudio/2011/storyboarding/control">
  <Id Name="03c92dd6-f4d0-434d-b777-5cb77345269a" Revision="1" Stencil="052aca27-d8bb-456d-8483-ead249f5fbc1" StencilVersion="1.0"/>
</Control>
</file>

<file path=customXml/item15.xml><?xml version="1.0" encoding="utf-8"?>
<Control xmlns="http://schemas.microsoft.com/VisualStudio/2011/storyboarding/control">
  <Id Name="1b42f16a-1504-40ab-9164-ae557346cf1f" Revision="1" Stencil="052aca27-d8bb-456d-8483-ead249f5fbc1" StencilVersion="1.0"/>
</Control>
</file>

<file path=customXml/item16.xml><?xml version="1.0" encoding="utf-8"?>
<Control xmlns="http://schemas.microsoft.com/VisualStudio/2011/storyboarding/control">
  <Id Name="d2e65436-a48f-4164-be5c-072ee12cd74e" Revision="1" Stencil="System.MyShapes" StencilVersion="1.0"/>
</Control>
</file>

<file path=customXml/item17.xml><?xml version="1.0" encoding="utf-8"?>
<Control xmlns="http://schemas.microsoft.com/VisualStudio/2011/storyboarding/control">
  <Id Name="88bb5000-d1ad-4772-b4b5-05b196373802" Revision="1" Stencil="System.MyShapes" StencilVersion="1.0"/>
</Control>
</file>

<file path=customXml/item18.xml><?xml version="1.0" encoding="utf-8"?>
<Control xmlns="http://schemas.microsoft.com/VisualStudio/2011/storyboarding/control">
  <Id Name="1210434d-9e80-4ad6-932a-9b295eb193b7" Revision="1" Stencil="System.MyShapes" StencilVersion="1.0"/>
</Control>
</file>

<file path=customXml/item19.xml><?xml version="1.0" encoding="utf-8"?>
<Control xmlns="http://schemas.microsoft.com/VisualStudio/2011/storyboarding/control">
  <Id Name="ee5d3c0c-cadc-403a-b992-fea51812315a" Revision="1" Stencil="System.MyShapes" StencilVersion="1.0"/>
</Control>
</file>

<file path=customXml/item2.xml><?xml version="1.0" encoding="utf-8"?>
<?mso-contentType ?>
<FormTemplates xmlns="http://schemas.microsoft.com/sharepoint/v3/contenttype/forms">
  <Display>DocumentLibraryForm</Display>
  <Edit>DocumentLibraryForm</Edit>
  <New>DocumentLibraryForm</New>
</FormTemplates>
</file>

<file path=customXml/item20.xml><?xml version="1.0" encoding="utf-8"?>
<Control xmlns="http://schemas.microsoft.com/VisualStudio/2011/storyboarding/control">
  <Id Name="09db25f9-8566-4bfa-b005-d2ee7aa6a752" Revision="1" Stencil="System.MyShapes" StencilVersion="1.0"/>
</Control>
</file>

<file path=customXml/item21.xml><?xml version="1.0" encoding="utf-8"?>
<Control xmlns="http://schemas.microsoft.com/VisualStudio/2011/storyboarding/control">
  <Id Name="75e9110b-9e1b-4be5-bb34-f095b673ad74" Revision="1" Stencil="ee044009-c979-42ea-b1ee-53781eb75176" StencilVersion="1.0"/>
</Control>
</file>

<file path=customXml/item22.xml><?xml version="1.0" encoding="utf-8"?>
<Control xmlns="http://schemas.microsoft.com/VisualStudio/2011/storyboarding/control">
  <Id Name="75e9110b-9e1b-4be5-bb34-f095b673ad74" Revision="1" Stencil="ee044009-c979-42ea-b1ee-53781eb75176" StencilVersion="1.0"/>
</Control>
</file>

<file path=customXml/item23.xml><?xml version="1.0" encoding="utf-8"?>
<Control xmlns="http://schemas.microsoft.com/VisualStudio/2011/storyboarding/control">
  <Id Name="4cfc6a85-b68d-40f6-9717-2cbd7bcc0137" Revision="1" Stencil="ee044009-c979-42ea-b1ee-53781eb75176" StencilVersion="1.0"/>
</Control>
</file>

<file path=customXml/item24.xml><?xml version="1.0" encoding="utf-8"?>
<Control xmlns="http://schemas.microsoft.com/VisualStudio/2011/storyboarding/control">
  <Id Name="cb227cde-8e0f-4f91-b39c-fb025cf51f5a" Revision="1" Stencil="ee044009-c979-42ea-b1ee-53781eb75176" StencilVersion="1.0"/>
</Control>
</file>

<file path=customXml/item25.xml><?xml version="1.0" encoding="utf-8"?>
<Control xmlns="http://schemas.microsoft.com/VisualStudio/2011/storyboarding/control">
  <Id Name="358fb4b1-784a-451d-9492-9410b514e422" Revision="1" Stencil="ee044009-c979-42ea-b1ee-53781eb75176" StencilVersion="1.0"/>
</Control>
</file>

<file path=customXml/item26.xml><?xml version="1.0" encoding="utf-8"?>
<Control xmlns="http://schemas.microsoft.com/VisualStudio/2011/storyboarding/control">
  <Id Name="da11ebd7-d401-46f8-ba9c-7458edfcd8b4" Revision="1" Stencil="ee044009-c979-42ea-b1ee-53781eb75176" StencilVersion="1.0"/>
</Control>
</file>

<file path=customXml/item27.xml><?xml version="1.0" encoding="utf-8"?>
<Control xmlns="http://schemas.microsoft.com/VisualStudio/2011/storyboarding/control">
  <Id Name="f52c3734-2137-44cd-a3b4-1161231555fa" Revision="1" Stencil="e2acb1d9-0aab-4c9b-91d1-c54b4b0ca0e6" StencilVersion="1.0"/>
</Control>
</file>

<file path=customXml/item28.xml><?xml version="1.0" encoding="utf-8"?>
<Control xmlns="http://schemas.microsoft.com/VisualStudio/2011/storyboarding/control">
  <Id Name="aeac778c-b13a-4a8c-9304-df0d17ce19af" Revision="1" Stencil="e2acb1d9-0aab-4c9b-91d1-c54b4b0ca0e6" StencilVersion="1.0"/>
</Control>
</file>

<file path=customXml/item29.xml><?xml version="1.0" encoding="utf-8"?>
<Control xmlns="http://schemas.microsoft.com/VisualStudio/2011/storyboarding/control">
  <Id Name="35873a62-6947-4a0c-a71d-22dc98730d1b" Revision="1" Stencil="e2acb1d9-0aab-4c9b-91d1-c54b4b0ca0e6" StencilVersion="1.0"/>
</Control>
</file>

<file path=customXml/item3.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27</Value>
      <Value>55</Value>
      <Value>28</Value>
      <Value>6</Value>
    </TaxCatchAll>
    <Event_x0020_End_x0020_Date xmlns="e36bfbf9-5e42-489c-a259-4c54eb22cb57">2014-04-04T07:00:00+00:00</Event_x0020_End_x0020_Date>
    <Event_x0020_Start_x0020_Date xmlns="e36bfbf9-5e42-489c-a259-4c54eb22cb57">2014-04-02T07:00:00+00:00</Event_x0020_Start_x0020_Date>
    <MS_x0020_Speaker xmlns="e36bfbf9-5e42-489c-a259-4c54eb22cb57">
      <UserInfo>
        <DisplayName/>
        <AccountId xsi:nil="true"/>
        <AccountType/>
      </UserInfo>
    </MS_x0020_Speaker>
    <External_x0020_Speaker xmlns="e36bfbf9-5e42-489c-a259-4c54eb22cb57"> Vittorio Bertocci</External_x0020_Speaker>
    <Session_x0020_Code xmlns="e36bfbf9-5e42-489c-a259-4c54eb22cb57">3-598</Session_x0020_Code>
    <Presentation_x0020_Date xmlns="e36bfbf9-5e42-489c-a259-4c54eb22cb57">2014-04-02T00:00:00-07:00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Moscone Center</TermName>
          <TermId xmlns="http://schemas.microsoft.com/office/infopath/2007/PartnerControls">d4f36a2e-dd0d-4424-990f-7c93b4e9f063</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ermInfo xmlns="http://schemas.microsoft.com/office/infopath/2007/PartnerControls">
          <TermName xmlns="http://schemas.microsoft.com/office/infopath/2007/PartnerControls">Build 2014</TermName>
          <TermId xmlns="http://schemas.microsoft.com/office/infopath/2007/PartnerControls">8770012f-d296-48ca-a06e-3861b41b8494</TermId>
        </TermInfo>
      </Terms>
    </TaxKeywordTaxHTField>
    <RatedBy xmlns="http://schemas.microsoft.com/sharepoint/v3">
      <UserInfo>
        <DisplayName/>
        <AccountId xsi:nil="true"/>
        <AccountType/>
      </UserInfo>
    </RatedBy>
  </documentManagement>
</p:properties>
</file>

<file path=customXml/item30.xml><?xml version="1.0" encoding="utf-8"?>
<Control xmlns="http://schemas.microsoft.com/VisualStudio/2011/storyboarding/control">
  <Id Name="74c3ed02-be2f-4dda-a464-b58cee3d438b" Revision="1" Stencil="e2acb1d9-0aab-4c9b-91d1-c54b4b0ca0e6" StencilVersion="1.0"/>
</Control>
</file>

<file path=customXml/item31.xml><?xml version="1.0" encoding="utf-8"?>
<Control xmlns="http://schemas.microsoft.com/VisualStudio/2011/storyboarding/control">
  <Id Name="1ed80855-5bd8-4fac-8038-5d4b03ae5b6b" Revision="1" Stencil="e2acb1d9-0aab-4c9b-91d1-c54b4b0ca0e6" StencilVersion="1.0"/>
</Control>
</file>

<file path=customXml/item32.xml><?xml version="1.0" encoding="utf-8"?>
<Control xmlns="http://schemas.microsoft.com/VisualStudio/2011/storyboarding/control">
  <Id Name="fb971993-5129-44b1-8c41-2290cbbb69cb" Revision="1" Stencil="e2acb1d9-0aab-4c9b-91d1-c54b4b0ca0e6" StencilVersion="1.0"/>
</Control>
</file>

<file path=customXml/item33.xml><?xml version="1.0" encoding="utf-8"?>
<Control xmlns="http://schemas.microsoft.com/VisualStudio/2011/storyboarding/control">
  <Id Name="7086c5d7-296f-4c2e-98bd-11f0b2f6066e" Revision="1" Stencil="e2acb1d9-0aab-4c9b-91d1-c54b4b0ca0e6" StencilVersion="1.0"/>
</Control>
</file>

<file path=customXml/item34.xml><?xml version="1.0" encoding="utf-8"?>
<Control xmlns="http://schemas.microsoft.com/VisualStudio/2011/storyboarding/control">
  <Id Name="b093399d-361b-4bb0-a568-72cfa3c6bb7b" Revision="1" Stencil="e2acb1d9-0aab-4c9b-91d1-c54b4b0ca0e6" StencilVersion="1.0"/>
</Control>
</file>

<file path=customXml/item35.xml><?xml version="1.0" encoding="utf-8"?>
<Control xmlns="http://schemas.microsoft.com/VisualStudio/2011/storyboarding/control">
  <Id Name="3986bb20-9ad4-48d5-a1d3-3b391fde5570" Revision="1" Stencil="System.MyShapes" StencilVersion="1.0"/>
</Control>
</file>

<file path=customXml/item36.xml><?xml version="1.0" encoding="utf-8"?>
<Control xmlns="http://schemas.microsoft.com/VisualStudio/2011/storyboarding/control">
  <Id Name="430bc702-08b6-4483-ba2a-c030e63f3791" Revision="1" Stencil="b0d7e08f-6833-4c6f-9e25-cebdbae93be1" StencilVersion="1.0"/>
</Control>
</file>

<file path=customXml/item37.xml><?xml version="1.0" encoding="utf-8"?>
<Control xmlns="http://schemas.microsoft.com/VisualStudio/2011/storyboarding/control">
  <Id Name="3b9a0b70-ad2c-4112-9fc1-7babdceef7a4" Revision="1" Stencil="b0d7e08f-6833-4c6f-9e25-cebdbae93be1" StencilVersion="1.0"/>
</Control>
</file>

<file path=customXml/item38.xml><?xml version="1.0" encoding="utf-8"?>
<Control xmlns="http://schemas.microsoft.com/VisualStudio/2011/storyboarding/control">
  <Id Name="ce8c0531-88b3-46c7-93db-f14d0737f6a8" Revision="1" Stencil="b0d7e08f-6833-4c6f-9e25-cebdbae93be1" StencilVersion="1.0"/>
</Control>
</file>

<file path=customXml/item39.xml><?xml version="1.0" encoding="utf-8"?>
<Control xmlns="http://schemas.microsoft.com/VisualStudio/2011/storyboarding/control">
  <Id Name="4cfc6a85-b68d-40f6-9717-2cbd7bcc0137" Revision="1" Stencil="System.MyShapes" StencilVersion="1.0"/>
</Control>
</file>

<file path=customXml/item4.xml><?xml version="1.0" encoding="utf-8"?>
<Control xmlns="http://schemas.microsoft.com/VisualStudio/2011/storyboarding/control">
  <Id Name="d1f28156-bc4e-4a0a-9b3d-79d1136c1a9d" Revision="1" Stencil="052aca27-d8bb-456d-8483-ead249f5fbc1" StencilVersion="1.0"/>
</Control>
</file>

<file path=customXml/item40.xml><?xml version="1.0" encoding="utf-8"?>
<Control xmlns="http://schemas.microsoft.com/VisualStudio/2011/storyboarding/control">
  <Id Name="f52c3734-2137-44cd-a3b4-1161231555fa" Revision="1" Stencil="System.MyShapes" StencilVersion="1.0"/>
</Control>
</file>

<file path=customXml/item41.xml><?xml version="1.0" encoding="utf-8"?>
<Control xmlns="http://schemas.microsoft.com/VisualStudio/2011/storyboarding/control">
  <Id Name="7a89bbab-b804-4385-87a1-5aee303f2441" Revision="1" Stencil="837e624d-a7d5-40c8-9b25-3a5d24c7b3de" StencilVersion="1.0"/>
</Control>
</file>

<file path=customXml/item5.xml><?xml version="1.0" encoding="utf-8"?>
<Control xmlns="http://schemas.microsoft.com/VisualStudio/2011/storyboarding/control">
  <Id Name="ba192706-e6ee-43ad-96a9-fbe413d0d83e" Revision="1" Stencil="052aca27-d8bb-456d-8483-ead249f5fbc1" StencilVersion="1.0"/>
</Control>
</file>

<file path=customXml/item6.xml><?xml version="1.0" encoding="utf-8"?>
<Control xmlns="http://schemas.microsoft.com/VisualStudio/2011/storyboarding/control">
  <Id Name="42931e5d-d7c9-4e00-a92e-0f4c43f5f78e" Revision="1" Stencil="052aca27-d8bb-456d-8483-ead249f5fbc1" StencilVersion="1.0"/>
</Control>
</file>

<file path=customXml/item7.xml><?xml version="1.0" encoding="utf-8"?>
<Control xmlns="http://schemas.microsoft.com/VisualStudio/2011/storyboarding/control">
  <Id Name="1fdaf94b-7fdb-406d-8063-229e16b9d6c0" Revision="1" Stencil="052aca27-d8bb-456d-8483-ead249f5fbc1" StencilVersion="1.0"/>
</Control>
</file>

<file path=customXml/item8.xml><?xml version="1.0" encoding="utf-8"?>
<Control xmlns="http://schemas.microsoft.com/VisualStudio/2011/storyboarding/control">
  <Id Name="916af350-0af7-41f2-b9d0-7b5cbefe842f" Revision="1" Stencil="052aca27-d8bb-456d-8483-ead249f5fbc1" StencilVersion="1.0"/>
</Control>
</file>

<file path=customXml/item9.xml><?xml version="1.0" encoding="utf-8"?>
<Control xmlns="http://schemas.microsoft.com/VisualStudio/2011/storyboarding/control">
  <Id Name="d1f28156-bc4e-4a0a-9b3d-79d1136c1a9d" Revision="1" Stencil="052aca27-d8bb-456d-8483-ead249f5fbc1" StencilVersion="1.0"/>
</Control>
</file>

<file path=customXml/itemProps1.xml><?xml version="1.0" encoding="utf-8"?>
<ds:datastoreItem xmlns:ds="http://schemas.openxmlformats.org/officeDocument/2006/customXml" ds:itemID="{08D1A452-E14D-4855-86D9-B23C243AD4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0.xml><?xml version="1.0" encoding="utf-8"?>
<ds:datastoreItem xmlns:ds="http://schemas.openxmlformats.org/officeDocument/2006/customXml" ds:itemID="{B31D2A2B-13DC-4481-B369-A5045C60DB2E}">
  <ds:schemaRefs>
    <ds:schemaRef ds:uri="http://schemas.microsoft.com/VisualStudio/2011/storyboarding/control"/>
  </ds:schemaRefs>
</ds:datastoreItem>
</file>

<file path=customXml/itemProps11.xml><?xml version="1.0" encoding="utf-8"?>
<ds:datastoreItem xmlns:ds="http://schemas.openxmlformats.org/officeDocument/2006/customXml" ds:itemID="{300CD956-6EEA-41B2-8A71-F793E12FF3E3}">
  <ds:schemaRefs>
    <ds:schemaRef ds:uri="http://schemas.microsoft.com/VisualStudio/2011/storyboarding/control"/>
  </ds:schemaRefs>
</ds:datastoreItem>
</file>

<file path=customXml/itemProps12.xml><?xml version="1.0" encoding="utf-8"?>
<ds:datastoreItem xmlns:ds="http://schemas.openxmlformats.org/officeDocument/2006/customXml" ds:itemID="{CF82F474-B5A7-4A00-9158-F8DB8D9B430D}">
  <ds:schemaRefs>
    <ds:schemaRef ds:uri="http://schemas.microsoft.com/VisualStudio/2011/storyboarding/control"/>
  </ds:schemaRefs>
</ds:datastoreItem>
</file>

<file path=customXml/itemProps13.xml><?xml version="1.0" encoding="utf-8"?>
<ds:datastoreItem xmlns:ds="http://schemas.openxmlformats.org/officeDocument/2006/customXml" ds:itemID="{D36889E8-B931-46B3-BCC9-683ABA2F57CE}">
  <ds:schemaRefs>
    <ds:schemaRef ds:uri="http://schemas.microsoft.com/VisualStudio/2011/storyboarding/control"/>
  </ds:schemaRefs>
</ds:datastoreItem>
</file>

<file path=customXml/itemProps14.xml><?xml version="1.0" encoding="utf-8"?>
<ds:datastoreItem xmlns:ds="http://schemas.openxmlformats.org/officeDocument/2006/customXml" ds:itemID="{FF7CE4D2-C11D-4B10-AEDC-B229A77449A3}">
  <ds:schemaRefs>
    <ds:schemaRef ds:uri="http://schemas.microsoft.com/VisualStudio/2011/storyboarding/control"/>
  </ds:schemaRefs>
</ds:datastoreItem>
</file>

<file path=customXml/itemProps15.xml><?xml version="1.0" encoding="utf-8"?>
<ds:datastoreItem xmlns:ds="http://schemas.openxmlformats.org/officeDocument/2006/customXml" ds:itemID="{FFA73581-D22B-407C-952B-1837CC425BFC}">
  <ds:schemaRefs>
    <ds:schemaRef ds:uri="http://schemas.microsoft.com/VisualStudio/2011/storyboarding/control"/>
  </ds:schemaRefs>
</ds:datastoreItem>
</file>

<file path=customXml/itemProps16.xml><?xml version="1.0" encoding="utf-8"?>
<ds:datastoreItem xmlns:ds="http://schemas.openxmlformats.org/officeDocument/2006/customXml" ds:itemID="{70A8A922-43CD-4402-A6C9-1D78F8B0B7A2}">
  <ds:schemaRefs>
    <ds:schemaRef ds:uri="http://schemas.microsoft.com/VisualStudio/2011/storyboarding/control"/>
  </ds:schemaRefs>
</ds:datastoreItem>
</file>

<file path=customXml/itemProps17.xml><?xml version="1.0" encoding="utf-8"?>
<ds:datastoreItem xmlns:ds="http://schemas.openxmlformats.org/officeDocument/2006/customXml" ds:itemID="{8FF86909-5178-4293-8A8F-50696F6A0936}">
  <ds:schemaRefs>
    <ds:schemaRef ds:uri="http://schemas.microsoft.com/VisualStudio/2011/storyboarding/control"/>
  </ds:schemaRefs>
</ds:datastoreItem>
</file>

<file path=customXml/itemProps18.xml><?xml version="1.0" encoding="utf-8"?>
<ds:datastoreItem xmlns:ds="http://schemas.openxmlformats.org/officeDocument/2006/customXml" ds:itemID="{21E44954-F4E5-4761-89A2-8D9B377AB24C}">
  <ds:schemaRefs>
    <ds:schemaRef ds:uri="http://schemas.microsoft.com/VisualStudio/2011/storyboarding/control"/>
  </ds:schemaRefs>
</ds:datastoreItem>
</file>

<file path=customXml/itemProps19.xml><?xml version="1.0" encoding="utf-8"?>
<ds:datastoreItem xmlns:ds="http://schemas.openxmlformats.org/officeDocument/2006/customXml" ds:itemID="{21D11C74-D5B8-4B58-92A3-BB6B5A587381}">
  <ds:schemaRefs>
    <ds:schemaRef ds:uri="http://schemas.microsoft.com/VisualStudio/2011/storyboarding/control"/>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0.xml><?xml version="1.0" encoding="utf-8"?>
<ds:datastoreItem xmlns:ds="http://schemas.openxmlformats.org/officeDocument/2006/customXml" ds:itemID="{AB2A55CA-04C2-43E4-B0F5-4C907BF22C58}">
  <ds:schemaRefs>
    <ds:schemaRef ds:uri="http://schemas.microsoft.com/VisualStudio/2011/storyboarding/control"/>
  </ds:schemaRefs>
</ds:datastoreItem>
</file>

<file path=customXml/itemProps21.xml><?xml version="1.0" encoding="utf-8"?>
<ds:datastoreItem xmlns:ds="http://schemas.openxmlformats.org/officeDocument/2006/customXml" ds:itemID="{DDB10D32-0EAC-48BD-BCF1-2F91F6170873}">
  <ds:schemaRefs>
    <ds:schemaRef ds:uri="http://schemas.microsoft.com/VisualStudio/2011/storyboarding/control"/>
  </ds:schemaRefs>
</ds:datastoreItem>
</file>

<file path=customXml/itemProps22.xml><?xml version="1.0" encoding="utf-8"?>
<ds:datastoreItem xmlns:ds="http://schemas.openxmlformats.org/officeDocument/2006/customXml" ds:itemID="{2B7F3E7E-E0AE-428F-9922-51C0EC9D9EE3}">
  <ds:schemaRefs>
    <ds:schemaRef ds:uri="http://schemas.microsoft.com/VisualStudio/2011/storyboarding/control"/>
  </ds:schemaRefs>
</ds:datastoreItem>
</file>

<file path=customXml/itemProps23.xml><?xml version="1.0" encoding="utf-8"?>
<ds:datastoreItem xmlns:ds="http://schemas.openxmlformats.org/officeDocument/2006/customXml" ds:itemID="{C60B0886-57A2-4618-9E70-A4E01B33CC64}">
  <ds:schemaRefs>
    <ds:schemaRef ds:uri="http://schemas.microsoft.com/VisualStudio/2011/storyboarding/control"/>
  </ds:schemaRefs>
</ds:datastoreItem>
</file>

<file path=customXml/itemProps24.xml><?xml version="1.0" encoding="utf-8"?>
<ds:datastoreItem xmlns:ds="http://schemas.openxmlformats.org/officeDocument/2006/customXml" ds:itemID="{C5D5935B-C3BB-4AA3-ACF5-8D66E67CBCAC}">
  <ds:schemaRefs>
    <ds:schemaRef ds:uri="http://schemas.microsoft.com/VisualStudio/2011/storyboarding/control"/>
  </ds:schemaRefs>
</ds:datastoreItem>
</file>

<file path=customXml/itemProps25.xml><?xml version="1.0" encoding="utf-8"?>
<ds:datastoreItem xmlns:ds="http://schemas.openxmlformats.org/officeDocument/2006/customXml" ds:itemID="{6212A6C4-122E-4806-9FDA-B7AAC5B6C91C}">
  <ds:schemaRefs>
    <ds:schemaRef ds:uri="http://schemas.microsoft.com/VisualStudio/2011/storyboarding/control"/>
  </ds:schemaRefs>
</ds:datastoreItem>
</file>

<file path=customXml/itemProps26.xml><?xml version="1.0" encoding="utf-8"?>
<ds:datastoreItem xmlns:ds="http://schemas.openxmlformats.org/officeDocument/2006/customXml" ds:itemID="{B0E97182-74F2-4CCE-8954-E0220BC828AE}">
  <ds:schemaRefs>
    <ds:schemaRef ds:uri="http://schemas.microsoft.com/VisualStudio/2011/storyboarding/control"/>
  </ds:schemaRefs>
</ds:datastoreItem>
</file>

<file path=customXml/itemProps27.xml><?xml version="1.0" encoding="utf-8"?>
<ds:datastoreItem xmlns:ds="http://schemas.openxmlformats.org/officeDocument/2006/customXml" ds:itemID="{CFE468E9-3F39-4979-9466-8D92F6D23790}">
  <ds:schemaRefs>
    <ds:schemaRef ds:uri="http://schemas.microsoft.com/VisualStudio/2011/storyboarding/control"/>
  </ds:schemaRefs>
</ds:datastoreItem>
</file>

<file path=customXml/itemProps28.xml><?xml version="1.0" encoding="utf-8"?>
<ds:datastoreItem xmlns:ds="http://schemas.openxmlformats.org/officeDocument/2006/customXml" ds:itemID="{409C058E-0DFF-4C03-870C-7CE2E2578349}">
  <ds:schemaRefs>
    <ds:schemaRef ds:uri="http://schemas.microsoft.com/VisualStudio/2011/storyboarding/control"/>
  </ds:schemaRefs>
</ds:datastoreItem>
</file>

<file path=customXml/itemProps29.xml><?xml version="1.0" encoding="utf-8"?>
<ds:datastoreItem xmlns:ds="http://schemas.openxmlformats.org/officeDocument/2006/customXml" ds:itemID="{74EEA2F7-DE7F-4DA1-BB3F-AB5D65D210FB}">
  <ds:schemaRefs>
    <ds:schemaRef ds:uri="http://schemas.microsoft.com/VisualStudio/2011/storyboarding/control"/>
  </ds:schemaRefs>
</ds:datastoreItem>
</file>

<file path=customXml/itemProps3.xml><?xml version="1.0" encoding="utf-8"?>
<ds:datastoreItem xmlns:ds="http://schemas.openxmlformats.org/officeDocument/2006/customXml" ds:itemID="{F990F116-B58F-4255-B05B-DA3808E0E5C6}">
  <ds:schemaRefs>
    <ds:schemaRef ds:uri="http://schemas.microsoft.com/office/2006/documentManagement/types"/>
    <ds:schemaRef ds:uri="http://purl.org/dc/elements/1.1/"/>
    <ds:schemaRef ds:uri="http://schemas.microsoft.com/office/2006/metadata/properties"/>
    <ds:schemaRef ds:uri="http://purl.org/dc/terms/"/>
    <ds:schemaRef ds:uri="http://schemas.microsoft.com/office/infopath/2007/PartnerControls"/>
    <ds:schemaRef ds:uri="http://purl.org/dc/dcmitype/"/>
    <ds:schemaRef ds:uri="http://schemas.openxmlformats.org/package/2006/metadata/core-properties"/>
    <ds:schemaRef ds:uri="http://www.w3.org/XML/1998/namespace"/>
    <ds:schemaRef ds:uri="230e9df3-be65-4c73-a93b-d1236ebd677e"/>
    <ds:schemaRef ds:uri="e36bfbf9-5e42-489c-a259-4c54eb22cb57"/>
    <ds:schemaRef ds:uri="http://schemas.microsoft.com/sharepoint/v3"/>
  </ds:schemaRefs>
</ds:datastoreItem>
</file>

<file path=customXml/itemProps30.xml><?xml version="1.0" encoding="utf-8"?>
<ds:datastoreItem xmlns:ds="http://schemas.openxmlformats.org/officeDocument/2006/customXml" ds:itemID="{8CE36CC4-AC8B-48D5-885E-662C76A4FB62}">
  <ds:schemaRefs>
    <ds:schemaRef ds:uri="http://schemas.microsoft.com/VisualStudio/2011/storyboarding/control"/>
  </ds:schemaRefs>
</ds:datastoreItem>
</file>

<file path=customXml/itemProps31.xml><?xml version="1.0" encoding="utf-8"?>
<ds:datastoreItem xmlns:ds="http://schemas.openxmlformats.org/officeDocument/2006/customXml" ds:itemID="{2EB7DD71-5BAF-4BB8-8954-F26D69DD64D7}">
  <ds:schemaRefs>
    <ds:schemaRef ds:uri="http://schemas.microsoft.com/VisualStudio/2011/storyboarding/control"/>
  </ds:schemaRefs>
</ds:datastoreItem>
</file>

<file path=customXml/itemProps32.xml><?xml version="1.0" encoding="utf-8"?>
<ds:datastoreItem xmlns:ds="http://schemas.openxmlformats.org/officeDocument/2006/customXml" ds:itemID="{789C5E77-DB02-45E6-A13C-C3DFF1305800}">
  <ds:schemaRefs>
    <ds:schemaRef ds:uri="http://schemas.microsoft.com/VisualStudio/2011/storyboarding/control"/>
  </ds:schemaRefs>
</ds:datastoreItem>
</file>

<file path=customXml/itemProps33.xml><?xml version="1.0" encoding="utf-8"?>
<ds:datastoreItem xmlns:ds="http://schemas.openxmlformats.org/officeDocument/2006/customXml" ds:itemID="{0FCD701C-3509-41B7-800F-7E09207F0287}">
  <ds:schemaRefs>
    <ds:schemaRef ds:uri="http://schemas.microsoft.com/VisualStudio/2011/storyboarding/control"/>
  </ds:schemaRefs>
</ds:datastoreItem>
</file>

<file path=customXml/itemProps34.xml><?xml version="1.0" encoding="utf-8"?>
<ds:datastoreItem xmlns:ds="http://schemas.openxmlformats.org/officeDocument/2006/customXml" ds:itemID="{12DD7706-4B71-4D8C-A015-1EE3F540AEF6}">
  <ds:schemaRefs>
    <ds:schemaRef ds:uri="http://schemas.microsoft.com/VisualStudio/2011/storyboarding/control"/>
  </ds:schemaRefs>
</ds:datastoreItem>
</file>

<file path=customXml/itemProps35.xml><?xml version="1.0" encoding="utf-8"?>
<ds:datastoreItem xmlns:ds="http://schemas.openxmlformats.org/officeDocument/2006/customXml" ds:itemID="{8ADE8E43-94C3-4FF9-B642-7B53DBEE51CE}">
  <ds:schemaRefs>
    <ds:schemaRef ds:uri="http://schemas.microsoft.com/VisualStudio/2011/storyboarding/control"/>
  </ds:schemaRefs>
</ds:datastoreItem>
</file>

<file path=customXml/itemProps36.xml><?xml version="1.0" encoding="utf-8"?>
<ds:datastoreItem xmlns:ds="http://schemas.openxmlformats.org/officeDocument/2006/customXml" ds:itemID="{138530B0-2317-4816-8516-7FAC3E75AF5F}">
  <ds:schemaRefs>
    <ds:schemaRef ds:uri="http://schemas.microsoft.com/VisualStudio/2011/storyboarding/control"/>
  </ds:schemaRefs>
</ds:datastoreItem>
</file>

<file path=customXml/itemProps37.xml><?xml version="1.0" encoding="utf-8"?>
<ds:datastoreItem xmlns:ds="http://schemas.openxmlformats.org/officeDocument/2006/customXml" ds:itemID="{946F94C5-0D2A-4C09-A23F-5A6F747CD59F}">
  <ds:schemaRefs>
    <ds:schemaRef ds:uri="http://schemas.microsoft.com/VisualStudio/2011/storyboarding/control"/>
  </ds:schemaRefs>
</ds:datastoreItem>
</file>

<file path=customXml/itemProps38.xml><?xml version="1.0" encoding="utf-8"?>
<ds:datastoreItem xmlns:ds="http://schemas.openxmlformats.org/officeDocument/2006/customXml" ds:itemID="{43C12DE1-A5F0-4D04-8860-67937901A222}">
  <ds:schemaRefs>
    <ds:schemaRef ds:uri="http://schemas.microsoft.com/VisualStudio/2011/storyboarding/control"/>
  </ds:schemaRefs>
</ds:datastoreItem>
</file>

<file path=customXml/itemProps39.xml><?xml version="1.0" encoding="utf-8"?>
<ds:datastoreItem xmlns:ds="http://schemas.openxmlformats.org/officeDocument/2006/customXml" ds:itemID="{A8A2B8B0-F307-40BE-949B-CA6FC25AF089}">
  <ds:schemaRefs>
    <ds:schemaRef ds:uri="http://schemas.microsoft.com/VisualStudio/2011/storyboarding/control"/>
  </ds:schemaRefs>
</ds:datastoreItem>
</file>

<file path=customXml/itemProps4.xml><?xml version="1.0" encoding="utf-8"?>
<ds:datastoreItem xmlns:ds="http://schemas.openxmlformats.org/officeDocument/2006/customXml" ds:itemID="{6A0A2AB2-E8A3-4AE9-85CA-8F5DAA185AED}">
  <ds:schemaRefs>
    <ds:schemaRef ds:uri="http://schemas.microsoft.com/VisualStudio/2011/storyboarding/control"/>
  </ds:schemaRefs>
</ds:datastoreItem>
</file>

<file path=customXml/itemProps40.xml><?xml version="1.0" encoding="utf-8"?>
<ds:datastoreItem xmlns:ds="http://schemas.openxmlformats.org/officeDocument/2006/customXml" ds:itemID="{7F224586-008F-45DE-9392-D4FD8F7C4509}">
  <ds:schemaRefs>
    <ds:schemaRef ds:uri="http://schemas.microsoft.com/VisualStudio/2011/storyboarding/control"/>
  </ds:schemaRefs>
</ds:datastoreItem>
</file>

<file path=customXml/itemProps41.xml><?xml version="1.0" encoding="utf-8"?>
<ds:datastoreItem xmlns:ds="http://schemas.openxmlformats.org/officeDocument/2006/customXml" ds:itemID="{E61C77C6-96FF-43AB-8A5C-178D0A6B573B}">
  <ds:schemaRefs>
    <ds:schemaRef ds:uri="http://schemas.microsoft.com/VisualStudio/2011/storyboarding/control"/>
  </ds:schemaRefs>
</ds:datastoreItem>
</file>

<file path=customXml/itemProps5.xml><?xml version="1.0" encoding="utf-8"?>
<ds:datastoreItem xmlns:ds="http://schemas.openxmlformats.org/officeDocument/2006/customXml" ds:itemID="{2797CEC2-A867-4005-A516-ED9709268D18}">
  <ds:schemaRefs>
    <ds:schemaRef ds:uri="http://schemas.microsoft.com/VisualStudio/2011/storyboarding/control"/>
  </ds:schemaRefs>
</ds:datastoreItem>
</file>

<file path=customXml/itemProps6.xml><?xml version="1.0" encoding="utf-8"?>
<ds:datastoreItem xmlns:ds="http://schemas.openxmlformats.org/officeDocument/2006/customXml" ds:itemID="{2C882B0E-7D21-41D0-A131-4201C2857CF2}">
  <ds:schemaRefs>
    <ds:schemaRef ds:uri="http://schemas.microsoft.com/VisualStudio/2011/storyboarding/control"/>
  </ds:schemaRefs>
</ds:datastoreItem>
</file>

<file path=customXml/itemProps7.xml><?xml version="1.0" encoding="utf-8"?>
<ds:datastoreItem xmlns:ds="http://schemas.openxmlformats.org/officeDocument/2006/customXml" ds:itemID="{4916E231-8E00-452C-A384-C9C7282B5FDD}">
  <ds:schemaRefs>
    <ds:schemaRef ds:uri="http://schemas.microsoft.com/VisualStudio/2011/storyboarding/control"/>
  </ds:schemaRefs>
</ds:datastoreItem>
</file>

<file path=customXml/itemProps8.xml><?xml version="1.0" encoding="utf-8"?>
<ds:datastoreItem xmlns:ds="http://schemas.openxmlformats.org/officeDocument/2006/customXml" ds:itemID="{67F2E73F-2C92-448B-8BA1-BA970E822504}">
  <ds:schemaRefs>
    <ds:schemaRef ds:uri="http://schemas.microsoft.com/VisualStudio/2011/storyboarding/control"/>
  </ds:schemaRefs>
</ds:datastoreItem>
</file>

<file path=customXml/itemProps9.xml><?xml version="1.0" encoding="utf-8"?>
<ds:datastoreItem xmlns:ds="http://schemas.openxmlformats.org/officeDocument/2006/customXml" ds:itemID="{FC52A7AB-0D16-4036-AE10-8F5F65552C32}">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emplate>Build_2014_Template</Template>
  <TotalTime>11</TotalTime>
  <Words>1250</Words>
  <Application>Microsoft Office PowerPoint</Application>
  <PresentationFormat>Custom</PresentationFormat>
  <Paragraphs>154</Paragraphs>
  <Slides>24</Slides>
  <Notes>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24</vt:i4>
      </vt:variant>
    </vt:vector>
  </HeadingPairs>
  <TitlesOfParts>
    <vt:vector size="36" baseType="lpstr">
      <vt:lpstr>ＭＳ Ｐゴシック</vt:lpstr>
      <vt:lpstr>Arial</vt:lpstr>
      <vt:lpstr>Avenir LT Pro 45 Book</vt:lpstr>
      <vt:lpstr>Calibri</vt:lpstr>
      <vt:lpstr>Consolas</vt:lpstr>
      <vt:lpstr>Segoe UI</vt:lpstr>
      <vt:lpstr>Segoe UI Light</vt:lpstr>
      <vt:lpstr>Wingdings</vt:lpstr>
      <vt:lpstr>5-30536_Build_2014_Breakout_Template_White_16x9</vt:lpstr>
      <vt:lpstr>1_5-30536_Build_2014_Breakout_Template_Blue_16x9</vt:lpstr>
      <vt:lpstr>1_5-30536_Build_2014_Breakout_Template_White_16x9</vt:lpstr>
      <vt:lpstr>2_5-30536_Build_2014_Breakout_Template_White_16x9</vt:lpstr>
      <vt:lpstr>PowerPoint Presentation</vt:lpstr>
      <vt:lpstr>Building native client and mobile apps using Azure Active Directory for sign in</vt:lpstr>
      <vt:lpstr>NOT YOUR FATHER’S ACTIVE DIRECTORY</vt:lpstr>
      <vt:lpstr>Then vs. Now</vt:lpstr>
      <vt:lpstr>Plan</vt:lpstr>
      <vt:lpstr>Azure Active Directory Premium</vt:lpstr>
      <vt:lpstr>Azure Active Directory App Model</vt:lpstr>
      <vt:lpstr>OAuth for Native Apps</vt:lpstr>
      <vt:lpstr>OAuth2 From Scratch Call Office API from a Windows Phone 8.1 App</vt:lpstr>
      <vt:lpstr>Active Directory Authentication Library (ADAL)</vt:lpstr>
      <vt:lpstr>Active Directory Authentication Library (ADAL)</vt:lpstr>
      <vt:lpstr>ADAL for Windows Store Call Office API from a Windows Store App</vt:lpstr>
      <vt:lpstr>ADAL for iOS Call Office API from an iOS App</vt:lpstr>
      <vt:lpstr>Protecting Your Own API with AAD</vt:lpstr>
      <vt:lpstr>Adding an Entry for your Web API in AAD</vt:lpstr>
      <vt:lpstr>The Application’s Manifest</vt:lpstr>
      <vt:lpstr>JWT Tokens, OAuth2 and ASP.NET</vt:lpstr>
      <vt:lpstr>ASP.NET OWIN Security Components for AAD</vt:lpstr>
      <vt:lpstr>ADAL and OWIN Middleware Call your own API via AAD</vt:lpstr>
      <vt:lpstr>Multitenant API and Native Clients</vt:lpstr>
      <vt:lpstr>Get your hands dirty!</vt:lpstr>
      <vt:lpstr>Active Directory Reimagined</vt:lpstr>
      <vt:lpstr>PowerPoint Presentation</vt:lpstr>
      <vt:lpstr>PowerPoint Presentation</vt:lpstr>
    </vt:vector>
  </TitlesOfParts>
  <Manager>&lt;Speech writer name goes here&gt;</Manager>
  <Company>MS Events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native client and mobile apps using Azure Active Directory for sign in</dc:title>
  <dc:subject>Build 2014</dc:subject>
  <dc:creator>Administrator</dc:creator>
  <cp:keywords>Build 2014</cp:keywords>
  <dc:description>Template: Mitchell Derrey, Silver Fox Productions
Formatting: 
Event Dates: April 2nd - 4th, 2014
Event Location: Moscone Conference Center, San Francisco, CA
Audience Type: Internal</dc:description>
  <cp:lastModifiedBy>Lynette Spears (Silver Fox)</cp:lastModifiedBy>
  <cp:revision>4</cp:revision>
  <dcterms:created xsi:type="dcterms:W3CDTF">2014-04-01T17:42:58Z</dcterms:created>
  <dcterms:modified xsi:type="dcterms:W3CDTF">2014-04-03T17:37:40Z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28;#Moscone Center|d4f36a2e-dd0d-4424-990f-7c93b4e9f063</vt:lpwstr>
  </property>
  <property fmtid="{D5CDD505-2E9C-101B-9397-08002B2CF9AE}" pid="7" name="Track">
    <vt:lpwstr/>
  </property>
  <property fmtid="{D5CDD505-2E9C-101B-9397-08002B2CF9AE}" pid="8" name="Event Location">
    <vt:lpwstr>6;#San Francisco|84dfcb53-432b-499d-8965-93d483d36b4a</vt:lpwstr>
  </property>
  <property fmtid="{D5CDD505-2E9C-101B-9397-08002B2CF9AE}" pid="9" name="Campaign">
    <vt:lpwstr/>
  </property>
  <property fmtid="{D5CDD505-2E9C-101B-9397-08002B2CF9AE}" pid="10" name="Audience1">
    <vt:lpwstr/>
  </property>
  <property fmtid="{D5CDD505-2E9C-101B-9397-08002B2CF9AE}" pid="11" name="Event Name">
    <vt:lpwstr>27;#BUILD|58542b36-5bf5-46a6-a53f-a41fb7a73785</vt:lpwstr>
  </property>
  <property fmtid="{D5CDD505-2E9C-101B-9397-08002B2CF9AE}" pid="12" name="TaxKeyword">
    <vt:lpwstr>55;#Build 2014|8770012f-d296-48ca-a06e-3861b41b8494</vt:lpwstr>
  </property>
</Properties>
</file>