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9" r:id="rId5"/>
    <p:sldMasterId id="2147484234" r:id="rId6"/>
    <p:sldMasterId id="2147484250" r:id="rId7"/>
  </p:sldMasterIdLst>
  <p:notesMasterIdLst>
    <p:notesMasterId r:id="rId51"/>
  </p:notesMasterIdLst>
  <p:handoutMasterIdLst>
    <p:handoutMasterId r:id="rId52"/>
  </p:handoutMasterIdLst>
  <p:sldIdLst>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11" r:id="rId22"/>
    <p:sldId id="312" r:id="rId23"/>
    <p:sldId id="313" r:id="rId24"/>
    <p:sldId id="315" r:id="rId25"/>
    <p:sldId id="316" r:id="rId26"/>
    <p:sldId id="317" r:id="rId27"/>
    <p:sldId id="318" r:id="rId28"/>
    <p:sldId id="319"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292" r:id="rId49"/>
    <p:sldId id="339" r:id="rId5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0D71308-3E30-4C89-A3BA-7FD90285F9A7}">
          <p14:sldIdLst>
            <p14:sldId id="293"/>
            <p14:sldId id="294"/>
            <p14:sldId id="295"/>
          </p14:sldIdLst>
        </p14:section>
        <p14:section name="Java and Hosting" id="{3AD423A0-6204-48A3-B642-D328307A427F}">
          <p14:sldIdLst>
            <p14:sldId id="296"/>
            <p14:sldId id="297"/>
            <p14:sldId id="298"/>
          </p14:sldIdLst>
        </p14:section>
        <p14:section name="Oracle" id="{131307CB-3377-4CC7-A350-90AF3DA2583F}">
          <p14:sldIdLst>
            <p14:sldId id="299"/>
            <p14:sldId id="300"/>
            <p14:sldId id="301"/>
            <p14:sldId id="302"/>
            <p14:sldId id="303"/>
            <p14:sldId id="304"/>
            <p14:sldId id="305"/>
            <p14:sldId id="306"/>
          </p14:sldIdLst>
        </p14:section>
        <p14:section name="Cloud Services" id="{89FB7A3E-CE1B-4D99-BBF0-6A1AFCA365F9}">
          <p14:sldIdLst>
            <p14:sldId id="311"/>
            <p14:sldId id="312"/>
            <p14:sldId id="313"/>
            <p14:sldId id="315"/>
            <p14:sldId id="316"/>
            <p14:sldId id="317"/>
            <p14:sldId id="318"/>
            <p14:sldId id="319"/>
            <p14:sldId id="320"/>
            <p14:sldId id="321"/>
          </p14:sldIdLst>
        </p14:section>
        <p14:section name="Services" id="{2B575E81-ED63-4429-A014-5C6415AB1DBF}">
          <p14:sldIdLst>
            <p14:sldId id="322"/>
            <p14:sldId id="323"/>
            <p14:sldId id="324"/>
            <p14:sldId id="325"/>
            <p14:sldId id="326"/>
            <p14:sldId id="327"/>
            <p14:sldId id="328"/>
            <p14:sldId id="329"/>
            <p14:sldId id="330"/>
            <p14:sldId id="331"/>
            <p14:sldId id="332"/>
            <p14:sldId id="333"/>
            <p14:sldId id="334"/>
            <p14:sldId id="335"/>
          </p14:sldIdLst>
        </p14:section>
        <p14:section name="Closing" id="{22FCF02F-CA77-47DF-930D-CAD1A378141F}">
          <p14:sldIdLst>
            <p14:sldId id="336"/>
            <p14:sldId id="337"/>
            <p14:sldId id="338"/>
            <p14:sldId id="292"/>
            <p14:sldId id="33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5050"/>
    <a:srgbClr val="D2D2D2"/>
    <a:srgbClr val="BAD80A"/>
    <a:srgbClr val="7FBA00"/>
    <a:srgbClr val="FFFFFF"/>
    <a:srgbClr val="FFB900"/>
    <a:srgbClr val="DC3C00"/>
    <a:srgbClr val="000000"/>
    <a:srgbClr val="008272"/>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747" autoAdjust="0"/>
  </p:normalViewPr>
  <p:slideViewPr>
    <p:cSldViewPr snapToObjects="1">
      <p:cViewPr varScale="1">
        <p:scale>
          <a:sx n="101" d="100"/>
          <a:sy n="101" d="100"/>
        </p:scale>
        <p:origin x="738"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Objects="1" showGuides="1">
      <p:cViewPr varScale="1">
        <p:scale>
          <a:sx n="65" d="100"/>
          <a:sy n="65" d="100"/>
        </p:scale>
        <p:origin x="3276"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commentAuthors" Target="commentAuthors.xml"/><Relationship Id="rId5" Type="http://schemas.openxmlformats.org/officeDocument/2006/relationships/slideMaster" Target="slideMasters/slideMaster2.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bleStyles" Target="tableStyle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C1B8E-A9FF-42E7-A022-E956FE25B24A}" type="doc">
      <dgm:prSet loTypeId="urn:microsoft.com/office/officeart/2005/8/layout/hList7" loCatId="list" qsTypeId="urn:microsoft.com/office/officeart/2005/8/quickstyle/simple1" qsCatId="simple" csTypeId="urn:microsoft.com/office/officeart/2005/8/colors/accent0_2" csCatId="mainScheme" phldr="1"/>
      <dgm:spPr/>
    </dgm:pt>
    <dgm:pt modelId="{0B01A018-C6E0-455B-BBC0-5CB9E787D056}">
      <dgm:prSet phldrT="[Text]" custT="1"/>
      <dgm:spPr/>
      <dgm:t>
        <a:bodyPr/>
        <a:lstStyle/>
        <a:p>
          <a:pPr algn="ctr"/>
          <a:r>
            <a:rPr lang="en-US" sz="3200" dirty="0" err="1" smtClean="0"/>
            <a:t>IaaS</a:t>
          </a:r>
          <a:endParaRPr lang="en-US" sz="3200" dirty="0"/>
        </a:p>
      </dgm:t>
    </dgm:pt>
    <dgm:pt modelId="{C9BC8988-38DB-4D3A-82F4-3B9EDCA719E5}" type="parTrans" cxnId="{B8F6ACA3-B881-4E94-B3FA-A00814B72CDA}">
      <dgm:prSet/>
      <dgm:spPr/>
      <dgm:t>
        <a:bodyPr/>
        <a:lstStyle/>
        <a:p>
          <a:endParaRPr lang="en-US"/>
        </a:p>
      </dgm:t>
    </dgm:pt>
    <dgm:pt modelId="{493813B7-53F8-43A0-870E-E1BB355B249D}" type="sibTrans" cxnId="{B8F6ACA3-B881-4E94-B3FA-A00814B72CDA}">
      <dgm:prSet/>
      <dgm:spPr/>
      <dgm:t>
        <a:bodyPr/>
        <a:lstStyle/>
        <a:p>
          <a:endParaRPr lang="en-US"/>
        </a:p>
      </dgm:t>
    </dgm:pt>
    <dgm:pt modelId="{8379C6B4-BDF7-406B-9646-F71FF0624315}">
      <dgm:prSet phldrT="[Text]" custT="1"/>
      <dgm:spPr/>
      <dgm:t>
        <a:bodyPr/>
        <a:lstStyle/>
        <a:p>
          <a:pPr algn="ctr"/>
          <a:r>
            <a:rPr lang="en-US" sz="3200" dirty="0" smtClean="0"/>
            <a:t>Services</a:t>
          </a:r>
          <a:endParaRPr lang="en-US" sz="3200" dirty="0"/>
        </a:p>
      </dgm:t>
    </dgm:pt>
    <dgm:pt modelId="{83C5056F-F931-44C1-A91C-86F99B83F940}" type="parTrans" cxnId="{A43F17F8-BD12-48BF-919B-1C54559C7563}">
      <dgm:prSet/>
      <dgm:spPr/>
      <dgm:t>
        <a:bodyPr/>
        <a:lstStyle/>
        <a:p>
          <a:endParaRPr lang="en-US"/>
        </a:p>
      </dgm:t>
    </dgm:pt>
    <dgm:pt modelId="{3616248F-01AC-4292-AACF-D0D5E6A22CE6}" type="sibTrans" cxnId="{A43F17F8-BD12-48BF-919B-1C54559C7563}">
      <dgm:prSet/>
      <dgm:spPr/>
      <dgm:t>
        <a:bodyPr/>
        <a:lstStyle/>
        <a:p>
          <a:endParaRPr lang="en-US"/>
        </a:p>
      </dgm:t>
    </dgm:pt>
    <dgm:pt modelId="{F82C6F06-970A-48F0-848C-688CD4172C1A}">
      <dgm:prSet phldrT="[Text]" custT="1"/>
      <dgm:spPr/>
      <dgm:t>
        <a:bodyPr/>
        <a:lstStyle/>
        <a:p>
          <a:pPr algn="l"/>
          <a:r>
            <a:rPr lang="en-US" sz="1700" dirty="0" smtClean="0"/>
            <a:t>Windows or Linux VMs</a:t>
          </a:r>
          <a:endParaRPr lang="en-US" sz="1700" dirty="0"/>
        </a:p>
      </dgm:t>
    </dgm:pt>
    <dgm:pt modelId="{DC5583EC-C46B-40C0-B43D-8D2C6CAED881}" type="parTrans" cxnId="{46A1180F-5966-459E-9867-2CE27B2C9790}">
      <dgm:prSet/>
      <dgm:spPr/>
      <dgm:t>
        <a:bodyPr/>
        <a:lstStyle/>
        <a:p>
          <a:endParaRPr lang="en-US"/>
        </a:p>
      </dgm:t>
    </dgm:pt>
    <dgm:pt modelId="{1188DF21-D300-428A-ABCB-278FD35E2A48}" type="sibTrans" cxnId="{46A1180F-5966-459E-9867-2CE27B2C9790}">
      <dgm:prSet/>
      <dgm:spPr/>
      <dgm:t>
        <a:bodyPr/>
        <a:lstStyle/>
        <a:p>
          <a:endParaRPr lang="en-US"/>
        </a:p>
      </dgm:t>
    </dgm:pt>
    <dgm:pt modelId="{EF283590-17E0-4CAD-866A-81A206E11162}">
      <dgm:prSet phldrT="[Text]" custT="1"/>
      <dgm:spPr/>
      <dgm:t>
        <a:bodyPr/>
        <a:lstStyle/>
        <a:p>
          <a:pPr algn="l"/>
          <a:r>
            <a:rPr lang="en-US" sz="1700" dirty="0" smtClean="0"/>
            <a:t>Official Oracle JDK v6 &amp; v7</a:t>
          </a:r>
          <a:endParaRPr lang="en-US" sz="1700" dirty="0"/>
        </a:p>
      </dgm:t>
    </dgm:pt>
    <dgm:pt modelId="{8598CCDB-B937-43BD-85C4-D1756B25E9B8}" type="parTrans" cxnId="{01D00A74-063D-4A59-9E99-1DDB6E9CFCDA}">
      <dgm:prSet/>
      <dgm:spPr/>
      <dgm:t>
        <a:bodyPr/>
        <a:lstStyle/>
        <a:p>
          <a:endParaRPr lang="en-US"/>
        </a:p>
      </dgm:t>
    </dgm:pt>
    <dgm:pt modelId="{C025007C-4987-4227-A7FB-FF75A6A10127}" type="sibTrans" cxnId="{01D00A74-063D-4A59-9E99-1DDB6E9CFCDA}">
      <dgm:prSet/>
      <dgm:spPr/>
      <dgm:t>
        <a:bodyPr/>
        <a:lstStyle/>
        <a:p>
          <a:endParaRPr lang="en-US"/>
        </a:p>
      </dgm:t>
    </dgm:pt>
    <dgm:pt modelId="{AEBD560F-4E42-4875-A448-F9F06BD8A82C}">
      <dgm:prSet phldrT="[Text]"/>
      <dgm:spPr/>
      <dgm:t>
        <a:bodyPr/>
        <a:lstStyle/>
        <a:p>
          <a:pPr algn="l"/>
          <a:r>
            <a:rPr lang="en-US" sz="1700" dirty="0" smtClean="0"/>
            <a:t>Other Azure SDKs and azure-cli / tools </a:t>
          </a:r>
          <a:endParaRPr lang="en-US" sz="1700" dirty="0"/>
        </a:p>
      </dgm:t>
    </dgm:pt>
    <dgm:pt modelId="{893242CB-8036-423C-8CCE-DA9F68E8F86C}" type="parTrans" cxnId="{18227326-B0A1-4021-8AA6-776C84980304}">
      <dgm:prSet/>
      <dgm:spPr/>
      <dgm:t>
        <a:bodyPr/>
        <a:lstStyle/>
        <a:p>
          <a:endParaRPr lang="en-US"/>
        </a:p>
      </dgm:t>
    </dgm:pt>
    <dgm:pt modelId="{26111B41-7FAB-41CF-AAEB-5CC1BAFF5F4F}" type="sibTrans" cxnId="{18227326-B0A1-4021-8AA6-776C84980304}">
      <dgm:prSet/>
      <dgm:spPr/>
      <dgm:t>
        <a:bodyPr/>
        <a:lstStyle/>
        <a:p>
          <a:endParaRPr lang="en-US"/>
        </a:p>
      </dgm:t>
    </dgm:pt>
    <dgm:pt modelId="{D7D46AE8-B425-4436-8BC9-63361CE7E6CE}">
      <dgm:prSet phldrT="[Text]" custT="1"/>
      <dgm:spPr/>
      <dgm:t>
        <a:bodyPr/>
        <a:lstStyle/>
        <a:p>
          <a:pPr algn="l"/>
          <a:r>
            <a:rPr lang="en-US" sz="1700" dirty="0" smtClean="0"/>
            <a:t>Pre-configured VMs</a:t>
          </a:r>
          <a:endParaRPr lang="en-US" sz="1700" dirty="0"/>
        </a:p>
      </dgm:t>
    </dgm:pt>
    <dgm:pt modelId="{DF31D979-8232-4F4F-9017-70A5429DD02F}" type="parTrans" cxnId="{AA7F2F06-2AFA-4BE9-A8A5-E37E0DCA6F68}">
      <dgm:prSet/>
      <dgm:spPr/>
      <dgm:t>
        <a:bodyPr/>
        <a:lstStyle/>
        <a:p>
          <a:endParaRPr lang="en-US"/>
        </a:p>
      </dgm:t>
    </dgm:pt>
    <dgm:pt modelId="{6A570829-FBB1-4039-A89C-B231F38C939A}" type="sibTrans" cxnId="{AA7F2F06-2AFA-4BE9-A8A5-E37E0DCA6F68}">
      <dgm:prSet/>
      <dgm:spPr/>
      <dgm:t>
        <a:bodyPr/>
        <a:lstStyle/>
        <a:p>
          <a:endParaRPr lang="en-US"/>
        </a:p>
      </dgm:t>
    </dgm:pt>
    <dgm:pt modelId="{BC4C8953-44D6-45AB-8513-934CEA377B9B}">
      <dgm:prSet phldrT="[Text]" custT="1"/>
      <dgm:spPr/>
      <dgm:t>
        <a:bodyPr/>
        <a:lstStyle/>
        <a:p>
          <a:pPr algn="l"/>
          <a:r>
            <a:rPr lang="en-US" sz="1700" dirty="0" smtClean="0"/>
            <a:t>Oracle WebLogic, VM Depot Java Image, or your own JVM</a:t>
          </a:r>
          <a:endParaRPr lang="en-US" sz="1700" dirty="0"/>
        </a:p>
      </dgm:t>
    </dgm:pt>
    <dgm:pt modelId="{735A4FCA-0D02-4934-A175-F5076B66685F}" type="parTrans" cxnId="{B30C7E64-E502-460C-8617-42D8765494D9}">
      <dgm:prSet/>
      <dgm:spPr/>
      <dgm:t>
        <a:bodyPr/>
        <a:lstStyle/>
        <a:p>
          <a:endParaRPr lang="en-US"/>
        </a:p>
      </dgm:t>
    </dgm:pt>
    <dgm:pt modelId="{52CFB4BE-86D8-45DF-91DA-721EEC923E38}" type="sibTrans" cxnId="{B30C7E64-E502-460C-8617-42D8765494D9}">
      <dgm:prSet/>
      <dgm:spPr/>
      <dgm:t>
        <a:bodyPr/>
        <a:lstStyle/>
        <a:p>
          <a:endParaRPr lang="en-US"/>
        </a:p>
      </dgm:t>
    </dgm:pt>
    <dgm:pt modelId="{117A9863-C390-4DF6-B6E0-EF0DE546E84D}">
      <dgm:prSet phldrT="[Text]"/>
      <dgm:spPr/>
      <dgm:t>
        <a:bodyPr/>
        <a:lstStyle/>
        <a:p>
          <a:pPr algn="l"/>
          <a:endParaRPr lang="en-US" sz="1700" dirty="0"/>
        </a:p>
      </dgm:t>
    </dgm:pt>
    <dgm:pt modelId="{E8388427-1601-45D7-A5C8-904126D35BE4}" type="parTrans" cxnId="{C586E3B8-0FC9-43DC-90EA-3B1A6CDD6642}">
      <dgm:prSet/>
      <dgm:spPr/>
      <dgm:t>
        <a:bodyPr/>
        <a:lstStyle/>
        <a:p>
          <a:endParaRPr lang="en-US"/>
        </a:p>
      </dgm:t>
    </dgm:pt>
    <dgm:pt modelId="{1B19DFD4-E49B-4246-A70C-832205F668BC}" type="sibTrans" cxnId="{C586E3B8-0FC9-43DC-90EA-3B1A6CDD6642}">
      <dgm:prSet/>
      <dgm:spPr/>
      <dgm:t>
        <a:bodyPr/>
        <a:lstStyle/>
        <a:p>
          <a:endParaRPr lang="en-US"/>
        </a:p>
      </dgm:t>
    </dgm:pt>
    <dgm:pt modelId="{94B61640-14C3-4A71-ACF8-86707C4BF4F5}">
      <dgm:prSet phldrT="[Text]"/>
      <dgm:spPr/>
      <dgm:t>
        <a:bodyPr/>
        <a:lstStyle/>
        <a:p>
          <a:pPr algn="l"/>
          <a:r>
            <a:rPr lang="en-US" sz="1700" dirty="0" smtClean="0"/>
            <a:t>Windows Azure SDK for Java: Blob, table, queue, service bus, SQL, </a:t>
          </a:r>
          <a:r>
            <a:rPr lang="en-US" sz="1700" dirty="0" err="1" smtClean="0"/>
            <a:t>etc</a:t>
          </a:r>
          <a:endParaRPr lang="en-US" sz="1700" dirty="0"/>
        </a:p>
      </dgm:t>
    </dgm:pt>
    <dgm:pt modelId="{0645BD18-76CA-46CA-B588-EC57FA45E6AB}" type="parTrans" cxnId="{2DD25D0F-EEEE-45B3-AE4A-F9B676CBE007}">
      <dgm:prSet/>
      <dgm:spPr/>
      <dgm:t>
        <a:bodyPr/>
        <a:lstStyle/>
        <a:p>
          <a:endParaRPr lang="en-US"/>
        </a:p>
      </dgm:t>
    </dgm:pt>
    <dgm:pt modelId="{C9990E53-207F-47DD-A5FF-E34D30A4CF1B}" type="sibTrans" cxnId="{2DD25D0F-EEEE-45B3-AE4A-F9B676CBE007}">
      <dgm:prSet/>
      <dgm:spPr/>
      <dgm:t>
        <a:bodyPr/>
        <a:lstStyle/>
        <a:p>
          <a:endParaRPr lang="en-US"/>
        </a:p>
      </dgm:t>
    </dgm:pt>
    <dgm:pt modelId="{32CAC397-A38D-4C38-BEBD-F3EF26DB6FDC}">
      <dgm:prSet phldrT="[Text]" custT="1"/>
      <dgm:spPr/>
      <dgm:t>
        <a:bodyPr/>
        <a:lstStyle/>
        <a:p>
          <a:pPr algn="l"/>
          <a:r>
            <a:rPr lang="en-US" sz="1700" dirty="0" smtClean="0"/>
            <a:t>Eclipse plugin for deployment, monitoring and management</a:t>
          </a:r>
          <a:endParaRPr lang="en-US" sz="1700" dirty="0"/>
        </a:p>
      </dgm:t>
    </dgm:pt>
    <dgm:pt modelId="{767CCFE0-AD1A-4239-8138-BE20FD6A5DC6}">
      <dgm:prSet phldrT="[Text]" custT="1"/>
      <dgm:spPr/>
      <dgm:t>
        <a:bodyPr/>
        <a:lstStyle/>
        <a:p>
          <a:pPr algn="l"/>
          <a:r>
            <a:rPr lang="en-US" sz="1700" dirty="0" smtClean="0"/>
            <a:t>Or bring any VM</a:t>
          </a:r>
          <a:endParaRPr lang="en-US" sz="1700" dirty="0"/>
        </a:p>
      </dgm:t>
    </dgm:pt>
    <dgm:pt modelId="{4F09961C-63E5-4121-91AF-E92128D5751B}">
      <dgm:prSet phldrT="[Text]" custT="1"/>
      <dgm:spPr/>
      <dgm:t>
        <a:bodyPr/>
        <a:lstStyle/>
        <a:p>
          <a:pPr algn="l"/>
          <a:r>
            <a:rPr lang="en-US" sz="1700" dirty="0" smtClean="0"/>
            <a:t>64 bit </a:t>
          </a:r>
          <a:r>
            <a:rPr lang="en-US" sz="1700" dirty="0" err="1" smtClean="0"/>
            <a:t>OpenJDK</a:t>
          </a:r>
          <a:r>
            <a:rPr lang="en-US" sz="1700" dirty="0" smtClean="0"/>
            <a:t> build by Azul (Zulu)</a:t>
          </a:r>
          <a:endParaRPr lang="en-US" sz="1700" dirty="0"/>
        </a:p>
      </dgm:t>
    </dgm:pt>
    <dgm:pt modelId="{00B22395-3469-475D-BDBE-7C054FC9F79C}">
      <dgm:prSet phldrT="[Text]" custT="1"/>
      <dgm:spPr/>
      <dgm:t>
        <a:bodyPr/>
        <a:lstStyle/>
        <a:p>
          <a:pPr algn="ctr"/>
          <a:r>
            <a:rPr lang="en-US" sz="3200" dirty="0" err="1" smtClean="0"/>
            <a:t>PaaS</a:t>
          </a:r>
          <a:endParaRPr lang="en-US" sz="1900" dirty="0"/>
        </a:p>
      </dgm:t>
    </dgm:pt>
    <dgm:pt modelId="{69BB8297-2FED-47BC-B383-B72A99D1F5A7}" type="sibTrans" cxnId="{35050C4A-9735-42BF-8771-29A9423C83A4}">
      <dgm:prSet/>
      <dgm:spPr/>
      <dgm:t>
        <a:bodyPr/>
        <a:lstStyle/>
        <a:p>
          <a:endParaRPr lang="en-US"/>
        </a:p>
      </dgm:t>
    </dgm:pt>
    <dgm:pt modelId="{8E92AEE6-AAA1-4A90-90CE-C77BAA46F46C}" type="parTrans" cxnId="{35050C4A-9735-42BF-8771-29A9423C83A4}">
      <dgm:prSet/>
      <dgm:spPr/>
      <dgm:t>
        <a:bodyPr/>
        <a:lstStyle/>
        <a:p>
          <a:endParaRPr lang="en-US"/>
        </a:p>
      </dgm:t>
    </dgm:pt>
    <dgm:pt modelId="{0D9BDB16-007B-4585-B8D7-706E0B290825}" type="sibTrans" cxnId="{45040D94-26E7-4C56-AFA7-B818B5C4A2C5}">
      <dgm:prSet/>
      <dgm:spPr/>
      <dgm:t>
        <a:bodyPr/>
        <a:lstStyle/>
        <a:p>
          <a:endParaRPr lang="en-US"/>
        </a:p>
      </dgm:t>
    </dgm:pt>
    <dgm:pt modelId="{FBF7FE13-2160-4110-B0CD-0B3E2D973D38}" type="parTrans" cxnId="{45040D94-26E7-4C56-AFA7-B818B5C4A2C5}">
      <dgm:prSet/>
      <dgm:spPr/>
      <dgm:t>
        <a:bodyPr/>
        <a:lstStyle/>
        <a:p>
          <a:endParaRPr lang="en-US"/>
        </a:p>
      </dgm:t>
    </dgm:pt>
    <dgm:pt modelId="{C36834B2-C1FC-4367-8672-F0801DF43175}" type="sibTrans" cxnId="{0267C948-335A-4FA4-AD7B-3962663E6039}">
      <dgm:prSet/>
      <dgm:spPr/>
      <dgm:t>
        <a:bodyPr/>
        <a:lstStyle/>
        <a:p>
          <a:endParaRPr lang="en-US"/>
        </a:p>
      </dgm:t>
    </dgm:pt>
    <dgm:pt modelId="{896FA443-8561-4485-BDA6-1A29A520F6F3}" type="parTrans" cxnId="{0267C948-335A-4FA4-AD7B-3962663E6039}">
      <dgm:prSet/>
      <dgm:spPr/>
      <dgm:t>
        <a:bodyPr/>
        <a:lstStyle/>
        <a:p>
          <a:endParaRPr lang="en-US"/>
        </a:p>
      </dgm:t>
    </dgm:pt>
    <dgm:pt modelId="{1C453560-9842-414F-B149-665FB4F4633E}" type="sibTrans" cxnId="{E14DF4D8-DF97-4D4E-849C-56195851FAF4}">
      <dgm:prSet/>
      <dgm:spPr/>
      <dgm:t>
        <a:bodyPr/>
        <a:lstStyle/>
        <a:p>
          <a:endParaRPr lang="en-US"/>
        </a:p>
      </dgm:t>
    </dgm:pt>
    <dgm:pt modelId="{A007F316-2DB9-4C58-AF0F-85EAC7CB434B}" type="parTrans" cxnId="{E14DF4D8-DF97-4D4E-849C-56195851FAF4}">
      <dgm:prSet/>
      <dgm:spPr/>
      <dgm:t>
        <a:bodyPr/>
        <a:lstStyle/>
        <a:p>
          <a:endParaRPr lang="en-US"/>
        </a:p>
      </dgm:t>
    </dgm:pt>
    <dgm:pt modelId="{2CD69E1B-55AD-4E3E-9F6F-051B02881222}" type="pres">
      <dgm:prSet presAssocID="{011C1B8E-A9FF-42E7-A022-E956FE25B24A}" presName="Name0" presStyleCnt="0">
        <dgm:presLayoutVars>
          <dgm:dir/>
          <dgm:resizeHandles val="exact"/>
        </dgm:presLayoutVars>
      </dgm:prSet>
      <dgm:spPr/>
    </dgm:pt>
    <dgm:pt modelId="{8C686880-2E4D-46AC-83CB-0DC0991CFEA9}" type="pres">
      <dgm:prSet presAssocID="{011C1B8E-A9FF-42E7-A022-E956FE25B24A}" presName="fgShape" presStyleLbl="fgShp" presStyleIdx="0" presStyleCnt="1" custScaleX="94056" custScaleY="56775" custLinFactY="-100000" custLinFactNeighborX="-966" custLinFactNeighborY="-198882"/>
      <dgm:spPr/>
    </dgm:pt>
    <dgm:pt modelId="{AE6E0B57-9CA2-49B2-BC45-CA1590E98563}" type="pres">
      <dgm:prSet presAssocID="{011C1B8E-A9FF-42E7-A022-E956FE25B24A}" presName="linComp" presStyleCnt="0"/>
      <dgm:spPr/>
    </dgm:pt>
    <dgm:pt modelId="{C6B47CB0-F0D2-4609-A33A-AC1A99FDDC0C}" type="pres">
      <dgm:prSet presAssocID="{0B01A018-C6E0-455B-BBC0-5CB9E787D056}" presName="compNode" presStyleCnt="0"/>
      <dgm:spPr/>
    </dgm:pt>
    <dgm:pt modelId="{A1440DE8-76FB-4752-A657-1C335EF76E01}" type="pres">
      <dgm:prSet presAssocID="{0B01A018-C6E0-455B-BBC0-5CB9E787D056}" presName="bkgdShape" presStyleLbl="node1" presStyleIdx="0" presStyleCnt="3"/>
      <dgm:spPr/>
      <dgm:t>
        <a:bodyPr/>
        <a:lstStyle/>
        <a:p>
          <a:endParaRPr lang="en-US"/>
        </a:p>
      </dgm:t>
    </dgm:pt>
    <dgm:pt modelId="{B816AFFE-B9DE-4FB5-9353-A0DF4AECF8F2}" type="pres">
      <dgm:prSet presAssocID="{0B01A018-C6E0-455B-BBC0-5CB9E787D056}" presName="nodeTx" presStyleLbl="node1" presStyleIdx="0" presStyleCnt="3">
        <dgm:presLayoutVars>
          <dgm:bulletEnabled val="1"/>
        </dgm:presLayoutVars>
      </dgm:prSet>
      <dgm:spPr/>
      <dgm:t>
        <a:bodyPr/>
        <a:lstStyle/>
        <a:p>
          <a:endParaRPr lang="en-US"/>
        </a:p>
      </dgm:t>
    </dgm:pt>
    <dgm:pt modelId="{907FDEEF-1C9B-4060-A7E9-067C36D144E1}" type="pres">
      <dgm:prSet presAssocID="{0B01A018-C6E0-455B-BBC0-5CB9E787D056}" presName="invisiNode" presStyleLbl="node1" presStyleIdx="0" presStyleCnt="3"/>
      <dgm:spPr/>
    </dgm:pt>
    <dgm:pt modelId="{B1F7424F-E405-46C7-921E-51C5BA65F561}" type="pres">
      <dgm:prSet presAssocID="{0B01A018-C6E0-455B-BBC0-5CB9E787D056}" presName="imagNode" presStyleLbl="fgImgPlace1" presStyleIdx="0" presStyleCnt="3" custScaleY="102326"/>
      <dgm:spPr>
        <a:blipFill rotWithShape="1">
          <a:blip xmlns:r="http://schemas.openxmlformats.org/officeDocument/2006/relationships" r:embed="rId1"/>
          <a:stretch>
            <a:fillRect/>
          </a:stretch>
        </a:blipFill>
      </dgm:spPr>
    </dgm:pt>
    <dgm:pt modelId="{9E1910CF-302D-44D5-9586-AFB7852219BF}" type="pres">
      <dgm:prSet presAssocID="{493813B7-53F8-43A0-870E-E1BB355B249D}" presName="sibTrans" presStyleLbl="sibTrans2D1" presStyleIdx="0" presStyleCnt="0"/>
      <dgm:spPr/>
      <dgm:t>
        <a:bodyPr/>
        <a:lstStyle/>
        <a:p>
          <a:endParaRPr lang="en-US"/>
        </a:p>
      </dgm:t>
    </dgm:pt>
    <dgm:pt modelId="{834F022A-D9A9-4F0F-8C4A-A8418B341A90}" type="pres">
      <dgm:prSet presAssocID="{00B22395-3469-475D-BDBE-7C054FC9F79C}" presName="compNode" presStyleCnt="0"/>
      <dgm:spPr/>
    </dgm:pt>
    <dgm:pt modelId="{34FB22DC-19FC-43BC-A640-85BD48482A6F}" type="pres">
      <dgm:prSet presAssocID="{00B22395-3469-475D-BDBE-7C054FC9F79C}" presName="bkgdShape" presStyleLbl="node1" presStyleIdx="1" presStyleCnt="3"/>
      <dgm:spPr/>
      <dgm:t>
        <a:bodyPr/>
        <a:lstStyle/>
        <a:p>
          <a:endParaRPr lang="en-US"/>
        </a:p>
      </dgm:t>
    </dgm:pt>
    <dgm:pt modelId="{5BD19FE1-1AC9-4F23-BF58-334435A1713F}" type="pres">
      <dgm:prSet presAssocID="{00B22395-3469-475D-BDBE-7C054FC9F79C}" presName="nodeTx" presStyleLbl="node1" presStyleIdx="1" presStyleCnt="3">
        <dgm:presLayoutVars>
          <dgm:bulletEnabled val="1"/>
        </dgm:presLayoutVars>
      </dgm:prSet>
      <dgm:spPr/>
      <dgm:t>
        <a:bodyPr/>
        <a:lstStyle/>
        <a:p>
          <a:endParaRPr lang="en-US"/>
        </a:p>
      </dgm:t>
    </dgm:pt>
    <dgm:pt modelId="{87BB0B6B-C121-49FB-A049-57100CE0CBFC}" type="pres">
      <dgm:prSet presAssocID="{00B22395-3469-475D-BDBE-7C054FC9F79C}" presName="invisiNode" presStyleLbl="node1" presStyleIdx="1" presStyleCnt="3"/>
      <dgm:spPr/>
    </dgm:pt>
    <dgm:pt modelId="{9682E9DD-C043-41DB-A2A8-90020D4C3BD5}" type="pres">
      <dgm:prSet presAssocID="{00B22395-3469-475D-BDBE-7C054FC9F79C}" presName="imagNode" presStyleLbl="fgImgPlace1" presStyleIdx="1" presStyleCnt="3" custScaleY="102326"/>
      <dgm:spPr>
        <a:blipFill rotWithShape="1">
          <a:blip xmlns:r="http://schemas.openxmlformats.org/officeDocument/2006/relationships" r:embed="rId2"/>
          <a:stretch>
            <a:fillRect/>
          </a:stretch>
        </a:blipFill>
      </dgm:spPr>
      <dgm:t>
        <a:bodyPr/>
        <a:lstStyle/>
        <a:p>
          <a:endParaRPr lang="en-US"/>
        </a:p>
      </dgm:t>
    </dgm:pt>
    <dgm:pt modelId="{1FD605C9-E5D7-490C-A166-5A1E181FBD0A}" type="pres">
      <dgm:prSet presAssocID="{69BB8297-2FED-47BC-B383-B72A99D1F5A7}" presName="sibTrans" presStyleLbl="sibTrans2D1" presStyleIdx="0" presStyleCnt="0"/>
      <dgm:spPr/>
      <dgm:t>
        <a:bodyPr/>
        <a:lstStyle/>
        <a:p>
          <a:endParaRPr lang="en-US"/>
        </a:p>
      </dgm:t>
    </dgm:pt>
    <dgm:pt modelId="{7B72A409-0E99-44E9-914E-D9C548C9BDAC}" type="pres">
      <dgm:prSet presAssocID="{8379C6B4-BDF7-406B-9646-F71FF0624315}" presName="compNode" presStyleCnt="0"/>
      <dgm:spPr/>
    </dgm:pt>
    <dgm:pt modelId="{39275DC4-C527-411A-B8C7-43B8BFCB5E90}" type="pres">
      <dgm:prSet presAssocID="{8379C6B4-BDF7-406B-9646-F71FF0624315}" presName="bkgdShape" presStyleLbl="node1" presStyleIdx="2" presStyleCnt="3"/>
      <dgm:spPr/>
      <dgm:t>
        <a:bodyPr/>
        <a:lstStyle/>
        <a:p>
          <a:endParaRPr lang="en-US"/>
        </a:p>
      </dgm:t>
    </dgm:pt>
    <dgm:pt modelId="{203DE845-4B73-432D-99C2-CF0789F9EC19}" type="pres">
      <dgm:prSet presAssocID="{8379C6B4-BDF7-406B-9646-F71FF0624315}" presName="nodeTx" presStyleLbl="node1" presStyleIdx="2" presStyleCnt="3">
        <dgm:presLayoutVars>
          <dgm:bulletEnabled val="1"/>
        </dgm:presLayoutVars>
      </dgm:prSet>
      <dgm:spPr/>
      <dgm:t>
        <a:bodyPr/>
        <a:lstStyle/>
        <a:p>
          <a:endParaRPr lang="en-US"/>
        </a:p>
      </dgm:t>
    </dgm:pt>
    <dgm:pt modelId="{C8B2E637-1AF9-4014-AFF2-3885CBFB8B95}" type="pres">
      <dgm:prSet presAssocID="{8379C6B4-BDF7-406B-9646-F71FF0624315}" presName="invisiNode" presStyleLbl="node1" presStyleIdx="2" presStyleCnt="3"/>
      <dgm:spPr/>
    </dgm:pt>
    <dgm:pt modelId="{89D73979-0839-4424-A00B-5243E38F02F7}" type="pres">
      <dgm:prSet presAssocID="{8379C6B4-BDF7-406B-9646-F71FF0624315}" presName="imagNode" presStyleLbl="fgImgPlace1" presStyleIdx="2" presStyleCnt="3" custScaleY="102326"/>
      <dgm:spPr>
        <a:blipFill rotWithShape="1">
          <a:blip xmlns:r="http://schemas.openxmlformats.org/officeDocument/2006/relationships" r:embed="rId3"/>
          <a:stretch>
            <a:fillRect/>
          </a:stretch>
        </a:blipFill>
      </dgm:spPr>
    </dgm:pt>
  </dgm:ptLst>
  <dgm:cxnLst>
    <dgm:cxn modelId="{021B5154-BDCD-40E0-A249-4CE6CF2C39B6}" type="presOf" srcId="{94B61640-14C3-4A71-ACF8-86707C4BF4F5}" destId="{203DE845-4B73-432D-99C2-CF0789F9EC19}" srcOrd="1" destOrd="2" presId="urn:microsoft.com/office/officeart/2005/8/layout/hList7"/>
    <dgm:cxn modelId="{A43F17F8-BD12-48BF-919B-1C54559C7563}" srcId="{011C1B8E-A9FF-42E7-A022-E956FE25B24A}" destId="{8379C6B4-BDF7-406B-9646-F71FF0624315}" srcOrd="2" destOrd="0" parTransId="{83C5056F-F931-44C1-A91C-86F99B83F940}" sibTransId="{3616248F-01AC-4292-AACF-D0D5E6A22CE6}"/>
    <dgm:cxn modelId="{4B3E0628-B32D-47E6-B2A4-E411A0760960}" type="presOf" srcId="{EF283590-17E0-4CAD-866A-81A206E11162}" destId="{B816AFFE-B9DE-4FB5-9353-A0DF4AECF8F2}" srcOrd="1" destOrd="2" presId="urn:microsoft.com/office/officeart/2005/8/layout/hList7"/>
    <dgm:cxn modelId="{472FC22E-D57C-44E6-9B4F-3E64566569AF}" type="presOf" srcId="{8379C6B4-BDF7-406B-9646-F71FF0624315}" destId="{203DE845-4B73-432D-99C2-CF0789F9EC19}" srcOrd="1" destOrd="0" presId="urn:microsoft.com/office/officeart/2005/8/layout/hList7"/>
    <dgm:cxn modelId="{BBBBF813-E918-434F-BF65-E6B4593FD031}" type="presOf" srcId="{0B01A018-C6E0-455B-BBC0-5CB9E787D056}" destId="{B816AFFE-B9DE-4FB5-9353-A0DF4AECF8F2}" srcOrd="1" destOrd="0" presId="urn:microsoft.com/office/officeart/2005/8/layout/hList7"/>
    <dgm:cxn modelId="{16EB7B35-2409-4B8D-8BAA-DEA23C963AD9}" type="presOf" srcId="{F82C6F06-970A-48F0-848C-688CD4172C1A}" destId="{B816AFFE-B9DE-4FB5-9353-A0DF4AECF8F2}" srcOrd="1" destOrd="1" presId="urn:microsoft.com/office/officeart/2005/8/layout/hList7"/>
    <dgm:cxn modelId="{2DD25D0F-EEEE-45B3-AE4A-F9B676CBE007}" srcId="{8379C6B4-BDF7-406B-9646-F71FF0624315}" destId="{94B61640-14C3-4A71-ACF8-86707C4BF4F5}" srcOrd="1" destOrd="0" parTransId="{0645BD18-76CA-46CA-B588-EC57FA45E6AB}" sibTransId="{C9990E53-207F-47DD-A5FF-E34D30A4CF1B}"/>
    <dgm:cxn modelId="{B8F6ACA3-B881-4E94-B3FA-A00814B72CDA}" srcId="{011C1B8E-A9FF-42E7-A022-E956FE25B24A}" destId="{0B01A018-C6E0-455B-BBC0-5CB9E787D056}" srcOrd="0" destOrd="0" parTransId="{C9BC8988-38DB-4D3A-82F4-3B9EDCA719E5}" sibTransId="{493813B7-53F8-43A0-870E-E1BB355B249D}"/>
    <dgm:cxn modelId="{35685282-A4A8-4F84-8954-84F18F40CE0C}" type="presOf" srcId="{00B22395-3469-475D-BDBE-7C054FC9F79C}" destId="{34FB22DC-19FC-43BC-A640-85BD48482A6F}" srcOrd="0" destOrd="0" presId="urn:microsoft.com/office/officeart/2005/8/layout/hList7"/>
    <dgm:cxn modelId="{449D1C4A-74AF-4B2F-A5B8-2EE9D12746D4}" type="presOf" srcId="{AEBD560F-4E42-4875-A448-F9F06BD8A82C}" destId="{203DE845-4B73-432D-99C2-CF0789F9EC19}" srcOrd="1" destOrd="3" presId="urn:microsoft.com/office/officeart/2005/8/layout/hList7"/>
    <dgm:cxn modelId="{E9A6C996-6C41-428B-9433-6198D4D30225}" type="presOf" srcId="{AEBD560F-4E42-4875-A448-F9F06BD8A82C}" destId="{39275DC4-C527-411A-B8C7-43B8BFCB5E90}" srcOrd="0" destOrd="3" presId="urn:microsoft.com/office/officeart/2005/8/layout/hList7"/>
    <dgm:cxn modelId="{18227326-B0A1-4021-8AA6-776C84980304}" srcId="{8379C6B4-BDF7-406B-9646-F71FF0624315}" destId="{AEBD560F-4E42-4875-A448-F9F06BD8A82C}" srcOrd="2" destOrd="0" parTransId="{893242CB-8036-423C-8CCE-DA9F68E8F86C}" sibTransId="{26111B41-7FAB-41CF-AAEB-5CC1BAFF5F4F}"/>
    <dgm:cxn modelId="{226FE6F7-F4E7-4CF6-B117-20F5751A4C49}" type="presOf" srcId="{767CCFE0-AD1A-4239-8138-BE20FD6A5DC6}" destId="{5BD19FE1-1AC9-4F23-BF58-334435A1713F}" srcOrd="1" destOrd="2" presId="urn:microsoft.com/office/officeart/2005/8/layout/hList7"/>
    <dgm:cxn modelId="{1737CD47-9705-40E1-84A2-105D9BEADF5B}" type="presOf" srcId="{011C1B8E-A9FF-42E7-A022-E956FE25B24A}" destId="{2CD69E1B-55AD-4E3E-9F6F-051B02881222}" srcOrd="0" destOrd="0" presId="urn:microsoft.com/office/officeart/2005/8/layout/hList7"/>
    <dgm:cxn modelId="{01D00A74-063D-4A59-9E99-1DDB6E9CFCDA}" srcId="{0B01A018-C6E0-455B-BBC0-5CB9E787D056}" destId="{EF283590-17E0-4CAD-866A-81A206E11162}" srcOrd="1" destOrd="0" parTransId="{8598CCDB-B937-43BD-85C4-D1756B25E9B8}" sibTransId="{C025007C-4987-4227-A7FB-FF75A6A10127}"/>
    <dgm:cxn modelId="{07F200A8-2741-4054-A993-A25B94E14DE3}" type="presOf" srcId="{117A9863-C390-4DF6-B6E0-EF0DE546E84D}" destId="{203DE845-4B73-432D-99C2-CF0789F9EC19}" srcOrd="1" destOrd="1" presId="urn:microsoft.com/office/officeart/2005/8/layout/hList7"/>
    <dgm:cxn modelId="{AFE99794-28A5-45F2-B311-08996A93006F}" type="presOf" srcId="{F82C6F06-970A-48F0-848C-688CD4172C1A}" destId="{A1440DE8-76FB-4752-A657-1C335EF76E01}" srcOrd="0" destOrd="1" presId="urn:microsoft.com/office/officeart/2005/8/layout/hList7"/>
    <dgm:cxn modelId="{85E31AA8-2440-4A39-BF70-F0900A3E8562}" type="presOf" srcId="{D7D46AE8-B425-4436-8BC9-63361CE7E6CE}" destId="{B816AFFE-B9DE-4FB5-9353-A0DF4AECF8F2}" srcOrd="1" destOrd="3" presId="urn:microsoft.com/office/officeart/2005/8/layout/hList7"/>
    <dgm:cxn modelId="{E53D083F-46B1-454A-9B96-1ACD159306CA}" type="presOf" srcId="{493813B7-53F8-43A0-870E-E1BB355B249D}" destId="{9E1910CF-302D-44D5-9586-AFB7852219BF}" srcOrd="0" destOrd="0" presId="urn:microsoft.com/office/officeart/2005/8/layout/hList7"/>
    <dgm:cxn modelId="{A7879094-2AE0-4646-9207-80B4658D82E8}" type="presOf" srcId="{32CAC397-A38D-4C38-BEBD-F3EF26DB6FDC}" destId="{5BD19FE1-1AC9-4F23-BF58-334435A1713F}" srcOrd="1" destOrd="3" presId="urn:microsoft.com/office/officeart/2005/8/layout/hList7"/>
    <dgm:cxn modelId="{B30C7E64-E502-460C-8617-42D8765494D9}" srcId="{0B01A018-C6E0-455B-BBC0-5CB9E787D056}" destId="{BC4C8953-44D6-45AB-8513-934CEA377B9B}" srcOrd="3" destOrd="0" parTransId="{735A4FCA-0D02-4934-A175-F5076B66685F}" sibTransId="{52CFB4BE-86D8-45DF-91DA-721EEC923E38}"/>
    <dgm:cxn modelId="{C9C5D80B-C6DC-464E-A7A1-08C35CC38431}" type="presOf" srcId="{0B01A018-C6E0-455B-BBC0-5CB9E787D056}" destId="{A1440DE8-76FB-4752-A657-1C335EF76E01}" srcOrd="0" destOrd="0" presId="urn:microsoft.com/office/officeart/2005/8/layout/hList7"/>
    <dgm:cxn modelId="{45040D94-26E7-4C56-AFA7-B818B5C4A2C5}" srcId="{00B22395-3469-475D-BDBE-7C054FC9F79C}" destId="{32CAC397-A38D-4C38-BEBD-F3EF26DB6FDC}" srcOrd="2" destOrd="0" parTransId="{FBF7FE13-2160-4110-B0CD-0B3E2D973D38}" sibTransId="{0D9BDB16-007B-4585-B8D7-706E0B290825}"/>
    <dgm:cxn modelId="{7EDDF776-D470-4148-B03E-6C1BC68FF757}" type="presOf" srcId="{767CCFE0-AD1A-4239-8138-BE20FD6A5DC6}" destId="{34FB22DC-19FC-43BC-A640-85BD48482A6F}" srcOrd="0" destOrd="2" presId="urn:microsoft.com/office/officeart/2005/8/layout/hList7"/>
    <dgm:cxn modelId="{440670CF-FDAE-4AFB-809F-438A3260577D}" type="presOf" srcId="{00B22395-3469-475D-BDBE-7C054FC9F79C}" destId="{5BD19FE1-1AC9-4F23-BF58-334435A1713F}" srcOrd="1" destOrd="0" presId="urn:microsoft.com/office/officeart/2005/8/layout/hList7"/>
    <dgm:cxn modelId="{4348D6E3-F4C4-4BF7-9ECE-DE16E1D7B108}" type="presOf" srcId="{EF283590-17E0-4CAD-866A-81A206E11162}" destId="{A1440DE8-76FB-4752-A657-1C335EF76E01}" srcOrd="0" destOrd="2" presId="urn:microsoft.com/office/officeart/2005/8/layout/hList7"/>
    <dgm:cxn modelId="{939B24DF-4D6C-42AF-B19A-BB93B1233783}" type="presOf" srcId="{8379C6B4-BDF7-406B-9646-F71FF0624315}" destId="{39275DC4-C527-411A-B8C7-43B8BFCB5E90}" srcOrd="0" destOrd="0" presId="urn:microsoft.com/office/officeart/2005/8/layout/hList7"/>
    <dgm:cxn modelId="{B97EA675-9CF1-4B77-A4AA-F5A77B7FE8DE}" type="presOf" srcId="{117A9863-C390-4DF6-B6E0-EF0DE546E84D}" destId="{39275DC4-C527-411A-B8C7-43B8BFCB5E90}" srcOrd="0" destOrd="1" presId="urn:microsoft.com/office/officeart/2005/8/layout/hList7"/>
    <dgm:cxn modelId="{C586E3B8-0FC9-43DC-90EA-3B1A6CDD6642}" srcId="{8379C6B4-BDF7-406B-9646-F71FF0624315}" destId="{117A9863-C390-4DF6-B6E0-EF0DE546E84D}" srcOrd="0" destOrd="0" parTransId="{E8388427-1601-45D7-A5C8-904126D35BE4}" sibTransId="{1B19DFD4-E49B-4246-A70C-832205F668BC}"/>
    <dgm:cxn modelId="{46005547-75E8-46A2-B6E8-BA7134FB612D}" type="presOf" srcId="{94B61640-14C3-4A71-ACF8-86707C4BF4F5}" destId="{39275DC4-C527-411A-B8C7-43B8BFCB5E90}" srcOrd="0" destOrd="2" presId="urn:microsoft.com/office/officeart/2005/8/layout/hList7"/>
    <dgm:cxn modelId="{46A1180F-5966-459E-9867-2CE27B2C9790}" srcId="{0B01A018-C6E0-455B-BBC0-5CB9E787D056}" destId="{F82C6F06-970A-48F0-848C-688CD4172C1A}" srcOrd="0" destOrd="0" parTransId="{DC5583EC-C46B-40C0-B43D-8D2C6CAED881}" sibTransId="{1188DF21-D300-428A-ABCB-278FD35E2A48}"/>
    <dgm:cxn modelId="{32837B3D-66A4-4BA4-AF2D-85D02F8F673E}" type="presOf" srcId="{D7D46AE8-B425-4436-8BC9-63361CE7E6CE}" destId="{A1440DE8-76FB-4752-A657-1C335EF76E01}" srcOrd="0" destOrd="3" presId="urn:microsoft.com/office/officeart/2005/8/layout/hList7"/>
    <dgm:cxn modelId="{0267C948-335A-4FA4-AD7B-3962663E6039}" srcId="{00B22395-3469-475D-BDBE-7C054FC9F79C}" destId="{767CCFE0-AD1A-4239-8138-BE20FD6A5DC6}" srcOrd="1" destOrd="0" parTransId="{896FA443-8561-4485-BDA6-1A29A520F6F3}" sibTransId="{C36834B2-C1FC-4367-8672-F0801DF43175}"/>
    <dgm:cxn modelId="{C7E9F46F-62F1-40EC-98E1-B8AFB85B57C0}" type="presOf" srcId="{4F09961C-63E5-4121-91AF-E92128D5751B}" destId="{5BD19FE1-1AC9-4F23-BF58-334435A1713F}" srcOrd="1" destOrd="1" presId="urn:microsoft.com/office/officeart/2005/8/layout/hList7"/>
    <dgm:cxn modelId="{15471A84-7B88-4E49-8D49-58EA4FD5E5EC}" type="presOf" srcId="{69BB8297-2FED-47BC-B383-B72A99D1F5A7}" destId="{1FD605C9-E5D7-490C-A166-5A1E181FBD0A}" srcOrd="0" destOrd="0" presId="urn:microsoft.com/office/officeart/2005/8/layout/hList7"/>
    <dgm:cxn modelId="{AA7F2F06-2AFA-4BE9-A8A5-E37E0DCA6F68}" srcId="{0B01A018-C6E0-455B-BBC0-5CB9E787D056}" destId="{D7D46AE8-B425-4436-8BC9-63361CE7E6CE}" srcOrd="2" destOrd="0" parTransId="{DF31D979-8232-4F4F-9017-70A5429DD02F}" sibTransId="{6A570829-FBB1-4039-A89C-B231F38C939A}"/>
    <dgm:cxn modelId="{E8283D2D-C631-4B1C-BD2B-3BA6C812FA63}" type="presOf" srcId="{32CAC397-A38D-4C38-BEBD-F3EF26DB6FDC}" destId="{34FB22DC-19FC-43BC-A640-85BD48482A6F}" srcOrd="0" destOrd="3" presId="urn:microsoft.com/office/officeart/2005/8/layout/hList7"/>
    <dgm:cxn modelId="{24EFC6AA-C974-4FB9-A99F-79D76E5C0E5C}" type="presOf" srcId="{BC4C8953-44D6-45AB-8513-934CEA377B9B}" destId="{B816AFFE-B9DE-4FB5-9353-A0DF4AECF8F2}" srcOrd="1" destOrd="4" presId="urn:microsoft.com/office/officeart/2005/8/layout/hList7"/>
    <dgm:cxn modelId="{35050C4A-9735-42BF-8771-29A9423C83A4}" srcId="{011C1B8E-A9FF-42E7-A022-E956FE25B24A}" destId="{00B22395-3469-475D-BDBE-7C054FC9F79C}" srcOrd="1" destOrd="0" parTransId="{8E92AEE6-AAA1-4A90-90CE-C77BAA46F46C}" sibTransId="{69BB8297-2FED-47BC-B383-B72A99D1F5A7}"/>
    <dgm:cxn modelId="{674496D6-D20E-47D3-B7FE-893294811829}" type="presOf" srcId="{4F09961C-63E5-4121-91AF-E92128D5751B}" destId="{34FB22DC-19FC-43BC-A640-85BD48482A6F}" srcOrd="0" destOrd="1" presId="urn:microsoft.com/office/officeart/2005/8/layout/hList7"/>
    <dgm:cxn modelId="{E14DF4D8-DF97-4D4E-849C-56195851FAF4}" srcId="{00B22395-3469-475D-BDBE-7C054FC9F79C}" destId="{4F09961C-63E5-4121-91AF-E92128D5751B}" srcOrd="0" destOrd="0" parTransId="{A007F316-2DB9-4C58-AF0F-85EAC7CB434B}" sibTransId="{1C453560-9842-414F-B149-665FB4F4633E}"/>
    <dgm:cxn modelId="{B1175A3E-FA02-41C9-992A-CA0B120AE941}" type="presOf" srcId="{BC4C8953-44D6-45AB-8513-934CEA377B9B}" destId="{A1440DE8-76FB-4752-A657-1C335EF76E01}" srcOrd="0" destOrd="4" presId="urn:microsoft.com/office/officeart/2005/8/layout/hList7"/>
    <dgm:cxn modelId="{E3E8E61D-F965-46C6-B0F4-39031470548C}" type="presParOf" srcId="{2CD69E1B-55AD-4E3E-9F6F-051B02881222}" destId="{8C686880-2E4D-46AC-83CB-0DC0991CFEA9}" srcOrd="0" destOrd="0" presId="urn:microsoft.com/office/officeart/2005/8/layout/hList7"/>
    <dgm:cxn modelId="{63C94760-33FE-4827-A4A5-FE4D563BB2BF}" type="presParOf" srcId="{2CD69E1B-55AD-4E3E-9F6F-051B02881222}" destId="{AE6E0B57-9CA2-49B2-BC45-CA1590E98563}" srcOrd="1" destOrd="0" presId="urn:microsoft.com/office/officeart/2005/8/layout/hList7"/>
    <dgm:cxn modelId="{9DA08770-6218-4025-853A-C1B82FB875AC}" type="presParOf" srcId="{AE6E0B57-9CA2-49B2-BC45-CA1590E98563}" destId="{C6B47CB0-F0D2-4609-A33A-AC1A99FDDC0C}" srcOrd="0" destOrd="0" presId="urn:microsoft.com/office/officeart/2005/8/layout/hList7"/>
    <dgm:cxn modelId="{08DA5660-CBE2-49D5-95E2-1FBAEB35DF4D}" type="presParOf" srcId="{C6B47CB0-F0D2-4609-A33A-AC1A99FDDC0C}" destId="{A1440DE8-76FB-4752-A657-1C335EF76E01}" srcOrd="0" destOrd="0" presId="urn:microsoft.com/office/officeart/2005/8/layout/hList7"/>
    <dgm:cxn modelId="{0CC80586-1514-4030-81A0-79F39A8080A0}" type="presParOf" srcId="{C6B47CB0-F0D2-4609-A33A-AC1A99FDDC0C}" destId="{B816AFFE-B9DE-4FB5-9353-A0DF4AECF8F2}" srcOrd="1" destOrd="0" presId="urn:microsoft.com/office/officeart/2005/8/layout/hList7"/>
    <dgm:cxn modelId="{A4378238-D20B-4159-B5F4-3FDDE73CA3CE}" type="presParOf" srcId="{C6B47CB0-F0D2-4609-A33A-AC1A99FDDC0C}" destId="{907FDEEF-1C9B-4060-A7E9-067C36D144E1}" srcOrd="2" destOrd="0" presId="urn:microsoft.com/office/officeart/2005/8/layout/hList7"/>
    <dgm:cxn modelId="{EA437AE2-16B3-4BB9-A154-87687E6A0EC2}" type="presParOf" srcId="{C6B47CB0-F0D2-4609-A33A-AC1A99FDDC0C}" destId="{B1F7424F-E405-46C7-921E-51C5BA65F561}" srcOrd="3" destOrd="0" presId="urn:microsoft.com/office/officeart/2005/8/layout/hList7"/>
    <dgm:cxn modelId="{D86A6EDA-A694-44A1-A2D4-3A27175FECA2}" type="presParOf" srcId="{AE6E0B57-9CA2-49B2-BC45-CA1590E98563}" destId="{9E1910CF-302D-44D5-9586-AFB7852219BF}" srcOrd="1" destOrd="0" presId="urn:microsoft.com/office/officeart/2005/8/layout/hList7"/>
    <dgm:cxn modelId="{B0566071-80D1-44B3-8028-28341A8FED01}" type="presParOf" srcId="{AE6E0B57-9CA2-49B2-BC45-CA1590E98563}" destId="{834F022A-D9A9-4F0F-8C4A-A8418B341A90}" srcOrd="2" destOrd="0" presId="urn:microsoft.com/office/officeart/2005/8/layout/hList7"/>
    <dgm:cxn modelId="{14F60384-C69D-489D-8B12-6CF38D62F4E5}" type="presParOf" srcId="{834F022A-D9A9-4F0F-8C4A-A8418B341A90}" destId="{34FB22DC-19FC-43BC-A640-85BD48482A6F}" srcOrd="0" destOrd="0" presId="urn:microsoft.com/office/officeart/2005/8/layout/hList7"/>
    <dgm:cxn modelId="{643781F1-C7A4-4E64-8B4D-285C8521D788}" type="presParOf" srcId="{834F022A-D9A9-4F0F-8C4A-A8418B341A90}" destId="{5BD19FE1-1AC9-4F23-BF58-334435A1713F}" srcOrd="1" destOrd="0" presId="urn:microsoft.com/office/officeart/2005/8/layout/hList7"/>
    <dgm:cxn modelId="{37A516D3-42AF-49A4-83C3-99946C6B1D96}" type="presParOf" srcId="{834F022A-D9A9-4F0F-8C4A-A8418B341A90}" destId="{87BB0B6B-C121-49FB-A049-57100CE0CBFC}" srcOrd="2" destOrd="0" presId="urn:microsoft.com/office/officeart/2005/8/layout/hList7"/>
    <dgm:cxn modelId="{2A904B4B-4E63-480A-BBBA-1A2AE01E05D0}" type="presParOf" srcId="{834F022A-D9A9-4F0F-8C4A-A8418B341A90}" destId="{9682E9DD-C043-41DB-A2A8-90020D4C3BD5}" srcOrd="3" destOrd="0" presId="urn:microsoft.com/office/officeart/2005/8/layout/hList7"/>
    <dgm:cxn modelId="{32C88E6D-0F35-4F72-B1B0-AF6A0C1720D6}" type="presParOf" srcId="{AE6E0B57-9CA2-49B2-BC45-CA1590E98563}" destId="{1FD605C9-E5D7-490C-A166-5A1E181FBD0A}" srcOrd="3" destOrd="0" presId="urn:microsoft.com/office/officeart/2005/8/layout/hList7"/>
    <dgm:cxn modelId="{A9B032DA-A0CE-4199-9D7B-D681C09F2C92}" type="presParOf" srcId="{AE6E0B57-9CA2-49B2-BC45-CA1590E98563}" destId="{7B72A409-0E99-44E9-914E-D9C548C9BDAC}" srcOrd="4" destOrd="0" presId="urn:microsoft.com/office/officeart/2005/8/layout/hList7"/>
    <dgm:cxn modelId="{AD6E1868-538E-4444-8D1B-EC2DF09578A9}" type="presParOf" srcId="{7B72A409-0E99-44E9-914E-D9C548C9BDAC}" destId="{39275DC4-C527-411A-B8C7-43B8BFCB5E90}" srcOrd="0" destOrd="0" presId="urn:microsoft.com/office/officeart/2005/8/layout/hList7"/>
    <dgm:cxn modelId="{70780160-6C01-4DA5-83A3-C76CB77974F2}" type="presParOf" srcId="{7B72A409-0E99-44E9-914E-D9C548C9BDAC}" destId="{203DE845-4B73-432D-99C2-CF0789F9EC19}" srcOrd="1" destOrd="0" presId="urn:microsoft.com/office/officeart/2005/8/layout/hList7"/>
    <dgm:cxn modelId="{E9C31F09-8BC7-4F41-A77B-8B6ADCA1F0A8}" type="presParOf" srcId="{7B72A409-0E99-44E9-914E-D9C548C9BDAC}" destId="{C8B2E637-1AF9-4014-AFF2-3885CBFB8B95}" srcOrd="2" destOrd="0" presId="urn:microsoft.com/office/officeart/2005/8/layout/hList7"/>
    <dgm:cxn modelId="{C6262C7D-74CB-4D6B-BAD1-E30131EEEC05}" type="presParOf" srcId="{7B72A409-0E99-44E9-914E-D9C548C9BDAC}" destId="{89D73979-0839-4424-A00B-5243E38F02F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C1B8E-A9FF-42E7-A022-E956FE25B24A}" type="doc">
      <dgm:prSet loTypeId="urn:microsoft.com/office/officeart/2005/8/layout/hList7" loCatId="list" qsTypeId="urn:microsoft.com/office/officeart/2005/8/quickstyle/simple1" qsCatId="simple" csTypeId="urn:microsoft.com/office/officeart/2005/8/colors/accent0_2" csCatId="mainScheme" phldr="1"/>
      <dgm:spPr/>
    </dgm:pt>
    <dgm:pt modelId="{0B01A018-C6E0-455B-BBC0-5CB9E787D056}">
      <dgm:prSet phldrT="[Text]" custT="1"/>
      <dgm:spPr/>
      <dgm:t>
        <a:bodyPr/>
        <a:lstStyle/>
        <a:p>
          <a:pPr algn="ctr"/>
          <a:r>
            <a:rPr lang="en-US" sz="3200" dirty="0" err="1" smtClean="0"/>
            <a:t>IaaS</a:t>
          </a:r>
          <a:endParaRPr lang="en-US" sz="3200" dirty="0"/>
        </a:p>
      </dgm:t>
    </dgm:pt>
    <dgm:pt modelId="{C9BC8988-38DB-4D3A-82F4-3B9EDCA719E5}" type="parTrans" cxnId="{B8F6ACA3-B881-4E94-B3FA-A00814B72CDA}">
      <dgm:prSet/>
      <dgm:spPr/>
      <dgm:t>
        <a:bodyPr/>
        <a:lstStyle/>
        <a:p>
          <a:endParaRPr lang="en-US"/>
        </a:p>
      </dgm:t>
    </dgm:pt>
    <dgm:pt modelId="{493813B7-53F8-43A0-870E-E1BB355B249D}" type="sibTrans" cxnId="{B8F6ACA3-B881-4E94-B3FA-A00814B72CDA}">
      <dgm:prSet/>
      <dgm:spPr/>
      <dgm:t>
        <a:bodyPr/>
        <a:lstStyle/>
        <a:p>
          <a:endParaRPr lang="en-US"/>
        </a:p>
      </dgm:t>
    </dgm:pt>
    <dgm:pt modelId="{00B22395-3469-475D-BDBE-7C054FC9F79C}">
      <dgm:prSet phldrT="[Text]" custT="1"/>
      <dgm:spPr/>
      <dgm:t>
        <a:bodyPr/>
        <a:lstStyle/>
        <a:p>
          <a:pPr algn="ctr"/>
          <a:r>
            <a:rPr lang="en-US" sz="3200" dirty="0" err="1" smtClean="0"/>
            <a:t>PaaS</a:t>
          </a:r>
          <a:endParaRPr lang="en-US" sz="1900" dirty="0"/>
        </a:p>
      </dgm:t>
    </dgm:pt>
    <dgm:pt modelId="{8E92AEE6-AAA1-4A90-90CE-C77BAA46F46C}" type="parTrans" cxnId="{35050C4A-9735-42BF-8771-29A9423C83A4}">
      <dgm:prSet/>
      <dgm:spPr/>
      <dgm:t>
        <a:bodyPr/>
        <a:lstStyle/>
        <a:p>
          <a:endParaRPr lang="en-US"/>
        </a:p>
      </dgm:t>
    </dgm:pt>
    <dgm:pt modelId="{69BB8297-2FED-47BC-B383-B72A99D1F5A7}" type="sibTrans" cxnId="{35050C4A-9735-42BF-8771-29A9423C83A4}">
      <dgm:prSet/>
      <dgm:spPr/>
      <dgm:t>
        <a:bodyPr/>
        <a:lstStyle/>
        <a:p>
          <a:endParaRPr lang="en-US"/>
        </a:p>
      </dgm:t>
    </dgm:pt>
    <dgm:pt modelId="{8379C6B4-BDF7-406B-9646-F71FF0624315}">
      <dgm:prSet phldrT="[Text]" custT="1"/>
      <dgm:spPr/>
      <dgm:t>
        <a:bodyPr/>
        <a:lstStyle/>
        <a:p>
          <a:pPr algn="ctr"/>
          <a:r>
            <a:rPr lang="en-US" sz="3200" dirty="0" smtClean="0"/>
            <a:t>Services</a:t>
          </a:r>
          <a:endParaRPr lang="en-US" sz="3200" dirty="0"/>
        </a:p>
      </dgm:t>
    </dgm:pt>
    <dgm:pt modelId="{83C5056F-F931-44C1-A91C-86F99B83F940}" type="parTrans" cxnId="{A43F17F8-BD12-48BF-919B-1C54559C7563}">
      <dgm:prSet/>
      <dgm:spPr/>
      <dgm:t>
        <a:bodyPr/>
        <a:lstStyle/>
        <a:p>
          <a:endParaRPr lang="en-US"/>
        </a:p>
      </dgm:t>
    </dgm:pt>
    <dgm:pt modelId="{3616248F-01AC-4292-AACF-D0D5E6A22CE6}" type="sibTrans" cxnId="{A43F17F8-BD12-48BF-919B-1C54559C7563}">
      <dgm:prSet/>
      <dgm:spPr/>
      <dgm:t>
        <a:bodyPr/>
        <a:lstStyle/>
        <a:p>
          <a:endParaRPr lang="en-US"/>
        </a:p>
      </dgm:t>
    </dgm:pt>
    <dgm:pt modelId="{F82C6F06-970A-48F0-848C-688CD4172C1A}">
      <dgm:prSet phldrT="[Text]" custT="1"/>
      <dgm:spPr/>
      <dgm:t>
        <a:bodyPr/>
        <a:lstStyle/>
        <a:p>
          <a:pPr algn="l"/>
          <a:r>
            <a:rPr lang="en-US" sz="1700" dirty="0" smtClean="0"/>
            <a:t>Windows or Linux VMs</a:t>
          </a:r>
          <a:endParaRPr lang="en-US" sz="1700" dirty="0"/>
        </a:p>
      </dgm:t>
    </dgm:pt>
    <dgm:pt modelId="{DC5583EC-C46B-40C0-B43D-8D2C6CAED881}" type="parTrans" cxnId="{46A1180F-5966-459E-9867-2CE27B2C9790}">
      <dgm:prSet/>
      <dgm:spPr/>
      <dgm:t>
        <a:bodyPr/>
        <a:lstStyle/>
        <a:p>
          <a:endParaRPr lang="en-US"/>
        </a:p>
      </dgm:t>
    </dgm:pt>
    <dgm:pt modelId="{1188DF21-D300-428A-ABCB-278FD35E2A48}" type="sibTrans" cxnId="{46A1180F-5966-459E-9867-2CE27B2C9790}">
      <dgm:prSet/>
      <dgm:spPr/>
      <dgm:t>
        <a:bodyPr/>
        <a:lstStyle/>
        <a:p>
          <a:endParaRPr lang="en-US"/>
        </a:p>
      </dgm:t>
    </dgm:pt>
    <dgm:pt modelId="{EF283590-17E0-4CAD-866A-81A206E11162}">
      <dgm:prSet phldrT="[Text]" custT="1"/>
      <dgm:spPr/>
      <dgm:t>
        <a:bodyPr/>
        <a:lstStyle/>
        <a:p>
          <a:pPr algn="l"/>
          <a:r>
            <a:rPr lang="en-US" sz="1700" dirty="0" smtClean="0"/>
            <a:t>Official Oracle JDK v6 &amp; v7</a:t>
          </a:r>
          <a:endParaRPr lang="en-US" sz="1700" dirty="0"/>
        </a:p>
      </dgm:t>
    </dgm:pt>
    <dgm:pt modelId="{8598CCDB-B937-43BD-85C4-D1756B25E9B8}" type="parTrans" cxnId="{01D00A74-063D-4A59-9E99-1DDB6E9CFCDA}">
      <dgm:prSet/>
      <dgm:spPr/>
      <dgm:t>
        <a:bodyPr/>
        <a:lstStyle/>
        <a:p>
          <a:endParaRPr lang="en-US"/>
        </a:p>
      </dgm:t>
    </dgm:pt>
    <dgm:pt modelId="{C025007C-4987-4227-A7FB-FF75A6A10127}" type="sibTrans" cxnId="{01D00A74-063D-4A59-9E99-1DDB6E9CFCDA}">
      <dgm:prSet/>
      <dgm:spPr/>
      <dgm:t>
        <a:bodyPr/>
        <a:lstStyle/>
        <a:p>
          <a:endParaRPr lang="en-US"/>
        </a:p>
      </dgm:t>
    </dgm:pt>
    <dgm:pt modelId="{4F09961C-63E5-4121-91AF-E92128D5751B}">
      <dgm:prSet phldrT="[Text]" custT="1"/>
      <dgm:spPr/>
      <dgm:t>
        <a:bodyPr/>
        <a:lstStyle/>
        <a:p>
          <a:pPr algn="l"/>
          <a:r>
            <a:rPr lang="en-US" sz="1700" dirty="0" smtClean="0"/>
            <a:t>64 bit </a:t>
          </a:r>
          <a:r>
            <a:rPr lang="en-US" sz="1700" dirty="0" err="1" smtClean="0"/>
            <a:t>OpenJDK</a:t>
          </a:r>
          <a:r>
            <a:rPr lang="en-US" sz="1700" dirty="0" smtClean="0"/>
            <a:t> build by Azul (Zulu)</a:t>
          </a:r>
          <a:endParaRPr lang="en-US" sz="1700" dirty="0"/>
        </a:p>
      </dgm:t>
    </dgm:pt>
    <dgm:pt modelId="{A007F316-2DB9-4C58-AF0F-85EAC7CB434B}" type="parTrans" cxnId="{E14DF4D8-DF97-4D4E-849C-56195851FAF4}">
      <dgm:prSet/>
      <dgm:spPr/>
      <dgm:t>
        <a:bodyPr/>
        <a:lstStyle/>
        <a:p>
          <a:endParaRPr lang="en-US"/>
        </a:p>
      </dgm:t>
    </dgm:pt>
    <dgm:pt modelId="{1C453560-9842-414F-B149-665FB4F4633E}" type="sibTrans" cxnId="{E14DF4D8-DF97-4D4E-849C-56195851FAF4}">
      <dgm:prSet/>
      <dgm:spPr/>
      <dgm:t>
        <a:bodyPr/>
        <a:lstStyle/>
        <a:p>
          <a:endParaRPr lang="en-US"/>
        </a:p>
      </dgm:t>
    </dgm:pt>
    <dgm:pt modelId="{32CAC397-A38D-4C38-BEBD-F3EF26DB6FDC}">
      <dgm:prSet phldrT="[Text]" custT="1"/>
      <dgm:spPr/>
      <dgm:t>
        <a:bodyPr/>
        <a:lstStyle/>
        <a:p>
          <a:pPr algn="l"/>
          <a:r>
            <a:rPr lang="en-US" sz="1700" dirty="0" smtClean="0"/>
            <a:t>Eclipse plugin for deployment, monitoring and management</a:t>
          </a:r>
          <a:endParaRPr lang="en-US" sz="1700" dirty="0"/>
        </a:p>
      </dgm:t>
    </dgm:pt>
    <dgm:pt modelId="{FBF7FE13-2160-4110-B0CD-0B3E2D973D38}" type="parTrans" cxnId="{45040D94-26E7-4C56-AFA7-B818B5C4A2C5}">
      <dgm:prSet/>
      <dgm:spPr/>
      <dgm:t>
        <a:bodyPr/>
        <a:lstStyle/>
        <a:p>
          <a:endParaRPr lang="en-US"/>
        </a:p>
      </dgm:t>
    </dgm:pt>
    <dgm:pt modelId="{0D9BDB16-007B-4585-B8D7-706E0B290825}" type="sibTrans" cxnId="{45040D94-26E7-4C56-AFA7-B818B5C4A2C5}">
      <dgm:prSet/>
      <dgm:spPr/>
      <dgm:t>
        <a:bodyPr/>
        <a:lstStyle/>
        <a:p>
          <a:endParaRPr lang="en-US"/>
        </a:p>
      </dgm:t>
    </dgm:pt>
    <dgm:pt modelId="{767CCFE0-AD1A-4239-8138-BE20FD6A5DC6}">
      <dgm:prSet phldrT="[Text]" custT="1"/>
      <dgm:spPr/>
      <dgm:t>
        <a:bodyPr/>
        <a:lstStyle/>
        <a:p>
          <a:pPr algn="l"/>
          <a:r>
            <a:rPr lang="en-US" sz="1700" dirty="0" smtClean="0"/>
            <a:t>Or bring any VM</a:t>
          </a:r>
          <a:endParaRPr lang="en-US" sz="1700" dirty="0"/>
        </a:p>
      </dgm:t>
    </dgm:pt>
    <dgm:pt modelId="{896FA443-8561-4485-BDA6-1A29A520F6F3}" type="parTrans" cxnId="{0267C948-335A-4FA4-AD7B-3962663E6039}">
      <dgm:prSet/>
      <dgm:spPr/>
      <dgm:t>
        <a:bodyPr/>
        <a:lstStyle/>
        <a:p>
          <a:endParaRPr lang="en-US"/>
        </a:p>
      </dgm:t>
    </dgm:pt>
    <dgm:pt modelId="{C36834B2-C1FC-4367-8672-F0801DF43175}" type="sibTrans" cxnId="{0267C948-335A-4FA4-AD7B-3962663E6039}">
      <dgm:prSet/>
      <dgm:spPr/>
      <dgm:t>
        <a:bodyPr/>
        <a:lstStyle/>
        <a:p>
          <a:endParaRPr lang="en-US"/>
        </a:p>
      </dgm:t>
    </dgm:pt>
    <dgm:pt modelId="{AEBD560F-4E42-4875-A448-F9F06BD8A82C}">
      <dgm:prSet phldrT="[Text]"/>
      <dgm:spPr/>
      <dgm:t>
        <a:bodyPr/>
        <a:lstStyle/>
        <a:p>
          <a:pPr algn="l"/>
          <a:r>
            <a:rPr lang="en-US" sz="1700" dirty="0" smtClean="0"/>
            <a:t>Other Azure SDKs and azure-cli / tools </a:t>
          </a:r>
          <a:endParaRPr lang="en-US" sz="1700" dirty="0"/>
        </a:p>
      </dgm:t>
    </dgm:pt>
    <dgm:pt modelId="{893242CB-8036-423C-8CCE-DA9F68E8F86C}" type="parTrans" cxnId="{18227326-B0A1-4021-8AA6-776C84980304}">
      <dgm:prSet/>
      <dgm:spPr/>
      <dgm:t>
        <a:bodyPr/>
        <a:lstStyle/>
        <a:p>
          <a:endParaRPr lang="en-US"/>
        </a:p>
      </dgm:t>
    </dgm:pt>
    <dgm:pt modelId="{26111B41-7FAB-41CF-AAEB-5CC1BAFF5F4F}" type="sibTrans" cxnId="{18227326-B0A1-4021-8AA6-776C84980304}">
      <dgm:prSet/>
      <dgm:spPr/>
      <dgm:t>
        <a:bodyPr/>
        <a:lstStyle/>
        <a:p>
          <a:endParaRPr lang="en-US"/>
        </a:p>
      </dgm:t>
    </dgm:pt>
    <dgm:pt modelId="{D7D46AE8-B425-4436-8BC9-63361CE7E6CE}">
      <dgm:prSet phldrT="[Text]" custT="1"/>
      <dgm:spPr/>
      <dgm:t>
        <a:bodyPr/>
        <a:lstStyle/>
        <a:p>
          <a:pPr algn="l"/>
          <a:r>
            <a:rPr lang="en-US" sz="1700" dirty="0" smtClean="0"/>
            <a:t>Pre-configured VMs</a:t>
          </a:r>
          <a:endParaRPr lang="en-US" sz="1700" dirty="0"/>
        </a:p>
      </dgm:t>
    </dgm:pt>
    <dgm:pt modelId="{DF31D979-8232-4F4F-9017-70A5429DD02F}" type="parTrans" cxnId="{AA7F2F06-2AFA-4BE9-A8A5-E37E0DCA6F68}">
      <dgm:prSet/>
      <dgm:spPr/>
      <dgm:t>
        <a:bodyPr/>
        <a:lstStyle/>
        <a:p>
          <a:endParaRPr lang="en-US"/>
        </a:p>
      </dgm:t>
    </dgm:pt>
    <dgm:pt modelId="{6A570829-FBB1-4039-A89C-B231F38C939A}" type="sibTrans" cxnId="{AA7F2F06-2AFA-4BE9-A8A5-E37E0DCA6F68}">
      <dgm:prSet/>
      <dgm:spPr/>
      <dgm:t>
        <a:bodyPr/>
        <a:lstStyle/>
        <a:p>
          <a:endParaRPr lang="en-US"/>
        </a:p>
      </dgm:t>
    </dgm:pt>
    <dgm:pt modelId="{BC4C8953-44D6-45AB-8513-934CEA377B9B}">
      <dgm:prSet phldrT="[Text]" custT="1"/>
      <dgm:spPr/>
      <dgm:t>
        <a:bodyPr/>
        <a:lstStyle/>
        <a:p>
          <a:pPr algn="l"/>
          <a:r>
            <a:rPr lang="en-US" sz="1700" dirty="0" smtClean="0"/>
            <a:t>Oracle WebLogic, VM Depot Java Image, or your own JVM</a:t>
          </a:r>
          <a:endParaRPr lang="en-US" sz="1700" dirty="0"/>
        </a:p>
      </dgm:t>
    </dgm:pt>
    <dgm:pt modelId="{735A4FCA-0D02-4934-A175-F5076B66685F}" type="parTrans" cxnId="{B30C7E64-E502-460C-8617-42D8765494D9}">
      <dgm:prSet/>
      <dgm:spPr/>
      <dgm:t>
        <a:bodyPr/>
        <a:lstStyle/>
        <a:p>
          <a:endParaRPr lang="en-US"/>
        </a:p>
      </dgm:t>
    </dgm:pt>
    <dgm:pt modelId="{52CFB4BE-86D8-45DF-91DA-721EEC923E38}" type="sibTrans" cxnId="{B30C7E64-E502-460C-8617-42D8765494D9}">
      <dgm:prSet/>
      <dgm:spPr/>
      <dgm:t>
        <a:bodyPr/>
        <a:lstStyle/>
        <a:p>
          <a:endParaRPr lang="en-US"/>
        </a:p>
      </dgm:t>
    </dgm:pt>
    <dgm:pt modelId="{117A9863-C390-4DF6-B6E0-EF0DE546E84D}">
      <dgm:prSet phldrT="[Text]"/>
      <dgm:spPr/>
      <dgm:t>
        <a:bodyPr/>
        <a:lstStyle/>
        <a:p>
          <a:pPr algn="l"/>
          <a:endParaRPr lang="en-US" sz="1700" dirty="0"/>
        </a:p>
      </dgm:t>
    </dgm:pt>
    <dgm:pt modelId="{E8388427-1601-45D7-A5C8-904126D35BE4}" type="parTrans" cxnId="{C586E3B8-0FC9-43DC-90EA-3B1A6CDD6642}">
      <dgm:prSet/>
      <dgm:spPr/>
      <dgm:t>
        <a:bodyPr/>
        <a:lstStyle/>
        <a:p>
          <a:endParaRPr lang="en-US"/>
        </a:p>
      </dgm:t>
    </dgm:pt>
    <dgm:pt modelId="{1B19DFD4-E49B-4246-A70C-832205F668BC}" type="sibTrans" cxnId="{C586E3B8-0FC9-43DC-90EA-3B1A6CDD6642}">
      <dgm:prSet/>
      <dgm:spPr/>
      <dgm:t>
        <a:bodyPr/>
        <a:lstStyle/>
        <a:p>
          <a:endParaRPr lang="en-US"/>
        </a:p>
      </dgm:t>
    </dgm:pt>
    <dgm:pt modelId="{94B61640-14C3-4A71-ACF8-86707C4BF4F5}">
      <dgm:prSet phldrT="[Text]"/>
      <dgm:spPr/>
      <dgm:t>
        <a:bodyPr/>
        <a:lstStyle/>
        <a:p>
          <a:pPr algn="l"/>
          <a:r>
            <a:rPr lang="en-US" sz="1700" dirty="0" smtClean="0"/>
            <a:t>Windows Azure SDK for Java: Blob, table, queue, service bus, SQL, </a:t>
          </a:r>
          <a:r>
            <a:rPr lang="en-US" sz="1700" dirty="0" err="1" smtClean="0"/>
            <a:t>etc</a:t>
          </a:r>
          <a:endParaRPr lang="en-US" sz="1700" dirty="0"/>
        </a:p>
      </dgm:t>
    </dgm:pt>
    <dgm:pt modelId="{0645BD18-76CA-46CA-B588-EC57FA45E6AB}" type="parTrans" cxnId="{2DD25D0F-EEEE-45B3-AE4A-F9B676CBE007}">
      <dgm:prSet/>
      <dgm:spPr/>
      <dgm:t>
        <a:bodyPr/>
        <a:lstStyle/>
        <a:p>
          <a:endParaRPr lang="en-US"/>
        </a:p>
      </dgm:t>
    </dgm:pt>
    <dgm:pt modelId="{C9990E53-207F-47DD-A5FF-E34D30A4CF1B}" type="sibTrans" cxnId="{2DD25D0F-EEEE-45B3-AE4A-F9B676CBE007}">
      <dgm:prSet/>
      <dgm:spPr/>
      <dgm:t>
        <a:bodyPr/>
        <a:lstStyle/>
        <a:p>
          <a:endParaRPr lang="en-US"/>
        </a:p>
      </dgm:t>
    </dgm:pt>
    <dgm:pt modelId="{2CD69E1B-55AD-4E3E-9F6F-051B02881222}" type="pres">
      <dgm:prSet presAssocID="{011C1B8E-A9FF-42E7-A022-E956FE25B24A}" presName="Name0" presStyleCnt="0">
        <dgm:presLayoutVars>
          <dgm:dir/>
          <dgm:resizeHandles val="exact"/>
        </dgm:presLayoutVars>
      </dgm:prSet>
      <dgm:spPr/>
    </dgm:pt>
    <dgm:pt modelId="{8C686880-2E4D-46AC-83CB-0DC0991CFEA9}" type="pres">
      <dgm:prSet presAssocID="{011C1B8E-A9FF-42E7-A022-E956FE25B24A}" presName="fgShape" presStyleLbl="fgShp" presStyleIdx="0" presStyleCnt="1" custScaleX="94056" custScaleY="56775" custLinFactY="-100000" custLinFactNeighborX="-966" custLinFactNeighborY="-198882"/>
      <dgm:spPr/>
    </dgm:pt>
    <dgm:pt modelId="{AE6E0B57-9CA2-49B2-BC45-CA1590E98563}" type="pres">
      <dgm:prSet presAssocID="{011C1B8E-A9FF-42E7-A022-E956FE25B24A}" presName="linComp" presStyleCnt="0"/>
      <dgm:spPr/>
    </dgm:pt>
    <dgm:pt modelId="{C6B47CB0-F0D2-4609-A33A-AC1A99FDDC0C}" type="pres">
      <dgm:prSet presAssocID="{0B01A018-C6E0-455B-BBC0-5CB9E787D056}" presName="compNode" presStyleCnt="0"/>
      <dgm:spPr/>
    </dgm:pt>
    <dgm:pt modelId="{A1440DE8-76FB-4752-A657-1C335EF76E01}" type="pres">
      <dgm:prSet presAssocID="{0B01A018-C6E0-455B-BBC0-5CB9E787D056}" presName="bkgdShape" presStyleLbl="node1" presStyleIdx="0" presStyleCnt="3"/>
      <dgm:spPr/>
      <dgm:t>
        <a:bodyPr/>
        <a:lstStyle/>
        <a:p>
          <a:endParaRPr lang="en-US"/>
        </a:p>
      </dgm:t>
    </dgm:pt>
    <dgm:pt modelId="{B816AFFE-B9DE-4FB5-9353-A0DF4AECF8F2}" type="pres">
      <dgm:prSet presAssocID="{0B01A018-C6E0-455B-BBC0-5CB9E787D056}" presName="nodeTx" presStyleLbl="node1" presStyleIdx="0" presStyleCnt="3">
        <dgm:presLayoutVars>
          <dgm:bulletEnabled val="1"/>
        </dgm:presLayoutVars>
      </dgm:prSet>
      <dgm:spPr/>
      <dgm:t>
        <a:bodyPr/>
        <a:lstStyle/>
        <a:p>
          <a:endParaRPr lang="en-US"/>
        </a:p>
      </dgm:t>
    </dgm:pt>
    <dgm:pt modelId="{907FDEEF-1C9B-4060-A7E9-067C36D144E1}" type="pres">
      <dgm:prSet presAssocID="{0B01A018-C6E0-455B-BBC0-5CB9E787D056}" presName="invisiNode" presStyleLbl="node1" presStyleIdx="0" presStyleCnt="3"/>
      <dgm:spPr/>
    </dgm:pt>
    <dgm:pt modelId="{B1F7424F-E405-46C7-921E-51C5BA65F561}" type="pres">
      <dgm:prSet presAssocID="{0B01A018-C6E0-455B-BBC0-5CB9E787D056}" presName="imagNode" presStyleLbl="fgImgPlace1" presStyleIdx="0" presStyleCnt="3" custScaleY="102326"/>
      <dgm:spPr>
        <a:blipFill rotWithShape="1">
          <a:blip xmlns:r="http://schemas.openxmlformats.org/officeDocument/2006/relationships" r:embed="rId1"/>
          <a:stretch>
            <a:fillRect/>
          </a:stretch>
        </a:blipFill>
      </dgm:spPr>
    </dgm:pt>
    <dgm:pt modelId="{9E1910CF-302D-44D5-9586-AFB7852219BF}" type="pres">
      <dgm:prSet presAssocID="{493813B7-53F8-43A0-870E-E1BB355B249D}" presName="sibTrans" presStyleLbl="sibTrans2D1" presStyleIdx="0" presStyleCnt="0"/>
      <dgm:spPr/>
      <dgm:t>
        <a:bodyPr/>
        <a:lstStyle/>
        <a:p>
          <a:endParaRPr lang="en-US"/>
        </a:p>
      </dgm:t>
    </dgm:pt>
    <dgm:pt modelId="{834F022A-D9A9-4F0F-8C4A-A8418B341A90}" type="pres">
      <dgm:prSet presAssocID="{00B22395-3469-475D-BDBE-7C054FC9F79C}" presName="compNode" presStyleCnt="0"/>
      <dgm:spPr/>
    </dgm:pt>
    <dgm:pt modelId="{34FB22DC-19FC-43BC-A640-85BD48482A6F}" type="pres">
      <dgm:prSet presAssocID="{00B22395-3469-475D-BDBE-7C054FC9F79C}" presName="bkgdShape" presStyleLbl="node1" presStyleIdx="1" presStyleCnt="3"/>
      <dgm:spPr/>
      <dgm:t>
        <a:bodyPr/>
        <a:lstStyle/>
        <a:p>
          <a:endParaRPr lang="en-US"/>
        </a:p>
      </dgm:t>
    </dgm:pt>
    <dgm:pt modelId="{5BD19FE1-1AC9-4F23-BF58-334435A1713F}" type="pres">
      <dgm:prSet presAssocID="{00B22395-3469-475D-BDBE-7C054FC9F79C}" presName="nodeTx" presStyleLbl="node1" presStyleIdx="1" presStyleCnt="3">
        <dgm:presLayoutVars>
          <dgm:bulletEnabled val="1"/>
        </dgm:presLayoutVars>
      </dgm:prSet>
      <dgm:spPr/>
      <dgm:t>
        <a:bodyPr/>
        <a:lstStyle/>
        <a:p>
          <a:endParaRPr lang="en-US"/>
        </a:p>
      </dgm:t>
    </dgm:pt>
    <dgm:pt modelId="{87BB0B6B-C121-49FB-A049-57100CE0CBFC}" type="pres">
      <dgm:prSet presAssocID="{00B22395-3469-475D-BDBE-7C054FC9F79C}" presName="invisiNode" presStyleLbl="node1" presStyleIdx="1" presStyleCnt="3"/>
      <dgm:spPr/>
    </dgm:pt>
    <dgm:pt modelId="{9682E9DD-C043-41DB-A2A8-90020D4C3BD5}" type="pres">
      <dgm:prSet presAssocID="{00B22395-3469-475D-BDBE-7C054FC9F79C}" presName="imagNode" presStyleLbl="fgImgPlace1" presStyleIdx="1" presStyleCnt="3" custScaleY="102326"/>
      <dgm:spPr>
        <a:blipFill rotWithShape="1">
          <a:blip xmlns:r="http://schemas.openxmlformats.org/officeDocument/2006/relationships" r:embed="rId2"/>
          <a:stretch>
            <a:fillRect/>
          </a:stretch>
        </a:blipFill>
      </dgm:spPr>
      <dgm:t>
        <a:bodyPr/>
        <a:lstStyle/>
        <a:p>
          <a:endParaRPr lang="en-US"/>
        </a:p>
      </dgm:t>
    </dgm:pt>
    <dgm:pt modelId="{1FD605C9-E5D7-490C-A166-5A1E181FBD0A}" type="pres">
      <dgm:prSet presAssocID="{69BB8297-2FED-47BC-B383-B72A99D1F5A7}" presName="sibTrans" presStyleLbl="sibTrans2D1" presStyleIdx="0" presStyleCnt="0"/>
      <dgm:spPr/>
      <dgm:t>
        <a:bodyPr/>
        <a:lstStyle/>
        <a:p>
          <a:endParaRPr lang="en-US"/>
        </a:p>
      </dgm:t>
    </dgm:pt>
    <dgm:pt modelId="{7B72A409-0E99-44E9-914E-D9C548C9BDAC}" type="pres">
      <dgm:prSet presAssocID="{8379C6B4-BDF7-406B-9646-F71FF0624315}" presName="compNode" presStyleCnt="0"/>
      <dgm:spPr/>
    </dgm:pt>
    <dgm:pt modelId="{39275DC4-C527-411A-B8C7-43B8BFCB5E90}" type="pres">
      <dgm:prSet presAssocID="{8379C6B4-BDF7-406B-9646-F71FF0624315}" presName="bkgdShape" presStyleLbl="node1" presStyleIdx="2" presStyleCnt="3"/>
      <dgm:spPr/>
      <dgm:t>
        <a:bodyPr/>
        <a:lstStyle/>
        <a:p>
          <a:endParaRPr lang="en-US"/>
        </a:p>
      </dgm:t>
    </dgm:pt>
    <dgm:pt modelId="{203DE845-4B73-432D-99C2-CF0789F9EC19}" type="pres">
      <dgm:prSet presAssocID="{8379C6B4-BDF7-406B-9646-F71FF0624315}" presName="nodeTx" presStyleLbl="node1" presStyleIdx="2" presStyleCnt="3">
        <dgm:presLayoutVars>
          <dgm:bulletEnabled val="1"/>
        </dgm:presLayoutVars>
      </dgm:prSet>
      <dgm:spPr/>
      <dgm:t>
        <a:bodyPr/>
        <a:lstStyle/>
        <a:p>
          <a:endParaRPr lang="en-US"/>
        </a:p>
      </dgm:t>
    </dgm:pt>
    <dgm:pt modelId="{C8B2E637-1AF9-4014-AFF2-3885CBFB8B95}" type="pres">
      <dgm:prSet presAssocID="{8379C6B4-BDF7-406B-9646-F71FF0624315}" presName="invisiNode" presStyleLbl="node1" presStyleIdx="2" presStyleCnt="3"/>
      <dgm:spPr/>
    </dgm:pt>
    <dgm:pt modelId="{89D73979-0839-4424-A00B-5243E38F02F7}" type="pres">
      <dgm:prSet presAssocID="{8379C6B4-BDF7-406B-9646-F71FF0624315}" presName="imagNode" presStyleLbl="fgImgPlace1" presStyleIdx="2" presStyleCnt="3" custScaleY="102326"/>
      <dgm:spPr>
        <a:blipFill rotWithShape="1">
          <a:blip xmlns:r="http://schemas.openxmlformats.org/officeDocument/2006/relationships" r:embed="rId3"/>
          <a:stretch>
            <a:fillRect/>
          </a:stretch>
        </a:blipFill>
      </dgm:spPr>
    </dgm:pt>
  </dgm:ptLst>
  <dgm:cxnLst>
    <dgm:cxn modelId="{542C2BEC-DF50-47F7-82C8-33615020B2F4}" type="presOf" srcId="{AEBD560F-4E42-4875-A448-F9F06BD8A82C}" destId="{203DE845-4B73-432D-99C2-CF0789F9EC19}" srcOrd="1" destOrd="3" presId="urn:microsoft.com/office/officeart/2005/8/layout/hList7"/>
    <dgm:cxn modelId="{101B9770-B09E-4AED-968A-8BA3A2AB2764}" type="presOf" srcId="{D7D46AE8-B425-4436-8BC9-63361CE7E6CE}" destId="{A1440DE8-76FB-4752-A657-1C335EF76E01}" srcOrd="0" destOrd="3" presId="urn:microsoft.com/office/officeart/2005/8/layout/hList7"/>
    <dgm:cxn modelId="{AA7F2F06-2AFA-4BE9-A8A5-E37E0DCA6F68}" srcId="{0B01A018-C6E0-455B-BBC0-5CB9E787D056}" destId="{D7D46AE8-B425-4436-8BC9-63361CE7E6CE}" srcOrd="2" destOrd="0" parTransId="{DF31D979-8232-4F4F-9017-70A5429DD02F}" sibTransId="{6A570829-FBB1-4039-A89C-B231F38C939A}"/>
    <dgm:cxn modelId="{1D4E05FC-630E-4CA0-A27B-871035FE0229}" type="presOf" srcId="{F82C6F06-970A-48F0-848C-688CD4172C1A}" destId="{B816AFFE-B9DE-4FB5-9353-A0DF4AECF8F2}" srcOrd="1" destOrd="1" presId="urn:microsoft.com/office/officeart/2005/8/layout/hList7"/>
    <dgm:cxn modelId="{841AD0AB-CA19-4FA3-AB46-69E3171781E6}" type="presOf" srcId="{69BB8297-2FED-47BC-B383-B72A99D1F5A7}" destId="{1FD605C9-E5D7-490C-A166-5A1E181FBD0A}" srcOrd="0" destOrd="0" presId="urn:microsoft.com/office/officeart/2005/8/layout/hList7"/>
    <dgm:cxn modelId="{2DD25D0F-EEEE-45B3-AE4A-F9B676CBE007}" srcId="{8379C6B4-BDF7-406B-9646-F71FF0624315}" destId="{94B61640-14C3-4A71-ACF8-86707C4BF4F5}" srcOrd="1" destOrd="0" parTransId="{0645BD18-76CA-46CA-B588-EC57FA45E6AB}" sibTransId="{C9990E53-207F-47DD-A5FF-E34D30A4CF1B}"/>
    <dgm:cxn modelId="{55A37D6C-0115-4EA4-8C50-FC15CED4EDB6}" type="presOf" srcId="{117A9863-C390-4DF6-B6E0-EF0DE546E84D}" destId="{203DE845-4B73-432D-99C2-CF0789F9EC19}" srcOrd="1" destOrd="1" presId="urn:microsoft.com/office/officeart/2005/8/layout/hList7"/>
    <dgm:cxn modelId="{7820B3DF-544A-4F22-987B-86C6016A4B7A}" type="presOf" srcId="{0B01A018-C6E0-455B-BBC0-5CB9E787D056}" destId="{B816AFFE-B9DE-4FB5-9353-A0DF4AECF8F2}" srcOrd="1" destOrd="0" presId="urn:microsoft.com/office/officeart/2005/8/layout/hList7"/>
    <dgm:cxn modelId="{B8F6ACA3-B881-4E94-B3FA-A00814B72CDA}" srcId="{011C1B8E-A9FF-42E7-A022-E956FE25B24A}" destId="{0B01A018-C6E0-455B-BBC0-5CB9E787D056}" srcOrd="0" destOrd="0" parTransId="{C9BC8988-38DB-4D3A-82F4-3B9EDCA719E5}" sibTransId="{493813B7-53F8-43A0-870E-E1BB355B249D}"/>
    <dgm:cxn modelId="{FEA0176E-32E0-4729-9B23-37433E04E98C}" type="presOf" srcId="{8379C6B4-BDF7-406B-9646-F71FF0624315}" destId="{39275DC4-C527-411A-B8C7-43B8BFCB5E90}" srcOrd="0" destOrd="0" presId="urn:microsoft.com/office/officeart/2005/8/layout/hList7"/>
    <dgm:cxn modelId="{B7C0CEC6-92FC-41E6-8AFC-FD971B330AF5}" type="presOf" srcId="{32CAC397-A38D-4C38-BEBD-F3EF26DB6FDC}" destId="{34FB22DC-19FC-43BC-A640-85BD48482A6F}" srcOrd="0" destOrd="3" presId="urn:microsoft.com/office/officeart/2005/8/layout/hList7"/>
    <dgm:cxn modelId="{F6453705-18E4-4E56-819F-901FEA7412A2}" type="presOf" srcId="{0B01A018-C6E0-455B-BBC0-5CB9E787D056}" destId="{A1440DE8-76FB-4752-A657-1C335EF76E01}" srcOrd="0" destOrd="0" presId="urn:microsoft.com/office/officeart/2005/8/layout/hList7"/>
    <dgm:cxn modelId="{8BFCA20C-6336-4D84-B7A3-1E3946204171}" type="presOf" srcId="{4F09961C-63E5-4121-91AF-E92128D5751B}" destId="{34FB22DC-19FC-43BC-A640-85BD48482A6F}" srcOrd="0" destOrd="1" presId="urn:microsoft.com/office/officeart/2005/8/layout/hList7"/>
    <dgm:cxn modelId="{FA9F2624-08D1-4746-8B60-EE7A5543AA87}" type="presOf" srcId="{F82C6F06-970A-48F0-848C-688CD4172C1A}" destId="{A1440DE8-76FB-4752-A657-1C335EF76E01}" srcOrd="0" destOrd="1" presId="urn:microsoft.com/office/officeart/2005/8/layout/hList7"/>
    <dgm:cxn modelId="{A43F17F8-BD12-48BF-919B-1C54559C7563}" srcId="{011C1B8E-A9FF-42E7-A022-E956FE25B24A}" destId="{8379C6B4-BDF7-406B-9646-F71FF0624315}" srcOrd="2" destOrd="0" parTransId="{83C5056F-F931-44C1-A91C-86F99B83F940}" sibTransId="{3616248F-01AC-4292-AACF-D0D5E6A22CE6}"/>
    <dgm:cxn modelId="{0F55C255-97A2-4054-B284-D7C7DF599826}" type="presOf" srcId="{AEBD560F-4E42-4875-A448-F9F06BD8A82C}" destId="{39275DC4-C527-411A-B8C7-43B8BFCB5E90}" srcOrd="0" destOrd="3" presId="urn:microsoft.com/office/officeart/2005/8/layout/hList7"/>
    <dgm:cxn modelId="{A9CBD54A-8081-426D-BE36-482177E5B9DA}" type="presOf" srcId="{117A9863-C390-4DF6-B6E0-EF0DE546E84D}" destId="{39275DC4-C527-411A-B8C7-43B8BFCB5E90}" srcOrd="0" destOrd="1" presId="urn:microsoft.com/office/officeart/2005/8/layout/hList7"/>
    <dgm:cxn modelId="{0267C948-335A-4FA4-AD7B-3962663E6039}" srcId="{00B22395-3469-475D-BDBE-7C054FC9F79C}" destId="{767CCFE0-AD1A-4239-8138-BE20FD6A5DC6}" srcOrd="1" destOrd="0" parTransId="{896FA443-8561-4485-BDA6-1A29A520F6F3}" sibTransId="{C36834B2-C1FC-4367-8672-F0801DF43175}"/>
    <dgm:cxn modelId="{C1E0C925-2D59-4F4F-98FF-B150861239F5}" type="presOf" srcId="{D7D46AE8-B425-4436-8BC9-63361CE7E6CE}" destId="{B816AFFE-B9DE-4FB5-9353-A0DF4AECF8F2}" srcOrd="1" destOrd="3" presId="urn:microsoft.com/office/officeart/2005/8/layout/hList7"/>
    <dgm:cxn modelId="{01D00A74-063D-4A59-9E99-1DDB6E9CFCDA}" srcId="{0B01A018-C6E0-455B-BBC0-5CB9E787D056}" destId="{EF283590-17E0-4CAD-866A-81A206E11162}" srcOrd="1" destOrd="0" parTransId="{8598CCDB-B937-43BD-85C4-D1756B25E9B8}" sibTransId="{C025007C-4987-4227-A7FB-FF75A6A10127}"/>
    <dgm:cxn modelId="{05E2AE91-6579-49B7-8901-0EC1CA09D5FD}" type="presOf" srcId="{BC4C8953-44D6-45AB-8513-934CEA377B9B}" destId="{B816AFFE-B9DE-4FB5-9353-A0DF4AECF8F2}" srcOrd="1" destOrd="4" presId="urn:microsoft.com/office/officeart/2005/8/layout/hList7"/>
    <dgm:cxn modelId="{880A1FAC-1B92-4E20-BD01-59F87B9E49A8}" type="presOf" srcId="{767CCFE0-AD1A-4239-8138-BE20FD6A5DC6}" destId="{5BD19FE1-1AC9-4F23-BF58-334435A1713F}" srcOrd="1" destOrd="2" presId="urn:microsoft.com/office/officeart/2005/8/layout/hList7"/>
    <dgm:cxn modelId="{46A1180F-5966-459E-9867-2CE27B2C9790}" srcId="{0B01A018-C6E0-455B-BBC0-5CB9E787D056}" destId="{F82C6F06-970A-48F0-848C-688CD4172C1A}" srcOrd="0" destOrd="0" parTransId="{DC5583EC-C46B-40C0-B43D-8D2C6CAED881}" sibTransId="{1188DF21-D300-428A-ABCB-278FD35E2A48}"/>
    <dgm:cxn modelId="{35050C4A-9735-42BF-8771-29A9423C83A4}" srcId="{011C1B8E-A9FF-42E7-A022-E956FE25B24A}" destId="{00B22395-3469-475D-BDBE-7C054FC9F79C}" srcOrd="1" destOrd="0" parTransId="{8E92AEE6-AAA1-4A90-90CE-C77BAA46F46C}" sibTransId="{69BB8297-2FED-47BC-B383-B72A99D1F5A7}"/>
    <dgm:cxn modelId="{81F364F2-07E5-4788-8D53-542F358DC4D2}" type="presOf" srcId="{00B22395-3469-475D-BDBE-7C054FC9F79C}" destId="{5BD19FE1-1AC9-4F23-BF58-334435A1713F}" srcOrd="1" destOrd="0" presId="urn:microsoft.com/office/officeart/2005/8/layout/hList7"/>
    <dgm:cxn modelId="{D46D8E5B-ED47-467C-9790-602D4A685B0A}" type="presOf" srcId="{00B22395-3469-475D-BDBE-7C054FC9F79C}" destId="{34FB22DC-19FC-43BC-A640-85BD48482A6F}" srcOrd="0" destOrd="0" presId="urn:microsoft.com/office/officeart/2005/8/layout/hList7"/>
    <dgm:cxn modelId="{E14DF4D8-DF97-4D4E-849C-56195851FAF4}" srcId="{00B22395-3469-475D-BDBE-7C054FC9F79C}" destId="{4F09961C-63E5-4121-91AF-E92128D5751B}" srcOrd="0" destOrd="0" parTransId="{A007F316-2DB9-4C58-AF0F-85EAC7CB434B}" sibTransId="{1C453560-9842-414F-B149-665FB4F4633E}"/>
    <dgm:cxn modelId="{7267D2FE-8439-49BD-962E-DA374AEB093B}" type="presOf" srcId="{EF283590-17E0-4CAD-866A-81A206E11162}" destId="{B816AFFE-B9DE-4FB5-9353-A0DF4AECF8F2}" srcOrd="1" destOrd="2" presId="urn:microsoft.com/office/officeart/2005/8/layout/hList7"/>
    <dgm:cxn modelId="{E974459E-3B55-468F-A05F-4D2A5786E963}" type="presOf" srcId="{94B61640-14C3-4A71-ACF8-86707C4BF4F5}" destId="{203DE845-4B73-432D-99C2-CF0789F9EC19}" srcOrd="1" destOrd="2" presId="urn:microsoft.com/office/officeart/2005/8/layout/hList7"/>
    <dgm:cxn modelId="{E328FA59-198C-4F06-AB72-0D599C18D35C}" type="presOf" srcId="{493813B7-53F8-43A0-870E-E1BB355B249D}" destId="{9E1910CF-302D-44D5-9586-AFB7852219BF}" srcOrd="0" destOrd="0" presId="urn:microsoft.com/office/officeart/2005/8/layout/hList7"/>
    <dgm:cxn modelId="{45040D94-26E7-4C56-AFA7-B818B5C4A2C5}" srcId="{00B22395-3469-475D-BDBE-7C054FC9F79C}" destId="{32CAC397-A38D-4C38-BEBD-F3EF26DB6FDC}" srcOrd="2" destOrd="0" parTransId="{FBF7FE13-2160-4110-B0CD-0B3E2D973D38}" sibTransId="{0D9BDB16-007B-4585-B8D7-706E0B290825}"/>
    <dgm:cxn modelId="{15119B74-A028-4DF7-A335-012BE482C7CF}" type="presOf" srcId="{4F09961C-63E5-4121-91AF-E92128D5751B}" destId="{5BD19FE1-1AC9-4F23-BF58-334435A1713F}" srcOrd="1" destOrd="1" presId="urn:microsoft.com/office/officeart/2005/8/layout/hList7"/>
    <dgm:cxn modelId="{B30C7E64-E502-460C-8617-42D8765494D9}" srcId="{0B01A018-C6E0-455B-BBC0-5CB9E787D056}" destId="{BC4C8953-44D6-45AB-8513-934CEA377B9B}" srcOrd="3" destOrd="0" parTransId="{735A4FCA-0D02-4934-A175-F5076B66685F}" sibTransId="{52CFB4BE-86D8-45DF-91DA-721EEC923E38}"/>
    <dgm:cxn modelId="{A82429E7-4FBD-4641-A132-0395C1C49F59}" type="presOf" srcId="{94B61640-14C3-4A71-ACF8-86707C4BF4F5}" destId="{39275DC4-C527-411A-B8C7-43B8BFCB5E90}" srcOrd="0" destOrd="2" presId="urn:microsoft.com/office/officeart/2005/8/layout/hList7"/>
    <dgm:cxn modelId="{4D3160B7-0FE8-4D00-9C94-3EA9E9CF3E5D}" type="presOf" srcId="{32CAC397-A38D-4C38-BEBD-F3EF26DB6FDC}" destId="{5BD19FE1-1AC9-4F23-BF58-334435A1713F}" srcOrd="1" destOrd="3" presId="urn:microsoft.com/office/officeart/2005/8/layout/hList7"/>
    <dgm:cxn modelId="{18227326-B0A1-4021-8AA6-776C84980304}" srcId="{8379C6B4-BDF7-406B-9646-F71FF0624315}" destId="{AEBD560F-4E42-4875-A448-F9F06BD8A82C}" srcOrd="2" destOrd="0" parTransId="{893242CB-8036-423C-8CCE-DA9F68E8F86C}" sibTransId="{26111B41-7FAB-41CF-AAEB-5CC1BAFF5F4F}"/>
    <dgm:cxn modelId="{15998049-38DC-4F88-98DD-E90471999F1D}" type="presOf" srcId="{767CCFE0-AD1A-4239-8138-BE20FD6A5DC6}" destId="{34FB22DC-19FC-43BC-A640-85BD48482A6F}" srcOrd="0" destOrd="2" presId="urn:microsoft.com/office/officeart/2005/8/layout/hList7"/>
    <dgm:cxn modelId="{970AE147-85D2-4F18-BB7A-388060E3FB4C}" type="presOf" srcId="{011C1B8E-A9FF-42E7-A022-E956FE25B24A}" destId="{2CD69E1B-55AD-4E3E-9F6F-051B02881222}" srcOrd="0" destOrd="0" presId="urn:microsoft.com/office/officeart/2005/8/layout/hList7"/>
    <dgm:cxn modelId="{C586E3B8-0FC9-43DC-90EA-3B1A6CDD6642}" srcId="{8379C6B4-BDF7-406B-9646-F71FF0624315}" destId="{117A9863-C390-4DF6-B6E0-EF0DE546E84D}" srcOrd="0" destOrd="0" parTransId="{E8388427-1601-45D7-A5C8-904126D35BE4}" sibTransId="{1B19DFD4-E49B-4246-A70C-832205F668BC}"/>
    <dgm:cxn modelId="{32AB9F5E-77C7-4989-BB69-745FB99747E5}" type="presOf" srcId="{EF283590-17E0-4CAD-866A-81A206E11162}" destId="{A1440DE8-76FB-4752-A657-1C335EF76E01}" srcOrd="0" destOrd="2" presId="urn:microsoft.com/office/officeart/2005/8/layout/hList7"/>
    <dgm:cxn modelId="{92429669-70C3-4807-99A8-AC4884474DD6}" type="presOf" srcId="{8379C6B4-BDF7-406B-9646-F71FF0624315}" destId="{203DE845-4B73-432D-99C2-CF0789F9EC19}" srcOrd="1" destOrd="0" presId="urn:microsoft.com/office/officeart/2005/8/layout/hList7"/>
    <dgm:cxn modelId="{A710FBD7-C147-4628-ADC2-9C2C15CB99B7}" type="presOf" srcId="{BC4C8953-44D6-45AB-8513-934CEA377B9B}" destId="{A1440DE8-76FB-4752-A657-1C335EF76E01}" srcOrd="0" destOrd="4" presId="urn:microsoft.com/office/officeart/2005/8/layout/hList7"/>
    <dgm:cxn modelId="{1B4A0518-12ED-4955-A8E9-8675DC2783E2}" type="presParOf" srcId="{2CD69E1B-55AD-4E3E-9F6F-051B02881222}" destId="{8C686880-2E4D-46AC-83CB-0DC0991CFEA9}" srcOrd="0" destOrd="0" presId="urn:microsoft.com/office/officeart/2005/8/layout/hList7"/>
    <dgm:cxn modelId="{02181B78-1BAA-4B04-B301-657F1AD8766D}" type="presParOf" srcId="{2CD69E1B-55AD-4E3E-9F6F-051B02881222}" destId="{AE6E0B57-9CA2-49B2-BC45-CA1590E98563}" srcOrd="1" destOrd="0" presId="urn:microsoft.com/office/officeart/2005/8/layout/hList7"/>
    <dgm:cxn modelId="{352C25AF-6697-4F57-9577-B72ACBE2A5A1}" type="presParOf" srcId="{AE6E0B57-9CA2-49B2-BC45-CA1590E98563}" destId="{C6B47CB0-F0D2-4609-A33A-AC1A99FDDC0C}" srcOrd="0" destOrd="0" presId="urn:microsoft.com/office/officeart/2005/8/layout/hList7"/>
    <dgm:cxn modelId="{806649A3-7AB0-4A04-8869-8B50D91B519F}" type="presParOf" srcId="{C6B47CB0-F0D2-4609-A33A-AC1A99FDDC0C}" destId="{A1440DE8-76FB-4752-A657-1C335EF76E01}" srcOrd="0" destOrd="0" presId="urn:microsoft.com/office/officeart/2005/8/layout/hList7"/>
    <dgm:cxn modelId="{FDBAC1C5-63CF-4FA2-90F5-6FAAE88AA7BB}" type="presParOf" srcId="{C6B47CB0-F0D2-4609-A33A-AC1A99FDDC0C}" destId="{B816AFFE-B9DE-4FB5-9353-A0DF4AECF8F2}" srcOrd="1" destOrd="0" presId="urn:microsoft.com/office/officeart/2005/8/layout/hList7"/>
    <dgm:cxn modelId="{5F0111F8-93F2-4336-BF96-225E8E8EA4C8}" type="presParOf" srcId="{C6B47CB0-F0D2-4609-A33A-AC1A99FDDC0C}" destId="{907FDEEF-1C9B-4060-A7E9-067C36D144E1}" srcOrd="2" destOrd="0" presId="urn:microsoft.com/office/officeart/2005/8/layout/hList7"/>
    <dgm:cxn modelId="{5F8C3947-CD5D-4A24-9670-B3893714BB44}" type="presParOf" srcId="{C6B47CB0-F0D2-4609-A33A-AC1A99FDDC0C}" destId="{B1F7424F-E405-46C7-921E-51C5BA65F561}" srcOrd="3" destOrd="0" presId="urn:microsoft.com/office/officeart/2005/8/layout/hList7"/>
    <dgm:cxn modelId="{FC13A094-1EAE-49EC-8FCE-AF1F05CFF982}" type="presParOf" srcId="{AE6E0B57-9CA2-49B2-BC45-CA1590E98563}" destId="{9E1910CF-302D-44D5-9586-AFB7852219BF}" srcOrd="1" destOrd="0" presId="urn:microsoft.com/office/officeart/2005/8/layout/hList7"/>
    <dgm:cxn modelId="{9441F35A-D16F-4995-A729-A20C01625C46}" type="presParOf" srcId="{AE6E0B57-9CA2-49B2-BC45-CA1590E98563}" destId="{834F022A-D9A9-4F0F-8C4A-A8418B341A90}" srcOrd="2" destOrd="0" presId="urn:microsoft.com/office/officeart/2005/8/layout/hList7"/>
    <dgm:cxn modelId="{F164599E-B833-4421-8504-6DDB25016743}" type="presParOf" srcId="{834F022A-D9A9-4F0F-8C4A-A8418B341A90}" destId="{34FB22DC-19FC-43BC-A640-85BD48482A6F}" srcOrd="0" destOrd="0" presId="urn:microsoft.com/office/officeart/2005/8/layout/hList7"/>
    <dgm:cxn modelId="{15DBE9A2-B1A4-498E-9E67-49D99E896E80}" type="presParOf" srcId="{834F022A-D9A9-4F0F-8C4A-A8418B341A90}" destId="{5BD19FE1-1AC9-4F23-BF58-334435A1713F}" srcOrd="1" destOrd="0" presId="urn:microsoft.com/office/officeart/2005/8/layout/hList7"/>
    <dgm:cxn modelId="{420B771C-54C1-4A78-9C19-42326D0157D8}" type="presParOf" srcId="{834F022A-D9A9-4F0F-8C4A-A8418B341A90}" destId="{87BB0B6B-C121-49FB-A049-57100CE0CBFC}" srcOrd="2" destOrd="0" presId="urn:microsoft.com/office/officeart/2005/8/layout/hList7"/>
    <dgm:cxn modelId="{BA6B30D2-23B2-4161-9576-4B6421AAA971}" type="presParOf" srcId="{834F022A-D9A9-4F0F-8C4A-A8418B341A90}" destId="{9682E9DD-C043-41DB-A2A8-90020D4C3BD5}" srcOrd="3" destOrd="0" presId="urn:microsoft.com/office/officeart/2005/8/layout/hList7"/>
    <dgm:cxn modelId="{3EC6171A-6B02-47E7-8521-EC352DDF6BC6}" type="presParOf" srcId="{AE6E0B57-9CA2-49B2-BC45-CA1590E98563}" destId="{1FD605C9-E5D7-490C-A166-5A1E181FBD0A}" srcOrd="3" destOrd="0" presId="urn:microsoft.com/office/officeart/2005/8/layout/hList7"/>
    <dgm:cxn modelId="{3AF1466F-F2B5-466F-B6AE-5FF446E7D2EC}" type="presParOf" srcId="{AE6E0B57-9CA2-49B2-BC45-CA1590E98563}" destId="{7B72A409-0E99-44E9-914E-D9C548C9BDAC}" srcOrd="4" destOrd="0" presId="urn:microsoft.com/office/officeart/2005/8/layout/hList7"/>
    <dgm:cxn modelId="{E043B057-4175-4395-AFDF-E244794B743C}" type="presParOf" srcId="{7B72A409-0E99-44E9-914E-D9C548C9BDAC}" destId="{39275DC4-C527-411A-B8C7-43B8BFCB5E90}" srcOrd="0" destOrd="0" presId="urn:microsoft.com/office/officeart/2005/8/layout/hList7"/>
    <dgm:cxn modelId="{5F1CE2AA-82CB-4DE2-81CA-A137314A5EBF}" type="presParOf" srcId="{7B72A409-0E99-44E9-914E-D9C548C9BDAC}" destId="{203DE845-4B73-432D-99C2-CF0789F9EC19}" srcOrd="1" destOrd="0" presId="urn:microsoft.com/office/officeart/2005/8/layout/hList7"/>
    <dgm:cxn modelId="{13AAC505-0130-470A-ADA1-23253BDEE4BD}" type="presParOf" srcId="{7B72A409-0E99-44E9-914E-D9C548C9BDAC}" destId="{C8B2E637-1AF9-4014-AFF2-3885CBFB8B95}" srcOrd="2" destOrd="0" presId="urn:microsoft.com/office/officeart/2005/8/layout/hList7"/>
    <dgm:cxn modelId="{E0935F47-DBEA-411C-86A1-5977CD7CDDD1}" type="presParOf" srcId="{7B72A409-0E99-44E9-914E-D9C548C9BDAC}" destId="{89D73979-0839-4424-A00B-5243E38F02F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C1B8E-A9FF-42E7-A022-E956FE25B24A}" type="doc">
      <dgm:prSet loTypeId="urn:microsoft.com/office/officeart/2005/8/layout/hList7" loCatId="list" qsTypeId="urn:microsoft.com/office/officeart/2005/8/quickstyle/simple1" qsCatId="simple" csTypeId="urn:microsoft.com/office/officeart/2005/8/colors/accent0_2" csCatId="mainScheme" phldr="1"/>
      <dgm:spPr/>
    </dgm:pt>
    <dgm:pt modelId="{0B01A018-C6E0-455B-BBC0-5CB9E787D056}">
      <dgm:prSet phldrT="[Text]" custT="1"/>
      <dgm:spPr/>
      <dgm:t>
        <a:bodyPr/>
        <a:lstStyle/>
        <a:p>
          <a:pPr algn="ctr"/>
          <a:r>
            <a:rPr lang="en-US" sz="3200" dirty="0" err="1" smtClean="0"/>
            <a:t>IaaS</a:t>
          </a:r>
          <a:endParaRPr lang="en-US" sz="3200" dirty="0"/>
        </a:p>
      </dgm:t>
    </dgm:pt>
    <dgm:pt modelId="{C9BC8988-38DB-4D3A-82F4-3B9EDCA719E5}" type="parTrans" cxnId="{B8F6ACA3-B881-4E94-B3FA-A00814B72CDA}">
      <dgm:prSet/>
      <dgm:spPr/>
      <dgm:t>
        <a:bodyPr/>
        <a:lstStyle/>
        <a:p>
          <a:endParaRPr lang="en-US"/>
        </a:p>
      </dgm:t>
    </dgm:pt>
    <dgm:pt modelId="{493813B7-53F8-43A0-870E-E1BB355B249D}" type="sibTrans" cxnId="{B8F6ACA3-B881-4E94-B3FA-A00814B72CDA}">
      <dgm:prSet/>
      <dgm:spPr/>
      <dgm:t>
        <a:bodyPr/>
        <a:lstStyle/>
        <a:p>
          <a:endParaRPr lang="en-US"/>
        </a:p>
      </dgm:t>
    </dgm:pt>
    <dgm:pt modelId="{8379C6B4-BDF7-406B-9646-F71FF0624315}">
      <dgm:prSet phldrT="[Text]" custT="1"/>
      <dgm:spPr/>
      <dgm:t>
        <a:bodyPr/>
        <a:lstStyle/>
        <a:p>
          <a:pPr algn="ctr"/>
          <a:r>
            <a:rPr lang="en-US" sz="3200" dirty="0" smtClean="0"/>
            <a:t>Services</a:t>
          </a:r>
          <a:endParaRPr lang="en-US" sz="3200" dirty="0"/>
        </a:p>
      </dgm:t>
    </dgm:pt>
    <dgm:pt modelId="{83C5056F-F931-44C1-A91C-86F99B83F940}" type="parTrans" cxnId="{A43F17F8-BD12-48BF-919B-1C54559C7563}">
      <dgm:prSet/>
      <dgm:spPr/>
      <dgm:t>
        <a:bodyPr/>
        <a:lstStyle/>
        <a:p>
          <a:endParaRPr lang="en-US"/>
        </a:p>
      </dgm:t>
    </dgm:pt>
    <dgm:pt modelId="{3616248F-01AC-4292-AACF-D0D5E6A22CE6}" type="sibTrans" cxnId="{A43F17F8-BD12-48BF-919B-1C54559C7563}">
      <dgm:prSet/>
      <dgm:spPr/>
      <dgm:t>
        <a:bodyPr/>
        <a:lstStyle/>
        <a:p>
          <a:endParaRPr lang="en-US"/>
        </a:p>
      </dgm:t>
    </dgm:pt>
    <dgm:pt modelId="{F82C6F06-970A-48F0-848C-688CD4172C1A}">
      <dgm:prSet phldrT="[Text]" custT="1"/>
      <dgm:spPr/>
      <dgm:t>
        <a:bodyPr/>
        <a:lstStyle/>
        <a:p>
          <a:pPr algn="l"/>
          <a:r>
            <a:rPr lang="en-US" sz="1700" dirty="0" smtClean="0"/>
            <a:t>Windows or Linux VMs</a:t>
          </a:r>
          <a:endParaRPr lang="en-US" sz="1700" dirty="0"/>
        </a:p>
      </dgm:t>
    </dgm:pt>
    <dgm:pt modelId="{DC5583EC-C46B-40C0-B43D-8D2C6CAED881}" type="parTrans" cxnId="{46A1180F-5966-459E-9867-2CE27B2C9790}">
      <dgm:prSet/>
      <dgm:spPr/>
      <dgm:t>
        <a:bodyPr/>
        <a:lstStyle/>
        <a:p>
          <a:endParaRPr lang="en-US"/>
        </a:p>
      </dgm:t>
    </dgm:pt>
    <dgm:pt modelId="{1188DF21-D300-428A-ABCB-278FD35E2A48}" type="sibTrans" cxnId="{46A1180F-5966-459E-9867-2CE27B2C9790}">
      <dgm:prSet/>
      <dgm:spPr/>
      <dgm:t>
        <a:bodyPr/>
        <a:lstStyle/>
        <a:p>
          <a:endParaRPr lang="en-US"/>
        </a:p>
      </dgm:t>
    </dgm:pt>
    <dgm:pt modelId="{EF283590-17E0-4CAD-866A-81A206E11162}">
      <dgm:prSet phldrT="[Text]" custT="1"/>
      <dgm:spPr/>
      <dgm:t>
        <a:bodyPr/>
        <a:lstStyle/>
        <a:p>
          <a:pPr algn="l"/>
          <a:r>
            <a:rPr lang="en-US" sz="1700" dirty="0" smtClean="0"/>
            <a:t>Official Oracle JDK v6 &amp; v7</a:t>
          </a:r>
          <a:endParaRPr lang="en-US" sz="1700" dirty="0"/>
        </a:p>
      </dgm:t>
    </dgm:pt>
    <dgm:pt modelId="{8598CCDB-B937-43BD-85C4-D1756B25E9B8}" type="parTrans" cxnId="{01D00A74-063D-4A59-9E99-1DDB6E9CFCDA}">
      <dgm:prSet/>
      <dgm:spPr/>
      <dgm:t>
        <a:bodyPr/>
        <a:lstStyle/>
        <a:p>
          <a:endParaRPr lang="en-US"/>
        </a:p>
      </dgm:t>
    </dgm:pt>
    <dgm:pt modelId="{C025007C-4987-4227-A7FB-FF75A6A10127}" type="sibTrans" cxnId="{01D00A74-063D-4A59-9E99-1DDB6E9CFCDA}">
      <dgm:prSet/>
      <dgm:spPr/>
      <dgm:t>
        <a:bodyPr/>
        <a:lstStyle/>
        <a:p>
          <a:endParaRPr lang="en-US"/>
        </a:p>
      </dgm:t>
    </dgm:pt>
    <dgm:pt modelId="{AEBD560F-4E42-4875-A448-F9F06BD8A82C}">
      <dgm:prSet phldrT="[Text]"/>
      <dgm:spPr/>
      <dgm:t>
        <a:bodyPr/>
        <a:lstStyle/>
        <a:p>
          <a:pPr algn="l"/>
          <a:r>
            <a:rPr lang="en-US" sz="1700" dirty="0" smtClean="0"/>
            <a:t>Other Azure SDKs and azure-cli / tools </a:t>
          </a:r>
          <a:endParaRPr lang="en-US" sz="1700" dirty="0"/>
        </a:p>
      </dgm:t>
    </dgm:pt>
    <dgm:pt modelId="{893242CB-8036-423C-8CCE-DA9F68E8F86C}" type="parTrans" cxnId="{18227326-B0A1-4021-8AA6-776C84980304}">
      <dgm:prSet/>
      <dgm:spPr/>
      <dgm:t>
        <a:bodyPr/>
        <a:lstStyle/>
        <a:p>
          <a:endParaRPr lang="en-US"/>
        </a:p>
      </dgm:t>
    </dgm:pt>
    <dgm:pt modelId="{26111B41-7FAB-41CF-AAEB-5CC1BAFF5F4F}" type="sibTrans" cxnId="{18227326-B0A1-4021-8AA6-776C84980304}">
      <dgm:prSet/>
      <dgm:spPr/>
      <dgm:t>
        <a:bodyPr/>
        <a:lstStyle/>
        <a:p>
          <a:endParaRPr lang="en-US"/>
        </a:p>
      </dgm:t>
    </dgm:pt>
    <dgm:pt modelId="{D7D46AE8-B425-4436-8BC9-63361CE7E6CE}">
      <dgm:prSet phldrT="[Text]" custT="1"/>
      <dgm:spPr/>
      <dgm:t>
        <a:bodyPr/>
        <a:lstStyle/>
        <a:p>
          <a:pPr algn="l"/>
          <a:r>
            <a:rPr lang="en-US" sz="1700" dirty="0" smtClean="0"/>
            <a:t>Pre-configured VMs</a:t>
          </a:r>
          <a:endParaRPr lang="en-US" sz="1700" dirty="0"/>
        </a:p>
      </dgm:t>
    </dgm:pt>
    <dgm:pt modelId="{DF31D979-8232-4F4F-9017-70A5429DD02F}" type="parTrans" cxnId="{AA7F2F06-2AFA-4BE9-A8A5-E37E0DCA6F68}">
      <dgm:prSet/>
      <dgm:spPr/>
      <dgm:t>
        <a:bodyPr/>
        <a:lstStyle/>
        <a:p>
          <a:endParaRPr lang="en-US"/>
        </a:p>
      </dgm:t>
    </dgm:pt>
    <dgm:pt modelId="{6A570829-FBB1-4039-A89C-B231F38C939A}" type="sibTrans" cxnId="{AA7F2F06-2AFA-4BE9-A8A5-E37E0DCA6F68}">
      <dgm:prSet/>
      <dgm:spPr/>
      <dgm:t>
        <a:bodyPr/>
        <a:lstStyle/>
        <a:p>
          <a:endParaRPr lang="en-US"/>
        </a:p>
      </dgm:t>
    </dgm:pt>
    <dgm:pt modelId="{BC4C8953-44D6-45AB-8513-934CEA377B9B}">
      <dgm:prSet phldrT="[Text]" custT="1"/>
      <dgm:spPr/>
      <dgm:t>
        <a:bodyPr/>
        <a:lstStyle/>
        <a:p>
          <a:pPr algn="l"/>
          <a:r>
            <a:rPr lang="en-US" sz="1700" dirty="0" smtClean="0"/>
            <a:t>Oracle WebLogic, VM Depot Java Image, or your own JVM</a:t>
          </a:r>
          <a:endParaRPr lang="en-US" sz="1700" dirty="0"/>
        </a:p>
      </dgm:t>
    </dgm:pt>
    <dgm:pt modelId="{735A4FCA-0D02-4934-A175-F5076B66685F}" type="parTrans" cxnId="{B30C7E64-E502-460C-8617-42D8765494D9}">
      <dgm:prSet/>
      <dgm:spPr/>
      <dgm:t>
        <a:bodyPr/>
        <a:lstStyle/>
        <a:p>
          <a:endParaRPr lang="en-US"/>
        </a:p>
      </dgm:t>
    </dgm:pt>
    <dgm:pt modelId="{52CFB4BE-86D8-45DF-91DA-721EEC923E38}" type="sibTrans" cxnId="{B30C7E64-E502-460C-8617-42D8765494D9}">
      <dgm:prSet/>
      <dgm:spPr/>
      <dgm:t>
        <a:bodyPr/>
        <a:lstStyle/>
        <a:p>
          <a:endParaRPr lang="en-US"/>
        </a:p>
      </dgm:t>
    </dgm:pt>
    <dgm:pt modelId="{117A9863-C390-4DF6-B6E0-EF0DE546E84D}">
      <dgm:prSet phldrT="[Text]"/>
      <dgm:spPr/>
      <dgm:t>
        <a:bodyPr/>
        <a:lstStyle/>
        <a:p>
          <a:pPr algn="l"/>
          <a:endParaRPr lang="en-US" sz="1700" dirty="0"/>
        </a:p>
      </dgm:t>
    </dgm:pt>
    <dgm:pt modelId="{E8388427-1601-45D7-A5C8-904126D35BE4}" type="parTrans" cxnId="{C586E3B8-0FC9-43DC-90EA-3B1A6CDD6642}">
      <dgm:prSet/>
      <dgm:spPr/>
      <dgm:t>
        <a:bodyPr/>
        <a:lstStyle/>
        <a:p>
          <a:endParaRPr lang="en-US"/>
        </a:p>
      </dgm:t>
    </dgm:pt>
    <dgm:pt modelId="{1B19DFD4-E49B-4246-A70C-832205F668BC}" type="sibTrans" cxnId="{C586E3B8-0FC9-43DC-90EA-3B1A6CDD6642}">
      <dgm:prSet/>
      <dgm:spPr/>
      <dgm:t>
        <a:bodyPr/>
        <a:lstStyle/>
        <a:p>
          <a:endParaRPr lang="en-US"/>
        </a:p>
      </dgm:t>
    </dgm:pt>
    <dgm:pt modelId="{94B61640-14C3-4A71-ACF8-86707C4BF4F5}">
      <dgm:prSet phldrT="[Text]"/>
      <dgm:spPr/>
      <dgm:t>
        <a:bodyPr/>
        <a:lstStyle/>
        <a:p>
          <a:pPr algn="l"/>
          <a:r>
            <a:rPr lang="en-US" sz="1700" dirty="0" smtClean="0"/>
            <a:t>Microsoft Azure SDK for Java: Blob, table, queue, service bus, SQL, </a:t>
          </a:r>
          <a:r>
            <a:rPr lang="en-US" sz="1700" dirty="0" err="1" smtClean="0"/>
            <a:t>etc</a:t>
          </a:r>
          <a:endParaRPr lang="en-US" sz="1700" dirty="0"/>
        </a:p>
      </dgm:t>
    </dgm:pt>
    <dgm:pt modelId="{0645BD18-76CA-46CA-B588-EC57FA45E6AB}" type="parTrans" cxnId="{2DD25D0F-EEEE-45B3-AE4A-F9B676CBE007}">
      <dgm:prSet/>
      <dgm:spPr/>
      <dgm:t>
        <a:bodyPr/>
        <a:lstStyle/>
        <a:p>
          <a:endParaRPr lang="en-US"/>
        </a:p>
      </dgm:t>
    </dgm:pt>
    <dgm:pt modelId="{C9990E53-207F-47DD-A5FF-E34D30A4CF1B}" type="sibTrans" cxnId="{2DD25D0F-EEEE-45B3-AE4A-F9B676CBE007}">
      <dgm:prSet/>
      <dgm:spPr/>
      <dgm:t>
        <a:bodyPr/>
        <a:lstStyle/>
        <a:p>
          <a:endParaRPr lang="en-US"/>
        </a:p>
      </dgm:t>
    </dgm:pt>
    <dgm:pt modelId="{32CAC397-A38D-4C38-BEBD-F3EF26DB6FDC}">
      <dgm:prSet phldrT="[Text]" custT="1"/>
      <dgm:spPr/>
      <dgm:t>
        <a:bodyPr/>
        <a:lstStyle/>
        <a:p>
          <a:pPr algn="l"/>
          <a:r>
            <a:rPr lang="en-US" sz="1700" dirty="0" smtClean="0"/>
            <a:t>Eclipse plugin for deployment, monitoring and management</a:t>
          </a:r>
          <a:endParaRPr lang="en-US" sz="1700" dirty="0"/>
        </a:p>
      </dgm:t>
    </dgm:pt>
    <dgm:pt modelId="{767CCFE0-AD1A-4239-8138-BE20FD6A5DC6}">
      <dgm:prSet phldrT="[Text]" custT="1"/>
      <dgm:spPr/>
      <dgm:t>
        <a:bodyPr/>
        <a:lstStyle/>
        <a:p>
          <a:pPr algn="l"/>
          <a:r>
            <a:rPr lang="en-US" sz="1700" dirty="0" smtClean="0"/>
            <a:t>Or bring any VM</a:t>
          </a:r>
          <a:endParaRPr lang="en-US" sz="1700" dirty="0"/>
        </a:p>
      </dgm:t>
    </dgm:pt>
    <dgm:pt modelId="{4F09961C-63E5-4121-91AF-E92128D5751B}">
      <dgm:prSet phldrT="[Text]" custT="1"/>
      <dgm:spPr/>
      <dgm:t>
        <a:bodyPr/>
        <a:lstStyle/>
        <a:p>
          <a:pPr algn="l"/>
          <a:r>
            <a:rPr lang="en-US" sz="1700" dirty="0" smtClean="0"/>
            <a:t>64 bit </a:t>
          </a:r>
          <a:r>
            <a:rPr lang="en-US" sz="1700" dirty="0" err="1" smtClean="0"/>
            <a:t>OpenJDK</a:t>
          </a:r>
          <a:r>
            <a:rPr lang="en-US" sz="1700" dirty="0" smtClean="0"/>
            <a:t> build by Azul (Zulu)</a:t>
          </a:r>
          <a:endParaRPr lang="en-US" sz="1700" dirty="0"/>
        </a:p>
      </dgm:t>
    </dgm:pt>
    <dgm:pt modelId="{00B22395-3469-475D-BDBE-7C054FC9F79C}">
      <dgm:prSet phldrT="[Text]" custT="1"/>
      <dgm:spPr/>
      <dgm:t>
        <a:bodyPr/>
        <a:lstStyle/>
        <a:p>
          <a:pPr algn="ctr"/>
          <a:r>
            <a:rPr lang="en-US" sz="3200" dirty="0" err="1" smtClean="0"/>
            <a:t>PaaS</a:t>
          </a:r>
          <a:endParaRPr lang="en-US" sz="1900" dirty="0"/>
        </a:p>
      </dgm:t>
    </dgm:pt>
    <dgm:pt modelId="{69BB8297-2FED-47BC-B383-B72A99D1F5A7}" type="sibTrans" cxnId="{35050C4A-9735-42BF-8771-29A9423C83A4}">
      <dgm:prSet/>
      <dgm:spPr/>
      <dgm:t>
        <a:bodyPr/>
        <a:lstStyle/>
        <a:p>
          <a:endParaRPr lang="en-US"/>
        </a:p>
      </dgm:t>
    </dgm:pt>
    <dgm:pt modelId="{8E92AEE6-AAA1-4A90-90CE-C77BAA46F46C}" type="parTrans" cxnId="{35050C4A-9735-42BF-8771-29A9423C83A4}">
      <dgm:prSet/>
      <dgm:spPr/>
      <dgm:t>
        <a:bodyPr/>
        <a:lstStyle/>
        <a:p>
          <a:endParaRPr lang="en-US"/>
        </a:p>
      </dgm:t>
    </dgm:pt>
    <dgm:pt modelId="{0D9BDB16-007B-4585-B8D7-706E0B290825}" type="sibTrans" cxnId="{45040D94-26E7-4C56-AFA7-B818B5C4A2C5}">
      <dgm:prSet/>
      <dgm:spPr/>
      <dgm:t>
        <a:bodyPr/>
        <a:lstStyle/>
        <a:p>
          <a:endParaRPr lang="en-US"/>
        </a:p>
      </dgm:t>
    </dgm:pt>
    <dgm:pt modelId="{FBF7FE13-2160-4110-B0CD-0B3E2D973D38}" type="parTrans" cxnId="{45040D94-26E7-4C56-AFA7-B818B5C4A2C5}">
      <dgm:prSet/>
      <dgm:spPr/>
      <dgm:t>
        <a:bodyPr/>
        <a:lstStyle/>
        <a:p>
          <a:endParaRPr lang="en-US"/>
        </a:p>
      </dgm:t>
    </dgm:pt>
    <dgm:pt modelId="{C36834B2-C1FC-4367-8672-F0801DF43175}" type="sibTrans" cxnId="{0267C948-335A-4FA4-AD7B-3962663E6039}">
      <dgm:prSet/>
      <dgm:spPr/>
      <dgm:t>
        <a:bodyPr/>
        <a:lstStyle/>
        <a:p>
          <a:endParaRPr lang="en-US"/>
        </a:p>
      </dgm:t>
    </dgm:pt>
    <dgm:pt modelId="{896FA443-8561-4485-BDA6-1A29A520F6F3}" type="parTrans" cxnId="{0267C948-335A-4FA4-AD7B-3962663E6039}">
      <dgm:prSet/>
      <dgm:spPr/>
      <dgm:t>
        <a:bodyPr/>
        <a:lstStyle/>
        <a:p>
          <a:endParaRPr lang="en-US"/>
        </a:p>
      </dgm:t>
    </dgm:pt>
    <dgm:pt modelId="{1C453560-9842-414F-B149-665FB4F4633E}" type="sibTrans" cxnId="{E14DF4D8-DF97-4D4E-849C-56195851FAF4}">
      <dgm:prSet/>
      <dgm:spPr/>
      <dgm:t>
        <a:bodyPr/>
        <a:lstStyle/>
        <a:p>
          <a:endParaRPr lang="en-US"/>
        </a:p>
      </dgm:t>
    </dgm:pt>
    <dgm:pt modelId="{A007F316-2DB9-4C58-AF0F-85EAC7CB434B}" type="parTrans" cxnId="{E14DF4D8-DF97-4D4E-849C-56195851FAF4}">
      <dgm:prSet/>
      <dgm:spPr/>
      <dgm:t>
        <a:bodyPr/>
        <a:lstStyle/>
        <a:p>
          <a:endParaRPr lang="en-US"/>
        </a:p>
      </dgm:t>
    </dgm:pt>
    <dgm:pt modelId="{2CD69E1B-55AD-4E3E-9F6F-051B02881222}" type="pres">
      <dgm:prSet presAssocID="{011C1B8E-A9FF-42E7-A022-E956FE25B24A}" presName="Name0" presStyleCnt="0">
        <dgm:presLayoutVars>
          <dgm:dir/>
          <dgm:resizeHandles val="exact"/>
        </dgm:presLayoutVars>
      </dgm:prSet>
      <dgm:spPr/>
    </dgm:pt>
    <dgm:pt modelId="{8C686880-2E4D-46AC-83CB-0DC0991CFEA9}" type="pres">
      <dgm:prSet presAssocID="{011C1B8E-A9FF-42E7-A022-E956FE25B24A}" presName="fgShape" presStyleLbl="fgShp" presStyleIdx="0" presStyleCnt="1" custScaleX="94056" custScaleY="56775" custLinFactY="-100000" custLinFactNeighborX="-966" custLinFactNeighborY="-198882"/>
      <dgm:spPr/>
    </dgm:pt>
    <dgm:pt modelId="{AE6E0B57-9CA2-49B2-BC45-CA1590E98563}" type="pres">
      <dgm:prSet presAssocID="{011C1B8E-A9FF-42E7-A022-E956FE25B24A}" presName="linComp" presStyleCnt="0"/>
      <dgm:spPr/>
    </dgm:pt>
    <dgm:pt modelId="{C6B47CB0-F0D2-4609-A33A-AC1A99FDDC0C}" type="pres">
      <dgm:prSet presAssocID="{0B01A018-C6E0-455B-BBC0-5CB9E787D056}" presName="compNode" presStyleCnt="0"/>
      <dgm:spPr/>
    </dgm:pt>
    <dgm:pt modelId="{A1440DE8-76FB-4752-A657-1C335EF76E01}" type="pres">
      <dgm:prSet presAssocID="{0B01A018-C6E0-455B-BBC0-5CB9E787D056}" presName="bkgdShape" presStyleLbl="node1" presStyleIdx="0" presStyleCnt="3"/>
      <dgm:spPr/>
      <dgm:t>
        <a:bodyPr/>
        <a:lstStyle/>
        <a:p>
          <a:endParaRPr lang="en-US"/>
        </a:p>
      </dgm:t>
    </dgm:pt>
    <dgm:pt modelId="{B816AFFE-B9DE-4FB5-9353-A0DF4AECF8F2}" type="pres">
      <dgm:prSet presAssocID="{0B01A018-C6E0-455B-BBC0-5CB9E787D056}" presName="nodeTx" presStyleLbl="node1" presStyleIdx="0" presStyleCnt="3">
        <dgm:presLayoutVars>
          <dgm:bulletEnabled val="1"/>
        </dgm:presLayoutVars>
      </dgm:prSet>
      <dgm:spPr/>
      <dgm:t>
        <a:bodyPr/>
        <a:lstStyle/>
        <a:p>
          <a:endParaRPr lang="en-US"/>
        </a:p>
      </dgm:t>
    </dgm:pt>
    <dgm:pt modelId="{907FDEEF-1C9B-4060-A7E9-067C36D144E1}" type="pres">
      <dgm:prSet presAssocID="{0B01A018-C6E0-455B-BBC0-5CB9E787D056}" presName="invisiNode" presStyleLbl="node1" presStyleIdx="0" presStyleCnt="3"/>
      <dgm:spPr/>
    </dgm:pt>
    <dgm:pt modelId="{B1F7424F-E405-46C7-921E-51C5BA65F561}" type="pres">
      <dgm:prSet presAssocID="{0B01A018-C6E0-455B-BBC0-5CB9E787D056}" presName="imagNode" presStyleLbl="fgImgPlace1" presStyleIdx="0" presStyleCnt="3" custScaleY="102326"/>
      <dgm:spPr>
        <a:blipFill rotWithShape="1">
          <a:blip xmlns:r="http://schemas.openxmlformats.org/officeDocument/2006/relationships" r:embed="rId1"/>
          <a:stretch>
            <a:fillRect/>
          </a:stretch>
        </a:blipFill>
      </dgm:spPr>
    </dgm:pt>
    <dgm:pt modelId="{9E1910CF-302D-44D5-9586-AFB7852219BF}" type="pres">
      <dgm:prSet presAssocID="{493813B7-53F8-43A0-870E-E1BB355B249D}" presName="sibTrans" presStyleLbl="sibTrans2D1" presStyleIdx="0" presStyleCnt="0"/>
      <dgm:spPr/>
      <dgm:t>
        <a:bodyPr/>
        <a:lstStyle/>
        <a:p>
          <a:endParaRPr lang="en-US"/>
        </a:p>
      </dgm:t>
    </dgm:pt>
    <dgm:pt modelId="{834F022A-D9A9-4F0F-8C4A-A8418B341A90}" type="pres">
      <dgm:prSet presAssocID="{00B22395-3469-475D-BDBE-7C054FC9F79C}" presName="compNode" presStyleCnt="0"/>
      <dgm:spPr/>
    </dgm:pt>
    <dgm:pt modelId="{34FB22DC-19FC-43BC-A640-85BD48482A6F}" type="pres">
      <dgm:prSet presAssocID="{00B22395-3469-475D-BDBE-7C054FC9F79C}" presName="bkgdShape" presStyleLbl="node1" presStyleIdx="1" presStyleCnt="3"/>
      <dgm:spPr/>
      <dgm:t>
        <a:bodyPr/>
        <a:lstStyle/>
        <a:p>
          <a:endParaRPr lang="en-US"/>
        </a:p>
      </dgm:t>
    </dgm:pt>
    <dgm:pt modelId="{5BD19FE1-1AC9-4F23-BF58-334435A1713F}" type="pres">
      <dgm:prSet presAssocID="{00B22395-3469-475D-BDBE-7C054FC9F79C}" presName="nodeTx" presStyleLbl="node1" presStyleIdx="1" presStyleCnt="3">
        <dgm:presLayoutVars>
          <dgm:bulletEnabled val="1"/>
        </dgm:presLayoutVars>
      </dgm:prSet>
      <dgm:spPr/>
      <dgm:t>
        <a:bodyPr/>
        <a:lstStyle/>
        <a:p>
          <a:endParaRPr lang="en-US"/>
        </a:p>
      </dgm:t>
    </dgm:pt>
    <dgm:pt modelId="{87BB0B6B-C121-49FB-A049-57100CE0CBFC}" type="pres">
      <dgm:prSet presAssocID="{00B22395-3469-475D-BDBE-7C054FC9F79C}" presName="invisiNode" presStyleLbl="node1" presStyleIdx="1" presStyleCnt="3"/>
      <dgm:spPr/>
    </dgm:pt>
    <dgm:pt modelId="{9682E9DD-C043-41DB-A2A8-90020D4C3BD5}" type="pres">
      <dgm:prSet presAssocID="{00B22395-3469-475D-BDBE-7C054FC9F79C}" presName="imagNode" presStyleLbl="fgImgPlace1" presStyleIdx="1" presStyleCnt="3" custScaleY="102326"/>
      <dgm:spPr>
        <a:blipFill rotWithShape="1">
          <a:blip xmlns:r="http://schemas.openxmlformats.org/officeDocument/2006/relationships" r:embed="rId2"/>
          <a:stretch>
            <a:fillRect/>
          </a:stretch>
        </a:blipFill>
      </dgm:spPr>
      <dgm:t>
        <a:bodyPr/>
        <a:lstStyle/>
        <a:p>
          <a:endParaRPr lang="en-US"/>
        </a:p>
      </dgm:t>
    </dgm:pt>
    <dgm:pt modelId="{1FD605C9-E5D7-490C-A166-5A1E181FBD0A}" type="pres">
      <dgm:prSet presAssocID="{69BB8297-2FED-47BC-B383-B72A99D1F5A7}" presName="sibTrans" presStyleLbl="sibTrans2D1" presStyleIdx="0" presStyleCnt="0"/>
      <dgm:spPr/>
      <dgm:t>
        <a:bodyPr/>
        <a:lstStyle/>
        <a:p>
          <a:endParaRPr lang="en-US"/>
        </a:p>
      </dgm:t>
    </dgm:pt>
    <dgm:pt modelId="{7B72A409-0E99-44E9-914E-D9C548C9BDAC}" type="pres">
      <dgm:prSet presAssocID="{8379C6B4-BDF7-406B-9646-F71FF0624315}" presName="compNode" presStyleCnt="0"/>
      <dgm:spPr/>
    </dgm:pt>
    <dgm:pt modelId="{39275DC4-C527-411A-B8C7-43B8BFCB5E90}" type="pres">
      <dgm:prSet presAssocID="{8379C6B4-BDF7-406B-9646-F71FF0624315}" presName="bkgdShape" presStyleLbl="node1" presStyleIdx="2" presStyleCnt="3"/>
      <dgm:spPr/>
      <dgm:t>
        <a:bodyPr/>
        <a:lstStyle/>
        <a:p>
          <a:endParaRPr lang="en-US"/>
        </a:p>
      </dgm:t>
    </dgm:pt>
    <dgm:pt modelId="{203DE845-4B73-432D-99C2-CF0789F9EC19}" type="pres">
      <dgm:prSet presAssocID="{8379C6B4-BDF7-406B-9646-F71FF0624315}" presName="nodeTx" presStyleLbl="node1" presStyleIdx="2" presStyleCnt="3">
        <dgm:presLayoutVars>
          <dgm:bulletEnabled val="1"/>
        </dgm:presLayoutVars>
      </dgm:prSet>
      <dgm:spPr/>
      <dgm:t>
        <a:bodyPr/>
        <a:lstStyle/>
        <a:p>
          <a:endParaRPr lang="en-US"/>
        </a:p>
      </dgm:t>
    </dgm:pt>
    <dgm:pt modelId="{C8B2E637-1AF9-4014-AFF2-3885CBFB8B95}" type="pres">
      <dgm:prSet presAssocID="{8379C6B4-BDF7-406B-9646-F71FF0624315}" presName="invisiNode" presStyleLbl="node1" presStyleIdx="2" presStyleCnt="3"/>
      <dgm:spPr/>
    </dgm:pt>
    <dgm:pt modelId="{89D73979-0839-4424-A00B-5243E38F02F7}" type="pres">
      <dgm:prSet presAssocID="{8379C6B4-BDF7-406B-9646-F71FF0624315}" presName="imagNode" presStyleLbl="fgImgPlace1" presStyleIdx="2" presStyleCnt="3" custScaleY="102326"/>
      <dgm:spPr>
        <a:blipFill rotWithShape="1">
          <a:blip xmlns:r="http://schemas.openxmlformats.org/officeDocument/2006/relationships" r:embed="rId3"/>
          <a:stretch>
            <a:fillRect/>
          </a:stretch>
        </a:blipFill>
      </dgm:spPr>
    </dgm:pt>
  </dgm:ptLst>
  <dgm:cxnLst>
    <dgm:cxn modelId="{A43F17F8-BD12-48BF-919B-1C54559C7563}" srcId="{011C1B8E-A9FF-42E7-A022-E956FE25B24A}" destId="{8379C6B4-BDF7-406B-9646-F71FF0624315}" srcOrd="2" destOrd="0" parTransId="{83C5056F-F931-44C1-A91C-86F99B83F940}" sibTransId="{3616248F-01AC-4292-AACF-D0D5E6A22CE6}"/>
    <dgm:cxn modelId="{FECA47DD-8037-43A8-812E-93DEE73C67E6}" type="presOf" srcId="{EF283590-17E0-4CAD-866A-81A206E11162}" destId="{B816AFFE-B9DE-4FB5-9353-A0DF4AECF8F2}" srcOrd="1" destOrd="2" presId="urn:microsoft.com/office/officeart/2005/8/layout/hList7"/>
    <dgm:cxn modelId="{02B98EBF-847E-45FC-8A76-8B5B7CFD2459}" type="presOf" srcId="{00B22395-3469-475D-BDBE-7C054FC9F79C}" destId="{5BD19FE1-1AC9-4F23-BF58-334435A1713F}" srcOrd="1" destOrd="0" presId="urn:microsoft.com/office/officeart/2005/8/layout/hList7"/>
    <dgm:cxn modelId="{2DD25D0F-EEEE-45B3-AE4A-F9B676CBE007}" srcId="{8379C6B4-BDF7-406B-9646-F71FF0624315}" destId="{94B61640-14C3-4A71-ACF8-86707C4BF4F5}" srcOrd="1" destOrd="0" parTransId="{0645BD18-76CA-46CA-B588-EC57FA45E6AB}" sibTransId="{C9990E53-207F-47DD-A5FF-E34D30A4CF1B}"/>
    <dgm:cxn modelId="{46CA8BE8-4446-4F47-9532-A26609663630}" type="presOf" srcId="{94B61640-14C3-4A71-ACF8-86707C4BF4F5}" destId="{39275DC4-C527-411A-B8C7-43B8BFCB5E90}" srcOrd="0" destOrd="2" presId="urn:microsoft.com/office/officeart/2005/8/layout/hList7"/>
    <dgm:cxn modelId="{B8F6ACA3-B881-4E94-B3FA-A00814B72CDA}" srcId="{011C1B8E-A9FF-42E7-A022-E956FE25B24A}" destId="{0B01A018-C6E0-455B-BBC0-5CB9E787D056}" srcOrd="0" destOrd="0" parTransId="{C9BC8988-38DB-4D3A-82F4-3B9EDCA719E5}" sibTransId="{493813B7-53F8-43A0-870E-E1BB355B249D}"/>
    <dgm:cxn modelId="{1DADDDEF-5085-420C-A8BA-9D67520041DF}" type="presOf" srcId="{0B01A018-C6E0-455B-BBC0-5CB9E787D056}" destId="{A1440DE8-76FB-4752-A657-1C335EF76E01}" srcOrd="0" destOrd="0" presId="urn:microsoft.com/office/officeart/2005/8/layout/hList7"/>
    <dgm:cxn modelId="{18227326-B0A1-4021-8AA6-776C84980304}" srcId="{8379C6B4-BDF7-406B-9646-F71FF0624315}" destId="{AEBD560F-4E42-4875-A448-F9F06BD8A82C}" srcOrd="2" destOrd="0" parTransId="{893242CB-8036-423C-8CCE-DA9F68E8F86C}" sibTransId="{26111B41-7FAB-41CF-AAEB-5CC1BAFF5F4F}"/>
    <dgm:cxn modelId="{72B330B2-3F71-42A3-903D-D6D39DC9B11D}" type="presOf" srcId="{00B22395-3469-475D-BDBE-7C054FC9F79C}" destId="{34FB22DC-19FC-43BC-A640-85BD48482A6F}" srcOrd="0" destOrd="0" presId="urn:microsoft.com/office/officeart/2005/8/layout/hList7"/>
    <dgm:cxn modelId="{5F389D0F-4463-4837-ACC3-D1822DE65A81}" type="presOf" srcId="{4F09961C-63E5-4121-91AF-E92128D5751B}" destId="{34FB22DC-19FC-43BC-A640-85BD48482A6F}" srcOrd="0" destOrd="1" presId="urn:microsoft.com/office/officeart/2005/8/layout/hList7"/>
    <dgm:cxn modelId="{01D00A74-063D-4A59-9E99-1DDB6E9CFCDA}" srcId="{0B01A018-C6E0-455B-BBC0-5CB9E787D056}" destId="{EF283590-17E0-4CAD-866A-81A206E11162}" srcOrd="1" destOrd="0" parTransId="{8598CCDB-B937-43BD-85C4-D1756B25E9B8}" sibTransId="{C025007C-4987-4227-A7FB-FF75A6A10127}"/>
    <dgm:cxn modelId="{33A623F6-59C9-4FA5-9073-DC17873E29D8}" type="presOf" srcId="{F82C6F06-970A-48F0-848C-688CD4172C1A}" destId="{A1440DE8-76FB-4752-A657-1C335EF76E01}" srcOrd="0" destOrd="1" presId="urn:microsoft.com/office/officeart/2005/8/layout/hList7"/>
    <dgm:cxn modelId="{0961513B-1825-47E1-A0CF-85876A883EA0}" type="presOf" srcId="{94B61640-14C3-4A71-ACF8-86707C4BF4F5}" destId="{203DE845-4B73-432D-99C2-CF0789F9EC19}" srcOrd="1" destOrd="2" presId="urn:microsoft.com/office/officeart/2005/8/layout/hList7"/>
    <dgm:cxn modelId="{91389ECF-5AD0-47DC-9C75-20E6DE599EE7}" type="presOf" srcId="{AEBD560F-4E42-4875-A448-F9F06BD8A82C}" destId="{203DE845-4B73-432D-99C2-CF0789F9EC19}" srcOrd="1" destOrd="3" presId="urn:microsoft.com/office/officeart/2005/8/layout/hList7"/>
    <dgm:cxn modelId="{2180C57D-1468-4B61-85BF-B0BC0E4D0B3E}" type="presOf" srcId="{D7D46AE8-B425-4436-8BC9-63361CE7E6CE}" destId="{B816AFFE-B9DE-4FB5-9353-A0DF4AECF8F2}" srcOrd="1" destOrd="3" presId="urn:microsoft.com/office/officeart/2005/8/layout/hList7"/>
    <dgm:cxn modelId="{B30C7E64-E502-460C-8617-42D8765494D9}" srcId="{0B01A018-C6E0-455B-BBC0-5CB9E787D056}" destId="{BC4C8953-44D6-45AB-8513-934CEA377B9B}" srcOrd="3" destOrd="0" parTransId="{735A4FCA-0D02-4934-A175-F5076B66685F}" sibTransId="{52CFB4BE-86D8-45DF-91DA-721EEC923E38}"/>
    <dgm:cxn modelId="{45040D94-26E7-4C56-AFA7-B818B5C4A2C5}" srcId="{00B22395-3469-475D-BDBE-7C054FC9F79C}" destId="{32CAC397-A38D-4C38-BEBD-F3EF26DB6FDC}" srcOrd="2" destOrd="0" parTransId="{FBF7FE13-2160-4110-B0CD-0B3E2D973D38}" sibTransId="{0D9BDB16-007B-4585-B8D7-706E0B290825}"/>
    <dgm:cxn modelId="{44B3B154-7148-4060-9971-E852E25EB37D}" type="presOf" srcId="{8379C6B4-BDF7-406B-9646-F71FF0624315}" destId="{39275DC4-C527-411A-B8C7-43B8BFCB5E90}" srcOrd="0" destOrd="0" presId="urn:microsoft.com/office/officeart/2005/8/layout/hList7"/>
    <dgm:cxn modelId="{199D7B8A-6A52-4BC2-9932-AD9912472C9B}" type="presOf" srcId="{D7D46AE8-B425-4436-8BC9-63361CE7E6CE}" destId="{A1440DE8-76FB-4752-A657-1C335EF76E01}" srcOrd="0" destOrd="3" presId="urn:microsoft.com/office/officeart/2005/8/layout/hList7"/>
    <dgm:cxn modelId="{BBFF1C48-BB55-489E-BAA6-AE052FD7F2D1}" type="presOf" srcId="{4F09961C-63E5-4121-91AF-E92128D5751B}" destId="{5BD19FE1-1AC9-4F23-BF58-334435A1713F}" srcOrd="1" destOrd="1" presId="urn:microsoft.com/office/officeart/2005/8/layout/hList7"/>
    <dgm:cxn modelId="{052243F2-94D5-4872-BA58-33A92288DDD3}" type="presOf" srcId="{32CAC397-A38D-4C38-BEBD-F3EF26DB6FDC}" destId="{34FB22DC-19FC-43BC-A640-85BD48482A6F}" srcOrd="0" destOrd="3" presId="urn:microsoft.com/office/officeart/2005/8/layout/hList7"/>
    <dgm:cxn modelId="{2B2C9251-796F-409D-B382-2DEA319396FE}" type="presOf" srcId="{BC4C8953-44D6-45AB-8513-934CEA377B9B}" destId="{B816AFFE-B9DE-4FB5-9353-A0DF4AECF8F2}" srcOrd="1" destOrd="4" presId="urn:microsoft.com/office/officeart/2005/8/layout/hList7"/>
    <dgm:cxn modelId="{C27730D6-A1F7-4308-A3B7-0EC13BC94624}" type="presOf" srcId="{32CAC397-A38D-4C38-BEBD-F3EF26DB6FDC}" destId="{5BD19FE1-1AC9-4F23-BF58-334435A1713F}" srcOrd="1" destOrd="3" presId="urn:microsoft.com/office/officeart/2005/8/layout/hList7"/>
    <dgm:cxn modelId="{E8CB2D5B-A944-41A9-B8D9-85DABF631292}" type="presOf" srcId="{767CCFE0-AD1A-4239-8138-BE20FD6A5DC6}" destId="{34FB22DC-19FC-43BC-A640-85BD48482A6F}" srcOrd="0" destOrd="2" presId="urn:microsoft.com/office/officeart/2005/8/layout/hList7"/>
    <dgm:cxn modelId="{C586E3B8-0FC9-43DC-90EA-3B1A6CDD6642}" srcId="{8379C6B4-BDF7-406B-9646-F71FF0624315}" destId="{117A9863-C390-4DF6-B6E0-EF0DE546E84D}" srcOrd="0" destOrd="0" parTransId="{E8388427-1601-45D7-A5C8-904126D35BE4}" sibTransId="{1B19DFD4-E49B-4246-A70C-832205F668BC}"/>
    <dgm:cxn modelId="{C603EDA3-58A2-4686-AEA8-B399B5BBC276}" type="presOf" srcId="{117A9863-C390-4DF6-B6E0-EF0DE546E84D}" destId="{203DE845-4B73-432D-99C2-CF0789F9EC19}" srcOrd="1" destOrd="1" presId="urn:microsoft.com/office/officeart/2005/8/layout/hList7"/>
    <dgm:cxn modelId="{46A1180F-5966-459E-9867-2CE27B2C9790}" srcId="{0B01A018-C6E0-455B-BBC0-5CB9E787D056}" destId="{F82C6F06-970A-48F0-848C-688CD4172C1A}" srcOrd="0" destOrd="0" parTransId="{DC5583EC-C46B-40C0-B43D-8D2C6CAED881}" sibTransId="{1188DF21-D300-428A-ABCB-278FD35E2A48}"/>
    <dgm:cxn modelId="{0267C948-335A-4FA4-AD7B-3962663E6039}" srcId="{00B22395-3469-475D-BDBE-7C054FC9F79C}" destId="{767CCFE0-AD1A-4239-8138-BE20FD6A5DC6}" srcOrd="1" destOrd="0" parTransId="{896FA443-8561-4485-BDA6-1A29A520F6F3}" sibTransId="{C36834B2-C1FC-4367-8672-F0801DF43175}"/>
    <dgm:cxn modelId="{C4F2B273-068A-4E93-97EE-BF6921FFB661}" type="presOf" srcId="{BC4C8953-44D6-45AB-8513-934CEA377B9B}" destId="{A1440DE8-76FB-4752-A657-1C335EF76E01}" srcOrd="0" destOrd="4" presId="urn:microsoft.com/office/officeart/2005/8/layout/hList7"/>
    <dgm:cxn modelId="{AA7F2F06-2AFA-4BE9-A8A5-E37E0DCA6F68}" srcId="{0B01A018-C6E0-455B-BBC0-5CB9E787D056}" destId="{D7D46AE8-B425-4436-8BC9-63361CE7E6CE}" srcOrd="2" destOrd="0" parTransId="{DF31D979-8232-4F4F-9017-70A5429DD02F}" sibTransId="{6A570829-FBB1-4039-A89C-B231F38C939A}"/>
    <dgm:cxn modelId="{71625A83-216A-4EAC-A638-A313C3A99BE3}" type="presOf" srcId="{767CCFE0-AD1A-4239-8138-BE20FD6A5DC6}" destId="{5BD19FE1-1AC9-4F23-BF58-334435A1713F}" srcOrd="1" destOrd="2" presId="urn:microsoft.com/office/officeart/2005/8/layout/hList7"/>
    <dgm:cxn modelId="{32C370CE-0F3D-49C6-82C8-2099DDB02F54}" type="presOf" srcId="{AEBD560F-4E42-4875-A448-F9F06BD8A82C}" destId="{39275DC4-C527-411A-B8C7-43B8BFCB5E90}" srcOrd="0" destOrd="3" presId="urn:microsoft.com/office/officeart/2005/8/layout/hList7"/>
    <dgm:cxn modelId="{35050C4A-9735-42BF-8771-29A9423C83A4}" srcId="{011C1B8E-A9FF-42E7-A022-E956FE25B24A}" destId="{00B22395-3469-475D-BDBE-7C054FC9F79C}" srcOrd="1" destOrd="0" parTransId="{8E92AEE6-AAA1-4A90-90CE-C77BAA46F46C}" sibTransId="{69BB8297-2FED-47BC-B383-B72A99D1F5A7}"/>
    <dgm:cxn modelId="{8EF702E1-9F7A-4C0E-9D41-00771E5330C8}" type="presOf" srcId="{69BB8297-2FED-47BC-B383-B72A99D1F5A7}" destId="{1FD605C9-E5D7-490C-A166-5A1E181FBD0A}" srcOrd="0" destOrd="0" presId="urn:microsoft.com/office/officeart/2005/8/layout/hList7"/>
    <dgm:cxn modelId="{7889A8E8-EDF9-4897-BF16-74D7A5798A65}" type="presOf" srcId="{8379C6B4-BDF7-406B-9646-F71FF0624315}" destId="{203DE845-4B73-432D-99C2-CF0789F9EC19}" srcOrd="1" destOrd="0" presId="urn:microsoft.com/office/officeart/2005/8/layout/hList7"/>
    <dgm:cxn modelId="{D552133D-3F14-4DD2-A564-BA72BB559CAA}" type="presOf" srcId="{117A9863-C390-4DF6-B6E0-EF0DE546E84D}" destId="{39275DC4-C527-411A-B8C7-43B8BFCB5E90}" srcOrd="0" destOrd="1" presId="urn:microsoft.com/office/officeart/2005/8/layout/hList7"/>
    <dgm:cxn modelId="{2DCB9706-3F2A-4EEC-9EE6-B98FC0F49E92}" type="presOf" srcId="{011C1B8E-A9FF-42E7-A022-E956FE25B24A}" destId="{2CD69E1B-55AD-4E3E-9F6F-051B02881222}" srcOrd="0" destOrd="0" presId="urn:microsoft.com/office/officeart/2005/8/layout/hList7"/>
    <dgm:cxn modelId="{E14DF4D8-DF97-4D4E-849C-56195851FAF4}" srcId="{00B22395-3469-475D-BDBE-7C054FC9F79C}" destId="{4F09961C-63E5-4121-91AF-E92128D5751B}" srcOrd="0" destOrd="0" parTransId="{A007F316-2DB9-4C58-AF0F-85EAC7CB434B}" sibTransId="{1C453560-9842-414F-B149-665FB4F4633E}"/>
    <dgm:cxn modelId="{A7035B12-8CCA-462B-94B6-BA4350A0953A}" type="presOf" srcId="{493813B7-53F8-43A0-870E-E1BB355B249D}" destId="{9E1910CF-302D-44D5-9586-AFB7852219BF}" srcOrd="0" destOrd="0" presId="urn:microsoft.com/office/officeart/2005/8/layout/hList7"/>
    <dgm:cxn modelId="{25C03DBB-B1F9-4EB6-9113-C36B8DDE2C03}" type="presOf" srcId="{0B01A018-C6E0-455B-BBC0-5CB9E787D056}" destId="{B816AFFE-B9DE-4FB5-9353-A0DF4AECF8F2}" srcOrd="1" destOrd="0" presId="urn:microsoft.com/office/officeart/2005/8/layout/hList7"/>
    <dgm:cxn modelId="{6CB335D9-4F13-4FE3-90A8-78806958676A}" type="presOf" srcId="{EF283590-17E0-4CAD-866A-81A206E11162}" destId="{A1440DE8-76FB-4752-A657-1C335EF76E01}" srcOrd="0" destOrd="2" presId="urn:microsoft.com/office/officeart/2005/8/layout/hList7"/>
    <dgm:cxn modelId="{98503327-0D1D-4F97-9E73-EF190B520FC3}" type="presOf" srcId="{F82C6F06-970A-48F0-848C-688CD4172C1A}" destId="{B816AFFE-B9DE-4FB5-9353-A0DF4AECF8F2}" srcOrd="1" destOrd="1" presId="urn:microsoft.com/office/officeart/2005/8/layout/hList7"/>
    <dgm:cxn modelId="{F79213AD-B7A5-468C-A540-7622176A38CB}" type="presParOf" srcId="{2CD69E1B-55AD-4E3E-9F6F-051B02881222}" destId="{8C686880-2E4D-46AC-83CB-0DC0991CFEA9}" srcOrd="0" destOrd="0" presId="urn:microsoft.com/office/officeart/2005/8/layout/hList7"/>
    <dgm:cxn modelId="{0FED754A-1FB1-448D-B3F3-AC14980F7355}" type="presParOf" srcId="{2CD69E1B-55AD-4E3E-9F6F-051B02881222}" destId="{AE6E0B57-9CA2-49B2-BC45-CA1590E98563}" srcOrd="1" destOrd="0" presId="urn:microsoft.com/office/officeart/2005/8/layout/hList7"/>
    <dgm:cxn modelId="{19C1CE05-0EE2-445D-A752-544E4A8856F2}" type="presParOf" srcId="{AE6E0B57-9CA2-49B2-BC45-CA1590E98563}" destId="{C6B47CB0-F0D2-4609-A33A-AC1A99FDDC0C}" srcOrd="0" destOrd="0" presId="urn:microsoft.com/office/officeart/2005/8/layout/hList7"/>
    <dgm:cxn modelId="{8CDBF766-3300-482F-B8CA-20645FFE7B2A}" type="presParOf" srcId="{C6B47CB0-F0D2-4609-A33A-AC1A99FDDC0C}" destId="{A1440DE8-76FB-4752-A657-1C335EF76E01}" srcOrd="0" destOrd="0" presId="urn:microsoft.com/office/officeart/2005/8/layout/hList7"/>
    <dgm:cxn modelId="{51CB874B-83FD-496B-8001-EA8D6CEEE2AB}" type="presParOf" srcId="{C6B47CB0-F0D2-4609-A33A-AC1A99FDDC0C}" destId="{B816AFFE-B9DE-4FB5-9353-A0DF4AECF8F2}" srcOrd="1" destOrd="0" presId="urn:microsoft.com/office/officeart/2005/8/layout/hList7"/>
    <dgm:cxn modelId="{4C4EB1D1-3E8A-488C-A30A-07DB46D2C2D5}" type="presParOf" srcId="{C6B47CB0-F0D2-4609-A33A-AC1A99FDDC0C}" destId="{907FDEEF-1C9B-4060-A7E9-067C36D144E1}" srcOrd="2" destOrd="0" presId="urn:microsoft.com/office/officeart/2005/8/layout/hList7"/>
    <dgm:cxn modelId="{D929FA43-8F49-4B49-B4C2-78AC574FEFC8}" type="presParOf" srcId="{C6B47CB0-F0D2-4609-A33A-AC1A99FDDC0C}" destId="{B1F7424F-E405-46C7-921E-51C5BA65F561}" srcOrd="3" destOrd="0" presId="urn:microsoft.com/office/officeart/2005/8/layout/hList7"/>
    <dgm:cxn modelId="{DA2AD40B-C8CD-4B10-89C5-17A3C7FBA8E3}" type="presParOf" srcId="{AE6E0B57-9CA2-49B2-BC45-CA1590E98563}" destId="{9E1910CF-302D-44D5-9586-AFB7852219BF}" srcOrd="1" destOrd="0" presId="urn:microsoft.com/office/officeart/2005/8/layout/hList7"/>
    <dgm:cxn modelId="{BE2FEC2C-1EA2-488B-83CF-ADDA934138E9}" type="presParOf" srcId="{AE6E0B57-9CA2-49B2-BC45-CA1590E98563}" destId="{834F022A-D9A9-4F0F-8C4A-A8418B341A90}" srcOrd="2" destOrd="0" presId="urn:microsoft.com/office/officeart/2005/8/layout/hList7"/>
    <dgm:cxn modelId="{EF64298D-D6E5-4E34-BBB9-0A1ACA319F44}" type="presParOf" srcId="{834F022A-D9A9-4F0F-8C4A-A8418B341A90}" destId="{34FB22DC-19FC-43BC-A640-85BD48482A6F}" srcOrd="0" destOrd="0" presId="urn:microsoft.com/office/officeart/2005/8/layout/hList7"/>
    <dgm:cxn modelId="{89477400-EE9D-4DF5-BA44-D7D2AD0C4AAE}" type="presParOf" srcId="{834F022A-D9A9-4F0F-8C4A-A8418B341A90}" destId="{5BD19FE1-1AC9-4F23-BF58-334435A1713F}" srcOrd="1" destOrd="0" presId="urn:microsoft.com/office/officeart/2005/8/layout/hList7"/>
    <dgm:cxn modelId="{A64458F4-ABE2-406D-A145-33528124CE6B}" type="presParOf" srcId="{834F022A-D9A9-4F0F-8C4A-A8418B341A90}" destId="{87BB0B6B-C121-49FB-A049-57100CE0CBFC}" srcOrd="2" destOrd="0" presId="urn:microsoft.com/office/officeart/2005/8/layout/hList7"/>
    <dgm:cxn modelId="{49074620-B869-49F5-AC07-AFFC21CEB287}" type="presParOf" srcId="{834F022A-D9A9-4F0F-8C4A-A8418B341A90}" destId="{9682E9DD-C043-41DB-A2A8-90020D4C3BD5}" srcOrd="3" destOrd="0" presId="urn:microsoft.com/office/officeart/2005/8/layout/hList7"/>
    <dgm:cxn modelId="{C68DBE4E-1333-4B33-97EA-098AA08F87F0}" type="presParOf" srcId="{AE6E0B57-9CA2-49B2-BC45-CA1590E98563}" destId="{1FD605C9-E5D7-490C-A166-5A1E181FBD0A}" srcOrd="3" destOrd="0" presId="urn:microsoft.com/office/officeart/2005/8/layout/hList7"/>
    <dgm:cxn modelId="{910F63FD-1BFE-4B62-BC2E-9A484D8FE4C7}" type="presParOf" srcId="{AE6E0B57-9CA2-49B2-BC45-CA1590E98563}" destId="{7B72A409-0E99-44E9-914E-D9C548C9BDAC}" srcOrd="4" destOrd="0" presId="urn:microsoft.com/office/officeart/2005/8/layout/hList7"/>
    <dgm:cxn modelId="{7A94633D-BE5F-4C0C-8ABE-EDF107AE5CB6}" type="presParOf" srcId="{7B72A409-0E99-44E9-914E-D9C548C9BDAC}" destId="{39275DC4-C527-411A-B8C7-43B8BFCB5E90}" srcOrd="0" destOrd="0" presId="urn:microsoft.com/office/officeart/2005/8/layout/hList7"/>
    <dgm:cxn modelId="{E9685ADF-0653-4F23-8827-2BA20C89F2F4}" type="presParOf" srcId="{7B72A409-0E99-44E9-914E-D9C548C9BDAC}" destId="{203DE845-4B73-432D-99C2-CF0789F9EC19}" srcOrd="1" destOrd="0" presId="urn:microsoft.com/office/officeart/2005/8/layout/hList7"/>
    <dgm:cxn modelId="{3CEE82D5-10B4-4C56-84F4-2AB5CD0622B9}" type="presParOf" srcId="{7B72A409-0E99-44E9-914E-D9C548C9BDAC}" destId="{C8B2E637-1AF9-4014-AFF2-3885CBFB8B95}" srcOrd="2" destOrd="0" presId="urn:microsoft.com/office/officeart/2005/8/layout/hList7"/>
    <dgm:cxn modelId="{2A09F673-9E8C-4FF8-B971-D4DA66EA7350}" type="presParOf" srcId="{7B72A409-0E99-44E9-914E-D9C548C9BDAC}" destId="{89D73979-0839-4424-A00B-5243E38F02F7}"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172694-61BA-4353-BA89-77A3A7646F9B}" type="datetime1">
              <a:rPr lang="en-US" smtClean="0">
                <a:latin typeface="Segoe UI" pitchFamily="34" charset="0"/>
              </a:rPr>
              <a:t>4/2/2014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9F00D60D-1703-4D24-8308-FEE06A50A69C}" type="datetime1">
              <a:rPr lang="en-US" smtClean="0"/>
              <a:t>4/2/2014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C6996B83-60CF-42A8-BA06-F99D0BEC30B3}" type="datetime1">
              <a:rPr lang="en-US" smtClean="0">
                <a:solidFill>
                  <a:prstClr val="black"/>
                </a:solidFill>
              </a:rPr>
              <a:pPr/>
              <a:t>4/2/2014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dirty="0"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2176573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792693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4257351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474163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9117201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562466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753579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8884569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909413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53651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682753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B079C3B8-7366-4A44-A34B-3977080C19E7}" type="datetime1">
              <a:rPr lang="en-US" smtClean="0">
                <a:solidFill>
                  <a:prstClr val="black"/>
                </a:solidFill>
              </a:rPr>
              <a:pPr/>
              <a:t>4/2/2014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11636318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69739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822938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75963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225390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Slide Number Placeholder 5"/>
          <p:cNvSpPr>
            <a:spLocks noGrp="1"/>
          </p:cNvSpPr>
          <p:nvPr>
            <p:ph type="sldNum" sz="quarter" idx="11"/>
          </p:nvPr>
        </p:nvSpPr>
        <p:spPr/>
        <p:txBody>
          <a:bodyPr/>
          <a:lstStyle/>
          <a:p>
            <a:fld id="{8B263312-38AA-4E1E-B2B5-0F8F122B24F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0462946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983317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822361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3354489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2011361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FCF63DAE-D37E-4C44-BD81-0E251F1BE300}" type="datetime1">
              <a:rPr lang="en-US" smtClean="0">
                <a:solidFill>
                  <a:prstClr val="black"/>
                </a:solidFill>
              </a:rPr>
              <a:pPr/>
              <a:t>4/2/2014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
        <p:nvSpPr>
          <p:cNvPr id="7" name="Header Placeholder 6"/>
          <p:cNvSpPr>
            <a:spLocks noGrp="1"/>
          </p:cNvSpPr>
          <p:nvPr>
            <p:ph type="hdr" sz="quarter" idx="13"/>
          </p:nvPr>
        </p:nvSpPr>
        <p:spPr/>
        <p:txBody>
          <a:bodyPr/>
          <a:lstStyle/>
          <a:p>
            <a:r>
              <a:rPr lang="en-US" smtClean="0">
                <a:solidFill>
                  <a:prstClr val="black"/>
                </a:solidFill>
              </a:rPr>
              <a:t>Build 2014</a:t>
            </a:r>
            <a:endParaRPr lang="en-US" dirty="0">
              <a:solidFill>
                <a:prstClr val="black"/>
              </a:solidFill>
            </a:endParaRPr>
          </a:p>
        </p:txBody>
      </p:sp>
    </p:spTree>
    <p:extLst>
      <p:ext uri="{BB962C8B-B14F-4D97-AF65-F5344CB8AC3E}">
        <p14:creationId xmlns:p14="http://schemas.microsoft.com/office/powerpoint/2010/main" val="1426689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179361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4153177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17717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729644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fontAlgn="ctr">
              <a:buFont typeface="Arial" panose="020B0604020202020204"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898125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266233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77142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503"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F00D60D-1703-4D24-8308-FEE06A50A69C}" type="datetime1">
              <a:rPr lang="en-US" smtClean="0">
                <a:solidFill>
                  <a:prstClr val="black"/>
                </a:solidFill>
              </a:rPr>
              <a:pPr/>
              <a:t>4/2/2014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104341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3"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669733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390312070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55459729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86192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2138268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0182529"/>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372855731"/>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3322279723"/>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6215611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6285308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60856795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721811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279610937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49634120"/>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711352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99142036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165911206"/>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5360217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23084709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85800431"/>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1914363809"/>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654112585"/>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199988705"/>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47359785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101575151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Drag picture to placeholder or click icon to add</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370930624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1pPr>
            <a:lvl2pPr marL="584200" indent="-2413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2pPr>
            <a:lvl3pPr marL="571441" indent="-342900">
              <a:defRPr lang="en-US" sz="2400" kern="1200" dirty="0" smtClean="0">
                <a:gradFill>
                  <a:gsLst>
                    <a:gs pos="100000">
                      <a:schemeClr val="tx1"/>
                    </a:gs>
                    <a:gs pos="0">
                      <a:schemeClr val="tx1"/>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smtClean="0"/>
              <a:t>Click to edit Master text styles</a:t>
            </a:r>
          </a:p>
          <a:p>
            <a:pPr marL="0" lvl="1" indent="0" algn="l" defTabSz="914166" rtl="0" eaLnBrk="1" latinLnBrk="0" hangingPunct="1">
              <a:spcBef>
                <a:spcPct val="20000"/>
              </a:spcBef>
              <a:spcAft>
                <a:spcPts val="816"/>
              </a:spcAft>
              <a:buFont typeface="Arial" pitchFamily="34" charset="0"/>
              <a:buNone/>
            </a:pPr>
            <a:r>
              <a:rPr lang="en-US" smtClean="0"/>
              <a:t>Second level</a:t>
            </a:r>
          </a:p>
          <a:p>
            <a:pPr marL="0" lvl="2" indent="0" algn="l" defTabSz="914166" rtl="0" eaLnBrk="1" latinLnBrk="0" hangingPunct="1">
              <a:spcBef>
                <a:spcPct val="20000"/>
              </a:spcBef>
              <a:spcAft>
                <a:spcPts val="816"/>
              </a:spcAft>
              <a:buFont typeface="Arial" pitchFamily="34" charset="0"/>
              <a:buNone/>
            </a:pPr>
            <a:r>
              <a:rPr lang="en-US"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33582681"/>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502774"/>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p:bg>
      <p:bgPr>
        <a:solidFill>
          <a:schemeClr val="bg1"/>
        </a:solidFill>
        <a:effectLst/>
      </p:bgPr>
    </p:bg>
    <p:spTree>
      <p:nvGrpSpPr>
        <p:cNvPr id="1" name=""/>
        <p:cNvGrpSpPr/>
        <p:nvPr/>
      </p:nvGrpSpPr>
      <p:grpSpPr>
        <a:xfrm>
          <a:off x="0" y="0"/>
          <a:ext cx="0" cy="0"/>
          <a:chOff x="0" y="0"/>
          <a:chExt cx="0" cy="0"/>
        </a:xfrm>
      </p:grpSpPr>
      <p:sp>
        <p:nvSpPr>
          <p:cNvPr id="2" name="Freeform 1"/>
          <p:cNvSpPr>
            <a:spLocks noEditPoints="1"/>
          </p:cNvSpPr>
          <p:nvPr userDrawn="1"/>
        </p:nvSpPr>
        <p:spPr bwMode="black">
          <a:xfrm>
            <a:off x="2137568" y="2473325"/>
            <a:ext cx="8161338" cy="2047875"/>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323232"/>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259039849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smtClean="0"/>
              <a:t>Click to edit Master text styles</a:t>
            </a:r>
          </a:p>
        </p:txBody>
      </p:sp>
    </p:spTree>
    <p:extLst>
      <p:ext uri="{BB962C8B-B14F-4D97-AF65-F5344CB8AC3E}">
        <p14:creationId xmlns:p14="http://schemas.microsoft.com/office/powerpoint/2010/main" val="2428715814"/>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Drag picture to placeholder or click icon to add</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Drag picture to placeholder or click icon to add</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Drag picture to placeholder or click icon to add</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Drag picture to placeholder or click icon to add</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47142947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4276352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129837" y="6126162"/>
            <a:ext cx="1849602" cy="394827"/>
          </a:xfrm>
          <a:prstGeom prst="rect">
            <a:avLst/>
          </a:prstGeom>
          <a:noFill/>
          <a:ln>
            <a:noFill/>
          </a:ln>
        </p:spPr>
      </p:pic>
    </p:spTree>
    <p:extLst>
      <p:ext uri="{BB962C8B-B14F-4D97-AF65-F5344CB8AC3E}">
        <p14:creationId xmlns:p14="http://schemas.microsoft.com/office/powerpoint/2010/main" val="17305342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762786"/>
          </a:xfrm>
        </p:spPr>
        <p:txBody>
          <a:bodyPr/>
          <a:lstStyle>
            <a:lvl1pPr>
              <a:defRPr sz="5507"/>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1147686"/>
          </a:xfrm>
        </p:spPr>
        <p:txBody>
          <a:bodyPr/>
          <a:lstStyle>
            <a:lvl1pPr marL="3238" indent="0">
              <a:spcBef>
                <a:spcPts val="0"/>
              </a:spcBef>
              <a:spcAft>
                <a:spcPts val="918"/>
              </a:spcAft>
              <a:buSzPct val="80000"/>
              <a:buFont typeface="Arial" pitchFamily="34" charset="0"/>
              <a:buNone/>
              <a:defRPr sz="4080" spc="-102" baseline="0">
                <a:gradFill>
                  <a:gsLst>
                    <a:gs pos="0">
                      <a:srgbClr val="595959"/>
                    </a:gs>
                    <a:gs pos="86000">
                      <a:srgbClr val="595959"/>
                    </a:gs>
                  </a:gsLst>
                  <a:lin ang="5400000" scaled="0"/>
                </a:gradFill>
                <a:latin typeface="Segoe UI Light" pitchFamily="34" charset="0"/>
              </a:defRPr>
            </a:lvl1pPr>
            <a:lvl2pPr marL="3238" indent="0">
              <a:spcBef>
                <a:spcPts val="0"/>
              </a:spcBef>
              <a:buSzPct val="80000"/>
              <a:buFont typeface="Arial" pitchFamily="34" charset="0"/>
              <a:buNone/>
              <a:defRPr sz="2040" spc="-51" baseline="0">
                <a:gradFill>
                  <a:gsLst>
                    <a:gs pos="0">
                      <a:srgbClr val="595959"/>
                    </a:gs>
                    <a:gs pos="86000">
                      <a:srgbClr val="595959"/>
                    </a:gs>
                  </a:gsLst>
                  <a:lin ang="5400000" scaled="0"/>
                </a:gradFill>
              </a:defRPr>
            </a:lvl2pPr>
            <a:lvl3pPr marL="1283940" indent="-411249">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3pPr>
            <a:lvl4pPr marL="1636902" indent="-352962">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4pPr>
            <a:lvl5pPr marL="1980149" indent="-343247">
              <a:buSzPct val="80000"/>
              <a:buFontTx/>
              <a:buBlip>
                <a:blip r:embed="rId2"/>
              </a:buBlip>
              <a:defRPr>
                <a:gradFill>
                  <a:gsLst>
                    <a:gs pos="0">
                      <a:schemeClr val="tx1">
                        <a:lumMod val="90000"/>
                        <a:lumOff val="10000"/>
                      </a:schemeClr>
                    </a:gs>
                    <a:gs pos="86000">
                      <a:schemeClr val="tx1">
                        <a:lumMod val="90000"/>
                        <a:lumOff val="10000"/>
                      </a:schemeClr>
                    </a:gs>
                  </a:gsLst>
                  <a:lin ang="5400000" scaled="0"/>
                </a:gradFill>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75271599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l" defTabSz="932654" rtl="0" eaLnBrk="1" latinLnBrk="0" hangingPunct="1">
              <a:lnSpc>
                <a:spcPct val="90000"/>
              </a:lnSpc>
              <a:spcBef>
                <a:spcPct val="0"/>
              </a:spcBef>
              <a:buNone/>
              <a:defRPr lang="en-US" sz="5400" b="0" kern="1200" cap="none" spc="-102" baseline="0" dirty="0">
                <a:ln w="3175">
                  <a:noFill/>
                </a:ln>
                <a:gradFill>
                  <a:gsLst>
                    <a:gs pos="1250">
                      <a:schemeClr val="tx2"/>
                    </a:gs>
                    <a:gs pos="100000">
                      <a:schemeClr val="tx2"/>
                    </a:gs>
                  </a:gsLst>
                  <a:lin ang="5400000" scaled="0"/>
                </a:gradFill>
                <a:effectLst/>
                <a:latin typeface="+mj-lt"/>
                <a:ea typeface="+mn-ea"/>
                <a:cs typeface="Arial"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3407427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3193260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086996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2313906"/>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1000926435"/>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442280032"/>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22277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0635333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289907903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16476167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89570365"/>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06860"/>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4407171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494223174"/>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36735894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marL="0" indent="0">
              <a:lnSpc>
                <a:spcPct val="95000"/>
              </a:lnSpc>
              <a:spcBef>
                <a:spcPts val="0"/>
              </a:spcBef>
              <a:spcAft>
                <a:spcPts val="1632"/>
              </a:spcAft>
              <a:buNone/>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pPr>
            <a:r>
              <a:rPr lang="en-US"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410687508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None/>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pPr>
            <a:r>
              <a:rPr lang="en-US"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tx2"/>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66105043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marL="0" indent="0">
              <a:buFont typeface="Arial" panose="020B0604020202020204" pitchFamily="34" charset="0"/>
              <a:buNone/>
              <a:defRPr lang="en-US" sz="3600" kern="1200" dirty="0" smtClean="0">
                <a:gradFill>
                  <a:gsLst>
                    <a:gs pos="1299">
                      <a:schemeClr val="tx1"/>
                    </a:gs>
                    <a:gs pos="100000">
                      <a:schemeClr val="tx1"/>
                    </a:gs>
                  </a:gsLst>
                  <a:lin ang="5400000" scaled="0"/>
                </a:gradFill>
                <a:latin typeface="+mj-lt"/>
                <a:ea typeface="+mn-ea"/>
                <a:cs typeface="+mn-cs"/>
              </a:defRPr>
            </a:lvl1pPr>
          </a:lstStyle>
          <a:p>
            <a:pPr marL="0" lvl="0" indent="0" algn="l" defTabSz="914166" rtl="0" eaLnBrk="1" latinLnBrk="0" hangingPunct="1">
              <a:spcBef>
                <a:spcPct val="20000"/>
              </a:spcBef>
            </a:pPr>
            <a:r>
              <a:rPr lang="en-US"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smtClean="0"/>
              <a:t>Click to edit Master title style</a:t>
            </a:r>
            <a:endParaRPr lang="en-US" dirty="0"/>
          </a:p>
        </p:txBody>
      </p:sp>
    </p:spTree>
    <p:extLst>
      <p:ext uri="{BB962C8B-B14F-4D97-AF65-F5344CB8AC3E}">
        <p14:creationId xmlns:p14="http://schemas.microsoft.com/office/powerpoint/2010/main" val="26135871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214" r:id="rId2"/>
    <p:sldLayoutId id="2147484086" r:id="rId3"/>
    <p:sldLayoutId id="2147484206" r:id="rId4"/>
    <p:sldLayoutId id="2147484195" r:id="rId5"/>
    <p:sldLayoutId id="2147484207" r:id="rId6"/>
    <p:sldLayoutId id="2147484216" r:id="rId7"/>
    <p:sldLayoutId id="2147484217" r:id="rId8"/>
    <p:sldLayoutId id="2147484218" r:id="rId9"/>
    <p:sldLayoutId id="2147484212" r:id="rId10"/>
    <p:sldLayoutId id="2147484093" r:id="rId11"/>
    <p:sldLayoutId id="2147484213" r:id="rId12"/>
    <p:sldLayoutId id="2147484215" r:id="rId13"/>
    <p:sldLayoutId id="2147484203"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980749296"/>
      </p:ext>
    </p:extLst>
  </p:cSld>
  <p:clrMap bg1="dk1" tx1="lt1" bg2="dk2" tx2="lt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2" r:id="rId12"/>
    <p:sldLayoutId id="214748423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4233886975"/>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 id="2147484248" r:id="rId14"/>
    <p:sldLayoutId id="2147484264" r:id="rId15"/>
    <p:sldLayoutId id="2147484265" r:id="rId16"/>
    <p:sldLayoutId id="2147484266" r:id="rId1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806924320"/>
      </p:ext>
    </p:extLst>
  </p:cSld>
  <p:clrMap bg1="dk1" tx1="lt1" bg2="dk2" tx2="lt2" accent1="accent1" accent2="accent2" accent3="accent3" accent4="accent4" accent5="accent5" accent6="accent6" hlink="hlink" folHlink="folHlink"/>
  <p:sldLayoutIdLst>
    <p:sldLayoutId id="2147484251" r:id="rId1"/>
    <p:sldLayoutId id="2147484252" r:id="rId2"/>
    <p:sldLayoutId id="2147484253" r:id="rId3"/>
    <p:sldLayoutId id="2147484254" r:id="rId4"/>
    <p:sldLayoutId id="2147484255" r:id="rId5"/>
    <p:sldLayoutId id="2147484256" r:id="rId6"/>
    <p:sldLayoutId id="2147484257" r:id="rId7"/>
    <p:sldLayoutId id="2147484258" r:id="rId8"/>
    <p:sldLayoutId id="2147484259" r:id="rId9"/>
    <p:sldLayoutId id="2147484260" r:id="rId10"/>
    <p:sldLayoutId id="2147484261" r:id="rId11"/>
    <p:sldLayoutId id="2147484262" r:id="rId12"/>
    <p:sldLayoutId id="2147484263"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7.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Excel_Worksheet1.xlsx"/></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hyperlink" Target="http://msopentech.com/blog/2013/09/25/azul-systems-releases-zulu-an-openjdk-build-for-windows-azure-in-partnership-with-ms-open-tech/" TargetMode="External"/><Relationship Id="rId2" Type="http://schemas.openxmlformats.org/officeDocument/2006/relationships/hyperlink" Target="http://msopentech.com/blog/2013/07/24/microsoft-open-technologies-and-azul-systems-to-partner-on-an-openjdk-build-for-windows-azure/" TargetMode="External"/><Relationship Id="rId1" Type="http://schemas.openxmlformats.org/officeDocument/2006/relationships/slideLayout" Target="../slideLayouts/slideLayout31.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3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3.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8.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8.xml"/><Relationship Id="rId4" Type="http://schemas.microsoft.com/office/2007/relationships/hdphoto" Target="../media/hdphoto3.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38.xml"/><Relationship Id="rId4" Type="http://schemas.microsoft.com/office/2007/relationships/hdphoto" Target="../media/hdphoto4.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5.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7.xml"/><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38.xml"/><Relationship Id="rId4" Type="http://schemas.openxmlformats.org/officeDocument/2006/relationships/hyperlink" Target="http://aka.ms/JavaHub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hyperlink" Target="http://aka.ms/orclssk" TargetMode="External"/><Relationship Id="rId2" Type="http://schemas.openxmlformats.org/officeDocument/2006/relationships/hyperlink" Target="http://www.windowsazure.com/oracle" TargetMode="External"/><Relationship Id="rId1" Type="http://schemas.openxmlformats.org/officeDocument/2006/relationships/slideLayout" Target="../slideLayouts/slideLayout31.xml"/><Relationship Id="rId5" Type="http://schemas.openxmlformats.org/officeDocument/2006/relationships/hyperlink" Target="http://aka.ms/OracleCaseStudy" TargetMode="External"/><Relationship Id="rId4" Type="http://schemas.openxmlformats.org/officeDocument/2006/relationships/hyperlink" Target="http://go.microsoft.com/fwlink/?linkid=321002&amp;clcid=0x40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hyperlink" Target="mailto:chrisner@microsoft.com" TargetMode="External"/><Relationship Id="rId2" Type="http://schemas.openxmlformats.org/officeDocument/2006/relationships/hyperlink" Target="mailto:bbenz@microsoft.com" TargetMode="Externa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715844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Java and Oracle VM Images</a:t>
            </a:r>
            <a:endParaRPr lang="en-US" dirty="0"/>
          </a:p>
        </p:txBody>
      </p:sp>
      <p:graphicFrame>
        <p:nvGraphicFramePr>
          <p:cNvPr id="4" name="Object 3"/>
          <p:cNvGraphicFramePr>
            <a:graphicFrameLocks noChangeAspect="1"/>
          </p:cNvGraphicFramePr>
          <p:nvPr>
            <p:extLst/>
          </p:nvPr>
        </p:nvGraphicFramePr>
        <p:xfrm>
          <a:off x="1838325" y="1319213"/>
          <a:ext cx="8013700" cy="4914900"/>
        </p:xfrm>
        <a:graphic>
          <a:graphicData uri="http://schemas.openxmlformats.org/presentationml/2006/ole">
            <mc:AlternateContent xmlns:mc="http://schemas.openxmlformats.org/markup-compatibility/2006">
              <mc:Choice xmlns:v="urn:schemas-microsoft-com:vml" Requires="v">
                <p:oleObj spid="_x0000_s2052" name="Worksheet" r:id="rId4" imgW="8013700" imgH="4914900" progId="Excel.Sheet.12">
                  <p:embed/>
                </p:oleObj>
              </mc:Choice>
              <mc:Fallback>
                <p:oleObj name="Worksheet" r:id="rId4" imgW="8013700" imgH="4914900" progId="Excel.Sheet.12">
                  <p:embed/>
                  <p:pic>
                    <p:nvPicPr>
                      <p:cNvPr id="0" name=""/>
                      <p:cNvPicPr/>
                      <p:nvPr/>
                    </p:nvPicPr>
                    <p:blipFill>
                      <a:blip r:embed="rId5"/>
                      <a:stretch>
                        <a:fillRect/>
                      </a:stretch>
                    </p:blipFill>
                    <p:spPr>
                      <a:xfrm>
                        <a:off x="1838325" y="1319213"/>
                        <a:ext cx="8013700" cy="4914900"/>
                      </a:xfrm>
                      <a:prstGeom prst="rect">
                        <a:avLst/>
                      </a:prstGeom>
                    </p:spPr>
                  </p:pic>
                </p:oleObj>
              </mc:Fallback>
            </mc:AlternateContent>
          </a:graphicData>
        </a:graphic>
      </p:graphicFrame>
    </p:spTree>
    <p:extLst>
      <p:ext uri="{BB962C8B-B14F-4D97-AF65-F5344CB8AC3E}">
        <p14:creationId xmlns:p14="http://schemas.microsoft.com/office/powerpoint/2010/main" val="377022957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Current Linux Support in Azure</a:t>
            </a:r>
            <a:endParaRPr lang="en-US" dirty="0"/>
          </a:p>
        </p:txBody>
      </p:sp>
      <p:grpSp>
        <p:nvGrpSpPr>
          <p:cNvPr id="4" name="Group 3"/>
          <p:cNvGrpSpPr/>
          <p:nvPr/>
        </p:nvGrpSpPr>
        <p:grpSpPr>
          <a:xfrm>
            <a:off x="555255" y="1201375"/>
            <a:ext cx="4814575" cy="823065"/>
            <a:chOff x="1606732" y="2629518"/>
            <a:chExt cx="1840014" cy="620234"/>
          </a:xfrm>
          <a:solidFill>
            <a:schemeClr val="bg2">
              <a:lumMod val="50000"/>
            </a:schemeClr>
          </a:solidFill>
        </p:grpSpPr>
        <p:sp>
          <p:nvSpPr>
            <p:cNvPr id="5" name="Rectangle 4"/>
            <p:cNvSpPr/>
            <p:nvPr/>
          </p:nvSpPr>
          <p:spPr bwMode="auto">
            <a:xfrm>
              <a:off x="1606732" y="2629518"/>
              <a:ext cx="1840014" cy="620234"/>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895919" fontAlgn="base">
                <a:lnSpc>
                  <a:spcPct val="90000"/>
                </a:lnSpc>
                <a:spcBef>
                  <a:spcPct val="0"/>
                </a:spcBef>
                <a:spcAft>
                  <a:spcPct val="0"/>
                </a:spcAft>
              </a:pPr>
              <a:endParaRPr lang="en-US" sz="1961" spc="-49" dirty="0">
                <a:gradFill>
                  <a:gsLst>
                    <a:gs pos="1250">
                      <a:srgbClr val="EFEFEF"/>
                    </a:gs>
                    <a:gs pos="10417">
                      <a:srgbClr val="EFEFEF"/>
                    </a:gs>
                  </a:gsLst>
                  <a:lin ang="5400000" scaled="0"/>
                </a:gradFill>
              </a:endParaRPr>
            </a:p>
          </p:txBody>
        </p:sp>
        <p:sp>
          <p:nvSpPr>
            <p:cNvPr id="7" name="Rectangle 6"/>
            <p:cNvSpPr/>
            <p:nvPr/>
          </p:nvSpPr>
          <p:spPr>
            <a:xfrm>
              <a:off x="1606732" y="2718177"/>
              <a:ext cx="1786451" cy="255087"/>
            </a:xfrm>
            <a:prstGeom prst="rect">
              <a:avLst/>
            </a:prstGeom>
            <a:grpFill/>
          </p:spPr>
          <p:txBody>
            <a:bodyPr wrap="square" anchor="ctr">
              <a:spAutoFit/>
            </a:bodyPr>
            <a:lstStyle/>
            <a:p>
              <a:pPr defTabSz="658920">
                <a:lnSpc>
                  <a:spcPct val="80000"/>
                </a:lnSpc>
                <a:defRPr/>
              </a:pPr>
              <a:r>
                <a:rPr lang="en-US" sz="1961" kern="0" dirty="0">
                  <a:gradFill>
                    <a:gsLst>
                      <a:gs pos="1250">
                        <a:srgbClr val="FFFFFF"/>
                      </a:gs>
                      <a:gs pos="48000">
                        <a:srgbClr val="FFFFFF"/>
                      </a:gs>
                    </a:gsLst>
                    <a:lin ang="5400000" scaled="0"/>
                  </a:gradFill>
                </a:rPr>
                <a:t>Azure </a:t>
              </a:r>
              <a:r>
                <a:rPr lang="en-US" sz="1961" kern="0" dirty="0" err="1">
                  <a:gradFill>
                    <a:gsLst>
                      <a:gs pos="1250">
                        <a:srgbClr val="FFFFFF"/>
                      </a:gs>
                      <a:gs pos="48000">
                        <a:srgbClr val="FFFFFF"/>
                      </a:gs>
                    </a:gsLst>
                    <a:lin ang="5400000" scaled="0"/>
                  </a:gradFill>
                </a:rPr>
                <a:t>IaaS</a:t>
              </a:r>
              <a:r>
                <a:rPr lang="en-US" sz="1961" kern="0" dirty="0">
                  <a:gradFill>
                    <a:gsLst>
                      <a:gs pos="1250">
                        <a:srgbClr val="FFFFFF"/>
                      </a:gs>
                      <a:gs pos="48000">
                        <a:srgbClr val="FFFFFF"/>
                      </a:gs>
                    </a:gsLst>
                    <a:lin ang="5400000" scaled="0"/>
                  </a:gradFill>
                </a:rPr>
                <a:t>: Supported Platform Images</a:t>
              </a:r>
            </a:p>
          </p:txBody>
        </p:sp>
      </p:grpSp>
      <p:sp>
        <p:nvSpPr>
          <p:cNvPr id="8" name="Rectangle 7"/>
          <p:cNvSpPr/>
          <p:nvPr/>
        </p:nvSpPr>
        <p:spPr bwMode="auto">
          <a:xfrm>
            <a:off x="117486" y="5614785"/>
            <a:ext cx="11908721" cy="1161350"/>
          </a:xfrm>
          <a:prstGeom prst="rect">
            <a:avLst/>
          </a:prstGeom>
          <a:solidFill>
            <a:srgbClr val="3F3F3F">
              <a:lumMod val="60000"/>
              <a:lumOff val="40000"/>
            </a:srgbClr>
          </a:solidFill>
          <a:ln w="25400" cap="flat" cmpd="sng" algn="ctr">
            <a:noFill/>
            <a:prstDash val="solid"/>
            <a:headEnd type="none" w="med" len="med"/>
            <a:tailEnd type="none" w="med" len="med"/>
          </a:ln>
          <a:effectLst/>
        </p:spPr>
        <p:txBody>
          <a:bodyPr vert="horz" wrap="square" lIns="93261" tIns="46630" rIns="93261" bIns="46630" numCol="1" rtlCol="0" anchor="ctr" anchorCtr="0" compatLnSpc="1">
            <a:prstTxWarp prst="textNoShape">
              <a:avLst/>
            </a:prstTxWarp>
          </a:bodyPr>
          <a:lstStyle/>
          <a:p>
            <a:pPr algn="ctr" defTabSz="932293" fontAlgn="base">
              <a:spcBef>
                <a:spcPct val="0"/>
              </a:spcBef>
              <a:spcAft>
                <a:spcPct val="0"/>
              </a:spcAft>
              <a:defRPr/>
            </a:pPr>
            <a:endParaRPr lang="en-US" sz="2000" kern="0" dirty="0">
              <a:gradFill>
                <a:gsLst>
                  <a:gs pos="0">
                    <a:srgbClr val="FFFFFF"/>
                  </a:gs>
                  <a:gs pos="100000">
                    <a:srgbClr val="FFFFFF"/>
                  </a:gs>
                </a:gsLst>
                <a:lin ang="5400000" scaled="0"/>
              </a:gradFill>
            </a:endParaRPr>
          </a:p>
        </p:txBody>
      </p:sp>
      <p:sp>
        <p:nvSpPr>
          <p:cNvPr id="9" name="Rectangle 8"/>
          <p:cNvSpPr/>
          <p:nvPr/>
        </p:nvSpPr>
        <p:spPr>
          <a:xfrm>
            <a:off x="7054491" y="5691605"/>
            <a:ext cx="4801411" cy="894316"/>
          </a:xfrm>
          <a:prstGeom prst="rect">
            <a:avLst/>
          </a:prstGeom>
        </p:spPr>
        <p:txBody>
          <a:bodyPr wrap="square" lIns="93265" tIns="46632" rIns="93265" bIns="46632">
            <a:spAutoFit/>
          </a:bodyPr>
          <a:lstStyle/>
          <a:p>
            <a:pPr defTabSz="932293" fontAlgn="base">
              <a:spcBef>
                <a:spcPct val="0"/>
              </a:spcBef>
              <a:spcAft>
                <a:spcPct val="0"/>
              </a:spcAft>
            </a:pPr>
            <a:r>
              <a:rPr lang="en-US" spc="-51" dirty="0">
                <a:solidFill>
                  <a:srgbClr val="FFFFFF"/>
                </a:solidFill>
                <a:ea typeface="Segoe UI" pitchFamily="34" charset="0"/>
                <a:cs typeface="Segoe UI" pitchFamily="34" charset="0"/>
              </a:rPr>
              <a:t>“Microsoft is playing quite nicely with Linux </a:t>
            </a:r>
          </a:p>
          <a:p>
            <a:pPr defTabSz="932293" fontAlgn="base">
              <a:spcBef>
                <a:spcPct val="0"/>
              </a:spcBef>
              <a:spcAft>
                <a:spcPct val="0"/>
              </a:spcAft>
            </a:pPr>
            <a:r>
              <a:rPr lang="en-US" spc="-51" dirty="0">
                <a:solidFill>
                  <a:srgbClr val="FFFFFF"/>
                </a:solidFill>
                <a:ea typeface="Segoe UI" pitchFamily="34" charset="0"/>
                <a:cs typeface="Segoe UI" pitchFamily="34" charset="0"/>
              </a:rPr>
              <a:t>and other open source tools. “</a:t>
            </a:r>
          </a:p>
          <a:p>
            <a:pPr defTabSz="932293" fontAlgn="base">
              <a:spcBef>
                <a:spcPct val="0"/>
              </a:spcBef>
              <a:spcAft>
                <a:spcPct val="0"/>
              </a:spcAft>
            </a:pPr>
            <a:r>
              <a:rPr lang="en-US" sz="1600" spc="-51" dirty="0">
                <a:solidFill>
                  <a:srgbClr val="FFFFFF"/>
                </a:solidFill>
                <a:ea typeface="Segoe UI" pitchFamily="34" charset="0"/>
                <a:cs typeface="Segoe UI" pitchFamily="34" charset="0"/>
              </a:rPr>
              <a:t>		           </a:t>
            </a:r>
            <a:r>
              <a:rPr lang="en-US" sz="1200" spc="-51" dirty="0">
                <a:solidFill>
                  <a:srgbClr val="FFFFFF"/>
                </a:solidFill>
                <a:ea typeface="Segoe UI" pitchFamily="34" charset="0"/>
                <a:cs typeface="Segoe UI" pitchFamily="34" charset="0"/>
              </a:rPr>
              <a:t>-Robert McMillan, Wired Enterprise</a:t>
            </a:r>
          </a:p>
        </p:txBody>
      </p:sp>
      <p:sp>
        <p:nvSpPr>
          <p:cNvPr id="10" name="Rectangle 9"/>
          <p:cNvSpPr/>
          <p:nvPr/>
        </p:nvSpPr>
        <p:spPr>
          <a:xfrm>
            <a:off x="190792" y="5697213"/>
            <a:ext cx="6766700" cy="832839"/>
          </a:xfrm>
          <a:prstGeom prst="rect">
            <a:avLst/>
          </a:prstGeom>
          <a:solidFill>
            <a:srgbClr val="FFFFFF"/>
          </a:solidFill>
        </p:spPr>
        <p:txBody>
          <a:bodyPr wrap="square" lIns="93265" tIns="46632" rIns="93265" bIns="46632">
            <a:spAutoFit/>
          </a:bodyPr>
          <a:lstStyle/>
          <a:p>
            <a:pPr defTabSz="932293" fontAlgn="base">
              <a:spcBef>
                <a:spcPct val="0"/>
              </a:spcBef>
              <a:spcAft>
                <a:spcPct val="0"/>
              </a:spcAft>
            </a:pPr>
            <a:r>
              <a:rPr lang="en-US" sz="1600" spc="-51" dirty="0">
                <a:solidFill>
                  <a:srgbClr val="505050"/>
                </a:solidFill>
                <a:ea typeface="Segoe UI" pitchFamily="34" charset="0"/>
                <a:cs typeface="Segoe UI" pitchFamily="34" charset="0"/>
              </a:rPr>
              <a:t>“</a:t>
            </a:r>
            <a:r>
              <a:rPr lang="en-US" sz="1600" dirty="0">
                <a:solidFill>
                  <a:srgbClr val="505050"/>
                </a:solidFill>
              </a:rPr>
              <a:t>Our biggest benefit is scalability, that's our main reason for a migration. We were sincerely and positively surprised by cost of migration and Azure server itself</a:t>
            </a:r>
            <a:r>
              <a:rPr lang="en-US" sz="1600" spc="-51" dirty="0">
                <a:solidFill>
                  <a:srgbClr val="505050"/>
                </a:solidFill>
                <a:ea typeface="Segoe UI" pitchFamily="34" charset="0"/>
                <a:cs typeface="Segoe UI" pitchFamily="34" charset="0"/>
              </a:rPr>
              <a:t>” </a:t>
            </a:r>
            <a:r>
              <a:rPr lang="en-US" sz="1200" spc="-51" dirty="0">
                <a:solidFill>
                  <a:srgbClr val="505050"/>
                </a:solidFill>
                <a:ea typeface="Segoe UI" pitchFamily="34" charset="0"/>
                <a:cs typeface="Segoe UI" pitchFamily="34" charset="0"/>
              </a:rPr>
              <a:t>Ivan </a:t>
            </a:r>
            <a:r>
              <a:rPr lang="en-US" sz="1200" spc="-51" dirty="0" err="1">
                <a:solidFill>
                  <a:srgbClr val="505050"/>
                </a:solidFill>
                <a:ea typeface="Segoe UI" pitchFamily="34" charset="0"/>
                <a:cs typeface="Segoe UI" pitchFamily="34" charset="0"/>
              </a:rPr>
              <a:t>Baruzin</a:t>
            </a:r>
            <a:r>
              <a:rPr lang="en-US" sz="1200" spc="-51" dirty="0">
                <a:solidFill>
                  <a:srgbClr val="505050"/>
                </a:solidFill>
                <a:ea typeface="Segoe UI" pitchFamily="34" charset="0"/>
                <a:cs typeface="Segoe UI" pitchFamily="34" charset="0"/>
              </a:rPr>
              <a:t>, </a:t>
            </a:r>
            <a:r>
              <a:rPr lang="en-US" sz="1200" spc="-51" dirty="0" err="1">
                <a:solidFill>
                  <a:srgbClr val="505050"/>
                </a:solidFill>
                <a:ea typeface="Segoe UI" pitchFamily="34" charset="0"/>
                <a:cs typeface="Segoe UI" pitchFamily="34" charset="0"/>
              </a:rPr>
              <a:t>Ademptio</a:t>
            </a:r>
            <a:r>
              <a:rPr lang="en-US" sz="1200" spc="-51" dirty="0">
                <a:solidFill>
                  <a:srgbClr val="505050"/>
                </a:solidFill>
                <a:ea typeface="Segoe UI" pitchFamily="34" charset="0"/>
                <a:cs typeface="Segoe UI" pitchFamily="34" charset="0"/>
              </a:rPr>
              <a:t>   (2 Linux Servers VPS to 20 Linux VMs on Azure)</a:t>
            </a:r>
          </a:p>
        </p:txBody>
      </p:sp>
      <p:sp>
        <p:nvSpPr>
          <p:cNvPr id="11" name="Oval Callout 10"/>
          <p:cNvSpPr/>
          <p:nvPr/>
        </p:nvSpPr>
        <p:spPr bwMode="auto">
          <a:xfrm>
            <a:off x="11259346" y="5381559"/>
            <a:ext cx="931789" cy="466451"/>
          </a:xfrm>
          <a:prstGeom prst="wedgeEllipseCallout">
            <a:avLst>
              <a:gd name="adj1" fmla="val -45459"/>
              <a:gd name="adj2" fmla="val 76538"/>
            </a:avLst>
          </a:prstGeom>
          <a:solidFill>
            <a:srgbClr val="FFFFFF"/>
          </a:solidFill>
          <a:ln w="9525" cap="flat" cmpd="sng" algn="ctr">
            <a:solidFill>
              <a:schemeClr val="bg1">
                <a:lumMod val="75000"/>
              </a:schemeClr>
            </a:solidFill>
            <a:prstDash val="solid"/>
            <a:headEnd type="none" w="med" len="med"/>
            <a:tailEnd type="none" w="med" len="med"/>
          </a:ln>
          <a:effectLst/>
        </p:spPr>
        <p:txBody>
          <a:bodyPr rot="0" spcFirstLastPara="0" vertOverflow="overflow" horzOverflow="overflow" vert="horz" wrap="square" lIns="93265" tIns="46632" rIns="46632" bIns="93265" numCol="1" spcCol="0" rtlCol="0" fromWordArt="0" anchor="b" anchorCtr="0" forceAA="0" compatLnSpc="1">
            <a:prstTxWarp prst="textNoShape">
              <a:avLst/>
            </a:prstTxWarp>
            <a:noAutofit/>
          </a:bodyPr>
          <a:lstStyle/>
          <a:p>
            <a:pPr algn="ctr" defTabSz="932293" fontAlgn="base">
              <a:spcBef>
                <a:spcPct val="0"/>
              </a:spcBef>
              <a:spcAft>
                <a:spcPct val="0"/>
              </a:spcAft>
              <a:defRPr/>
            </a:pPr>
            <a:r>
              <a:rPr lang="en-US" sz="1200" kern="0" spc="-51" dirty="0">
                <a:solidFill>
                  <a:sysClr val="windowText" lastClr="000000"/>
                </a:solidFill>
                <a:ea typeface="Segoe UI" pitchFamily="34" charset="0"/>
                <a:cs typeface="Segoe UI" pitchFamily="34" charset="0"/>
              </a:rPr>
              <a:t>“Wired”</a:t>
            </a:r>
          </a:p>
        </p:txBody>
      </p:sp>
      <p:sp>
        <p:nvSpPr>
          <p:cNvPr id="12" name="Rectangle 11"/>
          <p:cNvSpPr/>
          <p:nvPr/>
        </p:nvSpPr>
        <p:spPr>
          <a:xfrm>
            <a:off x="2073005" y="2216669"/>
            <a:ext cx="3296824" cy="2552730"/>
          </a:xfrm>
          <a:prstGeom prst="rect">
            <a:avLst/>
          </a:prstGeom>
        </p:spPr>
        <p:txBody>
          <a:bodyPr wrap="square">
            <a:spAutoFit/>
          </a:bodyPr>
          <a:lstStyle/>
          <a:p>
            <a:pPr marL="292044" indent="-292044">
              <a:buFontTx/>
              <a:buChar char="•"/>
            </a:pPr>
            <a:r>
              <a:rPr lang="en-US" sz="1600" dirty="0">
                <a:solidFill>
                  <a:srgbClr val="505050"/>
                </a:solidFill>
              </a:rPr>
              <a:t>Pre-built images optimized for cloud</a:t>
            </a:r>
          </a:p>
          <a:p>
            <a:pPr marL="292044" indent="-292044">
              <a:buFontTx/>
              <a:buChar char="•"/>
            </a:pPr>
            <a:r>
              <a:rPr lang="en-US" sz="1600" dirty="0">
                <a:solidFill>
                  <a:srgbClr val="505050"/>
                </a:solidFill>
              </a:rPr>
              <a:t>Up-to-date VMs validated by Linux vendors</a:t>
            </a:r>
          </a:p>
          <a:p>
            <a:pPr marL="292044" indent="-292044">
              <a:buFontTx/>
              <a:buChar char="•"/>
            </a:pPr>
            <a:r>
              <a:rPr lang="en-US" sz="1600" dirty="0">
                <a:solidFill>
                  <a:srgbClr val="505050"/>
                </a:solidFill>
              </a:rPr>
              <a:t>Microsoft support via forum</a:t>
            </a:r>
          </a:p>
          <a:p>
            <a:pPr marL="292044" indent="-292044">
              <a:buFontTx/>
              <a:buChar char="•"/>
            </a:pPr>
            <a:r>
              <a:rPr lang="en-US" sz="1600" dirty="0">
                <a:solidFill>
                  <a:srgbClr val="505050"/>
                </a:solidFill>
              </a:rPr>
              <a:t>Easy path for moving on-</a:t>
            </a:r>
            <a:r>
              <a:rPr lang="en-US" sz="1600" dirty="0" err="1">
                <a:solidFill>
                  <a:srgbClr val="505050"/>
                </a:solidFill>
              </a:rPr>
              <a:t>prem</a:t>
            </a:r>
            <a:r>
              <a:rPr lang="en-US" sz="1600" dirty="0">
                <a:solidFill>
                  <a:srgbClr val="505050"/>
                </a:solidFill>
              </a:rPr>
              <a:t> VMs to cloud </a:t>
            </a:r>
          </a:p>
          <a:p>
            <a:pPr marL="292044" indent="-292044">
              <a:buFontTx/>
              <a:buChar char="•"/>
            </a:pPr>
            <a:r>
              <a:rPr lang="en-US" sz="1600" dirty="0">
                <a:solidFill>
                  <a:srgbClr val="505050"/>
                </a:solidFill>
              </a:rPr>
              <a:t>Manage via familiar tools / SSH</a:t>
            </a:r>
          </a:p>
          <a:p>
            <a:pPr marL="292044" indent="-292044">
              <a:buFontTx/>
              <a:buChar char="•"/>
            </a:pPr>
            <a:endParaRPr lang="en-US" sz="1600" dirty="0">
              <a:solidFill>
                <a:srgbClr val="505050"/>
              </a:solidFill>
            </a:endParaRPr>
          </a:p>
          <a:p>
            <a:pPr marL="292044" indent="-292044">
              <a:buFontTx/>
              <a:buChar char="•"/>
            </a:pPr>
            <a:endParaRPr lang="en-US" sz="1600" dirty="0">
              <a:solidFill>
                <a:srgbClr val="505050"/>
              </a:solidFill>
            </a:endParaRPr>
          </a:p>
        </p:txBody>
      </p:sp>
      <p:pic>
        <p:nvPicPr>
          <p:cNvPr id="13" name="Picture 10" descr="http://3.bp.blogspot.com/-KaRRFKXYTQ4/UcAXp2PV7OI/AAAAAAAABQQ/JYUCm6y7qyE/s200/suse+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97" y="3745383"/>
            <a:ext cx="1119320" cy="839489"/>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5456" y="2252983"/>
            <a:ext cx="882171" cy="750784"/>
          </a:xfrm>
          <a:prstGeom prst="rect">
            <a:avLst/>
          </a:prstGeom>
        </p:spPr>
      </p:pic>
      <p:pic>
        <p:nvPicPr>
          <p:cNvPr id="15" name="Picture 2" descr="http://www.h-online.com/imgs/43/6/3/9/8/6/7/openlogic-logo200-0b3252a4e502ab9b.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354" y="3243940"/>
            <a:ext cx="1122374" cy="280594"/>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Rectangle 15"/>
          <p:cNvSpPr/>
          <p:nvPr/>
        </p:nvSpPr>
        <p:spPr bwMode="auto">
          <a:xfrm>
            <a:off x="6331562" y="1201375"/>
            <a:ext cx="5221648" cy="823065"/>
          </a:xfrm>
          <a:prstGeom prst="rect">
            <a:avLst/>
          </a:prstGeom>
          <a:solidFill>
            <a:schemeClr val="bg2">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79259" tIns="143407" rIns="179259" bIns="143407" numCol="1" spcCol="0" rtlCol="0" fromWordArt="0" anchor="ctr" anchorCtr="0" forceAA="0" compatLnSpc="1">
            <a:prstTxWarp prst="textNoShape">
              <a:avLst/>
            </a:prstTxWarp>
            <a:noAutofit/>
          </a:bodyPr>
          <a:lstStyle/>
          <a:p>
            <a:pPr algn="ctr" defTabSz="895919" fontAlgn="base">
              <a:lnSpc>
                <a:spcPct val="90000"/>
              </a:lnSpc>
              <a:spcBef>
                <a:spcPct val="0"/>
              </a:spcBef>
              <a:spcAft>
                <a:spcPct val="0"/>
              </a:spcAft>
            </a:pPr>
            <a:endParaRPr lang="en-US" sz="1961" spc="-49" dirty="0">
              <a:gradFill>
                <a:gsLst>
                  <a:gs pos="1250">
                    <a:srgbClr val="EFEFEF"/>
                  </a:gs>
                  <a:gs pos="10417">
                    <a:srgbClr val="EFEFEF"/>
                  </a:gs>
                </a:gsLst>
                <a:lin ang="5400000" scaled="0"/>
              </a:gradFill>
            </a:endParaRPr>
          </a:p>
        </p:txBody>
      </p:sp>
      <p:sp>
        <p:nvSpPr>
          <p:cNvPr id="17" name="Rectangle 16"/>
          <p:cNvSpPr/>
          <p:nvPr/>
        </p:nvSpPr>
        <p:spPr>
          <a:xfrm>
            <a:off x="6483941" y="1321430"/>
            <a:ext cx="5069646" cy="338506"/>
          </a:xfrm>
          <a:prstGeom prst="rect">
            <a:avLst/>
          </a:prstGeom>
        </p:spPr>
        <p:txBody>
          <a:bodyPr wrap="square">
            <a:spAutoFit/>
          </a:bodyPr>
          <a:lstStyle/>
          <a:p>
            <a:pPr defTabSz="658920">
              <a:lnSpc>
                <a:spcPct val="80000"/>
              </a:lnSpc>
              <a:defRPr/>
            </a:pPr>
            <a:r>
              <a:rPr lang="en-US" sz="1961" kern="0" dirty="0">
                <a:gradFill>
                  <a:gsLst>
                    <a:gs pos="1250">
                      <a:srgbClr val="FFFFFF"/>
                    </a:gs>
                    <a:gs pos="48000">
                      <a:srgbClr val="FFFFFF"/>
                    </a:gs>
                  </a:gsLst>
                  <a:lin ang="5400000" scaled="0"/>
                </a:gradFill>
              </a:rPr>
              <a:t>Azure </a:t>
            </a:r>
            <a:r>
              <a:rPr lang="en-US" sz="1961" kern="0" dirty="0" err="1">
                <a:gradFill>
                  <a:gsLst>
                    <a:gs pos="1250">
                      <a:srgbClr val="FFFFFF"/>
                    </a:gs>
                    <a:gs pos="48000">
                      <a:srgbClr val="FFFFFF"/>
                    </a:gs>
                  </a:gsLst>
                  <a:lin ang="5400000" scaled="0"/>
                </a:gradFill>
              </a:rPr>
              <a:t>IaaS</a:t>
            </a:r>
            <a:r>
              <a:rPr lang="en-US" sz="1961" kern="0" dirty="0">
                <a:gradFill>
                  <a:gsLst>
                    <a:gs pos="1250">
                      <a:srgbClr val="FFFFFF"/>
                    </a:gs>
                    <a:gs pos="48000">
                      <a:srgbClr val="FFFFFF"/>
                    </a:gs>
                  </a:gsLst>
                  <a:lin ang="5400000" scaled="0"/>
                </a:gradFill>
              </a:rPr>
              <a:t>: VM Depot community images</a:t>
            </a:r>
          </a:p>
        </p:txBody>
      </p:sp>
      <p:sp>
        <p:nvSpPr>
          <p:cNvPr id="18" name="Rectangle 17"/>
          <p:cNvSpPr/>
          <p:nvPr/>
        </p:nvSpPr>
        <p:spPr>
          <a:xfrm>
            <a:off x="6400757" y="2257665"/>
            <a:ext cx="3137701" cy="2101303"/>
          </a:xfrm>
          <a:prstGeom prst="rect">
            <a:avLst/>
          </a:prstGeom>
        </p:spPr>
        <p:txBody>
          <a:bodyPr wrap="square">
            <a:spAutoFit/>
          </a:bodyPr>
          <a:lstStyle/>
          <a:p>
            <a:pPr marL="292044" indent="-292044">
              <a:buFontTx/>
              <a:buChar char="•"/>
            </a:pPr>
            <a:r>
              <a:rPr lang="en-US" sz="1600" dirty="0">
                <a:solidFill>
                  <a:srgbClr val="505050"/>
                </a:solidFill>
              </a:rPr>
              <a:t>Gallery of community-built images</a:t>
            </a:r>
          </a:p>
          <a:p>
            <a:pPr marL="292044" indent="-292044">
              <a:buFontTx/>
              <a:buChar char="•"/>
            </a:pPr>
            <a:r>
              <a:rPr lang="en-US" sz="1600" dirty="0">
                <a:solidFill>
                  <a:srgbClr val="505050"/>
                </a:solidFill>
              </a:rPr>
              <a:t>Supported by 3</a:t>
            </a:r>
            <a:r>
              <a:rPr lang="en-US" sz="1600" baseline="30000" dirty="0">
                <a:solidFill>
                  <a:srgbClr val="505050"/>
                </a:solidFill>
              </a:rPr>
              <a:t>rd</a:t>
            </a:r>
            <a:r>
              <a:rPr lang="en-US" sz="1600" dirty="0">
                <a:solidFill>
                  <a:srgbClr val="505050"/>
                </a:solidFill>
              </a:rPr>
              <a:t> party vendors (e.g. </a:t>
            </a:r>
            <a:r>
              <a:rPr lang="en-US" sz="1600" dirty="0" err="1">
                <a:solidFill>
                  <a:srgbClr val="505050"/>
                </a:solidFill>
              </a:rPr>
              <a:t>BitNami</a:t>
            </a:r>
            <a:r>
              <a:rPr lang="en-US" sz="1600" dirty="0">
                <a:solidFill>
                  <a:srgbClr val="505050"/>
                </a:solidFill>
              </a:rPr>
              <a:t>)</a:t>
            </a:r>
          </a:p>
          <a:p>
            <a:pPr marL="292044" indent="-292044">
              <a:buFontTx/>
              <a:buChar char="•"/>
            </a:pPr>
            <a:r>
              <a:rPr lang="en-US" sz="1600" dirty="0">
                <a:solidFill>
                  <a:srgbClr val="505050"/>
                </a:solidFill>
              </a:rPr>
              <a:t>Integrated into Azure portal and management tools</a:t>
            </a:r>
          </a:p>
          <a:p>
            <a:pPr marL="292044" indent="-292044">
              <a:buFontTx/>
              <a:buChar char="•"/>
            </a:pPr>
            <a:r>
              <a:rPr lang="en-US" sz="1600" dirty="0">
                <a:solidFill>
                  <a:srgbClr val="505050"/>
                </a:solidFill>
              </a:rPr>
              <a:t>Options to add vendor provided support for a VM</a:t>
            </a:r>
          </a:p>
        </p:txBody>
      </p:sp>
      <p:pic>
        <p:nvPicPr>
          <p:cNvPr id="19" name="Picture 18"/>
          <p:cNvPicPr>
            <a:picLocks noChangeAspect="1"/>
          </p:cNvPicPr>
          <p:nvPr/>
        </p:nvPicPr>
        <p:blipFill>
          <a:blip r:embed="rId6"/>
          <a:stretch>
            <a:fillRect/>
          </a:stretch>
        </p:blipFill>
        <p:spPr>
          <a:xfrm>
            <a:off x="9633304" y="3263790"/>
            <a:ext cx="2392903" cy="1715086"/>
          </a:xfrm>
          <a:prstGeom prst="rect">
            <a:avLst/>
          </a:prstGeom>
        </p:spPr>
      </p:pic>
      <p:pic>
        <p:nvPicPr>
          <p:cNvPr id="20" name="Picture 19"/>
          <p:cNvPicPr>
            <a:picLocks noChangeAspect="1"/>
          </p:cNvPicPr>
          <p:nvPr/>
        </p:nvPicPr>
        <p:blipFill>
          <a:blip r:embed="rId7"/>
          <a:stretch>
            <a:fillRect/>
          </a:stretch>
        </p:blipFill>
        <p:spPr>
          <a:xfrm>
            <a:off x="600159" y="4868539"/>
            <a:ext cx="1472846" cy="220671"/>
          </a:xfrm>
          <a:prstGeom prst="rect">
            <a:avLst/>
          </a:prstGeom>
        </p:spPr>
      </p:pic>
    </p:spTree>
    <p:extLst>
      <p:ext uri="{BB962C8B-B14F-4D97-AF65-F5344CB8AC3E}">
        <p14:creationId xmlns:p14="http://schemas.microsoft.com/office/powerpoint/2010/main" val="388147854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Public Cloud Licensing Options</a:t>
            </a:r>
            <a:endParaRPr lang="en-US" dirty="0"/>
          </a:p>
        </p:txBody>
      </p:sp>
      <p:sp>
        <p:nvSpPr>
          <p:cNvPr id="6" name="Text Placeholder 2"/>
          <p:cNvSpPr>
            <a:spLocks noGrp="1"/>
          </p:cNvSpPr>
          <p:nvPr>
            <p:ph type="body" sz="quarter" idx="10"/>
          </p:nvPr>
        </p:nvSpPr>
        <p:spPr>
          <a:xfrm>
            <a:off x="269239" y="1389095"/>
            <a:ext cx="11151917" cy="4567404"/>
          </a:xfrm>
        </p:spPr>
        <p:txBody>
          <a:bodyPr/>
          <a:lstStyle/>
          <a:p>
            <a:r>
              <a:rPr lang="en-US" sz="3200" b="1" dirty="0" smtClean="0"/>
              <a:t>Bring your own license, build a VM.</a:t>
            </a:r>
          </a:p>
          <a:p>
            <a:pPr lvl="1"/>
            <a:r>
              <a:rPr lang="en-US" sz="2400" dirty="0" smtClean="0"/>
              <a:t>Install </a:t>
            </a:r>
            <a:r>
              <a:rPr lang="en-US" sz="2400" dirty="0"/>
              <a:t>and configure software </a:t>
            </a:r>
            <a:r>
              <a:rPr lang="en-US" sz="2400" dirty="0" smtClean="0"/>
              <a:t>yourself</a:t>
            </a:r>
            <a:r>
              <a:rPr lang="en-US" sz="2400" dirty="0"/>
              <a:t> </a:t>
            </a:r>
            <a:r>
              <a:rPr lang="en-US" sz="2400" dirty="0" smtClean="0"/>
              <a:t>on a </a:t>
            </a:r>
            <a:r>
              <a:rPr lang="en-US" sz="2400" dirty="0"/>
              <a:t>Windows Server or Oracle Linux </a:t>
            </a:r>
            <a:r>
              <a:rPr lang="en-US" sz="2400" dirty="0" smtClean="0"/>
              <a:t>VM</a:t>
            </a:r>
          </a:p>
          <a:p>
            <a:pPr marL="284163" lvl="1" indent="0">
              <a:buNone/>
            </a:pPr>
            <a:endParaRPr lang="en-US" sz="2400" dirty="0" smtClean="0"/>
          </a:p>
          <a:p>
            <a:r>
              <a:rPr lang="en-US" sz="3200" b="1" dirty="0" smtClean="0">
                <a:latin typeface="+mj-lt"/>
              </a:rPr>
              <a:t>2 VM Gallery Image Options – Oracle Linux or Windows Server:</a:t>
            </a:r>
          </a:p>
          <a:p>
            <a:pPr lvl="1"/>
            <a:r>
              <a:rPr lang="en-US" sz="2400" b="1" dirty="0" smtClean="0">
                <a:latin typeface="+mj-lt"/>
              </a:rPr>
              <a:t>Oracle Linux: Bring </a:t>
            </a:r>
            <a:r>
              <a:rPr lang="en-US" sz="2400" b="1" dirty="0">
                <a:latin typeface="+mj-lt"/>
              </a:rPr>
              <a:t>your own </a:t>
            </a:r>
            <a:r>
              <a:rPr lang="en-US" sz="2400" b="1" dirty="0" smtClean="0">
                <a:latin typeface="+mj-lt"/>
              </a:rPr>
              <a:t>license</a:t>
            </a:r>
            <a:endParaRPr lang="en-US" sz="2400" b="1" dirty="0">
              <a:latin typeface="+mj-lt"/>
            </a:endParaRPr>
          </a:p>
          <a:p>
            <a:pPr marL="976313" lvl="1" indent="-742950"/>
            <a:r>
              <a:rPr lang="en-US" sz="1800" dirty="0" smtClean="0"/>
              <a:t>Get started faster with a pre-configured Oracle Database and/or Oracle WebLogic Server running on Oracle Linux </a:t>
            </a:r>
          </a:p>
          <a:p>
            <a:pPr lvl="1"/>
            <a:r>
              <a:rPr lang="en-US" sz="2400" b="1" dirty="0" smtClean="0">
                <a:latin typeface="+mj-lt"/>
              </a:rPr>
              <a:t>Windows Server: Use a license included with the VM</a:t>
            </a:r>
          </a:p>
          <a:p>
            <a:pPr marL="976313" lvl="1" indent="-742950"/>
            <a:r>
              <a:rPr lang="en-US" sz="1800" dirty="0" smtClean="0"/>
              <a:t>Choose a pre-configured Windows Server based VM image including licenses for Oracle Database and Oracle WebLogic Server. </a:t>
            </a:r>
          </a:p>
        </p:txBody>
      </p:sp>
    </p:spTree>
    <p:extLst>
      <p:ext uri="{BB962C8B-B14F-4D97-AF65-F5344CB8AC3E}">
        <p14:creationId xmlns:p14="http://schemas.microsoft.com/office/powerpoint/2010/main" val="2660697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7" end="7"/>
                                            </p:txEl>
                                          </p:spTgt>
                                        </p:tgtEl>
                                        <p:attrNameLst>
                                          <p:attrName>style.visibility</p:attrName>
                                        </p:attrNameLst>
                                      </p:cBhvr>
                                      <p:to>
                                        <p:strVal val="visible"/>
                                      </p:to>
                                    </p:set>
                                    <p:anim calcmode="lin" valueType="num">
                                      <p:cBhvr additive="base">
                                        <p:cTn id="43"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Deploying a VM</a:t>
            </a:r>
            <a:endParaRPr lang="en-US" dirty="0"/>
          </a:p>
        </p:txBody>
      </p:sp>
    </p:spTree>
    <p:extLst>
      <p:ext uri="{BB962C8B-B14F-4D97-AF65-F5344CB8AC3E}">
        <p14:creationId xmlns:p14="http://schemas.microsoft.com/office/powerpoint/2010/main" val="247272273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Oracle</a:t>
            </a:r>
            <a:endParaRPr lang="en-US" dirty="0"/>
          </a:p>
        </p:txBody>
      </p:sp>
      <p:grpSp>
        <p:nvGrpSpPr>
          <p:cNvPr id="5" name="Group 4"/>
          <p:cNvGrpSpPr/>
          <p:nvPr/>
        </p:nvGrpSpPr>
        <p:grpSpPr>
          <a:xfrm>
            <a:off x="4586970" y="299671"/>
            <a:ext cx="2912970" cy="2912968"/>
            <a:chOff x="312520" y="2125663"/>
            <a:chExt cx="4158318" cy="4242566"/>
          </a:xfrm>
        </p:grpSpPr>
        <p:sp>
          <p:nvSpPr>
            <p:cNvPr id="6" name="Rectangle 5"/>
            <p:cNvSpPr/>
            <p:nvPr/>
          </p:nvSpPr>
          <p:spPr bwMode="auto">
            <a:xfrm>
              <a:off x="312520" y="2125663"/>
              <a:ext cx="4158318" cy="4242566"/>
            </a:xfrm>
            <a:prstGeom prst="rect">
              <a:avLst/>
            </a:prstGeom>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8889" rIns="0" bIns="46623" numCol="1" rtlCol="0" anchor="t" anchorCtr="0" compatLnSpc="1">
              <a:prstTxWarp prst="textNoShape">
                <a:avLst/>
              </a:prstTxWarp>
            </a:bodyPr>
            <a:lstStyle/>
            <a:p>
              <a:pPr algn="ctr" defTabSz="932114" fontAlgn="base">
                <a:spcBef>
                  <a:spcPct val="0"/>
                </a:spcBef>
                <a:spcAft>
                  <a:spcPct val="0"/>
                </a:spcAft>
              </a:pPr>
              <a:endParaRPr lang="en-US" sz="3136" dirty="0">
                <a:gradFill>
                  <a:gsLst>
                    <a:gs pos="0">
                      <a:srgbClr val="FFFFFF"/>
                    </a:gs>
                    <a:gs pos="100000">
                      <a:srgbClr val="FFFFFF"/>
                    </a:gs>
                  </a:gsLst>
                  <a:lin ang="5400000" scaled="0"/>
                </a:gradFill>
              </a:endParaRPr>
            </a:p>
          </p:txBody>
        </p:sp>
        <p:sp>
          <p:nvSpPr>
            <p:cNvPr id="7" name="Rectangle 6"/>
            <p:cNvSpPr/>
            <p:nvPr/>
          </p:nvSpPr>
          <p:spPr>
            <a:xfrm>
              <a:off x="442820" y="2218263"/>
              <a:ext cx="3778024" cy="3899295"/>
            </a:xfrm>
            <a:prstGeom prst="rect">
              <a:avLst/>
            </a:prstGeom>
          </p:spPr>
          <p:txBody>
            <a:bodyPr wrap="none">
              <a:spAutoFit/>
            </a:bodyPr>
            <a:lstStyle/>
            <a:p>
              <a:pPr defTabSz="932114" fontAlgn="base">
                <a:spcBef>
                  <a:spcPct val="0"/>
                </a:spcBef>
                <a:spcAft>
                  <a:spcPct val="0"/>
                </a:spcAft>
              </a:pPr>
              <a:r>
                <a:rPr lang="en-US" sz="2745" dirty="0">
                  <a:gradFill>
                    <a:gsLst>
                      <a:gs pos="0">
                        <a:srgbClr val="FFFFFF"/>
                      </a:gs>
                      <a:gs pos="100000">
                        <a:srgbClr val="FFFFFF"/>
                      </a:gs>
                    </a:gsLst>
                    <a:lin ang="5400000" scaled="0"/>
                  </a:gradFill>
                </a:rPr>
                <a:t>Full support for</a:t>
              </a:r>
              <a:br>
                <a:rPr lang="en-US" sz="2745" dirty="0">
                  <a:gradFill>
                    <a:gsLst>
                      <a:gs pos="0">
                        <a:srgbClr val="FFFFFF"/>
                      </a:gs>
                      <a:gs pos="100000">
                        <a:srgbClr val="FFFFFF"/>
                      </a:gs>
                    </a:gsLst>
                    <a:lin ang="5400000" scaled="0"/>
                  </a:gradFill>
                </a:rPr>
              </a:br>
              <a:r>
                <a:rPr lang="en-US" sz="2745" dirty="0">
                  <a:gradFill>
                    <a:gsLst>
                      <a:gs pos="0">
                        <a:srgbClr val="FFFFFF"/>
                      </a:gs>
                      <a:gs pos="100000">
                        <a:srgbClr val="FFFFFF"/>
                      </a:gs>
                    </a:gsLst>
                    <a:lin ang="5400000" scaled="0"/>
                  </a:gradFill>
                </a:rPr>
                <a:t>Oracle software</a:t>
              </a:r>
            </a:p>
            <a:p>
              <a:pPr defTabSz="932114" fontAlgn="base">
                <a:spcBef>
                  <a:spcPct val="0"/>
                </a:spcBef>
                <a:spcAft>
                  <a:spcPct val="0"/>
                </a:spcAft>
              </a:pPr>
              <a:r>
                <a:rPr lang="en-US" sz="2745" dirty="0">
                  <a:gradFill>
                    <a:gsLst>
                      <a:gs pos="0">
                        <a:srgbClr val="FFFFFF"/>
                      </a:gs>
                      <a:gs pos="100000">
                        <a:srgbClr val="FFFFFF"/>
                      </a:gs>
                    </a:gsLst>
                    <a:lin ang="5400000" scaled="0"/>
                  </a:gradFill>
                </a:rPr>
                <a:t>on Windows</a:t>
              </a:r>
            </a:p>
            <a:p>
              <a:pPr defTabSz="932114" fontAlgn="base">
                <a:spcBef>
                  <a:spcPct val="0"/>
                </a:spcBef>
                <a:spcAft>
                  <a:spcPct val="0"/>
                </a:spcAft>
              </a:pPr>
              <a:r>
                <a:rPr lang="en-US" sz="2745" dirty="0">
                  <a:gradFill>
                    <a:gsLst>
                      <a:gs pos="0">
                        <a:srgbClr val="FFFFFF"/>
                      </a:gs>
                      <a:gs pos="100000">
                        <a:srgbClr val="FFFFFF"/>
                      </a:gs>
                    </a:gsLst>
                    <a:lin ang="5400000" scaled="0"/>
                  </a:gradFill>
                </a:rPr>
                <a:t>Server Hyper-V</a:t>
              </a:r>
              <a:br>
                <a:rPr lang="en-US" sz="2745" dirty="0">
                  <a:gradFill>
                    <a:gsLst>
                      <a:gs pos="0">
                        <a:srgbClr val="FFFFFF"/>
                      </a:gs>
                      <a:gs pos="100000">
                        <a:srgbClr val="FFFFFF"/>
                      </a:gs>
                    </a:gsLst>
                    <a:lin ang="5400000" scaled="0"/>
                  </a:gradFill>
                </a:rPr>
              </a:br>
              <a:r>
                <a:rPr lang="en-US" sz="2745" dirty="0">
                  <a:gradFill>
                    <a:gsLst>
                      <a:gs pos="0">
                        <a:srgbClr val="FFFFFF"/>
                      </a:gs>
                      <a:gs pos="100000">
                        <a:srgbClr val="FFFFFF"/>
                      </a:gs>
                    </a:gsLst>
                    <a:lin ang="5400000" scaled="0"/>
                  </a:gradFill>
                </a:rPr>
                <a:t>and </a:t>
              </a:r>
              <a:r>
                <a:rPr lang="en-US" sz="2745" dirty="0" smtClean="0">
                  <a:gradFill>
                    <a:gsLst>
                      <a:gs pos="0">
                        <a:srgbClr val="FFFFFF"/>
                      </a:gs>
                      <a:gs pos="100000">
                        <a:srgbClr val="FFFFFF"/>
                      </a:gs>
                    </a:gsLst>
                    <a:lin ang="5400000" scaled="0"/>
                  </a:gradFill>
                </a:rPr>
                <a:t>Microsoft</a:t>
              </a:r>
              <a:r>
                <a:rPr lang="en-US" sz="2745" dirty="0">
                  <a:gradFill>
                    <a:gsLst>
                      <a:gs pos="0">
                        <a:srgbClr val="FFFFFF"/>
                      </a:gs>
                      <a:gs pos="100000">
                        <a:srgbClr val="FFFFFF"/>
                      </a:gs>
                    </a:gsLst>
                    <a:lin ang="5400000" scaled="0"/>
                  </a:gradFill>
                </a:rPr>
                <a:t/>
              </a:r>
              <a:br>
                <a:rPr lang="en-US" sz="2745" dirty="0">
                  <a:gradFill>
                    <a:gsLst>
                      <a:gs pos="0">
                        <a:srgbClr val="FFFFFF"/>
                      </a:gs>
                      <a:gs pos="100000">
                        <a:srgbClr val="FFFFFF"/>
                      </a:gs>
                    </a:gsLst>
                    <a:lin ang="5400000" scaled="0"/>
                  </a:gradFill>
                </a:rPr>
              </a:br>
              <a:r>
                <a:rPr lang="en-US" sz="2745" dirty="0">
                  <a:gradFill>
                    <a:gsLst>
                      <a:gs pos="0">
                        <a:srgbClr val="FFFFFF"/>
                      </a:gs>
                      <a:gs pos="100000">
                        <a:srgbClr val="FFFFFF"/>
                      </a:gs>
                    </a:gsLst>
                    <a:lin ang="5400000" scaled="0"/>
                  </a:gradFill>
                </a:rPr>
                <a:t>Azure</a:t>
              </a:r>
            </a:p>
          </p:txBody>
        </p:sp>
      </p:grpSp>
      <p:grpSp>
        <p:nvGrpSpPr>
          <p:cNvPr id="8" name="Group 7"/>
          <p:cNvGrpSpPr/>
          <p:nvPr/>
        </p:nvGrpSpPr>
        <p:grpSpPr>
          <a:xfrm>
            <a:off x="8286114" y="299671"/>
            <a:ext cx="2912967" cy="2912968"/>
            <a:chOff x="312520" y="2125663"/>
            <a:chExt cx="4158318" cy="4242566"/>
          </a:xfrm>
        </p:grpSpPr>
        <p:sp>
          <p:nvSpPr>
            <p:cNvPr id="9" name="Rectangle 8"/>
            <p:cNvSpPr/>
            <p:nvPr/>
          </p:nvSpPr>
          <p:spPr bwMode="auto">
            <a:xfrm>
              <a:off x="312520" y="2125663"/>
              <a:ext cx="4158318" cy="4242566"/>
            </a:xfrm>
            <a:prstGeom prst="rect">
              <a:avLst/>
            </a:prstGeom>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8889" rIns="0" bIns="46623" numCol="1" rtlCol="0" anchor="t" anchorCtr="0" compatLnSpc="1">
              <a:prstTxWarp prst="textNoShape">
                <a:avLst/>
              </a:prstTxWarp>
            </a:bodyPr>
            <a:lstStyle/>
            <a:p>
              <a:pPr algn="ctr" defTabSz="932114" fontAlgn="base">
                <a:spcBef>
                  <a:spcPct val="0"/>
                </a:spcBef>
                <a:spcAft>
                  <a:spcPct val="0"/>
                </a:spcAft>
              </a:pPr>
              <a:endParaRPr lang="en-US" sz="3136" dirty="0">
                <a:gradFill>
                  <a:gsLst>
                    <a:gs pos="0">
                      <a:srgbClr val="FFFFFF"/>
                    </a:gs>
                    <a:gs pos="100000">
                      <a:srgbClr val="FFFFFF"/>
                    </a:gs>
                  </a:gsLst>
                  <a:lin ang="5400000" scaled="0"/>
                </a:gradFill>
              </a:endParaRPr>
            </a:p>
          </p:txBody>
        </p:sp>
        <p:sp>
          <p:nvSpPr>
            <p:cNvPr id="10" name="Rectangle 9"/>
            <p:cNvSpPr/>
            <p:nvPr/>
          </p:nvSpPr>
          <p:spPr>
            <a:xfrm>
              <a:off x="442820" y="2218263"/>
              <a:ext cx="3382113" cy="2644350"/>
            </a:xfrm>
            <a:prstGeom prst="rect">
              <a:avLst/>
            </a:prstGeom>
          </p:spPr>
          <p:txBody>
            <a:bodyPr wrap="none">
              <a:spAutoFit/>
            </a:bodyPr>
            <a:lstStyle/>
            <a:p>
              <a:pPr defTabSz="932114" fontAlgn="base">
                <a:spcBef>
                  <a:spcPct val="0"/>
                </a:spcBef>
                <a:spcAft>
                  <a:spcPct val="0"/>
                </a:spcAft>
              </a:pPr>
              <a:r>
                <a:rPr lang="en-US" sz="2745" dirty="0">
                  <a:gradFill>
                    <a:gsLst>
                      <a:gs pos="0">
                        <a:srgbClr val="FFFFFF"/>
                      </a:gs>
                      <a:gs pos="100000">
                        <a:srgbClr val="FFFFFF"/>
                      </a:gs>
                    </a:gsLst>
                    <a:lin ang="5400000" scaled="0"/>
                  </a:gradFill>
                </a:rPr>
                <a:t>Oracle license</a:t>
              </a:r>
              <a:br>
                <a:rPr lang="en-US" sz="2745" dirty="0">
                  <a:gradFill>
                    <a:gsLst>
                      <a:gs pos="0">
                        <a:srgbClr val="FFFFFF"/>
                      </a:gs>
                      <a:gs pos="100000">
                        <a:srgbClr val="FFFFFF"/>
                      </a:gs>
                    </a:gsLst>
                    <a:lin ang="5400000" scaled="0"/>
                  </a:gradFill>
                </a:rPr>
              </a:br>
              <a:r>
                <a:rPr lang="en-US" sz="2745" dirty="0">
                  <a:gradFill>
                    <a:gsLst>
                      <a:gs pos="0">
                        <a:srgbClr val="FFFFFF"/>
                      </a:gs>
                      <a:gs pos="100000">
                        <a:srgbClr val="FFFFFF"/>
                      </a:gs>
                    </a:gsLst>
                    <a:lin ang="5400000" scaled="0"/>
                  </a:gradFill>
                </a:rPr>
                <a:t>mobility for</a:t>
              </a:r>
            </a:p>
            <a:p>
              <a:pPr defTabSz="932114" fontAlgn="base">
                <a:spcBef>
                  <a:spcPct val="0"/>
                </a:spcBef>
                <a:spcAft>
                  <a:spcPct val="0"/>
                </a:spcAft>
              </a:pPr>
              <a:r>
                <a:rPr lang="en-US" sz="2745" dirty="0">
                  <a:gradFill>
                    <a:gsLst>
                      <a:gs pos="0">
                        <a:srgbClr val="FFFFFF"/>
                      </a:gs>
                      <a:gs pos="100000">
                        <a:srgbClr val="FFFFFF"/>
                      </a:gs>
                    </a:gsLst>
                    <a:lin ang="5400000" scaled="0"/>
                  </a:gradFill>
                </a:rPr>
                <a:t>Azure public </a:t>
              </a:r>
              <a:br>
                <a:rPr lang="en-US" sz="2745" dirty="0">
                  <a:gradFill>
                    <a:gsLst>
                      <a:gs pos="0">
                        <a:srgbClr val="FFFFFF"/>
                      </a:gs>
                      <a:gs pos="100000">
                        <a:srgbClr val="FFFFFF"/>
                      </a:gs>
                    </a:gsLst>
                    <a:lin ang="5400000" scaled="0"/>
                  </a:gradFill>
                </a:rPr>
              </a:br>
              <a:r>
                <a:rPr lang="en-US" sz="2745" dirty="0">
                  <a:gradFill>
                    <a:gsLst>
                      <a:gs pos="0">
                        <a:srgbClr val="FFFFFF"/>
                      </a:gs>
                      <a:gs pos="100000">
                        <a:srgbClr val="FFFFFF"/>
                      </a:gs>
                    </a:gsLst>
                    <a:lin ang="5400000" scaled="0"/>
                  </a:gradFill>
                </a:rPr>
                <a:t>cloud</a:t>
              </a:r>
            </a:p>
          </p:txBody>
        </p:sp>
      </p:grpSp>
      <p:grpSp>
        <p:nvGrpSpPr>
          <p:cNvPr id="11" name="Group 10"/>
          <p:cNvGrpSpPr/>
          <p:nvPr/>
        </p:nvGrpSpPr>
        <p:grpSpPr>
          <a:xfrm>
            <a:off x="8286112" y="3606393"/>
            <a:ext cx="2912970" cy="2912968"/>
            <a:chOff x="312520" y="2125663"/>
            <a:chExt cx="4158318" cy="4242566"/>
          </a:xfrm>
        </p:grpSpPr>
        <p:sp>
          <p:nvSpPr>
            <p:cNvPr id="12" name="Rectangle 11"/>
            <p:cNvSpPr/>
            <p:nvPr/>
          </p:nvSpPr>
          <p:spPr bwMode="auto">
            <a:xfrm>
              <a:off x="312520" y="2125663"/>
              <a:ext cx="4158318" cy="4242566"/>
            </a:xfrm>
            <a:prstGeom prst="rect">
              <a:avLst/>
            </a:prstGeom>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8889" rIns="0" bIns="46623" numCol="1" rtlCol="0" anchor="t" anchorCtr="0" compatLnSpc="1">
              <a:prstTxWarp prst="textNoShape">
                <a:avLst/>
              </a:prstTxWarp>
            </a:bodyPr>
            <a:lstStyle/>
            <a:p>
              <a:pPr algn="ctr" defTabSz="932114" fontAlgn="base">
                <a:spcBef>
                  <a:spcPct val="0"/>
                </a:spcBef>
                <a:spcAft>
                  <a:spcPct val="0"/>
                </a:spcAft>
              </a:pPr>
              <a:endParaRPr lang="en-US" sz="3136" dirty="0">
                <a:gradFill>
                  <a:gsLst>
                    <a:gs pos="0">
                      <a:srgbClr val="FFFFFF"/>
                    </a:gs>
                    <a:gs pos="100000">
                      <a:srgbClr val="FFFFFF"/>
                    </a:gs>
                  </a:gsLst>
                  <a:lin ang="5400000" scaled="0"/>
                </a:gradFill>
              </a:endParaRPr>
            </a:p>
          </p:txBody>
        </p:sp>
        <p:sp>
          <p:nvSpPr>
            <p:cNvPr id="13" name="Rectangle 12"/>
            <p:cNvSpPr/>
            <p:nvPr/>
          </p:nvSpPr>
          <p:spPr>
            <a:xfrm>
              <a:off x="442820" y="2218264"/>
              <a:ext cx="3726494" cy="2595416"/>
            </a:xfrm>
            <a:prstGeom prst="rect">
              <a:avLst/>
            </a:prstGeom>
          </p:spPr>
          <p:txBody>
            <a:bodyPr wrap="none">
              <a:spAutoFit/>
            </a:bodyPr>
            <a:lstStyle/>
            <a:p>
              <a:pPr defTabSz="932114" fontAlgn="base">
                <a:spcBef>
                  <a:spcPct val="0"/>
                </a:spcBef>
                <a:spcAft>
                  <a:spcPct val="0"/>
                </a:spcAft>
              </a:pPr>
              <a:r>
                <a:rPr lang="en-US" sz="2745" dirty="0">
                  <a:gradFill>
                    <a:gsLst>
                      <a:gs pos="0">
                        <a:srgbClr val="FFFFFF"/>
                      </a:gs>
                      <a:gs pos="100000">
                        <a:srgbClr val="FFFFFF"/>
                      </a:gs>
                    </a:gsLst>
                    <a:lin ang="5400000" scaled="0"/>
                  </a:gradFill>
                </a:rPr>
                <a:t>Fully licensed</a:t>
              </a:r>
            </a:p>
            <a:p>
              <a:pPr defTabSz="932114" fontAlgn="base">
                <a:spcBef>
                  <a:spcPct val="0"/>
                </a:spcBef>
                <a:spcAft>
                  <a:spcPct val="0"/>
                </a:spcAft>
              </a:pPr>
              <a:r>
                <a:rPr lang="en-US" sz="2745" dirty="0">
                  <a:gradFill>
                    <a:gsLst>
                      <a:gs pos="0">
                        <a:srgbClr val="FFFFFF"/>
                      </a:gs>
                      <a:gs pos="100000">
                        <a:srgbClr val="FFFFFF"/>
                      </a:gs>
                    </a:gsLst>
                    <a:lin ang="5400000" scaled="0"/>
                  </a:gradFill>
                </a:rPr>
                <a:t>and supported</a:t>
              </a:r>
            </a:p>
            <a:p>
              <a:pPr defTabSz="932114" fontAlgn="base">
                <a:spcBef>
                  <a:spcPct val="0"/>
                </a:spcBef>
                <a:spcAft>
                  <a:spcPct val="0"/>
                </a:spcAft>
              </a:pPr>
              <a:r>
                <a:rPr lang="en-US" sz="2745" dirty="0">
                  <a:gradFill>
                    <a:gsLst>
                      <a:gs pos="0">
                        <a:srgbClr val="FFFFFF"/>
                      </a:gs>
                      <a:gs pos="100000">
                        <a:srgbClr val="FFFFFF"/>
                      </a:gs>
                    </a:gsLst>
                    <a:lin ang="5400000" scaled="0"/>
                  </a:gradFill>
                </a:rPr>
                <a:t>Java on</a:t>
              </a:r>
            </a:p>
            <a:p>
              <a:pPr defTabSz="932114" fontAlgn="base">
                <a:spcBef>
                  <a:spcPct val="0"/>
                </a:spcBef>
                <a:spcAft>
                  <a:spcPct val="0"/>
                </a:spcAft>
              </a:pPr>
              <a:r>
                <a:rPr lang="en-US" sz="2745" dirty="0" smtClean="0">
                  <a:gradFill>
                    <a:gsLst>
                      <a:gs pos="0">
                        <a:srgbClr val="FFFFFF"/>
                      </a:gs>
                      <a:gs pos="100000">
                        <a:srgbClr val="FFFFFF"/>
                      </a:gs>
                    </a:gsLst>
                    <a:lin ang="5400000" scaled="0"/>
                  </a:gradFill>
                </a:rPr>
                <a:t>Microsoft Azure</a:t>
              </a:r>
              <a:endParaRPr lang="en-US" sz="2745" dirty="0">
                <a:gradFill>
                  <a:gsLst>
                    <a:gs pos="0">
                      <a:srgbClr val="FFFFFF"/>
                    </a:gs>
                    <a:gs pos="100000">
                      <a:srgbClr val="FFFFFF"/>
                    </a:gs>
                  </a:gsLst>
                  <a:lin ang="5400000" scaled="0"/>
                </a:gradFill>
              </a:endParaRPr>
            </a:p>
          </p:txBody>
        </p:sp>
      </p:grpSp>
      <p:grpSp>
        <p:nvGrpSpPr>
          <p:cNvPr id="14" name="Group 13"/>
          <p:cNvGrpSpPr/>
          <p:nvPr/>
        </p:nvGrpSpPr>
        <p:grpSpPr>
          <a:xfrm>
            <a:off x="4586970" y="3606176"/>
            <a:ext cx="2912967" cy="2912968"/>
            <a:chOff x="312520" y="2125663"/>
            <a:chExt cx="4158318" cy="4242566"/>
          </a:xfrm>
        </p:grpSpPr>
        <p:sp>
          <p:nvSpPr>
            <p:cNvPr id="15" name="Rectangle 14"/>
            <p:cNvSpPr/>
            <p:nvPr/>
          </p:nvSpPr>
          <p:spPr bwMode="auto">
            <a:xfrm>
              <a:off x="312520" y="2125663"/>
              <a:ext cx="4158318" cy="4242566"/>
            </a:xfrm>
            <a:prstGeom prst="rect">
              <a:avLst/>
            </a:prstGeom>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8889" rIns="0" bIns="46623" numCol="1" rtlCol="0" anchor="t" anchorCtr="0" compatLnSpc="1">
              <a:prstTxWarp prst="textNoShape">
                <a:avLst/>
              </a:prstTxWarp>
            </a:bodyPr>
            <a:lstStyle/>
            <a:p>
              <a:pPr algn="ctr" defTabSz="932114" fontAlgn="base">
                <a:spcBef>
                  <a:spcPct val="0"/>
                </a:spcBef>
                <a:spcAft>
                  <a:spcPct val="0"/>
                </a:spcAft>
              </a:pPr>
              <a:endParaRPr lang="en-US" sz="3136" dirty="0">
                <a:gradFill>
                  <a:gsLst>
                    <a:gs pos="0">
                      <a:srgbClr val="FFFFFF"/>
                    </a:gs>
                    <a:gs pos="100000">
                      <a:srgbClr val="FFFFFF"/>
                    </a:gs>
                  </a:gsLst>
                  <a:lin ang="5400000" scaled="0"/>
                </a:gradFill>
              </a:endParaRPr>
            </a:p>
          </p:txBody>
        </p:sp>
        <p:sp>
          <p:nvSpPr>
            <p:cNvPr id="16" name="Rectangle 15"/>
            <p:cNvSpPr/>
            <p:nvPr/>
          </p:nvSpPr>
          <p:spPr>
            <a:xfrm>
              <a:off x="442820" y="2218263"/>
              <a:ext cx="3775740" cy="2644350"/>
            </a:xfrm>
            <a:prstGeom prst="rect">
              <a:avLst/>
            </a:prstGeom>
          </p:spPr>
          <p:txBody>
            <a:bodyPr wrap="none">
              <a:spAutoFit/>
            </a:bodyPr>
            <a:lstStyle/>
            <a:p>
              <a:pPr defTabSz="932114" fontAlgn="base">
                <a:spcBef>
                  <a:spcPct val="0"/>
                </a:spcBef>
                <a:spcAft>
                  <a:spcPct val="0"/>
                </a:spcAft>
              </a:pPr>
              <a:r>
                <a:rPr lang="en-US" sz="2745" dirty="0">
                  <a:gradFill>
                    <a:gsLst>
                      <a:gs pos="0">
                        <a:srgbClr val="FFFFFF"/>
                      </a:gs>
                      <a:gs pos="100000">
                        <a:srgbClr val="FFFFFF"/>
                      </a:gs>
                    </a:gsLst>
                    <a:lin ang="5400000" scaled="0"/>
                  </a:gradFill>
                </a:rPr>
                <a:t>Oracle Linux as</a:t>
              </a:r>
            </a:p>
            <a:p>
              <a:pPr defTabSz="932114" fontAlgn="base">
                <a:spcBef>
                  <a:spcPct val="0"/>
                </a:spcBef>
                <a:spcAft>
                  <a:spcPct val="0"/>
                </a:spcAft>
              </a:pPr>
              <a:r>
                <a:rPr lang="en-US" sz="2745" dirty="0">
                  <a:gradFill>
                    <a:gsLst>
                      <a:gs pos="0">
                        <a:srgbClr val="FFFFFF"/>
                      </a:gs>
                      <a:gs pos="100000">
                        <a:srgbClr val="FFFFFF"/>
                      </a:gs>
                    </a:gsLst>
                    <a:lin ang="5400000" scaled="0"/>
                  </a:gradFill>
                </a:rPr>
                <a:t>preconfigured</a:t>
              </a:r>
            </a:p>
            <a:p>
              <a:pPr defTabSz="932114" fontAlgn="base">
                <a:spcBef>
                  <a:spcPct val="0"/>
                </a:spcBef>
                <a:spcAft>
                  <a:spcPct val="0"/>
                </a:spcAft>
              </a:pPr>
              <a:r>
                <a:rPr lang="en-US" sz="2745" dirty="0">
                  <a:gradFill>
                    <a:gsLst>
                      <a:gs pos="0">
                        <a:srgbClr val="FFFFFF"/>
                      </a:gs>
                      <a:gs pos="100000">
                        <a:srgbClr val="FFFFFF"/>
                      </a:gs>
                    </a:gsLst>
                    <a:lin ang="5400000" scaled="0"/>
                  </a:gradFill>
                </a:rPr>
                <a:t>instances on</a:t>
              </a:r>
            </a:p>
            <a:p>
              <a:pPr defTabSz="932114" fontAlgn="base">
                <a:spcBef>
                  <a:spcPct val="0"/>
                </a:spcBef>
                <a:spcAft>
                  <a:spcPct val="0"/>
                </a:spcAft>
              </a:pPr>
              <a:r>
                <a:rPr lang="en-US" sz="2745" dirty="0" smtClean="0">
                  <a:gradFill>
                    <a:gsLst>
                      <a:gs pos="0">
                        <a:srgbClr val="FFFFFF"/>
                      </a:gs>
                      <a:gs pos="100000">
                        <a:srgbClr val="FFFFFF"/>
                      </a:gs>
                    </a:gsLst>
                    <a:lin ang="5400000" scaled="0"/>
                  </a:gradFill>
                </a:rPr>
                <a:t>Microsoft Azure</a:t>
              </a:r>
              <a:endParaRPr lang="en-US" sz="2745" dirty="0">
                <a:gradFill>
                  <a:gsLst>
                    <a:gs pos="0">
                      <a:srgbClr val="FFFFFF"/>
                    </a:gs>
                    <a:gs pos="100000">
                      <a:srgbClr val="FFFFFF"/>
                    </a:gs>
                  </a:gsLst>
                  <a:lin ang="5400000" scaled="0"/>
                </a:gradFill>
              </a:endParaRPr>
            </a:p>
          </p:txBody>
        </p:sp>
      </p:grpSp>
      <p:grpSp>
        <p:nvGrpSpPr>
          <p:cNvPr id="17" name="Group 16"/>
          <p:cNvGrpSpPr/>
          <p:nvPr/>
        </p:nvGrpSpPr>
        <p:grpSpPr>
          <a:xfrm>
            <a:off x="929003" y="3606393"/>
            <a:ext cx="2912970" cy="2912968"/>
            <a:chOff x="312520" y="2125663"/>
            <a:chExt cx="4158318" cy="4242566"/>
          </a:xfrm>
        </p:grpSpPr>
        <p:sp>
          <p:nvSpPr>
            <p:cNvPr id="18" name="Rectangle 17"/>
            <p:cNvSpPr/>
            <p:nvPr/>
          </p:nvSpPr>
          <p:spPr bwMode="auto">
            <a:xfrm>
              <a:off x="312520" y="2125663"/>
              <a:ext cx="4158318" cy="4242566"/>
            </a:xfrm>
            <a:prstGeom prst="rect">
              <a:avLst/>
            </a:prstGeom>
            <a:ln w="50800" cap="sq">
              <a:no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268889" rIns="0" bIns="46623" numCol="1" rtlCol="0" anchor="t" anchorCtr="0" compatLnSpc="1">
              <a:prstTxWarp prst="textNoShape">
                <a:avLst/>
              </a:prstTxWarp>
            </a:bodyPr>
            <a:lstStyle/>
            <a:p>
              <a:pPr algn="ctr" defTabSz="932114" fontAlgn="base">
                <a:spcBef>
                  <a:spcPct val="0"/>
                </a:spcBef>
                <a:spcAft>
                  <a:spcPct val="0"/>
                </a:spcAft>
              </a:pPr>
              <a:endParaRPr lang="en-US" sz="3136" dirty="0">
                <a:gradFill>
                  <a:gsLst>
                    <a:gs pos="0">
                      <a:srgbClr val="FFFFFF"/>
                    </a:gs>
                    <a:gs pos="100000">
                      <a:srgbClr val="FFFFFF"/>
                    </a:gs>
                  </a:gsLst>
                  <a:lin ang="5400000" scaled="0"/>
                </a:gradFill>
              </a:endParaRPr>
            </a:p>
          </p:txBody>
        </p:sp>
        <p:sp>
          <p:nvSpPr>
            <p:cNvPr id="19" name="Rectangle 18"/>
            <p:cNvSpPr/>
            <p:nvPr/>
          </p:nvSpPr>
          <p:spPr>
            <a:xfrm>
              <a:off x="442823" y="2218263"/>
              <a:ext cx="4028015" cy="3899295"/>
            </a:xfrm>
            <a:prstGeom prst="rect">
              <a:avLst/>
            </a:prstGeom>
          </p:spPr>
          <p:txBody>
            <a:bodyPr wrap="square">
              <a:spAutoFit/>
            </a:bodyPr>
            <a:lstStyle/>
            <a:p>
              <a:pPr defTabSz="932114" fontAlgn="base">
                <a:spcBef>
                  <a:spcPct val="0"/>
                </a:spcBef>
                <a:spcAft>
                  <a:spcPct val="0"/>
                </a:spcAft>
              </a:pPr>
              <a:r>
                <a:rPr lang="en-US" sz="2745" dirty="0">
                  <a:gradFill>
                    <a:gsLst>
                      <a:gs pos="0">
                        <a:srgbClr val="FFFFFF"/>
                      </a:gs>
                      <a:gs pos="100000">
                        <a:srgbClr val="FFFFFF"/>
                      </a:gs>
                    </a:gsLst>
                    <a:lin ang="5400000" scaled="0"/>
                  </a:gradFill>
                </a:rPr>
                <a:t>Pay-as-you-go</a:t>
              </a:r>
              <a:br>
                <a:rPr lang="en-US" sz="2745" dirty="0">
                  <a:gradFill>
                    <a:gsLst>
                      <a:gs pos="0">
                        <a:srgbClr val="FFFFFF"/>
                      </a:gs>
                      <a:gs pos="100000">
                        <a:srgbClr val="FFFFFF"/>
                      </a:gs>
                    </a:gsLst>
                    <a:lin ang="5400000" scaled="0"/>
                  </a:gradFill>
                </a:rPr>
              </a:br>
              <a:r>
                <a:rPr lang="en-US" sz="2745" dirty="0">
                  <a:gradFill>
                    <a:gsLst>
                      <a:gs pos="0">
                        <a:srgbClr val="FFFFFF"/>
                      </a:gs>
                      <a:gs pos="100000">
                        <a:srgbClr val="FFFFFF"/>
                      </a:gs>
                    </a:gsLst>
                    <a:lin ang="5400000" scaled="0"/>
                  </a:gradFill>
                </a:rPr>
                <a:t>Azure images</a:t>
              </a:r>
            </a:p>
            <a:p>
              <a:pPr defTabSz="932114" fontAlgn="base">
                <a:spcBef>
                  <a:spcPct val="0"/>
                </a:spcBef>
                <a:spcAft>
                  <a:spcPct val="0"/>
                </a:spcAft>
              </a:pPr>
              <a:r>
                <a:rPr lang="en-US" sz="2745" dirty="0">
                  <a:gradFill>
                    <a:gsLst>
                      <a:gs pos="0">
                        <a:srgbClr val="FFFFFF"/>
                      </a:gs>
                      <a:gs pos="100000">
                        <a:srgbClr val="FFFFFF"/>
                      </a:gs>
                    </a:gsLst>
                    <a:lin ang="5400000" scaled="0"/>
                  </a:gradFill>
                </a:rPr>
                <a:t>of Oracle Database,</a:t>
              </a:r>
              <a:br>
                <a:rPr lang="en-US" sz="2745" dirty="0">
                  <a:gradFill>
                    <a:gsLst>
                      <a:gs pos="0">
                        <a:srgbClr val="FFFFFF"/>
                      </a:gs>
                      <a:gs pos="100000">
                        <a:srgbClr val="FFFFFF"/>
                      </a:gs>
                    </a:gsLst>
                    <a:lin ang="5400000" scaled="0"/>
                  </a:gradFill>
                </a:rPr>
              </a:br>
              <a:r>
                <a:rPr lang="en-US" sz="2745" dirty="0">
                  <a:gradFill>
                    <a:gsLst>
                      <a:gs pos="0">
                        <a:srgbClr val="FFFFFF"/>
                      </a:gs>
                      <a:gs pos="100000">
                        <a:srgbClr val="FFFFFF"/>
                      </a:gs>
                    </a:gsLst>
                    <a:lin ang="5400000" scaled="0"/>
                  </a:gradFill>
                </a:rPr>
                <a:t>WebLogic</a:t>
              </a:r>
              <a:br>
                <a:rPr lang="en-US" sz="2745" dirty="0">
                  <a:gradFill>
                    <a:gsLst>
                      <a:gs pos="0">
                        <a:srgbClr val="FFFFFF"/>
                      </a:gs>
                      <a:gs pos="100000">
                        <a:srgbClr val="FFFFFF"/>
                      </a:gs>
                    </a:gsLst>
                    <a:lin ang="5400000" scaled="0"/>
                  </a:gradFill>
                </a:rPr>
              </a:br>
              <a:r>
                <a:rPr lang="en-US" sz="2745" dirty="0">
                  <a:gradFill>
                    <a:gsLst>
                      <a:gs pos="0">
                        <a:srgbClr val="FFFFFF"/>
                      </a:gs>
                      <a:gs pos="100000">
                        <a:srgbClr val="FFFFFF"/>
                      </a:gs>
                    </a:gsLst>
                    <a:lin ang="5400000" scaled="0"/>
                  </a:gradFill>
                </a:rPr>
                <a:t>Server, and JDK</a:t>
              </a:r>
            </a:p>
          </p:txBody>
        </p:sp>
      </p:grpSp>
    </p:spTree>
    <p:extLst>
      <p:ext uri="{BB962C8B-B14F-4D97-AF65-F5344CB8AC3E}">
        <p14:creationId xmlns:p14="http://schemas.microsoft.com/office/powerpoint/2010/main" val="1713699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8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600" fill="hold"/>
                                        <p:tgtEl>
                                          <p:spTgt spid="5"/>
                                        </p:tgtEl>
                                        <p:attrNameLst>
                                          <p:attrName>ppt_x</p:attrName>
                                        </p:attrNameLst>
                                      </p:cBhvr>
                                      <p:tavLst>
                                        <p:tav tm="0">
                                          <p:val>
                                            <p:strVal val="0-#ppt_w/2"/>
                                          </p:val>
                                        </p:tav>
                                        <p:tav tm="100000">
                                          <p:val>
                                            <p:strVal val="#ppt_x"/>
                                          </p:val>
                                        </p:tav>
                                      </p:tavLst>
                                    </p:anim>
                                    <p:anim calcmode="lin" valueType="num">
                                      <p:cBhvr additive="base">
                                        <p:cTn id="8" dur="6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8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600" fill="hold"/>
                                        <p:tgtEl>
                                          <p:spTgt spid="8"/>
                                        </p:tgtEl>
                                        <p:attrNameLst>
                                          <p:attrName>ppt_x</p:attrName>
                                        </p:attrNameLst>
                                      </p:cBhvr>
                                      <p:tavLst>
                                        <p:tav tm="0">
                                          <p:val>
                                            <p:strVal val="0-#ppt_w/2"/>
                                          </p:val>
                                        </p:tav>
                                        <p:tav tm="100000">
                                          <p:val>
                                            <p:strVal val="#ppt_x"/>
                                          </p:val>
                                        </p:tav>
                                      </p:tavLst>
                                    </p:anim>
                                    <p:anim calcmode="lin" valueType="num">
                                      <p:cBhvr additive="base">
                                        <p:cTn id="12" dur="6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8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600" fill="hold"/>
                                        <p:tgtEl>
                                          <p:spTgt spid="11"/>
                                        </p:tgtEl>
                                        <p:attrNameLst>
                                          <p:attrName>ppt_x</p:attrName>
                                        </p:attrNameLst>
                                      </p:cBhvr>
                                      <p:tavLst>
                                        <p:tav tm="0">
                                          <p:val>
                                            <p:strVal val="0-#ppt_w/2"/>
                                          </p:val>
                                        </p:tav>
                                        <p:tav tm="100000">
                                          <p:val>
                                            <p:strVal val="#ppt_x"/>
                                          </p:val>
                                        </p:tav>
                                      </p:tavLst>
                                    </p:anim>
                                    <p:anim calcmode="lin" valueType="num">
                                      <p:cBhvr additive="base">
                                        <p:cTn id="16" dur="6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80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600" fill="hold"/>
                                        <p:tgtEl>
                                          <p:spTgt spid="14"/>
                                        </p:tgtEl>
                                        <p:attrNameLst>
                                          <p:attrName>ppt_x</p:attrName>
                                        </p:attrNameLst>
                                      </p:cBhvr>
                                      <p:tavLst>
                                        <p:tav tm="0">
                                          <p:val>
                                            <p:strVal val="0-#ppt_w/2"/>
                                          </p:val>
                                        </p:tav>
                                        <p:tav tm="100000">
                                          <p:val>
                                            <p:strVal val="#ppt_x"/>
                                          </p:val>
                                        </p:tav>
                                      </p:tavLst>
                                    </p:anim>
                                    <p:anim calcmode="lin" valueType="num">
                                      <p:cBhvr additive="base">
                                        <p:cTn id="20" dur="6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8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600" fill="hold"/>
                                        <p:tgtEl>
                                          <p:spTgt spid="17"/>
                                        </p:tgtEl>
                                        <p:attrNameLst>
                                          <p:attrName>ppt_x</p:attrName>
                                        </p:attrNameLst>
                                      </p:cBhvr>
                                      <p:tavLst>
                                        <p:tav tm="0">
                                          <p:val>
                                            <p:strVal val="0-#ppt_w/2"/>
                                          </p:val>
                                        </p:tav>
                                        <p:tav tm="100000">
                                          <p:val>
                                            <p:strVal val="#ppt_x"/>
                                          </p:val>
                                        </p:tav>
                                      </p:tavLst>
                                    </p:anim>
                                    <p:anim calcmode="lin" valueType="num">
                                      <p:cBhvr additive="base">
                                        <p:cTn id="24" dur="6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 on Windows Azure: </a:t>
            </a:r>
            <a:r>
              <a:rPr lang="en-US" dirty="0" err="1" smtClean="0"/>
              <a:t>PaaS</a:t>
            </a:r>
            <a:endParaRPr lang="en-US" dirty="0"/>
          </a:p>
        </p:txBody>
      </p:sp>
      <p:graphicFrame>
        <p:nvGraphicFramePr>
          <p:cNvPr id="15" name="Diagram 14"/>
          <p:cNvGraphicFramePr/>
          <p:nvPr>
            <p:extLst/>
          </p:nvPr>
        </p:nvGraphicFramePr>
        <p:xfrm>
          <a:off x="1637516" y="1379426"/>
          <a:ext cx="9089668" cy="5296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bwMode="auto">
          <a:xfrm>
            <a:off x="4663774" y="1214472"/>
            <a:ext cx="6217852" cy="566765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06705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7837E-6 -1.29252E-6 L 0.24263 -0.00023 " pathEditMode="relative" rAng="0" ptsTypes="AA">
                                      <p:cBhvr>
                                        <p:cTn id="6" dur="2000" fill="hold"/>
                                        <p:tgtEl>
                                          <p:spTgt spid="4"/>
                                        </p:tgtEl>
                                        <p:attrNameLst>
                                          <p:attrName>ppt_x</p:attrName>
                                          <p:attrName>ppt_y</p:attrName>
                                        </p:attrNameLst>
                                      </p:cBhvr>
                                      <p:rCtr x="1212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err="1" smtClean="0"/>
              <a:t>PaaS</a:t>
            </a:r>
            <a:endParaRPr lang="en-US" dirty="0" smtClean="0"/>
          </a:p>
          <a:p>
            <a:r>
              <a:rPr lang="en-US" dirty="0" smtClean="0"/>
              <a:t>Web and Worker Roles</a:t>
            </a:r>
          </a:p>
          <a:p>
            <a:r>
              <a:rPr lang="en-US" dirty="0" smtClean="0"/>
              <a:t>Worker Roles can host Java</a:t>
            </a:r>
          </a:p>
          <a:p>
            <a:r>
              <a:rPr lang="en-US" dirty="0" smtClean="0"/>
              <a:t>Eclipse tooling</a:t>
            </a:r>
          </a:p>
          <a:p>
            <a:r>
              <a:rPr lang="en-US" dirty="0" err="1" smtClean="0"/>
              <a:t>OpenJDK</a:t>
            </a:r>
            <a:r>
              <a:rPr lang="en-US" dirty="0" smtClean="0"/>
              <a:t> / Bring your own</a:t>
            </a:r>
            <a:endParaRPr lang="en-US" dirty="0"/>
          </a:p>
        </p:txBody>
      </p:sp>
      <p:sp>
        <p:nvSpPr>
          <p:cNvPr id="3" name="Title 2"/>
          <p:cNvSpPr>
            <a:spLocks noGrp="1"/>
          </p:cNvSpPr>
          <p:nvPr>
            <p:ph type="title"/>
          </p:nvPr>
        </p:nvSpPr>
        <p:spPr/>
        <p:txBody>
          <a:bodyPr/>
          <a:lstStyle/>
          <a:p>
            <a:r>
              <a:rPr lang="en-US" dirty="0" smtClean="0"/>
              <a:t>Cloud Services</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98708458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sz="3600" dirty="0" smtClean="0"/>
              <a:t>Test with Azure Emulator</a:t>
            </a:r>
          </a:p>
          <a:p>
            <a:r>
              <a:rPr lang="en-US" sz="3600" dirty="0" smtClean="0"/>
              <a:t>SSL</a:t>
            </a:r>
          </a:p>
          <a:p>
            <a:r>
              <a:rPr lang="en-US" sz="3600" dirty="0" smtClean="0"/>
              <a:t>Sticky Sessions</a:t>
            </a:r>
          </a:p>
          <a:p>
            <a:r>
              <a:rPr lang="en-US" sz="3600" dirty="0" smtClean="0"/>
              <a:t>Configure your roles</a:t>
            </a:r>
          </a:p>
          <a:p>
            <a:pPr lvl="1"/>
            <a:r>
              <a:rPr lang="en-US" sz="2000" dirty="0" smtClean="0"/>
              <a:t>Instance count</a:t>
            </a:r>
          </a:p>
          <a:p>
            <a:pPr lvl="1"/>
            <a:r>
              <a:rPr lang="en-US" sz="2000" dirty="0" smtClean="0"/>
              <a:t>Size</a:t>
            </a:r>
          </a:p>
          <a:p>
            <a:pPr lvl="1"/>
            <a:r>
              <a:rPr lang="en-US" sz="2000" dirty="0" smtClean="0"/>
              <a:t>Endpoints</a:t>
            </a:r>
          </a:p>
          <a:p>
            <a:pPr lvl="1"/>
            <a:r>
              <a:rPr lang="en-US" sz="2000" dirty="0" smtClean="0"/>
              <a:t>Names</a:t>
            </a:r>
          </a:p>
          <a:p>
            <a:r>
              <a:rPr lang="en-US" sz="3600" dirty="0" smtClean="0"/>
              <a:t>Self-Signed Certs for testing</a:t>
            </a:r>
          </a:p>
          <a:p>
            <a:r>
              <a:rPr lang="en-US" sz="3600" dirty="0" smtClean="0"/>
              <a:t>Publish to Azure</a:t>
            </a:r>
          </a:p>
          <a:p>
            <a:endParaRPr lang="en-US" sz="3600" dirty="0"/>
          </a:p>
        </p:txBody>
      </p:sp>
      <p:sp>
        <p:nvSpPr>
          <p:cNvPr id="3" name="Title 2"/>
          <p:cNvSpPr>
            <a:spLocks noGrp="1"/>
          </p:cNvSpPr>
          <p:nvPr>
            <p:ph type="title"/>
          </p:nvPr>
        </p:nvSpPr>
        <p:spPr/>
        <p:txBody>
          <a:bodyPr/>
          <a:lstStyle/>
          <a:p>
            <a:r>
              <a:rPr lang="en-US" dirty="0" smtClean="0"/>
              <a:t>Eclipse Tooling</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88640203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VM Depot – Tomcat (and other options)</a:t>
            </a:r>
            <a:endParaRPr lang="en-US" dirty="0"/>
          </a:p>
        </p:txBody>
      </p:sp>
      <p:pic>
        <p:nvPicPr>
          <p:cNvPr id="15" name="Picture 14"/>
          <p:cNvPicPr>
            <a:picLocks noChangeAspect="1"/>
          </p:cNvPicPr>
          <p:nvPr/>
        </p:nvPicPr>
        <p:blipFill rotWithShape="1">
          <a:blip r:embed="rId3"/>
          <a:srcRect l="19631" t="6630" r="20539" b="979"/>
          <a:stretch/>
        </p:blipFill>
        <p:spPr>
          <a:xfrm>
            <a:off x="2886549" y="1212963"/>
            <a:ext cx="6673989" cy="5539600"/>
          </a:xfrm>
          <a:prstGeom prst="rect">
            <a:avLst/>
          </a:prstGeom>
        </p:spPr>
      </p:pic>
    </p:spTree>
    <p:extLst>
      <p:ext uri="{BB962C8B-B14F-4D97-AF65-F5344CB8AC3E}">
        <p14:creationId xmlns:p14="http://schemas.microsoft.com/office/powerpoint/2010/main" val="230973759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Reference, API Documentation</a:t>
            </a:r>
            <a:endParaRPr lang="en-US" dirty="0"/>
          </a:p>
        </p:txBody>
      </p:sp>
      <p:pic>
        <p:nvPicPr>
          <p:cNvPr id="5" name="Picture 4"/>
          <p:cNvPicPr>
            <a:picLocks noChangeAspect="1"/>
          </p:cNvPicPr>
          <p:nvPr/>
        </p:nvPicPr>
        <p:blipFill rotWithShape="1">
          <a:blip r:embed="rId3"/>
          <a:srcRect l="1211" t="8756" r="2034" b="7644"/>
          <a:stretch/>
        </p:blipFill>
        <p:spPr>
          <a:xfrm>
            <a:off x="3667647" y="1047013"/>
            <a:ext cx="6707983" cy="5810987"/>
          </a:xfrm>
          <a:prstGeom prst="rect">
            <a:avLst/>
          </a:prstGeom>
        </p:spPr>
      </p:pic>
    </p:spTree>
    <p:extLst>
      <p:ext uri="{BB962C8B-B14F-4D97-AF65-F5344CB8AC3E}">
        <p14:creationId xmlns:p14="http://schemas.microsoft.com/office/powerpoint/2010/main" val="176567001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2"/>
          </p:nvPr>
        </p:nvSpPr>
        <p:spPr>
          <a:xfrm>
            <a:off x="276225" y="5783263"/>
            <a:ext cx="11885613" cy="903287"/>
          </a:xfrm>
        </p:spPr>
        <p:txBody>
          <a:bodyPr/>
          <a:lstStyle/>
          <a:p>
            <a:r>
              <a:rPr lang="en-US" dirty="0" smtClean="0"/>
              <a:t>Brian Benz</a:t>
            </a:r>
          </a:p>
          <a:p>
            <a:r>
              <a:rPr lang="en-US" dirty="0" smtClean="0"/>
              <a:t>Senior Technical Evangelist </a:t>
            </a:r>
          </a:p>
          <a:p>
            <a:r>
              <a:rPr lang="en-US" dirty="0" smtClean="0"/>
              <a:t>Microsoft Open Technologies</a:t>
            </a:r>
          </a:p>
          <a:p>
            <a:r>
              <a:rPr lang="en-US" dirty="0" smtClean="0"/>
              <a:t>Chris Risner</a:t>
            </a:r>
          </a:p>
          <a:p>
            <a:r>
              <a:rPr lang="en-US" dirty="0"/>
              <a:t>Senior Technical </a:t>
            </a:r>
            <a:r>
              <a:rPr lang="en-US" dirty="0" smtClean="0"/>
              <a:t>Evangelist</a:t>
            </a:r>
          </a:p>
          <a:p>
            <a:r>
              <a:rPr lang="en-US" dirty="0" smtClean="0"/>
              <a:t>Microsoft</a:t>
            </a:r>
          </a:p>
          <a:p>
            <a:r>
              <a:rPr lang="en-US" dirty="0" smtClean="0"/>
              <a:t>3-619</a:t>
            </a:r>
            <a:endParaRPr lang="en-US" dirty="0"/>
          </a:p>
        </p:txBody>
      </p:sp>
      <p:sp>
        <p:nvSpPr>
          <p:cNvPr id="2" name="Title 1"/>
          <p:cNvSpPr>
            <a:spLocks noGrp="1"/>
          </p:cNvSpPr>
          <p:nvPr>
            <p:ph type="ctrTitle"/>
          </p:nvPr>
        </p:nvSpPr>
        <p:spPr/>
        <p:txBody>
          <a:bodyPr/>
          <a:lstStyle/>
          <a:p>
            <a:r>
              <a:rPr lang="en-US" dirty="0" smtClean="0"/>
              <a:t>Running Java and Oracle Applications on Azure</a:t>
            </a:r>
            <a:endParaRPr lang="en-US" dirty="0"/>
          </a:p>
        </p:txBody>
      </p:sp>
    </p:spTree>
    <p:extLst>
      <p:ext uri="{BB962C8B-B14F-4D97-AF65-F5344CB8AC3E}">
        <p14:creationId xmlns:p14="http://schemas.microsoft.com/office/powerpoint/2010/main" val="13257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Articles and Updates</a:t>
            </a:r>
            <a:endParaRPr lang="en-US" dirty="0"/>
          </a:p>
        </p:txBody>
      </p:sp>
      <p:pic>
        <p:nvPicPr>
          <p:cNvPr id="4" name="Picture 3"/>
          <p:cNvPicPr>
            <a:picLocks noChangeAspect="1"/>
          </p:cNvPicPr>
          <p:nvPr/>
        </p:nvPicPr>
        <p:blipFill rotWithShape="1">
          <a:blip r:embed="rId3"/>
          <a:srcRect l="19113" t="7573" r="19022" b="972"/>
          <a:stretch/>
        </p:blipFill>
        <p:spPr>
          <a:xfrm>
            <a:off x="2926433" y="1065381"/>
            <a:ext cx="6447295" cy="5758407"/>
          </a:xfrm>
          <a:prstGeom prst="rect">
            <a:avLst/>
          </a:prstGeom>
        </p:spPr>
      </p:pic>
    </p:spTree>
    <p:extLst>
      <p:ext uri="{BB962C8B-B14F-4D97-AF65-F5344CB8AC3E}">
        <p14:creationId xmlns:p14="http://schemas.microsoft.com/office/powerpoint/2010/main" val="132132575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azure.github.com</a:t>
            </a:r>
            <a:endParaRPr lang="en-US" dirty="0"/>
          </a:p>
        </p:txBody>
      </p:sp>
      <p:pic>
        <p:nvPicPr>
          <p:cNvPr id="6" name="Picture 5"/>
          <p:cNvPicPr>
            <a:picLocks noChangeAspect="1"/>
          </p:cNvPicPr>
          <p:nvPr/>
        </p:nvPicPr>
        <p:blipFill>
          <a:blip r:embed="rId3"/>
          <a:stretch>
            <a:fillRect/>
          </a:stretch>
        </p:blipFill>
        <p:spPr>
          <a:xfrm>
            <a:off x="3844674" y="1214321"/>
            <a:ext cx="6281738" cy="5524500"/>
          </a:xfrm>
          <a:prstGeom prst="rect">
            <a:avLst/>
          </a:prstGeom>
        </p:spPr>
      </p:pic>
    </p:spTree>
    <p:extLst>
      <p:ext uri="{BB962C8B-B14F-4D97-AF65-F5344CB8AC3E}">
        <p14:creationId xmlns:p14="http://schemas.microsoft.com/office/powerpoint/2010/main" val="14154950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 use the Eclipse Plugin (includes SDK)</a:t>
            </a:r>
            <a:endParaRPr lang="en-US" dirty="0"/>
          </a:p>
        </p:txBody>
      </p:sp>
      <p:pic>
        <p:nvPicPr>
          <p:cNvPr id="5" name="Picture 4"/>
          <p:cNvPicPr>
            <a:picLocks noChangeAspect="1"/>
          </p:cNvPicPr>
          <p:nvPr/>
        </p:nvPicPr>
        <p:blipFill rotWithShape="1">
          <a:blip r:embed="rId3"/>
          <a:srcRect l="3957" t="3834" r="65072" b="31986"/>
          <a:stretch/>
        </p:blipFill>
        <p:spPr>
          <a:xfrm>
            <a:off x="2336868" y="1162372"/>
            <a:ext cx="7516676" cy="5310286"/>
          </a:xfrm>
          <a:prstGeom prst="rect">
            <a:avLst/>
          </a:prstGeom>
        </p:spPr>
      </p:pic>
    </p:spTree>
    <p:extLst>
      <p:ext uri="{BB962C8B-B14F-4D97-AF65-F5344CB8AC3E}">
        <p14:creationId xmlns:p14="http://schemas.microsoft.com/office/powerpoint/2010/main" val="83227292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Azul Zulu </a:t>
            </a:r>
            <a:r>
              <a:rPr lang="en-US" dirty="0" err="1" smtClean="0"/>
              <a:t>OpenJDK</a:t>
            </a:r>
            <a:r>
              <a:rPr lang="en-US" dirty="0" smtClean="0"/>
              <a:t> on </a:t>
            </a:r>
            <a:r>
              <a:rPr lang="en-US" dirty="0" err="1" smtClean="0"/>
              <a:t>WebPI</a:t>
            </a:r>
            <a:r>
              <a:rPr lang="en-US" dirty="0" smtClean="0"/>
              <a:t> Installer</a:t>
            </a:r>
            <a:endParaRPr lang="en-US" dirty="0"/>
          </a:p>
        </p:txBody>
      </p:sp>
      <p:sp>
        <p:nvSpPr>
          <p:cNvPr id="2" name="Text Placeholder 1"/>
          <p:cNvSpPr>
            <a:spLocks noGrp="1"/>
          </p:cNvSpPr>
          <p:nvPr>
            <p:ph type="body" sz="quarter" idx="10"/>
          </p:nvPr>
        </p:nvSpPr>
        <p:spPr>
          <a:xfrm>
            <a:off x="274639" y="1394165"/>
            <a:ext cx="11887199" cy="5303498"/>
          </a:xfrm>
        </p:spPr>
        <p:txBody>
          <a:bodyPr/>
          <a:lstStyle/>
          <a:p>
            <a:r>
              <a:rPr lang="en-US" sz="3600" dirty="0" smtClean="0"/>
              <a:t>A result of our </a:t>
            </a:r>
            <a:r>
              <a:rPr lang="en-US" sz="3600" dirty="0" smtClean="0">
                <a:hlinkClick r:id="rId2"/>
              </a:rPr>
              <a:t>partnership with Azul</a:t>
            </a:r>
            <a:endParaRPr lang="en-US" sz="3600" dirty="0" smtClean="0"/>
          </a:p>
          <a:p>
            <a:r>
              <a:rPr lang="en-US" sz="3600" dirty="0" smtClean="0">
                <a:hlinkClick r:id="rId3"/>
              </a:rPr>
              <a:t>Zulu </a:t>
            </a:r>
            <a:r>
              <a:rPr lang="en-US" sz="3600" dirty="0" smtClean="0"/>
              <a:t>is a version of the Azul </a:t>
            </a:r>
            <a:r>
              <a:rPr lang="en-US" sz="3600" dirty="0" err="1" smtClean="0"/>
              <a:t>OpenJDK</a:t>
            </a:r>
            <a:r>
              <a:rPr lang="en-US" sz="3600" dirty="0" smtClean="0"/>
              <a:t> built for the Windows Azure Platform</a:t>
            </a:r>
            <a:endParaRPr lang="en-US" sz="3600" dirty="0"/>
          </a:p>
        </p:txBody>
      </p:sp>
      <p:pic>
        <p:nvPicPr>
          <p:cNvPr id="5" name="Picture 2" descr="http://msopentech.com/wp-content/uploads/clip_image008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3701" y="3495277"/>
            <a:ext cx="4701857" cy="32023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27050609"/>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Demos: </a:t>
            </a:r>
            <a:r>
              <a:rPr lang="en-US" dirty="0" err="1" smtClean="0"/>
              <a:t>WebPI</a:t>
            </a:r>
            <a:r>
              <a:rPr lang="en-US" dirty="0" smtClean="0"/>
              <a:t> &amp; Eclipse Plugin</a:t>
            </a:r>
            <a:endParaRPr lang="en-US" dirty="0"/>
          </a:p>
        </p:txBody>
      </p:sp>
    </p:spTree>
    <p:extLst>
      <p:ext uri="{BB962C8B-B14F-4D97-AF65-F5344CB8AC3E}">
        <p14:creationId xmlns:p14="http://schemas.microsoft.com/office/powerpoint/2010/main" val="406794654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 on Microsoft Azure: Services</a:t>
            </a:r>
            <a:endParaRPr lang="en-US" dirty="0"/>
          </a:p>
        </p:txBody>
      </p:sp>
      <p:graphicFrame>
        <p:nvGraphicFramePr>
          <p:cNvPr id="15" name="Diagram 14"/>
          <p:cNvGraphicFramePr/>
          <p:nvPr>
            <p:extLst/>
          </p:nvPr>
        </p:nvGraphicFramePr>
        <p:xfrm>
          <a:off x="1637516" y="1379426"/>
          <a:ext cx="9089668" cy="5296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bwMode="auto">
          <a:xfrm>
            <a:off x="7681261" y="1214472"/>
            <a:ext cx="3200364" cy="566765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80042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24825E-6 -1.29252E-6 L 0.2536 -0.00023 " pathEditMode="relative" rAng="0" ptsTypes="AA">
                                      <p:cBhvr>
                                        <p:cTn id="10" dur="2000" fill="hold"/>
                                        <p:tgtEl>
                                          <p:spTgt spid="2"/>
                                        </p:tgtEl>
                                        <p:attrNameLst>
                                          <p:attrName>ppt_x</p:attrName>
                                          <p:attrName>ppt_y</p:attrName>
                                        </p:attrNameLst>
                                      </p:cBhvr>
                                      <p:rCtr x="12674"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Download the SDK: Windows, Mac, Linux</a:t>
            </a:r>
            <a:endParaRPr lang="en-US" dirty="0"/>
          </a:p>
        </p:txBody>
      </p:sp>
      <p:pic>
        <p:nvPicPr>
          <p:cNvPr id="4" name="Picture 3"/>
          <p:cNvPicPr>
            <a:picLocks noChangeAspect="1"/>
          </p:cNvPicPr>
          <p:nvPr/>
        </p:nvPicPr>
        <p:blipFill rotWithShape="1">
          <a:blip r:embed="rId3"/>
          <a:srcRect l="18435" t="11279" r="19531" b="-491"/>
          <a:stretch/>
        </p:blipFill>
        <p:spPr>
          <a:xfrm>
            <a:off x="3055199" y="1108696"/>
            <a:ext cx="6617127" cy="5749304"/>
          </a:xfrm>
          <a:prstGeom prst="rect">
            <a:avLst/>
          </a:prstGeom>
        </p:spPr>
      </p:pic>
    </p:spTree>
    <p:extLst>
      <p:ext uri="{BB962C8B-B14F-4D97-AF65-F5344CB8AC3E}">
        <p14:creationId xmlns:p14="http://schemas.microsoft.com/office/powerpoint/2010/main" val="342569725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53375" y="2660643"/>
            <a:ext cx="4858147" cy="1525571"/>
          </a:xfrm>
        </p:spPr>
        <p:txBody>
          <a:bodyPr/>
          <a:lstStyle/>
          <a:p>
            <a:r>
              <a:rPr lang="en-US" dirty="0" smtClean="0"/>
              <a:t>Application</a:t>
            </a:r>
            <a:br>
              <a:rPr lang="en-US" dirty="0" smtClean="0"/>
            </a:br>
            <a:r>
              <a:rPr lang="en-US" dirty="0" smtClean="0"/>
              <a:t>building</a:t>
            </a:r>
            <a:r>
              <a:rPr lang="en-US" dirty="0"/>
              <a:t> </a:t>
            </a:r>
            <a:r>
              <a:rPr lang="en-US" dirty="0" smtClean="0"/>
              <a:t>blocks</a:t>
            </a:r>
            <a:endParaRPr lang="en-US" dirty="0"/>
          </a:p>
        </p:txBody>
      </p:sp>
      <p:grpSp>
        <p:nvGrpSpPr>
          <p:cNvPr id="37" name="Group 36"/>
          <p:cNvGrpSpPr/>
          <p:nvPr/>
        </p:nvGrpSpPr>
        <p:grpSpPr>
          <a:xfrm>
            <a:off x="5789865" y="635113"/>
            <a:ext cx="1934313" cy="1807931"/>
            <a:chOff x="5665775" y="2466267"/>
            <a:chExt cx="1896557" cy="1772642"/>
          </a:xfrm>
        </p:grpSpPr>
        <p:sp>
          <p:nvSpPr>
            <p:cNvPr id="17" name="Rectangle 16"/>
            <p:cNvSpPr/>
            <p:nvPr/>
          </p:nvSpPr>
          <p:spPr bwMode="auto">
            <a:xfrm>
              <a:off x="5665775" y="2466267"/>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60" tIns="93260" rIns="93256" bIns="93260" numCol="1" rtlCol="0" anchor="b" anchorCtr="0" compatLnSpc="1">
              <a:prstTxWarp prst="textNoShape">
                <a:avLst/>
              </a:prstTxWarp>
            </a:bodyPr>
            <a:lstStyle/>
            <a:p>
              <a:pPr defTabSz="932290" fontAlgn="base">
                <a:spcBef>
                  <a:spcPct val="0"/>
                </a:spcBef>
                <a:spcAft>
                  <a:spcPct val="0"/>
                </a:spcAft>
              </a:pPr>
              <a:r>
                <a:rPr lang="en-US" sz="1836" dirty="0">
                  <a:gradFill>
                    <a:gsLst>
                      <a:gs pos="0">
                        <a:srgbClr val="FFFFFF"/>
                      </a:gs>
                      <a:gs pos="100000">
                        <a:srgbClr val="FFFFFF"/>
                      </a:gs>
                    </a:gsLst>
                    <a:lin ang="5400000" scaled="0"/>
                  </a:gradFill>
                </a:rPr>
                <a:t>Storage</a:t>
              </a:r>
            </a:p>
          </p:txBody>
        </p:sp>
        <p:pic>
          <p:nvPicPr>
            <p:cNvPr id="1026" name="Picture 2" descr="C:\Users\Jonahs\Dropbox\Projects SCOTT\MEET Windows Azure\source\Background\tile-icon-stor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309" y="2751666"/>
              <a:ext cx="851488" cy="85148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2" name="Group 1"/>
          <p:cNvGrpSpPr/>
          <p:nvPr/>
        </p:nvGrpSpPr>
        <p:grpSpPr>
          <a:xfrm>
            <a:off x="1774769" y="635113"/>
            <a:ext cx="1934313" cy="1807931"/>
            <a:chOff x="1685919" y="596839"/>
            <a:chExt cx="1896557" cy="1772642"/>
          </a:xfrm>
        </p:grpSpPr>
        <p:sp>
          <p:nvSpPr>
            <p:cNvPr id="8" name="Rectangle 7"/>
            <p:cNvSpPr/>
            <p:nvPr/>
          </p:nvSpPr>
          <p:spPr bwMode="auto">
            <a:xfrm>
              <a:off x="1685919" y="59683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60" tIns="93260" rIns="93256" bIns="93260" numCol="1" rtlCol="0" anchor="b" anchorCtr="0" compatLnSpc="1">
              <a:prstTxWarp prst="textNoShape">
                <a:avLst/>
              </a:prstTxWarp>
            </a:bodyPr>
            <a:lstStyle/>
            <a:p>
              <a:pPr defTabSz="932290" fontAlgn="base">
                <a:spcBef>
                  <a:spcPct val="0"/>
                </a:spcBef>
                <a:spcAft>
                  <a:spcPct val="0"/>
                </a:spcAft>
              </a:pPr>
              <a:r>
                <a:rPr lang="en-US" sz="1836" dirty="0">
                  <a:gradFill>
                    <a:gsLst>
                      <a:gs pos="0">
                        <a:srgbClr val="FFFFFF"/>
                      </a:gs>
                      <a:gs pos="100000">
                        <a:srgbClr val="FFFFFF"/>
                      </a:gs>
                    </a:gsLst>
                    <a:lin ang="5400000" scaled="0"/>
                  </a:gradFill>
                </a:rPr>
                <a:t>Big data</a:t>
              </a:r>
            </a:p>
          </p:txBody>
        </p:sp>
        <p:pic>
          <p:nvPicPr>
            <p:cNvPr id="1027" name="Picture 3" descr="C:\Users\Jonahs\Dropbox\Projects SCOTT\MEET Windows Azure\source\Background\tile-icon-bigdat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2075" y="926787"/>
              <a:ext cx="851488" cy="85148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6" name="Group 35"/>
          <p:cNvGrpSpPr/>
          <p:nvPr/>
        </p:nvGrpSpPr>
        <p:grpSpPr>
          <a:xfrm>
            <a:off x="5789433" y="2517095"/>
            <a:ext cx="1934313" cy="1807931"/>
            <a:chOff x="3671322" y="4341709"/>
            <a:chExt cx="1896557" cy="1772642"/>
          </a:xfrm>
        </p:grpSpPr>
        <p:sp>
          <p:nvSpPr>
            <p:cNvPr id="26" name="Rectangle 25"/>
            <p:cNvSpPr/>
            <p:nvPr/>
          </p:nvSpPr>
          <p:spPr bwMode="auto">
            <a:xfrm>
              <a:off x="3671322" y="434170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60" tIns="93260" rIns="93256" bIns="93260" numCol="1" rtlCol="0" anchor="b" anchorCtr="0" compatLnSpc="1">
              <a:prstTxWarp prst="textNoShape">
                <a:avLst/>
              </a:prstTxWarp>
            </a:bodyPr>
            <a:lstStyle/>
            <a:p>
              <a:pPr defTabSz="932290" fontAlgn="base">
                <a:spcBef>
                  <a:spcPct val="0"/>
                </a:spcBef>
                <a:spcAft>
                  <a:spcPct val="0"/>
                </a:spcAft>
              </a:pPr>
              <a:r>
                <a:rPr lang="en-US" sz="1836" dirty="0">
                  <a:gradFill>
                    <a:gsLst>
                      <a:gs pos="0">
                        <a:srgbClr val="FFFFFF"/>
                      </a:gs>
                      <a:gs pos="100000">
                        <a:srgbClr val="FFFFFF"/>
                      </a:gs>
                    </a:gsLst>
                    <a:lin ang="5400000" scaled="0"/>
                  </a:gradFill>
                </a:rPr>
                <a:t>Caching</a:t>
              </a:r>
            </a:p>
          </p:txBody>
        </p:sp>
        <p:pic>
          <p:nvPicPr>
            <p:cNvPr id="1028" name="Picture 4" descr="C:\Users\Jonahs\Dropbox\Projects SCOTT\MEET Windows Azure\source\Background\tile-icon-cach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3856" y="4643082"/>
              <a:ext cx="851488" cy="85148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8" name="Group 37"/>
          <p:cNvGrpSpPr/>
          <p:nvPr/>
        </p:nvGrpSpPr>
        <p:grpSpPr>
          <a:xfrm>
            <a:off x="5789434" y="4401747"/>
            <a:ext cx="1934313" cy="1807931"/>
            <a:chOff x="5656726" y="4341709"/>
            <a:chExt cx="1896557" cy="1772642"/>
          </a:xfrm>
        </p:grpSpPr>
        <p:sp>
          <p:nvSpPr>
            <p:cNvPr id="29" name="Rectangle 28"/>
            <p:cNvSpPr/>
            <p:nvPr/>
          </p:nvSpPr>
          <p:spPr bwMode="auto">
            <a:xfrm>
              <a:off x="5656726" y="434170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60" tIns="93260" rIns="93256" bIns="93260" numCol="1" rtlCol="0" anchor="b" anchorCtr="0" compatLnSpc="1">
              <a:prstTxWarp prst="textNoShape">
                <a:avLst/>
              </a:prstTxWarp>
            </a:bodyPr>
            <a:lstStyle/>
            <a:p>
              <a:pPr defTabSz="932290" fontAlgn="base">
                <a:spcBef>
                  <a:spcPct val="0"/>
                </a:spcBef>
                <a:spcAft>
                  <a:spcPct val="0"/>
                </a:spcAft>
              </a:pPr>
              <a:r>
                <a:rPr lang="en-US" sz="1836" dirty="0">
                  <a:gradFill>
                    <a:gsLst>
                      <a:gs pos="0">
                        <a:srgbClr val="FFFFFF"/>
                      </a:gs>
                      <a:gs pos="100000">
                        <a:srgbClr val="FFFFFF"/>
                      </a:gs>
                    </a:gsLst>
                    <a:lin ang="5400000" scaled="0"/>
                  </a:gradFill>
                </a:rPr>
                <a:t>CDN</a:t>
              </a:r>
            </a:p>
          </p:txBody>
        </p:sp>
        <p:pic>
          <p:nvPicPr>
            <p:cNvPr id="1029" name="Picture 5" descr="C:\Users\Jonahs\Dropbox\Projects SCOTT\MEET Windows Azure\source\Background\tile-icon-CD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9260" y="4671657"/>
              <a:ext cx="851488" cy="85148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 name="Group 2"/>
          <p:cNvGrpSpPr/>
          <p:nvPr/>
        </p:nvGrpSpPr>
        <p:grpSpPr>
          <a:xfrm>
            <a:off x="3782102" y="635113"/>
            <a:ext cx="1934313" cy="1807931"/>
            <a:chOff x="3671323" y="596839"/>
            <a:chExt cx="1896557" cy="1772642"/>
          </a:xfrm>
        </p:grpSpPr>
        <p:sp>
          <p:nvSpPr>
            <p:cNvPr id="11" name="Rectangle 10"/>
            <p:cNvSpPr/>
            <p:nvPr/>
          </p:nvSpPr>
          <p:spPr bwMode="auto">
            <a:xfrm>
              <a:off x="3671323" y="59683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60" tIns="93260" rIns="93256" bIns="93260" numCol="1" rtlCol="0" anchor="b" anchorCtr="0" compatLnSpc="1">
              <a:prstTxWarp prst="textNoShape">
                <a:avLst/>
              </a:prstTxWarp>
            </a:bodyPr>
            <a:lstStyle/>
            <a:p>
              <a:pPr defTabSz="932290" fontAlgn="base">
                <a:spcBef>
                  <a:spcPct val="0"/>
                </a:spcBef>
                <a:spcAft>
                  <a:spcPct val="0"/>
                </a:spcAft>
              </a:pPr>
              <a:r>
                <a:rPr lang="en-US" sz="1836" dirty="0">
                  <a:gradFill>
                    <a:gsLst>
                      <a:gs pos="0">
                        <a:srgbClr val="FFFFFF"/>
                      </a:gs>
                      <a:gs pos="100000">
                        <a:srgbClr val="FFFFFF"/>
                      </a:gs>
                    </a:gsLst>
                    <a:lin ang="5400000" scaled="0"/>
                  </a:gradFill>
                </a:rPr>
                <a:t>Database</a:t>
              </a:r>
            </a:p>
          </p:txBody>
        </p:sp>
        <p:pic>
          <p:nvPicPr>
            <p:cNvPr id="1030" name="Picture 6" descr="C:\Users\Jonahs\Dropbox\Projects SCOTT\MEET Windows Azure\source\Background\tile-icon-databas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3856" y="926787"/>
              <a:ext cx="851488" cy="85148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6" name="Group 5"/>
          <p:cNvGrpSpPr/>
          <p:nvPr/>
        </p:nvGrpSpPr>
        <p:grpSpPr>
          <a:xfrm>
            <a:off x="9822556" y="2517095"/>
            <a:ext cx="1934313" cy="1807931"/>
            <a:chOff x="9645631" y="2476591"/>
            <a:chExt cx="1896557" cy="1772642"/>
          </a:xfrm>
        </p:grpSpPr>
        <p:sp>
          <p:nvSpPr>
            <p:cNvPr id="23" name="Rectangle 22"/>
            <p:cNvSpPr/>
            <p:nvPr/>
          </p:nvSpPr>
          <p:spPr bwMode="auto">
            <a:xfrm>
              <a:off x="9645631" y="2476591"/>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60" tIns="93260" rIns="93256" bIns="93260" numCol="1" rtlCol="0" anchor="b" anchorCtr="0" compatLnSpc="1">
              <a:prstTxWarp prst="textNoShape">
                <a:avLst/>
              </a:prstTxWarp>
            </a:bodyPr>
            <a:lstStyle/>
            <a:p>
              <a:pPr defTabSz="932290" fontAlgn="base">
                <a:spcBef>
                  <a:spcPct val="0"/>
                </a:spcBef>
                <a:spcAft>
                  <a:spcPct val="0"/>
                </a:spcAft>
              </a:pPr>
              <a:r>
                <a:rPr lang="en-US" sz="1836" dirty="0">
                  <a:gradFill>
                    <a:gsLst>
                      <a:gs pos="0">
                        <a:srgbClr val="FFFFFF"/>
                      </a:gs>
                      <a:gs pos="100000">
                        <a:srgbClr val="FFFFFF"/>
                      </a:gs>
                    </a:gsLst>
                    <a:lin ang="5400000" scaled="0"/>
                  </a:gradFill>
                </a:rPr>
                <a:t>Identity</a:t>
              </a:r>
            </a:p>
          </p:txBody>
        </p:sp>
        <p:pic>
          <p:nvPicPr>
            <p:cNvPr id="1031" name="Picture 7" descr="C:\Users\Jonahs\Dropbox\Projects SCOTT\MEET Windows Azure\source\Background\tile-icon-identity.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68165" y="2705562"/>
              <a:ext cx="851488" cy="85148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5" name="Group 4"/>
          <p:cNvGrpSpPr/>
          <p:nvPr/>
        </p:nvGrpSpPr>
        <p:grpSpPr>
          <a:xfrm>
            <a:off x="3782102" y="4401747"/>
            <a:ext cx="1934313" cy="1807931"/>
            <a:chOff x="5665775" y="596839"/>
            <a:chExt cx="1896557" cy="1772642"/>
          </a:xfrm>
        </p:grpSpPr>
        <p:sp>
          <p:nvSpPr>
            <p:cNvPr id="14" name="Rectangle 13"/>
            <p:cNvSpPr/>
            <p:nvPr/>
          </p:nvSpPr>
          <p:spPr bwMode="auto">
            <a:xfrm>
              <a:off x="5665775" y="59683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60" tIns="93260" rIns="93256" bIns="93260" numCol="1" rtlCol="0" anchor="b" anchorCtr="0" compatLnSpc="1">
              <a:prstTxWarp prst="textNoShape">
                <a:avLst/>
              </a:prstTxWarp>
            </a:bodyPr>
            <a:lstStyle/>
            <a:p>
              <a:pPr defTabSz="932290" fontAlgn="base">
                <a:spcBef>
                  <a:spcPct val="0"/>
                </a:spcBef>
                <a:spcAft>
                  <a:spcPct val="0"/>
                </a:spcAft>
              </a:pPr>
              <a:r>
                <a:rPr lang="en-US" sz="1836" dirty="0">
                  <a:gradFill>
                    <a:gsLst>
                      <a:gs pos="0">
                        <a:srgbClr val="FFFFFF"/>
                      </a:gs>
                      <a:gs pos="100000">
                        <a:srgbClr val="FFFFFF"/>
                      </a:gs>
                    </a:gsLst>
                    <a:lin ang="5400000" scaled="0"/>
                  </a:gradFill>
                </a:rPr>
                <a:t>Media</a:t>
              </a:r>
            </a:p>
          </p:txBody>
        </p:sp>
        <p:pic>
          <p:nvPicPr>
            <p:cNvPr id="1032" name="Picture 8" descr="C:\Users\Jonahs\Dropbox\Projects SCOTT\MEET Windows Azure\source\Background\tile-icon-media.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88309" y="898212"/>
              <a:ext cx="851488" cy="85148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5" name="Group 34"/>
          <p:cNvGrpSpPr/>
          <p:nvPr/>
        </p:nvGrpSpPr>
        <p:grpSpPr>
          <a:xfrm>
            <a:off x="7805995" y="2515363"/>
            <a:ext cx="1934313" cy="1807931"/>
            <a:chOff x="7651179" y="2466267"/>
            <a:chExt cx="1896557" cy="1772642"/>
          </a:xfrm>
        </p:grpSpPr>
        <p:sp>
          <p:nvSpPr>
            <p:cNvPr id="20" name="Rectangle 19"/>
            <p:cNvSpPr/>
            <p:nvPr/>
          </p:nvSpPr>
          <p:spPr bwMode="auto">
            <a:xfrm>
              <a:off x="7651179" y="2466267"/>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60" tIns="93260" rIns="93256" bIns="93260" numCol="1" rtlCol="0" anchor="b" anchorCtr="0" compatLnSpc="1">
              <a:prstTxWarp prst="textNoShape">
                <a:avLst/>
              </a:prstTxWarp>
            </a:bodyPr>
            <a:lstStyle/>
            <a:p>
              <a:pPr defTabSz="932290" fontAlgn="base">
                <a:spcBef>
                  <a:spcPct val="0"/>
                </a:spcBef>
                <a:spcAft>
                  <a:spcPct val="0"/>
                </a:spcAft>
              </a:pPr>
              <a:r>
                <a:rPr lang="en-US" sz="1836" dirty="0">
                  <a:gradFill>
                    <a:gsLst>
                      <a:gs pos="0">
                        <a:srgbClr val="FFFFFF"/>
                      </a:gs>
                      <a:gs pos="100000">
                        <a:srgbClr val="FFFFFF"/>
                      </a:gs>
                    </a:gsLst>
                    <a:lin ang="5400000" scaled="0"/>
                  </a:gradFill>
                </a:rPr>
                <a:t>Messaging</a:t>
              </a:r>
            </a:p>
          </p:txBody>
        </p:sp>
        <p:pic>
          <p:nvPicPr>
            <p:cNvPr id="1033" name="Picture 9" descr="C:\Users\Jonahs\Dropbox\Projects SCOTT\MEET Windows Azure\source\Background\tile-icon-messaging.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3712" y="2751666"/>
              <a:ext cx="851488" cy="85148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4" name="Group 33"/>
          <p:cNvGrpSpPr/>
          <p:nvPr/>
        </p:nvGrpSpPr>
        <p:grpSpPr>
          <a:xfrm>
            <a:off x="7805994" y="4401747"/>
            <a:ext cx="1934313" cy="1807931"/>
            <a:chOff x="7651178" y="4341709"/>
            <a:chExt cx="1896557" cy="1772642"/>
          </a:xfrm>
        </p:grpSpPr>
        <p:sp>
          <p:nvSpPr>
            <p:cNvPr id="32" name="Rectangle 31"/>
            <p:cNvSpPr/>
            <p:nvPr/>
          </p:nvSpPr>
          <p:spPr bwMode="auto">
            <a:xfrm>
              <a:off x="7651178" y="4341709"/>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60" tIns="93260" rIns="93256" bIns="93260" numCol="1" rtlCol="0" anchor="b" anchorCtr="0" compatLnSpc="1">
              <a:prstTxWarp prst="textNoShape">
                <a:avLst/>
              </a:prstTxWarp>
            </a:bodyPr>
            <a:lstStyle/>
            <a:p>
              <a:pPr defTabSz="932290" fontAlgn="base">
                <a:spcBef>
                  <a:spcPct val="0"/>
                </a:spcBef>
                <a:spcAft>
                  <a:spcPct val="0"/>
                </a:spcAft>
              </a:pPr>
              <a:r>
                <a:rPr lang="en-US" sz="1836" dirty="0">
                  <a:gradFill>
                    <a:gsLst>
                      <a:gs pos="0">
                        <a:srgbClr val="FFFFFF"/>
                      </a:gs>
                      <a:gs pos="100000">
                        <a:srgbClr val="FFFFFF"/>
                      </a:gs>
                    </a:gsLst>
                    <a:lin ang="5400000" scaled="0"/>
                  </a:gradFill>
                </a:rPr>
                <a:t>Networking</a:t>
              </a:r>
            </a:p>
          </p:txBody>
        </p:sp>
        <p:pic>
          <p:nvPicPr>
            <p:cNvPr id="1034" name="Picture 10" descr="C:\Users\Jonahs\Dropbox\Projects SCOTT\MEET Windows Azure\source\Background\tile-icon-network.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73712" y="4671657"/>
              <a:ext cx="851488" cy="851488"/>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30" name="Group 29"/>
          <p:cNvGrpSpPr/>
          <p:nvPr/>
        </p:nvGrpSpPr>
        <p:grpSpPr>
          <a:xfrm>
            <a:off x="7814335" y="635113"/>
            <a:ext cx="1934313" cy="1807931"/>
            <a:chOff x="5665775" y="2466267"/>
            <a:chExt cx="1896557" cy="1772642"/>
          </a:xfrm>
        </p:grpSpPr>
        <p:sp>
          <p:nvSpPr>
            <p:cNvPr id="31" name="Rectangle 30"/>
            <p:cNvSpPr/>
            <p:nvPr/>
          </p:nvSpPr>
          <p:spPr bwMode="auto">
            <a:xfrm>
              <a:off x="5665775" y="2466267"/>
              <a:ext cx="1896557" cy="1772642"/>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60" tIns="93260" rIns="93256" bIns="93260" numCol="1" rtlCol="0" anchor="b" anchorCtr="0" compatLnSpc="1">
              <a:prstTxWarp prst="textNoShape">
                <a:avLst/>
              </a:prstTxWarp>
            </a:bodyPr>
            <a:lstStyle/>
            <a:p>
              <a:pPr defTabSz="932290" fontAlgn="base">
                <a:spcBef>
                  <a:spcPct val="0"/>
                </a:spcBef>
                <a:spcAft>
                  <a:spcPct val="0"/>
                </a:spcAft>
              </a:pPr>
              <a:r>
                <a:rPr lang="en-US" sz="1836" dirty="0">
                  <a:gradFill>
                    <a:gsLst>
                      <a:gs pos="0">
                        <a:srgbClr val="FFFFFF"/>
                      </a:gs>
                      <a:gs pos="100000">
                        <a:srgbClr val="FFFFFF"/>
                      </a:gs>
                    </a:gsLst>
                    <a:lin ang="5400000" scaled="0"/>
                  </a:gradFill>
                </a:rPr>
                <a:t>Traffic</a:t>
              </a:r>
            </a:p>
          </p:txBody>
        </p:sp>
        <p:pic>
          <p:nvPicPr>
            <p:cNvPr id="33"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188309" y="2751666"/>
              <a:ext cx="851488" cy="851488"/>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p14="http://schemas.microsoft.com/office/powerpoint/2010/main" val="244614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1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15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20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25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30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nodeType="withEffect">
                                  <p:stCondLst>
                                    <p:cond delay="35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nodeType="withEffect">
                                  <p:stCondLst>
                                    <p:cond delay="40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45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50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val="0"/>
              </a:ext>
            </a:extLst>
          </a:blip>
          <a:stretch>
            <a:fillRect/>
          </a:stretch>
        </p:blipFill>
        <p:spPr>
          <a:xfrm>
            <a:off x="1214887" y="2381116"/>
            <a:ext cx="3116384" cy="3116384"/>
          </a:xfrm>
          <a:prstGeom prst="rect">
            <a:avLst/>
          </a:prstGeom>
        </p:spPr>
      </p:pic>
      <p:sp>
        <p:nvSpPr>
          <p:cNvPr id="5" name="Title 1"/>
          <p:cNvSpPr txBox="1">
            <a:spLocks/>
          </p:cNvSpPr>
          <p:nvPr/>
        </p:nvSpPr>
        <p:spPr>
          <a:xfrm>
            <a:off x="4758778" y="2536681"/>
            <a:ext cx="6496316" cy="77789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110697" algn="l"/>
              </a:tabLst>
            </a:pPr>
            <a:r>
              <a:rPr sz="5507" dirty="0">
                <a:solidFill>
                  <a:srgbClr val="5F5F5F">
                    <a:alpha val="99000"/>
                  </a:srgbClr>
                </a:solidFill>
              </a:rPr>
              <a:t>Cache</a:t>
            </a:r>
          </a:p>
        </p:txBody>
      </p:sp>
      <p:sp>
        <p:nvSpPr>
          <p:cNvPr id="6" name="Content Placeholder 2"/>
          <p:cNvSpPr txBox="1">
            <a:spLocks/>
          </p:cNvSpPr>
          <p:nvPr/>
        </p:nvSpPr>
        <p:spPr>
          <a:xfrm>
            <a:off x="4782241" y="3351543"/>
            <a:ext cx="6507174" cy="1767343"/>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38" indent="0">
              <a:lnSpc>
                <a:spcPct val="100000"/>
              </a:lnSpc>
              <a:buFont typeface="Arial" pitchFamily="34" charset="0"/>
              <a:buNone/>
            </a:pPr>
            <a:r>
              <a:rPr lang="en-US" sz="2448" dirty="0">
                <a:solidFill>
                  <a:srgbClr val="5F5F5F">
                    <a:alpha val="99000"/>
                  </a:srgbClr>
                </a:solidFill>
                <a:latin typeface="Segoe UI"/>
              </a:rPr>
              <a:t>Low latency, in-memory distributed cache</a:t>
            </a:r>
          </a:p>
          <a:p>
            <a:pPr marL="3238" indent="0">
              <a:lnSpc>
                <a:spcPct val="100000"/>
              </a:lnSpc>
              <a:buFont typeface="Arial" pitchFamily="34" charset="0"/>
              <a:buNone/>
            </a:pPr>
            <a:r>
              <a:rPr lang="en-US" sz="2448" dirty="0">
                <a:solidFill>
                  <a:srgbClr val="5F5F5F">
                    <a:alpha val="99000"/>
                  </a:srgbClr>
                </a:solidFill>
                <a:latin typeface="Segoe UI"/>
              </a:rPr>
              <a:t>Dynamically grow and shrink cache size</a:t>
            </a:r>
          </a:p>
          <a:p>
            <a:pPr marL="3238" indent="0">
              <a:lnSpc>
                <a:spcPct val="100000"/>
              </a:lnSpc>
              <a:buFont typeface="Arial" pitchFamily="34" charset="0"/>
              <a:buNone/>
            </a:pPr>
            <a:r>
              <a:rPr lang="en-US" sz="2448" dirty="0">
                <a:solidFill>
                  <a:srgbClr val="5F5F5F">
                    <a:alpha val="99000"/>
                  </a:srgbClr>
                </a:solidFill>
                <a:latin typeface="Segoe UI"/>
              </a:rPr>
              <a:t>High availability support</a:t>
            </a:r>
          </a:p>
          <a:p>
            <a:pPr marL="3238" indent="0">
              <a:lnSpc>
                <a:spcPct val="100000"/>
              </a:lnSpc>
              <a:buFont typeface="Arial" pitchFamily="34" charset="0"/>
              <a:buNone/>
            </a:pPr>
            <a:r>
              <a:rPr lang="en-US" sz="2448" dirty="0" err="1">
                <a:solidFill>
                  <a:srgbClr val="5F5F5F">
                    <a:alpha val="99000"/>
                  </a:srgbClr>
                </a:solidFill>
                <a:latin typeface="Segoe UI"/>
              </a:rPr>
              <a:t>Memcached</a:t>
            </a:r>
            <a:r>
              <a:rPr lang="en-US" sz="2448" dirty="0">
                <a:solidFill>
                  <a:srgbClr val="5F5F5F">
                    <a:alpha val="99000"/>
                  </a:srgbClr>
                </a:solidFill>
                <a:latin typeface="Segoe UI"/>
              </a:rPr>
              <a:t> protocol support</a:t>
            </a:r>
          </a:p>
        </p:txBody>
      </p:sp>
    </p:spTree>
    <p:extLst>
      <p:ext uri="{BB962C8B-B14F-4D97-AF65-F5344CB8AC3E}">
        <p14:creationId xmlns:p14="http://schemas.microsoft.com/office/powerpoint/2010/main" val="4407466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250"/>
                                        <p:tgtEl>
                                          <p:spTgt spid="6">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250"/>
                                        <p:tgtEl>
                                          <p:spTgt spid="6">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250"/>
                                        <p:tgtEl>
                                          <p:spTgt spid="6">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25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2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val="0"/>
              </a:ext>
            </a:extLst>
          </a:blip>
          <a:stretch>
            <a:fillRect/>
          </a:stretch>
        </p:blipFill>
        <p:spPr>
          <a:xfrm>
            <a:off x="1411860" y="1997779"/>
            <a:ext cx="3272310" cy="3272310"/>
          </a:xfrm>
          <a:prstGeom prst="rect">
            <a:avLst/>
          </a:prstGeom>
        </p:spPr>
      </p:pic>
      <p:sp>
        <p:nvSpPr>
          <p:cNvPr id="5" name="Title 1"/>
          <p:cNvSpPr txBox="1">
            <a:spLocks/>
          </p:cNvSpPr>
          <p:nvPr/>
        </p:nvSpPr>
        <p:spPr>
          <a:xfrm>
            <a:off x="4758778" y="2536681"/>
            <a:ext cx="6496316" cy="77789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110697" algn="l"/>
              </a:tabLst>
            </a:pPr>
            <a:r>
              <a:rPr sz="5507" dirty="0">
                <a:solidFill>
                  <a:srgbClr val="5F5F5F">
                    <a:alpha val="99000"/>
                  </a:srgbClr>
                </a:solidFill>
              </a:rPr>
              <a:t>Identity</a:t>
            </a:r>
          </a:p>
        </p:txBody>
      </p:sp>
      <p:sp>
        <p:nvSpPr>
          <p:cNvPr id="7" name="Content Placeholder 2"/>
          <p:cNvSpPr txBox="1">
            <a:spLocks/>
          </p:cNvSpPr>
          <p:nvPr/>
        </p:nvSpPr>
        <p:spPr>
          <a:xfrm>
            <a:off x="4782241" y="3351543"/>
            <a:ext cx="6507174" cy="1767343"/>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38" indent="0">
              <a:lnSpc>
                <a:spcPct val="100000"/>
              </a:lnSpc>
              <a:buFont typeface="Arial" pitchFamily="34" charset="0"/>
              <a:buNone/>
            </a:pPr>
            <a:r>
              <a:rPr lang="en-US" sz="2448" dirty="0">
                <a:solidFill>
                  <a:srgbClr val="5F5F5F">
                    <a:alpha val="99000"/>
                  </a:srgbClr>
                </a:solidFill>
                <a:latin typeface="Segoe UI"/>
              </a:rPr>
              <a:t>Integrate with enterprise identity</a:t>
            </a:r>
          </a:p>
          <a:p>
            <a:pPr marL="3238" indent="0">
              <a:lnSpc>
                <a:spcPct val="100000"/>
              </a:lnSpc>
              <a:buFont typeface="Arial" pitchFamily="34" charset="0"/>
              <a:buNone/>
            </a:pPr>
            <a:r>
              <a:rPr lang="en-US" sz="2448" dirty="0">
                <a:solidFill>
                  <a:srgbClr val="5F5F5F">
                    <a:alpha val="99000"/>
                  </a:srgbClr>
                </a:solidFill>
                <a:latin typeface="Segoe UI"/>
              </a:rPr>
              <a:t>Enable single sign-on within your apps</a:t>
            </a:r>
          </a:p>
          <a:p>
            <a:pPr marL="3238" indent="0">
              <a:lnSpc>
                <a:spcPct val="100000"/>
              </a:lnSpc>
              <a:buFont typeface="Arial" pitchFamily="34" charset="0"/>
              <a:buNone/>
            </a:pPr>
            <a:r>
              <a:rPr lang="en-US" sz="2448" dirty="0">
                <a:solidFill>
                  <a:srgbClr val="5F5F5F">
                    <a:alpha val="99000"/>
                  </a:srgbClr>
                </a:solidFill>
                <a:latin typeface="Segoe UI"/>
              </a:rPr>
              <a:t>Enterprise Graph REST API</a:t>
            </a:r>
          </a:p>
          <a:p>
            <a:pPr marL="3238" indent="0">
              <a:lnSpc>
                <a:spcPct val="100000"/>
              </a:lnSpc>
              <a:buFont typeface="Arial" pitchFamily="34" charset="0"/>
              <a:buNone/>
            </a:pPr>
            <a:r>
              <a:rPr lang="en-US" sz="2448" dirty="0">
                <a:solidFill>
                  <a:srgbClr val="5F5F5F">
                    <a:alpha val="99000"/>
                  </a:srgbClr>
                </a:solidFill>
                <a:latin typeface="Segoe UI"/>
              </a:rPr>
              <a:t>93% of Fortune 1000 use Active Directory</a:t>
            </a:r>
          </a:p>
        </p:txBody>
      </p:sp>
    </p:spTree>
    <p:extLst>
      <p:ext uri="{BB962C8B-B14F-4D97-AF65-F5344CB8AC3E}">
        <p14:creationId xmlns:p14="http://schemas.microsoft.com/office/powerpoint/2010/main" val="3901769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5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50"/>
                                        <p:tgtEl>
                                          <p:spTgt spid="7">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250"/>
                                        <p:tgtEl>
                                          <p:spTgt spid="7">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250"/>
                                  </p:stCondLst>
                                  <p:childTnLst>
                                    <p:set>
                                      <p:cBhvr>
                                        <p:cTn id="26" dur="1" fill="hold">
                                          <p:stCondLst>
                                            <p:cond delay="0"/>
                                          </p:stCondLst>
                                        </p:cTn>
                                        <p:tgtEl>
                                          <p:spTgt spid="7">
                                            <p:txEl>
                                              <p:pRg st="3" end="3"/>
                                            </p:txEl>
                                          </p:spTgt>
                                        </p:tgtEl>
                                        <p:attrNameLst>
                                          <p:attrName>style.visibility</p:attrName>
                                        </p:attrNameLst>
                                      </p:cBhvr>
                                      <p:to>
                                        <p:strVal val="visible"/>
                                      </p:to>
                                    </p:set>
                                    <p:animEffect transition="in" filter="fade">
                                      <p:cBhvr>
                                        <p:cTn id="27" dur="2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4846638" y="1851360"/>
            <a:ext cx="7315203" cy="3657560"/>
          </a:xfrm>
        </p:spPr>
        <p:txBody>
          <a:bodyPr/>
          <a:lstStyle/>
          <a:p>
            <a:r>
              <a:rPr lang="en-US" dirty="0" smtClean="0"/>
              <a:t>Why Java?</a:t>
            </a:r>
          </a:p>
          <a:p>
            <a:r>
              <a:rPr lang="en-US" dirty="0" smtClean="0"/>
              <a:t>Hosting options</a:t>
            </a:r>
          </a:p>
          <a:p>
            <a:r>
              <a:rPr lang="en-US" dirty="0" smtClean="0"/>
              <a:t>Virtual Machines</a:t>
            </a:r>
          </a:p>
          <a:p>
            <a:r>
              <a:rPr lang="en-US" dirty="0" smtClean="0"/>
              <a:t>Cloud Services &amp; Tooling</a:t>
            </a:r>
          </a:p>
          <a:p>
            <a:r>
              <a:rPr lang="en-US" dirty="0" smtClean="0"/>
              <a:t>Questions</a:t>
            </a:r>
          </a:p>
        </p:txBody>
      </p:sp>
      <p:sp>
        <p:nvSpPr>
          <p:cNvPr id="5" name="Title 4"/>
          <p:cNvSpPr>
            <a:spLocks noGrp="1"/>
          </p:cNvSpPr>
          <p:nvPr>
            <p:ph type="title"/>
          </p:nvPr>
        </p:nvSpPr>
        <p:spPr/>
        <p:txBody>
          <a:bodyPr/>
          <a:lstStyle/>
          <a:p>
            <a:r>
              <a:rPr lang="en-US" dirty="0" smtClean="0"/>
              <a:t>Agenda</a:t>
            </a:r>
            <a:br>
              <a:rPr lang="en-US" dirty="0" smtClean="0"/>
            </a:br>
            <a:endParaRPr lang="en-US" dirty="0"/>
          </a:p>
        </p:txBody>
      </p:sp>
      <p:pic>
        <p:nvPicPr>
          <p:cNvPr id="6" name="Picture 5" descr="300px-Java_logo_and_wordmark.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97" y="1485604"/>
            <a:ext cx="2351285" cy="4310689"/>
          </a:xfrm>
          <a:prstGeom prst="rect">
            <a:avLst/>
          </a:prstGeom>
        </p:spPr>
      </p:pic>
    </p:spTree>
    <p:extLst>
      <p:ext uri="{BB962C8B-B14F-4D97-AF65-F5344CB8AC3E}">
        <p14:creationId xmlns:p14="http://schemas.microsoft.com/office/powerpoint/2010/main" val="183923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val="0"/>
              </a:ext>
            </a:extLst>
          </a:blip>
          <a:stretch>
            <a:fillRect/>
          </a:stretch>
        </p:blipFill>
        <p:spPr>
          <a:xfrm>
            <a:off x="1444113" y="2101532"/>
            <a:ext cx="2950070" cy="2950070"/>
          </a:xfrm>
          <a:prstGeom prst="rect">
            <a:avLst/>
          </a:prstGeom>
        </p:spPr>
      </p:pic>
      <p:sp>
        <p:nvSpPr>
          <p:cNvPr id="5" name="Title 1"/>
          <p:cNvSpPr txBox="1">
            <a:spLocks/>
          </p:cNvSpPr>
          <p:nvPr/>
        </p:nvSpPr>
        <p:spPr>
          <a:xfrm>
            <a:off x="4758778" y="2536681"/>
            <a:ext cx="6496316" cy="77789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110697" algn="l"/>
              </a:tabLst>
            </a:pPr>
            <a:r>
              <a:rPr sz="5507" dirty="0">
                <a:solidFill>
                  <a:srgbClr val="5F5F5F">
                    <a:alpha val="99000"/>
                  </a:srgbClr>
                </a:solidFill>
              </a:rPr>
              <a:t>Service bus</a:t>
            </a:r>
          </a:p>
        </p:txBody>
      </p:sp>
      <p:sp>
        <p:nvSpPr>
          <p:cNvPr id="7" name="Content Placeholder 2"/>
          <p:cNvSpPr txBox="1">
            <a:spLocks/>
          </p:cNvSpPr>
          <p:nvPr/>
        </p:nvSpPr>
        <p:spPr>
          <a:xfrm>
            <a:off x="4782241" y="3351543"/>
            <a:ext cx="6507174" cy="1306297"/>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38" indent="0">
              <a:lnSpc>
                <a:spcPct val="100000"/>
              </a:lnSpc>
              <a:buFont typeface="Arial" pitchFamily="34" charset="0"/>
              <a:buNone/>
            </a:pPr>
            <a:r>
              <a:rPr lang="en-US" sz="2448" dirty="0">
                <a:solidFill>
                  <a:srgbClr val="5F5F5F">
                    <a:alpha val="99000"/>
                  </a:srgbClr>
                </a:solidFill>
                <a:latin typeface="Segoe UI"/>
              </a:rPr>
              <a:t>Secure messaging and relay capabilities</a:t>
            </a:r>
          </a:p>
          <a:p>
            <a:pPr marL="3238" indent="0">
              <a:lnSpc>
                <a:spcPct val="100000"/>
              </a:lnSpc>
              <a:buFont typeface="Arial" pitchFamily="34" charset="0"/>
              <a:buNone/>
            </a:pPr>
            <a:r>
              <a:rPr lang="en-US" sz="2448" dirty="0">
                <a:solidFill>
                  <a:srgbClr val="5F5F5F">
                    <a:alpha val="99000"/>
                  </a:srgbClr>
                </a:solidFill>
                <a:latin typeface="Segoe UI"/>
              </a:rPr>
              <a:t>Easily build hybrid apps</a:t>
            </a:r>
          </a:p>
          <a:p>
            <a:pPr marL="3238" indent="0">
              <a:lnSpc>
                <a:spcPct val="100000"/>
              </a:lnSpc>
              <a:buFont typeface="Arial" pitchFamily="34" charset="0"/>
              <a:buNone/>
            </a:pPr>
            <a:r>
              <a:rPr lang="en-US" sz="2448" dirty="0">
                <a:solidFill>
                  <a:srgbClr val="5F5F5F">
                    <a:alpha val="99000"/>
                  </a:srgbClr>
                </a:solidFill>
                <a:latin typeface="Segoe UI"/>
              </a:rPr>
              <a:t>Enable loosely coupled solutions</a:t>
            </a:r>
          </a:p>
        </p:txBody>
      </p:sp>
    </p:spTree>
    <p:extLst>
      <p:ext uri="{BB962C8B-B14F-4D97-AF65-F5344CB8AC3E}">
        <p14:creationId xmlns:p14="http://schemas.microsoft.com/office/powerpoint/2010/main" val="32154372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5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50"/>
                                        <p:tgtEl>
                                          <p:spTgt spid="7">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22"/>
          <p:cNvSpPr>
            <a:spLocks noEditPoints="1"/>
          </p:cNvSpPr>
          <p:nvPr/>
        </p:nvSpPr>
        <p:spPr bwMode="auto">
          <a:xfrm flipH="1">
            <a:off x="1527554" y="2297596"/>
            <a:ext cx="2369363" cy="2770638"/>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86521" rIns="0" bIns="34978" rtlCol="0" anchor="ctr"/>
          <a:lstStyle/>
          <a:p>
            <a:pPr algn="ctr" defTabSz="932559" fontAlgn="base">
              <a:lnSpc>
                <a:spcPct val="90000"/>
              </a:lnSpc>
              <a:spcBef>
                <a:spcPct val="0"/>
              </a:spcBef>
              <a:spcAft>
                <a:spcPct val="0"/>
              </a:spcAft>
              <a:buSzPct val="90000"/>
            </a:pPr>
            <a:r>
              <a:rPr lang="en-US" sz="7343" b="1" kern="0" dirty="0">
                <a:gradFill>
                  <a:gsLst>
                    <a:gs pos="85000">
                      <a:srgbClr val="FFFFFF"/>
                    </a:gs>
                    <a:gs pos="0">
                      <a:srgbClr val="FFFFFF"/>
                    </a:gs>
                  </a:gsLst>
                  <a:lin ang="5400000" scaled="0"/>
                </a:gradFill>
                <a:ea typeface="Segoe UI" pitchFamily="34" charset="0"/>
                <a:cs typeface="Segoe UI" pitchFamily="34" charset="0"/>
              </a:rPr>
              <a:t>DB</a:t>
            </a:r>
          </a:p>
        </p:txBody>
      </p:sp>
      <p:sp>
        <p:nvSpPr>
          <p:cNvPr id="8" name="Title 1"/>
          <p:cNvSpPr txBox="1">
            <a:spLocks/>
          </p:cNvSpPr>
          <p:nvPr/>
        </p:nvSpPr>
        <p:spPr>
          <a:xfrm>
            <a:off x="4758778" y="2536681"/>
            <a:ext cx="6496316" cy="77789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110697" algn="l"/>
              </a:tabLst>
            </a:pPr>
            <a:r>
              <a:rPr sz="5507" dirty="0">
                <a:solidFill>
                  <a:srgbClr val="5F5F5F">
                    <a:alpha val="99000"/>
                  </a:srgbClr>
                </a:solidFill>
              </a:rPr>
              <a:t>SQL database</a:t>
            </a:r>
          </a:p>
        </p:txBody>
      </p:sp>
      <p:sp>
        <p:nvSpPr>
          <p:cNvPr id="9" name="Content Placeholder 2"/>
          <p:cNvSpPr txBox="1">
            <a:spLocks/>
          </p:cNvSpPr>
          <p:nvPr/>
        </p:nvSpPr>
        <p:spPr>
          <a:xfrm>
            <a:off x="4782241" y="3351543"/>
            <a:ext cx="6507174" cy="1767343"/>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38" indent="0">
              <a:lnSpc>
                <a:spcPct val="100000"/>
              </a:lnSpc>
              <a:buFont typeface="Arial" pitchFamily="34" charset="0"/>
              <a:buNone/>
            </a:pPr>
            <a:r>
              <a:rPr lang="en-US" sz="2448" dirty="0">
                <a:solidFill>
                  <a:srgbClr val="5F5F5F">
                    <a:alpha val="99000"/>
                  </a:srgbClr>
                </a:solidFill>
                <a:latin typeface="Segoe UI"/>
              </a:rPr>
              <a:t>Relational SQL Server Engine in the Cloud</a:t>
            </a:r>
          </a:p>
          <a:p>
            <a:pPr marL="3238" indent="0">
              <a:lnSpc>
                <a:spcPct val="100000"/>
              </a:lnSpc>
              <a:buFont typeface="Arial" pitchFamily="34" charset="0"/>
              <a:buNone/>
            </a:pPr>
            <a:r>
              <a:rPr lang="en-US" sz="2448" dirty="0">
                <a:solidFill>
                  <a:srgbClr val="5F5F5F">
                    <a:alpha val="99000"/>
                  </a:srgbClr>
                </a:solidFill>
                <a:latin typeface="Segoe UI"/>
              </a:rPr>
              <a:t>Clustered for high availability</a:t>
            </a:r>
          </a:p>
          <a:p>
            <a:pPr marL="3238" indent="0">
              <a:lnSpc>
                <a:spcPct val="100000"/>
              </a:lnSpc>
              <a:buFont typeface="Arial" pitchFamily="34" charset="0"/>
              <a:buNone/>
            </a:pPr>
            <a:r>
              <a:rPr lang="en-US" sz="2448" dirty="0">
                <a:solidFill>
                  <a:srgbClr val="5F5F5F">
                    <a:alpha val="99000"/>
                  </a:srgbClr>
                </a:solidFill>
                <a:latin typeface="Segoe UI"/>
              </a:rPr>
              <a:t>Fully Managed Service</a:t>
            </a:r>
          </a:p>
          <a:p>
            <a:pPr marL="3238" indent="0">
              <a:lnSpc>
                <a:spcPct val="100000"/>
              </a:lnSpc>
              <a:buFont typeface="Arial" pitchFamily="34" charset="0"/>
              <a:buNone/>
            </a:pPr>
            <a:r>
              <a:rPr lang="en-US" sz="2448" dirty="0">
                <a:solidFill>
                  <a:srgbClr val="5F5F5F">
                    <a:alpha val="99000"/>
                  </a:srgbClr>
                </a:solidFill>
                <a:latin typeface="Segoe UI"/>
              </a:rPr>
              <a:t>SQL Reporting support</a:t>
            </a:r>
          </a:p>
        </p:txBody>
      </p:sp>
    </p:spTree>
    <p:extLst>
      <p:ext uri="{BB962C8B-B14F-4D97-AF65-F5344CB8AC3E}">
        <p14:creationId xmlns:p14="http://schemas.microsoft.com/office/powerpoint/2010/main" val="290928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5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250"/>
                                        <p:tgtEl>
                                          <p:spTgt spid="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250"/>
                                        <p:tgtEl>
                                          <p:spTgt spid="9">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250"/>
                                        <p:tgtEl>
                                          <p:spTgt spid="9">
                                            <p:txEl>
                                              <p:pRg st="2" end="2"/>
                                            </p:txEl>
                                          </p:spTgt>
                                        </p:tgtEl>
                                      </p:cBhvr>
                                    </p:animEffect>
                                  </p:childTnLst>
                                </p:cTn>
                              </p:par>
                            </p:childTnLst>
                          </p:cTn>
                        </p:par>
                        <p:par>
                          <p:cTn id="24" fill="hold">
                            <p:stCondLst>
                              <p:cond delay="2500"/>
                            </p:stCondLst>
                            <p:childTnLst>
                              <p:par>
                                <p:cTn id="25" presetID="10" presetClass="entr" presetSubtype="0" fill="hold" grpId="0" nodeType="afterEffect">
                                  <p:stCondLst>
                                    <p:cond delay="25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25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rightnessContrast bright="-62000"/>
                    </a14:imgEffect>
                  </a14:imgLayer>
                </a14:imgProps>
              </a:ext>
              <a:ext uri="{28A0092B-C50C-407E-A947-70E740481C1C}">
                <a14:useLocalDpi xmlns:a14="http://schemas.microsoft.com/office/drawing/2010/main" val="0"/>
              </a:ext>
            </a:extLst>
          </a:blip>
          <a:stretch>
            <a:fillRect/>
          </a:stretch>
        </p:blipFill>
        <p:spPr>
          <a:xfrm>
            <a:off x="957187" y="2223468"/>
            <a:ext cx="3276276" cy="2967920"/>
          </a:xfrm>
          <a:prstGeom prst="rect">
            <a:avLst/>
          </a:prstGeom>
        </p:spPr>
      </p:pic>
      <p:sp>
        <p:nvSpPr>
          <p:cNvPr id="5" name="Title 1"/>
          <p:cNvSpPr txBox="1">
            <a:spLocks/>
          </p:cNvSpPr>
          <p:nvPr/>
        </p:nvSpPr>
        <p:spPr>
          <a:xfrm>
            <a:off x="4758778" y="2536681"/>
            <a:ext cx="6496316" cy="77789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110697" algn="l"/>
              </a:tabLst>
            </a:pPr>
            <a:r>
              <a:rPr sz="5507" dirty="0">
                <a:solidFill>
                  <a:srgbClr val="5F5F5F">
                    <a:alpha val="99000"/>
                  </a:srgbClr>
                </a:solidFill>
              </a:rPr>
              <a:t>Blob storage</a:t>
            </a:r>
          </a:p>
        </p:txBody>
      </p:sp>
      <p:sp>
        <p:nvSpPr>
          <p:cNvPr id="7" name="Content Placeholder 2"/>
          <p:cNvSpPr txBox="1">
            <a:spLocks/>
          </p:cNvSpPr>
          <p:nvPr/>
        </p:nvSpPr>
        <p:spPr>
          <a:xfrm>
            <a:off x="4782241" y="3351543"/>
            <a:ext cx="6507174" cy="1306297"/>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38" indent="0">
              <a:lnSpc>
                <a:spcPct val="100000"/>
              </a:lnSpc>
              <a:buFont typeface="Arial" pitchFamily="34" charset="0"/>
              <a:buNone/>
            </a:pPr>
            <a:r>
              <a:rPr lang="en-US" sz="2448" dirty="0">
                <a:solidFill>
                  <a:srgbClr val="5F5F5F">
                    <a:alpha val="99000"/>
                  </a:srgbClr>
                </a:solidFill>
                <a:latin typeface="Segoe UI"/>
              </a:rPr>
              <a:t>Highly available, scalable and secure file system</a:t>
            </a:r>
          </a:p>
          <a:p>
            <a:pPr marL="3238" indent="0">
              <a:lnSpc>
                <a:spcPct val="100000"/>
              </a:lnSpc>
              <a:buFont typeface="Arial" pitchFamily="34" charset="0"/>
              <a:buNone/>
            </a:pPr>
            <a:r>
              <a:rPr lang="en-US" sz="2448" dirty="0">
                <a:solidFill>
                  <a:srgbClr val="5F5F5F">
                    <a:alpha val="99000"/>
                  </a:srgbClr>
                </a:solidFill>
                <a:latin typeface="Segoe UI"/>
              </a:rPr>
              <a:t>Blobs can be exposed publicly over http</a:t>
            </a:r>
          </a:p>
          <a:p>
            <a:pPr marL="3238" indent="0">
              <a:lnSpc>
                <a:spcPct val="100000"/>
              </a:lnSpc>
              <a:buFont typeface="Arial" pitchFamily="34" charset="0"/>
              <a:buNone/>
            </a:pPr>
            <a:r>
              <a:rPr lang="en-US" sz="2448" dirty="0">
                <a:solidFill>
                  <a:srgbClr val="5F5F5F">
                    <a:alpha val="99000"/>
                  </a:srgbClr>
                </a:solidFill>
                <a:latin typeface="Segoe UI"/>
              </a:rPr>
              <a:t>Continuous geo-replication across datacenters</a:t>
            </a:r>
          </a:p>
        </p:txBody>
      </p:sp>
    </p:spTree>
    <p:extLst>
      <p:ext uri="{BB962C8B-B14F-4D97-AF65-F5344CB8AC3E}">
        <p14:creationId xmlns:p14="http://schemas.microsoft.com/office/powerpoint/2010/main" val="10013899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5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5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25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250"/>
                                        <p:tgtEl>
                                          <p:spTgt spid="7">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25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2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Blob Storage Concepts</a:t>
            </a:r>
            <a:endParaRPr lang="en-US" dirty="0"/>
          </a:p>
        </p:txBody>
      </p:sp>
      <p:sp>
        <p:nvSpPr>
          <p:cNvPr id="66" name="Rounded Rectangle 65"/>
          <p:cNvSpPr/>
          <p:nvPr/>
        </p:nvSpPr>
        <p:spPr>
          <a:xfrm>
            <a:off x="5711526" y="1839299"/>
            <a:ext cx="2244520" cy="438323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tIns="279781"/>
          <a:lstStyle/>
          <a:p>
            <a:pPr defTabSz="1586643">
              <a:lnSpc>
                <a:spcPct val="90000"/>
              </a:lnSpc>
              <a:spcBef>
                <a:spcPct val="0"/>
              </a:spcBef>
              <a:spcAft>
                <a:spcPct val="35000"/>
              </a:spcAft>
            </a:pPr>
            <a:r>
              <a:rPr lang="en-US" sz="2856" dirty="0">
                <a:solidFill>
                  <a:srgbClr val="595959">
                    <a:alpha val="98824"/>
                  </a:srgbClr>
                </a:solidFill>
                <a:latin typeface="Segoe UI Light" pitchFamily="34" charset="0"/>
              </a:rPr>
              <a:t>Blob</a:t>
            </a:r>
          </a:p>
        </p:txBody>
      </p:sp>
      <p:sp>
        <p:nvSpPr>
          <p:cNvPr id="69" name="Rounded Rectangle 68"/>
          <p:cNvSpPr/>
          <p:nvPr/>
        </p:nvSpPr>
        <p:spPr>
          <a:xfrm>
            <a:off x="3086993" y="1839300"/>
            <a:ext cx="2493345" cy="438323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tIns="279781"/>
          <a:lstStyle/>
          <a:p>
            <a:pPr defTabSz="1586643">
              <a:lnSpc>
                <a:spcPct val="90000"/>
              </a:lnSpc>
              <a:spcBef>
                <a:spcPct val="0"/>
              </a:spcBef>
              <a:spcAft>
                <a:spcPct val="35000"/>
              </a:spcAft>
            </a:pPr>
            <a:r>
              <a:rPr lang="en-US" sz="2856" dirty="0">
                <a:solidFill>
                  <a:srgbClr val="595959">
                    <a:alpha val="98824"/>
                  </a:srgbClr>
                </a:solidFill>
                <a:latin typeface="Segoe UI Light" pitchFamily="34" charset="0"/>
              </a:rPr>
              <a:t>Container</a:t>
            </a:r>
          </a:p>
        </p:txBody>
      </p:sp>
      <p:sp>
        <p:nvSpPr>
          <p:cNvPr id="72" name="Rounded Rectangle 71"/>
          <p:cNvSpPr/>
          <p:nvPr/>
        </p:nvSpPr>
        <p:spPr>
          <a:xfrm>
            <a:off x="531948" y="1839300"/>
            <a:ext cx="2408150" cy="438323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tIns="279781"/>
          <a:lstStyle/>
          <a:p>
            <a:pPr defTabSz="1586643">
              <a:lnSpc>
                <a:spcPct val="90000"/>
              </a:lnSpc>
              <a:spcBef>
                <a:spcPct val="0"/>
              </a:spcBef>
              <a:spcAft>
                <a:spcPct val="35000"/>
              </a:spcAft>
            </a:pPr>
            <a:r>
              <a:rPr lang="en-US" sz="2856" dirty="0">
                <a:solidFill>
                  <a:srgbClr val="595959">
                    <a:alpha val="98824"/>
                  </a:srgbClr>
                </a:solidFill>
                <a:latin typeface="Segoe UI Light" pitchFamily="34" charset="0"/>
              </a:rPr>
              <a:t>Account</a:t>
            </a:r>
            <a:endParaRPr lang="en-US" sz="3162" dirty="0">
              <a:solidFill>
                <a:srgbClr val="595959">
                  <a:alpha val="98824"/>
                </a:srgbClr>
              </a:solidFill>
              <a:latin typeface="Segoe UI Light" pitchFamily="34" charset="0"/>
            </a:endParaRPr>
          </a:p>
        </p:txBody>
      </p:sp>
      <p:sp>
        <p:nvSpPr>
          <p:cNvPr id="100" name="Rectangle 99"/>
          <p:cNvSpPr/>
          <p:nvPr/>
        </p:nvSpPr>
        <p:spPr bwMode="auto">
          <a:xfrm>
            <a:off x="531948" y="1159000"/>
            <a:ext cx="9985918" cy="466302"/>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r>
              <a:rPr lang="en-US" sz="2040" dirty="0">
                <a:solidFill>
                  <a:srgbClr val="FFFFFF">
                    <a:alpha val="99000"/>
                  </a:srgbClr>
                </a:solidFill>
                <a:latin typeface="Consolas" pitchFamily="49" charset="0"/>
                <a:cs typeface="Consolas" pitchFamily="49" charset="0"/>
              </a:rPr>
              <a:t>http://&lt;account&gt;.</a:t>
            </a:r>
            <a:r>
              <a:rPr lang="en-US" sz="2040" b="1" dirty="0">
                <a:solidFill>
                  <a:srgbClr val="FFFFFF">
                    <a:alpha val="99000"/>
                  </a:srgbClr>
                </a:solidFill>
                <a:latin typeface="Consolas" pitchFamily="49" charset="0"/>
                <a:cs typeface="Consolas" pitchFamily="49" charset="0"/>
              </a:rPr>
              <a:t>blob</a:t>
            </a:r>
            <a:r>
              <a:rPr lang="en-US" sz="2040" dirty="0">
                <a:solidFill>
                  <a:srgbClr val="FFFFFF">
                    <a:alpha val="99000"/>
                  </a:srgbClr>
                </a:solidFill>
                <a:latin typeface="Consolas" pitchFamily="49" charset="0"/>
                <a:cs typeface="Consolas" pitchFamily="49" charset="0"/>
              </a:rPr>
              <a:t>.core.windows.net/&lt;container&gt;/&lt;blobname&gt;</a:t>
            </a:r>
          </a:p>
        </p:txBody>
      </p:sp>
      <p:sp>
        <p:nvSpPr>
          <p:cNvPr id="101" name="Down Arrow 100"/>
          <p:cNvSpPr/>
          <p:nvPr/>
        </p:nvSpPr>
        <p:spPr bwMode="auto">
          <a:xfrm rot="10800000">
            <a:off x="2608719" y="1574890"/>
            <a:ext cx="308180" cy="402058"/>
          </a:xfrm>
          <a:prstGeom prst="downArrow">
            <a:avLst/>
          </a:prstGeom>
          <a:solidFill>
            <a:schemeClr val="accent1"/>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346" dirty="0">
              <a:solidFill>
                <a:srgbClr val="FFFFFF"/>
              </a:solidFill>
              <a:latin typeface="Calibri"/>
            </a:endParaRPr>
          </a:p>
        </p:txBody>
      </p:sp>
      <p:sp>
        <p:nvSpPr>
          <p:cNvPr id="102" name="Down Arrow 101"/>
          <p:cNvSpPr/>
          <p:nvPr/>
        </p:nvSpPr>
        <p:spPr bwMode="auto">
          <a:xfrm rot="10800000">
            <a:off x="7366822" y="1546938"/>
            <a:ext cx="308180" cy="402058"/>
          </a:xfrm>
          <a:prstGeom prst="downArrow">
            <a:avLst/>
          </a:prstGeom>
          <a:solidFill>
            <a:schemeClr val="accent1"/>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346" dirty="0">
              <a:solidFill>
                <a:srgbClr val="FFFFFF"/>
              </a:solidFill>
              <a:latin typeface="Calibri"/>
            </a:endParaRPr>
          </a:p>
        </p:txBody>
      </p:sp>
      <p:sp>
        <p:nvSpPr>
          <p:cNvPr id="105" name="Rounded Rectangle 104"/>
          <p:cNvSpPr/>
          <p:nvPr/>
        </p:nvSpPr>
        <p:spPr>
          <a:xfrm>
            <a:off x="8089722" y="1839300"/>
            <a:ext cx="2428144" cy="4381589"/>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tIns="279781"/>
          <a:lstStyle/>
          <a:p>
            <a:pPr defTabSz="1586643">
              <a:lnSpc>
                <a:spcPct val="90000"/>
              </a:lnSpc>
              <a:spcBef>
                <a:spcPct val="0"/>
              </a:spcBef>
              <a:spcAft>
                <a:spcPct val="35000"/>
              </a:spcAft>
            </a:pPr>
            <a:r>
              <a:rPr lang="en-US" sz="2856" dirty="0">
                <a:solidFill>
                  <a:srgbClr val="595959">
                    <a:alpha val="98824"/>
                  </a:srgbClr>
                </a:solidFill>
                <a:latin typeface="Segoe UI Light" pitchFamily="34" charset="0"/>
              </a:rPr>
              <a:t>Pages/ Blocks</a:t>
            </a:r>
          </a:p>
        </p:txBody>
      </p:sp>
      <p:sp>
        <p:nvSpPr>
          <p:cNvPr id="103" name="Down Arrow 102"/>
          <p:cNvSpPr/>
          <p:nvPr/>
        </p:nvSpPr>
        <p:spPr bwMode="auto">
          <a:xfrm rot="10800000">
            <a:off x="9035901" y="1558374"/>
            <a:ext cx="308180" cy="402058"/>
          </a:xfrm>
          <a:prstGeom prst="downArrow">
            <a:avLst/>
          </a:prstGeom>
          <a:solidFill>
            <a:schemeClr val="accent1"/>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3252" tIns="46626" rIns="93252" bIns="46626" numCol="1" rtlCol="0" anchor="ctr" anchorCtr="0" compatLnSpc="1">
            <a:prstTxWarp prst="textNoShape">
              <a:avLst/>
            </a:prstTxWarp>
          </a:bodyPr>
          <a:lstStyle/>
          <a:p>
            <a:pPr algn="ctr" defTabSz="932251" fontAlgn="base">
              <a:spcBef>
                <a:spcPct val="0"/>
              </a:spcBef>
              <a:spcAft>
                <a:spcPct val="0"/>
              </a:spcAft>
            </a:pPr>
            <a:endParaRPr lang="en-US" sz="2346" dirty="0">
              <a:solidFill>
                <a:srgbClr val="FFFFFF"/>
              </a:solidFill>
              <a:latin typeface="Calibri"/>
            </a:endParaRPr>
          </a:p>
        </p:txBody>
      </p:sp>
      <p:cxnSp>
        <p:nvCxnSpPr>
          <p:cNvPr id="4" name="Straight Connector 3"/>
          <p:cNvCxnSpPr/>
          <p:nvPr/>
        </p:nvCxnSpPr>
        <p:spPr>
          <a:xfrm>
            <a:off x="2344166" y="4641821"/>
            <a:ext cx="1568469" cy="1038581"/>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2333569" y="3719815"/>
            <a:ext cx="1526078" cy="107037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a:xfrm>
            <a:off x="978254" y="4314875"/>
            <a:ext cx="1515538" cy="76145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err="1">
                <a:solidFill>
                  <a:srgbClr val="FFFFFF">
                    <a:alpha val="99000"/>
                  </a:srgbClr>
                </a:solidFill>
              </a:rPr>
              <a:t>contoso</a:t>
            </a:r>
            <a:endParaRPr lang="en-US" sz="2040" dirty="0">
              <a:solidFill>
                <a:srgbClr val="FFFFFF">
                  <a:alpha val="99000"/>
                </a:srgbClr>
              </a:solidFill>
            </a:endParaRPr>
          </a:p>
        </p:txBody>
      </p:sp>
      <p:cxnSp>
        <p:nvCxnSpPr>
          <p:cNvPr id="119" name="Straight Connector 118"/>
          <p:cNvCxnSpPr/>
          <p:nvPr/>
        </p:nvCxnSpPr>
        <p:spPr>
          <a:xfrm>
            <a:off x="4993608" y="5542630"/>
            <a:ext cx="104917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919424" y="3783402"/>
            <a:ext cx="1298814" cy="67825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4919424" y="3147536"/>
            <a:ext cx="1219183" cy="773636"/>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7473485" y="4323888"/>
            <a:ext cx="1621458" cy="922004"/>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a:endCxn id="111" idx="1"/>
          </p:cNvCxnSpPr>
          <p:nvPr/>
        </p:nvCxnSpPr>
        <p:spPr>
          <a:xfrm flipV="1">
            <a:off x="7462887" y="3811470"/>
            <a:ext cx="1031147" cy="681981"/>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6025058" y="2828860"/>
            <a:ext cx="1617455" cy="76145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a:solidFill>
                  <a:srgbClr val="FFFFFF">
                    <a:alpha val="99000"/>
                  </a:srgbClr>
                </a:solidFill>
              </a:rPr>
              <a:t>PIC01.JPG</a:t>
            </a:r>
          </a:p>
        </p:txBody>
      </p:sp>
      <p:sp>
        <p:nvSpPr>
          <p:cNvPr id="111" name="Rounded Rectangle 18"/>
          <p:cNvSpPr/>
          <p:nvPr/>
        </p:nvSpPr>
        <p:spPr>
          <a:xfrm>
            <a:off x="8494034" y="3453045"/>
            <a:ext cx="1617032" cy="71685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a:solidFill>
                  <a:srgbClr val="FFFFFF">
                    <a:alpha val="99000"/>
                  </a:srgbClr>
                </a:solidFill>
              </a:rPr>
              <a:t>Block/Page</a:t>
            </a:r>
          </a:p>
        </p:txBody>
      </p:sp>
      <p:sp>
        <p:nvSpPr>
          <p:cNvPr id="115" name="Rectangle 114"/>
          <p:cNvSpPr/>
          <p:nvPr/>
        </p:nvSpPr>
        <p:spPr>
          <a:xfrm>
            <a:off x="8493821" y="4610874"/>
            <a:ext cx="1617457" cy="76145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a:solidFill>
                  <a:srgbClr val="FFFFFF">
                    <a:alpha val="99000"/>
                  </a:srgbClr>
                </a:solidFill>
              </a:rPr>
              <a:t>Block/Page</a:t>
            </a:r>
          </a:p>
        </p:txBody>
      </p:sp>
      <p:sp>
        <p:nvSpPr>
          <p:cNvPr id="117" name="Rectangle 116"/>
          <p:cNvSpPr/>
          <p:nvPr/>
        </p:nvSpPr>
        <p:spPr>
          <a:xfrm>
            <a:off x="6025057" y="3994618"/>
            <a:ext cx="1617457" cy="76145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a:solidFill>
                  <a:srgbClr val="FFFFFF">
                    <a:alpha val="99000"/>
                  </a:srgbClr>
                </a:solidFill>
              </a:rPr>
              <a:t>PIC02.JPG</a:t>
            </a:r>
          </a:p>
        </p:txBody>
      </p:sp>
      <p:sp>
        <p:nvSpPr>
          <p:cNvPr id="79" name="Rectangle 78"/>
          <p:cNvSpPr/>
          <p:nvPr/>
        </p:nvSpPr>
        <p:spPr>
          <a:xfrm>
            <a:off x="3592800" y="3450601"/>
            <a:ext cx="1466025" cy="76145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a:solidFill>
                  <a:srgbClr val="FFFFFF">
                    <a:alpha val="99000"/>
                  </a:srgbClr>
                </a:solidFill>
              </a:rPr>
              <a:t>images</a:t>
            </a:r>
          </a:p>
        </p:txBody>
      </p:sp>
      <p:sp>
        <p:nvSpPr>
          <p:cNvPr id="98" name="Rounded Rectangle 97"/>
          <p:cNvSpPr/>
          <p:nvPr/>
        </p:nvSpPr>
        <p:spPr>
          <a:xfrm>
            <a:off x="6025058" y="5179149"/>
            <a:ext cx="1617455" cy="76145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a:solidFill>
                  <a:srgbClr val="FFFFFF">
                    <a:alpha val="99000"/>
                  </a:srgbClr>
                </a:solidFill>
              </a:rPr>
              <a:t>VID1.AVI</a:t>
            </a:r>
          </a:p>
        </p:txBody>
      </p:sp>
      <p:sp>
        <p:nvSpPr>
          <p:cNvPr id="92" name="Rectangle 91"/>
          <p:cNvSpPr/>
          <p:nvPr/>
        </p:nvSpPr>
        <p:spPr>
          <a:xfrm>
            <a:off x="3592800" y="5179149"/>
            <a:ext cx="1466026" cy="76145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anchor="ctr"/>
          <a:lstStyle/>
          <a:p>
            <a:r>
              <a:rPr lang="en-US" sz="2040" dirty="0">
                <a:solidFill>
                  <a:srgbClr val="FFFFFF">
                    <a:alpha val="99000"/>
                  </a:srgbClr>
                </a:solidFill>
              </a:rPr>
              <a:t>videos</a:t>
            </a:r>
          </a:p>
        </p:txBody>
      </p:sp>
    </p:spTree>
    <p:extLst>
      <p:ext uri="{BB962C8B-B14F-4D97-AF65-F5344CB8AC3E}">
        <p14:creationId xmlns:p14="http://schemas.microsoft.com/office/powerpoint/2010/main" val="44341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2000" tmFilter="0, 0; .2, .5; .8, .5; 1, 0"/>
                                        <p:tgtEl>
                                          <p:spTgt spid="72"/>
                                        </p:tgtEl>
                                      </p:cBhvr>
                                    </p:animEffect>
                                    <p:animScale>
                                      <p:cBhvr>
                                        <p:cTn id="12" dur="1000" autoRev="1" fill="hold"/>
                                        <p:tgtEl>
                                          <p:spTgt spid="7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fade">
                                      <p:cBhvr>
                                        <p:cTn id="17" dur="5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2000" tmFilter="0, 0; .2, .5; .8, .5; 1, 0"/>
                                        <p:tgtEl>
                                          <p:spTgt spid="69"/>
                                        </p:tgtEl>
                                      </p:cBhvr>
                                    </p:animEffect>
                                    <p:animScale>
                                      <p:cBhvr>
                                        <p:cTn id="22" dur="1000" autoRev="1" fill="hold"/>
                                        <p:tgtEl>
                                          <p:spTgt spid="69"/>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2000" tmFilter="0, 0; .2, .5; .8, .5; 1, 0"/>
                                        <p:tgtEl>
                                          <p:spTgt spid="66"/>
                                        </p:tgtEl>
                                      </p:cBhvr>
                                    </p:animEffect>
                                    <p:animScale>
                                      <p:cBhvr>
                                        <p:cTn id="32" dur="1000" autoRev="1" fill="hold"/>
                                        <p:tgtEl>
                                          <p:spTgt spid="66"/>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3"/>
                                        </p:tgtEl>
                                        <p:attrNameLst>
                                          <p:attrName>style.visibility</p:attrName>
                                        </p:attrNameLst>
                                      </p:cBhvr>
                                      <p:to>
                                        <p:strVal val="visible"/>
                                      </p:to>
                                    </p:set>
                                    <p:animEffect transition="in" filter="fade">
                                      <p:cBhvr>
                                        <p:cTn id="37"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9" grpId="0" animBg="1"/>
      <p:bldP spid="72" grpId="0" animBg="1"/>
      <p:bldP spid="100" grpId="0" animBg="1"/>
      <p:bldP spid="101" grpId="0" animBg="1"/>
      <p:bldP spid="102" grpId="0" animBg="1"/>
      <p:bldP spid="10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API Imports for Blob Storage</a:t>
            </a:r>
            <a:endParaRPr lang="en-US" dirty="0"/>
          </a:p>
        </p:txBody>
      </p:sp>
      <p:sp>
        <p:nvSpPr>
          <p:cNvPr id="3" name="Text Placeholder 2"/>
          <p:cNvSpPr>
            <a:spLocks noGrp="1"/>
          </p:cNvSpPr>
          <p:nvPr>
            <p:ph type="body" sz="quarter" idx="10"/>
          </p:nvPr>
        </p:nvSpPr>
        <p:spPr>
          <a:xfrm>
            <a:off x="531948" y="1476621"/>
            <a:ext cx="11370961" cy="1634129"/>
          </a:xfrm>
        </p:spPr>
        <p:txBody>
          <a:bodyPr/>
          <a:lstStyle/>
          <a:p>
            <a:r>
              <a:rPr lang="en-US" sz="2448" b="1" dirty="0">
                <a:solidFill>
                  <a:srgbClr val="0000FF"/>
                </a:solidFill>
                <a:latin typeface="Courier New" panose="02070309020205020404" pitchFamily="49" charset="0"/>
              </a:rPr>
              <a:t>import</a:t>
            </a:r>
            <a:r>
              <a:rPr lang="en-US" sz="2448" dirty="0">
                <a:solidFill>
                  <a:srgbClr val="000000"/>
                </a:solidFill>
                <a:latin typeface="Courier New" panose="02070309020205020404" pitchFamily="49" charset="0"/>
              </a:rPr>
              <a:t> </a:t>
            </a:r>
            <a:r>
              <a:rPr lang="en-US" sz="2448" dirty="0" err="1">
                <a:solidFill>
                  <a:srgbClr val="000000"/>
                </a:solidFill>
                <a:latin typeface="Courier New" panose="02070309020205020404" pitchFamily="49" charset="0"/>
              </a:rPr>
              <a:t>com</a:t>
            </a:r>
            <a:r>
              <a:rPr lang="en-US" sz="2448" b="1" dirty="0" err="1">
                <a:solidFill>
                  <a:srgbClr val="000080"/>
                </a:solidFill>
                <a:latin typeface="Courier New" panose="02070309020205020404" pitchFamily="49" charset="0"/>
              </a:rPr>
              <a:t>.</a:t>
            </a:r>
            <a:r>
              <a:rPr lang="en-US" sz="2448" dirty="0" err="1">
                <a:solidFill>
                  <a:srgbClr val="000000"/>
                </a:solidFill>
                <a:latin typeface="Courier New" panose="02070309020205020404" pitchFamily="49" charset="0"/>
              </a:rPr>
              <a:t>microsoft</a:t>
            </a:r>
            <a:r>
              <a:rPr lang="en-US" sz="2448" b="1" dirty="0" err="1">
                <a:solidFill>
                  <a:srgbClr val="000080"/>
                </a:solidFill>
                <a:latin typeface="Courier New" panose="02070309020205020404" pitchFamily="49" charset="0"/>
              </a:rPr>
              <a:t>.</a:t>
            </a:r>
            <a:r>
              <a:rPr lang="en-US" sz="2448" dirty="0" err="1">
                <a:solidFill>
                  <a:srgbClr val="000000"/>
                </a:solidFill>
                <a:latin typeface="Courier New" panose="02070309020205020404" pitchFamily="49" charset="0"/>
              </a:rPr>
              <a:t>windowsazure</a:t>
            </a:r>
            <a:r>
              <a:rPr lang="en-US" sz="2448" b="1" dirty="0" err="1">
                <a:solidFill>
                  <a:srgbClr val="000080"/>
                </a:solidFill>
                <a:latin typeface="Courier New" panose="02070309020205020404" pitchFamily="49" charset="0"/>
              </a:rPr>
              <a:t>.</a:t>
            </a:r>
            <a:r>
              <a:rPr lang="en-US" sz="2448" dirty="0" err="1">
                <a:solidFill>
                  <a:srgbClr val="000000"/>
                </a:solidFill>
                <a:latin typeface="Courier New" panose="02070309020205020404" pitchFamily="49" charset="0"/>
              </a:rPr>
              <a:t>services</a:t>
            </a:r>
            <a:r>
              <a:rPr lang="en-US" sz="2448" b="1" dirty="0" err="1">
                <a:solidFill>
                  <a:srgbClr val="000080"/>
                </a:solidFill>
                <a:latin typeface="Courier New" panose="02070309020205020404" pitchFamily="49" charset="0"/>
              </a:rPr>
              <a:t>.</a:t>
            </a:r>
            <a:r>
              <a:rPr lang="en-US" sz="2448" dirty="0" err="1">
                <a:solidFill>
                  <a:srgbClr val="000000"/>
                </a:solidFill>
                <a:latin typeface="Courier New" panose="02070309020205020404" pitchFamily="49" charset="0"/>
              </a:rPr>
              <a:t>core</a:t>
            </a:r>
            <a:r>
              <a:rPr lang="en-US" sz="2448" b="1" dirty="0" err="1">
                <a:solidFill>
                  <a:srgbClr val="000080"/>
                </a:solidFill>
                <a:latin typeface="Courier New" panose="02070309020205020404" pitchFamily="49" charset="0"/>
              </a:rPr>
              <a:t>.</a:t>
            </a:r>
            <a:r>
              <a:rPr lang="en-US" sz="2448" dirty="0" err="1">
                <a:solidFill>
                  <a:srgbClr val="000000"/>
                </a:solidFill>
                <a:latin typeface="Courier New" panose="02070309020205020404" pitchFamily="49" charset="0"/>
              </a:rPr>
              <a:t>storage</a:t>
            </a:r>
            <a:r>
              <a:rPr lang="en-US" sz="2448" b="1" dirty="0">
                <a:solidFill>
                  <a:srgbClr val="000080"/>
                </a:solidFill>
                <a:latin typeface="Courier New" panose="02070309020205020404" pitchFamily="49" charset="0"/>
              </a:rPr>
              <a:t>.*;</a:t>
            </a:r>
            <a:r>
              <a:rPr lang="en-US" sz="2448" dirty="0">
                <a:solidFill>
                  <a:srgbClr val="000000"/>
                </a:solidFill>
                <a:latin typeface="Courier New" panose="02070309020205020404" pitchFamily="49" charset="0"/>
              </a:rPr>
              <a:t> </a:t>
            </a:r>
          </a:p>
          <a:p>
            <a:r>
              <a:rPr lang="en-US" sz="2448" b="1" dirty="0">
                <a:solidFill>
                  <a:srgbClr val="0000FF"/>
                </a:solidFill>
                <a:latin typeface="Courier New" panose="02070309020205020404" pitchFamily="49" charset="0"/>
              </a:rPr>
              <a:t>import</a:t>
            </a:r>
            <a:r>
              <a:rPr lang="en-US" sz="2448" dirty="0">
                <a:solidFill>
                  <a:srgbClr val="000000"/>
                </a:solidFill>
                <a:latin typeface="Courier New" panose="02070309020205020404" pitchFamily="49" charset="0"/>
              </a:rPr>
              <a:t> </a:t>
            </a:r>
            <a:r>
              <a:rPr lang="en-US" sz="2448" dirty="0" err="1">
                <a:solidFill>
                  <a:srgbClr val="000000"/>
                </a:solidFill>
                <a:latin typeface="Courier New" panose="02070309020205020404" pitchFamily="49" charset="0"/>
              </a:rPr>
              <a:t>com</a:t>
            </a:r>
            <a:r>
              <a:rPr lang="en-US" sz="2448" b="1" dirty="0" err="1">
                <a:solidFill>
                  <a:srgbClr val="000080"/>
                </a:solidFill>
                <a:latin typeface="Courier New" panose="02070309020205020404" pitchFamily="49" charset="0"/>
              </a:rPr>
              <a:t>.</a:t>
            </a:r>
            <a:r>
              <a:rPr lang="en-US" sz="2448" dirty="0" err="1">
                <a:solidFill>
                  <a:srgbClr val="000000"/>
                </a:solidFill>
                <a:latin typeface="Courier New" panose="02070309020205020404" pitchFamily="49" charset="0"/>
              </a:rPr>
              <a:t>microsoft</a:t>
            </a:r>
            <a:r>
              <a:rPr lang="en-US" sz="2448" b="1" dirty="0" err="1">
                <a:solidFill>
                  <a:srgbClr val="000080"/>
                </a:solidFill>
                <a:latin typeface="Courier New" panose="02070309020205020404" pitchFamily="49" charset="0"/>
              </a:rPr>
              <a:t>.</a:t>
            </a:r>
            <a:r>
              <a:rPr lang="en-US" sz="2448" dirty="0" err="1">
                <a:solidFill>
                  <a:srgbClr val="000000"/>
                </a:solidFill>
                <a:latin typeface="Courier New" panose="02070309020205020404" pitchFamily="49" charset="0"/>
              </a:rPr>
              <a:t>windowsazure</a:t>
            </a:r>
            <a:r>
              <a:rPr lang="en-US" sz="2448" b="1" dirty="0" err="1">
                <a:solidFill>
                  <a:srgbClr val="000080"/>
                </a:solidFill>
                <a:latin typeface="Courier New" panose="02070309020205020404" pitchFamily="49" charset="0"/>
              </a:rPr>
              <a:t>.</a:t>
            </a:r>
            <a:r>
              <a:rPr lang="en-US" sz="2448" dirty="0" err="1">
                <a:solidFill>
                  <a:srgbClr val="000000"/>
                </a:solidFill>
                <a:latin typeface="Courier New" panose="02070309020205020404" pitchFamily="49" charset="0"/>
              </a:rPr>
              <a:t>services</a:t>
            </a:r>
            <a:r>
              <a:rPr lang="en-US" sz="2448" b="1" dirty="0" err="1">
                <a:solidFill>
                  <a:srgbClr val="000080"/>
                </a:solidFill>
                <a:latin typeface="Courier New" panose="02070309020205020404" pitchFamily="49" charset="0"/>
              </a:rPr>
              <a:t>.</a:t>
            </a:r>
            <a:r>
              <a:rPr lang="en-US" sz="2448" dirty="0" err="1">
                <a:solidFill>
                  <a:srgbClr val="000000"/>
                </a:solidFill>
                <a:latin typeface="Courier New" panose="02070309020205020404" pitchFamily="49" charset="0"/>
              </a:rPr>
              <a:t>blob</a:t>
            </a:r>
            <a:r>
              <a:rPr lang="en-US" sz="2448" b="1" dirty="0" err="1">
                <a:solidFill>
                  <a:srgbClr val="000080"/>
                </a:solidFill>
                <a:latin typeface="Courier New" panose="02070309020205020404" pitchFamily="49" charset="0"/>
              </a:rPr>
              <a:t>.</a:t>
            </a:r>
            <a:r>
              <a:rPr lang="en-US" sz="2448" dirty="0" err="1">
                <a:solidFill>
                  <a:srgbClr val="000000"/>
                </a:solidFill>
                <a:latin typeface="Courier New" panose="02070309020205020404" pitchFamily="49" charset="0"/>
              </a:rPr>
              <a:t>client</a:t>
            </a:r>
            <a:r>
              <a:rPr lang="en-US" sz="2448" b="1" dirty="0">
                <a:solidFill>
                  <a:srgbClr val="000080"/>
                </a:solidFill>
                <a:latin typeface="Courier New" panose="02070309020205020404" pitchFamily="49" charset="0"/>
              </a:rPr>
              <a:t>.*;</a:t>
            </a:r>
            <a:endParaRPr lang="en-US" sz="2448" dirty="0"/>
          </a:p>
          <a:p>
            <a:endParaRPr lang="en-US" sz="3672"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47" y="2898604"/>
            <a:ext cx="4468724" cy="2778381"/>
          </a:xfrm>
          <a:prstGeom prst="rect">
            <a:avLst/>
          </a:prstGeom>
        </p:spPr>
      </p:pic>
    </p:spTree>
    <p:extLst>
      <p:ext uri="{BB962C8B-B14F-4D97-AF65-F5344CB8AC3E}">
        <p14:creationId xmlns:p14="http://schemas.microsoft.com/office/powerpoint/2010/main" val="24897873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Connect and Open a Container</a:t>
            </a:r>
            <a:endParaRPr lang="en-US" dirty="0"/>
          </a:p>
        </p:txBody>
      </p:sp>
      <p:sp>
        <p:nvSpPr>
          <p:cNvPr id="3" name="Text Placeholder 2"/>
          <p:cNvSpPr>
            <a:spLocks noGrp="1"/>
          </p:cNvSpPr>
          <p:nvPr>
            <p:ph type="body" sz="quarter" idx="10"/>
          </p:nvPr>
        </p:nvSpPr>
        <p:spPr>
          <a:xfrm>
            <a:off x="531948" y="1476621"/>
            <a:ext cx="11370961" cy="5217339"/>
          </a:xfrm>
        </p:spPr>
        <p:txBody>
          <a:bodyPr/>
          <a:lstStyle/>
          <a:p>
            <a:r>
              <a:rPr lang="en-US" sz="2448" dirty="0">
                <a:solidFill>
                  <a:srgbClr val="008000"/>
                </a:solidFill>
                <a:latin typeface="Courier New" panose="02070309020205020404" pitchFamily="49" charset="0"/>
              </a:rPr>
              <a:t>// Define the connection-string with your values </a:t>
            </a:r>
          </a:p>
          <a:p>
            <a:r>
              <a:rPr lang="en-US" sz="2448" dirty="0">
                <a:solidFill>
                  <a:srgbClr val="8000FF"/>
                </a:solidFill>
                <a:latin typeface="Courier New" panose="02070309020205020404" pitchFamily="49" charset="0"/>
              </a:rPr>
              <a:t>public</a:t>
            </a:r>
            <a:r>
              <a:rPr lang="en-US" sz="2448" dirty="0">
                <a:solidFill>
                  <a:srgbClr val="000000"/>
                </a:solidFill>
                <a:latin typeface="Courier New" panose="02070309020205020404" pitchFamily="49" charset="0"/>
              </a:rPr>
              <a:t> </a:t>
            </a:r>
            <a:r>
              <a:rPr lang="en-US" sz="2448" dirty="0">
                <a:solidFill>
                  <a:srgbClr val="8000FF"/>
                </a:solidFill>
                <a:latin typeface="Courier New" panose="02070309020205020404" pitchFamily="49" charset="0"/>
              </a:rPr>
              <a:t>static</a:t>
            </a:r>
            <a:r>
              <a:rPr lang="en-US" sz="2448" dirty="0">
                <a:solidFill>
                  <a:srgbClr val="000000"/>
                </a:solidFill>
                <a:latin typeface="Courier New" panose="02070309020205020404" pitchFamily="49" charset="0"/>
              </a:rPr>
              <a:t> </a:t>
            </a:r>
            <a:r>
              <a:rPr lang="en-US" sz="2448" dirty="0">
                <a:solidFill>
                  <a:srgbClr val="8000FF"/>
                </a:solidFill>
                <a:latin typeface="Courier New" panose="02070309020205020404" pitchFamily="49" charset="0"/>
              </a:rPr>
              <a:t>final</a:t>
            </a:r>
            <a:r>
              <a:rPr lang="en-US" sz="2448" dirty="0">
                <a:solidFill>
                  <a:srgbClr val="000000"/>
                </a:solidFill>
                <a:latin typeface="Courier New" panose="02070309020205020404" pitchFamily="49" charset="0"/>
              </a:rPr>
              <a:t> String </a:t>
            </a:r>
            <a:r>
              <a:rPr lang="en-US" sz="2448" dirty="0" err="1">
                <a:solidFill>
                  <a:srgbClr val="000000"/>
                </a:solidFill>
                <a:latin typeface="Courier New" panose="02070309020205020404" pitchFamily="49" charset="0"/>
              </a:rPr>
              <a:t>storageConnectionString</a:t>
            </a:r>
            <a:r>
              <a:rPr lang="en-US" sz="2448" dirty="0">
                <a:solidFill>
                  <a:srgbClr val="000000"/>
                </a:solidFill>
                <a:latin typeface="Courier New" panose="02070309020205020404" pitchFamily="49" charset="0"/>
              </a:rPr>
              <a:t> </a:t>
            </a:r>
            <a:r>
              <a:rPr lang="en-US" sz="2448" b="1" dirty="0">
                <a:solidFill>
                  <a:srgbClr val="000080"/>
                </a:solidFill>
                <a:latin typeface="Courier New" panose="02070309020205020404" pitchFamily="49" charset="0"/>
              </a:rPr>
              <a:t>=</a:t>
            </a:r>
            <a:r>
              <a:rPr lang="en-US" sz="2448" dirty="0">
                <a:solidFill>
                  <a:srgbClr val="000000"/>
                </a:solidFill>
                <a:latin typeface="Courier New" panose="02070309020205020404" pitchFamily="49" charset="0"/>
              </a:rPr>
              <a:t> </a:t>
            </a:r>
            <a:r>
              <a:rPr lang="en-US" sz="2448" dirty="0">
                <a:solidFill>
                  <a:srgbClr val="808080"/>
                </a:solidFill>
                <a:latin typeface="Courier New" panose="02070309020205020404" pitchFamily="49" charset="0"/>
              </a:rPr>
              <a:t>"</a:t>
            </a:r>
            <a:r>
              <a:rPr lang="en-US" sz="2448" dirty="0" err="1">
                <a:solidFill>
                  <a:srgbClr val="808080"/>
                </a:solidFill>
                <a:latin typeface="Courier New" panose="02070309020205020404" pitchFamily="49" charset="0"/>
              </a:rPr>
              <a:t>DefaultEndpointsProtocol</a:t>
            </a:r>
            <a:r>
              <a:rPr lang="en-US" sz="2448" dirty="0">
                <a:solidFill>
                  <a:srgbClr val="808080"/>
                </a:solidFill>
                <a:latin typeface="Courier New" panose="02070309020205020404" pitchFamily="49" charset="0"/>
              </a:rPr>
              <a:t>=http;"</a:t>
            </a:r>
            <a:r>
              <a:rPr lang="en-US" sz="2448" dirty="0">
                <a:solidFill>
                  <a:srgbClr val="000000"/>
                </a:solidFill>
                <a:latin typeface="Courier New" panose="02070309020205020404" pitchFamily="49" charset="0"/>
              </a:rPr>
              <a:t> </a:t>
            </a:r>
            <a:r>
              <a:rPr lang="en-US" sz="2448" b="1" dirty="0">
                <a:solidFill>
                  <a:srgbClr val="000080"/>
                </a:solidFill>
                <a:latin typeface="Courier New" panose="02070309020205020404" pitchFamily="49" charset="0"/>
              </a:rPr>
              <a:t>+</a:t>
            </a:r>
            <a:r>
              <a:rPr lang="en-US" sz="2448" dirty="0">
                <a:solidFill>
                  <a:srgbClr val="000000"/>
                </a:solidFill>
                <a:latin typeface="Courier New" panose="02070309020205020404" pitchFamily="49" charset="0"/>
              </a:rPr>
              <a:t> </a:t>
            </a:r>
            <a:r>
              <a:rPr lang="en-US" sz="2448" dirty="0">
                <a:solidFill>
                  <a:srgbClr val="808080"/>
                </a:solidFill>
                <a:latin typeface="Courier New" panose="02070309020205020404" pitchFamily="49" charset="0"/>
              </a:rPr>
              <a:t>"</a:t>
            </a:r>
            <a:r>
              <a:rPr lang="en-US" sz="2448" dirty="0" err="1">
                <a:solidFill>
                  <a:srgbClr val="808080"/>
                </a:solidFill>
                <a:latin typeface="Courier New" panose="02070309020205020404" pitchFamily="49" charset="0"/>
              </a:rPr>
              <a:t>AccountName</a:t>
            </a:r>
            <a:r>
              <a:rPr lang="en-US" sz="2448" dirty="0">
                <a:solidFill>
                  <a:srgbClr val="808080"/>
                </a:solidFill>
                <a:latin typeface="Courier New" panose="02070309020205020404" pitchFamily="49" charset="0"/>
              </a:rPr>
              <a:t>=</a:t>
            </a:r>
            <a:r>
              <a:rPr lang="en-US" sz="2448" dirty="0" err="1">
                <a:solidFill>
                  <a:srgbClr val="808080"/>
                </a:solidFill>
                <a:latin typeface="Courier New" panose="02070309020205020404" pitchFamily="49" charset="0"/>
              </a:rPr>
              <a:t>your_storage_account</a:t>
            </a:r>
            <a:r>
              <a:rPr lang="en-US" sz="2448" dirty="0">
                <a:solidFill>
                  <a:srgbClr val="808080"/>
                </a:solidFill>
                <a:latin typeface="Courier New" panose="02070309020205020404" pitchFamily="49" charset="0"/>
              </a:rPr>
              <a:t>;"</a:t>
            </a:r>
            <a:r>
              <a:rPr lang="en-US" sz="2448" dirty="0">
                <a:solidFill>
                  <a:srgbClr val="000000"/>
                </a:solidFill>
                <a:latin typeface="Courier New" panose="02070309020205020404" pitchFamily="49" charset="0"/>
              </a:rPr>
              <a:t> </a:t>
            </a:r>
            <a:r>
              <a:rPr lang="en-US" sz="2448" b="1" dirty="0">
                <a:solidFill>
                  <a:srgbClr val="000080"/>
                </a:solidFill>
                <a:latin typeface="Courier New" panose="02070309020205020404" pitchFamily="49" charset="0"/>
              </a:rPr>
              <a:t>+</a:t>
            </a:r>
            <a:r>
              <a:rPr lang="en-US" sz="2448" dirty="0">
                <a:solidFill>
                  <a:srgbClr val="000000"/>
                </a:solidFill>
                <a:latin typeface="Courier New" panose="02070309020205020404" pitchFamily="49" charset="0"/>
              </a:rPr>
              <a:t> </a:t>
            </a:r>
            <a:r>
              <a:rPr lang="en-US" sz="2448" dirty="0">
                <a:solidFill>
                  <a:srgbClr val="808080"/>
                </a:solidFill>
                <a:latin typeface="Courier New" panose="02070309020205020404" pitchFamily="49" charset="0"/>
              </a:rPr>
              <a:t>"</a:t>
            </a:r>
            <a:r>
              <a:rPr lang="en-US" sz="2448" dirty="0" err="1">
                <a:solidFill>
                  <a:srgbClr val="808080"/>
                </a:solidFill>
                <a:latin typeface="Courier New" panose="02070309020205020404" pitchFamily="49" charset="0"/>
              </a:rPr>
              <a:t>AccountKey</a:t>
            </a:r>
            <a:r>
              <a:rPr lang="en-US" sz="2448" dirty="0">
                <a:solidFill>
                  <a:srgbClr val="808080"/>
                </a:solidFill>
                <a:latin typeface="Courier New" panose="02070309020205020404" pitchFamily="49" charset="0"/>
              </a:rPr>
              <a:t>=</a:t>
            </a:r>
            <a:r>
              <a:rPr lang="en-US" sz="2448" dirty="0" err="1">
                <a:solidFill>
                  <a:srgbClr val="808080"/>
                </a:solidFill>
                <a:latin typeface="Courier New" panose="02070309020205020404" pitchFamily="49" charset="0"/>
              </a:rPr>
              <a:t>your_storage_account_key</a:t>
            </a:r>
            <a:r>
              <a:rPr lang="en-US" sz="2448" dirty="0">
                <a:solidFill>
                  <a:srgbClr val="808080"/>
                </a:solidFill>
                <a:latin typeface="Courier New" panose="02070309020205020404" pitchFamily="49" charset="0"/>
              </a:rPr>
              <a:t>"</a:t>
            </a:r>
            <a:r>
              <a:rPr lang="en-US" sz="2448" b="1" dirty="0">
                <a:solidFill>
                  <a:srgbClr val="000080"/>
                </a:solidFill>
                <a:latin typeface="Courier New" panose="02070309020205020404" pitchFamily="49" charset="0"/>
              </a:rPr>
              <a:t>;</a:t>
            </a:r>
          </a:p>
          <a:p>
            <a:endParaRPr lang="en-US" sz="2448" b="1" dirty="0">
              <a:solidFill>
                <a:srgbClr val="000080"/>
              </a:solidFill>
              <a:latin typeface="Courier New" panose="02070309020205020404" pitchFamily="49" charset="0"/>
            </a:endParaRPr>
          </a:p>
          <a:p>
            <a:r>
              <a:rPr lang="en-US" sz="2448" dirty="0" err="1">
                <a:solidFill>
                  <a:srgbClr val="000000"/>
                </a:solidFill>
                <a:latin typeface="Courier New" panose="02070309020205020404" pitchFamily="49" charset="0"/>
              </a:rPr>
              <a:t>CloudBlobContainer</a:t>
            </a:r>
            <a:r>
              <a:rPr lang="en-US" sz="2448" dirty="0">
                <a:solidFill>
                  <a:srgbClr val="000000"/>
                </a:solidFill>
                <a:latin typeface="Courier New" panose="02070309020205020404" pitchFamily="49" charset="0"/>
              </a:rPr>
              <a:t> container </a:t>
            </a:r>
            <a:r>
              <a:rPr lang="en-US" sz="2448" b="1" dirty="0">
                <a:solidFill>
                  <a:srgbClr val="000080"/>
                </a:solidFill>
                <a:latin typeface="Courier New" panose="02070309020205020404" pitchFamily="49" charset="0"/>
              </a:rPr>
              <a:t>=</a:t>
            </a:r>
            <a:r>
              <a:rPr lang="en-US" sz="2448" dirty="0">
                <a:solidFill>
                  <a:srgbClr val="000000"/>
                </a:solidFill>
                <a:latin typeface="Courier New" panose="02070309020205020404" pitchFamily="49" charset="0"/>
              </a:rPr>
              <a:t> </a:t>
            </a:r>
            <a:r>
              <a:rPr lang="en-US" sz="2448" dirty="0" err="1">
                <a:solidFill>
                  <a:srgbClr val="000000"/>
                </a:solidFill>
                <a:latin typeface="Courier New" panose="02070309020205020404" pitchFamily="49" charset="0"/>
              </a:rPr>
              <a:t>blobClient</a:t>
            </a:r>
            <a:r>
              <a:rPr lang="en-US" sz="2448" b="1" dirty="0" err="1">
                <a:solidFill>
                  <a:srgbClr val="000080"/>
                </a:solidFill>
                <a:latin typeface="Courier New" panose="02070309020205020404" pitchFamily="49" charset="0"/>
              </a:rPr>
              <a:t>.</a:t>
            </a:r>
            <a:r>
              <a:rPr lang="en-US" sz="2448" dirty="0" err="1">
                <a:solidFill>
                  <a:srgbClr val="000000"/>
                </a:solidFill>
                <a:latin typeface="Courier New" panose="02070309020205020404" pitchFamily="49" charset="0"/>
              </a:rPr>
              <a:t>getContainerReference</a:t>
            </a:r>
            <a:r>
              <a:rPr lang="en-US" sz="2448" b="1" dirty="0">
                <a:solidFill>
                  <a:srgbClr val="000080"/>
                </a:solidFill>
                <a:latin typeface="Courier New" panose="02070309020205020404" pitchFamily="49" charset="0"/>
              </a:rPr>
              <a:t>(</a:t>
            </a:r>
            <a:r>
              <a:rPr lang="en-US" sz="2448" dirty="0">
                <a:solidFill>
                  <a:srgbClr val="808080"/>
                </a:solidFill>
                <a:latin typeface="Courier New" panose="02070309020205020404" pitchFamily="49" charset="0"/>
              </a:rPr>
              <a:t>"</a:t>
            </a:r>
            <a:r>
              <a:rPr lang="en-US" sz="2448" dirty="0" err="1">
                <a:solidFill>
                  <a:srgbClr val="808080"/>
                </a:solidFill>
                <a:latin typeface="Courier New" panose="02070309020205020404" pitchFamily="49" charset="0"/>
              </a:rPr>
              <a:t>mycontainer</a:t>
            </a:r>
            <a:r>
              <a:rPr lang="en-US" sz="2448" dirty="0">
                <a:solidFill>
                  <a:srgbClr val="808080"/>
                </a:solidFill>
                <a:latin typeface="Courier New" panose="02070309020205020404" pitchFamily="49" charset="0"/>
              </a:rPr>
              <a:t>"</a:t>
            </a:r>
            <a:r>
              <a:rPr lang="en-US" sz="2448" b="1" dirty="0">
                <a:solidFill>
                  <a:srgbClr val="000080"/>
                </a:solidFill>
                <a:latin typeface="Courier New" panose="02070309020205020404" pitchFamily="49" charset="0"/>
              </a:rPr>
              <a:t>);</a:t>
            </a:r>
            <a:r>
              <a:rPr lang="en-US" sz="2448" dirty="0">
                <a:solidFill>
                  <a:srgbClr val="000000"/>
                </a:solidFill>
                <a:latin typeface="Courier New" panose="02070309020205020404" pitchFamily="49" charset="0"/>
              </a:rPr>
              <a:t> </a:t>
            </a:r>
          </a:p>
          <a:p>
            <a:r>
              <a:rPr lang="en-US" sz="2448" dirty="0">
                <a:solidFill>
                  <a:srgbClr val="008000"/>
                </a:solidFill>
                <a:latin typeface="Courier New" panose="02070309020205020404" pitchFamily="49" charset="0"/>
              </a:rPr>
              <a:t>// Option - Create the container if it does not exist </a:t>
            </a:r>
            <a:r>
              <a:rPr lang="en-US" sz="2448" dirty="0" err="1">
                <a:solidFill>
                  <a:srgbClr val="000000"/>
                </a:solidFill>
                <a:latin typeface="Courier New" panose="02070309020205020404" pitchFamily="49" charset="0"/>
              </a:rPr>
              <a:t>container</a:t>
            </a:r>
            <a:r>
              <a:rPr lang="en-US" sz="2448" b="1" dirty="0" err="1">
                <a:solidFill>
                  <a:srgbClr val="000080"/>
                </a:solidFill>
                <a:latin typeface="Courier New" panose="02070309020205020404" pitchFamily="49" charset="0"/>
              </a:rPr>
              <a:t>.</a:t>
            </a:r>
            <a:r>
              <a:rPr lang="en-US" sz="2448" dirty="0" err="1">
                <a:solidFill>
                  <a:srgbClr val="000000"/>
                </a:solidFill>
                <a:latin typeface="Courier New" panose="02070309020205020404" pitchFamily="49" charset="0"/>
              </a:rPr>
              <a:t>createIfNotExist</a:t>
            </a:r>
            <a:r>
              <a:rPr lang="en-US" sz="2448" b="1" dirty="0">
                <a:solidFill>
                  <a:srgbClr val="000080"/>
                </a:solidFill>
                <a:latin typeface="Courier New" panose="02070309020205020404" pitchFamily="49" charset="0"/>
              </a:rPr>
              <a:t>();</a:t>
            </a:r>
            <a:endParaRPr lang="en-US" sz="2448" dirty="0"/>
          </a:p>
          <a:p>
            <a:endParaRPr lang="en-US" sz="2448" dirty="0"/>
          </a:p>
          <a:p>
            <a:endParaRPr lang="en-US" sz="3672" dirty="0"/>
          </a:p>
        </p:txBody>
      </p:sp>
    </p:spTree>
    <p:extLst>
      <p:ext uri="{BB962C8B-B14F-4D97-AF65-F5344CB8AC3E}">
        <p14:creationId xmlns:p14="http://schemas.microsoft.com/office/powerpoint/2010/main" val="708697210"/>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48" y="233151"/>
            <a:ext cx="11370961" cy="762786"/>
          </a:xfrm>
        </p:spPr>
        <p:txBody>
          <a:bodyPr/>
          <a:lstStyle/>
          <a:p>
            <a:r>
              <a:rPr lang="en-US" dirty="0" smtClean="0"/>
              <a:t>Output URIs for a Container</a:t>
            </a:r>
            <a:endParaRPr lang="en-US" dirty="0"/>
          </a:p>
        </p:txBody>
      </p:sp>
      <p:sp>
        <p:nvSpPr>
          <p:cNvPr id="3" name="Text Placeholder 2"/>
          <p:cNvSpPr>
            <a:spLocks noGrp="1"/>
          </p:cNvSpPr>
          <p:nvPr>
            <p:ph type="body" sz="quarter" idx="10"/>
          </p:nvPr>
        </p:nvSpPr>
        <p:spPr>
          <a:xfrm>
            <a:off x="531948" y="1476621"/>
            <a:ext cx="11370961" cy="2380959"/>
          </a:xfrm>
        </p:spPr>
        <p:txBody>
          <a:bodyPr/>
          <a:lstStyle/>
          <a:p>
            <a:r>
              <a:rPr lang="en-US" sz="3672" b="1" dirty="0">
                <a:solidFill>
                  <a:srgbClr val="0000FF"/>
                </a:solidFill>
                <a:latin typeface="Courier New" panose="02070309020205020404" pitchFamily="49" charset="0"/>
              </a:rPr>
              <a:t>for</a:t>
            </a:r>
            <a:r>
              <a:rPr lang="en-US" sz="3672" dirty="0">
                <a:solidFill>
                  <a:srgbClr val="000000"/>
                </a:solidFill>
                <a:latin typeface="Courier New" panose="02070309020205020404" pitchFamily="49" charset="0"/>
              </a:rPr>
              <a:t> </a:t>
            </a:r>
            <a:r>
              <a:rPr lang="en-US" sz="3672" b="1" dirty="0">
                <a:solidFill>
                  <a:srgbClr val="000080"/>
                </a:solidFill>
                <a:latin typeface="Courier New" panose="02070309020205020404" pitchFamily="49" charset="0"/>
              </a:rPr>
              <a:t>(</a:t>
            </a:r>
            <a:r>
              <a:rPr lang="en-US" sz="3672" dirty="0" err="1">
                <a:solidFill>
                  <a:srgbClr val="000000"/>
                </a:solidFill>
                <a:latin typeface="Courier New" panose="02070309020205020404" pitchFamily="49" charset="0"/>
              </a:rPr>
              <a:t>ListBlobItem</a:t>
            </a:r>
            <a:r>
              <a:rPr lang="en-US" sz="3672" dirty="0">
                <a:solidFill>
                  <a:srgbClr val="000000"/>
                </a:solidFill>
                <a:latin typeface="Courier New" panose="02070309020205020404" pitchFamily="49" charset="0"/>
              </a:rPr>
              <a:t> </a:t>
            </a:r>
            <a:r>
              <a:rPr lang="en-US" sz="3672" dirty="0" err="1">
                <a:solidFill>
                  <a:srgbClr val="000000"/>
                </a:solidFill>
                <a:latin typeface="Courier New" panose="02070309020205020404" pitchFamily="49" charset="0"/>
              </a:rPr>
              <a:t>blobItem</a:t>
            </a:r>
            <a:r>
              <a:rPr lang="en-US" sz="3672" dirty="0">
                <a:solidFill>
                  <a:srgbClr val="000000"/>
                </a:solidFill>
                <a:latin typeface="Courier New" panose="02070309020205020404" pitchFamily="49" charset="0"/>
              </a:rPr>
              <a:t> </a:t>
            </a:r>
            <a:r>
              <a:rPr lang="en-US" sz="3672" b="1" dirty="0">
                <a:solidFill>
                  <a:srgbClr val="000080"/>
                </a:solidFill>
                <a:latin typeface="Courier New" panose="02070309020205020404" pitchFamily="49" charset="0"/>
              </a:rPr>
              <a:t>:</a:t>
            </a:r>
            <a:r>
              <a:rPr lang="en-US" sz="3672" dirty="0">
                <a:solidFill>
                  <a:srgbClr val="000000"/>
                </a:solidFill>
                <a:latin typeface="Courier New" panose="02070309020205020404" pitchFamily="49" charset="0"/>
              </a:rPr>
              <a:t> </a:t>
            </a:r>
            <a:r>
              <a:rPr lang="en-US" sz="3672" dirty="0" err="1">
                <a:solidFill>
                  <a:srgbClr val="000000"/>
                </a:solidFill>
                <a:latin typeface="Courier New" panose="02070309020205020404" pitchFamily="49" charset="0"/>
              </a:rPr>
              <a:t>container</a:t>
            </a:r>
            <a:r>
              <a:rPr lang="en-US" sz="3672" b="1" dirty="0" err="1">
                <a:solidFill>
                  <a:srgbClr val="000080"/>
                </a:solidFill>
                <a:latin typeface="Courier New" panose="02070309020205020404" pitchFamily="49" charset="0"/>
              </a:rPr>
              <a:t>.</a:t>
            </a:r>
            <a:r>
              <a:rPr lang="en-US" sz="3672" dirty="0" err="1">
                <a:solidFill>
                  <a:srgbClr val="000000"/>
                </a:solidFill>
                <a:latin typeface="Courier New" panose="02070309020205020404" pitchFamily="49" charset="0"/>
              </a:rPr>
              <a:t>listBlobs</a:t>
            </a:r>
            <a:r>
              <a:rPr lang="en-US" sz="3672" b="1" dirty="0">
                <a:solidFill>
                  <a:srgbClr val="000080"/>
                </a:solidFill>
                <a:latin typeface="Courier New" panose="02070309020205020404" pitchFamily="49" charset="0"/>
              </a:rPr>
              <a:t>())</a:t>
            </a:r>
            <a:r>
              <a:rPr lang="en-US" sz="3672" dirty="0">
                <a:solidFill>
                  <a:srgbClr val="000000"/>
                </a:solidFill>
                <a:latin typeface="Courier New" panose="02070309020205020404" pitchFamily="49" charset="0"/>
              </a:rPr>
              <a:t> </a:t>
            </a:r>
            <a:r>
              <a:rPr lang="en-US" sz="3672" b="1" dirty="0">
                <a:solidFill>
                  <a:srgbClr val="000080"/>
                </a:solidFill>
                <a:latin typeface="Courier New" panose="02070309020205020404" pitchFamily="49" charset="0"/>
              </a:rPr>
              <a:t>{</a:t>
            </a:r>
            <a:r>
              <a:rPr lang="en-US" sz="3672" dirty="0">
                <a:solidFill>
                  <a:srgbClr val="000000"/>
                </a:solidFill>
                <a:latin typeface="Courier New" panose="02070309020205020404" pitchFamily="49" charset="0"/>
              </a:rPr>
              <a:t> </a:t>
            </a:r>
            <a:r>
              <a:rPr lang="en-US" sz="3672" dirty="0" err="1">
                <a:solidFill>
                  <a:srgbClr val="000000"/>
                </a:solidFill>
                <a:latin typeface="Courier New" panose="02070309020205020404" pitchFamily="49" charset="0"/>
              </a:rPr>
              <a:t>System</a:t>
            </a:r>
            <a:r>
              <a:rPr lang="en-US" sz="3672" b="1" dirty="0" err="1">
                <a:solidFill>
                  <a:srgbClr val="000080"/>
                </a:solidFill>
                <a:latin typeface="Courier New" panose="02070309020205020404" pitchFamily="49" charset="0"/>
              </a:rPr>
              <a:t>.</a:t>
            </a:r>
            <a:r>
              <a:rPr lang="en-US" sz="3672" dirty="0" err="1">
                <a:solidFill>
                  <a:srgbClr val="000000"/>
                </a:solidFill>
                <a:latin typeface="Courier New" panose="02070309020205020404" pitchFamily="49" charset="0"/>
              </a:rPr>
              <a:t>out</a:t>
            </a:r>
            <a:r>
              <a:rPr lang="en-US" sz="3672" b="1" dirty="0" err="1">
                <a:solidFill>
                  <a:srgbClr val="000080"/>
                </a:solidFill>
                <a:latin typeface="Courier New" panose="02070309020205020404" pitchFamily="49" charset="0"/>
              </a:rPr>
              <a:t>.</a:t>
            </a:r>
            <a:r>
              <a:rPr lang="en-US" sz="3672" dirty="0" err="1">
                <a:solidFill>
                  <a:srgbClr val="000000"/>
                </a:solidFill>
                <a:latin typeface="Courier New" panose="02070309020205020404" pitchFamily="49" charset="0"/>
              </a:rPr>
              <a:t>println</a:t>
            </a:r>
            <a:r>
              <a:rPr lang="en-US" sz="3672" b="1" dirty="0">
                <a:solidFill>
                  <a:srgbClr val="000080"/>
                </a:solidFill>
                <a:latin typeface="Courier New" panose="02070309020205020404" pitchFamily="49" charset="0"/>
              </a:rPr>
              <a:t>(</a:t>
            </a:r>
            <a:r>
              <a:rPr lang="en-US" sz="3672" dirty="0" err="1">
                <a:solidFill>
                  <a:srgbClr val="000000"/>
                </a:solidFill>
                <a:latin typeface="Courier New" panose="02070309020205020404" pitchFamily="49" charset="0"/>
              </a:rPr>
              <a:t>blobItem</a:t>
            </a:r>
            <a:r>
              <a:rPr lang="en-US" sz="3672" b="1" dirty="0" err="1">
                <a:solidFill>
                  <a:srgbClr val="000080"/>
                </a:solidFill>
                <a:latin typeface="Courier New" panose="02070309020205020404" pitchFamily="49" charset="0"/>
              </a:rPr>
              <a:t>.</a:t>
            </a:r>
            <a:r>
              <a:rPr lang="en-US" sz="3672" dirty="0" err="1">
                <a:solidFill>
                  <a:srgbClr val="000000"/>
                </a:solidFill>
                <a:latin typeface="Courier New" panose="02070309020205020404" pitchFamily="49" charset="0"/>
              </a:rPr>
              <a:t>getUri</a:t>
            </a:r>
            <a:r>
              <a:rPr lang="en-US" sz="3672" b="1" dirty="0">
                <a:solidFill>
                  <a:srgbClr val="000080"/>
                </a:solidFill>
                <a:latin typeface="Courier New" panose="02070309020205020404" pitchFamily="49" charset="0"/>
              </a:rPr>
              <a:t>());</a:t>
            </a:r>
            <a:r>
              <a:rPr lang="en-US" sz="3672" dirty="0">
                <a:solidFill>
                  <a:srgbClr val="000000"/>
                </a:solidFill>
                <a:latin typeface="Courier New" panose="02070309020205020404" pitchFamily="49" charset="0"/>
              </a:rPr>
              <a:t> </a:t>
            </a:r>
            <a:r>
              <a:rPr lang="en-US" sz="3672" b="1" dirty="0">
                <a:solidFill>
                  <a:srgbClr val="000080"/>
                </a:solidFill>
                <a:latin typeface="Courier New" panose="02070309020205020404" pitchFamily="49" charset="0"/>
              </a:rPr>
              <a:t>}</a:t>
            </a:r>
            <a:endParaRPr lang="en-US" sz="3672" dirty="0"/>
          </a:p>
          <a:p>
            <a:endParaRPr lang="en-US" sz="3672"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947" y="3628429"/>
            <a:ext cx="4468724" cy="2778381"/>
          </a:xfrm>
          <a:prstGeom prst="rect">
            <a:avLst/>
          </a:prstGeom>
        </p:spPr>
      </p:pic>
    </p:spTree>
    <p:extLst>
      <p:ext uri="{BB962C8B-B14F-4D97-AF65-F5344CB8AC3E}">
        <p14:creationId xmlns:p14="http://schemas.microsoft.com/office/powerpoint/2010/main" val="2644778200"/>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111365" y="2223468"/>
            <a:ext cx="2967920" cy="2967920"/>
          </a:xfrm>
          <a:prstGeom prst="rect">
            <a:avLst/>
          </a:prstGeom>
        </p:spPr>
      </p:pic>
      <p:sp>
        <p:nvSpPr>
          <p:cNvPr id="5" name="Title 1"/>
          <p:cNvSpPr txBox="1">
            <a:spLocks/>
          </p:cNvSpPr>
          <p:nvPr/>
        </p:nvSpPr>
        <p:spPr>
          <a:xfrm>
            <a:off x="4758778" y="2536681"/>
            <a:ext cx="6496316" cy="77789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a:ln w="3175">
                  <a:noFill/>
                </a:ln>
                <a:solidFill>
                  <a:schemeClr val="bg1"/>
                </a:solidFill>
                <a:effectLst/>
                <a:latin typeface="Segoe UI Light" pitchFamily="34" charset="0"/>
                <a:ea typeface="+mn-ea"/>
                <a:cs typeface="Arial" charset="0"/>
              </a:defRPr>
            </a:lvl1pPr>
          </a:lstStyle>
          <a:p>
            <a:pPr>
              <a:tabLst>
                <a:tab pos="1110697" algn="l"/>
              </a:tabLst>
            </a:pPr>
            <a:r>
              <a:rPr sz="5507" dirty="0" smtClean="0">
                <a:solidFill>
                  <a:srgbClr val="5F5F5F">
                    <a:alpha val="99000"/>
                  </a:srgbClr>
                </a:solidFill>
              </a:rPr>
              <a:t>Notification Hubs</a:t>
            </a:r>
            <a:endParaRPr sz="5507" dirty="0">
              <a:solidFill>
                <a:srgbClr val="5F5F5F">
                  <a:alpha val="99000"/>
                </a:srgbClr>
              </a:solidFill>
            </a:endParaRPr>
          </a:p>
        </p:txBody>
      </p:sp>
      <p:sp>
        <p:nvSpPr>
          <p:cNvPr id="7" name="Content Placeholder 2"/>
          <p:cNvSpPr txBox="1">
            <a:spLocks/>
          </p:cNvSpPr>
          <p:nvPr/>
        </p:nvSpPr>
        <p:spPr>
          <a:xfrm>
            <a:off x="4782241" y="3351543"/>
            <a:ext cx="6507174" cy="3089091"/>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alpha val="99000"/>
                  </a:schemeClr>
                </a:soli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solidFill>
                  <a:schemeClr val="tx1">
                    <a:alpha val="99000"/>
                  </a:schemeClr>
                </a:soli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alpha val="99000"/>
                  </a:schemeClr>
                </a:soli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alpha val="99000"/>
                  </a:schemeClr>
                </a:soli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238" indent="0">
              <a:lnSpc>
                <a:spcPct val="100000"/>
              </a:lnSpc>
              <a:buFont typeface="Arial" pitchFamily="34" charset="0"/>
              <a:buNone/>
            </a:pPr>
            <a:r>
              <a:rPr lang="en-US" sz="2448" dirty="0" smtClean="0">
                <a:solidFill>
                  <a:srgbClr val="5F5F5F">
                    <a:alpha val="99000"/>
                  </a:srgbClr>
                </a:solidFill>
                <a:latin typeface="Segoe UI"/>
              </a:rPr>
              <a:t>Beta SDK – </a:t>
            </a:r>
            <a:r>
              <a:rPr lang="en-US" sz="2448" dirty="0" smtClean="0">
                <a:solidFill>
                  <a:srgbClr val="5F5F5F">
                    <a:alpha val="99000"/>
                  </a:srgbClr>
                </a:solidFill>
                <a:latin typeface="Segoe UI"/>
                <a:hlinkClick r:id="rId4"/>
              </a:rPr>
              <a:t>http://aka.ms/JavaHubs</a:t>
            </a:r>
            <a:endParaRPr lang="en-US" sz="2448" dirty="0" smtClean="0">
              <a:solidFill>
                <a:srgbClr val="5F5F5F">
                  <a:alpha val="99000"/>
                </a:srgbClr>
              </a:solidFill>
              <a:latin typeface="Segoe UI"/>
            </a:endParaRPr>
          </a:p>
          <a:p>
            <a:pPr marL="3238" indent="0">
              <a:lnSpc>
                <a:spcPct val="100000"/>
              </a:lnSpc>
              <a:buFont typeface="Arial" pitchFamily="34" charset="0"/>
              <a:buNone/>
            </a:pPr>
            <a:r>
              <a:rPr lang="en-US" sz="2448" dirty="0" smtClean="0">
                <a:solidFill>
                  <a:srgbClr val="5F5F5F">
                    <a:alpha val="99000"/>
                  </a:srgbClr>
                </a:solidFill>
                <a:latin typeface="Segoe UI"/>
              </a:rPr>
              <a:t>Manage device registrations</a:t>
            </a:r>
          </a:p>
          <a:p>
            <a:pPr marL="3238" indent="0">
              <a:lnSpc>
                <a:spcPct val="100000"/>
              </a:lnSpc>
              <a:buFont typeface="Arial" pitchFamily="34" charset="0"/>
              <a:buNone/>
            </a:pPr>
            <a:r>
              <a:rPr lang="en-US" sz="2448" dirty="0" smtClean="0">
                <a:solidFill>
                  <a:srgbClr val="5F5F5F">
                    <a:alpha val="99000"/>
                  </a:srgbClr>
                </a:solidFill>
                <a:latin typeface="Segoe UI"/>
              </a:rPr>
              <a:t>Trigger push notifications to:</a:t>
            </a:r>
          </a:p>
          <a:p>
            <a:pPr marL="346138" indent="-342900">
              <a:lnSpc>
                <a:spcPct val="100000"/>
              </a:lnSpc>
            </a:pPr>
            <a:r>
              <a:rPr lang="en-US" sz="2448" dirty="0" err="1" smtClean="0">
                <a:solidFill>
                  <a:srgbClr val="5F5F5F">
                    <a:alpha val="99000"/>
                  </a:srgbClr>
                </a:solidFill>
                <a:latin typeface="Segoe UI"/>
              </a:rPr>
              <a:t>WinStore</a:t>
            </a:r>
            <a:endParaRPr lang="en-US" sz="2448" dirty="0" smtClean="0">
              <a:solidFill>
                <a:srgbClr val="5F5F5F">
                  <a:alpha val="99000"/>
                </a:srgbClr>
              </a:solidFill>
              <a:latin typeface="Segoe UI"/>
            </a:endParaRPr>
          </a:p>
          <a:p>
            <a:pPr marL="346138" indent="-342900">
              <a:lnSpc>
                <a:spcPct val="100000"/>
              </a:lnSpc>
            </a:pPr>
            <a:r>
              <a:rPr lang="en-US" sz="2448" dirty="0" err="1" smtClean="0">
                <a:solidFill>
                  <a:srgbClr val="5F5F5F">
                    <a:alpha val="99000"/>
                  </a:srgbClr>
                </a:solidFill>
                <a:latin typeface="Segoe UI"/>
              </a:rPr>
              <a:t>WinPhone</a:t>
            </a:r>
            <a:endParaRPr lang="en-US" sz="2448" dirty="0" smtClean="0">
              <a:solidFill>
                <a:srgbClr val="5F5F5F">
                  <a:alpha val="99000"/>
                </a:srgbClr>
              </a:solidFill>
              <a:latin typeface="Segoe UI"/>
            </a:endParaRPr>
          </a:p>
          <a:p>
            <a:pPr marL="346138" indent="-342900">
              <a:lnSpc>
                <a:spcPct val="100000"/>
              </a:lnSpc>
            </a:pPr>
            <a:r>
              <a:rPr lang="en-US" sz="2448" dirty="0" err="1" smtClean="0">
                <a:solidFill>
                  <a:srgbClr val="5F5F5F">
                    <a:alpha val="99000"/>
                  </a:srgbClr>
                </a:solidFill>
                <a:latin typeface="Segoe UI"/>
              </a:rPr>
              <a:t>iOS</a:t>
            </a:r>
            <a:endParaRPr lang="en-US" sz="2448" dirty="0">
              <a:solidFill>
                <a:srgbClr val="5F5F5F">
                  <a:alpha val="99000"/>
                </a:srgbClr>
              </a:solidFill>
              <a:latin typeface="Segoe UI"/>
            </a:endParaRPr>
          </a:p>
          <a:p>
            <a:pPr marL="346138" indent="-342900">
              <a:lnSpc>
                <a:spcPct val="100000"/>
              </a:lnSpc>
            </a:pPr>
            <a:r>
              <a:rPr lang="en-US" sz="2448" dirty="0" smtClean="0">
                <a:solidFill>
                  <a:srgbClr val="5F5F5F">
                    <a:alpha val="99000"/>
                  </a:srgbClr>
                </a:solidFill>
                <a:latin typeface="Segoe UI"/>
              </a:rPr>
              <a:t>Android</a:t>
            </a:r>
            <a:endParaRPr lang="en-US" sz="2448" dirty="0">
              <a:solidFill>
                <a:srgbClr val="5F5F5F">
                  <a:alpha val="99000"/>
                </a:srgbClr>
              </a:solidFill>
              <a:latin typeface="Segoe UI"/>
            </a:endParaRPr>
          </a:p>
        </p:txBody>
      </p:sp>
    </p:spTree>
    <p:extLst>
      <p:ext uri="{BB962C8B-B14F-4D97-AF65-F5344CB8AC3E}">
        <p14:creationId xmlns:p14="http://schemas.microsoft.com/office/powerpoint/2010/main" val="221142303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 Reference</a:t>
            </a:r>
            <a:endParaRPr lang="en-US" dirty="0"/>
          </a:p>
        </p:txBody>
      </p:sp>
      <p:sp>
        <p:nvSpPr>
          <p:cNvPr id="2" name="Rectangle 1"/>
          <p:cNvSpPr/>
          <p:nvPr/>
        </p:nvSpPr>
        <p:spPr>
          <a:xfrm>
            <a:off x="274640" y="1212850"/>
            <a:ext cx="11889564" cy="3884654"/>
          </a:xfrm>
          <a:prstGeom prst="rect">
            <a:avLst/>
          </a:prstGeom>
        </p:spPr>
        <p:txBody>
          <a:bodyPr wrap="square">
            <a:spAutoFit/>
          </a:bodyPr>
          <a:lstStyle/>
          <a:p>
            <a:pPr>
              <a:lnSpc>
                <a:spcPct val="95000"/>
              </a:lnSpc>
              <a:spcBef>
                <a:spcPts val="1800"/>
              </a:spcBef>
            </a:pPr>
            <a:r>
              <a:rPr lang="en-US" sz="2800" b="1" dirty="0">
                <a:solidFill>
                  <a:srgbClr val="404040"/>
                </a:solidFill>
              </a:rPr>
              <a:t>VM Depot </a:t>
            </a:r>
            <a:r>
              <a:rPr lang="en-US" sz="2800" dirty="0">
                <a:solidFill>
                  <a:srgbClr val="404040"/>
                </a:solidFill>
              </a:rPr>
              <a:t>- </a:t>
            </a:r>
            <a:r>
              <a:rPr lang="en-US" sz="2800" dirty="0" err="1">
                <a:solidFill>
                  <a:srgbClr val="404040"/>
                </a:solidFill>
              </a:rPr>
              <a:t>vmdepot.msopentech.com</a:t>
            </a:r>
            <a:endParaRPr lang="en-US" sz="2800" dirty="0">
              <a:solidFill>
                <a:srgbClr val="404040"/>
              </a:solidFill>
            </a:endParaRPr>
          </a:p>
          <a:p>
            <a:pPr>
              <a:lnSpc>
                <a:spcPct val="95000"/>
              </a:lnSpc>
              <a:spcBef>
                <a:spcPts val="1800"/>
              </a:spcBef>
            </a:pPr>
            <a:r>
              <a:rPr lang="en-US" sz="2800" b="1" dirty="0">
                <a:solidFill>
                  <a:srgbClr val="404040"/>
                </a:solidFill>
              </a:rPr>
              <a:t>SDKs</a:t>
            </a:r>
            <a:r>
              <a:rPr lang="en-US" sz="2800" dirty="0">
                <a:solidFill>
                  <a:srgbClr val="404040"/>
                </a:solidFill>
              </a:rPr>
              <a:t> – </a:t>
            </a:r>
            <a:r>
              <a:rPr lang="en-US" sz="2800" dirty="0" err="1" smtClean="0">
                <a:solidFill>
                  <a:srgbClr val="404040"/>
                </a:solidFill>
              </a:rPr>
              <a:t>www.windowsazure.com</a:t>
            </a:r>
            <a:r>
              <a:rPr lang="en-US" sz="2800" dirty="0">
                <a:solidFill>
                  <a:srgbClr val="404040"/>
                </a:solidFill>
              </a:rPr>
              <a:t>/en-us/develop/overview/ </a:t>
            </a:r>
          </a:p>
          <a:p>
            <a:pPr>
              <a:lnSpc>
                <a:spcPct val="95000"/>
              </a:lnSpc>
              <a:spcBef>
                <a:spcPts val="1800"/>
              </a:spcBef>
            </a:pPr>
            <a:r>
              <a:rPr lang="en-US" sz="2800" b="1" dirty="0">
                <a:solidFill>
                  <a:srgbClr val="404040"/>
                </a:solidFill>
              </a:rPr>
              <a:t>Developer Centers</a:t>
            </a:r>
            <a:r>
              <a:rPr lang="en-US" sz="2800" dirty="0">
                <a:solidFill>
                  <a:srgbClr val="404040"/>
                </a:solidFill>
              </a:rPr>
              <a:t> – http://</a:t>
            </a:r>
            <a:r>
              <a:rPr lang="en-US" sz="2800" dirty="0" err="1">
                <a:solidFill>
                  <a:srgbClr val="404040"/>
                </a:solidFill>
              </a:rPr>
              <a:t>www.windowsazure.com</a:t>
            </a:r>
            <a:r>
              <a:rPr lang="en-US" sz="2800" dirty="0">
                <a:solidFill>
                  <a:srgbClr val="404040"/>
                </a:solidFill>
              </a:rPr>
              <a:t>/en-us/documentation/</a:t>
            </a:r>
          </a:p>
          <a:p>
            <a:pPr>
              <a:lnSpc>
                <a:spcPct val="95000"/>
              </a:lnSpc>
              <a:spcBef>
                <a:spcPts val="1800"/>
              </a:spcBef>
            </a:pPr>
            <a:r>
              <a:rPr lang="en-US" sz="2800" b="1" dirty="0">
                <a:solidFill>
                  <a:srgbClr val="404040"/>
                </a:solidFill>
              </a:rPr>
              <a:t>Eclipse Plugin</a:t>
            </a:r>
            <a:r>
              <a:rPr lang="en-US" sz="2800" dirty="0">
                <a:solidFill>
                  <a:srgbClr val="404040"/>
                </a:solidFill>
              </a:rPr>
              <a:t> - </a:t>
            </a:r>
            <a:r>
              <a:rPr lang="en-US" sz="2800" dirty="0" err="1">
                <a:solidFill>
                  <a:srgbClr val="404040"/>
                </a:solidFill>
              </a:rPr>
              <a:t>github.com</a:t>
            </a:r>
            <a:r>
              <a:rPr lang="en-US" sz="2800" dirty="0">
                <a:solidFill>
                  <a:srgbClr val="404040"/>
                </a:solidFill>
              </a:rPr>
              <a:t>/</a:t>
            </a:r>
            <a:r>
              <a:rPr lang="en-US" sz="2800" dirty="0" err="1">
                <a:solidFill>
                  <a:srgbClr val="404040"/>
                </a:solidFill>
              </a:rPr>
              <a:t>MSOpenTech</a:t>
            </a:r>
            <a:r>
              <a:rPr lang="en-US" sz="2800" dirty="0">
                <a:solidFill>
                  <a:srgbClr val="404040"/>
                </a:solidFill>
              </a:rPr>
              <a:t>/</a:t>
            </a:r>
            <a:r>
              <a:rPr lang="en-US" sz="2800" dirty="0" err="1">
                <a:solidFill>
                  <a:srgbClr val="404040"/>
                </a:solidFill>
              </a:rPr>
              <a:t>WindowsAzureToolkitForEclipseWithJava</a:t>
            </a:r>
            <a:endParaRPr lang="en-US" sz="2800" dirty="0">
              <a:solidFill>
                <a:srgbClr val="404040"/>
              </a:solidFill>
            </a:endParaRPr>
          </a:p>
          <a:p>
            <a:pPr>
              <a:lnSpc>
                <a:spcPct val="95000"/>
              </a:lnSpc>
              <a:spcBef>
                <a:spcPts val="1800"/>
              </a:spcBef>
            </a:pPr>
            <a:r>
              <a:rPr lang="en-US" sz="2800" b="1" dirty="0" smtClean="0">
                <a:solidFill>
                  <a:srgbClr val="404040"/>
                </a:solidFill>
              </a:rPr>
              <a:t>Tutorial</a:t>
            </a:r>
            <a:r>
              <a:rPr lang="en-US" sz="2800" dirty="0" smtClean="0">
                <a:solidFill>
                  <a:srgbClr val="404040"/>
                </a:solidFill>
              </a:rPr>
              <a:t>- http://</a:t>
            </a:r>
            <a:r>
              <a:rPr lang="en-US" sz="2800" dirty="0" err="1" smtClean="0">
                <a:solidFill>
                  <a:srgbClr val="404040"/>
                </a:solidFill>
              </a:rPr>
              <a:t>aka.ms</a:t>
            </a:r>
            <a:r>
              <a:rPr lang="en-US" sz="2800" dirty="0" smtClean="0">
                <a:solidFill>
                  <a:srgbClr val="404040"/>
                </a:solidFill>
              </a:rPr>
              <a:t>/</a:t>
            </a:r>
            <a:r>
              <a:rPr lang="en-US" sz="2800" dirty="0" err="1" smtClean="0">
                <a:solidFill>
                  <a:srgbClr val="404040"/>
                </a:solidFill>
              </a:rPr>
              <a:t>JavaTutorial</a:t>
            </a:r>
            <a:endParaRPr lang="en-US" sz="2800" dirty="0">
              <a:solidFill>
                <a:srgbClr val="404040"/>
              </a:solidFill>
            </a:endParaRPr>
          </a:p>
        </p:txBody>
      </p:sp>
    </p:spTree>
    <p:extLst>
      <p:ext uri="{BB962C8B-B14F-4D97-AF65-F5344CB8AC3E}">
        <p14:creationId xmlns:p14="http://schemas.microsoft.com/office/powerpoint/2010/main" val="2093850760"/>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Oracle Reference</a:t>
            </a:r>
            <a:endParaRPr lang="en-US" dirty="0"/>
          </a:p>
        </p:txBody>
      </p:sp>
      <p:sp>
        <p:nvSpPr>
          <p:cNvPr id="2" name="Rectangle 1"/>
          <p:cNvSpPr/>
          <p:nvPr/>
        </p:nvSpPr>
        <p:spPr>
          <a:xfrm>
            <a:off x="274640" y="1212850"/>
            <a:ext cx="11889564" cy="3884654"/>
          </a:xfrm>
          <a:prstGeom prst="rect">
            <a:avLst/>
          </a:prstGeom>
        </p:spPr>
        <p:txBody>
          <a:bodyPr wrap="square">
            <a:spAutoFit/>
          </a:bodyPr>
          <a:lstStyle/>
          <a:p>
            <a:pPr>
              <a:lnSpc>
                <a:spcPct val="95000"/>
              </a:lnSpc>
              <a:spcBef>
                <a:spcPts val="1800"/>
              </a:spcBef>
            </a:pPr>
            <a:r>
              <a:rPr lang="en-US" sz="2800" b="1" dirty="0">
                <a:solidFill>
                  <a:srgbClr val="404040"/>
                </a:solidFill>
              </a:rPr>
              <a:t>Public News for Oracle software on Windows Azure </a:t>
            </a:r>
            <a:r>
              <a:rPr lang="en-US" sz="2800" dirty="0">
                <a:solidFill>
                  <a:srgbClr val="404040"/>
                </a:solidFill>
              </a:rPr>
              <a:t>at </a:t>
            </a:r>
            <a:r>
              <a:rPr lang="en-US" sz="2800" dirty="0">
                <a:solidFill>
                  <a:srgbClr val="404040"/>
                </a:solidFill>
                <a:hlinkClick r:id="rId2"/>
              </a:rPr>
              <a:t>www.windowsazure.com/oracle</a:t>
            </a:r>
            <a:endParaRPr lang="en-US" sz="2800" dirty="0">
              <a:solidFill>
                <a:srgbClr val="404040"/>
              </a:solidFill>
            </a:endParaRPr>
          </a:p>
          <a:p>
            <a:pPr>
              <a:lnSpc>
                <a:spcPct val="95000"/>
              </a:lnSpc>
              <a:spcBef>
                <a:spcPts val="1800"/>
              </a:spcBef>
            </a:pPr>
            <a:r>
              <a:rPr lang="en-US" sz="2800" b="1" dirty="0">
                <a:solidFill>
                  <a:srgbClr val="404040"/>
                </a:solidFill>
              </a:rPr>
              <a:t>Oracle Self Service </a:t>
            </a:r>
            <a:r>
              <a:rPr lang="en-US" sz="2800" b="1" dirty="0" smtClean="0">
                <a:solidFill>
                  <a:srgbClr val="404040"/>
                </a:solidFill>
              </a:rPr>
              <a:t>Kit </a:t>
            </a:r>
            <a:r>
              <a:rPr lang="en-US" sz="2800" dirty="0">
                <a:solidFill>
                  <a:srgbClr val="404040"/>
                </a:solidFill>
                <a:hlinkClick r:id="rId3"/>
              </a:rPr>
              <a:t>h</a:t>
            </a:r>
            <a:r>
              <a:rPr lang="en-US" sz="2800" u="sng" dirty="0">
                <a:solidFill>
                  <a:srgbClr val="404040"/>
                </a:solidFill>
                <a:hlinkClick r:id="rId3"/>
              </a:rPr>
              <a:t>ttp://aka.ms/orclssk</a:t>
            </a:r>
            <a:endParaRPr lang="en-US" sz="2800" dirty="0">
              <a:solidFill>
                <a:srgbClr val="404040"/>
              </a:solidFill>
            </a:endParaRPr>
          </a:p>
          <a:p>
            <a:pPr>
              <a:lnSpc>
                <a:spcPct val="95000"/>
              </a:lnSpc>
              <a:spcBef>
                <a:spcPts val="1800"/>
              </a:spcBef>
            </a:pPr>
            <a:r>
              <a:rPr lang="en-US" sz="2800" b="1" dirty="0" smtClean="0">
                <a:solidFill>
                  <a:srgbClr val="404040"/>
                </a:solidFill>
              </a:rPr>
              <a:t>How to use Oracle images on Windows Azure</a:t>
            </a:r>
            <a:r>
              <a:rPr lang="en-US" sz="2800" dirty="0" smtClean="0">
                <a:solidFill>
                  <a:srgbClr val="404040"/>
                </a:solidFill>
              </a:rPr>
              <a:t> </a:t>
            </a:r>
            <a:r>
              <a:rPr lang="en-US" sz="2800" dirty="0" smtClean="0">
                <a:solidFill>
                  <a:srgbClr val="404040"/>
                </a:solidFill>
                <a:hlinkClick r:id="rId4"/>
              </a:rPr>
              <a:t>http://go.microsoft.com/fwlink/?linkid=321002&amp;clcid=0x409</a:t>
            </a:r>
            <a:endParaRPr lang="en-US" sz="2800" dirty="0" smtClean="0">
              <a:solidFill>
                <a:srgbClr val="404040"/>
              </a:solidFill>
            </a:endParaRPr>
          </a:p>
          <a:p>
            <a:pPr>
              <a:lnSpc>
                <a:spcPct val="95000"/>
              </a:lnSpc>
              <a:spcBef>
                <a:spcPts val="1800"/>
              </a:spcBef>
            </a:pPr>
            <a:r>
              <a:rPr lang="en-US" sz="2800" b="1" dirty="0" smtClean="0">
                <a:solidFill>
                  <a:srgbClr val="404040"/>
                </a:solidFill>
              </a:rPr>
              <a:t>Oracle Case Study</a:t>
            </a:r>
            <a:r>
              <a:rPr lang="en-US" sz="2800" dirty="0" smtClean="0">
                <a:solidFill>
                  <a:srgbClr val="404040"/>
                </a:solidFill>
              </a:rPr>
              <a:t> – </a:t>
            </a:r>
            <a:r>
              <a:rPr lang="en-US" sz="2800" dirty="0" smtClean="0">
                <a:solidFill>
                  <a:srgbClr val="404040"/>
                </a:solidFill>
                <a:hlinkClick r:id="rId5"/>
              </a:rPr>
              <a:t>http://aka.ms/OracleCaseStudy</a:t>
            </a:r>
            <a:endParaRPr lang="en-US" sz="2800" dirty="0" smtClean="0">
              <a:solidFill>
                <a:srgbClr val="404040"/>
              </a:solidFill>
            </a:endParaRPr>
          </a:p>
          <a:p>
            <a:pPr>
              <a:lnSpc>
                <a:spcPct val="95000"/>
              </a:lnSpc>
              <a:spcBef>
                <a:spcPts val="1800"/>
              </a:spcBef>
            </a:pPr>
            <a:endParaRPr lang="en-US" sz="2800" dirty="0">
              <a:solidFill>
                <a:srgbClr val="404040"/>
              </a:solidFill>
            </a:endParaRPr>
          </a:p>
        </p:txBody>
      </p:sp>
    </p:spTree>
    <p:extLst>
      <p:ext uri="{BB962C8B-B14F-4D97-AF65-F5344CB8AC3E}">
        <p14:creationId xmlns:p14="http://schemas.microsoft.com/office/powerpoint/2010/main" val="130720962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83628" y="1667486"/>
            <a:ext cx="8778210" cy="5029200"/>
          </a:xfrm>
        </p:spPr>
        <p:txBody>
          <a:bodyPr/>
          <a:lstStyle/>
          <a:p>
            <a:r>
              <a:rPr lang="en-US" sz="3200" dirty="0" smtClean="0"/>
              <a:t>Still heavily used inside and outside of the Enterprise</a:t>
            </a:r>
          </a:p>
          <a:p>
            <a:r>
              <a:rPr lang="en-US" sz="3200" dirty="0" smtClean="0"/>
              <a:t>Regularly in top 3 languages on </a:t>
            </a:r>
            <a:r>
              <a:rPr lang="en-US" sz="3200" dirty="0" err="1" smtClean="0"/>
              <a:t>GitHub</a:t>
            </a:r>
            <a:endParaRPr lang="en-US" sz="3200" dirty="0" smtClean="0"/>
          </a:p>
          <a:p>
            <a:r>
              <a:rPr lang="en-US" sz="3200" dirty="0" smtClean="0"/>
              <a:t>Cross platform capable</a:t>
            </a:r>
          </a:p>
          <a:p>
            <a:pPr lvl="1"/>
            <a:r>
              <a:rPr lang="en-US" sz="1600" dirty="0" smtClean="0"/>
              <a:t>Runs on Windows</a:t>
            </a:r>
          </a:p>
          <a:p>
            <a:pPr lvl="1"/>
            <a:r>
              <a:rPr lang="en-US" sz="1600" dirty="0" smtClean="0"/>
              <a:t>Runs on Linux (20% of Azure hosting!)</a:t>
            </a:r>
          </a:p>
          <a:p>
            <a:pPr lvl="1"/>
            <a:r>
              <a:rPr lang="en-US" sz="1600" dirty="0" smtClean="0"/>
              <a:t>Runs on phones</a:t>
            </a:r>
          </a:p>
          <a:p>
            <a:endParaRPr lang="en-US" sz="3200" dirty="0" smtClean="0"/>
          </a:p>
          <a:p>
            <a:endParaRPr lang="en-US" sz="3200" dirty="0"/>
          </a:p>
        </p:txBody>
      </p:sp>
      <p:sp>
        <p:nvSpPr>
          <p:cNvPr id="3" name="Title 2"/>
          <p:cNvSpPr>
            <a:spLocks noGrp="1"/>
          </p:cNvSpPr>
          <p:nvPr>
            <p:ph type="title"/>
          </p:nvPr>
        </p:nvSpPr>
        <p:spPr/>
        <p:txBody>
          <a:bodyPr/>
          <a:lstStyle/>
          <a:p>
            <a:r>
              <a:rPr lang="en-US" dirty="0" smtClean="0"/>
              <a:t>Why Java?</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25032021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Contact Us</a:t>
            </a:r>
            <a:endParaRPr lang="en-US" dirty="0"/>
          </a:p>
        </p:txBody>
      </p:sp>
      <p:sp>
        <p:nvSpPr>
          <p:cNvPr id="2" name="Rectangle 1"/>
          <p:cNvSpPr/>
          <p:nvPr/>
        </p:nvSpPr>
        <p:spPr>
          <a:xfrm>
            <a:off x="274640" y="1212850"/>
            <a:ext cx="11889564" cy="3065968"/>
          </a:xfrm>
          <a:prstGeom prst="rect">
            <a:avLst/>
          </a:prstGeom>
        </p:spPr>
        <p:txBody>
          <a:bodyPr wrap="square">
            <a:spAutoFit/>
          </a:bodyPr>
          <a:lstStyle/>
          <a:p>
            <a:pPr>
              <a:lnSpc>
                <a:spcPct val="95000"/>
              </a:lnSpc>
              <a:spcBef>
                <a:spcPts val="1800"/>
              </a:spcBef>
            </a:pPr>
            <a:r>
              <a:rPr lang="en-US" sz="2800" b="1" dirty="0" smtClean="0">
                <a:solidFill>
                  <a:srgbClr val="404040"/>
                </a:solidFill>
              </a:rPr>
              <a:t>Brian Benz – @</a:t>
            </a:r>
            <a:r>
              <a:rPr lang="en-US" sz="2800" b="1" dirty="0" err="1" smtClean="0">
                <a:solidFill>
                  <a:srgbClr val="404040"/>
                </a:solidFill>
              </a:rPr>
              <a:t>bbenz</a:t>
            </a:r>
            <a:endParaRPr lang="en-US" sz="2800" b="1" dirty="0" smtClean="0">
              <a:solidFill>
                <a:srgbClr val="404040"/>
              </a:solidFill>
            </a:endParaRPr>
          </a:p>
          <a:p>
            <a:pPr>
              <a:lnSpc>
                <a:spcPct val="95000"/>
              </a:lnSpc>
              <a:spcBef>
                <a:spcPts val="1800"/>
              </a:spcBef>
            </a:pPr>
            <a:r>
              <a:rPr lang="en-US" sz="2800" b="1" dirty="0" smtClean="0">
                <a:solidFill>
                  <a:srgbClr val="404040"/>
                </a:solidFill>
                <a:hlinkClick r:id="rId2"/>
              </a:rPr>
              <a:t>bbenz@microsoft.com</a:t>
            </a:r>
            <a:endParaRPr lang="en-US" sz="2800" b="1" dirty="0" smtClean="0">
              <a:solidFill>
                <a:srgbClr val="404040"/>
              </a:solidFill>
            </a:endParaRPr>
          </a:p>
          <a:p>
            <a:pPr>
              <a:lnSpc>
                <a:spcPct val="95000"/>
              </a:lnSpc>
              <a:spcBef>
                <a:spcPts val="1800"/>
              </a:spcBef>
            </a:pPr>
            <a:r>
              <a:rPr lang="en-US" sz="2800" b="1" dirty="0" smtClean="0">
                <a:solidFill>
                  <a:srgbClr val="404040"/>
                </a:solidFill>
              </a:rPr>
              <a:t>Chris Risner - @</a:t>
            </a:r>
            <a:r>
              <a:rPr lang="en-US" sz="2800" b="1" dirty="0" err="1" smtClean="0">
                <a:solidFill>
                  <a:srgbClr val="404040"/>
                </a:solidFill>
              </a:rPr>
              <a:t>chrisrisner</a:t>
            </a:r>
            <a:endParaRPr lang="en-US" sz="2800" b="1" dirty="0" smtClean="0">
              <a:solidFill>
                <a:srgbClr val="404040"/>
              </a:solidFill>
            </a:endParaRPr>
          </a:p>
          <a:p>
            <a:pPr>
              <a:lnSpc>
                <a:spcPct val="95000"/>
              </a:lnSpc>
              <a:spcBef>
                <a:spcPts val="1800"/>
              </a:spcBef>
            </a:pPr>
            <a:r>
              <a:rPr lang="en-US" sz="2800" b="1" dirty="0" smtClean="0">
                <a:solidFill>
                  <a:srgbClr val="404040"/>
                </a:solidFill>
                <a:hlinkClick r:id="rId3"/>
              </a:rPr>
              <a:t>chrisner@microsoft.com</a:t>
            </a:r>
            <a:endParaRPr lang="en-US" sz="2800" b="1" dirty="0" smtClean="0">
              <a:solidFill>
                <a:srgbClr val="404040"/>
              </a:solidFill>
            </a:endParaRPr>
          </a:p>
          <a:p>
            <a:pPr>
              <a:lnSpc>
                <a:spcPct val="95000"/>
              </a:lnSpc>
              <a:spcBef>
                <a:spcPts val="1800"/>
              </a:spcBef>
            </a:pPr>
            <a:endParaRPr lang="en-US" sz="2800" dirty="0">
              <a:solidFill>
                <a:srgbClr val="404040"/>
              </a:solidFill>
            </a:endParaRPr>
          </a:p>
        </p:txBody>
      </p:sp>
    </p:spTree>
    <p:extLst>
      <p:ext uri="{BB962C8B-B14F-4D97-AF65-F5344CB8AC3E}">
        <p14:creationId xmlns:p14="http://schemas.microsoft.com/office/powerpoint/2010/main" val="211603058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&amp; Answers</a:t>
            </a:r>
            <a:endParaRPr lang="en-US" dirty="0"/>
          </a:p>
        </p:txBody>
      </p:sp>
    </p:spTree>
    <p:extLst>
      <p:ext uri="{BB962C8B-B14F-4D97-AF65-F5344CB8AC3E}">
        <p14:creationId xmlns:p14="http://schemas.microsoft.com/office/powerpoint/2010/main" val="7256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1947" y="2747416"/>
            <a:ext cx="4224528" cy="4224528"/>
          </a:xfrm>
          <a:prstGeom prst="rect">
            <a:avLst/>
          </a:prstGeom>
        </p:spPr>
      </p:pic>
      <p:sp>
        <p:nvSpPr>
          <p:cNvPr id="18"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6000">
                <a:gradFill>
                  <a:gsLst>
                    <a:gs pos="1087">
                      <a:srgbClr val="00188F"/>
                    </a:gs>
                    <a:gs pos="100000">
                      <a:srgbClr val="00188F"/>
                    </a:gs>
                  </a:gsLst>
                  <a:lin ang="5400000" scaled="0"/>
                </a:gradFill>
              </a:rPr>
              <a:t>Your Feedback is Important</a:t>
            </a:r>
          </a:p>
        </p:txBody>
      </p:sp>
      <p:sp>
        <p:nvSpPr>
          <p:cNvPr id="19" name="Text Placeholder 2"/>
          <p:cNvSpPr txBox="1">
            <a:spLocks/>
          </p:cNvSpPr>
          <p:nvPr/>
        </p:nvSpPr>
        <p:spPr>
          <a:xfrm>
            <a:off x="274638" y="1778483"/>
            <a:ext cx="11887200" cy="2175980"/>
          </a:xfrm>
          <a:prstGeom prst="rect">
            <a:avLst/>
          </a:prstGeom>
        </p:spPr>
        <p:txBody>
          <a:bodyPr lIns="182880" tIns="146304" rIns="182880" bIns="146304"/>
          <a:lst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buClr>
                <a:srgbClr val="404040"/>
              </a:buClr>
              <a:buFont typeface="Wingdings" panose="05000000000000000000" pitchFamily="2" charset="2"/>
              <a:buNone/>
            </a:pPr>
            <a:r>
              <a:rPr lang="en-US" sz="3600" dirty="0" smtClean="0">
                <a:gradFill>
                  <a:gsLst>
                    <a:gs pos="5435">
                      <a:srgbClr val="404040"/>
                    </a:gs>
                    <a:gs pos="100000">
                      <a:srgbClr val="404040"/>
                    </a:gs>
                  </a:gsLst>
                  <a:lin ang="5400000" scaled="0"/>
                </a:gradFill>
              </a:rPr>
              <a:t>Fill out an evaluation of this session </a:t>
            </a:r>
            <a:br>
              <a:rPr lang="en-US" sz="3600" dirty="0" smtClean="0">
                <a:gradFill>
                  <a:gsLst>
                    <a:gs pos="5435">
                      <a:srgbClr val="404040"/>
                    </a:gs>
                    <a:gs pos="100000">
                      <a:srgbClr val="404040"/>
                    </a:gs>
                  </a:gsLst>
                  <a:lin ang="5400000" scaled="0"/>
                </a:gradFill>
              </a:rPr>
            </a:br>
            <a:r>
              <a:rPr lang="en-US" sz="3600" dirty="0" smtClean="0">
                <a:gradFill>
                  <a:gsLst>
                    <a:gs pos="5435">
                      <a:srgbClr val="404040"/>
                    </a:gs>
                    <a:gs pos="100000">
                      <a:srgbClr val="404040"/>
                    </a:gs>
                  </a:gsLst>
                  <a:lin ang="5400000" scaled="0"/>
                </a:gradFill>
              </a:rPr>
              <a:t>and help shape future events. </a:t>
            </a:r>
          </a:p>
          <a:p>
            <a:pPr marL="0" indent="0">
              <a:lnSpc>
                <a:spcPct val="80000"/>
              </a:lnSpc>
              <a:spcBef>
                <a:spcPts val="2200"/>
              </a:spcBef>
              <a:buClr>
                <a:srgbClr val="404040"/>
              </a:buClr>
              <a:buFont typeface="Wingdings" panose="05000000000000000000" pitchFamily="2" charset="2"/>
              <a:buNone/>
            </a:pPr>
            <a:r>
              <a:rPr lang="en-US" sz="3600" dirty="0" smtClean="0">
                <a:gradFill>
                  <a:gsLst>
                    <a:gs pos="5435">
                      <a:srgbClr val="404040"/>
                    </a:gs>
                    <a:gs pos="100000">
                      <a:srgbClr val="404040"/>
                    </a:gs>
                  </a:gsLst>
                  <a:lin ang="5400000" scaled="0"/>
                </a:gradFill>
                <a:latin typeface="Segoe UI"/>
              </a:rPr>
              <a:t>Scan the QR code </a:t>
            </a:r>
            <a:r>
              <a:rPr lang="en-US" sz="3600" dirty="0" smtClean="0">
                <a:gradFill>
                  <a:gsLst>
                    <a:gs pos="5435">
                      <a:srgbClr val="404040"/>
                    </a:gs>
                    <a:gs pos="100000">
                      <a:srgbClr val="404040"/>
                    </a:gs>
                  </a:gsLst>
                  <a:lin ang="5400000" scaled="0"/>
                </a:gradFill>
              </a:rPr>
              <a:t>to evaluate </a:t>
            </a:r>
            <a:br>
              <a:rPr lang="en-US" sz="3600" dirty="0" smtClean="0">
                <a:gradFill>
                  <a:gsLst>
                    <a:gs pos="5435">
                      <a:srgbClr val="404040"/>
                    </a:gs>
                    <a:gs pos="100000">
                      <a:srgbClr val="404040"/>
                    </a:gs>
                  </a:gsLst>
                  <a:lin ang="5400000" scaled="0"/>
                </a:gradFill>
              </a:rPr>
            </a:br>
            <a:r>
              <a:rPr lang="en-US" sz="3600" dirty="0" smtClean="0">
                <a:gradFill>
                  <a:gsLst>
                    <a:gs pos="5435">
                      <a:srgbClr val="404040"/>
                    </a:gs>
                    <a:gs pos="100000">
                      <a:srgbClr val="404040"/>
                    </a:gs>
                  </a:gsLst>
                  <a:lin ang="5400000" scaled="0"/>
                </a:gradFill>
              </a:rPr>
              <a:t>this session on your mobile device. </a:t>
            </a:r>
          </a:p>
          <a:p>
            <a:pPr marL="0" indent="0">
              <a:spcBef>
                <a:spcPts val="1800"/>
              </a:spcBef>
              <a:buClr>
                <a:srgbClr val="404040"/>
              </a:buClr>
              <a:buFont typeface="Wingdings" panose="05000000000000000000" pitchFamily="2" charset="2"/>
              <a:buNone/>
            </a:pPr>
            <a:r>
              <a:rPr lang="en-US" sz="3200" dirty="0" smtClean="0">
                <a:gradFill>
                  <a:gsLst>
                    <a:gs pos="3261">
                      <a:srgbClr val="00188F"/>
                    </a:gs>
                    <a:gs pos="100000">
                      <a:srgbClr val="00188F"/>
                    </a:gs>
                  </a:gsLst>
                  <a:lin ang="5400000" scaled="0"/>
                </a:gradFill>
                <a:latin typeface="Segoe UI"/>
              </a:rPr>
              <a:t>You’ll also be entered into </a:t>
            </a:r>
            <a:br>
              <a:rPr lang="en-US" sz="3200" dirty="0" smtClean="0">
                <a:gradFill>
                  <a:gsLst>
                    <a:gs pos="3261">
                      <a:srgbClr val="00188F"/>
                    </a:gs>
                    <a:gs pos="100000">
                      <a:srgbClr val="00188F"/>
                    </a:gs>
                  </a:gsLst>
                  <a:lin ang="5400000" scaled="0"/>
                </a:gradFill>
                <a:latin typeface="Segoe UI"/>
              </a:rPr>
            </a:br>
            <a:r>
              <a:rPr lang="en-US" sz="3200" dirty="0" smtClean="0">
                <a:gradFill>
                  <a:gsLst>
                    <a:gs pos="3261">
                      <a:srgbClr val="00188F"/>
                    </a:gs>
                    <a:gs pos="100000">
                      <a:srgbClr val="00188F"/>
                    </a:gs>
                  </a:gsLst>
                  <a:lin ang="5400000" scaled="0"/>
                </a:gradFill>
                <a:latin typeface="Segoe UI"/>
              </a:rPr>
              <a:t>a daily prize drawing!</a:t>
            </a:r>
            <a:endParaRPr lang="en-US" sz="3200" dirty="0">
              <a:gradFill>
                <a:gsLst>
                  <a:gs pos="3261">
                    <a:srgbClr val="00188F"/>
                  </a:gs>
                  <a:gs pos="100000">
                    <a:srgbClr val="00188F"/>
                  </a:gs>
                </a:gsLst>
                <a:lin ang="5400000" scaled="0"/>
              </a:gradFill>
              <a:latin typeface="Segoe UI"/>
            </a:endParaRPr>
          </a:p>
        </p:txBody>
      </p:sp>
      <p:sp>
        <p:nvSpPr>
          <p:cNvPr id="25" name="Freeform 24"/>
          <p:cNvSpPr>
            <a:spLocks noChangeAspect="1" noEditPoints="1"/>
          </p:cNvSpPr>
          <p:nvPr/>
        </p:nvSpPr>
        <p:spPr bwMode="black">
          <a:xfrm>
            <a:off x="475560"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rgbClr val="404040"/>
          </a:solidFill>
          <a:ln>
            <a:noFill/>
          </a:ln>
        </p:spPr>
        <p:txBody>
          <a:bodyPr vert="horz" wrap="square" lIns="91440" tIns="45720" rIns="91440" bIns="45720" numCol="1" anchor="t" anchorCtr="0" compatLnSpc="1">
            <a:prstTxWarp prst="textNoShape">
              <a:avLst/>
            </a:prstTxWarp>
          </a:bodyPr>
          <a:lstStyle/>
          <a:p>
            <a:endParaRPr lang="en-US">
              <a:solidFill>
                <a:srgbClr val="404040"/>
              </a:solidFill>
            </a:endParaRPr>
          </a:p>
        </p:txBody>
      </p:sp>
    </p:spTree>
    <p:extLst>
      <p:ext uri="{BB962C8B-B14F-4D97-AF65-F5344CB8AC3E}">
        <p14:creationId xmlns:p14="http://schemas.microsoft.com/office/powerpoint/2010/main" val="1644318555"/>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73050" y="6079032"/>
            <a:ext cx="118887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 </a:t>
            </a:r>
            <a:r>
              <a:rPr lang="en-US" sz="700" dirty="0" smtClean="0">
                <a:gradFill>
                  <a:gsLst>
                    <a:gs pos="0">
                      <a:srgbClr val="404040">
                        <a:lumMod val="75000"/>
                        <a:lumOff val="25000"/>
                      </a:srgbClr>
                    </a:gs>
                    <a:gs pos="100000">
                      <a:srgbClr val="404040">
                        <a:lumMod val="75000"/>
                        <a:lumOff val="25000"/>
                      </a:srgbClr>
                    </a:gs>
                  </a:gsLst>
                  <a:lin ang="5400000" scaled="0"/>
                </a:gradFill>
                <a:cs typeface="Segoe UI" pitchFamily="34" charset="0"/>
              </a:rPr>
              <a:t>2014 </a:t>
            </a:r>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Microsoft Corporation. All rights reserved. Microsoft, Windows, Windows Vista and other product names are or may be registered trademarks and/or trademarks in the U.S. and/or other countries.</a:t>
            </a:r>
          </a:p>
          <a:p>
            <a:pPr defTabSz="932290" eaLnBrk="0" hangingPunct="0"/>
            <a:r>
              <a:rPr lang="en-US" sz="700" dirty="0">
                <a:gradFill>
                  <a:gsLst>
                    <a:gs pos="0">
                      <a:srgbClr val="404040">
                        <a:lumMod val="75000"/>
                        <a:lumOff val="25000"/>
                      </a:srgbClr>
                    </a:gs>
                    <a:gs pos="100000">
                      <a:srgbClr val="404040">
                        <a:lumMod val="75000"/>
                        <a:lumOff val="25000"/>
                      </a:srgbClr>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232" y="3103733"/>
            <a:ext cx="3687046" cy="787059"/>
          </a:xfrm>
          <a:prstGeom prst="rect">
            <a:avLst/>
          </a:prstGeom>
        </p:spPr>
      </p:pic>
    </p:spTree>
    <p:extLst>
      <p:ext uri="{BB962C8B-B14F-4D97-AF65-F5344CB8AC3E}">
        <p14:creationId xmlns:p14="http://schemas.microsoft.com/office/powerpoint/2010/main" val="3159371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83628" y="1667486"/>
            <a:ext cx="8778210" cy="5029200"/>
          </a:xfrm>
        </p:spPr>
        <p:txBody>
          <a:bodyPr/>
          <a:lstStyle/>
          <a:p>
            <a:r>
              <a:rPr lang="en-US" dirty="0" smtClean="0"/>
              <a:t>Virtual Machines</a:t>
            </a:r>
          </a:p>
          <a:p>
            <a:pPr lvl="1"/>
            <a:r>
              <a:rPr lang="en-US" sz="2800" dirty="0" smtClean="0"/>
              <a:t>Oracle</a:t>
            </a:r>
          </a:p>
          <a:p>
            <a:pPr lvl="2"/>
            <a:r>
              <a:rPr lang="en-US" sz="2800" dirty="0" err="1" smtClean="0"/>
              <a:t>WebLogic</a:t>
            </a:r>
            <a:r>
              <a:rPr lang="en-US" sz="2800" dirty="0" smtClean="0"/>
              <a:t> Server</a:t>
            </a:r>
          </a:p>
          <a:p>
            <a:pPr lvl="2"/>
            <a:r>
              <a:rPr lang="en-US" sz="2800" dirty="0" smtClean="0"/>
              <a:t>Database</a:t>
            </a:r>
          </a:p>
          <a:p>
            <a:pPr lvl="2"/>
            <a:r>
              <a:rPr lang="en-US" sz="2800" dirty="0" smtClean="0"/>
              <a:t>Linux</a:t>
            </a:r>
          </a:p>
          <a:p>
            <a:pPr lvl="1"/>
            <a:r>
              <a:rPr lang="en-US" sz="2800" dirty="0" smtClean="0"/>
              <a:t>Windows</a:t>
            </a:r>
          </a:p>
          <a:p>
            <a:pPr lvl="1"/>
            <a:r>
              <a:rPr lang="en-US" sz="2800" dirty="0" smtClean="0"/>
              <a:t>Linux</a:t>
            </a:r>
          </a:p>
          <a:p>
            <a:r>
              <a:rPr lang="en-US" dirty="0" smtClean="0"/>
              <a:t>Cloud Services</a:t>
            </a:r>
          </a:p>
          <a:p>
            <a:endParaRPr lang="en-US" sz="3200" dirty="0"/>
          </a:p>
        </p:txBody>
      </p:sp>
      <p:sp>
        <p:nvSpPr>
          <p:cNvPr id="3" name="Title 2"/>
          <p:cNvSpPr>
            <a:spLocks noGrp="1"/>
          </p:cNvSpPr>
          <p:nvPr>
            <p:ph type="title"/>
          </p:nvPr>
        </p:nvSpPr>
        <p:spPr/>
        <p:txBody>
          <a:bodyPr/>
          <a:lstStyle/>
          <a:p>
            <a:r>
              <a:rPr lang="en-US" dirty="0" smtClean="0"/>
              <a:t>Java Hosting in Azure</a:t>
            </a:r>
            <a:endParaRPr lang="en-US" dirty="0"/>
          </a:p>
        </p:txBody>
      </p:sp>
      <p:sp>
        <p:nvSpPr>
          <p:cNvPr id="4" name="Text Placeholder 3"/>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9189786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Cloud Computing</a:t>
            </a:r>
            <a:endParaRPr lang="en-US" dirty="0"/>
          </a:p>
        </p:txBody>
      </p:sp>
      <p:sp>
        <p:nvSpPr>
          <p:cNvPr id="4" name="Rectangle 3"/>
          <p:cNvSpPr/>
          <p:nvPr/>
        </p:nvSpPr>
        <p:spPr bwMode="auto">
          <a:xfrm>
            <a:off x="3208293" y="1115366"/>
            <a:ext cx="8720688" cy="5139864"/>
          </a:xfrm>
          <a:prstGeom prst="rect">
            <a:avLst/>
          </a:prstGeom>
          <a:solidFill>
            <a:schemeClr val="bg1">
              <a:lumMod val="9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grpSp>
        <p:nvGrpSpPr>
          <p:cNvPr id="5" name="Group 4"/>
          <p:cNvGrpSpPr/>
          <p:nvPr/>
        </p:nvGrpSpPr>
        <p:grpSpPr>
          <a:xfrm>
            <a:off x="796966" y="1332174"/>
            <a:ext cx="2427913" cy="4790431"/>
            <a:chOff x="855665" y="1583373"/>
            <a:chExt cx="2427913" cy="4790431"/>
          </a:xfrm>
        </p:grpSpPr>
        <p:sp>
          <p:nvSpPr>
            <p:cNvPr id="6" name="Rectangle 5"/>
            <p:cNvSpPr/>
            <p:nvPr/>
          </p:nvSpPr>
          <p:spPr>
            <a:xfrm>
              <a:off x="1416806" y="1583373"/>
              <a:ext cx="1866772" cy="640080"/>
            </a:xfrm>
            <a:prstGeom prst="rect">
              <a:avLst/>
            </a:prstGeom>
            <a:noFill/>
            <a:ln w="9525" cap="flat" cmpd="sng" algn="ctr">
              <a:no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18836" fontAlgn="base">
                <a:spcAft>
                  <a:spcPct val="0"/>
                </a:spcAft>
              </a:pPr>
              <a:r>
                <a:rPr lang="en-US" sz="2000" dirty="0">
                  <a:solidFill>
                    <a:srgbClr val="595959">
                      <a:alpha val="99000"/>
                    </a:srgbClr>
                  </a:solidFill>
                  <a:ea typeface="Kozuka Gothic Pro R" pitchFamily="34" charset="-128"/>
                </a:rPr>
                <a:t>Packaged Software</a:t>
              </a:r>
            </a:p>
          </p:txBody>
        </p:sp>
        <p:sp>
          <p:nvSpPr>
            <p:cNvPr id="7" name="Rectangle 6"/>
            <p:cNvSpPr/>
            <p:nvPr/>
          </p:nvSpPr>
          <p:spPr>
            <a:xfrm>
              <a:off x="1396458" y="5537987"/>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rgbClr val="FFFFFF">
                      <a:alpha val="99000"/>
                    </a:srgbClr>
                  </a:solidFill>
                  <a:ea typeface="Segoe UI" pitchFamily="34" charset="0"/>
                  <a:cs typeface="Segoe UI" pitchFamily="34" charset="0"/>
                </a:rPr>
                <a:t>Storage</a:t>
              </a:r>
            </a:p>
          </p:txBody>
        </p:sp>
        <p:sp>
          <p:nvSpPr>
            <p:cNvPr id="8" name="Rectangle 7"/>
            <p:cNvSpPr/>
            <p:nvPr/>
          </p:nvSpPr>
          <p:spPr>
            <a:xfrm>
              <a:off x="1396458" y="5083168"/>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rgbClr val="FFFFFF">
                      <a:alpha val="99000"/>
                    </a:srgbClr>
                  </a:solidFill>
                  <a:ea typeface="Segoe UI" pitchFamily="34" charset="0"/>
                  <a:cs typeface="Segoe UI" pitchFamily="34" charset="0"/>
                </a:rPr>
                <a:t>Servers</a:t>
              </a:r>
            </a:p>
          </p:txBody>
        </p:sp>
        <p:sp>
          <p:nvSpPr>
            <p:cNvPr id="9" name="Rectangle 8"/>
            <p:cNvSpPr/>
            <p:nvPr/>
          </p:nvSpPr>
          <p:spPr>
            <a:xfrm>
              <a:off x="1396458" y="5992804"/>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rgbClr val="FFFFFF">
                      <a:alpha val="99000"/>
                    </a:srgbClr>
                  </a:solidFill>
                  <a:ea typeface="Segoe UI" pitchFamily="34" charset="0"/>
                  <a:cs typeface="Segoe UI" pitchFamily="34" charset="0"/>
                </a:rPr>
                <a:t>Networking</a:t>
              </a:r>
            </a:p>
          </p:txBody>
        </p:sp>
        <p:sp>
          <p:nvSpPr>
            <p:cNvPr id="10" name="Rectangle 9"/>
            <p:cNvSpPr/>
            <p:nvPr/>
          </p:nvSpPr>
          <p:spPr>
            <a:xfrm>
              <a:off x="1396458" y="4173530"/>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rgbClr val="FFFFFF">
                      <a:alpha val="99000"/>
                    </a:srgbClr>
                  </a:solidFill>
                  <a:ea typeface="Segoe UI" pitchFamily="34" charset="0"/>
                  <a:cs typeface="Segoe UI" pitchFamily="34" charset="0"/>
                </a:rPr>
                <a:t>O/S</a:t>
              </a:r>
            </a:p>
          </p:txBody>
        </p:sp>
        <p:sp>
          <p:nvSpPr>
            <p:cNvPr id="11" name="Rectangle 10"/>
            <p:cNvSpPr/>
            <p:nvPr/>
          </p:nvSpPr>
          <p:spPr>
            <a:xfrm>
              <a:off x="1396458" y="3718711"/>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rgbClr val="FFFFFF">
                      <a:alpha val="99000"/>
                    </a:srgbClr>
                  </a:solidFill>
                  <a:ea typeface="Segoe UI" pitchFamily="34" charset="0"/>
                  <a:cs typeface="Segoe UI" pitchFamily="34" charset="0"/>
                </a:rPr>
                <a:t>Middleware</a:t>
              </a:r>
            </a:p>
          </p:txBody>
        </p:sp>
        <p:sp>
          <p:nvSpPr>
            <p:cNvPr id="12" name="Rectangle 11"/>
            <p:cNvSpPr/>
            <p:nvPr/>
          </p:nvSpPr>
          <p:spPr>
            <a:xfrm>
              <a:off x="1396458" y="4628349"/>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lIns="0" r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rgbClr val="FFFFFF">
                      <a:alpha val="99000"/>
                    </a:srgbClr>
                  </a:solidFill>
                  <a:ea typeface="Segoe UI" pitchFamily="34" charset="0"/>
                  <a:cs typeface="Segoe UI" pitchFamily="34" charset="0"/>
                </a:rPr>
                <a:t>Virtualization</a:t>
              </a:r>
            </a:p>
          </p:txBody>
        </p:sp>
        <p:sp>
          <p:nvSpPr>
            <p:cNvPr id="13" name="Rectangle 12"/>
            <p:cNvSpPr/>
            <p:nvPr/>
          </p:nvSpPr>
          <p:spPr>
            <a:xfrm>
              <a:off x="1396458" y="2809073"/>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rgbClr val="FFFFFF">
                      <a:alpha val="99000"/>
                    </a:srgbClr>
                  </a:solidFill>
                  <a:ea typeface="Segoe UI" pitchFamily="34" charset="0"/>
                  <a:cs typeface="Segoe UI" pitchFamily="34" charset="0"/>
                </a:rPr>
                <a:t>Data</a:t>
              </a:r>
            </a:p>
          </p:txBody>
        </p:sp>
        <p:sp>
          <p:nvSpPr>
            <p:cNvPr id="14" name="Rectangle 13"/>
            <p:cNvSpPr/>
            <p:nvPr/>
          </p:nvSpPr>
          <p:spPr>
            <a:xfrm>
              <a:off x="1396458" y="2354254"/>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rgbClr val="FFFFFF">
                      <a:alpha val="99000"/>
                    </a:srgbClr>
                  </a:solidFill>
                  <a:ea typeface="Segoe UI" pitchFamily="34" charset="0"/>
                  <a:cs typeface="Segoe UI" pitchFamily="34" charset="0"/>
                </a:rPr>
                <a:t>Applications</a:t>
              </a:r>
            </a:p>
          </p:txBody>
        </p:sp>
        <p:sp>
          <p:nvSpPr>
            <p:cNvPr id="16" name="Rectangle 15"/>
            <p:cNvSpPr/>
            <p:nvPr/>
          </p:nvSpPr>
          <p:spPr>
            <a:xfrm>
              <a:off x="1396458" y="3263892"/>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936"/>
              <a:r>
                <a:rPr lang="en-US" sz="1500" dirty="0">
                  <a:solidFill>
                    <a:srgbClr val="FFFFFF">
                      <a:alpha val="99000"/>
                    </a:srgbClr>
                  </a:solidFill>
                  <a:ea typeface="Segoe UI" pitchFamily="34" charset="0"/>
                  <a:cs typeface="Segoe UI" pitchFamily="34" charset="0"/>
                </a:rPr>
                <a:t>Runtime</a:t>
              </a:r>
            </a:p>
          </p:txBody>
        </p:sp>
        <p:sp>
          <p:nvSpPr>
            <p:cNvPr id="17" name="Left Brace 16"/>
            <p:cNvSpPr/>
            <p:nvPr/>
          </p:nvSpPr>
          <p:spPr>
            <a:xfrm>
              <a:off x="1249156" y="2354254"/>
              <a:ext cx="137875" cy="4019550"/>
            </a:xfrm>
            <a:prstGeom prst="leftBrace">
              <a:avLst>
                <a:gd name="adj1" fmla="val 0"/>
                <a:gd name="adj2" fmla="val 50000"/>
              </a:avLst>
            </a:prstGeom>
            <a:noFill/>
            <a:ln w="19050" cap="flat" cmpd="sng" algn="ctr">
              <a:solidFill>
                <a:schemeClr val="accent2"/>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936"/>
              <a:endParaRPr lang="en-US" dirty="0">
                <a:solidFill>
                  <a:srgbClr val="FFFFFF"/>
                </a:solidFill>
                <a:ea typeface="Segoe UI" pitchFamily="34" charset="0"/>
                <a:cs typeface="Segoe UI" pitchFamily="34" charset="0"/>
              </a:endParaRPr>
            </a:p>
          </p:txBody>
        </p:sp>
        <p:sp>
          <p:nvSpPr>
            <p:cNvPr id="18" name="TextBox 52"/>
            <p:cNvSpPr txBox="1"/>
            <p:nvPr/>
          </p:nvSpPr>
          <p:spPr>
            <a:xfrm>
              <a:off x="855665" y="3820893"/>
              <a:ext cx="400110" cy="107042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836" fontAlgn="base">
                <a:spcAft>
                  <a:spcPct val="0"/>
                </a:spcAft>
              </a:pPr>
              <a:r>
                <a:rPr lang="en-US" sz="1400" dirty="0">
                  <a:solidFill>
                    <a:srgbClr val="595959">
                      <a:alpha val="99000"/>
                    </a:srgbClr>
                  </a:solidFill>
                  <a:ea typeface="Kozuka Gothic Pro R" pitchFamily="34" charset="-128"/>
                </a:rPr>
                <a:t>You manage</a:t>
              </a:r>
            </a:p>
          </p:txBody>
        </p:sp>
      </p:grpSp>
      <p:grpSp>
        <p:nvGrpSpPr>
          <p:cNvPr id="2" name="Group 1"/>
          <p:cNvGrpSpPr/>
          <p:nvPr/>
        </p:nvGrpSpPr>
        <p:grpSpPr>
          <a:xfrm>
            <a:off x="3861258" y="1342221"/>
            <a:ext cx="2629138" cy="4780387"/>
            <a:chOff x="3861258" y="1342221"/>
            <a:chExt cx="2629138" cy="4780387"/>
          </a:xfrm>
        </p:grpSpPr>
        <p:sp>
          <p:nvSpPr>
            <p:cNvPr id="19" name="Rectangle 18"/>
            <p:cNvSpPr/>
            <p:nvPr/>
          </p:nvSpPr>
          <p:spPr>
            <a:xfrm>
              <a:off x="4381891" y="1342221"/>
              <a:ext cx="2108505"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18836" fontAlgn="base">
                <a:spcAft>
                  <a:spcPct val="0"/>
                </a:spcAft>
              </a:pPr>
              <a:r>
                <a:rPr lang="en-US" sz="2000" dirty="0">
                  <a:solidFill>
                    <a:srgbClr val="595959">
                      <a:alpha val="99000"/>
                    </a:srgbClr>
                  </a:solidFill>
                  <a:ea typeface="Kozuka Gothic Pro R" pitchFamily="34" charset="-128"/>
                </a:rPr>
                <a:t>Infrastructure</a:t>
              </a:r>
            </a:p>
            <a:p>
              <a:pPr defTabSz="1218936"/>
              <a:r>
                <a:rPr lang="en-US" sz="1600" dirty="0">
                  <a:solidFill>
                    <a:srgbClr val="595959">
                      <a:alpha val="99000"/>
                    </a:srgbClr>
                  </a:solidFill>
                  <a:ea typeface="Kozuka Gothic Pro R" pitchFamily="34" charset="-128"/>
                </a:rPr>
                <a:t>(as a Service)</a:t>
              </a:r>
            </a:p>
          </p:txBody>
        </p:sp>
        <p:sp>
          <p:nvSpPr>
            <p:cNvPr id="20" name="Rectangle 19"/>
            <p:cNvSpPr/>
            <p:nvPr/>
          </p:nvSpPr>
          <p:spPr>
            <a:xfrm>
              <a:off x="4412036" y="5286791"/>
              <a:ext cx="1638241" cy="381000"/>
            </a:xfrm>
            <a:prstGeom prst="rect">
              <a:avLst/>
            </a:prstGeom>
            <a:solidFill>
              <a:schemeClr val="accent4"/>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936"/>
              <a:r>
                <a:rPr lang="en-US" sz="1500" dirty="0">
                  <a:solidFill>
                    <a:srgbClr val="FFFFFF">
                      <a:alpha val="99000"/>
                    </a:srgbClr>
                  </a:solidFill>
                  <a:ea typeface="Segoe UI" pitchFamily="34" charset="0"/>
                  <a:cs typeface="Segoe UI" pitchFamily="34" charset="0"/>
                </a:rPr>
                <a:t>Storage</a:t>
              </a:r>
            </a:p>
          </p:txBody>
        </p:sp>
        <p:sp>
          <p:nvSpPr>
            <p:cNvPr id="21" name="Rectangle 20"/>
            <p:cNvSpPr/>
            <p:nvPr/>
          </p:nvSpPr>
          <p:spPr>
            <a:xfrm>
              <a:off x="4412036" y="4831972"/>
              <a:ext cx="1638241" cy="381000"/>
            </a:xfrm>
            <a:prstGeom prst="rect">
              <a:avLst/>
            </a:prstGeom>
            <a:solidFill>
              <a:schemeClr val="accent4"/>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936"/>
              <a:r>
                <a:rPr lang="en-US" sz="1500" dirty="0">
                  <a:solidFill>
                    <a:srgbClr val="FFFFFF">
                      <a:alpha val="99000"/>
                    </a:srgbClr>
                  </a:solidFill>
                  <a:ea typeface="Segoe UI" pitchFamily="34" charset="0"/>
                  <a:cs typeface="Segoe UI" pitchFamily="34" charset="0"/>
                </a:rPr>
                <a:t>Servers</a:t>
              </a:r>
            </a:p>
          </p:txBody>
        </p:sp>
        <p:sp>
          <p:nvSpPr>
            <p:cNvPr id="22" name="Rectangle 21"/>
            <p:cNvSpPr/>
            <p:nvPr/>
          </p:nvSpPr>
          <p:spPr>
            <a:xfrm>
              <a:off x="4412036" y="5741608"/>
              <a:ext cx="1638241" cy="381000"/>
            </a:xfrm>
            <a:prstGeom prst="rect">
              <a:avLst/>
            </a:prstGeom>
            <a:solidFill>
              <a:schemeClr val="accent4"/>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936"/>
              <a:r>
                <a:rPr lang="en-US" sz="1500" dirty="0">
                  <a:solidFill>
                    <a:srgbClr val="FFFFFF">
                      <a:alpha val="99000"/>
                    </a:srgbClr>
                  </a:solidFill>
                  <a:ea typeface="Segoe UI" pitchFamily="34" charset="0"/>
                  <a:cs typeface="Segoe UI" pitchFamily="34" charset="0"/>
                </a:rPr>
                <a:t>Networking</a:t>
              </a:r>
            </a:p>
          </p:txBody>
        </p:sp>
        <p:sp>
          <p:nvSpPr>
            <p:cNvPr id="23" name="Rectangle 22"/>
            <p:cNvSpPr/>
            <p:nvPr/>
          </p:nvSpPr>
          <p:spPr>
            <a:xfrm>
              <a:off x="4412036" y="3922334"/>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rgbClr val="FFFFFF">
                      <a:alpha val="99000"/>
                    </a:srgbClr>
                  </a:solidFill>
                  <a:ea typeface="Segoe UI" pitchFamily="34" charset="0"/>
                  <a:cs typeface="Segoe UI" pitchFamily="34" charset="0"/>
                </a:rPr>
                <a:t>O/S</a:t>
              </a:r>
            </a:p>
          </p:txBody>
        </p:sp>
        <p:sp>
          <p:nvSpPr>
            <p:cNvPr id="24" name="Rectangle 23"/>
            <p:cNvSpPr/>
            <p:nvPr/>
          </p:nvSpPr>
          <p:spPr>
            <a:xfrm>
              <a:off x="4412036" y="3467515"/>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rgbClr val="FFFFFF">
                      <a:alpha val="99000"/>
                    </a:srgbClr>
                  </a:solidFill>
                  <a:ea typeface="Segoe UI" pitchFamily="34" charset="0"/>
                  <a:cs typeface="Segoe UI" pitchFamily="34" charset="0"/>
                </a:rPr>
                <a:t>Middleware</a:t>
              </a:r>
            </a:p>
          </p:txBody>
        </p:sp>
        <p:sp>
          <p:nvSpPr>
            <p:cNvPr id="25" name="Rectangle 24"/>
            <p:cNvSpPr/>
            <p:nvPr/>
          </p:nvSpPr>
          <p:spPr>
            <a:xfrm>
              <a:off x="4412036" y="4377153"/>
              <a:ext cx="1638241" cy="381000"/>
            </a:xfrm>
            <a:prstGeom prst="rect">
              <a:avLst/>
            </a:prstGeom>
            <a:solidFill>
              <a:schemeClr val="accent4"/>
            </a:solidFill>
            <a:ln w="9525" cap="flat" cmpd="sng" algn="ctr">
              <a:noFill/>
              <a:prstDash val="solid"/>
            </a:ln>
            <a:effectLst/>
          </p:spPr>
          <p:txBody>
            <a:bodyPr lIns="0" rIns="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18936"/>
              <a:r>
                <a:rPr lang="en-US" sz="1500" dirty="0">
                  <a:solidFill>
                    <a:srgbClr val="FFFFFF">
                      <a:alpha val="99000"/>
                    </a:srgbClr>
                  </a:solidFill>
                  <a:ea typeface="Segoe UI" pitchFamily="34" charset="0"/>
                  <a:cs typeface="Segoe UI" pitchFamily="34" charset="0"/>
                </a:rPr>
                <a:t>Virtualization</a:t>
              </a:r>
            </a:p>
          </p:txBody>
        </p:sp>
        <p:sp>
          <p:nvSpPr>
            <p:cNvPr id="26" name="Rectangle 25"/>
            <p:cNvSpPr/>
            <p:nvPr/>
          </p:nvSpPr>
          <p:spPr>
            <a:xfrm>
              <a:off x="4412036" y="2557877"/>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rgbClr val="FFFFFF">
                      <a:alpha val="99000"/>
                    </a:srgbClr>
                  </a:solidFill>
                  <a:ea typeface="Segoe UI" pitchFamily="34" charset="0"/>
                  <a:cs typeface="Segoe UI" pitchFamily="34" charset="0"/>
                </a:rPr>
                <a:t>Data</a:t>
              </a:r>
            </a:p>
          </p:txBody>
        </p:sp>
        <p:sp>
          <p:nvSpPr>
            <p:cNvPr id="27" name="Rectangle 26"/>
            <p:cNvSpPr/>
            <p:nvPr/>
          </p:nvSpPr>
          <p:spPr>
            <a:xfrm>
              <a:off x="4412036" y="2103058"/>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rgbClr val="FFFFFF">
                      <a:alpha val="99000"/>
                    </a:srgbClr>
                  </a:solidFill>
                  <a:ea typeface="Segoe UI" pitchFamily="34" charset="0"/>
                  <a:cs typeface="Segoe UI" pitchFamily="34" charset="0"/>
                </a:rPr>
                <a:t>Applications</a:t>
              </a:r>
            </a:p>
          </p:txBody>
        </p:sp>
        <p:sp>
          <p:nvSpPr>
            <p:cNvPr id="28" name="Rectangle 27"/>
            <p:cNvSpPr/>
            <p:nvPr/>
          </p:nvSpPr>
          <p:spPr>
            <a:xfrm>
              <a:off x="4412036" y="3012696"/>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rgbClr val="FFFFFF">
                      <a:alpha val="99000"/>
                    </a:srgbClr>
                  </a:solidFill>
                  <a:ea typeface="Segoe UI" pitchFamily="34" charset="0"/>
                  <a:cs typeface="Segoe UI" pitchFamily="34" charset="0"/>
                </a:rPr>
                <a:t>Runtime</a:t>
              </a:r>
            </a:p>
          </p:txBody>
        </p:sp>
        <p:sp>
          <p:nvSpPr>
            <p:cNvPr id="29" name="Left Brace 28"/>
            <p:cNvSpPr/>
            <p:nvPr/>
          </p:nvSpPr>
          <p:spPr>
            <a:xfrm>
              <a:off x="4273527" y="2103058"/>
              <a:ext cx="133350" cy="2200272"/>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18936"/>
              <a:endParaRPr lang="en-US" dirty="0">
                <a:solidFill>
                  <a:srgbClr val="FFFFFF"/>
                </a:solidFill>
                <a:ea typeface="Segoe UI" pitchFamily="34" charset="0"/>
                <a:cs typeface="Segoe UI" pitchFamily="34" charset="0"/>
              </a:endParaRPr>
            </a:p>
          </p:txBody>
        </p:sp>
        <p:sp>
          <p:nvSpPr>
            <p:cNvPr id="30" name="TextBox 58"/>
            <p:cNvSpPr txBox="1"/>
            <p:nvPr/>
          </p:nvSpPr>
          <p:spPr>
            <a:xfrm>
              <a:off x="3861258" y="2677219"/>
              <a:ext cx="400110" cy="107042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836" fontAlgn="base">
                <a:spcAft>
                  <a:spcPct val="0"/>
                </a:spcAft>
              </a:pPr>
              <a:r>
                <a:rPr lang="en-US" sz="1400" dirty="0">
                  <a:solidFill>
                    <a:srgbClr val="595959">
                      <a:alpha val="99000"/>
                    </a:srgbClr>
                  </a:solidFill>
                  <a:ea typeface="Kozuka Gothic Pro R" pitchFamily="34" charset="-128"/>
                </a:rPr>
                <a:t>You manage</a:t>
              </a:r>
            </a:p>
          </p:txBody>
        </p:sp>
      </p:grpSp>
      <p:grpSp>
        <p:nvGrpSpPr>
          <p:cNvPr id="31" name="Group 30"/>
          <p:cNvGrpSpPr/>
          <p:nvPr/>
        </p:nvGrpSpPr>
        <p:grpSpPr>
          <a:xfrm>
            <a:off x="6463314" y="1332173"/>
            <a:ext cx="2426626" cy="4790434"/>
            <a:chOff x="5979422" y="1583373"/>
            <a:chExt cx="2426626" cy="4790434"/>
          </a:xfrm>
        </p:grpSpPr>
        <p:sp>
          <p:nvSpPr>
            <p:cNvPr id="32" name="Rectangle 31"/>
            <p:cNvSpPr/>
            <p:nvPr/>
          </p:nvSpPr>
          <p:spPr>
            <a:xfrm>
              <a:off x="6405737" y="1583373"/>
              <a:ext cx="2000311"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18836" fontAlgn="base">
                <a:spcAft>
                  <a:spcPct val="0"/>
                </a:spcAft>
              </a:pPr>
              <a:r>
                <a:rPr lang="en-US" sz="2000" dirty="0">
                  <a:solidFill>
                    <a:srgbClr val="595959">
                      <a:alpha val="99000"/>
                    </a:srgbClr>
                  </a:solidFill>
                  <a:ea typeface="Kozuka Gothic Pro R" pitchFamily="34" charset="-128"/>
                </a:rPr>
                <a:t>Platform</a:t>
              </a:r>
            </a:p>
            <a:p>
              <a:pPr defTabSz="1218936"/>
              <a:r>
                <a:rPr lang="en-US" sz="1600" dirty="0">
                  <a:solidFill>
                    <a:srgbClr val="595959">
                      <a:alpha val="99000"/>
                    </a:srgbClr>
                  </a:solidFill>
                  <a:ea typeface="Kozuka Gothic Pro R" pitchFamily="34" charset="-128"/>
                </a:rPr>
                <a:t>(as a Service)</a:t>
              </a:r>
            </a:p>
          </p:txBody>
        </p:sp>
        <p:sp>
          <p:nvSpPr>
            <p:cNvPr id="33" name="Left Brace 32"/>
            <p:cNvSpPr/>
            <p:nvPr/>
          </p:nvSpPr>
          <p:spPr>
            <a:xfrm>
              <a:off x="6327159" y="2387385"/>
              <a:ext cx="111591" cy="1712326"/>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18936"/>
              <a:endParaRPr lang="en-US" dirty="0">
                <a:solidFill>
                  <a:srgbClr val="FFFFFF"/>
                </a:solidFill>
                <a:ea typeface="Segoe UI" pitchFamily="34" charset="0"/>
                <a:cs typeface="Segoe UI" pitchFamily="34" charset="0"/>
              </a:endParaRPr>
            </a:p>
          </p:txBody>
        </p:sp>
        <p:sp>
          <p:nvSpPr>
            <p:cNvPr id="34" name="TextBox 60"/>
            <p:cNvSpPr txBox="1"/>
            <p:nvPr/>
          </p:nvSpPr>
          <p:spPr>
            <a:xfrm>
              <a:off x="5979422" y="2220697"/>
              <a:ext cx="400110" cy="1070421"/>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18836" fontAlgn="base">
                <a:spcAft>
                  <a:spcPct val="0"/>
                </a:spcAft>
              </a:pPr>
              <a:r>
                <a:rPr lang="en-US" sz="1400" dirty="0">
                  <a:solidFill>
                    <a:srgbClr val="595959">
                      <a:alpha val="99000"/>
                    </a:srgbClr>
                  </a:solidFill>
                  <a:ea typeface="Kozuka Gothic Pro R" pitchFamily="34" charset="-128"/>
                </a:rPr>
                <a:t>You manage</a:t>
              </a:r>
            </a:p>
          </p:txBody>
        </p:sp>
        <p:sp>
          <p:nvSpPr>
            <p:cNvPr id="35" name="Rectangle 34"/>
            <p:cNvSpPr/>
            <p:nvPr/>
          </p:nvSpPr>
          <p:spPr>
            <a:xfrm>
              <a:off x="6484238" y="5537990"/>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rgbClr val="FFFFFF">
                      <a:alpha val="99000"/>
                    </a:srgbClr>
                  </a:solidFill>
                  <a:ea typeface="Segoe UI" pitchFamily="34" charset="0"/>
                  <a:cs typeface="Segoe UI" pitchFamily="34" charset="0"/>
                </a:rPr>
                <a:t>Storage</a:t>
              </a:r>
            </a:p>
          </p:txBody>
        </p:sp>
        <p:sp>
          <p:nvSpPr>
            <p:cNvPr id="36" name="Rectangle 35"/>
            <p:cNvSpPr/>
            <p:nvPr/>
          </p:nvSpPr>
          <p:spPr>
            <a:xfrm>
              <a:off x="6484238" y="5083171"/>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rgbClr val="FFFFFF">
                      <a:alpha val="99000"/>
                    </a:srgbClr>
                  </a:solidFill>
                  <a:ea typeface="Segoe UI" pitchFamily="34" charset="0"/>
                  <a:cs typeface="Segoe UI" pitchFamily="34" charset="0"/>
                </a:rPr>
                <a:t>Servers</a:t>
              </a:r>
            </a:p>
          </p:txBody>
        </p:sp>
        <p:sp>
          <p:nvSpPr>
            <p:cNvPr id="37" name="Rectangle 36"/>
            <p:cNvSpPr/>
            <p:nvPr/>
          </p:nvSpPr>
          <p:spPr>
            <a:xfrm>
              <a:off x="6484238" y="5992807"/>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rgbClr val="FFFFFF">
                      <a:alpha val="99000"/>
                    </a:srgbClr>
                  </a:solidFill>
                  <a:ea typeface="Segoe UI" pitchFamily="34" charset="0"/>
                  <a:cs typeface="Segoe UI" pitchFamily="34" charset="0"/>
                </a:rPr>
                <a:t>Networking</a:t>
              </a:r>
            </a:p>
          </p:txBody>
        </p:sp>
        <p:sp>
          <p:nvSpPr>
            <p:cNvPr id="38" name="Rectangle 37"/>
            <p:cNvSpPr/>
            <p:nvPr/>
          </p:nvSpPr>
          <p:spPr>
            <a:xfrm>
              <a:off x="6484238" y="4173533"/>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rgbClr val="FFFFFF">
                      <a:alpha val="99000"/>
                    </a:srgbClr>
                  </a:solidFill>
                  <a:ea typeface="Segoe UI" pitchFamily="34" charset="0"/>
                  <a:cs typeface="Segoe UI" pitchFamily="34" charset="0"/>
                </a:rPr>
                <a:t>O/S</a:t>
              </a:r>
            </a:p>
          </p:txBody>
        </p:sp>
        <p:sp>
          <p:nvSpPr>
            <p:cNvPr id="39" name="Rectangle 38"/>
            <p:cNvSpPr/>
            <p:nvPr/>
          </p:nvSpPr>
          <p:spPr>
            <a:xfrm>
              <a:off x="6484238" y="3718714"/>
              <a:ext cx="1638240" cy="381000"/>
            </a:xfrm>
            <a:prstGeom prst="rect">
              <a:avLst/>
            </a:prstGeom>
            <a:solidFill>
              <a:schemeClr val="accent1"/>
            </a:solidFill>
            <a:ln w="9525" cap="flat" cmpd="sng" algn="ctr">
              <a:noFill/>
              <a:prstDash val="solid"/>
            </a:ln>
            <a:effectLst/>
          </p:spPr>
          <p:txBody>
            <a:bodyPr lIns="0" rIns="0" rtlCol="0" anchor="t" anchorCtr="0"/>
            <a:lstStyle/>
            <a:p>
              <a:pPr algn="ctr" defTabSz="1218936"/>
              <a:r>
                <a:rPr lang="en-US" sz="1500" dirty="0">
                  <a:solidFill>
                    <a:srgbClr val="FFFFFF">
                      <a:alpha val="99000"/>
                    </a:srgbClr>
                  </a:solidFill>
                  <a:ea typeface="Segoe UI" pitchFamily="34" charset="0"/>
                  <a:cs typeface="Segoe UI" pitchFamily="34" charset="0"/>
                </a:rPr>
                <a:t>Middleware</a:t>
              </a:r>
            </a:p>
          </p:txBody>
        </p:sp>
        <p:sp>
          <p:nvSpPr>
            <p:cNvPr id="40" name="Rectangle 39"/>
            <p:cNvSpPr/>
            <p:nvPr/>
          </p:nvSpPr>
          <p:spPr>
            <a:xfrm>
              <a:off x="6484238" y="4628352"/>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rgbClr val="FFFFFF">
                      <a:alpha val="99000"/>
                    </a:srgbClr>
                  </a:solidFill>
                  <a:ea typeface="Segoe UI" pitchFamily="34" charset="0"/>
                  <a:cs typeface="Segoe UI" pitchFamily="34" charset="0"/>
                </a:rPr>
                <a:t>Virtualization</a:t>
              </a:r>
            </a:p>
          </p:txBody>
        </p:sp>
        <p:sp>
          <p:nvSpPr>
            <p:cNvPr id="41" name="Rectangle 40"/>
            <p:cNvSpPr/>
            <p:nvPr/>
          </p:nvSpPr>
          <p:spPr>
            <a:xfrm>
              <a:off x="6484238" y="2354257"/>
              <a:ext cx="1638240"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rgbClr val="FFFFFF">
                      <a:alpha val="99000"/>
                    </a:srgbClr>
                  </a:solidFill>
                  <a:ea typeface="Segoe UI" pitchFamily="34" charset="0"/>
                  <a:cs typeface="Segoe UI" pitchFamily="34" charset="0"/>
                </a:rPr>
                <a:t>Applications</a:t>
              </a:r>
            </a:p>
          </p:txBody>
        </p:sp>
        <p:sp>
          <p:nvSpPr>
            <p:cNvPr id="42" name="Rectangle 41"/>
            <p:cNvSpPr/>
            <p:nvPr/>
          </p:nvSpPr>
          <p:spPr>
            <a:xfrm>
              <a:off x="6484238" y="3263895"/>
              <a:ext cx="1638240" cy="381000"/>
            </a:xfrm>
            <a:prstGeom prst="rect">
              <a:avLst/>
            </a:prstGeom>
            <a:solidFill>
              <a:schemeClr val="accent1"/>
            </a:solidFill>
            <a:ln w="9525" cap="flat" cmpd="sng" algn="ctr">
              <a:solidFill>
                <a:schemeClr val="accent1"/>
              </a:solidFill>
              <a:prstDash val="solid"/>
            </a:ln>
            <a:effectLst/>
          </p:spPr>
          <p:txBody>
            <a:bodyPr lIns="0" rIns="0" rtlCol="0" anchor="t" anchorCtr="0"/>
            <a:lstStyle/>
            <a:p>
              <a:pPr algn="ctr" defTabSz="1218936"/>
              <a:r>
                <a:rPr lang="en-US" sz="1500" dirty="0">
                  <a:solidFill>
                    <a:srgbClr val="FFFFFF">
                      <a:alpha val="99000"/>
                    </a:srgbClr>
                  </a:solidFill>
                  <a:ea typeface="Segoe UI" pitchFamily="34" charset="0"/>
                  <a:cs typeface="Segoe UI" pitchFamily="34" charset="0"/>
                </a:rPr>
                <a:t>Runtime</a:t>
              </a:r>
            </a:p>
          </p:txBody>
        </p:sp>
        <p:sp>
          <p:nvSpPr>
            <p:cNvPr id="43" name="Rectangle 42"/>
            <p:cNvSpPr/>
            <p:nvPr/>
          </p:nvSpPr>
          <p:spPr>
            <a:xfrm>
              <a:off x="6484238" y="2809076"/>
              <a:ext cx="1638240"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18936"/>
              <a:r>
                <a:rPr lang="en-US" sz="1500" dirty="0">
                  <a:solidFill>
                    <a:srgbClr val="FFFFFF">
                      <a:alpha val="99000"/>
                    </a:srgbClr>
                  </a:solidFill>
                  <a:ea typeface="Segoe UI" pitchFamily="34" charset="0"/>
                  <a:cs typeface="Segoe UI" pitchFamily="34" charset="0"/>
                </a:rPr>
                <a:t>Data</a:t>
              </a:r>
            </a:p>
          </p:txBody>
        </p:sp>
      </p:grpSp>
      <p:grpSp>
        <p:nvGrpSpPr>
          <p:cNvPr id="44" name="Group 43"/>
          <p:cNvGrpSpPr/>
          <p:nvPr/>
        </p:nvGrpSpPr>
        <p:grpSpPr>
          <a:xfrm>
            <a:off x="9464724" y="1332174"/>
            <a:ext cx="2028257" cy="4790431"/>
            <a:chOff x="8980831" y="1583373"/>
            <a:chExt cx="2028257" cy="4790431"/>
          </a:xfrm>
        </p:grpSpPr>
        <p:sp>
          <p:nvSpPr>
            <p:cNvPr id="45" name="Rectangle 44"/>
            <p:cNvSpPr/>
            <p:nvPr/>
          </p:nvSpPr>
          <p:spPr>
            <a:xfrm>
              <a:off x="8980831" y="1583373"/>
              <a:ext cx="2028257"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18836" fontAlgn="base">
                <a:spcAft>
                  <a:spcPct val="0"/>
                </a:spcAft>
              </a:pPr>
              <a:r>
                <a:rPr lang="en-US" sz="2000" dirty="0">
                  <a:solidFill>
                    <a:srgbClr val="595959">
                      <a:alpha val="99000"/>
                    </a:srgbClr>
                  </a:solidFill>
                  <a:ea typeface="Kozuka Gothic Pro R" pitchFamily="34" charset="-128"/>
                </a:rPr>
                <a:t>Software</a:t>
              </a:r>
            </a:p>
            <a:p>
              <a:pPr defTabSz="1218936"/>
              <a:r>
                <a:rPr lang="en-US" sz="1600" dirty="0">
                  <a:solidFill>
                    <a:srgbClr val="595959">
                      <a:alpha val="99000"/>
                    </a:srgbClr>
                  </a:solidFill>
                  <a:ea typeface="Kozuka Gothic Pro R" pitchFamily="34" charset="-128"/>
                </a:rPr>
                <a:t>(as a Service)</a:t>
              </a:r>
            </a:p>
          </p:txBody>
        </p:sp>
        <p:sp>
          <p:nvSpPr>
            <p:cNvPr id="46" name="Rectangle 45"/>
            <p:cNvSpPr/>
            <p:nvPr/>
          </p:nvSpPr>
          <p:spPr>
            <a:xfrm>
              <a:off x="9040806" y="5537987"/>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rgbClr val="FFFFFF">
                      <a:alpha val="99000"/>
                    </a:srgbClr>
                  </a:solidFill>
                  <a:ea typeface="Segoe UI" pitchFamily="34" charset="0"/>
                  <a:cs typeface="Segoe UI" pitchFamily="34" charset="0"/>
                </a:rPr>
                <a:t>Storage</a:t>
              </a:r>
            </a:p>
          </p:txBody>
        </p:sp>
        <p:sp>
          <p:nvSpPr>
            <p:cNvPr id="47" name="Rectangle 46"/>
            <p:cNvSpPr/>
            <p:nvPr/>
          </p:nvSpPr>
          <p:spPr>
            <a:xfrm>
              <a:off x="9040806" y="5083168"/>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rgbClr val="FFFFFF">
                      <a:alpha val="99000"/>
                    </a:srgbClr>
                  </a:solidFill>
                  <a:ea typeface="Segoe UI" pitchFamily="34" charset="0"/>
                  <a:cs typeface="Segoe UI" pitchFamily="34" charset="0"/>
                </a:rPr>
                <a:t>Servers</a:t>
              </a:r>
            </a:p>
          </p:txBody>
        </p:sp>
        <p:sp>
          <p:nvSpPr>
            <p:cNvPr id="48" name="Rectangle 47"/>
            <p:cNvSpPr/>
            <p:nvPr/>
          </p:nvSpPr>
          <p:spPr>
            <a:xfrm>
              <a:off x="9040806" y="5992804"/>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rgbClr val="FFFFFF">
                      <a:alpha val="99000"/>
                    </a:srgbClr>
                  </a:solidFill>
                  <a:ea typeface="Segoe UI" pitchFamily="34" charset="0"/>
                  <a:cs typeface="Segoe UI" pitchFamily="34" charset="0"/>
                </a:rPr>
                <a:t>Networking</a:t>
              </a:r>
            </a:p>
          </p:txBody>
        </p:sp>
        <p:sp>
          <p:nvSpPr>
            <p:cNvPr id="49" name="Rectangle 48"/>
            <p:cNvSpPr/>
            <p:nvPr/>
          </p:nvSpPr>
          <p:spPr>
            <a:xfrm>
              <a:off x="9040806" y="4173530"/>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rgbClr val="FFFFFF">
                      <a:alpha val="99000"/>
                    </a:srgbClr>
                  </a:solidFill>
                  <a:ea typeface="Segoe UI" pitchFamily="34" charset="0"/>
                  <a:cs typeface="Segoe UI" pitchFamily="34" charset="0"/>
                </a:rPr>
                <a:t>O/S</a:t>
              </a:r>
            </a:p>
          </p:txBody>
        </p:sp>
        <p:sp>
          <p:nvSpPr>
            <p:cNvPr id="50" name="Rectangle 49"/>
            <p:cNvSpPr/>
            <p:nvPr/>
          </p:nvSpPr>
          <p:spPr>
            <a:xfrm>
              <a:off x="9040806" y="3718711"/>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rgbClr val="FFFFFF">
                      <a:alpha val="99000"/>
                    </a:srgbClr>
                  </a:solidFill>
                  <a:ea typeface="Segoe UI" pitchFamily="34" charset="0"/>
                  <a:cs typeface="Segoe UI" pitchFamily="34" charset="0"/>
                </a:rPr>
                <a:t>Middleware</a:t>
              </a:r>
            </a:p>
          </p:txBody>
        </p:sp>
        <p:sp>
          <p:nvSpPr>
            <p:cNvPr id="51" name="Rectangle 50"/>
            <p:cNvSpPr/>
            <p:nvPr/>
          </p:nvSpPr>
          <p:spPr>
            <a:xfrm>
              <a:off x="9040806" y="4628349"/>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rgbClr val="FFFFFF">
                      <a:alpha val="99000"/>
                    </a:srgbClr>
                  </a:solidFill>
                  <a:ea typeface="Segoe UI" pitchFamily="34" charset="0"/>
                  <a:cs typeface="Segoe UI" pitchFamily="34" charset="0"/>
                </a:rPr>
                <a:t>Virtualization</a:t>
              </a:r>
            </a:p>
          </p:txBody>
        </p:sp>
        <p:sp>
          <p:nvSpPr>
            <p:cNvPr id="52" name="Rectangle 51"/>
            <p:cNvSpPr/>
            <p:nvPr/>
          </p:nvSpPr>
          <p:spPr>
            <a:xfrm>
              <a:off x="9040806" y="2354254"/>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rgbClr val="FFFFFF">
                      <a:alpha val="99000"/>
                    </a:srgbClr>
                  </a:solidFill>
                  <a:ea typeface="Segoe UI" pitchFamily="34" charset="0"/>
                  <a:cs typeface="Segoe UI" pitchFamily="34" charset="0"/>
                </a:rPr>
                <a:t>Applications</a:t>
              </a:r>
            </a:p>
          </p:txBody>
        </p:sp>
        <p:sp>
          <p:nvSpPr>
            <p:cNvPr id="53" name="Rectangle 52"/>
            <p:cNvSpPr/>
            <p:nvPr/>
          </p:nvSpPr>
          <p:spPr>
            <a:xfrm>
              <a:off x="9040806" y="3263892"/>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rgbClr val="FFFFFF">
                      <a:alpha val="99000"/>
                    </a:srgbClr>
                  </a:solidFill>
                  <a:ea typeface="Segoe UI" pitchFamily="34" charset="0"/>
                  <a:cs typeface="Segoe UI" pitchFamily="34" charset="0"/>
                </a:rPr>
                <a:t>Runtime</a:t>
              </a:r>
            </a:p>
          </p:txBody>
        </p:sp>
        <p:sp>
          <p:nvSpPr>
            <p:cNvPr id="54" name="Rectangle 53"/>
            <p:cNvSpPr/>
            <p:nvPr/>
          </p:nvSpPr>
          <p:spPr>
            <a:xfrm>
              <a:off x="9040806" y="2809073"/>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18936"/>
              <a:r>
                <a:rPr lang="en-US" sz="1500" dirty="0">
                  <a:solidFill>
                    <a:srgbClr val="FFFFFF">
                      <a:alpha val="99000"/>
                    </a:srgbClr>
                  </a:solidFill>
                  <a:ea typeface="Segoe UI" pitchFamily="34" charset="0"/>
                  <a:cs typeface="Segoe UI" pitchFamily="34" charset="0"/>
                </a:rPr>
                <a:t>Data</a:t>
              </a:r>
            </a:p>
          </p:txBody>
        </p:sp>
      </p:grpSp>
      <p:pic>
        <p:nvPicPr>
          <p:cNvPr id="55" name="Picture 11" descr="Cloud 512x512.png"/>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287403" y="5363244"/>
            <a:ext cx="1014104" cy="101410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56" name="Picture 12" descr="Gift 512x512.png"/>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73382" y="5372989"/>
            <a:ext cx="806273" cy="80627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7" name="Rectangle 56"/>
          <p:cNvSpPr/>
          <p:nvPr/>
        </p:nvSpPr>
        <p:spPr bwMode="auto">
          <a:xfrm flipH="1">
            <a:off x="252797" y="1115366"/>
            <a:ext cx="2955496" cy="5139864"/>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04" tIns="45703" rIns="91404" bIns="45703" numCol="1" spcCol="0" rtlCol="0" anchor="ctr" anchorCtr="0" compatLnSpc="1">
            <a:prstTxWarp prst="textNoShape">
              <a:avLst/>
            </a:prstTxWarp>
          </a:bodyPr>
          <a:lstStyle/>
          <a:p>
            <a:pPr algn="ctr" defTabSz="913788" fontAlgn="base">
              <a:spcBef>
                <a:spcPct val="0"/>
              </a:spcBef>
              <a:spcAft>
                <a:spcPct val="0"/>
              </a:spcAft>
            </a:pPr>
            <a:endParaRPr lang="en-US" sz="22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568598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250"/>
                                        <p:tgtEl>
                                          <p:spTgt spid="56"/>
                                        </p:tgtEl>
                                      </p:cBhvr>
                                    </p:animEffect>
                                  </p:childTnLst>
                                </p:cTn>
                              </p:par>
                            </p:childTnLst>
                          </p:cTn>
                        </p:par>
                        <p:par>
                          <p:cTn id="12" fill="hold">
                            <p:stCondLst>
                              <p:cond delay="750"/>
                            </p:stCondLst>
                            <p:childTnLst>
                              <p:par>
                                <p:cTn id="13" presetID="22" presetClass="entr" presetSubtype="4"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down)">
                                      <p:cBhvr>
                                        <p:cTn id="15" dur="500"/>
                                        <p:tgtEl>
                                          <p:spTgt spid="5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250"/>
                                        <p:tgtEl>
                                          <p:spTgt spid="55"/>
                                        </p:tgtEl>
                                      </p:cBhvr>
                                    </p:animEffect>
                                  </p:childTnLst>
                                </p:cTn>
                              </p:par>
                            </p:childTnLst>
                          </p:cTn>
                        </p:par>
                        <p:par>
                          <p:cTn id="25" fill="hold">
                            <p:stCondLst>
                              <p:cond delay="75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1250"/>
                            </p:stCondLst>
                            <p:childTnLst>
                              <p:par>
                                <p:cTn id="30" presetID="10"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1750"/>
                            </p:stCondLst>
                            <p:childTnLst>
                              <p:par>
                                <p:cTn id="34" presetID="10" presetClass="entr" presetSubtype="0" fill="hold"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 on Microsoft Azure: </a:t>
            </a:r>
            <a:r>
              <a:rPr lang="en-US" dirty="0" err="1" smtClean="0"/>
              <a:t>IaaS</a:t>
            </a:r>
            <a:endParaRPr lang="en-US" dirty="0"/>
          </a:p>
        </p:txBody>
      </p:sp>
      <p:graphicFrame>
        <p:nvGraphicFramePr>
          <p:cNvPr id="15" name="Diagram 14"/>
          <p:cNvGraphicFramePr/>
          <p:nvPr>
            <p:extLst/>
          </p:nvPr>
        </p:nvGraphicFramePr>
        <p:xfrm>
          <a:off x="1637516" y="1379426"/>
          <a:ext cx="9089668" cy="5296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bwMode="auto">
          <a:xfrm>
            <a:off x="1371970" y="1214472"/>
            <a:ext cx="9509656" cy="566765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48523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50351E-6 -1.29252E-6 L 0.26471 -0.00023 " pathEditMode="relative" rAng="0" ptsTypes="AA">
                                      <p:cBhvr>
                                        <p:cTn id="6" dur="2000" fill="hold"/>
                                        <p:tgtEl>
                                          <p:spTgt spid="2"/>
                                        </p:tgtEl>
                                        <p:attrNameLst>
                                          <p:attrName>ppt_x</p:attrName>
                                          <p:attrName>ppt_y</p:attrName>
                                        </p:attrNameLst>
                                      </p:cBhvr>
                                      <p:rCtr x="1323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Oracle Partnership</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2079780" y="3025894"/>
            <a:ext cx="3540959" cy="766102"/>
          </a:xfrm>
          <a:prstGeom prst="rect">
            <a:avLst/>
          </a:prstGeom>
        </p:spPr>
      </p:pic>
      <p:pic>
        <p:nvPicPr>
          <p:cNvPr id="8" name="Picture 7"/>
          <p:cNvPicPr>
            <a:picLocks noChangeAspect="1"/>
          </p:cNvPicPr>
          <p:nvPr/>
        </p:nvPicPr>
        <p:blipFill>
          <a:blip r:embed="rId4" cstate="screen">
            <a:grayscl/>
            <a:extLst>
              <a:ext uri="{28A0092B-C50C-407E-A947-70E740481C1C}">
                <a14:useLocalDpi xmlns:a14="http://schemas.microsoft.com/office/drawing/2010/main"/>
              </a:ext>
            </a:extLst>
          </a:blip>
          <a:stretch>
            <a:fillRect/>
          </a:stretch>
        </p:blipFill>
        <p:spPr>
          <a:xfrm>
            <a:off x="6605328" y="3150781"/>
            <a:ext cx="3453347" cy="516329"/>
          </a:xfrm>
          <a:prstGeom prst="rect">
            <a:avLst/>
          </a:prstGeom>
          <a:noFill/>
          <a:ln>
            <a:noFill/>
          </a:ln>
        </p:spPr>
      </p:pic>
      <p:sp>
        <p:nvSpPr>
          <p:cNvPr id="9" name="Rectangle 8"/>
          <p:cNvSpPr/>
          <p:nvPr/>
        </p:nvSpPr>
        <p:spPr>
          <a:xfrm>
            <a:off x="1165664" y="2980789"/>
            <a:ext cx="10757098" cy="3203857"/>
          </a:xfrm>
          <a:prstGeom prst="rect">
            <a:avLst/>
          </a:prstGeom>
          <a:noFill/>
        </p:spPr>
        <p:txBody>
          <a:bodyPr wrap="square">
            <a:spAutoFit/>
          </a:bodyPr>
          <a:lstStyle/>
          <a:p>
            <a:pPr marL="448193" indent="-448193">
              <a:lnSpc>
                <a:spcPct val="115000"/>
              </a:lnSpc>
              <a:buSzPct val="72000"/>
              <a:buFont typeface="Wingdings" panose="05000000000000000000" pitchFamily="2" charset="2"/>
              <a:buChar char="§"/>
            </a:pPr>
            <a:r>
              <a:rPr lang="en-US" sz="2941" spc="-98" dirty="0" smtClean="0">
                <a:ln w="3175">
                  <a:noFill/>
                </a:ln>
                <a:solidFill>
                  <a:srgbClr val="404040"/>
                </a:solidFill>
                <a:latin typeface="Segoe UI Light"/>
                <a:cs typeface="Segoe UI" pitchFamily="34" charset="0"/>
              </a:rPr>
              <a:t>Oracle VMs in the Microsoft Azure Gallery</a:t>
            </a:r>
            <a:endParaRPr lang="en-US" sz="2941" spc="-98" dirty="0">
              <a:ln w="3175">
                <a:noFill/>
              </a:ln>
              <a:solidFill>
                <a:srgbClr val="404040"/>
              </a:solidFill>
              <a:latin typeface="Segoe UI Light"/>
              <a:cs typeface="Segoe UI" pitchFamily="34" charset="0"/>
            </a:endParaRPr>
          </a:p>
          <a:p>
            <a:pPr marL="448193" indent="-448193">
              <a:lnSpc>
                <a:spcPct val="115000"/>
              </a:lnSpc>
              <a:buSzPct val="72000"/>
              <a:buFont typeface="Wingdings" panose="05000000000000000000" pitchFamily="2" charset="2"/>
              <a:buChar char="§"/>
            </a:pPr>
            <a:r>
              <a:rPr lang="en-US" sz="2941" spc="-98" dirty="0" smtClean="0">
                <a:ln w="3175">
                  <a:noFill/>
                </a:ln>
                <a:solidFill>
                  <a:srgbClr val="404040"/>
                </a:solidFill>
                <a:latin typeface="Segoe UI Light"/>
                <a:cs typeface="Segoe UI" pitchFamily="34" charset="0"/>
              </a:rPr>
              <a:t>Oracle </a:t>
            </a:r>
            <a:r>
              <a:rPr lang="en-US" sz="2941" spc="-98" dirty="0">
                <a:ln w="3175">
                  <a:noFill/>
                </a:ln>
                <a:solidFill>
                  <a:srgbClr val="404040"/>
                </a:solidFill>
                <a:latin typeface="Segoe UI Light"/>
                <a:cs typeface="Segoe UI" pitchFamily="34" charset="0"/>
              </a:rPr>
              <a:t>license mobility to </a:t>
            </a:r>
            <a:r>
              <a:rPr lang="en-US" sz="2941" spc="-98" dirty="0" smtClean="0">
                <a:ln w="3175">
                  <a:noFill/>
                </a:ln>
                <a:solidFill>
                  <a:srgbClr val="404040"/>
                </a:solidFill>
                <a:latin typeface="Segoe UI Light"/>
                <a:cs typeface="Segoe UI" pitchFamily="34" charset="0"/>
              </a:rPr>
              <a:t>Microsoft Azure</a:t>
            </a:r>
            <a:endParaRPr lang="en-US" sz="2941" spc="-98" dirty="0">
              <a:ln w="3175">
                <a:noFill/>
              </a:ln>
              <a:solidFill>
                <a:srgbClr val="404040"/>
              </a:solidFill>
              <a:latin typeface="Segoe UI Light"/>
              <a:cs typeface="Segoe UI" pitchFamily="34" charset="0"/>
            </a:endParaRPr>
          </a:p>
          <a:p>
            <a:pPr marL="448193" indent="-448193">
              <a:lnSpc>
                <a:spcPct val="115000"/>
              </a:lnSpc>
              <a:buSzPct val="72000"/>
              <a:buFont typeface="Wingdings" panose="05000000000000000000" pitchFamily="2" charset="2"/>
              <a:buChar char="§"/>
            </a:pPr>
            <a:r>
              <a:rPr lang="en-US" sz="2941" spc="-98" dirty="0">
                <a:ln w="3175">
                  <a:noFill/>
                </a:ln>
                <a:solidFill>
                  <a:srgbClr val="404040"/>
                </a:solidFill>
                <a:latin typeface="Segoe UI Light"/>
                <a:cs typeface="Segoe UI" pitchFamily="34" charset="0"/>
              </a:rPr>
              <a:t>Oracle </a:t>
            </a:r>
            <a:r>
              <a:rPr lang="en-US" sz="2941" spc="-98" dirty="0" smtClean="0">
                <a:ln w="3175">
                  <a:noFill/>
                </a:ln>
                <a:solidFill>
                  <a:srgbClr val="404040"/>
                </a:solidFill>
                <a:latin typeface="Segoe UI Light"/>
                <a:cs typeface="Segoe UI" pitchFamily="34" charset="0"/>
              </a:rPr>
              <a:t>offers </a:t>
            </a:r>
            <a:r>
              <a:rPr lang="en-US" sz="2941" spc="-98" dirty="0">
                <a:ln w="3175">
                  <a:noFill/>
                </a:ln>
                <a:solidFill>
                  <a:srgbClr val="404040"/>
                </a:solidFill>
                <a:latin typeface="Segoe UI Light"/>
                <a:cs typeface="Segoe UI" pitchFamily="34" charset="0"/>
              </a:rPr>
              <a:t>Oracle Linux on </a:t>
            </a:r>
            <a:r>
              <a:rPr lang="en-US" sz="2941" spc="-98" dirty="0" smtClean="0">
                <a:ln w="3175">
                  <a:noFill/>
                </a:ln>
                <a:solidFill>
                  <a:srgbClr val="404040"/>
                </a:solidFill>
                <a:latin typeface="Segoe UI Light"/>
                <a:cs typeface="Segoe UI" pitchFamily="34" charset="0"/>
              </a:rPr>
              <a:t>Microsoft Azure</a:t>
            </a:r>
          </a:p>
          <a:p>
            <a:pPr marL="448193" indent="-448193">
              <a:lnSpc>
                <a:spcPct val="115000"/>
              </a:lnSpc>
              <a:buSzPct val="72000"/>
              <a:buFont typeface="Wingdings" panose="05000000000000000000" pitchFamily="2" charset="2"/>
              <a:buChar char="§"/>
            </a:pPr>
            <a:r>
              <a:rPr lang="en-US" sz="2941" spc="-98" dirty="0">
                <a:ln w="3175">
                  <a:noFill/>
                </a:ln>
                <a:solidFill>
                  <a:srgbClr val="404040"/>
                </a:solidFill>
                <a:latin typeface="Segoe UI Light"/>
                <a:cs typeface="Segoe UI" pitchFamily="34" charset="0"/>
              </a:rPr>
              <a:t>Java </a:t>
            </a:r>
            <a:r>
              <a:rPr lang="en-US" sz="2941" spc="-98" dirty="0" smtClean="0">
                <a:ln w="3175">
                  <a:noFill/>
                </a:ln>
                <a:solidFill>
                  <a:srgbClr val="404040"/>
                </a:solidFill>
                <a:latin typeface="Segoe UI Light"/>
                <a:cs typeface="Segoe UI" pitchFamily="34" charset="0"/>
              </a:rPr>
              <a:t>tested and certified on Microsoft Azure</a:t>
            </a:r>
          </a:p>
          <a:p>
            <a:pPr marL="448193" indent="-448193">
              <a:lnSpc>
                <a:spcPct val="115000"/>
              </a:lnSpc>
              <a:buSzPct val="72000"/>
              <a:buFont typeface="Wingdings" panose="05000000000000000000" pitchFamily="2" charset="2"/>
              <a:buChar char="§"/>
            </a:pPr>
            <a:r>
              <a:rPr lang="en-US" sz="2941" spc="-98" dirty="0" smtClean="0">
                <a:ln w="3175">
                  <a:noFill/>
                </a:ln>
                <a:solidFill>
                  <a:srgbClr val="404040"/>
                </a:solidFill>
                <a:latin typeface="Segoe UI Light"/>
                <a:cs typeface="Segoe UI" pitchFamily="34" charset="0"/>
              </a:rPr>
              <a:t>Became Generally Available in March</a:t>
            </a:r>
            <a:endParaRPr lang="en-US" sz="2941" spc="-98" dirty="0">
              <a:ln w="3175">
                <a:noFill/>
              </a:ln>
              <a:solidFill>
                <a:srgbClr val="404040"/>
              </a:solidFill>
              <a:latin typeface="Segoe UI Light"/>
              <a:cs typeface="Segoe UI" pitchFamily="34" charset="0"/>
            </a:endParaRPr>
          </a:p>
          <a:p>
            <a:pPr marL="448193" indent="-448193">
              <a:lnSpc>
                <a:spcPct val="115000"/>
              </a:lnSpc>
              <a:buSzPct val="72000"/>
              <a:buFont typeface="Wingdings" panose="05000000000000000000" pitchFamily="2" charset="2"/>
              <a:buChar char="§"/>
            </a:pPr>
            <a:endParaRPr lang="en-US" sz="2941" spc="-98" dirty="0" smtClean="0">
              <a:ln w="3175">
                <a:noFill/>
              </a:ln>
              <a:solidFill>
                <a:srgbClr val="404040"/>
              </a:solidFill>
              <a:latin typeface="Segoe UI Light"/>
              <a:cs typeface="Segoe UI" pitchFamily="34" charset="0"/>
            </a:endParaRPr>
          </a:p>
        </p:txBody>
      </p:sp>
    </p:spTree>
    <p:extLst>
      <p:ext uri="{BB962C8B-B14F-4D97-AF65-F5344CB8AC3E}">
        <p14:creationId xmlns:p14="http://schemas.microsoft.com/office/powerpoint/2010/main" val="3747649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2.6037E-6 3.30837E-6 L 0.00039 -0.19311 " pathEditMode="relative" rAng="0" ptsTypes="AA">
                                      <p:cBhvr>
                                        <p:cTn id="6" dur="1000" fill="hold"/>
                                        <p:tgtEl>
                                          <p:spTgt spid="7"/>
                                        </p:tgtEl>
                                        <p:attrNameLst>
                                          <p:attrName>ppt_x</p:attrName>
                                          <p:attrName>ppt_y</p:attrName>
                                        </p:attrNameLst>
                                      </p:cBhvr>
                                      <p:rCtr x="13" y="-9666"/>
                                    </p:animMotion>
                                  </p:childTnLst>
                                </p:cTn>
                              </p:par>
                              <p:par>
                                <p:cTn id="7" presetID="64" presetClass="path" presetSubtype="0" accel="50000" decel="50000" fill="hold" nodeType="withEffect">
                                  <p:stCondLst>
                                    <p:cond delay="0"/>
                                  </p:stCondLst>
                                  <p:childTnLst>
                                    <p:animMotion origin="layout" path="M 3.13338E-6 3.30837E-6 L 3.13338E-6 -0.19311 " pathEditMode="relative" rAng="0" ptsTypes="AA">
                                      <p:cBhvr>
                                        <p:cTn id="8" dur="1000" fill="hold"/>
                                        <p:tgtEl>
                                          <p:spTgt spid="8"/>
                                        </p:tgtEl>
                                        <p:attrNameLst>
                                          <p:attrName>ppt_x</p:attrName>
                                          <p:attrName>ppt_y</p:attrName>
                                        </p:attrNameLst>
                                      </p:cBhvr>
                                      <p:rCtr x="0" y="-9666"/>
                                    </p:animMotion>
                                  </p:childTnLst>
                                </p:cTn>
                              </p:par>
                              <p:par>
                                <p:cTn id="9" presetID="6" presetClass="emph" presetSubtype="0" accel="50000" decel="50000" fill="hold" nodeType="withEffect">
                                  <p:stCondLst>
                                    <p:cond delay="0"/>
                                  </p:stCondLst>
                                  <p:childTnLst>
                                    <p:animScale>
                                      <p:cBhvr>
                                        <p:cTn id="10" dur="1000" fill="hold"/>
                                        <p:tgtEl>
                                          <p:spTgt spid="7"/>
                                        </p:tgtEl>
                                      </p:cBhvr>
                                      <p:by x="85000" y="85000"/>
                                    </p:animScale>
                                  </p:childTnLst>
                                </p:cTn>
                              </p:par>
                              <p:par>
                                <p:cTn id="11" presetID="6" presetClass="emph" presetSubtype="0" accel="50000" decel="50000" fill="hold" nodeType="withEffect">
                                  <p:stCondLst>
                                    <p:cond delay="0"/>
                                  </p:stCondLst>
                                  <p:childTnLst>
                                    <p:animScale>
                                      <p:cBhvr>
                                        <p:cTn id="12" dur="1000" fill="hold"/>
                                        <p:tgtEl>
                                          <p:spTgt spid="8"/>
                                        </p:tgtEl>
                                      </p:cBhvr>
                                      <p:by x="85000" y="85000"/>
                                    </p:animScale>
                                  </p:childTnLst>
                                </p:cTn>
                              </p:par>
                              <p:par>
                                <p:cTn id="13" presetID="10"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par>
                                <p:cTn id="16" presetID="10" presetClass="entr" presetSubtype="0" fill="hold" nodeType="withEffect">
                                  <p:stCondLst>
                                    <p:cond delay="20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500"/>
                                        <p:tgtEl>
                                          <p:spTgt spid="9">
                                            <p:txEl>
                                              <p:pRg st="1" end="1"/>
                                            </p:txEl>
                                          </p:spTgt>
                                        </p:tgtEl>
                                      </p:cBhvr>
                                    </p:animEffect>
                                  </p:childTnLst>
                                </p:cTn>
                              </p:par>
                              <p:par>
                                <p:cTn id="19" presetID="10" presetClass="entr" presetSubtype="0" fill="hold" nodeType="withEffect">
                                  <p:stCondLst>
                                    <p:cond delay="30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500"/>
                                        <p:tgtEl>
                                          <p:spTgt spid="9">
                                            <p:txEl>
                                              <p:pRg st="2" end="2"/>
                                            </p:txEl>
                                          </p:spTgt>
                                        </p:tgtEl>
                                      </p:cBhvr>
                                    </p:animEffect>
                                  </p:childTnLst>
                                </p:cTn>
                              </p:par>
                              <p:par>
                                <p:cTn id="22" presetID="10" presetClass="entr" presetSubtype="0" fill="hold" nodeType="withEffect">
                                  <p:stCondLst>
                                    <p:cond delay="30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500"/>
                                        <p:tgtEl>
                                          <p:spTgt spid="9">
                                            <p:txEl>
                                              <p:pRg st="3" end="3"/>
                                            </p:txEl>
                                          </p:spTgt>
                                        </p:tgtEl>
                                      </p:cBhvr>
                                    </p:animEffect>
                                  </p:childTnLst>
                                </p:cTn>
                              </p:par>
                              <p:par>
                                <p:cTn id="25" presetID="10" presetClass="entr" presetSubtype="0" fill="hold" nodeType="withEffect">
                                  <p:stCondLst>
                                    <p:cond delay="30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Java and Oracle VMs in the Gallery</a:t>
            </a:r>
            <a:endParaRPr lang="en-US" dirty="0"/>
          </a:p>
        </p:txBody>
      </p:sp>
      <p:pic>
        <p:nvPicPr>
          <p:cNvPr id="82" name="Picture 81"/>
          <p:cNvPicPr>
            <a:picLocks noChangeAspect="1"/>
          </p:cNvPicPr>
          <p:nvPr/>
        </p:nvPicPr>
        <p:blipFill rotWithShape="1">
          <a:blip r:embed="rId2"/>
          <a:srcRect l="20879" t="18869" r="22081" b="6437"/>
          <a:stretch/>
        </p:blipFill>
        <p:spPr>
          <a:xfrm>
            <a:off x="2421426" y="1189176"/>
            <a:ext cx="7351467" cy="5174302"/>
          </a:xfrm>
          <a:prstGeom prst="rect">
            <a:avLst/>
          </a:prstGeom>
        </p:spPr>
      </p:pic>
    </p:spTree>
    <p:extLst>
      <p:ext uri="{BB962C8B-B14F-4D97-AF65-F5344CB8AC3E}">
        <p14:creationId xmlns:p14="http://schemas.microsoft.com/office/powerpoint/2010/main" val="10413624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5-30536_Build_2014_Breakout_Template_White_16x9">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A4136940-2F30-4F5C-9ED6-88F2C49C1AE1}"/>
    </a:ext>
  </a:extLst>
</a:theme>
</file>

<file path=ppt/theme/theme2.xml><?xml version="1.0" encoding="utf-8"?>
<a:theme xmlns:a="http://schemas.openxmlformats.org/drawingml/2006/main" name="1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Template.potx" id="{39E59A6A-D504-4212-89A7-01891365F18E}" vid="{C5418590-2BCF-48C6-AF37-67DC4D4291A7}"/>
    </a:ext>
  </a:extLst>
</a:theme>
</file>

<file path=ppt/theme/theme3.xml><?xml version="1.0" encoding="utf-8"?>
<a:theme xmlns:a="http://schemas.openxmlformats.org/drawingml/2006/main" name="Build_2014_Breakout_Template">
  <a:themeElements>
    <a:clrScheme name="Build 2014">
      <a:dk1>
        <a:srgbClr val="40404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F2E341AB-B1C9-4A03-98B5-82D7F8BB090B}"/>
    </a:ext>
  </a:extLst>
</a:theme>
</file>

<file path=ppt/theme/theme4.xml><?xml version="1.0" encoding="utf-8"?>
<a:theme xmlns:a="http://schemas.openxmlformats.org/drawingml/2006/main" name="2_5-30536_Build_2014_Breakout_Template_Blue_16x9">
  <a:themeElements>
    <a:clrScheme name="Build 2014">
      <a:dk1>
        <a:srgbClr val="000000"/>
      </a:dk1>
      <a:lt1>
        <a:srgbClr val="FFFFFF"/>
      </a:lt1>
      <a:dk2>
        <a:srgbClr val="00188F"/>
      </a:dk2>
      <a:lt2>
        <a:srgbClr val="FFFFFF"/>
      </a:lt2>
      <a:accent1>
        <a:srgbClr val="00188F"/>
      </a:accent1>
      <a:accent2>
        <a:srgbClr val="00BCF2"/>
      </a:accent2>
      <a:accent3>
        <a:srgbClr val="9B4F96"/>
      </a:accent3>
      <a:accent4>
        <a:srgbClr val="7FBA00"/>
      </a:accent4>
      <a:accent5>
        <a:srgbClr val="FF8C00"/>
      </a:accent5>
      <a:accent6>
        <a:srgbClr val="00D8CC"/>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ct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4_Breakout_Template.potx" id="{AF7916F5-B6CE-4446-87D4-7A61BEF9288B}" vid="{C9130907-DA69-4142-9ECE-92E64A71CF5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59190252e8f6b8110360cee8e4044d5b">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ce62f3e539b6767ca1e323fb703a26fd"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27</Value>
      <Value>55</Value>
      <Value>28</Value>
      <Value>6</Value>
    </TaxCatchAll>
    <Event_x0020_End_x0020_Date xmlns="e36bfbf9-5e42-489c-a259-4c54eb22cb57">2014-04-04T07:00:00+00:00</Event_x0020_End_x0020_Date>
    <Event_x0020_Start_x0020_Date xmlns="e36bfbf9-5e42-489c-a259-4c54eb22cb57">2014-04-02T07:00:00+00:00</Event_x0020_Start_x0020_Date>
    <MS_x0020_Speaker xmlns="e36bfbf9-5e42-489c-a259-4c54eb22cb57">
      <UserInfo>
        <DisplayName/>
        <AccountId xsi:nil="true"/>
        <AccountType/>
      </UserInfo>
    </MS_x0020_Speaker>
    <External_x0020_Speaker xmlns="e36bfbf9-5e42-489c-a259-4c54eb22cb57"> Brian Benz; Chris Risner</External_x0020_Speaker>
    <Session_x0020_Code xmlns="e36bfbf9-5e42-489c-a259-4c54eb22cb57">3-619</Session_x0020_Code>
    <Presentation_x0020_Date xmlns="e36bfbf9-5e42-489c-a259-4c54eb22cb57">2014-04-02T00:00:00-07:00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Moscone Center</TermName>
          <TermId xmlns="http://schemas.microsoft.com/office/infopath/2007/PartnerControls">d4f36a2e-dd0d-4424-990f-7c93b4e9f063</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BUILD</TermName>
          <TermId xmlns="http://schemas.microsoft.com/office/infopath/2007/PartnerControls">58542b36-5bf5-46a6-a53f-a41fb7a73785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San Francisco</TermName>
          <TermId xmlns="http://schemas.microsoft.com/office/infopath/2007/PartnerControls">84dfcb53-432b-499d-8965-93d483d36b4a</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ermInfo xmlns="http://schemas.microsoft.com/office/infopath/2007/PartnerControls">
          <TermName xmlns="http://schemas.microsoft.com/office/infopath/2007/PartnerControls">Build 2014</TermName>
          <TermId xmlns="http://schemas.microsoft.com/office/infopath/2007/PartnerControls">8770012f-d296-48ca-a06e-3861b41b8494</TermId>
        </TermInfo>
      </Term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08D1A452-E14D-4855-86D9-B23C243AD4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230e9df3-be65-4c73-a93b-d1236ebd677e"/>
    <ds:schemaRef ds:uri="http://purl.org/dc/dcmitype/"/>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e36bfbf9-5e42-489c-a259-4c54eb22cb57"/>
    <ds:schemaRef ds:uri="http://schemas.microsoft.com/sharepoint/v3"/>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Build_2014_Template</Template>
  <TotalTime>7</TotalTime>
  <Words>3560</Words>
  <Application>Microsoft Office PowerPoint</Application>
  <PresentationFormat>Custom</PresentationFormat>
  <Paragraphs>372</Paragraphs>
  <Slides>43</Slides>
  <Notes>30</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43</vt:i4>
      </vt:variant>
    </vt:vector>
  </HeadingPairs>
  <TitlesOfParts>
    <vt:vector size="58" baseType="lpstr">
      <vt:lpstr>Kozuka Gothic Pro R</vt:lpstr>
      <vt:lpstr>ＭＳ Ｐゴシック</vt:lpstr>
      <vt:lpstr>Arial</vt:lpstr>
      <vt:lpstr>Avenir LT Pro 45 Book</vt:lpstr>
      <vt:lpstr>Calibri</vt:lpstr>
      <vt:lpstr>Consolas</vt:lpstr>
      <vt:lpstr>Courier New</vt:lpstr>
      <vt:lpstr>Segoe UI</vt:lpstr>
      <vt:lpstr>Segoe UI Light</vt:lpstr>
      <vt:lpstr>Wingdings</vt:lpstr>
      <vt:lpstr>5-30536_Build_2014_Breakout_Template_White_16x9</vt:lpstr>
      <vt:lpstr>1_5-30536_Build_2014_Breakout_Template_Blue_16x9</vt:lpstr>
      <vt:lpstr>Build_2014_Breakout_Template</vt:lpstr>
      <vt:lpstr>2_5-30536_Build_2014_Breakout_Template_Blue_16x9</vt:lpstr>
      <vt:lpstr>Worksheet</vt:lpstr>
      <vt:lpstr>PowerPoint Presentation</vt:lpstr>
      <vt:lpstr>Running Java and Oracle Applications on Azure</vt:lpstr>
      <vt:lpstr>Agenda </vt:lpstr>
      <vt:lpstr>Why Java?</vt:lpstr>
      <vt:lpstr>Java Hosting in Azure</vt:lpstr>
      <vt:lpstr>Cloud Computing</vt:lpstr>
      <vt:lpstr>Java on Microsoft Azure: IaaS</vt:lpstr>
      <vt:lpstr>The Oracle Partnership</vt:lpstr>
      <vt:lpstr>Java and Oracle VMs in the Gallery</vt:lpstr>
      <vt:lpstr>Current Java and Oracle VM Images</vt:lpstr>
      <vt:lpstr>Current Linux Support in Azure</vt:lpstr>
      <vt:lpstr>Public Cloud Licensing Options</vt:lpstr>
      <vt:lpstr>Demo: Deploying a VM</vt:lpstr>
      <vt:lpstr>Oracle</vt:lpstr>
      <vt:lpstr>Java on Windows Azure: PaaS</vt:lpstr>
      <vt:lpstr>Cloud Services</vt:lpstr>
      <vt:lpstr>Eclipse Tooling</vt:lpstr>
      <vt:lpstr>VM Depot – Tomcat (and other options)</vt:lpstr>
      <vt:lpstr>Reference, API Documentation</vt:lpstr>
      <vt:lpstr>Articles and Updates</vt:lpstr>
      <vt:lpstr>azure.github.com</vt:lpstr>
      <vt:lpstr>Or use the Eclipse Plugin (includes SDK)</vt:lpstr>
      <vt:lpstr>Azul Zulu OpenJDK on WebPI Installer</vt:lpstr>
      <vt:lpstr>Demos: WebPI &amp; Eclipse Plugin</vt:lpstr>
      <vt:lpstr>Java on Microsoft Azure: Services</vt:lpstr>
      <vt:lpstr>Download the SDK: Windows, Mac, Linux</vt:lpstr>
      <vt:lpstr>Application building blocks</vt:lpstr>
      <vt:lpstr>PowerPoint Presentation</vt:lpstr>
      <vt:lpstr>PowerPoint Presentation</vt:lpstr>
      <vt:lpstr>PowerPoint Presentation</vt:lpstr>
      <vt:lpstr>PowerPoint Presentation</vt:lpstr>
      <vt:lpstr>PowerPoint Presentation</vt:lpstr>
      <vt:lpstr>Blob Storage Concepts</vt:lpstr>
      <vt:lpstr>API Imports for Blob Storage</vt:lpstr>
      <vt:lpstr>Connect and Open a Container</vt:lpstr>
      <vt:lpstr>Output URIs for a Container</vt:lpstr>
      <vt:lpstr>PowerPoint Presentation</vt:lpstr>
      <vt:lpstr>Java Reference</vt:lpstr>
      <vt:lpstr>Oracle Reference</vt:lpstr>
      <vt:lpstr>Contact Us</vt:lpstr>
      <vt:lpstr>Questions &amp; Answers</vt:lpstr>
      <vt:lpstr>PowerPoint Presentation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Java and Oracle Applications on Azure</dc:title>
  <dc:subject>Build 2014</dc:subject>
  <dc:creator>Administrator</dc:creator>
  <cp:keywords>Build 2014</cp:keywords>
  <dc:description>Template: Mitchell Derrey, Silver Fox Productions
Formatting: 
Event Dates: April 2nd - 4th, 2014
Event Location: Moscone Conference Center, San Francisco, CA
Audience Type: Internal</dc:description>
  <cp:lastModifiedBy>Administrator</cp:lastModifiedBy>
  <cp:revision>4</cp:revision>
  <dcterms:created xsi:type="dcterms:W3CDTF">2014-04-01T19:03:51Z</dcterms:created>
  <dcterms:modified xsi:type="dcterms:W3CDTF">2014-04-03T00:39:34Z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28;#Moscone Center|d4f36a2e-dd0d-4424-990f-7c93b4e9f063</vt:lpwstr>
  </property>
  <property fmtid="{D5CDD505-2E9C-101B-9397-08002B2CF9AE}" pid="7" name="Track">
    <vt:lpwstr/>
  </property>
  <property fmtid="{D5CDD505-2E9C-101B-9397-08002B2CF9AE}" pid="8" name="Event Location">
    <vt:lpwstr>6;#San Francisco|84dfcb53-432b-499d-8965-93d483d36b4a</vt:lpwstr>
  </property>
  <property fmtid="{D5CDD505-2E9C-101B-9397-08002B2CF9AE}" pid="9" name="Campaign">
    <vt:lpwstr/>
  </property>
  <property fmtid="{D5CDD505-2E9C-101B-9397-08002B2CF9AE}" pid="10" name="Audience1">
    <vt:lpwstr/>
  </property>
  <property fmtid="{D5CDD505-2E9C-101B-9397-08002B2CF9AE}" pid="11" name="Event Name">
    <vt:lpwstr>27;#BUILD|58542b36-5bf5-46a6-a53f-a41fb7a73785</vt:lpwstr>
  </property>
  <property fmtid="{D5CDD505-2E9C-101B-9397-08002B2CF9AE}" pid="12" name="TaxKeyword">
    <vt:lpwstr>55;#Build 2014|8770012f-d296-48ca-a06e-3861b41b8494</vt:lpwstr>
  </property>
</Properties>
</file>