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 id="2147484219" r:id="rId5"/>
    <p:sldMasterId id="2147484234" r:id="rId6"/>
    <p:sldMasterId id="2147484249" r:id="rId7"/>
  </p:sldMasterIdLst>
  <p:notesMasterIdLst>
    <p:notesMasterId r:id="rId38"/>
  </p:notesMasterIdLst>
  <p:handoutMasterIdLst>
    <p:handoutMasterId r:id="rId39"/>
  </p:handoutMasterIdLst>
  <p:sldIdLst>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283" r:id="rId36"/>
    <p:sldId id="314" r:id="rId37"/>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4 Breakout Template" id="{5CF46F38-2ECC-4583-8D7D-57BEA9520F7C}">
          <p14:sldIdLst>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283"/>
            <p14:sldId id="314"/>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00"/>
    <a:srgbClr val="8C8C8C"/>
    <a:srgbClr val="505050"/>
    <a:srgbClr val="D2D2D2"/>
    <a:srgbClr val="BAD80A"/>
    <a:srgbClr val="7FBA00"/>
    <a:srgbClr val="FFFFFF"/>
    <a:srgbClr val="FFB900"/>
    <a:srgbClr val="DC3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28" autoAdjust="0"/>
    <p:restoredTop sz="95747" autoAdjust="0"/>
  </p:normalViewPr>
  <p:slideViewPr>
    <p:cSldViewPr snapToObjects="1">
      <p:cViewPr varScale="1">
        <p:scale>
          <a:sx n="121" d="100"/>
          <a:sy n="121" d="100"/>
        </p:scale>
        <p:origin x="840" y="108"/>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65" d="100"/>
          <a:sy n="65" d="100"/>
        </p:scale>
        <p:origin x="3276" y="66"/>
      </p:cViewPr>
      <p:guideLst>
        <p:guide orient="horz" pos="2880"/>
        <p:guide pos="2160"/>
      </p:guideLst>
    </p:cSldViewPr>
  </p:notes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handoutMaster" Target="handoutMasters/handoutMaster1.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172694-61BA-4353-BA89-77A3A7646F9B}" type="datetime1">
              <a:rPr lang="en-US" smtClean="0">
                <a:latin typeface="Segoe UI" pitchFamily="34" charset="0"/>
              </a:rPr>
              <a:t>4/4/2014</a:t>
            </a:fld>
            <a:endParaRPr lang="en-US" dirty="0">
              <a:latin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
        <p:nvSpPr>
          <p:cNvPr id="3" name="Footer Placeholder 2"/>
          <p:cNvSpPr>
            <a:spLocks noGrp="1"/>
          </p:cNvSpPr>
          <p:nvPr>
            <p:ph type="ftr" sz="quarter" idx="2"/>
          </p:nvPr>
        </p:nvSpPr>
        <p:spPr>
          <a:xfrm>
            <a:off x="320074" y="8685213"/>
            <a:ext cx="5463504" cy="458787"/>
          </a:xfrm>
          <a:prstGeom prst="rect">
            <a:avLst/>
          </a:prstGeom>
        </p:spPr>
        <p:txBody>
          <a:bodyPr vert="horz" lIns="91440" tIns="45720" rIns="91440" bIns="45720" rtlCol="0" anchor="b"/>
          <a:lstStyle>
            <a:lvl1pPr algn="l">
              <a:defRPr sz="1200"/>
            </a:lvl1pPr>
          </a:lstStyle>
          <a:p>
            <a:r>
              <a:rPr lang="en-US" sz="500" dirty="0" smtClean="0"/>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p>
        </p:txBody>
      </p:sp>
      <p:sp>
        <p:nvSpPr>
          <p:cNvPr id="5"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9F00D60D-1703-4D24-8308-FEE06A50A69C}" type="datetime1">
              <a:rPr lang="en-US" smtClean="0"/>
              <a:t>4/4/2014</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solidFill>
                  <a:prstClr val="black"/>
                </a:solidFill>
              </a:rPr>
              <a:pPr/>
              <a:t>4/4/2014</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2290551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83042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67466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879292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361924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804575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871785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9732387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4/4/2014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29</a:t>
            </a:fld>
            <a:endParaRPr lang="en-US" dirty="0"/>
          </a:p>
        </p:txBody>
      </p:sp>
    </p:spTree>
    <p:extLst>
      <p:ext uri="{BB962C8B-B14F-4D97-AF65-F5344CB8AC3E}">
        <p14:creationId xmlns:p14="http://schemas.microsoft.com/office/powerpoint/2010/main" val="3687500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079C3B8-7366-4A44-A34B-3977080C19E7}" type="datetime1">
              <a:rPr lang="en-US" smtClean="0">
                <a:solidFill>
                  <a:prstClr val="black"/>
                </a:solidFill>
              </a:rPr>
              <a:pPr/>
              <a:t>4/4/2014</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262792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776236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AE3CE3-E5A3-4F77-AECD-EDC063C91D91}"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62545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590161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804474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101146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963552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4/4/2014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112269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886053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 orient="horz" pos="4406"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669733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90312070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545972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7896568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86192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213826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18252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1372855731"/>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32227972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6215611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1462853086"/>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60856795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218113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79610937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9634120"/>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113524"/>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91420366"/>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165911206"/>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9076179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8856566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7265139"/>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180524640"/>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524817341"/>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13310123"/>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9412521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15516980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307941404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29603221"/>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016423"/>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106175413"/>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2428715814"/>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75237024"/>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67714267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37713162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6547473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62903715"/>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2217932033"/>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669302545"/>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2236789534"/>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39929305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54423928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2390161380"/>
      </p:ext>
    </p:ext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24206420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09624381"/>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342371"/>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48214163"/>
      </p:ext>
    </p:extLst>
  </p:cSld>
  <p:clrMapOvr>
    <a:masterClrMapping/>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63771319"/>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6735894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0687508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66105043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61358710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6" Type="http://schemas.openxmlformats.org/officeDocument/2006/relationships/image" Target="../media/image1.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image" Target="../media/image1.png"/><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167" r:id="rId1"/>
    <p:sldLayoutId id="2147484214" r:id="rId2"/>
    <p:sldLayoutId id="2147484086" r:id="rId3"/>
    <p:sldLayoutId id="2147484206" r:id="rId4"/>
    <p:sldLayoutId id="2147484195" r:id="rId5"/>
    <p:sldLayoutId id="2147484207" r:id="rId6"/>
    <p:sldLayoutId id="2147484216" r:id="rId7"/>
    <p:sldLayoutId id="2147484217" r:id="rId8"/>
    <p:sldLayoutId id="2147484218" r:id="rId9"/>
    <p:sldLayoutId id="2147484212" r:id="rId10"/>
    <p:sldLayoutId id="2147484093" r:id="rId11"/>
    <p:sldLayoutId id="2147484213" r:id="rId12"/>
    <p:sldLayoutId id="2147484215" r:id="rId13"/>
    <p:sldLayoutId id="2147484203"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661" userDrawn="1">
          <p15:clr>
            <a:srgbClr val="5ACBF0"/>
          </p15:clr>
        </p15:guide>
        <p15:guide id="4" orient="horz" pos="4219" userDrawn="1">
          <p15:clr>
            <a:srgbClr val="5ACBF0"/>
          </p15:clr>
        </p15:guide>
        <p15:guide id="5" pos="749" userDrawn="1">
          <p15:clr>
            <a:srgbClr val="5ACBF0"/>
          </p15:clr>
        </p15:guide>
        <p15:guide id="6" pos="1325" userDrawn="1">
          <p15:clr>
            <a:srgbClr val="5ACBF0"/>
          </p15:clr>
        </p15:guide>
        <p15:guide id="7" pos="1901" userDrawn="1">
          <p15:clr>
            <a:srgbClr val="5ACBF0"/>
          </p15:clr>
        </p15:guide>
        <p15:guide id="8" pos="2477" userDrawn="1">
          <p15:clr>
            <a:srgbClr val="5ACBF0"/>
          </p15:clr>
        </p15:guide>
        <p15:guide id="9" pos="3053" userDrawn="1">
          <p15:clr>
            <a:srgbClr val="5ACBF0"/>
          </p15:clr>
        </p15:guide>
        <p15:guide id="10" pos="3629" userDrawn="1">
          <p15:clr>
            <a:srgbClr val="5ACBF0"/>
          </p15:clr>
        </p15:guide>
        <p15:guide id="11" pos="4205" userDrawn="1">
          <p15:clr>
            <a:srgbClr val="5ACBF0"/>
          </p15:clr>
        </p15:guide>
        <p15:guide id="12" pos="4781" userDrawn="1">
          <p15:clr>
            <a:srgbClr val="5ACBF0"/>
          </p15:clr>
        </p15:guide>
        <p15:guide id="13" pos="5357" userDrawn="1">
          <p15:clr>
            <a:srgbClr val="5ACBF0"/>
          </p15:clr>
        </p15:guide>
        <p15:guide id="14" pos="5933" userDrawn="1">
          <p15:clr>
            <a:srgbClr val="5ACBF0"/>
          </p15:clr>
        </p15:guide>
        <p15:guide id="15" pos="6509" userDrawn="1">
          <p15:clr>
            <a:srgbClr val="5ACBF0"/>
          </p15:clr>
        </p15:guide>
        <p15:guide id="16" pos="7085" userDrawn="1">
          <p15:clr>
            <a:srgbClr val="5ACBF0"/>
          </p15:clr>
        </p15:guide>
        <p15:guide id="17" orient="horz" pos="763" userDrawn="1">
          <p15:clr>
            <a:srgbClr val="5ACBF0"/>
          </p15:clr>
        </p15:guide>
        <p15:guide id="18" orient="horz" pos="1339" userDrawn="1">
          <p15:clr>
            <a:srgbClr val="5ACBF0"/>
          </p15:clr>
        </p15:guide>
        <p15:guide id="19" orient="horz" pos="1915" userDrawn="1">
          <p15:clr>
            <a:srgbClr val="5ACBF0"/>
          </p15:clr>
        </p15:guide>
        <p15:guide id="20" orient="horz" pos="2491" userDrawn="1">
          <p15:clr>
            <a:srgbClr val="5ACBF0"/>
          </p15:clr>
        </p15:guide>
        <p15:guide id="21" orient="horz" pos="3067" userDrawn="1">
          <p15:clr>
            <a:srgbClr val="5ACBF0"/>
          </p15:clr>
        </p15:guide>
        <p15:guide id="22" orient="horz" pos="3643" userDrawn="1">
          <p15:clr>
            <a:srgbClr val="5ACBF0"/>
          </p15:clr>
        </p15:guide>
        <p15:guide id="23" pos="288" userDrawn="1">
          <p15:clr>
            <a:srgbClr val="C35EA4"/>
          </p15:clr>
        </p15:guide>
        <p15:guide id="24" pos="7546" userDrawn="1">
          <p15:clr>
            <a:srgbClr val="C35EA4"/>
          </p15:clr>
        </p15:guide>
        <p15:guide id="25" orient="horz" pos="302" userDrawn="1">
          <p15:clr>
            <a:srgbClr val="C35EA4"/>
          </p15:clr>
        </p15:guide>
        <p15:guide id="26" orient="horz" pos="4104"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980749296"/>
      </p:ext>
    </p:extLst>
  </p:cSld>
  <p:clrMap bg1="dk1" tx1="lt1" bg2="dk2" tx2="lt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2" r:id="rId12"/>
    <p:sldLayoutId id="2147484233"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09660543"/>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 id="2147484246" r:id="rId12"/>
    <p:sldLayoutId id="2147484247" r:id="rId13"/>
    <p:sldLayoutId id="2147484248"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3275201593"/>
      </p:ext>
    </p:extLst>
  </p:cSld>
  <p:clrMap bg1="dk1" tx1="lt1" bg2="dk2" tx2="lt2" accent1="accent1" accent2="accent2" accent3="accent3" accent4="accent4" accent5="accent5" accent6="accent6" hlink="hlink" folHlink="folHlink"/>
  <p:sldLayoutIdLst>
    <p:sldLayoutId id="2147484250" r:id="rId1"/>
    <p:sldLayoutId id="2147484251" r:id="rId2"/>
    <p:sldLayoutId id="2147484252" r:id="rId3"/>
    <p:sldLayoutId id="2147484253" r:id="rId4"/>
    <p:sldLayoutId id="2147484254" r:id="rId5"/>
    <p:sldLayoutId id="2147484255" r:id="rId6"/>
    <p:sldLayoutId id="2147484256" r:id="rId7"/>
    <p:sldLayoutId id="2147484257" r:id="rId8"/>
    <p:sldLayoutId id="2147484258" r:id="rId9"/>
    <p:sldLayoutId id="2147484259" r:id="rId10"/>
    <p:sldLayoutId id="2147484260" r:id="rId11"/>
    <p:sldLayoutId id="2147484261" r:id="rId12"/>
    <p:sldLayoutId id="2147484262"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3" Type="http://schemas.openxmlformats.org/officeDocument/2006/relationships/hyperlink" Target="http://channel9.msdn.com/Events/Build/2014/2-547" TargetMode="External"/><Relationship Id="rId7" Type="http://schemas.openxmlformats.org/officeDocument/2006/relationships/hyperlink" Target="http://channel9.msdn.com/Events/Build/2014/3-618" TargetMode="External"/><Relationship Id="rId2" Type="http://schemas.openxmlformats.org/officeDocument/2006/relationships/notesSlide" Target="../notesSlides/notesSlide16.xml"/><Relationship Id="rId1" Type="http://schemas.openxmlformats.org/officeDocument/2006/relationships/slideLayout" Target="../slideLayouts/slideLayout31.xml"/><Relationship Id="rId6" Type="http://schemas.openxmlformats.org/officeDocument/2006/relationships/hyperlink" Target="http://channel9.msdn.com/Events/Build/2014/3-623" TargetMode="External"/><Relationship Id="rId5" Type="http://schemas.openxmlformats.org/officeDocument/2006/relationships/hyperlink" Target="http://channel9.msdn.com/Events/Build/2014/2-616" TargetMode="External"/><Relationship Id="rId4" Type="http://schemas.openxmlformats.org/officeDocument/2006/relationships/hyperlink" Target="http://code.msdn.microsoft.com/windowsazure/How-to-integrate-a-Mobile-1ee6a5ea"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chrisner@microsoft.com" TargetMode="External"/><Relationship Id="rId2" Type="http://schemas.openxmlformats.org/officeDocument/2006/relationships/hyperlink" Target="mailto:donnam@microsoft.com" TargetMode="External"/><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572489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961358"/>
          </a:xfrm>
        </p:spPr>
        <p:txBody>
          <a:bodyPr/>
          <a:lstStyle/>
          <a:p>
            <a:r>
              <a:rPr lang="en-US" dirty="0" smtClean="0"/>
              <a:t>Geared toward occasionally-connected apps</a:t>
            </a:r>
          </a:p>
          <a:p>
            <a:r>
              <a:rPr lang="en-US" dirty="0" smtClean="0"/>
              <a:t>Explicit model: app opts in to offline feature and chooses when to push and pull data from the server</a:t>
            </a:r>
          </a:p>
          <a:p>
            <a:r>
              <a:rPr lang="en-US" dirty="0" smtClean="0"/>
              <a:t>SDK includes a local store based on SQLite</a:t>
            </a:r>
          </a:p>
          <a:p>
            <a:pPr lvl="1"/>
            <a:r>
              <a:rPr lang="en-US" dirty="0" smtClean="0"/>
              <a:t>Feature is configurable, can substitute your own implementation</a:t>
            </a:r>
          </a:p>
          <a:p>
            <a:r>
              <a:rPr lang="en-US" dirty="0" smtClean="0"/>
              <a:t>Can detect conflicts between client and server</a:t>
            </a:r>
            <a:br>
              <a:rPr lang="en-US" dirty="0" smtClean="0"/>
            </a:br>
            <a:r>
              <a:rPr lang="en-US" dirty="0" smtClean="0"/>
              <a:t>(more on this later)</a:t>
            </a:r>
          </a:p>
          <a:p>
            <a:r>
              <a:rPr lang="en-US" dirty="0" smtClean="0"/>
              <a:t>.NET client library available today</a:t>
            </a:r>
            <a:endParaRPr lang="en-US" dirty="0"/>
          </a:p>
        </p:txBody>
      </p:sp>
      <p:sp>
        <p:nvSpPr>
          <p:cNvPr id="3" name="Title 2"/>
          <p:cNvSpPr>
            <a:spLocks noGrp="1"/>
          </p:cNvSpPr>
          <p:nvPr>
            <p:ph type="title"/>
          </p:nvPr>
        </p:nvSpPr>
        <p:spPr/>
        <p:txBody>
          <a:bodyPr/>
          <a:lstStyle/>
          <a:p>
            <a:r>
              <a:rPr lang="en-US" smtClean="0"/>
              <a:t>Current preview release</a:t>
            </a:r>
            <a:endParaRPr lang="en-US" dirty="0"/>
          </a:p>
        </p:txBody>
      </p:sp>
    </p:spTree>
    <p:extLst>
      <p:ext uri="{BB962C8B-B14F-4D97-AF65-F5344CB8AC3E}">
        <p14:creationId xmlns:p14="http://schemas.microsoft.com/office/powerpoint/2010/main" val="22974515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 </a:t>
            </a:r>
            <a:r>
              <a:rPr lang="en-US" dirty="0" smtClean="0"/>
              <a:t/>
            </a:r>
            <a:br>
              <a:rPr lang="en-US" dirty="0" smtClean="0"/>
            </a:br>
            <a:r>
              <a:rPr lang="en-US" dirty="0" smtClean="0"/>
              <a:t>Adding Offline Support</a:t>
            </a:r>
            <a:endParaRPr lang="en-US" dirty="0"/>
          </a:p>
        </p:txBody>
      </p:sp>
    </p:spTree>
    <p:extLst>
      <p:ext uri="{BB962C8B-B14F-4D97-AF65-F5344CB8AC3E}">
        <p14:creationId xmlns:p14="http://schemas.microsoft.com/office/powerpoint/2010/main" val="291104327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948416" y="4787139"/>
            <a:ext cx="1737341" cy="627864"/>
          </a:xfrm>
          <a:prstGeom prst="rect">
            <a:avLst/>
          </a:prstGeom>
          <a:noFill/>
        </p:spPr>
        <p:txBody>
          <a:bodyPr wrap="square" lIns="182880" tIns="146304" rIns="182880" bIns="146304" rtlCol="0">
            <a:spAutoFit/>
          </a:bodyPr>
          <a:lstStyle/>
          <a:p>
            <a:pPr algn="ctr">
              <a:lnSpc>
                <a:spcPct val="90000"/>
              </a:lnSpc>
              <a:spcAft>
                <a:spcPts val="600"/>
              </a:spcAft>
            </a:pPr>
            <a:r>
              <a:rPr lang="en-US" sz="2400" dirty="0">
                <a:solidFill>
                  <a:srgbClr val="00188F"/>
                </a:solidFill>
                <a:latin typeface="Segoe UI Symbol" panose="020B0502040204020203" pitchFamily="34" charset="0"/>
                <a:ea typeface="Segoe UI Symbol" panose="020B0502040204020203" pitchFamily="34" charset="0"/>
              </a:rPr>
              <a:t>▲</a:t>
            </a:r>
            <a:r>
              <a:rPr lang="en-US" sz="2400" dirty="0">
                <a:solidFill>
                  <a:srgbClr val="00188F"/>
                </a:solidFill>
              </a:rPr>
              <a:t>, </a:t>
            </a:r>
            <a:r>
              <a:rPr lang="en-US" sz="2400" dirty="0" smtClean="0">
                <a:solidFill>
                  <a:srgbClr val="00188F"/>
                </a:solidFill>
              </a:rPr>
              <a:t>1</a:t>
            </a:r>
            <a:endParaRPr lang="en-US" sz="2400" dirty="0">
              <a:solidFill>
                <a:srgbClr val="00188F"/>
              </a:solidFill>
            </a:endParaRPr>
          </a:p>
        </p:txBody>
      </p:sp>
      <p:sp>
        <p:nvSpPr>
          <p:cNvPr id="49" name="TextBox 48"/>
          <p:cNvSpPr txBox="1"/>
          <p:nvPr/>
        </p:nvSpPr>
        <p:spPr>
          <a:xfrm>
            <a:off x="8438852" y="3869071"/>
            <a:ext cx="1737341" cy="634020"/>
          </a:xfrm>
          <a:prstGeom prst="rect">
            <a:avLst/>
          </a:prstGeom>
          <a:noFill/>
        </p:spPr>
        <p:txBody>
          <a:bodyPr wrap="square" lIns="182880" tIns="146304" rIns="182880" bIns="146304" rtlCol="0">
            <a:spAutoFit/>
          </a:bodyPr>
          <a:lstStyle/>
          <a:p>
            <a:pPr algn="ctr">
              <a:lnSpc>
                <a:spcPct val="90000"/>
              </a:lnSpc>
              <a:spcAft>
                <a:spcPts val="600"/>
              </a:spcAft>
            </a:pPr>
            <a:r>
              <a:rPr lang="en-US" sz="2400" dirty="0" smtClean="0">
                <a:solidFill>
                  <a:srgbClr val="00188F"/>
                </a:solidFill>
                <a:latin typeface="Segoe UI Symbol" panose="020B0502040204020203" pitchFamily="34" charset="0"/>
                <a:ea typeface="Segoe UI Symbol" panose="020B0502040204020203" pitchFamily="34" charset="0"/>
              </a:rPr>
              <a:t>▲, 1</a:t>
            </a:r>
            <a:r>
              <a:rPr lang="en-US" sz="2400" dirty="0" smtClean="0">
                <a:solidFill>
                  <a:srgbClr val="00188F"/>
                </a:solidFill>
              </a:rPr>
              <a:t> </a:t>
            </a:r>
          </a:p>
        </p:txBody>
      </p:sp>
      <p:sp>
        <p:nvSpPr>
          <p:cNvPr id="18" name="TextBox 17"/>
          <p:cNvSpPr txBox="1"/>
          <p:nvPr/>
        </p:nvSpPr>
        <p:spPr>
          <a:xfrm>
            <a:off x="5212408" y="3869007"/>
            <a:ext cx="1737341" cy="627864"/>
          </a:xfrm>
          <a:prstGeom prst="rect">
            <a:avLst/>
          </a:prstGeom>
          <a:solidFill>
            <a:schemeClr val="bg1"/>
          </a:solidFill>
        </p:spPr>
        <p:txBody>
          <a:bodyPr wrap="square" lIns="182880" tIns="146304" rIns="182880" bIns="146304" rtlCol="0">
            <a:spAutoFit/>
          </a:bodyPr>
          <a:lstStyle/>
          <a:p>
            <a:pPr algn="ctr">
              <a:lnSpc>
                <a:spcPct val="90000"/>
              </a:lnSpc>
              <a:spcAft>
                <a:spcPts val="600"/>
              </a:spcAft>
            </a:pPr>
            <a:r>
              <a:rPr lang="en-US" sz="2400" dirty="0">
                <a:solidFill>
                  <a:srgbClr val="00188F"/>
                </a:solidFill>
                <a:latin typeface="Segoe UI Symbol" panose="020B0502040204020203" pitchFamily="34" charset="0"/>
                <a:ea typeface="Segoe UI Symbol" panose="020B0502040204020203" pitchFamily="34" charset="0"/>
              </a:rPr>
              <a:t>▲</a:t>
            </a:r>
            <a:r>
              <a:rPr lang="en-US" sz="2400" dirty="0">
                <a:solidFill>
                  <a:srgbClr val="00188F"/>
                </a:solidFill>
              </a:rPr>
              <a:t>, </a:t>
            </a:r>
            <a:r>
              <a:rPr lang="en-US" sz="2400" dirty="0" smtClean="0">
                <a:solidFill>
                  <a:srgbClr val="00188F"/>
                </a:solidFill>
              </a:rPr>
              <a:t>1</a:t>
            </a:r>
            <a:endParaRPr lang="en-US" sz="2400" dirty="0">
              <a:solidFill>
                <a:srgbClr val="00188F"/>
              </a:solidFill>
            </a:endParaRPr>
          </a:p>
        </p:txBody>
      </p:sp>
      <p:sp>
        <p:nvSpPr>
          <p:cNvPr id="43" name="TextBox 42"/>
          <p:cNvSpPr txBox="1"/>
          <p:nvPr/>
        </p:nvSpPr>
        <p:spPr>
          <a:xfrm>
            <a:off x="5206127" y="3869071"/>
            <a:ext cx="1737341" cy="634020"/>
          </a:xfrm>
          <a:prstGeom prst="rect">
            <a:avLst/>
          </a:prstGeom>
          <a:solidFill>
            <a:schemeClr val="bg1"/>
          </a:solidFill>
        </p:spPr>
        <p:txBody>
          <a:bodyPr wrap="square" lIns="182880" tIns="146304" rIns="182880" bIns="146304" rtlCol="0">
            <a:spAutoFit/>
          </a:bodyPr>
          <a:lstStyle/>
          <a:p>
            <a:pPr algn="ctr">
              <a:lnSpc>
                <a:spcPct val="90000"/>
              </a:lnSpc>
              <a:spcAft>
                <a:spcPts val="600"/>
              </a:spcAft>
            </a:pPr>
            <a:r>
              <a:rPr lang="en-US" sz="2400" dirty="0">
                <a:solidFill>
                  <a:srgbClr val="FF8C00"/>
                </a:solidFill>
                <a:latin typeface="Segoe UI Symbol" panose="020B0502040204020203" pitchFamily="34" charset="0"/>
                <a:ea typeface="Segoe UI Symbol" panose="020B0502040204020203" pitchFamily="34" charset="0"/>
              </a:rPr>
              <a:t>■</a:t>
            </a:r>
            <a:r>
              <a:rPr lang="en-US" sz="2400" dirty="0" smtClean="0">
                <a:solidFill>
                  <a:srgbClr val="FF8C00"/>
                </a:solidFill>
                <a:latin typeface="Segoe UI Symbol" panose="020B0502040204020203" pitchFamily="34" charset="0"/>
                <a:ea typeface="Segoe UI Symbol" panose="020B0502040204020203" pitchFamily="34" charset="0"/>
              </a:rPr>
              <a:t>, 2</a:t>
            </a:r>
            <a:r>
              <a:rPr lang="en-US" sz="2400" dirty="0" smtClean="0">
                <a:solidFill>
                  <a:srgbClr val="FF8C00"/>
                </a:solidFill>
              </a:rPr>
              <a:t> </a:t>
            </a:r>
          </a:p>
        </p:txBody>
      </p:sp>
      <p:sp>
        <p:nvSpPr>
          <p:cNvPr id="3" name="Title 2"/>
          <p:cNvSpPr>
            <a:spLocks noGrp="1"/>
          </p:cNvSpPr>
          <p:nvPr>
            <p:ph type="title"/>
          </p:nvPr>
        </p:nvSpPr>
        <p:spPr/>
        <p:txBody>
          <a:bodyPr/>
          <a:lstStyle/>
          <a:p>
            <a:r>
              <a:rPr lang="en-US" smtClean="0"/>
              <a:t>Optimistic Concurrency</a:t>
            </a:r>
            <a:endParaRPr lang="en-US" dirty="0"/>
          </a:p>
        </p:txBody>
      </p:sp>
      <p:pic>
        <p:nvPicPr>
          <p:cNvPr id="5" name="Picture 7"/>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640458" y="2034238"/>
            <a:ext cx="1051997" cy="1716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8"/>
          <p:cNvPicPr>
            <a:picLocks noChangeAspect="1" noChangeArrowheads="1"/>
          </p:cNvPicPr>
          <p:nvPr/>
        </p:nvPicPr>
        <p:blipFill>
          <a:blip r:embed="rId4" cstate="print">
            <a:biLevel thresh="50000"/>
            <a:extLst>
              <a:ext uri="{28A0092B-C50C-407E-A947-70E740481C1C}">
                <a14:useLocalDpi xmlns:a14="http://schemas.microsoft.com/office/drawing/2010/main" val="0"/>
              </a:ext>
            </a:extLst>
          </a:blip>
          <a:srcRect/>
          <a:stretch>
            <a:fillRect/>
          </a:stretch>
        </p:blipFill>
        <p:spPr bwMode="auto">
          <a:xfrm>
            <a:off x="10424431" y="2034238"/>
            <a:ext cx="998765" cy="1716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692455" y="1212849"/>
            <a:ext cx="1965490" cy="634020"/>
          </a:xfrm>
          <a:prstGeom prst="rect">
            <a:avLst/>
          </a:prstGeom>
          <a:noFill/>
        </p:spPr>
        <p:txBody>
          <a:bodyPr wrap="square" lIns="182880" tIns="146304" rIns="182880" bIns="146304" rtlCol="0">
            <a:spAutoFit/>
          </a:bodyPr>
          <a:lstStyle/>
          <a:p>
            <a:pPr algn="ctr">
              <a:lnSpc>
                <a:spcPct val="90000"/>
              </a:lnSpc>
              <a:spcAft>
                <a:spcPts val="600"/>
              </a:spcAft>
            </a:pPr>
            <a:r>
              <a:rPr lang="en-US" sz="2400" b="1" dirty="0" smtClean="0">
                <a:solidFill>
                  <a:srgbClr val="FFFFFF">
                    <a:lumMod val="50000"/>
                  </a:srgbClr>
                </a:solidFill>
              </a:rPr>
              <a:t>Device 1</a:t>
            </a:r>
          </a:p>
        </p:txBody>
      </p:sp>
      <p:sp>
        <p:nvSpPr>
          <p:cNvPr id="9" name="TextBox 8"/>
          <p:cNvSpPr txBox="1"/>
          <p:nvPr/>
        </p:nvSpPr>
        <p:spPr>
          <a:xfrm>
            <a:off x="5212408" y="1212849"/>
            <a:ext cx="1554463" cy="634020"/>
          </a:xfrm>
          <a:prstGeom prst="rect">
            <a:avLst/>
          </a:prstGeom>
          <a:noFill/>
        </p:spPr>
        <p:txBody>
          <a:bodyPr wrap="square" lIns="182880" tIns="146304" rIns="182880" bIns="146304" rtlCol="0">
            <a:spAutoFit/>
          </a:bodyPr>
          <a:lstStyle/>
          <a:p>
            <a:pPr algn="ctr">
              <a:lnSpc>
                <a:spcPct val="90000"/>
              </a:lnSpc>
              <a:spcAft>
                <a:spcPts val="600"/>
              </a:spcAft>
            </a:pPr>
            <a:r>
              <a:rPr lang="en-US" sz="2400" b="1" dirty="0" smtClean="0">
                <a:solidFill>
                  <a:srgbClr val="FFFFFF">
                    <a:lumMod val="50000"/>
                  </a:srgbClr>
                </a:solidFill>
              </a:rPr>
              <a:t>Server</a:t>
            </a:r>
          </a:p>
        </p:txBody>
      </p:sp>
      <p:sp>
        <p:nvSpPr>
          <p:cNvPr id="10" name="TextBox 9"/>
          <p:cNvSpPr txBox="1"/>
          <p:nvPr/>
        </p:nvSpPr>
        <p:spPr>
          <a:xfrm>
            <a:off x="8687090" y="1212849"/>
            <a:ext cx="1737341" cy="634020"/>
          </a:xfrm>
          <a:prstGeom prst="rect">
            <a:avLst/>
          </a:prstGeom>
          <a:noFill/>
        </p:spPr>
        <p:txBody>
          <a:bodyPr wrap="square" lIns="182880" tIns="146304" rIns="182880" bIns="146304" rtlCol="0">
            <a:spAutoFit/>
          </a:bodyPr>
          <a:lstStyle/>
          <a:p>
            <a:pPr algn="ctr">
              <a:lnSpc>
                <a:spcPct val="90000"/>
              </a:lnSpc>
              <a:spcAft>
                <a:spcPts val="600"/>
              </a:spcAft>
            </a:pPr>
            <a:r>
              <a:rPr lang="en-US" sz="2400" b="1" dirty="0" smtClean="0">
                <a:solidFill>
                  <a:srgbClr val="FFFFFF">
                    <a:lumMod val="50000"/>
                  </a:srgbClr>
                </a:solidFill>
              </a:rPr>
              <a:t>Device 2</a:t>
            </a:r>
          </a:p>
        </p:txBody>
      </p:sp>
      <p:sp>
        <p:nvSpPr>
          <p:cNvPr id="11" name="TextBox 10"/>
          <p:cNvSpPr txBox="1"/>
          <p:nvPr/>
        </p:nvSpPr>
        <p:spPr>
          <a:xfrm>
            <a:off x="2226446" y="2054619"/>
            <a:ext cx="1187143"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solidFill>
                  <a:srgbClr val="00188F"/>
                </a:solidFill>
              </a:rPr>
              <a:t> </a:t>
            </a:r>
            <a:r>
              <a:rPr lang="en-US" sz="2400" dirty="0" smtClean="0">
                <a:solidFill>
                  <a:srgbClr val="00188F"/>
                </a:solidFill>
                <a:latin typeface="Segoe UI Symbol" panose="020B0502040204020203" pitchFamily="34" charset="0"/>
                <a:ea typeface="Segoe UI Symbol" panose="020B0502040204020203" pitchFamily="34" charset="0"/>
              </a:rPr>
              <a:t>▲, 1</a:t>
            </a:r>
            <a:r>
              <a:rPr lang="en-US" sz="2400" dirty="0" smtClean="0">
                <a:solidFill>
                  <a:srgbClr val="00188F"/>
                </a:solidFill>
              </a:rPr>
              <a:t> </a:t>
            </a:r>
          </a:p>
        </p:txBody>
      </p:sp>
      <p:sp>
        <p:nvSpPr>
          <p:cNvPr id="12" name="TextBox 11"/>
          <p:cNvSpPr txBox="1"/>
          <p:nvPr/>
        </p:nvSpPr>
        <p:spPr>
          <a:xfrm>
            <a:off x="5212408" y="2034238"/>
            <a:ext cx="1737341" cy="634020"/>
          </a:xfrm>
          <a:prstGeom prst="rect">
            <a:avLst/>
          </a:prstGeom>
          <a:noFill/>
        </p:spPr>
        <p:txBody>
          <a:bodyPr wrap="square" lIns="182880" tIns="146304" rIns="182880" bIns="146304" rtlCol="0">
            <a:spAutoFit/>
          </a:bodyPr>
          <a:lstStyle/>
          <a:p>
            <a:pPr algn="ctr">
              <a:lnSpc>
                <a:spcPct val="90000"/>
              </a:lnSpc>
              <a:spcAft>
                <a:spcPts val="600"/>
              </a:spcAft>
            </a:pPr>
            <a:r>
              <a:rPr lang="en-US" sz="2400" dirty="0" smtClean="0">
                <a:solidFill>
                  <a:srgbClr val="00188F"/>
                </a:solidFill>
                <a:latin typeface="Segoe UI Symbol" panose="020B0502040204020203" pitchFamily="34" charset="0"/>
                <a:ea typeface="Segoe UI Symbol" panose="020B0502040204020203" pitchFamily="34" charset="0"/>
              </a:rPr>
              <a:t>▲, 1</a:t>
            </a:r>
            <a:r>
              <a:rPr lang="en-US" sz="2400" dirty="0" smtClean="0">
                <a:solidFill>
                  <a:srgbClr val="00188F"/>
                </a:solidFill>
              </a:rPr>
              <a:t> </a:t>
            </a:r>
          </a:p>
        </p:txBody>
      </p:sp>
      <p:sp>
        <p:nvSpPr>
          <p:cNvPr id="14" name="TextBox 13"/>
          <p:cNvSpPr txBox="1"/>
          <p:nvPr/>
        </p:nvSpPr>
        <p:spPr>
          <a:xfrm>
            <a:off x="1920604" y="2896326"/>
            <a:ext cx="1737341" cy="634020"/>
          </a:xfrm>
          <a:prstGeom prst="rect">
            <a:avLst/>
          </a:prstGeom>
          <a:noFill/>
        </p:spPr>
        <p:txBody>
          <a:bodyPr wrap="square" lIns="182880" tIns="146304" rIns="182880" bIns="146304" rtlCol="0">
            <a:spAutoFit/>
          </a:bodyPr>
          <a:lstStyle/>
          <a:p>
            <a:pPr algn="ctr">
              <a:lnSpc>
                <a:spcPct val="90000"/>
              </a:lnSpc>
              <a:spcAft>
                <a:spcPts val="600"/>
              </a:spcAft>
            </a:pPr>
            <a:r>
              <a:rPr lang="en-US" sz="2400" dirty="0" smtClean="0">
                <a:solidFill>
                  <a:srgbClr val="00188F"/>
                </a:solidFill>
                <a:latin typeface="Segoe UI Symbol" panose="020B0502040204020203" pitchFamily="34" charset="0"/>
                <a:ea typeface="Segoe UI Symbol" panose="020B0502040204020203" pitchFamily="34" charset="0"/>
              </a:rPr>
              <a:t>▲</a:t>
            </a:r>
            <a:r>
              <a:rPr lang="en-US" sz="2400" dirty="0" smtClean="0">
                <a:solidFill>
                  <a:srgbClr val="00188F"/>
                </a:solidFill>
              </a:rPr>
              <a:t>, 1</a:t>
            </a:r>
          </a:p>
        </p:txBody>
      </p:sp>
      <p:sp>
        <p:nvSpPr>
          <p:cNvPr id="17" name="TextBox 16"/>
          <p:cNvSpPr txBox="1"/>
          <p:nvPr/>
        </p:nvSpPr>
        <p:spPr>
          <a:xfrm>
            <a:off x="5212408" y="2934901"/>
            <a:ext cx="1737341" cy="634020"/>
          </a:xfrm>
          <a:prstGeom prst="rect">
            <a:avLst/>
          </a:prstGeom>
          <a:noFill/>
        </p:spPr>
        <p:txBody>
          <a:bodyPr wrap="square" lIns="182880" tIns="146304" rIns="182880" bIns="146304" rtlCol="0">
            <a:spAutoFit/>
          </a:bodyPr>
          <a:lstStyle/>
          <a:p>
            <a:pPr algn="ctr">
              <a:lnSpc>
                <a:spcPct val="90000"/>
              </a:lnSpc>
              <a:spcAft>
                <a:spcPts val="600"/>
              </a:spcAft>
            </a:pPr>
            <a:r>
              <a:rPr lang="en-US" sz="2400" dirty="0" smtClean="0">
                <a:solidFill>
                  <a:srgbClr val="00188F"/>
                </a:solidFill>
                <a:latin typeface="Segoe UI Symbol" panose="020B0502040204020203" pitchFamily="34" charset="0"/>
                <a:ea typeface="Segoe UI Symbol" panose="020B0502040204020203" pitchFamily="34" charset="0"/>
              </a:rPr>
              <a:t>▲</a:t>
            </a:r>
            <a:r>
              <a:rPr lang="en-US" sz="2400" dirty="0" smtClean="0">
                <a:solidFill>
                  <a:srgbClr val="00188F"/>
                </a:solidFill>
              </a:rPr>
              <a:t>, 1</a:t>
            </a:r>
          </a:p>
        </p:txBody>
      </p:sp>
      <p:sp>
        <p:nvSpPr>
          <p:cNvPr id="20" name="TextBox 19"/>
          <p:cNvSpPr txBox="1"/>
          <p:nvPr/>
        </p:nvSpPr>
        <p:spPr>
          <a:xfrm>
            <a:off x="1920604" y="3858829"/>
            <a:ext cx="1737341" cy="627864"/>
          </a:xfrm>
          <a:prstGeom prst="rect">
            <a:avLst/>
          </a:prstGeom>
          <a:noFill/>
        </p:spPr>
        <p:txBody>
          <a:bodyPr wrap="square" lIns="182880" tIns="146304" rIns="182880" bIns="146304" rtlCol="0">
            <a:spAutoFit/>
          </a:bodyPr>
          <a:lstStyle/>
          <a:p>
            <a:pPr algn="ctr">
              <a:lnSpc>
                <a:spcPct val="90000"/>
              </a:lnSpc>
              <a:spcAft>
                <a:spcPts val="600"/>
              </a:spcAft>
            </a:pPr>
            <a:r>
              <a:rPr lang="en-US" sz="2400" dirty="0">
                <a:solidFill>
                  <a:srgbClr val="00188F"/>
                </a:solidFill>
                <a:latin typeface="Segoe UI Symbol" panose="020B0502040204020203" pitchFamily="34" charset="0"/>
                <a:ea typeface="Segoe UI Symbol" panose="020B0502040204020203" pitchFamily="34" charset="0"/>
              </a:rPr>
              <a:t>▲</a:t>
            </a:r>
            <a:r>
              <a:rPr lang="en-US" sz="2400" dirty="0">
                <a:solidFill>
                  <a:srgbClr val="00188F"/>
                </a:solidFill>
              </a:rPr>
              <a:t>, </a:t>
            </a:r>
            <a:r>
              <a:rPr lang="en-US" sz="2400" dirty="0" smtClean="0">
                <a:solidFill>
                  <a:srgbClr val="00188F"/>
                </a:solidFill>
              </a:rPr>
              <a:t>1</a:t>
            </a:r>
            <a:endParaRPr lang="en-US" sz="2400" dirty="0">
              <a:solidFill>
                <a:srgbClr val="00188F"/>
              </a:solidFill>
            </a:endParaRPr>
          </a:p>
        </p:txBody>
      </p:sp>
      <p:sp>
        <p:nvSpPr>
          <p:cNvPr id="22" name="TextBox 21"/>
          <p:cNvSpPr txBox="1"/>
          <p:nvPr/>
        </p:nvSpPr>
        <p:spPr>
          <a:xfrm>
            <a:off x="1948417" y="4805358"/>
            <a:ext cx="1737341" cy="627864"/>
          </a:xfrm>
          <a:prstGeom prst="rect">
            <a:avLst/>
          </a:prstGeom>
          <a:solidFill>
            <a:schemeClr val="bg1"/>
          </a:solidFill>
        </p:spPr>
        <p:txBody>
          <a:bodyPr wrap="square" lIns="182880" tIns="146304" rIns="182880" bIns="146304" rtlCol="0">
            <a:spAutoFit/>
          </a:bodyPr>
          <a:lstStyle/>
          <a:p>
            <a:pPr algn="ctr">
              <a:lnSpc>
                <a:spcPct val="90000"/>
              </a:lnSpc>
              <a:spcAft>
                <a:spcPts val="600"/>
              </a:spcAft>
            </a:pPr>
            <a:r>
              <a:rPr lang="en-US" sz="2400" dirty="0" smtClean="0">
                <a:solidFill>
                  <a:srgbClr val="7FBA00"/>
                </a:solidFill>
                <a:latin typeface="Segoe UI Symbol" panose="020B0502040204020203" pitchFamily="34" charset="0"/>
                <a:ea typeface="Segoe UI Symbol" panose="020B0502040204020203" pitchFamily="34" charset="0"/>
              </a:rPr>
              <a:t>●, 2</a:t>
            </a:r>
            <a:endParaRPr lang="en-US" sz="2400" dirty="0" smtClean="0">
              <a:solidFill>
                <a:srgbClr val="7FBA00"/>
              </a:solidFill>
            </a:endParaRPr>
          </a:p>
        </p:txBody>
      </p:sp>
      <p:sp>
        <p:nvSpPr>
          <p:cNvPr id="27" name="TextBox 26"/>
          <p:cNvSpPr txBox="1"/>
          <p:nvPr/>
        </p:nvSpPr>
        <p:spPr>
          <a:xfrm>
            <a:off x="5212408" y="4828086"/>
            <a:ext cx="1737341" cy="627864"/>
          </a:xfrm>
          <a:prstGeom prst="rect">
            <a:avLst/>
          </a:prstGeom>
          <a:noFill/>
        </p:spPr>
        <p:txBody>
          <a:bodyPr wrap="square" lIns="182880" tIns="146304" rIns="182880" bIns="146304" rtlCol="0">
            <a:spAutoFit/>
          </a:bodyPr>
          <a:lstStyle/>
          <a:p>
            <a:pPr algn="ctr">
              <a:lnSpc>
                <a:spcPct val="90000"/>
              </a:lnSpc>
              <a:spcAft>
                <a:spcPts val="600"/>
              </a:spcAft>
            </a:pPr>
            <a:r>
              <a:rPr lang="en-US" sz="2400" dirty="0">
                <a:solidFill>
                  <a:srgbClr val="FF8C00"/>
                </a:solidFill>
                <a:latin typeface="Segoe UI Symbol" panose="020B0502040204020203" pitchFamily="34" charset="0"/>
                <a:ea typeface="Segoe UI Symbol" panose="020B0502040204020203" pitchFamily="34" charset="0"/>
              </a:rPr>
              <a:t>■, </a:t>
            </a:r>
            <a:r>
              <a:rPr lang="en-US" sz="2400" dirty="0" smtClean="0">
                <a:solidFill>
                  <a:srgbClr val="FF8C00"/>
                </a:solidFill>
                <a:latin typeface="Segoe UI Symbol" panose="020B0502040204020203" pitchFamily="34" charset="0"/>
                <a:ea typeface="Segoe UI Symbol" panose="020B0502040204020203" pitchFamily="34" charset="0"/>
              </a:rPr>
              <a:t>2</a:t>
            </a:r>
            <a:endParaRPr lang="en-US" sz="2400" dirty="0">
              <a:solidFill>
                <a:srgbClr val="FF8C00"/>
              </a:solidFill>
            </a:endParaRPr>
          </a:p>
        </p:txBody>
      </p:sp>
      <p:cxnSp>
        <p:nvCxnSpPr>
          <p:cNvPr id="31" name="Straight Arrow Connector 30"/>
          <p:cNvCxnSpPr/>
          <p:nvPr/>
        </p:nvCxnSpPr>
        <p:spPr>
          <a:xfrm>
            <a:off x="3475067" y="2380601"/>
            <a:ext cx="1737341" cy="3078"/>
          </a:xfrm>
          <a:prstGeom prst="straightConnector1">
            <a:avLst/>
          </a:prstGeom>
          <a:ln w="57150">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766871" y="3278833"/>
            <a:ext cx="1554463" cy="0"/>
          </a:xfrm>
          <a:prstGeom prst="straightConnector1">
            <a:avLst/>
          </a:prstGeom>
          <a:ln w="57150">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8447663" y="2899108"/>
            <a:ext cx="1737341" cy="634020"/>
          </a:xfrm>
          <a:prstGeom prst="rect">
            <a:avLst/>
          </a:prstGeom>
          <a:noFill/>
        </p:spPr>
        <p:txBody>
          <a:bodyPr wrap="square" lIns="182880" tIns="146304" rIns="182880" bIns="146304" rtlCol="0">
            <a:spAutoFit/>
          </a:bodyPr>
          <a:lstStyle/>
          <a:p>
            <a:pPr algn="ctr">
              <a:lnSpc>
                <a:spcPct val="90000"/>
              </a:lnSpc>
              <a:spcAft>
                <a:spcPts val="600"/>
              </a:spcAft>
            </a:pPr>
            <a:r>
              <a:rPr lang="en-US" sz="2400" dirty="0" smtClean="0">
                <a:solidFill>
                  <a:srgbClr val="00188F"/>
                </a:solidFill>
                <a:latin typeface="Segoe UI Symbol" panose="020B0502040204020203" pitchFamily="34" charset="0"/>
                <a:ea typeface="Segoe UI Symbol" panose="020B0502040204020203" pitchFamily="34" charset="0"/>
              </a:rPr>
              <a:t>▲, 1</a:t>
            </a:r>
            <a:r>
              <a:rPr lang="en-US" sz="2400" dirty="0" smtClean="0">
                <a:solidFill>
                  <a:srgbClr val="00188F"/>
                </a:solidFill>
              </a:rPr>
              <a:t> </a:t>
            </a:r>
          </a:p>
        </p:txBody>
      </p:sp>
      <p:sp>
        <p:nvSpPr>
          <p:cNvPr id="36" name="TextBox 35"/>
          <p:cNvSpPr txBox="1"/>
          <p:nvPr/>
        </p:nvSpPr>
        <p:spPr>
          <a:xfrm>
            <a:off x="3832059" y="1855229"/>
            <a:ext cx="1023357"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solidFill>
                  <a:srgbClr val="00BCF2"/>
                </a:solidFill>
              </a:rPr>
              <a:t>Create</a:t>
            </a:r>
          </a:p>
        </p:txBody>
      </p:sp>
      <p:sp>
        <p:nvSpPr>
          <p:cNvPr id="37" name="TextBox 36"/>
          <p:cNvSpPr txBox="1"/>
          <p:nvPr/>
        </p:nvSpPr>
        <p:spPr>
          <a:xfrm>
            <a:off x="7011226" y="2765750"/>
            <a:ext cx="914546"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solidFill>
                  <a:srgbClr val="00BCF2"/>
                </a:solidFill>
              </a:rPr>
              <a:t>Fetch</a:t>
            </a:r>
          </a:p>
        </p:txBody>
      </p:sp>
      <p:sp>
        <p:nvSpPr>
          <p:cNvPr id="39" name="TextBox 38"/>
          <p:cNvSpPr txBox="1"/>
          <p:nvPr/>
        </p:nvSpPr>
        <p:spPr>
          <a:xfrm>
            <a:off x="8447663" y="3869071"/>
            <a:ext cx="1737341" cy="634020"/>
          </a:xfrm>
          <a:prstGeom prst="rect">
            <a:avLst/>
          </a:prstGeom>
          <a:solidFill>
            <a:schemeClr val="bg1"/>
          </a:solidFill>
        </p:spPr>
        <p:txBody>
          <a:bodyPr wrap="square" lIns="182880" tIns="146304" rIns="182880" bIns="146304" rtlCol="0">
            <a:spAutoFit/>
          </a:bodyPr>
          <a:lstStyle/>
          <a:p>
            <a:pPr algn="ctr">
              <a:lnSpc>
                <a:spcPct val="90000"/>
              </a:lnSpc>
              <a:spcAft>
                <a:spcPts val="600"/>
              </a:spcAft>
            </a:pPr>
            <a:r>
              <a:rPr lang="en-US" sz="2400" dirty="0">
                <a:solidFill>
                  <a:srgbClr val="FF8C00"/>
                </a:solidFill>
                <a:latin typeface="Segoe UI Symbol" panose="020B0502040204020203" pitchFamily="34" charset="0"/>
                <a:ea typeface="Segoe UI Symbol" panose="020B0502040204020203" pitchFamily="34" charset="0"/>
              </a:rPr>
              <a:t>■</a:t>
            </a:r>
            <a:r>
              <a:rPr lang="en-US" sz="2400" dirty="0" smtClean="0">
                <a:solidFill>
                  <a:srgbClr val="FF8C00"/>
                </a:solidFill>
                <a:latin typeface="Segoe UI Symbol" panose="020B0502040204020203" pitchFamily="34" charset="0"/>
                <a:ea typeface="Segoe UI Symbol" panose="020B0502040204020203" pitchFamily="34" charset="0"/>
              </a:rPr>
              <a:t>, 2</a:t>
            </a:r>
            <a:r>
              <a:rPr lang="en-US" sz="2400" dirty="0" smtClean="0">
                <a:solidFill>
                  <a:srgbClr val="FF8C00"/>
                </a:solidFill>
              </a:rPr>
              <a:t> </a:t>
            </a:r>
          </a:p>
        </p:txBody>
      </p:sp>
      <p:cxnSp>
        <p:nvCxnSpPr>
          <p:cNvPr id="40" name="Straight Arrow Connector 39"/>
          <p:cNvCxnSpPr/>
          <p:nvPr/>
        </p:nvCxnSpPr>
        <p:spPr>
          <a:xfrm>
            <a:off x="6788397" y="4186017"/>
            <a:ext cx="1554463" cy="0"/>
          </a:xfrm>
          <a:prstGeom prst="straightConnector1">
            <a:avLst/>
          </a:prstGeom>
          <a:ln w="57150">
            <a:solidFill>
              <a:schemeClr val="accent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032752" y="3724772"/>
            <a:ext cx="1114536"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solidFill>
                  <a:srgbClr val="00BCF2"/>
                </a:solidFill>
              </a:rPr>
              <a:t>Update</a:t>
            </a:r>
          </a:p>
        </p:txBody>
      </p:sp>
      <p:cxnSp>
        <p:nvCxnSpPr>
          <p:cNvPr id="44" name="Straight Arrow Connector 43"/>
          <p:cNvCxnSpPr/>
          <p:nvPr/>
        </p:nvCxnSpPr>
        <p:spPr>
          <a:xfrm>
            <a:off x="3496525" y="5108080"/>
            <a:ext cx="1709602" cy="0"/>
          </a:xfrm>
          <a:prstGeom prst="straightConnector1">
            <a:avLst/>
          </a:prstGeom>
          <a:ln w="57150">
            <a:solidFill>
              <a:schemeClr val="accent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849634" y="4646835"/>
            <a:ext cx="1114536" cy="544765"/>
          </a:xfrm>
          <a:prstGeom prst="rect">
            <a:avLst/>
          </a:prstGeom>
          <a:noFill/>
        </p:spPr>
        <p:txBody>
          <a:bodyPr wrap="none" lIns="182880" tIns="146304" rIns="182880" bIns="146304" rtlCol="0">
            <a:spAutoFit/>
          </a:bodyPr>
          <a:lstStyle/>
          <a:p>
            <a:pPr>
              <a:lnSpc>
                <a:spcPct val="90000"/>
              </a:lnSpc>
              <a:spcAft>
                <a:spcPts val="600"/>
              </a:spcAft>
            </a:pPr>
            <a:r>
              <a:rPr lang="en-US" dirty="0" smtClean="0">
                <a:solidFill>
                  <a:srgbClr val="00BCF2"/>
                </a:solidFill>
              </a:rPr>
              <a:t>Update</a:t>
            </a:r>
          </a:p>
        </p:txBody>
      </p:sp>
      <p:sp>
        <p:nvSpPr>
          <p:cNvPr id="51" name="TextBox 50"/>
          <p:cNvSpPr txBox="1"/>
          <p:nvPr/>
        </p:nvSpPr>
        <p:spPr>
          <a:xfrm>
            <a:off x="8447663" y="4825008"/>
            <a:ext cx="1737341" cy="634020"/>
          </a:xfrm>
          <a:prstGeom prst="rect">
            <a:avLst/>
          </a:prstGeom>
          <a:solidFill>
            <a:schemeClr val="bg1"/>
          </a:solidFill>
        </p:spPr>
        <p:txBody>
          <a:bodyPr wrap="square" lIns="182880" tIns="146304" rIns="182880" bIns="146304" rtlCol="0">
            <a:spAutoFit/>
          </a:bodyPr>
          <a:lstStyle/>
          <a:p>
            <a:pPr algn="ctr">
              <a:lnSpc>
                <a:spcPct val="90000"/>
              </a:lnSpc>
              <a:spcAft>
                <a:spcPts val="600"/>
              </a:spcAft>
            </a:pPr>
            <a:r>
              <a:rPr lang="en-US" sz="2400" dirty="0">
                <a:solidFill>
                  <a:srgbClr val="FF8C00"/>
                </a:solidFill>
                <a:latin typeface="Segoe UI Symbol" panose="020B0502040204020203" pitchFamily="34" charset="0"/>
                <a:ea typeface="Segoe UI Symbol" panose="020B0502040204020203" pitchFamily="34" charset="0"/>
              </a:rPr>
              <a:t>■</a:t>
            </a:r>
            <a:r>
              <a:rPr lang="en-US" sz="2400" dirty="0" smtClean="0">
                <a:solidFill>
                  <a:srgbClr val="FF8C00"/>
                </a:solidFill>
                <a:latin typeface="Segoe UI Symbol" panose="020B0502040204020203" pitchFamily="34" charset="0"/>
                <a:ea typeface="Segoe UI Symbol" panose="020B0502040204020203" pitchFamily="34" charset="0"/>
              </a:rPr>
              <a:t>, 2</a:t>
            </a:r>
            <a:r>
              <a:rPr lang="en-US" sz="2400" dirty="0" smtClean="0">
                <a:solidFill>
                  <a:srgbClr val="FF8C00"/>
                </a:solidFill>
              </a:rPr>
              <a:t> </a:t>
            </a:r>
          </a:p>
        </p:txBody>
      </p:sp>
      <p:sp>
        <p:nvSpPr>
          <p:cNvPr id="52" name="TextBox 51"/>
          <p:cNvSpPr txBox="1"/>
          <p:nvPr/>
        </p:nvSpPr>
        <p:spPr>
          <a:xfrm>
            <a:off x="4663774" y="4594530"/>
            <a:ext cx="935192" cy="1043363"/>
          </a:xfrm>
          <a:prstGeom prst="rect">
            <a:avLst/>
          </a:prstGeom>
          <a:noFill/>
        </p:spPr>
        <p:txBody>
          <a:bodyPr wrap="none" lIns="182880" tIns="146304" rIns="182880" bIns="146304" rtlCol="0">
            <a:spAutoFit/>
          </a:bodyPr>
          <a:lstStyle/>
          <a:p>
            <a:pPr>
              <a:lnSpc>
                <a:spcPct val="90000"/>
              </a:lnSpc>
              <a:spcAft>
                <a:spcPts val="600"/>
              </a:spcAft>
            </a:pPr>
            <a:r>
              <a:rPr lang="en-US" sz="5400" dirty="0" smtClean="0">
                <a:solidFill>
                  <a:srgbClr val="FF0000"/>
                </a:solidFill>
                <a:latin typeface="Segoe UI Symbol" panose="020B0502040204020203" pitchFamily="34" charset="0"/>
                <a:ea typeface="Segoe UI Symbol" panose="020B0502040204020203" pitchFamily="34" charset="0"/>
              </a:rPr>
              <a:t>✘</a:t>
            </a:r>
            <a:endParaRPr lang="en-US" sz="2400" dirty="0" smtClean="0">
              <a:solidFill>
                <a:srgbClr val="FF0000"/>
              </a:solidFill>
            </a:endParaRPr>
          </a:p>
        </p:txBody>
      </p:sp>
    </p:spTree>
    <p:extLst>
      <p:ext uri="{BB962C8B-B14F-4D97-AF65-F5344CB8AC3E}">
        <p14:creationId xmlns:p14="http://schemas.microsoft.com/office/powerpoint/2010/main" val="15094924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childTnLst>
                                </p:cTn>
                              </p:par>
                            </p:childTnLst>
                          </p:cTn>
                        </p:par>
                      </p:childTnLst>
                    </p:cTn>
                  </p:par>
                  <p:par>
                    <p:cTn id="53" fill="hold">
                      <p:stCondLst>
                        <p:cond delay="indefinite"/>
                      </p:stCondLst>
                      <p:childTnLst>
                        <p:par>
                          <p:cTn id="54" fill="hold">
                            <p:stCondLst>
                              <p:cond delay="0"/>
                            </p:stCondLst>
                            <p:childTnLst>
                              <p:par>
                                <p:cTn id="55" presetID="17" presetClass="entr" presetSubtype="10" fill="hold" grpId="0" nodeType="click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750" fill="hold"/>
                                        <p:tgtEl>
                                          <p:spTgt spid="39"/>
                                        </p:tgtEl>
                                        <p:attrNameLst>
                                          <p:attrName>ppt_w</p:attrName>
                                        </p:attrNameLst>
                                      </p:cBhvr>
                                      <p:tavLst>
                                        <p:tav tm="0">
                                          <p:val>
                                            <p:fltVal val="0"/>
                                          </p:val>
                                        </p:tav>
                                        <p:tav tm="100000">
                                          <p:val>
                                            <p:strVal val="#ppt_w"/>
                                          </p:val>
                                        </p:tav>
                                      </p:tavLst>
                                    </p:anim>
                                    <p:anim calcmode="lin" valueType="num">
                                      <p:cBhvr>
                                        <p:cTn id="58" dur="75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right)">
                                      <p:cBhvr>
                                        <p:cTn id="63" dur="500"/>
                                        <p:tgtEl>
                                          <p:spTgt spid="4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fade">
                                      <p:cBhvr>
                                        <p:cTn id="66" dur="500"/>
                                        <p:tgtEl>
                                          <p:spTgt spid="41"/>
                                        </p:tgtEl>
                                      </p:cBhvr>
                                    </p:animEffect>
                                  </p:childTnLst>
                                </p:cTn>
                              </p:par>
                            </p:childTnLst>
                          </p:cTn>
                        </p:par>
                      </p:childTnLst>
                    </p:cTn>
                  </p:par>
                  <p:par>
                    <p:cTn id="67" fill="hold">
                      <p:stCondLst>
                        <p:cond delay="indefinite"/>
                      </p:stCondLst>
                      <p:childTnLst>
                        <p:par>
                          <p:cTn id="68" fill="hold">
                            <p:stCondLst>
                              <p:cond delay="0"/>
                            </p:stCondLst>
                            <p:childTnLst>
                              <p:par>
                                <p:cTn id="69" presetID="17" presetClass="entr" presetSubtype="10" fill="hold" grpId="0" nodeType="click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p:cTn id="71" dur="750" fill="hold"/>
                                        <p:tgtEl>
                                          <p:spTgt spid="43"/>
                                        </p:tgtEl>
                                        <p:attrNameLst>
                                          <p:attrName>ppt_w</p:attrName>
                                        </p:attrNameLst>
                                      </p:cBhvr>
                                      <p:tavLst>
                                        <p:tav tm="0">
                                          <p:val>
                                            <p:fltVal val="0"/>
                                          </p:val>
                                        </p:tav>
                                        <p:tav tm="100000">
                                          <p:val>
                                            <p:strVal val="#ppt_w"/>
                                          </p:val>
                                        </p:tav>
                                      </p:tavLst>
                                    </p:anim>
                                    <p:anim calcmode="lin" valueType="num">
                                      <p:cBhvr>
                                        <p:cTn id="72" dur="750" fill="hold"/>
                                        <p:tgtEl>
                                          <p:spTgt spid="43"/>
                                        </p:tgtEl>
                                        <p:attrNameLst>
                                          <p:attrName>ppt_h</p:attrName>
                                        </p:attrNameLst>
                                      </p:cBhvr>
                                      <p:tavLst>
                                        <p:tav tm="0">
                                          <p:val>
                                            <p:strVal val="#ppt_h"/>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500"/>
                                        <p:tgtEl>
                                          <p:spTgt spid="50"/>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fade">
                                      <p:cBhvr>
                                        <p:cTn id="80" dur="500"/>
                                        <p:tgtEl>
                                          <p:spTgt spid="5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fade">
                                      <p:cBhvr>
                                        <p:cTn id="83" dur="500"/>
                                        <p:tgtEl>
                                          <p:spTgt spid="27"/>
                                        </p:tgtEl>
                                      </p:cBhvr>
                                    </p:animEffect>
                                  </p:childTnLst>
                                </p:cTn>
                              </p:par>
                            </p:childTnLst>
                          </p:cTn>
                        </p:par>
                      </p:childTnLst>
                    </p:cTn>
                  </p:par>
                  <p:par>
                    <p:cTn id="84" fill="hold">
                      <p:stCondLst>
                        <p:cond delay="indefinite"/>
                      </p:stCondLst>
                      <p:childTnLst>
                        <p:par>
                          <p:cTn id="85" fill="hold">
                            <p:stCondLst>
                              <p:cond delay="0"/>
                            </p:stCondLst>
                            <p:childTnLst>
                              <p:par>
                                <p:cTn id="86" presetID="17" presetClass="entr" presetSubtype="10" fill="hold" grpId="0" nodeType="clickEffect">
                                  <p:stCondLst>
                                    <p:cond delay="0"/>
                                  </p:stCondLst>
                                  <p:childTnLst>
                                    <p:set>
                                      <p:cBhvr>
                                        <p:cTn id="87" dur="1" fill="hold">
                                          <p:stCondLst>
                                            <p:cond delay="0"/>
                                          </p:stCondLst>
                                        </p:cTn>
                                        <p:tgtEl>
                                          <p:spTgt spid="22"/>
                                        </p:tgtEl>
                                        <p:attrNameLst>
                                          <p:attrName>style.visibility</p:attrName>
                                        </p:attrNameLst>
                                      </p:cBhvr>
                                      <p:to>
                                        <p:strVal val="visible"/>
                                      </p:to>
                                    </p:set>
                                    <p:anim calcmode="lin" valueType="num">
                                      <p:cBhvr>
                                        <p:cTn id="88" dur="500" fill="hold"/>
                                        <p:tgtEl>
                                          <p:spTgt spid="22"/>
                                        </p:tgtEl>
                                        <p:attrNameLst>
                                          <p:attrName>ppt_w</p:attrName>
                                        </p:attrNameLst>
                                      </p:cBhvr>
                                      <p:tavLst>
                                        <p:tav tm="0">
                                          <p:val>
                                            <p:fltVal val="0"/>
                                          </p:val>
                                        </p:tav>
                                        <p:tav tm="100000">
                                          <p:val>
                                            <p:strVal val="#ppt_w"/>
                                          </p:val>
                                        </p:tav>
                                      </p:tavLst>
                                    </p:anim>
                                    <p:anim calcmode="lin" valueType="num">
                                      <p:cBhvr>
                                        <p:cTn id="89"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left)">
                                      <p:cBhvr>
                                        <p:cTn id="94" dur="500"/>
                                        <p:tgtEl>
                                          <p:spTgt spid="4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fade">
                                      <p:cBhvr>
                                        <p:cTn id="97" dur="500"/>
                                        <p:tgtEl>
                                          <p:spTgt spid="45"/>
                                        </p:tgtEl>
                                      </p:cBhvr>
                                    </p:animEffect>
                                  </p:childTnLst>
                                </p:cTn>
                              </p:par>
                            </p:childTnLst>
                          </p:cTn>
                        </p:par>
                      </p:childTnLst>
                    </p:cTn>
                  </p:par>
                  <p:par>
                    <p:cTn id="98" fill="hold">
                      <p:stCondLst>
                        <p:cond delay="indefinite"/>
                      </p:stCondLst>
                      <p:childTnLst>
                        <p:par>
                          <p:cTn id="99" fill="hold">
                            <p:stCondLst>
                              <p:cond delay="0"/>
                            </p:stCondLst>
                            <p:childTnLst>
                              <p:par>
                                <p:cTn id="100" presetID="49" presetClass="entr" presetSubtype="0" decel="100000" fill="hold" grpId="0" nodeType="clickEffect">
                                  <p:stCondLst>
                                    <p:cond delay="0"/>
                                  </p:stCondLst>
                                  <p:childTnLst>
                                    <p:set>
                                      <p:cBhvr>
                                        <p:cTn id="101" dur="1" fill="hold">
                                          <p:stCondLst>
                                            <p:cond delay="0"/>
                                          </p:stCondLst>
                                        </p:cTn>
                                        <p:tgtEl>
                                          <p:spTgt spid="52"/>
                                        </p:tgtEl>
                                        <p:attrNameLst>
                                          <p:attrName>style.visibility</p:attrName>
                                        </p:attrNameLst>
                                      </p:cBhvr>
                                      <p:to>
                                        <p:strVal val="visible"/>
                                      </p:to>
                                    </p:set>
                                    <p:anim calcmode="lin" valueType="num">
                                      <p:cBhvr>
                                        <p:cTn id="102" dur="500" fill="hold"/>
                                        <p:tgtEl>
                                          <p:spTgt spid="52"/>
                                        </p:tgtEl>
                                        <p:attrNameLst>
                                          <p:attrName>ppt_w</p:attrName>
                                        </p:attrNameLst>
                                      </p:cBhvr>
                                      <p:tavLst>
                                        <p:tav tm="0">
                                          <p:val>
                                            <p:fltVal val="0"/>
                                          </p:val>
                                        </p:tav>
                                        <p:tav tm="100000">
                                          <p:val>
                                            <p:strVal val="#ppt_w"/>
                                          </p:val>
                                        </p:tav>
                                      </p:tavLst>
                                    </p:anim>
                                    <p:anim calcmode="lin" valueType="num">
                                      <p:cBhvr>
                                        <p:cTn id="103" dur="500" fill="hold"/>
                                        <p:tgtEl>
                                          <p:spTgt spid="52"/>
                                        </p:tgtEl>
                                        <p:attrNameLst>
                                          <p:attrName>ppt_h</p:attrName>
                                        </p:attrNameLst>
                                      </p:cBhvr>
                                      <p:tavLst>
                                        <p:tav tm="0">
                                          <p:val>
                                            <p:fltVal val="0"/>
                                          </p:val>
                                        </p:tav>
                                        <p:tav tm="100000">
                                          <p:val>
                                            <p:strVal val="#ppt_h"/>
                                          </p:val>
                                        </p:tav>
                                      </p:tavLst>
                                    </p:anim>
                                    <p:anim calcmode="lin" valueType="num">
                                      <p:cBhvr>
                                        <p:cTn id="104" dur="500" fill="hold"/>
                                        <p:tgtEl>
                                          <p:spTgt spid="52"/>
                                        </p:tgtEl>
                                        <p:attrNameLst>
                                          <p:attrName>style.rotation</p:attrName>
                                        </p:attrNameLst>
                                      </p:cBhvr>
                                      <p:tavLst>
                                        <p:tav tm="0">
                                          <p:val>
                                            <p:fltVal val="360"/>
                                          </p:val>
                                        </p:tav>
                                        <p:tav tm="100000">
                                          <p:val>
                                            <p:fltVal val="0"/>
                                          </p:val>
                                        </p:tav>
                                      </p:tavLst>
                                    </p:anim>
                                    <p:animEffect transition="in" filter="fade">
                                      <p:cBhvr>
                                        <p:cTn id="10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49" grpId="0"/>
      <p:bldP spid="18" grpId="0" animBg="1"/>
      <p:bldP spid="43" grpId="0" animBg="1"/>
      <p:bldP spid="11" grpId="0"/>
      <p:bldP spid="12" grpId="0"/>
      <p:bldP spid="14" grpId="0"/>
      <p:bldP spid="17" grpId="0"/>
      <p:bldP spid="20" grpId="0"/>
      <p:bldP spid="22" grpId="0" animBg="1"/>
      <p:bldP spid="27" grpId="0"/>
      <p:bldP spid="33" grpId="0"/>
      <p:bldP spid="36" grpId="0"/>
      <p:bldP spid="37" grpId="0"/>
      <p:bldP spid="39" grpId="0" animBg="1"/>
      <p:bldP spid="41" grpId="0"/>
      <p:bldP spid="45" grpId="0"/>
      <p:bldP spid="51" grpId="0" animBg="1"/>
      <p:bldP spid="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 </a:t>
            </a:r>
            <a:r>
              <a:rPr lang="en-US" dirty="0" smtClean="0"/>
              <a:t/>
            </a:r>
            <a:br>
              <a:rPr lang="en-US" dirty="0" smtClean="0"/>
            </a:br>
            <a:r>
              <a:rPr lang="en-US" dirty="0" smtClean="0"/>
              <a:t>Handling conflicts</a:t>
            </a:r>
            <a:endParaRPr lang="en-US" dirty="0"/>
          </a:p>
        </p:txBody>
      </p:sp>
    </p:spTree>
    <p:extLst>
      <p:ext uri="{BB962C8B-B14F-4D97-AF65-F5344CB8AC3E}">
        <p14:creationId xmlns:p14="http://schemas.microsoft.com/office/powerpoint/2010/main" val="412524064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5226046"/>
          </a:xfrm>
        </p:spPr>
        <p:txBody>
          <a:bodyPr/>
          <a:lstStyle/>
          <a:p>
            <a:r>
              <a:rPr lang="en-US" dirty="0" smtClean="0"/>
              <a:t>Lightweight </a:t>
            </a:r>
          </a:p>
          <a:p>
            <a:r>
              <a:rPr lang="en-US" dirty="0" smtClean="0"/>
              <a:t>(Eventually) cross-platform</a:t>
            </a:r>
          </a:p>
          <a:p>
            <a:pPr lvl="1"/>
            <a:r>
              <a:rPr lang="en-US" dirty="0" smtClean="0"/>
              <a:t>Preview for Windows Phone/Windows preview available today</a:t>
            </a:r>
          </a:p>
          <a:p>
            <a:pPr lvl="1"/>
            <a:r>
              <a:rPr lang="en-US" dirty="0" err="1" smtClean="0"/>
              <a:t>Xamarin</a:t>
            </a:r>
            <a:r>
              <a:rPr lang="en-US" dirty="0" smtClean="0"/>
              <a:t> &amp; iOS previews are coming soon</a:t>
            </a:r>
          </a:p>
          <a:p>
            <a:r>
              <a:rPr lang="en-US" dirty="0" smtClean="0"/>
              <a:t>Detect conflicts using optimistic concurrency feature</a:t>
            </a:r>
          </a:p>
          <a:p>
            <a:r>
              <a:rPr lang="en-US" dirty="0" smtClean="0"/>
              <a:t>Resolve conflicts using a sync handler</a:t>
            </a:r>
          </a:p>
          <a:p>
            <a:r>
              <a:rPr lang="en-US" dirty="0" smtClean="0"/>
              <a:t>Can “grow into” more advanced sync frameworks</a:t>
            </a:r>
          </a:p>
          <a:p>
            <a:pPr lvl="1"/>
            <a:r>
              <a:rPr lang="en-US" dirty="0" smtClean="0"/>
              <a:t>e.g., </a:t>
            </a:r>
            <a:r>
              <a:rPr lang="en-US" dirty="0" err="1" smtClean="0"/>
              <a:t>BreezeJS</a:t>
            </a:r>
            <a:r>
              <a:rPr lang="en-US" dirty="0" smtClean="0"/>
              <a:t>, Sync Framework, SQL Server Data Sync</a:t>
            </a:r>
          </a:p>
        </p:txBody>
      </p:sp>
      <p:sp>
        <p:nvSpPr>
          <p:cNvPr id="3" name="Title 2"/>
          <p:cNvSpPr>
            <a:spLocks noGrp="1"/>
          </p:cNvSpPr>
          <p:nvPr>
            <p:ph type="title"/>
          </p:nvPr>
        </p:nvSpPr>
        <p:spPr/>
        <p:txBody>
          <a:bodyPr/>
          <a:lstStyle/>
          <a:p>
            <a:r>
              <a:rPr lang="en-US" dirty="0" smtClean="0"/>
              <a:t>Offline Data: recap</a:t>
            </a:r>
            <a:endParaRPr lang="en-US" dirty="0"/>
          </a:p>
        </p:txBody>
      </p:sp>
    </p:spTree>
    <p:extLst>
      <p:ext uri="{BB962C8B-B14F-4D97-AF65-F5344CB8AC3E}">
        <p14:creationId xmlns:p14="http://schemas.microsoft.com/office/powerpoint/2010/main" val="427928469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Cross Platform</a:t>
            </a:r>
            <a:endParaRPr lang="en-US" dirty="0"/>
          </a:p>
        </p:txBody>
      </p:sp>
    </p:spTree>
    <p:extLst>
      <p:ext uri="{BB962C8B-B14F-4D97-AF65-F5344CB8AC3E}">
        <p14:creationId xmlns:p14="http://schemas.microsoft.com/office/powerpoint/2010/main" val="94515623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9" y="1668463"/>
            <a:ext cx="11887199" cy="5029200"/>
          </a:xfrm>
        </p:spPr>
        <p:txBody>
          <a:bodyPr/>
          <a:lstStyle/>
          <a:p>
            <a:r>
              <a:rPr lang="en-US" dirty="0" smtClean="0"/>
              <a:t>Web Sites (not really apps)</a:t>
            </a:r>
          </a:p>
          <a:p>
            <a:r>
              <a:rPr lang="en-US" dirty="0" err="1" smtClean="0"/>
              <a:t>PhoneGap</a:t>
            </a:r>
            <a:r>
              <a:rPr lang="en-US" dirty="0"/>
              <a:t> </a:t>
            </a:r>
            <a:r>
              <a:rPr lang="en-US" dirty="0" smtClean="0"/>
              <a:t>/ Cordova</a:t>
            </a:r>
          </a:p>
          <a:p>
            <a:pPr lvl="1"/>
            <a:r>
              <a:rPr lang="en-US" dirty="0" smtClean="0"/>
              <a:t>HTML / JS</a:t>
            </a:r>
          </a:p>
          <a:p>
            <a:r>
              <a:rPr lang="en-US" dirty="0" smtClean="0"/>
              <a:t>Cocoas2d-x</a:t>
            </a:r>
          </a:p>
          <a:p>
            <a:pPr lvl="1"/>
            <a:r>
              <a:rPr lang="en-US" dirty="0" smtClean="0"/>
              <a:t>Games</a:t>
            </a:r>
          </a:p>
          <a:p>
            <a:r>
              <a:rPr lang="en-US" dirty="0" smtClean="0"/>
              <a:t>Xamarin</a:t>
            </a:r>
          </a:p>
          <a:p>
            <a:pPr lvl="1"/>
            <a:r>
              <a:rPr lang="en-US" dirty="0" smtClean="0"/>
              <a:t>.NET everywhere!</a:t>
            </a:r>
            <a:endParaRPr lang="en-US" dirty="0"/>
          </a:p>
        </p:txBody>
      </p:sp>
      <p:sp>
        <p:nvSpPr>
          <p:cNvPr id="3" name="Title 2"/>
          <p:cNvSpPr>
            <a:spLocks noGrp="1"/>
          </p:cNvSpPr>
          <p:nvPr>
            <p:ph type="title"/>
          </p:nvPr>
        </p:nvSpPr>
        <p:spPr/>
        <p:txBody>
          <a:bodyPr/>
          <a:lstStyle/>
          <a:p>
            <a:r>
              <a:rPr lang="en-US" dirty="0" smtClean="0"/>
              <a:t>Options for Cross Platform</a:t>
            </a:r>
            <a:endParaRPr lang="en-US" dirty="0"/>
          </a:p>
        </p:txBody>
      </p:sp>
    </p:spTree>
    <p:extLst>
      <p:ext uri="{BB962C8B-B14F-4D97-AF65-F5344CB8AC3E}">
        <p14:creationId xmlns:p14="http://schemas.microsoft.com/office/powerpoint/2010/main" val="190896816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600" dirty="0" smtClean="0"/>
              <a:t>.NET Everywhere!</a:t>
            </a:r>
          </a:p>
          <a:p>
            <a:pPr lvl="1"/>
            <a:r>
              <a:rPr lang="en-US" sz="2000" dirty="0" err="1" smtClean="0"/>
              <a:t>WinStore</a:t>
            </a:r>
            <a:r>
              <a:rPr lang="en-US" sz="2000" dirty="0" smtClean="0"/>
              <a:t> + </a:t>
            </a:r>
            <a:r>
              <a:rPr lang="en-US" sz="2000" dirty="0" err="1" smtClean="0"/>
              <a:t>WinPhone</a:t>
            </a:r>
            <a:r>
              <a:rPr lang="en-US" sz="2000" dirty="0" smtClean="0"/>
              <a:t> + </a:t>
            </a:r>
            <a:r>
              <a:rPr lang="en-US" sz="2000" dirty="0" err="1" smtClean="0"/>
              <a:t>iOS</a:t>
            </a:r>
            <a:r>
              <a:rPr lang="en-US" sz="2000" dirty="0" smtClean="0"/>
              <a:t> + Android</a:t>
            </a:r>
          </a:p>
          <a:p>
            <a:r>
              <a:rPr lang="en-US" sz="3600" dirty="0" smtClean="0"/>
              <a:t>Created by Mono engineers</a:t>
            </a:r>
          </a:p>
          <a:p>
            <a:r>
              <a:rPr lang="en-US" sz="3600" dirty="0" smtClean="0"/>
              <a:t>Support for bindings to native libraries</a:t>
            </a:r>
          </a:p>
          <a:p>
            <a:r>
              <a:rPr lang="en-US" sz="3600" dirty="0" smtClean="0"/>
              <a:t>Visual Studio &amp; Xamarin Studio</a:t>
            </a:r>
          </a:p>
          <a:p>
            <a:r>
              <a:rPr lang="en-US" sz="3600" dirty="0" smtClean="0"/>
              <a:t>Quickly updated for new APIs / SDKs</a:t>
            </a:r>
          </a:p>
          <a:p>
            <a:r>
              <a:rPr lang="en-US" sz="3600" dirty="0" smtClean="0"/>
              <a:t>PCLs for shared code!</a:t>
            </a:r>
          </a:p>
          <a:p>
            <a:endParaRPr lang="en-US" sz="3600" dirty="0"/>
          </a:p>
        </p:txBody>
      </p:sp>
      <p:sp>
        <p:nvSpPr>
          <p:cNvPr id="3" name="Title 2"/>
          <p:cNvSpPr>
            <a:spLocks noGrp="1"/>
          </p:cNvSpPr>
          <p:nvPr>
            <p:ph type="title"/>
          </p:nvPr>
        </p:nvSpPr>
        <p:spPr/>
        <p:txBody>
          <a:bodyPr/>
          <a:lstStyle/>
          <a:p>
            <a:r>
              <a:rPr lang="en-US" dirty="0" smtClean="0"/>
              <a:t>Xamarin</a:t>
            </a:r>
            <a:endParaRPr lang="en-US" dirty="0"/>
          </a:p>
        </p:txBody>
      </p:sp>
      <p:pic>
        <p:nvPicPr>
          <p:cNvPr id="5" name="Picture 4"/>
          <p:cNvPicPr>
            <a:picLocks noChangeAspect="1"/>
          </p:cNvPicPr>
          <p:nvPr/>
        </p:nvPicPr>
        <p:blipFill>
          <a:blip r:embed="rId3"/>
          <a:stretch>
            <a:fillRect/>
          </a:stretch>
        </p:blipFill>
        <p:spPr>
          <a:xfrm>
            <a:off x="93708" y="2034238"/>
            <a:ext cx="3313605" cy="2876239"/>
          </a:xfrm>
          <a:prstGeom prst="rect">
            <a:avLst/>
          </a:prstGeom>
        </p:spPr>
      </p:pic>
    </p:spTree>
    <p:extLst>
      <p:ext uri="{BB962C8B-B14F-4D97-AF65-F5344CB8AC3E}">
        <p14:creationId xmlns:p14="http://schemas.microsoft.com/office/powerpoint/2010/main" val="279834162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does it work?</a:t>
            </a:r>
            <a:endParaRPr lang="en-US" dirty="0"/>
          </a:p>
        </p:txBody>
      </p:sp>
      <p:grpSp>
        <p:nvGrpSpPr>
          <p:cNvPr id="6" name="Group 5"/>
          <p:cNvGrpSpPr/>
          <p:nvPr/>
        </p:nvGrpSpPr>
        <p:grpSpPr>
          <a:xfrm>
            <a:off x="1636222" y="1869501"/>
            <a:ext cx="9146103" cy="3980737"/>
            <a:chOff x="1447057" y="1742146"/>
            <a:chExt cx="9146103" cy="3980737"/>
          </a:xfrm>
        </p:grpSpPr>
        <p:sp>
          <p:nvSpPr>
            <p:cNvPr id="7" name="Rectangle 6"/>
            <p:cNvSpPr/>
            <p:nvPr/>
          </p:nvSpPr>
          <p:spPr bwMode="auto">
            <a:xfrm>
              <a:off x="1669938" y="4251702"/>
              <a:ext cx="4434840" cy="1471181"/>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lvl="1" defTabSz="457011">
                <a:lnSpc>
                  <a:spcPct val="90000"/>
                </a:lnSpc>
                <a:defRPr/>
              </a:pPr>
              <a:r>
                <a:rPr lang="en-US" sz="2000" dirty="0" err="1">
                  <a:gradFill>
                    <a:gsLst>
                      <a:gs pos="0">
                        <a:srgbClr val="FFFFFF"/>
                      </a:gs>
                      <a:gs pos="100000">
                        <a:srgbClr val="FFFFFF"/>
                      </a:gs>
                    </a:gsLst>
                    <a:lin ang="16200000" scaled="0"/>
                  </a:gradFill>
                  <a:ea typeface="ＭＳ Ｐゴシック" charset="0"/>
                  <a:cs typeface="Source Sans Pro"/>
                </a:rPr>
                <a:t>Xamarin.iOS</a:t>
              </a:r>
              <a:r>
                <a:rPr lang="en-US" sz="2000" dirty="0">
                  <a:gradFill>
                    <a:gsLst>
                      <a:gs pos="0">
                        <a:srgbClr val="FFFFFF"/>
                      </a:gs>
                      <a:gs pos="100000">
                        <a:srgbClr val="FFFFFF"/>
                      </a:gs>
                    </a:gsLst>
                    <a:lin ang="16200000" scaled="0"/>
                  </a:gradFill>
                  <a:ea typeface="ＭＳ Ｐゴシック" charset="0"/>
                  <a:cs typeface="Source Sans Pro"/>
                </a:rPr>
                <a:t> does full Ahead </a:t>
              </a:r>
              <a:r>
                <a:rPr lang="en-US" sz="2000" dirty="0" smtClean="0">
                  <a:gradFill>
                    <a:gsLst>
                      <a:gs pos="0">
                        <a:srgbClr val="FFFFFF"/>
                      </a:gs>
                      <a:gs pos="100000">
                        <a:srgbClr val="FFFFFF"/>
                      </a:gs>
                    </a:gsLst>
                    <a:lin ang="16200000" scaled="0"/>
                  </a:gradFill>
                  <a:ea typeface="ＭＳ Ｐゴシック" charset="0"/>
                  <a:cs typeface="Source Sans Pro"/>
                </a:rPr>
                <a:t/>
              </a:r>
              <a:br>
                <a:rPr lang="en-US" sz="2000" dirty="0" smtClean="0">
                  <a:gradFill>
                    <a:gsLst>
                      <a:gs pos="0">
                        <a:srgbClr val="FFFFFF"/>
                      </a:gs>
                      <a:gs pos="100000">
                        <a:srgbClr val="FFFFFF"/>
                      </a:gs>
                    </a:gsLst>
                    <a:lin ang="16200000" scaled="0"/>
                  </a:gradFill>
                  <a:ea typeface="ＭＳ Ｐゴシック" charset="0"/>
                  <a:cs typeface="Source Sans Pro"/>
                </a:rPr>
              </a:br>
              <a:r>
                <a:rPr lang="en-US" sz="2000" dirty="0" smtClean="0">
                  <a:gradFill>
                    <a:gsLst>
                      <a:gs pos="0">
                        <a:srgbClr val="FFFFFF"/>
                      </a:gs>
                      <a:gs pos="100000">
                        <a:srgbClr val="FFFFFF"/>
                      </a:gs>
                    </a:gsLst>
                    <a:lin ang="16200000" scaled="0"/>
                  </a:gradFill>
                  <a:ea typeface="ＭＳ Ｐゴシック" charset="0"/>
                  <a:cs typeface="Source Sans Pro"/>
                </a:rPr>
                <a:t>Of Time </a:t>
              </a:r>
              <a:r>
                <a:rPr lang="en-US" sz="2000" dirty="0">
                  <a:gradFill>
                    <a:gsLst>
                      <a:gs pos="0">
                        <a:srgbClr val="FFFFFF"/>
                      </a:gs>
                      <a:gs pos="100000">
                        <a:srgbClr val="FFFFFF"/>
                      </a:gs>
                    </a:gsLst>
                    <a:lin ang="16200000" scaled="0"/>
                  </a:gradFill>
                  <a:ea typeface="ＭＳ Ｐゴシック" charset="0"/>
                  <a:cs typeface="Source Sans Pro"/>
                </a:rPr>
                <a:t>(AOT) compilation to produce an ARM binary suitable </a:t>
              </a:r>
              <a:r>
                <a:rPr lang="en-US" sz="2000" dirty="0" smtClean="0">
                  <a:gradFill>
                    <a:gsLst>
                      <a:gs pos="0">
                        <a:srgbClr val="FFFFFF"/>
                      </a:gs>
                      <a:gs pos="100000">
                        <a:srgbClr val="FFFFFF"/>
                      </a:gs>
                    </a:gsLst>
                    <a:lin ang="16200000" scaled="0"/>
                  </a:gradFill>
                  <a:ea typeface="ＭＳ Ｐゴシック" charset="0"/>
                  <a:cs typeface="Source Sans Pro"/>
                </a:rPr>
                <a:t/>
              </a:r>
              <a:br>
                <a:rPr lang="en-US" sz="2000" dirty="0" smtClean="0">
                  <a:gradFill>
                    <a:gsLst>
                      <a:gs pos="0">
                        <a:srgbClr val="FFFFFF"/>
                      </a:gs>
                      <a:gs pos="100000">
                        <a:srgbClr val="FFFFFF"/>
                      </a:gs>
                    </a:gsLst>
                    <a:lin ang="16200000" scaled="0"/>
                  </a:gradFill>
                  <a:ea typeface="ＭＳ Ｐゴシック" charset="0"/>
                  <a:cs typeface="Source Sans Pro"/>
                </a:rPr>
              </a:br>
              <a:r>
                <a:rPr lang="en-US" sz="2000" dirty="0" smtClean="0">
                  <a:gradFill>
                    <a:gsLst>
                      <a:gs pos="0">
                        <a:srgbClr val="FFFFFF"/>
                      </a:gs>
                      <a:gs pos="100000">
                        <a:srgbClr val="FFFFFF"/>
                      </a:gs>
                    </a:gsLst>
                    <a:lin ang="16200000" scaled="0"/>
                  </a:gradFill>
                  <a:ea typeface="ＭＳ Ｐゴシック" charset="0"/>
                  <a:cs typeface="Source Sans Pro"/>
                </a:rPr>
                <a:t>for </a:t>
              </a:r>
              <a:r>
                <a:rPr lang="en-US" sz="2000" dirty="0">
                  <a:gradFill>
                    <a:gsLst>
                      <a:gs pos="0">
                        <a:srgbClr val="FFFFFF"/>
                      </a:gs>
                      <a:gs pos="100000">
                        <a:srgbClr val="FFFFFF"/>
                      </a:gs>
                    </a:gsLst>
                    <a:lin ang="16200000" scaled="0"/>
                  </a:gradFill>
                  <a:ea typeface="ＭＳ Ｐゴシック" charset="0"/>
                  <a:cs typeface="Source Sans Pro"/>
                </a:rPr>
                <a:t>Apple’s App </a:t>
              </a:r>
              <a:r>
                <a:rPr lang="en-US" sz="2000" dirty="0" smtClean="0">
                  <a:gradFill>
                    <a:gsLst>
                      <a:gs pos="0">
                        <a:srgbClr val="FFFFFF"/>
                      </a:gs>
                      <a:gs pos="100000">
                        <a:srgbClr val="FFFFFF"/>
                      </a:gs>
                    </a:gsLst>
                    <a:lin ang="16200000" scaled="0"/>
                  </a:gradFill>
                  <a:ea typeface="ＭＳ Ｐゴシック" charset="0"/>
                  <a:cs typeface="Source Sans Pro"/>
                </a:rPr>
                <a:t>Store</a:t>
              </a:r>
              <a:endParaRPr lang="en-US" sz="2000" dirty="0">
                <a:gradFill>
                  <a:gsLst>
                    <a:gs pos="0">
                      <a:srgbClr val="FFFFFF"/>
                    </a:gs>
                    <a:gs pos="100000">
                      <a:srgbClr val="FFFFFF"/>
                    </a:gs>
                  </a:gsLst>
                  <a:lin ang="16200000" scaled="0"/>
                </a:gradFill>
                <a:ea typeface="ＭＳ Ｐゴシック" charset="0"/>
                <a:cs typeface="Source Sans Pro"/>
              </a:endParaRPr>
            </a:p>
          </p:txBody>
        </p:sp>
        <p:sp>
          <p:nvSpPr>
            <p:cNvPr id="8" name="Rectangle 7"/>
            <p:cNvSpPr/>
            <p:nvPr/>
          </p:nvSpPr>
          <p:spPr bwMode="auto">
            <a:xfrm>
              <a:off x="6139918" y="4251702"/>
              <a:ext cx="4453242" cy="1471181"/>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lvl="1" defTabSz="457011">
                <a:lnSpc>
                  <a:spcPct val="90000"/>
                </a:lnSpc>
                <a:defRPr/>
              </a:pPr>
              <a:r>
                <a:rPr lang="en-US" sz="2000" dirty="0" err="1" smtClean="0">
                  <a:gradFill>
                    <a:gsLst>
                      <a:gs pos="0">
                        <a:srgbClr val="FFFFFF"/>
                      </a:gs>
                      <a:gs pos="100000">
                        <a:srgbClr val="FFFFFF"/>
                      </a:gs>
                    </a:gsLst>
                    <a:lin ang="16200000" scaled="0"/>
                  </a:gradFill>
                  <a:ea typeface="ＭＳ Ｐゴシック" charset="0"/>
                  <a:cs typeface="Source Sans Pro"/>
                </a:rPr>
                <a:t>Xamarin.Android</a:t>
              </a:r>
              <a:r>
                <a:rPr lang="en-US" sz="2000" dirty="0" smtClean="0">
                  <a:gradFill>
                    <a:gsLst>
                      <a:gs pos="0">
                        <a:srgbClr val="FFFFFF"/>
                      </a:gs>
                      <a:gs pos="100000">
                        <a:srgbClr val="FFFFFF"/>
                      </a:gs>
                    </a:gsLst>
                    <a:lin ang="16200000" scaled="0"/>
                  </a:gradFill>
                  <a:ea typeface="ＭＳ Ｐゴシック" charset="0"/>
                  <a:cs typeface="Source Sans Pro"/>
                </a:rPr>
                <a:t> </a:t>
              </a:r>
              <a:r>
                <a:rPr lang="en-US" sz="2000" dirty="0">
                  <a:gradFill>
                    <a:gsLst>
                      <a:gs pos="0">
                        <a:srgbClr val="FFFFFF"/>
                      </a:gs>
                      <a:gs pos="100000">
                        <a:srgbClr val="FFFFFF"/>
                      </a:gs>
                    </a:gsLst>
                    <a:lin ang="16200000" scaled="0"/>
                  </a:gradFill>
                  <a:ea typeface="ＭＳ Ｐゴシック" charset="0"/>
                  <a:cs typeface="Source Sans Pro"/>
                </a:rPr>
                <a:t>takes advantage </a:t>
              </a:r>
              <a:r>
                <a:rPr lang="en-US" sz="2000" dirty="0" smtClean="0">
                  <a:gradFill>
                    <a:gsLst>
                      <a:gs pos="0">
                        <a:srgbClr val="FFFFFF"/>
                      </a:gs>
                      <a:gs pos="100000">
                        <a:srgbClr val="FFFFFF"/>
                      </a:gs>
                    </a:gsLst>
                    <a:lin ang="16200000" scaled="0"/>
                  </a:gradFill>
                  <a:ea typeface="ＭＳ Ｐゴシック" charset="0"/>
                  <a:cs typeface="Source Sans Pro"/>
                </a:rPr>
                <a:t/>
              </a:r>
              <a:br>
                <a:rPr lang="en-US" sz="2000" dirty="0" smtClean="0">
                  <a:gradFill>
                    <a:gsLst>
                      <a:gs pos="0">
                        <a:srgbClr val="FFFFFF"/>
                      </a:gs>
                      <a:gs pos="100000">
                        <a:srgbClr val="FFFFFF"/>
                      </a:gs>
                    </a:gsLst>
                    <a:lin ang="16200000" scaled="0"/>
                  </a:gradFill>
                  <a:ea typeface="ＭＳ Ｐゴシック" charset="0"/>
                  <a:cs typeface="Source Sans Pro"/>
                </a:rPr>
              </a:br>
              <a:r>
                <a:rPr lang="en-US" sz="2000" dirty="0" smtClean="0">
                  <a:gradFill>
                    <a:gsLst>
                      <a:gs pos="0">
                        <a:srgbClr val="FFFFFF"/>
                      </a:gs>
                      <a:gs pos="100000">
                        <a:srgbClr val="FFFFFF"/>
                      </a:gs>
                    </a:gsLst>
                    <a:lin ang="16200000" scaled="0"/>
                  </a:gradFill>
                  <a:ea typeface="ＭＳ Ｐゴシック" charset="0"/>
                  <a:cs typeface="Source Sans Pro"/>
                </a:rPr>
                <a:t>of </a:t>
              </a:r>
              <a:r>
                <a:rPr lang="en-US" sz="2000" dirty="0">
                  <a:gradFill>
                    <a:gsLst>
                      <a:gs pos="0">
                        <a:srgbClr val="FFFFFF"/>
                      </a:gs>
                      <a:gs pos="100000">
                        <a:srgbClr val="FFFFFF"/>
                      </a:gs>
                    </a:gsLst>
                    <a:lin ang="16200000" scaled="0"/>
                  </a:gradFill>
                  <a:ea typeface="ＭＳ Ｐゴシック" charset="0"/>
                  <a:cs typeface="Source Sans Pro"/>
                </a:rPr>
                <a:t>Just In Time (JIT) compilation </a:t>
              </a:r>
              <a:r>
                <a:rPr lang="en-US" sz="2000" dirty="0" smtClean="0">
                  <a:gradFill>
                    <a:gsLst>
                      <a:gs pos="0">
                        <a:srgbClr val="FFFFFF"/>
                      </a:gs>
                      <a:gs pos="100000">
                        <a:srgbClr val="FFFFFF"/>
                      </a:gs>
                    </a:gsLst>
                    <a:lin ang="16200000" scaled="0"/>
                  </a:gradFill>
                  <a:ea typeface="ＭＳ Ｐゴシック" charset="0"/>
                  <a:cs typeface="Source Sans Pro"/>
                </a:rPr>
                <a:t>on </a:t>
              </a:r>
              <a:r>
                <a:rPr lang="en-US" sz="2000" dirty="0">
                  <a:gradFill>
                    <a:gsLst>
                      <a:gs pos="0">
                        <a:srgbClr val="FFFFFF"/>
                      </a:gs>
                      <a:gs pos="100000">
                        <a:srgbClr val="FFFFFF"/>
                      </a:gs>
                    </a:gsLst>
                    <a:lin ang="16200000" scaled="0"/>
                  </a:gradFill>
                  <a:ea typeface="ＭＳ Ｐゴシック" charset="0"/>
                  <a:cs typeface="Source Sans Pro"/>
                </a:rPr>
                <a:t>the Android </a:t>
              </a:r>
              <a:r>
                <a:rPr lang="en-US" sz="2000" dirty="0" smtClean="0">
                  <a:gradFill>
                    <a:gsLst>
                      <a:gs pos="0">
                        <a:srgbClr val="FFFFFF"/>
                      </a:gs>
                      <a:gs pos="100000">
                        <a:srgbClr val="FFFFFF"/>
                      </a:gs>
                    </a:gsLst>
                    <a:lin ang="16200000" scaled="0"/>
                  </a:gradFill>
                  <a:ea typeface="ＭＳ Ｐゴシック" charset="0"/>
                  <a:cs typeface="Source Sans Pro"/>
                </a:rPr>
                <a:t>device</a:t>
              </a:r>
              <a:endParaRPr lang="en-US" sz="2000" dirty="0">
                <a:gradFill>
                  <a:gsLst>
                    <a:gs pos="0">
                      <a:srgbClr val="FFFFFF"/>
                    </a:gs>
                    <a:gs pos="100000">
                      <a:srgbClr val="FFFFFF"/>
                    </a:gs>
                  </a:gsLst>
                  <a:lin ang="16200000" scaled="0"/>
                </a:gradFill>
                <a:ea typeface="ＭＳ Ｐゴシック" charset="0"/>
                <a:cs typeface="Source Sans Pro"/>
              </a:endParaRPr>
            </a:p>
          </p:txBody>
        </p:sp>
        <p:sp>
          <p:nvSpPr>
            <p:cNvPr id="9" name="Rectangle 8"/>
            <p:cNvSpPr/>
            <p:nvPr/>
          </p:nvSpPr>
          <p:spPr bwMode="auto">
            <a:xfrm>
              <a:off x="1669056" y="1742146"/>
              <a:ext cx="8923663" cy="2478024"/>
            </a:xfrm>
            <a:prstGeom prst="rect">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10" name="Picture 9" descr="Presentation_vs02_AOT_nobg.png"/>
            <p:cNvPicPr>
              <a:picLocks noChangeAspect="1"/>
            </p:cNvPicPr>
            <p:nvPr/>
          </p:nvPicPr>
          <p:blipFill rotWithShape="1">
            <a:blip r:embed="rId3">
              <a:extLst>
                <a:ext uri="{28A0092B-C50C-407E-A947-70E740481C1C}">
                  <a14:useLocalDpi xmlns:a14="http://schemas.microsoft.com/office/drawing/2010/main" val="0"/>
                </a:ext>
              </a:extLst>
            </a:blip>
            <a:srcRect t="20199" b="34192"/>
            <a:stretch/>
          </p:blipFill>
          <p:spPr>
            <a:xfrm>
              <a:off x="1447057" y="1755722"/>
              <a:ext cx="8923663" cy="2346024"/>
            </a:xfrm>
            <a:prstGeom prst="rect">
              <a:avLst/>
            </a:prstGeom>
          </p:spPr>
        </p:pic>
      </p:grpSp>
    </p:spTree>
    <p:extLst>
      <p:ext uri="{BB962C8B-B14F-4D97-AF65-F5344CB8AC3E}">
        <p14:creationId xmlns:p14="http://schemas.microsoft.com/office/powerpoint/2010/main" val="308708203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a:t>
            </a:r>
            <a:br>
              <a:rPr lang="en-US" dirty="0" smtClean="0"/>
            </a:br>
            <a:r>
              <a:rPr lang="en-US" dirty="0" smtClean="0"/>
              <a:t>Creating a Cross Platform App with Xamarin</a:t>
            </a:r>
            <a:endParaRPr lang="en-US" dirty="0"/>
          </a:p>
        </p:txBody>
      </p:sp>
    </p:spTree>
    <p:extLst>
      <p:ext uri="{BB962C8B-B14F-4D97-AF65-F5344CB8AC3E}">
        <p14:creationId xmlns:p14="http://schemas.microsoft.com/office/powerpoint/2010/main" val="423427820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a:xfrm>
            <a:off x="276225" y="5783263"/>
            <a:ext cx="11885613" cy="903287"/>
          </a:xfrm>
        </p:spPr>
        <p:txBody>
          <a:bodyPr/>
          <a:lstStyle/>
          <a:p>
            <a:r>
              <a:rPr lang="en-US" dirty="0" smtClean="0"/>
              <a:t>Chris Risner &amp; Donna </a:t>
            </a:r>
            <a:r>
              <a:rPr lang="en-US" dirty="0" err="1" smtClean="0"/>
              <a:t>Malayeri</a:t>
            </a:r>
            <a:endParaRPr lang="en-US" dirty="0" smtClean="0"/>
          </a:p>
          <a:p>
            <a:r>
              <a:rPr lang="en-US" dirty="0" smtClean="0"/>
              <a:t>Evangelist &amp; Program Manager</a:t>
            </a:r>
          </a:p>
          <a:p>
            <a:r>
              <a:rPr lang="en-US" dirty="0" smtClean="0"/>
              <a:t>3-622</a:t>
            </a:r>
            <a:endParaRPr lang="en-US" dirty="0"/>
          </a:p>
        </p:txBody>
      </p:sp>
      <p:sp>
        <p:nvSpPr>
          <p:cNvPr id="2" name="Title 1"/>
          <p:cNvSpPr>
            <a:spLocks noGrp="1"/>
          </p:cNvSpPr>
          <p:nvPr>
            <p:ph type="ctrTitle"/>
          </p:nvPr>
        </p:nvSpPr>
        <p:spPr/>
        <p:txBody>
          <a:bodyPr/>
          <a:lstStyle/>
          <a:p>
            <a:r>
              <a:rPr lang="en-US" dirty="0" smtClean="0"/>
              <a:t>Building Line of Business and Cross Platform Apps with Mobile Services</a:t>
            </a:r>
            <a:endParaRPr lang="en-US" dirty="0"/>
          </a:p>
        </p:txBody>
      </p:sp>
    </p:spTree>
    <p:extLst>
      <p:ext uri="{BB962C8B-B14F-4D97-AF65-F5344CB8AC3E}">
        <p14:creationId xmlns:p14="http://schemas.microsoft.com/office/powerpoint/2010/main" val="56650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9" y="1668463"/>
            <a:ext cx="11887199" cy="5029200"/>
          </a:xfrm>
        </p:spPr>
        <p:txBody>
          <a:bodyPr/>
          <a:lstStyle/>
          <a:p>
            <a:r>
              <a:rPr lang="en-US" dirty="0" smtClean="0"/>
              <a:t>Easily tied to on-premise AD</a:t>
            </a:r>
          </a:p>
          <a:p>
            <a:r>
              <a:rPr lang="en-US" dirty="0" smtClean="0"/>
              <a:t>All the benefits of Active Directory </a:t>
            </a:r>
            <a:r>
              <a:rPr lang="en-US" dirty="0" err="1" smtClean="0"/>
              <a:t>auth</a:t>
            </a:r>
            <a:endParaRPr lang="en-US" dirty="0" smtClean="0"/>
          </a:p>
          <a:p>
            <a:r>
              <a:rPr lang="en-US" dirty="0" smtClean="0"/>
              <a:t>Can be tied to other SAAS</a:t>
            </a:r>
            <a:endParaRPr lang="en-US" dirty="0"/>
          </a:p>
        </p:txBody>
      </p:sp>
      <p:sp>
        <p:nvSpPr>
          <p:cNvPr id="3" name="Title 2"/>
          <p:cNvSpPr>
            <a:spLocks noGrp="1"/>
          </p:cNvSpPr>
          <p:nvPr>
            <p:ph type="title"/>
          </p:nvPr>
        </p:nvSpPr>
        <p:spPr/>
        <p:txBody>
          <a:bodyPr/>
          <a:lstStyle/>
          <a:p>
            <a:r>
              <a:rPr lang="en-US" dirty="0" smtClean="0"/>
              <a:t>Azure Active Directory</a:t>
            </a:r>
            <a:endParaRPr lang="en-US" dirty="0"/>
          </a:p>
        </p:txBody>
      </p:sp>
    </p:spTree>
    <p:extLst>
      <p:ext uri="{BB962C8B-B14F-4D97-AF65-F5344CB8AC3E}">
        <p14:creationId xmlns:p14="http://schemas.microsoft.com/office/powerpoint/2010/main" val="154072629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br>
              <a:rPr lang="en-US" dirty="0" smtClean="0"/>
            </a:br>
            <a:r>
              <a:rPr lang="en-US" dirty="0" smtClean="0"/>
              <a:t>Adding AD </a:t>
            </a:r>
            <a:r>
              <a:rPr lang="en-US" dirty="0" err="1" smtClean="0"/>
              <a:t>Auth</a:t>
            </a:r>
            <a:r>
              <a:rPr lang="en-US" dirty="0" smtClean="0"/>
              <a:t> with Mobile Services</a:t>
            </a:r>
            <a:endParaRPr lang="en-US" dirty="0"/>
          </a:p>
        </p:txBody>
      </p:sp>
    </p:spTree>
    <p:extLst>
      <p:ext uri="{BB962C8B-B14F-4D97-AF65-F5344CB8AC3E}">
        <p14:creationId xmlns:p14="http://schemas.microsoft.com/office/powerpoint/2010/main" val="306255628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9" y="1668463"/>
            <a:ext cx="11887199" cy="5029200"/>
          </a:xfrm>
        </p:spPr>
        <p:txBody>
          <a:bodyPr/>
          <a:lstStyle/>
          <a:p>
            <a:r>
              <a:rPr lang="en-US" dirty="0" smtClean="0"/>
              <a:t>Hugely scalable push notifications</a:t>
            </a:r>
          </a:p>
          <a:p>
            <a:r>
              <a:rPr lang="en-US" dirty="0" smtClean="0"/>
              <a:t>Cross platform</a:t>
            </a:r>
          </a:p>
          <a:p>
            <a:r>
              <a:rPr lang="en-US" dirty="0" smtClean="0"/>
              <a:t>Independent of storing data in cloud</a:t>
            </a:r>
          </a:p>
          <a:p>
            <a:r>
              <a:rPr lang="en-US" dirty="0" smtClean="0"/>
              <a:t>Tags and templates</a:t>
            </a:r>
          </a:p>
          <a:p>
            <a:r>
              <a:rPr lang="en-US" dirty="0" smtClean="0"/>
              <a:t>Client and server registration</a:t>
            </a:r>
            <a:endParaRPr lang="en-US" dirty="0"/>
          </a:p>
        </p:txBody>
      </p:sp>
      <p:sp>
        <p:nvSpPr>
          <p:cNvPr id="3" name="Title 2"/>
          <p:cNvSpPr>
            <a:spLocks noGrp="1"/>
          </p:cNvSpPr>
          <p:nvPr>
            <p:ph type="title"/>
          </p:nvPr>
        </p:nvSpPr>
        <p:spPr/>
        <p:txBody>
          <a:bodyPr/>
          <a:lstStyle/>
          <a:p>
            <a:r>
              <a:rPr lang="en-US" dirty="0" smtClean="0"/>
              <a:t>Notification Hubs</a:t>
            </a:r>
            <a:endParaRPr lang="en-US" dirty="0"/>
          </a:p>
        </p:txBody>
      </p:sp>
    </p:spTree>
    <p:extLst>
      <p:ext uri="{BB962C8B-B14F-4D97-AF65-F5344CB8AC3E}">
        <p14:creationId xmlns:p14="http://schemas.microsoft.com/office/powerpoint/2010/main" val="44178181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a:t>
            </a:r>
            <a:br>
              <a:rPr lang="en-US" dirty="0" smtClean="0"/>
            </a:br>
            <a:r>
              <a:rPr lang="en-US" dirty="0" smtClean="0"/>
              <a:t>Adding Push Notifications</a:t>
            </a:r>
            <a:endParaRPr lang="en-US" dirty="0"/>
          </a:p>
        </p:txBody>
      </p:sp>
    </p:spTree>
    <p:extLst>
      <p:ext uri="{BB962C8B-B14F-4D97-AF65-F5344CB8AC3E}">
        <p14:creationId xmlns:p14="http://schemas.microsoft.com/office/powerpoint/2010/main" val="318378213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9" y="1668463"/>
            <a:ext cx="11887199" cy="5029200"/>
          </a:xfrm>
        </p:spPr>
        <p:txBody>
          <a:bodyPr/>
          <a:lstStyle/>
          <a:p>
            <a:r>
              <a:rPr lang="en-US" dirty="0" smtClean="0"/>
              <a:t>Service Bus Relay</a:t>
            </a:r>
          </a:p>
          <a:p>
            <a:pPr lvl="1"/>
            <a:r>
              <a:rPr lang="en-US" dirty="0" smtClean="0"/>
              <a:t>On-premise resource registers relay</a:t>
            </a:r>
          </a:p>
          <a:p>
            <a:pPr lvl="1"/>
            <a:r>
              <a:rPr lang="en-US" dirty="0" smtClean="0"/>
              <a:t>Mobile Service talks to relay</a:t>
            </a:r>
          </a:p>
          <a:p>
            <a:pPr lvl="1"/>
            <a:r>
              <a:rPr lang="en-US" dirty="0" smtClean="0"/>
              <a:t>Relay passes through to on premise</a:t>
            </a:r>
          </a:p>
          <a:p>
            <a:r>
              <a:rPr lang="en-US" dirty="0" smtClean="0"/>
              <a:t>Can be secured with Mobile Service </a:t>
            </a:r>
            <a:r>
              <a:rPr lang="en-US" dirty="0" err="1" smtClean="0"/>
              <a:t>auth</a:t>
            </a:r>
            <a:endParaRPr lang="en-US" dirty="0" smtClean="0"/>
          </a:p>
          <a:p>
            <a:r>
              <a:rPr lang="en-US" dirty="0" smtClean="0"/>
              <a:t>On-Premise could do anything</a:t>
            </a:r>
          </a:p>
          <a:p>
            <a:pPr lvl="1"/>
            <a:r>
              <a:rPr lang="en-US" dirty="0" smtClean="0"/>
              <a:t>LOB app</a:t>
            </a:r>
          </a:p>
          <a:p>
            <a:pPr lvl="1"/>
            <a:r>
              <a:rPr lang="en-US" dirty="0" smtClean="0"/>
              <a:t>Database Access</a:t>
            </a:r>
          </a:p>
          <a:p>
            <a:pPr lvl="1"/>
            <a:r>
              <a:rPr lang="en-US" dirty="0" err="1" smtClean="0"/>
              <a:t>Etc</a:t>
            </a:r>
            <a:endParaRPr lang="en-US" dirty="0"/>
          </a:p>
        </p:txBody>
      </p:sp>
      <p:sp>
        <p:nvSpPr>
          <p:cNvPr id="3" name="Title 2"/>
          <p:cNvSpPr>
            <a:spLocks noGrp="1"/>
          </p:cNvSpPr>
          <p:nvPr>
            <p:ph type="title"/>
          </p:nvPr>
        </p:nvSpPr>
        <p:spPr/>
        <p:txBody>
          <a:bodyPr/>
          <a:lstStyle/>
          <a:p>
            <a:r>
              <a:rPr lang="en-US" dirty="0" smtClean="0"/>
              <a:t>On-Premise Connectivity</a:t>
            </a:r>
            <a:endParaRPr lang="en-US" dirty="0"/>
          </a:p>
        </p:txBody>
      </p:sp>
    </p:spTree>
    <p:extLst>
      <p:ext uri="{BB962C8B-B14F-4D97-AF65-F5344CB8AC3E}">
        <p14:creationId xmlns:p14="http://schemas.microsoft.com/office/powerpoint/2010/main" val="1538406536"/>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a:t>
            </a:r>
            <a:br>
              <a:rPr lang="en-US" dirty="0" smtClean="0"/>
            </a:br>
            <a:r>
              <a:rPr lang="en-US" dirty="0" smtClean="0"/>
              <a:t>On-Premise with Service Bus Relay</a:t>
            </a:r>
            <a:endParaRPr lang="en-US" dirty="0"/>
          </a:p>
        </p:txBody>
      </p:sp>
    </p:spTree>
    <p:extLst>
      <p:ext uri="{BB962C8B-B14F-4D97-AF65-F5344CB8AC3E}">
        <p14:creationId xmlns:p14="http://schemas.microsoft.com/office/powerpoint/2010/main" val="374695905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9" y="1668463"/>
            <a:ext cx="11887199" cy="5029200"/>
          </a:xfrm>
        </p:spPr>
        <p:txBody>
          <a:bodyPr/>
          <a:lstStyle/>
          <a:p>
            <a:r>
              <a:rPr lang="en-US" sz="3200" dirty="0" smtClean="0"/>
              <a:t>Mobile Services is becoming more LOB / Enterprise friendly</a:t>
            </a:r>
          </a:p>
          <a:p>
            <a:r>
              <a:rPr lang="en-US" sz="3200" dirty="0" smtClean="0"/>
              <a:t>Great features will help make apps better</a:t>
            </a:r>
          </a:p>
          <a:p>
            <a:pPr lvl="1"/>
            <a:r>
              <a:rPr lang="en-US" sz="1800" dirty="0" smtClean="0"/>
              <a:t>Offline data sync</a:t>
            </a:r>
          </a:p>
          <a:p>
            <a:pPr lvl="1"/>
            <a:r>
              <a:rPr lang="en-US" sz="1800" dirty="0" smtClean="0"/>
              <a:t>AAD</a:t>
            </a:r>
          </a:p>
          <a:p>
            <a:pPr lvl="1"/>
            <a:r>
              <a:rPr lang="en-US" sz="1800" dirty="0" smtClean="0"/>
              <a:t>Notification Hubs</a:t>
            </a:r>
          </a:p>
          <a:p>
            <a:pPr lvl="1"/>
            <a:r>
              <a:rPr lang="en-US" sz="1800" dirty="0" smtClean="0"/>
              <a:t>Service Bus Relay</a:t>
            </a:r>
          </a:p>
          <a:p>
            <a:r>
              <a:rPr lang="en-US" sz="3200" dirty="0" smtClean="0"/>
              <a:t>Xamarin makes it easy to reuse your .NET code for x-plat apps</a:t>
            </a:r>
          </a:p>
          <a:p>
            <a:r>
              <a:rPr lang="en-US" sz="3200" dirty="0" smtClean="0"/>
              <a:t>Everything that was done in JavaScript can be done in .NET with Mobile Services</a:t>
            </a:r>
            <a:endParaRPr lang="en-US" sz="3200" dirty="0"/>
          </a:p>
        </p:txBody>
      </p:sp>
      <p:sp>
        <p:nvSpPr>
          <p:cNvPr id="3" name="Title 2"/>
          <p:cNvSpPr>
            <a:spLocks noGrp="1"/>
          </p:cNvSpPr>
          <p:nvPr>
            <p:ph type="title"/>
          </p:nvPr>
        </p:nvSpPr>
        <p:spPr/>
        <p:txBody>
          <a:bodyPr/>
          <a:lstStyle/>
          <a:p>
            <a:r>
              <a:rPr lang="en-US" dirty="0" smtClean="0"/>
              <a:t>Recap</a:t>
            </a:r>
            <a:endParaRPr lang="en-US" dirty="0"/>
          </a:p>
        </p:txBody>
      </p:sp>
    </p:spTree>
    <p:extLst>
      <p:ext uri="{BB962C8B-B14F-4D97-AF65-F5344CB8AC3E}">
        <p14:creationId xmlns:p14="http://schemas.microsoft.com/office/powerpoint/2010/main" val="349499617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9" y="1668463"/>
            <a:ext cx="11887199" cy="5029200"/>
          </a:xfrm>
        </p:spPr>
        <p:txBody>
          <a:bodyPr/>
          <a:lstStyle/>
          <a:p>
            <a:r>
              <a:rPr lang="en-US" sz="2800" dirty="0" smtClean="0">
                <a:hlinkClick r:id="rId3"/>
              </a:rPr>
              <a:t>Windows Phone, offline, and </a:t>
            </a:r>
            <a:r>
              <a:rPr lang="en-US" sz="2800" dirty="0" err="1" smtClean="0">
                <a:hlinkClick r:id="rId3"/>
              </a:rPr>
              <a:t>NoSQL</a:t>
            </a:r>
            <a:endParaRPr lang="en-US" sz="2800" dirty="0" smtClean="0"/>
          </a:p>
          <a:p>
            <a:r>
              <a:rPr lang="en-US" sz="2800" dirty="0" smtClean="0">
                <a:hlinkClick r:id="rId4"/>
              </a:rPr>
              <a:t>Integrating a Mobile Service with Service Bus Relay</a:t>
            </a:r>
            <a:endParaRPr lang="en-US" sz="2800" dirty="0" smtClean="0"/>
          </a:p>
          <a:p>
            <a:r>
              <a:rPr lang="en-US" sz="2800" dirty="0" smtClean="0">
                <a:hlinkClick r:id="rId5"/>
              </a:rPr>
              <a:t>Push Notifications to Any Client with Notification Hubs</a:t>
            </a:r>
            <a:endParaRPr lang="en-US" sz="2800" dirty="0" smtClean="0"/>
          </a:p>
          <a:p>
            <a:r>
              <a:rPr lang="en-US" sz="2800" dirty="0" smtClean="0">
                <a:hlinkClick r:id="rId6"/>
              </a:rPr>
              <a:t>Powerful Mobile Apps with Mobile Services and ASP.NET Web API</a:t>
            </a:r>
            <a:endParaRPr lang="en-US" sz="2800" dirty="0" smtClean="0"/>
          </a:p>
          <a:p>
            <a:r>
              <a:rPr lang="en-US" sz="2800" dirty="0" smtClean="0">
                <a:hlinkClick r:id="rId7"/>
              </a:rPr>
              <a:t>Extending your On-Premises Network into Azure Securely</a:t>
            </a:r>
            <a:endParaRPr lang="en-US" sz="2800" dirty="0" smtClean="0"/>
          </a:p>
          <a:p>
            <a:endParaRPr lang="en-US" sz="2800" dirty="0"/>
          </a:p>
        </p:txBody>
      </p:sp>
      <p:sp>
        <p:nvSpPr>
          <p:cNvPr id="3" name="Title 2"/>
          <p:cNvSpPr>
            <a:spLocks noGrp="1"/>
          </p:cNvSpPr>
          <p:nvPr>
            <p:ph type="title"/>
          </p:nvPr>
        </p:nvSpPr>
        <p:spPr/>
        <p:txBody>
          <a:bodyPr/>
          <a:lstStyle/>
          <a:p>
            <a:r>
              <a:rPr lang="en-US" dirty="0" smtClean="0"/>
              <a:t>Further Resources</a:t>
            </a:r>
            <a:endParaRPr lang="en-US" dirty="0"/>
          </a:p>
        </p:txBody>
      </p:sp>
    </p:spTree>
    <p:extLst>
      <p:ext uri="{BB962C8B-B14F-4D97-AF65-F5344CB8AC3E}">
        <p14:creationId xmlns:p14="http://schemas.microsoft.com/office/powerpoint/2010/main" val="3103399296"/>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Contact Us</a:t>
            </a:r>
            <a:endParaRPr lang="en-US" dirty="0"/>
          </a:p>
        </p:txBody>
      </p:sp>
      <p:sp>
        <p:nvSpPr>
          <p:cNvPr id="2" name="Rectangle 1"/>
          <p:cNvSpPr/>
          <p:nvPr/>
        </p:nvSpPr>
        <p:spPr>
          <a:xfrm>
            <a:off x="274640" y="1212850"/>
            <a:ext cx="11889564" cy="3706143"/>
          </a:xfrm>
          <a:prstGeom prst="rect">
            <a:avLst/>
          </a:prstGeom>
        </p:spPr>
        <p:txBody>
          <a:bodyPr wrap="square">
            <a:spAutoFit/>
          </a:bodyPr>
          <a:lstStyle/>
          <a:p>
            <a:pPr>
              <a:lnSpc>
                <a:spcPct val="95000"/>
              </a:lnSpc>
              <a:spcBef>
                <a:spcPts val="1800"/>
              </a:spcBef>
            </a:pPr>
            <a:r>
              <a:rPr lang="en-US" sz="2800" b="1" dirty="0" smtClean="0">
                <a:solidFill>
                  <a:srgbClr val="404040"/>
                </a:solidFill>
              </a:rPr>
              <a:t>Donna </a:t>
            </a:r>
            <a:r>
              <a:rPr lang="en-US" sz="2800" b="1" dirty="0" err="1" smtClean="0">
                <a:solidFill>
                  <a:srgbClr val="404040"/>
                </a:solidFill>
              </a:rPr>
              <a:t>Malayeri</a:t>
            </a:r>
            <a:r>
              <a:rPr lang="en-US" sz="2800" b="1" dirty="0" smtClean="0">
                <a:solidFill>
                  <a:srgbClr val="404040"/>
                </a:solidFill>
              </a:rPr>
              <a:t> - @</a:t>
            </a:r>
            <a:r>
              <a:rPr lang="en-US" sz="2800" b="1" dirty="0" err="1" smtClean="0">
                <a:solidFill>
                  <a:srgbClr val="404040"/>
                </a:solidFill>
              </a:rPr>
              <a:t>lindydonna</a:t>
            </a:r>
            <a:endParaRPr lang="en-US" sz="2800" b="1" dirty="0" smtClean="0">
              <a:solidFill>
                <a:srgbClr val="404040"/>
              </a:solidFill>
            </a:endParaRPr>
          </a:p>
          <a:p>
            <a:pPr>
              <a:lnSpc>
                <a:spcPct val="95000"/>
              </a:lnSpc>
              <a:spcBef>
                <a:spcPts val="1800"/>
              </a:spcBef>
            </a:pPr>
            <a:r>
              <a:rPr lang="en-US" sz="2800" b="1" dirty="0" smtClean="0">
                <a:solidFill>
                  <a:srgbClr val="404040"/>
                </a:solidFill>
                <a:hlinkClick r:id="rId2"/>
              </a:rPr>
              <a:t>donnam@microsoft.com</a:t>
            </a:r>
            <a:endParaRPr lang="en-US" sz="2800" b="1" dirty="0" smtClean="0">
              <a:solidFill>
                <a:srgbClr val="404040"/>
              </a:solidFill>
            </a:endParaRPr>
          </a:p>
          <a:p>
            <a:pPr>
              <a:lnSpc>
                <a:spcPct val="95000"/>
              </a:lnSpc>
              <a:spcBef>
                <a:spcPts val="1800"/>
              </a:spcBef>
            </a:pPr>
            <a:endParaRPr lang="en-US" sz="2800" b="1" dirty="0" smtClean="0">
              <a:solidFill>
                <a:srgbClr val="404040"/>
              </a:solidFill>
            </a:endParaRPr>
          </a:p>
          <a:p>
            <a:pPr>
              <a:lnSpc>
                <a:spcPct val="95000"/>
              </a:lnSpc>
              <a:spcBef>
                <a:spcPts val="1800"/>
              </a:spcBef>
            </a:pPr>
            <a:r>
              <a:rPr lang="en-US" sz="2800" b="1" dirty="0" smtClean="0">
                <a:solidFill>
                  <a:srgbClr val="404040"/>
                </a:solidFill>
              </a:rPr>
              <a:t>Chris Risner - @</a:t>
            </a:r>
            <a:r>
              <a:rPr lang="en-US" sz="2800" b="1" dirty="0" err="1" smtClean="0">
                <a:solidFill>
                  <a:srgbClr val="404040"/>
                </a:solidFill>
              </a:rPr>
              <a:t>chrisrisner</a:t>
            </a:r>
            <a:endParaRPr lang="en-US" sz="2800" b="1" dirty="0" smtClean="0">
              <a:solidFill>
                <a:srgbClr val="404040"/>
              </a:solidFill>
            </a:endParaRPr>
          </a:p>
          <a:p>
            <a:pPr>
              <a:lnSpc>
                <a:spcPct val="95000"/>
              </a:lnSpc>
              <a:spcBef>
                <a:spcPts val="1800"/>
              </a:spcBef>
            </a:pPr>
            <a:r>
              <a:rPr lang="en-US" sz="2800" b="1" dirty="0" smtClean="0">
                <a:solidFill>
                  <a:srgbClr val="404040"/>
                </a:solidFill>
                <a:hlinkClick r:id="rId3"/>
              </a:rPr>
              <a:t>chrisner@microsoft.com</a:t>
            </a:r>
            <a:endParaRPr lang="en-US" sz="2800" b="1" dirty="0" smtClean="0">
              <a:solidFill>
                <a:srgbClr val="404040"/>
              </a:solidFill>
            </a:endParaRPr>
          </a:p>
          <a:p>
            <a:pPr>
              <a:lnSpc>
                <a:spcPct val="95000"/>
              </a:lnSpc>
              <a:spcBef>
                <a:spcPts val="1800"/>
              </a:spcBef>
            </a:pPr>
            <a:endParaRPr lang="en-US" sz="2800" dirty="0">
              <a:solidFill>
                <a:srgbClr val="404040"/>
              </a:solidFill>
            </a:endParaRPr>
          </a:p>
        </p:txBody>
      </p:sp>
    </p:spTree>
    <p:extLst>
      <p:ext uri="{BB962C8B-B14F-4D97-AF65-F5344CB8AC3E}">
        <p14:creationId xmlns:p14="http://schemas.microsoft.com/office/powerpoint/2010/main" val="1922993777"/>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274639" y="295274"/>
            <a:ext cx="11889564" cy="917575"/>
          </a:xfrm>
          <a:prstGeom prst="rect">
            <a:avLst/>
          </a:prstGeom>
        </p:spPr>
        <p:txBody>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lang="en-US" sz="6000" dirty="0" smtClean="0">
                <a:gradFill>
                  <a:gsLst>
                    <a:gs pos="1087">
                      <a:schemeClr val="tx2"/>
                    </a:gs>
                    <a:gs pos="100000">
                      <a:schemeClr val="tx2"/>
                    </a:gs>
                  </a:gsLst>
                  <a:lin ang="5400000" scaled="0"/>
                </a:gradFill>
              </a:rPr>
              <a:t>Your Feedback is Important</a:t>
            </a:r>
            <a:endParaRPr lang="en-US" sz="6000" dirty="0">
              <a:gradFill>
                <a:gsLst>
                  <a:gs pos="1087">
                    <a:schemeClr val="tx2"/>
                  </a:gs>
                  <a:gs pos="100000">
                    <a:schemeClr val="tx2"/>
                  </a:gs>
                </a:gsLst>
                <a:lin ang="5400000" scaled="0"/>
              </a:gradFill>
            </a:endParaRPr>
          </a:p>
        </p:txBody>
      </p:sp>
      <p:sp>
        <p:nvSpPr>
          <p:cNvPr id="19" name="Text Placeholder 2"/>
          <p:cNvSpPr txBox="1">
            <a:spLocks/>
          </p:cNvSpPr>
          <p:nvPr/>
        </p:nvSpPr>
        <p:spPr>
          <a:xfrm>
            <a:off x="274638" y="1778483"/>
            <a:ext cx="11887200" cy="2175980"/>
          </a:xfrm>
          <a:prstGeom prst="rect">
            <a:avLst/>
          </a:prstGeom>
        </p:spPr>
        <p:txBody>
          <a:bodyPr lIns="182880" tIns="146304" rIns="182880" bIns="146304"/>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Wingdings" panose="05000000000000000000" pitchFamily="2" charset="2"/>
              <a:buNone/>
            </a:pPr>
            <a:r>
              <a:rPr lang="en-US" sz="3600" dirty="0" smtClean="0">
                <a:gradFill>
                  <a:gsLst>
                    <a:gs pos="5435">
                      <a:schemeClr val="tx1"/>
                    </a:gs>
                    <a:gs pos="100000">
                      <a:schemeClr val="tx1"/>
                    </a:gs>
                  </a:gsLst>
                  <a:lin ang="5400000" scaled="0"/>
                </a:gradFill>
              </a:rPr>
              <a:t>Fill out an evaluation of this session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and help shape future events. </a:t>
            </a:r>
          </a:p>
          <a:p>
            <a:pPr marL="0" indent="0">
              <a:lnSpc>
                <a:spcPct val="80000"/>
              </a:lnSpc>
              <a:spcBef>
                <a:spcPts val="2200"/>
              </a:spcBef>
              <a:buFont typeface="Wingdings" panose="05000000000000000000" pitchFamily="2" charset="2"/>
              <a:buNone/>
            </a:pPr>
            <a:r>
              <a:rPr lang="en-US" sz="3600" dirty="0" smtClean="0">
                <a:gradFill>
                  <a:gsLst>
                    <a:gs pos="5435">
                      <a:schemeClr val="tx1"/>
                    </a:gs>
                    <a:gs pos="100000">
                      <a:schemeClr val="tx1"/>
                    </a:gs>
                  </a:gsLst>
                  <a:lin ang="5400000" scaled="0"/>
                </a:gradFill>
                <a:latin typeface="+mn-lt"/>
              </a:rPr>
              <a:t>Scan the QR code </a:t>
            </a:r>
            <a:r>
              <a:rPr lang="en-US" sz="3600" dirty="0" smtClean="0">
                <a:gradFill>
                  <a:gsLst>
                    <a:gs pos="5435">
                      <a:schemeClr val="tx1"/>
                    </a:gs>
                    <a:gs pos="100000">
                      <a:schemeClr val="tx1"/>
                    </a:gs>
                  </a:gsLst>
                  <a:lin ang="5400000" scaled="0"/>
                </a:gradFill>
              </a:rPr>
              <a:t>to evaluate </a:t>
            </a:r>
            <a:br>
              <a:rPr lang="en-US" sz="3600" dirty="0" smtClean="0">
                <a:gradFill>
                  <a:gsLst>
                    <a:gs pos="5435">
                      <a:schemeClr val="tx1"/>
                    </a:gs>
                    <a:gs pos="100000">
                      <a:schemeClr val="tx1"/>
                    </a:gs>
                  </a:gsLst>
                  <a:lin ang="5400000" scaled="0"/>
                </a:gradFill>
              </a:rPr>
            </a:br>
            <a:r>
              <a:rPr lang="en-US" sz="3600" dirty="0" smtClean="0">
                <a:gradFill>
                  <a:gsLst>
                    <a:gs pos="5435">
                      <a:schemeClr val="tx1"/>
                    </a:gs>
                    <a:gs pos="100000">
                      <a:schemeClr val="tx1"/>
                    </a:gs>
                  </a:gsLst>
                  <a:lin ang="5400000" scaled="0"/>
                </a:gradFill>
              </a:rPr>
              <a:t>this session on your mobile device. </a:t>
            </a:r>
          </a:p>
          <a:p>
            <a:pPr marL="0" indent="0">
              <a:spcBef>
                <a:spcPts val="1800"/>
              </a:spcBef>
              <a:buFont typeface="Wingdings" panose="05000000000000000000" pitchFamily="2" charset="2"/>
              <a:buNone/>
            </a:pPr>
            <a:r>
              <a:rPr lang="en-US" sz="3200" dirty="0" smtClean="0">
                <a:gradFill>
                  <a:gsLst>
                    <a:gs pos="3261">
                      <a:schemeClr val="tx2"/>
                    </a:gs>
                    <a:gs pos="100000">
                      <a:schemeClr val="tx2"/>
                    </a:gs>
                  </a:gsLst>
                  <a:lin ang="5400000" scaled="0"/>
                </a:gradFill>
                <a:latin typeface="+mn-lt"/>
              </a:rPr>
              <a:t>You’ll also be entered into </a:t>
            </a:r>
            <a:br>
              <a:rPr lang="en-US" sz="3200" dirty="0" smtClean="0">
                <a:gradFill>
                  <a:gsLst>
                    <a:gs pos="3261">
                      <a:schemeClr val="tx2"/>
                    </a:gs>
                    <a:gs pos="100000">
                      <a:schemeClr val="tx2"/>
                    </a:gs>
                  </a:gsLst>
                  <a:lin ang="5400000" scaled="0"/>
                </a:gradFill>
                <a:latin typeface="+mn-lt"/>
              </a:rPr>
            </a:br>
            <a:r>
              <a:rPr lang="en-US" sz="3200" dirty="0" smtClean="0">
                <a:gradFill>
                  <a:gsLst>
                    <a:gs pos="3261">
                      <a:schemeClr val="tx2"/>
                    </a:gs>
                    <a:gs pos="100000">
                      <a:schemeClr val="tx2"/>
                    </a:gs>
                  </a:gsLst>
                  <a:lin ang="5400000" scaled="0"/>
                </a:gradFill>
                <a:latin typeface="+mn-lt"/>
              </a:rPr>
              <a:t>a daily prize drawing!</a:t>
            </a:r>
            <a:endParaRPr lang="en-US" sz="3200" dirty="0">
              <a:gradFill>
                <a:gsLst>
                  <a:gs pos="3261">
                    <a:schemeClr val="tx2"/>
                  </a:gs>
                  <a:gs pos="100000">
                    <a:schemeClr val="tx2"/>
                  </a:gs>
                </a:gsLst>
                <a:lin ang="5400000" scaled="0"/>
              </a:gradFill>
              <a:latin typeface="+mn-lt"/>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4239" y="3027946"/>
            <a:ext cx="3657600" cy="3657600"/>
          </a:xfrm>
          <a:prstGeom prst="rect">
            <a:avLst/>
          </a:prstGeom>
          <a:ln>
            <a:solidFill>
              <a:srgbClr val="8C8C8C"/>
            </a:solidFill>
          </a:ln>
        </p:spPr>
      </p:pic>
      <p:sp>
        <p:nvSpPr>
          <p:cNvPr id="25" name="Freeform 24"/>
          <p:cNvSpPr>
            <a:spLocks noChangeAspect="1" noEditPoints="1"/>
          </p:cNvSpPr>
          <p:nvPr/>
        </p:nvSpPr>
        <p:spPr bwMode="black">
          <a:xfrm>
            <a:off x="475560"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369918612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Mobile Services</a:t>
            </a:r>
          </a:p>
          <a:p>
            <a:r>
              <a:rPr lang="en-US" dirty="0" smtClean="0"/>
              <a:t>Offline</a:t>
            </a:r>
          </a:p>
          <a:p>
            <a:r>
              <a:rPr lang="en-US" dirty="0" smtClean="0"/>
              <a:t>Going Cross Platform</a:t>
            </a:r>
          </a:p>
          <a:p>
            <a:r>
              <a:rPr lang="en-US" dirty="0" smtClean="0"/>
              <a:t>Active Directory</a:t>
            </a:r>
          </a:p>
          <a:p>
            <a:r>
              <a:rPr lang="en-US" dirty="0" smtClean="0"/>
              <a:t>Push Notifications</a:t>
            </a:r>
          </a:p>
          <a:p>
            <a:r>
              <a:rPr lang="en-US" dirty="0" smtClean="0"/>
              <a:t>On-Premise Connectivity</a:t>
            </a:r>
          </a:p>
        </p:txBody>
      </p:sp>
      <p:pic>
        <p:nvPicPr>
          <p:cNvPr id="4" name="Picture Placeholder 3"/>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274638" y="2022793"/>
            <a:ext cx="3931920" cy="2948940"/>
          </a:xfrm>
        </p:spPr>
      </p:pic>
      <p:sp>
        <p:nvSpPr>
          <p:cNvPr id="5" name="Title 4"/>
          <p:cNvSpPr>
            <a:spLocks noGrp="1"/>
          </p:cNvSpPr>
          <p:nvPr>
            <p:ph type="title"/>
          </p:nvPr>
        </p:nvSpPr>
        <p:spPr/>
        <p:txBody>
          <a:bodyPr/>
          <a:lstStyle/>
          <a:p>
            <a:r>
              <a:rPr lang="en-US" dirty="0" smtClean="0"/>
              <a:t>Agenda</a:t>
            </a:r>
            <a:br>
              <a:rPr lang="en-US" dirty="0" smtClean="0"/>
            </a:br>
            <a:endParaRPr lang="en-US" dirty="0"/>
          </a:p>
        </p:txBody>
      </p:sp>
      <p:sp>
        <p:nvSpPr>
          <p:cNvPr id="3" name="TextBox 2"/>
          <p:cNvSpPr txBox="1"/>
          <p:nvPr/>
        </p:nvSpPr>
        <p:spPr>
          <a:xfrm>
            <a:off x="4946183" y="2406000"/>
            <a:ext cx="369332" cy="634020"/>
          </a:xfrm>
          <a:prstGeom prst="rect">
            <a:avLst/>
          </a:prstGeom>
          <a:noFill/>
        </p:spPr>
        <p:txBody>
          <a:bodyPr wrap="none" lIns="182880" tIns="146304" rIns="182880" bIns="146304" rtlCol="0">
            <a:spAutoFit/>
          </a:bodyPr>
          <a:lstStyle/>
          <a:p>
            <a:pPr>
              <a:lnSpc>
                <a:spcPct val="90000"/>
              </a:lnSpc>
              <a:spcAft>
                <a:spcPts val="600"/>
              </a:spcAft>
            </a:pPr>
            <a:endParaRPr lang="en-US" sz="2400" dirty="0" err="1" smtClean="0">
              <a:gradFill>
                <a:gsLst>
                  <a:gs pos="2917">
                    <a:srgbClr val="404040"/>
                  </a:gs>
                  <a:gs pos="30000">
                    <a:srgbClr val="404040"/>
                  </a:gs>
                </a:gsLst>
                <a:lin ang="5400000" scaled="0"/>
              </a:gradFill>
            </a:endParaRPr>
          </a:p>
        </p:txBody>
      </p:sp>
    </p:spTree>
    <p:extLst>
      <p:ext uri="{BB962C8B-B14F-4D97-AF65-F5344CB8AC3E}">
        <p14:creationId xmlns:p14="http://schemas.microsoft.com/office/powerpoint/2010/main" val="134230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273050" y="6079032"/>
            <a:ext cx="118887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 </a:t>
            </a:r>
            <a:r>
              <a:rPr lang="en-US" sz="700" dirty="0" smtClean="0">
                <a:gradFill>
                  <a:gsLst>
                    <a:gs pos="0">
                      <a:srgbClr val="404040">
                        <a:lumMod val="75000"/>
                        <a:lumOff val="25000"/>
                      </a:srgbClr>
                    </a:gs>
                    <a:gs pos="100000">
                      <a:srgbClr val="404040">
                        <a:lumMod val="75000"/>
                        <a:lumOff val="25000"/>
                      </a:srgbClr>
                    </a:gs>
                  </a:gsLst>
                  <a:lin ang="5400000" scaled="0"/>
                </a:gradFill>
                <a:cs typeface="Segoe UI" pitchFamily="34" charset="0"/>
              </a:rPr>
              <a:t>2014 </a:t>
            </a:r>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404040">
                        <a:lumMod val="75000"/>
                        <a:lumOff val="25000"/>
                      </a:srgbClr>
                    </a:gs>
                    <a:gs pos="100000">
                      <a:srgbClr val="404040">
                        <a:lumMod val="75000"/>
                        <a:lumOff val="25000"/>
                      </a:srgb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1712509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Mobile Services?</a:t>
            </a:r>
            <a:endParaRPr lang="en-US" dirty="0"/>
          </a:p>
        </p:txBody>
      </p:sp>
      <p:sp>
        <p:nvSpPr>
          <p:cNvPr id="6" name="Rectangle 5"/>
          <p:cNvSpPr/>
          <p:nvPr/>
        </p:nvSpPr>
        <p:spPr bwMode="auto">
          <a:xfrm>
            <a:off x="7955578" y="1212849"/>
            <a:ext cx="4208625" cy="1187145"/>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6000" dirty="0" smtClean="0">
                <a:gradFill>
                  <a:gsLst>
                    <a:gs pos="0">
                      <a:srgbClr val="FFFFFF"/>
                    </a:gs>
                    <a:gs pos="100000">
                      <a:srgbClr val="FFFFFF"/>
                    </a:gs>
                  </a:gsLst>
                  <a:lin ang="5400000" scaled="0"/>
                </a:gradFill>
                <a:ea typeface="Segoe UI" pitchFamily="34" charset="0"/>
                <a:cs typeface="Segoe UI" pitchFamily="34" charset="0"/>
              </a:rPr>
              <a:t>Identity</a:t>
            </a:r>
          </a:p>
        </p:txBody>
      </p:sp>
      <p:sp>
        <p:nvSpPr>
          <p:cNvPr id="7" name="Rectangle 6"/>
          <p:cNvSpPr/>
          <p:nvPr/>
        </p:nvSpPr>
        <p:spPr bwMode="auto">
          <a:xfrm>
            <a:off x="7955578" y="2470916"/>
            <a:ext cx="4208625" cy="1187145"/>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6000" dirty="0" smtClean="0">
                <a:gradFill>
                  <a:gsLst>
                    <a:gs pos="0">
                      <a:srgbClr val="FFFFFF"/>
                    </a:gs>
                    <a:gs pos="100000">
                      <a:srgbClr val="FFFFFF"/>
                    </a:gs>
                  </a:gsLst>
                  <a:lin ang="5400000" scaled="0"/>
                </a:gradFill>
                <a:ea typeface="Segoe UI" pitchFamily="34" charset="0"/>
                <a:cs typeface="Segoe UI" pitchFamily="34" charset="0"/>
              </a:rPr>
              <a:t>Data</a:t>
            </a:r>
          </a:p>
        </p:txBody>
      </p:sp>
      <p:sp>
        <p:nvSpPr>
          <p:cNvPr id="8" name="Rectangle 7"/>
          <p:cNvSpPr/>
          <p:nvPr/>
        </p:nvSpPr>
        <p:spPr bwMode="auto">
          <a:xfrm>
            <a:off x="7955578" y="3771579"/>
            <a:ext cx="4208625" cy="1187145"/>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6000" dirty="0" smtClean="0">
                <a:gradFill>
                  <a:gsLst>
                    <a:gs pos="0">
                      <a:srgbClr val="FFFFFF"/>
                    </a:gs>
                    <a:gs pos="100000">
                      <a:srgbClr val="FFFFFF"/>
                    </a:gs>
                  </a:gsLst>
                  <a:lin ang="5400000" scaled="0"/>
                </a:gradFill>
                <a:ea typeface="Segoe UI" pitchFamily="34" charset="0"/>
                <a:cs typeface="Segoe UI" pitchFamily="34" charset="0"/>
              </a:rPr>
              <a:t>Messaging</a:t>
            </a:r>
          </a:p>
        </p:txBody>
      </p:sp>
      <p:sp>
        <p:nvSpPr>
          <p:cNvPr id="9" name="Rectangle 8"/>
          <p:cNvSpPr/>
          <p:nvPr/>
        </p:nvSpPr>
        <p:spPr bwMode="auto">
          <a:xfrm>
            <a:off x="7955578" y="5143164"/>
            <a:ext cx="4208625" cy="1187145"/>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6000" dirty="0" smtClean="0">
                <a:gradFill>
                  <a:gsLst>
                    <a:gs pos="0">
                      <a:srgbClr val="FFFFFF"/>
                    </a:gs>
                    <a:gs pos="100000">
                      <a:srgbClr val="FFFFFF"/>
                    </a:gs>
                  </a:gsLst>
                  <a:lin ang="5400000" scaled="0"/>
                </a:gradFill>
                <a:ea typeface="Segoe UI" pitchFamily="34" charset="0"/>
                <a:cs typeface="Segoe UI" pitchFamily="34" charset="0"/>
              </a:rPr>
              <a:t>Logic</a:t>
            </a:r>
          </a:p>
        </p:txBody>
      </p:sp>
      <p:sp>
        <p:nvSpPr>
          <p:cNvPr id="10" name="Rectangle 9"/>
          <p:cNvSpPr/>
          <p:nvPr/>
        </p:nvSpPr>
        <p:spPr bwMode="auto">
          <a:xfrm>
            <a:off x="6583993" y="1212849"/>
            <a:ext cx="1097268" cy="5117460"/>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4800" b="1" dirty="0" smtClean="0">
                <a:gradFill>
                  <a:gsLst>
                    <a:gs pos="0">
                      <a:srgbClr val="FFFFFF"/>
                    </a:gs>
                    <a:gs pos="100000">
                      <a:srgbClr val="FFFFFF"/>
                    </a:gs>
                  </a:gsLst>
                  <a:lin ang="5400000" scaled="0"/>
                </a:gradFill>
                <a:ea typeface="Segoe UI" pitchFamily="34" charset="0"/>
                <a:cs typeface="Segoe UI" pitchFamily="34" charset="0"/>
              </a:rPr>
              <a:t>Mobile Services</a:t>
            </a:r>
          </a:p>
        </p:txBody>
      </p:sp>
      <p:pic>
        <p:nvPicPr>
          <p:cNvPr id="11" name="Picture 10" descr="xplat-logo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897" y="1866182"/>
            <a:ext cx="3810794" cy="3810794"/>
          </a:xfrm>
          <a:prstGeom prst="rect">
            <a:avLst/>
          </a:prstGeom>
        </p:spPr>
      </p:pic>
      <p:sp>
        <p:nvSpPr>
          <p:cNvPr id="13" name="Left-Right Arrow 12"/>
          <p:cNvSpPr/>
          <p:nvPr/>
        </p:nvSpPr>
        <p:spPr bwMode="auto">
          <a:xfrm>
            <a:off x="4755213" y="2217116"/>
            <a:ext cx="1645902" cy="457195"/>
          </a:xfrm>
          <a:prstGeom prst="lef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4" name="Left-Right Arrow 13"/>
          <p:cNvSpPr/>
          <p:nvPr/>
        </p:nvSpPr>
        <p:spPr bwMode="auto">
          <a:xfrm>
            <a:off x="4755213" y="3497262"/>
            <a:ext cx="1645902" cy="457195"/>
          </a:xfrm>
          <a:prstGeom prst="lef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5" name="Left-Right Arrow 14"/>
          <p:cNvSpPr/>
          <p:nvPr/>
        </p:nvSpPr>
        <p:spPr bwMode="auto">
          <a:xfrm>
            <a:off x="4755213" y="4868847"/>
            <a:ext cx="1645902" cy="457195"/>
          </a:xfrm>
          <a:prstGeom prst="lef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465929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1+#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1+#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outVertical)">
                                      <p:cBhvr>
                                        <p:cTn id="37" dur="500"/>
                                        <p:tgtEl>
                                          <p:spTgt spid="15"/>
                                        </p:tgtEl>
                                      </p:cBhvr>
                                    </p:animEffect>
                                  </p:childTnLst>
                                </p:cTn>
                              </p:par>
                              <p:par>
                                <p:cTn id="38" presetID="16" presetClass="entr" presetSubtype="37"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outVertical)">
                                      <p:cBhvr>
                                        <p:cTn id="40" dur="500"/>
                                        <p:tgtEl>
                                          <p:spTgt spid="14"/>
                                        </p:tgtEl>
                                      </p:cBhvr>
                                    </p:animEffect>
                                  </p:childTnLst>
                                </p:cTn>
                              </p:par>
                              <p:par>
                                <p:cTn id="41" presetID="16" presetClass="entr" presetSubtype="37"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outVertical)">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Demo: </a:t>
            </a:r>
            <a:br>
              <a:rPr lang="en-US"/>
            </a:br>
            <a:r>
              <a:rPr lang="en-US"/>
              <a:t>Mobile Services Line of Business app</a:t>
            </a:r>
            <a:endParaRPr lang="en-US" dirty="0"/>
          </a:p>
        </p:txBody>
      </p:sp>
    </p:spTree>
    <p:extLst>
      <p:ext uri="{BB962C8B-B14F-4D97-AF65-F5344CB8AC3E}">
        <p14:creationId xmlns:p14="http://schemas.microsoft.com/office/powerpoint/2010/main" val="378317352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2634567"/>
          </a:xfrm>
        </p:spPr>
        <p:txBody>
          <a:bodyPr/>
          <a:lstStyle/>
          <a:p>
            <a:r>
              <a:rPr lang="en-US" smtClean="0"/>
              <a:t>Field engineers/salespeople aren’t always online</a:t>
            </a:r>
          </a:p>
          <a:p>
            <a:pPr lvl="1"/>
            <a:r>
              <a:rPr lang="en-US" smtClean="0"/>
              <a:t>Might even be primarily </a:t>
            </a:r>
            <a:r>
              <a:rPr lang="en-US" b="1" smtClean="0"/>
              <a:t>offline</a:t>
            </a:r>
            <a:r>
              <a:rPr lang="en-US" smtClean="0"/>
              <a:t>, but still need to be productive</a:t>
            </a:r>
          </a:p>
          <a:p>
            <a:pPr lvl="1"/>
            <a:r>
              <a:rPr lang="en-US" smtClean="0"/>
              <a:t>“Occasionally connected” scenario</a:t>
            </a:r>
          </a:p>
          <a:p>
            <a:r>
              <a:rPr lang="en-US" smtClean="0"/>
              <a:t>Want to have a local cache if lose network access</a:t>
            </a:r>
          </a:p>
          <a:p>
            <a:pPr lvl="1"/>
            <a:r>
              <a:rPr lang="en-US" smtClean="0"/>
              <a:t>“Primarily online” scenario</a:t>
            </a:r>
            <a:endParaRPr lang="en-US" dirty="0"/>
          </a:p>
        </p:txBody>
      </p:sp>
      <p:sp>
        <p:nvSpPr>
          <p:cNvPr id="3" name="Title 2"/>
          <p:cNvSpPr>
            <a:spLocks noGrp="1"/>
          </p:cNvSpPr>
          <p:nvPr>
            <p:ph type="title"/>
          </p:nvPr>
        </p:nvSpPr>
        <p:spPr/>
        <p:txBody>
          <a:bodyPr/>
          <a:lstStyle/>
          <a:p>
            <a:r>
              <a:rPr lang="en-US" smtClean="0"/>
              <a:t>Why offline?</a:t>
            </a:r>
            <a:endParaRPr lang="en-US" dirty="0"/>
          </a:p>
        </p:txBody>
      </p:sp>
    </p:spTree>
    <p:extLst>
      <p:ext uri="{BB962C8B-B14F-4D97-AF65-F5344CB8AC3E}">
        <p14:creationId xmlns:p14="http://schemas.microsoft.com/office/powerpoint/2010/main" val="163567529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Access data from Mobile Services tables even when app is offline</a:t>
            </a:r>
          </a:p>
          <a:p>
            <a:r>
              <a:rPr lang="en-US" dirty="0" smtClean="0"/>
              <a:t>Keep a local queue of Create, Update, Delete operations and synchronize with server when app is back online</a:t>
            </a:r>
          </a:p>
          <a:p>
            <a:r>
              <a:rPr lang="en-US" dirty="0" smtClean="0"/>
              <a:t>Detect conflicts when same item is changed both locally and on server</a:t>
            </a:r>
          </a:p>
        </p:txBody>
      </p:sp>
      <p:sp>
        <p:nvSpPr>
          <p:cNvPr id="3" name="Title 2"/>
          <p:cNvSpPr>
            <a:spLocks noGrp="1"/>
          </p:cNvSpPr>
          <p:nvPr>
            <p:ph type="title"/>
          </p:nvPr>
        </p:nvSpPr>
        <p:spPr/>
        <p:txBody>
          <a:bodyPr/>
          <a:lstStyle/>
          <a:p>
            <a:r>
              <a:rPr lang="en-US" dirty="0" smtClean="0"/>
              <a:t>Supporting Offline </a:t>
            </a:r>
            <a:r>
              <a:rPr lang="en-US" dirty="0"/>
              <a:t>D</a:t>
            </a:r>
            <a:r>
              <a:rPr lang="en-US" dirty="0" smtClean="0"/>
              <a:t>ata</a:t>
            </a:r>
            <a:endParaRPr lang="en-US" dirty="0"/>
          </a:p>
        </p:txBody>
      </p:sp>
    </p:spTree>
    <p:extLst>
      <p:ext uri="{BB962C8B-B14F-4D97-AF65-F5344CB8AC3E}">
        <p14:creationId xmlns:p14="http://schemas.microsoft.com/office/powerpoint/2010/main" val="66835089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5393338"/>
          </a:xfrm>
        </p:spPr>
        <p:txBody>
          <a:bodyPr>
            <a:normAutofit/>
          </a:bodyPr>
          <a:lstStyle/>
          <a:p>
            <a:r>
              <a:rPr lang="en-US" dirty="0" smtClean="0"/>
              <a:t>Lightweight</a:t>
            </a:r>
          </a:p>
          <a:p>
            <a:r>
              <a:rPr lang="en-US" dirty="0" smtClean="0"/>
              <a:t>Cross-platform </a:t>
            </a:r>
          </a:p>
          <a:p>
            <a:pPr lvl="1"/>
            <a:r>
              <a:rPr lang="en-US" dirty="0" smtClean="0"/>
              <a:t>Currently support only .NET, but iOS and </a:t>
            </a:r>
            <a:r>
              <a:rPr lang="en-US" dirty="0" err="1" smtClean="0"/>
              <a:t>Xamarin</a:t>
            </a:r>
            <a:r>
              <a:rPr lang="en-US" dirty="0" smtClean="0"/>
              <a:t> are coming</a:t>
            </a:r>
          </a:p>
          <a:p>
            <a:r>
              <a:rPr lang="en-US" dirty="0" smtClean="0"/>
              <a:t>Support both “occasionally-connected” and “primarily online” scenarios</a:t>
            </a:r>
          </a:p>
          <a:p>
            <a:r>
              <a:rPr lang="en-US" dirty="0" smtClean="0"/>
              <a:t>Support multiple backend data stores</a:t>
            </a:r>
          </a:p>
          <a:p>
            <a:pPr lvl="1"/>
            <a:r>
              <a:rPr lang="en-US" dirty="0" smtClean="0"/>
              <a:t>E.g., SQL, Azure Tables, Mongo, etc.</a:t>
            </a:r>
          </a:p>
          <a:p>
            <a:r>
              <a:rPr lang="en-US" dirty="0" smtClean="0"/>
              <a:t>Support both Node.js and .NET </a:t>
            </a:r>
            <a:r>
              <a:rPr lang="en-US" dirty="0" err="1" smtClean="0"/>
              <a:t>backends</a:t>
            </a:r>
            <a:endParaRPr lang="en-US" dirty="0" smtClean="0"/>
          </a:p>
        </p:txBody>
      </p:sp>
      <p:sp>
        <p:nvSpPr>
          <p:cNvPr id="3" name="Title 2"/>
          <p:cNvSpPr>
            <a:spLocks noGrp="1"/>
          </p:cNvSpPr>
          <p:nvPr>
            <p:ph type="title"/>
          </p:nvPr>
        </p:nvSpPr>
        <p:spPr/>
        <p:txBody>
          <a:bodyPr/>
          <a:lstStyle/>
          <a:p>
            <a:r>
              <a:rPr lang="en-US" dirty="0" smtClean="0"/>
              <a:t>Goal of </a:t>
            </a:r>
            <a:r>
              <a:rPr lang="en-US" dirty="0"/>
              <a:t>O</a:t>
            </a:r>
            <a:r>
              <a:rPr lang="en-US" dirty="0" smtClean="0"/>
              <a:t>ffline </a:t>
            </a:r>
            <a:r>
              <a:rPr lang="en-US" dirty="0"/>
              <a:t>F</a:t>
            </a:r>
            <a:r>
              <a:rPr lang="en-US" dirty="0" smtClean="0"/>
              <a:t>eature</a:t>
            </a:r>
            <a:endParaRPr lang="en-US" dirty="0"/>
          </a:p>
        </p:txBody>
      </p:sp>
    </p:spTree>
    <p:extLst>
      <p:ext uri="{BB962C8B-B14F-4D97-AF65-F5344CB8AC3E}">
        <p14:creationId xmlns:p14="http://schemas.microsoft.com/office/powerpoint/2010/main" val="362735391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r>
              <a:rPr lang="en-US" b="1" dirty="0" smtClean="0"/>
              <a:t>Not</a:t>
            </a:r>
            <a:r>
              <a:rPr lang="en-US" dirty="0" smtClean="0"/>
              <a:t> </a:t>
            </a:r>
            <a:r>
              <a:rPr lang="en-US" dirty="0"/>
              <a:t>a </a:t>
            </a:r>
            <a:r>
              <a:rPr lang="en-US" dirty="0" smtClean="0"/>
              <a:t>database-to-database </a:t>
            </a:r>
            <a:r>
              <a:rPr lang="en-US" dirty="0"/>
              <a:t>sync solution</a:t>
            </a:r>
          </a:p>
          <a:p>
            <a:r>
              <a:rPr lang="en-US" b="1" dirty="0"/>
              <a:t>Not</a:t>
            </a:r>
            <a:r>
              <a:rPr lang="en-US" dirty="0"/>
              <a:t> intended to supplant full-featured sync </a:t>
            </a:r>
            <a:r>
              <a:rPr lang="en-US" dirty="0" smtClean="0"/>
              <a:t>frameworks</a:t>
            </a:r>
          </a:p>
          <a:p>
            <a:pPr lvl="1"/>
            <a:r>
              <a:rPr lang="en-US" dirty="0" smtClean="0"/>
              <a:t>Often specialized to particular backend stores </a:t>
            </a:r>
          </a:p>
          <a:p>
            <a:pPr lvl="1"/>
            <a:r>
              <a:rPr lang="en-US" dirty="0" smtClean="0"/>
              <a:t>Often specialized to particular client frameworks/languages</a:t>
            </a:r>
          </a:p>
          <a:p>
            <a:pPr lvl="1"/>
            <a:r>
              <a:rPr lang="en-US" dirty="0" smtClean="0"/>
              <a:t>E.g., can use </a:t>
            </a:r>
            <a:r>
              <a:rPr lang="en-US" dirty="0" err="1" smtClean="0"/>
              <a:t>BreezeJS</a:t>
            </a:r>
            <a:r>
              <a:rPr lang="en-US" dirty="0" smtClean="0"/>
              <a:t> for JavaScript clients (demo later)</a:t>
            </a:r>
          </a:p>
          <a:p>
            <a:pPr marL="0" indent="0">
              <a:buNone/>
            </a:pPr>
            <a:endParaRPr lang="en-US" dirty="0" smtClean="0"/>
          </a:p>
        </p:txBody>
      </p:sp>
      <p:sp>
        <p:nvSpPr>
          <p:cNvPr id="3" name="Title 2"/>
          <p:cNvSpPr>
            <a:spLocks noGrp="1"/>
          </p:cNvSpPr>
          <p:nvPr>
            <p:ph type="title"/>
          </p:nvPr>
        </p:nvSpPr>
        <p:spPr/>
        <p:txBody>
          <a:bodyPr/>
          <a:lstStyle/>
          <a:p>
            <a:r>
              <a:rPr lang="en-US" dirty="0" smtClean="0"/>
              <a:t>What Mobile Services Offline is </a:t>
            </a:r>
            <a:r>
              <a:rPr lang="en-US" b="1" dirty="0"/>
              <a:t>N</a:t>
            </a:r>
            <a:r>
              <a:rPr lang="en-US" b="1" dirty="0" smtClean="0"/>
              <a:t>ot</a:t>
            </a:r>
            <a:r>
              <a:rPr lang="en-US" dirty="0" smtClean="0"/>
              <a:t>	</a:t>
            </a:r>
            <a:endParaRPr lang="en-US" dirty="0"/>
          </a:p>
        </p:txBody>
      </p:sp>
    </p:spTree>
    <p:extLst>
      <p:ext uri="{BB962C8B-B14F-4D97-AF65-F5344CB8AC3E}">
        <p14:creationId xmlns:p14="http://schemas.microsoft.com/office/powerpoint/2010/main" val="169297323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A4136940-2F30-4F5C-9ED6-88F2C49C1AE1}"/>
    </a:ext>
  </a:extLst>
</a:theme>
</file>

<file path=ppt/theme/theme2.xml><?xml version="1.0" encoding="utf-8"?>
<a:theme xmlns:a="http://schemas.openxmlformats.org/drawingml/2006/main" name="1_5-30536_Build_2014_Breakout_Template_Blue_16x9">
  <a:themeElements>
    <a:clrScheme name="Build 2014">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Template.potx" id="{39E59A6A-D504-4212-89A7-01891365F18E}" vid="{C5418590-2BCF-48C6-AF37-67DC4D4291A7}"/>
    </a:ext>
  </a:extLst>
</a:theme>
</file>

<file path=ppt/theme/theme3.xml><?xml version="1.0" encoding="utf-8"?>
<a:theme xmlns:a="http://schemas.openxmlformats.org/drawingml/2006/main" name="1_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Breakout_Template.potx" id="{AF7916F5-B6CE-4446-87D4-7A61BEF9288B}" vid="{F2E341AB-B1C9-4A03-98B5-82D7F8BB090B}"/>
    </a:ext>
  </a:extLst>
</a:theme>
</file>

<file path=ppt/theme/theme4.xml><?xml version="1.0" encoding="utf-8"?>
<a:theme xmlns:a="http://schemas.openxmlformats.org/drawingml/2006/main" name="2_5-30536_Build_2014_Breakout_Template_Blue_16x9">
  <a:themeElements>
    <a:clrScheme name="Build 2014">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Breakout_Template.potx" id="{AF7916F5-B6CE-4446-87D4-7A61BEF9288B}" vid="{C9130907-DA69-4142-9ECE-92E64A71CF56}"/>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30e9df3-be65-4c73-a93b-d1236ebd677e">
      <Value>27</Value>
      <Value>55</Value>
      <Value>28</Value>
      <Value>6</Value>
    </TaxCatchAll>
    <Event_x0020_End_x0020_Date xmlns="e36bfbf9-5e42-489c-a259-4c54eb22cb57">2014-04-04T07:00:00+00:00</Event_x0020_End_x0020_Date>
    <Event_x0020_Start_x0020_Date xmlns="e36bfbf9-5e42-489c-a259-4c54eb22cb57">2014-04-02T07:00:00+00:00</Event_x0020_Start_x0020_Date>
    <MS_x0020_Speaker xmlns="e36bfbf9-5e42-489c-a259-4c54eb22cb57">
      <UserInfo>
        <DisplayName/>
        <AccountId xsi:nil="true"/>
        <AccountType/>
      </UserInfo>
    </MS_x0020_Speaker>
    <External_x0020_Speaker xmlns="e36bfbf9-5e42-489c-a259-4c54eb22cb57"> Chris Risner; Donna Malayeri</External_x0020_Speaker>
    <Session_x0020_Code xmlns="e36bfbf9-5e42-489c-a259-4c54eb22cb57">3-622</Session_x0020_Code>
    <Presentation_x0020_Date xmlns="e36bfbf9-5e42-489c-a259-4c54eb22cb57">2014-04-04T00:00:00-07:00</Presentation_x0020_Date>
    <MS_x0020_Content_x0020_Owner xmlns="e36bfbf9-5e42-489c-a259-4c54eb22cb57">
      <UserInfo>
        <DisplayName/>
        <AccountId xsi:nil="true"/>
        <AccountType/>
      </UserInfo>
    </MS_x0020_Content_x0020_Owner>
    <o359a72c0e394a2bbc3ef6c803acc180 xmlns="e36bfbf9-5e42-489c-a259-4c54eb22cb57">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o359a72c0e394a2bbc3ef6c803acc180>
    <o05f84fa51b8493184c53e88c1048d4a xmlns="e36bfbf9-5e42-489c-a259-4c54eb22cb57">
      <Terms xmlns="http://schemas.microsoft.com/office/infopath/2007/PartnerControls"/>
    </o05f84fa51b8493184c53e88c1048d4a>
    <g9dd8d57dc62470db6c80d9bb76f6f98 xmlns="e36bfbf9-5e42-489c-a259-4c54eb22cb57">
      <Terms xmlns="http://schemas.microsoft.com/office/infopath/2007/PartnerControls"/>
    </g9dd8d57dc62470db6c80d9bb76f6f98>
    <ha6fe286c6b34f98b7bef39f1ccb86a0 xmlns="e36bfbf9-5e42-489c-a259-4c54eb22cb57">
      <Terms xmlns="http://schemas.microsoft.com/office/infopath/2007/PartnerControls"/>
    </ha6fe286c6b34f98b7bef39f1ccb86a0>
    <o915802bd8fb417bbe5f6f423fd076a0 xmlns="e36bfbf9-5e42-489c-a259-4c54eb22cb57">
      <Terms xmlns="http://schemas.microsoft.com/office/infopath/2007/PartnerControls"/>
    </o915802bd8fb417bbe5f6f423fd076a0>
    <i23d7ba649194ae1bace8707520bbe5b xmlns="e36bfbf9-5e42-489c-a259-4c54eb22cb57">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i23d7ba649194ae1bace8707520bbe5b>
    <l3c4e8b902d24cac82560b32d42c7cb4 xmlns="e36bfbf9-5e42-489c-a259-4c54eb22cb57">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l3c4e8b902d24cac82560b32d42c7cb4>
    <LikesCount xmlns="http://schemas.microsoft.com/sharepoint/v3" xsi:nil="true"/>
    <Ratings xmlns="http://schemas.microsoft.com/sharepoint/v3" xsi:nil="true"/>
    <LikedBy xmlns="http://schemas.microsoft.com/sharepoint/v3">
      <UserInfo>
        <DisplayName/>
        <AccountId xsi:nil="true"/>
        <AccountType/>
      </UserInfo>
    </LikedBy>
    <TaxKeywordTaxHTField xmlns="230e9df3-be65-4c73-a93b-d1236ebd677e">
      <Terms xmlns="http://schemas.microsoft.com/office/infopath/2007/PartnerControls">
        <TermInfo xmlns="http://schemas.microsoft.com/office/infopath/2007/PartnerControls">
          <TermName xmlns="http://schemas.microsoft.com/office/infopath/2007/PartnerControls">Build 2014</TermName>
          <TermId xmlns="http://schemas.microsoft.com/office/infopath/2007/PartnerControls">8770012f-d296-48ca-a06e-3861b41b8494</TermId>
        </TermInfo>
      </Terms>
    </TaxKeywordTaxHTField>
    <RatedBy xmlns="http://schemas.microsoft.com/sharepoint/v3">
      <UserInfo>
        <DisplayName/>
        <AccountId xsi:nil="true"/>
        <AccountType/>
      </UserInfo>
    </RatedBy>
  </documentManagement>
</p:properties>
</file>

<file path=customXml/item2.xml><?xml version="1.0" encoding="utf-8"?>
<ct:contentTypeSchema xmlns:ct="http://schemas.microsoft.com/office/2006/metadata/contentType" xmlns:ma="http://schemas.microsoft.com/office/2006/metadata/properties/metaAttributes" ct:_="" ma:_="" ma:contentTypeName="PresentationsDoc" ma:contentTypeID="0x010100CBE8A0D253ED1A4AAAE93FF9B973EB7E0027C1F5D9CEFE6046B3BCA4D310D11AA7" ma:contentTypeVersion="25" ma:contentTypeDescription="" ma:contentTypeScope="" ma:versionID="59190252e8f6b8110360cee8e4044d5b">
  <xsd:schema xmlns:xsd="http://www.w3.org/2001/XMLSchema" xmlns:xs="http://www.w3.org/2001/XMLSchema" xmlns:p="http://schemas.microsoft.com/office/2006/metadata/properties" xmlns:ns1="http://schemas.microsoft.com/sharepoint/v3" xmlns:ns2="e36bfbf9-5e42-489c-a259-4c54eb22cb57" xmlns:ns3="230e9df3-be65-4c73-a93b-d1236ebd677e" targetNamespace="http://schemas.microsoft.com/office/2006/metadata/properties" ma:root="true" ma:fieldsID="ce62f3e539b6767ca1e323fb703a26fd" ns1:_="" ns2:_="" ns3:_="">
    <xsd:import namespace="http://schemas.microsoft.com/sharepoint/v3"/>
    <xsd:import namespace="e36bfbf9-5e42-489c-a259-4c54eb22cb57"/>
    <xsd:import namespace="230e9df3-be65-4c73-a93b-d1236ebd677e"/>
    <xsd:element name="properties">
      <xsd:complexType>
        <xsd:sequence>
          <xsd:element name="documentManagement">
            <xsd:complexType>
              <xsd:all>
                <xsd:element ref="ns2:i23d7ba649194ae1bace8707520bbe5b" minOccurs="0"/>
                <xsd:element ref="ns3:TaxCatchAll" minOccurs="0"/>
                <xsd:element ref="ns3:TaxCatchAllLabel" minOccurs="0"/>
                <xsd:element ref="ns2:l3c4e8b902d24cac82560b32d42c7cb4" minOccurs="0"/>
                <xsd:element ref="ns2:o359a72c0e394a2bbc3ef6c803acc180"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915802bd8fb417bbe5f6f423fd076a0" minOccurs="0"/>
                <xsd:element ref="ns2:g9dd8d57dc62470db6c80d9bb76f6f98" minOccurs="0"/>
                <xsd:element ref="ns2:ha6fe286c6b34f98b7bef39f1ccb86a0" minOccurs="0"/>
                <xsd:element ref="ns2:Session_x0020_Code" minOccurs="0"/>
                <xsd:element ref="ns2:MS_x0020_Content_x0020_Owner" minOccurs="0"/>
                <xsd:element ref="ns2:o05f84fa51b8493184c53e88c1048d4a" minOccurs="0"/>
                <xsd:element ref="ns2:SharedWithUsers" minOccurs="0"/>
                <xsd:element ref="ns3:TaxKeywordTaxHTField"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4" nillable="true" ma:displayName="Rating (0-5)" ma:decimals="2" ma:description="Average value of all the ratings that have been submitted" ma:internalName="AverageRating" ma:readOnly="true">
      <xsd:simpleType>
        <xsd:restriction base="dms:Number"/>
      </xsd:simpleType>
    </xsd:element>
    <xsd:element name="RatingCount" ma:index="35" nillable="true" ma:displayName="Number of Ratings" ma:decimals="0" ma:description="Number of ratings submitted" ma:internalName="RatingCount" ma:readOnly="true">
      <xsd:simpleType>
        <xsd:restriction base="dms:Number"/>
      </xsd:simpleType>
    </xsd:element>
    <xsd:element name="RatedBy" ma:index="36"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37" nillable="true" ma:displayName="User ratings" ma:description="User ratings for the item" ma:hidden="true" ma:internalName="Ratings">
      <xsd:simpleType>
        <xsd:restriction base="dms:Note"/>
      </xsd:simpleType>
    </xsd:element>
    <xsd:element name="LikesCount" ma:index="38" nillable="true" ma:displayName="Number of Likes" ma:internalName="LikesCount">
      <xsd:simpleType>
        <xsd:restriction base="dms:Unknown"/>
      </xsd:simpleType>
    </xsd:element>
    <xsd:element name="LikedBy" ma:index="39"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36bfbf9-5e42-489c-a259-4c54eb22cb57" elementFormDefault="qualified">
    <xsd:import namespace="http://schemas.microsoft.com/office/2006/documentManagement/types"/>
    <xsd:import namespace="http://schemas.microsoft.com/office/infopath/2007/PartnerControls"/>
    <xsd:element name="i23d7ba649194ae1bace8707520bbe5b" ma:index="8" nillable="true" ma:taxonomy="true" ma:internalName="i23d7ba649194ae1bace8707520bbe5b" ma:taxonomyFieldName="Event_x0020_Name" ma:displayName="Event Name" ma:default="" ma:fieldId="{223d7ba6-4919-4ae1-bace-8707520bbe5b}"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l3c4e8b902d24cac82560b32d42c7cb4" ma:index="12" nillable="true" ma:taxonomy="true" ma:internalName="l3c4e8b902d24cac82560b32d42c7cb4" ma:taxonomyFieldName="Event_x0020_Location" ma:displayName="Event Location" ma:default="" ma:fieldId="{53c4e8b9-02d2-4cac-8256-0b32d42c7cb4}"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o359a72c0e394a2bbc3ef6c803acc180" ma:index="14" nillable="true" ma:taxonomy="true" ma:internalName="o359a72c0e394a2bbc3ef6c803acc180" ma:taxonomyFieldName="Event_x0020_Venue" ma:displayName="Event Venue" ma:default="" ma:fieldId="{8359a72c-0e39-4a2b-bc3e-f6c803acc180}"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915802bd8fb417bbe5f6f423fd076a0" ma:index="21" nillable="true" ma:taxonomy="true" ma:internalName="o915802bd8fb417bbe5f6f423fd076a0" ma:taxonomyFieldName="Audience1" ma:displayName="Audience" ma:default="" ma:fieldId="{8915802b-d8fb-417b-be5f-6f423fd076a0}" ma:taxonomyMulti="true"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g9dd8d57dc62470db6c80d9bb76f6f98" ma:index="23" nillable="true" ma:taxonomy="true" ma:internalName="g9dd8d57dc62470db6c80d9bb76f6f98" ma:taxonomyFieldName="Product" ma:displayName="Product" ma:default="" ma:fieldId="{09dd8d57-dc62-470d-b6c8-0d9bb76f6f98}" ma:taxonomyMulti="true" ma:sspId="e385fb40-52d4-4fae-9c5b-3e8ff8a5878e" ma:termSetId="9bb0a48c-16c3-4e7a-9e9e-0bc708463e1a" ma:anchorId="00000000-0000-0000-0000-000000000000" ma:open="false" ma:isKeyword="false">
      <xsd:complexType>
        <xsd:sequence>
          <xsd:element ref="pc:Terms" minOccurs="0" maxOccurs="1"/>
        </xsd:sequence>
      </xsd:complexType>
    </xsd:element>
    <xsd:element name="ha6fe286c6b34f98b7bef39f1ccb86a0" ma:index="25" nillable="true" ma:taxonomy="true" ma:internalName="ha6fe286c6b34f98b7bef39f1ccb86a0" ma:taxonomyFieldName="Campaign" ma:displayName="Campaign" ma:default="" ma:fieldId="{1a6fe286-c6b3-4f98-b7be-f39f1ccb86a0}" ma:sspId="e385fb40-52d4-4fae-9c5b-3e8ff8a5878e" ma:termSetId="eb6054b1-3a98-4c79-97b4-d20150dd266e" ma:anchorId="00000000-0000-0000-0000-000000000000" ma:open="false" ma:isKeyword="false">
      <xsd:complexType>
        <xsd:sequence>
          <xsd:element ref="pc:Terms" minOccurs="0" maxOccurs="1"/>
        </xsd:sequence>
      </xsd:complexType>
    </xsd:element>
    <xsd:element name="Session_x0020_Code" ma:index="27" nillable="true" ma:displayName="Session Code" ma:internalName="Session_x0020_Code">
      <xsd:simpleType>
        <xsd:restriction base="dms:Text">
          <xsd:maxLength value="255"/>
        </xsd:restriction>
      </xsd:simpleType>
    </xsd:element>
    <xsd:element name="MS_x0020_Content_x0020_Owner" ma:index="28"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5f84fa51b8493184c53e88c1048d4a" ma:index="29" nillable="true" ma:taxonomy="true" ma:internalName="o05f84fa51b8493184c53e88c1048d4a" ma:taxonomyFieldName="Track" ma:displayName="Track" ma:default="" ma:fieldId="{805f84fa-51b8-4931-84c5-3e88c1048d4a}" ma:sspId="e385fb40-52d4-4fae-9c5b-3e8ff8a5878e" ma:termSetId="da6d8183-76e5-42e9-8164-851f077ee475" ma:anchorId="00000000-0000-0000-0000-000000000000" ma:open="tru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7c5dec5b-b2d6-455d-9cd7-2e081f89458c}" ma:internalName="TaxCatchAll" ma:showField="CatchAllData"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c5dec5b-b2d6-455d-9cd7-2e081f89458c}" ma:internalName="TaxCatchAllLabel" ma:readOnly="true" ma:showField="CatchAllDataLabel"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KeywordTaxHTField" ma:index="33"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90F116-B58F-4255-B05B-DA3808E0E5C6}">
  <ds:schemaRefs>
    <ds:schemaRef ds:uri="http://www.w3.org/XML/1998/namespace"/>
    <ds:schemaRef ds:uri="http://schemas.microsoft.com/office/2006/documentManagement/types"/>
    <ds:schemaRef ds:uri="http://schemas.microsoft.com/office/2006/metadata/properties"/>
    <ds:schemaRef ds:uri="http://purl.org/dc/dcmitype/"/>
    <ds:schemaRef ds:uri="230e9df3-be65-4c73-a93b-d1236ebd677e"/>
    <ds:schemaRef ds:uri="http://purl.org/dc/elements/1.1/"/>
    <ds:schemaRef ds:uri="http://schemas.microsoft.com/sharepoint/v3"/>
    <ds:schemaRef ds:uri="http://purl.org/dc/terms/"/>
    <ds:schemaRef ds:uri="http://schemas.openxmlformats.org/package/2006/metadata/core-properties"/>
    <ds:schemaRef ds:uri="http://schemas.microsoft.com/office/infopath/2007/PartnerControls"/>
    <ds:schemaRef ds:uri="e36bfbf9-5e42-489c-a259-4c54eb22cb57"/>
  </ds:schemaRefs>
</ds:datastoreItem>
</file>

<file path=customXml/itemProps2.xml><?xml version="1.0" encoding="utf-8"?>
<ds:datastoreItem xmlns:ds="http://schemas.openxmlformats.org/officeDocument/2006/customXml" ds:itemID="{08D1A452-E14D-4855-86D9-B23C243AD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6bfbf9-5e42-489c-a259-4c54eb22cb57"/>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3784</TotalTime>
  <Words>2733</Words>
  <Application>Microsoft Office PowerPoint</Application>
  <PresentationFormat>Custom</PresentationFormat>
  <Paragraphs>219</Paragraphs>
  <Slides>30</Slides>
  <Notes>17</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30</vt:i4>
      </vt:variant>
    </vt:vector>
  </HeadingPairs>
  <TitlesOfParts>
    <vt:vector size="44" baseType="lpstr">
      <vt:lpstr>ＭＳ Ｐゴシック</vt:lpstr>
      <vt:lpstr>Arial</vt:lpstr>
      <vt:lpstr>Avenir LT Pro 45 Book</vt:lpstr>
      <vt:lpstr>Calibri</vt:lpstr>
      <vt:lpstr>Consolas</vt:lpstr>
      <vt:lpstr>Segoe UI</vt:lpstr>
      <vt:lpstr>Segoe UI Light</vt:lpstr>
      <vt:lpstr>Segoe UI Symbol</vt:lpstr>
      <vt:lpstr>Source Sans Pro</vt:lpstr>
      <vt:lpstr>Wingdings</vt:lpstr>
      <vt:lpstr>5-30536_Build_2014_Breakout_Template_White_16x9</vt:lpstr>
      <vt:lpstr>1_5-30536_Build_2014_Breakout_Template_Blue_16x9</vt:lpstr>
      <vt:lpstr>1_5-30536_Build_2014_Breakout_Template_White_16x9</vt:lpstr>
      <vt:lpstr>2_5-30536_Build_2014_Breakout_Template_Blue_16x9</vt:lpstr>
      <vt:lpstr>PowerPoint Presentation</vt:lpstr>
      <vt:lpstr>Building Line of Business and Cross Platform Apps with Mobile Services</vt:lpstr>
      <vt:lpstr>Agenda </vt:lpstr>
      <vt:lpstr>What is Mobile Services?</vt:lpstr>
      <vt:lpstr>Demo:  Mobile Services Line of Business app</vt:lpstr>
      <vt:lpstr>Why offline?</vt:lpstr>
      <vt:lpstr>Supporting Offline Data</vt:lpstr>
      <vt:lpstr>Goal of Offline Feature</vt:lpstr>
      <vt:lpstr>What Mobile Services Offline is Not </vt:lpstr>
      <vt:lpstr>Current preview release</vt:lpstr>
      <vt:lpstr>Demo:  Adding Offline Support</vt:lpstr>
      <vt:lpstr>Optimistic Concurrency</vt:lpstr>
      <vt:lpstr>Demo:  Handling conflicts</vt:lpstr>
      <vt:lpstr>Offline Data: recap</vt:lpstr>
      <vt:lpstr>Going Cross Platform</vt:lpstr>
      <vt:lpstr>Options for Cross Platform</vt:lpstr>
      <vt:lpstr>Xamarin</vt:lpstr>
      <vt:lpstr>How does it work?</vt:lpstr>
      <vt:lpstr>Demo:  Creating a Cross Platform App with Xamarin</vt:lpstr>
      <vt:lpstr>Azure Active Directory</vt:lpstr>
      <vt:lpstr>Demo: Adding AD Auth with Mobile Services</vt:lpstr>
      <vt:lpstr>Notification Hubs</vt:lpstr>
      <vt:lpstr>Demo:  Adding Push Notifications</vt:lpstr>
      <vt:lpstr>On-Premise Connectivity</vt:lpstr>
      <vt:lpstr>Demo:  On-Premise with Service Bus Relay</vt:lpstr>
      <vt:lpstr>Recap</vt:lpstr>
      <vt:lpstr>Further Resources</vt:lpstr>
      <vt:lpstr>Contact Us</vt:lpstr>
      <vt:lpstr>PowerPoint Presentation</vt:lpstr>
      <vt:lpstr>PowerPoint Presentation</vt:lpstr>
    </vt:vector>
  </TitlesOfParts>
  <Manager>&lt;Speech writer name goes here&gt;</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Line of Business and Cross Platform Apps with Mobile Services</dc:title>
  <dc:subject>Build 2014</dc:subject>
  <dc:creator>&lt;Speaker name goes here&gt;</dc:creator>
  <cp:keywords>Build 2014</cp:keywords>
  <dc:description>Template: Mitchell Derrey, Silver Fox Productions
Formatting: 
Event Dates: April 2nd - 4th, 2014
Event Location: Moscone Conference Center, San Francisco, CA
Audience Type: Internal</dc:description>
  <cp:lastModifiedBy>Administrator</cp:lastModifiedBy>
  <cp:revision>205</cp:revision>
  <dcterms:created xsi:type="dcterms:W3CDTF">2013-10-21T21:40:33Z</dcterms:created>
  <dcterms:modified xsi:type="dcterms:W3CDTF">2014-04-04T20:32:22Z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0x010100CBE8A0D253ED1A4AAAE93FF9B973EB7E0027C1F5D9CEFE6046B3BCA4D310D11AA7</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28;#Moscone Center|d4f36a2e-dd0d-4424-990f-7c93b4e9f063</vt:lpwstr>
  </property>
  <property fmtid="{D5CDD505-2E9C-101B-9397-08002B2CF9AE}" pid="7" name="Track">
    <vt:lpwstr/>
  </property>
  <property fmtid="{D5CDD505-2E9C-101B-9397-08002B2CF9AE}" pid="8" name="Event Location">
    <vt:lpwstr>6;#San Francisco|84dfcb53-432b-499d-8965-93d483d36b4a</vt:lpwstr>
  </property>
  <property fmtid="{D5CDD505-2E9C-101B-9397-08002B2CF9AE}" pid="9" name="Campaign">
    <vt:lpwstr/>
  </property>
  <property fmtid="{D5CDD505-2E9C-101B-9397-08002B2CF9AE}" pid="10" name="Audience1">
    <vt:lpwstr/>
  </property>
  <property fmtid="{D5CDD505-2E9C-101B-9397-08002B2CF9AE}" pid="11" name="Event Name">
    <vt:lpwstr>27;#BUILD|58542b36-5bf5-46a6-a53f-a41fb7a73785</vt:lpwstr>
  </property>
  <property fmtid="{D5CDD505-2E9C-101B-9397-08002B2CF9AE}" pid="12" name="TaxKeyword">
    <vt:lpwstr>55;#Build 2014|8770012f-d296-48ca-a06e-3861b41b8494</vt:lpwstr>
  </property>
</Properties>
</file>