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19" r:id="rId5"/>
    <p:sldMasterId id="2147484234" r:id="rId6"/>
    <p:sldMasterId id="2147484251" r:id="rId7"/>
  </p:sldMasterIdLst>
  <p:notesMasterIdLst>
    <p:notesMasterId r:id="rId39"/>
  </p:notesMasterIdLst>
  <p:handoutMasterIdLst>
    <p:handoutMasterId r:id="rId40"/>
  </p:handoutMasterIdLst>
  <p:sldIdLst>
    <p:sldId id="256" r:id="rId8"/>
    <p:sldId id="25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286" r:id="rId37"/>
    <p:sldId id="285" r:id="rId38"/>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oilerplate" id="{5CF46F38-2ECC-4583-8D7D-57BEA9520F7C}">
          <p14:sldIdLst>
            <p14:sldId id="256"/>
            <p14:sldId id="25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286"/>
            <p14:sldId id="285"/>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D2D2D2"/>
    <a:srgbClr val="BAD80A"/>
    <a:srgbClr val="7FBA00"/>
    <a:srgbClr val="FFFFFF"/>
    <a:srgbClr val="FFB900"/>
    <a:srgbClr val="DC3C00"/>
    <a:srgbClr val="000000"/>
    <a:srgbClr val="008272"/>
    <a:srgbClr val="737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3" autoAdjust="0"/>
    <p:restoredTop sz="95747" autoAdjust="0"/>
  </p:normalViewPr>
  <p:slideViewPr>
    <p:cSldViewPr snapToObjects="1">
      <p:cViewPr varScale="1">
        <p:scale>
          <a:sx n="119" d="100"/>
          <a:sy n="119" d="100"/>
        </p:scale>
        <p:origin x="84" y="48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showGuides="1">
      <p:cViewPr varScale="1">
        <p:scale>
          <a:sx n="65" d="100"/>
          <a:sy n="65" d="100"/>
        </p:scale>
        <p:origin x="3276"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0" Type="http://schemas.openxmlformats.org/officeDocument/2006/relationships/slide" Target="slides/slide13.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172694-61BA-4353-BA89-77A3A7646F9B}" type="datetime1">
              <a:rPr lang="en-US" smtClean="0">
                <a:latin typeface="Segoe UI" pitchFamily="34" charset="0"/>
              </a:rPr>
              <a:t>4/3/2014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
        <p:nvSpPr>
          <p:cNvPr id="5"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2014</a:t>
            </a:r>
            <a:endParaRPr lang="en-US"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2014</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9F00D60D-1703-4D24-8308-FEE06A50A69C}" type="datetime1">
              <a:rPr lang="en-US" smtClean="0"/>
              <a:t>4/3/2014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C6996B83-60CF-42A8-BA06-F99D0BEC30B3}" type="datetime1">
              <a:rPr lang="en-US" smtClean="0">
                <a:solidFill>
                  <a:prstClr val="black"/>
                </a:solidFill>
              </a:rPr>
              <a:pPr/>
              <a:t>4/3/2014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2377776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B079C3B8-7366-4A44-A34B-3977080C19E7}" type="datetime1">
              <a:rPr lang="en-US" smtClean="0">
                <a:solidFill>
                  <a:prstClr val="black"/>
                </a:solidFill>
              </a:rPr>
              <a:pPr/>
              <a:t>4/3/2014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2749139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133583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18</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230EE5C-1E55-4A60-B65B-4507807BDBD3}"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696533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2014</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t>4/3/2014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40751940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06697334"/>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390312070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54597292"/>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861920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12138268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0182529"/>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1372855731"/>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32227972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6215611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146285308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60856795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7218113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279610937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49634120"/>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113524"/>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91420366"/>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65911206"/>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22088411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41157223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31597189"/>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114735102"/>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3399571129"/>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2803758836"/>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51437073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6097396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267639819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57802667"/>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8057059"/>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1212808347"/>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2428715814"/>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10024705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3265366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40" y="1668463"/>
            <a:ext cx="11887200" cy="233910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2505994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16474798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14859356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23346798"/>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817981"/>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4267543925"/>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3818196294"/>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97870949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140789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393293088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04581912"/>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6861463"/>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28482328"/>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75301089"/>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spc="150"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869356025"/>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36735894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10687508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66105043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261358710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1.png"/><Relationship Id="rId2" Type="http://schemas.openxmlformats.org/officeDocument/2006/relationships/slideLayout" Target="../slideLayouts/slideLayout29.xml"/><Relationship Id="rId16"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1.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214" r:id="rId2"/>
    <p:sldLayoutId id="2147484086" r:id="rId3"/>
    <p:sldLayoutId id="2147484206" r:id="rId4"/>
    <p:sldLayoutId id="2147484195" r:id="rId5"/>
    <p:sldLayoutId id="2147484207" r:id="rId6"/>
    <p:sldLayoutId id="2147484216" r:id="rId7"/>
    <p:sldLayoutId id="2147484217" r:id="rId8"/>
    <p:sldLayoutId id="2147484218" r:id="rId9"/>
    <p:sldLayoutId id="2147484212" r:id="rId10"/>
    <p:sldLayoutId id="2147484093" r:id="rId11"/>
    <p:sldLayoutId id="2147484213" r:id="rId12"/>
    <p:sldLayoutId id="2147484215" r:id="rId13"/>
    <p:sldLayoutId id="2147484203" r:id="rId1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2980749296"/>
      </p:ext>
    </p:extLst>
  </p:cSld>
  <p:clrMap bg1="dk1" tx1="lt1" bg2="dk2" tx2="lt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2" r:id="rId12"/>
    <p:sldLayoutId id="2147484233"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3747845551"/>
      </p:ext>
    </p:extLst>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 id="2147484246" r:id="rId12"/>
    <p:sldLayoutId id="2147484247" r:id="rId13"/>
    <p:sldLayoutId id="2147484248" r:id="rId14"/>
    <p:sldLayoutId id="2147484266" r:id="rId15"/>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589322697"/>
      </p:ext>
    </p:extLst>
  </p:cSld>
  <p:clrMap bg1="dk1" tx1="lt1" bg2="dk2" tx2="lt2" accent1="accent1" accent2="accent2" accent3="accent3" accent4="accent4" accent5="accent5" accent6="accent6" hlink="hlink" folHlink="folHlink"/>
  <p:sldLayoutIdLst>
    <p:sldLayoutId id="2147484252" r:id="rId1"/>
    <p:sldLayoutId id="2147484253" r:id="rId2"/>
    <p:sldLayoutId id="2147484254" r:id="rId3"/>
    <p:sldLayoutId id="2147484255" r:id="rId4"/>
    <p:sldLayoutId id="2147484256" r:id="rId5"/>
    <p:sldLayoutId id="2147484257" r:id="rId6"/>
    <p:sldLayoutId id="2147484258" r:id="rId7"/>
    <p:sldLayoutId id="2147484259" r:id="rId8"/>
    <p:sldLayoutId id="2147484260" r:id="rId9"/>
    <p:sldLayoutId id="2147484261" r:id="rId10"/>
    <p:sldLayoutId id="2147484262" r:id="rId11"/>
    <p:sldLayoutId id="2147484263" r:id="rId12"/>
    <p:sldLayoutId id="2147484264" r:id="rId13"/>
    <p:sldLayoutId id="2147484265" r:id="rId1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image" Target="../media/image5.png"/><Relationship Id="rId1" Type="http://schemas.openxmlformats.org/officeDocument/2006/relationships/slideLayout" Target="../slideLayouts/slideLayout38.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3.emf"/><Relationship Id="rId7" Type="http://schemas.openxmlformats.org/officeDocument/2006/relationships/image" Target="../media/image16.emf"/><Relationship Id="rId2" Type="http://schemas.openxmlformats.org/officeDocument/2006/relationships/image" Target="../media/image12.emf"/><Relationship Id="rId1" Type="http://schemas.openxmlformats.org/officeDocument/2006/relationships/slideLayout" Target="../slideLayouts/slideLayout33.xml"/><Relationship Id="rId6" Type="http://schemas.openxmlformats.org/officeDocument/2006/relationships/image" Target="../media/image15.emf"/><Relationship Id="rId5" Type="http://schemas.openxmlformats.org/officeDocument/2006/relationships/image" Target="../media/image6.emf"/><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33.xml"/><Relationship Id="rId6" Type="http://schemas.openxmlformats.org/officeDocument/2006/relationships/image" Target="../media/image15.emf"/><Relationship Id="rId5" Type="http://schemas.openxmlformats.org/officeDocument/2006/relationships/image" Target="../media/image10.emf"/><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4.emf"/><Relationship Id="rId7" Type="http://schemas.openxmlformats.org/officeDocument/2006/relationships/image" Target="../media/image16.emf"/><Relationship Id="rId2" Type="http://schemas.openxmlformats.org/officeDocument/2006/relationships/image" Target="../media/image12.emf"/><Relationship Id="rId1" Type="http://schemas.openxmlformats.org/officeDocument/2006/relationships/slideLayout" Target="../slideLayouts/slideLayout33.xml"/><Relationship Id="rId6" Type="http://schemas.openxmlformats.org/officeDocument/2006/relationships/image" Target="../media/image15.emf"/><Relationship Id="rId5" Type="http://schemas.openxmlformats.org/officeDocument/2006/relationships/image" Target="../media/image6.emf"/><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12.emf"/><Relationship Id="rId2" Type="http://schemas.openxmlformats.org/officeDocument/2006/relationships/image" Target="../media/image19.emf"/><Relationship Id="rId1" Type="http://schemas.openxmlformats.org/officeDocument/2006/relationships/slideLayout" Target="../slideLayouts/slideLayout33.x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image" Target="../media/image2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2.emf"/><Relationship Id="rId1" Type="http://schemas.openxmlformats.org/officeDocument/2006/relationships/slideLayout" Target="../slideLayouts/slideLayout36.xml"/><Relationship Id="rId5" Type="http://schemas.openxmlformats.org/officeDocument/2006/relationships/image" Target="../media/image12.emf"/><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36.xml"/><Relationship Id="rId6" Type="http://schemas.openxmlformats.org/officeDocument/2006/relationships/image" Target="../media/image20.emf"/><Relationship Id="rId5" Type="http://schemas.openxmlformats.org/officeDocument/2006/relationships/image" Target="../media/image24.jpg"/><Relationship Id="rId4" Type="http://schemas.openxmlformats.org/officeDocument/2006/relationships/image" Target="../media/image12.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14.emf"/><Relationship Id="rId1" Type="http://schemas.openxmlformats.org/officeDocument/2006/relationships/slideLayout" Target="../slideLayouts/slideLayout36.xml"/><Relationship Id="rId5" Type="http://schemas.openxmlformats.org/officeDocument/2006/relationships/image" Target="../media/image26.emf"/><Relationship Id="rId4" Type="http://schemas.openxmlformats.org/officeDocument/2006/relationships/image" Target="../media/image12.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2" Type="http://schemas.openxmlformats.org/officeDocument/2006/relationships/hyperlink" Target="http://www.windowsazure.com/mobile" TargetMode="Externa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14308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3097760"/>
            <a:ext cx="11887200" cy="3447098"/>
          </a:xfrm>
        </p:spPr>
        <p:txBody>
          <a:bodyPr/>
          <a:lstStyle/>
          <a:p>
            <a:r>
              <a:rPr lang="en-US" dirty="0" smtClean="0"/>
              <a:t>Programming model (data, scheduled jobs)</a:t>
            </a:r>
          </a:p>
          <a:p>
            <a:r>
              <a:rPr lang="en-US" dirty="0" smtClean="0"/>
              <a:t>Visual Studio tooling</a:t>
            </a:r>
          </a:p>
          <a:p>
            <a:r>
              <a:rPr lang="en-US" dirty="0" smtClean="0"/>
              <a:t>Local and remote debugging</a:t>
            </a:r>
          </a:p>
          <a:p>
            <a:r>
              <a:rPr lang="en-US" dirty="0" smtClean="0"/>
              <a:t>Publish</a:t>
            </a:r>
          </a:p>
          <a:p>
            <a:endParaRPr lang="en-US" dirty="0"/>
          </a:p>
        </p:txBody>
      </p:sp>
      <p:sp>
        <p:nvSpPr>
          <p:cNvPr id="4" name="Title 3"/>
          <p:cNvSpPr>
            <a:spLocks noGrp="1"/>
          </p:cNvSpPr>
          <p:nvPr>
            <p:ph type="title"/>
          </p:nvPr>
        </p:nvSpPr>
        <p:spPr>
          <a:xfrm>
            <a:off x="274639" y="2180184"/>
            <a:ext cx="11889564" cy="917575"/>
          </a:xfrm>
        </p:spPr>
        <p:txBody>
          <a:bodyPr/>
          <a:lstStyle/>
          <a:p>
            <a:r>
              <a:rPr lang="en-US" dirty="0" smtClean="0"/>
              <a:t>Lap around the .NET backend</a:t>
            </a:r>
            <a:br>
              <a:rPr lang="en-US" dirty="0" smtClean="0"/>
            </a:br>
            <a:endParaRPr lang="en-US" dirty="0"/>
          </a:p>
        </p:txBody>
      </p:sp>
    </p:spTree>
    <p:extLst>
      <p:ext uri="{BB962C8B-B14F-4D97-AF65-F5344CB8AC3E}">
        <p14:creationId xmlns:p14="http://schemas.microsoft.com/office/powerpoint/2010/main" val="206346035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0"/>
          <p:cNvPicPr>
            <a:picLocks noChangeAspect="1"/>
          </p:cNvPicPr>
          <p:nvPr/>
        </p:nvPicPr>
        <p:blipFill>
          <a:blip r:embed="rId2"/>
          <a:stretch>
            <a:fillRect/>
          </a:stretch>
        </p:blipFill>
        <p:spPr>
          <a:xfrm>
            <a:off x="503237" y="1221369"/>
            <a:ext cx="1359419" cy="1839477"/>
          </a:xfrm>
          <a:prstGeom prst="rect">
            <a:avLst/>
          </a:prstGeom>
        </p:spPr>
      </p:pic>
      <p:sp>
        <p:nvSpPr>
          <p:cNvPr id="3" name="TextBox 2"/>
          <p:cNvSpPr txBox="1"/>
          <p:nvPr/>
        </p:nvSpPr>
        <p:spPr>
          <a:xfrm>
            <a:off x="503237" y="3060846"/>
            <a:ext cx="669350" cy="307777"/>
          </a:xfrm>
          <a:prstGeom prst="rect">
            <a:avLst/>
          </a:prstGeom>
          <a:noFill/>
        </p:spPr>
        <p:txBody>
          <a:bodyPr wrap="none" rtlCol="0">
            <a:spAutoFit/>
          </a:bodyPr>
          <a:lstStyle/>
          <a:p>
            <a:r>
              <a:rPr lang="en-US" sz="1400" dirty="0" smtClean="0">
                <a:solidFill>
                  <a:srgbClr val="404040"/>
                </a:solidFill>
              </a:rPr>
              <a:t>source</a:t>
            </a:r>
            <a:endParaRPr lang="en-US" sz="1400" dirty="0">
              <a:solidFill>
                <a:srgbClr val="404040"/>
              </a:solidFill>
            </a:endParaRPr>
          </a:p>
        </p:txBody>
      </p:sp>
      <p:sp>
        <p:nvSpPr>
          <p:cNvPr id="4" name="TextBox 3"/>
          <p:cNvSpPr txBox="1"/>
          <p:nvPr/>
        </p:nvSpPr>
        <p:spPr>
          <a:xfrm>
            <a:off x="579437" y="5488642"/>
            <a:ext cx="1748940" cy="738664"/>
          </a:xfrm>
          <a:prstGeom prst="rect">
            <a:avLst/>
          </a:prstGeom>
          <a:noFill/>
        </p:spPr>
        <p:txBody>
          <a:bodyPr wrap="none" rtlCol="0">
            <a:spAutoFit/>
          </a:bodyPr>
          <a:lstStyle/>
          <a:p>
            <a:r>
              <a:rPr lang="en-US" sz="1400" dirty="0" smtClean="0">
                <a:solidFill>
                  <a:srgbClr val="404040"/>
                </a:solidFill>
              </a:rPr>
              <a:t>Mobile Services</a:t>
            </a:r>
            <a:endParaRPr lang="en-US" sz="1400" dirty="0">
              <a:solidFill>
                <a:srgbClr val="404040"/>
              </a:solidFill>
            </a:endParaRPr>
          </a:p>
          <a:p>
            <a:r>
              <a:rPr lang="en-US" sz="1400" dirty="0" smtClean="0">
                <a:solidFill>
                  <a:srgbClr val="404040"/>
                </a:solidFill>
              </a:rPr>
              <a:t>compatible WebAPI</a:t>
            </a:r>
          </a:p>
          <a:p>
            <a:r>
              <a:rPr lang="en-US" sz="1400" dirty="0" smtClean="0">
                <a:solidFill>
                  <a:srgbClr val="404040"/>
                </a:solidFill>
              </a:rPr>
              <a:t>controllers</a:t>
            </a:r>
            <a:endParaRPr lang="en-US" sz="1400" dirty="0">
              <a:solidFill>
                <a:srgbClr val="404040"/>
              </a:solidFill>
            </a:endParaRPr>
          </a:p>
        </p:txBody>
      </p:sp>
      <p:cxnSp>
        <p:nvCxnSpPr>
          <p:cNvPr id="5" name="Straight Arrow Connector 4"/>
          <p:cNvCxnSpPr/>
          <p:nvPr/>
        </p:nvCxnSpPr>
        <p:spPr>
          <a:xfrm>
            <a:off x="2056546" y="2141107"/>
            <a:ext cx="1647091" cy="0"/>
          </a:xfrm>
          <a:prstGeom prst="straightConnector1">
            <a:avLst/>
          </a:prstGeom>
          <a:ln w="28575">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2874219" y="1667914"/>
            <a:ext cx="372218" cy="307777"/>
          </a:xfrm>
          <a:prstGeom prst="rect">
            <a:avLst/>
          </a:prstGeom>
          <a:noFill/>
        </p:spPr>
        <p:txBody>
          <a:bodyPr wrap="none" rtlCol="0">
            <a:spAutoFit/>
          </a:bodyPr>
          <a:lstStyle/>
          <a:p>
            <a:r>
              <a:rPr lang="en-US" sz="1400" dirty="0" err="1" smtClean="0">
                <a:solidFill>
                  <a:srgbClr val="404040"/>
                </a:solidFill>
              </a:rPr>
              <a:t>git</a:t>
            </a:r>
            <a:endParaRPr lang="en-US" sz="1400" dirty="0">
              <a:solidFill>
                <a:srgbClr val="404040"/>
              </a:solidFill>
            </a:endParaRPr>
          </a:p>
        </p:txBody>
      </p:sp>
      <p:cxnSp>
        <p:nvCxnSpPr>
          <p:cNvPr id="7" name="Straight Arrow Connector 6"/>
          <p:cNvCxnSpPr/>
          <p:nvPr/>
        </p:nvCxnSpPr>
        <p:spPr>
          <a:xfrm flipV="1">
            <a:off x="2300284" y="3055984"/>
            <a:ext cx="3347215" cy="2205639"/>
          </a:xfrm>
          <a:prstGeom prst="straightConnector1">
            <a:avLst/>
          </a:prstGeom>
          <a:ln w="28575">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2932511" y="3803451"/>
            <a:ext cx="1034707" cy="307777"/>
          </a:xfrm>
          <a:prstGeom prst="rect">
            <a:avLst/>
          </a:prstGeom>
          <a:noFill/>
        </p:spPr>
        <p:txBody>
          <a:bodyPr wrap="none" rtlCol="0">
            <a:spAutoFit/>
          </a:bodyPr>
          <a:lstStyle/>
          <a:p>
            <a:r>
              <a:rPr lang="en-US" sz="1400" dirty="0" err="1" smtClean="0">
                <a:solidFill>
                  <a:srgbClr val="404040"/>
                </a:solidFill>
              </a:rPr>
              <a:t>WebDeploy</a:t>
            </a:r>
            <a:endParaRPr lang="en-US" sz="1400" dirty="0">
              <a:solidFill>
                <a:srgbClr val="404040"/>
              </a:solidFill>
            </a:endParaRPr>
          </a:p>
        </p:txBody>
      </p:sp>
      <p:sp>
        <p:nvSpPr>
          <p:cNvPr id="10" name="Rectangle 9"/>
          <p:cNvSpPr/>
          <p:nvPr/>
        </p:nvSpPr>
        <p:spPr>
          <a:xfrm>
            <a:off x="3609935" y="2445059"/>
            <a:ext cx="1673039" cy="747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404040"/>
                </a:solidFill>
              </a:rPr>
              <a:t>C</a:t>
            </a:r>
            <a:r>
              <a:rPr lang="en-US" sz="1400" b="1" dirty="0" smtClean="0">
                <a:solidFill>
                  <a:srgbClr val="404040"/>
                </a:solidFill>
              </a:rPr>
              <a:t>ommit hook: </a:t>
            </a:r>
            <a:r>
              <a:rPr lang="en-US" sz="1400" dirty="0">
                <a:solidFill>
                  <a:srgbClr val="404040"/>
                </a:solidFill>
              </a:rPr>
              <a:t>B</a:t>
            </a:r>
            <a:r>
              <a:rPr lang="en-US" sz="1400" dirty="0" smtClean="0">
                <a:solidFill>
                  <a:srgbClr val="404040"/>
                </a:solidFill>
              </a:rPr>
              <a:t>uild project</a:t>
            </a:r>
            <a:endParaRPr lang="en-US" sz="1400" dirty="0">
              <a:solidFill>
                <a:srgbClr val="404040"/>
              </a:solidFill>
            </a:endParaRPr>
          </a:p>
        </p:txBody>
      </p:sp>
      <p:cxnSp>
        <p:nvCxnSpPr>
          <p:cNvPr id="11" name="Straight Arrow Connector 10"/>
          <p:cNvCxnSpPr/>
          <p:nvPr/>
        </p:nvCxnSpPr>
        <p:spPr>
          <a:xfrm>
            <a:off x="4813779" y="2141107"/>
            <a:ext cx="844542" cy="457392"/>
          </a:xfrm>
          <a:prstGeom prst="straightConnector1">
            <a:avLst/>
          </a:prstGeom>
          <a:ln w="28575">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12" name="Rectangle 11"/>
          <p:cNvSpPr/>
          <p:nvPr/>
        </p:nvSpPr>
        <p:spPr>
          <a:xfrm>
            <a:off x="5705572" y="1100392"/>
            <a:ext cx="3175663" cy="45248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smtClean="0">
                <a:solidFill>
                  <a:srgbClr val="FFFFFF"/>
                </a:solidFill>
              </a:rPr>
              <a:t>Website</a:t>
            </a:r>
          </a:p>
          <a:p>
            <a:r>
              <a:rPr lang="en-US" sz="1400" b="1" dirty="0" smtClean="0">
                <a:solidFill>
                  <a:srgbClr val="FFFFFF"/>
                </a:solidFill>
              </a:rPr>
              <a:t>XDRIVE\site\</a:t>
            </a:r>
            <a:r>
              <a:rPr lang="en-US" sz="1400" b="1" dirty="0" err="1" smtClean="0">
                <a:solidFill>
                  <a:srgbClr val="FFFFFF"/>
                </a:solidFill>
              </a:rPr>
              <a:t>wwwroot</a:t>
            </a:r>
            <a:endParaRPr lang="en-US" sz="1400" b="1" dirty="0" smtClean="0">
              <a:solidFill>
                <a:srgbClr val="FFFFFF"/>
              </a:solidFill>
            </a:endParaRPr>
          </a:p>
          <a:p>
            <a:endParaRPr lang="en-US" sz="1400" b="1" dirty="0" smtClean="0">
              <a:solidFill>
                <a:srgbClr val="FFFFFF"/>
              </a:solidFill>
            </a:endParaRPr>
          </a:p>
          <a:p>
            <a:r>
              <a:rPr lang="en-US" sz="1400" dirty="0" smtClean="0">
                <a:solidFill>
                  <a:srgbClr val="FFFFFF"/>
                </a:solidFill>
              </a:rPr>
              <a:t>	Mobile Services</a:t>
            </a:r>
          </a:p>
          <a:p>
            <a:r>
              <a:rPr lang="en-US" sz="1400" dirty="0">
                <a:solidFill>
                  <a:srgbClr val="FFFFFF"/>
                </a:solidFill>
              </a:rPr>
              <a:t>	</a:t>
            </a:r>
            <a:r>
              <a:rPr lang="en-US" sz="1400" dirty="0" smtClean="0">
                <a:solidFill>
                  <a:srgbClr val="FFFFFF"/>
                </a:solidFill>
              </a:rPr>
              <a:t>compatible WebAPI</a:t>
            </a:r>
          </a:p>
          <a:p>
            <a:r>
              <a:rPr lang="en-US" sz="1400" dirty="0">
                <a:solidFill>
                  <a:srgbClr val="FFFFFF"/>
                </a:solidFill>
              </a:rPr>
              <a:t>	</a:t>
            </a:r>
            <a:r>
              <a:rPr lang="en-US" sz="1400" dirty="0" smtClean="0">
                <a:solidFill>
                  <a:srgbClr val="FFFFFF"/>
                </a:solidFill>
              </a:rPr>
              <a:t>controllers</a:t>
            </a:r>
            <a:endParaRPr lang="en-US" sz="1400" dirty="0">
              <a:solidFill>
                <a:srgbClr val="FFFFFF"/>
              </a:solidFill>
            </a:endParaRPr>
          </a:p>
          <a:p>
            <a:endParaRPr lang="en-US" sz="1400" dirty="0" smtClean="0">
              <a:solidFill>
                <a:srgbClr val="FFFFFF"/>
              </a:solidFill>
            </a:endParaRPr>
          </a:p>
          <a:p>
            <a:r>
              <a:rPr lang="en-US" sz="1400" dirty="0">
                <a:solidFill>
                  <a:srgbClr val="FFFFFF"/>
                </a:solidFill>
              </a:rPr>
              <a:t>	</a:t>
            </a:r>
            <a:r>
              <a:rPr lang="en-US" sz="1400" dirty="0" err="1" smtClean="0">
                <a:solidFill>
                  <a:srgbClr val="FFFFFF"/>
                </a:solidFill>
              </a:rPr>
              <a:t>Web.config</a:t>
            </a:r>
            <a:endParaRPr lang="en-US" sz="1400" dirty="0" smtClean="0">
              <a:solidFill>
                <a:srgbClr val="FFFFFF"/>
              </a:solidFill>
            </a:endParaRPr>
          </a:p>
          <a:p>
            <a:endParaRPr lang="en-US" sz="1400" b="1" dirty="0" smtClean="0">
              <a:solidFill>
                <a:srgbClr val="FFFFFF"/>
              </a:solidFill>
            </a:endParaRPr>
          </a:p>
          <a:p>
            <a:endParaRPr lang="en-US" sz="1400" b="1" dirty="0" smtClean="0">
              <a:solidFill>
                <a:srgbClr val="FFFFFF"/>
              </a:solidFill>
            </a:endParaRPr>
          </a:p>
          <a:p>
            <a:r>
              <a:rPr lang="en-US" sz="1400" b="1" dirty="0" smtClean="0">
                <a:solidFill>
                  <a:srgbClr val="FFFFFF"/>
                </a:solidFill>
              </a:rPr>
              <a:t>C:\...\MobileServices</a:t>
            </a:r>
            <a:endParaRPr lang="en-US" sz="1400" b="1" dirty="0">
              <a:solidFill>
                <a:srgbClr val="FFFFFF"/>
              </a:solidFill>
            </a:endParaRPr>
          </a:p>
          <a:p>
            <a:r>
              <a:rPr lang="en-US" sz="1400" dirty="0" smtClean="0">
                <a:solidFill>
                  <a:srgbClr val="FFFFFF"/>
                </a:solidFill>
              </a:rPr>
              <a:t>	</a:t>
            </a:r>
          </a:p>
          <a:p>
            <a:r>
              <a:rPr lang="en-US" sz="1400" dirty="0" smtClean="0">
                <a:solidFill>
                  <a:srgbClr val="FFFFFF"/>
                </a:solidFill>
              </a:rPr>
              <a:t>	Mobile Services</a:t>
            </a:r>
            <a:br>
              <a:rPr lang="en-US" sz="1400" dirty="0" smtClean="0">
                <a:solidFill>
                  <a:srgbClr val="FFFFFF"/>
                </a:solidFill>
              </a:rPr>
            </a:br>
            <a:r>
              <a:rPr lang="en-US" sz="1400" dirty="0" smtClean="0">
                <a:solidFill>
                  <a:srgbClr val="FFFFFF"/>
                </a:solidFill>
              </a:rPr>
              <a:t>	runtime</a:t>
            </a:r>
          </a:p>
          <a:p>
            <a:endParaRPr lang="en-US" sz="1400" dirty="0" smtClean="0">
              <a:solidFill>
                <a:srgbClr val="FFFFFF"/>
              </a:solidFill>
            </a:endParaRPr>
          </a:p>
          <a:p>
            <a:endParaRPr lang="en-US" sz="1400" dirty="0" smtClean="0">
              <a:solidFill>
                <a:srgbClr val="FFFFFF"/>
              </a:solidFill>
            </a:endParaRPr>
          </a:p>
          <a:p>
            <a:r>
              <a:rPr lang="en-US" sz="1400" dirty="0" smtClean="0">
                <a:solidFill>
                  <a:srgbClr val="FFFFFF"/>
                </a:solidFill>
              </a:rPr>
              <a:t>	</a:t>
            </a:r>
            <a:r>
              <a:rPr lang="en-US" sz="1400" dirty="0" err="1" smtClean="0">
                <a:solidFill>
                  <a:srgbClr val="FFFFFF"/>
                </a:solidFill>
              </a:rPr>
              <a:t>Web.config</a:t>
            </a:r>
            <a:endParaRPr lang="en-US" sz="1400" dirty="0" smtClean="0">
              <a:solidFill>
                <a:srgbClr val="FFFFFF"/>
              </a:solidFill>
            </a:endParaRPr>
          </a:p>
          <a:p>
            <a:endParaRPr lang="en-US" sz="1400" dirty="0">
              <a:solidFill>
                <a:srgbClr val="FFFFFF"/>
              </a:solidFill>
            </a:endParaRPr>
          </a:p>
          <a:p>
            <a:endParaRPr lang="en-US" sz="1400" dirty="0" smtClean="0">
              <a:solidFill>
                <a:srgbClr val="FFFFFF"/>
              </a:solidFill>
            </a:endParaRPr>
          </a:p>
          <a:p>
            <a:pPr algn="ctr"/>
            <a:r>
              <a:rPr lang="en-US" sz="1400" dirty="0" smtClean="0">
                <a:solidFill>
                  <a:srgbClr val="FFFFFF"/>
                </a:solidFill>
              </a:rPr>
              <a:t>website root</a:t>
            </a:r>
            <a:endParaRPr lang="en-US" sz="1400" dirty="0">
              <a:solidFill>
                <a:srgbClr val="FFFFFF"/>
              </a:solidFill>
            </a:endParaRPr>
          </a:p>
        </p:txBody>
      </p:sp>
      <p:sp>
        <p:nvSpPr>
          <p:cNvPr id="15" name="U-Turn Arrow 14"/>
          <p:cNvSpPr/>
          <p:nvPr/>
        </p:nvSpPr>
        <p:spPr>
          <a:xfrm rot="5400000" flipH="1">
            <a:off x="7856571" y="2476946"/>
            <a:ext cx="2057329" cy="1066801"/>
          </a:xfrm>
          <a:prstGeom prst="uturnArrow">
            <a:avLst>
              <a:gd name="adj1" fmla="val 2018"/>
              <a:gd name="adj2" fmla="val 4494"/>
              <a:gd name="adj3" fmla="val 7124"/>
              <a:gd name="adj4" fmla="val 43750"/>
              <a:gd name="adj5" fmla="val 9918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404040"/>
              </a:solidFill>
            </a:endParaRPr>
          </a:p>
        </p:txBody>
      </p:sp>
      <p:sp>
        <p:nvSpPr>
          <p:cNvPr id="16" name="TextBox 15"/>
          <p:cNvSpPr txBox="1"/>
          <p:nvPr/>
        </p:nvSpPr>
        <p:spPr>
          <a:xfrm>
            <a:off x="9449976" y="2888721"/>
            <a:ext cx="502061" cy="307777"/>
          </a:xfrm>
          <a:prstGeom prst="rect">
            <a:avLst/>
          </a:prstGeom>
          <a:noFill/>
        </p:spPr>
        <p:txBody>
          <a:bodyPr wrap="none" rtlCol="0">
            <a:spAutoFit/>
          </a:bodyPr>
          <a:lstStyle/>
          <a:p>
            <a:r>
              <a:rPr lang="en-US" sz="1400" dirty="0" smtClean="0">
                <a:solidFill>
                  <a:srgbClr val="404040"/>
                </a:solidFill>
              </a:rPr>
              <a:t>load</a:t>
            </a:r>
            <a:endParaRPr lang="en-US" sz="1400" dirty="0">
              <a:solidFill>
                <a:srgbClr val="404040"/>
              </a:solidFill>
            </a:endParaRPr>
          </a:p>
        </p:txBody>
      </p:sp>
      <p:cxnSp>
        <p:nvCxnSpPr>
          <p:cNvPr id="18" name="Straight Arrow Connector 17"/>
          <p:cNvCxnSpPr/>
          <p:nvPr/>
        </p:nvCxnSpPr>
        <p:spPr>
          <a:xfrm flipV="1">
            <a:off x="8351835" y="1694666"/>
            <a:ext cx="1286851" cy="20239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786493" y="2044549"/>
            <a:ext cx="2071016" cy="738664"/>
          </a:xfrm>
          <a:prstGeom prst="rect">
            <a:avLst/>
          </a:prstGeom>
          <a:noFill/>
        </p:spPr>
        <p:txBody>
          <a:bodyPr wrap="none" rtlCol="0">
            <a:spAutoFit/>
          </a:bodyPr>
          <a:lstStyle/>
          <a:p>
            <a:r>
              <a:rPr lang="en-US" sz="1400" b="1" dirty="0">
                <a:solidFill>
                  <a:srgbClr val="404040"/>
                </a:solidFill>
              </a:rPr>
              <a:t>U</a:t>
            </a:r>
            <a:r>
              <a:rPr lang="en-US" sz="1400" b="1" dirty="0" smtClean="0">
                <a:solidFill>
                  <a:srgbClr val="404040"/>
                </a:solidFill>
              </a:rPr>
              <a:t>ser database:</a:t>
            </a:r>
          </a:p>
          <a:p>
            <a:r>
              <a:rPr lang="en-US" sz="1400" dirty="0" smtClean="0">
                <a:solidFill>
                  <a:srgbClr val="404040"/>
                </a:solidFill>
              </a:rPr>
              <a:t>EF code-first migrations</a:t>
            </a:r>
          </a:p>
          <a:p>
            <a:r>
              <a:rPr lang="en-US" sz="1400" dirty="0" smtClean="0">
                <a:solidFill>
                  <a:srgbClr val="404040"/>
                </a:solidFill>
              </a:rPr>
              <a:t>or custom migrations</a:t>
            </a:r>
            <a:endParaRPr lang="en-US" sz="1400" dirty="0">
              <a:solidFill>
                <a:srgbClr val="404040"/>
              </a:solidFill>
            </a:endParaRPr>
          </a:p>
        </p:txBody>
      </p:sp>
      <p:cxnSp>
        <p:nvCxnSpPr>
          <p:cNvPr id="24" name="Straight Arrow Connector 23"/>
          <p:cNvCxnSpPr/>
          <p:nvPr/>
        </p:nvCxnSpPr>
        <p:spPr>
          <a:xfrm flipV="1">
            <a:off x="5045180" y="4773818"/>
            <a:ext cx="998812" cy="624866"/>
          </a:xfrm>
          <a:prstGeom prst="straightConnector1">
            <a:avLst/>
          </a:prstGeom>
          <a:ln w="28575">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25" name="TextBox 24"/>
          <p:cNvSpPr txBox="1"/>
          <p:nvPr/>
        </p:nvSpPr>
        <p:spPr>
          <a:xfrm>
            <a:off x="4323944" y="5425758"/>
            <a:ext cx="1210011" cy="523220"/>
          </a:xfrm>
          <a:prstGeom prst="rect">
            <a:avLst/>
          </a:prstGeom>
          <a:noFill/>
        </p:spPr>
        <p:txBody>
          <a:bodyPr wrap="none" rtlCol="0">
            <a:spAutoFit/>
          </a:bodyPr>
          <a:lstStyle/>
          <a:p>
            <a:r>
              <a:rPr lang="en-US" sz="1400" smtClean="0">
                <a:solidFill>
                  <a:srgbClr val="404040"/>
                </a:solidFill>
              </a:rPr>
              <a:t>App settings</a:t>
            </a:r>
            <a:endParaRPr lang="en-US" sz="1400" dirty="0" smtClean="0">
              <a:solidFill>
                <a:srgbClr val="404040"/>
              </a:solidFill>
            </a:endParaRPr>
          </a:p>
          <a:p>
            <a:r>
              <a:rPr lang="en-US" sz="1400" smtClean="0">
                <a:solidFill>
                  <a:srgbClr val="404040"/>
                </a:solidFill>
              </a:rPr>
              <a:t>injected </a:t>
            </a:r>
            <a:r>
              <a:rPr lang="en-US" sz="1400" dirty="0" smtClean="0">
                <a:solidFill>
                  <a:srgbClr val="404040"/>
                </a:solidFill>
              </a:rPr>
              <a:t>here</a:t>
            </a:r>
            <a:endParaRPr lang="en-US" sz="1400" dirty="0">
              <a:solidFill>
                <a:srgbClr val="404040"/>
              </a:solidFill>
            </a:endParaRPr>
          </a:p>
        </p:txBody>
      </p:sp>
      <p:sp>
        <p:nvSpPr>
          <p:cNvPr id="26" name="Rectangle 25"/>
          <p:cNvSpPr/>
          <p:nvPr/>
        </p:nvSpPr>
        <p:spPr>
          <a:xfrm>
            <a:off x="5769052" y="3196498"/>
            <a:ext cx="3019836" cy="1957420"/>
          </a:xfrm>
          <a:prstGeom prst="rect">
            <a:avLst/>
          </a:prstGeom>
          <a:noFill/>
          <a:ln w="38100">
            <a:solidFill>
              <a:srgbClr val="FFFF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7" name="Picture 26"/>
          <p:cNvPicPr>
            <a:picLocks noChangeAspect="1"/>
          </p:cNvPicPr>
          <p:nvPr/>
        </p:nvPicPr>
        <p:blipFill>
          <a:blip r:embed="rId3">
            <a:biLevel thresh="75000"/>
          </a:blip>
          <a:stretch>
            <a:fillRect/>
          </a:stretch>
        </p:blipFill>
        <p:spPr>
          <a:xfrm>
            <a:off x="10164900" y="817087"/>
            <a:ext cx="1096251" cy="1158604"/>
          </a:xfrm>
          <a:prstGeom prst="rect">
            <a:avLst/>
          </a:prstGeom>
        </p:spPr>
      </p:pic>
      <p:pic>
        <p:nvPicPr>
          <p:cNvPr id="28" name="Picture 27"/>
          <p:cNvPicPr>
            <a:picLocks noChangeAspect="1"/>
          </p:cNvPicPr>
          <p:nvPr/>
        </p:nvPicPr>
        <p:blipFill>
          <a:blip r:embed="rId4">
            <a:biLevel thresh="75000"/>
          </a:blip>
          <a:stretch>
            <a:fillRect/>
          </a:stretch>
        </p:blipFill>
        <p:spPr>
          <a:xfrm>
            <a:off x="3832658" y="1610340"/>
            <a:ext cx="829804" cy="852807"/>
          </a:xfrm>
          <a:prstGeom prst="rect">
            <a:avLst/>
          </a:prstGeom>
        </p:spPr>
      </p:pic>
      <p:pic>
        <p:nvPicPr>
          <p:cNvPr id="30" name="Picture 29"/>
          <p:cNvPicPr>
            <a:picLocks noChangeAspect="1"/>
          </p:cNvPicPr>
          <p:nvPr/>
        </p:nvPicPr>
        <p:blipFill>
          <a:blip r:embed="rId5">
            <a:biLevel thresh="75000"/>
          </a:blip>
          <a:stretch>
            <a:fillRect/>
          </a:stretch>
        </p:blipFill>
        <p:spPr>
          <a:xfrm>
            <a:off x="2420752" y="1612610"/>
            <a:ext cx="400293" cy="397676"/>
          </a:xfrm>
          <a:prstGeom prst="rect">
            <a:avLst/>
          </a:prstGeom>
        </p:spPr>
      </p:pic>
      <p:pic>
        <p:nvPicPr>
          <p:cNvPr id="35" name="Picture 34"/>
          <p:cNvPicPr>
            <a:picLocks noChangeAspect="1"/>
          </p:cNvPicPr>
          <p:nvPr/>
        </p:nvPicPr>
        <p:blipFill>
          <a:blip r:embed="rId6">
            <a:biLevel thresh="75000"/>
          </a:blip>
          <a:stretch>
            <a:fillRect/>
          </a:stretch>
        </p:blipFill>
        <p:spPr>
          <a:xfrm>
            <a:off x="2538412" y="3785595"/>
            <a:ext cx="379415" cy="376935"/>
          </a:xfrm>
          <a:prstGeom prst="rect">
            <a:avLst/>
          </a:prstGeom>
        </p:spPr>
      </p:pic>
      <p:pic>
        <p:nvPicPr>
          <p:cNvPr id="36" name="Picture 35"/>
          <p:cNvPicPr>
            <a:picLocks noChangeAspect="1"/>
          </p:cNvPicPr>
          <p:nvPr/>
        </p:nvPicPr>
        <p:blipFill>
          <a:blip r:embed="rId7">
            <a:biLevel thresh="25000"/>
          </a:blip>
          <a:stretch>
            <a:fillRect/>
          </a:stretch>
        </p:blipFill>
        <p:spPr>
          <a:xfrm>
            <a:off x="6035716" y="1756563"/>
            <a:ext cx="547275" cy="573904"/>
          </a:xfrm>
          <a:prstGeom prst="rect">
            <a:avLst/>
          </a:prstGeom>
        </p:spPr>
      </p:pic>
      <p:pic>
        <p:nvPicPr>
          <p:cNvPr id="37" name="Picture 36"/>
          <p:cNvPicPr>
            <a:picLocks noChangeAspect="1"/>
          </p:cNvPicPr>
          <p:nvPr/>
        </p:nvPicPr>
        <p:blipFill>
          <a:blip r:embed="rId8">
            <a:biLevel thresh="25000"/>
          </a:blip>
          <a:stretch>
            <a:fillRect/>
          </a:stretch>
        </p:blipFill>
        <p:spPr>
          <a:xfrm>
            <a:off x="6050021" y="2418331"/>
            <a:ext cx="532970" cy="545531"/>
          </a:xfrm>
          <a:prstGeom prst="rect">
            <a:avLst/>
          </a:prstGeom>
        </p:spPr>
      </p:pic>
      <p:pic>
        <p:nvPicPr>
          <p:cNvPr id="38" name="Picture 37"/>
          <p:cNvPicPr>
            <a:picLocks noChangeAspect="1"/>
          </p:cNvPicPr>
          <p:nvPr/>
        </p:nvPicPr>
        <p:blipFill>
          <a:blip r:embed="rId7">
            <a:biLevel thresh="25000"/>
          </a:blip>
          <a:stretch>
            <a:fillRect/>
          </a:stretch>
        </p:blipFill>
        <p:spPr>
          <a:xfrm>
            <a:off x="6040822" y="3759582"/>
            <a:ext cx="547275" cy="573904"/>
          </a:xfrm>
          <a:prstGeom prst="rect">
            <a:avLst/>
          </a:prstGeom>
        </p:spPr>
      </p:pic>
      <p:pic>
        <p:nvPicPr>
          <p:cNvPr id="39" name="Picture 38"/>
          <p:cNvPicPr>
            <a:picLocks noChangeAspect="1"/>
          </p:cNvPicPr>
          <p:nvPr/>
        </p:nvPicPr>
        <p:blipFill>
          <a:blip r:embed="rId8">
            <a:biLevel thresh="25000"/>
          </a:blip>
          <a:stretch>
            <a:fillRect/>
          </a:stretch>
        </p:blipFill>
        <p:spPr>
          <a:xfrm>
            <a:off x="6055127" y="4551931"/>
            <a:ext cx="532970" cy="545531"/>
          </a:xfrm>
          <a:prstGeom prst="rect">
            <a:avLst/>
          </a:prstGeom>
        </p:spPr>
      </p:pic>
      <p:pic>
        <p:nvPicPr>
          <p:cNvPr id="40" name="Picture 39"/>
          <p:cNvPicPr>
            <a:picLocks noChangeAspect="1"/>
          </p:cNvPicPr>
          <p:nvPr/>
        </p:nvPicPr>
        <p:blipFill>
          <a:blip r:embed="rId7">
            <a:biLevel thresh="75000"/>
          </a:blip>
          <a:stretch>
            <a:fillRect/>
          </a:stretch>
        </p:blipFill>
        <p:spPr>
          <a:xfrm>
            <a:off x="616273" y="4691431"/>
            <a:ext cx="686723" cy="720137"/>
          </a:xfrm>
          <a:prstGeom prst="rect">
            <a:avLst/>
          </a:prstGeom>
        </p:spPr>
      </p:pic>
      <p:pic>
        <p:nvPicPr>
          <p:cNvPr id="41" name="Picture 40"/>
          <p:cNvPicPr>
            <a:picLocks noChangeAspect="1"/>
          </p:cNvPicPr>
          <p:nvPr/>
        </p:nvPicPr>
        <p:blipFill>
          <a:blip r:embed="rId8">
            <a:biLevel thresh="75000"/>
          </a:blip>
          <a:stretch>
            <a:fillRect/>
          </a:stretch>
        </p:blipFill>
        <p:spPr>
          <a:xfrm>
            <a:off x="1406237" y="4727033"/>
            <a:ext cx="668773" cy="684535"/>
          </a:xfrm>
          <a:prstGeom prst="rect">
            <a:avLst/>
          </a:prstGeom>
        </p:spPr>
      </p:pic>
    </p:spTree>
    <p:extLst>
      <p:ext uri="{BB962C8B-B14F-4D97-AF65-F5344CB8AC3E}">
        <p14:creationId xmlns:p14="http://schemas.microsoft.com/office/powerpoint/2010/main" val="418135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access and offline support</a:t>
            </a:r>
            <a:endParaRPr lang="en-US" dirty="0"/>
          </a:p>
        </p:txBody>
      </p:sp>
    </p:spTree>
    <p:extLst>
      <p:ext uri="{BB962C8B-B14F-4D97-AF65-F5344CB8AC3E}">
        <p14:creationId xmlns:p14="http://schemas.microsoft.com/office/powerpoint/2010/main" val="349140056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New data model (“greenfield”)</a:t>
            </a:r>
            <a:endParaRPr lang="en-US" dirty="0"/>
          </a:p>
        </p:txBody>
      </p:sp>
      <p:pic>
        <p:nvPicPr>
          <p:cNvPr id="5" name="Picture 4"/>
          <p:cNvPicPr>
            <a:picLocks noChangeAspect="1"/>
          </p:cNvPicPr>
          <p:nvPr/>
        </p:nvPicPr>
        <p:blipFill>
          <a:blip r:embed="rId2">
            <a:biLevel thresh="75000"/>
          </a:blip>
          <a:stretch>
            <a:fillRect/>
          </a:stretch>
        </p:blipFill>
        <p:spPr>
          <a:xfrm>
            <a:off x="4303770" y="2977465"/>
            <a:ext cx="1035181" cy="1666745"/>
          </a:xfrm>
          <a:prstGeom prst="rect">
            <a:avLst/>
          </a:prstGeom>
        </p:spPr>
      </p:pic>
      <p:sp>
        <p:nvSpPr>
          <p:cNvPr id="18" name="Rectangle 17"/>
          <p:cNvSpPr/>
          <p:nvPr/>
        </p:nvSpPr>
        <p:spPr>
          <a:xfrm>
            <a:off x="5534477" y="2984264"/>
            <a:ext cx="2743199" cy="45955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rgbClr val="FFFFFF"/>
                </a:solidFill>
              </a:rPr>
              <a:t>TableController</a:t>
            </a:r>
            <a:endParaRPr lang="en-US" sz="2000" dirty="0">
              <a:solidFill>
                <a:srgbClr val="FFFFFF"/>
              </a:solidFill>
            </a:endParaRPr>
          </a:p>
        </p:txBody>
      </p:sp>
      <p:sp>
        <p:nvSpPr>
          <p:cNvPr id="19" name="Rectangle 18"/>
          <p:cNvSpPr/>
          <p:nvPr/>
        </p:nvSpPr>
        <p:spPr>
          <a:xfrm>
            <a:off x="5534477" y="3597712"/>
            <a:ext cx="2743200" cy="10163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smtClean="0">
                <a:solidFill>
                  <a:srgbClr val="FFFFFF"/>
                </a:solidFill>
              </a:rPr>
              <a:t>DataManager</a:t>
            </a:r>
            <a:endParaRPr lang="en-US" sz="2000" dirty="0">
              <a:solidFill>
                <a:srgbClr val="FFFFFF"/>
              </a:solidFill>
            </a:endParaRPr>
          </a:p>
        </p:txBody>
      </p:sp>
      <p:grpSp>
        <p:nvGrpSpPr>
          <p:cNvPr id="23" name="Group 22"/>
          <p:cNvGrpSpPr/>
          <p:nvPr/>
        </p:nvGrpSpPr>
        <p:grpSpPr>
          <a:xfrm>
            <a:off x="7468131" y="3794880"/>
            <a:ext cx="546816" cy="782620"/>
            <a:chOff x="6856491" y="3794880"/>
            <a:chExt cx="546816" cy="782620"/>
          </a:xfrm>
        </p:grpSpPr>
        <p:pic>
          <p:nvPicPr>
            <p:cNvPr id="20" name="Picture 19"/>
            <p:cNvPicPr>
              <a:picLocks noChangeAspect="1"/>
            </p:cNvPicPr>
            <p:nvPr/>
          </p:nvPicPr>
          <p:blipFill>
            <a:blip r:embed="rId3">
              <a:biLevel thresh="25000"/>
            </a:blip>
            <a:stretch>
              <a:fillRect/>
            </a:stretch>
          </p:blipFill>
          <p:spPr>
            <a:xfrm>
              <a:off x="6897944" y="3794880"/>
              <a:ext cx="463910" cy="474843"/>
            </a:xfrm>
            <a:prstGeom prst="rect">
              <a:avLst/>
            </a:prstGeom>
          </p:spPr>
        </p:pic>
        <p:sp>
          <p:nvSpPr>
            <p:cNvPr id="22" name="TextBox 21"/>
            <p:cNvSpPr txBox="1"/>
            <p:nvPr/>
          </p:nvSpPr>
          <p:spPr>
            <a:xfrm>
              <a:off x="6856491" y="4269723"/>
              <a:ext cx="546816" cy="307777"/>
            </a:xfrm>
            <a:prstGeom prst="rect">
              <a:avLst/>
            </a:prstGeom>
            <a:noFill/>
          </p:spPr>
          <p:txBody>
            <a:bodyPr wrap="none" rtlCol="0">
              <a:spAutoFit/>
            </a:bodyPr>
            <a:lstStyle/>
            <a:p>
              <a:r>
                <a:rPr lang="en-US" sz="1400" b="1" dirty="0" smtClean="0">
                  <a:solidFill>
                    <a:srgbClr val="FFFFFF"/>
                  </a:solidFill>
                </a:rPr>
                <a:t>DTO</a:t>
              </a:r>
              <a:endParaRPr lang="en-US" sz="1400" dirty="0">
                <a:solidFill>
                  <a:srgbClr val="FFFFFF"/>
                </a:solidFill>
              </a:endParaRPr>
            </a:p>
          </p:txBody>
        </p:sp>
      </p:grpSp>
      <p:pic>
        <p:nvPicPr>
          <p:cNvPr id="24" name="Picture 23"/>
          <p:cNvPicPr>
            <a:picLocks noChangeAspect="1"/>
          </p:cNvPicPr>
          <p:nvPr/>
        </p:nvPicPr>
        <p:blipFill>
          <a:blip r:embed="rId4">
            <a:biLevel thresh="75000"/>
          </a:blip>
          <a:stretch>
            <a:fillRect/>
          </a:stretch>
        </p:blipFill>
        <p:spPr>
          <a:xfrm>
            <a:off x="731837" y="3098437"/>
            <a:ext cx="1010439" cy="1424799"/>
          </a:xfrm>
          <a:prstGeom prst="rect">
            <a:avLst/>
          </a:prstGeom>
        </p:spPr>
      </p:pic>
      <p:grpSp>
        <p:nvGrpSpPr>
          <p:cNvPr id="26" name="Group 25"/>
          <p:cNvGrpSpPr/>
          <p:nvPr/>
        </p:nvGrpSpPr>
        <p:grpSpPr>
          <a:xfrm>
            <a:off x="2709567" y="3104468"/>
            <a:ext cx="546816" cy="782620"/>
            <a:chOff x="6856491" y="3794880"/>
            <a:chExt cx="546816" cy="782620"/>
          </a:xfrm>
        </p:grpSpPr>
        <p:pic>
          <p:nvPicPr>
            <p:cNvPr id="27" name="Picture 26"/>
            <p:cNvPicPr>
              <a:picLocks noChangeAspect="1"/>
            </p:cNvPicPr>
            <p:nvPr/>
          </p:nvPicPr>
          <p:blipFill>
            <a:blip r:embed="rId3">
              <a:biLevel thresh="50000"/>
            </a:blip>
            <a:stretch>
              <a:fillRect/>
            </a:stretch>
          </p:blipFill>
          <p:spPr>
            <a:xfrm>
              <a:off x="6897944" y="3794880"/>
              <a:ext cx="463910" cy="474843"/>
            </a:xfrm>
            <a:prstGeom prst="rect">
              <a:avLst/>
            </a:prstGeom>
          </p:spPr>
        </p:pic>
        <p:sp>
          <p:nvSpPr>
            <p:cNvPr id="28" name="TextBox 27"/>
            <p:cNvSpPr txBox="1"/>
            <p:nvPr/>
          </p:nvSpPr>
          <p:spPr>
            <a:xfrm>
              <a:off x="6856491" y="4269723"/>
              <a:ext cx="546816" cy="307777"/>
            </a:xfrm>
            <a:prstGeom prst="rect">
              <a:avLst/>
            </a:prstGeom>
            <a:noFill/>
          </p:spPr>
          <p:txBody>
            <a:bodyPr wrap="none" rtlCol="0">
              <a:spAutoFit/>
            </a:bodyPr>
            <a:lstStyle/>
            <a:p>
              <a:r>
                <a:rPr lang="en-US" sz="1400" b="1" dirty="0" smtClean="0">
                  <a:solidFill>
                    <a:srgbClr val="404040"/>
                  </a:solidFill>
                </a:rPr>
                <a:t>DTO</a:t>
              </a:r>
              <a:endParaRPr lang="en-US" sz="1400" dirty="0">
                <a:solidFill>
                  <a:srgbClr val="404040"/>
                </a:solidFill>
              </a:endParaRPr>
            </a:p>
          </p:txBody>
        </p:sp>
      </p:grpSp>
      <p:cxnSp>
        <p:nvCxnSpPr>
          <p:cNvPr id="29" name="Straight Arrow Connector 28"/>
          <p:cNvCxnSpPr/>
          <p:nvPr/>
        </p:nvCxnSpPr>
        <p:spPr>
          <a:xfrm>
            <a:off x="1742276" y="3887088"/>
            <a:ext cx="2257311" cy="0"/>
          </a:xfrm>
          <a:prstGeom prst="straightConnector1">
            <a:avLst/>
          </a:prstGeom>
          <a:ln w="28575">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32" name="Straight Arrow Connector 31"/>
          <p:cNvCxnSpPr/>
          <p:nvPr/>
        </p:nvCxnSpPr>
        <p:spPr>
          <a:xfrm flipH="1">
            <a:off x="1951037" y="4054154"/>
            <a:ext cx="2286000" cy="0"/>
          </a:xfrm>
          <a:prstGeom prst="straightConnector1">
            <a:avLst/>
          </a:prstGeom>
          <a:ln w="28575">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36" name="TextBox 35"/>
          <p:cNvSpPr txBox="1"/>
          <p:nvPr/>
        </p:nvSpPr>
        <p:spPr>
          <a:xfrm>
            <a:off x="4154959" y="4735361"/>
            <a:ext cx="1437381" cy="307777"/>
          </a:xfrm>
          <a:prstGeom prst="rect">
            <a:avLst/>
          </a:prstGeom>
          <a:noFill/>
        </p:spPr>
        <p:txBody>
          <a:bodyPr wrap="none" rtlCol="0">
            <a:spAutoFit/>
          </a:bodyPr>
          <a:lstStyle/>
          <a:p>
            <a:r>
              <a:rPr lang="en-US" sz="1400" b="1" dirty="0" smtClean="0">
                <a:solidFill>
                  <a:srgbClr val="404040"/>
                </a:solidFill>
              </a:rPr>
              <a:t>Mobile Service</a:t>
            </a:r>
            <a:endParaRPr lang="en-US" sz="1400" dirty="0">
              <a:solidFill>
                <a:srgbClr val="404040"/>
              </a:solidFill>
            </a:endParaRPr>
          </a:p>
        </p:txBody>
      </p:sp>
      <p:sp>
        <p:nvSpPr>
          <p:cNvPr id="37" name="TextBox 36"/>
          <p:cNvSpPr txBox="1"/>
          <p:nvPr/>
        </p:nvSpPr>
        <p:spPr>
          <a:xfrm>
            <a:off x="854695" y="4733872"/>
            <a:ext cx="748923" cy="307777"/>
          </a:xfrm>
          <a:prstGeom prst="rect">
            <a:avLst/>
          </a:prstGeom>
          <a:noFill/>
        </p:spPr>
        <p:txBody>
          <a:bodyPr wrap="none" rtlCol="0">
            <a:spAutoFit/>
          </a:bodyPr>
          <a:lstStyle/>
          <a:p>
            <a:r>
              <a:rPr lang="en-US" sz="1400" b="1" dirty="0" smtClean="0">
                <a:solidFill>
                  <a:srgbClr val="404040"/>
                </a:solidFill>
              </a:rPr>
              <a:t>Device</a:t>
            </a:r>
            <a:endParaRPr lang="en-US" sz="1400" dirty="0">
              <a:solidFill>
                <a:srgbClr val="404040"/>
              </a:solidFill>
            </a:endParaRPr>
          </a:p>
        </p:txBody>
      </p:sp>
      <p:grpSp>
        <p:nvGrpSpPr>
          <p:cNvPr id="40" name="Group 39"/>
          <p:cNvGrpSpPr/>
          <p:nvPr/>
        </p:nvGrpSpPr>
        <p:grpSpPr>
          <a:xfrm>
            <a:off x="9678534" y="1459884"/>
            <a:ext cx="1340303" cy="941571"/>
            <a:chOff x="9263837" y="1459884"/>
            <a:chExt cx="1340303" cy="941571"/>
          </a:xfrm>
        </p:grpSpPr>
        <p:pic>
          <p:nvPicPr>
            <p:cNvPr id="41" name="Picture 40"/>
            <p:cNvPicPr>
              <a:picLocks noChangeAspect="1"/>
            </p:cNvPicPr>
            <p:nvPr/>
          </p:nvPicPr>
          <p:blipFill>
            <a:blip r:embed="rId5">
              <a:biLevel thresh="75000"/>
            </a:blip>
            <a:stretch>
              <a:fillRect/>
            </a:stretch>
          </p:blipFill>
          <p:spPr>
            <a:xfrm>
              <a:off x="9657389" y="1459884"/>
              <a:ext cx="553200" cy="584665"/>
            </a:xfrm>
            <a:prstGeom prst="rect">
              <a:avLst/>
            </a:prstGeom>
          </p:spPr>
        </p:pic>
        <p:sp>
          <p:nvSpPr>
            <p:cNvPr id="42" name="TextBox 41"/>
            <p:cNvSpPr txBox="1"/>
            <p:nvPr/>
          </p:nvSpPr>
          <p:spPr>
            <a:xfrm>
              <a:off x="9263837" y="2093678"/>
              <a:ext cx="1340303" cy="307777"/>
            </a:xfrm>
            <a:prstGeom prst="rect">
              <a:avLst/>
            </a:prstGeom>
            <a:noFill/>
          </p:spPr>
          <p:txBody>
            <a:bodyPr wrap="none" rtlCol="0">
              <a:spAutoFit/>
            </a:bodyPr>
            <a:lstStyle/>
            <a:p>
              <a:r>
                <a:rPr lang="en-US" sz="1400" b="1" dirty="0" smtClean="0">
                  <a:solidFill>
                    <a:srgbClr val="404040"/>
                  </a:solidFill>
                </a:rPr>
                <a:t>SQL Database</a:t>
              </a:r>
              <a:endParaRPr lang="en-US" sz="1400" dirty="0">
                <a:solidFill>
                  <a:srgbClr val="404040"/>
                </a:solidFill>
              </a:endParaRPr>
            </a:p>
          </p:txBody>
        </p:sp>
      </p:grpSp>
      <p:grpSp>
        <p:nvGrpSpPr>
          <p:cNvPr id="43" name="Group 42"/>
          <p:cNvGrpSpPr/>
          <p:nvPr/>
        </p:nvGrpSpPr>
        <p:grpSpPr>
          <a:xfrm>
            <a:off x="10013978" y="2681989"/>
            <a:ext cx="669414" cy="915723"/>
            <a:chOff x="7840687" y="2622816"/>
            <a:chExt cx="669414" cy="915723"/>
          </a:xfrm>
        </p:grpSpPr>
        <p:pic>
          <p:nvPicPr>
            <p:cNvPr id="44" name="Picture 43"/>
            <p:cNvPicPr>
              <a:picLocks noChangeAspect="1"/>
            </p:cNvPicPr>
            <p:nvPr/>
          </p:nvPicPr>
          <p:blipFill>
            <a:blip r:embed="rId6">
              <a:biLevel thresh="75000"/>
            </a:blip>
            <a:stretch>
              <a:fillRect/>
            </a:stretch>
          </p:blipFill>
          <p:spPr>
            <a:xfrm>
              <a:off x="7970837" y="2622816"/>
              <a:ext cx="409115" cy="530631"/>
            </a:xfrm>
            <a:prstGeom prst="rect">
              <a:avLst/>
            </a:prstGeom>
          </p:spPr>
        </p:pic>
        <p:sp>
          <p:nvSpPr>
            <p:cNvPr id="45" name="TextBox 44"/>
            <p:cNvSpPr txBox="1"/>
            <p:nvPr/>
          </p:nvSpPr>
          <p:spPr>
            <a:xfrm>
              <a:off x="7840687" y="3230762"/>
              <a:ext cx="669414" cy="307777"/>
            </a:xfrm>
            <a:prstGeom prst="rect">
              <a:avLst/>
            </a:prstGeom>
            <a:noFill/>
          </p:spPr>
          <p:txBody>
            <a:bodyPr wrap="none" rtlCol="0">
              <a:spAutoFit/>
            </a:bodyPr>
            <a:lstStyle/>
            <a:p>
              <a:r>
                <a:rPr lang="en-US" sz="1400" b="1" dirty="0" smtClean="0">
                  <a:solidFill>
                    <a:srgbClr val="404040"/>
                  </a:solidFill>
                </a:rPr>
                <a:t>BYOD</a:t>
              </a:r>
              <a:endParaRPr lang="en-US" sz="1400" dirty="0">
                <a:solidFill>
                  <a:srgbClr val="404040"/>
                </a:solidFill>
              </a:endParaRPr>
            </a:p>
          </p:txBody>
        </p:sp>
      </p:grpSp>
      <p:grpSp>
        <p:nvGrpSpPr>
          <p:cNvPr id="46" name="Group 45"/>
          <p:cNvGrpSpPr/>
          <p:nvPr/>
        </p:nvGrpSpPr>
        <p:grpSpPr>
          <a:xfrm>
            <a:off x="9827549" y="5043138"/>
            <a:ext cx="1042273" cy="892012"/>
            <a:chOff x="8154067" y="5043138"/>
            <a:chExt cx="1042273" cy="892012"/>
          </a:xfrm>
        </p:grpSpPr>
        <p:pic>
          <p:nvPicPr>
            <p:cNvPr id="47" name="Picture 46"/>
            <p:cNvPicPr>
              <a:picLocks noChangeAspect="1"/>
            </p:cNvPicPr>
            <p:nvPr/>
          </p:nvPicPr>
          <p:blipFill>
            <a:blip r:embed="rId7">
              <a:biLevel thresh="75000"/>
            </a:blip>
            <a:stretch>
              <a:fillRect/>
            </a:stretch>
          </p:blipFill>
          <p:spPr>
            <a:xfrm>
              <a:off x="8379952" y="5043138"/>
              <a:ext cx="590504" cy="513314"/>
            </a:xfrm>
            <a:prstGeom prst="rect">
              <a:avLst/>
            </a:prstGeom>
          </p:spPr>
        </p:pic>
        <p:sp>
          <p:nvSpPr>
            <p:cNvPr id="48" name="TextBox 47"/>
            <p:cNvSpPr txBox="1"/>
            <p:nvPr/>
          </p:nvSpPr>
          <p:spPr>
            <a:xfrm>
              <a:off x="8154067" y="5627373"/>
              <a:ext cx="1042273" cy="307777"/>
            </a:xfrm>
            <a:prstGeom prst="rect">
              <a:avLst/>
            </a:prstGeom>
            <a:noFill/>
          </p:spPr>
          <p:txBody>
            <a:bodyPr wrap="none" rtlCol="0">
              <a:spAutoFit/>
            </a:bodyPr>
            <a:lstStyle/>
            <a:p>
              <a:r>
                <a:rPr lang="en-US" sz="1400" b="1" dirty="0" err="1" smtClean="0">
                  <a:solidFill>
                    <a:srgbClr val="404040"/>
                  </a:solidFill>
                </a:rPr>
                <a:t>MongoDB</a:t>
              </a:r>
              <a:endParaRPr lang="en-US" sz="1400" dirty="0">
                <a:solidFill>
                  <a:srgbClr val="404040"/>
                </a:solidFill>
              </a:endParaRPr>
            </a:p>
          </p:txBody>
        </p:sp>
      </p:grpSp>
      <p:grpSp>
        <p:nvGrpSpPr>
          <p:cNvPr id="49" name="Group 48"/>
          <p:cNvGrpSpPr/>
          <p:nvPr/>
        </p:nvGrpSpPr>
        <p:grpSpPr>
          <a:xfrm>
            <a:off x="9682285" y="3878246"/>
            <a:ext cx="1332801" cy="884358"/>
            <a:chOff x="7610031" y="3638368"/>
            <a:chExt cx="1332801" cy="884358"/>
          </a:xfrm>
        </p:grpSpPr>
        <p:pic>
          <p:nvPicPr>
            <p:cNvPr id="50" name="Picture 49"/>
            <p:cNvPicPr>
              <a:picLocks noChangeAspect="1"/>
            </p:cNvPicPr>
            <p:nvPr/>
          </p:nvPicPr>
          <p:blipFill>
            <a:blip r:embed="rId8">
              <a:biLevel thresh="75000"/>
            </a:blip>
            <a:stretch>
              <a:fillRect/>
            </a:stretch>
          </p:blipFill>
          <p:spPr>
            <a:xfrm>
              <a:off x="7943280" y="3638368"/>
              <a:ext cx="666304" cy="562033"/>
            </a:xfrm>
            <a:prstGeom prst="rect">
              <a:avLst/>
            </a:prstGeom>
          </p:spPr>
        </p:pic>
        <p:sp>
          <p:nvSpPr>
            <p:cNvPr id="51" name="TextBox 50"/>
            <p:cNvSpPr txBox="1"/>
            <p:nvPr/>
          </p:nvSpPr>
          <p:spPr>
            <a:xfrm>
              <a:off x="7610031" y="4214949"/>
              <a:ext cx="1332801" cy="307777"/>
            </a:xfrm>
            <a:prstGeom prst="rect">
              <a:avLst/>
            </a:prstGeom>
            <a:noFill/>
          </p:spPr>
          <p:txBody>
            <a:bodyPr wrap="none" rtlCol="0">
              <a:spAutoFit/>
            </a:bodyPr>
            <a:lstStyle/>
            <a:p>
              <a:r>
                <a:rPr lang="en-US" sz="1400" b="1" dirty="0" smtClean="0">
                  <a:solidFill>
                    <a:srgbClr val="404040"/>
                  </a:solidFill>
                </a:rPr>
                <a:t>Table Storage</a:t>
              </a:r>
              <a:endParaRPr lang="en-US" sz="1400" dirty="0">
                <a:solidFill>
                  <a:srgbClr val="404040"/>
                </a:solidFill>
              </a:endParaRPr>
            </a:p>
          </p:txBody>
        </p:sp>
      </p:grpSp>
      <p:sp>
        <p:nvSpPr>
          <p:cNvPr id="52" name="Left Brace 51"/>
          <p:cNvSpPr/>
          <p:nvPr/>
        </p:nvSpPr>
        <p:spPr>
          <a:xfrm>
            <a:off x="8941907" y="1817457"/>
            <a:ext cx="228600" cy="3954846"/>
          </a:xfrm>
          <a:prstGeom prst="leftBrace">
            <a:avLst>
              <a:gd name="adj1" fmla="val 66025"/>
              <a:gd name="adj2" fmla="val 59115"/>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404040"/>
              </a:solidFill>
            </a:endParaRPr>
          </a:p>
        </p:txBody>
      </p:sp>
    </p:spTree>
    <p:extLst>
      <p:ext uri="{BB962C8B-B14F-4D97-AF65-F5344CB8AC3E}">
        <p14:creationId xmlns:p14="http://schemas.microsoft.com/office/powerpoint/2010/main" val="81468494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Existing data model (“brownfield”)</a:t>
            </a:r>
            <a:endParaRPr lang="en-US" dirty="0"/>
          </a:p>
        </p:txBody>
      </p:sp>
      <p:pic>
        <p:nvPicPr>
          <p:cNvPr id="5" name="Picture 4"/>
          <p:cNvPicPr>
            <a:picLocks noChangeAspect="1"/>
          </p:cNvPicPr>
          <p:nvPr/>
        </p:nvPicPr>
        <p:blipFill>
          <a:blip r:embed="rId2">
            <a:biLevel thresh="75000"/>
          </a:blip>
          <a:stretch>
            <a:fillRect/>
          </a:stretch>
        </p:blipFill>
        <p:spPr>
          <a:xfrm>
            <a:off x="2938048" y="2977465"/>
            <a:ext cx="1035181" cy="1666745"/>
          </a:xfrm>
          <a:prstGeom prst="rect">
            <a:avLst/>
          </a:prstGeom>
        </p:spPr>
      </p:pic>
      <p:sp>
        <p:nvSpPr>
          <p:cNvPr id="18" name="Rectangle 17"/>
          <p:cNvSpPr/>
          <p:nvPr/>
        </p:nvSpPr>
        <p:spPr>
          <a:xfrm>
            <a:off x="4168755" y="2984264"/>
            <a:ext cx="3268682" cy="459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rgbClr val="FFFFFF"/>
                </a:solidFill>
              </a:rPr>
              <a:t>TableController</a:t>
            </a:r>
            <a:endParaRPr lang="en-US" sz="2000" dirty="0">
              <a:solidFill>
                <a:srgbClr val="FFFFFF"/>
              </a:solidFill>
            </a:endParaRPr>
          </a:p>
        </p:txBody>
      </p:sp>
      <p:sp>
        <p:nvSpPr>
          <p:cNvPr id="19" name="Rectangle 18"/>
          <p:cNvSpPr/>
          <p:nvPr/>
        </p:nvSpPr>
        <p:spPr>
          <a:xfrm>
            <a:off x="4168755" y="3597712"/>
            <a:ext cx="3268682" cy="101633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smtClean="0">
                <a:solidFill>
                  <a:srgbClr val="FFFFFF"/>
                </a:solidFill>
              </a:rPr>
              <a:t>DataManager</a:t>
            </a:r>
            <a:endParaRPr lang="en-US" sz="2000" dirty="0">
              <a:solidFill>
                <a:srgbClr val="FFFFFF"/>
              </a:solidFill>
            </a:endParaRPr>
          </a:p>
        </p:txBody>
      </p:sp>
      <p:grpSp>
        <p:nvGrpSpPr>
          <p:cNvPr id="23" name="Group 22"/>
          <p:cNvGrpSpPr/>
          <p:nvPr/>
        </p:nvGrpSpPr>
        <p:grpSpPr>
          <a:xfrm>
            <a:off x="5976221" y="3794880"/>
            <a:ext cx="546816" cy="782620"/>
            <a:chOff x="6856491" y="3794880"/>
            <a:chExt cx="546816" cy="782620"/>
          </a:xfrm>
        </p:grpSpPr>
        <p:pic>
          <p:nvPicPr>
            <p:cNvPr id="20" name="Picture 19"/>
            <p:cNvPicPr>
              <a:picLocks noChangeAspect="1"/>
            </p:cNvPicPr>
            <p:nvPr/>
          </p:nvPicPr>
          <p:blipFill>
            <a:blip r:embed="rId3">
              <a:biLevel thresh="25000"/>
            </a:blip>
            <a:stretch>
              <a:fillRect/>
            </a:stretch>
          </p:blipFill>
          <p:spPr>
            <a:xfrm>
              <a:off x="6897944" y="3794880"/>
              <a:ext cx="463910" cy="474843"/>
            </a:xfrm>
            <a:prstGeom prst="rect">
              <a:avLst/>
            </a:prstGeom>
          </p:spPr>
        </p:pic>
        <p:sp>
          <p:nvSpPr>
            <p:cNvPr id="22" name="TextBox 21"/>
            <p:cNvSpPr txBox="1"/>
            <p:nvPr/>
          </p:nvSpPr>
          <p:spPr>
            <a:xfrm>
              <a:off x="6856491" y="4269723"/>
              <a:ext cx="546816" cy="307777"/>
            </a:xfrm>
            <a:prstGeom prst="rect">
              <a:avLst/>
            </a:prstGeom>
            <a:noFill/>
          </p:spPr>
          <p:txBody>
            <a:bodyPr wrap="none" rtlCol="0">
              <a:spAutoFit/>
            </a:bodyPr>
            <a:lstStyle/>
            <a:p>
              <a:r>
                <a:rPr lang="en-US" sz="1400" b="1" dirty="0" smtClean="0">
                  <a:solidFill>
                    <a:srgbClr val="FFFFFF"/>
                  </a:solidFill>
                </a:rPr>
                <a:t>DTO</a:t>
              </a:r>
              <a:endParaRPr lang="en-US" sz="1400" dirty="0">
                <a:solidFill>
                  <a:srgbClr val="FFFFFF"/>
                </a:solidFill>
              </a:endParaRPr>
            </a:p>
          </p:txBody>
        </p:sp>
      </p:grpSp>
      <p:pic>
        <p:nvPicPr>
          <p:cNvPr id="24" name="Picture 23"/>
          <p:cNvPicPr>
            <a:picLocks noChangeAspect="1"/>
          </p:cNvPicPr>
          <p:nvPr/>
        </p:nvPicPr>
        <p:blipFill>
          <a:blip r:embed="rId4">
            <a:biLevel thresh="75000"/>
          </a:blip>
          <a:stretch>
            <a:fillRect/>
          </a:stretch>
        </p:blipFill>
        <p:spPr>
          <a:xfrm>
            <a:off x="731837" y="3098437"/>
            <a:ext cx="1010439" cy="1424799"/>
          </a:xfrm>
          <a:prstGeom prst="rect">
            <a:avLst/>
          </a:prstGeom>
        </p:spPr>
      </p:pic>
      <p:grpSp>
        <p:nvGrpSpPr>
          <p:cNvPr id="26" name="Group 25"/>
          <p:cNvGrpSpPr/>
          <p:nvPr/>
        </p:nvGrpSpPr>
        <p:grpSpPr>
          <a:xfrm>
            <a:off x="2027237" y="3104468"/>
            <a:ext cx="546816" cy="782620"/>
            <a:chOff x="6856491" y="3794880"/>
            <a:chExt cx="546816" cy="782620"/>
          </a:xfrm>
        </p:grpSpPr>
        <p:pic>
          <p:nvPicPr>
            <p:cNvPr id="27" name="Picture 26"/>
            <p:cNvPicPr>
              <a:picLocks noChangeAspect="1"/>
            </p:cNvPicPr>
            <p:nvPr/>
          </p:nvPicPr>
          <p:blipFill>
            <a:blip r:embed="rId3">
              <a:biLevel thresh="50000"/>
            </a:blip>
            <a:stretch>
              <a:fillRect/>
            </a:stretch>
          </p:blipFill>
          <p:spPr>
            <a:xfrm>
              <a:off x="6897944" y="3794880"/>
              <a:ext cx="463910" cy="474843"/>
            </a:xfrm>
            <a:prstGeom prst="rect">
              <a:avLst/>
            </a:prstGeom>
          </p:spPr>
        </p:pic>
        <p:sp>
          <p:nvSpPr>
            <p:cNvPr id="28" name="TextBox 27"/>
            <p:cNvSpPr txBox="1"/>
            <p:nvPr/>
          </p:nvSpPr>
          <p:spPr>
            <a:xfrm>
              <a:off x="6856491" y="4269723"/>
              <a:ext cx="546816" cy="307777"/>
            </a:xfrm>
            <a:prstGeom prst="rect">
              <a:avLst/>
            </a:prstGeom>
            <a:noFill/>
          </p:spPr>
          <p:txBody>
            <a:bodyPr wrap="none" rtlCol="0">
              <a:spAutoFit/>
            </a:bodyPr>
            <a:lstStyle/>
            <a:p>
              <a:r>
                <a:rPr lang="en-US" sz="1400" b="1" dirty="0" smtClean="0">
                  <a:solidFill>
                    <a:srgbClr val="404040"/>
                  </a:solidFill>
                </a:rPr>
                <a:t>DTO</a:t>
              </a:r>
              <a:endParaRPr lang="en-US" sz="1400" dirty="0">
                <a:solidFill>
                  <a:srgbClr val="404040"/>
                </a:solidFill>
              </a:endParaRPr>
            </a:p>
          </p:txBody>
        </p:sp>
      </p:grpSp>
      <p:cxnSp>
        <p:nvCxnSpPr>
          <p:cNvPr id="29" name="Straight Arrow Connector 28"/>
          <p:cNvCxnSpPr/>
          <p:nvPr/>
        </p:nvCxnSpPr>
        <p:spPr>
          <a:xfrm>
            <a:off x="1742276" y="3887088"/>
            <a:ext cx="1018924" cy="0"/>
          </a:xfrm>
          <a:prstGeom prst="straightConnector1">
            <a:avLst/>
          </a:prstGeom>
          <a:ln w="28575">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32" name="Straight Arrow Connector 31"/>
          <p:cNvCxnSpPr/>
          <p:nvPr/>
        </p:nvCxnSpPr>
        <p:spPr>
          <a:xfrm flipH="1">
            <a:off x="1874837" y="4054154"/>
            <a:ext cx="927816" cy="0"/>
          </a:xfrm>
          <a:prstGeom prst="straightConnector1">
            <a:avLst/>
          </a:prstGeom>
          <a:ln w="28575">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36" name="TextBox 35"/>
          <p:cNvSpPr txBox="1"/>
          <p:nvPr/>
        </p:nvSpPr>
        <p:spPr>
          <a:xfrm>
            <a:off x="2789237" y="4735361"/>
            <a:ext cx="1437381" cy="307777"/>
          </a:xfrm>
          <a:prstGeom prst="rect">
            <a:avLst/>
          </a:prstGeom>
          <a:noFill/>
        </p:spPr>
        <p:txBody>
          <a:bodyPr wrap="none" rtlCol="0">
            <a:spAutoFit/>
          </a:bodyPr>
          <a:lstStyle/>
          <a:p>
            <a:r>
              <a:rPr lang="en-US" sz="1400" b="1" dirty="0" smtClean="0">
                <a:solidFill>
                  <a:srgbClr val="404040"/>
                </a:solidFill>
              </a:rPr>
              <a:t>Mobile Service</a:t>
            </a:r>
            <a:endParaRPr lang="en-US" sz="1400" dirty="0">
              <a:solidFill>
                <a:srgbClr val="404040"/>
              </a:solidFill>
            </a:endParaRPr>
          </a:p>
        </p:txBody>
      </p:sp>
      <p:sp>
        <p:nvSpPr>
          <p:cNvPr id="37" name="TextBox 36"/>
          <p:cNvSpPr txBox="1"/>
          <p:nvPr/>
        </p:nvSpPr>
        <p:spPr>
          <a:xfrm>
            <a:off x="854695" y="4733872"/>
            <a:ext cx="748923" cy="307777"/>
          </a:xfrm>
          <a:prstGeom prst="rect">
            <a:avLst/>
          </a:prstGeom>
          <a:noFill/>
        </p:spPr>
        <p:txBody>
          <a:bodyPr wrap="none" rtlCol="0">
            <a:spAutoFit/>
          </a:bodyPr>
          <a:lstStyle/>
          <a:p>
            <a:r>
              <a:rPr lang="en-US" sz="1400" b="1" dirty="0" smtClean="0">
                <a:solidFill>
                  <a:srgbClr val="404040"/>
                </a:solidFill>
              </a:rPr>
              <a:t>Device</a:t>
            </a:r>
            <a:endParaRPr lang="en-US" sz="1400" dirty="0">
              <a:solidFill>
                <a:srgbClr val="404040"/>
              </a:solidFill>
            </a:endParaRPr>
          </a:p>
        </p:txBody>
      </p:sp>
      <p:grpSp>
        <p:nvGrpSpPr>
          <p:cNvPr id="21" name="Group 20"/>
          <p:cNvGrpSpPr/>
          <p:nvPr/>
        </p:nvGrpSpPr>
        <p:grpSpPr>
          <a:xfrm>
            <a:off x="6636359" y="3783240"/>
            <a:ext cx="724878" cy="792771"/>
            <a:chOff x="7522466" y="3783240"/>
            <a:chExt cx="724878" cy="792771"/>
          </a:xfrm>
        </p:grpSpPr>
        <p:pic>
          <p:nvPicPr>
            <p:cNvPr id="33" name="Picture 32"/>
            <p:cNvPicPr>
              <a:picLocks noChangeAspect="1"/>
            </p:cNvPicPr>
            <p:nvPr/>
          </p:nvPicPr>
          <p:blipFill>
            <a:blip r:embed="rId5">
              <a:biLevel thresh="25000"/>
            </a:blip>
            <a:stretch>
              <a:fillRect/>
            </a:stretch>
          </p:blipFill>
          <p:spPr>
            <a:xfrm>
              <a:off x="7652950" y="3783240"/>
              <a:ext cx="463910" cy="486483"/>
            </a:xfrm>
            <a:prstGeom prst="rect">
              <a:avLst/>
            </a:prstGeom>
          </p:spPr>
        </p:pic>
        <p:sp>
          <p:nvSpPr>
            <p:cNvPr id="34" name="TextBox 33"/>
            <p:cNvSpPr txBox="1"/>
            <p:nvPr/>
          </p:nvSpPr>
          <p:spPr>
            <a:xfrm>
              <a:off x="7522466" y="4268234"/>
              <a:ext cx="724878" cy="307777"/>
            </a:xfrm>
            <a:prstGeom prst="rect">
              <a:avLst/>
            </a:prstGeom>
            <a:noFill/>
          </p:spPr>
          <p:txBody>
            <a:bodyPr wrap="none" rtlCol="0">
              <a:spAutoFit/>
            </a:bodyPr>
            <a:lstStyle/>
            <a:p>
              <a:r>
                <a:rPr lang="en-US" sz="1400" b="1" dirty="0" smtClean="0">
                  <a:solidFill>
                    <a:srgbClr val="FFFFFF"/>
                  </a:solidFill>
                </a:rPr>
                <a:t>Model</a:t>
              </a:r>
              <a:endParaRPr lang="en-US" sz="1400" dirty="0">
                <a:solidFill>
                  <a:srgbClr val="FFFFFF"/>
                </a:solidFill>
              </a:endParaRPr>
            </a:p>
          </p:txBody>
        </p:sp>
      </p:grpSp>
      <p:sp>
        <p:nvSpPr>
          <p:cNvPr id="35" name="U-Turn Arrow 34"/>
          <p:cNvSpPr/>
          <p:nvPr/>
        </p:nvSpPr>
        <p:spPr>
          <a:xfrm rot="10800000" flipH="1">
            <a:off x="6415507" y="4697422"/>
            <a:ext cx="573559" cy="353429"/>
          </a:xfrm>
          <a:prstGeom prst="uturnArrow">
            <a:avLst>
              <a:gd name="adj1" fmla="val 7767"/>
              <a:gd name="adj2" fmla="val 10423"/>
              <a:gd name="adj3" fmla="val 9999"/>
              <a:gd name="adj4" fmla="val 43750"/>
              <a:gd name="adj5" fmla="val 10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404040"/>
              </a:solidFill>
            </a:endParaRPr>
          </a:p>
        </p:txBody>
      </p:sp>
      <p:sp>
        <p:nvSpPr>
          <p:cNvPr id="38" name="TextBox 37"/>
          <p:cNvSpPr txBox="1"/>
          <p:nvPr/>
        </p:nvSpPr>
        <p:spPr>
          <a:xfrm>
            <a:off x="6142037" y="5112981"/>
            <a:ext cx="1257973" cy="307777"/>
          </a:xfrm>
          <a:prstGeom prst="rect">
            <a:avLst/>
          </a:prstGeom>
          <a:noFill/>
        </p:spPr>
        <p:txBody>
          <a:bodyPr wrap="none" rtlCol="0">
            <a:spAutoFit/>
          </a:bodyPr>
          <a:lstStyle/>
          <a:p>
            <a:r>
              <a:rPr lang="en-US" sz="1400" b="1" dirty="0" err="1" smtClean="0">
                <a:solidFill>
                  <a:srgbClr val="404040"/>
                </a:solidFill>
              </a:rPr>
              <a:t>AutoMapper</a:t>
            </a:r>
            <a:endParaRPr lang="en-US" sz="1400" dirty="0">
              <a:solidFill>
                <a:srgbClr val="404040"/>
              </a:solidFill>
            </a:endParaRPr>
          </a:p>
        </p:txBody>
      </p:sp>
      <p:grpSp>
        <p:nvGrpSpPr>
          <p:cNvPr id="42" name="Group 41"/>
          <p:cNvGrpSpPr/>
          <p:nvPr/>
        </p:nvGrpSpPr>
        <p:grpSpPr>
          <a:xfrm>
            <a:off x="7970837" y="3077565"/>
            <a:ext cx="1891486" cy="1965573"/>
            <a:chOff x="7459687" y="2424351"/>
            <a:chExt cx="1891486" cy="1965573"/>
          </a:xfrm>
        </p:grpSpPr>
        <p:pic>
          <p:nvPicPr>
            <p:cNvPr id="43" name="Picture 42"/>
            <p:cNvPicPr>
              <a:picLocks noChangeAspect="1"/>
            </p:cNvPicPr>
            <p:nvPr/>
          </p:nvPicPr>
          <p:blipFill>
            <a:blip r:embed="rId6">
              <a:biLevel thresh="75000"/>
            </a:blip>
            <a:stretch>
              <a:fillRect/>
            </a:stretch>
          </p:blipFill>
          <p:spPr>
            <a:xfrm>
              <a:off x="7654685" y="2424351"/>
              <a:ext cx="1207879" cy="1566645"/>
            </a:xfrm>
            <a:prstGeom prst="rect">
              <a:avLst/>
            </a:prstGeom>
          </p:spPr>
        </p:pic>
        <p:sp>
          <p:nvSpPr>
            <p:cNvPr id="44" name="TextBox 43"/>
            <p:cNvSpPr txBox="1"/>
            <p:nvPr/>
          </p:nvSpPr>
          <p:spPr>
            <a:xfrm>
              <a:off x="7459687" y="4082147"/>
              <a:ext cx="1891486" cy="307777"/>
            </a:xfrm>
            <a:prstGeom prst="rect">
              <a:avLst/>
            </a:prstGeom>
            <a:noFill/>
          </p:spPr>
          <p:txBody>
            <a:bodyPr wrap="square" rtlCol="0">
              <a:spAutoFit/>
            </a:bodyPr>
            <a:lstStyle/>
            <a:p>
              <a:r>
                <a:rPr lang="en-US" sz="1400" b="1" dirty="0" smtClean="0">
                  <a:solidFill>
                    <a:srgbClr val="404040"/>
                  </a:solidFill>
                </a:rPr>
                <a:t>SQL Azure/BYOD</a:t>
              </a:r>
              <a:endParaRPr lang="en-US" sz="1400" dirty="0">
                <a:solidFill>
                  <a:srgbClr val="404040"/>
                </a:solidFill>
              </a:endParaRPr>
            </a:p>
          </p:txBody>
        </p:sp>
      </p:grpSp>
      <p:cxnSp>
        <p:nvCxnSpPr>
          <p:cNvPr id="52" name="Straight Arrow Connector 51"/>
          <p:cNvCxnSpPr/>
          <p:nvPr/>
        </p:nvCxnSpPr>
        <p:spPr>
          <a:xfrm>
            <a:off x="7457276" y="4032182"/>
            <a:ext cx="509462" cy="0"/>
          </a:xfrm>
          <a:prstGeom prst="straightConnector1">
            <a:avLst/>
          </a:prstGeom>
          <a:ln w="28575">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53" name="Straight Arrow Connector 52"/>
          <p:cNvCxnSpPr/>
          <p:nvPr/>
        </p:nvCxnSpPr>
        <p:spPr>
          <a:xfrm flipH="1">
            <a:off x="7589837" y="4199248"/>
            <a:ext cx="533400" cy="0"/>
          </a:xfrm>
          <a:prstGeom prst="straightConnector1">
            <a:avLst/>
          </a:prstGeom>
          <a:ln w="28575">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54" name="Rectangle 53"/>
          <p:cNvSpPr/>
          <p:nvPr/>
        </p:nvSpPr>
        <p:spPr>
          <a:xfrm>
            <a:off x="9652372" y="3344862"/>
            <a:ext cx="1063271" cy="101633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FFFFFF"/>
                </a:solidFill>
              </a:rPr>
              <a:t>Existing</a:t>
            </a:r>
            <a:br>
              <a:rPr lang="en-US" sz="2000" dirty="0" smtClean="0">
                <a:solidFill>
                  <a:srgbClr val="FFFFFF"/>
                </a:solidFill>
              </a:rPr>
            </a:br>
            <a:r>
              <a:rPr lang="en-US" sz="2000" dirty="0" smtClean="0">
                <a:solidFill>
                  <a:srgbClr val="FFFFFF"/>
                </a:solidFill>
              </a:rPr>
              <a:t>Tables</a:t>
            </a:r>
            <a:endParaRPr lang="en-US" sz="2000" dirty="0">
              <a:solidFill>
                <a:srgbClr val="FFFFFF"/>
              </a:solidFill>
            </a:endParaRPr>
          </a:p>
        </p:txBody>
      </p:sp>
      <p:sp>
        <p:nvSpPr>
          <p:cNvPr id="55" name="Rectangle 54"/>
          <p:cNvSpPr/>
          <p:nvPr/>
        </p:nvSpPr>
        <p:spPr>
          <a:xfrm>
            <a:off x="10865875" y="3344862"/>
            <a:ext cx="1229103" cy="101633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rgbClr val="FFFFFF"/>
                </a:solidFill>
              </a:rPr>
              <a:t>System</a:t>
            </a:r>
            <a:br>
              <a:rPr lang="en-US" sz="1600" dirty="0" smtClean="0">
                <a:solidFill>
                  <a:srgbClr val="FFFFFF"/>
                </a:solidFill>
              </a:rPr>
            </a:br>
            <a:r>
              <a:rPr lang="en-US" sz="1600" dirty="0" smtClean="0">
                <a:solidFill>
                  <a:srgbClr val="FFFFFF"/>
                </a:solidFill>
              </a:rPr>
              <a:t>Properties</a:t>
            </a:r>
          </a:p>
          <a:p>
            <a:r>
              <a:rPr lang="en-US" sz="1600" dirty="0" smtClean="0">
                <a:solidFill>
                  <a:srgbClr val="FFFFFF"/>
                </a:solidFill>
              </a:rPr>
              <a:t>Table</a:t>
            </a:r>
            <a:endParaRPr lang="en-US" sz="1600" dirty="0">
              <a:solidFill>
                <a:srgbClr val="FFFFFF"/>
              </a:solidFill>
            </a:endParaRPr>
          </a:p>
        </p:txBody>
      </p:sp>
    </p:spTree>
    <p:extLst>
      <p:ext uri="{BB962C8B-B14F-4D97-AF65-F5344CB8AC3E}">
        <p14:creationId xmlns:p14="http://schemas.microsoft.com/office/powerpoint/2010/main" val="40927224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Offline support</a:t>
            </a:r>
            <a:endParaRPr lang="en-US" dirty="0"/>
          </a:p>
        </p:txBody>
      </p:sp>
      <p:pic>
        <p:nvPicPr>
          <p:cNvPr id="5" name="Picture 4"/>
          <p:cNvPicPr>
            <a:picLocks noChangeAspect="1"/>
          </p:cNvPicPr>
          <p:nvPr/>
        </p:nvPicPr>
        <p:blipFill>
          <a:blip r:embed="rId2">
            <a:biLevel thresh="75000"/>
          </a:blip>
          <a:stretch>
            <a:fillRect/>
          </a:stretch>
        </p:blipFill>
        <p:spPr>
          <a:xfrm>
            <a:off x="4910020" y="2977465"/>
            <a:ext cx="1035181" cy="1666745"/>
          </a:xfrm>
          <a:prstGeom prst="rect">
            <a:avLst/>
          </a:prstGeom>
        </p:spPr>
      </p:pic>
      <p:sp>
        <p:nvSpPr>
          <p:cNvPr id="18" name="Rectangle 17"/>
          <p:cNvSpPr/>
          <p:nvPr/>
        </p:nvSpPr>
        <p:spPr>
          <a:xfrm>
            <a:off x="6140727" y="3268662"/>
            <a:ext cx="2515910" cy="9589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rgbClr val="FFFFFF"/>
                </a:solidFill>
              </a:rPr>
              <a:t>TableController</a:t>
            </a:r>
            <a:endParaRPr lang="en-US" sz="2000" dirty="0" smtClean="0">
              <a:solidFill>
                <a:srgbClr val="FFFFFF"/>
              </a:solidFill>
            </a:endParaRPr>
          </a:p>
          <a:p>
            <a:pPr algn="ctr"/>
            <a:r>
              <a:rPr lang="en-US" sz="2000" dirty="0" smtClean="0">
                <a:solidFill>
                  <a:srgbClr val="FFFFFF"/>
                </a:solidFill>
              </a:rPr>
              <a:t>(with optimistic concurrency)</a:t>
            </a:r>
            <a:endParaRPr lang="en-US" sz="2000" dirty="0">
              <a:solidFill>
                <a:srgbClr val="FFFFFF"/>
              </a:solidFill>
            </a:endParaRPr>
          </a:p>
        </p:txBody>
      </p:sp>
      <p:pic>
        <p:nvPicPr>
          <p:cNvPr id="24" name="Picture 23"/>
          <p:cNvPicPr>
            <a:picLocks noChangeAspect="1"/>
          </p:cNvPicPr>
          <p:nvPr/>
        </p:nvPicPr>
        <p:blipFill>
          <a:blip r:embed="rId3">
            <a:biLevel thresh="75000"/>
          </a:blip>
          <a:stretch>
            <a:fillRect/>
          </a:stretch>
        </p:blipFill>
        <p:spPr>
          <a:xfrm>
            <a:off x="1827326" y="3098437"/>
            <a:ext cx="1010439" cy="1424799"/>
          </a:xfrm>
          <a:prstGeom prst="rect">
            <a:avLst/>
          </a:prstGeom>
        </p:spPr>
      </p:pic>
      <p:cxnSp>
        <p:nvCxnSpPr>
          <p:cNvPr id="29" name="Straight Arrow Connector 28"/>
          <p:cNvCxnSpPr/>
          <p:nvPr/>
        </p:nvCxnSpPr>
        <p:spPr>
          <a:xfrm>
            <a:off x="2837765" y="3887088"/>
            <a:ext cx="1551672" cy="0"/>
          </a:xfrm>
          <a:prstGeom prst="straightConnector1">
            <a:avLst/>
          </a:prstGeom>
          <a:ln w="28575">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32" name="Straight Arrow Connector 31"/>
          <p:cNvCxnSpPr/>
          <p:nvPr/>
        </p:nvCxnSpPr>
        <p:spPr>
          <a:xfrm flipH="1">
            <a:off x="3094038" y="4054154"/>
            <a:ext cx="1815982" cy="0"/>
          </a:xfrm>
          <a:prstGeom prst="straightConnector1">
            <a:avLst/>
          </a:prstGeom>
          <a:ln w="28575">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36" name="TextBox 35"/>
          <p:cNvSpPr txBox="1"/>
          <p:nvPr/>
        </p:nvSpPr>
        <p:spPr>
          <a:xfrm>
            <a:off x="4761209" y="4735361"/>
            <a:ext cx="1437381" cy="307777"/>
          </a:xfrm>
          <a:prstGeom prst="rect">
            <a:avLst/>
          </a:prstGeom>
          <a:noFill/>
        </p:spPr>
        <p:txBody>
          <a:bodyPr wrap="none" rtlCol="0">
            <a:spAutoFit/>
          </a:bodyPr>
          <a:lstStyle/>
          <a:p>
            <a:r>
              <a:rPr lang="en-US" sz="1400" b="1" dirty="0" smtClean="0">
                <a:solidFill>
                  <a:srgbClr val="404040"/>
                </a:solidFill>
              </a:rPr>
              <a:t>Mobile Service</a:t>
            </a:r>
            <a:endParaRPr lang="en-US" sz="1400" dirty="0">
              <a:solidFill>
                <a:srgbClr val="404040"/>
              </a:solidFill>
            </a:endParaRPr>
          </a:p>
        </p:txBody>
      </p:sp>
      <p:sp>
        <p:nvSpPr>
          <p:cNvPr id="37" name="TextBox 36"/>
          <p:cNvSpPr txBox="1"/>
          <p:nvPr/>
        </p:nvSpPr>
        <p:spPr>
          <a:xfrm>
            <a:off x="1950184" y="4733872"/>
            <a:ext cx="748923" cy="307777"/>
          </a:xfrm>
          <a:prstGeom prst="rect">
            <a:avLst/>
          </a:prstGeom>
          <a:noFill/>
        </p:spPr>
        <p:txBody>
          <a:bodyPr wrap="none" rtlCol="0">
            <a:spAutoFit/>
          </a:bodyPr>
          <a:lstStyle/>
          <a:p>
            <a:r>
              <a:rPr lang="en-US" sz="1400" b="1" dirty="0" smtClean="0">
                <a:solidFill>
                  <a:srgbClr val="404040"/>
                </a:solidFill>
              </a:rPr>
              <a:t>Device</a:t>
            </a:r>
            <a:endParaRPr lang="en-US" sz="1400" dirty="0">
              <a:solidFill>
                <a:srgbClr val="404040"/>
              </a:solidFill>
            </a:endParaRPr>
          </a:p>
        </p:txBody>
      </p:sp>
      <p:pic>
        <p:nvPicPr>
          <p:cNvPr id="30" name="Picture 29"/>
          <p:cNvPicPr>
            <a:picLocks noChangeAspect="1"/>
          </p:cNvPicPr>
          <p:nvPr/>
        </p:nvPicPr>
        <p:blipFill>
          <a:blip r:embed="rId4">
            <a:biLevel thresh="75000"/>
          </a:blip>
          <a:stretch>
            <a:fillRect/>
          </a:stretch>
        </p:blipFill>
        <p:spPr>
          <a:xfrm>
            <a:off x="2138380" y="3375013"/>
            <a:ext cx="402297" cy="512075"/>
          </a:xfrm>
          <a:prstGeom prst="rect">
            <a:avLst/>
          </a:prstGeom>
        </p:spPr>
      </p:pic>
      <p:grpSp>
        <p:nvGrpSpPr>
          <p:cNvPr id="31" name="Group 30"/>
          <p:cNvGrpSpPr/>
          <p:nvPr/>
        </p:nvGrpSpPr>
        <p:grpSpPr>
          <a:xfrm>
            <a:off x="9678534" y="1459884"/>
            <a:ext cx="1340303" cy="941571"/>
            <a:chOff x="9263837" y="1459884"/>
            <a:chExt cx="1340303" cy="941571"/>
          </a:xfrm>
        </p:grpSpPr>
        <p:pic>
          <p:nvPicPr>
            <p:cNvPr id="39" name="Picture 38"/>
            <p:cNvPicPr>
              <a:picLocks noChangeAspect="1"/>
            </p:cNvPicPr>
            <p:nvPr/>
          </p:nvPicPr>
          <p:blipFill>
            <a:blip r:embed="rId5">
              <a:biLevel thresh="75000"/>
            </a:blip>
            <a:stretch>
              <a:fillRect/>
            </a:stretch>
          </p:blipFill>
          <p:spPr>
            <a:xfrm>
              <a:off x="9657389" y="1459884"/>
              <a:ext cx="553200" cy="584665"/>
            </a:xfrm>
            <a:prstGeom prst="rect">
              <a:avLst/>
            </a:prstGeom>
          </p:spPr>
        </p:pic>
        <p:sp>
          <p:nvSpPr>
            <p:cNvPr id="40" name="TextBox 39"/>
            <p:cNvSpPr txBox="1"/>
            <p:nvPr/>
          </p:nvSpPr>
          <p:spPr>
            <a:xfrm>
              <a:off x="9263837" y="2093678"/>
              <a:ext cx="1340303" cy="307777"/>
            </a:xfrm>
            <a:prstGeom prst="rect">
              <a:avLst/>
            </a:prstGeom>
            <a:noFill/>
          </p:spPr>
          <p:txBody>
            <a:bodyPr wrap="none" rtlCol="0">
              <a:spAutoFit/>
            </a:bodyPr>
            <a:lstStyle/>
            <a:p>
              <a:r>
                <a:rPr lang="en-US" sz="1400" b="1" dirty="0" smtClean="0">
                  <a:solidFill>
                    <a:srgbClr val="404040"/>
                  </a:solidFill>
                </a:rPr>
                <a:t>SQL Database</a:t>
              </a:r>
              <a:endParaRPr lang="en-US" sz="1400" dirty="0">
                <a:solidFill>
                  <a:srgbClr val="404040"/>
                </a:solidFill>
              </a:endParaRPr>
            </a:p>
          </p:txBody>
        </p:sp>
      </p:grpSp>
      <p:grpSp>
        <p:nvGrpSpPr>
          <p:cNvPr id="41" name="Group 40"/>
          <p:cNvGrpSpPr/>
          <p:nvPr/>
        </p:nvGrpSpPr>
        <p:grpSpPr>
          <a:xfrm>
            <a:off x="10013978" y="2681989"/>
            <a:ext cx="669414" cy="915723"/>
            <a:chOff x="7840687" y="2622816"/>
            <a:chExt cx="669414" cy="915723"/>
          </a:xfrm>
        </p:grpSpPr>
        <p:pic>
          <p:nvPicPr>
            <p:cNvPr id="45" name="Picture 44"/>
            <p:cNvPicPr>
              <a:picLocks noChangeAspect="1"/>
            </p:cNvPicPr>
            <p:nvPr/>
          </p:nvPicPr>
          <p:blipFill>
            <a:blip r:embed="rId6">
              <a:biLevel thresh="75000"/>
            </a:blip>
            <a:stretch>
              <a:fillRect/>
            </a:stretch>
          </p:blipFill>
          <p:spPr>
            <a:xfrm>
              <a:off x="7970837" y="2622816"/>
              <a:ext cx="409115" cy="530631"/>
            </a:xfrm>
            <a:prstGeom prst="rect">
              <a:avLst/>
            </a:prstGeom>
          </p:spPr>
        </p:pic>
        <p:sp>
          <p:nvSpPr>
            <p:cNvPr id="46" name="TextBox 45"/>
            <p:cNvSpPr txBox="1"/>
            <p:nvPr/>
          </p:nvSpPr>
          <p:spPr>
            <a:xfrm>
              <a:off x="7840687" y="3230762"/>
              <a:ext cx="669414" cy="307777"/>
            </a:xfrm>
            <a:prstGeom prst="rect">
              <a:avLst/>
            </a:prstGeom>
            <a:noFill/>
          </p:spPr>
          <p:txBody>
            <a:bodyPr wrap="none" rtlCol="0">
              <a:spAutoFit/>
            </a:bodyPr>
            <a:lstStyle/>
            <a:p>
              <a:r>
                <a:rPr lang="en-US" sz="1400" b="1" dirty="0" smtClean="0">
                  <a:solidFill>
                    <a:srgbClr val="404040"/>
                  </a:solidFill>
                </a:rPr>
                <a:t>BYOD</a:t>
              </a:r>
              <a:endParaRPr lang="en-US" sz="1400" dirty="0">
                <a:solidFill>
                  <a:srgbClr val="404040"/>
                </a:solidFill>
              </a:endParaRPr>
            </a:p>
          </p:txBody>
        </p:sp>
      </p:grpSp>
      <p:grpSp>
        <p:nvGrpSpPr>
          <p:cNvPr id="47" name="Group 46"/>
          <p:cNvGrpSpPr/>
          <p:nvPr/>
        </p:nvGrpSpPr>
        <p:grpSpPr>
          <a:xfrm>
            <a:off x="9827549" y="5043138"/>
            <a:ext cx="1042273" cy="892012"/>
            <a:chOff x="8154067" y="5043138"/>
            <a:chExt cx="1042273" cy="892012"/>
          </a:xfrm>
        </p:grpSpPr>
        <p:pic>
          <p:nvPicPr>
            <p:cNvPr id="48" name="Picture 47"/>
            <p:cNvPicPr>
              <a:picLocks noChangeAspect="1"/>
            </p:cNvPicPr>
            <p:nvPr/>
          </p:nvPicPr>
          <p:blipFill>
            <a:blip r:embed="rId7">
              <a:biLevel thresh="75000"/>
            </a:blip>
            <a:stretch>
              <a:fillRect/>
            </a:stretch>
          </p:blipFill>
          <p:spPr>
            <a:xfrm>
              <a:off x="8379952" y="5043138"/>
              <a:ext cx="590504" cy="513314"/>
            </a:xfrm>
            <a:prstGeom prst="rect">
              <a:avLst/>
            </a:prstGeom>
          </p:spPr>
        </p:pic>
        <p:sp>
          <p:nvSpPr>
            <p:cNvPr id="49" name="TextBox 48"/>
            <p:cNvSpPr txBox="1"/>
            <p:nvPr/>
          </p:nvSpPr>
          <p:spPr>
            <a:xfrm>
              <a:off x="8154067" y="5627373"/>
              <a:ext cx="1042273" cy="307777"/>
            </a:xfrm>
            <a:prstGeom prst="rect">
              <a:avLst/>
            </a:prstGeom>
            <a:noFill/>
          </p:spPr>
          <p:txBody>
            <a:bodyPr wrap="none" rtlCol="0">
              <a:spAutoFit/>
            </a:bodyPr>
            <a:lstStyle/>
            <a:p>
              <a:r>
                <a:rPr lang="en-US" sz="1400" b="1" dirty="0" err="1" smtClean="0">
                  <a:solidFill>
                    <a:srgbClr val="404040"/>
                  </a:solidFill>
                </a:rPr>
                <a:t>MongoDB</a:t>
              </a:r>
              <a:endParaRPr lang="en-US" sz="1400" dirty="0">
                <a:solidFill>
                  <a:srgbClr val="404040"/>
                </a:solidFill>
              </a:endParaRPr>
            </a:p>
          </p:txBody>
        </p:sp>
      </p:grpSp>
      <p:grpSp>
        <p:nvGrpSpPr>
          <p:cNvPr id="50" name="Group 49"/>
          <p:cNvGrpSpPr/>
          <p:nvPr/>
        </p:nvGrpSpPr>
        <p:grpSpPr>
          <a:xfrm>
            <a:off x="9682285" y="3878246"/>
            <a:ext cx="1332801" cy="884358"/>
            <a:chOff x="7610031" y="3638368"/>
            <a:chExt cx="1332801" cy="884358"/>
          </a:xfrm>
        </p:grpSpPr>
        <p:pic>
          <p:nvPicPr>
            <p:cNvPr id="51" name="Picture 50"/>
            <p:cNvPicPr>
              <a:picLocks noChangeAspect="1"/>
            </p:cNvPicPr>
            <p:nvPr/>
          </p:nvPicPr>
          <p:blipFill>
            <a:blip r:embed="rId8">
              <a:biLevel thresh="75000"/>
            </a:blip>
            <a:stretch>
              <a:fillRect/>
            </a:stretch>
          </p:blipFill>
          <p:spPr>
            <a:xfrm>
              <a:off x="7943280" y="3638368"/>
              <a:ext cx="666304" cy="562033"/>
            </a:xfrm>
            <a:prstGeom prst="rect">
              <a:avLst/>
            </a:prstGeom>
          </p:spPr>
        </p:pic>
        <p:sp>
          <p:nvSpPr>
            <p:cNvPr id="56" name="TextBox 55"/>
            <p:cNvSpPr txBox="1"/>
            <p:nvPr/>
          </p:nvSpPr>
          <p:spPr>
            <a:xfrm>
              <a:off x="7610031" y="4214949"/>
              <a:ext cx="1332801" cy="307777"/>
            </a:xfrm>
            <a:prstGeom prst="rect">
              <a:avLst/>
            </a:prstGeom>
            <a:noFill/>
          </p:spPr>
          <p:txBody>
            <a:bodyPr wrap="none" rtlCol="0">
              <a:spAutoFit/>
            </a:bodyPr>
            <a:lstStyle/>
            <a:p>
              <a:r>
                <a:rPr lang="en-US" sz="1400" b="1" dirty="0" smtClean="0">
                  <a:solidFill>
                    <a:srgbClr val="404040"/>
                  </a:solidFill>
                </a:rPr>
                <a:t>Table Storage</a:t>
              </a:r>
              <a:endParaRPr lang="en-US" sz="1400" dirty="0">
                <a:solidFill>
                  <a:srgbClr val="404040"/>
                </a:solidFill>
              </a:endParaRPr>
            </a:p>
          </p:txBody>
        </p:sp>
      </p:grpSp>
      <p:sp>
        <p:nvSpPr>
          <p:cNvPr id="57" name="Left Brace 56"/>
          <p:cNvSpPr/>
          <p:nvPr/>
        </p:nvSpPr>
        <p:spPr>
          <a:xfrm>
            <a:off x="8941907" y="1817457"/>
            <a:ext cx="228600" cy="3954846"/>
          </a:xfrm>
          <a:prstGeom prst="leftBrace">
            <a:avLst>
              <a:gd name="adj1" fmla="val 66025"/>
              <a:gd name="adj2" fmla="val 48444"/>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404040"/>
              </a:solidFill>
            </a:endParaRPr>
          </a:p>
        </p:txBody>
      </p:sp>
      <p:sp>
        <p:nvSpPr>
          <p:cNvPr id="58" name="TextBox 57"/>
          <p:cNvSpPr txBox="1"/>
          <p:nvPr/>
        </p:nvSpPr>
        <p:spPr>
          <a:xfrm>
            <a:off x="1966451" y="3859514"/>
            <a:ext cx="732188" cy="307777"/>
          </a:xfrm>
          <a:prstGeom prst="rect">
            <a:avLst/>
          </a:prstGeom>
          <a:noFill/>
        </p:spPr>
        <p:txBody>
          <a:bodyPr wrap="none" rtlCol="0">
            <a:spAutoFit/>
          </a:bodyPr>
          <a:lstStyle/>
          <a:p>
            <a:r>
              <a:rPr lang="en-US" sz="1400" b="1" dirty="0" smtClean="0">
                <a:solidFill>
                  <a:srgbClr val="404040"/>
                </a:solidFill>
              </a:rPr>
              <a:t>SQLite</a:t>
            </a:r>
            <a:endParaRPr lang="en-US" sz="1400" dirty="0">
              <a:solidFill>
                <a:srgbClr val="404040"/>
              </a:solidFill>
            </a:endParaRPr>
          </a:p>
        </p:txBody>
      </p:sp>
      <p:sp>
        <p:nvSpPr>
          <p:cNvPr id="59" name="TextBox 58"/>
          <p:cNvSpPr txBox="1"/>
          <p:nvPr/>
        </p:nvSpPr>
        <p:spPr>
          <a:xfrm>
            <a:off x="3124852" y="4125516"/>
            <a:ext cx="1674263" cy="307777"/>
          </a:xfrm>
          <a:prstGeom prst="rect">
            <a:avLst/>
          </a:prstGeom>
          <a:noFill/>
        </p:spPr>
        <p:txBody>
          <a:bodyPr wrap="square" rtlCol="0">
            <a:spAutoFit/>
          </a:bodyPr>
          <a:lstStyle/>
          <a:p>
            <a:r>
              <a:rPr lang="en-US" sz="1400" b="1" dirty="0" smtClean="0">
                <a:solidFill>
                  <a:srgbClr val="404040"/>
                </a:solidFill>
              </a:rPr>
              <a:t>Explicit Push</a:t>
            </a:r>
            <a:r>
              <a:rPr lang="en-US" sz="1400" dirty="0" smtClean="0">
                <a:solidFill>
                  <a:srgbClr val="404040"/>
                </a:solidFill>
              </a:rPr>
              <a:t>/</a:t>
            </a:r>
            <a:r>
              <a:rPr lang="en-US" sz="1400" b="1" dirty="0" smtClean="0">
                <a:solidFill>
                  <a:srgbClr val="404040"/>
                </a:solidFill>
              </a:rPr>
              <a:t>Pull</a:t>
            </a:r>
          </a:p>
        </p:txBody>
      </p:sp>
      <p:grpSp>
        <p:nvGrpSpPr>
          <p:cNvPr id="61" name="Group 60"/>
          <p:cNvGrpSpPr/>
          <p:nvPr/>
        </p:nvGrpSpPr>
        <p:grpSpPr>
          <a:xfrm>
            <a:off x="1341437" y="2574796"/>
            <a:ext cx="2128273" cy="364442"/>
            <a:chOff x="6564419" y="2733995"/>
            <a:chExt cx="2128273" cy="364442"/>
          </a:xfrm>
        </p:grpSpPr>
        <p:sp>
          <p:nvSpPr>
            <p:cNvPr id="62" name="Lightning Bolt 61"/>
            <p:cNvSpPr/>
            <p:nvPr/>
          </p:nvSpPr>
          <p:spPr bwMode="auto">
            <a:xfrm>
              <a:off x="6564419" y="2733995"/>
              <a:ext cx="312291" cy="364442"/>
            </a:xfrm>
            <a:prstGeom prst="lightningBol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3" name="TextBox 62"/>
            <p:cNvSpPr txBox="1"/>
            <p:nvPr/>
          </p:nvSpPr>
          <p:spPr>
            <a:xfrm>
              <a:off x="6876710" y="2757017"/>
              <a:ext cx="1815982" cy="307777"/>
            </a:xfrm>
            <a:prstGeom prst="rect">
              <a:avLst/>
            </a:prstGeom>
            <a:noFill/>
          </p:spPr>
          <p:txBody>
            <a:bodyPr wrap="square" rtlCol="0">
              <a:spAutoFit/>
            </a:bodyPr>
            <a:lstStyle/>
            <a:p>
              <a:r>
                <a:rPr lang="en-US" sz="1400" b="1" dirty="0" smtClean="0">
                  <a:solidFill>
                    <a:srgbClr val="404040"/>
                  </a:solidFill>
                </a:rPr>
                <a:t>Conflict resolution</a:t>
              </a:r>
            </a:p>
          </p:txBody>
        </p:sp>
      </p:grpSp>
    </p:spTree>
    <p:extLst>
      <p:ext uri="{BB962C8B-B14F-4D97-AF65-F5344CB8AC3E}">
        <p14:creationId xmlns:p14="http://schemas.microsoft.com/office/powerpoint/2010/main" val="39899908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Authentication with AAD</a:t>
            </a:r>
            <a:endParaRPr lang="en-US" dirty="0"/>
          </a:p>
        </p:txBody>
      </p:sp>
    </p:spTree>
    <p:extLst>
      <p:ext uri="{BB962C8B-B14F-4D97-AF65-F5344CB8AC3E}">
        <p14:creationId xmlns:p14="http://schemas.microsoft.com/office/powerpoint/2010/main" val="13338950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Azure Active Directory and Mobile Services</a:t>
            </a:r>
            <a:endParaRPr lang="en-US" dirty="0"/>
          </a:p>
        </p:txBody>
      </p:sp>
      <p:sp>
        <p:nvSpPr>
          <p:cNvPr id="30" name="Content Placeholder 2"/>
          <p:cNvSpPr txBox="1">
            <a:spLocks/>
          </p:cNvSpPr>
          <p:nvPr/>
        </p:nvSpPr>
        <p:spPr>
          <a:xfrm>
            <a:off x="573645" y="1914587"/>
            <a:ext cx="5627325" cy="4298890"/>
          </a:xfrm>
          <a:prstGeom prst="rect">
            <a:avLst/>
          </a:prstGeom>
        </p:spPr>
        <p:txBody>
          <a:bodyPr vert="horz" lIns="93247" tIns="46623" rIns="93247" bIns="46623"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32418">
              <a:buFont typeface="Arial" panose="020B0604020202020204" pitchFamily="34" charset="0"/>
              <a:buNone/>
              <a:defRPr/>
            </a:pPr>
            <a:r>
              <a:rPr lang="en-US" sz="2856" dirty="0">
                <a:solidFill>
                  <a:srgbClr val="404040"/>
                </a:solidFill>
                <a:latin typeface="Calibri" panose="020F0502020204030204"/>
              </a:rPr>
              <a:t>Extend line-of-business to mobile</a:t>
            </a:r>
          </a:p>
          <a:p>
            <a:pPr marL="0" indent="0" defTabSz="932418">
              <a:buFont typeface="Arial" panose="020B0604020202020204" pitchFamily="34" charset="0"/>
              <a:buNone/>
              <a:defRPr/>
            </a:pPr>
            <a:endParaRPr lang="en-US" sz="2856" dirty="0">
              <a:solidFill>
                <a:srgbClr val="404040"/>
              </a:solidFill>
              <a:latin typeface="Calibri" panose="020F0502020204030204"/>
            </a:endParaRPr>
          </a:p>
          <a:p>
            <a:pPr marL="0" indent="0" defTabSz="932418">
              <a:buFont typeface="Arial" panose="020B0604020202020204" pitchFamily="34" charset="0"/>
              <a:buNone/>
              <a:defRPr/>
            </a:pPr>
            <a:r>
              <a:rPr lang="en-US" sz="2856" dirty="0">
                <a:solidFill>
                  <a:srgbClr val="404040"/>
                </a:solidFill>
                <a:latin typeface="Calibri" panose="020F0502020204030204"/>
              </a:rPr>
              <a:t>Bring turn-key login experience with corporate credentials to mobile developers</a:t>
            </a:r>
          </a:p>
          <a:p>
            <a:pPr marL="0" indent="0" defTabSz="932418">
              <a:buFont typeface="Arial" panose="020B0604020202020204" pitchFamily="34" charset="0"/>
              <a:buNone/>
              <a:defRPr/>
            </a:pPr>
            <a:endParaRPr lang="en-US" sz="2856" dirty="0">
              <a:solidFill>
                <a:srgbClr val="404040"/>
              </a:solidFill>
              <a:latin typeface="Calibri" panose="020F0502020204030204"/>
            </a:endParaRPr>
          </a:p>
          <a:p>
            <a:pPr marL="0" indent="0" defTabSz="932418">
              <a:buFont typeface="Arial" panose="020B0604020202020204" pitchFamily="34" charset="0"/>
              <a:buNone/>
              <a:defRPr/>
            </a:pPr>
            <a:r>
              <a:rPr lang="en-US" sz="2856" dirty="0">
                <a:solidFill>
                  <a:srgbClr val="404040"/>
                </a:solidFill>
                <a:latin typeface="Calibri" panose="020F0502020204030204"/>
              </a:rPr>
              <a:t>Enable applications built around organizational structures</a:t>
            </a:r>
          </a:p>
          <a:p>
            <a:pPr marL="0" indent="0" defTabSz="932418">
              <a:buFont typeface="Arial" panose="020B0604020202020204" pitchFamily="34" charset="0"/>
              <a:buNone/>
              <a:defRPr/>
            </a:pPr>
            <a:endParaRPr lang="en-US" sz="2856" dirty="0">
              <a:solidFill>
                <a:srgbClr val="404040"/>
              </a:solidFill>
              <a:latin typeface="Calibri" panose="020F0502020204030204"/>
            </a:endParaRPr>
          </a:p>
          <a:p>
            <a:pPr marL="0" indent="0" defTabSz="932418">
              <a:buFont typeface="Arial" panose="020B0604020202020204" pitchFamily="34" charset="0"/>
              <a:buNone/>
              <a:defRPr/>
            </a:pPr>
            <a:r>
              <a:rPr lang="en-US" sz="2856" dirty="0">
                <a:solidFill>
                  <a:srgbClr val="404040"/>
                </a:solidFill>
                <a:latin typeface="Calibri" panose="020F0502020204030204"/>
              </a:rPr>
              <a:t>Make </a:t>
            </a:r>
            <a:r>
              <a:rPr lang="en-US" sz="2856" dirty="0" smtClean="0">
                <a:solidFill>
                  <a:srgbClr val="404040"/>
                </a:solidFill>
                <a:latin typeface="Calibri" panose="020F0502020204030204"/>
              </a:rPr>
              <a:t>AAD </a:t>
            </a:r>
            <a:r>
              <a:rPr lang="en-US" sz="2856" dirty="0">
                <a:solidFill>
                  <a:srgbClr val="404040"/>
                </a:solidFill>
                <a:latin typeface="Calibri" panose="020F0502020204030204"/>
              </a:rPr>
              <a:t>users a first-class concept in Mobile Services, with push-to-user and per-user data</a:t>
            </a:r>
          </a:p>
        </p:txBody>
      </p:sp>
      <p:grpSp>
        <p:nvGrpSpPr>
          <p:cNvPr id="39" name="Group 38"/>
          <p:cNvGrpSpPr/>
          <p:nvPr/>
        </p:nvGrpSpPr>
        <p:grpSpPr>
          <a:xfrm>
            <a:off x="5846356" y="3116262"/>
            <a:ext cx="719601" cy="444584"/>
            <a:chOff x="1953088" y="2128285"/>
            <a:chExt cx="705655" cy="435968"/>
          </a:xfrm>
        </p:grpSpPr>
        <p:pic>
          <p:nvPicPr>
            <p:cNvPr id="61" name="Picture 60"/>
            <p:cNvPicPr>
              <a:picLocks noChangeAspect="1"/>
            </p:cNvPicPr>
            <p:nvPr/>
          </p:nvPicPr>
          <p:blipFill>
            <a:blip r:embed="rId2"/>
            <a:stretch>
              <a:fillRect/>
            </a:stretch>
          </p:blipFill>
          <p:spPr>
            <a:xfrm>
              <a:off x="1953088" y="2144420"/>
              <a:ext cx="397430" cy="419833"/>
            </a:xfrm>
            <a:prstGeom prst="rect">
              <a:avLst/>
            </a:prstGeom>
          </p:spPr>
        </p:pic>
        <p:pic>
          <p:nvPicPr>
            <p:cNvPr id="62" name="Picture 61"/>
            <p:cNvPicPr>
              <a:picLocks noChangeAspect="1"/>
            </p:cNvPicPr>
            <p:nvPr/>
          </p:nvPicPr>
          <p:blipFill>
            <a:blip r:embed="rId3"/>
            <a:stretch>
              <a:fillRect/>
            </a:stretch>
          </p:blipFill>
          <p:spPr>
            <a:xfrm>
              <a:off x="2352574" y="2128285"/>
              <a:ext cx="306169" cy="434898"/>
            </a:xfrm>
            <a:prstGeom prst="rect">
              <a:avLst/>
            </a:prstGeom>
          </p:spPr>
        </p:pic>
      </p:grpSp>
      <p:pic>
        <p:nvPicPr>
          <p:cNvPr id="40" name="Picture 39"/>
          <p:cNvPicPr>
            <a:picLocks noChangeAspect="1"/>
          </p:cNvPicPr>
          <p:nvPr/>
        </p:nvPicPr>
        <p:blipFill>
          <a:blip r:embed="rId4"/>
          <a:stretch>
            <a:fillRect/>
          </a:stretch>
        </p:blipFill>
        <p:spPr>
          <a:xfrm>
            <a:off x="11364889" y="3350067"/>
            <a:ext cx="581798" cy="909762"/>
          </a:xfrm>
          <a:prstGeom prst="rect">
            <a:avLst/>
          </a:prstGeom>
        </p:spPr>
      </p:pic>
      <p:pic>
        <p:nvPicPr>
          <p:cNvPr id="45" name="Picture 44"/>
          <p:cNvPicPr>
            <a:picLocks noChangeAspect="1"/>
          </p:cNvPicPr>
          <p:nvPr/>
        </p:nvPicPr>
        <p:blipFill>
          <a:blip r:embed="rId5"/>
          <a:stretch>
            <a:fillRect/>
          </a:stretch>
        </p:blipFill>
        <p:spPr>
          <a:xfrm>
            <a:off x="9242417" y="3047296"/>
            <a:ext cx="1408536" cy="1409624"/>
          </a:xfrm>
          <a:prstGeom prst="rect">
            <a:avLst/>
          </a:prstGeom>
        </p:spPr>
      </p:pic>
      <p:grpSp>
        <p:nvGrpSpPr>
          <p:cNvPr id="46" name="Group 45"/>
          <p:cNvGrpSpPr/>
          <p:nvPr/>
        </p:nvGrpSpPr>
        <p:grpSpPr>
          <a:xfrm>
            <a:off x="5846356" y="3610172"/>
            <a:ext cx="719601" cy="444584"/>
            <a:chOff x="1953088" y="2128285"/>
            <a:chExt cx="705655" cy="435968"/>
          </a:xfrm>
        </p:grpSpPr>
        <p:pic>
          <p:nvPicPr>
            <p:cNvPr id="59" name="Picture 58"/>
            <p:cNvPicPr>
              <a:picLocks noChangeAspect="1"/>
            </p:cNvPicPr>
            <p:nvPr/>
          </p:nvPicPr>
          <p:blipFill>
            <a:blip r:embed="rId2"/>
            <a:stretch>
              <a:fillRect/>
            </a:stretch>
          </p:blipFill>
          <p:spPr>
            <a:xfrm>
              <a:off x="1953088" y="2144420"/>
              <a:ext cx="397430" cy="419833"/>
            </a:xfrm>
            <a:prstGeom prst="rect">
              <a:avLst/>
            </a:prstGeom>
          </p:spPr>
        </p:pic>
        <p:pic>
          <p:nvPicPr>
            <p:cNvPr id="60" name="Picture 59"/>
            <p:cNvPicPr>
              <a:picLocks noChangeAspect="1"/>
            </p:cNvPicPr>
            <p:nvPr/>
          </p:nvPicPr>
          <p:blipFill>
            <a:blip r:embed="rId3"/>
            <a:stretch>
              <a:fillRect/>
            </a:stretch>
          </p:blipFill>
          <p:spPr>
            <a:xfrm>
              <a:off x="2352574" y="2128285"/>
              <a:ext cx="306169" cy="434898"/>
            </a:xfrm>
            <a:prstGeom prst="rect">
              <a:avLst/>
            </a:prstGeom>
          </p:spPr>
        </p:pic>
      </p:grpSp>
      <p:grpSp>
        <p:nvGrpSpPr>
          <p:cNvPr id="47" name="Group 46"/>
          <p:cNvGrpSpPr/>
          <p:nvPr/>
        </p:nvGrpSpPr>
        <p:grpSpPr>
          <a:xfrm>
            <a:off x="5837237" y="4104082"/>
            <a:ext cx="719601" cy="444584"/>
            <a:chOff x="1953088" y="2128285"/>
            <a:chExt cx="705655" cy="435968"/>
          </a:xfrm>
        </p:grpSpPr>
        <p:pic>
          <p:nvPicPr>
            <p:cNvPr id="57" name="Picture 56"/>
            <p:cNvPicPr>
              <a:picLocks noChangeAspect="1"/>
            </p:cNvPicPr>
            <p:nvPr/>
          </p:nvPicPr>
          <p:blipFill>
            <a:blip r:embed="rId2"/>
            <a:stretch>
              <a:fillRect/>
            </a:stretch>
          </p:blipFill>
          <p:spPr>
            <a:xfrm>
              <a:off x="1953088" y="2144420"/>
              <a:ext cx="397430" cy="419833"/>
            </a:xfrm>
            <a:prstGeom prst="rect">
              <a:avLst/>
            </a:prstGeom>
          </p:spPr>
        </p:pic>
        <p:pic>
          <p:nvPicPr>
            <p:cNvPr id="58" name="Picture 57"/>
            <p:cNvPicPr>
              <a:picLocks noChangeAspect="1"/>
            </p:cNvPicPr>
            <p:nvPr/>
          </p:nvPicPr>
          <p:blipFill>
            <a:blip r:embed="rId3"/>
            <a:stretch>
              <a:fillRect/>
            </a:stretch>
          </p:blipFill>
          <p:spPr>
            <a:xfrm>
              <a:off x="2352574" y="2128285"/>
              <a:ext cx="306169" cy="434898"/>
            </a:xfrm>
            <a:prstGeom prst="rect">
              <a:avLst/>
            </a:prstGeom>
          </p:spPr>
        </p:pic>
      </p:grpSp>
      <p:sp>
        <p:nvSpPr>
          <p:cNvPr id="48" name="Left-Right Arrow 47"/>
          <p:cNvSpPr/>
          <p:nvPr/>
        </p:nvSpPr>
        <p:spPr>
          <a:xfrm>
            <a:off x="6694241" y="3244134"/>
            <a:ext cx="448247" cy="205293"/>
          </a:xfrm>
          <a:prstGeom prst="leftRightArrow">
            <a:avLst/>
          </a:prstGeom>
          <a:solidFill>
            <a:srgbClr val="5B9BD5"/>
          </a:solidFill>
          <a:ln w="12700" cap="flat" cmpd="sng" algn="ctr">
            <a:noFill/>
            <a:prstDash val="solid"/>
            <a:miter lim="800000"/>
          </a:ln>
          <a:effectLst/>
        </p:spPr>
        <p:txBody>
          <a:bodyPr rtlCol="0" anchor="ctr"/>
          <a:lstStyle/>
          <a:p>
            <a:pPr algn="ctr" defTabSz="932418">
              <a:defRPr/>
            </a:pPr>
            <a:endParaRPr lang="en-US" sz="1836" kern="0">
              <a:solidFill>
                <a:srgbClr val="404040"/>
              </a:solidFill>
              <a:latin typeface="Calibri" panose="020F0502020204030204"/>
            </a:endParaRPr>
          </a:p>
        </p:txBody>
      </p:sp>
      <p:sp>
        <p:nvSpPr>
          <p:cNvPr id="49" name="Left-Right Arrow 48"/>
          <p:cNvSpPr/>
          <p:nvPr/>
        </p:nvSpPr>
        <p:spPr>
          <a:xfrm>
            <a:off x="6694241" y="3729272"/>
            <a:ext cx="448247" cy="205293"/>
          </a:xfrm>
          <a:prstGeom prst="leftRightArrow">
            <a:avLst/>
          </a:prstGeom>
          <a:solidFill>
            <a:srgbClr val="5B9BD5"/>
          </a:solidFill>
          <a:ln w="12700" cap="flat" cmpd="sng" algn="ctr">
            <a:noFill/>
            <a:prstDash val="solid"/>
            <a:miter lim="800000"/>
          </a:ln>
          <a:effectLst/>
        </p:spPr>
        <p:txBody>
          <a:bodyPr rtlCol="0" anchor="ctr"/>
          <a:lstStyle/>
          <a:p>
            <a:pPr algn="ctr" defTabSz="932418">
              <a:defRPr/>
            </a:pPr>
            <a:endParaRPr lang="en-US" sz="1836" kern="0">
              <a:solidFill>
                <a:srgbClr val="404040"/>
              </a:solidFill>
              <a:latin typeface="Calibri" panose="020F0502020204030204"/>
            </a:endParaRPr>
          </a:p>
        </p:txBody>
      </p:sp>
      <p:sp>
        <p:nvSpPr>
          <p:cNvPr id="50" name="Left-Right Arrow 49"/>
          <p:cNvSpPr/>
          <p:nvPr/>
        </p:nvSpPr>
        <p:spPr>
          <a:xfrm>
            <a:off x="6694241" y="4231924"/>
            <a:ext cx="448247" cy="205293"/>
          </a:xfrm>
          <a:prstGeom prst="leftRightArrow">
            <a:avLst/>
          </a:prstGeom>
          <a:solidFill>
            <a:srgbClr val="5B9BD5"/>
          </a:solidFill>
          <a:ln w="12700" cap="flat" cmpd="sng" algn="ctr">
            <a:noFill/>
            <a:prstDash val="solid"/>
            <a:miter lim="800000"/>
          </a:ln>
          <a:effectLst/>
        </p:spPr>
        <p:txBody>
          <a:bodyPr rtlCol="0" anchor="ctr"/>
          <a:lstStyle/>
          <a:p>
            <a:pPr algn="ctr" defTabSz="932418">
              <a:defRPr/>
            </a:pPr>
            <a:endParaRPr lang="en-US" sz="1836" kern="0">
              <a:solidFill>
                <a:srgbClr val="404040"/>
              </a:solidFill>
              <a:latin typeface="Calibri" panose="020F0502020204030204"/>
            </a:endParaRPr>
          </a:p>
        </p:txBody>
      </p:sp>
      <p:sp>
        <p:nvSpPr>
          <p:cNvPr id="51" name="Left-Right Arrow 50"/>
          <p:cNvSpPr/>
          <p:nvPr/>
        </p:nvSpPr>
        <p:spPr>
          <a:xfrm>
            <a:off x="8665641" y="3702302"/>
            <a:ext cx="448247" cy="205293"/>
          </a:xfrm>
          <a:prstGeom prst="leftRightArrow">
            <a:avLst/>
          </a:prstGeom>
          <a:solidFill>
            <a:srgbClr val="5B9BD5"/>
          </a:solidFill>
          <a:ln w="12700" cap="flat" cmpd="sng" algn="ctr">
            <a:noFill/>
            <a:prstDash val="solid"/>
            <a:miter lim="800000"/>
          </a:ln>
          <a:effectLst/>
        </p:spPr>
        <p:txBody>
          <a:bodyPr rtlCol="0" anchor="ctr"/>
          <a:lstStyle/>
          <a:p>
            <a:pPr algn="ctr" defTabSz="932418">
              <a:defRPr/>
            </a:pPr>
            <a:endParaRPr lang="en-US" sz="1836" kern="0">
              <a:solidFill>
                <a:srgbClr val="404040"/>
              </a:solidFill>
              <a:latin typeface="Calibri" panose="020F0502020204030204"/>
            </a:endParaRPr>
          </a:p>
        </p:txBody>
      </p:sp>
      <p:sp>
        <p:nvSpPr>
          <p:cNvPr id="56" name="Left-Right Arrow 55"/>
          <p:cNvSpPr/>
          <p:nvPr/>
        </p:nvSpPr>
        <p:spPr>
          <a:xfrm>
            <a:off x="10779482" y="3702302"/>
            <a:ext cx="448247" cy="205293"/>
          </a:xfrm>
          <a:prstGeom prst="leftRightArrow">
            <a:avLst/>
          </a:prstGeom>
          <a:solidFill>
            <a:srgbClr val="5B9BD5"/>
          </a:solidFill>
          <a:ln w="12700" cap="flat" cmpd="sng" algn="ctr">
            <a:noFill/>
            <a:prstDash val="solid"/>
            <a:miter lim="800000"/>
          </a:ln>
          <a:effectLst/>
        </p:spPr>
        <p:txBody>
          <a:bodyPr rtlCol="0" anchor="ctr"/>
          <a:lstStyle/>
          <a:p>
            <a:pPr algn="ctr" defTabSz="932418">
              <a:defRPr/>
            </a:pPr>
            <a:endParaRPr lang="en-US" sz="1836" kern="0">
              <a:solidFill>
                <a:srgbClr val="404040"/>
              </a:solidFill>
              <a:latin typeface="Calibri" panose="020F0502020204030204"/>
            </a:endParaRPr>
          </a:p>
        </p:txBody>
      </p:sp>
      <p:grpSp>
        <p:nvGrpSpPr>
          <p:cNvPr id="22" name="Group 21"/>
          <p:cNvGrpSpPr/>
          <p:nvPr/>
        </p:nvGrpSpPr>
        <p:grpSpPr>
          <a:xfrm>
            <a:off x="7176269" y="3331519"/>
            <a:ext cx="1480253" cy="1015043"/>
            <a:chOff x="819150" y="5075236"/>
            <a:chExt cx="1178370" cy="765175"/>
          </a:xfrm>
        </p:grpSpPr>
        <p:pic>
          <p:nvPicPr>
            <p:cNvPr id="23" name="Picture 22"/>
            <p:cNvPicPr>
              <a:picLocks noChangeAspect="1"/>
            </p:cNvPicPr>
            <p:nvPr/>
          </p:nvPicPr>
          <p:blipFill>
            <a:blip r:embed="rId6"/>
            <a:stretch>
              <a:fillRect/>
            </a:stretch>
          </p:blipFill>
          <p:spPr>
            <a:xfrm>
              <a:off x="819150" y="5075236"/>
              <a:ext cx="1178370" cy="765175"/>
            </a:xfrm>
            <a:prstGeom prst="rect">
              <a:avLst/>
            </a:prstGeom>
          </p:spPr>
        </p:pic>
        <p:pic>
          <p:nvPicPr>
            <p:cNvPr id="24" name="Picture 7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98864" y="5180501"/>
              <a:ext cx="319021" cy="515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045512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Active Directory Authentication Library (ADAL)</a:t>
            </a:r>
            <a:endParaRPr lang="en-US" dirty="0"/>
          </a:p>
        </p:txBody>
      </p:sp>
      <p:sp>
        <p:nvSpPr>
          <p:cNvPr id="5" name="Content Placeholder 4"/>
          <p:cNvSpPr>
            <a:spLocks noGrp="1"/>
          </p:cNvSpPr>
          <p:nvPr>
            <p:ph idx="4294967295"/>
          </p:nvPr>
        </p:nvSpPr>
        <p:spPr>
          <a:xfrm>
            <a:off x="855768" y="1861968"/>
            <a:ext cx="10724938" cy="4437962"/>
          </a:xfrm>
          <a:prstGeom prst="rect">
            <a:avLst/>
          </a:prstGeom>
        </p:spPr>
        <p:txBody>
          <a:bodyPr/>
          <a:lstStyle/>
          <a:p>
            <a:r>
              <a:rPr lang="en-US" dirty="0" smtClean="0"/>
              <a:t>Facilitates login to AAD-protected resources</a:t>
            </a:r>
          </a:p>
          <a:p>
            <a:endParaRPr lang="en-US" dirty="0" smtClean="0"/>
          </a:p>
          <a:p>
            <a:r>
              <a:rPr lang="en-US" dirty="0" smtClean="0"/>
              <a:t>Provides single sign-on to multiple enterprise resources</a:t>
            </a:r>
            <a:endParaRPr lang="en-US" dirty="0"/>
          </a:p>
          <a:p>
            <a:endParaRPr lang="en-US" dirty="0" smtClean="0"/>
          </a:p>
          <a:p>
            <a:r>
              <a:rPr lang="en-US" dirty="0" smtClean="0"/>
              <a:t>Available for Windows Store, </a:t>
            </a:r>
            <a:r>
              <a:rPr lang="en-US" dirty="0" err="1" smtClean="0"/>
              <a:t>iOS</a:t>
            </a:r>
            <a:r>
              <a:rPr lang="en-US" dirty="0" smtClean="0"/>
              <a:t>, and Android</a:t>
            </a:r>
            <a:endParaRPr lang="en-US" dirty="0"/>
          </a:p>
        </p:txBody>
      </p:sp>
    </p:spTree>
    <p:extLst>
      <p:ext uri="{BB962C8B-B14F-4D97-AF65-F5344CB8AC3E}">
        <p14:creationId xmlns:p14="http://schemas.microsoft.com/office/powerpoint/2010/main" val="38395820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5120414" y="3421062"/>
            <a:ext cx="7117623" cy="914400"/>
          </a:xfrm>
        </p:spPr>
        <p:txBody>
          <a:bodyPr/>
          <a:lstStyle/>
          <a:p>
            <a:pPr marL="514350" indent="-514350">
              <a:buFont typeface="+mj-lt"/>
              <a:buAutoNum type="arabicParenR"/>
            </a:pPr>
            <a:r>
              <a:rPr lang="en-US" sz="2800" dirty="0"/>
              <a:t>Client </a:t>
            </a:r>
            <a:r>
              <a:rPr lang="en-US" sz="2800" dirty="0" smtClean="0"/>
              <a:t>app uses </a:t>
            </a:r>
            <a:r>
              <a:rPr lang="en-US" sz="2800" dirty="0"/>
              <a:t>ADAL to initiate </a:t>
            </a:r>
            <a:r>
              <a:rPr lang="en-US" sz="2800" dirty="0" smtClean="0"/>
              <a:t>login, </a:t>
            </a:r>
            <a:r>
              <a:rPr lang="en-US" sz="2800" dirty="0"/>
              <a:t>user enters credentials which are sent to AAD</a:t>
            </a:r>
          </a:p>
          <a:p>
            <a:pPr marL="514350" indent="-514350">
              <a:buFont typeface="+mj-lt"/>
              <a:buAutoNum type="arabicParenR"/>
            </a:pPr>
            <a:endParaRPr lang="en-US" sz="2800" dirty="0" smtClean="0"/>
          </a:p>
          <a:p>
            <a:pPr marL="514350" indent="-514350">
              <a:buFont typeface="+mj-lt"/>
              <a:buAutoNum type="arabicParenR"/>
            </a:pPr>
            <a:r>
              <a:rPr lang="en-US" sz="2800" dirty="0" smtClean="0"/>
              <a:t>AAD </a:t>
            </a:r>
            <a:r>
              <a:rPr lang="en-US" sz="2800" dirty="0"/>
              <a:t>returns an Access Token / Refresh Token pair for the mobile service to ADAL</a:t>
            </a:r>
          </a:p>
          <a:p>
            <a:pPr marL="514350" indent="-514350">
              <a:buFont typeface="+mj-lt"/>
              <a:buAutoNum type="arabicParenR"/>
            </a:pPr>
            <a:endParaRPr lang="en-US" sz="2800" dirty="0" smtClean="0"/>
          </a:p>
          <a:p>
            <a:pPr marL="514350" indent="-514350">
              <a:buFont typeface="+mj-lt"/>
              <a:buAutoNum type="arabicParenR"/>
            </a:pPr>
            <a:r>
              <a:rPr lang="en-US" sz="2800" dirty="0" smtClean="0"/>
              <a:t>The </a:t>
            </a:r>
            <a:r>
              <a:rPr lang="en-US" sz="2800" dirty="0"/>
              <a:t>client passes the Access Token to the mobile service</a:t>
            </a:r>
            <a:r>
              <a:rPr lang="en-US" sz="2800" dirty="0" smtClean="0"/>
              <a:t>, exchanges for the </a:t>
            </a:r>
            <a:r>
              <a:rPr lang="en-US" sz="2800" dirty="0"/>
              <a:t>Mobile Services token for </a:t>
            </a:r>
            <a:r>
              <a:rPr lang="en-US" sz="2800" dirty="0" smtClean="0"/>
              <a:t>a continued session</a:t>
            </a:r>
            <a:endParaRPr lang="en-US" sz="2800" dirty="0"/>
          </a:p>
        </p:txBody>
      </p:sp>
      <p:sp>
        <p:nvSpPr>
          <p:cNvPr id="3" name="Title 2"/>
          <p:cNvSpPr>
            <a:spLocks noGrp="1"/>
          </p:cNvSpPr>
          <p:nvPr>
            <p:ph type="title"/>
          </p:nvPr>
        </p:nvSpPr>
        <p:spPr/>
        <p:txBody>
          <a:bodyPr/>
          <a:lstStyle/>
          <a:p>
            <a:r>
              <a:rPr lang="en-US" dirty="0"/>
              <a:t>Basic </a:t>
            </a:r>
            <a:r>
              <a:rPr lang="en-US" dirty="0" smtClean="0"/>
              <a:t>ADAL + Mobile Services </a:t>
            </a:r>
            <a:r>
              <a:rPr lang="en-US" dirty="0"/>
              <a:t>Flow</a:t>
            </a:r>
          </a:p>
        </p:txBody>
      </p:sp>
      <p:pic>
        <p:nvPicPr>
          <p:cNvPr id="7" name="Picture 6"/>
          <p:cNvPicPr>
            <a:picLocks noChangeAspect="1"/>
          </p:cNvPicPr>
          <p:nvPr/>
        </p:nvPicPr>
        <p:blipFill>
          <a:blip r:embed="rId2"/>
          <a:stretch>
            <a:fillRect/>
          </a:stretch>
        </p:blipFill>
        <p:spPr>
          <a:xfrm>
            <a:off x="3465790" y="1668462"/>
            <a:ext cx="1380847" cy="1381913"/>
          </a:xfrm>
          <a:prstGeom prst="rect">
            <a:avLst/>
          </a:prstGeom>
        </p:spPr>
      </p:pic>
      <p:pic>
        <p:nvPicPr>
          <p:cNvPr id="9" name="Picture 8"/>
          <p:cNvPicPr>
            <a:picLocks noChangeAspect="1"/>
          </p:cNvPicPr>
          <p:nvPr/>
        </p:nvPicPr>
        <p:blipFill>
          <a:blip r:embed="rId3"/>
          <a:stretch>
            <a:fillRect/>
          </a:stretch>
        </p:blipFill>
        <p:spPr>
          <a:xfrm>
            <a:off x="306744" y="4868862"/>
            <a:ext cx="653693" cy="928539"/>
          </a:xfrm>
          <a:prstGeom prst="rect">
            <a:avLst/>
          </a:prstGeom>
        </p:spPr>
      </p:pic>
      <p:cxnSp>
        <p:nvCxnSpPr>
          <p:cNvPr id="10" name="Curved Connector 9"/>
          <p:cNvCxnSpPr>
            <a:stCxn id="9" idx="0"/>
            <a:endCxn id="7" idx="1"/>
          </p:cNvCxnSpPr>
          <p:nvPr/>
        </p:nvCxnSpPr>
        <p:spPr>
          <a:xfrm rot="5400000" flipH="1" flipV="1">
            <a:off x="794969" y="2198042"/>
            <a:ext cx="2509443" cy="2832199"/>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Curved Connector 10"/>
          <p:cNvCxnSpPr>
            <a:stCxn id="7" idx="2"/>
          </p:cNvCxnSpPr>
          <p:nvPr/>
        </p:nvCxnSpPr>
        <p:spPr>
          <a:xfrm rot="5400000">
            <a:off x="1730538" y="2363233"/>
            <a:ext cx="1738535" cy="3112818"/>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9" idx="3"/>
            <a:endCxn id="17" idx="1"/>
          </p:cNvCxnSpPr>
          <p:nvPr/>
        </p:nvCxnSpPr>
        <p:spPr>
          <a:xfrm flipV="1">
            <a:off x="960437" y="5300184"/>
            <a:ext cx="2362200" cy="329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32681" y="4919584"/>
            <a:ext cx="301686" cy="369332"/>
          </a:xfrm>
          <a:prstGeom prst="rect">
            <a:avLst/>
          </a:prstGeom>
          <a:noFill/>
        </p:spPr>
        <p:txBody>
          <a:bodyPr wrap="none" rtlCol="0">
            <a:spAutoFit/>
          </a:bodyPr>
          <a:lstStyle/>
          <a:p>
            <a:r>
              <a:rPr lang="en-US" dirty="0" smtClean="0">
                <a:solidFill>
                  <a:srgbClr val="404040"/>
                </a:solidFill>
              </a:rPr>
              <a:t>3</a:t>
            </a:r>
            <a:endParaRPr lang="en-US" dirty="0">
              <a:solidFill>
                <a:srgbClr val="404040"/>
              </a:solidFill>
            </a:endParaRPr>
          </a:p>
        </p:txBody>
      </p:sp>
      <p:sp>
        <p:nvSpPr>
          <p:cNvPr id="14" name="TextBox 13"/>
          <p:cNvSpPr txBox="1"/>
          <p:nvPr/>
        </p:nvSpPr>
        <p:spPr>
          <a:xfrm>
            <a:off x="2599805" y="3985600"/>
            <a:ext cx="301686" cy="369332"/>
          </a:xfrm>
          <a:prstGeom prst="rect">
            <a:avLst/>
          </a:prstGeom>
          <a:noFill/>
        </p:spPr>
        <p:txBody>
          <a:bodyPr wrap="none" rtlCol="0">
            <a:spAutoFit/>
          </a:bodyPr>
          <a:lstStyle/>
          <a:p>
            <a:r>
              <a:rPr lang="en-US" dirty="0" smtClean="0">
                <a:solidFill>
                  <a:srgbClr val="404040"/>
                </a:solidFill>
              </a:rPr>
              <a:t>2</a:t>
            </a:r>
            <a:endParaRPr lang="en-US" dirty="0">
              <a:solidFill>
                <a:srgbClr val="404040"/>
              </a:solidFill>
            </a:endParaRPr>
          </a:p>
        </p:txBody>
      </p:sp>
      <p:sp>
        <p:nvSpPr>
          <p:cNvPr id="15" name="TextBox 14"/>
          <p:cNvSpPr txBox="1"/>
          <p:nvPr/>
        </p:nvSpPr>
        <p:spPr>
          <a:xfrm>
            <a:off x="1633345" y="3050373"/>
            <a:ext cx="301686" cy="369332"/>
          </a:xfrm>
          <a:prstGeom prst="rect">
            <a:avLst/>
          </a:prstGeom>
          <a:noFill/>
        </p:spPr>
        <p:txBody>
          <a:bodyPr wrap="none" rtlCol="0">
            <a:spAutoFit/>
          </a:bodyPr>
          <a:lstStyle/>
          <a:p>
            <a:r>
              <a:rPr lang="en-US" dirty="0" smtClean="0">
                <a:solidFill>
                  <a:srgbClr val="404040"/>
                </a:solidFill>
              </a:rPr>
              <a:t>1</a:t>
            </a:r>
            <a:endParaRPr lang="en-US" dirty="0">
              <a:solidFill>
                <a:srgbClr val="404040"/>
              </a:solidFill>
            </a:endParaRPr>
          </a:p>
        </p:txBody>
      </p:sp>
      <p:grpSp>
        <p:nvGrpSpPr>
          <p:cNvPr id="16" name="Group 15"/>
          <p:cNvGrpSpPr/>
          <p:nvPr/>
        </p:nvGrpSpPr>
        <p:grpSpPr>
          <a:xfrm>
            <a:off x="3322637" y="4792662"/>
            <a:ext cx="1569177" cy="1015043"/>
            <a:chOff x="819150" y="5075236"/>
            <a:chExt cx="1178370" cy="765175"/>
          </a:xfrm>
        </p:grpSpPr>
        <p:pic>
          <p:nvPicPr>
            <p:cNvPr id="17" name="Picture 16"/>
            <p:cNvPicPr>
              <a:picLocks noChangeAspect="1"/>
            </p:cNvPicPr>
            <p:nvPr/>
          </p:nvPicPr>
          <p:blipFill>
            <a:blip r:embed="rId4"/>
            <a:stretch>
              <a:fillRect/>
            </a:stretch>
          </p:blipFill>
          <p:spPr>
            <a:xfrm>
              <a:off x="819150" y="5075236"/>
              <a:ext cx="1178370" cy="765175"/>
            </a:xfrm>
            <a:prstGeom prst="rect">
              <a:avLst/>
            </a:prstGeom>
          </p:spPr>
        </p:pic>
        <p:pic>
          <p:nvPicPr>
            <p:cNvPr id="18" name="Picture 7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98864" y="5180501"/>
              <a:ext cx="319021" cy="515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1925645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2"/>
          </p:nvPr>
        </p:nvSpPr>
        <p:spPr/>
        <p:txBody>
          <a:bodyPr/>
          <a:lstStyle/>
          <a:p>
            <a:r>
              <a:rPr lang="en-US" dirty="0" smtClean="0"/>
              <a:t>Yavor Georgiev		</a:t>
            </a:r>
            <a:r>
              <a:rPr lang="en-US" dirty="0"/>
              <a:t>	Kirill Gavrylyuk</a:t>
            </a:r>
            <a:endParaRPr lang="en-US" dirty="0" smtClean="0"/>
          </a:p>
          <a:p>
            <a:r>
              <a:rPr lang="en-US" dirty="0" smtClean="0"/>
              <a:t>Senior Program Manager	Principal Program Manager Lead</a:t>
            </a:r>
          </a:p>
          <a:p>
            <a:r>
              <a:rPr lang="en-US" dirty="0" smtClean="0"/>
              <a:t>Microsoft Azure			Microsoft Azure</a:t>
            </a:r>
            <a:endParaRPr lang="en-US" dirty="0"/>
          </a:p>
        </p:txBody>
      </p:sp>
      <p:sp>
        <p:nvSpPr>
          <p:cNvPr id="2" name="Title 1"/>
          <p:cNvSpPr>
            <a:spLocks noGrp="1"/>
          </p:cNvSpPr>
          <p:nvPr>
            <p:ph type="title"/>
          </p:nvPr>
        </p:nvSpPr>
        <p:spPr/>
        <p:txBody>
          <a:bodyPr/>
          <a:lstStyle/>
          <a:p>
            <a:r>
              <a:rPr lang="en-US" dirty="0" smtClean="0"/>
              <a:t>Powerful </a:t>
            </a:r>
            <a:r>
              <a:rPr lang="en-US" dirty="0"/>
              <a:t>mobile apps with </a:t>
            </a:r>
            <a:r>
              <a:rPr lang="en-US" dirty="0" smtClean="0"/>
              <a:t/>
            </a:r>
            <a:br>
              <a:rPr lang="en-US" dirty="0" smtClean="0"/>
            </a:br>
            <a:r>
              <a:rPr lang="en-US" dirty="0" smtClean="0"/>
              <a:t>Mobile </a:t>
            </a:r>
            <a:r>
              <a:rPr lang="en-US" dirty="0"/>
              <a:t>Services and </a:t>
            </a:r>
            <a:r>
              <a:rPr lang="en-US" dirty="0" smtClean="0"/>
              <a:t/>
            </a:r>
            <a:br>
              <a:rPr lang="en-US" dirty="0" smtClean="0"/>
            </a:br>
            <a:r>
              <a:rPr lang="en-US" dirty="0" smtClean="0"/>
              <a:t>ASP.NET </a:t>
            </a:r>
            <a:r>
              <a:rPr lang="en-US" dirty="0"/>
              <a:t>Web API</a:t>
            </a:r>
          </a:p>
        </p:txBody>
      </p:sp>
      <p:sp>
        <p:nvSpPr>
          <p:cNvPr id="4" name="Text Placeholder 3"/>
          <p:cNvSpPr>
            <a:spLocks noGrp="1"/>
          </p:cNvSpPr>
          <p:nvPr>
            <p:ph type="body" sz="quarter" idx="13"/>
          </p:nvPr>
        </p:nvSpPr>
        <p:spPr/>
        <p:txBody>
          <a:bodyPr/>
          <a:lstStyle/>
          <a:p>
            <a:r>
              <a:rPr lang="en-US" dirty="0" smtClean="0"/>
              <a:t>3-623</a:t>
            </a:r>
            <a:endParaRPr lang="en-US" dirty="0"/>
          </a:p>
        </p:txBody>
      </p:sp>
    </p:spTree>
    <p:extLst>
      <p:ext uri="{BB962C8B-B14F-4D97-AF65-F5344CB8AC3E}">
        <p14:creationId xmlns:p14="http://schemas.microsoft.com/office/powerpoint/2010/main" val="314702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11887200" cy="5844164"/>
          </a:xfrm>
        </p:spPr>
        <p:txBody>
          <a:bodyPr/>
          <a:lstStyle/>
          <a:p>
            <a:pPr marL="0" indent="0">
              <a:buNone/>
            </a:pPr>
            <a:r>
              <a:rPr lang="en-US" sz="1800" dirty="0">
                <a:solidFill>
                  <a:srgbClr val="0000FF"/>
                </a:solidFill>
                <a:highlight>
                  <a:srgbClr val="FFFFFF"/>
                </a:highlight>
                <a:latin typeface="Consolas" panose="020B0609020204030204" pitchFamily="49" charset="0"/>
              </a:rPr>
              <a:t>string</a:t>
            </a:r>
            <a:r>
              <a:rPr lang="en-US" sz="1800" dirty="0">
                <a:solidFill>
                  <a:srgbClr val="000000"/>
                </a:solidFill>
                <a:highlight>
                  <a:srgbClr val="FFFFFF"/>
                </a:highlight>
                <a:latin typeface="Consolas" panose="020B0609020204030204" pitchFamily="49" charset="0"/>
              </a:rPr>
              <a:t> authority = </a:t>
            </a:r>
            <a:r>
              <a:rPr lang="en-US" sz="1800" dirty="0">
                <a:solidFill>
                  <a:srgbClr val="A31515"/>
                </a:solidFill>
                <a:highlight>
                  <a:srgbClr val="FFFFFF"/>
                </a:highlight>
                <a:latin typeface="Consolas" panose="020B0609020204030204" pitchFamily="49" charset="0"/>
              </a:rPr>
              <a:t>"https://login.windows.net/&lt;your-tenant-name&gt;.onmicrosoft.com"</a:t>
            </a:r>
            <a:r>
              <a:rPr lang="en-US" sz="1800" dirty="0">
                <a:solidFill>
                  <a:srgbClr val="000000"/>
                </a:solidFill>
                <a:highlight>
                  <a:srgbClr val="FFFFFF"/>
                </a:highlight>
                <a:latin typeface="Consolas" panose="020B0609020204030204" pitchFamily="49" charset="0"/>
              </a:rPr>
              <a:t>;</a:t>
            </a:r>
          </a:p>
          <a:p>
            <a:pPr marL="0" indent="0">
              <a:buNone/>
            </a:pPr>
            <a:r>
              <a:rPr lang="en-US" sz="1800" dirty="0">
                <a:solidFill>
                  <a:srgbClr val="0000FF"/>
                </a:solidFill>
                <a:highlight>
                  <a:srgbClr val="FFFFFF"/>
                </a:highlight>
                <a:latin typeface="Consolas" panose="020B0609020204030204" pitchFamily="49" charset="0"/>
              </a:rPr>
              <a:t>string</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resourceURI</a:t>
            </a:r>
            <a:r>
              <a:rPr lang="en-US" sz="1800" dirty="0">
                <a:solidFill>
                  <a:srgbClr val="000000"/>
                </a:solidFill>
                <a:highlight>
                  <a:srgbClr val="FFFFFF"/>
                </a:highlight>
                <a:latin typeface="Consolas" panose="020B0609020204030204" pitchFamily="49" charset="0"/>
              </a:rPr>
              <a:t> = </a:t>
            </a:r>
            <a:r>
              <a:rPr lang="en-US" sz="1800" dirty="0">
                <a:solidFill>
                  <a:srgbClr val="A31515"/>
                </a:solidFill>
                <a:highlight>
                  <a:srgbClr val="FFFFFF"/>
                </a:highlight>
                <a:latin typeface="Consolas" panose="020B0609020204030204" pitchFamily="49" charset="0"/>
              </a:rPr>
              <a:t>"https://service-name.azure-mobile.net/login/</a:t>
            </a:r>
            <a:r>
              <a:rPr lang="en-US" sz="1800" dirty="0" err="1">
                <a:solidFill>
                  <a:srgbClr val="A31515"/>
                </a:solidFill>
                <a:highlight>
                  <a:srgbClr val="FFFFFF"/>
                </a:highlight>
                <a:latin typeface="Consolas" panose="020B0609020204030204" pitchFamily="49" charset="0"/>
              </a:rPr>
              <a:t>aad</a:t>
            </a:r>
            <a:r>
              <a:rPr lang="en-US" sz="1800" dirty="0">
                <a:solidFill>
                  <a:srgbClr val="A31515"/>
                </a:solidFill>
                <a:highlight>
                  <a:srgbClr val="FFFFFF"/>
                </a:highlight>
                <a:latin typeface="Consolas" panose="020B0609020204030204" pitchFamily="49" charset="0"/>
              </a:rPr>
              <a:t>"</a:t>
            </a:r>
            <a:r>
              <a:rPr lang="en-US" sz="1800" dirty="0">
                <a:solidFill>
                  <a:srgbClr val="000000"/>
                </a:solidFill>
                <a:highlight>
                  <a:srgbClr val="FFFFFF"/>
                </a:highlight>
                <a:latin typeface="Consolas" panose="020B0609020204030204" pitchFamily="49" charset="0"/>
              </a:rPr>
              <a:t>;</a:t>
            </a:r>
          </a:p>
          <a:p>
            <a:pPr marL="0" indent="0">
              <a:buNone/>
            </a:pPr>
            <a:r>
              <a:rPr lang="en-US" sz="1800" dirty="0">
                <a:solidFill>
                  <a:srgbClr val="0000FF"/>
                </a:solidFill>
                <a:highlight>
                  <a:srgbClr val="FFFFFF"/>
                </a:highlight>
                <a:latin typeface="Consolas" panose="020B0609020204030204" pitchFamily="49" charset="0"/>
              </a:rPr>
              <a:t>string</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clientID</a:t>
            </a:r>
            <a:r>
              <a:rPr lang="en-US" sz="1800" dirty="0">
                <a:solidFill>
                  <a:srgbClr val="000000"/>
                </a:solidFill>
                <a:highlight>
                  <a:srgbClr val="FFFFFF"/>
                </a:highlight>
                <a:latin typeface="Consolas" panose="020B0609020204030204" pitchFamily="49" charset="0"/>
              </a:rPr>
              <a:t> = </a:t>
            </a:r>
            <a:r>
              <a:rPr lang="en-US" sz="1800" dirty="0">
                <a:solidFill>
                  <a:srgbClr val="A31515"/>
                </a:solidFill>
                <a:highlight>
                  <a:srgbClr val="FFFFFF"/>
                </a:highlight>
                <a:latin typeface="Consolas" panose="020B0609020204030204" pitchFamily="49" charset="0"/>
              </a:rPr>
              <a:t>"&lt;your client app ID from Azure Active Directory portal&gt;"</a:t>
            </a:r>
            <a:r>
              <a:rPr lang="en-US" sz="1800" dirty="0">
                <a:solidFill>
                  <a:srgbClr val="000000"/>
                </a:solidFill>
                <a:highlight>
                  <a:srgbClr val="FFFFFF"/>
                </a:highlight>
                <a:latin typeface="Consolas" panose="020B0609020204030204" pitchFamily="49" charset="0"/>
              </a:rPr>
              <a:t>;</a:t>
            </a:r>
            <a:r>
              <a:rPr lang="en-US" sz="1765" dirty="0" smtClean="0">
                <a:solidFill>
                  <a:srgbClr val="00B050"/>
                </a:solidFill>
                <a:latin typeface="Consolas" panose="020B0609020204030204" pitchFamily="49" charset="0"/>
                <a:cs typeface="Consolas" panose="020B0609020204030204" pitchFamily="49" charset="0"/>
              </a:rPr>
              <a:t> </a:t>
            </a:r>
            <a:endParaRPr lang="en-US" sz="1765" dirty="0" smtClean="0">
              <a:gradFill>
                <a:gsLst>
                  <a:gs pos="1250">
                    <a:srgbClr val="000000"/>
                  </a:gs>
                  <a:gs pos="100000">
                    <a:srgbClr val="000000"/>
                  </a:gs>
                </a:gsLst>
                <a:lin ang="5400000" scaled="0"/>
              </a:gradFill>
              <a:latin typeface="Consolas" panose="020B0609020204030204" pitchFamily="49" charset="0"/>
              <a:cs typeface="Consolas" panose="020B0609020204030204" pitchFamily="49" charset="0"/>
            </a:endParaRPr>
          </a:p>
          <a:p>
            <a:pPr marL="0" lvl="0" indent="0" defTabSz="914400">
              <a:spcBef>
                <a:spcPts val="1000"/>
              </a:spcBef>
              <a:buClrTx/>
              <a:buSzTx/>
              <a:buNone/>
            </a:pPr>
            <a:r>
              <a:rPr lang="en-US" sz="1765" dirty="0" smtClean="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a:t>
            </a:r>
            <a:endPar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endParaRPr>
          </a:p>
          <a:p>
            <a:pPr marL="0" lvl="0" indent="0" defTabSz="914400">
              <a:spcBef>
                <a:spcPts val="1000"/>
              </a:spcBef>
              <a:buClrTx/>
              <a:buSzTx/>
              <a:buNone/>
            </a:pPr>
            <a:r>
              <a:rPr lang="en-US" sz="1800" dirty="0" err="1">
                <a:solidFill>
                  <a:srgbClr val="2B91AF"/>
                </a:solidFill>
                <a:highlight>
                  <a:srgbClr val="FFFFFF"/>
                </a:highlight>
                <a:latin typeface="Consolas" panose="020B0609020204030204" pitchFamily="49" charset="0"/>
              </a:rPr>
              <a:t>AuthenticationContext</a:t>
            </a:r>
            <a:r>
              <a:rPr lang="en-US" sz="1765" dirty="0" smtClean="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a:t>
            </a: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ac = </a:t>
            </a:r>
            <a:r>
              <a:rPr lang="en-US" sz="1800" dirty="0">
                <a:solidFill>
                  <a:srgbClr val="0000FF"/>
                </a:solidFill>
                <a:highlight>
                  <a:srgbClr val="FFFFFF"/>
                </a:highlight>
                <a:latin typeface="Consolas" panose="020B0609020204030204" pitchFamily="49" charset="0"/>
              </a:rPr>
              <a:t>new</a:t>
            </a: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a:t>
            </a:r>
            <a:r>
              <a:rPr lang="en-US" sz="1800" dirty="0" err="1" smtClean="0">
                <a:solidFill>
                  <a:srgbClr val="2B91AF"/>
                </a:solidFill>
                <a:highlight>
                  <a:srgbClr val="FFFFFF"/>
                </a:highlight>
                <a:latin typeface="Consolas" panose="020B0609020204030204" pitchFamily="49" charset="0"/>
              </a:rPr>
              <a:t>AuthenticationContext</a:t>
            </a:r>
            <a:r>
              <a:rPr lang="en-US" sz="1765" dirty="0" smtClean="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(authority</a:t>
            </a: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a:t>
            </a:r>
          </a:p>
          <a:p>
            <a:pPr marL="0" lvl="0" indent="0" defTabSz="914400">
              <a:spcBef>
                <a:spcPts val="1000"/>
              </a:spcBef>
              <a:buClrTx/>
              <a:buSzTx/>
              <a:buNone/>
            </a:pPr>
            <a:r>
              <a:rPr lang="en-US" sz="1800" dirty="0" err="1">
                <a:solidFill>
                  <a:srgbClr val="2B91AF"/>
                </a:solidFill>
                <a:highlight>
                  <a:srgbClr val="FFFFFF"/>
                </a:highlight>
                <a:latin typeface="Consolas" panose="020B0609020204030204" pitchFamily="49" charset="0"/>
              </a:rPr>
              <a:t>AuthenticationResult</a:t>
            </a: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a:t>
            </a:r>
            <a:r>
              <a:rPr lang="en-US" sz="1765" dirty="0" err="1">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ar</a:t>
            </a: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 </a:t>
            </a:r>
            <a:r>
              <a:rPr lang="en-US" sz="1800" dirty="0">
                <a:solidFill>
                  <a:srgbClr val="0000FF"/>
                </a:solidFill>
                <a:highlight>
                  <a:srgbClr val="FFFFFF"/>
                </a:highlight>
                <a:latin typeface="Consolas" panose="020B0609020204030204" pitchFamily="49" charset="0"/>
              </a:rPr>
              <a:t>await</a:t>
            </a: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a:t>
            </a:r>
            <a:r>
              <a:rPr lang="en-US" sz="1765" dirty="0" err="1" smtClean="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ac.AcquireTokenAsync</a:t>
            </a:r>
            <a:r>
              <a:rPr lang="en-US" sz="1765" dirty="0" smtClean="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a:t>
            </a:r>
            <a:r>
              <a:rPr lang="en-US" sz="1765" dirty="0" err="1" smtClean="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resourceURI</a:t>
            </a: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a:t>
            </a:r>
            <a:r>
              <a:rPr lang="en-US" sz="1765" dirty="0" err="1">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clientID</a:t>
            </a: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a:t>
            </a:r>
          </a:p>
          <a:p>
            <a:pPr marL="0" lvl="0" indent="0" defTabSz="914400">
              <a:spcBef>
                <a:spcPts val="1000"/>
              </a:spcBef>
              <a:buClrTx/>
              <a:buSzTx/>
              <a:buNone/>
            </a:pPr>
            <a:r>
              <a:rPr lang="en-US" sz="1800" dirty="0">
                <a:solidFill>
                  <a:srgbClr val="0000FF"/>
                </a:solidFill>
                <a:highlight>
                  <a:srgbClr val="FFFFFF"/>
                </a:highlight>
                <a:latin typeface="Consolas" panose="020B0609020204030204" pitchFamily="49" charset="0"/>
              </a:rPr>
              <a:t>string</a:t>
            </a: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a:t>
            </a:r>
            <a:r>
              <a:rPr lang="en-US" sz="1765" dirty="0" err="1">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accessToken</a:t>
            </a: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 </a:t>
            </a:r>
            <a:r>
              <a:rPr lang="en-US" sz="1765" dirty="0" err="1">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ar.AccessToken</a:t>
            </a: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a:t>
            </a:r>
          </a:p>
          <a:p>
            <a:pPr marL="0" lvl="0" indent="0" defTabSz="914400">
              <a:spcBef>
                <a:spcPts val="1000"/>
              </a:spcBef>
              <a:buClrTx/>
              <a:buSzTx/>
              <a:buNone/>
            </a:pPr>
            <a:endPar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endParaRPr>
          </a:p>
          <a:p>
            <a:pPr marL="0" lvl="0" indent="0" defTabSz="914400">
              <a:spcBef>
                <a:spcPts val="1000"/>
              </a:spcBef>
              <a:buClrTx/>
              <a:buSzTx/>
              <a:buNone/>
            </a:pPr>
            <a:r>
              <a:rPr lang="en-US" sz="1765" dirty="0">
                <a:solidFill>
                  <a:srgbClr val="00B050"/>
                </a:solidFill>
                <a:latin typeface="Consolas" panose="020B0609020204030204" pitchFamily="49" charset="0"/>
                <a:cs typeface="Consolas" panose="020B0609020204030204" pitchFamily="49" charset="0"/>
              </a:rPr>
              <a:t>// Give the access token to the mobile service</a:t>
            </a:r>
            <a:endPar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endParaRPr>
          </a:p>
          <a:p>
            <a:pPr marL="0" lvl="0" indent="0" defTabSz="914400">
              <a:spcBef>
                <a:spcPts val="1000"/>
              </a:spcBef>
              <a:buClrTx/>
              <a:buSzTx/>
              <a:buNone/>
            </a:pPr>
            <a:r>
              <a:rPr lang="en-US" sz="1800" dirty="0" err="1">
                <a:solidFill>
                  <a:srgbClr val="2B91AF"/>
                </a:solidFill>
                <a:highlight>
                  <a:srgbClr val="FFFFFF"/>
                </a:highlight>
                <a:latin typeface="Consolas" panose="020B0609020204030204" pitchFamily="49" charset="0"/>
              </a:rPr>
              <a:t>JObject</a:t>
            </a: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payload = new </a:t>
            </a:r>
            <a:r>
              <a:rPr lang="en-US" sz="1800" dirty="0" err="1">
                <a:solidFill>
                  <a:srgbClr val="2B91AF"/>
                </a:solidFill>
                <a:highlight>
                  <a:srgbClr val="FFFFFF"/>
                </a:highlight>
                <a:latin typeface="Consolas" panose="020B0609020204030204" pitchFamily="49" charset="0"/>
              </a:rPr>
              <a:t>JObject</a:t>
            </a: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a:t>
            </a:r>
          </a:p>
          <a:p>
            <a:pPr marL="0" lvl="0" indent="0" defTabSz="914400">
              <a:spcBef>
                <a:spcPts val="1000"/>
              </a:spcBef>
              <a:buClrTx/>
              <a:buSzTx/>
              <a:buNone/>
            </a:pP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payload["</a:t>
            </a:r>
            <a:r>
              <a:rPr lang="en-US" sz="1765" dirty="0" err="1">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access_token</a:t>
            </a: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 </a:t>
            </a:r>
            <a:r>
              <a:rPr lang="en-US" sz="1765" dirty="0" err="1">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accessToken</a:t>
            </a: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a:t>
            </a:r>
          </a:p>
          <a:p>
            <a:pPr marL="0" lvl="0" indent="0" defTabSz="914400">
              <a:spcBef>
                <a:spcPts val="1000"/>
              </a:spcBef>
              <a:buClrTx/>
              <a:buSzTx/>
              <a:buNone/>
            </a:pPr>
            <a:r>
              <a:rPr lang="en-US" sz="1800" dirty="0" err="1">
                <a:solidFill>
                  <a:srgbClr val="2B91AF"/>
                </a:solidFill>
                <a:highlight>
                  <a:srgbClr val="FFFFFF"/>
                </a:highlight>
                <a:latin typeface="Consolas" panose="020B0609020204030204" pitchFamily="49" charset="0"/>
              </a:rPr>
              <a:t>MobileServiceUser</a:t>
            </a: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user = </a:t>
            </a:r>
            <a:r>
              <a:rPr lang="en-US" sz="1800" dirty="0">
                <a:solidFill>
                  <a:srgbClr val="0000FF"/>
                </a:solidFill>
                <a:highlight>
                  <a:srgbClr val="FFFFFF"/>
                </a:highlight>
                <a:latin typeface="Consolas" panose="020B0609020204030204" pitchFamily="49" charset="0"/>
              </a:rPr>
              <a:t>await</a:t>
            </a: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a:t>
            </a:r>
            <a:r>
              <a:rPr lang="en-US" sz="1765" dirty="0" err="1">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App.MobileService.LoginAsync</a:t>
            </a:r>
            <a:r>
              <a:rPr lang="en-US" sz="1765" dirty="0" smtClean="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a:t>
            </a:r>
          </a:p>
          <a:p>
            <a:pPr marL="0" lvl="0" indent="0" defTabSz="914400">
              <a:spcBef>
                <a:spcPts val="1000"/>
              </a:spcBef>
              <a:buClrTx/>
              <a:buSzTx/>
              <a:buNone/>
            </a:pP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a:t>
            </a:r>
            <a:r>
              <a:rPr lang="en-US" sz="1765" dirty="0" smtClean="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a:t>
            </a:r>
            <a:r>
              <a:rPr lang="en-US" sz="1800" dirty="0" smtClean="0">
                <a:solidFill>
                  <a:srgbClr val="2B91AF"/>
                </a:solidFill>
                <a:highlight>
                  <a:srgbClr val="FFFFFF"/>
                </a:highlight>
                <a:latin typeface="Consolas" panose="020B0609020204030204" pitchFamily="49" charset="0"/>
              </a:rPr>
              <a:t>MobileServiceAuthenticationProvider</a:t>
            </a:r>
            <a:r>
              <a:rPr lang="en-US" sz="1765" dirty="0" smtClean="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.WindowsAzureActiveDirectory</a:t>
            </a: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a:t>
            </a:r>
            <a:endParaRPr lang="en-US" sz="1765" dirty="0" smtClean="0">
              <a:gradFill>
                <a:gsLst>
                  <a:gs pos="1250">
                    <a:srgbClr val="000000"/>
                  </a:gs>
                  <a:gs pos="100000">
                    <a:srgbClr val="000000"/>
                  </a:gs>
                </a:gsLst>
                <a:lin ang="5400000" scaled="0"/>
              </a:gradFill>
              <a:latin typeface="Consolas" panose="020B0609020204030204" pitchFamily="49" charset="0"/>
              <a:cs typeface="Consolas" panose="020B0609020204030204" pitchFamily="49" charset="0"/>
            </a:endParaRPr>
          </a:p>
          <a:p>
            <a:pPr marL="0" lvl="0" indent="0" defTabSz="914400">
              <a:spcBef>
                <a:spcPts val="1000"/>
              </a:spcBef>
              <a:buClrTx/>
              <a:buSzTx/>
              <a:buNone/>
            </a:pP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a:t>
            </a:r>
            <a:r>
              <a:rPr lang="en-US" sz="1765" dirty="0" smtClean="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payload</a:t>
            </a: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a:t>
            </a:r>
          </a:p>
          <a:p>
            <a:pPr marL="0" indent="0">
              <a:buNone/>
            </a:pPr>
            <a:endParaRPr lang="en-US" dirty="0"/>
          </a:p>
        </p:txBody>
      </p:sp>
      <p:sp>
        <p:nvSpPr>
          <p:cNvPr id="5" name="Title 4"/>
          <p:cNvSpPr>
            <a:spLocks noGrp="1"/>
          </p:cNvSpPr>
          <p:nvPr>
            <p:ph type="title"/>
          </p:nvPr>
        </p:nvSpPr>
        <p:spPr/>
        <p:txBody>
          <a:bodyPr/>
          <a:lstStyle/>
          <a:p>
            <a:r>
              <a:rPr lang="en-US" dirty="0" smtClean="0"/>
              <a:t>Basic ADAL + Mobile Service flow</a:t>
            </a:r>
            <a:endParaRPr lang="en-US" dirty="0"/>
          </a:p>
        </p:txBody>
      </p:sp>
    </p:spTree>
    <p:extLst>
      <p:ext uri="{BB962C8B-B14F-4D97-AF65-F5344CB8AC3E}">
        <p14:creationId xmlns:p14="http://schemas.microsoft.com/office/powerpoint/2010/main" val="33214060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5777997" y="3421062"/>
            <a:ext cx="6460040" cy="914400"/>
          </a:xfrm>
        </p:spPr>
        <p:txBody>
          <a:bodyPr/>
          <a:lstStyle/>
          <a:p>
            <a:pPr marL="514350" indent="-514350">
              <a:buFont typeface="+mj-lt"/>
              <a:buAutoNum type="arabicParenR"/>
            </a:pPr>
            <a:r>
              <a:rPr lang="en-US" sz="2400" dirty="0"/>
              <a:t>Mobile Service passes Access Token to AAD along with a requested resource </a:t>
            </a:r>
            <a:r>
              <a:rPr lang="en-US" sz="2400" dirty="0" smtClean="0"/>
              <a:t>URI and </a:t>
            </a:r>
            <a:r>
              <a:rPr lang="en-US" sz="2400" dirty="0"/>
              <a:t>its Client ID </a:t>
            </a:r>
            <a:r>
              <a:rPr lang="en-US" sz="2400" dirty="0" smtClean="0"/>
              <a:t>/ </a:t>
            </a:r>
            <a:r>
              <a:rPr lang="en-US" sz="2400" dirty="0"/>
              <a:t>Client Secret</a:t>
            </a:r>
          </a:p>
          <a:p>
            <a:pPr marL="514350" indent="-514350">
              <a:buFont typeface="+mj-lt"/>
              <a:buAutoNum type="arabicParenR"/>
            </a:pPr>
            <a:endParaRPr lang="en-US" sz="2400" dirty="0" smtClean="0"/>
          </a:p>
          <a:p>
            <a:pPr marL="514350" indent="-514350">
              <a:buFont typeface="+mj-lt"/>
              <a:buAutoNum type="arabicParenR"/>
            </a:pPr>
            <a:r>
              <a:rPr lang="en-US" sz="2400" dirty="0" smtClean="0"/>
              <a:t>AAD </a:t>
            </a:r>
            <a:r>
              <a:rPr lang="en-US" sz="2400" dirty="0"/>
              <a:t>sends back an Access Token / Refresh Token pair for the remote resource</a:t>
            </a:r>
          </a:p>
          <a:p>
            <a:pPr marL="514350" indent="-514350">
              <a:buFont typeface="+mj-lt"/>
              <a:buAutoNum type="arabicParenR"/>
            </a:pPr>
            <a:endParaRPr lang="en-US" sz="2400" dirty="0" smtClean="0"/>
          </a:p>
          <a:p>
            <a:pPr marL="514350" indent="-514350">
              <a:buFont typeface="+mj-lt"/>
              <a:buAutoNum type="arabicParenR"/>
            </a:pPr>
            <a:r>
              <a:rPr lang="en-US" sz="2400" dirty="0" smtClean="0"/>
              <a:t>Mobile </a:t>
            </a:r>
            <a:r>
              <a:rPr lang="en-US" sz="2400" dirty="0"/>
              <a:t>Service </a:t>
            </a:r>
            <a:r>
              <a:rPr lang="en-US" sz="2400" dirty="0" smtClean="0"/>
              <a:t>talks </a:t>
            </a:r>
            <a:r>
              <a:rPr lang="en-US" sz="2400" dirty="0"/>
              <a:t>to the remote resource on behalf of the logged-in user</a:t>
            </a:r>
          </a:p>
          <a:p>
            <a:pPr marL="514350" indent="-514350">
              <a:buFont typeface="+mj-lt"/>
              <a:buAutoNum type="arabicParenR"/>
            </a:pPr>
            <a:endParaRPr lang="en-US" sz="2400" dirty="0"/>
          </a:p>
        </p:txBody>
      </p:sp>
      <p:sp>
        <p:nvSpPr>
          <p:cNvPr id="3" name="Title 2"/>
          <p:cNvSpPr>
            <a:spLocks noGrp="1"/>
          </p:cNvSpPr>
          <p:nvPr>
            <p:ph type="title"/>
          </p:nvPr>
        </p:nvSpPr>
        <p:spPr/>
        <p:txBody>
          <a:bodyPr/>
          <a:lstStyle/>
          <a:p>
            <a:r>
              <a:rPr lang="en-US" dirty="0" smtClean="0"/>
              <a:t>Access resources on behalf of the user</a:t>
            </a:r>
            <a:endParaRPr lang="en-US" dirty="0"/>
          </a:p>
        </p:txBody>
      </p:sp>
      <p:pic>
        <p:nvPicPr>
          <p:cNvPr id="18" name="Picture 17"/>
          <p:cNvPicPr>
            <a:picLocks noChangeAspect="1"/>
          </p:cNvPicPr>
          <p:nvPr/>
        </p:nvPicPr>
        <p:blipFill>
          <a:blip r:embed="rId2"/>
          <a:stretch>
            <a:fillRect/>
          </a:stretch>
        </p:blipFill>
        <p:spPr>
          <a:xfrm>
            <a:off x="1874482" y="1592262"/>
            <a:ext cx="1295755" cy="1381913"/>
          </a:xfrm>
          <a:prstGeom prst="rect">
            <a:avLst/>
          </a:prstGeom>
        </p:spPr>
      </p:pic>
      <p:cxnSp>
        <p:nvCxnSpPr>
          <p:cNvPr id="21" name="Curved Connector 20"/>
          <p:cNvCxnSpPr/>
          <p:nvPr/>
        </p:nvCxnSpPr>
        <p:spPr>
          <a:xfrm flipV="1">
            <a:off x="2471830" y="4188762"/>
            <a:ext cx="2092072" cy="1053250"/>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230616" y="2853734"/>
            <a:ext cx="0" cy="16459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flipV="1">
            <a:off x="2818496" y="2874516"/>
            <a:ext cx="0" cy="16459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1834446" y="4669850"/>
            <a:ext cx="1406615" cy="1004777"/>
            <a:chOff x="819150" y="5075236"/>
            <a:chExt cx="1178370" cy="765175"/>
          </a:xfrm>
        </p:grpSpPr>
        <p:pic>
          <p:nvPicPr>
            <p:cNvPr id="16" name="Picture 15"/>
            <p:cNvPicPr>
              <a:picLocks noChangeAspect="1"/>
            </p:cNvPicPr>
            <p:nvPr/>
          </p:nvPicPr>
          <p:blipFill>
            <a:blip r:embed="rId3"/>
            <a:stretch>
              <a:fillRect/>
            </a:stretch>
          </p:blipFill>
          <p:spPr>
            <a:xfrm>
              <a:off x="819150" y="5075236"/>
              <a:ext cx="1178370" cy="765175"/>
            </a:xfrm>
            <a:prstGeom prst="rect">
              <a:avLst/>
            </a:prstGeom>
          </p:spPr>
        </p:pic>
        <p:pic>
          <p:nvPicPr>
            <p:cNvPr id="24" name="Picture 7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98864" y="5180501"/>
              <a:ext cx="319021" cy="515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483108" y="3536959"/>
            <a:ext cx="2161587" cy="682606"/>
          </a:xfrm>
          <a:prstGeom prst="rect">
            <a:avLst/>
          </a:prstGeom>
        </p:spPr>
      </p:pic>
      <p:pic>
        <p:nvPicPr>
          <p:cNvPr id="25" name="Picture 24"/>
          <p:cNvPicPr>
            <a:picLocks noChangeAspect="1"/>
          </p:cNvPicPr>
          <p:nvPr/>
        </p:nvPicPr>
        <p:blipFill>
          <a:blip r:embed="rId6"/>
          <a:stretch>
            <a:fillRect/>
          </a:stretch>
        </p:blipFill>
        <p:spPr>
          <a:xfrm>
            <a:off x="209777" y="4754169"/>
            <a:ext cx="598260" cy="849799"/>
          </a:xfrm>
          <a:prstGeom prst="rect">
            <a:avLst/>
          </a:prstGeom>
        </p:spPr>
      </p:pic>
      <p:cxnSp>
        <p:nvCxnSpPr>
          <p:cNvPr id="26" name="Straight Arrow Connector 25"/>
          <p:cNvCxnSpPr>
            <a:stCxn id="25" idx="3"/>
            <a:endCxn id="16" idx="1"/>
          </p:cNvCxnSpPr>
          <p:nvPr/>
        </p:nvCxnSpPr>
        <p:spPr>
          <a:xfrm flipV="1">
            <a:off x="808037" y="5172239"/>
            <a:ext cx="1026409" cy="68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25" idx="0"/>
            <a:endCxn id="18" idx="1"/>
          </p:cNvCxnSpPr>
          <p:nvPr/>
        </p:nvCxnSpPr>
        <p:spPr>
          <a:xfrm rot="5400000" flipH="1" flipV="1">
            <a:off x="-43781" y="2835907"/>
            <a:ext cx="2470950" cy="1365575"/>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852197" y="3676694"/>
            <a:ext cx="301686" cy="369332"/>
          </a:xfrm>
          <a:prstGeom prst="rect">
            <a:avLst/>
          </a:prstGeom>
          <a:noFill/>
        </p:spPr>
        <p:txBody>
          <a:bodyPr wrap="none" rtlCol="0">
            <a:spAutoFit/>
          </a:bodyPr>
          <a:lstStyle/>
          <a:p>
            <a:r>
              <a:rPr lang="en-US" dirty="0" smtClean="0">
                <a:solidFill>
                  <a:srgbClr val="404040"/>
                </a:solidFill>
              </a:rPr>
              <a:t>1</a:t>
            </a:r>
            <a:endParaRPr lang="en-US" dirty="0">
              <a:solidFill>
                <a:srgbClr val="404040"/>
              </a:solidFill>
            </a:endParaRPr>
          </a:p>
        </p:txBody>
      </p:sp>
      <p:sp>
        <p:nvSpPr>
          <p:cNvPr id="30" name="TextBox 29"/>
          <p:cNvSpPr txBox="1"/>
          <p:nvPr/>
        </p:nvSpPr>
        <p:spPr>
          <a:xfrm>
            <a:off x="2527971" y="3676694"/>
            <a:ext cx="309700" cy="369332"/>
          </a:xfrm>
          <a:prstGeom prst="rect">
            <a:avLst/>
          </a:prstGeom>
          <a:noFill/>
        </p:spPr>
        <p:txBody>
          <a:bodyPr wrap="none" rtlCol="0">
            <a:spAutoFit/>
          </a:bodyPr>
          <a:lstStyle/>
          <a:p>
            <a:r>
              <a:rPr lang="en-US" dirty="0">
                <a:solidFill>
                  <a:srgbClr val="404040"/>
                </a:solidFill>
              </a:rPr>
              <a:t>2</a:t>
            </a:r>
          </a:p>
        </p:txBody>
      </p:sp>
      <p:sp>
        <p:nvSpPr>
          <p:cNvPr id="31" name="TextBox 30"/>
          <p:cNvSpPr txBox="1"/>
          <p:nvPr/>
        </p:nvSpPr>
        <p:spPr>
          <a:xfrm>
            <a:off x="3962594" y="4904321"/>
            <a:ext cx="309700" cy="369332"/>
          </a:xfrm>
          <a:prstGeom prst="rect">
            <a:avLst/>
          </a:prstGeom>
          <a:noFill/>
        </p:spPr>
        <p:txBody>
          <a:bodyPr wrap="none" rtlCol="0">
            <a:spAutoFit/>
          </a:bodyPr>
          <a:lstStyle/>
          <a:p>
            <a:r>
              <a:rPr lang="en-US" dirty="0" smtClean="0">
                <a:solidFill>
                  <a:srgbClr val="404040"/>
                </a:solidFill>
              </a:rPr>
              <a:t>3</a:t>
            </a:r>
            <a:endParaRPr lang="en-US" dirty="0">
              <a:solidFill>
                <a:srgbClr val="404040"/>
              </a:solidFill>
            </a:endParaRPr>
          </a:p>
        </p:txBody>
      </p:sp>
    </p:spTree>
    <p:extLst>
      <p:ext uri="{BB962C8B-B14F-4D97-AF65-F5344CB8AC3E}">
        <p14:creationId xmlns:p14="http://schemas.microsoft.com/office/powerpoint/2010/main" val="71137258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11887200" cy="5851858"/>
          </a:xfrm>
        </p:spPr>
        <p:txBody>
          <a:bodyPr/>
          <a:lstStyle/>
          <a:p>
            <a:pPr marL="0" lvl="0" indent="0" defTabSz="914400">
              <a:spcBef>
                <a:spcPts val="1000"/>
              </a:spcBef>
              <a:buClrTx/>
              <a:buSzTx/>
              <a:buNone/>
            </a:pPr>
            <a:r>
              <a:rPr lang="en-US" sz="1800" dirty="0" err="1">
                <a:solidFill>
                  <a:srgbClr val="2B91AF"/>
                </a:solidFill>
                <a:highlight>
                  <a:srgbClr val="FFFFFF"/>
                </a:highlight>
                <a:latin typeface="Consolas" panose="020B0609020204030204" pitchFamily="49" charset="0"/>
              </a:rPr>
              <a:t>ServiceUser</a:t>
            </a: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user = </a:t>
            </a:r>
            <a:r>
              <a:rPr lang="en-US" sz="1765" dirty="0" smtClean="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ServiceUser</a:t>
            </a:r>
            <a:r>
              <a:rPr lang="en-US" sz="1765" dirty="0" smtClean="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 </a:t>
            </a:r>
            <a:r>
              <a:rPr lang="en-US" sz="1800" dirty="0" err="1" smtClean="0">
                <a:solidFill>
                  <a:srgbClr val="0000FF"/>
                </a:solidFill>
                <a:highlight>
                  <a:srgbClr val="FFFFFF"/>
                </a:highlight>
                <a:latin typeface="Consolas" panose="020B0609020204030204" pitchFamily="49" charset="0"/>
              </a:rPr>
              <a:t>this</a:t>
            </a:r>
            <a:r>
              <a:rPr lang="en-US" sz="1765" dirty="0" err="1" smtClean="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.User</a:t>
            </a: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a:t>
            </a:r>
          </a:p>
          <a:p>
            <a:pPr marL="0" lvl="0" indent="0" defTabSz="914400">
              <a:spcBef>
                <a:spcPts val="1000"/>
              </a:spcBef>
              <a:buClrTx/>
              <a:buSzTx/>
              <a:buNone/>
            </a:pPr>
            <a:r>
              <a:rPr lang="en-US" sz="1800" dirty="0" err="1">
                <a:solidFill>
                  <a:srgbClr val="2B91AF"/>
                </a:solidFill>
                <a:highlight>
                  <a:srgbClr val="FFFFFF"/>
                </a:highlight>
                <a:latin typeface="Consolas" panose="020B0609020204030204" pitchFamily="49" charset="0"/>
              </a:rPr>
              <a:t>AzureActiveDirectoryCredentials</a:t>
            </a: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a:t>
            </a:r>
            <a:r>
              <a:rPr lang="en-US" sz="1765" dirty="0" err="1">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creds</a:t>
            </a: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 (</a:t>
            </a:r>
            <a:r>
              <a:rPr lang="en-US" sz="1800" dirty="0">
                <a:solidFill>
                  <a:srgbClr val="0000FF"/>
                </a:solidFill>
                <a:highlight>
                  <a:srgbClr val="FFFFFF"/>
                </a:highlight>
                <a:latin typeface="Consolas" panose="020B0609020204030204" pitchFamily="49" charset="0"/>
              </a:rPr>
              <a:t>await</a:t>
            </a: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a:t>
            </a:r>
            <a:r>
              <a:rPr lang="en-US" sz="1765" dirty="0" err="1">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user.GetIdentitiesAsync</a:t>
            </a:r>
            <a:r>
              <a:rPr lang="en-US" sz="1765" dirty="0" smtClean="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a:t>
            </a:r>
          </a:p>
          <a:p>
            <a:pPr marL="0" lvl="0" indent="0" defTabSz="914400">
              <a:spcBef>
                <a:spcPts val="1000"/>
              </a:spcBef>
              <a:buClrTx/>
              <a:buSzTx/>
              <a:buNone/>
            </a:pP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a:t>
            </a:r>
            <a:r>
              <a:rPr lang="en-US" sz="1765" dirty="0" smtClean="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a:t>
            </a:r>
            <a:r>
              <a:rPr lang="en-US" sz="1765" dirty="0" err="1" smtClean="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OfType</a:t>
            </a:r>
            <a:r>
              <a:rPr lang="en-US" sz="1765" dirty="0" smtClean="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&lt;</a:t>
            </a:r>
            <a:r>
              <a:rPr lang="en-US" sz="1800" dirty="0" err="1" smtClean="0">
                <a:solidFill>
                  <a:srgbClr val="2B91AF"/>
                </a:solidFill>
                <a:highlight>
                  <a:srgbClr val="FFFFFF"/>
                </a:highlight>
                <a:latin typeface="Consolas" panose="020B0609020204030204" pitchFamily="49" charset="0"/>
              </a:rPr>
              <a:t>AzureActiveDirectoryCredentials</a:t>
            </a:r>
            <a:r>
              <a:rPr lang="en-US" sz="1765" dirty="0" smtClean="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&gt;()</a:t>
            </a:r>
          </a:p>
          <a:p>
            <a:pPr marL="0" lvl="0" indent="0" defTabSz="914400">
              <a:spcBef>
                <a:spcPts val="1000"/>
              </a:spcBef>
              <a:buClrTx/>
              <a:buSzTx/>
              <a:buNone/>
            </a:pP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a:t>
            </a:r>
            <a:r>
              <a:rPr lang="en-US" sz="1765" dirty="0" smtClean="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a:t>
            </a:r>
            <a:r>
              <a:rPr lang="en-US" sz="1765" dirty="0" err="1">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FirstOrDefault</a:t>
            </a: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a:t>
            </a:r>
          </a:p>
          <a:p>
            <a:pPr marL="0" lvl="0" indent="0" defTabSz="914400">
              <a:spcBef>
                <a:spcPts val="1000"/>
              </a:spcBef>
              <a:buClrTx/>
              <a:buSzTx/>
              <a:buNone/>
            </a:pPr>
            <a:r>
              <a:rPr lang="en-US" sz="1800" dirty="0">
                <a:solidFill>
                  <a:srgbClr val="0000FF"/>
                </a:solidFill>
                <a:highlight>
                  <a:srgbClr val="FFFFFF"/>
                </a:highlight>
                <a:latin typeface="Consolas" panose="020B0609020204030204" pitchFamily="49" charset="0"/>
              </a:rPr>
              <a:t>string</a:t>
            </a: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a:t>
            </a:r>
            <a:r>
              <a:rPr lang="en-US" sz="1765" dirty="0" err="1">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accessToken</a:t>
            </a: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 </a:t>
            </a:r>
            <a:r>
              <a:rPr lang="en-US" sz="1765" dirty="0" err="1">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creds.AccessToken</a:t>
            </a: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a:t>
            </a:r>
          </a:p>
          <a:p>
            <a:pPr marL="0" lvl="0" indent="0" defTabSz="914400">
              <a:spcBef>
                <a:spcPts val="1000"/>
              </a:spcBef>
              <a:buClrTx/>
              <a:buSzTx/>
              <a:buNone/>
            </a:pPr>
            <a:r>
              <a:rPr lang="en-US" sz="1800" dirty="0">
                <a:solidFill>
                  <a:srgbClr val="0000FF"/>
                </a:solidFill>
                <a:highlight>
                  <a:srgbClr val="FFFFFF"/>
                </a:highlight>
                <a:latin typeface="Consolas" panose="020B0609020204030204" pitchFamily="49" charset="0"/>
              </a:rPr>
              <a:t>string</a:t>
            </a: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authority = </a:t>
            </a:r>
            <a:r>
              <a:rPr lang="en-US" sz="1800" dirty="0" smtClean="0">
                <a:solidFill>
                  <a:srgbClr val="A31515"/>
                </a:solidFill>
                <a:highlight>
                  <a:srgbClr val="FFFFFF"/>
                </a:highlight>
                <a:latin typeface="Consolas" panose="020B0609020204030204" pitchFamily="49" charset="0"/>
              </a:rPr>
              <a:t>"https</a:t>
            </a:r>
            <a:r>
              <a:rPr lang="en-US" sz="1800" dirty="0">
                <a:solidFill>
                  <a:srgbClr val="A31515"/>
                </a:solidFill>
                <a:highlight>
                  <a:srgbClr val="FFFFFF"/>
                </a:highlight>
                <a:latin typeface="Consolas" panose="020B0609020204030204" pitchFamily="49" charset="0"/>
              </a:rPr>
              <a:t>://login.windows.net/tenant-name.onmicrosoft.com"; </a:t>
            </a:r>
          </a:p>
          <a:p>
            <a:pPr marL="0" lvl="0" indent="0" defTabSz="914400">
              <a:spcBef>
                <a:spcPts val="1000"/>
              </a:spcBef>
              <a:buClrTx/>
              <a:buSzTx/>
              <a:buNone/>
            </a:pPr>
            <a:r>
              <a:rPr lang="en-US" sz="1800" dirty="0">
                <a:solidFill>
                  <a:srgbClr val="0000FF"/>
                </a:solidFill>
                <a:highlight>
                  <a:srgbClr val="FFFFFF"/>
                </a:highlight>
                <a:latin typeface="Consolas" panose="020B0609020204030204" pitchFamily="49" charset="0"/>
              </a:rPr>
              <a:t>string</a:t>
            </a: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a:t>
            </a:r>
            <a:r>
              <a:rPr lang="en-US" sz="1765" dirty="0" err="1">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resourceURI</a:t>
            </a: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 </a:t>
            </a:r>
            <a:r>
              <a:rPr lang="en-US" sz="1800" dirty="0" smtClean="0">
                <a:solidFill>
                  <a:srgbClr val="A31515"/>
                </a:solidFill>
                <a:highlight>
                  <a:srgbClr val="FFFFFF"/>
                </a:highlight>
                <a:latin typeface="Consolas" panose="020B0609020204030204" pitchFamily="49" charset="0"/>
              </a:rPr>
              <a:t>"http</a:t>
            </a:r>
            <a:r>
              <a:rPr lang="en-US" sz="1800" dirty="0">
                <a:solidFill>
                  <a:srgbClr val="A31515"/>
                </a:solidFill>
                <a:highlight>
                  <a:srgbClr val="FFFFFF"/>
                </a:highlight>
                <a:latin typeface="Consolas" panose="020B0609020204030204" pitchFamily="49" charset="0"/>
              </a:rPr>
              <a:t>://</a:t>
            </a:r>
            <a:r>
              <a:rPr lang="en-US" sz="1800" dirty="0" smtClean="0">
                <a:solidFill>
                  <a:srgbClr val="A31515"/>
                </a:solidFill>
                <a:highlight>
                  <a:srgbClr val="FFFFFF"/>
                </a:highlight>
                <a:latin typeface="Consolas" panose="020B0609020204030204" pitchFamily="49" charset="0"/>
              </a:rPr>
              <a:t>myresource"; </a:t>
            </a:r>
            <a:endParaRPr lang="en-US" sz="1765" dirty="0">
              <a:solidFill>
                <a:srgbClr val="00B050"/>
              </a:solidFill>
              <a:latin typeface="Consolas" panose="020B0609020204030204" pitchFamily="49" charset="0"/>
              <a:cs typeface="Consolas" panose="020B0609020204030204" pitchFamily="49" charset="0"/>
            </a:endParaRPr>
          </a:p>
          <a:p>
            <a:pPr marL="0" lvl="0" indent="0" defTabSz="914400">
              <a:spcBef>
                <a:spcPts val="1000"/>
              </a:spcBef>
              <a:buClrTx/>
              <a:buSzTx/>
              <a:buNone/>
            </a:pPr>
            <a:r>
              <a:rPr lang="en-US" sz="1800" dirty="0">
                <a:solidFill>
                  <a:srgbClr val="0000FF"/>
                </a:solidFill>
                <a:highlight>
                  <a:srgbClr val="FFFFFF"/>
                </a:highlight>
                <a:latin typeface="Consolas" panose="020B0609020204030204" pitchFamily="49" charset="0"/>
              </a:rPr>
              <a:t>string</a:t>
            </a: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a:t>
            </a:r>
            <a:r>
              <a:rPr lang="en-US" sz="1765" dirty="0" err="1">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clientId</a:t>
            </a: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 "</a:t>
            </a:r>
            <a:r>
              <a:rPr lang="en-US" sz="1800" dirty="0">
                <a:solidFill>
                  <a:srgbClr val="A31515"/>
                </a:solidFill>
                <a:highlight>
                  <a:srgbClr val="FFFFFF"/>
                </a:highlight>
                <a:latin typeface="Consolas" panose="020B0609020204030204" pitchFamily="49" charset="0"/>
              </a:rPr>
              <a:t>b69ee3c9-c40d-4f2a-ac80-961cd1534e40“ </a:t>
            </a:r>
            <a:r>
              <a:rPr lang="en-US" sz="1765" dirty="0" smtClean="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a:t>
            </a:r>
            <a:r>
              <a:rPr lang="en-US" sz="1765" dirty="0" smtClean="0">
                <a:solidFill>
                  <a:srgbClr val="00B050"/>
                </a:solidFill>
                <a:latin typeface="Consolas" panose="020B0609020204030204" pitchFamily="49" charset="0"/>
                <a:cs typeface="Consolas" panose="020B0609020204030204" pitchFamily="49" charset="0"/>
              </a:rPr>
              <a:t>// </a:t>
            </a:r>
            <a:r>
              <a:rPr lang="en-US" sz="1765" dirty="0">
                <a:solidFill>
                  <a:srgbClr val="00B050"/>
                </a:solidFill>
                <a:latin typeface="Consolas" panose="020B0609020204030204" pitchFamily="49" charset="0"/>
                <a:cs typeface="Consolas" panose="020B0609020204030204" pitchFamily="49" charset="0"/>
              </a:rPr>
              <a:t>mobile service</a:t>
            </a:r>
          </a:p>
          <a:p>
            <a:pPr marL="0" lvl="0" indent="0" defTabSz="914400">
              <a:spcBef>
                <a:spcPts val="1000"/>
              </a:spcBef>
              <a:buClrTx/>
              <a:buSzTx/>
              <a:buNone/>
            </a:pPr>
            <a:r>
              <a:rPr lang="en-US" sz="1800" dirty="0">
                <a:solidFill>
                  <a:srgbClr val="0000FF"/>
                </a:solidFill>
                <a:highlight>
                  <a:srgbClr val="FFFFFF"/>
                </a:highlight>
                <a:latin typeface="Consolas" panose="020B0609020204030204" pitchFamily="49" charset="0"/>
              </a:rPr>
              <a:t>string</a:t>
            </a: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a:t>
            </a:r>
            <a:r>
              <a:rPr lang="en-US" sz="1765" dirty="0" err="1">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clientSecret</a:t>
            </a: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 "oF2LC0pLyfwvUwT61/oVUJ+U8AuwTu+Lyorzt3yZTtE=“</a:t>
            </a:r>
            <a:r>
              <a:rPr lang="en-US" sz="1765" dirty="0" smtClean="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 </a:t>
            </a:r>
            <a:r>
              <a:rPr lang="en-US" sz="1765" dirty="0">
                <a:solidFill>
                  <a:srgbClr val="00B050"/>
                </a:solidFill>
                <a:latin typeface="Consolas" panose="020B0609020204030204" pitchFamily="49" charset="0"/>
                <a:cs typeface="Consolas" panose="020B0609020204030204" pitchFamily="49" charset="0"/>
              </a:rPr>
              <a:t>// mobile service</a:t>
            </a:r>
          </a:p>
          <a:p>
            <a:pPr marL="0" lvl="0" indent="0" defTabSz="914400">
              <a:spcBef>
                <a:spcPts val="1000"/>
              </a:spcBef>
              <a:buClrTx/>
              <a:buSzTx/>
              <a:buNone/>
            </a:pP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a:t>
            </a:r>
          </a:p>
          <a:p>
            <a:pPr marL="0" lvl="0" indent="0" defTabSz="914400">
              <a:spcBef>
                <a:spcPts val="1000"/>
              </a:spcBef>
              <a:buClrTx/>
              <a:buSzTx/>
              <a:buNone/>
            </a:pPr>
            <a:r>
              <a:rPr lang="en-US" sz="1800" dirty="0" err="1">
                <a:solidFill>
                  <a:srgbClr val="2B91AF"/>
                </a:solidFill>
                <a:highlight>
                  <a:srgbClr val="FFFFFF"/>
                </a:highlight>
                <a:latin typeface="Consolas" panose="020B0609020204030204" pitchFamily="49" charset="0"/>
              </a:rPr>
              <a:t>AuthenticationContext</a:t>
            </a: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ac = </a:t>
            </a:r>
            <a:r>
              <a:rPr lang="en-US" sz="1800" dirty="0">
                <a:solidFill>
                  <a:srgbClr val="0000FF"/>
                </a:solidFill>
                <a:highlight>
                  <a:srgbClr val="FFFFFF"/>
                </a:highlight>
                <a:latin typeface="Consolas" panose="020B0609020204030204" pitchFamily="49" charset="0"/>
              </a:rPr>
              <a:t>new</a:t>
            </a: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AuthenticationContext</a:t>
            </a:r>
            <a:r>
              <a:rPr lang="en-US" sz="1765" dirty="0" smtClean="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a:t>
            </a: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authority);</a:t>
            </a:r>
          </a:p>
          <a:p>
            <a:pPr marL="0" lvl="0" indent="0" defTabSz="914400">
              <a:spcBef>
                <a:spcPts val="1000"/>
              </a:spcBef>
              <a:buClrTx/>
              <a:buSzTx/>
              <a:buNone/>
            </a:pPr>
            <a:r>
              <a:rPr lang="en-US" sz="1800" dirty="0" err="1">
                <a:solidFill>
                  <a:srgbClr val="2B91AF"/>
                </a:solidFill>
                <a:highlight>
                  <a:srgbClr val="FFFFFF"/>
                </a:highlight>
                <a:latin typeface="Consolas" panose="020B0609020204030204" pitchFamily="49" charset="0"/>
              </a:rPr>
              <a:t>AuthenticationResult</a:t>
            </a: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a:t>
            </a:r>
            <a:r>
              <a:rPr lang="en-US" sz="1765" dirty="0" err="1">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ar</a:t>
            </a: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 </a:t>
            </a:r>
            <a:r>
              <a:rPr lang="en-US" sz="1765" dirty="0" err="1">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ac.AcquireToken</a:t>
            </a: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a:t>
            </a:r>
            <a:r>
              <a:rPr lang="en-US" sz="1765" dirty="0" err="1">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resourceURI</a:t>
            </a: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a:t>
            </a:r>
            <a:r>
              <a:rPr lang="en-US" sz="1800" dirty="0">
                <a:solidFill>
                  <a:srgbClr val="0000FF"/>
                </a:solidFill>
                <a:highlight>
                  <a:srgbClr val="FFFFFF"/>
                </a:highlight>
                <a:latin typeface="Consolas" panose="020B0609020204030204" pitchFamily="49" charset="0"/>
              </a:rPr>
              <a:t>new</a:t>
            </a: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a:t>
            </a:r>
            <a:r>
              <a:rPr lang="en-US" sz="1765" dirty="0" err="1">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UserAssertion</a:t>
            </a: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a:t>
            </a:r>
            <a:r>
              <a:rPr lang="en-US" sz="1765" dirty="0" err="1">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accessToken</a:t>
            </a: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a:t>
            </a:r>
            <a:r>
              <a:rPr lang="en-US" sz="1800" dirty="0">
                <a:solidFill>
                  <a:srgbClr val="0000FF"/>
                </a:solidFill>
                <a:highlight>
                  <a:srgbClr val="FFFFFF"/>
                </a:highlight>
                <a:latin typeface="Consolas" panose="020B0609020204030204" pitchFamily="49" charset="0"/>
              </a:rPr>
              <a:t>new</a:t>
            </a: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a:t>
            </a:r>
            <a:r>
              <a:rPr lang="en-US" sz="1765" dirty="0" err="1">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ClientCredential</a:t>
            </a: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a:t>
            </a:r>
            <a:r>
              <a:rPr lang="en-US" sz="1765" dirty="0" err="1">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clientId</a:t>
            </a: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a:t>
            </a:r>
            <a:r>
              <a:rPr lang="en-US" sz="1765" dirty="0" err="1">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clientSecret</a:t>
            </a: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a:t>
            </a:r>
          </a:p>
          <a:p>
            <a:pPr marL="0" lvl="0" indent="0" defTabSz="914400">
              <a:spcBef>
                <a:spcPts val="1000"/>
              </a:spcBef>
              <a:buClrTx/>
              <a:buSzTx/>
              <a:buNone/>
            </a:pPr>
            <a:r>
              <a:rPr lang="en-US" sz="1800" dirty="0">
                <a:solidFill>
                  <a:srgbClr val="0000FF"/>
                </a:solidFill>
                <a:highlight>
                  <a:srgbClr val="FFFFFF"/>
                </a:highlight>
                <a:latin typeface="Consolas" panose="020B0609020204030204" pitchFamily="49" charset="0"/>
              </a:rPr>
              <a:t>string</a:t>
            </a: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a:t>
            </a:r>
            <a:r>
              <a:rPr lang="en-US" sz="1765" dirty="0" err="1">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resourceToken</a:t>
            </a: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 = </a:t>
            </a:r>
            <a:r>
              <a:rPr lang="en-US" sz="1765" dirty="0" err="1">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ar.AccessToken</a:t>
            </a:r>
            <a:r>
              <a:rPr lang="en-US" sz="1765" dirty="0">
                <a:gradFill>
                  <a:gsLst>
                    <a:gs pos="1250">
                      <a:srgbClr val="000000"/>
                    </a:gs>
                    <a:gs pos="100000">
                      <a:srgbClr val="000000"/>
                    </a:gs>
                  </a:gsLst>
                  <a:lin ang="5400000" scaled="0"/>
                </a:gradFill>
                <a:latin typeface="Consolas" panose="020B0609020204030204" pitchFamily="49" charset="0"/>
                <a:cs typeface="Consolas" panose="020B0609020204030204" pitchFamily="49" charset="0"/>
              </a:rPr>
              <a:t>;</a:t>
            </a:r>
          </a:p>
          <a:p>
            <a:pPr marL="0" indent="0">
              <a:buNone/>
            </a:pPr>
            <a:endParaRPr lang="en-US" dirty="0"/>
          </a:p>
        </p:txBody>
      </p:sp>
      <p:sp>
        <p:nvSpPr>
          <p:cNvPr id="5" name="Title 4"/>
          <p:cNvSpPr>
            <a:spLocks noGrp="1"/>
          </p:cNvSpPr>
          <p:nvPr>
            <p:ph type="title"/>
          </p:nvPr>
        </p:nvSpPr>
        <p:spPr/>
        <p:txBody>
          <a:bodyPr/>
          <a:lstStyle/>
          <a:p>
            <a:r>
              <a:rPr lang="en-US" dirty="0"/>
              <a:t>Access resources on behalf of the user</a:t>
            </a:r>
          </a:p>
        </p:txBody>
      </p:sp>
    </p:spTree>
    <p:extLst>
      <p:ext uri="{BB962C8B-B14F-4D97-AF65-F5344CB8AC3E}">
        <p14:creationId xmlns:p14="http://schemas.microsoft.com/office/powerpoint/2010/main" val="255754933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Push notifications at scale</a:t>
            </a:r>
            <a:endParaRPr lang="en-US" dirty="0"/>
          </a:p>
        </p:txBody>
      </p:sp>
    </p:spTree>
    <p:extLst>
      <p:ext uri="{BB962C8B-B14F-4D97-AF65-F5344CB8AC3E}">
        <p14:creationId xmlns:p14="http://schemas.microsoft.com/office/powerpoint/2010/main" val="271599341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5913437" y="3421062"/>
            <a:ext cx="6324600" cy="914400"/>
          </a:xfrm>
        </p:spPr>
        <p:txBody>
          <a:bodyPr/>
          <a:lstStyle/>
          <a:p>
            <a:pPr marL="514350" indent="-514350">
              <a:buFont typeface="+mj-lt"/>
              <a:buAutoNum type="arabicParenR"/>
            </a:pPr>
            <a:r>
              <a:rPr lang="en-US" sz="2800" dirty="0" smtClean="0"/>
              <a:t>Every Mobile Service gets a Notification Hub (included in the price)</a:t>
            </a:r>
            <a:endParaRPr lang="en-US" sz="2800" dirty="0"/>
          </a:p>
          <a:p>
            <a:pPr marL="514350" indent="-514350">
              <a:buFont typeface="+mj-lt"/>
              <a:buAutoNum type="arabicParenR"/>
            </a:pPr>
            <a:endParaRPr lang="en-US" sz="2800" dirty="0" smtClean="0"/>
          </a:p>
          <a:p>
            <a:pPr marL="514350" indent="-514350">
              <a:buFont typeface="+mj-lt"/>
              <a:buAutoNum type="arabicParenR"/>
            </a:pPr>
            <a:r>
              <a:rPr lang="en-US" sz="2800" dirty="0" smtClean="0"/>
              <a:t>Device tokens are automatically registered with Notification Hubs </a:t>
            </a:r>
            <a:endParaRPr lang="en-US" sz="2800" dirty="0"/>
          </a:p>
          <a:p>
            <a:pPr marL="514350" indent="-514350">
              <a:buFont typeface="+mj-lt"/>
              <a:buAutoNum type="arabicParenR"/>
            </a:pPr>
            <a:endParaRPr lang="en-US" sz="2800" dirty="0" smtClean="0"/>
          </a:p>
          <a:p>
            <a:pPr marL="514350" indent="-514350">
              <a:buFont typeface="+mj-lt"/>
              <a:buAutoNum type="arabicParenR"/>
            </a:pPr>
            <a:r>
              <a:rPr lang="en-US" sz="2800" dirty="0" smtClean="0"/>
              <a:t>Built-in push-to-user capability</a:t>
            </a:r>
            <a:endParaRPr lang="en-US" sz="2800" dirty="0"/>
          </a:p>
          <a:p>
            <a:pPr marL="514350" indent="-514350">
              <a:buFont typeface="+mj-lt"/>
              <a:buAutoNum type="arabicParenR"/>
            </a:pPr>
            <a:endParaRPr lang="en-US" sz="2800" dirty="0"/>
          </a:p>
        </p:txBody>
      </p:sp>
      <p:sp>
        <p:nvSpPr>
          <p:cNvPr id="3" name="Title 2"/>
          <p:cNvSpPr>
            <a:spLocks noGrp="1"/>
          </p:cNvSpPr>
          <p:nvPr>
            <p:ph type="title"/>
          </p:nvPr>
        </p:nvSpPr>
        <p:spPr/>
        <p:txBody>
          <a:bodyPr/>
          <a:lstStyle/>
          <a:p>
            <a:r>
              <a:rPr lang="en-US" dirty="0" smtClean="0"/>
              <a:t>Mobile Services + Notification Hubs</a:t>
            </a:r>
            <a:endParaRPr lang="en-US" dirty="0"/>
          </a:p>
        </p:txBody>
      </p:sp>
      <p:sp>
        <p:nvSpPr>
          <p:cNvPr id="64" name="TextBox 63"/>
          <p:cNvSpPr txBox="1"/>
          <p:nvPr/>
        </p:nvSpPr>
        <p:spPr>
          <a:xfrm>
            <a:off x="1722437" y="2357095"/>
            <a:ext cx="2351606" cy="225767"/>
          </a:xfrm>
          <a:prstGeom prst="rect">
            <a:avLst/>
          </a:prstGeom>
          <a:solidFill>
            <a:schemeClr val="bg1"/>
          </a:solidFill>
        </p:spPr>
        <p:txBody>
          <a:bodyPr wrap="none" lIns="0" tIns="0" rIns="0" bIns="0" rtlCol="0">
            <a:spAutoFit/>
          </a:bodyPr>
          <a:lstStyle/>
          <a:p>
            <a:pPr algn="ctr" defTabSz="914224"/>
            <a:r>
              <a:rPr lang="en-US" sz="1467" dirty="0" err="1" smtClean="0">
                <a:solidFill>
                  <a:srgbClr val="404040"/>
                </a:solidFill>
                <a:latin typeface="Segoe" pitchFamily="34" charset="0"/>
              </a:rPr>
              <a:t>iOS</a:t>
            </a:r>
            <a:r>
              <a:rPr lang="en-US" sz="1467" dirty="0" smtClean="0">
                <a:solidFill>
                  <a:srgbClr val="404040"/>
                </a:solidFill>
                <a:latin typeface="Segoe" pitchFamily="34" charset="0"/>
              </a:rPr>
              <a:t>, Windows, Google apps</a:t>
            </a:r>
            <a:endParaRPr lang="en-US" sz="1467" dirty="0">
              <a:solidFill>
                <a:srgbClr val="404040"/>
              </a:solidFill>
              <a:latin typeface="Segoe" pitchFamily="34" charset="0"/>
            </a:endParaRPr>
          </a:p>
        </p:txBody>
      </p:sp>
      <p:sp>
        <p:nvSpPr>
          <p:cNvPr id="76" name="TextBox 75"/>
          <p:cNvSpPr txBox="1"/>
          <p:nvPr/>
        </p:nvSpPr>
        <p:spPr>
          <a:xfrm>
            <a:off x="3880025" y="4566895"/>
            <a:ext cx="871912" cy="225767"/>
          </a:xfrm>
          <a:prstGeom prst="rect">
            <a:avLst/>
          </a:prstGeom>
          <a:noFill/>
        </p:spPr>
        <p:txBody>
          <a:bodyPr wrap="square" lIns="0" tIns="0" rIns="0" bIns="0" rtlCol="0">
            <a:spAutoFit/>
          </a:bodyPr>
          <a:lstStyle/>
          <a:p>
            <a:pPr algn="ctr" defTabSz="914224"/>
            <a:r>
              <a:rPr lang="en-US" sz="1467" dirty="0" smtClean="0">
                <a:solidFill>
                  <a:srgbClr val="404040"/>
                </a:solidFill>
                <a:latin typeface="Segoe" pitchFamily="34" charset="0"/>
              </a:rPr>
              <a:t>PNS</a:t>
            </a:r>
            <a:endParaRPr lang="en-US" sz="1467" dirty="0">
              <a:solidFill>
                <a:srgbClr val="404040"/>
              </a:solidFill>
              <a:latin typeface="Segoe" pitchFamily="34" charset="0"/>
            </a:endParaRPr>
          </a:p>
        </p:txBody>
      </p:sp>
      <p:sp>
        <p:nvSpPr>
          <p:cNvPr id="77" name="Freeform 61"/>
          <p:cNvSpPr>
            <a:spLocks noEditPoints="1"/>
          </p:cNvSpPr>
          <p:nvPr/>
        </p:nvSpPr>
        <p:spPr bwMode="auto">
          <a:xfrm>
            <a:off x="3993418" y="3727108"/>
            <a:ext cx="645126" cy="760634"/>
          </a:xfrm>
          <a:custGeom>
            <a:avLst/>
            <a:gdLst>
              <a:gd name="T0" fmla="*/ 91 w 162"/>
              <a:gd name="T1" fmla="*/ 100 h 203"/>
              <a:gd name="T2" fmla="*/ 128 w 162"/>
              <a:gd name="T3" fmla="*/ 203 h 203"/>
              <a:gd name="T4" fmla="*/ 108 w 162"/>
              <a:gd name="T5" fmla="*/ 203 h 203"/>
              <a:gd name="T6" fmla="*/ 81 w 162"/>
              <a:gd name="T7" fmla="*/ 180 h 203"/>
              <a:gd name="T8" fmla="*/ 54 w 162"/>
              <a:gd name="T9" fmla="*/ 203 h 203"/>
              <a:gd name="T10" fmla="*/ 34 w 162"/>
              <a:gd name="T11" fmla="*/ 203 h 203"/>
              <a:gd name="T12" fmla="*/ 71 w 162"/>
              <a:gd name="T13" fmla="*/ 100 h 203"/>
              <a:gd name="T14" fmla="*/ 64 w 162"/>
              <a:gd name="T15" fmla="*/ 86 h 203"/>
              <a:gd name="T16" fmla="*/ 81 w 162"/>
              <a:gd name="T17" fmla="*/ 69 h 203"/>
              <a:gd name="T18" fmla="*/ 98 w 162"/>
              <a:gd name="T19" fmla="*/ 86 h 203"/>
              <a:gd name="T20" fmla="*/ 91 w 162"/>
              <a:gd name="T21" fmla="*/ 100 h 203"/>
              <a:gd name="T22" fmla="*/ 81 w 162"/>
              <a:gd name="T23" fmla="*/ 34 h 203"/>
              <a:gd name="T24" fmla="*/ 130 w 162"/>
              <a:gd name="T25" fmla="*/ 83 h 203"/>
              <a:gd name="T26" fmla="*/ 107 w 162"/>
              <a:gd name="T27" fmla="*/ 123 h 203"/>
              <a:gd name="T28" fmla="*/ 106 w 162"/>
              <a:gd name="T29" fmla="*/ 117 h 203"/>
              <a:gd name="T30" fmla="*/ 121 w 162"/>
              <a:gd name="T31" fmla="*/ 86 h 203"/>
              <a:gd name="T32" fmla="*/ 81 w 162"/>
              <a:gd name="T33" fmla="*/ 47 h 203"/>
              <a:gd name="T34" fmla="*/ 42 w 162"/>
              <a:gd name="T35" fmla="*/ 86 h 203"/>
              <a:gd name="T36" fmla="*/ 56 w 162"/>
              <a:gd name="T37" fmla="*/ 117 h 203"/>
              <a:gd name="T38" fmla="*/ 55 w 162"/>
              <a:gd name="T39" fmla="*/ 123 h 203"/>
              <a:gd name="T40" fmla="*/ 33 w 162"/>
              <a:gd name="T41" fmla="*/ 83 h 203"/>
              <a:gd name="T42" fmla="*/ 81 w 162"/>
              <a:gd name="T43" fmla="*/ 34 h 203"/>
              <a:gd name="T44" fmla="*/ 81 w 162"/>
              <a:gd name="T45" fmla="*/ 0 h 203"/>
              <a:gd name="T46" fmla="*/ 162 w 162"/>
              <a:gd name="T47" fmla="*/ 81 h 203"/>
              <a:gd name="T48" fmla="*/ 118 w 162"/>
              <a:gd name="T49" fmla="*/ 154 h 203"/>
              <a:gd name="T50" fmla="*/ 115 w 162"/>
              <a:gd name="T51" fmla="*/ 148 h 203"/>
              <a:gd name="T52" fmla="*/ 153 w 162"/>
              <a:gd name="T53" fmla="*/ 85 h 203"/>
              <a:gd name="T54" fmla="*/ 81 w 162"/>
              <a:gd name="T55" fmla="*/ 13 h 203"/>
              <a:gd name="T56" fmla="*/ 10 w 162"/>
              <a:gd name="T57" fmla="*/ 85 h 203"/>
              <a:gd name="T58" fmla="*/ 47 w 162"/>
              <a:gd name="T59" fmla="*/ 148 h 203"/>
              <a:gd name="T60" fmla="*/ 45 w 162"/>
              <a:gd name="T61" fmla="*/ 154 h 203"/>
              <a:gd name="T62" fmla="*/ 0 w 162"/>
              <a:gd name="T63" fmla="*/ 81 h 203"/>
              <a:gd name="T64" fmla="*/ 81 w 162"/>
              <a:gd name="T65" fmla="*/ 0 h 203"/>
              <a:gd name="T66" fmla="*/ 81 w 162"/>
              <a:gd name="T67" fmla="*/ 124 h 203"/>
              <a:gd name="T68" fmla="*/ 89 w 162"/>
              <a:gd name="T69" fmla="*/ 132 h 203"/>
              <a:gd name="T70" fmla="*/ 81 w 162"/>
              <a:gd name="T71" fmla="*/ 139 h 203"/>
              <a:gd name="T72" fmla="*/ 73 w 162"/>
              <a:gd name="T73" fmla="*/ 132 h 203"/>
              <a:gd name="T74" fmla="*/ 81 w 162"/>
              <a:gd name="T75" fmla="*/ 124 h 203"/>
              <a:gd name="T76" fmla="*/ 81 w 162"/>
              <a:gd name="T77" fmla="*/ 171 h 203"/>
              <a:gd name="T78" fmla="*/ 95 w 162"/>
              <a:gd name="T79" fmla="*/ 160 h 203"/>
              <a:gd name="T80" fmla="*/ 81 w 162"/>
              <a:gd name="T81" fmla="*/ 149 h 203"/>
              <a:gd name="T82" fmla="*/ 68 w 162"/>
              <a:gd name="T83" fmla="*/ 160 h 203"/>
              <a:gd name="T84" fmla="*/ 81 w 162"/>
              <a:gd name="T85" fmla="*/ 17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203">
                <a:moveTo>
                  <a:pt x="91" y="100"/>
                </a:moveTo>
                <a:cubicBezTo>
                  <a:pt x="98" y="144"/>
                  <a:pt x="114" y="181"/>
                  <a:pt x="128" y="203"/>
                </a:cubicBezTo>
                <a:cubicBezTo>
                  <a:pt x="108" y="203"/>
                  <a:pt x="108" y="203"/>
                  <a:pt x="108" y="203"/>
                </a:cubicBezTo>
                <a:cubicBezTo>
                  <a:pt x="108" y="190"/>
                  <a:pt x="100" y="180"/>
                  <a:pt x="81" y="180"/>
                </a:cubicBezTo>
                <a:cubicBezTo>
                  <a:pt x="63" y="180"/>
                  <a:pt x="55" y="190"/>
                  <a:pt x="54" y="203"/>
                </a:cubicBezTo>
                <a:cubicBezTo>
                  <a:pt x="34" y="203"/>
                  <a:pt x="34" y="203"/>
                  <a:pt x="34" y="203"/>
                </a:cubicBezTo>
                <a:cubicBezTo>
                  <a:pt x="49" y="181"/>
                  <a:pt x="64" y="144"/>
                  <a:pt x="71" y="100"/>
                </a:cubicBezTo>
                <a:cubicBezTo>
                  <a:pt x="67" y="97"/>
                  <a:pt x="64" y="92"/>
                  <a:pt x="64" y="86"/>
                </a:cubicBezTo>
                <a:cubicBezTo>
                  <a:pt x="64" y="77"/>
                  <a:pt x="72" y="69"/>
                  <a:pt x="81" y="69"/>
                </a:cubicBezTo>
                <a:cubicBezTo>
                  <a:pt x="91" y="69"/>
                  <a:pt x="98" y="77"/>
                  <a:pt x="98" y="86"/>
                </a:cubicBezTo>
                <a:cubicBezTo>
                  <a:pt x="98" y="92"/>
                  <a:pt x="96" y="97"/>
                  <a:pt x="91" y="100"/>
                </a:cubicBezTo>
                <a:close/>
                <a:moveTo>
                  <a:pt x="81" y="34"/>
                </a:moveTo>
                <a:cubicBezTo>
                  <a:pt x="108" y="34"/>
                  <a:pt x="130" y="56"/>
                  <a:pt x="130" y="83"/>
                </a:cubicBezTo>
                <a:cubicBezTo>
                  <a:pt x="130" y="100"/>
                  <a:pt x="121" y="115"/>
                  <a:pt x="107" y="123"/>
                </a:cubicBezTo>
                <a:cubicBezTo>
                  <a:pt x="107" y="121"/>
                  <a:pt x="106" y="119"/>
                  <a:pt x="106" y="117"/>
                </a:cubicBezTo>
                <a:cubicBezTo>
                  <a:pt x="115" y="110"/>
                  <a:pt x="121" y="99"/>
                  <a:pt x="121" y="86"/>
                </a:cubicBezTo>
                <a:cubicBezTo>
                  <a:pt x="121" y="64"/>
                  <a:pt x="103" y="47"/>
                  <a:pt x="81" y="47"/>
                </a:cubicBezTo>
                <a:cubicBezTo>
                  <a:pt x="59" y="47"/>
                  <a:pt x="42" y="64"/>
                  <a:pt x="42" y="86"/>
                </a:cubicBezTo>
                <a:cubicBezTo>
                  <a:pt x="42" y="99"/>
                  <a:pt x="47" y="110"/>
                  <a:pt x="56" y="117"/>
                </a:cubicBezTo>
                <a:cubicBezTo>
                  <a:pt x="56" y="119"/>
                  <a:pt x="55" y="121"/>
                  <a:pt x="55" y="123"/>
                </a:cubicBezTo>
                <a:cubicBezTo>
                  <a:pt x="42" y="115"/>
                  <a:pt x="33" y="100"/>
                  <a:pt x="33" y="83"/>
                </a:cubicBezTo>
                <a:cubicBezTo>
                  <a:pt x="33" y="56"/>
                  <a:pt x="54" y="34"/>
                  <a:pt x="81" y="34"/>
                </a:cubicBezTo>
                <a:close/>
                <a:moveTo>
                  <a:pt x="81" y="0"/>
                </a:moveTo>
                <a:cubicBezTo>
                  <a:pt x="126" y="0"/>
                  <a:pt x="162" y="37"/>
                  <a:pt x="162" y="81"/>
                </a:cubicBezTo>
                <a:cubicBezTo>
                  <a:pt x="162" y="113"/>
                  <a:pt x="144" y="141"/>
                  <a:pt x="118" y="154"/>
                </a:cubicBezTo>
                <a:cubicBezTo>
                  <a:pt x="117" y="152"/>
                  <a:pt x="116" y="150"/>
                  <a:pt x="115" y="148"/>
                </a:cubicBezTo>
                <a:cubicBezTo>
                  <a:pt x="138" y="136"/>
                  <a:pt x="153" y="112"/>
                  <a:pt x="153" y="85"/>
                </a:cubicBezTo>
                <a:cubicBezTo>
                  <a:pt x="153" y="45"/>
                  <a:pt x="121" y="13"/>
                  <a:pt x="81" y="13"/>
                </a:cubicBezTo>
                <a:cubicBezTo>
                  <a:pt x="42" y="13"/>
                  <a:pt x="10" y="45"/>
                  <a:pt x="10" y="85"/>
                </a:cubicBezTo>
                <a:cubicBezTo>
                  <a:pt x="10" y="112"/>
                  <a:pt x="25" y="136"/>
                  <a:pt x="47" y="148"/>
                </a:cubicBezTo>
                <a:cubicBezTo>
                  <a:pt x="46" y="150"/>
                  <a:pt x="46" y="152"/>
                  <a:pt x="45" y="154"/>
                </a:cubicBezTo>
                <a:cubicBezTo>
                  <a:pt x="18" y="141"/>
                  <a:pt x="0" y="113"/>
                  <a:pt x="0" y="81"/>
                </a:cubicBezTo>
                <a:cubicBezTo>
                  <a:pt x="0" y="37"/>
                  <a:pt x="36" y="0"/>
                  <a:pt x="81" y="0"/>
                </a:cubicBezTo>
                <a:close/>
                <a:moveTo>
                  <a:pt x="81" y="124"/>
                </a:moveTo>
                <a:cubicBezTo>
                  <a:pt x="87" y="124"/>
                  <a:pt x="89" y="128"/>
                  <a:pt x="89" y="132"/>
                </a:cubicBezTo>
                <a:cubicBezTo>
                  <a:pt x="89" y="135"/>
                  <a:pt x="87" y="139"/>
                  <a:pt x="81" y="139"/>
                </a:cubicBezTo>
                <a:cubicBezTo>
                  <a:pt x="75" y="139"/>
                  <a:pt x="73" y="135"/>
                  <a:pt x="73" y="132"/>
                </a:cubicBezTo>
                <a:cubicBezTo>
                  <a:pt x="73" y="128"/>
                  <a:pt x="75" y="124"/>
                  <a:pt x="81" y="124"/>
                </a:cubicBezTo>
                <a:close/>
                <a:moveTo>
                  <a:pt x="81" y="171"/>
                </a:moveTo>
                <a:cubicBezTo>
                  <a:pt x="91" y="171"/>
                  <a:pt x="95" y="166"/>
                  <a:pt x="95" y="160"/>
                </a:cubicBezTo>
                <a:cubicBezTo>
                  <a:pt x="95" y="154"/>
                  <a:pt x="91" y="149"/>
                  <a:pt x="81" y="149"/>
                </a:cubicBezTo>
                <a:cubicBezTo>
                  <a:pt x="71" y="149"/>
                  <a:pt x="68" y="154"/>
                  <a:pt x="68" y="160"/>
                </a:cubicBezTo>
                <a:cubicBezTo>
                  <a:pt x="68" y="166"/>
                  <a:pt x="71" y="171"/>
                  <a:pt x="81" y="171"/>
                </a:cubicBezTo>
                <a:close/>
              </a:path>
            </a:pathLst>
          </a:custGeom>
          <a:solidFill>
            <a:schemeClr val="bg1">
              <a:lumMod val="50000"/>
            </a:schemeClr>
          </a:solidFill>
          <a:ln>
            <a:noFill/>
          </a:ln>
        </p:spPr>
        <p:txBody>
          <a:bodyPr vert="horz" wrap="square" lIns="121903" tIns="60952" rIns="121903" bIns="60952" numCol="1" anchor="t" anchorCtr="0" compatLnSpc="1">
            <a:prstTxWarp prst="textNoShape">
              <a:avLst/>
            </a:prstTxWarp>
          </a:bodyPr>
          <a:lstStyle/>
          <a:p>
            <a:pPr defTabSz="914224"/>
            <a:endParaRPr lang="en-US" sz="1866">
              <a:solidFill>
                <a:prstClr val="white"/>
              </a:solidFill>
            </a:endParaRPr>
          </a:p>
        </p:txBody>
      </p:sp>
      <p:sp>
        <p:nvSpPr>
          <p:cNvPr id="78" name="Right Arrow 77"/>
          <p:cNvSpPr/>
          <p:nvPr/>
        </p:nvSpPr>
        <p:spPr>
          <a:xfrm rot="3332001">
            <a:off x="3119682" y="3163377"/>
            <a:ext cx="896902" cy="383858"/>
          </a:xfrm>
          <a:prstGeom prst="rightArrow">
            <a:avLst/>
          </a:prstGeom>
          <a:solidFill>
            <a:schemeClr val="bg1">
              <a:lumMod val="50000"/>
            </a:schemeClr>
          </a:solidFill>
          <a:ln>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rgbClr val="FFFFFF"/>
              </a:solidFill>
            </a:endParaRPr>
          </a:p>
        </p:txBody>
      </p:sp>
      <p:sp>
        <p:nvSpPr>
          <p:cNvPr id="79" name="Right Arrow 78"/>
          <p:cNvSpPr/>
          <p:nvPr/>
        </p:nvSpPr>
        <p:spPr>
          <a:xfrm rot="14124937">
            <a:off x="3502500" y="2901611"/>
            <a:ext cx="846829" cy="363733"/>
          </a:xfrm>
          <a:prstGeom prst="rightArrow">
            <a:avLst/>
          </a:prstGeom>
          <a:solidFill>
            <a:schemeClr val="bg1">
              <a:lumMod val="50000"/>
            </a:schemeClr>
          </a:solidFill>
          <a:ln>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rgbClr val="FFFFFF"/>
              </a:solidFill>
            </a:endParaRPr>
          </a:p>
        </p:txBody>
      </p:sp>
      <p:sp>
        <p:nvSpPr>
          <p:cNvPr id="80" name="Right Arrow 79"/>
          <p:cNvSpPr/>
          <p:nvPr/>
        </p:nvSpPr>
        <p:spPr>
          <a:xfrm rot="8152482">
            <a:off x="1198624" y="2839914"/>
            <a:ext cx="896902" cy="391052"/>
          </a:xfrm>
          <a:prstGeom prst="rightArrow">
            <a:avLst/>
          </a:prstGeom>
          <a:solidFill>
            <a:schemeClr val="bg1">
              <a:lumMod val="50000"/>
            </a:schemeClr>
          </a:solidFill>
          <a:ln>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rgbClr val="FFFFFF"/>
              </a:solidFill>
            </a:endParaRPr>
          </a:p>
        </p:txBody>
      </p:sp>
      <p:sp>
        <p:nvSpPr>
          <p:cNvPr id="81" name="Right Arrow 80"/>
          <p:cNvSpPr/>
          <p:nvPr/>
        </p:nvSpPr>
        <p:spPr>
          <a:xfrm rot="3117793">
            <a:off x="1158984" y="4830959"/>
            <a:ext cx="896902" cy="391052"/>
          </a:xfrm>
          <a:prstGeom prst="rightArrow">
            <a:avLst/>
          </a:prstGeom>
          <a:solidFill>
            <a:schemeClr val="bg1">
              <a:lumMod val="50000"/>
            </a:schemeClr>
          </a:solidFill>
          <a:ln>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rgbClr val="FFFFFF"/>
              </a:solidFill>
            </a:endParaRPr>
          </a:p>
        </p:txBody>
      </p:sp>
      <p:sp>
        <p:nvSpPr>
          <p:cNvPr id="82" name="Right Arrow 81"/>
          <p:cNvSpPr/>
          <p:nvPr/>
        </p:nvSpPr>
        <p:spPr>
          <a:xfrm rot="18651456">
            <a:off x="3312335" y="4825474"/>
            <a:ext cx="699321" cy="335712"/>
          </a:xfrm>
          <a:prstGeom prst="rightArrow">
            <a:avLst/>
          </a:prstGeom>
          <a:solidFill>
            <a:schemeClr val="bg1">
              <a:lumMod val="50000"/>
            </a:schemeClr>
          </a:solidFill>
          <a:ln>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rgbClr val="FFFFFF"/>
              </a:solidFill>
            </a:endParaRPr>
          </a:p>
        </p:txBody>
      </p:sp>
      <p:pic>
        <p:nvPicPr>
          <p:cNvPr id="86" name="Picture 8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5104" y="1628126"/>
            <a:ext cx="43497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8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9166" y="1594740"/>
            <a:ext cx="969466" cy="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8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6129" y="3378611"/>
            <a:ext cx="685178" cy="110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8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86611" y="4994198"/>
            <a:ext cx="884600" cy="856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TextBox 89"/>
          <p:cNvSpPr txBox="1"/>
          <p:nvPr/>
        </p:nvSpPr>
        <p:spPr>
          <a:xfrm>
            <a:off x="274639" y="4625678"/>
            <a:ext cx="871912" cy="451534"/>
          </a:xfrm>
          <a:prstGeom prst="rect">
            <a:avLst/>
          </a:prstGeom>
          <a:noFill/>
        </p:spPr>
        <p:txBody>
          <a:bodyPr wrap="square" lIns="0" tIns="0" rIns="0" bIns="0" rtlCol="0">
            <a:spAutoFit/>
          </a:bodyPr>
          <a:lstStyle/>
          <a:p>
            <a:pPr algn="ctr" defTabSz="914224"/>
            <a:r>
              <a:rPr lang="en-US" sz="1467" dirty="0" smtClean="0">
                <a:solidFill>
                  <a:srgbClr val="404040"/>
                </a:solidFill>
                <a:latin typeface="Segoe" pitchFamily="34" charset="0"/>
              </a:rPr>
              <a:t>Mobile Service</a:t>
            </a:r>
          </a:p>
        </p:txBody>
      </p:sp>
      <p:sp>
        <p:nvSpPr>
          <p:cNvPr id="91" name="TextBox 90"/>
          <p:cNvSpPr txBox="1"/>
          <p:nvPr/>
        </p:nvSpPr>
        <p:spPr>
          <a:xfrm>
            <a:off x="2233209" y="5957523"/>
            <a:ext cx="922895" cy="451534"/>
          </a:xfrm>
          <a:prstGeom prst="rect">
            <a:avLst/>
          </a:prstGeom>
          <a:noFill/>
        </p:spPr>
        <p:txBody>
          <a:bodyPr wrap="square" lIns="0" tIns="0" rIns="0" bIns="0" rtlCol="0">
            <a:spAutoFit/>
          </a:bodyPr>
          <a:lstStyle/>
          <a:p>
            <a:pPr algn="ctr" defTabSz="914224"/>
            <a:r>
              <a:rPr lang="en-US" sz="1467" dirty="0" smtClean="0">
                <a:solidFill>
                  <a:srgbClr val="404040"/>
                </a:solidFill>
                <a:latin typeface="Segoe" pitchFamily="34" charset="0"/>
              </a:rPr>
              <a:t>Notification</a:t>
            </a:r>
          </a:p>
          <a:p>
            <a:pPr algn="ctr" defTabSz="914224"/>
            <a:r>
              <a:rPr lang="en-US" sz="1467" dirty="0" smtClean="0">
                <a:solidFill>
                  <a:srgbClr val="404040"/>
                </a:solidFill>
                <a:latin typeface="Segoe" pitchFamily="34" charset="0"/>
              </a:rPr>
              <a:t>Hubs</a:t>
            </a:r>
          </a:p>
        </p:txBody>
      </p:sp>
    </p:spTree>
    <p:extLst>
      <p:ext uri="{BB962C8B-B14F-4D97-AF65-F5344CB8AC3E}">
        <p14:creationId xmlns:p14="http://schemas.microsoft.com/office/powerpoint/2010/main" val="28769056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80" grpId="0" animBg="1"/>
      <p:bldP spid="81" grpId="0" animBg="1"/>
      <p:bldP spid="8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2843" y="130954"/>
            <a:ext cx="11300393" cy="1351952"/>
          </a:xfrm>
        </p:spPr>
        <p:txBody>
          <a:bodyPr>
            <a:normAutofit/>
          </a:bodyPr>
          <a:lstStyle/>
          <a:p>
            <a:r>
              <a:rPr lang="en-US" dirty="0" smtClean="0"/>
              <a:t>Advantages of Notification Hubs</a:t>
            </a:r>
            <a:endParaRPr lang="en-US" dirty="0"/>
          </a:p>
        </p:txBody>
      </p:sp>
      <p:sp>
        <p:nvSpPr>
          <p:cNvPr id="6" name="Text Placeholder 5"/>
          <p:cNvSpPr>
            <a:spLocks noGrp="1"/>
          </p:cNvSpPr>
          <p:nvPr>
            <p:ph type="body" sz="quarter" idx="10"/>
          </p:nvPr>
        </p:nvSpPr>
        <p:spPr>
          <a:xfrm>
            <a:off x="275482" y="1273148"/>
            <a:ext cx="11885514" cy="4799919"/>
          </a:xfrm>
        </p:spPr>
        <p:txBody>
          <a:bodyPr>
            <a:noAutofit/>
          </a:bodyPr>
          <a:lstStyle/>
          <a:p>
            <a:pPr marL="0" indent="0">
              <a:buNone/>
            </a:pPr>
            <a:r>
              <a:rPr lang="en-US" sz="2448" dirty="0"/>
              <a:t>X-plat: </a:t>
            </a:r>
            <a:r>
              <a:rPr lang="en-US" sz="2448" dirty="0" smtClean="0"/>
              <a:t>one API to notify on </a:t>
            </a:r>
            <a:r>
              <a:rPr lang="en-US" sz="2448" dirty="0"/>
              <a:t>any mobile platform</a:t>
            </a:r>
          </a:p>
          <a:p>
            <a:r>
              <a:rPr lang="en-US" sz="1632" dirty="0" smtClean="0"/>
              <a:t>Support </a:t>
            </a:r>
            <a:r>
              <a:rPr lang="en-US" sz="1632" b="1" dirty="0"/>
              <a:t>IOS, Android, Windows Phone, Windows, Kindle</a:t>
            </a:r>
          </a:p>
          <a:p>
            <a:pPr marL="0" indent="0">
              <a:buNone/>
            </a:pPr>
            <a:endParaRPr lang="en-US" sz="1100" dirty="0" smtClean="0"/>
          </a:p>
          <a:p>
            <a:pPr marL="0" indent="0">
              <a:buNone/>
            </a:pPr>
            <a:r>
              <a:rPr lang="en-US" sz="2448" dirty="0" smtClean="0"/>
              <a:t>Avoid </a:t>
            </a:r>
            <a:r>
              <a:rPr lang="en-US" sz="2448" dirty="0"/>
              <a:t>storing device information in </a:t>
            </a:r>
            <a:r>
              <a:rPr lang="en-US" sz="2448" dirty="0" smtClean="0"/>
              <a:t>your tables</a:t>
            </a:r>
            <a:endParaRPr lang="en-US" sz="2448" dirty="0"/>
          </a:p>
          <a:p>
            <a:r>
              <a:rPr lang="en-US" sz="1632" dirty="0"/>
              <a:t>Notification Hub maintains the registry of devices and the associations to users/interest groups</a:t>
            </a:r>
          </a:p>
          <a:p>
            <a:pPr marL="0" indent="0">
              <a:buNone/>
            </a:pPr>
            <a:endParaRPr lang="en-US" sz="1000" dirty="0" smtClean="0"/>
          </a:p>
          <a:p>
            <a:pPr marL="0" indent="0">
              <a:buNone/>
            </a:pPr>
            <a:r>
              <a:rPr lang="en-US" sz="2448" dirty="0" smtClean="0"/>
              <a:t>Work </a:t>
            </a:r>
            <a:r>
              <a:rPr lang="en-US" sz="2448" dirty="0"/>
              <a:t>with logical users and segments</a:t>
            </a:r>
          </a:p>
          <a:p>
            <a:r>
              <a:rPr lang="en-US" sz="1632" dirty="0"/>
              <a:t>Target individual users and large interest groups using </a:t>
            </a:r>
            <a:r>
              <a:rPr lang="en-US" sz="1632" i="1" dirty="0"/>
              <a:t>tags</a:t>
            </a:r>
          </a:p>
          <a:p>
            <a:pPr marL="0" indent="0">
              <a:buNone/>
            </a:pPr>
            <a:endParaRPr lang="en-US" sz="1000" dirty="0" smtClean="0"/>
          </a:p>
          <a:p>
            <a:pPr marL="0" indent="0">
              <a:buNone/>
            </a:pPr>
            <a:r>
              <a:rPr lang="en-US" sz="2448" dirty="0" smtClean="0"/>
              <a:t>Personalization </a:t>
            </a:r>
            <a:r>
              <a:rPr lang="en-US" sz="2448" dirty="0"/>
              <a:t>and localization</a:t>
            </a:r>
          </a:p>
          <a:p>
            <a:r>
              <a:rPr lang="en-US" sz="1632" dirty="0"/>
              <a:t>Keep your back-end free of presentation concerns like localization and user preferences using </a:t>
            </a:r>
            <a:r>
              <a:rPr lang="en-US" sz="1632" i="1" dirty="0"/>
              <a:t>templates</a:t>
            </a:r>
          </a:p>
          <a:p>
            <a:pPr marL="0" indent="0">
              <a:buNone/>
            </a:pPr>
            <a:endParaRPr lang="en-US" sz="1000" dirty="0" smtClean="0"/>
          </a:p>
          <a:p>
            <a:pPr marL="0" indent="0">
              <a:buNone/>
            </a:pPr>
            <a:r>
              <a:rPr lang="en-US" sz="2448" dirty="0" smtClean="0"/>
              <a:t>Broadcast </a:t>
            </a:r>
            <a:r>
              <a:rPr lang="en-US" sz="2448" dirty="0"/>
              <a:t>at scale, multicast, unicast</a:t>
            </a:r>
          </a:p>
          <a:p>
            <a:r>
              <a:rPr lang="en-US" sz="1632" dirty="0"/>
              <a:t>Push notifications to millions of devices (across platforms) with a single call</a:t>
            </a:r>
          </a:p>
          <a:p>
            <a:pPr marL="0" indent="0">
              <a:buNone/>
            </a:pPr>
            <a:endParaRPr lang="en-US" sz="1000" dirty="0" smtClean="0"/>
          </a:p>
          <a:p>
            <a:pPr marL="0" indent="0">
              <a:buNone/>
            </a:pPr>
            <a:r>
              <a:rPr lang="en-US" sz="2448" dirty="0" smtClean="0"/>
              <a:t>Rich Telemetry</a:t>
            </a:r>
            <a:endParaRPr lang="en-US" sz="2448" dirty="0"/>
          </a:p>
          <a:p>
            <a:r>
              <a:rPr lang="en-US" sz="1632" dirty="0"/>
              <a:t>Rich telemetry available through portal or APIs</a:t>
            </a:r>
          </a:p>
        </p:txBody>
      </p:sp>
    </p:spTree>
    <p:extLst>
      <p:ext uri="{BB962C8B-B14F-4D97-AF65-F5344CB8AC3E}">
        <p14:creationId xmlns:p14="http://schemas.microsoft.com/office/powerpoint/2010/main" val="2578958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
            <a:ext cx="12434711" cy="6994525"/>
          </a:xfrm>
          <a:prstGeom prst="rect">
            <a:avLst/>
          </a:prstGeom>
        </p:spPr>
      </p:pic>
    </p:spTree>
    <p:extLst>
      <p:ext uri="{BB962C8B-B14F-4D97-AF65-F5344CB8AC3E}">
        <p14:creationId xmlns:p14="http://schemas.microsoft.com/office/powerpoint/2010/main" val="211144671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p:txBody>
          <a:bodyPr/>
          <a:lstStyle/>
          <a:p>
            <a:pPr marL="0" indent="0">
              <a:buNone/>
            </a:pPr>
            <a:r>
              <a:rPr lang="en-US" dirty="0" smtClean="0"/>
              <a:t>Mobile Services .NET Backend</a:t>
            </a:r>
          </a:p>
          <a:p>
            <a:pPr marL="0" indent="0">
              <a:buNone/>
            </a:pPr>
            <a:r>
              <a:rPr lang="en-US" dirty="0" smtClean="0"/>
              <a:t>Open Source</a:t>
            </a:r>
            <a:endParaRPr lang="en-US" dirty="0"/>
          </a:p>
        </p:txBody>
      </p:sp>
      <p:sp>
        <p:nvSpPr>
          <p:cNvPr id="7" name="Title 6"/>
          <p:cNvSpPr>
            <a:spLocks noGrp="1"/>
          </p:cNvSpPr>
          <p:nvPr>
            <p:ph type="ctrTitle"/>
          </p:nvPr>
        </p:nvSpPr>
        <p:spPr/>
        <p:txBody>
          <a:bodyPr/>
          <a:lstStyle/>
          <a:p>
            <a:r>
              <a:rPr lang="en-US" dirty="0" smtClean="0"/>
              <a:t>Announcing</a:t>
            </a:r>
            <a:endParaRPr lang="en-US" dirty="0"/>
          </a:p>
        </p:txBody>
      </p:sp>
    </p:spTree>
    <p:extLst>
      <p:ext uri="{BB962C8B-B14F-4D97-AF65-F5344CB8AC3E}">
        <p14:creationId xmlns:p14="http://schemas.microsoft.com/office/powerpoint/2010/main" val="290880170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11887200" cy="5103812"/>
          </a:xfrm>
        </p:spPr>
        <p:txBody>
          <a:bodyPr>
            <a:normAutofit fontScale="85000" lnSpcReduction="10000"/>
          </a:bodyPr>
          <a:lstStyle/>
          <a:p>
            <a:pPr defTabSz="932278"/>
            <a:r>
              <a:rPr lang="en-US" dirty="0"/>
              <a:t>A Backend for Your Employee or Consumer app in seconds </a:t>
            </a:r>
          </a:p>
          <a:p>
            <a:pPr defTabSz="932278"/>
            <a:r>
              <a:rPr lang="en-US" dirty="0"/>
              <a:t>Your Backend Logic via .NET Web API</a:t>
            </a:r>
          </a:p>
          <a:p>
            <a:pPr defTabSz="932278"/>
            <a:r>
              <a:rPr lang="en-US" dirty="0"/>
              <a:t>Turn-key Mobile Backend Capabilities</a:t>
            </a:r>
          </a:p>
          <a:p>
            <a:pPr marL="571457" lvl="2" indent="-342900" defTabSz="932278"/>
            <a:r>
              <a:rPr lang="en-US" dirty="0"/>
              <a:t>Secure data store/query/page with heterogeneous </a:t>
            </a:r>
            <a:r>
              <a:rPr lang="en-US" dirty="0" err="1"/>
              <a:t>backends</a:t>
            </a:r>
            <a:endParaRPr lang="en-US" dirty="0"/>
          </a:p>
          <a:p>
            <a:pPr marL="571457" lvl="2" indent="-342900" defTabSz="932278"/>
            <a:r>
              <a:rPr lang="en-US" dirty="0"/>
              <a:t>Azure Active Directory</a:t>
            </a:r>
          </a:p>
          <a:p>
            <a:pPr marL="571457" lvl="2" indent="-342900" defTabSz="932278"/>
            <a:r>
              <a:rPr lang="en-US" dirty="0"/>
              <a:t>Support occasionally connected apps</a:t>
            </a:r>
          </a:p>
          <a:p>
            <a:pPr defTabSz="932278"/>
            <a:r>
              <a:rPr lang="en-US" dirty="0"/>
              <a:t>Client SDK for </a:t>
            </a:r>
            <a:r>
              <a:rPr lang="en-US" dirty="0" err="1"/>
              <a:t>iOS</a:t>
            </a:r>
            <a:r>
              <a:rPr lang="en-US" dirty="0"/>
              <a:t>, Android, Windows, </a:t>
            </a:r>
            <a:r>
              <a:rPr lang="en-US" dirty="0" err="1"/>
              <a:t>WinPhone</a:t>
            </a:r>
            <a:r>
              <a:rPr lang="en-US" dirty="0"/>
              <a:t>, </a:t>
            </a:r>
            <a:r>
              <a:rPr lang="en-US" dirty="0" err="1"/>
              <a:t>Xamarin</a:t>
            </a:r>
            <a:r>
              <a:rPr lang="en-US" dirty="0"/>
              <a:t>, </a:t>
            </a:r>
            <a:r>
              <a:rPr lang="en-US" dirty="0" err="1"/>
              <a:t>PhoneGap</a:t>
            </a:r>
            <a:r>
              <a:rPr lang="en-US" dirty="0"/>
              <a:t>, </a:t>
            </a:r>
            <a:r>
              <a:rPr lang="en-US" dirty="0" err="1"/>
              <a:t>Sencha</a:t>
            </a:r>
            <a:endParaRPr lang="en-US" dirty="0"/>
          </a:p>
          <a:p>
            <a:pPr defTabSz="932278"/>
            <a:r>
              <a:rPr lang="en-US" dirty="0"/>
              <a:t>Integration With Your On-Premise Enterprise Systems, O365</a:t>
            </a:r>
          </a:p>
          <a:p>
            <a:pPr defTabSz="932278"/>
            <a:r>
              <a:rPr lang="en-US" dirty="0"/>
              <a:t>We Manage, Run, and Monitor your backend for you</a:t>
            </a:r>
          </a:p>
          <a:p>
            <a:pPr defTabSz="932278"/>
            <a:endParaRPr lang="en-US" dirty="0"/>
          </a:p>
          <a:p>
            <a:endParaRPr lang="en-US" dirty="0"/>
          </a:p>
        </p:txBody>
      </p:sp>
      <p:sp>
        <p:nvSpPr>
          <p:cNvPr id="17" name="Title 16"/>
          <p:cNvSpPr>
            <a:spLocks noGrp="1"/>
          </p:cNvSpPr>
          <p:nvPr>
            <p:ph type="title"/>
          </p:nvPr>
        </p:nvSpPr>
        <p:spPr/>
        <p:txBody>
          <a:bodyPr/>
          <a:lstStyle/>
          <a:p>
            <a:r>
              <a:rPr lang="en-US" dirty="0" smtClean="0"/>
              <a:t>Mobile Services .NET</a:t>
            </a:r>
            <a:endParaRPr lang="en-US" dirty="0"/>
          </a:p>
        </p:txBody>
      </p:sp>
    </p:spTree>
    <p:extLst>
      <p:ext uri="{BB962C8B-B14F-4D97-AF65-F5344CB8AC3E}">
        <p14:creationId xmlns:p14="http://schemas.microsoft.com/office/powerpoint/2010/main" val="157503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5786199"/>
          </a:xfrm>
        </p:spPr>
        <p:txBody>
          <a:bodyPr/>
          <a:lstStyle/>
          <a:p>
            <a:pPr marL="0" indent="0">
              <a:buNone/>
            </a:pPr>
            <a:r>
              <a:rPr lang="en-US" dirty="0">
                <a:hlinkClick r:id="rId2"/>
              </a:rPr>
              <a:t>http://</a:t>
            </a:r>
            <a:r>
              <a:rPr lang="en-US" dirty="0" smtClean="0">
                <a:hlinkClick r:id="rId2"/>
              </a:rPr>
              <a:t>www.windowsazure.com/mobile</a:t>
            </a:r>
            <a:r>
              <a:rPr lang="en-US" dirty="0" smtClean="0"/>
              <a:t> </a:t>
            </a:r>
            <a:endParaRPr lang="en-US" dirty="0"/>
          </a:p>
          <a:p>
            <a:pPr marL="0" indent="0">
              <a:buNone/>
            </a:pPr>
            <a:endParaRPr lang="en-US" dirty="0"/>
          </a:p>
          <a:p>
            <a:pPr marL="0" indent="0">
              <a:buNone/>
            </a:pPr>
            <a:r>
              <a:rPr lang="en-US" b="1" dirty="0" smtClean="0"/>
              <a:t>Talks</a:t>
            </a:r>
            <a:endParaRPr lang="en-US" b="1" dirty="0"/>
          </a:p>
          <a:p>
            <a:r>
              <a:rPr lang="en-US" b="1" dirty="0"/>
              <a:t>2-616 </a:t>
            </a:r>
            <a:r>
              <a:rPr lang="en-US" dirty="0"/>
              <a:t>Mobile Push Notifications to Any Client with Azure Notification Hubs Elio Damaggio</a:t>
            </a:r>
          </a:p>
          <a:p>
            <a:r>
              <a:rPr lang="en-US" b="1" dirty="0"/>
              <a:t>3-603</a:t>
            </a:r>
            <a:r>
              <a:rPr lang="en-US" dirty="0"/>
              <a:t> Building Web APIs for Mobile Apps Using ASP.NET Web API 2.1</a:t>
            </a:r>
          </a:p>
          <a:p>
            <a:r>
              <a:rPr lang="en-US" b="1" dirty="0"/>
              <a:t>3-622 </a:t>
            </a:r>
            <a:r>
              <a:rPr lang="en-US" dirty="0"/>
              <a:t>Building Cross-Platform Line of Business Apps with Mobile </a:t>
            </a:r>
            <a:r>
              <a:rPr lang="en-US" dirty="0" smtClean="0"/>
              <a:t>Services</a:t>
            </a:r>
            <a:endParaRPr lang="en-US" dirty="0"/>
          </a:p>
        </p:txBody>
      </p:sp>
      <p:sp>
        <p:nvSpPr>
          <p:cNvPr id="2" name="Title 1"/>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380272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Lap around .NET backend</a:t>
            </a:r>
          </a:p>
          <a:p>
            <a:r>
              <a:rPr lang="en-US" dirty="0" smtClean="0"/>
              <a:t>Data access and offline support</a:t>
            </a:r>
          </a:p>
          <a:p>
            <a:r>
              <a:rPr lang="en-US" dirty="0" smtClean="0"/>
              <a:t>Authentication with AAD</a:t>
            </a:r>
          </a:p>
          <a:p>
            <a:r>
              <a:rPr lang="en-US" dirty="0" smtClean="0"/>
              <a:t>Push notifications at scale</a:t>
            </a:r>
          </a:p>
          <a:p>
            <a:r>
              <a:rPr lang="en-US" dirty="0" smtClean="0"/>
              <a:t>Q&amp;A</a:t>
            </a:r>
            <a:endParaRPr lang="en-US" dirty="0"/>
          </a:p>
        </p:txBody>
      </p:sp>
      <p:pic>
        <p:nvPicPr>
          <p:cNvPr id="4" name="Picture Placeholder 3"/>
          <p:cNvPicPr>
            <a:picLocks noGrp="1" noChangeAspect="1"/>
          </p:cNvPicPr>
          <p:nvPr>
            <p:ph type="pic" sz="quarter" idx="16"/>
          </p:nvPr>
        </p:nvPicPr>
        <p:blipFill rotWithShape="1">
          <a:blip r:embed="rId3" cstate="email">
            <a:extLst>
              <a:ext uri="{28A0092B-C50C-407E-A947-70E740481C1C}">
                <a14:useLocalDpi xmlns:a14="http://schemas.microsoft.com/office/drawing/2010/main"/>
              </a:ext>
            </a:extLst>
          </a:blip>
          <a:srcRect l="16545" r="16545"/>
          <a:stretch/>
        </p:blipFill>
        <p:spPr/>
      </p:pic>
      <p:sp>
        <p:nvSpPr>
          <p:cNvPr id="5" name="Title 4"/>
          <p:cNvSpPr>
            <a:spLocks noGrp="1"/>
          </p:cNvSpPr>
          <p:nvPr>
            <p:ph type="title"/>
          </p:nvPr>
        </p:nvSpPr>
        <p:spPr/>
        <p:txBody>
          <a:bodyPr/>
          <a:lstStyle/>
          <a:p>
            <a:endParaRPr lang="en-US" dirty="0"/>
          </a:p>
        </p:txBody>
      </p:sp>
    </p:spTree>
    <p:extLst>
      <p:ext uri="{BB962C8B-B14F-4D97-AF65-F5344CB8AC3E}">
        <p14:creationId xmlns:p14="http://schemas.microsoft.com/office/powerpoint/2010/main" val="146480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274639" y="295274"/>
            <a:ext cx="11889564" cy="917575"/>
          </a:xfrm>
          <a:prstGeom prst="rect">
            <a:avLst/>
          </a:prstGeom>
        </p:spPr>
        <p:txBody>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6000" dirty="0" smtClean="0">
                <a:gradFill>
                  <a:gsLst>
                    <a:gs pos="1087">
                      <a:schemeClr val="tx2"/>
                    </a:gs>
                    <a:gs pos="100000">
                      <a:schemeClr val="tx2"/>
                    </a:gs>
                  </a:gsLst>
                  <a:lin ang="5400000" scaled="0"/>
                </a:gradFill>
              </a:rPr>
              <a:t>Your Feedback is Important</a:t>
            </a:r>
            <a:endParaRPr lang="en-US" sz="6000" dirty="0">
              <a:gradFill>
                <a:gsLst>
                  <a:gs pos="1087">
                    <a:schemeClr val="tx2"/>
                  </a:gs>
                  <a:gs pos="100000">
                    <a:schemeClr val="tx2"/>
                  </a:gs>
                </a:gsLst>
                <a:lin ang="5400000" scaled="0"/>
              </a:gradFill>
            </a:endParaRPr>
          </a:p>
        </p:txBody>
      </p:sp>
      <p:sp>
        <p:nvSpPr>
          <p:cNvPr id="19" name="Text Placeholder 2"/>
          <p:cNvSpPr txBox="1">
            <a:spLocks/>
          </p:cNvSpPr>
          <p:nvPr/>
        </p:nvSpPr>
        <p:spPr>
          <a:xfrm>
            <a:off x="274638" y="1778483"/>
            <a:ext cx="11887200" cy="2175980"/>
          </a:xfrm>
          <a:prstGeom prst="rect">
            <a:avLst/>
          </a:prstGeom>
        </p:spPr>
        <p:txBody>
          <a:bodyPr lIns="182880" tIns="146304" rIns="182880" bIns="146304"/>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Wingdings" panose="05000000000000000000" pitchFamily="2" charset="2"/>
              <a:buNone/>
            </a:pPr>
            <a:r>
              <a:rPr lang="en-US" sz="3600" dirty="0" smtClean="0">
                <a:gradFill>
                  <a:gsLst>
                    <a:gs pos="5435">
                      <a:schemeClr val="tx1"/>
                    </a:gs>
                    <a:gs pos="100000">
                      <a:schemeClr val="tx1"/>
                    </a:gs>
                  </a:gsLst>
                  <a:lin ang="5400000" scaled="0"/>
                </a:gradFill>
              </a:rPr>
              <a:t>Fill out an evaluation of this session </a:t>
            </a:r>
            <a:br>
              <a:rPr lang="en-US" sz="3600" dirty="0" smtClean="0">
                <a:gradFill>
                  <a:gsLst>
                    <a:gs pos="5435">
                      <a:schemeClr val="tx1"/>
                    </a:gs>
                    <a:gs pos="100000">
                      <a:schemeClr val="tx1"/>
                    </a:gs>
                  </a:gsLst>
                  <a:lin ang="5400000" scaled="0"/>
                </a:gradFill>
              </a:rPr>
            </a:br>
            <a:r>
              <a:rPr lang="en-US" sz="3600" dirty="0" smtClean="0">
                <a:gradFill>
                  <a:gsLst>
                    <a:gs pos="5435">
                      <a:schemeClr val="tx1"/>
                    </a:gs>
                    <a:gs pos="100000">
                      <a:schemeClr val="tx1"/>
                    </a:gs>
                  </a:gsLst>
                  <a:lin ang="5400000" scaled="0"/>
                </a:gradFill>
              </a:rPr>
              <a:t>and help shape future events. </a:t>
            </a:r>
          </a:p>
          <a:p>
            <a:pPr marL="0" indent="0">
              <a:lnSpc>
                <a:spcPct val="80000"/>
              </a:lnSpc>
              <a:spcBef>
                <a:spcPts val="2200"/>
              </a:spcBef>
              <a:buFont typeface="Wingdings" panose="05000000000000000000" pitchFamily="2" charset="2"/>
              <a:buNone/>
            </a:pPr>
            <a:r>
              <a:rPr lang="en-US" sz="3600" dirty="0" smtClean="0">
                <a:gradFill>
                  <a:gsLst>
                    <a:gs pos="5435">
                      <a:schemeClr val="tx1"/>
                    </a:gs>
                    <a:gs pos="100000">
                      <a:schemeClr val="tx1"/>
                    </a:gs>
                  </a:gsLst>
                  <a:lin ang="5400000" scaled="0"/>
                </a:gradFill>
                <a:latin typeface="+mn-lt"/>
              </a:rPr>
              <a:t>Scan the QR code </a:t>
            </a:r>
            <a:r>
              <a:rPr lang="en-US" sz="3600" dirty="0" smtClean="0">
                <a:gradFill>
                  <a:gsLst>
                    <a:gs pos="5435">
                      <a:schemeClr val="tx1"/>
                    </a:gs>
                    <a:gs pos="100000">
                      <a:schemeClr val="tx1"/>
                    </a:gs>
                  </a:gsLst>
                  <a:lin ang="5400000" scaled="0"/>
                </a:gradFill>
              </a:rPr>
              <a:t>to evaluate </a:t>
            </a:r>
            <a:br>
              <a:rPr lang="en-US" sz="3600" dirty="0" smtClean="0">
                <a:gradFill>
                  <a:gsLst>
                    <a:gs pos="5435">
                      <a:schemeClr val="tx1"/>
                    </a:gs>
                    <a:gs pos="100000">
                      <a:schemeClr val="tx1"/>
                    </a:gs>
                  </a:gsLst>
                  <a:lin ang="5400000" scaled="0"/>
                </a:gradFill>
              </a:rPr>
            </a:br>
            <a:r>
              <a:rPr lang="en-US" sz="3600" dirty="0" smtClean="0">
                <a:gradFill>
                  <a:gsLst>
                    <a:gs pos="5435">
                      <a:schemeClr val="tx1"/>
                    </a:gs>
                    <a:gs pos="100000">
                      <a:schemeClr val="tx1"/>
                    </a:gs>
                  </a:gsLst>
                  <a:lin ang="5400000" scaled="0"/>
                </a:gradFill>
              </a:rPr>
              <a:t>this session on your mobile device. </a:t>
            </a:r>
          </a:p>
          <a:p>
            <a:pPr marL="0" indent="0">
              <a:spcBef>
                <a:spcPts val="1800"/>
              </a:spcBef>
              <a:buFont typeface="Wingdings" panose="05000000000000000000" pitchFamily="2" charset="2"/>
              <a:buNone/>
            </a:pPr>
            <a:r>
              <a:rPr lang="en-US" sz="3200" dirty="0" smtClean="0">
                <a:gradFill>
                  <a:gsLst>
                    <a:gs pos="3261">
                      <a:schemeClr val="tx2"/>
                    </a:gs>
                    <a:gs pos="100000">
                      <a:schemeClr val="tx2"/>
                    </a:gs>
                  </a:gsLst>
                  <a:lin ang="5400000" scaled="0"/>
                </a:gradFill>
                <a:latin typeface="+mn-lt"/>
              </a:rPr>
              <a:t>You’ll also be entered into </a:t>
            </a:r>
            <a:br>
              <a:rPr lang="en-US" sz="3200" dirty="0" smtClean="0">
                <a:gradFill>
                  <a:gsLst>
                    <a:gs pos="3261">
                      <a:schemeClr val="tx2"/>
                    </a:gs>
                    <a:gs pos="100000">
                      <a:schemeClr val="tx2"/>
                    </a:gs>
                  </a:gsLst>
                  <a:lin ang="5400000" scaled="0"/>
                </a:gradFill>
                <a:latin typeface="+mn-lt"/>
              </a:rPr>
            </a:br>
            <a:r>
              <a:rPr lang="en-US" sz="3200" dirty="0" smtClean="0">
                <a:gradFill>
                  <a:gsLst>
                    <a:gs pos="3261">
                      <a:schemeClr val="tx2"/>
                    </a:gs>
                    <a:gs pos="100000">
                      <a:schemeClr val="tx2"/>
                    </a:gs>
                  </a:gsLst>
                  <a:lin ang="5400000" scaled="0"/>
                </a:gradFill>
                <a:latin typeface="+mn-lt"/>
              </a:rPr>
              <a:t>a daily prize drawing!</a:t>
            </a:r>
            <a:endParaRPr lang="en-US" sz="3200" dirty="0">
              <a:gradFill>
                <a:gsLst>
                  <a:gs pos="3261">
                    <a:schemeClr val="tx2"/>
                  </a:gs>
                  <a:gs pos="100000">
                    <a:schemeClr val="tx2"/>
                  </a:gs>
                </a:gsLst>
                <a:lin ang="5400000" scaled="0"/>
              </a:gradFill>
              <a:latin typeface="+mn-lt"/>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4239" y="3027946"/>
            <a:ext cx="3657600" cy="3657600"/>
          </a:xfrm>
          <a:prstGeom prst="rect">
            <a:avLst/>
          </a:prstGeom>
          <a:ln>
            <a:solidFill>
              <a:srgbClr val="8C8C8C"/>
            </a:solidFill>
          </a:ln>
        </p:spPr>
      </p:pic>
      <p:sp>
        <p:nvSpPr>
          <p:cNvPr id="25" name="Freeform 24"/>
          <p:cNvSpPr>
            <a:spLocks noChangeAspect="1" noEditPoints="1"/>
          </p:cNvSpPr>
          <p:nvPr/>
        </p:nvSpPr>
        <p:spPr bwMode="black">
          <a:xfrm>
            <a:off x="475560"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308064644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73050" y="6079032"/>
            <a:ext cx="118887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404040">
                        <a:lumMod val="75000"/>
                        <a:lumOff val="25000"/>
                      </a:srgbClr>
                    </a:gs>
                    <a:gs pos="100000">
                      <a:srgbClr val="404040">
                        <a:lumMod val="75000"/>
                        <a:lumOff val="25000"/>
                      </a:srgbClr>
                    </a:gs>
                  </a:gsLst>
                  <a:lin ang="5400000" scaled="0"/>
                </a:gradFill>
                <a:cs typeface="Segoe UI" pitchFamily="34" charset="0"/>
              </a:rPr>
              <a:t>© </a:t>
            </a:r>
            <a:r>
              <a:rPr lang="en-US" sz="700" dirty="0" smtClean="0">
                <a:gradFill>
                  <a:gsLst>
                    <a:gs pos="0">
                      <a:srgbClr val="404040">
                        <a:lumMod val="75000"/>
                        <a:lumOff val="25000"/>
                      </a:srgbClr>
                    </a:gs>
                    <a:gs pos="100000">
                      <a:srgbClr val="404040">
                        <a:lumMod val="75000"/>
                        <a:lumOff val="25000"/>
                      </a:srgbClr>
                    </a:gs>
                  </a:gsLst>
                  <a:lin ang="5400000" scaled="0"/>
                </a:gradFill>
                <a:cs typeface="Segoe UI" pitchFamily="34" charset="0"/>
              </a:rPr>
              <a:t>2014 </a:t>
            </a:r>
            <a:r>
              <a:rPr lang="en-US" sz="700" dirty="0">
                <a:gradFill>
                  <a:gsLst>
                    <a:gs pos="0">
                      <a:srgbClr val="404040">
                        <a:lumMod val="75000"/>
                        <a:lumOff val="25000"/>
                      </a:srgbClr>
                    </a:gs>
                    <a:gs pos="100000">
                      <a:srgbClr val="404040">
                        <a:lumMod val="75000"/>
                        <a:lumOff val="25000"/>
                      </a:srgbClr>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404040">
                        <a:lumMod val="75000"/>
                        <a:lumOff val="25000"/>
                      </a:srgbClr>
                    </a:gs>
                    <a:gs pos="100000">
                      <a:srgbClr val="404040">
                        <a:lumMod val="75000"/>
                        <a:lumOff val="25000"/>
                      </a:srgbClr>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232" y="3103733"/>
            <a:ext cx="3687046" cy="787059"/>
          </a:xfrm>
          <a:prstGeom prst="rect">
            <a:avLst/>
          </a:prstGeom>
        </p:spPr>
      </p:pic>
    </p:spTree>
    <p:extLst>
      <p:ext uri="{BB962C8B-B14F-4D97-AF65-F5344CB8AC3E}">
        <p14:creationId xmlns:p14="http://schemas.microsoft.com/office/powerpoint/2010/main" val="107974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Enable enterprise .NET developers to easily add a backend to their mobile apps, using their </a:t>
            </a:r>
            <a:r>
              <a:rPr lang="en-US" altLang="ja-JP" u="sng" dirty="0"/>
              <a:t>preferred frameworks</a:t>
            </a:r>
            <a:r>
              <a:rPr lang="en-US" altLang="ja-JP" dirty="0"/>
              <a:t>, </a:t>
            </a:r>
            <a:r>
              <a:rPr lang="en-US" altLang="ja-JP" u="sng" dirty="0"/>
              <a:t>tools</a:t>
            </a:r>
            <a:r>
              <a:rPr lang="en-US" altLang="ja-JP" dirty="0"/>
              <a:t>, and </a:t>
            </a:r>
            <a:r>
              <a:rPr lang="en-US" altLang="ja-JP" u="sng" dirty="0"/>
              <a:t>processes</a:t>
            </a:r>
            <a:endParaRPr lang="en-US" u="sng" dirty="0"/>
          </a:p>
        </p:txBody>
      </p:sp>
    </p:spTree>
    <p:extLst>
      <p:ext uri="{BB962C8B-B14F-4D97-AF65-F5344CB8AC3E}">
        <p14:creationId xmlns:p14="http://schemas.microsoft.com/office/powerpoint/2010/main" val="79171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
            <a:ext cx="12434711" cy="6994525"/>
          </a:xfrm>
          <a:prstGeom prst="rect">
            <a:avLst/>
          </a:prstGeom>
        </p:spPr>
      </p:pic>
    </p:spTree>
    <p:extLst>
      <p:ext uri="{BB962C8B-B14F-4D97-AF65-F5344CB8AC3E}">
        <p14:creationId xmlns:p14="http://schemas.microsoft.com/office/powerpoint/2010/main" val="392678609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Lap around .NET backend</a:t>
            </a:r>
            <a:endParaRPr lang="en-US" dirty="0"/>
          </a:p>
        </p:txBody>
      </p:sp>
    </p:spTree>
    <p:extLst>
      <p:ext uri="{BB962C8B-B14F-4D97-AF65-F5344CB8AC3E}">
        <p14:creationId xmlns:p14="http://schemas.microsoft.com/office/powerpoint/2010/main" val="212126967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a:t>Don’t reinvent the wheel</a:t>
            </a:r>
          </a:p>
          <a:p>
            <a:r>
              <a:rPr lang="en-US" dirty="0"/>
              <a:t>Don’t scare away client developers</a:t>
            </a:r>
          </a:p>
          <a:p>
            <a:r>
              <a:rPr lang="en-US" dirty="0"/>
              <a:t>Focus </a:t>
            </a:r>
            <a:r>
              <a:rPr lang="en-US"/>
              <a:t>on enablement</a:t>
            </a:r>
            <a:r>
              <a:rPr lang="en-US" dirty="0"/>
              <a:t>,</a:t>
            </a:r>
            <a:r>
              <a:rPr lang="en-US"/>
              <a:t> especially around data stores</a:t>
            </a:r>
            <a:endParaRPr lang="en-US" dirty="0"/>
          </a:p>
          <a:p>
            <a:r>
              <a:rPr lang="en-US" dirty="0"/>
              <a:t>Visual Studio is key</a:t>
            </a:r>
          </a:p>
          <a:p>
            <a:r>
              <a:rPr lang="en-US" dirty="0"/>
              <a:t>Deliver differentiated hosting value</a:t>
            </a:r>
          </a:p>
          <a:p>
            <a:r>
              <a:rPr lang="en-US" dirty="0"/>
              <a:t>Maintain side-by-side with existing Node.js story</a:t>
            </a:r>
          </a:p>
          <a:p>
            <a:r>
              <a:rPr lang="en-US" dirty="0"/>
              <a:t>Existing cross-platform clients continue to work</a:t>
            </a:r>
          </a:p>
        </p:txBody>
      </p:sp>
      <p:sp>
        <p:nvSpPr>
          <p:cNvPr id="5" name="Title 4"/>
          <p:cNvSpPr>
            <a:spLocks noGrp="1"/>
          </p:cNvSpPr>
          <p:nvPr>
            <p:ph type="title"/>
          </p:nvPr>
        </p:nvSpPr>
        <p:spPr/>
        <p:txBody>
          <a:bodyPr/>
          <a:lstStyle/>
          <a:p>
            <a:r>
              <a:rPr lang="en-US" dirty="0" smtClean="0"/>
              <a:t>Principles</a:t>
            </a:r>
            <a:endParaRPr lang="en-US" dirty="0"/>
          </a:p>
        </p:txBody>
      </p:sp>
    </p:spTree>
    <p:extLst>
      <p:ext uri="{BB962C8B-B14F-4D97-AF65-F5344CB8AC3E}">
        <p14:creationId xmlns:p14="http://schemas.microsoft.com/office/powerpoint/2010/main" val="341237314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Core scenarios at //build/</a:t>
            </a:r>
            <a:endParaRPr lang="en-US" dirty="0"/>
          </a:p>
        </p:txBody>
      </p:sp>
      <p:sp>
        <p:nvSpPr>
          <p:cNvPr id="8" name="Rectangle 7"/>
          <p:cNvSpPr/>
          <p:nvPr/>
        </p:nvSpPr>
        <p:spPr bwMode="auto">
          <a:xfrm>
            <a:off x="269009" y="1765334"/>
            <a:ext cx="2905343" cy="424652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Data</a:t>
            </a:r>
          </a:p>
          <a:p>
            <a:pPr defTabSz="932472" fontAlgn="base">
              <a:spcBef>
                <a:spcPts val="800"/>
              </a:spcBef>
              <a:spcAft>
                <a:spcPct val="0"/>
              </a:spcAft>
            </a:pPr>
            <a:r>
              <a:rPr lang="en-US" dirty="0" smtClean="0">
                <a:solidFill>
                  <a:srgbClr val="FFFFFF"/>
                </a:solidFill>
              </a:rPr>
              <a:t>Based on WebAPI</a:t>
            </a:r>
          </a:p>
          <a:p>
            <a:pPr defTabSz="932472" fontAlgn="base">
              <a:spcBef>
                <a:spcPts val="80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Various data stores supported:</a:t>
            </a:r>
          </a:p>
          <a:p>
            <a:pPr marL="285750" indent="-285750" defTabSz="932472" fontAlgn="base">
              <a:spcBef>
                <a:spcPts val="800"/>
              </a:spcBef>
              <a:spcAft>
                <a:spcPct val="0"/>
              </a:spcAft>
              <a:buFont typeface="Arial" panose="020B0604020202020204" pitchFamily="34" charset="0"/>
              <a:buChar char="•"/>
            </a:pPr>
            <a:r>
              <a:rPr lang="en-US" dirty="0" smtClean="0">
                <a:gradFill>
                  <a:gsLst>
                    <a:gs pos="0">
                      <a:srgbClr val="FFFFFF"/>
                    </a:gs>
                    <a:gs pos="100000">
                      <a:srgbClr val="FFFFFF"/>
                    </a:gs>
                  </a:gsLst>
                  <a:lin ang="5400000" scaled="0"/>
                </a:gradFill>
                <a:ea typeface="Segoe UI" pitchFamily="34" charset="0"/>
                <a:cs typeface="Segoe UI" pitchFamily="34" charset="0"/>
              </a:rPr>
              <a:t>Azure Databases</a:t>
            </a:r>
          </a:p>
          <a:p>
            <a:pPr marL="285750" indent="-285750" defTabSz="932472" fontAlgn="base">
              <a:spcBef>
                <a:spcPts val="800"/>
              </a:spcBef>
              <a:spcAft>
                <a:spcPct val="0"/>
              </a:spcAft>
              <a:buFont typeface="Arial" panose="020B0604020202020204" pitchFamily="34" charset="0"/>
              <a:buChar char="•"/>
            </a:pPr>
            <a:r>
              <a:rPr lang="en-US" dirty="0" smtClean="0">
                <a:gradFill>
                  <a:gsLst>
                    <a:gs pos="0">
                      <a:srgbClr val="FFFFFF"/>
                    </a:gs>
                    <a:gs pos="100000">
                      <a:srgbClr val="FFFFFF"/>
                    </a:gs>
                  </a:gsLst>
                  <a:lin ang="5400000" scaled="0"/>
                </a:gradFill>
                <a:ea typeface="Segoe UI" pitchFamily="34" charset="0"/>
                <a:cs typeface="Segoe UI" pitchFamily="34" charset="0"/>
              </a:rPr>
              <a:t>SQL Server on-</a:t>
            </a:r>
            <a:r>
              <a:rPr lang="en-US" dirty="0" err="1" smtClean="0">
                <a:gradFill>
                  <a:gsLst>
                    <a:gs pos="0">
                      <a:srgbClr val="FFFFFF"/>
                    </a:gs>
                    <a:gs pos="100000">
                      <a:srgbClr val="FFFFFF"/>
                    </a:gs>
                  </a:gsLst>
                  <a:lin ang="5400000" scaled="0"/>
                </a:gradFill>
                <a:ea typeface="Segoe UI" pitchFamily="34" charset="0"/>
                <a:cs typeface="Segoe UI" pitchFamily="34" charset="0"/>
              </a:rPr>
              <a:t>prem</a:t>
            </a:r>
            <a:r>
              <a:rPr lang="en-US" dirty="0" smtClean="0">
                <a:gradFill>
                  <a:gsLst>
                    <a:gs pos="0">
                      <a:srgbClr val="FFFFFF"/>
                    </a:gs>
                    <a:gs pos="100000">
                      <a:srgbClr val="FFFFFF"/>
                    </a:gs>
                  </a:gsLst>
                  <a:lin ang="5400000" scaled="0"/>
                </a:gradFill>
                <a:ea typeface="Segoe UI" pitchFamily="34" charset="0"/>
                <a:cs typeface="Segoe UI" pitchFamily="34" charset="0"/>
              </a:rPr>
              <a:t>/</a:t>
            </a:r>
            <a:r>
              <a:rPr lang="en-US" dirty="0" err="1" smtClean="0">
                <a:gradFill>
                  <a:gsLst>
                    <a:gs pos="0">
                      <a:srgbClr val="FFFFFF"/>
                    </a:gs>
                    <a:gs pos="100000">
                      <a:srgbClr val="FFFFFF"/>
                    </a:gs>
                  </a:gsLst>
                  <a:lin ang="5400000" scaled="0"/>
                </a:gradFill>
                <a:ea typeface="Segoe UI" pitchFamily="34" charset="0"/>
                <a:cs typeface="Segoe UI" pitchFamily="34" charset="0"/>
              </a:rPr>
              <a:t>IaaS</a:t>
            </a:r>
            <a:endParaRPr lang="en-US" dirty="0" smtClean="0">
              <a:gradFill>
                <a:gsLst>
                  <a:gs pos="0">
                    <a:srgbClr val="FFFFFF"/>
                  </a:gs>
                  <a:gs pos="100000">
                    <a:srgbClr val="FFFFFF"/>
                  </a:gs>
                </a:gsLst>
                <a:lin ang="5400000" scaled="0"/>
              </a:gradFill>
              <a:ea typeface="Segoe UI" pitchFamily="34" charset="0"/>
              <a:cs typeface="Segoe UI" pitchFamily="34" charset="0"/>
            </a:endParaRPr>
          </a:p>
          <a:p>
            <a:pPr marL="285750" indent="-285750" defTabSz="932472" fontAlgn="base">
              <a:spcBef>
                <a:spcPts val="800"/>
              </a:spcBef>
              <a:spcAft>
                <a:spcPct val="0"/>
              </a:spcAft>
              <a:buFont typeface="Arial" panose="020B0604020202020204" pitchFamily="34" charset="0"/>
              <a:buChar char="•"/>
            </a:pPr>
            <a:r>
              <a:rPr lang="en-US" dirty="0" smtClean="0">
                <a:gradFill>
                  <a:gsLst>
                    <a:gs pos="0">
                      <a:srgbClr val="FFFFFF"/>
                    </a:gs>
                    <a:gs pos="100000">
                      <a:srgbClr val="FFFFFF"/>
                    </a:gs>
                  </a:gsLst>
                  <a:lin ang="5400000" scaled="0"/>
                </a:gradFill>
                <a:ea typeface="Segoe UI" pitchFamily="34" charset="0"/>
                <a:cs typeface="Segoe UI" pitchFamily="34" charset="0"/>
              </a:rPr>
              <a:t>Table Storage</a:t>
            </a:r>
          </a:p>
          <a:p>
            <a:pPr marL="285750" indent="-285750" defTabSz="932472" fontAlgn="base">
              <a:spcBef>
                <a:spcPts val="800"/>
              </a:spcBef>
              <a:spcAft>
                <a:spcPct val="0"/>
              </a:spcAft>
              <a:buFont typeface="Arial" panose="020B0604020202020204" pitchFamily="34" charset="0"/>
              <a:buChar char="•"/>
            </a:pPr>
            <a:r>
              <a:rPr lang="en-US" dirty="0" err="1" smtClean="0">
                <a:gradFill>
                  <a:gsLst>
                    <a:gs pos="0">
                      <a:srgbClr val="FFFFFF"/>
                    </a:gs>
                    <a:gs pos="100000">
                      <a:srgbClr val="FFFFFF"/>
                    </a:gs>
                  </a:gsLst>
                  <a:lin ang="5400000" scaled="0"/>
                </a:gradFill>
                <a:ea typeface="Segoe UI" pitchFamily="34" charset="0"/>
                <a:cs typeface="Segoe UI" pitchFamily="34" charset="0"/>
              </a:rPr>
              <a:t>MongoDB</a:t>
            </a:r>
            <a:endParaRPr lang="en-US"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ts val="80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Flexible data mapping via </a:t>
            </a:r>
            <a:r>
              <a:rPr lang="en-US" dirty="0" err="1" smtClean="0">
                <a:gradFill>
                  <a:gsLst>
                    <a:gs pos="0">
                      <a:srgbClr val="FFFFFF"/>
                    </a:gs>
                    <a:gs pos="100000">
                      <a:srgbClr val="FFFFFF"/>
                    </a:gs>
                  </a:gsLst>
                  <a:lin ang="5400000" scaled="0"/>
                </a:gradFill>
                <a:ea typeface="Segoe UI" pitchFamily="34" charset="0"/>
                <a:cs typeface="Segoe UI" pitchFamily="34" charset="0"/>
              </a:rPr>
              <a:t>automapper</a:t>
            </a: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3236694" y="1765334"/>
            <a:ext cx="2905343" cy="424652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2800" dirty="0" err="1" smtClean="0">
                <a:gradFill>
                  <a:gsLst>
                    <a:gs pos="0">
                      <a:srgbClr val="FFFFFF"/>
                    </a:gs>
                    <a:gs pos="100000">
                      <a:srgbClr val="FFFFFF"/>
                    </a:gs>
                  </a:gsLst>
                  <a:lin ang="5400000" scaled="0"/>
                </a:gradFill>
                <a:ea typeface="Segoe UI" pitchFamily="34" charset="0"/>
                <a:cs typeface="Segoe UI" pitchFamily="34" charset="0"/>
              </a:rPr>
              <a:t>Auth</a:t>
            </a:r>
            <a:endParaRPr lang="en-US" sz="2800"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ts val="80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Server flows supported:</a:t>
            </a:r>
            <a:endParaRPr lang="en-US" dirty="0">
              <a:gradFill>
                <a:gsLst>
                  <a:gs pos="0">
                    <a:srgbClr val="FFFFFF"/>
                  </a:gs>
                  <a:gs pos="100000">
                    <a:srgbClr val="FFFFFF"/>
                  </a:gs>
                </a:gsLst>
                <a:lin ang="5400000" scaled="0"/>
              </a:gradFill>
              <a:ea typeface="Segoe UI" pitchFamily="34" charset="0"/>
              <a:cs typeface="Segoe UI" pitchFamily="34" charset="0"/>
            </a:endParaRPr>
          </a:p>
          <a:p>
            <a:pPr marL="285750" indent="-285750" defTabSz="932472" fontAlgn="base">
              <a:spcBef>
                <a:spcPts val="800"/>
              </a:spcBef>
              <a:spcAft>
                <a:spcPct val="0"/>
              </a:spcAft>
              <a:buFont typeface="Arial" panose="020B0604020202020204" pitchFamily="34" charset="0"/>
              <a:buChar char="•"/>
            </a:pPr>
            <a:r>
              <a:rPr lang="en-US" dirty="0" smtClean="0">
                <a:gradFill>
                  <a:gsLst>
                    <a:gs pos="0">
                      <a:srgbClr val="FFFFFF"/>
                    </a:gs>
                    <a:gs pos="100000">
                      <a:srgbClr val="FFFFFF"/>
                    </a:gs>
                  </a:gsLst>
                  <a:lin ang="5400000" scaled="0"/>
                </a:gradFill>
                <a:ea typeface="Segoe UI" pitchFamily="34" charset="0"/>
                <a:cs typeface="Segoe UI" pitchFamily="34" charset="0"/>
              </a:rPr>
              <a:t>Facebook</a:t>
            </a:r>
            <a:endParaRPr lang="en-US" dirty="0">
              <a:gradFill>
                <a:gsLst>
                  <a:gs pos="0">
                    <a:srgbClr val="FFFFFF"/>
                  </a:gs>
                  <a:gs pos="100000">
                    <a:srgbClr val="FFFFFF"/>
                  </a:gs>
                </a:gsLst>
                <a:lin ang="5400000" scaled="0"/>
              </a:gradFill>
              <a:ea typeface="Segoe UI" pitchFamily="34" charset="0"/>
              <a:cs typeface="Segoe UI" pitchFamily="34" charset="0"/>
            </a:endParaRPr>
          </a:p>
          <a:p>
            <a:pPr marL="285750" indent="-285750" defTabSz="932472" fontAlgn="base">
              <a:spcBef>
                <a:spcPts val="800"/>
              </a:spcBef>
              <a:spcAft>
                <a:spcPct val="0"/>
              </a:spcAft>
              <a:buFont typeface="Arial" panose="020B0604020202020204" pitchFamily="34" charset="0"/>
              <a:buChar char="•"/>
            </a:pPr>
            <a:r>
              <a:rPr lang="en-US" dirty="0" smtClean="0">
                <a:gradFill>
                  <a:gsLst>
                    <a:gs pos="0">
                      <a:srgbClr val="FFFFFF"/>
                    </a:gs>
                    <a:gs pos="100000">
                      <a:srgbClr val="FFFFFF"/>
                    </a:gs>
                  </a:gsLst>
                  <a:lin ang="5400000" scaled="0"/>
                </a:gradFill>
                <a:ea typeface="Segoe UI" pitchFamily="34" charset="0"/>
                <a:cs typeface="Segoe UI" pitchFamily="34" charset="0"/>
              </a:rPr>
              <a:t>Twitter</a:t>
            </a:r>
            <a:endParaRPr lang="en-US" dirty="0">
              <a:gradFill>
                <a:gsLst>
                  <a:gs pos="0">
                    <a:srgbClr val="FFFFFF"/>
                  </a:gs>
                  <a:gs pos="100000">
                    <a:srgbClr val="FFFFFF"/>
                  </a:gs>
                </a:gsLst>
                <a:lin ang="5400000" scaled="0"/>
              </a:gradFill>
              <a:ea typeface="Segoe UI" pitchFamily="34" charset="0"/>
              <a:cs typeface="Segoe UI" pitchFamily="34" charset="0"/>
            </a:endParaRPr>
          </a:p>
          <a:p>
            <a:pPr marL="285750" indent="-285750" defTabSz="932472" fontAlgn="base">
              <a:spcBef>
                <a:spcPts val="800"/>
              </a:spcBef>
              <a:spcAft>
                <a:spcPct val="0"/>
              </a:spcAft>
              <a:buFont typeface="Arial" panose="020B0604020202020204" pitchFamily="34" charset="0"/>
              <a:buChar char="•"/>
            </a:pPr>
            <a:r>
              <a:rPr lang="en-US" dirty="0" smtClean="0">
                <a:gradFill>
                  <a:gsLst>
                    <a:gs pos="0">
                      <a:srgbClr val="FFFFFF"/>
                    </a:gs>
                    <a:gs pos="100000">
                      <a:srgbClr val="FFFFFF"/>
                    </a:gs>
                  </a:gsLst>
                  <a:lin ang="5400000" scaled="0"/>
                </a:gradFill>
                <a:ea typeface="Segoe UI" pitchFamily="34" charset="0"/>
                <a:cs typeface="Segoe UI" pitchFamily="34" charset="0"/>
              </a:rPr>
              <a:t>Google</a:t>
            </a:r>
            <a:endParaRPr lang="en-US" dirty="0">
              <a:gradFill>
                <a:gsLst>
                  <a:gs pos="0">
                    <a:srgbClr val="FFFFFF"/>
                  </a:gs>
                  <a:gs pos="100000">
                    <a:srgbClr val="FFFFFF"/>
                  </a:gs>
                </a:gsLst>
                <a:lin ang="5400000" scaled="0"/>
              </a:gradFill>
              <a:ea typeface="Segoe UI" pitchFamily="34" charset="0"/>
              <a:cs typeface="Segoe UI" pitchFamily="34" charset="0"/>
            </a:endParaRPr>
          </a:p>
          <a:p>
            <a:pPr marL="285750" indent="-285750" defTabSz="932472" fontAlgn="base">
              <a:spcBef>
                <a:spcPts val="800"/>
              </a:spcBef>
              <a:spcAft>
                <a:spcPct val="0"/>
              </a:spcAft>
              <a:buFont typeface="Arial" panose="020B0604020202020204" pitchFamily="34" charset="0"/>
              <a:buChar char="•"/>
            </a:pPr>
            <a:r>
              <a:rPr lang="en-US" dirty="0" smtClean="0">
                <a:gradFill>
                  <a:gsLst>
                    <a:gs pos="0">
                      <a:srgbClr val="FFFFFF"/>
                    </a:gs>
                    <a:gs pos="100000">
                      <a:srgbClr val="FFFFFF"/>
                    </a:gs>
                  </a:gsLst>
                  <a:lin ang="5400000" scaled="0"/>
                </a:gradFill>
                <a:ea typeface="Segoe UI" pitchFamily="34" charset="0"/>
                <a:cs typeface="Segoe UI" pitchFamily="34" charset="0"/>
              </a:rPr>
              <a:t>Microsoft Account</a:t>
            </a:r>
          </a:p>
          <a:p>
            <a:pPr defTabSz="932472" fontAlgn="base">
              <a:spcBef>
                <a:spcPts val="80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ts val="80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Client flows supported:</a:t>
            </a:r>
          </a:p>
          <a:p>
            <a:pPr marL="285750" indent="-285750" defTabSz="932472" fontAlgn="base">
              <a:spcBef>
                <a:spcPts val="800"/>
              </a:spcBef>
              <a:spcAft>
                <a:spcPct val="0"/>
              </a:spcAft>
              <a:buFont typeface="Arial" panose="020B0604020202020204" pitchFamily="34" charset="0"/>
              <a:buChar char="•"/>
            </a:pPr>
            <a:r>
              <a:rPr lang="en-US" dirty="0" smtClean="0">
                <a:gradFill>
                  <a:gsLst>
                    <a:gs pos="0">
                      <a:srgbClr val="FFFFFF"/>
                    </a:gs>
                    <a:gs pos="100000">
                      <a:srgbClr val="FFFFFF"/>
                    </a:gs>
                  </a:gsLst>
                  <a:lin ang="5400000" scaled="0"/>
                </a:gradFill>
                <a:ea typeface="Segoe UI" pitchFamily="34" charset="0"/>
                <a:cs typeface="Segoe UI" pitchFamily="34" charset="0"/>
              </a:rPr>
              <a:t>Azure Active Directory</a:t>
            </a:r>
          </a:p>
          <a:p>
            <a:pPr defTabSz="932472" fontAlgn="base">
              <a:spcBef>
                <a:spcPts val="80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sz="2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6218237" y="1765334"/>
            <a:ext cx="2905343" cy="4246528"/>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Push</a:t>
            </a:r>
          </a:p>
          <a:p>
            <a:pPr defTabSz="932472" fontAlgn="base">
              <a:spcBef>
                <a:spcPts val="80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Uses Notification Hubs integration for high-scale cross-platform push</a:t>
            </a:r>
            <a:endParaRPr lang="en-US" dirty="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sz="2800" dirty="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p:nvSpPr>
        <p:spPr bwMode="auto">
          <a:xfrm>
            <a:off x="9190037" y="1765334"/>
            <a:ext cx="2905343" cy="4246528"/>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Tooling</a:t>
            </a:r>
          </a:p>
          <a:p>
            <a:pPr defTabSz="932472" fontAlgn="base">
              <a:spcBef>
                <a:spcPts val="80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Runtime available on </a:t>
            </a:r>
            <a:r>
              <a:rPr lang="en-US" dirty="0" err="1" smtClean="0">
                <a:gradFill>
                  <a:gsLst>
                    <a:gs pos="0">
                      <a:srgbClr val="FFFFFF"/>
                    </a:gs>
                    <a:gs pos="100000">
                      <a:srgbClr val="FFFFFF"/>
                    </a:gs>
                  </a:gsLst>
                  <a:lin ang="5400000" scaled="0"/>
                </a:gradFill>
                <a:ea typeface="Segoe UI" pitchFamily="34" charset="0"/>
                <a:cs typeface="Segoe UI" pitchFamily="34" charset="0"/>
              </a:rPr>
              <a:t>NuGet</a:t>
            </a:r>
            <a:endParaRPr lang="en-US"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ts val="80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In-browser test client </a:t>
            </a:r>
          </a:p>
          <a:p>
            <a:pPr defTabSz="932472" fontAlgn="base">
              <a:spcBef>
                <a:spcPts val="80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Visual Studio support:</a:t>
            </a:r>
          </a:p>
          <a:p>
            <a:pPr marL="285750" indent="-285750" defTabSz="932472" fontAlgn="base">
              <a:spcBef>
                <a:spcPts val="800"/>
              </a:spcBef>
              <a:spcAft>
                <a:spcPct val="0"/>
              </a:spcAft>
              <a:buFont typeface="Arial" panose="020B0604020202020204" pitchFamily="34" charset="0"/>
              <a:buChar char="•"/>
            </a:pPr>
            <a:r>
              <a:rPr lang="en-US" dirty="0" smtClean="0">
                <a:gradFill>
                  <a:gsLst>
                    <a:gs pos="0">
                      <a:srgbClr val="FFFFFF"/>
                    </a:gs>
                    <a:gs pos="100000">
                      <a:srgbClr val="FFFFFF"/>
                    </a:gs>
                  </a:gsLst>
                  <a:lin ang="5400000" scaled="0"/>
                </a:gradFill>
                <a:ea typeface="Segoe UI" pitchFamily="34" charset="0"/>
                <a:cs typeface="Segoe UI" pitchFamily="34" charset="0"/>
              </a:rPr>
              <a:t>Local F5</a:t>
            </a:r>
          </a:p>
          <a:p>
            <a:pPr marL="285750" indent="-285750" defTabSz="932472" fontAlgn="base">
              <a:spcBef>
                <a:spcPts val="800"/>
              </a:spcBef>
              <a:spcAft>
                <a:spcPct val="0"/>
              </a:spcAft>
              <a:buFont typeface="Arial" panose="020B0604020202020204" pitchFamily="34" charset="0"/>
              <a:buChar char="•"/>
            </a:pPr>
            <a:r>
              <a:rPr lang="en-US" dirty="0" smtClean="0">
                <a:gradFill>
                  <a:gsLst>
                    <a:gs pos="0">
                      <a:srgbClr val="FFFFFF"/>
                    </a:gs>
                    <a:gs pos="100000">
                      <a:srgbClr val="FFFFFF"/>
                    </a:gs>
                  </a:gsLst>
                  <a:lin ang="5400000" scaled="0"/>
                </a:gradFill>
                <a:ea typeface="Segoe UI" pitchFamily="34" charset="0"/>
                <a:cs typeface="Segoe UI" pitchFamily="34" charset="0"/>
              </a:rPr>
              <a:t>IntelliSense</a:t>
            </a:r>
          </a:p>
          <a:p>
            <a:pPr marL="285750" indent="-285750" defTabSz="932472" fontAlgn="base">
              <a:spcBef>
                <a:spcPts val="800"/>
              </a:spcBef>
              <a:spcAft>
                <a:spcPct val="0"/>
              </a:spcAft>
              <a:buFont typeface="Arial" panose="020B0604020202020204" pitchFamily="34" charset="0"/>
              <a:buChar char="•"/>
            </a:pPr>
            <a:r>
              <a:rPr lang="en-US" dirty="0" smtClean="0">
                <a:gradFill>
                  <a:gsLst>
                    <a:gs pos="0">
                      <a:srgbClr val="FFFFFF"/>
                    </a:gs>
                    <a:gs pos="100000">
                      <a:srgbClr val="FFFFFF"/>
                    </a:gs>
                  </a:gsLst>
                  <a:lin ang="5400000" scaled="0"/>
                </a:gradFill>
                <a:ea typeface="Segoe UI" pitchFamily="34" charset="0"/>
                <a:cs typeface="Segoe UI" pitchFamily="34" charset="0"/>
              </a:rPr>
              <a:t>First-class deployment via </a:t>
            </a:r>
            <a:r>
              <a:rPr lang="en-US" dirty="0" err="1" smtClean="0">
                <a:gradFill>
                  <a:gsLst>
                    <a:gs pos="0">
                      <a:srgbClr val="FFFFFF"/>
                    </a:gs>
                    <a:gs pos="100000">
                      <a:srgbClr val="FFFFFF"/>
                    </a:gs>
                  </a:gsLst>
                  <a:lin ang="5400000" scaled="0"/>
                </a:gradFill>
                <a:ea typeface="Segoe UI" pitchFamily="34" charset="0"/>
                <a:cs typeface="Segoe UI" pitchFamily="34" charset="0"/>
              </a:rPr>
              <a:t>WebDeploy</a:t>
            </a:r>
            <a:r>
              <a:rPr lang="en-US" dirty="0" smtClean="0">
                <a:gradFill>
                  <a:gsLst>
                    <a:gs pos="0">
                      <a:srgbClr val="FFFFFF"/>
                    </a:gs>
                    <a:gs pos="100000">
                      <a:srgbClr val="FFFFFF"/>
                    </a:gs>
                  </a:gsLst>
                  <a:lin ang="5400000" scaled="0"/>
                </a:gradFill>
                <a:ea typeface="Segoe UI" pitchFamily="34" charset="0"/>
                <a:cs typeface="Segoe UI" pitchFamily="34" charset="0"/>
              </a:rPr>
              <a:t> and </a:t>
            </a:r>
            <a:r>
              <a:rPr lang="en-US" dirty="0" err="1" smtClean="0">
                <a:gradFill>
                  <a:gsLst>
                    <a:gs pos="0">
                      <a:srgbClr val="FFFFFF"/>
                    </a:gs>
                    <a:gs pos="100000">
                      <a:srgbClr val="FFFFFF"/>
                    </a:gs>
                  </a:gsLst>
                  <a:lin ang="5400000" scaled="0"/>
                </a:gradFill>
                <a:ea typeface="Segoe UI" pitchFamily="34" charset="0"/>
                <a:cs typeface="Segoe UI" pitchFamily="34" charset="0"/>
              </a:rPr>
              <a:t>git</a:t>
            </a:r>
            <a:endParaRPr lang="en-US" dirty="0" smtClean="0">
              <a:gradFill>
                <a:gsLst>
                  <a:gs pos="0">
                    <a:srgbClr val="FFFFFF"/>
                  </a:gs>
                  <a:gs pos="100000">
                    <a:srgbClr val="FFFFFF"/>
                  </a:gs>
                </a:gsLst>
                <a:lin ang="5400000" scaled="0"/>
              </a:gradFill>
              <a:ea typeface="Segoe UI" pitchFamily="34" charset="0"/>
              <a:cs typeface="Segoe UI" pitchFamily="34" charset="0"/>
            </a:endParaRPr>
          </a:p>
          <a:p>
            <a:pPr marL="285750" indent="-285750" defTabSz="932472" fontAlgn="base">
              <a:spcBef>
                <a:spcPts val="800"/>
              </a:spcBef>
              <a:spcAft>
                <a:spcPct val="0"/>
              </a:spcAft>
              <a:buFont typeface="Arial" panose="020B0604020202020204" pitchFamily="34" charset="0"/>
              <a:buChar char="•"/>
            </a:pPr>
            <a:r>
              <a:rPr lang="en-US" dirty="0" smtClean="0">
                <a:gradFill>
                  <a:gsLst>
                    <a:gs pos="0">
                      <a:srgbClr val="FFFFFF"/>
                    </a:gs>
                    <a:gs pos="100000">
                      <a:srgbClr val="FFFFFF"/>
                    </a:gs>
                  </a:gsLst>
                  <a:lin ang="5400000" scaled="0"/>
                </a:gradFill>
                <a:ea typeface="Segoe UI" pitchFamily="34" charset="0"/>
                <a:cs typeface="Segoe UI" pitchFamily="34" charset="0"/>
              </a:rPr>
              <a:t>Remote debugging</a:t>
            </a:r>
            <a:endParaRPr lang="en-US" sz="28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1958628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Future-looking scope post //build/</a:t>
            </a:r>
            <a:endParaRPr lang="en-US" dirty="0"/>
          </a:p>
        </p:txBody>
      </p:sp>
      <p:sp>
        <p:nvSpPr>
          <p:cNvPr id="8" name="Rectangle 7"/>
          <p:cNvSpPr/>
          <p:nvPr/>
        </p:nvSpPr>
        <p:spPr bwMode="auto">
          <a:xfrm>
            <a:off x="269009" y="1897062"/>
            <a:ext cx="2905343" cy="302732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Data</a:t>
            </a:r>
          </a:p>
          <a:p>
            <a:pPr defTabSz="932472" fontAlgn="base">
              <a:spcBef>
                <a:spcPts val="80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Additional data stores:</a:t>
            </a:r>
          </a:p>
          <a:p>
            <a:pPr marL="285750" indent="-285750" defTabSz="932472" fontAlgn="base">
              <a:spcBef>
                <a:spcPts val="800"/>
              </a:spcBef>
              <a:spcAft>
                <a:spcPct val="0"/>
              </a:spcAft>
              <a:buFont typeface="Arial" panose="020B0604020202020204" pitchFamily="34" charset="0"/>
              <a:buChar char="•"/>
            </a:pPr>
            <a:r>
              <a:rPr lang="en-US" dirty="0" err="1" smtClean="0">
                <a:gradFill>
                  <a:gsLst>
                    <a:gs pos="0">
                      <a:srgbClr val="FFFFFF"/>
                    </a:gs>
                    <a:gs pos="100000">
                      <a:srgbClr val="FFFFFF"/>
                    </a:gs>
                  </a:gsLst>
                  <a:lin ang="5400000" scaled="0"/>
                </a:gradFill>
                <a:ea typeface="Segoe UI" pitchFamily="34" charset="0"/>
                <a:cs typeface="Segoe UI" pitchFamily="34" charset="0"/>
              </a:rPr>
              <a:t>NHibernate</a:t>
            </a:r>
            <a:endParaRPr lang="en-US" dirty="0" smtClean="0">
              <a:gradFill>
                <a:gsLst>
                  <a:gs pos="0">
                    <a:srgbClr val="FFFFFF"/>
                  </a:gs>
                  <a:gs pos="100000">
                    <a:srgbClr val="FFFFFF"/>
                  </a:gs>
                </a:gsLst>
                <a:lin ang="5400000" scaled="0"/>
              </a:gradFill>
              <a:ea typeface="Segoe UI" pitchFamily="34" charset="0"/>
              <a:cs typeface="Segoe UI" pitchFamily="34" charset="0"/>
            </a:endParaRPr>
          </a:p>
          <a:p>
            <a:pPr marL="285750" indent="-285750" defTabSz="932472" fontAlgn="base">
              <a:spcBef>
                <a:spcPts val="800"/>
              </a:spcBef>
              <a:spcAft>
                <a:spcPct val="0"/>
              </a:spcAft>
              <a:buFont typeface="Arial" panose="020B0604020202020204" pitchFamily="34" charset="0"/>
              <a:buChar char="•"/>
            </a:pPr>
            <a:r>
              <a:rPr lang="en-US" dirty="0" smtClean="0">
                <a:gradFill>
                  <a:gsLst>
                    <a:gs pos="0">
                      <a:srgbClr val="FFFFFF"/>
                    </a:gs>
                    <a:gs pos="100000">
                      <a:srgbClr val="FFFFFF"/>
                    </a:gs>
                  </a:gsLst>
                  <a:lin ang="5400000" scaled="0"/>
                </a:gradFill>
                <a:ea typeface="Segoe UI" pitchFamily="34" charset="0"/>
                <a:cs typeface="Segoe UI" pitchFamily="34" charset="0"/>
              </a:rPr>
              <a:t>SharePoint</a:t>
            </a:r>
          </a:p>
          <a:p>
            <a:pPr defTabSz="932472" fontAlgn="base">
              <a:spcBef>
                <a:spcPts val="80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In-app messaging with </a:t>
            </a:r>
            <a:r>
              <a:rPr lang="en-US" dirty="0" err="1" smtClean="0">
                <a:gradFill>
                  <a:gsLst>
                    <a:gs pos="0">
                      <a:srgbClr val="FFFFFF"/>
                    </a:gs>
                    <a:gs pos="100000">
                      <a:srgbClr val="FFFFFF"/>
                    </a:gs>
                  </a:gsLst>
                  <a:lin ang="5400000" scaled="0"/>
                </a:gradFill>
                <a:ea typeface="Segoe UI" pitchFamily="34" charset="0"/>
                <a:cs typeface="Segoe UI" pitchFamily="34" charset="0"/>
              </a:rPr>
              <a:t>SignalR</a:t>
            </a:r>
            <a:endParaRPr lang="en-US"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ts val="80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BizTalk integration</a:t>
            </a:r>
            <a:endParaRPr lang="en-US" dirty="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sz="2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3236694" y="1897062"/>
            <a:ext cx="2905343" cy="302732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2800" dirty="0" err="1" smtClean="0">
                <a:gradFill>
                  <a:gsLst>
                    <a:gs pos="0">
                      <a:srgbClr val="FFFFFF"/>
                    </a:gs>
                    <a:gs pos="100000">
                      <a:srgbClr val="FFFFFF"/>
                    </a:gs>
                  </a:gsLst>
                  <a:lin ang="5400000" scaled="0"/>
                </a:gradFill>
                <a:ea typeface="Segoe UI" pitchFamily="34" charset="0"/>
                <a:cs typeface="Segoe UI" pitchFamily="34" charset="0"/>
              </a:rPr>
              <a:t>Auth</a:t>
            </a:r>
            <a:endParaRPr lang="en-US" sz="2800"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ts val="80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Client flows</a:t>
            </a:r>
          </a:p>
          <a:p>
            <a:pPr defTabSz="932472" fontAlgn="base">
              <a:spcBef>
                <a:spcPts val="80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sz="2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p:nvSpPr>
        <p:spPr bwMode="auto">
          <a:xfrm>
            <a:off x="6209578" y="1897062"/>
            <a:ext cx="2905343" cy="3027328"/>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Tooling</a:t>
            </a:r>
          </a:p>
          <a:p>
            <a:pPr defTabSz="932472" fontAlgn="base">
              <a:spcBef>
                <a:spcPts val="80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Integration with TFS</a:t>
            </a:r>
            <a:endParaRPr lang="en-US" sz="2800" dirty="0">
              <a:gradFill>
                <a:gsLst>
                  <a:gs pos="0">
                    <a:srgbClr val="FFFFFF"/>
                  </a:gs>
                  <a:gs pos="100000">
                    <a:srgbClr val="FFFFFF"/>
                  </a:gs>
                </a:gsLst>
                <a:lin ang="5400000" scaled="0"/>
              </a:gradFill>
              <a:ea typeface="Segoe UI" pitchFamily="34" charset="0"/>
              <a:cs typeface="Segoe UI" pitchFamily="34" charset="0"/>
            </a:endParaRPr>
          </a:p>
        </p:txBody>
      </p:sp>
      <p:sp>
        <p:nvSpPr>
          <p:cNvPr id="7" name="Text Placeholder 5"/>
          <p:cNvSpPr txBox="1">
            <a:spLocks/>
          </p:cNvSpPr>
          <p:nvPr/>
        </p:nvSpPr>
        <p:spPr>
          <a:xfrm>
            <a:off x="274638" y="5326062"/>
            <a:ext cx="11887200" cy="688102"/>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gradFill>
                  <a:gsLst>
                    <a:gs pos="1250">
                      <a:srgbClr val="404040"/>
                    </a:gs>
                    <a:gs pos="100000">
                      <a:srgbClr val="404040"/>
                    </a:gs>
                  </a:gsLst>
                  <a:lin ang="5400000" scaled="0"/>
                </a:gradFill>
              </a:rPr>
              <a:t>We want to hear from you!</a:t>
            </a:r>
            <a:endParaRPr lang="en-US" dirty="0">
              <a:gradFill>
                <a:gsLst>
                  <a:gs pos="1250">
                    <a:srgbClr val="404040"/>
                  </a:gs>
                  <a:gs pos="100000">
                    <a:srgbClr val="404040"/>
                  </a:gs>
                </a:gsLst>
                <a:lin ang="5400000" scaled="0"/>
              </a:gradFill>
            </a:endParaRPr>
          </a:p>
        </p:txBody>
      </p:sp>
    </p:spTree>
    <p:extLst>
      <p:ext uri="{BB962C8B-B14F-4D97-AF65-F5344CB8AC3E}">
        <p14:creationId xmlns:p14="http://schemas.microsoft.com/office/powerpoint/2010/main" val="256081599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5-30536_Build_2014_Breakout_Template_White_16x9">
  <a:themeElements>
    <a:clrScheme name="Build 2014">
      <a:dk1>
        <a:srgbClr val="40404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Template.potx" id="{39E59A6A-D504-4212-89A7-01891365F18E}" vid="{A4136940-2F30-4F5C-9ED6-88F2C49C1AE1}"/>
    </a:ext>
  </a:extLst>
</a:theme>
</file>

<file path=ppt/theme/theme2.xml><?xml version="1.0" encoding="utf-8"?>
<a:theme xmlns:a="http://schemas.openxmlformats.org/drawingml/2006/main" name="1_5-30536_Build_2014_Breakout_Template_Blue_16x9">
  <a:themeElements>
    <a:clrScheme name="Build 2014">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Template.potx" id="{39E59A6A-D504-4212-89A7-01891365F18E}" vid="{C5418590-2BCF-48C6-AF37-67DC4D4291A7}"/>
    </a:ext>
  </a:extLst>
</a:theme>
</file>

<file path=ppt/theme/theme3.xml><?xml version="1.0" encoding="utf-8"?>
<a:theme xmlns:a="http://schemas.openxmlformats.org/drawingml/2006/main" name="1_5-30536_Build_2014_Breakout_Template_White_16x9">
  <a:themeElements>
    <a:clrScheme name="Build 2014">
      <a:dk1>
        <a:srgbClr val="40404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Breakout_Template.potx" id="{AF7916F5-B6CE-4446-87D4-7A61BEF9288B}" vid="{F2E341AB-B1C9-4A03-98B5-82D7F8BB090B}"/>
    </a:ext>
  </a:extLst>
</a:theme>
</file>

<file path=ppt/theme/theme4.xml><?xml version="1.0" encoding="utf-8"?>
<a:theme xmlns:a="http://schemas.openxmlformats.org/drawingml/2006/main" name="2_5-30536_Build_2014_Breakout_Template_Blue_16x9">
  <a:themeElements>
    <a:clrScheme name="Build 2014">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Breakout_Template.potx" id="{AF7916F5-B6CE-4446-87D4-7A61BEF9288B}" vid="{C9130907-DA69-4142-9ECE-92E64A71CF5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59190252e8f6b8110360cee8e4044d5b">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ce62f3e539b6767ca1e323fb703a26fd"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27</Value>
      <Value>55</Value>
      <Value>28</Value>
      <Value>6</Value>
    </TaxCatchAll>
    <Event_x0020_End_x0020_Date xmlns="e36bfbf9-5e42-489c-a259-4c54eb22cb57">2014-04-04T07:00:00+00:00</Event_x0020_End_x0020_Date>
    <Event_x0020_Start_x0020_Date xmlns="e36bfbf9-5e42-489c-a259-4c54eb22cb57">2014-04-02T07:00:00+00:00</Event_x0020_Start_x0020_Date>
    <MS_x0020_Speaker xmlns="e36bfbf9-5e42-489c-a259-4c54eb22cb57">
      <UserInfo>
        <DisplayName/>
        <AccountId xsi:nil="true"/>
        <AccountType/>
      </UserInfo>
    </MS_x0020_Speaker>
    <External_x0020_Speaker xmlns="e36bfbf9-5e42-489c-a259-4c54eb22cb57">Yavor Georgiev; Kirill Gavrylyuk</External_x0020_Speaker>
    <Session_x0020_Code xmlns="e36bfbf9-5e42-489c-a259-4c54eb22cb57">3-623</Session_x0020_Code>
    <Presentation_x0020_Date xmlns="e36bfbf9-5e42-489c-a259-4c54eb22cb57">2014-04-03T00:00:00-07:00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Moscone Center</TermName>
          <TermId xmlns="http://schemas.microsoft.com/office/infopath/2007/PartnerControls">d4f36a2e-dd0d-4424-990f-7c93b4e9f063</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ermInfo xmlns="http://schemas.microsoft.com/office/infopath/2007/PartnerControls">
          <TermName xmlns="http://schemas.microsoft.com/office/infopath/2007/PartnerControls">Build 2014</TermName>
          <TermId xmlns="http://schemas.microsoft.com/office/infopath/2007/PartnerControls">8770012f-d296-48ca-a06e-3861b41b8494</TermId>
        </TermInfo>
      </Terms>
    </TaxKeywordTaxHTField>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08D1A452-E14D-4855-86D9-B23C243AD4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purl.org/dc/terms/"/>
    <ds:schemaRef ds:uri="http://schemas.microsoft.com/office/2006/metadata/properties"/>
    <ds:schemaRef ds:uri="http://www.w3.org/XML/1998/namespace"/>
    <ds:schemaRef ds:uri="230e9df3-be65-4c73-a93b-d1236ebd677e"/>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e36bfbf9-5e42-489c-a259-4c54eb22cb57"/>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Build_2014_Template</Template>
  <TotalTime>2</TotalTime>
  <Words>1708</Words>
  <Application>Microsoft Office PowerPoint</Application>
  <PresentationFormat>Custom</PresentationFormat>
  <Paragraphs>273</Paragraphs>
  <Slides>31</Slides>
  <Notes>5</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31</vt:i4>
      </vt:variant>
    </vt:vector>
  </HeadingPairs>
  <TitlesOfParts>
    <vt:vector size="45" baseType="lpstr">
      <vt:lpstr>ＭＳ Ｐゴシック</vt:lpstr>
      <vt:lpstr>Arial</vt:lpstr>
      <vt:lpstr>Avenir LT Pro 45 Book</vt:lpstr>
      <vt:lpstr>Calibri</vt:lpstr>
      <vt:lpstr>Consolas</vt:lpstr>
      <vt:lpstr>Segoe</vt:lpstr>
      <vt:lpstr>Segoe Semibold</vt:lpstr>
      <vt:lpstr>Segoe UI</vt:lpstr>
      <vt:lpstr>Segoe UI Light</vt:lpstr>
      <vt:lpstr>Wingdings</vt:lpstr>
      <vt:lpstr>5-30536_Build_2014_Breakout_Template_White_16x9</vt:lpstr>
      <vt:lpstr>1_5-30536_Build_2014_Breakout_Template_Blue_16x9</vt:lpstr>
      <vt:lpstr>1_5-30536_Build_2014_Breakout_Template_White_16x9</vt:lpstr>
      <vt:lpstr>2_5-30536_Build_2014_Breakout_Template_Blue_16x9</vt:lpstr>
      <vt:lpstr>PowerPoint Presentation</vt:lpstr>
      <vt:lpstr>Powerful mobile apps with  Mobile Services and  ASP.NET Web API</vt:lpstr>
      <vt:lpstr>PowerPoint Presentation</vt:lpstr>
      <vt:lpstr>Enable enterprise .NET developers to easily add a backend to their mobile apps, using their preferred frameworks, tools, and processes</vt:lpstr>
      <vt:lpstr>PowerPoint Presentation</vt:lpstr>
      <vt:lpstr>Lap around .NET backend</vt:lpstr>
      <vt:lpstr>Principles</vt:lpstr>
      <vt:lpstr>Core scenarios at //build/</vt:lpstr>
      <vt:lpstr>Future-looking scope post //build/</vt:lpstr>
      <vt:lpstr>Lap around the .NET backend </vt:lpstr>
      <vt:lpstr>PowerPoint Presentation</vt:lpstr>
      <vt:lpstr>Data access and offline support</vt:lpstr>
      <vt:lpstr>New data model (“greenfield”)</vt:lpstr>
      <vt:lpstr>Existing data model (“brownfield”)</vt:lpstr>
      <vt:lpstr>Offline support</vt:lpstr>
      <vt:lpstr>Authentication with AAD</vt:lpstr>
      <vt:lpstr>Azure Active Directory and Mobile Services</vt:lpstr>
      <vt:lpstr>Active Directory Authentication Library (ADAL)</vt:lpstr>
      <vt:lpstr>Basic ADAL + Mobile Services Flow</vt:lpstr>
      <vt:lpstr>Basic ADAL + Mobile Service flow</vt:lpstr>
      <vt:lpstr>Access resources on behalf of the user</vt:lpstr>
      <vt:lpstr>Access resources on behalf of the user</vt:lpstr>
      <vt:lpstr>Push notifications at scale</vt:lpstr>
      <vt:lpstr>Mobile Services + Notification Hubs</vt:lpstr>
      <vt:lpstr>Advantages of Notification Hubs</vt:lpstr>
      <vt:lpstr>PowerPoint Presentation</vt:lpstr>
      <vt:lpstr>Announcing</vt:lpstr>
      <vt:lpstr>Mobile Services .NET</vt:lpstr>
      <vt:lpstr>Resources</vt:lpstr>
      <vt:lpstr>PowerPoint Presentation</vt:lpstr>
      <vt:lpstr>PowerPoint Presentation</vt:lpstr>
    </vt:vector>
  </TitlesOfParts>
  <Manager>&lt;Speech writer name goes here&gt;</Manager>
  <Company>MS Events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Powerful Mobile Apps with Mobile Services and ASP.NET Web API</dc:title>
  <dc:subject>Build 2014</dc:subject>
  <dc:creator>Administrator</dc:creator>
  <cp:keywords>Build 2014</cp:keywords>
  <dc:description>Template: Mitchell Derrey, Silver Fox Productions
Formatting: 
Event Dates: April 2nd - 4th, 2014
Event Location: Moscone Conference Center, San Francisco, CA
Audience Type: Internal</dc:description>
  <cp:lastModifiedBy>Lynette Spears (Silver Fox)</cp:lastModifiedBy>
  <cp:revision>2</cp:revision>
  <dcterms:created xsi:type="dcterms:W3CDTF">2014-04-03T18:26:48Z</dcterms:created>
  <dcterms:modified xsi:type="dcterms:W3CDTF">2014-04-04T00:58:32Z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28;#Moscone Center|d4f36a2e-dd0d-4424-990f-7c93b4e9f063</vt:lpwstr>
  </property>
  <property fmtid="{D5CDD505-2E9C-101B-9397-08002B2CF9AE}" pid="7" name="Track">
    <vt:lpwstr/>
  </property>
  <property fmtid="{D5CDD505-2E9C-101B-9397-08002B2CF9AE}" pid="8" name="Event Location">
    <vt:lpwstr>6;#San Francisco|84dfcb53-432b-499d-8965-93d483d36b4a</vt:lpwstr>
  </property>
  <property fmtid="{D5CDD505-2E9C-101B-9397-08002B2CF9AE}" pid="9" name="Campaign">
    <vt:lpwstr/>
  </property>
  <property fmtid="{D5CDD505-2E9C-101B-9397-08002B2CF9AE}" pid="10" name="Audience1">
    <vt:lpwstr/>
  </property>
  <property fmtid="{D5CDD505-2E9C-101B-9397-08002B2CF9AE}" pid="11" name="Event Name">
    <vt:lpwstr>27;#BUILD|58542b36-5bf5-46a6-a53f-a41fb7a73785</vt:lpwstr>
  </property>
  <property fmtid="{D5CDD505-2E9C-101B-9397-08002B2CF9AE}" pid="12" name="TaxKeyword">
    <vt:lpwstr>55;#Build 2014|8770012f-d296-48ca-a06e-3861b41b8494</vt:lpwstr>
  </property>
</Properties>
</file>