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 id="2147484234" r:id="rId6"/>
    <p:sldMasterId id="2147484253" r:id="rId7"/>
    <p:sldMasterId id="2147484278" r:id="rId8"/>
    <p:sldMasterId id="2147484297" r:id="rId9"/>
  </p:sldMasterIdLst>
  <p:notesMasterIdLst>
    <p:notesMasterId r:id="rId52"/>
  </p:notesMasterIdLst>
  <p:handoutMasterIdLst>
    <p:handoutMasterId r:id="rId53"/>
  </p:handoutMasterIdLst>
  <p:sldIdLst>
    <p:sldId id="323" r:id="rId10"/>
    <p:sldId id="324" r:id="rId11"/>
    <p:sldId id="325" r:id="rId12"/>
    <p:sldId id="326" r:id="rId13"/>
    <p:sldId id="327" r:id="rId14"/>
    <p:sldId id="328" r:id="rId15"/>
    <p:sldId id="329" r:id="rId16"/>
    <p:sldId id="330" r:id="rId17"/>
    <p:sldId id="331" r:id="rId18"/>
    <p:sldId id="332" r:id="rId19"/>
    <p:sldId id="333" r:id="rId20"/>
    <p:sldId id="334" r:id="rId21"/>
    <p:sldId id="335" r:id="rId22"/>
    <p:sldId id="336" r:id="rId23"/>
    <p:sldId id="337" r:id="rId24"/>
    <p:sldId id="338" r:id="rId25"/>
    <p:sldId id="339" r:id="rId26"/>
    <p:sldId id="340" r:id="rId27"/>
    <p:sldId id="341" r:id="rId28"/>
    <p:sldId id="342" r:id="rId29"/>
    <p:sldId id="343" r:id="rId30"/>
    <p:sldId id="344" r:id="rId31"/>
    <p:sldId id="345" r:id="rId32"/>
    <p:sldId id="346" r:id="rId33"/>
    <p:sldId id="347" r:id="rId34"/>
    <p:sldId id="348" r:id="rId35"/>
    <p:sldId id="349" r:id="rId36"/>
    <p:sldId id="350" r:id="rId37"/>
    <p:sldId id="351" r:id="rId38"/>
    <p:sldId id="352" r:id="rId39"/>
    <p:sldId id="353" r:id="rId40"/>
    <p:sldId id="354" r:id="rId41"/>
    <p:sldId id="355" r:id="rId42"/>
    <p:sldId id="356" r:id="rId43"/>
    <p:sldId id="357" r:id="rId44"/>
    <p:sldId id="358" r:id="rId45"/>
    <p:sldId id="359" r:id="rId46"/>
    <p:sldId id="360" r:id="rId47"/>
    <p:sldId id="361" r:id="rId48"/>
    <p:sldId id="362" r:id="rId49"/>
    <p:sldId id="322" r:id="rId50"/>
    <p:sldId id="281" r:id="rId5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userDrawn="1">
          <p15:clr>
            <a:srgbClr val="A4A3A4"/>
          </p15:clr>
        </p15:guide>
        <p15:guide id="2" pos="391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2D2D2"/>
    <a:srgbClr val="BAD80A"/>
    <a:srgbClr val="7FBA00"/>
    <a:srgbClr val="FFFFFF"/>
    <a:srgbClr val="FFB900"/>
    <a:srgbClr val="DC3C00"/>
    <a:srgbClr val="000000"/>
    <a:srgbClr val="008272"/>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943" autoAdjust="0"/>
    <p:restoredTop sz="95747" autoAdjust="0"/>
  </p:normalViewPr>
  <p:slideViewPr>
    <p:cSldViewPr snapToObjects="1">
      <p:cViewPr varScale="1">
        <p:scale>
          <a:sx n="127" d="100"/>
          <a:sy n="127" d="100"/>
        </p:scale>
        <p:origin x="636" y="11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theme" Target="theme/theme1.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pPr>
            <a:r>
              <a:rPr lang="en-US" sz="1400"/>
              <a:t>$ per GB of PC Class Memory</a:t>
            </a:r>
          </a:p>
        </c:rich>
      </c:tx>
      <c:overlay val="0"/>
    </c:title>
    <c:autoTitleDeleted val="0"/>
    <c:plotArea>
      <c:layout/>
      <c:lineChart>
        <c:grouping val="standard"/>
        <c:varyColors val="0"/>
        <c:ser>
          <c:idx val="0"/>
          <c:order val="0"/>
          <c:spPr>
            <a:effectLst>
              <a:glow rad="63500">
                <a:srgbClr val="C0504D">
                  <a:lumMod val="40000"/>
                  <a:lumOff val="60000"/>
                  <a:alpha val="40000"/>
                </a:srgbClr>
              </a:glow>
              <a:outerShdw blurRad="50800" dist="38100" dir="2700000" algn="tl" rotWithShape="0">
                <a:prstClr val="black">
                  <a:alpha val="40000"/>
                </a:prstClr>
              </a:outerShdw>
            </a:effectLst>
          </c:spPr>
          <c:marker>
            <c:symbol val="none"/>
          </c:marker>
          <c:cat>
            <c:numRef>
              <c:f>Sheet2!$B$3:$B$206</c:f>
              <c:numCache>
                <c:formatCode>General</c:formatCode>
                <c:ptCount val="204"/>
                <c:pt idx="0">
                  <c:v>1990</c:v>
                </c:pt>
                <c:pt idx="1">
                  <c:v>1990</c:v>
                </c:pt>
                <c:pt idx="2">
                  <c:v>1990</c:v>
                </c:pt>
                <c:pt idx="3">
                  <c:v>1990</c:v>
                </c:pt>
                <c:pt idx="4">
                  <c:v>1991</c:v>
                </c:pt>
                <c:pt idx="5">
                  <c:v>1991</c:v>
                </c:pt>
                <c:pt idx="6">
                  <c:v>1991</c:v>
                </c:pt>
                <c:pt idx="7">
                  <c:v>1991</c:v>
                </c:pt>
                <c:pt idx="8">
                  <c:v>1991</c:v>
                </c:pt>
                <c:pt idx="9">
                  <c:v>1991</c:v>
                </c:pt>
                <c:pt idx="10">
                  <c:v>1991</c:v>
                </c:pt>
                <c:pt idx="11">
                  <c:v>1991</c:v>
                </c:pt>
                <c:pt idx="12">
                  <c:v>1991</c:v>
                </c:pt>
                <c:pt idx="13">
                  <c:v>1991</c:v>
                </c:pt>
                <c:pt idx="14">
                  <c:v>1991</c:v>
                </c:pt>
                <c:pt idx="15">
                  <c:v>1991</c:v>
                </c:pt>
                <c:pt idx="16">
                  <c:v>1992</c:v>
                </c:pt>
                <c:pt idx="17">
                  <c:v>1992</c:v>
                </c:pt>
                <c:pt idx="18">
                  <c:v>1992</c:v>
                </c:pt>
                <c:pt idx="19">
                  <c:v>1992</c:v>
                </c:pt>
                <c:pt idx="20">
                  <c:v>1992</c:v>
                </c:pt>
                <c:pt idx="21">
                  <c:v>1992</c:v>
                </c:pt>
                <c:pt idx="22">
                  <c:v>1992</c:v>
                </c:pt>
                <c:pt idx="23">
                  <c:v>1992</c:v>
                </c:pt>
                <c:pt idx="24">
                  <c:v>1992</c:v>
                </c:pt>
                <c:pt idx="25">
                  <c:v>1992</c:v>
                </c:pt>
                <c:pt idx="26">
                  <c:v>1992</c:v>
                </c:pt>
                <c:pt idx="27">
                  <c:v>1992</c:v>
                </c:pt>
                <c:pt idx="28">
                  <c:v>1993</c:v>
                </c:pt>
                <c:pt idx="29">
                  <c:v>1993</c:v>
                </c:pt>
                <c:pt idx="30">
                  <c:v>1993</c:v>
                </c:pt>
                <c:pt idx="31">
                  <c:v>1993</c:v>
                </c:pt>
                <c:pt idx="32">
                  <c:v>1993</c:v>
                </c:pt>
                <c:pt idx="33">
                  <c:v>1993</c:v>
                </c:pt>
                <c:pt idx="34">
                  <c:v>1993</c:v>
                </c:pt>
                <c:pt idx="35">
                  <c:v>1993</c:v>
                </c:pt>
                <c:pt idx="36">
                  <c:v>1993</c:v>
                </c:pt>
                <c:pt idx="37">
                  <c:v>1993</c:v>
                </c:pt>
                <c:pt idx="38">
                  <c:v>1993</c:v>
                </c:pt>
                <c:pt idx="39">
                  <c:v>1993</c:v>
                </c:pt>
                <c:pt idx="40">
                  <c:v>1994</c:v>
                </c:pt>
                <c:pt idx="41">
                  <c:v>1994</c:v>
                </c:pt>
                <c:pt idx="42">
                  <c:v>1994</c:v>
                </c:pt>
                <c:pt idx="43">
                  <c:v>1994</c:v>
                </c:pt>
                <c:pt idx="44">
                  <c:v>1994</c:v>
                </c:pt>
                <c:pt idx="45">
                  <c:v>1994</c:v>
                </c:pt>
                <c:pt idx="46">
                  <c:v>1994</c:v>
                </c:pt>
                <c:pt idx="47">
                  <c:v>1994</c:v>
                </c:pt>
                <c:pt idx="48">
                  <c:v>1994</c:v>
                </c:pt>
                <c:pt idx="49">
                  <c:v>1994</c:v>
                </c:pt>
                <c:pt idx="50">
                  <c:v>1994</c:v>
                </c:pt>
                <c:pt idx="51">
                  <c:v>1994</c:v>
                </c:pt>
                <c:pt idx="52">
                  <c:v>1995</c:v>
                </c:pt>
                <c:pt idx="53">
                  <c:v>1995</c:v>
                </c:pt>
                <c:pt idx="54">
                  <c:v>1995</c:v>
                </c:pt>
                <c:pt idx="55">
                  <c:v>1995</c:v>
                </c:pt>
                <c:pt idx="56">
                  <c:v>1995</c:v>
                </c:pt>
                <c:pt idx="57">
                  <c:v>1995</c:v>
                </c:pt>
                <c:pt idx="58">
                  <c:v>1995</c:v>
                </c:pt>
                <c:pt idx="59">
                  <c:v>1995</c:v>
                </c:pt>
                <c:pt idx="60">
                  <c:v>1995</c:v>
                </c:pt>
                <c:pt idx="61">
                  <c:v>1995</c:v>
                </c:pt>
                <c:pt idx="62">
                  <c:v>1995</c:v>
                </c:pt>
                <c:pt idx="63">
                  <c:v>1995</c:v>
                </c:pt>
                <c:pt idx="64">
                  <c:v>1996</c:v>
                </c:pt>
                <c:pt idx="65">
                  <c:v>1996</c:v>
                </c:pt>
                <c:pt idx="66">
                  <c:v>1996</c:v>
                </c:pt>
                <c:pt idx="67">
                  <c:v>1996</c:v>
                </c:pt>
                <c:pt idx="68">
                  <c:v>1996</c:v>
                </c:pt>
                <c:pt idx="69">
                  <c:v>1996</c:v>
                </c:pt>
                <c:pt idx="70">
                  <c:v>1996</c:v>
                </c:pt>
                <c:pt idx="71">
                  <c:v>1996</c:v>
                </c:pt>
                <c:pt idx="72">
                  <c:v>1996</c:v>
                </c:pt>
                <c:pt idx="73">
                  <c:v>1996</c:v>
                </c:pt>
                <c:pt idx="74">
                  <c:v>1996</c:v>
                </c:pt>
                <c:pt idx="75">
                  <c:v>1996</c:v>
                </c:pt>
                <c:pt idx="76">
                  <c:v>1997</c:v>
                </c:pt>
                <c:pt idx="77">
                  <c:v>1997</c:v>
                </c:pt>
                <c:pt idx="78">
                  <c:v>1997</c:v>
                </c:pt>
                <c:pt idx="79">
                  <c:v>1997</c:v>
                </c:pt>
                <c:pt idx="80">
                  <c:v>1997</c:v>
                </c:pt>
                <c:pt idx="81">
                  <c:v>1997</c:v>
                </c:pt>
                <c:pt idx="82">
                  <c:v>1997</c:v>
                </c:pt>
                <c:pt idx="83">
                  <c:v>1997</c:v>
                </c:pt>
                <c:pt idx="84">
                  <c:v>1997</c:v>
                </c:pt>
                <c:pt idx="85">
                  <c:v>1997</c:v>
                </c:pt>
                <c:pt idx="86">
                  <c:v>1997</c:v>
                </c:pt>
                <c:pt idx="87">
                  <c:v>1997</c:v>
                </c:pt>
                <c:pt idx="88">
                  <c:v>1998</c:v>
                </c:pt>
                <c:pt idx="89">
                  <c:v>1998</c:v>
                </c:pt>
                <c:pt idx="90">
                  <c:v>1998</c:v>
                </c:pt>
                <c:pt idx="91">
                  <c:v>1998</c:v>
                </c:pt>
                <c:pt idx="92">
                  <c:v>1998</c:v>
                </c:pt>
                <c:pt idx="93">
                  <c:v>1998</c:v>
                </c:pt>
                <c:pt idx="94">
                  <c:v>1998</c:v>
                </c:pt>
                <c:pt idx="95">
                  <c:v>1998</c:v>
                </c:pt>
                <c:pt idx="96">
                  <c:v>1998</c:v>
                </c:pt>
                <c:pt idx="97">
                  <c:v>1998</c:v>
                </c:pt>
                <c:pt idx="98">
                  <c:v>1998</c:v>
                </c:pt>
                <c:pt idx="99">
                  <c:v>1998</c:v>
                </c:pt>
                <c:pt idx="100">
                  <c:v>1999</c:v>
                </c:pt>
                <c:pt idx="101">
                  <c:v>1999</c:v>
                </c:pt>
                <c:pt idx="102">
                  <c:v>1999</c:v>
                </c:pt>
                <c:pt idx="103">
                  <c:v>1999</c:v>
                </c:pt>
                <c:pt idx="104">
                  <c:v>1999</c:v>
                </c:pt>
                <c:pt idx="105">
                  <c:v>1999</c:v>
                </c:pt>
                <c:pt idx="106">
                  <c:v>1999</c:v>
                </c:pt>
                <c:pt idx="107">
                  <c:v>1999</c:v>
                </c:pt>
                <c:pt idx="108">
                  <c:v>1999</c:v>
                </c:pt>
                <c:pt idx="109">
                  <c:v>1999</c:v>
                </c:pt>
                <c:pt idx="110">
                  <c:v>2000</c:v>
                </c:pt>
                <c:pt idx="111">
                  <c:v>2000</c:v>
                </c:pt>
                <c:pt idx="112">
                  <c:v>2000</c:v>
                </c:pt>
                <c:pt idx="113">
                  <c:v>2000</c:v>
                </c:pt>
                <c:pt idx="114">
                  <c:v>2000</c:v>
                </c:pt>
                <c:pt idx="115">
                  <c:v>2000</c:v>
                </c:pt>
                <c:pt idx="116">
                  <c:v>2000</c:v>
                </c:pt>
                <c:pt idx="117">
                  <c:v>2000</c:v>
                </c:pt>
                <c:pt idx="118">
                  <c:v>2000</c:v>
                </c:pt>
                <c:pt idx="119">
                  <c:v>2000</c:v>
                </c:pt>
                <c:pt idx="120">
                  <c:v>2000</c:v>
                </c:pt>
                <c:pt idx="121">
                  <c:v>2001</c:v>
                </c:pt>
                <c:pt idx="122">
                  <c:v>2001</c:v>
                </c:pt>
                <c:pt idx="123">
                  <c:v>2001</c:v>
                </c:pt>
                <c:pt idx="124">
                  <c:v>2001</c:v>
                </c:pt>
                <c:pt idx="125">
                  <c:v>2001</c:v>
                </c:pt>
                <c:pt idx="126">
                  <c:v>2001</c:v>
                </c:pt>
                <c:pt idx="127">
                  <c:v>2001</c:v>
                </c:pt>
                <c:pt idx="128">
                  <c:v>2001</c:v>
                </c:pt>
                <c:pt idx="129">
                  <c:v>2001</c:v>
                </c:pt>
                <c:pt idx="130">
                  <c:v>2001</c:v>
                </c:pt>
                <c:pt idx="131">
                  <c:v>2001</c:v>
                </c:pt>
                <c:pt idx="132">
                  <c:v>2001</c:v>
                </c:pt>
                <c:pt idx="133">
                  <c:v>2002</c:v>
                </c:pt>
                <c:pt idx="134">
                  <c:v>2002</c:v>
                </c:pt>
                <c:pt idx="135">
                  <c:v>2002</c:v>
                </c:pt>
                <c:pt idx="136">
                  <c:v>2002</c:v>
                </c:pt>
                <c:pt idx="137">
                  <c:v>2002</c:v>
                </c:pt>
                <c:pt idx="138">
                  <c:v>2002</c:v>
                </c:pt>
                <c:pt idx="139">
                  <c:v>2002</c:v>
                </c:pt>
                <c:pt idx="140">
                  <c:v>2002</c:v>
                </c:pt>
                <c:pt idx="141">
                  <c:v>2002</c:v>
                </c:pt>
                <c:pt idx="142">
                  <c:v>2002</c:v>
                </c:pt>
                <c:pt idx="143">
                  <c:v>2002</c:v>
                </c:pt>
                <c:pt idx="144">
                  <c:v>2003</c:v>
                </c:pt>
                <c:pt idx="145">
                  <c:v>2003</c:v>
                </c:pt>
                <c:pt idx="146">
                  <c:v>2003</c:v>
                </c:pt>
                <c:pt idx="147">
                  <c:v>2003</c:v>
                </c:pt>
                <c:pt idx="148">
                  <c:v>2004</c:v>
                </c:pt>
                <c:pt idx="149">
                  <c:v>2004</c:v>
                </c:pt>
                <c:pt idx="150">
                  <c:v>2004</c:v>
                </c:pt>
                <c:pt idx="151">
                  <c:v>2004</c:v>
                </c:pt>
                <c:pt idx="152">
                  <c:v>2004</c:v>
                </c:pt>
                <c:pt idx="153">
                  <c:v>2004</c:v>
                </c:pt>
                <c:pt idx="154">
                  <c:v>2004</c:v>
                </c:pt>
                <c:pt idx="155">
                  <c:v>2004</c:v>
                </c:pt>
                <c:pt idx="156">
                  <c:v>2004</c:v>
                </c:pt>
                <c:pt idx="157">
                  <c:v>2004</c:v>
                </c:pt>
                <c:pt idx="158">
                  <c:v>2005</c:v>
                </c:pt>
                <c:pt idx="159">
                  <c:v>2005</c:v>
                </c:pt>
                <c:pt idx="160">
                  <c:v>2005</c:v>
                </c:pt>
                <c:pt idx="161">
                  <c:v>2006</c:v>
                </c:pt>
                <c:pt idx="162">
                  <c:v>2006</c:v>
                </c:pt>
                <c:pt idx="163">
                  <c:v>2006</c:v>
                </c:pt>
                <c:pt idx="164">
                  <c:v>2006</c:v>
                </c:pt>
                <c:pt idx="165">
                  <c:v>2007</c:v>
                </c:pt>
                <c:pt idx="166">
                  <c:v>2007</c:v>
                </c:pt>
                <c:pt idx="167">
                  <c:v>2007</c:v>
                </c:pt>
                <c:pt idx="168">
                  <c:v>2007</c:v>
                </c:pt>
                <c:pt idx="169">
                  <c:v>2007</c:v>
                </c:pt>
                <c:pt idx="170">
                  <c:v>2007</c:v>
                </c:pt>
                <c:pt idx="171">
                  <c:v>2007</c:v>
                </c:pt>
                <c:pt idx="172">
                  <c:v>2007</c:v>
                </c:pt>
                <c:pt idx="173">
                  <c:v>2007</c:v>
                </c:pt>
                <c:pt idx="174">
                  <c:v>2008</c:v>
                </c:pt>
                <c:pt idx="175">
                  <c:v>2008</c:v>
                </c:pt>
                <c:pt idx="176">
                  <c:v>2008</c:v>
                </c:pt>
                <c:pt idx="177">
                  <c:v>2008</c:v>
                </c:pt>
                <c:pt idx="178">
                  <c:v>2008</c:v>
                </c:pt>
                <c:pt idx="179">
                  <c:v>2008</c:v>
                </c:pt>
                <c:pt idx="180">
                  <c:v>2008</c:v>
                </c:pt>
                <c:pt idx="181">
                  <c:v>2008</c:v>
                </c:pt>
                <c:pt idx="182">
                  <c:v>2009</c:v>
                </c:pt>
                <c:pt idx="183">
                  <c:v>2009</c:v>
                </c:pt>
                <c:pt idx="184">
                  <c:v>2009</c:v>
                </c:pt>
                <c:pt idx="185">
                  <c:v>2009</c:v>
                </c:pt>
                <c:pt idx="186">
                  <c:v>2009</c:v>
                </c:pt>
                <c:pt idx="187">
                  <c:v>2009</c:v>
                </c:pt>
                <c:pt idx="188">
                  <c:v>2009</c:v>
                </c:pt>
                <c:pt idx="189">
                  <c:v>2009</c:v>
                </c:pt>
                <c:pt idx="190">
                  <c:v>2009</c:v>
                </c:pt>
                <c:pt idx="191">
                  <c:v>2010</c:v>
                </c:pt>
                <c:pt idx="192">
                  <c:v>2010</c:v>
                </c:pt>
                <c:pt idx="193">
                  <c:v>2010</c:v>
                </c:pt>
                <c:pt idx="194">
                  <c:v>2010</c:v>
                </c:pt>
                <c:pt idx="195">
                  <c:v>2010</c:v>
                </c:pt>
                <c:pt idx="196">
                  <c:v>2010</c:v>
                </c:pt>
                <c:pt idx="197">
                  <c:v>2010</c:v>
                </c:pt>
                <c:pt idx="198">
                  <c:v>2010</c:v>
                </c:pt>
                <c:pt idx="199">
                  <c:v>2011</c:v>
                </c:pt>
                <c:pt idx="200">
                  <c:v>2011</c:v>
                </c:pt>
                <c:pt idx="201">
                  <c:v>2011</c:v>
                </c:pt>
                <c:pt idx="202">
                  <c:v>2011</c:v>
                </c:pt>
                <c:pt idx="203">
                  <c:v>2011</c:v>
                </c:pt>
              </c:numCache>
            </c:numRef>
          </c:cat>
          <c:val>
            <c:numRef>
              <c:f>Sheet2!$F$3:$F$206</c:f>
              <c:numCache>
                <c:formatCode>General</c:formatCode>
                <c:ptCount val="204"/>
                <c:pt idx="0">
                  <c:v>108928</c:v>
                </c:pt>
                <c:pt idx="1">
                  <c:v>100608</c:v>
                </c:pt>
                <c:pt idx="2">
                  <c:v>100608</c:v>
                </c:pt>
                <c:pt idx="3">
                  <c:v>91648</c:v>
                </c:pt>
                <c:pt idx="4">
                  <c:v>84736</c:v>
                </c:pt>
                <c:pt idx="5">
                  <c:v>83072</c:v>
                </c:pt>
                <c:pt idx="6">
                  <c:v>73216</c:v>
                </c:pt>
                <c:pt idx="7">
                  <c:v>60416</c:v>
                </c:pt>
                <c:pt idx="8">
                  <c:v>52224</c:v>
                </c:pt>
                <c:pt idx="9">
                  <c:v>46592</c:v>
                </c:pt>
                <c:pt idx="10">
                  <c:v>45568</c:v>
                </c:pt>
                <c:pt idx="11">
                  <c:v>45568</c:v>
                </c:pt>
                <c:pt idx="12">
                  <c:v>46080</c:v>
                </c:pt>
                <c:pt idx="13">
                  <c:v>46080</c:v>
                </c:pt>
                <c:pt idx="14">
                  <c:v>46080</c:v>
                </c:pt>
                <c:pt idx="15">
                  <c:v>44800</c:v>
                </c:pt>
                <c:pt idx="16">
                  <c:v>44800</c:v>
                </c:pt>
                <c:pt idx="17">
                  <c:v>42240</c:v>
                </c:pt>
                <c:pt idx="18">
                  <c:v>47360</c:v>
                </c:pt>
                <c:pt idx="19">
                  <c:v>46080</c:v>
                </c:pt>
                <c:pt idx="20">
                  <c:v>40704</c:v>
                </c:pt>
                <c:pt idx="21">
                  <c:v>40704</c:v>
                </c:pt>
                <c:pt idx="22">
                  <c:v>37120</c:v>
                </c:pt>
                <c:pt idx="23">
                  <c:v>37120</c:v>
                </c:pt>
                <c:pt idx="24">
                  <c:v>37120</c:v>
                </c:pt>
                <c:pt idx="25">
                  <c:v>35584</c:v>
                </c:pt>
                <c:pt idx="26">
                  <c:v>30720</c:v>
                </c:pt>
                <c:pt idx="27">
                  <c:v>33280</c:v>
                </c:pt>
                <c:pt idx="28">
                  <c:v>34304</c:v>
                </c:pt>
                <c:pt idx="29">
                  <c:v>31744</c:v>
                </c:pt>
                <c:pt idx="30">
                  <c:v>28160</c:v>
                </c:pt>
                <c:pt idx="31">
                  <c:v>26880</c:v>
                </c:pt>
                <c:pt idx="32">
                  <c:v>26880</c:v>
                </c:pt>
                <c:pt idx="33">
                  <c:v>26880</c:v>
                </c:pt>
                <c:pt idx="34">
                  <c:v>33856</c:v>
                </c:pt>
                <c:pt idx="35">
                  <c:v>28160</c:v>
                </c:pt>
                <c:pt idx="36">
                  <c:v>28160</c:v>
                </c:pt>
                <c:pt idx="37">
                  <c:v>28160</c:v>
                </c:pt>
                <c:pt idx="38">
                  <c:v>28160</c:v>
                </c:pt>
                <c:pt idx="39">
                  <c:v>30720</c:v>
                </c:pt>
                <c:pt idx="40">
                  <c:v>30720</c:v>
                </c:pt>
                <c:pt idx="41">
                  <c:v>30720</c:v>
                </c:pt>
                <c:pt idx="42">
                  <c:v>30720</c:v>
                </c:pt>
                <c:pt idx="43">
                  <c:v>36864</c:v>
                </c:pt>
                <c:pt idx="44">
                  <c:v>40704</c:v>
                </c:pt>
                <c:pt idx="45">
                  <c:v>36608</c:v>
                </c:pt>
                <c:pt idx="46">
                  <c:v>36608</c:v>
                </c:pt>
                <c:pt idx="47">
                  <c:v>36608</c:v>
                </c:pt>
                <c:pt idx="48">
                  <c:v>36864</c:v>
                </c:pt>
                <c:pt idx="49">
                  <c:v>38144</c:v>
                </c:pt>
                <c:pt idx="50">
                  <c:v>38144</c:v>
                </c:pt>
                <c:pt idx="51">
                  <c:v>38144</c:v>
                </c:pt>
                <c:pt idx="52">
                  <c:v>39424</c:v>
                </c:pt>
                <c:pt idx="53">
                  <c:v>37888</c:v>
                </c:pt>
                <c:pt idx="54">
                  <c:v>34816</c:v>
                </c:pt>
                <c:pt idx="55">
                  <c:v>34304</c:v>
                </c:pt>
                <c:pt idx="56">
                  <c:v>33024</c:v>
                </c:pt>
                <c:pt idx="57">
                  <c:v>33024</c:v>
                </c:pt>
                <c:pt idx="58">
                  <c:v>33024</c:v>
                </c:pt>
                <c:pt idx="59">
                  <c:v>32768</c:v>
                </c:pt>
                <c:pt idx="60">
                  <c:v>32768</c:v>
                </c:pt>
                <c:pt idx="61">
                  <c:v>31936</c:v>
                </c:pt>
                <c:pt idx="62">
                  <c:v>31936</c:v>
                </c:pt>
                <c:pt idx="63">
                  <c:v>31872</c:v>
                </c:pt>
                <c:pt idx="64">
                  <c:v>31936</c:v>
                </c:pt>
                <c:pt idx="65">
                  <c:v>31296</c:v>
                </c:pt>
                <c:pt idx="66">
                  <c:v>33856</c:v>
                </c:pt>
                <c:pt idx="67">
                  <c:v>33856</c:v>
                </c:pt>
                <c:pt idx="68">
                  <c:v>31616</c:v>
                </c:pt>
                <c:pt idx="69">
                  <c:v>31616</c:v>
                </c:pt>
                <c:pt idx="70">
                  <c:v>30592</c:v>
                </c:pt>
                <c:pt idx="71">
                  <c:v>29440</c:v>
                </c:pt>
                <c:pt idx="72">
                  <c:v>26752</c:v>
                </c:pt>
                <c:pt idx="73">
                  <c:v>25280</c:v>
                </c:pt>
                <c:pt idx="74">
                  <c:v>17600</c:v>
                </c:pt>
                <c:pt idx="75">
                  <c:v>15232</c:v>
                </c:pt>
                <c:pt idx="76">
                  <c:v>11520</c:v>
                </c:pt>
                <c:pt idx="77">
                  <c:v>9280</c:v>
                </c:pt>
                <c:pt idx="78">
                  <c:v>8640</c:v>
                </c:pt>
                <c:pt idx="79">
                  <c:v>8192</c:v>
                </c:pt>
                <c:pt idx="80">
                  <c:v>5376</c:v>
                </c:pt>
                <c:pt idx="81">
                  <c:v>5376</c:v>
                </c:pt>
                <c:pt idx="82">
                  <c:v>4736</c:v>
                </c:pt>
                <c:pt idx="83">
                  <c:v>3712</c:v>
                </c:pt>
                <c:pt idx="84">
                  <c:v>3072</c:v>
                </c:pt>
                <c:pt idx="85">
                  <c:v>3072</c:v>
                </c:pt>
                <c:pt idx="86">
                  <c:v>3072</c:v>
                </c:pt>
                <c:pt idx="87">
                  <c:v>3776</c:v>
                </c:pt>
                <c:pt idx="88">
                  <c:v>4096</c:v>
                </c:pt>
                <c:pt idx="89">
                  <c:v>4224</c:v>
                </c:pt>
                <c:pt idx="90">
                  <c:v>3712</c:v>
                </c:pt>
                <c:pt idx="91">
                  <c:v>3488</c:v>
                </c:pt>
                <c:pt idx="92">
                  <c:v>3328</c:v>
                </c:pt>
                <c:pt idx="93">
                  <c:v>2208</c:v>
                </c:pt>
                <c:pt idx="94">
                  <c:v>2208</c:v>
                </c:pt>
                <c:pt idx="95">
                  <c:v>928</c:v>
                </c:pt>
                <c:pt idx="96">
                  <c:v>992</c:v>
                </c:pt>
                <c:pt idx="97">
                  <c:v>1248</c:v>
                </c:pt>
                <c:pt idx="98">
                  <c:v>1216</c:v>
                </c:pt>
                <c:pt idx="99">
                  <c:v>992</c:v>
                </c:pt>
                <c:pt idx="100">
                  <c:v>1056</c:v>
                </c:pt>
                <c:pt idx="101">
                  <c:v>992</c:v>
                </c:pt>
                <c:pt idx="102">
                  <c:v>1184</c:v>
                </c:pt>
                <c:pt idx="103">
                  <c:v>864</c:v>
                </c:pt>
                <c:pt idx="104">
                  <c:v>864</c:v>
                </c:pt>
                <c:pt idx="105">
                  <c:v>1472</c:v>
                </c:pt>
                <c:pt idx="106">
                  <c:v>864</c:v>
                </c:pt>
                <c:pt idx="107">
                  <c:v>1279.8399999999999</c:v>
                </c:pt>
                <c:pt idx="108">
                  <c:v>1279.8399999999999</c:v>
                </c:pt>
                <c:pt idx="109">
                  <c:v>879.84</c:v>
                </c:pt>
                <c:pt idx="110">
                  <c:v>799.92</c:v>
                </c:pt>
                <c:pt idx="111">
                  <c:v>889.12</c:v>
                </c:pt>
                <c:pt idx="112">
                  <c:v>1063.8399999999999</c:v>
                </c:pt>
                <c:pt idx="113">
                  <c:v>1367.92</c:v>
                </c:pt>
                <c:pt idx="114">
                  <c:v>2404.7199999999998</c:v>
                </c:pt>
                <c:pt idx="115">
                  <c:v>1598.24</c:v>
                </c:pt>
                <c:pt idx="116">
                  <c:v>1511.84</c:v>
                </c:pt>
                <c:pt idx="117">
                  <c:v>1104</c:v>
                </c:pt>
                <c:pt idx="118">
                  <c:v>863.84</c:v>
                </c:pt>
                <c:pt idx="119">
                  <c:v>712</c:v>
                </c:pt>
                <c:pt idx="120">
                  <c:v>921.44</c:v>
                </c:pt>
                <c:pt idx="121">
                  <c:v>792</c:v>
                </c:pt>
                <c:pt idx="122">
                  <c:v>863.84</c:v>
                </c:pt>
                <c:pt idx="123">
                  <c:v>1094.24</c:v>
                </c:pt>
                <c:pt idx="124">
                  <c:v>1151.8399999999999</c:v>
                </c:pt>
                <c:pt idx="125">
                  <c:v>1151.8399999999999</c:v>
                </c:pt>
                <c:pt idx="126">
                  <c:v>921.44</c:v>
                </c:pt>
                <c:pt idx="127">
                  <c:v>763.04</c:v>
                </c:pt>
                <c:pt idx="128">
                  <c:v>475.12</c:v>
                </c:pt>
                <c:pt idx="129">
                  <c:v>475.12</c:v>
                </c:pt>
                <c:pt idx="130">
                  <c:v>392</c:v>
                </c:pt>
                <c:pt idx="131">
                  <c:v>395.92</c:v>
                </c:pt>
                <c:pt idx="132">
                  <c:v>312</c:v>
                </c:pt>
                <c:pt idx="133">
                  <c:v>359.96</c:v>
                </c:pt>
                <c:pt idx="134">
                  <c:v>276</c:v>
                </c:pt>
                <c:pt idx="135">
                  <c:v>196</c:v>
                </c:pt>
                <c:pt idx="136">
                  <c:v>196</c:v>
                </c:pt>
                <c:pt idx="137">
                  <c:v>172.72</c:v>
                </c:pt>
                <c:pt idx="138">
                  <c:v>151.12</c:v>
                </c:pt>
                <c:pt idx="139">
                  <c:v>136.76</c:v>
                </c:pt>
                <c:pt idx="140">
                  <c:v>212.36</c:v>
                </c:pt>
                <c:pt idx="141">
                  <c:v>198</c:v>
                </c:pt>
                <c:pt idx="142">
                  <c:v>198</c:v>
                </c:pt>
                <c:pt idx="143">
                  <c:v>338.32</c:v>
                </c:pt>
                <c:pt idx="144">
                  <c:v>197.96</c:v>
                </c:pt>
                <c:pt idx="145">
                  <c:v>197.96</c:v>
                </c:pt>
                <c:pt idx="146">
                  <c:v>180</c:v>
                </c:pt>
                <c:pt idx="147">
                  <c:v>78</c:v>
                </c:pt>
                <c:pt idx="148">
                  <c:v>131.97999999999999</c:v>
                </c:pt>
                <c:pt idx="149">
                  <c:v>145.97999999999999</c:v>
                </c:pt>
                <c:pt idx="150">
                  <c:v>151.97999999999999</c:v>
                </c:pt>
                <c:pt idx="151">
                  <c:v>163.98</c:v>
                </c:pt>
                <c:pt idx="152">
                  <c:v>169.98</c:v>
                </c:pt>
                <c:pt idx="153">
                  <c:v>178</c:v>
                </c:pt>
                <c:pt idx="154">
                  <c:v>152</c:v>
                </c:pt>
                <c:pt idx="155">
                  <c:v>150</c:v>
                </c:pt>
                <c:pt idx="156">
                  <c:v>160</c:v>
                </c:pt>
                <c:pt idx="157">
                  <c:v>208</c:v>
                </c:pt>
                <c:pt idx="158">
                  <c:v>180</c:v>
                </c:pt>
                <c:pt idx="159">
                  <c:v>189</c:v>
                </c:pt>
                <c:pt idx="160">
                  <c:v>153</c:v>
                </c:pt>
                <c:pt idx="161">
                  <c:v>119</c:v>
                </c:pt>
                <c:pt idx="162">
                  <c:v>189</c:v>
                </c:pt>
                <c:pt idx="163">
                  <c:v>114.905</c:v>
                </c:pt>
                <c:pt idx="164">
                  <c:v>74.495000000000005</c:v>
                </c:pt>
                <c:pt idx="165">
                  <c:v>83.99</c:v>
                </c:pt>
                <c:pt idx="166">
                  <c:v>74.995000000000005</c:v>
                </c:pt>
                <c:pt idx="167">
                  <c:v>89.99</c:v>
                </c:pt>
                <c:pt idx="168">
                  <c:v>99.995000000000005</c:v>
                </c:pt>
                <c:pt idx="169">
                  <c:v>93.98</c:v>
                </c:pt>
                <c:pt idx="170">
                  <c:v>83.98</c:v>
                </c:pt>
                <c:pt idx="171">
                  <c:v>79.98</c:v>
                </c:pt>
                <c:pt idx="172">
                  <c:v>67.489999999999995</c:v>
                </c:pt>
                <c:pt idx="173">
                  <c:v>47.494999999999997</c:v>
                </c:pt>
                <c:pt idx="174">
                  <c:v>39.49</c:v>
                </c:pt>
                <c:pt idx="175">
                  <c:v>35.99</c:v>
                </c:pt>
                <c:pt idx="176">
                  <c:v>32.99</c:v>
                </c:pt>
                <c:pt idx="177">
                  <c:v>24.99</c:v>
                </c:pt>
                <c:pt idx="178">
                  <c:v>24.975000000000001</c:v>
                </c:pt>
                <c:pt idx="179">
                  <c:v>23.747499999999999</c:v>
                </c:pt>
                <c:pt idx="180">
                  <c:v>22.495000000000001</c:v>
                </c:pt>
                <c:pt idx="181">
                  <c:v>22.495000000000001</c:v>
                </c:pt>
                <c:pt idx="182">
                  <c:v>21.245000000000001</c:v>
                </c:pt>
                <c:pt idx="183">
                  <c:v>17.995000000000001</c:v>
                </c:pt>
                <c:pt idx="184">
                  <c:v>14.994999999999999</c:v>
                </c:pt>
                <c:pt idx="185">
                  <c:v>11.2475</c:v>
                </c:pt>
                <c:pt idx="186">
                  <c:v>9.9975000000000005</c:v>
                </c:pt>
                <c:pt idx="187">
                  <c:v>9.9975000000000005</c:v>
                </c:pt>
                <c:pt idx="188">
                  <c:v>10.994999999999999</c:v>
                </c:pt>
                <c:pt idx="189">
                  <c:v>10.7475</c:v>
                </c:pt>
                <c:pt idx="190">
                  <c:v>11.7475</c:v>
                </c:pt>
                <c:pt idx="191">
                  <c:v>11.2475</c:v>
                </c:pt>
                <c:pt idx="192">
                  <c:v>12.9975</c:v>
                </c:pt>
                <c:pt idx="193">
                  <c:v>18.747499999999999</c:v>
                </c:pt>
                <c:pt idx="194">
                  <c:v>20.995000000000001</c:v>
                </c:pt>
                <c:pt idx="195">
                  <c:v>19.497499999999999</c:v>
                </c:pt>
                <c:pt idx="196">
                  <c:v>20.695</c:v>
                </c:pt>
                <c:pt idx="197">
                  <c:v>19.995000000000001</c:v>
                </c:pt>
                <c:pt idx="198">
                  <c:v>24.745000000000001</c:v>
                </c:pt>
                <c:pt idx="199">
                  <c:v>21.495000000000001</c:v>
                </c:pt>
                <c:pt idx="200">
                  <c:v>22.497499999999999</c:v>
                </c:pt>
                <c:pt idx="201">
                  <c:v>17.497499999999999</c:v>
                </c:pt>
                <c:pt idx="202">
                  <c:v>14.9975</c:v>
                </c:pt>
                <c:pt idx="203">
                  <c:v>12.498749999999999</c:v>
                </c:pt>
              </c:numCache>
            </c:numRef>
          </c:val>
          <c:smooth val="1"/>
        </c:ser>
        <c:dLbls>
          <c:showLegendKey val="0"/>
          <c:showVal val="0"/>
          <c:showCatName val="0"/>
          <c:showSerName val="0"/>
          <c:showPercent val="0"/>
          <c:showBubbleSize val="0"/>
        </c:dLbls>
        <c:smooth val="0"/>
        <c:axId val="-2017271568"/>
        <c:axId val="-2017277008"/>
      </c:lineChart>
      <c:catAx>
        <c:axId val="-2017271568"/>
        <c:scaling>
          <c:orientation val="minMax"/>
        </c:scaling>
        <c:delete val="0"/>
        <c:axPos val="b"/>
        <c:numFmt formatCode="General" sourceLinked="1"/>
        <c:majorTickMark val="none"/>
        <c:minorTickMark val="none"/>
        <c:tickLblPos val="nextTo"/>
        <c:spPr>
          <a:solidFill>
            <a:srgbClr val="0F3F76"/>
          </a:solidFill>
        </c:spPr>
        <c:txPr>
          <a:bodyPr rot="-5400000" vert="horz"/>
          <a:lstStyle/>
          <a:p>
            <a:pPr>
              <a:defRPr>
                <a:solidFill>
                  <a:schemeClr val="bg1"/>
                </a:solidFill>
              </a:defRPr>
            </a:pPr>
            <a:endParaRPr lang="en-US"/>
          </a:p>
        </c:txPr>
        <c:crossAx val="-2017277008"/>
        <c:crosses val="autoZero"/>
        <c:auto val="1"/>
        <c:lblAlgn val="ctr"/>
        <c:lblOffset val="100"/>
        <c:tickLblSkip val="10"/>
        <c:tickMarkSkip val="10"/>
        <c:noMultiLvlLbl val="0"/>
      </c:catAx>
      <c:valAx>
        <c:axId val="-2017277008"/>
        <c:scaling>
          <c:logBase val="10"/>
          <c:orientation val="minMax"/>
          <c:min val="1"/>
        </c:scaling>
        <c:delete val="0"/>
        <c:axPos val="l"/>
        <c:majorGridlines/>
        <c:title>
          <c:tx>
            <c:rich>
              <a:bodyPr/>
              <a:lstStyle/>
              <a:p>
                <a:pPr>
                  <a:defRPr sz="1100"/>
                </a:pPr>
                <a:r>
                  <a:rPr lang="en-US" sz="1100"/>
                  <a:t>US$/GB</a:t>
                </a:r>
              </a:p>
            </c:rich>
          </c:tx>
          <c:overlay val="0"/>
        </c:title>
        <c:numFmt formatCode="General" sourceLinked="1"/>
        <c:majorTickMark val="out"/>
        <c:minorTickMark val="none"/>
        <c:tickLblPos val="nextTo"/>
        <c:crossAx val="-2017271568"/>
        <c:crosses val="autoZero"/>
        <c:crossBetween val="between"/>
      </c:valAx>
      <c:spPr>
        <a:gradFill rotWithShape="1">
          <a:gsLst>
            <a:gs pos="0">
              <a:srgbClr val="FFEFD1"/>
            </a:gs>
            <a:gs pos="64999">
              <a:srgbClr val="F0EBD5"/>
            </a:gs>
            <a:gs pos="100000">
              <a:srgbClr val="D1C39F"/>
            </a:gs>
          </a:gsLst>
          <a:lin ang="16200000" scaled="0"/>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c:spPr>
    </c:plotArea>
    <c:plotVisOnly val="1"/>
    <c:dispBlanksAs val="gap"/>
    <c:showDLblsOverMax val="0"/>
  </c:chart>
  <c:spPr>
    <a:solidFill>
      <a:srgbClr val="0F3F76"/>
    </a:solidFill>
  </c:spPr>
  <c:txPr>
    <a:bodyPr/>
    <a:lstStyle/>
    <a:p>
      <a:pPr>
        <a:defRPr baseline="0">
          <a:solidFill>
            <a:schemeClr val="bg1"/>
          </a:solidFill>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a:t>Factor X Gains for Applications</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manualLayout>
          <c:layoutTarget val="inner"/>
          <c:xMode val="edge"/>
          <c:yMode val="edge"/>
          <c:x val="0.19923213086736252"/>
          <c:y val="0.10501997943998737"/>
          <c:w val="0.75800631752426295"/>
          <c:h val="0.75938379567558534"/>
        </c:manualLayout>
      </c:layout>
      <c:barChart>
        <c:barDir val="bar"/>
        <c:grouping val="clustered"/>
        <c:varyColors val="0"/>
        <c:ser>
          <c:idx val="0"/>
          <c:order val="0"/>
          <c:tx>
            <c:strRef>
              <c:f>Sheet1!$B$1</c:f>
              <c:strCache>
                <c:ptCount val="1"/>
                <c:pt idx="0">
                  <c:v>X factor Gains</c:v>
                </c:pt>
              </c:strCache>
            </c:strRef>
          </c:tx>
          <c:spPr>
            <a:solidFill>
              <a:schemeClr val="accent6"/>
            </a:solidFill>
            <a:ln w="9525" cap="flat" cmpd="sng" algn="ctr">
              <a:solidFill>
                <a:schemeClr val="lt1">
                  <a:alpha val="50000"/>
                </a:schemeClr>
              </a:solidFill>
              <a:round/>
            </a:ln>
            <a:effectLst/>
          </c:spPr>
          <c:invertIfNegative val="0"/>
          <c:dLbls>
            <c:dLbl>
              <c:idx val="3"/>
              <c:tx>
                <c:rich>
                  <a:bodyPr/>
                  <a:lstStyle/>
                  <a:p>
                    <a:r>
                      <a:rPr lang="en-US" smtClean="0"/>
                      <a:t>25</a:t>
                    </a:r>
                    <a:endParaRPr lang="en-US" dirty="0"/>
                  </a:p>
                </c:rich>
              </c:tx>
              <c:dLblPos val="in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WL Derived from TPC-C</c:v>
                </c:pt>
                <c:pt idx="1">
                  <c:v>Legacy App</c:v>
                </c:pt>
                <c:pt idx="2">
                  <c:v>Ingest/Read heavy</c:v>
                </c:pt>
                <c:pt idx="3">
                  <c:v>Best Fit</c:v>
                </c:pt>
              </c:strCache>
            </c:strRef>
          </c:cat>
          <c:val>
            <c:numRef>
              <c:f>Sheet1!$B$2:$B$5</c:f>
              <c:numCache>
                <c:formatCode>General</c:formatCode>
                <c:ptCount val="4"/>
                <c:pt idx="0">
                  <c:v>2</c:v>
                </c:pt>
                <c:pt idx="1">
                  <c:v>5</c:v>
                </c:pt>
                <c:pt idx="2">
                  <c:v>10</c:v>
                </c:pt>
                <c:pt idx="3">
                  <c:v>25</c:v>
                </c:pt>
              </c:numCache>
            </c:numRef>
          </c:val>
        </c:ser>
        <c:dLbls>
          <c:dLblPos val="inEnd"/>
          <c:showLegendKey val="0"/>
          <c:showVal val="1"/>
          <c:showCatName val="0"/>
          <c:showSerName val="0"/>
          <c:showPercent val="0"/>
          <c:showBubbleSize val="0"/>
        </c:dLbls>
        <c:gapWidth val="65"/>
        <c:axId val="-75544880"/>
        <c:axId val="-75543248"/>
      </c:barChart>
      <c:catAx>
        <c:axId val="-75544880"/>
        <c:scaling>
          <c:orientation val="minMax"/>
        </c:scaling>
        <c:delete val="0"/>
        <c:axPos val="l"/>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400" b="0" i="0" u="none" strike="noStrike" kern="1200" cap="all" baseline="0">
                <a:solidFill>
                  <a:schemeClr val="dk1">
                    <a:lumMod val="75000"/>
                    <a:lumOff val="25000"/>
                  </a:schemeClr>
                </a:solidFill>
                <a:latin typeface="+mn-lt"/>
                <a:ea typeface="+mn-ea"/>
                <a:cs typeface="+mn-cs"/>
              </a:defRPr>
            </a:pPr>
            <a:endParaRPr lang="en-US"/>
          </a:p>
        </c:txPr>
        <c:crossAx val="-75543248"/>
        <c:crosses val="autoZero"/>
        <c:auto val="1"/>
        <c:lblAlgn val="ctr"/>
        <c:lblOffset val="100"/>
        <c:noMultiLvlLbl val="0"/>
      </c:catAx>
      <c:valAx>
        <c:axId val="-75543248"/>
        <c:scaling>
          <c:orientation val="minMax"/>
          <c:max val="30"/>
        </c:scaling>
        <c:delete val="0"/>
        <c:axPos val="b"/>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en-US"/>
          </a:p>
        </c:txPr>
        <c:crossAx val="-7554488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style1.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2856445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41E8F868-135F-4084-8BEF-D4E1A0373E25}"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400953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case performance</a:t>
            </a:r>
            <a:r>
              <a:rPr lang="en-US" baseline="0" dirty="0" smtClean="0"/>
              <a:t> gain with table memory optimization and stored procedure native compilation gains. </a:t>
            </a:r>
          </a:p>
          <a:p>
            <a:endParaRPr lang="en-US" baseline="0" dirty="0" smtClean="0"/>
          </a:p>
          <a:p>
            <a:r>
              <a:rPr lang="en-US" sz="900" kern="1200" dirty="0" smtClean="0">
                <a:solidFill>
                  <a:schemeClr val="tx1"/>
                </a:solidFill>
                <a:latin typeface="Segoe UI Light" pitchFamily="34" charset="0"/>
                <a:ea typeface="+mn-ea"/>
                <a:cs typeface="+mn-cs"/>
              </a:rPr>
              <a:t>use master;</a:t>
            </a:r>
          </a:p>
          <a:p>
            <a:r>
              <a:rPr lang="en-US" sz="900" kern="1200" dirty="0" smtClean="0">
                <a:solidFill>
                  <a:schemeClr val="tx1"/>
                </a:solidFill>
                <a:latin typeface="Segoe UI Light" pitchFamily="34" charset="0"/>
                <a:ea typeface="+mn-ea"/>
                <a:cs typeface="+mn-cs"/>
              </a:rPr>
              <a:t>go</a:t>
            </a:r>
          </a:p>
          <a:p>
            <a:r>
              <a:rPr lang="en-US" sz="900" kern="1200" dirty="0" smtClean="0">
                <a:solidFill>
                  <a:schemeClr val="tx1"/>
                </a:solidFill>
                <a:latin typeface="Segoe UI Light" pitchFamily="34" charset="0"/>
                <a:ea typeface="+mn-ea"/>
                <a:cs typeface="+mn-cs"/>
              </a:rPr>
              <a:t>drop database </a:t>
            </a:r>
            <a:r>
              <a:rPr lang="en-US" sz="900" kern="1200" dirty="0" err="1" smtClean="0">
                <a:solidFill>
                  <a:schemeClr val="tx1"/>
                </a:solidFill>
                <a:latin typeface="Segoe UI Light" pitchFamily="34" charset="0"/>
                <a:ea typeface="+mn-ea"/>
                <a:cs typeface="+mn-cs"/>
              </a:rPr>
              <a:t>imoltp</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database </a:t>
            </a:r>
            <a:r>
              <a:rPr lang="en-US" sz="900" kern="1200" dirty="0" err="1" smtClean="0">
                <a:solidFill>
                  <a:schemeClr val="tx1"/>
                </a:solidFill>
                <a:latin typeface="Segoe UI Light" pitchFamily="34" charset="0"/>
                <a:ea typeface="+mn-ea"/>
                <a:cs typeface="+mn-cs"/>
              </a:rPr>
              <a:t>imoltp</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ON PRIMARY</a:t>
            </a:r>
          </a:p>
          <a:p>
            <a:r>
              <a:rPr lang="en-US" sz="900" kern="1200" dirty="0" smtClean="0">
                <a:solidFill>
                  <a:schemeClr val="tx1"/>
                </a:solidFill>
                <a:latin typeface="Segoe UI Light" pitchFamily="34" charset="0"/>
                <a:ea typeface="+mn-ea"/>
                <a:cs typeface="+mn-cs"/>
              </a:rPr>
              <a:t>( NAME = data,</a:t>
            </a:r>
          </a:p>
          <a:p>
            <a:r>
              <a:rPr lang="en-US" sz="900" kern="1200" dirty="0" smtClean="0">
                <a:solidFill>
                  <a:schemeClr val="tx1"/>
                </a:solidFill>
                <a:latin typeface="Segoe UI Light" pitchFamily="34" charset="0"/>
                <a:ea typeface="+mn-ea"/>
                <a:cs typeface="+mn-cs"/>
              </a:rPr>
              <a:t>    FILENAME = 'D:\Temp\</a:t>
            </a:r>
            <a:r>
              <a:rPr lang="en-US" sz="900" kern="1200" dirty="0" err="1" smtClean="0">
                <a:solidFill>
                  <a:schemeClr val="tx1"/>
                </a:solidFill>
                <a:latin typeface="Segoe UI Light" pitchFamily="34" charset="0"/>
                <a:ea typeface="+mn-ea"/>
                <a:cs typeface="+mn-cs"/>
              </a:rPr>
              <a:t>data.mdf</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    SIZE = 100MB,</a:t>
            </a:r>
          </a:p>
          <a:p>
            <a:r>
              <a:rPr lang="en-US" sz="900" kern="1200" dirty="0" smtClean="0">
                <a:solidFill>
                  <a:schemeClr val="tx1"/>
                </a:solidFill>
                <a:latin typeface="Segoe UI Light" pitchFamily="34" charset="0"/>
                <a:ea typeface="+mn-ea"/>
                <a:cs typeface="+mn-cs"/>
              </a:rPr>
              <a:t>    FILEGROWTH = 100MB )</a:t>
            </a:r>
          </a:p>
          <a:p>
            <a:r>
              <a:rPr lang="en-US" sz="900" kern="1200" dirty="0" smtClean="0">
                <a:solidFill>
                  <a:schemeClr val="tx1"/>
                </a:solidFill>
                <a:latin typeface="Segoe UI Light" pitchFamily="34" charset="0"/>
                <a:ea typeface="+mn-ea"/>
                <a:cs typeface="+mn-cs"/>
              </a:rPr>
              <a:t>LOG ON</a:t>
            </a:r>
          </a:p>
          <a:p>
            <a:r>
              <a:rPr lang="en-US" sz="900" kern="1200" dirty="0" smtClean="0">
                <a:solidFill>
                  <a:schemeClr val="tx1"/>
                </a:solidFill>
                <a:latin typeface="Segoe UI Light" pitchFamily="34" charset="0"/>
                <a:ea typeface="+mn-ea"/>
                <a:cs typeface="+mn-cs"/>
              </a:rPr>
              <a:t>( NAME = log,</a:t>
            </a:r>
          </a:p>
          <a:p>
            <a:r>
              <a:rPr lang="en-US" sz="900" kern="1200" dirty="0" smtClean="0">
                <a:solidFill>
                  <a:schemeClr val="tx1"/>
                </a:solidFill>
                <a:latin typeface="Segoe UI Light" pitchFamily="34" charset="0"/>
                <a:ea typeface="+mn-ea"/>
                <a:cs typeface="+mn-cs"/>
              </a:rPr>
              <a:t>    FILENAME = 'D:\Temp\</a:t>
            </a:r>
            <a:r>
              <a:rPr lang="en-US" sz="900" kern="1200" dirty="0" err="1" smtClean="0">
                <a:solidFill>
                  <a:schemeClr val="tx1"/>
                </a:solidFill>
                <a:latin typeface="Segoe UI Light" pitchFamily="34" charset="0"/>
                <a:ea typeface="+mn-ea"/>
                <a:cs typeface="+mn-cs"/>
              </a:rPr>
              <a:t>log.ldf</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    SIZE = 100MB,</a:t>
            </a:r>
          </a:p>
          <a:p>
            <a:r>
              <a:rPr lang="en-US" sz="900" kern="1200" dirty="0" smtClean="0">
                <a:solidFill>
                  <a:schemeClr val="tx1"/>
                </a:solidFill>
                <a:latin typeface="Segoe UI Light" pitchFamily="34" charset="0"/>
                <a:ea typeface="+mn-ea"/>
                <a:cs typeface="+mn-cs"/>
              </a:rPr>
              <a:t>    FILEGROWTH = 100MB ) ;</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alter database </a:t>
            </a:r>
            <a:r>
              <a:rPr lang="en-US" sz="900" kern="1200" dirty="0" err="1" smtClean="0">
                <a:solidFill>
                  <a:schemeClr val="tx1"/>
                </a:solidFill>
                <a:latin typeface="Segoe UI Light" pitchFamily="34" charset="0"/>
                <a:ea typeface="+mn-ea"/>
                <a:cs typeface="+mn-cs"/>
              </a:rPr>
              <a:t>imoltp</a:t>
            </a:r>
            <a:r>
              <a:rPr lang="en-US" sz="900" kern="1200" dirty="0" smtClean="0">
                <a:solidFill>
                  <a:schemeClr val="tx1"/>
                </a:solidFill>
                <a:latin typeface="Segoe UI Light" pitchFamily="34" charset="0"/>
                <a:ea typeface="+mn-ea"/>
                <a:cs typeface="+mn-cs"/>
              </a:rPr>
              <a:t> add </a:t>
            </a:r>
            <a:r>
              <a:rPr lang="en-US" sz="900" kern="1200" dirty="0" err="1" smtClean="0">
                <a:solidFill>
                  <a:schemeClr val="tx1"/>
                </a:solidFill>
                <a:latin typeface="Segoe UI Light" pitchFamily="34" charset="0"/>
                <a:ea typeface="+mn-ea"/>
                <a:cs typeface="+mn-cs"/>
              </a:rPr>
              <a:t>filegroup</a:t>
            </a:r>
            <a:r>
              <a:rPr lang="en-US" sz="900" kern="1200" dirty="0" smtClean="0">
                <a:solidFill>
                  <a:schemeClr val="tx1"/>
                </a:solidFill>
                <a:latin typeface="Segoe UI Light" pitchFamily="34" charset="0"/>
                <a:ea typeface="+mn-ea"/>
                <a:cs typeface="+mn-cs"/>
              </a:rPr>
              <a:t> imoltp_mod2 contains MEMORY_OPTIMIZED_DATA </a:t>
            </a:r>
          </a:p>
          <a:p>
            <a:r>
              <a:rPr lang="en-US" sz="900" kern="1200" dirty="0" smtClean="0">
                <a:solidFill>
                  <a:schemeClr val="tx1"/>
                </a:solidFill>
                <a:latin typeface="Segoe UI Light" pitchFamily="34" charset="0"/>
                <a:ea typeface="+mn-ea"/>
                <a:cs typeface="+mn-cs"/>
              </a:rPr>
              <a:t>alter database </a:t>
            </a:r>
            <a:r>
              <a:rPr lang="en-US" sz="900" kern="1200" dirty="0" err="1" smtClean="0">
                <a:solidFill>
                  <a:schemeClr val="tx1"/>
                </a:solidFill>
                <a:latin typeface="Segoe UI Light" pitchFamily="34" charset="0"/>
                <a:ea typeface="+mn-ea"/>
                <a:cs typeface="+mn-cs"/>
              </a:rPr>
              <a:t>imoltp</a:t>
            </a:r>
            <a:r>
              <a:rPr lang="en-US" sz="900" kern="1200" dirty="0" smtClean="0">
                <a:solidFill>
                  <a:schemeClr val="tx1"/>
                </a:solidFill>
                <a:latin typeface="Segoe UI Light" pitchFamily="34" charset="0"/>
                <a:ea typeface="+mn-ea"/>
                <a:cs typeface="+mn-cs"/>
              </a:rPr>
              <a:t> add file (name='imoltp_mod2',filename='d:\</a:t>
            </a:r>
            <a:r>
              <a:rPr lang="en-US" sz="900" kern="1200" dirty="0" err="1" smtClean="0">
                <a:solidFill>
                  <a:schemeClr val="tx1"/>
                </a:solidFill>
                <a:latin typeface="Segoe UI Light" pitchFamily="34" charset="0"/>
                <a:ea typeface="+mn-ea"/>
                <a:cs typeface="+mn-cs"/>
              </a:rPr>
              <a:t>sqlservr</a:t>
            </a:r>
            <a:r>
              <a:rPr lang="en-US" sz="900" kern="1200" dirty="0" smtClean="0">
                <a:solidFill>
                  <a:schemeClr val="tx1"/>
                </a:solidFill>
                <a:latin typeface="Segoe UI Light" pitchFamily="34" charset="0"/>
                <a:ea typeface="+mn-ea"/>
                <a:cs typeface="+mn-cs"/>
              </a:rPr>
              <a:t>\data\imoltp_mod2') to </a:t>
            </a:r>
            <a:r>
              <a:rPr lang="en-US" sz="900" kern="1200" dirty="0" err="1" smtClean="0">
                <a:solidFill>
                  <a:schemeClr val="tx1"/>
                </a:solidFill>
                <a:latin typeface="Segoe UI Light" pitchFamily="34" charset="0"/>
                <a:ea typeface="+mn-ea"/>
                <a:cs typeface="+mn-cs"/>
              </a:rPr>
              <a:t>filegroup</a:t>
            </a:r>
            <a:r>
              <a:rPr lang="en-US" sz="900" kern="1200" dirty="0" smtClean="0">
                <a:solidFill>
                  <a:schemeClr val="tx1"/>
                </a:solidFill>
                <a:latin typeface="Segoe UI Light" pitchFamily="34" charset="0"/>
                <a:ea typeface="+mn-ea"/>
                <a:cs typeface="+mn-cs"/>
              </a:rPr>
              <a:t> imoltp_mod2</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use </a:t>
            </a:r>
            <a:r>
              <a:rPr lang="en-US" sz="900" kern="1200" dirty="0" err="1" smtClean="0">
                <a:solidFill>
                  <a:schemeClr val="tx1"/>
                </a:solidFill>
                <a:latin typeface="Segoe UI Light" pitchFamily="34" charset="0"/>
                <a:ea typeface="+mn-ea"/>
                <a:cs typeface="+mn-cs"/>
              </a:rPr>
              <a:t>imoltp</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non-HK table comparison</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drop table </a:t>
            </a:r>
            <a:r>
              <a:rPr lang="en-US" sz="900" kern="1200" dirty="0" err="1" smtClean="0">
                <a:solidFill>
                  <a:schemeClr val="tx1"/>
                </a:solidFill>
                <a:latin typeface="Segoe UI Light" pitchFamily="34" charset="0"/>
                <a:ea typeface="+mn-ea"/>
                <a:cs typeface="+mn-cs"/>
              </a:rPr>
              <a:t>dbo.shoppingcart_reg</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table </a:t>
            </a:r>
            <a:r>
              <a:rPr lang="en-US" sz="900" kern="1200" dirty="0" err="1" smtClean="0">
                <a:solidFill>
                  <a:schemeClr val="tx1"/>
                </a:solidFill>
                <a:latin typeface="Segoe UI Light" pitchFamily="34" charset="0"/>
                <a:ea typeface="+mn-ea"/>
                <a:cs typeface="+mn-cs"/>
              </a:rPr>
              <a:t>dbo.shoppingcart_reg</a:t>
            </a:r>
            <a:r>
              <a:rPr lang="en-US" sz="900" kern="1200" dirty="0" smtClean="0">
                <a:solidFill>
                  <a:schemeClr val="tx1"/>
                </a:solidFill>
                <a:latin typeface="Segoe UI Light" pitchFamily="34" charset="0"/>
                <a:ea typeface="+mn-ea"/>
                <a:cs typeface="+mn-cs"/>
              </a:rPr>
              <a:t>(</a:t>
            </a:r>
          </a:p>
          <a:p>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not null primary key,</a:t>
            </a:r>
          </a:p>
          <a:p>
            <a:r>
              <a:rPr lang="en-US" sz="900" kern="1200" dirty="0" err="1" smtClean="0">
                <a:solidFill>
                  <a:schemeClr val="tx1"/>
                </a:solidFill>
                <a:latin typeface="Segoe UI Light" pitchFamily="34" charset="0"/>
                <a:ea typeface="+mn-ea"/>
                <a:cs typeface="+mn-cs"/>
              </a:rPr>
              <a:t>userId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not null,</a:t>
            </a:r>
          </a:p>
          <a:p>
            <a:r>
              <a:rPr lang="en-US" sz="900" kern="1200" dirty="0" err="1" smtClean="0">
                <a:solidFill>
                  <a:schemeClr val="tx1"/>
                </a:solidFill>
                <a:latin typeface="Segoe UI Light" pitchFamily="34" charset="0"/>
                <a:ea typeface="+mn-ea"/>
                <a:cs typeface="+mn-cs"/>
              </a:rPr>
              <a:t>CreatedDate</a:t>
            </a:r>
            <a:r>
              <a:rPr lang="en-US" sz="900" kern="1200" dirty="0" smtClean="0">
                <a:solidFill>
                  <a:schemeClr val="tx1"/>
                </a:solidFill>
                <a:latin typeface="Segoe UI Light" pitchFamily="34" charset="0"/>
                <a:ea typeface="+mn-ea"/>
                <a:cs typeface="+mn-cs"/>
              </a:rPr>
              <a:t> datetime2 not null,</a:t>
            </a:r>
          </a:p>
          <a:p>
            <a:r>
              <a:rPr lang="en-US" sz="900" kern="1200" dirty="0" err="1" smtClean="0">
                <a:solidFill>
                  <a:schemeClr val="tx1"/>
                </a:solidFill>
                <a:latin typeface="Segoe UI Light" pitchFamily="34" charset="0"/>
                <a:ea typeface="+mn-ea"/>
                <a:cs typeface="+mn-cs"/>
              </a:rPr>
              <a:t>TotalPrice</a:t>
            </a:r>
            <a:r>
              <a:rPr lang="en-US" sz="900" kern="1200" dirty="0" smtClean="0">
                <a:solidFill>
                  <a:schemeClr val="tx1"/>
                </a:solidFill>
                <a:latin typeface="Segoe UI Light" pitchFamily="34" charset="0"/>
                <a:ea typeface="+mn-ea"/>
                <a:cs typeface="+mn-cs"/>
              </a:rPr>
              <a:t> money</a:t>
            </a:r>
          </a:p>
          <a:p>
            <a:r>
              <a:rPr lang="en-US" sz="900" kern="1200" dirty="0" smtClean="0">
                <a:solidFill>
                  <a:schemeClr val="tx1"/>
                </a:solidFill>
                <a:latin typeface="Segoe UI Light" pitchFamily="34" charset="0"/>
                <a:ea typeface="+mn-ea"/>
                <a:cs typeface="+mn-cs"/>
              </a:rPr>
              <a:t>) </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a:t>
            </a:r>
            <a:r>
              <a:rPr lang="en-US" sz="900" kern="1200" dirty="0" err="1" smtClean="0">
                <a:solidFill>
                  <a:schemeClr val="tx1"/>
                </a:solidFill>
                <a:latin typeface="Segoe UI Light" pitchFamily="34" charset="0"/>
                <a:ea typeface="+mn-ea"/>
                <a:cs typeface="+mn-cs"/>
              </a:rPr>
              <a:t>nonclustered</a:t>
            </a:r>
            <a:r>
              <a:rPr lang="en-US" sz="900" kern="1200" dirty="0" smtClean="0">
                <a:solidFill>
                  <a:schemeClr val="tx1"/>
                </a:solidFill>
                <a:latin typeface="Segoe UI Light" pitchFamily="34" charset="0"/>
                <a:ea typeface="+mn-ea"/>
                <a:cs typeface="+mn-cs"/>
              </a:rPr>
              <a:t> index </a:t>
            </a:r>
            <a:r>
              <a:rPr lang="en-US" sz="900" kern="1200" dirty="0" err="1" smtClean="0">
                <a:solidFill>
                  <a:schemeClr val="tx1"/>
                </a:solidFill>
                <a:latin typeface="Segoe UI Light" pitchFamily="34" charset="0"/>
                <a:ea typeface="+mn-ea"/>
                <a:cs typeface="+mn-cs"/>
              </a:rPr>
              <a:t>ix_userId</a:t>
            </a:r>
            <a:r>
              <a:rPr lang="en-US" sz="900" kern="1200" dirty="0" smtClean="0">
                <a:solidFill>
                  <a:schemeClr val="tx1"/>
                </a:solidFill>
                <a:latin typeface="Segoe UI Light" pitchFamily="34" charset="0"/>
                <a:ea typeface="+mn-ea"/>
                <a:cs typeface="+mn-cs"/>
              </a:rPr>
              <a:t> on </a:t>
            </a:r>
            <a:r>
              <a:rPr lang="en-US" sz="900" kern="1200" dirty="0" err="1" smtClean="0">
                <a:solidFill>
                  <a:schemeClr val="tx1"/>
                </a:solidFill>
                <a:latin typeface="Segoe UI Light" pitchFamily="34" charset="0"/>
                <a:ea typeface="+mn-ea"/>
                <a:cs typeface="+mn-cs"/>
              </a:rPr>
              <a:t>dbo.shoppingcart_reg</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userId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asc</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drop procedure </a:t>
            </a:r>
            <a:r>
              <a:rPr lang="en-US" sz="900" kern="1200" dirty="0" err="1" smtClean="0">
                <a:solidFill>
                  <a:schemeClr val="tx1"/>
                </a:solidFill>
                <a:latin typeface="Segoe UI Light" pitchFamily="34" charset="0"/>
                <a:ea typeface="+mn-ea"/>
                <a:cs typeface="+mn-cs"/>
              </a:rPr>
              <a:t>dbo.usp_insertSampleCarts_reg</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procedure </a:t>
            </a:r>
            <a:r>
              <a:rPr lang="en-US" sz="900" kern="1200" dirty="0" err="1" smtClean="0">
                <a:solidFill>
                  <a:schemeClr val="tx1"/>
                </a:solidFill>
                <a:latin typeface="Segoe UI Light" pitchFamily="34" charset="0"/>
                <a:ea typeface="+mn-ea"/>
                <a:cs typeface="+mn-cs"/>
              </a:rPr>
              <a:t>dbo.usp_insertSampleCarts_reg</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startId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insertCount</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as</a:t>
            </a:r>
          </a:p>
          <a:p>
            <a:r>
              <a:rPr lang="en-US" sz="900" kern="1200" dirty="0" smtClean="0">
                <a:solidFill>
                  <a:schemeClr val="tx1"/>
                </a:solidFill>
                <a:latin typeface="Segoe UI Light" pitchFamily="34" charset="0"/>
                <a:ea typeface="+mn-ea"/>
                <a:cs typeface="+mn-cs"/>
              </a:rPr>
              <a:t>begin</a:t>
            </a:r>
          </a:p>
          <a:p>
            <a:r>
              <a:rPr lang="en-US" sz="900" kern="1200" dirty="0" smtClean="0">
                <a:solidFill>
                  <a:schemeClr val="tx1"/>
                </a:solidFill>
                <a:latin typeface="Segoe UI Light" pitchFamily="34" charset="0"/>
                <a:ea typeface="+mn-ea"/>
                <a:cs typeface="+mn-cs"/>
              </a:rPr>
              <a:t>declare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 @</a:t>
            </a:r>
            <a:r>
              <a:rPr lang="en-US" sz="900" kern="1200" dirty="0" err="1" smtClean="0">
                <a:solidFill>
                  <a:schemeClr val="tx1"/>
                </a:solidFill>
                <a:latin typeface="Segoe UI Light" pitchFamily="34" charset="0"/>
                <a:ea typeface="+mn-ea"/>
                <a:cs typeface="+mn-cs"/>
              </a:rPr>
              <a:t>startId</a:t>
            </a:r>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while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&lt;@</a:t>
            </a:r>
            <a:r>
              <a:rPr lang="en-US" sz="900" kern="1200" dirty="0" err="1" smtClean="0">
                <a:solidFill>
                  <a:schemeClr val="tx1"/>
                </a:solidFill>
                <a:latin typeface="Segoe UI Light" pitchFamily="34" charset="0"/>
                <a:ea typeface="+mn-ea"/>
                <a:cs typeface="+mn-cs"/>
              </a:rPr>
              <a:t>startId</a:t>
            </a:r>
            <a:r>
              <a:rPr lang="en-US" sz="900" kern="1200" dirty="0" smtClean="0">
                <a:solidFill>
                  <a:schemeClr val="tx1"/>
                </a:solidFill>
                <a:latin typeface="Segoe UI Light" pitchFamily="34" charset="0"/>
                <a:ea typeface="+mn-ea"/>
                <a:cs typeface="+mn-cs"/>
              </a:rPr>
              <a:t>+@</a:t>
            </a:r>
            <a:r>
              <a:rPr lang="en-US" sz="900" kern="1200" dirty="0" err="1" smtClean="0">
                <a:solidFill>
                  <a:schemeClr val="tx1"/>
                </a:solidFill>
                <a:latin typeface="Segoe UI Light" pitchFamily="34" charset="0"/>
                <a:ea typeface="+mn-ea"/>
                <a:cs typeface="+mn-cs"/>
              </a:rPr>
              <a:t>insertCount</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begin</a:t>
            </a:r>
          </a:p>
          <a:p>
            <a:r>
              <a:rPr lang="en-US" sz="900" kern="1200" dirty="0" smtClean="0">
                <a:solidFill>
                  <a:schemeClr val="tx1"/>
                </a:solidFill>
                <a:latin typeface="Segoe UI Light" pitchFamily="34" charset="0"/>
                <a:ea typeface="+mn-ea"/>
                <a:cs typeface="+mn-cs"/>
              </a:rPr>
              <a:t>insert into </a:t>
            </a:r>
            <a:r>
              <a:rPr lang="en-US" sz="900" kern="1200" dirty="0" err="1" smtClean="0">
                <a:solidFill>
                  <a:schemeClr val="tx1"/>
                </a:solidFill>
                <a:latin typeface="Segoe UI Light" pitchFamily="34" charset="0"/>
                <a:ea typeface="+mn-ea"/>
                <a:cs typeface="+mn-cs"/>
              </a:rPr>
              <a:t>dbo.shoppingcart_reg</a:t>
            </a:r>
            <a:r>
              <a:rPr lang="en-US" sz="900" kern="1200" dirty="0" smtClean="0">
                <a:solidFill>
                  <a:schemeClr val="tx1"/>
                </a:solidFill>
                <a:latin typeface="Segoe UI Light" pitchFamily="34" charset="0"/>
                <a:ea typeface="+mn-ea"/>
                <a:cs typeface="+mn-cs"/>
              </a:rPr>
              <a:t> values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1, '2013-01-01T00:00:00',NULL)</a:t>
            </a:r>
          </a:p>
          <a:p>
            <a:r>
              <a:rPr lang="en-US" sz="900" kern="1200" dirty="0" smtClean="0">
                <a:solidFill>
                  <a:schemeClr val="tx1"/>
                </a:solidFill>
                <a:latin typeface="Segoe UI Light" pitchFamily="34" charset="0"/>
                <a:ea typeface="+mn-ea"/>
                <a:cs typeface="+mn-cs"/>
              </a:rPr>
              <a:t>set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+=1</a:t>
            </a:r>
          </a:p>
          <a:p>
            <a:r>
              <a:rPr lang="en-US" sz="900" kern="1200" dirty="0" smtClean="0">
                <a:solidFill>
                  <a:schemeClr val="tx1"/>
                </a:solidFill>
                <a:latin typeface="Segoe UI Light" pitchFamily="34" charset="0"/>
                <a:ea typeface="+mn-ea"/>
                <a:cs typeface="+mn-cs"/>
              </a:rPr>
              <a:t>end</a:t>
            </a:r>
          </a:p>
          <a:p>
            <a:r>
              <a:rPr lang="en-US" sz="900" kern="1200" dirty="0" smtClean="0">
                <a:solidFill>
                  <a:schemeClr val="tx1"/>
                </a:solidFill>
                <a:latin typeface="Segoe UI Light" pitchFamily="34" charset="0"/>
                <a:ea typeface="+mn-ea"/>
                <a:cs typeface="+mn-cs"/>
              </a:rPr>
              <a:t>end</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run as batch</a:t>
            </a:r>
          </a:p>
          <a:p>
            <a:r>
              <a:rPr lang="en-US" sz="900" kern="1200" dirty="0" smtClean="0">
                <a:solidFill>
                  <a:schemeClr val="tx1"/>
                </a:solidFill>
                <a:latin typeface="Segoe UI Light" pitchFamily="34" charset="0"/>
                <a:ea typeface="+mn-ea"/>
                <a:cs typeface="+mn-cs"/>
              </a:rPr>
              <a:t>set statistics time off</a:t>
            </a:r>
          </a:p>
          <a:p>
            <a:r>
              <a:rPr lang="en-US" sz="900" kern="1200" dirty="0" smtClean="0">
                <a:solidFill>
                  <a:schemeClr val="tx1"/>
                </a:solidFill>
                <a:latin typeface="Segoe UI Light" pitchFamily="34" charset="0"/>
                <a:ea typeface="+mn-ea"/>
                <a:cs typeface="+mn-cs"/>
              </a:rPr>
              <a:t>set </a:t>
            </a:r>
            <a:r>
              <a:rPr lang="en-US" sz="900" kern="1200" dirty="0" err="1" smtClean="0">
                <a:solidFill>
                  <a:schemeClr val="tx1"/>
                </a:solidFill>
                <a:latin typeface="Segoe UI Light" pitchFamily="34" charset="0"/>
                <a:ea typeface="+mn-ea"/>
                <a:cs typeface="+mn-cs"/>
              </a:rPr>
              <a:t>nocount</a:t>
            </a:r>
            <a:r>
              <a:rPr lang="en-US" sz="900" kern="1200" dirty="0" smtClean="0">
                <a:solidFill>
                  <a:schemeClr val="tx1"/>
                </a:solidFill>
                <a:latin typeface="Segoe UI Light" pitchFamily="34" charset="0"/>
                <a:ea typeface="+mn-ea"/>
                <a:cs typeface="+mn-cs"/>
              </a:rPr>
              <a:t> on</a:t>
            </a:r>
          </a:p>
          <a:p>
            <a:r>
              <a:rPr lang="en-US" sz="900" kern="1200" dirty="0" smtClean="0">
                <a:solidFill>
                  <a:schemeClr val="tx1"/>
                </a:solidFill>
                <a:latin typeface="Segoe UI Light" pitchFamily="34" charset="0"/>
                <a:ea typeface="+mn-ea"/>
                <a:cs typeface="+mn-cs"/>
              </a:rPr>
              <a:t>exec </a:t>
            </a:r>
            <a:r>
              <a:rPr lang="en-US" sz="900" kern="1200" dirty="0" err="1" smtClean="0">
                <a:solidFill>
                  <a:schemeClr val="tx1"/>
                </a:solidFill>
                <a:latin typeface="Segoe UI Light" pitchFamily="34" charset="0"/>
                <a:ea typeface="+mn-ea"/>
                <a:cs typeface="+mn-cs"/>
              </a:rPr>
              <a:t>usp_insertSampleCarts_reg</a:t>
            </a:r>
            <a:r>
              <a:rPr lang="en-US" sz="900" kern="1200" dirty="0" smtClean="0">
                <a:solidFill>
                  <a:schemeClr val="tx1"/>
                </a:solidFill>
                <a:latin typeface="Segoe UI Light" pitchFamily="34" charset="0"/>
                <a:ea typeface="+mn-ea"/>
                <a:cs typeface="+mn-cs"/>
              </a:rPr>
              <a:t> 1, 100000</a:t>
            </a:r>
          </a:p>
          <a:p>
            <a:r>
              <a:rPr lang="en-US" sz="900" kern="1200" dirty="0" smtClean="0">
                <a:solidFill>
                  <a:schemeClr val="tx1"/>
                </a:solidFill>
                <a:latin typeface="Segoe UI Light" pitchFamily="34" charset="0"/>
                <a:ea typeface="+mn-ea"/>
                <a:cs typeface="+mn-cs"/>
              </a:rPr>
              <a:t>go</a:t>
            </a:r>
          </a:p>
          <a:p>
            <a:r>
              <a:rPr lang="en-US" sz="900" kern="1200" dirty="0" smtClean="0">
                <a:solidFill>
                  <a:schemeClr val="tx1"/>
                </a:solidFill>
                <a:latin typeface="Segoe UI Light" pitchFamily="34" charset="0"/>
                <a:ea typeface="+mn-ea"/>
                <a:cs typeface="+mn-cs"/>
              </a:rPr>
              <a:t>select count(*) from </a:t>
            </a:r>
            <a:r>
              <a:rPr lang="en-US" sz="900" kern="1200" dirty="0" err="1" smtClean="0">
                <a:solidFill>
                  <a:schemeClr val="tx1"/>
                </a:solidFill>
                <a:latin typeface="Segoe UI Light" pitchFamily="34" charset="0"/>
                <a:ea typeface="+mn-ea"/>
                <a:cs typeface="+mn-cs"/>
              </a:rPr>
              <a:t>shoppingcart_reg</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select top 10 * from </a:t>
            </a:r>
            <a:r>
              <a:rPr lang="en-US" sz="900" kern="1200" dirty="0" err="1" smtClean="0">
                <a:solidFill>
                  <a:schemeClr val="tx1"/>
                </a:solidFill>
                <a:latin typeface="Segoe UI Light" pitchFamily="34" charset="0"/>
                <a:ea typeface="+mn-ea"/>
                <a:cs typeface="+mn-cs"/>
              </a:rPr>
              <a:t>shoppingcart_reg</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truncate table </a:t>
            </a:r>
            <a:r>
              <a:rPr lang="en-US" sz="900" kern="1200" dirty="0" err="1" smtClean="0">
                <a:solidFill>
                  <a:schemeClr val="tx1"/>
                </a:solidFill>
                <a:latin typeface="Segoe UI Light" pitchFamily="34" charset="0"/>
                <a:ea typeface="+mn-ea"/>
                <a:cs typeface="+mn-cs"/>
              </a:rPr>
              <a:t>shoppingcart_reg</a:t>
            </a:r>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Hekaton</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drop procedure </a:t>
            </a:r>
            <a:r>
              <a:rPr lang="en-US" sz="900" kern="1200" dirty="0" err="1" smtClean="0">
                <a:solidFill>
                  <a:schemeClr val="tx1"/>
                </a:solidFill>
                <a:latin typeface="Segoe UI Light" pitchFamily="34" charset="0"/>
                <a:ea typeface="+mn-ea"/>
                <a:cs typeface="+mn-cs"/>
              </a:rPr>
              <a:t>dbo.usp_insertSampleCarts</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drop table </a:t>
            </a:r>
            <a:r>
              <a:rPr lang="en-US" sz="900" kern="1200" dirty="0" err="1" smtClean="0">
                <a:solidFill>
                  <a:schemeClr val="tx1"/>
                </a:solidFill>
                <a:latin typeface="Segoe UI Light" pitchFamily="34" charset="0"/>
                <a:ea typeface="+mn-ea"/>
                <a:cs typeface="+mn-cs"/>
              </a:rPr>
              <a:t>dbo.shoppingcart</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table </a:t>
            </a:r>
            <a:r>
              <a:rPr lang="en-US" sz="900" kern="1200" dirty="0" err="1" smtClean="0">
                <a:solidFill>
                  <a:schemeClr val="tx1"/>
                </a:solidFill>
                <a:latin typeface="Segoe UI Light" pitchFamily="34" charset="0"/>
                <a:ea typeface="+mn-ea"/>
                <a:cs typeface="+mn-cs"/>
              </a:rPr>
              <a:t>dbo.shoppingcart</a:t>
            </a:r>
            <a:r>
              <a:rPr lang="en-US" sz="900" kern="1200" dirty="0" smtClean="0">
                <a:solidFill>
                  <a:schemeClr val="tx1"/>
                </a:solidFill>
                <a:latin typeface="Segoe UI Light" pitchFamily="34" charset="0"/>
                <a:ea typeface="+mn-ea"/>
                <a:cs typeface="+mn-cs"/>
              </a:rPr>
              <a:t>(</a:t>
            </a:r>
          </a:p>
          <a:p>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not null primary key </a:t>
            </a:r>
            <a:r>
              <a:rPr lang="en-US" sz="900" kern="1200" dirty="0" err="1" smtClean="0">
                <a:solidFill>
                  <a:schemeClr val="tx1"/>
                </a:solidFill>
                <a:latin typeface="Segoe UI Light" pitchFamily="34" charset="0"/>
                <a:ea typeface="+mn-ea"/>
                <a:cs typeface="+mn-cs"/>
              </a:rPr>
              <a:t>nonclustered</a:t>
            </a:r>
            <a:r>
              <a:rPr lang="en-US" sz="900" kern="1200" dirty="0" smtClean="0">
                <a:solidFill>
                  <a:schemeClr val="tx1"/>
                </a:solidFill>
                <a:latin typeface="Segoe UI Light" pitchFamily="34" charset="0"/>
                <a:ea typeface="+mn-ea"/>
                <a:cs typeface="+mn-cs"/>
              </a:rPr>
              <a:t> hash with (</a:t>
            </a:r>
            <a:r>
              <a:rPr lang="en-US" sz="900" kern="1200" dirty="0" err="1" smtClean="0">
                <a:solidFill>
                  <a:schemeClr val="tx1"/>
                </a:solidFill>
                <a:latin typeface="Segoe UI Light" pitchFamily="34" charset="0"/>
                <a:ea typeface="+mn-ea"/>
                <a:cs typeface="+mn-cs"/>
              </a:rPr>
              <a:t>bucket_count</a:t>
            </a:r>
            <a:r>
              <a:rPr lang="en-US" sz="900" kern="1200" dirty="0" smtClean="0">
                <a:solidFill>
                  <a:schemeClr val="tx1"/>
                </a:solidFill>
                <a:latin typeface="Segoe UI Light" pitchFamily="34" charset="0"/>
                <a:ea typeface="+mn-ea"/>
                <a:cs typeface="+mn-cs"/>
              </a:rPr>
              <a:t>=2000000),</a:t>
            </a:r>
          </a:p>
          <a:p>
            <a:r>
              <a:rPr lang="en-US" sz="900" kern="1200" dirty="0" err="1" smtClean="0">
                <a:solidFill>
                  <a:schemeClr val="tx1"/>
                </a:solidFill>
                <a:latin typeface="Segoe UI Light" pitchFamily="34" charset="0"/>
                <a:ea typeface="+mn-ea"/>
                <a:cs typeface="+mn-cs"/>
              </a:rPr>
              <a:t>userId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not null index </a:t>
            </a:r>
            <a:r>
              <a:rPr lang="en-US" sz="900" kern="1200" dirty="0" err="1" smtClean="0">
                <a:solidFill>
                  <a:schemeClr val="tx1"/>
                </a:solidFill>
                <a:latin typeface="Segoe UI Light" pitchFamily="34" charset="0"/>
                <a:ea typeface="+mn-ea"/>
                <a:cs typeface="+mn-cs"/>
              </a:rPr>
              <a:t>ix_UserId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nonclustered</a:t>
            </a:r>
            <a:r>
              <a:rPr lang="en-US" sz="900" kern="1200" dirty="0" smtClean="0">
                <a:solidFill>
                  <a:schemeClr val="tx1"/>
                </a:solidFill>
                <a:latin typeface="Segoe UI Light" pitchFamily="34" charset="0"/>
                <a:ea typeface="+mn-ea"/>
                <a:cs typeface="+mn-cs"/>
              </a:rPr>
              <a:t>,</a:t>
            </a:r>
          </a:p>
          <a:p>
            <a:r>
              <a:rPr lang="en-US" sz="900" kern="1200" dirty="0" err="1" smtClean="0">
                <a:solidFill>
                  <a:schemeClr val="tx1"/>
                </a:solidFill>
                <a:latin typeface="Segoe UI Light" pitchFamily="34" charset="0"/>
                <a:ea typeface="+mn-ea"/>
                <a:cs typeface="+mn-cs"/>
              </a:rPr>
              <a:t>CreatedDate</a:t>
            </a:r>
            <a:r>
              <a:rPr lang="en-US" sz="900" kern="1200" dirty="0" smtClean="0">
                <a:solidFill>
                  <a:schemeClr val="tx1"/>
                </a:solidFill>
                <a:latin typeface="Segoe UI Light" pitchFamily="34" charset="0"/>
                <a:ea typeface="+mn-ea"/>
                <a:cs typeface="+mn-cs"/>
              </a:rPr>
              <a:t> datetime2 not null,</a:t>
            </a:r>
          </a:p>
          <a:p>
            <a:r>
              <a:rPr lang="en-US" sz="900" kern="1200" dirty="0" err="1" smtClean="0">
                <a:solidFill>
                  <a:schemeClr val="tx1"/>
                </a:solidFill>
                <a:latin typeface="Segoe UI Light" pitchFamily="34" charset="0"/>
                <a:ea typeface="+mn-ea"/>
                <a:cs typeface="+mn-cs"/>
              </a:rPr>
              <a:t>TotalPrice</a:t>
            </a:r>
            <a:r>
              <a:rPr lang="en-US" sz="900" kern="1200" dirty="0" smtClean="0">
                <a:solidFill>
                  <a:schemeClr val="tx1"/>
                </a:solidFill>
                <a:latin typeface="Segoe UI Light" pitchFamily="34" charset="0"/>
                <a:ea typeface="+mn-ea"/>
                <a:cs typeface="+mn-cs"/>
              </a:rPr>
              <a:t> money</a:t>
            </a:r>
          </a:p>
          <a:p>
            <a:r>
              <a:rPr lang="en-US" sz="900" kern="1200" dirty="0" smtClean="0">
                <a:solidFill>
                  <a:schemeClr val="tx1"/>
                </a:solidFill>
                <a:latin typeface="Segoe UI Light" pitchFamily="34" charset="0"/>
                <a:ea typeface="+mn-ea"/>
                <a:cs typeface="+mn-cs"/>
              </a:rPr>
              <a:t>) with (</a:t>
            </a:r>
            <a:r>
              <a:rPr lang="en-US" sz="900" kern="1200" dirty="0" err="1" smtClean="0">
                <a:solidFill>
                  <a:schemeClr val="tx1"/>
                </a:solidFill>
                <a:latin typeface="Segoe UI Light" pitchFamily="34" charset="0"/>
                <a:ea typeface="+mn-ea"/>
                <a:cs typeface="+mn-cs"/>
              </a:rPr>
              <a:t>memory_optimized</a:t>
            </a:r>
            <a:r>
              <a:rPr lang="en-US" sz="900" kern="1200" dirty="0" smtClean="0">
                <a:solidFill>
                  <a:schemeClr val="tx1"/>
                </a:solidFill>
                <a:latin typeface="Segoe UI Light" pitchFamily="34" charset="0"/>
                <a:ea typeface="+mn-ea"/>
                <a:cs typeface="+mn-cs"/>
              </a:rPr>
              <a:t>=ON)</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procedure </a:t>
            </a:r>
            <a:r>
              <a:rPr lang="en-US" sz="900" kern="1200" dirty="0" err="1" smtClean="0">
                <a:solidFill>
                  <a:schemeClr val="tx1"/>
                </a:solidFill>
                <a:latin typeface="Segoe UI Light" pitchFamily="34" charset="0"/>
                <a:ea typeface="+mn-ea"/>
                <a:cs typeface="+mn-cs"/>
              </a:rPr>
              <a:t>dbo.usp_insertSampleCarts</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startId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insertCount</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with </a:t>
            </a:r>
            <a:r>
              <a:rPr lang="en-US" sz="900" kern="1200" dirty="0" err="1" smtClean="0">
                <a:solidFill>
                  <a:schemeClr val="tx1"/>
                </a:solidFill>
                <a:latin typeface="Segoe UI Light" pitchFamily="34" charset="0"/>
                <a:ea typeface="+mn-ea"/>
                <a:cs typeface="+mn-cs"/>
              </a:rPr>
              <a:t>native_compilation</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schemabinding</a:t>
            </a:r>
            <a:r>
              <a:rPr lang="en-US" sz="900" kern="1200" dirty="0" smtClean="0">
                <a:solidFill>
                  <a:schemeClr val="tx1"/>
                </a:solidFill>
                <a:latin typeface="Segoe UI Light" pitchFamily="34" charset="0"/>
                <a:ea typeface="+mn-ea"/>
                <a:cs typeface="+mn-cs"/>
              </a:rPr>
              <a:t>, execute as owner</a:t>
            </a:r>
          </a:p>
          <a:p>
            <a:r>
              <a:rPr lang="en-US" sz="900" kern="1200" dirty="0" smtClean="0">
                <a:solidFill>
                  <a:schemeClr val="tx1"/>
                </a:solidFill>
                <a:latin typeface="Segoe UI Light" pitchFamily="34" charset="0"/>
                <a:ea typeface="+mn-ea"/>
                <a:cs typeface="+mn-cs"/>
              </a:rPr>
              <a:t>as</a:t>
            </a:r>
          </a:p>
          <a:p>
            <a:r>
              <a:rPr lang="en-US" sz="900" kern="1200" dirty="0" smtClean="0">
                <a:solidFill>
                  <a:schemeClr val="tx1"/>
                </a:solidFill>
                <a:latin typeface="Segoe UI Light" pitchFamily="34" charset="0"/>
                <a:ea typeface="+mn-ea"/>
                <a:cs typeface="+mn-cs"/>
              </a:rPr>
              <a:t>begin atomic</a:t>
            </a:r>
          </a:p>
          <a:p>
            <a:r>
              <a:rPr lang="en-US" sz="900" kern="1200" dirty="0" smtClean="0">
                <a:solidFill>
                  <a:schemeClr val="tx1"/>
                </a:solidFill>
                <a:latin typeface="Segoe UI Light" pitchFamily="34" charset="0"/>
                <a:ea typeface="+mn-ea"/>
                <a:cs typeface="+mn-cs"/>
              </a:rPr>
              <a:t>with (transaction isolation level = snapshot, language=</a:t>
            </a:r>
            <a:r>
              <a:rPr lang="en-US" sz="900" kern="1200" dirty="0" err="1" smtClean="0">
                <a:solidFill>
                  <a:schemeClr val="tx1"/>
                </a:solidFill>
                <a:latin typeface="Segoe UI Light" pitchFamily="34" charset="0"/>
                <a:ea typeface="+mn-ea"/>
                <a:cs typeface="+mn-cs"/>
              </a:rPr>
              <a:t>N'us_english</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declare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 @</a:t>
            </a:r>
            <a:r>
              <a:rPr lang="en-US" sz="900" kern="1200" dirty="0" err="1" smtClean="0">
                <a:solidFill>
                  <a:schemeClr val="tx1"/>
                </a:solidFill>
                <a:latin typeface="Segoe UI Light" pitchFamily="34" charset="0"/>
                <a:ea typeface="+mn-ea"/>
                <a:cs typeface="+mn-cs"/>
              </a:rPr>
              <a:t>startId</a:t>
            </a:r>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while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&lt;@</a:t>
            </a:r>
            <a:r>
              <a:rPr lang="en-US" sz="900" kern="1200" dirty="0" err="1" smtClean="0">
                <a:solidFill>
                  <a:schemeClr val="tx1"/>
                </a:solidFill>
                <a:latin typeface="Segoe UI Light" pitchFamily="34" charset="0"/>
                <a:ea typeface="+mn-ea"/>
                <a:cs typeface="+mn-cs"/>
              </a:rPr>
              <a:t>startId</a:t>
            </a:r>
            <a:r>
              <a:rPr lang="en-US" sz="900" kern="1200" dirty="0" smtClean="0">
                <a:solidFill>
                  <a:schemeClr val="tx1"/>
                </a:solidFill>
                <a:latin typeface="Segoe UI Light" pitchFamily="34" charset="0"/>
                <a:ea typeface="+mn-ea"/>
                <a:cs typeface="+mn-cs"/>
              </a:rPr>
              <a:t>+@</a:t>
            </a:r>
            <a:r>
              <a:rPr lang="en-US" sz="900" kern="1200" dirty="0" err="1" smtClean="0">
                <a:solidFill>
                  <a:schemeClr val="tx1"/>
                </a:solidFill>
                <a:latin typeface="Segoe UI Light" pitchFamily="34" charset="0"/>
                <a:ea typeface="+mn-ea"/>
                <a:cs typeface="+mn-cs"/>
              </a:rPr>
              <a:t>insertCount</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begin</a:t>
            </a:r>
          </a:p>
          <a:p>
            <a:r>
              <a:rPr lang="en-US" sz="900" kern="1200" dirty="0" smtClean="0">
                <a:solidFill>
                  <a:schemeClr val="tx1"/>
                </a:solidFill>
                <a:latin typeface="Segoe UI Light" pitchFamily="34" charset="0"/>
                <a:ea typeface="+mn-ea"/>
                <a:cs typeface="+mn-cs"/>
              </a:rPr>
              <a:t>insert into </a:t>
            </a:r>
            <a:r>
              <a:rPr lang="en-US" sz="900" kern="1200" dirty="0" err="1" smtClean="0">
                <a:solidFill>
                  <a:schemeClr val="tx1"/>
                </a:solidFill>
                <a:latin typeface="Segoe UI Light" pitchFamily="34" charset="0"/>
                <a:ea typeface="+mn-ea"/>
                <a:cs typeface="+mn-cs"/>
              </a:rPr>
              <a:t>dbo.shoppingcart</a:t>
            </a:r>
            <a:r>
              <a:rPr lang="en-US" sz="900" kern="1200" dirty="0" smtClean="0">
                <a:solidFill>
                  <a:schemeClr val="tx1"/>
                </a:solidFill>
                <a:latin typeface="Segoe UI Light" pitchFamily="34" charset="0"/>
                <a:ea typeface="+mn-ea"/>
                <a:cs typeface="+mn-cs"/>
              </a:rPr>
              <a:t> values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1, '2013-01-01T00:00:00',NULL)</a:t>
            </a:r>
          </a:p>
          <a:p>
            <a:r>
              <a:rPr lang="en-US" sz="900" kern="1200" dirty="0" smtClean="0">
                <a:solidFill>
                  <a:schemeClr val="tx1"/>
                </a:solidFill>
                <a:latin typeface="Segoe UI Light" pitchFamily="34" charset="0"/>
                <a:ea typeface="+mn-ea"/>
                <a:cs typeface="+mn-cs"/>
              </a:rPr>
              <a:t>set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+=1</a:t>
            </a:r>
          </a:p>
          <a:p>
            <a:r>
              <a:rPr lang="en-US" sz="900" kern="1200" dirty="0" smtClean="0">
                <a:solidFill>
                  <a:schemeClr val="tx1"/>
                </a:solidFill>
                <a:latin typeface="Segoe UI Light" pitchFamily="34" charset="0"/>
                <a:ea typeface="+mn-ea"/>
                <a:cs typeface="+mn-cs"/>
              </a:rPr>
              <a:t>end</a:t>
            </a:r>
          </a:p>
          <a:p>
            <a:r>
              <a:rPr lang="en-US" sz="900" kern="1200" dirty="0" smtClean="0">
                <a:solidFill>
                  <a:schemeClr val="tx1"/>
                </a:solidFill>
                <a:latin typeface="Segoe UI Light" pitchFamily="34" charset="0"/>
                <a:ea typeface="+mn-ea"/>
                <a:cs typeface="+mn-cs"/>
              </a:rPr>
              <a:t>end</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exec </a:t>
            </a:r>
            <a:r>
              <a:rPr lang="en-US" sz="900" kern="1200" dirty="0" err="1" smtClean="0">
                <a:solidFill>
                  <a:schemeClr val="tx1"/>
                </a:solidFill>
                <a:latin typeface="Segoe UI Light" pitchFamily="34" charset="0"/>
                <a:ea typeface="+mn-ea"/>
                <a:cs typeface="+mn-cs"/>
              </a:rPr>
              <a:t>usp_insertSampleCarts</a:t>
            </a:r>
            <a:r>
              <a:rPr lang="en-US" sz="900" kern="1200" dirty="0" smtClean="0">
                <a:solidFill>
                  <a:schemeClr val="tx1"/>
                </a:solidFill>
                <a:latin typeface="Segoe UI Light" pitchFamily="34" charset="0"/>
                <a:ea typeface="+mn-ea"/>
                <a:cs typeface="+mn-cs"/>
              </a:rPr>
              <a:t> 1, 100000</a:t>
            </a:r>
          </a:p>
          <a:p>
            <a:r>
              <a:rPr lang="en-US" sz="900" kern="1200" dirty="0" smtClean="0">
                <a:solidFill>
                  <a:schemeClr val="tx1"/>
                </a:solidFill>
                <a:latin typeface="Segoe UI Light" pitchFamily="34" charset="0"/>
                <a:ea typeface="+mn-ea"/>
                <a:cs typeface="+mn-cs"/>
              </a:rPr>
              <a:t>go</a:t>
            </a:r>
          </a:p>
          <a:p>
            <a:r>
              <a:rPr lang="en-US" sz="900" kern="1200" dirty="0" smtClean="0">
                <a:solidFill>
                  <a:schemeClr val="tx1"/>
                </a:solidFill>
                <a:latin typeface="Segoe UI Light" pitchFamily="34" charset="0"/>
                <a:ea typeface="+mn-ea"/>
                <a:cs typeface="+mn-cs"/>
              </a:rPr>
              <a:t>select count(*) from </a:t>
            </a:r>
            <a:r>
              <a:rPr lang="en-US" sz="900" kern="1200" dirty="0" err="1" smtClean="0">
                <a:solidFill>
                  <a:schemeClr val="tx1"/>
                </a:solidFill>
                <a:latin typeface="Segoe UI Light" pitchFamily="34" charset="0"/>
                <a:ea typeface="+mn-ea"/>
                <a:cs typeface="+mn-cs"/>
              </a:rPr>
              <a:t>dbo.shoppingcart</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select top 10 * from </a:t>
            </a:r>
            <a:r>
              <a:rPr lang="en-US" sz="900" kern="1200" dirty="0" err="1" smtClean="0">
                <a:solidFill>
                  <a:schemeClr val="tx1"/>
                </a:solidFill>
                <a:latin typeface="Segoe UI Light" pitchFamily="34" charset="0"/>
                <a:ea typeface="+mn-ea"/>
                <a:cs typeface="+mn-cs"/>
              </a:rPr>
              <a:t>dbo.shoppingcart</a:t>
            </a:r>
            <a:r>
              <a:rPr lang="en-US" sz="900" kern="1200" dirty="0" smtClean="0">
                <a:solidFill>
                  <a:schemeClr val="tx1"/>
                </a:solidFill>
                <a:latin typeface="Segoe UI Light" pitchFamily="34" charset="0"/>
                <a:ea typeface="+mn-ea"/>
                <a:cs typeface="+mn-cs"/>
              </a:rPr>
              <a:t>;</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--clean up</a:t>
            </a:r>
          </a:p>
          <a:p>
            <a:r>
              <a:rPr lang="en-US" sz="900" kern="1200" dirty="0" smtClean="0">
                <a:solidFill>
                  <a:schemeClr val="tx1"/>
                </a:solidFill>
                <a:latin typeface="Segoe UI Light" pitchFamily="34" charset="0"/>
                <a:ea typeface="+mn-ea"/>
                <a:cs typeface="+mn-cs"/>
              </a:rPr>
              <a:t>delete from </a:t>
            </a:r>
            <a:r>
              <a:rPr lang="en-US" sz="900" kern="1200" dirty="0" err="1" smtClean="0">
                <a:solidFill>
                  <a:schemeClr val="tx1"/>
                </a:solidFill>
                <a:latin typeface="Segoe UI Light" pitchFamily="34" charset="0"/>
                <a:ea typeface="+mn-ea"/>
                <a:cs typeface="+mn-cs"/>
              </a:rPr>
              <a:t>dbo.shoppingcart</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4166312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Total index count: </a:t>
            </a:r>
            <a:r>
              <a:rPr lang="en-US" dirty="0" err="1" smtClean="0"/>
              <a:t>hash+range</a:t>
            </a:r>
            <a:r>
              <a:rPr lang="en-US" baseline="0" dirty="0" smtClean="0"/>
              <a:t> &lt;=8</a:t>
            </a: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4/4/2014 2:52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4014173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09536832-554E-4168-B051-664A2F68C9E5}"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8126202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17</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77983A-A25C-4C81-B3B1-F75028D6B5F6}"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3178564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41E8F868-135F-4084-8BEF-D4E1A0373E25}"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8343487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FFFF38-7BC9-4C40-9892-D1F38FF30731}"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4127106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http://msdn.microsoft.com/en-us/library/dn205318(v=sql.120).aspx for details</a:t>
            </a:r>
            <a:r>
              <a:rPr lang="en-US" baseline="0" dirty="0" smtClean="0"/>
              <a:t> on actual sizes</a:t>
            </a:r>
          </a:p>
          <a:p>
            <a:r>
              <a:rPr lang="en-US" baseline="0" dirty="0" smtClean="0"/>
              <a:t>Emphasize that this is actually a rough estimate</a:t>
            </a:r>
          </a:p>
          <a:p>
            <a:r>
              <a:rPr lang="en-US" sz="900" dirty="0" smtClean="0"/>
              <a:t>Field Sizes:</a:t>
            </a:r>
          </a:p>
          <a:p>
            <a:r>
              <a:rPr lang="en-US" sz="900" dirty="0" smtClean="0"/>
              <a:t>Numerical: 1 byte to 8 bytes, varying by length</a:t>
            </a:r>
          </a:p>
          <a:p>
            <a:r>
              <a:rPr lang="en-US" sz="900" dirty="0" smtClean="0"/>
              <a:t>NUMERIC and DECIMAL: 8 to 16 bytes, varying by precision</a:t>
            </a:r>
          </a:p>
          <a:p>
            <a:r>
              <a:rPr lang="en-US" sz="900" dirty="0" smtClean="0"/>
              <a:t>Date and Time: 8 bytes</a:t>
            </a:r>
          </a:p>
          <a:p>
            <a:r>
              <a:rPr lang="en-US" sz="900" dirty="0" smtClean="0"/>
              <a:t>CHAR, VARCHAR and VARBINARY: 8 bytes * length</a:t>
            </a:r>
          </a:p>
          <a:p>
            <a:r>
              <a:rPr lang="en-US" sz="900" dirty="0" smtClean="0"/>
              <a:t>NCHAR and NVARCHAR: 8 bytes * 2 * length</a:t>
            </a:r>
          </a:p>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001056A-A97E-45EB-9CCB-79398788DC2D}"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5779152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Memory-optimized</a:t>
            </a:r>
            <a:r>
              <a:rPr lang="en-US" baseline="0" dirty="0" smtClean="0"/>
              <a:t> tables are memory-hungry. They don’t give the memory away under pressure.</a:t>
            </a: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4/4/2014 2:52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8032785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a:t>
            </a:r>
          </a:p>
          <a:p>
            <a:pPr marL="228600" indent="-228600">
              <a:buAutoNum type="arabicParenBoth"/>
            </a:pPr>
            <a:r>
              <a:rPr lang="en-US" baseline="0" dirty="0" smtClean="0"/>
              <a:t>Memory allocated to the rows can’t be released. The memory is released when the row is stale (i.e. update or deleted)</a:t>
            </a:r>
          </a:p>
          <a:p>
            <a:pPr marL="228600" indent="-228600">
              <a:buAutoNum type="arabicParenBoth"/>
            </a:pPr>
            <a:r>
              <a:rPr lang="en-US" baseline="0" dirty="0" smtClean="0"/>
              <a:t> Memory allocation is done in chunks of 64K (confirm with the team)</a:t>
            </a:r>
            <a:endParaRPr lang="en-US" dirty="0" smtClean="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4/4/2014 2:52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11255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sz="1600" kern="1200" dirty="0" smtClean="0">
                <a:solidFill>
                  <a:schemeClr val="tx1"/>
                </a:solidFill>
                <a:effectLst/>
                <a:latin typeface="Segoe UI" pitchFamily="34" charset="0"/>
                <a:ea typeface="+mn-ea"/>
                <a:cs typeface="+mn-cs"/>
              </a:rPr>
              <a:t>Per our prior conversation, for SQL Server “14”, we will have a focused feature set for the release in order to deliver those key capabilities to market in a more accelerated timeframe.  The four key areas of innovation are:</a:t>
            </a:r>
          </a:p>
          <a:p>
            <a:pPr lvl="1"/>
            <a:r>
              <a:rPr lang="en-US" sz="1600" kern="1200" dirty="0" smtClean="0">
                <a:solidFill>
                  <a:schemeClr val="tx1"/>
                </a:solidFill>
                <a:effectLst/>
                <a:latin typeface="Segoe UI" pitchFamily="34" charset="0"/>
                <a:ea typeface="+mn-ea"/>
                <a:cs typeface="+mn-cs"/>
              </a:rPr>
              <a:t>xVelocity In-Memory Technologies</a:t>
            </a:r>
          </a:p>
          <a:p>
            <a:pPr lvl="1"/>
            <a:r>
              <a:rPr lang="en-US" sz="1600" kern="1200" dirty="0" smtClean="0">
                <a:solidFill>
                  <a:schemeClr val="tx1"/>
                </a:solidFill>
                <a:effectLst/>
                <a:latin typeface="Segoe UI" pitchFamily="34" charset="0"/>
                <a:ea typeface="+mn-ea"/>
                <a:cs typeface="+mn-cs"/>
              </a:rPr>
              <a:t>Enhancements to High Availability</a:t>
            </a:r>
          </a:p>
          <a:p>
            <a:pPr lvl="1"/>
            <a:r>
              <a:rPr lang="en-US" sz="1600" kern="1200" dirty="0" smtClean="0">
                <a:solidFill>
                  <a:schemeClr val="tx1"/>
                </a:solidFill>
                <a:effectLst/>
                <a:latin typeface="Segoe UI" pitchFamily="34" charset="0"/>
                <a:ea typeface="+mn-ea"/>
                <a:cs typeface="+mn-cs"/>
              </a:rPr>
              <a:t>Support for New hybrid scenario</a:t>
            </a:r>
          </a:p>
          <a:p>
            <a:pPr lvl="1"/>
            <a:r>
              <a:rPr lang="en-US" sz="1600" kern="1200" dirty="0" smtClean="0">
                <a:solidFill>
                  <a:schemeClr val="tx1"/>
                </a:solidFill>
                <a:effectLst/>
                <a:latin typeface="Segoe UI" pitchFamily="34" charset="0"/>
                <a:ea typeface="+mn-ea"/>
                <a:cs typeface="+mn-cs"/>
              </a:rPr>
              <a:t>Extending Immersive Experiences</a:t>
            </a:r>
          </a:p>
          <a:p>
            <a:pPr lvl="0"/>
            <a:r>
              <a:rPr lang="en-US" sz="1600" kern="1200" dirty="0" smtClean="0">
                <a:solidFill>
                  <a:schemeClr val="tx1"/>
                </a:solidFill>
                <a:effectLst/>
                <a:latin typeface="Segoe UI" pitchFamily="34" charset="0"/>
                <a:ea typeface="+mn-ea"/>
                <a:cs typeface="+mn-cs"/>
              </a:rPr>
              <a:t>xVelocity – Two primary capabilities being brought to market</a:t>
            </a:r>
          </a:p>
          <a:p>
            <a:pPr lvl="1"/>
            <a:r>
              <a:rPr lang="en-US" sz="1600" kern="1200" dirty="0" smtClean="0">
                <a:solidFill>
                  <a:schemeClr val="tx1"/>
                </a:solidFill>
                <a:effectLst/>
                <a:latin typeface="Segoe UI" pitchFamily="34" charset="0"/>
                <a:ea typeface="+mn-ea"/>
                <a:cs typeface="+mn-cs"/>
              </a:rPr>
              <a:t>Project </a:t>
            </a:r>
            <a:r>
              <a:rPr lang="en-US" sz="1600" kern="1200" dirty="0" err="1" smtClean="0">
                <a:solidFill>
                  <a:schemeClr val="tx1"/>
                </a:solidFill>
                <a:effectLst/>
                <a:latin typeface="Segoe UI" pitchFamily="34" charset="0"/>
                <a:ea typeface="+mn-ea"/>
                <a:cs typeface="+mn-cs"/>
              </a:rPr>
              <a:t>Hekaton</a:t>
            </a:r>
            <a:r>
              <a:rPr lang="en-US" sz="1600" kern="1200" dirty="0" smtClean="0">
                <a:solidFill>
                  <a:schemeClr val="tx1"/>
                </a:solidFill>
                <a:effectLst/>
                <a:latin typeface="Segoe UI" pitchFamily="34" charset="0"/>
                <a:ea typeface="+mn-ea"/>
                <a:cs typeface="+mn-cs"/>
              </a:rPr>
              <a:t> </a:t>
            </a:r>
          </a:p>
          <a:p>
            <a:pPr lvl="2"/>
            <a:r>
              <a:rPr lang="en-US" sz="1600" kern="1200" dirty="0" smtClean="0">
                <a:solidFill>
                  <a:schemeClr val="tx1"/>
                </a:solidFill>
                <a:effectLst/>
                <a:latin typeface="Segoe UI" pitchFamily="34" charset="0"/>
                <a:ea typeface="+mn-ea"/>
                <a:cs typeface="+mn-cs"/>
              </a:rPr>
              <a:t>Extending our in-memory technologies for the OLTP workload to deliver tremendous performance enhancements to market</a:t>
            </a:r>
          </a:p>
          <a:p>
            <a:pPr lvl="2"/>
            <a:r>
              <a:rPr lang="en-US" sz="1600" kern="1200" dirty="0" smtClean="0">
                <a:solidFill>
                  <a:schemeClr val="tx1"/>
                </a:solidFill>
                <a:effectLst/>
                <a:latin typeface="Segoe UI" pitchFamily="34" charset="0"/>
                <a:ea typeface="+mn-ea"/>
                <a:cs typeface="+mn-cs"/>
              </a:rPr>
              <a:t>A key customer </a:t>
            </a:r>
            <a:r>
              <a:rPr lang="en-US" sz="1600" kern="1200" dirty="0" err="1" smtClean="0">
                <a:solidFill>
                  <a:schemeClr val="tx1"/>
                </a:solidFill>
                <a:effectLst/>
                <a:latin typeface="Segoe UI" pitchFamily="34" charset="0"/>
                <a:ea typeface="+mn-ea"/>
                <a:cs typeface="+mn-cs"/>
              </a:rPr>
              <a:t>Bwin</a:t>
            </a:r>
            <a:r>
              <a:rPr lang="en-US" sz="1600" kern="1200" dirty="0" smtClean="0">
                <a:solidFill>
                  <a:schemeClr val="tx1"/>
                </a:solidFill>
                <a:effectLst/>
                <a:latin typeface="Segoe UI" pitchFamily="34" charset="0"/>
                <a:ea typeface="+mn-ea"/>
                <a:cs typeface="+mn-cs"/>
              </a:rPr>
              <a:t> at the PASS Summit 2012 was able to demonstrate 15x performance for their workload and there is a customer video for more information</a:t>
            </a:r>
            <a:br>
              <a:rPr lang="en-US" sz="1600" kern="1200" dirty="0" smtClean="0">
                <a:solidFill>
                  <a:schemeClr val="tx1"/>
                </a:solidFill>
                <a:effectLst/>
                <a:latin typeface="Segoe UI" pitchFamily="34" charset="0"/>
                <a:ea typeface="+mn-ea"/>
                <a:cs typeface="+mn-cs"/>
              </a:rPr>
            </a:br>
            <a:r>
              <a:rPr lang="en-US" sz="1600" kern="1200" dirty="0" smtClean="0">
                <a:solidFill>
                  <a:schemeClr val="tx1"/>
                </a:solidFill>
                <a:effectLst/>
                <a:latin typeface="Segoe UI" pitchFamily="34" charset="0"/>
                <a:ea typeface="+mn-ea"/>
                <a:cs typeface="+mn-cs"/>
              </a:rPr>
              <a:t>Project </a:t>
            </a:r>
            <a:r>
              <a:rPr lang="en-US" sz="1600" kern="1200" dirty="0" err="1" smtClean="0">
                <a:solidFill>
                  <a:schemeClr val="tx1"/>
                </a:solidFill>
                <a:effectLst/>
                <a:latin typeface="Segoe UI" pitchFamily="34" charset="0"/>
                <a:ea typeface="+mn-ea"/>
                <a:cs typeface="+mn-cs"/>
              </a:rPr>
              <a:t>Hekaton</a:t>
            </a:r>
            <a:r>
              <a:rPr lang="en-US" sz="1600" kern="1200" dirty="0" smtClean="0">
                <a:solidFill>
                  <a:schemeClr val="tx1"/>
                </a:solidFill>
                <a:effectLst/>
                <a:latin typeface="Segoe UI" pitchFamily="34" charset="0"/>
                <a:ea typeface="+mn-ea"/>
                <a:cs typeface="+mn-cs"/>
              </a:rPr>
              <a:t> was announced publish at the PASS Summit 2012 last November, although there is no public information on release timing</a:t>
            </a:r>
          </a:p>
          <a:p>
            <a:pPr lvl="2"/>
            <a:r>
              <a:rPr lang="en-US" sz="1600" kern="1200" dirty="0" smtClean="0">
                <a:solidFill>
                  <a:schemeClr val="tx1"/>
                </a:solidFill>
                <a:effectLst/>
                <a:latin typeface="Segoe UI" pitchFamily="34" charset="0"/>
                <a:ea typeface="+mn-ea"/>
                <a:cs typeface="+mn-cs"/>
              </a:rPr>
              <a:t>Greater performance for existing and new applications</a:t>
            </a:r>
          </a:p>
          <a:p>
            <a:pPr lvl="1"/>
            <a:r>
              <a:rPr lang="en-US" sz="1600" kern="1200" dirty="0" smtClean="0">
                <a:solidFill>
                  <a:schemeClr val="tx1"/>
                </a:solidFill>
                <a:effectLst/>
                <a:latin typeface="Segoe UI" pitchFamily="34" charset="0"/>
                <a:ea typeface="+mn-ea"/>
                <a:cs typeface="+mn-cs"/>
              </a:rPr>
              <a:t>Updateable column store</a:t>
            </a:r>
          </a:p>
          <a:p>
            <a:pPr lvl="2"/>
            <a:r>
              <a:rPr lang="en-US" sz="1600" kern="1200" dirty="0" smtClean="0">
                <a:solidFill>
                  <a:schemeClr val="tx1"/>
                </a:solidFill>
                <a:effectLst/>
                <a:latin typeface="Segoe UI" pitchFamily="34" charset="0"/>
                <a:ea typeface="+mn-ea"/>
                <a:cs typeface="+mn-cs"/>
              </a:rPr>
              <a:t>As we have discussed with PDW V2, the next generation of our column store technology will deliver performance benefits as well as compression benefits and will be updateable for new updates to the table</a:t>
            </a:r>
          </a:p>
          <a:p>
            <a:pPr lvl="0"/>
            <a:r>
              <a:rPr lang="en-US" sz="1600" kern="1200" dirty="0" smtClean="0">
                <a:solidFill>
                  <a:schemeClr val="tx1"/>
                </a:solidFill>
                <a:effectLst/>
                <a:latin typeface="Segoe UI" pitchFamily="34" charset="0"/>
                <a:ea typeface="+mn-ea"/>
                <a:cs typeface="+mn-cs"/>
              </a:rPr>
              <a:t>HA Enhancements</a:t>
            </a:r>
          </a:p>
          <a:p>
            <a:pPr lvl="1"/>
            <a:r>
              <a:rPr lang="en-US" sz="1600" kern="1200" dirty="0" smtClean="0">
                <a:solidFill>
                  <a:schemeClr val="tx1"/>
                </a:solidFill>
                <a:effectLst/>
                <a:latin typeface="Segoe UI" pitchFamily="34" charset="0"/>
                <a:ea typeface="+mn-ea"/>
                <a:cs typeface="+mn-cs"/>
              </a:rPr>
              <a:t>Rolling update with online operations</a:t>
            </a:r>
          </a:p>
          <a:p>
            <a:pPr lvl="1"/>
            <a:r>
              <a:rPr lang="en-US" sz="1600" kern="1200" dirty="0" smtClean="0">
                <a:solidFill>
                  <a:schemeClr val="tx1"/>
                </a:solidFill>
                <a:effectLst/>
                <a:latin typeface="Segoe UI" pitchFamily="34" charset="0"/>
                <a:ea typeface="+mn-ea"/>
                <a:cs typeface="+mn-cs"/>
              </a:rPr>
              <a:t>Fit and finish with HA </a:t>
            </a:r>
          </a:p>
          <a:p>
            <a:pPr lvl="0"/>
            <a:r>
              <a:rPr lang="en-US" sz="1600" kern="1200" dirty="0" smtClean="0">
                <a:solidFill>
                  <a:schemeClr val="tx1"/>
                </a:solidFill>
                <a:effectLst/>
                <a:latin typeface="Segoe UI" pitchFamily="34" charset="0"/>
                <a:ea typeface="+mn-ea"/>
                <a:cs typeface="+mn-cs"/>
              </a:rPr>
              <a:t>New Hybrid Scenarios – Smart Backup and Active Secondaries</a:t>
            </a:r>
          </a:p>
          <a:p>
            <a:pPr lvl="0"/>
            <a:r>
              <a:rPr lang="en-US" sz="1600" kern="1200" dirty="0" smtClean="0">
                <a:solidFill>
                  <a:schemeClr val="tx1"/>
                </a:solidFill>
                <a:effectLst/>
                <a:latin typeface="Segoe UI" pitchFamily="34" charset="0"/>
                <a:ea typeface="+mn-ea"/>
                <a:cs typeface="+mn-cs"/>
              </a:rPr>
              <a:t>DAX-MD</a:t>
            </a:r>
            <a:endParaRPr lang="en-US" sz="1600" kern="1200" dirty="0">
              <a:solidFill>
                <a:schemeClr val="tx1"/>
              </a:solidFill>
              <a:effectLst/>
              <a:latin typeface="Segoe UI" pitchFamily="34" charset="0"/>
              <a:ea typeface="+mn-ea"/>
              <a:cs typeface="+mn-cs"/>
            </a:endParaRPr>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66294" eaLnBrk="0" hangingPunct="0"/>
            <a:r>
              <a:rPr lang="en-US" sz="400">
                <a:gradFill>
                  <a:gsLst>
                    <a:gs pos="0">
                      <a:prstClr val="black"/>
                    </a:gs>
                    <a:gs pos="100000">
                      <a:prstClr val="black"/>
                    </a:gs>
                  </a:gsLst>
                  <a:lin ang="5400000" scaled="0"/>
                </a:gradFill>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66294" eaLnBrk="0" hangingPunct="0"/>
            <a:r>
              <a:rPr lang="en-US" sz="400">
                <a:gradFill>
                  <a:gsLst>
                    <a:gs pos="0">
                      <a:prstClr val="black"/>
                    </a:gs>
                    <a:gs pos="100000">
                      <a:prstClr val="black"/>
                    </a:gs>
                  </a:gsLst>
                  <a:lin ang="5400000" scaled="0"/>
                </a:gradFill>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ea typeface="Segoe UI" pitchFamily="34" charset="0"/>
              <a:cs typeface="Segoe UI" pitchFamily="34" charset="0"/>
            </a:endParaRPr>
          </a:p>
        </p:txBody>
      </p:sp>
      <p:sp>
        <p:nvSpPr>
          <p:cNvPr id="6" name="Date Placeholder 5"/>
          <p:cNvSpPr>
            <a:spLocks noGrp="1"/>
          </p:cNvSpPr>
          <p:nvPr>
            <p:ph type="dt" idx="12"/>
          </p:nvPr>
        </p:nvSpPr>
        <p:spPr/>
        <p:txBody>
          <a:bodyPr/>
          <a:lstStyle/>
          <a:p>
            <a:fld id="{3DD48498-AF65-430B-9AF8-F2CAD4237719}"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8591730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show case memory usage cost estimates and how to use RG to promote</a:t>
            </a:r>
            <a:r>
              <a:rPr lang="en-US" baseline="0" dirty="0" smtClean="0"/>
              <a:t> stability</a:t>
            </a:r>
          </a:p>
          <a:p>
            <a:endParaRPr lang="en-US" baseline="0" dirty="0" smtClean="0"/>
          </a:p>
          <a:p>
            <a:r>
              <a:rPr lang="en-US" sz="900" kern="1200" dirty="0" smtClean="0">
                <a:solidFill>
                  <a:schemeClr val="tx1"/>
                </a:solidFill>
                <a:latin typeface="Segoe UI Light" pitchFamily="34" charset="0"/>
                <a:ea typeface="+mn-ea"/>
                <a:cs typeface="+mn-cs"/>
              </a:rPr>
              <a:t>---- Memory usage scripts</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USE master</a:t>
            </a:r>
          </a:p>
          <a:p>
            <a:r>
              <a:rPr lang="en-US" sz="900" kern="1200" dirty="0" smtClean="0">
                <a:solidFill>
                  <a:schemeClr val="tx1"/>
                </a:solidFill>
                <a:latin typeface="Segoe UI Light" pitchFamily="34" charset="0"/>
                <a:ea typeface="+mn-ea"/>
                <a:cs typeface="+mn-cs"/>
              </a:rPr>
              <a:t>GO</a:t>
            </a:r>
          </a:p>
          <a:p>
            <a:r>
              <a:rPr lang="en-US" sz="900" kern="1200" dirty="0" smtClean="0">
                <a:solidFill>
                  <a:schemeClr val="tx1"/>
                </a:solidFill>
                <a:latin typeface="Segoe UI Light" pitchFamily="34" charset="0"/>
                <a:ea typeface="+mn-ea"/>
                <a:cs typeface="+mn-cs"/>
              </a:rPr>
              <a:t>SET NOCOUNT ON</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if exists (select * from </a:t>
            </a:r>
            <a:r>
              <a:rPr lang="en-US" sz="900" kern="1200" dirty="0" err="1" smtClean="0">
                <a:solidFill>
                  <a:schemeClr val="tx1"/>
                </a:solidFill>
                <a:latin typeface="Segoe UI Light" pitchFamily="34" charset="0"/>
                <a:ea typeface="+mn-ea"/>
                <a:cs typeface="+mn-cs"/>
              </a:rPr>
              <a:t>sys.databases</a:t>
            </a:r>
            <a:r>
              <a:rPr lang="en-US" sz="900" kern="1200" dirty="0" smtClean="0">
                <a:solidFill>
                  <a:schemeClr val="tx1"/>
                </a:solidFill>
                <a:latin typeface="Segoe UI Light" pitchFamily="34" charset="0"/>
                <a:ea typeface="+mn-ea"/>
                <a:cs typeface="+mn-cs"/>
              </a:rPr>
              <a:t> where name='</a:t>
            </a:r>
            <a:r>
              <a:rPr lang="en-US" sz="900" kern="1200" dirty="0" err="1" smtClean="0">
                <a:solidFill>
                  <a:schemeClr val="tx1"/>
                </a:solidFill>
                <a:latin typeface="Segoe UI Light" pitchFamily="34" charset="0"/>
                <a:ea typeface="+mn-ea"/>
                <a:cs typeface="+mn-cs"/>
              </a:rPr>
              <a:t>IM_OLTP_mem</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drop database </a:t>
            </a:r>
            <a:r>
              <a:rPr lang="en-US" sz="900" kern="1200" dirty="0" err="1" smtClean="0">
                <a:solidFill>
                  <a:schemeClr val="tx1"/>
                </a:solidFill>
                <a:latin typeface="Segoe UI Light" pitchFamily="34" charset="0"/>
                <a:ea typeface="+mn-ea"/>
                <a:cs typeface="+mn-cs"/>
              </a:rPr>
              <a:t>IM_OLTP_mem</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r>
              <a:rPr lang="en-US" sz="900" kern="1200" dirty="0" smtClean="0">
                <a:solidFill>
                  <a:schemeClr val="tx1"/>
                </a:solidFill>
                <a:latin typeface="Segoe UI Light" pitchFamily="34" charset="0"/>
                <a:ea typeface="+mn-ea"/>
                <a:cs typeface="+mn-cs"/>
              </a:rPr>
              <a:t>CREATE DATABASE </a:t>
            </a:r>
            <a:r>
              <a:rPr lang="en-US" sz="900" kern="1200" dirty="0" err="1" smtClean="0">
                <a:solidFill>
                  <a:schemeClr val="tx1"/>
                </a:solidFill>
                <a:latin typeface="Segoe UI Light" pitchFamily="34" charset="0"/>
                <a:ea typeface="+mn-ea"/>
                <a:cs typeface="+mn-cs"/>
              </a:rPr>
              <a:t>IM_OLTP_mem</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Enable database for memory optimized tables by adding </a:t>
            </a:r>
            <a:r>
              <a:rPr lang="en-US" sz="900" kern="1200" dirty="0" err="1" smtClean="0">
                <a:solidFill>
                  <a:schemeClr val="tx1"/>
                </a:solidFill>
                <a:latin typeface="Segoe UI Light" pitchFamily="34" charset="0"/>
                <a:ea typeface="+mn-ea"/>
                <a:cs typeface="+mn-cs"/>
              </a:rPr>
              <a:t>memory_optimized_data</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filegroup</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ALTER DATABASE </a:t>
            </a:r>
            <a:r>
              <a:rPr lang="en-US" sz="900" kern="1200" dirty="0" err="1" smtClean="0">
                <a:solidFill>
                  <a:schemeClr val="tx1"/>
                </a:solidFill>
                <a:latin typeface="Segoe UI Light" pitchFamily="34" charset="0"/>
                <a:ea typeface="+mn-ea"/>
                <a:cs typeface="+mn-cs"/>
              </a:rPr>
              <a:t>IM_OLTP_mem</a:t>
            </a:r>
            <a:r>
              <a:rPr lang="en-US" sz="900" kern="1200" dirty="0" smtClean="0">
                <a:solidFill>
                  <a:schemeClr val="tx1"/>
                </a:solidFill>
                <a:latin typeface="Segoe UI Light" pitchFamily="34" charset="0"/>
                <a:ea typeface="+mn-ea"/>
                <a:cs typeface="+mn-cs"/>
              </a:rPr>
              <a:t> </a:t>
            </a:r>
          </a:p>
          <a:p>
            <a:r>
              <a:rPr lang="en-US" sz="900" kern="1200" dirty="0" smtClean="0">
                <a:solidFill>
                  <a:schemeClr val="tx1"/>
                </a:solidFill>
                <a:latin typeface="Segoe UI Light" pitchFamily="34" charset="0"/>
                <a:ea typeface="+mn-ea"/>
                <a:cs typeface="+mn-cs"/>
              </a:rPr>
              <a:t>    ADD FILEGROUP </a:t>
            </a:r>
            <a:r>
              <a:rPr lang="en-US" sz="900" kern="1200" dirty="0" err="1" smtClean="0">
                <a:solidFill>
                  <a:schemeClr val="tx1"/>
                </a:solidFill>
                <a:latin typeface="Segoe UI Light" pitchFamily="34" charset="0"/>
                <a:ea typeface="+mn-ea"/>
                <a:cs typeface="+mn-cs"/>
              </a:rPr>
              <a:t>IM_OLTP_mem_mod</a:t>
            </a:r>
            <a:r>
              <a:rPr lang="en-US" sz="900" kern="1200" dirty="0" smtClean="0">
                <a:solidFill>
                  <a:schemeClr val="tx1"/>
                </a:solidFill>
                <a:latin typeface="Segoe UI Light" pitchFamily="34" charset="0"/>
                <a:ea typeface="+mn-ea"/>
                <a:cs typeface="+mn-cs"/>
              </a:rPr>
              <a:t> CONTAINS MEMORY_OPTIMIZED_DATA</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add container to the </a:t>
            </a:r>
            <a:r>
              <a:rPr lang="en-US" sz="900" kern="1200" dirty="0" err="1" smtClean="0">
                <a:solidFill>
                  <a:schemeClr val="tx1"/>
                </a:solidFill>
                <a:latin typeface="Segoe UI Light" pitchFamily="34" charset="0"/>
                <a:ea typeface="+mn-ea"/>
                <a:cs typeface="+mn-cs"/>
              </a:rPr>
              <a:t>filegroup</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ALTER DATABASE </a:t>
            </a:r>
            <a:r>
              <a:rPr lang="en-US" sz="900" kern="1200" dirty="0" err="1" smtClean="0">
                <a:solidFill>
                  <a:schemeClr val="tx1"/>
                </a:solidFill>
                <a:latin typeface="Segoe UI Light" pitchFamily="34" charset="0"/>
                <a:ea typeface="+mn-ea"/>
                <a:cs typeface="+mn-cs"/>
              </a:rPr>
              <a:t>IM_OLTP_mem</a:t>
            </a:r>
            <a:r>
              <a:rPr lang="en-US" sz="900" kern="1200" dirty="0" smtClean="0">
                <a:solidFill>
                  <a:schemeClr val="tx1"/>
                </a:solidFill>
                <a:latin typeface="Segoe UI Light" pitchFamily="34" charset="0"/>
                <a:ea typeface="+mn-ea"/>
                <a:cs typeface="+mn-cs"/>
              </a:rPr>
              <a:t> </a:t>
            </a:r>
          </a:p>
          <a:p>
            <a:r>
              <a:rPr lang="en-US" sz="900" kern="1200" dirty="0" smtClean="0">
                <a:solidFill>
                  <a:schemeClr val="tx1"/>
                </a:solidFill>
                <a:latin typeface="Segoe UI Light" pitchFamily="34" charset="0"/>
                <a:ea typeface="+mn-ea"/>
                <a:cs typeface="+mn-cs"/>
              </a:rPr>
              <a:t>ADD FILE (NAME='</a:t>
            </a:r>
            <a:r>
              <a:rPr lang="en-US" sz="900" kern="1200" dirty="0" err="1" smtClean="0">
                <a:solidFill>
                  <a:schemeClr val="tx1"/>
                </a:solidFill>
                <a:latin typeface="Segoe UI Light" pitchFamily="34" charset="0"/>
                <a:ea typeface="+mn-ea"/>
                <a:cs typeface="+mn-cs"/>
              </a:rPr>
              <a:t>IM_OLTP_mem_mod</a:t>
            </a:r>
            <a:r>
              <a:rPr lang="en-US" sz="900" kern="1200" dirty="0" smtClean="0">
                <a:solidFill>
                  <a:schemeClr val="tx1"/>
                </a:solidFill>
                <a:latin typeface="Segoe UI Light" pitchFamily="34" charset="0"/>
                <a:ea typeface="+mn-ea"/>
                <a:cs typeface="+mn-cs"/>
              </a:rPr>
              <a:t>', FILENAME='d:\</a:t>
            </a:r>
            <a:r>
              <a:rPr lang="en-US" sz="900" kern="1200" dirty="0" err="1" smtClean="0">
                <a:solidFill>
                  <a:schemeClr val="tx1"/>
                </a:solidFill>
                <a:latin typeface="Segoe UI Light" pitchFamily="34" charset="0"/>
                <a:ea typeface="+mn-ea"/>
                <a:cs typeface="+mn-cs"/>
              </a:rPr>
              <a:t>sqlservr</a:t>
            </a:r>
            <a:r>
              <a:rPr lang="en-US" sz="900" kern="1200" dirty="0" smtClean="0">
                <a:solidFill>
                  <a:schemeClr val="tx1"/>
                </a:solidFill>
                <a:latin typeface="Segoe UI Light" pitchFamily="34" charset="0"/>
                <a:ea typeface="+mn-ea"/>
                <a:cs typeface="+mn-cs"/>
              </a:rPr>
              <a:t>\data\</a:t>
            </a:r>
            <a:r>
              <a:rPr lang="en-US" sz="900" kern="1200" dirty="0" err="1" smtClean="0">
                <a:solidFill>
                  <a:schemeClr val="tx1"/>
                </a:solidFill>
                <a:latin typeface="Segoe UI Light" pitchFamily="34" charset="0"/>
                <a:ea typeface="+mn-ea"/>
                <a:cs typeface="+mn-cs"/>
              </a:rPr>
              <a:t>IM_OLTP_mem_mod</a:t>
            </a:r>
            <a:r>
              <a:rPr lang="en-US" sz="900" kern="1200" dirty="0" smtClean="0">
                <a:solidFill>
                  <a:schemeClr val="tx1"/>
                </a:solidFill>
                <a:latin typeface="Segoe UI Light" pitchFamily="34" charset="0"/>
                <a:ea typeface="+mn-ea"/>
                <a:cs typeface="+mn-cs"/>
              </a:rPr>
              <a:t>') </a:t>
            </a:r>
          </a:p>
          <a:p>
            <a:r>
              <a:rPr lang="en-US" sz="900" kern="1200" dirty="0" smtClean="0">
                <a:solidFill>
                  <a:schemeClr val="tx1"/>
                </a:solidFill>
                <a:latin typeface="Segoe UI Light" pitchFamily="34" charset="0"/>
                <a:ea typeface="+mn-ea"/>
                <a:cs typeface="+mn-cs"/>
              </a:rPr>
              <a:t>TO FILEGROUP </a:t>
            </a:r>
            <a:r>
              <a:rPr lang="en-US" sz="900" kern="1200" dirty="0" err="1" smtClean="0">
                <a:solidFill>
                  <a:schemeClr val="tx1"/>
                </a:solidFill>
                <a:latin typeface="Segoe UI Light" pitchFamily="34" charset="0"/>
                <a:ea typeface="+mn-ea"/>
                <a:cs typeface="+mn-cs"/>
              </a:rPr>
              <a:t>IM_OLTP_mem_mod</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USE </a:t>
            </a:r>
            <a:r>
              <a:rPr lang="en-US" sz="900" kern="1200" dirty="0" err="1" smtClean="0">
                <a:solidFill>
                  <a:schemeClr val="tx1"/>
                </a:solidFill>
                <a:latin typeface="Segoe UI Light" pitchFamily="34" charset="0"/>
                <a:ea typeface="+mn-ea"/>
                <a:cs typeface="+mn-cs"/>
              </a:rPr>
              <a:t>IM_OLTP_mem</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IF EXISTS (SELECT * FROM </a:t>
            </a:r>
            <a:r>
              <a:rPr lang="en-US" sz="900" kern="1200" dirty="0" err="1" smtClean="0">
                <a:solidFill>
                  <a:schemeClr val="tx1"/>
                </a:solidFill>
                <a:latin typeface="Segoe UI Light" pitchFamily="34" charset="0"/>
                <a:ea typeface="+mn-ea"/>
                <a:cs typeface="+mn-cs"/>
              </a:rPr>
              <a:t>sys.objects</a:t>
            </a:r>
            <a:r>
              <a:rPr lang="en-US" sz="900" kern="1200" dirty="0" smtClean="0">
                <a:solidFill>
                  <a:schemeClr val="tx1"/>
                </a:solidFill>
                <a:latin typeface="Segoe UI Light" pitchFamily="34" charset="0"/>
                <a:ea typeface="+mn-ea"/>
                <a:cs typeface="+mn-cs"/>
              </a:rPr>
              <a:t> WHERE name='Order Details')</a:t>
            </a:r>
          </a:p>
          <a:p>
            <a:r>
              <a:rPr lang="en-US" sz="900" kern="1200" dirty="0" smtClean="0">
                <a:solidFill>
                  <a:schemeClr val="tx1"/>
                </a:solidFill>
                <a:latin typeface="Segoe UI Light" pitchFamily="34" charset="0"/>
                <a:ea typeface="+mn-ea"/>
                <a:cs typeface="+mn-cs"/>
              </a:rPr>
              <a:t>DROP TABLE </a:t>
            </a:r>
            <a:r>
              <a:rPr lang="en-US" sz="900" kern="1200" dirty="0" err="1" smtClean="0">
                <a:solidFill>
                  <a:schemeClr val="tx1"/>
                </a:solidFill>
                <a:latin typeface="Segoe UI Light" pitchFamily="34" charset="0"/>
                <a:ea typeface="+mn-ea"/>
                <a:cs typeface="+mn-cs"/>
              </a:rPr>
              <a:t>dbo</a:t>
            </a:r>
            <a:r>
              <a:rPr lang="en-US" sz="900" kern="1200" dirty="0" smtClean="0">
                <a:solidFill>
                  <a:schemeClr val="tx1"/>
                </a:solidFill>
                <a:latin typeface="Segoe UI Light" pitchFamily="34" charset="0"/>
                <a:ea typeface="+mn-ea"/>
                <a:cs typeface="+mn-cs"/>
              </a:rPr>
              <a:t>.[Order Details]</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create a simple table, 5 columns, 3 </a:t>
            </a:r>
            <a:r>
              <a:rPr lang="en-US" sz="900" kern="1200" dirty="0" err="1" smtClean="0">
                <a:solidFill>
                  <a:schemeClr val="tx1"/>
                </a:solidFill>
                <a:latin typeface="Segoe UI Light" pitchFamily="34" charset="0"/>
                <a:ea typeface="+mn-ea"/>
                <a:cs typeface="+mn-cs"/>
              </a:rPr>
              <a:t>nonclustered</a:t>
            </a:r>
            <a:r>
              <a:rPr lang="en-US" sz="900" kern="1200" dirty="0" smtClean="0">
                <a:solidFill>
                  <a:schemeClr val="tx1"/>
                </a:solidFill>
                <a:latin typeface="Segoe UI Light" pitchFamily="34" charset="0"/>
                <a:ea typeface="+mn-ea"/>
                <a:cs typeface="+mn-cs"/>
              </a:rPr>
              <a:t> hash indexes and 1 </a:t>
            </a:r>
            <a:r>
              <a:rPr lang="en-US" sz="900" kern="1200" dirty="0" err="1" smtClean="0">
                <a:solidFill>
                  <a:schemeClr val="tx1"/>
                </a:solidFill>
                <a:latin typeface="Segoe UI Light" pitchFamily="34" charset="0"/>
                <a:ea typeface="+mn-ea"/>
                <a:cs typeface="+mn-cs"/>
              </a:rPr>
              <a:t>nonclustered</a:t>
            </a:r>
            <a:r>
              <a:rPr lang="en-US" sz="900" kern="1200" dirty="0" smtClean="0">
                <a:solidFill>
                  <a:schemeClr val="tx1"/>
                </a:solidFill>
                <a:latin typeface="Segoe UI Light" pitchFamily="34" charset="0"/>
                <a:ea typeface="+mn-ea"/>
                <a:cs typeface="+mn-cs"/>
              </a:rPr>
              <a:t> (range) index</a:t>
            </a:r>
          </a:p>
          <a:p>
            <a:r>
              <a:rPr lang="en-US" sz="900" kern="1200" dirty="0" smtClean="0">
                <a:solidFill>
                  <a:schemeClr val="tx1"/>
                </a:solidFill>
                <a:latin typeface="Segoe UI Light" pitchFamily="34" charset="0"/>
                <a:ea typeface="+mn-ea"/>
                <a:cs typeface="+mn-cs"/>
              </a:rPr>
              <a:t>CREATE TABLE [</a:t>
            </a:r>
            <a:r>
              <a:rPr lang="en-US" sz="900" kern="1200" dirty="0" err="1" smtClean="0">
                <a:solidFill>
                  <a:schemeClr val="tx1"/>
                </a:solidFill>
                <a:latin typeface="Segoe UI Light" pitchFamily="34" charset="0"/>
                <a:ea typeface="+mn-ea"/>
                <a:cs typeface="+mn-cs"/>
              </a:rPr>
              <a:t>dbo</a:t>
            </a:r>
            <a:r>
              <a:rPr lang="en-US" sz="900" kern="1200" dirty="0" smtClean="0">
                <a:solidFill>
                  <a:schemeClr val="tx1"/>
                </a:solidFill>
                <a:latin typeface="Segoe UI Light" pitchFamily="34" charset="0"/>
                <a:ea typeface="+mn-ea"/>
                <a:cs typeface="+mn-cs"/>
              </a:rPr>
              <a:t>].[Order Details]</a:t>
            </a:r>
          </a:p>
          <a:p>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a:t>
            </a:r>
            <a:r>
              <a:rPr lang="en-US" sz="900" kern="1200" dirty="0" err="1" smtClean="0">
                <a:solidFill>
                  <a:schemeClr val="tx1"/>
                </a:solidFill>
                <a:latin typeface="Segoe UI Light" pitchFamily="34" charset="0"/>
                <a:ea typeface="+mn-ea"/>
                <a:cs typeface="+mn-cs"/>
              </a:rPr>
              <a:t>OrderID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NOT NULL,</a:t>
            </a:r>
          </a:p>
          <a:p>
            <a:r>
              <a:rPr lang="en-US" sz="900" kern="1200" dirty="0" smtClean="0">
                <a:solidFill>
                  <a:schemeClr val="tx1"/>
                </a:solidFill>
                <a:latin typeface="Segoe UI Light" pitchFamily="34" charset="0"/>
                <a:ea typeface="+mn-ea"/>
                <a:cs typeface="+mn-cs"/>
              </a:rPr>
              <a:t>[</a:t>
            </a:r>
            <a:r>
              <a:rPr lang="en-US" sz="900" kern="1200" dirty="0" err="1" smtClean="0">
                <a:solidFill>
                  <a:schemeClr val="tx1"/>
                </a:solidFill>
                <a:latin typeface="Segoe UI Light" pitchFamily="34" charset="0"/>
                <a:ea typeface="+mn-ea"/>
                <a:cs typeface="+mn-cs"/>
              </a:rPr>
              <a:t>ProductID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NOT NULL,</a:t>
            </a:r>
          </a:p>
          <a:p>
            <a:r>
              <a:rPr lang="en-US" sz="900" kern="1200" dirty="0" smtClean="0">
                <a:solidFill>
                  <a:schemeClr val="tx1"/>
                </a:solidFill>
                <a:latin typeface="Segoe UI Light" pitchFamily="34" charset="0"/>
                <a:ea typeface="+mn-ea"/>
                <a:cs typeface="+mn-cs"/>
              </a:rPr>
              <a:t>[</a:t>
            </a:r>
            <a:r>
              <a:rPr lang="en-US" sz="900" kern="1200" dirty="0" err="1" smtClean="0">
                <a:solidFill>
                  <a:schemeClr val="tx1"/>
                </a:solidFill>
                <a:latin typeface="Segoe UI Light" pitchFamily="34" charset="0"/>
                <a:ea typeface="+mn-ea"/>
                <a:cs typeface="+mn-cs"/>
              </a:rPr>
              <a:t>UnitPrice</a:t>
            </a:r>
            <a:r>
              <a:rPr lang="en-US" sz="900" kern="1200" dirty="0" smtClean="0">
                <a:solidFill>
                  <a:schemeClr val="tx1"/>
                </a:solidFill>
                <a:latin typeface="Segoe UI Light" pitchFamily="34" charset="0"/>
                <a:ea typeface="+mn-ea"/>
                <a:cs typeface="+mn-cs"/>
              </a:rPr>
              <a:t>] [money] NOT NULL,</a:t>
            </a:r>
          </a:p>
          <a:p>
            <a:r>
              <a:rPr lang="en-US" sz="900" kern="1200" dirty="0" smtClean="0">
                <a:solidFill>
                  <a:schemeClr val="tx1"/>
                </a:solidFill>
                <a:latin typeface="Segoe UI Light" pitchFamily="34" charset="0"/>
                <a:ea typeface="+mn-ea"/>
                <a:cs typeface="+mn-cs"/>
              </a:rPr>
              <a:t>[Quantity] [</a:t>
            </a:r>
            <a:r>
              <a:rPr lang="en-US" sz="900" kern="1200" dirty="0" err="1" smtClean="0">
                <a:solidFill>
                  <a:schemeClr val="tx1"/>
                </a:solidFill>
                <a:latin typeface="Segoe UI Light" pitchFamily="34" charset="0"/>
                <a:ea typeface="+mn-ea"/>
                <a:cs typeface="+mn-cs"/>
              </a:rPr>
              <a:t>smallint</a:t>
            </a:r>
            <a:r>
              <a:rPr lang="en-US" sz="900" kern="1200" dirty="0" smtClean="0">
                <a:solidFill>
                  <a:schemeClr val="tx1"/>
                </a:solidFill>
                <a:latin typeface="Segoe UI Light" pitchFamily="34" charset="0"/>
                <a:ea typeface="+mn-ea"/>
                <a:cs typeface="+mn-cs"/>
              </a:rPr>
              <a:t>] NOT NULL,</a:t>
            </a:r>
          </a:p>
          <a:p>
            <a:r>
              <a:rPr lang="en-US" sz="900" kern="1200" dirty="0" smtClean="0">
                <a:solidFill>
                  <a:schemeClr val="tx1"/>
                </a:solidFill>
                <a:latin typeface="Segoe UI Light" pitchFamily="34" charset="0"/>
                <a:ea typeface="+mn-ea"/>
                <a:cs typeface="+mn-cs"/>
              </a:rPr>
              <a:t>[Discount] [real] NOT NULL</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INDEX [</a:t>
            </a:r>
            <a:r>
              <a:rPr lang="en-US" sz="900" kern="1200" dirty="0" err="1" smtClean="0">
                <a:solidFill>
                  <a:schemeClr val="tx1"/>
                </a:solidFill>
                <a:latin typeface="Segoe UI Light" pitchFamily="34" charset="0"/>
                <a:ea typeface="+mn-ea"/>
                <a:cs typeface="+mn-cs"/>
              </a:rPr>
              <a:t>IX_OrderID</a:t>
            </a:r>
            <a:r>
              <a:rPr lang="en-US" sz="900" kern="1200" dirty="0" smtClean="0">
                <a:solidFill>
                  <a:schemeClr val="tx1"/>
                </a:solidFill>
                <a:latin typeface="Segoe UI Light" pitchFamily="34" charset="0"/>
                <a:ea typeface="+mn-ea"/>
                <a:cs typeface="+mn-cs"/>
              </a:rPr>
              <a:t>] NONCLUSTERED HASH ([</a:t>
            </a:r>
            <a:r>
              <a:rPr lang="en-US" sz="900" kern="1200" dirty="0" err="1" smtClean="0">
                <a:solidFill>
                  <a:schemeClr val="tx1"/>
                </a:solidFill>
                <a:latin typeface="Segoe UI Light" pitchFamily="34" charset="0"/>
                <a:ea typeface="+mn-ea"/>
                <a:cs typeface="+mn-cs"/>
              </a:rPr>
              <a:t>OrderID</a:t>
            </a:r>
            <a:r>
              <a:rPr lang="en-US" sz="900" kern="1200" dirty="0" smtClean="0">
                <a:solidFill>
                  <a:schemeClr val="tx1"/>
                </a:solidFill>
                <a:latin typeface="Segoe UI Light" pitchFamily="34" charset="0"/>
                <a:ea typeface="+mn-ea"/>
                <a:cs typeface="+mn-cs"/>
              </a:rPr>
              <a:t>]) WITH ( BUCKET_COUNT = 1048576),</a:t>
            </a:r>
          </a:p>
          <a:p>
            <a:r>
              <a:rPr lang="en-US" sz="900" kern="1200" dirty="0" smtClean="0">
                <a:solidFill>
                  <a:schemeClr val="tx1"/>
                </a:solidFill>
                <a:latin typeface="Segoe UI Light" pitchFamily="34" charset="0"/>
                <a:ea typeface="+mn-ea"/>
                <a:cs typeface="+mn-cs"/>
              </a:rPr>
              <a:t>INDEX [</a:t>
            </a:r>
            <a:r>
              <a:rPr lang="en-US" sz="900" kern="1200" dirty="0" err="1" smtClean="0">
                <a:solidFill>
                  <a:schemeClr val="tx1"/>
                </a:solidFill>
                <a:latin typeface="Segoe UI Light" pitchFamily="34" charset="0"/>
                <a:ea typeface="+mn-ea"/>
                <a:cs typeface="+mn-cs"/>
              </a:rPr>
              <a:t>IX_ProductID</a:t>
            </a:r>
            <a:r>
              <a:rPr lang="en-US" sz="900" kern="1200" dirty="0" smtClean="0">
                <a:solidFill>
                  <a:schemeClr val="tx1"/>
                </a:solidFill>
                <a:latin typeface="Segoe UI Light" pitchFamily="34" charset="0"/>
                <a:ea typeface="+mn-ea"/>
                <a:cs typeface="+mn-cs"/>
              </a:rPr>
              <a:t>] NONCLUSTERED HASH ([</a:t>
            </a:r>
            <a:r>
              <a:rPr lang="en-US" sz="900" kern="1200" dirty="0" err="1" smtClean="0">
                <a:solidFill>
                  <a:schemeClr val="tx1"/>
                </a:solidFill>
                <a:latin typeface="Segoe UI Light" pitchFamily="34" charset="0"/>
                <a:ea typeface="+mn-ea"/>
                <a:cs typeface="+mn-cs"/>
              </a:rPr>
              <a:t>ProductID</a:t>
            </a:r>
            <a:r>
              <a:rPr lang="en-US" sz="900" kern="1200" dirty="0" smtClean="0">
                <a:solidFill>
                  <a:schemeClr val="tx1"/>
                </a:solidFill>
                <a:latin typeface="Segoe UI Light" pitchFamily="34" charset="0"/>
                <a:ea typeface="+mn-ea"/>
                <a:cs typeface="+mn-cs"/>
              </a:rPr>
              <a:t>]) WITH ( BUCKET_COUNT = 1048576),</a:t>
            </a:r>
          </a:p>
          <a:p>
            <a:r>
              <a:rPr lang="en-US" sz="900" kern="1200" dirty="0" smtClean="0">
                <a:solidFill>
                  <a:schemeClr val="tx1"/>
                </a:solidFill>
                <a:latin typeface="Segoe UI Light" pitchFamily="34" charset="0"/>
                <a:ea typeface="+mn-ea"/>
                <a:cs typeface="+mn-cs"/>
              </a:rPr>
              <a:t>CONSTRAINT [</a:t>
            </a:r>
            <a:r>
              <a:rPr lang="en-US" sz="900" kern="1200" dirty="0" err="1" smtClean="0">
                <a:solidFill>
                  <a:schemeClr val="tx1"/>
                </a:solidFill>
                <a:latin typeface="Segoe UI Light" pitchFamily="34" charset="0"/>
                <a:ea typeface="+mn-ea"/>
                <a:cs typeface="+mn-cs"/>
              </a:rPr>
              <a:t>PK_Order_Details</a:t>
            </a:r>
            <a:r>
              <a:rPr lang="en-US" sz="900" kern="1200" dirty="0" smtClean="0">
                <a:solidFill>
                  <a:schemeClr val="tx1"/>
                </a:solidFill>
                <a:latin typeface="Segoe UI Light" pitchFamily="34" charset="0"/>
                <a:ea typeface="+mn-ea"/>
                <a:cs typeface="+mn-cs"/>
              </a:rPr>
              <a:t>] PRIMARY KEY NONCLUSTERED HASH ([</a:t>
            </a:r>
            <a:r>
              <a:rPr lang="en-US" sz="900" kern="1200" dirty="0" err="1" smtClean="0">
                <a:solidFill>
                  <a:schemeClr val="tx1"/>
                </a:solidFill>
                <a:latin typeface="Segoe UI Light" pitchFamily="34" charset="0"/>
                <a:ea typeface="+mn-ea"/>
                <a:cs typeface="+mn-cs"/>
              </a:rPr>
              <a:t>OrderID</a:t>
            </a:r>
            <a:r>
              <a:rPr lang="en-US" sz="900" kern="1200" dirty="0" smtClean="0">
                <a:solidFill>
                  <a:schemeClr val="tx1"/>
                </a:solidFill>
                <a:latin typeface="Segoe UI Light" pitchFamily="34" charset="0"/>
                <a:ea typeface="+mn-ea"/>
                <a:cs typeface="+mn-cs"/>
              </a:rPr>
              <a:t>],[</a:t>
            </a:r>
            <a:r>
              <a:rPr lang="en-US" sz="900" kern="1200" dirty="0" err="1" smtClean="0">
                <a:solidFill>
                  <a:schemeClr val="tx1"/>
                </a:solidFill>
                <a:latin typeface="Segoe UI Light" pitchFamily="34" charset="0"/>
                <a:ea typeface="+mn-ea"/>
                <a:cs typeface="+mn-cs"/>
              </a:rPr>
              <a:t>ProductID</a:t>
            </a:r>
            <a:r>
              <a:rPr lang="en-US" sz="900" kern="1200" dirty="0" smtClean="0">
                <a:solidFill>
                  <a:schemeClr val="tx1"/>
                </a:solidFill>
                <a:latin typeface="Segoe UI Light" pitchFamily="34" charset="0"/>
                <a:ea typeface="+mn-ea"/>
                <a:cs typeface="+mn-cs"/>
              </a:rPr>
              <a:t>]) WITH ( BUCKET_COUNT = 1048576),</a:t>
            </a:r>
          </a:p>
          <a:p>
            <a:r>
              <a:rPr lang="en-US" sz="900" kern="1200" dirty="0" smtClean="0">
                <a:solidFill>
                  <a:schemeClr val="tx1"/>
                </a:solidFill>
                <a:latin typeface="Segoe UI Light" pitchFamily="34" charset="0"/>
                <a:ea typeface="+mn-ea"/>
                <a:cs typeface="+mn-cs"/>
              </a:rPr>
              <a:t>INDEX [IX_OrderID2] NONCLUSTERED ([</a:t>
            </a:r>
            <a:r>
              <a:rPr lang="en-US" sz="900" kern="1200" dirty="0" err="1" smtClean="0">
                <a:solidFill>
                  <a:schemeClr val="tx1"/>
                </a:solidFill>
                <a:latin typeface="Segoe UI Light" pitchFamily="34" charset="0"/>
                <a:ea typeface="+mn-ea"/>
                <a:cs typeface="+mn-cs"/>
              </a:rPr>
              <a:t>OrderID</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 WITH ( MEMORY_OPTIMIZED = ON , DURABILITY = SCHEMA_AND_DATA )</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--hash index size calculation in KB = 24MB</a:t>
            </a:r>
          </a:p>
          <a:p>
            <a:r>
              <a:rPr lang="en-US" sz="900" kern="1200" dirty="0" smtClean="0">
                <a:solidFill>
                  <a:schemeClr val="tx1"/>
                </a:solidFill>
                <a:latin typeface="Segoe UI Light" pitchFamily="34" charset="0"/>
                <a:ea typeface="+mn-ea"/>
                <a:cs typeface="+mn-cs"/>
              </a:rPr>
              <a:t>select 3*8*1024</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show DB memory report</a:t>
            </a:r>
          </a:p>
          <a:p>
            <a:r>
              <a:rPr lang="en-US" sz="900" kern="1200" dirty="0" smtClean="0">
                <a:solidFill>
                  <a:schemeClr val="tx1"/>
                </a:solidFill>
                <a:latin typeface="Segoe UI Light" pitchFamily="34" charset="0"/>
                <a:ea typeface="+mn-ea"/>
                <a:cs typeface="+mn-cs"/>
              </a:rPr>
              <a:t>select </a:t>
            </a:r>
            <a:r>
              <a:rPr lang="en-US" sz="900" kern="1200" dirty="0" err="1" smtClean="0">
                <a:solidFill>
                  <a:schemeClr val="tx1"/>
                </a:solidFill>
                <a:latin typeface="Segoe UI Light" pitchFamily="34" charset="0"/>
                <a:ea typeface="+mn-ea"/>
                <a:cs typeface="+mn-cs"/>
              </a:rPr>
              <a:t>object_name</a:t>
            </a:r>
            <a:r>
              <a:rPr lang="en-US" sz="900" kern="1200" dirty="0" smtClean="0">
                <a:solidFill>
                  <a:schemeClr val="tx1"/>
                </a:solidFill>
                <a:latin typeface="Segoe UI Light" pitchFamily="34" charset="0"/>
                <a:ea typeface="+mn-ea"/>
                <a:cs typeface="+mn-cs"/>
              </a:rPr>
              <a:t>(</a:t>
            </a:r>
            <a:r>
              <a:rPr lang="en-US" sz="900" kern="1200" dirty="0" err="1" smtClean="0">
                <a:solidFill>
                  <a:schemeClr val="tx1"/>
                </a:solidFill>
                <a:latin typeface="Segoe UI Light" pitchFamily="34" charset="0"/>
                <a:ea typeface="+mn-ea"/>
                <a:cs typeface="+mn-cs"/>
              </a:rPr>
              <a:t>object_id</a:t>
            </a:r>
            <a:r>
              <a:rPr lang="en-US" sz="900" kern="1200" dirty="0" smtClean="0">
                <a:solidFill>
                  <a:schemeClr val="tx1"/>
                </a:solidFill>
                <a:latin typeface="Segoe UI Light" pitchFamily="34" charset="0"/>
                <a:ea typeface="+mn-ea"/>
                <a:cs typeface="+mn-cs"/>
              </a:rPr>
              <a:t>) as 'Object name', </a:t>
            </a:r>
            <a:r>
              <a:rPr lang="en-US" sz="900" kern="1200" dirty="0" err="1" smtClean="0">
                <a:solidFill>
                  <a:schemeClr val="tx1"/>
                </a:solidFill>
                <a:latin typeface="Segoe UI Light" pitchFamily="34" charset="0"/>
                <a:ea typeface="+mn-ea"/>
                <a:cs typeface="+mn-cs"/>
              </a:rPr>
              <a:t>memory_used_by_table_kb,memory_used_by_indexes_kb</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from </a:t>
            </a:r>
            <a:r>
              <a:rPr lang="en-US" sz="900" kern="1200" dirty="0" err="1" smtClean="0">
                <a:solidFill>
                  <a:schemeClr val="tx1"/>
                </a:solidFill>
                <a:latin typeface="Segoe UI Light" pitchFamily="34" charset="0"/>
                <a:ea typeface="+mn-ea"/>
                <a:cs typeface="+mn-cs"/>
              </a:rPr>
              <a:t>sys.dm_db_xtp_table_memory_stats</a:t>
            </a:r>
            <a:r>
              <a:rPr lang="en-US" sz="900" kern="1200" dirty="0" smtClean="0">
                <a:solidFill>
                  <a:schemeClr val="tx1"/>
                </a:solidFill>
                <a:latin typeface="Segoe UI Light" pitchFamily="34" charset="0"/>
                <a:ea typeface="+mn-ea"/>
                <a:cs typeface="+mn-cs"/>
              </a:rPr>
              <a:t> </a:t>
            </a:r>
          </a:p>
          <a:p>
            <a:r>
              <a:rPr lang="en-US" sz="900" kern="1200" dirty="0" smtClean="0">
                <a:solidFill>
                  <a:schemeClr val="tx1"/>
                </a:solidFill>
                <a:latin typeface="Segoe UI Light" pitchFamily="34" charset="0"/>
                <a:ea typeface="+mn-ea"/>
                <a:cs typeface="+mn-cs"/>
              </a:rPr>
              <a:t>where </a:t>
            </a:r>
            <a:r>
              <a:rPr lang="en-US" sz="900" kern="1200" dirty="0" err="1" smtClean="0">
                <a:solidFill>
                  <a:schemeClr val="tx1"/>
                </a:solidFill>
                <a:latin typeface="Segoe UI Light" pitchFamily="34" charset="0"/>
                <a:ea typeface="+mn-ea"/>
                <a:cs typeface="+mn-cs"/>
              </a:rPr>
              <a:t>object_id</a:t>
            </a:r>
            <a:r>
              <a:rPr lang="en-US" sz="900" kern="1200" dirty="0" smtClean="0">
                <a:solidFill>
                  <a:schemeClr val="tx1"/>
                </a:solidFill>
                <a:latin typeface="Segoe UI Light" pitchFamily="34" charset="0"/>
                <a:ea typeface="+mn-ea"/>
                <a:cs typeface="+mn-cs"/>
              </a:rPr>
              <a:t> = </a:t>
            </a:r>
            <a:r>
              <a:rPr lang="en-US" sz="900" kern="1200" dirty="0" err="1" smtClean="0">
                <a:solidFill>
                  <a:schemeClr val="tx1"/>
                </a:solidFill>
                <a:latin typeface="Segoe UI Light" pitchFamily="34" charset="0"/>
                <a:ea typeface="+mn-ea"/>
                <a:cs typeface="+mn-cs"/>
              </a:rPr>
              <a:t>object_id</a:t>
            </a:r>
            <a:r>
              <a:rPr lang="en-US" sz="900" kern="1200" dirty="0" smtClean="0">
                <a:solidFill>
                  <a:schemeClr val="tx1"/>
                </a:solidFill>
                <a:latin typeface="Segoe UI Light" pitchFamily="34" charset="0"/>
                <a:ea typeface="+mn-ea"/>
                <a:cs typeface="+mn-cs"/>
              </a:rPr>
              <a:t>('Order Details')</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insert 1M rows and recheck memory usage</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row size calculation (cols + header + </a:t>
            </a:r>
            <a:r>
              <a:rPr lang="en-US" sz="900" kern="1200" dirty="0" err="1" smtClean="0">
                <a:solidFill>
                  <a:schemeClr val="tx1"/>
                </a:solidFill>
                <a:latin typeface="Segoe UI Light" pitchFamily="34" charset="0"/>
                <a:ea typeface="+mn-ea"/>
                <a:cs typeface="+mn-cs"/>
              </a:rPr>
              <a:t>Ptrs</a:t>
            </a:r>
            <a:r>
              <a:rPr lang="en-US" sz="900" kern="1200" dirty="0" smtClean="0">
                <a:solidFill>
                  <a:schemeClr val="tx1"/>
                </a:solidFill>
                <a:latin typeface="Segoe UI Light" pitchFamily="34" charset="0"/>
                <a:ea typeface="+mn-ea"/>
                <a:cs typeface="+mn-cs"/>
              </a:rPr>
              <a:t>) = 76B </a:t>
            </a:r>
          </a:p>
          <a:p>
            <a:r>
              <a:rPr lang="en-US" sz="900" kern="1200" dirty="0" smtClean="0">
                <a:solidFill>
                  <a:schemeClr val="tx1"/>
                </a:solidFill>
                <a:latin typeface="Segoe UI Light" pitchFamily="34" charset="0"/>
                <a:ea typeface="+mn-ea"/>
                <a:cs typeface="+mn-cs"/>
              </a:rPr>
              <a:t>select 4+4+8+2+4+22+4*8</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--range index dependent on data (</a:t>
            </a:r>
            <a:r>
              <a:rPr lang="en-US" sz="900" kern="1200" dirty="0" err="1" smtClean="0">
                <a:solidFill>
                  <a:schemeClr val="tx1"/>
                </a:solidFill>
                <a:latin typeface="Segoe UI Light" pitchFamily="34" charset="0"/>
                <a:ea typeface="+mn-ea"/>
                <a:cs typeface="+mn-cs"/>
              </a:rPr>
              <a:t>key+pointer</a:t>
            </a:r>
            <a:r>
              <a:rPr lang="en-US" sz="900" kern="1200" dirty="0" smtClean="0">
                <a:solidFill>
                  <a:schemeClr val="tx1"/>
                </a:solidFill>
                <a:latin typeface="Segoe UI Light" pitchFamily="34" charset="0"/>
                <a:ea typeface="+mn-ea"/>
                <a:cs typeface="+mn-cs"/>
              </a:rPr>
              <a:t>) in 12 MB</a:t>
            </a:r>
          </a:p>
          <a:p>
            <a:r>
              <a:rPr lang="en-US" sz="900" kern="1200" dirty="0" smtClean="0">
                <a:solidFill>
                  <a:schemeClr val="tx1"/>
                </a:solidFill>
                <a:latin typeface="Segoe UI Light" pitchFamily="34" charset="0"/>
                <a:ea typeface="+mn-ea"/>
                <a:cs typeface="+mn-cs"/>
              </a:rPr>
              <a:t>select (4+8)</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set </a:t>
            </a:r>
            <a:r>
              <a:rPr lang="en-US" sz="900" kern="1200" dirty="0" err="1" smtClean="0">
                <a:solidFill>
                  <a:schemeClr val="tx1"/>
                </a:solidFill>
                <a:latin typeface="Segoe UI Light" pitchFamily="34" charset="0"/>
                <a:ea typeface="+mn-ea"/>
                <a:cs typeface="+mn-cs"/>
              </a:rPr>
              <a:t>nocount</a:t>
            </a:r>
            <a:r>
              <a:rPr lang="en-US" sz="900" kern="1200" dirty="0" smtClean="0">
                <a:solidFill>
                  <a:schemeClr val="tx1"/>
                </a:solidFill>
                <a:latin typeface="Segoe UI Light" pitchFamily="34" charset="0"/>
                <a:ea typeface="+mn-ea"/>
                <a:cs typeface="+mn-cs"/>
              </a:rPr>
              <a:t> on</a:t>
            </a:r>
          </a:p>
          <a:p>
            <a:r>
              <a:rPr lang="en-US" sz="900" kern="1200" dirty="0" smtClean="0">
                <a:solidFill>
                  <a:schemeClr val="tx1"/>
                </a:solidFill>
                <a:latin typeface="Segoe UI Light" pitchFamily="34" charset="0"/>
                <a:ea typeface="+mn-ea"/>
                <a:cs typeface="+mn-cs"/>
              </a:rPr>
              <a:t>go</a:t>
            </a:r>
          </a:p>
          <a:p>
            <a:r>
              <a:rPr lang="en-US" sz="900" kern="1200" dirty="0" smtClean="0">
                <a:solidFill>
                  <a:schemeClr val="tx1"/>
                </a:solidFill>
                <a:latin typeface="Segoe UI Light" pitchFamily="34" charset="0"/>
                <a:ea typeface="+mn-ea"/>
                <a:cs typeface="+mn-cs"/>
              </a:rPr>
              <a:t>begin </a:t>
            </a:r>
            <a:r>
              <a:rPr lang="en-US" sz="900" kern="1200" dirty="0" err="1" smtClean="0">
                <a:solidFill>
                  <a:schemeClr val="tx1"/>
                </a:solidFill>
                <a:latin typeface="Segoe UI Light" pitchFamily="34" charset="0"/>
                <a:ea typeface="+mn-ea"/>
                <a:cs typeface="+mn-cs"/>
              </a:rPr>
              <a:t>tran</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declare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 0</a:t>
            </a:r>
          </a:p>
          <a:p>
            <a:r>
              <a:rPr lang="en-US" sz="900" kern="1200" dirty="0" smtClean="0">
                <a:solidFill>
                  <a:schemeClr val="tx1"/>
                </a:solidFill>
                <a:latin typeface="Segoe UI Light" pitchFamily="34" charset="0"/>
                <a:ea typeface="+mn-ea"/>
                <a:cs typeface="+mn-cs"/>
              </a:rPr>
              <a:t>while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&lt; 1000000)</a:t>
            </a:r>
          </a:p>
          <a:p>
            <a:r>
              <a:rPr lang="en-US" sz="900" kern="1200" dirty="0" smtClean="0">
                <a:solidFill>
                  <a:schemeClr val="tx1"/>
                </a:solidFill>
                <a:latin typeface="Segoe UI Light" pitchFamily="34" charset="0"/>
                <a:ea typeface="+mn-ea"/>
                <a:cs typeface="+mn-cs"/>
              </a:rPr>
              <a:t>begin</a:t>
            </a:r>
          </a:p>
          <a:p>
            <a:r>
              <a:rPr lang="en-US" sz="900" kern="1200" dirty="0" smtClean="0">
                <a:solidFill>
                  <a:schemeClr val="tx1"/>
                </a:solidFill>
                <a:latin typeface="Segoe UI Light" pitchFamily="34" charset="0"/>
                <a:ea typeface="+mn-ea"/>
                <a:cs typeface="+mn-cs"/>
              </a:rPr>
              <a:t>insert into </a:t>
            </a:r>
            <a:r>
              <a:rPr lang="en-US" sz="900" kern="1200" dirty="0" err="1" smtClean="0">
                <a:solidFill>
                  <a:schemeClr val="tx1"/>
                </a:solidFill>
                <a:latin typeface="Segoe UI Light" pitchFamily="34" charset="0"/>
                <a:ea typeface="+mn-ea"/>
                <a:cs typeface="+mn-cs"/>
              </a:rPr>
              <a:t>dbo</a:t>
            </a:r>
            <a:r>
              <a:rPr lang="en-US" sz="900" kern="1200" dirty="0" smtClean="0">
                <a:solidFill>
                  <a:schemeClr val="tx1"/>
                </a:solidFill>
                <a:latin typeface="Segoe UI Light" pitchFamily="34" charset="0"/>
                <a:ea typeface="+mn-ea"/>
                <a:cs typeface="+mn-cs"/>
              </a:rPr>
              <a:t>.[Order Details] values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 100000,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 57,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 10, 0.5)</a:t>
            </a:r>
          </a:p>
          <a:p>
            <a:r>
              <a:rPr lang="en-US" sz="900" kern="1200" dirty="0" smtClean="0">
                <a:solidFill>
                  <a:schemeClr val="tx1"/>
                </a:solidFill>
                <a:latin typeface="Segoe UI Light" pitchFamily="34" charset="0"/>
                <a:ea typeface="+mn-ea"/>
                <a:cs typeface="+mn-cs"/>
              </a:rPr>
              <a:t>set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+ 1</a:t>
            </a:r>
          </a:p>
          <a:p>
            <a:r>
              <a:rPr lang="en-US" sz="900" kern="1200" dirty="0" smtClean="0">
                <a:solidFill>
                  <a:schemeClr val="tx1"/>
                </a:solidFill>
                <a:latin typeface="Segoe UI Light" pitchFamily="34" charset="0"/>
                <a:ea typeface="+mn-ea"/>
                <a:cs typeface="+mn-cs"/>
              </a:rPr>
              <a:t>end</a:t>
            </a:r>
          </a:p>
          <a:p>
            <a:r>
              <a:rPr lang="en-US" sz="900" kern="1200" dirty="0" smtClean="0">
                <a:solidFill>
                  <a:schemeClr val="tx1"/>
                </a:solidFill>
                <a:latin typeface="Segoe UI Light" pitchFamily="34" charset="0"/>
                <a:ea typeface="+mn-ea"/>
                <a:cs typeface="+mn-cs"/>
              </a:rPr>
              <a:t>commit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memory usage</a:t>
            </a:r>
          </a:p>
          <a:p>
            <a:r>
              <a:rPr lang="en-US" sz="900" kern="1200" dirty="0" smtClean="0">
                <a:solidFill>
                  <a:schemeClr val="tx1"/>
                </a:solidFill>
                <a:latin typeface="Segoe UI Light" pitchFamily="34" charset="0"/>
                <a:ea typeface="+mn-ea"/>
                <a:cs typeface="+mn-cs"/>
              </a:rPr>
              <a:t>select </a:t>
            </a:r>
            <a:r>
              <a:rPr lang="en-US" sz="900" kern="1200" dirty="0" err="1" smtClean="0">
                <a:solidFill>
                  <a:schemeClr val="tx1"/>
                </a:solidFill>
                <a:latin typeface="Segoe UI Light" pitchFamily="34" charset="0"/>
                <a:ea typeface="+mn-ea"/>
                <a:cs typeface="+mn-cs"/>
              </a:rPr>
              <a:t>object_name</a:t>
            </a:r>
            <a:r>
              <a:rPr lang="en-US" sz="900" kern="1200" dirty="0" smtClean="0">
                <a:solidFill>
                  <a:schemeClr val="tx1"/>
                </a:solidFill>
                <a:latin typeface="Segoe UI Light" pitchFamily="34" charset="0"/>
                <a:ea typeface="+mn-ea"/>
                <a:cs typeface="+mn-cs"/>
              </a:rPr>
              <a:t>(</a:t>
            </a:r>
            <a:r>
              <a:rPr lang="en-US" sz="900" kern="1200" dirty="0" err="1" smtClean="0">
                <a:solidFill>
                  <a:schemeClr val="tx1"/>
                </a:solidFill>
                <a:latin typeface="Segoe UI Light" pitchFamily="34" charset="0"/>
                <a:ea typeface="+mn-ea"/>
                <a:cs typeface="+mn-cs"/>
              </a:rPr>
              <a:t>object_id</a:t>
            </a:r>
            <a:r>
              <a:rPr lang="en-US" sz="900" kern="1200" dirty="0" smtClean="0">
                <a:solidFill>
                  <a:schemeClr val="tx1"/>
                </a:solidFill>
                <a:latin typeface="Segoe UI Light" pitchFamily="34" charset="0"/>
                <a:ea typeface="+mn-ea"/>
                <a:cs typeface="+mn-cs"/>
              </a:rPr>
              <a:t>) as 'Object name', </a:t>
            </a:r>
            <a:r>
              <a:rPr lang="en-US" sz="900" kern="1200" dirty="0" err="1" smtClean="0">
                <a:solidFill>
                  <a:schemeClr val="tx1"/>
                </a:solidFill>
                <a:latin typeface="Segoe UI Light" pitchFamily="34" charset="0"/>
                <a:ea typeface="+mn-ea"/>
                <a:cs typeface="+mn-cs"/>
              </a:rPr>
              <a:t>memory_used_by_table_kb,memory_used_by_indexes_kb</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from </a:t>
            </a:r>
            <a:r>
              <a:rPr lang="en-US" sz="900" kern="1200" dirty="0" err="1" smtClean="0">
                <a:solidFill>
                  <a:schemeClr val="tx1"/>
                </a:solidFill>
                <a:latin typeface="Segoe UI Light" pitchFamily="34" charset="0"/>
                <a:ea typeface="+mn-ea"/>
                <a:cs typeface="+mn-cs"/>
              </a:rPr>
              <a:t>sys.dm_db_xtp_table_memory_stats</a:t>
            </a:r>
            <a:r>
              <a:rPr lang="en-US" sz="900" kern="1200" dirty="0" smtClean="0">
                <a:solidFill>
                  <a:schemeClr val="tx1"/>
                </a:solidFill>
                <a:latin typeface="Segoe UI Light" pitchFamily="34" charset="0"/>
                <a:ea typeface="+mn-ea"/>
                <a:cs typeface="+mn-cs"/>
              </a:rPr>
              <a:t> </a:t>
            </a:r>
          </a:p>
          <a:p>
            <a:r>
              <a:rPr lang="en-US" sz="900" kern="1200" dirty="0" smtClean="0">
                <a:solidFill>
                  <a:schemeClr val="tx1"/>
                </a:solidFill>
                <a:latin typeface="Segoe UI Light" pitchFamily="34" charset="0"/>
                <a:ea typeface="+mn-ea"/>
                <a:cs typeface="+mn-cs"/>
              </a:rPr>
              <a:t>where </a:t>
            </a:r>
            <a:r>
              <a:rPr lang="en-US" sz="900" kern="1200" dirty="0" err="1" smtClean="0">
                <a:solidFill>
                  <a:schemeClr val="tx1"/>
                </a:solidFill>
                <a:latin typeface="Segoe UI Light" pitchFamily="34" charset="0"/>
                <a:ea typeface="+mn-ea"/>
                <a:cs typeface="+mn-cs"/>
              </a:rPr>
              <a:t>object_id</a:t>
            </a:r>
            <a:r>
              <a:rPr lang="en-US" sz="900" kern="1200" dirty="0" smtClean="0">
                <a:solidFill>
                  <a:schemeClr val="tx1"/>
                </a:solidFill>
                <a:latin typeface="Segoe UI Light" pitchFamily="34" charset="0"/>
                <a:ea typeface="+mn-ea"/>
                <a:cs typeface="+mn-cs"/>
              </a:rPr>
              <a:t> = </a:t>
            </a:r>
            <a:r>
              <a:rPr lang="en-US" sz="900" kern="1200" dirty="0" err="1" smtClean="0">
                <a:solidFill>
                  <a:schemeClr val="tx1"/>
                </a:solidFill>
                <a:latin typeface="Segoe UI Light" pitchFamily="34" charset="0"/>
                <a:ea typeface="+mn-ea"/>
                <a:cs typeface="+mn-cs"/>
              </a:rPr>
              <a:t>object_id</a:t>
            </a:r>
            <a:r>
              <a:rPr lang="en-US" sz="900" kern="1200" dirty="0" smtClean="0">
                <a:solidFill>
                  <a:schemeClr val="tx1"/>
                </a:solidFill>
                <a:latin typeface="Segoe UI Light" pitchFamily="34" charset="0"/>
                <a:ea typeface="+mn-ea"/>
                <a:cs typeface="+mn-cs"/>
              </a:rPr>
              <a:t>('Order Details')</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show memory usage report in SSMS as well</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end --------------------</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--Memory RG integration</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use master</a:t>
            </a:r>
          </a:p>
          <a:p>
            <a:r>
              <a:rPr lang="en-US" sz="900" kern="1200" dirty="0" smtClean="0">
                <a:solidFill>
                  <a:schemeClr val="tx1"/>
                </a:solidFill>
                <a:latin typeface="Segoe UI Light" pitchFamily="34" charset="0"/>
                <a:ea typeface="+mn-ea"/>
                <a:cs typeface="+mn-cs"/>
              </a:rPr>
              <a:t>--</a:t>
            </a:r>
            <a:r>
              <a:rPr lang="en-US" sz="900" kern="1200" dirty="0" err="1" smtClean="0">
                <a:solidFill>
                  <a:schemeClr val="tx1"/>
                </a:solidFill>
                <a:latin typeface="Segoe UI Light" pitchFamily="34" charset="0"/>
                <a:ea typeface="+mn-ea"/>
                <a:cs typeface="+mn-cs"/>
              </a:rPr>
              <a:t>dbcc</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traceoff</a:t>
            </a:r>
            <a:r>
              <a:rPr lang="en-US" sz="900" kern="1200" dirty="0" smtClean="0">
                <a:solidFill>
                  <a:schemeClr val="tx1"/>
                </a:solidFill>
                <a:latin typeface="Segoe UI Light" pitchFamily="34" charset="0"/>
                <a:ea typeface="+mn-ea"/>
                <a:cs typeface="+mn-cs"/>
              </a:rPr>
              <a:t> (9864, -1) /* not needed in RTM */</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configure IM pool to be ~1.6GB</a:t>
            </a:r>
          </a:p>
          <a:p>
            <a:r>
              <a:rPr lang="en-US" sz="900" kern="1200" dirty="0" smtClean="0">
                <a:solidFill>
                  <a:schemeClr val="tx1"/>
                </a:solidFill>
                <a:latin typeface="Segoe UI Light" pitchFamily="34" charset="0"/>
                <a:ea typeface="+mn-ea"/>
                <a:cs typeface="+mn-cs"/>
              </a:rPr>
              <a:t>EXEC </a:t>
            </a:r>
            <a:r>
              <a:rPr lang="en-US" sz="900" kern="1200" dirty="0" err="1" smtClean="0">
                <a:solidFill>
                  <a:schemeClr val="tx1"/>
                </a:solidFill>
                <a:latin typeface="Segoe UI Light" pitchFamily="34" charset="0"/>
                <a:ea typeface="+mn-ea"/>
                <a:cs typeface="+mn-cs"/>
              </a:rPr>
              <a:t>sp_configure</a:t>
            </a:r>
            <a:r>
              <a:rPr lang="en-US" sz="900" kern="1200" dirty="0" smtClean="0">
                <a:solidFill>
                  <a:schemeClr val="tx1"/>
                </a:solidFill>
                <a:latin typeface="Segoe UI Light" pitchFamily="34" charset="0"/>
                <a:ea typeface="+mn-ea"/>
                <a:cs typeface="+mn-cs"/>
              </a:rPr>
              <a:t> 'show advanced options', 1</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EXEC </a:t>
            </a:r>
            <a:r>
              <a:rPr lang="en-US" sz="900" kern="1200" dirty="0" err="1" smtClean="0">
                <a:solidFill>
                  <a:schemeClr val="tx1"/>
                </a:solidFill>
                <a:latin typeface="Segoe UI Light" pitchFamily="34" charset="0"/>
                <a:ea typeface="+mn-ea"/>
                <a:cs typeface="+mn-cs"/>
              </a:rPr>
              <a:t>sp_configure</a:t>
            </a:r>
            <a:r>
              <a:rPr lang="en-US" sz="900" kern="1200" dirty="0" smtClean="0">
                <a:solidFill>
                  <a:schemeClr val="tx1"/>
                </a:solidFill>
                <a:latin typeface="Segoe UI Light" pitchFamily="34" charset="0"/>
                <a:ea typeface="+mn-ea"/>
                <a:cs typeface="+mn-cs"/>
              </a:rPr>
              <a:t> 'max server memory (MB)', 4000</a:t>
            </a:r>
          </a:p>
          <a:p>
            <a:r>
              <a:rPr lang="en-US" sz="900" kern="1200" dirty="0" smtClean="0">
                <a:solidFill>
                  <a:schemeClr val="tx1"/>
                </a:solidFill>
                <a:latin typeface="Segoe UI Light" pitchFamily="34" charset="0"/>
                <a:ea typeface="+mn-ea"/>
                <a:cs typeface="+mn-cs"/>
              </a:rPr>
              <a:t>EXEC </a:t>
            </a:r>
            <a:r>
              <a:rPr lang="en-US" sz="900" kern="1200" dirty="0" err="1" smtClean="0">
                <a:solidFill>
                  <a:schemeClr val="tx1"/>
                </a:solidFill>
                <a:latin typeface="Segoe UI Light" pitchFamily="34" charset="0"/>
                <a:ea typeface="+mn-ea"/>
                <a:cs typeface="+mn-cs"/>
              </a:rPr>
              <a:t>sp_configure</a:t>
            </a:r>
            <a:r>
              <a:rPr lang="en-US" sz="900" kern="1200" dirty="0" smtClean="0">
                <a:solidFill>
                  <a:schemeClr val="tx1"/>
                </a:solidFill>
                <a:latin typeface="Segoe UI Light" pitchFamily="34" charset="0"/>
                <a:ea typeface="+mn-ea"/>
                <a:cs typeface="+mn-cs"/>
              </a:rPr>
              <a:t> 'min server memory (MB)', 4000</a:t>
            </a:r>
          </a:p>
          <a:p>
            <a:r>
              <a:rPr lang="en-US" sz="900" kern="1200" dirty="0" smtClean="0">
                <a:solidFill>
                  <a:schemeClr val="tx1"/>
                </a:solidFill>
                <a:latin typeface="Segoe UI Light" pitchFamily="34" charset="0"/>
                <a:ea typeface="+mn-ea"/>
                <a:cs typeface="+mn-cs"/>
              </a:rPr>
              <a:t>RECONFIGURE</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check the max server memory</a:t>
            </a:r>
          </a:p>
          <a:p>
            <a:r>
              <a:rPr lang="en-US" sz="900" kern="1200" dirty="0" smtClean="0">
                <a:solidFill>
                  <a:schemeClr val="tx1"/>
                </a:solidFill>
                <a:latin typeface="Segoe UI Light" pitchFamily="34" charset="0"/>
                <a:ea typeface="+mn-ea"/>
                <a:cs typeface="+mn-cs"/>
              </a:rPr>
              <a:t>select * from </a:t>
            </a:r>
            <a:r>
              <a:rPr lang="en-US" sz="900" kern="1200" dirty="0" err="1" smtClean="0">
                <a:solidFill>
                  <a:schemeClr val="tx1"/>
                </a:solidFill>
                <a:latin typeface="Segoe UI Light" pitchFamily="34" charset="0"/>
                <a:ea typeface="+mn-ea"/>
                <a:cs typeface="+mn-cs"/>
              </a:rPr>
              <a:t>sys.configurations</a:t>
            </a:r>
            <a:r>
              <a:rPr lang="en-US" sz="900" kern="1200" dirty="0" smtClean="0">
                <a:solidFill>
                  <a:schemeClr val="tx1"/>
                </a:solidFill>
                <a:latin typeface="Segoe UI Light" pitchFamily="34" charset="0"/>
                <a:ea typeface="+mn-ea"/>
                <a:cs typeface="+mn-cs"/>
              </a:rPr>
              <a:t> where name like '%server memory (MB)'</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create the </a:t>
            </a:r>
            <a:r>
              <a:rPr lang="en-US" sz="900" kern="1200" dirty="0" err="1" smtClean="0">
                <a:solidFill>
                  <a:schemeClr val="tx1"/>
                </a:solidFill>
                <a:latin typeface="Segoe UI Light" pitchFamily="34" charset="0"/>
                <a:ea typeface="+mn-ea"/>
                <a:cs typeface="+mn-cs"/>
              </a:rPr>
              <a:t>resoure</a:t>
            </a:r>
            <a:r>
              <a:rPr lang="en-US" sz="900" kern="1200" dirty="0" smtClean="0">
                <a:solidFill>
                  <a:schemeClr val="tx1"/>
                </a:solidFill>
                <a:latin typeface="Segoe UI Light" pitchFamily="34" charset="0"/>
                <a:ea typeface="+mn-ea"/>
                <a:cs typeface="+mn-cs"/>
              </a:rPr>
              <a:t> pool</a:t>
            </a:r>
          </a:p>
          <a:p>
            <a:r>
              <a:rPr lang="en-US" sz="900" kern="1200" dirty="0" smtClean="0">
                <a:solidFill>
                  <a:schemeClr val="tx1"/>
                </a:solidFill>
                <a:latin typeface="Segoe UI Light" pitchFamily="34" charset="0"/>
                <a:ea typeface="+mn-ea"/>
                <a:cs typeface="+mn-cs"/>
              </a:rPr>
              <a:t>CREATE RESOURCE POOL PoolHkDb1 WITH (MIN_MEMORY_PERCENT = 40, MAX_MEMORY_PERCENT = 40);</a:t>
            </a:r>
          </a:p>
          <a:p>
            <a:r>
              <a:rPr lang="en-US" sz="900" kern="1200" dirty="0" smtClean="0">
                <a:solidFill>
                  <a:schemeClr val="tx1"/>
                </a:solidFill>
                <a:latin typeface="Segoe UI Light" pitchFamily="34" charset="0"/>
                <a:ea typeface="+mn-ea"/>
                <a:cs typeface="+mn-cs"/>
              </a:rPr>
              <a:t>ALTER RESOURCE GOVERNOR RECONFIGURE;</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check pool memory settings</a:t>
            </a:r>
          </a:p>
          <a:p>
            <a:r>
              <a:rPr lang="en-US" sz="900" kern="1200" dirty="0" smtClean="0">
                <a:solidFill>
                  <a:schemeClr val="tx1"/>
                </a:solidFill>
                <a:latin typeface="Segoe UI Light" pitchFamily="34" charset="0"/>
                <a:ea typeface="+mn-ea"/>
                <a:cs typeface="+mn-cs"/>
              </a:rPr>
              <a:t>select </a:t>
            </a:r>
            <a:r>
              <a:rPr lang="en-US" sz="900" kern="1200" dirty="0" err="1" smtClean="0">
                <a:solidFill>
                  <a:schemeClr val="tx1"/>
                </a:solidFill>
                <a:latin typeface="Segoe UI Light" pitchFamily="34" charset="0"/>
                <a:ea typeface="+mn-ea"/>
                <a:cs typeface="+mn-cs"/>
              </a:rPr>
              <a:t>pool_id,name</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min_memory_percent</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max_memory_percent</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max_memory_kb</a:t>
            </a:r>
            <a:r>
              <a:rPr lang="en-US" sz="900" kern="1200" dirty="0" smtClean="0">
                <a:solidFill>
                  <a:schemeClr val="tx1"/>
                </a:solidFill>
                <a:latin typeface="Segoe UI Light" pitchFamily="34" charset="0"/>
                <a:ea typeface="+mn-ea"/>
                <a:cs typeface="+mn-cs"/>
              </a:rPr>
              <a:t>/1024 as </a:t>
            </a:r>
            <a:r>
              <a:rPr lang="en-US" sz="900" kern="1200" dirty="0" err="1" smtClean="0">
                <a:solidFill>
                  <a:schemeClr val="tx1"/>
                </a:solidFill>
                <a:latin typeface="Segoe UI Light" pitchFamily="34" charset="0"/>
                <a:ea typeface="+mn-ea"/>
                <a:cs typeface="+mn-cs"/>
              </a:rPr>
              <a:t>max_memory_in_MB</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used_memory_kb</a:t>
            </a:r>
            <a:r>
              <a:rPr lang="en-US" sz="900" kern="1200" dirty="0" smtClean="0">
                <a:solidFill>
                  <a:schemeClr val="tx1"/>
                </a:solidFill>
                <a:latin typeface="Segoe UI Light" pitchFamily="34" charset="0"/>
                <a:ea typeface="+mn-ea"/>
                <a:cs typeface="+mn-cs"/>
              </a:rPr>
              <a:t>/1024 as </a:t>
            </a:r>
            <a:r>
              <a:rPr lang="en-US" sz="900" kern="1200" dirty="0" err="1" smtClean="0">
                <a:solidFill>
                  <a:schemeClr val="tx1"/>
                </a:solidFill>
                <a:latin typeface="Segoe UI Light" pitchFamily="34" charset="0"/>
                <a:ea typeface="+mn-ea"/>
                <a:cs typeface="+mn-cs"/>
              </a:rPr>
              <a:t>used_memory_in_MB</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target_memory_kb</a:t>
            </a:r>
            <a:r>
              <a:rPr lang="en-US" sz="900" kern="1200" dirty="0" smtClean="0">
                <a:solidFill>
                  <a:schemeClr val="tx1"/>
                </a:solidFill>
                <a:latin typeface="Segoe UI Light" pitchFamily="34" charset="0"/>
                <a:ea typeface="+mn-ea"/>
                <a:cs typeface="+mn-cs"/>
              </a:rPr>
              <a:t>/1024 as </a:t>
            </a:r>
            <a:r>
              <a:rPr lang="en-US" sz="900" kern="1200" dirty="0" err="1" smtClean="0">
                <a:solidFill>
                  <a:schemeClr val="tx1"/>
                </a:solidFill>
                <a:latin typeface="Segoe UI Light" pitchFamily="34" charset="0"/>
                <a:ea typeface="+mn-ea"/>
                <a:cs typeface="+mn-cs"/>
              </a:rPr>
              <a:t>target_memory_in_MB</a:t>
            </a:r>
            <a:r>
              <a:rPr lang="en-US" sz="900" kern="1200" dirty="0" smtClean="0">
                <a:solidFill>
                  <a:schemeClr val="tx1"/>
                </a:solidFill>
                <a:latin typeface="Segoe UI Light" pitchFamily="34" charset="0"/>
                <a:ea typeface="+mn-ea"/>
                <a:cs typeface="+mn-cs"/>
              </a:rPr>
              <a:t> </a:t>
            </a:r>
          </a:p>
          <a:p>
            <a:r>
              <a:rPr lang="en-US" sz="900" kern="1200" dirty="0" smtClean="0">
                <a:solidFill>
                  <a:schemeClr val="tx1"/>
                </a:solidFill>
                <a:latin typeface="Segoe UI Light" pitchFamily="34" charset="0"/>
                <a:ea typeface="+mn-ea"/>
                <a:cs typeface="+mn-cs"/>
              </a:rPr>
              <a:t>from </a:t>
            </a:r>
            <a:r>
              <a:rPr lang="en-US" sz="900" kern="1200" dirty="0" err="1" smtClean="0">
                <a:solidFill>
                  <a:schemeClr val="tx1"/>
                </a:solidFill>
                <a:latin typeface="Segoe UI Light" pitchFamily="34" charset="0"/>
                <a:ea typeface="+mn-ea"/>
                <a:cs typeface="+mn-cs"/>
              </a:rPr>
              <a:t>sys.dm_resource_governor_resource_pools</a:t>
            </a:r>
            <a:r>
              <a:rPr lang="en-US" sz="900" kern="1200" dirty="0" smtClean="0">
                <a:solidFill>
                  <a:schemeClr val="tx1"/>
                </a:solidFill>
                <a:latin typeface="Segoe UI Light" pitchFamily="34" charset="0"/>
                <a:ea typeface="+mn-ea"/>
                <a:cs typeface="+mn-cs"/>
              </a:rPr>
              <a:t> where name in ('internal','PoolHkDb1')</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check DB and pool binding</a:t>
            </a:r>
          </a:p>
          <a:p>
            <a:r>
              <a:rPr lang="en-US" sz="900" kern="1200" dirty="0" smtClean="0">
                <a:solidFill>
                  <a:schemeClr val="tx1"/>
                </a:solidFill>
                <a:latin typeface="Segoe UI Light" pitchFamily="34" charset="0"/>
                <a:ea typeface="+mn-ea"/>
                <a:cs typeface="+mn-cs"/>
              </a:rPr>
              <a:t>SELECT </a:t>
            </a:r>
            <a:r>
              <a:rPr lang="en-US" sz="900" kern="1200" dirty="0" err="1" smtClean="0">
                <a:solidFill>
                  <a:schemeClr val="tx1"/>
                </a:solidFill>
                <a:latin typeface="Segoe UI Light" pitchFamily="34" charset="0"/>
                <a:ea typeface="+mn-ea"/>
                <a:cs typeface="+mn-cs"/>
              </a:rPr>
              <a:t>d.database_id</a:t>
            </a:r>
            <a:r>
              <a:rPr lang="en-US" sz="900" kern="1200" dirty="0" smtClean="0">
                <a:solidFill>
                  <a:schemeClr val="tx1"/>
                </a:solidFill>
                <a:latin typeface="Segoe UI Light" pitchFamily="34" charset="0"/>
                <a:ea typeface="+mn-ea"/>
                <a:cs typeface="+mn-cs"/>
              </a:rPr>
              <a:t>, d.name AS </a:t>
            </a:r>
            <a:r>
              <a:rPr lang="en-US" sz="900" kern="1200" dirty="0" err="1" smtClean="0">
                <a:solidFill>
                  <a:schemeClr val="tx1"/>
                </a:solidFill>
                <a:latin typeface="Segoe UI Light" pitchFamily="34" charset="0"/>
                <a:ea typeface="+mn-ea"/>
                <a:cs typeface="+mn-cs"/>
              </a:rPr>
              <a:t>DbName</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d.resource_pool_id</a:t>
            </a:r>
            <a:r>
              <a:rPr lang="en-US" sz="900" kern="1200" dirty="0" smtClean="0">
                <a:solidFill>
                  <a:schemeClr val="tx1"/>
                </a:solidFill>
                <a:latin typeface="Segoe UI Light" pitchFamily="34" charset="0"/>
                <a:ea typeface="+mn-ea"/>
                <a:cs typeface="+mn-cs"/>
              </a:rPr>
              <a:t> AS </a:t>
            </a:r>
            <a:r>
              <a:rPr lang="en-US" sz="900" kern="1200" dirty="0" err="1" smtClean="0">
                <a:solidFill>
                  <a:schemeClr val="tx1"/>
                </a:solidFill>
                <a:latin typeface="Segoe UI Light" pitchFamily="34" charset="0"/>
                <a:ea typeface="+mn-ea"/>
                <a:cs typeface="+mn-cs"/>
              </a:rPr>
              <a:t>PoolId</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 p.name AS </a:t>
            </a:r>
            <a:r>
              <a:rPr lang="en-US" sz="900" kern="1200" dirty="0" err="1" smtClean="0">
                <a:solidFill>
                  <a:schemeClr val="tx1"/>
                </a:solidFill>
                <a:latin typeface="Segoe UI Light" pitchFamily="34" charset="0"/>
                <a:ea typeface="+mn-ea"/>
                <a:cs typeface="+mn-cs"/>
              </a:rPr>
              <a:t>PoolName</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p.min_memory_percent</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p.max_memory_percent</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FROM </a:t>
            </a:r>
            <a:r>
              <a:rPr lang="en-US" sz="900" kern="1200" dirty="0" err="1" smtClean="0">
                <a:solidFill>
                  <a:schemeClr val="tx1"/>
                </a:solidFill>
                <a:latin typeface="Segoe UI Light" pitchFamily="34" charset="0"/>
                <a:ea typeface="+mn-ea"/>
                <a:cs typeface="+mn-cs"/>
              </a:rPr>
              <a:t>sys.databases</a:t>
            </a:r>
            <a:r>
              <a:rPr lang="en-US" sz="900" kern="1200" dirty="0" smtClean="0">
                <a:solidFill>
                  <a:schemeClr val="tx1"/>
                </a:solidFill>
                <a:latin typeface="Segoe UI Light" pitchFamily="34" charset="0"/>
                <a:ea typeface="+mn-ea"/>
                <a:cs typeface="+mn-cs"/>
              </a:rPr>
              <a:t> d</a:t>
            </a:r>
          </a:p>
          <a:p>
            <a:r>
              <a:rPr lang="en-US" sz="900" kern="1200" dirty="0" smtClean="0">
                <a:solidFill>
                  <a:schemeClr val="tx1"/>
                </a:solidFill>
                <a:latin typeface="Segoe UI Light" pitchFamily="34" charset="0"/>
                <a:ea typeface="+mn-ea"/>
                <a:cs typeface="+mn-cs"/>
              </a:rPr>
              <a:t>       LEFT OUTER JOIN </a:t>
            </a:r>
            <a:r>
              <a:rPr lang="en-US" sz="900" kern="1200" dirty="0" err="1" smtClean="0">
                <a:solidFill>
                  <a:schemeClr val="tx1"/>
                </a:solidFill>
                <a:latin typeface="Segoe UI Light" pitchFamily="34" charset="0"/>
                <a:ea typeface="+mn-ea"/>
                <a:cs typeface="+mn-cs"/>
              </a:rPr>
              <a:t>sys.resource_governor_resource_pools</a:t>
            </a:r>
            <a:r>
              <a:rPr lang="en-US" sz="900" kern="1200" dirty="0" smtClean="0">
                <a:solidFill>
                  <a:schemeClr val="tx1"/>
                </a:solidFill>
                <a:latin typeface="Segoe UI Light" pitchFamily="34" charset="0"/>
                <a:ea typeface="+mn-ea"/>
                <a:cs typeface="+mn-cs"/>
              </a:rPr>
              <a:t> p ON </a:t>
            </a:r>
            <a:r>
              <a:rPr lang="en-US" sz="900" kern="1200" dirty="0" err="1" smtClean="0">
                <a:solidFill>
                  <a:schemeClr val="tx1"/>
                </a:solidFill>
                <a:latin typeface="Segoe UI Light" pitchFamily="34" charset="0"/>
                <a:ea typeface="+mn-ea"/>
                <a:cs typeface="+mn-cs"/>
              </a:rPr>
              <a:t>p.pool_id</a:t>
            </a:r>
            <a:r>
              <a:rPr lang="en-US" sz="900" kern="1200" dirty="0" smtClean="0">
                <a:solidFill>
                  <a:schemeClr val="tx1"/>
                </a:solidFill>
                <a:latin typeface="Segoe UI Light" pitchFamily="34" charset="0"/>
                <a:ea typeface="+mn-ea"/>
                <a:cs typeface="+mn-cs"/>
              </a:rPr>
              <a:t> = </a:t>
            </a:r>
            <a:r>
              <a:rPr lang="en-US" sz="900" kern="1200" dirty="0" err="1" smtClean="0">
                <a:solidFill>
                  <a:schemeClr val="tx1"/>
                </a:solidFill>
                <a:latin typeface="Segoe UI Light" pitchFamily="34" charset="0"/>
                <a:ea typeface="+mn-ea"/>
                <a:cs typeface="+mn-cs"/>
              </a:rPr>
              <a:t>d.resource_pool_id</a:t>
            </a:r>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bind the database to the pool</a:t>
            </a:r>
          </a:p>
          <a:p>
            <a:r>
              <a:rPr lang="en-US" sz="900" kern="1200" dirty="0" smtClean="0">
                <a:solidFill>
                  <a:schemeClr val="tx1"/>
                </a:solidFill>
                <a:latin typeface="Segoe UI Light" pitchFamily="34" charset="0"/>
                <a:ea typeface="+mn-ea"/>
                <a:cs typeface="+mn-cs"/>
              </a:rPr>
              <a:t>EXEC </a:t>
            </a:r>
            <a:r>
              <a:rPr lang="en-US" sz="900" kern="1200" dirty="0" err="1" smtClean="0">
                <a:solidFill>
                  <a:schemeClr val="tx1"/>
                </a:solidFill>
                <a:latin typeface="Segoe UI Light" pitchFamily="34" charset="0"/>
                <a:ea typeface="+mn-ea"/>
                <a:cs typeface="+mn-cs"/>
              </a:rPr>
              <a:t>sp_xtp_bind_db_resource_pool</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IM_OLTP_mem</a:t>
            </a:r>
            <a:r>
              <a:rPr lang="en-US" sz="900" kern="1200" dirty="0" smtClean="0">
                <a:solidFill>
                  <a:schemeClr val="tx1"/>
                </a:solidFill>
                <a:latin typeface="Segoe UI Light" pitchFamily="34" charset="0"/>
                <a:ea typeface="+mn-ea"/>
                <a:cs typeface="+mn-cs"/>
              </a:rPr>
              <a:t>', 'PoolHkdb1'</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alter database </a:t>
            </a:r>
            <a:r>
              <a:rPr lang="en-US" sz="900" kern="1200" dirty="0" err="1" smtClean="0">
                <a:solidFill>
                  <a:schemeClr val="tx1"/>
                </a:solidFill>
                <a:latin typeface="Segoe UI Light" pitchFamily="34" charset="0"/>
                <a:ea typeface="+mn-ea"/>
                <a:cs typeface="+mn-cs"/>
              </a:rPr>
              <a:t>IM_OLTP_mem</a:t>
            </a:r>
            <a:r>
              <a:rPr lang="en-US" sz="900" kern="1200" dirty="0" smtClean="0">
                <a:solidFill>
                  <a:schemeClr val="tx1"/>
                </a:solidFill>
                <a:latin typeface="Segoe UI Light" pitchFamily="34" charset="0"/>
                <a:ea typeface="+mn-ea"/>
                <a:cs typeface="+mn-cs"/>
              </a:rPr>
              <a:t> set offline</a:t>
            </a:r>
          </a:p>
          <a:p>
            <a:r>
              <a:rPr lang="en-US" sz="900" kern="1200" dirty="0" smtClean="0">
                <a:solidFill>
                  <a:schemeClr val="tx1"/>
                </a:solidFill>
                <a:latin typeface="Segoe UI Light" pitchFamily="34" charset="0"/>
                <a:ea typeface="+mn-ea"/>
                <a:cs typeface="+mn-cs"/>
              </a:rPr>
              <a:t>go</a:t>
            </a:r>
          </a:p>
          <a:p>
            <a:r>
              <a:rPr lang="da-DK" sz="900" kern="1200" dirty="0" smtClean="0">
                <a:solidFill>
                  <a:schemeClr val="tx1"/>
                </a:solidFill>
                <a:latin typeface="Segoe UI Light" pitchFamily="34" charset="0"/>
                <a:ea typeface="+mn-ea"/>
                <a:cs typeface="+mn-cs"/>
              </a:rPr>
              <a:t>alter database IM_OLTP_mem set online</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USE </a:t>
            </a:r>
            <a:r>
              <a:rPr lang="en-US" sz="900" kern="1200" dirty="0" err="1" smtClean="0">
                <a:solidFill>
                  <a:schemeClr val="tx1"/>
                </a:solidFill>
                <a:latin typeface="Segoe UI Light" pitchFamily="34" charset="0"/>
                <a:ea typeface="+mn-ea"/>
                <a:cs typeface="+mn-cs"/>
              </a:rPr>
              <a:t>IM_OLTP_mem</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TABLE </a:t>
            </a:r>
            <a:r>
              <a:rPr lang="en-US" sz="900" kern="1200" dirty="0" err="1" smtClean="0">
                <a:solidFill>
                  <a:schemeClr val="tx1"/>
                </a:solidFill>
                <a:latin typeface="Segoe UI Light" pitchFamily="34" charset="0"/>
                <a:ea typeface="+mn-ea"/>
                <a:cs typeface="+mn-cs"/>
              </a:rPr>
              <a:t>dbo.t_large</a:t>
            </a:r>
            <a:r>
              <a:rPr lang="en-US" sz="900" kern="1200" dirty="0" smtClean="0">
                <a:solidFill>
                  <a:schemeClr val="tx1"/>
                </a:solidFill>
                <a:latin typeface="Segoe UI Light" pitchFamily="34" charset="0"/>
                <a:ea typeface="+mn-ea"/>
                <a:cs typeface="+mn-cs"/>
              </a:rPr>
              <a:t> (</a:t>
            </a:r>
          </a:p>
          <a:p>
            <a:r>
              <a:rPr lang="en-US" sz="900" kern="1200" dirty="0" smtClean="0">
                <a:solidFill>
                  <a:schemeClr val="tx1"/>
                </a:solidFill>
                <a:latin typeface="Segoe UI Light" pitchFamily="34" charset="0"/>
                <a:ea typeface="+mn-ea"/>
                <a:cs typeface="+mn-cs"/>
              </a:rPr>
              <a:t>       c1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NOT NULL,</a:t>
            </a:r>
          </a:p>
          <a:p>
            <a:r>
              <a:rPr lang="en-US" sz="900" kern="1200" dirty="0" smtClean="0">
                <a:solidFill>
                  <a:schemeClr val="tx1"/>
                </a:solidFill>
                <a:latin typeface="Segoe UI Light" pitchFamily="34" charset="0"/>
                <a:ea typeface="+mn-ea"/>
                <a:cs typeface="+mn-cs"/>
              </a:rPr>
              <a:t>       c2 char(40) NOT NULL,</a:t>
            </a:r>
          </a:p>
          <a:p>
            <a:r>
              <a:rPr lang="en-US" sz="900" kern="1200" dirty="0" smtClean="0">
                <a:solidFill>
                  <a:schemeClr val="tx1"/>
                </a:solidFill>
                <a:latin typeface="Segoe UI Light" pitchFamily="34" charset="0"/>
                <a:ea typeface="+mn-ea"/>
                <a:cs typeface="+mn-cs"/>
              </a:rPr>
              <a:t>       c3 char(8000) NOT NULL,</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CONSTRAINT [pk_t1_c1] PRIMARY KEY NONCLUSTERED HASH (c1) WITH (BUCKET_COUNT = 100000)</a:t>
            </a:r>
          </a:p>
          <a:p>
            <a:r>
              <a:rPr lang="en-US" sz="900" kern="1200" dirty="0" smtClean="0">
                <a:solidFill>
                  <a:schemeClr val="tx1"/>
                </a:solidFill>
                <a:latin typeface="Segoe UI Light" pitchFamily="34" charset="0"/>
                <a:ea typeface="+mn-ea"/>
                <a:cs typeface="+mn-cs"/>
              </a:rPr>
              <a:t>) WITH (MEMORY_OPTIMIZED = ON, DURABILITY = SCHEMA_AND_DATA)</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load 200K rows. you will hit OOM - in </a:t>
            </a:r>
            <a:r>
              <a:rPr lang="en-US" sz="900" kern="1200" dirty="0" err="1" smtClean="0">
                <a:solidFill>
                  <a:schemeClr val="tx1"/>
                </a:solidFill>
                <a:latin typeface="Segoe UI Light" pitchFamily="34" charset="0"/>
                <a:ea typeface="+mn-ea"/>
                <a:cs typeface="+mn-cs"/>
              </a:rPr>
              <a:t>perfmon</a:t>
            </a:r>
            <a:r>
              <a:rPr lang="en-US" sz="900" kern="1200" dirty="0" smtClean="0">
                <a:solidFill>
                  <a:schemeClr val="tx1"/>
                </a:solidFill>
                <a:latin typeface="Segoe UI Light" pitchFamily="34" charset="0"/>
                <a:ea typeface="+mn-ea"/>
                <a:cs typeface="+mn-cs"/>
              </a:rPr>
              <a:t> show target and used for dedicated pool only scale 0.00001</a:t>
            </a:r>
          </a:p>
          <a:p>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Msg</a:t>
            </a:r>
            <a:r>
              <a:rPr lang="en-US" sz="900" kern="1200" dirty="0" smtClean="0">
                <a:solidFill>
                  <a:schemeClr val="tx1"/>
                </a:solidFill>
                <a:latin typeface="Segoe UI Light" pitchFamily="34" charset="0"/>
                <a:ea typeface="+mn-ea"/>
                <a:cs typeface="+mn-cs"/>
              </a:rPr>
              <a:t> 701, Level 17, State 103, Line 106</a:t>
            </a:r>
          </a:p>
          <a:p>
            <a:r>
              <a:rPr lang="en-US" sz="900" kern="1200" dirty="0" smtClean="0">
                <a:solidFill>
                  <a:schemeClr val="tx1"/>
                </a:solidFill>
                <a:latin typeface="Segoe UI Light" pitchFamily="34" charset="0"/>
                <a:ea typeface="+mn-ea"/>
                <a:cs typeface="+mn-cs"/>
              </a:rPr>
              <a:t>-- There is insufficient system memory in resource pool 'PoolHkDb1' to run this query.</a:t>
            </a:r>
          </a:p>
          <a:p>
            <a:r>
              <a:rPr lang="en-US" sz="900" kern="1200" dirty="0" smtClean="0">
                <a:solidFill>
                  <a:schemeClr val="tx1"/>
                </a:solidFill>
                <a:latin typeface="Segoe UI Light" pitchFamily="34" charset="0"/>
                <a:ea typeface="+mn-ea"/>
                <a:cs typeface="+mn-cs"/>
              </a:rPr>
              <a:t>SET NOCOUNT ON</a:t>
            </a:r>
          </a:p>
          <a:p>
            <a:r>
              <a:rPr lang="en-US" sz="900" kern="1200" dirty="0" smtClean="0">
                <a:solidFill>
                  <a:schemeClr val="tx1"/>
                </a:solidFill>
                <a:latin typeface="Segoe UI Light" pitchFamily="34" charset="0"/>
                <a:ea typeface="+mn-ea"/>
                <a:cs typeface="+mn-cs"/>
              </a:rPr>
              <a:t>GO</a:t>
            </a:r>
          </a:p>
          <a:p>
            <a:r>
              <a:rPr lang="en-US" sz="900" kern="1200" dirty="0" smtClean="0">
                <a:solidFill>
                  <a:schemeClr val="tx1"/>
                </a:solidFill>
                <a:latin typeface="Segoe UI Light" pitchFamily="34" charset="0"/>
                <a:ea typeface="+mn-ea"/>
                <a:cs typeface="+mn-cs"/>
              </a:rPr>
              <a:t>declare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 0</a:t>
            </a:r>
          </a:p>
          <a:p>
            <a:r>
              <a:rPr lang="en-US" sz="900" kern="1200" dirty="0" smtClean="0">
                <a:solidFill>
                  <a:schemeClr val="tx1"/>
                </a:solidFill>
                <a:latin typeface="Segoe UI Light" pitchFamily="34" charset="0"/>
                <a:ea typeface="+mn-ea"/>
                <a:cs typeface="+mn-cs"/>
              </a:rPr>
              <a:t>while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&lt;= 200000)</a:t>
            </a:r>
          </a:p>
          <a:p>
            <a:r>
              <a:rPr lang="en-US" sz="900" kern="1200" dirty="0" smtClean="0">
                <a:solidFill>
                  <a:schemeClr val="tx1"/>
                </a:solidFill>
                <a:latin typeface="Segoe UI Light" pitchFamily="34" charset="0"/>
                <a:ea typeface="+mn-ea"/>
                <a:cs typeface="+mn-cs"/>
              </a:rPr>
              <a:t>begin</a:t>
            </a:r>
          </a:p>
          <a:p>
            <a:r>
              <a:rPr lang="fr-FR" sz="900" kern="1200" dirty="0" smtClean="0">
                <a:solidFill>
                  <a:schemeClr val="tx1"/>
                </a:solidFill>
                <a:latin typeface="Segoe UI Light" pitchFamily="34" charset="0"/>
                <a:ea typeface="+mn-ea"/>
                <a:cs typeface="+mn-cs"/>
              </a:rPr>
              <a:t>       insert </a:t>
            </a:r>
            <a:r>
              <a:rPr lang="fr-FR" sz="900" kern="1200" dirty="0" err="1" smtClean="0">
                <a:solidFill>
                  <a:schemeClr val="tx1"/>
                </a:solidFill>
                <a:latin typeface="Segoe UI Light" pitchFamily="34" charset="0"/>
                <a:ea typeface="+mn-ea"/>
                <a:cs typeface="+mn-cs"/>
              </a:rPr>
              <a:t>t_large</a:t>
            </a:r>
            <a:r>
              <a:rPr lang="fr-FR" sz="900" kern="1200" dirty="0" smtClean="0">
                <a:solidFill>
                  <a:schemeClr val="tx1"/>
                </a:solidFill>
                <a:latin typeface="Segoe UI Light" pitchFamily="34" charset="0"/>
                <a:ea typeface="+mn-ea"/>
                <a:cs typeface="+mn-cs"/>
              </a:rPr>
              <a:t> values (@i, 'a', </a:t>
            </a:r>
            <a:r>
              <a:rPr lang="fr-FR" sz="900" kern="1200" dirty="0" err="1" smtClean="0">
                <a:solidFill>
                  <a:schemeClr val="tx1"/>
                </a:solidFill>
                <a:latin typeface="Segoe UI Light" pitchFamily="34" charset="0"/>
                <a:ea typeface="+mn-ea"/>
                <a:cs typeface="+mn-cs"/>
              </a:rPr>
              <a:t>replicate</a:t>
            </a:r>
            <a:r>
              <a:rPr lang="fr-FR" sz="900" kern="1200" dirty="0" smtClean="0">
                <a:solidFill>
                  <a:schemeClr val="tx1"/>
                </a:solidFill>
                <a:latin typeface="Segoe UI Light" pitchFamily="34" charset="0"/>
                <a:ea typeface="+mn-ea"/>
                <a:cs typeface="+mn-cs"/>
              </a:rPr>
              <a:t> ('b', 8000))</a:t>
            </a:r>
          </a:p>
          <a:p>
            <a:r>
              <a:rPr lang="en-US" sz="900" kern="1200" dirty="0" smtClean="0">
                <a:solidFill>
                  <a:schemeClr val="tx1"/>
                </a:solidFill>
                <a:latin typeface="Segoe UI Light" pitchFamily="34" charset="0"/>
                <a:ea typeface="+mn-ea"/>
                <a:cs typeface="+mn-cs"/>
              </a:rPr>
              <a:t>       set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 1;</a:t>
            </a:r>
          </a:p>
          <a:p>
            <a:r>
              <a:rPr lang="en-US" sz="900" kern="1200" dirty="0" smtClean="0">
                <a:solidFill>
                  <a:schemeClr val="tx1"/>
                </a:solidFill>
                <a:latin typeface="Segoe UI Light" pitchFamily="34" charset="0"/>
                <a:ea typeface="+mn-ea"/>
                <a:cs typeface="+mn-cs"/>
              </a:rPr>
              <a:t>end</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change the setting to allow up to 80% of memory to the pool</a:t>
            </a:r>
          </a:p>
          <a:p>
            <a:r>
              <a:rPr lang="en-US" sz="900" kern="1200" dirty="0" smtClean="0">
                <a:solidFill>
                  <a:schemeClr val="tx1"/>
                </a:solidFill>
                <a:latin typeface="Segoe UI Light" pitchFamily="34" charset="0"/>
                <a:ea typeface="+mn-ea"/>
                <a:cs typeface="+mn-cs"/>
              </a:rPr>
              <a:t>alter resource pool PoolHkDb1 with (MAX_MEMORY_PERCENT = 80)</a:t>
            </a:r>
          </a:p>
          <a:p>
            <a:r>
              <a:rPr lang="en-US" sz="900" kern="1200" dirty="0" smtClean="0">
                <a:solidFill>
                  <a:schemeClr val="tx1"/>
                </a:solidFill>
                <a:latin typeface="Segoe UI Light" pitchFamily="34" charset="0"/>
                <a:ea typeface="+mn-ea"/>
                <a:cs typeface="+mn-cs"/>
              </a:rPr>
              <a:t>ALTER RESOURCE GOVERNOR RECONFIGURE;</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now we can insert more rows</a:t>
            </a:r>
          </a:p>
          <a:p>
            <a:r>
              <a:rPr lang="en-US" sz="900" kern="1200" dirty="0" smtClean="0">
                <a:solidFill>
                  <a:schemeClr val="tx1"/>
                </a:solidFill>
                <a:latin typeface="Segoe UI Light" pitchFamily="34" charset="0"/>
                <a:ea typeface="+mn-ea"/>
                <a:cs typeface="+mn-cs"/>
              </a:rPr>
              <a:t>declare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 200000</a:t>
            </a:r>
          </a:p>
          <a:p>
            <a:r>
              <a:rPr lang="en-US" sz="900" kern="1200" dirty="0" smtClean="0">
                <a:solidFill>
                  <a:schemeClr val="tx1"/>
                </a:solidFill>
                <a:latin typeface="Segoe UI Light" pitchFamily="34" charset="0"/>
                <a:ea typeface="+mn-ea"/>
                <a:cs typeface="+mn-cs"/>
              </a:rPr>
              <a:t>while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&lt;= 230000)</a:t>
            </a:r>
          </a:p>
          <a:p>
            <a:r>
              <a:rPr lang="en-US" sz="900" kern="1200" dirty="0" smtClean="0">
                <a:solidFill>
                  <a:schemeClr val="tx1"/>
                </a:solidFill>
                <a:latin typeface="Segoe UI Light" pitchFamily="34" charset="0"/>
                <a:ea typeface="+mn-ea"/>
                <a:cs typeface="+mn-cs"/>
              </a:rPr>
              <a:t>begin</a:t>
            </a:r>
          </a:p>
          <a:p>
            <a:r>
              <a:rPr lang="fr-FR" sz="900" kern="1200" dirty="0" smtClean="0">
                <a:solidFill>
                  <a:schemeClr val="tx1"/>
                </a:solidFill>
                <a:latin typeface="Segoe UI Light" pitchFamily="34" charset="0"/>
                <a:ea typeface="+mn-ea"/>
                <a:cs typeface="+mn-cs"/>
              </a:rPr>
              <a:t>       insert </a:t>
            </a:r>
            <a:r>
              <a:rPr lang="fr-FR" sz="900" kern="1200" dirty="0" err="1" smtClean="0">
                <a:solidFill>
                  <a:schemeClr val="tx1"/>
                </a:solidFill>
                <a:latin typeface="Segoe UI Light" pitchFamily="34" charset="0"/>
                <a:ea typeface="+mn-ea"/>
                <a:cs typeface="+mn-cs"/>
              </a:rPr>
              <a:t>t_large</a:t>
            </a:r>
            <a:r>
              <a:rPr lang="fr-FR" sz="900" kern="1200" dirty="0" smtClean="0">
                <a:solidFill>
                  <a:schemeClr val="tx1"/>
                </a:solidFill>
                <a:latin typeface="Segoe UI Light" pitchFamily="34" charset="0"/>
                <a:ea typeface="+mn-ea"/>
                <a:cs typeface="+mn-cs"/>
              </a:rPr>
              <a:t> values (@i, 'a', </a:t>
            </a:r>
            <a:r>
              <a:rPr lang="fr-FR" sz="900" kern="1200" dirty="0" err="1" smtClean="0">
                <a:solidFill>
                  <a:schemeClr val="tx1"/>
                </a:solidFill>
                <a:latin typeface="Segoe UI Light" pitchFamily="34" charset="0"/>
                <a:ea typeface="+mn-ea"/>
                <a:cs typeface="+mn-cs"/>
              </a:rPr>
              <a:t>replicate</a:t>
            </a:r>
            <a:r>
              <a:rPr lang="fr-FR" sz="900" kern="1200" dirty="0" smtClean="0">
                <a:solidFill>
                  <a:schemeClr val="tx1"/>
                </a:solidFill>
                <a:latin typeface="Segoe UI Light" pitchFamily="34" charset="0"/>
                <a:ea typeface="+mn-ea"/>
                <a:cs typeface="+mn-cs"/>
              </a:rPr>
              <a:t> ('b', 8000))</a:t>
            </a:r>
          </a:p>
          <a:p>
            <a:r>
              <a:rPr lang="en-US" sz="900" kern="1200" dirty="0" smtClean="0">
                <a:solidFill>
                  <a:schemeClr val="tx1"/>
                </a:solidFill>
                <a:latin typeface="Segoe UI Light" pitchFamily="34" charset="0"/>
                <a:ea typeface="+mn-ea"/>
                <a:cs typeface="+mn-cs"/>
              </a:rPr>
              <a:t>       set @</a:t>
            </a:r>
            <a:r>
              <a:rPr lang="en-US" sz="900" kern="1200" dirty="0" err="1" smtClean="0">
                <a:solidFill>
                  <a:schemeClr val="tx1"/>
                </a:solidFill>
                <a:latin typeface="Segoe UI Light" pitchFamily="34" charset="0"/>
                <a:ea typeface="+mn-ea"/>
                <a:cs typeface="+mn-cs"/>
              </a:rPr>
              <a:t>i</a:t>
            </a:r>
            <a:r>
              <a:rPr lang="en-US" sz="900" kern="1200" dirty="0" smtClean="0">
                <a:solidFill>
                  <a:schemeClr val="tx1"/>
                </a:solidFill>
                <a:latin typeface="Segoe UI Light" pitchFamily="34" charset="0"/>
                <a:ea typeface="+mn-ea"/>
                <a:cs typeface="+mn-cs"/>
              </a:rPr>
              <a:t> += 1;</a:t>
            </a:r>
          </a:p>
          <a:p>
            <a:r>
              <a:rPr lang="en-US" sz="900" kern="1200" dirty="0" smtClean="0">
                <a:solidFill>
                  <a:schemeClr val="tx1"/>
                </a:solidFill>
                <a:latin typeface="Segoe UI Light" pitchFamily="34" charset="0"/>
                <a:ea typeface="+mn-ea"/>
                <a:cs typeface="+mn-cs"/>
              </a:rPr>
              <a:t>end</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pool management: cleaning up</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EXEC </a:t>
            </a:r>
            <a:r>
              <a:rPr lang="en-US" sz="900" kern="1200" dirty="0" err="1" smtClean="0">
                <a:solidFill>
                  <a:schemeClr val="tx1"/>
                </a:solidFill>
                <a:latin typeface="Segoe UI Light" pitchFamily="34" charset="0"/>
                <a:ea typeface="+mn-ea"/>
                <a:cs typeface="+mn-cs"/>
              </a:rPr>
              <a:t>sp_xtp_unbind_db_resource_pool</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IM_OLTP_mem</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DROP RESOURCE POOL PoolHkDb1</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drop table </a:t>
            </a:r>
            <a:r>
              <a:rPr lang="en-US" sz="900" kern="1200" dirty="0" err="1" smtClean="0">
                <a:solidFill>
                  <a:schemeClr val="tx1"/>
                </a:solidFill>
                <a:latin typeface="Segoe UI Light" pitchFamily="34" charset="0"/>
                <a:ea typeface="+mn-ea"/>
                <a:cs typeface="+mn-cs"/>
              </a:rPr>
              <a:t>t_large</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end -----------------</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ALTER DATABASE </a:t>
            </a:r>
            <a:r>
              <a:rPr lang="en-US" sz="900" kern="1200" dirty="0" err="1" smtClean="0">
                <a:solidFill>
                  <a:schemeClr val="tx1"/>
                </a:solidFill>
                <a:latin typeface="Segoe UI Light" pitchFamily="34" charset="0"/>
                <a:ea typeface="+mn-ea"/>
                <a:cs typeface="+mn-cs"/>
              </a:rPr>
              <a:t>IM_OLTP_mem</a:t>
            </a:r>
            <a:r>
              <a:rPr lang="en-US" sz="900" kern="1200" dirty="0" smtClean="0">
                <a:solidFill>
                  <a:schemeClr val="tx1"/>
                </a:solidFill>
                <a:latin typeface="Segoe UI Light" pitchFamily="34" charset="0"/>
                <a:ea typeface="+mn-ea"/>
                <a:cs typeface="+mn-cs"/>
              </a:rPr>
              <a:t> </a:t>
            </a:r>
          </a:p>
          <a:p>
            <a:r>
              <a:rPr lang="en-US" sz="900" kern="1200" dirty="0" smtClean="0">
                <a:solidFill>
                  <a:schemeClr val="tx1"/>
                </a:solidFill>
                <a:latin typeface="Segoe UI Light" pitchFamily="34" charset="0"/>
                <a:ea typeface="+mn-ea"/>
                <a:cs typeface="+mn-cs"/>
              </a:rPr>
              <a:t>     SET SINGLE_USER </a:t>
            </a:r>
          </a:p>
          <a:p>
            <a:r>
              <a:rPr lang="en-US" sz="900" kern="1200" dirty="0" smtClean="0">
                <a:solidFill>
                  <a:schemeClr val="tx1"/>
                </a:solidFill>
                <a:latin typeface="Segoe UI Light" pitchFamily="34" charset="0"/>
                <a:ea typeface="+mn-ea"/>
                <a:cs typeface="+mn-cs"/>
              </a:rPr>
              <a:t>     WITH ROLLBACK IMMEDIATE</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8109897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4/4/2014 2:52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21640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Both"/>
            </a:pPr>
            <a:r>
              <a:rPr lang="en-US" dirty="0" smtClean="0"/>
              <a:t>Most of the time, the</a:t>
            </a:r>
            <a:r>
              <a:rPr lang="en-US" baseline="0" dirty="0" smtClean="0"/>
              <a:t> checkpoint will be reading log from memory</a:t>
            </a:r>
          </a:p>
          <a:p>
            <a:pPr marL="228600" indent="-228600">
              <a:buAutoNum type="arabicParenBoth"/>
            </a:pPr>
            <a:r>
              <a:rPr lang="en-US" baseline="0" dirty="0" smtClean="0"/>
              <a:t>Rows inserted as part of 1 transaction is contained in 1 data files and deletes across multiple delta</a:t>
            </a: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4/4/2014 2:52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0095273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17</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77BAA66-A7FC-4A9A-A1BA-700CF4A2F395}"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5797054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4/4/2014 2:52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1084490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4/4/2014 2:52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3331280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17</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8176B39-EDFF-4C0A-97A1-27BD281F9618}"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0590189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Demonstrate</a:t>
            </a:r>
            <a:r>
              <a:rPr lang="en-US" baseline="0" dirty="0" smtClean="0"/>
              <a:t> the Analysis and Migration portion of AMR to identify performance hotspot and do a sample table migration via wizard. </a:t>
            </a:r>
          </a:p>
          <a:p>
            <a:endParaRPr lang="en-US" baseline="0" dirty="0" smtClean="0"/>
          </a:p>
          <a:p>
            <a:r>
              <a:rPr lang="en-US" sz="900" kern="1200" dirty="0" smtClean="0">
                <a:solidFill>
                  <a:schemeClr val="tx1"/>
                </a:solidFill>
                <a:latin typeface="Segoe UI Light" pitchFamily="34" charset="0"/>
                <a:ea typeface="+mn-ea"/>
                <a:cs typeface="+mn-cs"/>
              </a:rPr>
              <a:t>use master;</a:t>
            </a:r>
          </a:p>
          <a:p>
            <a:r>
              <a:rPr lang="en-US" sz="900" kern="1200" dirty="0" smtClean="0">
                <a:solidFill>
                  <a:schemeClr val="tx1"/>
                </a:solidFill>
                <a:latin typeface="Segoe UI Light" pitchFamily="34" charset="0"/>
                <a:ea typeface="+mn-ea"/>
                <a:cs typeface="+mn-cs"/>
              </a:rPr>
              <a:t>go</a:t>
            </a:r>
          </a:p>
          <a:p>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ALTER DATABASE </a:t>
            </a:r>
            <a:r>
              <a:rPr lang="en-US" sz="900" kern="1200" dirty="0" err="1" smtClean="0">
                <a:solidFill>
                  <a:schemeClr val="tx1"/>
                </a:solidFill>
                <a:latin typeface="Segoe UI Light" pitchFamily="34" charset="0"/>
                <a:ea typeface="+mn-ea"/>
                <a:cs typeface="+mn-cs"/>
              </a:rPr>
              <a:t>imoltp_mig</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SET SINGLE_USER </a:t>
            </a:r>
          </a:p>
          <a:p>
            <a:r>
              <a:rPr lang="en-US" sz="900" kern="1200" dirty="0" smtClean="0">
                <a:solidFill>
                  <a:schemeClr val="tx1"/>
                </a:solidFill>
                <a:latin typeface="Segoe UI Light" pitchFamily="34" charset="0"/>
                <a:ea typeface="+mn-ea"/>
                <a:cs typeface="+mn-cs"/>
              </a:rPr>
              <a:t>     WITH ROLLBACK IMMEDIATE</a:t>
            </a:r>
          </a:p>
          <a:p>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drop database </a:t>
            </a:r>
            <a:r>
              <a:rPr lang="en-US" sz="900" kern="1200" dirty="0" err="1" smtClean="0">
                <a:solidFill>
                  <a:schemeClr val="tx1"/>
                </a:solidFill>
                <a:latin typeface="Segoe UI Light" pitchFamily="34" charset="0"/>
                <a:ea typeface="+mn-ea"/>
                <a:cs typeface="+mn-cs"/>
              </a:rPr>
              <a:t>imoltp_mig</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database </a:t>
            </a:r>
            <a:r>
              <a:rPr lang="en-US" sz="900" kern="1200" dirty="0" err="1" smtClean="0">
                <a:solidFill>
                  <a:schemeClr val="tx1"/>
                </a:solidFill>
                <a:latin typeface="Segoe UI Light" pitchFamily="34" charset="0"/>
                <a:ea typeface="+mn-ea"/>
                <a:cs typeface="+mn-cs"/>
              </a:rPr>
              <a:t>imoltp_mig</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alter database </a:t>
            </a:r>
            <a:r>
              <a:rPr lang="en-US" sz="900" kern="1200" dirty="0" err="1" smtClean="0">
                <a:solidFill>
                  <a:schemeClr val="tx1"/>
                </a:solidFill>
                <a:latin typeface="Segoe UI Light" pitchFamily="34" charset="0"/>
                <a:ea typeface="+mn-ea"/>
                <a:cs typeface="+mn-cs"/>
              </a:rPr>
              <a:t>imoltp_mig</a:t>
            </a:r>
            <a:r>
              <a:rPr lang="en-US" sz="900" kern="1200" dirty="0" smtClean="0">
                <a:solidFill>
                  <a:schemeClr val="tx1"/>
                </a:solidFill>
                <a:latin typeface="Segoe UI Light" pitchFamily="34" charset="0"/>
                <a:ea typeface="+mn-ea"/>
                <a:cs typeface="+mn-cs"/>
              </a:rPr>
              <a:t> add </a:t>
            </a:r>
            <a:r>
              <a:rPr lang="en-US" sz="900" kern="1200" dirty="0" err="1" smtClean="0">
                <a:solidFill>
                  <a:schemeClr val="tx1"/>
                </a:solidFill>
                <a:latin typeface="Segoe UI Light" pitchFamily="34" charset="0"/>
                <a:ea typeface="+mn-ea"/>
                <a:cs typeface="+mn-cs"/>
              </a:rPr>
              <a:t>filegroup</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imoltp_mod_mig</a:t>
            </a:r>
            <a:r>
              <a:rPr lang="en-US" sz="900" kern="1200" dirty="0" smtClean="0">
                <a:solidFill>
                  <a:schemeClr val="tx1"/>
                </a:solidFill>
                <a:latin typeface="Segoe UI Light" pitchFamily="34" charset="0"/>
                <a:ea typeface="+mn-ea"/>
                <a:cs typeface="+mn-cs"/>
              </a:rPr>
              <a:t> contains MEMORY_OPTIMIZED_DATA </a:t>
            </a:r>
          </a:p>
          <a:p>
            <a:r>
              <a:rPr lang="en-US" sz="900" kern="1200" dirty="0" smtClean="0">
                <a:solidFill>
                  <a:schemeClr val="tx1"/>
                </a:solidFill>
                <a:latin typeface="Segoe UI Light" pitchFamily="34" charset="0"/>
                <a:ea typeface="+mn-ea"/>
                <a:cs typeface="+mn-cs"/>
              </a:rPr>
              <a:t>go</a:t>
            </a:r>
          </a:p>
          <a:p>
            <a:r>
              <a:rPr lang="en-US" sz="900" kern="1200" dirty="0" smtClean="0">
                <a:solidFill>
                  <a:schemeClr val="tx1"/>
                </a:solidFill>
                <a:latin typeface="Segoe UI Light" pitchFamily="34" charset="0"/>
                <a:ea typeface="+mn-ea"/>
                <a:cs typeface="+mn-cs"/>
              </a:rPr>
              <a:t>alter database </a:t>
            </a:r>
            <a:r>
              <a:rPr lang="en-US" sz="900" kern="1200" dirty="0" err="1" smtClean="0">
                <a:solidFill>
                  <a:schemeClr val="tx1"/>
                </a:solidFill>
                <a:latin typeface="Segoe UI Light" pitchFamily="34" charset="0"/>
                <a:ea typeface="+mn-ea"/>
                <a:cs typeface="+mn-cs"/>
              </a:rPr>
              <a:t>imoltp_mig</a:t>
            </a:r>
            <a:r>
              <a:rPr lang="en-US" sz="900" kern="1200" dirty="0" smtClean="0">
                <a:solidFill>
                  <a:schemeClr val="tx1"/>
                </a:solidFill>
                <a:latin typeface="Segoe UI Light" pitchFamily="34" charset="0"/>
                <a:ea typeface="+mn-ea"/>
                <a:cs typeface="+mn-cs"/>
              </a:rPr>
              <a:t> add file (name='imoltp_mod1_mig',filename='d:\</a:t>
            </a:r>
            <a:r>
              <a:rPr lang="en-US" sz="900" kern="1200" dirty="0" err="1" smtClean="0">
                <a:solidFill>
                  <a:schemeClr val="tx1"/>
                </a:solidFill>
                <a:latin typeface="Segoe UI Light" pitchFamily="34" charset="0"/>
                <a:ea typeface="+mn-ea"/>
                <a:cs typeface="+mn-cs"/>
              </a:rPr>
              <a:t>sqlservr</a:t>
            </a:r>
            <a:r>
              <a:rPr lang="en-US" sz="900" kern="1200" dirty="0" smtClean="0">
                <a:solidFill>
                  <a:schemeClr val="tx1"/>
                </a:solidFill>
                <a:latin typeface="Segoe UI Light" pitchFamily="34" charset="0"/>
                <a:ea typeface="+mn-ea"/>
                <a:cs typeface="+mn-cs"/>
              </a:rPr>
              <a:t>\data\imoltp_mod1_mig') to </a:t>
            </a:r>
            <a:r>
              <a:rPr lang="en-US" sz="900" kern="1200" dirty="0" err="1" smtClean="0">
                <a:solidFill>
                  <a:schemeClr val="tx1"/>
                </a:solidFill>
                <a:latin typeface="Segoe UI Light" pitchFamily="34" charset="0"/>
                <a:ea typeface="+mn-ea"/>
                <a:cs typeface="+mn-cs"/>
              </a:rPr>
              <a:t>filegroup</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imoltp_mod_mig</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use </a:t>
            </a:r>
            <a:r>
              <a:rPr lang="en-US" sz="900" kern="1200" dirty="0" err="1" smtClean="0">
                <a:solidFill>
                  <a:schemeClr val="tx1"/>
                </a:solidFill>
                <a:latin typeface="Segoe UI Light" pitchFamily="34" charset="0"/>
                <a:ea typeface="+mn-ea"/>
                <a:cs typeface="+mn-cs"/>
              </a:rPr>
              <a:t>imoltp_mig</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drop table </a:t>
            </a:r>
            <a:r>
              <a:rPr lang="en-US" sz="900" kern="1200" dirty="0" err="1" smtClean="0">
                <a:solidFill>
                  <a:schemeClr val="tx1"/>
                </a:solidFill>
                <a:latin typeface="Segoe UI Light" pitchFamily="34" charset="0"/>
                <a:ea typeface="+mn-ea"/>
                <a:cs typeface="+mn-cs"/>
              </a:rPr>
              <a:t>dbo.shoppingcart_reg</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table </a:t>
            </a:r>
            <a:r>
              <a:rPr lang="en-US" sz="900" kern="1200" dirty="0" err="1" smtClean="0">
                <a:solidFill>
                  <a:schemeClr val="tx1"/>
                </a:solidFill>
                <a:latin typeface="Segoe UI Light" pitchFamily="34" charset="0"/>
                <a:ea typeface="+mn-ea"/>
                <a:cs typeface="+mn-cs"/>
              </a:rPr>
              <a:t>dbo.shoppingcart_reg</a:t>
            </a:r>
            <a:r>
              <a:rPr lang="en-US" sz="900" kern="1200" dirty="0" smtClean="0">
                <a:solidFill>
                  <a:schemeClr val="tx1"/>
                </a:solidFill>
                <a:latin typeface="Segoe UI Light" pitchFamily="34" charset="0"/>
                <a:ea typeface="+mn-ea"/>
                <a:cs typeface="+mn-cs"/>
              </a:rPr>
              <a:t>(</a:t>
            </a:r>
          </a:p>
          <a:p>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not null primary key,</a:t>
            </a:r>
          </a:p>
          <a:p>
            <a:r>
              <a:rPr lang="en-US" sz="900" kern="1200" dirty="0" err="1" smtClean="0">
                <a:solidFill>
                  <a:schemeClr val="tx1"/>
                </a:solidFill>
                <a:latin typeface="Segoe UI Light" pitchFamily="34" charset="0"/>
                <a:ea typeface="+mn-ea"/>
                <a:cs typeface="+mn-cs"/>
              </a:rPr>
              <a:t>userId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not null,</a:t>
            </a:r>
          </a:p>
          <a:p>
            <a:r>
              <a:rPr lang="en-US" sz="900" kern="1200" dirty="0" err="1" smtClean="0">
                <a:solidFill>
                  <a:schemeClr val="tx1"/>
                </a:solidFill>
                <a:latin typeface="Segoe UI Light" pitchFamily="34" charset="0"/>
                <a:ea typeface="+mn-ea"/>
                <a:cs typeface="+mn-cs"/>
              </a:rPr>
              <a:t>CreatedDate</a:t>
            </a:r>
            <a:r>
              <a:rPr lang="en-US" sz="900" kern="1200" dirty="0" smtClean="0">
                <a:solidFill>
                  <a:schemeClr val="tx1"/>
                </a:solidFill>
                <a:latin typeface="Segoe UI Light" pitchFamily="34" charset="0"/>
                <a:ea typeface="+mn-ea"/>
                <a:cs typeface="+mn-cs"/>
              </a:rPr>
              <a:t> datetime2 not null,</a:t>
            </a:r>
          </a:p>
          <a:p>
            <a:r>
              <a:rPr lang="en-US" sz="900" kern="1200" dirty="0" err="1" smtClean="0">
                <a:solidFill>
                  <a:schemeClr val="tx1"/>
                </a:solidFill>
                <a:latin typeface="Segoe UI Light" pitchFamily="34" charset="0"/>
                <a:ea typeface="+mn-ea"/>
                <a:cs typeface="+mn-cs"/>
              </a:rPr>
              <a:t>TotalPrice</a:t>
            </a:r>
            <a:r>
              <a:rPr lang="en-US" sz="900" kern="1200" dirty="0" smtClean="0">
                <a:solidFill>
                  <a:schemeClr val="tx1"/>
                </a:solidFill>
                <a:latin typeface="Segoe UI Light" pitchFamily="34" charset="0"/>
                <a:ea typeface="+mn-ea"/>
                <a:cs typeface="+mn-cs"/>
              </a:rPr>
              <a:t> money</a:t>
            </a:r>
          </a:p>
          <a:p>
            <a:r>
              <a:rPr lang="en-US" sz="900" kern="1200" dirty="0" smtClean="0">
                <a:solidFill>
                  <a:schemeClr val="tx1"/>
                </a:solidFill>
                <a:latin typeface="Segoe UI Light" pitchFamily="34" charset="0"/>
                <a:ea typeface="+mn-ea"/>
                <a:cs typeface="+mn-cs"/>
              </a:rPr>
              <a:t>) </a:t>
            </a: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a:t>
            </a:r>
            <a:r>
              <a:rPr lang="en-US" sz="900" kern="1200" dirty="0" err="1" smtClean="0">
                <a:solidFill>
                  <a:schemeClr val="tx1"/>
                </a:solidFill>
                <a:latin typeface="Segoe UI Light" pitchFamily="34" charset="0"/>
                <a:ea typeface="+mn-ea"/>
                <a:cs typeface="+mn-cs"/>
              </a:rPr>
              <a:t>nonclustered</a:t>
            </a:r>
            <a:r>
              <a:rPr lang="en-US" sz="900" kern="1200" dirty="0" smtClean="0">
                <a:solidFill>
                  <a:schemeClr val="tx1"/>
                </a:solidFill>
                <a:latin typeface="Segoe UI Light" pitchFamily="34" charset="0"/>
                <a:ea typeface="+mn-ea"/>
                <a:cs typeface="+mn-cs"/>
              </a:rPr>
              <a:t> index </a:t>
            </a:r>
            <a:r>
              <a:rPr lang="en-US" sz="900" kern="1200" dirty="0" err="1" smtClean="0">
                <a:solidFill>
                  <a:schemeClr val="tx1"/>
                </a:solidFill>
                <a:latin typeface="Segoe UI Light" pitchFamily="34" charset="0"/>
                <a:ea typeface="+mn-ea"/>
                <a:cs typeface="+mn-cs"/>
              </a:rPr>
              <a:t>ix_userId</a:t>
            </a:r>
            <a:r>
              <a:rPr lang="en-US" sz="900" kern="1200" dirty="0" smtClean="0">
                <a:solidFill>
                  <a:schemeClr val="tx1"/>
                </a:solidFill>
                <a:latin typeface="Segoe UI Light" pitchFamily="34" charset="0"/>
                <a:ea typeface="+mn-ea"/>
                <a:cs typeface="+mn-cs"/>
              </a:rPr>
              <a:t> on </a:t>
            </a:r>
            <a:r>
              <a:rPr lang="en-US" sz="900" kern="1200" dirty="0" err="1" smtClean="0">
                <a:solidFill>
                  <a:schemeClr val="tx1"/>
                </a:solidFill>
                <a:latin typeface="Segoe UI Light" pitchFamily="34" charset="0"/>
                <a:ea typeface="+mn-ea"/>
                <a:cs typeface="+mn-cs"/>
              </a:rPr>
              <a:t>dbo.shoppingcart_reg</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userId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asc</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drop procedure </a:t>
            </a:r>
            <a:r>
              <a:rPr lang="en-US" sz="900" kern="1200" dirty="0" err="1" smtClean="0">
                <a:solidFill>
                  <a:schemeClr val="tx1"/>
                </a:solidFill>
                <a:latin typeface="Segoe UI Light" pitchFamily="34" charset="0"/>
                <a:ea typeface="+mn-ea"/>
                <a:cs typeface="+mn-cs"/>
              </a:rPr>
              <a:t>dbo.usp_insertSampleCarts_reg</a:t>
            </a:r>
            <a:r>
              <a:rPr lang="en-US" sz="900" kern="1200" dirty="0" smtClean="0">
                <a:solidFill>
                  <a:schemeClr val="tx1"/>
                </a:solidFill>
                <a:latin typeface="Segoe UI Light" pitchFamily="34" charset="0"/>
                <a:ea typeface="+mn-ea"/>
                <a:cs typeface="+mn-cs"/>
              </a:rPr>
              <a:t>;</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create procedure </a:t>
            </a:r>
            <a:r>
              <a:rPr lang="en-US" sz="900" kern="1200" dirty="0" err="1" smtClean="0">
                <a:solidFill>
                  <a:schemeClr val="tx1"/>
                </a:solidFill>
                <a:latin typeface="Segoe UI Light" pitchFamily="34" charset="0"/>
                <a:ea typeface="+mn-ea"/>
                <a:cs typeface="+mn-cs"/>
              </a:rPr>
              <a:t>dbo.usp_insertSampleCarts_reg</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startId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insertCount</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as</a:t>
            </a:r>
          </a:p>
          <a:p>
            <a:r>
              <a:rPr lang="en-US" sz="900" kern="1200" dirty="0" smtClean="0">
                <a:solidFill>
                  <a:schemeClr val="tx1"/>
                </a:solidFill>
                <a:latin typeface="Segoe UI Light" pitchFamily="34" charset="0"/>
                <a:ea typeface="+mn-ea"/>
                <a:cs typeface="+mn-cs"/>
              </a:rPr>
              <a:t>begin</a:t>
            </a:r>
          </a:p>
          <a:p>
            <a:r>
              <a:rPr lang="en-US" sz="900" kern="1200" dirty="0" smtClean="0">
                <a:solidFill>
                  <a:schemeClr val="tx1"/>
                </a:solidFill>
                <a:latin typeface="Segoe UI Light" pitchFamily="34" charset="0"/>
                <a:ea typeface="+mn-ea"/>
                <a:cs typeface="+mn-cs"/>
              </a:rPr>
              <a:t>declare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a:t>
            </a:r>
            <a:r>
              <a:rPr lang="en-US" sz="900" kern="1200" dirty="0" err="1" smtClean="0">
                <a:solidFill>
                  <a:schemeClr val="tx1"/>
                </a:solidFill>
                <a:latin typeface="Segoe UI Light" pitchFamily="34" charset="0"/>
                <a:ea typeface="+mn-ea"/>
                <a:cs typeface="+mn-cs"/>
              </a:rPr>
              <a:t>int</a:t>
            </a:r>
            <a:r>
              <a:rPr lang="en-US" sz="900" kern="1200" dirty="0" smtClean="0">
                <a:solidFill>
                  <a:schemeClr val="tx1"/>
                </a:solidFill>
                <a:latin typeface="Segoe UI Light" pitchFamily="34" charset="0"/>
                <a:ea typeface="+mn-ea"/>
                <a:cs typeface="+mn-cs"/>
              </a:rPr>
              <a:t> = @</a:t>
            </a:r>
            <a:r>
              <a:rPr lang="en-US" sz="900" kern="1200" dirty="0" err="1" smtClean="0">
                <a:solidFill>
                  <a:schemeClr val="tx1"/>
                </a:solidFill>
                <a:latin typeface="Segoe UI Light" pitchFamily="34" charset="0"/>
                <a:ea typeface="+mn-ea"/>
                <a:cs typeface="+mn-cs"/>
              </a:rPr>
              <a:t>startId</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print 'debugging'</a:t>
            </a:r>
          </a:p>
          <a:p>
            <a:r>
              <a:rPr lang="en-US" sz="900" kern="1200" dirty="0" smtClean="0">
                <a:solidFill>
                  <a:schemeClr val="tx1"/>
                </a:solidFill>
                <a:latin typeface="Segoe UI Light" pitchFamily="34" charset="0"/>
                <a:ea typeface="+mn-ea"/>
                <a:cs typeface="+mn-cs"/>
              </a:rPr>
              <a:t>while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&lt;@</a:t>
            </a:r>
            <a:r>
              <a:rPr lang="en-US" sz="900" kern="1200" dirty="0" err="1" smtClean="0">
                <a:solidFill>
                  <a:schemeClr val="tx1"/>
                </a:solidFill>
                <a:latin typeface="Segoe UI Light" pitchFamily="34" charset="0"/>
                <a:ea typeface="+mn-ea"/>
                <a:cs typeface="+mn-cs"/>
              </a:rPr>
              <a:t>startId</a:t>
            </a:r>
            <a:r>
              <a:rPr lang="en-US" sz="900" kern="1200" dirty="0" smtClean="0">
                <a:solidFill>
                  <a:schemeClr val="tx1"/>
                </a:solidFill>
                <a:latin typeface="Segoe UI Light" pitchFamily="34" charset="0"/>
                <a:ea typeface="+mn-ea"/>
                <a:cs typeface="+mn-cs"/>
              </a:rPr>
              <a:t>+@</a:t>
            </a:r>
            <a:r>
              <a:rPr lang="en-US" sz="900" kern="1200" dirty="0" err="1" smtClean="0">
                <a:solidFill>
                  <a:schemeClr val="tx1"/>
                </a:solidFill>
                <a:latin typeface="Segoe UI Light" pitchFamily="34" charset="0"/>
                <a:ea typeface="+mn-ea"/>
                <a:cs typeface="+mn-cs"/>
              </a:rPr>
              <a:t>insertCount</a:t>
            </a:r>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begin</a:t>
            </a:r>
          </a:p>
          <a:p>
            <a:r>
              <a:rPr lang="en-US" sz="900" kern="1200" dirty="0" smtClean="0">
                <a:solidFill>
                  <a:schemeClr val="tx1"/>
                </a:solidFill>
                <a:latin typeface="Segoe UI Light" pitchFamily="34" charset="0"/>
                <a:ea typeface="+mn-ea"/>
                <a:cs typeface="+mn-cs"/>
              </a:rPr>
              <a:t>insert into </a:t>
            </a:r>
            <a:r>
              <a:rPr lang="en-US" sz="900" kern="1200" dirty="0" err="1" smtClean="0">
                <a:solidFill>
                  <a:schemeClr val="tx1"/>
                </a:solidFill>
                <a:latin typeface="Segoe UI Light" pitchFamily="34" charset="0"/>
                <a:ea typeface="+mn-ea"/>
                <a:cs typeface="+mn-cs"/>
              </a:rPr>
              <a:t>dbo.shoppingcart_reg</a:t>
            </a:r>
            <a:r>
              <a:rPr lang="en-US" sz="900" kern="1200" dirty="0" smtClean="0">
                <a:solidFill>
                  <a:schemeClr val="tx1"/>
                </a:solidFill>
                <a:latin typeface="Segoe UI Light" pitchFamily="34" charset="0"/>
                <a:ea typeface="+mn-ea"/>
                <a:cs typeface="+mn-cs"/>
              </a:rPr>
              <a:t> values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1, '2013-01-01T00:00:00',NULL)</a:t>
            </a:r>
          </a:p>
          <a:p>
            <a:r>
              <a:rPr lang="en-US" sz="900" kern="1200" dirty="0" smtClean="0">
                <a:solidFill>
                  <a:schemeClr val="tx1"/>
                </a:solidFill>
                <a:latin typeface="Segoe UI Light" pitchFamily="34" charset="0"/>
                <a:ea typeface="+mn-ea"/>
                <a:cs typeface="+mn-cs"/>
              </a:rPr>
              <a:t>set @</a:t>
            </a:r>
            <a:r>
              <a:rPr lang="en-US" sz="900" kern="1200" dirty="0" err="1" smtClean="0">
                <a:solidFill>
                  <a:schemeClr val="tx1"/>
                </a:solidFill>
                <a:latin typeface="Segoe UI Light" pitchFamily="34" charset="0"/>
                <a:ea typeface="+mn-ea"/>
                <a:cs typeface="+mn-cs"/>
              </a:rPr>
              <a:t>shoppingcartId</a:t>
            </a:r>
            <a:r>
              <a:rPr lang="en-US" sz="900" kern="1200" dirty="0" smtClean="0">
                <a:solidFill>
                  <a:schemeClr val="tx1"/>
                </a:solidFill>
                <a:latin typeface="Segoe UI Light" pitchFamily="34" charset="0"/>
                <a:ea typeface="+mn-ea"/>
                <a:cs typeface="+mn-cs"/>
              </a:rPr>
              <a:t> +=1</a:t>
            </a:r>
          </a:p>
          <a:p>
            <a:r>
              <a:rPr lang="en-US" sz="900" kern="1200" dirty="0" smtClean="0">
                <a:solidFill>
                  <a:schemeClr val="tx1"/>
                </a:solidFill>
                <a:latin typeface="Segoe UI Light" pitchFamily="34" charset="0"/>
                <a:ea typeface="+mn-ea"/>
                <a:cs typeface="+mn-cs"/>
              </a:rPr>
              <a:t>end</a:t>
            </a:r>
          </a:p>
          <a:p>
            <a:r>
              <a:rPr lang="en-US" sz="900" kern="1200" dirty="0" smtClean="0">
                <a:solidFill>
                  <a:schemeClr val="tx1"/>
                </a:solidFill>
                <a:latin typeface="Segoe UI Light" pitchFamily="34" charset="0"/>
                <a:ea typeface="+mn-ea"/>
                <a:cs typeface="+mn-cs"/>
              </a:rPr>
              <a:t>end</a:t>
            </a:r>
          </a:p>
          <a:p>
            <a:r>
              <a:rPr lang="en-US" sz="900" kern="1200" dirty="0" smtClean="0">
                <a:solidFill>
                  <a:schemeClr val="tx1"/>
                </a:solidFill>
                <a:latin typeface="Segoe UI Light" pitchFamily="34" charset="0"/>
                <a:ea typeface="+mn-ea"/>
                <a:cs typeface="+mn-cs"/>
              </a:rPr>
              <a:t>go</a:t>
            </a:r>
          </a:p>
          <a:p>
            <a:endParaRPr lang="en-US" sz="900" kern="1200" dirty="0" smtClean="0">
              <a:solidFill>
                <a:schemeClr val="tx1"/>
              </a:solidFill>
              <a:latin typeface="Segoe UI Light" pitchFamily="34" charset="0"/>
              <a:ea typeface="+mn-ea"/>
              <a:cs typeface="+mn-cs"/>
            </a:endParaRPr>
          </a:p>
          <a:p>
            <a:r>
              <a:rPr lang="en-US" sz="900" kern="1200" dirty="0" smtClean="0">
                <a:solidFill>
                  <a:schemeClr val="tx1"/>
                </a:solidFill>
                <a:latin typeface="Segoe UI Light" pitchFamily="34" charset="0"/>
                <a:ea typeface="+mn-ea"/>
                <a:cs typeface="+mn-cs"/>
              </a:rPr>
              <a:t>-- run as batch</a:t>
            </a:r>
          </a:p>
          <a:p>
            <a:r>
              <a:rPr lang="en-US" sz="900" kern="1200" dirty="0" smtClean="0">
                <a:solidFill>
                  <a:schemeClr val="tx1"/>
                </a:solidFill>
                <a:latin typeface="Segoe UI Light" pitchFamily="34" charset="0"/>
                <a:ea typeface="+mn-ea"/>
                <a:cs typeface="+mn-cs"/>
              </a:rPr>
              <a:t>set statistics time off</a:t>
            </a:r>
          </a:p>
          <a:p>
            <a:r>
              <a:rPr lang="en-US" sz="900" kern="1200" dirty="0" smtClean="0">
                <a:solidFill>
                  <a:schemeClr val="tx1"/>
                </a:solidFill>
                <a:latin typeface="Segoe UI Light" pitchFamily="34" charset="0"/>
                <a:ea typeface="+mn-ea"/>
                <a:cs typeface="+mn-cs"/>
              </a:rPr>
              <a:t>set </a:t>
            </a:r>
            <a:r>
              <a:rPr lang="en-US" sz="900" kern="1200" dirty="0" err="1" smtClean="0">
                <a:solidFill>
                  <a:schemeClr val="tx1"/>
                </a:solidFill>
                <a:latin typeface="Segoe UI Light" pitchFamily="34" charset="0"/>
                <a:ea typeface="+mn-ea"/>
                <a:cs typeface="+mn-cs"/>
              </a:rPr>
              <a:t>nocount</a:t>
            </a:r>
            <a:r>
              <a:rPr lang="en-US" sz="900" kern="1200" dirty="0" smtClean="0">
                <a:solidFill>
                  <a:schemeClr val="tx1"/>
                </a:solidFill>
                <a:latin typeface="Segoe UI Light" pitchFamily="34" charset="0"/>
                <a:ea typeface="+mn-ea"/>
                <a:cs typeface="+mn-cs"/>
              </a:rPr>
              <a:t> on</a:t>
            </a:r>
          </a:p>
          <a:p>
            <a:r>
              <a:rPr lang="en-US" sz="900" kern="1200" dirty="0" smtClean="0">
                <a:solidFill>
                  <a:schemeClr val="tx1"/>
                </a:solidFill>
                <a:latin typeface="Segoe UI Light" pitchFamily="34" charset="0"/>
                <a:ea typeface="+mn-ea"/>
                <a:cs typeface="+mn-cs"/>
              </a:rPr>
              <a:t>exec </a:t>
            </a:r>
            <a:r>
              <a:rPr lang="en-US" sz="900" kern="1200" dirty="0" err="1" smtClean="0">
                <a:solidFill>
                  <a:schemeClr val="tx1"/>
                </a:solidFill>
                <a:latin typeface="Segoe UI Light" pitchFamily="34" charset="0"/>
                <a:ea typeface="+mn-ea"/>
                <a:cs typeface="+mn-cs"/>
              </a:rPr>
              <a:t>usp_insertSampleCarts_reg</a:t>
            </a:r>
            <a:r>
              <a:rPr lang="en-US" sz="900" kern="1200" dirty="0" smtClean="0">
                <a:solidFill>
                  <a:schemeClr val="tx1"/>
                </a:solidFill>
                <a:latin typeface="Segoe UI Light" pitchFamily="34" charset="0"/>
                <a:ea typeface="+mn-ea"/>
                <a:cs typeface="+mn-cs"/>
              </a:rPr>
              <a:t> 1, 100</a:t>
            </a:r>
          </a:p>
          <a:p>
            <a:r>
              <a:rPr lang="en-US" sz="900" kern="1200" dirty="0" smtClean="0">
                <a:solidFill>
                  <a:schemeClr val="tx1"/>
                </a:solidFill>
                <a:latin typeface="Segoe UI Light" pitchFamily="34" charset="0"/>
                <a:ea typeface="+mn-ea"/>
                <a:cs typeface="+mn-cs"/>
              </a:rPr>
              <a:t>go</a:t>
            </a:r>
          </a:p>
          <a:p>
            <a:r>
              <a:rPr lang="en-US" sz="900" kern="1200" dirty="0" smtClean="0">
                <a:solidFill>
                  <a:schemeClr val="tx1"/>
                </a:solidFill>
                <a:latin typeface="Segoe UI Light" pitchFamily="34" charset="0"/>
                <a:ea typeface="+mn-ea"/>
                <a:cs typeface="+mn-cs"/>
              </a:rPr>
              <a:t>select count(*) from </a:t>
            </a:r>
            <a:r>
              <a:rPr lang="en-US" sz="900" kern="1200" dirty="0" err="1" smtClean="0">
                <a:solidFill>
                  <a:schemeClr val="tx1"/>
                </a:solidFill>
                <a:latin typeface="Segoe UI Light" pitchFamily="34" charset="0"/>
                <a:ea typeface="+mn-ea"/>
                <a:cs typeface="+mn-cs"/>
              </a:rPr>
              <a:t>shoppingcart_reg</a:t>
            </a:r>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a:p>
            <a:endParaRPr lang="en-US" sz="900" kern="1200" dirty="0" smtClean="0">
              <a:solidFill>
                <a:schemeClr val="tx1"/>
              </a:solidFill>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8138840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6F1DBF-B293-40A9-86B1-D44A0EED8330}"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1730734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Both"/>
            </a:pPr>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10" name="Date Placeholder 9"/>
          <p:cNvSpPr>
            <a:spLocks noGrp="1"/>
          </p:cNvSpPr>
          <p:nvPr>
            <p:ph type="dt" idx="13"/>
          </p:nvPr>
        </p:nvSpPr>
        <p:spPr/>
        <p:txBody>
          <a:bodyPr/>
          <a:lstStyle/>
          <a:p>
            <a:fld id="{EEDF3C4D-D87C-4908-890C-F1AD6E39936D}" type="datetime8">
              <a:rPr lang="en-US" smtClean="0">
                <a:solidFill>
                  <a:prstClr val="black"/>
                </a:solidFill>
              </a:rPr>
              <a:pPr/>
              <a:t>4/4/2014 2:52 PM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1458693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Talking point on BI (</a:t>
            </a:r>
            <a:r>
              <a:rPr lang="en-US" dirty="0" err="1" smtClean="0"/>
              <a:t>vertipaq</a:t>
            </a:r>
            <a:r>
              <a:rPr lang="en-US" baseline="0" dirty="0" smtClean="0"/>
              <a:t> in desktop as well as in AS)</a:t>
            </a:r>
          </a:p>
          <a:p>
            <a:r>
              <a:rPr lang="en-US" baseline="0" dirty="0" smtClean="0"/>
              <a:t>Azure distributed cache (velocity)</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5987089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E8F868-135F-4084-8BEF-D4E1A0373E25}"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31939020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E8F868-135F-4084-8BEF-D4E1A0373E25}"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5888899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41E8F868-135F-4084-8BEF-D4E1A0373E25}"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39101606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3087464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562449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r>
              <a:rPr lang="en-US" dirty="0" smtClean="0"/>
              <a:t>Actually while some of these are increasing the key point is that they are not increasing</a:t>
            </a:r>
            <a:r>
              <a:rPr lang="en-US" baseline="0" dirty="0" smtClean="0"/>
              <a:t> exponentially any longer.</a:t>
            </a:r>
            <a:endParaRPr lang="en-US" dirty="0"/>
          </a:p>
        </p:txBody>
      </p:sp>
      <p:sp>
        <p:nvSpPr>
          <p:cNvPr id="4" name="Slide Number Placeholder 3"/>
          <p:cNvSpPr>
            <a:spLocks noGrp="1"/>
          </p:cNvSpPr>
          <p:nvPr>
            <p:ph type="sldNum" sz="quarter" idx="10"/>
          </p:nvPr>
        </p:nvSpPr>
        <p:spPr/>
        <p:txBody>
          <a:bodyPr/>
          <a:lstStyle/>
          <a:p>
            <a:fld id="{09536832-554E-4168-B051-664A2F68C9E5}"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4018283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smtClean="0"/>
              <a:t>By taking</a:t>
            </a:r>
            <a:r>
              <a:rPr lang="en-US" baseline="0" dirty="0" smtClean="0"/>
              <a:t> advantage of modern HW trends, we will enable new applications with higher real-time processing needs, and hence increase the addressable market size. </a:t>
            </a:r>
          </a:p>
          <a:p>
            <a:endParaRPr lang="en-US" baseline="0" dirty="0" smtClean="0"/>
          </a:p>
          <a:p>
            <a:r>
              <a:rPr lang="en-US" baseline="0" dirty="0" smtClean="0"/>
              <a:t>Reduction of instructions</a:t>
            </a:r>
          </a:p>
          <a:p>
            <a:r>
              <a:rPr lang="en-US" baseline="0" dirty="0" smtClean="0"/>
              <a:t>Interop 2-3X and </a:t>
            </a:r>
            <a:r>
              <a:rPr lang="en-US" baseline="0" smtClean="0"/>
              <a:t>native compilation ~10X</a:t>
            </a:r>
            <a:endParaRPr lang="en-US" dirty="0"/>
          </a:p>
        </p:txBody>
      </p:sp>
      <p:sp>
        <p:nvSpPr>
          <p:cNvPr id="4" name="Slide Number Placeholder 3"/>
          <p:cNvSpPr>
            <a:spLocks noGrp="1"/>
          </p:cNvSpPr>
          <p:nvPr>
            <p:ph type="sldNum" sz="quarter" idx="10"/>
          </p:nvPr>
        </p:nvSpPr>
        <p:spPr/>
        <p:txBody>
          <a:bodyPr/>
          <a:lstStyle/>
          <a:p>
            <a:fld id="{A4A6A90D-C55B-4BD1-A409-42A9D0B2F44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029543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Demonstrate</a:t>
            </a:r>
            <a:r>
              <a:rPr lang="en-US" baseline="0" dirty="0" smtClean="0"/>
              <a:t> the Analysis and Migration portion of AMR to identify performance hotspot and do a sample table migration via wizard. </a:t>
            </a:r>
          </a:p>
          <a:p>
            <a:endParaRPr lang="en-US" baseline="0" dirty="0" smtClean="0"/>
          </a:p>
          <a:p>
            <a:r>
              <a:rPr lang="en-US" baseline="0" dirty="0" smtClean="0"/>
              <a:t>Hk-demo01</a:t>
            </a:r>
          </a:p>
          <a:p>
            <a:r>
              <a:rPr lang="en-US" baseline="0" dirty="0" smtClean="0"/>
              <a:t>On AW2012 and </a:t>
            </a:r>
            <a:r>
              <a:rPr lang="en-US" baseline="0" dirty="0" err="1" smtClean="0"/>
              <a:t>aw_mdw</a:t>
            </a: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695092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E8F868-135F-4084-8BEF-D4E1A0373E25}"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836523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469371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116836742"/>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00761964"/>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51101045"/>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onfidentiality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t="-2262"/>
          <a:stretch/>
        </p:blipFill>
        <p:spPr>
          <a:xfrm>
            <a:off x="317" y="-318"/>
            <a:ext cx="12435840" cy="6995160"/>
          </a:xfrm>
          <a:prstGeom prst="rect">
            <a:avLst/>
          </a:prstGeom>
        </p:spPr>
      </p:pic>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32334686"/>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72753008"/>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849738496"/>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396420184"/>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6350429"/>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71852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8318815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31917251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28488538"/>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1032956609"/>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3087524199"/>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5358207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53884191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7574685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62245331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047092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58247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86687453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3002698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465237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1359205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10056498"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638"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411875" y="479775"/>
            <a:ext cx="1552931" cy="332660"/>
          </a:xfrm>
          <a:prstGeom prst="rect">
            <a:avLst/>
          </a:prstGeom>
        </p:spPr>
      </p:pic>
      <p:sp>
        <p:nvSpPr>
          <p:cNvPr id="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6" name="Text Placeholder 5"/>
          <p:cNvSpPr>
            <a:spLocks noGrp="1"/>
          </p:cNvSpPr>
          <p:nvPr>
            <p:ph type="body" sz="quarter" idx="13" hasCustomPrompt="1"/>
          </p:nvPr>
        </p:nvSpPr>
        <p:spPr>
          <a:xfrm>
            <a:off x="274638" y="479775"/>
            <a:ext cx="3108990" cy="461665"/>
          </a:xfrm>
        </p:spPr>
        <p:txBody>
          <a:bodyPr/>
          <a:lstStyle>
            <a:lvl1pPr marL="0" indent="0">
              <a:buNone/>
              <a:defRPr sz="2000"/>
            </a:lvl1pPr>
          </a:lstStyle>
          <a:p>
            <a:pPr lvl="0"/>
            <a:r>
              <a:rPr lang="en-US" dirty="0" smtClean="0"/>
              <a:t>Session Code Here</a:t>
            </a:r>
            <a:endParaRPr lang="en-US" dirty="0"/>
          </a:p>
        </p:txBody>
      </p:sp>
    </p:spTree>
    <p:extLst>
      <p:ext uri="{BB962C8B-B14F-4D97-AF65-F5344CB8AC3E}">
        <p14:creationId xmlns:p14="http://schemas.microsoft.com/office/powerpoint/2010/main" val="10209564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425963" y="6177914"/>
            <a:ext cx="1552931" cy="332660"/>
          </a:xfrm>
          <a:prstGeom prst="rect">
            <a:avLst/>
          </a:prstGeom>
        </p:spPr>
      </p:pic>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black">
          <a:xfrm>
            <a:off x="1200825" y="1762951"/>
            <a:ext cx="7322208" cy="3219670"/>
          </a:xfrm>
          <a:prstGeom prst="rect">
            <a:avLst/>
          </a:prstGeom>
        </p:spPr>
      </p:pic>
    </p:spTree>
    <p:extLst>
      <p:ext uri="{BB962C8B-B14F-4D97-AF65-F5344CB8AC3E}">
        <p14:creationId xmlns:p14="http://schemas.microsoft.com/office/powerpoint/2010/main" val="29645264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814395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731022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9453843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48998171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0134087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32611144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6933210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21390794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20923634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823850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84782385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8030755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3565514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27461492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2989519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fidentiality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t="-2262"/>
          <a:stretch/>
        </p:blipFill>
        <p:spPr>
          <a:xfrm>
            <a:off x="317" y="-318"/>
            <a:ext cx="12435840" cy="6995160"/>
          </a:xfrm>
          <a:prstGeom prst="rect">
            <a:avLst/>
          </a:prstGeom>
        </p:spPr>
      </p:pic>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3396981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1828662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3739739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29212551"/>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9893756"/>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0637967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5201360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74922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553841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1283534835"/>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884139685"/>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169012103"/>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30802384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00915423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22215566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7787653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4552030"/>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084511640"/>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1291033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425753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70695639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5"/>
            <a:ext cx="11375536" cy="2130904"/>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tx1"/>
                    </a:gs>
                    <a:gs pos="6000">
                      <a:schemeClr val="tx1"/>
                    </a:gs>
                  </a:gsLst>
                  <a:lin ang="5400000" scaled="0"/>
                </a:gradFill>
              </a:defRPr>
            </a:lvl2pPr>
            <a:lvl3pPr marL="236387" indent="0">
              <a:buNone/>
              <a:defRPr sz="2040">
                <a:gradFill>
                  <a:gsLst>
                    <a:gs pos="100000">
                      <a:schemeClr val="tx1"/>
                    </a:gs>
                    <a:gs pos="6000">
                      <a:schemeClr val="tx1"/>
                    </a:gs>
                  </a:gsLst>
                  <a:lin ang="5400000" scaled="0"/>
                </a:gradFill>
              </a:defRPr>
            </a:lvl3pPr>
            <a:lvl4pPr marL="466298" indent="0">
              <a:buNone/>
              <a:defRPr sz="2040">
                <a:gradFill>
                  <a:gsLst>
                    <a:gs pos="100000">
                      <a:schemeClr val="tx1"/>
                    </a:gs>
                    <a:gs pos="6000">
                      <a:schemeClr val="tx1"/>
                    </a:gs>
                  </a:gsLst>
                  <a:lin ang="5400000" scaled="0"/>
                </a:gradFill>
              </a:defRPr>
            </a:lvl4pPr>
            <a:lvl5pPr marL="707543" indent="0">
              <a:buNone/>
              <a:defRPr sz="204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pic>
        <p:nvPicPr>
          <p:cNvPr id="7" name="Picture 6"/>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51107" y="6135208"/>
            <a:ext cx="2385370" cy="859317"/>
          </a:xfrm>
          <a:prstGeom prst="rect">
            <a:avLst/>
          </a:prstGeom>
          <a:noFill/>
          <a:ln>
            <a:noFill/>
          </a:ln>
        </p:spPr>
      </p:pic>
    </p:spTree>
    <p:extLst>
      <p:ext uri="{BB962C8B-B14F-4D97-AF65-F5344CB8AC3E}">
        <p14:creationId xmlns:p14="http://schemas.microsoft.com/office/powerpoint/2010/main" val="2952668011"/>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16059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1811032"/>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8" tIns="46608" rIns="46608" bIns="46608" numCol="1" spcCol="0" rtlCol="0" fromWordArt="0" anchor="ctr" anchorCtr="0" forceAA="0" compatLnSpc="1">
            <a:prstTxWarp prst="textNoShape">
              <a:avLst/>
            </a:prstTxWarp>
            <a:noAutofit/>
          </a:bodyPr>
          <a:lstStyle/>
          <a:p>
            <a:pPr algn="ctr" defTabSz="931823" fontAlgn="base">
              <a:spcBef>
                <a:spcPct val="0"/>
              </a:spcBef>
              <a:spcAft>
                <a:spcPct val="0"/>
              </a:spcAft>
            </a:pPr>
            <a:endParaRPr lang="en-US" sz="1798"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61"/>
            <a:ext cx="11887199" cy="2130968"/>
          </a:xfrm>
        </p:spPr>
        <p:txBody>
          <a:bodyPr/>
          <a:lstStyle>
            <a:lvl1pPr marL="0" indent="0">
              <a:buNone/>
              <a:defRPr sz="3297">
                <a:gradFill>
                  <a:gsLst>
                    <a:gs pos="1250">
                      <a:srgbClr val="000000"/>
                    </a:gs>
                    <a:gs pos="100000">
                      <a:srgbClr val="000000"/>
                    </a:gs>
                  </a:gsLst>
                  <a:lin ang="5400000" scaled="0"/>
                </a:gradFill>
                <a:latin typeface="Segoe UI" pitchFamily="34" charset="0"/>
                <a:cs typeface="Segoe UI" pitchFamily="34" charset="0"/>
              </a:defRPr>
            </a:lvl1pPr>
            <a:lvl2pPr marL="346312" indent="0">
              <a:buNone/>
              <a:defRPr>
                <a:gradFill>
                  <a:gsLst>
                    <a:gs pos="1250">
                      <a:srgbClr val="000000"/>
                    </a:gs>
                    <a:gs pos="100000">
                      <a:srgbClr val="000000"/>
                    </a:gs>
                  </a:gsLst>
                  <a:lin ang="5400000" scaled="0"/>
                </a:gradFill>
                <a:latin typeface="Segoe UI" pitchFamily="34" charset="0"/>
                <a:cs typeface="Segoe UI" pitchFamily="34" charset="0"/>
              </a:defRPr>
            </a:lvl2pPr>
            <a:lvl3pPr marL="584200" indent="0">
              <a:buNone/>
              <a:defRPr>
                <a:gradFill>
                  <a:gsLst>
                    <a:gs pos="1250">
                      <a:srgbClr val="000000"/>
                    </a:gs>
                    <a:gs pos="100000">
                      <a:srgbClr val="000000"/>
                    </a:gs>
                  </a:gsLst>
                  <a:lin ang="5400000" scaled="0"/>
                </a:gradFill>
                <a:latin typeface="Segoe UI" pitchFamily="34" charset="0"/>
                <a:cs typeface="Segoe UI" pitchFamily="34" charset="0"/>
              </a:defRPr>
            </a:lvl3pPr>
            <a:lvl4pPr marL="813995"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26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8524056"/>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10056498"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638"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411875" y="479775"/>
            <a:ext cx="1552931" cy="332660"/>
          </a:xfrm>
          <a:prstGeom prst="rect">
            <a:avLst/>
          </a:prstGeom>
        </p:spPr>
      </p:pic>
      <p:sp>
        <p:nvSpPr>
          <p:cNvPr id="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6" name="Text Placeholder 5"/>
          <p:cNvSpPr>
            <a:spLocks noGrp="1"/>
          </p:cNvSpPr>
          <p:nvPr>
            <p:ph type="body" sz="quarter" idx="13" hasCustomPrompt="1"/>
          </p:nvPr>
        </p:nvSpPr>
        <p:spPr>
          <a:xfrm>
            <a:off x="274638" y="479775"/>
            <a:ext cx="3108990" cy="461665"/>
          </a:xfrm>
        </p:spPr>
        <p:txBody>
          <a:bodyPr/>
          <a:lstStyle>
            <a:lvl1pPr marL="0" indent="0">
              <a:buNone/>
              <a:defRPr sz="2000"/>
            </a:lvl1pPr>
          </a:lstStyle>
          <a:p>
            <a:pPr lvl="0"/>
            <a:r>
              <a:rPr lang="en-US" dirty="0" smtClean="0"/>
              <a:t>Session Code Here</a:t>
            </a:r>
            <a:endParaRPr lang="en-US" dirty="0"/>
          </a:p>
        </p:txBody>
      </p:sp>
    </p:spTree>
    <p:extLst>
      <p:ext uri="{BB962C8B-B14F-4D97-AF65-F5344CB8AC3E}">
        <p14:creationId xmlns:p14="http://schemas.microsoft.com/office/powerpoint/2010/main" val="3588685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425963" y="6177914"/>
            <a:ext cx="1552931" cy="332660"/>
          </a:xfrm>
          <a:prstGeom prst="rect">
            <a:avLst/>
          </a:prstGeom>
        </p:spPr>
      </p:pic>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black">
          <a:xfrm>
            <a:off x="1200825" y="1762951"/>
            <a:ext cx="7322208" cy="3219670"/>
          </a:xfrm>
          <a:prstGeom prst="rect">
            <a:avLst/>
          </a:prstGeom>
        </p:spPr>
      </p:pic>
    </p:spTree>
    <p:extLst>
      <p:ext uri="{BB962C8B-B14F-4D97-AF65-F5344CB8AC3E}">
        <p14:creationId xmlns:p14="http://schemas.microsoft.com/office/powerpoint/2010/main" val="22965450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2847946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088107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21355023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679962588"/>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94418217"/>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593305694"/>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836562241"/>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84102585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7308538"/>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951068857"/>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639003141"/>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67510076"/>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4001800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pn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1.png"/><Relationship Id="rId2" Type="http://schemas.openxmlformats.org/officeDocument/2006/relationships/slideLayout" Target="../slideLayouts/slideLayout30.xml"/><Relationship Id="rId16" Type="http://schemas.openxmlformats.org/officeDocument/2006/relationships/theme" Target="../theme/theme3.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theme" Target="../theme/theme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image" Target="../media/image1.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19" Type="http://schemas.openxmlformats.org/officeDocument/2006/relationships/theme" Target="../theme/theme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slideLayout" Target="../slideLayouts/slideLayout102.xml"/><Relationship Id="rId3" Type="http://schemas.openxmlformats.org/officeDocument/2006/relationships/slideLayout" Target="../slideLayouts/slideLayout87.xml"/><Relationship Id="rId21" Type="http://schemas.openxmlformats.org/officeDocument/2006/relationships/slideLayout" Target="../slideLayouts/slideLayout105.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20" Type="http://schemas.openxmlformats.org/officeDocument/2006/relationships/slideLayout" Target="../slideLayouts/slideLayout104.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24" Type="http://schemas.openxmlformats.org/officeDocument/2006/relationships/theme" Target="../theme/theme6.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23" Type="http://schemas.openxmlformats.org/officeDocument/2006/relationships/slideLayout" Target="../slideLayouts/slideLayout107.xml"/><Relationship Id="rId10" Type="http://schemas.openxmlformats.org/officeDocument/2006/relationships/slideLayout" Target="../slideLayouts/slideLayout94.xml"/><Relationship Id="rId19" Type="http://schemas.openxmlformats.org/officeDocument/2006/relationships/slideLayout" Target="../slideLayouts/slideLayout103.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 Id="rId22"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77" r:id="rId10"/>
    <p:sldLayoutId id="2147484212" r:id="rId11"/>
    <p:sldLayoutId id="2147484093" r:id="rId12"/>
    <p:sldLayoutId id="2147484213" r:id="rId13"/>
    <p:sldLayoutId id="2147484215" r:id="rId14"/>
    <p:sldLayoutId id="2147484203"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94364186"/>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 id="2147484246" r:id="rId12"/>
    <p:sldLayoutId id="2147484247" r:id="rId13"/>
    <p:sldLayoutId id="2147484248" r:id="rId14"/>
    <p:sldLayoutId id="2147484249"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9642528"/>
      </p:ext>
    </p:extLst>
  </p:cSld>
  <p:clrMap bg1="dk1" tx1="lt1" bg2="dk2" tx2="lt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 id="2147484264" r:id="rId11"/>
    <p:sldLayoutId id="2147484265" r:id="rId12"/>
    <p:sldLayoutId id="2147484266" r:id="rId13"/>
    <p:sldLayoutId id="2147484267" r:id="rId14"/>
    <p:sldLayoutId id="2147484268" r:id="rId15"/>
    <p:sldLayoutId id="2147484269" r:id="rId16"/>
    <p:sldLayoutId id="2147484270" r:id="rId17"/>
    <p:sldLayoutId id="2147484271" r:id="rId18"/>
    <p:sldLayoutId id="2147484272" r:id="rId19"/>
    <p:sldLayoutId id="2147484273" r:id="rId20"/>
    <p:sldLayoutId id="2147484274" r:id="rId21"/>
    <p:sldLayoutId id="2147484275" r:id="rId22"/>
    <p:sldLayoutId id="2147484276"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637551058"/>
      </p:ext>
    </p:extLst>
  </p:cSld>
  <p:clrMap bg1="lt1" tx1="dk1" bg2="lt2" tx2="dk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 id="2147484285" r:id="rId7"/>
    <p:sldLayoutId id="2147484286" r:id="rId8"/>
    <p:sldLayoutId id="2147484287" r:id="rId9"/>
    <p:sldLayoutId id="2147484288" r:id="rId10"/>
    <p:sldLayoutId id="2147484289" r:id="rId11"/>
    <p:sldLayoutId id="2147484290" r:id="rId12"/>
    <p:sldLayoutId id="2147484291" r:id="rId13"/>
    <p:sldLayoutId id="2147484292" r:id="rId14"/>
    <p:sldLayoutId id="2147484293" r:id="rId15"/>
    <p:sldLayoutId id="2147484294" r:id="rId16"/>
    <p:sldLayoutId id="2147484295" r:id="rId17"/>
    <p:sldLayoutId id="2147484296" r:id="rId1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7907960"/>
      </p:ext>
    </p:extLst>
  </p:cSld>
  <p:clrMap bg1="dk1" tx1="lt1" bg2="dk2" tx2="lt2" accent1="accent1" accent2="accent2" accent3="accent3" accent4="accent4" accent5="accent5" accent6="accent6" hlink="hlink" folHlink="folHlink"/>
  <p:sldLayoutIdLst>
    <p:sldLayoutId id="2147484298" r:id="rId1"/>
    <p:sldLayoutId id="2147484299" r:id="rId2"/>
    <p:sldLayoutId id="2147484300" r:id="rId3"/>
    <p:sldLayoutId id="2147484301" r:id="rId4"/>
    <p:sldLayoutId id="2147484302" r:id="rId5"/>
    <p:sldLayoutId id="2147484303" r:id="rId6"/>
    <p:sldLayoutId id="2147484304" r:id="rId7"/>
    <p:sldLayoutId id="2147484305" r:id="rId8"/>
    <p:sldLayoutId id="2147484306" r:id="rId9"/>
    <p:sldLayoutId id="2147484307" r:id="rId10"/>
    <p:sldLayoutId id="2147484308" r:id="rId11"/>
    <p:sldLayoutId id="2147484309" r:id="rId12"/>
    <p:sldLayoutId id="2147484310" r:id="rId13"/>
    <p:sldLayoutId id="2147484311" r:id="rId14"/>
    <p:sldLayoutId id="2147484312" r:id="rId15"/>
    <p:sldLayoutId id="2147484313" r:id="rId16"/>
    <p:sldLayoutId id="2147484314" r:id="rId17"/>
    <p:sldLayoutId id="2147484315" r:id="rId18"/>
    <p:sldLayoutId id="2147484316" r:id="rId19"/>
    <p:sldLayoutId id="2147484317" r:id="rId20"/>
    <p:sldLayoutId id="2147484318" r:id="rId21"/>
    <p:sldLayoutId id="2147484319" r:id="rId22"/>
    <p:sldLayoutId id="214748432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6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4.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8.xml"/><Relationship Id="rId1" Type="http://schemas.openxmlformats.org/officeDocument/2006/relationships/slideLayout" Target="../slideLayouts/slideLayout8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7.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7.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7.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962996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lowchart: Magnetic Disk 43"/>
          <p:cNvSpPr/>
          <p:nvPr/>
        </p:nvSpPr>
        <p:spPr>
          <a:xfrm>
            <a:off x="2731460" y="5316922"/>
            <a:ext cx="2380726" cy="1598995"/>
          </a:xfrm>
          <a:prstGeom prst="flowChartMagneticDisk">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tIns="124297" bIns="497189" rtlCol="0" anchor="ctr"/>
          <a:lstStyle/>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r>
              <a:rPr lang="en-US" sz="1496" b="1" dirty="0">
                <a:solidFill>
                  <a:prstClr val="black"/>
                </a:solidFill>
                <a:latin typeface="Segoe UI Light" pitchFamily="34" charset="0"/>
              </a:rPr>
              <a:t>Memory-optimized Table </a:t>
            </a:r>
            <a:r>
              <a:rPr lang="en-US" sz="1496" b="1" dirty="0" err="1">
                <a:solidFill>
                  <a:prstClr val="black"/>
                </a:solidFill>
                <a:latin typeface="Segoe UI Light" pitchFamily="34" charset="0"/>
              </a:rPr>
              <a:t>Filegroup</a:t>
            </a:r>
            <a:endParaRPr lang="en-US" sz="1496" dirty="0">
              <a:solidFill>
                <a:prstClr val="black"/>
              </a:solidFill>
              <a:latin typeface="Segoe UI Light" pitchFamily="34" charset="0"/>
            </a:endParaRPr>
          </a:p>
        </p:txBody>
      </p:sp>
      <p:sp>
        <p:nvSpPr>
          <p:cNvPr id="5" name="Flowchart: Magnetic Disk 4"/>
          <p:cNvSpPr/>
          <p:nvPr/>
        </p:nvSpPr>
        <p:spPr>
          <a:xfrm>
            <a:off x="8507926" y="5316537"/>
            <a:ext cx="2380726" cy="1597196"/>
          </a:xfrm>
          <a:prstGeom prst="flowChartMagneticDisk">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tIns="124297" bIns="497189" rtlCol="0" anchor="ctr"/>
          <a:lstStyle/>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r>
              <a:rPr lang="en-US" sz="1496" b="1" dirty="0">
                <a:solidFill>
                  <a:prstClr val="black"/>
                </a:solidFill>
                <a:latin typeface="Segoe UI Light" pitchFamily="34" charset="0"/>
              </a:rPr>
              <a:t>Data </a:t>
            </a:r>
            <a:r>
              <a:rPr lang="en-US" sz="1496" b="1" dirty="0" err="1">
                <a:solidFill>
                  <a:prstClr val="black"/>
                </a:solidFill>
                <a:latin typeface="Segoe UI Light" pitchFamily="34" charset="0"/>
              </a:rPr>
              <a:t>Filegroup</a:t>
            </a:r>
            <a:endParaRPr lang="en-US" sz="1496" dirty="0">
              <a:solidFill>
                <a:prstClr val="black"/>
              </a:solidFill>
              <a:latin typeface="Segoe UI Light" pitchFamily="34" charset="0"/>
            </a:endParaRPr>
          </a:p>
        </p:txBody>
      </p:sp>
      <p:sp>
        <p:nvSpPr>
          <p:cNvPr id="4" name="Rectangle 3"/>
          <p:cNvSpPr/>
          <p:nvPr/>
        </p:nvSpPr>
        <p:spPr>
          <a:xfrm>
            <a:off x="2451632" y="1873710"/>
            <a:ext cx="8382660" cy="3327030"/>
          </a:xfrm>
          <a:prstGeom prst="rect">
            <a:avLst/>
          </a:prstGeom>
          <a:solidFill>
            <a:schemeClr val="tx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745889" tIns="124297" rIns="0" bIns="186472" rtlCol="0" anchor="b" anchorCtr="0"/>
          <a:lstStyle/>
          <a:p>
            <a:pPr algn="ctr" defTabSz="621488"/>
            <a:r>
              <a:rPr lang="en-US" sz="1632" dirty="0">
                <a:solidFill>
                  <a:prstClr val="black"/>
                </a:solidFill>
                <a:latin typeface="Segoe UI Light" pitchFamily="34" charset="0"/>
              </a:rPr>
              <a:t>SQL Server.exe</a:t>
            </a:r>
          </a:p>
        </p:txBody>
      </p:sp>
      <p:sp>
        <p:nvSpPr>
          <p:cNvPr id="11" name="Rectangle 10"/>
          <p:cNvSpPr/>
          <p:nvPr/>
        </p:nvSpPr>
        <p:spPr>
          <a:xfrm>
            <a:off x="2657286" y="3304739"/>
            <a:ext cx="3524060" cy="168717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1740161" rIns="0" bIns="248594" rtlCol="0" anchor="b" anchorCtr="1"/>
          <a:lstStyle/>
          <a:p>
            <a:pPr algn="ctr" defTabSz="621488"/>
            <a:r>
              <a:rPr lang="en-US" sz="1632" b="1" dirty="0">
                <a:solidFill>
                  <a:prstClr val="black"/>
                </a:solidFill>
                <a:latin typeface="Segoe UI Light" pitchFamily="34" charset="0"/>
              </a:rPr>
              <a:t>Hekaton Engine: </a:t>
            </a:r>
            <a:r>
              <a:rPr lang="en-US" sz="1632" b="1" dirty="0" err="1">
                <a:solidFill>
                  <a:prstClr val="black"/>
                </a:solidFill>
                <a:latin typeface="Segoe UI Light" pitchFamily="34" charset="0"/>
              </a:rPr>
              <a:t>Memory_optimized</a:t>
            </a:r>
            <a:r>
              <a:rPr lang="en-US" sz="1632" b="1" dirty="0">
                <a:solidFill>
                  <a:prstClr val="black"/>
                </a:solidFill>
                <a:latin typeface="Segoe UI Light" pitchFamily="34" charset="0"/>
              </a:rPr>
              <a:t> Tables &amp; Indexes</a:t>
            </a:r>
          </a:p>
        </p:txBody>
      </p:sp>
      <p:sp>
        <p:nvSpPr>
          <p:cNvPr id="70" name="Rectangle 69"/>
          <p:cNvSpPr/>
          <p:nvPr/>
        </p:nvSpPr>
        <p:spPr>
          <a:xfrm>
            <a:off x="2451282" y="1496319"/>
            <a:ext cx="8382660" cy="358629"/>
          </a:xfrm>
          <a:prstGeom prst="rect">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tIns="124297" rIns="124297" bIns="124297" rtlCol="0" anchor="ctr"/>
          <a:lstStyle/>
          <a:p>
            <a:pPr algn="ctr" defTabSz="621488"/>
            <a:r>
              <a:rPr lang="en-US" sz="1632" b="1" dirty="0">
                <a:solidFill>
                  <a:prstClr val="black"/>
                </a:solidFill>
                <a:latin typeface="Segoe UI Light" pitchFamily="34" charset="0"/>
              </a:rPr>
              <a:t>TDS Handler and Session Management</a:t>
            </a:r>
          </a:p>
        </p:txBody>
      </p:sp>
      <p:sp>
        <p:nvSpPr>
          <p:cNvPr id="2" name="Title 1"/>
          <p:cNvSpPr>
            <a:spLocks noGrp="1"/>
          </p:cNvSpPr>
          <p:nvPr>
            <p:ph type="title" idx="4294967295"/>
          </p:nvPr>
        </p:nvSpPr>
        <p:spPr>
          <a:xfrm>
            <a:off x="321381" y="36524"/>
            <a:ext cx="12112592" cy="930742"/>
          </a:xfrm>
        </p:spPr>
        <p:txBody>
          <a:bodyPr>
            <a:noAutofit/>
          </a:bodyPr>
          <a:lstStyle/>
          <a:p>
            <a:r>
              <a:rPr lang="en-US" sz="3671" dirty="0"/>
              <a:t>In-Memory OLTP: built into SQL Server 2014</a:t>
            </a:r>
            <a:endParaRPr lang="en-US" sz="2855" dirty="0"/>
          </a:p>
        </p:txBody>
      </p:sp>
      <p:sp>
        <p:nvSpPr>
          <p:cNvPr id="15" name="Rectangle 14"/>
          <p:cNvSpPr/>
          <p:nvPr/>
        </p:nvSpPr>
        <p:spPr>
          <a:xfrm>
            <a:off x="2657287" y="2608831"/>
            <a:ext cx="1679396" cy="57336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Native-Compiled SPs and Schema</a:t>
            </a:r>
          </a:p>
        </p:txBody>
      </p:sp>
      <p:cxnSp>
        <p:nvCxnSpPr>
          <p:cNvPr id="17" name="Straight Arrow Connector 16"/>
          <p:cNvCxnSpPr>
            <a:stCxn id="15" idx="2"/>
            <a:endCxn id="11" idx="0"/>
          </p:cNvCxnSpPr>
          <p:nvPr/>
        </p:nvCxnSpPr>
        <p:spPr>
          <a:xfrm>
            <a:off x="3496985" y="3182189"/>
            <a:ext cx="922331" cy="122550"/>
          </a:xfrm>
          <a:prstGeom prst="straightConnector1">
            <a:avLst/>
          </a:prstGeom>
          <a:ln w="22225">
            <a:solidFill>
              <a:schemeClr val="accent1"/>
            </a:solidFill>
            <a:headEnd type="none"/>
            <a:tailEnd type="arrow"/>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8131254" y="3473704"/>
            <a:ext cx="2608860" cy="1684334"/>
          </a:xfrm>
          <a:prstGeom prst="rect">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defTabSz="621488"/>
            <a:endParaRPr lang="en-US" sz="1632" dirty="0">
              <a:solidFill>
                <a:prstClr val="white"/>
              </a:solidFill>
              <a:latin typeface="Segoe UI Light" pitchFamily="34" charset="0"/>
            </a:endParaRPr>
          </a:p>
          <a:p>
            <a:pPr algn="ctr" defTabSz="621488"/>
            <a:endParaRPr lang="en-US" sz="1632" dirty="0">
              <a:solidFill>
                <a:prstClr val="white"/>
              </a:solidFill>
              <a:latin typeface="Segoe UI Light" pitchFamily="34" charset="0"/>
            </a:endParaRPr>
          </a:p>
          <a:p>
            <a:pPr algn="ctr" defTabSz="621488"/>
            <a:endParaRPr lang="en-US" sz="1632" dirty="0">
              <a:solidFill>
                <a:prstClr val="white"/>
              </a:solidFill>
              <a:latin typeface="Segoe UI Light" pitchFamily="34" charset="0"/>
            </a:endParaRPr>
          </a:p>
          <a:p>
            <a:pPr algn="ctr" defTabSz="621488"/>
            <a:endParaRPr lang="en-US" sz="1632" dirty="0">
              <a:solidFill>
                <a:prstClr val="white"/>
              </a:solidFill>
              <a:latin typeface="Segoe UI Light" pitchFamily="34" charset="0"/>
            </a:endParaRPr>
          </a:p>
          <a:p>
            <a:pPr algn="ctr" defTabSz="621488"/>
            <a:endParaRPr lang="en-US" sz="1632" dirty="0">
              <a:solidFill>
                <a:prstClr val="white"/>
              </a:solidFill>
              <a:latin typeface="Segoe UI Light" pitchFamily="34" charset="0"/>
            </a:endParaRPr>
          </a:p>
          <a:p>
            <a:pPr algn="ctr" defTabSz="621488"/>
            <a:r>
              <a:rPr lang="en-US" sz="1632" b="1" dirty="0">
                <a:solidFill>
                  <a:prstClr val="black"/>
                </a:solidFill>
                <a:latin typeface="Segoe UI Light" pitchFamily="34" charset="0"/>
              </a:rPr>
              <a:t>Buffer Pool</a:t>
            </a:r>
            <a:endParaRPr lang="en-US" sz="1632" dirty="0">
              <a:solidFill>
                <a:prstClr val="black"/>
              </a:solidFill>
              <a:latin typeface="Segoe UI Light" pitchFamily="34" charset="0"/>
            </a:endParaRPr>
          </a:p>
        </p:txBody>
      </p:sp>
      <p:sp>
        <p:nvSpPr>
          <p:cNvPr id="21" name="Rectangle 20"/>
          <p:cNvSpPr/>
          <p:nvPr/>
        </p:nvSpPr>
        <p:spPr>
          <a:xfrm>
            <a:off x="8130940" y="2032626"/>
            <a:ext cx="2605055" cy="475554"/>
          </a:xfrm>
          <a:prstGeom prst="rect">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tIns="124297" rIns="124297" bIns="124297" rtlCol="0" anchor="ctr"/>
          <a:lstStyle/>
          <a:p>
            <a:pPr algn="ctr" defTabSz="621488"/>
            <a:r>
              <a:rPr lang="en-US" sz="1632" b="1" dirty="0">
                <a:solidFill>
                  <a:prstClr val="black"/>
                </a:solidFill>
                <a:latin typeface="Segoe UI Light" pitchFamily="34" charset="0"/>
              </a:rPr>
              <a:t>Execution Plan cache for ad-hoc T-SQL and SPs</a:t>
            </a:r>
          </a:p>
        </p:txBody>
      </p:sp>
      <p:sp>
        <p:nvSpPr>
          <p:cNvPr id="32" name="Rectangle 31"/>
          <p:cNvSpPr/>
          <p:nvPr/>
        </p:nvSpPr>
        <p:spPr>
          <a:xfrm>
            <a:off x="3445163" y="1002861"/>
            <a:ext cx="6743569" cy="322551"/>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white"/>
                </a:solidFill>
                <a:latin typeface="Segoe UI Light" pitchFamily="34" charset="0"/>
              </a:rPr>
              <a:t>Application</a:t>
            </a:r>
          </a:p>
        </p:txBody>
      </p:sp>
      <p:sp>
        <p:nvSpPr>
          <p:cNvPr id="41" name="Flowchart: Magnetic Disk 40"/>
          <p:cNvSpPr/>
          <p:nvPr/>
        </p:nvSpPr>
        <p:spPr>
          <a:xfrm>
            <a:off x="5463510" y="5316537"/>
            <a:ext cx="2226328" cy="1597196"/>
          </a:xfrm>
          <a:prstGeom prst="flowChartMagneticDisk">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tIns="93236" bIns="559416" rtlCol="0" anchor="ctr"/>
          <a:lstStyle/>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endParaRPr lang="en-US" sz="1496" dirty="0">
              <a:solidFill>
                <a:prstClr val="black"/>
              </a:solidFill>
              <a:latin typeface="Segoe UI Light" pitchFamily="34" charset="0"/>
            </a:endParaRPr>
          </a:p>
          <a:p>
            <a:pPr algn="ctr" defTabSz="621488"/>
            <a:r>
              <a:rPr lang="en-US" sz="1496" b="1" dirty="0">
                <a:solidFill>
                  <a:prstClr val="black"/>
                </a:solidFill>
                <a:latin typeface="Segoe UI Light" pitchFamily="34" charset="0"/>
              </a:rPr>
              <a:t>Transaction Log</a:t>
            </a:r>
            <a:endParaRPr lang="en-US" sz="1496" dirty="0">
              <a:solidFill>
                <a:prstClr val="black"/>
              </a:solidFill>
              <a:latin typeface="Segoe UI Light" pitchFamily="34" charset="0"/>
            </a:endParaRPr>
          </a:p>
        </p:txBody>
      </p:sp>
      <p:sp>
        <p:nvSpPr>
          <p:cNvPr id="3" name="TextBox 2"/>
          <p:cNvSpPr txBox="1"/>
          <p:nvPr/>
        </p:nvSpPr>
        <p:spPr>
          <a:xfrm>
            <a:off x="6847583" y="3421672"/>
            <a:ext cx="990982" cy="606488"/>
          </a:xfrm>
          <a:prstGeom prst="rect">
            <a:avLst/>
          </a:prstGeom>
          <a:solidFill>
            <a:schemeClr val="accent1">
              <a:lumMod val="20000"/>
              <a:lumOff val="80000"/>
            </a:schemeClr>
          </a:solidFill>
        </p:spPr>
        <p:style>
          <a:lnRef idx="1">
            <a:schemeClr val="accent4"/>
          </a:lnRef>
          <a:fillRef idx="3">
            <a:schemeClr val="accent4"/>
          </a:fillRef>
          <a:effectRef idx="2">
            <a:schemeClr val="accent4"/>
          </a:effectRef>
          <a:fontRef idx="minor">
            <a:schemeClr val="lt1"/>
          </a:fontRef>
        </p:style>
        <p:txBody>
          <a:bodyPr wrap="square" rtlCol="0">
            <a:spAutoFit/>
          </a:bodyPr>
          <a:lstStyle/>
          <a:p>
            <a:pPr defTabSz="621488"/>
            <a:r>
              <a:rPr lang="en-US" sz="1632" dirty="0">
                <a:solidFill>
                  <a:prstClr val="black"/>
                </a:solidFill>
                <a:latin typeface="Segoe UI Light" pitchFamily="34" charset="0"/>
              </a:rPr>
              <a:t>Query </a:t>
            </a:r>
            <a:r>
              <a:rPr lang="en-US" sz="1632" dirty="0" err="1">
                <a:solidFill>
                  <a:prstClr val="black"/>
                </a:solidFill>
                <a:latin typeface="Segoe UI Light" pitchFamily="34" charset="0"/>
              </a:rPr>
              <a:t>Interop</a:t>
            </a:r>
            <a:endParaRPr lang="en-US" sz="1632" dirty="0">
              <a:solidFill>
                <a:prstClr val="black"/>
              </a:solidFill>
              <a:latin typeface="Segoe UI Light" pitchFamily="34" charset="0"/>
            </a:endParaRPr>
          </a:p>
        </p:txBody>
      </p:sp>
      <p:sp>
        <p:nvSpPr>
          <p:cNvPr id="16" name="TextBox 15"/>
          <p:cNvSpPr txBox="1"/>
          <p:nvPr/>
        </p:nvSpPr>
        <p:spPr>
          <a:xfrm>
            <a:off x="4311328" y="3381193"/>
            <a:ext cx="1636304" cy="606488"/>
          </a:xfrm>
          <a:prstGeom prst="rect">
            <a:avLst/>
          </a:prstGeom>
          <a:noFill/>
          <a:scene3d>
            <a:camera prst="orthographicFront"/>
            <a:lightRig rig="threePt" dir="t"/>
          </a:scene3d>
          <a:sp3d>
            <a:bevelT/>
          </a:sp3d>
        </p:spPr>
        <p:txBody>
          <a:bodyPr wrap="square" rtlCol="0">
            <a:spAutoFit/>
          </a:bodyPr>
          <a:lstStyle/>
          <a:p>
            <a:pPr defTabSz="621488"/>
            <a:r>
              <a:rPr lang="en-US" sz="1632" dirty="0">
                <a:solidFill>
                  <a:prstClr val="black"/>
                </a:solidFill>
                <a:latin typeface="Segoe UI Light" pitchFamily="34" charset="0"/>
              </a:rPr>
              <a:t>Non-durable Table</a:t>
            </a:r>
          </a:p>
        </p:txBody>
      </p:sp>
      <p:sp>
        <p:nvSpPr>
          <p:cNvPr id="50" name="Rectangle 49"/>
          <p:cNvSpPr/>
          <p:nvPr/>
        </p:nvSpPr>
        <p:spPr>
          <a:xfrm>
            <a:off x="8248655" y="3521862"/>
            <a:ext cx="479868" cy="4591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T1</a:t>
            </a:r>
          </a:p>
        </p:txBody>
      </p:sp>
      <p:sp>
        <p:nvSpPr>
          <p:cNvPr id="54" name="Rectangle 53"/>
          <p:cNvSpPr/>
          <p:nvPr/>
        </p:nvSpPr>
        <p:spPr>
          <a:xfrm>
            <a:off x="9503310" y="3531802"/>
            <a:ext cx="479868" cy="45915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T3</a:t>
            </a:r>
          </a:p>
        </p:txBody>
      </p:sp>
      <p:sp>
        <p:nvSpPr>
          <p:cNvPr id="58" name="Rectangle 57"/>
          <p:cNvSpPr/>
          <p:nvPr/>
        </p:nvSpPr>
        <p:spPr>
          <a:xfrm>
            <a:off x="8885837" y="3522521"/>
            <a:ext cx="479868" cy="45915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T2</a:t>
            </a:r>
          </a:p>
        </p:txBody>
      </p:sp>
      <p:sp>
        <p:nvSpPr>
          <p:cNvPr id="60" name="Rectangle 59"/>
          <p:cNvSpPr/>
          <p:nvPr/>
        </p:nvSpPr>
        <p:spPr>
          <a:xfrm>
            <a:off x="8253978" y="4083571"/>
            <a:ext cx="479868" cy="459157"/>
          </a:xfrm>
          <a:prstGeom prst="rect">
            <a:avLst/>
          </a:prstGeom>
          <a:pattFill prst="openDmnd">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T1</a:t>
            </a:r>
          </a:p>
        </p:txBody>
      </p:sp>
      <p:sp>
        <p:nvSpPr>
          <p:cNvPr id="61" name="Rectangle 60"/>
          <p:cNvSpPr/>
          <p:nvPr/>
        </p:nvSpPr>
        <p:spPr>
          <a:xfrm>
            <a:off x="9508630" y="4093510"/>
            <a:ext cx="479868" cy="459157"/>
          </a:xfrm>
          <a:prstGeom prst="rect">
            <a:avLst/>
          </a:prstGeom>
          <a:pattFill prst="openDmnd">
            <a:fgClr>
              <a:srgbClr val="7030A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T3</a:t>
            </a:r>
          </a:p>
        </p:txBody>
      </p:sp>
      <p:sp>
        <p:nvSpPr>
          <p:cNvPr id="63" name="Rectangle 62"/>
          <p:cNvSpPr/>
          <p:nvPr/>
        </p:nvSpPr>
        <p:spPr>
          <a:xfrm>
            <a:off x="8891159" y="4084227"/>
            <a:ext cx="479868" cy="459157"/>
          </a:xfrm>
          <a:prstGeom prst="rect">
            <a:avLst/>
          </a:prstGeom>
          <a:pattFill prst="openDmnd">
            <a:fgClr>
              <a:srgbClr val="00B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T2</a:t>
            </a:r>
          </a:p>
        </p:txBody>
      </p:sp>
      <p:sp>
        <p:nvSpPr>
          <p:cNvPr id="65" name="Rectangle 64"/>
          <p:cNvSpPr/>
          <p:nvPr/>
        </p:nvSpPr>
        <p:spPr>
          <a:xfrm>
            <a:off x="8793957" y="5414569"/>
            <a:ext cx="479868" cy="4591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T1</a:t>
            </a:r>
          </a:p>
        </p:txBody>
      </p:sp>
      <p:sp>
        <p:nvSpPr>
          <p:cNvPr id="66" name="Rectangle 65"/>
          <p:cNvSpPr/>
          <p:nvPr/>
        </p:nvSpPr>
        <p:spPr>
          <a:xfrm>
            <a:off x="10048629" y="5424508"/>
            <a:ext cx="479868" cy="45915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T3</a:t>
            </a:r>
          </a:p>
        </p:txBody>
      </p:sp>
      <p:sp>
        <p:nvSpPr>
          <p:cNvPr id="68" name="Rectangle 67"/>
          <p:cNvSpPr/>
          <p:nvPr/>
        </p:nvSpPr>
        <p:spPr>
          <a:xfrm>
            <a:off x="9431143" y="5415227"/>
            <a:ext cx="479868" cy="45915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T2</a:t>
            </a:r>
          </a:p>
        </p:txBody>
      </p:sp>
      <p:sp>
        <p:nvSpPr>
          <p:cNvPr id="69" name="Rectangle 68"/>
          <p:cNvSpPr/>
          <p:nvPr/>
        </p:nvSpPr>
        <p:spPr>
          <a:xfrm>
            <a:off x="8799300" y="5976277"/>
            <a:ext cx="479868" cy="459157"/>
          </a:xfrm>
          <a:prstGeom prst="rect">
            <a:avLst/>
          </a:prstGeom>
          <a:pattFill prst="openDmnd">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T1</a:t>
            </a:r>
          </a:p>
        </p:txBody>
      </p:sp>
      <p:sp>
        <p:nvSpPr>
          <p:cNvPr id="71" name="Rectangle 70"/>
          <p:cNvSpPr/>
          <p:nvPr/>
        </p:nvSpPr>
        <p:spPr>
          <a:xfrm>
            <a:off x="10053939" y="5986217"/>
            <a:ext cx="479868" cy="459157"/>
          </a:xfrm>
          <a:prstGeom prst="rect">
            <a:avLst/>
          </a:prstGeom>
          <a:pattFill prst="openDmnd">
            <a:fgClr>
              <a:srgbClr val="7030A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T3</a:t>
            </a:r>
          </a:p>
        </p:txBody>
      </p:sp>
      <p:sp>
        <p:nvSpPr>
          <p:cNvPr id="74" name="Rectangle 73"/>
          <p:cNvSpPr/>
          <p:nvPr/>
        </p:nvSpPr>
        <p:spPr>
          <a:xfrm>
            <a:off x="9436481" y="5976936"/>
            <a:ext cx="479868" cy="459157"/>
          </a:xfrm>
          <a:prstGeom prst="rect">
            <a:avLst/>
          </a:prstGeom>
          <a:pattFill prst="openDmnd">
            <a:fgClr>
              <a:srgbClr val="00B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T2</a:t>
            </a:r>
          </a:p>
        </p:txBody>
      </p:sp>
      <p:sp>
        <p:nvSpPr>
          <p:cNvPr id="33" name="TextBox 32"/>
          <p:cNvSpPr txBox="1"/>
          <p:nvPr/>
        </p:nvSpPr>
        <p:spPr>
          <a:xfrm>
            <a:off x="9943130" y="3642026"/>
            <a:ext cx="746878" cy="350330"/>
          </a:xfrm>
          <a:prstGeom prst="rect">
            <a:avLst/>
          </a:prstGeom>
          <a:noFill/>
        </p:spPr>
        <p:txBody>
          <a:bodyPr wrap="square" rtlCol="0">
            <a:spAutoFit/>
          </a:bodyPr>
          <a:lstStyle/>
          <a:p>
            <a:pPr defTabSz="621488"/>
            <a:r>
              <a:rPr lang="en-US" sz="1632" b="1" dirty="0">
                <a:solidFill>
                  <a:prstClr val="black"/>
                </a:solidFill>
                <a:latin typeface="Segoe UI Light" pitchFamily="34" charset="0"/>
              </a:rPr>
              <a:t>Tables</a:t>
            </a:r>
            <a:endParaRPr lang="en-US" sz="1632" dirty="0">
              <a:solidFill>
                <a:prstClr val="black"/>
              </a:solidFill>
              <a:latin typeface="Segoe UI Light" pitchFamily="34" charset="0"/>
            </a:endParaRPr>
          </a:p>
        </p:txBody>
      </p:sp>
      <p:sp>
        <p:nvSpPr>
          <p:cNvPr id="75" name="TextBox 74"/>
          <p:cNvSpPr txBox="1"/>
          <p:nvPr/>
        </p:nvSpPr>
        <p:spPr>
          <a:xfrm>
            <a:off x="9924734" y="4184204"/>
            <a:ext cx="849144" cy="343492"/>
          </a:xfrm>
          <a:prstGeom prst="rect">
            <a:avLst/>
          </a:prstGeom>
          <a:noFill/>
        </p:spPr>
        <p:txBody>
          <a:bodyPr wrap="square" rtlCol="0">
            <a:spAutoFit/>
          </a:bodyPr>
          <a:lstStyle/>
          <a:p>
            <a:pPr defTabSz="621488"/>
            <a:r>
              <a:rPr lang="en-US" sz="1632" b="1" dirty="0">
                <a:solidFill>
                  <a:prstClr val="black"/>
                </a:solidFill>
                <a:latin typeface="Segoe UI Light" pitchFamily="34" charset="0"/>
              </a:rPr>
              <a:t>Indexes</a:t>
            </a:r>
            <a:endParaRPr lang="en-US" sz="1632" dirty="0">
              <a:solidFill>
                <a:prstClr val="black"/>
              </a:solidFill>
              <a:latin typeface="Segoe UI Light" pitchFamily="34" charset="0"/>
            </a:endParaRPr>
          </a:p>
        </p:txBody>
      </p:sp>
      <p:sp>
        <p:nvSpPr>
          <p:cNvPr id="77" name="Rectangle 76"/>
          <p:cNvSpPr/>
          <p:nvPr/>
        </p:nvSpPr>
        <p:spPr>
          <a:xfrm>
            <a:off x="8130958" y="2656456"/>
            <a:ext cx="2605056" cy="458505"/>
          </a:xfrm>
          <a:prstGeom prst="rect">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tIns="124297" rIns="124297" bIns="124297" rtlCol="0" anchor="ctr"/>
          <a:lstStyle/>
          <a:p>
            <a:pPr algn="ctr" defTabSz="621488"/>
            <a:r>
              <a:rPr lang="en-US" sz="1632" b="1">
                <a:solidFill>
                  <a:prstClr val="black"/>
                </a:solidFill>
                <a:latin typeface="Segoe UI Light" pitchFamily="34" charset="0"/>
              </a:rPr>
              <a:t>T-SQL Interpreter</a:t>
            </a:r>
            <a:endParaRPr lang="en-US" sz="1632" b="1" dirty="0">
              <a:solidFill>
                <a:prstClr val="black"/>
              </a:solidFill>
              <a:latin typeface="Segoe UI Light" pitchFamily="34" charset="0"/>
            </a:endParaRPr>
          </a:p>
        </p:txBody>
      </p:sp>
      <p:cxnSp>
        <p:nvCxnSpPr>
          <p:cNvPr id="78" name="Elbow Connector 77"/>
          <p:cNvCxnSpPr>
            <a:stCxn id="21" idx="2"/>
            <a:endCxn id="77" idx="0"/>
          </p:cNvCxnSpPr>
          <p:nvPr/>
        </p:nvCxnSpPr>
        <p:spPr>
          <a:xfrm rot="16200000" flipH="1">
            <a:off x="9359340" y="2582309"/>
            <a:ext cx="148275" cy="19"/>
          </a:xfrm>
          <a:prstGeom prst="bentConnector3">
            <a:avLst>
              <a:gd name="adj1" fmla="val 50000"/>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79" name="Elbow Connector 78"/>
          <p:cNvCxnSpPr>
            <a:endCxn id="11" idx="3"/>
          </p:cNvCxnSpPr>
          <p:nvPr/>
        </p:nvCxnSpPr>
        <p:spPr>
          <a:xfrm rot="10800000" flipV="1">
            <a:off x="6181347" y="2790354"/>
            <a:ext cx="2066157" cy="1357975"/>
          </a:xfrm>
          <a:prstGeom prst="bentConnector3">
            <a:avLst>
              <a:gd name="adj1" fmla="val 15643"/>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85" name="Elbow Connector 84"/>
          <p:cNvCxnSpPr>
            <a:stCxn id="157" idx="2"/>
            <a:endCxn id="18" idx="0"/>
          </p:cNvCxnSpPr>
          <p:nvPr/>
        </p:nvCxnSpPr>
        <p:spPr>
          <a:xfrm rot="16200000" flipH="1">
            <a:off x="9364268" y="3402286"/>
            <a:ext cx="140638" cy="2197"/>
          </a:xfrm>
          <a:prstGeom prst="bentConnector3">
            <a:avLst>
              <a:gd name="adj1" fmla="val 50000"/>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a:off x="6965280" y="1325412"/>
            <a:ext cx="5" cy="170907"/>
          </a:xfrm>
          <a:prstGeom prst="straightConnector1">
            <a:avLst/>
          </a:prstGeom>
          <a:ln w="222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10" name="Rectangle 109"/>
          <p:cNvSpPr/>
          <p:nvPr/>
        </p:nvSpPr>
        <p:spPr>
          <a:xfrm>
            <a:off x="5765847" y="5423583"/>
            <a:ext cx="479868" cy="4591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T1</a:t>
            </a:r>
          </a:p>
        </p:txBody>
      </p:sp>
      <p:sp>
        <p:nvSpPr>
          <p:cNvPr id="111" name="Rectangle 110"/>
          <p:cNvSpPr/>
          <p:nvPr/>
        </p:nvSpPr>
        <p:spPr>
          <a:xfrm>
            <a:off x="7020482" y="5433520"/>
            <a:ext cx="479868" cy="45915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T3</a:t>
            </a:r>
          </a:p>
        </p:txBody>
      </p:sp>
      <p:sp>
        <p:nvSpPr>
          <p:cNvPr id="113" name="Rectangle 112"/>
          <p:cNvSpPr/>
          <p:nvPr/>
        </p:nvSpPr>
        <p:spPr>
          <a:xfrm>
            <a:off x="6403029" y="5424240"/>
            <a:ext cx="479868" cy="45915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T2</a:t>
            </a:r>
          </a:p>
        </p:txBody>
      </p:sp>
      <p:sp>
        <p:nvSpPr>
          <p:cNvPr id="114" name="Rectangle 113"/>
          <p:cNvSpPr/>
          <p:nvPr/>
        </p:nvSpPr>
        <p:spPr>
          <a:xfrm>
            <a:off x="5771169" y="5985289"/>
            <a:ext cx="479868" cy="459157"/>
          </a:xfrm>
          <a:prstGeom prst="rect">
            <a:avLst/>
          </a:prstGeom>
          <a:pattFill prst="openDmnd">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T1</a:t>
            </a:r>
          </a:p>
        </p:txBody>
      </p:sp>
      <p:sp>
        <p:nvSpPr>
          <p:cNvPr id="115" name="Rectangle 114"/>
          <p:cNvSpPr/>
          <p:nvPr/>
        </p:nvSpPr>
        <p:spPr>
          <a:xfrm>
            <a:off x="7025822" y="5995228"/>
            <a:ext cx="479868" cy="459157"/>
          </a:xfrm>
          <a:prstGeom prst="rect">
            <a:avLst/>
          </a:prstGeom>
          <a:pattFill prst="openDmnd">
            <a:fgClr>
              <a:srgbClr val="7030A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T3</a:t>
            </a:r>
          </a:p>
        </p:txBody>
      </p:sp>
      <p:sp>
        <p:nvSpPr>
          <p:cNvPr id="117" name="Rectangle 116"/>
          <p:cNvSpPr/>
          <p:nvPr/>
        </p:nvSpPr>
        <p:spPr>
          <a:xfrm>
            <a:off x="6408340" y="5985946"/>
            <a:ext cx="479868" cy="459157"/>
          </a:xfrm>
          <a:prstGeom prst="rect">
            <a:avLst/>
          </a:prstGeom>
          <a:pattFill prst="openDmnd">
            <a:fgClr>
              <a:srgbClr val="00B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T2</a:t>
            </a:r>
          </a:p>
        </p:txBody>
      </p:sp>
      <p:cxnSp>
        <p:nvCxnSpPr>
          <p:cNvPr id="127" name="Elbow Connector 126"/>
          <p:cNvCxnSpPr>
            <a:stCxn id="70" idx="2"/>
            <a:endCxn id="21" idx="0"/>
          </p:cNvCxnSpPr>
          <p:nvPr/>
        </p:nvCxnSpPr>
        <p:spPr>
          <a:xfrm rot="16200000" flipH="1">
            <a:off x="7949199" y="548359"/>
            <a:ext cx="177680" cy="2790854"/>
          </a:xfrm>
          <a:prstGeom prst="bentConnector3">
            <a:avLst>
              <a:gd name="adj1" fmla="val 50000"/>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135" name="Elbow Connector 134"/>
          <p:cNvCxnSpPr/>
          <p:nvPr/>
        </p:nvCxnSpPr>
        <p:spPr>
          <a:xfrm rot="16200000" flipH="1" flipV="1">
            <a:off x="4908594" y="454606"/>
            <a:ext cx="745396" cy="3604858"/>
          </a:xfrm>
          <a:prstGeom prst="bentConnector3">
            <a:avLst>
              <a:gd name="adj1" fmla="val 7589"/>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157" name="Rectangle 156"/>
          <p:cNvSpPr/>
          <p:nvPr/>
        </p:nvSpPr>
        <p:spPr>
          <a:xfrm>
            <a:off x="8130959" y="3114966"/>
            <a:ext cx="2605056" cy="218102"/>
          </a:xfrm>
          <a:prstGeom prst="rect">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tIns="124297" rIns="124297" bIns="124297" rtlCol="0" anchor="ctr"/>
          <a:lstStyle/>
          <a:p>
            <a:pPr algn="ctr" defTabSz="621488"/>
            <a:r>
              <a:rPr lang="en-US" sz="1632" b="1" dirty="0">
                <a:solidFill>
                  <a:prstClr val="black"/>
                </a:solidFill>
                <a:latin typeface="Segoe UI Light" pitchFamily="34" charset="0"/>
              </a:rPr>
              <a:t>Access Methods</a:t>
            </a:r>
          </a:p>
        </p:txBody>
      </p:sp>
      <p:cxnSp>
        <p:nvCxnSpPr>
          <p:cNvPr id="180" name="Elbow Connector 179"/>
          <p:cNvCxnSpPr>
            <a:endCxn id="15" idx="3"/>
          </p:cNvCxnSpPr>
          <p:nvPr/>
        </p:nvCxnSpPr>
        <p:spPr>
          <a:xfrm rot="10800000" flipV="1">
            <a:off x="4336684" y="2885710"/>
            <a:ext cx="3910823" cy="9800"/>
          </a:xfrm>
          <a:prstGeom prst="bentConnector3">
            <a:avLst>
              <a:gd name="adj1" fmla="val 50000"/>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199" name="Rectangle 198"/>
          <p:cNvSpPr/>
          <p:nvPr/>
        </p:nvSpPr>
        <p:spPr>
          <a:xfrm>
            <a:off x="6425111" y="2016054"/>
            <a:ext cx="1319236" cy="1098907"/>
          </a:xfrm>
          <a:prstGeom prst="rect">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tIns="124297" rIns="124297" bIns="124297" rtlCol="0" anchor="ctr"/>
          <a:lstStyle/>
          <a:p>
            <a:pPr algn="ctr" defTabSz="621488"/>
            <a:r>
              <a:rPr lang="en-US" sz="1632" b="1" dirty="0">
                <a:solidFill>
                  <a:prstClr val="black"/>
                </a:solidFill>
                <a:latin typeface="Segoe UI Light" pitchFamily="34" charset="0"/>
              </a:rPr>
              <a:t>Parser, Catalog, Optimizer</a:t>
            </a:r>
          </a:p>
        </p:txBody>
      </p:sp>
      <p:sp>
        <p:nvSpPr>
          <p:cNvPr id="206" name="Rectangle 205"/>
          <p:cNvSpPr/>
          <p:nvPr/>
        </p:nvSpPr>
        <p:spPr>
          <a:xfrm>
            <a:off x="4667908" y="2286162"/>
            <a:ext cx="1486201" cy="53654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Hekaton Compiler</a:t>
            </a:r>
          </a:p>
        </p:txBody>
      </p:sp>
      <p:cxnSp>
        <p:nvCxnSpPr>
          <p:cNvPr id="207" name="Elbow Connector 206"/>
          <p:cNvCxnSpPr>
            <a:endCxn id="206" idx="3"/>
          </p:cNvCxnSpPr>
          <p:nvPr/>
        </p:nvCxnSpPr>
        <p:spPr>
          <a:xfrm rot="10800000">
            <a:off x="6154112" y="2554436"/>
            <a:ext cx="271001" cy="11072"/>
          </a:xfrm>
          <a:prstGeom prst="bentConnector3">
            <a:avLst>
              <a:gd name="adj1" fmla="val 50000"/>
            </a:avLst>
          </a:prstGeom>
          <a:ln w="22225">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15" name="Elbow Connector 214"/>
          <p:cNvCxnSpPr>
            <a:stCxn id="199" idx="3"/>
          </p:cNvCxnSpPr>
          <p:nvPr/>
        </p:nvCxnSpPr>
        <p:spPr>
          <a:xfrm flipV="1">
            <a:off x="7744347" y="2270404"/>
            <a:ext cx="503139" cy="295104"/>
          </a:xfrm>
          <a:prstGeom prst="bentConnector3">
            <a:avLst>
              <a:gd name="adj1" fmla="val 50000"/>
            </a:avLst>
          </a:prstGeom>
          <a:ln w="22225">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18" name="Elbow Connector 217"/>
          <p:cNvCxnSpPr>
            <a:stCxn id="206" idx="1"/>
            <a:endCxn id="15" idx="3"/>
          </p:cNvCxnSpPr>
          <p:nvPr/>
        </p:nvCxnSpPr>
        <p:spPr>
          <a:xfrm rot="10800000" flipV="1">
            <a:off x="4336684" y="2554437"/>
            <a:ext cx="331225" cy="341074"/>
          </a:xfrm>
          <a:prstGeom prst="bentConnector3">
            <a:avLst>
              <a:gd name="adj1" fmla="val 50000"/>
            </a:avLst>
          </a:prstGeom>
          <a:ln w="22225">
            <a:prstDash val="sysDash"/>
            <a:tailEnd type="triangle"/>
          </a:ln>
        </p:spPr>
        <p:style>
          <a:lnRef idx="1">
            <a:schemeClr val="accent1"/>
          </a:lnRef>
          <a:fillRef idx="0">
            <a:schemeClr val="accent1"/>
          </a:fillRef>
          <a:effectRef idx="0">
            <a:schemeClr val="accent1"/>
          </a:effectRef>
          <a:fontRef idx="minor">
            <a:schemeClr val="tx1"/>
          </a:fontRef>
        </p:style>
      </p:cxnSp>
      <p:sp>
        <p:nvSpPr>
          <p:cNvPr id="35" name="Rectangle 79"/>
          <p:cNvSpPr/>
          <p:nvPr/>
        </p:nvSpPr>
        <p:spPr>
          <a:xfrm>
            <a:off x="10984820" y="2721098"/>
            <a:ext cx="1342458" cy="5928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Hekaton Component</a:t>
            </a:r>
          </a:p>
        </p:txBody>
      </p:sp>
      <p:sp>
        <p:nvSpPr>
          <p:cNvPr id="36" name="TextBox 80"/>
          <p:cNvSpPr txBox="1"/>
          <p:nvPr/>
        </p:nvSpPr>
        <p:spPr>
          <a:xfrm>
            <a:off x="10984820" y="1509628"/>
            <a:ext cx="1342458" cy="350330"/>
          </a:xfrm>
          <a:prstGeom prst="rect">
            <a:avLst/>
          </a:prstGeom>
          <a:solidFill>
            <a:schemeClr val="tx1"/>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defTabSz="621488"/>
            <a:r>
              <a:rPr lang="en-US" sz="1632" b="1" dirty="0">
                <a:solidFill>
                  <a:prstClr val="white"/>
                </a:solidFill>
                <a:latin typeface="Segoe UI Light" pitchFamily="34" charset="0"/>
              </a:rPr>
              <a:t>Key</a:t>
            </a:r>
          </a:p>
        </p:txBody>
      </p:sp>
      <p:sp>
        <p:nvSpPr>
          <p:cNvPr id="37" name="Rectangle 81"/>
          <p:cNvSpPr/>
          <p:nvPr/>
        </p:nvSpPr>
        <p:spPr>
          <a:xfrm>
            <a:off x="10984838" y="1942002"/>
            <a:ext cx="1342440" cy="725266"/>
          </a:xfrm>
          <a:prstGeom prst="rect">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tIns="124297" rIns="124297" bIns="124297" rtlCol="0" anchor="ctr"/>
          <a:lstStyle/>
          <a:p>
            <a:pPr algn="ctr" defTabSz="621488"/>
            <a:r>
              <a:rPr lang="en-US" sz="1632" b="1" dirty="0">
                <a:solidFill>
                  <a:prstClr val="black"/>
                </a:solidFill>
                <a:latin typeface="Segoe UI Light" pitchFamily="34" charset="0"/>
              </a:rPr>
              <a:t>Existing SQL Component</a:t>
            </a:r>
          </a:p>
        </p:txBody>
      </p:sp>
      <p:cxnSp>
        <p:nvCxnSpPr>
          <p:cNvPr id="141" name="Straight Arrow Connector 140"/>
          <p:cNvCxnSpPr>
            <a:stCxn id="11" idx="2"/>
            <a:endCxn id="44" idx="1"/>
          </p:cNvCxnSpPr>
          <p:nvPr/>
        </p:nvCxnSpPr>
        <p:spPr>
          <a:xfrm flipH="1">
            <a:off x="3921822" y="4991915"/>
            <a:ext cx="497496" cy="325009"/>
          </a:xfrm>
          <a:prstGeom prst="straightConnector1">
            <a:avLst/>
          </a:prstGeom>
          <a:ln w="22225">
            <a:headEnd type="triangle"/>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38" name="Rectangle 83"/>
          <p:cNvSpPr/>
          <p:nvPr/>
        </p:nvSpPr>
        <p:spPr>
          <a:xfrm>
            <a:off x="10984840" y="3370831"/>
            <a:ext cx="1342438" cy="599199"/>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488"/>
            <a:r>
              <a:rPr lang="en-US" sz="1632" b="1" dirty="0">
                <a:solidFill>
                  <a:prstClr val="black"/>
                </a:solidFill>
                <a:latin typeface="Segoe UI Light" pitchFamily="34" charset="0"/>
              </a:rPr>
              <a:t>Generated .</a:t>
            </a:r>
            <a:r>
              <a:rPr lang="en-US" sz="1632" b="1" dirty="0" err="1">
                <a:solidFill>
                  <a:prstClr val="black"/>
                </a:solidFill>
                <a:latin typeface="Segoe UI Light" pitchFamily="34" charset="0"/>
              </a:rPr>
              <a:t>dll</a:t>
            </a:r>
            <a:endParaRPr lang="en-US" sz="1632" b="1" dirty="0">
              <a:solidFill>
                <a:prstClr val="black"/>
              </a:solidFill>
              <a:latin typeface="Segoe UI Light" pitchFamily="34" charset="0"/>
            </a:endParaRPr>
          </a:p>
        </p:txBody>
      </p:sp>
      <p:cxnSp>
        <p:nvCxnSpPr>
          <p:cNvPr id="104" name="Straight Arrow Connector 103"/>
          <p:cNvCxnSpPr>
            <a:stCxn id="11" idx="2"/>
            <a:endCxn id="41" idx="1"/>
          </p:cNvCxnSpPr>
          <p:nvPr/>
        </p:nvCxnSpPr>
        <p:spPr>
          <a:xfrm>
            <a:off x="4419318" y="4991915"/>
            <a:ext cx="2157356" cy="324620"/>
          </a:xfrm>
          <a:prstGeom prst="straightConnector1">
            <a:avLst/>
          </a:prstGeom>
          <a:ln w="22225">
            <a:headEnd type="triangle"/>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97" name="Rounded Rectangular Callout 96"/>
          <p:cNvSpPr/>
          <p:nvPr/>
        </p:nvSpPr>
        <p:spPr>
          <a:xfrm>
            <a:off x="88578" y="2856966"/>
            <a:ext cx="2256648" cy="683034"/>
          </a:xfrm>
          <a:prstGeom prst="wedgeRoundRectCallout">
            <a:avLst>
              <a:gd name="adj1" fmla="val 61527"/>
              <a:gd name="adj2" fmla="val 35620"/>
              <a:gd name="adj3" fmla="val 16667"/>
            </a:avLst>
          </a:prstGeom>
          <a:solidFill>
            <a:schemeClr val="accent5">
              <a:lumMod val="75000"/>
              <a:alpha val="90000"/>
            </a:schemeClr>
          </a:solidFill>
          <a:ln>
            <a:noFill/>
          </a:ln>
          <a:effectLst/>
          <a:scene3d>
            <a:camera prst="orthographicFront"/>
            <a:lightRig rig="threePt" dir="t"/>
          </a:scene3d>
          <a:sp3d>
            <a:bevelT w="0" h="0"/>
          </a:sp3d>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21389"/>
            <a:r>
              <a:rPr lang="en-US" sz="1428" dirty="0">
                <a:solidFill>
                  <a:srgbClr val="FFFFFE"/>
                </a:solidFill>
              </a:rPr>
              <a:t>20-40x more </a:t>
            </a:r>
            <a:r>
              <a:rPr lang="en-US" sz="1428" dirty="0" smtClean="0">
                <a:solidFill>
                  <a:srgbClr val="FFFFFE"/>
                </a:solidFill>
              </a:rPr>
              <a:t>efficient</a:t>
            </a:r>
            <a:endParaRPr lang="en-US" sz="1428" dirty="0">
              <a:solidFill>
                <a:srgbClr val="FFFFFE"/>
              </a:solidFill>
            </a:endParaRPr>
          </a:p>
        </p:txBody>
      </p:sp>
      <p:sp>
        <p:nvSpPr>
          <p:cNvPr id="98" name="Rounded Rectangular Callout 97"/>
          <p:cNvSpPr/>
          <p:nvPr/>
        </p:nvSpPr>
        <p:spPr>
          <a:xfrm>
            <a:off x="88578" y="3869779"/>
            <a:ext cx="2256648" cy="1448918"/>
          </a:xfrm>
          <a:prstGeom prst="wedgeRoundRectCallout">
            <a:avLst>
              <a:gd name="adj1" fmla="val 214900"/>
              <a:gd name="adj2" fmla="val 51836"/>
              <a:gd name="adj3" fmla="val 16667"/>
            </a:avLst>
          </a:prstGeom>
          <a:solidFill>
            <a:schemeClr val="accent5">
              <a:lumMod val="75000"/>
              <a:alpha val="90000"/>
            </a:schemeClr>
          </a:solidFill>
          <a:ln>
            <a:noFill/>
          </a:ln>
          <a:effectLst/>
          <a:scene3d>
            <a:camera prst="orthographicFront"/>
            <a:lightRig rig="threePt" dir="t"/>
          </a:scene3d>
          <a:sp3d>
            <a:bevelT w="0" h="0"/>
          </a:sp3d>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defTabSz="621389"/>
            <a:r>
              <a:rPr lang="en-US" sz="1428" dirty="0">
                <a:solidFill>
                  <a:srgbClr val="FFFFFE"/>
                </a:solidFill>
              </a:rPr>
              <a:t>Reduced log contention; Low latency still critical for performance</a:t>
            </a:r>
          </a:p>
        </p:txBody>
      </p:sp>
      <p:sp>
        <p:nvSpPr>
          <p:cNvPr id="99" name="Rounded Rectangular Callout 98"/>
          <p:cNvSpPr/>
          <p:nvPr/>
        </p:nvSpPr>
        <p:spPr>
          <a:xfrm>
            <a:off x="88578" y="5577024"/>
            <a:ext cx="2256648" cy="1036321"/>
          </a:xfrm>
          <a:prstGeom prst="wedgeRoundRectCallout">
            <a:avLst>
              <a:gd name="adj1" fmla="val 118151"/>
              <a:gd name="adj2" fmla="val -74664"/>
              <a:gd name="adj3" fmla="val 16667"/>
            </a:avLst>
          </a:prstGeom>
          <a:solidFill>
            <a:schemeClr val="accent5">
              <a:lumMod val="75000"/>
              <a:alpha val="90000"/>
            </a:schemeClr>
          </a:solidFill>
          <a:ln>
            <a:noFill/>
          </a:ln>
          <a:effectLst/>
          <a:scene3d>
            <a:camera prst="orthographicFront"/>
            <a:lightRig rig="threePt" dir="t"/>
          </a:scene3d>
          <a:sp3d>
            <a:bevelT w="0" h="0"/>
          </a:sp3d>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21389"/>
            <a:r>
              <a:rPr lang="en-US" sz="1428" dirty="0">
                <a:solidFill>
                  <a:srgbClr val="FFFFFE"/>
                </a:solidFill>
              </a:rPr>
              <a:t>Checkpoints are background sequential IO</a:t>
            </a:r>
          </a:p>
        </p:txBody>
      </p:sp>
      <p:sp>
        <p:nvSpPr>
          <p:cNvPr id="100" name="Oval 99"/>
          <p:cNvSpPr/>
          <p:nvPr/>
        </p:nvSpPr>
        <p:spPr>
          <a:xfrm>
            <a:off x="2582738" y="2589515"/>
            <a:ext cx="2598358" cy="2268746"/>
          </a:xfrm>
          <a:prstGeom prst="ellipse">
            <a:avLst/>
          </a:prstGeom>
          <a:solidFill>
            <a:schemeClr val="accent5">
              <a:lumMod val="75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389"/>
            <a:endParaRPr lang="en-US" sz="2446">
              <a:solidFill>
                <a:srgbClr val="FFFFFF"/>
              </a:solidFill>
            </a:endParaRPr>
          </a:p>
        </p:txBody>
      </p:sp>
      <p:sp>
        <p:nvSpPr>
          <p:cNvPr id="101" name="Rounded Rectangular Callout 100"/>
          <p:cNvSpPr/>
          <p:nvPr/>
        </p:nvSpPr>
        <p:spPr>
          <a:xfrm>
            <a:off x="88578" y="1492990"/>
            <a:ext cx="2256648" cy="777414"/>
          </a:xfrm>
          <a:prstGeom prst="wedgeRoundRectCallout">
            <a:avLst>
              <a:gd name="adj1" fmla="val 87823"/>
              <a:gd name="adj2" fmla="val -12125"/>
              <a:gd name="adj3" fmla="val 16667"/>
            </a:avLst>
          </a:prstGeom>
          <a:solidFill>
            <a:schemeClr val="accent5">
              <a:lumMod val="75000"/>
              <a:alpha val="90000"/>
            </a:schemeClr>
          </a:solidFill>
          <a:ln>
            <a:noFill/>
          </a:ln>
          <a:effectLst/>
          <a:scene3d>
            <a:camera prst="orthographicFront"/>
            <a:lightRig rig="threePt" dir="t"/>
          </a:scene3d>
          <a:sp3d>
            <a:bevelT w="0" h="0"/>
          </a:sp3d>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21389"/>
            <a:r>
              <a:rPr lang="en-US" sz="1428" dirty="0">
                <a:solidFill>
                  <a:srgbClr val="FFFFFE"/>
                </a:solidFill>
              </a:rPr>
              <a:t>No V1 improvements in </a:t>
            </a:r>
            <a:r>
              <a:rPr lang="en-US" sz="1428" dirty="0" err="1">
                <a:solidFill>
                  <a:srgbClr val="FFFFFE"/>
                </a:solidFill>
              </a:rPr>
              <a:t>comm</a:t>
            </a:r>
            <a:r>
              <a:rPr lang="en-US" sz="1428" dirty="0">
                <a:solidFill>
                  <a:srgbClr val="FFFFFE"/>
                </a:solidFill>
              </a:rPr>
              <a:t> layers</a:t>
            </a:r>
          </a:p>
        </p:txBody>
      </p:sp>
      <p:sp>
        <p:nvSpPr>
          <p:cNvPr id="102" name="Oval 101"/>
          <p:cNvSpPr/>
          <p:nvPr/>
        </p:nvSpPr>
        <p:spPr>
          <a:xfrm>
            <a:off x="3193536" y="1245273"/>
            <a:ext cx="1346399" cy="1169254"/>
          </a:xfrm>
          <a:prstGeom prst="ellipse">
            <a:avLst/>
          </a:prstGeom>
          <a:solidFill>
            <a:schemeClr val="accent5">
              <a:lumMod val="75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389"/>
            <a:endParaRPr lang="en-US" sz="2446">
              <a:solidFill>
                <a:srgbClr val="FFFFFF"/>
              </a:solidFill>
            </a:endParaRPr>
          </a:p>
        </p:txBody>
      </p:sp>
    </p:spTree>
    <p:extLst>
      <p:ext uri="{BB962C8B-B14F-4D97-AF65-F5344CB8AC3E}">
        <p14:creationId xmlns:p14="http://schemas.microsoft.com/office/powerpoint/2010/main" val="425127550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0.04505 -0.01944 L -0.44544 -0.01944 " pathEditMode="relative" rAng="0" ptsTypes="AA">
                                      <p:cBhvr>
                                        <p:cTn id="14" dur="2000" fill="hold"/>
                                        <p:tgtEl>
                                          <p:spTgt spid="50"/>
                                        </p:tgtEl>
                                        <p:attrNameLst>
                                          <p:attrName>ppt_x</p:attrName>
                                          <p:attrName>ppt_y</p:attrName>
                                        </p:attrNameLst>
                                      </p:cBhvr>
                                      <p:rCtr x="-24531" y="0"/>
                                    </p:animMotion>
                                  </p:childTnLst>
                                </p:cTn>
                              </p:par>
                              <p:par>
                                <p:cTn id="15" presetID="42" presetClass="path" presetSubtype="0" accel="50000" decel="50000" fill="hold" grpId="0" nodeType="withEffect">
                                  <p:stCondLst>
                                    <p:cond delay="0"/>
                                  </p:stCondLst>
                                  <p:childTnLst>
                                    <p:animMotion origin="layout" path="M -0.0082 -0.02106 L -0.43815 -0.02129 " pathEditMode="relative" rAng="0" ptsTypes="AA">
                                      <p:cBhvr>
                                        <p:cTn id="16" dur="2000" fill="hold"/>
                                        <p:tgtEl>
                                          <p:spTgt spid="58"/>
                                        </p:tgtEl>
                                        <p:attrNameLst>
                                          <p:attrName>ppt_x</p:attrName>
                                          <p:attrName>ppt_y</p:attrName>
                                        </p:attrNameLst>
                                      </p:cBhvr>
                                      <p:rCtr x="-21497" y="-23"/>
                                    </p:animMotion>
                                  </p:childTnLst>
                                </p:cTn>
                              </p:par>
                              <p:par>
                                <p:cTn id="17" presetID="42" presetClass="path" presetSubtype="0" accel="50000" decel="50000" fill="hold" grpId="0" nodeType="withEffect">
                                  <p:stCondLst>
                                    <p:cond delay="0"/>
                                  </p:stCondLst>
                                  <p:childTnLst>
                                    <p:animMotion origin="layout" path="M 0.04532 -0.02269 L -0.44583 -0.02361 " pathEditMode="relative" rAng="0" ptsTypes="AA">
                                      <p:cBhvr>
                                        <p:cTn id="18" dur="2000" fill="hold"/>
                                        <p:tgtEl>
                                          <p:spTgt spid="60"/>
                                        </p:tgtEl>
                                        <p:attrNameLst>
                                          <p:attrName>ppt_x</p:attrName>
                                          <p:attrName>ppt_y</p:attrName>
                                        </p:attrNameLst>
                                      </p:cBhvr>
                                      <p:rCtr x="-24557" y="-46"/>
                                    </p:animMotion>
                                  </p:childTnLst>
                                </p:cTn>
                              </p:par>
                              <p:par>
                                <p:cTn id="19" presetID="42" presetClass="path" presetSubtype="0" accel="50000" decel="50000" fill="hold" grpId="0" nodeType="withEffect">
                                  <p:stCondLst>
                                    <p:cond delay="0"/>
                                  </p:stCondLst>
                                  <p:childTnLst>
                                    <p:animMotion origin="layout" path="M 0.00196 -0.00162 L -0.44179 -0.02246 " pathEditMode="relative" rAng="0" ptsTypes="AA">
                                      <p:cBhvr>
                                        <p:cTn id="20" dur="2000" fill="hold"/>
                                        <p:tgtEl>
                                          <p:spTgt spid="63"/>
                                        </p:tgtEl>
                                        <p:attrNameLst>
                                          <p:attrName>ppt_x</p:attrName>
                                          <p:attrName>ppt_y</p:attrName>
                                        </p:attrNameLst>
                                      </p:cBhvr>
                                      <p:rCtr x="-22187" y="-1042"/>
                                    </p:animMotion>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grpId="0" nodeType="clickEffect">
                                  <p:stCondLst>
                                    <p:cond delay="0"/>
                                  </p:stCondLst>
                                  <p:childTnLst>
                                    <p:animMotion origin="layout" path="M 0.18802 0.00024 L -0.45 0.04028 " pathEditMode="relative" rAng="0" ptsTypes="AA">
                                      <p:cBhvr>
                                        <p:cTn id="24" dur="2000" fill="hold"/>
                                        <p:tgtEl>
                                          <p:spTgt spid="65"/>
                                        </p:tgtEl>
                                        <p:attrNameLst>
                                          <p:attrName>ppt_x</p:attrName>
                                          <p:attrName>ppt_y</p:attrName>
                                        </p:attrNameLst>
                                      </p:cBhvr>
                                      <p:rCtr x="-31901" y="1991"/>
                                    </p:animMotion>
                                  </p:childTnLst>
                                </p:cTn>
                              </p:par>
                              <p:par>
                                <p:cTn id="25" presetID="42" presetClass="path" presetSubtype="0" accel="50000" decel="50000" fill="hold" grpId="0" nodeType="withEffect">
                                  <p:stCondLst>
                                    <p:cond delay="0"/>
                                  </p:stCondLst>
                                  <p:childTnLst>
                                    <p:animMotion origin="layout" path="M 0.0668 4.07407E-6 L -0.42382 0.04004 " pathEditMode="relative" rAng="0" ptsTypes="AA">
                                      <p:cBhvr>
                                        <p:cTn id="26" dur="2000" fill="hold"/>
                                        <p:tgtEl>
                                          <p:spTgt spid="68"/>
                                        </p:tgtEl>
                                        <p:attrNameLst>
                                          <p:attrName>ppt_x</p:attrName>
                                          <p:attrName>ppt_y</p:attrName>
                                        </p:attrNameLst>
                                      </p:cBhvr>
                                      <p:rCtr x="-24531" y="1991"/>
                                    </p:animMotion>
                                  </p:childTnLst>
                                </p:cTn>
                              </p:par>
                              <p:par>
                                <p:cTn id="27" presetID="10" presetClass="exit" presetSubtype="0" fill="hold" grpId="0" nodeType="withEffect">
                                  <p:stCondLst>
                                    <p:cond delay="0"/>
                                  </p:stCondLst>
                                  <p:childTnLst>
                                    <p:animEffect transition="out" filter="fade">
                                      <p:cBhvr>
                                        <p:cTn id="28" dur="500"/>
                                        <p:tgtEl>
                                          <p:spTgt spid="69"/>
                                        </p:tgtEl>
                                      </p:cBhvr>
                                    </p:animEffect>
                                    <p:set>
                                      <p:cBhvr>
                                        <p:cTn id="29" dur="1" fill="hold">
                                          <p:stCondLst>
                                            <p:cond delay="499"/>
                                          </p:stCondLst>
                                        </p:cTn>
                                        <p:tgtEl>
                                          <p:spTgt spid="69"/>
                                        </p:tgtEl>
                                        <p:attrNameLst>
                                          <p:attrName>style.visibility</p:attrName>
                                        </p:attrNameLst>
                                      </p:cBhvr>
                                      <p:to>
                                        <p:strVal val="hidden"/>
                                      </p:to>
                                    </p:set>
                                  </p:childTnLst>
                                </p:cTn>
                              </p:par>
                              <p:par>
                                <p:cTn id="30" presetID="10" presetClass="exit" presetSubtype="0" fill="hold" grpId="0" nodeType="withEffect">
                                  <p:stCondLst>
                                    <p:cond delay="0"/>
                                  </p:stCondLst>
                                  <p:childTnLst>
                                    <p:animEffect transition="out" filter="fade">
                                      <p:cBhvr>
                                        <p:cTn id="31" dur="500"/>
                                        <p:tgtEl>
                                          <p:spTgt spid="74"/>
                                        </p:tgtEl>
                                      </p:cBhvr>
                                    </p:animEffect>
                                    <p:set>
                                      <p:cBhvr>
                                        <p:cTn id="32" dur="1" fill="hold">
                                          <p:stCondLst>
                                            <p:cond delay="499"/>
                                          </p:stCondLst>
                                        </p:cTn>
                                        <p:tgtEl>
                                          <p:spTgt spid="74"/>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141"/>
                                        </p:tgtEl>
                                        <p:attrNameLst>
                                          <p:attrName>style.visibility</p:attrName>
                                        </p:attrNameLst>
                                      </p:cBhvr>
                                      <p:to>
                                        <p:strVal val="visible"/>
                                      </p:to>
                                    </p:set>
                                    <p:animEffect transition="in" filter="fade">
                                      <p:cBhvr>
                                        <p:cTn id="35" dur="500"/>
                                        <p:tgtEl>
                                          <p:spTgt spid="14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114"/>
                                        </p:tgtEl>
                                      </p:cBhvr>
                                    </p:animEffect>
                                    <p:set>
                                      <p:cBhvr>
                                        <p:cTn id="40" dur="1" fill="hold">
                                          <p:stCondLst>
                                            <p:cond delay="499"/>
                                          </p:stCondLst>
                                        </p:cTn>
                                        <p:tgtEl>
                                          <p:spTgt spid="114"/>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17"/>
                                        </p:tgtEl>
                                      </p:cBhvr>
                                    </p:animEffect>
                                    <p:set>
                                      <p:cBhvr>
                                        <p:cTn id="43" dur="1" fill="hold">
                                          <p:stCondLst>
                                            <p:cond delay="499"/>
                                          </p:stCondLst>
                                        </p:cTn>
                                        <p:tgtEl>
                                          <p:spTgt spid="117"/>
                                        </p:tgtEl>
                                        <p:attrNameLst>
                                          <p:attrName>style.visibility</p:attrName>
                                        </p:attrNameLst>
                                      </p:cBhvr>
                                      <p:to>
                                        <p:strVal val="hidden"/>
                                      </p:to>
                                    </p:set>
                                  </p:childTnLst>
                                </p:cTn>
                              </p:par>
                              <p:par>
                                <p:cTn id="44" presetID="10" presetClass="entr" presetSubtype="0" fill="hold" nodeType="with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fade">
                                      <p:cBhvr>
                                        <p:cTn id="46" dur="500"/>
                                        <p:tgtEl>
                                          <p:spTgt spid="104"/>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nodeType="click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circle(in)">
                                      <p:cBhvr>
                                        <p:cTn id="51" dur="20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0" presetClass="entr" presetSubtype="0"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10" presetClass="entr" presetSubtype="0" fill="hold" nodeType="withEffect">
                                  <p:stCondLst>
                                    <p:cond delay="0"/>
                                  </p:stCondLst>
                                  <p:childTnLst>
                                    <p:set>
                                      <p:cBhvr>
                                        <p:cTn id="64" dur="1" fill="hold">
                                          <p:stCondLst>
                                            <p:cond delay="0"/>
                                          </p:stCondLst>
                                        </p:cTn>
                                        <p:tgtEl>
                                          <p:spTgt spid="135"/>
                                        </p:tgtEl>
                                        <p:attrNameLst>
                                          <p:attrName>style.visibility</p:attrName>
                                        </p:attrNameLst>
                                      </p:cBhvr>
                                      <p:to>
                                        <p:strVal val="visible"/>
                                      </p:to>
                                    </p:set>
                                    <p:animEffect transition="in" filter="fade">
                                      <p:cBhvr>
                                        <p:cTn id="65" dur="500"/>
                                        <p:tgtEl>
                                          <p:spTgt spid="135"/>
                                        </p:tgtEl>
                                      </p:cBhvr>
                                    </p:animEffect>
                                  </p:childTnLst>
                                </p:cTn>
                              </p:par>
                              <p:par>
                                <p:cTn id="66" presetID="6" presetClass="entr" presetSubtype="16" fill="hold" nodeType="withEffect">
                                  <p:stCondLst>
                                    <p:cond delay="0"/>
                                  </p:stCondLst>
                                  <p:childTnLst>
                                    <p:set>
                                      <p:cBhvr>
                                        <p:cTn id="67" dur="1" fill="hold">
                                          <p:stCondLst>
                                            <p:cond delay="0"/>
                                          </p:stCondLst>
                                        </p:cTn>
                                        <p:tgtEl>
                                          <p:spTgt spid="207"/>
                                        </p:tgtEl>
                                        <p:attrNameLst>
                                          <p:attrName>style.visibility</p:attrName>
                                        </p:attrNameLst>
                                      </p:cBhvr>
                                      <p:to>
                                        <p:strVal val="visible"/>
                                      </p:to>
                                    </p:set>
                                    <p:animEffect transition="in" filter="circle(in)">
                                      <p:cBhvr>
                                        <p:cTn id="68" dur="2000"/>
                                        <p:tgtEl>
                                          <p:spTgt spid="20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6"/>
                                        </p:tgtEl>
                                        <p:attrNameLst>
                                          <p:attrName>style.visibility</p:attrName>
                                        </p:attrNameLst>
                                      </p:cBhvr>
                                      <p:to>
                                        <p:strVal val="visible"/>
                                      </p:to>
                                    </p:set>
                                    <p:animEffect transition="in" filter="fade">
                                      <p:cBhvr>
                                        <p:cTn id="71" dur="500"/>
                                        <p:tgtEl>
                                          <p:spTgt spid="206"/>
                                        </p:tgtEl>
                                      </p:cBhvr>
                                    </p:animEffect>
                                  </p:childTnLst>
                                </p:cTn>
                              </p:par>
                              <p:par>
                                <p:cTn id="72" presetID="6" presetClass="entr" presetSubtype="16" fill="hold" nodeType="withEffect">
                                  <p:stCondLst>
                                    <p:cond delay="0"/>
                                  </p:stCondLst>
                                  <p:childTnLst>
                                    <p:set>
                                      <p:cBhvr>
                                        <p:cTn id="73" dur="1" fill="hold">
                                          <p:stCondLst>
                                            <p:cond delay="0"/>
                                          </p:stCondLst>
                                        </p:cTn>
                                        <p:tgtEl>
                                          <p:spTgt spid="218"/>
                                        </p:tgtEl>
                                        <p:attrNameLst>
                                          <p:attrName>style.visibility</p:attrName>
                                        </p:attrNameLst>
                                      </p:cBhvr>
                                      <p:to>
                                        <p:strVal val="visible"/>
                                      </p:to>
                                    </p:set>
                                    <p:animEffect transition="in" filter="circle(in)">
                                      <p:cBhvr>
                                        <p:cTn id="74" dur="2000"/>
                                        <p:tgtEl>
                                          <p:spTgt spid="218"/>
                                        </p:tgtEl>
                                      </p:cBhvr>
                                    </p:animEffect>
                                  </p:childTnLst>
                                </p:cTn>
                              </p:par>
                              <p:par>
                                <p:cTn id="75" presetID="6" presetClass="entr" presetSubtype="16" fill="hold"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circle(in)">
                                      <p:cBhvr>
                                        <p:cTn id="77" dur="2000"/>
                                        <p:tgtEl>
                                          <p:spTgt spid="18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0" nodeType="clickEffect">
                                  <p:stCondLst>
                                    <p:cond delay="0"/>
                                  </p:stCondLst>
                                  <p:childTnLst>
                                    <p:animEffect transition="out" filter="fade">
                                      <p:cBhvr>
                                        <p:cTn id="81" dur="500"/>
                                        <p:tgtEl>
                                          <p:spTgt spid="113"/>
                                        </p:tgtEl>
                                      </p:cBhvr>
                                    </p:animEffect>
                                    <p:set>
                                      <p:cBhvr>
                                        <p:cTn id="82" dur="1" fill="hold">
                                          <p:stCondLst>
                                            <p:cond delay="499"/>
                                          </p:stCondLst>
                                        </p:cTn>
                                        <p:tgtEl>
                                          <p:spTgt spid="113"/>
                                        </p:tgtEl>
                                        <p:attrNameLst>
                                          <p:attrName>style.visibility</p:attrName>
                                        </p:attrNameLst>
                                      </p:cBhvr>
                                      <p:to>
                                        <p:strVal val="hidden"/>
                                      </p:to>
                                    </p:set>
                                  </p:childTnLst>
                                </p:cTn>
                              </p:par>
                              <p:par>
                                <p:cTn id="83" presetID="10" presetClass="entr" presetSubtype="0"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500"/>
                                        <p:tgtEl>
                                          <p:spTgt spid="16"/>
                                        </p:tgtEl>
                                      </p:cBhvr>
                                    </p:animEffect>
                                  </p:childTnLst>
                                </p:cTn>
                              </p:par>
                              <p:par>
                                <p:cTn id="86" presetID="10" presetClass="exit" presetSubtype="0" fill="hold" grpId="1" nodeType="withEffect">
                                  <p:stCondLst>
                                    <p:cond delay="0"/>
                                  </p:stCondLst>
                                  <p:childTnLst>
                                    <p:animEffect transition="out" filter="fade">
                                      <p:cBhvr>
                                        <p:cTn id="87" dur="500"/>
                                        <p:tgtEl>
                                          <p:spTgt spid="68"/>
                                        </p:tgtEl>
                                      </p:cBhvr>
                                    </p:animEffect>
                                    <p:set>
                                      <p:cBhvr>
                                        <p:cTn id="88" dur="1" fill="hold">
                                          <p:stCondLst>
                                            <p:cond delay="499"/>
                                          </p:stCondLst>
                                        </p:cTn>
                                        <p:tgtEl>
                                          <p:spTgt spid="68"/>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97"/>
                                        </p:tgtEl>
                                        <p:attrNameLst>
                                          <p:attrName>style.visibility</p:attrName>
                                        </p:attrNameLst>
                                      </p:cBhvr>
                                      <p:to>
                                        <p:strVal val="visible"/>
                                      </p:to>
                                    </p:set>
                                    <p:animEffect transition="in" filter="fade">
                                      <p:cBhvr>
                                        <p:cTn id="93" dur="500"/>
                                        <p:tgtEl>
                                          <p:spTgt spid="9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00"/>
                                        </p:tgtEl>
                                        <p:attrNameLst>
                                          <p:attrName>style.visibility</p:attrName>
                                        </p:attrNameLst>
                                      </p:cBhvr>
                                      <p:to>
                                        <p:strVal val="visible"/>
                                      </p:to>
                                    </p:set>
                                    <p:animEffect transition="in" filter="fade">
                                      <p:cBhvr>
                                        <p:cTn id="96" dur="500"/>
                                        <p:tgtEl>
                                          <p:spTgt spid="100"/>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101"/>
                                        </p:tgtEl>
                                        <p:attrNameLst>
                                          <p:attrName>style.visibility</p:attrName>
                                        </p:attrNameLst>
                                      </p:cBhvr>
                                      <p:to>
                                        <p:strVal val="visible"/>
                                      </p:to>
                                    </p:set>
                                    <p:animEffect transition="in" filter="fade">
                                      <p:cBhvr>
                                        <p:cTn id="101" dur="500"/>
                                        <p:tgtEl>
                                          <p:spTgt spid="10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02"/>
                                        </p:tgtEl>
                                        <p:attrNameLst>
                                          <p:attrName>style.visibility</p:attrName>
                                        </p:attrNameLst>
                                      </p:cBhvr>
                                      <p:to>
                                        <p:strVal val="visible"/>
                                      </p:to>
                                    </p:set>
                                    <p:animEffect transition="in" filter="fade">
                                      <p:cBhvr>
                                        <p:cTn id="104" dur="500"/>
                                        <p:tgtEl>
                                          <p:spTgt spid="102"/>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98"/>
                                        </p:tgtEl>
                                        <p:attrNameLst>
                                          <p:attrName>style.visibility</p:attrName>
                                        </p:attrNameLst>
                                      </p:cBhvr>
                                      <p:to>
                                        <p:strVal val="visible"/>
                                      </p:to>
                                    </p:set>
                                    <p:animEffect transition="in" filter="fade">
                                      <p:cBhvr>
                                        <p:cTn id="109" dur="500"/>
                                        <p:tgtEl>
                                          <p:spTgt spid="98"/>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99"/>
                                        </p:tgtEl>
                                        <p:attrNameLst>
                                          <p:attrName>style.visibility</p:attrName>
                                        </p:attrNameLst>
                                      </p:cBhvr>
                                      <p:to>
                                        <p:strVal val="visible"/>
                                      </p:to>
                                    </p:set>
                                    <p:animEffect transition="in" filter="fade">
                                      <p:cBhvr>
                                        <p:cTn id="11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11" grpId="0" animBg="1"/>
      <p:bldP spid="15" grpId="0" animBg="1"/>
      <p:bldP spid="3" grpId="0" animBg="1"/>
      <p:bldP spid="16" grpId="0"/>
      <p:bldP spid="50" grpId="0" animBg="1"/>
      <p:bldP spid="58" grpId="0" animBg="1"/>
      <p:bldP spid="60" grpId="0" animBg="1"/>
      <p:bldP spid="63" grpId="0" animBg="1"/>
      <p:bldP spid="65" grpId="0" animBg="1"/>
      <p:bldP spid="68" grpId="0" animBg="1"/>
      <p:bldP spid="68" grpId="1" animBg="1"/>
      <p:bldP spid="69" grpId="0" animBg="1"/>
      <p:bldP spid="74" grpId="0" animBg="1"/>
      <p:bldP spid="113" grpId="0" animBg="1"/>
      <p:bldP spid="114" grpId="0" animBg="1"/>
      <p:bldP spid="117" grpId="0" animBg="1"/>
      <p:bldP spid="206" grpId="0" animBg="1"/>
      <p:bldP spid="97" grpId="0" animBg="1"/>
      <p:bldP spid="98" grpId="0" animBg="1"/>
      <p:bldP spid="99" grpId="0" animBg="1"/>
      <p:bldP spid="100" grpId="0" animBg="1"/>
      <p:bldP spid="101" grpId="0" animBg="1"/>
      <p:bldP spid="10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57164" y="373208"/>
            <a:ext cx="10722146" cy="884725"/>
          </a:xfrm>
        </p:spPr>
        <p:txBody>
          <a:bodyPr>
            <a:normAutofit/>
          </a:bodyPr>
          <a:lstStyle/>
          <a:p>
            <a:r>
              <a:rPr lang="en-US" dirty="0" smtClean="0"/>
              <a:t>Early customer performance gains</a:t>
            </a:r>
            <a:endParaRPr lang="en-US" sz="2855" dirty="0">
              <a:solidFill>
                <a:srgbClr val="FF0000"/>
              </a:solidFill>
            </a:endParaRPr>
          </a:p>
        </p:txBody>
      </p:sp>
      <p:graphicFrame>
        <p:nvGraphicFramePr>
          <p:cNvPr id="27" name="Chart 26"/>
          <p:cNvGraphicFramePr/>
          <p:nvPr>
            <p:extLst/>
          </p:nvPr>
        </p:nvGraphicFramePr>
        <p:xfrm>
          <a:off x="209694" y="1388121"/>
          <a:ext cx="6681916" cy="5268807"/>
        </p:xfrm>
        <a:graphic>
          <a:graphicData uri="http://schemas.openxmlformats.org/drawingml/2006/chart">
            <c:chart xmlns:c="http://schemas.openxmlformats.org/drawingml/2006/chart" xmlns:r="http://schemas.openxmlformats.org/officeDocument/2006/relationships" r:id="rId3"/>
          </a:graphicData>
        </a:graphic>
      </p:graphicFrame>
      <p:sp>
        <p:nvSpPr>
          <p:cNvPr id="28" name="Rounded Rectangular Callout 27"/>
          <p:cNvSpPr/>
          <p:nvPr/>
        </p:nvSpPr>
        <p:spPr>
          <a:xfrm>
            <a:off x="7342585" y="5262947"/>
            <a:ext cx="4490397" cy="933485"/>
          </a:xfrm>
          <a:prstGeom prst="wedgeRoundRectCallout">
            <a:avLst>
              <a:gd name="adj1" fmla="val -170097"/>
              <a:gd name="adj2" fmla="val -31576"/>
              <a:gd name="adj3" fmla="val 16667"/>
            </a:avLst>
          </a:prstGeom>
          <a:solidFill>
            <a:schemeClr val="bg2">
              <a:lumMod val="50000"/>
              <a:alpha val="43000"/>
            </a:schemeClr>
          </a:solidFill>
          <a:ln>
            <a:noFill/>
          </a:ln>
          <a:effectLst/>
          <a:scene3d>
            <a:camera prst="orthographicFront"/>
            <a:lightRig rig="threePt" dir="t"/>
          </a:scene3d>
          <a:sp3d>
            <a:bevelT w="0" h="0"/>
          </a:sp3d>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21389"/>
            <a:r>
              <a:rPr lang="en-US" sz="1902" dirty="0">
                <a:solidFill>
                  <a:srgbClr val="404040"/>
                </a:solidFill>
              </a:rPr>
              <a:t>Despite 20 years of optimizing for existing </a:t>
            </a:r>
            <a:r>
              <a:rPr lang="en-US" sz="1902">
                <a:solidFill>
                  <a:srgbClr val="404040"/>
                </a:solidFill>
              </a:rPr>
              <a:t>OLTP </a:t>
            </a:r>
            <a:r>
              <a:rPr lang="en-US" sz="1902" smtClean="0">
                <a:solidFill>
                  <a:srgbClr val="404040"/>
                </a:solidFill>
              </a:rPr>
              <a:t>benchmarks </a:t>
            </a:r>
            <a:r>
              <a:rPr lang="en-US" sz="1902" dirty="0">
                <a:solidFill>
                  <a:srgbClr val="404040"/>
                </a:solidFill>
              </a:rPr>
              <a:t>– we still get </a:t>
            </a:r>
            <a:r>
              <a:rPr lang="en-US" sz="1902">
                <a:solidFill>
                  <a:srgbClr val="404040"/>
                </a:solidFill>
              </a:rPr>
              <a:t>2x </a:t>
            </a:r>
            <a:r>
              <a:rPr lang="en-US" sz="1902" smtClean="0">
                <a:solidFill>
                  <a:srgbClr val="404040"/>
                </a:solidFill>
              </a:rPr>
              <a:t>on a workload </a:t>
            </a:r>
            <a:r>
              <a:rPr lang="en-US" sz="1902" dirty="0">
                <a:solidFill>
                  <a:srgbClr val="404040"/>
                </a:solidFill>
              </a:rPr>
              <a:t>derived from TPC-C</a:t>
            </a:r>
          </a:p>
        </p:txBody>
      </p:sp>
      <p:sp>
        <p:nvSpPr>
          <p:cNvPr id="29" name="Rounded Rectangular Callout 28"/>
          <p:cNvSpPr/>
          <p:nvPr/>
        </p:nvSpPr>
        <p:spPr>
          <a:xfrm>
            <a:off x="7327319" y="1834496"/>
            <a:ext cx="4498030" cy="777414"/>
          </a:xfrm>
          <a:prstGeom prst="wedgeRoundRectCallout">
            <a:avLst>
              <a:gd name="adj1" fmla="val -64470"/>
              <a:gd name="adj2" fmla="val 31599"/>
              <a:gd name="adj3" fmla="val 16667"/>
            </a:avLst>
          </a:prstGeom>
          <a:solidFill>
            <a:schemeClr val="bg2">
              <a:lumMod val="50000"/>
              <a:alpha val="43000"/>
            </a:schemeClr>
          </a:solidFill>
          <a:ln>
            <a:noFill/>
          </a:ln>
          <a:effectLst/>
          <a:scene3d>
            <a:camera prst="orthographicFront"/>
            <a:lightRig rig="threePt" dir="t"/>
          </a:scene3d>
          <a:sp3d>
            <a:bevelT w="0" h="0"/>
          </a:sp3d>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21389"/>
            <a:r>
              <a:rPr lang="en-US" sz="1902" dirty="0">
                <a:solidFill>
                  <a:srgbClr val="404040"/>
                </a:solidFill>
              </a:rPr>
              <a:t>Apps that take full advantage: e.g. web app session state</a:t>
            </a:r>
          </a:p>
        </p:txBody>
      </p:sp>
      <p:sp>
        <p:nvSpPr>
          <p:cNvPr id="30" name="Rounded Rectangular Callout 29"/>
          <p:cNvSpPr/>
          <p:nvPr/>
        </p:nvSpPr>
        <p:spPr>
          <a:xfrm>
            <a:off x="7334951" y="2981400"/>
            <a:ext cx="4498030" cy="777414"/>
          </a:xfrm>
          <a:prstGeom prst="wedgeRoundRectCallout">
            <a:avLst>
              <a:gd name="adj1" fmla="val -137265"/>
              <a:gd name="adj2" fmla="val 13038"/>
              <a:gd name="adj3" fmla="val 16667"/>
            </a:avLst>
          </a:prstGeom>
          <a:solidFill>
            <a:schemeClr val="bg2">
              <a:lumMod val="50000"/>
              <a:alpha val="43000"/>
            </a:schemeClr>
          </a:solidFill>
          <a:ln>
            <a:noFill/>
          </a:ln>
          <a:effectLst/>
          <a:scene3d>
            <a:camera prst="orthographicFront"/>
            <a:lightRig rig="threePt" dir="t"/>
          </a:scene3d>
          <a:sp3d>
            <a:bevelT w="0" h="0"/>
          </a:sp3d>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21389"/>
            <a:r>
              <a:rPr lang="en-US" sz="1902" dirty="0">
                <a:solidFill>
                  <a:srgbClr val="404040"/>
                </a:solidFill>
              </a:rPr>
              <a:t>Apps with periodic bulk updates &amp; heavy random reads</a:t>
            </a:r>
          </a:p>
        </p:txBody>
      </p:sp>
      <p:sp>
        <p:nvSpPr>
          <p:cNvPr id="32" name="Rounded Rectangular Callout 31"/>
          <p:cNvSpPr/>
          <p:nvPr/>
        </p:nvSpPr>
        <p:spPr>
          <a:xfrm>
            <a:off x="7342585" y="4096772"/>
            <a:ext cx="4490398" cy="777414"/>
          </a:xfrm>
          <a:prstGeom prst="wedgeRoundRectCallout">
            <a:avLst>
              <a:gd name="adj1" fmla="val -160106"/>
              <a:gd name="adj2" fmla="val -5045"/>
              <a:gd name="adj3" fmla="val 16667"/>
            </a:avLst>
          </a:prstGeom>
          <a:solidFill>
            <a:schemeClr val="bg2">
              <a:lumMod val="50000"/>
              <a:alpha val="43000"/>
            </a:schemeClr>
          </a:solidFill>
          <a:ln>
            <a:noFill/>
          </a:ln>
          <a:effectLst/>
          <a:scene3d>
            <a:camera prst="orthographicFront"/>
            <a:lightRig rig="threePt" dir="t"/>
          </a:scene3d>
          <a:sp3d>
            <a:bevelT w="0" h="0"/>
          </a:sp3d>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21389"/>
            <a:r>
              <a:rPr lang="en-US" sz="1902" dirty="0">
                <a:solidFill>
                  <a:srgbClr val="404040"/>
                </a:solidFill>
              </a:rPr>
              <a:t>Existing apps typically see 4-7x improvement</a:t>
            </a:r>
          </a:p>
        </p:txBody>
      </p:sp>
    </p:spTree>
    <p:extLst>
      <p:ext uri="{BB962C8B-B14F-4D97-AF65-F5344CB8AC3E}">
        <p14:creationId xmlns:p14="http://schemas.microsoft.com/office/powerpoint/2010/main" val="160226695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Table DDL</a:t>
            </a:r>
            <a:endParaRPr lang="en-US" dirty="0"/>
          </a:p>
        </p:txBody>
      </p:sp>
      <p:sp>
        <p:nvSpPr>
          <p:cNvPr id="3" name="Text Placeholder 2"/>
          <p:cNvSpPr>
            <a:spLocks noGrp="1"/>
          </p:cNvSpPr>
          <p:nvPr>
            <p:ph type="body" sz="quarter" idx="10"/>
          </p:nvPr>
        </p:nvSpPr>
        <p:spPr>
          <a:xfrm>
            <a:off x="621056" y="1449134"/>
            <a:ext cx="11543147" cy="5248527"/>
          </a:xfrm>
        </p:spPr>
        <p:txBody>
          <a:bodyPr>
            <a:noAutofit/>
          </a:bodyPr>
          <a:lstStyle/>
          <a:p>
            <a:r>
              <a:rPr lang="en-US" sz="2000" dirty="0">
                <a:solidFill>
                  <a:srgbClr val="0000FF"/>
                </a:solidFill>
                <a:latin typeface="Consolas"/>
              </a:rPr>
              <a:t>CREATE</a:t>
            </a:r>
            <a:r>
              <a:rPr lang="en-US" sz="2000" dirty="0">
                <a:solidFill>
                  <a:prstClr val="black"/>
                </a:solidFill>
                <a:latin typeface="Consolas"/>
              </a:rPr>
              <a:t> </a:t>
            </a:r>
            <a:r>
              <a:rPr lang="en-US" sz="2000" dirty="0">
                <a:solidFill>
                  <a:srgbClr val="0000FF"/>
                </a:solidFill>
                <a:latin typeface="Consolas"/>
              </a:rPr>
              <a:t>TABLE</a:t>
            </a:r>
            <a:r>
              <a:rPr lang="en-US" sz="2000" dirty="0">
                <a:solidFill>
                  <a:prstClr val="black"/>
                </a:solidFill>
                <a:latin typeface="Consolas"/>
              </a:rPr>
              <a:t> </a:t>
            </a:r>
            <a:r>
              <a:rPr lang="en-US" sz="2000" dirty="0">
                <a:solidFill>
                  <a:srgbClr val="008080"/>
                </a:solidFill>
                <a:latin typeface="Consolas"/>
              </a:rPr>
              <a:t>[Customer]</a:t>
            </a:r>
            <a:r>
              <a:rPr lang="en-US" sz="2000" dirty="0">
                <a:solidFill>
                  <a:srgbClr val="808080"/>
                </a:solidFill>
                <a:latin typeface="Consolas"/>
              </a:rPr>
              <a:t>(</a:t>
            </a:r>
            <a:endParaRPr lang="en-US" sz="2000" dirty="0">
              <a:solidFill>
                <a:prstClr val="black"/>
              </a:solidFill>
              <a:latin typeface="Consolas"/>
            </a:endParaRPr>
          </a:p>
          <a:p>
            <a:r>
              <a:rPr lang="en-US" sz="2000" dirty="0">
                <a:solidFill>
                  <a:prstClr val="black"/>
                </a:solidFill>
                <a:latin typeface="Consolas"/>
              </a:rPr>
              <a:t>    </a:t>
            </a:r>
            <a:r>
              <a:rPr lang="en-US" sz="2000" dirty="0">
                <a:solidFill>
                  <a:srgbClr val="008080"/>
                </a:solidFill>
                <a:latin typeface="Consolas"/>
              </a:rPr>
              <a:t>[</a:t>
            </a:r>
            <a:r>
              <a:rPr lang="en-US" sz="2000" dirty="0" err="1">
                <a:solidFill>
                  <a:srgbClr val="008080"/>
                </a:solidFill>
                <a:latin typeface="Consolas"/>
              </a:rPr>
              <a:t>CustomerID</a:t>
            </a:r>
            <a:r>
              <a:rPr lang="en-US" sz="2000" dirty="0">
                <a:solidFill>
                  <a:srgbClr val="008080"/>
                </a:solidFill>
                <a:latin typeface="Consolas"/>
              </a:rPr>
              <a:t>]</a:t>
            </a:r>
            <a:r>
              <a:rPr lang="en-US" sz="2000" dirty="0">
                <a:solidFill>
                  <a:prstClr val="black"/>
                </a:solidFill>
                <a:latin typeface="Consolas"/>
              </a:rPr>
              <a:t> </a:t>
            </a:r>
            <a:r>
              <a:rPr lang="en-US" sz="2000" dirty="0">
                <a:solidFill>
                  <a:srgbClr val="0000FF"/>
                </a:solidFill>
                <a:latin typeface="Consolas"/>
              </a:rPr>
              <a:t>INT</a:t>
            </a:r>
            <a:r>
              <a:rPr lang="en-US" sz="2000" dirty="0">
                <a:solidFill>
                  <a:prstClr val="black"/>
                </a:solidFill>
                <a:latin typeface="Consolas"/>
              </a:rPr>
              <a:t> </a:t>
            </a:r>
            <a:r>
              <a:rPr lang="en-US" sz="2000" dirty="0">
                <a:solidFill>
                  <a:srgbClr val="808080"/>
                </a:solidFill>
                <a:latin typeface="Consolas"/>
              </a:rPr>
              <a:t>NOT</a:t>
            </a:r>
            <a:r>
              <a:rPr lang="en-US" sz="2000" dirty="0">
                <a:solidFill>
                  <a:prstClr val="black"/>
                </a:solidFill>
                <a:latin typeface="Consolas"/>
              </a:rPr>
              <a:t> </a:t>
            </a:r>
            <a:r>
              <a:rPr lang="en-US" sz="2000" dirty="0">
                <a:solidFill>
                  <a:srgbClr val="808080"/>
                </a:solidFill>
                <a:latin typeface="Consolas"/>
              </a:rPr>
              <a:t>NULL</a:t>
            </a:r>
            <a:r>
              <a:rPr lang="en-US" sz="2000" dirty="0">
                <a:solidFill>
                  <a:prstClr val="black"/>
                </a:solidFill>
                <a:latin typeface="Consolas"/>
              </a:rPr>
              <a:t> </a:t>
            </a:r>
          </a:p>
          <a:p>
            <a:r>
              <a:rPr lang="en-US" sz="2000" dirty="0">
                <a:solidFill>
                  <a:prstClr val="black"/>
                </a:solidFill>
                <a:latin typeface="Consolas"/>
              </a:rPr>
              <a:t>		</a:t>
            </a:r>
            <a:r>
              <a:rPr lang="en-US" sz="2000" dirty="0">
                <a:solidFill>
                  <a:srgbClr val="0000FF"/>
                </a:solidFill>
                <a:latin typeface="Consolas"/>
              </a:rPr>
              <a:t>PRIMARY</a:t>
            </a:r>
            <a:r>
              <a:rPr lang="en-US" sz="2000" dirty="0">
                <a:solidFill>
                  <a:prstClr val="black"/>
                </a:solidFill>
                <a:latin typeface="Consolas"/>
              </a:rPr>
              <a:t> </a:t>
            </a:r>
            <a:r>
              <a:rPr lang="en-US" sz="2000" dirty="0">
                <a:solidFill>
                  <a:srgbClr val="0000FF"/>
                </a:solidFill>
                <a:latin typeface="Consolas"/>
              </a:rPr>
              <a:t>KEY</a:t>
            </a:r>
            <a:r>
              <a:rPr lang="en-US" sz="2000" dirty="0">
                <a:solidFill>
                  <a:prstClr val="black"/>
                </a:solidFill>
                <a:latin typeface="Consolas"/>
              </a:rPr>
              <a:t> </a:t>
            </a:r>
            <a:r>
              <a:rPr lang="en-US" sz="2000" dirty="0">
                <a:solidFill>
                  <a:srgbClr val="0000FF"/>
                </a:solidFill>
                <a:latin typeface="Consolas"/>
              </a:rPr>
              <a:t>NONCLUSTERED HASH</a:t>
            </a:r>
            <a:r>
              <a:rPr lang="en-US" sz="2000" dirty="0">
                <a:solidFill>
                  <a:prstClr val="black"/>
                </a:solidFill>
                <a:latin typeface="Consolas"/>
              </a:rPr>
              <a:t> </a:t>
            </a:r>
            <a:r>
              <a:rPr lang="en-US" sz="2000" dirty="0">
                <a:solidFill>
                  <a:srgbClr val="0000FF"/>
                </a:solidFill>
                <a:latin typeface="Consolas"/>
              </a:rPr>
              <a:t>WITH </a:t>
            </a:r>
            <a:r>
              <a:rPr lang="en-US" sz="2000" dirty="0">
                <a:solidFill>
                  <a:srgbClr val="808080"/>
                </a:solidFill>
                <a:latin typeface="Consolas"/>
              </a:rPr>
              <a:t>(</a:t>
            </a:r>
            <a:r>
              <a:rPr lang="en-US" sz="2000" dirty="0">
                <a:solidFill>
                  <a:srgbClr val="0000FF"/>
                </a:solidFill>
                <a:latin typeface="Consolas"/>
              </a:rPr>
              <a:t>BUCKET_COUNT</a:t>
            </a:r>
            <a:r>
              <a:rPr lang="en-US" sz="2000" dirty="0">
                <a:solidFill>
                  <a:srgbClr val="008080"/>
                </a:solidFill>
                <a:latin typeface="Consolas"/>
              </a:rPr>
              <a:t> </a:t>
            </a:r>
            <a:r>
              <a:rPr lang="en-US" sz="2000" dirty="0">
                <a:solidFill>
                  <a:srgbClr val="808080"/>
                </a:solidFill>
                <a:latin typeface="Consolas"/>
              </a:rPr>
              <a:t>=</a:t>
            </a:r>
            <a:r>
              <a:rPr lang="en-US" sz="2000" dirty="0">
                <a:solidFill>
                  <a:prstClr val="black"/>
                </a:solidFill>
                <a:latin typeface="Consolas"/>
              </a:rPr>
              <a:t> </a:t>
            </a:r>
            <a:r>
              <a:rPr lang="en-US" sz="2000" dirty="0">
                <a:solidFill>
                  <a:srgbClr val="808080"/>
                </a:solidFill>
                <a:latin typeface="Consolas"/>
              </a:rPr>
              <a:t>1000000),</a:t>
            </a:r>
            <a:endParaRPr lang="en-US" sz="2000" dirty="0">
              <a:solidFill>
                <a:prstClr val="black"/>
              </a:solidFill>
              <a:latin typeface="Consolas"/>
            </a:endParaRPr>
          </a:p>
          <a:p>
            <a:r>
              <a:rPr lang="en-US" sz="2000" dirty="0">
                <a:solidFill>
                  <a:prstClr val="black"/>
                </a:solidFill>
                <a:latin typeface="Consolas"/>
              </a:rPr>
              <a:t>    </a:t>
            </a:r>
            <a:r>
              <a:rPr lang="en-US" sz="2000" dirty="0">
                <a:solidFill>
                  <a:srgbClr val="008080"/>
                </a:solidFill>
                <a:latin typeface="Consolas"/>
              </a:rPr>
              <a:t>[Name]</a:t>
            </a:r>
            <a:r>
              <a:rPr lang="en-US" sz="2000" dirty="0">
                <a:solidFill>
                  <a:prstClr val="black"/>
                </a:solidFill>
                <a:latin typeface="Consolas"/>
              </a:rPr>
              <a:t> </a:t>
            </a:r>
            <a:r>
              <a:rPr lang="en-US" sz="2000" dirty="0">
                <a:solidFill>
                  <a:srgbClr val="0000FF"/>
                </a:solidFill>
                <a:latin typeface="Consolas"/>
              </a:rPr>
              <a:t>NVARCHAR</a:t>
            </a:r>
            <a:r>
              <a:rPr lang="en-US" sz="2000" dirty="0">
                <a:solidFill>
                  <a:srgbClr val="808080"/>
                </a:solidFill>
                <a:latin typeface="Consolas"/>
              </a:rPr>
              <a:t>(</a:t>
            </a:r>
            <a:r>
              <a:rPr lang="en-US" sz="2000" dirty="0">
                <a:solidFill>
                  <a:prstClr val="black"/>
                </a:solidFill>
                <a:latin typeface="Consolas"/>
              </a:rPr>
              <a:t>250</a:t>
            </a:r>
            <a:r>
              <a:rPr lang="en-US" sz="2000" dirty="0">
                <a:solidFill>
                  <a:srgbClr val="808080"/>
                </a:solidFill>
                <a:latin typeface="Consolas"/>
              </a:rPr>
              <a:t>)</a:t>
            </a:r>
            <a:r>
              <a:rPr lang="en-US" sz="2000" dirty="0">
                <a:solidFill>
                  <a:prstClr val="black"/>
                </a:solidFill>
                <a:latin typeface="Consolas"/>
              </a:rPr>
              <a:t> </a:t>
            </a:r>
            <a:r>
              <a:rPr lang="en-US" sz="2000" dirty="0">
                <a:solidFill>
                  <a:srgbClr val="808080"/>
                </a:solidFill>
                <a:latin typeface="Consolas"/>
              </a:rPr>
              <a:t>NOT</a:t>
            </a:r>
            <a:r>
              <a:rPr lang="en-US" sz="2000" dirty="0">
                <a:solidFill>
                  <a:prstClr val="black"/>
                </a:solidFill>
                <a:latin typeface="Consolas"/>
              </a:rPr>
              <a:t> </a:t>
            </a:r>
            <a:r>
              <a:rPr lang="en-US" sz="2000" dirty="0">
                <a:solidFill>
                  <a:srgbClr val="808080"/>
                </a:solidFill>
                <a:latin typeface="Consolas"/>
              </a:rPr>
              <a:t>NULL,</a:t>
            </a:r>
          </a:p>
          <a:p>
            <a:r>
              <a:rPr lang="en-US" sz="2000" dirty="0">
                <a:solidFill>
                  <a:prstClr val="black"/>
                </a:solidFill>
                <a:latin typeface="Consolas"/>
              </a:rPr>
              <a:t>    </a:t>
            </a:r>
            <a:r>
              <a:rPr lang="en-US" sz="2000" dirty="0">
                <a:solidFill>
                  <a:srgbClr val="008080"/>
                </a:solidFill>
                <a:latin typeface="Consolas"/>
              </a:rPr>
              <a:t>[</a:t>
            </a:r>
            <a:r>
              <a:rPr lang="en-US" sz="2000" dirty="0" err="1">
                <a:solidFill>
                  <a:srgbClr val="008080"/>
                </a:solidFill>
                <a:latin typeface="Consolas"/>
              </a:rPr>
              <a:t>CustomerSince</a:t>
            </a:r>
            <a:r>
              <a:rPr lang="en-US" sz="2000" dirty="0">
                <a:solidFill>
                  <a:srgbClr val="008080"/>
                </a:solidFill>
                <a:latin typeface="Consolas"/>
              </a:rPr>
              <a:t>]</a:t>
            </a:r>
            <a:r>
              <a:rPr lang="en-US" sz="2000" dirty="0">
                <a:solidFill>
                  <a:prstClr val="black"/>
                </a:solidFill>
                <a:latin typeface="Consolas"/>
              </a:rPr>
              <a:t> </a:t>
            </a:r>
            <a:r>
              <a:rPr lang="en-US" sz="2000" dirty="0">
                <a:solidFill>
                  <a:srgbClr val="0000FF"/>
                </a:solidFill>
                <a:latin typeface="Consolas"/>
              </a:rPr>
              <a:t>DATETIME</a:t>
            </a:r>
            <a:r>
              <a:rPr lang="en-US" sz="2000" dirty="0">
                <a:solidFill>
                  <a:prstClr val="black"/>
                </a:solidFill>
                <a:latin typeface="Consolas"/>
              </a:rPr>
              <a:t> </a:t>
            </a:r>
            <a:r>
              <a:rPr lang="en-US" sz="2000" dirty="0">
                <a:solidFill>
                  <a:srgbClr val="808080"/>
                </a:solidFill>
                <a:latin typeface="Consolas"/>
              </a:rPr>
              <a:t>NULL</a:t>
            </a:r>
            <a:endParaRPr lang="en-US" sz="2000" dirty="0">
              <a:solidFill>
                <a:prstClr val="black"/>
              </a:solidFill>
              <a:latin typeface="Consolas"/>
            </a:endParaRPr>
          </a:p>
          <a:p>
            <a:r>
              <a:rPr lang="en-US" sz="2000" dirty="0">
                <a:solidFill>
                  <a:srgbClr val="808080"/>
                </a:solidFill>
                <a:latin typeface="Consolas"/>
              </a:rPr>
              <a:t>		</a:t>
            </a:r>
            <a:r>
              <a:rPr lang="en-US" sz="2000" dirty="0">
                <a:solidFill>
                  <a:srgbClr val="0000FF"/>
                </a:solidFill>
                <a:latin typeface="Consolas"/>
              </a:rPr>
              <a:t>INDEX </a:t>
            </a:r>
            <a:r>
              <a:rPr lang="en-US" sz="2000" dirty="0">
                <a:solidFill>
                  <a:srgbClr val="008080"/>
                </a:solidFill>
                <a:latin typeface="Consolas"/>
              </a:rPr>
              <a:t>[</a:t>
            </a:r>
            <a:r>
              <a:rPr lang="en-US" sz="2000" dirty="0" err="1">
                <a:solidFill>
                  <a:srgbClr val="008080"/>
                </a:solidFill>
                <a:latin typeface="Consolas"/>
              </a:rPr>
              <a:t>ICustomerSince</a:t>
            </a:r>
            <a:r>
              <a:rPr lang="en-US" sz="2000" dirty="0">
                <a:solidFill>
                  <a:srgbClr val="008080"/>
                </a:solidFill>
                <a:latin typeface="Consolas"/>
              </a:rPr>
              <a:t>] </a:t>
            </a:r>
            <a:r>
              <a:rPr lang="en-US" sz="2000" dirty="0">
                <a:solidFill>
                  <a:srgbClr val="0000FF"/>
                </a:solidFill>
                <a:latin typeface="Consolas"/>
              </a:rPr>
              <a:t>NONCLUSTERED</a:t>
            </a:r>
            <a:endParaRPr lang="en-US" sz="2000" dirty="0">
              <a:solidFill>
                <a:prstClr val="black"/>
              </a:solidFill>
              <a:latin typeface="Consolas"/>
            </a:endParaRPr>
          </a:p>
          <a:p>
            <a:r>
              <a:rPr lang="en-US" sz="2000" dirty="0">
                <a:solidFill>
                  <a:srgbClr val="808080"/>
                </a:solidFill>
                <a:latin typeface="Consolas"/>
              </a:rPr>
              <a:t>)</a:t>
            </a:r>
          </a:p>
          <a:p>
            <a:r>
              <a:rPr lang="en-US" sz="2000" dirty="0">
                <a:solidFill>
                  <a:srgbClr val="0000FF"/>
                </a:solidFill>
                <a:latin typeface="Consolas"/>
              </a:rPr>
              <a:t>WITH </a:t>
            </a:r>
            <a:r>
              <a:rPr lang="en-US" sz="2000" dirty="0">
                <a:solidFill>
                  <a:srgbClr val="808080"/>
                </a:solidFill>
                <a:latin typeface="Consolas"/>
              </a:rPr>
              <a:t>(</a:t>
            </a:r>
            <a:r>
              <a:rPr lang="en-US" sz="2000" dirty="0">
                <a:solidFill>
                  <a:srgbClr val="0000FF"/>
                </a:solidFill>
                <a:latin typeface="Consolas"/>
              </a:rPr>
              <a:t>MEMORY_OPTIMIZED</a:t>
            </a:r>
            <a:r>
              <a:rPr lang="en-US" sz="2000" dirty="0">
                <a:solidFill>
                  <a:prstClr val="black"/>
                </a:solidFill>
                <a:latin typeface="Consolas"/>
              </a:rPr>
              <a:t> </a:t>
            </a:r>
            <a:r>
              <a:rPr lang="en-US" sz="2000" dirty="0">
                <a:solidFill>
                  <a:srgbClr val="808080"/>
                </a:solidFill>
                <a:latin typeface="Consolas"/>
              </a:rPr>
              <a:t>=</a:t>
            </a:r>
            <a:r>
              <a:rPr lang="en-US" sz="2000" dirty="0">
                <a:solidFill>
                  <a:prstClr val="black"/>
                </a:solidFill>
                <a:latin typeface="Consolas"/>
              </a:rPr>
              <a:t> </a:t>
            </a:r>
            <a:r>
              <a:rPr lang="en-US" sz="2000" dirty="0">
                <a:solidFill>
                  <a:srgbClr val="0000FF"/>
                </a:solidFill>
                <a:latin typeface="Consolas"/>
              </a:rPr>
              <a:t>ON</a:t>
            </a:r>
            <a:r>
              <a:rPr lang="en-US" sz="2000" dirty="0">
                <a:solidFill>
                  <a:srgbClr val="808080"/>
                </a:solidFill>
                <a:latin typeface="Consolas"/>
              </a:rPr>
              <a:t>,</a:t>
            </a:r>
            <a:r>
              <a:rPr lang="en-US" sz="2000" dirty="0">
                <a:solidFill>
                  <a:prstClr val="black"/>
                </a:solidFill>
                <a:latin typeface="Consolas"/>
              </a:rPr>
              <a:t> </a:t>
            </a:r>
            <a:r>
              <a:rPr lang="en-US" sz="2000" dirty="0">
                <a:solidFill>
                  <a:srgbClr val="0000FF"/>
                </a:solidFill>
                <a:latin typeface="Consolas"/>
              </a:rPr>
              <a:t>DURABILITY</a:t>
            </a:r>
            <a:r>
              <a:rPr lang="en-US" sz="2000" dirty="0">
                <a:solidFill>
                  <a:prstClr val="black"/>
                </a:solidFill>
                <a:latin typeface="Consolas"/>
              </a:rPr>
              <a:t> </a:t>
            </a:r>
            <a:r>
              <a:rPr lang="en-US" sz="2000" dirty="0">
                <a:solidFill>
                  <a:srgbClr val="808080"/>
                </a:solidFill>
                <a:latin typeface="Consolas"/>
              </a:rPr>
              <a:t>=</a:t>
            </a:r>
            <a:r>
              <a:rPr lang="en-US" sz="2000" dirty="0">
                <a:solidFill>
                  <a:prstClr val="black"/>
                </a:solidFill>
                <a:latin typeface="Consolas"/>
              </a:rPr>
              <a:t> </a:t>
            </a:r>
            <a:r>
              <a:rPr lang="en-US" sz="2000" dirty="0">
                <a:solidFill>
                  <a:srgbClr val="0000FF"/>
                </a:solidFill>
                <a:latin typeface="Consolas"/>
              </a:rPr>
              <a:t>SCHEMA_AND_DATA</a:t>
            </a:r>
            <a:r>
              <a:rPr lang="en-US" sz="2000" dirty="0">
                <a:solidFill>
                  <a:srgbClr val="808080"/>
                </a:solidFill>
                <a:latin typeface="Consolas"/>
              </a:rPr>
              <a:t>);</a:t>
            </a:r>
            <a:endParaRPr lang="en-US" sz="2000" dirty="0">
              <a:solidFill>
                <a:prstClr val="black"/>
              </a:solidFill>
              <a:latin typeface="Consolas"/>
            </a:endParaRPr>
          </a:p>
          <a:p>
            <a:endParaRPr lang="en-US" sz="2000" dirty="0">
              <a:solidFill>
                <a:srgbClr val="0000FF"/>
              </a:solidFill>
              <a:latin typeface="Consolas"/>
            </a:endParaRPr>
          </a:p>
          <a:p>
            <a:endParaRPr lang="en-US" sz="2000" dirty="0">
              <a:solidFill>
                <a:srgbClr val="0000FF"/>
              </a:solidFill>
              <a:latin typeface="Consolas"/>
            </a:endParaRPr>
          </a:p>
        </p:txBody>
      </p:sp>
      <p:sp>
        <p:nvSpPr>
          <p:cNvPr id="14" name="Rectangular Callout 13"/>
          <p:cNvSpPr/>
          <p:nvPr/>
        </p:nvSpPr>
        <p:spPr>
          <a:xfrm>
            <a:off x="1189037" y="5334664"/>
            <a:ext cx="2239756" cy="641858"/>
          </a:xfrm>
          <a:prstGeom prst="wedgeRectCallout">
            <a:avLst>
              <a:gd name="adj1" fmla="val 35334"/>
              <a:gd name="adj2" fmla="val -21107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lumMod val="50000"/>
                  </a:srgbClr>
                </a:solidFill>
              </a:rPr>
              <a:t>This table is memory optimized</a:t>
            </a:r>
          </a:p>
        </p:txBody>
      </p:sp>
      <p:sp>
        <p:nvSpPr>
          <p:cNvPr id="16" name="Rectangular Callout 15"/>
          <p:cNvSpPr/>
          <p:nvPr/>
        </p:nvSpPr>
        <p:spPr>
          <a:xfrm>
            <a:off x="7361237" y="5324129"/>
            <a:ext cx="3200399" cy="1090892"/>
          </a:xfrm>
          <a:prstGeom prst="wedgeRectCallout">
            <a:avLst>
              <a:gd name="adj1" fmla="val -72530"/>
              <a:gd name="adj2" fmla="val -13622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lumMod val="50000"/>
                  </a:srgbClr>
                </a:solidFill>
              </a:rPr>
              <a:t>This table is </a:t>
            </a:r>
            <a:r>
              <a:rPr lang="en-US" sz="1836" dirty="0" smtClean="0">
                <a:solidFill>
                  <a:srgbClr val="FFFFFF">
                    <a:lumMod val="50000"/>
                  </a:srgbClr>
                </a:solidFill>
              </a:rPr>
              <a:t>durable</a:t>
            </a:r>
          </a:p>
          <a:p>
            <a:pPr algn="ctr"/>
            <a:endParaRPr lang="en-US" sz="1836" dirty="0">
              <a:solidFill>
                <a:srgbClr val="FFFFFF">
                  <a:lumMod val="50000"/>
                </a:srgbClr>
              </a:solidFill>
            </a:endParaRPr>
          </a:p>
          <a:p>
            <a:pPr algn="ctr"/>
            <a:r>
              <a:rPr lang="en-US" sz="1836" dirty="0" smtClean="0">
                <a:solidFill>
                  <a:srgbClr val="FFFFFF">
                    <a:lumMod val="50000"/>
                  </a:srgbClr>
                </a:solidFill>
              </a:rPr>
              <a:t>Non-durable tables:</a:t>
            </a:r>
          </a:p>
          <a:p>
            <a:pPr algn="ctr"/>
            <a:r>
              <a:rPr lang="en-US" dirty="0" smtClean="0">
                <a:solidFill>
                  <a:srgbClr val="FFFFFF">
                    <a:lumMod val="50000"/>
                  </a:srgbClr>
                </a:solidFill>
              </a:rPr>
              <a:t>DURABILITY=SCHEMA_ONLY</a:t>
            </a:r>
            <a:endParaRPr lang="en-US" dirty="0">
              <a:solidFill>
                <a:srgbClr val="FFFFFF">
                  <a:lumMod val="50000"/>
                </a:srgbClr>
              </a:solidFill>
            </a:endParaRPr>
          </a:p>
        </p:txBody>
      </p:sp>
      <p:sp>
        <p:nvSpPr>
          <p:cNvPr id="17" name="Rectangular Callout 16"/>
          <p:cNvSpPr/>
          <p:nvPr/>
        </p:nvSpPr>
        <p:spPr>
          <a:xfrm>
            <a:off x="9210138" y="3040062"/>
            <a:ext cx="3256210" cy="1227353"/>
          </a:xfrm>
          <a:prstGeom prst="wedgeRectCallout">
            <a:avLst>
              <a:gd name="adj1" fmla="val -94487"/>
              <a:gd name="adj2" fmla="val -2730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lumMod val="50000"/>
                  </a:srgbClr>
                </a:solidFill>
              </a:rPr>
              <a:t>Indexes are specified </a:t>
            </a:r>
            <a:r>
              <a:rPr lang="en-US" sz="1836" dirty="0" smtClean="0">
                <a:solidFill>
                  <a:srgbClr val="FFFFFF">
                    <a:lumMod val="50000"/>
                  </a:srgbClr>
                </a:solidFill>
              </a:rPr>
              <a:t>inline</a:t>
            </a:r>
          </a:p>
          <a:p>
            <a:pPr algn="ctr"/>
            <a:endParaRPr lang="en-US" sz="1836" dirty="0">
              <a:solidFill>
                <a:srgbClr val="FFFFFF">
                  <a:lumMod val="50000"/>
                </a:srgbClr>
              </a:solidFill>
            </a:endParaRPr>
          </a:p>
          <a:p>
            <a:pPr algn="ctr"/>
            <a:r>
              <a:rPr lang="en-US" sz="1836" dirty="0">
                <a:solidFill>
                  <a:srgbClr val="FFFFFF">
                    <a:lumMod val="50000"/>
                  </a:srgbClr>
                </a:solidFill>
              </a:rPr>
              <a:t>NONCLUSTERED indexes are supported</a:t>
            </a:r>
          </a:p>
        </p:txBody>
      </p:sp>
      <p:sp>
        <p:nvSpPr>
          <p:cNvPr id="7" name="Rectangular Callout 6"/>
          <p:cNvSpPr/>
          <p:nvPr/>
        </p:nvSpPr>
        <p:spPr>
          <a:xfrm>
            <a:off x="9955952" y="1236423"/>
            <a:ext cx="2344387" cy="917766"/>
          </a:xfrm>
          <a:prstGeom prst="wedgeRectCallout">
            <a:avLst>
              <a:gd name="adj1" fmla="val 9812"/>
              <a:gd name="adj2" fmla="val 735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lumMod val="50000"/>
                  </a:srgbClr>
                </a:solidFill>
              </a:rPr>
              <a:t>Hash Index</a:t>
            </a:r>
          </a:p>
          <a:p>
            <a:pPr algn="ctr"/>
            <a:r>
              <a:rPr lang="en-US" sz="1428" dirty="0" smtClean="0">
                <a:solidFill>
                  <a:srgbClr val="FFFFFF">
                    <a:lumMod val="50000"/>
                  </a:srgbClr>
                </a:solidFill>
              </a:rPr>
              <a:t>BUCKET_COUNT </a:t>
            </a:r>
            <a:r>
              <a:rPr lang="en-US" sz="1428" dirty="0">
                <a:solidFill>
                  <a:srgbClr val="FFFFFF">
                    <a:lumMod val="50000"/>
                  </a:srgbClr>
                </a:solidFill>
              </a:rPr>
              <a:t>1-2X nr of unique index key values</a:t>
            </a:r>
          </a:p>
        </p:txBody>
      </p:sp>
      <p:sp>
        <p:nvSpPr>
          <p:cNvPr id="4" name="Rectangle 3"/>
          <p:cNvSpPr/>
          <p:nvPr/>
        </p:nvSpPr>
        <p:spPr bwMode="auto">
          <a:xfrm>
            <a:off x="1538363" y="3814728"/>
            <a:ext cx="3044628" cy="378487"/>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8" rIns="0" bIns="34968" numCol="1" rtlCol="0" anchor="ctr" anchorCtr="0" compatLnSpc="1">
            <a:prstTxWarp prst="textNoShape">
              <a:avLst/>
            </a:prstTxWarp>
          </a:bodyPr>
          <a:lstStyle/>
          <a:p>
            <a:pPr algn="ctr" defTabSz="699245" fontAlgn="base">
              <a:spcBef>
                <a:spcPct val="0"/>
              </a:spcBef>
              <a:spcAft>
                <a:spcPct val="0"/>
              </a:spcAft>
            </a:pPr>
            <a:endParaRPr lang="en-US" sz="1500" dirty="0">
              <a:gradFill>
                <a:gsLst>
                  <a:gs pos="0">
                    <a:srgbClr val="FFFFFF"/>
                  </a:gs>
                  <a:gs pos="100000">
                    <a:srgbClr val="FFFFFF"/>
                  </a:gs>
                </a:gsLst>
                <a:lin ang="5400000" scaled="0"/>
              </a:gradFill>
            </a:endParaRPr>
          </a:p>
        </p:txBody>
      </p:sp>
      <p:sp>
        <p:nvSpPr>
          <p:cNvPr id="9" name="Rectangle 8"/>
          <p:cNvSpPr/>
          <p:nvPr/>
        </p:nvSpPr>
        <p:spPr bwMode="auto">
          <a:xfrm>
            <a:off x="4770437" y="3814728"/>
            <a:ext cx="4137556" cy="378487"/>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8" rIns="0" bIns="34968" numCol="1" rtlCol="0" anchor="ctr" anchorCtr="0" compatLnSpc="1">
            <a:prstTxWarp prst="textNoShape">
              <a:avLst/>
            </a:prstTxWarp>
          </a:bodyPr>
          <a:lstStyle/>
          <a:p>
            <a:pPr algn="ctr" defTabSz="699245" fontAlgn="base">
              <a:spcBef>
                <a:spcPct val="0"/>
              </a:spcBef>
              <a:spcAft>
                <a:spcPct val="0"/>
              </a:spcAft>
            </a:pPr>
            <a:endParaRPr lang="en-US" sz="1500" dirty="0">
              <a:gradFill>
                <a:gsLst>
                  <a:gs pos="0">
                    <a:srgbClr val="FFFFFF"/>
                  </a:gs>
                  <a:gs pos="100000">
                    <a:srgbClr val="FFFFFF"/>
                  </a:gs>
                </a:gsLst>
                <a:lin ang="5400000" scaled="0"/>
              </a:gradFill>
            </a:endParaRPr>
          </a:p>
        </p:txBody>
      </p:sp>
      <p:sp>
        <p:nvSpPr>
          <p:cNvPr id="10" name="Rectangle 9"/>
          <p:cNvSpPr/>
          <p:nvPr/>
        </p:nvSpPr>
        <p:spPr bwMode="auto">
          <a:xfrm>
            <a:off x="6065837" y="2146233"/>
            <a:ext cx="5141985" cy="378487"/>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8" rIns="0" bIns="34968" numCol="1" rtlCol="0" anchor="ctr" anchorCtr="0" compatLnSpc="1">
            <a:prstTxWarp prst="textNoShape">
              <a:avLst/>
            </a:prstTxWarp>
          </a:bodyPr>
          <a:lstStyle/>
          <a:p>
            <a:pPr algn="ctr" defTabSz="699245" fontAlgn="base">
              <a:spcBef>
                <a:spcPct val="0"/>
              </a:spcBef>
              <a:spcAft>
                <a:spcPct val="0"/>
              </a:spcAft>
            </a:pPr>
            <a:endParaRPr lang="en-US" sz="1500" dirty="0">
              <a:gradFill>
                <a:gsLst>
                  <a:gs pos="0">
                    <a:srgbClr val="FFFFFF"/>
                  </a:gs>
                  <a:gs pos="100000">
                    <a:srgbClr val="FFFFFF"/>
                  </a:gs>
                </a:gsLst>
                <a:lin ang="5400000" scaled="0"/>
              </a:gradFill>
            </a:endParaRPr>
          </a:p>
        </p:txBody>
      </p:sp>
      <p:sp>
        <p:nvSpPr>
          <p:cNvPr id="11" name="Rectangle 10"/>
          <p:cNvSpPr/>
          <p:nvPr/>
        </p:nvSpPr>
        <p:spPr bwMode="auto">
          <a:xfrm>
            <a:off x="2560637" y="3122783"/>
            <a:ext cx="5029887" cy="378487"/>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8" rIns="0" bIns="34968" numCol="1" rtlCol="0" anchor="ctr" anchorCtr="0" compatLnSpc="1">
            <a:prstTxWarp prst="textNoShape">
              <a:avLst/>
            </a:prstTxWarp>
          </a:bodyPr>
          <a:lstStyle/>
          <a:p>
            <a:pPr algn="ctr" defTabSz="699245" fontAlgn="base">
              <a:spcBef>
                <a:spcPct val="0"/>
              </a:spcBef>
              <a:spcAft>
                <a:spcPct val="0"/>
              </a:spcAft>
            </a:pPr>
            <a:endParaRPr lang="en-US" sz="15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3185995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4"/>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7" grpId="0" animBg="1"/>
      <p:bldP spid="4" grpId="0" animBg="1"/>
      <p:bldP spid="4" grpId="1" animBg="1"/>
      <p:bldP spid="9" grpId="0" animBg="1"/>
      <p:bldP spid="9" grpId="1" animBg="1"/>
      <p:bldP spid="10" grpId="0" animBg="1"/>
      <p:bldP spid="10" grpId="1"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05632" y="1575992"/>
            <a:ext cx="8292709" cy="3935828"/>
          </a:xfrm>
          <a:prstGeom prst="rect">
            <a:avLst/>
          </a:prstGeom>
          <a:noFill/>
        </p:spPr>
        <p:txBody>
          <a:bodyPr wrap="square" rtlCol="0">
            <a:spAutoFit/>
          </a:bodyPr>
          <a:lstStyle/>
          <a:p>
            <a:pPr algn="ctr"/>
            <a:r>
              <a:rPr lang="en-US" sz="6119" dirty="0">
                <a:solidFill>
                  <a:srgbClr val="404040"/>
                </a:solidFill>
              </a:rPr>
              <a:t>Demo </a:t>
            </a:r>
          </a:p>
          <a:p>
            <a:pPr algn="ctr"/>
            <a:r>
              <a:rPr lang="en-US" sz="6119" dirty="0">
                <a:solidFill>
                  <a:srgbClr val="404040"/>
                </a:solidFill>
              </a:rPr>
              <a:t>Table and Stored Procedure Performance Gain</a:t>
            </a:r>
          </a:p>
        </p:txBody>
      </p:sp>
    </p:spTree>
    <p:extLst>
      <p:ext uri="{BB962C8B-B14F-4D97-AF65-F5344CB8AC3E}">
        <p14:creationId xmlns:p14="http://schemas.microsoft.com/office/powerpoint/2010/main" val="176434383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015" y="114499"/>
            <a:ext cx="10063138" cy="762786"/>
          </a:xfrm>
        </p:spPr>
        <p:txBody>
          <a:bodyPr/>
          <a:lstStyle/>
          <a:p>
            <a:r>
              <a:rPr lang="en-US" dirty="0" smtClean="0"/>
              <a:t>Memor</a:t>
            </a:r>
            <a:r>
              <a:rPr lang="en-US" dirty="0" smtClean="0">
                <a:solidFill>
                  <a:schemeClr val="tx1"/>
                </a:solidFill>
              </a:rPr>
              <a:t>y-o</a:t>
            </a:r>
            <a:r>
              <a:rPr lang="en-US" dirty="0" smtClean="0"/>
              <a:t>ptimized </a:t>
            </a:r>
            <a:r>
              <a:rPr lang="en-US" dirty="0"/>
              <a:t>Data </a:t>
            </a:r>
            <a:r>
              <a:rPr lang="en-US" dirty="0" smtClean="0"/>
              <a:t>Structures </a:t>
            </a:r>
            <a:endParaRPr lang="en-US" dirty="0"/>
          </a:p>
        </p:txBody>
      </p:sp>
      <p:sp>
        <p:nvSpPr>
          <p:cNvPr id="3" name="Text Placeholder 2"/>
          <p:cNvSpPr>
            <a:spLocks noGrp="1"/>
          </p:cNvSpPr>
          <p:nvPr>
            <p:ph type="body" sz="quarter" idx="10"/>
          </p:nvPr>
        </p:nvSpPr>
        <p:spPr>
          <a:xfrm>
            <a:off x="808037" y="1028760"/>
            <a:ext cx="9477492" cy="5593762"/>
          </a:xfrm>
        </p:spPr>
        <p:txBody>
          <a:bodyPr/>
          <a:lstStyle/>
          <a:p>
            <a:r>
              <a:rPr lang="en-US" dirty="0"/>
              <a:t>Rows</a:t>
            </a:r>
          </a:p>
          <a:p>
            <a:pPr marL="257101" lvl="1" indent="-257101">
              <a:buFont typeface="Arial" panose="020B0604020202020204" pitchFamily="34" charset="0"/>
              <a:buChar char="•"/>
            </a:pPr>
            <a:r>
              <a:rPr lang="en-US" dirty="0">
                <a:latin typeface="+mj-lt"/>
              </a:rPr>
              <a:t>New row format </a:t>
            </a:r>
            <a:r>
              <a:rPr lang="en-US" dirty="0" smtClean="0">
                <a:latin typeface="+mj-lt"/>
              </a:rPr>
              <a:t>  </a:t>
            </a:r>
            <a:endParaRPr lang="en-US" dirty="0">
              <a:latin typeface="+mj-lt"/>
            </a:endParaRPr>
          </a:p>
          <a:p>
            <a:pPr marL="257101" lvl="1" indent="-257101">
              <a:buFont typeface="Arial" panose="020B0604020202020204" pitchFamily="34" charset="0"/>
              <a:buChar char="•"/>
            </a:pPr>
            <a:r>
              <a:rPr lang="en-US" dirty="0" smtClean="0">
                <a:latin typeface="+mj-lt"/>
              </a:rPr>
              <a:t>Structure of the row </a:t>
            </a:r>
            <a:r>
              <a:rPr lang="en-US" dirty="0">
                <a:latin typeface="+mj-lt"/>
              </a:rPr>
              <a:t>is optimized </a:t>
            </a:r>
            <a:r>
              <a:rPr lang="en-US" dirty="0" smtClean="0">
                <a:latin typeface="+mj-lt"/>
              </a:rPr>
              <a:t>for memory residency and access</a:t>
            </a:r>
          </a:p>
          <a:p>
            <a:pPr marL="257101" lvl="1" indent="-257101">
              <a:buFont typeface="Arial" panose="020B0604020202020204" pitchFamily="34" charset="0"/>
              <a:buChar char="•"/>
            </a:pPr>
            <a:r>
              <a:rPr lang="en-US" dirty="0" smtClean="0">
                <a:latin typeface="+mj-lt"/>
              </a:rPr>
              <a:t>No data page containers</a:t>
            </a:r>
          </a:p>
          <a:p>
            <a:pPr marL="257101" lvl="1" indent="-257101">
              <a:buFont typeface="Arial" panose="020B0604020202020204" pitchFamily="34" charset="0"/>
              <a:buChar char="•"/>
            </a:pPr>
            <a:r>
              <a:rPr lang="en-US" dirty="0" smtClean="0">
                <a:latin typeface="+mj-lt"/>
              </a:rPr>
              <a:t>Rows are versioned (payload never updated in place)</a:t>
            </a:r>
          </a:p>
          <a:p>
            <a:pPr lvl="2"/>
            <a:endParaRPr lang="en-US" dirty="0">
              <a:latin typeface="+mj-lt"/>
            </a:endParaRPr>
          </a:p>
          <a:p>
            <a:r>
              <a:rPr lang="en-US" dirty="0"/>
              <a:t>Indexes</a:t>
            </a:r>
          </a:p>
          <a:p>
            <a:pPr marL="257101" lvl="1" indent="-257101">
              <a:buFont typeface="Arial" panose="020B0604020202020204" pitchFamily="34" charset="0"/>
              <a:buChar char="•"/>
            </a:pPr>
            <a:r>
              <a:rPr lang="en-US" dirty="0" err="1" smtClean="0">
                <a:latin typeface="+mj-lt"/>
              </a:rPr>
              <a:t>Nonclustered</a:t>
            </a:r>
            <a:r>
              <a:rPr lang="en-US" dirty="0" smtClean="0">
                <a:latin typeface="+mj-lt"/>
              </a:rPr>
              <a:t> Indexes only</a:t>
            </a:r>
          </a:p>
          <a:p>
            <a:pPr marL="257101" lvl="1" indent="-257101">
              <a:buFont typeface="Arial" panose="020B0604020202020204" pitchFamily="34" charset="0"/>
              <a:buChar char="•"/>
            </a:pPr>
            <a:r>
              <a:rPr lang="en-US" dirty="0" smtClean="0">
                <a:latin typeface="+mj-lt"/>
              </a:rPr>
              <a:t>Indexes </a:t>
            </a:r>
            <a:r>
              <a:rPr lang="en-US" dirty="0">
                <a:latin typeface="+mj-lt"/>
              </a:rPr>
              <a:t>point to rows, they do not duplicate </a:t>
            </a:r>
            <a:r>
              <a:rPr lang="en-US" dirty="0" smtClean="0">
                <a:latin typeface="+mj-lt"/>
              </a:rPr>
              <a:t>them</a:t>
            </a:r>
            <a:endParaRPr lang="en-US" dirty="0">
              <a:latin typeface="+mj-lt"/>
            </a:endParaRPr>
          </a:p>
          <a:p>
            <a:pPr marL="257101" lvl="1" indent="-257101">
              <a:buFont typeface="Arial" panose="020B0604020202020204" pitchFamily="34" charset="0"/>
              <a:buChar char="•"/>
            </a:pPr>
            <a:r>
              <a:rPr lang="en-US" dirty="0" smtClean="0">
                <a:latin typeface="+mj-lt"/>
              </a:rPr>
              <a:t>&lt;</a:t>
            </a:r>
            <a:r>
              <a:rPr lang="en-US" dirty="0" err="1" smtClean="0">
                <a:latin typeface="+mj-lt"/>
              </a:rPr>
              <a:t>nonclustered</a:t>
            </a:r>
            <a:r>
              <a:rPr lang="en-US" dirty="0" smtClean="0">
                <a:latin typeface="+mj-lt"/>
              </a:rPr>
              <a:t> hash&gt; index for point lookups</a:t>
            </a:r>
          </a:p>
          <a:p>
            <a:pPr marL="257101" lvl="1" indent="-257101">
              <a:buFont typeface="Arial" panose="020B0604020202020204" pitchFamily="34" charset="0"/>
              <a:buChar char="•"/>
            </a:pPr>
            <a:r>
              <a:rPr lang="en-US" dirty="0" smtClean="0">
                <a:latin typeface="+mj-lt"/>
              </a:rPr>
              <a:t>&lt;</a:t>
            </a:r>
            <a:r>
              <a:rPr lang="en-US" dirty="0" err="1" smtClean="0">
                <a:latin typeface="+mj-lt"/>
              </a:rPr>
              <a:t>nonclustered</a:t>
            </a:r>
            <a:r>
              <a:rPr lang="en-US" dirty="0" smtClean="0">
                <a:latin typeface="+mj-lt"/>
              </a:rPr>
              <a:t>&gt; index for range (inequality) and ordered scans</a:t>
            </a:r>
            <a:endParaRPr lang="en-US" dirty="0">
              <a:latin typeface="+mj-lt"/>
            </a:endParaRPr>
          </a:p>
          <a:p>
            <a:pPr marL="257101" lvl="1" indent="-257101">
              <a:buFont typeface="Arial" panose="020B0604020202020204" pitchFamily="34" charset="0"/>
              <a:buChar char="•"/>
            </a:pPr>
            <a:r>
              <a:rPr lang="en-US" dirty="0" smtClean="0">
                <a:latin typeface="+mj-lt"/>
              </a:rPr>
              <a:t>Not logged and do </a:t>
            </a:r>
            <a:r>
              <a:rPr lang="en-US" dirty="0">
                <a:latin typeface="+mj-lt"/>
              </a:rPr>
              <a:t>not exist on disk – </a:t>
            </a:r>
            <a:r>
              <a:rPr lang="en-US" dirty="0" smtClean="0">
                <a:latin typeface="+mj-lt"/>
              </a:rPr>
              <a:t>maintained online or recreated </a:t>
            </a:r>
            <a:r>
              <a:rPr lang="en-US" dirty="0">
                <a:latin typeface="+mj-lt"/>
              </a:rPr>
              <a:t>during </a:t>
            </a:r>
            <a:r>
              <a:rPr lang="en-US" dirty="0" smtClean="0">
                <a:latin typeface="+mj-lt"/>
              </a:rPr>
              <a:t>recovery</a:t>
            </a:r>
          </a:p>
          <a:p>
            <a:pPr marL="257101" lvl="1" indent="-257101">
              <a:buFont typeface="Arial" panose="020B0604020202020204" pitchFamily="34" charset="0"/>
              <a:buChar char="•"/>
            </a:pPr>
            <a:endParaRPr lang="en-US" dirty="0"/>
          </a:p>
        </p:txBody>
      </p:sp>
    </p:spTree>
    <p:extLst>
      <p:ext uri="{BB962C8B-B14F-4D97-AF65-F5344CB8AC3E}">
        <p14:creationId xmlns:p14="http://schemas.microsoft.com/office/powerpoint/2010/main" val="1398538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007" y="194101"/>
            <a:ext cx="11165939" cy="1525571"/>
          </a:xfrm>
        </p:spPr>
        <p:txBody>
          <a:bodyPr/>
          <a:lstStyle/>
          <a:p>
            <a:r>
              <a:rPr lang="en-US" dirty="0"/>
              <a:t>Memory-optimized Table: Row Format</a:t>
            </a:r>
          </a:p>
        </p:txBody>
      </p:sp>
      <p:grpSp>
        <p:nvGrpSpPr>
          <p:cNvPr id="4" name="Group 3"/>
          <p:cNvGrpSpPr/>
          <p:nvPr/>
        </p:nvGrpSpPr>
        <p:grpSpPr>
          <a:xfrm>
            <a:off x="2012640" y="1668741"/>
            <a:ext cx="6212778" cy="2384419"/>
            <a:chOff x="2413949" y="1983363"/>
            <a:chExt cx="6092377" cy="2338539"/>
          </a:xfrm>
        </p:grpSpPr>
        <p:sp>
          <p:nvSpPr>
            <p:cNvPr id="5" name="Rectangle 4"/>
            <p:cNvSpPr/>
            <p:nvPr/>
          </p:nvSpPr>
          <p:spPr>
            <a:xfrm>
              <a:off x="2413949" y="1983363"/>
              <a:ext cx="1858879" cy="378994"/>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349" dirty="0">
                  <a:solidFill>
                    <a:srgbClr val="404040"/>
                  </a:solidFill>
                </a:rPr>
                <a:t>Row header</a:t>
              </a:r>
            </a:p>
          </p:txBody>
        </p:sp>
        <p:sp>
          <p:nvSpPr>
            <p:cNvPr id="6" name="Rectangle 5"/>
            <p:cNvSpPr/>
            <p:nvPr/>
          </p:nvSpPr>
          <p:spPr>
            <a:xfrm>
              <a:off x="4281236" y="1983363"/>
              <a:ext cx="4225090" cy="378994"/>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349" dirty="0">
                  <a:solidFill>
                    <a:srgbClr val="404040"/>
                  </a:solidFill>
                </a:rPr>
                <a:t>Payload (table columns)</a:t>
              </a:r>
            </a:p>
          </p:txBody>
        </p:sp>
        <p:grpSp>
          <p:nvGrpSpPr>
            <p:cNvPr id="7" name="Group 6"/>
            <p:cNvGrpSpPr/>
            <p:nvPr/>
          </p:nvGrpSpPr>
          <p:grpSpPr>
            <a:xfrm>
              <a:off x="2991851" y="2909772"/>
              <a:ext cx="5077137" cy="1412130"/>
              <a:chOff x="2991851" y="2419234"/>
              <a:chExt cx="5077137" cy="1412130"/>
            </a:xfrm>
          </p:grpSpPr>
          <p:sp>
            <p:nvSpPr>
              <p:cNvPr id="10" name="Rectangle 9"/>
              <p:cNvSpPr/>
              <p:nvPr/>
            </p:nvSpPr>
            <p:spPr>
              <a:xfrm>
                <a:off x="2991852" y="2889777"/>
                <a:ext cx="936459" cy="391028"/>
              </a:xfrm>
              <a:prstGeom prst="rect">
                <a:avLst/>
              </a:prstGeom>
              <a:solidFill>
                <a:schemeClr val="accent6">
                  <a:lumMod val="20000"/>
                  <a:lumOff val="8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020" dirty="0">
                    <a:solidFill>
                      <a:srgbClr val="404040"/>
                    </a:solidFill>
                  </a:rPr>
                  <a:t>Begin </a:t>
                </a:r>
                <a:r>
                  <a:rPr lang="en-US" sz="1020" dirty="0" err="1">
                    <a:solidFill>
                      <a:srgbClr val="404040"/>
                    </a:solidFill>
                  </a:rPr>
                  <a:t>Ts</a:t>
                </a:r>
                <a:endParaRPr lang="en-US" sz="1020" dirty="0">
                  <a:solidFill>
                    <a:srgbClr val="404040"/>
                  </a:solidFill>
                </a:endParaRPr>
              </a:p>
            </p:txBody>
          </p:sp>
          <p:sp>
            <p:nvSpPr>
              <p:cNvPr id="11" name="Rectangle 10"/>
              <p:cNvSpPr/>
              <p:nvPr/>
            </p:nvSpPr>
            <p:spPr>
              <a:xfrm>
                <a:off x="3928311" y="2889770"/>
                <a:ext cx="936459" cy="391028"/>
              </a:xfrm>
              <a:prstGeom prst="rect">
                <a:avLst/>
              </a:prstGeom>
              <a:solidFill>
                <a:schemeClr val="accent6">
                  <a:lumMod val="20000"/>
                  <a:lumOff val="8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020" dirty="0">
                    <a:solidFill>
                      <a:srgbClr val="404040"/>
                    </a:solidFill>
                  </a:rPr>
                  <a:t>End </a:t>
                </a:r>
                <a:r>
                  <a:rPr lang="en-US" sz="1020" dirty="0" err="1">
                    <a:solidFill>
                      <a:srgbClr val="404040"/>
                    </a:solidFill>
                  </a:rPr>
                  <a:t>Ts</a:t>
                </a:r>
                <a:endParaRPr lang="en-US" sz="1020" dirty="0">
                  <a:solidFill>
                    <a:srgbClr val="404040"/>
                  </a:solidFill>
                </a:endParaRPr>
              </a:p>
            </p:txBody>
          </p:sp>
          <p:sp>
            <p:nvSpPr>
              <p:cNvPr id="12" name="Rectangle 11"/>
              <p:cNvSpPr/>
              <p:nvPr/>
            </p:nvSpPr>
            <p:spPr>
              <a:xfrm>
                <a:off x="4868782" y="2889770"/>
                <a:ext cx="936459" cy="399648"/>
              </a:xfrm>
              <a:prstGeom prst="rect">
                <a:avLst/>
              </a:prstGeom>
              <a:solidFill>
                <a:schemeClr val="accent6">
                  <a:lumMod val="20000"/>
                  <a:lumOff val="8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020" dirty="0" err="1">
                    <a:solidFill>
                      <a:srgbClr val="404040"/>
                    </a:solidFill>
                  </a:rPr>
                  <a:t>StmtId</a:t>
                </a:r>
                <a:endParaRPr lang="en-US" sz="1020" dirty="0">
                  <a:solidFill>
                    <a:srgbClr val="404040"/>
                  </a:solidFill>
                </a:endParaRPr>
              </a:p>
            </p:txBody>
          </p:sp>
          <p:sp>
            <p:nvSpPr>
              <p:cNvPr id="13" name="Rectangle 12"/>
              <p:cNvSpPr/>
              <p:nvPr/>
            </p:nvSpPr>
            <p:spPr>
              <a:xfrm>
                <a:off x="5809253" y="2889770"/>
                <a:ext cx="936459" cy="391028"/>
              </a:xfrm>
              <a:prstGeom prst="rect">
                <a:avLst/>
              </a:prstGeom>
              <a:solidFill>
                <a:schemeClr val="accent6">
                  <a:lumMod val="20000"/>
                  <a:lumOff val="8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020" dirty="0" err="1">
                    <a:solidFill>
                      <a:srgbClr val="404040"/>
                    </a:solidFill>
                  </a:rPr>
                  <a:t>IdxLinkCount</a:t>
                </a:r>
                <a:endParaRPr lang="en-US" sz="1020" dirty="0">
                  <a:solidFill>
                    <a:srgbClr val="404040"/>
                  </a:solidFill>
                </a:endParaRPr>
              </a:p>
            </p:txBody>
          </p:sp>
          <p:sp>
            <p:nvSpPr>
              <p:cNvPr id="14" name="Rectangle 13"/>
              <p:cNvSpPr/>
              <p:nvPr/>
            </p:nvSpPr>
            <p:spPr>
              <a:xfrm>
                <a:off x="6745712" y="2889770"/>
                <a:ext cx="581521" cy="391028"/>
              </a:xfrm>
              <a:prstGeom prst="rect">
                <a:avLst/>
              </a:prstGeom>
              <a:solidFill>
                <a:schemeClr val="accent6">
                  <a:lumMod val="20000"/>
                  <a:lumOff val="8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349">
                  <a:solidFill>
                    <a:srgbClr val="FFFFFF"/>
                  </a:solidFill>
                </a:endParaRPr>
              </a:p>
            </p:txBody>
          </p:sp>
          <p:sp>
            <p:nvSpPr>
              <p:cNvPr id="15" name="Rectangle 14"/>
              <p:cNvSpPr/>
              <p:nvPr/>
            </p:nvSpPr>
            <p:spPr>
              <a:xfrm>
                <a:off x="7327233" y="2883753"/>
                <a:ext cx="576508" cy="397044"/>
              </a:xfrm>
              <a:prstGeom prst="rect">
                <a:avLst/>
              </a:prstGeom>
              <a:solidFill>
                <a:schemeClr val="accent6">
                  <a:lumMod val="20000"/>
                  <a:lumOff val="8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349">
                  <a:solidFill>
                    <a:srgbClr val="404040"/>
                  </a:solidFill>
                </a:endParaRPr>
              </a:p>
            </p:txBody>
          </p:sp>
          <p:cxnSp>
            <p:nvCxnSpPr>
              <p:cNvPr id="16" name="Straight Arrow Connector 15"/>
              <p:cNvCxnSpPr/>
              <p:nvPr/>
            </p:nvCxnSpPr>
            <p:spPr>
              <a:xfrm>
                <a:off x="7015163" y="3014663"/>
                <a:ext cx="4762" cy="652462"/>
              </a:xfrm>
              <a:prstGeom prst="straightConnector1">
                <a:avLst/>
              </a:prstGeom>
              <a:ln w="19050">
                <a:solidFill>
                  <a:srgbClr val="FF0000"/>
                </a:solidFill>
                <a:headEnd type="oval"/>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7634541" y="3014663"/>
                <a:ext cx="4762" cy="652462"/>
              </a:xfrm>
              <a:prstGeom prst="straightConnector1">
                <a:avLst/>
              </a:prstGeom>
              <a:ln w="19050">
                <a:solidFill>
                  <a:srgbClr val="FF0000"/>
                </a:solidFill>
                <a:headEnd type="oval"/>
                <a:tailEnd type="triangle"/>
              </a:ln>
            </p:spPr>
            <p:style>
              <a:lnRef idx="2">
                <a:schemeClr val="accent1"/>
              </a:lnRef>
              <a:fillRef idx="0">
                <a:schemeClr val="accent1"/>
              </a:fillRef>
              <a:effectRef idx="1">
                <a:schemeClr val="accent1"/>
              </a:effectRef>
              <a:fontRef idx="minor">
                <a:schemeClr val="tx1"/>
              </a:fontRef>
            </p:style>
          </p:cxnSp>
          <p:sp>
            <p:nvSpPr>
              <p:cNvPr id="18" name="Right Brace 17"/>
              <p:cNvSpPr/>
              <p:nvPr/>
            </p:nvSpPr>
            <p:spPr>
              <a:xfrm rot="5400000">
                <a:off x="3379619" y="2844719"/>
                <a:ext cx="160923" cy="936459"/>
              </a:xfrm>
              <a:prstGeom prst="righ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49">
                  <a:solidFill>
                    <a:srgbClr val="404040"/>
                  </a:solidFill>
                </a:endParaRPr>
              </a:p>
            </p:txBody>
          </p:sp>
          <p:sp>
            <p:nvSpPr>
              <p:cNvPr id="19" name="Right Brace 18"/>
              <p:cNvSpPr/>
              <p:nvPr/>
            </p:nvSpPr>
            <p:spPr>
              <a:xfrm rot="5400000">
                <a:off x="4316079" y="2844718"/>
                <a:ext cx="160923" cy="936459"/>
              </a:xfrm>
              <a:prstGeom prst="righ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49">
                  <a:solidFill>
                    <a:srgbClr val="404040"/>
                  </a:solidFill>
                </a:endParaRPr>
              </a:p>
            </p:txBody>
          </p:sp>
          <p:sp>
            <p:nvSpPr>
              <p:cNvPr id="20" name="Right Brace 19"/>
              <p:cNvSpPr/>
              <p:nvPr/>
            </p:nvSpPr>
            <p:spPr>
              <a:xfrm rot="5400000">
                <a:off x="5252539" y="2844717"/>
                <a:ext cx="160923" cy="936459"/>
              </a:xfrm>
              <a:prstGeom prst="righ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49">
                  <a:solidFill>
                    <a:srgbClr val="404040"/>
                  </a:solidFill>
                </a:endParaRPr>
              </a:p>
            </p:txBody>
          </p:sp>
          <p:sp>
            <p:nvSpPr>
              <p:cNvPr id="21" name="Right Brace 20"/>
              <p:cNvSpPr/>
              <p:nvPr/>
            </p:nvSpPr>
            <p:spPr>
              <a:xfrm rot="5400000">
                <a:off x="6188999" y="2844716"/>
                <a:ext cx="160923" cy="936459"/>
              </a:xfrm>
              <a:prstGeom prst="righ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49">
                  <a:solidFill>
                    <a:srgbClr val="404040"/>
                  </a:solidFill>
                </a:endParaRPr>
              </a:p>
            </p:txBody>
          </p:sp>
          <p:sp>
            <p:nvSpPr>
              <p:cNvPr id="22" name="Right Brace 21"/>
              <p:cNvSpPr/>
              <p:nvPr/>
            </p:nvSpPr>
            <p:spPr>
              <a:xfrm rot="16200000">
                <a:off x="7240254" y="2147889"/>
                <a:ext cx="160923" cy="1166048"/>
              </a:xfrm>
              <a:prstGeom prst="righ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49">
                  <a:solidFill>
                    <a:srgbClr val="404040"/>
                  </a:solidFill>
                </a:endParaRPr>
              </a:p>
            </p:txBody>
          </p:sp>
          <p:sp>
            <p:nvSpPr>
              <p:cNvPr id="23" name="TextBox 22"/>
              <p:cNvSpPr txBox="1"/>
              <p:nvPr/>
            </p:nvSpPr>
            <p:spPr>
              <a:xfrm>
                <a:off x="3164165" y="3420904"/>
                <a:ext cx="611065" cy="253823"/>
              </a:xfrm>
              <a:prstGeom prst="rect">
                <a:avLst/>
              </a:prstGeom>
              <a:noFill/>
            </p:spPr>
            <p:txBody>
              <a:bodyPr wrap="none" rtlCol="0">
                <a:spAutoFit/>
              </a:bodyPr>
              <a:lstStyle/>
              <a:p>
                <a:r>
                  <a:rPr lang="en-US" sz="1048" dirty="0">
                    <a:solidFill>
                      <a:srgbClr val="404040"/>
                    </a:solidFill>
                  </a:rPr>
                  <a:t>8 bytes</a:t>
                </a:r>
              </a:p>
            </p:txBody>
          </p:sp>
          <p:sp>
            <p:nvSpPr>
              <p:cNvPr id="24" name="TextBox 23"/>
              <p:cNvSpPr txBox="1"/>
              <p:nvPr/>
            </p:nvSpPr>
            <p:spPr>
              <a:xfrm>
                <a:off x="4074695" y="3420903"/>
                <a:ext cx="611065" cy="253823"/>
              </a:xfrm>
              <a:prstGeom prst="rect">
                <a:avLst/>
              </a:prstGeom>
              <a:noFill/>
            </p:spPr>
            <p:txBody>
              <a:bodyPr wrap="none" rtlCol="0">
                <a:spAutoFit/>
              </a:bodyPr>
              <a:lstStyle/>
              <a:p>
                <a:r>
                  <a:rPr lang="en-US" sz="1048" dirty="0">
                    <a:solidFill>
                      <a:srgbClr val="404040"/>
                    </a:solidFill>
                  </a:rPr>
                  <a:t>8 bytes</a:t>
                </a:r>
              </a:p>
            </p:txBody>
          </p:sp>
          <p:sp>
            <p:nvSpPr>
              <p:cNvPr id="25" name="TextBox 24"/>
              <p:cNvSpPr txBox="1"/>
              <p:nvPr/>
            </p:nvSpPr>
            <p:spPr>
              <a:xfrm>
                <a:off x="5037085" y="3421405"/>
                <a:ext cx="611065" cy="253823"/>
              </a:xfrm>
              <a:prstGeom prst="rect">
                <a:avLst/>
              </a:prstGeom>
              <a:noFill/>
            </p:spPr>
            <p:txBody>
              <a:bodyPr wrap="none" rtlCol="0">
                <a:spAutoFit/>
              </a:bodyPr>
              <a:lstStyle/>
              <a:p>
                <a:r>
                  <a:rPr lang="en-US" sz="1048" dirty="0">
                    <a:solidFill>
                      <a:srgbClr val="404040"/>
                    </a:solidFill>
                  </a:rPr>
                  <a:t>4 bytes</a:t>
                </a:r>
              </a:p>
            </p:txBody>
          </p:sp>
          <p:sp>
            <p:nvSpPr>
              <p:cNvPr id="26" name="TextBox 25"/>
              <p:cNvSpPr txBox="1"/>
              <p:nvPr/>
            </p:nvSpPr>
            <p:spPr>
              <a:xfrm>
                <a:off x="5820811" y="3416390"/>
                <a:ext cx="1138615" cy="414974"/>
              </a:xfrm>
              <a:prstGeom prst="rect">
                <a:avLst/>
              </a:prstGeom>
              <a:noFill/>
            </p:spPr>
            <p:txBody>
              <a:bodyPr wrap="none" rtlCol="0">
                <a:spAutoFit/>
              </a:bodyPr>
              <a:lstStyle/>
              <a:p>
                <a:r>
                  <a:rPr lang="en-US" sz="1048" dirty="0">
                    <a:solidFill>
                      <a:srgbClr val="404040"/>
                    </a:solidFill>
                  </a:rPr>
                  <a:t>2 + 2 (padding) </a:t>
                </a:r>
              </a:p>
              <a:p>
                <a:r>
                  <a:rPr lang="en-US" sz="1048" dirty="0">
                    <a:solidFill>
                      <a:srgbClr val="404040"/>
                    </a:solidFill>
                  </a:rPr>
                  <a:t>bytes</a:t>
                </a:r>
              </a:p>
            </p:txBody>
          </p:sp>
          <p:sp>
            <p:nvSpPr>
              <p:cNvPr id="27" name="TextBox 26"/>
              <p:cNvSpPr txBox="1"/>
              <p:nvPr/>
            </p:nvSpPr>
            <p:spPr>
              <a:xfrm>
                <a:off x="6475282" y="2419234"/>
                <a:ext cx="1593706" cy="253823"/>
              </a:xfrm>
              <a:prstGeom prst="rect">
                <a:avLst/>
              </a:prstGeom>
              <a:noFill/>
            </p:spPr>
            <p:txBody>
              <a:bodyPr wrap="none" rtlCol="0">
                <a:spAutoFit/>
              </a:bodyPr>
              <a:lstStyle/>
              <a:p>
                <a:r>
                  <a:rPr lang="en-US" sz="1048" dirty="0">
                    <a:solidFill>
                      <a:srgbClr val="404040"/>
                    </a:solidFill>
                  </a:rPr>
                  <a:t>8 bytes * (</a:t>
                </a:r>
                <a:r>
                  <a:rPr lang="en-US" sz="1048" dirty="0" err="1">
                    <a:solidFill>
                      <a:srgbClr val="404040"/>
                    </a:solidFill>
                  </a:rPr>
                  <a:t>IdxLinkCount</a:t>
                </a:r>
                <a:r>
                  <a:rPr lang="en-US" sz="1048" dirty="0">
                    <a:solidFill>
                      <a:srgbClr val="404040"/>
                    </a:solidFill>
                  </a:rPr>
                  <a:t>)</a:t>
                </a:r>
              </a:p>
            </p:txBody>
          </p:sp>
        </p:grpSp>
        <p:cxnSp>
          <p:nvCxnSpPr>
            <p:cNvPr id="8" name="Straight Connector 7"/>
            <p:cNvCxnSpPr/>
            <p:nvPr/>
          </p:nvCxnSpPr>
          <p:spPr>
            <a:xfrm>
              <a:off x="2413949" y="2362357"/>
              <a:ext cx="577902" cy="963623"/>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4281236" y="2362357"/>
              <a:ext cx="3622504" cy="547415"/>
            </a:xfrm>
            <a:prstGeom prst="line">
              <a:avLst/>
            </a:prstGeom>
            <a:ln w="22225">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sp>
        <p:nvSpPr>
          <p:cNvPr id="28" name="Text Placeholder 2"/>
          <p:cNvSpPr txBox="1">
            <a:spLocks/>
          </p:cNvSpPr>
          <p:nvPr/>
        </p:nvSpPr>
        <p:spPr>
          <a:xfrm>
            <a:off x="908299" y="4724116"/>
            <a:ext cx="11253537" cy="2468368"/>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57"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400" kern="1200" spc="0" baseline="0">
                <a:gradFill>
                  <a:gsLst>
                    <a:gs pos="1250">
                      <a:schemeClr val="tx1"/>
                    </a:gs>
                    <a:gs pos="100000">
                      <a:schemeClr val="tx1"/>
                    </a:gs>
                  </a:gsLst>
                  <a:lin ang="5400000" scaled="0"/>
                </a:gradFill>
                <a:latin typeface="+mn-lt"/>
                <a:ea typeface="+mn-ea"/>
                <a:cs typeface="+mn-cs"/>
              </a:defRPr>
            </a:lvl3pPr>
            <a:lvl4pPr marL="457112"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4pPr>
            <a:lvl5pPr marL="685669"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404040"/>
              </a:buClr>
            </a:pPr>
            <a:r>
              <a:rPr lang="en-US" sz="2800" dirty="0" smtClean="0">
                <a:gradFill>
                  <a:gsLst>
                    <a:gs pos="1250">
                      <a:srgbClr val="404040"/>
                    </a:gs>
                    <a:gs pos="99000">
                      <a:srgbClr val="404040"/>
                    </a:gs>
                  </a:gsLst>
                  <a:lin ang="5400000" scaled="0"/>
                </a:gradFill>
              </a:rPr>
              <a:t>Rows</a:t>
            </a:r>
          </a:p>
          <a:p>
            <a:pPr marL="257101" lvl="1" indent="-257101">
              <a:buClr>
                <a:srgbClr val="404040"/>
              </a:buClr>
              <a:buFont typeface="Arial" panose="020B0604020202020204" pitchFamily="34" charset="0"/>
              <a:buChar char="•"/>
            </a:pPr>
            <a:r>
              <a:rPr lang="en-US" sz="1400" dirty="0" smtClean="0">
                <a:gradFill>
                  <a:gsLst>
                    <a:gs pos="1250">
                      <a:srgbClr val="404040"/>
                    </a:gs>
                    <a:gs pos="100000">
                      <a:srgbClr val="404040"/>
                    </a:gs>
                  </a:gsLst>
                  <a:lin ang="5400000" scaled="0"/>
                </a:gradFill>
                <a:latin typeface="Segoe UI Light"/>
              </a:rPr>
              <a:t>New row format   </a:t>
            </a:r>
          </a:p>
          <a:p>
            <a:pPr marL="257101" lvl="1" indent="-257101">
              <a:buClr>
                <a:srgbClr val="404040"/>
              </a:buClr>
              <a:buFont typeface="Arial" panose="020B0604020202020204" pitchFamily="34" charset="0"/>
              <a:buChar char="•"/>
            </a:pPr>
            <a:r>
              <a:rPr lang="en-US" sz="1400" dirty="0" smtClean="0">
                <a:gradFill>
                  <a:gsLst>
                    <a:gs pos="1250">
                      <a:srgbClr val="404040"/>
                    </a:gs>
                    <a:gs pos="100000">
                      <a:srgbClr val="404040"/>
                    </a:gs>
                  </a:gsLst>
                  <a:lin ang="5400000" scaled="0"/>
                </a:gradFill>
                <a:latin typeface="Segoe UI Light"/>
              </a:rPr>
              <a:t>Structure of the row is optimized for memory residency and access</a:t>
            </a:r>
          </a:p>
          <a:p>
            <a:pPr marL="257101" lvl="1" indent="-257101">
              <a:buClr>
                <a:srgbClr val="404040"/>
              </a:buClr>
              <a:buFont typeface="Arial" panose="020B0604020202020204" pitchFamily="34" charset="0"/>
              <a:buChar char="•"/>
            </a:pPr>
            <a:r>
              <a:rPr lang="en-US" sz="1400" dirty="0" smtClean="0">
                <a:gradFill>
                  <a:gsLst>
                    <a:gs pos="1250">
                      <a:srgbClr val="404040"/>
                    </a:gs>
                    <a:gs pos="100000">
                      <a:srgbClr val="404040"/>
                    </a:gs>
                  </a:gsLst>
                  <a:lin ang="5400000" scaled="0"/>
                </a:gradFill>
                <a:latin typeface="Segoe UI Light"/>
              </a:rPr>
              <a:t>Rows are versioned (payload never updated in place) and Begin/End </a:t>
            </a:r>
            <a:r>
              <a:rPr lang="en-US" sz="1400" dirty="0">
                <a:gradFill>
                  <a:gsLst>
                    <a:gs pos="1250">
                      <a:srgbClr val="404040"/>
                    </a:gs>
                    <a:gs pos="100000">
                      <a:srgbClr val="404040"/>
                    </a:gs>
                  </a:gsLst>
                  <a:lin ang="5400000" scaled="0"/>
                </a:gradFill>
                <a:latin typeface="Segoe UI Light"/>
              </a:rPr>
              <a:t>timestamp determines row’s version validity and visibility</a:t>
            </a:r>
          </a:p>
          <a:p>
            <a:pPr marL="257101" indent="-257101">
              <a:buClr>
                <a:srgbClr val="404040"/>
              </a:buClr>
              <a:buFont typeface="Arial" panose="020B0604020202020204" pitchFamily="34" charset="0"/>
              <a:buChar char="•"/>
            </a:pPr>
            <a:r>
              <a:rPr lang="en-US" sz="1400" dirty="0">
                <a:gradFill>
                  <a:gsLst>
                    <a:gs pos="1250">
                      <a:srgbClr val="404040"/>
                    </a:gs>
                    <a:gs pos="99000">
                      <a:srgbClr val="404040"/>
                    </a:gs>
                  </a:gsLst>
                  <a:lin ang="5400000" scaled="0"/>
                </a:gradFill>
              </a:rPr>
              <a:t>No data pages; just rows</a:t>
            </a:r>
          </a:p>
          <a:p>
            <a:pPr marL="257101" indent="-257101">
              <a:buClr>
                <a:srgbClr val="404040"/>
              </a:buClr>
              <a:buFont typeface="Arial" panose="020B0604020202020204" pitchFamily="34" charset="0"/>
              <a:buChar char="•"/>
            </a:pPr>
            <a:r>
              <a:rPr lang="en-US" sz="1400" dirty="0">
                <a:gradFill>
                  <a:gsLst>
                    <a:gs pos="1250">
                      <a:srgbClr val="404040"/>
                    </a:gs>
                    <a:gs pos="99000">
                      <a:srgbClr val="404040"/>
                    </a:gs>
                  </a:gsLst>
                  <a:lin ang="5400000" scaled="0"/>
                </a:gradFill>
              </a:rPr>
              <a:t>Row size limited to 8060 bytes (@table create time) to allow data to be moved to disk-based table</a:t>
            </a:r>
          </a:p>
          <a:p>
            <a:pPr marL="257101" indent="-257101">
              <a:buClr>
                <a:srgbClr val="404040"/>
              </a:buClr>
              <a:buFont typeface="Arial" panose="020B0604020202020204" pitchFamily="34" charset="0"/>
              <a:buChar char="•"/>
            </a:pPr>
            <a:r>
              <a:rPr lang="en-US" sz="1400" dirty="0">
                <a:gradFill>
                  <a:gsLst>
                    <a:gs pos="1250">
                      <a:srgbClr val="404040"/>
                    </a:gs>
                    <a:gs pos="99000">
                      <a:srgbClr val="404040"/>
                    </a:gs>
                  </a:gsLst>
                  <a:lin ang="5400000" scaled="0"/>
                </a:gradFill>
              </a:rPr>
              <a:t>Not every SQL table schema is supported (for example LOB and </a:t>
            </a:r>
            <a:r>
              <a:rPr lang="en-US" sz="1400" dirty="0" err="1">
                <a:gradFill>
                  <a:gsLst>
                    <a:gs pos="1250">
                      <a:srgbClr val="404040"/>
                    </a:gs>
                    <a:gs pos="99000">
                      <a:srgbClr val="404040"/>
                    </a:gs>
                  </a:gsLst>
                  <a:lin ang="5400000" scaled="0"/>
                </a:gradFill>
              </a:rPr>
              <a:t>sqlvariant</a:t>
            </a:r>
            <a:r>
              <a:rPr lang="en-US" sz="1400" dirty="0">
                <a:gradFill>
                  <a:gsLst>
                    <a:gs pos="1250">
                      <a:srgbClr val="404040"/>
                    </a:gs>
                    <a:gs pos="99000">
                      <a:srgbClr val="404040"/>
                    </a:gs>
                  </a:gsLst>
                  <a:lin ang="5400000" scaled="0"/>
                </a:gradFill>
              </a:rPr>
              <a:t>)</a:t>
            </a:r>
          </a:p>
          <a:p>
            <a:pPr marL="257101" lvl="1" indent="-257101">
              <a:buClr>
                <a:srgbClr val="404040"/>
              </a:buClr>
              <a:buFont typeface="Arial" panose="020B0604020202020204" pitchFamily="34" charset="0"/>
              <a:buChar char="•"/>
            </a:pPr>
            <a:endParaRPr lang="en-US" sz="1400" dirty="0" smtClean="0">
              <a:gradFill>
                <a:gsLst>
                  <a:gs pos="1250">
                    <a:srgbClr val="404040"/>
                  </a:gs>
                  <a:gs pos="100000">
                    <a:srgbClr val="404040"/>
                  </a:gs>
                </a:gsLst>
                <a:lin ang="5400000" scaled="0"/>
              </a:gradFill>
              <a:latin typeface="Segoe UI Light"/>
            </a:endParaRPr>
          </a:p>
          <a:p>
            <a:pPr lvl="2">
              <a:buClr>
                <a:srgbClr val="404040"/>
              </a:buClr>
            </a:pPr>
            <a:endParaRPr lang="en-US" sz="1400" dirty="0" smtClean="0">
              <a:gradFill>
                <a:gsLst>
                  <a:gs pos="1250">
                    <a:srgbClr val="404040"/>
                  </a:gs>
                  <a:gs pos="100000">
                    <a:srgbClr val="404040"/>
                  </a:gs>
                </a:gsLst>
                <a:lin ang="5400000" scaled="0"/>
              </a:gradFill>
              <a:latin typeface="Segoe UI Light"/>
            </a:endParaRPr>
          </a:p>
        </p:txBody>
      </p:sp>
    </p:spTree>
    <p:extLst>
      <p:ext uri="{BB962C8B-B14F-4D97-AF65-F5344CB8AC3E}">
        <p14:creationId xmlns:p14="http://schemas.microsoft.com/office/powerpoint/2010/main" val="349123140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147" y="102700"/>
            <a:ext cx="11766620" cy="772295"/>
          </a:xfrm>
        </p:spPr>
        <p:txBody>
          <a:bodyPr>
            <a:noAutofit/>
          </a:bodyPr>
          <a:lstStyle/>
          <a:p>
            <a:r>
              <a:rPr lang="en-US" sz="4080" dirty="0"/>
              <a:t>Lightweight hash index data structure and MVCC</a:t>
            </a:r>
          </a:p>
        </p:txBody>
      </p:sp>
      <p:grpSp>
        <p:nvGrpSpPr>
          <p:cNvPr id="8" name="Group 105"/>
          <p:cNvGrpSpPr/>
          <p:nvPr/>
        </p:nvGrpSpPr>
        <p:grpSpPr>
          <a:xfrm>
            <a:off x="1995520" y="2594106"/>
            <a:ext cx="4891346" cy="423056"/>
            <a:chOff x="4791381" y="4876800"/>
            <a:chExt cx="2447619" cy="228602"/>
          </a:xfrm>
          <a:solidFill>
            <a:schemeClr val="accent6">
              <a:lumMod val="20000"/>
              <a:lumOff val="80000"/>
            </a:schemeClr>
          </a:solidFill>
        </p:grpSpPr>
        <p:sp>
          <p:nvSpPr>
            <p:cNvPr id="105" name="Rectangle 104"/>
            <p:cNvSpPr/>
            <p:nvPr/>
          </p:nvSpPr>
          <p:spPr>
            <a:xfrm>
              <a:off x="4791381" y="4876802"/>
              <a:ext cx="683846"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1035414">
                <a:defRPr/>
              </a:pPr>
              <a:r>
                <a:rPr lang="en-US" sz="1836" kern="0" dirty="0">
                  <a:solidFill>
                    <a:sysClr val="windowText" lastClr="000000"/>
                  </a:solidFill>
                </a:rPr>
                <a:t>50, </a:t>
              </a:r>
              <a:r>
                <a:rPr lang="en-US" sz="1836" kern="0" dirty="0">
                  <a:solidFill>
                    <a:sysClr val="windowText" lastClr="000000"/>
                  </a:solidFill>
                  <a:latin typeface="Lucida Sans Unicode"/>
                  <a:cs typeface="Lucida Sans Unicode"/>
                </a:rPr>
                <a:t>∞</a:t>
              </a:r>
              <a:endParaRPr lang="en-US" sz="1836" kern="0" dirty="0">
                <a:solidFill>
                  <a:sysClr val="windowText" lastClr="000000"/>
                </a:solidFill>
              </a:endParaRPr>
            </a:p>
          </p:txBody>
        </p:sp>
        <p:sp>
          <p:nvSpPr>
            <p:cNvPr id="106" name="Rectangle 105"/>
            <p:cNvSpPr/>
            <p:nvPr/>
          </p:nvSpPr>
          <p:spPr>
            <a:xfrm>
              <a:off x="5939692" y="4876800"/>
              <a:ext cx="547077"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1035414">
                <a:defRPr/>
              </a:pPr>
              <a:r>
                <a:rPr lang="en-US" sz="1836" kern="0" dirty="0">
                  <a:solidFill>
                    <a:sysClr val="windowText" lastClr="000000"/>
                  </a:solidFill>
                </a:rPr>
                <a:t>John</a:t>
              </a:r>
            </a:p>
          </p:txBody>
        </p:sp>
        <p:sp>
          <p:nvSpPr>
            <p:cNvPr id="107" name="Rectangle 106"/>
            <p:cNvSpPr/>
            <p:nvPr/>
          </p:nvSpPr>
          <p:spPr>
            <a:xfrm>
              <a:off x="5475827" y="4876800"/>
              <a:ext cx="463865"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1035414">
                <a:defRPr/>
              </a:pPr>
              <a:endParaRPr lang="en-US" sz="1836" kern="0" dirty="0">
                <a:solidFill>
                  <a:sysClr val="window" lastClr="FFFFFF"/>
                </a:solidFill>
              </a:endParaRPr>
            </a:p>
          </p:txBody>
        </p:sp>
        <p:sp>
          <p:nvSpPr>
            <p:cNvPr id="108" name="Rectangle 107"/>
            <p:cNvSpPr/>
            <p:nvPr/>
          </p:nvSpPr>
          <p:spPr>
            <a:xfrm>
              <a:off x="6486769" y="4876800"/>
              <a:ext cx="752231"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1035414">
                <a:defRPr/>
              </a:pPr>
              <a:r>
                <a:rPr lang="en-US" sz="1836" kern="0" dirty="0">
                  <a:solidFill>
                    <a:sysClr val="windowText" lastClr="000000"/>
                  </a:solidFill>
                </a:rPr>
                <a:t>Paris</a:t>
              </a:r>
            </a:p>
          </p:txBody>
        </p:sp>
      </p:grpSp>
      <p:sp>
        <p:nvSpPr>
          <p:cNvPr id="89" name="Rectangle 88"/>
          <p:cNvSpPr/>
          <p:nvPr/>
        </p:nvSpPr>
        <p:spPr>
          <a:xfrm>
            <a:off x="511103" y="6286512"/>
            <a:ext cx="1740841" cy="422272"/>
          </a:xfrm>
          <a:prstGeom prst="rect">
            <a:avLst/>
          </a:prstGeom>
          <a:noFill/>
          <a:ln w="25400" cap="flat" cmpd="sng" algn="ctr">
            <a:solidFill>
              <a:sysClr val="windowText" lastClr="000000">
                <a:lumMod val="50000"/>
                <a:lumOff val="50000"/>
              </a:sysClr>
            </a:solidFill>
            <a:prstDash val="solid"/>
          </a:ln>
          <a:effectLst/>
        </p:spPr>
        <p:txBody>
          <a:bodyPr lIns="0" tIns="51767" rIns="0" bIns="51767" rtlCol="0" anchor="ctr"/>
          <a:lstStyle/>
          <a:p>
            <a:pPr algn="ctr" defTabSz="1035414">
              <a:defRPr/>
            </a:pPr>
            <a:r>
              <a:rPr lang="en-US" sz="1836" kern="0" dirty="0">
                <a:solidFill>
                  <a:sysClr val="windowText" lastClr="000000"/>
                </a:solidFill>
              </a:rPr>
              <a:t>Timestamps</a:t>
            </a:r>
          </a:p>
        </p:txBody>
      </p:sp>
      <p:sp>
        <p:nvSpPr>
          <p:cNvPr id="90" name="Rectangle 89"/>
          <p:cNvSpPr/>
          <p:nvPr/>
        </p:nvSpPr>
        <p:spPr>
          <a:xfrm>
            <a:off x="3808809" y="6286512"/>
            <a:ext cx="1394094" cy="422272"/>
          </a:xfrm>
          <a:prstGeom prst="rect">
            <a:avLst/>
          </a:prstGeom>
          <a:noFill/>
          <a:ln w="25400" cap="flat" cmpd="sng" algn="ctr">
            <a:solidFill>
              <a:sysClr val="windowText" lastClr="000000">
                <a:lumMod val="50000"/>
                <a:lumOff val="50000"/>
              </a:sysClr>
            </a:solidFill>
            <a:prstDash val="solid"/>
          </a:ln>
          <a:effectLst/>
        </p:spPr>
        <p:txBody>
          <a:bodyPr lIns="0" tIns="51767" rIns="0" bIns="51767" rtlCol="0" anchor="ctr"/>
          <a:lstStyle/>
          <a:p>
            <a:pPr algn="ctr" defTabSz="1035414">
              <a:defRPr/>
            </a:pPr>
            <a:r>
              <a:rPr lang="en-US" sz="1836" kern="0" dirty="0">
                <a:solidFill>
                  <a:sysClr val="windowText" lastClr="000000"/>
                </a:solidFill>
              </a:rPr>
              <a:t>Name</a:t>
            </a:r>
          </a:p>
        </p:txBody>
      </p:sp>
      <p:sp>
        <p:nvSpPr>
          <p:cNvPr id="91" name="Rectangle 90"/>
          <p:cNvSpPr/>
          <p:nvPr/>
        </p:nvSpPr>
        <p:spPr>
          <a:xfrm>
            <a:off x="2251949" y="6286512"/>
            <a:ext cx="1556854" cy="422272"/>
          </a:xfrm>
          <a:prstGeom prst="rect">
            <a:avLst/>
          </a:prstGeom>
          <a:noFill/>
          <a:ln w="25400" cap="flat" cmpd="sng" algn="ctr">
            <a:solidFill>
              <a:sysClr val="windowText" lastClr="000000">
                <a:lumMod val="50000"/>
                <a:lumOff val="50000"/>
              </a:sysClr>
            </a:solidFill>
            <a:prstDash val="solid"/>
          </a:ln>
          <a:effectLst/>
        </p:spPr>
        <p:txBody>
          <a:bodyPr lIns="0" tIns="51767" rIns="0" bIns="51767" rtlCol="0" anchor="ctr"/>
          <a:lstStyle/>
          <a:p>
            <a:pPr algn="ctr" defTabSz="1035414">
              <a:defRPr/>
            </a:pPr>
            <a:r>
              <a:rPr lang="en-US" sz="1836" kern="0" dirty="0">
                <a:solidFill>
                  <a:sysClr val="windowText" lastClr="000000"/>
                </a:solidFill>
              </a:rPr>
              <a:t>Chain </a:t>
            </a:r>
            <a:r>
              <a:rPr lang="en-US" sz="1836" kern="0" dirty="0" err="1">
                <a:solidFill>
                  <a:sysClr val="windowText" lastClr="000000"/>
                </a:solidFill>
              </a:rPr>
              <a:t>ptrs</a:t>
            </a:r>
            <a:endParaRPr lang="en-US" sz="1836" kern="0" dirty="0">
              <a:solidFill>
                <a:sysClr val="windowText" lastClr="000000"/>
              </a:solidFill>
            </a:endParaRPr>
          </a:p>
        </p:txBody>
      </p:sp>
      <p:sp>
        <p:nvSpPr>
          <p:cNvPr id="92" name="Rectangle 91"/>
          <p:cNvSpPr/>
          <p:nvPr/>
        </p:nvSpPr>
        <p:spPr>
          <a:xfrm>
            <a:off x="5202902" y="6286513"/>
            <a:ext cx="1712541" cy="422272"/>
          </a:xfrm>
          <a:prstGeom prst="rect">
            <a:avLst/>
          </a:prstGeom>
          <a:noFill/>
          <a:ln w="25400" cap="flat" cmpd="sng" algn="ctr">
            <a:solidFill>
              <a:sysClr val="windowText" lastClr="000000">
                <a:lumMod val="50000"/>
                <a:lumOff val="50000"/>
              </a:sysClr>
            </a:solidFill>
            <a:prstDash val="solid"/>
          </a:ln>
          <a:effectLst/>
        </p:spPr>
        <p:txBody>
          <a:bodyPr lIns="0" tIns="51767" rIns="0" bIns="51767" rtlCol="0" anchor="ctr"/>
          <a:lstStyle/>
          <a:p>
            <a:pPr algn="ctr" defTabSz="1035414">
              <a:defRPr/>
            </a:pPr>
            <a:r>
              <a:rPr lang="en-US" sz="1836" kern="0" dirty="0">
                <a:solidFill>
                  <a:sysClr val="windowText" lastClr="000000"/>
                </a:solidFill>
              </a:rPr>
              <a:t>City</a:t>
            </a:r>
          </a:p>
        </p:txBody>
      </p:sp>
      <p:cxnSp>
        <p:nvCxnSpPr>
          <p:cNvPr id="93" name="Straight Connector 92"/>
          <p:cNvCxnSpPr>
            <a:endCxn id="78" idx="3"/>
          </p:cNvCxnSpPr>
          <p:nvPr/>
        </p:nvCxnSpPr>
        <p:spPr>
          <a:xfrm flipH="1" flipV="1">
            <a:off x="6353675" y="5567281"/>
            <a:ext cx="561768" cy="716893"/>
          </a:xfrm>
          <a:prstGeom prst="line">
            <a:avLst/>
          </a:prstGeom>
          <a:noFill/>
          <a:ln w="19050" cap="flat" cmpd="sng" algn="ctr">
            <a:solidFill>
              <a:sysClr val="windowText" lastClr="000000">
                <a:lumMod val="50000"/>
                <a:lumOff val="50000"/>
              </a:sysClr>
            </a:solidFill>
            <a:prstDash val="solid"/>
          </a:ln>
          <a:effectLst/>
        </p:spPr>
      </p:cxnSp>
      <p:cxnSp>
        <p:nvCxnSpPr>
          <p:cNvPr id="94" name="Straight Connector 93"/>
          <p:cNvCxnSpPr>
            <a:endCxn id="75" idx="1"/>
          </p:cNvCxnSpPr>
          <p:nvPr/>
        </p:nvCxnSpPr>
        <p:spPr>
          <a:xfrm flipV="1">
            <a:off x="548635" y="5567281"/>
            <a:ext cx="974671" cy="716893"/>
          </a:xfrm>
          <a:prstGeom prst="line">
            <a:avLst/>
          </a:prstGeom>
          <a:noFill/>
          <a:ln w="19050" cap="flat" cmpd="sng" algn="ctr">
            <a:solidFill>
              <a:sysClr val="windowText" lastClr="000000">
                <a:lumMod val="50000"/>
                <a:lumOff val="50000"/>
              </a:sysClr>
            </a:solidFill>
            <a:prstDash val="solid"/>
          </a:ln>
          <a:effectLst/>
        </p:spPr>
      </p:cxnSp>
      <p:cxnSp>
        <p:nvCxnSpPr>
          <p:cNvPr id="79" name="Curved Connector 78"/>
          <p:cNvCxnSpPr>
            <a:stCxn id="71" idx="3"/>
            <a:endCxn id="107" idx="2"/>
          </p:cNvCxnSpPr>
          <p:nvPr/>
        </p:nvCxnSpPr>
        <p:spPr>
          <a:xfrm flipV="1">
            <a:off x="1443542" y="3017159"/>
            <a:ext cx="2383277" cy="416138"/>
          </a:xfrm>
          <a:prstGeom prst="curvedConnector2">
            <a:avLst/>
          </a:prstGeom>
          <a:noFill/>
          <a:ln w="19050" cap="flat" cmpd="sng" algn="ctr">
            <a:solidFill>
              <a:srgbClr val="0070C0"/>
            </a:solidFill>
            <a:prstDash val="solid"/>
            <a:headEnd type="oval"/>
            <a:tailEnd type="stealth" w="lg" len="lg"/>
          </a:ln>
          <a:effectLst/>
        </p:spPr>
      </p:cxnSp>
      <p:grpSp>
        <p:nvGrpSpPr>
          <p:cNvPr id="14" name="Group 13"/>
          <p:cNvGrpSpPr/>
          <p:nvPr/>
        </p:nvGrpSpPr>
        <p:grpSpPr>
          <a:xfrm>
            <a:off x="474249" y="1973412"/>
            <a:ext cx="1436345" cy="2985691"/>
            <a:chOff x="469629" y="1972187"/>
            <a:chExt cx="1437501" cy="2988099"/>
          </a:xfrm>
        </p:grpSpPr>
        <p:sp>
          <p:nvSpPr>
            <p:cNvPr id="65" name="Rectangle 64"/>
            <p:cNvSpPr/>
            <p:nvPr/>
          </p:nvSpPr>
          <p:spPr>
            <a:xfrm>
              <a:off x="979348" y="3849708"/>
              <a:ext cx="460350" cy="277645"/>
            </a:xfrm>
            <a:prstGeom prst="rect">
              <a:avLst/>
            </a:prstGeom>
            <a:noFill/>
            <a:ln w="25400" cap="flat" cmpd="sng" algn="ctr">
              <a:solidFill>
                <a:srgbClr val="0070C0"/>
              </a:solidFill>
              <a:prstDash val="solid"/>
            </a:ln>
            <a:effectLst/>
          </p:spPr>
          <p:txBody>
            <a:bodyPr lIns="103537" tIns="51767" rIns="103537" bIns="51767" rtlCol="0" anchor="ctr"/>
            <a:lstStyle/>
            <a:p>
              <a:pPr algn="ctr" defTabSz="1035414">
                <a:defRPr/>
              </a:pPr>
              <a:endParaRPr lang="en-US" sz="1836" kern="0" dirty="0">
                <a:solidFill>
                  <a:sysClr val="window" lastClr="FFFFFF"/>
                </a:solidFill>
              </a:endParaRPr>
            </a:p>
          </p:txBody>
        </p:sp>
        <p:sp>
          <p:nvSpPr>
            <p:cNvPr id="66" name="Rectangle 65"/>
            <p:cNvSpPr/>
            <p:nvPr/>
          </p:nvSpPr>
          <p:spPr>
            <a:xfrm>
              <a:off x="979348" y="4127352"/>
              <a:ext cx="460350" cy="277645"/>
            </a:xfrm>
            <a:prstGeom prst="rect">
              <a:avLst/>
            </a:prstGeom>
            <a:noFill/>
            <a:ln w="25400" cap="flat" cmpd="sng" algn="ctr">
              <a:solidFill>
                <a:srgbClr val="0070C0"/>
              </a:solidFill>
              <a:prstDash val="solid"/>
            </a:ln>
            <a:effectLst/>
          </p:spPr>
          <p:txBody>
            <a:bodyPr lIns="103537" tIns="51767" rIns="103537" bIns="51767" rtlCol="0" anchor="ctr"/>
            <a:lstStyle/>
            <a:p>
              <a:pPr algn="ctr" defTabSz="1035414">
                <a:defRPr/>
              </a:pPr>
              <a:endParaRPr lang="en-US" sz="1836" kern="0" dirty="0">
                <a:solidFill>
                  <a:sysClr val="window" lastClr="FFFFFF"/>
                </a:solidFill>
              </a:endParaRPr>
            </a:p>
          </p:txBody>
        </p:sp>
        <p:sp>
          <p:nvSpPr>
            <p:cNvPr id="67" name="Rectangle 66"/>
            <p:cNvSpPr/>
            <p:nvPr/>
          </p:nvSpPr>
          <p:spPr>
            <a:xfrm>
              <a:off x="979348" y="4404997"/>
              <a:ext cx="460350" cy="277645"/>
            </a:xfrm>
            <a:prstGeom prst="rect">
              <a:avLst/>
            </a:prstGeom>
            <a:noFill/>
            <a:ln w="25400" cap="flat" cmpd="sng" algn="ctr">
              <a:solidFill>
                <a:srgbClr val="0070C0"/>
              </a:solidFill>
              <a:prstDash val="solid"/>
            </a:ln>
            <a:effectLst/>
          </p:spPr>
          <p:txBody>
            <a:bodyPr lIns="103537" tIns="51767" rIns="103537" bIns="51767" rtlCol="0" anchor="ctr"/>
            <a:lstStyle/>
            <a:p>
              <a:pPr algn="ctr" defTabSz="1035414">
                <a:defRPr/>
              </a:pPr>
              <a:endParaRPr lang="en-US" sz="1836" kern="0" dirty="0">
                <a:solidFill>
                  <a:sysClr val="window" lastClr="FFFFFF"/>
                </a:solidFill>
              </a:endParaRPr>
            </a:p>
          </p:txBody>
        </p:sp>
        <p:sp>
          <p:nvSpPr>
            <p:cNvPr id="68" name="Rectangle 67"/>
            <p:cNvSpPr/>
            <p:nvPr/>
          </p:nvSpPr>
          <p:spPr>
            <a:xfrm>
              <a:off x="979348" y="4682641"/>
              <a:ext cx="460350" cy="277645"/>
            </a:xfrm>
            <a:prstGeom prst="rect">
              <a:avLst/>
            </a:prstGeom>
            <a:noFill/>
            <a:ln w="25400" cap="flat" cmpd="sng" algn="ctr">
              <a:solidFill>
                <a:srgbClr val="0070C0"/>
              </a:solidFill>
              <a:prstDash val="solid"/>
            </a:ln>
            <a:effectLst/>
          </p:spPr>
          <p:txBody>
            <a:bodyPr lIns="103537" tIns="51767" rIns="103537" bIns="51767" rtlCol="0" anchor="ctr"/>
            <a:lstStyle/>
            <a:p>
              <a:pPr algn="ctr" defTabSz="1035414">
                <a:defRPr/>
              </a:pPr>
              <a:endParaRPr lang="en-US" sz="1836" kern="0" dirty="0">
                <a:solidFill>
                  <a:sysClr val="window" lastClr="FFFFFF"/>
                </a:solidFill>
              </a:endParaRPr>
            </a:p>
          </p:txBody>
        </p:sp>
        <p:sp>
          <p:nvSpPr>
            <p:cNvPr id="69" name="Rectangle 68"/>
            <p:cNvSpPr/>
            <p:nvPr/>
          </p:nvSpPr>
          <p:spPr>
            <a:xfrm>
              <a:off x="979348" y="2739129"/>
              <a:ext cx="460350" cy="277645"/>
            </a:xfrm>
            <a:prstGeom prst="rect">
              <a:avLst/>
            </a:prstGeom>
            <a:noFill/>
            <a:ln w="25400" cap="flat" cmpd="sng" algn="ctr">
              <a:solidFill>
                <a:srgbClr val="0070C0"/>
              </a:solidFill>
              <a:prstDash val="solid"/>
            </a:ln>
            <a:effectLst/>
          </p:spPr>
          <p:txBody>
            <a:bodyPr lIns="103537" tIns="51767" rIns="103537" bIns="51767" rtlCol="0" anchor="ctr"/>
            <a:lstStyle/>
            <a:p>
              <a:pPr algn="ctr" defTabSz="1035414">
                <a:defRPr/>
              </a:pPr>
              <a:endParaRPr lang="en-US" sz="1836" kern="0" dirty="0">
                <a:solidFill>
                  <a:sysClr val="window" lastClr="FFFFFF"/>
                </a:solidFill>
              </a:endParaRPr>
            </a:p>
          </p:txBody>
        </p:sp>
        <p:sp>
          <p:nvSpPr>
            <p:cNvPr id="70" name="Rectangle 69"/>
            <p:cNvSpPr/>
            <p:nvPr/>
          </p:nvSpPr>
          <p:spPr>
            <a:xfrm>
              <a:off x="979348" y="3016774"/>
              <a:ext cx="460350" cy="277645"/>
            </a:xfrm>
            <a:prstGeom prst="rect">
              <a:avLst/>
            </a:prstGeom>
            <a:noFill/>
            <a:ln w="25400" cap="flat" cmpd="sng" algn="ctr">
              <a:solidFill>
                <a:srgbClr val="0070C0"/>
              </a:solidFill>
              <a:prstDash val="solid"/>
            </a:ln>
            <a:effectLst/>
          </p:spPr>
          <p:txBody>
            <a:bodyPr lIns="103537" tIns="51767" rIns="103537" bIns="51767" rtlCol="0" anchor="ctr"/>
            <a:lstStyle/>
            <a:p>
              <a:pPr algn="ctr" defTabSz="1035414">
                <a:defRPr/>
              </a:pPr>
              <a:endParaRPr lang="en-US" sz="1836" kern="0" dirty="0">
                <a:solidFill>
                  <a:sysClr val="window" lastClr="FFFFFF"/>
                </a:solidFill>
              </a:endParaRPr>
            </a:p>
          </p:txBody>
        </p:sp>
        <p:sp>
          <p:nvSpPr>
            <p:cNvPr id="71" name="Rectangle 70"/>
            <p:cNvSpPr/>
            <p:nvPr/>
          </p:nvSpPr>
          <p:spPr>
            <a:xfrm>
              <a:off x="979348" y="3294418"/>
              <a:ext cx="460350" cy="277645"/>
            </a:xfrm>
            <a:prstGeom prst="rect">
              <a:avLst/>
            </a:prstGeom>
            <a:noFill/>
            <a:ln w="25400" cap="flat" cmpd="sng" algn="ctr">
              <a:solidFill>
                <a:srgbClr val="0070C0"/>
              </a:solidFill>
              <a:prstDash val="solid"/>
            </a:ln>
            <a:effectLst/>
          </p:spPr>
          <p:txBody>
            <a:bodyPr lIns="103537" tIns="51767" rIns="103537" bIns="51767" rtlCol="0" anchor="ctr"/>
            <a:lstStyle/>
            <a:p>
              <a:pPr algn="ctr" defTabSz="1035414">
                <a:defRPr/>
              </a:pPr>
              <a:endParaRPr lang="en-US" sz="1836" kern="0" dirty="0">
                <a:solidFill>
                  <a:sysClr val="window" lastClr="FFFFFF"/>
                </a:solidFill>
              </a:endParaRPr>
            </a:p>
          </p:txBody>
        </p:sp>
        <p:sp>
          <p:nvSpPr>
            <p:cNvPr id="72" name="Rectangle 71"/>
            <p:cNvSpPr/>
            <p:nvPr/>
          </p:nvSpPr>
          <p:spPr>
            <a:xfrm>
              <a:off x="979348" y="3572063"/>
              <a:ext cx="460350" cy="277645"/>
            </a:xfrm>
            <a:prstGeom prst="rect">
              <a:avLst/>
            </a:prstGeom>
            <a:noFill/>
            <a:ln w="25400" cap="flat" cmpd="sng" algn="ctr">
              <a:solidFill>
                <a:srgbClr val="0070C0"/>
              </a:solidFill>
              <a:prstDash val="solid"/>
            </a:ln>
            <a:effectLst/>
          </p:spPr>
          <p:txBody>
            <a:bodyPr lIns="103537" tIns="51767" rIns="103537" bIns="51767" rtlCol="0" anchor="ctr"/>
            <a:lstStyle/>
            <a:p>
              <a:pPr algn="ctr" defTabSz="1035414">
                <a:defRPr/>
              </a:pPr>
              <a:endParaRPr lang="en-US" sz="1836" kern="0" dirty="0">
                <a:solidFill>
                  <a:sysClr val="window" lastClr="FFFFFF"/>
                </a:solidFill>
              </a:endParaRPr>
            </a:p>
          </p:txBody>
        </p:sp>
        <p:sp>
          <p:nvSpPr>
            <p:cNvPr id="95" name="TextBox 94"/>
            <p:cNvSpPr txBox="1"/>
            <p:nvPr/>
          </p:nvSpPr>
          <p:spPr>
            <a:xfrm>
              <a:off x="469629" y="1972187"/>
              <a:ext cx="1437501" cy="681370"/>
            </a:xfrm>
            <a:prstGeom prst="rect">
              <a:avLst/>
            </a:prstGeom>
            <a:noFill/>
            <a:ln>
              <a:solidFill>
                <a:schemeClr val="accent1"/>
              </a:solidFill>
            </a:ln>
          </p:spPr>
          <p:txBody>
            <a:bodyPr wrap="square" lIns="103537" tIns="51767" rIns="103537" bIns="51767" rtlCol="0">
              <a:spAutoFit/>
            </a:bodyPr>
            <a:lstStyle/>
            <a:p>
              <a:pPr defTabSz="1035414">
                <a:defRPr/>
              </a:pPr>
              <a:r>
                <a:rPr lang="en-US" sz="1836" kern="0" dirty="0">
                  <a:solidFill>
                    <a:srgbClr val="0070C0"/>
                  </a:solidFill>
                </a:rPr>
                <a:t>Hash index on Name</a:t>
              </a:r>
            </a:p>
          </p:txBody>
        </p:sp>
      </p:grpSp>
      <p:sp>
        <p:nvSpPr>
          <p:cNvPr id="3" name="TextBox 2"/>
          <p:cNvSpPr txBox="1"/>
          <p:nvPr/>
        </p:nvSpPr>
        <p:spPr>
          <a:xfrm>
            <a:off x="7203622" y="4476594"/>
            <a:ext cx="4907144" cy="1090687"/>
          </a:xfrm>
          <a:prstGeom prst="rect">
            <a:avLst/>
          </a:prstGeom>
          <a:solidFill>
            <a:schemeClr val="accent1">
              <a:lumMod val="40000"/>
              <a:lumOff val="60000"/>
            </a:schemeClr>
          </a:solidFill>
          <a:ln>
            <a:solidFill>
              <a:schemeClr val="tx1"/>
            </a:solidFill>
          </a:ln>
        </p:spPr>
        <p:txBody>
          <a:bodyPr wrap="square" lIns="182758" tIns="146208" rIns="182758" bIns="146208" rtlCol="0">
            <a:noAutofit/>
          </a:bodyPr>
          <a:lstStyle/>
          <a:p>
            <a:pPr defTabSz="932093">
              <a:lnSpc>
                <a:spcPct val="90000"/>
              </a:lnSpc>
              <a:spcAft>
                <a:spcPts val="600"/>
              </a:spcAft>
            </a:pPr>
            <a:r>
              <a:rPr lang="en-US" sz="1530" dirty="0">
                <a:solidFill>
                  <a:srgbClr val="505050"/>
                </a:solidFill>
              </a:rPr>
              <a:t>Transaction </a:t>
            </a:r>
            <a:r>
              <a:rPr lang="en-US" sz="1530" b="1" dirty="0">
                <a:solidFill>
                  <a:srgbClr val="505050"/>
                </a:solidFill>
              </a:rPr>
              <a:t>100</a:t>
            </a:r>
            <a:r>
              <a:rPr lang="en-US" sz="1530" dirty="0">
                <a:solidFill>
                  <a:srgbClr val="505050"/>
                </a:solidFill>
              </a:rPr>
              <a:t>: </a:t>
            </a:r>
          </a:p>
          <a:p>
            <a:pPr defTabSz="932093">
              <a:lnSpc>
                <a:spcPct val="90000"/>
              </a:lnSpc>
              <a:spcAft>
                <a:spcPts val="600"/>
              </a:spcAft>
            </a:pPr>
            <a:r>
              <a:rPr lang="en-US" sz="1530" b="1" dirty="0">
                <a:solidFill>
                  <a:srgbClr val="505050"/>
                </a:solidFill>
              </a:rPr>
              <a:t>UPDATE City = ‘Prague’ where Name = ‘John’</a:t>
            </a:r>
          </a:p>
          <a:p>
            <a:pPr defTabSz="932093">
              <a:lnSpc>
                <a:spcPct val="90000"/>
              </a:lnSpc>
              <a:spcAft>
                <a:spcPts val="600"/>
              </a:spcAft>
            </a:pPr>
            <a:r>
              <a:rPr lang="en-US" sz="1530" dirty="0">
                <a:solidFill>
                  <a:srgbClr val="505050"/>
                </a:solidFill>
              </a:rPr>
              <a:t>No locks of any kind, no interference with transaction 99</a:t>
            </a:r>
            <a:endParaRPr lang="en-US" sz="1530" b="1" dirty="0">
              <a:solidFill>
                <a:srgbClr val="505050"/>
              </a:solidFill>
            </a:endParaRPr>
          </a:p>
        </p:txBody>
      </p:sp>
      <p:grpSp>
        <p:nvGrpSpPr>
          <p:cNvPr id="53" name="Group 104"/>
          <p:cNvGrpSpPr/>
          <p:nvPr/>
        </p:nvGrpSpPr>
        <p:grpSpPr>
          <a:xfrm>
            <a:off x="2112515" y="3478077"/>
            <a:ext cx="4879097" cy="424094"/>
            <a:chOff x="4661448" y="3733800"/>
            <a:chExt cx="2577552" cy="228600"/>
          </a:xfrm>
          <a:solidFill>
            <a:schemeClr val="accent1">
              <a:lumMod val="40000"/>
              <a:lumOff val="60000"/>
            </a:schemeClr>
          </a:solidFill>
        </p:grpSpPr>
        <p:sp>
          <p:nvSpPr>
            <p:cNvPr id="54" name="Rectangle 53"/>
            <p:cNvSpPr/>
            <p:nvPr/>
          </p:nvSpPr>
          <p:spPr>
            <a:xfrm>
              <a:off x="4661448" y="3733803"/>
              <a:ext cx="715485" cy="228042"/>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1035414">
                <a:defRPr/>
              </a:pPr>
              <a:r>
                <a:rPr lang="en-US" sz="1836" kern="0" dirty="0">
                  <a:solidFill>
                    <a:sysClr val="windowText" lastClr="000000"/>
                  </a:solidFill>
                </a:rPr>
                <a:t>100, </a:t>
              </a:r>
              <a:r>
                <a:rPr lang="en-US" sz="1836" kern="0" dirty="0">
                  <a:solidFill>
                    <a:sysClr val="windowText" lastClr="000000"/>
                  </a:solidFill>
                  <a:latin typeface="Lucida Sans Unicode"/>
                  <a:cs typeface="Lucida Sans Unicode"/>
                </a:rPr>
                <a:t>∞</a:t>
              </a:r>
              <a:endParaRPr lang="en-US" sz="1836" kern="0" dirty="0">
                <a:solidFill>
                  <a:sysClr val="windowText" lastClr="000000"/>
                </a:solidFill>
              </a:endParaRPr>
            </a:p>
          </p:txBody>
        </p:sp>
        <p:sp>
          <p:nvSpPr>
            <p:cNvPr id="55" name="Rectangle 54"/>
            <p:cNvSpPr/>
            <p:nvPr/>
          </p:nvSpPr>
          <p:spPr>
            <a:xfrm>
              <a:off x="5867283" y="3733800"/>
              <a:ext cx="577565"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1035414">
                <a:defRPr/>
              </a:pPr>
              <a:r>
                <a:rPr lang="en-US" sz="1836" kern="0" dirty="0">
                  <a:solidFill>
                    <a:sysClr val="windowText" lastClr="000000"/>
                  </a:solidFill>
                </a:rPr>
                <a:t>John</a:t>
              </a:r>
            </a:p>
          </p:txBody>
        </p:sp>
        <p:sp>
          <p:nvSpPr>
            <p:cNvPr id="56" name="Rectangle 55"/>
            <p:cNvSpPr/>
            <p:nvPr/>
          </p:nvSpPr>
          <p:spPr>
            <a:xfrm>
              <a:off x="5376933" y="3733800"/>
              <a:ext cx="490350"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1035414">
                <a:defRPr/>
              </a:pPr>
              <a:endParaRPr lang="en-US" sz="1836" kern="0" dirty="0">
                <a:solidFill>
                  <a:sysClr val="window" lastClr="FFFFFF"/>
                </a:solidFill>
              </a:endParaRPr>
            </a:p>
          </p:txBody>
        </p:sp>
        <p:sp>
          <p:nvSpPr>
            <p:cNvPr id="57" name="Rectangle 56"/>
            <p:cNvSpPr/>
            <p:nvPr/>
          </p:nvSpPr>
          <p:spPr>
            <a:xfrm>
              <a:off x="6444848" y="3733800"/>
              <a:ext cx="794152"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1035414">
                <a:defRPr/>
              </a:pPr>
              <a:r>
                <a:rPr lang="en-US" sz="1836" kern="0" dirty="0">
                  <a:solidFill>
                    <a:sysClr val="windowText" lastClr="000000"/>
                  </a:solidFill>
                </a:rPr>
                <a:t>Prague</a:t>
              </a:r>
            </a:p>
          </p:txBody>
        </p:sp>
      </p:grpSp>
      <p:cxnSp>
        <p:nvCxnSpPr>
          <p:cNvPr id="58" name="Curved Connector 57"/>
          <p:cNvCxnSpPr>
            <a:stCxn id="71" idx="3"/>
            <a:endCxn id="56" idx="2"/>
          </p:cNvCxnSpPr>
          <p:nvPr/>
        </p:nvCxnSpPr>
        <p:spPr>
          <a:xfrm>
            <a:off x="1443542" y="3433294"/>
            <a:ext cx="2487424" cy="468876"/>
          </a:xfrm>
          <a:prstGeom prst="curvedConnector4">
            <a:avLst>
              <a:gd name="adj1" fmla="val 21704"/>
              <a:gd name="adj2" fmla="val 149713"/>
            </a:avLst>
          </a:prstGeom>
          <a:noFill/>
          <a:ln w="19050" cap="flat" cmpd="sng" algn="ctr">
            <a:solidFill>
              <a:srgbClr val="0070C0"/>
            </a:solidFill>
            <a:prstDash val="solid"/>
            <a:headEnd type="oval"/>
            <a:tailEnd type="stealth" w="lg" len="lg"/>
          </a:ln>
          <a:effectLst/>
        </p:spPr>
      </p:cxnSp>
      <p:grpSp>
        <p:nvGrpSpPr>
          <p:cNvPr id="74" name="Group 106"/>
          <p:cNvGrpSpPr/>
          <p:nvPr/>
        </p:nvGrpSpPr>
        <p:grpSpPr>
          <a:xfrm>
            <a:off x="1523304" y="5360665"/>
            <a:ext cx="4830369" cy="413243"/>
            <a:chOff x="1828800" y="4191000"/>
            <a:chExt cx="2415118" cy="228604"/>
          </a:xfrm>
          <a:solidFill>
            <a:schemeClr val="accent6">
              <a:lumMod val="20000"/>
              <a:lumOff val="80000"/>
            </a:schemeClr>
          </a:solidFill>
        </p:grpSpPr>
        <p:sp>
          <p:nvSpPr>
            <p:cNvPr id="75" name="Rectangle 74"/>
            <p:cNvSpPr/>
            <p:nvPr/>
          </p:nvSpPr>
          <p:spPr>
            <a:xfrm>
              <a:off x="1828800" y="4191000"/>
              <a:ext cx="683846" cy="228600"/>
            </a:xfrm>
            <a:prstGeom prst="rect">
              <a:avLst/>
            </a:prstGeom>
            <a:grpFill/>
            <a:ln w="25400" cap="flat" cmpd="sng" algn="ctr">
              <a:solidFill>
                <a:sysClr val="windowText" lastClr="000000">
                  <a:lumMod val="50000"/>
                  <a:lumOff val="50000"/>
                </a:sysClr>
              </a:solidFill>
              <a:prstDash val="solid"/>
            </a:ln>
            <a:effectLst/>
          </p:spPr>
          <p:txBody>
            <a:bodyPr lIns="0" rIns="0" rtlCol="0" anchor="ctr"/>
            <a:lstStyle/>
            <a:p>
              <a:pPr algn="ctr" defTabSz="1035414">
                <a:defRPr/>
              </a:pPr>
              <a:r>
                <a:rPr lang="en-US" sz="1836" kern="0" dirty="0">
                  <a:solidFill>
                    <a:sysClr val="windowText" lastClr="000000"/>
                  </a:solidFill>
                </a:rPr>
                <a:t>90, </a:t>
              </a:r>
              <a:r>
                <a:rPr lang="en-US" sz="1836" kern="0" dirty="0">
                  <a:solidFill>
                    <a:sysClr val="windowText" lastClr="000000"/>
                  </a:solidFill>
                  <a:latin typeface="Lucida Sans Unicode"/>
                  <a:cs typeface="Lucida Sans Unicode"/>
                </a:rPr>
                <a:t>∞</a:t>
              </a:r>
              <a:endParaRPr lang="en-US" sz="1836" kern="0" dirty="0">
                <a:solidFill>
                  <a:sysClr val="windowText" lastClr="000000"/>
                </a:solidFill>
              </a:endParaRPr>
            </a:p>
          </p:txBody>
        </p:sp>
        <p:sp>
          <p:nvSpPr>
            <p:cNvPr id="76" name="Rectangle 75"/>
            <p:cNvSpPr/>
            <p:nvPr/>
          </p:nvSpPr>
          <p:spPr>
            <a:xfrm>
              <a:off x="2944610" y="4191004"/>
              <a:ext cx="547077" cy="228600"/>
            </a:xfrm>
            <a:prstGeom prst="rect">
              <a:avLst/>
            </a:prstGeom>
            <a:grpFill/>
            <a:ln w="25400" cap="flat" cmpd="sng" algn="ctr">
              <a:solidFill>
                <a:sysClr val="windowText" lastClr="000000">
                  <a:lumMod val="50000"/>
                  <a:lumOff val="50000"/>
                </a:sysClr>
              </a:solidFill>
              <a:prstDash val="solid"/>
            </a:ln>
            <a:effectLst/>
          </p:spPr>
          <p:txBody>
            <a:bodyPr lIns="0" rIns="0" rtlCol="0" anchor="ctr"/>
            <a:lstStyle/>
            <a:p>
              <a:pPr algn="ctr" defTabSz="1035414">
                <a:defRPr/>
              </a:pPr>
              <a:r>
                <a:rPr lang="en-US" sz="1836" kern="0" dirty="0">
                  <a:solidFill>
                    <a:sysClr val="windowText" lastClr="000000"/>
                  </a:solidFill>
                </a:rPr>
                <a:t>Susan</a:t>
              </a:r>
            </a:p>
          </p:txBody>
        </p:sp>
        <p:sp>
          <p:nvSpPr>
            <p:cNvPr id="77" name="Rectangle 76"/>
            <p:cNvSpPr/>
            <p:nvPr/>
          </p:nvSpPr>
          <p:spPr>
            <a:xfrm>
              <a:off x="2512646" y="4191000"/>
              <a:ext cx="435820" cy="228600"/>
            </a:xfrm>
            <a:prstGeom prst="rect">
              <a:avLst/>
            </a:prstGeom>
            <a:grpFill/>
            <a:ln w="25400" cap="flat" cmpd="sng" algn="ctr">
              <a:solidFill>
                <a:sysClr val="windowText" lastClr="000000">
                  <a:lumMod val="50000"/>
                  <a:lumOff val="50000"/>
                </a:sysClr>
              </a:solidFill>
              <a:prstDash val="solid"/>
            </a:ln>
            <a:effectLst/>
          </p:spPr>
          <p:txBody>
            <a:bodyPr lIns="0" rIns="0" rtlCol="0" anchor="ctr"/>
            <a:lstStyle/>
            <a:p>
              <a:pPr algn="ctr" defTabSz="1035414">
                <a:defRPr/>
              </a:pPr>
              <a:endParaRPr lang="en-US" sz="1836" kern="0" dirty="0">
                <a:solidFill>
                  <a:sysClr val="window" lastClr="FFFFFF"/>
                </a:solidFill>
              </a:endParaRPr>
            </a:p>
          </p:txBody>
        </p:sp>
        <p:sp>
          <p:nvSpPr>
            <p:cNvPr id="78" name="Rectangle 77"/>
            <p:cNvSpPr/>
            <p:nvPr/>
          </p:nvSpPr>
          <p:spPr>
            <a:xfrm>
              <a:off x="3491687" y="4191000"/>
              <a:ext cx="752231" cy="228600"/>
            </a:xfrm>
            <a:prstGeom prst="rect">
              <a:avLst/>
            </a:prstGeom>
            <a:grpFill/>
            <a:ln w="25400" cap="flat" cmpd="sng" algn="ctr">
              <a:solidFill>
                <a:sysClr val="windowText" lastClr="000000">
                  <a:lumMod val="50000"/>
                  <a:lumOff val="50000"/>
                </a:sysClr>
              </a:solidFill>
              <a:prstDash val="solid"/>
            </a:ln>
            <a:effectLst/>
          </p:spPr>
          <p:txBody>
            <a:bodyPr lIns="0" rIns="0" rtlCol="0" anchor="ctr"/>
            <a:lstStyle/>
            <a:p>
              <a:pPr algn="ctr" defTabSz="1035414">
                <a:defRPr/>
              </a:pPr>
              <a:r>
                <a:rPr lang="en-US" sz="1836" kern="0" dirty="0">
                  <a:solidFill>
                    <a:sysClr val="windowText" lastClr="000000"/>
                  </a:solidFill>
                </a:rPr>
                <a:t>Bogota</a:t>
              </a:r>
            </a:p>
          </p:txBody>
        </p:sp>
      </p:grpSp>
      <p:cxnSp>
        <p:nvCxnSpPr>
          <p:cNvPr id="80" name="Curved Connector 79"/>
          <p:cNvCxnSpPr>
            <a:stCxn id="65" idx="3"/>
            <a:endCxn id="77" idx="0"/>
          </p:cNvCxnSpPr>
          <p:nvPr/>
        </p:nvCxnSpPr>
        <p:spPr>
          <a:xfrm>
            <a:off x="1443543" y="3988138"/>
            <a:ext cx="1883325" cy="1372524"/>
          </a:xfrm>
          <a:prstGeom prst="curvedConnector2">
            <a:avLst/>
          </a:prstGeom>
          <a:noFill/>
          <a:ln w="19050" cap="flat" cmpd="sng" algn="ctr">
            <a:solidFill>
              <a:srgbClr val="0070C0"/>
            </a:solidFill>
            <a:prstDash val="solid"/>
            <a:headEnd type="oval"/>
            <a:tailEnd type="stealth" w="lg" len="lg"/>
          </a:ln>
          <a:effectLst/>
        </p:spPr>
      </p:cxnSp>
      <p:sp>
        <p:nvSpPr>
          <p:cNvPr id="83" name="TextBox 82"/>
          <p:cNvSpPr txBox="1"/>
          <p:nvPr/>
        </p:nvSpPr>
        <p:spPr>
          <a:xfrm>
            <a:off x="6712" y="3152346"/>
            <a:ext cx="1063926" cy="549271"/>
          </a:xfrm>
          <a:prstGeom prst="rect">
            <a:avLst/>
          </a:prstGeom>
          <a:noFill/>
        </p:spPr>
        <p:txBody>
          <a:bodyPr wrap="none" lIns="182758" tIns="146208" rIns="182758" bIns="146208" rtlCol="0">
            <a:spAutoFit/>
          </a:bodyPr>
          <a:lstStyle/>
          <a:p>
            <a:pPr defTabSz="932093">
              <a:lnSpc>
                <a:spcPct val="90000"/>
              </a:lnSpc>
              <a:spcAft>
                <a:spcPts val="600"/>
              </a:spcAft>
            </a:pPr>
            <a:r>
              <a:rPr lang="en-US" sz="1798" i="1" dirty="0">
                <a:solidFill>
                  <a:srgbClr val="505050"/>
                </a:solidFill>
              </a:rPr>
              <a:t>f</a:t>
            </a:r>
            <a:r>
              <a:rPr lang="en-US" sz="1798" dirty="0">
                <a:solidFill>
                  <a:srgbClr val="505050"/>
                </a:solidFill>
              </a:rPr>
              <a:t>(John)</a:t>
            </a:r>
          </a:p>
        </p:txBody>
      </p:sp>
      <p:sp>
        <p:nvSpPr>
          <p:cNvPr id="59" name="Rectangle 58"/>
          <p:cNvSpPr/>
          <p:nvPr/>
        </p:nvSpPr>
        <p:spPr>
          <a:xfrm>
            <a:off x="2743491" y="2601480"/>
            <a:ext cx="608039" cy="415678"/>
          </a:xfrm>
          <a:prstGeom prst="rect">
            <a:avLst/>
          </a:prstGeom>
          <a:solidFill>
            <a:schemeClr val="accent1">
              <a:lumMod val="40000"/>
              <a:lumOff val="60000"/>
            </a:schemeClr>
          </a:solidFill>
          <a:ln w="25400" cap="flat" cmpd="sng" algn="ctr">
            <a:solidFill>
              <a:sysClr val="windowText" lastClr="000000">
                <a:lumMod val="50000"/>
                <a:lumOff val="50000"/>
              </a:sysClr>
            </a:solidFill>
            <a:prstDash val="solid"/>
          </a:ln>
          <a:effectLst/>
        </p:spPr>
        <p:txBody>
          <a:bodyPr rtlCol="0" anchor="ctr"/>
          <a:lstStyle/>
          <a:p>
            <a:pPr algn="ctr" defTabSz="1035414">
              <a:defRPr/>
            </a:pPr>
            <a:r>
              <a:rPr lang="en-US" sz="1836" kern="0" dirty="0">
                <a:solidFill>
                  <a:sysClr val="windowText" lastClr="000000"/>
                </a:solidFill>
              </a:rPr>
              <a:t>100</a:t>
            </a:r>
          </a:p>
        </p:txBody>
      </p:sp>
      <p:sp>
        <p:nvSpPr>
          <p:cNvPr id="60" name="TextBox 59"/>
          <p:cNvSpPr txBox="1"/>
          <p:nvPr/>
        </p:nvSpPr>
        <p:spPr>
          <a:xfrm>
            <a:off x="7203622" y="1203585"/>
            <a:ext cx="4907144" cy="969525"/>
          </a:xfrm>
          <a:prstGeom prst="rect">
            <a:avLst/>
          </a:prstGeom>
          <a:noFill/>
          <a:ln>
            <a:solidFill>
              <a:schemeClr val="tx1"/>
            </a:solidFill>
          </a:ln>
        </p:spPr>
        <p:txBody>
          <a:bodyPr wrap="square" lIns="182758" tIns="146208" rIns="182758" bIns="146208" rtlCol="0">
            <a:normAutofit fontScale="55000" lnSpcReduction="20000"/>
          </a:bodyPr>
          <a:lstStyle/>
          <a:p>
            <a:pPr defTabSz="932093">
              <a:lnSpc>
                <a:spcPct val="90000"/>
              </a:lnSpc>
              <a:spcAft>
                <a:spcPts val="600"/>
              </a:spcAft>
            </a:pPr>
            <a:r>
              <a:rPr lang="en-US" sz="2398" dirty="0">
                <a:solidFill>
                  <a:srgbClr val="505050"/>
                </a:solidFill>
              </a:rPr>
              <a:t>Transaction </a:t>
            </a:r>
            <a:r>
              <a:rPr lang="en-US" sz="2398" b="1" dirty="0">
                <a:solidFill>
                  <a:srgbClr val="505050"/>
                </a:solidFill>
              </a:rPr>
              <a:t>99</a:t>
            </a:r>
            <a:r>
              <a:rPr lang="en-US" sz="2398" dirty="0">
                <a:solidFill>
                  <a:srgbClr val="505050"/>
                </a:solidFill>
              </a:rPr>
              <a:t>: Running compiled query</a:t>
            </a:r>
          </a:p>
          <a:p>
            <a:pPr defTabSz="932093">
              <a:lnSpc>
                <a:spcPct val="90000"/>
              </a:lnSpc>
              <a:spcAft>
                <a:spcPts val="600"/>
              </a:spcAft>
            </a:pPr>
            <a:r>
              <a:rPr lang="en-US" sz="2398" b="1" dirty="0">
                <a:solidFill>
                  <a:srgbClr val="505050"/>
                </a:solidFill>
              </a:rPr>
              <a:t>SELECT City WHERE Name = ‘John’</a:t>
            </a:r>
          </a:p>
          <a:p>
            <a:pPr defTabSz="932093">
              <a:lnSpc>
                <a:spcPct val="90000"/>
              </a:lnSpc>
              <a:spcAft>
                <a:spcPts val="600"/>
              </a:spcAft>
            </a:pPr>
            <a:r>
              <a:rPr lang="en-US" sz="2398" dirty="0">
                <a:solidFill>
                  <a:srgbClr val="505050"/>
                </a:solidFill>
              </a:rPr>
              <a:t>Simple hash lookup returns direct pointer to ‘John’ row</a:t>
            </a:r>
          </a:p>
        </p:txBody>
      </p:sp>
      <p:cxnSp>
        <p:nvCxnSpPr>
          <p:cNvPr id="61" name="Curved Connector 66"/>
          <p:cNvCxnSpPr>
            <a:stCxn id="60" idx="1"/>
            <a:endCxn id="106" idx="0"/>
          </p:cNvCxnSpPr>
          <p:nvPr/>
        </p:nvCxnSpPr>
        <p:spPr>
          <a:xfrm rot="10800000" flipV="1">
            <a:off x="4836958" y="1688347"/>
            <a:ext cx="2366665" cy="905759"/>
          </a:xfrm>
          <a:prstGeom prst="curvedConnector2">
            <a:avLst/>
          </a:prstGeom>
          <a:noFill/>
          <a:ln w="19050" cap="flat" cmpd="sng" algn="ctr">
            <a:solidFill>
              <a:srgbClr val="00B050"/>
            </a:solidFill>
            <a:prstDash val="solid"/>
            <a:headEnd type="oval"/>
            <a:tailEnd type="stealth" w="lg" len="lg"/>
          </a:ln>
          <a:effectLst/>
        </p:spPr>
      </p:cxnSp>
      <p:cxnSp>
        <p:nvCxnSpPr>
          <p:cNvPr id="87" name="Curved Connector 86"/>
          <p:cNvCxnSpPr>
            <a:stCxn id="56" idx="0"/>
            <a:endCxn id="107" idx="2"/>
          </p:cNvCxnSpPr>
          <p:nvPr/>
        </p:nvCxnSpPr>
        <p:spPr>
          <a:xfrm rot="16200000" flipV="1">
            <a:off x="3648435" y="3195546"/>
            <a:ext cx="460920" cy="104146"/>
          </a:xfrm>
          <a:prstGeom prst="curvedConnector3">
            <a:avLst>
              <a:gd name="adj1" fmla="val 50000"/>
            </a:avLst>
          </a:prstGeom>
          <a:noFill/>
          <a:ln w="19050" cap="flat" cmpd="sng" algn="ctr">
            <a:solidFill>
              <a:srgbClr val="0070C0"/>
            </a:solidFill>
            <a:prstDash val="solid"/>
            <a:headEnd type="oval"/>
            <a:tailEnd type="stealth" w="lg" len="lg"/>
          </a:ln>
          <a:effectLst/>
        </p:spPr>
      </p:cxnSp>
      <p:cxnSp>
        <p:nvCxnSpPr>
          <p:cNvPr id="97" name="Curved Connector 66"/>
          <p:cNvCxnSpPr>
            <a:stCxn id="3" idx="1"/>
            <a:endCxn id="55" idx="2"/>
          </p:cNvCxnSpPr>
          <p:nvPr/>
        </p:nvCxnSpPr>
        <p:spPr>
          <a:xfrm rot="10800000">
            <a:off x="4941706" y="3902171"/>
            <a:ext cx="2261919" cy="1119767"/>
          </a:xfrm>
          <a:prstGeom prst="curvedConnector2">
            <a:avLst/>
          </a:prstGeom>
          <a:noFill/>
          <a:ln w="19050" cap="flat" cmpd="sng" algn="ctr">
            <a:solidFill>
              <a:srgbClr val="00B050"/>
            </a:solidFill>
            <a:prstDash val="solid"/>
            <a:headEnd type="oval"/>
            <a:tailEnd type="stealth" w="lg" len="lg"/>
          </a:ln>
          <a:effectLst/>
        </p:spPr>
      </p:cxnSp>
      <p:sp>
        <p:nvSpPr>
          <p:cNvPr id="86" name="TextBox 85"/>
          <p:cNvSpPr txBox="1"/>
          <p:nvPr/>
        </p:nvSpPr>
        <p:spPr>
          <a:xfrm>
            <a:off x="7203622" y="2525465"/>
            <a:ext cx="4907144" cy="626880"/>
          </a:xfrm>
          <a:prstGeom prst="rect">
            <a:avLst/>
          </a:prstGeom>
          <a:noFill/>
          <a:ln>
            <a:solidFill>
              <a:schemeClr val="tx1"/>
            </a:solidFill>
          </a:ln>
        </p:spPr>
        <p:txBody>
          <a:bodyPr wrap="square" lIns="182758" tIns="146208" rIns="182758" bIns="146208" rtlCol="0">
            <a:normAutofit fontScale="62500" lnSpcReduction="20000"/>
          </a:bodyPr>
          <a:lstStyle/>
          <a:p>
            <a:pPr defTabSz="932093">
              <a:lnSpc>
                <a:spcPct val="90000"/>
              </a:lnSpc>
              <a:spcAft>
                <a:spcPts val="600"/>
              </a:spcAft>
            </a:pPr>
            <a:r>
              <a:rPr lang="en-US" sz="2398" dirty="0">
                <a:solidFill>
                  <a:srgbClr val="505050"/>
                </a:solidFill>
              </a:rPr>
              <a:t>Background operation will unlink and </a:t>
            </a:r>
            <a:r>
              <a:rPr lang="en-US" sz="2398" dirty="0" err="1">
                <a:solidFill>
                  <a:srgbClr val="505050"/>
                </a:solidFill>
              </a:rPr>
              <a:t>deallocate</a:t>
            </a:r>
            <a:r>
              <a:rPr lang="en-US" sz="2398" dirty="0">
                <a:solidFill>
                  <a:srgbClr val="505050"/>
                </a:solidFill>
              </a:rPr>
              <a:t> the old ‘John’ row after transaction 99 completes.</a:t>
            </a:r>
          </a:p>
        </p:txBody>
      </p:sp>
      <p:sp>
        <p:nvSpPr>
          <p:cNvPr id="4" name="TextBox 3"/>
          <p:cNvSpPr txBox="1"/>
          <p:nvPr/>
        </p:nvSpPr>
        <p:spPr>
          <a:xfrm>
            <a:off x="7289514" y="2394404"/>
            <a:ext cx="4735360" cy="1255728"/>
          </a:xfrm>
          <a:prstGeom prst="rect">
            <a:avLst/>
          </a:prstGeom>
          <a:solidFill>
            <a:schemeClr val="accent1"/>
          </a:solidFill>
        </p:spPr>
        <p:txBody>
          <a:bodyPr wrap="square" lIns="0" tIns="0" rIns="0" bIns="0" rtlCol="0">
            <a:spAutoFit/>
          </a:bodyPr>
          <a:lstStyle/>
          <a:p>
            <a:r>
              <a:rPr lang="en-US" sz="2040" b="1" dirty="0">
                <a:solidFill>
                  <a:srgbClr val="FFFFFF"/>
                </a:solidFill>
                <a:latin typeface="Segoe UI Light" pitchFamily="34" charset="0"/>
              </a:rPr>
              <a:t>Hekaton Principle: </a:t>
            </a:r>
          </a:p>
          <a:p>
            <a:endParaRPr lang="en-US" sz="2040" b="1" dirty="0">
              <a:solidFill>
                <a:srgbClr val="FFFFFF"/>
              </a:solidFill>
              <a:latin typeface="Segoe UI Light" pitchFamily="34" charset="0"/>
            </a:endParaRPr>
          </a:p>
          <a:p>
            <a:pPr marL="291436" indent="-291436">
              <a:buFont typeface="Arial" panose="020B0604020202020204" pitchFamily="34" charset="0"/>
              <a:buChar char="•"/>
            </a:pPr>
            <a:r>
              <a:rPr lang="en-US" sz="2040" b="1" dirty="0">
                <a:solidFill>
                  <a:srgbClr val="FFFFFF"/>
                </a:solidFill>
                <a:latin typeface="Segoe UI Light" pitchFamily="34" charset="0"/>
              </a:rPr>
              <a:t>Performance like a cache</a:t>
            </a:r>
          </a:p>
          <a:p>
            <a:pPr marL="291436" indent="-291436">
              <a:buFont typeface="Arial" panose="020B0604020202020204" pitchFamily="34" charset="0"/>
              <a:buChar char="•"/>
            </a:pPr>
            <a:r>
              <a:rPr lang="en-US" sz="2040" b="1" dirty="0">
                <a:solidFill>
                  <a:srgbClr val="FFFFFF"/>
                </a:solidFill>
                <a:latin typeface="Segoe UI Light" pitchFamily="34" charset="0"/>
              </a:rPr>
              <a:t>Functionality like a </a:t>
            </a:r>
            <a:r>
              <a:rPr lang="en-US" sz="2040" b="1" dirty="0" smtClean="0">
                <a:solidFill>
                  <a:srgbClr val="FFFFFF"/>
                </a:solidFill>
                <a:latin typeface="Segoe UI Light" pitchFamily="34" charset="0"/>
              </a:rPr>
              <a:t>RDMBS</a:t>
            </a:r>
            <a:endParaRPr lang="en-US" sz="2040" b="1" dirty="0">
              <a:solidFill>
                <a:srgbClr val="FFFFFF"/>
              </a:solidFill>
              <a:latin typeface="Segoe UI Light" pitchFamily="34" charset="0"/>
            </a:endParaRPr>
          </a:p>
        </p:txBody>
      </p:sp>
    </p:spTree>
    <p:extLst>
      <p:ext uri="{BB962C8B-B14F-4D97-AF65-F5344CB8AC3E}">
        <p14:creationId xmlns:p14="http://schemas.microsoft.com/office/powerpoint/2010/main" val="11622308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22" presetClass="entr" presetSubtype="4"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down)">
                                      <p:cBhvr>
                                        <p:cTn id="17" dur="500"/>
                                        <p:tgtEl>
                                          <p:spTgt spid="53"/>
                                        </p:tgtEl>
                                      </p:cBhvr>
                                    </p:animEffec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8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down)">
                                      <p:cBhvr>
                                        <p:cTn id="30" dur="500"/>
                                        <p:tgtEl>
                                          <p:spTgt spid="58"/>
                                        </p:tgtEl>
                                      </p:cBhvr>
                                    </p:animEffect>
                                  </p:childTnLst>
                                </p:cTn>
                              </p:par>
                            </p:childTnLst>
                          </p:cTn>
                        </p:par>
                        <p:par>
                          <p:cTn id="31" fill="hold">
                            <p:stCondLst>
                              <p:cond delay="500"/>
                            </p:stCondLst>
                            <p:childTnLst>
                              <p:par>
                                <p:cTn id="32" presetID="22" presetClass="exit" presetSubtype="4" fill="hold" nodeType="afterEffect">
                                  <p:stCondLst>
                                    <p:cond delay="0"/>
                                  </p:stCondLst>
                                  <p:childTnLst>
                                    <p:animEffect transition="out" filter="wipe(down)">
                                      <p:cBhvr>
                                        <p:cTn id="33" dur="500"/>
                                        <p:tgtEl>
                                          <p:spTgt spid="79"/>
                                        </p:tgtEl>
                                      </p:cBhvr>
                                    </p:animEffect>
                                    <p:set>
                                      <p:cBhvr>
                                        <p:cTn id="34" dur="1" fill="hold">
                                          <p:stCondLst>
                                            <p:cond delay="499"/>
                                          </p:stCondLst>
                                        </p:cTn>
                                        <p:tgtEl>
                                          <p:spTgt spid="79"/>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60"/>
                                        </p:tgtEl>
                                      </p:cBhvr>
                                    </p:animEffect>
                                    <p:set>
                                      <p:cBhvr>
                                        <p:cTn id="39" dur="1" fill="hold">
                                          <p:stCondLst>
                                            <p:cond delay="499"/>
                                          </p:stCondLst>
                                        </p:cTn>
                                        <p:tgtEl>
                                          <p:spTgt spid="60"/>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61"/>
                                        </p:tgtEl>
                                      </p:cBhvr>
                                    </p:animEffect>
                                    <p:set>
                                      <p:cBhvr>
                                        <p:cTn id="42" dur="1" fill="hold">
                                          <p:stCondLst>
                                            <p:cond delay="499"/>
                                          </p:stCondLst>
                                        </p:cTn>
                                        <p:tgtEl>
                                          <p:spTgt spid="61"/>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97"/>
                                        </p:tgtEl>
                                      </p:cBhvr>
                                    </p:animEffect>
                                    <p:set>
                                      <p:cBhvr>
                                        <p:cTn id="45" dur="1" fill="hold">
                                          <p:stCondLst>
                                            <p:cond delay="499"/>
                                          </p:stCondLst>
                                        </p:cTn>
                                        <p:tgtEl>
                                          <p:spTgt spid="9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3"/>
                                        </p:tgtEl>
                                      </p:cBhvr>
                                    </p:animEffect>
                                    <p:set>
                                      <p:cBhvr>
                                        <p:cTn id="48" dur="1" fill="hold">
                                          <p:stCondLst>
                                            <p:cond delay="499"/>
                                          </p:stCondLst>
                                        </p:cTn>
                                        <p:tgtEl>
                                          <p:spTgt spid="3"/>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fade">
                                      <p:cBhvr>
                                        <p:cTn id="52" dur="500"/>
                                        <p:tgtEl>
                                          <p:spTgt spid="8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87"/>
                                        </p:tgtEl>
                                      </p:cBhvr>
                                    </p:animEffect>
                                    <p:set>
                                      <p:cBhvr>
                                        <p:cTn id="57" dur="1" fill="hold">
                                          <p:stCondLst>
                                            <p:cond delay="499"/>
                                          </p:stCondLst>
                                        </p:cTn>
                                        <p:tgtEl>
                                          <p:spTgt spid="87"/>
                                        </p:tgtEl>
                                        <p:attrNameLst>
                                          <p:attrName>style.visibility</p:attrName>
                                        </p:attrNameLst>
                                      </p:cBhvr>
                                      <p:to>
                                        <p:strVal val="hidden"/>
                                      </p:to>
                                    </p:set>
                                  </p:childTnLst>
                                </p:cTn>
                              </p:par>
                            </p:childTnLst>
                          </p:cTn>
                        </p:par>
                        <p:par>
                          <p:cTn id="58" fill="hold">
                            <p:stCondLst>
                              <p:cond delay="500"/>
                            </p:stCondLst>
                            <p:childTnLst>
                              <p:par>
                                <p:cTn id="59" presetID="10" presetClass="exit" presetSubtype="0" fill="hold" nodeType="afterEffect">
                                  <p:stCondLst>
                                    <p:cond delay="0"/>
                                  </p:stCondLst>
                                  <p:childTnLst>
                                    <p:animEffect transition="out" filter="fade">
                                      <p:cBhvr>
                                        <p:cTn id="60" dur="500"/>
                                        <p:tgtEl>
                                          <p:spTgt spid="8"/>
                                        </p:tgtEl>
                                      </p:cBhvr>
                                    </p:animEffect>
                                    <p:set>
                                      <p:cBhvr>
                                        <p:cTn id="61" dur="1" fill="hold">
                                          <p:stCondLst>
                                            <p:cond delay="499"/>
                                          </p:stCondLst>
                                        </p:cTn>
                                        <p:tgtEl>
                                          <p:spTgt spid="8"/>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59"/>
                                        </p:tgtEl>
                                      </p:cBhvr>
                                    </p:animEffect>
                                    <p:set>
                                      <p:cBhvr>
                                        <p:cTn id="64" dur="1" fill="hold">
                                          <p:stCondLst>
                                            <p:cond delay="499"/>
                                          </p:stCondLst>
                                        </p:cTn>
                                        <p:tgtEl>
                                          <p:spTgt spid="59"/>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1" nodeType="clickEffect">
                                  <p:stCondLst>
                                    <p:cond delay="0"/>
                                  </p:stCondLst>
                                  <p:childTnLst>
                                    <p:animEffect transition="out" filter="fade">
                                      <p:cBhvr>
                                        <p:cTn id="68" dur="500"/>
                                        <p:tgtEl>
                                          <p:spTgt spid="86"/>
                                        </p:tgtEl>
                                      </p:cBhvr>
                                    </p:animEffect>
                                    <p:set>
                                      <p:cBhvr>
                                        <p:cTn id="69" dur="1" fill="hold">
                                          <p:stCondLst>
                                            <p:cond delay="499"/>
                                          </p:stCondLst>
                                        </p:cTn>
                                        <p:tgtEl>
                                          <p:spTgt spid="86"/>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9" grpId="0" animBg="1"/>
      <p:bldP spid="59" grpId="1" animBg="1"/>
      <p:bldP spid="60" grpId="0" animBg="1"/>
      <p:bldP spid="60" grpId="1" animBg="1"/>
      <p:bldP spid="86" grpId="0" animBg="1"/>
      <p:bldP spid="86" grpId="1"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9358" y="151147"/>
            <a:ext cx="10723417" cy="762786"/>
          </a:xfrm>
        </p:spPr>
        <p:txBody>
          <a:bodyPr/>
          <a:lstStyle/>
          <a:p>
            <a:r>
              <a:rPr lang="en-US" dirty="0" smtClean="0"/>
              <a:t>Range index</a:t>
            </a:r>
            <a:endParaRPr lang="en-US" dirty="0"/>
          </a:p>
        </p:txBody>
      </p:sp>
      <p:sp>
        <p:nvSpPr>
          <p:cNvPr id="4" name="Rectangle 3"/>
          <p:cNvSpPr/>
          <p:nvPr/>
        </p:nvSpPr>
        <p:spPr>
          <a:xfrm>
            <a:off x="4399213" y="2045574"/>
            <a:ext cx="1409303" cy="5616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5" name="Rectangle 4"/>
          <p:cNvSpPr/>
          <p:nvPr/>
        </p:nvSpPr>
        <p:spPr>
          <a:xfrm>
            <a:off x="4423654" y="2045575"/>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10</a:t>
            </a:r>
          </a:p>
        </p:txBody>
      </p:sp>
      <p:sp>
        <p:nvSpPr>
          <p:cNvPr id="11" name="Rectangle 10"/>
          <p:cNvSpPr/>
          <p:nvPr/>
        </p:nvSpPr>
        <p:spPr>
          <a:xfrm>
            <a:off x="4802859" y="2051791"/>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20</a:t>
            </a:r>
          </a:p>
        </p:txBody>
      </p:sp>
      <p:sp>
        <p:nvSpPr>
          <p:cNvPr id="12" name="Rectangle 11"/>
          <p:cNvSpPr/>
          <p:nvPr/>
        </p:nvSpPr>
        <p:spPr>
          <a:xfrm>
            <a:off x="5194497" y="2058007"/>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28</a:t>
            </a:r>
          </a:p>
        </p:txBody>
      </p:sp>
      <p:sp>
        <p:nvSpPr>
          <p:cNvPr id="13" name="Rectangle 12"/>
          <p:cNvSpPr/>
          <p:nvPr/>
        </p:nvSpPr>
        <p:spPr>
          <a:xfrm>
            <a:off x="2776713" y="3096159"/>
            <a:ext cx="1409303" cy="5616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4" name="Rectangle 13"/>
          <p:cNvSpPr/>
          <p:nvPr/>
        </p:nvSpPr>
        <p:spPr>
          <a:xfrm>
            <a:off x="2801154" y="3096158"/>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5</a:t>
            </a:r>
          </a:p>
        </p:txBody>
      </p:sp>
      <p:sp>
        <p:nvSpPr>
          <p:cNvPr id="15" name="Rectangle 14"/>
          <p:cNvSpPr/>
          <p:nvPr/>
        </p:nvSpPr>
        <p:spPr>
          <a:xfrm>
            <a:off x="3180360" y="3102375"/>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8</a:t>
            </a:r>
          </a:p>
        </p:txBody>
      </p:sp>
      <p:sp>
        <p:nvSpPr>
          <p:cNvPr id="16" name="Rectangle 15"/>
          <p:cNvSpPr/>
          <p:nvPr/>
        </p:nvSpPr>
        <p:spPr>
          <a:xfrm>
            <a:off x="3571997" y="3108591"/>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10</a:t>
            </a:r>
          </a:p>
        </p:txBody>
      </p:sp>
      <p:sp>
        <p:nvSpPr>
          <p:cNvPr id="17" name="Rectangle 16"/>
          <p:cNvSpPr/>
          <p:nvPr/>
        </p:nvSpPr>
        <p:spPr>
          <a:xfrm>
            <a:off x="4554625" y="3121025"/>
            <a:ext cx="1580833" cy="5616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8" name="Rectangle 17"/>
          <p:cNvSpPr/>
          <p:nvPr/>
        </p:nvSpPr>
        <p:spPr>
          <a:xfrm>
            <a:off x="4579067" y="3121024"/>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11</a:t>
            </a:r>
          </a:p>
        </p:txBody>
      </p:sp>
      <p:sp>
        <p:nvSpPr>
          <p:cNvPr id="19" name="Rectangle 18"/>
          <p:cNvSpPr/>
          <p:nvPr/>
        </p:nvSpPr>
        <p:spPr>
          <a:xfrm>
            <a:off x="4958270" y="3127240"/>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15</a:t>
            </a:r>
          </a:p>
        </p:txBody>
      </p:sp>
      <p:sp>
        <p:nvSpPr>
          <p:cNvPr id="20" name="Rectangle 19"/>
          <p:cNvSpPr/>
          <p:nvPr/>
        </p:nvSpPr>
        <p:spPr>
          <a:xfrm>
            <a:off x="5362341" y="3133458"/>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18</a:t>
            </a:r>
          </a:p>
        </p:txBody>
      </p:sp>
      <p:sp>
        <p:nvSpPr>
          <p:cNvPr id="21" name="Rectangle 20"/>
          <p:cNvSpPr/>
          <p:nvPr/>
        </p:nvSpPr>
        <p:spPr>
          <a:xfrm>
            <a:off x="6407135" y="3096159"/>
            <a:ext cx="1409303" cy="5616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2" name="Rectangle 21"/>
          <p:cNvSpPr/>
          <p:nvPr/>
        </p:nvSpPr>
        <p:spPr>
          <a:xfrm>
            <a:off x="6431576" y="3096158"/>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21</a:t>
            </a:r>
          </a:p>
        </p:txBody>
      </p:sp>
      <p:sp>
        <p:nvSpPr>
          <p:cNvPr id="23" name="Rectangle 22"/>
          <p:cNvSpPr/>
          <p:nvPr/>
        </p:nvSpPr>
        <p:spPr>
          <a:xfrm>
            <a:off x="6810779" y="3102375"/>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24</a:t>
            </a:r>
          </a:p>
        </p:txBody>
      </p:sp>
      <p:sp>
        <p:nvSpPr>
          <p:cNvPr id="24" name="Rectangle 23"/>
          <p:cNvSpPr/>
          <p:nvPr/>
        </p:nvSpPr>
        <p:spPr>
          <a:xfrm>
            <a:off x="7203477" y="3108591"/>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27</a:t>
            </a:r>
          </a:p>
        </p:txBody>
      </p:sp>
      <p:cxnSp>
        <p:nvCxnSpPr>
          <p:cNvPr id="26" name="Straight Arrow Connector 25"/>
          <p:cNvCxnSpPr/>
          <p:nvPr/>
        </p:nvCxnSpPr>
        <p:spPr>
          <a:xfrm flipH="1">
            <a:off x="3696044" y="2478295"/>
            <a:ext cx="964807" cy="580551"/>
          </a:xfrm>
          <a:prstGeom prst="straightConnector1">
            <a:avLst/>
          </a:prstGeom>
          <a:ln w="15875">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048889" y="2557287"/>
            <a:ext cx="80547" cy="551305"/>
          </a:xfrm>
          <a:prstGeom prst="straightConnector1">
            <a:avLst/>
          </a:prstGeom>
          <a:ln w="15875">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415006" y="2608838"/>
            <a:ext cx="1012189" cy="480186"/>
          </a:xfrm>
          <a:prstGeom prst="straightConnector1">
            <a:avLst/>
          </a:prstGeom>
          <a:ln w="15875">
            <a:headEnd w="lg" len="lg"/>
            <a:tailEnd type="triangle"/>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373923" y="1405419"/>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28" dirty="0">
                <a:solidFill>
                  <a:srgbClr val="404040"/>
                </a:solidFill>
              </a:rPr>
              <a:t>PAGE</a:t>
            </a:r>
          </a:p>
        </p:txBody>
      </p:sp>
      <p:sp>
        <p:nvSpPr>
          <p:cNvPr id="34" name="Rectangle 33"/>
          <p:cNvSpPr/>
          <p:nvPr/>
        </p:nvSpPr>
        <p:spPr>
          <a:xfrm>
            <a:off x="373923" y="2375047"/>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5" name="Rectangle 34"/>
          <p:cNvSpPr/>
          <p:nvPr/>
        </p:nvSpPr>
        <p:spPr>
          <a:xfrm>
            <a:off x="373923" y="2051932"/>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6" name="Rectangle 35"/>
          <p:cNvSpPr/>
          <p:nvPr/>
        </p:nvSpPr>
        <p:spPr>
          <a:xfrm>
            <a:off x="373923" y="2704662"/>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7" name="Rectangle 36"/>
          <p:cNvSpPr/>
          <p:nvPr/>
        </p:nvSpPr>
        <p:spPr>
          <a:xfrm>
            <a:off x="373923" y="3021703"/>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8" name="Rectangle 37"/>
          <p:cNvSpPr/>
          <p:nvPr/>
        </p:nvSpPr>
        <p:spPr>
          <a:xfrm>
            <a:off x="373923" y="3674290"/>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9" name="Rectangle 38"/>
          <p:cNvSpPr/>
          <p:nvPr/>
        </p:nvSpPr>
        <p:spPr>
          <a:xfrm>
            <a:off x="373923" y="3351175"/>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0" name="Rectangle 39"/>
          <p:cNvSpPr/>
          <p:nvPr/>
        </p:nvSpPr>
        <p:spPr>
          <a:xfrm>
            <a:off x="373923" y="3997688"/>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1" name="Rectangle 40"/>
          <p:cNvSpPr/>
          <p:nvPr/>
        </p:nvSpPr>
        <p:spPr>
          <a:xfrm>
            <a:off x="373923" y="4314729"/>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2" name="Rectangle 41"/>
          <p:cNvSpPr/>
          <p:nvPr/>
        </p:nvSpPr>
        <p:spPr>
          <a:xfrm>
            <a:off x="373923" y="4967316"/>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3" name="Rectangle 42"/>
          <p:cNvSpPr/>
          <p:nvPr/>
        </p:nvSpPr>
        <p:spPr>
          <a:xfrm>
            <a:off x="373923" y="4644201"/>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4" name="Rectangle 43"/>
          <p:cNvSpPr/>
          <p:nvPr/>
        </p:nvSpPr>
        <p:spPr>
          <a:xfrm>
            <a:off x="373923" y="5290714"/>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5" name="Rectangle 44"/>
          <p:cNvSpPr/>
          <p:nvPr/>
        </p:nvSpPr>
        <p:spPr>
          <a:xfrm>
            <a:off x="373923" y="5607755"/>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6" name="Rectangle 45"/>
          <p:cNvSpPr/>
          <p:nvPr/>
        </p:nvSpPr>
        <p:spPr>
          <a:xfrm>
            <a:off x="373923" y="6260343"/>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7" name="Rectangle 46"/>
          <p:cNvSpPr/>
          <p:nvPr/>
        </p:nvSpPr>
        <p:spPr>
          <a:xfrm>
            <a:off x="373923" y="5937228"/>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8" name="TextBox 47"/>
          <p:cNvSpPr txBox="1"/>
          <p:nvPr/>
        </p:nvSpPr>
        <p:spPr>
          <a:xfrm>
            <a:off x="-35535" y="945400"/>
            <a:ext cx="2337466" cy="382254"/>
          </a:xfrm>
          <a:prstGeom prst="rect">
            <a:avLst/>
          </a:prstGeom>
          <a:noFill/>
        </p:spPr>
        <p:txBody>
          <a:bodyPr wrap="none" rtlCol="0">
            <a:spAutoFit/>
          </a:bodyPr>
          <a:lstStyle/>
          <a:p>
            <a:r>
              <a:rPr lang="en-US" sz="1836" dirty="0">
                <a:solidFill>
                  <a:srgbClr val="404040"/>
                </a:solidFill>
              </a:rPr>
              <a:t>Page Mapping Table</a:t>
            </a:r>
          </a:p>
        </p:txBody>
      </p:sp>
      <p:sp>
        <p:nvSpPr>
          <p:cNvPr id="50" name="TextBox 49"/>
          <p:cNvSpPr txBox="1"/>
          <p:nvPr/>
        </p:nvSpPr>
        <p:spPr>
          <a:xfrm>
            <a:off x="95011" y="1446360"/>
            <a:ext cx="304394" cy="286266"/>
          </a:xfrm>
          <a:prstGeom prst="rect">
            <a:avLst/>
          </a:prstGeom>
          <a:noFill/>
        </p:spPr>
        <p:txBody>
          <a:bodyPr wrap="square" rtlCol="0">
            <a:spAutoFit/>
          </a:bodyPr>
          <a:lstStyle/>
          <a:p>
            <a:r>
              <a:rPr lang="en-US" sz="1224" dirty="0">
                <a:solidFill>
                  <a:srgbClr val="404040"/>
                </a:solidFill>
              </a:rPr>
              <a:t>0</a:t>
            </a:r>
          </a:p>
        </p:txBody>
      </p:sp>
      <p:sp>
        <p:nvSpPr>
          <p:cNvPr id="62" name="TextBox 61"/>
          <p:cNvSpPr txBox="1"/>
          <p:nvPr/>
        </p:nvSpPr>
        <p:spPr>
          <a:xfrm>
            <a:off x="101228" y="1763400"/>
            <a:ext cx="304394" cy="286266"/>
          </a:xfrm>
          <a:prstGeom prst="rect">
            <a:avLst/>
          </a:prstGeom>
          <a:noFill/>
        </p:spPr>
        <p:txBody>
          <a:bodyPr wrap="square" rtlCol="0">
            <a:spAutoFit/>
          </a:bodyPr>
          <a:lstStyle/>
          <a:p>
            <a:r>
              <a:rPr lang="en-US" sz="1224" dirty="0">
                <a:solidFill>
                  <a:srgbClr val="404040"/>
                </a:solidFill>
              </a:rPr>
              <a:t>1</a:t>
            </a:r>
          </a:p>
        </p:txBody>
      </p:sp>
      <p:sp>
        <p:nvSpPr>
          <p:cNvPr id="63" name="TextBox 62"/>
          <p:cNvSpPr txBox="1"/>
          <p:nvPr/>
        </p:nvSpPr>
        <p:spPr>
          <a:xfrm>
            <a:off x="88795" y="2074224"/>
            <a:ext cx="304394" cy="286266"/>
          </a:xfrm>
          <a:prstGeom prst="rect">
            <a:avLst/>
          </a:prstGeom>
          <a:noFill/>
        </p:spPr>
        <p:txBody>
          <a:bodyPr wrap="square" rtlCol="0">
            <a:spAutoFit/>
          </a:bodyPr>
          <a:lstStyle/>
          <a:p>
            <a:r>
              <a:rPr lang="en-US" sz="1224" dirty="0">
                <a:solidFill>
                  <a:srgbClr val="404040"/>
                </a:solidFill>
              </a:rPr>
              <a:t>2</a:t>
            </a:r>
          </a:p>
        </p:txBody>
      </p:sp>
      <p:sp>
        <p:nvSpPr>
          <p:cNvPr id="64" name="TextBox 63"/>
          <p:cNvSpPr txBox="1"/>
          <p:nvPr/>
        </p:nvSpPr>
        <p:spPr>
          <a:xfrm>
            <a:off x="88795" y="2360182"/>
            <a:ext cx="304394" cy="286266"/>
          </a:xfrm>
          <a:prstGeom prst="rect">
            <a:avLst/>
          </a:prstGeom>
          <a:noFill/>
        </p:spPr>
        <p:txBody>
          <a:bodyPr wrap="square" rtlCol="0">
            <a:spAutoFit/>
          </a:bodyPr>
          <a:lstStyle/>
          <a:p>
            <a:r>
              <a:rPr lang="en-US" sz="1224" dirty="0">
                <a:solidFill>
                  <a:srgbClr val="404040"/>
                </a:solidFill>
              </a:rPr>
              <a:t>3</a:t>
            </a:r>
          </a:p>
        </p:txBody>
      </p:sp>
      <p:sp>
        <p:nvSpPr>
          <p:cNvPr id="65" name="TextBox 64"/>
          <p:cNvSpPr txBox="1"/>
          <p:nvPr/>
        </p:nvSpPr>
        <p:spPr>
          <a:xfrm>
            <a:off x="1765" y="5953303"/>
            <a:ext cx="391425" cy="286266"/>
          </a:xfrm>
          <a:prstGeom prst="rect">
            <a:avLst/>
          </a:prstGeom>
          <a:noFill/>
        </p:spPr>
        <p:txBody>
          <a:bodyPr wrap="square" rtlCol="0">
            <a:spAutoFit/>
          </a:bodyPr>
          <a:lstStyle/>
          <a:p>
            <a:r>
              <a:rPr lang="en-US" sz="1224" dirty="0">
                <a:solidFill>
                  <a:srgbClr val="404040"/>
                </a:solidFill>
              </a:rPr>
              <a:t>14</a:t>
            </a:r>
          </a:p>
        </p:txBody>
      </p:sp>
      <p:sp>
        <p:nvSpPr>
          <p:cNvPr id="66" name="TextBox 65"/>
          <p:cNvSpPr txBox="1"/>
          <p:nvPr/>
        </p:nvSpPr>
        <p:spPr>
          <a:xfrm>
            <a:off x="-10669" y="6282777"/>
            <a:ext cx="422508" cy="286266"/>
          </a:xfrm>
          <a:prstGeom prst="rect">
            <a:avLst/>
          </a:prstGeom>
          <a:noFill/>
        </p:spPr>
        <p:txBody>
          <a:bodyPr wrap="square" rtlCol="0">
            <a:spAutoFit/>
          </a:bodyPr>
          <a:lstStyle/>
          <a:p>
            <a:r>
              <a:rPr lang="en-US" sz="1224" dirty="0">
                <a:solidFill>
                  <a:srgbClr val="404040"/>
                </a:solidFill>
              </a:rPr>
              <a:t>15</a:t>
            </a:r>
          </a:p>
        </p:txBody>
      </p:sp>
      <p:cxnSp>
        <p:nvCxnSpPr>
          <p:cNvPr id="71" name="Straight Arrow Connector 70"/>
          <p:cNvCxnSpPr/>
          <p:nvPr/>
        </p:nvCxnSpPr>
        <p:spPr>
          <a:xfrm flipV="1">
            <a:off x="555241" y="1446360"/>
            <a:ext cx="0" cy="27609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373923" y="1747326"/>
            <a:ext cx="920038" cy="3232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28" dirty="0">
                <a:solidFill>
                  <a:srgbClr val="404040"/>
                </a:solidFill>
              </a:rPr>
              <a:t>PAGE</a:t>
            </a:r>
          </a:p>
        </p:txBody>
      </p:sp>
      <p:cxnSp>
        <p:nvCxnSpPr>
          <p:cNvPr id="74" name="Straight Arrow Connector 73"/>
          <p:cNvCxnSpPr/>
          <p:nvPr/>
        </p:nvCxnSpPr>
        <p:spPr>
          <a:xfrm flipV="1">
            <a:off x="549026" y="1788266"/>
            <a:ext cx="0" cy="27609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1676397" y="4507298"/>
            <a:ext cx="1409303" cy="5616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6" name="Rectangle 75"/>
          <p:cNvSpPr/>
          <p:nvPr/>
        </p:nvSpPr>
        <p:spPr>
          <a:xfrm>
            <a:off x="1700838" y="4507298"/>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1</a:t>
            </a:r>
          </a:p>
        </p:txBody>
      </p:sp>
      <p:sp>
        <p:nvSpPr>
          <p:cNvPr id="77" name="Rectangle 76"/>
          <p:cNvSpPr/>
          <p:nvPr/>
        </p:nvSpPr>
        <p:spPr>
          <a:xfrm>
            <a:off x="2080044" y="4513514"/>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2</a:t>
            </a:r>
          </a:p>
        </p:txBody>
      </p:sp>
      <p:sp>
        <p:nvSpPr>
          <p:cNvPr id="78" name="Rectangle 77"/>
          <p:cNvSpPr/>
          <p:nvPr/>
        </p:nvSpPr>
        <p:spPr>
          <a:xfrm>
            <a:off x="2471681" y="4519731"/>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4</a:t>
            </a:r>
          </a:p>
        </p:txBody>
      </p:sp>
      <p:sp>
        <p:nvSpPr>
          <p:cNvPr id="79" name="Rectangle 78"/>
          <p:cNvSpPr/>
          <p:nvPr/>
        </p:nvSpPr>
        <p:spPr>
          <a:xfrm>
            <a:off x="3684318" y="4513516"/>
            <a:ext cx="1137615" cy="5616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0" name="Rectangle 79"/>
          <p:cNvSpPr/>
          <p:nvPr/>
        </p:nvSpPr>
        <p:spPr>
          <a:xfrm>
            <a:off x="3708759" y="4513514"/>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6</a:t>
            </a:r>
          </a:p>
        </p:txBody>
      </p:sp>
      <p:sp>
        <p:nvSpPr>
          <p:cNvPr id="81" name="Rectangle 80"/>
          <p:cNvSpPr/>
          <p:nvPr/>
        </p:nvSpPr>
        <p:spPr>
          <a:xfrm>
            <a:off x="4087965" y="4519731"/>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7</a:t>
            </a:r>
          </a:p>
        </p:txBody>
      </p:sp>
      <p:sp>
        <p:nvSpPr>
          <p:cNvPr id="82" name="Rectangle 81"/>
          <p:cNvSpPr/>
          <p:nvPr/>
        </p:nvSpPr>
        <p:spPr>
          <a:xfrm>
            <a:off x="4479602" y="4525948"/>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8</a:t>
            </a:r>
          </a:p>
        </p:txBody>
      </p:sp>
      <p:sp>
        <p:nvSpPr>
          <p:cNvPr id="83" name="Rectangle 82"/>
          <p:cNvSpPr/>
          <p:nvPr/>
        </p:nvSpPr>
        <p:spPr>
          <a:xfrm>
            <a:off x="8203695" y="4507298"/>
            <a:ext cx="1409303" cy="5616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4" name="Rectangle 83"/>
          <p:cNvSpPr/>
          <p:nvPr/>
        </p:nvSpPr>
        <p:spPr>
          <a:xfrm>
            <a:off x="8228135" y="4507298"/>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25</a:t>
            </a:r>
          </a:p>
        </p:txBody>
      </p:sp>
      <p:sp>
        <p:nvSpPr>
          <p:cNvPr id="85" name="Rectangle 84"/>
          <p:cNvSpPr/>
          <p:nvPr/>
        </p:nvSpPr>
        <p:spPr>
          <a:xfrm>
            <a:off x="8607341" y="4513514"/>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26</a:t>
            </a:r>
          </a:p>
        </p:txBody>
      </p:sp>
      <p:sp>
        <p:nvSpPr>
          <p:cNvPr id="86" name="Rectangle 85"/>
          <p:cNvSpPr/>
          <p:nvPr/>
        </p:nvSpPr>
        <p:spPr>
          <a:xfrm>
            <a:off x="8998978" y="4519731"/>
            <a:ext cx="342331" cy="55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FFFFFF"/>
                </a:solidFill>
              </a:rPr>
              <a:t>27</a:t>
            </a:r>
          </a:p>
        </p:txBody>
      </p:sp>
      <p:cxnSp>
        <p:nvCxnSpPr>
          <p:cNvPr id="87" name="Straight Arrow Connector 86"/>
          <p:cNvCxnSpPr/>
          <p:nvPr/>
        </p:nvCxnSpPr>
        <p:spPr>
          <a:xfrm flipH="1">
            <a:off x="2471680" y="3681709"/>
            <a:ext cx="513291" cy="794649"/>
          </a:xfrm>
          <a:prstGeom prst="straightConnector1">
            <a:avLst/>
          </a:prstGeom>
          <a:ln w="15875">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7432852" y="3681709"/>
            <a:ext cx="887779" cy="782745"/>
          </a:xfrm>
          <a:prstGeom prst="straightConnector1">
            <a:avLst/>
          </a:prstGeom>
          <a:ln w="15875">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91" name="Group 100"/>
          <p:cNvGrpSpPr/>
          <p:nvPr/>
        </p:nvGrpSpPr>
        <p:grpSpPr>
          <a:xfrm>
            <a:off x="2046364" y="6017754"/>
            <a:ext cx="2089213" cy="175622"/>
            <a:chOff x="1676400" y="3122615"/>
            <a:chExt cx="1556381" cy="230185"/>
          </a:xfrm>
        </p:grpSpPr>
        <p:sp>
          <p:nvSpPr>
            <p:cNvPr id="92" name="Rectangle 91"/>
            <p:cNvSpPr/>
            <p:nvPr/>
          </p:nvSpPr>
          <p:spPr>
            <a:xfrm>
              <a:off x="1676400" y="3124200"/>
              <a:ext cx="683846"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1056551">
                <a:defRPr/>
              </a:pPr>
              <a:r>
                <a:rPr lang="en-US" sz="1020" kern="0" dirty="0">
                  <a:solidFill>
                    <a:sysClr val="windowText" lastClr="000000"/>
                  </a:solidFill>
                  <a:latin typeface="Lucida Sans" panose="020B0602030504020204" pitchFamily="34" charset="0"/>
                  <a:cs typeface="Lucida Sans Unicode" panose="020B0602030504020204" pitchFamily="34" charset="0"/>
                </a:rPr>
                <a:t>200, ∞</a:t>
              </a:r>
            </a:p>
          </p:txBody>
        </p:sp>
        <p:sp>
          <p:nvSpPr>
            <p:cNvPr id="93" name="Rectangle 92"/>
            <p:cNvSpPr/>
            <p:nvPr/>
          </p:nvSpPr>
          <p:spPr>
            <a:xfrm>
              <a:off x="2685704" y="3122615"/>
              <a:ext cx="547077"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1056551">
                <a:defRPr/>
              </a:pPr>
              <a:r>
                <a:rPr lang="en-US" sz="816" kern="0" dirty="0">
                  <a:solidFill>
                    <a:sysClr val="windowText" lastClr="000000"/>
                  </a:solidFill>
                  <a:latin typeface="Lucida Sans" panose="020B0602030504020204" pitchFamily="34" charset="0"/>
                </a:rPr>
                <a:t>1</a:t>
              </a:r>
            </a:p>
          </p:txBody>
        </p:sp>
        <p:sp>
          <p:nvSpPr>
            <p:cNvPr id="94" name="Rectangle 93"/>
            <p:cNvSpPr/>
            <p:nvPr/>
          </p:nvSpPr>
          <p:spPr>
            <a:xfrm>
              <a:off x="2360246" y="3124200"/>
              <a:ext cx="312580"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1056551">
                <a:defRPr/>
              </a:pPr>
              <a:endParaRPr lang="en-US" sz="1632" kern="0" dirty="0">
                <a:solidFill>
                  <a:sysClr val="windowText" lastClr="000000"/>
                </a:solidFill>
                <a:latin typeface="Lucida Sans" panose="020B0602030504020204" pitchFamily="34" charset="0"/>
              </a:endParaRPr>
            </a:p>
          </p:txBody>
        </p:sp>
      </p:grpSp>
      <p:cxnSp>
        <p:nvCxnSpPr>
          <p:cNvPr id="97" name="Straight Arrow Connector 96"/>
          <p:cNvCxnSpPr/>
          <p:nvPr/>
        </p:nvCxnSpPr>
        <p:spPr>
          <a:xfrm>
            <a:off x="1899839" y="5061766"/>
            <a:ext cx="534755" cy="856671"/>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99" name="Group 100"/>
          <p:cNvGrpSpPr/>
          <p:nvPr/>
        </p:nvGrpSpPr>
        <p:grpSpPr>
          <a:xfrm>
            <a:off x="4507179" y="5990496"/>
            <a:ext cx="2303600" cy="188061"/>
            <a:chOff x="1676400" y="3124200"/>
            <a:chExt cx="1544068" cy="228600"/>
          </a:xfrm>
        </p:grpSpPr>
        <p:sp>
          <p:nvSpPr>
            <p:cNvPr id="100" name="Rectangle 99"/>
            <p:cNvSpPr/>
            <p:nvPr/>
          </p:nvSpPr>
          <p:spPr>
            <a:xfrm>
              <a:off x="1676400" y="3124200"/>
              <a:ext cx="683846"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1056551">
                <a:defRPr/>
              </a:pPr>
              <a:r>
                <a:rPr lang="en-US" sz="1122" kern="0" dirty="0">
                  <a:solidFill>
                    <a:sysClr val="windowText" lastClr="000000"/>
                  </a:solidFill>
                </a:rPr>
                <a:t>50, </a:t>
              </a:r>
              <a:r>
                <a:rPr lang="en-US" sz="1122" kern="0" dirty="0">
                  <a:solidFill>
                    <a:sysClr val="windowText" lastClr="000000"/>
                  </a:solidFill>
                  <a:latin typeface="Lucida Sans Unicode"/>
                  <a:cs typeface="Lucida Sans Unicode"/>
                </a:rPr>
                <a:t>300</a:t>
              </a:r>
              <a:endParaRPr lang="en-US" sz="1122" kern="0" dirty="0">
                <a:solidFill>
                  <a:sysClr val="windowText" lastClr="000000"/>
                </a:solidFill>
              </a:endParaRPr>
            </a:p>
          </p:txBody>
        </p:sp>
        <p:sp>
          <p:nvSpPr>
            <p:cNvPr id="101" name="Rectangle 100"/>
            <p:cNvSpPr/>
            <p:nvPr/>
          </p:nvSpPr>
          <p:spPr>
            <a:xfrm>
              <a:off x="2673391" y="3124200"/>
              <a:ext cx="547077"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1056551">
                <a:defRPr/>
              </a:pPr>
              <a:r>
                <a:rPr lang="en-US" sz="1224" kern="0" dirty="0">
                  <a:solidFill>
                    <a:sysClr val="windowText" lastClr="000000"/>
                  </a:solidFill>
                </a:rPr>
                <a:t>2</a:t>
              </a:r>
            </a:p>
          </p:txBody>
        </p:sp>
        <p:sp>
          <p:nvSpPr>
            <p:cNvPr id="102" name="Rectangle 101"/>
            <p:cNvSpPr/>
            <p:nvPr/>
          </p:nvSpPr>
          <p:spPr>
            <a:xfrm>
              <a:off x="2360246" y="3124200"/>
              <a:ext cx="312580"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1056551">
                <a:defRPr/>
              </a:pPr>
              <a:endParaRPr lang="en-US" sz="2218" kern="0" dirty="0">
                <a:solidFill>
                  <a:sysClr val="windowText" lastClr="000000"/>
                </a:solidFill>
              </a:endParaRPr>
            </a:p>
          </p:txBody>
        </p:sp>
      </p:grpSp>
      <p:cxnSp>
        <p:nvCxnSpPr>
          <p:cNvPr id="104" name="Straight Arrow Connector 103"/>
          <p:cNvCxnSpPr>
            <a:stCxn id="77" idx="2"/>
          </p:cNvCxnSpPr>
          <p:nvPr/>
        </p:nvCxnSpPr>
        <p:spPr>
          <a:xfrm>
            <a:off x="2251208" y="5067983"/>
            <a:ext cx="3292220" cy="855753"/>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4886628" y="1645288"/>
            <a:ext cx="688137" cy="382254"/>
          </a:xfrm>
          <a:prstGeom prst="rect">
            <a:avLst/>
          </a:prstGeom>
          <a:noFill/>
        </p:spPr>
        <p:txBody>
          <a:bodyPr wrap="none" rtlCol="0">
            <a:spAutoFit/>
          </a:bodyPr>
          <a:lstStyle/>
          <a:p>
            <a:r>
              <a:rPr lang="en-US" sz="1836" dirty="0">
                <a:solidFill>
                  <a:srgbClr val="404040"/>
                </a:solidFill>
              </a:rPr>
              <a:t>Root</a:t>
            </a:r>
          </a:p>
        </p:txBody>
      </p:sp>
      <p:sp>
        <p:nvSpPr>
          <p:cNvPr id="106" name="TextBox 105"/>
          <p:cNvSpPr txBox="1"/>
          <p:nvPr/>
        </p:nvSpPr>
        <p:spPr>
          <a:xfrm>
            <a:off x="7864320" y="3205623"/>
            <a:ext cx="1816591" cy="382254"/>
          </a:xfrm>
          <a:prstGeom prst="rect">
            <a:avLst/>
          </a:prstGeom>
          <a:noFill/>
        </p:spPr>
        <p:txBody>
          <a:bodyPr wrap="none" rtlCol="0">
            <a:spAutoFit/>
          </a:bodyPr>
          <a:lstStyle/>
          <a:p>
            <a:r>
              <a:rPr lang="en-US" sz="1836" dirty="0">
                <a:solidFill>
                  <a:srgbClr val="404040"/>
                </a:solidFill>
              </a:rPr>
              <a:t>Non-leaf pages</a:t>
            </a:r>
          </a:p>
        </p:txBody>
      </p:sp>
      <p:sp>
        <p:nvSpPr>
          <p:cNvPr id="107" name="TextBox 106"/>
          <p:cNvSpPr txBox="1"/>
          <p:nvPr/>
        </p:nvSpPr>
        <p:spPr>
          <a:xfrm>
            <a:off x="9744956" y="4631627"/>
            <a:ext cx="1264068" cy="382254"/>
          </a:xfrm>
          <a:prstGeom prst="rect">
            <a:avLst/>
          </a:prstGeom>
          <a:noFill/>
        </p:spPr>
        <p:txBody>
          <a:bodyPr wrap="none" rtlCol="0">
            <a:spAutoFit/>
          </a:bodyPr>
          <a:lstStyle/>
          <a:p>
            <a:r>
              <a:rPr lang="en-US" sz="1836" dirty="0">
                <a:solidFill>
                  <a:srgbClr val="404040"/>
                </a:solidFill>
              </a:rPr>
              <a:t>leaf pages</a:t>
            </a:r>
          </a:p>
        </p:txBody>
      </p:sp>
      <p:sp>
        <p:nvSpPr>
          <p:cNvPr id="108" name="TextBox 107"/>
          <p:cNvSpPr txBox="1"/>
          <p:nvPr/>
        </p:nvSpPr>
        <p:spPr>
          <a:xfrm>
            <a:off x="9900368" y="5769242"/>
            <a:ext cx="1244451" cy="382254"/>
          </a:xfrm>
          <a:prstGeom prst="rect">
            <a:avLst/>
          </a:prstGeom>
          <a:noFill/>
        </p:spPr>
        <p:txBody>
          <a:bodyPr wrap="none" rtlCol="0">
            <a:spAutoFit/>
          </a:bodyPr>
          <a:lstStyle/>
          <a:p>
            <a:r>
              <a:rPr lang="en-US" sz="1836" dirty="0">
                <a:solidFill>
                  <a:srgbClr val="404040"/>
                </a:solidFill>
              </a:rPr>
              <a:t>Data rows</a:t>
            </a:r>
          </a:p>
        </p:txBody>
      </p:sp>
      <p:sp>
        <p:nvSpPr>
          <p:cNvPr id="111" name="TextBox 110"/>
          <p:cNvSpPr txBox="1"/>
          <p:nvPr/>
        </p:nvSpPr>
        <p:spPr>
          <a:xfrm>
            <a:off x="5889328" y="2126530"/>
            <a:ext cx="722959" cy="251123"/>
          </a:xfrm>
          <a:prstGeom prst="rect">
            <a:avLst/>
          </a:prstGeom>
          <a:noFill/>
        </p:spPr>
        <p:txBody>
          <a:bodyPr wrap="none" rtlCol="0">
            <a:spAutoFit/>
          </a:bodyPr>
          <a:lstStyle/>
          <a:p>
            <a:r>
              <a:rPr lang="en-US" sz="1000" dirty="0">
                <a:solidFill>
                  <a:srgbClr val="404040"/>
                </a:solidFill>
              </a:rPr>
              <a:t>PageID-0</a:t>
            </a:r>
          </a:p>
        </p:txBody>
      </p:sp>
      <p:sp>
        <p:nvSpPr>
          <p:cNvPr id="112" name="TextBox 111"/>
          <p:cNvSpPr txBox="1"/>
          <p:nvPr/>
        </p:nvSpPr>
        <p:spPr>
          <a:xfrm>
            <a:off x="3018326" y="2793946"/>
            <a:ext cx="722959" cy="251123"/>
          </a:xfrm>
          <a:prstGeom prst="rect">
            <a:avLst/>
          </a:prstGeom>
          <a:noFill/>
        </p:spPr>
        <p:txBody>
          <a:bodyPr wrap="none" rtlCol="0">
            <a:spAutoFit/>
          </a:bodyPr>
          <a:lstStyle/>
          <a:p>
            <a:r>
              <a:rPr lang="en-US" sz="1000" dirty="0">
                <a:solidFill>
                  <a:srgbClr val="404040"/>
                </a:solidFill>
              </a:rPr>
              <a:t>PageID-3</a:t>
            </a:r>
          </a:p>
        </p:txBody>
      </p:sp>
      <p:sp>
        <p:nvSpPr>
          <p:cNvPr id="113" name="TextBox 112"/>
          <p:cNvSpPr txBox="1"/>
          <p:nvPr/>
        </p:nvSpPr>
        <p:spPr>
          <a:xfrm>
            <a:off x="4503803" y="2854599"/>
            <a:ext cx="722959" cy="251123"/>
          </a:xfrm>
          <a:prstGeom prst="rect">
            <a:avLst/>
          </a:prstGeom>
          <a:noFill/>
        </p:spPr>
        <p:txBody>
          <a:bodyPr wrap="none" rtlCol="0">
            <a:spAutoFit/>
          </a:bodyPr>
          <a:lstStyle/>
          <a:p>
            <a:r>
              <a:rPr lang="en-US" sz="1000" dirty="0">
                <a:solidFill>
                  <a:srgbClr val="404040"/>
                </a:solidFill>
              </a:rPr>
              <a:t>PageID-2</a:t>
            </a:r>
          </a:p>
        </p:txBody>
      </p:sp>
      <p:sp>
        <p:nvSpPr>
          <p:cNvPr id="114" name="TextBox 113"/>
          <p:cNvSpPr txBox="1"/>
          <p:nvPr/>
        </p:nvSpPr>
        <p:spPr>
          <a:xfrm>
            <a:off x="6483944" y="3677433"/>
            <a:ext cx="875006" cy="282383"/>
          </a:xfrm>
          <a:prstGeom prst="rect">
            <a:avLst/>
          </a:prstGeom>
          <a:noFill/>
        </p:spPr>
        <p:txBody>
          <a:bodyPr wrap="none" rtlCol="0">
            <a:spAutoFit/>
          </a:bodyPr>
          <a:lstStyle/>
          <a:p>
            <a:r>
              <a:rPr lang="en-US" sz="1000" dirty="0" err="1">
                <a:solidFill>
                  <a:srgbClr val="404040"/>
                </a:solidFill>
              </a:rPr>
              <a:t>PageID</a:t>
            </a:r>
            <a:r>
              <a:rPr lang="en-US" sz="1199" dirty="0">
                <a:solidFill>
                  <a:srgbClr val="404040"/>
                </a:solidFill>
              </a:rPr>
              <a:t> -14</a:t>
            </a:r>
          </a:p>
        </p:txBody>
      </p:sp>
      <p:cxnSp>
        <p:nvCxnSpPr>
          <p:cNvPr id="116" name="Straight Arrow Connector 115"/>
          <p:cNvCxnSpPr>
            <a:stCxn id="32" idx="3"/>
            <a:endCxn id="4" idx="1"/>
          </p:cNvCxnSpPr>
          <p:nvPr/>
        </p:nvCxnSpPr>
        <p:spPr>
          <a:xfrm>
            <a:off x="1293961" y="1567048"/>
            <a:ext cx="3105252" cy="75932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1307648" y="2536676"/>
            <a:ext cx="1457268" cy="55948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3" name="Content Placeholder 2"/>
          <p:cNvSpPr>
            <a:spLocks noGrp="1"/>
          </p:cNvSpPr>
          <p:nvPr>
            <p:ph idx="4294967295"/>
          </p:nvPr>
        </p:nvSpPr>
        <p:spPr>
          <a:xfrm>
            <a:off x="7704540" y="622145"/>
            <a:ext cx="4447879" cy="2363320"/>
          </a:xfrm>
          <a:prstGeom prst="rect">
            <a:avLst/>
          </a:prstGeom>
        </p:spPr>
        <p:txBody>
          <a:bodyPr>
            <a:normAutofit fontScale="77500" lnSpcReduction="20000"/>
          </a:bodyPr>
          <a:lstStyle/>
          <a:p>
            <a:r>
              <a:rPr lang="en-US" sz="2040" b="1" dirty="0">
                <a:solidFill>
                  <a:schemeClr val="tx1"/>
                </a:solidFill>
              </a:rPr>
              <a:t>Page size- up to 8K. Sized to the row</a:t>
            </a:r>
          </a:p>
          <a:p>
            <a:r>
              <a:rPr lang="en-US" sz="2040" b="1" dirty="0">
                <a:solidFill>
                  <a:schemeClr val="tx1"/>
                </a:solidFill>
              </a:rPr>
              <a:t>Logical pointers</a:t>
            </a:r>
          </a:p>
          <a:p>
            <a:pPr lvl="1"/>
            <a:r>
              <a:rPr lang="en-US" sz="1632" b="1" dirty="0">
                <a:solidFill>
                  <a:schemeClr val="tx1"/>
                </a:solidFill>
              </a:rPr>
              <a:t>Indirect physical pointers through Page Mapping table</a:t>
            </a:r>
          </a:p>
          <a:p>
            <a:pPr lvl="1"/>
            <a:r>
              <a:rPr lang="en-US" sz="1632" b="1" dirty="0">
                <a:solidFill>
                  <a:schemeClr val="tx1"/>
                </a:solidFill>
              </a:rPr>
              <a:t>Page Mapping table grows (doubles) as table grows</a:t>
            </a:r>
          </a:p>
          <a:p>
            <a:r>
              <a:rPr lang="en-US" sz="2040" b="1" dirty="0">
                <a:solidFill>
                  <a:schemeClr val="tx1"/>
                </a:solidFill>
              </a:rPr>
              <a:t>Sibling pages linked one direction</a:t>
            </a:r>
          </a:p>
          <a:p>
            <a:pPr lvl="1"/>
            <a:r>
              <a:rPr lang="en-US" sz="1632" b="1" dirty="0">
                <a:solidFill>
                  <a:schemeClr val="tx1"/>
                </a:solidFill>
              </a:rPr>
              <a:t>Require two indexes for ASC/DSC</a:t>
            </a:r>
          </a:p>
          <a:p>
            <a:r>
              <a:rPr lang="en-US" sz="2040" b="1" dirty="0">
                <a:solidFill>
                  <a:schemeClr val="tx1"/>
                </a:solidFill>
              </a:rPr>
              <a:t>No in-place updates on index pages</a:t>
            </a:r>
          </a:p>
          <a:p>
            <a:pPr lvl="1"/>
            <a:r>
              <a:rPr lang="en-US" sz="1632" b="1" dirty="0">
                <a:solidFill>
                  <a:schemeClr val="tx1"/>
                </a:solidFill>
              </a:rPr>
              <a:t>Handled thru delta pages or building new pages</a:t>
            </a:r>
          </a:p>
          <a:p>
            <a:r>
              <a:rPr lang="en-US" sz="2040" b="1" dirty="0">
                <a:solidFill>
                  <a:schemeClr val="tx1"/>
                </a:solidFill>
              </a:rPr>
              <a:t>No covering columns (only the key is stored)</a:t>
            </a:r>
          </a:p>
          <a:p>
            <a:pPr lvl="1"/>
            <a:endParaRPr lang="en-US" sz="1632" dirty="0"/>
          </a:p>
          <a:p>
            <a:endParaRPr lang="en-US" sz="2040" dirty="0"/>
          </a:p>
          <a:p>
            <a:endParaRPr lang="en-US" sz="2040" dirty="0"/>
          </a:p>
        </p:txBody>
      </p:sp>
      <p:cxnSp>
        <p:nvCxnSpPr>
          <p:cNvPr id="125" name="Straight Arrow Connector 124"/>
          <p:cNvCxnSpPr/>
          <p:nvPr/>
        </p:nvCxnSpPr>
        <p:spPr>
          <a:xfrm flipV="1">
            <a:off x="4218875" y="3198489"/>
            <a:ext cx="335748" cy="71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flipV="1">
            <a:off x="6136234" y="3268073"/>
            <a:ext cx="296118" cy="284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3097919" y="4627389"/>
            <a:ext cx="598619" cy="62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3474137" y="6205649"/>
            <a:ext cx="566058" cy="382254"/>
          </a:xfrm>
          <a:prstGeom prst="rect">
            <a:avLst/>
          </a:prstGeom>
          <a:noFill/>
        </p:spPr>
        <p:txBody>
          <a:bodyPr wrap="none" rtlCol="0">
            <a:spAutoFit/>
          </a:bodyPr>
          <a:lstStyle/>
          <a:p>
            <a:r>
              <a:rPr lang="en-US" sz="1836" dirty="0">
                <a:solidFill>
                  <a:srgbClr val="404040"/>
                </a:solidFill>
              </a:rPr>
              <a:t>Key</a:t>
            </a:r>
          </a:p>
        </p:txBody>
      </p:sp>
      <p:sp>
        <p:nvSpPr>
          <p:cNvPr id="133" name="TextBox 132"/>
          <p:cNvSpPr txBox="1"/>
          <p:nvPr/>
        </p:nvSpPr>
        <p:spPr>
          <a:xfrm>
            <a:off x="6031989" y="6201270"/>
            <a:ext cx="566058" cy="382254"/>
          </a:xfrm>
          <a:prstGeom prst="rect">
            <a:avLst/>
          </a:prstGeom>
          <a:noFill/>
        </p:spPr>
        <p:txBody>
          <a:bodyPr wrap="none" rtlCol="0">
            <a:spAutoFit/>
          </a:bodyPr>
          <a:lstStyle/>
          <a:p>
            <a:r>
              <a:rPr lang="en-US" sz="1836" dirty="0">
                <a:solidFill>
                  <a:srgbClr val="404040"/>
                </a:solidFill>
              </a:rPr>
              <a:t>Key</a:t>
            </a:r>
          </a:p>
        </p:txBody>
      </p:sp>
      <p:sp>
        <p:nvSpPr>
          <p:cNvPr id="134" name="TextBox 133"/>
          <p:cNvSpPr txBox="1"/>
          <p:nvPr/>
        </p:nvSpPr>
        <p:spPr>
          <a:xfrm>
            <a:off x="3215681" y="1414740"/>
            <a:ext cx="687673" cy="262204"/>
          </a:xfrm>
          <a:prstGeom prst="rect">
            <a:avLst/>
          </a:prstGeom>
          <a:noFill/>
        </p:spPr>
        <p:txBody>
          <a:bodyPr wrap="square" rtlCol="0">
            <a:spAutoFit/>
          </a:bodyPr>
          <a:lstStyle/>
          <a:p>
            <a:r>
              <a:rPr lang="en-US" sz="1071" dirty="0">
                <a:solidFill>
                  <a:srgbClr val="404040"/>
                </a:solidFill>
              </a:rPr>
              <a:t>Logical</a:t>
            </a:r>
          </a:p>
        </p:txBody>
      </p:sp>
      <p:cxnSp>
        <p:nvCxnSpPr>
          <p:cNvPr id="138" name="Straight Arrow Connector 137"/>
          <p:cNvCxnSpPr/>
          <p:nvPr/>
        </p:nvCxnSpPr>
        <p:spPr>
          <a:xfrm flipH="1" flipV="1">
            <a:off x="3827920" y="1394124"/>
            <a:ext cx="13240" cy="229968"/>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2335115" y="1407581"/>
            <a:ext cx="809242" cy="270247"/>
          </a:xfrm>
          <a:prstGeom prst="rect">
            <a:avLst/>
          </a:prstGeom>
          <a:noFill/>
        </p:spPr>
        <p:txBody>
          <a:bodyPr wrap="square" rtlCol="0">
            <a:spAutoFit/>
          </a:bodyPr>
          <a:lstStyle/>
          <a:p>
            <a:r>
              <a:rPr lang="en-US" sz="1122" dirty="0">
                <a:solidFill>
                  <a:srgbClr val="404040"/>
                </a:solidFill>
              </a:rPr>
              <a:t>Physical </a:t>
            </a:r>
          </a:p>
        </p:txBody>
      </p:sp>
      <p:cxnSp>
        <p:nvCxnSpPr>
          <p:cNvPr id="141" name="Straight Arrow Connector 140"/>
          <p:cNvCxnSpPr/>
          <p:nvPr/>
        </p:nvCxnSpPr>
        <p:spPr>
          <a:xfrm flipV="1">
            <a:off x="3143484" y="1394125"/>
            <a:ext cx="0" cy="23986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95" name="Group 100"/>
          <p:cNvGrpSpPr/>
          <p:nvPr/>
        </p:nvGrpSpPr>
        <p:grpSpPr>
          <a:xfrm>
            <a:off x="2038118" y="6512249"/>
            <a:ext cx="2089213" cy="175622"/>
            <a:chOff x="1676400" y="3122615"/>
            <a:chExt cx="1556381" cy="230185"/>
          </a:xfrm>
        </p:grpSpPr>
        <p:sp>
          <p:nvSpPr>
            <p:cNvPr id="96" name="Rectangle 95"/>
            <p:cNvSpPr/>
            <p:nvPr/>
          </p:nvSpPr>
          <p:spPr>
            <a:xfrm>
              <a:off x="1676400" y="3124200"/>
              <a:ext cx="683846"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1056551">
                <a:defRPr/>
              </a:pPr>
              <a:r>
                <a:rPr lang="en-US" sz="1020" kern="0" dirty="0">
                  <a:solidFill>
                    <a:sysClr val="windowText" lastClr="000000"/>
                  </a:solidFill>
                  <a:latin typeface="Lucida Sans" panose="020B0602030504020204" pitchFamily="34" charset="0"/>
                  <a:cs typeface="Lucida Sans Unicode" panose="020B0602030504020204" pitchFamily="34" charset="0"/>
                </a:rPr>
                <a:t>100,200</a:t>
              </a:r>
            </a:p>
          </p:txBody>
        </p:sp>
        <p:sp>
          <p:nvSpPr>
            <p:cNvPr id="98" name="Rectangle 97"/>
            <p:cNvSpPr/>
            <p:nvPr/>
          </p:nvSpPr>
          <p:spPr>
            <a:xfrm>
              <a:off x="2685704" y="3122615"/>
              <a:ext cx="547077"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1056551">
                <a:defRPr/>
              </a:pPr>
              <a:r>
                <a:rPr lang="en-US" sz="816" kern="0" dirty="0">
                  <a:solidFill>
                    <a:sysClr val="windowText" lastClr="000000"/>
                  </a:solidFill>
                  <a:latin typeface="Lucida Sans" panose="020B0602030504020204" pitchFamily="34" charset="0"/>
                </a:rPr>
                <a:t>1</a:t>
              </a:r>
            </a:p>
          </p:txBody>
        </p:sp>
        <p:sp>
          <p:nvSpPr>
            <p:cNvPr id="103" name="Rectangle 102"/>
            <p:cNvSpPr/>
            <p:nvPr/>
          </p:nvSpPr>
          <p:spPr>
            <a:xfrm>
              <a:off x="2360246" y="3124200"/>
              <a:ext cx="312580"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1056551">
                <a:defRPr/>
              </a:pPr>
              <a:endParaRPr lang="en-US" sz="1632" kern="0" dirty="0">
                <a:solidFill>
                  <a:sysClr val="windowText" lastClr="000000"/>
                </a:solidFill>
                <a:latin typeface="Lucida Sans" panose="020B0602030504020204" pitchFamily="34" charset="0"/>
              </a:endParaRPr>
            </a:p>
          </p:txBody>
        </p:sp>
      </p:grpSp>
      <p:cxnSp>
        <p:nvCxnSpPr>
          <p:cNvPr id="6" name="Straight Arrow Connector 5"/>
          <p:cNvCxnSpPr>
            <a:stCxn id="94" idx="2"/>
            <a:endCxn id="103" idx="0"/>
          </p:cNvCxnSpPr>
          <p:nvPr/>
        </p:nvCxnSpPr>
        <p:spPr>
          <a:xfrm flipH="1">
            <a:off x="3165878" y="6193376"/>
            <a:ext cx="8246" cy="320083"/>
          </a:xfrm>
          <a:prstGeom prst="straightConnector1">
            <a:avLst/>
          </a:prstGeom>
          <a:ln w="254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41545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Memory-Optimized Indexes</a:t>
            </a:r>
            <a:endParaRPr lang="en-US" dirty="0"/>
          </a:p>
        </p:txBody>
      </p:sp>
      <p:sp>
        <p:nvSpPr>
          <p:cNvPr id="3" name="Content Placeholder 2"/>
          <p:cNvSpPr>
            <a:spLocks noGrp="1"/>
          </p:cNvSpPr>
          <p:nvPr>
            <p:ph type="body" sz="quarter" idx="10"/>
          </p:nvPr>
        </p:nvSpPr>
        <p:spPr>
          <a:xfrm>
            <a:off x="274638" y="1212850"/>
            <a:ext cx="11887200" cy="2303900"/>
          </a:xfrm>
        </p:spPr>
        <p:txBody>
          <a:bodyPr/>
          <a:lstStyle/>
          <a:p>
            <a:r>
              <a:rPr lang="en-US" sz="2800" dirty="0"/>
              <a:t>Exist only in memory</a:t>
            </a:r>
          </a:p>
          <a:p>
            <a:pPr lvl="1"/>
            <a:r>
              <a:rPr lang="en-US" dirty="0"/>
              <a:t>Rebuilt on database startup</a:t>
            </a:r>
          </a:p>
          <a:p>
            <a:r>
              <a:rPr lang="en-US" sz="2800" dirty="0"/>
              <a:t>Do not contain data rows</a:t>
            </a:r>
          </a:p>
          <a:p>
            <a:pPr lvl="1"/>
            <a:r>
              <a:rPr lang="en-US" dirty="0"/>
              <a:t>Indexes contain memory pointers to the data rows</a:t>
            </a:r>
          </a:p>
          <a:p>
            <a:pPr lvl="1"/>
            <a:r>
              <a:rPr lang="en-US" dirty="0"/>
              <a:t>No duplication of </a:t>
            </a:r>
            <a:r>
              <a:rPr lang="en-US" dirty="0" smtClean="0"/>
              <a:t>data (logically</a:t>
            </a:r>
            <a:r>
              <a:rPr lang="en-US" dirty="0"/>
              <a:t> </a:t>
            </a:r>
            <a:r>
              <a:rPr lang="en-US" dirty="0" smtClean="0"/>
              <a:t>all </a:t>
            </a:r>
            <a:r>
              <a:rPr lang="en-US" dirty="0"/>
              <a:t>indexes are </a:t>
            </a:r>
            <a:r>
              <a:rPr lang="en-US" dirty="0" smtClean="0"/>
              <a:t>covering)</a:t>
            </a:r>
            <a:endParaRPr lang="en-US" dirty="0"/>
          </a:p>
        </p:txBody>
      </p:sp>
      <p:sp>
        <p:nvSpPr>
          <p:cNvPr id="6" name="Rectangle 5"/>
          <p:cNvSpPr/>
          <p:nvPr/>
        </p:nvSpPr>
        <p:spPr bwMode="auto">
          <a:xfrm>
            <a:off x="387847" y="3806139"/>
            <a:ext cx="5220790" cy="3043923"/>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21" tIns="109697" rIns="137121" bIns="109697" numCol="1" spcCol="0" rtlCol="0" fromWordArt="0" anchor="t" anchorCtr="0" forceAA="0" compatLnSpc="1">
            <a:prstTxWarp prst="textNoShape">
              <a:avLst/>
            </a:prstTxWarp>
            <a:noAutofit/>
          </a:bodyPr>
          <a:lstStyle/>
          <a:p>
            <a:pPr defTabSz="699245" fontAlgn="base">
              <a:spcBef>
                <a:spcPct val="0"/>
              </a:spcBef>
              <a:spcAft>
                <a:spcPct val="0"/>
              </a:spcAft>
            </a:pPr>
            <a:r>
              <a:rPr lang="en-US" sz="1632" b="1" dirty="0">
                <a:gradFill>
                  <a:gsLst>
                    <a:gs pos="0">
                      <a:srgbClr val="FFFFFF"/>
                    </a:gs>
                    <a:gs pos="100000">
                      <a:srgbClr val="FFFFFF"/>
                    </a:gs>
                  </a:gsLst>
                  <a:lin ang="5400000" scaled="0"/>
                </a:gradFill>
                <a:ea typeface="Segoe UI" pitchFamily="34" charset="0"/>
                <a:cs typeface="Segoe UI" pitchFamily="34" charset="0"/>
              </a:rPr>
              <a:t>Hash Indexes</a:t>
            </a:r>
          </a:p>
          <a:p>
            <a:pPr defTabSz="699245" fontAlgn="base">
              <a:spcBef>
                <a:spcPct val="0"/>
              </a:spcBef>
              <a:spcAft>
                <a:spcPct val="0"/>
              </a:spcAft>
            </a:pPr>
            <a:endParaRPr lang="en-US" sz="1632" b="1" dirty="0">
              <a:gradFill>
                <a:gsLst>
                  <a:gs pos="0">
                    <a:srgbClr val="FFFFFF"/>
                  </a:gs>
                  <a:gs pos="100000">
                    <a:srgbClr val="FFFFFF"/>
                  </a:gs>
                </a:gsLst>
                <a:lin ang="5400000" scaled="0"/>
              </a:gradFill>
              <a:ea typeface="Segoe UI" pitchFamily="34" charset="0"/>
              <a:cs typeface="Segoe UI" pitchFamily="34" charset="0"/>
            </a:endParaRPr>
          </a:p>
          <a:p>
            <a:pPr marL="291436" indent="-291436" defTabSz="699245" fontAlgn="base">
              <a:spcBef>
                <a:spcPct val="0"/>
              </a:spcBef>
              <a:spcAft>
                <a:spcPct val="0"/>
              </a:spcAft>
              <a:buFont typeface="Arial" panose="020B0604020202020204" pitchFamily="34" charset="0"/>
              <a:buChar char="•"/>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285750" indent="-285750" defTabSz="699245" fontAlgn="base">
              <a:spcBef>
                <a:spcPct val="0"/>
              </a:spcBef>
              <a:spcAft>
                <a:spcPct val="0"/>
              </a:spcAft>
              <a:buFont typeface="Arial" panose="020B0604020202020204" pitchFamily="34" charset="0"/>
              <a:buChar char="•"/>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Need to specify </a:t>
            </a:r>
            <a:r>
              <a:rPr lang="en-US" sz="1632" dirty="0" err="1">
                <a:gradFill>
                  <a:gsLst>
                    <a:gs pos="0">
                      <a:srgbClr val="FFFFFF"/>
                    </a:gs>
                    <a:gs pos="100000">
                      <a:srgbClr val="FFFFFF"/>
                    </a:gs>
                  </a:gsLst>
                  <a:lin ang="5400000" scaled="0"/>
                </a:gradFill>
                <a:latin typeface="Segoe UI Light"/>
                <a:ea typeface="Segoe UI" pitchFamily="34" charset="0"/>
                <a:cs typeface="Segoe UI" pitchFamily="34" charset="0"/>
              </a:rPr>
              <a:t>bucket_count</a:t>
            </a: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 – usually 1-2X the number of unique index keys</a:t>
            </a:r>
          </a:p>
          <a:p>
            <a:pPr marL="285750" indent="-285750" defTabSz="699245" fontAlgn="base">
              <a:spcBef>
                <a:spcPct val="0"/>
              </a:spcBef>
              <a:spcAft>
                <a:spcPct val="0"/>
              </a:spcAft>
              <a:buFont typeface="Arial" panose="020B0604020202020204" pitchFamily="34" charset="0"/>
              <a:buChar char="•"/>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Optimized for point-lookups</a:t>
            </a:r>
          </a:p>
          <a:p>
            <a:pPr marL="285750" indent="-285750" defTabSz="699245" fontAlgn="base">
              <a:spcBef>
                <a:spcPct val="0"/>
              </a:spcBef>
              <a:spcAft>
                <a:spcPct val="0"/>
              </a:spcAft>
              <a:buFont typeface="Arial" panose="020B0604020202020204" pitchFamily="34" charset="0"/>
              <a:buChar char="•"/>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Cannot be used for search on subset of the index key</a:t>
            </a:r>
          </a:p>
          <a:p>
            <a:pPr marL="285750" indent="-285750" defTabSz="699245" fontAlgn="base">
              <a:spcBef>
                <a:spcPct val="0"/>
              </a:spcBef>
              <a:spcAft>
                <a:spcPct val="0"/>
              </a:spcAft>
              <a:buFont typeface="Arial" panose="020B0604020202020204" pitchFamily="34" charset="0"/>
              <a:buChar char="•"/>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Cannot be used for range lookups (search on inequality predicate) or ordered scans (for ORDER BY</a:t>
            </a:r>
            <a:r>
              <a:rPr lang="en-US" sz="1632" dirty="0" smtClean="0">
                <a:gradFill>
                  <a:gsLst>
                    <a:gs pos="0">
                      <a:srgbClr val="FFFFFF"/>
                    </a:gs>
                    <a:gs pos="100000">
                      <a:srgbClr val="FFFFFF"/>
                    </a:gs>
                  </a:gsLst>
                  <a:lin ang="5400000" scaled="0"/>
                </a:gradFill>
                <a:latin typeface="Segoe UI Light"/>
                <a:ea typeface="Segoe UI" pitchFamily="34" charset="0"/>
                <a:cs typeface="Segoe UI" pitchFamily="34" charset="0"/>
              </a:rPr>
              <a:t>)</a:t>
            </a:r>
          </a:p>
        </p:txBody>
      </p:sp>
      <p:sp>
        <p:nvSpPr>
          <p:cNvPr id="7" name="Rectangle 6"/>
          <p:cNvSpPr/>
          <p:nvPr/>
        </p:nvSpPr>
        <p:spPr bwMode="auto">
          <a:xfrm>
            <a:off x="5737350" y="3806139"/>
            <a:ext cx="5171661" cy="3043923"/>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21" tIns="109697" rIns="137121" bIns="109697" numCol="1" spcCol="0" rtlCol="0" fromWordArt="0" anchor="t" anchorCtr="0" forceAA="0" compatLnSpc="1">
            <a:prstTxWarp prst="textNoShape">
              <a:avLst/>
            </a:prstTxWarp>
            <a:noAutofit/>
          </a:bodyPr>
          <a:lstStyle/>
          <a:p>
            <a:pPr defTabSz="699245" fontAlgn="base">
              <a:spcBef>
                <a:spcPct val="0"/>
              </a:spcBef>
              <a:spcAft>
                <a:spcPct val="0"/>
              </a:spcAft>
            </a:pPr>
            <a:r>
              <a:rPr lang="en-US" sz="1632" b="1" dirty="0" err="1">
                <a:gradFill>
                  <a:gsLst>
                    <a:gs pos="0">
                      <a:srgbClr val="FFFFFF"/>
                    </a:gs>
                    <a:gs pos="100000">
                      <a:srgbClr val="FFFFFF"/>
                    </a:gs>
                  </a:gsLst>
                  <a:lin ang="5400000" scaled="0"/>
                </a:gradFill>
                <a:ea typeface="Segoe UI" pitchFamily="34" charset="0"/>
                <a:cs typeface="Segoe UI" pitchFamily="34" charset="0"/>
              </a:rPr>
              <a:t>Nonclustered</a:t>
            </a:r>
            <a:r>
              <a:rPr lang="en-US" sz="1632" b="1" dirty="0">
                <a:gradFill>
                  <a:gsLst>
                    <a:gs pos="0">
                      <a:srgbClr val="FFFFFF"/>
                    </a:gs>
                    <a:gs pos="100000">
                      <a:srgbClr val="FFFFFF"/>
                    </a:gs>
                  </a:gsLst>
                  <a:lin ang="5400000" scaled="0"/>
                </a:gradFill>
                <a:ea typeface="Segoe UI" pitchFamily="34" charset="0"/>
                <a:cs typeface="Segoe UI" pitchFamily="34" charset="0"/>
              </a:rPr>
              <a:t> Indexes</a:t>
            </a:r>
          </a:p>
          <a:p>
            <a:pPr defTabSz="699245" fontAlgn="base">
              <a:spcBef>
                <a:spcPct val="0"/>
              </a:spcBef>
              <a:spcAft>
                <a:spcPct val="0"/>
              </a:spcAft>
            </a:pPr>
            <a:endParaRPr lang="en-US" sz="1632" b="1" dirty="0">
              <a:gradFill>
                <a:gsLst>
                  <a:gs pos="0">
                    <a:srgbClr val="FFFFFF"/>
                  </a:gs>
                  <a:gs pos="100000">
                    <a:srgbClr val="FFFFFF"/>
                  </a:gs>
                </a:gsLst>
                <a:lin ang="5400000" scaled="0"/>
              </a:gradFill>
              <a:ea typeface="Segoe UI" pitchFamily="34" charset="0"/>
              <a:cs typeface="Segoe UI" pitchFamily="34" charset="0"/>
            </a:endParaRPr>
          </a:p>
          <a:p>
            <a:pPr defTabSz="699245" fontAlgn="base">
              <a:spcBef>
                <a:spcPct val="0"/>
              </a:spcBef>
              <a:spcAft>
                <a:spcPct val="0"/>
              </a:spcAft>
            </a:pPr>
            <a:endParaRPr lang="en-US" sz="1632" b="1" dirty="0">
              <a:gradFill>
                <a:gsLst>
                  <a:gs pos="0">
                    <a:srgbClr val="FFFFFF"/>
                  </a:gs>
                  <a:gs pos="100000">
                    <a:srgbClr val="FFFFFF"/>
                  </a:gs>
                </a:gsLst>
                <a:lin ang="5400000" scaled="0"/>
              </a:gradFill>
              <a:ea typeface="Segoe UI" pitchFamily="34" charset="0"/>
              <a:cs typeface="Segoe UI" pitchFamily="34" charset="0"/>
            </a:endParaRPr>
          </a:p>
          <a:p>
            <a:pPr marL="285750" indent="-285750" defTabSz="699245" fontAlgn="base">
              <a:spcBef>
                <a:spcPct val="0"/>
              </a:spcBef>
              <a:spcAft>
                <a:spcPct val="0"/>
              </a:spcAft>
              <a:buFont typeface="Arial" panose="020B0604020202020204" pitchFamily="34" charset="0"/>
              <a:buChar char="•"/>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No need to specify any </a:t>
            </a:r>
            <a:r>
              <a:rPr lang="en-US" sz="1632" dirty="0" smtClean="0">
                <a:gradFill>
                  <a:gsLst>
                    <a:gs pos="0">
                      <a:srgbClr val="FFFFFF"/>
                    </a:gs>
                    <a:gs pos="100000">
                      <a:srgbClr val="FFFFFF"/>
                    </a:gs>
                  </a:gsLst>
                  <a:lin ang="5400000" scaled="0"/>
                </a:gradFill>
                <a:latin typeface="Segoe UI Light"/>
                <a:ea typeface="Segoe UI" pitchFamily="34" charset="0"/>
                <a:cs typeface="Segoe UI" pitchFamily="34" charset="0"/>
              </a:rPr>
              <a:t>options</a:t>
            </a:r>
            <a:endParaRPr lang="en-US" sz="1632" dirty="0">
              <a:gradFill>
                <a:gsLst>
                  <a:gs pos="0">
                    <a:srgbClr val="FFFFFF"/>
                  </a:gs>
                  <a:gs pos="100000">
                    <a:srgbClr val="FFFFFF"/>
                  </a:gs>
                </a:gsLst>
                <a:lin ang="5400000" scaled="0"/>
              </a:gradFill>
              <a:latin typeface="Segoe UI Light"/>
              <a:ea typeface="Segoe UI" pitchFamily="34" charset="0"/>
              <a:cs typeface="Segoe UI" pitchFamily="34" charset="0"/>
            </a:endParaRPr>
          </a:p>
          <a:p>
            <a:pPr marL="285750" indent="-285750" defTabSz="699245" fontAlgn="base">
              <a:spcBef>
                <a:spcPct val="0"/>
              </a:spcBef>
              <a:spcAft>
                <a:spcPct val="0"/>
              </a:spcAft>
              <a:buFont typeface="Arial" panose="020B0604020202020204" pitchFamily="34" charset="0"/>
              <a:buChar char="•"/>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Optimized for range lookups and ordered scans</a:t>
            </a:r>
          </a:p>
          <a:p>
            <a:pPr marL="285750" indent="-285750" defTabSz="699245" fontAlgn="base">
              <a:spcBef>
                <a:spcPct val="0"/>
              </a:spcBef>
              <a:spcAft>
                <a:spcPct val="0"/>
              </a:spcAft>
              <a:buFont typeface="Arial" panose="020B0604020202020204" pitchFamily="34" charset="0"/>
              <a:buChar char="•"/>
            </a:pPr>
            <a:r>
              <a:rPr lang="en-US" sz="1632" dirty="0" smtClean="0">
                <a:gradFill>
                  <a:gsLst>
                    <a:gs pos="0">
                      <a:srgbClr val="FFFFFF"/>
                    </a:gs>
                    <a:gs pos="100000">
                      <a:srgbClr val="FFFFFF"/>
                    </a:gs>
                  </a:gsLst>
                  <a:lin ang="5400000" scaled="0"/>
                </a:gradFill>
                <a:latin typeface="Segoe UI Light"/>
                <a:ea typeface="Segoe UI" pitchFamily="34" charset="0"/>
                <a:cs typeface="Segoe UI" pitchFamily="34" charset="0"/>
              </a:rPr>
              <a:t>Support search on leading columns of the index key</a:t>
            </a:r>
          </a:p>
          <a:p>
            <a:pPr marL="285750" indent="-285750" defTabSz="699245" fontAlgn="base">
              <a:spcBef>
                <a:spcPct val="0"/>
              </a:spcBef>
              <a:spcAft>
                <a:spcPct val="0"/>
              </a:spcAft>
              <a:buFont typeface="Arial" panose="020B0604020202020204" pitchFamily="34" charset="0"/>
              <a:buChar char="•"/>
            </a:pPr>
            <a:r>
              <a:rPr lang="en-US" sz="1632" dirty="0" smtClean="0">
                <a:gradFill>
                  <a:gsLst>
                    <a:gs pos="0">
                      <a:srgbClr val="FFFFFF"/>
                    </a:gs>
                    <a:gs pos="100000">
                      <a:srgbClr val="FFFFFF"/>
                    </a:gs>
                  </a:gsLst>
                  <a:lin ang="5400000" scaled="0"/>
                </a:gradFill>
                <a:latin typeface="Segoe UI Light"/>
                <a:ea typeface="Segoe UI" pitchFamily="34" charset="0"/>
                <a:cs typeface="Segoe UI" pitchFamily="34" charset="0"/>
              </a:rPr>
              <a:t>Support </a:t>
            </a: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point-lookups, but hash indexes are much </a:t>
            </a:r>
            <a:r>
              <a:rPr lang="en-US" sz="1632" dirty="0" smtClean="0">
                <a:gradFill>
                  <a:gsLst>
                    <a:gs pos="0">
                      <a:srgbClr val="FFFFFF"/>
                    </a:gs>
                    <a:gs pos="100000">
                      <a:srgbClr val="FFFFFF"/>
                    </a:gs>
                  </a:gsLst>
                  <a:lin ang="5400000" scaled="0"/>
                </a:gradFill>
                <a:latin typeface="Segoe UI Light"/>
                <a:ea typeface="Segoe UI" pitchFamily="34" charset="0"/>
                <a:cs typeface="Segoe UI" pitchFamily="34" charset="0"/>
              </a:rPr>
              <a:t>faster</a:t>
            </a:r>
          </a:p>
          <a:p>
            <a:pPr defTabSz="699245"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a:p>
            <a:pPr defTabSz="699245" fontAlgn="base">
              <a:spcBef>
                <a:spcPct val="0"/>
              </a:spcBef>
              <a:spcAft>
                <a:spcPct val="0"/>
              </a:spcAft>
            </a:pPr>
            <a:endParaRPr lang="en-US" sz="1350" b="1"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3108381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(Natively Compiled) Procedure DDL</a:t>
            </a:r>
            <a:endParaRPr lang="en-US" dirty="0"/>
          </a:p>
        </p:txBody>
      </p:sp>
      <p:sp>
        <p:nvSpPr>
          <p:cNvPr id="3" name="Text Placeholder 2"/>
          <p:cNvSpPr>
            <a:spLocks noGrp="1"/>
          </p:cNvSpPr>
          <p:nvPr>
            <p:ph type="body" sz="quarter" idx="10"/>
          </p:nvPr>
        </p:nvSpPr>
        <p:spPr>
          <a:xfrm>
            <a:off x="275482" y="1221480"/>
            <a:ext cx="11885513" cy="5274008"/>
          </a:xfrm>
        </p:spPr>
        <p:txBody>
          <a:bodyPr/>
          <a:lstStyle/>
          <a:p>
            <a:r>
              <a:rPr lang="en-US" sz="2176" dirty="0">
                <a:solidFill>
                  <a:srgbClr val="0000FF"/>
                </a:solidFill>
                <a:latin typeface="Consolas" panose="020B0609020204030204" pitchFamily="49" charset="0"/>
                <a:cs typeface="Consolas" panose="020B0609020204030204" pitchFamily="49" charset="0"/>
              </a:rPr>
              <a:t>CREATE</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PROCEDURE</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8080"/>
                </a:solidFill>
                <a:latin typeface="Consolas" panose="020B0609020204030204" pitchFamily="49" charset="0"/>
                <a:cs typeface="Consolas" panose="020B0609020204030204" pitchFamily="49" charset="0"/>
              </a:rPr>
              <a:t>[</a:t>
            </a:r>
            <a:r>
              <a:rPr lang="en-US" sz="2176" dirty="0" err="1">
                <a:solidFill>
                  <a:srgbClr val="008080"/>
                </a:solidFill>
                <a:latin typeface="Consolas" panose="020B0609020204030204" pitchFamily="49" charset="0"/>
                <a:cs typeface="Consolas" panose="020B0609020204030204" pitchFamily="49" charset="0"/>
              </a:rPr>
              <a:t>dbo</a:t>
            </a:r>
            <a:r>
              <a:rPr lang="en-US" sz="2176" dirty="0">
                <a:solidFill>
                  <a:srgbClr val="008080"/>
                </a:solidFill>
                <a:latin typeface="Consolas" panose="020B0609020204030204" pitchFamily="49" charset="0"/>
                <a:cs typeface="Consolas" panose="020B0609020204030204" pitchFamily="49" charset="0"/>
              </a:rPr>
              <a:t>]</a:t>
            </a:r>
            <a:r>
              <a:rPr lang="en-US" sz="2176" dirty="0">
                <a:solidFill>
                  <a:srgbClr val="808080"/>
                </a:solidFill>
                <a:latin typeface="Consolas" panose="020B0609020204030204" pitchFamily="49" charset="0"/>
                <a:cs typeface="Consolas" panose="020B0609020204030204" pitchFamily="49" charset="0"/>
              </a:rPr>
              <a:t>.</a:t>
            </a:r>
            <a:r>
              <a:rPr lang="en-US" sz="2176" dirty="0">
                <a:solidFill>
                  <a:srgbClr val="008080"/>
                </a:solidFill>
                <a:latin typeface="Consolas" panose="020B0609020204030204" pitchFamily="49" charset="0"/>
                <a:cs typeface="Consolas" panose="020B0609020204030204" pitchFamily="49" charset="0"/>
              </a:rPr>
              <a:t>[</a:t>
            </a:r>
            <a:r>
              <a:rPr lang="en-US" sz="2176" dirty="0" err="1">
                <a:solidFill>
                  <a:srgbClr val="008080"/>
                </a:solidFill>
                <a:latin typeface="Consolas" panose="020B0609020204030204" pitchFamily="49" charset="0"/>
                <a:cs typeface="Consolas" panose="020B0609020204030204" pitchFamily="49" charset="0"/>
              </a:rPr>
              <a:t>InsertOrder</a:t>
            </a:r>
            <a:r>
              <a:rPr lang="en-US" sz="2176" dirty="0">
                <a:solidFill>
                  <a:srgbClr val="008080"/>
                </a:solidFill>
                <a:latin typeface="Consolas" panose="020B0609020204030204" pitchFamily="49" charset="0"/>
                <a:cs typeface="Consolas" panose="020B0609020204030204" pitchFamily="49" charset="0"/>
              </a:rPr>
              <a:t>]</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8080"/>
                </a:solidFill>
                <a:latin typeface="Consolas" panose="020B0609020204030204" pitchFamily="49" charset="0"/>
                <a:cs typeface="Consolas" panose="020B0609020204030204" pitchFamily="49" charset="0"/>
              </a:rPr>
              <a:t>@id</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INT</a:t>
            </a:r>
            <a:r>
              <a:rPr lang="en-US" sz="2176" dirty="0">
                <a:solidFill>
                  <a:srgbClr val="808080"/>
                </a:solidFill>
                <a:latin typeface="Consolas" panose="020B0609020204030204" pitchFamily="49" charset="0"/>
                <a:cs typeface="Consolas" panose="020B0609020204030204" pitchFamily="49" charset="0"/>
              </a:rPr>
              <a:t>,</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8080"/>
                </a:solidFill>
                <a:latin typeface="Consolas" panose="020B0609020204030204" pitchFamily="49" charset="0"/>
                <a:cs typeface="Consolas" panose="020B0609020204030204" pitchFamily="49" charset="0"/>
              </a:rPr>
              <a:t>@date</a:t>
            </a:r>
            <a:r>
              <a:rPr lang="en-US" sz="2176" dirty="0">
                <a:solidFill>
                  <a:prstClr val="black"/>
                </a:solidFill>
                <a:latin typeface="Consolas" panose="020B0609020204030204" pitchFamily="49" charset="0"/>
                <a:cs typeface="Consolas" panose="020B0609020204030204" pitchFamily="49" charset="0"/>
              </a:rPr>
              <a:t> </a:t>
            </a:r>
            <a:r>
              <a:rPr lang="en-US" sz="2176" dirty="0" smtClean="0">
                <a:solidFill>
                  <a:srgbClr val="0000FF"/>
                </a:solidFill>
                <a:latin typeface="Consolas" panose="020B0609020204030204" pitchFamily="49" charset="0"/>
                <a:cs typeface="Consolas" panose="020B0609020204030204" pitchFamily="49" charset="0"/>
              </a:rPr>
              <a:t>DATETIME</a:t>
            </a:r>
          </a:p>
          <a:p>
            <a:r>
              <a:rPr lang="en-US" sz="2176" dirty="0" smtClean="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WITH</a:t>
            </a:r>
            <a:r>
              <a:rPr lang="en-US" sz="2176" dirty="0">
                <a:solidFill>
                  <a:prstClr val="black"/>
                </a:solidFill>
                <a:latin typeface="Consolas" panose="020B0609020204030204" pitchFamily="49" charset="0"/>
                <a:cs typeface="Consolas" panose="020B0609020204030204" pitchFamily="49" charset="0"/>
              </a:rPr>
              <a:t> </a:t>
            </a:r>
          </a:p>
          <a:p>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NATIVE_COMPILATION</a:t>
            </a:r>
            <a:r>
              <a:rPr lang="en-US" sz="2176" dirty="0">
                <a:solidFill>
                  <a:srgbClr val="808080"/>
                </a:solidFill>
                <a:latin typeface="Consolas" panose="020B0609020204030204" pitchFamily="49" charset="0"/>
                <a:cs typeface="Consolas" panose="020B0609020204030204" pitchFamily="49" charset="0"/>
              </a:rPr>
              <a:t>,</a:t>
            </a:r>
            <a:r>
              <a:rPr lang="en-US" sz="2176" dirty="0">
                <a:solidFill>
                  <a:prstClr val="black"/>
                </a:solidFill>
                <a:latin typeface="Consolas" panose="020B0609020204030204" pitchFamily="49" charset="0"/>
                <a:cs typeface="Consolas" panose="020B0609020204030204" pitchFamily="49" charset="0"/>
              </a:rPr>
              <a:t> </a:t>
            </a:r>
          </a:p>
          <a:p>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SCHEMABINDING</a:t>
            </a:r>
            <a:r>
              <a:rPr lang="en-US" sz="2176" dirty="0">
                <a:solidFill>
                  <a:srgbClr val="808080"/>
                </a:solidFill>
                <a:latin typeface="Consolas" panose="020B0609020204030204" pitchFamily="49" charset="0"/>
                <a:cs typeface="Consolas" panose="020B0609020204030204" pitchFamily="49" charset="0"/>
              </a:rPr>
              <a:t>,</a:t>
            </a:r>
            <a:r>
              <a:rPr lang="en-US" sz="2176" dirty="0">
                <a:solidFill>
                  <a:prstClr val="black"/>
                </a:solidFill>
                <a:latin typeface="Consolas" panose="020B0609020204030204" pitchFamily="49" charset="0"/>
                <a:cs typeface="Consolas" panose="020B0609020204030204" pitchFamily="49" charset="0"/>
              </a:rPr>
              <a:t> </a:t>
            </a:r>
          </a:p>
          <a:p>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EXECUTE</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AS</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OWNER</a:t>
            </a:r>
            <a:endParaRPr lang="en-US" sz="2176" dirty="0">
              <a:solidFill>
                <a:prstClr val="black"/>
              </a:solidFill>
              <a:latin typeface="Consolas" panose="020B0609020204030204" pitchFamily="49" charset="0"/>
              <a:cs typeface="Consolas" panose="020B0609020204030204" pitchFamily="49" charset="0"/>
            </a:endParaRPr>
          </a:p>
          <a:p>
            <a:r>
              <a:rPr lang="en-US" sz="2176" dirty="0">
                <a:solidFill>
                  <a:srgbClr val="0000FF"/>
                </a:solidFill>
                <a:latin typeface="Consolas" panose="020B0609020204030204" pitchFamily="49" charset="0"/>
                <a:cs typeface="Consolas" panose="020B0609020204030204" pitchFamily="49" charset="0"/>
              </a:rPr>
              <a:t>AS</a:t>
            </a:r>
            <a:r>
              <a:rPr lang="en-US" sz="2176" dirty="0">
                <a:solidFill>
                  <a:prstClr val="black"/>
                </a:solidFill>
                <a:latin typeface="Consolas" panose="020B0609020204030204" pitchFamily="49" charset="0"/>
                <a:cs typeface="Consolas" panose="020B0609020204030204" pitchFamily="49" charset="0"/>
              </a:rPr>
              <a:t> </a:t>
            </a:r>
          </a:p>
          <a:p>
            <a:r>
              <a:rPr lang="en-US" sz="2176" dirty="0">
                <a:solidFill>
                  <a:srgbClr val="0000FF"/>
                </a:solidFill>
                <a:latin typeface="Consolas" panose="020B0609020204030204" pitchFamily="49" charset="0"/>
                <a:cs typeface="Consolas" panose="020B0609020204030204" pitchFamily="49" charset="0"/>
              </a:rPr>
              <a:t>BEGIN</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ATOMIC</a:t>
            </a:r>
            <a:r>
              <a:rPr lang="en-US" sz="2176" dirty="0">
                <a:solidFill>
                  <a:prstClr val="black"/>
                </a:solidFill>
                <a:latin typeface="Consolas" panose="020B0609020204030204" pitchFamily="49" charset="0"/>
                <a:cs typeface="Consolas" panose="020B0609020204030204" pitchFamily="49" charset="0"/>
              </a:rPr>
              <a:t> </a:t>
            </a:r>
          </a:p>
          <a:p>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WITH</a:t>
            </a:r>
            <a:r>
              <a:rPr lang="en-US" sz="2176" dirty="0">
                <a:solidFill>
                  <a:prstClr val="black"/>
                </a:solidFill>
                <a:latin typeface="Consolas" panose="020B0609020204030204" pitchFamily="49" charset="0"/>
                <a:cs typeface="Consolas" panose="020B0609020204030204" pitchFamily="49" charset="0"/>
              </a:rPr>
              <a:t> </a:t>
            </a:r>
          </a:p>
          <a:p>
            <a:r>
              <a:rPr lang="en-US" sz="2176" dirty="0">
                <a:solidFill>
                  <a:srgbClr val="808080"/>
                </a:solidFill>
                <a:latin typeface="Consolas" panose="020B0609020204030204" pitchFamily="49" charset="0"/>
                <a:cs typeface="Consolas" panose="020B0609020204030204" pitchFamily="49" charset="0"/>
              </a:rPr>
              <a:t>(</a:t>
            </a:r>
            <a:r>
              <a:rPr lang="en-US" sz="2176" dirty="0">
                <a:solidFill>
                  <a:srgbClr val="0000FF"/>
                </a:solidFill>
                <a:latin typeface="Consolas" panose="020B0609020204030204" pitchFamily="49" charset="0"/>
                <a:cs typeface="Consolas" panose="020B0609020204030204" pitchFamily="49" charset="0"/>
              </a:rPr>
              <a:t>TRANSACTION</a:t>
            </a:r>
            <a:r>
              <a:rPr lang="en-US" sz="2176" dirty="0">
                <a:solidFill>
                  <a:prstClr val="black"/>
                </a:solidFill>
                <a:latin typeface="Consolas" panose="020B0609020204030204" pitchFamily="49" charset="0"/>
                <a:cs typeface="Consolas" panose="020B0609020204030204" pitchFamily="49" charset="0"/>
              </a:rPr>
              <a:t> </a:t>
            </a:r>
          </a:p>
          <a:p>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ISOLATION</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LEVEL</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808080"/>
                </a:solidFill>
                <a:latin typeface="Consolas" panose="020B0609020204030204" pitchFamily="49" charset="0"/>
                <a:cs typeface="Consolas" panose="020B0609020204030204" pitchFamily="49" charset="0"/>
              </a:rPr>
              <a:t>=</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00FF"/>
                </a:solidFill>
                <a:latin typeface="Consolas" panose="020B0609020204030204" pitchFamily="49" charset="0"/>
                <a:cs typeface="Consolas" panose="020B0609020204030204" pitchFamily="49" charset="0"/>
              </a:rPr>
              <a:t>SNAPSHOT</a:t>
            </a:r>
            <a:r>
              <a:rPr lang="en-US" sz="2176" dirty="0">
                <a:solidFill>
                  <a:srgbClr val="808080"/>
                </a:solidFill>
                <a:latin typeface="Consolas" panose="020B0609020204030204" pitchFamily="49" charset="0"/>
                <a:cs typeface="Consolas" panose="020B0609020204030204" pitchFamily="49" charset="0"/>
              </a:rPr>
              <a:t>,</a:t>
            </a:r>
            <a:endParaRPr lang="en-US" sz="2176" dirty="0">
              <a:solidFill>
                <a:prstClr val="black"/>
              </a:solidFill>
              <a:latin typeface="Consolas" panose="020B0609020204030204" pitchFamily="49" charset="0"/>
              <a:cs typeface="Consolas" panose="020B0609020204030204" pitchFamily="49" charset="0"/>
            </a:endParaRPr>
          </a:p>
          <a:p>
            <a:r>
              <a:rPr lang="en-US" sz="2176" dirty="0">
                <a:solidFill>
                  <a:srgbClr val="0000FF"/>
                </a:solidFill>
                <a:latin typeface="Consolas" panose="020B0609020204030204" pitchFamily="49" charset="0"/>
                <a:cs typeface="Consolas" panose="020B0609020204030204" pitchFamily="49" charset="0"/>
              </a:rPr>
              <a:t> LANGUAGE</a:t>
            </a:r>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808080"/>
                </a:solidFill>
                <a:latin typeface="Consolas" panose="020B0609020204030204" pitchFamily="49" charset="0"/>
                <a:cs typeface="Consolas" panose="020B0609020204030204" pitchFamily="49" charset="0"/>
              </a:rPr>
              <a:t>=</a:t>
            </a:r>
            <a:r>
              <a:rPr lang="en-US" sz="2176" dirty="0">
                <a:solidFill>
                  <a:prstClr val="black"/>
                </a:solidFill>
                <a:latin typeface="Consolas" panose="020B0609020204030204" pitchFamily="49" charset="0"/>
                <a:cs typeface="Consolas" panose="020B0609020204030204" pitchFamily="49" charset="0"/>
              </a:rPr>
              <a:t> </a:t>
            </a:r>
            <a:r>
              <a:rPr lang="en-US" sz="2176" dirty="0" err="1">
                <a:solidFill>
                  <a:srgbClr val="FF0000"/>
                </a:solidFill>
                <a:latin typeface="Consolas" panose="020B0609020204030204" pitchFamily="49" charset="0"/>
                <a:cs typeface="Consolas" panose="020B0609020204030204" pitchFamily="49" charset="0"/>
              </a:rPr>
              <a:t>N'us_english</a:t>
            </a:r>
            <a:r>
              <a:rPr lang="en-US" sz="2176" dirty="0">
                <a:solidFill>
                  <a:srgbClr val="FF0000"/>
                </a:solidFill>
                <a:latin typeface="Consolas" panose="020B0609020204030204" pitchFamily="49" charset="0"/>
                <a:cs typeface="Consolas" panose="020B0609020204030204" pitchFamily="49" charset="0"/>
              </a:rPr>
              <a:t>'</a:t>
            </a:r>
            <a:r>
              <a:rPr lang="en-US" sz="2176" dirty="0">
                <a:solidFill>
                  <a:srgbClr val="808080"/>
                </a:solidFill>
                <a:latin typeface="Consolas" panose="020B0609020204030204" pitchFamily="49" charset="0"/>
                <a:cs typeface="Consolas" panose="020B0609020204030204" pitchFamily="49" charset="0"/>
              </a:rPr>
              <a:t>)</a:t>
            </a:r>
            <a:endParaRPr lang="en-US" sz="2176" dirty="0">
              <a:solidFill>
                <a:prstClr val="black"/>
              </a:solidFill>
              <a:latin typeface="Consolas" panose="020B0609020204030204" pitchFamily="49" charset="0"/>
              <a:cs typeface="Consolas" panose="020B0609020204030204" pitchFamily="49" charset="0"/>
            </a:endParaRPr>
          </a:p>
          <a:p>
            <a:endParaRPr lang="en-US" sz="2176" dirty="0">
              <a:solidFill>
                <a:prstClr val="black"/>
              </a:solidFill>
              <a:latin typeface="Consolas" panose="020B0609020204030204" pitchFamily="49" charset="0"/>
              <a:cs typeface="Consolas" panose="020B0609020204030204" pitchFamily="49" charset="0"/>
            </a:endParaRPr>
          </a:p>
          <a:p>
            <a:r>
              <a:rPr lang="en-US" sz="2176" dirty="0">
                <a:solidFill>
                  <a:prstClr val="black"/>
                </a:solidFill>
                <a:latin typeface="Consolas" panose="020B0609020204030204" pitchFamily="49" charset="0"/>
                <a:cs typeface="Consolas" panose="020B0609020204030204" pitchFamily="49" charset="0"/>
              </a:rPr>
              <a:t>  </a:t>
            </a:r>
            <a:r>
              <a:rPr lang="en-US" sz="2176" dirty="0">
                <a:solidFill>
                  <a:srgbClr val="008000"/>
                </a:solidFill>
                <a:latin typeface="Consolas" panose="020B0609020204030204" pitchFamily="49" charset="0"/>
                <a:cs typeface="Consolas" panose="020B0609020204030204" pitchFamily="49" charset="0"/>
              </a:rPr>
              <a:t>-- insert T-SQL here</a:t>
            </a:r>
            <a:endParaRPr lang="en-US" sz="2176" dirty="0">
              <a:solidFill>
                <a:prstClr val="black"/>
              </a:solidFill>
              <a:latin typeface="Consolas" panose="020B0609020204030204" pitchFamily="49" charset="0"/>
              <a:cs typeface="Consolas" panose="020B0609020204030204" pitchFamily="49" charset="0"/>
            </a:endParaRPr>
          </a:p>
          <a:p>
            <a:r>
              <a:rPr lang="en-US" sz="2176" dirty="0">
                <a:solidFill>
                  <a:srgbClr val="0000FF"/>
                </a:solidFill>
                <a:latin typeface="Consolas" panose="020B0609020204030204" pitchFamily="49" charset="0"/>
                <a:cs typeface="Consolas" panose="020B0609020204030204" pitchFamily="49" charset="0"/>
              </a:rPr>
              <a:t>END</a:t>
            </a:r>
          </a:p>
        </p:txBody>
      </p:sp>
      <p:sp>
        <p:nvSpPr>
          <p:cNvPr id="14" name="Rectangular Callout 13"/>
          <p:cNvSpPr/>
          <p:nvPr/>
        </p:nvSpPr>
        <p:spPr>
          <a:xfrm>
            <a:off x="9016585" y="1836464"/>
            <a:ext cx="3157844" cy="680327"/>
          </a:xfrm>
          <a:prstGeom prst="wedgeRectCallout">
            <a:avLst>
              <a:gd name="adj1" fmla="val -204354"/>
              <a:gd name="adj2" fmla="val 50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76" dirty="0">
                <a:solidFill>
                  <a:srgbClr val="404040"/>
                </a:solidFill>
              </a:rPr>
              <a:t>This </a:t>
            </a:r>
            <a:r>
              <a:rPr lang="en-US" sz="2176" dirty="0" err="1">
                <a:solidFill>
                  <a:srgbClr val="404040"/>
                </a:solidFill>
              </a:rPr>
              <a:t>proc</a:t>
            </a:r>
            <a:r>
              <a:rPr lang="en-US" sz="2176" dirty="0">
                <a:solidFill>
                  <a:srgbClr val="404040"/>
                </a:solidFill>
              </a:rPr>
              <a:t> is natively compiled</a:t>
            </a:r>
          </a:p>
        </p:txBody>
      </p:sp>
      <p:sp>
        <p:nvSpPr>
          <p:cNvPr id="16" name="Rectangular Callout 15"/>
          <p:cNvSpPr/>
          <p:nvPr/>
        </p:nvSpPr>
        <p:spPr>
          <a:xfrm>
            <a:off x="9016585" y="2631764"/>
            <a:ext cx="3157844" cy="668136"/>
          </a:xfrm>
          <a:prstGeom prst="wedgeRectCallout">
            <a:avLst>
              <a:gd name="adj1" fmla="val -229722"/>
              <a:gd name="adj2" fmla="val -4953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76" dirty="0">
                <a:solidFill>
                  <a:srgbClr val="404040"/>
                </a:solidFill>
              </a:rPr>
              <a:t>Native </a:t>
            </a:r>
            <a:r>
              <a:rPr lang="en-US" sz="2176" dirty="0" err="1">
                <a:solidFill>
                  <a:srgbClr val="404040"/>
                </a:solidFill>
              </a:rPr>
              <a:t>procs</a:t>
            </a:r>
            <a:r>
              <a:rPr lang="en-US" sz="2176" dirty="0">
                <a:solidFill>
                  <a:srgbClr val="404040"/>
                </a:solidFill>
              </a:rPr>
              <a:t> must be schema-bound</a:t>
            </a:r>
          </a:p>
        </p:txBody>
      </p:sp>
      <p:sp>
        <p:nvSpPr>
          <p:cNvPr id="17" name="Rectangular Callout 16"/>
          <p:cNvSpPr/>
          <p:nvPr/>
        </p:nvSpPr>
        <p:spPr>
          <a:xfrm>
            <a:off x="9015401" y="4238584"/>
            <a:ext cx="3145593" cy="1805251"/>
          </a:xfrm>
          <a:prstGeom prst="wedgeRectCallout">
            <a:avLst>
              <a:gd name="adj1" fmla="val -253752"/>
              <a:gd name="adj2" fmla="val -7079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76" dirty="0">
                <a:solidFill>
                  <a:srgbClr val="404040"/>
                </a:solidFill>
              </a:rPr>
              <a:t>Atomic blocks </a:t>
            </a:r>
          </a:p>
          <a:p>
            <a:pPr marL="388591" indent="-388591">
              <a:buFont typeface="Arial" panose="020B0604020202020204" pitchFamily="34" charset="0"/>
              <a:buChar char="•"/>
            </a:pPr>
            <a:r>
              <a:rPr lang="en-US" sz="2176" dirty="0">
                <a:solidFill>
                  <a:srgbClr val="404040"/>
                </a:solidFill>
              </a:rPr>
              <a:t>Create a transaction if there is none</a:t>
            </a:r>
          </a:p>
          <a:p>
            <a:pPr marL="388591" indent="-388591">
              <a:buFont typeface="Arial" panose="020B0604020202020204" pitchFamily="34" charset="0"/>
              <a:buChar char="•"/>
            </a:pPr>
            <a:r>
              <a:rPr lang="en-US" sz="2176" dirty="0">
                <a:solidFill>
                  <a:srgbClr val="404040"/>
                </a:solidFill>
              </a:rPr>
              <a:t>Otherwise, create a </a:t>
            </a:r>
            <a:r>
              <a:rPr lang="en-US" sz="2176" dirty="0" err="1">
                <a:solidFill>
                  <a:srgbClr val="404040"/>
                </a:solidFill>
              </a:rPr>
              <a:t>savepoint</a:t>
            </a:r>
            <a:endParaRPr lang="en-US" sz="2176" dirty="0">
              <a:solidFill>
                <a:srgbClr val="404040"/>
              </a:solidFill>
            </a:endParaRPr>
          </a:p>
        </p:txBody>
      </p:sp>
      <p:sp>
        <p:nvSpPr>
          <p:cNvPr id="7" name="Rectangular Callout 6"/>
          <p:cNvSpPr/>
          <p:nvPr/>
        </p:nvSpPr>
        <p:spPr>
          <a:xfrm>
            <a:off x="9015401" y="3414871"/>
            <a:ext cx="3145593" cy="708740"/>
          </a:xfrm>
          <a:prstGeom prst="wedgeRectCallout">
            <a:avLst>
              <a:gd name="adj1" fmla="val -221111"/>
              <a:gd name="adj2" fmla="val -10157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76" dirty="0">
                <a:solidFill>
                  <a:srgbClr val="404040"/>
                </a:solidFill>
              </a:rPr>
              <a:t>Execution context is required</a:t>
            </a:r>
          </a:p>
        </p:txBody>
      </p:sp>
      <p:sp>
        <p:nvSpPr>
          <p:cNvPr id="4" name="Rectangle 3"/>
          <p:cNvSpPr/>
          <p:nvPr/>
        </p:nvSpPr>
        <p:spPr bwMode="auto">
          <a:xfrm>
            <a:off x="884726" y="1944795"/>
            <a:ext cx="3199911" cy="504721"/>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870088" y="2324878"/>
            <a:ext cx="2333744" cy="504721"/>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2000" dirty="0" smtClean="0">
                <a:gradFill>
                  <a:gsLst>
                    <a:gs pos="0">
                      <a:srgbClr val="FFFFFF"/>
                    </a:gs>
                    <a:gs pos="100000">
                      <a:srgbClr val="FFFFFF"/>
                    </a:gs>
                  </a:gsLst>
                  <a:lin ang="5400000" scaled="0"/>
                </a:gradFill>
              </a:rPr>
              <a:t>0</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866896" y="2672073"/>
            <a:ext cx="2670192" cy="504721"/>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354237" y="3439179"/>
            <a:ext cx="1992192" cy="504721"/>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ular Callout 11"/>
          <p:cNvSpPr/>
          <p:nvPr/>
        </p:nvSpPr>
        <p:spPr>
          <a:xfrm>
            <a:off x="5302581" y="6043835"/>
            <a:ext cx="3424275" cy="844168"/>
          </a:xfrm>
          <a:prstGeom prst="wedgeRectCallout">
            <a:avLst>
              <a:gd name="adj1" fmla="val -53880"/>
              <a:gd name="adj2" fmla="val -10490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76" dirty="0">
                <a:solidFill>
                  <a:srgbClr val="404040"/>
                </a:solidFill>
              </a:rPr>
              <a:t>Session settings are fixed at create time</a:t>
            </a:r>
          </a:p>
        </p:txBody>
      </p:sp>
      <p:sp>
        <p:nvSpPr>
          <p:cNvPr id="13" name="Rectangle 12"/>
          <p:cNvSpPr/>
          <p:nvPr/>
        </p:nvSpPr>
        <p:spPr bwMode="auto">
          <a:xfrm>
            <a:off x="351592" y="4132553"/>
            <a:ext cx="4662443" cy="1260842"/>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9319152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4"/>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xit" presetSubtype="0" fill="hold" grpId="1" nodeType="withEffect">
                                  <p:stCondLst>
                                    <p:cond delay="0"/>
                                  </p:stCondLst>
                                  <p:childTnLst>
                                    <p:set>
                                      <p:cBhvr>
                                        <p:cTn id="40"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7" grpId="0" animBg="1"/>
      <p:bldP spid="4" grpId="0" animBg="1"/>
      <p:bldP spid="4" grpId="1" animBg="1"/>
      <p:bldP spid="9" grpId="0" animBg="1"/>
      <p:bldP spid="9" grpId="1" animBg="1"/>
      <p:bldP spid="10" grpId="0" animBg="1"/>
      <p:bldP spid="10" grpId="1" animBg="1"/>
      <p:bldP spid="11" grpId="0" animBg="1"/>
      <p:bldP spid="11" grpId="1"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2"/>
          </p:nvPr>
        </p:nvSpPr>
        <p:spPr>
          <a:xfrm>
            <a:off x="276225" y="5783263"/>
            <a:ext cx="11885613" cy="903287"/>
          </a:xfrm>
        </p:spPr>
        <p:txBody>
          <a:bodyPr/>
          <a:lstStyle/>
          <a:p>
            <a:r>
              <a:rPr lang="en-US" dirty="0" smtClean="0"/>
              <a:t>Kevin Liu</a:t>
            </a:r>
          </a:p>
          <a:p>
            <a:r>
              <a:rPr lang="en-US" dirty="0" smtClean="0"/>
              <a:t>Principal Lead Program Manager</a:t>
            </a:r>
          </a:p>
        </p:txBody>
      </p:sp>
      <p:sp>
        <p:nvSpPr>
          <p:cNvPr id="2" name="Title 1"/>
          <p:cNvSpPr>
            <a:spLocks noGrp="1"/>
          </p:cNvSpPr>
          <p:nvPr>
            <p:ph type="ctrTitle"/>
          </p:nvPr>
        </p:nvSpPr>
        <p:spPr/>
        <p:txBody>
          <a:bodyPr/>
          <a:lstStyle/>
          <a:p>
            <a:r>
              <a:rPr lang="en-US" spc="-400" dirty="0">
                <a:solidFill>
                  <a:schemeClr val="tx1"/>
                </a:solidFill>
              </a:rPr>
              <a:t>SQL Server 2014</a:t>
            </a:r>
            <a:r>
              <a:rPr lang="en-US" spc="-400" dirty="0" smtClean="0">
                <a:solidFill>
                  <a:schemeClr val="tx1"/>
                </a:solidFill>
              </a:rPr>
              <a:t>: In In-memory OLTP for Database Developers</a:t>
            </a:r>
            <a:endParaRPr lang="en-US" dirty="0">
              <a:solidFill>
                <a:schemeClr val="tx1"/>
              </a:solidFill>
            </a:endParaRPr>
          </a:p>
        </p:txBody>
      </p:sp>
    </p:spTree>
    <p:extLst>
      <p:ext uri="{BB962C8B-B14F-4D97-AF65-F5344CB8AC3E}">
        <p14:creationId xmlns:p14="http://schemas.microsoft.com/office/powerpoint/2010/main" val="2966444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5947240" y="1592262"/>
            <a:ext cx="6030898" cy="5032171"/>
          </a:xfrm>
          <a:prstGeom prst="rect">
            <a:avLst/>
          </a:prstGeom>
          <a:solidFill>
            <a:schemeClr val="tx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t" anchorCtr="0" compatLnSpc="1">
            <a:prstTxWarp prst="textNoShape">
              <a:avLst/>
            </a:prstTxWarp>
          </a:bodyPr>
          <a:lstStyle/>
          <a:p>
            <a:r>
              <a:rPr lang="en-US" sz="2400" b="1" u="sng" dirty="0">
                <a:solidFill>
                  <a:srgbClr val="FFFFFF"/>
                </a:solidFill>
                <a:latin typeface="Segoe UI Light"/>
              </a:rPr>
              <a:t>Natively Compiled </a:t>
            </a:r>
            <a:r>
              <a:rPr lang="en-US" sz="2400" b="1" u="sng" dirty="0" err="1">
                <a:solidFill>
                  <a:srgbClr val="FFFFFF"/>
                </a:solidFill>
                <a:latin typeface="Segoe UI Light"/>
              </a:rPr>
              <a:t>Procs</a:t>
            </a:r>
            <a:endParaRPr lang="en-US" sz="2400" b="1" u="sng" dirty="0">
              <a:solidFill>
                <a:srgbClr val="FFFFFF"/>
              </a:solidFill>
              <a:latin typeface="Segoe UI Light"/>
            </a:endParaRPr>
          </a:p>
          <a:p>
            <a:pPr marL="809271" lvl="1" indent="-342900">
              <a:buFont typeface="Arial" panose="020B0604020202020204" pitchFamily="34" charset="0"/>
              <a:buChar char="•"/>
            </a:pPr>
            <a:r>
              <a:rPr lang="en-US" sz="2400" dirty="0">
                <a:solidFill>
                  <a:srgbClr val="FFFFFF"/>
                </a:solidFill>
                <a:latin typeface="Segoe UI Light"/>
              </a:rPr>
              <a:t>Access only memory optimized tables</a:t>
            </a:r>
          </a:p>
          <a:p>
            <a:pPr marL="809271" lvl="1" indent="-342900">
              <a:buFont typeface="Arial" panose="020B0604020202020204" pitchFamily="34" charset="0"/>
              <a:buChar char="•"/>
            </a:pPr>
            <a:r>
              <a:rPr lang="en-US" sz="2400" dirty="0">
                <a:solidFill>
                  <a:srgbClr val="FFFFFF"/>
                </a:solidFill>
                <a:latin typeface="Segoe UI Light"/>
              </a:rPr>
              <a:t>Maximum performance</a:t>
            </a:r>
          </a:p>
          <a:p>
            <a:pPr marL="809271" lvl="1" indent="-342900">
              <a:buFont typeface="Arial" panose="020B0604020202020204" pitchFamily="34" charset="0"/>
              <a:buChar char="•"/>
            </a:pPr>
            <a:r>
              <a:rPr lang="en-US" sz="2400" dirty="0">
                <a:solidFill>
                  <a:srgbClr val="FFFFFF"/>
                </a:solidFill>
                <a:latin typeface="Segoe UI Light"/>
              </a:rPr>
              <a:t>Limited T-SQL surface </a:t>
            </a:r>
            <a:r>
              <a:rPr lang="en-US" sz="2400" dirty="0" smtClean="0">
                <a:solidFill>
                  <a:srgbClr val="FFFFFF"/>
                </a:solidFill>
                <a:latin typeface="Segoe UI Light"/>
              </a:rPr>
              <a:t>area</a:t>
            </a:r>
          </a:p>
          <a:p>
            <a:pPr lvl="1"/>
            <a:endParaRPr lang="en-US" sz="2400" dirty="0">
              <a:solidFill>
                <a:srgbClr val="FFFFFF"/>
              </a:solidFill>
              <a:latin typeface="Segoe UI Light"/>
            </a:endParaRPr>
          </a:p>
          <a:p>
            <a:r>
              <a:rPr lang="en-US" sz="2400" b="1" u="sng" dirty="0">
                <a:solidFill>
                  <a:srgbClr val="FFFFFF"/>
                </a:solidFill>
                <a:latin typeface="Segoe UI Light"/>
              </a:rPr>
              <a:t>When to use</a:t>
            </a:r>
          </a:p>
          <a:p>
            <a:pPr marL="809271" lvl="1" indent="-342900">
              <a:buFont typeface="Arial" panose="020B0604020202020204" pitchFamily="34" charset="0"/>
              <a:buChar char="•"/>
            </a:pPr>
            <a:r>
              <a:rPr lang="en-US" sz="2400" dirty="0">
                <a:solidFill>
                  <a:srgbClr val="FFFFFF"/>
                </a:solidFill>
                <a:latin typeface="Segoe UI Light"/>
              </a:rPr>
              <a:t>OLTP-style operations</a:t>
            </a:r>
          </a:p>
          <a:p>
            <a:pPr marL="809271" lvl="1" indent="-342900">
              <a:buFont typeface="Arial" panose="020B0604020202020204" pitchFamily="34" charset="0"/>
              <a:buChar char="•"/>
            </a:pPr>
            <a:r>
              <a:rPr lang="en-US" sz="2400" dirty="0">
                <a:solidFill>
                  <a:srgbClr val="FFFFFF"/>
                </a:solidFill>
                <a:latin typeface="Segoe UI Light"/>
              </a:rPr>
              <a:t>Optimize performance critical business logic</a:t>
            </a:r>
          </a:p>
        </p:txBody>
      </p:sp>
      <p:sp>
        <p:nvSpPr>
          <p:cNvPr id="11" name="Title 16"/>
          <p:cNvSpPr txBox="1">
            <a:spLocks/>
          </p:cNvSpPr>
          <p:nvPr/>
        </p:nvSpPr>
        <p:spPr>
          <a:xfrm>
            <a:off x="275481" y="295274"/>
            <a:ext cx="11887878" cy="9175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5440">
                <a:solidFill>
                  <a:srgbClr val="404040"/>
                </a:solidFill>
              </a:rPr>
              <a:t>Accessing Memory Optimized Tables</a:t>
            </a:r>
            <a:endParaRPr lang="en-US" sz="5440" dirty="0">
              <a:solidFill>
                <a:srgbClr val="404040"/>
              </a:solidFill>
            </a:endParaRPr>
          </a:p>
        </p:txBody>
      </p:sp>
      <p:sp>
        <p:nvSpPr>
          <p:cNvPr id="13" name="Rectangle 12"/>
          <p:cNvSpPr/>
          <p:nvPr/>
        </p:nvSpPr>
        <p:spPr bwMode="auto">
          <a:xfrm>
            <a:off x="167984" y="1588524"/>
            <a:ext cx="5485622" cy="5032171"/>
          </a:xfrm>
          <a:prstGeom prst="rect">
            <a:avLst/>
          </a:prstGeom>
          <a:solidFill>
            <a:schemeClr val="tx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t" anchorCtr="0" compatLnSpc="1">
            <a:prstTxWarp prst="textNoShape">
              <a:avLst/>
            </a:prstTxWarp>
          </a:bodyPr>
          <a:lstStyle/>
          <a:p>
            <a:r>
              <a:rPr lang="en-US" sz="2400" b="1" u="sng" dirty="0">
                <a:solidFill>
                  <a:srgbClr val="FFFFFF"/>
                </a:solidFill>
                <a:latin typeface="Segoe UI Light"/>
              </a:rPr>
              <a:t>Interpreted T-SQL Access</a:t>
            </a:r>
          </a:p>
          <a:p>
            <a:pPr marL="809271" lvl="1" indent="-342900">
              <a:buFont typeface="Arial" panose="020B0604020202020204" pitchFamily="34" charset="0"/>
              <a:buChar char="•"/>
            </a:pPr>
            <a:r>
              <a:rPr lang="en-US" sz="2400" dirty="0">
                <a:solidFill>
                  <a:srgbClr val="FFFFFF"/>
                </a:solidFill>
                <a:latin typeface="Segoe UI Light"/>
              </a:rPr>
              <a:t>Access both memory- and disk-based tables </a:t>
            </a:r>
          </a:p>
          <a:p>
            <a:pPr marL="809271" lvl="1" indent="-342900">
              <a:buFont typeface="Arial" panose="020B0604020202020204" pitchFamily="34" charset="0"/>
              <a:buChar char="•"/>
            </a:pPr>
            <a:r>
              <a:rPr lang="en-US" sz="2400" dirty="0">
                <a:solidFill>
                  <a:srgbClr val="FFFFFF"/>
                </a:solidFill>
                <a:latin typeface="Segoe UI Light"/>
              </a:rPr>
              <a:t>Less </a:t>
            </a:r>
            <a:r>
              <a:rPr lang="en-US" sz="2400" dirty="0" err="1">
                <a:solidFill>
                  <a:srgbClr val="FFFFFF"/>
                </a:solidFill>
                <a:latin typeface="Segoe UI Light"/>
              </a:rPr>
              <a:t>performant</a:t>
            </a:r>
            <a:endParaRPr lang="en-US" sz="2400" dirty="0">
              <a:solidFill>
                <a:srgbClr val="FFFFFF"/>
              </a:solidFill>
              <a:latin typeface="Segoe UI Light"/>
            </a:endParaRPr>
          </a:p>
          <a:p>
            <a:pPr marL="809271" lvl="1" indent="-342900">
              <a:buFont typeface="Arial" panose="020B0604020202020204" pitchFamily="34" charset="0"/>
              <a:buChar char="•"/>
            </a:pPr>
            <a:r>
              <a:rPr lang="en-US" sz="2400" dirty="0">
                <a:solidFill>
                  <a:srgbClr val="FFFFFF"/>
                </a:solidFill>
                <a:latin typeface="Segoe UI Light"/>
              </a:rPr>
              <a:t>Virtually full T-SQL </a:t>
            </a:r>
            <a:r>
              <a:rPr lang="en-US" sz="2400" dirty="0" smtClean="0">
                <a:solidFill>
                  <a:srgbClr val="FFFFFF"/>
                </a:solidFill>
                <a:latin typeface="Segoe UI Light"/>
              </a:rPr>
              <a:t>surface</a:t>
            </a:r>
          </a:p>
          <a:p>
            <a:pPr marL="809271" lvl="1" indent="-342900">
              <a:buFont typeface="Arial" panose="020B0604020202020204" pitchFamily="34" charset="0"/>
              <a:buChar char="•"/>
            </a:pPr>
            <a:endParaRPr lang="en-US" sz="2400" dirty="0">
              <a:solidFill>
                <a:srgbClr val="FFFFFF"/>
              </a:solidFill>
              <a:latin typeface="Segoe UI Light"/>
            </a:endParaRPr>
          </a:p>
          <a:p>
            <a:r>
              <a:rPr lang="en-US" sz="2400" b="1" u="sng" dirty="0">
                <a:solidFill>
                  <a:srgbClr val="FFFFFF"/>
                </a:solidFill>
                <a:latin typeface="Segoe UI Light"/>
              </a:rPr>
              <a:t>When to use</a:t>
            </a:r>
          </a:p>
          <a:p>
            <a:pPr marL="809271" lvl="1" indent="-342900">
              <a:buFont typeface="Arial" panose="020B0604020202020204" pitchFamily="34" charset="0"/>
              <a:buChar char="•"/>
            </a:pPr>
            <a:r>
              <a:rPr lang="en-US" sz="2400" dirty="0">
                <a:solidFill>
                  <a:srgbClr val="FFFFFF"/>
                </a:solidFill>
                <a:latin typeface="Segoe UI Light"/>
              </a:rPr>
              <a:t>Ad hoc queries</a:t>
            </a:r>
          </a:p>
          <a:p>
            <a:pPr marL="809271" lvl="1" indent="-342900">
              <a:buFont typeface="Arial" panose="020B0604020202020204" pitchFamily="34" charset="0"/>
              <a:buChar char="•"/>
            </a:pPr>
            <a:r>
              <a:rPr lang="en-US" sz="2400" dirty="0">
                <a:solidFill>
                  <a:srgbClr val="FFFFFF"/>
                </a:solidFill>
                <a:latin typeface="Segoe UI Light"/>
              </a:rPr>
              <a:t>Reporting-style queries</a:t>
            </a:r>
          </a:p>
          <a:p>
            <a:pPr marL="809271" lvl="1" indent="-342900">
              <a:buFont typeface="Arial" panose="020B0604020202020204" pitchFamily="34" charset="0"/>
              <a:buChar char="•"/>
            </a:pPr>
            <a:r>
              <a:rPr lang="en-US" sz="2400" dirty="0">
                <a:solidFill>
                  <a:srgbClr val="FFFFFF"/>
                </a:solidFill>
                <a:latin typeface="Segoe UI Light"/>
              </a:rPr>
              <a:t>Surface area not available in native</a:t>
            </a:r>
          </a:p>
        </p:txBody>
      </p:sp>
      <p:sp>
        <p:nvSpPr>
          <p:cNvPr id="14" name="Text Placeholder 4"/>
          <p:cNvSpPr txBox="1">
            <a:spLocks/>
          </p:cNvSpPr>
          <p:nvPr/>
        </p:nvSpPr>
        <p:spPr>
          <a:xfrm>
            <a:off x="275483" y="1447759"/>
            <a:ext cx="5485621" cy="372987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48" dirty="0">
              <a:solidFill>
                <a:srgbClr val="FFFFFF"/>
              </a:solidFill>
              <a:latin typeface="Segoe UI Light"/>
            </a:endParaRPr>
          </a:p>
        </p:txBody>
      </p:sp>
    </p:spTree>
    <p:extLst>
      <p:ext uri="{BB962C8B-B14F-4D97-AF65-F5344CB8AC3E}">
        <p14:creationId xmlns:p14="http://schemas.microsoft.com/office/powerpoint/2010/main" val="375308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2237" y="220662"/>
            <a:ext cx="11889564" cy="917575"/>
          </a:xfrm>
        </p:spPr>
        <p:txBody>
          <a:bodyPr/>
          <a:lstStyle/>
          <a:p>
            <a:r>
              <a:rPr lang="en-US" dirty="0" smtClean="0">
                <a:latin typeface="Segoe UI Light" panose="020B0502040204020203" pitchFamily="34" charset="0"/>
                <a:cs typeface="Segoe UI Light" panose="020B0502040204020203" pitchFamily="34" charset="0"/>
              </a:rPr>
              <a:t>Estimating </a:t>
            </a:r>
            <a:r>
              <a:rPr lang="en-US" sz="4896" dirty="0">
                <a:latin typeface="Segoe UI Light" panose="020B0502040204020203" pitchFamily="34" charset="0"/>
                <a:cs typeface="Segoe UI Light" panose="020B0502040204020203" pitchFamily="34" charset="0"/>
              </a:rPr>
              <a:t>Memory</a:t>
            </a:r>
            <a:r>
              <a:rPr lang="en-US" dirty="0" smtClean="0">
                <a:latin typeface="Segoe UI Light" panose="020B0502040204020203" pitchFamily="34" charset="0"/>
                <a:cs typeface="Segoe UI Light" panose="020B0502040204020203" pitchFamily="34" charset="0"/>
              </a:rPr>
              <a:t> Consumption</a:t>
            </a:r>
            <a:endParaRPr lang="en-US" dirty="0">
              <a:latin typeface="Segoe UI Light" panose="020B0502040204020203" pitchFamily="34" charset="0"/>
              <a:cs typeface="Segoe UI Light" panose="020B0502040204020203" pitchFamily="34" charset="0"/>
            </a:endParaRPr>
          </a:p>
        </p:txBody>
      </p:sp>
      <p:sp>
        <p:nvSpPr>
          <p:cNvPr id="4" name="Text Placeholder 3"/>
          <p:cNvSpPr>
            <a:spLocks noGrp="1"/>
          </p:cNvSpPr>
          <p:nvPr>
            <p:ph type="body" sz="quarter" idx="10"/>
          </p:nvPr>
        </p:nvSpPr>
        <p:spPr>
          <a:xfrm>
            <a:off x="275481" y="1221481"/>
            <a:ext cx="11887879" cy="4579715"/>
          </a:xfrm>
        </p:spPr>
        <p:txBody>
          <a:bodyPr/>
          <a:lstStyle/>
          <a:p>
            <a:r>
              <a:rPr lang="en-US" sz="2400" dirty="0">
                <a:latin typeface="+mj-lt"/>
              </a:rPr>
              <a:t>Memory Size = Table Size + SUM(Index Size)</a:t>
            </a:r>
          </a:p>
          <a:p>
            <a:endParaRPr lang="en-US" sz="2400" dirty="0">
              <a:latin typeface="+mj-lt"/>
            </a:endParaRPr>
          </a:p>
          <a:p>
            <a:r>
              <a:rPr lang="en-US" sz="2400" dirty="0">
                <a:latin typeface="+mj-lt"/>
              </a:rPr>
              <a:t>Table Size = Row Size * Row Count </a:t>
            </a:r>
          </a:p>
          <a:p>
            <a:pPr marL="342900" indent="-342900">
              <a:buFont typeface="Arial" panose="020B0604020202020204" pitchFamily="34" charset="0"/>
              <a:buChar char="•"/>
            </a:pPr>
            <a:r>
              <a:rPr lang="en-US" sz="2400" dirty="0">
                <a:latin typeface="+mj-lt"/>
              </a:rPr>
              <a:t>Row Size = SUM(Column Sizes) + Row Header Size</a:t>
            </a:r>
          </a:p>
          <a:p>
            <a:pPr marL="342900" indent="-342900">
              <a:buFont typeface="Arial" panose="020B0604020202020204" pitchFamily="34" charset="0"/>
              <a:buChar char="•"/>
            </a:pPr>
            <a:r>
              <a:rPr lang="en-US" sz="2400" dirty="0">
                <a:latin typeface="+mj-lt"/>
              </a:rPr>
              <a:t>Row Header Size = 24 + 8 * Index Count</a:t>
            </a:r>
          </a:p>
          <a:p>
            <a:pPr marL="342900" indent="-342900">
              <a:buFont typeface="Arial" panose="020B0604020202020204" pitchFamily="34" charset="0"/>
              <a:buChar char="•"/>
            </a:pPr>
            <a:r>
              <a:rPr lang="en-US" sz="2400" dirty="0">
                <a:latin typeface="+mj-lt"/>
              </a:rPr>
              <a:t>Column Size = Dependent on column type and associated padding/overhead</a:t>
            </a:r>
          </a:p>
          <a:p>
            <a:endParaRPr lang="en-US" sz="2400" dirty="0">
              <a:latin typeface="+mj-lt"/>
            </a:endParaRPr>
          </a:p>
          <a:p>
            <a:r>
              <a:rPr lang="en-US" sz="2400" dirty="0">
                <a:latin typeface="+mj-lt"/>
              </a:rPr>
              <a:t>Hash Index Size = </a:t>
            </a:r>
            <a:r>
              <a:rPr lang="en-US" sz="2400" dirty="0" err="1">
                <a:latin typeface="+mj-lt"/>
              </a:rPr>
              <a:t>Bucket_Count</a:t>
            </a:r>
            <a:r>
              <a:rPr lang="en-US" sz="2400" dirty="0">
                <a:latin typeface="+mj-lt"/>
              </a:rPr>
              <a:t> * 8 bytes</a:t>
            </a:r>
          </a:p>
          <a:p>
            <a:r>
              <a:rPr lang="en-US" sz="2400" dirty="0" err="1">
                <a:latin typeface="+mj-lt"/>
              </a:rPr>
              <a:t>Nonclustered</a:t>
            </a:r>
            <a:r>
              <a:rPr lang="en-US" sz="2400" dirty="0">
                <a:latin typeface="+mj-lt"/>
              </a:rPr>
              <a:t> Index Size = Row Count * (Key Size + 8) bytes</a:t>
            </a:r>
          </a:p>
          <a:p>
            <a:endParaRPr lang="en-US" sz="2400" dirty="0">
              <a:latin typeface="+mj-lt"/>
            </a:endParaRPr>
          </a:p>
          <a:p>
            <a:r>
              <a:rPr lang="en-US" sz="2400" dirty="0" smtClean="0">
                <a:latin typeface="+mj-lt"/>
              </a:rPr>
              <a:t>Guidance on provision </a:t>
            </a:r>
            <a:r>
              <a:rPr lang="en-US" sz="2400" dirty="0">
                <a:latin typeface="+mj-lt"/>
              </a:rPr>
              <a:t>memory ~2 times Memory Size due to row versioning </a:t>
            </a:r>
            <a:r>
              <a:rPr lang="en-US" sz="2400" dirty="0" smtClean="0">
                <a:latin typeface="+mj-lt"/>
              </a:rPr>
              <a:t>overhead</a:t>
            </a:r>
            <a:endParaRPr lang="en-US" sz="2400" dirty="0">
              <a:latin typeface="+mj-lt"/>
            </a:endParaRPr>
          </a:p>
        </p:txBody>
      </p:sp>
    </p:spTree>
    <p:extLst>
      <p:ext uri="{BB962C8B-B14F-4D97-AF65-F5344CB8AC3E}">
        <p14:creationId xmlns:p14="http://schemas.microsoft.com/office/powerpoint/2010/main" val="211270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 y="-7439"/>
            <a:ext cx="12434711" cy="762786"/>
          </a:xfrm>
        </p:spPr>
        <p:txBody>
          <a:bodyPr/>
          <a:lstStyle/>
          <a:p>
            <a:r>
              <a:rPr lang="en-US" dirty="0" smtClean="0"/>
              <a:t>Hekaton data needs to fit in memory</a:t>
            </a:r>
            <a:endParaRPr lang="en-US" dirty="0"/>
          </a:p>
        </p:txBody>
      </p:sp>
      <p:sp>
        <p:nvSpPr>
          <p:cNvPr id="7" name="Rectangle 6"/>
          <p:cNvSpPr/>
          <p:nvPr/>
        </p:nvSpPr>
        <p:spPr bwMode="auto">
          <a:xfrm>
            <a:off x="656426" y="4487722"/>
            <a:ext cx="1904730" cy="175235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solidFill>
                  <a:srgbClr val="FFFFFF"/>
                </a:solidFill>
              </a:rPr>
              <a:t>Buffer Pool</a:t>
            </a:r>
          </a:p>
        </p:txBody>
      </p:sp>
      <p:sp>
        <p:nvSpPr>
          <p:cNvPr id="10" name="Rectangle 9"/>
          <p:cNvSpPr/>
          <p:nvPr/>
        </p:nvSpPr>
        <p:spPr bwMode="auto">
          <a:xfrm>
            <a:off x="661432" y="2279823"/>
            <a:ext cx="1899724" cy="1446007"/>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solidFill>
                  <a:srgbClr val="404040"/>
                </a:solidFill>
              </a:rPr>
              <a:t>Memory Optimized Tables</a:t>
            </a:r>
          </a:p>
        </p:txBody>
      </p:sp>
      <p:sp>
        <p:nvSpPr>
          <p:cNvPr id="11" name="Rectangle 10"/>
          <p:cNvSpPr/>
          <p:nvPr/>
        </p:nvSpPr>
        <p:spPr bwMode="auto">
          <a:xfrm>
            <a:off x="656426" y="3725830"/>
            <a:ext cx="1904730" cy="761892"/>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gradFill>
                  <a:gsLst>
                    <a:gs pos="0">
                      <a:srgbClr val="FFFFFF"/>
                    </a:gs>
                    <a:gs pos="100000">
                      <a:srgbClr val="FFFFFF"/>
                    </a:gs>
                  </a:gsLst>
                  <a:lin ang="5400000" scaled="0"/>
                </a:gradFill>
              </a:rPr>
              <a:t>Memory Internal Structures</a:t>
            </a:r>
          </a:p>
        </p:txBody>
      </p:sp>
      <p:sp>
        <p:nvSpPr>
          <p:cNvPr id="14" name="Rectangle 13"/>
          <p:cNvSpPr/>
          <p:nvPr/>
        </p:nvSpPr>
        <p:spPr bwMode="auto">
          <a:xfrm>
            <a:off x="656426" y="1668722"/>
            <a:ext cx="1904730" cy="609514"/>
          </a:xfrm>
          <a:prstGeom prst="rect">
            <a:avLst/>
          </a:prstGeom>
          <a:solidFill>
            <a:schemeClr val="accent2">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solidFill>
                  <a:srgbClr val="FFFFFF"/>
                </a:solidFill>
              </a:rPr>
              <a:t>Available Memory</a:t>
            </a:r>
          </a:p>
        </p:txBody>
      </p:sp>
      <p:sp>
        <p:nvSpPr>
          <p:cNvPr id="15" name="TextBox 14"/>
          <p:cNvSpPr txBox="1"/>
          <p:nvPr/>
        </p:nvSpPr>
        <p:spPr>
          <a:xfrm rot="16200000">
            <a:off x="-1302980" y="3600948"/>
            <a:ext cx="3175185" cy="634440"/>
          </a:xfrm>
          <a:prstGeom prst="rect">
            <a:avLst/>
          </a:prstGeom>
          <a:noFill/>
        </p:spPr>
        <p:txBody>
          <a:bodyPr wrap="none" lIns="182854" tIns="146283" rIns="182854" bIns="146283" rtlCol="0">
            <a:spAutoFit/>
          </a:bodyPr>
          <a:lstStyle/>
          <a:p>
            <a:pPr>
              <a:lnSpc>
                <a:spcPct val="90000"/>
              </a:lnSpc>
              <a:spcAft>
                <a:spcPts val="600"/>
              </a:spcAft>
            </a:pPr>
            <a:r>
              <a:rPr lang="en-US" sz="2400" dirty="0">
                <a:gradFill>
                  <a:gsLst>
                    <a:gs pos="2917">
                      <a:srgbClr val="404040"/>
                    </a:gs>
                    <a:gs pos="30000">
                      <a:srgbClr val="404040"/>
                    </a:gs>
                  </a:gsLst>
                  <a:lin ang="5400000" scaled="0"/>
                </a:gradFill>
              </a:rPr>
              <a:t>Max Server Memory</a:t>
            </a:r>
          </a:p>
        </p:txBody>
      </p:sp>
      <p:cxnSp>
        <p:nvCxnSpPr>
          <p:cNvPr id="20" name="Straight Connector 19"/>
          <p:cNvCxnSpPr/>
          <p:nvPr/>
        </p:nvCxnSpPr>
        <p:spPr>
          <a:xfrm>
            <a:off x="123102" y="1668721"/>
            <a:ext cx="274596"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23102" y="6163883"/>
            <a:ext cx="274596"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5" idx="3"/>
          </p:cNvCxnSpPr>
          <p:nvPr/>
        </p:nvCxnSpPr>
        <p:spPr>
          <a:xfrm flipH="1" flipV="1">
            <a:off x="275483" y="1821101"/>
            <a:ext cx="9129" cy="50947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15" idx="1"/>
          </p:cNvCxnSpPr>
          <p:nvPr/>
        </p:nvCxnSpPr>
        <p:spPr>
          <a:xfrm flipH="1">
            <a:off x="275482" y="5505761"/>
            <a:ext cx="9130" cy="42955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bwMode="auto">
          <a:xfrm>
            <a:off x="3627805" y="4487722"/>
            <a:ext cx="1904730" cy="175235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solidFill>
                  <a:srgbClr val="FFFFFF"/>
                </a:solidFill>
              </a:rPr>
              <a:t>Buffer Pool</a:t>
            </a:r>
          </a:p>
        </p:txBody>
      </p:sp>
      <p:sp>
        <p:nvSpPr>
          <p:cNvPr id="59" name="Rectangle 58"/>
          <p:cNvSpPr/>
          <p:nvPr/>
        </p:nvSpPr>
        <p:spPr bwMode="auto">
          <a:xfrm>
            <a:off x="3627805" y="3725830"/>
            <a:ext cx="1904730" cy="761892"/>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gradFill>
                  <a:gsLst>
                    <a:gs pos="0">
                      <a:srgbClr val="FFFFFF"/>
                    </a:gs>
                    <a:gs pos="100000">
                      <a:srgbClr val="FFFFFF"/>
                    </a:gs>
                  </a:gsLst>
                  <a:lin ang="5400000" scaled="0"/>
                </a:gradFill>
              </a:rPr>
              <a:t>Memory Internal Structures</a:t>
            </a:r>
          </a:p>
        </p:txBody>
      </p:sp>
      <p:sp>
        <p:nvSpPr>
          <p:cNvPr id="64" name="Rectangle 63"/>
          <p:cNvSpPr/>
          <p:nvPr/>
        </p:nvSpPr>
        <p:spPr bwMode="auto">
          <a:xfrm>
            <a:off x="3632810" y="1668721"/>
            <a:ext cx="1899724" cy="2057108"/>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solidFill>
                  <a:srgbClr val="404040"/>
                </a:solidFill>
              </a:rPr>
              <a:t>Memory Optimized Tables</a:t>
            </a:r>
          </a:p>
        </p:txBody>
      </p:sp>
      <p:sp>
        <p:nvSpPr>
          <p:cNvPr id="65" name="Rectangle 64"/>
          <p:cNvSpPr/>
          <p:nvPr/>
        </p:nvSpPr>
        <p:spPr bwMode="auto">
          <a:xfrm>
            <a:off x="6446804" y="5021046"/>
            <a:ext cx="1904730" cy="118093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solidFill>
                  <a:srgbClr val="FFFFFF"/>
                </a:solidFill>
              </a:rPr>
              <a:t>Buffer Pool</a:t>
            </a:r>
          </a:p>
        </p:txBody>
      </p:sp>
      <p:sp>
        <p:nvSpPr>
          <p:cNvPr id="66" name="Rectangle 65"/>
          <p:cNvSpPr/>
          <p:nvPr/>
        </p:nvSpPr>
        <p:spPr bwMode="auto">
          <a:xfrm>
            <a:off x="6446804" y="4259155"/>
            <a:ext cx="1904730" cy="761892"/>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gradFill>
                  <a:gsLst>
                    <a:gs pos="0">
                      <a:srgbClr val="FFFFFF"/>
                    </a:gs>
                    <a:gs pos="100000">
                      <a:srgbClr val="FFFFFF"/>
                    </a:gs>
                  </a:gsLst>
                  <a:lin ang="5400000" scaled="0"/>
                </a:gradFill>
              </a:rPr>
              <a:t>Memory Internal Structures</a:t>
            </a:r>
          </a:p>
        </p:txBody>
      </p:sp>
      <p:sp>
        <p:nvSpPr>
          <p:cNvPr id="67" name="Rectangle 66"/>
          <p:cNvSpPr/>
          <p:nvPr/>
        </p:nvSpPr>
        <p:spPr bwMode="auto">
          <a:xfrm>
            <a:off x="6451810" y="1668722"/>
            <a:ext cx="1899724" cy="2590432"/>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solidFill>
                  <a:srgbClr val="404040"/>
                </a:solidFill>
              </a:rPr>
              <a:t>Memory Optimized Tables</a:t>
            </a:r>
          </a:p>
        </p:txBody>
      </p:sp>
      <p:sp>
        <p:nvSpPr>
          <p:cNvPr id="68" name="Rectangle 67"/>
          <p:cNvSpPr/>
          <p:nvPr/>
        </p:nvSpPr>
        <p:spPr bwMode="auto">
          <a:xfrm>
            <a:off x="9265805" y="5478181"/>
            <a:ext cx="1904730" cy="723798"/>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solidFill>
                  <a:srgbClr val="FFFFFF"/>
                </a:solidFill>
              </a:rPr>
              <a:t>Buffer Pool</a:t>
            </a:r>
          </a:p>
        </p:txBody>
      </p:sp>
      <p:sp>
        <p:nvSpPr>
          <p:cNvPr id="69" name="Rectangle 68"/>
          <p:cNvSpPr/>
          <p:nvPr/>
        </p:nvSpPr>
        <p:spPr bwMode="auto">
          <a:xfrm>
            <a:off x="9265805" y="4716290"/>
            <a:ext cx="1904730" cy="761892"/>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gradFill>
                  <a:gsLst>
                    <a:gs pos="0">
                      <a:srgbClr val="FFFFFF"/>
                    </a:gs>
                    <a:gs pos="100000">
                      <a:srgbClr val="FFFFFF"/>
                    </a:gs>
                  </a:gsLst>
                  <a:lin ang="5400000" scaled="0"/>
                </a:gradFill>
              </a:rPr>
              <a:t>Memory Internal Structures</a:t>
            </a:r>
          </a:p>
        </p:txBody>
      </p:sp>
      <p:sp>
        <p:nvSpPr>
          <p:cNvPr id="70" name="Rectangle 69"/>
          <p:cNvSpPr/>
          <p:nvPr/>
        </p:nvSpPr>
        <p:spPr bwMode="auto">
          <a:xfrm>
            <a:off x="9270810" y="1668722"/>
            <a:ext cx="1899724" cy="3047568"/>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2000" dirty="0">
                <a:solidFill>
                  <a:srgbClr val="404040"/>
                </a:solidFill>
              </a:rPr>
              <a:t>Memory Optimized Tables</a:t>
            </a:r>
          </a:p>
        </p:txBody>
      </p:sp>
      <p:cxnSp>
        <p:nvCxnSpPr>
          <p:cNvPr id="75" name="Straight Arrow Connector 74"/>
          <p:cNvCxnSpPr/>
          <p:nvPr/>
        </p:nvCxnSpPr>
        <p:spPr>
          <a:xfrm>
            <a:off x="2789724" y="3878208"/>
            <a:ext cx="609514" cy="0"/>
          </a:xfrm>
          <a:prstGeom prst="straightConnector1">
            <a:avLst/>
          </a:prstGeom>
          <a:ln w="508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5684913" y="3878208"/>
            <a:ext cx="609514" cy="0"/>
          </a:xfrm>
          <a:prstGeom prst="straightConnector1">
            <a:avLst/>
          </a:prstGeom>
          <a:ln w="508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8580102" y="3878208"/>
            <a:ext cx="609514" cy="0"/>
          </a:xfrm>
          <a:prstGeom prst="straightConnector1">
            <a:avLst/>
          </a:prstGeom>
          <a:ln w="508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78" name="Picture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67291" y="3292276"/>
            <a:ext cx="1046082" cy="1043068"/>
          </a:xfrm>
          <a:prstGeom prst="rect">
            <a:avLst/>
          </a:prstGeom>
        </p:spPr>
      </p:pic>
    </p:spTree>
    <p:extLst>
      <p:ext uri="{BB962C8B-B14F-4D97-AF65-F5344CB8AC3E}">
        <p14:creationId xmlns:p14="http://schemas.microsoft.com/office/powerpoint/2010/main" val="8839023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4" grpId="0" animBg="1"/>
      <p:bldP spid="57" grpId="0" animBg="1"/>
      <p:bldP spid="59" grpId="0" animBg="1"/>
      <p:bldP spid="64" grpId="0" animBg="1"/>
      <p:bldP spid="65" grpId="0" animBg="1"/>
      <p:bldP spid="66" grpId="0" animBg="1"/>
      <p:bldP spid="67" grpId="0" animBg="1"/>
      <p:bldP spid="68" grpId="0" animBg="1"/>
      <p:bldP spid="69" grpId="0" animBg="1"/>
      <p:bldP spid="7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 y="497"/>
            <a:ext cx="12204550" cy="678031"/>
          </a:xfrm>
        </p:spPr>
        <p:txBody>
          <a:bodyPr/>
          <a:lstStyle/>
          <a:p>
            <a:r>
              <a:rPr lang="en-US" sz="4896" dirty="0"/>
              <a:t>Memory Management with Resource Governor</a:t>
            </a:r>
          </a:p>
        </p:txBody>
      </p:sp>
      <p:sp>
        <p:nvSpPr>
          <p:cNvPr id="3" name="Text Placeholder 2"/>
          <p:cNvSpPr>
            <a:spLocks noGrp="1"/>
          </p:cNvSpPr>
          <p:nvPr>
            <p:ph type="body" sz="quarter" idx="10"/>
          </p:nvPr>
        </p:nvSpPr>
        <p:spPr>
          <a:xfrm>
            <a:off x="366971" y="1303039"/>
            <a:ext cx="10788272" cy="5216428"/>
          </a:xfrm>
        </p:spPr>
        <p:txBody>
          <a:bodyPr/>
          <a:lstStyle/>
          <a:p>
            <a:r>
              <a:rPr lang="en-US" sz="4799" dirty="0"/>
              <a:t>Data resides in memory at all times</a:t>
            </a:r>
          </a:p>
          <a:p>
            <a:pPr marL="257101" lvl="1" indent="-257101">
              <a:buFont typeface="Arial" panose="020B0604020202020204" pitchFamily="34" charset="0"/>
              <a:buChar char="•"/>
            </a:pPr>
            <a:r>
              <a:rPr lang="en-US" sz="1800" dirty="0">
                <a:latin typeface="+mj-lt"/>
              </a:rPr>
              <a:t>Must configure SQL Server with sufficient memory to store memory-optimized tables</a:t>
            </a:r>
          </a:p>
          <a:p>
            <a:pPr marL="257101" lvl="1" indent="-257101">
              <a:buFont typeface="Arial" panose="020B0604020202020204" pitchFamily="34" charset="0"/>
              <a:buChar char="•"/>
            </a:pPr>
            <a:r>
              <a:rPr lang="en-US" sz="1800" dirty="0">
                <a:latin typeface="+mj-lt"/>
              </a:rPr>
              <a:t>Failure to allocate memory will fail transactional workload at run-time</a:t>
            </a:r>
          </a:p>
          <a:p>
            <a:pPr marL="257101" lvl="1" indent="-257101">
              <a:buFont typeface="Arial" panose="020B0604020202020204" pitchFamily="34" charset="0"/>
              <a:buChar char="•"/>
            </a:pPr>
            <a:r>
              <a:rPr lang="en-US" sz="1800" dirty="0">
                <a:latin typeface="+mj-lt"/>
              </a:rPr>
              <a:t>Integrated with SQL Server memory manager and reacts to memory pressure for GC (Garbage Collection)</a:t>
            </a:r>
          </a:p>
          <a:p>
            <a:pPr marL="257101" lvl="1" indent="-257101">
              <a:buFont typeface="Arial" panose="020B0604020202020204" pitchFamily="34" charset="0"/>
              <a:buChar char="•"/>
            </a:pPr>
            <a:r>
              <a:rPr lang="en-US" sz="1800" dirty="0">
                <a:latin typeface="+mj-lt"/>
              </a:rPr>
              <a:t>Guidance for SQL Server 2014 is not to exceed 256GB of in-memory table user data</a:t>
            </a:r>
          </a:p>
          <a:p>
            <a:pPr marL="257101" lvl="1" indent="-257101">
              <a:buFont typeface="Arial" panose="020B0604020202020204" pitchFamily="34" charset="0"/>
              <a:buChar char="•"/>
            </a:pPr>
            <a:endParaRPr lang="en-US" sz="1800" dirty="0">
              <a:latin typeface="+mj-lt"/>
            </a:endParaRPr>
          </a:p>
          <a:p>
            <a:r>
              <a:rPr lang="en-US" sz="4799" dirty="0"/>
              <a:t>Integrated with Resource Governor</a:t>
            </a:r>
          </a:p>
          <a:p>
            <a:pPr marL="257101" lvl="1" indent="-257101">
              <a:buFont typeface="Arial" panose="020B0604020202020204" pitchFamily="34" charset="0"/>
              <a:buChar char="•"/>
            </a:pPr>
            <a:r>
              <a:rPr lang="en-US" sz="1800" dirty="0">
                <a:latin typeface="+mj-lt"/>
              </a:rPr>
              <a:t>Recommend using dedicated resource pool to ensure performance stability for disk-based table workloads</a:t>
            </a:r>
          </a:p>
          <a:p>
            <a:pPr marL="257101" lvl="1" indent="-257101">
              <a:buFont typeface="Arial" panose="020B0604020202020204" pitchFamily="34" charset="0"/>
              <a:buChar char="•"/>
            </a:pPr>
            <a:r>
              <a:rPr lang="en-US" sz="1800" dirty="0">
                <a:latin typeface="+mj-lt"/>
              </a:rPr>
              <a:t>“Bind” a database to a resource pool</a:t>
            </a:r>
          </a:p>
          <a:p>
            <a:pPr marL="257101" lvl="1" indent="-257101">
              <a:buFont typeface="Arial" panose="020B0604020202020204" pitchFamily="34" charset="0"/>
              <a:buChar char="•"/>
            </a:pPr>
            <a:r>
              <a:rPr lang="en-US" sz="1800" dirty="0">
                <a:solidFill>
                  <a:schemeClr val="tx1"/>
                </a:solidFill>
                <a:latin typeface="+mj-lt"/>
              </a:rPr>
              <a:t>Memory-optimized </a:t>
            </a:r>
            <a:r>
              <a:rPr lang="en-US" sz="1800" dirty="0">
                <a:latin typeface="+mj-lt"/>
              </a:rPr>
              <a:t>tables in a database cannot exceed the limit of the resource pool</a:t>
            </a:r>
          </a:p>
          <a:p>
            <a:pPr marL="257101" lvl="1" indent="-257101">
              <a:buFont typeface="Arial" panose="020B0604020202020204" pitchFamily="34" charset="0"/>
              <a:buChar char="•"/>
            </a:pPr>
            <a:r>
              <a:rPr lang="en-US" sz="1800" dirty="0">
                <a:latin typeface="+mj-lt"/>
              </a:rPr>
              <a:t>Hard top limit (function of the physical memory) to ensure system remains stable under memory pressure</a:t>
            </a:r>
          </a:p>
          <a:p>
            <a:endParaRPr lang="en-US" sz="4799" dirty="0"/>
          </a:p>
        </p:txBody>
      </p:sp>
    </p:spTree>
    <p:extLst>
      <p:ext uri="{BB962C8B-B14F-4D97-AF65-F5344CB8AC3E}">
        <p14:creationId xmlns:p14="http://schemas.microsoft.com/office/powerpoint/2010/main" val="10072483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8916" y="2201145"/>
            <a:ext cx="6169723" cy="2975414"/>
          </a:xfrm>
          <a:prstGeom prst="rect">
            <a:avLst/>
          </a:prstGeom>
          <a:noFill/>
        </p:spPr>
        <p:txBody>
          <a:bodyPr wrap="square" rtlCol="0">
            <a:spAutoFit/>
          </a:bodyPr>
          <a:lstStyle/>
          <a:p>
            <a:pPr algn="ctr"/>
            <a:r>
              <a:rPr lang="en-US" sz="6119" dirty="0">
                <a:solidFill>
                  <a:srgbClr val="404040"/>
                </a:solidFill>
              </a:rPr>
              <a:t>Demo </a:t>
            </a:r>
          </a:p>
          <a:p>
            <a:pPr algn="ctr"/>
            <a:r>
              <a:rPr lang="en-US" sz="6119" dirty="0">
                <a:solidFill>
                  <a:srgbClr val="404040"/>
                </a:solidFill>
              </a:rPr>
              <a:t>Memory Usage and Control</a:t>
            </a:r>
          </a:p>
        </p:txBody>
      </p:sp>
    </p:spTree>
    <p:extLst>
      <p:ext uri="{BB962C8B-B14F-4D97-AF65-F5344CB8AC3E}">
        <p14:creationId xmlns:p14="http://schemas.microsoft.com/office/powerpoint/2010/main" val="8082964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Durability : Data and Delta Files</a:t>
            </a:r>
            <a:endParaRPr lang="en-US" dirty="0"/>
          </a:p>
        </p:txBody>
      </p:sp>
      <p:sp>
        <p:nvSpPr>
          <p:cNvPr id="4" name="Snip Single Corner Rectangle 3"/>
          <p:cNvSpPr/>
          <p:nvPr/>
        </p:nvSpPr>
        <p:spPr>
          <a:xfrm>
            <a:off x="3821661" y="2240942"/>
            <a:ext cx="1278616" cy="1801111"/>
          </a:xfrm>
          <a:prstGeom prst="snip1Rect">
            <a:avLst/>
          </a:prstGeom>
          <a:solidFill>
            <a:srgbClr val="92D050"/>
          </a:solidFill>
        </p:spPr>
        <p:style>
          <a:lnRef idx="1">
            <a:schemeClr val="accent4"/>
          </a:lnRef>
          <a:fillRef idx="2">
            <a:schemeClr val="accent4"/>
          </a:fillRef>
          <a:effectRef idx="1">
            <a:schemeClr val="accent4"/>
          </a:effectRef>
          <a:fontRef idx="minor">
            <a:schemeClr val="dk1"/>
          </a:fontRef>
        </p:style>
        <p:txBody>
          <a:bodyPr lIns="93242" tIns="46621" rIns="93242" bIns="46621" rtlCol="0" anchor="t"/>
          <a:lstStyle/>
          <a:p>
            <a:pPr algn="ctr"/>
            <a:r>
              <a:rPr lang="en-US" sz="1349" dirty="0">
                <a:solidFill>
                  <a:srgbClr val="404040"/>
                </a:solidFill>
              </a:rPr>
              <a:t>Data File</a:t>
            </a:r>
          </a:p>
        </p:txBody>
      </p:sp>
      <p:sp>
        <p:nvSpPr>
          <p:cNvPr id="5" name="Snip Single Corner Rectangle 4"/>
          <p:cNvSpPr/>
          <p:nvPr/>
        </p:nvSpPr>
        <p:spPr>
          <a:xfrm>
            <a:off x="3821662" y="4176142"/>
            <a:ext cx="1290480" cy="1801111"/>
          </a:xfrm>
          <a:prstGeom prst="snip1Rect">
            <a:avLst/>
          </a:prstGeom>
          <a:solidFill>
            <a:srgbClr val="FF0000"/>
          </a:solidFill>
        </p:spPr>
        <p:style>
          <a:lnRef idx="1">
            <a:schemeClr val="accent4"/>
          </a:lnRef>
          <a:fillRef idx="2">
            <a:schemeClr val="accent4"/>
          </a:fillRef>
          <a:effectRef idx="1">
            <a:schemeClr val="accent4"/>
          </a:effectRef>
          <a:fontRef idx="minor">
            <a:schemeClr val="dk1"/>
          </a:fontRef>
        </p:style>
        <p:txBody>
          <a:bodyPr lIns="93242" tIns="46621" rIns="93242" bIns="46621" rtlCol="0" anchor="t"/>
          <a:lstStyle/>
          <a:p>
            <a:pPr algn="ctr"/>
            <a:r>
              <a:rPr lang="en-US" sz="1349" dirty="0">
                <a:solidFill>
                  <a:srgbClr val="404040"/>
                </a:solidFill>
              </a:rPr>
              <a:t>Delta File</a:t>
            </a:r>
          </a:p>
        </p:txBody>
      </p:sp>
      <p:sp>
        <p:nvSpPr>
          <p:cNvPr id="8" name="TextBox 7"/>
          <p:cNvSpPr txBox="1"/>
          <p:nvPr/>
        </p:nvSpPr>
        <p:spPr>
          <a:xfrm>
            <a:off x="3740621" y="1908789"/>
            <a:ext cx="294560" cy="329547"/>
          </a:xfrm>
          <a:prstGeom prst="rect">
            <a:avLst/>
          </a:prstGeom>
          <a:noFill/>
        </p:spPr>
        <p:txBody>
          <a:bodyPr wrap="none" lIns="93242" tIns="46621" rIns="93242" bIns="46621" rtlCol="0">
            <a:spAutoFit/>
          </a:bodyPr>
          <a:lstStyle/>
          <a:p>
            <a:r>
              <a:rPr lang="en-US" sz="1499" dirty="0">
                <a:solidFill>
                  <a:srgbClr val="404040"/>
                </a:solidFill>
              </a:rPr>
              <a:t>0</a:t>
            </a:r>
          </a:p>
        </p:txBody>
      </p:sp>
      <p:sp>
        <p:nvSpPr>
          <p:cNvPr id="9" name="TextBox 8"/>
          <p:cNvSpPr txBox="1"/>
          <p:nvPr/>
        </p:nvSpPr>
        <p:spPr>
          <a:xfrm>
            <a:off x="4623710" y="1908789"/>
            <a:ext cx="507069" cy="329547"/>
          </a:xfrm>
          <a:prstGeom prst="rect">
            <a:avLst/>
          </a:prstGeom>
          <a:noFill/>
        </p:spPr>
        <p:txBody>
          <a:bodyPr wrap="none" lIns="93242" tIns="46621" rIns="93242" bIns="46621" rtlCol="0">
            <a:spAutoFit/>
          </a:bodyPr>
          <a:lstStyle/>
          <a:p>
            <a:r>
              <a:rPr lang="en-US" sz="1499" dirty="0">
                <a:solidFill>
                  <a:srgbClr val="404040"/>
                </a:solidFill>
              </a:rPr>
              <a:t>100</a:t>
            </a:r>
          </a:p>
        </p:txBody>
      </p:sp>
      <p:sp>
        <p:nvSpPr>
          <p:cNvPr id="25" name="Rectangle 24"/>
          <p:cNvSpPr/>
          <p:nvPr/>
        </p:nvSpPr>
        <p:spPr>
          <a:xfrm>
            <a:off x="5859818" y="2585149"/>
            <a:ext cx="734675" cy="225952"/>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TS (ins)</a:t>
            </a:r>
          </a:p>
        </p:txBody>
      </p:sp>
      <p:sp>
        <p:nvSpPr>
          <p:cNvPr id="26" name="Rectangle 25"/>
          <p:cNvSpPr/>
          <p:nvPr/>
        </p:nvSpPr>
        <p:spPr>
          <a:xfrm>
            <a:off x="6594493" y="2585149"/>
            <a:ext cx="734675" cy="225952"/>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err="1">
                <a:solidFill>
                  <a:srgbClr val="404040"/>
                </a:solidFill>
              </a:rPr>
              <a:t>RowId</a:t>
            </a:r>
            <a:endParaRPr lang="en-US" sz="1198" dirty="0">
              <a:solidFill>
                <a:srgbClr val="404040"/>
              </a:solidFill>
            </a:endParaRPr>
          </a:p>
        </p:txBody>
      </p:sp>
      <p:sp>
        <p:nvSpPr>
          <p:cNvPr id="27" name="Rectangle 26"/>
          <p:cNvSpPr/>
          <p:nvPr/>
        </p:nvSpPr>
        <p:spPr>
          <a:xfrm>
            <a:off x="7336232" y="2585151"/>
            <a:ext cx="734675" cy="22595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err="1">
                <a:solidFill>
                  <a:srgbClr val="404040"/>
                </a:solidFill>
              </a:rPr>
              <a:t>TableId</a:t>
            </a:r>
            <a:endParaRPr lang="en-US" sz="1198" dirty="0">
              <a:solidFill>
                <a:srgbClr val="404040"/>
              </a:solidFill>
            </a:endParaRPr>
          </a:p>
        </p:txBody>
      </p:sp>
      <p:sp>
        <p:nvSpPr>
          <p:cNvPr id="21" name="Rectangle 20"/>
          <p:cNvSpPr/>
          <p:nvPr/>
        </p:nvSpPr>
        <p:spPr>
          <a:xfrm>
            <a:off x="5859818" y="2811101"/>
            <a:ext cx="734675" cy="225952"/>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TS (ins)</a:t>
            </a:r>
          </a:p>
        </p:txBody>
      </p:sp>
      <p:sp>
        <p:nvSpPr>
          <p:cNvPr id="22" name="Rectangle 21"/>
          <p:cNvSpPr/>
          <p:nvPr/>
        </p:nvSpPr>
        <p:spPr>
          <a:xfrm>
            <a:off x="6594493" y="2811101"/>
            <a:ext cx="734675" cy="225952"/>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err="1">
                <a:solidFill>
                  <a:srgbClr val="404040"/>
                </a:solidFill>
              </a:rPr>
              <a:t>RowId</a:t>
            </a:r>
            <a:endParaRPr lang="en-US" sz="1198" dirty="0">
              <a:solidFill>
                <a:srgbClr val="404040"/>
              </a:solidFill>
            </a:endParaRPr>
          </a:p>
        </p:txBody>
      </p:sp>
      <p:sp>
        <p:nvSpPr>
          <p:cNvPr id="23" name="Rectangle 22"/>
          <p:cNvSpPr/>
          <p:nvPr/>
        </p:nvSpPr>
        <p:spPr>
          <a:xfrm>
            <a:off x="7336232" y="2811102"/>
            <a:ext cx="734675" cy="22595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err="1">
                <a:solidFill>
                  <a:srgbClr val="404040"/>
                </a:solidFill>
              </a:rPr>
              <a:t>TableId</a:t>
            </a:r>
            <a:endParaRPr lang="en-US" sz="1198" dirty="0">
              <a:solidFill>
                <a:srgbClr val="404040"/>
              </a:solidFill>
            </a:endParaRPr>
          </a:p>
        </p:txBody>
      </p:sp>
      <p:sp>
        <p:nvSpPr>
          <p:cNvPr id="17" name="Rectangle 16"/>
          <p:cNvSpPr/>
          <p:nvPr/>
        </p:nvSpPr>
        <p:spPr>
          <a:xfrm>
            <a:off x="5859818" y="3037053"/>
            <a:ext cx="734675" cy="225952"/>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TS (ins)</a:t>
            </a:r>
          </a:p>
        </p:txBody>
      </p:sp>
      <p:sp>
        <p:nvSpPr>
          <p:cNvPr id="18" name="Rectangle 17"/>
          <p:cNvSpPr/>
          <p:nvPr/>
        </p:nvSpPr>
        <p:spPr>
          <a:xfrm>
            <a:off x="6594493" y="3037053"/>
            <a:ext cx="734675" cy="225952"/>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err="1">
                <a:solidFill>
                  <a:srgbClr val="404040"/>
                </a:solidFill>
              </a:rPr>
              <a:t>RowId</a:t>
            </a:r>
            <a:endParaRPr lang="en-US" sz="1198" dirty="0">
              <a:solidFill>
                <a:srgbClr val="404040"/>
              </a:solidFill>
            </a:endParaRPr>
          </a:p>
        </p:txBody>
      </p:sp>
      <p:sp>
        <p:nvSpPr>
          <p:cNvPr id="19" name="Rectangle 18"/>
          <p:cNvSpPr/>
          <p:nvPr/>
        </p:nvSpPr>
        <p:spPr>
          <a:xfrm>
            <a:off x="7336232" y="3037055"/>
            <a:ext cx="734675" cy="22595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err="1">
                <a:solidFill>
                  <a:srgbClr val="404040"/>
                </a:solidFill>
              </a:rPr>
              <a:t>TableId</a:t>
            </a:r>
            <a:endParaRPr lang="en-US" sz="1198" dirty="0">
              <a:solidFill>
                <a:srgbClr val="404040"/>
              </a:solidFill>
            </a:endParaRPr>
          </a:p>
        </p:txBody>
      </p:sp>
      <p:grpSp>
        <p:nvGrpSpPr>
          <p:cNvPr id="28" name="Group 27"/>
          <p:cNvGrpSpPr/>
          <p:nvPr/>
        </p:nvGrpSpPr>
        <p:grpSpPr>
          <a:xfrm>
            <a:off x="5866370" y="4652512"/>
            <a:ext cx="2216150" cy="680506"/>
            <a:chOff x="4498549" y="3506774"/>
            <a:chExt cx="2173201" cy="667412"/>
          </a:xfrm>
        </p:grpSpPr>
        <p:grpSp>
          <p:nvGrpSpPr>
            <p:cNvPr id="29" name="Group 28"/>
            <p:cNvGrpSpPr/>
            <p:nvPr/>
          </p:nvGrpSpPr>
          <p:grpSpPr>
            <a:xfrm>
              <a:off x="4498549" y="3506774"/>
              <a:ext cx="2173201" cy="224202"/>
              <a:chOff x="5772383" y="1357745"/>
              <a:chExt cx="2173201" cy="353291"/>
            </a:xfrm>
          </p:grpSpPr>
          <p:sp>
            <p:nvSpPr>
              <p:cNvPr id="40" name="Rectangle 39"/>
              <p:cNvSpPr/>
              <p:nvPr/>
            </p:nvSpPr>
            <p:spPr>
              <a:xfrm>
                <a:off x="5791200" y="1357745"/>
                <a:ext cx="2154384" cy="353291"/>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198">
                  <a:solidFill>
                    <a:srgbClr val="404040"/>
                  </a:solidFill>
                </a:endParaRPr>
              </a:p>
            </p:txBody>
          </p:sp>
          <p:sp>
            <p:nvSpPr>
              <p:cNvPr id="41" name="Rectangle 40"/>
              <p:cNvSpPr/>
              <p:nvPr/>
            </p:nvSpPr>
            <p:spPr>
              <a:xfrm>
                <a:off x="5772383" y="1357745"/>
                <a:ext cx="725398"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TS (ins)</a:t>
                </a:r>
              </a:p>
            </p:txBody>
          </p:sp>
          <p:sp>
            <p:nvSpPr>
              <p:cNvPr id="42" name="Rectangle 41"/>
              <p:cNvSpPr/>
              <p:nvPr/>
            </p:nvSpPr>
            <p:spPr>
              <a:xfrm>
                <a:off x="6497782" y="1357745"/>
                <a:ext cx="720437"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err="1">
                    <a:solidFill>
                      <a:srgbClr val="404040"/>
                    </a:solidFill>
                  </a:rPr>
                  <a:t>RowId</a:t>
                </a:r>
                <a:endParaRPr lang="en-US" sz="1198" dirty="0">
                  <a:solidFill>
                    <a:srgbClr val="404040"/>
                  </a:solidFill>
                </a:endParaRPr>
              </a:p>
            </p:txBody>
          </p:sp>
          <p:sp>
            <p:nvSpPr>
              <p:cNvPr id="43" name="Rectangle 42"/>
              <p:cNvSpPr/>
              <p:nvPr/>
            </p:nvSpPr>
            <p:spPr>
              <a:xfrm>
                <a:off x="7218686" y="1357747"/>
                <a:ext cx="720437" cy="349201"/>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TS (del)</a:t>
                </a:r>
              </a:p>
            </p:txBody>
          </p:sp>
        </p:grpSp>
        <p:grpSp>
          <p:nvGrpSpPr>
            <p:cNvPr id="30" name="Group 29"/>
            <p:cNvGrpSpPr/>
            <p:nvPr/>
          </p:nvGrpSpPr>
          <p:grpSpPr>
            <a:xfrm>
              <a:off x="4499016" y="3728377"/>
              <a:ext cx="2169269" cy="224203"/>
              <a:chOff x="5776315" y="1357743"/>
              <a:chExt cx="2169269" cy="353293"/>
            </a:xfrm>
          </p:grpSpPr>
          <p:sp>
            <p:nvSpPr>
              <p:cNvPr id="36" name="Rectangle 35"/>
              <p:cNvSpPr/>
              <p:nvPr/>
            </p:nvSpPr>
            <p:spPr>
              <a:xfrm>
                <a:off x="5791200" y="1357745"/>
                <a:ext cx="2154384" cy="353291"/>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198">
                  <a:solidFill>
                    <a:srgbClr val="404040"/>
                  </a:solidFill>
                </a:endParaRPr>
              </a:p>
            </p:txBody>
          </p:sp>
          <p:sp>
            <p:nvSpPr>
              <p:cNvPr id="37" name="Rectangle 36"/>
              <p:cNvSpPr/>
              <p:nvPr/>
            </p:nvSpPr>
            <p:spPr>
              <a:xfrm>
                <a:off x="5776315" y="1357745"/>
                <a:ext cx="725345"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TS (ins)</a:t>
                </a:r>
              </a:p>
            </p:txBody>
          </p:sp>
          <p:sp>
            <p:nvSpPr>
              <p:cNvPr id="38" name="Rectangle 37"/>
              <p:cNvSpPr/>
              <p:nvPr/>
            </p:nvSpPr>
            <p:spPr>
              <a:xfrm>
                <a:off x="6501661" y="1357745"/>
                <a:ext cx="720437"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err="1">
                    <a:solidFill>
                      <a:srgbClr val="404040"/>
                    </a:solidFill>
                  </a:rPr>
                  <a:t>RowId</a:t>
                </a:r>
                <a:endParaRPr lang="en-US" sz="1198" dirty="0">
                  <a:solidFill>
                    <a:srgbClr val="404040"/>
                  </a:solidFill>
                </a:endParaRPr>
              </a:p>
            </p:txBody>
          </p:sp>
          <p:sp>
            <p:nvSpPr>
              <p:cNvPr id="39" name="Rectangle 38"/>
              <p:cNvSpPr/>
              <p:nvPr/>
            </p:nvSpPr>
            <p:spPr>
              <a:xfrm>
                <a:off x="7222057" y="1357743"/>
                <a:ext cx="720437" cy="349201"/>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TS (del)</a:t>
                </a:r>
              </a:p>
            </p:txBody>
          </p:sp>
        </p:grpSp>
        <p:grpSp>
          <p:nvGrpSpPr>
            <p:cNvPr id="31" name="Group 30"/>
            <p:cNvGrpSpPr/>
            <p:nvPr/>
          </p:nvGrpSpPr>
          <p:grpSpPr>
            <a:xfrm>
              <a:off x="4498549" y="3949984"/>
              <a:ext cx="2166271" cy="224202"/>
              <a:chOff x="5779313" y="1357745"/>
              <a:chExt cx="2166271" cy="353291"/>
            </a:xfrm>
          </p:grpSpPr>
          <p:sp>
            <p:nvSpPr>
              <p:cNvPr id="32" name="Rectangle 31"/>
              <p:cNvSpPr/>
              <p:nvPr/>
            </p:nvSpPr>
            <p:spPr>
              <a:xfrm>
                <a:off x="5791200" y="1357745"/>
                <a:ext cx="2154384" cy="353291"/>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198">
                  <a:solidFill>
                    <a:srgbClr val="404040"/>
                  </a:solidFill>
                </a:endParaRPr>
              </a:p>
            </p:txBody>
          </p:sp>
          <p:sp>
            <p:nvSpPr>
              <p:cNvPr id="33" name="Rectangle 32"/>
              <p:cNvSpPr/>
              <p:nvPr/>
            </p:nvSpPr>
            <p:spPr>
              <a:xfrm>
                <a:off x="5779313" y="1357745"/>
                <a:ext cx="726227"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TS (ins)</a:t>
                </a:r>
              </a:p>
            </p:txBody>
          </p:sp>
          <p:sp>
            <p:nvSpPr>
              <p:cNvPr id="34" name="Rectangle 33"/>
              <p:cNvSpPr/>
              <p:nvPr/>
            </p:nvSpPr>
            <p:spPr>
              <a:xfrm>
                <a:off x="6505539" y="1357745"/>
                <a:ext cx="720437"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err="1">
                    <a:solidFill>
                      <a:srgbClr val="404040"/>
                    </a:solidFill>
                  </a:rPr>
                  <a:t>RowId</a:t>
                </a:r>
                <a:endParaRPr lang="en-US" sz="1198" dirty="0">
                  <a:solidFill>
                    <a:srgbClr val="404040"/>
                  </a:solidFill>
                </a:endParaRPr>
              </a:p>
            </p:txBody>
          </p:sp>
          <p:sp>
            <p:nvSpPr>
              <p:cNvPr id="35" name="Rectangle 34"/>
              <p:cNvSpPr/>
              <p:nvPr/>
            </p:nvSpPr>
            <p:spPr>
              <a:xfrm>
                <a:off x="7225147" y="1357747"/>
                <a:ext cx="720437" cy="349200"/>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TS (del)</a:t>
                </a:r>
              </a:p>
            </p:txBody>
          </p:sp>
        </p:grpSp>
      </p:grpSp>
      <p:sp>
        <p:nvSpPr>
          <p:cNvPr id="46" name="Left Brace 45"/>
          <p:cNvSpPr/>
          <p:nvPr/>
        </p:nvSpPr>
        <p:spPr>
          <a:xfrm>
            <a:off x="3475414" y="2200204"/>
            <a:ext cx="240889" cy="3823825"/>
          </a:xfrm>
          <a:prstGeom prst="leftBrace">
            <a:avLst/>
          </a:prstGeom>
        </p:spPr>
        <p:style>
          <a:lnRef idx="2">
            <a:schemeClr val="accent1"/>
          </a:lnRef>
          <a:fillRef idx="0">
            <a:schemeClr val="accent1"/>
          </a:fillRef>
          <a:effectRef idx="1">
            <a:schemeClr val="accent1"/>
          </a:effectRef>
          <a:fontRef idx="minor">
            <a:schemeClr val="tx1"/>
          </a:fontRef>
        </p:style>
        <p:txBody>
          <a:bodyPr lIns="93242" tIns="46621" rIns="93242" bIns="46621" rtlCol="0" anchor="ctr"/>
          <a:lstStyle/>
          <a:p>
            <a:pPr algn="ctr"/>
            <a:endParaRPr lang="en-US" sz="1349" dirty="0">
              <a:solidFill>
                <a:srgbClr val="404040"/>
              </a:solidFill>
            </a:endParaRPr>
          </a:p>
        </p:txBody>
      </p:sp>
      <p:sp>
        <p:nvSpPr>
          <p:cNvPr id="47" name="TextBox 46"/>
          <p:cNvSpPr txBox="1"/>
          <p:nvPr/>
        </p:nvSpPr>
        <p:spPr>
          <a:xfrm rot="16200000">
            <a:off x="2350851" y="3997202"/>
            <a:ext cx="1715949" cy="306009"/>
          </a:xfrm>
          <a:prstGeom prst="rect">
            <a:avLst/>
          </a:prstGeom>
          <a:noFill/>
        </p:spPr>
        <p:txBody>
          <a:bodyPr wrap="none" lIns="93242" tIns="46621" rIns="93242" bIns="46621" rtlCol="0">
            <a:spAutoFit/>
          </a:bodyPr>
          <a:lstStyle/>
          <a:p>
            <a:r>
              <a:rPr lang="en-US" sz="1349" dirty="0">
                <a:solidFill>
                  <a:srgbClr val="404040"/>
                </a:solidFill>
              </a:rPr>
              <a:t>Checkpoint File Pair</a:t>
            </a:r>
          </a:p>
        </p:txBody>
      </p:sp>
      <p:sp>
        <p:nvSpPr>
          <p:cNvPr id="48" name="Rectangle 47"/>
          <p:cNvSpPr/>
          <p:nvPr/>
        </p:nvSpPr>
        <p:spPr>
          <a:xfrm>
            <a:off x="8082712" y="2585148"/>
            <a:ext cx="2084400" cy="225892"/>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Row pay load</a:t>
            </a:r>
          </a:p>
        </p:txBody>
      </p:sp>
      <p:sp>
        <p:nvSpPr>
          <p:cNvPr id="49" name="Rectangle 48"/>
          <p:cNvSpPr/>
          <p:nvPr/>
        </p:nvSpPr>
        <p:spPr>
          <a:xfrm>
            <a:off x="8082520" y="2811042"/>
            <a:ext cx="2084400" cy="22330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Row pay load</a:t>
            </a:r>
          </a:p>
        </p:txBody>
      </p:sp>
      <p:sp>
        <p:nvSpPr>
          <p:cNvPr id="50" name="Rectangle 49"/>
          <p:cNvSpPr/>
          <p:nvPr/>
        </p:nvSpPr>
        <p:spPr>
          <a:xfrm>
            <a:off x="8085882" y="3034343"/>
            <a:ext cx="2081037" cy="228661"/>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8" dirty="0">
                <a:solidFill>
                  <a:srgbClr val="404040"/>
                </a:solidFill>
              </a:rPr>
              <a:t>Row pay load</a:t>
            </a:r>
          </a:p>
        </p:txBody>
      </p:sp>
      <p:sp>
        <p:nvSpPr>
          <p:cNvPr id="3" name="Right Brace 2"/>
          <p:cNvSpPr/>
          <p:nvPr/>
        </p:nvSpPr>
        <p:spPr>
          <a:xfrm>
            <a:off x="5328054" y="2448440"/>
            <a:ext cx="356551" cy="1498343"/>
          </a:xfrm>
          <a:prstGeom prst="righ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49">
              <a:solidFill>
                <a:srgbClr val="404040"/>
              </a:solidFill>
            </a:endParaRPr>
          </a:p>
        </p:txBody>
      </p:sp>
      <p:sp>
        <p:nvSpPr>
          <p:cNvPr id="51" name="Right Brace 50"/>
          <p:cNvSpPr/>
          <p:nvPr/>
        </p:nvSpPr>
        <p:spPr>
          <a:xfrm>
            <a:off x="5264232" y="4361040"/>
            <a:ext cx="356551" cy="1498343"/>
          </a:xfrm>
          <a:prstGeom prst="righ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49">
              <a:solidFill>
                <a:srgbClr val="404040"/>
              </a:solidFill>
            </a:endParaRPr>
          </a:p>
        </p:txBody>
      </p:sp>
      <p:sp>
        <p:nvSpPr>
          <p:cNvPr id="12" name="TextBox 11"/>
          <p:cNvSpPr txBox="1"/>
          <p:nvPr/>
        </p:nvSpPr>
        <p:spPr>
          <a:xfrm>
            <a:off x="5106646" y="1910923"/>
            <a:ext cx="2356238" cy="390890"/>
          </a:xfrm>
          <a:prstGeom prst="rect">
            <a:avLst/>
          </a:prstGeom>
          <a:noFill/>
        </p:spPr>
        <p:txBody>
          <a:bodyPr wrap="none" lIns="137121" tIns="109696" rIns="137121" bIns="109696" rtlCol="0">
            <a:spAutoFit/>
          </a:bodyPr>
          <a:lstStyle/>
          <a:p>
            <a:pPr>
              <a:lnSpc>
                <a:spcPct val="90000"/>
              </a:lnSpc>
              <a:spcAft>
                <a:spcPts val="450"/>
              </a:spcAft>
            </a:pPr>
            <a:r>
              <a:rPr lang="en-US" sz="1198" dirty="0">
                <a:solidFill>
                  <a:srgbClr val="404040"/>
                </a:solidFill>
              </a:rPr>
              <a:t>Transaction Timestamp Range</a:t>
            </a:r>
          </a:p>
        </p:txBody>
      </p:sp>
      <p:sp>
        <p:nvSpPr>
          <p:cNvPr id="13" name="TextBox 12"/>
          <p:cNvSpPr txBox="1"/>
          <p:nvPr/>
        </p:nvSpPr>
        <p:spPr>
          <a:xfrm>
            <a:off x="5744039" y="3326848"/>
            <a:ext cx="2477516" cy="625425"/>
          </a:xfrm>
          <a:prstGeom prst="rect">
            <a:avLst/>
          </a:prstGeom>
          <a:noFill/>
        </p:spPr>
        <p:txBody>
          <a:bodyPr wrap="none" lIns="137121" tIns="109696" rIns="137121" bIns="109696" rtlCol="0">
            <a:spAutoFit/>
          </a:bodyPr>
          <a:lstStyle/>
          <a:p>
            <a:pPr>
              <a:lnSpc>
                <a:spcPct val="90000"/>
              </a:lnSpc>
              <a:spcAft>
                <a:spcPts val="450"/>
              </a:spcAft>
            </a:pPr>
            <a:r>
              <a:rPr lang="en-US" sz="1198" dirty="0">
                <a:solidFill>
                  <a:srgbClr val="404040"/>
                </a:solidFill>
              </a:rPr>
              <a:t>Data file contains rows inserted </a:t>
            </a:r>
          </a:p>
          <a:p>
            <a:pPr>
              <a:lnSpc>
                <a:spcPct val="90000"/>
              </a:lnSpc>
              <a:spcAft>
                <a:spcPts val="450"/>
              </a:spcAft>
            </a:pPr>
            <a:r>
              <a:rPr lang="en-US" sz="1198" dirty="0">
                <a:solidFill>
                  <a:srgbClr val="404040"/>
                </a:solidFill>
              </a:rPr>
              <a:t>within a given transaction range</a:t>
            </a:r>
          </a:p>
        </p:txBody>
      </p:sp>
      <p:sp>
        <p:nvSpPr>
          <p:cNvPr id="52" name="TextBox 51"/>
          <p:cNvSpPr txBox="1"/>
          <p:nvPr/>
        </p:nvSpPr>
        <p:spPr>
          <a:xfrm>
            <a:off x="5626069" y="5394309"/>
            <a:ext cx="2477516" cy="625425"/>
          </a:xfrm>
          <a:prstGeom prst="rect">
            <a:avLst/>
          </a:prstGeom>
          <a:noFill/>
        </p:spPr>
        <p:txBody>
          <a:bodyPr wrap="none" lIns="137121" tIns="109696" rIns="137121" bIns="109696" rtlCol="0">
            <a:spAutoFit/>
          </a:bodyPr>
          <a:lstStyle/>
          <a:p>
            <a:pPr>
              <a:lnSpc>
                <a:spcPct val="90000"/>
              </a:lnSpc>
              <a:spcAft>
                <a:spcPts val="450"/>
              </a:spcAft>
            </a:pPr>
            <a:r>
              <a:rPr lang="en-US" sz="1198" dirty="0">
                <a:solidFill>
                  <a:srgbClr val="404040"/>
                </a:solidFill>
              </a:rPr>
              <a:t>Delta file contains deleted rows</a:t>
            </a:r>
          </a:p>
          <a:p>
            <a:pPr>
              <a:lnSpc>
                <a:spcPct val="90000"/>
              </a:lnSpc>
              <a:spcAft>
                <a:spcPts val="450"/>
              </a:spcAft>
            </a:pPr>
            <a:r>
              <a:rPr lang="en-US" sz="1198" dirty="0">
                <a:solidFill>
                  <a:srgbClr val="404040"/>
                </a:solidFill>
              </a:rPr>
              <a:t>within a given transaction range</a:t>
            </a:r>
          </a:p>
        </p:txBody>
      </p:sp>
    </p:spTree>
    <p:extLst>
      <p:ext uri="{BB962C8B-B14F-4D97-AF65-F5344CB8AC3E}">
        <p14:creationId xmlns:p14="http://schemas.microsoft.com/office/powerpoint/2010/main" val="155725287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468" y="233156"/>
            <a:ext cx="11373923" cy="519249"/>
          </a:xfrm>
        </p:spPr>
        <p:txBody>
          <a:bodyPr/>
          <a:lstStyle/>
          <a:p>
            <a:r>
              <a:rPr lang="en-US" sz="3749" dirty="0">
                <a:solidFill>
                  <a:schemeClr val="tx1"/>
                </a:solidFill>
              </a:rPr>
              <a:t>Populating Data/Delta files via sequential IO only </a:t>
            </a:r>
          </a:p>
        </p:txBody>
      </p:sp>
      <p:sp>
        <p:nvSpPr>
          <p:cNvPr id="4" name="Rectangle 3"/>
          <p:cNvSpPr/>
          <p:nvPr/>
        </p:nvSpPr>
        <p:spPr>
          <a:xfrm>
            <a:off x="4486733" y="2338769"/>
            <a:ext cx="3714164" cy="6115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1349" dirty="0">
                <a:solidFill>
                  <a:srgbClr val="FFFFFF"/>
                </a:solidFill>
              </a:rPr>
              <a:t>Offline Checkpoint Thread</a:t>
            </a:r>
          </a:p>
        </p:txBody>
      </p:sp>
      <p:sp>
        <p:nvSpPr>
          <p:cNvPr id="6" name="Flowchart: Magnetic Disk 5"/>
          <p:cNvSpPr/>
          <p:nvPr/>
        </p:nvSpPr>
        <p:spPr>
          <a:xfrm>
            <a:off x="4441042" y="3643903"/>
            <a:ext cx="3999870" cy="1959529"/>
          </a:xfrm>
          <a:prstGeom prst="flowChartMagneticDisk">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lIns="93242" tIns="93242" rIns="93242" bIns="372970" rtlCol="0" anchor="ctr"/>
          <a:lstStyle/>
          <a:p>
            <a:pPr algn="ctr"/>
            <a:endParaRPr lang="en-US" sz="1425" dirty="0">
              <a:solidFill>
                <a:srgbClr val="FFFFFF"/>
              </a:solidFill>
              <a:latin typeface="Segoe UI Light" pitchFamily="34" charset="0"/>
            </a:endParaRPr>
          </a:p>
          <a:p>
            <a:pPr algn="ctr"/>
            <a:endParaRPr lang="en-US" sz="1425" dirty="0">
              <a:solidFill>
                <a:srgbClr val="FFFFFF"/>
              </a:solidFill>
              <a:latin typeface="Segoe UI Light" pitchFamily="34" charset="0"/>
            </a:endParaRPr>
          </a:p>
          <a:p>
            <a:pPr algn="ctr"/>
            <a:endParaRPr lang="en-US" sz="1425" dirty="0">
              <a:solidFill>
                <a:srgbClr val="FFFFFF"/>
              </a:solidFill>
              <a:latin typeface="Segoe UI Light" pitchFamily="34" charset="0"/>
            </a:endParaRPr>
          </a:p>
          <a:p>
            <a:pPr algn="ctr"/>
            <a:endParaRPr lang="en-US" sz="1425" b="1" dirty="0">
              <a:solidFill>
                <a:srgbClr val="FFFFFF"/>
              </a:solidFill>
              <a:latin typeface="Segoe UI Light" pitchFamily="34" charset="0"/>
            </a:endParaRPr>
          </a:p>
          <a:p>
            <a:pPr algn="ctr"/>
            <a:endParaRPr lang="en-US" sz="1425" b="1" dirty="0">
              <a:solidFill>
                <a:srgbClr val="FFFFFF"/>
              </a:solidFill>
              <a:latin typeface="Segoe UI Light" pitchFamily="34" charset="0"/>
            </a:endParaRPr>
          </a:p>
          <a:p>
            <a:pPr algn="ctr"/>
            <a:endParaRPr lang="en-US" sz="1425" b="1" dirty="0">
              <a:solidFill>
                <a:srgbClr val="FFFFFF"/>
              </a:solidFill>
              <a:latin typeface="Segoe UI Light" pitchFamily="34" charset="0"/>
            </a:endParaRPr>
          </a:p>
          <a:p>
            <a:pPr algn="ctr"/>
            <a:endParaRPr lang="en-US" sz="1425" b="1" dirty="0">
              <a:solidFill>
                <a:srgbClr val="FFFFFF"/>
              </a:solidFill>
              <a:latin typeface="Segoe UI Light" pitchFamily="34" charset="0"/>
            </a:endParaRPr>
          </a:p>
          <a:p>
            <a:pPr algn="ctr"/>
            <a:r>
              <a:rPr lang="en-US" sz="1425" b="1" dirty="0">
                <a:solidFill>
                  <a:srgbClr val="FFFFFF"/>
                </a:solidFill>
                <a:latin typeface="Segoe UI Light" pitchFamily="34" charset="0"/>
              </a:rPr>
              <a:t>Memory-optimized Table </a:t>
            </a:r>
            <a:r>
              <a:rPr lang="en-US" sz="1425" b="1" dirty="0" err="1">
                <a:solidFill>
                  <a:srgbClr val="FFFFFF"/>
                </a:solidFill>
                <a:latin typeface="Segoe UI Light" pitchFamily="34" charset="0"/>
              </a:rPr>
              <a:t>Filegroup</a:t>
            </a:r>
            <a:endParaRPr lang="en-US" sz="1425" dirty="0">
              <a:solidFill>
                <a:srgbClr val="FFFFFF"/>
              </a:solidFill>
              <a:latin typeface="Segoe UI Light" pitchFamily="34" charset="0"/>
            </a:endParaRPr>
          </a:p>
        </p:txBody>
      </p:sp>
      <p:sp>
        <p:nvSpPr>
          <p:cNvPr id="7" name="Rectangle 83"/>
          <p:cNvSpPr/>
          <p:nvPr/>
        </p:nvSpPr>
        <p:spPr>
          <a:xfrm>
            <a:off x="4897491" y="3862825"/>
            <a:ext cx="340281" cy="1155649"/>
          </a:xfrm>
          <a:prstGeom prst="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048" b="1" dirty="0">
                <a:solidFill>
                  <a:srgbClr val="FFFFFF"/>
                </a:solidFill>
                <a:latin typeface="Segoe UI Light" pitchFamily="34" charset="0"/>
              </a:rPr>
              <a:t>Range 100-200 </a:t>
            </a:r>
          </a:p>
        </p:txBody>
      </p:sp>
      <p:sp>
        <p:nvSpPr>
          <p:cNvPr id="8" name="Rectangle 83"/>
          <p:cNvSpPr/>
          <p:nvPr/>
        </p:nvSpPr>
        <p:spPr>
          <a:xfrm>
            <a:off x="5621541" y="3862825"/>
            <a:ext cx="340281" cy="1155649"/>
          </a:xfrm>
          <a:prstGeom prst="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048" b="1" dirty="0">
                <a:solidFill>
                  <a:srgbClr val="FFFFFF"/>
                </a:solidFill>
                <a:latin typeface="Segoe UI Light" pitchFamily="34" charset="0"/>
              </a:rPr>
              <a:t>Range 200-300</a:t>
            </a:r>
          </a:p>
        </p:txBody>
      </p:sp>
      <p:sp>
        <p:nvSpPr>
          <p:cNvPr id="9" name="Rectangle 83"/>
          <p:cNvSpPr/>
          <p:nvPr/>
        </p:nvSpPr>
        <p:spPr>
          <a:xfrm>
            <a:off x="6285018" y="3862825"/>
            <a:ext cx="340281" cy="1155649"/>
          </a:xfrm>
          <a:prstGeom prst="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048" b="1" dirty="0">
                <a:solidFill>
                  <a:srgbClr val="FFFFFF"/>
                </a:solidFill>
                <a:latin typeface="Segoe UI Light" pitchFamily="34" charset="0"/>
              </a:rPr>
              <a:t>Range 300-400</a:t>
            </a:r>
          </a:p>
        </p:txBody>
      </p:sp>
      <p:sp>
        <p:nvSpPr>
          <p:cNvPr id="10" name="Rectangle 83"/>
          <p:cNvSpPr/>
          <p:nvPr/>
        </p:nvSpPr>
        <p:spPr>
          <a:xfrm>
            <a:off x="5235899" y="4750572"/>
            <a:ext cx="306951" cy="2679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11" name="Rectangle 83"/>
          <p:cNvSpPr/>
          <p:nvPr/>
        </p:nvSpPr>
        <p:spPr>
          <a:xfrm>
            <a:off x="5957951" y="4323605"/>
            <a:ext cx="272863" cy="6948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12" name="Rectangle 83"/>
          <p:cNvSpPr/>
          <p:nvPr/>
        </p:nvSpPr>
        <p:spPr>
          <a:xfrm>
            <a:off x="6621645" y="4496410"/>
            <a:ext cx="275190" cy="5220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13" name="Rectangle 83"/>
          <p:cNvSpPr/>
          <p:nvPr/>
        </p:nvSpPr>
        <p:spPr>
          <a:xfrm>
            <a:off x="6950590" y="3862825"/>
            <a:ext cx="340281" cy="1155649"/>
          </a:xfrm>
          <a:prstGeom prst="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048" b="1" dirty="0">
                <a:solidFill>
                  <a:srgbClr val="FFFFFF"/>
                </a:solidFill>
                <a:latin typeface="Segoe UI Light" pitchFamily="34" charset="0"/>
              </a:rPr>
              <a:t>Range 400-500</a:t>
            </a:r>
          </a:p>
        </p:txBody>
      </p:sp>
      <p:sp>
        <p:nvSpPr>
          <p:cNvPr id="14" name="Rectangle 83"/>
          <p:cNvSpPr/>
          <p:nvPr/>
        </p:nvSpPr>
        <p:spPr>
          <a:xfrm>
            <a:off x="7290871" y="4893495"/>
            <a:ext cx="275190" cy="124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15" name="Rectangle 83"/>
          <p:cNvSpPr/>
          <p:nvPr/>
        </p:nvSpPr>
        <p:spPr>
          <a:xfrm>
            <a:off x="7627312" y="3858683"/>
            <a:ext cx="340281" cy="1155649"/>
          </a:xfrm>
          <a:prstGeom prst="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048" b="1" dirty="0">
                <a:solidFill>
                  <a:srgbClr val="FFFFFF"/>
                </a:solidFill>
                <a:latin typeface="Segoe UI Light" pitchFamily="34" charset="0"/>
              </a:rPr>
              <a:t>Range 500-</a:t>
            </a:r>
          </a:p>
        </p:txBody>
      </p:sp>
      <p:cxnSp>
        <p:nvCxnSpPr>
          <p:cNvPr id="16" name="Straight Arrow Connector 15"/>
          <p:cNvCxnSpPr>
            <a:stCxn id="4" idx="2"/>
          </p:cNvCxnSpPr>
          <p:nvPr/>
        </p:nvCxnSpPr>
        <p:spPr>
          <a:xfrm>
            <a:off x="6343814" y="2950298"/>
            <a:ext cx="2542" cy="222339"/>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388215" y="3172638"/>
            <a:ext cx="2455564" cy="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843776" y="3172639"/>
            <a:ext cx="0" cy="67947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5397088" y="3172639"/>
            <a:ext cx="3236" cy="155876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853038" y="3388213"/>
            <a:ext cx="896124" cy="258798"/>
          </a:xfrm>
          <a:prstGeom prst="rect">
            <a:avLst/>
          </a:prstGeom>
          <a:noFill/>
        </p:spPr>
        <p:txBody>
          <a:bodyPr wrap="none" lIns="93242" tIns="46621" rIns="93242" bIns="46621" rtlCol="0">
            <a:spAutoFit/>
          </a:bodyPr>
          <a:lstStyle/>
          <a:p>
            <a:r>
              <a:rPr lang="en-US" sz="1048" dirty="0">
                <a:solidFill>
                  <a:srgbClr val="404040"/>
                </a:solidFill>
              </a:rPr>
              <a:t>New Inserts</a:t>
            </a:r>
          </a:p>
        </p:txBody>
      </p:sp>
      <p:cxnSp>
        <p:nvCxnSpPr>
          <p:cNvPr id="21" name="Straight Arrow Connector 20"/>
          <p:cNvCxnSpPr>
            <a:endCxn id="11" idx="0"/>
          </p:cNvCxnSpPr>
          <p:nvPr/>
        </p:nvCxnSpPr>
        <p:spPr>
          <a:xfrm>
            <a:off x="6094383" y="3176780"/>
            <a:ext cx="1" cy="114682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367604" y="3176781"/>
            <a:ext cx="4415" cy="170774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931381" y="3408792"/>
            <a:ext cx="1190436" cy="223620"/>
          </a:xfrm>
          <a:prstGeom prst="rect">
            <a:avLst/>
          </a:prstGeom>
          <a:noFill/>
        </p:spPr>
        <p:txBody>
          <a:bodyPr wrap="square" lIns="93242" tIns="46621" rIns="93242" bIns="46621" rtlCol="0">
            <a:spAutoFit/>
          </a:bodyPr>
          <a:lstStyle/>
          <a:p>
            <a:r>
              <a:rPr lang="en-US" sz="825" dirty="0">
                <a:solidFill>
                  <a:srgbClr val="404040"/>
                </a:solidFill>
              </a:rPr>
              <a:t>Delete 450 TS</a:t>
            </a:r>
          </a:p>
        </p:txBody>
      </p:sp>
      <p:sp>
        <p:nvSpPr>
          <p:cNvPr id="24" name="TextBox 23"/>
          <p:cNvSpPr txBox="1"/>
          <p:nvPr/>
        </p:nvSpPr>
        <p:spPr>
          <a:xfrm>
            <a:off x="5683232" y="3428716"/>
            <a:ext cx="904006" cy="223620"/>
          </a:xfrm>
          <a:prstGeom prst="rect">
            <a:avLst/>
          </a:prstGeom>
          <a:noFill/>
        </p:spPr>
        <p:txBody>
          <a:bodyPr wrap="square" lIns="93242" tIns="46621" rIns="93242" bIns="46621" rtlCol="0">
            <a:spAutoFit/>
          </a:bodyPr>
          <a:lstStyle/>
          <a:p>
            <a:r>
              <a:rPr lang="en-US" sz="825" dirty="0">
                <a:solidFill>
                  <a:srgbClr val="404040"/>
                </a:solidFill>
              </a:rPr>
              <a:t>Delete  250 TS</a:t>
            </a:r>
          </a:p>
        </p:txBody>
      </p:sp>
      <p:sp>
        <p:nvSpPr>
          <p:cNvPr id="25" name="TextBox 24"/>
          <p:cNvSpPr txBox="1"/>
          <p:nvPr/>
        </p:nvSpPr>
        <p:spPr>
          <a:xfrm>
            <a:off x="4551893" y="3338550"/>
            <a:ext cx="906169" cy="223620"/>
          </a:xfrm>
          <a:prstGeom prst="rect">
            <a:avLst/>
          </a:prstGeom>
          <a:noFill/>
        </p:spPr>
        <p:txBody>
          <a:bodyPr wrap="square" lIns="93242" tIns="46621" rIns="93242" bIns="46621" rtlCol="0">
            <a:spAutoFit/>
          </a:bodyPr>
          <a:lstStyle/>
          <a:p>
            <a:r>
              <a:rPr lang="en-US" sz="825" dirty="0">
                <a:solidFill>
                  <a:srgbClr val="404040"/>
                </a:solidFill>
              </a:rPr>
              <a:t>Delete 150 TS</a:t>
            </a:r>
          </a:p>
        </p:txBody>
      </p:sp>
      <p:sp>
        <p:nvSpPr>
          <p:cNvPr id="26" name="Rectangle 83"/>
          <p:cNvSpPr/>
          <p:nvPr/>
        </p:nvSpPr>
        <p:spPr>
          <a:xfrm>
            <a:off x="3520931" y="5713663"/>
            <a:ext cx="3116370" cy="398989"/>
          </a:xfrm>
          <a:prstGeom prst="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93242" tIns="46621" rIns="93242" bIns="46621" rtlCol="0" anchor="ctr"/>
          <a:lstStyle/>
          <a:p>
            <a:pPr algn="ctr"/>
            <a:r>
              <a:rPr lang="en-US" sz="1048" b="1" dirty="0">
                <a:solidFill>
                  <a:srgbClr val="FFFFFF"/>
                </a:solidFill>
                <a:latin typeface="Segoe UI Light" pitchFamily="34" charset="0"/>
              </a:rPr>
              <a:t>Data file with rows generated in timestamp range</a:t>
            </a:r>
            <a:r>
              <a:rPr lang="en-US" sz="1425" b="1" dirty="0">
                <a:solidFill>
                  <a:srgbClr val="FFFFFF"/>
                </a:solidFill>
                <a:latin typeface="Segoe UI Light" pitchFamily="34" charset="0"/>
              </a:rPr>
              <a:t> </a:t>
            </a:r>
          </a:p>
        </p:txBody>
      </p:sp>
      <p:sp>
        <p:nvSpPr>
          <p:cNvPr id="27" name="Rectangle 83"/>
          <p:cNvSpPr/>
          <p:nvPr/>
        </p:nvSpPr>
        <p:spPr>
          <a:xfrm>
            <a:off x="6683297" y="5713663"/>
            <a:ext cx="3095696" cy="3989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42" tIns="46621" rIns="93242" bIns="46621" rtlCol="0" anchor="ctr"/>
          <a:lstStyle/>
          <a:p>
            <a:pPr algn="ctr"/>
            <a:r>
              <a:rPr lang="en-US" sz="1425" b="1" dirty="0">
                <a:solidFill>
                  <a:srgbClr val="FFFFFF"/>
                </a:solidFill>
                <a:latin typeface="Segoe UI Light" pitchFamily="34" charset="0"/>
              </a:rPr>
              <a:t> </a:t>
            </a:r>
            <a:r>
              <a:rPr lang="en-US" sz="1048" b="1" dirty="0">
                <a:solidFill>
                  <a:srgbClr val="FFFFFF"/>
                </a:solidFill>
                <a:latin typeface="Segoe UI Light" pitchFamily="34" charset="0"/>
              </a:rPr>
              <a:t>IDs of Deleted Rows (height indicates % deleted)</a:t>
            </a:r>
          </a:p>
        </p:txBody>
      </p:sp>
      <p:sp>
        <p:nvSpPr>
          <p:cNvPr id="28" name="Rectangle 27"/>
          <p:cNvSpPr/>
          <p:nvPr/>
        </p:nvSpPr>
        <p:spPr>
          <a:xfrm>
            <a:off x="3315737" y="1851665"/>
            <a:ext cx="5850928" cy="28219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endParaRPr lang="en-US" sz="1349">
              <a:solidFill>
                <a:srgbClr val="FFFFFF"/>
              </a:solidFill>
            </a:endParaRPr>
          </a:p>
        </p:txBody>
      </p:sp>
      <p:sp>
        <p:nvSpPr>
          <p:cNvPr id="29" name="Rectangle 28"/>
          <p:cNvSpPr/>
          <p:nvPr/>
        </p:nvSpPr>
        <p:spPr>
          <a:xfrm>
            <a:off x="6346356" y="1857036"/>
            <a:ext cx="805168" cy="2639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latin typeface="Calibri" panose="020F0502020204030204" pitchFamily="34" charset="0"/>
                <a:cs typeface="Calibri" panose="020F0502020204030204" pitchFamily="34" charset="0"/>
              </a:rPr>
              <a:t>Del Tran2</a:t>
            </a:r>
            <a:br>
              <a:rPr lang="en-US" sz="825" dirty="0">
                <a:solidFill>
                  <a:srgbClr val="FFFFFF"/>
                </a:solidFill>
                <a:latin typeface="Calibri" panose="020F0502020204030204" pitchFamily="34" charset="0"/>
                <a:cs typeface="Calibri" panose="020F0502020204030204" pitchFamily="34" charset="0"/>
              </a:rPr>
            </a:br>
            <a:r>
              <a:rPr lang="en-US" sz="825" dirty="0">
                <a:solidFill>
                  <a:srgbClr val="FFFFFF"/>
                </a:solidFill>
                <a:latin typeface="Calibri" panose="020F0502020204030204" pitchFamily="34" charset="0"/>
                <a:cs typeface="Calibri" panose="020F0502020204030204" pitchFamily="34" charset="0"/>
              </a:rPr>
              <a:t>(TS 450)</a:t>
            </a:r>
          </a:p>
        </p:txBody>
      </p:sp>
      <p:sp>
        <p:nvSpPr>
          <p:cNvPr id="30" name="Rectangle 29"/>
          <p:cNvSpPr/>
          <p:nvPr/>
        </p:nvSpPr>
        <p:spPr>
          <a:xfrm>
            <a:off x="7263361" y="1870980"/>
            <a:ext cx="791593" cy="2639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latin typeface="Calibri" panose="020F0502020204030204" pitchFamily="34" charset="0"/>
                <a:cs typeface="Calibri" panose="020F0502020204030204" pitchFamily="34" charset="0"/>
              </a:rPr>
              <a:t>Del Tran3</a:t>
            </a:r>
            <a:br>
              <a:rPr lang="en-US" sz="825" dirty="0">
                <a:solidFill>
                  <a:srgbClr val="FFFFFF"/>
                </a:solidFill>
                <a:latin typeface="Calibri" panose="020F0502020204030204" pitchFamily="34" charset="0"/>
                <a:cs typeface="Calibri" panose="020F0502020204030204" pitchFamily="34" charset="0"/>
              </a:rPr>
            </a:br>
            <a:r>
              <a:rPr lang="en-US" sz="825" dirty="0">
                <a:solidFill>
                  <a:srgbClr val="FFFFFF"/>
                </a:solidFill>
                <a:latin typeface="Calibri" panose="020F0502020204030204" pitchFamily="34" charset="0"/>
                <a:cs typeface="Calibri" panose="020F0502020204030204" pitchFamily="34" charset="0"/>
              </a:rPr>
              <a:t>(TS 250)</a:t>
            </a:r>
          </a:p>
        </p:txBody>
      </p:sp>
      <p:sp>
        <p:nvSpPr>
          <p:cNvPr id="31" name="Rectangle 30"/>
          <p:cNvSpPr/>
          <p:nvPr/>
        </p:nvSpPr>
        <p:spPr>
          <a:xfrm>
            <a:off x="4609507" y="1874693"/>
            <a:ext cx="775472" cy="2536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latin typeface="Calibri" pitchFamily="34" charset="0"/>
                <a:cs typeface="Angsana New" pitchFamily="18" charset="-34"/>
              </a:rPr>
              <a:t>Del </a:t>
            </a:r>
            <a:r>
              <a:rPr lang="en-US" sz="825" dirty="0">
                <a:solidFill>
                  <a:srgbClr val="FFFFFF"/>
                </a:solidFill>
                <a:latin typeface="Calibri" panose="020F0502020204030204" pitchFamily="34" charset="0"/>
                <a:cs typeface="Calibri" panose="020F0502020204030204" pitchFamily="34" charset="0"/>
              </a:rPr>
              <a:t>Tran1(TS150</a:t>
            </a:r>
            <a:r>
              <a:rPr lang="en-US" sz="900" dirty="0">
                <a:solidFill>
                  <a:srgbClr val="FFFFFF"/>
                </a:solidFill>
                <a:latin typeface="Angsana New" pitchFamily="18" charset="-34"/>
                <a:cs typeface="Angsana New" pitchFamily="18" charset="-34"/>
              </a:rPr>
              <a:t>)</a:t>
            </a:r>
          </a:p>
        </p:txBody>
      </p:sp>
      <p:sp>
        <p:nvSpPr>
          <p:cNvPr id="32" name="Rectangle 31"/>
          <p:cNvSpPr/>
          <p:nvPr/>
        </p:nvSpPr>
        <p:spPr>
          <a:xfrm>
            <a:off x="8141627" y="1864403"/>
            <a:ext cx="874024" cy="2639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latin typeface="Calibri" panose="020F0502020204030204" pitchFamily="34" charset="0"/>
                <a:cs typeface="Calibri" panose="020F0502020204030204" pitchFamily="34" charset="0"/>
              </a:rPr>
              <a:t>Insert into Hekaton T1</a:t>
            </a:r>
          </a:p>
        </p:txBody>
      </p:sp>
      <p:sp>
        <p:nvSpPr>
          <p:cNvPr id="33" name="Rectangle 32"/>
          <p:cNvSpPr/>
          <p:nvPr/>
        </p:nvSpPr>
        <p:spPr>
          <a:xfrm>
            <a:off x="5471654" y="1863364"/>
            <a:ext cx="775472" cy="25735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latin typeface="Calibri" panose="020F0502020204030204" pitchFamily="34" charset="0"/>
                <a:cs typeface="Calibri" panose="020F0502020204030204" pitchFamily="34" charset="0"/>
              </a:rPr>
              <a:t>Log in disk Table</a:t>
            </a:r>
          </a:p>
        </p:txBody>
      </p:sp>
      <p:sp>
        <p:nvSpPr>
          <p:cNvPr id="34" name="Rectangle 33"/>
          <p:cNvSpPr/>
          <p:nvPr/>
        </p:nvSpPr>
        <p:spPr>
          <a:xfrm>
            <a:off x="4609507" y="1861448"/>
            <a:ext cx="775472" cy="2592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latin typeface="Calibri" panose="020F0502020204030204" pitchFamily="34" charset="0"/>
                <a:cs typeface="Calibri" panose="020F0502020204030204" pitchFamily="34" charset="0"/>
              </a:rPr>
              <a:t>Del Tran1</a:t>
            </a:r>
            <a:br>
              <a:rPr lang="en-US" sz="825" dirty="0">
                <a:solidFill>
                  <a:srgbClr val="FFFFFF"/>
                </a:solidFill>
                <a:latin typeface="Calibri" panose="020F0502020204030204" pitchFamily="34" charset="0"/>
                <a:cs typeface="Calibri" panose="020F0502020204030204" pitchFamily="34" charset="0"/>
              </a:rPr>
            </a:br>
            <a:r>
              <a:rPr lang="en-US" sz="825" dirty="0">
                <a:solidFill>
                  <a:srgbClr val="FFFFFF"/>
                </a:solidFill>
                <a:latin typeface="Calibri" panose="020F0502020204030204" pitchFamily="34" charset="0"/>
                <a:cs typeface="Calibri" panose="020F0502020204030204" pitchFamily="34" charset="0"/>
              </a:rPr>
              <a:t>(row TS150)</a:t>
            </a:r>
          </a:p>
        </p:txBody>
      </p:sp>
      <p:sp>
        <p:nvSpPr>
          <p:cNvPr id="35" name="Rectangle 34"/>
          <p:cNvSpPr/>
          <p:nvPr/>
        </p:nvSpPr>
        <p:spPr>
          <a:xfrm>
            <a:off x="6340543" y="1869229"/>
            <a:ext cx="805168" cy="2536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latin typeface="Calibri" panose="020F0502020204030204" pitchFamily="34" charset="0"/>
                <a:cs typeface="Calibri" panose="020F0502020204030204" pitchFamily="34" charset="0"/>
              </a:rPr>
              <a:t>Del Tran2</a:t>
            </a:r>
            <a:br>
              <a:rPr lang="en-US" sz="825" dirty="0">
                <a:solidFill>
                  <a:srgbClr val="FFFFFF"/>
                </a:solidFill>
                <a:latin typeface="Calibri" panose="020F0502020204030204" pitchFamily="34" charset="0"/>
                <a:cs typeface="Calibri" panose="020F0502020204030204" pitchFamily="34" charset="0"/>
              </a:rPr>
            </a:br>
            <a:r>
              <a:rPr lang="en-US" sz="825" dirty="0">
                <a:solidFill>
                  <a:srgbClr val="FFFFFF"/>
                </a:solidFill>
                <a:latin typeface="Calibri" panose="020F0502020204030204" pitchFamily="34" charset="0"/>
                <a:cs typeface="Calibri" panose="020F0502020204030204" pitchFamily="34" charset="0"/>
              </a:rPr>
              <a:t>(row TS 450)</a:t>
            </a:r>
          </a:p>
        </p:txBody>
      </p:sp>
      <p:sp>
        <p:nvSpPr>
          <p:cNvPr id="36" name="Rectangle 35"/>
          <p:cNvSpPr/>
          <p:nvPr/>
        </p:nvSpPr>
        <p:spPr>
          <a:xfrm>
            <a:off x="7263361" y="1863227"/>
            <a:ext cx="791593" cy="2522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latin typeface="Calibri" panose="020F0502020204030204" pitchFamily="34" charset="0"/>
                <a:cs typeface="Calibri" panose="020F0502020204030204" pitchFamily="34" charset="0"/>
              </a:rPr>
              <a:t>Del Tran3</a:t>
            </a:r>
            <a:br>
              <a:rPr lang="en-US" sz="825" dirty="0">
                <a:solidFill>
                  <a:srgbClr val="FFFFFF"/>
                </a:solidFill>
                <a:latin typeface="Calibri" panose="020F0502020204030204" pitchFamily="34" charset="0"/>
                <a:cs typeface="Calibri" panose="020F0502020204030204" pitchFamily="34" charset="0"/>
              </a:rPr>
            </a:br>
            <a:r>
              <a:rPr lang="en-US" sz="825" dirty="0">
                <a:solidFill>
                  <a:srgbClr val="FFFFFF"/>
                </a:solidFill>
                <a:latin typeface="Calibri" panose="020F0502020204030204" pitchFamily="34" charset="0"/>
                <a:cs typeface="Calibri" panose="020F0502020204030204" pitchFamily="34" charset="0"/>
              </a:rPr>
              <a:t>(row TS 250)</a:t>
            </a:r>
          </a:p>
        </p:txBody>
      </p:sp>
      <p:sp>
        <p:nvSpPr>
          <p:cNvPr id="37" name="Rectangle 36"/>
          <p:cNvSpPr/>
          <p:nvPr/>
        </p:nvSpPr>
        <p:spPr>
          <a:xfrm>
            <a:off x="8141627" y="1869228"/>
            <a:ext cx="874024" cy="2462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latin typeface="Calibri" panose="020F0502020204030204" pitchFamily="34" charset="0"/>
                <a:cs typeface="Calibri" panose="020F0502020204030204" pitchFamily="34" charset="0"/>
              </a:rPr>
              <a:t>Insert into T1</a:t>
            </a:r>
          </a:p>
        </p:txBody>
      </p:sp>
      <p:sp>
        <p:nvSpPr>
          <p:cNvPr id="42" name="TextBox 41"/>
          <p:cNvSpPr txBox="1"/>
          <p:nvPr/>
        </p:nvSpPr>
        <p:spPr>
          <a:xfrm>
            <a:off x="1555884" y="1864673"/>
            <a:ext cx="1759855" cy="470522"/>
          </a:xfrm>
          <a:prstGeom prst="rect">
            <a:avLst/>
          </a:prstGeom>
          <a:noFill/>
        </p:spPr>
        <p:txBody>
          <a:bodyPr wrap="square" lIns="93242" tIns="46621" rIns="93242" bIns="46621" rtlCol="0">
            <a:spAutoFit/>
          </a:bodyPr>
          <a:lstStyle/>
          <a:p>
            <a:r>
              <a:rPr lang="en-US" sz="1198" dirty="0">
                <a:solidFill>
                  <a:srgbClr val="404040"/>
                </a:solidFill>
              </a:rPr>
              <a:t>SQL Transaction log</a:t>
            </a:r>
          </a:p>
          <a:p>
            <a:r>
              <a:rPr lang="en-US" sz="1198" dirty="0">
                <a:solidFill>
                  <a:srgbClr val="404040"/>
                </a:solidFill>
              </a:rPr>
              <a:t>(from </a:t>
            </a:r>
            <a:r>
              <a:rPr lang="en-US" sz="1198" dirty="0" err="1">
                <a:solidFill>
                  <a:srgbClr val="404040"/>
                </a:solidFill>
              </a:rPr>
              <a:t>LogPool</a:t>
            </a:r>
            <a:r>
              <a:rPr lang="en-US" sz="1198" dirty="0">
                <a:solidFill>
                  <a:srgbClr val="404040"/>
                </a:solidFill>
              </a:rPr>
              <a:t>)</a:t>
            </a:r>
          </a:p>
        </p:txBody>
      </p:sp>
      <p:sp>
        <p:nvSpPr>
          <p:cNvPr id="43" name="Content Placeholder 1"/>
          <p:cNvSpPr txBox="1">
            <a:spLocks/>
          </p:cNvSpPr>
          <p:nvPr/>
        </p:nvSpPr>
        <p:spPr>
          <a:xfrm>
            <a:off x="1555881" y="2444780"/>
            <a:ext cx="2674379" cy="34782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99" dirty="0">
                <a:solidFill>
                  <a:srgbClr val="404040"/>
                </a:solidFill>
              </a:rPr>
              <a:t>Data file has pre-allocated size (128 MB or 16 MB on smaller systems) </a:t>
            </a:r>
          </a:p>
          <a:p>
            <a:r>
              <a:rPr lang="en-US" sz="1499" dirty="0">
                <a:solidFill>
                  <a:srgbClr val="404040"/>
                </a:solidFill>
              </a:rPr>
              <a:t>Engine switches to new data file when the current file is full</a:t>
            </a:r>
          </a:p>
          <a:p>
            <a:r>
              <a:rPr lang="en-US" sz="1499" dirty="0">
                <a:solidFill>
                  <a:srgbClr val="404040"/>
                </a:solidFill>
              </a:rPr>
              <a:t>Transaction does not span data files</a:t>
            </a:r>
          </a:p>
          <a:p>
            <a:r>
              <a:rPr lang="en-US" sz="1499" dirty="0">
                <a:solidFill>
                  <a:srgbClr val="404040"/>
                </a:solidFill>
              </a:rPr>
              <a:t>Once a data file is closed, it becomes read-only</a:t>
            </a:r>
          </a:p>
          <a:p>
            <a:r>
              <a:rPr lang="en-US" sz="1499" dirty="0">
                <a:solidFill>
                  <a:srgbClr val="404040"/>
                </a:solidFill>
              </a:rPr>
              <a:t>Row deletes are tracked in delta file</a:t>
            </a:r>
          </a:p>
          <a:p>
            <a:r>
              <a:rPr lang="en-US" sz="1499" u="sng" dirty="0">
                <a:solidFill>
                  <a:srgbClr val="404040"/>
                </a:solidFill>
              </a:rPr>
              <a:t>Files are append only</a:t>
            </a:r>
          </a:p>
          <a:p>
            <a:endParaRPr lang="en-US" sz="1499" dirty="0">
              <a:solidFill>
                <a:srgbClr val="404040"/>
              </a:solidFill>
            </a:endParaRPr>
          </a:p>
          <a:p>
            <a:endParaRPr lang="en-US" sz="3000" dirty="0">
              <a:solidFill>
                <a:srgbClr val="404040"/>
              </a:solidFill>
            </a:endParaRPr>
          </a:p>
        </p:txBody>
      </p:sp>
      <p:cxnSp>
        <p:nvCxnSpPr>
          <p:cNvPr id="38" name="Straight Arrow Connector 37"/>
          <p:cNvCxnSpPr/>
          <p:nvPr/>
        </p:nvCxnSpPr>
        <p:spPr>
          <a:xfrm>
            <a:off x="6743130" y="3166069"/>
            <a:ext cx="5810" cy="1294269"/>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4" name="Rectangle 83"/>
          <p:cNvSpPr/>
          <p:nvPr/>
        </p:nvSpPr>
        <p:spPr>
          <a:xfrm>
            <a:off x="7967594" y="4774158"/>
            <a:ext cx="275190" cy="2386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Tree>
    <p:extLst>
      <p:ext uri="{BB962C8B-B14F-4D97-AF65-F5344CB8AC3E}">
        <p14:creationId xmlns:p14="http://schemas.microsoft.com/office/powerpoint/2010/main" val="36086278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0" presetClass="path" presetSubtype="0" accel="50000" decel="50000" fill="hold" grpId="0" nodeType="clickEffect">
                                  <p:stCondLst>
                                    <p:cond delay="0"/>
                                  </p:stCondLst>
                                  <p:childTnLst>
                                    <p:animMotion origin="layout" path="M -4.92724E-7 -6.35497E-7 L 0.03319 0.41217 " pathEditMode="relative" rAng="0" ptsTypes="AA">
                                      <p:cBhvr>
                                        <p:cTn id="24" dur="2000" fill="hold"/>
                                        <p:tgtEl>
                                          <p:spTgt spid="31"/>
                                        </p:tgtEl>
                                        <p:attrNameLst>
                                          <p:attrName>ppt_x</p:attrName>
                                          <p:attrName>ppt_y</p:attrName>
                                        </p:attrNameLst>
                                      </p:cBhvr>
                                      <p:rCtr x="1659" y="20608"/>
                                    </p:animMotion>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3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50" presetClass="path" presetSubtype="0" accel="50000" decel="50000" fill="hold" grpId="0" nodeType="clickEffect">
                                  <p:stCondLst>
                                    <p:cond delay="0"/>
                                  </p:stCondLst>
                                  <p:childTnLst>
                                    <p:animMotion origin="layout" path="M -4.66939E-6 -4.92964E-6 C 0.01149 0.02202 0.04519 0.03768 0.05489 0.10668 C 0.05591 0.20972 0.05719 0.31208 0.0586 0.41535 " pathEditMode="relative" rAng="0" ptsTypes="AAA">
                                      <p:cBhvr>
                                        <p:cTn id="34" dur="2000" fill="hold"/>
                                        <p:tgtEl>
                                          <p:spTgt spid="29"/>
                                        </p:tgtEl>
                                        <p:attrNameLst>
                                          <p:attrName>ppt_x</p:attrName>
                                          <p:attrName>ppt_y</p:attrName>
                                        </p:attrNameLst>
                                      </p:cBhvr>
                                      <p:rCtr x="2923" y="20767"/>
                                    </p:animMotion>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2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50" presetClass="path" presetSubtype="0" accel="50000" decel="50000" fill="hold" grpId="0" nodeType="clickEffect">
                                  <p:stCondLst>
                                    <p:cond delay="0"/>
                                  </p:stCondLst>
                                  <p:childTnLst>
                                    <p:animMotion origin="layout" path="M 2.61935E-6 -6.35497E-7 L -0.12663 0.14912 C -0.1311 0.23355 -0.12497 0.31276 -0.12944 0.39764 " pathEditMode="relative" rAng="0" ptsTypes="AAA">
                                      <p:cBhvr>
                                        <p:cTn id="44" dur="2000" fill="hold"/>
                                        <p:tgtEl>
                                          <p:spTgt spid="30"/>
                                        </p:tgtEl>
                                        <p:attrNameLst>
                                          <p:attrName>ppt_x</p:attrName>
                                          <p:attrName>ppt_y</p:attrName>
                                        </p:attrNameLst>
                                      </p:cBhvr>
                                      <p:rCtr x="-6472" y="19882"/>
                                    </p:animMotion>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30"/>
                                        </p:tgtEl>
                                        <p:attrNameLst>
                                          <p:attrName>style.visibility</p:attrName>
                                        </p:attrNameLst>
                                      </p:cBhvr>
                                      <p:to>
                                        <p:strVal val="hidden"/>
                                      </p:to>
                                    </p:set>
                                  </p:childTnLst>
                                </p:cTn>
                              </p:par>
                              <p:par>
                                <p:cTn id="51" presetID="1"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50" presetClass="path" presetSubtype="0" accel="50000" decel="50000" fill="hold" grpId="0" nodeType="clickEffect">
                                  <p:stCondLst>
                                    <p:cond delay="0"/>
                                  </p:stCondLst>
                                  <p:childTnLst>
                                    <p:animMotion origin="layout" path="M -3.63288E-6 -2.78257E-6 L -0.05935 0.35747 " pathEditMode="fixed" rAng="0" ptsTypes="AA">
                                      <p:cBhvr>
                                        <p:cTn id="56" dur="2000" fill="hold"/>
                                        <p:tgtEl>
                                          <p:spTgt spid="32"/>
                                        </p:tgtEl>
                                        <p:attrNameLst>
                                          <p:attrName>ppt_x</p:attrName>
                                          <p:attrName>ppt_y</p:attrName>
                                        </p:attrNameLst>
                                      </p:cBhvr>
                                      <p:rCtr x="-2974" y="17862"/>
                                    </p:animMotion>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3" grpId="0"/>
      <p:bldP spid="24" grpId="0"/>
      <p:bldP spid="25" grpId="0"/>
      <p:bldP spid="29" grpId="0" animBg="1"/>
      <p:bldP spid="29" grpId="1" animBg="1"/>
      <p:bldP spid="30" grpId="0" animBg="1"/>
      <p:bldP spid="30" grpId="1" animBg="1"/>
      <p:bldP spid="31" grpId="0" animBg="1"/>
      <p:bldP spid="31" grpId="1" animBg="1"/>
      <p:bldP spid="32" grpId="0" animBg="1"/>
      <p:bldP spid="3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 y="114499"/>
            <a:ext cx="12018549" cy="762786"/>
          </a:xfrm>
        </p:spPr>
        <p:txBody>
          <a:bodyPr/>
          <a:lstStyle/>
          <a:p>
            <a:r>
              <a:rPr lang="en-US" dirty="0" smtClean="0"/>
              <a:t>Merge to Minimize Checkpoint File Size</a:t>
            </a:r>
            <a:endParaRPr lang="en-US" dirty="0"/>
          </a:p>
        </p:txBody>
      </p:sp>
      <p:sp>
        <p:nvSpPr>
          <p:cNvPr id="3" name="Text Placeholder 2"/>
          <p:cNvSpPr>
            <a:spLocks noGrp="1"/>
          </p:cNvSpPr>
          <p:nvPr>
            <p:ph type="body" sz="quarter" idx="10"/>
          </p:nvPr>
        </p:nvSpPr>
        <p:spPr>
          <a:xfrm>
            <a:off x="259467" y="877285"/>
            <a:ext cx="10513994" cy="6289974"/>
          </a:xfrm>
        </p:spPr>
        <p:txBody>
          <a:bodyPr/>
          <a:lstStyle/>
          <a:p>
            <a:r>
              <a:rPr lang="en-US" sz="3599" dirty="0"/>
              <a:t>What is a Merge Operation?</a:t>
            </a:r>
          </a:p>
          <a:p>
            <a:pPr marL="257101" lvl="1" indent="-257101">
              <a:buFont typeface="Arial" panose="020B0604020202020204" pitchFamily="34" charset="0"/>
              <a:buChar char="•"/>
            </a:pPr>
            <a:r>
              <a:rPr lang="en-US" dirty="0">
                <a:latin typeface="+mj-lt"/>
              </a:rPr>
              <a:t>Merges </a:t>
            </a:r>
            <a:r>
              <a:rPr lang="en-US" dirty="0" smtClean="0">
                <a:latin typeface="+mj-lt"/>
              </a:rPr>
              <a:t>one </a:t>
            </a:r>
            <a:r>
              <a:rPr lang="en-US" dirty="0">
                <a:latin typeface="+mj-lt"/>
              </a:rPr>
              <a:t>or more adjacent data/delta files pairs into </a:t>
            </a:r>
            <a:r>
              <a:rPr lang="en-US" dirty="0" smtClean="0">
                <a:latin typeface="+mj-lt"/>
              </a:rPr>
              <a:t>1 pair</a:t>
            </a:r>
          </a:p>
          <a:p>
            <a:pPr lvl="1"/>
            <a:endParaRPr lang="en-US" dirty="0">
              <a:latin typeface="+mj-lt"/>
            </a:endParaRPr>
          </a:p>
          <a:p>
            <a:r>
              <a:rPr lang="en-US" sz="3599" dirty="0"/>
              <a:t>Need for Merge</a:t>
            </a:r>
          </a:p>
          <a:p>
            <a:pPr marL="257101" lvl="1" indent="-257101">
              <a:buFont typeface="Arial" panose="020B0604020202020204" pitchFamily="34" charset="0"/>
              <a:buChar char="•"/>
            </a:pPr>
            <a:r>
              <a:rPr lang="en-US" dirty="0">
                <a:latin typeface="+mj-lt"/>
              </a:rPr>
              <a:t>Deleting rows causes data files to have stale </a:t>
            </a:r>
            <a:r>
              <a:rPr lang="en-US" dirty="0" smtClean="0">
                <a:latin typeface="+mj-lt"/>
              </a:rPr>
              <a:t>rows</a:t>
            </a:r>
          </a:p>
          <a:p>
            <a:pPr marL="257101" lvl="1" indent="-257101">
              <a:buFont typeface="Arial" panose="020B0604020202020204" pitchFamily="34" charset="0"/>
              <a:buChar char="•"/>
            </a:pPr>
            <a:r>
              <a:rPr lang="en-US" dirty="0" smtClean="0">
                <a:latin typeface="+mj-lt"/>
              </a:rPr>
              <a:t>DMV</a:t>
            </a:r>
            <a:r>
              <a:rPr lang="en-US" dirty="0">
                <a:latin typeface="+mj-lt"/>
              </a:rPr>
              <a:t>: </a:t>
            </a:r>
            <a:r>
              <a:rPr lang="en-US" i="1" dirty="0" err="1">
                <a:latin typeface="+mj-lt"/>
              </a:rPr>
              <a:t>sys.dm_xtp_checkpoint_files</a:t>
            </a:r>
            <a:r>
              <a:rPr lang="en-US" dirty="0">
                <a:latin typeface="+mj-lt"/>
              </a:rPr>
              <a:t> can be used to find inserted/deleted rows and </a:t>
            </a:r>
            <a:r>
              <a:rPr lang="en-US" dirty="0" err="1" smtClean="0">
                <a:latin typeface="+mj-lt"/>
              </a:rPr>
              <a:t>freespace</a:t>
            </a:r>
            <a:endParaRPr lang="en-US" dirty="0" smtClean="0">
              <a:latin typeface="+mj-lt"/>
            </a:endParaRPr>
          </a:p>
          <a:p>
            <a:pPr marL="257101" lvl="1" indent="-257101">
              <a:buFont typeface="Arial" panose="020B0604020202020204" pitchFamily="34" charset="0"/>
              <a:buChar char="•"/>
            </a:pPr>
            <a:endParaRPr lang="en-US" dirty="0">
              <a:latin typeface="+mj-lt"/>
            </a:endParaRPr>
          </a:p>
          <a:p>
            <a:r>
              <a:rPr lang="en-US" sz="3599" dirty="0"/>
              <a:t>Benefits of Merge</a:t>
            </a:r>
          </a:p>
          <a:p>
            <a:pPr marL="257101" lvl="1" indent="-257101">
              <a:buFont typeface="Arial" panose="020B0604020202020204" pitchFamily="34" charset="0"/>
              <a:buChar char="•"/>
            </a:pPr>
            <a:r>
              <a:rPr lang="en-US" dirty="0">
                <a:latin typeface="+mj-lt"/>
              </a:rPr>
              <a:t>R</a:t>
            </a:r>
            <a:r>
              <a:rPr lang="en-US" dirty="0" smtClean="0">
                <a:latin typeface="+mj-lt"/>
              </a:rPr>
              <a:t>educes storage </a:t>
            </a:r>
            <a:r>
              <a:rPr lang="en-US" dirty="0">
                <a:latin typeface="+mj-lt"/>
              </a:rPr>
              <a:t>(i.e. fewer data/delta files) required to store active data rows</a:t>
            </a:r>
          </a:p>
          <a:p>
            <a:pPr marL="257101" lvl="1" indent="-257101">
              <a:buFont typeface="Arial" panose="020B0604020202020204" pitchFamily="34" charset="0"/>
              <a:buChar char="•"/>
            </a:pPr>
            <a:r>
              <a:rPr lang="en-US" dirty="0">
                <a:latin typeface="+mj-lt"/>
              </a:rPr>
              <a:t>Improves the recovery time as there will be fewer files to </a:t>
            </a:r>
            <a:r>
              <a:rPr lang="en-US" dirty="0" smtClean="0">
                <a:latin typeface="+mj-lt"/>
              </a:rPr>
              <a:t>load</a:t>
            </a:r>
          </a:p>
          <a:p>
            <a:pPr lvl="1"/>
            <a:endParaRPr lang="en-US" dirty="0">
              <a:latin typeface="+mj-lt"/>
            </a:endParaRPr>
          </a:p>
          <a:p>
            <a:r>
              <a:rPr lang="en-US" sz="3599" dirty="0"/>
              <a:t>Merge is a (non-blocking) background operation</a:t>
            </a:r>
          </a:p>
          <a:p>
            <a:pPr marL="257101" lvl="1" indent="-257101">
              <a:buFont typeface="Arial" panose="020B0604020202020204" pitchFamily="34" charset="0"/>
              <a:buChar char="•"/>
            </a:pPr>
            <a:r>
              <a:rPr lang="en-US" dirty="0" smtClean="0">
                <a:latin typeface="+mj-lt"/>
              </a:rPr>
              <a:t>Merge does not block concurrent deletes in the affected file pairs</a:t>
            </a:r>
            <a:endParaRPr lang="en-US" dirty="0">
              <a:latin typeface="+mj-lt"/>
            </a:endParaRPr>
          </a:p>
          <a:p>
            <a:endParaRPr lang="en-US" sz="3599" dirty="0"/>
          </a:p>
        </p:txBody>
      </p:sp>
    </p:spTree>
    <p:extLst>
      <p:ext uri="{BB962C8B-B14F-4D97-AF65-F5344CB8AC3E}">
        <p14:creationId xmlns:p14="http://schemas.microsoft.com/office/powerpoint/2010/main" val="281157620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lowchart: Magnetic Disk 30"/>
          <p:cNvSpPr/>
          <p:nvPr/>
        </p:nvSpPr>
        <p:spPr>
          <a:xfrm>
            <a:off x="6710363" y="2491253"/>
            <a:ext cx="3736034" cy="2240626"/>
          </a:xfrm>
          <a:prstGeom prst="flowChartMagneticDisk">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lIns="93242" tIns="93242" rIns="93242" bIns="372970" rtlCol="0" anchor="ctr"/>
          <a:lstStyle/>
          <a:p>
            <a:pPr algn="ctr"/>
            <a:endParaRPr lang="en-US" sz="1425" dirty="0">
              <a:solidFill>
                <a:prstClr val="black"/>
              </a:solidFill>
              <a:latin typeface="Segoe UI Light" pitchFamily="34" charset="0"/>
            </a:endParaRPr>
          </a:p>
          <a:p>
            <a:pPr algn="ctr"/>
            <a:endParaRPr lang="en-US" sz="1425" dirty="0">
              <a:solidFill>
                <a:prstClr val="black"/>
              </a:solidFill>
              <a:latin typeface="Segoe UI Light" pitchFamily="34" charset="0"/>
            </a:endParaRPr>
          </a:p>
          <a:p>
            <a:pPr algn="ctr"/>
            <a:endParaRPr lang="en-US" sz="1425"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r>
              <a:rPr lang="en-US" sz="1425" b="1" dirty="0">
                <a:solidFill>
                  <a:prstClr val="black"/>
                </a:solidFill>
                <a:latin typeface="Segoe UI Light" pitchFamily="34" charset="0"/>
              </a:rPr>
              <a:t>Memory-optimized data </a:t>
            </a:r>
            <a:r>
              <a:rPr lang="en-US" sz="1425" b="1" dirty="0" err="1">
                <a:solidFill>
                  <a:prstClr val="black"/>
                </a:solidFill>
                <a:latin typeface="Segoe UI Light" pitchFamily="34" charset="0"/>
              </a:rPr>
              <a:t>Filegroup</a:t>
            </a:r>
            <a:endParaRPr lang="en-US" sz="1425" dirty="0">
              <a:solidFill>
                <a:prstClr val="black"/>
              </a:solidFill>
              <a:latin typeface="Segoe UI Light" pitchFamily="34" charset="0"/>
            </a:endParaRPr>
          </a:p>
        </p:txBody>
      </p:sp>
      <p:sp>
        <p:nvSpPr>
          <p:cNvPr id="33" name="Rectangle 83"/>
          <p:cNvSpPr/>
          <p:nvPr/>
        </p:nvSpPr>
        <p:spPr>
          <a:xfrm>
            <a:off x="7544904" y="2845577"/>
            <a:ext cx="209688" cy="13214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200-299</a:t>
            </a:r>
          </a:p>
        </p:txBody>
      </p:sp>
      <p:sp>
        <p:nvSpPr>
          <p:cNvPr id="34" name="Rectangle 83"/>
          <p:cNvSpPr/>
          <p:nvPr/>
        </p:nvSpPr>
        <p:spPr>
          <a:xfrm>
            <a:off x="8080443" y="2845577"/>
            <a:ext cx="209688" cy="13214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300-399</a:t>
            </a:r>
          </a:p>
        </p:txBody>
      </p:sp>
      <p:sp>
        <p:nvSpPr>
          <p:cNvPr id="36" name="Rectangle 83"/>
          <p:cNvSpPr/>
          <p:nvPr/>
        </p:nvSpPr>
        <p:spPr>
          <a:xfrm>
            <a:off x="7745622" y="3372457"/>
            <a:ext cx="186259" cy="7945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37" name="Rectangle 83"/>
          <p:cNvSpPr/>
          <p:nvPr/>
        </p:nvSpPr>
        <p:spPr>
          <a:xfrm>
            <a:off x="8289777" y="3570607"/>
            <a:ext cx="168942" cy="59695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44" name="Rectangle 83"/>
          <p:cNvSpPr/>
          <p:nvPr/>
        </p:nvSpPr>
        <p:spPr>
          <a:xfrm>
            <a:off x="7541358" y="2845577"/>
            <a:ext cx="209688" cy="132142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200-300</a:t>
            </a:r>
          </a:p>
        </p:txBody>
      </p:sp>
      <p:sp>
        <p:nvSpPr>
          <p:cNvPr id="45" name="Rectangle 83"/>
          <p:cNvSpPr/>
          <p:nvPr/>
        </p:nvSpPr>
        <p:spPr>
          <a:xfrm>
            <a:off x="8081565" y="2845857"/>
            <a:ext cx="209688" cy="132142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300-400</a:t>
            </a:r>
          </a:p>
        </p:txBody>
      </p:sp>
      <p:sp>
        <p:nvSpPr>
          <p:cNvPr id="46" name="Rectangle 83"/>
          <p:cNvSpPr/>
          <p:nvPr/>
        </p:nvSpPr>
        <p:spPr>
          <a:xfrm>
            <a:off x="7750079" y="3372457"/>
            <a:ext cx="186259" cy="79454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47" name="Rectangle 83"/>
          <p:cNvSpPr/>
          <p:nvPr/>
        </p:nvSpPr>
        <p:spPr>
          <a:xfrm>
            <a:off x="8292903" y="3567369"/>
            <a:ext cx="168942" cy="596956"/>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2" name="Title 1"/>
          <p:cNvSpPr>
            <a:spLocks noGrp="1"/>
          </p:cNvSpPr>
          <p:nvPr>
            <p:ph type="title"/>
          </p:nvPr>
        </p:nvSpPr>
        <p:spPr/>
        <p:txBody>
          <a:bodyPr/>
          <a:lstStyle/>
          <a:p>
            <a:r>
              <a:rPr lang="en-US" dirty="0" smtClean="0"/>
              <a:t>Merge Operation Internals</a:t>
            </a:r>
            <a:endParaRPr lang="en-US" dirty="0"/>
          </a:p>
        </p:txBody>
      </p:sp>
      <p:sp>
        <p:nvSpPr>
          <p:cNvPr id="5" name="Flowchart: Magnetic Disk 4"/>
          <p:cNvSpPr/>
          <p:nvPr/>
        </p:nvSpPr>
        <p:spPr>
          <a:xfrm>
            <a:off x="1749788" y="2446338"/>
            <a:ext cx="3736034" cy="2240626"/>
          </a:xfrm>
          <a:prstGeom prst="flowChartMagneticDisk">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lIns="93242" tIns="93242" rIns="93242" bIns="372970" rtlCol="0" anchor="ctr"/>
          <a:lstStyle/>
          <a:p>
            <a:pPr algn="ctr"/>
            <a:endParaRPr lang="en-US" sz="1425" dirty="0">
              <a:solidFill>
                <a:prstClr val="black"/>
              </a:solidFill>
              <a:latin typeface="Segoe UI Light" pitchFamily="34" charset="0"/>
            </a:endParaRPr>
          </a:p>
          <a:p>
            <a:pPr algn="ctr"/>
            <a:endParaRPr lang="en-US" sz="1425" dirty="0">
              <a:solidFill>
                <a:prstClr val="black"/>
              </a:solidFill>
              <a:latin typeface="Segoe UI Light" pitchFamily="34" charset="0"/>
            </a:endParaRPr>
          </a:p>
          <a:p>
            <a:pPr algn="ctr"/>
            <a:endParaRPr lang="en-US" sz="1425"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r>
              <a:rPr lang="en-US" sz="1425" b="1" dirty="0">
                <a:solidFill>
                  <a:prstClr val="black"/>
                </a:solidFill>
                <a:latin typeface="Segoe UI Light" pitchFamily="34" charset="0"/>
              </a:rPr>
              <a:t>Memory-optimized data </a:t>
            </a:r>
            <a:r>
              <a:rPr lang="en-US" sz="1425" b="1" dirty="0" err="1">
                <a:solidFill>
                  <a:prstClr val="black"/>
                </a:solidFill>
                <a:latin typeface="Segoe UI Light" pitchFamily="34" charset="0"/>
              </a:rPr>
              <a:t>Filegroup</a:t>
            </a:r>
            <a:endParaRPr lang="en-US" sz="1425" dirty="0">
              <a:solidFill>
                <a:prstClr val="black"/>
              </a:solidFill>
              <a:latin typeface="Segoe UI Light" pitchFamily="34" charset="0"/>
            </a:endParaRPr>
          </a:p>
        </p:txBody>
      </p:sp>
      <p:sp>
        <p:nvSpPr>
          <p:cNvPr id="6" name="Text Placeholder 7"/>
          <p:cNvSpPr txBox="1">
            <a:spLocks/>
          </p:cNvSpPr>
          <p:nvPr/>
        </p:nvSpPr>
        <p:spPr>
          <a:xfrm>
            <a:off x="6510591" y="1939941"/>
            <a:ext cx="3174101" cy="489235"/>
          </a:xfrm>
          <a:prstGeom prst="rect">
            <a:avLst/>
          </a:prstGeom>
        </p:spPr>
        <p:txBody>
          <a:bodyPr lIns="93242" tIns="46621" rIns="93242" bIns="46621"/>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Font typeface="Arial"/>
              <a:buNone/>
            </a:pPr>
            <a:r>
              <a:rPr lang="en-US" sz="2025" dirty="0">
                <a:solidFill>
                  <a:srgbClr val="404040"/>
                </a:solidFill>
              </a:rPr>
              <a:t>Files as of Time 600</a:t>
            </a:r>
          </a:p>
        </p:txBody>
      </p:sp>
      <p:sp>
        <p:nvSpPr>
          <p:cNvPr id="7" name="Rectangle 83"/>
          <p:cNvSpPr/>
          <p:nvPr/>
        </p:nvSpPr>
        <p:spPr>
          <a:xfrm>
            <a:off x="2063216" y="2731310"/>
            <a:ext cx="209688" cy="132142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100-200 </a:t>
            </a:r>
          </a:p>
        </p:txBody>
      </p:sp>
      <p:sp>
        <p:nvSpPr>
          <p:cNvPr id="8" name="Rectangle 83"/>
          <p:cNvSpPr/>
          <p:nvPr/>
        </p:nvSpPr>
        <p:spPr>
          <a:xfrm>
            <a:off x="2556940" y="2731310"/>
            <a:ext cx="209688" cy="132142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200-300</a:t>
            </a:r>
          </a:p>
        </p:txBody>
      </p:sp>
      <p:sp>
        <p:nvSpPr>
          <p:cNvPr id="9" name="Rectangle 83"/>
          <p:cNvSpPr/>
          <p:nvPr/>
        </p:nvSpPr>
        <p:spPr>
          <a:xfrm>
            <a:off x="3092478" y="2731310"/>
            <a:ext cx="209688" cy="132142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300-400</a:t>
            </a:r>
          </a:p>
        </p:txBody>
      </p:sp>
      <p:sp>
        <p:nvSpPr>
          <p:cNvPr id="10" name="Rectangle 83"/>
          <p:cNvSpPr/>
          <p:nvPr/>
        </p:nvSpPr>
        <p:spPr>
          <a:xfrm>
            <a:off x="2272904" y="3746405"/>
            <a:ext cx="184708" cy="3063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11" name="Rectangle 83"/>
          <p:cNvSpPr/>
          <p:nvPr/>
        </p:nvSpPr>
        <p:spPr>
          <a:xfrm>
            <a:off x="2766154" y="3258183"/>
            <a:ext cx="186259" cy="7945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12" name="Rectangle 83"/>
          <p:cNvSpPr/>
          <p:nvPr/>
        </p:nvSpPr>
        <p:spPr>
          <a:xfrm>
            <a:off x="3302119" y="3456308"/>
            <a:ext cx="184708" cy="5969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 </a:t>
            </a:r>
          </a:p>
        </p:txBody>
      </p:sp>
      <p:sp>
        <p:nvSpPr>
          <p:cNvPr id="13" name="Rectangle 83"/>
          <p:cNvSpPr/>
          <p:nvPr/>
        </p:nvSpPr>
        <p:spPr>
          <a:xfrm>
            <a:off x="3627437" y="2731310"/>
            <a:ext cx="209688" cy="132142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400-500</a:t>
            </a:r>
          </a:p>
        </p:txBody>
      </p:sp>
      <p:sp>
        <p:nvSpPr>
          <p:cNvPr id="14" name="Rectangle 83"/>
          <p:cNvSpPr/>
          <p:nvPr/>
        </p:nvSpPr>
        <p:spPr>
          <a:xfrm>
            <a:off x="3835537" y="3924729"/>
            <a:ext cx="184708" cy="1280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19" name="Rectangle 83"/>
          <p:cNvSpPr/>
          <p:nvPr/>
        </p:nvSpPr>
        <p:spPr>
          <a:xfrm>
            <a:off x="3056882" y="5173227"/>
            <a:ext cx="1958195" cy="45622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42" tIns="46621" rIns="93242" bIns="46621" rtlCol="0" anchor="ctr"/>
          <a:lstStyle/>
          <a:p>
            <a:pPr algn="ctr"/>
            <a:r>
              <a:rPr lang="en-US" sz="900" b="1" dirty="0">
                <a:solidFill>
                  <a:srgbClr val="FFFFFF"/>
                </a:solidFill>
                <a:latin typeface="Segoe UI Light" pitchFamily="34" charset="0"/>
              </a:rPr>
              <a:t>Data file with rows generated in timestamp range  </a:t>
            </a:r>
          </a:p>
        </p:txBody>
      </p:sp>
      <p:sp>
        <p:nvSpPr>
          <p:cNvPr id="20" name="Rectangle 83"/>
          <p:cNvSpPr/>
          <p:nvPr/>
        </p:nvSpPr>
        <p:spPr>
          <a:xfrm>
            <a:off x="5015075" y="5173011"/>
            <a:ext cx="1945206" cy="456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42" tIns="46621" rIns="93242" bIns="46621" rtlCol="0" anchor="ctr"/>
          <a:lstStyle/>
          <a:p>
            <a:pPr algn="ctr"/>
            <a:r>
              <a:rPr lang="en-US" sz="1048" b="1" dirty="0">
                <a:solidFill>
                  <a:srgbClr val="FFFFFF"/>
                </a:solidFill>
                <a:latin typeface="Segoe UI Light" pitchFamily="34" charset="0"/>
              </a:rPr>
              <a:t> IDs of Deleted Rows (height indicates % deleted)</a:t>
            </a:r>
          </a:p>
        </p:txBody>
      </p:sp>
      <p:sp>
        <p:nvSpPr>
          <p:cNvPr id="21" name="Right Arrow 20"/>
          <p:cNvSpPr/>
          <p:nvPr/>
        </p:nvSpPr>
        <p:spPr>
          <a:xfrm>
            <a:off x="5566839" y="3096971"/>
            <a:ext cx="987988" cy="9620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00188F"/>
                </a:solidFill>
              </a:rPr>
              <a:t>Merge</a:t>
            </a:r>
          </a:p>
          <a:p>
            <a:pPr algn="ctr"/>
            <a:r>
              <a:rPr lang="en-US" sz="825" dirty="0">
                <a:solidFill>
                  <a:srgbClr val="00188F"/>
                </a:solidFill>
              </a:rPr>
              <a:t>200-400</a:t>
            </a:r>
          </a:p>
        </p:txBody>
      </p:sp>
      <p:sp>
        <p:nvSpPr>
          <p:cNvPr id="26" name="Rectangle 83"/>
          <p:cNvSpPr/>
          <p:nvPr/>
        </p:nvSpPr>
        <p:spPr>
          <a:xfrm>
            <a:off x="8386387" y="5173010"/>
            <a:ext cx="997599" cy="456223"/>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42" tIns="46621" rIns="93242" bIns="46621" rtlCol="0" anchor="ctr"/>
          <a:lstStyle/>
          <a:p>
            <a:pPr algn="ctr"/>
            <a:r>
              <a:rPr lang="en-US" sz="1425" b="1" dirty="0">
                <a:solidFill>
                  <a:srgbClr val="FFFFFF"/>
                </a:solidFill>
                <a:latin typeface="Segoe UI Light" pitchFamily="34" charset="0"/>
              </a:rPr>
              <a:t> </a:t>
            </a:r>
            <a:r>
              <a:rPr lang="en-US" sz="1048" b="1" dirty="0">
                <a:solidFill>
                  <a:srgbClr val="FFFFFF"/>
                </a:solidFill>
                <a:latin typeface="Segoe UI Light" pitchFamily="34" charset="0"/>
              </a:rPr>
              <a:t>Deleted Files</a:t>
            </a:r>
          </a:p>
        </p:txBody>
      </p:sp>
      <p:sp>
        <p:nvSpPr>
          <p:cNvPr id="27" name="Rectangle 83"/>
          <p:cNvSpPr/>
          <p:nvPr/>
        </p:nvSpPr>
        <p:spPr>
          <a:xfrm>
            <a:off x="6964056" y="5173011"/>
            <a:ext cx="1422333" cy="45622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42" tIns="46621" rIns="93242" bIns="46621" rtlCol="0" anchor="ctr"/>
          <a:lstStyle/>
          <a:p>
            <a:pPr algn="ctr"/>
            <a:r>
              <a:rPr lang="en-US" sz="1048" b="1" dirty="0">
                <a:solidFill>
                  <a:srgbClr val="404040"/>
                </a:solidFill>
                <a:latin typeface="Segoe UI Light" pitchFamily="34" charset="0"/>
              </a:rPr>
              <a:t>Files Under Merge</a:t>
            </a:r>
          </a:p>
        </p:txBody>
      </p:sp>
      <p:sp>
        <p:nvSpPr>
          <p:cNvPr id="28" name="Text Placeholder 7"/>
          <p:cNvSpPr txBox="1">
            <a:spLocks/>
          </p:cNvSpPr>
          <p:nvPr/>
        </p:nvSpPr>
        <p:spPr>
          <a:xfrm>
            <a:off x="1908356" y="1939941"/>
            <a:ext cx="3174101" cy="489235"/>
          </a:xfrm>
          <a:prstGeom prst="rect">
            <a:avLst/>
          </a:prstGeom>
        </p:spPr>
        <p:txBody>
          <a:bodyPr lIns="93242" tIns="46621" rIns="93242" bIns="46621"/>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Font typeface="Arial"/>
              <a:buNone/>
            </a:pPr>
            <a:r>
              <a:rPr lang="en-US" sz="2025" dirty="0">
                <a:solidFill>
                  <a:srgbClr val="404040"/>
                </a:solidFill>
              </a:rPr>
              <a:t>Files as of Time 500</a:t>
            </a:r>
          </a:p>
        </p:txBody>
      </p:sp>
      <p:sp>
        <p:nvSpPr>
          <p:cNvPr id="32" name="Rectangle 83"/>
          <p:cNvSpPr/>
          <p:nvPr/>
        </p:nvSpPr>
        <p:spPr>
          <a:xfrm>
            <a:off x="7051180" y="2845577"/>
            <a:ext cx="209688" cy="132142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100-200</a:t>
            </a:r>
          </a:p>
        </p:txBody>
      </p:sp>
      <p:sp>
        <p:nvSpPr>
          <p:cNvPr id="35" name="Rectangle 83"/>
          <p:cNvSpPr/>
          <p:nvPr/>
        </p:nvSpPr>
        <p:spPr>
          <a:xfrm>
            <a:off x="7260869" y="3611565"/>
            <a:ext cx="184708" cy="5554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38" name="Rectangle 83"/>
          <p:cNvSpPr/>
          <p:nvPr/>
        </p:nvSpPr>
        <p:spPr>
          <a:xfrm>
            <a:off x="9018844" y="2845320"/>
            <a:ext cx="209688" cy="132142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400-500</a:t>
            </a:r>
          </a:p>
        </p:txBody>
      </p:sp>
      <p:sp>
        <p:nvSpPr>
          <p:cNvPr id="39" name="Rectangle 83"/>
          <p:cNvSpPr/>
          <p:nvPr/>
        </p:nvSpPr>
        <p:spPr>
          <a:xfrm>
            <a:off x="9229731" y="3794308"/>
            <a:ext cx="220182" cy="3724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40" name="Rectangle 83"/>
          <p:cNvSpPr/>
          <p:nvPr/>
        </p:nvSpPr>
        <p:spPr>
          <a:xfrm>
            <a:off x="9566139" y="2845319"/>
            <a:ext cx="209688" cy="132142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500-600</a:t>
            </a:r>
          </a:p>
        </p:txBody>
      </p:sp>
      <p:sp>
        <p:nvSpPr>
          <p:cNvPr id="41" name="Rectangle 83"/>
          <p:cNvSpPr/>
          <p:nvPr/>
        </p:nvSpPr>
        <p:spPr>
          <a:xfrm>
            <a:off x="9774054" y="3985984"/>
            <a:ext cx="220182" cy="180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
        <p:nvSpPr>
          <p:cNvPr id="42" name="Rectangle 83"/>
          <p:cNvSpPr/>
          <p:nvPr/>
        </p:nvSpPr>
        <p:spPr>
          <a:xfrm>
            <a:off x="8536877" y="2845321"/>
            <a:ext cx="209688" cy="132142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349" b="1" dirty="0">
                <a:solidFill>
                  <a:srgbClr val="FFFFFF"/>
                </a:solidFill>
                <a:latin typeface="Segoe UI Light" pitchFamily="34" charset="0"/>
              </a:rPr>
              <a:t>Range 200-400</a:t>
            </a:r>
          </a:p>
        </p:txBody>
      </p:sp>
      <p:sp>
        <p:nvSpPr>
          <p:cNvPr id="43" name="Rectangle 83"/>
          <p:cNvSpPr/>
          <p:nvPr/>
        </p:nvSpPr>
        <p:spPr>
          <a:xfrm>
            <a:off x="8746566" y="4054007"/>
            <a:ext cx="220182" cy="1127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42" tIns="46621" rIns="93242" bIns="46621" rtlCol="0" anchor="ctr"/>
          <a:lstStyle/>
          <a:p>
            <a:pPr algn="ctr"/>
            <a:r>
              <a:rPr lang="en-US" sz="1425" b="1" dirty="0">
                <a:solidFill>
                  <a:srgbClr val="FFFFFF"/>
                </a:solidFill>
                <a:latin typeface="Segoe UI Light" pitchFamily="34" charset="0"/>
              </a:rPr>
              <a:t> </a:t>
            </a:r>
          </a:p>
        </p:txBody>
      </p:sp>
    </p:spTree>
    <p:extLst>
      <p:ext uri="{BB962C8B-B14F-4D97-AF65-F5344CB8AC3E}">
        <p14:creationId xmlns:p14="http://schemas.microsoft.com/office/powerpoint/2010/main" val="17807567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33"/>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34"/>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36"/>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37"/>
                                        </p:tgtEl>
                                        <p:attrNameLst>
                                          <p:attrName>style.visibility</p:attrName>
                                        </p:attrNameLst>
                                      </p:cBhvr>
                                      <p:to>
                                        <p:strVal val="hidden"/>
                                      </p:to>
                                    </p:set>
                                  </p:childTnLst>
                                </p:cTn>
                              </p:par>
                              <p:par>
                                <p:cTn id="49" presetID="1"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44"/>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45"/>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46"/>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P spid="36" grpId="0" animBg="1"/>
      <p:bldP spid="36" grpId="1" animBg="1"/>
      <p:bldP spid="37" grpId="0" animBg="1"/>
      <p:bldP spid="37" grpId="1" animBg="1"/>
      <p:bldP spid="44" grpId="0" animBg="1"/>
      <p:bldP spid="44" grpId="1" animBg="1"/>
      <p:bldP spid="45" grpId="0" animBg="1"/>
      <p:bldP spid="45" grpId="1" animBg="1"/>
      <p:bldP spid="46" grpId="0" animBg="1"/>
      <p:bldP spid="46" grpId="1" animBg="1"/>
      <p:bldP spid="47" grpId="0" animBg="1"/>
      <p:bldP spid="47" grpId="1" animBg="1"/>
      <p:bldP spid="6" grpId="0"/>
      <p:bldP spid="21" grpId="0" animBg="1"/>
      <p:bldP spid="32" grpId="0" animBg="1"/>
      <p:bldP spid="35" grpId="0" animBg="1"/>
      <p:bldP spid="38" grpId="0" animBg="1"/>
      <p:bldP spid="39" grpId="0" animBg="1"/>
      <p:bldP spid="40" grpId="0" animBg="1"/>
      <p:bldP spid="41" grpId="0" animBg="1"/>
      <p:bldP spid="42" grpId="0" animBg="1"/>
      <p:bldP spid="4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72" y="114500"/>
            <a:ext cx="11153975" cy="609235"/>
          </a:xfrm>
        </p:spPr>
        <p:txBody>
          <a:bodyPr/>
          <a:lstStyle/>
          <a:p>
            <a:r>
              <a:rPr lang="en-US" sz="4399" dirty="0"/>
              <a:t>Efficient Logging for Memory-Optimized Tables</a:t>
            </a:r>
          </a:p>
        </p:txBody>
      </p:sp>
      <p:sp>
        <p:nvSpPr>
          <p:cNvPr id="3" name="Text Placeholder 2"/>
          <p:cNvSpPr>
            <a:spLocks noGrp="1"/>
          </p:cNvSpPr>
          <p:nvPr>
            <p:ph type="body" sz="quarter" idx="10"/>
          </p:nvPr>
        </p:nvSpPr>
        <p:spPr>
          <a:xfrm>
            <a:off x="366971" y="1211612"/>
            <a:ext cx="11153976" cy="5697351"/>
          </a:xfrm>
        </p:spPr>
        <p:txBody>
          <a:bodyPr/>
          <a:lstStyle/>
          <a:p>
            <a:r>
              <a:rPr lang="en-US" dirty="0"/>
              <a:t>Uses </a:t>
            </a:r>
            <a:r>
              <a:rPr lang="en-US" dirty="0" smtClean="0"/>
              <a:t>SQL Server </a:t>
            </a:r>
            <a:r>
              <a:rPr lang="en-US" dirty="0"/>
              <a:t>transaction log to store </a:t>
            </a:r>
            <a:r>
              <a:rPr lang="en-US" dirty="0" smtClean="0"/>
              <a:t>content</a:t>
            </a:r>
          </a:p>
          <a:p>
            <a:pPr marL="257101" lvl="1" indent="-257101">
              <a:buFont typeface="Arial" panose="020B0604020202020204" pitchFamily="34" charset="0"/>
              <a:buChar char="•"/>
            </a:pPr>
            <a:r>
              <a:rPr lang="en-US" dirty="0">
                <a:latin typeface="+mj-lt"/>
              </a:rPr>
              <a:t>Each </a:t>
            </a:r>
            <a:r>
              <a:rPr lang="en-US" dirty="0" smtClean="0">
                <a:solidFill>
                  <a:schemeClr val="tx1"/>
                </a:solidFill>
                <a:latin typeface="+mj-lt"/>
              </a:rPr>
              <a:t>In-Memory OLTP </a:t>
            </a:r>
            <a:r>
              <a:rPr lang="en-US" dirty="0">
                <a:latin typeface="+mj-lt"/>
              </a:rPr>
              <a:t>log record contains a log record header followed by opaque memory optimized-specific log content</a:t>
            </a:r>
            <a:r>
              <a:rPr lang="en-US" dirty="0" smtClean="0">
                <a:latin typeface="+mj-lt"/>
              </a:rPr>
              <a:t>.</a:t>
            </a:r>
          </a:p>
          <a:p>
            <a:pPr marL="257101" lvl="1" indent="-257101">
              <a:buFont typeface="Arial" panose="020B0604020202020204" pitchFamily="34" charset="0"/>
              <a:buChar char="•"/>
            </a:pPr>
            <a:endParaRPr lang="en-US" dirty="0">
              <a:latin typeface="+mj-lt"/>
            </a:endParaRPr>
          </a:p>
          <a:p>
            <a:r>
              <a:rPr lang="en-US" dirty="0" smtClean="0"/>
              <a:t>All </a:t>
            </a:r>
            <a:r>
              <a:rPr lang="en-US" dirty="0"/>
              <a:t>logging </a:t>
            </a:r>
            <a:r>
              <a:rPr lang="en-US" dirty="0" smtClean="0"/>
              <a:t>for memory-optimized tables is </a:t>
            </a:r>
            <a:r>
              <a:rPr lang="en-US" dirty="0"/>
              <a:t>logical</a:t>
            </a:r>
          </a:p>
          <a:p>
            <a:pPr marL="257101" lvl="1" indent="-257101">
              <a:buFont typeface="Arial" panose="020B0604020202020204" pitchFamily="34" charset="0"/>
              <a:buChar char="•"/>
            </a:pPr>
            <a:r>
              <a:rPr lang="en-US" dirty="0">
                <a:latin typeface="+mj-lt"/>
              </a:rPr>
              <a:t>No </a:t>
            </a:r>
            <a:r>
              <a:rPr lang="en-US" dirty="0" smtClean="0">
                <a:latin typeface="+mj-lt"/>
              </a:rPr>
              <a:t>log </a:t>
            </a:r>
            <a:r>
              <a:rPr lang="en-US" dirty="0">
                <a:latin typeface="+mj-lt"/>
              </a:rPr>
              <a:t>records for physical structure modifications.</a:t>
            </a:r>
          </a:p>
          <a:p>
            <a:pPr marL="257101" lvl="1" indent="-257101">
              <a:buFont typeface="Arial" panose="020B0604020202020204" pitchFamily="34" charset="0"/>
              <a:buChar char="•"/>
            </a:pPr>
            <a:r>
              <a:rPr lang="en-US" dirty="0">
                <a:latin typeface="+mj-lt"/>
              </a:rPr>
              <a:t>No index-specific / index-maintenance log records.</a:t>
            </a:r>
          </a:p>
          <a:p>
            <a:pPr marL="257101" lvl="1" indent="-257101">
              <a:buFont typeface="Arial" panose="020B0604020202020204" pitchFamily="34" charset="0"/>
              <a:buChar char="•"/>
            </a:pPr>
            <a:r>
              <a:rPr lang="en-US" dirty="0">
                <a:latin typeface="+mj-lt"/>
              </a:rPr>
              <a:t>No UNDO information is </a:t>
            </a:r>
            <a:r>
              <a:rPr lang="en-US" dirty="0" smtClean="0">
                <a:latin typeface="+mj-lt"/>
              </a:rPr>
              <a:t>logged</a:t>
            </a:r>
          </a:p>
          <a:p>
            <a:pPr marL="257101" lvl="1" indent="-257101">
              <a:buFont typeface="Arial" panose="020B0604020202020204" pitchFamily="34" charset="0"/>
              <a:buChar char="•"/>
            </a:pPr>
            <a:endParaRPr lang="en-US" dirty="0" smtClean="0">
              <a:latin typeface="+mj-lt"/>
            </a:endParaRPr>
          </a:p>
          <a:p>
            <a:pPr lvl="1"/>
            <a:r>
              <a:rPr lang="en-US" sz="3000" b="1" dirty="0">
                <a:gradFill>
                  <a:gsLst>
                    <a:gs pos="1250">
                      <a:schemeClr val="tx1"/>
                    </a:gs>
                    <a:gs pos="99000">
                      <a:schemeClr val="tx1"/>
                    </a:gs>
                  </a:gsLst>
                  <a:lin ang="5400000" scaled="0"/>
                </a:gradFill>
                <a:latin typeface="+mj-lt"/>
              </a:rPr>
              <a:t>Recovery Models  </a:t>
            </a:r>
            <a:endParaRPr lang="en-US" b="1" dirty="0">
              <a:latin typeface="+mj-lt"/>
            </a:endParaRPr>
          </a:p>
          <a:p>
            <a:pPr marL="257101" lvl="1" indent="-257101">
              <a:buFont typeface="Arial" panose="020B0604020202020204" pitchFamily="34" charset="0"/>
              <a:buChar char="•"/>
            </a:pPr>
            <a:r>
              <a:rPr lang="en-US" dirty="0">
                <a:latin typeface="+mj-lt"/>
              </a:rPr>
              <a:t>All three recovery </a:t>
            </a:r>
            <a:r>
              <a:rPr lang="en-US" dirty="0" smtClean="0">
                <a:latin typeface="+mj-lt"/>
              </a:rPr>
              <a:t>models (Simple, Full, Bulk) </a:t>
            </a:r>
            <a:r>
              <a:rPr lang="en-US" dirty="0">
                <a:latin typeface="+mj-lt"/>
              </a:rPr>
              <a:t>are supported </a:t>
            </a:r>
          </a:p>
          <a:p>
            <a:pPr lvl="1"/>
            <a:endParaRPr lang="en-US" dirty="0">
              <a:latin typeface="+mj-lt"/>
            </a:endParaRPr>
          </a:p>
          <a:p>
            <a:endParaRPr lang="en-US" dirty="0"/>
          </a:p>
        </p:txBody>
      </p:sp>
    </p:spTree>
    <p:extLst>
      <p:ext uri="{BB962C8B-B14F-4D97-AF65-F5344CB8AC3E}">
        <p14:creationId xmlns:p14="http://schemas.microsoft.com/office/powerpoint/2010/main" val="96357967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Box 2"/>
          <p:cNvSpPr txBox="1"/>
          <p:nvPr/>
        </p:nvSpPr>
        <p:spPr>
          <a:xfrm>
            <a:off x="655637" y="1592262"/>
            <a:ext cx="10363200" cy="3471720"/>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800" dirty="0" smtClean="0">
                <a:gradFill>
                  <a:gsLst>
                    <a:gs pos="2917">
                      <a:srgbClr val="404040"/>
                    </a:gs>
                    <a:gs pos="30000">
                      <a:srgbClr val="404040"/>
                    </a:gs>
                  </a:gsLst>
                  <a:lin ang="5400000" scaled="0"/>
                </a:gradFill>
              </a:rPr>
              <a:t>Overview of SQL Server 2014 and In-memory improvements</a:t>
            </a:r>
          </a:p>
          <a:p>
            <a:pPr marL="342900" indent="-342900">
              <a:lnSpc>
                <a:spcPct val="90000"/>
              </a:lnSpc>
              <a:spcAft>
                <a:spcPts val="600"/>
              </a:spcAft>
              <a:buFont typeface="Arial" panose="020B0604020202020204" pitchFamily="34" charset="0"/>
              <a:buChar char="•"/>
            </a:pPr>
            <a:r>
              <a:rPr lang="en-US" sz="2800" dirty="0" smtClean="0">
                <a:gradFill>
                  <a:gsLst>
                    <a:gs pos="2917">
                      <a:srgbClr val="404040"/>
                    </a:gs>
                    <a:gs pos="30000">
                      <a:srgbClr val="404040"/>
                    </a:gs>
                  </a:gsLst>
                  <a:lin ang="5400000" scaled="0"/>
                </a:gradFill>
              </a:rPr>
              <a:t>In-memory OLTP architecture</a:t>
            </a:r>
          </a:p>
          <a:p>
            <a:pPr marL="342900" indent="-342900">
              <a:lnSpc>
                <a:spcPct val="90000"/>
              </a:lnSpc>
              <a:spcAft>
                <a:spcPts val="600"/>
              </a:spcAft>
              <a:buFont typeface="Arial" panose="020B0604020202020204" pitchFamily="34" charset="0"/>
              <a:buChar char="•"/>
            </a:pPr>
            <a:r>
              <a:rPr lang="en-US" sz="2800" dirty="0" smtClean="0">
                <a:gradFill>
                  <a:gsLst>
                    <a:gs pos="2917">
                      <a:srgbClr val="404040"/>
                    </a:gs>
                    <a:gs pos="30000">
                      <a:srgbClr val="404040"/>
                    </a:gs>
                  </a:gsLst>
                  <a:lin ang="5400000" scaled="0"/>
                </a:gradFill>
              </a:rPr>
              <a:t>How to use</a:t>
            </a:r>
            <a:endParaRPr lang="en-US" sz="2800" dirty="0">
              <a:gradFill>
                <a:gsLst>
                  <a:gs pos="2917">
                    <a:srgbClr val="404040"/>
                  </a:gs>
                  <a:gs pos="30000">
                    <a:srgbClr val="404040"/>
                  </a:gs>
                </a:gsLst>
                <a:lin ang="5400000" scaled="0"/>
              </a:gradFill>
            </a:endParaRPr>
          </a:p>
          <a:p>
            <a:pPr marL="342900" indent="-342900">
              <a:lnSpc>
                <a:spcPct val="90000"/>
              </a:lnSpc>
              <a:spcAft>
                <a:spcPts val="600"/>
              </a:spcAft>
              <a:buFont typeface="Arial" panose="020B0604020202020204" pitchFamily="34" charset="0"/>
              <a:buChar char="•"/>
            </a:pPr>
            <a:r>
              <a:rPr lang="en-US" sz="2800" dirty="0" smtClean="0">
                <a:gradFill>
                  <a:gsLst>
                    <a:gs pos="2917">
                      <a:srgbClr val="404040"/>
                    </a:gs>
                    <a:gs pos="30000">
                      <a:srgbClr val="404040"/>
                    </a:gs>
                  </a:gsLst>
                  <a:lin ang="5400000" scaled="0"/>
                </a:gradFill>
              </a:rPr>
              <a:t>Memory usage and control</a:t>
            </a:r>
          </a:p>
          <a:p>
            <a:pPr marL="342900" indent="-342900">
              <a:lnSpc>
                <a:spcPct val="90000"/>
              </a:lnSpc>
              <a:spcAft>
                <a:spcPts val="600"/>
              </a:spcAft>
              <a:buFont typeface="Arial" panose="020B0604020202020204" pitchFamily="34" charset="0"/>
              <a:buChar char="•"/>
            </a:pPr>
            <a:r>
              <a:rPr lang="en-US" sz="2800" dirty="0" smtClean="0">
                <a:gradFill>
                  <a:gsLst>
                    <a:gs pos="2917">
                      <a:srgbClr val="404040"/>
                    </a:gs>
                    <a:gs pos="30000">
                      <a:srgbClr val="404040"/>
                    </a:gs>
                  </a:gsLst>
                  <a:lin ang="5400000" scaled="0"/>
                </a:gradFill>
              </a:rPr>
              <a:t>Data durability</a:t>
            </a:r>
          </a:p>
          <a:p>
            <a:pPr marL="342900" indent="-342900">
              <a:lnSpc>
                <a:spcPct val="90000"/>
              </a:lnSpc>
              <a:spcAft>
                <a:spcPts val="600"/>
              </a:spcAft>
              <a:buFont typeface="Arial" panose="020B0604020202020204" pitchFamily="34" charset="0"/>
              <a:buChar char="•"/>
            </a:pPr>
            <a:r>
              <a:rPr lang="en-US" sz="2800" dirty="0" smtClean="0">
                <a:gradFill>
                  <a:gsLst>
                    <a:gs pos="2917">
                      <a:srgbClr val="404040"/>
                    </a:gs>
                    <a:gs pos="30000">
                      <a:srgbClr val="404040"/>
                    </a:gs>
                  </a:gsLst>
                  <a:lin ang="5400000" scaled="0"/>
                </a:gradFill>
              </a:rPr>
              <a:t>Analysis and Migration Tools</a:t>
            </a:r>
          </a:p>
          <a:p>
            <a:pPr>
              <a:lnSpc>
                <a:spcPct val="90000"/>
              </a:lnSpc>
              <a:spcAft>
                <a:spcPts val="600"/>
              </a:spcAft>
            </a:pPr>
            <a:endParaRPr lang="en-US" sz="2800" dirty="0" smtClean="0">
              <a:gradFill>
                <a:gsLst>
                  <a:gs pos="2917">
                    <a:srgbClr val="404040"/>
                  </a:gs>
                  <a:gs pos="30000">
                    <a:srgbClr val="404040"/>
                  </a:gs>
                </a:gsLst>
                <a:lin ang="5400000" scaled="0"/>
              </a:gradFill>
            </a:endParaRPr>
          </a:p>
        </p:txBody>
      </p:sp>
    </p:spTree>
    <p:extLst>
      <p:ext uri="{BB962C8B-B14F-4D97-AF65-F5344CB8AC3E}">
        <p14:creationId xmlns:p14="http://schemas.microsoft.com/office/powerpoint/2010/main" val="20922546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468" y="233156"/>
            <a:ext cx="11373923" cy="678031"/>
          </a:xfrm>
        </p:spPr>
        <p:txBody>
          <a:bodyPr/>
          <a:lstStyle/>
          <a:p>
            <a:r>
              <a:rPr lang="en-US" sz="4896" dirty="0"/>
              <a:t>In-Memory OLTP Recovery – Speed of IO</a:t>
            </a:r>
          </a:p>
        </p:txBody>
      </p:sp>
      <p:sp>
        <p:nvSpPr>
          <p:cNvPr id="4" name="Rectangle 3"/>
          <p:cNvSpPr/>
          <p:nvPr/>
        </p:nvSpPr>
        <p:spPr>
          <a:xfrm>
            <a:off x="2184803" y="1974171"/>
            <a:ext cx="4584518" cy="209334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endParaRPr lang="en-US" sz="1349" dirty="0">
              <a:solidFill>
                <a:srgbClr val="FFFFFF"/>
              </a:solidFill>
            </a:endParaRPr>
          </a:p>
        </p:txBody>
      </p:sp>
      <p:sp>
        <p:nvSpPr>
          <p:cNvPr id="5" name="Rectangle 4"/>
          <p:cNvSpPr/>
          <p:nvPr/>
        </p:nvSpPr>
        <p:spPr>
          <a:xfrm>
            <a:off x="4352415" y="3782224"/>
            <a:ext cx="783913" cy="18910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900" dirty="0">
                <a:solidFill>
                  <a:srgbClr val="404040"/>
                </a:solidFill>
              </a:rPr>
              <a:t>Delta map</a:t>
            </a:r>
          </a:p>
        </p:txBody>
      </p:sp>
      <p:sp>
        <p:nvSpPr>
          <p:cNvPr id="6" name="Rectangle 5"/>
          <p:cNvSpPr/>
          <p:nvPr/>
        </p:nvSpPr>
        <p:spPr>
          <a:xfrm>
            <a:off x="5549904" y="4456562"/>
            <a:ext cx="1219418" cy="121325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endParaRPr lang="en-US" sz="1349">
              <a:solidFill>
                <a:srgbClr val="FFFFFF"/>
              </a:solidFill>
            </a:endParaRPr>
          </a:p>
        </p:txBody>
      </p:sp>
      <p:sp>
        <p:nvSpPr>
          <p:cNvPr id="7" name="Rectangle 6"/>
          <p:cNvSpPr/>
          <p:nvPr/>
        </p:nvSpPr>
        <p:spPr>
          <a:xfrm>
            <a:off x="2184804" y="4456562"/>
            <a:ext cx="2447511" cy="121325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endParaRPr lang="en-US" sz="1349">
              <a:solidFill>
                <a:srgbClr val="FFFFFF"/>
              </a:solidFill>
            </a:endParaRPr>
          </a:p>
        </p:txBody>
      </p:sp>
      <p:sp>
        <p:nvSpPr>
          <p:cNvPr id="8" name="Rectangle 7"/>
          <p:cNvSpPr/>
          <p:nvPr/>
        </p:nvSpPr>
        <p:spPr>
          <a:xfrm>
            <a:off x="4309890" y="3389578"/>
            <a:ext cx="862873" cy="25213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404040"/>
                </a:solidFill>
              </a:rPr>
              <a:t>Recovery Data Loader</a:t>
            </a:r>
          </a:p>
        </p:txBody>
      </p:sp>
      <p:sp>
        <p:nvSpPr>
          <p:cNvPr id="9" name="Rectangle 8"/>
          <p:cNvSpPr/>
          <p:nvPr/>
        </p:nvSpPr>
        <p:spPr>
          <a:xfrm>
            <a:off x="2973051" y="4874090"/>
            <a:ext cx="435507" cy="37820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rPr>
              <a:t>Delta</a:t>
            </a:r>
          </a:p>
          <a:p>
            <a:pPr algn="ctr"/>
            <a:r>
              <a:rPr lang="en-US" sz="825" dirty="0">
                <a:solidFill>
                  <a:srgbClr val="FFFFFF"/>
                </a:solidFill>
              </a:rPr>
              <a:t>File1</a:t>
            </a:r>
          </a:p>
        </p:txBody>
      </p:sp>
      <p:sp>
        <p:nvSpPr>
          <p:cNvPr id="10" name="Rectangle 9"/>
          <p:cNvSpPr/>
          <p:nvPr/>
        </p:nvSpPr>
        <p:spPr>
          <a:xfrm>
            <a:off x="2337772" y="2048713"/>
            <a:ext cx="2846674" cy="10085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2025" dirty="0">
                <a:solidFill>
                  <a:srgbClr val="FFFFFF"/>
                </a:solidFill>
              </a:rPr>
              <a:t>Memory </a:t>
            </a:r>
          </a:p>
          <a:p>
            <a:pPr algn="ctr"/>
            <a:r>
              <a:rPr lang="en-US" sz="2025" dirty="0">
                <a:solidFill>
                  <a:srgbClr val="FFFFFF"/>
                </a:solidFill>
              </a:rPr>
              <a:t>Optimized Tables</a:t>
            </a:r>
          </a:p>
        </p:txBody>
      </p:sp>
      <p:sp>
        <p:nvSpPr>
          <p:cNvPr id="11" name="Rectangle 10"/>
          <p:cNvSpPr/>
          <p:nvPr/>
        </p:nvSpPr>
        <p:spPr>
          <a:xfrm>
            <a:off x="3285271" y="3393637"/>
            <a:ext cx="862873" cy="25213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404040"/>
                </a:solidFill>
              </a:rPr>
              <a:t>Recovery Data Loader</a:t>
            </a:r>
          </a:p>
        </p:txBody>
      </p:sp>
      <p:sp>
        <p:nvSpPr>
          <p:cNvPr id="12" name="Rectangle 11"/>
          <p:cNvSpPr/>
          <p:nvPr/>
        </p:nvSpPr>
        <p:spPr>
          <a:xfrm>
            <a:off x="2261289" y="3393994"/>
            <a:ext cx="862873" cy="25213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404040"/>
                </a:solidFill>
              </a:rPr>
              <a:t>Recovery Data Loader</a:t>
            </a:r>
          </a:p>
        </p:txBody>
      </p:sp>
      <p:sp>
        <p:nvSpPr>
          <p:cNvPr id="13" name="Up Arrow 12"/>
          <p:cNvSpPr/>
          <p:nvPr/>
        </p:nvSpPr>
        <p:spPr>
          <a:xfrm>
            <a:off x="3714498" y="3072227"/>
            <a:ext cx="52260" cy="31706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endParaRPr lang="en-US" sz="1349">
              <a:solidFill>
                <a:srgbClr val="FFFFFF"/>
              </a:solidFill>
            </a:endParaRPr>
          </a:p>
        </p:txBody>
      </p:sp>
      <p:sp>
        <p:nvSpPr>
          <p:cNvPr id="14" name="Rectangle 13"/>
          <p:cNvSpPr/>
          <p:nvPr/>
        </p:nvSpPr>
        <p:spPr>
          <a:xfrm>
            <a:off x="3325902" y="3782224"/>
            <a:ext cx="783913" cy="18910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900" dirty="0">
                <a:solidFill>
                  <a:srgbClr val="404040"/>
                </a:solidFill>
              </a:rPr>
              <a:t>Delta map</a:t>
            </a:r>
          </a:p>
        </p:txBody>
      </p:sp>
      <p:sp>
        <p:nvSpPr>
          <p:cNvPr id="15" name="Rectangle 14"/>
          <p:cNvSpPr/>
          <p:nvPr/>
        </p:nvSpPr>
        <p:spPr>
          <a:xfrm>
            <a:off x="2290778" y="3776529"/>
            <a:ext cx="783913" cy="18910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900" dirty="0">
                <a:solidFill>
                  <a:srgbClr val="404040"/>
                </a:solidFill>
              </a:rPr>
              <a:t>Delta map</a:t>
            </a:r>
          </a:p>
        </p:txBody>
      </p:sp>
      <p:sp>
        <p:nvSpPr>
          <p:cNvPr id="16" name="Rectangle 15"/>
          <p:cNvSpPr/>
          <p:nvPr/>
        </p:nvSpPr>
        <p:spPr>
          <a:xfrm>
            <a:off x="2490741" y="4872230"/>
            <a:ext cx="435507" cy="37820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rPr>
              <a:t>Data</a:t>
            </a:r>
          </a:p>
          <a:p>
            <a:pPr algn="ctr"/>
            <a:r>
              <a:rPr lang="en-US" sz="825" dirty="0">
                <a:solidFill>
                  <a:srgbClr val="FFFFFF"/>
                </a:solidFill>
              </a:rPr>
              <a:t>File1</a:t>
            </a:r>
          </a:p>
        </p:txBody>
      </p:sp>
      <p:sp>
        <p:nvSpPr>
          <p:cNvPr id="17" name="Rectangle 16"/>
          <p:cNvSpPr/>
          <p:nvPr/>
        </p:nvSpPr>
        <p:spPr>
          <a:xfrm>
            <a:off x="4043838" y="4874090"/>
            <a:ext cx="435507" cy="37820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rPr>
              <a:t>Delta</a:t>
            </a:r>
          </a:p>
          <a:p>
            <a:pPr algn="ctr"/>
            <a:r>
              <a:rPr lang="en-US" sz="825" dirty="0">
                <a:solidFill>
                  <a:srgbClr val="FFFFFF"/>
                </a:solidFill>
              </a:rPr>
              <a:t>File2</a:t>
            </a:r>
          </a:p>
        </p:txBody>
      </p:sp>
      <p:sp>
        <p:nvSpPr>
          <p:cNvPr id="18" name="Rectangle 17"/>
          <p:cNvSpPr/>
          <p:nvPr/>
        </p:nvSpPr>
        <p:spPr>
          <a:xfrm>
            <a:off x="3561528" y="4872230"/>
            <a:ext cx="435507" cy="37820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rPr>
              <a:t>Data</a:t>
            </a:r>
          </a:p>
          <a:p>
            <a:pPr algn="ctr"/>
            <a:r>
              <a:rPr lang="en-US" sz="825" dirty="0">
                <a:solidFill>
                  <a:srgbClr val="FFFFFF"/>
                </a:solidFill>
              </a:rPr>
              <a:t>File2</a:t>
            </a:r>
          </a:p>
        </p:txBody>
      </p:sp>
      <p:sp>
        <p:nvSpPr>
          <p:cNvPr id="19" name="Rectangle 18"/>
          <p:cNvSpPr/>
          <p:nvPr/>
        </p:nvSpPr>
        <p:spPr>
          <a:xfrm>
            <a:off x="6185408" y="4872230"/>
            <a:ext cx="435507" cy="37820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rPr>
              <a:t>Delta</a:t>
            </a:r>
          </a:p>
          <a:p>
            <a:pPr algn="ctr"/>
            <a:r>
              <a:rPr lang="en-US" sz="825" dirty="0">
                <a:solidFill>
                  <a:srgbClr val="FFFFFF"/>
                </a:solidFill>
              </a:rPr>
              <a:t>File3</a:t>
            </a:r>
          </a:p>
        </p:txBody>
      </p:sp>
      <p:sp>
        <p:nvSpPr>
          <p:cNvPr id="20" name="Rectangle 19"/>
          <p:cNvSpPr/>
          <p:nvPr/>
        </p:nvSpPr>
        <p:spPr>
          <a:xfrm>
            <a:off x="5703099" y="4872230"/>
            <a:ext cx="435507" cy="37820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r>
              <a:rPr lang="en-US" sz="825" dirty="0">
                <a:solidFill>
                  <a:srgbClr val="FFFFFF"/>
                </a:solidFill>
              </a:rPr>
              <a:t>Data</a:t>
            </a:r>
          </a:p>
          <a:p>
            <a:pPr algn="ctr"/>
            <a:r>
              <a:rPr lang="en-US" sz="825" dirty="0">
                <a:solidFill>
                  <a:srgbClr val="FFFFFF"/>
                </a:solidFill>
              </a:rPr>
              <a:t>File3</a:t>
            </a:r>
          </a:p>
        </p:txBody>
      </p:sp>
      <p:cxnSp>
        <p:nvCxnSpPr>
          <p:cNvPr id="21" name="Straight Arrow Connector 20"/>
          <p:cNvCxnSpPr/>
          <p:nvPr/>
        </p:nvCxnSpPr>
        <p:spPr>
          <a:xfrm flipH="1" flipV="1">
            <a:off x="4995993" y="4067513"/>
            <a:ext cx="783591" cy="38905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146964" y="4071857"/>
            <a:ext cx="1" cy="38470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6" idx="0"/>
            <a:endCxn id="12" idx="2"/>
          </p:cNvCxnSpPr>
          <p:nvPr/>
        </p:nvCxnSpPr>
        <p:spPr>
          <a:xfrm flipH="1" flipV="1">
            <a:off x="2692726" y="3646132"/>
            <a:ext cx="15771" cy="121395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flipV="1">
            <a:off x="3764370" y="3646129"/>
            <a:ext cx="15771" cy="12261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4861767" y="3646124"/>
            <a:ext cx="0" cy="10589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861769" y="4705033"/>
            <a:ext cx="91781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779583" y="4705033"/>
            <a:ext cx="0" cy="16906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Up Arrow 28"/>
          <p:cNvSpPr/>
          <p:nvPr/>
        </p:nvSpPr>
        <p:spPr>
          <a:xfrm>
            <a:off x="2720196" y="3073505"/>
            <a:ext cx="45890" cy="32048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endParaRPr lang="en-US" sz="1349">
              <a:solidFill>
                <a:srgbClr val="FFFFFF"/>
              </a:solidFill>
            </a:endParaRPr>
          </a:p>
        </p:txBody>
      </p:sp>
      <p:sp>
        <p:nvSpPr>
          <p:cNvPr id="30" name="Up Arrow 29"/>
          <p:cNvSpPr/>
          <p:nvPr/>
        </p:nvSpPr>
        <p:spPr>
          <a:xfrm>
            <a:off x="4861768" y="3088811"/>
            <a:ext cx="52260" cy="29395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lIns="93242" tIns="46621" rIns="93242" bIns="46621" rtlCol="0" anchor="ctr"/>
          <a:lstStyle/>
          <a:p>
            <a:pPr algn="ctr"/>
            <a:endParaRPr lang="en-US" sz="1349">
              <a:solidFill>
                <a:srgbClr val="FFFFFF"/>
              </a:solidFill>
            </a:endParaRPr>
          </a:p>
        </p:txBody>
      </p:sp>
      <p:sp>
        <p:nvSpPr>
          <p:cNvPr id="31" name="TextBox 30"/>
          <p:cNvSpPr txBox="1"/>
          <p:nvPr/>
        </p:nvSpPr>
        <p:spPr>
          <a:xfrm>
            <a:off x="2678257" y="3604048"/>
            <a:ext cx="477975" cy="223620"/>
          </a:xfrm>
          <a:prstGeom prst="rect">
            <a:avLst/>
          </a:prstGeom>
          <a:noFill/>
        </p:spPr>
        <p:txBody>
          <a:bodyPr wrap="square" lIns="93242" tIns="46621" rIns="93242" bIns="46621" rtlCol="0">
            <a:spAutoFit/>
          </a:bodyPr>
          <a:lstStyle/>
          <a:p>
            <a:r>
              <a:rPr lang="en-US" sz="825" dirty="0">
                <a:solidFill>
                  <a:srgbClr val="404040"/>
                </a:solidFill>
              </a:rPr>
              <a:t>filter</a:t>
            </a:r>
          </a:p>
        </p:txBody>
      </p:sp>
      <p:sp>
        <p:nvSpPr>
          <p:cNvPr id="32" name="TextBox 31"/>
          <p:cNvSpPr txBox="1"/>
          <p:nvPr/>
        </p:nvSpPr>
        <p:spPr>
          <a:xfrm>
            <a:off x="3332325" y="3604048"/>
            <a:ext cx="477975" cy="223620"/>
          </a:xfrm>
          <a:prstGeom prst="rect">
            <a:avLst/>
          </a:prstGeom>
          <a:noFill/>
        </p:spPr>
        <p:txBody>
          <a:bodyPr wrap="square" lIns="93242" tIns="46621" rIns="93242" bIns="46621" rtlCol="0">
            <a:spAutoFit/>
          </a:bodyPr>
          <a:lstStyle/>
          <a:p>
            <a:r>
              <a:rPr lang="en-US" sz="825" dirty="0">
                <a:solidFill>
                  <a:srgbClr val="404040"/>
                </a:solidFill>
              </a:rPr>
              <a:t>filter</a:t>
            </a:r>
          </a:p>
        </p:txBody>
      </p:sp>
      <p:sp>
        <p:nvSpPr>
          <p:cNvPr id="33" name="TextBox 32"/>
          <p:cNvSpPr txBox="1"/>
          <p:nvPr/>
        </p:nvSpPr>
        <p:spPr>
          <a:xfrm>
            <a:off x="4498089" y="3607157"/>
            <a:ext cx="477975" cy="223620"/>
          </a:xfrm>
          <a:prstGeom prst="rect">
            <a:avLst/>
          </a:prstGeom>
          <a:noFill/>
        </p:spPr>
        <p:txBody>
          <a:bodyPr wrap="square" lIns="93242" tIns="46621" rIns="93242" bIns="46621" rtlCol="0">
            <a:spAutoFit/>
          </a:bodyPr>
          <a:lstStyle/>
          <a:p>
            <a:r>
              <a:rPr lang="en-US" sz="825" dirty="0">
                <a:solidFill>
                  <a:srgbClr val="404040"/>
                </a:solidFill>
              </a:rPr>
              <a:t>filter</a:t>
            </a:r>
          </a:p>
        </p:txBody>
      </p:sp>
      <p:sp>
        <p:nvSpPr>
          <p:cNvPr id="34" name="TextBox 33"/>
          <p:cNvSpPr txBox="1"/>
          <p:nvPr/>
        </p:nvSpPr>
        <p:spPr>
          <a:xfrm>
            <a:off x="2391935" y="5716868"/>
            <a:ext cx="2187523" cy="258798"/>
          </a:xfrm>
          <a:prstGeom prst="rect">
            <a:avLst/>
          </a:prstGeom>
          <a:noFill/>
        </p:spPr>
        <p:txBody>
          <a:bodyPr wrap="none" lIns="93242" tIns="46621" rIns="93242" bIns="46621" rtlCol="0">
            <a:spAutoFit/>
          </a:bodyPr>
          <a:lstStyle/>
          <a:p>
            <a:r>
              <a:rPr lang="en-US" sz="1048" dirty="0">
                <a:solidFill>
                  <a:srgbClr val="404040"/>
                </a:solidFill>
              </a:rPr>
              <a:t>Memory Optimized Container - 1</a:t>
            </a:r>
          </a:p>
        </p:txBody>
      </p:sp>
      <p:sp>
        <p:nvSpPr>
          <p:cNvPr id="35" name="TextBox 34"/>
          <p:cNvSpPr txBox="1"/>
          <p:nvPr/>
        </p:nvSpPr>
        <p:spPr>
          <a:xfrm>
            <a:off x="5174339" y="5716868"/>
            <a:ext cx="2187523" cy="258798"/>
          </a:xfrm>
          <a:prstGeom prst="rect">
            <a:avLst/>
          </a:prstGeom>
          <a:noFill/>
        </p:spPr>
        <p:txBody>
          <a:bodyPr wrap="none" lIns="93242" tIns="46621" rIns="93242" bIns="46621" rtlCol="0">
            <a:spAutoFit/>
          </a:bodyPr>
          <a:lstStyle/>
          <a:p>
            <a:r>
              <a:rPr lang="en-US" sz="1048" dirty="0">
                <a:solidFill>
                  <a:srgbClr val="404040"/>
                </a:solidFill>
              </a:rPr>
              <a:t>Memory Optimized Container - 2</a:t>
            </a:r>
          </a:p>
        </p:txBody>
      </p:sp>
      <p:sp>
        <p:nvSpPr>
          <p:cNvPr id="36" name="Content Placeholder 1"/>
          <p:cNvSpPr txBox="1">
            <a:spLocks/>
          </p:cNvSpPr>
          <p:nvPr/>
        </p:nvSpPr>
        <p:spPr>
          <a:xfrm>
            <a:off x="7204676" y="1802545"/>
            <a:ext cx="4471682" cy="345673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000" dirty="0">
                <a:gradFill>
                  <a:gsLst>
                    <a:gs pos="1250">
                      <a:srgbClr val="404040"/>
                    </a:gs>
                    <a:gs pos="100000">
                      <a:srgbClr val="404040"/>
                    </a:gs>
                  </a:gsLst>
                  <a:lin ang="5400000" scaled="0"/>
                </a:gradFill>
              </a:rPr>
              <a:t>Impact on Recovery Time Objective (RTO)</a:t>
            </a:r>
          </a:p>
          <a:p>
            <a:pPr marL="542797" lvl="1" indent="-285695"/>
            <a:r>
              <a:rPr lang="en-US" sz="1800" dirty="0">
                <a:gradFill>
                  <a:gsLst>
                    <a:gs pos="1250">
                      <a:srgbClr val="404040"/>
                    </a:gs>
                    <a:gs pos="100000">
                      <a:srgbClr val="404040"/>
                    </a:gs>
                  </a:gsLst>
                  <a:lin ang="5400000" scaled="0"/>
                </a:gradFill>
              </a:rPr>
              <a:t>Load speed (IO) of data &amp; Size of durable tables</a:t>
            </a:r>
          </a:p>
          <a:p>
            <a:pPr marL="542797" lvl="1" indent="-285695"/>
            <a:endParaRPr lang="en-US" sz="1800" dirty="0">
              <a:gradFill>
                <a:gsLst>
                  <a:gs pos="1250">
                    <a:srgbClr val="404040"/>
                  </a:gs>
                  <a:gs pos="100000">
                    <a:srgbClr val="404040"/>
                  </a:gs>
                </a:gsLst>
                <a:lin ang="5400000" scaled="0"/>
              </a:gradFill>
            </a:endParaRPr>
          </a:p>
          <a:p>
            <a:pPr marL="542797" lvl="1" indent="-285695"/>
            <a:r>
              <a:rPr lang="en-US" sz="1800" dirty="0">
                <a:gradFill>
                  <a:gsLst>
                    <a:gs pos="1250">
                      <a:srgbClr val="404040"/>
                    </a:gs>
                    <a:gs pos="100000">
                      <a:srgbClr val="404040"/>
                    </a:gs>
                  </a:gsLst>
                  <a:lin ang="5400000" scaled="0"/>
                </a:gradFill>
              </a:rPr>
              <a:t>Hash index with heavy collision (bucket count too low) and large non-clustered (Range) index have additional recovery overhead.</a:t>
            </a:r>
          </a:p>
        </p:txBody>
      </p:sp>
    </p:spTree>
    <p:extLst>
      <p:ext uri="{BB962C8B-B14F-4D97-AF65-F5344CB8AC3E}">
        <p14:creationId xmlns:p14="http://schemas.microsoft.com/office/powerpoint/2010/main" val="2072962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6">
                                            <p:txEl>
                                              <p:pRg st="0" end="0"/>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6">
                                            <p:txEl>
                                              <p:pRg st="1" end="1"/>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1" grpId="0" animBg="1"/>
      <p:bldP spid="12" grpId="0" animBg="1"/>
      <p:bldP spid="13" grpId="0" animBg="1"/>
      <p:bldP spid="14" grpId="0" animBg="1"/>
      <p:bldP spid="15" grpId="0" animBg="1"/>
      <p:bldP spid="29" grpId="0" animBg="1"/>
      <p:bldP spid="30" grpId="0" animBg="1"/>
      <p:bldP spid="31" grpId="0"/>
      <p:bldP spid="32" grpId="0"/>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468" y="233155"/>
            <a:ext cx="11373923" cy="621530"/>
          </a:xfrm>
        </p:spPr>
        <p:txBody>
          <a:bodyPr/>
          <a:lstStyle/>
          <a:p>
            <a:r>
              <a:rPr lang="en-US" sz="4488" dirty="0"/>
              <a:t>Suitable scenarios for V1 (in SQL Server 2014)</a:t>
            </a:r>
          </a:p>
        </p:txBody>
      </p:sp>
      <p:graphicFrame>
        <p:nvGraphicFramePr>
          <p:cNvPr id="5" name="Table 4"/>
          <p:cNvGraphicFramePr>
            <a:graphicFrameLocks noGrp="1"/>
          </p:cNvGraphicFramePr>
          <p:nvPr>
            <p:extLst/>
          </p:nvPr>
        </p:nvGraphicFramePr>
        <p:xfrm>
          <a:off x="772071" y="1990749"/>
          <a:ext cx="10736529" cy="4359122"/>
        </p:xfrm>
        <a:graphic>
          <a:graphicData uri="http://schemas.openxmlformats.org/drawingml/2006/table">
            <a:tbl>
              <a:tblPr firstRow="1" bandRow="1">
                <a:tableStyleId>{5C22544A-7EE6-4342-B048-85BDC9FD1C3A}</a:tableStyleId>
              </a:tblPr>
              <a:tblGrid>
                <a:gridCol w="3578843"/>
                <a:gridCol w="3578843"/>
                <a:gridCol w="3578843"/>
              </a:tblGrid>
              <a:tr h="435182">
                <a:tc>
                  <a:txBody>
                    <a:bodyPr/>
                    <a:lstStyle/>
                    <a:p>
                      <a:endParaRPr lang="en-US" sz="2000" dirty="0">
                        <a:latin typeface="Segoe UI Light" pitchFamily="34" charset="0"/>
                      </a:endParaRPr>
                    </a:p>
                  </a:txBody>
                  <a:tcPr marL="124314" marR="124314" marT="62157" marB="62157"/>
                </a:tc>
                <a:tc>
                  <a:txBody>
                    <a:bodyPr/>
                    <a:lstStyle/>
                    <a:p>
                      <a:r>
                        <a:rPr lang="en-US" sz="2000" dirty="0" smtClean="0">
                          <a:solidFill>
                            <a:srgbClr val="FFFFFF"/>
                          </a:solidFill>
                          <a:latin typeface="Segoe UI Light" pitchFamily="34" charset="0"/>
                        </a:rPr>
                        <a:t>Optimal</a:t>
                      </a:r>
                      <a:r>
                        <a:rPr lang="en-US" sz="2000" baseline="0" dirty="0" smtClean="0">
                          <a:solidFill>
                            <a:srgbClr val="FFFFFF"/>
                          </a:solidFill>
                          <a:latin typeface="Segoe UI Light" pitchFamily="34" charset="0"/>
                        </a:rPr>
                        <a:t> </a:t>
                      </a:r>
                      <a:r>
                        <a:rPr lang="en-US" sz="2000" dirty="0" smtClean="0">
                          <a:solidFill>
                            <a:srgbClr val="FFFFFF"/>
                          </a:solidFill>
                          <a:latin typeface="Segoe UI Light" pitchFamily="34" charset="0"/>
                        </a:rPr>
                        <a:t>for V1</a:t>
                      </a:r>
                      <a:endParaRPr lang="en-US" sz="2000" dirty="0">
                        <a:solidFill>
                          <a:srgbClr val="FFFFFF"/>
                        </a:solidFill>
                        <a:latin typeface="Segoe UI Light" pitchFamily="34" charset="0"/>
                      </a:endParaRPr>
                    </a:p>
                  </a:txBody>
                  <a:tcPr marL="124314" marR="124314" marT="62157" marB="62157"/>
                </a:tc>
                <a:tc>
                  <a:txBody>
                    <a:bodyPr/>
                    <a:lstStyle/>
                    <a:p>
                      <a:r>
                        <a:rPr lang="en-US" sz="2000" baseline="0" dirty="0" smtClean="0">
                          <a:solidFill>
                            <a:srgbClr val="FFFFFF"/>
                          </a:solidFill>
                          <a:latin typeface="Segoe UI Light" pitchFamily="34" charset="0"/>
                        </a:rPr>
                        <a:t>Not Optimal for V1</a:t>
                      </a:r>
                      <a:endParaRPr lang="en-US" sz="2000" dirty="0">
                        <a:solidFill>
                          <a:srgbClr val="FFFFFF"/>
                        </a:solidFill>
                        <a:latin typeface="Segoe UI Light" pitchFamily="34" charset="0"/>
                      </a:endParaRPr>
                    </a:p>
                  </a:txBody>
                  <a:tcPr marL="124314" marR="124314" marT="62157" marB="62157"/>
                </a:tc>
              </a:tr>
              <a:tr h="680568">
                <a:tc>
                  <a:txBody>
                    <a:bodyPr/>
                    <a:lstStyle/>
                    <a:p>
                      <a:r>
                        <a:rPr lang="en-US" sz="2000" b="1" dirty="0" smtClean="0">
                          <a:latin typeface="Segoe UI Light" pitchFamily="34" charset="0"/>
                        </a:rPr>
                        <a:t>Business logic</a:t>
                      </a:r>
                      <a:endParaRPr lang="en-US" sz="2000" b="1" dirty="0">
                        <a:latin typeface="Segoe UI Light" pitchFamily="34" charset="0"/>
                      </a:endParaRPr>
                    </a:p>
                  </a:txBody>
                  <a:tcPr marL="124314" marR="124314" marT="62157" marB="62157"/>
                </a:tc>
                <a:tc>
                  <a:txBody>
                    <a:bodyPr/>
                    <a:lstStyle/>
                    <a:p>
                      <a:r>
                        <a:rPr lang="en-US" sz="2000" b="1" dirty="0" smtClean="0">
                          <a:latin typeface="Segoe UI Light" pitchFamily="34" charset="0"/>
                        </a:rPr>
                        <a:t>In</a:t>
                      </a:r>
                      <a:r>
                        <a:rPr lang="en-US" sz="2000" b="1" baseline="0" dirty="0" smtClean="0">
                          <a:latin typeface="Segoe UI Light" pitchFamily="34" charset="0"/>
                        </a:rPr>
                        <a:t> database (as SPs)</a:t>
                      </a:r>
                      <a:endParaRPr lang="en-US" sz="2000" b="1" dirty="0">
                        <a:latin typeface="Segoe UI Light" pitchFamily="34" charset="0"/>
                      </a:endParaRPr>
                    </a:p>
                  </a:txBody>
                  <a:tcPr marL="124314" marR="124314" marT="62157" marB="62157"/>
                </a:tc>
                <a:tc>
                  <a:txBody>
                    <a:bodyPr/>
                    <a:lstStyle/>
                    <a:p>
                      <a:r>
                        <a:rPr lang="en-US" sz="2000" b="1" dirty="0" smtClean="0">
                          <a:latin typeface="Segoe UI Light" pitchFamily="34" charset="0"/>
                        </a:rPr>
                        <a:t>In mid-tier</a:t>
                      </a:r>
                      <a:endParaRPr lang="en-US" sz="2000" b="1" dirty="0">
                        <a:latin typeface="Segoe UI Light" pitchFamily="34" charset="0"/>
                      </a:endParaRPr>
                    </a:p>
                  </a:txBody>
                  <a:tcPr marL="124314" marR="124314" marT="62157" marB="62157"/>
                </a:tc>
              </a:tr>
              <a:tr h="983031">
                <a:tc>
                  <a:txBody>
                    <a:bodyPr/>
                    <a:lstStyle/>
                    <a:p>
                      <a:r>
                        <a:rPr lang="en-US" sz="2000" dirty="0" smtClean="0">
                          <a:latin typeface="Segoe UI Light" pitchFamily="34" charset="0"/>
                        </a:rPr>
                        <a:t>Latency</a:t>
                      </a:r>
                      <a:r>
                        <a:rPr lang="en-US" sz="2000" baseline="0" dirty="0" smtClean="0">
                          <a:latin typeface="Segoe UI Light" pitchFamily="34" charset="0"/>
                        </a:rPr>
                        <a:t> and contention locations</a:t>
                      </a:r>
                      <a:endParaRPr lang="en-US" sz="2000" dirty="0">
                        <a:latin typeface="Segoe UI Light" pitchFamily="34" charset="0"/>
                      </a:endParaRPr>
                    </a:p>
                  </a:txBody>
                  <a:tcPr marL="124314" marR="124314" marT="62157" marB="62157"/>
                </a:tc>
                <a:tc>
                  <a:txBody>
                    <a:bodyPr/>
                    <a:lstStyle/>
                    <a:p>
                      <a:r>
                        <a:rPr lang="en-US" sz="2000" dirty="0" smtClean="0">
                          <a:latin typeface="Segoe UI Light" pitchFamily="34" charset="0"/>
                        </a:rPr>
                        <a:t>Concentrated on a sub-set of tables/SPs</a:t>
                      </a:r>
                      <a:endParaRPr lang="en-US" sz="2000" dirty="0">
                        <a:latin typeface="Segoe UI Light" pitchFamily="34" charset="0"/>
                      </a:endParaRPr>
                    </a:p>
                  </a:txBody>
                  <a:tcPr marL="124314" marR="124314" marT="62157" marB="62157"/>
                </a:tc>
                <a:tc>
                  <a:txBody>
                    <a:bodyPr/>
                    <a:lstStyle/>
                    <a:p>
                      <a:r>
                        <a:rPr lang="en-US" sz="2000" dirty="0" smtClean="0">
                          <a:latin typeface="Segoe UI Light" pitchFamily="34" charset="0"/>
                        </a:rPr>
                        <a:t>Spread across the database</a:t>
                      </a:r>
                      <a:endParaRPr lang="en-US" sz="2000" dirty="0">
                        <a:latin typeface="Segoe UI Light" pitchFamily="34" charset="0"/>
                      </a:endParaRPr>
                    </a:p>
                  </a:txBody>
                  <a:tcPr marL="124314" marR="124314" marT="62157" marB="62157"/>
                </a:tc>
              </a:tr>
              <a:tr h="709409">
                <a:tc>
                  <a:txBody>
                    <a:bodyPr/>
                    <a:lstStyle/>
                    <a:p>
                      <a:r>
                        <a:rPr lang="en-US" sz="2000" dirty="0" smtClean="0">
                          <a:latin typeface="Segoe UI Light" pitchFamily="34" charset="0"/>
                        </a:rPr>
                        <a:t>Client</a:t>
                      </a:r>
                      <a:r>
                        <a:rPr lang="en-US" sz="2000" baseline="0" dirty="0" smtClean="0">
                          <a:latin typeface="Segoe UI Light" pitchFamily="34" charset="0"/>
                        </a:rPr>
                        <a:t> server communication</a:t>
                      </a:r>
                      <a:endParaRPr lang="en-US" sz="2000" dirty="0">
                        <a:latin typeface="Segoe UI Light" pitchFamily="34" charset="0"/>
                      </a:endParaRPr>
                    </a:p>
                  </a:txBody>
                  <a:tcPr marL="124314" marR="124314" marT="62157" marB="62157"/>
                </a:tc>
                <a:tc>
                  <a:txBody>
                    <a:bodyPr/>
                    <a:lstStyle/>
                    <a:p>
                      <a:r>
                        <a:rPr lang="en-US" sz="2000" dirty="0" smtClean="0">
                          <a:latin typeface="Segoe UI Light" pitchFamily="34" charset="0"/>
                        </a:rPr>
                        <a:t>Less frequent</a:t>
                      </a:r>
                      <a:endParaRPr lang="en-US" sz="2000" dirty="0">
                        <a:latin typeface="Segoe UI Light" pitchFamily="34" charset="0"/>
                      </a:endParaRPr>
                    </a:p>
                  </a:txBody>
                  <a:tcPr marL="124314" marR="124314" marT="62157" marB="62157"/>
                </a:tc>
                <a:tc>
                  <a:txBody>
                    <a:bodyPr/>
                    <a:lstStyle/>
                    <a:p>
                      <a:r>
                        <a:rPr lang="en-US" sz="2000" dirty="0" smtClean="0">
                          <a:latin typeface="Segoe UI Light" pitchFamily="34" charset="0"/>
                        </a:rPr>
                        <a:t>Chatty</a:t>
                      </a:r>
                      <a:endParaRPr lang="en-US" sz="2000" dirty="0">
                        <a:latin typeface="Segoe UI Light" pitchFamily="34" charset="0"/>
                      </a:endParaRPr>
                    </a:p>
                  </a:txBody>
                  <a:tcPr marL="124314" marR="124314" marT="62157" marB="62157"/>
                </a:tc>
              </a:tr>
              <a:tr h="435182">
                <a:tc>
                  <a:txBody>
                    <a:bodyPr/>
                    <a:lstStyle/>
                    <a:p>
                      <a:r>
                        <a:rPr lang="en-US" sz="2000" dirty="0" smtClean="0">
                          <a:latin typeface="Segoe UI Light" pitchFamily="34" charset="0"/>
                        </a:rPr>
                        <a:t>T-SQL surface area</a:t>
                      </a:r>
                      <a:endParaRPr lang="en-US" sz="2000" dirty="0">
                        <a:latin typeface="Segoe UI Light" pitchFamily="34" charset="0"/>
                      </a:endParaRPr>
                    </a:p>
                  </a:txBody>
                  <a:tcPr marL="124314" marR="124314" marT="62157" marB="62157"/>
                </a:tc>
                <a:tc>
                  <a:txBody>
                    <a:bodyPr/>
                    <a:lstStyle/>
                    <a:p>
                      <a:r>
                        <a:rPr lang="en-US" sz="2000" dirty="0" smtClean="0">
                          <a:latin typeface="Segoe UI Light" pitchFamily="34" charset="0"/>
                        </a:rPr>
                        <a:t>Basic</a:t>
                      </a:r>
                      <a:endParaRPr lang="en-US" sz="2000" dirty="0">
                        <a:latin typeface="Segoe UI Light" pitchFamily="34" charset="0"/>
                      </a:endParaRPr>
                    </a:p>
                  </a:txBody>
                  <a:tcPr marL="124314" marR="124314" marT="62157" marB="62157"/>
                </a:tc>
                <a:tc>
                  <a:txBody>
                    <a:bodyPr/>
                    <a:lstStyle/>
                    <a:p>
                      <a:r>
                        <a:rPr lang="en-US" sz="2000" dirty="0" smtClean="0">
                          <a:latin typeface="Segoe UI Light" pitchFamily="34" charset="0"/>
                        </a:rPr>
                        <a:t>Complex</a:t>
                      </a:r>
                      <a:endParaRPr lang="en-US" sz="2000" dirty="0">
                        <a:latin typeface="Segoe UI Light" pitchFamily="34" charset="0"/>
                      </a:endParaRPr>
                    </a:p>
                  </a:txBody>
                  <a:tcPr marL="124314" marR="124314" marT="62157" marB="62157"/>
                </a:tc>
              </a:tr>
              <a:tr h="435182">
                <a:tc>
                  <a:txBody>
                    <a:bodyPr/>
                    <a:lstStyle/>
                    <a:p>
                      <a:r>
                        <a:rPr lang="en-US" sz="2000" dirty="0" smtClean="0">
                          <a:latin typeface="Segoe UI Light" pitchFamily="34" charset="0"/>
                        </a:rPr>
                        <a:t>Log IO</a:t>
                      </a:r>
                      <a:endParaRPr lang="en-US" sz="2000" dirty="0">
                        <a:latin typeface="Segoe UI Light" pitchFamily="34" charset="0"/>
                      </a:endParaRPr>
                    </a:p>
                  </a:txBody>
                  <a:tcPr marL="124314" marR="124314" marT="62157" marB="62157"/>
                </a:tc>
                <a:tc>
                  <a:txBody>
                    <a:bodyPr/>
                    <a:lstStyle/>
                    <a:p>
                      <a:r>
                        <a:rPr lang="en-US" sz="2000" dirty="0" smtClean="0">
                          <a:latin typeface="Segoe UI Light" pitchFamily="34" charset="0"/>
                        </a:rPr>
                        <a:t>Not</a:t>
                      </a:r>
                      <a:r>
                        <a:rPr lang="en-US" sz="2000" baseline="0" dirty="0" smtClean="0">
                          <a:latin typeface="Segoe UI Light" pitchFamily="34" charset="0"/>
                        </a:rPr>
                        <a:t> limiting factor</a:t>
                      </a:r>
                      <a:endParaRPr lang="en-US" sz="2000" dirty="0">
                        <a:latin typeface="Segoe UI Light" pitchFamily="34" charset="0"/>
                      </a:endParaRPr>
                    </a:p>
                  </a:txBody>
                  <a:tcPr marL="124314" marR="124314" marT="62157" marB="62157"/>
                </a:tc>
                <a:tc>
                  <a:txBody>
                    <a:bodyPr/>
                    <a:lstStyle/>
                    <a:p>
                      <a:r>
                        <a:rPr lang="en-US" sz="2000" dirty="0" smtClean="0">
                          <a:latin typeface="Segoe UI Light" pitchFamily="34" charset="0"/>
                        </a:rPr>
                        <a:t>Limiting</a:t>
                      </a:r>
                      <a:r>
                        <a:rPr lang="en-US" sz="2000" baseline="0" dirty="0" smtClean="0">
                          <a:latin typeface="Segoe UI Light" pitchFamily="34" charset="0"/>
                        </a:rPr>
                        <a:t> </a:t>
                      </a:r>
                      <a:r>
                        <a:rPr lang="en-US" sz="2000" dirty="0" smtClean="0">
                          <a:latin typeface="Segoe UI Light" pitchFamily="34" charset="0"/>
                        </a:rPr>
                        <a:t>factor</a:t>
                      </a:r>
                      <a:endParaRPr lang="en-US" sz="2000" dirty="0">
                        <a:latin typeface="Segoe UI Light" pitchFamily="34" charset="0"/>
                      </a:endParaRPr>
                    </a:p>
                  </a:txBody>
                  <a:tcPr marL="124314" marR="124314" marT="62157" marB="62157"/>
                </a:tc>
              </a:tr>
              <a:tr h="680568">
                <a:tc>
                  <a:txBody>
                    <a:bodyPr/>
                    <a:lstStyle/>
                    <a:p>
                      <a:r>
                        <a:rPr lang="en-US" sz="2000" dirty="0" smtClean="0">
                          <a:latin typeface="Segoe UI Light" pitchFamily="34" charset="0"/>
                        </a:rPr>
                        <a:t>Data size</a:t>
                      </a:r>
                      <a:endParaRPr lang="en-US" sz="2000" dirty="0">
                        <a:latin typeface="Segoe UI Light" pitchFamily="34" charset="0"/>
                      </a:endParaRPr>
                    </a:p>
                  </a:txBody>
                  <a:tcPr marL="124314" marR="124314" marT="62157" marB="62157"/>
                </a:tc>
                <a:tc>
                  <a:txBody>
                    <a:bodyPr/>
                    <a:lstStyle/>
                    <a:p>
                      <a:r>
                        <a:rPr lang="en-US" sz="2000" dirty="0" smtClean="0">
                          <a:latin typeface="Segoe UI Light" pitchFamily="34" charset="0"/>
                        </a:rPr>
                        <a:t>Hot data</a:t>
                      </a:r>
                      <a:r>
                        <a:rPr lang="en-US" sz="2000" baseline="0" dirty="0" smtClean="0">
                          <a:latin typeface="Segoe UI Light" pitchFamily="34" charset="0"/>
                        </a:rPr>
                        <a:t> fit in memory</a:t>
                      </a:r>
                      <a:endParaRPr lang="en-US" sz="2000" dirty="0">
                        <a:latin typeface="Segoe UI Light" pitchFamily="34" charset="0"/>
                      </a:endParaRPr>
                    </a:p>
                  </a:txBody>
                  <a:tcPr marL="124314" marR="124314" marT="62157" marB="62157"/>
                </a:tc>
                <a:tc>
                  <a:txBody>
                    <a:bodyPr/>
                    <a:lstStyle/>
                    <a:p>
                      <a:r>
                        <a:rPr lang="en-US" sz="2000" dirty="0" smtClean="0">
                          <a:latin typeface="Segoe UI Light" pitchFamily="34" charset="0"/>
                        </a:rPr>
                        <a:t>Unbounded hot data size</a:t>
                      </a:r>
                      <a:endParaRPr lang="en-US" sz="2000" dirty="0">
                        <a:latin typeface="Segoe UI Light" pitchFamily="34" charset="0"/>
                      </a:endParaRPr>
                    </a:p>
                  </a:txBody>
                  <a:tcPr marL="124314" marR="124314" marT="62157" marB="62157"/>
                </a:tc>
              </a:tr>
            </a:tbl>
          </a:graphicData>
        </a:graphic>
      </p:graphicFrame>
      <p:sp>
        <p:nvSpPr>
          <p:cNvPr id="4" name="TextBox 3"/>
          <p:cNvSpPr txBox="1"/>
          <p:nvPr/>
        </p:nvSpPr>
        <p:spPr>
          <a:xfrm>
            <a:off x="852778" y="1094016"/>
            <a:ext cx="9092883" cy="768409"/>
          </a:xfrm>
          <a:prstGeom prst="rect">
            <a:avLst/>
          </a:prstGeom>
          <a:noFill/>
        </p:spPr>
        <p:txBody>
          <a:bodyPr wrap="square" lIns="0" tIns="0" rIns="0" bIns="0" rtlCol="0">
            <a:spAutoFit/>
          </a:bodyPr>
          <a:lstStyle/>
          <a:p>
            <a:r>
              <a:rPr lang="en-US" sz="2448" b="1" dirty="0">
                <a:gradFill>
                  <a:gsLst>
                    <a:gs pos="0">
                      <a:srgbClr val="404040"/>
                    </a:gs>
                    <a:gs pos="86000">
                      <a:srgbClr val="404040"/>
                    </a:gs>
                  </a:gsLst>
                  <a:lin ang="5400000" scaled="0"/>
                </a:gradFill>
                <a:latin typeface="Segoe UI Light" pitchFamily="34" charset="0"/>
              </a:rPr>
              <a:t>Key factor in performance benefits</a:t>
            </a:r>
            <a:r>
              <a:rPr lang="en-US" sz="2448" dirty="0">
                <a:gradFill>
                  <a:gsLst>
                    <a:gs pos="0">
                      <a:srgbClr val="404040"/>
                    </a:gs>
                    <a:gs pos="86000">
                      <a:srgbClr val="404040"/>
                    </a:gs>
                  </a:gsLst>
                  <a:lin ang="5400000" scaled="0"/>
                </a:gradFill>
                <a:latin typeface="Segoe UI Light" pitchFamily="34" charset="0"/>
              </a:rPr>
              <a:t>: processing closer to data, i.e. Ideal for applications with data processing in the DB layer</a:t>
            </a:r>
          </a:p>
        </p:txBody>
      </p:sp>
    </p:spTree>
    <p:extLst>
      <p:ext uri="{BB962C8B-B14F-4D97-AF65-F5344CB8AC3E}">
        <p14:creationId xmlns:p14="http://schemas.microsoft.com/office/powerpoint/2010/main" val="345890856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89037" y="1820862"/>
            <a:ext cx="9753600" cy="2303836"/>
          </a:xfrm>
          <a:prstGeom prst="rect">
            <a:avLst/>
          </a:prstGeom>
          <a:noFill/>
        </p:spPr>
        <p:txBody>
          <a:bodyPr wrap="square" rtlCol="0">
            <a:spAutoFit/>
          </a:bodyPr>
          <a:lstStyle/>
          <a:p>
            <a:pPr algn="ctr"/>
            <a:r>
              <a:rPr lang="en-US" sz="8971" dirty="0" smtClean="0">
                <a:solidFill>
                  <a:srgbClr val="404040"/>
                </a:solidFill>
              </a:rPr>
              <a:t>Demo </a:t>
            </a:r>
            <a:endParaRPr lang="en-US" sz="8971" dirty="0">
              <a:solidFill>
                <a:srgbClr val="404040"/>
              </a:solidFill>
            </a:endParaRPr>
          </a:p>
          <a:p>
            <a:pPr algn="ctr"/>
            <a:r>
              <a:rPr lang="en-US" sz="5400" dirty="0" smtClean="0">
                <a:solidFill>
                  <a:srgbClr val="404040"/>
                </a:solidFill>
              </a:rPr>
              <a:t>Analysis and Migration tools</a:t>
            </a:r>
            <a:endParaRPr lang="en-US" sz="5400" dirty="0">
              <a:solidFill>
                <a:srgbClr val="404040"/>
              </a:solidFill>
            </a:endParaRPr>
          </a:p>
        </p:txBody>
      </p:sp>
    </p:spTree>
    <p:extLst>
      <p:ext uri="{BB962C8B-B14F-4D97-AF65-F5344CB8AC3E}">
        <p14:creationId xmlns:p14="http://schemas.microsoft.com/office/powerpoint/2010/main" val="129016943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79549" y="268287"/>
            <a:ext cx="9477375" cy="6457950"/>
          </a:xfrm>
          <a:prstGeom prst="rect">
            <a:avLst/>
          </a:prstGeom>
        </p:spPr>
      </p:pic>
    </p:spTree>
    <p:extLst>
      <p:ext uri="{BB962C8B-B14F-4D97-AF65-F5344CB8AC3E}">
        <p14:creationId xmlns:p14="http://schemas.microsoft.com/office/powerpoint/2010/main" val="301362198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 </a:t>
            </a:r>
            <a:r>
              <a:rPr lang="en-US" sz="700" dirty="0" smtClean="0">
                <a:gradFill>
                  <a:gsLst>
                    <a:gs pos="0">
                      <a:srgbClr val="404040">
                        <a:lumMod val="75000"/>
                        <a:lumOff val="25000"/>
                      </a:srgbClr>
                    </a:gs>
                    <a:gs pos="100000">
                      <a:srgbClr val="404040">
                        <a:lumMod val="75000"/>
                        <a:lumOff val="25000"/>
                      </a:srgbClr>
                    </a:gs>
                  </a:gsLst>
                  <a:lin ang="5400000" scaled="0"/>
                </a:gradFill>
                <a:cs typeface="Segoe UI" pitchFamily="34" charset="0"/>
              </a:rPr>
              <a:t>2014 </a:t>
            </a:r>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1394578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060" y="295757"/>
            <a:ext cx="11888533" cy="917491"/>
          </a:xfrm>
          <a:prstGeom prst="rect">
            <a:avLst/>
          </a:prstGeom>
        </p:spPr>
        <p:txBody>
          <a:bodyPr/>
          <a:lstStyle/>
          <a:p>
            <a:r>
              <a:rPr lang="en-US" dirty="0" smtClean="0"/>
              <a:t>In-Memory OLTP Concurrency Control</a:t>
            </a:r>
            <a:endParaRPr lang="en-US" dirty="0"/>
          </a:p>
        </p:txBody>
      </p:sp>
      <p:sp>
        <p:nvSpPr>
          <p:cNvPr id="4" name="Rectangle 3"/>
          <p:cNvSpPr/>
          <p:nvPr/>
        </p:nvSpPr>
        <p:spPr bwMode="auto">
          <a:xfrm>
            <a:off x="2606270" y="1577317"/>
            <a:ext cx="2697098" cy="21942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411" fontAlgn="base">
              <a:spcBef>
                <a:spcPct val="0"/>
              </a:spcBef>
              <a:spcAft>
                <a:spcPct val="0"/>
              </a:spcAft>
            </a:pPr>
            <a:r>
              <a:rPr lang="en-US" sz="1801" dirty="0">
                <a:gradFill>
                  <a:gsLst>
                    <a:gs pos="0">
                      <a:srgbClr val="FFFFFF"/>
                    </a:gs>
                    <a:gs pos="100000">
                      <a:srgbClr val="FFFFFF"/>
                    </a:gs>
                  </a:gsLst>
                  <a:lin ang="5400000" scaled="0"/>
                </a:gradFill>
                <a:ea typeface="Segoe UI" pitchFamily="34" charset="0"/>
                <a:cs typeface="Segoe UI" pitchFamily="34" charset="0"/>
              </a:rPr>
              <a:t>Multi-version data store</a:t>
            </a:r>
          </a:p>
        </p:txBody>
      </p:sp>
      <p:sp>
        <p:nvSpPr>
          <p:cNvPr id="5" name="Rectangle 4"/>
          <p:cNvSpPr/>
          <p:nvPr/>
        </p:nvSpPr>
        <p:spPr bwMode="auto">
          <a:xfrm>
            <a:off x="7041680" y="1577317"/>
            <a:ext cx="2697098" cy="21942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411" fontAlgn="base">
              <a:spcBef>
                <a:spcPct val="0"/>
              </a:spcBef>
              <a:spcAft>
                <a:spcPct val="0"/>
              </a:spcAft>
            </a:pPr>
            <a:r>
              <a:rPr lang="en-US" sz="1801" dirty="0">
                <a:gradFill>
                  <a:gsLst>
                    <a:gs pos="0">
                      <a:srgbClr val="FFFFFF"/>
                    </a:gs>
                    <a:gs pos="100000">
                      <a:srgbClr val="FFFFFF"/>
                    </a:gs>
                  </a:gsLst>
                  <a:lin ang="5400000" scaled="0"/>
                </a:gradFill>
                <a:ea typeface="Segoe UI" pitchFamily="34" charset="0"/>
                <a:cs typeface="Segoe UI" pitchFamily="34" charset="0"/>
              </a:rPr>
              <a:t>Snapshot-based transaction isolation</a:t>
            </a:r>
          </a:p>
          <a:p>
            <a:pPr defTabSz="932411" fontAlgn="base">
              <a:lnSpc>
                <a:spcPct val="90000"/>
              </a:lnSpc>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a:p>
            <a:pPr defTabSz="932411" fontAlgn="base">
              <a:lnSpc>
                <a:spcPct val="90000"/>
              </a:lnSpc>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a:p>
            <a:pPr defTabSz="932411" fontAlgn="base">
              <a:lnSpc>
                <a:spcPct val="90000"/>
              </a:lnSpc>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a:p>
            <a:pPr defTabSz="932411" fontAlgn="base">
              <a:lnSpc>
                <a:spcPct val="90000"/>
              </a:lnSpc>
              <a:spcBef>
                <a:spcPct val="0"/>
              </a:spcBef>
              <a:spcAft>
                <a:spcPct val="0"/>
              </a:spcAft>
            </a:pPr>
            <a:r>
              <a:rPr lang="en-US" sz="1801" dirty="0">
                <a:gradFill>
                  <a:gsLst>
                    <a:gs pos="0">
                      <a:srgbClr val="FFFFFF"/>
                    </a:gs>
                    <a:gs pos="100000">
                      <a:srgbClr val="FFFFFF"/>
                    </a:gs>
                  </a:gsLst>
                  <a:lin ang="5400000" scaled="0"/>
                </a:gradFill>
                <a:ea typeface="Segoe UI" pitchFamily="34" charset="0"/>
                <a:cs typeface="Segoe UI" pitchFamily="34" charset="0"/>
              </a:rPr>
              <a:t>No </a:t>
            </a:r>
            <a:r>
              <a:rPr lang="en-US" sz="1801" dirty="0" err="1">
                <a:gradFill>
                  <a:gsLst>
                    <a:gs pos="0">
                      <a:srgbClr val="FFFFFF"/>
                    </a:gs>
                    <a:gs pos="100000">
                      <a:srgbClr val="FFFFFF"/>
                    </a:gs>
                  </a:gsLst>
                  <a:lin ang="5400000" scaled="0"/>
                </a:gradFill>
                <a:ea typeface="Segoe UI" pitchFamily="34" charset="0"/>
                <a:cs typeface="Segoe UI" pitchFamily="34" charset="0"/>
              </a:rPr>
              <a:t>TempDB</a:t>
            </a:r>
            <a:endParaRPr lang="en-US" sz="1801" dirty="0">
              <a:gradFill>
                <a:gsLst>
                  <a:gs pos="0">
                    <a:srgbClr val="FFFFFF"/>
                  </a:gs>
                  <a:gs pos="100000">
                    <a:srgbClr val="FFFFFF"/>
                  </a:gs>
                </a:gsLst>
                <a:lin ang="5400000" scaled="0"/>
              </a:gradFill>
              <a:ea typeface="Segoe UI" pitchFamily="34" charset="0"/>
              <a:cs typeface="Segoe UI" pitchFamily="34" charset="0"/>
            </a:endParaRPr>
          </a:p>
          <a:p>
            <a:pPr defTabSz="932411" fontAlgn="base">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a:p>
            <a:pPr defTabSz="932411" fontAlgn="base">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7041071" y="3827455"/>
            <a:ext cx="2697707" cy="2194225"/>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411" fontAlgn="base">
              <a:spcBef>
                <a:spcPct val="0"/>
              </a:spcBef>
              <a:spcAft>
                <a:spcPct val="0"/>
              </a:spcAft>
            </a:pPr>
            <a:r>
              <a:rPr lang="en-US" sz="1801" dirty="0">
                <a:gradFill>
                  <a:gsLst>
                    <a:gs pos="0">
                      <a:srgbClr val="FFFFFF"/>
                    </a:gs>
                    <a:gs pos="100000">
                      <a:srgbClr val="FFFFFF"/>
                    </a:gs>
                  </a:gsLst>
                  <a:lin ang="5400000" scaled="0"/>
                </a:gradFill>
                <a:ea typeface="Segoe UI" pitchFamily="34" charset="0"/>
                <a:cs typeface="Segoe UI" pitchFamily="34" charset="0"/>
              </a:rPr>
              <a:t>Conflict detection to ensure isolation</a:t>
            </a:r>
          </a:p>
          <a:p>
            <a:pPr defTabSz="932411" fontAlgn="base">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a:p>
            <a:pPr defTabSz="932411" fontAlgn="base">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a:p>
            <a:pPr defTabSz="932411" fontAlgn="base">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a:p>
            <a:pPr defTabSz="932411" fontAlgn="base">
              <a:spcBef>
                <a:spcPct val="0"/>
              </a:spcBef>
              <a:spcAft>
                <a:spcPct val="0"/>
              </a:spcAft>
            </a:pPr>
            <a:r>
              <a:rPr lang="en-US" sz="1801" dirty="0">
                <a:gradFill>
                  <a:gsLst>
                    <a:gs pos="0">
                      <a:srgbClr val="FFFFFF"/>
                    </a:gs>
                    <a:gs pos="100000">
                      <a:srgbClr val="FFFFFF"/>
                    </a:gs>
                  </a:gsLst>
                  <a:lin ang="5400000" scaled="0"/>
                </a:gradFill>
                <a:ea typeface="Segoe UI" pitchFamily="34" charset="0"/>
                <a:cs typeface="Segoe UI" pitchFamily="34" charset="0"/>
              </a:rPr>
              <a:t>No deadlocks</a:t>
            </a:r>
          </a:p>
        </p:txBody>
      </p:sp>
      <p:sp>
        <p:nvSpPr>
          <p:cNvPr id="7" name="Rectangle 6"/>
          <p:cNvSpPr/>
          <p:nvPr/>
        </p:nvSpPr>
        <p:spPr bwMode="auto">
          <a:xfrm>
            <a:off x="2604942" y="3827455"/>
            <a:ext cx="2697098" cy="21942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411" fontAlgn="base">
              <a:spcBef>
                <a:spcPct val="0"/>
              </a:spcBef>
              <a:spcAft>
                <a:spcPct val="0"/>
              </a:spcAft>
            </a:pPr>
            <a:r>
              <a:rPr lang="en-US" sz="1801" dirty="0">
                <a:gradFill>
                  <a:gsLst>
                    <a:gs pos="0">
                      <a:srgbClr val="FFFFFF"/>
                    </a:gs>
                    <a:gs pos="100000">
                      <a:srgbClr val="FFFFFF"/>
                    </a:gs>
                  </a:gsLst>
                  <a:lin ang="5400000" scaled="0"/>
                </a:gradFill>
                <a:ea typeface="Segoe UI" pitchFamily="34" charset="0"/>
                <a:cs typeface="Segoe UI" pitchFamily="34" charset="0"/>
              </a:rPr>
              <a:t>No locks, no latches, minimal context switches</a:t>
            </a:r>
          </a:p>
          <a:p>
            <a:pPr defTabSz="932411" fontAlgn="base">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a:p>
            <a:pPr defTabSz="932411" fontAlgn="base">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a:p>
            <a:pPr defTabSz="932411" fontAlgn="base">
              <a:spcBef>
                <a:spcPct val="0"/>
              </a:spcBef>
              <a:spcAft>
                <a:spcPct val="0"/>
              </a:spcAft>
            </a:pPr>
            <a:r>
              <a:rPr lang="en-US" sz="1801" dirty="0">
                <a:gradFill>
                  <a:gsLst>
                    <a:gs pos="0">
                      <a:srgbClr val="FFFFFF"/>
                    </a:gs>
                    <a:gs pos="100000">
                      <a:srgbClr val="FFFFFF"/>
                    </a:gs>
                  </a:gsLst>
                  <a:lin ang="5400000" scaled="0"/>
                </a:gradFill>
                <a:ea typeface="Segoe UI" pitchFamily="34" charset="0"/>
                <a:cs typeface="Segoe UI" pitchFamily="34" charset="0"/>
              </a:rPr>
              <a:t>No blocking</a:t>
            </a:r>
          </a:p>
        </p:txBody>
      </p:sp>
      <p:sp>
        <p:nvSpPr>
          <p:cNvPr id="8" name="TextBox 7"/>
          <p:cNvSpPr txBox="1"/>
          <p:nvPr/>
        </p:nvSpPr>
        <p:spPr>
          <a:xfrm>
            <a:off x="321377" y="2360543"/>
            <a:ext cx="2174582" cy="627822"/>
          </a:xfrm>
          <a:prstGeom prst="rect">
            <a:avLst/>
          </a:prstGeom>
          <a:noFill/>
        </p:spPr>
        <p:txBody>
          <a:bodyPr wrap="none" lIns="182854" tIns="146283" rIns="182854" bIns="146283" rtlCol="0">
            <a:spAutoFit/>
          </a:bodyPr>
          <a:lstStyle/>
          <a:p>
            <a:pPr>
              <a:lnSpc>
                <a:spcPct val="90000"/>
              </a:lnSpc>
              <a:spcAft>
                <a:spcPts val="600"/>
              </a:spcAft>
            </a:pPr>
            <a:r>
              <a:rPr lang="en-US" sz="2400" dirty="0">
                <a:gradFill>
                  <a:gsLst>
                    <a:gs pos="2917">
                      <a:srgbClr val="FFFFFF"/>
                    </a:gs>
                    <a:gs pos="30000">
                      <a:srgbClr val="FFFFFF"/>
                    </a:gs>
                  </a:gsLst>
                  <a:lin ang="5400000" scaled="0"/>
                </a:gradFill>
              </a:rPr>
              <a:t>Multi-version</a:t>
            </a:r>
          </a:p>
        </p:txBody>
      </p:sp>
      <p:sp>
        <p:nvSpPr>
          <p:cNvPr id="9" name="TextBox 8"/>
          <p:cNvSpPr txBox="1"/>
          <p:nvPr/>
        </p:nvSpPr>
        <p:spPr>
          <a:xfrm>
            <a:off x="321377" y="4646192"/>
            <a:ext cx="1754274" cy="627822"/>
          </a:xfrm>
          <a:prstGeom prst="rect">
            <a:avLst/>
          </a:prstGeom>
          <a:noFill/>
        </p:spPr>
        <p:txBody>
          <a:bodyPr wrap="none" lIns="182854" tIns="146283" rIns="182854" bIns="146283" rtlCol="0">
            <a:spAutoFit/>
          </a:bodyPr>
          <a:lstStyle/>
          <a:p>
            <a:pPr>
              <a:lnSpc>
                <a:spcPct val="90000"/>
              </a:lnSpc>
              <a:spcAft>
                <a:spcPts val="600"/>
              </a:spcAft>
            </a:pPr>
            <a:r>
              <a:rPr lang="en-US" sz="2400" dirty="0">
                <a:gradFill>
                  <a:gsLst>
                    <a:gs pos="2917">
                      <a:srgbClr val="FFFFFF"/>
                    </a:gs>
                    <a:gs pos="30000">
                      <a:srgbClr val="FFFFFF"/>
                    </a:gs>
                  </a:gsLst>
                  <a:lin ang="5400000" scaled="0"/>
                </a:gradFill>
              </a:rPr>
              <a:t>Optimistic</a:t>
            </a:r>
          </a:p>
        </p:txBody>
      </p:sp>
      <p:sp>
        <p:nvSpPr>
          <p:cNvPr id="10" name="Right Arrow 9"/>
          <p:cNvSpPr/>
          <p:nvPr/>
        </p:nvSpPr>
        <p:spPr bwMode="auto">
          <a:xfrm>
            <a:off x="5486829" y="2451966"/>
            <a:ext cx="1279965" cy="405314"/>
          </a:xfrm>
          <a:prstGeom prs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ight Arrow 10"/>
          <p:cNvSpPr/>
          <p:nvPr/>
        </p:nvSpPr>
        <p:spPr bwMode="auto">
          <a:xfrm>
            <a:off x="5469085" y="4645880"/>
            <a:ext cx="1279965" cy="405314"/>
          </a:xfrm>
          <a:prstGeom prs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863079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animBg="1"/>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Supported Isolation Levels</a:t>
            </a:r>
          </a:p>
        </p:txBody>
      </p:sp>
      <p:sp>
        <p:nvSpPr>
          <p:cNvPr id="6" name="Text Placeholder 5"/>
          <p:cNvSpPr>
            <a:spLocks noGrp="1"/>
          </p:cNvSpPr>
          <p:nvPr>
            <p:ph type="body" sz="quarter" idx="10"/>
          </p:nvPr>
        </p:nvSpPr>
        <p:spPr>
          <a:xfrm>
            <a:off x="274638" y="1212850"/>
            <a:ext cx="11887200" cy="4307782"/>
          </a:xfrm>
        </p:spPr>
        <p:txBody>
          <a:bodyPr/>
          <a:lstStyle/>
          <a:p>
            <a:r>
              <a:rPr lang="en-US" sz="2720" dirty="0">
                <a:solidFill>
                  <a:schemeClr val="tx1"/>
                </a:solidFill>
              </a:rPr>
              <a:t>SNAPSHOT</a:t>
            </a:r>
          </a:p>
          <a:p>
            <a:pPr lvl="1"/>
            <a:r>
              <a:rPr lang="en-US" sz="2448" dirty="0"/>
              <a:t>Reads are consistent as of start of the transaction</a:t>
            </a:r>
          </a:p>
          <a:p>
            <a:pPr lvl="1"/>
            <a:r>
              <a:rPr lang="en-US" sz="2448" dirty="0"/>
              <a:t>Writes are always consistent</a:t>
            </a:r>
          </a:p>
          <a:p>
            <a:pPr lvl="1"/>
            <a:endParaRPr lang="en-US" sz="2448" dirty="0"/>
          </a:p>
          <a:p>
            <a:r>
              <a:rPr lang="en-US" sz="2720" dirty="0">
                <a:solidFill>
                  <a:schemeClr val="tx1"/>
                </a:solidFill>
              </a:rPr>
              <a:t>REPEATABLE READ</a:t>
            </a:r>
          </a:p>
          <a:p>
            <a:pPr lvl="1"/>
            <a:r>
              <a:rPr lang="en-US" sz="2448" dirty="0"/>
              <a:t>Read operations yield same row versions if repeated at commit time</a:t>
            </a:r>
          </a:p>
          <a:p>
            <a:pPr lvl="1"/>
            <a:endParaRPr lang="en-US" sz="2448" dirty="0"/>
          </a:p>
          <a:p>
            <a:r>
              <a:rPr lang="en-US" sz="2720" dirty="0">
                <a:solidFill>
                  <a:schemeClr val="tx1"/>
                </a:solidFill>
              </a:rPr>
              <a:t>SERIALIZABLE</a:t>
            </a:r>
          </a:p>
          <a:p>
            <a:pPr lvl="1"/>
            <a:r>
              <a:rPr lang="en-US" sz="2448" dirty="0"/>
              <a:t>Transaction is executed as if there are no concurrent transactions – all actions happen at a single serialization point (commit time)</a:t>
            </a:r>
          </a:p>
        </p:txBody>
      </p:sp>
    </p:spTree>
    <p:extLst>
      <p:ext uri="{BB962C8B-B14F-4D97-AF65-F5344CB8AC3E}">
        <p14:creationId xmlns:p14="http://schemas.microsoft.com/office/powerpoint/2010/main" val="411566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Write conflict</a:t>
            </a:r>
            <a:endParaRPr lang="en-US" dirty="0"/>
          </a:p>
        </p:txBody>
      </p:sp>
      <p:graphicFrame>
        <p:nvGraphicFramePr>
          <p:cNvPr id="4" name="Content Placeholder 3"/>
          <p:cNvGraphicFramePr>
            <a:graphicFrameLocks noGrp="1"/>
          </p:cNvGraphicFramePr>
          <p:nvPr>
            <p:ph idx="4294967295"/>
            <p:extLst/>
          </p:nvPr>
        </p:nvGraphicFramePr>
        <p:xfrm>
          <a:off x="882" y="1778245"/>
          <a:ext cx="11189654" cy="2927959"/>
        </p:xfrm>
        <a:graphic>
          <a:graphicData uri="http://schemas.openxmlformats.org/drawingml/2006/table">
            <a:tbl>
              <a:tblPr firstRow="1" bandRow="1">
                <a:tableStyleId>{C4B1156A-380E-4F78-BDF5-A606A8083BF9}</a:tableStyleId>
              </a:tblPr>
              <a:tblGrid>
                <a:gridCol w="1036079"/>
                <a:gridCol w="4765963"/>
                <a:gridCol w="5387612"/>
              </a:tblGrid>
              <a:tr h="453803">
                <a:tc>
                  <a:txBody>
                    <a:bodyPr/>
                    <a:lstStyle/>
                    <a:p>
                      <a:r>
                        <a:rPr lang="en-US" sz="2200" dirty="0" smtClean="0">
                          <a:solidFill>
                            <a:srgbClr val="000000"/>
                          </a:solidFill>
                        </a:rPr>
                        <a:t>Time</a:t>
                      </a:r>
                      <a:endParaRPr lang="en-US" sz="2200" dirty="0">
                        <a:solidFill>
                          <a:srgbClr val="000000"/>
                        </a:solidFill>
                      </a:endParaRPr>
                    </a:p>
                  </a:txBody>
                  <a:tcPr marL="124329" marR="124329" marT="55948" marB="55948"/>
                </a:tc>
                <a:tc>
                  <a:txBody>
                    <a:bodyPr/>
                    <a:lstStyle/>
                    <a:p>
                      <a:r>
                        <a:rPr lang="en-US" sz="2200" dirty="0" smtClean="0">
                          <a:solidFill>
                            <a:srgbClr val="000000"/>
                          </a:solidFill>
                        </a:rPr>
                        <a:t>Transaction</a:t>
                      </a:r>
                      <a:r>
                        <a:rPr lang="en-US" sz="2200" baseline="0" dirty="0" smtClean="0">
                          <a:solidFill>
                            <a:srgbClr val="000000"/>
                          </a:solidFill>
                        </a:rPr>
                        <a:t> </a:t>
                      </a:r>
                      <a:r>
                        <a:rPr lang="en-US" sz="2200" dirty="0" smtClean="0">
                          <a:solidFill>
                            <a:srgbClr val="000000"/>
                          </a:solidFill>
                        </a:rPr>
                        <a:t>T1 (SNAPSHOT)</a:t>
                      </a:r>
                      <a:endParaRPr lang="en-US" sz="2200" dirty="0">
                        <a:solidFill>
                          <a:srgbClr val="000000"/>
                        </a:solidFill>
                      </a:endParaRPr>
                    </a:p>
                  </a:txBody>
                  <a:tcPr marL="124329" marR="124329" marT="55948" marB="55948"/>
                </a:tc>
                <a:tc>
                  <a:txBody>
                    <a:bodyPr/>
                    <a:lstStyle/>
                    <a:p>
                      <a:r>
                        <a:rPr lang="en-US" sz="2200" dirty="0" smtClean="0">
                          <a:solidFill>
                            <a:srgbClr val="000000"/>
                          </a:solidFill>
                        </a:rPr>
                        <a:t>Transaction T2 (SNAPSHOT)</a:t>
                      </a:r>
                      <a:endParaRPr lang="en-US" sz="2200" dirty="0">
                        <a:solidFill>
                          <a:srgbClr val="000000"/>
                        </a:solidFill>
                      </a:endParaRPr>
                    </a:p>
                  </a:txBody>
                  <a:tcPr marL="124329" marR="124329" marT="55948" marB="55948"/>
                </a:tc>
              </a:tr>
              <a:tr h="453803">
                <a:tc>
                  <a:txBody>
                    <a:bodyPr/>
                    <a:lstStyle/>
                    <a:p>
                      <a:r>
                        <a:rPr lang="en-US" sz="2200" dirty="0" smtClean="0">
                          <a:solidFill>
                            <a:srgbClr val="000000"/>
                          </a:solidFill>
                        </a:rPr>
                        <a:t>1</a:t>
                      </a:r>
                      <a:endParaRPr lang="en-US" sz="2200" dirty="0">
                        <a:solidFill>
                          <a:srgbClr val="000000"/>
                        </a:solidFill>
                      </a:endParaRPr>
                    </a:p>
                  </a:txBody>
                  <a:tcPr marL="124329" marR="124329" marT="55948" marB="55948"/>
                </a:tc>
                <a:tc>
                  <a:txBody>
                    <a:bodyPr/>
                    <a:lstStyle/>
                    <a:p>
                      <a:r>
                        <a:rPr lang="en-US" sz="2200" dirty="0" smtClean="0">
                          <a:solidFill>
                            <a:srgbClr val="000000"/>
                          </a:solidFill>
                        </a:rPr>
                        <a:t>BEGIN</a:t>
                      </a:r>
                      <a:endParaRPr lang="en-US" sz="2200" dirty="0">
                        <a:solidFill>
                          <a:srgbClr val="000000"/>
                        </a:solidFill>
                      </a:endParaRPr>
                    </a:p>
                  </a:txBody>
                  <a:tcPr marL="124329" marR="124329" marT="55948" marB="55948"/>
                </a:tc>
                <a:tc>
                  <a:txBody>
                    <a:bodyPr/>
                    <a:lstStyle/>
                    <a:p>
                      <a:endParaRPr lang="en-US" sz="2200" dirty="0">
                        <a:solidFill>
                          <a:srgbClr val="000000"/>
                        </a:solidFill>
                      </a:endParaRPr>
                    </a:p>
                  </a:txBody>
                  <a:tcPr marL="124329" marR="124329" marT="55948" marB="55948"/>
                </a:tc>
              </a:tr>
              <a:tr h="453803">
                <a:tc>
                  <a:txBody>
                    <a:bodyPr/>
                    <a:lstStyle/>
                    <a:p>
                      <a:r>
                        <a:rPr lang="en-US" sz="2200" dirty="0" smtClean="0">
                          <a:solidFill>
                            <a:srgbClr val="000000"/>
                          </a:solidFill>
                        </a:rPr>
                        <a:t>2</a:t>
                      </a:r>
                      <a:endParaRPr lang="en-US" sz="2200" dirty="0">
                        <a:solidFill>
                          <a:srgbClr val="000000"/>
                        </a:solidFill>
                      </a:endParaRPr>
                    </a:p>
                  </a:txBody>
                  <a:tcPr marL="124329" marR="124329" marT="55948" marB="55948"/>
                </a:tc>
                <a:tc>
                  <a:txBody>
                    <a:bodyPr/>
                    <a:lstStyle/>
                    <a:p>
                      <a:endParaRPr lang="en-US" sz="2200" dirty="0">
                        <a:solidFill>
                          <a:srgbClr val="000000"/>
                        </a:solidFill>
                      </a:endParaRPr>
                    </a:p>
                  </a:txBody>
                  <a:tcPr marL="124329" marR="124329" marT="55948" marB="55948"/>
                </a:tc>
                <a:tc>
                  <a:txBody>
                    <a:bodyPr/>
                    <a:lstStyle/>
                    <a:p>
                      <a:r>
                        <a:rPr lang="en-US" sz="2200" dirty="0" smtClean="0">
                          <a:solidFill>
                            <a:srgbClr val="000000"/>
                          </a:solidFill>
                        </a:rPr>
                        <a:t>BEGIN</a:t>
                      </a:r>
                      <a:endParaRPr lang="en-US" sz="2200" dirty="0">
                        <a:solidFill>
                          <a:srgbClr val="000000"/>
                        </a:solidFill>
                      </a:endParaRPr>
                    </a:p>
                  </a:txBody>
                  <a:tcPr marL="124329" marR="124329" marT="55948" marB="55948"/>
                </a:tc>
              </a:tr>
              <a:tr h="783275">
                <a:tc>
                  <a:txBody>
                    <a:bodyPr/>
                    <a:lstStyle/>
                    <a:p>
                      <a:r>
                        <a:rPr lang="en-US" sz="2200" dirty="0" smtClean="0">
                          <a:solidFill>
                            <a:srgbClr val="000000"/>
                          </a:solidFill>
                        </a:rPr>
                        <a:t>3</a:t>
                      </a:r>
                      <a:endParaRPr lang="en-US" sz="2200" dirty="0">
                        <a:solidFill>
                          <a:srgbClr val="000000"/>
                        </a:solidFill>
                      </a:endParaRPr>
                    </a:p>
                  </a:txBody>
                  <a:tcPr marL="124329" marR="124329" marT="55948" marB="55948"/>
                </a:tc>
                <a:tc>
                  <a:txBody>
                    <a:bodyPr/>
                    <a:lstStyle/>
                    <a:p>
                      <a:endParaRPr lang="en-US" sz="2200" dirty="0">
                        <a:solidFill>
                          <a:srgbClr val="000000"/>
                        </a:solidFill>
                      </a:endParaRPr>
                    </a:p>
                  </a:txBody>
                  <a:tcPr marL="124329" marR="124329" marT="55948" marB="55948"/>
                </a:tc>
                <a:tc>
                  <a:txBody>
                    <a:bodyPr/>
                    <a:lstStyle/>
                    <a:p>
                      <a:r>
                        <a:rPr lang="en-US" sz="2200" dirty="0" smtClean="0">
                          <a:solidFill>
                            <a:srgbClr val="000000"/>
                          </a:solidFill>
                        </a:rPr>
                        <a:t>UPDATE t</a:t>
                      </a:r>
                      <a:r>
                        <a:rPr lang="en-US" sz="2200" baseline="0" dirty="0" smtClean="0">
                          <a:solidFill>
                            <a:srgbClr val="000000"/>
                          </a:solidFill>
                        </a:rPr>
                        <a:t> SET c1=‘value2’ WHERE c2=123</a:t>
                      </a:r>
                      <a:endParaRPr lang="en-US" sz="2200" dirty="0">
                        <a:solidFill>
                          <a:srgbClr val="000000"/>
                        </a:solidFill>
                      </a:endParaRPr>
                    </a:p>
                  </a:txBody>
                  <a:tcPr marL="124329" marR="124329" marT="55948" marB="55948">
                    <a:solidFill>
                      <a:srgbClr val="92D050"/>
                    </a:solidFill>
                  </a:tcPr>
                </a:tc>
              </a:tr>
              <a:tr h="783275">
                <a:tc>
                  <a:txBody>
                    <a:bodyPr/>
                    <a:lstStyle/>
                    <a:p>
                      <a:r>
                        <a:rPr lang="en-US" sz="2200" dirty="0" smtClean="0">
                          <a:solidFill>
                            <a:srgbClr val="000000"/>
                          </a:solidFill>
                        </a:rPr>
                        <a:t>4</a:t>
                      </a:r>
                      <a:endParaRPr lang="en-US" sz="2200" dirty="0">
                        <a:solidFill>
                          <a:srgbClr val="000000"/>
                        </a:solidFill>
                      </a:endParaRPr>
                    </a:p>
                  </a:txBody>
                  <a:tcPr marL="124329" marR="124329" marT="55948" marB="55948"/>
                </a:tc>
                <a:tc>
                  <a:txBody>
                    <a:bodyPr/>
                    <a:lstStyle/>
                    <a:p>
                      <a:r>
                        <a:rPr lang="en-US" sz="2200" dirty="0" smtClean="0">
                          <a:solidFill>
                            <a:srgbClr val="000000"/>
                          </a:solidFill>
                        </a:rPr>
                        <a:t>UPDATE t</a:t>
                      </a:r>
                      <a:r>
                        <a:rPr lang="en-US" sz="2200" baseline="0" dirty="0" smtClean="0">
                          <a:solidFill>
                            <a:srgbClr val="000000"/>
                          </a:solidFill>
                        </a:rPr>
                        <a:t> SET c1=‘value1’ WHERE c2=123 (write conflict)</a:t>
                      </a:r>
                      <a:endParaRPr lang="en-US" sz="2200" dirty="0">
                        <a:solidFill>
                          <a:srgbClr val="000000"/>
                        </a:solidFill>
                      </a:endParaRPr>
                    </a:p>
                  </a:txBody>
                  <a:tcPr marL="124329" marR="124329" marT="55948" marB="55948">
                    <a:solidFill>
                      <a:srgbClr val="FF0000"/>
                    </a:solidFill>
                  </a:tcPr>
                </a:tc>
                <a:tc>
                  <a:txBody>
                    <a:bodyPr/>
                    <a:lstStyle/>
                    <a:p>
                      <a:endParaRPr lang="en-US" sz="2200" dirty="0">
                        <a:solidFill>
                          <a:srgbClr val="000000"/>
                        </a:solidFill>
                      </a:endParaRPr>
                    </a:p>
                  </a:txBody>
                  <a:tcPr marL="124329" marR="124329" marT="55948" marB="55948"/>
                </a:tc>
              </a:tr>
            </a:tbl>
          </a:graphicData>
        </a:graphic>
      </p:graphicFrame>
      <p:sp>
        <p:nvSpPr>
          <p:cNvPr id="3" name="Rectangular Callout 2"/>
          <p:cNvSpPr/>
          <p:nvPr/>
        </p:nvSpPr>
        <p:spPr>
          <a:xfrm>
            <a:off x="8585904" y="5276390"/>
            <a:ext cx="1773046" cy="983826"/>
          </a:xfrm>
          <a:prstGeom prst="wedgeRectCallout">
            <a:avLst>
              <a:gd name="adj1" fmla="val -51930"/>
              <a:gd name="adj2" fmla="val -175962"/>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solidFill>
                  <a:srgbClr val="0072C6"/>
                </a:solidFill>
                <a:ea typeface="Segoe UI" pitchFamily="34" charset="0"/>
                <a:cs typeface="Segoe UI" pitchFamily="34" charset="0"/>
              </a:rPr>
              <a:t>First writer wins</a:t>
            </a:r>
          </a:p>
        </p:txBody>
      </p:sp>
    </p:spTree>
    <p:extLst>
      <p:ext uri="{BB962C8B-B14F-4D97-AF65-F5344CB8AC3E}">
        <p14:creationId xmlns:p14="http://schemas.microsoft.com/office/powerpoint/2010/main" val="23578679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882" y="388585"/>
            <a:ext cx="11398485" cy="945556"/>
          </a:xfrm>
          <a:prstGeom prst="rect">
            <a:avLst/>
          </a:prstGeom>
        </p:spPr>
        <p:txBody>
          <a:bodyPr/>
          <a:lstStyle/>
          <a:p>
            <a:r>
              <a:rPr lang="en-US" dirty="0" smtClean="0"/>
              <a:t>Cross-container transactions</a:t>
            </a:r>
            <a:endParaRPr lang="en-US" dirty="0"/>
          </a:p>
        </p:txBody>
      </p:sp>
      <p:sp>
        <p:nvSpPr>
          <p:cNvPr id="5" name="Rectangle 4"/>
          <p:cNvSpPr/>
          <p:nvPr/>
        </p:nvSpPr>
        <p:spPr>
          <a:xfrm>
            <a:off x="627363" y="2443519"/>
            <a:ext cx="4888456" cy="22623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4">
              <a:solidFill>
                <a:srgbClr val="FFFFFF"/>
              </a:solidFill>
            </a:endParaRPr>
          </a:p>
        </p:txBody>
      </p:sp>
      <p:sp>
        <p:nvSpPr>
          <p:cNvPr id="6" name="Rectangle 5"/>
          <p:cNvSpPr/>
          <p:nvPr/>
        </p:nvSpPr>
        <p:spPr>
          <a:xfrm>
            <a:off x="6890597" y="2443519"/>
            <a:ext cx="4888456" cy="22623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4">
              <a:solidFill>
                <a:srgbClr val="FFFFFF"/>
              </a:solidFill>
            </a:endParaRPr>
          </a:p>
        </p:txBody>
      </p:sp>
      <p:sp>
        <p:nvSpPr>
          <p:cNvPr id="7" name="TextBox 6"/>
          <p:cNvSpPr txBox="1"/>
          <p:nvPr/>
        </p:nvSpPr>
        <p:spPr>
          <a:xfrm>
            <a:off x="797533" y="2552969"/>
            <a:ext cx="2090637" cy="385362"/>
          </a:xfrm>
          <a:prstGeom prst="rect">
            <a:avLst/>
          </a:prstGeom>
          <a:noFill/>
        </p:spPr>
        <p:txBody>
          <a:bodyPr wrap="none" rtlCol="0">
            <a:spAutoFit/>
          </a:bodyPr>
          <a:lstStyle/>
          <a:p>
            <a:r>
              <a:rPr lang="en-US" sz="1904" dirty="0">
                <a:solidFill>
                  <a:srgbClr val="FFFFFF"/>
                </a:solidFill>
                <a:ea typeface="Segoe UI" pitchFamily="34" charset="0"/>
                <a:cs typeface="Segoe UI" pitchFamily="34" charset="0"/>
              </a:rPr>
              <a:t>Disk-based tables</a:t>
            </a:r>
          </a:p>
        </p:txBody>
      </p:sp>
      <p:sp>
        <p:nvSpPr>
          <p:cNvPr id="8" name="TextBox 7"/>
          <p:cNvSpPr txBox="1"/>
          <p:nvPr/>
        </p:nvSpPr>
        <p:spPr>
          <a:xfrm>
            <a:off x="7060767" y="2552969"/>
            <a:ext cx="2988447" cy="385362"/>
          </a:xfrm>
          <a:prstGeom prst="rect">
            <a:avLst/>
          </a:prstGeom>
          <a:noFill/>
        </p:spPr>
        <p:txBody>
          <a:bodyPr wrap="none" rtlCol="0">
            <a:spAutoFit/>
          </a:bodyPr>
          <a:lstStyle/>
          <a:p>
            <a:r>
              <a:rPr lang="en-US" sz="1904" dirty="0">
                <a:solidFill>
                  <a:srgbClr val="FFFFFF"/>
                </a:solidFill>
                <a:ea typeface="Segoe UI" pitchFamily="34" charset="0"/>
                <a:cs typeface="Segoe UI" pitchFamily="34" charset="0"/>
              </a:rPr>
              <a:t>Memory-optimized tables</a:t>
            </a:r>
          </a:p>
        </p:txBody>
      </p:sp>
      <p:sp>
        <p:nvSpPr>
          <p:cNvPr id="9" name="Rectangle 8"/>
          <p:cNvSpPr/>
          <p:nvPr/>
        </p:nvSpPr>
        <p:spPr>
          <a:xfrm>
            <a:off x="2726486" y="3124494"/>
            <a:ext cx="842082" cy="12678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96" dirty="0">
                <a:solidFill>
                  <a:srgbClr val="FFFFFF"/>
                </a:solidFill>
              </a:rPr>
              <a:t>Tab1</a:t>
            </a:r>
          </a:p>
          <a:p>
            <a:pPr algn="ctr"/>
            <a:endParaRPr lang="en-US" sz="1496" dirty="0">
              <a:solidFill>
                <a:srgbClr val="FFFFFF"/>
              </a:solidFill>
            </a:endParaRPr>
          </a:p>
          <a:p>
            <a:pPr algn="ctr"/>
            <a:endParaRPr lang="en-US" sz="1496" dirty="0">
              <a:solidFill>
                <a:srgbClr val="FFFFFF"/>
              </a:solidFill>
            </a:endParaRPr>
          </a:p>
          <a:p>
            <a:pPr algn="ctr"/>
            <a:endParaRPr lang="en-US" sz="2448" dirty="0">
              <a:solidFill>
                <a:srgbClr val="FFFFFF"/>
              </a:solidFill>
            </a:endParaRPr>
          </a:p>
        </p:txBody>
      </p:sp>
      <p:sp>
        <p:nvSpPr>
          <p:cNvPr id="12" name="Rectangle 11"/>
          <p:cNvSpPr/>
          <p:nvPr/>
        </p:nvSpPr>
        <p:spPr>
          <a:xfrm>
            <a:off x="4258107" y="3124494"/>
            <a:ext cx="842082" cy="12678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96" dirty="0" err="1">
                <a:solidFill>
                  <a:srgbClr val="FFFFFF"/>
                </a:solidFill>
              </a:rPr>
              <a:t>Tab</a:t>
            </a:r>
            <a:r>
              <a:rPr lang="en-US" sz="1496" i="1" dirty="0" err="1">
                <a:solidFill>
                  <a:srgbClr val="FFFFFF"/>
                </a:solidFill>
              </a:rPr>
              <a:t>n</a:t>
            </a:r>
            <a:endParaRPr lang="en-US" sz="1496" i="1" dirty="0">
              <a:solidFill>
                <a:srgbClr val="FFFFFF"/>
              </a:solidFill>
            </a:endParaRPr>
          </a:p>
          <a:p>
            <a:pPr algn="ctr"/>
            <a:endParaRPr lang="en-US" sz="1496" dirty="0">
              <a:solidFill>
                <a:srgbClr val="FFFFFF"/>
              </a:solidFill>
            </a:endParaRPr>
          </a:p>
          <a:p>
            <a:pPr algn="ctr"/>
            <a:endParaRPr lang="en-US" sz="1496" dirty="0">
              <a:solidFill>
                <a:srgbClr val="FFFFFF"/>
              </a:solidFill>
            </a:endParaRPr>
          </a:p>
          <a:p>
            <a:pPr algn="ctr"/>
            <a:endParaRPr lang="en-US" sz="2448" dirty="0">
              <a:solidFill>
                <a:srgbClr val="FFFFFF"/>
              </a:solidFill>
            </a:endParaRPr>
          </a:p>
        </p:txBody>
      </p:sp>
      <p:sp>
        <p:nvSpPr>
          <p:cNvPr id="13" name="Rectangle 12"/>
          <p:cNvSpPr/>
          <p:nvPr/>
        </p:nvSpPr>
        <p:spPr>
          <a:xfrm>
            <a:off x="7290627" y="3124494"/>
            <a:ext cx="842082" cy="12678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96" dirty="0">
                <a:solidFill>
                  <a:srgbClr val="FFFFFF"/>
                </a:solidFill>
              </a:rPr>
              <a:t>Tab1</a:t>
            </a:r>
          </a:p>
          <a:p>
            <a:pPr algn="ctr"/>
            <a:endParaRPr lang="en-US" sz="1496" dirty="0">
              <a:solidFill>
                <a:srgbClr val="FFFFFF"/>
              </a:solidFill>
            </a:endParaRPr>
          </a:p>
          <a:p>
            <a:pPr algn="ctr"/>
            <a:endParaRPr lang="en-US" sz="1496" dirty="0">
              <a:solidFill>
                <a:srgbClr val="FFFFFF"/>
              </a:solidFill>
            </a:endParaRPr>
          </a:p>
          <a:p>
            <a:pPr algn="ctr"/>
            <a:endParaRPr lang="en-US" sz="2448" dirty="0">
              <a:solidFill>
                <a:srgbClr val="FFFFFF"/>
              </a:solidFill>
            </a:endParaRPr>
          </a:p>
        </p:txBody>
      </p:sp>
      <p:sp>
        <p:nvSpPr>
          <p:cNvPr id="14" name="Rectangle 13"/>
          <p:cNvSpPr/>
          <p:nvPr/>
        </p:nvSpPr>
        <p:spPr>
          <a:xfrm>
            <a:off x="8761909" y="3124494"/>
            <a:ext cx="842082" cy="12678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96" dirty="0" err="1">
                <a:solidFill>
                  <a:srgbClr val="FFFFFF"/>
                </a:solidFill>
              </a:rPr>
              <a:t>Tab</a:t>
            </a:r>
            <a:r>
              <a:rPr lang="en-US" sz="1496" i="1" dirty="0" err="1">
                <a:solidFill>
                  <a:srgbClr val="FFFFFF"/>
                </a:solidFill>
              </a:rPr>
              <a:t>m</a:t>
            </a:r>
            <a:endParaRPr lang="en-US" sz="1496" i="1" dirty="0">
              <a:solidFill>
                <a:srgbClr val="FFFFFF"/>
              </a:solidFill>
            </a:endParaRPr>
          </a:p>
          <a:p>
            <a:pPr algn="ctr"/>
            <a:endParaRPr lang="en-US" sz="1496" dirty="0">
              <a:solidFill>
                <a:srgbClr val="FFFFFF"/>
              </a:solidFill>
            </a:endParaRPr>
          </a:p>
          <a:p>
            <a:pPr algn="ctr"/>
            <a:endParaRPr lang="en-US" sz="1496" dirty="0">
              <a:solidFill>
                <a:srgbClr val="FFFFFF"/>
              </a:solidFill>
            </a:endParaRPr>
          </a:p>
          <a:p>
            <a:pPr algn="ctr"/>
            <a:endParaRPr lang="en-US" sz="2448" dirty="0">
              <a:solidFill>
                <a:srgbClr val="FFFFFF"/>
              </a:solidFill>
            </a:endParaRPr>
          </a:p>
        </p:txBody>
      </p:sp>
      <p:grpSp>
        <p:nvGrpSpPr>
          <p:cNvPr id="2" name="Group 1"/>
          <p:cNvGrpSpPr/>
          <p:nvPr/>
        </p:nvGrpSpPr>
        <p:grpSpPr>
          <a:xfrm>
            <a:off x="1007049" y="3589608"/>
            <a:ext cx="4385372" cy="451539"/>
            <a:chOff x="739896" y="2470974"/>
            <a:chExt cx="3224831" cy="332044"/>
          </a:xfrm>
        </p:grpSpPr>
        <p:sp>
          <p:nvSpPr>
            <p:cNvPr id="15" name="Rectangle 14"/>
            <p:cNvSpPr/>
            <p:nvPr/>
          </p:nvSpPr>
          <p:spPr>
            <a:xfrm>
              <a:off x="739896" y="2470974"/>
              <a:ext cx="3224831" cy="332044"/>
            </a:xfrm>
            <a:prstGeom prst="rect">
              <a:avLst/>
            </a:prstGeom>
            <a:no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sp>
          <p:nvSpPr>
            <p:cNvPr id="17" name="TextBox 16"/>
            <p:cNvSpPr txBox="1"/>
            <p:nvPr/>
          </p:nvSpPr>
          <p:spPr>
            <a:xfrm>
              <a:off x="794216" y="2513884"/>
              <a:ext cx="1170252" cy="221800"/>
            </a:xfrm>
            <a:prstGeom prst="rect">
              <a:avLst/>
            </a:prstGeom>
            <a:noFill/>
            <a:ln w="28575">
              <a:noFill/>
            </a:ln>
          </p:spPr>
          <p:txBody>
            <a:bodyPr wrap="none" rtlCol="0">
              <a:spAutoFit/>
            </a:bodyPr>
            <a:lstStyle/>
            <a:p>
              <a:r>
                <a:rPr lang="en-US" sz="1360" dirty="0">
                  <a:solidFill>
                    <a:srgbClr val="FFFFFF"/>
                  </a:solidFill>
                  <a:ea typeface="Segoe UI" pitchFamily="34" charset="0"/>
                  <a:cs typeface="Segoe UI" pitchFamily="34" charset="0"/>
                </a:rPr>
                <a:t>Regular </a:t>
              </a:r>
              <a:r>
                <a:rPr lang="en-US" sz="1360" dirty="0" err="1">
                  <a:solidFill>
                    <a:srgbClr val="FFFFFF"/>
                  </a:solidFill>
                  <a:ea typeface="Segoe UI" pitchFamily="34" charset="0"/>
                  <a:cs typeface="Segoe UI" pitchFamily="34" charset="0"/>
                </a:rPr>
                <a:t>Tx</a:t>
              </a:r>
              <a:r>
                <a:rPr lang="en-US" sz="1360" dirty="0">
                  <a:solidFill>
                    <a:srgbClr val="FFFFFF"/>
                  </a:solidFill>
                  <a:ea typeface="Segoe UI" pitchFamily="34" charset="0"/>
                  <a:cs typeface="Segoe UI" pitchFamily="34" charset="0"/>
                </a:rPr>
                <a:t> context</a:t>
              </a:r>
            </a:p>
          </p:txBody>
        </p:sp>
      </p:grpSp>
      <p:grpSp>
        <p:nvGrpSpPr>
          <p:cNvPr id="10" name="Group 9"/>
          <p:cNvGrpSpPr/>
          <p:nvPr/>
        </p:nvGrpSpPr>
        <p:grpSpPr>
          <a:xfrm>
            <a:off x="7060767" y="3589611"/>
            <a:ext cx="4385372" cy="451539"/>
            <a:chOff x="5191563" y="2470974"/>
            <a:chExt cx="3224831" cy="332044"/>
          </a:xfrm>
        </p:grpSpPr>
        <p:sp>
          <p:nvSpPr>
            <p:cNvPr id="18" name="Rectangle 17"/>
            <p:cNvSpPr/>
            <p:nvPr/>
          </p:nvSpPr>
          <p:spPr>
            <a:xfrm>
              <a:off x="5191563" y="2470974"/>
              <a:ext cx="3224831" cy="332044"/>
            </a:xfrm>
            <a:prstGeom prst="rect">
              <a:avLst/>
            </a:prstGeom>
            <a:no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sp>
          <p:nvSpPr>
            <p:cNvPr id="19" name="TextBox 18"/>
            <p:cNvSpPr txBox="1"/>
            <p:nvPr/>
          </p:nvSpPr>
          <p:spPr>
            <a:xfrm>
              <a:off x="7135289" y="2513885"/>
              <a:ext cx="1281105" cy="221800"/>
            </a:xfrm>
            <a:prstGeom prst="rect">
              <a:avLst/>
            </a:prstGeom>
            <a:noFill/>
            <a:ln w="28575">
              <a:noFill/>
            </a:ln>
          </p:spPr>
          <p:txBody>
            <a:bodyPr wrap="none" rtlCol="0">
              <a:spAutoFit/>
            </a:bodyPr>
            <a:lstStyle/>
            <a:p>
              <a:pPr algn="r"/>
              <a:r>
                <a:rPr lang="en-US" sz="1360" dirty="0" err="1" smtClean="0">
                  <a:solidFill>
                    <a:srgbClr val="FFFFFF"/>
                  </a:solidFill>
                  <a:ea typeface="Segoe UI" pitchFamily="34" charset="0"/>
                  <a:cs typeface="Segoe UI" pitchFamily="34" charset="0"/>
                </a:rPr>
                <a:t>Mem</a:t>
              </a:r>
              <a:r>
                <a:rPr lang="en-US" sz="1360" dirty="0" smtClean="0">
                  <a:solidFill>
                    <a:srgbClr val="FFFFFF"/>
                  </a:solidFill>
                  <a:ea typeface="Segoe UI" pitchFamily="34" charset="0"/>
                  <a:cs typeface="Segoe UI" pitchFamily="34" charset="0"/>
                </a:rPr>
                <a:t>-opt </a:t>
              </a:r>
              <a:r>
                <a:rPr lang="en-US" sz="1360" dirty="0" err="1" smtClean="0">
                  <a:solidFill>
                    <a:srgbClr val="FFFFFF"/>
                  </a:solidFill>
                  <a:ea typeface="Segoe UI" pitchFamily="34" charset="0"/>
                  <a:cs typeface="Segoe UI" pitchFamily="34" charset="0"/>
                </a:rPr>
                <a:t>Tx</a:t>
              </a:r>
              <a:r>
                <a:rPr lang="en-US" sz="1360" dirty="0" smtClean="0">
                  <a:solidFill>
                    <a:srgbClr val="FFFFFF"/>
                  </a:solidFill>
                  <a:ea typeface="Segoe UI" pitchFamily="34" charset="0"/>
                  <a:cs typeface="Segoe UI" pitchFamily="34" charset="0"/>
                </a:rPr>
                <a:t> </a:t>
              </a:r>
              <a:r>
                <a:rPr lang="en-US" sz="1360" dirty="0">
                  <a:solidFill>
                    <a:srgbClr val="FFFFFF"/>
                  </a:solidFill>
                  <a:ea typeface="Segoe UI" pitchFamily="34" charset="0"/>
                  <a:cs typeface="Segoe UI" pitchFamily="34" charset="0"/>
                </a:rPr>
                <a:t>context</a:t>
              </a:r>
            </a:p>
          </p:txBody>
        </p:sp>
      </p:grpSp>
      <p:sp>
        <p:nvSpPr>
          <p:cNvPr id="20" name="Rectangle 19"/>
          <p:cNvSpPr/>
          <p:nvPr/>
        </p:nvSpPr>
        <p:spPr>
          <a:xfrm>
            <a:off x="878904" y="3447228"/>
            <a:ext cx="10673920" cy="740388"/>
          </a:xfrm>
          <a:prstGeom prst="rect">
            <a:avLst/>
          </a:pr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spTree>
    <p:extLst>
      <p:ext uri="{BB962C8B-B14F-4D97-AF65-F5344CB8AC3E}">
        <p14:creationId xmlns:p14="http://schemas.microsoft.com/office/powerpoint/2010/main" val="27214774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animBg="1"/>
      <p:bldP spid="12" grpId="0" animBg="1"/>
      <p:bldP spid="13" grpId="0" animBg="1"/>
      <p:bldP spid="14" grpId="0" animBg="1"/>
      <p:bldP spid="2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1736250" y="527811"/>
          <a:ext cx="10302932" cy="2701097"/>
        </p:xfrm>
        <a:graphic>
          <a:graphicData uri="http://schemas.openxmlformats.org/drawingml/2006/table">
            <a:tbl>
              <a:tblPr firstRow="1" bandRow="1">
                <a:tableStyleId>{00A15C55-8517-42AA-B614-E9B94910E393}</a:tableStyleId>
              </a:tblPr>
              <a:tblGrid>
                <a:gridCol w="2268624"/>
                <a:gridCol w="2494496"/>
                <a:gridCol w="5539812"/>
              </a:tblGrid>
              <a:tr h="504297">
                <a:tc>
                  <a:txBody>
                    <a:bodyPr/>
                    <a:lstStyle/>
                    <a:p>
                      <a:r>
                        <a:rPr lang="en-US" sz="1900" dirty="0" smtClean="0">
                          <a:solidFill>
                            <a:schemeClr val="tx1"/>
                          </a:solidFill>
                        </a:rPr>
                        <a:t>Disk-based</a:t>
                      </a:r>
                      <a:endParaRPr lang="en-US" sz="1900" b="1" dirty="0">
                        <a:solidFill>
                          <a:schemeClr val="tx1"/>
                        </a:solidFill>
                        <a:latin typeface="Segoe UI" pitchFamily="34" charset="0"/>
                        <a:ea typeface="Segoe UI" pitchFamily="34" charset="0"/>
                        <a:cs typeface="Segoe UI" pitchFamily="34" charset="0"/>
                      </a:endParaRPr>
                    </a:p>
                  </a:txBody>
                  <a:tcPr marL="124347" marR="124347" marT="62174" marB="62174"/>
                </a:tc>
                <a:tc>
                  <a:txBody>
                    <a:bodyPr/>
                    <a:lstStyle/>
                    <a:p>
                      <a:r>
                        <a:rPr lang="en-US" sz="1900" dirty="0" smtClean="0">
                          <a:solidFill>
                            <a:schemeClr val="tx1"/>
                          </a:solidFill>
                        </a:rPr>
                        <a:t>Memory optimized</a:t>
                      </a:r>
                      <a:endParaRPr lang="en-US" sz="1900" b="1" dirty="0">
                        <a:solidFill>
                          <a:schemeClr val="tx1"/>
                        </a:solidFill>
                        <a:latin typeface="Segoe UI" pitchFamily="34" charset="0"/>
                        <a:ea typeface="Segoe UI" pitchFamily="34" charset="0"/>
                        <a:cs typeface="Segoe UI" pitchFamily="34" charset="0"/>
                      </a:endParaRPr>
                    </a:p>
                  </a:txBody>
                  <a:tcPr marL="124347" marR="124347" marT="62174" marB="62174"/>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900" dirty="0" smtClean="0">
                          <a:solidFill>
                            <a:schemeClr val="tx1"/>
                          </a:solidFill>
                        </a:rPr>
                        <a:t>Usage recommendations</a:t>
                      </a:r>
                      <a:endParaRPr lang="en-US" sz="1900" b="1" dirty="0" smtClean="0">
                        <a:solidFill>
                          <a:schemeClr val="tx1"/>
                        </a:solidFill>
                        <a:latin typeface="Segoe UI" pitchFamily="34" charset="0"/>
                        <a:ea typeface="Segoe UI" pitchFamily="34" charset="0"/>
                        <a:cs typeface="Segoe UI" pitchFamily="34" charset="0"/>
                      </a:endParaRPr>
                    </a:p>
                  </a:txBody>
                  <a:tcPr marL="124347" marR="124347" marT="62174" marB="62174"/>
                </a:tc>
              </a:tr>
              <a:tr h="621736">
                <a:tc>
                  <a:txBody>
                    <a:bodyPr/>
                    <a:lstStyle/>
                    <a:p>
                      <a:r>
                        <a:rPr lang="en-US" sz="1900" b="1" dirty="0" smtClean="0">
                          <a:solidFill>
                            <a:srgbClr val="000000"/>
                          </a:solidFill>
                          <a:latin typeface="Consolas" panose="020B0609020204030204" pitchFamily="49" charset="0"/>
                          <a:cs typeface="Consolas" panose="020B0609020204030204" pitchFamily="49" charset="0"/>
                        </a:rPr>
                        <a:t>READCOMMITTED</a:t>
                      </a:r>
                      <a:endParaRPr lang="en-US" sz="1600" b="1" dirty="0" smtClean="0">
                        <a:solidFill>
                          <a:srgbClr val="000000"/>
                        </a:solidFill>
                        <a:latin typeface="Consolas" panose="020B0609020204030204" pitchFamily="49" charset="0"/>
                        <a:cs typeface="Consolas" panose="020B0609020204030204" pitchFamily="49" charset="0"/>
                      </a:endParaRPr>
                    </a:p>
                  </a:txBody>
                  <a:tcPr marL="124347" marR="124347" marT="62174" marB="62174"/>
                </a:tc>
                <a:tc>
                  <a:txBody>
                    <a:bodyPr/>
                    <a:lstStyle/>
                    <a:p>
                      <a:r>
                        <a:rPr lang="en-US" sz="1900" b="1" dirty="0" smtClean="0">
                          <a:solidFill>
                            <a:srgbClr val="000000"/>
                          </a:solidFill>
                          <a:latin typeface="Consolas" panose="020B0609020204030204" pitchFamily="49" charset="0"/>
                          <a:cs typeface="Consolas" panose="020B0609020204030204" pitchFamily="49" charset="0"/>
                        </a:rPr>
                        <a:t>SNAPSHOT</a:t>
                      </a:r>
                    </a:p>
                  </a:txBody>
                  <a:tcPr marL="124347" marR="124347" marT="62174" marB="62174"/>
                </a:tc>
                <a:tc>
                  <a:txBody>
                    <a:bodyPr/>
                    <a:lstStyle/>
                    <a:p>
                      <a:pPr marL="171450" indent="-171450">
                        <a:buFont typeface="Arial" pitchFamily="34" charset="0"/>
                        <a:buChar char="•"/>
                      </a:pPr>
                      <a:r>
                        <a:rPr lang="en-US" sz="1600" baseline="0" dirty="0" smtClean="0">
                          <a:solidFill>
                            <a:srgbClr val="000000"/>
                          </a:solidFill>
                        </a:rPr>
                        <a:t>Baseline combination – most cases that use READCOMMITTED today</a:t>
                      </a:r>
                      <a:endParaRPr lang="en-US" sz="1600" dirty="0" smtClean="0">
                        <a:solidFill>
                          <a:srgbClr val="000000"/>
                        </a:solidFill>
                        <a:latin typeface="Segoe UI" pitchFamily="34" charset="0"/>
                      </a:endParaRPr>
                    </a:p>
                  </a:txBody>
                  <a:tcPr marL="124347" marR="124347" marT="62174" marB="62174"/>
                </a:tc>
              </a:tr>
              <a:tr h="704634">
                <a:tc>
                  <a:txBody>
                    <a:bodyPr/>
                    <a:lstStyle/>
                    <a:p>
                      <a:r>
                        <a:rPr lang="en-US" sz="1900" b="1" dirty="0" smtClean="0">
                          <a:solidFill>
                            <a:srgbClr val="000000"/>
                          </a:solidFill>
                          <a:latin typeface="Consolas" panose="020B0609020204030204" pitchFamily="49" charset="0"/>
                          <a:cs typeface="Consolas" panose="020B0609020204030204" pitchFamily="49" charset="0"/>
                        </a:rPr>
                        <a:t>READCOMMITTED</a:t>
                      </a:r>
                    </a:p>
                  </a:txBody>
                  <a:tcPr marL="124347" marR="124347" marT="62174" marB="62174"/>
                </a:tc>
                <a:tc>
                  <a:txBody>
                    <a:bodyPr/>
                    <a:lstStyle/>
                    <a:p>
                      <a:r>
                        <a:rPr lang="en-US" sz="1900" b="1" dirty="0" smtClean="0">
                          <a:solidFill>
                            <a:srgbClr val="000000"/>
                          </a:solidFill>
                          <a:latin typeface="Consolas" panose="020B0609020204030204" pitchFamily="49" charset="0"/>
                          <a:cs typeface="Consolas" panose="020B0609020204030204" pitchFamily="49" charset="0"/>
                        </a:rPr>
                        <a:t>REPEATABLEREAD/</a:t>
                      </a:r>
                    </a:p>
                    <a:p>
                      <a:r>
                        <a:rPr lang="en-US" sz="1900" b="1" dirty="0" smtClean="0">
                          <a:solidFill>
                            <a:srgbClr val="000000"/>
                          </a:solidFill>
                          <a:latin typeface="Consolas" panose="020B0609020204030204" pitchFamily="49" charset="0"/>
                          <a:cs typeface="Consolas" panose="020B0609020204030204" pitchFamily="49" charset="0"/>
                        </a:rPr>
                        <a:t>SERIALIZABLE</a:t>
                      </a:r>
                    </a:p>
                  </a:txBody>
                  <a:tcPr marL="124347" marR="124347" marT="62174" marB="62174"/>
                </a:tc>
                <a:tc>
                  <a:txBody>
                    <a:bodyPr/>
                    <a:lstStyle/>
                    <a:p>
                      <a:pPr marL="171450" indent="-171450">
                        <a:buFont typeface="Arial" pitchFamily="34" charset="0"/>
                        <a:buChar char="•"/>
                      </a:pPr>
                      <a:r>
                        <a:rPr lang="en-US" sz="1600" dirty="0" smtClean="0">
                          <a:solidFill>
                            <a:srgbClr val="000000"/>
                          </a:solidFill>
                        </a:rPr>
                        <a:t>Data migration </a:t>
                      </a:r>
                    </a:p>
                    <a:p>
                      <a:pPr marL="171450" indent="-171450">
                        <a:buFont typeface="Arial" pitchFamily="34" charset="0"/>
                        <a:buChar char="•"/>
                      </a:pPr>
                      <a:r>
                        <a:rPr lang="en-US" sz="1600" dirty="0" smtClean="0">
                          <a:solidFill>
                            <a:srgbClr val="000000"/>
                          </a:solidFill>
                        </a:rPr>
                        <a:t>Hekaton-only Interop</a:t>
                      </a:r>
                      <a:endParaRPr lang="en-US" sz="1600" dirty="0" smtClean="0">
                        <a:solidFill>
                          <a:srgbClr val="000000"/>
                        </a:solidFill>
                        <a:latin typeface="Segoe UI" pitchFamily="34" charset="0"/>
                      </a:endParaRPr>
                    </a:p>
                  </a:txBody>
                  <a:tcPr marL="124347" marR="124347" marT="62174" marB="62174"/>
                </a:tc>
              </a:tr>
              <a:tr h="870430">
                <a:tc>
                  <a:txBody>
                    <a:bodyPr/>
                    <a:lstStyle/>
                    <a:p>
                      <a:r>
                        <a:rPr lang="en-US" sz="1900" b="1" dirty="0" smtClean="0">
                          <a:solidFill>
                            <a:srgbClr val="000000"/>
                          </a:solidFill>
                          <a:latin typeface="Consolas" panose="020B0609020204030204" pitchFamily="49" charset="0"/>
                          <a:cs typeface="Consolas" panose="020B0609020204030204" pitchFamily="49" charset="0"/>
                        </a:rPr>
                        <a:t>REPEATABLEREAD/</a:t>
                      </a:r>
                    </a:p>
                    <a:p>
                      <a:r>
                        <a:rPr lang="en-US" sz="1900" b="1" dirty="0" smtClean="0">
                          <a:solidFill>
                            <a:srgbClr val="000000"/>
                          </a:solidFill>
                          <a:latin typeface="Consolas" panose="020B0609020204030204" pitchFamily="49" charset="0"/>
                          <a:cs typeface="Consolas" panose="020B0609020204030204" pitchFamily="49" charset="0"/>
                        </a:rPr>
                        <a:t>SERIALIZABLE</a:t>
                      </a:r>
                    </a:p>
                  </a:txBody>
                  <a:tcPr marL="124347" marR="124347" marT="62174" marB="62174"/>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900" b="1" dirty="0" smtClean="0">
                          <a:solidFill>
                            <a:srgbClr val="000000"/>
                          </a:solidFill>
                          <a:latin typeface="Consolas" panose="020B0609020204030204" pitchFamily="49" charset="0"/>
                          <a:cs typeface="Consolas" panose="020B0609020204030204" pitchFamily="49" charset="0"/>
                        </a:rPr>
                        <a:t>SNAPSHOT</a:t>
                      </a:r>
                    </a:p>
                    <a:p>
                      <a:endParaRPr lang="en-US" sz="1900" b="1" dirty="0" smtClean="0">
                        <a:solidFill>
                          <a:srgbClr val="000000"/>
                        </a:solidFill>
                        <a:latin typeface="Consolas" panose="020B0609020204030204" pitchFamily="49" charset="0"/>
                        <a:cs typeface="Consolas" panose="020B0609020204030204" pitchFamily="49" charset="0"/>
                      </a:endParaRPr>
                    </a:p>
                  </a:txBody>
                  <a:tcPr marL="124347" marR="124347" marT="62174" marB="62174"/>
                </a:tc>
                <a:tc>
                  <a:txBody>
                    <a:bodyPr/>
                    <a:lstStyle/>
                    <a:p>
                      <a:pPr marL="171450" indent="-171450">
                        <a:buFont typeface="Arial" pitchFamily="34" charset="0"/>
                        <a:buChar char="•"/>
                      </a:pPr>
                      <a:r>
                        <a:rPr lang="en-US" sz="1600" dirty="0" smtClean="0">
                          <a:solidFill>
                            <a:srgbClr val="000000"/>
                          </a:solidFill>
                        </a:rPr>
                        <a:t>Memory-optimized table access is INSERT-only</a:t>
                      </a:r>
                    </a:p>
                    <a:p>
                      <a:pPr marL="171450" marR="0" indent="-17145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smtClean="0">
                          <a:solidFill>
                            <a:srgbClr val="000000"/>
                          </a:solidFill>
                        </a:rPr>
                        <a:t>Useful for data migration and if </a:t>
                      </a:r>
                      <a:r>
                        <a:rPr lang="en-US" sz="1600" baseline="0" dirty="0" smtClean="0">
                          <a:solidFill>
                            <a:srgbClr val="000000"/>
                          </a:solidFill>
                        </a:rPr>
                        <a:t>no concurrent writes on memory-optimized tables (e.g., ETL)</a:t>
                      </a:r>
                      <a:endParaRPr lang="en-US" sz="1600" dirty="0" smtClean="0">
                        <a:solidFill>
                          <a:srgbClr val="000000"/>
                        </a:solidFill>
                        <a:latin typeface="Segoe UI" pitchFamily="34" charset="0"/>
                      </a:endParaRPr>
                    </a:p>
                  </a:txBody>
                  <a:tcPr marL="124347" marR="124347" marT="62174" marB="62174"/>
                </a:tc>
              </a:tr>
            </a:tbl>
          </a:graphicData>
        </a:graphic>
      </p:graphicFrame>
      <p:graphicFrame>
        <p:nvGraphicFramePr>
          <p:cNvPr id="5" name="Table 4"/>
          <p:cNvGraphicFramePr>
            <a:graphicFrameLocks noGrp="1"/>
          </p:cNvGraphicFramePr>
          <p:nvPr>
            <p:extLst/>
          </p:nvPr>
        </p:nvGraphicFramePr>
        <p:xfrm>
          <a:off x="1728453" y="4436981"/>
          <a:ext cx="5154235" cy="1872116"/>
        </p:xfrm>
        <a:graphic>
          <a:graphicData uri="http://schemas.openxmlformats.org/drawingml/2006/table">
            <a:tbl>
              <a:tblPr firstRow="1" bandRow="1">
                <a:tableStyleId>{00A15C55-8517-42AA-B614-E9B94910E393}</a:tableStyleId>
              </a:tblPr>
              <a:tblGrid>
                <a:gridCol w="2316083"/>
                <a:gridCol w="2838152"/>
              </a:tblGrid>
              <a:tr h="504297">
                <a:tc>
                  <a:txBody>
                    <a:bodyPr/>
                    <a:lstStyle/>
                    <a:p>
                      <a:r>
                        <a:rPr lang="en-US" sz="1900" dirty="0" smtClean="0">
                          <a:solidFill>
                            <a:schemeClr val="tx1"/>
                          </a:solidFill>
                        </a:rPr>
                        <a:t>Disk-based</a:t>
                      </a:r>
                      <a:endParaRPr lang="en-US" sz="1900" b="1" dirty="0">
                        <a:solidFill>
                          <a:schemeClr val="tx1"/>
                        </a:solidFill>
                        <a:latin typeface="Segoe UI" pitchFamily="34" charset="0"/>
                        <a:ea typeface="Segoe UI" pitchFamily="34" charset="0"/>
                        <a:cs typeface="Segoe UI" pitchFamily="34" charset="0"/>
                      </a:endParaRPr>
                    </a:p>
                  </a:txBody>
                  <a:tcPr marL="124347" marR="124347" marT="62174" marB="62174"/>
                </a:tc>
                <a:tc>
                  <a:txBody>
                    <a:bodyPr/>
                    <a:lstStyle/>
                    <a:p>
                      <a:r>
                        <a:rPr lang="en-US" sz="1900" dirty="0" smtClean="0">
                          <a:solidFill>
                            <a:schemeClr val="tx1"/>
                          </a:solidFill>
                        </a:rPr>
                        <a:t>Memory optimized</a:t>
                      </a:r>
                      <a:endParaRPr lang="en-US" sz="1900" b="1" dirty="0">
                        <a:solidFill>
                          <a:schemeClr val="tx1"/>
                        </a:solidFill>
                        <a:latin typeface="Segoe UI" pitchFamily="34" charset="0"/>
                        <a:ea typeface="Segoe UI" pitchFamily="34" charset="0"/>
                        <a:cs typeface="Segoe UI" pitchFamily="34" charset="0"/>
                      </a:endParaRPr>
                    </a:p>
                  </a:txBody>
                  <a:tcPr marL="124347" marR="124347" marT="62174" marB="62174"/>
                </a:tc>
              </a:tr>
              <a:tr h="6631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900" b="1" dirty="0" smtClean="0">
                          <a:solidFill>
                            <a:srgbClr val="000000"/>
                          </a:solidFill>
                          <a:latin typeface="Consolas" panose="020B0609020204030204" pitchFamily="49" charset="0"/>
                          <a:cs typeface="Consolas" panose="020B0609020204030204" pitchFamily="49" charset="0"/>
                        </a:rPr>
                        <a:t>SNAPSHOT</a:t>
                      </a:r>
                    </a:p>
                    <a:p>
                      <a:endParaRPr lang="en-US" sz="1600" b="1" dirty="0" smtClean="0">
                        <a:solidFill>
                          <a:srgbClr val="000000"/>
                        </a:solidFill>
                        <a:latin typeface="Segoe UI" pitchFamily="34" charset="0"/>
                      </a:endParaRPr>
                    </a:p>
                  </a:txBody>
                  <a:tcPr marL="124347" marR="124347" marT="62174" marB="62174"/>
                </a:tc>
                <a:tc>
                  <a:txBody>
                    <a:bodyPr/>
                    <a:lstStyle/>
                    <a:p>
                      <a:r>
                        <a:rPr lang="en-US" sz="1900" b="1" dirty="0" smtClean="0">
                          <a:solidFill>
                            <a:srgbClr val="000000"/>
                          </a:solidFill>
                        </a:rPr>
                        <a:t>Any</a:t>
                      </a:r>
                      <a:r>
                        <a:rPr lang="en-US" sz="1900" b="1" baseline="0" dirty="0" smtClean="0">
                          <a:solidFill>
                            <a:srgbClr val="000000"/>
                          </a:solidFill>
                        </a:rPr>
                        <a:t> isolation level</a:t>
                      </a:r>
                      <a:endParaRPr lang="en-US" sz="1900" b="1" dirty="0" smtClean="0">
                        <a:solidFill>
                          <a:srgbClr val="000000"/>
                        </a:solidFill>
                        <a:latin typeface="Segoe UI" pitchFamily="34" charset="0"/>
                      </a:endParaRPr>
                    </a:p>
                  </a:txBody>
                  <a:tcPr marL="124347" marR="124347" marT="62174" marB="62174"/>
                </a:tc>
              </a:tr>
              <a:tr h="704634">
                <a:tc>
                  <a:txBody>
                    <a:bodyPr/>
                    <a:lstStyle/>
                    <a:p>
                      <a:r>
                        <a:rPr lang="en-US" sz="1900" b="1" dirty="0" smtClean="0">
                          <a:solidFill>
                            <a:srgbClr val="000000"/>
                          </a:solidFill>
                          <a:latin typeface="Consolas" panose="020B0609020204030204" pitchFamily="49" charset="0"/>
                          <a:cs typeface="Consolas" panose="020B0609020204030204" pitchFamily="49" charset="0"/>
                        </a:rPr>
                        <a:t>REPEATABLEREAD/</a:t>
                      </a:r>
                    </a:p>
                    <a:p>
                      <a:r>
                        <a:rPr lang="en-US" sz="1900" b="1" dirty="0" smtClean="0">
                          <a:solidFill>
                            <a:srgbClr val="000000"/>
                          </a:solidFill>
                          <a:latin typeface="Consolas" panose="020B0609020204030204" pitchFamily="49" charset="0"/>
                          <a:cs typeface="Consolas" panose="020B0609020204030204" pitchFamily="49" charset="0"/>
                        </a:rPr>
                        <a:t>SERIALIZABLE</a:t>
                      </a:r>
                    </a:p>
                  </a:txBody>
                  <a:tcPr marL="124347" marR="124347" marT="62174" marB="62174"/>
                </a:tc>
                <a:tc>
                  <a:txBody>
                    <a:bodyPr/>
                    <a:lstStyle/>
                    <a:p>
                      <a:r>
                        <a:rPr lang="en-US" sz="1900" b="1" dirty="0" smtClean="0">
                          <a:solidFill>
                            <a:srgbClr val="000000"/>
                          </a:solidFill>
                          <a:latin typeface="Consolas" panose="020B0609020204030204" pitchFamily="49" charset="0"/>
                          <a:cs typeface="Consolas" panose="020B0609020204030204" pitchFamily="49" charset="0"/>
                        </a:rPr>
                        <a:t>REPEATABLEREAD/</a:t>
                      </a:r>
                    </a:p>
                    <a:p>
                      <a:r>
                        <a:rPr lang="en-US" sz="1900" b="1" dirty="0" smtClean="0">
                          <a:solidFill>
                            <a:srgbClr val="000000"/>
                          </a:solidFill>
                          <a:latin typeface="Consolas" panose="020B0609020204030204" pitchFamily="49" charset="0"/>
                          <a:cs typeface="Consolas" panose="020B0609020204030204" pitchFamily="49" charset="0"/>
                        </a:rPr>
                        <a:t>SERIALIZABLE</a:t>
                      </a:r>
                    </a:p>
                  </a:txBody>
                  <a:tcPr marL="124347" marR="124347" marT="62174" marB="62174"/>
                </a:tc>
              </a:tr>
            </a:tbl>
          </a:graphicData>
        </a:graphic>
      </p:graphicFrame>
      <p:grpSp>
        <p:nvGrpSpPr>
          <p:cNvPr id="6" name="Group 5"/>
          <p:cNvGrpSpPr/>
          <p:nvPr/>
        </p:nvGrpSpPr>
        <p:grpSpPr>
          <a:xfrm>
            <a:off x="386793" y="927248"/>
            <a:ext cx="869156" cy="2251335"/>
            <a:chOff x="4311701" y="2307484"/>
            <a:chExt cx="639143" cy="1655544"/>
          </a:xfrm>
        </p:grpSpPr>
        <p:sp>
          <p:nvSpPr>
            <p:cNvPr id="7" name="Rectangle 6"/>
            <p:cNvSpPr/>
            <p:nvPr/>
          </p:nvSpPr>
          <p:spPr>
            <a:xfrm rot="3807865">
              <a:off x="3895674" y="3364104"/>
              <a:ext cx="1000155" cy="168102"/>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sp>
          <p:nvSpPr>
            <p:cNvPr id="8" name="Rectangle 7"/>
            <p:cNvSpPr/>
            <p:nvPr/>
          </p:nvSpPr>
          <p:spPr>
            <a:xfrm rot="6733942">
              <a:off x="4039514" y="3051697"/>
              <a:ext cx="1655544" cy="167117"/>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grpSp>
      <p:grpSp>
        <p:nvGrpSpPr>
          <p:cNvPr id="14" name="Group 13"/>
          <p:cNvGrpSpPr/>
          <p:nvPr/>
        </p:nvGrpSpPr>
        <p:grpSpPr>
          <a:xfrm>
            <a:off x="776669" y="4287728"/>
            <a:ext cx="260986" cy="2257085"/>
            <a:chOff x="517796" y="3055073"/>
            <a:chExt cx="191919" cy="1659772"/>
          </a:xfrm>
        </p:grpSpPr>
        <p:sp>
          <p:nvSpPr>
            <p:cNvPr id="10" name="Rectangle 9"/>
            <p:cNvSpPr/>
            <p:nvPr/>
          </p:nvSpPr>
          <p:spPr>
            <a:xfrm rot="7591718">
              <a:off x="-213189" y="3801244"/>
              <a:ext cx="1656293" cy="170909"/>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sp>
          <p:nvSpPr>
            <p:cNvPr id="11" name="Rectangle 10"/>
            <p:cNvSpPr/>
            <p:nvPr/>
          </p:nvSpPr>
          <p:spPr>
            <a:xfrm rot="3081741">
              <a:off x="-197326" y="3770195"/>
              <a:ext cx="1622164" cy="191919"/>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grpSp>
      <p:sp>
        <p:nvSpPr>
          <p:cNvPr id="12" name="TextBox 11"/>
          <p:cNvSpPr txBox="1"/>
          <p:nvPr/>
        </p:nvSpPr>
        <p:spPr>
          <a:xfrm>
            <a:off x="96935" y="25566"/>
            <a:ext cx="6224717" cy="469039"/>
          </a:xfrm>
          <a:prstGeom prst="rect">
            <a:avLst/>
          </a:prstGeom>
          <a:noFill/>
        </p:spPr>
        <p:txBody>
          <a:bodyPr wrap="none" rtlCol="0">
            <a:spAutoFit/>
          </a:bodyPr>
          <a:lstStyle/>
          <a:p>
            <a:r>
              <a:rPr lang="en-US" sz="2448" dirty="0">
                <a:solidFill>
                  <a:srgbClr val="FFFFFF"/>
                </a:solidFill>
                <a:ea typeface="Segoe UI" pitchFamily="34" charset="0"/>
                <a:cs typeface="Segoe UI" pitchFamily="34" charset="0"/>
              </a:rPr>
              <a:t>Supported isolation level combinations (V1)</a:t>
            </a:r>
          </a:p>
        </p:txBody>
      </p:sp>
      <p:sp>
        <p:nvSpPr>
          <p:cNvPr id="13" name="TextBox 12"/>
          <p:cNvSpPr txBox="1"/>
          <p:nvPr/>
        </p:nvSpPr>
        <p:spPr>
          <a:xfrm>
            <a:off x="96936" y="3934736"/>
            <a:ext cx="6585393" cy="469039"/>
          </a:xfrm>
          <a:prstGeom prst="rect">
            <a:avLst/>
          </a:prstGeom>
          <a:noFill/>
        </p:spPr>
        <p:txBody>
          <a:bodyPr wrap="none" rtlCol="0">
            <a:spAutoFit/>
          </a:bodyPr>
          <a:lstStyle/>
          <a:p>
            <a:r>
              <a:rPr lang="en-US" sz="2448" dirty="0">
                <a:solidFill>
                  <a:srgbClr val="FFFFFF"/>
                </a:solidFill>
                <a:ea typeface="Segoe UI" pitchFamily="34" charset="0"/>
                <a:cs typeface="Segoe UI" pitchFamily="34" charset="0"/>
              </a:rPr>
              <a:t>Unsupported isolation level combinations (V1)</a:t>
            </a:r>
          </a:p>
        </p:txBody>
      </p:sp>
    </p:spTree>
    <p:extLst>
      <p:ext uri="{BB962C8B-B14F-4D97-AF65-F5344CB8AC3E}">
        <p14:creationId xmlns:p14="http://schemas.microsoft.com/office/powerpoint/2010/main" val="33066321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bwMode="auto">
          <a:xfrm>
            <a:off x="9311867" y="1325176"/>
            <a:ext cx="2657424" cy="754342"/>
          </a:xfrm>
          <a:prstGeom prst="roundRect">
            <a:avLst>
              <a:gd name="adj" fmla="val 0"/>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46283" rIns="45713" bIns="146283" numCol="1" spcCol="0" rtlCol="0" fromWordArt="0" anchor="ctr" anchorCtr="0" forceAA="0" compatLnSpc="1">
            <a:prstTxWarp prst="textNoShape">
              <a:avLst/>
            </a:prstTxWarp>
            <a:noAutofit/>
          </a:bodyPr>
          <a:lstStyle/>
          <a:p>
            <a:pPr algn="ctr" defTabSz="932293" fontAlgn="base">
              <a:lnSpc>
                <a:spcPct val="90000"/>
              </a:lnSpc>
              <a:spcBef>
                <a:spcPct val="0"/>
              </a:spcBef>
              <a:spcAft>
                <a:spcPts val="612"/>
              </a:spcAft>
            </a:pPr>
            <a:endParaRPr lang="en-US" sz="2000" dirty="0">
              <a:solidFill>
                <a:srgbClr val="404040"/>
              </a:solidFill>
              <a:ea typeface="Segoe UI" pitchFamily="34" charset="0"/>
              <a:cs typeface="Segoe UI" pitchFamily="34" charset="0"/>
            </a:endParaRPr>
          </a:p>
        </p:txBody>
      </p:sp>
      <p:sp>
        <p:nvSpPr>
          <p:cNvPr id="17" name="Rounded Rectangle 16"/>
          <p:cNvSpPr/>
          <p:nvPr/>
        </p:nvSpPr>
        <p:spPr bwMode="auto">
          <a:xfrm>
            <a:off x="3427681" y="1337288"/>
            <a:ext cx="2797810" cy="746083"/>
          </a:xfrm>
          <a:prstGeom prst="roundRect">
            <a:avLst>
              <a:gd name="adj" fmla="val 0"/>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46283" rIns="45713" bIns="146283" numCol="1" spcCol="0" rtlCol="0" fromWordArt="0" anchor="ctr" anchorCtr="0" forceAA="0" compatLnSpc="1">
            <a:prstTxWarp prst="textNoShape">
              <a:avLst/>
            </a:prstTxWarp>
            <a:noAutofit/>
          </a:bodyPr>
          <a:lstStyle/>
          <a:p>
            <a:pPr algn="ctr" defTabSz="932293" fontAlgn="base">
              <a:lnSpc>
                <a:spcPct val="90000"/>
              </a:lnSpc>
              <a:spcBef>
                <a:spcPct val="0"/>
              </a:spcBef>
              <a:spcAft>
                <a:spcPts val="612"/>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438767" y="1337288"/>
            <a:ext cx="2797810" cy="746083"/>
          </a:xfrm>
          <a:prstGeom prst="roundRect">
            <a:avLst>
              <a:gd name="adj" fmla="val 0"/>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46283" rIns="45713" bIns="146283" numCol="1" spcCol="0" rtlCol="0" fromWordArt="0" anchor="ctr" anchorCtr="0" forceAA="0" compatLnSpc="1">
            <a:prstTxWarp prst="textNoShape">
              <a:avLst/>
            </a:prstTxWarp>
            <a:noAutofit/>
          </a:bodyPr>
          <a:lstStyle/>
          <a:p>
            <a:pPr algn="ctr" defTabSz="932293" fontAlgn="base">
              <a:lnSpc>
                <a:spcPct val="90000"/>
              </a:lnSpc>
              <a:spcBef>
                <a:spcPct val="0"/>
              </a:spcBef>
              <a:spcAft>
                <a:spcPts val="612"/>
              </a:spcAft>
            </a:pPr>
            <a:endParaRPr lang="en-US" sz="2000" dirty="0">
              <a:solidFill>
                <a:srgbClr val="FFFFFF"/>
              </a:solidFill>
              <a:ea typeface="Segoe UI" pitchFamily="34" charset="0"/>
              <a:cs typeface="Segoe UI" pitchFamily="34" charset="0"/>
            </a:endParaRPr>
          </a:p>
        </p:txBody>
      </p:sp>
      <p:sp>
        <p:nvSpPr>
          <p:cNvPr id="16" name="Rounded Rectangle 15"/>
          <p:cNvSpPr/>
          <p:nvPr/>
        </p:nvSpPr>
        <p:spPr bwMode="auto">
          <a:xfrm>
            <a:off x="6377995" y="1337288"/>
            <a:ext cx="2797810" cy="746083"/>
          </a:xfrm>
          <a:prstGeom prst="roundRect">
            <a:avLst>
              <a:gd name="adj" fmla="val 0"/>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46283" rIns="45713" bIns="146283" numCol="1" spcCol="0" rtlCol="0" fromWordArt="0" anchor="ctr" anchorCtr="0" forceAA="0" compatLnSpc="1">
            <a:prstTxWarp prst="textNoShape">
              <a:avLst/>
            </a:prstTxWarp>
            <a:noAutofit/>
          </a:bodyPr>
          <a:lstStyle/>
          <a:p>
            <a:pPr algn="ctr" defTabSz="932293" fontAlgn="base">
              <a:lnSpc>
                <a:spcPct val="90000"/>
              </a:lnSpc>
              <a:spcBef>
                <a:spcPct val="0"/>
              </a:spcBef>
              <a:spcAft>
                <a:spcPts val="612"/>
              </a:spcAft>
            </a:pPr>
            <a:endParaRPr lang="en-US" sz="2000" dirty="0">
              <a:solidFill>
                <a:srgbClr val="404040"/>
              </a:solidFill>
              <a:ea typeface="Segoe UI" pitchFamily="34" charset="0"/>
              <a:cs typeface="Segoe UI" pitchFamily="34" charset="0"/>
            </a:endParaRPr>
          </a:p>
        </p:txBody>
      </p:sp>
      <p:sp>
        <p:nvSpPr>
          <p:cNvPr id="2" name="Title 1"/>
          <p:cNvSpPr>
            <a:spLocks noGrp="1"/>
          </p:cNvSpPr>
          <p:nvPr>
            <p:ph type="title"/>
          </p:nvPr>
        </p:nvSpPr>
        <p:spPr>
          <a:xfrm>
            <a:off x="540011" y="233159"/>
            <a:ext cx="11370961" cy="762786"/>
          </a:xfrm>
        </p:spPr>
        <p:txBody>
          <a:bodyPr/>
          <a:lstStyle/>
          <a:p>
            <a:r>
              <a:rPr lang="en-US" dirty="0"/>
              <a:t>SQL Server </a:t>
            </a:r>
            <a:r>
              <a:rPr lang="en-US" dirty="0" smtClean="0"/>
              <a:t>2014 </a:t>
            </a:r>
            <a:r>
              <a:rPr lang="en-US" dirty="0"/>
              <a:t>I</a:t>
            </a:r>
            <a:r>
              <a:rPr lang="en-US" dirty="0" smtClean="0"/>
              <a:t>nvestments</a:t>
            </a:r>
            <a:endParaRPr lang="en-US" dirty="0"/>
          </a:p>
        </p:txBody>
      </p:sp>
      <p:sp>
        <p:nvSpPr>
          <p:cNvPr id="3" name="Rounded Rectangle 2"/>
          <p:cNvSpPr/>
          <p:nvPr/>
        </p:nvSpPr>
        <p:spPr bwMode="auto">
          <a:xfrm>
            <a:off x="457148" y="2167575"/>
            <a:ext cx="2779429" cy="4049671"/>
          </a:xfrm>
          <a:prstGeom prst="roundRect">
            <a:avLst>
              <a:gd name="adj" fmla="val 0"/>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46283" rIns="45713" bIns="146283" numCol="1" spcCol="0" rtlCol="0" fromWordArt="0" anchor="ctr" anchorCtr="0" forceAA="0" compatLnSpc="1">
            <a:prstTxWarp prst="textNoShape">
              <a:avLst/>
            </a:prstTxWarp>
            <a:noAutofit/>
          </a:bodyPr>
          <a:lstStyle/>
          <a:p>
            <a:pPr defTabSz="932293" fontAlgn="base">
              <a:lnSpc>
                <a:spcPct val="90000"/>
              </a:lnSpc>
              <a:spcBef>
                <a:spcPct val="0"/>
              </a:spcBef>
              <a:spcAft>
                <a:spcPts val="612"/>
              </a:spcAft>
            </a:pPr>
            <a:endParaRPr lang="en-US" sz="1836" dirty="0">
              <a:solidFill>
                <a:srgbClr val="FFFFFF"/>
              </a:solidFill>
            </a:endParaRPr>
          </a:p>
        </p:txBody>
      </p:sp>
      <p:sp>
        <p:nvSpPr>
          <p:cNvPr id="5" name="Rounded Rectangle 4"/>
          <p:cNvSpPr/>
          <p:nvPr/>
        </p:nvSpPr>
        <p:spPr bwMode="auto">
          <a:xfrm>
            <a:off x="6377996" y="2164556"/>
            <a:ext cx="2797809" cy="4052801"/>
          </a:xfrm>
          <a:prstGeom prst="roundRect">
            <a:avLst>
              <a:gd name="adj" fmla="val 0"/>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46283" rIns="45713" bIns="146283" numCol="1" spcCol="0" rtlCol="0" fromWordArt="0" anchor="ctr" anchorCtr="0" forceAA="0" compatLnSpc="1">
            <a:prstTxWarp prst="textNoShape">
              <a:avLst/>
            </a:prstTxWarp>
            <a:noAutofit/>
          </a:bodyPr>
          <a:lstStyle/>
          <a:p>
            <a:pPr defTabSz="932293" fontAlgn="base">
              <a:lnSpc>
                <a:spcPct val="90000"/>
              </a:lnSpc>
              <a:spcBef>
                <a:spcPct val="0"/>
              </a:spcBef>
              <a:spcAft>
                <a:spcPts val="612"/>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26" name="Rounded Rectangle 25"/>
          <p:cNvSpPr/>
          <p:nvPr>
            <p:custDataLst>
              <p:tags r:id="rId1"/>
            </p:custDataLst>
          </p:nvPr>
        </p:nvSpPr>
        <p:spPr bwMode="auto">
          <a:xfrm>
            <a:off x="3427681" y="2164549"/>
            <a:ext cx="2797810" cy="4052806"/>
          </a:xfrm>
          <a:prstGeom prst="roundRect">
            <a:avLst>
              <a:gd name="adj" fmla="val 0"/>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46283" rIns="45713" bIns="146283" numCol="1" spcCol="0" rtlCol="0" fromWordArt="0" anchor="ctr" anchorCtr="0" forceAA="0" compatLnSpc="1">
            <a:prstTxWarp prst="textNoShape">
              <a:avLst/>
            </a:prstTxWarp>
            <a:noAutofit/>
          </a:bodyPr>
          <a:lstStyle/>
          <a:p>
            <a:pPr defTabSz="932293" fontAlgn="base">
              <a:lnSpc>
                <a:spcPct val="90000"/>
              </a:lnSpc>
              <a:spcBef>
                <a:spcPct val="0"/>
              </a:spcBef>
              <a:spcAft>
                <a:spcPts val="612"/>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a:xfrm>
            <a:off x="451594" y="1375108"/>
            <a:ext cx="2797810" cy="670445"/>
          </a:xfrm>
          <a:prstGeom prst="rect">
            <a:avLst/>
          </a:prstGeom>
        </p:spPr>
        <p:txBody>
          <a:bodyPr wrap="square" anchor="ctr">
            <a:spAutoFit/>
          </a:bodyPr>
          <a:lstStyle/>
          <a:p>
            <a:pPr algn="ctr" defTabSz="932293" fontAlgn="base">
              <a:lnSpc>
                <a:spcPct val="90000"/>
              </a:lnSpc>
              <a:spcBef>
                <a:spcPct val="0"/>
              </a:spcBef>
              <a:spcAft>
                <a:spcPts val="612"/>
              </a:spcAft>
            </a:pPr>
            <a:r>
              <a:rPr lang="en-US" sz="2040" dirty="0">
                <a:solidFill>
                  <a:srgbClr val="FFFFFF">
                    <a:lumMod val="10000"/>
                  </a:srgbClr>
                </a:solidFill>
                <a:latin typeface="Segoe UI Light"/>
                <a:ea typeface="Segoe UI" pitchFamily="34" charset="0"/>
                <a:cs typeface="Segoe UI" pitchFamily="34" charset="0"/>
              </a:rPr>
              <a:t>In-Memory Technologies</a:t>
            </a:r>
          </a:p>
        </p:txBody>
      </p:sp>
      <p:sp>
        <p:nvSpPr>
          <p:cNvPr id="9" name="Rectangle 8"/>
          <p:cNvSpPr/>
          <p:nvPr/>
        </p:nvSpPr>
        <p:spPr>
          <a:xfrm>
            <a:off x="3395520" y="1335869"/>
            <a:ext cx="2797810" cy="748922"/>
          </a:xfrm>
          <a:prstGeom prst="rect">
            <a:avLst/>
          </a:prstGeom>
        </p:spPr>
        <p:txBody>
          <a:bodyPr wrap="square" anchor="ctr">
            <a:spAutoFit/>
          </a:bodyPr>
          <a:lstStyle/>
          <a:p>
            <a:pPr algn="ctr" defTabSz="932293" fontAlgn="base">
              <a:lnSpc>
                <a:spcPct val="90000"/>
              </a:lnSpc>
              <a:spcBef>
                <a:spcPct val="0"/>
              </a:spcBef>
              <a:spcAft>
                <a:spcPts val="612"/>
              </a:spcAft>
            </a:pPr>
            <a:r>
              <a:rPr lang="en-US" sz="2040" dirty="0">
                <a:solidFill>
                  <a:srgbClr val="404040"/>
                </a:solidFill>
                <a:latin typeface="Segoe UI Light"/>
                <a:ea typeface="Segoe UI" pitchFamily="34" charset="0"/>
                <a:cs typeface="Segoe UI" pitchFamily="34" charset="0"/>
              </a:rPr>
              <a:t>Enhanced </a:t>
            </a:r>
          </a:p>
          <a:p>
            <a:pPr algn="ctr" defTabSz="932293" fontAlgn="base">
              <a:lnSpc>
                <a:spcPct val="90000"/>
              </a:lnSpc>
              <a:spcBef>
                <a:spcPct val="0"/>
              </a:spcBef>
              <a:spcAft>
                <a:spcPts val="612"/>
              </a:spcAft>
            </a:pPr>
            <a:r>
              <a:rPr lang="en-US" sz="2040" dirty="0">
                <a:solidFill>
                  <a:srgbClr val="404040"/>
                </a:solidFill>
                <a:latin typeface="Segoe UI Light"/>
                <a:ea typeface="Segoe UI" pitchFamily="34" charset="0"/>
                <a:cs typeface="Segoe UI" pitchFamily="34" charset="0"/>
              </a:rPr>
              <a:t>High Availability </a:t>
            </a:r>
          </a:p>
        </p:txBody>
      </p:sp>
      <p:sp>
        <p:nvSpPr>
          <p:cNvPr id="10" name="Rectangle 9"/>
          <p:cNvSpPr/>
          <p:nvPr/>
        </p:nvSpPr>
        <p:spPr>
          <a:xfrm>
            <a:off x="6377993" y="1335869"/>
            <a:ext cx="2797810" cy="748922"/>
          </a:xfrm>
          <a:prstGeom prst="rect">
            <a:avLst/>
          </a:prstGeom>
        </p:spPr>
        <p:txBody>
          <a:bodyPr wrap="square" anchor="ctr">
            <a:spAutoFit/>
          </a:bodyPr>
          <a:lstStyle/>
          <a:p>
            <a:pPr algn="ctr" defTabSz="932293" fontAlgn="base">
              <a:lnSpc>
                <a:spcPct val="90000"/>
              </a:lnSpc>
              <a:spcBef>
                <a:spcPct val="0"/>
              </a:spcBef>
              <a:spcAft>
                <a:spcPts val="612"/>
              </a:spcAft>
            </a:pPr>
            <a:r>
              <a:rPr lang="en-US" sz="2040" dirty="0">
                <a:solidFill>
                  <a:srgbClr val="404040"/>
                </a:solidFill>
                <a:latin typeface="Segoe UI Light"/>
                <a:ea typeface="Segoe UI" pitchFamily="34" charset="0"/>
                <a:cs typeface="Segoe UI" pitchFamily="34" charset="0"/>
              </a:rPr>
              <a:t>New Hybrid </a:t>
            </a:r>
          </a:p>
          <a:p>
            <a:pPr algn="ctr" defTabSz="932293" fontAlgn="base">
              <a:lnSpc>
                <a:spcPct val="90000"/>
              </a:lnSpc>
              <a:spcBef>
                <a:spcPct val="0"/>
              </a:spcBef>
              <a:spcAft>
                <a:spcPts val="612"/>
              </a:spcAft>
            </a:pPr>
            <a:r>
              <a:rPr lang="en-US" sz="2040" dirty="0">
                <a:solidFill>
                  <a:srgbClr val="404040"/>
                </a:solidFill>
                <a:latin typeface="Segoe UI Light"/>
                <a:ea typeface="Segoe UI" pitchFamily="34" charset="0"/>
                <a:cs typeface="Segoe UI" pitchFamily="34" charset="0"/>
              </a:rPr>
              <a:t>Scenarios</a:t>
            </a:r>
          </a:p>
        </p:txBody>
      </p:sp>
      <p:sp>
        <p:nvSpPr>
          <p:cNvPr id="7" name="Rectangle 6"/>
          <p:cNvSpPr/>
          <p:nvPr/>
        </p:nvSpPr>
        <p:spPr>
          <a:xfrm>
            <a:off x="432926" y="2253225"/>
            <a:ext cx="2793807" cy="4006587"/>
          </a:xfrm>
          <a:prstGeom prst="rect">
            <a:avLst/>
          </a:prstGeom>
        </p:spPr>
        <p:txBody>
          <a:bodyPr wrap="square">
            <a:spAutoFit/>
          </a:bodyPr>
          <a:lstStyle/>
          <a:p>
            <a:pPr defTabSz="932293" fontAlgn="base">
              <a:lnSpc>
                <a:spcPct val="90000"/>
              </a:lnSpc>
              <a:spcBef>
                <a:spcPct val="0"/>
              </a:spcBef>
              <a:spcAft>
                <a:spcPts val="612"/>
              </a:spcAft>
            </a:pPr>
            <a:r>
              <a:rPr lang="en-US" sz="2040" b="1" dirty="0">
                <a:solidFill>
                  <a:srgbClr val="FFFFFF"/>
                </a:solidFill>
              </a:rPr>
              <a:t>In-Memory OLTP</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solidFill>
                <a:ea typeface="Segoe UI" pitchFamily="34" charset="0"/>
                <a:cs typeface="Segoe UI" pitchFamily="34" charset="0"/>
              </a:rPr>
              <a:t>5-25X performance gain for OLTP integrated into SQL Server</a:t>
            </a:r>
          </a:p>
          <a:p>
            <a:pPr marL="291436" indent="-291436" defTabSz="932293" fontAlgn="base">
              <a:lnSpc>
                <a:spcPct val="90000"/>
              </a:lnSpc>
              <a:spcBef>
                <a:spcPct val="0"/>
              </a:spcBef>
              <a:spcAft>
                <a:spcPts val="612"/>
              </a:spcAft>
              <a:buFont typeface="Arial" pitchFamily="34" charset="0"/>
              <a:buChar char="•"/>
            </a:pPr>
            <a:endParaRPr lang="en-US" sz="816" dirty="0">
              <a:solidFill>
                <a:srgbClr val="FFFFFF"/>
              </a:solidFill>
              <a:ea typeface="Segoe UI" pitchFamily="34" charset="0"/>
              <a:cs typeface="Segoe UI" pitchFamily="34" charset="0"/>
            </a:endParaRPr>
          </a:p>
          <a:p>
            <a:pPr defTabSz="932293" fontAlgn="base">
              <a:lnSpc>
                <a:spcPct val="90000"/>
              </a:lnSpc>
              <a:spcBef>
                <a:spcPct val="0"/>
              </a:spcBef>
              <a:spcAft>
                <a:spcPts val="612"/>
              </a:spcAft>
            </a:pPr>
            <a:r>
              <a:rPr lang="en-US" sz="2040" b="1" dirty="0">
                <a:solidFill>
                  <a:srgbClr val="FFFFFF"/>
                </a:solidFill>
              </a:rPr>
              <a:t>In-Memory DW</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solidFill>
                <a:ea typeface="Segoe UI" pitchFamily="34" charset="0"/>
                <a:cs typeface="Segoe UI" pitchFamily="34" charset="0"/>
              </a:rPr>
              <a:t>5-25X performance gain and high data compression </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solidFill>
                <a:ea typeface="Segoe UI" pitchFamily="34" charset="0"/>
                <a:cs typeface="Segoe UI" pitchFamily="34" charset="0"/>
              </a:rPr>
              <a:t>Updatable and clustered</a:t>
            </a:r>
          </a:p>
          <a:p>
            <a:pPr marL="291436" indent="-291436" defTabSz="932293" fontAlgn="base">
              <a:lnSpc>
                <a:spcPct val="90000"/>
              </a:lnSpc>
              <a:spcBef>
                <a:spcPct val="0"/>
              </a:spcBef>
              <a:spcAft>
                <a:spcPts val="612"/>
              </a:spcAft>
              <a:buFont typeface="Arial" pitchFamily="34" charset="0"/>
              <a:buChar char="•"/>
            </a:pPr>
            <a:endParaRPr lang="en-US" sz="1428" dirty="0">
              <a:solidFill>
                <a:srgbClr val="FFFFFF"/>
              </a:solidFill>
              <a:ea typeface="Segoe UI" pitchFamily="34" charset="0"/>
              <a:cs typeface="Segoe UI" pitchFamily="34" charset="0"/>
            </a:endParaRPr>
          </a:p>
          <a:p>
            <a:pPr defTabSz="932293" fontAlgn="base">
              <a:lnSpc>
                <a:spcPct val="90000"/>
              </a:lnSpc>
              <a:spcBef>
                <a:spcPct val="0"/>
              </a:spcBef>
              <a:spcAft>
                <a:spcPts val="612"/>
              </a:spcAft>
            </a:pPr>
            <a:r>
              <a:rPr lang="en-US" sz="2040" b="1" dirty="0">
                <a:solidFill>
                  <a:srgbClr val="FFFFFF"/>
                </a:solidFill>
                <a:ea typeface="Segoe UI" pitchFamily="34" charset="0"/>
                <a:cs typeface="Segoe UI" pitchFamily="34" charset="0"/>
              </a:rPr>
              <a:t>SSD Buffer Pool Extension</a:t>
            </a:r>
          </a:p>
          <a:p>
            <a:pPr marL="349724" indent="-349724" defTabSz="932293" fontAlgn="base">
              <a:lnSpc>
                <a:spcPct val="90000"/>
              </a:lnSpc>
              <a:spcBef>
                <a:spcPct val="0"/>
              </a:spcBef>
              <a:spcAft>
                <a:spcPts val="612"/>
              </a:spcAft>
              <a:buFont typeface="Arial" panose="020B0604020202020204" pitchFamily="34" charset="0"/>
              <a:buChar char="•"/>
            </a:pPr>
            <a:r>
              <a:rPr lang="en-US" sz="1428" dirty="0">
                <a:solidFill>
                  <a:srgbClr val="FFFFFF"/>
                </a:solidFill>
                <a:ea typeface="Segoe UI" pitchFamily="34" charset="0"/>
                <a:cs typeface="Segoe UI" pitchFamily="34" charset="0"/>
              </a:rPr>
              <a:t>4-10X of RAM and up to 3X performance gain transparently for apps</a:t>
            </a:r>
          </a:p>
        </p:txBody>
      </p:sp>
      <p:sp>
        <p:nvSpPr>
          <p:cNvPr id="24" name="Rectangle 23"/>
          <p:cNvSpPr/>
          <p:nvPr/>
        </p:nvSpPr>
        <p:spPr>
          <a:xfrm>
            <a:off x="3403458" y="2253226"/>
            <a:ext cx="2797810" cy="2646045"/>
          </a:xfrm>
          <a:prstGeom prst="rect">
            <a:avLst/>
          </a:prstGeom>
        </p:spPr>
        <p:txBody>
          <a:bodyPr wrap="square">
            <a:spAutoFit/>
          </a:bodyPr>
          <a:lstStyle/>
          <a:p>
            <a:pPr defTabSz="932293" fontAlgn="base">
              <a:lnSpc>
                <a:spcPct val="90000"/>
              </a:lnSpc>
              <a:spcBef>
                <a:spcPct val="0"/>
              </a:spcBef>
              <a:spcAft>
                <a:spcPts val="612"/>
              </a:spcAft>
            </a:pPr>
            <a:r>
              <a:rPr lang="en-US" sz="2040" b="1" dirty="0">
                <a:solidFill>
                  <a:srgbClr val="FFFFFF"/>
                </a:solidFill>
              </a:rPr>
              <a:t>Always On Enhancements </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solidFill>
              </a:rPr>
              <a:t>Increased availability and improved manageability of active secondaries</a:t>
            </a:r>
          </a:p>
          <a:p>
            <a:pPr defTabSz="932293" fontAlgn="base">
              <a:lnSpc>
                <a:spcPct val="90000"/>
              </a:lnSpc>
              <a:spcBef>
                <a:spcPct val="0"/>
              </a:spcBef>
              <a:spcAft>
                <a:spcPts val="612"/>
              </a:spcAft>
            </a:pPr>
            <a:endParaRPr lang="en-US" sz="918" u="sng" dirty="0">
              <a:solidFill>
                <a:srgbClr val="FFFFFF"/>
              </a:solidFill>
              <a:ea typeface="Segoe UI" pitchFamily="34" charset="0"/>
              <a:cs typeface="Segoe UI" pitchFamily="34" charset="0"/>
            </a:endParaRPr>
          </a:p>
          <a:p>
            <a:pPr defTabSz="932293" fontAlgn="base">
              <a:lnSpc>
                <a:spcPct val="90000"/>
              </a:lnSpc>
              <a:spcBef>
                <a:spcPct val="0"/>
              </a:spcBef>
              <a:spcAft>
                <a:spcPts val="612"/>
              </a:spcAft>
            </a:pPr>
            <a:r>
              <a:rPr lang="en-US" sz="2040" b="1" dirty="0">
                <a:solidFill>
                  <a:srgbClr val="FFFFFF"/>
                </a:solidFill>
                <a:ea typeface="Segoe UI" pitchFamily="34" charset="0"/>
                <a:cs typeface="Segoe UI" pitchFamily="34" charset="0"/>
              </a:rPr>
              <a:t>Online Database Operations</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solidFill>
                <a:ea typeface="Segoe UI" pitchFamily="34" charset="0"/>
                <a:cs typeface="Segoe UI" pitchFamily="34" charset="0"/>
              </a:rPr>
              <a:t>Increased availability for index/partition maintenance</a:t>
            </a:r>
          </a:p>
        </p:txBody>
      </p:sp>
      <p:sp>
        <p:nvSpPr>
          <p:cNvPr id="25" name="Rectangle 24"/>
          <p:cNvSpPr/>
          <p:nvPr/>
        </p:nvSpPr>
        <p:spPr>
          <a:xfrm>
            <a:off x="6341660" y="2253225"/>
            <a:ext cx="2829821" cy="3905812"/>
          </a:xfrm>
          <a:prstGeom prst="rect">
            <a:avLst/>
          </a:prstGeom>
        </p:spPr>
        <p:txBody>
          <a:bodyPr wrap="square">
            <a:spAutoFit/>
          </a:bodyPr>
          <a:lstStyle/>
          <a:p>
            <a:pPr defTabSz="932293" fontAlgn="base">
              <a:lnSpc>
                <a:spcPct val="90000"/>
              </a:lnSpc>
              <a:spcBef>
                <a:spcPct val="0"/>
              </a:spcBef>
              <a:spcAft>
                <a:spcPts val="612"/>
              </a:spcAft>
            </a:pPr>
            <a:r>
              <a:rPr lang="en-US" sz="2040" b="1" dirty="0">
                <a:solidFill>
                  <a:srgbClr val="FFFFFF"/>
                </a:solidFill>
              </a:rPr>
              <a:t>Backup to Azure</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solidFill>
              </a:rPr>
              <a:t>Easy to implement and cost effective Disaster Recovery solution to Azure Storage</a:t>
            </a:r>
            <a:endParaRPr lang="en-US" sz="918" dirty="0">
              <a:solidFill>
                <a:srgbClr val="FFFFFF"/>
              </a:solidFill>
            </a:endParaRPr>
          </a:p>
          <a:p>
            <a:pPr defTabSz="932293" fontAlgn="base">
              <a:lnSpc>
                <a:spcPct val="90000"/>
              </a:lnSpc>
              <a:spcBef>
                <a:spcPct val="0"/>
              </a:spcBef>
              <a:spcAft>
                <a:spcPts val="612"/>
              </a:spcAft>
            </a:pPr>
            <a:endParaRPr lang="en-US" sz="918" dirty="0">
              <a:solidFill>
                <a:srgbClr val="FFFFFF"/>
              </a:solidFill>
            </a:endParaRPr>
          </a:p>
          <a:p>
            <a:pPr defTabSz="932293" fontAlgn="base">
              <a:lnSpc>
                <a:spcPct val="90000"/>
              </a:lnSpc>
              <a:spcBef>
                <a:spcPct val="0"/>
              </a:spcBef>
              <a:spcAft>
                <a:spcPts val="612"/>
              </a:spcAft>
            </a:pPr>
            <a:r>
              <a:rPr lang="en-US" sz="2040" b="1" dirty="0">
                <a:solidFill>
                  <a:srgbClr val="FFFFFF"/>
                </a:solidFill>
                <a:ea typeface="Segoe UI" pitchFamily="34" charset="0"/>
                <a:cs typeface="Segoe UI" pitchFamily="34" charset="0"/>
              </a:rPr>
              <a:t>HA to Azure VM</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solidFill>
                <a:ea typeface="Segoe UI" pitchFamily="34" charset="0"/>
                <a:cs typeface="Segoe UI" pitchFamily="34" charset="0"/>
              </a:rPr>
              <a:t>Easy to implement and cost effective high availability solution with Windows Azure VM</a:t>
            </a:r>
          </a:p>
          <a:p>
            <a:pPr marL="291436" indent="-291436" defTabSz="932293" fontAlgn="base">
              <a:lnSpc>
                <a:spcPct val="90000"/>
              </a:lnSpc>
              <a:spcBef>
                <a:spcPct val="0"/>
              </a:spcBef>
              <a:spcAft>
                <a:spcPts val="612"/>
              </a:spcAft>
              <a:buFont typeface="Arial" pitchFamily="34" charset="0"/>
              <a:buChar char="•"/>
            </a:pPr>
            <a:endParaRPr lang="en-US" sz="1428" dirty="0">
              <a:solidFill>
                <a:srgbClr val="FFFFFF"/>
              </a:solidFill>
              <a:ea typeface="Segoe UI" pitchFamily="34" charset="0"/>
              <a:cs typeface="Segoe UI" pitchFamily="34" charset="0"/>
            </a:endParaRPr>
          </a:p>
          <a:p>
            <a:pPr defTabSz="932293" fontAlgn="base">
              <a:lnSpc>
                <a:spcPct val="90000"/>
              </a:lnSpc>
              <a:spcBef>
                <a:spcPct val="0"/>
              </a:spcBef>
              <a:spcAft>
                <a:spcPts val="612"/>
              </a:spcAft>
            </a:pPr>
            <a:r>
              <a:rPr lang="en-US" sz="2040" b="1" dirty="0">
                <a:solidFill>
                  <a:srgbClr val="FFFFFF"/>
                </a:solidFill>
                <a:ea typeface="Segoe UI" pitchFamily="34" charset="0"/>
                <a:cs typeface="Segoe UI" pitchFamily="34" charset="0"/>
              </a:rPr>
              <a:t>Deploy to Azure</a:t>
            </a:r>
          </a:p>
          <a:p>
            <a:pPr marL="174862" indent="-174862" defTabSz="932293" fontAlgn="base">
              <a:lnSpc>
                <a:spcPct val="90000"/>
              </a:lnSpc>
              <a:spcBef>
                <a:spcPct val="0"/>
              </a:spcBef>
              <a:spcAft>
                <a:spcPts val="612"/>
              </a:spcAft>
              <a:buFont typeface="Arial" panose="020B0604020202020204" pitchFamily="34" charset="0"/>
              <a:buChar char="•"/>
            </a:pPr>
            <a:r>
              <a:rPr lang="en-US" sz="1428" dirty="0">
                <a:solidFill>
                  <a:srgbClr val="FFFFFF"/>
                </a:solidFill>
                <a:ea typeface="Segoe UI" pitchFamily="34" charset="0"/>
                <a:cs typeface="Segoe UI" pitchFamily="34" charset="0"/>
              </a:rPr>
              <a:t>Deployment wizard to migrate database</a:t>
            </a:r>
          </a:p>
          <a:p>
            <a:pPr defTabSz="932293" fontAlgn="base">
              <a:lnSpc>
                <a:spcPct val="90000"/>
              </a:lnSpc>
              <a:spcBef>
                <a:spcPct val="0"/>
              </a:spcBef>
              <a:spcAft>
                <a:spcPts val="612"/>
              </a:spcAft>
            </a:pPr>
            <a:endParaRPr lang="en-US" sz="1224" dirty="0">
              <a:solidFill>
                <a:srgbClr val="FFFFFF"/>
              </a:solidFill>
              <a:ea typeface="Segoe UI" pitchFamily="34" charset="0"/>
              <a:cs typeface="Segoe UI" pitchFamily="34" charset="0"/>
            </a:endParaRPr>
          </a:p>
        </p:txBody>
      </p:sp>
      <p:sp>
        <p:nvSpPr>
          <p:cNvPr id="19" name="Slide Number Placeholder 2"/>
          <p:cNvSpPr txBox="1">
            <a:spLocks/>
          </p:cNvSpPr>
          <p:nvPr>
            <p:custDataLst>
              <p:tags r:id="rId2"/>
            </p:custDataLst>
          </p:nvPr>
        </p:nvSpPr>
        <p:spPr>
          <a:xfrm>
            <a:off x="11390238" y="6630877"/>
            <a:ext cx="366549" cy="270285"/>
          </a:xfrm>
          <a:prstGeom prst="rect">
            <a:avLst/>
          </a:prstGeom>
        </p:spPr>
        <p:txBody>
          <a:bodyPr wrap="none">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fld id="{9A881832-B993-44E5-ABA9-04FBEBD4FD5D}" type="slidenum">
              <a:rPr lang="en-IN" sz="1122">
                <a:ln>
                  <a:solidFill>
                    <a:srgbClr val="FFFFFF">
                      <a:alpha val="0"/>
                    </a:srgbClr>
                  </a:solidFill>
                </a:ln>
                <a:solidFill>
                  <a:srgbClr val="FFFFFF"/>
                </a:solidFill>
                <a:ea typeface="Segoe UI" pitchFamily="34" charset="0"/>
                <a:cs typeface="Segoe UI" pitchFamily="34" charset="0"/>
              </a:rPr>
              <a:pPr algn="ctr"/>
              <a:t>4</a:t>
            </a:fld>
            <a:endParaRPr lang="en-IN" sz="1122" dirty="0">
              <a:ln>
                <a:solidFill>
                  <a:srgbClr val="FFFFFF">
                    <a:alpha val="0"/>
                  </a:srgbClr>
                </a:solidFill>
              </a:ln>
              <a:solidFill>
                <a:srgbClr val="FFFFFF"/>
              </a:solidFill>
              <a:ea typeface="Segoe UI" pitchFamily="34" charset="0"/>
              <a:cs typeface="Segoe UI" pitchFamily="34" charset="0"/>
            </a:endParaRPr>
          </a:p>
        </p:txBody>
      </p:sp>
      <p:sp>
        <p:nvSpPr>
          <p:cNvPr id="23" name="Rounded Rectangle 22"/>
          <p:cNvSpPr/>
          <p:nvPr/>
        </p:nvSpPr>
        <p:spPr bwMode="auto">
          <a:xfrm>
            <a:off x="9311867" y="2163742"/>
            <a:ext cx="2657425" cy="4053504"/>
          </a:xfrm>
          <a:prstGeom prst="roundRect">
            <a:avLst>
              <a:gd name="adj" fmla="val 0"/>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46283" rIns="45713" bIns="146283" numCol="1" spcCol="0" rtlCol="0" fromWordArt="0" anchor="ctr" anchorCtr="0" forceAA="0" compatLnSpc="1">
            <a:prstTxWarp prst="textNoShape">
              <a:avLst/>
            </a:prstTxWarp>
            <a:noAutofit/>
          </a:bodyPr>
          <a:lstStyle/>
          <a:p>
            <a:pPr defTabSz="932293" fontAlgn="base">
              <a:lnSpc>
                <a:spcPct val="90000"/>
              </a:lnSpc>
              <a:spcBef>
                <a:spcPct val="0"/>
              </a:spcBef>
              <a:spcAft>
                <a:spcPts val="612"/>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a:xfrm>
            <a:off x="9311868" y="2261485"/>
            <a:ext cx="2599104" cy="3920395"/>
          </a:xfrm>
          <a:prstGeom prst="rect">
            <a:avLst/>
          </a:prstGeom>
        </p:spPr>
        <p:txBody>
          <a:bodyPr wrap="square">
            <a:spAutoFit/>
          </a:bodyPr>
          <a:lstStyle/>
          <a:p>
            <a:pPr defTabSz="699190" fontAlgn="base">
              <a:lnSpc>
                <a:spcPct val="90000"/>
              </a:lnSpc>
              <a:spcBef>
                <a:spcPct val="0"/>
              </a:spcBef>
              <a:spcAft>
                <a:spcPts val="459"/>
              </a:spcAft>
            </a:pPr>
            <a:r>
              <a:rPr lang="en-US" sz="2040" b="1" dirty="0">
                <a:solidFill>
                  <a:srgbClr val="FFFFFF"/>
                </a:solidFill>
              </a:rPr>
              <a:t>Better together with Windows Server</a:t>
            </a:r>
          </a:p>
          <a:p>
            <a:pPr marL="218569" indent="-218569" defTabSz="699190" fontAlgn="base">
              <a:lnSpc>
                <a:spcPct val="90000"/>
              </a:lnSpc>
              <a:spcBef>
                <a:spcPct val="0"/>
              </a:spcBef>
              <a:spcAft>
                <a:spcPts val="459"/>
              </a:spcAft>
              <a:buFont typeface="Arial" panose="020B0604020202020204" pitchFamily="34" charset="0"/>
              <a:buChar char="•"/>
            </a:pPr>
            <a:r>
              <a:rPr lang="en-US" sz="1428" dirty="0">
                <a:solidFill>
                  <a:srgbClr val="FFFFFF"/>
                </a:solidFill>
              </a:rPr>
              <a:t>WS2012 </a:t>
            </a:r>
            <a:r>
              <a:rPr lang="en-US" sz="1428" dirty="0" err="1">
                <a:solidFill>
                  <a:srgbClr val="FFFFFF"/>
                </a:solidFill>
              </a:rPr>
              <a:t>ReFS</a:t>
            </a:r>
            <a:r>
              <a:rPr lang="en-US" sz="1428" dirty="0">
                <a:solidFill>
                  <a:srgbClr val="FFFFFF"/>
                </a:solidFill>
              </a:rPr>
              <a:t> support</a:t>
            </a:r>
          </a:p>
          <a:p>
            <a:pPr marL="218569" indent="-218569" defTabSz="699190" fontAlgn="base">
              <a:lnSpc>
                <a:spcPct val="90000"/>
              </a:lnSpc>
              <a:spcBef>
                <a:spcPct val="0"/>
              </a:spcBef>
              <a:spcAft>
                <a:spcPts val="459"/>
              </a:spcAft>
              <a:buFont typeface="Arial" panose="020B0604020202020204" pitchFamily="34" charset="0"/>
              <a:buChar char="•"/>
            </a:pPr>
            <a:r>
              <a:rPr lang="en-US" sz="1428" dirty="0">
                <a:solidFill>
                  <a:srgbClr val="FFFFFF"/>
                </a:solidFill>
              </a:rPr>
              <a:t>Online resizing </a:t>
            </a:r>
            <a:r>
              <a:rPr lang="en-US" sz="1428" dirty="0" err="1">
                <a:solidFill>
                  <a:srgbClr val="FFFFFF"/>
                </a:solidFill>
              </a:rPr>
              <a:t>VHDx</a:t>
            </a:r>
            <a:endParaRPr lang="en-US" sz="1428" dirty="0">
              <a:solidFill>
                <a:srgbClr val="FFFFFF"/>
              </a:solidFill>
            </a:endParaRPr>
          </a:p>
          <a:p>
            <a:pPr marL="218569" indent="-218569" defTabSz="699190" fontAlgn="base">
              <a:lnSpc>
                <a:spcPct val="90000"/>
              </a:lnSpc>
              <a:spcBef>
                <a:spcPct val="0"/>
              </a:spcBef>
              <a:spcAft>
                <a:spcPts val="459"/>
              </a:spcAft>
              <a:buFont typeface="Arial" panose="020B0604020202020204" pitchFamily="34" charset="0"/>
              <a:buChar char="•"/>
            </a:pPr>
            <a:r>
              <a:rPr lang="en-US" sz="1428" dirty="0">
                <a:solidFill>
                  <a:srgbClr val="FFFFFF"/>
                </a:solidFill>
              </a:rPr>
              <a:t>Hyper-V replica</a:t>
            </a:r>
          </a:p>
          <a:p>
            <a:pPr marL="218569" indent="-218569" defTabSz="699190" fontAlgn="base">
              <a:lnSpc>
                <a:spcPct val="90000"/>
              </a:lnSpc>
              <a:spcBef>
                <a:spcPct val="0"/>
              </a:spcBef>
              <a:spcAft>
                <a:spcPts val="459"/>
              </a:spcAft>
              <a:buFont typeface="Arial" panose="020B0604020202020204" pitchFamily="34" charset="0"/>
              <a:buChar char="•"/>
            </a:pPr>
            <a:r>
              <a:rPr lang="en-US" sz="1428" dirty="0">
                <a:solidFill>
                  <a:srgbClr val="FFFFFF"/>
                </a:solidFill>
              </a:rPr>
              <a:t>Windows “Blue” support</a:t>
            </a:r>
          </a:p>
          <a:p>
            <a:pPr defTabSz="932293" fontAlgn="base">
              <a:lnSpc>
                <a:spcPct val="90000"/>
              </a:lnSpc>
              <a:spcBef>
                <a:spcPct val="0"/>
              </a:spcBef>
              <a:spcAft>
                <a:spcPts val="612"/>
              </a:spcAft>
            </a:pPr>
            <a:endParaRPr lang="en-US" sz="2040" b="1" dirty="0">
              <a:solidFill>
                <a:srgbClr val="FFFFFF"/>
              </a:solidFill>
            </a:endParaRPr>
          </a:p>
          <a:p>
            <a:pPr defTabSz="932293" fontAlgn="base">
              <a:lnSpc>
                <a:spcPct val="90000"/>
              </a:lnSpc>
              <a:spcBef>
                <a:spcPct val="0"/>
              </a:spcBef>
              <a:spcAft>
                <a:spcPts val="612"/>
              </a:spcAft>
            </a:pPr>
            <a:r>
              <a:rPr lang="en-US" sz="2040" b="1" dirty="0">
                <a:solidFill>
                  <a:srgbClr val="FFFFFF"/>
                </a:solidFill>
              </a:rPr>
              <a:t>Extending Power View</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solidFill>
              </a:rPr>
              <a:t>Enable Power View on existing analytic models and support new multi-dimensional models. </a:t>
            </a:r>
          </a:p>
        </p:txBody>
      </p:sp>
      <p:sp>
        <p:nvSpPr>
          <p:cNvPr id="29" name="Rectangle 28"/>
          <p:cNvSpPr/>
          <p:nvPr/>
        </p:nvSpPr>
        <p:spPr>
          <a:xfrm>
            <a:off x="9319127" y="1540493"/>
            <a:ext cx="2650165" cy="382308"/>
          </a:xfrm>
          <a:prstGeom prst="rect">
            <a:avLst/>
          </a:prstGeom>
        </p:spPr>
        <p:txBody>
          <a:bodyPr wrap="square" anchor="ctr">
            <a:spAutoFit/>
          </a:bodyPr>
          <a:lstStyle/>
          <a:p>
            <a:pPr algn="ctr" defTabSz="932293" fontAlgn="base">
              <a:lnSpc>
                <a:spcPct val="90000"/>
              </a:lnSpc>
              <a:spcBef>
                <a:spcPct val="0"/>
              </a:spcBef>
              <a:spcAft>
                <a:spcPts val="612"/>
              </a:spcAft>
            </a:pPr>
            <a:r>
              <a:rPr lang="en-US" sz="2040" dirty="0">
                <a:solidFill>
                  <a:srgbClr val="404040"/>
                </a:solidFill>
                <a:latin typeface="Segoe UI Light"/>
                <a:ea typeface="Segoe UI" pitchFamily="34" charset="0"/>
                <a:cs typeface="Segoe UI" pitchFamily="34" charset="0"/>
              </a:rPr>
              <a:t>Other investments</a:t>
            </a:r>
          </a:p>
        </p:txBody>
      </p:sp>
      <p:sp>
        <p:nvSpPr>
          <p:cNvPr id="6" name="Rectangle 5"/>
          <p:cNvSpPr/>
          <p:nvPr/>
        </p:nvSpPr>
        <p:spPr bwMode="auto">
          <a:xfrm>
            <a:off x="3357225" y="1150740"/>
            <a:ext cx="8704298" cy="5206358"/>
          </a:xfrm>
          <a:prstGeom prst="rect">
            <a:avLst/>
          </a:prstGeom>
          <a:solidFill>
            <a:schemeClr val="bg1">
              <a:lumMod val="90000"/>
              <a:alpha val="53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FFFFFF"/>
                  </a:gs>
                  <a:gs pos="10417">
                    <a:srgbClr val="FFFFFF"/>
                  </a:gs>
                </a:gsLst>
                <a:lin ang="5400000" scaled="0"/>
              </a:gradFill>
            </a:endParaRPr>
          </a:p>
        </p:txBody>
      </p:sp>
    </p:spTree>
    <p:extLst>
      <p:ext uri="{BB962C8B-B14F-4D97-AF65-F5344CB8AC3E}">
        <p14:creationId xmlns:p14="http://schemas.microsoft.com/office/powerpoint/2010/main" val="289867367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 in </a:t>
            </a:r>
            <a:r>
              <a:rPr lang="en-US" smtClean="0"/>
              <a:t>SQL Server 2014</a:t>
            </a:r>
            <a:endParaRPr lang="en-US" dirty="0"/>
          </a:p>
        </p:txBody>
      </p:sp>
      <p:sp>
        <p:nvSpPr>
          <p:cNvPr id="3" name="Text Placeholder 2"/>
          <p:cNvSpPr>
            <a:spLocks noGrp="1"/>
          </p:cNvSpPr>
          <p:nvPr>
            <p:ph type="body" sz="quarter" idx="10"/>
          </p:nvPr>
        </p:nvSpPr>
        <p:spPr>
          <a:xfrm>
            <a:off x="274638" y="1212850"/>
            <a:ext cx="11887200" cy="4462760"/>
          </a:xfrm>
        </p:spPr>
        <p:txBody>
          <a:bodyPr/>
          <a:lstStyle/>
          <a:p>
            <a:r>
              <a:rPr lang="en-US" dirty="0"/>
              <a:t>Tables</a:t>
            </a:r>
          </a:p>
          <a:p>
            <a:pPr lvl="1"/>
            <a:r>
              <a:rPr lang="en-US" dirty="0"/>
              <a:t>Triggers: no DDL/DML triggers</a:t>
            </a:r>
          </a:p>
          <a:p>
            <a:pPr lvl="1"/>
            <a:r>
              <a:rPr lang="en-US" dirty="0"/>
              <a:t>Data types: no LOBs, no XML and no CLR data types</a:t>
            </a:r>
          </a:p>
          <a:p>
            <a:pPr lvl="1"/>
            <a:r>
              <a:rPr lang="en-US" dirty="0"/>
              <a:t>Constraints: no FOREIGN KEY and no CHECK constraints</a:t>
            </a:r>
          </a:p>
          <a:p>
            <a:pPr lvl="1"/>
            <a:r>
              <a:rPr lang="en-US" dirty="0"/>
              <a:t>No schema changes (ALTER TABLE) – need to drop/recreate table</a:t>
            </a:r>
          </a:p>
          <a:p>
            <a:pPr lvl="1"/>
            <a:r>
              <a:rPr lang="en-US" dirty="0"/>
              <a:t>No add/remove index – need to drop/recreate table</a:t>
            </a:r>
          </a:p>
          <a:p>
            <a:r>
              <a:rPr lang="en-US" dirty="0"/>
              <a:t>Natively Compiled Stored Procedures</a:t>
            </a:r>
          </a:p>
          <a:p>
            <a:pPr lvl="1"/>
            <a:r>
              <a:rPr lang="en-US" dirty="0" smtClean="0"/>
              <a:t>No OUTER JOIN, no DISTINCT </a:t>
            </a:r>
            <a:r>
              <a:rPr lang="en-US" dirty="0"/>
              <a:t>no OR, no </a:t>
            </a:r>
            <a:r>
              <a:rPr lang="en-US" dirty="0" err="1"/>
              <a:t>subqueries</a:t>
            </a:r>
            <a:r>
              <a:rPr lang="en-US" dirty="0"/>
              <a:t>, no CASE</a:t>
            </a:r>
          </a:p>
          <a:p>
            <a:pPr lvl="1"/>
            <a:r>
              <a:rPr lang="en-US" dirty="0"/>
              <a:t>Limited built-in functions [core math, date/time, and string functions are supported]</a:t>
            </a:r>
          </a:p>
          <a:p>
            <a:endParaRPr lang="en-US" dirty="0"/>
          </a:p>
        </p:txBody>
      </p:sp>
    </p:spTree>
    <p:extLst>
      <p:ext uri="{BB962C8B-B14F-4D97-AF65-F5344CB8AC3E}">
        <p14:creationId xmlns:p14="http://schemas.microsoft.com/office/powerpoint/2010/main" val="158528402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9437" y="2735262"/>
            <a:ext cx="4224528" cy="4224528"/>
          </a:xfrm>
          <a:prstGeom prst="rect">
            <a:avLst/>
          </a:prstGeom>
        </p:spPr>
      </p:pic>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087">
                      <a:srgbClr val="00188F"/>
                    </a:gs>
                    <a:gs pos="100000">
                      <a:srgbClr val="00188F"/>
                    </a:gs>
                  </a:gsLst>
                  <a:lin ang="5400000" scaled="0"/>
                </a:gradFill>
              </a:rPr>
              <a:t>Your Feedback is Important</a:t>
            </a: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rPr>
              <a:t>Fill out an evaluation of this session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and help shape future events. </a:t>
            </a:r>
          </a:p>
          <a:p>
            <a:pPr marL="0" indent="0">
              <a:lnSpc>
                <a:spcPct val="80000"/>
              </a:lnSpc>
              <a:spcBef>
                <a:spcPts val="2200"/>
              </a:spcBef>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latin typeface="Segoe UI"/>
              </a:rPr>
              <a:t>Scan the QR code </a:t>
            </a:r>
            <a:r>
              <a:rPr lang="en-US" sz="3600" dirty="0" smtClean="0">
                <a:gradFill>
                  <a:gsLst>
                    <a:gs pos="5435">
                      <a:srgbClr val="404040"/>
                    </a:gs>
                    <a:gs pos="100000">
                      <a:srgbClr val="404040"/>
                    </a:gs>
                  </a:gsLst>
                  <a:lin ang="5400000" scaled="0"/>
                </a:gradFill>
              </a:rPr>
              <a:t>to evaluate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this session on your mobile device. </a:t>
            </a:r>
          </a:p>
          <a:p>
            <a:pPr marL="0" indent="0">
              <a:spcBef>
                <a:spcPts val="1800"/>
              </a:spcBef>
              <a:buClr>
                <a:srgbClr val="404040"/>
              </a:buClr>
              <a:buFont typeface="Wingdings" panose="05000000000000000000" pitchFamily="2" charset="2"/>
              <a:buNone/>
            </a:pPr>
            <a:r>
              <a:rPr lang="en-US" sz="3200" dirty="0" smtClean="0">
                <a:gradFill>
                  <a:gsLst>
                    <a:gs pos="3261">
                      <a:srgbClr val="00188F"/>
                    </a:gs>
                    <a:gs pos="100000">
                      <a:srgbClr val="00188F"/>
                    </a:gs>
                  </a:gsLst>
                  <a:lin ang="5400000" scaled="0"/>
                </a:gradFill>
                <a:latin typeface="Segoe UI"/>
              </a:rPr>
              <a:t>You’ll also be entered into </a:t>
            </a:r>
            <a:br>
              <a:rPr lang="en-US" sz="3200" dirty="0" smtClean="0">
                <a:gradFill>
                  <a:gsLst>
                    <a:gs pos="3261">
                      <a:srgbClr val="00188F"/>
                    </a:gs>
                    <a:gs pos="100000">
                      <a:srgbClr val="00188F"/>
                    </a:gs>
                  </a:gsLst>
                  <a:lin ang="5400000" scaled="0"/>
                </a:gradFill>
                <a:latin typeface="Segoe UI"/>
              </a:rPr>
            </a:br>
            <a:r>
              <a:rPr lang="en-US" sz="3200" dirty="0" smtClean="0">
                <a:gradFill>
                  <a:gsLst>
                    <a:gs pos="3261">
                      <a:srgbClr val="00188F"/>
                    </a:gs>
                    <a:gs pos="100000">
                      <a:srgbClr val="00188F"/>
                    </a:gs>
                  </a:gsLst>
                  <a:lin ang="5400000" scaled="0"/>
                </a:gradFill>
                <a:latin typeface="Segoe UI"/>
              </a:rPr>
              <a:t>a daily prize drawing!</a:t>
            </a:r>
            <a:endParaRPr lang="en-US" sz="3200" dirty="0">
              <a:gradFill>
                <a:gsLst>
                  <a:gs pos="3261">
                    <a:srgbClr val="00188F"/>
                  </a:gs>
                  <a:gs pos="100000">
                    <a:srgbClr val="00188F"/>
                  </a:gs>
                </a:gsLst>
                <a:lin ang="5400000" scaled="0"/>
              </a:gradFill>
              <a:latin typeface="Segoe UI"/>
            </a:endParaRPr>
          </a:p>
        </p:txBody>
      </p:sp>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367259400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 </a:t>
            </a:r>
            <a:r>
              <a:rPr lang="en-US" sz="700" dirty="0" smtClean="0">
                <a:gradFill>
                  <a:gsLst>
                    <a:gs pos="0">
                      <a:schemeClr val="tx1">
                        <a:lumMod val="75000"/>
                        <a:lumOff val="25000"/>
                      </a:schemeClr>
                    </a:gs>
                    <a:gs pos="100000">
                      <a:schemeClr val="tx1">
                        <a:lumMod val="75000"/>
                        <a:lumOff val="25000"/>
                      </a:schemeClr>
                    </a:gs>
                  </a:gsLst>
                  <a:lin ang="5400000" scaled="0"/>
                </a:gradFill>
                <a:cs typeface="Segoe UI" pitchFamily="34" charset="0"/>
              </a:rPr>
              <a:t>2014 </a:t>
            </a:r>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122233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In-memory </a:t>
            </a:r>
            <a:r>
              <a:rPr lang="en-US" dirty="0"/>
              <a:t>T</a:t>
            </a:r>
            <a:r>
              <a:rPr lang="en-US" dirty="0" smtClean="0"/>
              <a:t>echnologies</a:t>
            </a:r>
            <a:endParaRPr lang="en-US" dirty="0"/>
          </a:p>
        </p:txBody>
      </p:sp>
      <p:sp>
        <p:nvSpPr>
          <p:cNvPr id="5" name="Rounded Rectangle 4"/>
          <p:cNvSpPr/>
          <p:nvPr/>
        </p:nvSpPr>
        <p:spPr bwMode="auto">
          <a:xfrm>
            <a:off x="1820962" y="1388877"/>
            <a:ext cx="2797810" cy="746083"/>
          </a:xfrm>
          <a:prstGeom prst="roundRect">
            <a:avLst>
              <a:gd name="adj" fmla="val 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46283" rIns="45713" bIns="146283" numCol="1" spcCol="0" rtlCol="0" fromWordArt="0" anchor="ctr" anchorCtr="0" forceAA="0" compatLnSpc="1">
            <a:prstTxWarp prst="textNoShape">
              <a:avLst/>
            </a:prstTxWarp>
            <a:noAutofit/>
          </a:bodyPr>
          <a:lstStyle/>
          <a:p>
            <a:pPr algn="ctr" defTabSz="932293" fontAlgn="base">
              <a:lnSpc>
                <a:spcPct val="90000"/>
              </a:lnSpc>
              <a:spcBef>
                <a:spcPct val="0"/>
              </a:spcBef>
              <a:spcAft>
                <a:spcPts val="612"/>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ounded Rectangle 6"/>
          <p:cNvSpPr/>
          <p:nvPr/>
        </p:nvSpPr>
        <p:spPr bwMode="auto">
          <a:xfrm>
            <a:off x="1839343" y="2219164"/>
            <a:ext cx="2779429" cy="4049671"/>
          </a:xfrm>
          <a:prstGeom prst="roundRect">
            <a:avLst>
              <a:gd name="adj" fmla="val 0"/>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46283" rIns="45713" bIns="146283" numCol="1" spcCol="0" rtlCol="0" fromWordArt="0" anchor="ctr" anchorCtr="0" forceAA="0" compatLnSpc="1">
            <a:prstTxWarp prst="textNoShape">
              <a:avLst/>
            </a:prstTxWarp>
            <a:noAutofit/>
          </a:bodyPr>
          <a:lstStyle/>
          <a:p>
            <a:pPr defTabSz="932293" fontAlgn="base">
              <a:lnSpc>
                <a:spcPct val="90000"/>
              </a:lnSpc>
              <a:spcBef>
                <a:spcPct val="0"/>
              </a:spcBef>
              <a:spcAft>
                <a:spcPts val="612"/>
              </a:spcAft>
            </a:pPr>
            <a:endParaRPr lang="en-US" sz="1836" dirty="0">
              <a:solidFill>
                <a:srgbClr val="FFFFFF"/>
              </a:solidFill>
            </a:endParaRPr>
          </a:p>
        </p:txBody>
      </p:sp>
      <p:sp>
        <p:nvSpPr>
          <p:cNvPr id="10" name="Rectangle 9"/>
          <p:cNvSpPr/>
          <p:nvPr/>
        </p:nvSpPr>
        <p:spPr>
          <a:xfrm>
            <a:off x="1833789" y="1426697"/>
            <a:ext cx="2797810" cy="670445"/>
          </a:xfrm>
          <a:prstGeom prst="rect">
            <a:avLst/>
          </a:prstGeom>
        </p:spPr>
        <p:txBody>
          <a:bodyPr wrap="square" anchor="ctr">
            <a:spAutoFit/>
          </a:bodyPr>
          <a:lstStyle/>
          <a:p>
            <a:pPr algn="ctr" defTabSz="932293" fontAlgn="base">
              <a:lnSpc>
                <a:spcPct val="90000"/>
              </a:lnSpc>
              <a:spcBef>
                <a:spcPct val="0"/>
              </a:spcBef>
              <a:spcAft>
                <a:spcPts val="612"/>
              </a:spcAft>
            </a:pPr>
            <a:r>
              <a:rPr lang="en-US" sz="2040" dirty="0">
                <a:solidFill>
                  <a:srgbClr val="404040"/>
                </a:solidFill>
                <a:latin typeface="Segoe UI Light"/>
                <a:ea typeface="Segoe UI" pitchFamily="34" charset="0"/>
                <a:cs typeface="Segoe UI" pitchFamily="34" charset="0"/>
              </a:rPr>
              <a:t>In-Memory Technologies</a:t>
            </a:r>
          </a:p>
        </p:txBody>
      </p:sp>
      <p:sp>
        <p:nvSpPr>
          <p:cNvPr id="13" name="Rectangle 12"/>
          <p:cNvSpPr/>
          <p:nvPr/>
        </p:nvSpPr>
        <p:spPr>
          <a:xfrm>
            <a:off x="1815121" y="2304814"/>
            <a:ext cx="2793807" cy="4006587"/>
          </a:xfrm>
          <a:prstGeom prst="rect">
            <a:avLst/>
          </a:prstGeom>
        </p:spPr>
        <p:txBody>
          <a:bodyPr wrap="square">
            <a:spAutoFit/>
          </a:bodyPr>
          <a:lstStyle/>
          <a:p>
            <a:pPr defTabSz="932293" fontAlgn="base">
              <a:lnSpc>
                <a:spcPct val="90000"/>
              </a:lnSpc>
              <a:spcBef>
                <a:spcPct val="0"/>
              </a:spcBef>
              <a:spcAft>
                <a:spcPts val="612"/>
              </a:spcAft>
            </a:pPr>
            <a:r>
              <a:rPr lang="en-US" sz="2040" b="1" dirty="0">
                <a:solidFill>
                  <a:srgbClr val="FFFFFF"/>
                </a:solidFill>
              </a:rPr>
              <a:t>In-Memory OLTP</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solidFill>
                <a:ea typeface="Segoe UI" pitchFamily="34" charset="0"/>
                <a:cs typeface="Segoe UI" pitchFamily="34" charset="0"/>
              </a:rPr>
              <a:t>5-25X performance gain for OLTP integrated into SQL Server</a:t>
            </a:r>
          </a:p>
          <a:p>
            <a:pPr marL="291436" indent="-291436" defTabSz="932293" fontAlgn="base">
              <a:lnSpc>
                <a:spcPct val="90000"/>
              </a:lnSpc>
              <a:spcBef>
                <a:spcPct val="0"/>
              </a:spcBef>
              <a:spcAft>
                <a:spcPts val="612"/>
              </a:spcAft>
              <a:buFont typeface="Arial" pitchFamily="34" charset="0"/>
              <a:buChar char="•"/>
            </a:pPr>
            <a:endParaRPr lang="en-US" sz="816" dirty="0">
              <a:solidFill>
                <a:srgbClr val="FFFFFF"/>
              </a:solidFill>
              <a:ea typeface="Segoe UI" pitchFamily="34" charset="0"/>
              <a:cs typeface="Segoe UI" pitchFamily="34" charset="0"/>
            </a:endParaRPr>
          </a:p>
          <a:p>
            <a:pPr defTabSz="932293" fontAlgn="base">
              <a:lnSpc>
                <a:spcPct val="90000"/>
              </a:lnSpc>
              <a:spcBef>
                <a:spcPct val="0"/>
              </a:spcBef>
              <a:spcAft>
                <a:spcPts val="612"/>
              </a:spcAft>
            </a:pPr>
            <a:r>
              <a:rPr lang="en-US" sz="2040" b="1" dirty="0">
                <a:solidFill>
                  <a:srgbClr val="FFFFFF">
                    <a:lumMod val="85000"/>
                  </a:srgbClr>
                </a:solidFill>
              </a:rPr>
              <a:t>In-Memory DW</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lumMod val="85000"/>
                  </a:srgbClr>
                </a:solidFill>
                <a:ea typeface="Segoe UI" pitchFamily="34" charset="0"/>
                <a:cs typeface="Segoe UI" pitchFamily="34" charset="0"/>
              </a:rPr>
              <a:t>5-30X performance gain and high data compression </a:t>
            </a:r>
          </a:p>
          <a:p>
            <a:pPr marL="291436" indent="-291436" defTabSz="932293" fontAlgn="base">
              <a:lnSpc>
                <a:spcPct val="90000"/>
              </a:lnSpc>
              <a:spcBef>
                <a:spcPct val="0"/>
              </a:spcBef>
              <a:spcAft>
                <a:spcPts val="612"/>
              </a:spcAft>
              <a:buFont typeface="Arial" pitchFamily="34" charset="0"/>
              <a:buChar char="•"/>
            </a:pPr>
            <a:r>
              <a:rPr lang="en-US" sz="1428" dirty="0">
                <a:solidFill>
                  <a:srgbClr val="FFFFFF">
                    <a:lumMod val="85000"/>
                  </a:srgbClr>
                </a:solidFill>
                <a:ea typeface="Segoe UI" pitchFamily="34" charset="0"/>
                <a:cs typeface="Segoe UI" pitchFamily="34" charset="0"/>
              </a:rPr>
              <a:t>Updatable and clustered</a:t>
            </a:r>
          </a:p>
          <a:p>
            <a:pPr marL="291436" indent="-291436" defTabSz="932293" fontAlgn="base">
              <a:lnSpc>
                <a:spcPct val="90000"/>
              </a:lnSpc>
              <a:spcBef>
                <a:spcPct val="0"/>
              </a:spcBef>
              <a:spcAft>
                <a:spcPts val="612"/>
              </a:spcAft>
              <a:buFont typeface="Arial" pitchFamily="34" charset="0"/>
              <a:buChar char="•"/>
            </a:pPr>
            <a:endParaRPr lang="en-US" sz="1428" dirty="0">
              <a:solidFill>
                <a:srgbClr val="FFFFFF">
                  <a:lumMod val="85000"/>
                </a:srgbClr>
              </a:solidFill>
              <a:ea typeface="Segoe UI" pitchFamily="34" charset="0"/>
              <a:cs typeface="Segoe UI" pitchFamily="34" charset="0"/>
            </a:endParaRPr>
          </a:p>
          <a:p>
            <a:pPr defTabSz="932293" fontAlgn="base">
              <a:lnSpc>
                <a:spcPct val="90000"/>
              </a:lnSpc>
              <a:spcBef>
                <a:spcPct val="0"/>
              </a:spcBef>
              <a:spcAft>
                <a:spcPts val="612"/>
              </a:spcAft>
            </a:pPr>
            <a:r>
              <a:rPr lang="en-US" sz="2040" b="1" dirty="0">
                <a:solidFill>
                  <a:srgbClr val="FFFFFF">
                    <a:lumMod val="85000"/>
                  </a:srgbClr>
                </a:solidFill>
                <a:ea typeface="Segoe UI" pitchFamily="34" charset="0"/>
                <a:cs typeface="Segoe UI" pitchFamily="34" charset="0"/>
              </a:rPr>
              <a:t>SSD Buffer Pool Extension</a:t>
            </a:r>
          </a:p>
          <a:p>
            <a:pPr marL="349724" indent="-349724" defTabSz="932293" fontAlgn="base">
              <a:lnSpc>
                <a:spcPct val="90000"/>
              </a:lnSpc>
              <a:spcBef>
                <a:spcPct val="0"/>
              </a:spcBef>
              <a:spcAft>
                <a:spcPts val="612"/>
              </a:spcAft>
              <a:buFont typeface="Arial" panose="020B0604020202020204" pitchFamily="34" charset="0"/>
              <a:buChar char="•"/>
            </a:pPr>
            <a:r>
              <a:rPr lang="en-US" sz="1428" dirty="0">
                <a:solidFill>
                  <a:srgbClr val="FFFFFF">
                    <a:lumMod val="85000"/>
                  </a:srgbClr>
                </a:solidFill>
                <a:ea typeface="Segoe UI" pitchFamily="34" charset="0"/>
                <a:cs typeface="Segoe UI" pitchFamily="34" charset="0"/>
              </a:rPr>
              <a:t>4-10X of RAM and up to 3X performance gain transparently for apps</a:t>
            </a:r>
          </a:p>
        </p:txBody>
      </p:sp>
      <p:sp>
        <p:nvSpPr>
          <p:cNvPr id="19" name="Rectangular Callout 18"/>
          <p:cNvSpPr/>
          <p:nvPr/>
        </p:nvSpPr>
        <p:spPr bwMode="auto">
          <a:xfrm>
            <a:off x="5735226" y="1644221"/>
            <a:ext cx="4246016" cy="1532147"/>
          </a:xfrm>
          <a:prstGeom prst="wedgeRectCallout">
            <a:avLst>
              <a:gd name="adj1" fmla="val -68696"/>
              <a:gd name="adj2" fmla="val 27508"/>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40" u="sng" spc="-51" dirty="0">
                <a:gradFill>
                  <a:gsLst>
                    <a:gs pos="1250">
                      <a:srgbClr val="FFFFFF"/>
                    </a:gs>
                    <a:gs pos="10417">
                      <a:srgbClr val="FFFFFF"/>
                    </a:gs>
                  </a:gsLst>
                  <a:lin ang="5400000" scaled="0"/>
                </a:gradFill>
              </a:rPr>
              <a:t>Applicable to</a:t>
            </a:r>
          </a:p>
          <a:p>
            <a:pPr defTabSz="932290" fontAlgn="base">
              <a:lnSpc>
                <a:spcPct val="90000"/>
              </a:lnSpc>
              <a:spcBef>
                <a:spcPct val="0"/>
              </a:spcBef>
              <a:spcAft>
                <a:spcPct val="0"/>
              </a:spcAft>
            </a:pPr>
            <a:endParaRPr lang="en-US" sz="2040" u="sng" spc="-51" dirty="0">
              <a:gradFill>
                <a:gsLst>
                  <a:gs pos="1250">
                    <a:srgbClr val="FFFFFF"/>
                  </a:gs>
                  <a:gs pos="10417">
                    <a:srgbClr val="FFFFFF"/>
                  </a:gs>
                </a:gsLst>
                <a:lin ang="5400000" scaled="0"/>
              </a:gradFill>
            </a:endParaRPr>
          </a:p>
          <a:p>
            <a:pPr defTabSz="932290" fontAlgn="base">
              <a:lnSpc>
                <a:spcPct val="90000"/>
              </a:lnSpc>
              <a:spcBef>
                <a:spcPct val="0"/>
              </a:spcBef>
              <a:spcAft>
                <a:spcPct val="0"/>
              </a:spcAft>
            </a:pPr>
            <a:r>
              <a:rPr lang="en-US" sz="2040" spc="-51" dirty="0">
                <a:gradFill>
                  <a:gsLst>
                    <a:gs pos="1250">
                      <a:srgbClr val="FFFFFF"/>
                    </a:gs>
                    <a:gs pos="10417">
                      <a:srgbClr val="FFFFFF"/>
                    </a:gs>
                  </a:gsLst>
                  <a:lin ang="5400000" scaled="0"/>
                </a:gradFill>
              </a:rPr>
              <a:t>Transactional workloads: </a:t>
            </a:r>
          </a:p>
          <a:p>
            <a:pPr defTabSz="932290" fontAlgn="base">
              <a:lnSpc>
                <a:spcPct val="90000"/>
              </a:lnSpc>
              <a:spcBef>
                <a:spcPct val="0"/>
              </a:spcBef>
              <a:spcAft>
                <a:spcPct val="0"/>
              </a:spcAft>
            </a:pPr>
            <a:r>
              <a:rPr lang="en-US" sz="2040" spc="-51" dirty="0">
                <a:gradFill>
                  <a:gsLst>
                    <a:gs pos="1250">
                      <a:srgbClr val="FFFFFF"/>
                    </a:gs>
                    <a:gs pos="10417">
                      <a:srgbClr val="FFFFFF"/>
                    </a:gs>
                  </a:gsLst>
                  <a:lin ang="5400000" scaled="0"/>
                </a:gradFill>
              </a:rPr>
              <a:t>Concurrent data entry, processing and retrieval</a:t>
            </a:r>
          </a:p>
        </p:txBody>
      </p:sp>
      <p:sp>
        <p:nvSpPr>
          <p:cNvPr id="20" name="Rectangular Callout 19"/>
          <p:cNvSpPr/>
          <p:nvPr/>
        </p:nvSpPr>
        <p:spPr bwMode="auto">
          <a:xfrm>
            <a:off x="5735225" y="3319544"/>
            <a:ext cx="4246015" cy="1321188"/>
          </a:xfrm>
          <a:prstGeom prst="wedgeRectCallout">
            <a:avLst>
              <a:gd name="adj1" fmla="val -68696"/>
              <a:gd name="adj2" fmla="val 27508"/>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40" u="sng" spc="-51" dirty="0">
                <a:gradFill>
                  <a:gsLst>
                    <a:gs pos="1250">
                      <a:srgbClr val="FFFFFF"/>
                    </a:gs>
                    <a:gs pos="10417">
                      <a:srgbClr val="FFFFFF"/>
                    </a:gs>
                  </a:gsLst>
                  <a:lin ang="5400000" scaled="0"/>
                </a:gradFill>
              </a:rPr>
              <a:t>Applicable to</a:t>
            </a:r>
          </a:p>
          <a:p>
            <a:pPr defTabSz="932290" fontAlgn="base">
              <a:lnSpc>
                <a:spcPct val="90000"/>
              </a:lnSpc>
              <a:spcBef>
                <a:spcPct val="0"/>
              </a:spcBef>
              <a:spcAft>
                <a:spcPct val="0"/>
              </a:spcAft>
            </a:pPr>
            <a:endParaRPr lang="en-US" sz="2040" u="sng" spc="-51" dirty="0">
              <a:gradFill>
                <a:gsLst>
                  <a:gs pos="1250">
                    <a:srgbClr val="FFFFFF"/>
                  </a:gs>
                  <a:gs pos="10417">
                    <a:srgbClr val="FFFFFF"/>
                  </a:gs>
                </a:gsLst>
                <a:lin ang="5400000" scaled="0"/>
              </a:gradFill>
            </a:endParaRPr>
          </a:p>
          <a:p>
            <a:pPr defTabSz="932290" fontAlgn="base">
              <a:lnSpc>
                <a:spcPct val="90000"/>
              </a:lnSpc>
              <a:spcBef>
                <a:spcPct val="0"/>
              </a:spcBef>
              <a:spcAft>
                <a:spcPct val="0"/>
              </a:spcAft>
            </a:pPr>
            <a:r>
              <a:rPr lang="en-US" sz="2040" spc="-51" dirty="0">
                <a:gradFill>
                  <a:gsLst>
                    <a:gs pos="1250">
                      <a:srgbClr val="FFFFFF"/>
                    </a:gs>
                    <a:gs pos="10417">
                      <a:srgbClr val="FFFFFF"/>
                    </a:gs>
                  </a:gsLst>
                  <a:lin ang="5400000" scaled="0"/>
                </a:gradFill>
              </a:rPr>
              <a:t>Decision support workloads: </a:t>
            </a:r>
          </a:p>
          <a:p>
            <a:pPr defTabSz="932290" fontAlgn="base">
              <a:lnSpc>
                <a:spcPct val="90000"/>
              </a:lnSpc>
              <a:spcBef>
                <a:spcPct val="0"/>
              </a:spcBef>
              <a:spcAft>
                <a:spcPct val="0"/>
              </a:spcAft>
            </a:pPr>
            <a:r>
              <a:rPr lang="en-US" sz="2040" spc="-51" dirty="0">
                <a:gradFill>
                  <a:gsLst>
                    <a:gs pos="1250">
                      <a:srgbClr val="FFFFFF"/>
                    </a:gs>
                    <a:gs pos="10417">
                      <a:srgbClr val="FFFFFF"/>
                    </a:gs>
                  </a:gsLst>
                  <a:lin ang="5400000" scaled="0"/>
                </a:gradFill>
              </a:rPr>
              <a:t>Large scans and aggregates</a:t>
            </a:r>
          </a:p>
        </p:txBody>
      </p:sp>
      <p:sp>
        <p:nvSpPr>
          <p:cNvPr id="21" name="Rectangular Callout 20"/>
          <p:cNvSpPr/>
          <p:nvPr/>
        </p:nvSpPr>
        <p:spPr bwMode="auto">
          <a:xfrm>
            <a:off x="5723643" y="4926255"/>
            <a:ext cx="4257598" cy="1321188"/>
          </a:xfrm>
          <a:prstGeom prst="wedgeRectCallout">
            <a:avLst>
              <a:gd name="adj1" fmla="val -68696"/>
              <a:gd name="adj2" fmla="val 27508"/>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40" u="sng" spc="-51" dirty="0">
                <a:gradFill>
                  <a:gsLst>
                    <a:gs pos="1250">
                      <a:srgbClr val="FFFFFF"/>
                    </a:gs>
                    <a:gs pos="10417">
                      <a:srgbClr val="FFFFFF"/>
                    </a:gs>
                  </a:gsLst>
                  <a:lin ang="5400000" scaled="0"/>
                </a:gradFill>
              </a:rPr>
              <a:t>Applicable to</a:t>
            </a:r>
          </a:p>
          <a:p>
            <a:pPr defTabSz="932290" fontAlgn="base">
              <a:lnSpc>
                <a:spcPct val="90000"/>
              </a:lnSpc>
              <a:spcBef>
                <a:spcPct val="0"/>
              </a:spcBef>
              <a:spcAft>
                <a:spcPct val="0"/>
              </a:spcAft>
            </a:pPr>
            <a:endParaRPr lang="en-US" sz="2040" u="sng" spc="-51" dirty="0">
              <a:gradFill>
                <a:gsLst>
                  <a:gs pos="1250">
                    <a:srgbClr val="FFFFFF"/>
                  </a:gs>
                  <a:gs pos="10417">
                    <a:srgbClr val="FFFFFF"/>
                  </a:gs>
                </a:gsLst>
                <a:lin ang="5400000" scaled="0"/>
              </a:gradFill>
            </a:endParaRPr>
          </a:p>
          <a:p>
            <a:pPr defTabSz="932290" fontAlgn="base">
              <a:lnSpc>
                <a:spcPct val="90000"/>
              </a:lnSpc>
              <a:spcBef>
                <a:spcPct val="0"/>
              </a:spcBef>
              <a:spcAft>
                <a:spcPct val="0"/>
              </a:spcAft>
            </a:pPr>
            <a:r>
              <a:rPr lang="en-US" sz="2040" spc="-51" dirty="0">
                <a:gradFill>
                  <a:gsLst>
                    <a:gs pos="1250">
                      <a:srgbClr val="FFFFFF"/>
                    </a:gs>
                    <a:gs pos="10417">
                      <a:srgbClr val="FFFFFF"/>
                    </a:gs>
                  </a:gsLst>
                  <a:lin ang="5400000" scaled="0"/>
                </a:gradFill>
              </a:rPr>
              <a:t>Disk-based transactional workloads:</a:t>
            </a:r>
          </a:p>
          <a:p>
            <a:pPr defTabSz="932290" fontAlgn="base">
              <a:lnSpc>
                <a:spcPct val="90000"/>
              </a:lnSpc>
              <a:spcBef>
                <a:spcPct val="0"/>
              </a:spcBef>
              <a:spcAft>
                <a:spcPct val="0"/>
              </a:spcAft>
            </a:pPr>
            <a:r>
              <a:rPr lang="en-US" sz="2040" spc="-51" dirty="0">
                <a:gradFill>
                  <a:gsLst>
                    <a:gs pos="1250">
                      <a:srgbClr val="FFFFFF"/>
                    </a:gs>
                    <a:gs pos="10417">
                      <a:srgbClr val="FFFFFF"/>
                    </a:gs>
                  </a:gsLst>
                  <a:lin ang="5400000" scaled="0"/>
                </a:gradFill>
              </a:rPr>
              <a:t>Large working (data)set</a:t>
            </a:r>
          </a:p>
        </p:txBody>
      </p:sp>
    </p:spTree>
    <p:extLst>
      <p:ext uri="{BB962C8B-B14F-4D97-AF65-F5344CB8AC3E}">
        <p14:creationId xmlns:p14="http://schemas.microsoft.com/office/powerpoint/2010/main" val="333201833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In-</a:t>
            </a:r>
            <a:r>
              <a:rPr lang="en-US" dirty="0" smtClean="0">
                <a:solidFill>
                  <a:schemeClr val="tx1"/>
                </a:solidFill>
              </a:rPr>
              <a:t>M</a:t>
            </a:r>
            <a:r>
              <a:rPr lang="en-US" dirty="0" smtClean="0"/>
              <a:t>emory OLTP (Hekaton)</a:t>
            </a:r>
            <a:endParaRPr lang="en-US" dirty="0"/>
          </a:p>
        </p:txBody>
      </p:sp>
      <p:sp>
        <p:nvSpPr>
          <p:cNvPr id="3" name="Content Placeholder 2"/>
          <p:cNvSpPr>
            <a:spLocks noGrp="1"/>
          </p:cNvSpPr>
          <p:nvPr>
            <p:ph type="body" sz="quarter" idx="10"/>
          </p:nvPr>
        </p:nvSpPr>
        <p:spPr>
          <a:xfrm>
            <a:off x="277029" y="1213771"/>
            <a:ext cx="11882419" cy="4111537"/>
          </a:xfrm>
        </p:spPr>
        <p:txBody>
          <a:bodyPr>
            <a:noAutofit/>
          </a:bodyPr>
          <a:lstStyle/>
          <a:p>
            <a:endParaRPr lang="en-US" sz="2856" dirty="0">
              <a:solidFill>
                <a:schemeClr val="tx1"/>
              </a:solidFill>
              <a:latin typeface="Segoe UI Light" pitchFamily="34" charset="0"/>
            </a:endParaRPr>
          </a:p>
          <a:p>
            <a:pPr marL="466298" indent="-466298">
              <a:buFont typeface="Arial" panose="020B0604020202020204" pitchFamily="34" charset="0"/>
              <a:buChar char="•"/>
            </a:pPr>
            <a:r>
              <a:rPr lang="en-US" sz="2856" dirty="0">
                <a:solidFill>
                  <a:schemeClr val="tx1"/>
                </a:solidFill>
                <a:latin typeface="Segoe UI Light" pitchFamily="34" charset="0"/>
              </a:rPr>
              <a:t>Market need for higher throughput and predictable lower latency OLTP at a lower cost</a:t>
            </a:r>
          </a:p>
          <a:p>
            <a:pPr marL="466298" indent="-466298">
              <a:buFont typeface="Arial" panose="020B0604020202020204" pitchFamily="34" charset="0"/>
              <a:buChar char="•"/>
            </a:pPr>
            <a:r>
              <a:rPr lang="en-US" sz="2856" dirty="0">
                <a:solidFill>
                  <a:schemeClr val="tx1"/>
                </a:solidFill>
                <a:latin typeface="Segoe UI Light" pitchFamily="34" charset="0"/>
              </a:rPr>
              <a:t>Hardware trends demand architectural changes on RDBMS</a:t>
            </a:r>
          </a:p>
          <a:p>
            <a:pPr marL="466298" indent="-466298">
              <a:buFont typeface="Arial" panose="020B0604020202020204" pitchFamily="34" charset="0"/>
              <a:buChar char="•"/>
            </a:pPr>
            <a:r>
              <a:rPr lang="en-US" sz="2856" dirty="0">
                <a:solidFill>
                  <a:schemeClr val="tx1"/>
                </a:solidFill>
                <a:latin typeface="Segoe UI Light" pitchFamily="34" charset="0"/>
              </a:rPr>
              <a:t>In-Memory OLTP is: </a:t>
            </a:r>
          </a:p>
          <a:p>
            <a:pPr lvl="4">
              <a:buFont typeface="Wingdings" panose="05000000000000000000" pitchFamily="2" charset="2"/>
              <a:buChar char="Ø"/>
            </a:pPr>
            <a:r>
              <a:rPr lang="en-US" dirty="0">
                <a:solidFill>
                  <a:schemeClr val="tx1"/>
                </a:solidFill>
                <a:latin typeface="Segoe UI Light" pitchFamily="34" charset="0"/>
                <a:ea typeface="Segoe UI" pitchFamily="34" charset="0"/>
                <a:cs typeface="Segoe UI" pitchFamily="34" charset="0"/>
              </a:rPr>
              <a:t>High performance,</a:t>
            </a:r>
          </a:p>
          <a:p>
            <a:pPr lvl="4">
              <a:buFont typeface="Wingdings" panose="05000000000000000000" pitchFamily="2" charset="2"/>
              <a:buChar char="Ø"/>
            </a:pPr>
            <a:r>
              <a:rPr lang="en-US" dirty="0">
                <a:solidFill>
                  <a:schemeClr val="tx1"/>
                </a:solidFill>
                <a:latin typeface="Segoe UI Light" pitchFamily="34" charset="0"/>
                <a:ea typeface="Segoe UI" pitchFamily="34" charset="0"/>
                <a:cs typeface="Segoe UI" pitchFamily="34" charset="0"/>
              </a:rPr>
              <a:t>Memory-optimized OLTP engine, </a:t>
            </a:r>
          </a:p>
          <a:p>
            <a:pPr lvl="4">
              <a:buFont typeface="Wingdings" panose="05000000000000000000" pitchFamily="2" charset="2"/>
              <a:buChar char="Ø"/>
            </a:pPr>
            <a:r>
              <a:rPr lang="en-US" dirty="0">
                <a:solidFill>
                  <a:schemeClr val="tx1"/>
                </a:solidFill>
                <a:latin typeface="Segoe UI Light" pitchFamily="34" charset="0"/>
                <a:ea typeface="Segoe UI" pitchFamily="34" charset="0"/>
                <a:cs typeface="Segoe UI" pitchFamily="34" charset="0"/>
              </a:rPr>
              <a:t>Integrated into SQL Server and </a:t>
            </a:r>
          </a:p>
          <a:p>
            <a:pPr lvl="4">
              <a:buFont typeface="Wingdings" panose="05000000000000000000" pitchFamily="2" charset="2"/>
              <a:buChar char="Ø"/>
            </a:pPr>
            <a:r>
              <a:rPr lang="en-US" dirty="0">
                <a:solidFill>
                  <a:schemeClr val="tx1"/>
                </a:solidFill>
                <a:latin typeface="Segoe UI Light" pitchFamily="34" charset="0"/>
                <a:ea typeface="Segoe UI" pitchFamily="34" charset="0"/>
                <a:cs typeface="Segoe UI" pitchFamily="34" charset="0"/>
              </a:rPr>
              <a:t>Architected for modern hardware trends</a:t>
            </a:r>
            <a:endParaRPr lang="en-US" dirty="0">
              <a:solidFill>
                <a:schemeClr val="tx1"/>
              </a:solidFill>
              <a:latin typeface="Segoe UI Light" pitchFamily="34" charset="0"/>
            </a:endParaRPr>
          </a:p>
          <a:p>
            <a:endParaRPr lang="en-US" sz="2856" dirty="0">
              <a:solidFill>
                <a:schemeClr val="tx1"/>
              </a:solidFill>
            </a:endParaRPr>
          </a:p>
          <a:p>
            <a:endParaRPr lang="en-US" sz="2856" dirty="0">
              <a:solidFill>
                <a:schemeClr val="tx1"/>
              </a:solidFill>
            </a:endParaRPr>
          </a:p>
        </p:txBody>
      </p:sp>
    </p:spTree>
    <p:extLst>
      <p:ext uri="{BB962C8B-B14F-4D97-AF65-F5344CB8AC3E}">
        <p14:creationId xmlns:p14="http://schemas.microsoft.com/office/powerpoint/2010/main" val="250161926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U trends graph"/>
          <p:cNvPicPr>
            <a:picLocks noChangeAspect="1" noChangeArrowheads="1"/>
          </p:cNvPicPr>
          <p:nvPr/>
        </p:nvPicPr>
        <p:blipFill>
          <a:blip r:embed="rId3" cstate="print"/>
          <a:srcRect/>
          <a:stretch>
            <a:fillRect/>
          </a:stretch>
        </p:blipFill>
        <p:spPr bwMode="auto">
          <a:xfrm>
            <a:off x="-12427" y="943793"/>
            <a:ext cx="6278471" cy="5123742"/>
          </a:xfrm>
          <a:prstGeom prst="rect">
            <a:avLst/>
          </a:prstGeom>
          <a:noFill/>
        </p:spPr>
      </p:pic>
      <p:graphicFrame>
        <p:nvGraphicFramePr>
          <p:cNvPr id="9" name="Chart 3"/>
          <p:cNvGraphicFramePr>
            <a:graphicFrameLocks/>
          </p:cNvGraphicFramePr>
          <p:nvPr>
            <p:extLst/>
          </p:nvPr>
        </p:nvGraphicFramePr>
        <p:xfrm>
          <a:off x="7347176" y="4260392"/>
          <a:ext cx="4878756" cy="2401158"/>
        </p:xfrm>
        <a:graphic>
          <a:graphicData uri="http://schemas.openxmlformats.org/drawingml/2006/chart">
            <c:chart xmlns:c="http://schemas.openxmlformats.org/drawingml/2006/chart" xmlns:r="http://schemas.openxmlformats.org/officeDocument/2006/relationships" r:id="rId4"/>
          </a:graphicData>
        </a:graphic>
      </p:graphicFrame>
      <p:sp>
        <p:nvSpPr>
          <p:cNvPr id="15" name="Rounded Rectangular Callout 14"/>
          <p:cNvSpPr/>
          <p:nvPr/>
        </p:nvSpPr>
        <p:spPr>
          <a:xfrm>
            <a:off x="6736142" y="3186521"/>
            <a:ext cx="3167135" cy="384010"/>
          </a:xfrm>
          <a:prstGeom prst="wedgeRoundRectCallout">
            <a:avLst>
              <a:gd name="adj1" fmla="val -2713"/>
              <a:gd name="adj2" fmla="val 212738"/>
              <a:gd name="adj3" fmla="val 16667"/>
            </a:avLst>
          </a:prstGeom>
          <a:solidFill>
            <a:srgbClr val="00B050"/>
          </a:solidFill>
          <a:ln>
            <a:solidFill>
              <a:srgbClr val="00B05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495" b="1" dirty="0">
                <a:solidFill>
                  <a:prstClr val="white"/>
                </a:solidFill>
                <a:latin typeface="Segoe UI Light" pitchFamily="34" charset="0"/>
              </a:rPr>
              <a:t>Decreasing RAM cost</a:t>
            </a:r>
          </a:p>
        </p:txBody>
      </p:sp>
      <p:sp>
        <p:nvSpPr>
          <p:cNvPr id="10" name="Rounded Rectangular Callout 9"/>
          <p:cNvSpPr/>
          <p:nvPr/>
        </p:nvSpPr>
        <p:spPr>
          <a:xfrm>
            <a:off x="6648783" y="1084595"/>
            <a:ext cx="3254494" cy="755375"/>
          </a:xfrm>
          <a:prstGeom prst="wedgeRoundRectCallout">
            <a:avLst>
              <a:gd name="adj1" fmla="val -72106"/>
              <a:gd name="adj2" fmla="val -16194"/>
              <a:gd name="adj3" fmla="val 16667"/>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495" b="1" dirty="0">
                <a:solidFill>
                  <a:prstClr val="white"/>
                </a:solidFill>
                <a:latin typeface="Segoe UI Light" pitchFamily="34" charset="0"/>
              </a:rPr>
              <a:t>Moore’s Law on total CPU processing power holds but in parallel processing…</a:t>
            </a:r>
          </a:p>
        </p:txBody>
      </p:sp>
      <p:sp>
        <p:nvSpPr>
          <p:cNvPr id="11" name="Rounded Rectangular Callout 10"/>
          <p:cNvSpPr/>
          <p:nvPr/>
        </p:nvSpPr>
        <p:spPr>
          <a:xfrm>
            <a:off x="6668104" y="2047130"/>
            <a:ext cx="3254492" cy="577055"/>
          </a:xfrm>
          <a:prstGeom prst="wedgeRoundRectCallout">
            <a:avLst>
              <a:gd name="adj1" fmla="val -73976"/>
              <a:gd name="adj2" fmla="val 143939"/>
              <a:gd name="adj3" fmla="val 16667"/>
            </a:avLst>
          </a:prstGeom>
          <a:solidFill>
            <a:srgbClr val="00B050"/>
          </a:solidFill>
          <a:ln>
            <a:solidFill>
              <a:srgbClr val="00B05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495" b="1" dirty="0">
                <a:solidFill>
                  <a:prstClr val="white"/>
                </a:solidFill>
                <a:latin typeface="Segoe UI Light" pitchFamily="34" charset="0"/>
              </a:rPr>
              <a:t>CPU clock rate stalled…</a:t>
            </a:r>
          </a:p>
        </p:txBody>
      </p:sp>
      <p:sp>
        <p:nvSpPr>
          <p:cNvPr id="7" name="Title 1"/>
          <p:cNvSpPr txBox="1">
            <a:spLocks/>
          </p:cNvSpPr>
          <p:nvPr/>
        </p:nvSpPr>
        <p:spPr>
          <a:xfrm>
            <a:off x="277030" y="292082"/>
            <a:ext cx="11370961" cy="946413"/>
          </a:xfrm>
          <a:prstGeom prst="rect">
            <a:avLst/>
          </a:prstGeom>
        </p:spPr>
        <p:txBody>
          <a:bodyPr>
            <a:normAutofit/>
          </a:bodyPr>
          <a:lstStyle>
            <a:lvl1pPr algn="l" defTabSz="914274" rtl="0" eaLnBrk="1" latinLnBrk="0" hangingPunct="1">
              <a:lnSpc>
                <a:spcPct val="90000"/>
              </a:lnSpc>
              <a:spcBef>
                <a:spcPct val="0"/>
              </a:spcBef>
              <a:buNone/>
              <a:defRPr lang="en-US" sz="53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405">
                <a:gradFill>
                  <a:gsLst>
                    <a:gs pos="1250">
                      <a:srgbClr val="00188F"/>
                    </a:gs>
                    <a:gs pos="100000">
                      <a:srgbClr val="00188F"/>
                    </a:gs>
                  </a:gsLst>
                  <a:lin ang="5400000" scaled="0"/>
                </a:gradFill>
              </a:rPr>
              <a:t>Hardware trends</a:t>
            </a:r>
          </a:p>
        </p:txBody>
      </p:sp>
    </p:spTree>
    <p:extLst>
      <p:ext uri="{BB962C8B-B14F-4D97-AF65-F5344CB8AC3E}">
        <p14:creationId xmlns:p14="http://schemas.microsoft.com/office/powerpoint/2010/main" val="119824295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465290" y="2904365"/>
            <a:ext cx="2610239" cy="657191"/>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903" b="1" dirty="0">
                <a:solidFill>
                  <a:srgbClr val="FFFFFF"/>
                </a:solidFill>
                <a:latin typeface="Segoe UI Light" pitchFamily="34" charset="0"/>
              </a:rPr>
              <a:t>SQL Server Integration</a:t>
            </a:r>
            <a:endParaRPr lang="en-US" sz="1903" dirty="0">
              <a:solidFill>
                <a:srgbClr val="FFFFFF"/>
              </a:solidFill>
              <a:latin typeface="Segoe UI Light" pitchFamily="34" charset="0"/>
            </a:endParaRPr>
          </a:p>
        </p:txBody>
      </p:sp>
      <p:sp>
        <p:nvSpPr>
          <p:cNvPr id="10" name="Rectangle 9"/>
          <p:cNvSpPr/>
          <p:nvPr/>
        </p:nvSpPr>
        <p:spPr>
          <a:xfrm>
            <a:off x="9465290" y="3581368"/>
            <a:ext cx="2610239" cy="1621727"/>
          </a:xfrm>
          <a:prstGeom prst="rect">
            <a:avLst/>
          </a:prstGeom>
          <a:solidFill>
            <a:schemeClr val="tx2">
              <a:lumMod val="40000"/>
              <a:lumOff val="60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33062" indent="-233062" defTabSz="621500">
              <a:buFont typeface="Arial" pitchFamily="34" charset="0"/>
              <a:buChar char="•"/>
            </a:pPr>
            <a:r>
              <a:rPr lang="en-US" sz="1428" b="1" dirty="0">
                <a:solidFill>
                  <a:srgbClr val="000000"/>
                </a:solidFill>
                <a:latin typeface="Segoe UI Light" pitchFamily="34" charset="0"/>
              </a:rPr>
              <a:t>Same manageability, administration &amp; development experience</a:t>
            </a:r>
            <a:endParaRPr lang="en-US" sz="1428" dirty="0">
              <a:solidFill>
                <a:srgbClr val="000000"/>
              </a:solidFill>
              <a:latin typeface="Segoe UI Light" pitchFamily="34" charset="0"/>
            </a:endParaRPr>
          </a:p>
          <a:p>
            <a:pPr marL="233062" indent="-233062" defTabSz="621500">
              <a:buFont typeface="Arial" pitchFamily="34" charset="0"/>
              <a:buChar char="•"/>
            </a:pPr>
            <a:r>
              <a:rPr lang="en-US" sz="1428" b="1" dirty="0">
                <a:solidFill>
                  <a:srgbClr val="000000"/>
                </a:solidFill>
                <a:latin typeface="Segoe UI Light" pitchFamily="34" charset="0"/>
              </a:rPr>
              <a:t>Integrated queries &amp; transactions</a:t>
            </a:r>
            <a:endParaRPr lang="en-US" sz="1428" dirty="0">
              <a:solidFill>
                <a:srgbClr val="000000"/>
              </a:solidFill>
              <a:latin typeface="Segoe UI Light" pitchFamily="34" charset="0"/>
            </a:endParaRPr>
          </a:p>
          <a:p>
            <a:pPr marL="233062" indent="-233062" defTabSz="621500">
              <a:buFont typeface="Arial" pitchFamily="34" charset="0"/>
              <a:buChar char="•"/>
            </a:pPr>
            <a:r>
              <a:rPr lang="en-US" sz="1428" b="1" dirty="0">
                <a:solidFill>
                  <a:srgbClr val="000000"/>
                </a:solidFill>
                <a:latin typeface="Segoe UI Light" pitchFamily="34" charset="0"/>
              </a:rPr>
              <a:t>Integrated HA and backup/restore</a:t>
            </a:r>
            <a:endParaRPr lang="en-US" sz="1428" dirty="0">
              <a:solidFill>
                <a:srgbClr val="000000"/>
              </a:solidFill>
              <a:latin typeface="Segoe UI Light" pitchFamily="34" charset="0"/>
            </a:endParaRPr>
          </a:p>
        </p:txBody>
      </p:sp>
      <p:sp>
        <p:nvSpPr>
          <p:cNvPr id="11" name="Rectangle 10"/>
          <p:cNvSpPr/>
          <p:nvPr/>
        </p:nvSpPr>
        <p:spPr>
          <a:xfrm>
            <a:off x="815839" y="2904360"/>
            <a:ext cx="2610239" cy="657191"/>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903" b="1" dirty="0">
                <a:solidFill>
                  <a:srgbClr val="FFFFFF"/>
                </a:solidFill>
                <a:latin typeface="Segoe UI Light" pitchFamily="34" charset="0"/>
              </a:rPr>
              <a:t>Main-Memory Optimized</a:t>
            </a:r>
            <a:endParaRPr lang="en-US" sz="1903" dirty="0">
              <a:solidFill>
                <a:srgbClr val="FFFFFF"/>
              </a:solidFill>
              <a:latin typeface="Segoe UI Light" pitchFamily="34" charset="0"/>
            </a:endParaRPr>
          </a:p>
        </p:txBody>
      </p:sp>
      <p:sp>
        <p:nvSpPr>
          <p:cNvPr id="12" name="Rectangle 11"/>
          <p:cNvSpPr/>
          <p:nvPr/>
        </p:nvSpPr>
        <p:spPr>
          <a:xfrm>
            <a:off x="808689" y="3581372"/>
            <a:ext cx="2610239" cy="1621722"/>
          </a:xfrm>
          <a:prstGeom prst="rect">
            <a:avLst/>
          </a:prstGeom>
          <a:solidFill>
            <a:schemeClr val="tx2">
              <a:lumMod val="40000"/>
              <a:lumOff val="60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33062" indent="-233062" defTabSz="621500">
              <a:spcAft>
                <a:spcPts val="204"/>
              </a:spcAft>
              <a:buFont typeface="Arial" pitchFamily="34" charset="0"/>
              <a:buChar char="•"/>
            </a:pPr>
            <a:r>
              <a:rPr lang="en-US" sz="1428" b="1" dirty="0">
                <a:solidFill>
                  <a:srgbClr val="000000"/>
                </a:solidFill>
                <a:latin typeface="Segoe UI Light" pitchFamily="34" charset="0"/>
              </a:rPr>
              <a:t>Direct pointers to rows</a:t>
            </a:r>
            <a:endParaRPr lang="en-US" sz="1428" dirty="0">
              <a:solidFill>
                <a:srgbClr val="000000"/>
              </a:solidFill>
              <a:latin typeface="Segoe UI Light" pitchFamily="34" charset="0"/>
            </a:endParaRPr>
          </a:p>
          <a:p>
            <a:pPr marL="233062" indent="-233062" defTabSz="621500">
              <a:spcAft>
                <a:spcPts val="204"/>
              </a:spcAft>
              <a:buFont typeface="Arial" pitchFamily="34" charset="0"/>
              <a:buChar char="•"/>
            </a:pPr>
            <a:r>
              <a:rPr lang="en-US" sz="1428" b="1" dirty="0">
                <a:solidFill>
                  <a:srgbClr val="000000"/>
                </a:solidFill>
                <a:latin typeface="Segoe UI Light" pitchFamily="34" charset="0"/>
              </a:rPr>
              <a:t>Indexes exist only in memory</a:t>
            </a:r>
          </a:p>
          <a:p>
            <a:pPr marL="233062" indent="-233062" defTabSz="621500">
              <a:spcAft>
                <a:spcPts val="204"/>
              </a:spcAft>
              <a:buFont typeface="Arial" pitchFamily="34" charset="0"/>
              <a:buChar char="•"/>
            </a:pPr>
            <a:r>
              <a:rPr lang="en-US" sz="1428" b="1" dirty="0">
                <a:solidFill>
                  <a:srgbClr val="000000"/>
                </a:solidFill>
                <a:latin typeface="Segoe UI Light" pitchFamily="34" charset="0"/>
              </a:rPr>
              <a:t>No buffer pool</a:t>
            </a:r>
          </a:p>
          <a:p>
            <a:pPr marL="233062" indent="-233062" defTabSz="621500">
              <a:spcAft>
                <a:spcPts val="204"/>
              </a:spcAft>
              <a:buFont typeface="Arial" pitchFamily="34" charset="0"/>
              <a:buChar char="•"/>
            </a:pPr>
            <a:r>
              <a:rPr lang="en-US" sz="1428" b="1" dirty="0">
                <a:solidFill>
                  <a:srgbClr val="000000"/>
                </a:solidFill>
                <a:latin typeface="Segoe UI Light" pitchFamily="34" charset="0"/>
              </a:rPr>
              <a:t>No write-ahead logging</a:t>
            </a:r>
          </a:p>
          <a:p>
            <a:pPr marL="233062" indent="-233062" defTabSz="621500">
              <a:spcAft>
                <a:spcPts val="204"/>
              </a:spcAft>
              <a:buFont typeface="Arial" pitchFamily="34" charset="0"/>
              <a:buChar char="•"/>
            </a:pPr>
            <a:r>
              <a:rPr lang="en-US" sz="1428" b="1" dirty="0">
                <a:solidFill>
                  <a:srgbClr val="000000"/>
                </a:solidFill>
                <a:latin typeface="Segoe UI Light" pitchFamily="34" charset="0"/>
              </a:rPr>
              <a:t>Stream-based storage</a:t>
            </a:r>
          </a:p>
        </p:txBody>
      </p:sp>
      <p:sp>
        <p:nvSpPr>
          <p:cNvPr id="13" name="Rectangle 12"/>
          <p:cNvSpPr/>
          <p:nvPr/>
        </p:nvSpPr>
        <p:spPr>
          <a:xfrm>
            <a:off x="6591009" y="2904360"/>
            <a:ext cx="2610239" cy="657191"/>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903" b="1" dirty="0">
                <a:solidFill>
                  <a:srgbClr val="FFFFFF"/>
                </a:solidFill>
                <a:latin typeface="Segoe UI Light" pitchFamily="34" charset="0"/>
              </a:rPr>
              <a:t>High Concurrency</a:t>
            </a:r>
            <a:endParaRPr lang="en-US" sz="1903" dirty="0">
              <a:solidFill>
                <a:srgbClr val="FFFFFF"/>
              </a:solidFill>
              <a:latin typeface="Segoe UI Light" pitchFamily="34" charset="0"/>
            </a:endParaRPr>
          </a:p>
        </p:txBody>
      </p:sp>
      <p:sp>
        <p:nvSpPr>
          <p:cNvPr id="14" name="Rectangle 13"/>
          <p:cNvSpPr/>
          <p:nvPr/>
        </p:nvSpPr>
        <p:spPr>
          <a:xfrm>
            <a:off x="6591009" y="3581364"/>
            <a:ext cx="2610239" cy="1621727"/>
          </a:xfrm>
          <a:prstGeom prst="rect">
            <a:avLst/>
          </a:prstGeom>
          <a:solidFill>
            <a:schemeClr val="tx2">
              <a:lumMod val="40000"/>
              <a:lumOff val="60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33062" indent="-233062" defTabSz="621500">
              <a:spcAft>
                <a:spcPts val="204"/>
              </a:spcAft>
              <a:buFont typeface="Arial" pitchFamily="34" charset="0"/>
              <a:buChar char="•"/>
            </a:pPr>
            <a:r>
              <a:rPr lang="en-US" sz="1428" b="1" dirty="0">
                <a:solidFill>
                  <a:srgbClr val="000000"/>
                </a:solidFill>
                <a:latin typeface="Segoe UI Light" pitchFamily="34" charset="0"/>
              </a:rPr>
              <a:t>Multi-version optimistic concurrency control with full ACID support</a:t>
            </a:r>
            <a:endParaRPr lang="en-US" sz="1428" dirty="0">
              <a:solidFill>
                <a:srgbClr val="000000"/>
              </a:solidFill>
              <a:latin typeface="Segoe UI Light" pitchFamily="34" charset="0"/>
            </a:endParaRPr>
          </a:p>
          <a:p>
            <a:pPr marL="233062" indent="-233062" defTabSz="621500">
              <a:spcAft>
                <a:spcPts val="204"/>
              </a:spcAft>
              <a:buFont typeface="Arial" pitchFamily="34" charset="0"/>
              <a:buChar char="•"/>
            </a:pPr>
            <a:r>
              <a:rPr lang="en-US" sz="1428" b="1" dirty="0">
                <a:solidFill>
                  <a:srgbClr val="000000"/>
                </a:solidFill>
                <a:latin typeface="Segoe UI Light" pitchFamily="34" charset="0"/>
              </a:rPr>
              <a:t>Lock-free data structures</a:t>
            </a:r>
            <a:endParaRPr lang="en-US" sz="1428" dirty="0">
              <a:solidFill>
                <a:srgbClr val="000000"/>
              </a:solidFill>
              <a:latin typeface="Segoe UI Light" pitchFamily="34" charset="0"/>
            </a:endParaRPr>
          </a:p>
          <a:p>
            <a:pPr marL="233062" indent="-233062" defTabSz="621500">
              <a:spcAft>
                <a:spcPts val="204"/>
              </a:spcAft>
              <a:buFont typeface="Arial" pitchFamily="34" charset="0"/>
              <a:buChar char="•"/>
            </a:pPr>
            <a:r>
              <a:rPr lang="en-US" sz="1428" b="1" dirty="0">
                <a:solidFill>
                  <a:srgbClr val="000000"/>
                </a:solidFill>
                <a:latin typeface="Segoe UI Light" pitchFamily="34" charset="0"/>
              </a:rPr>
              <a:t>No locks, latches or spinlocks</a:t>
            </a:r>
          </a:p>
          <a:p>
            <a:pPr marL="233062" indent="-233062" defTabSz="621500">
              <a:spcAft>
                <a:spcPts val="204"/>
              </a:spcAft>
              <a:buFont typeface="Arial" pitchFamily="34" charset="0"/>
              <a:buChar char="•"/>
            </a:pPr>
            <a:r>
              <a:rPr lang="en-US" sz="1428" b="1" dirty="0">
                <a:solidFill>
                  <a:srgbClr val="000000"/>
                </a:solidFill>
                <a:latin typeface="Segoe UI Light" pitchFamily="34" charset="0"/>
              </a:rPr>
              <a:t>No I/O during transaction</a:t>
            </a:r>
            <a:endParaRPr lang="en-US" sz="1428" dirty="0">
              <a:solidFill>
                <a:srgbClr val="000000"/>
              </a:solidFill>
              <a:latin typeface="Segoe UI Light" pitchFamily="34" charset="0"/>
            </a:endParaRPr>
          </a:p>
        </p:txBody>
      </p:sp>
      <p:sp>
        <p:nvSpPr>
          <p:cNvPr id="15" name="Rectangle 14"/>
          <p:cNvSpPr/>
          <p:nvPr/>
        </p:nvSpPr>
        <p:spPr>
          <a:xfrm>
            <a:off x="3699015" y="2904360"/>
            <a:ext cx="2610239" cy="657191"/>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903" b="1" dirty="0">
                <a:solidFill>
                  <a:srgbClr val="FFFFFF"/>
                </a:solidFill>
                <a:latin typeface="Segoe UI Light" pitchFamily="34" charset="0"/>
              </a:rPr>
              <a:t>T-SQL Compiled to Machine Code</a:t>
            </a:r>
            <a:endParaRPr lang="en-US" sz="1903" dirty="0">
              <a:solidFill>
                <a:srgbClr val="FFFFFF"/>
              </a:solidFill>
              <a:latin typeface="Segoe UI Light" pitchFamily="34" charset="0"/>
            </a:endParaRPr>
          </a:p>
        </p:txBody>
      </p:sp>
      <p:sp>
        <p:nvSpPr>
          <p:cNvPr id="16" name="Rectangle 15"/>
          <p:cNvSpPr/>
          <p:nvPr/>
        </p:nvSpPr>
        <p:spPr>
          <a:xfrm>
            <a:off x="3699015" y="3581368"/>
            <a:ext cx="2610239" cy="1621727"/>
          </a:xfrm>
          <a:prstGeom prst="rect">
            <a:avLst/>
          </a:prstGeom>
          <a:solidFill>
            <a:schemeClr val="tx2">
              <a:lumMod val="40000"/>
              <a:lumOff val="60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33062" indent="-233062" defTabSz="621500">
              <a:spcAft>
                <a:spcPts val="204"/>
              </a:spcAft>
              <a:buFont typeface="Arial" pitchFamily="34" charset="0"/>
              <a:buChar char="•"/>
            </a:pPr>
            <a:r>
              <a:rPr lang="en-US" sz="1428" b="1" dirty="0">
                <a:solidFill>
                  <a:srgbClr val="000000"/>
                </a:solidFill>
                <a:latin typeface="Segoe UI Light" pitchFamily="34" charset="0"/>
              </a:rPr>
              <a:t>T-SQL compiled to machine code leveraging VC compiler</a:t>
            </a:r>
            <a:endParaRPr lang="en-US" sz="1428" dirty="0">
              <a:solidFill>
                <a:srgbClr val="000000"/>
              </a:solidFill>
              <a:latin typeface="Segoe UI Light" pitchFamily="34" charset="0"/>
            </a:endParaRPr>
          </a:p>
          <a:p>
            <a:pPr marL="233062" indent="-233062" defTabSz="621500">
              <a:spcAft>
                <a:spcPts val="204"/>
              </a:spcAft>
              <a:buFont typeface="Arial" pitchFamily="34" charset="0"/>
              <a:buChar char="•"/>
            </a:pPr>
            <a:r>
              <a:rPr lang="en-US" sz="1428" b="1" dirty="0">
                <a:solidFill>
                  <a:srgbClr val="000000"/>
                </a:solidFill>
                <a:latin typeface="Segoe UI Light" pitchFamily="34" charset="0"/>
              </a:rPr>
              <a:t>Procedure and its queries, becomes a C function</a:t>
            </a:r>
            <a:endParaRPr lang="en-US" sz="1428" dirty="0">
              <a:solidFill>
                <a:srgbClr val="000000"/>
              </a:solidFill>
              <a:latin typeface="Segoe UI Light" pitchFamily="34" charset="0"/>
            </a:endParaRPr>
          </a:p>
          <a:p>
            <a:pPr marL="233062" indent="-233062" defTabSz="621500">
              <a:spcAft>
                <a:spcPts val="204"/>
              </a:spcAft>
              <a:buFont typeface="Arial" pitchFamily="34" charset="0"/>
              <a:buChar char="•"/>
            </a:pPr>
            <a:r>
              <a:rPr lang="en-US" sz="1428" b="1" dirty="0">
                <a:solidFill>
                  <a:srgbClr val="000000"/>
                </a:solidFill>
                <a:latin typeface="Segoe UI Light" pitchFamily="34" charset="0"/>
              </a:rPr>
              <a:t>Aggressive optimizations @ compile-time</a:t>
            </a:r>
            <a:endParaRPr lang="en-US" sz="1428" dirty="0">
              <a:solidFill>
                <a:srgbClr val="000000"/>
              </a:solidFill>
              <a:latin typeface="Segoe UI Light" pitchFamily="34" charset="0"/>
            </a:endParaRPr>
          </a:p>
        </p:txBody>
      </p:sp>
      <p:sp>
        <p:nvSpPr>
          <p:cNvPr id="17" name="Rectangle 16"/>
          <p:cNvSpPr/>
          <p:nvPr/>
        </p:nvSpPr>
        <p:spPr>
          <a:xfrm>
            <a:off x="808689" y="5918744"/>
            <a:ext cx="2610239" cy="697046"/>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632" b="1" dirty="0">
                <a:solidFill>
                  <a:srgbClr val="FFFFFF"/>
                </a:solidFill>
                <a:latin typeface="Segoe UI Light" pitchFamily="34" charset="0"/>
              </a:rPr>
              <a:t>Steadily declining memory price, NVRAM</a:t>
            </a:r>
            <a:endParaRPr lang="en-US" sz="1632" dirty="0">
              <a:solidFill>
                <a:srgbClr val="FFFFFF"/>
              </a:solidFill>
              <a:latin typeface="Segoe UI Light" pitchFamily="34" charset="0"/>
            </a:endParaRPr>
          </a:p>
        </p:txBody>
      </p:sp>
      <p:sp>
        <p:nvSpPr>
          <p:cNvPr id="18" name="Rectangle 17"/>
          <p:cNvSpPr/>
          <p:nvPr/>
        </p:nvSpPr>
        <p:spPr>
          <a:xfrm>
            <a:off x="6589343" y="5927622"/>
            <a:ext cx="2610239" cy="697046"/>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632" b="1" dirty="0">
                <a:solidFill>
                  <a:srgbClr val="FFFFFF"/>
                </a:solidFill>
                <a:latin typeface="Segoe UI Light" pitchFamily="34" charset="0"/>
              </a:rPr>
              <a:t>Many-core processors</a:t>
            </a:r>
            <a:endParaRPr lang="en-US" sz="1632" dirty="0">
              <a:solidFill>
                <a:srgbClr val="FFFFFF"/>
              </a:solidFill>
              <a:latin typeface="Segoe UI Light" pitchFamily="34" charset="0"/>
            </a:endParaRPr>
          </a:p>
        </p:txBody>
      </p:sp>
      <p:sp>
        <p:nvSpPr>
          <p:cNvPr id="19" name="Rectangle 18"/>
          <p:cNvSpPr/>
          <p:nvPr/>
        </p:nvSpPr>
        <p:spPr>
          <a:xfrm>
            <a:off x="3699015" y="5918744"/>
            <a:ext cx="2610239" cy="697046"/>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632" b="1" dirty="0">
                <a:solidFill>
                  <a:srgbClr val="FFFFFF"/>
                </a:solidFill>
                <a:latin typeface="Segoe UI Light" pitchFamily="34" charset="0"/>
              </a:rPr>
              <a:t>Stalling CPU clock rate</a:t>
            </a:r>
            <a:endParaRPr lang="en-US" sz="1632" dirty="0">
              <a:solidFill>
                <a:srgbClr val="FFFFFF"/>
              </a:solidFill>
              <a:latin typeface="Segoe UI Light" pitchFamily="34" charset="0"/>
            </a:endParaRPr>
          </a:p>
        </p:txBody>
      </p:sp>
      <p:sp>
        <p:nvSpPr>
          <p:cNvPr id="22" name="Rectangle 21"/>
          <p:cNvSpPr/>
          <p:nvPr/>
        </p:nvSpPr>
        <p:spPr>
          <a:xfrm>
            <a:off x="9465290" y="5918744"/>
            <a:ext cx="2610239" cy="697046"/>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632" b="1" dirty="0">
                <a:solidFill>
                  <a:srgbClr val="FFFFFF"/>
                </a:solidFill>
                <a:latin typeface="Segoe UI Light" pitchFamily="34" charset="0"/>
              </a:rPr>
              <a:t>TCO</a:t>
            </a:r>
            <a:endParaRPr lang="en-US" sz="1632" dirty="0">
              <a:solidFill>
                <a:srgbClr val="FFFFFF"/>
              </a:solidFill>
              <a:latin typeface="Segoe UI Light" pitchFamily="34" charset="0"/>
            </a:endParaRPr>
          </a:p>
        </p:txBody>
      </p:sp>
      <p:sp>
        <p:nvSpPr>
          <p:cNvPr id="26" name="TextBox 25"/>
          <p:cNvSpPr txBox="1"/>
          <p:nvPr/>
        </p:nvSpPr>
        <p:spPr>
          <a:xfrm>
            <a:off x="808689" y="5465001"/>
            <a:ext cx="8390892" cy="435541"/>
          </a:xfrm>
          <a:prstGeom prst="rect">
            <a:avLst/>
          </a:prstGeom>
          <a:solidFill>
            <a:schemeClr val="accent2"/>
          </a:solidFill>
          <a:effectLst/>
        </p:spPr>
        <p:txBody>
          <a:bodyPr wrap="square" rtlCol="0">
            <a:spAutoFit/>
          </a:bodyPr>
          <a:lstStyle/>
          <a:p>
            <a:pPr algn="ctr" defTabSz="621500"/>
            <a:r>
              <a:rPr lang="en-US" sz="2175" b="1" dirty="0">
                <a:solidFill>
                  <a:srgbClr val="000000"/>
                </a:solidFill>
                <a:latin typeface="Segoe UI Light" pitchFamily="34" charset="0"/>
              </a:rPr>
              <a:t>Hardware trends</a:t>
            </a:r>
            <a:endParaRPr lang="en-US" sz="2175" dirty="0">
              <a:solidFill>
                <a:srgbClr val="000000"/>
              </a:solidFill>
              <a:latin typeface="Segoe UI Light" pitchFamily="34" charset="0"/>
            </a:endParaRPr>
          </a:p>
        </p:txBody>
      </p:sp>
      <p:sp>
        <p:nvSpPr>
          <p:cNvPr id="27" name="TextBox 26"/>
          <p:cNvSpPr txBox="1"/>
          <p:nvPr/>
        </p:nvSpPr>
        <p:spPr>
          <a:xfrm>
            <a:off x="9465294" y="5457944"/>
            <a:ext cx="2610241" cy="435541"/>
          </a:xfrm>
          <a:prstGeom prst="rect">
            <a:avLst/>
          </a:prstGeom>
          <a:solidFill>
            <a:schemeClr val="accent2"/>
          </a:solidFill>
          <a:effectLst/>
        </p:spPr>
        <p:txBody>
          <a:bodyPr wrap="square" rtlCol="0">
            <a:spAutoFit/>
          </a:bodyPr>
          <a:lstStyle/>
          <a:p>
            <a:pPr algn="ctr" defTabSz="621500"/>
            <a:r>
              <a:rPr lang="en-US" sz="2175" b="1" dirty="0">
                <a:solidFill>
                  <a:srgbClr val="000000"/>
                </a:solidFill>
                <a:latin typeface="Segoe UI Light" pitchFamily="34" charset="0"/>
              </a:rPr>
              <a:t>Business</a:t>
            </a:r>
            <a:endParaRPr lang="en-US" sz="2175" dirty="0">
              <a:solidFill>
                <a:srgbClr val="000000"/>
              </a:solidFill>
              <a:latin typeface="Segoe UI Light" pitchFamily="34" charset="0"/>
            </a:endParaRPr>
          </a:p>
        </p:txBody>
      </p:sp>
      <p:sp>
        <p:nvSpPr>
          <p:cNvPr id="32" name="Title 31"/>
          <p:cNvSpPr>
            <a:spLocks noGrp="1"/>
          </p:cNvSpPr>
          <p:nvPr>
            <p:ph type="title" idx="4294967295"/>
          </p:nvPr>
        </p:nvSpPr>
        <p:spPr>
          <a:xfrm>
            <a:off x="322621" y="146958"/>
            <a:ext cx="10562525" cy="1242513"/>
          </a:xfrm>
          <a:prstGeom prst="rect">
            <a:avLst/>
          </a:prstGeom>
          <a:effectLst/>
        </p:spPr>
        <p:txBody>
          <a:bodyPr>
            <a:normAutofit/>
          </a:bodyPr>
          <a:lstStyle/>
          <a:p>
            <a:r>
              <a:rPr lang="en-US" sz="3806" dirty="0"/>
              <a:t>In-</a:t>
            </a:r>
            <a:r>
              <a:rPr lang="en-US" sz="3806" dirty="0">
                <a:solidFill>
                  <a:schemeClr val="tx1"/>
                </a:solidFill>
              </a:rPr>
              <a:t>M</a:t>
            </a:r>
            <a:r>
              <a:rPr lang="en-US" sz="3806" dirty="0"/>
              <a:t>emory OLTP: architected to enable new real-time applications</a:t>
            </a:r>
          </a:p>
        </p:txBody>
      </p:sp>
      <p:sp>
        <p:nvSpPr>
          <p:cNvPr id="21" name="Rectangle 20"/>
          <p:cNvSpPr/>
          <p:nvPr/>
        </p:nvSpPr>
        <p:spPr>
          <a:xfrm>
            <a:off x="9465290" y="1814906"/>
            <a:ext cx="2610239" cy="657191"/>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903" b="1" dirty="0">
                <a:solidFill>
                  <a:srgbClr val="FFFFFF"/>
                </a:solidFill>
                <a:latin typeface="Segoe UI Light" pitchFamily="34" charset="0"/>
              </a:rPr>
              <a:t>Hybrid engine and integrated experience</a:t>
            </a:r>
          </a:p>
        </p:txBody>
      </p:sp>
      <p:sp>
        <p:nvSpPr>
          <p:cNvPr id="23" name="Rectangle 22"/>
          <p:cNvSpPr/>
          <p:nvPr/>
        </p:nvSpPr>
        <p:spPr>
          <a:xfrm>
            <a:off x="815839" y="1814900"/>
            <a:ext cx="2610239" cy="657191"/>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903" b="1" dirty="0">
                <a:solidFill>
                  <a:srgbClr val="FFFFFF"/>
                </a:solidFill>
                <a:latin typeface="Segoe UI Light" pitchFamily="34" charset="0"/>
              </a:rPr>
              <a:t>High performance data operations</a:t>
            </a:r>
          </a:p>
        </p:txBody>
      </p:sp>
      <p:sp>
        <p:nvSpPr>
          <p:cNvPr id="24" name="Rectangle 23"/>
          <p:cNvSpPr/>
          <p:nvPr/>
        </p:nvSpPr>
        <p:spPr>
          <a:xfrm>
            <a:off x="6591009" y="1814900"/>
            <a:ext cx="2610239" cy="657191"/>
          </a:xfrm>
          <a:prstGeom prst="rect">
            <a:avLst/>
          </a:prstGeom>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903" b="1" dirty="0">
                <a:solidFill>
                  <a:srgbClr val="FFFFFF"/>
                </a:solidFill>
                <a:latin typeface="Segoe UI Light" pitchFamily="34" charset="0"/>
              </a:rPr>
              <a:t>Frictionless scale-up</a:t>
            </a:r>
          </a:p>
        </p:txBody>
      </p:sp>
      <p:sp>
        <p:nvSpPr>
          <p:cNvPr id="25" name="Rectangle 24"/>
          <p:cNvSpPr/>
          <p:nvPr/>
        </p:nvSpPr>
        <p:spPr>
          <a:xfrm>
            <a:off x="3699015" y="1814900"/>
            <a:ext cx="2610239" cy="657191"/>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1500"/>
            <a:r>
              <a:rPr lang="en-US" sz="1903" b="1" dirty="0">
                <a:solidFill>
                  <a:srgbClr val="FFFFFF"/>
                </a:solidFill>
                <a:latin typeface="Segoe UI Light" pitchFamily="34" charset="0"/>
              </a:rPr>
              <a:t>Efficient, business-logic processing</a:t>
            </a:r>
          </a:p>
        </p:txBody>
      </p:sp>
      <p:sp>
        <p:nvSpPr>
          <p:cNvPr id="28" name="Rectangle 27"/>
          <p:cNvSpPr/>
          <p:nvPr/>
        </p:nvSpPr>
        <p:spPr>
          <a:xfrm>
            <a:off x="123954" y="1661234"/>
            <a:ext cx="397333" cy="1033276"/>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621500"/>
            <a:r>
              <a:rPr lang="en-US" sz="1428" b="1" dirty="0">
                <a:solidFill>
                  <a:prstClr val="black"/>
                </a:solidFill>
                <a:latin typeface="Segoe UI Light" pitchFamily="34" charset="0"/>
              </a:rPr>
              <a:t>Customer Benefits</a:t>
            </a:r>
            <a:endParaRPr lang="en-US" sz="1428" dirty="0">
              <a:solidFill>
                <a:prstClr val="black"/>
              </a:solidFill>
              <a:latin typeface="Segoe UI Light" pitchFamily="34" charset="0"/>
            </a:endParaRPr>
          </a:p>
        </p:txBody>
      </p:sp>
      <p:sp>
        <p:nvSpPr>
          <p:cNvPr id="30" name="Rectangle 29"/>
          <p:cNvSpPr/>
          <p:nvPr/>
        </p:nvSpPr>
        <p:spPr>
          <a:xfrm>
            <a:off x="129359" y="2904355"/>
            <a:ext cx="391926" cy="2298736"/>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621500"/>
            <a:r>
              <a:rPr lang="en-US" sz="1495" b="1" dirty="0">
                <a:solidFill>
                  <a:prstClr val="black"/>
                </a:solidFill>
                <a:latin typeface="Segoe UI Light" pitchFamily="34" charset="0"/>
              </a:rPr>
              <a:t>Hekaton Tech Pillars</a:t>
            </a:r>
            <a:endParaRPr lang="en-US" sz="1495" dirty="0">
              <a:solidFill>
                <a:prstClr val="black"/>
              </a:solidFill>
              <a:latin typeface="Segoe UI Light" pitchFamily="34" charset="0"/>
            </a:endParaRPr>
          </a:p>
        </p:txBody>
      </p:sp>
      <p:sp>
        <p:nvSpPr>
          <p:cNvPr id="33" name="Rectangle 32"/>
          <p:cNvSpPr/>
          <p:nvPr/>
        </p:nvSpPr>
        <p:spPr>
          <a:xfrm>
            <a:off x="134762" y="5488755"/>
            <a:ext cx="386522" cy="1135912"/>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621500"/>
            <a:r>
              <a:rPr lang="en-US" sz="1495" b="1" dirty="0">
                <a:solidFill>
                  <a:prstClr val="black"/>
                </a:solidFill>
                <a:latin typeface="Segoe UI Light" pitchFamily="34" charset="0"/>
              </a:rPr>
              <a:t>Drivers</a:t>
            </a:r>
            <a:endParaRPr lang="en-US" sz="1495" dirty="0">
              <a:solidFill>
                <a:prstClr val="black"/>
              </a:solidFill>
              <a:latin typeface="Segoe UI Light" pitchFamily="34" charset="0"/>
            </a:endParaRPr>
          </a:p>
        </p:txBody>
      </p:sp>
    </p:spTree>
    <p:extLst>
      <p:ext uri="{BB962C8B-B14F-4D97-AF65-F5344CB8AC3E}">
        <p14:creationId xmlns:p14="http://schemas.microsoft.com/office/powerpoint/2010/main" val="11378905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89037" y="1820862"/>
            <a:ext cx="9753600" cy="2303836"/>
          </a:xfrm>
          <a:prstGeom prst="rect">
            <a:avLst/>
          </a:prstGeom>
          <a:noFill/>
        </p:spPr>
        <p:txBody>
          <a:bodyPr wrap="square" rtlCol="0">
            <a:spAutoFit/>
          </a:bodyPr>
          <a:lstStyle/>
          <a:p>
            <a:pPr algn="ctr"/>
            <a:r>
              <a:rPr lang="en-US" sz="8971" dirty="0" smtClean="0">
                <a:solidFill>
                  <a:srgbClr val="404040"/>
                </a:solidFill>
              </a:rPr>
              <a:t>Demo </a:t>
            </a:r>
            <a:endParaRPr lang="en-US" sz="8971" dirty="0">
              <a:solidFill>
                <a:srgbClr val="404040"/>
              </a:solidFill>
            </a:endParaRPr>
          </a:p>
          <a:p>
            <a:pPr algn="ctr"/>
            <a:r>
              <a:rPr lang="en-US" sz="5400" dirty="0" smtClean="0">
                <a:solidFill>
                  <a:srgbClr val="404040"/>
                </a:solidFill>
              </a:rPr>
              <a:t>Business and User impact</a:t>
            </a:r>
            <a:endParaRPr lang="en-US" sz="5400" dirty="0">
              <a:solidFill>
                <a:srgbClr val="404040"/>
              </a:solidFill>
            </a:endParaRPr>
          </a:p>
        </p:txBody>
      </p:sp>
    </p:spTree>
    <p:extLst>
      <p:ext uri="{BB962C8B-B14F-4D97-AF65-F5344CB8AC3E}">
        <p14:creationId xmlns:p14="http://schemas.microsoft.com/office/powerpoint/2010/main" val="2483420890"/>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4dMd3VgWo0qFaJjmm26NEQ"/>
</p:tagLst>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C5418590-2BCF-48C6-AF37-67DC4D4291A7}"/>
    </a:ext>
  </a:extLst>
</a:theme>
</file>

<file path=ppt/theme/theme3.xml><?xml version="1.0" encoding="utf-8"?>
<a:theme xmlns:a="http://schemas.openxmlformats.org/drawingml/2006/main" name="DELETE ME">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AF7916F5-B6CE-4446-87D4-7A61BEF9288B}" vid="{F2E341AB-B1C9-4A03-98B5-82D7F8BB090B}"/>
    </a:ext>
  </a:extLst>
</a:theme>
</file>

<file path=ppt/theme/theme4.xml><?xml version="1.0" encoding="utf-8"?>
<a:theme xmlns:a="http://schemas.openxmlformats.org/drawingml/2006/main" name="DELETE ME 2">
  <a:themeElements>
    <a:clrScheme name="TR17-Blue">
      <a:dk1>
        <a:srgbClr val="505050"/>
      </a:dk1>
      <a:lt1>
        <a:srgbClr val="FFFFFF"/>
      </a:lt1>
      <a:dk2>
        <a:srgbClr val="0072C6"/>
      </a:dk2>
      <a:lt2>
        <a:srgbClr val="6DC2E9"/>
      </a:lt2>
      <a:accent1>
        <a:srgbClr val="002050"/>
      </a:accent1>
      <a:accent2>
        <a:srgbClr val="007233"/>
      </a:accent2>
      <a:accent3>
        <a:srgbClr val="DC3C00"/>
      </a:accent3>
      <a:accent4>
        <a:srgbClr val="442359"/>
      </a:accent4>
      <a:accent5>
        <a:srgbClr val="B4009E"/>
      </a:accent5>
      <a:accent6>
        <a:srgbClr val="FF8C00"/>
      </a:accent6>
      <a:hlink>
        <a:srgbClr val="E2E584"/>
      </a:hlink>
      <a:folHlink>
        <a:srgbClr val="E2E58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18_BO_CT_Template_16x9.potx [Read-Only]" id="{868F1F1A-9B56-4760-9613-DFA77E9A1A96}" vid="{82C729B7-41FD-4DE1-8702-EF42FE55C6D6}"/>
    </a:ext>
  </a:extLst>
</a:theme>
</file>

<file path=ppt/theme/theme5.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AF7916F5-B6CE-4446-87D4-7A61BEF9288B}" vid="{F2E341AB-B1C9-4A03-98B5-82D7F8BB090B}"/>
    </a:ext>
  </a:extLst>
</a:theme>
</file>

<file path=ppt/theme/theme6.xml><?xml version="1.0" encoding="utf-8"?>
<a:theme xmlns:a="http://schemas.openxmlformats.org/drawingml/2006/main" name="1_TR18_BO_CT_Template_16x9">
  <a:themeElements>
    <a:clrScheme name="TR17-Blue">
      <a:dk1>
        <a:srgbClr val="505050"/>
      </a:dk1>
      <a:lt1>
        <a:srgbClr val="FFFFFF"/>
      </a:lt1>
      <a:dk2>
        <a:srgbClr val="0072C6"/>
      </a:dk2>
      <a:lt2>
        <a:srgbClr val="6DC2E9"/>
      </a:lt2>
      <a:accent1>
        <a:srgbClr val="002050"/>
      </a:accent1>
      <a:accent2>
        <a:srgbClr val="007233"/>
      </a:accent2>
      <a:accent3>
        <a:srgbClr val="DC3C00"/>
      </a:accent3>
      <a:accent4>
        <a:srgbClr val="442359"/>
      </a:accent4>
      <a:accent5>
        <a:srgbClr val="B4009E"/>
      </a:accent5>
      <a:accent6>
        <a:srgbClr val="FF8C00"/>
      </a:accent6>
      <a:hlink>
        <a:srgbClr val="E2E584"/>
      </a:hlink>
      <a:folHlink>
        <a:srgbClr val="E2E58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18_BO_CT_Template_16x9.potx [Read-Only]" id="{868F1F1A-9B56-4760-9613-DFA77E9A1A96}" vid="{82C729B7-41FD-4DE1-8702-EF42FE55C6D6}"/>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55</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 Kevin Liu</External_x0020_Speaker>
    <Session_x0020_Code xmlns="e36bfbf9-5e42-489c-a259-4c54eb22cb57">3-629</Session_x0020_Code>
    <Presentation_x0020_Date xmlns="e36bfbf9-5e42-489c-a259-4c54eb22cb57">2014-04-04T00:00:00-07:00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ermInfo xmlns="http://schemas.microsoft.com/office/infopath/2007/PartnerControls">
          <TermName xmlns="http://schemas.microsoft.com/office/infopath/2007/PartnerControls">Build 2014</TermName>
          <TermId xmlns="http://schemas.microsoft.com/office/infopath/2007/PartnerControls">8770012f-d296-48ca-a06e-3861b41b8494</TermId>
        </TermInfo>
      </Terms>
    </TaxKeywordTaxHTField>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59190252e8f6b8110360cee8e4044d5b">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ce62f3e539b6767ca1e323fb703a26fd"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e36bfbf9-5e42-489c-a259-4c54eb22cb57"/>
    <ds:schemaRef ds:uri="http://schemas.microsoft.com/office/2006/documentManagement/types"/>
    <ds:schemaRef ds:uri="http://schemas.openxmlformats.org/package/2006/metadata/core-properties"/>
    <ds:schemaRef ds:uri="http://purl.org/dc/dcmitype/"/>
    <ds:schemaRef ds:uri="230e9df3-be65-4c73-a93b-d1236ebd677e"/>
    <ds:schemaRef ds:uri="http://schemas.microsoft.com/office/infopath/2007/PartnerControls"/>
    <ds:schemaRef ds:uri="http://purl.org/dc/terms/"/>
    <ds:schemaRef ds:uri="http://www.w3.org/XML/1998/namespace"/>
    <ds:schemaRef ds:uri="http://schemas.microsoft.com/sharepoint/v3"/>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08D1A452-E14D-4855-86D9-B23C243AD4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Build_2014_Template</Template>
  <TotalTime>1732</TotalTime>
  <Words>6792</Words>
  <Application>Microsoft Office PowerPoint</Application>
  <PresentationFormat>Custom</PresentationFormat>
  <Paragraphs>1238</Paragraphs>
  <Slides>42</Slides>
  <Notes>33</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42</vt:i4>
      </vt:variant>
    </vt:vector>
  </HeadingPairs>
  <TitlesOfParts>
    <vt:vector size="60" baseType="lpstr">
      <vt:lpstr>ＭＳ Ｐゴシック</vt:lpstr>
      <vt:lpstr>Angsana New</vt:lpstr>
      <vt:lpstr>Arial</vt:lpstr>
      <vt:lpstr>Avenir LT Pro 45 Book</vt:lpstr>
      <vt:lpstr>Calibri</vt:lpstr>
      <vt:lpstr>Consolas</vt:lpstr>
      <vt:lpstr>Lucida Sans</vt:lpstr>
      <vt:lpstr>Lucida Sans Unicode</vt:lpstr>
      <vt:lpstr>Segoe Semibold</vt:lpstr>
      <vt:lpstr>Segoe UI</vt:lpstr>
      <vt:lpstr>Segoe UI Light</vt:lpstr>
      <vt:lpstr>Wingdings</vt:lpstr>
      <vt:lpstr>5-30536_Build_2014_Breakout_Template_White_16x9</vt:lpstr>
      <vt:lpstr>1_5-30536_Build_2014_Breakout_Template_Blue_16x9</vt:lpstr>
      <vt:lpstr>DELETE ME</vt:lpstr>
      <vt:lpstr>DELETE ME 2</vt:lpstr>
      <vt:lpstr>1_5-30536_Build_2014_Breakout_Template_White_16x9</vt:lpstr>
      <vt:lpstr>1_TR18_BO_CT_Template_16x9</vt:lpstr>
      <vt:lpstr>PowerPoint Presentation</vt:lpstr>
      <vt:lpstr>SQL Server 2014: In In-memory OLTP for Database Developers</vt:lpstr>
      <vt:lpstr>Agenda</vt:lpstr>
      <vt:lpstr>SQL Server 2014 Investments</vt:lpstr>
      <vt:lpstr>In-memory Technologies</vt:lpstr>
      <vt:lpstr>Why In-Memory OLTP (Hekaton)</vt:lpstr>
      <vt:lpstr>PowerPoint Presentation</vt:lpstr>
      <vt:lpstr>In-Memory OLTP: architected to enable new real-time applications</vt:lpstr>
      <vt:lpstr>PowerPoint Presentation</vt:lpstr>
      <vt:lpstr>In-Memory OLTP: built into SQL Server 2014</vt:lpstr>
      <vt:lpstr>Early customer performance gains</vt:lpstr>
      <vt:lpstr>Create Table DDL</vt:lpstr>
      <vt:lpstr>PowerPoint Presentation</vt:lpstr>
      <vt:lpstr>Memory-optimized Data Structures </vt:lpstr>
      <vt:lpstr>Memory-optimized Table: Row Format</vt:lpstr>
      <vt:lpstr>Lightweight hash index data structure and MVCC</vt:lpstr>
      <vt:lpstr>Range index</vt:lpstr>
      <vt:lpstr>Memory-Optimized Indexes</vt:lpstr>
      <vt:lpstr>Create (Natively Compiled) Procedure DDL</vt:lpstr>
      <vt:lpstr>PowerPoint Presentation</vt:lpstr>
      <vt:lpstr>Estimating Memory Consumption</vt:lpstr>
      <vt:lpstr>Hekaton data needs to fit in memory</vt:lpstr>
      <vt:lpstr>Memory Management with Resource Governor</vt:lpstr>
      <vt:lpstr>PowerPoint Presentation</vt:lpstr>
      <vt:lpstr>Durability : Data and Delta Files</vt:lpstr>
      <vt:lpstr>Populating Data/Delta files via sequential IO only </vt:lpstr>
      <vt:lpstr>Merge to Minimize Checkpoint File Size</vt:lpstr>
      <vt:lpstr>Merge Operation Internals</vt:lpstr>
      <vt:lpstr>Efficient Logging for Memory-Optimized Tables</vt:lpstr>
      <vt:lpstr>In-Memory OLTP Recovery – Speed of IO</vt:lpstr>
      <vt:lpstr>Suitable scenarios for V1 (in SQL Server 2014)</vt:lpstr>
      <vt:lpstr>PowerPoint Presentation</vt:lpstr>
      <vt:lpstr>PowerPoint Presentation</vt:lpstr>
      <vt:lpstr>PowerPoint Presentation</vt:lpstr>
      <vt:lpstr>In-Memory OLTP Concurrency Control</vt:lpstr>
      <vt:lpstr>Supported Isolation Levels</vt:lpstr>
      <vt:lpstr>Example: Write conflict</vt:lpstr>
      <vt:lpstr>Cross-container transactions</vt:lpstr>
      <vt:lpstr>PowerPoint Presentation</vt:lpstr>
      <vt:lpstr>Limitations in SQL Server 2014</vt:lpstr>
      <vt:lpstr>PowerPoint Presentation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 Server 2014: In In-memory OLTP for Database Developers</dc:title>
  <dc:subject>Build 2014</dc:subject>
  <dc:creator>Ryan Schmidt</dc:creator>
  <cp:keywords>Build 2014</cp:keywords>
  <dc:description>Template: Mitchell Derrey, Silver Fox Productions
Formatting: 
Event Dates: April 2nd - 4th, 2014
Event Location: Moscone Conference Center, San Francisco, CA
Audience Type: Internal</dc:description>
  <cp:lastModifiedBy>Administrator</cp:lastModifiedBy>
  <cp:revision>23</cp:revision>
  <dcterms:created xsi:type="dcterms:W3CDTF">2014-03-24T19:29:35Z</dcterms:created>
  <dcterms:modified xsi:type="dcterms:W3CDTF">2014-04-04T21:52:26Z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y fmtid="{D5CDD505-2E9C-101B-9397-08002B2CF9AE}" pid="12" name="TaxKeyword">
    <vt:lpwstr>55;#Build 2014|8770012f-d296-48ca-a06e-3861b41b8494</vt:lpwstr>
  </property>
</Properties>
</file>