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Lst>
  <p:notesMasterIdLst>
    <p:notesMasterId r:id="rId37"/>
  </p:notesMasterIdLst>
  <p:handoutMasterIdLst>
    <p:handoutMasterId r:id="rId38"/>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5" r:id="rId35"/>
    <p:sldId id="284" r:id="rId3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ark Simms" initials="MS" lastIdx="1" clrIdx="2">
    <p:extLst>
      <p:ext uri="{19B8F6BF-5375-455C-9EA6-DF929625EA0E}">
        <p15:presenceInfo xmlns:p15="http://schemas.microsoft.com/office/powerpoint/2012/main" userId="S-1-5-21-2127521184-1604012920-1887927527-4832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5747" autoAdjust="0"/>
  </p:normalViewPr>
  <p:slideViewPr>
    <p:cSldViewPr snapToObjects="1">
      <p:cViewPr varScale="1">
        <p:scale>
          <a:sx n="101" d="100"/>
          <a:sy n="101" d="100"/>
        </p:scale>
        <p:origin x="858"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Web Request Response Latency</a:t>
            </a:r>
          </a:p>
        </c:rich>
      </c:tx>
      <c:layout>
        <c:manualLayout>
          <c:xMode val="edge"/>
          <c:yMode val="edge"/>
          <c:x val="0.21042918367585689"/>
          <c:y val="0"/>
        </c:manualLayout>
      </c:layout>
      <c:overlay val="1"/>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876531588335849"/>
          <c:y val="8.9600219346975984E-2"/>
          <c:w val="0.81313953233080272"/>
          <c:h val="0.68524434613753005"/>
        </c:manualLayout>
      </c:layout>
      <c:lineChart>
        <c:grouping val="standard"/>
        <c:varyColors val="0"/>
        <c:ser>
          <c:idx val="0"/>
          <c:order val="0"/>
          <c:tx>
            <c:strRef>
              <c:f>Sheet1!$B$1</c:f>
              <c:strCache>
                <c:ptCount val="1"/>
                <c:pt idx="0">
                  <c:v>Avg Latency</c:v>
                </c:pt>
              </c:strCache>
            </c:strRef>
          </c:tx>
          <c:spPr>
            <a:ln w="28575" cap="rnd">
              <a:solidFill>
                <a:schemeClr val="accent1"/>
              </a:solidFill>
              <a:round/>
            </a:ln>
            <a:effectLst/>
          </c:spPr>
          <c:marker>
            <c:symbol val="none"/>
          </c:marker>
          <c:cat>
            <c:numRef>
              <c:f>Sheet1!$A$2:$A$30</c:f>
              <c:numCache>
                <c:formatCode>General</c:formatCode>
                <c:ptCount val="2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numCache>
            </c:numRef>
          </c:cat>
          <c:val>
            <c:numRef>
              <c:f>Sheet1!$B$2:$B$30</c:f>
              <c:numCache>
                <c:formatCode>General</c:formatCode>
                <c:ptCount val="29"/>
                <c:pt idx="0">
                  <c:v>0.3</c:v>
                </c:pt>
                <c:pt idx="1">
                  <c:v>0.315</c:v>
                </c:pt>
                <c:pt idx="2">
                  <c:v>0.38500000000000001</c:v>
                </c:pt>
                <c:pt idx="3">
                  <c:v>0.40899999999999997</c:v>
                </c:pt>
                <c:pt idx="4">
                  <c:v>0.82</c:v>
                </c:pt>
                <c:pt idx="5">
                  <c:v>0.17</c:v>
                </c:pt>
                <c:pt idx="6">
                  <c:v>0.3</c:v>
                </c:pt>
                <c:pt idx="7">
                  <c:v>0.54700000000000004</c:v>
                </c:pt>
                <c:pt idx="8">
                  <c:v>2.3220000000000001</c:v>
                </c:pt>
                <c:pt idx="9">
                  <c:v>9.7379999999999995</c:v>
                </c:pt>
                <c:pt idx="10">
                  <c:v>0.61199999999999999</c:v>
                </c:pt>
                <c:pt idx="11">
                  <c:v>1.2050000000000001</c:v>
                </c:pt>
                <c:pt idx="12">
                  <c:v>2</c:v>
                </c:pt>
                <c:pt idx="13">
                  <c:v>0.94099999999999995</c:v>
                </c:pt>
                <c:pt idx="14">
                  <c:v>1.9339999999999999</c:v>
                </c:pt>
                <c:pt idx="15">
                  <c:v>6.8780000000000001</c:v>
                </c:pt>
                <c:pt idx="16">
                  <c:v>15.314</c:v>
                </c:pt>
                <c:pt idx="17">
                  <c:v>10.973000000000001</c:v>
                </c:pt>
                <c:pt idx="18">
                  <c:v>31.047000000000001</c:v>
                </c:pt>
                <c:pt idx="19">
                  <c:v>5.5839999999999996</c:v>
                </c:pt>
                <c:pt idx="20">
                  <c:v>0.58499999999999996</c:v>
                </c:pt>
                <c:pt idx="21">
                  <c:v>0.51600000000000001</c:v>
                </c:pt>
                <c:pt idx="22">
                  <c:v>0.47599999999999998</c:v>
                </c:pt>
                <c:pt idx="23">
                  <c:v>1.98</c:v>
                </c:pt>
                <c:pt idx="24">
                  <c:v>0.41899999999999998</c:v>
                </c:pt>
                <c:pt idx="25">
                  <c:v>0.501</c:v>
                </c:pt>
                <c:pt idx="26">
                  <c:v>0.46800000000000003</c:v>
                </c:pt>
                <c:pt idx="27">
                  <c:v>0.48399999999999999</c:v>
                </c:pt>
                <c:pt idx="28">
                  <c:v>0.51600000000000001</c:v>
                </c:pt>
              </c:numCache>
            </c:numRef>
          </c:val>
          <c:smooth val="0"/>
        </c:ser>
        <c:ser>
          <c:idx val="1"/>
          <c:order val="1"/>
          <c:tx>
            <c:strRef>
              <c:f>Sheet1!$C$1</c:f>
              <c:strCache>
                <c:ptCount val="1"/>
                <c:pt idx="0">
                  <c:v>Response Latency</c:v>
                </c:pt>
              </c:strCache>
            </c:strRef>
          </c:tx>
          <c:spPr>
            <a:ln w="28575" cap="rnd">
              <a:solidFill>
                <a:schemeClr val="accent2"/>
              </a:solidFill>
              <a:round/>
            </a:ln>
            <a:effectLst/>
          </c:spPr>
          <c:marker>
            <c:symbol val="none"/>
          </c:marker>
          <c:cat>
            <c:numRef>
              <c:f>Sheet1!$A$2:$A$30</c:f>
              <c:numCache>
                <c:formatCode>General</c:formatCode>
                <c:ptCount val="2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numCache>
            </c:numRef>
          </c:cat>
          <c:val>
            <c:numRef>
              <c:f>Sheet1!$C$2:$C$30</c:f>
              <c:numCache>
                <c:formatCode>General</c:formatCode>
                <c:ptCount val="29"/>
                <c:pt idx="0">
                  <c:v>1.7490000000000001</c:v>
                </c:pt>
                <c:pt idx="1">
                  <c:v>1.7649999999999999</c:v>
                </c:pt>
                <c:pt idx="2">
                  <c:v>2.468</c:v>
                </c:pt>
                <c:pt idx="3">
                  <c:v>0.82799999999999996</c:v>
                </c:pt>
                <c:pt idx="4">
                  <c:v>2.6240000000000001</c:v>
                </c:pt>
                <c:pt idx="5">
                  <c:v>0.68700000000000006</c:v>
                </c:pt>
                <c:pt idx="6">
                  <c:v>4.6710000000000003</c:v>
                </c:pt>
                <c:pt idx="7">
                  <c:v>4.7960000000000003</c:v>
                </c:pt>
                <c:pt idx="8">
                  <c:v>43.045999999999999</c:v>
                </c:pt>
                <c:pt idx="9">
                  <c:v>97.388000000000005</c:v>
                </c:pt>
                <c:pt idx="10">
                  <c:v>24.53</c:v>
                </c:pt>
                <c:pt idx="11">
                  <c:v>44.061</c:v>
                </c:pt>
                <c:pt idx="12">
                  <c:v>98.653999999999996</c:v>
                </c:pt>
                <c:pt idx="13">
                  <c:v>44.732999999999997</c:v>
                </c:pt>
                <c:pt idx="14">
                  <c:v>127.52800000000001</c:v>
                </c:pt>
                <c:pt idx="15">
                  <c:v>185.65199999999999</c:v>
                </c:pt>
                <c:pt idx="16">
                  <c:v>277.041</c:v>
                </c:pt>
                <c:pt idx="17">
                  <c:v>261.47899999999998</c:v>
                </c:pt>
                <c:pt idx="18">
                  <c:v>400.03899999999999</c:v>
                </c:pt>
                <c:pt idx="19">
                  <c:v>287.745</c:v>
                </c:pt>
                <c:pt idx="20">
                  <c:v>2.9529999999999998</c:v>
                </c:pt>
                <c:pt idx="21">
                  <c:v>3.89</c:v>
                </c:pt>
                <c:pt idx="22">
                  <c:v>2.968</c:v>
                </c:pt>
                <c:pt idx="23">
                  <c:v>29.170999999999999</c:v>
                </c:pt>
                <c:pt idx="24">
                  <c:v>3.39</c:v>
                </c:pt>
                <c:pt idx="25">
                  <c:v>3.0459999999999998</c:v>
                </c:pt>
                <c:pt idx="26">
                  <c:v>3.984</c:v>
                </c:pt>
                <c:pt idx="27">
                  <c:v>5.8120000000000003</c:v>
                </c:pt>
                <c:pt idx="28">
                  <c:v>10.265000000000001</c:v>
                </c:pt>
              </c:numCache>
            </c:numRef>
          </c:val>
          <c:smooth val="0"/>
        </c:ser>
        <c:dLbls>
          <c:showLegendKey val="0"/>
          <c:showVal val="0"/>
          <c:showCatName val="0"/>
          <c:showSerName val="0"/>
          <c:showPercent val="0"/>
          <c:showBubbleSize val="0"/>
        </c:dLbls>
        <c:smooth val="0"/>
        <c:axId val="864923472"/>
        <c:axId val="864924016"/>
      </c:lineChart>
      <c:catAx>
        <c:axId val="86492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4924016"/>
        <c:crosses val="autoZero"/>
        <c:auto val="1"/>
        <c:lblAlgn val="ctr"/>
        <c:lblOffset val="100"/>
        <c:noMultiLvlLbl val="0"/>
      </c:catAx>
      <c:valAx>
        <c:axId val="864924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Seconds</a:t>
                </a:r>
              </a:p>
            </c:rich>
          </c:tx>
          <c:layout>
            <c:manualLayout>
              <c:xMode val="edge"/>
              <c:yMode val="edge"/>
              <c:x val="0"/>
              <c:y val="0.3770947940199707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4923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427155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0571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9975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7356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57938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79305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68D1725-1279-4689-9EC4-F1A0F4832614}"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88193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2014</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t>4/2/2014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658326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536054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547098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659784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52426738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0250852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405090352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0035729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094017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78679818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821141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72931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9733185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0752903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5832801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2416233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278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278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55008" y="6482889"/>
            <a:ext cx="2798207" cy="372394"/>
          </a:xfrm>
          <a:prstGeom prst="rect">
            <a:avLst/>
          </a:prstGeom>
        </p:spPr>
        <p:txBody>
          <a:bodyPr/>
          <a:lstStyle/>
          <a:p>
            <a:fld id="{A0B3D219-4A47-4E4E-81C4-704845811FBA}" type="datetimeFigureOut">
              <a:rPr lang="en-US" smtClean="0">
                <a:solidFill>
                  <a:srgbClr val="404040"/>
                </a:solidFill>
              </a:rPr>
              <a:pPr/>
              <a:t>4/2/2014</a:t>
            </a:fld>
            <a:endParaRPr lang="en-US">
              <a:solidFill>
                <a:srgbClr val="404040"/>
              </a:solidFill>
            </a:endParaRPr>
          </a:p>
        </p:txBody>
      </p:sp>
      <p:sp>
        <p:nvSpPr>
          <p:cNvPr id="6" name="Footer Placeholder 5"/>
          <p:cNvSpPr>
            <a:spLocks noGrp="1"/>
          </p:cNvSpPr>
          <p:nvPr>
            <p:ph type="ftr" sz="quarter" idx="11"/>
          </p:nvPr>
        </p:nvSpPr>
        <p:spPr>
          <a:xfrm>
            <a:off x="4119583" y="6482889"/>
            <a:ext cx="4197310" cy="372394"/>
          </a:xfrm>
          <a:prstGeom prst="rect">
            <a:avLst/>
          </a:prstGeom>
        </p:spPr>
        <p:txBody>
          <a:bodyPr/>
          <a:lstStyle/>
          <a:p>
            <a:endParaRPr lang="en-US">
              <a:solidFill>
                <a:srgbClr val="404040"/>
              </a:solidFill>
            </a:endParaRPr>
          </a:p>
        </p:txBody>
      </p:sp>
      <p:sp>
        <p:nvSpPr>
          <p:cNvPr id="7" name="Slide Number Placeholder 6"/>
          <p:cNvSpPr>
            <a:spLocks noGrp="1"/>
          </p:cNvSpPr>
          <p:nvPr>
            <p:ph type="sldNum" sz="quarter" idx="12"/>
          </p:nvPr>
        </p:nvSpPr>
        <p:spPr>
          <a:xfrm>
            <a:off x="8783260" y="6482889"/>
            <a:ext cx="2798207" cy="372394"/>
          </a:xfrm>
          <a:prstGeom prst="rect">
            <a:avLst/>
          </a:prstGeom>
        </p:spPr>
        <p:txBody>
          <a:bodyPr/>
          <a:lstStyle/>
          <a:p>
            <a:fld id="{A6083DD1-A845-45D9-AFB5-C63397C1B563}" type="slidenum">
              <a:rPr lang="en-US" smtClean="0">
                <a:solidFill>
                  <a:srgbClr val="404040"/>
                </a:solidFill>
              </a:rPr>
              <a:pPr/>
              <a:t>‹#›</a:t>
            </a:fld>
            <a:endParaRPr lang="en-US">
              <a:solidFill>
                <a:srgbClr val="404040"/>
              </a:solidFill>
            </a:endParaRPr>
          </a:p>
        </p:txBody>
      </p:sp>
    </p:spTree>
    <p:extLst>
      <p:ext uri="{BB962C8B-B14F-4D97-AF65-F5344CB8AC3E}">
        <p14:creationId xmlns:p14="http://schemas.microsoft.com/office/powerpoint/2010/main" val="1003092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56628" y="2031212"/>
            <a:ext cx="5261211" cy="523733"/>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856628" y="2554944"/>
            <a:ext cx="5261211" cy="278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95965" y="2031212"/>
            <a:ext cx="5287122" cy="523733"/>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295965" y="2554944"/>
            <a:ext cx="5287122" cy="278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55008" y="6482889"/>
            <a:ext cx="2798207" cy="372394"/>
          </a:xfrm>
          <a:prstGeom prst="rect">
            <a:avLst/>
          </a:prstGeom>
        </p:spPr>
        <p:txBody>
          <a:bodyPr/>
          <a:lstStyle/>
          <a:p>
            <a:fld id="{A0B3D219-4A47-4E4E-81C4-704845811FBA}" type="datetimeFigureOut">
              <a:rPr lang="en-US" smtClean="0">
                <a:solidFill>
                  <a:srgbClr val="404040"/>
                </a:solidFill>
              </a:rPr>
              <a:pPr/>
              <a:t>4/2/2014</a:t>
            </a:fld>
            <a:endParaRPr lang="en-US">
              <a:solidFill>
                <a:srgbClr val="404040"/>
              </a:solidFill>
            </a:endParaRPr>
          </a:p>
        </p:txBody>
      </p:sp>
      <p:sp>
        <p:nvSpPr>
          <p:cNvPr id="8" name="Footer Placeholder 7"/>
          <p:cNvSpPr>
            <a:spLocks noGrp="1"/>
          </p:cNvSpPr>
          <p:nvPr>
            <p:ph type="ftr" sz="quarter" idx="11"/>
          </p:nvPr>
        </p:nvSpPr>
        <p:spPr>
          <a:xfrm>
            <a:off x="4119583" y="6482889"/>
            <a:ext cx="4197310" cy="372394"/>
          </a:xfrm>
          <a:prstGeom prst="rect">
            <a:avLst/>
          </a:prstGeom>
        </p:spPr>
        <p:txBody>
          <a:bodyPr/>
          <a:lstStyle/>
          <a:p>
            <a:endParaRPr lang="en-US">
              <a:solidFill>
                <a:srgbClr val="404040"/>
              </a:solidFill>
            </a:endParaRPr>
          </a:p>
        </p:txBody>
      </p:sp>
      <p:sp>
        <p:nvSpPr>
          <p:cNvPr id="9" name="Slide Number Placeholder 8"/>
          <p:cNvSpPr>
            <a:spLocks noGrp="1"/>
          </p:cNvSpPr>
          <p:nvPr>
            <p:ph type="sldNum" sz="quarter" idx="12"/>
          </p:nvPr>
        </p:nvSpPr>
        <p:spPr>
          <a:xfrm>
            <a:off x="8783260" y="6482889"/>
            <a:ext cx="2798207" cy="372394"/>
          </a:xfrm>
          <a:prstGeom prst="rect">
            <a:avLst/>
          </a:prstGeom>
        </p:spPr>
        <p:txBody>
          <a:bodyPr/>
          <a:lstStyle/>
          <a:p>
            <a:fld id="{A6083DD1-A845-45D9-AFB5-C63397C1B563}" type="slidenum">
              <a:rPr lang="en-US" smtClean="0">
                <a:solidFill>
                  <a:srgbClr val="404040"/>
                </a:solidFill>
              </a:rPr>
              <a:pPr/>
              <a:t>‹#›</a:t>
            </a:fld>
            <a:endParaRPr lang="en-US">
              <a:solidFill>
                <a:srgbClr val="404040"/>
              </a:solidFill>
            </a:endParaRPr>
          </a:p>
        </p:txBody>
      </p:sp>
    </p:spTree>
    <p:extLst>
      <p:ext uri="{BB962C8B-B14F-4D97-AF65-F5344CB8AC3E}">
        <p14:creationId xmlns:p14="http://schemas.microsoft.com/office/powerpoint/2010/main" val="921272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Text Content 2">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 y="6589218"/>
            <a:ext cx="2901844" cy="372394"/>
          </a:xfrm>
          <a:prstGeom prst="rect">
            <a:avLst/>
          </a:prstGeom>
        </p:spPr>
        <p:txBody>
          <a:bodyPr/>
          <a:lstStyle>
            <a:lvl1pPr algn="l">
              <a:defRPr>
                <a:solidFill>
                  <a:schemeClr val="bg2"/>
                </a:solidFill>
                <a:latin typeface="Segoe UI" pitchFamily="34" charset="0"/>
                <a:ea typeface="Segoe UI" pitchFamily="34" charset="0"/>
                <a:cs typeface="Segoe UI" pitchFamily="34" charset="0"/>
              </a:defRPr>
            </a:lvl1pPr>
          </a:lstStyle>
          <a:p>
            <a:fld id="{5FB72212-BC57-4846-90A6-CCBC44E9424F}" type="slidenum">
              <a:rPr lang="en-US" smtClean="0">
                <a:solidFill>
                  <a:srgbClr val="FFFFFF"/>
                </a:solidFill>
              </a:rPr>
              <a:pPr/>
              <a:t>‹#›</a:t>
            </a:fld>
            <a:endParaRPr lang="en-US" dirty="0">
              <a:solidFill>
                <a:srgbClr val="FFFFFF"/>
              </a:solidFill>
            </a:endParaRPr>
          </a:p>
        </p:txBody>
      </p:sp>
      <p:sp>
        <p:nvSpPr>
          <p:cNvPr id="4" name="Content Placeholder 3"/>
          <p:cNvSpPr>
            <a:spLocks noGrp="1"/>
          </p:cNvSpPr>
          <p:nvPr>
            <p:ph sz="quarter" idx="13" hasCustomPrompt="1"/>
          </p:nvPr>
        </p:nvSpPr>
        <p:spPr>
          <a:xfrm>
            <a:off x="309373" y="1207019"/>
            <a:ext cx="7697073" cy="4663017"/>
          </a:xfrm>
        </p:spPr>
        <p:txBody>
          <a:bodyPr>
            <a:noAutofit/>
          </a:bodyPr>
          <a:lstStyle>
            <a:lvl1pPr marL="0" marR="0" indent="0" algn="l" defTabSz="1243245" rtl="0" eaLnBrk="1" fontAlgn="auto" latinLnBrk="0" hangingPunct="1">
              <a:lnSpc>
                <a:spcPct val="100000"/>
              </a:lnSpc>
              <a:spcBef>
                <a:spcPct val="20000"/>
              </a:spcBef>
              <a:spcAft>
                <a:spcPts val="0"/>
              </a:spcAft>
              <a:buClr>
                <a:srgbClr val="DD5900"/>
              </a:buClr>
              <a:buSzTx/>
              <a:buFont typeface="Arial" pitchFamily="34" charset="0"/>
              <a:buNone/>
              <a:tabLst/>
              <a:defRPr lang="en-US" sz="1632" kern="1200" spc="-71" baseline="0" dirty="0" smtClean="0">
                <a:solidFill>
                  <a:schemeClr val="bg1">
                    <a:lumMod val="50000"/>
                  </a:schemeClr>
                </a:solidFill>
                <a:latin typeface="+mn-lt"/>
                <a:ea typeface="+mn-ea"/>
                <a:cs typeface="+mn-cs"/>
              </a:defRPr>
            </a:lvl1pPr>
            <a:lvl2pPr marL="0" indent="0" algn="l">
              <a:buNone/>
              <a:defRPr sz="1530"/>
            </a:lvl2pPr>
            <a:lvl3pPr marL="0" indent="0" algn="l">
              <a:buNone/>
              <a:defRPr sz="1530"/>
            </a:lvl3pPr>
            <a:lvl4pPr marL="0" indent="0" algn="l">
              <a:buNone/>
              <a:defRPr sz="1530"/>
            </a:lvl4pPr>
            <a:lvl5pPr marL="0" indent="0" algn="l">
              <a:buNone/>
              <a:defRPr sz="1530"/>
            </a:lvl5pPr>
          </a:lstStyle>
          <a:p>
            <a:pPr marL="0" marR="0" lvl="0" indent="0" algn="l" defTabSz="1243245" rtl="0" eaLnBrk="1" fontAlgn="auto" latinLnBrk="0" hangingPunct="1">
              <a:lnSpc>
                <a:spcPct val="100000"/>
              </a:lnSpc>
              <a:spcBef>
                <a:spcPct val="20000"/>
              </a:spcBef>
              <a:spcAft>
                <a:spcPts val="0"/>
              </a:spcAft>
              <a:buClr>
                <a:srgbClr val="DD5900"/>
              </a:buClr>
              <a:buSzTx/>
              <a:buFont typeface="Arial" pitchFamily="34" charset="0"/>
              <a:buNone/>
              <a:tabLst/>
              <a:defRPr/>
            </a:pPr>
            <a:r>
              <a:rPr lang="en-US" dirty="0" smtClean="0"/>
              <a:t>Single-column text slide – do not allow line length to be more than 2/3 the width of this slide. Use the blank area at right for an image, or leave it as white space.</a:t>
            </a:r>
          </a:p>
          <a:p>
            <a:pPr marL="0" marR="0" lvl="0" indent="0" algn="l" defTabSz="1243245" rtl="0" eaLnBrk="1" fontAlgn="auto" latinLnBrk="0" hangingPunct="1">
              <a:lnSpc>
                <a:spcPct val="100000"/>
              </a:lnSpc>
              <a:spcBef>
                <a:spcPct val="20000"/>
              </a:spcBef>
              <a:spcAft>
                <a:spcPts val="0"/>
              </a:spcAft>
              <a:buClr>
                <a:srgbClr val="DD5900"/>
              </a:buClr>
              <a:buSzTx/>
              <a:buFont typeface="Arial" pitchFamily="34" charset="0"/>
              <a:buNone/>
              <a:tabLst/>
              <a:defRPr/>
            </a:pPr>
            <a:endParaRPr lang="en-US" dirty="0" smtClean="0"/>
          </a:p>
          <a:p>
            <a:pPr marL="0" marR="0" lvl="0" indent="0" algn="l" defTabSz="1243245" rtl="0" eaLnBrk="1" fontAlgn="auto" latinLnBrk="0" hangingPunct="1">
              <a:lnSpc>
                <a:spcPct val="100000"/>
              </a:lnSpc>
              <a:spcBef>
                <a:spcPct val="20000"/>
              </a:spcBef>
              <a:spcAft>
                <a:spcPts val="0"/>
              </a:spcAft>
              <a:buClr>
                <a:srgbClr val="DD5900"/>
              </a:buClr>
              <a:buSzTx/>
              <a:buFont typeface="Arial" pitchFamily="34" charset="0"/>
              <a:buNone/>
              <a:tabLst/>
              <a:defRPr/>
            </a:pPr>
            <a:endParaRPr lang="en-US" dirty="0" smtClean="0"/>
          </a:p>
        </p:txBody>
      </p:sp>
      <p:sp>
        <p:nvSpPr>
          <p:cNvPr id="8" name="Title 1"/>
          <p:cNvSpPr>
            <a:spLocks noGrp="1"/>
          </p:cNvSpPr>
          <p:nvPr>
            <p:ph type="title" hasCustomPrompt="1"/>
          </p:nvPr>
        </p:nvSpPr>
        <p:spPr>
          <a:xfrm>
            <a:off x="309372" y="210292"/>
            <a:ext cx="11817729" cy="699453"/>
          </a:xfrm>
        </p:spPr>
        <p:txBody>
          <a:bodyPr anchor="t">
            <a:noAutofit/>
          </a:bodyPr>
          <a:lstStyle>
            <a:lvl1pPr algn="l">
              <a:defRPr sz="4896">
                <a:solidFill>
                  <a:srgbClr val="00188F"/>
                </a:solidFill>
                <a:latin typeface="Segoe UI Light" pitchFamily="34" charset="0"/>
                <a:cs typeface="Arial" pitchFamily="34" charset="0"/>
              </a:defRPr>
            </a:lvl1pPr>
          </a:lstStyle>
          <a:p>
            <a:r>
              <a:rPr lang="en-US" dirty="0" smtClean="0"/>
              <a:t>Click to Edit Master 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12995"/>
          <a:stretch/>
        </p:blipFill>
        <p:spPr>
          <a:xfrm>
            <a:off x="-14346" y="5517903"/>
            <a:ext cx="12450821" cy="1476622"/>
          </a:xfrm>
          <a:prstGeom prst="rect">
            <a:avLst/>
          </a:prstGeom>
        </p:spPr>
      </p:pic>
      <p:sp>
        <p:nvSpPr>
          <p:cNvPr id="7" name="TextBox 6"/>
          <p:cNvSpPr txBox="1"/>
          <p:nvPr userDrawn="1"/>
        </p:nvSpPr>
        <p:spPr>
          <a:xfrm>
            <a:off x="8051614" y="6573502"/>
            <a:ext cx="1842069" cy="429699"/>
          </a:xfrm>
          <a:prstGeom prst="rect">
            <a:avLst/>
          </a:prstGeom>
          <a:noFill/>
        </p:spPr>
        <p:txBody>
          <a:bodyPr wrap="none" lIns="124326" tIns="62162" rIns="124326" bIns="62162" rtlCol="0">
            <a:spAutoFit/>
          </a:bodyPr>
          <a:lstStyle/>
          <a:p>
            <a:pPr algn="r"/>
            <a:r>
              <a:rPr lang="en-US" sz="1938" dirty="0" smtClean="0">
                <a:solidFill>
                  <a:srgbClr val="FFFFFF"/>
                </a:solidFill>
                <a:ea typeface="Segoe UI" pitchFamily="34" charset="0"/>
                <a:cs typeface="Segoe UI" pitchFamily="34" charset="0"/>
              </a:rPr>
              <a:t>STB Readiness</a:t>
            </a:r>
            <a:endParaRPr lang="en-US" sz="1938" dirty="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41860526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952563475"/>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49" r:id="rId15"/>
    <p:sldLayoutId id="2147484250" r:id="rId16"/>
    <p:sldLayoutId id="2147484251" r:id="rId17"/>
    <p:sldLayoutId id="2147484252" r:id="rId18"/>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Visio_Drawing111.vsdx"/><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2.bin"/><Relationship Id="rId7" Type="http://schemas.openxmlformats.org/officeDocument/2006/relationships/image" Target="../media/image7.emf"/><Relationship Id="rId2" Type="http://schemas.openxmlformats.org/officeDocument/2006/relationships/slideLayout" Target="../slideLayouts/slideLayout31.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package" Target="../embeddings/Microsoft_Visio_Drawing222.vsdx"/><Relationship Id="rId9"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windowsazure.com/en-us/support/legal/sla/" TargetMode="Externa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Document4.docx"/><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31.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package" Target="../embeddings/Microsoft_Visio_Drawing333.vsdx"/><Relationship Id="rId4" Type="http://schemas.openxmlformats.org/officeDocument/2006/relationships/oleObject" Target="../embeddings/oleObject3.bin"/><Relationship Id="rId9"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4.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package" Target="../embeddings/Microsoft_Visio_Drawing555.vsdx"/></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emf"/><Relationship Id="rId2" Type="http://schemas.openxmlformats.org/officeDocument/2006/relationships/slideLayout" Target="../slideLayouts/slideLayout31.xml"/><Relationship Id="rId1" Type="http://schemas.openxmlformats.org/officeDocument/2006/relationships/vmlDrawing" Target="../drawings/vmlDrawing5.vml"/><Relationship Id="rId6" Type="http://schemas.openxmlformats.org/officeDocument/2006/relationships/image" Target="../media/image14.emf"/><Relationship Id="rId5" Type="http://schemas.openxmlformats.org/officeDocument/2006/relationships/package" Target="../embeddings/Microsoft_Visio_Drawing666.vsdx"/><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5.xml"/><Relationship Id="rId7" Type="http://schemas.openxmlformats.org/officeDocument/2006/relationships/image" Target="../media/image17.emf"/><Relationship Id="rId2" Type="http://schemas.openxmlformats.org/officeDocument/2006/relationships/slideLayout" Target="../slideLayouts/slideLayout31.xml"/><Relationship Id="rId1" Type="http://schemas.openxmlformats.org/officeDocument/2006/relationships/vmlDrawing" Target="../drawings/vmlDrawing6.vml"/><Relationship Id="rId6" Type="http://schemas.openxmlformats.org/officeDocument/2006/relationships/image" Target="../media/image16.emf"/><Relationship Id="rId5" Type="http://schemas.openxmlformats.org/officeDocument/2006/relationships/package" Target="../embeddings/Microsoft_Visio_Drawing777.vsdx"/><Relationship Id="rId10" Type="http://schemas.openxmlformats.org/officeDocument/2006/relationships/image" Target="../media/image20.emf"/><Relationship Id="rId4" Type="http://schemas.openxmlformats.org/officeDocument/2006/relationships/oleObject" Target="../embeddings/oleObject7.bin"/><Relationship Id="rId9"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1.xml"/><Relationship Id="rId1" Type="http://schemas.openxmlformats.org/officeDocument/2006/relationships/vmlDrawing" Target="../drawings/vmlDrawing7.vml"/><Relationship Id="rId5" Type="http://schemas.openxmlformats.org/officeDocument/2006/relationships/image" Target="../media/image21.emf"/><Relationship Id="rId4" Type="http://schemas.openxmlformats.org/officeDocument/2006/relationships/package" Target="../embeddings/Microsoft_Visio_Drawing888.vsdx"/></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1.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package" Target="../embeddings/Microsoft_Visio_Drawing999.vsdx"/></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chart" Target="../charts/chart1.xml"/><Relationship Id="rId2" Type="http://schemas.openxmlformats.org/officeDocument/2006/relationships/tags" Target="../tags/tag1.xml"/><Relationship Id="rId1" Type="http://schemas.openxmlformats.org/officeDocument/2006/relationships/vmlDrawing" Target="../drawings/vmlDrawing9.vml"/><Relationship Id="rId6" Type="http://schemas.openxmlformats.org/officeDocument/2006/relationships/image" Target="../media/image22.emf"/><Relationship Id="rId5" Type="http://schemas.openxmlformats.org/officeDocument/2006/relationships/oleObject" Target="../embeddings/oleObject10.bin"/><Relationship Id="rId4"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1.xml"/><Relationship Id="rId1" Type="http://schemas.openxmlformats.org/officeDocument/2006/relationships/vmlDrawing" Target="../drawings/vmlDrawing10.vml"/><Relationship Id="rId5" Type="http://schemas.openxmlformats.org/officeDocument/2006/relationships/image" Target="../media/image21.emf"/><Relationship Id="rId4" Type="http://schemas.openxmlformats.org/officeDocument/2006/relationships/package" Target="../embeddings/Microsoft_Visio_Drawing111111.vsdx"/></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1.xml"/><Relationship Id="rId1" Type="http://schemas.openxmlformats.org/officeDocument/2006/relationships/vmlDrawing" Target="../drawings/vmlDrawing11.vml"/><Relationship Id="rId5" Type="http://schemas.openxmlformats.org/officeDocument/2006/relationships/image" Target="../media/image21.emf"/><Relationship Id="rId4" Type="http://schemas.openxmlformats.org/officeDocument/2006/relationships/package" Target="../embeddings/Microsoft_Visio_Drawing121212.vsdx"/></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5933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65836" y="1668463"/>
            <a:ext cx="6096001" cy="5029200"/>
          </a:xfrm>
        </p:spPr>
        <p:txBody>
          <a:bodyPr/>
          <a:lstStyle/>
          <a:p>
            <a:r>
              <a:rPr lang="en-US" sz="3200" dirty="0" smtClean="0"/>
              <a:t>Thousands of fast food outlets publishing store activity updates </a:t>
            </a:r>
          </a:p>
          <a:p>
            <a:pPr lvl="1"/>
            <a:r>
              <a:rPr lang="en-US" sz="2800" dirty="0" smtClean="0"/>
              <a:t>Customer wait times (drive through, in store, delivery), order details, </a:t>
            </a:r>
            <a:r>
              <a:rPr lang="en-US" sz="2800" dirty="0" err="1" smtClean="0"/>
              <a:t>etc</a:t>
            </a:r>
            <a:endParaRPr lang="en-US" sz="2800" dirty="0" smtClean="0"/>
          </a:p>
          <a:p>
            <a:pPr lvl="1"/>
            <a:r>
              <a:rPr lang="en-US" sz="2800" dirty="0" smtClean="0"/>
              <a:t>Updates published to central server every minute (~ 5kB XML files)</a:t>
            </a:r>
          </a:p>
          <a:p>
            <a:r>
              <a:rPr lang="en-US" sz="3200" dirty="0" smtClean="0"/>
              <a:t>Classic 3-tier enterprise architecture</a:t>
            </a:r>
            <a:endParaRPr lang="en-US" sz="3200" dirty="0"/>
          </a:p>
        </p:txBody>
      </p:sp>
      <p:sp>
        <p:nvSpPr>
          <p:cNvPr id="3" name="Title 2"/>
          <p:cNvSpPr>
            <a:spLocks noGrp="1"/>
          </p:cNvSpPr>
          <p:nvPr>
            <p:ph type="title"/>
          </p:nvPr>
        </p:nvSpPr>
        <p:spPr/>
        <p:txBody>
          <a:bodyPr/>
          <a:lstStyle/>
          <a:p>
            <a:r>
              <a:rPr lang="en-US" dirty="0" smtClean="0"/>
              <a:t>Context – Sample Application </a:t>
            </a:r>
            <a:endParaRPr lang="en-US" dirty="0"/>
          </a:p>
        </p:txBody>
      </p:sp>
      <p:graphicFrame>
        <p:nvGraphicFramePr>
          <p:cNvPr id="5" name="Object 4"/>
          <p:cNvGraphicFramePr>
            <a:graphicFrameLocks noChangeAspect="1"/>
          </p:cNvGraphicFramePr>
          <p:nvPr>
            <p:extLst/>
          </p:nvPr>
        </p:nvGraphicFramePr>
        <p:xfrm>
          <a:off x="171685" y="1363662"/>
          <a:ext cx="5880548" cy="5513884"/>
        </p:xfrm>
        <a:graphic>
          <a:graphicData uri="http://schemas.openxmlformats.org/presentationml/2006/ole">
            <mc:AlternateContent xmlns:mc="http://schemas.openxmlformats.org/markup-compatibility/2006">
              <mc:Choice xmlns:v="urn:schemas-microsoft-com:vml" Requires="v">
                <p:oleObj spid="_x0000_s1027" name="Visio" r:id="rId5" imgW="6034187" imgH="5657956" progId="Visio.Drawing.15">
                  <p:embed/>
                </p:oleObj>
              </mc:Choice>
              <mc:Fallback>
                <p:oleObj name="Visio" r:id="rId5" imgW="6034187" imgH="5657956" progId="Visio.Drawing.15">
                  <p:embed/>
                  <p:pic>
                    <p:nvPicPr>
                      <p:cNvPr id="0" name=""/>
                      <p:cNvPicPr/>
                      <p:nvPr/>
                    </p:nvPicPr>
                    <p:blipFill>
                      <a:blip r:embed="rId6"/>
                      <a:stretch>
                        <a:fillRect/>
                      </a:stretch>
                    </p:blipFill>
                    <p:spPr>
                      <a:xfrm>
                        <a:off x="171685" y="1363662"/>
                        <a:ext cx="5880548" cy="5513884"/>
                      </a:xfrm>
                      <a:prstGeom prst="rect">
                        <a:avLst/>
                      </a:prstGeom>
                    </p:spPr>
                  </p:pic>
                </p:oleObj>
              </mc:Fallback>
            </mc:AlternateContent>
          </a:graphicData>
        </a:graphic>
      </p:graphicFrame>
    </p:spTree>
    <p:extLst>
      <p:ext uri="{BB962C8B-B14F-4D97-AF65-F5344CB8AC3E}">
        <p14:creationId xmlns:p14="http://schemas.microsoft.com/office/powerpoint/2010/main" val="39205693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Scalability – What are the metered resources?</a:t>
            </a:r>
            <a:endParaRPr lang="en-US" dirty="0"/>
          </a:p>
        </p:txBody>
      </p:sp>
      <p:graphicFrame>
        <p:nvGraphicFramePr>
          <p:cNvPr id="7" name="Table 6"/>
          <p:cNvGraphicFramePr>
            <a:graphicFrameLocks noGrp="1"/>
          </p:cNvGraphicFramePr>
          <p:nvPr>
            <p:extLst/>
          </p:nvPr>
        </p:nvGraphicFramePr>
        <p:xfrm>
          <a:off x="5989636" y="1510627"/>
          <a:ext cx="6309783" cy="4114800"/>
        </p:xfrm>
        <a:graphic>
          <a:graphicData uri="http://schemas.openxmlformats.org/drawingml/2006/table">
            <a:tbl>
              <a:tblPr>
                <a:tableStyleId>{5C22544A-7EE6-4342-B048-85BDC9FD1C3A}</a:tableStyleId>
              </a:tblPr>
              <a:tblGrid>
                <a:gridCol w="533401"/>
                <a:gridCol w="2078067"/>
                <a:gridCol w="3698315"/>
              </a:tblGrid>
              <a:tr h="370840">
                <a:tc rowSpan="2">
                  <a:txBody>
                    <a:bodyPr/>
                    <a:lstStyle/>
                    <a:p>
                      <a:r>
                        <a:rPr lang="en-US" dirty="0" smtClean="0"/>
                        <a:t>1</a:t>
                      </a:r>
                      <a:endParaRPr lang="en-US" dirty="0"/>
                    </a:p>
                  </a:txBody>
                  <a:tcPr>
                    <a:solidFill>
                      <a:schemeClr val="accent4">
                        <a:lumMod val="20000"/>
                        <a:lumOff val="80000"/>
                      </a:schemeClr>
                    </a:solidFill>
                  </a:tcPr>
                </a:tc>
                <a:tc rowSpan="2">
                  <a:txBody>
                    <a:bodyPr/>
                    <a:lstStyle/>
                    <a:p>
                      <a:r>
                        <a:rPr lang="en-US" dirty="0" smtClean="0"/>
                        <a:t>HTTP(s) sockets</a:t>
                      </a:r>
                      <a:r>
                        <a:rPr lang="en-US" baseline="0" dirty="0" smtClean="0"/>
                        <a:t> through load balancer (single IP)</a:t>
                      </a:r>
                      <a:endParaRPr lang="en-US" dirty="0"/>
                    </a:p>
                  </a:txBody>
                  <a:tcPr>
                    <a:solidFill>
                      <a:schemeClr val="accent4">
                        <a:lumMod val="20000"/>
                        <a:lumOff val="80000"/>
                      </a:schemeClr>
                    </a:solidFill>
                  </a:tcPr>
                </a:tc>
                <a:tc>
                  <a:txBody>
                    <a:bodyPr/>
                    <a:lstStyle/>
                    <a:p>
                      <a:pPr marL="285750" indent="-285750">
                        <a:buFont typeface="Arial" panose="020B0604020202020204" pitchFamily="34" charset="0"/>
                        <a:buChar char="•"/>
                      </a:pPr>
                      <a:r>
                        <a:rPr lang="en-US" dirty="0" smtClean="0"/>
                        <a:t>Software load balancer per cloud service; max socket count</a:t>
                      </a:r>
                      <a:endParaRPr lang="en-US" dirty="0"/>
                    </a:p>
                  </a:txBody>
                  <a:tcPr>
                    <a:solidFill>
                      <a:schemeClr val="accent4">
                        <a:lumMod val="20000"/>
                        <a:lumOff val="80000"/>
                      </a:schemeClr>
                    </a:solidFill>
                  </a:tcPr>
                </a:tc>
              </a:tr>
              <a:tr h="370840">
                <a:tc vMerge="1">
                  <a:txBody>
                    <a:bodyPr/>
                    <a:lstStyle/>
                    <a:p>
                      <a:endParaRPr lang="en-US" dirty="0"/>
                    </a:p>
                  </a:txBody>
                  <a:tcPr/>
                </a:tc>
                <a:tc vMerge="1">
                  <a:txBody>
                    <a:bodyPr/>
                    <a:lstStyle/>
                    <a:p>
                      <a:endParaRPr lang="en-US" dirty="0"/>
                    </a:p>
                  </a:txBody>
                  <a:tcPr/>
                </a:tc>
                <a:tc>
                  <a:txBody>
                    <a:bodyPr/>
                    <a:lstStyle/>
                    <a:p>
                      <a:pPr marL="285750" indent="-285750">
                        <a:buFont typeface="Arial" panose="020B0604020202020204" pitchFamily="34" charset="0"/>
                        <a:buChar char="•"/>
                      </a:pPr>
                      <a:r>
                        <a:rPr lang="en-US" dirty="0" smtClean="0"/>
                        <a:t>Socket connection idle time (~ 4min)</a:t>
                      </a:r>
                      <a:endParaRPr lang="en-US" dirty="0"/>
                    </a:p>
                  </a:txBody>
                  <a:tcPr>
                    <a:solidFill>
                      <a:schemeClr val="accent4">
                        <a:lumMod val="20000"/>
                        <a:lumOff val="80000"/>
                      </a:schemeClr>
                    </a:solidFill>
                  </a:tcPr>
                </a:tc>
              </a:tr>
              <a:tr h="370840">
                <a:tc>
                  <a:txBody>
                    <a:bodyPr/>
                    <a:lstStyle/>
                    <a:p>
                      <a:r>
                        <a:rPr lang="en-US" dirty="0" smtClean="0"/>
                        <a:t>2</a:t>
                      </a:r>
                      <a:endParaRPr lang="en-US" dirty="0"/>
                    </a:p>
                  </a:txBody>
                  <a:tcPr>
                    <a:solidFill>
                      <a:schemeClr val="accent4">
                        <a:lumMod val="20000"/>
                        <a:lumOff val="80000"/>
                      </a:schemeClr>
                    </a:solidFill>
                  </a:tcPr>
                </a:tc>
                <a:tc>
                  <a:txBody>
                    <a:bodyPr/>
                    <a:lstStyle/>
                    <a:p>
                      <a:r>
                        <a:rPr lang="en-US" dirty="0" smtClean="0"/>
                        <a:t>VMs deployed per cloud service</a:t>
                      </a:r>
                      <a:endParaRPr lang="en-US" dirty="0"/>
                    </a:p>
                  </a:txBody>
                  <a:tcPr>
                    <a:solidFill>
                      <a:schemeClr val="accent4">
                        <a:lumMod val="20000"/>
                        <a:lumOff val="80000"/>
                      </a:schemeClr>
                    </a:solidFill>
                  </a:tcPr>
                </a:tc>
                <a:tc>
                  <a:txBody>
                    <a:bodyPr/>
                    <a:lstStyle/>
                    <a:p>
                      <a:pPr marL="285750" indent="-285750">
                        <a:buFont typeface="Arial" panose="020B0604020202020204" pitchFamily="34" charset="0"/>
                        <a:buChar char="•"/>
                      </a:pPr>
                      <a:r>
                        <a:rPr lang="en-US" dirty="0" smtClean="0"/>
                        <a:t>Each VM meters compute, memory, network (need more,</a:t>
                      </a:r>
                      <a:r>
                        <a:rPr lang="en-US" baseline="0" dirty="0" smtClean="0"/>
                        <a:t> add more VMs)</a:t>
                      </a:r>
                    </a:p>
                  </a:txBody>
                  <a:tcPr>
                    <a:solidFill>
                      <a:schemeClr val="accent4">
                        <a:lumMod val="20000"/>
                        <a:lumOff val="80000"/>
                      </a:schemeClr>
                    </a:solidFill>
                  </a:tcPr>
                </a:tc>
              </a:tr>
              <a:tr h="370840">
                <a:tc>
                  <a:txBody>
                    <a:bodyPr/>
                    <a:lstStyle/>
                    <a:p>
                      <a:r>
                        <a:rPr lang="en-US" dirty="0" smtClean="0"/>
                        <a:t>3</a:t>
                      </a:r>
                      <a:endParaRPr lang="en-US" dirty="0"/>
                    </a:p>
                  </a:txBody>
                  <a:tcPr>
                    <a:solidFill>
                      <a:schemeClr val="accent5">
                        <a:lumMod val="40000"/>
                        <a:lumOff val="60000"/>
                      </a:schemeClr>
                    </a:solidFill>
                  </a:tcPr>
                </a:tc>
                <a:tc>
                  <a:txBody>
                    <a:bodyPr/>
                    <a:lstStyle/>
                    <a:p>
                      <a:r>
                        <a:rPr lang="en-US" dirty="0" smtClean="0"/>
                        <a:t>Requests/sec per VM</a:t>
                      </a:r>
                      <a:endParaRPr lang="en-US" dirty="0"/>
                    </a:p>
                  </a:txBody>
                  <a:tcPr>
                    <a:solidFill>
                      <a:schemeClr val="accent5">
                        <a:lumMod val="40000"/>
                        <a:lumOff val="60000"/>
                      </a:schemeClr>
                    </a:solidFill>
                  </a:tcPr>
                </a:tc>
                <a:tc>
                  <a:txBody>
                    <a:bodyPr/>
                    <a:lstStyle/>
                    <a:p>
                      <a:pPr marL="285750" indent="-285750">
                        <a:buFont typeface="Arial" panose="020B0604020202020204" pitchFamily="34" charset="0"/>
                        <a:buChar char="•"/>
                      </a:pPr>
                      <a:r>
                        <a:rPr lang="en-US" dirty="0" smtClean="0"/>
                        <a:t>Metered by efficiency of implementation</a:t>
                      </a:r>
                      <a:endParaRPr lang="en-US" dirty="0"/>
                    </a:p>
                  </a:txBody>
                  <a:tcPr>
                    <a:solidFill>
                      <a:schemeClr val="accent5">
                        <a:lumMod val="40000"/>
                        <a:lumOff val="60000"/>
                      </a:schemeClr>
                    </a:solidFill>
                  </a:tcPr>
                </a:tc>
              </a:tr>
              <a:tr h="370840">
                <a:tc>
                  <a:txBody>
                    <a:bodyPr/>
                    <a:lstStyle/>
                    <a:p>
                      <a:r>
                        <a:rPr lang="en-US" dirty="0" smtClean="0"/>
                        <a:t>4</a:t>
                      </a:r>
                      <a:endParaRPr lang="en-US" dirty="0"/>
                    </a:p>
                  </a:txBody>
                  <a:tcPr>
                    <a:solidFill>
                      <a:srgbClr val="FF9393"/>
                    </a:solidFill>
                  </a:tcPr>
                </a:tc>
                <a:tc>
                  <a:txBody>
                    <a:bodyPr/>
                    <a:lstStyle/>
                    <a:p>
                      <a:r>
                        <a:rPr lang="en-US" dirty="0" smtClean="0"/>
                        <a:t>Connections / database</a:t>
                      </a:r>
                      <a:endParaRPr lang="en-US" dirty="0"/>
                    </a:p>
                  </a:txBody>
                  <a:tcPr>
                    <a:solidFill>
                      <a:srgbClr val="FF9393"/>
                    </a:solidFill>
                  </a:tcPr>
                </a:tc>
                <a:tc>
                  <a:txBody>
                    <a:bodyPr/>
                    <a:lstStyle/>
                    <a:p>
                      <a:pPr marL="285750" indent="-285750">
                        <a:buFont typeface="Arial" panose="020B0604020202020204" pitchFamily="34" charset="0"/>
                        <a:buChar char="•"/>
                      </a:pPr>
                      <a:r>
                        <a:rPr lang="en-US" dirty="0" smtClean="0"/>
                        <a:t>Capped at 180 (default ASP.NET pool size is 100)</a:t>
                      </a:r>
                      <a:endParaRPr lang="en-US" dirty="0"/>
                    </a:p>
                  </a:txBody>
                  <a:tcPr>
                    <a:solidFill>
                      <a:srgbClr val="FF9393"/>
                    </a:solidFill>
                  </a:tcPr>
                </a:tc>
              </a:tr>
              <a:tr h="370840">
                <a:tc>
                  <a:txBody>
                    <a:bodyPr/>
                    <a:lstStyle/>
                    <a:p>
                      <a:endParaRPr lang="en-US" dirty="0"/>
                    </a:p>
                  </a:txBody>
                  <a:tcPr>
                    <a:solidFill>
                      <a:srgbClr val="FF9393"/>
                    </a:solidFill>
                  </a:tcPr>
                </a:tc>
                <a:tc>
                  <a:txBody>
                    <a:bodyPr/>
                    <a:lstStyle/>
                    <a:p>
                      <a:r>
                        <a:rPr lang="en-US" dirty="0" smtClean="0"/>
                        <a:t>Database throughput </a:t>
                      </a:r>
                      <a:endParaRPr lang="en-US" dirty="0"/>
                    </a:p>
                  </a:txBody>
                  <a:tcPr>
                    <a:solidFill>
                      <a:srgbClr val="FF9393"/>
                    </a:solidFill>
                  </a:tcPr>
                </a:tc>
                <a:tc>
                  <a:txBody>
                    <a:bodyPr/>
                    <a:lstStyle/>
                    <a:p>
                      <a:pPr marL="285750" indent="-285750">
                        <a:buFont typeface="Arial" panose="020B0604020202020204" pitchFamily="34" charset="0"/>
                        <a:buChar char="•"/>
                      </a:pPr>
                      <a:r>
                        <a:rPr lang="en-US" dirty="0" smtClean="0"/>
                        <a:t>Multiple metered</a:t>
                      </a:r>
                      <a:r>
                        <a:rPr lang="en-US" baseline="0" dirty="0" smtClean="0"/>
                        <a:t> resources</a:t>
                      </a:r>
                      <a:endParaRPr lang="en-US" dirty="0"/>
                    </a:p>
                  </a:txBody>
                  <a:tcPr>
                    <a:solidFill>
                      <a:srgbClr val="FF9393"/>
                    </a:solidFill>
                  </a:tcPr>
                </a:tc>
              </a:tr>
            </a:tbl>
          </a:graphicData>
        </a:graphic>
      </p:graphicFrame>
      <p:graphicFrame>
        <p:nvGraphicFramePr>
          <p:cNvPr id="2" name="Object 1"/>
          <p:cNvGraphicFramePr>
            <a:graphicFrameLocks noChangeAspect="1"/>
          </p:cNvGraphicFramePr>
          <p:nvPr>
            <p:extLst/>
          </p:nvPr>
        </p:nvGraphicFramePr>
        <p:xfrm>
          <a:off x="205212" y="1668461"/>
          <a:ext cx="5550214" cy="5226049"/>
        </p:xfrm>
        <a:graphic>
          <a:graphicData uri="http://schemas.openxmlformats.org/presentationml/2006/ole">
            <mc:AlternateContent xmlns:mc="http://schemas.openxmlformats.org/markup-compatibility/2006">
              <mc:Choice xmlns:v="urn:schemas-microsoft-com:vml" Requires="v">
                <p:oleObj spid="_x0000_s2051" name="Visio" r:id="rId4" imgW="6034187" imgH="5681796" progId="Visio.Drawing.15">
                  <p:embed/>
                </p:oleObj>
              </mc:Choice>
              <mc:Fallback>
                <p:oleObj name="Visio" r:id="rId4" imgW="6034187" imgH="5681796" progId="Visio.Drawing.15">
                  <p:embed/>
                  <p:pic>
                    <p:nvPicPr>
                      <p:cNvPr id="0" name=""/>
                      <p:cNvPicPr/>
                      <p:nvPr/>
                    </p:nvPicPr>
                    <p:blipFill>
                      <a:blip r:embed="rId5"/>
                      <a:stretch>
                        <a:fillRect/>
                      </a:stretch>
                    </p:blipFill>
                    <p:spPr>
                      <a:xfrm>
                        <a:off x="205212" y="1668461"/>
                        <a:ext cx="5550214" cy="5226049"/>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5837237" y="1510627"/>
            <a:ext cx="526866" cy="624263"/>
          </a:xfrm>
          <a:prstGeom prst="rect">
            <a:avLst/>
          </a:prstGeom>
        </p:spPr>
      </p:pic>
      <p:pic>
        <p:nvPicPr>
          <p:cNvPr id="6" name="Picture 5"/>
          <p:cNvPicPr>
            <a:picLocks noChangeAspect="1"/>
          </p:cNvPicPr>
          <p:nvPr/>
        </p:nvPicPr>
        <p:blipFill>
          <a:blip r:embed="rId7"/>
          <a:stretch>
            <a:fillRect/>
          </a:stretch>
        </p:blipFill>
        <p:spPr>
          <a:xfrm>
            <a:off x="5846927" y="2811462"/>
            <a:ext cx="530888" cy="624263"/>
          </a:xfrm>
          <a:prstGeom prst="rect">
            <a:avLst/>
          </a:prstGeom>
        </p:spPr>
      </p:pic>
      <p:pic>
        <p:nvPicPr>
          <p:cNvPr id="8" name="Picture 7"/>
          <p:cNvPicPr>
            <a:picLocks noChangeAspect="1"/>
          </p:cNvPicPr>
          <p:nvPr/>
        </p:nvPicPr>
        <p:blipFill>
          <a:blip r:embed="rId8"/>
          <a:stretch>
            <a:fillRect/>
          </a:stretch>
        </p:blipFill>
        <p:spPr>
          <a:xfrm>
            <a:off x="5833215" y="3725862"/>
            <a:ext cx="530888" cy="624263"/>
          </a:xfrm>
          <a:prstGeom prst="rect">
            <a:avLst/>
          </a:prstGeom>
        </p:spPr>
      </p:pic>
      <p:pic>
        <p:nvPicPr>
          <p:cNvPr id="9" name="Picture 8"/>
          <p:cNvPicPr>
            <a:picLocks noChangeAspect="1"/>
          </p:cNvPicPr>
          <p:nvPr/>
        </p:nvPicPr>
        <p:blipFill>
          <a:blip r:embed="rId9"/>
          <a:stretch>
            <a:fillRect/>
          </a:stretch>
        </p:blipFill>
        <p:spPr>
          <a:xfrm>
            <a:off x="5833215" y="4396999"/>
            <a:ext cx="530888" cy="624263"/>
          </a:xfrm>
          <a:prstGeom prst="rect">
            <a:avLst/>
          </a:prstGeom>
        </p:spPr>
      </p:pic>
      <p:sp>
        <p:nvSpPr>
          <p:cNvPr id="11" name="Line Callout 1 10"/>
          <p:cNvSpPr/>
          <p:nvPr/>
        </p:nvSpPr>
        <p:spPr bwMode="auto">
          <a:xfrm>
            <a:off x="4694237" y="1592262"/>
            <a:ext cx="4191000" cy="1752600"/>
          </a:xfrm>
          <a:prstGeom prst="borderCallout1">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404040"/>
                </a:solidFill>
                <a:ea typeface="Segoe UI" pitchFamily="34" charset="0"/>
                <a:cs typeface="Segoe UI" pitchFamily="34" charset="0"/>
              </a:rPr>
              <a:t>Note: without an explicit security boundary the physical web/app separation is burning $$$ </a:t>
            </a:r>
          </a:p>
        </p:txBody>
      </p:sp>
    </p:spTree>
    <p:extLst>
      <p:ext uri="{BB962C8B-B14F-4D97-AF65-F5344CB8AC3E}">
        <p14:creationId xmlns:p14="http://schemas.microsoft.com/office/powerpoint/2010/main" val="1721790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Availability – What are the SLAs?</a:t>
            </a:r>
            <a:endParaRPr lang="en-US" dirty="0"/>
          </a:p>
        </p:txBody>
      </p:sp>
      <p:sp>
        <p:nvSpPr>
          <p:cNvPr id="5" name="Rectangle 4"/>
          <p:cNvSpPr/>
          <p:nvPr/>
        </p:nvSpPr>
        <p:spPr>
          <a:xfrm>
            <a:off x="274639" y="6214010"/>
            <a:ext cx="9054595" cy="523220"/>
          </a:xfrm>
          <a:prstGeom prst="rect">
            <a:avLst/>
          </a:prstGeom>
        </p:spPr>
        <p:txBody>
          <a:bodyPr wrap="none">
            <a:spAutoFit/>
          </a:bodyPr>
          <a:lstStyle/>
          <a:p>
            <a:r>
              <a:rPr lang="en-US" sz="2800" dirty="0">
                <a:solidFill>
                  <a:srgbClr val="404040"/>
                </a:solidFill>
                <a:hlinkClick r:id="rId2"/>
              </a:rPr>
              <a:t>http://www.windowsazure.com/en-us/support/legal/sla/</a:t>
            </a:r>
            <a:endParaRPr lang="en-US" sz="2800" dirty="0">
              <a:solidFill>
                <a:srgbClr val="404040"/>
              </a:solidFill>
            </a:endParaRPr>
          </a:p>
        </p:txBody>
      </p:sp>
      <p:pic>
        <p:nvPicPr>
          <p:cNvPr id="6" name="Picture 5"/>
          <p:cNvPicPr>
            <a:picLocks noChangeAspect="1"/>
          </p:cNvPicPr>
          <p:nvPr/>
        </p:nvPicPr>
        <p:blipFill>
          <a:blip r:embed="rId3"/>
          <a:stretch>
            <a:fillRect/>
          </a:stretch>
        </p:blipFill>
        <p:spPr>
          <a:xfrm>
            <a:off x="422828" y="1177203"/>
            <a:ext cx="8342752" cy="5036807"/>
          </a:xfrm>
          <a:prstGeom prst="rect">
            <a:avLst/>
          </a:prstGeom>
        </p:spPr>
      </p:pic>
    </p:spTree>
    <p:extLst>
      <p:ext uri="{BB962C8B-B14F-4D97-AF65-F5344CB8AC3E}">
        <p14:creationId xmlns:p14="http://schemas.microsoft.com/office/powerpoint/2010/main" val="285782112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SLA numbers – quick refresh</a:t>
            </a:r>
            <a:endParaRPr lang="en-US" dirty="0"/>
          </a:p>
        </p:txBody>
      </p:sp>
      <p:graphicFrame>
        <p:nvGraphicFramePr>
          <p:cNvPr id="2" name="Table 1"/>
          <p:cNvGraphicFramePr>
            <a:graphicFrameLocks noGrp="1"/>
          </p:cNvGraphicFramePr>
          <p:nvPr>
            <p:extLst/>
          </p:nvPr>
        </p:nvGraphicFramePr>
        <p:xfrm>
          <a:off x="274638" y="1212850"/>
          <a:ext cx="11650487" cy="5760454"/>
        </p:xfrm>
        <a:graphic>
          <a:graphicData uri="http://schemas.openxmlformats.org/drawingml/2006/table">
            <a:tbl>
              <a:tblPr firstRow="1" firstCol="1">
                <a:tableStyleId>{E929F9F4-4A8F-4326-A1B4-22849713DDAB}</a:tableStyleId>
              </a:tblPr>
              <a:tblGrid>
                <a:gridCol w="2767924"/>
                <a:gridCol w="2806093"/>
                <a:gridCol w="3163848"/>
                <a:gridCol w="2912622"/>
              </a:tblGrid>
              <a:tr h="457016">
                <a:tc>
                  <a:txBody>
                    <a:bodyPr/>
                    <a:lstStyle/>
                    <a:p>
                      <a:pPr marL="0" indent="0" algn="l" defTabSz="914363" rtl="0" eaLnBrk="1" latinLnBrk="0" hangingPunct="1">
                        <a:lnSpc>
                          <a:spcPct val="100000"/>
                        </a:lnSpc>
                        <a:spcBef>
                          <a:spcPct val="20000"/>
                        </a:spcBef>
                        <a:buSzPct val="90000"/>
                        <a:buFont typeface="Wingdings" pitchFamily="2" charset="2"/>
                        <a:buNone/>
                      </a:pPr>
                      <a:r>
                        <a:rPr lang="en-US" sz="2400" kern="1200" spc="0" dirty="0">
                          <a:ln>
                            <a:solidFill>
                              <a:schemeClr val="tx1">
                                <a:alpha val="0"/>
                              </a:schemeClr>
                            </a:solidFill>
                          </a:ln>
                          <a:solidFill>
                            <a:schemeClr val="bg1"/>
                          </a:solidFill>
                        </a:rPr>
                        <a:t>Availability %</a:t>
                      </a:r>
                      <a:endParaRPr lang="en-US" sz="2400" b="0" kern="1200" spc="0" dirty="0">
                        <a:ln>
                          <a:solidFill>
                            <a:schemeClr val="tx1">
                              <a:alpha val="0"/>
                            </a:schemeClr>
                          </a:solidFill>
                        </a:ln>
                        <a:solidFill>
                          <a:schemeClr val="bg1"/>
                        </a:solidFill>
                        <a:latin typeface="+mn-lt"/>
                        <a:ea typeface="+mn-ea"/>
                        <a:cs typeface="+mn-cs"/>
                      </a:endParaRPr>
                    </a:p>
                  </a:txBody>
                  <a:tcPr marL="91403" marR="91403" marT="45701" marB="45701" anchor="ctr"/>
                </a:tc>
                <a:tc>
                  <a:txBody>
                    <a:bodyPr/>
                    <a:lstStyle/>
                    <a:p>
                      <a:pPr marL="0" indent="0" algn="ctr" defTabSz="914363" rtl="0" eaLnBrk="1" latinLnBrk="0" hangingPunct="1">
                        <a:lnSpc>
                          <a:spcPct val="100000"/>
                        </a:lnSpc>
                        <a:spcBef>
                          <a:spcPct val="20000"/>
                        </a:spcBef>
                        <a:buSzPct val="90000"/>
                        <a:buFont typeface="Wingdings" pitchFamily="2" charset="2"/>
                        <a:buNone/>
                      </a:pPr>
                      <a:r>
                        <a:rPr lang="en-US" sz="2400" kern="1200" spc="0" dirty="0">
                          <a:ln>
                            <a:solidFill>
                              <a:schemeClr val="tx1">
                                <a:alpha val="0"/>
                              </a:schemeClr>
                            </a:solidFill>
                          </a:ln>
                          <a:solidFill>
                            <a:schemeClr val="bg1"/>
                          </a:solidFill>
                        </a:rPr>
                        <a:t>Downtime per year</a:t>
                      </a:r>
                      <a:endParaRPr lang="en-US" sz="2400" b="0" kern="1200" spc="0" dirty="0">
                        <a:ln>
                          <a:solidFill>
                            <a:schemeClr val="tx1">
                              <a:alpha val="0"/>
                            </a:schemeClr>
                          </a:solidFill>
                        </a:ln>
                        <a:solidFill>
                          <a:schemeClr val="bg1"/>
                        </a:solidFill>
                        <a:latin typeface="+mn-lt"/>
                        <a:ea typeface="+mn-ea"/>
                        <a:cs typeface="+mn-cs"/>
                      </a:endParaRPr>
                    </a:p>
                  </a:txBody>
                  <a:tcPr marL="91403" marR="91403" marT="45701" marB="45701" anchor="ctr"/>
                </a:tc>
                <a:tc>
                  <a:txBody>
                    <a:bodyPr/>
                    <a:lstStyle/>
                    <a:p>
                      <a:pPr marL="0" indent="0" algn="ctr" defTabSz="914363" rtl="0" eaLnBrk="1" latinLnBrk="0" hangingPunct="1">
                        <a:lnSpc>
                          <a:spcPct val="100000"/>
                        </a:lnSpc>
                        <a:spcBef>
                          <a:spcPct val="20000"/>
                        </a:spcBef>
                        <a:buSzPct val="90000"/>
                        <a:buFont typeface="Wingdings" pitchFamily="2" charset="2"/>
                        <a:buNone/>
                      </a:pPr>
                      <a:r>
                        <a:rPr lang="en-US" sz="2400" kern="1200" spc="0" dirty="0">
                          <a:ln>
                            <a:solidFill>
                              <a:schemeClr val="tx1">
                                <a:alpha val="0"/>
                              </a:schemeClr>
                            </a:solidFill>
                          </a:ln>
                          <a:solidFill>
                            <a:schemeClr val="bg1"/>
                          </a:solidFill>
                        </a:rPr>
                        <a:t>Downtime per month*</a:t>
                      </a:r>
                      <a:endParaRPr lang="en-US" sz="2400" b="0" kern="1200" spc="0" dirty="0">
                        <a:ln>
                          <a:solidFill>
                            <a:schemeClr val="tx1">
                              <a:alpha val="0"/>
                            </a:schemeClr>
                          </a:solidFill>
                        </a:ln>
                        <a:solidFill>
                          <a:schemeClr val="bg1"/>
                        </a:solidFill>
                        <a:latin typeface="+mn-lt"/>
                        <a:ea typeface="+mn-ea"/>
                        <a:cs typeface="+mn-cs"/>
                      </a:endParaRPr>
                    </a:p>
                  </a:txBody>
                  <a:tcPr marL="91403" marR="91403" marT="45701" marB="45701" anchor="ctr"/>
                </a:tc>
                <a:tc>
                  <a:txBody>
                    <a:bodyPr/>
                    <a:lstStyle/>
                    <a:p>
                      <a:pPr marL="0" indent="0" algn="ctr" defTabSz="914363" rtl="0" eaLnBrk="1" latinLnBrk="0" hangingPunct="1">
                        <a:lnSpc>
                          <a:spcPct val="100000"/>
                        </a:lnSpc>
                        <a:spcBef>
                          <a:spcPct val="20000"/>
                        </a:spcBef>
                        <a:buSzPct val="90000"/>
                        <a:buFont typeface="Wingdings" pitchFamily="2" charset="2"/>
                        <a:buNone/>
                      </a:pPr>
                      <a:r>
                        <a:rPr lang="en-US" sz="2400" kern="1200" spc="0" dirty="0">
                          <a:ln>
                            <a:solidFill>
                              <a:schemeClr val="tx1">
                                <a:alpha val="0"/>
                              </a:schemeClr>
                            </a:solidFill>
                          </a:ln>
                          <a:solidFill>
                            <a:schemeClr val="bg1"/>
                          </a:solidFill>
                        </a:rPr>
                        <a:t>Downtime per week</a:t>
                      </a:r>
                      <a:endParaRPr lang="en-US" sz="2400" b="0" kern="1200" spc="0" dirty="0">
                        <a:ln>
                          <a:solidFill>
                            <a:schemeClr val="tx1">
                              <a:alpha val="0"/>
                            </a:schemeClr>
                          </a:solidFill>
                        </a:ln>
                        <a:solidFill>
                          <a:schemeClr val="bg1"/>
                        </a:solidFill>
                        <a:latin typeface="+mn-lt"/>
                        <a:ea typeface="+mn-ea"/>
                        <a:cs typeface="+mn-cs"/>
                      </a:endParaRPr>
                    </a:p>
                  </a:txBody>
                  <a:tcPr marL="91403" marR="91403" marT="45701" marB="45701" anchor="ctr"/>
                </a:tc>
              </a:tr>
              <a:tr h="335146">
                <a:tc>
                  <a:txBody>
                    <a:bodyPr/>
                    <a:lstStyle/>
                    <a:p>
                      <a:pPr algn="l">
                        <a:lnSpc>
                          <a:spcPct val="100000"/>
                        </a:lnSpc>
                      </a:pPr>
                      <a:r>
                        <a:rPr lang="en-US" sz="2400" spc="0" dirty="0" smtClean="0">
                          <a:ln>
                            <a:solidFill>
                              <a:schemeClr val="tx1">
                                <a:alpha val="0"/>
                              </a:schemeClr>
                            </a:solidFill>
                          </a:ln>
                          <a:solidFill>
                            <a:schemeClr val="bg1"/>
                          </a:solidFill>
                          <a:effectLst/>
                        </a:rPr>
                        <a:t>90% </a:t>
                      </a:r>
                    </a:p>
                    <a:p>
                      <a:pPr algn="l">
                        <a:lnSpc>
                          <a:spcPct val="100000"/>
                        </a:lnSpc>
                      </a:pPr>
                      <a:r>
                        <a:rPr lang="en-US" sz="2400" spc="0" dirty="0" smtClean="0">
                          <a:ln>
                            <a:solidFill>
                              <a:schemeClr val="tx1">
                                <a:alpha val="0"/>
                              </a:schemeClr>
                            </a:solidFill>
                          </a:ln>
                          <a:solidFill>
                            <a:schemeClr val="bg1"/>
                          </a:solidFill>
                          <a:effectLst/>
                        </a:rPr>
                        <a:t>("one nine")</a:t>
                      </a:r>
                      <a:endParaRPr lang="en-US" sz="2400" spc="0" dirty="0">
                        <a:ln>
                          <a:solidFill>
                            <a:schemeClr val="tx1">
                              <a:alpha val="0"/>
                            </a:schemeClr>
                          </a:solidFill>
                        </a:ln>
                        <a:solidFill>
                          <a:schemeClr val="bg1"/>
                        </a:solidFill>
                        <a:effectLst/>
                      </a:endParaRP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36.5 days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72 hours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16.8 hours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r>
              <a:tr h="335146">
                <a:tc>
                  <a:txBody>
                    <a:bodyPr/>
                    <a:lstStyle/>
                    <a:p>
                      <a:pPr algn="l">
                        <a:lnSpc>
                          <a:spcPct val="100000"/>
                        </a:lnSpc>
                      </a:pPr>
                      <a:r>
                        <a:rPr lang="en-US" sz="2400" spc="0" dirty="0">
                          <a:ln>
                            <a:solidFill>
                              <a:schemeClr val="tx1">
                                <a:alpha val="0"/>
                              </a:schemeClr>
                            </a:solidFill>
                          </a:ln>
                          <a:solidFill>
                            <a:schemeClr val="bg1"/>
                          </a:solidFill>
                          <a:effectLst/>
                        </a:rPr>
                        <a:t>99% </a:t>
                      </a:r>
                      <a:endParaRPr lang="en-US" sz="2400" spc="0" dirty="0" smtClean="0">
                        <a:ln>
                          <a:solidFill>
                            <a:schemeClr val="tx1">
                              <a:alpha val="0"/>
                            </a:schemeClr>
                          </a:solidFill>
                        </a:ln>
                        <a:solidFill>
                          <a:schemeClr val="bg1"/>
                        </a:solidFill>
                        <a:effectLst/>
                      </a:endParaRPr>
                    </a:p>
                    <a:p>
                      <a:pPr algn="l">
                        <a:lnSpc>
                          <a:spcPct val="100000"/>
                        </a:lnSpc>
                      </a:pPr>
                      <a:r>
                        <a:rPr lang="en-US" sz="2400" spc="0" dirty="0" smtClean="0">
                          <a:ln>
                            <a:solidFill>
                              <a:schemeClr val="tx1">
                                <a:alpha val="0"/>
                              </a:schemeClr>
                            </a:solidFill>
                          </a:ln>
                          <a:solidFill>
                            <a:schemeClr val="bg1"/>
                          </a:solidFill>
                          <a:effectLst/>
                        </a:rPr>
                        <a:t>("</a:t>
                      </a:r>
                      <a:r>
                        <a:rPr lang="en-US" sz="2400" spc="0" dirty="0">
                          <a:ln>
                            <a:solidFill>
                              <a:schemeClr val="tx1">
                                <a:alpha val="0"/>
                              </a:schemeClr>
                            </a:solidFill>
                          </a:ln>
                          <a:solidFill>
                            <a:schemeClr val="bg1"/>
                          </a:solidFill>
                          <a:effectLst/>
                        </a:rPr>
                        <a:t>two nines")</a:t>
                      </a: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3.65 days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7.20 hours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1.68 hours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r>
              <a:tr h="335146">
                <a:tc>
                  <a:txBody>
                    <a:bodyPr/>
                    <a:lstStyle/>
                    <a:p>
                      <a:pPr algn="l">
                        <a:lnSpc>
                          <a:spcPct val="100000"/>
                        </a:lnSpc>
                      </a:pPr>
                      <a:r>
                        <a:rPr lang="en-US" sz="2400" spc="0" dirty="0">
                          <a:ln>
                            <a:solidFill>
                              <a:schemeClr val="tx1">
                                <a:alpha val="0"/>
                              </a:schemeClr>
                            </a:solidFill>
                          </a:ln>
                          <a:solidFill>
                            <a:schemeClr val="bg1"/>
                          </a:solidFill>
                          <a:effectLst/>
                        </a:rPr>
                        <a:t>99.9</a:t>
                      </a:r>
                      <a:r>
                        <a:rPr lang="en-US" sz="2400" spc="0" dirty="0" smtClean="0">
                          <a:ln>
                            <a:solidFill>
                              <a:schemeClr val="tx1">
                                <a:alpha val="0"/>
                              </a:schemeClr>
                            </a:solidFill>
                          </a:ln>
                          <a:solidFill>
                            <a:schemeClr val="bg1"/>
                          </a:solidFill>
                          <a:effectLst/>
                        </a:rPr>
                        <a:t>%</a:t>
                      </a:r>
                    </a:p>
                    <a:p>
                      <a:pPr algn="l">
                        <a:lnSpc>
                          <a:spcPct val="100000"/>
                        </a:lnSpc>
                      </a:pPr>
                      <a:r>
                        <a:rPr lang="en-US" sz="2400" spc="0" dirty="0" smtClean="0">
                          <a:ln>
                            <a:solidFill>
                              <a:schemeClr val="tx1">
                                <a:alpha val="0"/>
                              </a:schemeClr>
                            </a:solidFill>
                          </a:ln>
                          <a:solidFill>
                            <a:schemeClr val="bg1"/>
                          </a:solidFill>
                          <a:effectLst/>
                        </a:rPr>
                        <a:t>("</a:t>
                      </a:r>
                      <a:r>
                        <a:rPr lang="en-US" sz="2400" spc="0" dirty="0">
                          <a:ln>
                            <a:solidFill>
                              <a:schemeClr val="tx1">
                                <a:alpha val="0"/>
                              </a:schemeClr>
                            </a:solidFill>
                          </a:ln>
                          <a:solidFill>
                            <a:schemeClr val="bg1"/>
                          </a:solidFill>
                          <a:effectLst/>
                        </a:rPr>
                        <a:t>three nines")</a:t>
                      </a: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8.76 hours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43.2 minutes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10.1 minutes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r>
              <a:tr h="335146">
                <a:tc>
                  <a:txBody>
                    <a:bodyPr/>
                    <a:lstStyle/>
                    <a:p>
                      <a:pPr algn="l">
                        <a:lnSpc>
                          <a:spcPct val="100000"/>
                        </a:lnSpc>
                      </a:pPr>
                      <a:r>
                        <a:rPr lang="en-US" sz="2400" spc="0" dirty="0">
                          <a:ln>
                            <a:solidFill>
                              <a:schemeClr val="tx1">
                                <a:alpha val="0"/>
                              </a:schemeClr>
                            </a:solidFill>
                          </a:ln>
                          <a:solidFill>
                            <a:schemeClr val="bg1"/>
                          </a:solidFill>
                          <a:effectLst/>
                        </a:rPr>
                        <a:t>99.99% </a:t>
                      </a:r>
                      <a:endParaRPr lang="en-US" sz="2400" spc="0" dirty="0" smtClean="0">
                        <a:ln>
                          <a:solidFill>
                            <a:schemeClr val="tx1">
                              <a:alpha val="0"/>
                            </a:schemeClr>
                          </a:solidFill>
                        </a:ln>
                        <a:solidFill>
                          <a:schemeClr val="bg1"/>
                        </a:solidFill>
                        <a:effectLst/>
                      </a:endParaRPr>
                    </a:p>
                    <a:p>
                      <a:pPr algn="l">
                        <a:lnSpc>
                          <a:spcPct val="100000"/>
                        </a:lnSpc>
                      </a:pPr>
                      <a:r>
                        <a:rPr lang="en-US" sz="2400" spc="0" dirty="0" smtClean="0">
                          <a:ln>
                            <a:solidFill>
                              <a:schemeClr val="tx1">
                                <a:alpha val="0"/>
                              </a:schemeClr>
                            </a:solidFill>
                          </a:ln>
                          <a:solidFill>
                            <a:schemeClr val="bg1"/>
                          </a:solidFill>
                          <a:effectLst/>
                        </a:rPr>
                        <a:t>("</a:t>
                      </a:r>
                      <a:r>
                        <a:rPr lang="en-US" sz="2400" spc="0" dirty="0">
                          <a:ln>
                            <a:solidFill>
                              <a:schemeClr val="tx1">
                                <a:alpha val="0"/>
                              </a:schemeClr>
                            </a:solidFill>
                          </a:ln>
                          <a:solidFill>
                            <a:schemeClr val="bg1"/>
                          </a:solidFill>
                          <a:effectLst/>
                        </a:rPr>
                        <a:t>four nines")</a:t>
                      </a: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52.56 minutes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4.32 minutes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1.01 minutes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r>
              <a:tr h="335146">
                <a:tc>
                  <a:txBody>
                    <a:bodyPr/>
                    <a:lstStyle/>
                    <a:p>
                      <a:pPr algn="l">
                        <a:lnSpc>
                          <a:spcPct val="100000"/>
                        </a:lnSpc>
                      </a:pPr>
                      <a:r>
                        <a:rPr lang="en-US" sz="2400" spc="0" dirty="0">
                          <a:ln>
                            <a:solidFill>
                              <a:schemeClr val="tx1">
                                <a:alpha val="0"/>
                              </a:schemeClr>
                            </a:solidFill>
                          </a:ln>
                          <a:solidFill>
                            <a:schemeClr val="bg1"/>
                          </a:solidFill>
                          <a:effectLst/>
                        </a:rPr>
                        <a:t>99.999</a:t>
                      </a:r>
                      <a:r>
                        <a:rPr lang="en-US" sz="2400" spc="0" dirty="0" smtClean="0">
                          <a:ln>
                            <a:solidFill>
                              <a:schemeClr val="tx1">
                                <a:alpha val="0"/>
                              </a:schemeClr>
                            </a:solidFill>
                          </a:ln>
                          <a:solidFill>
                            <a:schemeClr val="bg1"/>
                          </a:solidFill>
                          <a:effectLst/>
                        </a:rPr>
                        <a:t>%</a:t>
                      </a:r>
                    </a:p>
                    <a:p>
                      <a:pPr algn="l">
                        <a:lnSpc>
                          <a:spcPct val="100000"/>
                        </a:lnSpc>
                      </a:pPr>
                      <a:r>
                        <a:rPr lang="en-US" sz="2400" spc="0" dirty="0" smtClean="0">
                          <a:ln>
                            <a:solidFill>
                              <a:schemeClr val="tx1">
                                <a:alpha val="0"/>
                              </a:schemeClr>
                            </a:solidFill>
                          </a:ln>
                          <a:solidFill>
                            <a:schemeClr val="bg1"/>
                          </a:solidFill>
                          <a:effectLst/>
                        </a:rPr>
                        <a:t>("</a:t>
                      </a:r>
                      <a:r>
                        <a:rPr lang="en-US" sz="2400" spc="0" dirty="0">
                          <a:ln>
                            <a:solidFill>
                              <a:schemeClr val="tx1">
                                <a:alpha val="0"/>
                              </a:schemeClr>
                            </a:solidFill>
                          </a:ln>
                          <a:solidFill>
                            <a:schemeClr val="bg1"/>
                          </a:solidFill>
                          <a:effectLst/>
                        </a:rPr>
                        <a:t>five nines")</a:t>
                      </a: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5.26 minutes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25.9 seconds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6.05 seconds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r>
              <a:tr h="335146">
                <a:tc>
                  <a:txBody>
                    <a:bodyPr/>
                    <a:lstStyle/>
                    <a:p>
                      <a:pPr algn="l">
                        <a:lnSpc>
                          <a:spcPct val="100000"/>
                        </a:lnSpc>
                      </a:pPr>
                      <a:r>
                        <a:rPr lang="en-US" sz="2400" spc="0" dirty="0">
                          <a:ln>
                            <a:solidFill>
                              <a:schemeClr val="tx1">
                                <a:alpha val="0"/>
                              </a:schemeClr>
                            </a:solidFill>
                          </a:ln>
                          <a:solidFill>
                            <a:schemeClr val="bg1"/>
                          </a:solidFill>
                          <a:effectLst/>
                        </a:rPr>
                        <a:t>99.9999% </a:t>
                      </a:r>
                      <a:endParaRPr lang="en-US" sz="2400" spc="0" dirty="0" smtClean="0">
                        <a:ln>
                          <a:solidFill>
                            <a:schemeClr val="tx1">
                              <a:alpha val="0"/>
                            </a:schemeClr>
                          </a:solidFill>
                        </a:ln>
                        <a:solidFill>
                          <a:schemeClr val="bg1"/>
                        </a:solidFill>
                        <a:effectLst/>
                      </a:endParaRPr>
                    </a:p>
                    <a:p>
                      <a:pPr algn="l">
                        <a:lnSpc>
                          <a:spcPct val="100000"/>
                        </a:lnSpc>
                      </a:pPr>
                      <a:r>
                        <a:rPr lang="en-US" sz="2400" spc="0" dirty="0" smtClean="0">
                          <a:ln>
                            <a:solidFill>
                              <a:schemeClr val="tx1">
                                <a:alpha val="0"/>
                              </a:schemeClr>
                            </a:solidFill>
                          </a:ln>
                          <a:solidFill>
                            <a:schemeClr val="bg1"/>
                          </a:solidFill>
                          <a:effectLst/>
                        </a:rPr>
                        <a:t>("</a:t>
                      </a:r>
                      <a:r>
                        <a:rPr lang="en-US" sz="2400" spc="0" dirty="0">
                          <a:ln>
                            <a:solidFill>
                              <a:schemeClr val="tx1">
                                <a:alpha val="0"/>
                              </a:schemeClr>
                            </a:solidFill>
                          </a:ln>
                          <a:solidFill>
                            <a:schemeClr val="bg1"/>
                          </a:solidFill>
                          <a:effectLst/>
                        </a:rPr>
                        <a:t>six nines")</a:t>
                      </a: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31.5 seconds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2.59 seconds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c>
                  <a:txBody>
                    <a:bodyPr/>
                    <a:lstStyle/>
                    <a:p>
                      <a:pPr marL="0" lvl="1" indent="0" algn="ctr" defTabSz="914363" rtl="0" eaLnBrk="1" latinLnBrk="0" hangingPunct="1">
                        <a:lnSpc>
                          <a:spcPct val="100000"/>
                        </a:lnSpc>
                      </a:pPr>
                      <a:r>
                        <a:rPr lang="en-US" sz="2400" kern="1200" spc="0" dirty="0">
                          <a:ln>
                            <a:solidFill>
                              <a:schemeClr val="tx1">
                                <a:alpha val="0"/>
                              </a:schemeClr>
                            </a:solidFill>
                          </a:ln>
                          <a:solidFill>
                            <a:schemeClr val="tx1"/>
                          </a:solidFill>
                          <a:effectLst/>
                        </a:rPr>
                        <a:t>0.605 seconds</a:t>
                      </a:r>
                      <a:endParaRPr lang="en-US" sz="2400" kern="1200" spc="0" dirty="0">
                        <a:ln>
                          <a:solidFill>
                            <a:schemeClr val="tx1">
                              <a:alpha val="0"/>
                            </a:schemeClr>
                          </a:solidFill>
                        </a:ln>
                        <a:solidFill>
                          <a:schemeClr val="tx1"/>
                        </a:solidFill>
                        <a:effectLst/>
                        <a:latin typeface="+mn-lt"/>
                        <a:ea typeface="+mn-ea"/>
                        <a:cs typeface="+mn-cs"/>
                      </a:endParaRPr>
                    </a:p>
                  </a:txBody>
                  <a:tcPr marL="91403" marR="91403" marT="45701" marB="45701" anchor="ctr"/>
                </a:tc>
              </a:tr>
            </a:tbl>
          </a:graphicData>
        </a:graphic>
      </p:graphicFrame>
    </p:spTree>
    <p:extLst>
      <p:ext uri="{BB962C8B-B14F-4D97-AF65-F5344CB8AC3E}">
        <p14:creationId xmlns:p14="http://schemas.microsoft.com/office/powerpoint/2010/main" val="86384733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Availability – What are the SLAs?</a:t>
            </a:r>
            <a:endParaRPr lang="en-US" dirty="0"/>
          </a:p>
        </p:txBody>
      </p:sp>
      <p:graphicFrame>
        <p:nvGraphicFramePr>
          <p:cNvPr id="7" name="Table 6"/>
          <p:cNvGraphicFramePr>
            <a:graphicFrameLocks noGrp="1"/>
          </p:cNvGraphicFramePr>
          <p:nvPr>
            <p:extLst/>
          </p:nvPr>
        </p:nvGraphicFramePr>
        <p:xfrm>
          <a:off x="5694362" y="1510627"/>
          <a:ext cx="6605058" cy="3662680"/>
        </p:xfrm>
        <a:graphic>
          <a:graphicData uri="http://schemas.openxmlformats.org/drawingml/2006/table">
            <a:tbl>
              <a:tblPr>
                <a:tableStyleId>{5C22544A-7EE6-4342-B048-85BDC9FD1C3A}</a:tableStyleId>
              </a:tblPr>
              <a:tblGrid>
                <a:gridCol w="474411"/>
                <a:gridCol w="1497264"/>
                <a:gridCol w="1828800"/>
                <a:gridCol w="2804583"/>
              </a:tblGrid>
              <a:tr h="370840">
                <a:tc>
                  <a:txBody>
                    <a:bodyPr/>
                    <a:lstStyle/>
                    <a:p>
                      <a:endParaRPr lang="en-US" dirty="0"/>
                    </a:p>
                  </a:txBody>
                  <a:tcPr>
                    <a:solidFill>
                      <a:schemeClr val="bg2">
                        <a:lumMod val="85000"/>
                      </a:schemeClr>
                    </a:solidFill>
                  </a:tcPr>
                </a:tc>
                <a:tc>
                  <a:txBody>
                    <a:bodyPr/>
                    <a:lstStyle/>
                    <a:p>
                      <a:r>
                        <a:rPr lang="en-US" dirty="0" smtClean="0"/>
                        <a:t>Service</a:t>
                      </a:r>
                      <a:endParaRPr lang="en-US" dirty="0"/>
                    </a:p>
                  </a:txBody>
                  <a:tcPr>
                    <a:solidFill>
                      <a:schemeClr val="bg2">
                        <a:lumMod val="85000"/>
                      </a:schemeClr>
                    </a:solidFill>
                  </a:tcPr>
                </a:tc>
                <a:tc>
                  <a:txBody>
                    <a:bodyPr/>
                    <a:lstStyle/>
                    <a:p>
                      <a:r>
                        <a:rPr lang="en-US" dirty="0" smtClean="0"/>
                        <a:t>SLA</a:t>
                      </a:r>
                      <a:endParaRPr lang="en-US" dirty="0"/>
                    </a:p>
                  </a:txBody>
                  <a:tcPr>
                    <a:solidFill>
                      <a:schemeClr val="bg2">
                        <a:lumMod val="85000"/>
                      </a:schemeClr>
                    </a:solidFill>
                  </a:tcPr>
                </a:tc>
                <a:tc>
                  <a:txBody>
                    <a:bodyPr/>
                    <a:lstStyle/>
                    <a:p>
                      <a:pPr marL="0" indent="0">
                        <a:buFont typeface="Arial" panose="020B0604020202020204" pitchFamily="34" charset="0"/>
                        <a:buNone/>
                      </a:pPr>
                      <a:r>
                        <a:rPr lang="en-US" dirty="0" smtClean="0"/>
                        <a:t>Impact</a:t>
                      </a:r>
                      <a:endParaRPr lang="en-US" dirty="0"/>
                    </a:p>
                  </a:txBody>
                  <a:tcPr>
                    <a:solidFill>
                      <a:schemeClr val="bg2">
                        <a:lumMod val="85000"/>
                      </a:schemeClr>
                    </a:solidFill>
                  </a:tcPr>
                </a:tc>
              </a:tr>
              <a:tr h="370840">
                <a:tc>
                  <a:txBody>
                    <a:bodyPr/>
                    <a:lstStyle/>
                    <a:p>
                      <a:r>
                        <a:rPr lang="en-US" dirty="0" smtClean="0"/>
                        <a:t>1</a:t>
                      </a:r>
                      <a:endParaRPr lang="en-US" dirty="0"/>
                    </a:p>
                  </a:txBody>
                  <a:tcPr>
                    <a:solidFill>
                      <a:schemeClr val="accent4">
                        <a:lumMod val="40000"/>
                        <a:lumOff val="60000"/>
                      </a:schemeClr>
                    </a:solidFill>
                  </a:tcPr>
                </a:tc>
                <a:tc>
                  <a:txBody>
                    <a:bodyPr/>
                    <a:lstStyle/>
                    <a:p>
                      <a:r>
                        <a:rPr lang="en-US" dirty="0" smtClean="0"/>
                        <a:t>Traffic Manager</a:t>
                      </a:r>
                      <a:endParaRPr lang="en-US" dirty="0"/>
                    </a:p>
                  </a:txBody>
                  <a:tcPr>
                    <a:solidFill>
                      <a:schemeClr val="accent4">
                        <a:lumMod val="40000"/>
                        <a:lumOff val="60000"/>
                      </a:schemeClr>
                    </a:solidFill>
                  </a:tcPr>
                </a:tc>
                <a:tc>
                  <a:txBody>
                    <a:bodyPr/>
                    <a:lstStyle/>
                    <a:p>
                      <a:r>
                        <a:rPr lang="en-US" dirty="0" smtClean="0"/>
                        <a:t>99.99% (calculated over monthly cycle)</a:t>
                      </a:r>
                      <a:endParaRPr lang="en-US" dirty="0"/>
                    </a:p>
                  </a:txBody>
                  <a:tcPr>
                    <a:solidFill>
                      <a:schemeClr val="accent4">
                        <a:lumMod val="40000"/>
                        <a:lumOff val="60000"/>
                      </a:schemeClr>
                    </a:solidFill>
                  </a:tcPr>
                </a:tc>
                <a:tc>
                  <a:txBody>
                    <a:bodyPr/>
                    <a:lstStyle/>
                    <a:p>
                      <a:pPr marL="285750" indent="-285750">
                        <a:buFont typeface="Arial" panose="020B0604020202020204" pitchFamily="34" charset="0"/>
                        <a:buChar char="•"/>
                      </a:pPr>
                      <a:r>
                        <a:rPr lang="en-US" dirty="0" smtClean="0"/>
                        <a:t>Clients without cached DNS response cannot</a:t>
                      </a:r>
                      <a:r>
                        <a:rPr lang="en-US" baseline="0" dirty="0" smtClean="0"/>
                        <a:t> connect</a:t>
                      </a:r>
                      <a:endParaRPr lang="en-US" dirty="0"/>
                    </a:p>
                  </a:txBody>
                  <a:tcPr>
                    <a:solidFill>
                      <a:schemeClr val="accent4">
                        <a:lumMod val="40000"/>
                        <a:lumOff val="60000"/>
                      </a:schemeClr>
                    </a:solidFill>
                  </a:tcPr>
                </a:tc>
              </a:tr>
              <a:tr h="370840">
                <a:tc>
                  <a:txBody>
                    <a:bodyPr/>
                    <a:lstStyle/>
                    <a:p>
                      <a:r>
                        <a:rPr lang="en-US" dirty="0" smtClean="0"/>
                        <a:t>2</a:t>
                      </a:r>
                      <a:endParaRPr lang="en-US" dirty="0"/>
                    </a:p>
                  </a:txBody>
                  <a:tcPr>
                    <a:solidFill>
                      <a:schemeClr val="accent4">
                        <a:lumMod val="40000"/>
                        <a:lumOff val="60000"/>
                      </a:schemeClr>
                    </a:solidFill>
                  </a:tcPr>
                </a:tc>
                <a:tc>
                  <a:txBody>
                    <a:bodyPr/>
                    <a:lstStyle/>
                    <a:p>
                      <a:r>
                        <a:rPr lang="en-US" dirty="0" smtClean="0"/>
                        <a:t>Cloud Service VMs</a:t>
                      </a:r>
                      <a:endParaRPr lang="en-US" dirty="0"/>
                    </a:p>
                  </a:txBody>
                  <a:tcPr>
                    <a:solidFill>
                      <a:schemeClr val="accent4">
                        <a:lumMod val="40000"/>
                        <a:lumOff val="60000"/>
                      </a:schemeClr>
                    </a:solidFill>
                  </a:tcPr>
                </a:tc>
                <a:tc>
                  <a:txBody>
                    <a:bodyPr/>
                    <a:lstStyle/>
                    <a:p>
                      <a:r>
                        <a:rPr lang="en-US" dirty="0" smtClean="0"/>
                        <a:t>99.95% external connectivity</a:t>
                      </a:r>
                      <a:endParaRPr lang="en-US" dirty="0"/>
                    </a:p>
                  </a:txBody>
                  <a:tcPr>
                    <a:solidFill>
                      <a:schemeClr val="accent4">
                        <a:lumMod val="40000"/>
                        <a:lumOff val="60000"/>
                      </a:schemeClr>
                    </a:solidFill>
                  </a:tcPr>
                </a:tc>
                <a:tc>
                  <a:txBody>
                    <a:bodyPr/>
                    <a:lstStyle/>
                    <a:p>
                      <a:pPr marL="285750" indent="-285750">
                        <a:buFont typeface="Arial" panose="020B0604020202020204" pitchFamily="34" charset="0"/>
                        <a:buChar char="•"/>
                      </a:pPr>
                      <a:r>
                        <a:rPr lang="en-US" dirty="0" smtClean="0"/>
                        <a:t>May lose a fault domain (50% of capacity)</a:t>
                      </a:r>
                      <a:endParaRPr lang="en-US" dirty="0"/>
                    </a:p>
                  </a:txBody>
                  <a:tcPr>
                    <a:solidFill>
                      <a:schemeClr val="accent4">
                        <a:lumMod val="40000"/>
                        <a:lumOff val="60000"/>
                      </a:schemeClr>
                    </a:solidFill>
                  </a:tcPr>
                </a:tc>
              </a:tr>
              <a:tr h="370840">
                <a:tc>
                  <a:txBody>
                    <a:bodyPr/>
                    <a:lstStyle/>
                    <a:p>
                      <a:r>
                        <a:rPr lang="en-US" dirty="0" smtClean="0"/>
                        <a:t>3</a:t>
                      </a:r>
                      <a:endParaRPr lang="en-US" dirty="0"/>
                    </a:p>
                  </a:txBody>
                  <a:tcPr>
                    <a:solidFill>
                      <a:schemeClr val="accent5">
                        <a:lumMod val="40000"/>
                        <a:lumOff val="60000"/>
                      </a:schemeClr>
                    </a:solidFill>
                  </a:tcPr>
                </a:tc>
                <a:tc>
                  <a:txBody>
                    <a:bodyPr/>
                    <a:lstStyle/>
                    <a:p>
                      <a:r>
                        <a:rPr lang="en-US" dirty="0" smtClean="0"/>
                        <a:t>SQL Database</a:t>
                      </a:r>
                      <a:endParaRPr lang="en-US" dirty="0"/>
                    </a:p>
                  </a:txBody>
                  <a:tcPr>
                    <a:solidFill>
                      <a:schemeClr val="accent5">
                        <a:lumMod val="40000"/>
                        <a:lumOff val="60000"/>
                      </a:schemeClr>
                    </a:solidFill>
                  </a:tcPr>
                </a:tc>
                <a:tc>
                  <a:txBody>
                    <a:bodyPr/>
                    <a:lstStyle/>
                    <a:p>
                      <a:r>
                        <a:rPr lang="en-US" dirty="0" smtClean="0"/>
                        <a:t>99.9% connectivity over monthly</a:t>
                      </a:r>
                      <a:r>
                        <a:rPr lang="en-US" baseline="0" dirty="0" smtClean="0"/>
                        <a:t> cycle (5 min increments)</a:t>
                      </a:r>
                      <a:endParaRPr lang="en-US" dirty="0"/>
                    </a:p>
                  </a:txBody>
                  <a:tcPr>
                    <a:solidFill>
                      <a:schemeClr val="accent5">
                        <a:lumMod val="40000"/>
                        <a:lumOff val="60000"/>
                      </a:schemeClr>
                    </a:solidFill>
                  </a:tcPr>
                </a:tc>
                <a:tc>
                  <a:txBody>
                    <a:bodyPr/>
                    <a:lstStyle/>
                    <a:p>
                      <a:pPr marL="285750" indent="-285750">
                        <a:buFont typeface="Arial" panose="020B0604020202020204" pitchFamily="34" charset="0"/>
                        <a:buChar char="•"/>
                      </a:pPr>
                      <a:r>
                        <a:rPr lang="en-US" dirty="0" smtClean="0"/>
                        <a:t>Unable to fulfill primary workloads without</a:t>
                      </a:r>
                      <a:r>
                        <a:rPr lang="en-US" baseline="0" dirty="0" smtClean="0"/>
                        <a:t> SQL interaction</a:t>
                      </a:r>
                      <a:endParaRPr lang="en-US" dirty="0"/>
                    </a:p>
                  </a:txBody>
                  <a:tcPr>
                    <a:solidFill>
                      <a:schemeClr val="accent5">
                        <a:lumMod val="40000"/>
                        <a:lumOff val="60000"/>
                      </a:schemeClr>
                    </a:solidFill>
                  </a:tcPr>
                </a:tc>
              </a:tr>
            </a:tbl>
          </a:graphicData>
        </a:graphic>
      </p:graphicFrame>
      <p:graphicFrame>
        <p:nvGraphicFramePr>
          <p:cNvPr id="5" name="Object 4"/>
          <p:cNvGraphicFramePr>
            <a:graphicFrameLocks noChangeAspect="1"/>
          </p:cNvGraphicFramePr>
          <p:nvPr>
            <p:extLst/>
          </p:nvPr>
        </p:nvGraphicFramePr>
        <p:xfrm>
          <a:off x="256986" y="1510627"/>
          <a:ext cx="5308039" cy="4977072"/>
        </p:xfrm>
        <a:graphic>
          <a:graphicData uri="http://schemas.openxmlformats.org/presentationml/2006/ole">
            <mc:AlternateContent xmlns:mc="http://schemas.openxmlformats.org/markup-compatibility/2006">
              <mc:Choice xmlns:v="urn:schemas-microsoft-com:vml" Requires="v">
                <p:oleObj spid="_x0000_s3076" name="Visio" r:id="rId5" imgW="6034187" imgH="5657956" progId="Visio.Drawing.15">
                  <p:embed/>
                </p:oleObj>
              </mc:Choice>
              <mc:Fallback>
                <p:oleObj name="Visio" r:id="rId5" imgW="6034187" imgH="5657956" progId="Visio.Drawing.15">
                  <p:embed/>
                  <p:pic>
                    <p:nvPicPr>
                      <p:cNvPr id="0" name=""/>
                      <p:cNvPicPr/>
                      <p:nvPr/>
                    </p:nvPicPr>
                    <p:blipFill>
                      <a:blip r:embed="rId6"/>
                      <a:stretch>
                        <a:fillRect/>
                      </a:stretch>
                    </p:blipFill>
                    <p:spPr>
                      <a:xfrm>
                        <a:off x="256986" y="1510627"/>
                        <a:ext cx="5308039" cy="4977072"/>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1249363" y="5764625"/>
          <a:ext cx="19972359" cy="933037"/>
        </p:xfrm>
        <a:graphic>
          <a:graphicData uri="http://schemas.openxmlformats.org/presentationml/2006/ole">
            <mc:AlternateContent xmlns:mc="http://schemas.openxmlformats.org/markup-compatibility/2006">
              <mc:Choice xmlns:v="urn:schemas-microsoft-com:vml" Requires="v">
                <p:oleObj spid="_x0000_s3077" name="Document" r:id="rId8" imgW="5946064" imgH="277842" progId="Word.Document.12">
                  <p:embed/>
                </p:oleObj>
              </mc:Choice>
              <mc:Fallback>
                <p:oleObj name="Document" r:id="rId8" imgW="5946064" imgH="277842" progId="Word.Document.12">
                  <p:embed/>
                  <p:pic>
                    <p:nvPicPr>
                      <p:cNvPr id="0" name=""/>
                      <p:cNvPicPr/>
                      <p:nvPr/>
                    </p:nvPicPr>
                    <p:blipFill>
                      <a:blip r:embed="rId9"/>
                      <a:stretch>
                        <a:fillRect/>
                      </a:stretch>
                    </p:blipFill>
                    <p:spPr>
                      <a:xfrm>
                        <a:off x="-1249363" y="5764625"/>
                        <a:ext cx="19972359" cy="933037"/>
                      </a:xfrm>
                      <a:prstGeom prst="rect">
                        <a:avLst/>
                      </a:prstGeom>
                    </p:spPr>
                  </p:pic>
                </p:oleObj>
              </mc:Fallback>
            </mc:AlternateContent>
          </a:graphicData>
        </a:graphic>
      </p:graphicFrame>
      <p:sp>
        <p:nvSpPr>
          <p:cNvPr id="10" name="Rectangle 9"/>
          <p:cNvSpPr/>
          <p:nvPr/>
        </p:nvSpPr>
        <p:spPr bwMode="auto">
          <a:xfrm>
            <a:off x="5608637" y="1439862"/>
            <a:ext cx="6555566" cy="53340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solidFill>
                  <a:srgbClr val="404040"/>
                </a:solidFill>
                <a:ea typeface="Segoe UI" pitchFamily="34" charset="0"/>
                <a:cs typeface="Segoe UI" pitchFamily="34" charset="0"/>
              </a:rPr>
              <a:t>This calculation doesn’t tell the full story.  Each platform SLA is calculated differently:</a:t>
            </a:r>
          </a:p>
          <a:p>
            <a:pPr defTabSz="932472" fontAlgn="base">
              <a:lnSpc>
                <a:spcPct val="90000"/>
              </a:lnSpc>
              <a:spcBef>
                <a:spcPct val="0"/>
              </a:spcBef>
              <a:spcAft>
                <a:spcPct val="0"/>
              </a:spcAft>
            </a:pPr>
            <a:endParaRPr lang="en-US" sz="2800" dirty="0">
              <a:solidFill>
                <a:srgbClr val="404040"/>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800" dirty="0">
                <a:solidFill>
                  <a:srgbClr val="404040"/>
                </a:solidFill>
                <a:ea typeface="Segoe UI" pitchFamily="34" charset="0"/>
                <a:cs typeface="Segoe UI" pitchFamily="34" charset="0"/>
              </a:rPr>
              <a:t>D</a:t>
            </a:r>
            <a:r>
              <a:rPr lang="en-US" sz="2800" dirty="0" smtClean="0">
                <a:solidFill>
                  <a:srgbClr val="404040"/>
                </a:solidFill>
                <a:ea typeface="Segoe UI" pitchFamily="34" charset="0"/>
                <a:cs typeface="Segoe UI" pitchFamily="34" charset="0"/>
              </a:rPr>
              <a:t>ifferent time metrics (calculated monthly vs. 5-min increments)</a:t>
            </a:r>
          </a:p>
          <a:p>
            <a:pPr marL="342900" indent="-342900" defTabSz="932472" fontAlgn="base">
              <a:lnSpc>
                <a:spcPct val="90000"/>
              </a:lnSpc>
              <a:spcBef>
                <a:spcPct val="0"/>
              </a:spcBef>
              <a:spcAft>
                <a:spcPct val="0"/>
              </a:spcAft>
              <a:buFont typeface="Arial" panose="020B0604020202020204" pitchFamily="34" charset="0"/>
              <a:buChar char="•"/>
            </a:pPr>
            <a:r>
              <a:rPr lang="en-US" sz="2800" dirty="0" smtClean="0">
                <a:solidFill>
                  <a:srgbClr val="404040"/>
                </a:solidFill>
                <a:ea typeface="Segoe UI" pitchFamily="34" charset="0"/>
                <a:cs typeface="Segoe UI" pitchFamily="34" charset="0"/>
              </a:rPr>
              <a:t>Different success metrics (connectivity vs. successful valid operations)</a:t>
            </a:r>
          </a:p>
          <a:p>
            <a:pPr marL="342900" indent="-342900" defTabSz="932472" fontAlgn="base">
              <a:lnSpc>
                <a:spcPct val="90000"/>
              </a:lnSpc>
              <a:spcBef>
                <a:spcPct val="0"/>
              </a:spcBef>
              <a:spcAft>
                <a:spcPct val="0"/>
              </a:spcAft>
              <a:buFont typeface="Arial" panose="020B0604020202020204" pitchFamily="34" charset="0"/>
              <a:buChar char="•"/>
            </a:pPr>
            <a:endParaRPr lang="en-US" sz="2800" dirty="0">
              <a:solidFill>
                <a:srgbClr val="404040"/>
              </a:solidFill>
              <a:ea typeface="Segoe UI" pitchFamily="34" charset="0"/>
              <a:cs typeface="Segoe UI" pitchFamily="34" charset="0"/>
            </a:endParaRPr>
          </a:p>
          <a:p>
            <a:pPr defTabSz="932472" fontAlgn="base">
              <a:lnSpc>
                <a:spcPct val="90000"/>
              </a:lnSpc>
              <a:spcBef>
                <a:spcPct val="0"/>
              </a:spcBef>
              <a:spcAft>
                <a:spcPct val="0"/>
              </a:spcAft>
            </a:pPr>
            <a:r>
              <a:rPr lang="en-US" sz="2800" dirty="0" smtClean="0">
                <a:solidFill>
                  <a:srgbClr val="404040"/>
                </a:solidFill>
                <a:ea typeface="Segoe UI" pitchFamily="34" charset="0"/>
                <a:cs typeface="Segoe UI" pitchFamily="34" charset="0"/>
              </a:rPr>
              <a:t>The composite platform SLA is </a:t>
            </a:r>
            <a:r>
              <a:rPr lang="en-US" sz="2800" b="1" dirty="0" smtClean="0">
                <a:solidFill>
                  <a:srgbClr val="404040"/>
                </a:solidFill>
                <a:ea typeface="Segoe UI" pitchFamily="34" charset="0"/>
                <a:cs typeface="Segoe UI" pitchFamily="34" charset="0"/>
              </a:rPr>
              <a:t>NOT</a:t>
            </a:r>
            <a:r>
              <a:rPr lang="en-US" sz="2800" dirty="0" smtClean="0">
                <a:solidFill>
                  <a:srgbClr val="404040"/>
                </a:solidFill>
                <a:ea typeface="Segoe UI" pitchFamily="34" charset="0"/>
                <a:cs typeface="Segoe UI" pitchFamily="34" charset="0"/>
              </a:rPr>
              <a:t> your application’s availability to users.. </a:t>
            </a:r>
          </a:p>
        </p:txBody>
      </p:sp>
    </p:spTree>
    <p:extLst>
      <p:ext uri="{BB962C8B-B14F-4D97-AF65-F5344CB8AC3E}">
        <p14:creationId xmlns:p14="http://schemas.microsoft.com/office/powerpoint/2010/main" val="2723674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Breakdown</a:t>
            </a:r>
            <a:endParaRPr lang="en-US" dirty="0"/>
          </a:p>
        </p:txBody>
      </p:sp>
      <p:sp>
        <p:nvSpPr>
          <p:cNvPr id="3" name="Text Placeholder 2"/>
          <p:cNvSpPr>
            <a:spLocks noGrp="1"/>
          </p:cNvSpPr>
          <p:nvPr>
            <p:ph type="body" idx="1"/>
          </p:nvPr>
        </p:nvSpPr>
        <p:spPr/>
        <p:txBody>
          <a:bodyPr/>
          <a:lstStyle/>
          <a:p>
            <a:r>
              <a:rPr lang="en-US" dirty="0" smtClean="0"/>
              <a:t>Pros</a:t>
            </a:r>
            <a:endParaRPr lang="en-US" dirty="0"/>
          </a:p>
        </p:txBody>
      </p:sp>
      <p:sp>
        <p:nvSpPr>
          <p:cNvPr id="4" name="Content Placeholder 3"/>
          <p:cNvSpPr>
            <a:spLocks noGrp="1"/>
          </p:cNvSpPr>
          <p:nvPr>
            <p:ph sz="half" idx="2"/>
          </p:nvPr>
        </p:nvSpPr>
        <p:spPr>
          <a:xfrm>
            <a:off x="856628" y="2554944"/>
            <a:ext cx="5261211" cy="960263"/>
          </a:xfrm>
        </p:spPr>
        <p:txBody>
          <a:bodyPr/>
          <a:lstStyle/>
          <a:p>
            <a:r>
              <a:rPr lang="en-US" sz="2800" dirty="0" smtClean="0"/>
              <a:t>Go with what you know (scores well on feasibility).</a:t>
            </a:r>
            <a:endParaRPr lang="en-US" sz="2800" dirty="0"/>
          </a:p>
        </p:txBody>
      </p:sp>
      <p:sp>
        <p:nvSpPr>
          <p:cNvPr id="5" name="Text Placeholder 4"/>
          <p:cNvSpPr>
            <a:spLocks noGrp="1"/>
          </p:cNvSpPr>
          <p:nvPr>
            <p:ph type="body" sz="quarter" idx="3"/>
          </p:nvPr>
        </p:nvSpPr>
        <p:spPr/>
        <p:txBody>
          <a:bodyPr/>
          <a:lstStyle/>
          <a:p>
            <a:r>
              <a:rPr lang="en-US" dirty="0" smtClean="0"/>
              <a:t>Cons</a:t>
            </a:r>
            <a:endParaRPr lang="en-US" dirty="0"/>
          </a:p>
        </p:txBody>
      </p:sp>
      <p:sp>
        <p:nvSpPr>
          <p:cNvPr id="6" name="Content Placeholder 5"/>
          <p:cNvSpPr>
            <a:spLocks noGrp="1"/>
          </p:cNvSpPr>
          <p:nvPr>
            <p:ph sz="quarter" idx="4"/>
          </p:nvPr>
        </p:nvSpPr>
        <p:spPr>
          <a:xfrm>
            <a:off x="6295965" y="2554944"/>
            <a:ext cx="5287122" cy="3804118"/>
          </a:xfrm>
        </p:spPr>
        <p:txBody>
          <a:bodyPr/>
          <a:lstStyle/>
          <a:p>
            <a:r>
              <a:rPr lang="en-US" sz="2400" dirty="0" smtClean="0"/>
              <a:t>Architecture is vulnerable to load spikes and backpressure</a:t>
            </a:r>
          </a:p>
          <a:p>
            <a:pPr lvl="1"/>
            <a:r>
              <a:rPr lang="en-US" sz="1600" dirty="0"/>
              <a:t>D</a:t>
            </a:r>
            <a:r>
              <a:rPr lang="en-US" sz="1600" dirty="0" smtClean="0"/>
              <a:t>irect path end-to-end through system (complete coupling)</a:t>
            </a:r>
          </a:p>
          <a:p>
            <a:pPr lvl="1"/>
            <a:r>
              <a:rPr lang="en-US" sz="1600" dirty="0" smtClean="0"/>
              <a:t>No rate levelling or load shedding, no workload prioritization</a:t>
            </a:r>
          </a:p>
          <a:p>
            <a:r>
              <a:rPr lang="en-US" sz="2400" dirty="0" smtClean="0"/>
              <a:t>Shared resources between workloads</a:t>
            </a:r>
          </a:p>
          <a:p>
            <a:pPr lvl="1"/>
            <a:r>
              <a:rPr lang="en-US" sz="1600" dirty="0" smtClean="0"/>
              <a:t>Same backing resources for mutable and immutable operations (1:100 workload ratio)</a:t>
            </a:r>
          </a:p>
          <a:p>
            <a:r>
              <a:rPr lang="en-US" sz="2400" dirty="0" smtClean="0"/>
              <a:t>No way to add more capacity (scale-out) at each tier</a:t>
            </a:r>
            <a:endParaRPr lang="en-US" sz="2400" dirty="0"/>
          </a:p>
        </p:txBody>
      </p:sp>
    </p:spTree>
    <p:extLst>
      <p:ext uri="{BB962C8B-B14F-4D97-AF65-F5344CB8AC3E}">
        <p14:creationId xmlns:p14="http://schemas.microsoft.com/office/powerpoint/2010/main" val="1975472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Load levelling through queues</a:t>
            </a:r>
            <a:endParaRPr lang="en-US" dirty="0"/>
          </a:p>
        </p:txBody>
      </p:sp>
      <p:sp>
        <p:nvSpPr>
          <p:cNvPr id="3" name="Picture Placeholder 2"/>
          <p:cNvSpPr>
            <a:spLocks noGrp="1"/>
          </p:cNvSpPr>
          <p:nvPr>
            <p:ph type="pic" sz="quarter" idx="16"/>
          </p:nvPr>
        </p:nvSpPr>
        <p:spPr/>
      </p:sp>
      <p:sp>
        <p:nvSpPr>
          <p:cNvPr id="4" name="Title 3"/>
          <p:cNvSpPr>
            <a:spLocks noGrp="1"/>
          </p:cNvSpPr>
          <p:nvPr>
            <p:ph type="title"/>
          </p:nvPr>
        </p:nvSpPr>
        <p:spPr/>
        <p:txBody>
          <a:bodyPr/>
          <a:lstStyle/>
          <a:p>
            <a:r>
              <a:rPr lang="en-US" dirty="0" smtClean="0"/>
              <a:t>Architecture Iteration 1</a:t>
            </a:r>
            <a:endParaRPr lang="en-US" dirty="0"/>
          </a:p>
        </p:txBody>
      </p:sp>
    </p:spTree>
    <p:extLst>
      <p:ext uri="{BB962C8B-B14F-4D97-AF65-F5344CB8AC3E}">
        <p14:creationId xmlns:p14="http://schemas.microsoft.com/office/powerpoint/2010/main" val="290706781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Iteration 1 – Add Queuing </a:t>
            </a:r>
            <a:endParaRPr lang="en-US" dirty="0"/>
          </a:p>
        </p:txBody>
      </p:sp>
      <p:sp>
        <p:nvSpPr>
          <p:cNvPr id="6" name="Content Placeholder 5"/>
          <p:cNvSpPr>
            <a:spLocks noGrp="1"/>
          </p:cNvSpPr>
          <p:nvPr>
            <p:ph sz="quarter" idx="4"/>
          </p:nvPr>
        </p:nvSpPr>
        <p:spPr>
          <a:xfrm>
            <a:off x="6295965" y="1698823"/>
            <a:ext cx="5287122" cy="4467377"/>
          </a:xfrm>
        </p:spPr>
        <p:txBody>
          <a:bodyPr/>
          <a:lstStyle/>
          <a:p>
            <a:r>
              <a:rPr lang="en-US" sz="2400" dirty="0" smtClean="0"/>
              <a:t>Introduce queuing through Azure Storage Queues</a:t>
            </a:r>
          </a:p>
          <a:p>
            <a:pPr lvl="1"/>
            <a:r>
              <a:rPr lang="en-US" sz="2000" dirty="0" smtClean="0"/>
              <a:t>Provide rate levelling and mitigate any ingest spikes or database throttling events</a:t>
            </a:r>
          </a:p>
          <a:p>
            <a:pPr lvl="1"/>
            <a:r>
              <a:rPr lang="en-US" sz="2000" dirty="0" smtClean="0"/>
              <a:t>Message exchange pattern is cooperating-producer / competing-consumer</a:t>
            </a:r>
          </a:p>
          <a:p>
            <a:pPr lvl="1"/>
            <a:r>
              <a:rPr lang="en-US" sz="2000" dirty="0" smtClean="0"/>
              <a:t>Batch inserts (chunky) into SQL</a:t>
            </a:r>
          </a:p>
          <a:p>
            <a:r>
              <a:rPr lang="en-US" sz="2400" dirty="0" smtClean="0"/>
              <a:t>HTTP 200-OK response from web role now means “I have your data” not “I have processed your data”</a:t>
            </a:r>
          </a:p>
          <a:p>
            <a:pPr lvl="1"/>
            <a:r>
              <a:rPr lang="en-US" sz="2000" dirty="0" smtClean="0"/>
              <a:t>Trading latency for throughput</a:t>
            </a:r>
            <a:endParaRPr lang="en-US" sz="800" dirty="0" smtClean="0"/>
          </a:p>
          <a:p>
            <a:pPr lvl="1"/>
            <a:endParaRPr lang="en-US" sz="500" dirty="0"/>
          </a:p>
        </p:txBody>
      </p:sp>
      <p:graphicFrame>
        <p:nvGraphicFramePr>
          <p:cNvPr id="3" name="Object 2"/>
          <p:cNvGraphicFramePr>
            <a:graphicFrameLocks noChangeAspect="1"/>
          </p:cNvGraphicFramePr>
          <p:nvPr>
            <p:extLst/>
          </p:nvPr>
        </p:nvGraphicFramePr>
        <p:xfrm>
          <a:off x="579437" y="1592262"/>
          <a:ext cx="5853498" cy="5333484"/>
        </p:xfrm>
        <a:graphic>
          <a:graphicData uri="http://schemas.openxmlformats.org/presentationml/2006/ole">
            <mc:AlternateContent xmlns:mc="http://schemas.openxmlformats.org/markup-compatibility/2006">
              <mc:Choice xmlns:v="urn:schemas-microsoft-com:vml" Requires="v">
                <p:oleObj spid="_x0000_s4099" name="Visio" r:id="rId4" imgW="6272059" imgH="5715000" progId="Visio.Drawing.15">
                  <p:embed/>
                </p:oleObj>
              </mc:Choice>
              <mc:Fallback>
                <p:oleObj name="Visio" r:id="rId4" imgW="6272059" imgH="5715000" progId="Visio.Drawing.15">
                  <p:embed/>
                  <p:pic>
                    <p:nvPicPr>
                      <p:cNvPr id="0" name=""/>
                      <p:cNvPicPr/>
                      <p:nvPr/>
                    </p:nvPicPr>
                    <p:blipFill>
                      <a:blip r:embed="rId5"/>
                      <a:stretch>
                        <a:fillRect/>
                      </a:stretch>
                    </p:blipFill>
                    <p:spPr>
                      <a:xfrm>
                        <a:off x="579437" y="1592262"/>
                        <a:ext cx="5853498" cy="5333484"/>
                      </a:xfrm>
                      <a:prstGeom prst="rect">
                        <a:avLst/>
                      </a:prstGeom>
                    </p:spPr>
                  </p:pic>
                </p:oleObj>
              </mc:Fallback>
            </mc:AlternateContent>
          </a:graphicData>
        </a:graphic>
      </p:graphicFrame>
    </p:spTree>
    <p:extLst>
      <p:ext uri="{BB962C8B-B14F-4D97-AF65-F5344CB8AC3E}">
        <p14:creationId xmlns:p14="http://schemas.microsoft.com/office/powerpoint/2010/main" val="717839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Scalability – What are the metered resources?</a:t>
            </a:r>
            <a:endParaRPr lang="en-US" dirty="0"/>
          </a:p>
        </p:txBody>
      </p:sp>
      <p:graphicFrame>
        <p:nvGraphicFramePr>
          <p:cNvPr id="7" name="Table 6"/>
          <p:cNvGraphicFramePr>
            <a:graphicFrameLocks noGrp="1"/>
          </p:cNvGraphicFramePr>
          <p:nvPr>
            <p:extLst/>
          </p:nvPr>
        </p:nvGraphicFramePr>
        <p:xfrm>
          <a:off x="5694362" y="1510627"/>
          <a:ext cx="6605058" cy="1651000"/>
        </p:xfrm>
        <a:graphic>
          <a:graphicData uri="http://schemas.openxmlformats.org/drawingml/2006/table">
            <a:tbl>
              <a:tblPr>
                <a:tableStyleId>{5C22544A-7EE6-4342-B048-85BDC9FD1C3A}</a:tableStyleId>
              </a:tblPr>
              <a:tblGrid>
                <a:gridCol w="752475"/>
                <a:gridCol w="1981200"/>
                <a:gridCol w="3871383"/>
              </a:tblGrid>
              <a:tr h="370840">
                <a:tc>
                  <a:txBody>
                    <a:bodyPr/>
                    <a:lstStyle/>
                    <a:p>
                      <a:endParaRPr lang="en-US" dirty="0"/>
                    </a:p>
                  </a:txBody>
                  <a:tcPr/>
                </a:tc>
                <a:tc>
                  <a:txBody>
                    <a:bodyPr/>
                    <a:lstStyle/>
                    <a:p>
                      <a:r>
                        <a:rPr lang="en-US" dirty="0" smtClean="0"/>
                        <a:t>Resource</a:t>
                      </a:r>
                      <a:endParaRPr lang="en-US" dirty="0"/>
                    </a:p>
                  </a:txBody>
                  <a:tcPr/>
                </a:tc>
                <a:tc>
                  <a:txBody>
                    <a:bodyPr/>
                    <a:lstStyle/>
                    <a:p>
                      <a:pPr marL="0" indent="0">
                        <a:buFont typeface="Arial" panose="020B0604020202020204" pitchFamily="34" charset="0"/>
                        <a:buNone/>
                      </a:pPr>
                      <a:r>
                        <a:rPr lang="en-US" dirty="0" smtClean="0"/>
                        <a:t>Limits</a:t>
                      </a:r>
                      <a:endParaRPr lang="en-US" dirty="0"/>
                    </a:p>
                  </a:txBody>
                  <a:tcPr/>
                </a:tc>
              </a:tr>
              <a:tr h="370840">
                <a:tc rowSpan="2">
                  <a:txBody>
                    <a:bodyPr/>
                    <a:lstStyle/>
                    <a:p>
                      <a:r>
                        <a:rPr lang="en-US" dirty="0" smtClean="0"/>
                        <a:t>1</a:t>
                      </a:r>
                      <a:endParaRPr lang="en-US" dirty="0"/>
                    </a:p>
                  </a:txBody>
                  <a:tcPr>
                    <a:solidFill>
                      <a:schemeClr val="accent4">
                        <a:lumMod val="40000"/>
                        <a:lumOff val="60000"/>
                      </a:schemeClr>
                    </a:solidFill>
                  </a:tcPr>
                </a:tc>
                <a:tc rowSpan="2">
                  <a:txBody>
                    <a:bodyPr/>
                    <a:lstStyle/>
                    <a:p>
                      <a:r>
                        <a:rPr lang="en-US" dirty="0" smtClean="0"/>
                        <a:t>Azure queue</a:t>
                      </a:r>
                      <a:endParaRPr lang="en-US" dirty="0"/>
                    </a:p>
                  </a:txBody>
                  <a:tcPr>
                    <a:solidFill>
                      <a:schemeClr val="accent4">
                        <a:lumMod val="40000"/>
                        <a:lumOff val="60000"/>
                      </a:schemeClr>
                    </a:solidFill>
                  </a:tcPr>
                </a:tc>
                <a:tc>
                  <a:txBody>
                    <a:bodyPr/>
                    <a:lstStyle/>
                    <a:p>
                      <a:pPr marL="285750" indent="-285750">
                        <a:buFont typeface="Arial" panose="020B0604020202020204" pitchFamily="34" charset="0"/>
                        <a:buChar char="•"/>
                      </a:pPr>
                      <a:r>
                        <a:rPr lang="en-US" dirty="0" smtClean="0"/>
                        <a:t>~ 2000</a:t>
                      </a:r>
                      <a:r>
                        <a:rPr lang="en-US" baseline="0" dirty="0" smtClean="0"/>
                        <a:t> messages / second throughput</a:t>
                      </a:r>
                      <a:endParaRPr lang="en-US" dirty="0"/>
                    </a:p>
                  </a:txBody>
                  <a:tcPr>
                    <a:solidFill>
                      <a:schemeClr val="accent4">
                        <a:lumMod val="40000"/>
                        <a:lumOff val="60000"/>
                      </a:schemeClr>
                    </a:solidFill>
                  </a:tcPr>
                </a:tc>
              </a:tr>
              <a:tr h="370840">
                <a:tc vMerge="1">
                  <a:txBody>
                    <a:bodyPr/>
                    <a:lstStyle/>
                    <a:p>
                      <a:endParaRPr lang="en-US" dirty="0"/>
                    </a:p>
                  </a:txBody>
                  <a:tcPr/>
                </a:tc>
                <a:tc vMerge="1">
                  <a:txBody>
                    <a:bodyPr/>
                    <a:lstStyle/>
                    <a:p>
                      <a:endParaRPr lang="en-US" dirty="0"/>
                    </a:p>
                  </a:txBody>
                  <a:tcPr/>
                </a:tc>
                <a:tc>
                  <a:txBody>
                    <a:bodyPr/>
                    <a:lstStyle/>
                    <a:p>
                      <a:pPr marL="285750" indent="-285750">
                        <a:buFont typeface="Arial" panose="020B0604020202020204" pitchFamily="34" charset="0"/>
                        <a:buChar char="•"/>
                      </a:pPr>
                      <a:r>
                        <a:rPr lang="en-US" dirty="0" smtClean="0"/>
                        <a:t>Provides</a:t>
                      </a:r>
                      <a:r>
                        <a:rPr lang="en-US" baseline="0" dirty="0" smtClean="0"/>
                        <a:t> backpressure relief during load spikes</a:t>
                      </a:r>
                      <a:endParaRPr lang="en-US" dirty="0"/>
                    </a:p>
                  </a:txBody>
                  <a:tcPr>
                    <a:solidFill>
                      <a:schemeClr val="accent4">
                        <a:lumMod val="40000"/>
                        <a:lumOff val="60000"/>
                      </a:schemeClr>
                    </a:solidFill>
                  </a:tcPr>
                </a:tc>
              </a:tr>
            </a:tbl>
          </a:graphicData>
        </a:graphic>
      </p:graphicFrame>
      <p:graphicFrame>
        <p:nvGraphicFramePr>
          <p:cNvPr id="2" name="Object 1"/>
          <p:cNvGraphicFramePr>
            <a:graphicFrameLocks noChangeAspect="1"/>
          </p:cNvGraphicFramePr>
          <p:nvPr>
            <p:extLst/>
          </p:nvPr>
        </p:nvGraphicFramePr>
        <p:xfrm>
          <a:off x="350837" y="1439861"/>
          <a:ext cx="6096242" cy="5554663"/>
        </p:xfrm>
        <a:graphic>
          <a:graphicData uri="http://schemas.openxmlformats.org/presentationml/2006/ole">
            <mc:AlternateContent xmlns:mc="http://schemas.openxmlformats.org/markup-compatibility/2006">
              <mc:Choice xmlns:v="urn:schemas-microsoft-com:vml" Requires="v">
                <p:oleObj spid="_x0000_s5123" name="Visio" r:id="rId5" imgW="6272059" imgH="5715000" progId="Visio.Drawing.15">
                  <p:embed/>
                </p:oleObj>
              </mc:Choice>
              <mc:Fallback>
                <p:oleObj name="Visio" r:id="rId5" imgW="6272059" imgH="5715000" progId="Visio.Drawing.15">
                  <p:embed/>
                  <p:pic>
                    <p:nvPicPr>
                      <p:cNvPr id="0" name=""/>
                      <p:cNvPicPr/>
                      <p:nvPr/>
                    </p:nvPicPr>
                    <p:blipFill>
                      <a:blip r:embed="rId6"/>
                      <a:stretch>
                        <a:fillRect/>
                      </a:stretch>
                    </p:blipFill>
                    <p:spPr>
                      <a:xfrm>
                        <a:off x="350837" y="1439861"/>
                        <a:ext cx="6096242" cy="5554663"/>
                      </a:xfrm>
                      <a:prstGeom prst="rect">
                        <a:avLst/>
                      </a:prstGeom>
                    </p:spPr>
                  </p:pic>
                </p:oleObj>
              </mc:Fallback>
            </mc:AlternateContent>
          </a:graphicData>
        </a:graphic>
      </p:graphicFrame>
      <p:pic>
        <p:nvPicPr>
          <p:cNvPr id="5" name="Picture 4"/>
          <p:cNvPicPr>
            <a:picLocks noChangeAspect="1"/>
          </p:cNvPicPr>
          <p:nvPr/>
        </p:nvPicPr>
        <p:blipFill>
          <a:blip r:embed="rId7"/>
          <a:stretch>
            <a:fillRect/>
          </a:stretch>
        </p:blipFill>
        <p:spPr>
          <a:xfrm>
            <a:off x="5683327" y="1897062"/>
            <a:ext cx="534909" cy="624263"/>
          </a:xfrm>
          <a:prstGeom prst="rect">
            <a:avLst/>
          </a:prstGeom>
        </p:spPr>
      </p:pic>
      <p:sp>
        <p:nvSpPr>
          <p:cNvPr id="6" name="Rectangle 5"/>
          <p:cNvSpPr/>
          <p:nvPr/>
        </p:nvSpPr>
        <p:spPr bwMode="auto">
          <a:xfrm>
            <a:off x="6980237" y="4030662"/>
            <a:ext cx="5105400" cy="2438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solidFill>
                  <a:srgbClr val="404040"/>
                </a:solidFill>
                <a:ea typeface="Segoe UI" pitchFamily="34" charset="0"/>
                <a:cs typeface="Segoe UI" pitchFamily="34" charset="0"/>
              </a:rPr>
              <a:t>Introducing </a:t>
            </a:r>
            <a:r>
              <a:rPr lang="en-US" sz="2400" dirty="0" err="1" smtClean="0">
                <a:solidFill>
                  <a:srgbClr val="404040"/>
                </a:solidFill>
                <a:ea typeface="Segoe UI" pitchFamily="34" charset="0"/>
                <a:cs typeface="Segoe UI" pitchFamily="34" charset="0"/>
              </a:rPr>
              <a:t>queueing</a:t>
            </a:r>
            <a:r>
              <a:rPr lang="en-US" sz="2400" dirty="0" smtClean="0">
                <a:solidFill>
                  <a:srgbClr val="404040"/>
                </a:solidFill>
                <a:ea typeface="Segoe UI" pitchFamily="34" charset="0"/>
                <a:cs typeface="Segoe UI" pitchFamily="34" charset="0"/>
              </a:rPr>
              <a:t> will rate level inserts and enable batching (better density)</a:t>
            </a:r>
          </a:p>
          <a:p>
            <a:pPr defTabSz="932472" fontAlgn="base">
              <a:lnSpc>
                <a:spcPct val="90000"/>
              </a:lnSpc>
              <a:spcBef>
                <a:spcPct val="0"/>
              </a:spcBef>
              <a:spcAft>
                <a:spcPct val="0"/>
              </a:spcAft>
            </a:pPr>
            <a:endParaRPr lang="en-US" sz="2400" dirty="0">
              <a:solidFill>
                <a:srgbClr val="404040"/>
              </a:solidFill>
              <a:ea typeface="Segoe UI" pitchFamily="34" charset="0"/>
              <a:cs typeface="Segoe UI" pitchFamily="34" charset="0"/>
            </a:endParaRPr>
          </a:p>
          <a:p>
            <a:pPr defTabSz="932472" fontAlgn="base">
              <a:lnSpc>
                <a:spcPct val="90000"/>
              </a:lnSpc>
              <a:spcBef>
                <a:spcPct val="0"/>
              </a:spcBef>
              <a:spcAft>
                <a:spcPct val="0"/>
              </a:spcAft>
            </a:pPr>
            <a:r>
              <a:rPr lang="en-US" sz="2400" dirty="0" smtClean="0">
                <a:solidFill>
                  <a:srgbClr val="404040"/>
                </a:solidFill>
                <a:ea typeface="Segoe UI" pitchFamily="34" charset="0"/>
                <a:cs typeface="Segoe UI" pitchFamily="34" charset="0"/>
              </a:rPr>
              <a:t>To add more capacity for read operations, we can use a distributed cache</a:t>
            </a:r>
          </a:p>
        </p:txBody>
      </p:sp>
    </p:spTree>
    <p:extLst>
      <p:ext uri="{BB962C8B-B14F-4D97-AF65-F5344CB8AC3E}">
        <p14:creationId xmlns:p14="http://schemas.microsoft.com/office/powerpoint/2010/main" val="154510567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Availability – What are the SLAs?</a:t>
            </a:r>
            <a:endParaRPr lang="en-US" dirty="0"/>
          </a:p>
        </p:txBody>
      </p:sp>
      <p:graphicFrame>
        <p:nvGraphicFramePr>
          <p:cNvPr id="7" name="Table 6"/>
          <p:cNvGraphicFramePr>
            <a:graphicFrameLocks noGrp="1"/>
          </p:cNvGraphicFramePr>
          <p:nvPr>
            <p:extLst/>
          </p:nvPr>
        </p:nvGraphicFramePr>
        <p:xfrm>
          <a:off x="5694362" y="1510627"/>
          <a:ext cx="6605058" cy="4302760"/>
        </p:xfrm>
        <a:graphic>
          <a:graphicData uri="http://schemas.openxmlformats.org/drawingml/2006/table">
            <a:tbl>
              <a:tblPr>
                <a:tableStyleId>{5C22544A-7EE6-4342-B048-85BDC9FD1C3A}</a:tableStyleId>
              </a:tblPr>
              <a:tblGrid>
                <a:gridCol w="474411"/>
                <a:gridCol w="1497264"/>
                <a:gridCol w="1828800"/>
                <a:gridCol w="2804583"/>
              </a:tblGrid>
              <a:tr h="370840">
                <a:tc>
                  <a:txBody>
                    <a:bodyPr/>
                    <a:lstStyle/>
                    <a:p>
                      <a:endParaRPr lang="en-US" b="1" dirty="0"/>
                    </a:p>
                  </a:txBody>
                  <a:tcPr/>
                </a:tc>
                <a:tc>
                  <a:txBody>
                    <a:bodyPr/>
                    <a:lstStyle/>
                    <a:p>
                      <a:r>
                        <a:rPr lang="en-US" b="1" dirty="0" smtClean="0"/>
                        <a:t>Service</a:t>
                      </a:r>
                      <a:endParaRPr lang="en-US" b="1" dirty="0"/>
                    </a:p>
                  </a:txBody>
                  <a:tcPr/>
                </a:tc>
                <a:tc>
                  <a:txBody>
                    <a:bodyPr/>
                    <a:lstStyle/>
                    <a:p>
                      <a:r>
                        <a:rPr lang="en-US" b="1" dirty="0" smtClean="0"/>
                        <a:t>SLA</a:t>
                      </a:r>
                      <a:endParaRPr lang="en-US" b="1" dirty="0"/>
                    </a:p>
                  </a:txBody>
                  <a:tcPr/>
                </a:tc>
                <a:tc>
                  <a:txBody>
                    <a:bodyPr/>
                    <a:lstStyle/>
                    <a:p>
                      <a:pPr marL="0" indent="0">
                        <a:buFont typeface="Arial" panose="020B0604020202020204" pitchFamily="34" charset="0"/>
                        <a:buNone/>
                      </a:pPr>
                      <a:r>
                        <a:rPr lang="en-US" b="1" dirty="0" smtClean="0"/>
                        <a:t>Impact of Unavailability </a:t>
                      </a:r>
                      <a:endParaRPr lang="en-US" b="1" dirty="0"/>
                    </a:p>
                  </a:txBody>
                  <a:tcPr/>
                </a:tc>
              </a:tr>
              <a:tr h="370840">
                <a:tc>
                  <a:txBody>
                    <a:bodyPr/>
                    <a:lstStyle/>
                    <a:p>
                      <a:r>
                        <a:rPr lang="en-US" dirty="0" smtClean="0"/>
                        <a:t>1</a:t>
                      </a:r>
                      <a:endParaRPr lang="en-US" dirty="0"/>
                    </a:p>
                  </a:txBody>
                  <a:tcPr>
                    <a:solidFill>
                      <a:schemeClr val="accent4">
                        <a:lumMod val="40000"/>
                        <a:lumOff val="60000"/>
                      </a:schemeClr>
                    </a:solidFill>
                  </a:tcPr>
                </a:tc>
                <a:tc>
                  <a:txBody>
                    <a:bodyPr/>
                    <a:lstStyle/>
                    <a:p>
                      <a:r>
                        <a:rPr lang="en-US" dirty="0" smtClean="0"/>
                        <a:t>Traffic Manager</a:t>
                      </a:r>
                      <a:endParaRPr lang="en-US" dirty="0"/>
                    </a:p>
                  </a:txBody>
                  <a:tcPr>
                    <a:solidFill>
                      <a:schemeClr val="accent4">
                        <a:lumMod val="40000"/>
                        <a:lumOff val="60000"/>
                      </a:schemeClr>
                    </a:solidFill>
                  </a:tcPr>
                </a:tc>
                <a:tc>
                  <a:txBody>
                    <a:bodyPr/>
                    <a:lstStyle/>
                    <a:p>
                      <a:r>
                        <a:rPr lang="en-US" dirty="0" smtClean="0"/>
                        <a:t>99.99% (calculated over monthly cycle)</a:t>
                      </a:r>
                      <a:endParaRPr lang="en-US" dirty="0"/>
                    </a:p>
                  </a:txBody>
                  <a:tcPr>
                    <a:solidFill>
                      <a:schemeClr val="accent4">
                        <a:lumMod val="40000"/>
                        <a:lumOff val="60000"/>
                      </a:schemeClr>
                    </a:solidFill>
                  </a:tcPr>
                </a:tc>
                <a:tc>
                  <a:txBody>
                    <a:bodyPr/>
                    <a:lstStyle/>
                    <a:p>
                      <a:pPr marL="285750" indent="-285750">
                        <a:buFont typeface="Arial" panose="020B0604020202020204" pitchFamily="34" charset="0"/>
                        <a:buChar char="•"/>
                      </a:pPr>
                      <a:r>
                        <a:rPr lang="en-US" dirty="0" smtClean="0"/>
                        <a:t>Clients without cached DNS response cannot</a:t>
                      </a:r>
                      <a:r>
                        <a:rPr lang="en-US" baseline="0" dirty="0" smtClean="0"/>
                        <a:t> connect</a:t>
                      </a:r>
                      <a:endParaRPr lang="en-US" dirty="0"/>
                    </a:p>
                  </a:txBody>
                  <a:tcPr>
                    <a:solidFill>
                      <a:schemeClr val="accent4">
                        <a:lumMod val="40000"/>
                        <a:lumOff val="60000"/>
                      </a:schemeClr>
                    </a:solidFill>
                  </a:tcPr>
                </a:tc>
              </a:tr>
              <a:tr h="370840">
                <a:tc>
                  <a:txBody>
                    <a:bodyPr/>
                    <a:lstStyle/>
                    <a:p>
                      <a:r>
                        <a:rPr lang="en-US" dirty="0" smtClean="0"/>
                        <a:t>2</a:t>
                      </a:r>
                      <a:endParaRPr lang="en-US" dirty="0"/>
                    </a:p>
                  </a:txBody>
                  <a:tcPr>
                    <a:solidFill>
                      <a:schemeClr val="accent4">
                        <a:lumMod val="40000"/>
                        <a:lumOff val="60000"/>
                      </a:schemeClr>
                    </a:solidFill>
                  </a:tcPr>
                </a:tc>
                <a:tc>
                  <a:txBody>
                    <a:bodyPr/>
                    <a:lstStyle/>
                    <a:p>
                      <a:r>
                        <a:rPr lang="en-US" dirty="0" smtClean="0"/>
                        <a:t>Cloud Service VMs</a:t>
                      </a:r>
                      <a:endParaRPr lang="en-US" dirty="0"/>
                    </a:p>
                  </a:txBody>
                  <a:tcPr>
                    <a:solidFill>
                      <a:schemeClr val="accent4">
                        <a:lumMod val="40000"/>
                        <a:lumOff val="60000"/>
                      </a:schemeClr>
                    </a:solidFill>
                  </a:tcPr>
                </a:tc>
                <a:tc>
                  <a:txBody>
                    <a:bodyPr/>
                    <a:lstStyle/>
                    <a:p>
                      <a:r>
                        <a:rPr lang="en-US" dirty="0" smtClean="0"/>
                        <a:t>99.95% external connectivity</a:t>
                      </a:r>
                      <a:endParaRPr lang="en-US" dirty="0"/>
                    </a:p>
                  </a:txBody>
                  <a:tcPr>
                    <a:solidFill>
                      <a:schemeClr val="accent4">
                        <a:lumMod val="40000"/>
                        <a:lumOff val="60000"/>
                      </a:schemeClr>
                    </a:solidFill>
                  </a:tcPr>
                </a:tc>
                <a:tc>
                  <a:txBody>
                    <a:bodyPr/>
                    <a:lstStyle/>
                    <a:p>
                      <a:pPr marL="285750" indent="-285750">
                        <a:buFont typeface="Arial" panose="020B0604020202020204" pitchFamily="34" charset="0"/>
                        <a:buChar char="•"/>
                      </a:pPr>
                      <a:r>
                        <a:rPr lang="en-US" dirty="0" smtClean="0"/>
                        <a:t>May lose a fault domain (50% of capacity)</a:t>
                      </a:r>
                      <a:endParaRPr lang="en-US" dirty="0"/>
                    </a:p>
                  </a:txBody>
                  <a:tcPr>
                    <a:solidFill>
                      <a:schemeClr val="accent4">
                        <a:lumMod val="40000"/>
                        <a:lumOff val="60000"/>
                      </a:schemeClr>
                    </a:solidFill>
                  </a:tcPr>
                </a:tc>
              </a:tr>
              <a:tr h="370840">
                <a:tc>
                  <a:txBody>
                    <a:bodyPr/>
                    <a:lstStyle/>
                    <a:p>
                      <a:r>
                        <a:rPr lang="en-US" dirty="0" smtClean="0"/>
                        <a:t>4</a:t>
                      </a:r>
                      <a:endParaRPr lang="en-US" dirty="0"/>
                    </a:p>
                  </a:txBody>
                  <a:tcPr>
                    <a:solidFill>
                      <a:schemeClr val="accent4">
                        <a:lumMod val="40000"/>
                        <a:lumOff val="60000"/>
                      </a:schemeClr>
                    </a:solidFill>
                  </a:tcPr>
                </a:tc>
                <a:tc>
                  <a:txBody>
                    <a:bodyPr/>
                    <a:lstStyle/>
                    <a:p>
                      <a:r>
                        <a:rPr lang="en-US" dirty="0" smtClean="0"/>
                        <a:t>Azure Storage</a:t>
                      </a:r>
                      <a:endParaRPr lang="en-US" dirty="0"/>
                    </a:p>
                  </a:txBody>
                  <a:tcPr>
                    <a:solidFill>
                      <a:schemeClr val="accent4">
                        <a:lumMod val="40000"/>
                        <a:lumOff val="60000"/>
                      </a:schemeClr>
                    </a:solidFill>
                  </a:tcPr>
                </a:tc>
                <a:tc>
                  <a:txBody>
                    <a:bodyPr/>
                    <a:lstStyle/>
                    <a:p>
                      <a:r>
                        <a:rPr lang="en-US" dirty="0" smtClean="0"/>
                        <a:t>99.9% process requests</a:t>
                      </a:r>
                      <a:endParaRPr lang="en-US" dirty="0"/>
                    </a:p>
                  </a:txBody>
                  <a:tcPr>
                    <a:solidFill>
                      <a:schemeClr val="accent4">
                        <a:lumMod val="40000"/>
                        <a:lumOff val="60000"/>
                      </a:schemeClr>
                    </a:solidFill>
                  </a:tcPr>
                </a:tc>
                <a:tc>
                  <a:txBody>
                    <a:bodyPr/>
                    <a:lstStyle/>
                    <a:p>
                      <a:pPr marL="285750" indent="-285750">
                        <a:buFont typeface="Arial" panose="020B0604020202020204" pitchFamily="34" charset="0"/>
                        <a:buChar char="•"/>
                      </a:pPr>
                      <a:r>
                        <a:rPr lang="en-US" dirty="0" smtClean="0"/>
                        <a:t>Unable to post messages to queue</a:t>
                      </a:r>
                      <a:endParaRPr lang="en-US" dirty="0"/>
                    </a:p>
                  </a:txBody>
                  <a:tcPr>
                    <a:solidFill>
                      <a:schemeClr val="accent4">
                        <a:lumMod val="40000"/>
                        <a:lumOff val="60000"/>
                      </a:schemeClr>
                    </a:solidFill>
                  </a:tcPr>
                </a:tc>
              </a:tr>
              <a:tr h="370840">
                <a:tc>
                  <a:txBody>
                    <a:bodyPr/>
                    <a:lstStyle/>
                    <a:p>
                      <a:r>
                        <a:rPr lang="en-US" dirty="0" smtClean="0"/>
                        <a:t>3</a:t>
                      </a:r>
                      <a:endParaRPr lang="en-US" dirty="0"/>
                    </a:p>
                  </a:txBody>
                  <a:tcPr>
                    <a:solidFill>
                      <a:schemeClr val="accent4">
                        <a:lumMod val="40000"/>
                        <a:lumOff val="60000"/>
                      </a:schemeClr>
                    </a:solidFill>
                  </a:tcPr>
                </a:tc>
                <a:tc>
                  <a:txBody>
                    <a:bodyPr/>
                    <a:lstStyle/>
                    <a:p>
                      <a:r>
                        <a:rPr lang="en-US" dirty="0" smtClean="0"/>
                        <a:t>SQL Database</a:t>
                      </a:r>
                      <a:endParaRPr lang="en-US" dirty="0"/>
                    </a:p>
                  </a:txBody>
                  <a:tcPr>
                    <a:solidFill>
                      <a:schemeClr val="accent4">
                        <a:lumMod val="40000"/>
                        <a:lumOff val="60000"/>
                      </a:schemeClr>
                    </a:solidFill>
                  </a:tcPr>
                </a:tc>
                <a:tc>
                  <a:txBody>
                    <a:bodyPr/>
                    <a:lstStyle/>
                    <a:p>
                      <a:r>
                        <a:rPr lang="en-US" dirty="0" smtClean="0"/>
                        <a:t>99.9% connectivity over monthly</a:t>
                      </a:r>
                      <a:r>
                        <a:rPr lang="en-US" baseline="0" dirty="0" smtClean="0"/>
                        <a:t> cycle (5 min increments)</a:t>
                      </a:r>
                      <a:endParaRPr lang="en-US" dirty="0"/>
                    </a:p>
                  </a:txBody>
                  <a:tcPr>
                    <a:solidFill>
                      <a:schemeClr val="accent4">
                        <a:lumMod val="40000"/>
                        <a:lumOff val="60000"/>
                      </a:schemeClr>
                    </a:solidFill>
                  </a:tcPr>
                </a:tc>
                <a:tc>
                  <a:txBody>
                    <a:bodyPr/>
                    <a:lstStyle/>
                    <a:p>
                      <a:pPr marL="285750" indent="-285750">
                        <a:buFont typeface="Arial" panose="020B0604020202020204" pitchFamily="34" charset="0"/>
                        <a:buChar char="•"/>
                      </a:pPr>
                      <a:r>
                        <a:rPr lang="en-US" dirty="0" smtClean="0"/>
                        <a:t>Unable to fulfill insert workloads without</a:t>
                      </a:r>
                      <a:r>
                        <a:rPr lang="en-US" baseline="0" dirty="0" smtClean="0"/>
                        <a:t> SQL interaction</a:t>
                      </a:r>
                      <a:endParaRPr lang="en-US" dirty="0"/>
                    </a:p>
                  </a:txBody>
                  <a:tcPr>
                    <a:solidFill>
                      <a:schemeClr val="accent4">
                        <a:lumMod val="40000"/>
                        <a:lumOff val="60000"/>
                      </a:schemeClr>
                    </a:solidFill>
                  </a:tcPr>
                </a:tc>
              </a:tr>
            </a:tbl>
          </a:graphicData>
        </a:graphic>
      </p:graphicFrame>
      <p:graphicFrame>
        <p:nvGraphicFramePr>
          <p:cNvPr id="5" name="Object 4"/>
          <p:cNvGraphicFramePr>
            <a:graphicFrameLocks noChangeAspect="1"/>
          </p:cNvGraphicFramePr>
          <p:nvPr>
            <p:extLst/>
          </p:nvPr>
        </p:nvGraphicFramePr>
        <p:xfrm>
          <a:off x="32390" y="1592262"/>
          <a:ext cx="5595712" cy="5098599"/>
        </p:xfrm>
        <a:graphic>
          <a:graphicData uri="http://schemas.openxmlformats.org/presentationml/2006/ole">
            <mc:AlternateContent xmlns:mc="http://schemas.openxmlformats.org/markup-compatibility/2006">
              <mc:Choice xmlns:v="urn:schemas-microsoft-com:vml" Requires="v">
                <p:oleObj spid="_x0000_s6147" name="Visio" r:id="rId5" imgW="6272059" imgH="5715000" progId="Visio.Drawing.15">
                  <p:embed/>
                </p:oleObj>
              </mc:Choice>
              <mc:Fallback>
                <p:oleObj name="Visio" r:id="rId5" imgW="6272059" imgH="5715000" progId="Visio.Drawing.15">
                  <p:embed/>
                  <p:pic>
                    <p:nvPicPr>
                      <p:cNvPr id="0" name=""/>
                      <p:cNvPicPr/>
                      <p:nvPr/>
                    </p:nvPicPr>
                    <p:blipFill>
                      <a:blip r:embed="rId6"/>
                      <a:stretch>
                        <a:fillRect/>
                      </a:stretch>
                    </p:blipFill>
                    <p:spPr>
                      <a:xfrm>
                        <a:off x="32390" y="1592262"/>
                        <a:ext cx="5595712" cy="5098599"/>
                      </a:xfrm>
                      <a:prstGeom prst="rect">
                        <a:avLst/>
                      </a:prstGeom>
                    </p:spPr>
                  </p:pic>
                </p:oleObj>
              </mc:Fallback>
            </mc:AlternateContent>
          </a:graphicData>
        </a:graphic>
      </p:graphicFrame>
      <p:pic>
        <p:nvPicPr>
          <p:cNvPr id="9" name="Picture 8"/>
          <p:cNvPicPr>
            <a:picLocks noChangeAspect="1"/>
          </p:cNvPicPr>
          <p:nvPr/>
        </p:nvPicPr>
        <p:blipFill>
          <a:blip r:embed="rId7"/>
          <a:stretch>
            <a:fillRect/>
          </a:stretch>
        </p:blipFill>
        <p:spPr>
          <a:xfrm>
            <a:off x="5687349" y="1882399"/>
            <a:ext cx="530888" cy="624263"/>
          </a:xfrm>
          <a:prstGeom prst="rect">
            <a:avLst/>
          </a:prstGeom>
        </p:spPr>
      </p:pic>
      <p:pic>
        <p:nvPicPr>
          <p:cNvPr id="10" name="Picture 9"/>
          <p:cNvPicPr>
            <a:picLocks noChangeAspect="1"/>
          </p:cNvPicPr>
          <p:nvPr/>
        </p:nvPicPr>
        <p:blipFill>
          <a:blip r:embed="rId8"/>
          <a:stretch>
            <a:fillRect/>
          </a:stretch>
        </p:blipFill>
        <p:spPr>
          <a:xfrm>
            <a:off x="5663903" y="2786231"/>
            <a:ext cx="526866" cy="624263"/>
          </a:xfrm>
          <a:prstGeom prst="rect">
            <a:avLst/>
          </a:prstGeom>
        </p:spPr>
      </p:pic>
      <p:pic>
        <p:nvPicPr>
          <p:cNvPr id="11" name="Picture 10"/>
          <p:cNvPicPr>
            <a:picLocks noChangeAspect="1"/>
          </p:cNvPicPr>
          <p:nvPr/>
        </p:nvPicPr>
        <p:blipFill>
          <a:blip r:embed="rId9"/>
          <a:stretch>
            <a:fillRect/>
          </a:stretch>
        </p:blipFill>
        <p:spPr>
          <a:xfrm>
            <a:off x="5663903" y="3690063"/>
            <a:ext cx="538931" cy="624263"/>
          </a:xfrm>
          <a:prstGeom prst="rect">
            <a:avLst/>
          </a:prstGeom>
        </p:spPr>
      </p:pic>
      <p:pic>
        <p:nvPicPr>
          <p:cNvPr id="12" name="Picture 11"/>
          <p:cNvPicPr>
            <a:picLocks noChangeAspect="1"/>
          </p:cNvPicPr>
          <p:nvPr/>
        </p:nvPicPr>
        <p:blipFill>
          <a:blip r:embed="rId10"/>
          <a:stretch>
            <a:fillRect/>
          </a:stretch>
        </p:blipFill>
        <p:spPr>
          <a:xfrm>
            <a:off x="5671946" y="4360437"/>
            <a:ext cx="530888" cy="624263"/>
          </a:xfrm>
          <a:prstGeom prst="rect">
            <a:avLst/>
          </a:prstGeom>
        </p:spPr>
      </p:pic>
      <p:sp>
        <p:nvSpPr>
          <p:cNvPr id="13" name="Rectangle 12"/>
          <p:cNvSpPr/>
          <p:nvPr/>
        </p:nvSpPr>
        <p:spPr bwMode="auto">
          <a:xfrm>
            <a:off x="5663903" y="1439862"/>
            <a:ext cx="6635517" cy="44958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defTabSz="932472" fontAlgn="base">
              <a:lnSpc>
                <a:spcPct val="90000"/>
              </a:lnSpc>
              <a:spcBef>
                <a:spcPct val="0"/>
              </a:spcBef>
              <a:spcAft>
                <a:spcPct val="0"/>
              </a:spcAft>
              <a:buFont typeface="Arial" panose="020B0604020202020204" pitchFamily="34" charset="0"/>
              <a:buChar char="•"/>
            </a:pPr>
            <a:r>
              <a:rPr lang="en-US" sz="2800" dirty="0" smtClean="0">
                <a:solidFill>
                  <a:srgbClr val="404040"/>
                </a:solidFill>
                <a:ea typeface="Segoe UI" pitchFamily="34" charset="0"/>
                <a:cs typeface="Segoe UI" pitchFamily="34" charset="0"/>
              </a:rPr>
              <a:t>Moving to a queue-driven insert pattern, our accept workload has no direct dependency on SQL Database </a:t>
            </a:r>
          </a:p>
          <a:p>
            <a:pPr defTabSz="932472" fontAlgn="base">
              <a:lnSpc>
                <a:spcPct val="90000"/>
              </a:lnSpc>
              <a:spcBef>
                <a:spcPct val="0"/>
              </a:spcBef>
              <a:spcAft>
                <a:spcPct val="0"/>
              </a:spcAft>
            </a:pPr>
            <a:endParaRPr lang="en-US" sz="2800" dirty="0" smtClean="0">
              <a:solidFill>
                <a:srgbClr val="404040"/>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800" dirty="0" smtClean="0">
                <a:solidFill>
                  <a:srgbClr val="404040"/>
                </a:solidFill>
                <a:ea typeface="Segoe UI" pitchFamily="34" charset="0"/>
                <a:cs typeface="Segoe UI" pitchFamily="34" charset="0"/>
              </a:rPr>
              <a:t>Transient error event for SQL Database increases latency (for inserting to DB) but does not affect receiving messages</a:t>
            </a:r>
          </a:p>
          <a:p>
            <a:pPr defTabSz="932472" fontAlgn="base">
              <a:lnSpc>
                <a:spcPct val="90000"/>
              </a:lnSpc>
              <a:spcBef>
                <a:spcPct val="0"/>
              </a:spcBef>
              <a:spcAft>
                <a:spcPct val="0"/>
              </a:spcAft>
            </a:pPr>
            <a:endParaRPr lang="en-US" sz="2800" dirty="0" smtClean="0">
              <a:solidFill>
                <a:srgbClr val="404040"/>
              </a:solidFill>
              <a:ea typeface="Segoe UI" pitchFamily="34" charset="0"/>
              <a:cs typeface="Segoe UI" pitchFamily="34" charset="0"/>
            </a:endParaRPr>
          </a:p>
          <a:p>
            <a:pPr marL="342900" indent="-342900" defTabSz="932472" fontAlgn="base">
              <a:lnSpc>
                <a:spcPct val="90000"/>
              </a:lnSpc>
              <a:spcBef>
                <a:spcPct val="0"/>
              </a:spcBef>
              <a:spcAft>
                <a:spcPct val="0"/>
              </a:spcAft>
              <a:buFont typeface="Arial" panose="020B0604020202020204" pitchFamily="34" charset="0"/>
              <a:buChar char="•"/>
            </a:pPr>
            <a:r>
              <a:rPr lang="en-US" sz="2800" b="1" dirty="0" smtClean="0">
                <a:solidFill>
                  <a:srgbClr val="404040"/>
                </a:solidFill>
                <a:ea typeface="Segoe UI" pitchFamily="34" charset="0"/>
                <a:cs typeface="Segoe UI" pitchFamily="34" charset="0"/>
              </a:rPr>
              <a:t>Trading latency for availability </a:t>
            </a:r>
          </a:p>
          <a:p>
            <a:pPr marL="342900" indent="-342900" defTabSz="932472" fontAlgn="base">
              <a:lnSpc>
                <a:spcPct val="90000"/>
              </a:lnSpc>
              <a:spcBef>
                <a:spcPct val="0"/>
              </a:spcBef>
              <a:spcAft>
                <a:spcPct val="0"/>
              </a:spcAft>
              <a:buFont typeface="Arial" panose="020B0604020202020204" pitchFamily="34" charset="0"/>
              <a:buChar char="•"/>
            </a:pPr>
            <a:endParaRPr lang="en-US" sz="2800" dirty="0" smtClean="0">
              <a:solidFill>
                <a:srgbClr val="404040"/>
              </a:solidFill>
              <a:ea typeface="Segoe UI" pitchFamily="34" charset="0"/>
              <a:cs typeface="Segoe UI" pitchFamily="34" charset="0"/>
            </a:endParaRPr>
          </a:p>
        </p:txBody>
      </p:sp>
    </p:spTree>
    <p:extLst>
      <p:ext uri="{BB962C8B-B14F-4D97-AF65-F5344CB8AC3E}">
        <p14:creationId xmlns:p14="http://schemas.microsoft.com/office/powerpoint/2010/main" val="2952092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2"/>
          </p:nvPr>
        </p:nvSpPr>
        <p:spPr>
          <a:xfrm>
            <a:off x="276539" y="5783263"/>
            <a:ext cx="12159935" cy="902608"/>
          </a:xfrm>
        </p:spPr>
        <p:txBody>
          <a:bodyPr/>
          <a:lstStyle/>
          <a:p>
            <a:r>
              <a:rPr lang="en-US" sz="3200" dirty="0" smtClean="0"/>
              <a:t>Mark Simms, Principal Group Program Manager (@</a:t>
            </a:r>
            <a:r>
              <a:rPr lang="en-US" sz="3200" dirty="0" err="1" smtClean="0"/>
              <a:t>mabsimms</a:t>
            </a:r>
            <a:r>
              <a:rPr lang="en-US" sz="3200" dirty="0" smtClean="0"/>
              <a:t>)</a:t>
            </a:r>
          </a:p>
          <a:p>
            <a:r>
              <a:rPr lang="en-US" sz="3200" dirty="0" smtClean="0"/>
              <a:t>Chris Clayton, Principal Program Manager Lead</a:t>
            </a:r>
          </a:p>
          <a:p>
            <a:r>
              <a:rPr lang="en-US" sz="3200" dirty="0" err="1" smtClean="0"/>
              <a:t>AzureCAT</a:t>
            </a:r>
            <a:endParaRPr lang="en-US" sz="3200" dirty="0"/>
          </a:p>
        </p:txBody>
      </p:sp>
      <p:sp>
        <p:nvSpPr>
          <p:cNvPr id="2" name="Title 1"/>
          <p:cNvSpPr>
            <a:spLocks noGrp="1"/>
          </p:cNvSpPr>
          <p:nvPr>
            <p:ph type="title"/>
          </p:nvPr>
        </p:nvSpPr>
        <p:spPr/>
        <p:txBody>
          <a:bodyPr/>
          <a:lstStyle/>
          <a:p>
            <a:r>
              <a:rPr lang="en-US" dirty="0"/>
              <a:t>Building Big: Lessons learned from Azure customers </a:t>
            </a:r>
          </a:p>
        </p:txBody>
      </p:sp>
      <p:sp>
        <p:nvSpPr>
          <p:cNvPr id="4" name="Text Placeholder 3"/>
          <p:cNvSpPr>
            <a:spLocks noGrp="1"/>
          </p:cNvSpPr>
          <p:nvPr>
            <p:ph type="body" sz="quarter" idx="13"/>
          </p:nvPr>
        </p:nvSpPr>
        <p:spPr/>
        <p:txBody>
          <a:bodyPr/>
          <a:lstStyle/>
          <a:p>
            <a:r>
              <a:rPr lang="en-US" dirty="0" smtClean="0"/>
              <a:t>3-633</a:t>
            </a:r>
            <a:endParaRPr lang="en-US" dirty="0"/>
          </a:p>
        </p:txBody>
      </p:sp>
    </p:spTree>
    <p:extLst>
      <p:ext uri="{BB962C8B-B14F-4D97-AF65-F5344CB8AC3E}">
        <p14:creationId xmlns:p14="http://schemas.microsoft.com/office/powerpoint/2010/main" val="98825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smtClean="0"/>
              <a:t>What are our practical scale and availability considerations?</a:t>
            </a:r>
            <a:endParaRPr lang="en-US" dirty="0"/>
          </a:p>
        </p:txBody>
      </p:sp>
      <p:sp>
        <p:nvSpPr>
          <p:cNvPr id="3" name="Picture Placeholder 2"/>
          <p:cNvSpPr>
            <a:spLocks noGrp="1"/>
          </p:cNvSpPr>
          <p:nvPr>
            <p:ph type="pic" sz="quarter" idx="16"/>
          </p:nvPr>
        </p:nvSpPr>
        <p:spPr/>
      </p:sp>
      <p:sp>
        <p:nvSpPr>
          <p:cNvPr id="4" name="Title 3"/>
          <p:cNvSpPr>
            <a:spLocks noGrp="1"/>
          </p:cNvSpPr>
          <p:nvPr>
            <p:ph type="title"/>
          </p:nvPr>
        </p:nvSpPr>
        <p:spPr/>
        <p:txBody>
          <a:bodyPr/>
          <a:lstStyle/>
          <a:p>
            <a:r>
              <a:rPr lang="en-US" dirty="0" smtClean="0"/>
              <a:t>Going Beyond SLAs.. </a:t>
            </a:r>
            <a:endParaRPr lang="en-US" dirty="0"/>
          </a:p>
        </p:txBody>
      </p:sp>
    </p:spTree>
    <p:extLst>
      <p:ext uri="{BB962C8B-B14F-4D97-AF65-F5344CB8AC3E}">
        <p14:creationId xmlns:p14="http://schemas.microsoft.com/office/powerpoint/2010/main" val="265510959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pPr marL="0" indent="0">
              <a:buNone/>
            </a:pPr>
            <a:r>
              <a:rPr lang="en-US" sz="3200" dirty="0" smtClean="0"/>
              <a:t>SLA calculations only cover dependency availability</a:t>
            </a:r>
          </a:p>
          <a:p>
            <a:pPr marL="342900" lvl="1" indent="-342900"/>
            <a:r>
              <a:rPr lang="en-US" dirty="0"/>
              <a:t>They don’t do anything about bad code + weird load</a:t>
            </a:r>
            <a:r>
              <a:rPr lang="en-US" dirty="0" smtClean="0"/>
              <a:t>.</a:t>
            </a:r>
            <a:endParaRPr lang="en-US" sz="4000" dirty="0" smtClean="0"/>
          </a:p>
          <a:p>
            <a:pPr marL="0" indent="0">
              <a:buNone/>
            </a:pPr>
            <a:endParaRPr lang="en-US" sz="3400" dirty="0" smtClean="0"/>
          </a:p>
          <a:p>
            <a:pPr marL="0" indent="0">
              <a:buNone/>
            </a:pPr>
            <a:r>
              <a:rPr lang="en-US" sz="3400" dirty="0" smtClean="0"/>
              <a:t>The real SLA is delivering value to your customers</a:t>
            </a:r>
          </a:p>
          <a:p>
            <a:pPr lvl="1"/>
            <a:r>
              <a:rPr lang="en-US" dirty="0" smtClean="0"/>
              <a:t>This is measured </a:t>
            </a:r>
            <a:r>
              <a:rPr lang="en-US" u="sng" dirty="0" smtClean="0"/>
              <a:t>workload by workload</a:t>
            </a:r>
          </a:p>
          <a:p>
            <a:pPr marL="342900" lvl="1" indent="0">
              <a:buNone/>
            </a:pPr>
            <a:endParaRPr lang="en-US" dirty="0" smtClean="0"/>
          </a:p>
          <a:p>
            <a:pPr marL="0" indent="0">
              <a:buNone/>
            </a:pPr>
            <a:r>
              <a:rPr lang="en-US" sz="3400" dirty="0" smtClean="0"/>
              <a:t>Review end-to-end code flow, look for availability/scalability challenges</a:t>
            </a:r>
            <a:endParaRPr lang="en-US" dirty="0"/>
          </a:p>
          <a:p>
            <a:pPr lvl="1"/>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Availability – Digging deeper than SLAs</a:t>
            </a:r>
            <a:endParaRPr lang="en-US" dirty="0"/>
          </a:p>
        </p:txBody>
      </p:sp>
      <p:sp>
        <p:nvSpPr>
          <p:cNvPr id="11" name="Text Placeholder 10"/>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8324656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Availability – Digging deeper than SLAs</a:t>
            </a:r>
            <a:endParaRPr lang="en-US" dirty="0"/>
          </a:p>
        </p:txBody>
      </p:sp>
      <p:sp>
        <p:nvSpPr>
          <p:cNvPr id="6" name="Rectangle 5"/>
          <p:cNvSpPr/>
          <p:nvPr/>
        </p:nvSpPr>
        <p:spPr bwMode="auto">
          <a:xfrm>
            <a:off x="2408237" y="2354262"/>
            <a:ext cx="1295400" cy="1066800"/>
          </a:xfrm>
          <a:prstGeom prst="rect">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 name="Object 4"/>
          <p:cNvGraphicFramePr>
            <a:graphicFrameLocks noChangeAspect="1"/>
          </p:cNvGraphicFramePr>
          <p:nvPr>
            <p:extLst/>
          </p:nvPr>
        </p:nvGraphicFramePr>
        <p:xfrm>
          <a:off x="297229" y="754062"/>
          <a:ext cx="11993161" cy="2438400"/>
        </p:xfrm>
        <a:graphic>
          <a:graphicData uri="http://schemas.openxmlformats.org/presentationml/2006/ole">
            <mc:AlternateContent xmlns:mc="http://schemas.openxmlformats.org/markup-compatibility/2006">
              <mc:Choice xmlns:v="urn:schemas-microsoft-com:vml" Requires="v">
                <p:oleObj spid="_x0000_s7171" name="Visio" r:id="rId4" imgW="10915730" imgH="2219272" progId="Visio.Drawing.15">
                  <p:embed/>
                </p:oleObj>
              </mc:Choice>
              <mc:Fallback>
                <p:oleObj name="Visio" r:id="rId4" imgW="10915730" imgH="2219272" progId="Visio.Drawing.15">
                  <p:embed/>
                  <p:pic>
                    <p:nvPicPr>
                      <p:cNvPr id="0" name=""/>
                      <p:cNvPicPr/>
                      <p:nvPr/>
                    </p:nvPicPr>
                    <p:blipFill>
                      <a:blip r:embed="rId5"/>
                      <a:stretch>
                        <a:fillRect/>
                      </a:stretch>
                    </p:blipFill>
                    <p:spPr>
                      <a:xfrm>
                        <a:off x="297229" y="754062"/>
                        <a:ext cx="11993161" cy="2438400"/>
                      </a:xfrm>
                      <a:prstGeom prst="rect">
                        <a:avLst/>
                      </a:prstGeom>
                    </p:spPr>
                  </p:pic>
                </p:oleObj>
              </mc:Fallback>
            </mc:AlternateContent>
          </a:graphicData>
        </a:graphic>
      </p:graphicFrame>
      <p:sp>
        <p:nvSpPr>
          <p:cNvPr id="7" name="TextBox 6"/>
          <p:cNvSpPr txBox="1"/>
          <p:nvPr/>
        </p:nvSpPr>
        <p:spPr>
          <a:xfrm>
            <a:off x="350837" y="3725862"/>
            <a:ext cx="5029200" cy="136960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404040"/>
                    </a:gs>
                    <a:gs pos="30000">
                      <a:srgbClr val="404040"/>
                    </a:gs>
                  </a:gsLst>
                  <a:lin ang="5400000" scaled="0"/>
                </a:gradFill>
              </a:rPr>
              <a:t>Does our solution require node affinity on new HTTP connections?</a:t>
            </a:r>
          </a:p>
          <a:p>
            <a:pPr>
              <a:lnSpc>
                <a:spcPct val="90000"/>
              </a:lnSpc>
              <a:spcAft>
                <a:spcPts val="600"/>
              </a:spcAft>
            </a:pPr>
            <a:endParaRPr lang="en-US" sz="2400" dirty="0">
              <a:gradFill>
                <a:gsLst>
                  <a:gs pos="2917">
                    <a:srgbClr val="404040"/>
                  </a:gs>
                  <a:gs pos="30000">
                    <a:srgbClr val="404040"/>
                  </a:gs>
                </a:gsLst>
                <a:lin ang="5400000" scaled="0"/>
              </a:gradFill>
            </a:endParaRPr>
          </a:p>
        </p:txBody>
      </p:sp>
      <p:sp>
        <p:nvSpPr>
          <p:cNvPr id="8" name="Rectangle 7"/>
          <p:cNvSpPr/>
          <p:nvPr/>
        </p:nvSpPr>
        <p:spPr>
          <a:xfrm>
            <a:off x="6293809" y="3792729"/>
            <a:ext cx="5639428" cy="1089529"/>
          </a:xfrm>
          <a:prstGeom prst="rect">
            <a:avLst/>
          </a:prstGeom>
        </p:spPr>
        <p:txBody>
          <a:bodyPr wrap="square">
            <a:spAutoFit/>
          </a:bodyPr>
          <a:lstStyle/>
          <a:p>
            <a:pPr>
              <a:lnSpc>
                <a:spcPct val="90000"/>
              </a:lnSpc>
              <a:spcAft>
                <a:spcPts val="600"/>
              </a:spcAft>
            </a:pPr>
            <a:r>
              <a:rPr lang="en-US" sz="2400" dirty="0">
                <a:gradFill>
                  <a:gsLst>
                    <a:gs pos="2917">
                      <a:srgbClr val="404040"/>
                    </a:gs>
                    <a:gs pos="30000">
                      <a:srgbClr val="404040"/>
                    </a:gs>
                  </a:gsLst>
                  <a:lin ang="5400000" scaled="0"/>
                </a:gradFill>
              </a:rPr>
              <a:t>No – any web role instance can service any request.  No localized or </a:t>
            </a:r>
            <a:r>
              <a:rPr lang="en-US" sz="2400" dirty="0" err="1">
                <a:gradFill>
                  <a:gsLst>
                    <a:gs pos="2917">
                      <a:srgbClr val="404040"/>
                    </a:gs>
                    <a:gs pos="30000">
                      <a:srgbClr val="404040"/>
                    </a:gs>
                  </a:gsLst>
                  <a:lin ang="5400000" scaled="0"/>
                </a:gradFill>
              </a:rPr>
              <a:t>affintized</a:t>
            </a:r>
            <a:r>
              <a:rPr lang="en-US" sz="2400" dirty="0">
                <a:gradFill>
                  <a:gsLst>
                    <a:gs pos="2917">
                      <a:srgbClr val="404040"/>
                    </a:gs>
                    <a:gs pos="30000">
                      <a:srgbClr val="404040"/>
                    </a:gs>
                  </a:gsLst>
                  <a:lin ang="5400000" scaled="0"/>
                </a:gradFill>
              </a:rPr>
              <a:t> state.</a:t>
            </a:r>
          </a:p>
        </p:txBody>
      </p:sp>
      <p:sp>
        <p:nvSpPr>
          <p:cNvPr id="12" name="Right Arrow 11"/>
          <p:cNvSpPr/>
          <p:nvPr/>
        </p:nvSpPr>
        <p:spPr bwMode="auto">
          <a:xfrm>
            <a:off x="5443345" y="3814099"/>
            <a:ext cx="762000" cy="6858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5726407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Availability – Digging deeper than SLAs</a:t>
            </a:r>
            <a:endParaRPr lang="en-US" dirty="0"/>
          </a:p>
        </p:txBody>
      </p:sp>
      <p:sp>
        <p:nvSpPr>
          <p:cNvPr id="6" name="Rectangle 5"/>
          <p:cNvSpPr/>
          <p:nvPr/>
        </p:nvSpPr>
        <p:spPr bwMode="auto">
          <a:xfrm>
            <a:off x="3551237" y="2352186"/>
            <a:ext cx="1295400" cy="1066800"/>
          </a:xfrm>
          <a:prstGeom prst="rect">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 name="Object 4"/>
          <p:cNvGraphicFramePr>
            <a:graphicFrameLocks noChangeAspect="1"/>
          </p:cNvGraphicFramePr>
          <p:nvPr/>
        </p:nvGraphicFramePr>
        <p:xfrm>
          <a:off x="297229" y="754062"/>
          <a:ext cx="11993161" cy="2438400"/>
        </p:xfrm>
        <a:graphic>
          <a:graphicData uri="http://schemas.openxmlformats.org/presentationml/2006/ole">
            <mc:AlternateContent xmlns:mc="http://schemas.openxmlformats.org/markup-compatibility/2006">
              <mc:Choice xmlns:v="urn:schemas-microsoft-com:vml" Requires="v">
                <p:oleObj spid="_x0000_s8195" name="Visio" r:id="rId4" imgW="10915730" imgH="2219272" progId="Visio.Drawing.15">
                  <p:embed/>
                </p:oleObj>
              </mc:Choice>
              <mc:Fallback>
                <p:oleObj name="Visio" r:id="rId4" imgW="10915730" imgH="2219272" progId="Visio.Drawing.15">
                  <p:embed/>
                  <p:pic>
                    <p:nvPicPr>
                      <p:cNvPr id="0" name=""/>
                      <p:cNvPicPr/>
                      <p:nvPr/>
                    </p:nvPicPr>
                    <p:blipFill>
                      <a:blip r:embed="rId5"/>
                      <a:stretch>
                        <a:fillRect/>
                      </a:stretch>
                    </p:blipFill>
                    <p:spPr>
                      <a:xfrm>
                        <a:off x="297229" y="754062"/>
                        <a:ext cx="11993161" cy="2438400"/>
                      </a:xfrm>
                      <a:prstGeom prst="rect">
                        <a:avLst/>
                      </a:prstGeom>
                    </p:spPr>
                  </p:pic>
                </p:oleObj>
              </mc:Fallback>
            </mc:AlternateContent>
          </a:graphicData>
        </a:graphic>
      </p:graphicFrame>
      <p:sp>
        <p:nvSpPr>
          <p:cNvPr id="7" name="TextBox 6"/>
          <p:cNvSpPr txBox="1"/>
          <p:nvPr/>
        </p:nvSpPr>
        <p:spPr>
          <a:xfrm>
            <a:off x="350837" y="3725862"/>
            <a:ext cx="5334000" cy="3096232"/>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rPr>
              <a:t>How many concurrent requests can our HTTP listener handle per node?</a:t>
            </a:r>
          </a:p>
          <a:p>
            <a:pPr>
              <a:lnSpc>
                <a:spcPct val="90000"/>
              </a:lnSpc>
              <a:spcAft>
                <a:spcPts val="600"/>
              </a:spcAft>
            </a:pPr>
            <a:endParaRPr lang="en-US" sz="2000" dirty="0">
              <a:gradFill>
                <a:gsLst>
                  <a:gs pos="2917">
                    <a:srgbClr val="404040"/>
                  </a:gs>
                  <a:gs pos="30000">
                    <a:srgbClr val="404040"/>
                  </a:gs>
                </a:gsLst>
                <a:lin ang="5400000" scaled="0"/>
              </a:gradFill>
            </a:endParaRPr>
          </a:p>
          <a:p>
            <a:pPr>
              <a:lnSpc>
                <a:spcPct val="90000"/>
              </a:lnSpc>
              <a:spcAft>
                <a:spcPts val="600"/>
              </a:spcAft>
            </a:pPr>
            <a:r>
              <a:rPr lang="en-US" sz="2000" dirty="0" smtClean="0">
                <a:gradFill>
                  <a:gsLst>
                    <a:gs pos="2917">
                      <a:srgbClr val="404040"/>
                    </a:gs>
                    <a:gs pos="30000">
                      <a:srgbClr val="404040"/>
                    </a:gs>
                  </a:gsLst>
                  <a:lin ang="5400000" scaled="0"/>
                </a:gradFill>
              </a:rPr>
              <a:t>By default – 12x core count parallel “dispatch” threads</a:t>
            </a:r>
          </a:p>
          <a:p>
            <a:pPr>
              <a:lnSpc>
                <a:spcPct val="90000"/>
              </a:lnSpc>
              <a:spcAft>
                <a:spcPts val="600"/>
              </a:spcAft>
            </a:pPr>
            <a:endParaRPr lang="en-US" sz="2000" dirty="0">
              <a:gradFill>
                <a:gsLst>
                  <a:gs pos="2917">
                    <a:srgbClr val="404040"/>
                  </a:gs>
                  <a:gs pos="30000">
                    <a:srgbClr val="404040"/>
                  </a:gs>
                </a:gsLst>
                <a:lin ang="5400000" scaled="0"/>
              </a:gradFill>
            </a:endParaRPr>
          </a:p>
          <a:p>
            <a:pPr>
              <a:lnSpc>
                <a:spcPct val="90000"/>
              </a:lnSpc>
              <a:spcAft>
                <a:spcPts val="600"/>
              </a:spcAft>
            </a:pPr>
            <a:r>
              <a:rPr lang="en-US" sz="2000" dirty="0">
                <a:gradFill>
                  <a:gsLst>
                    <a:gs pos="2917">
                      <a:srgbClr val="404040"/>
                    </a:gs>
                    <a:gs pos="30000">
                      <a:srgbClr val="404040"/>
                    </a:gs>
                  </a:gsLst>
                  <a:lin ang="5400000" scaled="0"/>
                </a:gradFill>
              </a:rPr>
              <a:t>If requests back up in the queue (default 5000) web service goes into 503 Server Unavailable</a:t>
            </a:r>
            <a:endParaRPr lang="en-US" sz="2000" dirty="0" smtClean="0">
              <a:gradFill>
                <a:gsLst>
                  <a:gs pos="2917">
                    <a:srgbClr val="404040"/>
                  </a:gs>
                  <a:gs pos="30000">
                    <a:srgbClr val="404040"/>
                  </a:gs>
                </a:gsLst>
                <a:lin ang="5400000" scaled="0"/>
              </a:gradFill>
            </a:endParaRPr>
          </a:p>
        </p:txBody>
      </p:sp>
      <p:sp>
        <p:nvSpPr>
          <p:cNvPr id="9" name="TextBox 8"/>
          <p:cNvSpPr txBox="1"/>
          <p:nvPr/>
        </p:nvSpPr>
        <p:spPr>
          <a:xfrm>
            <a:off x="6129459" y="3725861"/>
            <a:ext cx="5791200" cy="1834348"/>
          </a:xfrm>
          <a:prstGeom prst="rect">
            <a:avLst/>
          </a:prstGeom>
          <a:noFill/>
        </p:spPr>
        <p:txBody>
          <a:bodyPr wrap="square" lIns="182880" tIns="146304" rIns="182880" bIns="146304" rtlCol="0">
            <a:spAutoFit/>
          </a:bodyPr>
          <a:lstStyle/>
          <a:p>
            <a:pPr>
              <a:lnSpc>
                <a:spcPct val="90000"/>
              </a:lnSpc>
              <a:spcAft>
                <a:spcPts val="600"/>
              </a:spcAft>
            </a:pPr>
            <a:r>
              <a:rPr lang="en-US" sz="2000" dirty="0" smtClean="0">
                <a:gradFill>
                  <a:gsLst>
                    <a:gs pos="2917">
                      <a:srgbClr val="404040"/>
                    </a:gs>
                    <a:gs pos="30000">
                      <a:srgbClr val="404040"/>
                    </a:gs>
                  </a:gsLst>
                  <a:lin ang="5400000" scaled="0"/>
                </a:gradFill>
              </a:rPr>
              <a:t>Long running activities can block the queue (i.e. high latency code paths)</a:t>
            </a:r>
          </a:p>
          <a:p>
            <a:pPr>
              <a:lnSpc>
                <a:spcPct val="90000"/>
              </a:lnSpc>
              <a:spcAft>
                <a:spcPts val="600"/>
              </a:spcAft>
            </a:pPr>
            <a:endParaRPr lang="en-US" sz="2000" dirty="0">
              <a:gradFill>
                <a:gsLst>
                  <a:gs pos="2917">
                    <a:srgbClr val="404040"/>
                  </a:gs>
                  <a:gs pos="30000">
                    <a:srgbClr val="404040"/>
                  </a:gs>
                </a:gsLst>
                <a:lin ang="5400000" scaled="0"/>
              </a:gradFill>
            </a:endParaRPr>
          </a:p>
          <a:p>
            <a:pPr>
              <a:lnSpc>
                <a:spcPct val="90000"/>
              </a:lnSpc>
              <a:spcAft>
                <a:spcPts val="600"/>
              </a:spcAft>
            </a:pPr>
            <a:r>
              <a:rPr lang="en-US" sz="2000" dirty="0" smtClean="0">
                <a:gradFill>
                  <a:gsLst>
                    <a:gs pos="2917">
                      <a:srgbClr val="404040"/>
                    </a:gs>
                    <a:gs pos="30000">
                      <a:srgbClr val="404040"/>
                    </a:gs>
                  </a:gsLst>
                  <a:lin ang="5400000" scaled="0"/>
                </a:gradFill>
              </a:rPr>
              <a:t>Must make all calls </a:t>
            </a:r>
            <a:r>
              <a:rPr lang="en-US" sz="2000" b="1" dirty="0" smtClean="0">
                <a:gradFill>
                  <a:gsLst>
                    <a:gs pos="2917">
                      <a:srgbClr val="404040"/>
                    </a:gs>
                    <a:gs pos="30000">
                      <a:srgbClr val="404040"/>
                    </a:gs>
                  </a:gsLst>
                  <a:lin ang="5400000" scaled="0"/>
                </a:gradFill>
              </a:rPr>
              <a:t>asynchronous</a:t>
            </a:r>
            <a:r>
              <a:rPr lang="en-US" sz="2000" dirty="0" smtClean="0">
                <a:gradFill>
                  <a:gsLst>
                    <a:gs pos="2917">
                      <a:srgbClr val="404040"/>
                    </a:gs>
                    <a:gs pos="30000">
                      <a:srgbClr val="404040"/>
                    </a:gs>
                  </a:gsLst>
                  <a:lin ang="5400000" scaled="0"/>
                </a:gradFill>
              </a:rPr>
              <a:t>, and bound downstream calls (to dependent services)</a:t>
            </a:r>
          </a:p>
        </p:txBody>
      </p:sp>
      <p:sp>
        <p:nvSpPr>
          <p:cNvPr id="2" name="Right Arrow 1"/>
          <p:cNvSpPr/>
          <p:nvPr/>
        </p:nvSpPr>
        <p:spPr bwMode="auto">
          <a:xfrm>
            <a:off x="5310126" y="4300135"/>
            <a:ext cx="749422" cy="685800"/>
          </a:xfrm>
          <a:prstGeom prst="rightArrow">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p:cNvSpPr txBox="1"/>
          <p:nvPr/>
        </p:nvSpPr>
        <p:spPr>
          <a:xfrm>
            <a:off x="6904037" y="5783262"/>
            <a:ext cx="5260166" cy="960263"/>
          </a:xfrm>
          <a:prstGeom prst="rect">
            <a:avLst/>
          </a:prstGeom>
        </p:spPr>
        <p:style>
          <a:lnRef idx="2">
            <a:schemeClr val="accent1"/>
          </a:lnRef>
          <a:fillRef idx="1">
            <a:schemeClr val="lt1"/>
          </a:fillRef>
          <a:effectRef idx="0">
            <a:schemeClr val="accent1"/>
          </a:effectRef>
          <a:fontRef idx="minor">
            <a:schemeClr val="dk1"/>
          </a:fontRef>
        </p:style>
        <p:txBody>
          <a:bodyPr wrap="square" lIns="182880" tIns="146304" rIns="182880" bIns="146304" rtlCol="0">
            <a:spAutoFit/>
          </a:bodyPr>
          <a:lstStyle/>
          <a:p>
            <a:pPr>
              <a:lnSpc>
                <a:spcPct val="90000"/>
              </a:lnSpc>
              <a:spcAft>
                <a:spcPts val="600"/>
              </a:spcAft>
            </a:pPr>
            <a:r>
              <a:rPr lang="en-US" sz="2400" dirty="0" smtClean="0">
                <a:gradFill>
                  <a:gsLst>
                    <a:gs pos="2917">
                      <a:srgbClr val="404040"/>
                    </a:gs>
                    <a:gs pos="30000">
                      <a:srgbClr val="404040"/>
                    </a:gs>
                  </a:gsLst>
                  <a:lin ang="5400000" scaled="0"/>
                </a:gradFill>
              </a:rPr>
              <a:t>This is an example of availability and scalability being tightly coupled</a:t>
            </a:r>
          </a:p>
        </p:txBody>
      </p:sp>
    </p:spTree>
    <p:extLst>
      <p:ext uri="{BB962C8B-B14F-4D97-AF65-F5344CB8AC3E}">
        <p14:creationId xmlns:p14="http://schemas.microsoft.com/office/powerpoint/2010/main" val="405901521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4090" y="2995"/>
          <a:ext cx="1586" cy="1586"/>
        </p:xfrm>
        <a:graphic>
          <a:graphicData uri="http://schemas.openxmlformats.org/presentationml/2006/ole">
            <mc:AlternateContent xmlns:mc="http://schemas.openxmlformats.org/markup-compatibility/2006">
              <mc:Choice xmlns:v="urn:schemas-microsoft-com:vml" Requires="v">
                <p:oleObj spid="_x0000_s921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4090" y="2995"/>
                        <a:ext cx="1586" cy="158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solidFill>
                  <a:schemeClr val="tx1"/>
                </a:solidFill>
              </a:rPr>
              <a:t>Impact of blocking the queue</a:t>
            </a:r>
            <a:endParaRPr lang="en-US" dirty="0">
              <a:solidFill>
                <a:schemeClr val="tx1"/>
              </a:solidFill>
            </a:endParaRPr>
          </a:p>
        </p:txBody>
      </p:sp>
      <p:sp>
        <p:nvSpPr>
          <p:cNvPr id="5" name="Text Placeholder 6"/>
          <p:cNvSpPr txBox="1">
            <a:spLocks/>
          </p:cNvSpPr>
          <p:nvPr/>
        </p:nvSpPr>
        <p:spPr>
          <a:xfrm>
            <a:off x="277029" y="1042918"/>
            <a:ext cx="4570161" cy="509672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182806" tIns="146246" rIns="182806" bIns="146246"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1199"/>
              </a:spcBef>
              <a:buFont typeface="Arial" pitchFamily="34" charset="0"/>
              <a:buNone/>
            </a:pPr>
            <a:r>
              <a:rPr lang="en-US" sz="2799" dirty="0" smtClean="0">
                <a:gradFill>
                  <a:gsLst>
                    <a:gs pos="1250">
                      <a:srgbClr val="404040"/>
                    </a:gs>
                    <a:gs pos="100000">
                      <a:srgbClr val="404040"/>
                    </a:gs>
                  </a:gsLst>
                  <a:lin ang="5400000" scaled="0"/>
                </a:gradFill>
              </a:rPr>
              <a:t>Graph is from a production Azure site (~240 cores) </a:t>
            </a:r>
          </a:p>
          <a:p>
            <a:pPr marL="0" indent="0">
              <a:lnSpc>
                <a:spcPct val="100000"/>
              </a:lnSpc>
              <a:spcBef>
                <a:spcPts val="1199"/>
              </a:spcBef>
              <a:buFont typeface="Arial" pitchFamily="34" charset="0"/>
              <a:buNone/>
            </a:pPr>
            <a:r>
              <a:rPr lang="en-US" sz="2799" dirty="0" smtClean="0">
                <a:gradFill>
                  <a:gsLst>
                    <a:gs pos="1250">
                      <a:srgbClr val="404040"/>
                    </a:gs>
                    <a:gs pos="100000">
                      <a:srgbClr val="404040"/>
                    </a:gs>
                  </a:gsLst>
                  <a:lin ang="5400000" scaled="0"/>
                </a:gradFill>
              </a:rPr>
              <a:t>Fully synchronous response rendering</a:t>
            </a:r>
          </a:p>
          <a:p>
            <a:pPr marL="0" indent="0">
              <a:lnSpc>
                <a:spcPct val="100000"/>
              </a:lnSpc>
              <a:spcBef>
                <a:spcPts val="1199"/>
              </a:spcBef>
              <a:buFont typeface="Arial" pitchFamily="34" charset="0"/>
              <a:buNone/>
            </a:pPr>
            <a:r>
              <a:rPr lang="en-US" sz="2799" dirty="0" smtClean="0">
                <a:gradFill>
                  <a:gsLst>
                    <a:gs pos="1250">
                      <a:srgbClr val="404040"/>
                    </a:gs>
                    <a:gs pos="100000">
                      <a:srgbClr val="404040"/>
                    </a:gs>
                  </a:gsLst>
                  <a:lin ang="5400000" scaled="0"/>
                </a:gradFill>
              </a:rPr>
              <a:t>One call – 0.5% of traffic – blocked due to downstream service failure</a:t>
            </a:r>
          </a:p>
          <a:p>
            <a:pPr marL="0" indent="0">
              <a:lnSpc>
                <a:spcPct val="100000"/>
              </a:lnSpc>
              <a:spcBef>
                <a:spcPts val="1199"/>
              </a:spcBef>
              <a:buFont typeface="Arial" pitchFamily="34" charset="0"/>
              <a:buNone/>
            </a:pPr>
            <a:r>
              <a:rPr lang="en-US" sz="2799" dirty="0" smtClean="0">
                <a:gradFill>
                  <a:gsLst>
                    <a:gs pos="1250">
                      <a:srgbClr val="404040"/>
                    </a:gs>
                    <a:gs pos="100000">
                      <a:srgbClr val="404040"/>
                    </a:gs>
                  </a:gsLst>
                  <a:lin ang="5400000" scaled="0"/>
                </a:gradFill>
              </a:rPr>
              <a:t>“Bad actors” (slow requests) dominated within 3 minutes and brought down site.</a:t>
            </a:r>
            <a:endParaRPr lang="en-US" sz="1999" dirty="0">
              <a:gradFill>
                <a:gsLst>
                  <a:gs pos="1250">
                    <a:srgbClr val="404040"/>
                  </a:gs>
                  <a:gs pos="100000">
                    <a:srgbClr val="404040"/>
                  </a:gs>
                </a:gsLst>
                <a:lin ang="5400000" scaled="0"/>
              </a:gradFill>
            </a:endParaRPr>
          </a:p>
        </p:txBody>
      </p:sp>
      <p:graphicFrame>
        <p:nvGraphicFramePr>
          <p:cNvPr id="3" name="Chart 2"/>
          <p:cNvGraphicFramePr/>
          <p:nvPr>
            <p:extLst/>
          </p:nvPr>
        </p:nvGraphicFramePr>
        <p:xfrm>
          <a:off x="4945046" y="1042918"/>
          <a:ext cx="7206014" cy="50967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0349032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Availability – Digging deeper than SLAs</a:t>
            </a:r>
            <a:endParaRPr lang="en-US" dirty="0"/>
          </a:p>
        </p:txBody>
      </p:sp>
      <p:sp>
        <p:nvSpPr>
          <p:cNvPr id="6" name="Rectangle 5"/>
          <p:cNvSpPr/>
          <p:nvPr/>
        </p:nvSpPr>
        <p:spPr bwMode="auto">
          <a:xfrm>
            <a:off x="6065837" y="2354262"/>
            <a:ext cx="1295400" cy="1066800"/>
          </a:xfrm>
          <a:prstGeom prst="rect">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 name="Object 4"/>
          <p:cNvGraphicFramePr>
            <a:graphicFrameLocks noChangeAspect="1"/>
          </p:cNvGraphicFramePr>
          <p:nvPr/>
        </p:nvGraphicFramePr>
        <p:xfrm>
          <a:off x="297229" y="754062"/>
          <a:ext cx="11993161" cy="2438400"/>
        </p:xfrm>
        <a:graphic>
          <a:graphicData uri="http://schemas.openxmlformats.org/presentationml/2006/ole">
            <mc:AlternateContent xmlns:mc="http://schemas.openxmlformats.org/markup-compatibility/2006">
              <mc:Choice xmlns:v="urn:schemas-microsoft-com:vml" Requires="v">
                <p:oleObj spid="_x0000_s10243" name="Visio" r:id="rId4" imgW="10915730" imgH="2219272" progId="Visio.Drawing.15">
                  <p:embed/>
                </p:oleObj>
              </mc:Choice>
              <mc:Fallback>
                <p:oleObj name="Visio" r:id="rId4" imgW="10915730" imgH="2219272" progId="Visio.Drawing.15">
                  <p:embed/>
                  <p:pic>
                    <p:nvPicPr>
                      <p:cNvPr id="0" name=""/>
                      <p:cNvPicPr/>
                      <p:nvPr/>
                    </p:nvPicPr>
                    <p:blipFill>
                      <a:blip r:embed="rId5"/>
                      <a:stretch>
                        <a:fillRect/>
                      </a:stretch>
                    </p:blipFill>
                    <p:spPr>
                      <a:xfrm>
                        <a:off x="297229" y="754062"/>
                        <a:ext cx="11993161" cy="2438400"/>
                      </a:xfrm>
                      <a:prstGeom prst="rect">
                        <a:avLst/>
                      </a:prstGeom>
                    </p:spPr>
                  </p:pic>
                </p:oleObj>
              </mc:Fallback>
            </mc:AlternateContent>
          </a:graphicData>
        </a:graphic>
      </p:graphicFrame>
      <p:sp>
        <p:nvSpPr>
          <p:cNvPr id="7" name="TextBox 6"/>
          <p:cNvSpPr txBox="1"/>
          <p:nvPr/>
        </p:nvSpPr>
        <p:spPr>
          <a:xfrm>
            <a:off x="350837" y="3725862"/>
            <a:ext cx="5029200" cy="3262432"/>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404040"/>
                    </a:gs>
                    <a:gs pos="30000">
                      <a:srgbClr val="404040"/>
                    </a:gs>
                  </a:gsLst>
                  <a:lin ang="5400000" scaled="0"/>
                </a:gradFill>
              </a:rPr>
              <a:t>Does our identity solution carry any externalized dependencies?</a:t>
            </a:r>
          </a:p>
          <a:p>
            <a:pPr>
              <a:lnSpc>
                <a:spcPct val="90000"/>
              </a:lnSpc>
              <a:spcAft>
                <a:spcPts val="600"/>
              </a:spcAft>
            </a:pPr>
            <a:endParaRPr lang="en-US" sz="2400" dirty="0">
              <a:gradFill>
                <a:gsLst>
                  <a:gs pos="2917">
                    <a:srgbClr val="404040"/>
                  </a:gs>
                  <a:gs pos="30000">
                    <a:srgbClr val="404040"/>
                  </a:gs>
                </a:gsLst>
                <a:lin ang="5400000" scaled="0"/>
              </a:gradFill>
            </a:endParaRPr>
          </a:p>
          <a:p>
            <a:pPr>
              <a:lnSpc>
                <a:spcPct val="90000"/>
              </a:lnSpc>
              <a:spcAft>
                <a:spcPts val="600"/>
              </a:spcAft>
            </a:pPr>
            <a:r>
              <a:rPr lang="en-US" sz="2400" dirty="0" smtClean="0">
                <a:gradFill>
                  <a:gsLst>
                    <a:gs pos="2917">
                      <a:srgbClr val="404040"/>
                    </a:gs>
                    <a:gs pos="30000">
                      <a:srgbClr val="404040"/>
                    </a:gs>
                  </a:gsLst>
                  <a:lin ang="5400000" scaled="0"/>
                </a:gradFill>
              </a:rPr>
              <a:t>Maybe…</a:t>
            </a:r>
          </a:p>
          <a:p>
            <a:pPr>
              <a:lnSpc>
                <a:spcPct val="90000"/>
              </a:lnSpc>
              <a:spcAft>
                <a:spcPts val="600"/>
              </a:spcAft>
            </a:pPr>
            <a:endParaRPr lang="en-US" sz="2400" dirty="0">
              <a:gradFill>
                <a:gsLst>
                  <a:gs pos="2917">
                    <a:srgbClr val="404040"/>
                  </a:gs>
                  <a:gs pos="30000">
                    <a:srgbClr val="404040"/>
                  </a:gs>
                </a:gsLst>
                <a:lin ang="5400000" scaled="0"/>
              </a:gradFill>
            </a:endParaRPr>
          </a:p>
          <a:p>
            <a:pPr>
              <a:lnSpc>
                <a:spcPct val="90000"/>
              </a:lnSpc>
              <a:spcAft>
                <a:spcPts val="600"/>
              </a:spcAft>
            </a:pPr>
            <a:r>
              <a:rPr lang="en-US" sz="2400" dirty="0" smtClean="0">
                <a:gradFill>
                  <a:gsLst>
                    <a:gs pos="2917">
                      <a:srgbClr val="404040"/>
                    </a:gs>
                    <a:gs pos="30000">
                      <a:srgbClr val="404040"/>
                    </a:gs>
                  </a:gsLst>
                  <a:lin ang="5400000" scaled="0"/>
                </a:gradFill>
              </a:rPr>
              <a:t>Note: if your app has admin functions there should always be a no-dependency login path.</a:t>
            </a:r>
          </a:p>
        </p:txBody>
      </p:sp>
      <p:graphicFrame>
        <p:nvGraphicFramePr>
          <p:cNvPr id="2" name="Table 1"/>
          <p:cNvGraphicFramePr>
            <a:graphicFrameLocks noGrp="1"/>
          </p:cNvGraphicFramePr>
          <p:nvPr>
            <p:extLst/>
          </p:nvPr>
        </p:nvGraphicFramePr>
        <p:xfrm>
          <a:off x="5837237" y="3878262"/>
          <a:ext cx="6326966" cy="2748280"/>
        </p:xfrm>
        <a:graphic>
          <a:graphicData uri="http://schemas.openxmlformats.org/drawingml/2006/table">
            <a:tbl>
              <a:tblPr firstRow="1" bandRow="1">
                <a:tableStyleId>{5C22544A-7EE6-4342-B048-85BDC9FD1C3A}</a:tableStyleId>
              </a:tblPr>
              <a:tblGrid>
                <a:gridCol w="2590800"/>
                <a:gridCol w="3736166"/>
              </a:tblGrid>
              <a:tr h="370840">
                <a:tc>
                  <a:txBody>
                    <a:bodyPr/>
                    <a:lstStyle/>
                    <a:p>
                      <a:r>
                        <a:rPr lang="en-US" dirty="0" smtClean="0"/>
                        <a:t>Identity / </a:t>
                      </a:r>
                      <a:r>
                        <a:rPr lang="en-US" dirty="0" err="1" smtClean="0"/>
                        <a:t>Auth</a:t>
                      </a:r>
                      <a:r>
                        <a:rPr lang="en-US" dirty="0" smtClean="0"/>
                        <a:t> Store</a:t>
                      </a:r>
                      <a:endParaRPr lang="en-US" dirty="0"/>
                    </a:p>
                  </a:txBody>
                  <a:tcPr/>
                </a:tc>
                <a:tc>
                  <a:txBody>
                    <a:bodyPr/>
                    <a:lstStyle/>
                    <a:p>
                      <a:r>
                        <a:rPr lang="en-US" dirty="0" smtClean="0"/>
                        <a:t>Pros/Cons</a:t>
                      </a:r>
                      <a:endParaRPr lang="en-US" dirty="0"/>
                    </a:p>
                  </a:txBody>
                  <a:tcPr/>
                </a:tc>
              </a:tr>
              <a:tr h="370840">
                <a:tc>
                  <a:txBody>
                    <a:bodyPr/>
                    <a:lstStyle/>
                    <a:p>
                      <a:r>
                        <a:rPr lang="en-US" dirty="0" smtClean="0"/>
                        <a:t>Shared secret (username/password)</a:t>
                      </a:r>
                      <a:endParaRPr lang="en-US" dirty="0"/>
                    </a:p>
                  </a:txBody>
                  <a:tcPr/>
                </a:tc>
                <a:tc>
                  <a:txBody>
                    <a:bodyPr/>
                    <a:lstStyle/>
                    <a:p>
                      <a:pPr marL="285750" indent="-285750">
                        <a:buFont typeface="Arial" panose="020B0604020202020204" pitchFamily="34" charset="0"/>
                        <a:buChar char="•"/>
                      </a:pPr>
                      <a:r>
                        <a:rPr lang="en-US" dirty="0" smtClean="0"/>
                        <a:t>Limited by availability and scalability of secret store (SQL, table</a:t>
                      </a:r>
                      <a:r>
                        <a:rPr lang="en-US" baseline="0" dirty="0" smtClean="0"/>
                        <a:t> store, </a:t>
                      </a:r>
                      <a:r>
                        <a:rPr lang="en-US" baseline="0" dirty="0" err="1" smtClean="0"/>
                        <a:t>etc</a:t>
                      </a:r>
                      <a:r>
                        <a:rPr lang="en-US" baseline="0" dirty="0" smtClean="0"/>
                        <a:t>)</a:t>
                      </a:r>
                    </a:p>
                    <a:p>
                      <a:pPr marL="285750" indent="-285750">
                        <a:buFont typeface="Arial" panose="020B0604020202020204" pitchFamily="34" charset="0"/>
                        <a:buChar char="•"/>
                      </a:pPr>
                      <a:r>
                        <a:rPr lang="en-US" baseline="0" dirty="0" smtClean="0"/>
                        <a:t>App responsible for maintaining secrets</a:t>
                      </a:r>
                      <a:endParaRPr lang="en-US" dirty="0"/>
                    </a:p>
                  </a:txBody>
                  <a:tcPr/>
                </a:tc>
              </a:tr>
              <a:tr h="370840">
                <a:tc>
                  <a:txBody>
                    <a:bodyPr/>
                    <a:lstStyle/>
                    <a:p>
                      <a:r>
                        <a:rPr lang="en-US" dirty="0" smtClean="0"/>
                        <a:t>Federated identity service (Active</a:t>
                      </a:r>
                      <a:r>
                        <a:rPr lang="en-US" baseline="0" dirty="0" smtClean="0"/>
                        <a:t> Directory, </a:t>
                      </a:r>
                      <a:r>
                        <a:rPr lang="en-US" baseline="0" dirty="0" err="1" smtClean="0"/>
                        <a:t>etc</a:t>
                      </a:r>
                      <a:r>
                        <a:rPr lang="en-US" baseline="0" dirty="0" smtClean="0"/>
                        <a:t>)</a:t>
                      </a:r>
                      <a:endParaRPr lang="en-US" dirty="0"/>
                    </a:p>
                  </a:txBody>
                  <a:tcPr/>
                </a:tc>
                <a:tc>
                  <a:txBody>
                    <a:bodyPr/>
                    <a:lstStyle/>
                    <a:p>
                      <a:pPr marL="285750" indent="-285750">
                        <a:buFont typeface="Arial" panose="020B0604020202020204" pitchFamily="34" charset="0"/>
                        <a:buChar char="•"/>
                      </a:pPr>
                      <a:r>
                        <a:rPr lang="en-US" dirty="0" smtClean="0"/>
                        <a:t>Limited by availability and scalability of availability service</a:t>
                      </a:r>
                    </a:p>
                    <a:p>
                      <a:pPr marL="285750" indent="-285750">
                        <a:buFont typeface="Arial" panose="020B0604020202020204" pitchFamily="34" charset="0"/>
                        <a:buChar char="•"/>
                      </a:pPr>
                      <a:r>
                        <a:rPr lang="en-US" dirty="0" smtClean="0"/>
                        <a:t>No user</a:t>
                      </a:r>
                      <a:r>
                        <a:rPr lang="en-US" baseline="0" dirty="0" smtClean="0"/>
                        <a:t> secrets stored in app</a:t>
                      </a:r>
                      <a:endParaRPr lang="en-US" dirty="0"/>
                    </a:p>
                  </a:txBody>
                  <a:tcPr/>
                </a:tc>
              </a:tr>
            </a:tbl>
          </a:graphicData>
        </a:graphic>
      </p:graphicFrame>
    </p:spTree>
    <p:extLst>
      <p:ext uri="{BB962C8B-B14F-4D97-AF65-F5344CB8AC3E}">
        <p14:creationId xmlns:p14="http://schemas.microsoft.com/office/powerpoint/2010/main" val="195215392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Availability – Digging deeper than SLAs</a:t>
            </a:r>
            <a:endParaRPr lang="en-US" dirty="0"/>
          </a:p>
        </p:txBody>
      </p:sp>
      <p:sp>
        <p:nvSpPr>
          <p:cNvPr id="6" name="Rectangle 5"/>
          <p:cNvSpPr/>
          <p:nvPr/>
        </p:nvSpPr>
        <p:spPr bwMode="auto">
          <a:xfrm>
            <a:off x="9952037" y="2354262"/>
            <a:ext cx="1295400" cy="1066800"/>
          </a:xfrm>
          <a:prstGeom prst="rect">
            <a:avLst/>
          </a:prstGeom>
          <a:ln w="28575">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 name="Object 4"/>
          <p:cNvGraphicFramePr>
            <a:graphicFrameLocks noChangeAspect="1"/>
          </p:cNvGraphicFramePr>
          <p:nvPr/>
        </p:nvGraphicFramePr>
        <p:xfrm>
          <a:off x="297229" y="754062"/>
          <a:ext cx="11993161" cy="2438400"/>
        </p:xfrm>
        <a:graphic>
          <a:graphicData uri="http://schemas.openxmlformats.org/presentationml/2006/ole">
            <mc:AlternateContent xmlns:mc="http://schemas.openxmlformats.org/markup-compatibility/2006">
              <mc:Choice xmlns:v="urn:schemas-microsoft-com:vml" Requires="v">
                <p:oleObj spid="_x0000_s11267" name="Visio" r:id="rId4" imgW="10915730" imgH="2219272" progId="Visio.Drawing.15">
                  <p:embed/>
                </p:oleObj>
              </mc:Choice>
              <mc:Fallback>
                <p:oleObj name="Visio" r:id="rId4" imgW="10915730" imgH="2219272" progId="Visio.Drawing.15">
                  <p:embed/>
                  <p:pic>
                    <p:nvPicPr>
                      <p:cNvPr id="0" name=""/>
                      <p:cNvPicPr/>
                      <p:nvPr/>
                    </p:nvPicPr>
                    <p:blipFill>
                      <a:blip r:embed="rId5"/>
                      <a:stretch>
                        <a:fillRect/>
                      </a:stretch>
                    </p:blipFill>
                    <p:spPr>
                      <a:xfrm>
                        <a:off x="297229" y="754062"/>
                        <a:ext cx="11993161" cy="2438400"/>
                      </a:xfrm>
                      <a:prstGeom prst="rect">
                        <a:avLst/>
                      </a:prstGeom>
                    </p:spPr>
                  </p:pic>
                </p:oleObj>
              </mc:Fallback>
            </mc:AlternateContent>
          </a:graphicData>
        </a:graphic>
      </p:graphicFrame>
      <p:sp>
        <p:nvSpPr>
          <p:cNvPr id="7" name="TextBox 6"/>
          <p:cNvSpPr txBox="1"/>
          <p:nvPr/>
        </p:nvSpPr>
        <p:spPr>
          <a:xfrm>
            <a:off x="350837" y="3725862"/>
            <a:ext cx="5029200" cy="1778949"/>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404040"/>
                    </a:gs>
                    <a:gs pos="30000">
                      <a:srgbClr val="404040"/>
                    </a:gs>
                  </a:gsLst>
                  <a:lin ang="5400000" scaled="0"/>
                </a:gradFill>
              </a:rPr>
              <a:t>Does publish to queue carry any availability points?</a:t>
            </a:r>
          </a:p>
          <a:p>
            <a:pPr>
              <a:lnSpc>
                <a:spcPct val="90000"/>
              </a:lnSpc>
              <a:spcAft>
                <a:spcPts val="600"/>
              </a:spcAft>
            </a:pPr>
            <a:endParaRPr lang="en-US" sz="2400" dirty="0">
              <a:gradFill>
                <a:gsLst>
                  <a:gs pos="2917">
                    <a:srgbClr val="404040"/>
                  </a:gs>
                  <a:gs pos="30000">
                    <a:srgbClr val="404040"/>
                  </a:gs>
                </a:gsLst>
                <a:lin ang="5400000" scaled="0"/>
              </a:gradFill>
            </a:endParaRPr>
          </a:p>
          <a:p>
            <a:pPr>
              <a:lnSpc>
                <a:spcPct val="90000"/>
              </a:lnSpc>
              <a:spcAft>
                <a:spcPts val="600"/>
              </a:spcAft>
            </a:pPr>
            <a:r>
              <a:rPr lang="en-US" sz="2400" dirty="0" smtClean="0">
                <a:gradFill>
                  <a:gsLst>
                    <a:gs pos="2917">
                      <a:srgbClr val="404040"/>
                    </a:gs>
                    <a:gs pos="30000">
                      <a:srgbClr val="404040"/>
                    </a:gs>
                  </a:gsLst>
                  <a:lin ang="5400000" scaled="0"/>
                </a:gradFill>
              </a:rPr>
              <a:t> </a:t>
            </a:r>
          </a:p>
        </p:txBody>
      </p:sp>
      <p:graphicFrame>
        <p:nvGraphicFramePr>
          <p:cNvPr id="2" name="Table 1"/>
          <p:cNvGraphicFramePr>
            <a:graphicFrameLocks noGrp="1"/>
          </p:cNvGraphicFramePr>
          <p:nvPr>
            <p:extLst/>
          </p:nvPr>
        </p:nvGraphicFramePr>
        <p:xfrm>
          <a:off x="5151437" y="3878262"/>
          <a:ext cx="7012766" cy="3017520"/>
        </p:xfrm>
        <a:graphic>
          <a:graphicData uri="http://schemas.openxmlformats.org/drawingml/2006/table">
            <a:tbl>
              <a:tblPr firstRow="1" bandRow="1">
                <a:tableStyleId>{5C22544A-7EE6-4342-B048-85BDC9FD1C3A}</a:tableStyleId>
              </a:tblPr>
              <a:tblGrid>
                <a:gridCol w="2209800"/>
                <a:gridCol w="4802966"/>
              </a:tblGrid>
              <a:tr h="370840">
                <a:tc>
                  <a:txBody>
                    <a:bodyPr/>
                    <a:lstStyle/>
                    <a:p>
                      <a:r>
                        <a:rPr lang="en-US" dirty="0" smtClean="0"/>
                        <a:t>Common Failure Modes</a:t>
                      </a:r>
                      <a:endParaRPr lang="en-US" dirty="0"/>
                    </a:p>
                  </a:txBody>
                  <a:tcPr/>
                </a:tc>
                <a:tc>
                  <a:txBody>
                    <a:bodyPr/>
                    <a:lstStyle/>
                    <a:p>
                      <a:r>
                        <a:rPr lang="en-US" dirty="0" smtClean="0"/>
                        <a:t>Remediation</a:t>
                      </a:r>
                      <a:endParaRPr lang="en-US" dirty="0"/>
                    </a:p>
                  </a:txBody>
                  <a:tcPr/>
                </a:tc>
              </a:tr>
              <a:tr h="370840">
                <a:tc>
                  <a:txBody>
                    <a:bodyPr/>
                    <a:lstStyle/>
                    <a:p>
                      <a:r>
                        <a:rPr lang="en-US" dirty="0" smtClean="0"/>
                        <a:t>Exceed queue throughput (throttling)</a:t>
                      </a:r>
                      <a:endParaRPr lang="en-US" dirty="0"/>
                    </a:p>
                  </a:txBody>
                  <a:tcPr/>
                </a:tc>
                <a:tc>
                  <a:txBody>
                    <a:bodyPr/>
                    <a:lstStyle/>
                    <a:p>
                      <a:pPr marL="285750" indent="-285750">
                        <a:buFont typeface="Arial" panose="020B0604020202020204" pitchFamily="34" charset="0"/>
                        <a:buChar char="•"/>
                      </a:pPr>
                      <a:r>
                        <a:rPr lang="en-US" dirty="0" smtClean="0"/>
                        <a:t>Scale out to multiple queues.  Build application for N queues,</a:t>
                      </a:r>
                      <a:r>
                        <a:rPr lang="en-US" baseline="0" dirty="0" smtClean="0"/>
                        <a:t> initially deploy with 1.</a:t>
                      </a:r>
                    </a:p>
                    <a:p>
                      <a:pPr marL="285750" indent="-285750">
                        <a:buFont typeface="Arial" panose="020B0604020202020204" pitchFamily="34" charset="0"/>
                        <a:buChar char="•"/>
                      </a:pPr>
                      <a:r>
                        <a:rPr lang="en-US" baseline="0" dirty="0" smtClean="0"/>
                        <a:t>Likelihood – low for this workload</a:t>
                      </a:r>
                      <a:endParaRPr lang="en-US" dirty="0"/>
                    </a:p>
                  </a:txBody>
                  <a:tcPr/>
                </a:tc>
              </a:tr>
              <a:tr h="370840">
                <a:tc>
                  <a:txBody>
                    <a:bodyPr/>
                    <a:lstStyle/>
                    <a:p>
                      <a:r>
                        <a:rPr lang="en-US" dirty="0" smtClean="0"/>
                        <a:t>Exceed queue message size (64 kB).</a:t>
                      </a:r>
                      <a:endParaRPr lang="en-US" dirty="0"/>
                    </a:p>
                  </a:txBody>
                  <a:tcPr/>
                </a:tc>
                <a:tc>
                  <a:txBody>
                    <a:bodyPr/>
                    <a:lstStyle/>
                    <a:p>
                      <a:pPr marL="285750" indent="-285750">
                        <a:buFont typeface="Arial" panose="020B0604020202020204" pitchFamily="34" charset="0"/>
                        <a:buChar char="•"/>
                      </a:pPr>
                      <a:r>
                        <a:rPr lang="en-US" dirty="0" smtClean="0"/>
                        <a:t>Very likely – transform and publish to queue needs to:</a:t>
                      </a:r>
                    </a:p>
                    <a:p>
                      <a:pPr marL="752121" lvl="1" indent="-285750">
                        <a:buFont typeface="Arial" panose="020B0604020202020204" pitchFamily="34" charset="0"/>
                        <a:buChar char="•"/>
                      </a:pPr>
                      <a:r>
                        <a:rPr lang="en-US" dirty="0" smtClean="0"/>
                        <a:t>Publish raw content to blob storage</a:t>
                      </a:r>
                    </a:p>
                    <a:p>
                      <a:pPr marL="752121" lvl="1" indent="-285750">
                        <a:buFont typeface="Arial" panose="020B0604020202020204" pitchFamily="34" charset="0"/>
                        <a:buChar char="•"/>
                      </a:pPr>
                      <a:r>
                        <a:rPr lang="en-US" dirty="0" smtClean="0"/>
                        <a:t>Publish pointer to queue</a:t>
                      </a:r>
                      <a:endParaRPr lang="en-US" dirty="0"/>
                    </a:p>
                  </a:txBody>
                  <a:tcPr/>
                </a:tc>
              </a:tr>
            </a:tbl>
          </a:graphicData>
        </a:graphic>
      </p:graphicFrame>
    </p:spTree>
    <p:extLst>
      <p:ext uri="{BB962C8B-B14F-4D97-AF65-F5344CB8AC3E}">
        <p14:creationId xmlns:p14="http://schemas.microsoft.com/office/powerpoint/2010/main" val="305832715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5"/>
          </p:nvPr>
        </p:nvSpPr>
        <p:spPr>
          <a:xfrm>
            <a:off x="4846638" y="3040063"/>
            <a:ext cx="7315203" cy="914400"/>
          </a:xfrm>
        </p:spPr>
        <p:txBody>
          <a:bodyPr/>
          <a:lstStyle/>
          <a:p>
            <a:r>
              <a:rPr lang="en-US" b="1" u="sng" dirty="0" smtClean="0"/>
              <a:t>Continued in:</a:t>
            </a:r>
          </a:p>
          <a:p>
            <a:r>
              <a:rPr lang="en-US" dirty="0" smtClean="0"/>
              <a:t>Connecting </a:t>
            </a:r>
            <a:r>
              <a:rPr lang="en-US" dirty="0"/>
              <a:t>the World: Building services for connected devices on Azure </a:t>
            </a:r>
            <a:endParaRPr lang="en-US" dirty="0" smtClean="0"/>
          </a:p>
          <a:p>
            <a:r>
              <a:rPr lang="en-US" sz="3200" b="1" dirty="0" smtClean="0"/>
              <a:t>Thursday April 3</a:t>
            </a:r>
            <a:r>
              <a:rPr lang="en-US" sz="3200" b="1" baseline="30000" dirty="0" smtClean="0"/>
              <a:t>rd</a:t>
            </a:r>
            <a:r>
              <a:rPr lang="en-US" sz="3200" b="1" dirty="0" smtClean="0"/>
              <a:t>, 1:00pm in 3014</a:t>
            </a:r>
            <a:endParaRPr lang="en-US" b="1" dirty="0"/>
          </a:p>
        </p:txBody>
      </p:sp>
      <p:sp>
        <p:nvSpPr>
          <p:cNvPr id="2" name="Title 1"/>
          <p:cNvSpPr>
            <a:spLocks noGrp="1"/>
          </p:cNvSpPr>
          <p:nvPr>
            <p:ph type="ctrTitle"/>
          </p:nvPr>
        </p:nvSpPr>
        <p:spPr/>
        <p:txBody>
          <a:bodyPr/>
          <a:lstStyle/>
          <a:p>
            <a:r>
              <a:rPr lang="en-US" dirty="0" smtClean="0"/>
              <a:t>Now to process queue messages</a:t>
            </a:r>
            <a:endParaRPr lang="en-US" dirty="0"/>
          </a:p>
        </p:txBody>
      </p:sp>
    </p:spTree>
    <p:extLst>
      <p:ext uri="{BB962C8B-B14F-4D97-AF65-F5344CB8AC3E}">
        <p14:creationId xmlns:p14="http://schemas.microsoft.com/office/powerpoint/2010/main" val="386859451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985980"/>
          </a:xfrm>
        </p:spPr>
        <p:txBody>
          <a:bodyPr/>
          <a:lstStyle/>
          <a:p>
            <a:r>
              <a:rPr lang="en-US" dirty="0" smtClean="0"/>
              <a:t>When designing and implementing services carefully balance </a:t>
            </a:r>
            <a:r>
              <a:rPr lang="en-US" b="1" dirty="0" smtClean="0"/>
              <a:t>scalability</a:t>
            </a:r>
            <a:r>
              <a:rPr lang="en-US" dirty="0" smtClean="0"/>
              <a:t>, </a:t>
            </a:r>
            <a:r>
              <a:rPr lang="en-US" b="1" dirty="0" smtClean="0"/>
              <a:t>availability</a:t>
            </a:r>
            <a:r>
              <a:rPr lang="en-US" dirty="0" smtClean="0"/>
              <a:t>, </a:t>
            </a:r>
            <a:r>
              <a:rPr lang="en-US" b="1" dirty="0" smtClean="0"/>
              <a:t>manageability</a:t>
            </a:r>
          </a:p>
          <a:p>
            <a:r>
              <a:rPr lang="en-US" dirty="0" smtClean="0"/>
              <a:t>Engineering choices are tradeoffs – what do I get vs. what do I give up?</a:t>
            </a:r>
            <a:endParaRPr lang="en-US" dirty="0"/>
          </a:p>
          <a:p>
            <a:r>
              <a:rPr lang="en-US" dirty="0" smtClean="0"/>
              <a:t>How do I </a:t>
            </a:r>
            <a:r>
              <a:rPr lang="en-US" b="1" u="sng" dirty="0" smtClean="0"/>
              <a:t>add more</a:t>
            </a:r>
            <a:r>
              <a:rPr lang="en-US" b="1" dirty="0" smtClean="0"/>
              <a:t> </a:t>
            </a:r>
            <a:r>
              <a:rPr lang="en-US" dirty="0" smtClean="0"/>
              <a:t>capacity at each layer, how do I use capacity </a:t>
            </a:r>
            <a:r>
              <a:rPr lang="en-US" b="1" u="sng" dirty="0" smtClean="0"/>
              <a:t>efficiently</a:t>
            </a:r>
            <a:r>
              <a:rPr lang="en-US" dirty="0" smtClean="0"/>
              <a:t>?  </a:t>
            </a:r>
          </a:p>
          <a:p>
            <a:r>
              <a:rPr lang="en-US" dirty="0" smtClean="0"/>
              <a:t>How does my system buffer and absorb shocks (unexpected load, downstream failures)?</a:t>
            </a:r>
            <a:endParaRPr lang="en-US" dirty="0"/>
          </a:p>
        </p:txBody>
      </p:sp>
      <p:sp>
        <p:nvSpPr>
          <p:cNvPr id="2" name="Title 1"/>
          <p:cNvSpPr>
            <a:spLocks noGrp="1"/>
          </p:cNvSpPr>
          <p:nvPr>
            <p:ph type="title"/>
          </p:nvPr>
        </p:nvSpPr>
        <p:spPr/>
        <p:txBody>
          <a:bodyPr/>
          <a:lstStyle/>
          <a:p>
            <a:r>
              <a:rPr lang="en-US" dirty="0" smtClean="0"/>
              <a:t>Takeaways </a:t>
            </a:r>
            <a:endParaRPr lang="en-US" dirty="0"/>
          </a:p>
        </p:txBody>
      </p:sp>
    </p:spTree>
    <p:extLst>
      <p:ext uri="{BB962C8B-B14F-4D97-AF65-F5344CB8AC3E}">
        <p14:creationId xmlns:p14="http://schemas.microsoft.com/office/powerpoint/2010/main" val="274748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000" dirty="0" smtClean="0">
                <a:gradFill>
                  <a:gsLst>
                    <a:gs pos="1087">
                      <a:schemeClr val="tx2"/>
                    </a:gs>
                    <a:gs pos="100000">
                      <a:schemeClr val="tx2"/>
                    </a:gs>
                  </a:gsLst>
                  <a:lin ang="5400000" scaled="0"/>
                </a:gradFill>
              </a:rPr>
              <a:t>Your Feedback is Important</a:t>
            </a:r>
            <a:endParaRPr lang="en-US" sz="6000" dirty="0">
              <a:gradFill>
                <a:gsLst>
                  <a:gs pos="1087">
                    <a:schemeClr val="tx2"/>
                  </a:gs>
                  <a:gs pos="100000">
                    <a:schemeClr val="tx2"/>
                  </a:gs>
                </a:gsLst>
                <a:lin ang="5400000" scaled="0"/>
              </a:gradFill>
            </a:endParaRP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Wingdings" panose="05000000000000000000" pitchFamily="2" charset="2"/>
              <a:buNone/>
            </a:pPr>
            <a:r>
              <a:rPr lang="en-US" sz="3600" dirty="0" smtClean="0">
                <a:gradFill>
                  <a:gsLst>
                    <a:gs pos="5435">
                      <a:schemeClr val="tx1"/>
                    </a:gs>
                    <a:gs pos="100000">
                      <a:schemeClr val="tx1"/>
                    </a:gs>
                  </a:gsLst>
                  <a:lin ang="5400000" scaled="0"/>
                </a:gradFill>
              </a:rPr>
              <a:t>Fill out an evaluation of this session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and help shape future events. </a:t>
            </a:r>
          </a:p>
          <a:p>
            <a:pPr marL="0" indent="0">
              <a:lnSpc>
                <a:spcPct val="80000"/>
              </a:lnSpc>
              <a:spcBef>
                <a:spcPts val="2200"/>
              </a:spcBef>
              <a:buFont typeface="Wingdings" panose="05000000000000000000" pitchFamily="2" charset="2"/>
              <a:buNone/>
            </a:pPr>
            <a:r>
              <a:rPr lang="en-US" sz="3600" dirty="0" smtClean="0">
                <a:gradFill>
                  <a:gsLst>
                    <a:gs pos="5435">
                      <a:schemeClr val="tx1"/>
                    </a:gs>
                    <a:gs pos="100000">
                      <a:schemeClr val="tx1"/>
                    </a:gs>
                  </a:gsLst>
                  <a:lin ang="5400000" scaled="0"/>
                </a:gradFill>
                <a:latin typeface="+mn-lt"/>
              </a:rPr>
              <a:t>Scan the QR code </a:t>
            </a:r>
            <a:r>
              <a:rPr lang="en-US" sz="3600" dirty="0" smtClean="0">
                <a:gradFill>
                  <a:gsLst>
                    <a:gs pos="5435">
                      <a:schemeClr val="tx1"/>
                    </a:gs>
                    <a:gs pos="100000">
                      <a:schemeClr val="tx1"/>
                    </a:gs>
                  </a:gsLst>
                  <a:lin ang="5400000" scaled="0"/>
                </a:gradFill>
              </a:rPr>
              <a:t>to evaluate </a:t>
            </a:r>
            <a:br>
              <a:rPr lang="en-US" sz="3600" dirty="0" smtClean="0">
                <a:gradFill>
                  <a:gsLst>
                    <a:gs pos="5435">
                      <a:schemeClr val="tx1"/>
                    </a:gs>
                    <a:gs pos="100000">
                      <a:schemeClr val="tx1"/>
                    </a:gs>
                  </a:gsLst>
                  <a:lin ang="5400000" scaled="0"/>
                </a:gradFill>
              </a:rPr>
            </a:br>
            <a:r>
              <a:rPr lang="en-US" sz="3600" dirty="0" smtClean="0">
                <a:gradFill>
                  <a:gsLst>
                    <a:gs pos="5435">
                      <a:schemeClr val="tx1"/>
                    </a:gs>
                    <a:gs pos="100000">
                      <a:schemeClr val="tx1"/>
                    </a:gs>
                  </a:gsLst>
                  <a:lin ang="5400000" scaled="0"/>
                </a:gradFill>
              </a:rPr>
              <a:t>this session on your mobile device. </a:t>
            </a:r>
          </a:p>
          <a:p>
            <a:pPr marL="0" indent="0">
              <a:spcBef>
                <a:spcPts val="1800"/>
              </a:spcBef>
              <a:buFont typeface="Wingdings" panose="05000000000000000000" pitchFamily="2" charset="2"/>
              <a:buNone/>
            </a:pPr>
            <a:r>
              <a:rPr lang="en-US" sz="3200" dirty="0" smtClean="0">
                <a:gradFill>
                  <a:gsLst>
                    <a:gs pos="3261">
                      <a:schemeClr val="tx2"/>
                    </a:gs>
                    <a:gs pos="100000">
                      <a:schemeClr val="tx2"/>
                    </a:gs>
                  </a:gsLst>
                  <a:lin ang="5400000" scaled="0"/>
                </a:gradFill>
                <a:latin typeface="+mn-lt"/>
              </a:rPr>
              <a:t>You’ll also be entered into </a:t>
            </a:r>
            <a:br>
              <a:rPr lang="en-US" sz="3200" dirty="0" smtClean="0">
                <a:gradFill>
                  <a:gsLst>
                    <a:gs pos="3261">
                      <a:schemeClr val="tx2"/>
                    </a:gs>
                    <a:gs pos="100000">
                      <a:schemeClr val="tx2"/>
                    </a:gs>
                  </a:gsLst>
                  <a:lin ang="5400000" scaled="0"/>
                </a:gradFill>
                <a:latin typeface="+mn-lt"/>
              </a:rPr>
            </a:br>
            <a:r>
              <a:rPr lang="en-US" sz="3200" dirty="0" smtClean="0">
                <a:gradFill>
                  <a:gsLst>
                    <a:gs pos="3261">
                      <a:schemeClr val="tx2"/>
                    </a:gs>
                    <a:gs pos="100000">
                      <a:schemeClr val="tx2"/>
                    </a:gs>
                  </a:gsLst>
                  <a:lin ang="5400000" scaled="0"/>
                </a:gradFill>
                <a:latin typeface="+mn-lt"/>
              </a:rPr>
              <a:t>a daily prize drawing!</a:t>
            </a:r>
            <a:endParaRPr lang="en-US" sz="3200" dirty="0">
              <a:gradFill>
                <a:gsLst>
                  <a:gs pos="3261">
                    <a:schemeClr val="tx2"/>
                  </a:gs>
                  <a:gs pos="100000">
                    <a:schemeClr val="tx2"/>
                  </a:gs>
                </a:gsLst>
                <a:lin ang="5400000" scaled="0"/>
              </a:gradFill>
              <a:latin typeface="+mn-lt"/>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239" y="3027946"/>
            <a:ext cx="3657600" cy="3657600"/>
          </a:xfrm>
          <a:prstGeom prst="rect">
            <a:avLst/>
          </a:prstGeom>
          <a:ln>
            <a:solidFill>
              <a:srgbClr val="8C8C8C"/>
            </a:solidFill>
          </a:ln>
        </p:spPr>
      </p:pic>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74711557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Clr>
                <a:schemeClr val="tx1"/>
              </a:buClr>
              <a:buNone/>
              <a:tabLst>
                <a:tab pos="0" algn="l"/>
              </a:tabLst>
            </a:pPr>
            <a:r>
              <a:rPr lang="en-US" sz="2800" dirty="0"/>
              <a:t>Designing resilient large-scale services requires careful design and architecture choices</a:t>
            </a:r>
          </a:p>
          <a:p>
            <a:pPr marL="0" indent="0" defTabSz="487595">
              <a:spcBef>
                <a:spcPts val="800"/>
              </a:spcBef>
              <a:buNone/>
              <a:tabLst>
                <a:tab pos="0" algn="l"/>
              </a:tabLst>
            </a:pPr>
            <a:r>
              <a:rPr lang="en-US" sz="2400" dirty="0">
                <a:latin typeface="+mn-lt"/>
              </a:rPr>
              <a:t>In this session we will explore </a:t>
            </a:r>
            <a:r>
              <a:rPr lang="en-US" sz="2400" dirty="0" smtClean="0">
                <a:latin typeface="+mn-lt"/>
              </a:rPr>
              <a:t>how </a:t>
            </a:r>
            <a:r>
              <a:rPr lang="en-US" sz="2400" dirty="0" err="1" smtClean="0">
                <a:latin typeface="+mn-lt"/>
              </a:rPr>
              <a:t>AzureCAT</a:t>
            </a:r>
            <a:r>
              <a:rPr lang="en-US" sz="2400" dirty="0" smtClean="0">
                <a:latin typeface="+mn-lt"/>
              </a:rPr>
              <a:t> breaks down the architecture of a cloud service through a real-world example</a:t>
            </a:r>
          </a:p>
          <a:p>
            <a:pPr marL="0" indent="0" defTabSz="487595">
              <a:spcBef>
                <a:spcPts val="800"/>
              </a:spcBef>
              <a:buNone/>
              <a:tabLst>
                <a:tab pos="0" algn="l"/>
              </a:tabLst>
            </a:pPr>
            <a:endParaRPr lang="en-US" sz="2400" dirty="0">
              <a:latin typeface="+mn-lt"/>
            </a:endParaRPr>
          </a:p>
          <a:p>
            <a:pPr marL="0" indent="0" defTabSz="487595">
              <a:spcBef>
                <a:spcPts val="800"/>
              </a:spcBef>
              <a:buNone/>
              <a:tabLst>
                <a:tab pos="0" algn="l"/>
              </a:tabLst>
            </a:pPr>
            <a:r>
              <a:rPr lang="en-US" sz="2800" dirty="0" smtClean="0"/>
              <a:t>Windows </a:t>
            </a:r>
            <a:r>
              <a:rPr lang="en-US" sz="2800" dirty="0"/>
              <a:t>Azure Customer Advisory Team (CAT) </a:t>
            </a:r>
          </a:p>
          <a:p>
            <a:pPr marL="0" indent="0" defTabSz="487595">
              <a:spcBef>
                <a:spcPts val="800"/>
              </a:spcBef>
              <a:buNone/>
              <a:tabLst>
                <a:tab pos="0" algn="l"/>
              </a:tabLst>
            </a:pPr>
            <a:r>
              <a:rPr lang="en-US" sz="2400" dirty="0">
                <a:latin typeface="+mn-lt"/>
              </a:rPr>
              <a:t>Works with internal and external customers to build out some of the largest applications on Azure</a:t>
            </a:r>
          </a:p>
          <a:p>
            <a:pPr marL="0" indent="0" defTabSz="487595">
              <a:spcBef>
                <a:spcPts val="800"/>
              </a:spcBef>
              <a:buNone/>
              <a:tabLst>
                <a:tab pos="0" algn="l"/>
              </a:tabLst>
            </a:pPr>
            <a:r>
              <a:rPr lang="en-US" sz="2400" dirty="0">
                <a:latin typeface="+mn-lt"/>
              </a:rPr>
              <a:t>Get our hands dirty on all aspects of delivery; design, implementation and all too often </a:t>
            </a:r>
            <a:r>
              <a:rPr lang="en-US" sz="2400" dirty="0" smtClean="0">
                <a:latin typeface="+mn-lt"/>
              </a:rPr>
              <a:t>firefighting </a:t>
            </a:r>
            <a:endParaRPr lang="en-US" sz="2400" dirty="0">
              <a:latin typeface="+mn-lt"/>
            </a:endParaRPr>
          </a:p>
        </p:txBody>
      </p:sp>
      <p:sp>
        <p:nvSpPr>
          <p:cNvPr id="3" name="Text Placeholder 2"/>
          <p:cNvSpPr>
            <a:spLocks noGrp="1"/>
          </p:cNvSpPr>
          <p:nvPr>
            <p:ph type="body" sz="quarter" idx="11"/>
          </p:nvPr>
        </p:nvSpPr>
        <p:spPr/>
        <p:txBody>
          <a:bodyPr/>
          <a:lstStyle/>
          <a:p>
            <a:pPr marL="0" indent="0"/>
            <a:r>
              <a:rPr lang="en-US" sz="2000" dirty="0"/>
              <a:t>This is meant to </a:t>
            </a:r>
            <a:r>
              <a:rPr lang="en-US" sz="2000" dirty="0" smtClean="0"/>
              <a:t>be an </a:t>
            </a:r>
            <a:r>
              <a:rPr lang="en-US" sz="2000" dirty="0"/>
              <a:t>interactive discussion – if you don’t ask questions, </a:t>
            </a:r>
            <a:r>
              <a:rPr lang="en-US" sz="2000" dirty="0" smtClean="0"/>
              <a:t>we </a:t>
            </a:r>
            <a:r>
              <a:rPr lang="en-US" sz="2000" dirty="0"/>
              <a:t>will</a:t>
            </a:r>
            <a:r>
              <a:rPr lang="en-US" sz="2000" dirty="0" smtClean="0"/>
              <a:t>!</a:t>
            </a:r>
          </a:p>
          <a:p>
            <a:pPr marL="0" indent="0"/>
            <a:endParaRPr lang="en-US" sz="2000" dirty="0"/>
          </a:p>
          <a:p>
            <a:pPr marL="0" indent="0"/>
            <a:r>
              <a:rPr lang="en-US" sz="2000" dirty="0" smtClean="0"/>
              <a:t>Note: please use the mic.</a:t>
            </a:r>
          </a:p>
          <a:p>
            <a:pPr marL="0" indent="0"/>
            <a:endParaRPr lang="en-US" sz="2000" dirty="0"/>
          </a:p>
          <a:p>
            <a:pPr marL="0" indent="0"/>
            <a:r>
              <a:rPr lang="en-US" sz="2000" dirty="0" smtClean="0"/>
              <a:t>This session will be customer stories, patterns &amp; architecture.  </a:t>
            </a:r>
          </a:p>
          <a:p>
            <a:pPr marL="0" indent="0"/>
            <a:endParaRPr lang="en-US" sz="2000" dirty="0"/>
          </a:p>
          <a:p>
            <a:pPr marL="0" indent="0"/>
            <a:r>
              <a:rPr lang="en-US" sz="2000" dirty="0" smtClean="0"/>
              <a:t> </a:t>
            </a:r>
            <a:endParaRPr lang="en-US" dirty="0"/>
          </a:p>
        </p:txBody>
      </p:sp>
      <p:sp>
        <p:nvSpPr>
          <p:cNvPr id="4" name="Title 3"/>
          <p:cNvSpPr>
            <a:spLocks noGrp="1"/>
          </p:cNvSpPr>
          <p:nvPr>
            <p:ph type="title"/>
          </p:nvPr>
        </p:nvSpPr>
        <p:spPr/>
        <p:txBody>
          <a:bodyPr/>
          <a:lstStyle/>
          <a:p>
            <a:r>
              <a:rPr lang="en-US" dirty="0" smtClean="0"/>
              <a:t>Setting the stage</a:t>
            </a:r>
            <a:endParaRPr lang="en-US" dirty="0"/>
          </a:p>
        </p:txBody>
      </p:sp>
    </p:spTree>
    <p:extLst>
      <p:ext uri="{BB962C8B-B14F-4D97-AF65-F5344CB8AC3E}">
        <p14:creationId xmlns:p14="http://schemas.microsoft.com/office/powerpoint/2010/main" val="443216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177423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238905"/>
          </a:xfrm>
        </p:spPr>
        <p:txBody>
          <a:bodyPr/>
          <a:lstStyle/>
          <a:p>
            <a:r>
              <a:rPr lang="en-US" dirty="0" smtClean="0"/>
              <a:t>This will not be a discussion of features</a:t>
            </a:r>
          </a:p>
          <a:p>
            <a:r>
              <a:rPr lang="en-US" dirty="0" smtClean="0"/>
              <a:t>Focus on </a:t>
            </a:r>
            <a:r>
              <a:rPr lang="en-US" u="sng" dirty="0" smtClean="0"/>
              <a:t>architecture</a:t>
            </a:r>
            <a:r>
              <a:rPr lang="en-US" dirty="0" smtClean="0"/>
              <a:t>, choices and their impact on </a:t>
            </a:r>
            <a:r>
              <a:rPr lang="en-US" b="1" dirty="0" smtClean="0"/>
              <a:t>scalability</a:t>
            </a:r>
            <a:r>
              <a:rPr lang="en-US" dirty="0" smtClean="0"/>
              <a:t> and </a:t>
            </a:r>
            <a:r>
              <a:rPr lang="en-US" b="1" dirty="0" smtClean="0"/>
              <a:t>availability </a:t>
            </a:r>
          </a:p>
          <a:p>
            <a:pPr lvl="1"/>
            <a:r>
              <a:rPr lang="en-US" sz="3200" dirty="0"/>
              <a:t>Details on implementation </a:t>
            </a:r>
            <a:r>
              <a:rPr lang="en-US" sz="3200" dirty="0" smtClean="0"/>
              <a:t>&amp; best </a:t>
            </a:r>
            <a:r>
              <a:rPr lang="en-US" sz="3200" dirty="0"/>
              <a:t>practices will be covered </a:t>
            </a:r>
            <a:r>
              <a:rPr lang="en-US" sz="3200" dirty="0" smtClean="0"/>
              <a:t>in </a:t>
            </a:r>
            <a:r>
              <a:rPr lang="en-US" sz="3200" u="sng" dirty="0" smtClean="0"/>
              <a:t>Connecting </a:t>
            </a:r>
            <a:r>
              <a:rPr lang="en-US" sz="3200" u="sng" dirty="0"/>
              <a:t>the World: Building Services for Connected Devices on </a:t>
            </a:r>
            <a:r>
              <a:rPr lang="en-US" sz="3200" u="sng" dirty="0" smtClean="0"/>
              <a:t>Azure</a:t>
            </a:r>
            <a:r>
              <a:rPr lang="en-US" sz="3200" dirty="0" smtClean="0"/>
              <a:t> (Thursday, 1pm room 3014)</a:t>
            </a:r>
            <a:endParaRPr lang="en-US" sz="3200" dirty="0"/>
          </a:p>
          <a:p>
            <a:r>
              <a:rPr lang="en-US" dirty="0" smtClean="0"/>
              <a:t>Walkthrough of the approach that </a:t>
            </a:r>
            <a:r>
              <a:rPr lang="en-US" dirty="0" err="1" smtClean="0"/>
              <a:t>AzureCAT</a:t>
            </a:r>
            <a:r>
              <a:rPr lang="en-US" dirty="0" smtClean="0"/>
              <a:t> uses to analyze real-world customer solutions</a:t>
            </a:r>
          </a:p>
          <a:p>
            <a:pPr lvl="1"/>
            <a:r>
              <a:rPr lang="en-US" sz="3200" dirty="0" smtClean="0"/>
              <a:t>Take an architecture, find the breaking points, fix them, rinse and repeat </a:t>
            </a:r>
          </a:p>
          <a:p>
            <a:endParaRPr lang="en-US" sz="4800" dirty="0" smtClean="0"/>
          </a:p>
          <a:p>
            <a:endParaRPr lang="en-US" sz="4800" dirty="0"/>
          </a:p>
        </p:txBody>
      </p:sp>
      <p:sp>
        <p:nvSpPr>
          <p:cNvPr id="3" name="Title 2"/>
          <p:cNvSpPr>
            <a:spLocks noGrp="1"/>
          </p:cNvSpPr>
          <p:nvPr>
            <p:ph type="title"/>
          </p:nvPr>
        </p:nvSpPr>
        <p:spPr/>
        <p:txBody>
          <a:bodyPr/>
          <a:lstStyle/>
          <a:p>
            <a:r>
              <a:rPr lang="en-US" dirty="0" smtClean="0"/>
              <a:t>Agenda and Expectations</a:t>
            </a:r>
            <a:endParaRPr lang="en-US" dirty="0"/>
          </a:p>
        </p:txBody>
      </p:sp>
    </p:spTree>
    <p:extLst>
      <p:ext uri="{BB962C8B-B14F-4D97-AF65-F5344CB8AC3E}">
        <p14:creationId xmlns:p14="http://schemas.microsoft.com/office/powerpoint/2010/main" val="39085921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050168" y="1724345"/>
            <a:ext cx="4250443" cy="390651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36">
              <a:solidFill>
                <a:srgbClr val="404040"/>
              </a:solidFill>
            </a:endParaRPr>
          </a:p>
        </p:txBody>
      </p:sp>
      <p:sp>
        <p:nvSpPr>
          <p:cNvPr id="2" name="Title 1"/>
          <p:cNvSpPr>
            <a:spLocks noGrp="1"/>
          </p:cNvSpPr>
          <p:nvPr>
            <p:ph type="title"/>
          </p:nvPr>
        </p:nvSpPr>
        <p:spPr/>
        <p:txBody>
          <a:bodyPr/>
          <a:lstStyle/>
          <a:p>
            <a:r>
              <a:rPr lang="en-US" dirty="0" err="1" smtClean="0"/>
              <a:t>AzureCAT</a:t>
            </a:r>
            <a:r>
              <a:rPr lang="en-US" dirty="0" smtClean="0"/>
              <a:t>: Framing a Customer Discussion</a:t>
            </a:r>
            <a:endParaRPr lang="en-US" dirty="0"/>
          </a:p>
        </p:txBody>
      </p:sp>
      <p:sp>
        <p:nvSpPr>
          <p:cNvPr id="3" name="Content Placeholder 2"/>
          <p:cNvSpPr>
            <a:spLocks noGrp="1"/>
          </p:cNvSpPr>
          <p:nvPr>
            <p:ph sz="half" idx="1"/>
          </p:nvPr>
        </p:nvSpPr>
        <p:spPr>
          <a:xfrm>
            <a:off x="274639" y="1212849"/>
            <a:ext cx="7775529" cy="5484813"/>
          </a:xfrm>
        </p:spPr>
        <p:txBody>
          <a:bodyPr>
            <a:normAutofit fontScale="85000" lnSpcReduction="10000"/>
          </a:bodyPr>
          <a:lstStyle/>
          <a:p>
            <a:pPr lvl="0"/>
            <a:r>
              <a:rPr lang="en-US" b="1" dirty="0">
                <a:latin typeface="+mn-lt"/>
              </a:rPr>
              <a:t>Scalability.  </a:t>
            </a:r>
            <a:r>
              <a:rPr lang="en-US" dirty="0">
                <a:latin typeface="+mn-lt"/>
              </a:rPr>
              <a:t>The ability to add additional </a:t>
            </a:r>
            <a:r>
              <a:rPr lang="en-US" b="1" u="sng" dirty="0">
                <a:latin typeface="+mn-lt"/>
              </a:rPr>
              <a:t>capacity</a:t>
            </a:r>
            <a:r>
              <a:rPr lang="en-US" dirty="0">
                <a:latin typeface="+mn-lt"/>
              </a:rPr>
              <a:t> to the service to handle increases in load and demand, together with </a:t>
            </a:r>
            <a:r>
              <a:rPr lang="en-US" b="1" u="sng" dirty="0">
                <a:latin typeface="+mn-lt"/>
              </a:rPr>
              <a:t>efficient and effective</a:t>
            </a:r>
            <a:r>
              <a:rPr lang="en-US" dirty="0">
                <a:latin typeface="+mn-lt"/>
              </a:rPr>
              <a:t> use of resources allocated.</a:t>
            </a:r>
          </a:p>
          <a:p>
            <a:endParaRPr lang="en-US" dirty="0">
              <a:latin typeface="+mn-lt"/>
            </a:endParaRPr>
          </a:p>
          <a:p>
            <a:pPr lvl="0"/>
            <a:r>
              <a:rPr lang="en-US" b="1" dirty="0">
                <a:latin typeface="+mn-lt"/>
              </a:rPr>
              <a:t>Availability. </a:t>
            </a:r>
            <a:endParaRPr lang="en-US" dirty="0">
              <a:latin typeface="+mn-lt"/>
            </a:endParaRPr>
          </a:p>
          <a:p>
            <a:pPr marL="0" indent="0">
              <a:buNone/>
            </a:pPr>
            <a:endParaRPr lang="en-US" dirty="0">
              <a:latin typeface="+mn-lt"/>
            </a:endParaRPr>
          </a:p>
          <a:p>
            <a:pPr lvl="0"/>
            <a:r>
              <a:rPr lang="en-US" b="1" dirty="0">
                <a:latin typeface="+mn-lt"/>
              </a:rPr>
              <a:t>Manageability. </a:t>
            </a:r>
            <a:endParaRPr lang="en-US" dirty="0" smtClean="0">
              <a:latin typeface="+mn-lt"/>
            </a:endParaRPr>
          </a:p>
          <a:p>
            <a:pPr marL="0" indent="0">
              <a:buNone/>
            </a:pPr>
            <a:endParaRPr lang="en-US" dirty="0">
              <a:latin typeface="+mn-lt"/>
            </a:endParaRPr>
          </a:p>
          <a:p>
            <a:pPr lvl="0"/>
            <a:r>
              <a:rPr lang="en-US" b="1" dirty="0" smtClean="0">
                <a:latin typeface="+mn-lt"/>
              </a:rPr>
              <a:t>Feasibility.  </a:t>
            </a:r>
            <a:endParaRPr lang="en-US" dirty="0">
              <a:latin typeface="+mn-lt"/>
            </a:endParaRPr>
          </a:p>
        </p:txBody>
      </p:sp>
      <p:sp>
        <p:nvSpPr>
          <p:cNvPr id="6" name="TextBox 5"/>
          <p:cNvSpPr txBox="1"/>
          <p:nvPr/>
        </p:nvSpPr>
        <p:spPr>
          <a:xfrm>
            <a:off x="9142693" y="2269756"/>
            <a:ext cx="2130410" cy="384205"/>
          </a:xfrm>
          <a:prstGeom prst="rect">
            <a:avLst/>
          </a:prstGeom>
          <a:noFill/>
        </p:spPr>
        <p:txBody>
          <a:bodyPr wrap="square" lIns="0" tIns="0" rIns="0" bIns="0" rtlCol="0">
            <a:spAutoFit/>
          </a:bodyPr>
          <a:lstStyle/>
          <a:p>
            <a:pPr algn="ctr"/>
            <a:r>
              <a:rPr lang="en-US" sz="2448" spc="-71" dirty="0">
                <a:gradFill>
                  <a:gsLst>
                    <a:gs pos="2917">
                      <a:srgbClr val="404040"/>
                    </a:gs>
                    <a:gs pos="30000">
                      <a:srgbClr val="404040"/>
                    </a:gs>
                  </a:gsLst>
                  <a:lin ang="5400000" scaled="0"/>
                </a:gradFill>
              </a:rPr>
              <a:t>Scalability</a:t>
            </a:r>
            <a:endParaRPr lang="en-US" sz="1836" spc="-71" dirty="0">
              <a:gradFill>
                <a:gsLst>
                  <a:gs pos="2917">
                    <a:srgbClr val="404040"/>
                  </a:gs>
                  <a:gs pos="30000">
                    <a:srgbClr val="404040"/>
                  </a:gs>
                </a:gsLst>
                <a:lin ang="5400000" scaled="0"/>
              </a:gradFill>
            </a:endParaRPr>
          </a:p>
        </p:txBody>
      </p:sp>
      <p:sp>
        <p:nvSpPr>
          <p:cNvPr id="7" name="TextBox 6"/>
          <p:cNvSpPr txBox="1"/>
          <p:nvPr/>
        </p:nvSpPr>
        <p:spPr>
          <a:xfrm>
            <a:off x="10243090" y="4223763"/>
            <a:ext cx="2057521" cy="384205"/>
          </a:xfrm>
          <a:prstGeom prst="rect">
            <a:avLst/>
          </a:prstGeom>
          <a:noFill/>
        </p:spPr>
        <p:txBody>
          <a:bodyPr wrap="square" lIns="0" tIns="0" rIns="0" bIns="0" rtlCol="0">
            <a:spAutoFit/>
          </a:bodyPr>
          <a:lstStyle/>
          <a:p>
            <a:pPr algn="ctr"/>
            <a:r>
              <a:rPr lang="en-US" sz="2448" spc="-71" dirty="0">
                <a:gradFill>
                  <a:gsLst>
                    <a:gs pos="2917">
                      <a:srgbClr val="404040"/>
                    </a:gs>
                    <a:gs pos="30000">
                      <a:srgbClr val="404040"/>
                    </a:gs>
                  </a:gsLst>
                  <a:lin ang="5400000" scaled="0"/>
                </a:gradFill>
              </a:rPr>
              <a:t>Availability</a:t>
            </a:r>
          </a:p>
        </p:txBody>
      </p:sp>
      <p:sp>
        <p:nvSpPr>
          <p:cNvPr id="8" name="TextBox 7"/>
          <p:cNvSpPr txBox="1"/>
          <p:nvPr/>
        </p:nvSpPr>
        <p:spPr>
          <a:xfrm>
            <a:off x="8315490" y="4213080"/>
            <a:ext cx="2150022" cy="384205"/>
          </a:xfrm>
          <a:prstGeom prst="rect">
            <a:avLst/>
          </a:prstGeom>
          <a:noFill/>
        </p:spPr>
        <p:txBody>
          <a:bodyPr wrap="square" lIns="0" tIns="0" rIns="0" bIns="0" rtlCol="0">
            <a:spAutoFit/>
          </a:bodyPr>
          <a:lstStyle/>
          <a:p>
            <a:pPr algn="ctr"/>
            <a:r>
              <a:rPr lang="en-US" sz="2448" spc="-71" dirty="0">
                <a:gradFill>
                  <a:gsLst>
                    <a:gs pos="2917">
                      <a:srgbClr val="404040"/>
                    </a:gs>
                    <a:gs pos="30000">
                      <a:srgbClr val="404040"/>
                    </a:gs>
                  </a:gsLst>
                  <a:lin ang="5400000" scaled="0"/>
                </a:gradFill>
              </a:rPr>
              <a:t>Manageability</a:t>
            </a:r>
          </a:p>
        </p:txBody>
      </p:sp>
      <p:sp>
        <p:nvSpPr>
          <p:cNvPr id="9" name="Isosceles Triangle 8"/>
          <p:cNvSpPr/>
          <p:nvPr/>
        </p:nvSpPr>
        <p:spPr bwMode="auto">
          <a:xfrm>
            <a:off x="9278803" y="2785373"/>
            <a:ext cx="1858187" cy="1318775"/>
          </a:xfrm>
          <a:prstGeom prst="triangle">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FFFFFF"/>
                  </a:gs>
                  <a:gs pos="10417">
                    <a:srgbClr val="FFFFFF"/>
                  </a:gs>
                </a:gsLst>
                <a:lin ang="5400000" scaled="0"/>
              </a:gradFill>
            </a:endParaRPr>
          </a:p>
        </p:txBody>
      </p:sp>
      <p:sp>
        <p:nvSpPr>
          <p:cNvPr id="11" name="TextBox 10"/>
          <p:cNvSpPr txBox="1"/>
          <p:nvPr/>
        </p:nvSpPr>
        <p:spPr>
          <a:xfrm>
            <a:off x="9564762" y="4914800"/>
            <a:ext cx="1467696" cy="478376"/>
          </a:xfrm>
          <a:prstGeom prst="rect">
            <a:avLst/>
          </a:prstGeom>
          <a:noFill/>
        </p:spPr>
        <p:txBody>
          <a:bodyPr wrap="none" rtlCol="0">
            <a:spAutoFit/>
          </a:bodyPr>
          <a:lstStyle/>
          <a:p>
            <a:r>
              <a:rPr lang="en-US" sz="2448" spc="-71" dirty="0">
                <a:gradFill>
                  <a:gsLst>
                    <a:gs pos="2917">
                      <a:srgbClr val="404040"/>
                    </a:gs>
                    <a:gs pos="30000">
                      <a:srgbClr val="404040"/>
                    </a:gs>
                  </a:gsLst>
                  <a:lin ang="5400000" scaled="0"/>
                </a:gradFill>
              </a:rPr>
              <a:t>Feasibility</a:t>
            </a:r>
          </a:p>
        </p:txBody>
      </p:sp>
    </p:spTree>
    <p:extLst>
      <p:ext uri="{BB962C8B-B14F-4D97-AF65-F5344CB8AC3E}">
        <p14:creationId xmlns:p14="http://schemas.microsoft.com/office/powerpoint/2010/main" val="1779454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050168" y="1724345"/>
            <a:ext cx="4250443" cy="390651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36">
              <a:solidFill>
                <a:srgbClr val="404040"/>
              </a:solidFill>
            </a:endParaRPr>
          </a:p>
        </p:txBody>
      </p:sp>
      <p:sp>
        <p:nvSpPr>
          <p:cNvPr id="2" name="Title 1"/>
          <p:cNvSpPr>
            <a:spLocks noGrp="1"/>
          </p:cNvSpPr>
          <p:nvPr>
            <p:ph type="title"/>
          </p:nvPr>
        </p:nvSpPr>
        <p:spPr/>
        <p:txBody>
          <a:bodyPr/>
          <a:lstStyle/>
          <a:p>
            <a:r>
              <a:rPr lang="en-US" dirty="0" err="1" smtClean="0"/>
              <a:t>AzureCAT</a:t>
            </a:r>
            <a:r>
              <a:rPr lang="en-US" dirty="0" smtClean="0"/>
              <a:t>: Framing a Customer Discussion</a:t>
            </a:r>
            <a:endParaRPr lang="en-US" dirty="0"/>
          </a:p>
        </p:txBody>
      </p:sp>
      <p:sp>
        <p:nvSpPr>
          <p:cNvPr id="3" name="Content Placeholder 2"/>
          <p:cNvSpPr>
            <a:spLocks noGrp="1"/>
          </p:cNvSpPr>
          <p:nvPr>
            <p:ph sz="half" idx="1"/>
          </p:nvPr>
        </p:nvSpPr>
        <p:spPr>
          <a:xfrm>
            <a:off x="274639" y="1212849"/>
            <a:ext cx="7775529" cy="5484813"/>
          </a:xfrm>
        </p:spPr>
        <p:txBody>
          <a:bodyPr>
            <a:normAutofit fontScale="85000" lnSpcReduction="10000"/>
          </a:bodyPr>
          <a:lstStyle/>
          <a:p>
            <a:pPr lvl="0"/>
            <a:r>
              <a:rPr lang="en-US" b="1" dirty="0">
                <a:latin typeface="+mn-lt"/>
              </a:rPr>
              <a:t>Scalability.  </a:t>
            </a:r>
            <a:endParaRPr lang="en-US" dirty="0">
              <a:latin typeface="+mn-lt"/>
            </a:endParaRPr>
          </a:p>
          <a:p>
            <a:endParaRPr lang="en-US" dirty="0">
              <a:latin typeface="+mn-lt"/>
            </a:endParaRPr>
          </a:p>
          <a:p>
            <a:pPr lvl="0"/>
            <a:r>
              <a:rPr lang="en-US" b="1" dirty="0">
                <a:latin typeface="+mn-lt"/>
              </a:rPr>
              <a:t>Availability. </a:t>
            </a:r>
            <a:r>
              <a:rPr lang="en-US" dirty="0">
                <a:latin typeface="+mn-lt"/>
              </a:rPr>
              <a:t>The ability of the solution to continue to provide value in the face of </a:t>
            </a:r>
            <a:r>
              <a:rPr lang="en-US" u="sng" dirty="0">
                <a:latin typeface="+mn-lt"/>
              </a:rPr>
              <a:t>transient and enduring faults</a:t>
            </a:r>
            <a:r>
              <a:rPr lang="en-US" dirty="0">
                <a:latin typeface="+mn-lt"/>
              </a:rPr>
              <a:t> in the </a:t>
            </a:r>
            <a:r>
              <a:rPr lang="en-US" dirty="0" smtClean="0">
                <a:latin typeface="+mn-lt"/>
              </a:rPr>
              <a:t>application and underlying </a:t>
            </a:r>
            <a:r>
              <a:rPr lang="en-US" dirty="0">
                <a:latin typeface="+mn-lt"/>
              </a:rPr>
              <a:t>service </a:t>
            </a:r>
            <a:r>
              <a:rPr lang="en-US" dirty="0" smtClean="0">
                <a:latin typeface="+mn-lt"/>
              </a:rPr>
              <a:t>dependencies . </a:t>
            </a:r>
            <a:endParaRPr lang="en-US" dirty="0">
              <a:latin typeface="+mn-lt"/>
            </a:endParaRPr>
          </a:p>
          <a:p>
            <a:pPr marL="0" indent="0">
              <a:buNone/>
            </a:pPr>
            <a:endParaRPr lang="en-US" dirty="0">
              <a:latin typeface="+mn-lt"/>
            </a:endParaRPr>
          </a:p>
          <a:p>
            <a:pPr lvl="0"/>
            <a:r>
              <a:rPr lang="en-US" b="1" dirty="0">
                <a:latin typeface="+mn-lt"/>
              </a:rPr>
              <a:t>Manageability.  </a:t>
            </a:r>
            <a:endParaRPr lang="en-US" dirty="0" smtClean="0">
              <a:latin typeface="+mn-lt"/>
            </a:endParaRPr>
          </a:p>
          <a:p>
            <a:pPr marL="0" indent="0">
              <a:buNone/>
            </a:pPr>
            <a:endParaRPr lang="en-US" dirty="0">
              <a:latin typeface="+mn-lt"/>
            </a:endParaRPr>
          </a:p>
          <a:p>
            <a:pPr lvl="0"/>
            <a:r>
              <a:rPr lang="en-US" b="1" dirty="0" smtClean="0">
                <a:latin typeface="+mn-lt"/>
              </a:rPr>
              <a:t>Feasibility.  </a:t>
            </a:r>
            <a:endParaRPr lang="en-US" dirty="0">
              <a:latin typeface="+mn-lt"/>
            </a:endParaRPr>
          </a:p>
        </p:txBody>
      </p:sp>
      <p:sp>
        <p:nvSpPr>
          <p:cNvPr id="6" name="TextBox 5"/>
          <p:cNvSpPr txBox="1"/>
          <p:nvPr/>
        </p:nvSpPr>
        <p:spPr>
          <a:xfrm>
            <a:off x="9142693" y="2269756"/>
            <a:ext cx="2130410" cy="384205"/>
          </a:xfrm>
          <a:prstGeom prst="rect">
            <a:avLst/>
          </a:prstGeom>
          <a:noFill/>
        </p:spPr>
        <p:txBody>
          <a:bodyPr wrap="square" lIns="0" tIns="0" rIns="0" bIns="0" rtlCol="0">
            <a:spAutoFit/>
          </a:bodyPr>
          <a:lstStyle/>
          <a:p>
            <a:pPr algn="ctr"/>
            <a:r>
              <a:rPr lang="en-US" sz="2448" spc="-71" dirty="0">
                <a:gradFill>
                  <a:gsLst>
                    <a:gs pos="2917">
                      <a:srgbClr val="404040"/>
                    </a:gs>
                    <a:gs pos="30000">
                      <a:srgbClr val="404040"/>
                    </a:gs>
                  </a:gsLst>
                  <a:lin ang="5400000" scaled="0"/>
                </a:gradFill>
              </a:rPr>
              <a:t>Scalability</a:t>
            </a:r>
            <a:endParaRPr lang="en-US" sz="1836" spc="-71" dirty="0">
              <a:gradFill>
                <a:gsLst>
                  <a:gs pos="2917">
                    <a:srgbClr val="404040"/>
                  </a:gs>
                  <a:gs pos="30000">
                    <a:srgbClr val="404040"/>
                  </a:gs>
                </a:gsLst>
                <a:lin ang="5400000" scaled="0"/>
              </a:gradFill>
            </a:endParaRPr>
          </a:p>
        </p:txBody>
      </p:sp>
      <p:sp>
        <p:nvSpPr>
          <p:cNvPr id="7" name="TextBox 6"/>
          <p:cNvSpPr txBox="1"/>
          <p:nvPr/>
        </p:nvSpPr>
        <p:spPr>
          <a:xfrm>
            <a:off x="10243090" y="4223763"/>
            <a:ext cx="2057521" cy="384205"/>
          </a:xfrm>
          <a:prstGeom prst="rect">
            <a:avLst/>
          </a:prstGeom>
          <a:noFill/>
        </p:spPr>
        <p:txBody>
          <a:bodyPr wrap="square" lIns="0" tIns="0" rIns="0" bIns="0" rtlCol="0">
            <a:spAutoFit/>
          </a:bodyPr>
          <a:lstStyle/>
          <a:p>
            <a:pPr algn="ctr"/>
            <a:r>
              <a:rPr lang="en-US" sz="2448" spc="-71" dirty="0">
                <a:gradFill>
                  <a:gsLst>
                    <a:gs pos="2917">
                      <a:srgbClr val="404040"/>
                    </a:gs>
                    <a:gs pos="30000">
                      <a:srgbClr val="404040"/>
                    </a:gs>
                  </a:gsLst>
                  <a:lin ang="5400000" scaled="0"/>
                </a:gradFill>
              </a:rPr>
              <a:t>Availability</a:t>
            </a:r>
          </a:p>
        </p:txBody>
      </p:sp>
      <p:sp>
        <p:nvSpPr>
          <p:cNvPr id="8" name="TextBox 7"/>
          <p:cNvSpPr txBox="1"/>
          <p:nvPr/>
        </p:nvSpPr>
        <p:spPr>
          <a:xfrm>
            <a:off x="8315490" y="4213080"/>
            <a:ext cx="2150022" cy="384205"/>
          </a:xfrm>
          <a:prstGeom prst="rect">
            <a:avLst/>
          </a:prstGeom>
          <a:noFill/>
        </p:spPr>
        <p:txBody>
          <a:bodyPr wrap="square" lIns="0" tIns="0" rIns="0" bIns="0" rtlCol="0">
            <a:spAutoFit/>
          </a:bodyPr>
          <a:lstStyle/>
          <a:p>
            <a:pPr algn="ctr"/>
            <a:r>
              <a:rPr lang="en-US" sz="2448" spc="-71" dirty="0">
                <a:gradFill>
                  <a:gsLst>
                    <a:gs pos="2917">
                      <a:srgbClr val="404040"/>
                    </a:gs>
                    <a:gs pos="30000">
                      <a:srgbClr val="404040"/>
                    </a:gs>
                  </a:gsLst>
                  <a:lin ang="5400000" scaled="0"/>
                </a:gradFill>
              </a:rPr>
              <a:t>Manageability</a:t>
            </a:r>
          </a:p>
        </p:txBody>
      </p:sp>
      <p:sp>
        <p:nvSpPr>
          <p:cNvPr id="9" name="Isosceles Triangle 8"/>
          <p:cNvSpPr/>
          <p:nvPr/>
        </p:nvSpPr>
        <p:spPr bwMode="auto">
          <a:xfrm>
            <a:off x="9278803" y="2785373"/>
            <a:ext cx="1858187" cy="1318775"/>
          </a:xfrm>
          <a:prstGeom prst="triangle">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FFFFFF"/>
                  </a:gs>
                  <a:gs pos="10417">
                    <a:srgbClr val="FFFFFF"/>
                  </a:gs>
                </a:gsLst>
                <a:lin ang="5400000" scaled="0"/>
              </a:gradFill>
            </a:endParaRPr>
          </a:p>
        </p:txBody>
      </p:sp>
      <p:sp>
        <p:nvSpPr>
          <p:cNvPr id="11" name="TextBox 10"/>
          <p:cNvSpPr txBox="1"/>
          <p:nvPr/>
        </p:nvSpPr>
        <p:spPr>
          <a:xfrm>
            <a:off x="9564762" y="4914800"/>
            <a:ext cx="1467696" cy="478376"/>
          </a:xfrm>
          <a:prstGeom prst="rect">
            <a:avLst/>
          </a:prstGeom>
          <a:noFill/>
        </p:spPr>
        <p:txBody>
          <a:bodyPr wrap="none" rtlCol="0">
            <a:spAutoFit/>
          </a:bodyPr>
          <a:lstStyle/>
          <a:p>
            <a:r>
              <a:rPr lang="en-US" sz="2448" spc="-71" dirty="0">
                <a:gradFill>
                  <a:gsLst>
                    <a:gs pos="2917">
                      <a:srgbClr val="404040"/>
                    </a:gs>
                    <a:gs pos="30000">
                      <a:srgbClr val="404040"/>
                    </a:gs>
                  </a:gsLst>
                  <a:lin ang="5400000" scaled="0"/>
                </a:gradFill>
              </a:rPr>
              <a:t>Feasibility</a:t>
            </a:r>
          </a:p>
        </p:txBody>
      </p:sp>
    </p:spTree>
    <p:extLst>
      <p:ext uri="{BB962C8B-B14F-4D97-AF65-F5344CB8AC3E}">
        <p14:creationId xmlns:p14="http://schemas.microsoft.com/office/powerpoint/2010/main" val="2479640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050168" y="1724345"/>
            <a:ext cx="4250443" cy="390651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36">
              <a:solidFill>
                <a:srgbClr val="404040"/>
              </a:solidFill>
            </a:endParaRPr>
          </a:p>
        </p:txBody>
      </p:sp>
      <p:sp>
        <p:nvSpPr>
          <p:cNvPr id="2" name="Title 1"/>
          <p:cNvSpPr>
            <a:spLocks noGrp="1"/>
          </p:cNvSpPr>
          <p:nvPr>
            <p:ph type="title"/>
          </p:nvPr>
        </p:nvSpPr>
        <p:spPr/>
        <p:txBody>
          <a:bodyPr/>
          <a:lstStyle/>
          <a:p>
            <a:r>
              <a:rPr lang="en-US" dirty="0" err="1" smtClean="0"/>
              <a:t>AzureCAT</a:t>
            </a:r>
            <a:r>
              <a:rPr lang="en-US" dirty="0" smtClean="0"/>
              <a:t>: Framing a Customer Discussion</a:t>
            </a:r>
            <a:endParaRPr lang="en-US" dirty="0"/>
          </a:p>
        </p:txBody>
      </p:sp>
      <p:sp>
        <p:nvSpPr>
          <p:cNvPr id="3" name="Content Placeholder 2"/>
          <p:cNvSpPr>
            <a:spLocks noGrp="1"/>
          </p:cNvSpPr>
          <p:nvPr>
            <p:ph sz="half" idx="1"/>
          </p:nvPr>
        </p:nvSpPr>
        <p:spPr>
          <a:xfrm>
            <a:off x="274639" y="1212849"/>
            <a:ext cx="7775529" cy="5484813"/>
          </a:xfrm>
        </p:spPr>
        <p:txBody>
          <a:bodyPr>
            <a:normAutofit fontScale="92500" lnSpcReduction="10000"/>
          </a:bodyPr>
          <a:lstStyle/>
          <a:p>
            <a:pPr lvl="0"/>
            <a:r>
              <a:rPr lang="en-US" b="1" dirty="0">
                <a:latin typeface="+mn-lt"/>
              </a:rPr>
              <a:t>Scalability.  </a:t>
            </a:r>
            <a:endParaRPr lang="en-US" dirty="0">
              <a:latin typeface="+mn-lt"/>
            </a:endParaRPr>
          </a:p>
          <a:p>
            <a:endParaRPr lang="en-US" dirty="0">
              <a:latin typeface="+mn-lt"/>
            </a:endParaRPr>
          </a:p>
          <a:p>
            <a:pPr lvl="0"/>
            <a:r>
              <a:rPr lang="en-US" b="1" dirty="0">
                <a:latin typeface="+mn-lt"/>
              </a:rPr>
              <a:t>Availability. </a:t>
            </a:r>
            <a:endParaRPr lang="en-US" b="1" dirty="0" smtClean="0">
              <a:latin typeface="+mn-lt"/>
            </a:endParaRPr>
          </a:p>
          <a:p>
            <a:pPr lvl="0"/>
            <a:endParaRPr lang="en-US" dirty="0">
              <a:latin typeface="+mn-lt"/>
            </a:endParaRPr>
          </a:p>
          <a:p>
            <a:pPr lvl="0"/>
            <a:r>
              <a:rPr lang="en-US" b="1" dirty="0">
                <a:latin typeface="+mn-lt"/>
              </a:rPr>
              <a:t>Manageability.  </a:t>
            </a:r>
            <a:r>
              <a:rPr lang="en-US" dirty="0">
                <a:latin typeface="+mn-lt"/>
              </a:rPr>
              <a:t>The</a:t>
            </a:r>
            <a:r>
              <a:rPr lang="en-US" b="1" dirty="0">
                <a:latin typeface="+mn-lt"/>
              </a:rPr>
              <a:t> </a:t>
            </a:r>
            <a:r>
              <a:rPr lang="en-US" dirty="0">
                <a:latin typeface="+mn-lt"/>
              </a:rPr>
              <a:t>ability to understand </a:t>
            </a:r>
            <a:r>
              <a:rPr lang="en-US" u="sng" dirty="0">
                <a:latin typeface="+mn-lt"/>
              </a:rPr>
              <a:t>health and performance</a:t>
            </a:r>
            <a:r>
              <a:rPr lang="en-US" dirty="0">
                <a:latin typeface="+mn-lt"/>
              </a:rPr>
              <a:t> of the live system </a:t>
            </a:r>
            <a:r>
              <a:rPr lang="en-US" dirty="0" smtClean="0">
                <a:latin typeface="+mn-lt"/>
              </a:rPr>
              <a:t>and </a:t>
            </a:r>
            <a:r>
              <a:rPr lang="en-US" u="sng" dirty="0">
                <a:latin typeface="+mn-lt"/>
              </a:rPr>
              <a:t>manage site </a:t>
            </a:r>
            <a:r>
              <a:rPr lang="en-US" u="sng" dirty="0" smtClean="0">
                <a:latin typeface="+mn-lt"/>
              </a:rPr>
              <a:t>operations</a:t>
            </a:r>
          </a:p>
          <a:p>
            <a:pPr marL="0" lvl="0" indent="0">
              <a:buNone/>
            </a:pPr>
            <a:endParaRPr lang="en-US" dirty="0">
              <a:latin typeface="+mn-lt"/>
            </a:endParaRPr>
          </a:p>
          <a:p>
            <a:pPr lvl="0"/>
            <a:r>
              <a:rPr lang="en-US" b="1" dirty="0" smtClean="0">
                <a:latin typeface="+mn-lt"/>
              </a:rPr>
              <a:t>Feasibility.  </a:t>
            </a:r>
            <a:endParaRPr lang="en-US" dirty="0">
              <a:latin typeface="+mn-lt"/>
            </a:endParaRPr>
          </a:p>
        </p:txBody>
      </p:sp>
      <p:sp>
        <p:nvSpPr>
          <p:cNvPr id="6" name="TextBox 5"/>
          <p:cNvSpPr txBox="1"/>
          <p:nvPr/>
        </p:nvSpPr>
        <p:spPr>
          <a:xfrm>
            <a:off x="9142693" y="2269756"/>
            <a:ext cx="2130410" cy="384205"/>
          </a:xfrm>
          <a:prstGeom prst="rect">
            <a:avLst/>
          </a:prstGeom>
          <a:noFill/>
        </p:spPr>
        <p:txBody>
          <a:bodyPr wrap="square" lIns="0" tIns="0" rIns="0" bIns="0" rtlCol="0">
            <a:spAutoFit/>
          </a:bodyPr>
          <a:lstStyle/>
          <a:p>
            <a:pPr algn="ctr"/>
            <a:r>
              <a:rPr lang="en-US" sz="2448" spc="-71" dirty="0">
                <a:gradFill>
                  <a:gsLst>
                    <a:gs pos="2917">
                      <a:srgbClr val="404040"/>
                    </a:gs>
                    <a:gs pos="30000">
                      <a:srgbClr val="404040"/>
                    </a:gs>
                  </a:gsLst>
                  <a:lin ang="5400000" scaled="0"/>
                </a:gradFill>
              </a:rPr>
              <a:t>Scalability</a:t>
            </a:r>
            <a:endParaRPr lang="en-US" sz="1836" spc="-71" dirty="0">
              <a:gradFill>
                <a:gsLst>
                  <a:gs pos="2917">
                    <a:srgbClr val="404040"/>
                  </a:gs>
                  <a:gs pos="30000">
                    <a:srgbClr val="404040"/>
                  </a:gs>
                </a:gsLst>
                <a:lin ang="5400000" scaled="0"/>
              </a:gradFill>
            </a:endParaRPr>
          </a:p>
        </p:txBody>
      </p:sp>
      <p:sp>
        <p:nvSpPr>
          <p:cNvPr id="7" name="TextBox 6"/>
          <p:cNvSpPr txBox="1"/>
          <p:nvPr/>
        </p:nvSpPr>
        <p:spPr>
          <a:xfrm>
            <a:off x="10243090" y="4223763"/>
            <a:ext cx="2057521" cy="384205"/>
          </a:xfrm>
          <a:prstGeom prst="rect">
            <a:avLst/>
          </a:prstGeom>
          <a:noFill/>
        </p:spPr>
        <p:txBody>
          <a:bodyPr wrap="square" lIns="0" tIns="0" rIns="0" bIns="0" rtlCol="0">
            <a:spAutoFit/>
          </a:bodyPr>
          <a:lstStyle/>
          <a:p>
            <a:pPr algn="ctr"/>
            <a:r>
              <a:rPr lang="en-US" sz="2448" spc="-71" dirty="0">
                <a:gradFill>
                  <a:gsLst>
                    <a:gs pos="2917">
                      <a:srgbClr val="404040"/>
                    </a:gs>
                    <a:gs pos="30000">
                      <a:srgbClr val="404040"/>
                    </a:gs>
                  </a:gsLst>
                  <a:lin ang="5400000" scaled="0"/>
                </a:gradFill>
              </a:rPr>
              <a:t>Availability</a:t>
            </a:r>
          </a:p>
        </p:txBody>
      </p:sp>
      <p:sp>
        <p:nvSpPr>
          <p:cNvPr id="8" name="TextBox 7"/>
          <p:cNvSpPr txBox="1"/>
          <p:nvPr/>
        </p:nvSpPr>
        <p:spPr>
          <a:xfrm>
            <a:off x="8315490" y="4213080"/>
            <a:ext cx="2150022" cy="384205"/>
          </a:xfrm>
          <a:prstGeom prst="rect">
            <a:avLst/>
          </a:prstGeom>
          <a:noFill/>
        </p:spPr>
        <p:txBody>
          <a:bodyPr wrap="square" lIns="0" tIns="0" rIns="0" bIns="0" rtlCol="0">
            <a:spAutoFit/>
          </a:bodyPr>
          <a:lstStyle/>
          <a:p>
            <a:pPr algn="ctr"/>
            <a:r>
              <a:rPr lang="en-US" sz="2448" spc="-71" dirty="0">
                <a:gradFill>
                  <a:gsLst>
                    <a:gs pos="2917">
                      <a:srgbClr val="404040"/>
                    </a:gs>
                    <a:gs pos="30000">
                      <a:srgbClr val="404040"/>
                    </a:gs>
                  </a:gsLst>
                  <a:lin ang="5400000" scaled="0"/>
                </a:gradFill>
              </a:rPr>
              <a:t>Manageability</a:t>
            </a:r>
          </a:p>
        </p:txBody>
      </p:sp>
      <p:sp>
        <p:nvSpPr>
          <p:cNvPr id="9" name="Isosceles Triangle 8"/>
          <p:cNvSpPr/>
          <p:nvPr/>
        </p:nvSpPr>
        <p:spPr bwMode="auto">
          <a:xfrm>
            <a:off x="9278803" y="2785373"/>
            <a:ext cx="1858187" cy="1318775"/>
          </a:xfrm>
          <a:prstGeom prst="triangle">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FFFFFF"/>
                  </a:gs>
                  <a:gs pos="10417">
                    <a:srgbClr val="FFFFFF"/>
                  </a:gs>
                </a:gsLst>
                <a:lin ang="5400000" scaled="0"/>
              </a:gradFill>
            </a:endParaRPr>
          </a:p>
        </p:txBody>
      </p:sp>
      <p:sp>
        <p:nvSpPr>
          <p:cNvPr id="11" name="TextBox 10"/>
          <p:cNvSpPr txBox="1"/>
          <p:nvPr/>
        </p:nvSpPr>
        <p:spPr>
          <a:xfrm>
            <a:off x="9564762" y="4914800"/>
            <a:ext cx="1467696" cy="478376"/>
          </a:xfrm>
          <a:prstGeom prst="rect">
            <a:avLst/>
          </a:prstGeom>
          <a:noFill/>
        </p:spPr>
        <p:txBody>
          <a:bodyPr wrap="none" rtlCol="0">
            <a:spAutoFit/>
          </a:bodyPr>
          <a:lstStyle/>
          <a:p>
            <a:r>
              <a:rPr lang="en-US" sz="2448" spc="-71" dirty="0">
                <a:gradFill>
                  <a:gsLst>
                    <a:gs pos="2917">
                      <a:srgbClr val="404040"/>
                    </a:gs>
                    <a:gs pos="30000">
                      <a:srgbClr val="404040"/>
                    </a:gs>
                  </a:gsLst>
                  <a:lin ang="5400000" scaled="0"/>
                </a:gradFill>
              </a:rPr>
              <a:t>Feasibility</a:t>
            </a:r>
          </a:p>
        </p:txBody>
      </p:sp>
    </p:spTree>
    <p:extLst>
      <p:ext uri="{BB962C8B-B14F-4D97-AF65-F5344CB8AC3E}">
        <p14:creationId xmlns:p14="http://schemas.microsoft.com/office/powerpoint/2010/main" val="2593220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050168" y="1724345"/>
            <a:ext cx="4250443" cy="390651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36">
              <a:solidFill>
                <a:srgbClr val="404040"/>
              </a:solidFill>
            </a:endParaRPr>
          </a:p>
        </p:txBody>
      </p:sp>
      <p:sp>
        <p:nvSpPr>
          <p:cNvPr id="2" name="Title 1"/>
          <p:cNvSpPr>
            <a:spLocks noGrp="1"/>
          </p:cNvSpPr>
          <p:nvPr>
            <p:ph type="title"/>
          </p:nvPr>
        </p:nvSpPr>
        <p:spPr/>
        <p:txBody>
          <a:bodyPr/>
          <a:lstStyle/>
          <a:p>
            <a:r>
              <a:rPr lang="en-US" dirty="0" err="1" smtClean="0"/>
              <a:t>AzureCAT</a:t>
            </a:r>
            <a:r>
              <a:rPr lang="en-US" dirty="0" smtClean="0"/>
              <a:t>: Framing a Customer Discussion</a:t>
            </a:r>
            <a:endParaRPr lang="en-US" dirty="0"/>
          </a:p>
        </p:txBody>
      </p:sp>
      <p:sp>
        <p:nvSpPr>
          <p:cNvPr id="3" name="Content Placeholder 2"/>
          <p:cNvSpPr>
            <a:spLocks noGrp="1"/>
          </p:cNvSpPr>
          <p:nvPr>
            <p:ph sz="half" idx="1"/>
          </p:nvPr>
        </p:nvSpPr>
        <p:spPr>
          <a:xfrm>
            <a:off x="274639" y="1212849"/>
            <a:ext cx="7775529" cy="5484813"/>
          </a:xfrm>
        </p:spPr>
        <p:txBody>
          <a:bodyPr>
            <a:normAutofit fontScale="92500"/>
          </a:bodyPr>
          <a:lstStyle/>
          <a:p>
            <a:pPr lvl="0"/>
            <a:r>
              <a:rPr lang="en-US" b="1" dirty="0">
                <a:latin typeface="+mn-lt"/>
              </a:rPr>
              <a:t>Scalability.  </a:t>
            </a:r>
            <a:endParaRPr lang="en-US" dirty="0">
              <a:latin typeface="+mn-lt"/>
            </a:endParaRPr>
          </a:p>
          <a:p>
            <a:endParaRPr lang="en-US" dirty="0">
              <a:latin typeface="+mn-lt"/>
            </a:endParaRPr>
          </a:p>
          <a:p>
            <a:pPr lvl="0"/>
            <a:r>
              <a:rPr lang="en-US" b="1" dirty="0">
                <a:latin typeface="+mn-lt"/>
              </a:rPr>
              <a:t>Availability. </a:t>
            </a:r>
            <a:endParaRPr lang="en-US" b="1" dirty="0" smtClean="0">
              <a:latin typeface="+mn-lt"/>
            </a:endParaRPr>
          </a:p>
          <a:p>
            <a:pPr lvl="0"/>
            <a:endParaRPr lang="en-US" dirty="0">
              <a:latin typeface="+mn-lt"/>
            </a:endParaRPr>
          </a:p>
          <a:p>
            <a:pPr lvl="0"/>
            <a:r>
              <a:rPr lang="en-US" b="1" dirty="0">
                <a:latin typeface="+mn-lt"/>
              </a:rPr>
              <a:t>Manageability.  </a:t>
            </a:r>
            <a:endParaRPr lang="en-US" dirty="0" smtClean="0">
              <a:latin typeface="+mn-lt"/>
            </a:endParaRPr>
          </a:p>
          <a:p>
            <a:pPr marL="0" indent="0">
              <a:buNone/>
            </a:pPr>
            <a:endParaRPr lang="en-US" dirty="0">
              <a:latin typeface="+mn-lt"/>
            </a:endParaRPr>
          </a:p>
          <a:p>
            <a:pPr lvl="0"/>
            <a:r>
              <a:rPr lang="en-US" b="1" dirty="0" smtClean="0">
                <a:latin typeface="+mn-lt"/>
              </a:rPr>
              <a:t>Feasibility.  </a:t>
            </a:r>
            <a:r>
              <a:rPr lang="en-US" dirty="0">
                <a:latin typeface="+mn-lt"/>
              </a:rPr>
              <a:t>The </a:t>
            </a:r>
            <a:r>
              <a:rPr lang="en-US" dirty="0" smtClean="0">
                <a:latin typeface="+mn-lt"/>
              </a:rPr>
              <a:t>ability to </a:t>
            </a:r>
            <a:r>
              <a:rPr lang="en-US" u="sng" dirty="0" smtClean="0">
                <a:latin typeface="+mn-lt"/>
              </a:rPr>
              <a:t>deliver</a:t>
            </a:r>
            <a:r>
              <a:rPr lang="en-US" dirty="0" smtClean="0">
                <a:latin typeface="+mn-lt"/>
              </a:rPr>
              <a:t> and </a:t>
            </a:r>
            <a:r>
              <a:rPr lang="en-US" u="sng" dirty="0" smtClean="0">
                <a:latin typeface="+mn-lt"/>
              </a:rPr>
              <a:t>maintain</a:t>
            </a:r>
            <a:r>
              <a:rPr lang="en-US" dirty="0" smtClean="0">
                <a:latin typeface="+mn-lt"/>
              </a:rPr>
              <a:t> the system, on time (</a:t>
            </a:r>
            <a:r>
              <a:rPr lang="en-US" dirty="0" err="1" smtClean="0">
                <a:latin typeface="+mn-lt"/>
              </a:rPr>
              <a:t>ish</a:t>
            </a:r>
            <a:r>
              <a:rPr lang="en-US" dirty="0" smtClean="0">
                <a:latin typeface="+mn-lt"/>
              </a:rPr>
              <a:t>) and under budget (</a:t>
            </a:r>
            <a:r>
              <a:rPr lang="en-US" dirty="0" err="1" smtClean="0">
                <a:latin typeface="+mn-lt"/>
              </a:rPr>
              <a:t>ish</a:t>
            </a:r>
            <a:r>
              <a:rPr lang="en-US" dirty="0" smtClean="0">
                <a:latin typeface="+mn-lt"/>
              </a:rPr>
              <a:t>).</a:t>
            </a:r>
            <a:endParaRPr lang="en-US" dirty="0">
              <a:latin typeface="+mn-lt"/>
            </a:endParaRPr>
          </a:p>
        </p:txBody>
      </p:sp>
      <p:sp>
        <p:nvSpPr>
          <p:cNvPr id="6" name="TextBox 5"/>
          <p:cNvSpPr txBox="1"/>
          <p:nvPr/>
        </p:nvSpPr>
        <p:spPr>
          <a:xfrm>
            <a:off x="9142693" y="2269756"/>
            <a:ext cx="2130410" cy="384205"/>
          </a:xfrm>
          <a:prstGeom prst="rect">
            <a:avLst/>
          </a:prstGeom>
          <a:noFill/>
        </p:spPr>
        <p:txBody>
          <a:bodyPr wrap="square" lIns="0" tIns="0" rIns="0" bIns="0" rtlCol="0">
            <a:spAutoFit/>
          </a:bodyPr>
          <a:lstStyle/>
          <a:p>
            <a:pPr algn="ctr"/>
            <a:r>
              <a:rPr lang="en-US" sz="2448" spc="-71" dirty="0">
                <a:gradFill>
                  <a:gsLst>
                    <a:gs pos="2917">
                      <a:srgbClr val="404040"/>
                    </a:gs>
                    <a:gs pos="30000">
                      <a:srgbClr val="404040"/>
                    </a:gs>
                  </a:gsLst>
                  <a:lin ang="5400000" scaled="0"/>
                </a:gradFill>
              </a:rPr>
              <a:t>Scalability</a:t>
            </a:r>
            <a:endParaRPr lang="en-US" sz="1836" spc="-71" dirty="0">
              <a:gradFill>
                <a:gsLst>
                  <a:gs pos="2917">
                    <a:srgbClr val="404040"/>
                  </a:gs>
                  <a:gs pos="30000">
                    <a:srgbClr val="404040"/>
                  </a:gs>
                </a:gsLst>
                <a:lin ang="5400000" scaled="0"/>
              </a:gradFill>
            </a:endParaRPr>
          </a:p>
        </p:txBody>
      </p:sp>
      <p:sp>
        <p:nvSpPr>
          <p:cNvPr id="7" name="TextBox 6"/>
          <p:cNvSpPr txBox="1"/>
          <p:nvPr/>
        </p:nvSpPr>
        <p:spPr>
          <a:xfrm>
            <a:off x="10243090" y="4223763"/>
            <a:ext cx="2057521" cy="384205"/>
          </a:xfrm>
          <a:prstGeom prst="rect">
            <a:avLst/>
          </a:prstGeom>
          <a:noFill/>
        </p:spPr>
        <p:txBody>
          <a:bodyPr wrap="square" lIns="0" tIns="0" rIns="0" bIns="0" rtlCol="0">
            <a:spAutoFit/>
          </a:bodyPr>
          <a:lstStyle/>
          <a:p>
            <a:pPr algn="ctr"/>
            <a:r>
              <a:rPr lang="en-US" sz="2448" spc="-71" dirty="0">
                <a:gradFill>
                  <a:gsLst>
                    <a:gs pos="2917">
                      <a:srgbClr val="404040"/>
                    </a:gs>
                    <a:gs pos="30000">
                      <a:srgbClr val="404040"/>
                    </a:gs>
                  </a:gsLst>
                  <a:lin ang="5400000" scaled="0"/>
                </a:gradFill>
              </a:rPr>
              <a:t>Availability</a:t>
            </a:r>
          </a:p>
        </p:txBody>
      </p:sp>
      <p:sp>
        <p:nvSpPr>
          <p:cNvPr id="8" name="TextBox 7"/>
          <p:cNvSpPr txBox="1"/>
          <p:nvPr/>
        </p:nvSpPr>
        <p:spPr>
          <a:xfrm>
            <a:off x="8315490" y="4213080"/>
            <a:ext cx="2150022" cy="384205"/>
          </a:xfrm>
          <a:prstGeom prst="rect">
            <a:avLst/>
          </a:prstGeom>
          <a:noFill/>
        </p:spPr>
        <p:txBody>
          <a:bodyPr wrap="square" lIns="0" tIns="0" rIns="0" bIns="0" rtlCol="0">
            <a:spAutoFit/>
          </a:bodyPr>
          <a:lstStyle/>
          <a:p>
            <a:pPr algn="ctr"/>
            <a:r>
              <a:rPr lang="en-US" sz="2448" spc="-71" dirty="0">
                <a:gradFill>
                  <a:gsLst>
                    <a:gs pos="2917">
                      <a:srgbClr val="404040"/>
                    </a:gs>
                    <a:gs pos="30000">
                      <a:srgbClr val="404040"/>
                    </a:gs>
                  </a:gsLst>
                  <a:lin ang="5400000" scaled="0"/>
                </a:gradFill>
              </a:rPr>
              <a:t>Manageability</a:t>
            </a:r>
          </a:p>
        </p:txBody>
      </p:sp>
      <p:sp>
        <p:nvSpPr>
          <p:cNvPr id="9" name="Isosceles Triangle 8"/>
          <p:cNvSpPr/>
          <p:nvPr/>
        </p:nvSpPr>
        <p:spPr bwMode="auto">
          <a:xfrm>
            <a:off x="9278803" y="2785373"/>
            <a:ext cx="1858187" cy="1318775"/>
          </a:xfrm>
          <a:prstGeom prst="triangle">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32290" fontAlgn="base">
              <a:lnSpc>
                <a:spcPct val="90000"/>
              </a:lnSpc>
              <a:spcBef>
                <a:spcPct val="0"/>
              </a:spcBef>
              <a:spcAft>
                <a:spcPct val="0"/>
              </a:spcAft>
            </a:pPr>
            <a:endParaRPr lang="en-US" sz="2040" spc="-51" dirty="0">
              <a:gradFill>
                <a:gsLst>
                  <a:gs pos="1250">
                    <a:srgbClr val="FFFFFF"/>
                  </a:gs>
                  <a:gs pos="10417">
                    <a:srgbClr val="FFFFFF"/>
                  </a:gs>
                </a:gsLst>
                <a:lin ang="5400000" scaled="0"/>
              </a:gradFill>
            </a:endParaRPr>
          </a:p>
        </p:txBody>
      </p:sp>
      <p:sp>
        <p:nvSpPr>
          <p:cNvPr id="11" name="TextBox 10"/>
          <p:cNvSpPr txBox="1"/>
          <p:nvPr/>
        </p:nvSpPr>
        <p:spPr>
          <a:xfrm>
            <a:off x="9564762" y="4914800"/>
            <a:ext cx="1467696" cy="478376"/>
          </a:xfrm>
          <a:prstGeom prst="rect">
            <a:avLst/>
          </a:prstGeom>
          <a:noFill/>
        </p:spPr>
        <p:txBody>
          <a:bodyPr wrap="none" rtlCol="0">
            <a:spAutoFit/>
          </a:bodyPr>
          <a:lstStyle/>
          <a:p>
            <a:r>
              <a:rPr lang="en-US" sz="2448" spc="-71" dirty="0">
                <a:gradFill>
                  <a:gsLst>
                    <a:gs pos="2917">
                      <a:srgbClr val="404040"/>
                    </a:gs>
                    <a:gs pos="30000">
                      <a:srgbClr val="404040"/>
                    </a:gs>
                  </a:gsLst>
                  <a:lin ang="5400000" scaled="0"/>
                </a:gradFill>
              </a:rPr>
              <a:t>Feasibility</a:t>
            </a:r>
          </a:p>
        </p:txBody>
      </p:sp>
    </p:spTree>
    <p:extLst>
      <p:ext uri="{BB962C8B-B14F-4D97-AF65-F5344CB8AC3E}">
        <p14:creationId xmlns:p14="http://schemas.microsoft.com/office/powerpoint/2010/main" val="3695426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56628" y="1982481"/>
            <a:ext cx="5261211" cy="572464"/>
          </a:xfrm>
        </p:spPr>
        <p:txBody>
          <a:bodyPr/>
          <a:lstStyle/>
          <a:p>
            <a:r>
              <a:rPr lang="en-US" sz="2800" dirty="0" smtClean="0"/>
              <a:t>Adding more Capacity</a:t>
            </a:r>
            <a:endParaRPr lang="en-US" sz="2800" dirty="0"/>
          </a:p>
        </p:txBody>
      </p:sp>
      <p:sp>
        <p:nvSpPr>
          <p:cNvPr id="3" name="Content Placeholder 2"/>
          <p:cNvSpPr>
            <a:spLocks noGrp="1"/>
          </p:cNvSpPr>
          <p:nvPr>
            <p:ph sz="half" idx="2"/>
          </p:nvPr>
        </p:nvSpPr>
        <p:spPr>
          <a:xfrm>
            <a:off x="856628" y="2554944"/>
            <a:ext cx="5261211" cy="4142718"/>
          </a:xfrm>
        </p:spPr>
        <p:txBody>
          <a:bodyPr>
            <a:normAutofit/>
          </a:bodyPr>
          <a:lstStyle/>
          <a:p>
            <a:pPr lvl="0"/>
            <a:r>
              <a:rPr lang="en-US" sz="3200" dirty="0" smtClean="0">
                <a:latin typeface="+mn-lt"/>
              </a:rPr>
              <a:t>Identifying and breaking contention and choke points </a:t>
            </a:r>
          </a:p>
          <a:p>
            <a:pPr lvl="0"/>
            <a:r>
              <a:rPr lang="en-US" sz="3200" dirty="0" smtClean="0">
                <a:latin typeface="+mn-lt"/>
              </a:rPr>
              <a:t>How to add additional capacity to a solution?</a:t>
            </a:r>
          </a:p>
          <a:p>
            <a:r>
              <a:rPr lang="en-US" sz="3200" dirty="0" smtClean="0">
                <a:latin typeface="+mn-lt"/>
              </a:rPr>
              <a:t>There are subtle constraints to consider...</a:t>
            </a:r>
            <a:endParaRPr lang="en-US" sz="3200" dirty="0">
              <a:latin typeface="+mn-lt"/>
            </a:endParaRPr>
          </a:p>
        </p:txBody>
      </p:sp>
      <p:sp>
        <p:nvSpPr>
          <p:cNvPr id="5" name="Text Placeholder 4"/>
          <p:cNvSpPr>
            <a:spLocks noGrp="1"/>
          </p:cNvSpPr>
          <p:nvPr>
            <p:ph type="body" sz="quarter" idx="3"/>
          </p:nvPr>
        </p:nvSpPr>
        <p:spPr>
          <a:xfrm>
            <a:off x="6295965" y="1982481"/>
            <a:ext cx="5287122" cy="572464"/>
          </a:xfrm>
        </p:spPr>
        <p:txBody>
          <a:bodyPr/>
          <a:lstStyle/>
          <a:p>
            <a:r>
              <a:rPr lang="en-US" sz="2800" dirty="0" smtClean="0"/>
              <a:t>Using Capacity more Efficiently</a:t>
            </a:r>
            <a:endParaRPr lang="en-US" sz="2800" dirty="0"/>
          </a:p>
        </p:txBody>
      </p:sp>
      <p:sp>
        <p:nvSpPr>
          <p:cNvPr id="12" name="Content Placeholder 11"/>
          <p:cNvSpPr>
            <a:spLocks noGrp="1"/>
          </p:cNvSpPr>
          <p:nvPr>
            <p:ph sz="quarter" idx="4"/>
          </p:nvPr>
        </p:nvSpPr>
        <p:spPr>
          <a:xfrm>
            <a:off x="6295965" y="2554944"/>
            <a:ext cx="5287122" cy="4142718"/>
          </a:xfrm>
        </p:spPr>
        <p:txBody>
          <a:bodyPr>
            <a:normAutofit fontScale="92500"/>
          </a:bodyPr>
          <a:lstStyle/>
          <a:p>
            <a:r>
              <a:rPr lang="en-US" dirty="0" smtClean="0">
                <a:latin typeface="+mn-lt"/>
              </a:rPr>
              <a:t>Traditional performance tuning</a:t>
            </a:r>
          </a:p>
          <a:p>
            <a:r>
              <a:rPr lang="en-US" dirty="0" smtClean="0">
                <a:latin typeface="+mn-lt"/>
              </a:rPr>
              <a:t>Collapsing tiers (web-app-</a:t>
            </a:r>
            <a:r>
              <a:rPr lang="en-US" dirty="0" err="1" smtClean="0">
                <a:latin typeface="+mn-lt"/>
              </a:rPr>
              <a:t>db</a:t>
            </a:r>
            <a:r>
              <a:rPr lang="en-US" dirty="0" smtClean="0">
                <a:latin typeface="+mn-lt"/>
              </a:rPr>
              <a:t> is increasingly a historical relic)</a:t>
            </a:r>
          </a:p>
          <a:p>
            <a:r>
              <a:rPr lang="en-US" dirty="0" smtClean="0">
                <a:latin typeface="+mn-lt"/>
              </a:rPr>
              <a:t>Improving network performance</a:t>
            </a:r>
          </a:p>
        </p:txBody>
      </p:sp>
      <p:sp>
        <p:nvSpPr>
          <p:cNvPr id="7" name="Content Placeholder 3"/>
          <p:cNvSpPr txBox="1">
            <a:spLocks/>
          </p:cNvSpPr>
          <p:nvPr/>
        </p:nvSpPr>
        <p:spPr>
          <a:xfrm>
            <a:off x="857388" y="412190"/>
            <a:ext cx="10724938" cy="1312155"/>
          </a:xfrm>
          <a:prstGeom prst="rect">
            <a:avLst/>
          </a:prstGeom>
        </p:spPr>
        <p:style>
          <a:lnRef idx="1">
            <a:schemeClr val="accent1"/>
          </a:lnRef>
          <a:fillRef idx="2">
            <a:schemeClr val="accent1"/>
          </a:fillRef>
          <a:effectRef idx="1">
            <a:schemeClr val="accent1"/>
          </a:effectRef>
          <a:fontRef idx="minor">
            <a:schemeClr val="dk1"/>
          </a:fontRef>
        </p:style>
        <p:txBody>
          <a:bodyPr vert="horz" lIns="93260" tIns="46630" rIns="93260" bIns="4663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US" sz="4488" dirty="0">
                <a:solidFill>
                  <a:srgbClr val="404040"/>
                </a:solidFill>
              </a:rPr>
              <a:t>Scalability == Capacity * Density</a:t>
            </a:r>
          </a:p>
        </p:txBody>
      </p:sp>
    </p:spTree>
    <p:extLst>
      <p:ext uri="{BB962C8B-B14F-4D97-AF65-F5344CB8AC3E}">
        <p14:creationId xmlns:p14="http://schemas.microsoft.com/office/powerpoint/2010/main" val="23543559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1_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F2E341AB-B1C9-4A03-98B5-82D7F8BB090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Chris Clayton; Mark Simms</External_x0020_Speaker>
    <Session_x0020_Code xmlns="e36bfbf9-5e42-489c-a259-4c54eb22cb57">3-633</Session_x0020_Code>
    <Presentation_x0020_Date xmlns="e36bfbf9-5e42-489c-a259-4c54eb22cb57">2014-04-02T00:00:00-07:00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 ds:uri="e36bfbf9-5e42-489c-a259-4c54eb22cb57"/>
    <ds:schemaRef ds:uri="230e9df3-be65-4c73-a93b-d1236ebd677e"/>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Build_2014_Template</Template>
  <TotalTime>3</TotalTime>
  <Words>2700</Words>
  <Application>Microsoft Office PowerPoint</Application>
  <PresentationFormat>Custom</PresentationFormat>
  <Paragraphs>322</Paragraphs>
  <Slides>30</Slides>
  <Notes>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3</vt:i4>
      </vt:variant>
      <vt:variant>
        <vt:lpstr>Slide Titles</vt:lpstr>
      </vt:variant>
      <vt:variant>
        <vt:i4>30</vt:i4>
      </vt:variant>
    </vt:vector>
  </HeadingPairs>
  <TitlesOfParts>
    <vt:vector size="44" baseType="lpstr">
      <vt:lpstr>ＭＳ Ｐゴシック</vt:lpstr>
      <vt:lpstr>Arial</vt:lpstr>
      <vt:lpstr>Avenir LT Pro 45 Book</vt:lpstr>
      <vt:lpstr>Calibri</vt:lpstr>
      <vt:lpstr>Consolas</vt:lpstr>
      <vt:lpstr>Segoe UI</vt:lpstr>
      <vt:lpstr>Segoe UI Light</vt:lpstr>
      <vt:lpstr>Wingdings</vt:lpstr>
      <vt:lpstr>5-30536_Build_2014_Breakout_Template_White_16x9</vt:lpstr>
      <vt:lpstr>1_5-30536_Build_2014_Breakout_Template_Blue_16x9</vt:lpstr>
      <vt:lpstr>1_5-30536_Build_2014_Breakout_Template_White_16x9</vt:lpstr>
      <vt:lpstr>Visio</vt:lpstr>
      <vt:lpstr>Document</vt:lpstr>
      <vt:lpstr>think-cell Slide</vt:lpstr>
      <vt:lpstr>PowerPoint Presentation</vt:lpstr>
      <vt:lpstr>Building Big: Lessons learned from Azure customers </vt:lpstr>
      <vt:lpstr>Setting the stage</vt:lpstr>
      <vt:lpstr>Agenda and Expectations</vt:lpstr>
      <vt:lpstr>AzureCAT: Framing a Customer Discussion</vt:lpstr>
      <vt:lpstr>AzureCAT: Framing a Customer Discussion</vt:lpstr>
      <vt:lpstr>AzureCAT: Framing a Customer Discussion</vt:lpstr>
      <vt:lpstr>AzureCAT: Framing a Customer Discussion</vt:lpstr>
      <vt:lpstr>PowerPoint Presentation</vt:lpstr>
      <vt:lpstr>Context – Sample Application </vt:lpstr>
      <vt:lpstr>Scalability – What are the metered resources?</vt:lpstr>
      <vt:lpstr>Availability – What are the SLAs?</vt:lpstr>
      <vt:lpstr>SLA numbers – quick refresh</vt:lpstr>
      <vt:lpstr>Availability – What are the SLAs?</vt:lpstr>
      <vt:lpstr>Architecture Breakdown</vt:lpstr>
      <vt:lpstr>Architecture Iteration 1</vt:lpstr>
      <vt:lpstr>Iteration 1 – Add Queuing </vt:lpstr>
      <vt:lpstr>Scalability – What are the metered resources?</vt:lpstr>
      <vt:lpstr>Availability – What are the SLAs?</vt:lpstr>
      <vt:lpstr>Going Beyond SLAs.. </vt:lpstr>
      <vt:lpstr>Availability – Digging deeper than SLAs</vt:lpstr>
      <vt:lpstr>Availability – Digging deeper than SLAs</vt:lpstr>
      <vt:lpstr>Availability – Digging deeper than SLAs</vt:lpstr>
      <vt:lpstr>Impact of blocking the queue</vt:lpstr>
      <vt:lpstr>Availability – Digging deeper than SLAs</vt:lpstr>
      <vt:lpstr>Availability – Digging deeper than SLAs</vt:lpstr>
      <vt:lpstr>Now to process queue messages</vt:lpstr>
      <vt:lpstr>Takeaways </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Big: Lessons Learned from Azure Customers</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Administrator</cp:lastModifiedBy>
  <cp:revision>2</cp:revision>
  <dcterms:created xsi:type="dcterms:W3CDTF">2014-04-02T16:09:37Z</dcterms:created>
  <dcterms:modified xsi:type="dcterms:W3CDTF">2014-04-02T23:10:42Z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