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Lst>
  <p:notesMasterIdLst>
    <p:notesMasterId r:id="rId28"/>
  </p:notesMasterIdLst>
  <p:handoutMasterIdLst>
    <p:handoutMasterId r:id="rId29"/>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4" r:id="rId22"/>
    <p:sldId id="275" r:id="rId23"/>
    <p:sldId id="276" r:id="rId24"/>
    <p:sldId id="271" r:id="rId25"/>
    <p:sldId id="273" r:id="rId26"/>
    <p:sldId id="272"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03" autoAdjust="0"/>
    <p:restoredTop sz="95747" autoAdjust="0"/>
  </p:normalViewPr>
  <p:slideViewPr>
    <p:cSldViewPr snapToObjects="1">
      <p:cViewPr varScale="1">
        <p:scale>
          <a:sx n="112" d="100"/>
          <a:sy n="112" d="100"/>
        </p:scale>
        <p:origin x="408"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399931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7868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65931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977243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4887877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5190218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514989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5152494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383818072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48763167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6781526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6017675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423069503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128122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26432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76515064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19591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590116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49088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295353359"/>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Visio_Drawing1111.vsd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Visio_Drawing2222.vsdx"/><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8604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453801"/>
          </a:xfrm>
        </p:spPr>
        <p:txBody>
          <a:bodyPr/>
          <a:lstStyle/>
          <a:p>
            <a:r>
              <a:rPr lang="en-US" dirty="0" smtClean="0"/>
              <a:t>Devices support a wide variety of connection protocols, schemas and data types</a:t>
            </a:r>
          </a:p>
          <a:p>
            <a:r>
              <a:rPr lang="en-US" dirty="0" smtClean="0"/>
              <a:t>Firmware (apps) are often fixed, and services must conform to the device’s communication protocol</a:t>
            </a:r>
          </a:p>
          <a:p>
            <a:pPr lvl="1"/>
            <a:r>
              <a:rPr lang="en-US" dirty="0" smtClean="0"/>
              <a:t>This is not always fun.</a:t>
            </a:r>
          </a:p>
          <a:p>
            <a:r>
              <a:rPr lang="en-US" dirty="0" smtClean="0"/>
              <a:t>Generally need a custom protocol gateway to support extant devices which do not leverage common “standards”</a:t>
            </a:r>
          </a:p>
          <a:p>
            <a:pPr lvl="1"/>
            <a:r>
              <a:rPr lang="en-US" dirty="0" smtClean="0"/>
              <a:t>And even devices which speak HTTP/”REST”/XML/</a:t>
            </a:r>
            <a:r>
              <a:rPr lang="en-US" dirty="0" err="1" smtClean="0"/>
              <a:t>etc</a:t>
            </a:r>
            <a:r>
              <a:rPr lang="en-US" dirty="0" smtClean="0"/>
              <a:t> don’t always do it in a consistent fashion…</a:t>
            </a:r>
            <a:endParaRPr lang="en-US" dirty="0"/>
          </a:p>
        </p:txBody>
      </p:sp>
      <p:sp>
        <p:nvSpPr>
          <p:cNvPr id="3" name="Title 2"/>
          <p:cNvSpPr>
            <a:spLocks noGrp="1"/>
          </p:cNvSpPr>
          <p:nvPr>
            <p:ph type="title"/>
          </p:nvPr>
        </p:nvSpPr>
        <p:spPr/>
        <p:txBody>
          <a:bodyPr/>
          <a:lstStyle/>
          <a:p>
            <a:r>
              <a:rPr lang="en-US" dirty="0" smtClean="0"/>
              <a:t>Messaging and Connectivity</a:t>
            </a:r>
            <a:endParaRPr lang="en-US" dirty="0"/>
          </a:p>
        </p:txBody>
      </p:sp>
    </p:spTree>
    <p:extLst>
      <p:ext uri="{BB962C8B-B14F-4D97-AF65-F5344CB8AC3E}">
        <p14:creationId xmlns:p14="http://schemas.microsoft.com/office/powerpoint/2010/main" val="28999832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133713"/>
          </a:xfrm>
        </p:spPr>
        <p:txBody>
          <a:bodyPr/>
          <a:lstStyle/>
          <a:p>
            <a:r>
              <a:rPr lang="en-US" sz="3600" dirty="0" smtClean="0"/>
              <a:t>Device almost always has to initiate connections</a:t>
            </a:r>
          </a:p>
          <a:p>
            <a:pPr lvl="1"/>
            <a:r>
              <a:rPr lang="en-US" sz="2800" dirty="0" smtClean="0"/>
              <a:t>Firewalls, NATs, dynamic IP, general network weirdness</a:t>
            </a:r>
          </a:p>
          <a:p>
            <a:r>
              <a:rPr lang="en-US" sz="3600" dirty="0" smtClean="0"/>
              <a:t>Socket management.  Hold sockets open, keep </a:t>
            </a:r>
            <a:r>
              <a:rPr lang="en-US" sz="3600" dirty="0" err="1" smtClean="0"/>
              <a:t>alives</a:t>
            </a:r>
            <a:r>
              <a:rPr lang="en-US" sz="3600" dirty="0"/>
              <a:t> </a:t>
            </a:r>
            <a:r>
              <a:rPr lang="en-US" sz="3600" dirty="0" smtClean="0"/>
              <a:t>– latency on push notifications</a:t>
            </a:r>
          </a:p>
          <a:p>
            <a:r>
              <a:rPr lang="en-US" sz="3600" dirty="0" smtClean="0"/>
              <a:t>Protocol – HTTP(s), AMQP, MQTT, TCP, custom (Bluetooth, </a:t>
            </a:r>
            <a:r>
              <a:rPr lang="en-US" sz="3600" dirty="0" err="1" smtClean="0"/>
              <a:t>etc</a:t>
            </a:r>
            <a:r>
              <a:rPr lang="en-US" sz="3600" dirty="0" smtClean="0"/>
              <a:t>)</a:t>
            </a:r>
          </a:p>
          <a:p>
            <a:r>
              <a:rPr lang="en-US" sz="3600" dirty="0" smtClean="0"/>
              <a:t>Direct connectivity vs. concentrator/local gateway</a:t>
            </a:r>
          </a:p>
          <a:p>
            <a:pPr lvl="1"/>
            <a:r>
              <a:rPr lang="en-US" sz="2800" dirty="0" smtClean="0"/>
              <a:t>Example: Smart Grid / Power meters</a:t>
            </a:r>
            <a:r>
              <a:rPr lang="en-US" dirty="0" smtClean="0"/>
              <a:t> </a:t>
            </a:r>
          </a:p>
          <a:p>
            <a:r>
              <a:rPr lang="en-US" sz="3600" dirty="0" smtClean="0"/>
              <a:t>Message response – act vs. queue and act later</a:t>
            </a:r>
            <a:endParaRPr lang="en-US" dirty="0"/>
          </a:p>
        </p:txBody>
      </p:sp>
      <p:sp>
        <p:nvSpPr>
          <p:cNvPr id="3" name="Title 2"/>
          <p:cNvSpPr>
            <a:spLocks noGrp="1"/>
          </p:cNvSpPr>
          <p:nvPr>
            <p:ph type="title"/>
          </p:nvPr>
        </p:nvSpPr>
        <p:spPr/>
        <p:txBody>
          <a:bodyPr/>
          <a:lstStyle/>
          <a:p>
            <a:r>
              <a:rPr lang="en-US" dirty="0" smtClean="0"/>
              <a:t>Ingest and Protocol Management</a:t>
            </a:r>
            <a:endParaRPr lang="en-US" dirty="0"/>
          </a:p>
        </p:txBody>
      </p:sp>
    </p:spTree>
    <p:extLst>
      <p:ext uri="{BB962C8B-B14F-4D97-AF65-F5344CB8AC3E}">
        <p14:creationId xmlns:p14="http://schemas.microsoft.com/office/powerpoint/2010/main" val="22759793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121402"/>
          </a:xfrm>
        </p:spPr>
        <p:txBody>
          <a:bodyPr/>
          <a:lstStyle/>
          <a:p>
            <a:r>
              <a:rPr lang="en-US" sz="3600" dirty="0" smtClean="0"/>
              <a:t>Many </a:t>
            </a:r>
            <a:r>
              <a:rPr lang="en-US" sz="3600" dirty="0" err="1" smtClean="0"/>
              <a:t>IoT</a:t>
            </a:r>
            <a:r>
              <a:rPr lang="en-US" sz="3600" dirty="0" smtClean="0"/>
              <a:t> style apps have </a:t>
            </a:r>
            <a:r>
              <a:rPr lang="en-US" sz="3600" dirty="0" err="1" smtClean="0"/>
              <a:t>bursty</a:t>
            </a:r>
            <a:r>
              <a:rPr lang="en-US" sz="3600" dirty="0" smtClean="0"/>
              <a:t> or unpredictable loads (new devices show up, </a:t>
            </a:r>
            <a:r>
              <a:rPr lang="en-US" sz="3600" dirty="0" err="1" smtClean="0"/>
              <a:t>etc</a:t>
            </a:r>
            <a:r>
              <a:rPr lang="en-US" sz="3600" dirty="0" smtClean="0"/>
              <a:t>)</a:t>
            </a:r>
          </a:p>
          <a:p>
            <a:r>
              <a:rPr lang="en-US" sz="3600" dirty="0" smtClean="0"/>
              <a:t>Need to rate-level incoming work through messaging and queues</a:t>
            </a:r>
          </a:p>
          <a:p>
            <a:pPr lvl="1"/>
            <a:r>
              <a:rPr lang="en-US" sz="2800" dirty="0" smtClean="0"/>
              <a:t>Capture incoming requests to durable store as quickly/efficiently as possible</a:t>
            </a:r>
          </a:p>
          <a:p>
            <a:pPr lvl="1"/>
            <a:r>
              <a:rPr lang="en-US" sz="2800" dirty="0" smtClean="0"/>
              <a:t>Rate level processing to smooth load against back-end stores and systems</a:t>
            </a:r>
          </a:p>
          <a:p>
            <a:r>
              <a:rPr lang="en-US" sz="3600" dirty="0" smtClean="0"/>
              <a:t>Lot of considerations to get queue-driven processing right/scalable/reliable</a:t>
            </a:r>
            <a:endParaRPr lang="en-US" sz="4400" dirty="0"/>
          </a:p>
        </p:txBody>
      </p:sp>
      <p:sp>
        <p:nvSpPr>
          <p:cNvPr id="3" name="Title 2"/>
          <p:cNvSpPr>
            <a:spLocks noGrp="1"/>
          </p:cNvSpPr>
          <p:nvPr>
            <p:ph type="title"/>
          </p:nvPr>
        </p:nvSpPr>
        <p:spPr/>
        <p:txBody>
          <a:bodyPr/>
          <a:lstStyle/>
          <a:p>
            <a:r>
              <a:rPr lang="en-US" dirty="0" smtClean="0"/>
              <a:t>Queue Driven Message Processing</a:t>
            </a:r>
            <a:endParaRPr lang="en-US" dirty="0"/>
          </a:p>
        </p:txBody>
      </p:sp>
    </p:spTree>
    <p:extLst>
      <p:ext uri="{BB962C8B-B14F-4D97-AF65-F5344CB8AC3E}">
        <p14:creationId xmlns:p14="http://schemas.microsoft.com/office/powerpoint/2010/main" val="396516592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endParaRPr lang="en-US"/>
          </a:p>
        </p:txBody>
      </p:sp>
      <p:sp>
        <p:nvSpPr>
          <p:cNvPr id="4" name="Title 3"/>
          <p:cNvSpPr>
            <a:spLocks noGrp="1"/>
          </p:cNvSpPr>
          <p:nvPr>
            <p:ph type="ctrTitle"/>
          </p:nvPr>
        </p:nvSpPr>
        <p:spPr/>
        <p:txBody>
          <a:bodyPr/>
          <a:lstStyle/>
          <a:p>
            <a:r>
              <a:rPr lang="en-US" dirty="0" smtClean="0"/>
              <a:t>Less than optimal implementation approaches..</a:t>
            </a:r>
            <a:endParaRPr lang="en-US" dirty="0"/>
          </a:p>
        </p:txBody>
      </p:sp>
      <p:pic>
        <p:nvPicPr>
          <p:cNvPr id="6" name="Picture 5"/>
          <p:cNvPicPr>
            <a:picLocks noChangeAspect="1"/>
          </p:cNvPicPr>
          <p:nvPr/>
        </p:nvPicPr>
        <p:blipFill>
          <a:blip r:embed="rId2"/>
          <a:stretch>
            <a:fillRect/>
          </a:stretch>
        </p:blipFill>
        <p:spPr>
          <a:xfrm>
            <a:off x="4999037" y="1439862"/>
            <a:ext cx="6705600" cy="5145165"/>
          </a:xfrm>
          <a:prstGeom prst="rect">
            <a:avLst/>
          </a:prstGeom>
        </p:spPr>
      </p:pic>
    </p:spTree>
    <p:extLst>
      <p:ext uri="{BB962C8B-B14F-4D97-AF65-F5344CB8AC3E}">
        <p14:creationId xmlns:p14="http://schemas.microsoft.com/office/powerpoint/2010/main" val="200896687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431983"/>
          </a:xfrm>
        </p:spPr>
        <p:txBody>
          <a:bodyPr/>
          <a:lstStyle/>
          <a:p>
            <a:r>
              <a:rPr lang="en-US" dirty="0" smtClean="0"/>
              <a:t>Direct coupling between devices and backing store (no way to bleed off pressure or handle transients)</a:t>
            </a:r>
          </a:p>
          <a:p>
            <a:r>
              <a:rPr lang="en-US" dirty="0" smtClean="0"/>
              <a:t>No layering or </a:t>
            </a:r>
            <a:r>
              <a:rPr lang="en-US" dirty="0" err="1" smtClean="0"/>
              <a:t>pluggability</a:t>
            </a:r>
            <a:r>
              <a:rPr lang="en-US" dirty="0" smtClean="0"/>
              <a:t> (no way to mediate between different backing stores)</a:t>
            </a:r>
          </a:p>
          <a:p>
            <a:r>
              <a:rPr lang="en-US" dirty="0" smtClean="0"/>
              <a:t>Cross cuts: logging, configuration, error handling</a:t>
            </a:r>
          </a:p>
          <a:p>
            <a:r>
              <a:rPr lang="en-US" dirty="0" smtClean="0"/>
              <a:t>Synchronous end-to-end; not making optimal use of system resources</a:t>
            </a:r>
            <a:endParaRPr lang="en-US" dirty="0"/>
          </a:p>
        </p:txBody>
      </p:sp>
      <p:sp>
        <p:nvSpPr>
          <p:cNvPr id="3" name="Title 2"/>
          <p:cNvSpPr>
            <a:spLocks noGrp="1"/>
          </p:cNvSpPr>
          <p:nvPr>
            <p:ph type="title"/>
          </p:nvPr>
        </p:nvSpPr>
        <p:spPr/>
        <p:txBody>
          <a:bodyPr/>
          <a:lstStyle/>
          <a:p>
            <a:r>
              <a:rPr lang="en-US" dirty="0" smtClean="0"/>
              <a:t>Observations and Challenges </a:t>
            </a:r>
            <a:endParaRPr lang="en-US" dirty="0"/>
          </a:p>
        </p:txBody>
      </p:sp>
    </p:spTree>
    <p:extLst>
      <p:ext uri="{BB962C8B-B14F-4D97-AF65-F5344CB8AC3E}">
        <p14:creationId xmlns:p14="http://schemas.microsoft.com/office/powerpoint/2010/main" val="9826186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More optimal implementation approach..</a:t>
            </a:r>
            <a:endParaRPr lang="en-US" dirty="0"/>
          </a:p>
        </p:txBody>
      </p:sp>
      <p:pic>
        <p:nvPicPr>
          <p:cNvPr id="6" name="Picture 5"/>
          <p:cNvPicPr>
            <a:picLocks noChangeAspect="1"/>
          </p:cNvPicPr>
          <p:nvPr/>
        </p:nvPicPr>
        <p:blipFill>
          <a:blip r:embed="rId2"/>
          <a:stretch>
            <a:fillRect/>
          </a:stretch>
        </p:blipFill>
        <p:spPr>
          <a:xfrm>
            <a:off x="4694237" y="144462"/>
            <a:ext cx="7159693" cy="6533245"/>
          </a:xfrm>
          <a:prstGeom prst="rect">
            <a:avLst/>
          </a:prstGeom>
        </p:spPr>
      </p:pic>
    </p:spTree>
    <p:extLst>
      <p:ext uri="{BB962C8B-B14F-4D97-AF65-F5344CB8AC3E}">
        <p14:creationId xmlns:p14="http://schemas.microsoft.com/office/powerpoint/2010/main" val="2739110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contention look like?</a:t>
            </a:r>
            <a:endParaRPr lang="en-US" dirty="0"/>
          </a:p>
        </p:txBody>
      </p:sp>
      <p:pic>
        <p:nvPicPr>
          <p:cNvPr id="5" name="Picture 4"/>
          <p:cNvPicPr>
            <a:picLocks noChangeAspect="1"/>
          </p:cNvPicPr>
          <p:nvPr/>
        </p:nvPicPr>
        <p:blipFill>
          <a:blip r:embed="rId2"/>
          <a:stretch>
            <a:fillRect/>
          </a:stretch>
        </p:blipFill>
        <p:spPr>
          <a:xfrm>
            <a:off x="122237" y="1212848"/>
            <a:ext cx="8091416" cy="3351213"/>
          </a:xfrm>
          <a:prstGeom prst="rect">
            <a:avLst/>
          </a:prstGeom>
        </p:spPr>
      </p:pic>
      <p:sp>
        <p:nvSpPr>
          <p:cNvPr id="6" name="TextBox 5"/>
          <p:cNvSpPr txBox="1"/>
          <p:nvPr/>
        </p:nvSpPr>
        <p:spPr>
          <a:xfrm>
            <a:off x="8351837" y="1363662"/>
            <a:ext cx="3962400" cy="244374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High variability between min/max/</a:t>
            </a:r>
            <a:r>
              <a:rPr lang="en-US" sz="2400" dirty="0" err="1" smtClean="0">
                <a:gradFill>
                  <a:gsLst>
                    <a:gs pos="2917">
                      <a:schemeClr val="tx1"/>
                    </a:gs>
                    <a:gs pos="30000">
                      <a:schemeClr val="tx1"/>
                    </a:gs>
                  </a:gsLst>
                  <a:lin ang="5400000" scaled="0"/>
                </a:gradFill>
              </a:rPr>
              <a:t>avg</a:t>
            </a:r>
            <a:r>
              <a:rPr lang="en-US" sz="2400" dirty="0" smtClean="0">
                <a:gradFill>
                  <a:gsLst>
                    <a:gs pos="2917">
                      <a:schemeClr val="tx1"/>
                    </a:gs>
                    <a:gs pos="30000">
                      <a:schemeClr val="tx1"/>
                    </a:gs>
                  </a:gsLst>
                  <a:lin ang="5400000" scaled="0"/>
                </a:gradFill>
              </a:rPr>
              <a:t> processing time hints to contention.</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In this case it was scheduling contention..</a:t>
            </a:r>
          </a:p>
        </p:txBody>
      </p:sp>
    </p:spTree>
    <p:extLst>
      <p:ext uri="{BB962C8B-B14F-4D97-AF65-F5344CB8AC3E}">
        <p14:creationId xmlns:p14="http://schemas.microsoft.com/office/powerpoint/2010/main" val="12774330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577" y="1592262"/>
            <a:ext cx="7905336" cy="4800600"/>
          </a:xfrm>
          <a:prstGeom prst="rect">
            <a:avLst/>
          </a:prstGeom>
        </p:spPr>
      </p:pic>
      <p:sp>
        <p:nvSpPr>
          <p:cNvPr id="3" name="Title 2"/>
          <p:cNvSpPr>
            <a:spLocks noGrp="1"/>
          </p:cNvSpPr>
          <p:nvPr>
            <p:ph type="title"/>
          </p:nvPr>
        </p:nvSpPr>
        <p:spPr/>
        <p:txBody>
          <a:bodyPr/>
          <a:lstStyle/>
          <a:p>
            <a:r>
              <a:rPr lang="en-US" sz="3600" dirty="0" smtClean="0"/>
              <a:t>Why is </a:t>
            </a:r>
            <a:r>
              <a:rPr lang="en-US" sz="3600" dirty="0" err="1" smtClean="0"/>
              <a:t>ConcurrentDictionary</a:t>
            </a:r>
            <a:r>
              <a:rPr lang="en-US" sz="3600" dirty="0" smtClean="0"/>
              <a:t>&lt;T,K&gt; important for dispatch handlers?</a:t>
            </a:r>
            <a:endParaRPr lang="en-US" sz="3600" dirty="0"/>
          </a:p>
        </p:txBody>
      </p:sp>
      <p:sp>
        <p:nvSpPr>
          <p:cNvPr id="6" name="TextBox 5"/>
          <p:cNvSpPr txBox="1"/>
          <p:nvPr/>
        </p:nvSpPr>
        <p:spPr>
          <a:xfrm>
            <a:off x="8209913" y="1624034"/>
            <a:ext cx="3962400" cy="326243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The chain is as strong as its weakest link.</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Tune your message </a:t>
            </a:r>
            <a:r>
              <a:rPr lang="en-US" sz="2400" dirty="0" err="1" smtClean="0">
                <a:gradFill>
                  <a:gsLst>
                    <a:gs pos="2917">
                      <a:schemeClr val="tx1"/>
                    </a:gs>
                    <a:gs pos="30000">
                      <a:schemeClr val="tx1"/>
                    </a:gs>
                  </a:gsLst>
                  <a:lin ang="5400000" scaled="0"/>
                </a:gradFill>
              </a:rPr>
              <a:t>dequeue</a:t>
            </a:r>
            <a:r>
              <a:rPr lang="en-US" sz="2400" dirty="0" smtClean="0">
                <a:gradFill>
                  <a:gsLst>
                    <a:gs pos="2917">
                      <a:schemeClr val="tx1"/>
                    </a:gs>
                    <a:gs pos="30000">
                      <a:schemeClr val="tx1"/>
                    </a:gs>
                  </a:gsLst>
                  <a:lin ang="5400000" scaled="0"/>
                </a:gradFill>
              </a:rPr>
              <a:t> code, increase concurrency.</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Stack up on Dictionary </a:t>
            </a:r>
            <a:r>
              <a:rPr lang="en-US" sz="2400" dirty="0" smtClean="0">
                <a:gradFill>
                  <a:gsLst>
                    <a:gs pos="2917">
                      <a:schemeClr val="tx1"/>
                    </a:gs>
                    <a:gs pos="30000">
                      <a:schemeClr val="tx1"/>
                    </a:gs>
                  </a:gsLst>
                  <a:lin ang="5400000" scaled="0"/>
                </a:gradFill>
                <a:sym typeface="Wingdings" panose="05000000000000000000" pitchFamily="2" charset="2"/>
              </a:rPr>
              <a:t></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90523484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 all workloads are created equal</a:t>
            </a:r>
            <a:endParaRPr lang="en-US" dirty="0"/>
          </a:p>
        </p:txBody>
      </p:sp>
      <p:pic>
        <p:nvPicPr>
          <p:cNvPr id="5" name="Picture 4"/>
          <p:cNvPicPr>
            <a:picLocks noChangeAspect="1"/>
          </p:cNvPicPr>
          <p:nvPr/>
        </p:nvPicPr>
        <p:blipFill>
          <a:blip r:embed="rId2"/>
          <a:stretch>
            <a:fillRect/>
          </a:stretch>
        </p:blipFill>
        <p:spPr>
          <a:xfrm>
            <a:off x="281880" y="1135062"/>
            <a:ext cx="10660757" cy="4182033"/>
          </a:xfrm>
          <a:prstGeom prst="rect">
            <a:avLst/>
          </a:prstGeom>
        </p:spPr>
      </p:pic>
      <p:sp>
        <p:nvSpPr>
          <p:cNvPr id="6" name="TextBox 5"/>
          <p:cNvSpPr txBox="1"/>
          <p:nvPr/>
        </p:nvSpPr>
        <p:spPr>
          <a:xfrm>
            <a:off x="731837" y="5630862"/>
            <a:ext cx="11432366"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Pareto curve in message processing – can focus optimization efforts on a small number of message types.</a:t>
            </a:r>
          </a:p>
        </p:txBody>
      </p:sp>
      <p:sp>
        <p:nvSpPr>
          <p:cNvPr id="8" name="Line Callout 1 7"/>
          <p:cNvSpPr/>
          <p:nvPr/>
        </p:nvSpPr>
        <p:spPr bwMode="auto">
          <a:xfrm>
            <a:off x="2789237" y="2032893"/>
            <a:ext cx="2819400" cy="1447800"/>
          </a:xfrm>
          <a:prstGeom prst="borderCallout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Focus on optimizing these message handlers</a:t>
            </a:r>
          </a:p>
        </p:txBody>
      </p:sp>
      <p:sp>
        <p:nvSpPr>
          <p:cNvPr id="9" name="Line Callout 1 8"/>
          <p:cNvSpPr/>
          <p:nvPr/>
        </p:nvSpPr>
        <p:spPr bwMode="auto">
          <a:xfrm>
            <a:off x="5913437" y="2697955"/>
            <a:ext cx="2819400" cy="1027907"/>
          </a:xfrm>
          <a:prstGeom prst="borderCallout1">
            <a:avLst>
              <a:gd name="adj1" fmla="val 20974"/>
              <a:gd name="adj2" fmla="val 102897"/>
              <a:gd name="adj3" fmla="val 72915"/>
              <a:gd name="adj4" fmla="val 13639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These, probably not.</a:t>
            </a:r>
          </a:p>
        </p:txBody>
      </p:sp>
    </p:spTree>
    <p:extLst>
      <p:ext uri="{BB962C8B-B14F-4D97-AF65-F5344CB8AC3E}">
        <p14:creationId xmlns:p14="http://schemas.microsoft.com/office/powerpoint/2010/main" val="4863821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481227"/>
          </a:xfrm>
        </p:spPr>
        <p:txBody>
          <a:bodyPr/>
          <a:lstStyle/>
          <a:p>
            <a:r>
              <a:rPr lang="en-US" dirty="0" err="1" smtClean="0"/>
              <a:t>IoT</a:t>
            </a:r>
            <a:r>
              <a:rPr lang="en-US" dirty="0" smtClean="0"/>
              <a:t> application present unique challenges for scalability and availability</a:t>
            </a:r>
          </a:p>
          <a:p>
            <a:pPr lvl="1"/>
            <a:r>
              <a:rPr lang="en-US" dirty="0" smtClean="0"/>
              <a:t>Wide range of devices, protocols, types, schemas, interactions</a:t>
            </a:r>
          </a:p>
          <a:p>
            <a:pPr lvl="1"/>
            <a:r>
              <a:rPr lang="en-US" dirty="0" smtClean="0"/>
              <a:t>Volume of requests to process, manage and coordinate</a:t>
            </a:r>
          </a:p>
          <a:p>
            <a:r>
              <a:rPr lang="en-US" dirty="0" smtClean="0"/>
              <a:t>Majority of observed challenges in production fell into:</a:t>
            </a:r>
          </a:p>
          <a:p>
            <a:pPr lvl="1"/>
            <a:r>
              <a:rPr lang="en-US" dirty="0" smtClean="0"/>
              <a:t>Connection and request management (synchronous code, validation and error handling, direct coupling)</a:t>
            </a:r>
          </a:p>
          <a:p>
            <a:pPr lvl="1"/>
            <a:r>
              <a:rPr lang="en-US" dirty="0" smtClean="0"/>
              <a:t>Queue driven processing (concurrency, error handling, type matching, logging)</a:t>
            </a:r>
            <a:endParaRPr lang="en-US" dirty="0"/>
          </a:p>
        </p:txBody>
      </p:sp>
      <p:sp>
        <p:nvSpPr>
          <p:cNvPr id="3" name="Title 2"/>
          <p:cNvSpPr>
            <a:spLocks noGrp="1"/>
          </p:cNvSpPr>
          <p:nvPr>
            <p:ph type="title"/>
          </p:nvPr>
        </p:nvSpPr>
        <p:spPr/>
        <p:txBody>
          <a:bodyPr/>
          <a:lstStyle/>
          <a:p>
            <a:r>
              <a:rPr lang="en-US" dirty="0" smtClean="0"/>
              <a:t>Takeaways </a:t>
            </a:r>
            <a:endParaRPr lang="en-US" dirty="0"/>
          </a:p>
        </p:txBody>
      </p:sp>
    </p:spTree>
    <p:extLst>
      <p:ext uri="{BB962C8B-B14F-4D97-AF65-F5344CB8AC3E}">
        <p14:creationId xmlns:p14="http://schemas.microsoft.com/office/powerpoint/2010/main" val="42531973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a:xfrm>
            <a:off x="276539" y="5783263"/>
            <a:ext cx="12159936" cy="902608"/>
          </a:xfrm>
        </p:spPr>
        <p:txBody>
          <a:bodyPr/>
          <a:lstStyle/>
          <a:p>
            <a:pPr lvl="0">
              <a:buClr>
                <a:srgbClr val="404040"/>
              </a:buClr>
            </a:pPr>
            <a:r>
              <a:rPr lang="en-US" sz="3200" dirty="0">
                <a:gradFill>
                  <a:gsLst>
                    <a:gs pos="0">
                      <a:srgbClr val="404040"/>
                    </a:gs>
                    <a:gs pos="100000">
                      <a:srgbClr val="404040"/>
                    </a:gs>
                  </a:gsLst>
                  <a:lin ang="5400000" scaled="0"/>
                </a:gradFill>
              </a:rPr>
              <a:t>Mark Simms, Principal Group Program Manager (@</a:t>
            </a:r>
            <a:r>
              <a:rPr lang="en-US" sz="3200" dirty="0" err="1">
                <a:gradFill>
                  <a:gsLst>
                    <a:gs pos="0">
                      <a:srgbClr val="404040"/>
                    </a:gs>
                    <a:gs pos="100000">
                      <a:srgbClr val="404040"/>
                    </a:gs>
                  </a:gsLst>
                  <a:lin ang="5400000" scaled="0"/>
                </a:gradFill>
              </a:rPr>
              <a:t>mabsimms</a:t>
            </a:r>
            <a:r>
              <a:rPr lang="en-US" sz="3200" dirty="0">
                <a:gradFill>
                  <a:gsLst>
                    <a:gs pos="0">
                      <a:srgbClr val="404040"/>
                    </a:gs>
                    <a:gs pos="100000">
                      <a:srgbClr val="404040"/>
                    </a:gs>
                  </a:gsLst>
                  <a:lin ang="5400000" scaled="0"/>
                </a:gradFill>
              </a:rPr>
              <a:t>)</a:t>
            </a:r>
          </a:p>
          <a:p>
            <a:pPr lvl="0">
              <a:buClr>
                <a:srgbClr val="404040"/>
              </a:buClr>
            </a:pPr>
            <a:r>
              <a:rPr lang="en-US" sz="3200" dirty="0">
                <a:gradFill>
                  <a:gsLst>
                    <a:gs pos="0">
                      <a:srgbClr val="404040"/>
                    </a:gs>
                    <a:gs pos="100000">
                      <a:srgbClr val="404040"/>
                    </a:gs>
                  </a:gsLst>
                  <a:lin ang="5400000" scaled="0"/>
                </a:gradFill>
              </a:rPr>
              <a:t>Chris Clayton, Principal Program Manager Lead</a:t>
            </a:r>
          </a:p>
          <a:p>
            <a:pPr lvl="0">
              <a:buClr>
                <a:srgbClr val="404040"/>
              </a:buClr>
            </a:pPr>
            <a:r>
              <a:rPr lang="en-US" sz="3200" dirty="0" err="1">
                <a:gradFill>
                  <a:gsLst>
                    <a:gs pos="0">
                      <a:srgbClr val="404040"/>
                    </a:gs>
                    <a:gs pos="100000">
                      <a:srgbClr val="404040"/>
                    </a:gs>
                  </a:gsLst>
                  <a:lin ang="5400000" scaled="0"/>
                </a:gradFill>
              </a:rPr>
              <a:t>AzureCAT</a:t>
            </a:r>
            <a:endParaRPr lang="en-US" sz="3200" dirty="0">
              <a:gradFill>
                <a:gsLst>
                  <a:gs pos="0">
                    <a:srgbClr val="404040"/>
                  </a:gs>
                  <a:gs pos="100000">
                    <a:srgbClr val="404040"/>
                  </a:gs>
                </a:gsLst>
                <a:lin ang="5400000" scaled="0"/>
              </a:gradFill>
            </a:endParaRPr>
          </a:p>
        </p:txBody>
      </p:sp>
      <p:sp>
        <p:nvSpPr>
          <p:cNvPr id="2" name="Title 1"/>
          <p:cNvSpPr>
            <a:spLocks noGrp="1"/>
          </p:cNvSpPr>
          <p:nvPr>
            <p:ph type="title"/>
          </p:nvPr>
        </p:nvSpPr>
        <p:spPr/>
        <p:txBody>
          <a:bodyPr/>
          <a:lstStyle/>
          <a:p>
            <a:r>
              <a:rPr lang="en-US" dirty="0" smtClean="0"/>
              <a:t>Connecting the World: Building services for connected devices on Azure</a:t>
            </a:r>
            <a:endParaRPr lang="en-US" dirty="0"/>
          </a:p>
        </p:txBody>
      </p:sp>
      <p:sp>
        <p:nvSpPr>
          <p:cNvPr id="4" name="Text Placeholder 3"/>
          <p:cNvSpPr>
            <a:spLocks noGrp="1"/>
          </p:cNvSpPr>
          <p:nvPr>
            <p:ph type="body" sz="quarter" idx="13"/>
          </p:nvPr>
        </p:nvSpPr>
        <p:spPr/>
        <p:txBody>
          <a:bodyPr/>
          <a:lstStyle/>
          <a:p>
            <a:r>
              <a:rPr lang="en-US" dirty="0" smtClean="0"/>
              <a:t>3-634</a:t>
            </a:r>
            <a:endParaRPr lang="en-US" dirty="0"/>
          </a:p>
        </p:txBody>
      </p:sp>
    </p:spTree>
    <p:extLst>
      <p:ext uri="{BB962C8B-B14F-4D97-AF65-F5344CB8AC3E}">
        <p14:creationId xmlns:p14="http://schemas.microsoft.com/office/powerpoint/2010/main" val="255867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40973464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24499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Clr>
                <a:schemeClr val="tx1"/>
              </a:buClr>
              <a:buNone/>
              <a:tabLst>
                <a:tab pos="0" algn="l"/>
              </a:tabLst>
            </a:pPr>
            <a:r>
              <a:rPr lang="en-US" sz="2800" dirty="0" smtClean="0"/>
              <a:t>It’s a big, strange world of devices out there</a:t>
            </a:r>
            <a:endParaRPr lang="en-US" sz="2800" dirty="0"/>
          </a:p>
          <a:p>
            <a:pPr marL="0" indent="0" defTabSz="487595">
              <a:spcBef>
                <a:spcPts val="800"/>
              </a:spcBef>
              <a:buNone/>
              <a:tabLst>
                <a:tab pos="0" algn="l"/>
              </a:tabLst>
            </a:pPr>
            <a:r>
              <a:rPr lang="en-US" sz="2400" dirty="0">
                <a:latin typeface="+mn-lt"/>
              </a:rPr>
              <a:t>In this session we will explore </a:t>
            </a:r>
            <a:r>
              <a:rPr lang="en-US" sz="2400" dirty="0" smtClean="0">
                <a:latin typeface="+mn-lt"/>
              </a:rPr>
              <a:t>several common patterns and design decisions through the eyes of a sample implementation (drawn from real deployments).</a:t>
            </a:r>
          </a:p>
          <a:p>
            <a:pPr marL="0" indent="0" defTabSz="487595">
              <a:spcBef>
                <a:spcPts val="800"/>
              </a:spcBef>
              <a:buNone/>
              <a:tabLst>
                <a:tab pos="0" algn="l"/>
              </a:tabLst>
            </a:pPr>
            <a:r>
              <a:rPr lang="en-US" sz="2400" dirty="0" smtClean="0">
                <a:latin typeface="+mn-lt"/>
              </a:rPr>
              <a:t>This talk is drawn from working on </a:t>
            </a:r>
            <a:r>
              <a:rPr lang="en-US" sz="2400" dirty="0" err="1" smtClean="0">
                <a:latin typeface="+mn-lt"/>
              </a:rPr>
              <a:t>IoT</a:t>
            </a:r>
            <a:r>
              <a:rPr lang="en-US" sz="2400" dirty="0" smtClean="0">
                <a:latin typeface="+mn-lt"/>
              </a:rPr>
              <a:t> scenarios from 3000 to 300 million devices.</a:t>
            </a:r>
          </a:p>
          <a:p>
            <a:pPr marL="0" indent="0" defTabSz="487595">
              <a:spcBef>
                <a:spcPts val="800"/>
              </a:spcBef>
              <a:buNone/>
              <a:tabLst>
                <a:tab pos="0" algn="l"/>
              </a:tabLst>
            </a:pPr>
            <a:endParaRPr lang="en-US" sz="2400" dirty="0">
              <a:latin typeface="+mn-lt"/>
            </a:endParaRPr>
          </a:p>
          <a:p>
            <a:pPr marL="0" indent="0" defTabSz="487595">
              <a:spcBef>
                <a:spcPts val="800"/>
              </a:spcBef>
              <a:buNone/>
              <a:tabLst>
                <a:tab pos="0" algn="l"/>
              </a:tabLst>
            </a:pPr>
            <a:r>
              <a:rPr lang="en-US" sz="2800" dirty="0" smtClean="0"/>
              <a:t>Windows </a:t>
            </a:r>
            <a:r>
              <a:rPr lang="en-US" sz="2800" dirty="0"/>
              <a:t>Azure Customer Advisory Team (CAT) </a:t>
            </a:r>
          </a:p>
          <a:p>
            <a:pPr marL="0" indent="0" defTabSz="487595">
              <a:spcBef>
                <a:spcPts val="800"/>
              </a:spcBef>
              <a:buNone/>
              <a:tabLst>
                <a:tab pos="0" algn="l"/>
              </a:tabLst>
            </a:pPr>
            <a:r>
              <a:rPr lang="en-US" sz="2400" dirty="0">
                <a:latin typeface="+mn-lt"/>
              </a:rPr>
              <a:t>Works with internal and external customers to build out some of the largest applications on </a:t>
            </a:r>
            <a:r>
              <a:rPr lang="en-US" sz="2400" dirty="0" smtClean="0">
                <a:latin typeface="+mn-lt"/>
              </a:rPr>
              <a:t>Azure</a:t>
            </a:r>
            <a:endParaRPr lang="en-US" sz="2400" dirty="0">
              <a:latin typeface="+mn-lt"/>
            </a:endParaRPr>
          </a:p>
        </p:txBody>
      </p:sp>
      <p:sp>
        <p:nvSpPr>
          <p:cNvPr id="3" name="Text Placeholder 2"/>
          <p:cNvSpPr>
            <a:spLocks noGrp="1"/>
          </p:cNvSpPr>
          <p:nvPr>
            <p:ph type="body" sz="quarter" idx="11"/>
          </p:nvPr>
        </p:nvSpPr>
        <p:spPr/>
        <p:txBody>
          <a:bodyPr/>
          <a:lstStyle/>
          <a:p>
            <a:pPr marL="0" indent="0"/>
            <a:r>
              <a:rPr lang="en-US" sz="2000" dirty="0"/>
              <a:t>This is meant to </a:t>
            </a:r>
            <a:r>
              <a:rPr lang="en-US" sz="2000" dirty="0" smtClean="0"/>
              <a:t>be an </a:t>
            </a:r>
            <a:r>
              <a:rPr lang="en-US" sz="2000" dirty="0"/>
              <a:t>interactive discussion – if you don’t ask questions, </a:t>
            </a:r>
            <a:r>
              <a:rPr lang="en-US" sz="2000" dirty="0" smtClean="0"/>
              <a:t>we </a:t>
            </a:r>
            <a:r>
              <a:rPr lang="en-US" sz="2000" dirty="0"/>
              <a:t>will</a:t>
            </a:r>
            <a:r>
              <a:rPr lang="en-US" sz="2000" dirty="0" smtClean="0"/>
              <a:t>!</a:t>
            </a:r>
          </a:p>
          <a:p>
            <a:pPr marL="0" indent="0"/>
            <a:endParaRPr lang="en-US" sz="2000" dirty="0"/>
          </a:p>
          <a:p>
            <a:pPr marL="0" indent="0"/>
            <a:r>
              <a:rPr lang="en-US" sz="2000" dirty="0" smtClean="0"/>
              <a:t>This session will be </a:t>
            </a:r>
            <a:r>
              <a:rPr lang="en-US" sz="2000" b="1" dirty="0" smtClean="0"/>
              <a:t>code</a:t>
            </a:r>
            <a:r>
              <a:rPr lang="en-US" sz="2000" dirty="0" smtClean="0"/>
              <a:t>, patterns &amp; customer stories.  </a:t>
            </a:r>
          </a:p>
          <a:p>
            <a:pPr marL="0" indent="0"/>
            <a:endParaRPr lang="en-US" sz="2000" dirty="0"/>
          </a:p>
          <a:p>
            <a:pPr marL="0" indent="0"/>
            <a:r>
              <a:rPr lang="en-US" sz="2000" dirty="0" smtClean="0"/>
              <a:t>We will get deeply nerdy with .NET and Azure services.</a:t>
            </a:r>
            <a:endParaRPr lang="en-US" sz="2000" dirty="0"/>
          </a:p>
          <a:p>
            <a:pPr marL="0" indent="0"/>
            <a:endParaRPr lang="en-US" dirty="0"/>
          </a:p>
        </p:txBody>
      </p:sp>
      <p:sp>
        <p:nvSpPr>
          <p:cNvPr id="4" name="Title 3"/>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1236292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435882"/>
          </a:xfrm>
        </p:spPr>
        <p:txBody>
          <a:bodyPr/>
          <a:lstStyle/>
          <a:p>
            <a:r>
              <a:rPr lang="en-US" dirty="0" smtClean="0"/>
              <a:t>Focus is on </a:t>
            </a:r>
            <a:r>
              <a:rPr lang="en-US" b="1" u="sng" dirty="0" smtClean="0"/>
              <a:t>services</a:t>
            </a:r>
            <a:r>
              <a:rPr lang="en-US" dirty="0" smtClean="0"/>
              <a:t> for devices, not on device firmware, apps, etc.</a:t>
            </a:r>
          </a:p>
          <a:p>
            <a:r>
              <a:rPr lang="en-US" dirty="0" smtClean="0"/>
              <a:t>Focus on </a:t>
            </a:r>
            <a:r>
              <a:rPr lang="en-US" u="sng" dirty="0" smtClean="0"/>
              <a:t>implementation patterns</a:t>
            </a:r>
            <a:r>
              <a:rPr lang="en-US" dirty="0" smtClean="0"/>
              <a:t>, choices and their impact on </a:t>
            </a:r>
            <a:r>
              <a:rPr lang="en-US" b="1" dirty="0" smtClean="0"/>
              <a:t>scalability</a:t>
            </a:r>
            <a:r>
              <a:rPr lang="en-US" dirty="0" smtClean="0"/>
              <a:t> and </a:t>
            </a:r>
            <a:r>
              <a:rPr lang="en-US" b="1" dirty="0" smtClean="0"/>
              <a:t>availability </a:t>
            </a:r>
          </a:p>
          <a:p>
            <a:pPr lvl="1"/>
            <a:r>
              <a:rPr lang="en-US" sz="3200" dirty="0" smtClean="0"/>
              <a:t>All details have been drawn from real-world deployments.  No really, </a:t>
            </a:r>
            <a:r>
              <a:rPr lang="en-US" sz="3200" u="sng" dirty="0" smtClean="0"/>
              <a:t>we’re not making any of this up</a:t>
            </a:r>
            <a:r>
              <a:rPr lang="en-US" sz="3200" dirty="0" smtClean="0"/>
              <a:t>.</a:t>
            </a:r>
            <a:endParaRPr lang="en-US" sz="3200" dirty="0"/>
          </a:p>
          <a:p>
            <a:r>
              <a:rPr lang="en-US" dirty="0" smtClean="0"/>
              <a:t>Key aspects:</a:t>
            </a:r>
          </a:p>
          <a:p>
            <a:pPr lvl="1"/>
            <a:r>
              <a:rPr lang="en-US" sz="3200" dirty="0" smtClean="0"/>
              <a:t>End to end asynchronous data flow</a:t>
            </a:r>
          </a:p>
          <a:p>
            <a:pPr lvl="1"/>
            <a:r>
              <a:rPr lang="en-US" sz="3200" dirty="0" smtClean="0"/>
              <a:t>Direct </a:t>
            </a:r>
            <a:r>
              <a:rPr lang="en-US" sz="3200" dirty="0"/>
              <a:t>HTTP-based connectivity and inbound </a:t>
            </a:r>
            <a:r>
              <a:rPr lang="en-US" sz="3200" dirty="0" smtClean="0"/>
              <a:t>messaging</a:t>
            </a:r>
          </a:p>
          <a:p>
            <a:pPr lvl="1"/>
            <a:r>
              <a:rPr lang="en-US" sz="3200" dirty="0" smtClean="0"/>
              <a:t>Queue driven message processing </a:t>
            </a:r>
            <a:endParaRPr lang="en-US" sz="3200" dirty="0"/>
          </a:p>
          <a:p>
            <a:endParaRPr lang="en-US" sz="4800" dirty="0" smtClean="0"/>
          </a:p>
          <a:p>
            <a:endParaRPr lang="en-US" sz="4800" dirty="0"/>
          </a:p>
        </p:txBody>
      </p:sp>
      <p:sp>
        <p:nvSpPr>
          <p:cNvPr id="3" name="Title 2"/>
          <p:cNvSpPr>
            <a:spLocks noGrp="1"/>
          </p:cNvSpPr>
          <p:nvPr>
            <p:ph type="title"/>
          </p:nvPr>
        </p:nvSpPr>
        <p:spPr/>
        <p:txBody>
          <a:bodyPr/>
          <a:lstStyle/>
          <a:p>
            <a:r>
              <a:rPr lang="en-US" dirty="0" smtClean="0"/>
              <a:t>Agenda and Expectations</a:t>
            </a:r>
            <a:endParaRPr lang="en-US" dirty="0"/>
          </a:p>
        </p:txBody>
      </p:sp>
    </p:spTree>
    <p:extLst>
      <p:ext uri="{BB962C8B-B14F-4D97-AF65-F5344CB8AC3E}">
        <p14:creationId xmlns:p14="http://schemas.microsoft.com/office/powerpoint/2010/main" val="9339594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Other Cool Azure &amp; Cloud Services Stuff</a:t>
            </a:r>
            <a:endParaRPr lang="en-US" dirty="0"/>
          </a:p>
        </p:txBody>
      </p:sp>
      <p:graphicFrame>
        <p:nvGraphicFramePr>
          <p:cNvPr id="6" name="Table 5"/>
          <p:cNvGraphicFramePr>
            <a:graphicFrameLocks noGrp="1"/>
          </p:cNvGraphicFramePr>
          <p:nvPr>
            <p:extLst/>
          </p:nvPr>
        </p:nvGraphicFramePr>
        <p:xfrm>
          <a:off x="198437" y="1287462"/>
          <a:ext cx="12115800" cy="4572000"/>
        </p:xfrm>
        <a:graphic>
          <a:graphicData uri="http://schemas.openxmlformats.org/drawingml/2006/table">
            <a:tbl>
              <a:tblPr firstRow="1" bandRow="1">
                <a:tableStyleId>{7DF18680-E054-41AD-8BC1-D1AEF772440D}</a:tableStyleId>
              </a:tblPr>
              <a:tblGrid>
                <a:gridCol w="7543800"/>
                <a:gridCol w="2895600"/>
                <a:gridCol w="1676400"/>
              </a:tblGrid>
              <a:tr h="370840">
                <a:tc>
                  <a:txBody>
                    <a:bodyPr/>
                    <a:lstStyle/>
                    <a:p>
                      <a:r>
                        <a:rPr lang="en-US" sz="2400" dirty="0" smtClean="0"/>
                        <a:t>Title</a:t>
                      </a:r>
                      <a:endParaRPr lang="en-US" sz="2400" dirty="0"/>
                    </a:p>
                  </a:txBody>
                  <a:tcPr/>
                </a:tc>
                <a:tc>
                  <a:txBody>
                    <a:bodyPr/>
                    <a:lstStyle/>
                    <a:p>
                      <a:r>
                        <a:rPr lang="en-US" sz="2400" dirty="0" smtClean="0"/>
                        <a:t>Speaker</a:t>
                      </a:r>
                      <a:endParaRPr lang="en-US" sz="2400" dirty="0"/>
                    </a:p>
                  </a:txBody>
                  <a:tcPr/>
                </a:tc>
                <a:tc>
                  <a:txBody>
                    <a:bodyPr/>
                    <a:lstStyle/>
                    <a:p>
                      <a:r>
                        <a:rPr lang="en-US" sz="2400" dirty="0" smtClean="0"/>
                        <a:t>Location</a:t>
                      </a:r>
                      <a:endParaRPr lang="en-US" sz="2400" dirty="0"/>
                    </a:p>
                  </a:txBody>
                  <a:tcPr/>
                </a:tc>
              </a:tr>
              <a:tr h="370840">
                <a:tc>
                  <a:txBody>
                    <a:bodyPr/>
                    <a:lstStyle/>
                    <a:p>
                      <a:r>
                        <a:rPr lang="en-US" sz="2400" dirty="0" smtClean="0"/>
                        <a:t>The Present and Future of .NET in a World of Devices and Services</a:t>
                      </a:r>
                      <a:endParaRPr lang="en-US" sz="2400" dirty="0"/>
                    </a:p>
                  </a:txBody>
                  <a:tcPr/>
                </a:tc>
                <a:tc>
                  <a:txBody>
                    <a:bodyPr/>
                    <a:lstStyle/>
                    <a:p>
                      <a:r>
                        <a:rPr lang="en-US" sz="2400" dirty="0" smtClean="0"/>
                        <a:t>Jay Schmelzer</a:t>
                      </a:r>
                      <a:endParaRPr lang="en-US" sz="2400" dirty="0"/>
                    </a:p>
                  </a:txBody>
                  <a:tcPr/>
                </a:tc>
                <a:tc>
                  <a:txBody>
                    <a:bodyPr/>
                    <a:lstStyle/>
                    <a:p>
                      <a:r>
                        <a:rPr lang="en-US" sz="2400" b="0" i="0" kern="1200" dirty="0" smtClean="0">
                          <a:solidFill>
                            <a:schemeClr val="dk1"/>
                          </a:solidFill>
                          <a:effectLst/>
                          <a:latin typeface="+mn-lt"/>
                          <a:ea typeface="+mn-ea"/>
                          <a:cs typeface="+mn-cs"/>
                        </a:rPr>
                        <a:t>Hall 1A</a:t>
                      </a:r>
                      <a:endParaRPr lang="en-US" sz="2400" dirty="0"/>
                    </a:p>
                  </a:txBody>
                  <a:tcPr/>
                </a:tc>
              </a:tr>
              <a:tr h="370840">
                <a:tc>
                  <a:txBody>
                    <a:bodyPr/>
                    <a:lstStyle/>
                    <a:p>
                      <a:r>
                        <a:rPr lang="en-US" sz="2400" dirty="0" smtClean="0"/>
                        <a:t>The New Authentication Model for Web, Mobile, and Cloud Applications</a:t>
                      </a:r>
                      <a:endParaRPr lang="en-US" sz="2400" dirty="0"/>
                    </a:p>
                  </a:txBody>
                  <a:tcPr/>
                </a:tc>
                <a:tc>
                  <a:txBody>
                    <a:bodyPr/>
                    <a:lstStyle/>
                    <a:p>
                      <a:r>
                        <a:rPr lang="en-US" sz="2400" dirty="0" smtClean="0"/>
                        <a:t>Lucas Adams , Stuart Kwan</a:t>
                      </a:r>
                      <a:endParaRPr lang="en-US" sz="2400" dirty="0"/>
                    </a:p>
                  </a:txBody>
                  <a:tcPr/>
                </a:tc>
                <a:tc>
                  <a:txBody>
                    <a:bodyPr/>
                    <a:lstStyle/>
                    <a:p>
                      <a:r>
                        <a:rPr lang="en-US" sz="2400" dirty="0" smtClean="0"/>
                        <a:t>3022</a:t>
                      </a:r>
                      <a:endParaRPr lang="en-US" sz="2400" dirty="0"/>
                    </a:p>
                  </a:txBody>
                  <a:tcPr/>
                </a:tc>
              </a:tr>
              <a:tr h="370840">
                <a:tc>
                  <a:txBody>
                    <a:bodyPr/>
                    <a:lstStyle/>
                    <a:p>
                      <a:r>
                        <a:rPr lang="en-US" sz="2400" dirty="0" smtClean="0"/>
                        <a:t>The Future of Azure </a:t>
                      </a:r>
                      <a:r>
                        <a:rPr lang="en-US" sz="2400" dirty="0" err="1" smtClean="0"/>
                        <a:t>DevOps</a:t>
                      </a:r>
                      <a:r>
                        <a:rPr lang="en-US" sz="2400" dirty="0" smtClean="0"/>
                        <a:t>: Managing the Development and Lifecycle of Cloud Applications</a:t>
                      </a:r>
                      <a:endParaRPr lang="en-US" sz="2400" dirty="0"/>
                    </a:p>
                  </a:txBody>
                  <a:tcPr/>
                </a:tc>
                <a:tc>
                  <a:txBody>
                    <a:bodyPr/>
                    <a:lstStyle/>
                    <a:p>
                      <a:r>
                        <a:rPr lang="en-US" sz="2400" dirty="0" smtClean="0"/>
                        <a:t>Michael </a:t>
                      </a:r>
                      <a:r>
                        <a:rPr lang="en-US" sz="2400" dirty="0" err="1" smtClean="0"/>
                        <a:t>Flanakin</a:t>
                      </a:r>
                      <a:r>
                        <a:rPr lang="en-US" sz="2400" dirty="0" smtClean="0"/>
                        <a:t> , Bradley Millington</a:t>
                      </a:r>
                      <a:endParaRPr lang="en-US" sz="2400" dirty="0"/>
                    </a:p>
                  </a:txBody>
                  <a:tcPr/>
                </a:tc>
                <a:tc>
                  <a:txBody>
                    <a:bodyPr/>
                    <a:lstStyle/>
                    <a:p>
                      <a:r>
                        <a:rPr lang="en-US" sz="2400" dirty="0" smtClean="0"/>
                        <a:t>3</a:t>
                      </a:r>
                      <a:r>
                        <a:rPr lang="en-US" sz="2400" baseline="30000" dirty="0" smtClean="0"/>
                        <a:t>rd</a:t>
                      </a:r>
                      <a:r>
                        <a:rPr lang="en-US" sz="2400" dirty="0" smtClean="0"/>
                        <a:t> floor Ballroom</a:t>
                      </a:r>
                      <a:endParaRPr lang="en-US" sz="2400" dirty="0"/>
                    </a:p>
                  </a:txBody>
                  <a:tcPr/>
                </a:tc>
              </a:tr>
              <a:tr h="370840">
                <a:tc>
                  <a:txBody>
                    <a:bodyPr/>
                    <a:lstStyle/>
                    <a:p>
                      <a:r>
                        <a:rPr lang="en-US" sz="2400" dirty="0" smtClean="0"/>
                        <a:t>What’s New in Azure Networking</a:t>
                      </a:r>
                      <a:endParaRPr lang="en-US" sz="2400" dirty="0"/>
                    </a:p>
                  </a:txBody>
                  <a:tcPr/>
                </a:tc>
                <a:tc>
                  <a:txBody>
                    <a:bodyPr/>
                    <a:lstStyle/>
                    <a:p>
                      <a:r>
                        <a:rPr lang="en-US" sz="2400" dirty="0" smtClean="0"/>
                        <a:t>Ganesh Srinivasan , Jonathan </a:t>
                      </a:r>
                      <a:r>
                        <a:rPr lang="en-US" sz="2400" dirty="0" err="1" smtClean="0"/>
                        <a:t>Tuliani</a:t>
                      </a:r>
                      <a:endParaRPr lang="en-US" sz="2400" dirty="0"/>
                    </a:p>
                  </a:txBody>
                  <a:tcPr/>
                </a:tc>
                <a:tc>
                  <a:txBody>
                    <a:bodyPr/>
                    <a:lstStyle/>
                    <a:p>
                      <a:r>
                        <a:rPr lang="en-US" sz="2400" dirty="0" smtClean="0"/>
                        <a:t>Hall 1B</a:t>
                      </a:r>
                      <a:endParaRPr lang="en-US" sz="2400" dirty="0"/>
                    </a:p>
                  </a:txBody>
                  <a:tcPr/>
                </a:tc>
              </a:tr>
              <a:tr h="370840">
                <a:tc>
                  <a:txBody>
                    <a:bodyPr/>
                    <a:lstStyle/>
                    <a:p>
                      <a:r>
                        <a:rPr lang="en-US" sz="2400" dirty="0" smtClean="0"/>
                        <a:t>Scheduling Jobs in the Cloud with the Azure Scheduler Service</a:t>
                      </a:r>
                      <a:endParaRPr lang="en-US" sz="2400" dirty="0"/>
                    </a:p>
                  </a:txBody>
                  <a:tcPr/>
                </a:tc>
                <a:tc>
                  <a:txBody>
                    <a:bodyPr/>
                    <a:lstStyle/>
                    <a:p>
                      <a:r>
                        <a:rPr lang="en-US" sz="2400" dirty="0" smtClean="0"/>
                        <a:t>Kevin Lam , Brad </a:t>
                      </a:r>
                      <a:r>
                        <a:rPr lang="en-US" sz="2400" dirty="0" err="1" smtClean="0"/>
                        <a:t>Olenick</a:t>
                      </a:r>
                      <a:endParaRPr lang="en-US" sz="2400" dirty="0"/>
                    </a:p>
                  </a:txBody>
                  <a:tcPr/>
                </a:tc>
                <a:tc>
                  <a:txBody>
                    <a:bodyPr/>
                    <a:lstStyle/>
                    <a:p>
                      <a:r>
                        <a:rPr lang="en-US" sz="2400" dirty="0" smtClean="0"/>
                        <a:t>3018</a:t>
                      </a:r>
                      <a:endParaRPr lang="en-US" sz="2400" dirty="0"/>
                    </a:p>
                  </a:txBody>
                  <a:tcPr/>
                </a:tc>
              </a:tr>
            </a:tbl>
          </a:graphicData>
        </a:graphic>
      </p:graphicFrame>
    </p:spTree>
    <p:extLst>
      <p:ext uri="{BB962C8B-B14F-4D97-AF65-F5344CB8AC3E}">
        <p14:creationId xmlns:p14="http://schemas.microsoft.com/office/powerpoint/2010/main" val="20999781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Purpose </a:t>
            </a:r>
            <a:r>
              <a:rPr lang="en-US" dirty="0" err="1" smtClean="0"/>
              <a:t>IoT</a:t>
            </a:r>
            <a:r>
              <a:rPr lang="en-US" dirty="0" smtClean="0"/>
              <a:t> Architecture </a:t>
            </a:r>
            <a:endParaRPr lang="en-US" dirty="0"/>
          </a:p>
        </p:txBody>
      </p:sp>
      <p:graphicFrame>
        <p:nvGraphicFramePr>
          <p:cNvPr id="6" name="Object 5"/>
          <p:cNvGraphicFramePr>
            <a:graphicFrameLocks noChangeAspect="1"/>
          </p:cNvGraphicFramePr>
          <p:nvPr>
            <p:extLst/>
          </p:nvPr>
        </p:nvGraphicFramePr>
        <p:xfrm>
          <a:off x="350837" y="1212848"/>
          <a:ext cx="11768712" cy="5713413"/>
        </p:xfrm>
        <a:graphic>
          <a:graphicData uri="http://schemas.openxmlformats.org/presentationml/2006/ole">
            <mc:AlternateContent xmlns:mc="http://schemas.openxmlformats.org/markup-compatibility/2006">
              <mc:Choice xmlns:v="urn:schemas-microsoft-com:vml" Requires="v">
                <p:oleObj spid="_x0000_s1030" name="Visio" r:id="rId4" imgW="8525022" imgH="4138639" progId="Visio.Drawing.15">
                  <p:embed/>
                </p:oleObj>
              </mc:Choice>
              <mc:Fallback>
                <p:oleObj name="Visio" r:id="rId4" imgW="8525022" imgH="4138639" progId="Visio.Drawing.15">
                  <p:embed/>
                  <p:pic>
                    <p:nvPicPr>
                      <p:cNvPr id="0" name=""/>
                      <p:cNvPicPr/>
                      <p:nvPr/>
                    </p:nvPicPr>
                    <p:blipFill>
                      <a:blip r:embed="rId5"/>
                      <a:stretch>
                        <a:fillRect/>
                      </a:stretch>
                    </p:blipFill>
                    <p:spPr>
                      <a:xfrm>
                        <a:off x="350837" y="1212848"/>
                        <a:ext cx="11768712" cy="5713413"/>
                      </a:xfrm>
                      <a:prstGeom prst="rect">
                        <a:avLst/>
                      </a:prstGeom>
                    </p:spPr>
                  </p:pic>
                </p:oleObj>
              </mc:Fallback>
            </mc:AlternateContent>
          </a:graphicData>
        </a:graphic>
      </p:graphicFrame>
    </p:spTree>
    <p:extLst>
      <p:ext uri="{BB962C8B-B14F-4D97-AF65-F5344CB8AC3E}">
        <p14:creationId xmlns:p14="http://schemas.microsoft.com/office/powerpoint/2010/main" val="251100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87492"/>
          </a:xfrm>
        </p:spPr>
        <p:txBody>
          <a:bodyPr/>
          <a:lstStyle/>
          <a:p>
            <a:r>
              <a:rPr lang="en-US" sz="2800" dirty="0" smtClean="0"/>
              <a:t>Thousands of fast food outlets publishing store activity updates </a:t>
            </a:r>
          </a:p>
          <a:p>
            <a:pPr lvl="1"/>
            <a:r>
              <a:rPr lang="en-US" dirty="0" smtClean="0"/>
              <a:t>Customer wait times (drive through, in store, delivery), order details, </a:t>
            </a:r>
            <a:r>
              <a:rPr lang="en-US" dirty="0" err="1" smtClean="0"/>
              <a:t>etc</a:t>
            </a:r>
            <a:endParaRPr lang="en-US" dirty="0" smtClean="0"/>
          </a:p>
          <a:p>
            <a:pPr lvl="1"/>
            <a:r>
              <a:rPr lang="en-US" dirty="0" smtClean="0"/>
              <a:t>Updates published to central server every minute (~ 5kB XML files)</a:t>
            </a:r>
          </a:p>
          <a:p>
            <a:r>
              <a:rPr lang="en-US" sz="2800" dirty="0" smtClean="0"/>
              <a:t>Implicit:</a:t>
            </a:r>
          </a:p>
          <a:p>
            <a:pPr lvl="1"/>
            <a:r>
              <a:rPr lang="en-US" dirty="0"/>
              <a:t>The </a:t>
            </a:r>
            <a:r>
              <a:rPr lang="en-US" dirty="0" smtClean="0"/>
              <a:t>point of sale devices (apps) publishing data already exist, and are probably really expensive to change (service has to snap to device)</a:t>
            </a:r>
          </a:p>
          <a:p>
            <a:pPr lvl="1"/>
            <a:r>
              <a:rPr lang="en-US" dirty="0" smtClean="0"/>
              <a:t>They likely store-and-forward data in case of connection loss (can experience inrush effect)</a:t>
            </a:r>
          </a:p>
          <a:p>
            <a:pPr lvl="1"/>
            <a:r>
              <a:rPr lang="en-US" dirty="0" smtClean="0"/>
              <a:t>They may or may not all send “at the same time”</a:t>
            </a:r>
          </a:p>
          <a:p>
            <a:pPr lvl="1"/>
            <a:r>
              <a:rPr lang="en-US" dirty="0" smtClean="0"/>
              <a:t>May or may not be able to trust sender time (this makes late arriving data really fun)</a:t>
            </a:r>
          </a:p>
          <a:p>
            <a:pPr lvl="1"/>
            <a:r>
              <a:rPr lang="en-US" dirty="0" smtClean="0"/>
              <a:t>….</a:t>
            </a:r>
            <a:endParaRPr lang="en-US" dirty="0"/>
          </a:p>
        </p:txBody>
      </p:sp>
      <p:sp>
        <p:nvSpPr>
          <p:cNvPr id="3" name="Title 2"/>
          <p:cNvSpPr>
            <a:spLocks noGrp="1"/>
          </p:cNvSpPr>
          <p:nvPr>
            <p:ph type="title"/>
          </p:nvPr>
        </p:nvSpPr>
        <p:spPr/>
        <p:txBody>
          <a:bodyPr/>
          <a:lstStyle/>
          <a:p>
            <a:r>
              <a:rPr lang="en-US" dirty="0" smtClean="0"/>
              <a:t>Context – Sample Application </a:t>
            </a:r>
            <a:endParaRPr lang="en-US" dirty="0"/>
          </a:p>
        </p:txBody>
      </p:sp>
    </p:spTree>
    <p:extLst>
      <p:ext uri="{BB962C8B-B14F-4D97-AF65-F5344CB8AC3E}">
        <p14:creationId xmlns:p14="http://schemas.microsoft.com/office/powerpoint/2010/main" val="1066367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Context – Sample Application </a:t>
            </a:r>
            <a:endParaRPr lang="en-US" dirty="0"/>
          </a:p>
        </p:txBody>
      </p:sp>
      <p:graphicFrame>
        <p:nvGraphicFramePr>
          <p:cNvPr id="5" name="Object 4"/>
          <p:cNvGraphicFramePr>
            <a:graphicFrameLocks noChangeAspect="1"/>
          </p:cNvGraphicFramePr>
          <p:nvPr>
            <p:extLst/>
          </p:nvPr>
        </p:nvGraphicFramePr>
        <p:xfrm>
          <a:off x="427036" y="1209204"/>
          <a:ext cx="11739287" cy="5183658"/>
        </p:xfrm>
        <a:graphic>
          <a:graphicData uri="http://schemas.openxmlformats.org/presentationml/2006/ole">
            <mc:AlternateContent xmlns:mc="http://schemas.openxmlformats.org/markup-compatibility/2006">
              <mc:Choice xmlns:v="urn:schemas-microsoft-com:vml" Requires="v">
                <p:oleObj spid="_x0000_s2054" name="Visio" r:id="rId5" imgW="9372493" imgH="4138639" progId="Visio.Drawing.15">
                  <p:embed/>
                </p:oleObj>
              </mc:Choice>
              <mc:Fallback>
                <p:oleObj name="Visio" r:id="rId5" imgW="9372493" imgH="4138639" progId="Visio.Drawing.15">
                  <p:embed/>
                  <p:pic>
                    <p:nvPicPr>
                      <p:cNvPr id="0" name=""/>
                      <p:cNvPicPr/>
                      <p:nvPr/>
                    </p:nvPicPr>
                    <p:blipFill>
                      <a:blip r:embed="rId6"/>
                      <a:stretch>
                        <a:fillRect/>
                      </a:stretch>
                    </p:blipFill>
                    <p:spPr>
                      <a:xfrm>
                        <a:off x="427036" y="1209204"/>
                        <a:ext cx="11739287" cy="5183658"/>
                      </a:xfrm>
                      <a:prstGeom prst="rect">
                        <a:avLst/>
                      </a:prstGeom>
                    </p:spPr>
                  </p:pic>
                </p:oleObj>
              </mc:Fallback>
            </mc:AlternateContent>
          </a:graphicData>
        </a:graphic>
      </p:graphicFrame>
    </p:spTree>
    <p:extLst>
      <p:ext uri="{BB962C8B-B14F-4D97-AF65-F5344CB8AC3E}">
        <p14:creationId xmlns:p14="http://schemas.microsoft.com/office/powerpoint/2010/main" val="12883368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a:t>Messaging and Connectivity</a:t>
            </a:r>
          </a:p>
        </p:txBody>
      </p:sp>
      <p:pic>
        <p:nvPicPr>
          <p:cNvPr id="4" name="Picture 3" descr="Machine generated alternative text:&#10;I "/>
          <p:cNvPicPr/>
          <p:nvPr/>
        </p:nvPicPr>
        <p:blipFill>
          <a:blip r:embed="rId2">
            <a:extLst>
              <a:ext uri="{28A0092B-C50C-407E-A947-70E740481C1C}">
                <a14:useLocalDpi xmlns:a14="http://schemas.microsoft.com/office/drawing/2010/main" val="0"/>
              </a:ext>
            </a:extLst>
          </a:blip>
          <a:srcRect/>
          <a:stretch>
            <a:fillRect/>
          </a:stretch>
        </p:blipFill>
        <p:spPr bwMode="auto">
          <a:xfrm>
            <a:off x="274639" y="1212850"/>
            <a:ext cx="9448798" cy="5713412"/>
          </a:xfrm>
          <a:prstGeom prst="rect">
            <a:avLst/>
          </a:prstGeom>
          <a:noFill/>
          <a:ln>
            <a:noFill/>
          </a:ln>
        </p:spPr>
      </p:pic>
    </p:spTree>
    <p:extLst>
      <p:ext uri="{BB962C8B-B14F-4D97-AF65-F5344CB8AC3E}">
        <p14:creationId xmlns:p14="http://schemas.microsoft.com/office/powerpoint/2010/main" val="20614865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Chris Clayton; Mark Simms</External_x0020_Speaker>
    <Session_x0020_Code xmlns="e36bfbf9-5e42-489c-a259-4c54eb22cb57">3-634</Session_x0020_Code>
    <Presentation_x0020_Date xmlns="e36bfbf9-5e42-489c-a259-4c54eb22cb57">2014-04-03T00:00:00-07:00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e36bfbf9-5e42-489c-a259-4c54eb22cb57"/>
    <ds:schemaRef ds:uri="http://purl.org/dc/dcmitype/"/>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230e9df3-be65-4c73-a93b-d1236ebd677e"/>
    <ds:schemaRef ds:uri="http://schemas.microsoft.com/sharepoint/v3"/>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Build_2014_Template</Template>
  <TotalTime>24</TotalTime>
  <Words>1496</Words>
  <Application>Microsoft Office PowerPoint</Application>
  <PresentationFormat>Custom</PresentationFormat>
  <Paragraphs>127</Paragraphs>
  <Slides>21</Slides>
  <Notes>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3"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Visio</vt:lpstr>
      <vt:lpstr>PowerPoint Presentation</vt:lpstr>
      <vt:lpstr>Connecting the World: Building services for connected devices on Azure</vt:lpstr>
      <vt:lpstr>Setting the stage</vt:lpstr>
      <vt:lpstr>Agenda and Expectations</vt:lpstr>
      <vt:lpstr>Other Cool Azure &amp; Cloud Services Stuff</vt:lpstr>
      <vt:lpstr>General Purpose IoT Architecture </vt:lpstr>
      <vt:lpstr>Context – Sample Application </vt:lpstr>
      <vt:lpstr>Context – Sample Application </vt:lpstr>
      <vt:lpstr>Messaging and Connectivity</vt:lpstr>
      <vt:lpstr>Messaging and Connectivity</vt:lpstr>
      <vt:lpstr>Ingest and Protocol Management</vt:lpstr>
      <vt:lpstr>Queue Driven Message Processing</vt:lpstr>
      <vt:lpstr>Less than optimal implementation approaches..</vt:lpstr>
      <vt:lpstr>Observations and Challenges </vt:lpstr>
      <vt:lpstr>More optimal implementation approach..</vt:lpstr>
      <vt:lpstr>What does contention look like?</vt:lpstr>
      <vt:lpstr>Why is ConcurrentDictionary&lt;T,K&gt; important for dispatch handlers?</vt:lpstr>
      <vt:lpstr>Not all workloads are created equal</vt:lpstr>
      <vt:lpstr>Takeaways </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the World: Building Services for Connected Devices on Azure</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Lynette Spears (Silver Fox)</cp:lastModifiedBy>
  <cp:revision>4</cp:revision>
  <dcterms:created xsi:type="dcterms:W3CDTF">2014-04-02T17:27:41Z</dcterms:created>
  <dcterms:modified xsi:type="dcterms:W3CDTF">2014-04-03T23:06:32Z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