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 id="2147484253" r:id="rId7"/>
    <p:sldMasterId id="2147484266" r:id="rId8"/>
    <p:sldMasterId id="2147484280" r:id="rId9"/>
    <p:sldMasterId id="2147484294" r:id="rId10"/>
    <p:sldMasterId id="2147484306" r:id="rId11"/>
  </p:sldMasterIdLst>
  <p:notesMasterIdLst>
    <p:notesMasterId r:id="rId40"/>
  </p:notesMasterIdLst>
  <p:handoutMasterIdLst>
    <p:handoutMasterId r:id="rId41"/>
  </p:handoutMasterIdLst>
  <p:sldIdLst>
    <p:sldId id="256" r:id="rId12"/>
    <p:sldId id="257" r:id="rId13"/>
    <p:sldId id="266" r:id="rId14"/>
    <p:sldId id="290" r:id="rId15"/>
    <p:sldId id="291"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9" r:id="rId38"/>
    <p:sldId id="288"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3" autoAdjust="0"/>
    <p:restoredTop sz="95747" autoAdjust="0"/>
  </p:normalViewPr>
  <p:slideViewPr>
    <p:cSldViewPr snapToObjects="1">
      <p:cViewPr varScale="1">
        <p:scale>
          <a:sx n="96" d="100"/>
          <a:sy n="96" d="100"/>
        </p:scale>
        <p:origin x="1020" y="9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25292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E06F4-7FB7-4C37-A356-1D7EBA3425C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5609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69127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5124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684824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1DADF0-3304-4DBF-A5DC-85C7B8AB5EF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088799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DADF0-3304-4DBF-A5DC-85C7B8AB5EF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25176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DADF0-3304-4DBF-A5DC-85C7B8AB5EF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37232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889349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315CF5-1AC6-4524-A1F8-B144E110C7AF}" type="datetimeFigureOut">
              <a:rPr lang="en-US" smtClean="0">
                <a:solidFill>
                  <a:prstClr val="black">
                    <a:tint val="75000"/>
                  </a:prstClr>
                </a:solidFill>
              </a:rPr>
              <a:pPr/>
              <a:t>4/2/2014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589C2C-3B6A-4575-AF8D-8FEF13841C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7596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15CF5-1AC6-4524-A1F8-B144E110C7AF}" type="datetimeFigureOut">
              <a:rPr lang="en-US" smtClean="0">
                <a:solidFill>
                  <a:prstClr val="black">
                    <a:tint val="75000"/>
                  </a:prstClr>
                </a:solidFill>
              </a:rPr>
              <a:pPr/>
              <a:t>4/2/2014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589C2C-3B6A-4575-AF8D-8FEF13841C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1071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825" y="278486"/>
            <a:ext cx="4091515" cy="1185183"/>
          </a:xfrm>
        </p:spPr>
        <p:txBody>
          <a:bodyPr anchor="b"/>
          <a:lstStyle>
            <a:lvl1pPr algn="l">
              <a:defRPr sz="2040" b="1"/>
            </a:lvl1pPr>
          </a:lstStyle>
          <a:p>
            <a:r>
              <a:rPr lang="en-US" smtClean="0"/>
              <a:t>Click to edit Master title style</a:t>
            </a:r>
            <a:endParaRPr lang="en-US"/>
          </a:p>
        </p:txBody>
      </p:sp>
      <p:sp>
        <p:nvSpPr>
          <p:cNvPr id="3" name="Content Placeholder 2"/>
          <p:cNvSpPr>
            <a:spLocks noGrp="1"/>
          </p:cNvSpPr>
          <p:nvPr>
            <p:ph idx="1"/>
          </p:nvPr>
        </p:nvSpPr>
        <p:spPr>
          <a:xfrm>
            <a:off x="4862317" y="278487"/>
            <a:ext cx="6952335" cy="5969633"/>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1825" y="1463671"/>
            <a:ext cx="4091515" cy="4784450"/>
          </a:xfrm>
        </p:spPr>
        <p:txBody>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315CF5-1AC6-4524-A1F8-B144E110C7AF}" type="datetimeFigureOut">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589C2C-3B6A-4575-AF8D-8FEF13841C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5859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636" y="4896168"/>
            <a:ext cx="7461885" cy="578020"/>
          </a:xfrm>
        </p:spPr>
        <p:txBody>
          <a:bodyPr anchor="b"/>
          <a:lstStyle>
            <a:lvl1pPr algn="l">
              <a:defRPr sz="2040" b="1"/>
            </a:lvl1pPr>
          </a:lstStyle>
          <a:p>
            <a:r>
              <a:rPr lang="en-US" smtClean="0"/>
              <a:t>Click to edit Master title style</a:t>
            </a:r>
            <a:endParaRPr lang="en-US"/>
          </a:p>
        </p:txBody>
      </p:sp>
      <p:sp>
        <p:nvSpPr>
          <p:cNvPr id="3" name="Picture Placeholder 2"/>
          <p:cNvSpPr>
            <a:spLocks noGrp="1"/>
          </p:cNvSpPr>
          <p:nvPr>
            <p:ph type="pic" idx="1"/>
          </p:nvPr>
        </p:nvSpPr>
        <p:spPr>
          <a:xfrm>
            <a:off x="2437636" y="624974"/>
            <a:ext cx="7461885" cy="4196715"/>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smtClean="0"/>
              <a:t>Click icon to add picture</a:t>
            </a:r>
            <a:endParaRPr lang="en-US"/>
          </a:p>
        </p:txBody>
      </p:sp>
      <p:sp>
        <p:nvSpPr>
          <p:cNvPr id="4" name="Text Placeholder 3"/>
          <p:cNvSpPr>
            <a:spLocks noGrp="1"/>
          </p:cNvSpPr>
          <p:nvPr>
            <p:ph type="body" sz="half" idx="2"/>
          </p:nvPr>
        </p:nvSpPr>
        <p:spPr>
          <a:xfrm>
            <a:off x="2437636" y="5474188"/>
            <a:ext cx="7461885" cy="820885"/>
          </a:xfrm>
        </p:spPr>
        <p:txBody>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315CF5-1AC6-4524-A1F8-B144E110C7AF}" type="datetimeFigureOut">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589C2C-3B6A-4575-AF8D-8FEF13841C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0455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15CF5-1AC6-4524-A1F8-B144E110C7AF}"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89C2C-3B6A-4575-AF8D-8FEF13841C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2747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1824" y="280107"/>
            <a:ext cx="8187346" cy="59680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15CF5-1AC6-4524-A1F8-B144E110C7AF}"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89C2C-3B6A-4575-AF8D-8FEF13841C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6418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29663" y="233154"/>
            <a:ext cx="11375536" cy="690587"/>
          </a:xfrm>
          <a:prstGeom prst="rect">
            <a:avLst/>
          </a:prstGeom>
        </p:spPr>
        <p:txBody>
          <a:bodyPr vert="horz" wrap="square" lIns="0" tIns="0" rIns="0" bIns="0" rtlCol="0" anchor="t">
            <a:spAutoFit/>
          </a:bodyPr>
          <a:lstStyle/>
          <a:p>
            <a:r>
              <a:rPr lang="en-US" smtClean="0"/>
              <a:t>Click to edit Master title style</a:t>
            </a:r>
            <a:endParaRPr lang="en-US" dirty="0"/>
          </a:p>
        </p:txBody>
      </p:sp>
    </p:spTree>
    <p:extLst>
      <p:ext uri="{BB962C8B-B14F-4D97-AF65-F5344CB8AC3E}">
        <p14:creationId xmlns:p14="http://schemas.microsoft.com/office/powerpoint/2010/main" val="3007132021"/>
      </p:ext>
    </p:extLst>
  </p:cSld>
  <p:clrMapOvr>
    <a:masterClrMapping/>
  </p:clrMapOvr>
  <p:transition spd="med">
    <p:push dir="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29663" y="233154"/>
            <a:ext cx="11375536" cy="690587"/>
          </a:xfrm>
          <a:prstGeom prst="rect">
            <a:avLst/>
          </a:prstGeom>
        </p:spPr>
        <p:txBody>
          <a:bodyPr vert="horz" wrap="square" lIns="0" tIns="0" rIns="0" bIns="0" rtlCol="0" anchor="t">
            <a:spAutoFit/>
          </a:bodyPr>
          <a:lstStyle/>
          <a:p>
            <a:r>
              <a:rPr lang="en-US" smtClean="0"/>
              <a:t>Click to edit Master title style</a:t>
            </a:r>
            <a:endParaRPr lang="en-US" dirty="0"/>
          </a:p>
        </p:txBody>
      </p:sp>
    </p:spTree>
    <p:extLst>
      <p:ext uri="{BB962C8B-B14F-4D97-AF65-F5344CB8AC3E}">
        <p14:creationId xmlns:p14="http://schemas.microsoft.com/office/powerpoint/2010/main" val="236489332"/>
      </p:ext>
    </p:extLst>
  </p:cSld>
  <p:clrMapOvr>
    <a:masterClrMapping/>
  </p:clrMapOvr>
  <p:transition spd="med">
    <p:push dir="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29663" y="233154"/>
            <a:ext cx="11375536" cy="690587"/>
          </a:xfrm>
          <a:prstGeom prst="rect">
            <a:avLst/>
          </a:prstGeom>
        </p:spPr>
        <p:txBody>
          <a:bodyPr vert="horz" wrap="square" lIns="0" tIns="0" rIns="0" bIns="0" rtlCol="0" anchor="t">
            <a:spAutoFit/>
          </a:bodyPr>
          <a:lstStyle/>
          <a:p>
            <a:r>
              <a:rPr lang="en-US" smtClean="0"/>
              <a:t>Click to edit Master title style</a:t>
            </a:r>
            <a:endParaRPr lang="en-US" dirty="0"/>
          </a:p>
        </p:txBody>
      </p:sp>
    </p:spTree>
    <p:extLst>
      <p:ext uri="{BB962C8B-B14F-4D97-AF65-F5344CB8AC3E}">
        <p14:creationId xmlns:p14="http://schemas.microsoft.com/office/powerpoint/2010/main" val="3079307279"/>
      </p:ext>
    </p:extLst>
  </p:cSld>
  <p:clrMapOvr>
    <a:masterClrMapping/>
  </p:clrMapOvr>
  <p:transition spd="med">
    <p:push dir="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29663" y="233154"/>
            <a:ext cx="11375536" cy="690587"/>
          </a:xfrm>
          <a:prstGeom prst="rect">
            <a:avLst/>
          </a:prstGeom>
        </p:spPr>
        <p:txBody>
          <a:bodyPr vert="horz" wrap="square" lIns="0" tIns="0" rIns="0" bIns="0" rtlCol="0" anchor="t">
            <a:spAutoFit/>
          </a:bodyPr>
          <a:lstStyle/>
          <a:p>
            <a:r>
              <a:rPr lang="en-US" smtClean="0"/>
              <a:t>Click to edit Master title style</a:t>
            </a:r>
            <a:endParaRPr lang="en-US" dirty="0"/>
          </a:p>
        </p:txBody>
      </p:sp>
    </p:spTree>
    <p:extLst>
      <p:ext uri="{BB962C8B-B14F-4D97-AF65-F5344CB8AC3E}">
        <p14:creationId xmlns:p14="http://schemas.microsoft.com/office/powerpoint/2010/main" val="2161711954"/>
      </p:ext>
    </p:extLst>
  </p:cSld>
  <p:clrMapOvr>
    <a:masterClrMapping/>
  </p:clrMapOvr>
  <p:transition spd="med">
    <p:push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4320213"/>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482915"/>
            <a:ext cx="10058336" cy="1837298"/>
          </a:xfrm>
          <a:noFill/>
        </p:spPr>
        <p:txBody>
          <a:bodyPr lIns="146304" tIns="91440" rIns="146304" bIns="91440" anchor="t" anchorCtr="0"/>
          <a:lstStyle>
            <a:lvl1pPr>
              <a:defRPr sz="5999" spc="-100" baseline="0">
                <a:solidFill>
                  <a:schemeClr val="bg2">
                    <a:lumMod val="50000"/>
                  </a:schemeClr>
                </a:solidFill>
              </a:defRPr>
            </a:lvl1pPr>
          </a:lstStyle>
          <a:p>
            <a:r>
              <a:rPr lang="en-US" dirty="0" smtClean="0"/>
              <a:t>Presentation title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9510041" y="6148993"/>
            <a:ext cx="2557752" cy="547906"/>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279763" cy="1759921"/>
          </a:xfrm>
          <a:prstGeom prst="rect">
            <a:avLst/>
          </a:prstGeom>
        </p:spPr>
      </p:pic>
    </p:spTree>
    <p:extLst>
      <p:ext uri="{BB962C8B-B14F-4D97-AF65-F5344CB8AC3E}">
        <p14:creationId xmlns:p14="http://schemas.microsoft.com/office/powerpoint/2010/main" val="4026684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4142817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118054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2432861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926653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59854905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141131178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59945762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6418584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357418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155317074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877101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70715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0678559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7933996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754042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smtClean="0">
                <a:gradFill>
                  <a:gsLst>
                    <a:gs pos="0">
                      <a:srgbClr val="404040">
                        <a:alpha val="50000"/>
                      </a:srgbClr>
                    </a:gs>
                    <a:gs pos="86000">
                      <a:srgbClr val="404040">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07127938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625329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3791775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990623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7275" y="2098359"/>
            <a:ext cx="12021926" cy="1499289"/>
          </a:xfrm>
        </p:spPr>
        <p:txBody>
          <a:bodyPr/>
          <a:lstStyle>
            <a:lvl1pPr algn="l">
              <a:defRPr/>
            </a:lvl1pPr>
          </a:lstStyle>
          <a:p>
            <a:r>
              <a:rPr lang="en-US" smtClean="0"/>
              <a:t>Click to edit Master title style</a:t>
            </a:r>
            <a:endParaRPr lang="en-US"/>
          </a:p>
        </p:txBody>
      </p:sp>
      <p:sp>
        <p:nvSpPr>
          <p:cNvPr id="3" name="Subtitle 2"/>
          <p:cNvSpPr>
            <a:spLocks noGrp="1"/>
          </p:cNvSpPr>
          <p:nvPr>
            <p:ph type="subTitle" idx="1"/>
          </p:nvPr>
        </p:nvSpPr>
        <p:spPr>
          <a:xfrm>
            <a:off x="207275" y="3652696"/>
            <a:ext cx="12021926" cy="1787490"/>
          </a:xfrm>
        </p:spPr>
        <p:txBody>
          <a:bodyPr/>
          <a:lstStyle>
            <a:lvl1pPr marL="0" indent="0" algn="l">
              <a:buNone/>
              <a:defRPr>
                <a:solidFill>
                  <a:schemeClr val="tx1">
                    <a:tint val="75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28A856-95C4-4D7A-A92E-CCF481EACAA6}" type="datetimeFigureOut">
              <a:rPr lang="en-US" smtClean="0">
                <a:solidFill>
                  <a:srgbClr val="4F81BD">
                    <a:lumMod val="20000"/>
                    <a:lumOff val="80000"/>
                  </a:srgbClr>
                </a:solidFill>
              </a:rPr>
              <a:pPr/>
              <a:t>4/2/2014</a:t>
            </a:fld>
            <a:endParaRPr lang="en-US">
              <a:solidFill>
                <a:srgbClr val="4F81BD">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F81BD">
                  <a:lumMod val="20000"/>
                  <a:lumOff val="80000"/>
                </a:srgbClr>
              </a:solidFill>
            </a:endParaRPr>
          </a:p>
        </p:txBody>
      </p:sp>
      <p:sp>
        <p:nvSpPr>
          <p:cNvPr id="6" name="Slide Number Placeholder 5"/>
          <p:cNvSpPr>
            <a:spLocks noGrp="1"/>
          </p:cNvSpPr>
          <p:nvPr>
            <p:ph type="sldNum" sz="quarter" idx="12"/>
          </p:nvPr>
        </p:nvSpPr>
        <p:spPr/>
        <p:txBody>
          <a:bodyPr/>
          <a:lstStyle/>
          <a:p>
            <a:fld id="{B556071D-2292-41DA-9CAF-F0AE7A183DDD}" type="slidenum">
              <a:rPr lang="en-US" smtClean="0">
                <a:solidFill>
                  <a:srgbClr val="4F81BD">
                    <a:lumMod val="20000"/>
                    <a:lumOff val="80000"/>
                  </a:srgbClr>
                </a:solidFill>
              </a:rPr>
              <a:pPr/>
              <a:t>‹#›</a:t>
            </a:fld>
            <a:endParaRPr lang="en-US">
              <a:solidFill>
                <a:srgbClr val="4F81BD">
                  <a:lumMod val="20000"/>
                  <a:lumOff val="80000"/>
                </a:srgbClr>
              </a:solidFill>
            </a:endParaRPr>
          </a:p>
        </p:txBody>
      </p:sp>
    </p:spTree>
    <p:extLst>
      <p:ext uri="{BB962C8B-B14F-4D97-AF65-F5344CB8AC3E}">
        <p14:creationId xmlns:p14="http://schemas.microsoft.com/office/powerpoint/2010/main" val="220355395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8A856-95C4-4D7A-A92E-CCF481EACAA6}" type="datetimeFigureOut">
              <a:rPr lang="en-US" smtClean="0">
                <a:solidFill>
                  <a:srgbClr val="4F81BD">
                    <a:lumMod val="20000"/>
                    <a:lumOff val="80000"/>
                  </a:srgbClr>
                </a:solidFill>
              </a:rPr>
              <a:pPr/>
              <a:t>4/2/2014</a:t>
            </a:fld>
            <a:endParaRPr lang="en-US">
              <a:solidFill>
                <a:srgbClr val="4F81BD">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F81BD">
                  <a:lumMod val="20000"/>
                  <a:lumOff val="80000"/>
                </a:srgbClr>
              </a:solidFill>
            </a:endParaRPr>
          </a:p>
        </p:txBody>
      </p:sp>
      <p:sp>
        <p:nvSpPr>
          <p:cNvPr id="6" name="Slide Number Placeholder 5"/>
          <p:cNvSpPr>
            <a:spLocks noGrp="1"/>
          </p:cNvSpPr>
          <p:nvPr>
            <p:ph type="sldNum" sz="quarter" idx="12"/>
          </p:nvPr>
        </p:nvSpPr>
        <p:spPr/>
        <p:txBody>
          <a:bodyPr/>
          <a:lstStyle/>
          <a:p>
            <a:fld id="{B556071D-2292-41DA-9CAF-F0AE7A183DDD}" type="slidenum">
              <a:rPr lang="en-US" smtClean="0">
                <a:solidFill>
                  <a:srgbClr val="4F81BD">
                    <a:lumMod val="20000"/>
                    <a:lumOff val="80000"/>
                  </a:srgbClr>
                </a:solidFill>
              </a:rPr>
              <a:pPr/>
              <a:t>‹#›</a:t>
            </a:fld>
            <a:endParaRPr lang="en-US">
              <a:solidFill>
                <a:srgbClr val="4F81BD">
                  <a:lumMod val="20000"/>
                  <a:lumOff val="80000"/>
                </a:srgbClr>
              </a:solidFill>
            </a:endParaRPr>
          </a:p>
        </p:txBody>
      </p:sp>
    </p:spTree>
    <p:extLst>
      <p:ext uri="{BB962C8B-B14F-4D97-AF65-F5344CB8AC3E}">
        <p14:creationId xmlns:p14="http://schemas.microsoft.com/office/powerpoint/2010/main" val="107265434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6" y="4494632"/>
            <a:ext cx="10571004" cy="1389190"/>
          </a:xfrm>
        </p:spPr>
        <p:txBody>
          <a:bodyPr anchor="t"/>
          <a:lstStyle>
            <a:lvl1pPr algn="l">
              <a:defRPr sz="4080" b="1" cap="all"/>
            </a:lvl1pPr>
          </a:lstStyle>
          <a:p>
            <a:r>
              <a:rPr lang="en-US" smtClean="0"/>
              <a:t>Click to edit Master title style</a:t>
            </a:r>
            <a:endParaRPr lang="en-US"/>
          </a:p>
        </p:txBody>
      </p:sp>
      <p:sp>
        <p:nvSpPr>
          <p:cNvPr id="3" name="Text Placeholder 2"/>
          <p:cNvSpPr>
            <a:spLocks noGrp="1"/>
          </p:cNvSpPr>
          <p:nvPr>
            <p:ph type="body" idx="1"/>
          </p:nvPr>
        </p:nvSpPr>
        <p:spPr>
          <a:xfrm>
            <a:off x="982396" y="2964579"/>
            <a:ext cx="10571004" cy="1530052"/>
          </a:xfrm>
        </p:spPr>
        <p:txBody>
          <a:bodyPr anchor="b"/>
          <a:lstStyle>
            <a:lvl1pPr marL="0" indent="0">
              <a:buNone/>
              <a:defRPr sz="2040">
                <a:solidFill>
                  <a:schemeClr val="tx1">
                    <a:tint val="75000"/>
                  </a:schemeClr>
                </a:solidFill>
              </a:defRPr>
            </a:lvl1pPr>
            <a:lvl2pPr marL="466298" indent="0">
              <a:buNone/>
              <a:defRPr sz="1836">
                <a:solidFill>
                  <a:schemeClr val="tx1">
                    <a:tint val="75000"/>
                  </a:schemeClr>
                </a:solidFill>
              </a:defRPr>
            </a:lvl2pPr>
            <a:lvl3pPr marL="932597" indent="0">
              <a:buNone/>
              <a:defRPr sz="1632">
                <a:solidFill>
                  <a:schemeClr val="tx1">
                    <a:tint val="75000"/>
                  </a:schemeClr>
                </a:solidFill>
              </a:defRPr>
            </a:lvl3pPr>
            <a:lvl4pPr marL="1398895" indent="0">
              <a:buNone/>
              <a:defRPr sz="1428">
                <a:solidFill>
                  <a:schemeClr val="tx1">
                    <a:tint val="75000"/>
                  </a:schemeClr>
                </a:solidFill>
              </a:defRPr>
            </a:lvl4pPr>
            <a:lvl5pPr marL="1865193" indent="0">
              <a:buNone/>
              <a:defRPr sz="1428">
                <a:solidFill>
                  <a:schemeClr val="tx1">
                    <a:tint val="75000"/>
                  </a:schemeClr>
                </a:solidFill>
              </a:defRPr>
            </a:lvl5pPr>
            <a:lvl6pPr marL="2331491" indent="0">
              <a:buNone/>
              <a:defRPr sz="1428">
                <a:solidFill>
                  <a:schemeClr val="tx1">
                    <a:tint val="75000"/>
                  </a:schemeClr>
                </a:solidFill>
              </a:defRPr>
            </a:lvl6pPr>
            <a:lvl7pPr marL="2797790" indent="0">
              <a:buNone/>
              <a:defRPr sz="1428">
                <a:solidFill>
                  <a:schemeClr val="tx1">
                    <a:tint val="75000"/>
                  </a:schemeClr>
                </a:solidFill>
              </a:defRPr>
            </a:lvl7pPr>
            <a:lvl8pPr marL="3264088" indent="0">
              <a:buNone/>
              <a:defRPr sz="1428">
                <a:solidFill>
                  <a:schemeClr val="tx1">
                    <a:tint val="75000"/>
                  </a:schemeClr>
                </a:solidFill>
              </a:defRPr>
            </a:lvl8pPr>
            <a:lvl9pPr marL="3730386" indent="0">
              <a:buNone/>
              <a:defRPr sz="142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28A856-95C4-4D7A-A92E-CCF481EACAA6}" type="datetimeFigureOut">
              <a:rPr lang="en-US" smtClean="0">
                <a:solidFill>
                  <a:srgbClr val="4F81BD">
                    <a:lumMod val="20000"/>
                    <a:lumOff val="80000"/>
                  </a:srgbClr>
                </a:solidFill>
              </a:rPr>
              <a:pPr/>
              <a:t>4/2/2014</a:t>
            </a:fld>
            <a:endParaRPr lang="en-US">
              <a:solidFill>
                <a:srgbClr val="4F81BD">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F81BD">
                  <a:lumMod val="20000"/>
                  <a:lumOff val="80000"/>
                </a:srgbClr>
              </a:solidFill>
            </a:endParaRPr>
          </a:p>
        </p:txBody>
      </p:sp>
      <p:sp>
        <p:nvSpPr>
          <p:cNvPr id="6" name="Slide Number Placeholder 5"/>
          <p:cNvSpPr>
            <a:spLocks noGrp="1"/>
          </p:cNvSpPr>
          <p:nvPr>
            <p:ph type="sldNum" sz="quarter" idx="12"/>
          </p:nvPr>
        </p:nvSpPr>
        <p:spPr/>
        <p:txBody>
          <a:bodyPr/>
          <a:lstStyle/>
          <a:p>
            <a:fld id="{B556071D-2292-41DA-9CAF-F0AE7A183DDD}" type="slidenum">
              <a:rPr lang="en-US" smtClean="0">
                <a:solidFill>
                  <a:srgbClr val="4F81BD">
                    <a:lumMod val="20000"/>
                    <a:lumOff val="80000"/>
                  </a:srgbClr>
                </a:solidFill>
              </a:rPr>
              <a:pPr/>
              <a:t>‹#›</a:t>
            </a:fld>
            <a:endParaRPr lang="en-US">
              <a:solidFill>
                <a:srgbClr val="4F81BD">
                  <a:lumMod val="20000"/>
                  <a:lumOff val="80000"/>
                </a:srgbClr>
              </a:solidFill>
            </a:endParaRPr>
          </a:p>
        </p:txBody>
      </p:sp>
    </p:spTree>
    <p:extLst>
      <p:ext uri="{BB962C8B-B14F-4D97-AF65-F5344CB8AC3E}">
        <p14:creationId xmlns:p14="http://schemas.microsoft.com/office/powerpoint/2010/main" val="285414635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1824" y="1632057"/>
            <a:ext cx="5492776" cy="461606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1875" y="1632057"/>
            <a:ext cx="5492776" cy="461606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28A856-95C4-4D7A-A92E-CCF481EACAA6}" type="datetimeFigureOut">
              <a:rPr lang="en-US" smtClean="0">
                <a:solidFill>
                  <a:srgbClr val="4F81BD">
                    <a:lumMod val="20000"/>
                    <a:lumOff val="80000"/>
                  </a:srgbClr>
                </a:solidFill>
              </a:rPr>
              <a:pPr/>
              <a:t>4/2/2014</a:t>
            </a:fld>
            <a:endParaRPr lang="en-US">
              <a:solidFill>
                <a:srgbClr val="4F81BD">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F81BD">
                  <a:lumMod val="20000"/>
                  <a:lumOff val="80000"/>
                </a:srgbClr>
              </a:solidFill>
            </a:endParaRPr>
          </a:p>
        </p:txBody>
      </p:sp>
      <p:sp>
        <p:nvSpPr>
          <p:cNvPr id="7" name="Slide Number Placeholder 6"/>
          <p:cNvSpPr>
            <a:spLocks noGrp="1"/>
          </p:cNvSpPr>
          <p:nvPr>
            <p:ph type="sldNum" sz="quarter" idx="12"/>
          </p:nvPr>
        </p:nvSpPr>
        <p:spPr/>
        <p:txBody>
          <a:bodyPr/>
          <a:lstStyle/>
          <a:p>
            <a:fld id="{B556071D-2292-41DA-9CAF-F0AE7A183DDD}" type="slidenum">
              <a:rPr lang="en-US" smtClean="0">
                <a:solidFill>
                  <a:srgbClr val="4F81BD">
                    <a:lumMod val="20000"/>
                    <a:lumOff val="80000"/>
                  </a:srgbClr>
                </a:solidFill>
              </a:rPr>
              <a:pPr/>
              <a:t>‹#›</a:t>
            </a:fld>
            <a:endParaRPr lang="en-US">
              <a:solidFill>
                <a:srgbClr val="4F81BD">
                  <a:lumMod val="20000"/>
                  <a:lumOff val="80000"/>
                </a:srgbClr>
              </a:solidFill>
            </a:endParaRPr>
          </a:p>
        </p:txBody>
      </p:sp>
    </p:spTree>
    <p:extLst>
      <p:ext uri="{BB962C8B-B14F-4D97-AF65-F5344CB8AC3E}">
        <p14:creationId xmlns:p14="http://schemas.microsoft.com/office/powerpoint/2010/main" val="387853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1824" y="1565673"/>
            <a:ext cx="5494936" cy="652498"/>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621824" y="2218171"/>
            <a:ext cx="5494936" cy="402994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17559" y="1565673"/>
            <a:ext cx="5497094" cy="652498"/>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317559" y="2218171"/>
            <a:ext cx="5497094" cy="402994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28A856-95C4-4D7A-A92E-CCF481EACAA6}" type="datetimeFigureOut">
              <a:rPr lang="en-US" smtClean="0">
                <a:solidFill>
                  <a:srgbClr val="4F81BD">
                    <a:lumMod val="20000"/>
                    <a:lumOff val="80000"/>
                  </a:srgbClr>
                </a:solidFill>
              </a:rPr>
              <a:pPr/>
              <a:t>4/2/2014</a:t>
            </a:fld>
            <a:endParaRPr lang="en-US">
              <a:solidFill>
                <a:srgbClr val="4F81BD">
                  <a:lumMod val="20000"/>
                  <a:lumOff val="80000"/>
                </a:srgbClr>
              </a:solidFill>
            </a:endParaRPr>
          </a:p>
        </p:txBody>
      </p:sp>
      <p:sp>
        <p:nvSpPr>
          <p:cNvPr id="8" name="Footer Placeholder 7"/>
          <p:cNvSpPr>
            <a:spLocks noGrp="1"/>
          </p:cNvSpPr>
          <p:nvPr>
            <p:ph type="ftr" sz="quarter" idx="11"/>
          </p:nvPr>
        </p:nvSpPr>
        <p:spPr/>
        <p:txBody>
          <a:bodyPr/>
          <a:lstStyle/>
          <a:p>
            <a:endParaRPr lang="en-US">
              <a:solidFill>
                <a:srgbClr val="4F81BD">
                  <a:lumMod val="20000"/>
                  <a:lumOff val="80000"/>
                </a:srgbClr>
              </a:solidFill>
            </a:endParaRPr>
          </a:p>
        </p:txBody>
      </p:sp>
      <p:sp>
        <p:nvSpPr>
          <p:cNvPr id="9" name="Slide Number Placeholder 8"/>
          <p:cNvSpPr>
            <a:spLocks noGrp="1"/>
          </p:cNvSpPr>
          <p:nvPr>
            <p:ph type="sldNum" sz="quarter" idx="12"/>
          </p:nvPr>
        </p:nvSpPr>
        <p:spPr/>
        <p:txBody>
          <a:bodyPr/>
          <a:lstStyle/>
          <a:p>
            <a:fld id="{B556071D-2292-41DA-9CAF-F0AE7A183DDD}" type="slidenum">
              <a:rPr lang="en-US" smtClean="0">
                <a:solidFill>
                  <a:srgbClr val="4F81BD">
                    <a:lumMod val="20000"/>
                    <a:lumOff val="80000"/>
                  </a:srgbClr>
                </a:solidFill>
              </a:rPr>
              <a:pPr/>
              <a:t>‹#›</a:t>
            </a:fld>
            <a:endParaRPr lang="en-US">
              <a:solidFill>
                <a:srgbClr val="4F81BD">
                  <a:lumMod val="20000"/>
                  <a:lumOff val="80000"/>
                </a:srgbClr>
              </a:solidFill>
            </a:endParaRPr>
          </a:p>
        </p:txBody>
      </p:sp>
    </p:spTree>
    <p:extLst>
      <p:ext uri="{BB962C8B-B14F-4D97-AF65-F5344CB8AC3E}">
        <p14:creationId xmlns:p14="http://schemas.microsoft.com/office/powerpoint/2010/main" val="133191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28A856-95C4-4D7A-A92E-CCF481EACAA6}" type="datetimeFigureOut">
              <a:rPr lang="en-US" smtClean="0">
                <a:solidFill>
                  <a:srgbClr val="4F81BD">
                    <a:lumMod val="20000"/>
                    <a:lumOff val="80000"/>
                  </a:srgbClr>
                </a:solidFill>
              </a:rPr>
              <a:pPr/>
              <a:t>4/2/2014</a:t>
            </a:fld>
            <a:endParaRPr lang="en-US">
              <a:solidFill>
                <a:srgbClr val="4F81BD">
                  <a:lumMod val="20000"/>
                  <a:lumOff val="80000"/>
                </a:srgbClr>
              </a:solidFill>
            </a:endParaRPr>
          </a:p>
        </p:txBody>
      </p:sp>
      <p:sp>
        <p:nvSpPr>
          <p:cNvPr id="4" name="Footer Placeholder 3"/>
          <p:cNvSpPr>
            <a:spLocks noGrp="1"/>
          </p:cNvSpPr>
          <p:nvPr>
            <p:ph type="ftr" sz="quarter" idx="11"/>
          </p:nvPr>
        </p:nvSpPr>
        <p:spPr/>
        <p:txBody>
          <a:bodyPr/>
          <a:lstStyle/>
          <a:p>
            <a:endParaRPr lang="en-US">
              <a:solidFill>
                <a:srgbClr val="4F81BD">
                  <a:lumMod val="20000"/>
                  <a:lumOff val="80000"/>
                </a:srgbClr>
              </a:solidFill>
            </a:endParaRPr>
          </a:p>
        </p:txBody>
      </p:sp>
      <p:sp>
        <p:nvSpPr>
          <p:cNvPr id="5" name="Slide Number Placeholder 4"/>
          <p:cNvSpPr>
            <a:spLocks noGrp="1"/>
          </p:cNvSpPr>
          <p:nvPr>
            <p:ph type="sldNum" sz="quarter" idx="12"/>
          </p:nvPr>
        </p:nvSpPr>
        <p:spPr/>
        <p:txBody>
          <a:bodyPr/>
          <a:lstStyle/>
          <a:p>
            <a:fld id="{B556071D-2292-41DA-9CAF-F0AE7A183DDD}" type="slidenum">
              <a:rPr lang="en-US" smtClean="0">
                <a:solidFill>
                  <a:srgbClr val="4F81BD">
                    <a:lumMod val="20000"/>
                    <a:lumOff val="80000"/>
                  </a:srgbClr>
                </a:solidFill>
              </a:rPr>
              <a:pPr/>
              <a:t>‹#›</a:t>
            </a:fld>
            <a:endParaRPr lang="en-US">
              <a:solidFill>
                <a:srgbClr val="4F81BD">
                  <a:lumMod val="20000"/>
                  <a:lumOff val="80000"/>
                </a:srgbClr>
              </a:solidFill>
            </a:endParaRPr>
          </a:p>
        </p:txBody>
      </p:sp>
    </p:spTree>
    <p:extLst>
      <p:ext uri="{BB962C8B-B14F-4D97-AF65-F5344CB8AC3E}">
        <p14:creationId xmlns:p14="http://schemas.microsoft.com/office/powerpoint/2010/main" val="17085586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8A856-95C4-4D7A-A92E-CCF481EACAA6}" type="datetimeFigureOut">
              <a:rPr lang="en-US" smtClean="0">
                <a:solidFill>
                  <a:srgbClr val="4F81BD">
                    <a:lumMod val="20000"/>
                    <a:lumOff val="80000"/>
                  </a:srgbClr>
                </a:solidFill>
              </a:rPr>
              <a:pPr/>
              <a:t>4/2/2014</a:t>
            </a:fld>
            <a:endParaRPr lang="en-US">
              <a:solidFill>
                <a:srgbClr val="4F81BD">
                  <a:lumMod val="20000"/>
                  <a:lumOff val="80000"/>
                </a:srgbClr>
              </a:solidFill>
            </a:endParaRPr>
          </a:p>
        </p:txBody>
      </p:sp>
      <p:sp>
        <p:nvSpPr>
          <p:cNvPr id="3" name="Footer Placeholder 2"/>
          <p:cNvSpPr>
            <a:spLocks noGrp="1"/>
          </p:cNvSpPr>
          <p:nvPr>
            <p:ph type="ftr" sz="quarter" idx="11"/>
          </p:nvPr>
        </p:nvSpPr>
        <p:spPr/>
        <p:txBody>
          <a:bodyPr/>
          <a:lstStyle/>
          <a:p>
            <a:endParaRPr lang="en-US">
              <a:solidFill>
                <a:srgbClr val="4F81BD">
                  <a:lumMod val="20000"/>
                  <a:lumOff val="80000"/>
                </a:srgbClr>
              </a:solidFill>
            </a:endParaRPr>
          </a:p>
        </p:txBody>
      </p:sp>
      <p:sp>
        <p:nvSpPr>
          <p:cNvPr id="4" name="Slide Number Placeholder 3"/>
          <p:cNvSpPr>
            <a:spLocks noGrp="1"/>
          </p:cNvSpPr>
          <p:nvPr>
            <p:ph type="sldNum" sz="quarter" idx="12"/>
          </p:nvPr>
        </p:nvSpPr>
        <p:spPr/>
        <p:txBody>
          <a:bodyPr/>
          <a:lstStyle/>
          <a:p>
            <a:fld id="{B556071D-2292-41DA-9CAF-F0AE7A183DDD}" type="slidenum">
              <a:rPr lang="en-US" smtClean="0">
                <a:solidFill>
                  <a:srgbClr val="4F81BD">
                    <a:lumMod val="20000"/>
                    <a:lumOff val="80000"/>
                  </a:srgbClr>
                </a:solidFill>
              </a:rPr>
              <a:pPr/>
              <a:t>‹#›</a:t>
            </a:fld>
            <a:endParaRPr lang="en-US">
              <a:solidFill>
                <a:srgbClr val="4F81BD">
                  <a:lumMod val="20000"/>
                  <a:lumOff val="80000"/>
                </a:srgbClr>
              </a:solidFill>
            </a:endParaRPr>
          </a:p>
        </p:txBody>
      </p:sp>
    </p:spTree>
    <p:extLst>
      <p:ext uri="{BB962C8B-B14F-4D97-AF65-F5344CB8AC3E}">
        <p14:creationId xmlns:p14="http://schemas.microsoft.com/office/powerpoint/2010/main" val="28271909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825" y="278486"/>
            <a:ext cx="4091515" cy="1185183"/>
          </a:xfrm>
        </p:spPr>
        <p:txBody>
          <a:bodyPr anchor="b"/>
          <a:lstStyle>
            <a:lvl1pPr algn="l">
              <a:defRPr sz="2040" b="1"/>
            </a:lvl1pPr>
          </a:lstStyle>
          <a:p>
            <a:r>
              <a:rPr lang="en-US" smtClean="0"/>
              <a:t>Click to edit Master title style</a:t>
            </a:r>
            <a:endParaRPr lang="en-US"/>
          </a:p>
        </p:txBody>
      </p:sp>
      <p:sp>
        <p:nvSpPr>
          <p:cNvPr id="3" name="Content Placeholder 2"/>
          <p:cNvSpPr>
            <a:spLocks noGrp="1"/>
          </p:cNvSpPr>
          <p:nvPr>
            <p:ph idx="1"/>
          </p:nvPr>
        </p:nvSpPr>
        <p:spPr>
          <a:xfrm>
            <a:off x="4862317" y="278487"/>
            <a:ext cx="6952335" cy="5969633"/>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1825" y="1463671"/>
            <a:ext cx="4091515" cy="4784450"/>
          </a:xfrm>
        </p:spPr>
        <p:txBody>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8A856-95C4-4D7A-A92E-CCF481EACAA6}" type="datetimeFigureOut">
              <a:rPr lang="en-US" smtClean="0">
                <a:solidFill>
                  <a:srgbClr val="4F81BD">
                    <a:lumMod val="20000"/>
                    <a:lumOff val="80000"/>
                  </a:srgbClr>
                </a:solidFill>
              </a:rPr>
              <a:pPr/>
              <a:t>4/2/2014</a:t>
            </a:fld>
            <a:endParaRPr lang="en-US">
              <a:solidFill>
                <a:srgbClr val="4F81BD">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F81BD">
                  <a:lumMod val="20000"/>
                  <a:lumOff val="80000"/>
                </a:srgbClr>
              </a:solidFill>
            </a:endParaRPr>
          </a:p>
        </p:txBody>
      </p:sp>
      <p:sp>
        <p:nvSpPr>
          <p:cNvPr id="7" name="Slide Number Placeholder 6"/>
          <p:cNvSpPr>
            <a:spLocks noGrp="1"/>
          </p:cNvSpPr>
          <p:nvPr>
            <p:ph type="sldNum" sz="quarter" idx="12"/>
          </p:nvPr>
        </p:nvSpPr>
        <p:spPr/>
        <p:txBody>
          <a:bodyPr/>
          <a:lstStyle/>
          <a:p>
            <a:fld id="{B556071D-2292-41DA-9CAF-F0AE7A183DDD}" type="slidenum">
              <a:rPr lang="en-US" smtClean="0">
                <a:solidFill>
                  <a:srgbClr val="4F81BD">
                    <a:lumMod val="20000"/>
                    <a:lumOff val="80000"/>
                  </a:srgbClr>
                </a:solidFill>
              </a:rPr>
              <a:pPr/>
              <a:t>‹#›</a:t>
            </a:fld>
            <a:endParaRPr lang="en-US">
              <a:solidFill>
                <a:srgbClr val="4F81BD">
                  <a:lumMod val="20000"/>
                  <a:lumOff val="80000"/>
                </a:srgbClr>
              </a:solidFill>
            </a:endParaRPr>
          </a:p>
        </p:txBody>
      </p:sp>
    </p:spTree>
    <p:extLst>
      <p:ext uri="{BB962C8B-B14F-4D97-AF65-F5344CB8AC3E}">
        <p14:creationId xmlns:p14="http://schemas.microsoft.com/office/powerpoint/2010/main" val="9071645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636" y="4896168"/>
            <a:ext cx="7461885" cy="578020"/>
          </a:xfrm>
        </p:spPr>
        <p:txBody>
          <a:bodyPr anchor="b"/>
          <a:lstStyle>
            <a:lvl1pPr algn="l">
              <a:defRPr sz="2040" b="1"/>
            </a:lvl1pPr>
          </a:lstStyle>
          <a:p>
            <a:r>
              <a:rPr lang="en-US" smtClean="0"/>
              <a:t>Click to edit Master title style</a:t>
            </a:r>
            <a:endParaRPr lang="en-US"/>
          </a:p>
        </p:txBody>
      </p:sp>
      <p:sp>
        <p:nvSpPr>
          <p:cNvPr id="3" name="Picture Placeholder 2"/>
          <p:cNvSpPr>
            <a:spLocks noGrp="1"/>
          </p:cNvSpPr>
          <p:nvPr>
            <p:ph type="pic" idx="1"/>
          </p:nvPr>
        </p:nvSpPr>
        <p:spPr>
          <a:xfrm>
            <a:off x="2437636" y="624974"/>
            <a:ext cx="7461885" cy="4196715"/>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smtClean="0"/>
              <a:t>Click icon to add picture</a:t>
            </a:r>
            <a:endParaRPr lang="en-US"/>
          </a:p>
        </p:txBody>
      </p:sp>
      <p:sp>
        <p:nvSpPr>
          <p:cNvPr id="4" name="Text Placeholder 3"/>
          <p:cNvSpPr>
            <a:spLocks noGrp="1"/>
          </p:cNvSpPr>
          <p:nvPr>
            <p:ph type="body" sz="half" idx="2"/>
          </p:nvPr>
        </p:nvSpPr>
        <p:spPr>
          <a:xfrm>
            <a:off x="2437636" y="5474188"/>
            <a:ext cx="7461885" cy="820885"/>
          </a:xfrm>
        </p:spPr>
        <p:txBody>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8A856-95C4-4D7A-A92E-CCF481EACAA6}" type="datetimeFigureOut">
              <a:rPr lang="en-US" smtClean="0">
                <a:solidFill>
                  <a:srgbClr val="4F81BD">
                    <a:lumMod val="20000"/>
                    <a:lumOff val="80000"/>
                  </a:srgbClr>
                </a:solidFill>
              </a:rPr>
              <a:pPr/>
              <a:t>4/2/2014</a:t>
            </a:fld>
            <a:endParaRPr lang="en-US">
              <a:solidFill>
                <a:srgbClr val="4F81BD">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F81BD">
                  <a:lumMod val="20000"/>
                  <a:lumOff val="80000"/>
                </a:srgbClr>
              </a:solidFill>
            </a:endParaRPr>
          </a:p>
        </p:txBody>
      </p:sp>
      <p:sp>
        <p:nvSpPr>
          <p:cNvPr id="7" name="Slide Number Placeholder 6"/>
          <p:cNvSpPr>
            <a:spLocks noGrp="1"/>
          </p:cNvSpPr>
          <p:nvPr>
            <p:ph type="sldNum" sz="quarter" idx="12"/>
          </p:nvPr>
        </p:nvSpPr>
        <p:spPr/>
        <p:txBody>
          <a:bodyPr/>
          <a:lstStyle/>
          <a:p>
            <a:fld id="{B556071D-2292-41DA-9CAF-F0AE7A183DDD}" type="slidenum">
              <a:rPr lang="en-US" smtClean="0">
                <a:solidFill>
                  <a:srgbClr val="4F81BD">
                    <a:lumMod val="20000"/>
                    <a:lumOff val="80000"/>
                  </a:srgbClr>
                </a:solidFill>
              </a:rPr>
              <a:pPr/>
              <a:t>‹#›</a:t>
            </a:fld>
            <a:endParaRPr lang="en-US">
              <a:solidFill>
                <a:srgbClr val="4F81BD">
                  <a:lumMod val="20000"/>
                  <a:lumOff val="80000"/>
                </a:srgbClr>
              </a:solidFill>
            </a:endParaRPr>
          </a:p>
        </p:txBody>
      </p:sp>
    </p:spTree>
    <p:extLst>
      <p:ext uri="{BB962C8B-B14F-4D97-AF65-F5344CB8AC3E}">
        <p14:creationId xmlns:p14="http://schemas.microsoft.com/office/powerpoint/2010/main" val="235701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8A856-95C4-4D7A-A92E-CCF481EACAA6}" type="datetimeFigureOut">
              <a:rPr lang="en-US" smtClean="0">
                <a:solidFill>
                  <a:srgbClr val="4F81BD">
                    <a:lumMod val="20000"/>
                    <a:lumOff val="80000"/>
                  </a:srgbClr>
                </a:solidFill>
              </a:rPr>
              <a:pPr/>
              <a:t>4/2/2014</a:t>
            </a:fld>
            <a:endParaRPr lang="en-US">
              <a:solidFill>
                <a:srgbClr val="4F81BD">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F81BD">
                  <a:lumMod val="20000"/>
                  <a:lumOff val="80000"/>
                </a:srgbClr>
              </a:solidFill>
            </a:endParaRPr>
          </a:p>
        </p:txBody>
      </p:sp>
      <p:sp>
        <p:nvSpPr>
          <p:cNvPr id="6" name="Slide Number Placeholder 5"/>
          <p:cNvSpPr>
            <a:spLocks noGrp="1"/>
          </p:cNvSpPr>
          <p:nvPr>
            <p:ph type="sldNum" sz="quarter" idx="12"/>
          </p:nvPr>
        </p:nvSpPr>
        <p:spPr/>
        <p:txBody>
          <a:bodyPr/>
          <a:lstStyle/>
          <a:p>
            <a:fld id="{B556071D-2292-41DA-9CAF-F0AE7A183DDD}" type="slidenum">
              <a:rPr lang="en-US" smtClean="0">
                <a:solidFill>
                  <a:srgbClr val="4F81BD">
                    <a:lumMod val="20000"/>
                    <a:lumOff val="80000"/>
                  </a:srgbClr>
                </a:solidFill>
              </a:rPr>
              <a:pPr/>
              <a:t>‹#›</a:t>
            </a:fld>
            <a:endParaRPr lang="en-US">
              <a:solidFill>
                <a:srgbClr val="4F81BD">
                  <a:lumMod val="20000"/>
                  <a:lumOff val="80000"/>
                </a:srgbClr>
              </a:solidFill>
            </a:endParaRPr>
          </a:p>
        </p:txBody>
      </p:sp>
    </p:spTree>
    <p:extLst>
      <p:ext uri="{BB962C8B-B14F-4D97-AF65-F5344CB8AC3E}">
        <p14:creationId xmlns:p14="http://schemas.microsoft.com/office/powerpoint/2010/main" val="2950619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1824" y="280107"/>
            <a:ext cx="8187346" cy="59680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8A856-95C4-4D7A-A92E-CCF481EACAA6}" type="datetimeFigureOut">
              <a:rPr lang="en-US" smtClean="0">
                <a:solidFill>
                  <a:srgbClr val="4F81BD">
                    <a:lumMod val="20000"/>
                    <a:lumOff val="80000"/>
                  </a:srgbClr>
                </a:solidFill>
              </a:rPr>
              <a:pPr/>
              <a:t>4/2/2014</a:t>
            </a:fld>
            <a:endParaRPr lang="en-US">
              <a:solidFill>
                <a:srgbClr val="4F81BD">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F81BD">
                  <a:lumMod val="20000"/>
                  <a:lumOff val="80000"/>
                </a:srgbClr>
              </a:solidFill>
            </a:endParaRPr>
          </a:p>
        </p:txBody>
      </p:sp>
      <p:sp>
        <p:nvSpPr>
          <p:cNvPr id="6" name="Slide Number Placeholder 5"/>
          <p:cNvSpPr>
            <a:spLocks noGrp="1"/>
          </p:cNvSpPr>
          <p:nvPr>
            <p:ph type="sldNum" sz="quarter" idx="12"/>
          </p:nvPr>
        </p:nvSpPr>
        <p:spPr/>
        <p:txBody>
          <a:bodyPr/>
          <a:lstStyle/>
          <a:p>
            <a:fld id="{B556071D-2292-41DA-9CAF-F0AE7A183DDD}" type="slidenum">
              <a:rPr lang="en-US" smtClean="0">
                <a:solidFill>
                  <a:srgbClr val="4F81BD">
                    <a:lumMod val="20000"/>
                    <a:lumOff val="80000"/>
                  </a:srgbClr>
                </a:solidFill>
              </a:rPr>
              <a:pPr/>
              <a:t>‹#›</a:t>
            </a:fld>
            <a:endParaRPr lang="en-US">
              <a:solidFill>
                <a:srgbClr val="4F81BD">
                  <a:lumMod val="20000"/>
                  <a:lumOff val="80000"/>
                </a:srgbClr>
              </a:solidFill>
            </a:endParaRPr>
          </a:p>
        </p:txBody>
      </p:sp>
    </p:spTree>
    <p:extLst>
      <p:ext uri="{BB962C8B-B14F-4D97-AF65-F5344CB8AC3E}">
        <p14:creationId xmlns:p14="http://schemas.microsoft.com/office/powerpoint/2010/main" val="36250384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2661370"/>
          </a:xfrm>
        </p:spPr>
        <p:txBody>
          <a:bodyPr wrap="square">
            <a:spAutoFit/>
          </a:bodyPr>
          <a:lstStyle>
            <a:lvl1pPr marL="0" indent="0">
              <a:spcBef>
                <a:spcPts val="1224"/>
              </a:spcBef>
              <a:buClr>
                <a:schemeClr val="tx1"/>
              </a:buClr>
              <a:buFont typeface="Wingdings" pitchFamily="2" charset="2"/>
              <a:buNone/>
              <a:defRPr sz="3499">
                <a:solidFill>
                  <a:srgbClr val="00188F"/>
                </a:solidFill>
              </a:defRPr>
            </a:lvl1pPr>
            <a:lvl2pPr marL="0" indent="0">
              <a:buNone/>
              <a:defRPr sz="2000"/>
            </a:lvl2pPr>
            <a:lvl3pPr marL="231701" indent="0">
              <a:buNone/>
              <a:tabLst/>
              <a:defRPr sz="2000"/>
            </a:lvl3pPr>
            <a:lvl4pPr marL="460228" indent="0">
              <a:buNone/>
              <a:defRPr/>
            </a:lvl4pPr>
            <a:lvl5pPr marL="68558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1" y="1212850"/>
            <a:ext cx="5486399" cy="2661370"/>
          </a:xfrm>
        </p:spPr>
        <p:txBody>
          <a:bodyPr wrap="square">
            <a:spAutoFit/>
          </a:bodyPr>
          <a:lstStyle>
            <a:lvl1pPr marL="0" indent="0">
              <a:spcBef>
                <a:spcPts val="1224"/>
              </a:spcBef>
              <a:buClr>
                <a:schemeClr val="tx1"/>
              </a:buClr>
              <a:buFont typeface="Wingdings" pitchFamily="2" charset="2"/>
              <a:buNone/>
              <a:defRPr sz="3499">
                <a:solidFill>
                  <a:srgbClr val="00188F"/>
                </a:solidFill>
              </a:defRPr>
            </a:lvl1pPr>
            <a:lvl2pPr marL="0" indent="0">
              <a:buNone/>
              <a:defRPr sz="2000"/>
            </a:lvl2pPr>
            <a:lvl3pPr marL="231701" indent="0">
              <a:buNone/>
              <a:tabLst/>
              <a:defRPr sz="2000"/>
            </a:lvl3pPr>
            <a:lvl4pPr marL="460228" indent="0">
              <a:buNone/>
              <a:defRPr/>
            </a:lvl4pPr>
            <a:lvl5pPr marL="68558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11478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7275" y="2098359"/>
            <a:ext cx="12021926" cy="1499289"/>
          </a:xfrm>
        </p:spPr>
        <p:txBody>
          <a:bodyPr/>
          <a:lstStyle>
            <a:lvl1pPr algn="l">
              <a:defRPr/>
            </a:lvl1pPr>
          </a:lstStyle>
          <a:p>
            <a:r>
              <a:rPr lang="en-US" smtClean="0"/>
              <a:t>Click to edit Master title style</a:t>
            </a:r>
            <a:endParaRPr lang="en-US"/>
          </a:p>
        </p:txBody>
      </p:sp>
      <p:sp>
        <p:nvSpPr>
          <p:cNvPr id="3" name="Subtitle 2"/>
          <p:cNvSpPr>
            <a:spLocks noGrp="1"/>
          </p:cNvSpPr>
          <p:nvPr>
            <p:ph type="subTitle" idx="1"/>
          </p:nvPr>
        </p:nvSpPr>
        <p:spPr>
          <a:xfrm>
            <a:off x="207275" y="3652696"/>
            <a:ext cx="12021926" cy="1787490"/>
          </a:xfrm>
        </p:spPr>
        <p:txBody>
          <a:bodyPr/>
          <a:lstStyle>
            <a:lvl1pPr marL="0" indent="0" algn="l">
              <a:buNone/>
              <a:defRPr>
                <a:solidFill>
                  <a:schemeClr val="tx1">
                    <a:tint val="75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40EB23-66FD-4C63-9F3D-AB1E083C8A31}"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8D9D46-CCDD-481F-822E-78CEFBAD6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47117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0EB23-66FD-4C63-9F3D-AB1E083C8A31}"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8D9D46-CCDD-481F-822E-78CEFBAD6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7255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6" y="4494632"/>
            <a:ext cx="10571004" cy="1389190"/>
          </a:xfrm>
        </p:spPr>
        <p:txBody>
          <a:bodyPr anchor="t"/>
          <a:lstStyle>
            <a:lvl1pPr algn="l">
              <a:defRPr sz="4080" b="1" cap="all"/>
            </a:lvl1pPr>
          </a:lstStyle>
          <a:p>
            <a:r>
              <a:rPr lang="en-US" smtClean="0"/>
              <a:t>Click to edit Master title style</a:t>
            </a:r>
            <a:endParaRPr lang="en-US"/>
          </a:p>
        </p:txBody>
      </p:sp>
      <p:sp>
        <p:nvSpPr>
          <p:cNvPr id="3" name="Text Placeholder 2"/>
          <p:cNvSpPr>
            <a:spLocks noGrp="1"/>
          </p:cNvSpPr>
          <p:nvPr>
            <p:ph type="body" idx="1"/>
          </p:nvPr>
        </p:nvSpPr>
        <p:spPr>
          <a:xfrm>
            <a:off x="982396" y="2964579"/>
            <a:ext cx="10571004" cy="1530052"/>
          </a:xfrm>
        </p:spPr>
        <p:txBody>
          <a:bodyPr anchor="b"/>
          <a:lstStyle>
            <a:lvl1pPr marL="0" indent="0">
              <a:buNone/>
              <a:defRPr sz="2040">
                <a:solidFill>
                  <a:schemeClr val="tx1">
                    <a:tint val="75000"/>
                  </a:schemeClr>
                </a:solidFill>
              </a:defRPr>
            </a:lvl1pPr>
            <a:lvl2pPr marL="466298" indent="0">
              <a:buNone/>
              <a:defRPr sz="1836">
                <a:solidFill>
                  <a:schemeClr val="tx1">
                    <a:tint val="75000"/>
                  </a:schemeClr>
                </a:solidFill>
              </a:defRPr>
            </a:lvl2pPr>
            <a:lvl3pPr marL="932597" indent="0">
              <a:buNone/>
              <a:defRPr sz="1632">
                <a:solidFill>
                  <a:schemeClr val="tx1">
                    <a:tint val="75000"/>
                  </a:schemeClr>
                </a:solidFill>
              </a:defRPr>
            </a:lvl3pPr>
            <a:lvl4pPr marL="1398895" indent="0">
              <a:buNone/>
              <a:defRPr sz="1428">
                <a:solidFill>
                  <a:schemeClr val="tx1">
                    <a:tint val="75000"/>
                  </a:schemeClr>
                </a:solidFill>
              </a:defRPr>
            </a:lvl4pPr>
            <a:lvl5pPr marL="1865193" indent="0">
              <a:buNone/>
              <a:defRPr sz="1428">
                <a:solidFill>
                  <a:schemeClr val="tx1">
                    <a:tint val="75000"/>
                  </a:schemeClr>
                </a:solidFill>
              </a:defRPr>
            </a:lvl5pPr>
            <a:lvl6pPr marL="2331491" indent="0">
              <a:buNone/>
              <a:defRPr sz="1428">
                <a:solidFill>
                  <a:schemeClr val="tx1">
                    <a:tint val="75000"/>
                  </a:schemeClr>
                </a:solidFill>
              </a:defRPr>
            </a:lvl6pPr>
            <a:lvl7pPr marL="2797790" indent="0">
              <a:buNone/>
              <a:defRPr sz="1428">
                <a:solidFill>
                  <a:schemeClr val="tx1">
                    <a:tint val="75000"/>
                  </a:schemeClr>
                </a:solidFill>
              </a:defRPr>
            </a:lvl7pPr>
            <a:lvl8pPr marL="3264088" indent="0">
              <a:buNone/>
              <a:defRPr sz="1428">
                <a:solidFill>
                  <a:schemeClr val="tx1">
                    <a:tint val="75000"/>
                  </a:schemeClr>
                </a:solidFill>
              </a:defRPr>
            </a:lvl8pPr>
            <a:lvl9pPr marL="3730386" indent="0">
              <a:buNone/>
              <a:defRPr sz="142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40EB23-66FD-4C63-9F3D-AB1E083C8A31}"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8D9D46-CCDD-481F-822E-78CEFBAD6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11696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1824" y="1632057"/>
            <a:ext cx="5492776" cy="461606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1875" y="1632057"/>
            <a:ext cx="5492776" cy="461606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40EB23-66FD-4C63-9F3D-AB1E083C8A31}" type="datetimeFigureOut">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8D9D46-CCDD-481F-822E-78CEFBAD6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17476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1824" y="1565673"/>
            <a:ext cx="5494936" cy="652498"/>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621824" y="2218171"/>
            <a:ext cx="5494936" cy="402994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17559" y="1565673"/>
            <a:ext cx="5497094" cy="652498"/>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317559" y="2218171"/>
            <a:ext cx="5497094" cy="402994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40EB23-66FD-4C63-9F3D-AB1E083C8A31}" type="datetimeFigureOut">
              <a:rPr lang="en-US" smtClean="0">
                <a:solidFill>
                  <a:prstClr val="black">
                    <a:tint val="75000"/>
                  </a:prstClr>
                </a:solidFill>
              </a:rPr>
              <a:pPr/>
              <a:t>4/2/2014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8D9D46-CCDD-481F-822E-78CEFBAD6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2685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E40EB23-66FD-4C63-9F3D-AB1E083C8A31}" type="datetimeFigureOut">
              <a:rPr lang="en-US" smtClean="0">
                <a:solidFill>
                  <a:prstClr val="black">
                    <a:tint val="75000"/>
                  </a:prstClr>
                </a:solidFill>
              </a:rPr>
              <a:pPr/>
              <a:t>4/2/2014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8D9D46-CCDD-481F-822E-78CEFBAD6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3196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0EB23-66FD-4C63-9F3D-AB1E083C8A31}" type="datetimeFigureOut">
              <a:rPr lang="en-US" smtClean="0">
                <a:solidFill>
                  <a:prstClr val="black">
                    <a:tint val="75000"/>
                  </a:prstClr>
                </a:solidFill>
              </a:rPr>
              <a:pPr/>
              <a:t>4/2/2014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8D9D46-CCDD-481F-822E-78CEFBAD6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05090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825" y="278486"/>
            <a:ext cx="4091515" cy="1185183"/>
          </a:xfrm>
        </p:spPr>
        <p:txBody>
          <a:bodyPr anchor="b"/>
          <a:lstStyle>
            <a:lvl1pPr algn="l">
              <a:defRPr sz="2040" b="1"/>
            </a:lvl1pPr>
          </a:lstStyle>
          <a:p>
            <a:r>
              <a:rPr lang="en-US" smtClean="0"/>
              <a:t>Click to edit Master title style</a:t>
            </a:r>
            <a:endParaRPr lang="en-US"/>
          </a:p>
        </p:txBody>
      </p:sp>
      <p:sp>
        <p:nvSpPr>
          <p:cNvPr id="3" name="Content Placeholder 2"/>
          <p:cNvSpPr>
            <a:spLocks noGrp="1"/>
          </p:cNvSpPr>
          <p:nvPr>
            <p:ph idx="1"/>
          </p:nvPr>
        </p:nvSpPr>
        <p:spPr>
          <a:xfrm>
            <a:off x="4862317" y="278487"/>
            <a:ext cx="6952335" cy="5969633"/>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1825" y="1463671"/>
            <a:ext cx="4091515" cy="4784450"/>
          </a:xfrm>
        </p:spPr>
        <p:txBody>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0EB23-66FD-4C63-9F3D-AB1E083C8A31}" type="datetimeFigureOut">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8D9D46-CCDD-481F-822E-78CEFBAD6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5537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636" y="4896168"/>
            <a:ext cx="7461885" cy="578020"/>
          </a:xfrm>
        </p:spPr>
        <p:txBody>
          <a:bodyPr anchor="b"/>
          <a:lstStyle>
            <a:lvl1pPr algn="l">
              <a:defRPr sz="2040" b="1"/>
            </a:lvl1pPr>
          </a:lstStyle>
          <a:p>
            <a:r>
              <a:rPr lang="en-US" smtClean="0"/>
              <a:t>Click to edit Master title style</a:t>
            </a:r>
            <a:endParaRPr lang="en-US"/>
          </a:p>
        </p:txBody>
      </p:sp>
      <p:sp>
        <p:nvSpPr>
          <p:cNvPr id="3" name="Picture Placeholder 2"/>
          <p:cNvSpPr>
            <a:spLocks noGrp="1"/>
          </p:cNvSpPr>
          <p:nvPr>
            <p:ph type="pic" idx="1"/>
          </p:nvPr>
        </p:nvSpPr>
        <p:spPr>
          <a:xfrm>
            <a:off x="2437636" y="624974"/>
            <a:ext cx="7461885" cy="4196715"/>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smtClean="0"/>
              <a:t>Click icon to add picture</a:t>
            </a:r>
            <a:endParaRPr lang="en-US"/>
          </a:p>
        </p:txBody>
      </p:sp>
      <p:sp>
        <p:nvSpPr>
          <p:cNvPr id="4" name="Text Placeholder 3"/>
          <p:cNvSpPr>
            <a:spLocks noGrp="1"/>
          </p:cNvSpPr>
          <p:nvPr>
            <p:ph type="body" sz="half" idx="2"/>
          </p:nvPr>
        </p:nvSpPr>
        <p:spPr>
          <a:xfrm>
            <a:off x="2437636" y="5474188"/>
            <a:ext cx="7461885" cy="820885"/>
          </a:xfrm>
        </p:spPr>
        <p:txBody>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0EB23-66FD-4C63-9F3D-AB1E083C8A31}" type="datetimeFigureOut">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8D9D46-CCDD-481F-822E-78CEFBAD6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5499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0EB23-66FD-4C63-9F3D-AB1E083C8A31}"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8D9D46-CCDD-481F-822E-78CEFBAD6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4907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1824" y="280107"/>
            <a:ext cx="8187346" cy="59680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0EB23-66FD-4C63-9F3D-AB1E083C8A31}"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8D9D46-CCDD-481F-822E-78CEFBAD6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439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Main Slide Template">
    <p:spTree>
      <p:nvGrpSpPr>
        <p:cNvPr id="1" name=""/>
        <p:cNvGrpSpPr/>
        <p:nvPr/>
      </p:nvGrpSpPr>
      <p:grpSpPr>
        <a:xfrm>
          <a:off x="0" y="0"/>
          <a:ext cx="0" cy="0"/>
          <a:chOff x="0" y="0"/>
          <a:chExt cx="0" cy="0"/>
        </a:xfrm>
      </p:grpSpPr>
      <p:pic>
        <p:nvPicPr>
          <p:cNvPr id="7" name="Picture 6" descr="WinAzure_rgb_Wht_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104" y="6423318"/>
            <a:ext cx="1737341" cy="416792"/>
          </a:xfrm>
          <a:prstGeom prst="rect">
            <a:avLst/>
          </a:prstGeom>
        </p:spPr>
      </p:pic>
      <p:sp>
        <p:nvSpPr>
          <p:cNvPr id="11" name="Slide Number Placeholder 5"/>
          <p:cNvSpPr txBox="1">
            <a:spLocks/>
          </p:cNvSpPr>
          <p:nvPr/>
        </p:nvSpPr>
        <p:spPr>
          <a:xfrm>
            <a:off x="11762710" y="7368877"/>
            <a:ext cx="438755" cy="232711"/>
          </a:xfrm>
          <a:prstGeom prst="rect">
            <a:avLst/>
          </a:prstGeom>
        </p:spPr>
        <p:txBody>
          <a:bodyPr lIns="91419" tIns="45708" rIns="91419" bIns="45708"/>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r>
              <a:rPr lang="en-US" sz="800" dirty="0" smtClean="0">
                <a:solidFill>
                  <a:srgbClr val="FFFFFF"/>
                </a:solidFill>
              </a:rPr>
              <a:t>3</a:t>
            </a:r>
            <a:endParaRPr lang="en-US" sz="800" dirty="0">
              <a:solidFill>
                <a:srgbClr val="FFFFFF"/>
              </a:solidFill>
            </a:endParaRPr>
          </a:p>
        </p:txBody>
      </p:sp>
      <p:sp>
        <p:nvSpPr>
          <p:cNvPr id="16" name="Title 1"/>
          <p:cNvSpPr>
            <a:spLocks noGrp="1"/>
          </p:cNvSpPr>
          <p:nvPr>
            <p:ph type="title" hasCustomPrompt="1"/>
          </p:nvPr>
        </p:nvSpPr>
        <p:spPr>
          <a:xfrm>
            <a:off x="272274" y="295274"/>
            <a:ext cx="11889564" cy="825501"/>
          </a:xfrm>
        </p:spPr>
        <p:txBody>
          <a:bodyPr/>
          <a:lstStyle>
            <a:lvl1pPr>
              <a:defRPr>
                <a:solidFill>
                  <a:schemeClr val="bg1">
                    <a:alpha val="99000"/>
                  </a:schemeClr>
                </a:solidFill>
              </a:defRPr>
            </a:lvl1pPr>
          </a:lstStyle>
          <a:p>
            <a:r>
              <a:rPr lang="en-US" dirty="0" smtClean="0"/>
              <a:t>Slide title</a:t>
            </a:r>
            <a:endParaRPr lang="en-US" dirty="0"/>
          </a:p>
        </p:txBody>
      </p:sp>
      <p:sp>
        <p:nvSpPr>
          <p:cNvPr id="17" name="Text Placeholder 4"/>
          <p:cNvSpPr>
            <a:spLocks noGrp="1"/>
          </p:cNvSpPr>
          <p:nvPr>
            <p:ph type="body" sz="quarter" idx="15" hasCustomPrompt="1"/>
          </p:nvPr>
        </p:nvSpPr>
        <p:spPr>
          <a:xfrm>
            <a:off x="272279" y="1028702"/>
            <a:ext cx="11889559" cy="732769"/>
          </a:xfrm>
          <a:noFill/>
        </p:spPr>
        <p:txBody>
          <a:bodyPr lIns="146290" tIns="109717" rIns="146290" bIns="109717">
            <a:noAutofit/>
          </a:bodyPr>
          <a:lstStyle>
            <a:lvl1pPr marL="0" indent="0">
              <a:spcBef>
                <a:spcPts val="0"/>
              </a:spcBef>
              <a:buNone/>
              <a:defRPr sz="2800" spc="0" baseline="0">
                <a:solidFill>
                  <a:srgbClr val="0054A6">
                    <a:alpha val="99000"/>
                  </a:srgbClr>
                </a:solidFill>
                <a:latin typeface="+mj-lt"/>
              </a:defRPr>
            </a:lvl1pPr>
          </a:lstStyle>
          <a:p>
            <a:pPr lvl="0"/>
            <a:r>
              <a:rPr lang="en-US" dirty="0" smtClean="0"/>
              <a:t>Secondary title</a:t>
            </a:r>
          </a:p>
        </p:txBody>
      </p:sp>
    </p:spTree>
    <p:extLst>
      <p:ext uri="{BB962C8B-B14F-4D97-AF65-F5344CB8AC3E}">
        <p14:creationId xmlns:p14="http://schemas.microsoft.com/office/powerpoint/2010/main" val="112673444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ext content, large,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3471"/>
            <a:ext cx="2487295" cy="2486942"/>
          </a:xfrm>
          <a:solidFill>
            <a:schemeClr val="accent1"/>
          </a:solidFill>
        </p:spPr>
        <p:txBody>
          <a:bodyPr rIns="91440">
            <a:normAutofit/>
          </a:bodyPr>
          <a:lstStyle>
            <a:lvl1pPr>
              <a:defRPr sz="2720" baseline="0">
                <a:solidFill>
                  <a:schemeClr val="tx1"/>
                </a:solidFill>
                <a:latin typeface="+mn-lt"/>
              </a:defRPr>
            </a:lvl1pPr>
          </a:lstStyle>
          <a:p>
            <a:pPr lvl="0"/>
            <a:r>
              <a:rPr lang="en-US" dirty="0" smtClean="0"/>
              <a:t>Click to edit slide content</a:t>
            </a:r>
          </a:p>
        </p:txBody>
      </p:sp>
      <p:sp>
        <p:nvSpPr>
          <p:cNvPr id="3" name="Date Placeholder 2"/>
          <p:cNvSpPr>
            <a:spLocks noGrp="1"/>
          </p:cNvSpPr>
          <p:nvPr>
            <p:ph type="dt" sz="half" idx="10"/>
          </p:nvPr>
        </p:nvSpPr>
        <p:spPr/>
        <p:txBody>
          <a:bodyPr/>
          <a:lstStyle>
            <a:lvl1pPr>
              <a:defRPr>
                <a:solidFill>
                  <a:srgbClr val="3F3F3F"/>
                </a:solidFill>
                <a:latin typeface="+mn-lt"/>
              </a:defRPr>
            </a:lvl1pPr>
          </a:lstStyle>
          <a:p>
            <a:fld id="{02114048-32B6-E540-A599-DA4A5454CD83}" type="datetime1">
              <a:rPr lang="en-US" smtClean="0"/>
              <a:pPr/>
              <a:t>4/2/2014</a:t>
            </a:fld>
            <a:endParaRPr lang="en-US" dirty="0"/>
          </a:p>
        </p:txBody>
      </p:sp>
      <p:sp>
        <p:nvSpPr>
          <p:cNvPr id="4" name="Slide Number Placeholder 3"/>
          <p:cNvSpPr>
            <a:spLocks noGrp="1"/>
          </p:cNvSpPr>
          <p:nvPr>
            <p:ph type="sldNum" sz="quarter" idx="11"/>
          </p:nvPr>
        </p:nvSpPr>
        <p:spPr/>
        <p:txBody>
          <a:bodyPr/>
          <a:lstStyle>
            <a:lvl1pPr>
              <a:defRPr>
                <a:solidFill>
                  <a:srgbClr val="3F3F3F"/>
                </a:solidFill>
                <a:latin typeface="+mn-lt"/>
              </a:defRPr>
            </a:lvl1pPr>
          </a:lstStyle>
          <a:p>
            <a:fld id="{74A398B2-5A34-1A4A-811E-F4027282568C}" type="slidenum">
              <a:rPr lang="en-US" smtClean="0"/>
              <a:pPr/>
              <a:t>‹#›</a:t>
            </a:fld>
            <a:endParaRPr lang="en-US" dirty="0"/>
          </a:p>
        </p:txBody>
      </p:sp>
      <p:sp>
        <p:nvSpPr>
          <p:cNvPr id="14" name="Content Placeholder 13"/>
          <p:cNvSpPr>
            <a:spLocks noGrp="1"/>
          </p:cNvSpPr>
          <p:nvPr>
            <p:ph sz="quarter" idx="13" hasCustomPrompt="1"/>
          </p:nvPr>
        </p:nvSpPr>
        <p:spPr>
          <a:xfrm>
            <a:off x="3730942" y="1243471"/>
            <a:ext cx="8394621" cy="4973884"/>
          </a:xfrm>
          <a:prstGeom prst="rect">
            <a:avLst/>
          </a:prstGeom>
        </p:spPr>
        <p:txBody>
          <a:bodyPr vert="horz" lIns="182880" tIns="137160">
            <a:normAutofit/>
          </a:bodyPr>
          <a:lstStyle>
            <a:lvl1pPr marL="0" indent="0">
              <a:spcBef>
                <a:spcPts val="408"/>
              </a:spcBef>
              <a:buFontTx/>
              <a:buNone/>
              <a:defRPr sz="4080" baseline="0">
                <a:solidFill>
                  <a:srgbClr val="3F3F3F"/>
                </a:solidFill>
                <a:latin typeface="Segoe UI Light" pitchFamily="34" charset="0"/>
              </a:defRPr>
            </a:lvl1pPr>
          </a:lstStyle>
          <a:p>
            <a:pPr lvl="0"/>
            <a:r>
              <a:rPr lang="en-US" dirty="0"/>
              <a:t>Click to edit slide content</a:t>
            </a:r>
          </a:p>
        </p:txBody>
      </p:sp>
    </p:spTree>
    <p:extLst>
      <p:ext uri="{BB962C8B-B14F-4D97-AF65-F5344CB8AC3E}">
        <p14:creationId xmlns:p14="http://schemas.microsoft.com/office/powerpoint/2010/main" val="168654732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7DF11B-6DBE-445F-8CB6-E334B6EEC68B}"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31E939-80C8-481E-861F-B1F5526C96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7073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DF11B-6DBE-445F-8CB6-E334B6EEC68B}"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31E939-80C8-481E-861F-B1F5526C96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862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7DF11B-6DBE-445F-8CB6-E334B6EEC68B}"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31E939-80C8-481E-861F-B1F5526C96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759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7DF11B-6DBE-445F-8CB6-E334B6EEC68B}" type="datetimeFigureOut">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31E939-80C8-481E-861F-B1F5526C96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0766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7DF11B-6DBE-445F-8CB6-E334B6EEC68B}" type="datetimeFigureOut">
              <a:rPr lang="en-US" smtClean="0">
                <a:solidFill>
                  <a:prstClr val="black">
                    <a:tint val="75000"/>
                  </a:prstClr>
                </a:solidFill>
              </a:rPr>
              <a:pPr/>
              <a:t>4/2/2014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31E939-80C8-481E-861F-B1F5526C96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8018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7DF11B-6DBE-445F-8CB6-E334B6EEC68B}" type="datetimeFigureOut">
              <a:rPr lang="en-US" smtClean="0">
                <a:solidFill>
                  <a:prstClr val="black">
                    <a:tint val="75000"/>
                  </a:prstClr>
                </a:solidFill>
              </a:rPr>
              <a:pPr/>
              <a:t>4/2/2014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31E939-80C8-481E-861F-B1F5526C96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2559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DF11B-6DBE-445F-8CB6-E334B6EEC68B}" type="datetimeFigureOut">
              <a:rPr lang="en-US" smtClean="0">
                <a:solidFill>
                  <a:prstClr val="black">
                    <a:tint val="75000"/>
                  </a:prstClr>
                </a:solidFill>
              </a:rPr>
              <a:pPr/>
              <a:t>4/2/2014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31E939-80C8-481E-861F-B1F5526C96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728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7DF11B-6DBE-445F-8CB6-E334B6EEC68B}" type="datetimeFigureOut">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31E939-80C8-481E-861F-B1F5526C96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3338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Picture Placeholder 2"/>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7DF11B-6DBE-445F-8CB6-E334B6EEC68B}" type="datetimeFigureOut">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31E939-80C8-481E-861F-B1F5526C96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61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DF11B-6DBE-445F-8CB6-E334B6EEC68B}"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31E939-80C8-481E-861F-B1F5526C96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4852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DF11B-6DBE-445F-8CB6-E334B6EEC68B}"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31E939-80C8-481E-861F-B1F5526C96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8026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7636142"/>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3"/>
            <a:ext cx="11375536" cy="209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623007"/>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4E2D89-3AEA-4816-8E2F-625AC10F78F5}"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406A2D-2394-4900-93E2-C320AAFFC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0557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E2D89-3AEA-4816-8E2F-625AC10F78F5}"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406A2D-2394-4900-93E2-C320AAFFC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0632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E2D89-3AEA-4816-8E2F-625AC10F78F5}"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406A2D-2394-4900-93E2-C320AAFFC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6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E2D89-3AEA-4816-8E2F-625AC10F78F5}" type="datetimeFigureOut">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406A2D-2394-4900-93E2-C320AAFFC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5669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4E2D89-3AEA-4816-8E2F-625AC10F78F5}" type="datetimeFigureOut">
              <a:rPr lang="en-US" smtClean="0">
                <a:solidFill>
                  <a:prstClr val="black">
                    <a:tint val="75000"/>
                  </a:prstClr>
                </a:solidFill>
              </a:rPr>
              <a:pPr/>
              <a:t>4/2/2014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406A2D-2394-4900-93E2-C320AAFFC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7526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4E2D89-3AEA-4816-8E2F-625AC10F78F5}" type="datetimeFigureOut">
              <a:rPr lang="en-US" smtClean="0">
                <a:solidFill>
                  <a:prstClr val="black">
                    <a:tint val="75000"/>
                  </a:prstClr>
                </a:solidFill>
              </a:rPr>
              <a:pPr/>
              <a:t>4/2/2014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406A2D-2394-4900-93E2-C320AAFFC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57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E2D89-3AEA-4816-8E2F-625AC10F78F5}" type="datetimeFigureOut">
              <a:rPr lang="en-US" smtClean="0">
                <a:solidFill>
                  <a:prstClr val="black">
                    <a:tint val="75000"/>
                  </a:prstClr>
                </a:solidFill>
              </a:rPr>
              <a:pPr/>
              <a:t>4/2/2014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406A2D-2394-4900-93E2-C320AAFFC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2364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E2D89-3AEA-4816-8E2F-625AC10F78F5}" type="datetimeFigureOut">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406A2D-2394-4900-93E2-C320AAFFC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5232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Picture Placeholder 2"/>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E2D89-3AEA-4816-8E2F-625AC10F78F5}" type="datetimeFigureOut">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406A2D-2394-4900-93E2-C320AAFFC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5819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E2D89-3AEA-4816-8E2F-625AC10F78F5}"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406A2D-2394-4900-93E2-C320AAFFC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3437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E2D89-3AEA-4816-8E2F-625AC10F78F5}"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406A2D-2394-4900-93E2-C320AAFFC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6708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7275" y="2098359"/>
            <a:ext cx="12021926" cy="1499289"/>
          </a:xfrm>
        </p:spPr>
        <p:txBody>
          <a:bodyPr/>
          <a:lstStyle>
            <a:lvl1pPr algn="l">
              <a:defRPr/>
            </a:lvl1pPr>
          </a:lstStyle>
          <a:p>
            <a:r>
              <a:rPr lang="en-US" smtClean="0"/>
              <a:t>Click to edit Master title style</a:t>
            </a:r>
            <a:endParaRPr lang="en-US"/>
          </a:p>
        </p:txBody>
      </p:sp>
      <p:sp>
        <p:nvSpPr>
          <p:cNvPr id="3" name="Subtitle 2"/>
          <p:cNvSpPr>
            <a:spLocks noGrp="1"/>
          </p:cNvSpPr>
          <p:nvPr>
            <p:ph type="subTitle" idx="1"/>
          </p:nvPr>
        </p:nvSpPr>
        <p:spPr>
          <a:xfrm>
            <a:off x="207275" y="3652696"/>
            <a:ext cx="12021926" cy="1787490"/>
          </a:xfrm>
        </p:spPr>
        <p:txBody>
          <a:bodyPr/>
          <a:lstStyle>
            <a:lvl1pPr marL="0" indent="0" algn="l">
              <a:buNone/>
              <a:defRPr>
                <a:solidFill>
                  <a:schemeClr val="tx1">
                    <a:tint val="75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315CF5-1AC6-4524-A1F8-B144E110C7AF}"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89C2C-3B6A-4575-AF8D-8FEF13841C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27108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15CF5-1AC6-4524-A1F8-B144E110C7AF}"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89C2C-3B6A-4575-AF8D-8FEF13841C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891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6" y="4494632"/>
            <a:ext cx="10571004" cy="1389190"/>
          </a:xfrm>
        </p:spPr>
        <p:txBody>
          <a:bodyPr anchor="t"/>
          <a:lstStyle>
            <a:lvl1pPr algn="l">
              <a:defRPr sz="4080" b="1" cap="all"/>
            </a:lvl1pPr>
          </a:lstStyle>
          <a:p>
            <a:r>
              <a:rPr lang="en-US" smtClean="0"/>
              <a:t>Click to edit Master title style</a:t>
            </a:r>
            <a:endParaRPr lang="en-US"/>
          </a:p>
        </p:txBody>
      </p:sp>
      <p:sp>
        <p:nvSpPr>
          <p:cNvPr id="3" name="Text Placeholder 2"/>
          <p:cNvSpPr>
            <a:spLocks noGrp="1"/>
          </p:cNvSpPr>
          <p:nvPr>
            <p:ph type="body" idx="1"/>
          </p:nvPr>
        </p:nvSpPr>
        <p:spPr>
          <a:xfrm>
            <a:off x="982396" y="2964579"/>
            <a:ext cx="10571004" cy="1530052"/>
          </a:xfrm>
        </p:spPr>
        <p:txBody>
          <a:bodyPr anchor="b"/>
          <a:lstStyle>
            <a:lvl1pPr marL="0" indent="0">
              <a:buNone/>
              <a:defRPr sz="2040">
                <a:solidFill>
                  <a:schemeClr val="tx1">
                    <a:tint val="75000"/>
                  </a:schemeClr>
                </a:solidFill>
              </a:defRPr>
            </a:lvl1pPr>
            <a:lvl2pPr marL="466298" indent="0">
              <a:buNone/>
              <a:defRPr sz="1836">
                <a:solidFill>
                  <a:schemeClr val="tx1">
                    <a:tint val="75000"/>
                  </a:schemeClr>
                </a:solidFill>
              </a:defRPr>
            </a:lvl2pPr>
            <a:lvl3pPr marL="932597" indent="0">
              <a:buNone/>
              <a:defRPr sz="1632">
                <a:solidFill>
                  <a:schemeClr val="tx1">
                    <a:tint val="75000"/>
                  </a:schemeClr>
                </a:solidFill>
              </a:defRPr>
            </a:lvl3pPr>
            <a:lvl4pPr marL="1398895" indent="0">
              <a:buNone/>
              <a:defRPr sz="1428">
                <a:solidFill>
                  <a:schemeClr val="tx1">
                    <a:tint val="75000"/>
                  </a:schemeClr>
                </a:solidFill>
              </a:defRPr>
            </a:lvl4pPr>
            <a:lvl5pPr marL="1865193" indent="0">
              <a:buNone/>
              <a:defRPr sz="1428">
                <a:solidFill>
                  <a:schemeClr val="tx1">
                    <a:tint val="75000"/>
                  </a:schemeClr>
                </a:solidFill>
              </a:defRPr>
            </a:lvl5pPr>
            <a:lvl6pPr marL="2331491" indent="0">
              <a:buNone/>
              <a:defRPr sz="1428">
                <a:solidFill>
                  <a:schemeClr val="tx1">
                    <a:tint val="75000"/>
                  </a:schemeClr>
                </a:solidFill>
              </a:defRPr>
            </a:lvl6pPr>
            <a:lvl7pPr marL="2797790" indent="0">
              <a:buNone/>
              <a:defRPr sz="1428">
                <a:solidFill>
                  <a:schemeClr val="tx1">
                    <a:tint val="75000"/>
                  </a:schemeClr>
                </a:solidFill>
              </a:defRPr>
            </a:lvl7pPr>
            <a:lvl8pPr marL="3264088" indent="0">
              <a:buNone/>
              <a:defRPr sz="1428">
                <a:solidFill>
                  <a:schemeClr val="tx1">
                    <a:tint val="75000"/>
                  </a:schemeClr>
                </a:solidFill>
              </a:defRPr>
            </a:lvl8pPr>
            <a:lvl9pPr marL="3730386" indent="0">
              <a:buNone/>
              <a:defRPr sz="142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315CF5-1AC6-4524-A1F8-B144E110C7AF}"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89C2C-3B6A-4575-AF8D-8FEF13841C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7192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1824" y="1632057"/>
            <a:ext cx="5492776" cy="461606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1875" y="1632057"/>
            <a:ext cx="5492776" cy="461606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315CF5-1AC6-4524-A1F8-B144E110C7AF}" type="datetimeFigureOut">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589C2C-3B6A-4575-AF8D-8FEF13841C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2937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1824" y="1565673"/>
            <a:ext cx="5494936" cy="652498"/>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621824" y="2218171"/>
            <a:ext cx="5494936" cy="402994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17559" y="1565673"/>
            <a:ext cx="5497094" cy="652498"/>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317559" y="2218171"/>
            <a:ext cx="5497094" cy="402994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315CF5-1AC6-4524-A1F8-B144E110C7AF}" type="datetimeFigureOut">
              <a:rPr lang="en-US" smtClean="0">
                <a:solidFill>
                  <a:prstClr val="black">
                    <a:tint val="75000"/>
                  </a:prstClr>
                </a:solidFill>
              </a:rPr>
              <a:pPr/>
              <a:t>4/2/2014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589C2C-3B6A-4575-AF8D-8FEF13841C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698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theme" Target="../theme/theme8.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04125076"/>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 id="2147484252" r:id="rId1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lumMod val="75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824" y="280105"/>
            <a:ext cx="11192828" cy="116575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1824" y="1632057"/>
            <a:ext cx="11192828" cy="4616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1824" y="6482890"/>
            <a:ext cx="2901844" cy="372394"/>
          </a:xfrm>
          <a:prstGeom prst="rect">
            <a:avLst/>
          </a:prstGeom>
        </p:spPr>
        <p:txBody>
          <a:bodyPr vert="horz" lIns="91440" tIns="45720" rIns="91440" bIns="45720" rtlCol="0" anchor="ctr"/>
          <a:lstStyle>
            <a:lvl1pPr algn="l">
              <a:defRPr sz="1224">
                <a:solidFill>
                  <a:schemeClr val="accent1">
                    <a:lumMod val="20000"/>
                    <a:lumOff val="80000"/>
                  </a:schemeClr>
                </a:solidFill>
              </a:defRPr>
            </a:lvl1pPr>
          </a:lstStyle>
          <a:p>
            <a:pPr defTabSz="932597"/>
            <a:fld id="{2E28A856-95C4-4D7A-A92E-CCF481EACAA6}" type="datetimeFigureOut">
              <a:rPr lang="en-US" smtClean="0">
                <a:solidFill>
                  <a:srgbClr val="4F81BD">
                    <a:lumMod val="20000"/>
                    <a:lumOff val="80000"/>
                  </a:srgbClr>
                </a:solidFill>
              </a:rPr>
              <a:pPr defTabSz="932597"/>
              <a:t>4/2/2014</a:t>
            </a:fld>
            <a:endParaRPr lang="en-US">
              <a:solidFill>
                <a:srgbClr val="4F81BD">
                  <a:lumMod val="20000"/>
                  <a:lumOff val="80000"/>
                </a:srgbClr>
              </a:solidFill>
            </a:endParaRPr>
          </a:p>
        </p:txBody>
      </p:sp>
      <p:sp>
        <p:nvSpPr>
          <p:cNvPr id="5" name="Footer Placeholder 4"/>
          <p:cNvSpPr>
            <a:spLocks noGrp="1"/>
          </p:cNvSpPr>
          <p:nvPr>
            <p:ph type="ftr" sz="quarter" idx="3"/>
          </p:nvPr>
        </p:nvSpPr>
        <p:spPr>
          <a:xfrm>
            <a:off x="4249129" y="6482890"/>
            <a:ext cx="3938217" cy="372394"/>
          </a:xfrm>
          <a:prstGeom prst="rect">
            <a:avLst/>
          </a:prstGeom>
        </p:spPr>
        <p:txBody>
          <a:bodyPr vert="horz" lIns="91440" tIns="45720" rIns="91440" bIns="45720" rtlCol="0" anchor="ctr"/>
          <a:lstStyle>
            <a:lvl1pPr algn="ctr">
              <a:defRPr sz="1224">
                <a:solidFill>
                  <a:schemeClr val="accent1">
                    <a:lumMod val="20000"/>
                    <a:lumOff val="80000"/>
                  </a:schemeClr>
                </a:solidFill>
              </a:defRPr>
            </a:lvl1pPr>
          </a:lstStyle>
          <a:p>
            <a:pPr defTabSz="932597"/>
            <a:endParaRPr lang="en-US">
              <a:solidFill>
                <a:srgbClr val="4F81BD">
                  <a:lumMod val="20000"/>
                  <a:lumOff val="80000"/>
                </a:srgbClr>
              </a:solidFill>
            </a:endParaRPr>
          </a:p>
        </p:txBody>
      </p:sp>
      <p:sp>
        <p:nvSpPr>
          <p:cNvPr id="6" name="Slide Number Placeholder 5"/>
          <p:cNvSpPr>
            <a:spLocks noGrp="1"/>
          </p:cNvSpPr>
          <p:nvPr>
            <p:ph type="sldNum" sz="quarter" idx="4"/>
          </p:nvPr>
        </p:nvSpPr>
        <p:spPr>
          <a:xfrm>
            <a:off x="8912807" y="6482890"/>
            <a:ext cx="2901844" cy="372394"/>
          </a:xfrm>
          <a:prstGeom prst="rect">
            <a:avLst/>
          </a:prstGeom>
        </p:spPr>
        <p:txBody>
          <a:bodyPr vert="horz" lIns="91440" tIns="45720" rIns="91440" bIns="45720" rtlCol="0" anchor="ctr"/>
          <a:lstStyle>
            <a:lvl1pPr algn="r">
              <a:defRPr sz="1224">
                <a:solidFill>
                  <a:schemeClr val="accent1">
                    <a:lumMod val="20000"/>
                    <a:lumOff val="80000"/>
                  </a:schemeClr>
                </a:solidFill>
              </a:defRPr>
            </a:lvl1pPr>
          </a:lstStyle>
          <a:p>
            <a:pPr defTabSz="932597"/>
            <a:fld id="{B556071D-2292-41DA-9CAF-F0AE7A183DDD}" type="slidenum">
              <a:rPr lang="en-US" smtClean="0">
                <a:solidFill>
                  <a:srgbClr val="4F81BD">
                    <a:lumMod val="20000"/>
                    <a:lumOff val="80000"/>
                  </a:srgbClr>
                </a:solidFill>
              </a:rPr>
              <a:pPr defTabSz="932597"/>
              <a:t>‹#›</a:t>
            </a:fld>
            <a:endParaRPr lang="en-US">
              <a:solidFill>
                <a:srgbClr val="4F81BD">
                  <a:lumMod val="20000"/>
                  <a:lumOff val="80000"/>
                </a:srgbClr>
              </a:solidFill>
            </a:endParaRPr>
          </a:p>
        </p:txBody>
      </p:sp>
    </p:spTree>
    <p:extLst>
      <p:ext uri="{BB962C8B-B14F-4D97-AF65-F5344CB8AC3E}">
        <p14:creationId xmlns:p14="http://schemas.microsoft.com/office/powerpoint/2010/main" val="3106948608"/>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Lst>
  <p:timing>
    <p:tnLst>
      <p:par>
        <p:cTn id="1" dur="indefinite" restart="never" nodeType="tmRoot"/>
      </p:par>
    </p:tnLst>
  </p:timing>
  <p:txStyles>
    <p:titleStyle>
      <a:lvl1pPr algn="l" defTabSz="932597" rtl="0" eaLnBrk="1" latinLnBrk="0" hangingPunct="1">
        <a:spcBef>
          <a:spcPct val="0"/>
        </a:spcBef>
        <a:buNone/>
        <a:defRPr sz="4488" kern="1200">
          <a:solidFill>
            <a:schemeClr val="accent1">
              <a:lumMod val="20000"/>
              <a:lumOff val="80000"/>
            </a:schemeClr>
          </a:solidFill>
          <a:latin typeface="Segoe UI Light" panose="020B0502040204020203" pitchFamily="34" charset="0"/>
          <a:ea typeface="+mj-ea"/>
          <a:cs typeface="Segoe UI Light" panose="020B0502040204020203" pitchFamily="34" charset="0"/>
        </a:defRPr>
      </a:lvl1pPr>
    </p:titleStyle>
    <p:bodyStyle>
      <a:lvl1pPr marL="349724" indent="-349724" algn="l" defTabSz="932597" rtl="0" eaLnBrk="1" latinLnBrk="0" hangingPunct="1">
        <a:spcBef>
          <a:spcPct val="20000"/>
        </a:spcBef>
        <a:buFont typeface="Arial" pitchFamily="34" charset="0"/>
        <a:buChar char="•"/>
        <a:defRPr sz="3264" kern="1200">
          <a:solidFill>
            <a:schemeClr val="accent1">
              <a:lumMod val="20000"/>
              <a:lumOff val="80000"/>
            </a:schemeClr>
          </a:solidFill>
          <a:latin typeface="Segoe UI" panose="020B0502040204020203" pitchFamily="34" charset="0"/>
          <a:ea typeface="+mn-ea"/>
          <a:cs typeface="Segoe UI" panose="020B0502040204020203" pitchFamily="34" charset="0"/>
        </a:defRPr>
      </a:lvl1pPr>
      <a:lvl2pPr marL="757735" indent="-291436" algn="l" defTabSz="932597" rtl="0" eaLnBrk="1" latinLnBrk="0" hangingPunct="1">
        <a:spcBef>
          <a:spcPct val="20000"/>
        </a:spcBef>
        <a:buFont typeface="Arial" pitchFamily="34" charset="0"/>
        <a:buChar char="–"/>
        <a:defRPr sz="2856" kern="1200">
          <a:solidFill>
            <a:schemeClr val="accent1">
              <a:lumMod val="20000"/>
              <a:lumOff val="80000"/>
            </a:schemeClr>
          </a:solidFill>
          <a:latin typeface="Segoe UI" panose="020B0502040204020203" pitchFamily="34" charset="0"/>
          <a:ea typeface="+mn-ea"/>
          <a:cs typeface="Segoe UI" panose="020B0502040204020203" pitchFamily="34" charset="0"/>
        </a:defRPr>
      </a:lvl2pPr>
      <a:lvl3pPr marL="1165746" indent="-233149" algn="l" defTabSz="932597" rtl="0" eaLnBrk="1" latinLnBrk="0" hangingPunct="1">
        <a:spcBef>
          <a:spcPct val="20000"/>
        </a:spcBef>
        <a:buFont typeface="Arial" pitchFamily="34" charset="0"/>
        <a:buChar char="•"/>
        <a:defRPr sz="2448" kern="1200">
          <a:solidFill>
            <a:schemeClr val="accent1">
              <a:lumMod val="20000"/>
              <a:lumOff val="80000"/>
            </a:schemeClr>
          </a:solidFill>
          <a:latin typeface="Segoe UI" panose="020B0502040204020203" pitchFamily="34" charset="0"/>
          <a:ea typeface="+mn-ea"/>
          <a:cs typeface="Segoe UI" panose="020B0502040204020203" pitchFamily="34" charset="0"/>
        </a:defRPr>
      </a:lvl3pPr>
      <a:lvl4pPr marL="1632044" indent="-233149" algn="l" defTabSz="932597" rtl="0" eaLnBrk="1" latinLnBrk="0" hangingPunct="1">
        <a:spcBef>
          <a:spcPct val="20000"/>
        </a:spcBef>
        <a:buFont typeface="Arial" pitchFamily="34" charset="0"/>
        <a:buChar char="–"/>
        <a:defRPr sz="2040" kern="1200">
          <a:solidFill>
            <a:schemeClr val="accent1">
              <a:lumMod val="20000"/>
              <a:lumOff val="80000"/>
            </a:schemeClr>
          </a:solidFill>
          <a:latin typeface="Segoe UI" panose="020B0502040204020203" pitchFamily="34" charset="0"/>
          <a:ea typeface="+mn-ea"/>
          <a:cs typeface="Segoe UI" panose="020B0502040204020203" pitchFamily="34" charset="0"/>
        </a:defRPr>
      </a:lvl4pPr>
      <a:lvl5pPr marL="2098342" indent="-233149" algn="l" defTabSz="932597" rtl="0" eaLnBrk="1" latinLnBrk="0" hangingPunct="1">
        <a:spcBef>
          <a:spcPct val="20000"/>
        </a:spcBef>
        <a:buFont typeface="Arial" pitchFamily="34" charset="0"/>
        <a:buChar char="»"/>
        <a:defRPr sz="2040" kern="1200">
          <a:solidFill>
            <a:schemeClr val="accent1">
              <a:lumMod val="20000"/>
              <a:lumOff val="80000"/>
            </a:schemeClr>
          </a:solidFill>
          <a:latin typeface="Segoe UI" panose="020B0502040204020203" pitchFamily="34" charset="0"/>
          <a:ea typeface="+mn-ea"/>
          <a:cs typeface="Segoe UI" panose="020B0502040204020203" pitchFamily="34" charset="0"/>
        </a:defRPr>
      </a:lvl5pPr>
      <a:lvl6pPr marL="2564641"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939"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237"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535"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824" y="280105"/>
            <a:ext cx="11192828" cy="116575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1824" y="1632057"/>
            <a:ext cx="11192828" cy="46160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1824" y="6482890"/>
            <a:ext cx="2901844"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7E40EB23-66FD-4C63-9F3D-AB1E083C8A31}" type="datetimeFigureOut">
              <a:rPr lang="en-US" smtClean="0">
                <a:solidFill>
                  <a:prstClr val="black">
                    <a:tint val="75000"/>
                  </a:prstClr>
                </a:solidFill>
              </a:rPr>
              <a:pPr defTabSz="932597"/>
              <a:t>4/2/2014</a:t>
            </a:fld>
            <a:endParaRPr lang="en-US">
              <a:solidFill>
                <a:prstClr val="black">
                  <a:tint val="75000"/>
                </a:prstClr>
              </a:solidFill>
            </a:endParaRPr>
          </a:p>
        </p:txBody>
      </p:sp>
      <p:sp>
        <p:nvSpPr>
          <p:cNvPr id="5" name="Footer Placeholder 4"/>
          <p:cNvSpPr>
            <a:spLocks noGrp="1"/>
          </p:cNvSpPr>
          <p:nvPr>
            <p:ph type="ftr" sz="quarter" idx="3"/>
          </p:nvPr>
        </p:nvSpPr>
        <p:spPr>
          <a:xfrm>
            <a:off x="4249129" y="6482890"/>
            <a:ext cx="3938217"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r>
              <a:rPr lang="en-US" smtClean="0">
                <a:solidFill>
                  <a:prstClr val="black">
                    <a:tint val="75000"/>
                  </a:prstClr>
                </a:solidFill>
              </a:rPr>
              <a:t>Microsoft Confidential</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912807" y="6482890"/>
            <a:ext cx="2901844"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3B8D9D46-CCDD-481F-822E-78CEFBAD6200}"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1108367451"/>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 id="2147484279" r:id="rId13"/>
  </p:sldLayoutIdLst>
  <p:timing>
    <p:tnLst>
      <p:par>
        <p:cTn id="1" dur="indefinite" restart="never" nodeType="tmRoot"/>
      </p:par>
    </p:tnLst>
  </p:timing>
  <p:txStyles>
    <p:titleStyle>
      <a:lvl1pPr algn="l" defTabSz="932597" rtl="0" eaLnBrk="1" latinLnBrk="0" hangingPunct="1">
        <a:spcBef>
          <a:spcPct val="0"/>
        </a:spcBef>
        <a:buNone/>
        <a:defRPr sz="4488" kern="1200">
          <a:solidFill>
            <a:schemeClr val="tx1"/>
          </a:solidFill>
          <a:latin typeface="Segoe UI Light" panose="020B0502040204020203" pitchFamily="34" charset="0"/>
          <a:ea typeface="+mj-ea"/>
          <a:cs typeface="Segoe UI Light" panose="020B0502040204020203" pitchFamily="34" charset="0"/>
        </a:defRPr>
      </a:lvl1pPr>
    </p:titleStyle>
    <p:bodyStyle>
      <a:lvl1pPr marL="349724" indent="-349724" algn="l" defTabSz="932597" rtl="0" eaLnBrk="1" latinLnBrk="0" hangingPunct="1">
        <a:spcBef>
          <a:spcPct val="20000"/>
        </a:spcBef>
        <a:buFont typeface="Arial" pitchFamily="34" charset="0"/>
        <a:buChar char="•"/>
        <a:defRPr sz="3264" kern="1200">
          <a:solidFill>
            <a:schemeClr val="tx1"/>
          </a:solidFill>
          <a:latin typeface="Segoe UI" panose="020B0502040204020203" pitchFamily="34" charset="0"/>
          <a:ea typeface="+mn-ea"/>
          <a:cs typeface="Segoe UI" panose="020B0502040204020203" pitchFamily="34" charset="0"/>
        </a:defRPr>
      </a:lvl1pPr>
      <a:lvl2pPr marL="757735" indent="-291436" algn="l" defTabSz="932597" rtl="0" eaLnBrk="1" latinLnBrk="0" hangingPunct="1">
        <a:spcBef>
          <a:spcPct val="20000"/>
        </a:spcBef>
        <a:buFont typeface="Arial" pitchFamily="34" charset="0"/>
        <a:buChar char="–"/>
        <a:defRPr sz="2856" kern="1200">
          <a:solidFill>
            <a:schemeClr val="tx1"/>
          </a:solidFill>
          <a:latin typeface="Segoe UI" panose="020B0502040204020203" pitchFamily="34" charset="0"/>
          <a:ea typeface="+mn-ea"/>
          <a:cs typeface="Segoe UI" panose="020B0502040204020203" pitchFamily="34" charset="0"/>
        </a:defRPr>
      </a:lvl2pPr>
      <a:lvl3pPr marL="1165746" indent="-233149" algn="l" defTabSz="932597" rtl="0" eaLnBrk="1" latinLnBrk="0" hangingPunct="1">
        <a:spcBef>
          <a:spcPct val="20000"/>
        </a:spcBef>
        <a:buFont typeface="Arial" pitchFamily="34" charset="0"/>
        <a:buChar char="•"/>
        <a:defRPr sz="2448" kern="1200">
          <a:solidFill>
            <a:schemeClr val="tx1"/>
          </a:solidFill>
          <a:latin typeface="Segoe UI" panose="020B0502040204020203" pitchFamily="34" charset="0"/>
          <a:ea typeface="+mn-ea"/>
          <a:cs typeface="Segoe UI" panose="020B0502040204020203" pitchFamily="34" charset="0"/>
        </a:defRPr>
      </a:lvl3pPr>
      <a:lvl4pPr marL="1632044" indent="-233149" algn="l" defTabSz="932597" rtl="0" eaLnBrk="1" latinLnBrk="0" hangingPunct="1">
        <a:spcBef>
          <a:spcPct val="20000"/>
        </a:spcBef>
        <a:buFont typeface="Arial" pitchFamily="34" charset="0"/>
        <a:buChar char="–"/>
        <a:defRPr sz="2040" kern="1200">
          <a:solidFill>
            <a:schemeClr val="tx1"/>
          </a:solidFill>
          <a:latin typeface="Segoe UI" panose="020B0502040204020203" pitchFamily="34" charset="0"/>
          <a:ea typeface="+mn-ea"/>
          <a:cs typeface="Segoe UI" panose="020B0502040204020203" pitchFamily="34" charset="0"/>
        </a:defRPr>
      </a:lvl4pPr>
      <a:lvl5pPr marL="2098342" indent="-233149" algn="l" defTabSz="932597" rtl="0" eaLnBrk="1" latinLnBrk="0" hangingPunct="1">
        <a:spcBef>
          <a:spcPct val="20000"/>
        </a:spcBef>
        <a:buFont typeface="Arial" pitchFamily="34" charset="0"/>
        <a:buChar char="»"/>
        <a:defRPr sz="2040" kern="1200">
          <a:solidFill>
            <a:schemeClr val="tx1"/>
          </a:solidFill>
          <a:latin typeface="Segoe UI" panose="020B0502040204020203" pitchFamily="34" charset="0"/>
          <a:ea typeface="+mn-ea"/>
          <a:cs typeface="Segoe UI" panose="020B0502040204020203" pitchFamily="34" charset="0"/>
        </a:defRPr>
      </a:lvl5pPr>
      <a:lvl6pPr marL="2564641"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939"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237"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535"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7C7DF11B-6DBE-445F-8CB6-E334B6EEC68B}" type="datetimeFigureOut">
              <a:rPr lang="en-US" smtClean="0">
                <a:solidFill>
                  <a:prstClr val="black">
                    <a:tint val="75000"/>
                  </a:prstClr>
                </a:solidFill>
              </a:rPr>
              <a:pPr defTabSz="932597"/>
              <a:t>4/2/2014</a:t>
            </a:fld>
            <a:endParaRPr lang="en-US">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endParaRPr lang="en-US">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4531E939-80C8-481E-861F-B1F5526C96E8}"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1482083916"/>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164E2D89-3AEA-4816-8E2F-625AC10F78F5}" type="datetimeFigureOut">
              <a:rPr lang="en-US" smtClean="0">
                <a:solidFill>
                  <a:prstClr val="black">
                    <a:tint val="75000"/>
                  </a:prstClr>
                </a:solidFill>
              </a:rPr>
              <a:pPr defTabSz="932597"/>
              <a:t>4/2/2014</a:t>
            </a:fld>
            <a:endParaRPr lang="en-US">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endParaRPr lang="en-US">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15406A2D-2394-4900-93E2-C320AAFFCD11}"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3854979343"/>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824" y="280105"/>
            <a:ext cx="11192828" cy="116575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1824" y="1632057"/>
            <a:ext cx="11192828" cy="4616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1824" y="6482890"/>
            <a:ext cx="2901844"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E4315CF5-1AC6-4524-A1F8-B144E110C7AF}" type="datetimeFigureOut">
              <a:rPr lang="en-US" smtClean="0">
                <a:solidFill>
                  <a:prstClr val="black">
                    <a:tint val="75000"/>
                  </a:prstClr>
                </a:solidFill>
              </a:rPr>
              <a:pPr defTabSz="932597"/>
              <a:t>4/2/2014</a:t>
            </a:fld>
            <a:endParaRPr lang="en-US">
              <a:solidFill>
                <a:prstClr val="black">
                  <a:tint val="75000"/>
                </a:prstClr>
              </a:solidFill>
            </a:endParaRPr>
          </a:p>
        </p:txBody>
      </p:sp>
      <p:sp>
        <p:nvSpPr>
          <p:cNvPr id="5" name="Footer Placeholder 4"/>
          <p:cNvSpPr>
            <a:spLocks noGrp="1"/>
          </p:cNvSpPr>
          <p:nvPr>
            <p:ph type="ftr" sz="quarter" idx="3"/>
          </p:nvPr>
        </p:nvSpPr>
        <p:spPr>
          <a:xfrm>
            <a:off x="4249129" y="6482890"/>
            <a:ext cx="3938217"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endParaRPr lang="en-US">
              <a:solidFill>
                <a:prstClr val="black">
                  <a:tint val="75000"/>
                </a:prstClr>
              </a:solidFill>
            </a:endParaRPr>
          </a:p>
        </p:txBody>
      </p:sp>
      <p:sp>
        <p:nvSpPr>
          <p:cNvPr id="6" name="Slide Number Placeholder 5"/>
          <p:cNvSpPr>
            <a:spLocks noGrp="1"/>
          </p:cNvSpPr>
          <p:nvPr>
            <p:ph type="sldNum" sz="quarter" idx="4"/>
          </p:nvPr>
        </p:nvSpPr>
        <p:spPr>
          <a:xfrm>
            <a:off x="8912807" y="6482890"/>
            <a:ext cx="2901844"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1E589C2C-3B6A-4575-AF8D-8FEF13841C73}"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3788555332"/>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 id="2147484321" r:id="rId15"/>
    <p:sldLayoutId id="2147484322" r:id="rId16"/>
    <p:sldLayoutId id="2147484323" r:id="rId17"/>
  </p:sldLayoutIdLst>
  <p:timing>
    <p:tnLst>
      <p:par>
        <p:cTn id="1" dur="indefinite" restart="never" nodeType="tmRoot"/>
      </p:par>
    </p:tnLst>
  </p:timing>
  <p:txStyles>
    <p:titleStyle>
      <a:lvl1pPr algn="l" defTabSz="932597" rtl="0" eaLnBrk="1" latinLnBrk="0" hangingPunct="1">
        <a:spcBef>
          <a:spcPct val="0"/>
        </a:spcBef>
        <a:buNone/>
        <a:defRPr sz="4488" kern="1200">
          <a:solidFill>
            <a:schemeClr val="tx1"/>
          </a:solidFill>
          <a:latin typeface="Segoe UI Light" panose="020B0502040204020203" pitchFamily="34" charset="0"/>
          <a:ea typeface="+mj-ea"/>
          <a:cs typeface="Segoe UI Light" panose="020B0502040204020203" pitchFamily="34" charset="0"/>
        </a:defRPr>
      </a:lvl1pPr>
    </p:titleStyle>
    <p:bodyStyle>
      <a:lvl1pPr marL="349724" indent="-349724" algn="l" defTabSz="932597" rtl="0" eaLnBrk="1" latinLnBrk="0" hangingPunct="1">
        <a:spcBef>
          <a:spcPct val="20000"/>
        </a:spcBef>
        <a:buFont typeface="Arial" pitchFamily="34" charset="0"/>
        <a:buChar char="•"/>
        <a:defRPr sz="3264" kern="1200">
          <a:solidFill>
            <a:schemeClr val="tx1"/>
          </a:solidFill>
          <a:latin typeface="Segoe UI" panose="020B0502040204020203" pitchFamily="34" charset="0"/>
          <a:ea typeface="+mn-ea"/>
          <a:cs typeface="Segoe UI" panose="020B0502040204020203" pitchFamily="34" charset="0"/>
        </a:defRPr>
      </a:lvl1pPr>
      <a:lvl2pPr marL="757735" indent="-291436" algn="l" defTabSz="932597" rtl="0" eaLnBrk="1" latinLnBrk="0" hangingPunct="1">
        <a:spcBef>
          <a:spcPct val="20000"/>
        </a:spcBef>
        <a:buFont typeface="Arial" pitchFamily="34" charset="0"/>
        <a:buChar char="–"/>
        <a:defRPr sz="2856" kern="1200">
          <a:solidFill>
            <a:schemeClr val="tx1"/>
          </a:solidFill>
          <a:latin typeface="Segoe UI" panose="020B0502040204020203" pitchFamily="34" charset="0"/>
          <a:ea typeface="+mn-ea"/>
          <a:cs typeface="Segoe UI" panose="020B0502040204020203" pitchFamily="34" charset="0"/>
        </a:defRPr>
      </a:lvl2pPr>
      <a:lvl3pPr marL="1165746" indent="-233149" algn="l" defTabSz="932597" rtl="0" eaLnBrk="1" latinLnBrk="0" hangingPunct="1">
        <a:spcBef>
          <a:spcPct val="20000"/>
        </a:spcBef>
        <a:buFont typeface="Arial" pitchFamily="34" charset="0"/>
        <a:buChar char="•"/>
        <a:defRPr sz="2448" kern="1200">
          <a:solidFill>
            <a:schemeClr val="tx1"/>
          </a:solidFill>
          <a:latin typeface="Segoe UI" panose="020B0502040204020203" pitchFamily="34" charset="0"/>
          <a:ea typeface="+mn-ea"/>
          <a:cs typeface="Segoe UI" panose="020B0502040204020203" pitchFamily="34" charset="0"/>
        </a:defRPr>
      </a:lvl3pPr>
      <a:lvl4pPr marL="1632044" indent="-233149" algn="l" defTabSz="932597" rtl="0" eaLnBrk="1" latinLnBrk="0" hangingPunct="1">
        <a:spcBef>
          <a:spcPct val="20000"/>
        </a:spcBef>
        <a:buFont typeface="Arial" pitchFamily="34" charset="0"/>
        <a:buChar char="–"/>
        <a:defRPr sz="2040" kern="1200">
          <a:solidFill>
            <a:schemeClr val="tx1"/>
          </a:solidFill>
          <a:latin typeface="Segoe UI" panose="020B0502040204020203" pitchFamily="34" charset="0"/>
          <a:ea typeface="+mn-ea"/>
          <a:cs typeface="Segoe UI" panose="020B0502040204020203" pitchFamily="34" charset="0"/>
        </a:defRPr>
      </a:lvl4pPr>
      <a:lvl5pPr marL="2098342" indent="-233149" algn="l" defTabSz="932597" rtl="0" eaLnBrk="1" latinLnBrk="0" hangingPunct="1">
        <a:spcBef>
          <a:spcPct val="20000"/>
        </a:spcBef>
        <a:buFont typeface="Arial" pitchFamily="34" charset="0"/>
        <a:buChar char="»"/>
        <a:defRPr sz="2040" kern="1200">
          <a:solidFill>
            <a:schemeClr val="tx1"/>
          </a:solidFill>
          <a:latin typeface="Segoe UI" panose="020B0502040204020203" pitchFamily="34" charset="0"/>
          <a:ea typeface="+mn-ea"/>
          <a:cs typeface="Segoe UI" panose="020B0502040204020203" pitchFamily="34" charset="0"/>
        </a:defRPr>
      </a:lvl5pPr>
      <a:lvl6pPr marL="2564641"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939"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237"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535"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04053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Azure Provides – Platform Services</a:t>
            </a:r>
            <a:endParaRPr lang="en-US" dirty="0"/>
          </a:p>
        </p:txBody>
      </p:sp>
      <p:grpSp>
        <p:nvGrpSpPr>
          <p:cNvPr id="4" name="Group 3"/>
          <p:cNvGrpSpPr/>
          <p:nvPr/>
        </p:nvGrpSpPr>
        <p:grpSpPr>
          <a:xfrm>
            <a:off x="873364" y="1970696"/>
            <a:ext cx="8999029" cy="3172904"/>
            <a:chOff x="1358946" y="1879849"/>
            <a:chExt cx="7577120" cy="2463956"/>
          </a:xfrm>
        </p:grpSpPr>
        <p:cxnSp>
          <p:nvCxnSpPr>
            <p:cNvPr id="5" name="Straight Connector 4"/>
            <p:cNvCxnSpPr>
              <a:endCxn id="36" idx="1"/>
            </p:cNvCxnSpPr>
            <p:nvPr/>
          </p:nvCxnSpPr>
          <p:spPr>
            <a:xfrm flipV="1">
              <a:off x="6621306" y="2771353"/>
              <a:ext cx="1140057" cy="1407"/>
            </a:xfrm>
            <a:prstGeom prst="line">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515195" y="2164567"/>
              <a:ext cx="4001326" cy="217923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nvGrpSpPr>
            <p:cNvPr id="7" name="Group 6"/>
            <p:cNvGrpSpPr/>
            <p:nvPr/>
          </p:nvGrpSpPr>
          <p:grpSpPr>
            <a:xfrm>
              <a:off x="4775625" y="3712079"/>
              <a:ext cx="251564" cy="87019"/>
              <a:chOff x="6763746" y="3694901"/>
              <a:chExt cx="298655" cy="121499"/>
            </a:xfrm>
          </p:grpSpPr>
          <p:sp>
            <p:nvSpPr>
              <p:cNvPr id="53" name="Rectangle 52"/>
              <p:cNvSpPr/>
              <p:nvPr/>
            </p:nvSpPr>
            <p:spPr>
              <a:xfrm>
                <a:off x="6763746" y="3733275"/>
                <a:ext cx="201882" cy="457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sp>
            <p:nvSpPr>
              <p:cNvPr id="54" name="Flowchart: Connector 53"/>
              <p:cNvSpPr/>
              <p:nvPr/>
            </p:nvSpPr>
            <p:spPr>
              <a:xfrm>
                <a:off x="6943646" y="3694901"/>
                <a:ext cx="118755" cy="1214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grpSp>
        <p:pic>
          <p:nvPicPr>
            <p:cNvPr id="8" name="Picture 7"/>
            <p:cNvPicPr>
              <a:picLocks noChangeAspect="1"/>
            </p:cNvPicPr>
            <p:nvPr/>
          </p:nvPicPr>
          <p:blipFill>
            <a:blip r:embed="rId2"/>
            <a:stretch>
              <a:fillRect/>
            </a:stretch>
          </p:blipFill>
          <p:spPr>
            <a:xfrm>
              <a:off x="2238940" y="2644961"/>
              <a:ext cx="131681" cy="97146"/>
            </a:xfrm>
            <a:prstGeom prst="rect">
              <a:avLst/>
            </a:prstGeom>
            <a:solidFill>
              <a:schemeClr val="accent6">
                <a:lumMod val="60000"/>
                <a:lumOff val="40000"/>
              </a:schemeClr>
            </a:solidFill>
          </p:spPr>
        </p:pic>
        <p:pic>
          <p:nvPicPr>
            <p:cNvPr id="9" name="Picture 8"/>
            <p:cNvPicPr>
              <a:picLocks noChangeAspect="1"/>
            </p:cNvPicPr>
            <p:nvPr/>
          </p:nvPicPr>
          <p:blipFill>
            <a:blip r:embed="rId2"/>
            <a:stretch>
              <a:fillRect/>
            </a:stretch>
          </p:blipFill>
          <p:spPr>
            <a:xfrm>
              <a:off x="2238940" y="2772759"/>
              <a:ext cx="131681" cy="97146"/>
            </a:xfrm>
            <a:prstGeom prst="rect">
              <a:avLst/>
            </a:prstGeom>
            <a:solidFill>
              <a:schemeClr val="accent6">
                <a:lumMod val="60000"/>
                <a:lumOff val="40000"/>
              </a:schemeClr>
            </a:solidFill>
          </p:spPr>
        </p:pic>
        <p:pic>
          <p:nvPicPr>
            <p:cNvPr id="10" name="Picture 9"/>
            <p:cNvPicPr>
              <a:picLocks noChangeAspect="1"/>
            </p:cNvPicPr>
            <p:nvPr/>
          </p:nvPicPr>
          <p:blipFill>
            <a:blip r:embed="rId2"/>
            <a:stretch>
              <a:fillRect/>
            </a:stretch>
          </p:blipFill>
          <p:spPr>
            <a:xfrm>
              <a:off x="2238940" y="2894271"/>
              <a:ext cx="131681" cy="97146"/>
            </a:xfrm>
            <a:prstGeom prst="rect">
              <a:avLst/>
            </a:prstGeom>
            <a:solidFill>
              <a:schemeClr val="accent6">
                <a:lumMod val="60000"/>
                <a:lumOff val="40000"/>
              </a:schemeClr>
            </a:solidFill>
          </p:spPr>
        </p:pic>
        <p:cxnSp>
          <p:nvCxnSpPr>
            <p:cNvPr id="11" name="Straight Connector 10"/>
            <p:cNvCxnSpPr>
              <a:stCxn id="8" idx="3"/>
            </p:cNvCxnSpPr>
            <p:nvPr/>
          </p:nvCxnSpPr>
          <p:spPr>
            <a:xfrm flipV="1">
              <a:off x="2370622" y="2692304"/>
              <a:ext cx="784380" cy="12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3"/>
            </p:cNvCxnSpPr>
            <p:nvPr/>
          </p:nvCxnSpPr>
          <p:spPr>
            <a:xfrm>
              <a:off x="2370622" y="2942845"/>
              <a:ext cx="79045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3"/>
            </p:cNvCxnSpPr>
            <p:nvPr/>
          </p:nvCxnSpPr>
          <p:spPr>
            <a:xfrm>
              <a:off x="2370620" y="2821332"/>
              <a:ext cx="747148" cy="19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96748" y="2578423"/>
              <a:ext cx="803171" cy="520744"/>
            </a:xfrm>
            <a:prstGeom prst="rect">
              <a:avLst/>
            </a:prstGeom>
            <a:noFill/>
          </p:spPr>
          <p:txBody>
            <a:bodyPr wrap="square" rtlCol="0">
              <a:spAutoFit/>
            </a:bodyPr>
            <a:lstStyle/>
            <a:p>
              <a:pPr algn="ctr" defTabSz="932597"/>
              <a:r>
                <a:rPr lang="en-US" sz="1224" i="1" dirty="0">
                  <a:solidFill>
                    <a:prstClr val="black"/>
                  </a:solidFill>
                </a:rPr>
                <a:t>Non-IP</a:t>
              </a:r>
            </a:p>
            <a:p>
              <a:pPr algn="ctr" defTabSz="932597"/>
              <a:r>
                <a:rPr lang="en-US" sz="1224" i="1" dirty="0">
                  <a:solidFill>
                    <a:prstClr val="black"/>
                  </a:solidFill>
                </a:rPr>
                <a:t>Capable Devices</a:t>
              </a:r>
            </a:p>
          </p:txBody>
        </p:sp>
        <p:grpSp>
          <p:nvGrpSpPr>
            <p:cNvPr id="15" name="Group 14"/>
            <p:cNvGrpSpPr/>
            <p:nvPr/>
          </p:nvGrpSpPr>
          <p:grpSpPr>
            <a:xfrm>
              <a:off x="2193393" y="3205850"/>
              <a:ext cx="246441" cy="443663"/>
              <a:chOff x="3659630" y="2963972"/>
              <a:chExt cx="301407" cy="698198"/>
            </a:xfrm>
          </p:grpSpPr>
          <p:pic>
            <p:nvPicPr>
              <p:cNvPr id="51" name="Picture 50"/>
              <p:cNvPicPr>
                <a:picLocks noChangeAspect="1"/>
              </p:cNvPicPr>
              <p:nvPr/>
            </p:nvPicPr>
            <p:blipFill>
              <a:blip r:embed="rId3"/>
              <a:stretch>
                <a:fillRect/>
              </a:stretch>
            </p:blipFill>
            <p:spPr>
              <a:xfrm>
                <a:off x="3659630" y="2963972"/>
                <a:ext cx="301407" cy="207462"/>
              </a:xfrm>
              <a:prstGeom prst="rect">
                <a:avLst/>
              </a:prstGeom>
              <a:solidFill>
                <a:schemeClr val="accent6">
                  <a:lumMod val="60000"/>
                  <a:lumOff val="40000"/>
                </a:schemeClr>
              </a:solidFill>
            </p:spPr>
          </p:pic>
          <p:pic>
            <p:nvPicPr>
              <p:cNvPr id="52" name="Picture 51"/>
              <p:cNvPicPr>
                <a:picLocks noChangeAspect="1"/>
              </p:cNvPicPr>
              <p:nvPr/>
            </p:nvPicPr>
            <p:blipFill>
              <a:blip r:embed="rId3"/>
              <a:stretch>
                <a:fillRect/>
              </a:stretch>
            </p:blipFill>
            <p:spPr>
              <a:xfrm>
                <a:off x="3659630" y="3454708"/>
                <a:ext cx="301407" cy="207462"/>
              </a:xfrm>
              <a:prstGeom prst="rect">
                <a:avLst/>
              </a:prstGeom>
              <a:solidFill>
                <a:schemeClr val="accent6">
                  <a:lumMod val="60000"/>
                  <a:lumOff val="40000"/>
                </a:schemeClr>
              </a:solidFill>
            </p:spPr>
          </p:pic>
        </p:grpSp>
        <p:pic>
          <p:nvPicPr>
            <p:cNvPr id="16" name="Picture 15"/>
            <p:cNvPicPr>
              <a:picLocks noChangeAspect="1"/>
            </p:cNvPicPr>
            <p:nvPr/>
          </p:nvPicPr>
          <p:blipFill>
            <a:blip r:embed="rId3"/>
            <a:stretch>
              <a:fillRect/>
            </a:stretch>
          </p:blipFill>
          <p:spPr>
            <a:xfrm>
              <a:off x="2193393" y="3358205"/>
              <a:ext cx="246441" cy="135709"/>
            </a:xfrm>
            <a:prstGeom prst="rect">
              <a:avLst/>
            </a:prstGeom>
            <a:solidFill>
              <a:schemeClr val="accent6">
                <a:lumMod val="60000"/>
                <a:lumOff val="40000"/>
              </a:schemeClr>
            </a:solidFill>
          </p:spPr>
        </p:pic>
        <p:cxnSp>
          <p:nvCxnSpPr>
            <p:cNvPr id="17" name="Straight Connector 16"/>
            <p:cNvCxnSpPr>
              <a:stCxn id="16" idx="3"/>
              <a:endCxn id="23" idx="6"/>
            </p:cNvCxnSpPr>
            <p:nvPr/>
          </p:nvCxnSpPr>
          <p:spPr>
            <a:xfrm>
              <a:off x="2439835" y="3426060"/>
              <a:ext cx="1742133" cy="6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1" idx="3"/>
              <a:endCxn id="23" idx="5"/>
            </p:cNvCxnSpPr>
            <p:nvPr/>
          </p:nvCxnSpPr>
          <p:spPr>
            <a:xfrm>
              <a:off x="2439835" y="3271765"/>
              <a:ext cx="1756782" cy="1241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2" idx="3"/>
              <a:endCxn id="23" idx="7"/>
            </p:cNvCxnSpPr>
            <p:nvPr/>
          </p:nvCxnSpPr>
          <p:spPr>
            <a:xfrm flipV="1">
              <a:off x="2439835" y="3457460"/>
              <a:ext cx="1756782" cy="1261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58946" y="3170401"/>
              <a:ext cx="857637" cy="520744"/>
            </a:xfrm>
            <a:prstGeom prst="rect">
              <a:avLst/>
            </a:prstGeom>
            <a:noFill/>
          </p:spPr>
          <p:txBody>
            <a:bodyPr wrap="square" rtlCol="0">
              <a:spAutoFit/>
            </a:bodyPr>
            <a:lstStyle/>
            <a:p>
              <a:pPr algn="ctr" defTabSz="932597"/>
              <a:r>
                <a:rPr lang="en-US" sz="1224" i="1" dirty="0">
                  <a:solidFill>
                    <a:prstClr val="black"/>
                  </a:solidFill>
                </a:rPr>
                <a:t>IP</a:t>
              </a:r>
            </a:p>
            <a:p>
              <a:pPr algn="ctr" defTabSz="932597"/>
              <a:r>
                <a:rPr lang="en-US" sz="1224" i="1" dirty="0">
                  <a:solidFill>
                    <a:prstClr val="black"/>
                  </a:solidFill>
                </a:rPr>
                <a:t>Capable Devices</a:t>
              </a:r>
            </a:p>
          </p:txBody>
        </p:sp>
        <p:grpSp>
          <p:nvGrpSpPr>
            <p:cNvPr id="21" name="Group 20"/>
            <p:cNvGrpSpPr/>
            <p:nvPr/>
          </p:nvGrpSpPr>
          <p:grpSpPr>
            <a:xfrm>
              <a:off x="4178744" y="2783086"/>
              <a:ext cx="244300" cy="87019"/>
              <a:chOff x="2454402" y="2952275"/>
              <a:chExt cx="290031" cy="121499"/>
            </a:xfrm>
          </p:grpSpPr>
          <p:sp>
            <p:nvSpPr>
              <p:cNvPr id="49" name="Rectangle 48"/>
              <p:cNvSpPr/>
              <p:nvPr/>
            </p:nvSpPr>
            <p:spPr>
              <a:xfrm rot="10800000">
                <a:off x="2542551" y="2989681"/>
                <a:ext cx="201882" cy="457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sp>
            <p:nvSpPr>
              <p:cNvPr id="50" name="Flowchart: Connector 49"/>
              <p:cNvSpPr/>
              <p:nvPr/>
            </p:nvSpPr>
            <p:spPr>
              <a:xfrm rot="10800000">
                <a:off x="2454402" y="2952275"/>
                <a:ext cx="118755" cy="1214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grpSp>
        <p:sp>
          <p:nvSpPr>
            <p:cNvPr id="22" name="Rectangle 21"/>
            <p:cNvSpPr/>
            <p:nvPr/>
          </p:nvSpPr>
          <p:spPr>
            <a:xfrm rot="10800000">
              <a:off x="4251986" y="3409976"/>
              <a:ext cx="170050" cy="3274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sp>
          <p:nvSpPr>
            <p:cNvPr id="23" name="Flowchart: Connector 22"/>
            <p:cNvSpPr/>
            <p:nvPr/>
          </p:nvSpPr>
          <p:spPr>
            <a:xfrm rot="10800000">
              <a:off x="4181968" y="3383185"/>
              <a:ext cx="100030" cy="8701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sp>
          <p:nvSpPr>
            <p:cNvPr id="24" name="TextBox 23"/>
            <p:cNvSpPr txBox="1">
              <a:spLocks/>
            </p:cNvSpPr>
            <p:nvPr/>
          </p:nvSpPr>
          <p:spPr>
            <a:xfrm rot="16200000">
              <a:off x="3921198" y="3074264"/>
              <a:ext cx="1366658" cy="354223"/>
            </a:xfrm>
            <a:prstGeom prst="rect">
              <a:avLst/>
            </a:prstGeom>
            <a:solidFill>
              <a:schemeClr val="accent4">
                <a:lumMod val="75000"/>
              </a:schemeClr>
            </a:solidFill>
            <a:ln>
              <a:noFill/>
            </a:ln>
          </p:spPr>
          <p:txBody>
            <a:bodyPr wrap="square" lIns="0" rIns="0" rtlCol="0" anchor="ctr">
              <a:noAutofit/>
            </a:bodyPr>
            <a:lstStyle/>
            <a:p>
              <a:pPr algn="ctr" defTabSz="932597"/>
              <a:r>
                <a:rPr lang="en-US" sz="1428" b="1" dirty="0">
                  <a:solidFill>
                    <a:prstClr val="white"/>
                  </a:solidFill>
                </a:rPr>
                <a:t>Cloud Gateway</a:t>
              </a:r>
            </a:p>
          </p:txBody>
        </p:sp>
        <p:sp>
          <p:nvSpPr>
            <p:cNvPr id="25" name="Rectangle 24"/>
            <p:cNvSpPr/>
            <p:nvPr/>
          </p:nvSpPr>
          <p:spPr>
            <a:xfrm>
              <a:off x="5228142" y="3573177"/>
              <a:ext cx="674908" cy="36329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b="1" dirty="0">
                  <a:solidFill>
                    <a:prstClr val="white"/>
                  </a:solidFill>
                </a:rPr>
                <a:t>Custom Code</a:t>
              </a:r>
            </a:p>
          </p:txBody>
        </p:sp>
        <p:cxnSp>
          <p:nvCxnSpPr>
            <p:cNvPr id="26" name="Straight Connector 25"/>
            <p:cNvCxnSpPr>
              <a:stCxn id="54" idx="6"/>
              <a:endCxn id="25" idx="1"/>
            </p:cNvCxnSpPr>
            <p:nvPr/>
          </p:nvCxnSpPr>
          <p:spPr>
            <a:xfrm flipV="1">
              <a:off x="5027189" y="3754825"/>
              <a:ext cx="200953" cy="763"/>
            </a:xfrm>
            <a:prstGeom prst="line">
              <a:avLst/>
            </a:prstGeom>
            <a:ln>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143727" y="2568046"/>
              <a:ext cx="472120" cy="136665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9" name="Rectangle 28"/>
            <p:cNvSpPr/>
            <p:nvPr/>
          </p:nvSpPr>
          <p:spPr>
            <a:xfrm>
              <a:off x="5971953" y="3090928"/>
              <a:ext cx="170050" cy="3274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0" name="Flowchart: Connector 29"/>
            <p:cNvSpPr/>
            <p:nvPr/>
          </p:nvSpPr>
          <p:spPr>
            <a:xfrm>
              <a:off x="5879631" y="3065440"/>
              <a:ext cx="100030" cy="8701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cxnSp>
          <p:nvCxnSpPr>
            <p:cNvPr id="31" name="Straight Connector 30"/>
            <p:cNvCxnSpPr>
              <a:stCxn id="30" idx="2"/>
            </p:cNvCxnSpPr>
            <p:nvPr/>
          </p:nvCxnSpPr>
          <p:spPr>
            <a:xfrm flipH="1" flipV="1">
              <a:off x="4781638" y="3105397"/>
              <a:ext cx="1097993" cy="3553"/>
            </a:xfrm>
            <a:prstGeom prst="line">
              <a:avLst/>
            </a:prstGeom>
            <a:ln>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50" idx="6"/>
            </p:cNvCxnSpPr>
            <p:nvPr/>
          </p:nvCxnSpPr>
          <p:spPr>
            <a:xfrm>
              <a:off x="3574464" y="2823273"/>
              <a:ext cx="604279" cy="3323"/>
            </a:xfrm>
            <a:prstGeom prst="line">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6200000">
              <a:off x="5744700" y="3051581"/>
              <a:ext cx="1268451" cy="456696"/>
            </a:xfrm>
            <a:prstGeom prst="rect">
              <a:avLst/>
            </a:prstGeom>
            <a:noFill/>
          </p:spPr>
          <p:txBody>
            <a:bodyPr wrap="square" rtlCol="0" anchor="ctr">
              <a:spAutoFit/>
            </a:bodyPr>
            <a:lstStyle/>
            <a:p>
              <a:pPr algn="ctr" defTabSz="932597"/>
              <a:r>
                <a:rPr lang="en-US" sz="1428" b="1" dirty="0">
                  <a:solidFill>
                    <a:prstClr val="white"/>
                  </a:solidFill>
                </a:rPr>
                <a:t>Cloud Platform Services</a:t>
              </a:r>
            </a:p>
          </p:txBody>
        </p:sp>
        <p:cxnSp>
          <p:nvCxnSpPr>
            <p:cNvPr id="34" name="Straight Connector 33"/>
            <p:cNvCxnSpPr>
              <a:endCxn id="35" idx="1"/>
            </p:cNvCxnSpPr>
            <p:nvPr/>
          </p:nvCxnSpPr>
          <p:spPr>
            <a:xfrm flipV="1">
              <a:off x="6603346" y="3724837"/>
              <a:ext cx="1159284" cy="2713"/>
            </a:xfrm>
            <a:prstGeom prst="line">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762630" y="3517684"/>
              <a:ext cx="1173436" cy="414305"/>
            </a:xfrm>
            <a:prstGeom prst="rect">
              <a:avLst/>
            </a:prstGeom>
            <a:solidFill>
              <a:schemeClr val="accent3">
                <a:lumMod val="75000"/>
              </a:schemeClr>
            </a:solidFill>
          </p:spPr>
          <p:txBody>
            <a:bodyPr wrap="square" rtlCol="0" anchor="ctr">
              <a:noAutofit/>
            </a:bodyPr>
            <a:lstStyle/>
            <a:p>
              <a:pPr algn="ctr" defTabSz="932597"/>
              <a:r>
                <a:rPr lang="en-US" sz="1428" b="1" dirty="0">
                  <a:solidFill>
                    <a:prstClr val="white"/>
                  </a:solidFill>
                </a:rPr>
                <a:t>Enterprise</a:t>
              </a:r>
            </a:p>
            <a:p>
              <a:pPr algn="ctr" defTabSz="932597"/>
              <a:r>
                <a:rPr lang="en-US" sz="1428" b="1" dirty="0">
                  <a:solidFill>
                    <a:prstClr val="white"/>
                  </a:solidFill>
                </a:rPr>
                <a:t>Systems</a:t>
              </a:r>
            </a:p>
          </p:txBody>
        </p:sp>
        <p:sp>
          <p:nvSpPr>
            <p:cNvPr id="36" name="TextBox 35"/>
            <p:cNvSpPr txBox="1"/>
            <p:nvPr/>
          </p:nvSpPr>
          <p:spPr>
            <a:xfrm>
              <a:off x="7761363" y="2564200"/>
              <a:ext cx="1173436" cy="414305"/>
            </a:xfrm>
            <a:prstGeom prst="rect">
              <a:avLst/>
            </a:prstGeom>
            <a:solidFill>
              <a:schemeClr val="accent3">
                <a:lumMod val="75000"/>
              </a:schemeClr>
            </a:solidFill>
          </p:spPr>
          <p:txBody>
            <a:bodyPr wrap="square" rtlCol="0" anchor="ctr">
              <a:noAutofit/>
            </a:bodyPr>
            <a:lstStyle/>
            <a:p>
              <a:pPr algn="ctr" defTabSz="932597"/>
              <a:r>
                <a:rPr lang="en-US" sz="1428" b="1" dirty="0">
                  <a:solidFill>
                    <a:prstClr val="white"/>
                  </a:solidFill>
                </a:rPr>
                <a:t>Third-Party</a:t>
              </a:r>
              <a:r>
                <a:rPr lang="en-US" sz="1224" b="1" dirty="0">
                  <a:solidFill>
                    <a:prstClr val="white"/>
                  </a:solidFill>
                </a:rPr>
                <a:t> Data </a:t>
              </a:r>
            </a:p>
            <a:p>
              <a:pPr algn="ctr" defTabSz="932597"/>
              <a:r>
                <a:rPr lang="en-US" sz="1428" b="1" dirty="0">
                  <a:solidFill>
                    <a:prstClr val="white"/>
                  </a:solidFill>
                </a:rPr>
                <a:t>and Services</a:t>
              </a:r>
            </a:p>
          </p:txBody>
        </p:sp>
        <p:sp>
          <p:nvSpPr>
            <p:cNvPr id="38" name="Oval 37"/>
            <p:cNvSpPr/>
            <p:nvPr/>
          </p:nvSpPr>
          <p:spPr>
            <a:xfrm>
              <a:off x="2114280" y="1880705"/>
              <a:ext cx="381000" cy="39624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A</a:t>
              </a:r>
            </a:p>
          </p:txBody>
        </p:sp>
        <p:sp>
          <p:nvSpPr>
            <p:cNvPr id="39" name="Oval 38"/>
            <p:cNvSpPr/>
            <p:nvPr/>
          </p:nvSpPr>
          <p:spPr>
            <a:xfrm>
              <a:off x="3155002" y="1880705"/>
              <a:ext cx="381000" cy="39624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B</a:t>
              </a:r>
            </a:p>
          </p:txBody>
        </p:sp>
        <p:sp>
          <p:nvSpPr>
            <p:cNvPr id="40" name="Oval 39"/>
            <p:cNvSpPr/>
            <p:nvPr/>
          </p:nvSpPr>
          <p:spPr>
            <a:xfrm>
              <a:off x="4414027" y="1879849"/>
              <a:ext cx="381000" cy="396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C</a:t>
              </a:r>
            </a:p>
          </p:txBody>
        </p:sp>
        <p:sp>
          <p:nvSpPr>
            <p:cNvPr id="41" name="Oval 40"/>
            <p:cNvSpPr/>
            <p:nvPr/>
          </p:nvSpPr>
          <p:spPr>
            <a:xfrm>
              <a:off x="5375096" y="1880705"/>
              <a:ext cx="381000" cy="396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D</a:t>
              </a:r>
            </a:p>
          </p:txBody>
        </p:sp>
        <p:sp>
          <p:nvSpPr>
            <p:cNvPr id="42" name="Oval 41"/>
            <p:cNvSpPr/>
            <p:nvPr/>
          </p:nvSpPr>
          <p:spPr>
            <a:xfrm>
              <a:off x="6186474" y="1879849"/>
              <a:ext cx="381000" cy="396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E</a:t>
              </a:r>
            </a:p>
          </p:txBody>
        </p:sp>
        <p:sp>
          <p:nvSpPr>
            <p:cNvPr id="43" name="Oval 42"/>
            <p:cNvSpPr/>
            <p:nvPr/>
          </p:nvSpPr>
          <p:spPr>
            <a:xfrm>
              <a:off x="8157577" y="1879849"/>
              <a:ext cx="381000" cy="39624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F</a:t>
              </a:r>
            </a:p>
          </p:txBody>
        </p:sp>
      </p:grpSp>
      <p:cxnSp>
        <p:nvCxnSpPr>
          <p:cNvPr id="71" name="Elbow Connector 70"/>
          <p:cNvCxnSpPr>
            <a:stCxn id="25" idx="2"/>
            <a:endCxn id="23" idx="0"/>
          </p:cNvCxnSpPr>
          <p:nvPr/>
        </p:nvCxnSpPr>
        <p:spPr>
          <a:xfrm rot="5400000" flipH="1">
            <a:off x="4777275" y="3526917"/>
            <a:ext cx="600427" cy="1583876"/>
          </a:xfrm>
          <a:prstGeom prst="bentConnector3">
            <a:avLst>
              <a:gd name="adj1" fmla="val -38831"/>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25" idx="0"/>
            <a:endCxn id="30" idx="4"/>
          </p:cNvCxnSpPr>
          <p:nvPr/>
        </p:nvCxnSpPr>
        <p:spPr>
          <a:xfrm rot="5400000" flipH="1" flipV="1">
            <a:off x="5814726" y="3664173"/>
            <a:ext cx="541770" cy="432367"/>
          </a:xfrm>
          <a:prstGeom prst="bentConnector3">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422007" y="5219772"/>
            <a:ext cx="2843565" cy="1447590"/>
            <a:chOff x="5032106" y="5051380"/>
            <a:chExt cx="2788062" cy="1419335"/>
          </a:xfrm>
        </p:grpSpPr>
        <p:sp>
          <p:nvSpPr>
            <p:cNvPr id="59" name="Rectangle 58"/>
            <p:cNvSpPr/>
            <p:nvPr/>
          </p:nvSpPr>
          <p:spPr>
            <a:xfrm>
              <a:off x="5032106" y="5051380"/>
              <a:ext cx="2788062" cy="141933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61" name="Rectangle 60"/>
            <p:cNvSpPr/>
            <p:nvPr/>
          </p:nvSpPr>
          <p:spPr bwMode="auto">
            <a:xfrm>
              <a:off x="6499569" y="5581120"/>
              <a:ext cx="1192933" cy="308064"/>
            </a:xfrm>
            <a:prstGeom prst="rect">
              <a:avLst/>
            </a:prstGeom>
            <a:solidFill>
              <a:schemeClr val="accent5">
                <a:lumMod val="5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78" tIns="146302" rIns="182878" bIns="146302" numCol="1" spcCol="0" rtlCol="0" fromWordArt="0" anchor="ctr" anchorCtr="0" forceAA="0" compatLnSpc="1">
              <a:prstTxWarp prst="textNoShape">
                <a:avLst/>
              </a:prstTxWarp>
              <a:noAutofit/>
            </a:bodyPr>
            <a:lstStyle/>
            <a:p>
              <a:pPr algn="ctr" defTabSz="932483" fontAlgn="base">
                <a:lnSpc>
                  <a:spcPct val="90000"/>
                </a:lnSpc>
                <a:spcBef>
                  <a:spcPct val="0"/>
                </a:spcBef>
                <a:spcAft>
                  <a:spcPct val="0"/>
                </a:spcAft>
              </a:pPr>
              <a:r>
                <a:rPr lang="en-US" sz="1122" dirty="0" smtClean="0">
                  <a:solidFill>
                    <a:prstClr val="white"/>
                  </a:solidFill>
                  <a:ea typeface="Segoe UI" pitchFamily="34" charset="0"/>
                  <a:cs typeface="Segoe UI" pitchFamily="34" charset="0"/>
                </a:rPr>
                <a:t>HD Insight</a:t>
              </a:r>
              <a:endParaRPr lang="en-US" sz="1122" dirty="0">
                <a:solidFill>
                  <a:prstClr val="white"/>
                </a:solidFill>
                <a:ea typeface="Segoe UI" pitchFamily="34" charset="0"/>
                <a:cs typeface="Segoe UI" pitchFamily="34" charset="0"/>
              </a:endParaRPr>
            </a:p>
          </p:txBody>
        </p:sp>
        <p:sp>
          <p:nvSpPr>
            <p:cNvPr id="62" name="Rectangle 61"/>
            <p:cNvSpPr/>
            <p:nvPr/>
          </p:nvSpPr>
          <p:spPr bwMode="auto">
            <a:xfrm>
              <a:off x="5172260" y="5180553"/>
              <a:ext cx="1190659" cy="310711"/>
            </a:xfrm>
            <a:prstGeom prst="rect">
              <a:avLst/>
            </a:prstGeom>
            <a:solidFill>
              <a:schemeClr val="accent5">
                <a:lumMod val="5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78" tIns="146302" rIns="182878" bIns="146302" numCol="1" spcCol="0" rtlCol="0" fromWordArt="0" anchor="ctr" anchorCtr="0" forceAA="0" compatLnSpc="1">
              <a:prstTxWarp prst="textNoShape">
                <a:avLst/>
              </a:prstTxWarp>
              <a:noAutofit/>
            </a:bodyPr>
            <a:lstStyle/>
            <a:p>
              <a:pPr algn="ctr" defTabSz="932483" fontAlgn="base">
                <a:lnSpc>
                  <a:spcPct val="90000"/>
                </a:lnSpc>
                <a:spcBef>
                  <a:spcPct val="0"/>
                </a:spcBef>
                <a:spcAft>
                  <a:spcPct val="0"/>
                </a:spcAft>
              </a:pPr>
              <a:r>
                <a:rPr lang="en-US" sz="1122" dirty="0" smtClean="0">
                  <a:solidFill>
                    <a:prstClr val="white"/>
                  </a:solidFill>
                  <a:ea typeface="Segoe UI" pitchFamily="34" charset="0"/>
                  <a:cs typeface="Segoe UI" pitchFamily="34" charset="0"/>
                </a:rPr>
                <a:t>Azure Databases</a:t>
              </a:r>
              <a:endParaRPr lang="en-US" sz="1122" dirty="0">
                <a:solidFill>
                  <a:prstClr val="white"/>
                </a:solidFill>
                <a:ea typeface="Segoe UI" pitchFamily="34" charset="0"/>
                <a:cs typeface="Segoe UI" pitchFamily="34" charset="0"/>
              </a:endParaRPr>
            </a:p>
          </p:txBody>
        </p:sp>
        <p:sp>
          <p:nvSpPr>
            <p:cNvPr id="64" name="Rectangle 63"/>
            <p:cNvSpPr/>
            <p:nvPr/>
          </p:nvSpPr>
          <p:spPr bwMode="auto">
            <a:xfrm>
              <a:off x="6501843" y="5180140"/>
              <a:ext cx="1190659" cy="310711"/>
            </a:xfrm>
            <a:prstGeom prst="rect">
              <a:avLst/>
            </a:prstGeom>
            <a:solidFill>
              <a:schemeClr val="accent5">
                <a:lumMod val="5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78" tIns="146302" rIns="182878" bIns="146302" numCol="1" spcCol="0" rtlCol="0" fromWordArt="0" anchor="ctr" anchorCtr="0" forceAA="0" compatLnSpc="1">
              <a:prstTxWarp prst="textNoShape">
                <a:avLst/>
              </a:prstTxWarp>
              <a:noAutofit/>
            </a:bodyPr>
            <a:lstStyle/>
            <a:p>
              <a:pPr algn="ctr" defTabSz="932483" fontAlgn="base">
                <a:lnSpc>
                  <a:spcPct val="90000"/>
                </a:lnSpc>
                <a:spcBef>
                  <a:spcPct val="0"/>
                </a:spcBef>
                <a:spcAft>
                  <a:spcPct val="0"/>
                </a:spcAft>
              </a:pPr>
              <a:r>
                <a:rPr lang="en-US" sz="1020" dirty="0">
                  <a:solidFill>
                    <a:prstClr val="white"/>
                  </a:solidFill>
                  <a:ea typeface="Segoe UI" pitchFamily="34" charset="0"/>
                  <a:cs typeface="Segoe UI" pitchFamily="34" charset="0"/>
                </a:rPr>
                <a:t>Table/Blob Storage</a:t>
              </a:r>
            </a:p>
          </p:txBody>
        </p:sp>
      </p:grpSp>
      <p:sp>
        <p:nvSpPr>
          <p:cNvPr id="47" name="Trapezoid 46"/>
          <p:cNvSpPr/>
          <p:nvPr/>
        </p:nvSpPr>
        <p:spPr>
          <a:xfrm>
            <a:off x="5422007" y="4613294"/>
            <a:ext cx="2843565" cy="606394"/>
          </a:xfrm>
          <a:prstGeom prst="trapezoid">
            <a:avLst>
              <a:gd name="adj" fmla="val 18568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58" name="Rectangle 57"/>
          <p:cNvSpPr/>
          <p:nvPr/>
        </p:nvSpPr>
        <p:spPr bwMode="auto">
          <a:xfrm>
            <a:off x="5564951" y="6178053"/>
            <a:ext cx="1214362" cy="316896"/>
          </a:xfrm>
          <a:prstGeom prst="rect">
            <a:avLst/>
          </a:prstGeom>
          <a:solidFill>
            <a:schemeClr val="accent5">
              <a:lumMod val="5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78" tIns="146302" rIns="182878" bIns="146302" numCol="1" spcCol="0" rtlCol="0" fromWordArt="0" anchor="ctr" anchorCtr="0" forceAA="0" compatLnSpc="1">
            <a:prstTxWarp prst="textNoShape">
              <a:avLst/>
            </a:prstTxWarp>
            <a:noAutofit/>
          </a:bodyPr>
          <a:lstStyle/>
          <a:p>
            <a:pPr algn="ctr" defTabSz="932483" fontAlgn="base">
              <a:lnSpc>
                <a:spcPct val="90000"/>
              </a:lnSpc>
              <a:spcBef>
                <a:spcPct val="0"/>
              </a:spcBef>
              <a:spcAft>
                <a:spcPct val="0"/>
              </a:spcAft>
            </a:pPr>
            <a:r>
              <a:rPr lang="en-US" sz="1020" dirty="0" smtClean="0">
                <a:solidFill>
                  <a:prstClr val="white"/>
                </a:solidFill>
                <a:ea typeface="Segoe UI" pitchFamily="34" charset="0"/>
                <a:cs typeface="Segoe UI" pitchFamily="34" charset="0"/>
              </a:rPr>
              <a:t>BizTalk Services</a:t>
            </a:r>
            <a:endParaRPr lang="en-US" sz="1020" dirty="0">
              <a:solidFill>
                <a:prstClr val="white"/>
              </a:solidFill>
              <a:ea typeface="Segoe UI" pitchFamily="34" charset="0"/>
              <a:cs typeface="Segoe UI" pitchFamily="34" charset="0"/>
            </a:endParaRPr>
          </a:p>
        </p:txBody>
      </p:sp>
      <p:sp>
        <p:nvSpPr>
          <p:cNvPr id="65" name="Rectangle 64"/>
          <p:cNvSpPr/>
          <p:nvPr/>
        </p:nvSpPr>
        <p:spPr bwMode="auto">
          <a:xfrm>
            <a:off x="5564951" y="5756258"/>
            <a:ext cx="1216681" cy="314197"/>
          </a:xfrm>
          <a:prstGeom prst="rect">
            <a:avLst/>
          </a:prstGeom>
          <a:solidFill>
            <a:schemeClr val="accent5">
              <a:lumMod val="5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78" tIns="146302" rIns="182878" bIns="146302" numCol="1" spcCol="0" rtlCol="0" fromWordArt="0" anchor="ctr" anchorCtr="0" forceAA="0" compatLnSpc="1">
            <a:prstTxWarp prst="textNoShape">
              <a:avLst/>
            </a:prstTxWarp>
            <a:noAutofit/>
          </a:bodyPr>
          <a:lstStyle/>
          <a:p>
            <a:pPr algn="ctr" defTabSz="932483" fontAlgn="base">
              <a:lnSpc>
                <a:spcPct val="90000"/>
              </a:lnSpc>
              <a:spcBef>
                <a:spcPct val="0"/>
              </a:spcBef>
              <a:spcAft>
                <a:spcPct val="0"/>
              </a:spcAft>
            </a:pPr>
            <a:r>
              <a:rPr lang="en-US" sz="1122" dirty="0">
                <a:solidFill>
                  <a:prstClr val="white"/>
                </a:solidFill>
                <a:ea typeface="Segoe UI" pitchFamily="34" charset="0"/>
                <a:cs typeface="Segoe UI" pitchFamily="34" charset="0"/>
              </a:rPr>
              <a:t>Service Bus</a:t>
            </a:r>
          </a:p>
        </p:txBody>
      </p:sp>
      <p:sp>
        <p:nvSpPr>
          <p:cNvPr id="132" name="TextBox 131"/>
          <p:cNvSpPr txBox="1"/>
          <p:nvPr/>
        </p:nvSpPr>
        <p:spPr>
          <a:xfrm rot="16200000">
            <a:off x="2716045" y="2845909"/>
            <a:ext cx="933737" cy="554969"/>
          </a:xfrm>
          <a:prstGeom prst="rect">
            <a:avLst/>
          </a:prstGeom>
          <a:solidFill>
            <a:schemeClr val="accent3">
              <a:lumMod val="75000"/>
            </a:schemeClr>
          </a:solidFill>
        </p:spPr>
        <p:txBody>
          <a:bodyPr wrap="square" rtlCol="0">
            <a:spAutoFit/>
          </a:bodyPr>
          <a:lstStyle/>
          <a:p>
            <a:pPr algn="ctr"/>
            <a:r>
              <a:rPr lang="en-US" sz="1400" b="1" dirty="0" smtClean="0">
                <a:solidFill>
                  <a:prstClr val="white"/>
                </a:solidFill>
              </a:rPr>
              <a:t>Field Gateway</a:t>
            </a:r>
            <a:endParaRPr lang="en-US" sz="1400" b="1" dirty="0">
              <a:solidFill>
                <a:prstClr val="white"/>
              </a:solidFill>
            </a:endParaRPr>
          </a:p>
        </p:txBody>
      </p:sp>
      <p:sp>
        <p:nvSpPr>
          <p:cNvPr id="60" name="Rectangle 59"/>
          <p:cNvSpPr/>
          <p:nvPr/>
        </p:nvSpPr>
        <p:spPr bwMode="auto">
          <a:xfrm>
            <a:off x="6915261" y="6178053"/>
            <a:ext cx="1214362" cy="316896"/>
          </a:xfrm>
          <a:prstGeom prst="rect">
            <a:avLst/>
          </a:prstGeom>
          <a:solidFill>
            <a:schemeClr val="accent5">
              <a:lumMod val="5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78" tIns="146302" rIns="182878" bIns="146302" numCol="1" spcCol="0" rtlCol="0" fromWordArt="0" anchor="ctr" anchorCtr="0" forceAA="0" compatLnSpc="1">
            <a:prstTxWarp prst="textNoShape">
              <a:avLst/>
            </a:prstTxWarp>
            <a:noAutofit/>
          </a:bodyPr>
          <a:lstStyle/>
          <a:p>
            <a:pPr algn="ctr" defTabSz="932483" fontAlgn="base">
              <a:lnSpc>
                <a:spcPct val="90000"/>
              </a:lnSpc>
              <a:spcBef>
                <a:spcPct val="0"/>
              </a:spcBef>
              <a:spcAft>
                <a:spcPct val="0"/>
              </a:spcAft>
            </a:pPr>
            <a:r>
              <a:rPr lang="en-US" sz="1020" dirty="0" smtClean="0">
                <a:solidFill>
                  <a:prstClr val="white"/>
                </a:solidFill>
                <a:ea typeface="Segoe UI" pitchFamily="34" charset="0"/>
                <a:cs typeface="Segoe UI" pitchFamily="34" charset="0"/>
              </a:rPr>
              <a:t>Media Services</a:t>
            </a:r>
            <a:endParaRPr lang="en-US" sz="1020" dirty="0">
              <a:solidFill>
                <a:prstClr val="white"/>
              </a:solidFill>
              <a:ea typeface="Segoe UI" pitchFamily="34" charset="0"/>
              <a:cs typeface="Segoe UI" pitchFamily="34" charset="0"/>
            </a:endParaRPr>
          </a:p>
        </p:txBody>
      </p:sp>
    </p:spTree>
    <p:extLst>
      <p:ext uri="{BB962C8B-B14F-4D97-AF65-F5344CB8AC3E}">
        <p14:creationId xmlns:p14="http://schemas.microsoft.com/office/powerpoint/2010/main" val="1986969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Azure Provides – </a:t>
            </a:r>
            <a:r>
              <a:rPr lang="en-US" dirty="0" err="1" smtClean="0"/>
              <a:t>IoT</a:t>
            </a:r>
            <a:r>
              <a:rPr lang="en-US" dirty="0" smtClean="0"/>
              <a:t> Cloud Gateway</a:t>
            </a:r>
            <a:endParaRPr lang="en-US" dirty="0"/>
          </a:p>
        </p:txBody>
      </p:sp>
      <p:sp>
        <p:nvSpPr>
          <p:cNvPr id="63" name="Rectangle 62"/>
          <p:cNvSpPr/>
          <p:nvPr/>
        </p:nvSpPr>
        <p:spPr>
          <a:xfrm>
            <a:off x="1919782" y="5132444"/>
            <a:ext cx="5433144" cy="155711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6" name="Group 65"/>
          <p:cNvGrpSpPr/>
          <p:nvPr/>
        </p:nvGrpSpPr>
        <p:grpSpPr>
          <a:xfrm>
            <a:off x="855453" y="1932230"/>
            <a:ext cx="8823378" cy="3110973"/>
            <a:chOff x="1358946" y="1879849"/>
            <a:chExt cx="7577120" cy="2463956"/>
          </a:xfrm>
        </p:grpSpPr>
        <p:cxnSp>
          <p:nvCxnSpPr>
            <p:cNvPr id="84" name="Straight Connector 83"/>
            <p:cNvCxnSpPr>
              <a:endCxn id="114" idx="1"/>
            </p:cNvCxnSpPr>
            <p:nvPr/>
          </p:nvCxnSpPr>
          <p:spPr>
            <a:xfrm flipV="1">
              <a:off x="6621306" y="2771353"/>
              <a:ext cx="1140057" cy="1407"/>
            </a:xfrm>
            <a:prstGeom prst="line">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Cloud 84"/>
            <p:cNvSpPr/>
            <p:nvPr/>
          </p:nvSpPr>
          <p:spPr>
            <a:xfrm>
              <a:off x="3515195" y="2164567"/>
              <a:ext cx="4001326" cy="217923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6" name="Group 85"/>
            <p:cNvGrpSpPr/>
            <p:nvPr/>
          </p:nvGrpSpPr>
          <p:grpSpPr>
            <a:xfrm>
              <a:off x="4775625" y="3712079"/>
              <a:ext cx="251564" cy="87019"/>
              <a:chOff x="6763746" y="3694901"/>
              <a:chExt cx="298655" cy="121499"/>
            </a:xfrm>
          </p:grpSpPr>
          <p:sp>
            <p:nvSpPr>
              <p:cNvPr id="126" name="Rectangle 125"/>
              <p:cNvSpPr/>
              <p:nvPr/>
            </p:nvSpPr>
            <p:spPr>
              <a:xfrm>
                <a:off x="6763746" y="3733275"/>
                <a:ext cx="201882" cy="457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127" name="Flowchart: Connector 126"/>
              <p:cNvSpPr/>
              <p:nvPr/>
            </p:nvSpPr>
            <p:spPr>
              <a:xfrm>
                <a:off x="6943646" y="3694901"/>
                <a:ext cx="118755" cy="1214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grpSp>
        <p:pic>
          <p:nvPicPr>
            <p:cNvPr id="87" name="Picture 86"/>
            <p:cNvPicPr>
              <a:picLocks noChangeAspect="1"/>
            </p:cNvPicPr>
            <p:nvPr/>
          </p:nvPicPr>
          <p:blipFill>
            <a:blip r:embed="rId2"/>
            <a:stretch>
              <a:fillRect/>
            </a:stretch>
          </p:blipFill>
          <p:spPr>
            <a:xfrm>
              <a:off x="2238940" y="2644961"/>
              <a:ext cx="131681" cy="97146"/>
            </a:xfrm>
            <a:prstGeom prst="rect">
              <a:avLst/>
            </a:prstGeom>
            <a:solidFill>
              <a:schemeClr val="accent6">
                <a:lumMod val="60000"/>
                <a:lumOff val="40000"/>
              </a:schemeClr>
            </a:solidFill>
          </p:spPr>
        </p:pic>
        <p:pic>
          <p:nvPicPr>
            <p:cNvPr id="88" name="Picture 87"/>
            <p:cNvPicPr>
              <a:picLocks noChangeAspect="1"/>
            </p:cNvPicPr>
            <p:nvPr/>
          </p:nvPicPr>
          <p:blipFill>
            <a:blip r:embed="rId2"/>
            <a:stretch>
              <a:fillRect/>
            </a:stretch>
          </p:blipFill>
          <p:spPr>
            <a:xfrm>
              <a:off x="2238940" y="2772759"/>
              <a:ext cx="131681" cy="97146"/>
            </a:xfrm>
            <a:prstGeom prst="rect">
              <a:avLst/>
            </a:prstGeom>
            <a:solidFill>
              <a:schemeClr val="accent6">
                <a:lumMod val="60000"/>
                <a:lumOff val="40000"/>
              </a:schemeClr>
            </a:solidFill>
          </p:spPr>
        </p:pic>
        <p:pic>
          <p:nvPicPr>
            <p:cNvPr id="89" name="Picture 88"/>
            <p:cNvPicPr>
              <a:picLocks noChangeAspect="1"/>
            </p:cNvPicPr>
            <p:nvPr/>
          </p:nvPicPr>
          <p:blipFill>
            <a:blip r:embed="rId2"/>
            <a:stretch>
              <a:fillRect/>
            </a:stretch>
          </p:blipFill>
          <p:spPr>
            <a:xfrm>
              <a:off x="2238940" y="2894271"/>
              <a:ext cx="131681" cy="97146"/>
            </a:xfrm>
            <a:prstGeom prst="rect">
              <a:avLst/>
            </a:prstGeom>
            <a:solidFill>
              <a:schemeClr val="accent6">
                <a:lumMod val="60000"/>
                <a:lumOff val="40000"/>
              </a:schemeClr>
            </a:solidFill>
          </p:spPr>
        </p:pic>
        <p:cxnSp>
          <p:nvCxnSpPr>
            <p:cNvPr id="90" name="Straight Connector 89"/>
            <p:cNvCxnSpPr>
              <a:stCxn id="87" idx="3"/>
            </p:cNvCxnSpPr>
            <p:nvPr/>
          </p:nvCxnSpPr>
          <p:spPr>
            <a:xfrm flipV="1">
              <a:off x="2370622" y="2692304"/>
              <a:ext cx="784380" cy="12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9" idx="3"/>
            </p:cNvCxnSpPr>
            <p:nvPr/>
          </p:nvCxnSpPr>
          <p:spPr>
            <a:xfrm>
              <a:off x="2370622" y="2942845"/>
              <a:ext cx="79045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8" idx="3"/>
              <a:endCxn id="115" idx="0"/>
            </p:cNvCxnSpPr>
            <p:nvPr/>
          </p:nvCxnSpPr>
          <p:spPr>
            <a:xfrm>
              <a:off x="2370620" y="2821332"/>
              <a:ext cx="748753" cy="194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396748" y="2578423"/>
              <a:ext cx="803171" cy="511908"/>
            </a:xfrm>
            <a:prstGeom prst="rect">
              <a:avLst/>
            </a:prstGeom>
            <a:noFill/>
          </p:spPr>
          <p:txBody>
            <a:bodyPr wrap="square" rtlCol="0">
              <a:spAutoFit/>
            </a:bodyPr>
            <a:lstStyle/>
            <a:p>
              <a:pPr algn="ctr"/>
              <a:r>
                <a:rPr lang="en-US" sz="1200" i="1" dirty="0" smtClean="0">
                  <a:solidFill>
                    <a:prstClr val="black"/>
                  </a:solidFill>
                </a:rPr>
                <a:t>Non-IP</a:t>
              </a:r>
            </a:p>
            <a:p>
              <a:pPr algn="ctr"/>
              <a:r>
                <a:rPr lang="en-US" sz="1200" i="1" dirty="0" smtClean="0">
                  <a:solidFill>
                    <a:prstClr val="black"/>
                  </a:solidFill>
                </a:rPr>
                <a:t>Capable Devices</a:t>
              </a:r>
              <a:endParaRPr lang="en-US" sz="1200" i="1" dirty="0">
                <a:solidFill>
                  <a:prstClr val="black"/>
                </a:solidFill>
              </a:endParaRPr>
            </a:p>
          </p:txBody>
        </p:sp>
        <p:grpSp>
          <p:nvGrpSpPr>
            <p:cNvPr id="94" name="Group 93"/>
            <p:cNvGrpSpPr/>
            <p:nvPr/>
          </p:nvGrpSpPr>
          <p:grpSpPr>
            <a:xfrm>
              <a:off x="2193393" y="3205850"/>
              <a:ext cx="246441" cy="443663"/>
              <a:chOff x="3659630" y="2963972"/>
              <a:chExt cx="301407" cy="698198"/>
            </a:xfrm>
          </p:grpSpPr>
          <p:pic>
            <p:nvPicPr>
              <p:cNvPr id="124" name="Picture 123"/>
              <p:cNvPicPr>
                <a:picLocks noChangeAspect="1"/>
              </p:cNvPicPr>
              <p:nvPr/>
            </p:nvPicPr>
            <p:blipFill>
              <a:blip r:embed="rId3"/>
              <a:stretch>
                <a:fillRect/>
              </a:stretch>
            </p:blipFill>
            <p:spPr>
              <a:xfrm>
                <a:off x="3659630" y="2963972"/>
                <a:ext cx="301407" cy="207462"/>
              </a:xfrm>
              <a:prstGeom prst="rect">
                <a:avLst/>
              </a:prstGeom>
              <a:solidFill>
                <a:schemeClr val="accent6">
                  <a:lumMod val="60000"/>
                  <a:lumOff val="40000"/>
                </a:schemeClr>
              </a:solidFill>
            </p:spPr>
          </p:pic>
          <p:pic>
            <p:nvPicPr>
              <p:cNvPr id="125" name="Picture 124"/>
              <p:cNvPicPr>
                <a:picLocks noChangeAspect="1"/>
              </p:cNvPicPr>
              <p:nvPr/>
            </p:nvPicPr>
            <p:blipFill>
              <a:blip r:embed="rId3"/>
              <a:stretch>
                <a:fillRect/>
              </a:stretch>
            </p:blipFill>
            <p:spPr>
              <a:xfrm>
                <a:off x="3659630" y="3454708"/>
                <a:ext cx="301407" cy="207462"/>
              </a:xfrm>
              <a:prstGeom prst="rect">
                <a:avLst/>
              </a:prstGeom>
              <a:solidFill>
                <a:schemeClr val="accent6">
                  <a:lumMod val="60000"/>
                  <a:lumOff val="40000"/>
                </a:schemeClr>
              </a:solidFill>
            </p:spPr>
          </p:pic>
        </p:grpSp>
        <p:pic>
          <p:nvPicPr>
            <p:cNvPr id="95" name="Picture 94"/>
            <p:cNvPicPr>
              <a:picLocks noChangeAspect="1"/>
            </p:cNvPicPr>
            <p:nvPr/>
          </p:nvPicPr>
          <p:blipFill>
            <a:blip r:embed="rId3"/>
            <a:stretch>
              <a:fillRect/>
            </a:stretch>
          </p:blipFill>
          <p:spPr>
            <a:xfrm>
              <a:off x="2193393" y="3358205"/>
              <a:ext cx="246441" cy="135709"/>
            </a:xfrm>
            <a:prstGeom prst="rect">
              <a:avLst/>
            </a:prstGeom>
            <a:solidFill>
              <a:schemeClr val="accent6">
                <a:lumMod val="60000"/>
                <a:lumOff val="40000"/>
              </a:schemeClr>
            </a:solidFill>
          </p:spPr>
        </p:pic>
        <p:cxnSp>
          <p:nvCxnSpPr>
            <p:cNvPr id="96" name="Straight Connector 95"/>
            <p:cNvCxnSpPr>
              <a:stCxn id="95" idx="3"/>
              <a:endCxn id="102" idx="6"/>
            </p:cNvCxnSpPr>
            <p:nvPr/>
          </p:nvCxnSpPr>
          <p:spPr>
            <a:xfrm>
              <a:off x="2439835" y="3426060"/>
              <a:ext cx="1742133" cy="6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24" idx="3"/>
              <a:endCxn id="102" idx="5"/>
            </p:cNvCxnSpPr>
            <p:nvPr/>
          </p:nvCxnSpPr>
          <p:spPr>
            <a:xfrm>
              <a:off x="2439835" y="3271765"/>
              <a:ext cx="1756782" cy="1241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25" idx="3"/>
              <a:endCxn id="102" idx="7"/>
            </p:cNvCxnSpPr>
            <p:nvPr/>
          </p:nvCxnSpPr>
          <p:spPr>
            <a:xfrm flipV="1">
              <a:off x="2439835" y="3457460"/>
              <a:ext cx="1756782" cy="1261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358946" y="3170401"/>
              <a:ext cx="857637" cy="511908"/>
            </a:xfrm>
            <a:prstGeom prst="rect">
              <a:avLst/>
            </a:prstGeom>
            <a:noFill/>
          </p:spPr>
          <p:txBody>
            <a:bodyPr wrap="square" rtlCol="0">
              <a:spAutoFit/>
            </a:bodyPr>
            <a:lstStyle/>
            <a:p>
              <a:pPr algn="ctr"/>
              <a:r>
                <a:rPr lang="en-US" sz="1200" i="1" dirty="0" smtClean="0">
                  <a:solidFill>
                    <a:prstClr val="black"/>
                  </a:solidFill>
                </a:rPr>
                <a:t>IP</a:t>
              </a:r>
            </a:p>
            <a:p>
              <a:pPr algn="ctr"/>
              <a:r>
                <a:rPr lang="en-US" sz="1200" i="1" dirty="0" smtClean="0">
                  <a:solidFill>
                    <a:prstClr val="black"/>
                  </a:solidFill>
                </a:rPr>
                <a:t>Capable Devices</a:t>
              </a:r>
              <a:endParaRPr lang="en-US" sz="1200" i="1" dirty="0">
                <a:solidFill>
                  <a:prstClr val="black"/>
                </a:solidFill>
              </a:endParaRPr>
            </a:p>
          </p:txBody>
        </p:sp>
        <p:grpSp>
          <p:nvGrpSpPr>
            <p:cNvPr id="100" name="Group 99"/>
            <p:cNvGrpSpPr/>
            <p:nvPr/>
          </p:nvGrpSpPr>
          <p:grpSpPr>
            <a:xfrm>
              <a:off x="4178744" y="2783086"/>
              <a:ext cx="244300" cy="87019"/>
              <a:chOff x="2454402" y="2952275"/>
              <a:chExt cx="290031" cy="121499"/>
            </a:xfrm>
          </p:grpSpPr>
          <p:sp>
            <p:nvSpPr>
              <p:cNvPr id="122" name="Rectangle 121"/>
              <p:cNvSpPr/>
              <p:nvPr/>
            </p:nvSpPr>
            <p:spPr>
              <a:xfrm rot="10800000">
                <a:off x="2542551" y="2989681"/>
                <a:ext cx="201882" cy="457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123" name="Flowchart: Connector 122"/>
              <p:cNvSpPr/>
              <p:nvPr/>
            </p:nvSpPr>
            <p:spPr>
              <a:xfrm rot="10800000">
                <a:off x="2454402" y="2952275"/>
                <a:ext cx="118755" cy="1214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grpSp>
        <p:sp>
          <p:nvSpPr>
            <p:cNvPr id="101" name="Rectangle 100"/>
            <p:cNvSpPr/>
            <p:nvPr/>
          </p:nvSpPr>
          <p:spPr>
            <a:xfrm rot="10800000">
              <a:off x="4251986" y="3409976"/>
              <a:ext cx="170050" cy="3274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102" name="Flowchart: Connector 101"/>
            <p:cNvSpPr/>
            <p:nvPr/>
          </p:nvSpPr>
          <p:spPr>
            <a:xfrm rot="10800000">
              <a:off x="4181968" y="3383185"/>
              <a:ext cx="100030" cy="8701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103" name="TextBox 102"/>
            <p:cNvSpPr txBox="1">
              <a:spLocks/>
            </p:cNvSpPr>
            <p:nvPr/>
          </p:nvSpPr>
          <p:spPr>
            <a:xfrm rot="16200000">
              <a:off x="3921198" y="3074264"/>
              <a:ext cx="1366658" cy="354223"/>
            </a:xfrm>
            <a:prstGeom prst="rect">
              <a:avLst/>
            </a:prstGeom>
            <a:solidFill>
              <a:schemeClr val="accent4">
                <a:lumMod val="75000"/>
              </a:schemeClr>
            </a:solidFill>
            <a:ln>
              <a:noFill/>
            </a:ln>
          </p:spPr>
          <p:txBody>
            <a:bodyPr wrap="square" lIns="0" rIns="0" rtlCol="0" anchor="ctr">
              <a:noAutofit/>
            </a:bodyPr>
            <a:lstStyle/>
            <a:p>
              <a:pPr algn="ctr"/>
              <a:r>
                <a:rPr lang="en-US" sz="1400" b="1" dirty="0" smtClean="0">
                  <a:solidFill>
                    <a:prstClr val="white"/>
                  </a:solidFill>
                </a:rPr>
                <a:t>Cloud Gateway</a:t>
              </a:r>
              <a:endParaRPr lang="en-US" sz="1400" b="1" dirty="0">
                <a:solidFill>
                  <a:prstClr val="white"/>
                </a:solidFill>
              </a:endParaRPr>
            </a:p>
          </p:txBody>
        </p:sp>
        <p:sp>
          <p:nvSpPr>
            <p:cNvPr id="104" name="Rectangle 103"/>
            <p:cNvSpPr/>
            <p:nvPr/>
          </p:nvSpPr>
          <p:spPr>
            <a:xfrm>
              <a:off x="5228142" y="3573177"/>
              <a:ext cx="674908" cy="36329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Custom Code</a:t>
              </a:r>
              <a:endParaRPr lang="en-US" sz="1400" b="1" dirty="0">
                <a:solidFill>
                  <a:prstClr val="white"/>
                </a:solidFill>
              </a:endParaRPr>
            </a:p>
          </p:txBody>
        </p:sp>
        <p:cxnSp>
          <p:nvCxnSpPr>
            <p:cNvPr id="105" name="Straight Connector 104"/>
            <p:cNvCxnSpPr>
              <a:stCxn id="127" idx="6"/>
              <a:endCxn id="104" idx="1"/>
            </p:cNvCxnSpPr>
            <p:nvPr/>
          </p:nvCxnSpPr>
          <p:spPr>
            <a:xfrm flipV="1">
              <a:off x="5027189" y="3754825"/>
              <a:ext cx="200953" cy="763"/>
            </a:xfrm>
            <a:prstGeom prst="line">
              <a:avLst/>
            </a:prstGeom>
            <a:ln>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6143727" y="2568046"/>
              <a:ext cx="472120" cy="136665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Rectangle 106"/>
            <p:cNvSpPr/>
            <p:nvPr/>
          </p:nvSpPr>
          <p:spPr>
            <a:xfrm>
              <a:off x="5971953" y="3090928"/>
              <a:ext cx="170050" cy="3274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Flowchart: Connector 107"/>
            <p:cNvSpPr/>
            <p:nvPr/>
          </p:nvSpPr>
          <p:spPr>
            <a:xfrm>
              <a:off x="5879631" y="3065440"/>
              <a:ext cx="100030" cy="8701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9" name="Straight Connector 108"/>
            <p:cNvCxnSpPr>
              <a:stCxn id="108" idx="2"/>
            </p:cNvCxnSpPr>
            <p:nvPr/>
          </p:nvCxnSpPr>
          <p:spPr>
            <a:xfrm flipH="1" flipV="1">
              <a:off x="4781638" y="3105397"/>
              <a:ext cx="1097993" cy="3553"/>
            </a:xfrm>
            <a:prstGeom prst="line">
              <a:avLst/>
            </a:prstGeom>
            <a:ln>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15" idx="2"/>
              <a:endCxn id="123" idx="6"/>
            </p:cNvCxnSpPr>
            <p:nvPr/>
          </p:nvCxnSpPr>
          <p:spPr>
            <a:xfrm>
              <a:off x="3595956" y="2823275"/>
              <a:ext cx="582788" cy="3320"/>
            </a:xfrm>
            <a:prstGeom prst="line">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rot="16200000">
              <a:off x="5744700" y="3055270"/>
              <a:ext cx="1268451" cy="449318"/>
            </a:xfrm>
            <a:prstGeom prst="rect">
              <a:avLst/>
            </a:prstGeom>
            <a:noFill/>
          </p:spPr>
          <p:txBody>
            <a:bodyPr wrap="square" rtlCol="0" anchor="ctr">
              <a:spAutoFit/>
            </a:bodyPr>
            <a:lstStyle/>
            <a:p>
              <a:pPr algn="ctr"/>
              <a:r>
                <a:rPr lang="en-US" sz="1400" b="1" dirty="0" smtClean="0">
                  <a:solidFill>
                    <a:prstClr val="white"/>
                  </a:solidFill>
                </a:rPr>
                <a:t>Cloud Platform Services</a:t>
              </a:r>
              <a:endParaRPr lang="en-US" sz="1400" b="1" dirty="0">
                <a:solidFill>
                  <a:prstClr val="white"/>
                </a:solidFill>
              </a:endParaRPr>
            </a:p>
          </p:txBody>
        </p:sp>
        <p:cxnSp>
          <p:nvCxnSpPr>
            <p:cNvPr id="112" name="Straight Connector 111"/>
            <p:cNvCxnSpPr>
              <a:endCxn id="113" idx="1"/>
            </p:cNvCxnSpPr>
            <p:nvPr/>
          </p:nvCxnSpPr>
          <p:spPr>
            <a:xfrm flipV="1">
              <a:off x="6603346" y="3724837"/>
              <a:ext cx="1159284" cy="2713"/>
            </a:xfrm>
            <a:prstGeom prst="line">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7762630" y="3517684"/>
              <a:ext cx="1173436" cy="414305"/>
            </a:xfrm>
            <a:prstGeom prst="rect">
              <a:avLst/>
            </a:prstGeom>
            <a:solidFill>
              <a:schemeClr val="accent3">
                <a:lumMod val="75000"/>
              </a:schemeClr>
            </a:solidFill>
          </p:spPr>
          <p:txBody>
            <a:bodyPr wrap="square" rtlCol="0" anchor="ctr">
              <a:noAutofit/>
            </a:bodyPr>
            <a:lstStyle/>
            <a:p>
              <a:pPr algn="ctr"/>
              <a:r>
                <a:rPr lang="en-US" sz="1400" b="1" dirty="0" smtClean="0">
                  <a:solidFill>
                    <a:prstClr val="white"/>
                  </a:solidFill>
                </a:rPr>
                <a:t>Enterprise</a:t>
              </a:r>
            </a:p>
            <a:p>
              <a:pPr algn="ctr"/>
              <a:r>
                <a:rPr lang="en-US" sz="1400" b="1" dirty="0" smtClean="0">
                  <a:solidFill>
                    <a:prstClr val="white"/>
                  </a:solidFill>
                </a:rPr>
                <a:t>Systems</a:t>
              </a:r>
              <a:endParaRPr lang="en-US" sz="1400" b="1" dirty="0">
                <a:solidFill>
                  <a:prstClr val="white"/>
                </a:solidFill>
              </a:endParaRPr>
            </a:p>
          </p:txBody>
        </p:sp>
        <p:sp>
          <p:nvSpPr>
            <p:cNvPr id="114" name="TextBox 113"/>
            <p:cNvSpPr txBox="1"/>
            <p:nvPr/>
          </p:nvSpPr>
          <p:spPr>
            <a:xfrm>
              <a:off x="7761363" y="2564200"/>
              <a:ext cx="1173436" cy="414305"/>
            </a:xfrm>
            <a:prstGeom prst="rect">
              <a:avLst/>
            </a:prstGeom>
            <a:solidFill>
              <a:schemeClr val="accent3">
                <a:lumMod val="75000"/>
              </a:schemeClr>
            </a:solidFill>
          </p:spPr>
          <p:txBody>
            <a:bodyPr wrap="square" rtlCol="0" anchor="ctr">
              <a:noAutofit/>
            </a:bodyPr>
            <a:lstStyle/>
            <a:p>
              <a:pPr algn="ctr"/>
              <a:r>
                <a:rPr lang="en-US" sz="1400" b="1" dirty="0" smtClean="0">
                  <a:solidFill>
                    <a:prstClr val="white"/>
                  </a:solidFill>
                </a:rPr>
                <a:t>Third-Party</a:t>
              </a:r>
              <a:r>
                <a:rPr lang="en-US" sz="1200" b="1" dirty="0" smtClean="0">
                  <a:solidFill>
                    <a:prstClr val="white"/>
                  </a:solidFill>
                </a:rPr>
                <a:t> Data </a:t>
              </a:r>
            </a:p>
            <a:p>
              <a:pPr algn="ctr"/>
              <a:r>
                <a:rPr lang="en-US" sz="1400" b="1" dirty="0" smtClean="0">
                  <a:solidFill>
                    <a:prstClr val="white"/>
                  </a:solidFill>
                </a:rPr>
                <a:t>and Services</a:t>
              </a:r>
              <a:endParaRPr lang="en-US" sz="1400" b="1" dirty="0">
                <a:solidFill>
                  <a:prstClr val="white"/>
                </a:solidFill>
              </a:endParaRPr>
            </a:p>
          </p:txBody>
        </p:sp>
        <p:sp>
          <p:nvSpPr>
            <p:cNvPr id="115" name="TextBox 114"/>
            <p:cNvSpPr txBox="1"/>
            <p:nvPr/>
          </p:nvSpPr>
          <p:spPr>
            <a:xfrm rot="16200000">
              <a:off x="2987895" y="2584984"/>
              <a:ext cx="739539" cy="476582"/>
            </a:xfrm>
            <a:prstGeom prst="rect">
              <a:avLst/>
            </a:prstGeom>
            <a:solidFill>
              <a:schemeClr val="accent3">
                <a:lumMod val="75000"/>
              </a:schemeClr>
            </a:solidFill>
          </p:spPr>
          <p:txBody>
            <a:bodyPr wrap="square" rtlCol="0">
              <a:spAutoFit/>
            </a:bodyPr>
            <a:lstStyle/>
            <a:p>
              <a:pPr algn="ctr"/>
              <a:r>
                <a:rPr lang="en-US" sz="1400" b="1" dirty="0" smtClean="0">
                  <a:solidFill>
                    <a:prstClr val="white"/>
                  </a:solidFill>
                </a:rPr>
                <a:t>Field Gateway</a:t>
              </a:r>
              <a:endParaRPr lang="en-US" sz="1400" b="1" dirty="0">
                <a:solidFill>
                  <a:prstClr val="white"/>
                </a:solidFill>
              </a:endParaRPr>
            </a:p>
          </p:txBody>
        </p:sp>
        <p:sp>
          <p:nvSpPr>
            <p:cNvPr id="116" name="Oval 115"/>
            <p:cNvSpPr/>
            <p:nvPr/>
          </p:nvSpPr>
          <p:spPr>
            <a:xfrm>
              <a:off x="2114280" y="1880705"/>
              <a:ext cx="381000" cy="39624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a:t>
              </a:r>
              <a:endParaRPr lang="en-US" dirty="0">
                <a:solidFill>
                  <a:prstClr val="white"/>
                </a:solidFill>
              </a:endParaRPr>
            </a:p>
          </p:txBody>
        </p:sp>
        <p:sp>
          <p:nvSpPr>
            <p:cNvPr id="117" name="Oval 116"/>
            <p:cNvSpPr/>
            <p:nvPr/>
          </p:nvSpPr>
          <p:spPr>
            <a:xfrm>
              <a:off x="3155002" y="1880705"/>
              <a:ext cx="381000" cy="39624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B</a:t>
              </a:r>
              <a:endParaRPr lang="en-US" dirty="0">
                <a:solidFill>
                  <a:prstClr val="white"/>
                </a:solidFill>
              </a:endParaRPr>
            </a:p>
          </p:txBody>
        </p:sp>
        <p:sp>
          <p:nvSpPr>
            <p:cNvPr id="118" name="Oval 117"/>
            <p:cNvSpPr/>
            <p:nvPr/>
          </p:nvSpPr>
          <p:spPr>
            <a:xfrm>
              <a:off x="4414027" y="1879849"/>
              <a:ext cx="381000" cy="396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sp>
          <p:nvSpPr>
            <p:cNvPr id="119" name="Oval 118"/>
            <p:cNvSpPr/>
            <p:nvPr/>
          </p:nvSpPr>
          <p:spPr>
            <a:xfrm>
              <a:off x="5375096" y="1880705"/>
              <a:ext cx="381000" cy="396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D</a:t>
              </a:r>
              <a:endParaRPr lang="en-US" dirty="0">
                <a:solidFill>
                  <a:prstClr val="white"/>
                </a:solidFill>
              </a:endParaRPr>
            </a:p>
          </p:txBody>
        </p:sp>
        <p:sp>
          <p:nvSpPr>
            <p:cNvPr id="120" name="Oval 119"/>
            <p:cNvSpPr/>
            <p:nvPr/>
          </p:nvSpPr>
          <p:spPr>
            <a:xfrm>
              <a:off x="6186474" y="1879849"/>
              <a:ext cx="381000" cy="396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a:t>
              </a:r>
              <a:endParaRPr lang="en-US" dirty="0">
                <a:solidFill>
                  <a:prstClr val="white"/>
                </a:solidFill>
              </a:endParaRPr>
            </a:p>
          </p:txBody>
        </p:sp>
        <p:sp>
          <p:nvSpPr>
            <p:cNvPr id="121" name="Oval 120"/>
            <p:cNvSpPr/>
            <p:nvPr/>
          </p:nvSpPr>
          <p:spPr>
            <a:xfrm>
              <a:off x="8157577" y="1879849"/>
              <a:ext cx="381000" cy="39624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F</a:t>
              </a:r>
              <a:endParaRPr lang="en-US" dirty="0">
                <a:solidFill>
                  <a:prstClr val="white"/>
                </a:solidFill>
              </a:endParaRPr>
            </a:p>
          </p:txBody>
        </p:sp>
      </p:grpSp>
      <p:cxnSp>
        <p:nvCxnSpPr>
          <p:cNvPr id="67" name="Elbow Connector 66"/>
          <p:cNvCxnSpPr>
            <a:stCxn id="104" idx="2"/>
            <a:endCxn id="102" idx="0"/>
          </p:cNvCxnSpPr>
          <p:nvPr/>
        </p:nvCxnSpPr>
        <p:spPr>
          <a:xfrm rot="5400000" flipH="1">
            <a:off x="4683164" y="3458075"/>
            <a:ext cx="588707" cy="1552961"/>
          </a:xfrm>
          <a:prstGeom prst="bentConnector3">
            <a:avLst>
              <a:gd name="adj1" fmla="val -38831"/>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104" idx="0"/>
            <a:endCxn id="108" idx="4"/>
          </p:cNvCxnSpPr>
          <p:nvPr/>
        </p:nvCxnSpPr>
        <p:spPr>
          <a:xfrm rot="5400000" flipH="1" flipV="1">
            <a:off x="5700365" y="3592653"/>
            <a:ext cx="531195" cy="423928"/>
          </a:xfrm>
          <a:prstGeom prst="bentConnector3">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2230221" y="5582397"/>
            <a:ext cx="1708094" cy="964026"/>
            <a:chOff x="2198134" y="5582397"/>
            <a:chExt cx="1708094" cy="964026"/>
          </a:xfrm>
        </p:grpSpPr>
        <p:sp>
          <p:nvSpPr>
            <p:cNvPr id="81" name="TextBox 80"/>
            <p:cNvSpPr txBox="1">
              <a:spLocks/>
            </p:cNvSpPr>
            <p:nvPr/>
          </p:nvSpPr>
          <p:spPr>
            <a:xfrm rot="16200000">
              <a:off x="3217973" y="5858168"/>
              <a:ext cx="964026" cy="412484"/>
            </a:xfrm>
            <a:prstGeom prst="rect">
              <a:avLst/>
            </a:prstGeom>
            <a:solidFill>
              <a:schemeClr val="accent5">
                <a:lumMod val="75000"/>
              </a:schemeClr>
            </a:solidFill>
            <a:ln>
              <a:noFill/>
            </a:ln>
          </p:spPr>
          <p:txBody>
            <a:bodyPr wrap="square" lIns="0" rIns="0" rtlCol="0" anchor="ctr">
              <a:noAutofit/>
            </a:bodyPr>
            <a:lstStyle/>
            <a:p>
              <a:pPr algn="ctr"/>
              <a:r>
                <a:rPr lang="en-US" sz="1200" b="1" dirty="0" smtClean="0">
                  <a:solidFill>
                    <a:prstClr val="white"/>
                  </a:solidFill>
                </a:rPr>
                <a:t>Service Bus</a:t>
              </a:r>
              <a:endParaRPr lang="en-US" sz="1200" b="1" dirty="0">
                <a:solidFill>
                  <a:prstClr val="white"/>
                </a:solidFill>
              </a:endParaRPr>
            </a:p>
          </p:txBody>
        </p:sp>
        <p:sp>
          <p:nvSpPr>
            <p:cNvPr id="82" name="TextBox 81"/>
            <p:cNvSpPr txBox="1"/>
            <p:nvPr/>
          </p:nvSpPr>
          <p:spPr>
            <a:xfrm>
              <a:off x="2198134" y="5883008"/>
              <a:ext cx="561110" cy="338554"/>
            </a:xfrm>
            <a:prstGeom prst="rect">
              <a:avLst/>
            </a:prstGeom>
            <a:solidFill>
              <a:schemeClr val="accent3">
                <a:lumMod val="75000"/>
              </a:schemeClr>
            </a:solidFill>
          </p:spPr>
          <p:txBody>
            <a:bodyPr wrap="square" rtlCol="0">
              <a:spAutoFit/>
            </a:bodyPr>
            <a:lstStyle/>
            <a:p>
              <a:pPr algn="ctr"/>
              <a:r>
                <a:rPr lang="en-US" sz="1600" b="1" dirty="0" smtClean="0">
                  <a:solidFill>
                    <a:prstClr val="white"/>
                  </a:solidFill>
                </a:rPr>
                <a:t>A/B</a:t>
              </a:r>
              <a:endParaRPr lang="en-US" sz="1600" b="1" dirty="0">
                <a:solidFill>
                  <a:prstClr val="white"/>
                </a:solidFill>
              </a:endParaRPr>
            </a:p>
          </p:txBody>
        </p:sp>
        <p:cxnSp>
          <p:nvCxnSpPr>
            <p:cNvPr id="83" name="Straight Connector 82"/>
            <p:cNvCxnSpPr/>
            <p:nvPr/>
          </p:nvCxnSpPr>
          <p:spPr>
            <a:xfrm>
              <a:off x="2762940" y="6064409"/>
              <a:ext cx="707966" cy="4194"/>
            </a:xfrm>
            <a:prstGeom prst="line">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516625" y="5578066"/>
            <a:ext cx="2564251" cy="969813"/>
            <a:chOff x="5062053" y="5578066"/>
            <a:chExt cx="2564251" cy="969813"/>
          </a:xfrm>
        </p:grpSpPr>
        <p:sp>
          <p:nvSpPr>
            <p:cNvPr id="76" name="TextBox 75"/>
            <p:cNvSpPr txBox="1">
              <a:spLocks/>
            </p:cNvSpPr>
            <p:nvPr/>
          </p:nvSpPr>
          <p:spPr>
            <a:xfrm rot="16200000">
              <a:off x="6937448" y="5859024"/>
              <a:ext cx="965227" cy="412484"/>
            </a:xfrm>
            <a:prstGeom prst="rect">
              <a:avLst/>
            </a:prstGeom>
            <a:solidFill>
              <a:schemeClr val="accent5">
                <a:lumMod val="75000"/>
              </a:schemeClr>
            </a:solidFill>
            <a:ln>
              <a:noFill/>
            </a:ln>
          </p:spPr>
          <p:txBody>
            <a:bodyPr wrap="square" lIns="0" rIns="0" rtlCol="0" anchor="ctr">
              <a:noAutofit/>
            </a:bodyPr>
            <a:lstStyle/>
            <a:p>
              <a:pPr algn="ctr"/>
              <a:r>
                <a:rPr lang="en-US" sz="1200" b="1" dirty="0" smtClean="0">
                  <a:solidFill>
                    <a:prstClr val="white"/>
                  </a:solidFill>
                </a:rPr>
                <a:t>Service Bus</a:t>
              </a:r>
              <a:endParaRPr lang="en-US" sz="1200" b="1" dirty="0">
                <a:solidFill>
                  <a:prstClr val="white"/>
                </a:solidFill>
              </a:endParaRPr>
            </a:p>
          </p:txBody>
        </p:sp>
        <p:sp>
          <p:nvSpPr>
            <p:cNvPr id="77" name="TextBox 76"/>
            <p:cNvSpPr txBox="1"/>
            <p:nvPr/>
          </p:nvSpPr>
          <p:spPr>
            <a:xfrm>
              <a:off x="5062053" y="5893007"/>
              <a:ext cx="561110" cy="338554"/>
            </a:xfrm>
            <a:prstGeom prst="rect">
              <a:avLst/>
            </a:prstGeom>
            <a:solidFill>
              <a:schemeClr val="accent3">
                <a:lumMod val="75000"/>
              </a:schemeClr>
            </a:solidFill>
          </p:spPr>
          <p:txBody>
            <a:bodyPr wrap="square" rtlCol="0">
              <a:spAutoFit/>
            </a:bodyPr>
            <a:lstStyle/>
            <a:p>
              <a:pPr algn="ctr"/>
              <a:r>
                <a:rPr lang="en-US" sz="1600" b="1" dirty="0" smtClean="0">
                  <a:solidFill>
                    <a:prstClr val="white"/>
                  </a:solidFill>
                </a:rPr>
                <a:t>A/B</a:t>
              </a:r>
              <a:endParaRPr lang="en-US" sz="1600" b="1" dirty="0">
                <a:solidFill>
                  <a:prstClr val="white"/>
                </a:solidFill>
              </a:endParaRPr>
            </a:p>
          </p:txBody>
        </p:sp>
        <p:cxnSp>
          <p:nvCxnSpPr>
            <p:cNvPr id="78" name="Straight Connector 77"/>
            <p:cNvCxnSpPr/>
            <p:nvPr/>
          </p:nvCxnSpPr>
          <p:spPr>
            <a:xfrm>
              <a:off x="5626859" y="6074408"/>
              <a:ext cx="707966" cy="4194"/>
            </a:xfrm>
            <a:prstGeom prst="line">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a:spLocks/>
            </p:cNvSpPr>
            <p:nvPr/>
          </p:nvSpPr>
          <p:spPr>
            <a:xfrm rot="16200000">
              <a:off x="6085526" y="5854438"/>
              <a:ext cx="965227" cy="412484"/>
            </a:xfrm>
            <a:prstGeom prst="rect">
              <a:avLst/>
            </a:prstGeom>
            <a:solidFill>
              <a:schemeClr val="bg2">
                <a:lumMod val="50000"/>
              </a:schemeClr>
            </a:solidFill>
            <a:ln>
              <a:noFill/>
            </a:ln>
          </p:spPr>
          <p:txBody>
            <a:bodyPr wrap="square" lIns="0" rIns="0" rtlCol="0" anchor="ctr">
              <a:noAutofit/>
            </a:bodyPr>
            <a:lstStyle/>
            <a:p>
              <a:pPr algn="ctr"/>
              <a:r>
                <a:rPr lang="en-US" sz="1200" b="1" dirty="0" smtClean="0">
                  <a:solidFill>
                    <a:prstClr val="white"/>
                  </a:solidFill>
                </a:rPr>
                <a:t>Custom</a:t>
              </a:r>
            </a:p>
            <a:p>
              <a:pPr algn="ctr"/>
              <a:r>
                <a:rPr lang="en-US" sz="1200" b="1" dirty="0" smtClean="0">
                  <a:solidFill>
                    <a:prstClr val="white"/>
                  </a:solidFill>
                </a:rPr>
                <a:t>GW Role</a:t>
              </a:r>
              <a:endParaRPr lang="en-US" sz="1200" b="1" dirty="0">
                <a:solidFill>
                  <a:prstClr val="white"/>
                </a:solidFill>
              </a:endParaRPr>
            </a:p>
          </p:txBody>
        </p:sp>
        <p:cxnSp>
          <p:nvCxnSpPr>
            <p:cNvPr id="80" name="Straight Connector 79"/>
            <p:cNvCxnSpPr/>
            <p:nvPr/>
          </p:nvCxnSpPr>
          <p:spPr>
            <a:xfrm>
              <a:off x="6788925" y="6056486"/>
              <a:ext cx="399628" cy="4194"/>
            </a:xfrm>
            <a:prstGeom prst="line">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2" name="Trapezoid 71"/>
          <p:cNvSpPr/>
          <p:nvPr/>
        </p:nvSpPr>
        <p:spPr>
          <a:xfrm>
            <a:off x="1919782" y="4520229"/>
            <a:ext cx="5433144" cy="616775"/>
          </a:xfrm>
          <a:prstGeom prst="trapezoid">
            <a:avLst>
              <a:gd name="adj" fmla="val 40923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TextBox 73"/>
          <p:cNvSpPr txBox="1"/>
          <p:nvPr/>
        </p:nvSpPr>
        <p:spPr>
          <a:xfrm>
            <a:off x="1998532" y="5183283"/>
            <a:ext cx="2160743" cy="338554"/>
          </a:xfrm>
          <a:prstGeom prst="rect">
            <a:avLst/>
          </a:prstGeom>
          <a:noFill/>
        </p:spPr>
        <p:txBody>
          <a:bodyPr wrap="square" rtlCol="0">
            <a:spAutoFit/>
          </a:bodyPr>
          <a:lstStyle/>
          <a:p>
            <a:pPr algn="ctr"/>
            <a:r>
              <a:rPr lang="en-US" sz="1600" i="1" dirty="0" smtClean="0">
                <a:solidFill>
                  <a:prstClr val="black"/>
                </a:solidFill>
              </a:rPr>
              <a:t>Pattern 1: Device Direct</a:t>
            </a:r>
            <a:endParaRPr lang="en-US" sz="1600" i="1" dirty="0">
              <a:solidFill>
                <a:prstClr val="black"/>
              </a:solidFill>
            </a:endParaRPr>
          </a:p>
        </p:txBody>
      </p:sp>
      <p:sp>
        <p:nvSpPr>
          <p:cNvPr id="75" name="TextBox 74"/>
          <p:cNvSpPr txBox="1"/>
          <p:nvPr/>
        </p:nvSpPr>
        <p:spPr>
          <a:xfrm>
            <a:off x="4341659" y="5189393"/>
            <a:ext cx="2875949" cy="338554"/>
          </a:xfrm>
          <a:prstGeom prst="rect">
            <a:avLst/>
          </a:prstGeom>
          <a:noFill/>
        </p:spPr>
        <p:txBody>
          <a:bodyPr wrap="square" rtlCol="0">
            <a:spAutoFit/>
          </a:bodyPr>
          <a:lstStyle/>
          <a:p>
            <a:pPr algn="ctr"/>
            <a:r>
              <a:rPr lang="en-US" sz="1600" i="1" dirty="0" smtClean="0">
                <a:solidFill>
                  <a:prstClr val="black"/>
                </a:solidFill>
              </a:rPr>
              <a:t>Pattern 2: Custom Gateway</a:t>
            </a:r>
            <a:endParaRPr lang="en-US" sz="1600" i="1" dirty="0">
              <a:solidFill>
                <a:prstClr val="black"/>
              </a:solidFill>
            </a:endParaRPr>
          </a:p>
        </p:txBody>
      </p:sp>
    </p:spTree>
    <p:extLst>
      <p:ext uri="{BB962C8B-B14F-4D97-AF65-F5344CB8AC3E}">
        <p14:creationId xmlns:p14="http://schemas.microsoft.com/office/powerpoint/2010/main" val="958124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Gateway Challenges</a:t>
            </a:r>
            <a:endParaRPr lang="en-US" dirty="0"/>
          </a:p>
        </p:txBody>
      </p:sp>
      <p:sp>
        <p:nvSpPr>
          <p:cNvPr id="3" name="Content Placeholder 2"/>
          <p:cNvSpPr>
            <a:spLocks noGrp="1"/>
          </p:cNvSpPr>
          <p:nvPr>
            <p:ph idx="4294967295"/>
          </p:nvPr>
        </p:nvSpPr>
        <p:spPr>
          <a:xfrm>
            <a:off x="855768" y="1861968"/>
            <a:ext cx="10724938" cy="4437962"/>
          </a:xfrm>
          <a:prstGeom prst="rect">
            <a:avLst/>
          </a:prstGeom>
        </p:spPr>
        <p:txBody>
          <a:bodyPr>
            <a:normAutofit/>
          </a:bodyPr>
          <a:lstStyle/>
          <a:p>
            <a:r>
              <a:rPr lang="en-US" sz="3200" dirty="0" smtClean="0"/>
              <a:t>Connectivity</a:t>
            </a:r>
          </a:p>
          <a:p>
            <a:pPr lvl="1"/>
            <a:r>
              <a:rPr lang="en-US" dirty="0"/>
              <a:t>Addressability (non-IP devices, firewalls/NATs, </a:t>
            </a:r>
            <a:r>
              <a:rPr lang="en-US" dirty="0" smtClean="0"/>
              <a:t>online/offline, roaming</a:t>
            </a:r>
            <a:r>
              <a:rPr lang="en-US" dirty="0"/>
              <a:t>)</a:t>
            </a:r>
          </a:p>
          <a:p>
            <a:pPr lvl="1"/>
            <a:r>
              <a:rPr lang="en-US" dirty="0" smtClean="0"/>
              <a:t>Heterogeneity (OS/firmware, power/network constraints, protocols)</a:t>
            </a:r>
          </a:p>
          <a:p>
            <a:pPr lvl="1"/>
            <a:r>
              <a:rPr lang="en-US" dirty="0" smtClean="0"/>
              <a:t>Security (</a:t>
            </a:r>
            <a:r>
              <a:rPr lang="en-US" dirty="0"/>
              <a:t>i</a:t>
            </a:r>
            <a:r>
              <a:rPr lang="en-US" dirty="0" smtClean="0"/>
              <a:t>dentity, authorization, privacy, data integrity)</a:t>
            </a:r>
          </a:p>
          <a:p>
            <a:pPr lvl="1"/>
            <a:r>
              <a:rPr lang="en-US" dirty="0" smtClean="0"/>
              <a:t>Efficient Scale (millions of devices per tenant, at a reasonable cost)</a:t>
            </a:r>
          </a:p>
          <a:p>
            <a:pPr lvl="1"/>
            <a:endParaRPr lang="en-US" dirty="0" smtClean="0"/>
          </a:p>
          <a:p>
            <a:r>
              <a:rPr lang="en-US" sz="3200" dirty="0" smtClean="0"/>
              <a:t>Messaging</a:t>
            </a:r>
            <a:endParaRPr lang="en-US" sz="3200" dirty="0"/>
          </a:p>
          <a:p>
            <a:pPr lvl="1"/>
            <a:r>
              <a:rPr lang="en-US" dirty="0" smtClean="0"/>
              <a:t>Telemetry (collection, filtering, routing, throughput, per-message </a:t>
            </a:r>
            <a:r>
              <a:rPr lang="en-US" dirty="0" err="1" smtClean="0"/>
              <a:t>QoS</a:t>
            </a:r>
            <a:r>
              <a:rPr lang="en-US" dirty="0" smtClean="0"/>
              <a:t>)</a:t>
            </a:r>
            <a:endParaRPr lang="en-US" dirty="0"/>
          </a:p>
          <a:p>
            <a:pPr lvl="1"/>
            <a:r>
              <a:rPr lang="en-US" dirty="0" smtClean="0"/>
              <a:t>Notifications (targeting devices/device groups within large populations)</a:t>
            </a:r>
          </a:p>
          <a:p>
            <a:pPr lvl="1"/>
            <a:r>
              <a:rPr lang="en-US" dirty="0" smtClean="0"/>
              <a:t>Command/Query and Inquiries (correlation, sessions/batching)</a:t>
            </a:r>
            <a:endParaRPr lang="en-US" dirty="0"/>
          </a:p>
        </p:txBody>
      </p:sp>
    </p:spTree>
    <p:extLst>
      <p:ext uri="{BB962C8B-B14F-4D97-AF65-F5344CB8AC3E}">
        <p14:creationId xmlns:p14="http://schemas.microsoft.com/office/powerpoint/2010/main" val="1904237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Default </a:t>
            </a:r>
            <a:r>
              <a:rPr lang="en-US" dirty="0" err="1" smtClean="0"/>
              <a:t>IoT</a:t>
            </a:r>
            <a:r>
              <a:rPr lang="en-US" dirty="0" smtClean="0"/>
              <a:t> Connectivity Model</a:t>
            </a:r>
            <a:endParaRPr lang="en-US" dirty="0"/>
          </a:p>
        </p:txBody>
      </p:sp>
      <p:sp>
        <p:nvSpPr>
          <p:cNvPr id="3" name="Content Placeholder 2"/>
          <p:cNvSpPr>
            <a:spLocks noGrp="1"/>
          </p:cNvSpPr>
          <p:nvPr>
            <p:ph idx="4294967295"/>
          </p:nvPr>
        </p:nvSpPr>
        <p:spPr>
          <a:xfrm>
            <a:off x="855768" y="1592262"/>
            <a:ext cx="10724938" cy="4953000"/>
          </a:xfrm>
          <a:prstGeom prst="rect">
            <a:avLst/>
          </a:prstGeom>
        </p:spPr>
        <p:txBody>
          <a:bodyPr>
            <a:normAutofit fontScale="77500" lnSpcReduction="20000"/>
          </a:bodyPr>
          <a:lstStyle/>
          <a:p>
            <a:r>
              <a:rPr lang="en-US" sz="3200" dirty="0" smtClean="0"/>
              <a:t>IPv6 + VPN</a:t>
            </a:r>
            <a:endParaRPr lang="en-US" sz="2600" dirty="0" smtClean="0"/>
          </a:p>
          <a:p>
            <a:pPr lvl="1"/>
            <a:r>
              <a:rPr lang="en-US" dirty="0" smtClean="0"/>
              <a:t>Give every device a routable IP address</a:t>
            </a:r>
          </a:p>
          <a:p>
            <a:pPr lvl="1"/>
            <a:r>
              <a:rPr lang="en-US" dirty="0" smtClean="0"/>
              <a:t>Devices expose services </a:t>
            </a:r>
            <a:r>
              <a:rPr lang="en-US" dirty="0"/>
              <a:t>for control/query </a:t>
            </a:r>
            <a:r>
              <a:rPr lang="en-US" dirty="0" smtClean="0"/>
              <a:t>operations</a:t>
            </a:r>
          </a:p>
          <a:p>
            <a:pPr lvl="1"/>
            <a:r>
              <a:rPr lang="en-US" dirty="0" smtClean="0"/>
              <a:t>Remote access is enabled within the VPN’s routing domain</a:t>
            </a:r>
            <a:endParaRPr lang="en-US" sz="3200" dirty="0"/>
          </a:p>
          <a:p>
            <a:pPr lvl="1"/>
            <a:endParaRPr lang="en-US" dirty="0" smtClean="0"/>
          </a:p>
          <a:p>
            <a:r>
              <a:rPr lang="en-US" sz="3200" dirty="0" smtClean="0"/>
              <a:t>Issues</a:t>
            </a:r>
            <a:endParaRPr lang="en-US" sz="3200" dirty="0"/>
          </a:p>
          <a:p>
            <a:pPr lvl="1"/>
            <a:r>
              <a:rPr lang="en-US" dirty="0" smtClean="0"/>
              <a:t>Addressability</a:t>
            </a:r>
          </a:p>
          <a:p>
            <a:pPr lvl="2"/>
            <a:r>
              <a:rPr lang="en-US" sz="2200" dirty="0"/>
              <a:t>R</a:t>
            </a:r>
            <a:r>
              <a:rPr lang="en-US" sz="2200" dirty="0" smtClean="0"/>
              <a:t>equires network-layer intervention</a:t>
            </a:r>
          </a:p>
          <a:p>
            <a:pPr lvl="2"/>
            <a:r>
              <a:rPr lang="en-US" sz="2200" dirty="0" smtClean="0"/>
              <a:t>Doesn’t work for devices that are loosely connected (roaming, frequently offline)</a:t>
            </a:r>
          </a:p>
          <a:p>
            <a:pPr lvl="2"/>
            <a:endParaRPr lang="en-US" sz="2200" dirty="0" smtClean="0"/>
          </a:p>
          <a:p>
            <a:pPr lvl="1"/>
            <a:r>
              <a:rPr lang="en-US" dirty="0" smtClean="0"/>
              <a:t>Security</a:t>
            </a:r>
          </a:p>
          <a:p>
            <a:pPr lvl="2"/>
            <a:r>
              <a:rPr lang="en-US" sz="2100" dirty="0" smtClean="0"/>
              <a:t>By default, every protocol that can be routed over Ethernet can flow – and between any two nodes</a:t>
            </a:r>
          </a:p>
          <a:p>
            <a:pPr lvl="2"/>
            <a:r>
              <a:rPr lang="en-US" sz="2100" dirty="0" smtClean="0"/>
              <a:t>VPN controls access to IP addresses and ports, not application endpoints (lack of granular authorization)</a:t>
            </a:r>
          </a:p>
          <a:p>
            <a:pPr lvl="2"/>
            <a:endParaRPr lang="en-US" sz="2100" dirty="0" smtClean="0"/>
          </a:p>
          <a:p>
            <a:pPr lvl="1"/>
            <a:r>
              <a:rPr lang="en-US" dirty="0" smtClean="0"/>
              <a:t>Efficient scale</a:t>
            </a:r>
          </a:p>
          <a:p>
            <a:pPr lvl="2"/>
            <a:r>
              <a:rPr lang="en-US" sz="2200" dirty="0" smtClean="0"/>
              <a:t>Many devices are not VPN-capable due to resource/bandwidth constraints</a:t>
            </a:r>
          </a:p>
          <a:p>
            <a:pPr lvl="2"/>
            <a:r>
              <a:rPr lang="en-US" sz="2200" dirty="0" smtClean="0"/>
              <a:t>VPN infrastructure is expensive and costly to maintain</a:t>
            </a:r>
          </a:p>
        </p:txBody>
      </p:sp>
    </p:spTree>
    <p:extLst>
      <p:ext uri="{BB962C8B-B14F-4D97-AF65-F5344CB8AC3E}">
        <p14:creationId xmlns:p14="http://schemas.microsoft.com/office/powerpoint/2010/main" val="1249440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83" y="76107"/>
            <a:ext cx="10724938" cy="1351952"/>
          </a:xfrm>
        </p:spPr>
        <p:txBody>
          <a:bodyPr/>
          <a:lstStyle/>
          <a:p>
            <a:r>
              <a:rPr lang="en-US" dirty="0" smtClean="0"/>
              <a:t>Service-Assisted Communications</a:t>
            </a:r>
            <a:endParaRPr lang="en-US" dirty="0"/>
          </a:p>
        </p:txBody>
      </p:sp>
      <p:grpSp>
        <p:nvGrpSpPr>
          <p:cNvPr id="6" name="Group 5"/>
          <p:cNvGrpSpPr/>
          <p:nvPr/>
        </p:nvGrpSpPr>
        <p:grpSpPr>
          <a:xfrm>
            <a:off x="9818131" y="3633204"/>
            <a:ext cx="649407" cy="649407"/>
            <a:chOff x="609600" y="502508"/>
            <a:chExt cx="395416" cy="395416"/>
          </a:xfrm>
        </p:grpSpPr>
        <p:sp>
          <p:nvSpPr>
            <p:cNvPr id="7" name="Rectangle 6"/>
            <p:cNvSpPr/>
            <p:nvPr/>
          </p:nvSpPr>
          <p:spPr>
            <a:xfrm>
              <a:off x="609600" y="502508"/>
              <a:ext cx="395416" cy="39541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32418"/>
              <a:endParaRPr lang="en-US" sz="1836" dirty="0">
                <a:solidFill>
                  <a:prstClr val="white"/>
                </a:solidFill>
              </a:endParaRPr>
            </a:p>
          </p:txBody>
        </p:sp>
        <p:sp>
          <p:nvSpPr>
            <p:cNvPr id="8" name="Freeform 84"/>
            <p:cNvSpPr>
              <a:spLocks noEditPoints="1"/>
            </p:cNvSpPr>
            <p:nvPr/>
          </p:nvSpPr>
          <p:spPr bwMode="auto">
            <a:xfrm>
              <a:off x="700275" y="579940"/>
              <a:ext cx="214066" cy="24055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BFBFB"/>
            </a:solidFill>
            <a:ln>
              <a:noFill/>
            </a:ln>
          </p:spPr>
          <p:txBody>
            <a:bodyPr vert="horz" wrap="square" lIns="93234" tIns="46617" rIns="93234" bIns="46617" numCol="1" anchor="t" anchorCtr="0" compatLnSpc="1">
              <a:prstTxWarp prst="textNoShape">
                <a:avLst/>
              </a:prstTxWarp>
            </a:bodyPr>
            <a:lstStyle/>
            <a:p>
              <a:pPr defTabSz="698849"/>
              <a:endParaRPr lang="en-US" sz="1428">
                <a:solidFill>
                  <a:prstClr val="white"/>
                </a:solidFill>
              </a:endParaRPr>
            </a:p>
          </p:txBody>
        </p:sp>
      </p:grpSp>
      <p:sp>
        <p:nvSpPr>
          <p:cNvPr id="9" name="Rectangular Callout 8"/>
          <p:cNvSpPr/>
          <p:nvPr/>
        </p:nvSpPr>
        <p:spPr>
          <a:xfrm>
            <a:off x="7343828" y="1846740"/>
            <a:ext cx="2200417" cy="994512"/>
          </a:xfrm>
          <a:prstGeom prst="wedgeRectCallout">
            <a:avLst>
              <a:gd name="adj1" fmla="val -3447"/>
              <a:gd name="adj2" fmla="val 1358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32418"/>
            <a:r>
              <a:rPr lang="en-US" sz="1836" dirty="0">
                <a:solidFill>
                  <a:prstClr val="black"/>
                </a:solidFill>
              </a:rPr>
              <a:t>Connections are device-initiated and outbound</a:t>
            </a:r>
          </a:p>
        </p:txBody>
      </p:sp>
      <p:sp>
        <p:nvSpPr>
          <p:cNvPr id="11" name="Rectangle 10"/>
          <p:cNvSpPr/>
          <p:nvPr/>
        </p:nvSpPr>
        <p:spPr>
          <a:xfrm>
            <a:off x="6463394" y="1724597"/>
            <a:ext cx="5410960" cy="470175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836">
              <a:solidFill>
                <a:prstClr val="white"/>
              </a:solidFill>
            </a:endParaRPr>
          </a:p>
        </p:txBody>
      </p:sp>
      <p:sp>
        <p:nvSpPr>
          <p:cNvPr id="10" name="Rectangle 9"/>
          <p:cNvSpPr/>
          <p:nvPr/>
        </p:nvSpPr>
        <p:spPr>
          <a:xfrm>
            <a:off x="5530924" y="3118563"/>
            <a:ext cx="1864943" cy="1692116"/>
          </a:xfrm>
          <a:prstGeom prst="rect">
            <a:avLst/>
          </a:prstGeom>
          <a:solidFill>
            <a:schemeClr val="accent4">
              <a:lumMod val="75000"/>
            </a:schemeClr>
          </a:solidFill>
        </p:spPr>
        <p:style>
          <a:lnRef idx="3">
            <a:schemeClr val="lt1"/>
          </a:lnRef>
          <a:fillRef idx="1">
            <a:schemeClr val="accent5"/>
          </a:fillRef>
          <a:effectRef idx="1">
            <a:schemeClr val="accent5"/>
          </a:effectRef>
          <a:fontRef idx="minor">
            <a:schemeClr val="lt1"/>
          </a:fontRef>
        </p:style>
        <p:txBody>
          <a:bodyPr rtlCol="0" anchor="t"/>
          <a:lstStyle/>
          <a:p>
            <a:pPr algn="ctr" defTabSz="932418"/>
            <a:r>
              <a:rPr lang="en-US" sz="1836" dirty="0">
                <a:solidFill>
                  <a:prstClr val="white"/>
                </a:solidFill>
              </a:rPr>
              <a:t>NAT/Firewall Device (Router)</a:t>
            </a:r>
          </a:p>
        </p:txBody>
      </p:sp>
      <p:sp>
        <p:nvSpPr>
          <p:cNvPr id="12" name="TextBox 11"/>
          <p:cNvSpPr txBox="1"/>
          <p:nvPr/>
        </p:nvSpPr>
        <p:spPr>
          <a:xfrm>
            <a:off x="6463394" y="6016328"/>
            <a:ext cx="877869" cy="374846"/>
          </a:xfrm>
          <a:prstGeom prst="rect">
            <a:avLst/>
          </a:prstGeom>
          <a:noFill/>
        </p:spPr>
        <p:txBody>
          <a:bodyPr wrap="none" rtlCol="0">
            <a:spAutoFit/>
          </a:bodyPr>
          <a:lstStyle/>
          <a:p>
            <a:pPr defTabSz="932418"/>
            <a:r>
              <a:rPr lang="en-US" sz="1836" dirty="0" smtClean="0">
                <a:solidFill>
                  <a:prstClr val="black"/>
                </a:solidFill>
              </a:rPr>
              <a:t>IP </a:t>
            </a:r>
            <a:r>
              <a:rPr lang="en-US" sz="1836" dirty="0">
                <a:solidFill>
                  <a:prstClr val="black"/>
                </a:solidFill>
              </a:rPr>
              <a:t>NAT</a:t>
            </a:r>
          </a:p>
        </p:txBody>
      </p:sp>
      <p:cxnSp>
        <p:nvCxnSpPr>
          <p:cNvPr id="14" name="Straight Connector 13"/>
          <p:cNvCxnSpPr>
            <a:stCxn id="27" idx="3"/>
            <a:endCxn id="7" idx="1"/>
          </p:cNvCxnSpPr>
          <p:nvPr/>
        </p:nvCxnSpPr>
        <p:spPr>
          <a:xfrm flipV="1">
            <a:off x="7231699" y="3957908"/>
            <a:ext cx="2586432" cy="1"/>
          </a:xfrm>
          <a:prstGeom prst="line">
            <a:avLst/>
          </a:prstGeom>
          <a:ln w="152400"/>
        </p:spPr>
        <p:style>
          <a:lnRef idx="3">
            <a:schemeClr val="accent1"/>
          </a:lnRef>
          <a:fillRef idx="0">
            <a:schemeClr val="accent1"/>
          </a:fillRef>
          <a:effectRef idx="2">
            <a:schemeClr val="accent1"/>
          </a:effectRef>
          <a:fontRef idx="minor">
            <a:schemeClr val="tx1"/>
          </a:fontRef>
        </p:style>
      </p:cxnSp>
      <p:sp>
        <p:nvSpPr>
          <p:cNvPr id="19" name="Rectangle 18"/>
          <p:cNvSpPr/>
          <p:nvPr/>
        </p:nvSpPr>
        <p:spPr>
          <a:xfrm>
            <a:off x="3315721" y="3480329"/>
            <a:ext cx="1536607" cy="955156"/>
          </a:xfrm>
          <a:prstGeom prst="rect">
            <a:avLst/>
          </a:prstGeom>
          <a:solidFill>
            <a:srgbClr val="FFC000"/>
          </a:solidFill>
        </p:spPr>
        <p:style>
          <a:lnRef idx="1">
            <a:schemeClr val="accent4"/>
          </a:lnRef>
          <a:fillRef idx="3">
            <a:schemeClr val="accent4"/>
          </a:fillRef>
          <a:effectRef idx="2">
            <a:schemeClr val="accent4"/>
          </a:effectRef>
          <a:fontRef idx="minor">
            <a:schemeClr val="lt1"/>
          </a:fontRef>
        </p:style>
        <p:txBody>
          <a:bodyPr rtlCol="0" anchor="ctr"/>
          <a:lstStyle/>
          <a:p>
            <a:pPr algn="ctr" defTabSz="932418"/>
            <a:r>
              <a:rPr lang="en-US" sz="1836" dirty="0">
                <a:solidFill>
                  <a:prstClr val="black"/>
                </a:solidFill>
              </a:rPr>
              <a:t>Cloud Gateway</a:t>
            </a:r>
          </a:p>
        </p:txBody>
      </p:sp>
      <p:sp>
        <p:nvSpPr>
          <p:cNvPr id="20" name="Rectangle 19"/>
          <p:cNvSpPr/>
          <p:nvPr/>
        </p:nvSpPr>
        <p:spPr>
          <a:xfrm>
            <a:off x="756583" y="3661370"/>
            <a:ext cx="1864943" cy="593077"/>
          </a:xfrm>
          <a:prstGeom prst="rect">
            <a:avLst/>
          </a:prstGeom>
          <a:solidFill>
            <a:schemeClr val="accent3">
              <a:lumMod val="40000"/>
              <a:lumOff val="60000"/>
            </a:schemeClr>
          </a:solidFill>
          <a:ln>
            <a:solidFill>
              <a:schemeClr val="accent3">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32418"/>
            <a:r>
              <a:rPr lang="en-US" sz="1836" dirty="0">
                <a:solidFill>
                  <a:prstClr val="black"/>
                </a:solidFill>
              </a:rPr>
              <a:t>Command Source</a:t>
            </a:r>
          </a:p>
        </p:txBody>
      </p:sp>
      <p:cxnSp>
        <p:nvCxnSpPr>
          <p:cNvPr id="23" name="Straight Connector 22"/>
          <p:cNvCxnSpPr>
            <a:stCxn id="10" idx="3"/>
            <a:endCxn id="10" idx="3"/>
          </p:cNvCxnSpPr>
          <p:nvPr/>
        </p:nvCxnSpPr>
        <p:spPr>
          <a:xfrm>
            <a:off x="7395865" y="3964621"/>
            <a:ext cx="0" cy="0"/>
          </a:xfrm>
          <a:prstGeom prst="line">
            <a:avLst/>
          </a:prstGeom>
        </p:spPr>
        <p:style>
          <a:lnRef idx="3">
            <a:schemeClr val="accent1"/>
          </a:lnRef>
          <a:fillRef idx="0">
            <a:schemeClr val="accent1"/>
          </a:fillRef>
          <a:effectRef idx="2">
            <a:schemeClr val="accent1"/>
          </a:effectRef>
          <a:fontRef idx="minor">
            <a:schemeClr val="tx1"/>
          </a:fontRef>
        </p:style>
      </p:cxnSp>
      <p:sp>
        <p:nvSpPr>
          <p:cNvPr id="38" name="Left Arrow 37"/>
          <p:cNvSpPr/>
          <p:nvPr/>
        </p:nvSpPr>
        <p:spPr>
          <a:xfrm>
            <a:off x="4743884" y="3796856"/>
            <a:ext cx="429181" cy="322096"/>
          </a:xfrm>
          <a:prstGeom prst="leftArrow">
            <a:avLst>
              <a:gd name="adj1" fmla="val 2989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836">
              <a:solidFill>
                <a:prstClr val="white"/>
              </a:solidFill>
            </a:endParaRPr>
          </a:p>
        </p:txBody>
      </p:sp>
      <p:sp>
        <p:nvSpPr>
          <p:cNvPr id="39" name="Rectangular Callout 38"/>
          <p:cNvSpPr/>
          <p:nvPr/>
        </p:nvSpPr>
        <p:spPr>
          <a:xfrm>
            <a:off x="3804189" y="5278541"/>
            <a:ext cx="2200417" cy="994512"/>
          </a:xfrm>
          <a:prstGeom prst="wedgeRectCallout">
            <a:avLst>
              <a:gd name="adj1" fmla="val 36488"/>
              <a:gd name="adj2" fmla="val -159425"/>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32418"/>
            <a:r>
              <a:rPr lang="en-US" sz="1836" dirty="0">
                <a:solidFill>
                  <a:prstClr val="black"/>
                </a:solidFill>
              </a:rPr>
              <a:t>Port mapping is automatic, outbound</a:t>
            </a:r>
          </a:p>
        </p:txBody>
      </p:sp>
      <p:sp>
        <p:nvSpPr>
          <p:cNvPr id="40" name="Rectangular Callout 39"/>
          <p:cNvSpPr/>
          <p:nvPr/>
        </p:nvSpPr>
        <p:spPr>
          <a:xfrm>
            <a:off x="8063822" y="5095020"/>
            <a:ext cx="2200417" cy="994512"/>
          </a:xfrm>
          <a:prstGeom prst="wedgeRectCallout">
            <a:avLst>
              <a:gd name="adj1" fmla="val 25293"/>
              <a:gd name="adj2" fmla="val -124411"/>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32418"/>
            <a:r>
              <a:rPr lang="en-US" sz="1836" dirty="0">
                <a:solidFill>
                  <a:prstClr val="black"/>
                </a:solidFill>
              </a:rPr>
              <a:t>Device does not listen for unsolicited traffic</a:t>
            </a:r>
          </a:p>
        </p:txBody>
      </p:sp>
      <p:sp>
        <p:nvSpPr>
          <p:cNvPr id="41" name="Rectangular Callout 40"/>
          <p:cNvSpPr/>
          <p:nvPr/>
        </p:nvSpPr>
        <p:spPr>
          <a:xfrm>
            <a:off x="3504724" y="1063661"/>
            <a:ext cx="2200417" cy="1399383"/>
          </a:xfrm>
          <a:prstGeom prst="wedgeRectCallout">
            <a:avLst>
              <a:gd name="adj1" fmla="val 38650"/>
              <a:gd name="adj2" fmla="val 134241"/>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defTabSz="932418"/>
            <a:r>
              <a:rPr lang="en-US" sz="1836" dirty="0">
                <a:solidFill>
                  <a:prstClr val="white"/>
                </a:solidFill>
              </a:rPr>
              <a:t>No inbound ports open, attack surface is minimized</a:t>
            </a:r>
          </a:p>
        </p:txBody>
      </p:sp>
      <p:sp>
        <p:nvSpPr>
          <p:cNvPr id="42" name="Rectangular Callout 41"/>
          <p:cNvSpPr/>
          <p:nvPr/>
        </p:nvSpPr>
        <p:spPr>
          <a:xfrm>
            <a:off x="588846" y="5457456"/>
            <a:ext cx="2511154" cy="1244445"/>
          </a:xfrm>
          <a:prstGeom prst="wedgeRectCallout">
            <a:avLst>
              <a:gd name="adj1" fmla="val 56734"/>
              <a:gd name="adj2" fmla="val -163417"/>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32418"/>
            <a:r>
              <a:rPr lang="en-US" sz="1836" dirty="0">
                <a:solidFill>
                  <a:prstClr val="black"/>
                </a:solidFill>
              </a:rPr>
              <a:t>Access-controlled command API</a:t>
            </a:r>
          </a:p>
          <a:p>
            <a:pPr algn="ctr" defTabSz="932418"/>
            <a:r>
              <a:rPr lang="en-US" sz="1836" dirty="0">
                <a:solidFill>
                  <a:prstClr val="black"/>
                </a:solidFill>
              </a:rPr>
              <a:t>Secure, managed hosting platform</a:t>
            </a:r>
          </a:p>
        </p:txBody>
      </p:sp>
      <p:sp>
        <p:nvSpPr>
          <p:cNvPr id="27" name="Rectangle 26"/>
          <p:cNvSpPr/>
          <p:nvPr/>
        </p:nvSpPr>
        <p:spPr>
          <a:xfrm>
            <a:off x="5695091" y="3809244"/>
            <a:ext cx="1536607" cy="29732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836" dirty="0">
              <a:solidFill>
                <a:prstClr val="white"/>
              </a:solidFill>
            </a:endParaRPr>
          </a:p>
        </p:txBody>
      </p:sp>
      <p:sp>
        <p:nvSpPr>
          <p:cNvPr id="36" name="Left Arrow 35"/>
          <p:cNvSpPr/>
          <p:nvPr/>
        </p:nvSpPr>
        <p:spPr>
          <a:xfrm>
            <a:off x="7132899" y="3796856"/>
            <a:ext cx="429181" cy="322096"/>
          </a:xfrm>
          <a:prstGeom prst="leftArrow">
            <a:avLst>
              <a:gd name="adj1" fmla="val 2989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836">
              <a:solidFill>
                <a:prstClr val="white"/>
              </a:solidFill>
            </a:endParaRPr>
          </a:p>
        </p:txBody>
      </p:sp>
      <p:cxnSp>
        <p:nvCxnSpPr>
          <p:cNvPr id="31" name="Straight Connector 30"/>
          <p:cNvCxnSpPr/>
          <p:nvPr/>
        </p:nvCxnSpPr>
        <p:spPr>
          <a:xfrm>
            <a:off x="4852328" y="3957907"/>
            <a:ext cx="977324" cy="0"/>
          </a:xfrm>
          <a:prstGeom prst="line">
            <a:avLst/>
          </a:prstGeom>
          <a:ln w="152400"/>
        </p:spPr>
        <p:style>
          <a:lnRef idx="3">
            <a:schemeClr val="accent1"/>
          </a:lnRef>
          <a:fillRef idx="0">
            <a:schemeClr val="accent1"/>
          </a:fillRef>
          <a:effectRef idx="2">
            <a:schemeClr val="accent1"/>
          </a:effectRef>
          <a:fontRef idx="minor">
            <a:schemeClr val="tx1"/>
          </a:fontRef>
        </p:style>
      </p:cxnSp>
      <p:grpSp>
        <p:nvGrpSpPr>
          <p:cNvPr id="46" name="Group 45"/>
          <p:cNvGrpSpPr/>
          <p:nvPr/>
        </p:nvGrpSpPr>
        <p:grpSpPr>
          <a:xfrm>
            <a:off x="3226156" y="3887094"/>
            <a:ext cx="6591975" cy="148664"/>
            <a:chOff x="3161904" y="3820803"/>
            <a:chExt cx="6464224" cy="145783"/>
          </a:xfrm>
        </p:grpSpPr>
        <p:sp>
          <p:nvSpPr>
            <p:cNvPr id="43" name="Oval 42"/>
            <p:cNvSpPr/>
            <p:nvPr/>
          </p:nvSpPr>
          <p:spPr>
            <a:xfrm>
              <a:off x="3161904" y="3820803"/>
              <a:ext cx="158797" cy="14578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32418"/>
              <a:endParaRPr lang="en-US" sz="1836">
                <a:solidFill>
                  <a:prstClr val="white"/>
                </a:solidFill>
              </a:endParaRPr>
            </a:p>
          </p:txBody>
        </p:sp>
        <p:cxnSp>
          <p:nvCxnSpPr>
            <p:cNvPr id="45" name="Straight Arrow Connector 44"/>
            <p:cNvCxnSpPr>
              <a:stCxn id="43" idx="6"/>
              <a:endCxn id="7" idx="1"/>
            </p:cNvCxnSpPr>
            <p:nvPr/>
          </p:nvCxnSpPr>
          <p:spPr>
            <a:xfrm flipV="1">
              <a:off x="3320701" y="3880717"/>
              <a:ext cx="6305427" cy="12978"/>
            </a:xfrm>
            <a:prstGeom prst="straightConnector1">
              <a:avLst/>
            </a:prstGeom>
            <a:ln w="34925">
              <a:tailEnd type="triangle"/>
            </a:ln>
          </p:spPr>
          <p:style>
            <a:lnRef idx="3">
              <a:schemeClr val="accent2"/>
            </a:lnRef>
            <a:fillRef idx="0">
              <a:schemeClr val="accent2"/>
            </a:fillRef>
            <a:effectRef idx="2">
              <a:schemeClr val="accent2"/>
            </a:effectRef>
            <a:fontRef idx="minor">
              <a:schemeClr val="tx1"/>
            </a:fontRef>
          </p:style>
        </p:cxnSp>
      </p:grpSp>
      <p:sp>
        <p:nvSpPr>
          <p:cNvPr id="16" name="Rectangular Callout 15"/>
          <p:cNvSpPr/>
          <p:nvPr/>
        </p:nvSpPr>
        <p:spPr>
          <a:xfrm>
            <a:off x="529638" y="1851470"/>
            <a:ext cx="2318832" cy="693244"/>
          </a:xfrm>
          <a:prstGeom prst="wedgeRectCallout">
            <a:avLst>
              <a:gd name="adj1" fmla="val 66727"/>
              <a:gd name="adj2" fmla="val 23409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1836" dirty="0">
                <a:solidFill>
                  <a:prstClr val="white"/>
                </a:solidFill>
              </a:rPr>
              <a:t>DNS</a:t>
            </a:r>
            <a:br>
              <a:rPr lang="en-US" sz="1836" dirty="0">
                <a:solidFill>
                  <a:prstClr val="white"/>
                </a:solidFill>
              </a:rPr>
            </a:br>
            <a:r>
              <a:rPr lang="en-US" sz="1836" dirty="0">
                <a:solidFill>
                  <a:prstClr val="white"/>
                </a:solidFill>
              </a:rPr>
              <a:t>myapp.cloudapp.net</a:t>
            </a:r>
          </a:p>
        </p:txBody>
      </p:sp>
      <p:cxnSp>
        <p:nvCxnSpPr>
          <p:cNvPr id="28" name="Straight Connector 27"/>
          <p:cNvCxnSpPr>
            <a:stCxn id="20" idx="3"/>
            <a:endCxn id="19" idx="1"/>
          </p:cNvCxnSpPr>
          <p:nvPr/>
        </p:nvCxnSpPr>
        <p:spPr>
          <a:xfrm>
            <a:off x="2621526" y="3957907"/>
            <a:ext cx="694197" cy="0"/>
          </a:xfrm>
          <a:prstGeom prst="line">
            <a:avLst/>
          </a:prstGeom>
          <a:ln w="28575">
            <a:solidFill>
              <a:schemeClr val="accent6">
                <a:lumMod val="50000"/>
              </a:schemeClr>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0522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 presetClass="entr" presetSubtype="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38" grpId="0" animBg="1"/>
      <p:bldP spid="39" grpId="0" animBg="1"/>
      <p:bldP spid="40" grpId="0" animBg="1"/>
      <p:bldP spid="41" grpId="0" animBg="1"/>
      <p:bldP spid="42" grpId="0" animBg="1"/>
      <p:bldP spid="36"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87462"/>
            <a:ext cx="11429999" cy="3146886"/>
          </a:xfrm>
        </p:spPr>
        <p:txBody>
          <a:bodyPr/>
          <a:lstStyle/>
          <a:p>
            <a:r>
              <a:rPr lang="en-US" sz="2400" dirty="0" smtClean="0"/>
              <a:t>Devices connect via open </a:t>
            </a:r>
            <a:r>
              <a:rPr lang="en-US" sz="2400" dirty="0"/>
              <a:t>s</a:t>
            </a:r>
            <a:r>
              <a:rPr lang="en-US" sz="2400" dirty="0" smtClean="0"/>
              <a:t>tandard protocols</a:t>
            </a:r>
          </a:p>
          <a:p>
            <a:pPr lvl="1"/>
            <a:r>
              <a:rPr lang="en-US" sz="1600" dirty="0" smtClean="0"/>
              <a:t>AMQP 1.0 and HTTP supported natively by the Service Bus</a:t>
            </a:r>
          </a:p>
          <a:p>
            <a:pPr lvl="1"/>
            <a:r>
              <a:rPr lang="en-US" sz="1600" dirty="0" smtClean="0"/>
              <a:t>MQTT, </a:t>
            </a:r>
            <a:r>
              <a:rPr lang="en-US" sz="1600" dirty="0" err="1" smtClean="0"/>
              <a:t>CoAP</a:t>
            </a:r>
            <a:r>
              <a:rPr lang="en-US" sz="1600" dirty="0" smtClean="0"/>
              <a:t> and others can be implemented via custom gateway/adapter model</a:t>
            </a:r>
          </a:p>
          <a:p>
            <a:pPr lvl="1"/>
            <a:r>
              <a:rPr lang="en-US" sz="1600" dirty="0"/>
              <a:t>Sockets secured via TLS (or a lightweight variant</a:t>
            </a:r>
            <a:r>
              <a:rPr lang="en-US" sz="1600" dirty="0" smtClean="0"/>
              <a:t>)</a:t>
            </a:r>
          </a:p>
          <a:p>
            <a:pPr lvl="1"/>
            <a:endParaRPr lang="en-US" sz="1400" dirty="0" smtClean="0"/>
          </a:p>
          <a:p>
            <a:r>
              <a:rPr lang="en-US" sz="2400" dirty="0" smtClean="0"/>
              <a:t>Each </a:t>
            </a:r>
            <a:r>
              <a:rPr lang="en-US" sz="2400" dirty="0"/>
              <a:t>device has </a:t>
            </a:r>
            <a:r>
              <a:rPr lang="en-US" sz="2400" dirty="0" smtClean="0"/>
              <a:t>a dedicated </a:t>
            </a:r>
            <a:r>
              <a:rPr lang="en-US" sz="2400" dirty="0"/>
              <a:t>Inbox/Outbox on the Gateway</a:t>
            </a:r>
          </a:p>
          <a:p>
            <a:pPr lvl="1"/>
            <a:r>
              <a:rPr lang="en-US" sz="1600" dirty="0" smtClean="0"/>
              <a:t>Device sends telemetry/alerts and routes service invocations via its Outbox</a:t>
            </a:r>
          </a:p>
          <a:p>
            <a:pPr lvl="1"/>
            <a:r>
              <a:rPr lang="en-US" sz="1600" dirty="0" smtClean="0"/>
              <a:t>Device receives commands and queries from its Inbox</a:t>
            </a:r>
          </a:p>
          <a:p>
            <a:pPr lvl="1"/>
            <a:r>
              <a:rPr lang="en-US" sz="1600" dirty="0" smtClean="0"/>
              <a:t>Correlated request/reply patterns can be implemented on top of these two messaging channels</a:t>
            </a:r>
          </a:p>
          <a:p>
            <a:pPr lvl="1"/>
            <a:r>
              <a:rPr lang="en-US" sz="1600" dirty="0"/>
              <a:t>The device knows, and has access to, only its own specific inbox/outbox endpoints (URI’s</a:t>
            </a:r>
            <a:r>
              <a:rPr lang="en-US" sz="1600" dirty="0" smtClean="0"/>
              <a:t>)</a:t>
            </a:r>
            <a:endParaRPr lang="en-US" sz="1600" dirty="0"/>
          </a:p>
        </p:txBody>
      </p:sp>
      <p:sp>
        <p:nvSpPr>
          <p:cNvPr id="3" name="Title 2"/>
          <p:cNvSpPr>
            <a:spLocks noGrp="1"/>
          </p:cNvSpPr>
          <p:nvPr>
            <p:ph type="title"/>
          </p:nvPr>
        </p:nvSpPr>
        <p:spPr/>
        <p:txBody>
          <a:bodyPr/>
          <a:lstStyle/>
          <a:p>
            <a:r>
              <a:rPr lang="en-US" dirty="0" smtClean="0"/>
              <a:t>How it Works</a:t>
            </a:r>
            <a:endParaRPr lang="en-US" dirty="0"/>
          </a:p>
        </p:txBody>
      </p:sp>
      <p:grpSp>
        <p:nvGrpSpPr>
          <p:cNvPr id="33" name="Group 32"/>
          <p:cNvGrpSpPr/>
          <p:nvPr/>
        </p:nvGrpSpPr>
        <p:grpSpPr>
          <a:xfrm>
            <a:off x="1493837" y="4640262"/>
            <a:ext cx="6998553" cy="2017562"/>
            <a:chOff x="1493837" y="4640262"/>
            <a:chExt cx="6998553" cy="2017562"/>
          </a:xfrm>
        </p:grpSpPr>
        <p:sp>
          <p:nvSpPr>
            <p:cNvPr id="24" name="Rectangle 23"/>
            <p:cNvSpPr/>
            <p:nvPr/>
          </p:nvSpPr>
          <p:spPr>
            <a:xfrm>
              <a:off x="1493837" y="5256243"/>
              <a:ext cx="1864943" cy="774115"/>
            </a:xfrm>
            <a:prstGeom prst="rect">
              <a:avLst/>
            </a:prstGeom>
            <a:solidFill>
              <a:schemeClr val="accent3">
                <a:lumMod val="40000"/>
                <a:lumOff val="60000"/>
              </a:schemeClr>
            </a:solidFill>
            <a:ln>
              <a:solidFill>
                <a:schemeClr val="accent3">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32418"/>
              <a:r>
                <a:rPr lang="en-US" sz="1836" dirty="0" smtClean="0">
                  <a:solidFill>
                    <a:prstClr val="black"/>
                  </a:solidFill>
                </a:rPr>
                <a:t>Backend Components</a:t>
              </a:r>
              <a:endParaRPr lang="en-US" sz="1836" dirty="0">
                <a:solidFill>
                  <a:prstClr val="black"/>
                </a:solidFill>
              </a:endParaRPr>
            </a:p>
          </p:txBody>
        </p:sp>
        <p:cxnSp>
          <p:nvCxnSpPr>
            <p:cNvPr id="25" name="Straight Connector 24"/>
            <p:cNvCxnSpPr>
              <a:stCxn id="24" idx="3"/>
            </p:cNvCxnSpPr>
            <p:nvPr/>
          </p:nvCxnSpPr>
          <p:spPr>
            <a:xfrm>
              <a:off x="3358780" y="5643301"/>
              <a:ext cx="694195" cy="669"/>
            </a:xfrm>
            <a:prstGeom prst="line">
              <a:avLst/>
            </a:prstGeom>
            <a:ln w="28575">
              <a:solidFill>
                <a:schemeClr val="accent6">
                  <a:lumMod val="50000"/>
                </a:schemeClr>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7021205" y="5658676"/>
              <a:ext cx="694195" cy="669"/>
            </a:xfrm>
            <a:prstGeom prst="line">
              <a:avLst/>
            </a:prstGeom>
            <a:ln w="28575">
              <a:solidFill>
                <a:schemeClr val="accent6">
                  <a:lumMod val="50000"/>
                </a:schemeClr>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28" name="Group 27"/>
            <p:cNvGrpSpPr/>
            <p:nvPr/>
          </p:nvGrpSpPr>
          <p:grpSpPr>
            <a:xfrm>
              <a:off x="4041560" y="4640262"/>
              <a:ext cx="2978222" cy="2017562"/>
              <a:chOff x="4160837" y="4551238"/>
              <a:chExt cx="2978222" cy="2017562"/>
            </a:xfrm>
          </p:grpSpPr>
          <p:sp>
            <p:nvSpPr>
              <p:cNvPr id="15" name="Rectangle 14"/>
              <p:cNvSpPr/>
              <p:nvPr/>
            </p:nvSpPr>
            <p:spPr>
              <a:xfrm>
                <a:off x="4226056" y="4551238"/>
                <a:ext cx="2864717" cy="2017562"/>
              </a:xfrm>
              <a:prstGeom prst="rect">
                <a:avLst/>
              </a:prstGeom>
              <a:solidFill>
                <a:srgbClr val="FFC000"/>
              </a:solidFill>
            </p:spPr>
            <p:style>
              <a:lnRef idx="1">
                <a:schemeClr val="accent4"/>
              </a:lnRef>
              <a:fillRef idx="3">
                <a:schemeClr val="accent4"/>
              </a:fillRef>
              <a:effectRef idx="2">
                <a:schemeClr val="accent4"/>
              </a:effectRef>
              <a:fontRef idx="minor">
                <a:schemeClr val="lt1"/>
              </a:fontRef>
            </p:style>
            <p:txBody>
              <a:bodyPr tIns="91440" rtlCol="0" anchor="t"/>
              <a:lstStyle/>
              <a:p>
                <a:pPr algn="ctr" defTabSz="932418"/>
                <a:r>
                  <a:rPr lang="en-US" sz="1836" dirty="0">
                    <a:solidFill>
                      <a:prstClr val="black"/>
                    </a:solidFill>
                  </a:rPr>
                  <a:t>Cloud Gateway</a:t>
                </a:r>
              </a:p>
            </p:txBody>
          </p:sp>
          <p:sp>
            <p:nvSpPr>
              <p:cNvPr id="16" name="Oval 15"/>
              <p:cNvSpPr/>
              <p:nvPr/>
            </p:nvSpPr>
            <p:spPr>
              <a:xfrm>
                <a:off x="4160837" y="5484003"/>
                <a:ext cx="161958" cy="14868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36"/>
              </a:p>
            </p:txBody>
          </p:sp>
          <p:sp>
            <p:nvSpPr>
              <p:cNvPr id="17" name="Right Arrow 16"/>
              <p:cNvSpPr/>
              <p:nvPr/>
            </p:nvSpPr>
            <p:spPr>
              <a:xfrm>
                <a:off x="4846020" y="5723556"/>
                <a:ext cx="1662781" cy="493857"/>
              </a:xfrm>
              <a:prstGeom prst="rightArrow">
                <a:avLst>
                  <a:gd name="adj1" fmla="val 73422"/>
                  <a:gd name="adj2" fmla="val 30969"/>
                </a:avLst>
              </a:prstGeom>
              <a:solidFill>
                <a:schemeClr val="accent3">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smtClean="0"/>
                  <a:t>Inbox</a:t>
                </a:r>
                <a:endParaRPr lang="en-US" sz="1600" dirty="0"/>
              </a:p>
            </p:txBody>
          </p:sp>
          <p:sp>
            <p:nvSpPr>
              <p:cNvPr id="18" name="Right Arrow 17"/>
              <p:cNvSpPr/>
              <p:nvPr/>
            </p:nvSpPr>
            <p:spPr>
              <a:xfrm flipH="1">
                <a:off x="4813846" y="5137408"/>
                <a:ext cx="1662781" cy="493857"/>
              </a:xfrm>
              <a:prstGeom prst="rightArrow">
                <a:avLst>
                  <a:gd name="adj1" fmla="val 73422"/>
                  <a:gd name="adj2" fmla="val 30969"/>
                </a:avLst>
              </a:prstGeom>
              <a:solidFill>
                <a:schemeClr val="accent3">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smtClean="0"/>
                  <a:t>Outbox</a:t>
                </a:r>
                <a:endParaRPr lang="en-US" sz="1600" dirty="0"/>
              </a:p>
            </p:txBody>
          </p:sp>
          <p:sp>
            <p:nvSpPr>
              <p:cNvPr id="20" name="Rectangle 19"/>
              <p:cNvSpPr/>
              <p:nvPr/>
            </p:nvSpPr>
            <p:spPr>
              <a:xfrm>
                <a:off x="4284478" y="4627562"/>
                <a:ext cx="309817" cy="1889374"/>
              </a:xfrm>
              <a:prstGeom prst="rect">
                <a:avLst/>
              </a:prstGeom>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en-US" sz="1836" dirty="0" smtClean="0">
                    <a:solidFill>
                      <a:schemeClr val="tx1"/>
                    </a:solidFill>
                  </a:rPr>
                  <a:t>Command API</a:t>
                </a:r>
                <a:endParaRPr lang="en-US" sz="1836" dirty="0">
                  <a:solidFill>
                    <a:schemeClr val="tx1"/>
                  </a:solidFill>
                </a:endParaRPr>
              </a:p>
            </p:txBody>
          </p:sp>
          <p:sp>
            <p:nvSpPr>
              <p:cNvPr id="27" name="Oval 26"/>
              <p:cNvSpPr/>
              <p:nvPr/>
            </p:nvSpPr>
            <p:spPr>
              <a:xfrm>
                <a:off x="6977101" y="5502201"/>
                <a:ext cx="161958" cy="14868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36"/>
              </a:p>
            </p:txBody>
          </p:sp>
          <p:sp>
            <p:nvSpPr>
              <p:cNvPr id="19" name="Rectangle 18"/>
              <p:cNvSpPr/>
              <p:nvPr/>
            </p:nvSpPr>
            <p:spPr>
              <a:xfrm>
                <a:off x="6715570" y="4632570"/>
                <a:ext cx="309817" cy="1889374"/>
              </a:xfrm>
              <a:prstGeom prst="rect">
                <a:avLst/>
              </a:prstGeom>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en-US" sz="1836" dirty="0">
                    <a:solidFill>
                      <a:schemeClr val="tx1"/>
                    </a:solidFill>
                  </a:rPr>
                  <a:t>Protocol Head</a:t>
                </a:r>
              </a:p>
            </p:txBody>
          </p:sp>
        </p:grpSp>
        <p:grpSp>
          <p:nvGrpSpPr>
            <p:cNvPr id="29" name="Group 28"/>
            <p:cNvGrpSpPr/>
            <p:nvPr/>
          </p:nvGrpSpPr>
          <p:grpSpPr>
            <a:xfrm>
              <a:off x="7707430" y="5318596"/>
              <a:ext cx="649407" cy="649407"/>
              <a:chOff x="609600" y="502508"/>
              <a:chExt cx="395416" cy="395416"/>
            </a:xfrm>
          </p:grpSpPr>
          <p:sp>
            <p:nvSpPr>
              <p:cNvPr id="30" name="Rectangle 29"/>
              <p:cNvSpPr/>
              <p:nvPr/>
            </p:nvSpPr>
            <p:spPr>
              <a:xfrm>
                <a:off x="609600" y="502508"/>
                <a:ext cx="395416" cy="39541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32418"/>
                <a:endParaRPr lang="en-US" sz="1836" dirty="0">
                  <a:solidFill>
                    <a:prstClr val="white"/>
                  </a:solidFill>
                </a:endParaRPr>
              </a:p>
            </p:txBody>
          </p:sp>
          <p:sp>
            <p:nvSpPr>
              <p:cNvPr id="31" name="Freeform 84"/>
              <p:cNvSpPr>
                <a:spLocks noEditPoints="1"/>
              </p:cNvSpPr>
              <p:nvPr/>
            </p:nvSpPr>
            <p:spPr bwMode="auto">
              <a:xfrm>
                <a:off x="700275" y="579940"/>
                <a:ext cx="214066" cy="24055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BFBFB"/>
              </a:solidFill>
              <a:ln>
                <a:noFill/>
              </a:ln>
            </p:spPr>
            <p:txBody>
              <a:bodyPr vert="horz" wrap="square" lIns="93234" tIns="46617" rIns="93234" bIns="46617" numCol="1" anchor="t" anchorCtr="0" compatLnSpc="1">
                <a:prstTxWarp prst="textNoShape">
                  <a:avLst/>
                </a:prstTxWarp>
              </a:bodyPr>
              <a:lstStyle/>
              <a:p>
                <a:pPr defTabSz="698849"/>
                <a:endParaRPr lang="en-US" sz="1428">
                  <a:solidFill>
                    <a:prstClr val="white"/>
                  </a:solidFill>
                </a:endParaRPr>
              </a:p>
            </p:txBody>
          </p:sp>
        </p:grpSp>
        <p:sp>
          <p:nvSpPr>
            <p:cNvPr id="32" name="TextBox 31"/>
            <p:cNvSpPr txBox="1"/>
            <p:nvPr/>
          </p:nvSpPr>
          <p:spPr>
            <a:xfrm>
              <a:off x="7586260" y="5918506"/>
              <a:ext cx="90613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Device</a:t>
              </a:r>
            </a:p>
          </p:txBody>
        </p:sp>
      </p:grpSp>
    </p:spTree>
    <p:extLst>
      <p:ext uri="{BB962C8B-B14F-4D97-AF65-F5344CB8AC3E}">
        <p14:creationId xmlns:p14="http://schemas.microsoft.com/office/powerpoint/2010/main" val="4160346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Telemetry Routing with the Azure Service Bus</a:t>
            </a:r>
            <a:endParaRPr lang="en-US" sz="4400" dirty="0"/>
          </a:p>
        </p:txBody>
      </p:sp>
      <p:sp>
        <p:nvSpPr>
          <p:cNvPr id="4" name="Content Placeholder 2"/>
          <p:cNvSpPr txBox="1">
            <a:spLocks/>
          </p:cNvSpPr>
          <p:nvPr/>
        </p:nvSpPr>
        <p:spPr>
          <a:xfrm>
            <a:off x="982141" y="5358108"/>
            <a:ext cx="10305332" cy="1375301"/>
          </a:xfrm>
          <a:prstGeom prst="rect">
            <a:avLst/>
          </a:prstGeom>
        </p:spPr>
        <p:txBody>
          <a:bodyPr numCol="2">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404040"/>
              </a:buClr>
            </a:pPr>
            <a:r>
              <a:rPr lang="en-US" sz="2800" dirty="0" smtClean="0">
                <a:gradFill>
                  <a:gsLst>
                    <a:gs pos="1250">
                      <a:srgbClr val="404040"/>
                    </a:gs>
                    <a:gs pos="100000">
                      <a:srgbClr val="404040"/>
                    </a:gs>
                  </a:gsLst>
                  <a:lin ang="5400000" scaled="0"/>
                </a:gradFill>
              </a:rPr>
              <a:t>Split the stream</a:t>
            </a:r>
          </a:p>
          <a:p>
            <a:pPr>
              <a:buClr>
                <a:srgbClr val="404040"/>
              </a:buClr>
            </a:pPr>
            <a:r>
              <a:rPr lang="en-US" sz="2800" dirty="0" smtClean="0">
                <a:gradFill>
                  <a:gsLst>
                    <a:gs pos="1250">
                      <a:srgbClr val="404040"/>
                    </a:gs>
                    <a:gs pos="100000">
                      <a:srgbClr val="404040"/>
                    </a:gs>
                  </a:gsLst>
                  <a:lin ang="5400000" scaled="0"/>
                </a:gradFill>
              </a:rPr>
              <a:t>Enable parallel processing</a:t>
            </a:r>
          </a:p>
          <a:p>
            <a:pPr>
              <a:buClr>
                <a:srgbClr val="404040"/>
              </a:buClr>
            </a:pPr>
            <a:endParaRPr lang="en-US" sz="2800" dirty="0" smtClean="0">
              <a:gradFill>
                <a:gsLst>
                  <a:gs pos="1250">
                    <a:srgbClr val="404040"/>
                  </a:gs>
                  <a:gs pos="100000">
                    <a:srgbClr val="404040"/>
                  </a:gs>
                </a:gsLst>
                <a:lin ang="5400000" scaled="0"/>
              </a:gradFill>
            </a:endParaRPr>
          </a:p>
          <a:p>
            <a:pPr>
              <a:buClr>
                <a:srgbClr val="404040"/>
              </a:buClr>
            </a:pPr>
            <a:r>
              <a:rPr lang="en-US" sz="2800" dirty="0" smtClean="0">
                <a:gradFill>
                  <a:gsLst>
                    <a:gs pos="1250">
                      <a:srgbClr val="404040"/>
                    </a:gs>
                    <a:gs pos="100000">
                      <a:srgbClr val="404040"/>
                    </a:gs>
                  </a:gsLst>
                  <a:lin ang="5400000" scaled="0"/>
                </a:gradFill>
              </a:rPr>
              <a:t>Implement different </a:t>
            </a:r>
            <a:r>
              <a:rPr lang="en-US" sz="2800" dirty="0" err="1" smtClean="0">
                <a:gradFill>
                  <a:gsLst>
                    <a:gs pos="1250">
                      <a:srgbClr val="404040"/>
                    </a:gs>
                    <a:gs pos="100000">
                      <a:srgbClr val="404040"/>
                    </a:gs>
                  </a:gsLst>
                  <a:lin ang="5400000" scaled="0"/>
                </a:gradFill>
              </a:rPr>
              <a:t>QoS</a:t>
            </a:r>
            <a:r>
              <a:rPr lang="en-US" sz="2800" dirty="0" smtClean="0">
                <a:gradFill>
                  <a:gsLst>
                    <a:gs pos="1250">
                      <a:srgbClr val="404040"/>
                    </a:gs>
                    <a:gs pos="100000">
                      <a:srgbClr val="404040"/>
                    </a:gs>
                  </a:gsLst>
                  <a:lin ang="5400000" scaled="0"/>
                </a:gradFill>
              </a:rPr>
              <a:t> levels</a:t>
            </a:r>
          </a:p>
          <a:p>
            <a:pPr>
              <a:buClr>
                <a:srgbClr val="404040"/>
              </a:buClr>
            </a:pPr>
            <a:r>
              <a:rPr lang="en-US" sz="2800" dirty="0" smtClean="0">
                <a:gradFill>
                  <a:gsLst>
                    <a:gs pos="1250">
                      <a:srgbClr val="404040"/>
                    </a:gs>
                    <a:gs pos="100000">
                      <a:srgbClr val="404040"/>
                    </a:gs>
                  </a:gsLst>
                  <a:lin ang="5400000" scaled="0"/>
                </a:gradFill>
              </a:rPr>
              <a:t>Level and balance the load</a:t>
            </a:r>
          </a:p>
          <a:p>
            <a:pPr>
              <a:buClr>
                <a:srgbClr val="404040"/>
              </a:buClr>
            </a:pPr>
            <a:endParaRPr lang="en-US" sz="2800" dirty="0" smtClean="0">
              <a:gradFill>
                <a:gsLst>
                  <a:gs pos="1250">
                    <a:srgbClr val="404040"/>
                  </a:gs>
                  <a:gs pos="100000">
                    <a:srgbClr val="404040"/>
                  </a:gs>
                </a:gsLst>
                <a:lin ang="5400000" scaled="0"/>
              </a:gradFill>
            </a:endParaRPr>
          </a:p>
        </p:txBody>
      </p:sp>
      <p:grpSp>
        <p:nvGrpSpPr>
          <p:cNvPr id="5" name="Group 4"/>
          <p:cNvGrpSpPr/>
          <p:nvPr/>
        </p:nvGrpSpPr>
        <p:grpSpPr>
          <a:xfrm>
            <a:off x="982141" y="1696858"/>
            <a:ext cx="10838662" cy="3203911"/>
            <a:chOff x="982141" y="1696858"/>
            <a:chExt cx="10838662" cy="3203911"/>
          </a:xfrm>
        </p:grpSpPr>
        <p:grpSp>
          <p:nvGrpSpPr>
            <p:cNvPr id="6" name="Group 5"/>
            <p:cNvGrpSpPr/>
            <p:nvPr/>
          </p:nvGrpSpPr>
          <p:grpSpPr>
            <a:xfrm>
              <a:off x="982141" y="1696858"/>
              <a:ext cx="8637329" cy="3203911"/>
              <a:chOff x="1676400" y="2120183"/>
              <a:chExt cx="8637329" cy="3203911"/>
            </a:xfrm>
          </p:grpSpPr>
          <p:sp>
            <p:nvSpPr>
              <p:cNvPr id="11" name="Rounded Rectangle 10"/>
              <p:cNvSpPr/>
              <p:nvPr/>
            </p:nvSpPr>
            <p:spPr>
              <a:xfrm>
                <a:off x="3646069" y="2120183"/>
                <a:ext cx="4583531" cy="320391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3824614" y="2212548"/>
                <a:ext cx="1273904" cy="400110"/>
              </a:xfrm>
              <a:prstGeom prst="rect">
                <a:avLst/>
              </a:prstGeom>
              <a:noFill/>
            </p:spPr>
            <p:txBody>
              <a:bodyPr wrap="square" rtlCol="0">
                <a:spAutoFit/>
              </a:bodyPr>
              <a:lstStyle/>
              <a:p>
                <a:pPr algn="ctr"/>
                <a:r>
                  <a:rPr lang="en-US" sz="2000" b="1" dirty="0" smtClean="0">
                    <a:solidFill>
                      <a:srgbClr val="404040"/>
                    </a:solidFill>
                  </a:rPr>
                  <a:t>Topic</a:t>
                </a:r>
                <a:endParaRPr lang="en-US" sz="2000" b="1" dirty="0">
                  <a:solidFill>
                    <a:srgbClr val="404040"/>
                  </a:solidFill>
                </a:endParaRPr>
              </a:p>
            </p:txBody>
          </p:sp>
          <p:sp>
            <p:nvSpPr>
              <p:cNvPr id="13" name="TextBox 12"/>
              <p:cNvSpPr txBox="1"/>
              <p:nvPr/>
            </p:nvSpPr>
            <p:spPr>
              <a:xfrm>
                <a:off x="6766717" y="2212548"/>
                <a:ext cx="1097432" cy="400110"/>
              </a:xfrm>
              <a:prstGeom prst="rect">
                <a:avLst/>
              </a:prstGeom>
              <a:noFill/>
            </p:spPr>
            <p:txBody>
              <a:bodyPr wrap="square" rtlCol="0">
                <a:spAutoFit/>
              </a:bodyPr>
              <a:lstStyle/>
              <a:p>
                <a:pPr algn="ctr"/>
                <a:r>
                  <a:rPr lang="en-US" sz="2000" b="1" dirty="0" smtClean="0">
                    <a:solidFill>
                      <a:srgbClr val="404040"/>
                    </a:solidFill>
                  </a:rPr>
                  <a:t>Subs</a:t>
                </a:r>
                <a:endParaRPr lang="en-US" sz="2000" b="1" dirty="0">
                  <a:solidFill>
                    <a:srgbClr val="404040"/>
                  </a:solidFill>
                </a:endParaRPr>
              </a:p>
            </p:txBody>
          </p:sp>
          <p:sp>
            <p:nvSpPr>
              <p:cNvPr id="14" name="TextBox 13"/>
              <p:cNvSpPr txBox="1"/>
              <p:nvPr/>
            </p:nvSpPr>
            <p:spPr>
              <a:xfrm>
                <a:off x="5252015" y="2215924"/>
                <a:ext cx="1273904" cy="400110"/>
              </a:xfrm>
              <a:prstGeom prst="rect">
                <a:avLst/>
              </a:prstGeom>
              <a:noFill/>
            </p:spPr>
            <p:txBody>
              <a:bodyPr wrap="square" rtlCol="0">
                <a:spAutoFit/>
              </a:bodyPr>
              <a:lstStyle/>
              <a:p>
                <a:pPr algn="ctr"/>
                <a:r>
                  <a:rPr lang="en-US" sz="2000" b="1" dirty="0" smtClean="0">
                    <a:solidFill>
                      <a:srgbClr val="404040"/>
                    </a:solidFill>
                  </a:rPr>
                  <a:t>Filters</a:t>
                </a:r>
                <a:endParaRPr lang="en-US" sz="2000" b="1" dirty="0">
                  <a:solidFill>
                    <a:srgbClr val="404040"/>
                  </a:solidFill>
                </a:endParaRPr>
              </a:p>
            </p:txBody>
          </p:sp>
          <p:sp>
            <p:nvSpPr>
              <p:cNvPr id="15" name="TextBox 14"/>
              <p:cNvSpPr txBox="1"/>
              <p:nvPr/>
            </p:nvSpPr>
            <p:spPr>
              <a:xfrm>
                <a:off x="4193826" y="4902609"/>
                <a:ext cx="3436453" cy="369332"/>
              </a:xfrm>
              <a:prstGeom prst="rect">
                <a:avLst/>
              </a:prstGeom>
              <a:noFill/>
            </p:spPr>
            <p:txBody>
              <a:bodyPr wrap="square" rtlCol="0">
                <a:spAutoFit/>
              </a:bodyPr>
              <a:lstStyle/>
              <a:p>
                <a:pPr algn="ctr"/>
                <a:r>
                  <a:rPr lang="en-US" b="1" dirty="0" smtClean="0">
                    <a:solidFill>
                      <a:srgbClr val="404040"/>
                    </a:solidFill>
                  </a:rPr>
                  <a:t>Service Bus</a:t>
                </a:r>
                <a:endParaRPr lang="en-US" b="1" dirty="0">
                  <a:solidFill>
                    <a:srgbClr val="404040"/>
                  </a:solidFill>
                </a:endParaRPr>
              </a:p>
            </p:txBody>
          </p:sp>
          <p:grpSp>
            <p:nvGrpSpPr>
              <p:cNvPr id="16" name="Group 15"/>
              <p:cNvGrpSpPr/>
              <p:nvPr/>
            </p:nvGrpSpPr>
            <p:grpSpPr>
              <a:xfrm>
                <a:off x="4099527" y="3429072"/>
                <a:ext cx="829213" cy="415779"/>
                <a:chOff x="8732837" y="1439862"/>
                <a:chExt cx="990600" cy="457200"/>
              </a:xfrm>
            </p:grpSpPr>
            <p:cxnSp>
              <p:nvCxnSpPr>
                <p:cNvPr id="49" name="Straight Connector 48"/>
                <p:cNvCxnSpPr/>
                <p:nvPr/>
              </p:nvCxnSpPr>
              <p:spPr>
                <a:xfrm>
                  <a:off x="8732837" y="1439862"/>
                  <a:ext cx="9906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723437" y="1439862"/>
                  <a:ext cx="0" cy="4572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732837" y="1897062"/>
                  <a:ext cx="9906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4948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2662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0376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bwMode="auto">
              <a:xfrm>
                <a:off x="1678800" y="3479871"/>
                <a:ext cx="1282761" cy="415779"/>
              </a:xfrm>
              <a:prstGeom prst="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Device 2</a:t>
                </a:r>
                <a:endParaRPr lang="en-US" sz="1961" dirty="0">
                  <a:solidFill>
                    <a:srgbClr val="404040"/>
                  </a:solidFill>
                </a:endParaRPr>
              </a:p>
            </p:txBody>
          </p:sp>
          <p:sp>
            <p:nvSpPr>
              <p:cNvPr id="18" name="Rectangle 17"/>
              <p:cNvSpPr/>
              <p:nvPr/>
            </p:nvSpPr>
            <p:spPr bwMode="auto">
              <a:xfrm>
                <a:off x="8858046" y="4354320"/>
                <a:ext cx="1455683" cy="415779"/>
              </a:xfrm>
              <a:prstGeom prst="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Receiver 2b</a:t>
                </a:r>
                <a:endParaRPr lang="en-US" sz="1961" dirty="0">
                  <a:solidFill>
                    <a:srgbClr val="404040"/>
                  </a:solidFill>
                </a:endParaRPr>
              </a:p>
            </p:txBody>
          </p:sp>
          <p:cxnSp>
            <p:nvCxnSpPr>
              <p:cNvPr id="19" name="Straight Arrow Connector 18"/>
              <p:cNvCxnSpPr>
                <a:stCxn id="17" idx="3"/>
              </p:cNvCxnSpPr>
              <p:nvPr/>
            </p:nvCxnSpPr>
            <p:spPr>
              <a:xfrm flipV="1">
                <a:off x="2961561" y="3634345"/>
                <a:ext cx="1087167" cy="53416"/>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8" idx="1"/>
              </p:cNvCxnSpPr>
              <p:nvPr/>
            </p:nvCxnSpPr>
            <p:spPr>
              <a:xfrm>
                <a:off x="7797281" y="4354320"/>
                <a:ext cx="1060765" cy="207890"/>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1676400" y="2960928"/>
                <a:ext cx="1282761" cy="415779"/>
              </a:xfrm>
              <a:prstGeom prst="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Device 1</a:t>
                </a:r>
                <a:endParaRPr lang="en-US" sz="1961" dirty="0">
                  <a:solidFill>
                    <a:srgbClr val="404040"/>
                  </a:solidFill>
                </a:endParaRPr>
              </a:p>
            </p:txBody>
          </p:sp>
          <p:cxnSp>
            <p:nvCxnSpPr>
              <p:cNvPr id="22" name="Straight Arrow Connector 21"/>
              <p:cNvCxnSpPr>
                <a:stCxn id="23" idx="3"/>
              </p:cNvCxnSpPr>
              <p:nvPr/>
            </p:nvCxnSpPr>
            <p:spPr>
              <a:xfrm flipV="1">
                <a:off x="2959161" y="3634344"/>
                <a:ext cx="1105041" cy="572358"/>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1676400" y="3998812"/>
                <a:ext cx="1282761" cy="415779"/>
              </a:xfrm>
              <a:prstGeom prst="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Device 3</a:t>
                </a:r>
                <a:endParaRPr lang="en-US" sz="1961" dirty="0">
                  <a:solidFill>
                    <a:srgbClr val="404040"/>
                  </a:solidFill>
                </a:endParaRPr>
              </a:p>
            </p:txBody>
          </p:sp>
          <p:cxnSp>
            <p:nvCxnSpPr>
              <p:cNvPr id="24" name="Straight Arrow Connector 23"/>
              <p:cNvCxnSpPr>
                <a:stCxn id="21" idx="3"/>
              </p:cNvCxnSpPr>
              <p:nvPr/>
            </p:nvCxnSpPr>
            <p:spPr>
              <a:xfrm>
                <a:off x="2959161" y="3168818"/>
                <a:ext cx="1105041" cy="465526"/>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a:off x="8858046" y="3814490"/>
                <a:ext cx="1455683" cy="415779"/>
              </a:xfrm>
              <a:prstGeom prst="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Receiver 2a</a:t>
                </a:r>
                <a:endParaRPr lang="en-US" sz="1961" dirty="0">
                  <a:solidFill>
                    <a:srgbClr val="404040"/>
                  </a:solidFill>
                </a:endParaRPr>
              </a:p>
            </p:txBody>
          </p:sp>
          <p:cxnSp>
            <p:nvCxnSpPr>
              <p:cNvPr id="26" name="Straight Arrow Connector 25"/>
              <p:cNvCxnSpPr>
                <a:endCxn id="25" idx="1"/>
              </p:cNvCxnSpPr>
              <p:nvPr/>
            </p:nvCxnSpPr>
            <p:spPr>
              <a:xfrm flipV="1">
                <a:off x="7797281" y="4022380"/>
                <a:ext cx="1060765" cy="173242"/>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859765" y="2808289"/>
                <a:ext cx="829213" cy="415779"/>
                <a:chOff x="8732837" y="1439862"/>
                <a:chExt cx="990600" cy="457200"/>
              </a:xfrm>
            </p:grpSpPr>
            <p:cxnSp>
              <p:nvCxnSpPr>
                <p:cNvPr id="43" name="Straight Connector 42"/>
                <p:cNvCxnSpPr/>
                <p:nvPr/>
              </p:nvCxnSpPr>
              <p:spPr>
                <a:xfrm>
                  <a:off x="8732837" y="1439862"/>
                  <a:ext cx="9906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723437" y="1439862"/>
                  <a:ext cx="0" cy="4572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732837" y="1897062"/>
                  <a:ext cx="9906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4948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2662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0376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91658" y="4045479"/>
                <a:ext cx="829213" cy="415779"/>
                <a:chOff x="8732837" y="1439862"/>
                <a:chExt cx="990600" cy="457200"/>
              </a:xfrm>
            </p:grpSpPr>
            <p:cxnSp>
              <p:nvCxnSpPr>
                <p:cNvPr id="37" name="Straight Connector 36"/>
                <p:cNvCxnSpPr/>
                <p:nvPr/>
              </p:nvCxnSpPr>
              <p:spPr>
                <a:xfrm>
                  <a:off x="8732837" y="1439862"/>
                  <a:ext cx="9906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723437" y="1439862"/>
                  <a:ext cx="0" cy="4572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732837" y="1897062"/>
                  <a:ext cx="9906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4948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2662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0376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bwMode="auto">
              <a:xfrm>
                <a:off x="5349266" y="2808289"/>
                <a:ext cx="1109393" cy="415779"/>
              </a:xfrm>
              <a:prstGeom prst="round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Alerts</a:t>
                </a:r>
                <a:endParaRPr lang="en-US" sz="1961" dirty="0">
                  <a:solidFill>
                    <a:srgbClr val="404040"/>
                  </a:solidFill>
                </a:endParaRPr>
              </a:p>
            </p:txBody>
          </p:sp>
          <p:sp>
            <p:nvSpPr>
              <p:cNvPr id="30" name="Rounded Rectangle 29"/>
              <p:cNvSpPr/>
              <p:nvPr/>
            </p:nvSpPr>
            <p:spPr bwMode="auto">
              <a:xfrm>
                <a:off x="5349266" y="4045479"/>
                <a:ext cx="1109393" cy="415779"/>
              </a:xfrm>
              <a:prstGeom prst="round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Data</a:t>
                </a:r>
                <a:endParaRPr lang="en-US" sz="1961" dirty="0">
                  <a:solidFill>
                    <a:srgbClr val="404040"/>
                  </a:solidFill>
                </a:endParaRPr>
              </a:p>
            </p:txBody>
          </p:sp>
          <p:sp>
            <p:nvSpPr>
              <p:cNvPr id="31" name="Rectangle 30"/>
              <p:cNvSpPr/>
              <p:nvPr/>
            </p:nvSpPr>
            <p:spPr bwMode="auto">
              <a:xfrm>
                <a:off x="8856717" y="2811175"/>
                <a:ext cx="1455683" cy="415779"/>
              </a:xfrm>
              <a:prstGeom prst="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Receiver 1</a:t>
                </a:r>
                <a:endParaRPr lang="en-US" sz="1961" dirty="0">
                  <a:solidFill>
                    <a:srgbClr val="404040"/>
                  </a:solidFill>
                </a:endParaRPr>
              </a:p>
            </p:txBody>
          </p:sp>
          <p:cxnSp>
            <p:nvCxnSpPr>
              <p:cNvPr id="32" name="Straight Arrow Connector 31"/>
              <p:cNvCxnSpPr>
                <a:endCxn id="31" idx="1"/>
              </p:cNvCxnSpPr>
              <p:nvPr/>
            </p:nvCxnSpPr>
            <p:spPr>
              <a:xfrm flipV="1">
                <a:off x="7797280" y="3019065"/>
                <a:ext cx="1059437" cy="2"/>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506965" y="3013289"/>
                <a:ext cx="325572" cy="2891"/>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513609" y="4256253"/>
                <a:ext cx="344177" cy="2891"/>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996472" y="3185301"/>
                <a:ext cx="318928" cy="398244"/>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996472" y="3722139"/>
                <a:ext cx="318928" cy="323342"/>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grpSp>
        <p:sp>
          <p:nvSpPr>
            <p:cNvPr id="7" name="Right Brace 6"/>
            <p:cNvSpPr/>
            <p:nvPr/>
          </p:nvSpPr>
          <p:spPr>
            <a:xfrm>
              <a:off x="9736674" y="2235196"/>
              <a:ext cx="270934" cy="7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04040"/>
                </a:solidFill>
              </a:endParaRPr>
            </a:p>
          </p:txBody>
        </p:sp>
        <p:sp>
          <p:nvSpPr>
            <p:cNvPr id="8" name="TextBox 7"/>
            <p:cNvSpPr txBox="1"/>
            <p:nvPr/>
          </p:nvSpPr>
          <p:spPr>
            <a:xfrm>
              <a:off x="10176941" y="2301864"/>
              <a:ext cx="1176859" cy="646331"/>
            </a:xfrm>
            <a:prstGeom prst="rect">
              <a:avLst/>
            </a:prstGeom>
            <a:noFill/>
          </p:spPr>
          <p:txBody>
            <a:bodyPr wrap="square" rtlCol="0">
              <a:spAutoFit/>
            </a:bodyPr>
            <a:lstStyle/>
            <a:p>
              <a:r>
                <a:rPr lang="en-US" dirty="0" smtClean="0">
                  <a:solidFill>
                    <a:srgbClr val="404040"/>
                  </a:solidFill>
                </a:rPr>
                <a:t>Alert Processor</a:t>
              </a:r>
              <a:endParaRPr lang="en-US" dirty="0">
                <a:solidFill>
                  <a:srgbClr val="404040"/>
                </a:solidFill>
              </a:endParaRPr>
            </a:p>
          </p:txBody>
        </p:sp>
        <p:sp>
          <p:nvSpPr>
            <p:cNvPr id="9" name="Right Brace 8"/>
            <p:cNvSpPr/>
            <p:nvPr/>
          </p:nvSpPr>
          <p:spPr>
            <a:xfrm>
              <a:off x="9736674" y="3298814"/>
              <a:ext cx="270934" cy="11443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04040"/>
                </a:solidFill>
              </a:endParaRPr>
            </a:p>
          </p:txBody>
        </p:sp>
        <p:sp>
          <p:nvSpPr>
            <p:cNvPr id="10" name="TextBox 9"/>
            <p:cNvSpPr txBox="1"/>
            <p:nvPr/>
          </p:nvSpPr>
          <p:spPr>
            <a:xfrm>
              <a:off x="10176941" y="3607829"/>
              <a:ext cx="1643862" cy="646331"/>
            </a:xfrm>
            <a:prstGeom prst="rect">
              <a:avLst/>
            </a:prstGeom>
            <a:noFill/>
          </p:spPr>
          <p:txBody>
            <a:bodyPr wrap="square" rtlCol="0">
              <a:spAutoFit/>
            </a:bodyPr>
            <a:lstStyle/>
            <a:p>
              <a:r>
                <a:rPr lang="en-US" dirty="0" smtClean="0">
                  <a:solidFill>
                    <a:srgbClr val="404040"/>
                  </a:solidFill>
                </a:rPr>
                <a:t>Storage</a:t>
              </a:r>
            </a:p>
            <a:p>
              <a:r>
                <a:rPr lang="en-US" dirty="0" smtClean="0">
                  <a:solidFill>
                    <a:srgbClr val="404040"/>
                  </a:solidFill>
                </a:rPr>
                <a:t>Pre-processor</a:t>
              </a:r>
              <a:endParaRPr lang="en-US" dirty="0">
                <a:solidFill>
                  <a:srgbClr val="404040"/>
                </a:solidFill>
              </a:endParaRPr>
            </a:p>
          </p:txBody>
        </p:sp>
      </p:grpSp>
    </p:spTree>
    <p:extLst>
      <p:ext uri="{BB962C8B-B14F-4D97-AF65-F5344CB8AC3E}">
        <p14:creationId xmlns:p14="http://schemas.microsoft.com/office/powerpoint/2010/main" val="292710116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2161836" cy="917575"/>
          </a:xfrm>
        </p:spPr>
        <p:txBody>
          <a:bodyPr/>
          <a:lstStyle/>
          <a:p>
            <a:r>
              <a:rPr lang="en-US" sz="4400" dirty="0" smtClean="0"/>
              <a:t>Routing Commands with the Azure Service Bus</a:t>
            </a:r>
            <a:endParaRPr lang="en-US" sz="4400" dirty="0"/>
          </a:p>
        </p:txBody>
      </p:sp>
      <p:grpSp>
        <p:nvGrpSpPr>
          <p:cNvPr id="4" name="Group 3"/>
          <p:cNvGrpSpPr/>
          <p:nvPr/>
        </p:nvGrpSpPr>
        <p:grpSpPr>
          <a:xfrm>
            <a:off x="782587" y="1747651"/>
            <a:ext cx="10444211" cy="3203911"/>
            <a:chOff x="782587" y="1747651"/>
            <a:chExt cx="10444211" cy="3203911"/>
          </a:xfrm>
        </p:grpSpPr>
        <p:sp>
          <p:nvSpPr>
            <p:cNvPr id="5" name="Rounded Rectangle 4"/>
            <p:cNvSpPr/>
            <p:nvPr/>
          </p:nvSpPr>
          <p:spPr>
            <a:xfrm>
              <a:off x="4018600" y="1747651"/>
              <a:ext cx="5362464" cy="320391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7858485" y="1837381"/>
              <a:ext cx="1273904" cy="400110"/>
            </a:xfrm>
            <a:prstGeom prst="rect">
              <a:avLst/>
            </a:prstGeom>
            <a:noFill/>
          </p:spPr>
          <p:txBody>
            <a:bodyPr wrap="square" rtlCol="0">
              <a:spAutoFit/>
            </a:bodyPr>
            <a:lstStyle/>
            <a:p>
              <a:pPr algn="ctr"/>
              <a:r>
                <a:rPr lang="en-US" sz="2000" b="1" dirty="0" smtClean="0">
                  <a:solidFill>
                    <a:srgbClr val="404040"/>
                  </a:solidFill>
                </a:rPr>
                <a:t>Topic</a:t>
              </a:r>
              <a:endParaRPr lang="en-US" sz="2000" b="1" dirty="0">
                <a:solidFill>
                  <a:srgbClr val="404040"/>
                </a:solidFill>
              </a:endParaRPr>
            </a:p>
          </p:txBody>
        </p:sp>
        <p:sp>
          <p:nvSpPr>
            <p:cNvPr id="7" name="TextBox 6"/>
            <p:cNvSpPr txBox="1"/>
            <p:nvPr/>
          </p:nvSpPr>
          <p:spPr>
            <a:xfrm>
              <a:off x="4332277" y="1840640"/>
              <a:ext cx="1097432" cy="400110"/>
            </a:xfrm>
            <a:prstGeom prst="rect">
              <a:avLst/>
            </a:prstGeom>
            <a:noFill/>
          </p:spPr>
          <p:txBody>
            <a:bodyPr wrap="square" rtlCol="0">
              <a:spAutoFit/>
            </a:bodyPr>
            <a:lstStyle/>
            <a:p>
              <a:pPr algn="ctr"/>
              <a:r>
                <a:rPr lang="en-US" sz="2000" b="1" dirty="0" smtClean="0">
                  <a:solidFill>
                    <a:srgbClr val="404040"/>
                  </a:solidFill>
                </a:rPr>
                <a:t>Subs</a:t>
              </a:r>
              <a:endParaRPr lang="en-US" sz="2000" b="1" dirty="0">
                <a:solidFill>
                  <a:srgbClr val="404040"/>
                </a:solidFill>
              </a:endParaRPr>
            </a:p>
          </p:txBody>
        </p:sp>
        <p:sp>
          <p:nvSpPr>
            <p:cNvPr id="8" name="TextBox 7"/>
            <p:cNvSpPr txBox="1"/>
            <p:nvPr/>
          </p:nvSpPr>
          <p:spPr>
            <a:xfrm>
              <a:off x="6081752" y="1843392"/>
              <a:ext cx="1273904" cy="400110"/>
            </a:xfrm>
            <a:prstGeom prst="rect">
              <a:avLst/>
            </a:prstGeom>
            <a:noFill/>
          </p:spPr>
          <p:txBody>
            <a:bodyPr wrap="square" rtlCol="0">
              <a:spAutoFit/>
            </a:bodyPr>
            <a:lstStyle/>
            <a:p>
              <a:pPr algn="ctr"/>
              <a:r>
                <a:rPr lang="en-US" sz="2000" b="1" dirty="0" smtClean="0">
                  <a:solidFill>
                    <a:srgbClr val="404040"/>
                  </a:solidFill>
                </a:rPr>
                <a:t>Filters</a:t>
              </a:r>
              <a:endParaRPr lang="en-US" sz="2000" b="1" dirty="0">
                <a:solidFill>
                  <a:srgbClr val="404040"/>
                </a:solidFill>
              </a:endParaRPr>
            </a:p>
          </p:txBody>
        </p:sp>
        <p:sp>
          <p:nvSpPr>
            <p:cNvPr id="9" name="TextBox 8"/>
            <p:cNvSpPr txBox="1"/>
            <p:nvPr/>
          </p:nvSpPr>
          <p:spPr>
            <a:xfrm>
              <a:off x="5000477" y="4533474"/>
              <a:ext cx="3436453" cy="369332"/>
            </a:xfrm>
            <a:prstGeom prst="rect">
              <a:avLst/>
            </a:prstGeom>
            <a:noFill/>
          </p:spPr>
          <p:txBody>
            <a:bodyPr wrap="square" rtlCol="0">
              <a:spAutoFit/>
            </a:bodyPr>
            <a:lstStyle/>
            <a:p>
              <a:pPr algn="ctr"/>
              <a:r>
                <a:rPr lang="en-US" b="1" dirty="0" smtClean="0">
                  <a:solidFill>
                    <a:srgbClr val="404040"/>
                  </a:solidFill>
                </a:rPr>
                <a:t>Service Bus</a:t>
              </a:r>
              <a:endParaRPr lang="en-US" b="1" dirty="0">
                <a:solidFill>
                  <a:srgbClr val="404040"/>
                </a:solidFill>
              </a:endParaRPr>
            </a:p>
          </p:txBody>
        </p:sp>
        <p:grpSp>
          <p:nvGrpSpPr>
            <p:cNvPr id="10" name="Group 9"/>
            <p:cNvGrpSpPr/>
            <p:nvPr/>
          </p:nvGrpSpPr>
          <p:grpSpPr>
            <a:xfrm flipH="1">
              <a:off x="8112723" y="3056540"/>
              <a:ext cx="829213" cy="415779"/>
              <a:chOff x="8732837" y="1439862"/>
              <a:chExt cx="990600" cy="457200"/>
            </a:xfrm>
          </p:grpSpPr>
          <p:cxnSp>
            <p:nvCxnSpPr>
              <p:cNvPr id="56" name="Straight Connector 55"/>
              <p:cNvCxnSpPr/>
              <p:nvPr/>
            </p:nvCxnSpPr>
            <p:spPr>
              <a:xfrm>
                <a:off x="8732837" y="1439862"/>
                <a:ext cx="9906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723437" y="1439862"/>
                <a:ext cx="0" cy="4572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732837" y="1897062"/>
                <a:ext cx="9906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4948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2662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0376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bwMode="auto">
            <a:xfrm>
              <a:off x="2201331" y="3036281"/>
              <a:ext cx="1130361" cy="415779"/>
            </a:xfrm>
            <a:prstGeom prst="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Device 2</a:t>
              </a:r>
              <a:endParaRPr lang="en-US" sz="1961" dirty="0">
                <a:solidFill>
                  <a:srgbClr val="404040"/>
                </a:solidFill>
              </a:endParaRPr>
            </a:p>
          </p:txBody>
        </p:sp>
        <p:sp>
          <p:nvSpPr>
            <p:cNvPr id="12" name="Rectangle 11"/>
            <p:cNvSpPr/>
            <p:nvPr/>
          </p:nvSpPr>
          <p:spPr bwMode="auto">
            <a:xfrm>
              <a:off x="2201995" y="2406750"/>
              <a:ext cx="1130361" cy="415779"/>
            </a:xfrm>
            <a:prstGeom prst="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Device 1</a:t>
              </a:r>
              <a:endParaRPr lang="en-US" sz="1961" dirty="0">
                <a:solidFill>
                  <a:srgbClr val="404040"/>
                </a:solidFill>
              </a:endParaRPr>
            </a:p>
          </p:txBody>
        </p:sp>
        <p:sp>
          <p:nvSpPr>
            <p:cNvPr id="13" name="Rectangle 12"/>
            <p:cNvSpPr/>
            <p:nvPr/>
          </p:nvSpPr>
          <p:spPr bwMode="auto">
            <a:xfrm>
              <a:off x="2201331" y="3672947"/>
              <a:ext cx="1130361" cy="415779"/>
            </a:xfrm>
            <a:prstGeom prst="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Device 3</a:t>
              </a:r>
              <a:endParaRPr lang="en-US" sz="1961" dirty="0">
                <a:solidFill>
                  <a:srgbClr val="404040"/>
                </a:solidFill>
              </a:endParaRPr>
            </a:p>
          </p:txBody>
        </p:sp>
        <p:cxnSp>
          <p:nvCxnSpPr>
            <p:cNvPr id="14" name="Straight Arrow Connector 13"/>
            <p:cNvCxnSpPr/>
            <p:nvPr/>
          </p:nvCxnSpPr>
          <p:spPr>
            <a:xfrm flipH="1" flipV="1">
              <a:off x="3440178" y="2648505"/>
              <a:ext cx="915901" cy="1"/>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9992577" y="3441958"/>
              <a:ext cx="1234221" cy="415779"/>
            </a:xfrm>
            <a:prstGeom prst="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Sender 2</a:t>
              </a:r>
              <a:endParaRPr lang="en-US" sz="1961" dirty="0">
                <a:solidFill>
                  <a:srgbClr val="404040"/>
                </a:solidFill>
              </a:endParaRPr>
            </a:p>
          </p:txBody>
        </p:sp>
        <p:grpSp>
          <p:nvGrpSpPr>
            <p:cNvPr id="16" name="Group 15"/>
            <p:cNvGrpSpPr/>
            <p:nvPr/>
          </p:nvGrpSpPr>
          <p:grpSpPr>
            <a:xfrm flipH="1">
              <a:off x="4472163" y="2435757"/>
              <a:ext cx="829213" cy="415779"/>
              <a:chOff x="8732837" y="1439862"/>
              <a:chExt cx="990600" cy="457200"/>
            </a:xfrm>
          </p:grpSpPr>
          <p:cxnSp>
            <p:nvCxnSpPr>
              <p:cNvPr id="50" name="Straight Connector 49"/>
              <p:cNvCxnSpPr/>
              <p:nvPr/>
            </p:nvCxnSpPr>
            <p:spPr>
              <a:xfrm>
                <a:off x="8732837" y="1439862"/>
                <a:ext cx="9906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723437" y="1439862"/>
                <a:ext cx="0" cy="4572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8732837" y="1897062"/>
                <a:ext cx="9906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4948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2662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0376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flipH="1">
              <a:off x="4465638" y="3672947"/>
              <a:ext cx="833768" cy="415779"/>
              <a:chOff x="8732837" y="1439862"/>
              <a:chExt cx="996042" cy="457200"/>
            </a:xfrm>
          </p:grpSpPr>
          <p:cxnSp>
            <p:nvCxnSpPr>
              <p:cNvPr id="44" name="Straight Connector 43"/>
              <p:cNvCxnSpPr/>
              <p:nvPr/>
            </p:nvCxnSpPr>
            <p:spPr>
              <a:xfrm>
                <a:off x="8732837" y="1439862"/>
                <a:ext cx="9906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728879" y="1439862"/>
                <a:ext cx="0" cy="4572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732837" y="1897062"/>
                <a:ext cx="9906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4948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662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0376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8" name="Rounded Rectangle 17"/>
            <p:cNvSpPr/>
            <p:nvPr/>
          </p:nvSpPr>
          <p:spPr bwMode="auto">
            <a:xfrm flipH="1">
              <a:off x="6179003" y="2435757"/>
              <a:ext cx="1109393" cy="415779"/>
            </a:xfrm>
            <a:prstGeom prst="round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Model A</a:t>
              </a:r>
              <a:endParaRPr lang="en-US" sz="1961" dirty="0">
                <a:solidFill>
                  <a:srgbClr val="404040"/>
                </a:solidFill>
              </a:endParaRPr>
            </a:p>
          </p:txBody>
        </p:sp>
        <p:sp>
          <p:nvSpPr>
            <p:cNvPr id="19" name="Rounded Rectangle 18"/>
            <p:cNvSpPr/>
            <p:nvPr/>
          </p:nvSpPr>
          <p:spPr bwMode="auto">
            <a:xfrm flipH="1">
              <a:off x="6179003" y="3672947"/>
              <a:ext cx="1109393" cy="415779"/>
            </a:xfrm>
            <a:prstGeom prst="round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Device 3</a:t>
              </a:r>
              <a:endParaRPr lang="en-US" sz="1961" dirty="0">
                <a:solidFill>
                  <a:srgbClr val="404040"/>
                </a:solidFill>
              </a:endParaRPr>
            </a:p>
          </p:txBody>
        </p:sp>
        <p:sp>
          <p:nvSpPr>
            <p:cNvPr id="20" name="Rectangle 19"/>
            <p:cNvSpPr/>
            <p:nvPr/>
          </p:nvSpPr>
          <p:spPr bwMode="auto">
            <a:xfrm>
              <a:off x="9991248" y="2438643"/>
              <a:ext cx="1234221" cy="415779"/>
            </a:xfrm>
            <a:prstGeom prst="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Sender 1</a:t>
              </a:r>
              <a:endParaRPr lang="en-US" sz="1961" dirty="0">
                <a:solidFill>
                  <a:srgbClr val="404040"/>
                </a:solidFill>
              </a:endParaRPr>
            </a:p>
          </p:txBody>
        </p:sp>
        <p:cxnSp>
          <p:nvCxnSpPr>
            <p:cNvPr id="21" name="Straight Arrow Connector 20"/>
            <p:cNvCxnSpPr/>
            <p:nvPr/>
          </p:nvCxnSpPr>
          <p:spPr>
            <a:xfrm flipH="1">
              <a:off x="5304694" y="2640617"/>
              <a:ext cx="697448" cy="141"/>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311340" y="3880836"/>
              <a:ext cx="721180" cy="2887"/>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434877" y="2812769"/>
              <a:ext cx="557648" cy="436573"/>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flipH="1">
              <a:off x="4472162" y="3062288"/>
              <a:ext cx="829213" cy="415779"/>
              <a:chOff x="8732837" y="1439862"/>
              <a:chExt cx="990600" cy="457200"/>
            </a:xfrm>
          </p:grpSpPr>
          <p:cxnSp>
            <p:nvCxnSpPr>
              <p:cNvPr id="38" name="Straight Connector 37"/>
              <p:cNvCxnSpPr/>
              <p:nvPr/>
            </p:nvCxnSpPr>
            <p:spPr>
              <a:xfrm>
                <a:off x="8732837" y="1439862"/>
                <a:ext cx="9906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723437" y="1439862"/>
                <a:ext cx="0" cy="4572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732837" y="1897062"/>
                <a:ext cx="9906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4948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2662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037637" y="1516062"/>
                <a:ext cx="0" cy="30480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5" name="Rounded Rectangle 24"/>
            <p:cNvSpPr/>
            <p:nvPr/>
          </p:nvSpPr>
          <p:spPr bwMode="auto">
            <a:xfrm flipH="1">
              <a:off x="6179002" y="3062288"/>
              <a:ext cx="1109393" cy="415779"/>
            </a:xfrm>
            <a:prstGeom prst="round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smtClean="0">
                  <a:solidFill>
                    <a:srgbClr val="404040"/>
                  </a:solidFill>
                </a:rPr>
                <a:t>Model T</a:t>
              </a:r>
              <a:endParaRPr lang="en-US" sz="1961" dirty="0">
                <a:solidFill>
                  <a:srgbClr val="404040"/>
                </a:solidFill>
              </a:endParaRPr>
            </a:p>
          </p:txBody>
        </p:sp>
        <p:cxnSp>
          <p:nvCxnSpPr>
            <p:cNvPr id="26" name="Straight Arrow Connector 25"/>
            <p:cNvCxnSpPr/>
            <p:nvPr/>
          </p:nvCxnSpPr>
          <p:spPr>
            <a:xfrm flipH="1" flipV="1">
              <a:off x="3440178" y="3266198"/>
              <a:ext cx="915901" cy="1"/>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3440178" y="3880836"/>
              <a:ext cx="915901" cy="1"/>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434877" y="3285171"/>
              <a:ext cx="486490" cy="1"/>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323230" y="3249342"/>
              <a:ext cx="697448" cy="141"/>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311340" y="3296156"/>
              <a:ext cx="690802" cy="561581"/>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434879" y="3320773"/>
              <a:ext cx="557648" cy="436573"/>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2" name="Left Brace 31"/>
            <p:cNvSpPr/>
            <p:nvPr/>
          </p:nvSpPr>
          <p:spPr>
            <a:xfrm>
              <a:off x="1777998" y="3036281"/>
              <a:ext cx="101600" cy="10524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04040"/>
                </a:solidFill>
              </a:endParaRPr>
            </a:p>
          </p:txBody>
        </p:sp>
        <p:sp>
          <p:nvSpPr>
            <p:cNvPr id="33" name="TextBox 32"/>
            <p:cNvSpPr txBox="1"/>
            <p:nvPr/>
          </p:nvSpPr>
          <p:spPr>
            <a:xfrm>
              <a:off x="782587" y="3363595"/>
              <a:ext cx="958917" cy="369332"/>
            </a:xfrm>
            <a:prstGeom prst="rect">
              <a:avLst/>
            </a:prstGeom>
            <a:noFill/>
          </p:spPr>
          <p:txBody>
            <a:bodyPr wrap="none" rtlCol="0">
              <a:spAutoFit/>
            </a:bodyPr>
            <a:lstStyle/>
            <a:p>
              <a:r>
                <a:rPr lang="en-US" dirty="0" smtClean="0">
                  <a:solidFill>
                    <a:srgbClr val="404040"/>
                  </a:solidFill>
                </a:rPr>
                <a:t>Model T</a:t>
              </a:r>
              <a:endParaRPr lang="en-US" dirty="0">
                <a:solidFill>
                  <a:srgbClr val="404040"/>
                </a:solidFill>
              </a:endParaRPr>
            </a:p>
          </p:txBody>
        </p:sp>
        <p:sp>
          <p:nvSpPr>
            <p:cNvPr id="34" name="Left Brace 33"/>
            <p:cNvSpPr/>
            <p:nvPr/>
          </p:nvSpPr>
          <p:spPr>
            <a:xfrm>
              <a:off x="1777998" y="2406371"/>
              <a:ext cx="107101" cy="3655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04040"/>
                </a:solidFill>
              </a:endParaRPr>
            </a:p>
          </p:txBody>
        </p:sp>
        <p:sp>
          <p:nvSpPr>
            <p:cNvPr id="35" name="TextBox 34"/>
            <p:cNvSpPr txBox="1"/>
            <p:nvPr/>
          </p:nvSpPr>
          <p:spPr>
            <a:xfrm>
              <a:off x="782587" y="2402398"/>
              <a:ext cx="979755" cy="369332"/>
            </a:xfrm>
            <a:prstGeom prst="rect">
              <a:avLst/>
            </a:prstGeom>
            <a:noFill/>
          </p:spPr>
          <p:txBody>
            <a:bodyPr wrap="none" rtlCol="0">
              <a:spAutoFit/>
            </a:bodyPr>
            <a:lstStyle/>
            <a:p>
              <a:r>
                <a:rPr lang="en-US" dirty="0" smtClean="0">
                  <a:solidFill>
                    <a:srgbClr val="404040"/>
                  </a:solidFill>
                </a:rPr>
                <a:t>Model A</a:t>
              </a:r>
              <a:endParaRPr lang="en-US" dirty="0">
                <a:solidFill>
                  <a:srgbClr val="404040"/>
                </a:solidFill>
              </a:endParaRPr>
            </a:p>
          </p:txBody>
        </p:sp>
        <p:cxnSp>
          <p:nvCxnSpPr>
            <p:cNvPr id="36" name="Straight Arrow Connector 35"/>
            <p:cNvCxnSpPr/>
            <p:nvPr/>
          </p:nvCxnSpPr>
          <p:spPr>
            <a:xfrm flipH="1">
              <a:off x="8995234" y="2666987"/>
              <a:ext cx="915906" cy="577183"/>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8995235" y="3285171"/>
              <a:ext cx="915902" cy="364677"/>
            </a:xfrm>
            <a:prstGeom prst="straightConnector1">
              <a:avLst/>
            </a:prstGeom>
            <a:ln w="254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grpSp>
      <p:sp>
        <p:nvSpPr>
          <p:cNvPr id="62" name="Content Placeholder 2"/>
          <p:cNvSpPr txBox="1">
            <a:spLocks/>
          </p:cNvSpPr>
          <p:nvPr/>
        </p:nvSpPr>
        <p:spPr>
          <a:xfrm>
            <a:off x="1330421" y="5358108"/>
            <a:ext cx="10374216" cy="1375301"/>
          </a:xfrm>
          <a:prstGeom prst="rect">
            <a:avLst/>
          </a:prstGeom>
        </p:spPr>
        <p:txBody>
          <a:bodyPr numCol="2">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404040"/>
              </a:buClr>
            </a:pPr>
            <a:r>
              <a:rPr lang="en-US" sz="2800" dirty="0" smtClean="0">
                <a:gradFill>
                  <a:gsLst>
                    <a:gs pos="1250">
                      <a:srgbClr val="404040"/>
                    </a:gs>
                    <a:gs pos="100000">
                      <a:srgbClr val="404040"/>
                    </a:gs>
                  </a:gsLst>
                  <a:lin ang="5400000" scaled="0"/>
                </a:gradFill>
              </a:rPr>
              <a:t>Target individuals or groups</a:t>
            </a:r>
          </a:p>
          <a:p>
            <a:pPr>
              <a:buClr>
                <a:srgbClr val="404040"/>
              </a:buClr>
            </a:pPr>
            <a:r>
              <a:rPr lang="en-US" sz="2800" dirty="0" smtClean="0">
                <a:gradFill>
                  <a:gsLst>
                    <a:gs pos="1250">
                      <a:srgbClr val="404040"/>
                    </a:gs>
                    <a:gs pos="100000">
                      <a:srgbClr val="404040"/>
                    </a:gs>
                  </a:gsLst>
                  <a:lin ang="5400000" scaled="0"/>
                </a:gradFill>
              </a:rPr>
              <a:t>Set delivery timeouts (TTL)</a:t>
            </a:r>
          </a:p>
          <a:p>
            <a:pPr>
              <a:buClr>
                <a:srgbClr val="404040"/>
              </a:buClr>
            </a:pPr>
            <a:endParaRPr lang="en-US" sz="2800" dirty="0" smtClean="0">
              <a:gradFill>
                <a:gsLst>
                  <a:gs pos="1250">
                    <a:srgbClr val="404040"/>
                  </a:gs>
                  <a:gs pos="100000">
                    <a:srgbClr val="404040"/>
                  </a:gs>
                </a:gsLst>
                <a:lin ang="5400000" scaled="0"/>
              </a:gradFill>
            </a:endParaRPr>
          </a:p>
          <a:p>
            <a:pPr>
              <a:buClr>
                <a:srgbClr val="404040"/>
              </a:buClr>
            </a:pPr>
            <a:endParaRPr lang="en-US" sz="2800" dirty="0" smtClean="0">
              <a:gradFill>
                <a:gsLst>
                  <a:gs pos="1250">
                    <a:srgbClr val="404040"/>
                  </a:gs>
                  <a:gs pos="100000">
                    <a:srgbClr val="404040"/>
                  </a:gs>
                </a:gsLst>
                <a:lin ang="5400000" scaled="0"/>
              </a:gradFill>
            </a:endParaRPr>
          </a:p>
          <a:p>
            <a:pPr>
              <a:buClr>
                <a:srgbClr val="404040"/>
              </a:buClr>
            </a:pPr>
            <a:endParaRPr lang="en-US" sz="2800" dirty="0" smtClean="0">
              <a:gradFill>
                <a:gsLst>
                  <a:gs pos="1250">
                    <a:srgbClr val="404040"/>
                  </a:gs>
                  <a:gs pos="100000">
                    <a:srgbClr val="404040"/>
                  </a:gs>
                </a:gsLst>
                <a:lin ang="5400000" scaled="0"/>
              </a:gradFill>
            </a:endParaRPr>
          </a:p>
          <a:p>
            <a:pPr>
              <a:buClr>
                <a:srgbClr val="404040"/>
              </a:buClr>
            </a:pPr>
            <a:r>
              <a:rPr lang="en-US" sz="2800" dirty="0" smtClean="0">
                <a:gradFill>
                  <a:gsLst>
                    <a:gs pos="1250">
                      <a:srgbClr val="404040"/>
                    </a:gs>
                    <a:gs pos="100000">
                      <a:srgbClr val="404040"/>
                    </a:gs>
                  </a:gsLst>
                  <a:lin ang="5400000" scaled="0"/>
                </a:gradFill>
              </a:rPr>
              <a:t>Deal with spotty connectivity</a:t>
            </a:r>
          </a:p>
          <a:p>
            <a:pPr>
              <a:buClr>
                <a:srgbClr val="404040"/>
              </a:buClr>
            </a:pPr>
            <a:r>
              <a:rPr lang="en-US" sz="2800" dirty="0" smtClean="0">
                <a:gradFill>
                  <a:gsLst>
                    <a:gs pos="1250">
                      <a:srgbClr val="404040"/>
                    </a:gs>
                    <a:gs pos="100000">
                      <a:srgbClr val="404040"/>
                    </a:gs>
                  </a:gsLst>
                  <a:lin ang="5400000" scaled="0"/>
                </a:gradFill>
              </a:rPr>
              <a:t>Traverse NATs/firewalls securely</a:t>
            </a:r>
          </a:p>
          <a:p>
            <a:pPr>
              <a:buClr>
                <a:srgbClr val="404040"/>
              </a:buClr>
            </a:pPr>
            <a:endParaRPr lang="en-US" sz="2800" dirty="0" smtClean="0">
              <a:gradFill>
                <a:gsLst>
                  <a:gs pos="1250">
                    <a:srgbClr val="404040"/>
                  </a:gs>
                  <a:gs pos="100000">
                    <a:srgbClr val="404040"/>
                  </a:gs>
                </a:gsLst>
                <a:lin ang="5400000" scaled="0"/>
              </a:gradFill>
            </a:endParaRPr>
          </a:p>
          <a:p>
            <a:pPr>
              <a:buClr>
                <a:srgbClr val="404040"/>
              </a:buClr>
            </a:pPr>
            <a:endParaRPr lang="en-US" sz="2800" dirty="0" smtClean="0">
              <a:gradFill>
                <a:gsLst>
                  <a:gs pos="1250">
                    <a:srgbClr val="404040"/>
                  </a:gs>
                  <a:gs pos="100000">
                    <a:srgbClr val="404040"/>
                  </a:gs>
                </a:gsLst>
                <a:lin ang="5400000" scaled="0"/>
              </a:gradFill>
            </a:endParaRPr>
          </a:p>
        </p:txBody>
      </p:sp>
    </p:spTree>
    <p:extLst>
      <p:ext uri="{BB962C8B-B14F-4D97-AF65-F5344CB8AC3E}">
        <p14:creationId xmlns:p14="http://schemas.microsoft.com/office/powerpoint/2010/main" val="20847288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Shape 3"/>
          <p:cNvSpPr/>
          <p:nvPr/>
        </p:nvSpPr>
        <p:spPr>
          <a:xfrm>
            <a:off x="6221338" y="2597731"/>
            <a:ext cx="5794695" cy="1527322"/>
          </a:xfrm>
          <a:prstGeom prst="corner">
            <a:avLst>
              <a:gd name="adj1" fmla="val 43455"/>
              <a:gd name="adj2" fmla="val 381937"/>
            </a:avLst>
          </a:prstGeom>
          <a:solidFill>
            <a:schemeClr val="accent3">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32597"/>
            <a:r>
              <a:rPr lang="en-US" sz="2448" dirty="0">
                <a:solidFill>
                  <a:prstClr val="black">
                    <a:lumMod val="85000"/>
                    <a:lumOff val="15000"/>
                  </a:prstClr>
                </a:solidFill>
                <a:cs typeface="Segoe UI" panose="020B0502040204020203" pitchFamily="34" charset="0"/>
              </a:rPr>
              <a:t>Service Bus Messaging</a:t>
            </a:r>
          </a:p>
        </p:txBody>
      </p:sp>
      <p:sp>
        <p:nvSpPr>
          <p:cNvPr id="29" name="Content Placeholder 28"/>
          <p:cNvSpPr>
            <a:spLocks noGrp="1"/>
          </p:cNvSpPr>
          <p:nvPr>
            <p:ph idx="1"/>
          </p:nvPr>
        </p:nvSpPr>
        <p:spPr>
          <a:xfrm>
            <a:off x="834489" y="1961350"/>
            <a:ext cx="3402548" cy="4437962"/>
          </a:xfrm>
        </p:spPr>
        <p:txBody>
          <a:bodyPr>
            <a:normAutofit/>
          </a:bodyPr>
          <a:lstStyle/>
          <a:p>
            <a:pPr marL="524586" indent="-524586">
              <a:buFont typeface="+mj-lt"/>
              <a:buAutoNum type="arabicPeriod"/>
            </a:pPr>
            <a:r>
              <a:rPr lang="en-US" sz="2040" dirty="0"/>
              <a:t>Custom Protocol Gateway</a:t>
            </a:r>
          </a:p>
          <a:p>
            <a:pPr marL="524586" indent="-524586">
              <a:buFont typeface="+mj-lt"/>
              <a:buAutoNum type="arabicPeriod"/>
            </a:pPr>
            <a:endParaRPr lang="en-US" sz="2040" dirty="0"/>
          </a:p>
          <a:p>
            <a:pPr marL="524586" indent="-524586">
              <a:buFont typeface="+mj-lt"/>
              <a:buAutoNum type="arabicPeriod"/>
            </a:pPr>
            <a:r>
              <a:rPr lang="en-US" sz="2040" dirty="0"/>
              <a:t>Telemetry Pump and Adapters</a:t>
            </a:r>
          </a:p>
          <a:p>
            <a:pPr marL="524586" indent="-524586">
              <a:buFont typeface="+mj-lt"/>
              <a:buAutoNum type="arabicPeriod"/>
            </a:pPr>
            <a:endParaRPr lang="en-US" sz="2040" dirty="0"/>
          </a:p>
          <a:p>
            <a:pPr marL="524586" indent="-524586">
              <a:buFont typeface="+mj-lt"/>
              <a:buAutoNum type="arabicPeriod"/>
            </a:pPr>
            <a:r>
              <a:rPr lang="en-US" sz="2040" dirty="0"/>
              <a:t>Command Gateway</a:t>
            </a:r>
          </a:p>
          <a:p>
            <a:pPr marL="524586" indent="-524586">
              <a:buFont typeface="+mj-lt"/>
              <a:buAutoNum type="arabicPeriod"/>
            </a:pPr>
            <a:endParaRPr lang="en-US" sz="2040" dirty="0"/>
          </a:p>
          <a:p>
            <a:pPr marL="524586" indent="-524586">
              <a:buFont typeface="+mj-lt"/>
              <a:buAutoNum type="arabicPeriod"/>
            </a:pPr>
            <a:r>
              <a:rPr lang="en-US" sz="2040" dirty="0"/>
              <a:t>Provisioning Service and Metadata Store</a:t>
            </a:r>
          </a:p>
        </p:txBody>
      </p:sp>
      <p:sp>
        <p:nvSpPr>
          <p:cNvPr id="5" name="Rectangle 4"/>
          <p:cNvSpPr/>
          <p:nvPr/>
        </p:nvSpPr>
        <p:spPr>
          <a:xfrm>
            <a:off x="8459222" y="2589896"/>
            <a:ext cx="3544325" cy="72033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32597"/>
            <a:r>
              <a:rPr lang="en-US" sz="1632" dirty="0">
                <a:solidFill>
                  <a:prstClr val="white"/>
                </a:solidFill>
                <a:cs typeface="Segoe UI" panose="020B0502040204020203" pitchFamily="34" charset="0"/>
              </a:rPr>
              <a:t>Custom Protocol Gateway Host</a:t>
            </a:r>
          </a:p>
        </p:txBody>
      </p:sp>
      <p:sp>
        <p:nvSpPr>
          <p:cNvPr id="6" name="Rectangle 5"/>
          <p:cNvSpPr/>
          <p:nvPr/>
        </p:nvSpPr>
        <p:spPr>
          <a:xfrm>
            <a:off x="8459223" y="2152165"/>
            <a:ext cx="1009736" cy="367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32597"/>
            <a:r>
              <a:rPr lang="en-US" sz="1428" dirty="0">
                <a:solidFill>
                  <a:prstClr val="white"/>
                </a:solidFill>
                <a:cs typeface="Segoe UI" panose="020B0502040204020203" pitchFamily="34" charset="0"/>
              </a:rPr>
              <a:t>MQTT</a:t>
            </a:r>
          </a:p>
        </p:txBody>
      </p:sp>
      <p:sp>
        <p:nvSpPr>
          <p:cNvPr id="7" name="Rectangle 6"/>
          <p:cNvSpPr/>
          <p:nvPr/>
        </p:nvSpPr>
        <p:spPr>
          <a:xfrm>
            <a:off x="9547260" y="2152165"/>
            <a:ext cx="1009736" cy="367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32597"/>
            <a:r>
              <a:rPr lang="en-US" sz="1428" dirty="0" err="1">
                <a:solidFill>
                  <a:prstClr val="white"/>
                </a:solidFill>
                <a:cs typeface="Segoe UI" panose="020B0502040204020203" pitchFamily="34" charset="0"/>
              </a:rPr>
              <a:t>CoAP</a:t>
            </a:r>
            <a:endParaRPr lang="en-US" sz="1428" dirty="0">
              <a:solidFill>
                <a:prstClr val="white"/>
              </a:solidFill>
              <a:cs typeface="Segoe UI" panose="020B0502040204020203" pitchFamily="34" charset="0"/>
            </a:endParaRPr>
          </a:p>
        </p:txBody>
      </p:sp>
      <p:sp>
        <p:nvSpPr>
          <p:cNvPr id="8" name="Rectangle 7"/>
          <p:cNvSpPr/>
          <p:nvPr/>
        </p:nvSpPr>
        <p:spPr>
          <a:xfrm>
            <a:off x="10614175" y="2152165"/>
            <a:ext cx="1389372" cy="367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32597"/>
            <a:r>
              <a:rPr lang="en-US" sz="2856" dirty="0">
                <a:solidFill>
                  <a:prstClr val="white"/>
                </a:solidFill>
                <a:cs typeface="Segoe UI" panose="020B0502040204020203" pitchFamily="34" charset="0"/>
              </a:rPr>
              <a:t>…</a:t>
            </a:r>
          </a:p>
        </p:txBody>
      </p:sp>
      <p:sp>
        <p:nvSpPr>
          <p:cNvPr id="10" name="Rectangle 9"/>
          <p:cNvSpPr/>
          <p:nvPr/>
        </p:nvSpPr>
        <p:spPr>
          <a:xfrm>
            <a:off x="6221338" y="4317724"/>
            <a:ext cx="2863767" cy="57498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32597"/>
            <a:r>
              <a:rPr lang="en-US" sz="1428" dirty="0">
                <a:solidFill>
                  <a:prstClr val="black"/>
                </a:solidFill>
                <a:cs typeface="Segoe UI" panose="020B0502040204020203" pitchFamily="34" charset="0"/>
              </a:rPr>
              <a:t>Telemetry/Request </a:t>
            </a:r>
          </a:p>
          <a:p>
            <a:pPr algn="ctr" defTabSz="932597"/>
            <a:r>
              <a:rPr lang="en-US" sz="1428" dirty="0">
                <a:solidFill>
                  <a:prstClr val="black"/>
                </a:solidFill>
                <a:cs typeface="Segoe UI" panose="020B0502040204020203" pitchFamily="34" charset="0"/>
              </a:rPr>
              <a:t>Router</a:t>
            </a:r>
          </a:p>
        </p:txBody>
      </p:sp>
      <p:sp>
        <p:nvSpPr>
          <p:cNvPr id="11" name="Rectangle 10"/>
          <p:cNvSpPr/>
          <p:nvPr/>
        </p:nvSpPr>
        <p:spPr>
          <a:xfrm>
            <a:off x="9135255" y="4312287"/>
            <a:ext cx="2868294" cy="57820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32597"/>
            <a:r>
              <a:rPr lang="en-US" sz="1428" dirty="0" smtClean="0">
                <a:solidFill>
                  <a:prstClr val="black"/>
                </a:solidFill>
                <a:cs typeface="Segoe UI" panose="020B0502040204020203" pitchFamily="34" charset="0"/>
              </a:rPr>
              <a:t>Notification/Command</a:t>
            </a:r>
          </a:p>
          <a:p>
            <a:pPr algn="ctr" defTabSz="932597"/>
            <a:r>
              <a:rPr lang="en-US" sz="1428" dirty="0" smtClean="0">
                <a:solidFill>
                  <a:prstClr val="black"/>
                </a:solidFill>
                <a:cs typeface="Segoe UI" panose="020B0502040204020203" pitchFamily="34" charset="0"/>
              </a:rPr>
              <a:t>Router</a:t>
            </a:r>
            <a:endParaRPr lang="en-US" sz="1428" dirty="0">
              <a:solidFill>
                <a:prstClr val="black"/>
              </a:solidFill>
              <a:cs typeface="Segoe UI" panose="020B0502040204020203" pitchFamily="34" charset="0"/>
            </a:endParaRPr>
          </a:p>
        </p:txBody>
      </p:sp>
      <p:sp>
        <p:nvSpPr>
          <p:cNvPr id="12" name="Down Arrow 11"/>
          <p:cNvSpPr/>
          <p:nvPr/>
        </p:nvSpPr>
        <p:spPr>
          <a:xfrm>
            <a:off x="6301319" y="4351177"/>
            <a:ext cx="194038" cy="50486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32597"/>
            <a:endParaRPr lang="en-US" sz="1632">
              <a:solidFill>
                <a:prstClr val="black"/>
              </a:solidFill>
              <a:cs typeface="Segoe UI" panose="020B0502040204020203" pitchFamily="34" charset="0"/>
            </a:endParaRPr>
          </a:p>
        </p:txBody>
      </p:sp>
      <p:sp>
        <p:nvSpPr>
          <p:cNvPr id="13" name="Up Arrow 12"/>
          <p:cNvSpPr/>
          <p:nvPr/>
        </p:nvSpPr>
        <p:spPr>
          <a:xfrm>
            <a:off x="11866375" y="4382842"/>
            <a:ext cx="113436" cy="473202"/>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32597"/>
            <a:endParaRPr lang="en-US" sz="1632">
              <a:solidFill>
                <a:prstClr val="white"/>
              </a:solidFill>
              <a:cs typeface="Segoe UI" panose="020B0502040204020203" pitchFamily="34" charset="0"/>
            </a:endParaRPr>
          </a:p>
        </p:txBody>
      </p:sp>
      <p:sp>
        <p:nvSpPr>
          <p:cNvPr id="14" name="Rectangle 13"/>
          <p:cNvSpPr/>
          <p:nvPr/>
        </p:nvSpPr>
        <p:spPr>
          <a:xfrm>
            <a:off x="6221338" y="4926166"/>
            <a:ext cx="2863767" cy="64671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32597"/>
            <a:r>
              <a:rPr lang="en-US" sz="1428" dirty="0">
                <a:solidFill>
                  <a:prstClr val="black">
                    <a:lumMod val="85000"/>
                    <a:lumOff val="15000"/>
                  </a:prstClr>
                </a:solidFill>
                <a:cs typeface="Segoe UI" panose="020B0502040204020203" pitchFamily="34" charset="0"/>
              </a:rPr>
              <a:t>Adapters</a:t>
            </a:r>
          </a:p>
        </p:txBody>
      </p:sp>
      <p:sp>
        <p:nvSpPr>
          <p:cNvPr id="15" name="Rectangle 14"/>
          <p:cNvSpPr/>
          <p:nvPr/>
        </p:nvSpPr>
        <p:spPr>
          <a:xfrm>
            <a:off x="9135255" y="4923207"/>
            <a:ext cx="2868293" cy="66381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32597"/>
            <a:r>
              <a:rPr lang="en-US" sz="1428" dirty="0">
                <a:solidFill>
                  <a:prstClr val="black">
                    <a:lumMod val="85000"/>
                    <a:lumOff val="15000"/>
                  </a:prstClr>
                </a:solidFill>
                <a:cs typeface="Segoe UI" panose="020B0502040204020203" pitchFamily="34" charset="0"/>
              </a:rPr>
              <a:t>Command API Host</a:t>
            </a:r>
          </a:p>
        </p:txBody>
      </p:sp>
      <p:sp>
        <p:nvSpPr>
          <p:cNvPr id="16" name="Rectangle 15"/>
          <p:cNvSpPr/>
          <p:nvPr/>
        </p:nvSpPr>
        <p:spPr>
          <a:xfrm>
            <a:off x="4586196" y="2580888"/>
            <a:ext cx="1395178" cy="153633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632" dirty="0">
                <a:solidFill>
                  <a:prstClr val="white"/>
                </a:solidFill>
                <a:cs typeface="Segoe UI" panose="020B0502040204020203" pitchFamily="34" charset="0"/>
              </a:rPr>
              <a:t>Provisioning Service</a:t>
            </a:r>
          </a:p>
        </p:txBody>
      </p:sp>
      <p:sp>
        <p:nvSpPr>
          <p:cNvPr id="17" name="Rectangle 16"/>
          <p:cNvSpPr/>
          <p:nvPr/>
        </p:nvSpPr>
        <p:spPr>
          <a:xfrm>
            <a:off x="4586197" y="4117218"/>
            <a:ext cx="1395177" cy="14783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632" dirty="0">
                <a:solidFill>
                  <a:prstClr val="white"/>
                </a:solidFill>
                <a:cs typeface="Segoe UI" panose="020B0502040204020203" pitchFamily="34" charset="0"/>
              </a:rPr>
              <a:t>Device Metadata and Key  Store</a:t>
            </a:r>
          </a:p>
        </p:txBody>
      </p:sp>
      <p:sp>
        <p:nvSpPr>
          <p:cNvPr id="18" name="Down Arrow 17"/>
          <p:cNvSpPr/>
          <p:nvPr/>
        </p:nvSpPr>
        <p:spPr>
          <a:xfrm>
            <a:off x="6336377" y="5606335"/>
            <a:ext cx="434748" cy="1340910"/>
          </a:xfrm>
          <a:prstGeom prst="downArrow">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vert270" wrap="square" lIns="93260" tIns="46630" rIns="93260" bIns="46630" numCol="1" spcCol="0" rtlCol="0" fromWordArt="0" anchor="ctr" anchorCtr="0" forceAA="0" compatLnSpc="1">
            <a:prstTxWarp prst="textNoShape">
              <a:avLst/>
            </a:prstTxWarp>
            <a:noAutofit/>
          </a:bodyPr>
          <a:lstStyle/>
          <a:p>
            <a:pPr algn="ctr" defTabSz="932597"/>
            <a:r>
              <a:rPr lang="en-US" sz="1428" dirty="0" err="1">
                <a:solidFill>
                  <a:prstClr val="black">
                    <a:lumMod val="85000"/>
                    <a:lumOff val="15000"/>
                  </a:prstClr>
                </a:solidFill>
                <a:cs typeface="Segoe UI" panose="020B0502040204020203" pitchFamily="34" charset="0"/>
              </a:rPr>
              <a:t>HDInsight</a:t>
            </a:r>
            <a:endParaRPr lang="en-US" sz="1428" dirty="0">
              <a:solidFill>
                <a:prstClr val="black">
                  <a:lumMod val="85000"/>
                  <a:lumOff val="15000"/>
                </a:prstClr>
              </a:solidFill>
              <a:cs typeface="Segoe UI" panose="020B0502040204020203" pitchFamily="34" charset="0"/>
            </a:endParaRPr>
          </a:p>
        </p:txBody>
      </p:sp>
      <p:sp>
        <p:nvSpPr>
          <p:cNvPr id="19" name="Down Arrow 18"/>
          <p:cNvSpPr/>
          <p:nvPr/>
        </p:nvSpPr>
        <p:spPr>
          <a:xfrm>
            <a:off x="6771125" y="5606334"/>
            <a:ext cx="434748" cy="1340910"/>
          </a:xfrm>
          <a:prstGeom prst="downArrow">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vert270" wrap="square" lIns="93260" tIns="46630" rIns="93260" bIns="46630" numCol="1" spcCol="0" rtlCol="0" fromWordArt="0" anchor="ctr" anchorCtr="0" forceAA="0" compatLnSpc="1">
            <a:prstTxWarp prst="textNoShape">
              <a:avLst/>
            </a:prstTxWarp>
            <a:noAutofit/>
          </a:bodyPr>
          <a:lstStyle/>
          <a:p>
            <a:pPr algn="ctr" defTabSz="932597"/>
            <a:r>
              <a:rPr lang="en-US" sz="1428" dirty="0">
                <a:solidFill>
                  <a:prstClr val="black">
                    <a:lumMod val="85000"/>
                    <a:lumOff val="15000"/>
                  </a:prstClr>
                </a:solidFill>
                <a:cs typeface="Segoe UI" panose="020B0502040204020203" pitchFamily="34" charset="0"/>
              </a:rPr>
              <a:t>BizTalk</a:t>
            </a:r>
          </a:p>
        </p:txBody>
      </p:sp>
      <p:sp>
        <p:nvSpPr>
          <p:cNvPr id="20" name="Down Arrow 19"/>
          <p:cNvSpPr/>
          <p:nvPr/>
        </p:nvSpPr>
        <p:spPr>
          <a:xfrm>
            <a:off x="7205872" y="5606334"/>
            <a:ext cx="434748" cy="1340910"/>
          </a:xfrm>
          <a:prstGeom prst="downArrow">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vert270" wrap="square" lIns="93260" tIns="46630" rIns="93260" bIns="46630" numCol="1" spcCol="0" rtlCol="0" fromWordArt="0" anchor="ctr" anchorCtr="0" forceAA="0" compatLnSpc="1">
            <a:prstTxWarp prst="textNoShape">
              <a:avLst/>
            </a:prstTxWarp>
            <a:noAutofit/>
          </a:bodyPr>
          <a:lstStyle/>
          <a:p>
            <a:pPr algn="ctr" defTabSz="932597"/>
            <a:r>
              <a:rPr lang="en-US" sz="1428" dirty="0">
                <a:solidFill>
                  <a:prstClr val="black">
                    <a:lumMod val="85000"/>
                    <a:lumOff val="15000"/>
                  </a:prstClr>
                </a:solidFill>
                <a:cs typeface="Segoe UI" panose="020B0502040204020203" pitchFamily="34" charset="0"/>
              </a:rPr>
              <a:t>Orleans</a:t>
            </a:r>
          </a:p>
        </p:txBody>
      </p:sp>
      <p:sp>
        <p:nvSpPr>
          <p:cNvPr id="21" name="Down Arrow 20"/>
          <p:cNvSpPr/>
          <p:nvPr/>
        </p:nvSpPr>
        <p:spPr>
          <a:xfrm>
            <a:off x="7644784" y="5606334"/>
            <a:ext cx="434748" cy="1340910"/>
          </a:xfrm>
          <a:prstGeom prst="downArrow">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vert270" wrap="square" lIns="93260" tIns="46630" rIns="93260" bIns="46630" numCol="1" spcCol="0" rtlCol="0" fromWordArt="0" anchor="ctr" anchorCtr="0" forceAA="0" compatLnSpc="1">
            <a:prstTxWarp prst="textNoShape">
              <a:avLst/>
            </a:prstTxWarp>
            <a:noAutofit/>
          </a:bodyPr>
          <a:lstStyle/>
          <a:p>
            <a:pPr algn="ctr" defTabSz="932597"/>
            <a:r>
              <a:rPr lang="en-US" sz="1428" dirty="0">
                <a:solidFill>
                  <a:prstClr val="black">
                    <a:lumMod val="85000"/>
                    <a:lumOff val="15000"/>
                  </a:prstClr>
                </a:solidFill>
                <a:cs typeface="Segoe UI" panose="020B0502040204020203" pitchFamily="34" charset="0"/>
              </a:rPr>
              <a:t>Azure Storage</a:t>
            </a:r>
          </a:p>
        </p:txBody>
      </p:sp>
      <p:sp>
        <p:nvSpPr>
          <p:cNvPr id="22" name="Down Arrow 21"/>
          <p:cNvSpPr/>
          <p:nvPr/>
        </p:nvSpPr>
        <p:spPr>
          <a:xfrm>
            <a:off x="8075368" y="5604725"/>
            <a:ext cx="434748" cy="1340910"/>
          </a:xfrm>
          <a:prstGeom prst="downArrow">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vert270" wrap="square" lIns="93260" tIns="46630" rIns="93260" bIns="46630" numCol="1" spcCol="0" rtlCol="0" fromWordArt="0" anchor="ctr" anchorCtr="0" forceAA="0" compatLnSpc="1">
            <a:prstTxWarp prst="textNoShape">
              <a:avLst/>
            </a:prstTxWarp>
            <a:noAutofit/>
          </a:bodyPr>
          <a:lstStyle/>
          <a:p>
            <a:pPr algn="ctr" defTabSz="932597"/>
            <a:r>
              <a:rPr lang="en-US" sz="1428" dirty="0" smtClean="0">
                <a:solidFill>
                  <a:prstClr val="black">
                    <a:lumMod val="85000"/>
                    <a:lumOff val="15000"/>
                  </a:prstClr>
                </a:solidFill>
                <a:cs typeface="Segoe UI" panose="020B0502040204020203" pitchFamily="34" charset="0"/>
              </a:rPr>
              <a:t>Azure </a:t>
            </a:r>
            <a:r>
              <a:rPr lang="en-US" sz="1428" dirty="0" err="1" smtClean="0">
                <a:solidFill>
                  <a:prstClr val="black">
                    <a:lumMod val="85000"/>
                    <a:lumOff val="15000"/>
                  </a:prstClr>
                </a:solidFill>
                <a:cs typeface="Segoe UI" panose="020B0502040204020203" pitchFamily="34" charset="0"/>
              </a:rPr>
              <a:t>Dbs</a:t>
            </a:r>
            <a:endParaRPr lang="en-US" sz="1428" dirty="0">
              <a:solidFill>
                <a:prstClr val="black">
                  <a:lumMod val="85000"/>
                  <a:lumOff val="15000"/>
                </a:prstClr>
              </a:solidFill>
              <a:cs typeface="Segoe UI" panose="020B0502040204020203" pitchFamily="34" charset="0"/>
            </a:endParaRPr>
          </a:p>
        </p:txBody>
      </p:sp>
      <p:sp>
        <p:nvSpPr>
          <p:cNvPr id="23" name="Down Arrow 22"/>
          <p:cNvSpPr/>
          <p:nvPr/>
        </p:nvSpPr>
        <p:spPr>
          <a:xfrm>
            <a:off x="8514280" y="5604725"/>
            <a:ext cx="434748" cy="1340910"/>
          </a:xfrm>
          <a:prstGeom prst="downArrow">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vert270" wrap="square" lIns="93260" tIns="46630" rIns="93260" bIns="46630" numCol="1" spcCol="0" rtlCol="0" fromWordArt="0" anchor="ctr" anchorCtr="0" forceAA="0" compatLnSpc="1">
            <a:prstTxWarp prst="textNoShape">
              <a:avLst/>
            </a:prstTxWarp>
            <a:noAutofit/>
          </a:bodyPr>
          <a:lstStyle/>
          <a:p>
            <a:pPr algn="ctr" defTabSz="932597"/>
            <a:r>
              <a:rPr lang="en-US" sz="1428" dirty="0">
                <a:solidFill>
                  <a:prstClr val="black">
                    <a:lumMod val="85000"/>
                    <a:lumOff val="15000"/>
                  </a:prstClr>
                </a:solidFill>
                <a:cs typeface="Segoe UI" panose="020B0502040204020203" pitchFamily="34" charset="0"/>
              </a:rPr>
              <a:t>Service Bus</a:t>
            </a:r>
          </a:p>
        </p:txBody>
      </p:sp>
      <p:sp>
        <p:nvSpPr>
          <p:cNvPr id="24" name="TextBox 23"/>
          <p:cNvSpPr txBox="1"/>
          <p:nvPr/>
        </p:nvSpPr>
        <p:spPr>
          <a:xfrm>
            <a:off x="10246019" y="5661922"/>
            <a:ext cx="738655" cy="350330"/>
          </a:xfrm>
          <a:prstGeom prst="rect">
            <a:avLst/>
          </a:prstGeom>
          <a:noFill/>
        </p:spPr>
        <p:txBody>
          <a:bodyPr wrap="none" rtlCol="0">
            <a:spAutoFit/>
          </a:bodyPr>
          <a:lstStyle/>
          <a:p>
            <a:pPr defTabSz="932597"/>
            <a:r>
              <a:rPr lang="en-US" sz="1632" b="1" dirty="0" smtClean="0">
                <a:solidFill>
                  <a:srgbClr val="4F81BD"/>
                </a:solidFill>
                <a:cs typeface="Segoe UI" panose="020B0502040204020203" pitchFamily="34" charset="0"/>
              </a:rPr>
              <a:t>HTTP</a:t>
            </a:r>
            <a:endParaRPr lang="en-US" sz="1632" b="1" dirty="0">
              <a:solidFill>
                <a:srgbClr val="4F81BD"/>
              </a:solidFill>
              <a:cs typeface="Segoe UI" panose="020B0502040204020203" pitchFamily="34" charset="0"/>
            </a:endParaRPr>
          </a:p>
        </p:txBody>
      </p:sp>
      <p:sp>
        <p:nvSpPr>
          <p:cNvPr id="25" name="TextBox 24"/>
          <p:cNvSpPr txBox="1"/>
          <p:nvPr/>
        </p:nvSpPr>
        <p:spPr>
          <a:xfrm>
            <a:off x="4922837" y="2200443"/>
            <a:ext cx="738655" cy="350330"/>
          </a:xfrm>
          <a:prstGeom prst="rect">
            <a:avLst/>
          </a:prstGeom>
          <a:noFill/>
        </p:spPr>
        <p:txBody>
          <a:bodyPr wrap="none" rtlCol="0">
            <a:spAutoFit/>
          </a:bodyPr>
          <a:lstStyle/>
          <a:p>
            <a:pPr defTabSz="932597"/>
            <a:r>
              <a:rPr lang="en-US" sz="1632" b="1" dirty="0" smtClean="0">
                <a:solidFill>
                  <a:srgbClr val="4F81BD"/>
                </a:solidFill>
                <a:cs typeface="Segoe UI" panose="020B0502040204020203" pitchFamily="34" charset="0"/>
              </a:rPr>
              <a:t>HTTP</a:t>
            </a:r>
            <a:endParaRPr lang="en-US" sz="1632" b="1" dirty="0">
              <a:solidFill>
                <a:srgbClr val="4F81BD"/>
              </a:solidFill>
              <a:cs typeface="Segoe UI" panose="020B0502040204020203" pitchFamily="34" charset="0"/>
            </a:endParaRPr>
          </a:p>
        </p:txBody>
      </p:sp>
      <p:sp>
        <p:nvSpPr>
          <p:cNvPr id="26" name="Rectangle 25"/>
          <p:cNvSpPr/>
          <p:nvPr/>
        </p:nvSpPr>
        <p:spPr>
          <a:xfrm>
            <a:off x="6193075" y="1343217"/>
            <a:ext cx="5847334" cy="361735"/>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32597"/>
            <a:r>
              <a:rPr lang="en-US" sz="1428" dirty="0">
                <a:solidFill>
                  <a:prstClr val="white"/>
                </a:solidFill>
                <a:cs typeface="Segoe UI" panose="020B0502040204020203" pitchFamily="34" charset="0"/>
              </a:rPr>
              <a:t>Devices</a:t>
            </a:r>
          </a:p>
        </p:txBody>
      </p:sp>
      <p:sp>
        <p:nvSpPr>
          <p:cNvPr id="27" name="Up-Down Arrow 26"/>
          <p:cNvSpPr/>
          <p:nvPr/>
        </p:nvSpPr>
        <p:spPr>
          <a:xfrm>
            <a:off x="6262027" y="1766596"/>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28" name="TextBox 27"/>
          <p:cNvSpPr txBox="1"/>
          <p:nvPr/>
        </p:nvSpPr>
        <p:spPr>
          <a:xfrm>
            <a:off x="6291245" y="2200443"/>
            <a:ext cx="835768" cy="350330"/>
          </a:xfrm>
          <a:prstGeom prst="rect">
            <a:avLst/>
          </a:prstGeom>
          <a:noFill/>
        </p:spPr>
        <p:txBody>
          <a:bodyPr wrap="none" rtlCol="0">
            <a:spAutoFit/>
          </a:bodyPr>
          <a:lstStyle/>
          <a:p>
            <a:pPr defTabSz="932597"/>
            <a:r>
              <a:rPr lang="en-US" sz="1632" b="1" dirty="0">
                <a:solidFill>
                  <a:srgbClr val="9BBB59">
                    <a:lumMod val="50000"/>
                  </a:srgbClr>
                </a:solidFill>
                <a:cs typeface="Segoe UI" panose="020B0502040204020203" pitchFamily="34" charset="0"/>
              </a:rPr>
              <a:t>AMQP</a:t>
            </a:r>
          </a:p>
        </p:txBody>
      </p:sp>
      <p:sp>
        <p:nvSpPr>
          <p:cNvPr id="30" name="Up-Down Arrow 29"/>
          <p:cNvSpPr/>
          <p:nvPr/>
        </p:nvSpPr>
        <p:spPr>
          <a:xfrm>
            <a:off x="6417461" y="1766591"/>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31" name="Up-Down Arrow 30"/>
          <p:cNvSpPr/>
          <p:nvPr/>
        </p:nvSpPr>
        <p:spPr>
          <a:xfrm>
            <a:off x="6572895" y="1766586"/>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32" name="Up-Down Arrow 31"/>
          <p:cNvSpPr/>
          <p:nvPr/>
        </p:nvSpPr>
        <p:spPr>
          <a:xfrm>
            <a:off x="6728328" y="1766581"/>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33" name="Up-Down Arrow 32"/>
          <p:cNvSpPr/>
          <p:nvPr/>
        </p:nvSpPr>
        <p:spPr>
          <a:xfrm>
            <a:off x="6883762" y="1766576"/>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34" name="Up-Down Arrow 33"/>
          <p:cNvSpPr/>
          <p:nvPr/>
        </p:nvSpPr>
        <p:spPr>
          <a:xfrm>
            <a:off x="7039196" y="1766571"/>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35" name="Up-Down Arrow 34"/>
          <p:cNvSpPr/>
          <p:nvPr/>
        </p:nvSpPr>
        <p:spPr>
          <a:xfrm>
            <a:off x="7194630" y="1766565"/>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36" name="Up-Down Arrow 35"/>
          <p:cNvSpPr/>
          <p:nvPr/>
        </p:nvSpPr>
        <p:spPr>
          <a:xfrm>
            <a:off x="7350064" y="1766560"/>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37" name="Up-Down Arrow 36"/>
          <p:cNvSpPr/>
          <p:nvPr/>
        </p:nvSpPr>
        <p:spPr>
          <a:xfrm>
            <a:off x="7505498" y="1766555"/>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38" name="Up-Down Arrow 37"/>
          <p:cNvSpPr/>
          <p:nvPr/>
        </p:nvSpPr>
        <p:spPr>
          <a:xfrm>
            <a:off x="7660932" y="1766550"/>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39" name="Up-Down Arrow 38"/>
          <p:cNvSpPr/>
          <p:nvPr/>
        </p:nvSpPr>
        <p:spPr>
          <a:xfrm>
            <a:off x="7816366" y="1766545"/>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40" name="Up-Down Arrow 39"/>
          <p:cNvSpPr/>
          <p:nvPr/>
        </p:nvSpPr>
        <p:spPr>
          <a:xfrm>
            <a:off x="7971800" y="1766540"/>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41" name="Up-Down Arrow 40"/>
          <p:cNvSpPr/>
          <p:nvPr/>
        </p:nvSpPr>
        <p:spPr>
          <a:xfrm>
            <a:off x="8127233" y="1766535"/>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42" name="Up-Down Arrow 41"/>
          <p:cNvSpPr/>
          <p:nvPr/>
        </p:nvSpPr>
        <p:spPr>
          <a:xfrm>
            <a:off x="8282667" y="1766530"/>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43" name="Up-Down Arrow 42"/>
          <p:cNvSpPr/>
          <p:nvPr/>
        </p:nvSpPr>
        <p:spPr>
          <a:xfrm>
            <a:off x="8438101" y="1766525"/>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44" name="Up-Down Arrow 43"/>
          <p:cNvSpPr/>
          <p:nvPr/>
        </p:nvSpPr>
        <p:spPr>
          <a:xfrm>
            <a:off x="8593535" y="1766520"/>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45" name="Up-Down Arrow 44"/>
          <p:cNvSpPr/>
          <p:nvPr/>
        </p:nvSpPr>
        <p:spPr>
          <a:xfrm>
            <a:off x="8748969" y="1766514"/>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46" name="Up-Down Arrow 45"/>
          <p:cNvSpPr/>
          <p:nvPr/>
        </p:nvSpPr>
        <p:spPr>
          <a:xfrm>
            <a:off x="8904403" y="1766509"/>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47" name="Up-Down Arrow 46"/>
          <p:cNvSpPr/>
          <p:nvPr/>
        </p:nvSpPr>
        <p:spPr>
          <a:xfrm>
            <a:off x="9059837" y="1766504"/>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48" name="Up-Down Arrow 47"/>
          <p:cNvSpPr/>
          <p:nvPr/>
        </p:nvSpPr>
        <p:spPr>
          <a:xfrm>
            <a:off x="9215271" y="1766499"/>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49" name="Up-Down Arrow 48"/>
          <p:cNvSpPr/>
          <p:nvPr/>
        </p:nvSpPr>
        <p:spPr>
          <a:xfrm>
            <a:off x="9370705" y="1766494"/>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50" name="Up-Down Arrow 49"/>
          <p:cNvSpPr/>
          <p:nvPr/>
        </p:nvSpPr>
        <p:spPr>
          <a:xfrm>
            <a:off x="9526138" y="1766489"/>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51" name="Up-Down Arrow 50"/>
          <p:cNvSpPr/>
          <p:nvPr/>
        </p:nvSpPr>
        <p:spPr>
          <a:xfrm>
            <a:off x="9681572" y="1766484"/>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52" name="Up-Down Arrow 51"/>
          <p:cNvSpPr/>
          <p:nvPr/>
        </p:nvSpPr>
        <p:spPr>
          <a:xfrm>
            <a:off x="9837006" y="1766479"/>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53" name="Up-Down Arrow 52"/>
          <p:cNvSpPr/>
          <p:nvPr/>
        </p:nvSpPr>
        <p:spPr>
          <a:xfrm>
            <a:off x="9992440" y="1766474"/>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54" name="Up-Down Arrow 53"/>
          <p:cNvSpPr/>
          <p:nvPr/>
        </p:nvSpPr>
        <p:spPr>
          <a:xfrm>
            <a:off x="10147874" y="1766469"/>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55" name="Up-Down Arrow 54"/>
          <p:cNvSpPr/>
          <p:nvPr/>
        </p:nvSpPr>
        <p:spPr>
          <a:xfrm>
            <a:off x="10303308" y="1766463"/>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56" name="Up-Down Arrow 55"/>
          <p:cNvSpPr/>
          <p:nvPr/>
        </p:nvSpPr>
        <p:spPr>
          <a:xfrm>
            <a:off x="10458742" y="1766458"/>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57" name="Up-Down Arrow 56"/>
          <p:cNvSpPr/>
          <p:nvPr/>
        </p:nvSpPr>
        <p:spPr>
          <a:xfrm>
            <a:off x="10614176" y="1766453"/>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58" name="Up-Down Arrow 57"/>
          <p:cNvSpPr/>
          <p:nvPr/>
        </p:nvSpPr>
        <p:spPr>
          <a:xfrm>
            <a:off x="10769610" y="1766448"/>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59" name="Up-Down Arrow 58"/>
          <p:cNvSpPr/>
          <p:nvPr/>
        </p:nvSpPr>
        <p:spPr>
          <a:xfrm>
            <a:off x="10925043" y="1766443"/>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60" name="Up-Down Arrow 59"/>
          <p:cNvSpPr/>
          <p:nvPr/>
        </p:nvSpPr>
        <p:spPr>
          <a:xfrm>
            <a:off x="11080477" y="1766438"/>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61" name="Oval 60"/>
          <p:cNvSpPr/>
          <p:nvPr/>
        </p:nvSpPr>
        <p:spPr>
          <a:xfrm>
            <a:off x="11790996" y="2717328"/>
            <a:ext cx="438041" cy="465468"/>
          </a:xfrm>
          <a:prstGeom prst="ellipse">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defTabSz="932597"/>
            <a:r>
              <a:rPr lang="en-US" sz="1836" dirty="0">
                <a:solidFill>
                  <a:prstClr val="white"/>
                </a:solidFill>
              </a:rPr>
              <a:t>1</a:t>
            </a:r>
          </a:p>
        </p:txBody>
      </p:sp>
      <p:sp>
        <p:nvSpPr>
          <p:cNvPr id="62" name="Oval 61"/>
          <p:cNvSpPr/>
          <p:nvPr/>
        </p:nvSpPr>
        <p:spPr>
          <a:xfrm>
            <a:off x="6057317" y="5296153"/>
            <a:ext cx="438041" cy="440248"/>
          </a:xfrm>
          <a:prstGeom prst="ellipse">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defTabSz="932597"/>
            <a:r>
              <a:rPr lang="en-US" sz="1836" dirty="0">
                <a:solidFill>
                  <a:prstClr val="white"/>
                </a:solidFill>
              </a:rPr>
              <a:t>2</a:t>
            </a:r>
          </a:p>
        </p:txBody>
      </p:sp>
      <p:sp>
        <p:nvSpPr>
          <p:cNvPr id="63" name="Oval 62"/>
          <p:cNvSpPr/>
          <p:nvPr/>
        </p:nvSpPr>
        <p:spPr>
          <a:xfrm>
            <a:off x="11784526" y="5400122"/>
            <a:ext cx="438041" cy="409204"/>
          </a:xfrm>
          <a:prstGeom prst="ellipse">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defTabSz="932597"/>
            <a:r>
              <a:rPr lang="en-US" sz="1836" dirty="0">
                <a:solidFill>
                  <a:prstClr val="white"/>
                </a:solidFill>
              </a:rPr>
              <a:t>3</a:t>
            </a:r>
          </a:p>
        </p:txBody>
      </p:sp>
      <p:sp>
        <p:nvSpPr>
          <p:cNvPr id="64" name="Oval 63"/>
          <p:cNvSpPr/>
          <p:nvPr/>
        </p:nvSpPr>
        <p:spPr>
          <a:xfrm>
            <a:off x="4384946" y="2360765"/>
            <a:ext cx="438041" cy="440248"/>
          </a:xfrm>
          <a:prstGeom prst="ellipse">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defTabSz="932597"/>
            <a:r>
              <a:rPr lang="en-US" sz="1836" dirty="0">
                <a:solidFill>
                  <a:prstClr val="white"/>
                </a:solidFill>
              </a:rPr>
              <a:t>4</a:t>
            </a:r>
          </a:p>
        </p:txBody>
      </p:sp>
      <p:sp>
        <p:nvSpPr>
          <p:cNvPr id="65" name="Right Arrow 64"/>
          <p:cNvSpPr/>
          <p:nvPr/>
        </p:nvSpPr>
        <p:spPr>
          <a:xfrm>
            <a:off x="5714023" y="3521969"/>
            <a:ext cx="1485281" cy="508693"/>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32597"/>
            <a:r>
              <a:rPr lang="en-US" sz="1428" dirty="0" smtClean="0">
                <a:solidFill>
                  <a:prstClr val="white"/>
                </a:solidFill>
              </a:rPr>
              <a:t>Configuration</a:t>
            </a:r>
            <a:endParaRPr lang="en-US" sz="1428" dirty="0">
              <a:solidFill>
                <a:prstClr val="white"/>
              </a:solidFill>
            </a:endParaRPr>
          </a:p>
        </p:txBody>
      </p:sp>
      <p:sp>
        <p:nvSpPr>
          <p:cNvPr id="68" name="Up-Down Arrow 67"/>
          <p:cNvSpPr/>
          <p:nvPr/>
        </p:nvSpPr>
        <p:spPr>
          <a:xfrm>
            <a:off x="11244640" y="1775094"/>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69" name="Up-Down Arrow 68"/>
          <p:cNvSpPr/>
          <p:nvPr/>
        </p:nvSpPr>
        <p:spPr>
          <a:xfrm>
            <a:off x="11400073" y="1775089"/>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70" name="Up-Down Arrow 69"/>
          <p:cNvSpPr/>
          <p:nvPr/>
        </p:nvSpPr>
        <p:spPr>
          <a:xfrm>
            <a:off x="11555507" y="1775084"/>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71" name="Up-Down Arrow 70"/>
          <p:cNvSpPr/>
          <p:nvPr/>
        </p:nvSpPr>
        <p:spPr>
          <a:xfrm>
            <a:off x="11710941" y="1775079"/>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72" name="Up-Down Arrow 71"/>
          <p:cNvSpPr/>
          <p:nvPr/>
        </p:nvSpPr>
        <p:spPr>
          <a:xfrm>
            <a:off x="11866375" y="1775073"/>
            <a:ext cx="160109" cy="27641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cs typeface="Segoe UI" panose="020B0502040204020203" pitchFamily="34" charset="0"/>
            </a:endParaRPr>
          </a:p>
        </p:txBody>
      </p:sp>
      <p:sp>
        <p:nvSpPr>
          <p:cNvPr id="73" name="TextBox 72"/>
          <p:cNvSpPr txBox="1"/>
          <p:nvPr/>
        </p:nvSpPr>
        <p:spPr>
          <a:xfrm>
            <a:off x="7330446" y="2205605"/>
            <a:ext cx="738655" cy="350330"/>
          </a:xfrm>
          <a:prstGeom prst="rect">
            <a:avLst/>
          </a:prstGeom>
          <a:noFill/>
        </p:spPr>
        <p:txBody>
          <a:bodyPr wrap="none" rtlCol="0">
            <a:spAutoFit/>
          </a:bodyPr>
          <a:lstStyle/>
          <a:p>
            <a:pPr defTabSz="932597"/>
            <a:r>
              <a:rPr lang="en-US" sz="1632" b="1" dirty="0" smtClean="0">
                <a:solidFill>
                  <a:srgbClr val="9BBB59">
                    <a:lumMod val="50000"/>
                  </a:srgbClr>
                </a:solidFill>
                <a:cs typeface="Segoe UI" panose="020B0502040204020203" pitchFamily="34" charset="0"/>
              </a:rPr>
              <a:t>HTTP</a:t>
            </a:r>
            <a:endParaRPr lang="en-US" sz="1632" b="1" dirty="0">
              <a:solidFill>
                <a:srgbClr val="9BBB59">
                  <a:lumMod val="50000"/>
                </a:srgbClr>
              </a:solidFill>
              <a:cs typeface="Segoe UI" panose="020B0502040204020203" pitchFamily="34" charset="0"/>
            </a:endParaRPr>
          </a:p>
        </p:txBody>
      </p:sp>
      <p:sp>
        <p:nvSpPr>
          <p:cNvPr id="74" name="Title 1"/>
          <p:cNvSpPr>
            <a:spLocks noGrp="1"/>
          </p:cNvSpPr>
          <p:nvPr>
            <p:ph type="title"/>
          </p:nvPr>
        </p:nvSpPr>
        <p:spPr>
          <a:xfrm>
            <a:off x="274639" y="295274"/>
            <a:ext cx="11889564" cy="917575"/>
          </a:xfrm>
        </p:spPr>
        <p:txBody>
          <a:bodyPr/>
          <a:lstStyle/>
          <a:p>
            <a:r>
              <a:rPr lang="en-US" dirty="0" smtClean="0"/>
              <a:t>Device Gateway – Reference Architecture</a:t>
            </a:r>
            <a:endParaRPr lang="en-US" dirty="0"/>
          </a:p>
        </p:txBody>
      </p:sp>
    </p:spTree>
    <p:extLst>
      <p:ext uri="{BB962C8B-B14F-4D97-AF65-F5344CB8AC3E}">
        <p14:creationId xmlns:p14="http://schemas.microsoft.com/office/powerpoint/2010/main" val="457570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Gateway – Partition Topology</a:t>
            </a:r>
            <a:endParaRPr lang="en-US" dirty="0"/>
          </a:p>
        </p:txBody>
      </p:sp>
      <p:sp>
        <p:nvSpPr>
          <p:cNvPr id="3" name="Content Placeholder 2"/>
          <p:cNvSpPr>
            <a:spLocks noGrp="1"/>
          </p:cNvSpPr>
          <p:nvPr>
            <p:ph idx="1"/>
          </p:nvPr>
        </p:nvSpPr>
        <p:spPr>
          <a:xfrm>
            <a:off x="855768" y="5381086"/>
            <a:ext cx="10724938" cy="1087976"/>
          </a:xfrm>
        </p:spPr>
        <p:txBody>
          <a:bodyPr>
            <a:normAutofit/>
          </a:bodyPr>
          <a:lstStyle/>
          <a:p>
            <a:r>
              <a:rPr lang="en-US" sz="1836" dirty="0"/>
              <a:t>The “Partition” is a set of resources dedicated to a specific device population </a:t>
            </a:r>
            <a:r>
              <a:rPr lang="en-US" sz="1836" dirty="0" smtClean="0"/>
              <a:t>(or </a:t>
            </a:r>
            <a:r>
              <a:rPr lang="en-US" sz="1836" dirty="0"/>
              <a:t>subset </a:t>
            </a:r>
            <a:r>
              <a:rPr lang="en-US" sz="1836" dirty="0" smtClean="0"/>
              <a:t>thereof).</a:t>
            </a:r>
            <a:endParaRPr lang="en-US" sz="1836" dirty="0"/>
          </a:p>
          <a:p>
            <a:r>
              <a:rPr lang="en-US" sz="1836" dirty="0" smtClean="0"/>
              <a:t>The “Master</a:t>
            </a:r>
            <a:r>
              <a:rPr lang="en-US" sz="1836" dirty="0"/>
              <a:t>” </a:t>
            </a:r>
            <a:r>
              <a:rPr lang="en-US" sz="1836" dirty="0" smtClean="0"/>
              <a:t>role manages partition deployment and </a:t>
            </a:r>
            <a:r>
              <a:rPr lang="en-US" sz="1836" dirty="0"/>
              <a:t>device </a:t>
            </a:r>
            <a:r>
              <a:rPr lang="en-US" sz="1836" dirty="0" smtClean="0"/>
              <a:t>provisioning into the partitions.</a:t>
            </a:r>
          </a:p>
          <a:p>
            <a:endParaRPr lang="en-US" sz="1836" dirty="0"/>
          </a:p>
        </p:txBody>
      </p:sp>
      <p:sp>
        <p:nvSpPr>
          <p:cNvPr id="4" name="Rectangle 3"/>
          <p:cNvSpPr/>
          <p:nvPr/>
        </p:nvSpPr>
        <p:spPr>
          <a:xfrm>
            <a:off x="2636837" y="1516956"/>
            <a:ext cx="8686800" cy="3541532"/>
          </a:xfrm>
          <a:prstGeom prst="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defTabSz="932597"/>
            <a:r>
              <a:rPr lang="en-US" sz="1836" dirty="0">
                <a:solidFill>
                  <a:prstClr val="black">
                    <a:lumMod val="95000"/>
                    <a:lumOff val="5000"/>
                  </a:prstClr>
                </a:solidFill>
              </a:rPr>
              <a:t>Partition</a:t>
            </a:r>
          </a:p>
        </p:txBody>
      </p:sp>
      <p:sp>
        <p:nvSpPr>
          <p:cNvPr id="5" name="Rectangle 4"/>
          <p:cNvSpPr/>
          <p:nvPr/>
        </p:nvSpPr>
        <p:spPr>
          <a:xfrm>
            <a:off x="855769" y="1516955"/>
            <a:ext cx="1405791" cy="3541532"/>
          </a:xfrm>
          <a:prstGeom prst="rect">
            <a:avLst/>
          </a:prstGeom>
          <a:noFill/>
          <a:ln w="1905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r>
              <a:rPr lang="en-US" sz="1632" dirty="0">
                <a:solidFill>
                  <a:prstClr val="black">
                    <a:lumMod val="95000"/>
                    <a:lumOff val="5000"/>
                  </a:prstClr>
                </a:solidFill>
              </a:rPr>
              <a:t>Master</a:t>
            </a:r>
          </a:p>
        </p:txBody>
      </p:sp>
      <p:sp>
        <p:nvSpPr>
          <p:cNvPr id="9" name="Flowchart: Magnetic Disk 8"/>
          <p:cNvSpPr/>
          <p:nvPr/>
        </p:nvSpPr>
        <p:spPr>
          <a:xfrm>
            <a:off x="956604" y="3732402"/>
            <a:ext cx="1204121" cy="450660"/>
          </a:xfrm>
          <a:prstGeom prst="flowChartMagneticDisk">
            <a:avLst/>
          </a:prstGeom>
          <a:solidFill>
            <a:schemeClr val="bg1">
              <a:lumMod val="6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defTabSz="932597"/>
            <a:r>
              <a:rPr lang="en-US" sz="1200" dirty="0">
                <a:solidFill>
                  <a:prstClr val="white"/>
                </a:solidFill>
              </a:rPr>
              <a:t>Partition Repo</a:t>
            </a:r>
          </a:p>
        </p:txBody>
      </p:sp>
      <p:sp>
        <p:nvSpPr>
          <p:cNvPr id="13" name="Rectangle 12"/>
          <p:cNvSpPr/>
          <p:nvPr/>
        </p:nvSpPr>
        <p:spPr>
          <a:xfrm>
            <a:off x="6383383" y="2538405"/>
            <a:ext cx="3330276" cy="2275166"/>
          </a:xfrm>
          <a:prstGeom prst="rect">
            <a:avLst/>
          </a:prstGeom>
          <a:noFill/>
          <a:ln w="6350">
            <a:solidFill>
              <a:schemeClr val="tx2"/>
            </a:solidFill>
            <a:prstDash val="sysDash"/>
          </a:ln>
        </p:spPr>
        <p:style>
          <a:lnRef idx="1">
            <a:schemeClr val="accent2"/>
          </a:lnRef>
          <a:fillRef idx="3">
            <a:schemeClr val="accent2"/>
          </a:fillRef>
          <a:effectRef idx="2">
            <a:schemeClr val="accent2"/>
          </a:effectRef>
          <a:fontRef idx="minor">
            <a:schemeClr val="lt1"/>
          </a:fontRef>
        </p:style>
        <p:txBody>
          <a:bodyPr rtlCol="0" anchor="t"/>
          <a:lstStyle/>
          <a:p>
            <a:pPr defTabSz="932597"/>
            <a:r>
              <a:rPr lang="en-US" sz="1122" dirty="0" smtClean="0">
                <a:solidFill>
                  <a:prstClr val="black">
                    <a:lumMod val="95000"/>
                    <a:lumOff val="5000"/>
                  </a:prstClr>
                </a:solidFill>
              </a:rPr>
              <a:t>Command Topics</a:t>
            </a:r>
            <a:endParaRPr lang="en-US" sz="1122" dirty="0">
              <a:solidFill>
                <a:prstClr val="black">
                  <a:lumMod val="95000"/>
                  <a:lumOff val="5000"/>
                </a:prstClr>
              </a:solidFill>
            </a:endParaRPr>
          </a:p>
        </p:txBody>
      </p:sp>
      <p:sp>
        <p:nvSpPr>
          <p:cNvPr id="14" name="Rectangle 13"/>
          <p:cNvSpPr/>
          <p:nvPr/>
        </p:nvSpPr>
        <p:spPr>
          <a:xfrm>
            <a:off x="3046725" y="1642288"/>
            <a:ext cx="2436278" cy="695162"/>
          </a:xfrm>
          <a:prstGeom prst="rect">
            <a:avLst/>
          </a:prstGeom>
          <a:noFill/>
          <a:ln w="6350">
            <a:solidFill>
              <a:srgbClr val="FF0000"/>
            </a:solidFill>
            <a:prstDash val="sysDash"/>
          </a:ln>
        </p:spPr>
        <p:style>
          <a:lnRef idx="1">
            <a:schemeClr val="accent2"/>
          </a:lnRef>
          <a:fillRef idx="3">
            <a:schemeClr val="accent2"/>
          </a:fillRef>
          <a:effectRef idx="2">
            <a:schemeClr val="accent2"/>
          </a:effectRef>
          <a:fontRef idx="minor">
            <a:schemeClr val="lt1"/>
          </a:fontRef>
        </p:style>
        <p:txBody>
          <a:bodyPr rtlCol="0" anchor="t"/>
          <a:lstStyle/>
          <a:p>
            <a:pPr defTabSz="932597"/>
            <a:r>
              <a:rPr lang="en-US" sz="1122" dirty="0">
                <a:solidFill>
                  <a:prstClr val="black">
                    <a:lumMod val="95000"/>
                    <a:lumOff val="5000"/>
                  </a:prstClr>
                </a:solidFill>
              </a:rPr>
              <a:t>Service Bus Standard Protocol</a:t>
            </a:r>
          </a:p>
        </p:txBody>
      </p:sp>
      <p:sp>
        <p:nvSpPr>
          <p:cNvPr id="15" name="Rectangle 14"/>
          <p:cNvSpPr/>
          <p:nvPr/>
        </p:nvSpPr>
        <p:spPr>
          <a:xfrm>
            <a:off x="5541783" y="1640950"/>
            <a:ext cx="4171875" cy="695162"/>
          </a:xfrm>
          <a:prstGeom prst="rect">
            <a:avLst/>
          </a:prstGeom>
          <a:noFill/>
          <a:ln w="6350">
            <a:solidFill>
              <a:srgbClr val="FF0000"/>
            </a:solidFill>
            <a:prstDash val="sysDash"/>
          </a:ln>
        </p:spPr>
        <p:style>
          <a:lnRef idx="1">
            <a:schemeClr val="accent2"/>
          </a:lnRef>
          <a:fillRef idx="3">
            <a:schemeClr val="accent2"/>
          </a:fillRef>
          <a:effectRef idx="2">
            <a:schemeClr val="accent2"/>
          </a:effectRef>
          <a:fontRef idx="minor">
            <a:schemeClr val="lt1"/>
          </a:fontRef>
        </p:style>
        <p:txBody>
          <a:bodyPr rtlCol="0" anchor="t"/>
          <a:lstStyle/>
          <a:p>
            <a:pPr defTabSz="932597"/>
            <a:r>
              <a:rPr lang="en-US" sz="1122" dirty="0">
                <a:solidFill>
                  <a:prstClr val="black">
                    <a:lumMod val="95000"/>
                    <a:lumOff val="5000"/>
                  </a:prstClr>
                </a:solidFill>
              </a:rPr>
              <a:t>Custom Protocol</a:t>
            </a:r>
          </a:p>
        </p:txBody>
      </p:sp>
      <p:sp>
        <p:nvSpPr>
          <p:cNvPr id="16" name="Flowchart: Magnetic Disk 15"/>
          <p:cNvSpPr/>
          <p:nvPr/>
        </p:nvSpPr>
        <p:spPr>
          <a:xfrm>
            <a:off x="9929634" y="2739164"/>
            <a:ext cx="1204121" cy="496656"/>
          </a:xfrm>
          <a:prstGeom prst="flowChartMagneticDisk">
            <a:avLst/>
          </a:prstGeom>
          <a:solidFill>
            <a:schemeClr val="bg1">
              <a:lumMod val="6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defTabSz="932597"/>
            <a:r>
              <a:rPr lang="en-US" sz="1200" dirty="0">
                <a:solidFill>
                  <a:prstClr val="white"/>
                </a:solidFill>
              </a:rPr>
              <a:t>Device Repo</a:t>
            </a:r>
          </a:p>
        </p:txBody>
      </p:sp>
      <p:sp>
        <p:nvSpPr>
          <p:cNvPr id="18" name="Rectangle 17"/>
          <p:cNvSpPr/>
          <p:nvPr/>
        </p:nvSpPr>
        <p:spPr>
          <a:xfrm>
            <a:off x="3175106" y="2868946"/>
            <a:ext cx="625671" cy="340738"/>
          </a:xfrm>
          <a:prstGeom prst="rect">
            <a:avLst/>
          </a:prstGeom>
        </p:spPr>
        <p:style>
          <a:lnRef idx="1">
            <a:schemeClr val="accent6"/>
          </a:lnRef>
          <a:fillRef idx="3">
            <a:schemeClr val="accent6"/>
          </a:fillRef>
          <a:effectRef idx="2">
            <a:schemeClr val="accent6"/>
          </a:effectRef>
          <a:fontRef idx="minor">
            <a:schemeClr val="lt1"/>
          </a:fontRef>
        </p:style>
        <p:txBody>
          <a:bodyPr lIns="0" rIns="0" rtlCol="0" anchor="ctr"/>
          <a:lstStyle/>
          <a:p>
            <a:pPr algn="ctr" defTabSz="932597"/>
            <a:r>
              <a:rPr lang="en-US" sz="1224" dirty="0">
                <a:solidFill>
                  <a:prstClr val="white"/>
                </a:solidFill>
              </a:rPr>
              <a:t>in0000</a:t>
            </a:r>
          </a:p>
        </p:txBody>
      </p:sp>
      <p:sp>
        <p:nvSpPr>
          <p:cNvPr id="19" name="Rectangle 18"/>
          <p:cNvSpPr/>
          <p:nvPr/>
        </p:nvSpPr>
        <p:spPr>
          <a:xfrm>
            <a:off x="5541783" y="2868947"/>
            <a:ext cx="603050" cy="340738"/>
          </a:xfrm>
          <a:prstGeom prst="rect">
            <a:avLst/>
          </a:prstGeom>
        </p:spPr>
        <p:style>
          <a:lnRef idx="1">
            <a:schemeClr val="accent6"/>
          </a:lnRef>
          <a:fillRef idx="3">
            <a:schemeClr val="accent6"/>
          </a:fillRef>
          <a:effectRef idx="2">
            <a:schemeClr val="accent6"/>
          </a:effectRef>
          <a:fontRef idx="minor">
            <a:schemeClr val="lt1"/>
          </a:fontRef>
        </p:style>
        <p:txBody>
          <a:bodyPr lIns="0" rIns="0" rtlCol="0" anchor="ctr"/>
          <a:lstStyle/>
          <a:p>
            <a:pPr algn="ctr" defTabSz="932597"/>
            <a:r>
              <a:rPr lang="en-US" sz="1224" dirty="0" err="1">
                <a:solidFill>
                  <a:prstClr val="white"/>
                </a:solidFill>
              </a:rPr>
              <a:t>inFFFF</a:t>
            </a:r>
            <a:endParaRPr lang="en-US" sz="1224" dirty="0">
              <a:solidFill>
                <a:prstClr val="white"/>
              </a:solidFill>
            </a:endParaRPr>
          </a:p>
        </p:txBody>
      </p:sp>
      <p:sp>
        <p:nvSpPr>
          <p:cNvPr id="20" name="TextBox 19"/>
          <p:cNvSpPr txBox="1"/>
          <p:nvPr/>
        </p:nvSpPr>
        <p:spPr>
          <a:xfrm>
            <a:off x="5177139" y="2857315"/>
            <a:ext cx="364913" cy="382308"/>
          </a:xfrm>
          <a:prstGeom prst="rect">
            <a:avLst/>
          </a:prstGeom>
          <a:noFill/>
        </p:spPr>
        <p:txBody>
          <a:bodyPr wrap="none" rtlCol="0">
            <a:spAutoFit/>
          </a:bodyPr>
          <a:lstStyle/>
          <a:p>
            <a:pPr defTabSz="932597"/>
            <a:r>
              <a:rPr lang="en-US" sz="1836" dirty="0">
                <a:solidFill>
                  <a:srgbClr val="F79646">
                    <a:lumMod val="75000"/>
                  </a:srgbClr>
                </a:solidFill>
              </a:rPr>
              <a:t>…</a:t>
            </a:r>
          </a:p>
        </p:txBody>
      </p:sp>
      <p:sp>
        <p:nvSpPr>
          <p:cNvPr id="21" name="Rectangle 20"/>
          <p:cNvSpPr/>
          <p:nvPr/>
        </p:nvSpPr>
        <p:spPr>
          <a:xfrm>
            <a:off x="3827173" y="2868946"/>
            <a:ext cx="599764" cy="340738"/>
          </a:xfrm>
          <a:prstGeom prst="rect">
            <a:avLst/>
          </a:prstGeom>
        </p:spPr>
        <p:style>
          <a:lnRef idx="1">
            <a:schemeClr val="accent6"/>
          </a:lnRef>
          <a:fillRef idx="3">
            <a:schemeClr val="accent6"/>
          </a:fillRef>
          <a:effectRef idx="2">
            <a:schemeClr val="accent6"/>
          </a:effectRef>
          <a:fontRef idx="minor">
            <a:schemeClr val="lt1"/>
          </a:fontRef>
        </p:style>
        <p:txBody>
          <a:bodyPr lIns="0" rIns="0" rtlCol="0" anchor="ctr"/>
          <a:lstStyle/>
          <a:p>
            <a:pPr algn="ctr" defTabSz="932597"/>
            <a:r>
              <a:rPr lang="en-US" sz="1224" dirty="0">
                <a:solidFill>
                  <a:prstClr val="white"/>
                </a:solidFill>
              </a:rPr>
              <a:t>in0001</a:t>
            </a:r>
          </a:p>
        </p:txBody>
      </p:sp>
      <p:sp>
        <p:nvSpPr>
          <p:cNvPr id="22" name="Rectangle 21"/>
          <p:cNvSpPr/>
          <p:nvPr/>
        </p:nvSpPr>
        <p:spPr>
          <a:xfrm>
            <a:off x="4466639" y="2875288"/>
            <a:ext cx="599361" cy="340738"/>
          </a:xfrm>
          <a:prstGeom prst="rect">
            <a:avLst/>
          </a:prstGeom>
        </p:spPr>
        <p:style>
          <a:lnRef idx="1">
            <a:schemeClr val="accent6"/>
          </a:lnRef>
          <a:fillRef idx="3">
            <a:schemeClr val="accent6"/>
          </a:fillRef>
          <a:effectRef idx="2">
            <a:schemeClr val="accent6"/>
          </a:effectRef>
          <a:fontRef idx="minor">
            <a:schemeClr val="lt1"/>
          </a:fontRef>
        </p:style>
        <p:txBody>
          <a:bodyPr lIns="0" rIns="0" rtlCol="0" anchor="ctr"/>
          <a:lstStyle/>
          <a:p>
            <a:pPr algn="ctr" defTabSz="932597"/>
            <a:r>
              <a:rPr lang="en-US" sz="1224" dirty="0">
                <a:solidFill>
                  <a:prstClr val="white"/>
                </a:solidFill>
              </a:rPr>
              <a:t>in0002</a:t>
            </a:r>
          </a:p>
        </p:txBody>
      </p:sp>
      <p:sp>
        <p:nvSpPr>
          <p:cNvPr id="23" name="Rectangle 22"/>
          <p:cNvSpPr/>
          <p:nvPr/>
        </p:nvSpPr>
        <p:spPr>
          <a:xfrm>
            <a:off x="3166352" y="1920247"/>
            <a:ext cx="625671" cy="340738"/>
          </a:xfrm>
          <a:prstGeom prst="rect">
            <a:avLst/>
          </a:prstGeom>
        </p:spPr>
        <p:style>
          <a:lnRef idx="1">
            <a:schemeClr val="accent2"/>
          </a:lnRef>
          <a:fillRef idx="3">
            <a:schemeClr val="accent2"/>
          </a:fillRef>
          <a:effectRef idx="2">
            <a:schemeClr val="accent2"/>
          </a:effectRef>
          <a:fontRef idx="minor">
            <a:schemeClr val="lt1"/>
          </a:fontRef>
        </p:style>
        <p:txBody>
          <a:bodyPr lIns="0" rIns="0" rtlCol="0" anchor="ctr"/>
          <a:lstStyle/>
          <a:p>
            <a:pPr algn="ctr" defTabSz="932597"/>
            <a:r>
              <a:rPr lang="en-US" sz="1224" dirty="0" smtClean="0">
                <a:solidFill>
                  <a:prstClr val="white"/>
                </a:solidFill>
              </a:rPr>
              <a:t>AMQP</a:t>
            </a:r>
            <a:endParaRPr lang="en-US" sz="1224" dirty="0">
              <a:solidFill>
                <a:prstClr val="white"/>
              </a:solidFill>
            </a:endParaRPr>
          </a:p>
        </p:txBody>
      </p:sp>
      <p:sp>
        <p:nvSpPr>
          <p:cNvPr id="24" name="Rectangle 23"/>
          <p:cNvSpPr/>
          <p:nvPr/>
        </p:nvSpPr>
        <p:spPr>
          <a:xfrm>
            <a:off x="3825062" y="1920247"/>
            <a:ext cx="625671" cy="340738"/>
          </a:xfrm>
          <a:prstGeom prst="rect">
            <a:avLst/>
          </a:prstGeom>
        </p:spPr>
        <p:style>
          <a:lnRef idx="1">
            <a:schemeClr val="accent2"/>
          </a:lnRef>
          <a:fillRef idx="3">
            <a:schemeClr val="accent2"/>
          </a:fillRef>
          <a:effectRef idx="2">
            <a:schemeClr val="accent2"/>
          </a:effectRef>
          <a:fontRef idx="minor">
            <a:schemeClr val="lt1"/>
          </a:fontRef>
        </p:style>
        <p:txBody>
          <a:bodyPr lIns="0" rIns="0" rtlCol="0" anchor="ctr"/>
          <a:lstStyle/>
          <a:p>
            <a:pPr algn="ctr" defTabSz="932597"/>
            <a:r>
              <a:rPr lang="en-US" sz="1224" dirty="0" smtClean="0">
                <a:solidFill>
                  <a:prstClr val="white"/>
                </a:solidFill>
              </a:rPr>
              <a:t>HTTP</a:t>
            </a:r>
            <a:endParaRPr lang="en-US" sz="1224" dirty="0">
              <a:solidFill>
                <a:prstClr val="white"/>
              </a:solidFill>
            </a:endParaRPr>
          </a:p>
        </p:txBody>
      </p:sp>
      <p:cxnSp>
        <p:nvCxnSpPr>
          <p:cNvPr id="26" name="Straight Arrow Connector 25"/>
          <p:cNvCxnSpPr>
            <a:stCxn id="14" idx="2"/>
          </p:cNvCxnSpPr>
          <p:nvPr/>
        </p:nvCxnSpPr>
        <p:spPr>
          <a:xfrm flipH="1">
            <a:off x="4254168" y="2337450"/>
            <a:ext cx="10697" cy="1958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7966816" y="2344963"/>
            <a:ext cx="1164" cy="1816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484574" y="1920246"/>
            <a:ext cx="625671" cy="340738"/>
          </a:xfrm>
          <a:prstGeom prst="rect">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defTabSz="932597"/>
            <a:r>
              <a:rPr lang="en-US" sz="1224" dirty="0">
                <a:solidFill>
                  <a:prstClr val="black"/>
                </a:solidFill>
              </a:rPr>
              <a:t>MQTT</a:t>
            </a:r>
          </a:p>
        </p:txBody>
      </p:sp>
      <p:sp>
        <p:nvSpPr>
          <p:cNvPr id="39" name="L-Shape 38"/>
          <p:cNvSpPr/>
          <p:nvPr/>
        </p:nvSpPr>
        <p:spPr>
          <a:xfrm>
            <a:off x="5622453" y="1867486"/>
            <a:ext cx="3914375" cy="390637"/>
          </a:xfrm>
          <a:prstGeom prst="corner">
            <a:avLst>
              <a:gd name="adj1" fmla="val 53910"/>
              <a:gd name="adj2" fmla="val 50000"/>
            </a:avLst>
          </a:prstGeom>
        </p:spPr>
        <p:style>
          <a:lnRef idx="1">
            <a:schemeClr val="accent2"/>
          </a:lnRef>
          <a:fillRef idx="3">
            <a:schemeClr val="accent2"/>
          </a:fillRef>
          <a:effectRef idx="2">
            <a:schemeClr val="accent2"/>
          </a:effectRef>
          <a:fontRef idx="minor">
            <a:schemeClr val="lt1"/>
          </a:fontRef>
        </p:style>
        <p:txBody>
          <a:bodyPr lIns="0" rIns="0" rtlCol="0" anchor="ctr"/>
          <a:lstStyle/>
          <a:p>
            <a:pPr algn="ctr" defTabSz="932597"/>
            <a:r>
              <a:rPr lang="en-US" sz="1071" dirty="0">
                <a:solidFill>
                  <a:prstClr val="white"/>
                </a:solidFill>
              </a:rPr>
              <a:t>Custom Protocol Host</a:t>
            </a:r>
          </a:p>
        </p:txBody>
      </p:sp>
      <p:sp>
        <p:nvSpPr>
          <p:cNvPr id="40" name="Rectangle 39"/>
          <p:cNvSpPr/>
          <p:nvPr/>
        </p:nvSpPr>
        <p:spPr>
          <a:xfrm>
            <a:off x="5854618" y="1874501"/>
            <a:ext cx="3682209" cy="125590"/>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defTabSz="932597"/>
            <a:r>
              <a:rPr lang="en-US" sz="1071" dirty="0">
                <a:solidFill>
                  <a:prstClr val="black"/>
                </a:solidFill>
              </a:rPr>
              <a:t>Protocol </a:t>
            </a:r>
            <a:r>
              <a:rPr lang="en-US" sz="1071" dirty="0" smtClean="0">
                <a:solidFill>
                  <a:prstClr val="black"/>
                </a:solidFill>
              </a:rPr>
              <a:t>Adapters</a:t>
            </a:r>
            <a:endParaRPr lang="en-US" sz="1071" dirty="0">
              <a:solidFill>
                <a:prstClr val="black"/>
              </a:solidFill>
            </a:endParaRPr>
          </a:p>
        </p:txBody>
      </p:sp>
      <p:cxnSp>
        <p:nvCxnSpPr>
          <p:cNvPr id="46" name="Straight Connector 45"/>
          <p:cNvCxnSpPr/>
          <p:nvPr/>
        </p:nvCxnSpPr>
        <p:spPr>
          <a:xfrm>
            <a:off x="3045685" y="2354262"/>
            <a:ext cx="66669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502336" y="3241464"/>
            <a:ext cx="289687" cy="340738"/>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defTabSz="932597"/>
            <a:r>
              <a:rPr lang="en-US" sz="1071" dirty="0" err="1">
                <a:solidFill>
                  <a:prstClr val="black"/>
                </a:solidFill>
              </a:rPr>
              <a:t>diag</a:t>
            </a:r>
            <a:endParaRPr lang="en-US" sz="1071" dirty="0">
              <a:solidFill>
                <a:prstClr val="black"/>
              </a:solidFill>
            </a:endParaRPr>
          </a:p>
        </p:txBody>
      </p:sp>
      <p:sp>
        <p:nvSpPr>
          <p:cNvPr id="49" name="Rectangle 48"/>
          <p:cNvSpPr/>
          <p:nvPr/>
        </p:nvSpPr>
        <p:spPr>
          <a:xfrm>
            <a:off x="3187083" y="3241464"/>
            <a:ext cx="277752" cy="340738"/>
          </a:xfrm>
          <a:prstGeom prst="rect">
            <a:avLst/>
          </a:prstGeom>
        </p:spPr>
        <p:style>
          <a:lnRef idx="1">
            <a:schemeClr val="accent6"/>
          </a:lnRef>
          <a:fillRef idx="2">
            <a:schemeClr val="accent6"/>
          </a:fillRef>
          <a:effectRef idx="1">
            <a:schemeClr val="accent6"/>
          </a:effectRef>
          <a:fontRef idx="minor">
            <a:schemeClr val="dk1"/>
          </a:fontRef>
        </p:style>
        <p:txBody>
          <a:bodyPr lIns="0" rIns="0" rtlCol="0" anchor="ctr"/>
          <a:lstStyle/>
          <a:p>
            <a:pPr algn="ctr" defTabSz="932597"/>
            <a:r>
              <a:rPr lang="en-US" sz="1071" dirty="0">
                <a:solidFill>
                  <a:prstClr val="black"/>
                </a:solidFill>
              </a:rPr>
              <a:t>all</a:t>
            </a:r>
          </a:p>
        </p:txBody>
      </p:sp>
      <p:sp>
        <p:nvSpPr>
          <p:cNvPr id="50" name="Rectangle 49"/>
          <p:cNvSpPr/>
          <p:nvPr/>
        </p:nvSpPr>
        <p:spPr>
          <a:xfrm>
            <a:off x="4137249" y="3241464"/>
            <a:ext cx="289687" cy="340738"/>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defTabSz="932597"/>
            <a:r>
              <a:rPr lang="en-US" sz="1071" dirty="0" err="1">
                <a:solidFill>
                  <a:prstClr val="black"/>
                </a:solidFill>
              </a:rPr>
              <a:t>diag</a:t>
            </a:r>
            <a:endParaRPr lang="en-US" sz="1071" dirty="0">
              <a:solidFill>
                <a:prstClr val="black"/>
              </a:solidFill>
            </a:endParaRPr>
          </a:p>
        </p:txBody>
      </p:sp>
      <p:sp>
        <p:nvSpPr>
          <p:cNvPr id="51" name="Rectangle 50"/>
          <p:cNvSpPr/>
          <p:nvPr/>
        </p:nvSpPr>
        <p:spPr>
          <a:xfrm>
            <a:off x="3821996" y="3241464"/>
            <a:ext cx="277752" cy="340738"/>
          </a:xfrm>
          <a:prstGeom prst="rect">
            <a:avLst/>
          </a:prstGeom>
        </p:spPr>
        <p:style>
          <a:lnRef idx="1">
            <a:schemeClr val="accent6"/>
          </a:lnRef>
          <a:fillRef idx="2">
            <a:schemeClr val="accent6"/>
          </a:fillRef>
          <a:effectRef idx="1">
            <a:schemeClr val="accent6"/>
          </a:effectRef>
          <a:fontRef idx="minor">
            <a:schemeClr val="dk1"/>
          </a:fontRef>
        </p:style>
        <p:txBody>
          <a:bodyPr lIns="0" rIns="0" rtlCol="0" anchor="ctr"/>
          <a:lstStyle/>
          <a:p>
            <a:pPr algn="ctr" defTabSz="932597"/>
            <a:r>
              <a:rPr lang="en-US" sz="1071" dirty="0">
                <a:solidFill>
                  <a:prstClr val="black"/>
                </a:solidFill>
              </a:rPr>
              <a:t>all</a:t>
            </a:r>
          </a:p>
        </p:txBody>
      </p:sp>
      <p:sp>
        <p:nvSpPr>
          <p:cNvPr id="52" name="Rectangle 51"/>
          <p:cNvSpPr/>
          <p:nvPr/>
        </p:nvSpPr>
        <p:spPr>
          <a:xfrm>
            <a:off x="4776313" y="3241464"/>
            <a:ext cx="289687" cy="340738"/>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defTabSz="932597"/>
            <a:r>
              <a:rPr lang="en-US" sz="1071" dirty="0" err="1">
                <a:solidFill>
                  <a:prstClr val="black"/>
                </a:solidFill>
              </a:rPr>
              <a:t>diag</a:t>
            </a:r>
            <a:endParaRPr lang="en-US" sz="1071" dirty="0">
              <a:solidFill>
                <a:prstClr val="black"/>
              </a:solidFill>
            </a:endParaRPr>
          </a:p>
        </p:txBody>
      </p:sp>
      <p:sp>
        <p:nvSpPr>
          <p:cNvPr id="53" name="Rectangle 52"/>
          <p:cNvSpPr/>
          <p:nvPr/>
        </p:nvSpPr>
        <p:spPr>
          <a:xfrm>
            <a:off x="4466640" y="3241464"/>
            <a:ext cx="277752" cy="340738"/>
          </a:xfrm>
          <a:prstGeom prst="rect">
            <a:avLst/>
          </a:prstGeom>
        </p:spPr>
        <p:style>
          <a:lnRef idx="1">
            <a:schemeClr val="accent6"/>
          </a:lnRef>
          <a:fillRef idx="2">
            <a:schemeClr val="accent6"/>
          </a:fillRef>
          <a:effectRef idx="1">
            <a:schemeClr val="accent6"/>
          </a:effectRef>
          <a:fontRef idx="minor">
            <a:schemeClr val="dk1"/>
          </a:fontRef>
        </p:style>
        <p:txBody>
          <a:bodyPr lIns="0" rIns="0" rtlCol="0" anchor="ctr"/>
          <a:lstStyle/>
          <a:p>
            <a:pPr algn="ctr" defTabSz="932597"/>
            <a:r>
              <a:rPr lang="en-US" sz="1071" dirty="0">
                <a:solidFill>
                  <a:prstClr val="black"/>
                </a:solidFill>
              </a:rPr>
              <a:t>all</a:t>
            </a:r>
          </a:p>
        </p:txBody>
      </p:sp>
      <p:sp>
        <p:nvSpPr>
          <p:cNvPr id="54" name="Rectangle 53"/>
          <p:cNvSpPr/>
          <p:nvPr/>
        </p:nvSpPr>
        <p:spPr>
          <a:xfrm>
            <a:off x="5855146" y="3241464"/>
            <a:ext cx="289687" cy="340738"/>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defTabSz="932597"/>
            <a:r>
              <a:rPr lang="en-US" sz="1071" dirty="0" err="1">
                <a:solidFill>
                  <a:prstClr val="black"/>
                </a:solidFill>
              </a:rPr>
              <a:t>diag</a:t>
            </a:r>
            <a:endParaRPr lang="en-US" sz="1071" dirty="0">
              <a:solidFill>
                <a:prstClr val="black"/>
              </a:solidFill>
            </a:endParaRPr>
          </a:p>
        </p:txBody>
      </p:sp>
      <p:sp>
        <p:nvSpPr>
          <p:cNvPr id="55" name="Rectangle 54"/>
          <p:cNvSpPr/>
          <p:nvPr/>
        </p:nvSpPr>
        <p:spPr>
          <a:xfrm>
            <a:off x="5545472" y="3241464"/>
            <a:ext cx="277752" cy="340738"/>
          </a:xfrm>
          <a:prstGeom prst="rect">
            <a:avLst/>
          </a:prstGeom>
        </p:spPr>
        <p:style>
          <a:lnRef idx="1">
            <a:schemeClr val="accent6"/>
          </a:lnRef>
          <a:fillRef idx="2">
            <a:schemeClr val="accent6"/>
          </a:fillRef>
          <a:effectRef idx="1">
            <a:schemeClr val="accent6"/>
          </a:effectRef>
          <a:fontRef idx="minor">
            <a:schemeClr val="dk1"/>
          </a:fontRef>
        </p:style>
        <p:txBody>
          <a:bodyPr lIns="0" rIns="0" rtlCol="0" anchor="ctr"/>
          <a:lstStyle/>
          <a:p>
            <a:pPr algn="ctr" defTabSz="932597"/>
            <a:r>
              <a:rPr lang="en-US" sz="1071" dirty="0">
                <a:solidFill>
                  <a:prstClr val="black"/>
                </a:solidFill>
              </a:rPr>
              <a:t>all</a:t>
            </a:r>
          </a:p>
        </p:txBody>
      </p:sp>
      <p:sp>
        <p:nvSpPr>
          <p:cNvPr id="56" name="Rectangle 55"/>
          <p:cNvSpPr/>
          <p:nvPr/>
        </p:nvSpPr>
        <p:spPr>
          <a:xfrm>
            <a:off x="3187082" y="3812007"/>
            <a:ext cx="2957750" cy="407680"/>
          </a:xfrm>
          <a:prstGeom prst="rect">
            <a:avLst/>
          </a:prstGeom>
        </p:spPr>
        <p:style>
          <a:lnRef idx="1">
            <a:schemeClr val="accent1"/>
          </a:lnRef>
          <a:fillRef idx="3">
            <a:schemeClr val="accent1"/>
          </a:fillRef>
          <a:effectRef idx="2">
            <a:schemeClr val="accent1"/>
          </a:effectRef>
          <a:fontRef idx="minor">
            <a:schemeClr val="lt1"/>
          </a:fontRef>
        </p:style>
        <p:txBody>
          <a:bodyPr rtlCol="0" anchor="b"/>
          <a:lstStyle/>
          <a:p>
            <a:pPr algn="ctr" defTabSz="932597"/>
            <a:r>
              <a:rPr lang="en-US" sz="1224" dirty="0">
                <a:solidFill>
                  <a:prstClr val="white"/>
                </a:solidFill>
              </a:rPr>
              <a:t>Telemetry </a:t>
            </a:r>
            <a:r>
              <a:rPr lang="en-US" sz="1224" dirty="0" smtClean="0">
                <a:solidFill>
                  <a:prstClr val="white"/>
                </a:solidFill>
              </a:rPr>
              <a:t>Pump/Router</a:t>
            </a:r>
            <a:endParaRPr lang="en-US" sz="1224" dirty="0">
              <a:solidFill>
                <a:prstClr val="white"/>
              </a:solidFill>
            </a:endParaRPr>
          </a:p>
        </p:txBody>
      </p:sp>
      <p:cxnSp>
        <p:nvCxnSpPr>
          <p:cNvPr id="58" name="Straight Arrow Connector 57"/>
          <p:cNvCxnSpPr/>
          <p:nvPr/>
        </p:nvCxnSpPr>
        <p:spPr>
          <a:xfrm>
            <a:off x="3238348" y="3925248"/>
            <a:ext cx="2837778" cy="6662"/>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364424" y="3791152"/>
            <a:ext cx="600341" cy="190239"/>
          </a:xfrm>
          <a:prstGeom prst="rect">
            <a:avLst/>
          </a:prstGeom>
          <a:noFill/>
        </p:spPr>
        <p:txBody>
          <a:bodyPr wrap="none" rtlCol="0">
            <a:spAutoFit/>
          </a:bodyPr>
          <a:lstStyle/>
          <a:p>
            <a:pPr defTabSz="932597"/>
            <a:r>
              <a:rPr lang="en-US" sz="612" dirty="0">
                <a:solidFill>
                  <a:prstClr val="white"/>
                </a:solidFill>
              </a:rPr>
              <a:t>N Instances</a:t>
            </a:r>
          </a:p>
        </p:txBody>
      </p:sp>
      <p:cxnSp>
        <p:nvCxnSpPr>
          <p:cNvPr id="63" name="Straight Arrow Connector 62"/>
          <p:cNvCxnSpPr>
            <a:stCxn id="49" idx="2"/>
          </p:cNvCxnSpPr>
          <p:nvPr/>
        </p:nvCxnSpPr>
        <p:spPr>
          <a:xfrm flipH="1">
            <a:off x="3325959" y="3582201"/>
            <a:ext cx="1" cy="2089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flipH="1">
            <a:off x="3969348" y="3576073"/>
            <a:ext cx="1" cy="2089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flipH="1">
            <a:off x="4612737" y="3569944"/>
            <a:ext cx="1" cy="2089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flipH="1">
            <a:off x="5678811" y="3576073"/>
            <a:ext cx="1" cy="2089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7" name="Rectangle 66"/>
          <p:cNvSpPr/>
          <p:nvPr/>
        </p:nvSpPr>
        <p:spPr>
          <a:xfrm>
            <a:off x="3187082" y="4285260"/>
            <a:ext cx="934223" cy="41938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32597"/>
            <a:r>
              <a:rPr lang="en-US" sz="1071" dirty="0">
                <a:solidFill>
                  <a:prstClr val="black">
                    <a:lumMod val="95000"/>
                    <a:lumOff val="5000"/>
                  </a:prstClr>
                </a:solidFill>
              </a:rPr>
              <a:t>Telemetry Adapter</a:t>
            </a:r>
          </a:p>
        </p:txBody>
      </p:sp>
      <p:sp>
        <p:nvSpPr>
          <p:cNvPr id="68" name="Rectangle 67"/>
          <p:cNvSpPr/>
          <p:nvPr/>
        </p:nvSpPr>
        <p:spPr>
          <a:xfrm>
            <a:off x="4188985" y="4285260"/>
            <a:ext cx="934223" cy="41938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32597"/>
            <a:r>
              <a:rPr lang="en-US" sz="1071" dirty="0">
                <a:solidFill>
                  <a:prstClr val="black">
                    <a:lumMod val="95000"/>
                    <a:lumOff val="5000"/>
                  </a:prstClr>
                </a:solidFill>
              </a:rPr>
              <a:t>Telemetry Adapter</a:t>
            </a:r>
          </a:p>
        </p:txBody>
      </p:sp>
      <p:sp>
        <p:nvSpPr>
          <p:cNvPr id="69" name="Rectangle 68"/>
          <p:cNvSpPr/>
          <p:nvPr/>
        </p:nvSpPr>
        <p:spPr>
          <a:xfrm>
            <a:off x="5218234" y="4285260"/>
            <a:ext cx="934223" cy="41938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32597"/>
            <a:r>
              <a:rPr lang="en-US" sz="1071" dirty="0">
                <a:solidFill>
                  <a:prstClr val="black">
                    <a:lumMod val="95000"/>
                    <a:lumOff val="5000"/>
                  </a:prstClr>
                </a:solidFill>
              </a:rPr>
              <a:t>Telemetry Adapter</a:t>
            </a:r>
          </a:p>
        </p:txBody>
      </p:sp>
      <p:grpSp>
        <p:nvGrpSpPr>
          <p:cNvPr id="73" name="Group 72"/>
          <p:cNvGrpSpPr/>
          <p:nvPr/>
        </p:nvGrpSpPr>
        <p:grpSpPr>
          <a:xfrm>
            <a:off x="958726" y="1889102"/>
            <a:ext cx="1658874" cy="793627"/>
            <a:chOff x="970971" y="1183485"/>
            <a:chExt cx="1626496" cy="778136"/>
          </a:xfrm>
        </p:grpSpPr>
        <p:sp>
          <p:nvSpPr>
            <p:cNvPr id="8" name="Rectangle 7"/>
            <p:cNvSpPr/>
            <p:nvPr/>
          </p:nvSpPr>
          <p:spPr>
            <a:xfrm>
              <a:off x="970971" y="1183485"/>
              <a:ext cx="1180618" cy="778136"/>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32597"/>
              <a:r>
                <a:rPr lang="en-US" sz="1200" dirty="0">
                  <a:solidFill>
                    <a:prstClr val="white"/>
                  </a:solidFill>
                </a:rPr>
                <a:t>Deployment</a:t>
              </a:r>
            </a:p>
            <a:p>
              <a:pPr algn="ctr" defTabSz="932597"/>
              <a:r>
                <a:rPr lang="en-US" sz="1200" dirty="0">
                  <a:solidFill>
                    <a:prstClr val="white"/>
                  </a:solidFill>
                </a:rPr>
                <a:t> Runtime</a:t>
              </a:r>
            </a:p>
          </p:txBody>
        </p:sp>
        <p:sp>
          <p:nvSpPr>
            <p:cNvPr id="72" name="Right Arrow 71"/>
            <p:cNvSpPr/>
            <p:nvPr/>
          </p:nvSpPr>
          <p:spPr>
            <a:xfrm>
              <a:off x="2151590" y="1443929"/>
              <a:ext cx="445877" cy="28869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32597"/>
              <a:endParaRPr lang="en-US" sz="1836">
                <a:solidFill>
                  <a:prstClr val="white"/>
                </a:solidFill>
              </a:endParaRPr>
            </a:p>
          </p:txBody>
        </p:sp>
      </p:grpSp>
      <p:sp>
        <p:nvSpPr>
          <p:cNvPr id="75" name="Rectangle 74"/>
          <p:cNvSpPr/>
          <p:nvPr/>
        </p:nvSpPr>
        <p:spPr>
          <a:xfrm>
            <a:off x="6600400" y="3235820"/>
            <a:ext cx="625671" cy="340738"/>
          </a:xfrm>
          <a:prstGeom prst="rect">
            <a:avLst/>
          </a:prstGeom>
          <a:solidFill>
            <a:schemeClr val="accent3">
              <a:lumMod val="75000"/>
            </a:schemeClr>
          </a:solidFill>
        </p:spPr>
        <p:style>
          <a:lnRef idx="1">
            <a:schemeClr val="accent6"/>
          </a:lnRef>
          <a:fillRef idx="3">
            <a:schemeClr val="accent6"/>
          </a:fillRef>
          <a:effectRef idx="2">
            <a:schemeClr val="accent6"/>
          </a:effectRef>
          <a:fontRef idx="minor">
            <a:schemeClr val="lt1"/>
          </a:fontRef>
        </p:style>
        <p:txBody>
          <a:bodyPr lIns="0" rIns="0" rtlCol="0" anchor="ctr"/>
          <a:lstStyle/>
          <a:p>
            <a:pPr algn="ctr" defTabSz="932597"/>
            <a:r>
              <a:rPr lang="en-US" sz="1224" dirty="0">
                <a:solidFill>
                  <a:prstClr val="white"/>
                </a:solidFill>
              </a:rPr>
              <a:t>out0000</a:t>
            </a:r>
          </a:p>
        </p:txBody>
      </p:sp>
      <p:sp>
        <p:nvSpPr>
          <p:cNvPr id="76" name="Rectangle 75"/>
          <p:cNvSpPr/>
          <p:nvPr/>
        </p:nvSpPr>
        <p:spPr>
          <a:xfrm>
            <a:off x="8952906" y="3249899"/>
            <a:ext cx="617220" cy="340738"/>
          </a:xfrm>
          <a:prstGeom prst="rect">
            <a:avLst/>
          </a:prstGeom>
          <a:solidFill>
            <a:schemeClr val="tx1">
              <a:lumMod val="50000"/>
              <a:lumOff val="50000"/>
            </a:schemeClr>
          </a:solidFill>
        </p:spPr>
        <p:style>
          <a:lnRef idx="1">
            <a:schemeClr val="accent6"/>
          </a:lnRef>
          <a:fillRef idx="3">
            <a:schemeClr val="accent6"/>
          </a:fillRef>
          <a:effectRef idx="2">
            <a:schemeClr val="accent6"/>
          </a:effectRef>
          <a:fontRef idx="minor">
            <a:schemeClr val="lt1"/>
          </a:fontRef>
        </p:style>
        <p:txBody>
          <a:bodyPr lIns="0" rIns="0" rtlCol="0" anchor="ctr"/>
          <a:lstStyle/>
          <a:p>
            <a:pPr algn="ctr" defTabSz="932597"/>
            <a:r>
              <a:rPr lang="en-US" sz="1224" dirty="0" err="1">
                <a:solidFill>
                  <a:prstClr val="white"/>
                </a:solidFill>
              </a:rPr>
              <a:t>outFFFF</a:t>
            </a:r>
            <a:endParaRPr lang="en-US" sz="1224" dirty="0">
              <a:solidFill>
                <a:prstClr val="white"/>
              </a:solidFill>
            </a:endParaRPr>
          </a:p>
        </p:txBody>
      </p:sp>
      <p:sp>
        <p:nvSpPr>
          <p:cNvPr id="77" name="TextBox 76"/>
          <p:cNvSpPr txBox="1"/>
          <p:nvPr/>
        </p:nvSpPr>
        <p:spPr>
          <a:xfrm>
            <a:off x="8602433" y="3238267"/>
            <a:ext cx="364913" cy="382308"/>
          </a:xfrm>
          <a:prstGeom prst="rect">
            <a:avLst/>
          </a:prstGeom>
          <a:noFill/>
        </p:spPr>
        <p:txBody>
          <a:bodyPr wrap="none" rtlCol="0">
            <a:spAutoFit/>
          </a:bodyPr>
          <a:lstStyle/>
          <a:p>
            <a:pPr defTabSz="932597"/>
            <a:r>
              <a:rPr lang="en-US" sz="1836" dirty="0">
                <a:solidFill>
                  <a:srgbClr val="F79646">
                    <a:lumMod val="75000"/>
                  </a:srgbClr>
                </a:solidFill>
              </a:rPr>
              <a:t>…</a:t>
            </a:r>
          </a:p>
        </p:txBody>
      </p:sp>
      <p:sp>
        <p:nvSpPr>
          <p:cNvPr id="78" name="Rectangle 77"/>
          <p:cNvSpPr/>
          <p:nvPr/>
        </p:nvSpPr>
        <p:spPr>
          <a:xfrm>
            <a:off x="7261440" y="3241464"/>
            <a:ext cx="636398" cy="340738"/>
          </a:xfrm>
          <a:prstGeom prst="rect">
            <a:avLst/>
          </a:prstGeom>
          <a:solidFill>
            <a:schemeClr val="accent1">
              <a:lumMod val="75000"/>
            </a:schemeClr>
          </a:solidFill>
        </p:spPr>
        <p:style>
          <a:lnRef idx="1">
            <a:schemeClr val="accent6"/>
          </a:lnRef>
          <a:fillRef idx="3">
            <a:schemeClr val="accent6"/>
          </a:fillRef>
          <a:effectRef idx="2">
            <a:schemeClr val="accent6"/>
          </a:effectRef>
          <a:fontRef idx="minor">
            <a:schemeClr val="lt1"/>
          </a:fontRef>
        </p:style>
        <p:txBody>
          <a:bodyPr lIns="0" rIns="0" rtlCol="0" anchor="ctr"/>
          <a:lstStyle/>
          <a:p>
            <a:pPr algn="ctr" defTabSz="932597"/>
            <a:r>
              <a:rPr lang="en-US" sz="1224" dirty="0">
                <a:solidFill>
                  <a:prstClr val="white"/>
                </a:solidFill>
              </a:rPr>
              <a:t>out0001</a:t>
            </a:r>
          </a:p>
        </p:txBody>
      </p:sp>
      <p:sp>
        <p:nvSpPr>
          <p:cNvPr id="79" name="Rectangle 78"/>
          <p:cNvSpPr/>
          <p:nvPr/>
        </p:nvSpPr>
        <p:spPr>
          <a:xfrm>
            <a:off x="7944047" y="3241462"/>
            <a:ext cx="625306" cy="340738"/>
          </a:xfrm>
          <a:prstGeom prst="rect">
            <a:avLst/>
          </a:prstGeom>
          <a:solidFill>
            <a:schemeClr val="accent2">
              <a:lumMod val="75000"/>
            </a:schemeClr>
          </a:solidFill>
        </p:spPr>
        <p:style>
          <a:lnRef idx="1">
            <a:schemeClr val="accent6"/>
          </a:lnRef>
          <a:fillRef idx="3">
            <a:schemeClr val="accent6"/>
          </a:fillRef>
          <a:effectRef idx="2">
            <a:schemeClr val="accent6"/>
          </a:effectRef>
          <a:fontRef idx="minor">
            <a:schemeClr val="lt1"/>
          </a:fontRef>
        </p:style>
        <p:txBody>
          <a:bodyPr lIns="0" rIns="0" rtlCol="0" anchor="ctr"/>
          <a:lstStyle/>
          <a:p>
            <a:pPr algn="ctr" defTabSz="932597"/>
            <a:r>
              <a:rPr lang="en-US" sz="1224" dirty="0">
                <a:solidFill>
                  <a:prstClr val="white"/>
                </a:solidFill>
              </a:rPr>
              <a:t>out0002</a:t>
            </a:r>
          </a:p>
        </p:txBody>
      </p:sp>
      <p:sp>
        <p:nvSpPr>
          <p:cNvPr id="80" name="Rectangle 79"/>
          <p:cNvSpPr/>
          <p:nvPr/>
        </p:nvSpPr>
        <p:spPr>
          <a:xfrm>
            <a:off x="6600400" y="2868946"/>
            <a:ext cx="161856" cy="340738"/>
          </a:xfrm>
          <a:prstGeom prst="rect">
            <a:avLst/>
          </a:prstGeom>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1020" dirty="0">
                <a:solidFill>
                  <a:prstClr val="black"/>
                </a:solidFill>
              </a:rPr>
              <a:t>s0001</a:t>
            </a:r>
          </a:p>
        </p:txBody>
      </p:sp>
      <p:sp>
        <p:nvSpPr>
          <p:cNvPr id="81" name="Rectangle 80"/>
          <p:cNvSpPr/>
          <p:nvPr/>
        </p:nvSpPr>
        <p:spPr>
          <a:xfrm>
            <a:off x="6799378" y="2868946"/>
            <a:ext cx="161856" cy="340738"/>
          </a:xfrm>
          <a:prstGeom prst="rect">
            <a:avLst/>
          </a:prstGeom>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1020" dirty="0">
                <a:solidFill>
                  <a:prstClr val="black"/>
                </a:solidFill>
              </a:rPr>
              <a:t>s0002</a:t>
            </a:r>
          </a:p>
        </p:txBody>
      </p:sp>
      <p:sp>
        <p:nvSpPr>
          <p:cNvPr id="82" name="Rectangle 81"/>
          <p:cNvSpPr/>
          <p:nvPr/>
        </p:nvSpPr>
        <p:spPr>
          <a:xfrm>
            <a:off x="7064215" y="2868946"/>
            <a:ext cx="161856" cy="340738"/>
          </a:xfrm>
          <a:prstGeom prst="rect">
            <a:avLst/>
          </a:prstGeom>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1020" dirty="0">
                <a:solidFill>
                  <a:prstClr val="black"/>
                </a:solidFill>
              </a:rPr>
              <a:t>s03E7</a:t>
            </a:r>
          </a:p>
        </p:txBody>
      </p:sp>
      <p:sp>
        <p:nvSpPr>
          <p:cNvPr id="83" name="Rectangle 82"/>
          <p:cNvSpPr/>
          <p:nvPr/>
        </p:nvSpPr>
        <p:spPr>
          <a:xfrm>
            <a:off x="7263193" y="2857315"/>
            <a:ext cx="161856" cy="340738"/>
          </a:xfrm>
          <a:prstGeom prst="rect">
            <a:avLst/>
          </a:prstGeom>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1020" dirty="0">
                <a:solidFill>
                  <a:prstClr val="black"/>
                </a:solidFill>
              </a:rPr>
              <a:t>s0001</a:t>
            </a:r>
          </a:p>
        </p:txBody>
      </p:sp>
      <p:sp>
        <p:nvSpPr>
          <p:cNvPr id="84" name="Rectangle 83"/>
          <p:cNvSpPr/>
          <p:nvPr/>
        </p:nvSpPr>
        <p:spPr>
          <a:xfrm>
            <a:off x="7462171" y="2857315"/>
            <a:ext cx="161856" cy="340738"/>
          </a:xfrm>
          <a:prstGeom prst="rect">
            <a:avLst/>
          </a:prstGeom>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1020" dirty="0">
                <a:solidFill>
                  <a:prstClr val="black"/>
                </a:solidFill>
              </a:rPr>
              <a:t>s0002</a:t>
            </a:r>
          </a:p>
        </p:txBody>
      </p:sp>
      <p:sp>
        <p:nvSpPr>
          <p:cNvPr id="85" name="Rectangle 84"/>
          <p:cNvSpPr/>
          <p:nvPr/>
        </p:nvSpPr>
        <p:spPr>
          <a:xfrm>
            <a:off x="7727008" y="2857315"/>
            <a:ext cx="161856" cy="340738"/>
          </a:xfrm>
          <a:prstGeom prst="rect">
            <a:avLst/>
          </a:prstGeom>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1020" dirty="0">
                <a:solidFill>
                  <a:prstClr val="black"/>
                </a:solidFill>
              </a:rPr>
              <a:t>s03E7</a:t>
            </a:r>
          </a:p>
        </p:txBody>
      </p:sp>
      <p:sp>
        <p:nvSpPr>
          <p:cNvPr id="86" name="Rectangle 85"/>
          <p:cNvSpPr/>
          <p:nvPr/>
        </p:nvSpPr>
        <p:spPr>
          <a:xfrm>
            <a:off x="7943682" y="2854515"/>
            <a:ext cx="161856" cy="340738"/>
          </a:xfrm>
          <a:prstGeom prst="rect">
            <a:avLst/>
          </a:prstGeom>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1020" dirty="0">
                <a:solidFill>
                  <a:prstClr val="black"/>
                </a:solidFill>
              </a:rPr>
              <a:t>s0001</a:t>
            </a:r>
          </a:p>
        </p:txBody>
      </p:sp>
      <p:sp>
        <p:nvSpPr>
          <p:cNvPr id="87" name="Rectangle 86"/>
          <p:cNvSpPr/>
          <p:nvPr/>
        </p:nvSpPr>
        <p:spPr>
          <a:xfrm>
            <a:off x="8142660" y="2854515"/>
            <a:ext cx="161856" cy="340738"/>
          </a:xfrm>
          <a:prstGeom prst="rect">
            <a:avLst/>
          </a:prstGeom>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1020" dirty="0">
                <a:solidFill>
                  <a:prstClr val="black"/>
                </a:solidFill>
              </a:rPr>
              <a:t>s0002</a:t>
            </a:r>
          </a:p>
        </p:txBody>
      </p:sp>
      <p:sp>
        <p:nvSpPr>
          <p:cNvPr id="88" name="Rectangle 87"/>
          <p:cNvSpPr/>
          <p:nvPr/>
        </p:nvSpPr>
        <p:spPr>
          <a:xfrm>
            <a:off x="8407497" y="2854515"/>
            <a:ext cx="161856" cy="340738"/>
          </a:xfrm>
          <a:prstGeom prst="rect">
            <a:avLst/>
          </a:prstGeom>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1020" dirty="0">
                <a:solidFill>
                  <a:prstClr val="black"/>
                </a:solidFill>
              </a:rPr>
              <a:t>s03E7</a:t>
            </a:r>
          </a:p>
        </p:txBody>
      </p:sp>
      <p:sp>
        <p:nvSpPr>
          <p:cNvPr id="89" name="Rectangle 88"/>
          <p:cNvSpPr/>
          <p:nvPr/>
        </p:nvSpPr>
        <p:spPr>
          <a:xfrm>
            <a:off x="8952906" y="2854515"/>
            <a:ext cx="161856" cy="340738"/>
          </a:xfrm>
          <a:prstGeom prst="rect">
            <a:avLst/>
          </a:prstGeom>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1020" dirty="0">
                <a:solidFill>
                  <a:prstClr val="black"/>
                </a:solidFill>
              </a:rPr>
              <a:t>s0001</a:t>
            </a:r>
          </a:p>
        </p:txBody>
      </p:sp>
      <p:sp>
        <p:nvSpPr>
          <p:cNvPr id="90" name="Rectangle 89"/>
          <p:cNvSpPr/>
          <p:nvPr/>
        </p:nvSpPr>
        <p:spPr>
          <a:xfrm>
            <a:off x="9151884" y="2854515"/>
            <a:ext cx="161856" cy="340738"/>
          </a:xfrm>
          <a:prstGeom prst="rect">
            <a:avLst/>
          </a:prstGeom>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1020" dirty="0">
                <a:solidFill>
                  <a:prstClr val="black"/>
                </a:solidFill>
              </a:rPr>
              <a:t>s0002</a:t>
            </a:r>
          </a:p>
        </p:txBody>
      </p:sp>
      <p:sp>
        <p:nvSpPr>
          <p:cNvPr id="91" name="Rectangle 90"/>
          <p:cNvSpPr/>
          <p:nvPr/>
        </p:nvSpPr>
        <p:spPr>
          <a:xfrm>
            <a:off x="9416721" y="2854515"/>
            <a:ext cx="161856" cy="340738"/>
          </a:xfrm>
          <a:prstGeom prst="rect">
            <a:avLst/>
          </a:prstGeom>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1020" dirty="0">
                <a:solidFill>
                  <a:prstClr val="black"/>
                </a:solidFill>
              </a:rPr>
              <a:t>s03E7</a:t>
            </a:r>
          </a:p>
        </p:txBody>
      </p:sp>
      <p:sp>
        <p:nvSpPr>
          <p:cNvPr id="92" name="Rectangle 91"/>
          <p:cNvSpPr/>
          <p:nvPr/>
        </p:nvSpPr>
        <p:spPr>
          <a:xfrm>
            <a:off x="6629156" y="4135110"/>
            <a:ext cx="636398" cy="340738"/>
          </a:xfrm>
          <a:prstGeom prst="rect">
            <a:avLst/>
          </a:prstGeom>
        </p:spPr>
        <p:style>
          <a:lnRef idx="1">
            <a:schemeClr val="accent6"/>
          </a:lnRef>
          <a:fillRef idx="3">
            <a:schemeClr val="accent6"/>
          </a:fillRef>
          <a:effectRef idx="2">
            <a:schemeClr val="accent6"/>
          </a:effectRef>
          <a:fontRef idx="minor">
            <a:schemeClr val="lt1"/>
          </a:fontRef>
        </p:style>
        <p:txBody>
          <a:bodyPr lIns="0" rIns="0" rtlCol="0" anchor="ctr"/>
          <a:lstStyle/>
          <a:p>
            <a:pPr algn="ctr" defTabSz="932597"/>
            <a:r>
              <a:rPr lang="en-US" sz="1224" dirty="0">
                <a:solidFill>
                  <a:prstClr val="black"/>
                </a:solidFill>
              </a:rPr>
              <a:t>g0000</a:t>
            </a:r>
            <a:r>
              <a:rPr lang="en-US" sz="1224" dirty="0">
                <a:solidFill>
                  <a:prstClr val="white"/>
                </a:solidFill>
              </a:rPr>
              <a:t>/</a:t>
            </a:r>
            <a:br>
              <a:rPr lang="en-US" sz="1224" dirty="0">
                <a:solidFill>
                  <a:prstClr val="white"/>
                </a:solidFill>
              </a:rPr>
            </a:br>
            <a:r>
              <a:rPr lang="en-US" sz="1224" dirty="0">
                <a:solidFill>
                  <a:prstClr val="white"/>
                </a:solidFill>
              </a:rPr>
              <a:t>rte0000</a:t>
            </a:r>
          </a:p>
        </p:txBody>
      </p:sp>
      <p:sp>
        <p:nvSpPr>
          <p:cNvPr id="94" name="Rectangle 93"/>
          <p:cNvSpPr/>
          <p:nvPr/>
        </p:nvSpPr>
        <p:spPr>
          <a:xfrm>
            <a:off x="7315748" y="4135110"/>
            <a:ext cx="636398" cy="340738"/>
          </a:xfrm>
          <a:prstGeom prst="rect">
            <a:avLst/>
          </a:prstGeom>
        </p:spPr>
        <p:style>
          <a:lnRef idx="1">
            <a:schemeClr val="accent6"/>
          </a:lnRef>
          <a:fillRef idx="3">
            <a:schemeClr val="accent6"/>
          </a:fillRef>
          <a:effectRef idx="2">
            <a:schemeClr val="accent6"/>
          </a:effectRef>
          <a:fontRef idx="minor">
            <a:schemeClr val="lt1"/>
          </a:fontRef>
        </p:style>
        <p:txBody>
          <a:bodyPr lIns="0" rIns="0" rtlCol="0" anchor="ctr"/>
          <a:lstStyle/>
          <a:p>
            <a:pPr algn="ctr" defTabSz="932597"/>
            <a:r>
              <a:rPr lang="en-US" sz="1224" dirty="0">
                <a:solidFill>
                  <a:prstClr val="black"/>
                </a:solidFill>
              </a:rPr>
              <a:t>g0000</a:t>
            </a:r>
            <a:r>
              <a:rPr lang="en-US" sz="1224" dirty="0">
                <a:solidFill>
                  <a:prstClr val="white"/>
                </a:solidFill>
              </a:rPr>
              <a:t>/</a:t>
            </a:r>
            <a:br>
              <a:rPr lang="en-US" sz="1224" dirty="0">
                <a:solidFill>
                  <a:prstClr val="white"/>
                </a:solidFill>
              </a:rPr>
            </a:br>
            <a:r>
              <a:rPr lang="en-US" sz="1224" dirty="0">
                <a:solidFill>
                  <a:prstClr val="white"/>
                </a:solidFill>
              </a:rPr>
              <a:t>rte0001</a:t>
            </a:r>
          </a:p>
        </p:txBody>
      </p:sp>
      <p:sp>
        <p:nvSpPr>
          <p:cNvPr id="96" name="Rectangle 95"/>
          <p:cNvSpPr/>
          <p:nvPr/>
        </p:nvSpPr>
        <p:spPr>
          <a:xfrm>
            <a:off x="6675274" y="3855963"/>
            <a:ext cx="161856" cy="277731"/>
          </a:xfrm>
          <a:prstGeom prst="rect">
            <a:avLst/>
          </a:prstGeo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816" dirty="0">
                <a:solidFill>
                  <a:prstClr val="black"/>
                </a:solidFill>
              </a:rPr>
              <a:t>out0</a:t>
            </a:r>
          </a:p>
        </p:txBody>
      </p:sp>
      <p:sp>
        <p:nvSpPr>
          <p:cNvPr id="99" name="Rectangle 98"/>
          <p:cNvSpPr/>
          <p:nvPr/>
        </p:nvSpPr>
        <p:spPr>
          <a:xfrm>
            <a:off x="6864192" y="3855963"/>
            <a:ext cx="161856" cy="277731"/>
          </a:xfrm>
          <a:prstGeom prst="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816" dirty="0">
                <a:solidFill>
                  <a:prstClr val="black"/>
                </a:solidFill>
              </a:rPr>
              <a:t>out1</a:t>
            </a:r>
          </a:p>
        </p:txBody>
      </p:sp>
      <p:sp>
        <p:nvSpPr>
          <p:cNvPr id="103" name="Rectangle 102"/>
          <p:cNvSpPr/>
          <p:nvPr/>
        </p:nvSpPr>
        <p:spPr>
          <a:xfrm>
            <a:off x="7056437" y="3855963"/>
            <a:ext cx="161856" cy="277731"/>
          </a:xfrm>
          <a:prstGeom prst="rect">
            <a:avLst/>
          </a:prstGeom>
          <a:solidFill>
            <a:schemeClr val="accent2">
              <a:lumMod val="60000"/>
              <a:lumOff val="40000"/>
            </a:schemeClr>
          </a:solidFill>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816" dirty="0">
                <a:solidFill>
                  <a:prstClr val="black"/>
                </a:solidFill>
              </a:rPr>
              <a:t>out2</a:t>
            </a:r>
          </a:p>
        </p:txBody>
      </p:sp>
      <p:cxnSp>
        <p:nvCxnSpPr>
          <p:cNvPr id="149" name="Straight Arrow Connector 148"/>
          <p:cNvCxnSpPr/>
          <p:nvPr/>
        </p:nvCxnSpPr>
        <p:spPr>
          <a:xfrm>
            <a:off x="6629156" y="4606712"/>
            <a:ext cx="2949421"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150" name="TextBox 149"/>
          <p:cNvSpPr txBox="1"/>
          <p:nvPr/>
        </p:nvSpPr>
        <p:spPr>
          <a:xfrm>
            <a:off x="7357475" y="4571305"/>
            <a:ext cx="1475021" cy="254262"/>
          </a:xfrm>
          <a:prstGeom prst="rect">
            <a:avLst/>
          </a:prstGeom>
          <a:noFill/>
        </p:spPr>
        <p:txBody>
          <a:bodyPr wrap="none" rtlCol="0">
            <a:spAutoFit/>
          </a:bodyPr>
          <a:lstStyle/>
          <a:p>
            <a:pPr defTabSz="932597"/>
            <a:r>
              <a:rPr lang="en-US" sz="1020" i="1" dirty="0">
                <a:solidFill>
                  <a:prstClr val="black"/>
                </a:solidFill>
              </a:rPr>
              <a:t>n Groups of m Routers</a:t>
            </a:r>
          </a:p>
        </p:txBody>
      </p:sp>
      <p:cxnSp>
        <p:nvCxnSpPr>
          <p:cNvPr id="210" name="Straight Arrow Connector 209"/>
          <p:cNvCxnSpPr>
            <a:stCxn id="39" idx="0"/>
            <a:endCxn id="16" idx="1"/>
          </p:cNvCxnSpPr>
          <p:nvPr/>
        </p:nvCxnSpPr>
        <p:spPr>
          <a:xfrm>
            <a:off x="9536828" y="2152827"/>
            <a:ext cx="994867" cy="586337"/>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7365079" y="3855963"/>
            <a:ext cx="161856" cy="277731"/>
          </a:xfrm>
          <a:prstGeom prst="rect">
            <a:avLst/>
          </a:prstGeo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816" dirty="0">
                <a:solidFill>
                  <a:prstClr val="black"/>
                </a:solidFill>
              </a:rPr>
              <a:t>out0</a:t>
            </a:r>
          </a:p>
        </p:txBody>
      </p:sp>
      <p:sp>
        <p:nvSpPr>
          <p:cNvPr id="140" name="Rectangle 139"/>
          <p:cNvSpPr/>
          <p:nvPr/>
        </p:nvSpPr>
        <p:spPr>
          <a:xfrm>
            <a:off x="7553997" y="3855963"/>
            <a:ext cx="161856" cy="277731"/>
          </a:xfrm>
          <a:prstGeom prst="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816" dirty="0">
                <a:solidFill>
                  <a:prstClr val="black"/>
                </a:solidFill>
              </a:rPr>
              <a:t>out1</a:t>
            </a:r>
          </a:p>
        </p:txBody>
      </p:sp>
      <p:sp>
        <p:nvSpPr>
          <p:cNvPr id="141" name="Rectangle 140"/>
          <p:cNvSpPr/>
          <p:nvPr/>
        </p:nvSpPr>
        <p:spPr>
          <a:xfrm>
            <a:off x="7746242" y="3855963"/>
            <a:ext cx="161856" cy="277731"/>
          </a:xfrm>
          <a:prstGeom prst="rect">
            <a:avLst/>
          </a:prstGeom>
          <a:solidFill>
            <a:schemeClr val="accent2">
              <a:lumMod val="60000"/>
              <a:lumOff val="40000"/>
            </a:schemeClr>
          </a:solidFill>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816" dirty="0">
                <a:solidFill>
                  <a:prstClr val="black"/>
                </a:solidFill>
              </a:rPr>
              <a:t>out2</a:t>
            </a:r>
          </a:p>
        </p:txBody>
      </p:sp>
      <p:sp>
        <p:nvSpPr>
          <p:cNvPr id="142" name="Rectangle 141"/>
          <p:cNvSpPr/>
          <p:nvPr/>
        </p:nvSpPr>
        <p:spPr>
          <a:xfrm>
            <a:off x="8241412" y="4131189"/>
            <a:ext cx="636398" cy="340738"/>
          </a:xfrm>
          <a:prstGeom prst="rect">
            <a:avLst/>
          </a:prstGeom>
        </p:spPr>
        <p:style>
          <a:lnRef idx="1">
            <a:schemeClr val="accent6"/>
          </a:lnRef>
          <a:fillRef idx="3">
            <a:schemeClr val="accent6"/>
          </a:fillRef>
          <a:effectRef idx="2">
            <a:schemeClr val="accent6"/>
          </a:effectRef>
          <a:fontRef idx="minor">
            <a:schemeClr val="lt1"/>
          </a:fontRef>
        </p:style>
        <p:txBody>
          <a:bodyPr lIns="0" rIns="0" rtlCol="0" anchor="ctr"/>
          <a:lstStyle/>
          <a:p>
            <a:pPr algn="ctr" defTabSz="932597"/>
            <a:r>
              <a:rPr lang="en-US" sz="1224" dirty="0" smtClean="0">
                <a:solidFill>
                  <a:prstClr val="black"/>
                </a:solidFill>
              </a:rPr>
              <a:t>g0001</a:t>
            </a:r>
            <a:r>
              <a:rPr lang="en-US" sz="1224" dirty="0" smtClean="0">
                <a:solidFill>
                  <a:prstClr val="white"/>
                </a:solidFill>
              </a:rPr>
              <a:t>/</a:t>
            </a:r>
            <a:r>
              <a:rPr lang="en-US" sz="1224" dirty="0">
                <a:solidFill>
                  <a:prstClr val="white"/>
                </a:solidFill>
              </a:rPr>
              <a:t/>
            </a:r>
            <a:br>
              <a:rPr lang="en-US" sz="1224" dirty="0">
                <a:solidFill>
                  <a:prstClr val="white"/>
                </a:solidFill>
              </a:rPr>
            </a:br>
            <a:r>
              <a:rPr lang="en-US" sz="1224" dirty="0">
                <a:solidFill>
                  <a:prstClr val="white"/>
                </a:solidFill>
              </a:rPr>
              <a:t>rte0000</a:t>
            </a:r>
          </a:p>
        </p:txBody>
      </p:sp>
      <p:sp>
        <p:nvSpPr>
          <p:cNvPr id="143" name="Rectangle 142"/>
          <p:cNvSpPr/>
          <p:nvPr/>
        </p:nvSpPr>
        <p:spPr>
          <a:xfrm>
            <a:off x="8928004" y="4131189"/>
            <a:ext cx="636398" cy="340738"/>
          </a:xfrm>
          <a:prstGeom prst="rect">
            <a:avLst/>
          </a:prstGeom>
        </p:spPr>
        <p:style>
          <a:lnRef idx="1">
            <a:schemeClr val="accent6"/>
          </a:lnRef>
          <a:fillRef idx="3">
            <a:schemeClr val="accent6"/>
          </a:fillRef>
          <a:effectRef idx="2">
            <a:schemeClr val="accent6"/>
          </a:effectRef>
          <a:fontRef idx="minor">
            <a:schemeClr val="lt1"/>
          </a:fontRef>
        </p:style>
        <p:txBody>
          <a:bodyPr lIns="0" rIns="0" rtlCol="0" anchor="ctr"/>
          <a:lstStyle/>
          <a:p>
            <a:pPr algn="ctr" defTabSz="932597"/>
            <a:r>
              <a:rPr lang="en-US" sz="1224" dirty="0" smtClean="0">
                <a:solidFill>
                  <a:prstClr val="black"/>
                </a:solidFill>
              </a:rPr>
              <a:t>g0001</a:t>
            </a:r>
            <a:r>
              <a:rPr lang="en-US" sz="1224" dirty="0" smtClean="0">
                <a:solidFill>
                  <a:prstClr val="white"/>
                </a:solidFill>
              </a:rPr>
              <a:t>/</a:t>
            </a:r>
            <a:r>
              <a:rPr lang="en-US" sz="1224" dirty="0">
                <a:solidFill>
                  <a:prstClr val="white"/>
                </a:solidFill>
              </a:rPr>
              <a:t/>
            </a:r>
            <a:br>
              <a:rPr lang="en-US" sz="1224" dirty="0">
                <a:solidFill>
                  <a:prstClr val="white"/>
                </a:solidFill>
              </a:rPr>
            </a:br>
            <a:r>
              <a:rPr lang="en-US" sz="1224" dirty="0">
                <a:solidFill>
                  <a:prstClr val="white"/>
                </a:solidFill>
              </a:rPr>
              <a:t>rte0001</a:t>
            </a:r>
          </a:p>
        </p:txBody>
      </p:sp>
      <p:sp>
        <p:nvSpPr>
          <p:cNvPr id="144" name="Rectangle 143"/>
          <p:cNvSpPr/>
          <p:nvPr/>
        </p:nvSpPr>
        <p:spPr>
          <a:xfrm>
            <a:off x="8287530" y="3858392"/>
            <a:ext cx="161856" cy="277731"/>
          </a:xfrm>
          <a:prstGeom prst="rect">
            <a:avLst/>
          </a:prstGeo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816" dirty="0">
                <a:solidFill>
                  <a:prstClr val="black"/>
                </a:solidFill>
              </a:rPr>
              <a:t>out0</a:t>
            </a:r>
          </a:p>
        </p:txBody>
      </p:sp>
      <p:sp>
        <p:nvSpPr>
          <p:cNvPr id="145" name="Rectangle 144"/>
          <p:cNvSpPr/>
          <p:nvPr/>
        </p:nvSpPr>
        <p:spPr>
          <a:xfrm>
            <a:off x="8476448" y="3858392"/>
            <a:ext cx="161856" cy="277731"/>
          </a:xfrm>
          <a:prstGeom prst="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816" dirty="0">
                <a:solidFill>
                  <a:prstClr val="black"/>
                </a:solidFill>
              </a:rPr>
              <a:t>out1</a:t>
            </a:r>
          </a:p>
        </p:txBody>
      </p:sp>
      <p:sp>
        <p:nvSpPr>
          <p:cNvPr id="146" name="Rectangle 145"/>
          <p:cNvSpPr/>
          <p:nvPr/>
        </p:nvSpPr>
        <p:spPr>
          <a:xfrm>
            <a:off x="8668693" y="3858392"/>
            <a:ext cx="161856" cy="277731"/>
          </a:xfrm>
          <a:prstGeom prst="rect">
            <a:avLst/>
          </a:prstGeom>
          <a:solidFill>
            <a:schemeClr val="accent2">
              <a:lumMod val="60000"/>
              <a:lumOff val="40000"/>
            </a:schemeClr>
          </a:solidFill>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816" dirty="0">
                <a:solidFill>
                  <a:prstClr val="black"/>
                </a:solidFill>
              </a:rPr>
              <a:t>out2</a:t>
            </a:r>
          </a:p>
        </p:txBody>
      </p:sp>
      <p:sp>
        <p:nvSpPr>
          <p:cNvPr id="147" name="Rectangle 146"/>
          <p:cNvSpPr/>
          <p:nvPr/>
        </p:nvSpPr>
        <p:spPr>
          <a:xfrm>
            <a:off x="8977335" y="3858392"/>
            <a:ext cx="161856" cy="277731"/>
          </a:xfrm>
          <a:prstGeom prst="rect">
            <a:avLst/>
          </a:prstGeo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816" dirty="0">
                <a:solidFill>
                  <a:prstClr val="black"/>
                </a:solidFill>
              </a:rPr>
              <a:t>out0</a:t>
            </a:r>
          </a:p>
        </p:txBody>
      </p:sp>
      <p:sp>
        <p:nvSpPr>
          <p:cNvPr id="148" name="Rectangle 147"/>
          <p:cNvSpPr/>
          <p:nvPr/>
        </p:nvSpPr>
        <p:spPr>
          <a:xfrm>
            <a:off x="9166253" y="3858392"/>
            <a:ext cx="161856" cy="277731"/>
          </a:xfrm>
          <a:prstGeom prst="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816" dirty="0">
                <a:solidFill>
                  <a:prstClr val="black"/>
                </a:solidFill>
              </a:rPr>
              <a:t>out1</a:t>
            </a:r>
          </a:p>
        </p:txBody>
      </p:sp>
      <p:sp>
        <p:nvSpPr>
          <p:cNvPr id="151" name="Rectangle 150"/>
          <p:cNvSpPr/>
          <p:nvPr/>
        </p:nvSpPr>
        <p:spPr>
          <a:xfrm>
            <a:off x="9358498" y="3858393"/>
            <a:ext cx="161856" cy="272796"/>
          </a:xfrm>
          <a:prstGeom prst="rect">
            <a:avLst/>
          </a:prstGeom>
          <a:solidFill>
            <a:schemeClr val="accent2">
              <a:lumMod val="60000"/>
              <a:lumOff val="40000"/>
            </a:schemeClr>
          </a:solidFill>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defTabSz="932597"/>
            <a:r>
              <a:rPr lang="en-US" sz="816" dirty="0">
                <a:solidFill>
                  <a:prstClr val="black"/>
                </a:solidFill>
              </a:rPr>
              <a:t>out2</a:t>
            </a:r>
          </a:p>
        </p:txBody>
      </p:sp>
      <p:grpSp>
        <p:nvGrpSpPr>
          <p:cNvPr id="27" name="Group 26"/>
          <p:cNvGrpSpPr/>
          <p:nvPr/>
        </p:nvGrpSpPr>
        <p:grpSpPr>
          <a:xfrm>
            <a:off x="954395" y="2779835"/>
            <a:ext cx="2083430" cy="793627"/>
            <a:chOff x="954395" y="3624980"/>
            <a:chExt cx="2083430" cy="793627"/>
          </a:xfrm>
        </p:grpSpPr>
        <p:sp>
          <p:nvSpPr>
            <p:cNvPr id="7" name="Rectangle 6"/>
            <p:cNvSpPr/>
            <p:nvPr/>
          </p:nvSpPr>
          <p:spPr>
            <a:xfrm>
              <a:off x="954395" y="3624980"/>
              <a:ext cx="1204121" cy="7936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32597"/>
              <a:r>
                <a:rPr lang="en-US" sz="1200" dirty="0">
                  <a:solidFill>
                    <a:prstClr val="white"/>
                  </a:solidFill>
                </a:rPr>
                <a:t>Provisioning</a:t>
              </a:r>
            </a:p>
            <a:p>
              <a:pPr algn="ctr" defTabSz="932597"/>
              <a:r>
                <a:rPr lang="en-US" sz="1200" dirty="0">
                  <a:solidFill>
                    <a:prstClr val="white"/>
                  </a:solidFill>
                </a:rPr>
                <a:t> Runtime</a:t>
              </a:r>
            </a:p>
          </p:txBody>
        </p:sp>
        <p:sp>
          <p:nvSpPr>
            <p:cNvPr id="152" name="Right Arrow 151"/>
            <p:cNvSpPr/>
            <p:nvPr/>
          </p:nvSpPr>
          <p:spPr>
            <a:xfrm>
              <a:off x="2165988" y="3856654"/>
              <a:ext cx="871837" cy="294439"/>
            </a:xfrm>
            <a:prstGeom prst="rightArrow">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defTabSz="932597"/>
              <a:endParaRPr lang="en-US" sz="1836">
                <a:solidFill>
                  <a:prstClr val="white"/>
                </a:solidFill>
              </a:endParaRPr>
            </a:p>
          </p:txBody>
        </p:sp>
      </p:grpSp>
      <p:sp>
        <p:nvSpPr>
          <p:cNvPr id="12" name="Rectangle 11"/>
          <p:cNvSpPr/>
          <p:nvPr/>
        </p:nvSpPr>
        <p:spPr>
          <a:xfrm>
            <a:off x="3046726" y="2538404"/>
            <a:ext cx="3336657" cy="1082171"/>
          </a:xfrm>
          <a:prstGeom prst="rect">
            <a:avLst/>
          </a:prstGeom>
          <a:noFill/>
          <a:ln w="6350">
            <a:solidFill>
              <a:srgbClr val="0070C0"/>
            </a:solidFill>
            <a:prstDash val="sysDash"/>
          </a:ln>
        </p:spPr>
        <p:style>
          <a:lnRef idx="1">
            <a:schemeClr val="accent2"/>
          </a:lnRef>
          <a:fillRef idx="3">
            <a:schemeClr val="accent2"/>
          </a:fillRef>
          <a:effectRef idx="2">
            <a:schemeClr val="accent2"/>
          </a:effectRef>
          <a:fontRef idx="minor">
            <a:schemeClr val="lt1"/>
          </a:fontRef>
        </p:style>
        <p:txBody>
          <a:bodyPr rtlCol="0" anchor="t"/>
          <a:lstStyle/>
          <a:p>
            <a:pPr defTabSz="932597"/>
            <a:r>
              <a:rPr lang="en-US" sz="1122" dirty="0" smtClean="0">
                <a:solidFill>
                  <a:prstClr val="black">
                    <a:lumMod val="95000"/>
                    <a:lumOff val="5000"/>
                  </a:prstClr>
                </a:solidFill>
              </a:rPr>
              <a:t>Ingestion Topics</a:t>
            </a:r>
            <a:endParaRPr lang="en-US" sz="1122" dirty="0">
              <a:solidFill>
                <a:prstClr val="black">
                  <a:lumMod val="95000"/>
                  <a:lumOff val="5000"/>
                </a:prstClr>
              </a:solidFill>
            </a:endParaRPr>
          </a:p>
        </p:txBody>
      </p:sp>
      <p:cxnSp>
        <p:nvCxnSpPr>
          <p:cNvPr id="28" name="Straight Arrow Connector 27"/>
          <p:cNvCxnSpPr>
            <a:stCxn id="96" idx="0"/>
            <a:endCxn id="75" idx="2"/>
          </p:cNvCxnSpPr>
          <p:nvPr/>
        </p:nvCxnSpPr>
        <p:spPr>
          <a:xfrm flipV="1">
            <a:off x="6756202" y="3576558"/>
            <a:ext cx="157034" cy="279405"/>
          </a:xfrm>
          <a:prstGeom prst="straightConnector1">
            <a:avLst/>
          </a:prstGeom>
          <a:ln>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39" idx="0"/>
            <a:endCxn id="75" idx="2"/>
          </p:cNvCxnSpPr>
          <p:nvPr/>
        </p:nvCxnSpPr>
        <p:spPr>
          <a:xfrm flipH="1" flipV="1">
            <a:off x="6913236" y="3576558"/>
            <a:ext cx="532771" cy="279405"/>
          </a:xfrm>
          <a:prstGeom prst="straightConnector1">
            <a:avLst/>
          </a:prstGeom>
          <a:ln>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44" idx="0"/>
            <a:endCxn id="75" idx="2"/>
          </p:cNvCxnSpPr>
          <p:nvPr/>
        </p:nvCxnSpPr>
        <p:spPr>
          <a:xfrm flipH="1" flipV="1">
            <a:off x="6913236" y="3576558"/>
            <a:ext cx="1455222" cy="281834"/>
          </a:xfrm>
          <a:prstGeom prst="straightConnector1">
            <a:avLst/>
          </a:prstGeom>
          <a:ln>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9" idx="0"/>
            <a:endCxn id="78" idx="2"/>
          </p:cNvCxnSpPr>
          <p:nvPr/>
        </p:nvCxnSpPr>
        <p:spPr>
          <a:xfrm flipV="1">
            <a:off x="6945120" y="3582202"/>
            <a:ext cx="634519" cy="27376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40" idx="0"/>
            <a:endCxn id="78" idx="2"/>
          </p:cNvCxnSpPr>
          <p:nvPr/>
        </p:nvCxnSpPr>
        <p:spPr>
          <a:xfrm flipH="1" flipV="1">
            <a:off x="7579639" y="3582202"/>
            <a:ext cx="55286" cy="27376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45" idx="0"/>
            <a:endCxn id="78" idx="2"/>
          </p:cNvCxnSpPr>
          <p:nvPr/>
        </p:nvCxnSpPr>
        <p:spPr>
          <a:xfrm flipH="1" flipV="1">
            <a:off x="7579639" y="3582202"/>
            <a:ext cx="977737" cy="27619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47" idx="0"/>
            <a:endCxn id="75" idx="2"/>
          </p:cNvCxnSpPr>
          <p:nvPr/>
        </p:nvCxnSpPr>
        <p:spPr>
          <a:xfrm flipH="1" flipV="1">
            <a:off x="6913236" y="3576558"/>
            <a:ext cx="2145027" cy="281834"/>
          </a:xfrm>
          <a:prstGeom prst="straightConnector1">
            <a:avLst/>
          </a:prstGeom>
          <a:ln>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48" idx="0"/>
            <a:endCxn id="78" idx="2"/>
          </p:cNvCxnSpPr>
          <p:nvPr/>
        </p:nvCxnSpPr>
        <p:spPr>
          <a:xfrm flipH="1" flipV="1">
            <a:off x="7579639" y="3582202"/>
            <a:ext cx="1667542" cy="27619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03" idx="0"/>
            <a:endCxn id="79" idx="2"/>
          </p:cNvCxnSpPr>
          <p:nvPr/>
        </p:nvCxnSpPr>
        <p:spPr>
          <a:xfrm flipV="1">
            <a:off x="7137365" y="3582200"/>
            <a:ext cx="1119335" cy="27376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41" idx="0"/>
            <a:endCxn id="79" idx="2"/>
          </p:cNvCxnSpPr>
          <p:nvPr/>
        </p:nvCxnSpPr>
        <p:spPr>
          <a:xfrm flipV="1">
            <a:off x="7827170" y="3582200"/>
            <a:ext cx="429530" cy="27376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146" idx="0"/>
            <a:endCxn id="79" idx="2"/>
          </p:cNvCxnSpPr>
          <p:nvPr/>
        </p:nvCxnSpPr>
        <p:spPr>
          <a:xfrm flipH="1" flipV="1">
            <a:off x="8256700" y="3582200"/>
            <a:ext cx="492921" cy="276192"/>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51" idx="0"/>
            <a:endCxn id="79" idx="2"/>
          </p:cNvCxnSpPr>
          <p:nvPr/>
        </p:nvCxnSpPr>
        <p:spPr>
          <a:xfrm flipH="1" flipV="1">
            <a:off x="8256700" y="3582200"/>
            <a:ext cx="1182726" cy="27619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9938389" y="3964429"/>
            <a:ext cx="1197782" cy="675833"/>
          </a:xfrm>
          <a:prstGeom prst="rect">
            <a:avLst/>
          </a:prstGeom>
          <a:solidFill>
            <a:schemeClr val="tx2"/>
          </a:solidFill>
        </p:spPr>
        <p:style>
          <a:lnRef idx="1">
            <a:schemeClr val="accent1"/>
          </a:lnRef>
          <a:fillRef idx="2">
            <a:schemeClr val="accent1"/>
          </a:fillRef>
          <a:effectRef idx="1">
            <a:schemeClr val="accent1"/>
          </a:effectRef>
          <a:fontRef idx="minor">
            <a:schemeClr val="dk1"/>
          </a:fontRef>
        </p:style>
        <p:txBody>
          <a:bodyPr rtlCol="0" anchor="ctr"/>
          <a:lstStyle/>
          <a:p>
            <a:pPr algn="ctr" defTabSz="932597"/>
            <a:r>
              <a:rPr lang="en-US" sz="1200" dirty="0" smtClean="0">
                <a:solidFill>
                  <a:prstClr val="white"/>
                </a:solidFill>
                <a:cs typeface="Segoe UI" panose="020B0502040204020203" pitchFamily="34" charset="0"/>
              </a:rPr>
              <a:t>Command</a:t>
            </a:r>
          </a:p>
          <a:p>
            <a:pPr algn="ctr" defTabSz="932597"/>
            <a:r>
              <a:rPr lang="en-US" sz="1200" dirty="0" smtClean="0">
                <a:solidFill>
                  <a:prstClr val="white"/>
                </a:solidFill>
                <a:cs typeface="Segoe UI" panose="020B0502040204020203" pitchFamily="34" charset="0"/>
              </a:rPr>
              <a:t>API </a:t>
            </a:r>
            <a:r>
              <a:rPr lang="en-US" sz="1200" dirty="0">
                <a:solidFill>
                  <a:prstClr val="white"/>
                </a:solidFill>
                <a:cs typeface="Segoe UI" panose="020B0502040204020203" pitchFamily="34" charset="0"/>
              </a:rPr>
              <a:t>Host</a:t>
            </a:r>
          </a:p>
        </p:txBody>
      </p:sp>
      <p:cxnSp>
        <p:nvCxnSpPr>
          <p:cNvPr id="102" name="Straight Arrow Connector 101"/>
          <p:cNvCxnSpPr/>
          <p:nvPr/>
        </p:nvCxnSpPr>
        <p:spPr>
          <a:xfrm flipH="1" flipV="1">
            <a:off x="9663050" y="4299407"/>
            <a:ext cx="258537" cy="430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17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2"/>
          </p:nvPr>
        </p:nvSpPr>
        <p:spPr/>
        <p:txBody>
          <a:bodyPr/>
          <a:lstStyle/>
          <a:p>
            <a:r>
              <a:rPr lang="en-US" b="1" dirty="0" smtClean="0"/>
              <a:t>Todd Holmquist-Sutherland</a:t>
            </a:r>
          </a:p>
          <a:p>
            <a:r>
              <a:rPr lang="en-US" dirty="0" smtClean="0"/>
              <a:t>Principal Group Program Manager</a:t>
            </a:r>
          </a:p>
          <a:p>
            <a:r>
              <a:rPr lang="en-US" dirty="0" smtClean="0"/>
              <a:t>Azure Service Bus Team</a:t>
            </a:r>
          </a:p>
          <a:p>
            <a:endParaRPr lang="en-US" dirty="0"/>
          </a:p>
          <a:p>
            <a:r>
              <a:rPr lang="en-US" b="1" dirty="0" smtClean="0"/>
              <a:t>Paolo </a:t>
            </a:r>
            <a:r>
              <a:rPr lang="en-US" b="1" dirty="0" err="1" smtClean="0"/>
              <a:t>Salvatori</a:t>
            </a:r>
            <a:endParaRPr lang="en-US" b="1" dirty="0" smtClean="0"/>
          </a:p>
          <a:p>
            <a:r>
              <a:rPr lang="en-US" dirty="0" smtClean="0"/>
              <a:t>Principal Program Manager</a:t>
            </a:r>
          </a:p>
          <a:p>
            <a:r>
              <a:rPr lang="en-US" dirty="0" smtClean="0"/>
              <a:t>Azure Customer Account Team</a:t>
            </a:r>
            <a:endParaRPr lang="en-US" dirty="0"/>
          </a:p>
        </p:txBody>
      </p:sp>
      <p:sp>
        <p:nvSpPr>
          <p:cNvPr id="2" name="Title 1"/>
          <p:cNvSpPr>
            <a:spLocks noGrp="1"/>
          </p:cNvSpPr>
          <p:nvPr>
            <p:ph type="title"/>
          </p:nvPr>
        </p:nvSpPr>
        <p:spPr/>
        <p:txBody>
          <a:bodyPr/>
          <a:lstStyle/>
          <a:p>
            <a:r>
              <a:rPr lang="en-US" sz="4800" dirty="0" smtClean="0"/>
              <a:t>The Internet of Things with Azure Service Bus</a:t>
            </a:r>
            <a:endParaRPr lang="en-US" sz="4800" dirty="0"/>
          </a:p>
        </p:txBody>
      </p:sp>
      <p:sp>
        <p:nvSpPr>
          <p:cNvPr id="4" name="Text Placeholder 3"/>
          <p:cNvSpPr>
            <a:spLocks noGrp="1"/>
          </p:cNvSpPr>
          <p:nvPr>
            <p:ph type="body" sz="quarter" idx="13"/>
          </p:nvPr>
        </p:nvSpPr>
        <p:spPr/>
        <p:txBody>
          <a:bodyPr/>
          <a:lstStyle/>
          <a:p>
            <a:r>
              <a:rPr lang="en-US" dirty="0" smtClean="0"/>
              <a:t>3-635</a:t>
            </a:r>
            <a:endParaRPr lang="en-US" dirty="0"/>
          </a:p>
        </p:txBody>
      </p:sp>
    </p:spTree>
    <p:extLst>
      <p:ext uri="{BB962C8B-B14F-4D97-AF65-F5344CB8AC3E}">
        <p14:creationId xmlns:p14="http://schemas.microsoft.com/office/powerpoint/2010/main" val="68718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Gateway – Customer Topology</a:t>
            </a:r>
            <a:endParaRPr lang="en-US" dirty="0"/>
          </a:p>
        </p:txBody>
      </p:sp>
      <p:sp>
        <p:nvSpPr>
          <p:cNvPr id="3" name="Content Placeholder 2"/>
          <p:cNvSpPr>
            <a:spLocks noGrp="1"/>
          </p:cNvSpPr>
          <p:nvPr>
            <p:ph idx="1"/>
          </p:nvPr>
        </p:nvSpPr>
        <p:spPr>
          <a:xfrm>
            <a:off x="827618" y="5173662"/>
            <a:ext cx="10724938" cy="1636391"/>
          </a:xfrm>
        </p:spPr>
        <p:txBody>
          <a:bodyPr>
            <a:normAutofit/>
          </a:bodyPr>
          <a:lstStyle/>
          <a:p>
            <a:r>
              <a:rPr lang="en-US" sz="2000" dirty="0" smtClean="0"/>
              <a:t>Global coverage achieved by spreading partitions across multiple Azure regions</a:t>
            </a:r>
          </a:p>
          <a:p>
            <a:r>
              <a:rPr lang="en-US" sz="2000" dirty="0" smtClean="0"/>
              <a:t>Reference architecture supports up to 1000 distinct partitions</a:t>
            </a:r>
            <a:endParaRPr lang="en-US" sz="2000" dirty="0"/>
          </a:p>
          <a:p>
            <a:r>
              <a:rPr lang="en-US" sz="2000" dirty="0" smtClean="0"/>
              <a:t>Number and distribution of partitions driven by data volumes, business continuity, legal and proximity considerations</a:t>
            </a:r>
          </a:p>
        </p:txBody>
      </p:sp>
      <p:grpSp>
        <p:nvGrpSpPr>
          <p:cNvPr id="47" name="Group 46"/>
          <p:cNvGrpSpPr/>
          <p:nvPr/>
        </p:nvGrpSpPr>
        <p:grpSpPr>
          <a:xfrm>
            <a:off x="2441603" y="1594346"/>
            <a:ext cx="6639368" cy="3198316"/>
            <a:chOff x="2508828" y="1603773"/>
            <a:chExt cx="6509775" cy="3135889"/>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828" y="1603773"/>
              <a:ext cx="6509775" cy="3135889"/>
            </a:xfrm>
            <a:prstGeom prst="rect">
              <a:avLst/>
            </a:prstGeom>
          </p:spPr>
        </p:pic>
        <p:sp>
          <p:nvSpPr>
            <p:cNvPr id="5" name="Oval 4"/>
            <p:cNvSpPr/>
            <p:nvPr/>
          </p:nvSpPr>
          <p:spPr>
            <a:xfrm>
              <a:off x="3510238" y="2688884"/>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6" name="Oval 5"/>
            <p:cNvSpPr/>
            <p:nvPr/>
          </p:nvSpPr>
          <p:spPr>
            <a:xfrm>
              <a:off x="4213356" y="2677593"/>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7" name="Oval 6"/>
            <p:cNvSpPr/>
            <p:nvPr/>
          </p:nvSpPr>
          <p:spPr>
            <a:xfrm>
              <a:off x="3861797" y="2517007"/>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8" name="Oval 7"/>
            <p:cNvSpPr/>
            <p:nvPr/>
          </p:nvSpPr>
          <p:spPr>
            <a:xfrm>
              <a:off x="3861796" y="2818574"/>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9" name="Oval 8"/>
            <p:cNvSpPr/>
            <p:nvPr/>
          </p:nvSpPr>
          <p:spPr>
            <a:xfrm>
              <a:off x="4298372" y="2436714"/>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0" name="Oval 9"/>
            <p:cNvSpPr/>
            <p:nvPr/>
          </p:nvSpPr>
          <p:spPr>
            <a:xfrm>
              <a:off x="3510237" y="2436714"/>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1" name="Oval 10"/>
            <p:cNvSpPr/>
            <p:nvPr/>
          </p:nvSpPr>
          <p:spPr>
            <a:xfrm>
              <a:off x="3890003" y="3050258"/>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 name="Oval 11"/>
            <p:cNvSpPr/>
            <p:nvPr/>
          </p:nvSpPr>
          <p:spPr>
            <a:xfrm>
              <a:off x="4778923" y="3757320"/>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3" name="Oval 12"/>
            <p:cNvSpPr/>
            <p:nvPr/>
          </p:nvSpPr>
          <p:spPr>
            <a:xfrm>
              <a:off x="4468405" y="4194219"/>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4" name="Oval 13"/>
            <p:cNvSpPr/>
            <p:nvPr/>
          </p:nvSpPr>
          <p:spPr>
            <a:xfrm>
              <a:off x="4298372" y="3540475"/>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5" name="Oval 14"/>
            <p:cNvSpPr/>
            <p:nvPr/>
          </p:nvSpPr>
          <p:spPr>
            <a:xfrm>
              <a:off x="4383388" y="3927594"/>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6" name="Oval 15"/>
            <p:cNvSpPr/>
            <p:nvPr/>
          </p:nvSpPr>
          <p:spPr>
            <a:xfrm>
              <a:off x="6010983" y="3966323"/>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7" name="Oval 16"/>
            <p:cNvSpPr/>
            <p:nvPr/>
          </p:nvSpPr>
          <p:spPr>
            <a:xfrm>
              <a:off x="7638578" y="4005052"/>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8" name="Oval 17"/>
            <p:cNvSpPr/>
            <p:nvPr/>
          </p:nvSpPr>
          <p:spPr>
            <a:xfrm>
              <a:off x="8140593" y="4085345"/>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9" name="Oval 18"/>
            <p:cNvSpPr/>
            <p:nvPr/>
          </p:nvSpPr>
          <p:spPr>
            <a:xfrm>
              <a:off x="8642608" y="4165638"/>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0" name="Oval 19"/>
            <p:cNvSpPr/>
            <p:nvPr/>
          </p:nvSpPr>
          <p:spPr>
            <a:xfrm>
              <a:off x="8055576" y="2601623"/>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1" name="Oval 20"/>
            <p:cNvSpPr/>
            <p:nvPr/>
          </p:nvSpPr>
          <p:spPr>
            <a:xfrm>
              <a:off x="7885543" y="2807723"/>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2" name="Oval 21"/>
            <p:cNvSpPr/>
            <p:nvPr/>
          </p:nvSpPr>
          <p:spPr>
            <a:xfrm>
              <a:off x="7553561" y="3408885"/>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3" name="Oval 22"/>
            <p:cNvSpPr/>
            <p:nvPr/>
          </p:nvSpPr>
          <p:spPr>
            <a:xfrm>
              <a:off x="7800526" y="3460182"/>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4" name="Oval 23"/>
            <p:cNvSpPr/>
            <p:nvPr/>
          </p:nvSpPr>
          <p:spPr>
            <a:xfrm>
              <a:off x="8047491" y="3511479"/>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5" name="Oval 24"/>
            <p:cNvSpPr/>
            <p:nvPr/>
          </p:nvSpPr>
          <p:spPr>
            <a:xfrm>
              <a:off x="5593682" y="3248299"/>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6" name="Oval 25"/>
            <p:cNvSpPr/>
            <p:nvPr/>
          </p:nvSpPr>
          <p:spPr>
            <a:xfrm>
              <a:off x="5763715" y="2862160"/>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7" name="Oval 26"/>
            <p:cNvSpPr/>
            <p:nvPr/>
          </p:nvSpPr>
          <p:spPr>
            <a:xfrm>
              <a:off x="6369286" y="3011131"/>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8" name="Oval 27"/>
            <p:cNvSpPr/>
            <p:nvPr/>
          </p:nvSpPr>
          <p:spPr>
            <a:xfrm>
              <a:off x="6181016" y="2824449"/>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9" name="Oval 28"/>
            <p:cNvSpPr/>
            <p:nvPr/>
          </p:nvSpPr>
          <p:spPr>
            <a:xfrm>
              <a:off x="6284269" y="2454995"/>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0" name="Oval 29"/>
            <p:cNvSpPr/>
            <p:nvPr/>
          </p:nvSpPr>
          <p:spPr>
            <a:xfrm>
              <a:off x="7533983" y="2781867"/>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1" name="Oval 30"/>
            <p:cNvSpPr/>
            <p:nvPr/>
          </p:nvSpPr>
          <p:spPr>
            <a:xfrm>
              <a:off x="7327088" y="2688884"/>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2" name="Oval 31"/>
            <p:cNvSpPr/>
            <p:nvPr/>
          </p:nvSpPr>
          <p:spPr>
            <a:xfrm>
              <a:off x="7399558" y="2929336"/>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3" name="Oval 32"/>
            <p:cNvSpPr/>
            <p:nvPr/>
          </p:nvSpPr>
          <p:spPr>
            <a:xfrm>
              <a:off x="7223040" y="2824909"/>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4" name="Oval 33"/>
            <p:cNvSpPr/>
            <p:nvPr/>
          </p:nvSpPr>
          <p:spPr>
            <a:xfrm>
              <a:off x="6971548" y="3210844"/>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5" name="Oval 34"/>
            <p:cNvSpPr/>
            <p:nvPr/>
          </p:nvSpPr>
          <p:spPr>
            <a:xfrm>
              <a:off x="6865019" y="2991448"/>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6" name="Oval 35"/>
            <p:cNvSpPr/>
            <p:nvPr/>
          </p:nvSpPr>
          <p:spPr>
            <a:xfrm>
              <a:off x="7060026" y="2947113"/>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7" name="Oval 36"/>
            <p:cNvSpPr/>
            <p:nvPr/>
          </p:nvSpPr>
          <p:spPr>
            <a:xfrm>
              <a:off x="6726979" y="2807723"/>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8" name="Oval 37"/>
            <p:cNvSpPr/>
            <p:nvPr/>
          </p:nvSpPr>
          <p:spPr>
            <a:xfrm>
              <a:off x="6550461" y="2702880"/>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9" name="Oval 38"/>
            <p:cNvSpPr/>
            <p:nvPr/>
          </p:nvSpPr>
          <p:spPr>
            <a:xfrm>
              <a:off x="5550987" y="2608591"/>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40" name="Oval 39"/>
            <p:cNvSpPr/>
            <p:nvPr/>
          </p:nvSpPr>
          <p:spPr>
            <a:xfrm>
              <a:off x="5495506" y="2423722"/>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41" name="Oval 40"/>
            <p:cNvSpPr/>
            <p:nvPr/>
          </p:nvSpPr>
          <p:spPr>
            <a:xfrm>
              <a:off x="5765957" y="2212624"/>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42" name="Oval 41"/>
            <p:cNvSpPr/>
            <p:nvPr/>
          </p:nvSpPr>
          <p:spPr>
            <a:xfrm>
              <a:off x="5640030" y="2479249"/>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43" name="Oval 42"/>
            <p:cNvSpPr/>
            <p:nvPr/>
          </p:nvSpPr>
          <p:spPr>
            <a:xfrm>
              <a:off x="5763715" y="2423722"/>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44" name="Oval 43"/>
            <p:cNvSpPr/>
            <p:nvPr/>
          </p:nvSpPr>
          <p:spPr>
            <a:xfrm>
              <a:off x="5773834" y="2574894"/>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45" name="Oval 44"/>
            <p:cNvSpPr/>
            <p:nvPr/>
          </p:nvSpPr>
          <p:spPr>
            <a:xfrm>
              <a:off x="5898366" y="2468853"/>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46" name="Oval 45"/>
            <p:cNvSpPr/>
            <p:nvPr/>
          </p:nvSpPr>
          <p:spPr>
            <a:xfrm>
              <a:off x="6002836" y="2290180"/>
              <a:ext cx="170033" cy="160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spTree>
    <p:extLst>
      <p:ext uri="{BB962C8B-B14F-4D97-AF65-F5344CB8AC3E}">
        <p14:creationId xmlns:p14="http://schemas.microsoft.com/office/powerpoint/2010/main" val="937529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9751" y="2904259"/>
            <a:ext cx="10056972" cy="1828800"/>
          </a:xfrm>
        </p:spPr>
        <p:txBody>
          <a:bodyPr/>
          <a:lstStyle/>
          <a:p>
            <a:pPr algn="ctr"/>
            <a:r>
              <a:rPr lang="it-IT" dirty="0" smtClean="0"/>
              <a:t>Device Gateway Demo</a:t>
            </a:r>
            <a:endParaRPr lang="en-US" dirty="0"/>
          </a:p>
        </p:txBody>
      </p:sp>
    </p:spTree>
    <p:extLst>
      <p:ext uri="{BB962C8B-B14F-4D97-AF65-F5344CB8AC3E}">
        <p14:creationId xmlns:p14="http://schemas.microsoft.com/office/powerpoint/2010/main" val="23566506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5480" y="1379644"/>
            <a:ext cx="12080257" cy="4860818"/>
          </a:xfrm>
        </p:spPr>
        <p:txBody>
          <a:bodyPr/>
          <a:lstStyle/>
          <a:p>
            <a:r>
              <a:rPr lang="en-US" sz="3264" dirty="0"/>
              <a:t>Real time analytics and IoT solution that consumes and processes events coming from sensors and devices and generates alerts</a:t>
            </a:r>
            <a:r>
              <a:rPr lang="en-US" sz="3264" dirty="0" smtClean="0"/>
              <a:t>.</a:t>
            </a:r>
          </a:p>
          <a:p>
            <a:endParaRPr lang="en-US" sz="1600" dirty="0"/>
          </a:p>
          <a:p>
            <a:r>
              <a:rPr lang="en-US" sz="3264" dirty="0"/>
              <a:t>Tribble is comprised of the following modules</a:t>
            </a:r>
            <a:r>
              <a:rPr lang="en-US" sz="2856" dirty="0" smtClean="0"/>
              <a:t>:</a:t>
            </a:r>
            <a:endParaRPr lang="en-US" sz="2856" dirty="0"/>
          </a:p>
          <a:p>
            <a:pPr lvl="1"/>
            <a:r>
              <a:rPr lang="en-US" b="1" dirty="0">
                <a:latin typeface="+mj-lt"/>
              </a:rPr>
              <a:t>Gateway</a:t>
            </a:r>
            <a:r>
              <a:rPr lang="en-US" dirty="0">
                <a:latin typeface="+mj-lt"/>
              </a:rPr>
              <a:t>: translates between the device protocol and the back end systems.  This service receives signals from devices and </a:t>
            </a:r>
            <a:r>
              <a:rPr lang="en-US" dirty="0" smtClean="0">
                <a:latin typeface="+mj-lt"/>
              </a:rPr>
              <a:t>sends </a:t>
            </a:r>
            <a:r>
              <a:rPr lang="en-US" dirty="0">
                <a:latin typeface="+mj-lt"/>
              </a:rPr>
              <a:t>data to the core systems through a messaging system.  </a:t>
            </a:r>
          </a:p>
          <a:p>
            <a:pPr lvl="1"/>
            <a:r>
              <a:rPr lang="en-US" b="1" dirty="0">
                <a:latin typeface="+mj-lt"/>
              </a:rPr>
              <a:t>Ingress Messaging Layer</a:t>
            </a:r>
            <a:r>
              <a:rPr lang="en-US" dirty="0">
                <a:latin typeface="+mj-lt"/>
              </a:rPr>
              <a:t>: handles messaging between the gateway and backend system. This module can use adapters to support multiple messaging systems such as the Service Bus</a:t>
            </a:r>
            <a:r>
              <a:rPr lang="en-US" dirty="0" smtClean="0">
                <a:latin typeface="+mj-lt"/>
              </a:rPr>
              <a:t>.</a:t>
            </a:r>
            <a:endParaRPr lang="en-US" dirty="0">
              <a:latin typeface="+mj-lt"/>
            </a:endParaRPr>
          </a:p>
          <a:p>
            <a:pPr lvl="1"/>
            <a:r>
              <a:rPr lang="en-US" b="1" dirty="0">
                <a:latin typeface="+mj-lt"/>
              </a:rPr>
              <a:t>Processing Layer</a:t>
            </a:r>
            <a:r>
              <a:rPr lang="en-US" dirty="0">
                <a:latin typeface="+mj-lt"/>
              </a:rPr>
              <a:t>:  leverages Project Orleans and Trill to process messages from devices through a set of queries and generate alerts. </a:t>
            </a:r>
          </a:p>
        </p:txBody>
      </p:sp>
      <p:sp>
        <p:nvSpPr>
          <p:cNvPr id="4" name="Title 3"/>
          <p:cNvSpPr>
            <a:spLocks noGrp="1"/>
          </p:cNvSpPr>
          <p:nvPr>
            <p:ph type="title"/>
          </p:nvPr>
        </p:nvSpPr>
        <p:spPr/>
        <p:txBody>
          <a:bodyPr/>
          <a:lstStyle/>
          <a:p>
            <a:r>
              <a:rPr lang="it-IT" dirty="0" smtClean="0"/>
              <a:t>Tribble</a:t>
            </a:r>
            <a:endParaRPr lang="en-US" dirty="0"/>
          </a:p>
        </p:txBody>
      </p:sp>
    </p:spTree>
    <p:extLst>
      <p:ext uri="{BB962C8B-B14F-4D97-AF65-F5344CB8AC3E}">
        <p14:creationId xmlns:p14="http://schemas.microsoft.com/office/powerpoint/2010/main" val="70680892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12160112" cy="1292662"/>
          </a:xfrm>
        </p:spPr>
        <p:txBody>
          <a:bodyPr/>
          <a:lstStyle/>
          <a:p>
            <a:r>
              <a:rPr lang="en-US" dirty="0" smtClean="0"/>
              <a:t>A framework </a:t>
            </a:r>
            <a:r>
              <a:rPr lang="en-US" dirty="0"/>
              <a:t>for building large scale, distributed </a:t>
            </a:r>
            <a:r>
              <a:rPr lang="en-US" dirty="0" smtClean="0"/>
              <a:t>applications, </a:t>
            </a:r>
            <a:r>
              <a:rPr lang="en-US" dirty="0"/>
              <a:t>both on-premises and in the cloud</a:t>
            </a:r>
            <a:r>
              <a:rPr lang="en-US" dirty="0" smtClean="0"/>
              <a:t>.</a:t>
            </a:r>
          </a:p>
        </p:txBody>
      </p:sp>
      <p:sp>
        <p:nvSpPr>
          <p:cNvPr id="3" name="Title 2"/>
          <p:cNvSpPr>
            <a:spLocks noGrp="1"/>
          </p:cNvSpPr>
          <p:nvPr>
            <p:ph type="title"/>
          </p:nvPr>
        </p:nvSpPr>
        <p:spPr/>
        <p:txBody>
          <a:bodyPr/>
          <a:lstStyle/>
          <a:p>
            <a:r>
              <a:rPr lang="it-IT" dirty="0" smtClean="0"/>
              <a:t>Orleans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469" y="2738171"/>
            <a:ext cx="6144890" cy="3538864"/>
          </a:xfrm>
          <a:prstGeom prst="rect">
            <a:avLst/>
          </a:prstGeom>
        </p:spPr>
      </p:pic>
      <p:sp>
        <p:nvSpPr>
          <p:cNvPr id="5" name="Text Placeholder 1"/>
          <p:cNvSpPr txBox="1">
            <a:spLocks/>
          </p:cNvSpPr>
          <p:nvPr/>
        </p:nvSpPr>
        <p:spPr>
          <a:xfrm>
            <a:off x="275479" y="2675928"/>
            <a:ext cx="5903899" cy="3470394"/>
          </a:xfrm>
          <a:prstGeom prst="rect">
            <a:avLst/>
          </a:prstGeom>
        </p:spPr>
        <p:txBody>
          <a:bodyPr vert="horz" wrap="square" lIns="149217" tIns="93260" rIns="149217" bIns="93260" rtlCol="0">
            <a:spAutoFit/>
          </a:bodyPr>
          <a:lstStyle>
            <a:lvl1pPr marL="336145" marR="0" indent="-336145"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lvl="1">
              <a:buClr>
                <a:srgbClr val="404040"/>
              </a:buClr>
            </a:pPr>
            <a:r>
              <a:rPr lang="en-US" sz="2480" dirty="0">
                <a:gradFill>
                  <a:gsLst>
                    <a:gs pos="1250">
                      <a:srgbClr val="404040"/>
                    </a:gs>
                    <a:gs pos="100000">
                      <a:srgbClr val="404040"/>
                    </a:gs>
                  </a:gsLst>
                  <a:lin ang="5400000" scaled="0"/>
                </a:gradFill>
              </a:rPr>
              <a:t>Distributed Actor Runtime </a:t>
            </a:r>
          </a:p>
          <a:p>
            <a:pPr lvl="1">
              <a:buClr>
                <a:srgbClr val="404040"/>
              </a:buClr>
            </a:pPr>
            <a:r>
              <a:rPr lang="en-US" sz="2480" dirty="0">
                <a:gradFill>
                  <a:gsLst>
                    <a:gs pos="1250">
                      <a:srgbClr val="404040"/>
                    </a:gs>
                    <a:gs pos="100000">
                      <a:srgbClr val="404040"/>
                    </a:gs>
                  </a:gsLst>
                  <a:lin ang="5400000" scaled="0"/>
                </a:gradFill>
              </a:rPr>
              <a:t>Location Transparency </a:t>
            </a:r>
          </a:p>
          <a:p>
            <a:pPr lvl="1">
              <a:buClr>
                <a:srgbClr val="404040"/>
              </a:buClr>
            </a:pPr>
            <a:r>
              <a:rPr lang="en-US" sz="2480" dirty="0">
                <a:gradFill>
                  <a:gsLst>
                    <a:gs pos="1250">
                      <a:srgbClr val="404040"/>
                    </a:gs>
                    <a:gs pos="100000">
                      <a:srgbClr val="404040"/>
                    </a:gs>
                  </a:gsLst>
                  <a:lin ang="5400000" scaled="0"/>
                </a:gradFill>
              </a:rPr>
              <a:t>Actors (Grains) are .NET Classes </a:t>
            </a:r>
          </a:p>
          <a:p>
            <a:pPr lvl="1">
              <a:buClr>
                <a:srgbClr val="404040"/>
              </a:buClr>
            </a:pPr>
            <a:r>
              <a:rPr lang="en-US" sz="2480" dirty="0">
                <a:gradFill>
                  <a:gsLst>
                    <a:gs pos="1250">
                      <a:srgbClr val="404040"/>
                    </a:gs>
                    <a:gs pos="100000">
                      <a:srgbClr val="404040"/>
                    </a:gs>
                  </a:gsLst>
                  <a:lin ang="5400000" scaled="0"/>
                </a:gradFill>
              </a:rPr>
              <a:t>Messaging through .NET Interfaces </a:t>
            </a:r>
          </a:p>
          <a:p>
            <a:pPr lvl="1">
              <a:buClr>
                <a:srgbClr val="404040"/>
              </a:buClr>
            </a:pPr>
            <a:r>
              <a:rPr lang="en-US" sz="2480" dirty="0" err="1" smtClean="0">
                <a:gradFill>
                  <a:gsLst>
                    <a:gs pos="1250">
                      <a:srgbClr val="404040"/>
                    </a:gs>
                    <a:gs pos="100000">
                      <a:srgbClr val="404040"/>
                    </a:gs>
                  </a:gsLst>
                  <a:lin ang="5400000" scaled="0"/>
                </a:gradFill>
              </a:rPr>
              <a:t>Asynch</a:t>
            </a:r>
            <a:r>
              <a:rPr lang="en-US" sz="2480" dirty="0" smtClean="0">
                <a:gradFill>
                  <a:gsLst>
                    <a:gs pos="1250">
                      <a:srgbClr val="404040"/>
                    </a:gs>
                    <a:gs pos="100000">
                      <a:srgbClr val="404040"/>
                    </a:gs>
                  </a:gsLst>
                  <a:lin ang="5400000" scaled="0"/>
                </a:gradFill>
              </a:rPr>
              <a:t> </a:t>
            </a:r>
            <a:r>
              <a:rPr lang="en-US" sz="2480" dirty="0">
                <a:gradFill>
                  <a:gsLst>
                    <a:gs pos="1250">
                      <a:srgbClr val="404040"/>
                    </a:gs>
                    <a:gs pos="100000">
                      <a:srgbClr val="404040"/>
                    </a:gs>
                  </a:gsLst>
                  <a:lin ang="5400000" scaled="0"/>
                </a:gradFill>
              </a:rPr>
              <a:t>through async/await in C# </a:t>
            </a:r>
          </a:p>
          <a:p>
            <a:pPr lvl="1">
              <a:buClr>
                <a:srgbClr val="404040"/>
              </a:buClr>
            </a:pPr>
            <a:r>
              <a:rPr lang="en-US" sz="2480" dirty="0">
                <a:gradFill>
                  <a:gsLst>
                    <a:gs pos="1250">
                      <a:srgbClr val="404040"/>
                    </a:gs>
                    <a:gs pos="100000">
                      <a:srgbClr val="404040"/>
                    </a:gs>
                  </a:gsLst>
                  <a:lin ang="5400000" scaled="0"/>
                </a:gradFill>
              </a:rPr>
              <a:t>Single-Threaded Execution </a:t>
            </a:r>
          </a:p>
          <a:p>
            <a:pPr lvl="1">
              <a:buClr>
                <a:srgbClr val="404040"/>
              </a:buClr>
            </a:pPr>
            <a:r>
              <a:rPr lang="en-US" sz="2480" dirty="0">
                <a:gradFill>
                  <a:gsLst>
                    <a:gs pos="1250">
                      <a:srgbClr val="404040"/>
                    </a:gs>
                    <a:gs pos="100000">
                      <a:srgbClr val="404040"/>
                    </a:gs>
                  </a:gsLst>
                  <a:lin ang="5400000" scaled="0"/>
                </a:gradFill>
              </a:rPr>
              <a:t>Automatic Error Propagation </a:t>
            </a:r>
          </a:p>
          <a:p>
            <a:pPr lvl="1">
              <a:buClr>
                <a:srgbClr val="404040"/>
              </a:buClr>
            </a:pPr>
            <a:r>
              <a:rPr lang="en-US" sz="2480" dirty="0">
                <a:gradFill>
                  <a:gsLst>
                    <a:gs pos="1250">
                      <a:srgbClr val="404040"/>
                    </a:gs>
                    <a:gs pos="100000">
                      <a:srgbClr val="404040"/>
                    </a:gs>
                  </a:gsLst>
                  <a:lin ang="5400000" scaled="0"/>
                </a:gradFill>
              </a:rPr>
              <a:t>Proven in Production Since 2011 </a:t>
            </a:r>
          </a:p>
        </p:txBody>
      </p:sp>
    </p:spTree>
    <p:extLst>
      <p:ext uri="{BB962C8B-B14F-4D97-AF65-F5344CB8AC3E}">
        <p14:creationId xmlns:p14="http://schemas.microsoft.com/office/powerpoint/2010/main" val="113018279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smtClean="0"/>
              <a:t>Architecture</a:t>
            </a:r>
            <a:endParaRPr lang="en-US" dirty="0"/>
          </a:p>
        </p:txBody>
      </p:sp>
      <p:sp>
        <p:nvSpPr>
          <p:cNvPr id="4" name="Text Placeholder 3"/>
          <p:cNvSpPr>
            <a:spLocks noGrp="1"/>
          </p:cNvSpPr>
          <p:nvPr>
            <p:ph type="body" sz="quarter" idx="10"/>
          </p:nvPr>
        </p:nvSpPr>
        <p:spPr>
          <a:xfrm>
            <a:off x="275480" y="1212849"/>
            <a:ext cx="4038692" cy="5367110"/>
          </a:xfrm>
        </p:spPr>
        <p:txBody>
          <a:bodyPr/>
          <a:lstStyle/>
          <a:p>
            <a:pPr marL="119813" indent="-119813"/>
            <a:r>
              <a:rPr lang="en-US" sz="1326" dirty="0">
                <a:latin typeface="+mn-lt"/>
              </a:rPr>
              <a:t>HTTP protocol and web client were chosen to simulate the devices.</a:t>
            </a:r>
          </a:p>
          <a:p>
            <a:pPr marL="119813" indent="-119813"/>
            <a:r>
              <a:rPr lang="en-US" sz="1326" dirty="0">
                <a:latin typeface="+mn-lt"/>
              </a:rPr>
              <a:t>We chose to simulate two different types of devices: </a:t>
            </a:r>
          </a:p>
          <a:p>
            <a:pPr marL="341629" indent="-221816">
              <a:buFont typeface="Wingdings" panose="05000000000000000000" pitchFamily="2" charset="2"/>
              <a:buChar char="Ø"/>
            </a:pPr>
            <a:r>
              <a:rPr lang="en-US" sz="1326" dirty="0">
                <a:latin typeface="+mn-lt"/>
              </a:rPr>
              <a:t>On-Off devices </a:t>
            </a:r>
          </a:p>
          <a:p>
            <a:pPr marL="341629" indent="-221816">
              <a:buFont typeface="Wingdings" panose="05000000000000000000" pitchFamily="2" charset="2"/>
              <a:buChar char="Ø"/>
            </a:pPr>
            <a:r>
              <a:rPr lang="en-US" sz="1326" dirty="0">
                <a:latin typeface="+mn-lt"/>
              </a:rPr>
              <a:t>Value-Threshold devices</a:t>
            </a:r>
          </a:p>
          <a:p>
            <a:pPr marL="119813" indent="-119813"/>
            <a:r>
              <a:rPr lang="it-IT" sz="1326" dirty="0">
                <a:latin typeface="+mn-lt"/>
              </a:rPr>
              <a:t>The gateway: </a:t>
            </a:r>
            <a:r>
              <a:rPr lang="it-IT" sz="1326" b="1" dirty="0">
                <a:latin typeface="+mn-lt"/>
              </a:rPr>
              <a:t>ASP.NET Web API RESTful service </a:t>
            </a:r>
            <a:r>
              <a:rPr lang="it-IT" sz="1326" dirty="0" err="1">
                <a:latin typeface="+mn-lt"/>
              </a:rPr>
              <a:t>hosted</a:t>
            </a:r>
            <a:r>
              <a:rPr lang="it-IT" sz="1326" dirty="0">
                <a:latin typeface="+mn-lt"/>
              </a:rPr>
              <a:t> by </a:t>
            </a:r>
            <a:r>
              <a:rPr lang="it-IT" sz="1326" b="1" dirty="0">
                <a:latin typeface="+mn-lt"/>
              </a:rPr>
              <a:t>OWIN</a:t>
            </a:r>
            <a:r>
              <a:rPr lang="it-IT" sz="1326" dirty="0">
                <a:latin typeface="+mn-lt"/>
              </a:rPr>
              <a:t>\</a:t>
            </a:r>
            <a:r>
              <a:rPr lang="it-IT" sz="1326" b="1" dirty="0">
                <a:latin typeface="+mn-lt"/>
              </a:rPr>
              <a:t>Katana</a:t>
            </a:r>
            <a:r>
              <a:rPr lang="it-IT" sz="1326" dirty="0">
                <a:latin typeface="+mn-lt"/>
              </a:rPr>
              <a:t>  in a </a:t>
            </a:r>
            <a:r>
              <a:rPr lang="it-IT" sz="1326" dirty="0" err="1">
                <a:latin typeface="+mn-lt"/>
              </a:rPr>
              <a:t>worker</a:t>
            </a:r>
            <a:r>
              <a:rPr lang="it-IT" sz="1326" dirty="0">
                <a:latin typeface="+mn-lt"/>
              </a:rPr>
              <a:t> </a:t>
            </a:r>
            <a:r>
              <a:rPr lang="it-IT" sz="1326" dirty="0" err="1">
                <a:latin typeface="+mn-lt"/>
              </a:rPr>
              <a:t>role</a:t>
            </a:r>
            <a:r>
              <a:rPr lang="it-IT" sz="1326" dirty="0">
                <a:latin typeface="+mn-lt"/>
              </a:rPr>
              <a:t>.</a:t>
            </a:r>
          </a:p>
          <a:p>
            <a:pPr marL="119813" indent="-119813"/>
            <a:r>
              <a:rPr lang="it-IT" sz="1326" dirty="0">
                <a:latin typeface="+mn-lt"/>
              </a:rPr>
              <a:t>The gateway </a:t>
            </a:r>
            <a:r>
              <a:rPr lang="it-IT" sz="1326" dirty="0" err="1">
                <a:latin typeface="+mn-lt"/>
              </a:rPr>
              <a:t>communicates</a:t>
            </a:r>
            <a:r>
              <a:rPr lang="it-IT" sz="1326" dirty="0">
                <a:latin typeface="+mn-lt"/>
              </a:rPr>
              <a:t> with the </a:t>
            </a:r>
            <a:r>
              <a:rPr lang="it-IT" sz="1326" b="1" dirty="0" err="1">
                <a:latin typeface="+mn-lt"/>
              </a:rPr>
              <a:t>Ingress</a:t>
            </a:r>
            <a:r>
              <a:rPr lang="it-IT" sz="1326" b="1" dirty="0">
                <a:latin typeface="+mn-lt"/>
              </a:rPr>
              <a:t> Messaging </a:t>
            </a:r>
            <a:r>
              <a:rPr lang="it-IT" sz="1326" b="1" dirty="0" err="1">
                <a:latin typeface="+mn-lt"/>
              </a:rPr>
              <a:t>Layer</a:t>
            </a:r>
            <a:r>
              <a:rPr lang="it-IT" sz="1326" b="1" dirty="0">
                <a:latin typeface="+mn-lt"/>
              </a:rPr>
              <a:t> </a:t>
            </a:r>
            <a:r>
              <a:rPr lang="it-IT" sz="1326" dirty="0" err="1">
                <a:latin typeface="+mn-lt"/>
              </a:rPr>
              <a:t>using</a:t>
            </a:r>
            <a:r>
              <a:rPr lang="it-IT" sz="1326" dirty="0">
                <a:latin typeface="+mn-lt"/>
              </a:rPr>
              <a:t> </a:t>
            </a:r>
            <a:r>
              <a:rPr lang="it-IT" sz="1326" b="1" dirty="0">
                <a:latin typeface="+mn-lt"/>
              </a:rPr>
              <a:t>Service Bus</a:t>
            </a:r>
            <a:r>
              <a:rPr lang="it-IT" sz="1326" dirty="0">
                <a:latin typeface="+mn-lt"/>
              </a:rPr>
              <a:t>.</a:t>
            </a:r>
          </a:p>
          <a:p>
            <a:pPr marL="119813" indent="-119813"/>
            <a:r>
              <a:rPr lang="en-US" sz="1326" dirty="0">
                <a:latin typeface="+mn-lt"/>
              </a:rPr>
              <a:t>The </a:t>
            </a:r>
            <a:r>
              <a:rPr lang="it-IT" sz="1326" b="1" dirty="0" err="1">
                <a:latin typeface="+mn-lt"/>
              </a:rPr>
              <a:t>Ingress</a:t>
            </a:r>
            <a:r>
              <a:rPr lang="it-IT" sz="1326" b="1" dirty="0">
                <a:latin typeface="+mn-lt"/>
              </a:rPr>
              <a:t> Messaging </a:t>
            </a:r>
            <a:r>
              <a:rPr lang="it-IT" sz="1326" b="1" dirty="0" err="1">
                <a:latin typeface="+mn-lt"/>
              </a:rPr>
              <a:t>Layer</a:t>
            </a:r>
            <a:r>
              <a:rPr lang="it-IT" sz="1326" b="1" dirty="0">
                <a:latin typeface="+mn-lt"/>
              </a:rPr>
              <a:t> </a:t>
            </a:r>
            <a:r>
              <a:rPr lang="en-US" sz="1326" dirty="0">
                <a:latin typeface="+mn-lt"/>
              </a:rPr>
              <a:t>is responsible for receiving data from the SB and invoking processing logic for each message/event.</a:t>
            </a:r>
          </a:p>
          <a:p>
            <a:pPr marL="119813" indent="-119813"/>
            <a:r>
              <a:rPr lang="en-US" sz="1326" dirty="0">
                <a:latin typeface="+mn-lt"/>
              </a:rPr>
              <a:t>The processing logic is implemented using </a:t>
            </a:r>
            <a:r>
              <a:rPr lang="en-US" sz="1326" b="1" dirty="0">
                <a:latin typeface="+mn-lt"/>
              </a:rPr>
              <a:t>Project</a:t>
            </a:r>
            <a:r>
              <a:rPr lang="en-US" sz="1326" dirty="0">
                <a:latin typeface="+mn-lt"/>
              </a:rPr>
              <a:t> </a:t>
            </a:r>
            <a:r>
              <a:rPr lang="en-US" sz="1326" b="1" dirty="0">
                <a:latin typeface="+mn-lt"/>
              </a:rPr>
              <a:t>Orleans</a:t>
            </a:r>
            <a:r>
              <a:rPr lang="en-US" sz="1326" dirty="0">
                <a:latin typeface="+mn-lt"/>
              </a:rPr>
              <a:t> actor hosting temporal queries.  </a:t>
            </a:r>
          </a:p>
          <a:p>
            <a:pPr marL="119813" indent="-119813"/>
            <a:r>
              <a:rPr lang="en-US" sz="1326" dirty="0">
                <a:latin typeface="+mn-lt"/>
              </a:rPr>
              <a:t>Devices are modeled as </a:t>
            </a:r>
            <a:r>
              <a:rPr lang="en-US" sz="1326" b="1" dirty="0">
                <a:latin typeface="+mn-lt"/>
              </a:rPr>
              <a:t>Project</a:t>
            </a:r>
            <a:r>
              <a:rPr lang="en-US" sz="1326" dirty="0">
                <a:latin typeface="+mn-lt"/>
              </a:rPr>
              <a:t> </a:t>
            </a:r>
            <a:r>
              <a:rPr lang="en-US" sz="1326" b="1" dirty="0">
                <a:latin typeface="+mn-lt"/>
              </a:rPr>
              <a:t>Orleans</a:t>
            </a:r>
            <a:r>
              <a:rPr lang="en-US" sz="1326" dirty="0">
                <a:latin typeface="+mn-lt"/>
              </a:rPr>
              <a:t> grains; each device has a corresponding grain which runs queries, looking for specific “alerts”.</a:t>
            </a:r>
            <a:r>
              <a:rPr lang="it-IT" sz="1326" dirty="0">
                <a:latin typeface="+mn-lt"/>
              </a:rPr>
              <a:t> </a:t>
            </a:r>
          </a:p>
          <a:p>
            <a:pPr marL="119813" indent="-119813"/>
            <a:r>
              <a:rPr lang="en-US" sz="1326" dirty="0">
                <a:latin typeface="+mn-lt"/>
              </a:rPr>
              <a:t>When alerts are found, an alert message is sent to a </a:t>
            </a:r>
            <a:r>
              <a:rPr lang="en-US" sz="1326" b="1" dirty="0">
                <a:latin typeface="+mn-lt"/>
              </a:rPr>
              <a:t>Service Bus Topic </a:t>
            </a:r>
            <a:r>
              <a:rPr lang="en-US" sz="1326" dirty="0">
                <a:latin typeface="+mn-lt"/>
              </a:rPr>
              <a:t>that has an auditing subscription plus a subscription for each alert type.</a:t>
            </a:r>
          </a:p>
          <a:p>
            <a:pPr marL="119813" indent="-119813"/>
            <a:r>
              <a:rPr lang="it-IT" sz="1326" dirty="0">
                <a:latin typeface="+mn-lt"/>
              </a:rPr>
              <a:t>The </a:t>
            </a:r>
            <a:r>
              <a:rPr lang="it-IT" sz="1326" b="1" dirty="0">
                <a:latin typeface="+mn-lt"/>
              </a:rPr>
              <a:t>Service Bus Explorer </a:t>
            </a:r>
            <a:r>
              <a:rPr lang="it-IT" sz="1326" dirty="0" err="1">
                <a:latin typeface="+mn-lt"/>
              </a:rPr>
              <a:t>is</a:t>
            </a:r>
            <a:r>
              <a:rPr lang="it-IT" sz="1326" dirty="0">
                <a:latin typeface="+mn-lt"/>
              </a:rPr>
              <a:t> </a:t>
            </a:r>
            <a:r>
              <a:rPr lang="it-IT" sz="1326" dirty="0" err="1">
                <a:latin typeface="+mn-lt"/>
              </a:rPr>
              <a:t>used</a:t>
            </a:r>
            <a:r>
              <a:rPr lang="it-IT" sz="1326" dirty="0">
                <a:latin typeface="+mn-lt"/>
              </a:rPr>
              <a:t> to simulate a </a:t>
            </a:r>
            <a:r>
              <a:rPr lang="it-IT" sz="1326" dirty="0" err="1">
                <a:latin typeface="+mn-lt"/>
              </a:rPr>
              <a:t>real</a:t>
            </a:r>
            <a:r>
              <a:rPr lang="it-IT" sz="1326" dirty="0">
                <a:latin typeface="+mn-lt"/>
              </a:rPr>
              <a:t> </a:t>
            </a:r>
            <a:r>
              <a:rPr lang="it-IT" sz="1326" dirty="0" err="1">
                <a:latin typeface="+mn-lt"/>
              </a:rPr>
              <a:t>command</a:t>
            </a:r>
            <a:r>
              <a:rPr lang="it-IT" sz="1326" dirty="0">
                <a:latin typeface="+mn-lt"/>
              </a:rPr>
              <a:t> and </a:t>
            </a:r>
            <a:r>
              <a:rPr lang="it-IT" sz="1326" dirty="0" err="1">
                <a:latin typeface="+mn-lt"/>
              </a:rPr>
              <a:t>cont</a:t>
            </a:r>
            <a:r>
              <a:rPr lang="en-US" sz="1326" dirty="0" err="1">
                <a:latin typeface="+mn-lt"/>
              </a:rPr>
              <a:t>rol</a:t>
            </a:r>
            <a:r>
              <a:rPr lang="en-US" sz="1326" dirty="0">
                <a:latin typeface="+mn-lt"/>
              </a:rPr>
              <a:t> console and </a:t>
            </a:r>
            <a:r>
              <a:rPr lang="it-IT" sz="1326" dirty="0" err="1">
                <a:latin typeface="+mn-lt"/>
              </a:rPr>
              <a:t>receive</a:t>
            </a:r>
            <a:r>
              <a:rPr lang="it-IT" sz="1326" dirty="0">
                <a:latin typeface="+mn-lt"/>
              </a:rPr>
              <a:t> </a:t>
            </a:r>
            <a:r>
              <a:rPr lang="it-IT" sz="1326" dirty="0" err="1">
                <a:latin typeface="+mn-lt"/>
              </a:rPr>
              <a:t>alerts</a:t>
            </a:r>
            <a:endParaRPr lang="en-US" sz="1326"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71" y="1040016"/>
            <a:ext cx="8038848" cy="5575638"/>
          </a:xfrm>
          <a:prstGeom prst="rect">
            <a:avLst/>
          </a:prstGeom>
        </p:spPr>
      </p:pic>
    </p:spTree>
    <p:extLst>
      <p:ext uri="{BB962C8B-B14F-4D97-AF65-F5344CB8AC3E}">
        <p14:creationId xmlns:p14="http://schemas.microsoft.com/office/powerpoint/2010/main" val="167948322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9751" y="2904259"/>
            <a:ext cx="10056972" cy="1828800"/>
          </a:xfrm>
        </p:spPr>
        <p:txBody>
          <a:bodyPr/>
          <a:lstStyle/>
          <a:p>
            <a:pPr algn="ctr"/>
            <a:r>
              <a:rPr lang="it-IT" dirty="0" smtClean="0"/>
              <a:t>Tribble Demo</a:t>
            </a:r>
            <a:endParaRPr lang="en-US" dirty="0"/>
          </a:p>
        </p:txBody>
      </p:sp>
    </p:spTree>
    <p:extLst>
      <p:ext uri="{BB962C8B-B14F-4D97-AF65-F5344CB8AC3E}">
        <p14:creationId xmlns:p14="http://schemas.microsoft.com/office/powerpoint/2010/main" val="406423576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3" name="Content Placeholder 2"/>
          <p:cNvSpPr>
            <a:spLocks noGrp="1"/>
          </p:cNvSpPr>
          <p:nvPr>
            <p:ph idx="4294967295"/>
          </p:nvPr>
        </p:nvSpPr>
        <p:spPr>
          <a:xfrm>
            <a:off x="855768" y="1439862"/>
            <a:ext cx="10724938" cy="4876800"/>
          </a:xfrm>
          <a:prstGeom prst="rect">
            <a:avLst/>
          </a:prstGeom>
        </p:spPr>
        <p:txBody>
          <a:bodyPr>
            <a:normAutofit fontScale="85000" lnSpcReduction="20000"/>
          </a:bodyPr>
          <a:lstStyle/>
          <a:p>
            <a:r>
              <a:rPr lang="en-US" sz="3200" dirty="0"/>
              <a:t>Roadmap</a:t>
            </a:r>
            <a:endParaRPr lang="en-US" dirty="0"/>
          </a:p>
          <a:p>
            <a:pPr lvl="1"/>
            <a:r>
              <a:rPr lang="en-US" dirty="0"/>
              <a:t>First and third-party </a:t>
            </a:r>
            <a:r>
              <a:rPr lang="en-US" dirty="0" err="1"/>
              <a:t>IoT</a:t>
            </a:r>
            <a:r>
              <a:rPr lang="en-US" dirty="0"/>
              <a:t> services are being built today on Service Bus</a:t>
            </a:r>
          </a:p>
          <a:p>
            <a:pPr lvl="1"/>
            <a:r>
              <a:rPr lang="en-US" dirty="0" err="1"/>
              <a:t>IoT</a:t>
            </a:r>
            <a:r>
              <a:rPr lang="en-US" dirty="0"/>
              <a:t> related enhancements to Service Bus are coming soon</a:t>
            </a:r>
          </a:p>
          <a:p>
            <a:pPr lvl="1"/>
            <a:r>
              <a:rPr lang="en-US" dirty="0"/>
              <a:t>We will </a:t>
            </a:r>
            <a:r>
              <a:rPr lang="en-US" dirty="0" smtClean="0"/>
              <a:t>simplify and enrich support for Device Gateway patterns</a:t>
            </a:r>
          </a:p>
          <a:p>
            <a:pPr lvl="1"/>
            <a:endParaRPr lang="en-US" dirty="0" smtClean="0"/>
          </a:p>
          <a:p>
            <a:r>
              <a:rPr lang="en-US" sz="3200" dirty="0" smtClean="0"/>
              <a:t>Learn more</a:t>
            </a:r>
            <a:endParaRPr lang="en-US" dirty="0"/>
          </a:p>
          <a:p>
            <a:pPr lvl="1"/>
            <a:r>
              <a:rPr lang="en-US" dirty="0" smtClean="0"/>
              <a:t>Attend Abhishek </a:t>
            </a:r>
            <a:r>
              <a:rPr lang="en-US" dirty="0" err="1"/>
              <a:t>Lal’s</a:t>
            </a:r>
            <a:r>
              <a:rPr lang="en-US" dirty="0"/>
              <a:t> session </a:t>
            </a:r>
            <a:r>
              <a:rPr lang="en-US" b="1" dirty="0" smtClean="0"/>
              <a:t>Fri @ 2:00 – </a:t>
            </a:r>
            <a:r>
              <a:rPr lang="en-US" b="1" i="1" dirty="0"/>
              <a:t>“Messaging at Scale with the Service Bus”</a:t>
            </a:r>
          </a:p>
          <a:p>
            <a:pPr lvl="1"/>
            <a:r>
              <a:rPr lang="en-US" dirty="0" smtClean="0"/>
              <a:t>Check </a:t>
            </a:r>
            <a:r>
              <a:rPr lang="en-US" dirty="0"/>
              <a:t>out Clemens </a:t>
            </a:r>
            <a:r>
              <a:rPr lang="en-US" dirty="0" err="1"/>
              <a:t>Vaster’s</a:t>
            </a:r>
            <a:r>
              <a:rPr lang="en-US" dirty="0"/>
              <a:t> video blog</a:t>
            </a:r>
            <a:r>
              <a:rPr lang="en-US" dirty="0" smtClean="0"/>
              <a:t>:  </a:t>
            </a:r>
            <a:r>
              <a:rPr lang="en-US" b="1" i="1" dirty="0" smtClean="0"/>
              <a:t>channel9</a:t>
            </a:r>
            <a:r>
              <a:rPr lang="en-US" i="1" dirty="0" smtClean="0"/>
              <a:t>.msdn.com/Blogs/</a:t>
            </a:r>
            <a:r>
              <a:rPr lang="en-US" b="1" i="1" dirty="0" smtClean="0"/>
              <a:t>Subscribe</a:t>
            </a:r>
          </a:p>
          <a:p>
            <a:pPr lvl="1"/>
            <a:r>
              <a:rPr lang="en-US" dirty="0" smtClean="0"/>
              <a:t>Watch the video of Steve Teixeira’s earlier session – </a:t>
            </a:r>
            <a:r>
              <a:rPr lang="en-US" i="1" dirty="0" smtClean="0"/>
              <a:t>“Windows and the Internet of Things”</a:t>
            </a:r>
          </a:p>
          <a:p>
            <a:pPr marL="571500" lvl="2" indent="0">
              <a:buNone/>
            </a:pPr>
            <a:r>
              <a:rPr lang="en-US" dirty="0" smtClean="0"/>
              <a:t>	</a:t>
            </a:r>
            <a:endParaRPr lang="en-US" sz="2100" dirty="0" smtClean="0"/>
          </a:p>
          <a:p>
            <a:r>
              <a:rPr lang="en-US" sz="3200" dirty="0" smtClean="0"/>
              <a:t>We are looking for customers and partners!</a:t>
            </a:r>
          </a:p>
          <a:p>
            <a:pPr lvl="1"/>
            <a:r>
              <a:rPr lang="en-US" dirty="0" smtClean="0"/>
              <a:t>Connecting devices at scale to backing services on Azure</a:t>
            </a:r>
          </a:p>
          <a:p>
            <a:pPr lvl="1"/>
            <a:r>
              <a:rPr lang="en-US" dirty="0" smtClean="0"/>
              <a:t>Willing to work closely with the product team and share learnings/results</a:t>
            </a:r>
          </a:p>
          <a:p>
            <a:pPr lvl="1"/>
            <a:endParaRPr lang="en-US" dirty="0" smtClean="0"/>
          </a:p>
          <a:p>
            <a:r>
              <a:rPr lang="en-US" sz="3200" dirty="0" smtClean="0"/>
              <a:t>Contact:  Todd Holmquist-Sutherland – </a:t>
            </a:r>
            <a:r>
              <a:rPr lang="en-US" sz="3200" dirty="0" smtClean="0">
                <a:latin typeface="+mn-lt"/>
              </a:rPr>
              <a:t>toddhs@microsoft.com</a:t>
            </a:r>
            <a:endParaRPr lang="en-US" sz="3200" dirty="0">
              <a:latin typeface="+mn-lt"/>
            </a:endParaRPr>
          </a:p>
        </p:txBody>
      </p:sp>
    </p:spTree>
    <p:extLst>
      <p:ext uri="{BB962C8B-B14F-4D97-AF65-F5344CB8AC3E}">
        <p14:creationId xmlns:p14="http://schemas.microsoft.com/office/powerpoint/2010/main" val="225247367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gradFill>
                  <a:gsLst>
                    <a:gs pos="1087">
                      <a:schemeClr val="tx2"/>
                    </a:gs>
                    <a:gs pos="100000">
                      <a:schemeClr val="tx2"/>
                    </a:gs>
                  </a:gsLst>
                  <a:lin ang="5400000" scaled="0"/>
                </a:gradFill>
              </a:rPr>
              <a:t>Your Feedback is Important</a:t>
            </a:r>
            <a:endParaRPr lang="en-US" sz="6000" dirty="0">
              <a:gradFill>
                <a:gsLst>
                  <a:gs pos="1087">
                    <a:schemeClr val="tx2"/>
                  </a:gs>
                  <a:gs pos="100000">
                    <a:schemeClr val="tx2"/>
                  </a:gs>
                </a:gsLst>
                <a:lin ang="5400000" scaled="0"/>
              </a:gradFill>
            </a:endParaRP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anose="05000000000000000000" pitchFamily="2" charset="2"/>
              <a:buNone/>
            </a:pPr>
            <a:r>
              <a:rPr lang="en-US" sz="3600" dirty="0" smtClean="0">
                <a:gradFill>
                  <a:gsLst>
                    <a:gs pos="5435">
                      <a:schemeClr val="tx1"/>
                    </a:gs>
                    <a:gs pos="100000">
                      <a:schemeClr val="tx1"/>
                    </a:gs>
                  </a:gsLst>
                  <a:lin ang="5400000" scaled="0"/>
                </a:gradFill>
              </a:rPr>
              <a:t>Fill out an evaluation of this session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and help shape future events. </a:t>
            </a:r>
          </a:p>
          <a:p>
            <a:pPr marL="0" indent="0">
              <a:lnSpc>
                <a:spcPct val="80000"/>
              </a:lnSpc>
              <a:spcBef>
                <a:spcPts val="2200"/>
              </a:spcBef>
              <a:buFont typeface="Wingdings" panose="05000000000000000000" pitchFamily="2" charset="2"/>
              <a:buNone/>
            </a:pPr>
            <a:r>
              <a:rPr lang="en-US" sz="3600" dirty="0" smtClean="0">
                <a:gradFill>
                  <a:gsLst>
                    <a:gs pos="5435">
                      <a:schemeClr val="tx1"/>
                    </a:gs>
                    <a:gs pos="100000">
                      <a:schemeClr val="tx1"/>
                    </a:gs>
                  </a:gsLst>
                  <a:lin ang="5400000" scaled="0"/>
                </a:gradFill>
                <a:latin typeface="+mn-lt"/>
              </a:rPr>
              <a:t>Scan the QR code </a:t>
            </a:r>
            <a:r>
              <a:rPr lang="en-US" sz="3600" dirty="0" smtClean="0">
                <a:gradFill>
                  <a:gsLst>
                    <a:gs pos="5435">
                      <a:schemeClr val="tx1"/>
                    </a:gs>
                    <a:gs pos="100000">
                      <a:schemeClr val="tx1"/>
                    </a:gs>
                  </a:gsLst>
                  <a:lin ang="5400000" scaled="0"/>
                </a:gradFill>
              </a:rPr>
              <a:t>to evaluate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this session on your mobile device. </a:t>
            </a:r>
          </a:p>
          <a:p>
            <a:pPr marL="0" indent="0">
              <a:spcBef>
                <a:spcPts val="1800"/>
              </a:spcBef>
              <a:buFont typeface="Wingdings" panose="05000000000000000000" pitchFamily="2" charset="2"/>
              <a:buNone/>
            </a:pPr>
            <a:r>
              <a:rPr lang="en-US" sz="3200" dirty="0" smtClean="0">
                <a:gradFill>
                  <a:gsLst>
                    <a:gs pos="3261">
                      <a:schemeClr val="tx2"/>
                    </a:gs>
                    <a:gs pos="100000">
                      <a:schemeClr val="tx2"/>
                    </a:gs>
                  </a:gsLst>
                  <a:lin ang="5400000" scaled="0"/>
                </a:gradFill>
                <a:latin typeface="+mn-lt"/>
              </a:rPr>
              <a:t>You’ll also be entered into </a:t>
            </a:r>
            <a:br>
              <a:rPr lang="en-US" sz="3200" dirty="0" smtClean="0">
                <a:gradFill>
                  <a:gsLst>
                    <a:gs pos="3261">
                      <a:schemeClr val="tx2"/>
                    </a:gs>
                    <a:gs pos="100000">
                      <a:schemeClr val="tx2"/>
                    </a:gs>
                  </a:gsLst>
                  <a:lin ang="5400000" scaled="0"/>
                </a:gradFill>
                <a:latin typeface="+mn-lt"/>
              </a:rPr>
            </a:br>
            <a:r>
              <a:rPr lang="en-US" sz="3200" dirty="0" smtClean="0">
                <a:gradFill>
                  <a:gsLst>
                    <a:gs pos="3261">
                      <a:schemeClr val="tx2"/>
                    </a:gs>
                    <a:gs pos="100000">
                      <a:schemeClr val="tx2"/>
                    </a:gs>
                  </a:gsLst>
                  <a:lin ang="5400000" scaled="0"/>
                </a:gradFill>
                <a:latin typeface="+mn-lt"/>
              </a:rPr>
              <a:t>a daily prize drawing!</a:t>
            </a:r>
            <a:endParaRPr lang="en-US" sz="3200" dirty="0">
              <a:gradFill>
                <a:gsLst>
                  <a:gs pos="3261">
                    <a:schemeClr val="tx2"/>
                  </a:gs>
                  <a:gs pos="100000">
                    <a:schemeClr val="tx2"/>
                  </a:gs>
                </a:gsLst>
                <a:lin ang="5400000" scaled="0"/>
              </a:gradFill>
              <a:latin typeface="+mn-lt"/>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9" y="3027946"/>
            <a:ext cx="3657600" cy="3657600"/>
          </a:xfrm>
          <a:prstGeom prst="rect">
            <a:avLst/>
          </a:prstGeom>
          <a:ln>
            <a:solidFill>
              <a:srgbClr val="8C8C8C"/>
            </a:solidFill>
          </a:ln>
        </p:spPr>
      </p:pic>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388969600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a:t>
            </a:r>
            <a:r>
              <a:rPr lang="en-US" sz="700" dirty="0" smtClean="0">
                <a:gradFill>
                  <a:gsLst>
                    <a:gs pos="0">
                      <a:srgbClr val="404040">
                        <a:lumMod val="75000"/>
                        <a:lumOff val="25000"/>
                      </a:srgbClr>
                    </a:gs>
                    <a:gs pos="100000">
                      <a:srgbClr val="404040">
                        <a:lumMod val="75000"/>
                        <a:lumOff val="25000"/>
                      </a:srgbClr>
                    </a:gs>
                  </a:gsLst>
                  <a:lin ang="5400000" scaled="0"/>
                </a:gradFill>
                <a:cs typeface="Segoe UI" pitchFamily="34" charset="0"/>
              </a:rPr>
              <a:t>2014 </a:t>
            </a:r>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230785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6412" y="3720443"/>
            <a:ext cx="3974626" cy="1165754"/>
          </a:xfrm>
        </p:spPr>
        <p:txBody>
          <a:bodyPr>
            <a:normAutofit/>
          </a:bodyPr>
          <a:lstStyle/>
          <a:p>
            <a:r>
              <a:rPr lang="en-US" dirty="0" smtClean="0">
                <a:solidFill>
                  <a:schemeClr val="tx1">
                    <a:lumMod val="85000"/>
                    <a:lumOff val="15000"/>
                  </a:schemeClr>
                </a:solidFill>
                <a:latin typeface="+mj-lt"/>
                <a:cs typeface="Segoe UI" panose="020B0502040204020203" pitchFamily="34" charset="0"/>
              </a:rPr>
              <a:t>Smart Products</a:t>
            </a:r>
            <a:endParaRPr lang="en-US" dirty="0">
              <a:solidFill>
                <a:schemeClr val="tx1">
                  <a:lumMod val="85000"/>
                  <a:lumOff val="15000"/>
                </a:schemeClr>
              </a:solidFill>
              <a:latin typeface="+mj-lt"/>
              <a:cs typeface="Segoe UI" panose="020B0502040204020203" pitchFamily="34" charset="0"/>
            </a:endParaRPr>
          </a:p>
        </p:txBody>
      </p:sp>
      <p:grpSp>
        <p:nvGrpSpPr>
          <p:cNvPr id="77" name="Group 76"/>
          <p:cNvGrpSpPr/>
          <p:nvPr/>
        </p:nvGrpSpPr>
        <p:grpSpPr>
          <a:xfrm>
            <a:off x="8581710" y="1685159"/>
            <a:ext cx="3708257" cy="3556675"/>
            <a:chOff x="8426404" y="1900462"/>
            <a:chExt cx="3635876" cy="3487253"/>
          </a:xfrm>
        </p:grpSpPr>
        <p:sp>
          <p:nvSpPr>
            <p:cNvPr id="71" name="Oval 70"/>
            <p:cNvSpPr/>
            <p:nvPr/>
          </p:nvSpPr>
          <p:spPr>
            <a:xfrm>
              <a:off x="8426404" y="1900462"/>
              <a:ext cx="3635876" cy="3487253"/>
            </a:xfrm>
            <a:prstGeom prst="ellipse">
              <a:avLst/>
            </a:prstGeom>
            <a:solidFill>
              <a:srgbClr val="FFE697"/>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32597"/>
              <a:endParaRPr lang="en-US" sz="1836">
                <a:solidFill>
                  <a:prstClr val="black"/>
                </a:solidFill>
                <a:latin typeface="Segoe UI Light"/>
                <a:cs typeface="Segoe UI" panose="020B0502040204020203" pitchFamily="34" charset="0"/>
              </a:endParaRPr>
            </a:p>
          </p:txBody>
        </p:sp>
        <p:sp>
          <p:nvSpPr>
            <p:cNvPr id="47" name="Rectangle 46"/>
            <p:cNvSpPr/>
            <p:nvPr/>
          </p:nvSpPr>
          <p:spPr>
            <a:xfrm>
              <a:off x="8753261" y="3842340"/>
              <a:ext cx="598241"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Grid</a:t>
              </a:r>
              <a:endParaRPr lang="en-US" sz="1836" dirty="0">
                <a:solidFill>
                  <a:prstClr val="black"/>
                </a:solidFill>
                <a:latin typeface="Segoe UI Light"/>
                <a:cs typeface="Segoe UI" panose="020B0502040204020203" pitchFamily="34" charset="0"/>
              </a:endParaRPr>
            </a:p>
          </p:txBody>
        </p:sp>
        <p:sp>
          <p:nvSpPr>
            <p:cNvPr id="48" name="Rectangle 47"/>
            <p:cNvSpPr/>
            <p:nvPr/>
          </p:nvSpPr>
          <p:spPr>
            <a:xfrm>
              <a:off x="10054307" y="2514182"/>
              <a:ext cx="1345240"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Renewables</a:t>
              </a:r>
              <a:endParaRPr lang="en-US" sz="1836" dirty="0">
                <a:solidFill>
                  <a:prstClr val="black"/>
                </a:solidFill>
                <a:latin typeface="Segoe UI Light"/>
                <a:cs typeface="Segoe UI" panose="020B0502040204020203" pitchFamily="34" charset="0"/>
              </a:endParaRPr>
            </a:p>
          </p:txBody>
        </p:sp>
        <p:sp>
          <p:nvSpPr>
            <p:cNvPr id="49" name="Rectangle 48"/>
            <p:cNvSpPr/>
            <p:nvPr/>
          </p:nvSpPr>
          <p:spPr>
            <a:xfrm>
              <a:off x="10461167" y="3074979"/>
              <a:ext cx="1598450" cy="939873"/>
            </a:xfrm>
            <a:prstGeom prst="rect">
              <a:avLst/>
            </a:prstGeom>
          </p:spPr>
          <p:txBody>
            <a:bodyPr wrap="none">
              <a:spAutoFit/>
            </a:bodyPr>
            <a:lstStyle/>
            <a:p>
              <a:pPr algn="ctr" defTabSz="932597"/>
              <a:r>
                <a:rPr lang="en-US" sz="1836" dirty="0">
                  <a:solidFill>
                    <a:prstClr val="black"/>
                  </a:solidFill>
                  <a:latin typeface="Segoe UI Light"/>
                  <a:ea typeface="Calibri" panose="020F0502020204030204" pitchFamily="34" charset="0"/>
                  <a:cs typeface="Segoe UI" panose="020B0502040204020203" pitchFamily="34" charset="0"/>
                </a:rPr>
                <a:t>Oil/Gas/Coal </a:t>
              </a:r>
              <a:br>
                <a:rPr lang="en-US" sz="1836" dirty="0">
                  <a:solidFill>
                    <a:prstClr val="black"/>
                  </a:solidFill>
                  <a:latin typeface="Segoe UI Light"/>
                  <a:ea typeface="Calibri" panose="020F0502020204030204" pitchFamily="34" charset="0"/>
                  <a:cs typeface="Segoe UI" panose="020B0502040204020203" pitchFamily="34" charset="0"/>
                </a:rPr>
              </a:br>
              <a:r>
                <a:rPr lang="en-US" sz="1836" dirty="0">
                  <a:solidFill>
                    <a:prstClr val="black"/>
                  </a:solidFill>
                  <a:latin typeface="Segoe UI Light"/>
                  <a:ea typeface="Calibri" panose="020F0502020204030204" pitchFamily="34" charset="0"/>
                  <a:cs typeface="Segoe UI" panose="020B0502040204020203" pitchFamily="34" charset="0"/>
                </a:rPr>
                <a:t>Recovery and </a:t>
              </a:r>
              <a:br>
                <a:rPr lang="en-US" sz="1836" dirty="0">
                  <a:solidFill>
                    <a:prstClr val="black"/>
                  </a:solidFill>
                  <a:latin typeface="Segoe UI Light"/>
                  <a:ea typeface="Calibri" panose="020F0502020204030204" pitchFamily="34" charset="0"/>
                  <a:cs typeface="Segoe UI" panose="020B0502040204020203" pitchFamily="34" charset="0"/>
                </a:rPr>
              </a:br>
              <a:r>
                <a:rPr lang="en-US" sz="1836" dirty="0">
                  <a:solidFill>
                    <a:prstClr val="black"/>
                  </a:solidFill>
                  <a:latin typeface="Segoe UI Light"/>
                  <a:ea typeface="Calibri" panose="020F0502020204030204" pitchFamily="34" charset="0"/>
                  <a:cs typeface="Segoe UI" panose="020B0502040204020203" pitchFamily="34" charset="0"/>
                </a:rPr>
                <a:t>Distribution</a:t>
              </a:r>
              <a:endParaRPr lang="en-US" sz="1836" dirty="0">
                <a:solidFill>
                  <a:prstClr val="black"/>
                </a:solidFill>
                <a:latin typeface="Segoe UI Light"/>
                <a:cs typeface="Segoe UI" panose="020B0502040204020203" pitchFamily="34" charset="0"/>
              </a:endParaRPr>
            </a:p>
          </p:txBody>
        </p:sp>
      </p:grpSp>
      <p:grpSp>
        <p:nvGrpSpPr>
          <p:cNvPr id="78" name="Group 77"/>
          <p:cNvGrpSpPr/>
          <p:nvPr/>
        </p:nvGrpSpPr>
        <p:grpSpPr>
          <a:xfrm>
            <a:off x="9158387" y="3927012"/>
            <a:ext cx="3708257" cy="3556675"/>
            <a:chOff x="8991825" y="4098556"/>
            <a:chExt cx="3635876" cy="3487253"/>
          </a:xfrm>
        </p:grpSpPr>
        <p:sp>
          <p:nvSpPr>
            <p:cNvPr id="70" name="Oval 69"/>
            <p:cNvSpPr/>
            <p:nvPr/>
          </p:nvSpPr>
          <p:spPr>
            <a:xfrm>
              <a:off x="8991825" y="4098556"/>
              <a:ext cx="3635876" cy="3487253"/>
            </a:xfrm>
            <a:prstGeom prst="ellipse">
              <a:avLst/>
            </a:prstGeom>
            <a:solidFill>
              <a:srgbClr val="C59EE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32597"/>
              <a:endParaRPr lang="en-US" sz="1836">
                <a:solidFill>
                  <a:prstClr val="black"/>
                </a:solidFill>
                <a:cs typeface="Segoe UI" panose="020B0502040204020203" pitchFamily="34" charset="0"/>
              </a:endParaRPr>
            </a:p>
          </p:txBody>
        </p:sp>
        <p:sp>
          <p:nvSpPr>
            <p:cNvPr id="60" name="Rectangle 59"/>
            <p:cNvSpPr/>
            <p:nvPr/>
          </p:nvSpPr>
          <p:spPr>
            <a:xfrm>
              <a:off x="11150979" y="5773412"/>
              <a:ext cx="840358" cy="657359"/>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Points</a:t>
              </a:r>
              <a:br>
                <a:rPr lang="en-US" sz="1836" dirty="0">
                  <a:solidFill>
                    <a:prstClr val="black"/>
                  </a:solidFill>
                  <a:latin typeface="Segoe UI Light"/>
                  <a:ea typeface="Calibri" panose="020F0502020204030204" pitchFamily="34" charset="0"/>
                  <a:cs typeface="Segoe UI" panose="020B0502040204020203" pitchFamily="34" charset="0"/>
                </a:rPr>
              </a:br>
              <a:r>
                <a:rPr lang="en-US" sz="1836" dirty="0">
                  <a:solidFill>
                    <a:prstClr val="black"/>
                  </a:solidFill>
                  <a:latin typeface="Segoe UI Light"/>
                  <a:ea typeface="Calibri" panose="020F0502020204030204" pitchFamily="34" charset="0"/>
                  <a:cs typeface="Segoe UI" panose="020B0502040204020203" pitchFamily="34" charset="0"/>
                </a:rPr>
                <a:t>of Sale</a:t>
              </a:r>
              <a:endParaRPr lang="en-US" sz="1836" dirty="0">
                <a:solidFill>
                  <a:prstClr val="black"/>
                </a:solidFill>
                <a:latin typeface="Segoe UI Light"/>
                <a:cs typeface="Segoe UI" panose="020B0502040204020203" pitchFamily="34" charset="0"/>
              </a:endParaRPr>
            </a:p>
          </p:txBody>
        </p:sp>
        <p:sp>
          <p:nvSpPr>
            <p:cNvPr id="61" name="Rectangle 60"/>
            <p:cNvSpPr/>
            <p:nvPr/>
          </p:nvSpPr>
          <p:spPr>
            <a:xfrm>
              <a:off x="9549888" y="6419743"/>
              <a:ext cx="1322798"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Restaurants</a:t>
              </a:r>
              <a:endParaRPr lang="en-US" sz="1836" dirty="0">
                <a:solidFill>
                  <a:prstClr val="black"/>
                </a:solidFill>
                <a:latin typeface="Segoe UI Light"/>
                <a:cs typeface="Segoe UI" panose="020B0502040204020203" pitchFamily="34" charset="0"/>
              </a:endParaRPr>
            </a:p>
          </p:txBody>
        </p:sp>
        <p:sp>
          <p:nvSpPr>
            <p:cNvPr id="62" name="Rectangle 61"/>
            <p:cNvSpPr/>
            <p:nvPr/>
          </p:nvSpPr>
          <p:spPr>
            <a:xfrm>
              <a:off x="9923650" y="4499855"/>
              <a:ext cx="803425"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Hotels</a:t>
              </a:r>
              <a:endParaRPr lang="en-US" sz="1836" dirty="0">
                <a:solidFill>
                  <a:prstClr val="black"/>
                </a:solidFill>
                <a:latin typeface="Segoe UI Light"/>
                <a:cs typeface="Segoe UI" panose="020B0502040204020203" pitchFamily="34" charset="0"/>
              </a:endParaRPr>
            </a:p>
          </p:txBody>
        </p:sp>
        <p:sp>
          <p:nvSpPr>
            <p:cNvPr id="63" name="Rectangle 62"/>
            <p:cNvSpPr/>
            <p:nvPr/>
          </p:nvSpPr>
          <p:spPr>
            <a:xfrm>
              <a:off x="11271752" y="4952029"/>
              <a:ext cx="957313" cy="657359"/>
            </a:xfrm>
            <a:prstGeom prst="rect">
              <a:avLst/>
            </a:prstGeom>
          </p:spPr>
          <p:txBody>
            <a:bodyPr wrap="none">
              <a:spAutoFit/>
            </a:bodyPr>
            <a:lstStyle/>
            <a:p>
              <a:pPr algn="ctr" defTabSz="932597"/>
              <a:r>
                <a:rPr lang="en-US" sz="1836" dirty="0">
                  <a:solidFill>
                    <a:prstClr val="black"/>
                  </a:solidFill>
                  <a:latin typeface="Segoe UI Light"/>
                  <a:ea typeface="Calibri" panose="020F0502020204030204" pitchFamily="34" charset="0"/>
                  <a:cs typeface="Segoe UI" panose="020B0502040204020203" pitchFamily="34" charset="0"/>
                </a:rPr>
                <a:t>Fuel</a:t>
              </a:r>
              <a:br>
                <a:rPr lang="en-US" sz="1836" dirty="0">
                  <a:solidFill>
                    <a:prstClr val="black"/>
                  </a:solidFill>
                  <a:latin typeface="Segoe UI Light"/>
                  <a:ea typeface="Calibri" panose="020F0502020204030204" pitchFamily="34" charset="0"/>
                  <a:cs typeface="Segoe UI" panose="020B0502040204020203" pitchFamily="34" charset="0"/>
                </a:rPr>
              </a:br>
              <a:r>
                <a:rPr lang="en-US" sz="1836" dirty="0">
                  <a:solidFill>
                    <a:prstClr val="black"/>
                  </a:solidFill>
                  <a:latin typeface="Segoe UI Light"/>
                  <a:ea typeface="Calibri" panose="020F0502020204030204" pitchFamily="34" charset="0"/>
                  <a:cs typeface="Segoe UI" panose="020B0502040204020203" pitchFamily="34" charset="0"/>
                </a:rPr>
                <a:t>Stations</a:t>
              </a:r>
              <a:endParaRPr lang="en-US" sz="1836" dirty="0">
                <a:solidFill>
                  <a:prstClr val="black"/>
                </a:solidFill>
                <a:latin typeface="Segoe UI Light"/>
                <a:cs typeface="Segoe UI" panose="020B0502040204020203" pitchFamily="34" charset="0"/>
              </a:endParaRPr>
            </a:p>
          </p:txBody>
        </p:sp>
      </p:grpSp>
      <p:grpSp>
        <p:nvGrpSpPr>
          <p:cNvPr id="23" name="Group 22"/>
          <p:cNvGrpSpPr/>
          <p:nvPr/>
        </p:nvGrpSpPr>
        <p:grpSpPr>
          <a:xfrm>
            <a:off x="7181519" y="-918689"/>
            <a:ext cx="3708257" cy="3556675"/>
            <a:chOff x="7053543" y="-652562"/>
            <a:chExt cx="3635876" cy="3487253"/>
          </a:xfrm>
        </p:grpSpPr>
        <p:sp>
          <p:nvSpPr>
            <p:cNvPr id="72" name="Oval 71"/>
            <p:cNvSpPr/>
            <p:nvPr/>
          </p:nvSpPr>
          <p:spPr>
            <a:xfrm>
              <a:off x="7053543" y="-652562"/>
              <a:ext cx="3635876" cy="3487253"/>
            </a:xfrm>
            <a:prstGeom prst="ellipse">
              <a:avLst/>
            </a:prstGeom>
            <a:solidFill>
              <a:schemeClr val="accent6">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32597"/>
              <a:endParaRPr lang="en-US" sz="1836">
                <a:solidFill>
                  <a:prstClr val="black"/>
                </a:solidFill>
                <a:cs typeface="Segoe UI" panose="020B0502040204020203" pitchFamily="34" charset="0"/>
              </a:endParaRPr>
            </a:p>
          </p:txBody>
        </p:sp>
        <p:sp>
          <p:nvSpPr>
            <p:cNvPr id="50" name="Rectangle 49"/>
            <p:cNvSpPr/>
            <p:nvPr/>
          </p:nvSpPr>
          <p:spPr>
            <a:xfrm>
              <a:off x="7607176" y="129005"/>
              <a:ext cx="944233"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Patients</a:t>
              </a:r>
              <a:endParaRPr lang="en-US" sz="1836" dirty="0">
                <a:solidFill>
                  <a:prstClr val="black"/>
                </a:solidFill>
                <a:latin typeface="Segoe UI Light"/>
                <a:cs typeface="Segoe UI" panose="020B0502040204020203" pitchFamily="34" charset="0"/>
              </a:endParaRPr>
            </a:p>
          </p:txBody>
        </p:sp>
        <p:sp>
          <p:nvSpPr>
            <p:cNvPr id="51" name="Rectangle 50"/>
            <p:cNvSpPr/>
            <p:nvPr/>
          </p:nvSpPr>
          <p:spPr>
            <a:xfrm>
              <a:off x="7471205" y="616472"/>
              <a:ext cx="797013"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Clinics</a:t>
              </a:r>
              <a:endParaRPr lang="en-US" sz="1836" dirty="0">
                <a:solidFill>
                  <a:prstClr val="black"/>
                </a:solidFill>
                <a:latin typeface="Segoe UI Light"/>
                <a:cs typeface="Segoe UI" panose="020B0502040204020203" pitchFamily="34" charset="0"/>
              </a:endParaRPr>
            </a:p>
          </p:txBody>
        </p:sp>
        <p:sp>
          <p:nvSpPr>
            <p:cNvPr id="52" name="Rectangle 51"/>
            <p:cNvSpPr/>
            <p:nvPr/>
          </p:nvSpPr>
          <p:spPr>
            <a:xfrm>
              <a:off x="7652083" y="1162981"/>
              <a:ext cx="1072730"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Hospitals</a:t>
              </a:r>
              <a:endParaRPr lang="en-US" sz="1836" dirty="0">
                <a:solidFill>
                  <a:prstClr val="black"/>
                </a:solidFill>
                <a:latin typeface="Segoe UI Light"/>
                <a:cs typeface="Segoe UI" panose="020B0502040204020203" pitchFamily="34" charset="0"/>
              </a:endParaRPr>
            </a:p>
          </p:txBody>
        </p:sp>
        <p:sp>
          <p:nvSpPr>
            <p:cNvPr id="53" name="Rectangle 52"/>
            <p:cNvSpPr/>
            <p:nvPr/>
          </p:nvSpPr>
          <p:spPr>
            <a:xfrm>
              <a:off x="8580551" y="1644037"/>
              <a:ext cx="954813" cy="657359"/>
            </a:xfrm>
            <a:prstGeom prst="rect">
              <a:avLst/>
            </a:prstGeom>
          </p:spPr>
          <p:txBody>
            <a:bodyPr wrap="none">
              <a:spAutoFit/>
            </a:bodyPr>
            <a:lstStyle/>
            <a:p>
              <a:pPr algn="ctr" defTabSz="932597"/>
              <a:r>
                <a:rPr lang="en-US" sz="1836" dirty="0">
                  <a:solidFill>
                    <a:prstClr val="black"/>
                  </a:solidFill>
                  <a:latin typeface="Segoe UI Light"/>
                  <a:ea typeface="Calibri" panose="020F0502020204030204" pitchFamily="34" charset="0"/>
                  <a:cs typeface="Segoe UI" panose="020B0502040204020203" pitchFamily="34" charset="0"/>
                </a:rPr>
                <a:t>Nursing</a:t>
              </a:r>
              <a:br>
                <a:rPr lang="en-US" sz="1836" dirty="0">
                  <a:solidFill>
                    <a:prstClr val="black"/>
                  </a:solidFill>
                  <a:latin typeface="Segoe UI Light"/>
                  <a:ea typeface="Calibri" panose="020F0502020204030204" pitchFamily="34" charset="0"/>
                  <a:cs typeface="Segoe UI" panose="020B0502040204020203" pitchFamily="34" charset="0"/>
                </a:rPr>
              </a:br>
              <a:r>
                <a:rPr lang="en-US" sz="1836" dirty="0">
                  <a:solidFill>
                    <a:prstClr val="black"/>
                  </a:solidFill>
                  <a:latin typeface="Segoe UI Light"/>
                  <a:ea typeface="Calibri" panose="020F0502020204030204" pitchFamily="34" charset="0"/>
                  <a:cs typeface="Segoe UI" panose="020B0502040204020203" pitchFamily="34" charset="0"/>
                </a:rPr>
                <a:t>Homes</a:t>
              </a:r>
              <a:endParaRPr lang="en-US" sz="1836" dirty="0">
                <a:solidFill>
                  <a:prstClr val="black"/>
                </a:solidFill>
                <a:latin typeface="Segoe UI Light"/>
                <a:cs typeface="Segoe UI" panose="020B0502040204020203" pitchFamily="34" charset="0"/>
              </a:endParaRPr>
            </a:p>
          </p:txBody>
        </p:sp>
        <p:sp>
          <p:nvSpPr>
            <p:cNvPr id="54" name="Rectangle 53"/>
            <p:cNvSpPr/>
            <p:nvPr/>
          </p:nvSpPr>
          <p:spPr>
            <a:xfrm>
              <a:off x="9568323" y="1072082"/>
              <a:ext cx="857927" cy="657359"/>
            </a:xfrm>
            <a:prstGeom prst="rect">
              <a:avLst/>
            </a:prstGeom>
          </p:spPr>
          <p:txBody>
            <a:bodyPr wrap="none">
              <a:spAutoFit/>
            </a:bodyPr>
            <a:lstStyle/>
            <a:p>
              <a:pPr algn="ctr" defTabSz="932597"/>
              <a:r>
                <a:rPr lang="en-US" sz="1836" dirty="0">
                  <a:solidFill>
                    <a:prstClr val="black"/>
                  </a:solidFill>
                  <a:latin typeface="Segoe UI Light"/>
                  <a:ea typeface="Calibri" panose="020F0502020204030204" pitchFamily="34" charset="0"/>
                  <a:cs typeface="Segoe UI" panose="020B0502040204020203" pitchFamily="34" charset="0"/>
                </a:rPr>
                <a:t>Mobile</a:t>
              </a:r>
              <a:br>
                <a:rPr lang="en-US" sz="1836" dirty="0">
                  <a:solidFill>
                    <a:prstClr val="black"/>
                  </a:solidFill>
                  <a:latin typeface="Segoe UI Light"/>
                  <a:ea typeface="Calibri" panose="020F0502020204030204" pitchFamily="34" charset="0"/>
                  <a:cs typeface="Segoe UI" panose="020B0502040204020203" pitchFamily="34" charset="0"/>
                </a:rPr>
              </a:br>
              <a:r>
                <a:rPr lang="en-US" sz="1836" dirty="0">
                  <a:solidFill>
                    <a:prstClr val="black"/>
                  </a:solidFill>
                  <a:latin typeface="Segoe UI Light"/>
                  <a:ea typeface="Calibri" panose="020F0502020204030204" pitchFamily="34" charset="0"/>
                  <a:cs typeface="Segoe UI" panose="020B0502040204020203" pitchFamily="34" charset="0"/>
                </a:rPr>
                <a:t>Care</a:t>
              </a:r>
              <a:endParaRPr lang="en-US" sz="1836" dirty="0">
                <a:solidFill>
                  <a:prstClr val="black"/>
                </a:solidFill>
                <a:latin typeface="Segoe UI Light"/>
                <a:cs typeface="Segoe UI" panose="020B0502040204020203" pitchFamily="34" charset="0"/>
              </a:endParaRPr>
            </a:p>
          </p:txBody>
        </p:sp>
      </p:grpSp>
      <p:grpSp>
        <p:nvGrpSpPr>
          <p:cNvPr id="19" name="Group 18"/>
          <p:cNvGrpSpPr/>
          <p:nvPr/>
        </p:nvGrpSpPr>
        <p:grpSpPr>
          <a:xfrm>
            <a:off x="6197887" y="3735259"/>
            <a:ext cx="3708257" cy="3556675"/>
            <a:chOff x="6089110" y="3910546"/>
            <a:chExt cx="3635876" cy="3487253"/>
          </a:xfrm>
        </p:grpSpPr>
        <p:sp>
          <p:nvSpPr>
            <p:cNvPr id="69" name="Oval 68"/>
            <p:cNvSpPr/>
            <p:nvPr/>
          </p:nvSpPr>
          <p:spPr>
            <a:xfrm>
              <a:off x="6089110" y="3910546"/>
              <a:ext cx="3635876" cy="3487253"/>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932597"/>
              <a:endParaRPr lang="en-US" sz="1836">
                <a:solidFill>
                  <a:prstClr val="black"/>
                </a:solidFill>
                <a:cs typeface="Segoe UI" panose="020B0502040204020203" pitchFamily="34" charset="0"/>
              </a:endParaRPr>
            </a:p>
          </p:txBody>
        </p:sp>
        <p:sp>
          <p:nvSpPr>
            <p:cNvPr id="55" name="Rectangle 54"/>
            <p:cNvSpPr/>
            <p:nvPr/>
          </p:nvSpPr>
          <p:spPr>
            <a:xfrm>
              <a:off x="8213294" y="6091847"/>
              <a:ext cx="780983"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Safety</a:t>
              </a:r>
              <a:endParaRPr lang="en-US" sz="1836" dirty="0">
                <a:solidFill>
                  <a:prstClr val="black"/>
                </a:solidFill>
                <a:latin typeface="Segoe UI Light"/>
                <a:cs typeface="Segoe UI" panose="020B0502040204020203" pitchFamily="34" charset="0"/>
              </a:endParaRPr>
            </a:p>
          </p:txBody>
        </p:sp>
        <p:sp>
          <p:nvSpPr>
            <p:cNvPr id="56" name="Rectangle 55"/>
            <p:cNvSpPr/>
            <p:nvPr/>
          </p:nvSpPr>
          <p:spPr>
            <a:xfrm>
              <a:off x="6746963" y="6216143"/>
              <a:ext cx="954107"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Security</a:t>
              </a:r>
              <a:endParaRPr lang="en-US" sz="1836" dirty="0">
                <a:solidFill>
                  <a:prstClr val="black"/>
                </a:solidFill>
                <a:latin typeface="Segoe UI Light"/>
                <a:cs typeface="Segoe UI" panose="020B0502040204020203" pitchFamily="34" charset="0"/>
              </a:endParaRPr>
            </a:p>
          </p:txBody>
        </p:sp>
        <p:sp>
          <p:nvSpPr>
            <p:cNvPr id="57" name="Rectangle 56"/>
            <p:cNvSpPr/>
            <p:nvPr/>
          </p:nvSpPr>
          <p:spPr>
            <a:xfrm>
              <a:off x="6247481" y="5579679"/>
              <a:ext cx="1010918" cy="374846"/>
            </a:xfrm>
            <a:prstGeom prst="rect">
              <a:avLst/>
            </a:prstGeom>
          </p:spPr>
          <p:txBody>
            <a:bodyPr wrap="none">
              <a:spAutoFit/>
            </a:bodyPr>
            <a:lstStyle/>
            <a:p>
              <a:pPr defTabSz="932597"/>
              <a:r>
                <a:rPr lang="en-US" sz="1836">
                  <a:solidFill>
                    <a:prstClr val="black"/>
                  </a:solidFill>
                  <a:latin typeface="Segoe UI Light"/>
                  <a:ea typeface="Calibri" panose="020F0502020204030204" pitchFamily="34" charset="0"/>
                  <a:cs typeface="Segoe UI" panose="020B0502040204020203" pitchFamily="34" charset="0"/>
                </a:rPr>
                <a:t>Comfort</a:t>
              </a:r>
              <a:endParaRPr lang="en-US" sz="1836" dirty="0">
                <a:solidFill>
                  <a:prstClr val="black"/>
                </a:solidFill>
                <a:latin typeface="Segoe UI Light"/>
                <a:cs typeface="Segoe UI" panose="020B0502040204020203" pitchFamily="34" charset="0"/>
              </a:endParaRPr>
            </a:p>
          </p:txBody>
        </p:sp>
        <p:sp>
          <p:nvSpPr>
            <p:cNvPr id="58" name="Rectangle 57"/>
            <p:cNvSpPr/>
            <p:nvPr/>
          </p:nvSpPr>
          <p:spPr>
            <a:xfrm>
              <a:off x="8468600" y="5373770"/>
              <a:ext cx="974947"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Lighting</a:t>
              </a:r>
              <a:endParaRPr lang="en-US" sz="1836" dirty="0">
                <a:solidFill>
                  <a:prstClr val="black"/>
                </a:solidFill>
                <a:latin typeface="Segoe UI Light"/>
                <a:cs typeface="Segoe UI" panose="020B0502040204020203" pitchFamily="34" charset="0"/>
              </a:endParaRPr>
            </a:p>
          </p:txBody>
        </p:sp>
        <p:sp>
          <p:nvSpPr>
            <p:cNvPr id="59" name="Rectangle 58"/>
            <p:cNvSpPr/>
            <p:nvPr/>
          </p:nvSpPr>
          <p:spPr>
            <a:xfrm>
              <a:off x="7913669" y="4629380"/>
              <a:ext cx="1348446"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Automation</a:t>
              </a:r>
              <a:endParaRPr lang="en-US" sz="1836" dirty="0">
                <a:solidFill>
                  <a:prstClr val="black"/>
                </a:solidFill>
                <a:latin typeface="Segoe UI Light"/>
                <a:cs typeface="Segoe UI" panose="020B0502040204020203" pitchFamily="34" charset="0"/>
              </a:endParaRPr>
            </a:p>
          </p:txBody>
        </p:sp>
      </p:grpSp>
      <p:grpSp>
        <p:nvGrpSpPr>
          <p:cNvPr id="17" name="Group 16"/>
          <p:cNvGrpSpPr/>
          <p:nvPr/>
        </p:nvGrpSpPr>
        <p:grpSpPr>
          <a:xfrm>
            <a:off x="2291820" y="-147982"/>
            <a:ext cx="4486991" cy="4303577"/>
            <a:chOff x="2259285" y="103102"/>
            <a:chExt cx="4399410" cy="4219576"/>
          </a:xfrm>
        </p:grpSpPr>
        <p:sp>
          <p:nvSpPr>
            <p:cNvPr id="67" name="Oval 66"/>
            <p:cNvSpPr/>
            <p:nvPr/>
          </p:nvSpPr>
          <p:spPr>
            <a:xfrm>
              <a:off x="2259285" y="103102"/>
              <a:ext cx="4399410" cy="4219576"/>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932597"/>
              <a:endParaRPr lang="en-US" sz="1836">
                <a:solidFill>
                  <a:prstClr val="black"/>
                </a:solidFill>
                <a:latin typeface="Segoe UI Light"/>
                <a:cs typeface="Segoe UI" panose="020B0502040204020203" pitchFamily="34" charset="0"/>
              </a:endParaRPr>
            </a:p>
          </p:txBody>
        </p:sp>
        <p:sp>
          <p:nvSpPr>
            <p:cNvPr id="33" name="Rectangle 32"/>
            <p:cNvSpPr/>
            <p:nvPr/>
          </p:nvSpPr>
          <p:spPr>
            <a:xfrm>
              <a:off x="4160777" y="656302"/>
              <a:ext cx="2118785" cy="939873"/>
            </a:xfrm>
            <a:prstGeom prst="rect">
              <a:avLst/>
            </a:prstGeom>
          </p:spPr>
          <p:txBody>
            <a:bodyPr wrap="square">
              <a:spAutoFit/>
            </a:bodyPr>
            <a:lstStyle/>
            <a:p>
              <a:pPr algn="ctr" defTabSz="932597"/>
              <a:r>
                <a:rPr lang="en-US" sz="1836" dirty="0">
                  <a:solidFill>
                    <a:prstClr val="black"/>
                  </a:solidFill>
                  <a:latin typeface="Segoe UI Light"/>
                  <a:ea typeface="Calibri" panose="020F0502020204030204" pitchFamily="34" charset="0"/>
                  <a:cs typeface="Segoe UI" panose="020B0502040204020203" pitchFamily="34" charset="0"/>
                </a:rPr>
                <a:t>Manufacturing Integration and Automation</a:t>
              </a:r>
              <a:endParaRPr lang="en-US" sz="1836" dirty="0">
                <a:solidFill>
                  <a:prstClr val="black"/>
                </a:solidFill>
                <a:latin typeface="Segoe UI Light"/>
                <a:cs typeface="Segoe UI" panose="020B0502040204020203" pitchFamily="34" charset="0"/>
              </a:endParaRPr>
            </a:p>
          </p:txBody>
        </p:sp>
        <p:sp>
          <p:nvSpPr>
            <p:cNvPr id="34" name="Rectangle 33"/>
            <p:cNvSpPr/>
            <p:nvPr/>
          </p:nvSpPr>
          <p:spPr>
            <a:xfrm>
              <a:off x="2945352" y="945736"/>
              <a:ext cx="1077474" cy="657359"/>
            </a:xfrm>
            <a:prstGeom prst="rect">
              <a:avLst/>
            </a:prstGeom>
          </p:spPr>
          <p:txBody>
            <a:bodyPr wrap="none">
              <a:spAutoFit/>
            </a:bodyPr>
            <a:lstStyle/>
            <a:p>
              <a:pPr algn="ctr" defTabSz="932597"/>
              <a:r>
                <a:rPr lang="en-US" sz="1836" dirty="0">
                  <a:solidFill>
                    <a:prstClr val="black"/>
                  </a:solidFill>
                  <a:latin typeface="Segoe UI Light"/>
                  <a:ea typeface="Calibri" panose="020F0502020204030204" pitchFamily="34" charset="0"/>
                  <a:cs typeface="Segoe UI" panose="020B0502040204020203" pitchFamily="34" charset="0"/>
                </a:rPr>
                <a:t>Remote</a:t>
              </a:r>
              <a:br>
                <a:rPr lang="en-US" sz="1836" dirty="0">
                  <a:solidFill>
                    <a:prstClr val="black"/>
                  </a:solidFill>
                  <a:latin typeface="Segoe UI Light"/>
                  <a:ea typeface="Calibri" panose="020F0502020204030204" pitchFamily="34" charset="0"/>
                  <a:cs typeface="Segoe UI" panose="020B0502040204020203" pitchFamily="34" charset="0"/>
                </a:rPr>
              </a:br>
              <a:r>
                <a:rPr lang="en-US" sz="1836" dirty="0">
                  <a:solidFill>
                    <a:prstClr val="black"/>
                  </a:solidFill>
                  <a:latin typeface="Segoe UI Light"/>
                  <a:ea typeface="Calibri" panose="020F0502020204030204" pitchFamily="34" charset="0"/>
                  <a:cs typeface="Segoe UI" panose="020B0502040204020203" pitchFamily="34" charset="0"/>
                </a:rPr>
                <a:t>Servicing</a:t>
              </a:r>
              <a:endParaRPr lang="en-US" sz="1836" dirty="0">
                <a:solidFill>
                  <a:prstClr val="black"/>
                </a:solidFill>
                <a:latin typeface="Segoe UI Light"/>
                <a:cs typeface="Segoe UI" panose="020B0502040204020203" pitchFamily="34" charset="0"/>
              </a:endParaRPr>
            </a:p>
          </p:txBody>
        </p:sp>
        <p:sp>
          <p:nvSpPr>
            <p:cNvPr id="35" name="Rectangle 34"/>
            <p:cNvSpPr/>
            <p:nvPr/>
          </p:nvSpPr>
          <p:spPr>
            <a:xfrm>
              <a:off x="3338619" y="2818956"/>
              <a:ext cx="1635448" cy="939873"/>
            </a:xfrm>
            <a:prstGeom prst="rect">
              <a:avLst/>
            </a:prstGeom>
          </p:spPr>
          <p:txBody>
            <a:bodyPr wrap="none">
              <a:spAutoFit/>
            </a:bodyPr>
            <a:lstStyle/>
            <a:p>
              <a:pPr algn="ctr" defTabSz="932597"/>
              <a:r>
                <a:rPr lang="en-US" sz="1836" dirty="0">
                  <a:solidFill>
                    <a:prstClr val="black"/>
                  </a:solidFill>
                  <a:latin typeface="Segoe UI Light"/>
                  <a:ea typeface="Calibri" panose="020F0502020204030204" pitchFamily="34" charset="0"/>
                  <a:cs typeface="Segoe UI" panose="020B0502040204020203" pitchFamily="34" charset="0"/>
                </a:rPr>
                <a:t>Predictive and </a:t>
              </a:r>
              <a:br>
                <a:rPr lang="en-US" sz="1836" dirty="0">
                  <a:solidFill>
                    <a:prstClr val="black"/>
                  </a:solidFill>
                  <a:latin typeface="Segoe UI Light"/>
                  <a:ea typeface="Calibri" panose="020F0502020204030204" pitchFamily="34" charset="0"/>
                  <a:cs typeface="Segoe UI" panose="020B0502040204020203" pitchFamily="34" charset="0"/>
                </a:rPr>
              </a:br>
              <a:r>
                <a:rPr lang="en-US" sz="1836" dirty="0">
                  <a:solidFill>
                    <a:prstClr val="black"/>
                  </a:solidFill>
                  <a:latin typeface="Segoe UI Light"/>
                  <a:ea typeface="Calibri" panose="020F0502020204030204" pitchFamily="34" charset="0"/>
                  <a:cs typeface="Segoe UI" panose="020B0502040204020203" pitchFamily="34" charset="0"/>
                </a:rPr>
                <a:t>Reactive</a:t>
              </a:r>
              <a:br>
                <a:rPr lang="en-US" sz="1836" dirty="0">
                  <a:solidFill>
                    <a:prstClr val="black"/>
                  </a:solidFill>
                  <a:latin typeface="Segoe UI Light"/>
                  <a:ea typeface="Calibri" panose="020F0502020204030204" pitchFamily="34" charset="0"/>
                  <a:cs typeface="Segoe UI" panose="020B0502040204020203" pitchFamily="34" charset="0"/>
                </a:rPr>
              </a:br>
              <a:r>
                <a:rPr lang="en-US" sz="1836" dirty="0">
                  <a:solidFill>
                    <a:prstClr val="black"/>
                  </a:solidFill>
                  <a:latin typeface="Segoe UI Light"/>
                  <a:ea typeface="Calibri" panose="020F0502020204030204" pitchFamily="34" charset="0"/>
                  <a:cs typeface="Segoe UI" panose="020B0502040204020203" pitchFamily="34" charset="0"/>
                </a:rPr>
                <a:t>Maintenance</a:t>
              </a:r>
              <a:endParaRPr lang="en-US" sz="1836" dirty="0">
                <a:solidFill>
                  <a:prstClr val="black"/>
                </a:solidFill>
                <a:latin typeface="Segoe UI Light"/>
                <a:cs typeface="Segoe UI" panose="020B0502040204020203" pitchFamily="34" charset="0"/>
              </a:endParaRPr>
            </a:p>
          </p:txBody>
        </p:sp>
      </p:grpSp>
      <p:grpSp>
        <p:nvGrpSpPr>
          <p:cNvPr id="18" name="Group 17"/>
          <p:cNvGrpSpPr/>
          <p:nvPr/>
        </p:nvGrpSpPr>
        <p:grpSpPr>
          <a:xfrm>
            <a:off x="5229241" y="1118670"/>
            <a:ext cx="3708257" cy="3556675"/>
            <a:chOff x="5139371" y="1345030"/>
            <a:chExt cx="3635876" cy="3487253"/>
          </a:xfrm>
        </p:grpSpPr>
        <p:sp>
          <p:nvSpPr>
            <p:cNvPr id="68" name="Oval 67"/>
            <p:cNvSpPr/>
            <p:nvPr/>
          </p:nvSpPr>
          <p:spPr>
            <a:xfrm>
              <a:off x="5139371" y="1345030"/>
              <a:ext cx="3635876" cy="3487253"/>
            </a:xfrm>
            <a:prstGeom prst="ellipse">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932597"/>
              <a:endParaRPr lang="en-US" sz="1836">
                <a:solidFill>
                  <a:prstClr val="black"/>
                </a:solidFill>
                <a:latin typeface="Segoe UI Light"/>
                <a:cs typeface="Segoe UI" panose="020B0502040204020203" pitchFamily="34" charset="0"/>
              </a:endParaRPr>
            </a:p>
          </p:txBody>
        </p:sp>
        <p:sp>
          <p:nvSpPr>
            <p:cNvPr id="36" name="Rectangle 35"/>
            <p:cNvSpPr/>
            <p:nvPr/>
          </p:nvSpPr>
          <p:spPr>
            <a:xfrm>
              <a:off x="5411573" y="2874644"/>
              <a:ext cx="764568"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Water</a:t>
              </a:r>
              <a:endParaRPr lang="en-US" sz="1836" dirty="0">
                <a:solidFill>
                  <a:prstClr val="black"/>
                </a:solidFill>
                <a:latin typeface="Segoe UI Light"/>
                <a:cs typeface="Segoe UI" panose="020B0502040204020203" pitchFamily="34" charset="0"/>
              </a:endParaRPr>
            </a:p>
          </p:txBody>
        </p:sp>
        <p:sp>
          <p:nvSpPr>
            <p:cNvPr id="37" name="Rectangle 36"/>
            <p:cNvSpPr/>
            <p:nvPr/>
          </p:nvSpPr>
          <p:spPr>
            <a:xfrm>
              <a:off x="5651079" y="3682955"/>
              <a:ext cx="778996"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Waste</a:t>
              </a:r>
              <a:endParaRPr lang="en-US" sz="1836" dirty="0">
                <a:solidFill>
                  <a:prstClr val="black"/>
                </a:solidFill>
                <a:latin typeface="Segoe UI Light"/>
                <a:cs typeface="Segoe UI" panose="020B0502040204020203" pitchFamily="34" charset="0"/>
              </a:endParaRPr>
            </a:p>
          </p:txBody>
        </p:sp>
        <p:sp>
          <p:nvSpPr>
            <p:cNvPr id="38" name="Rectangle 37"/>
            <p:cNvSpPr/>
            <p:nvPr/>
          </p:nvSpPr>
          <p:spPr>
            <a:xfrm>
              <a:off x="5674724" y="1968584"/>
              <a:ext cx="1030667" cy="657359"/>
            </a:xfrm>
            <a:prstGeom prst="rect">
              <a:avLst/>
            </a:prstGeom>
          </p:spPr>
          <p:txBody>
            <a:bodyPr wrap="none">
              <a:spAutoFit/>
            </a:bodyPr>
            <a:lstStyle/>
            <a:p>
              <a:pPr algn="ctr" defTabSz="932597"/>
              <a:r>
                <a:rPr lang="en-US" sz="1836" dirty="0">
                  <a:solidFill>
                    <a:prstClr val="black"/>
                  </a:solidFill>
                  <a:latin typeface="Segoe UI Light"/>
                  <a:cs typeface="Segoe UI" panose="020B0502040204020203" pitchFamily="34" charset="0"/>
                </a:rPr>
                <a:t>Pollution</a:t>
              </a:r>
              <a:br>
                <a:rPr lang="en-US" sz="1836" dirty="0">
                  <a:solidFill>
                    <a:prstClr val="black"/>
                  </a:solidFill>
                  <a:latin typeface="Segoe UI Light"/>
                  <a:cs typeface="Segoe UI" panose="020B0502040204020203" pitchFamily="34" charset="0"/>
                </a:rPr>
              </a:br>
              <a:r>
                <a:rPr lang="en-US" sz="1836" dirty="0">
                  <a:solidFill>
                    <a:prstClr val="black"/>
                  </a:solidFill>
                  <a:latin typeface="Segoe UI Light"/>
                  <a:cs typeface="Segoe UI" panose="020B0502040204020203" pitchFamily="34" charset="0"/>
                </a:rPr>
                <a:t>Control</a:t>
              </a:r>
            </a:p>
          </p:txBody>
        </p:sp>
        <p:sp>
          <p:nvSpPr>
            <p:cNvPr id="39" name="Rectangle 38"/>
            <p:cNvSpPr/>
            <p:nvPr/>
          </p:nvSpPr>
          <p:spPr>
            <a:xfrm>
              <a:off x="6778371" y="1625079"/>
              <a:ext cx="532582" cy="374846"/>
            </a:xfrm>
            <a:prstGeom prst="rect">
              <a:avLst/>
            </a:prstGeom>
          </p:spPr>
          <p:txBody>
            <a:bodyPr wrap="none">
              <a:spAutoFit/>
            </a:bodyPr>
            <a:lstStyle/>
            <a:p>
              <a:pPr defTabSz="932597"/>
              <a:r>
                <a:rPr lang="en-US" sz="1836" dirty="0">
                  <a:solidFill>
                    <a:prstClr val="black"/>
                  </a:solidFill>
                  <a:latin typeface="Segoe UI Light"/>
                  <a:cs typeface="Segoe UI" panose="020B0502040204020203" pitchFamily="34" charset="0"/>
                </a:rPr>
                <a:t>Fire</a:t>
              </a:r>
            </a:p>
          </p:txBody>
        </p:sp>
        <p:sp>
          <p:nvSpPr>
            <p:cNvPr id="40" name="Rectangle 39"/>
            <p:cNvSpPr/>
            <p:nvPr/>
          </p:nvSpPr>
          <p:spPr>
            <a:xfrm>
              <a:off x="7148690" y="2183443"/>
              <a:ext cx="1274773" cy="374846"/>
            </a:xfrm>
            <a:prstGeom prst="rect">
              <a:avLst/>
            </a:prstGeom>
          </p:spPr>
          <p:txBody>
            <a:bodyPr wrap="none">
              <a:spAutoFit/>
            </a:bodyPr>
            <a:lstStyle/>
            <a:p>
              <a:pPr defTabSz="932597"/>
              <a:r>
                <a:rPr lang="en-US" sz="1836" dirty="0">
                  <a:solidFill>
                    <a:prstClr val="black"/>
                  </a:solidFill>
                  <a:latin typeface="Segoe UI Light"/>
                  <a:cs typeface="Segoe UI" panose="020B0502040204020203" pitchFamily="34" charset="0"/>
                </a:rPr>
                <a:t>Emergency</a:t>
              </a:r>
            </a:p>
          </p:txBody>
        </p:sp>
        <p:sp>
          <p:nvSpPr>
            <p:cNvPr id="41" name="Rectangle 40"/>
            <p:cNvSpPr/>
            <p:nvPr/>
          </p:nvSpPr>
          <p:spPr>
            <a:xfrm>
              <a:off x="7612015" y="2974556"/>
              <a:ext cx="780983" cy="657359"/>
            </a:xfrm>
            <a:prstGeom prst="rect">
              <a:avLst/>
            </a:prstGeom>
          </p:spPr>
          <p:txBody>
            <a:bodyPr wrap="none">
              <a:spAutoFit/>
            </a:bodyPr>
            <a:lstStyle/>
            <a:p>
              <a:pPr algn="ctr" defTabSz="932597"/>
              <a:r>
                <a:rPr lang="en-US" sz="1836" dirty="0">
                  <a:solidFill>
                    <a:prstClr val="black"/>
                  </a:solidFill>
                  <a:latin typeface="Segoe UI Light"/>
                  <a:cs typeface="Segoe UI" panose="020B0502040204020203" pitchFamily="34" charset="0"/>
                </a:rPr>
                <a:t>Public</a:t>
              </a:r>
            </a:p>
            <a:p>
              <a:pPr algn="ctr" defTabSz="932597"/>
              <a:r>
                <a:rPr lang="en-US" sz="1836" dirty="0">
                  <a:solidFill>
                    <a:prstClr val="black"/>
                  </a:solidFill>
                  <a:latin typeface="Segoe UI Light"/>
                  <a:cs typeface="Segoe UI" panose="020B0502040204020203" pitchFamily="34" charset="0"/>
                </a:rPr>
                <a:t>Safety</a:t>
              </a:r>
            </a:p>
          </p:txBody>
        </p:sp>
        <p:sp>
          <p:nvSpPr>
            <p:cNvPr id="42" name="Rectangle 41"/>
            <p:cNvSpPr/>
            <p:nvPr/>
          </p:nvSpPr>
          <p:spPr>
            <a:xfrm>
              <a:off x="6656253" y="3853524"/>
              <a:ext cx="1430264" cy="657359"/>
            </a:xfrm>
            <a:prstGeom prst="rect">
              <a:avLst/>
            </a:prstGeom>
          </p:spPr>
          <p:txBody>
            <a:bodyPr wrap="none">
              <a:spAutoFit/>
            </a:bodyPr>
            <a:lstStyle/>
            <a:p>
              <a:pPr algn="ctr" defTabSz="932597"/>
              <a:r>
                <a:rPr lang="en-US" sz="1836" dirty="0">
                  <a:solidFill>
                    <a:prstClr val="black"/>
                  </a:solidFill>
                  <a:latin typeface="Segoe UI Light"/>
                  <a:cs typeface="Segoe UI" panose="020B0502040204020203" pitchFamily="34" charset="0"/>
                </a:rPr>
                <a:t>Law </a:t>
              </a:r>
              <a:br>
                <a:rPr lang="en-US" sz="1836" dirty="0">
                  <a:solidFill>
                    <a:prstClr val="black"/>
                  </a:solidFill>
                  <a:latin typeface="Segoe UI Light"/>
                  <a:cs typeface="Segoe UI" panose="020B0502040204020203" pitchFamily="34" charset="0"/>
                </a:rPr>
              </a:br>
              <a:r>
                <a:rPr lang="en-US" sz="1836" dirty="0">
                  <a:solidFill>
                    <a:prstClr val="black"/>
                  </a:solidFill>
                  <a:latin typeface="Segoe UI Light"/>
                  <a:cs typeface="Segoe UI" panose="020B0502040204020203" pitchFamily="34" charset="0"/>
                </a:rPr>
                <a:t>Enforcement</a:t>
              </a:r>
            </a:p>
          </p:txBody>
        </p:sp>
      </p:grpSp>
      <p:grpSp>
        <p:nvGrpSpPr>
          <p:cNvPr id="15" name="Group 14"/>
          <p:cNvGrpSpPr/>
          <p:nvPr/>
        </p:nvGrpSpPr>
        <p:grpSpPr>
          <a:xfrm>
            <a:off x="-142140" y="3542214"/>
            <a:ext cx="3708257" cy="3556675"/>
            <a:chOff x="-127167" y="3721269"/>
            <a:chExt cx="3635876" cy="3487253"/>
          </a:xfrm>
        </p:grpSpPr>
        <p:sp>
          <p:nvSpPr>
            <p:cNvPr id="65" name="Oval 64"/>
            <p:cNvSpPr/>
            <p:nvPr/>
          </p:nvSpPr>
          <p:spPr>
            <a:xfrm>
              <a:off x="-127167" y="3721269"/>
              <a:ext cx="3635876" cy="3487253"/>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32597"/>
              <a:endParaRPr lang="en-US" sz="1836">
                <a:solidFill>
                  <a:prstClr val="black"/>
                </a:solidFill>
                <a:cs typeface="Segoe UI" panose="020B0502040204020203" pitchFamily="34" charset="0"/>
              </a:endParaRPr>
            </a:p>
          </p:txBody>
        </p:sp>
        <p:sp>
          <p:nvSpPr>
            <p:cNvPr id="28" name="Rectangle 27"/>
            <p:cNvSpPr/>
            <p:nvPr/>
          </p:nvSpPr>
          <p:spPr>
            <a:xfrm>
              <a:off x="637778" y="4485458"/>
              <a:ext cx="840999"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Letters</a:t>
              </a:r>
              <a:endParaRPr lang="en-US" sz="1836" dirty="0">
                <a:solidFill>
                  <a:prstClr val="black"/>
                </a:solidFill>
                <a:latin typeface="Segoe UI Light"/>
                <a:cs typeface="Segoe UI" panose="020B0502040204020203" pitchFamily="34" charset="0"/>
              </a:endParaRPr>
            </a:p>
          </p:txBody>
        </p:sp>
        <p:sp>
          <p:nvSpPr>
            <p:cNvPr id="29" name="Rectangle 28"/>
            <p:cNvSpPr/>
            <p:nvPr/>
          </p:nvSpPr>
          <p:spPr>
            <a:xfrm>
              <a:off x="66328" y="4844326"/>
              <a:ext cx="1085297"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Packages</a:t>
              </a:r>
              <a:endParaRPr lang="en-US" sz="1836" dirty="0">
                <a:solidFill>
                  <a:prstClr val="black"/>
                </a:solidFill>
                <a:latin typeface="Segoe UI Light"/>
                <a:cs typeface="Segoe UI" panose="020B0502040204020203" pitchFamily="34" charset="0"/>
              </a:endParaRPr>
            </a:p>
          </p:txBody>
        </p:sp>
        <p:sp>
          <p:nvSpPr>
            <p:cNvPr id="30" name="Rectangle 29"/>
            <p:cNvSpPr/>
            <p:nvPr/>
          </p:nvSpPr>
          <p:spPr>
            <a:xfrm>
              <a:off x="66328" y="5634775"/>
              <a:ext cx="1240148"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Containers</a:t>
              </a:r>
              <a:endParaRPr lang="en-US" sz="1836" dirty="0">
                <a:solidFill>
                  <a:prstClr val="black"/>
                </a:solidFill>
                <a:latin typeface="Segoe UI Light"/>
                <a:cs typeface="Segoe UI" panose="020B0502040204020203" pitchFamily="34" charset="0"/>
              </a:endParaRPr>
            </a:p>
          </p:txBody>
        </p:sp>
        <p:sp>
          <p:nvSpPr>
            <p:cNvPr id="31" name="Rectangle 30"/>
            <p:cNvSpPr/>
            <p:nvPr/>
          </p:nvSpPr>
          <p:spPr>
            <a:xfrm>
              <a:off x="562039" y="6198199"/>
              <a:ext cx="706155"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Tanks</a:t>
              </a:r>
              <a:endParaRPr lang="en-US" sz="1836" dirty="0">
                <a:solidFill>
                  <a:prstClr val="black"/>
                </a:solidFill>
                <a:latin typeface="Segoe UI Light"/>
                <a:cs typeface="Segoe UI" panose="020B0502040204020203" pitchFamily="34" charset="0"/>
              </a:endParaRPr>
            </a:p>
          </p:txBody>
        </p:sp>
        <p:sp>
          <p:nvSpPr>
            <p:cNvPr id="32" name="Rectangle 31"/>
            <p:cNvSpPr/>
            <p:nvPr/>
          </p:nvSpPr>
          <p:spPr>
            <a:xfrm>
              <a:off x="1581021" y="6228108"/>
              <a:ext cx="1058367" cy="374846"/>
            </a:xfrm>
            <a:prstGeom prst="rect">
              <a:avLst/>
            </a:prstGeom>
          </p:spPr>
          <p:txBody>
            <a:bodyPr wrap="none">
              <a:spAutoFit/>
            </a:bodyPr>
            <a:lstStyle/>
            <a:p>
              <a:pPr defTabSz="932597"/>
              <a:r>
                <a:rPr lang="en-US" sz="1836" dirty="0" err="1">
                  <a:solidFill>
                    <a:prstClr val="black"/>
                  </a:solidFill>
                  <a:latin typeface="Segoe UI Light"/>
                  <a:ea typeface="Calibri" panose="020F0502020204030204" pitchFamily="34" charset="0"/>
                  <a:cs typeface="Segoe UI" panose="020B0502040204020203" pitchFamily="34" charset="0"/>
                </a:rPr>
                <a:t>Bulkware</a:t>
              </a:r>
              <a:endParaRPr lang="en-US" sz="1836" dirty="0">
                <a:solidFill>
                  <a:prstClr val="black"/>
                </a:solidFill>
                <a:latin typeface="Segoe UI Light"/>
                <a:cs typeface="Segoe UI" panose="020B0502040204020203" pitchFamily="34" charset="0"/>
              </a:endParaRPr>
            </a:p>
          </p:txBody>
        </p:sp>
      </p:grpSp>
      <p:grpSp>
        <p:nvGrpSpPr>
          <p:cNvPr id="16" name="Group 15"/>
          <p:cNvGrpSpPr/>
          <p:nvPr/>
        </p:nvGrpSpPr>
        <p:grpSpPr>
          <a:xfrm>
            <a:off x="2732100" y="3735260"/>
            <a:ext cx="3708257" cy="3556675"/>
            <a:chOff x="2690971" y="3910547"/>
            <a:chExt cx="3635876" cy="3487253"/>
          </a:xfrm>
        </p:grpSpPr>
        <p:sp>
          <p:nvSpPr>
            <p:cNvPr id="66" name="Oval 65"/>
            <p:cNvSpPr/>
            <p:nvPr/>
          </p:nvSpPr>
          <p:spPr>
            <a:xfrm>
              <a:off x="2690971" y="3910547"/>
              <a:ext cx="3635876" cy="348725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932597"/>
              <a:endParaRPr lang="en-US" sz="1836">
                <a:solidFill>
                  <a:prstClr val="black"/>
                </a:solidFill>
                <a:cs typeface="Segoe UI" panose="020B0502040204020203" pitchFamily="34" charset="0"/>
              </a:endParaRPr>
            </a:p>
          </p:txBody>
        </p:sp>
        <p:sp>
          <p:nvSpPr>
            <p:cNvPr id="43" name="Rectangle 42"/>
            <p:cNvSpPr/>
            <p:nvPr/>
          </p:nvSpPr>
          <p:spPr>
            <a:xfrm>
              <a:off x="4094436" y="4471990"/>
              <a:ext cx="862737" cy="374846"/>
            </a:xfrm>
            <a:prstGeom prst="rect">
              <a:avLst/>
            </a:prstGeom>
          </p:spPr>
          <p:txBody>
            <a:bodyPr wrap="none">
              <a:spAutoFit/>
            </a:bodyPr>
            <a:lstStyle/>
            <a:p>
              <a:pPr defTabSz="932597"/>
              <a:r>
                <a:rPr lang="en-US" sz="1836">
                  <a:solidFill>
                    <a:prstClr val="black"/>
                  </a:solidFill>
                  <a:latin typeface="Segoe UI Light"/>
                  <a:ea typeface="Calibri" panose="020F0502020204030204" pitchFamily="34" charset="0"/>
                  <a:cs typeface="Segoe UI" panose="020B0502040204020203" pitchFamily="34" charset="0"/>
                </a:rPr>
                <a:t>Games</a:t>
              </a:r>
              <a:endParaRPr lang="en-US" sz="1836" dirty="0">
                <a:solidFill>
                  <a:prstClr val="black"/>
                </a:solidFill>
                <a:latin typeface="Segoe UI Light"/>
                <a:cs typeface="Segoe UI" panose="020B0502040204020203" pitchFamily="34" charset="0"/>
              </a:endParaRPr>
            </a:p>
          </p:txBody>
        </p:sp>
        <p:sp>
          <p:nvSpPr>
            <p:cNvPr id="44" name="Rectangle 43"/>
            <p:cNvSpPr/>
            <p:nvPr/>
          </p:nvSpPr>
          <p:spPr>
            <a:xfrm>
              <a:off x="3392480" y="4882931"/>
              <a:ext cx="816249"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Events</a:t>
              </a:r>
              <a:endParaRPr lang="en-US" sz="1836" dirty="0">
                <a:solidFill>
                  <a:prstClr val="black"/>
                </a:solidFill>
                <a:latin typeface="Segoe UI Light"/>
                <a:cs typeface="Segoe UI" panose="020B0502040204020203" pitchFamily="34" charset="0"/>
              </a:endParaRPr>
            </a:p>
          </p:txBody>
        </p:sp>
        <p:sp>
          <p:nvSpPr>
            <p:cNvPr id="45" name="Rectangle 44"/>
            <p:cNvSpPr/>
            <p:nvPr/>
          </p:nvSpPr>
          <p:spPr>
            <a:xfrm>
              <a:off x="3305862" y="5592659"/>
              <a:ext cx="813749"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Sports</a:t>
              </a:r>
              <a:endParaRPr lang="en-US" sz="1836" dirty="0">
                <a:solidFill>
                  <a:prstClr val="black"/>
                </a:solidFill>
                <a:latin typeface="Segoe UI Light"/>
                <a:cs typeface="Segoe UI" panose="020B0502040204020203" pitchFamily="34" charset="0"/>
              </a:endParaRPr>
            </a:p>
          </p:txBody>
        </p:sp>
        <p:sp>
          <p:nvSpPr>
            <p:cNvPr id="46" name="Rectangle 45"/>
            <p:cNvSpPr/>
            <p:nvPr/>
          </p:nvSpPr>
          <p:spPr>
            <a:xfrm>
              <a:off x="4680218" y="6250022"/>
              <a:ext cx="1106265"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Television</a:t>
              </a:r>
              <a:endParaRPr lang="en-US" sz="1836" dirty="0">
                <a:solidFill>
                  <a:prstClr val="black"/>
                </a:solidFill>
                <a:latin typeface="Segoe UI Light"/>
                <a:cs typeface="Segoe UI" panose="020B0502040204020203" pitchFamily="34" charset="0"/>
              </a:endParaRPr>
            </a:p>
          </p:txBody>
        </p:sp>
        <p:sp>
          <p:nvSpPr>
            <p:cNvPr id="74" name="Rectangle 73"/>
            <p:cNvSpPr/>
            <p:nvPr/>
          </p:nvSpPr>
          <p:spPr>
            <a:xfrm>
              <a:off x="3420280" y="6091847"/>
              <a:ext cx="1180195"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Streaming</a:t>
              </a:r>
              <a:endParaRPr lang="en-US" sz="1836" dirty="0">
                <a:solidFill>
                  <a:prstClr val="black"/>
                </a:solidFill>
                <a:latin typeface="Segoe UI Light"/>
                <a:cs typeface="Segoe UI" panose="020B0502040204020203" pitchFamily="34" charset="0"/>
              </a:endParaRPr>
            </a:p>
          </p:txBody>
        </p:sp>
      </p:grpSp>
      <p:grpSp>
        <p:nvGrpSpPr>
          <p:cNvPr id="14" name="Group 13"/>
          <p:cNvGrpSpPr/>
          <p:nvPr/>
        </p:nvGrpSpPr>
        <p:grpSpPr>
          <a:xfrm>
            <a:off x="-50701" y="882289"/>
            <a:ext cx="3371143" cy="3233341"/>
            <a:chOff x="-115475" y="1259380"/>
            <a:chExt cx="3305342" cy="3170230"/>
          </a:xfrm>
        </p:grpSpPr>
        <p:sp>
          <p:nvSpPr>
            <p:cNvPr id="64" name="Oval 63"/>
            <p:cNvSpPr/>
            <p:nvPr/>
          </p:nvSpPr>
          <p:spPr>
            <a:xfrm>
              <a:off x="-115475" y="1259380"/>
              <a:ext cx="3305342" cy="3170230"/>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defTabSz="932597"/>
              <a:endParaRPr lang="en-US" sz="1836">
                <a:solidFill>
                  <a:prstClr val="black"/>
                </a:solidFill>
                <a:cs typeface="Segoe UI" panose="020B0502040204020203" pitchFamily="34" charset="0"/>
              </a:endParaRPr>
            </a:p>
          </p:txBody>
        </p:sp>
        <p:sp>
          <p:nvSpPr>
            <p:cNvPr id="20" name="Rectangle 19"/>
            <p:cNvSpPr/>
            <p:nvPr/>
          </p:nvSpPr>
          <p:spPr>
            <a:xfrm>
              <a:off x="66328" y="2252994"/>
              <a:ext cx="751552"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Traffic</a:t>
              </a:r>
              <a:endParaRPr lang="en-US" sz="1836" dirty="0">
                <a:solidFill>
                  <a:prstClr val="black"/>
                </a:solidFill>
                <a:latin typeface="Segoe UI Light"/>
                <a:cs typeface="Segoe UI" panose="020B0502040204020203" pitchFamily="34" charset="0"/>
              </a:endParaRPr>
            </a:p>
          </p:txBody>
        </p:sp>
        <p:sp>
          <p:nvSpPr>
            <p:cNvPr id="21" name="Rectangle 20"/>
            <p:cNvSpPr/>
            <p:nvPr/>
          </p:nvSpPr>
          <p:spPr>
            <a:xfrm>
              <a:off x="2175526" y="2268073"/>
              <a:ext cx="740908"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Buses</a:t>
              </a:r>
              <a:endParaRPr lang="en-US" sz="1836" dirty="0">
                <a:solidFill>
                  <a:prstClr val="black"/>
                </a:solidFill>
                <a:latin typeface="Segoe UI Light"/>
                <a:cs typeface="Segoe UI" panose="020B0502040204020203" pitchFamily="34" charset="0"/>
              </a:endParaRPr>
            </a:p>
          </p:txBody>
        </p:sp>
        <p:sp>
          <p:nvSpPr>
            <p:cNvPr id="22" name="Rectangle 21"/>
            <p:cNvSpPr/>
            <p:nvPr/>
          </p:nvSpPr>
          <p:spPr>
            <a:xfrm>
              <a:off x="444701" y="1787175"/>
              <a:ext cx="618183"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Cars</a:t>
              </a:r>
              <a:endParaRPr lang="en-US" sz="1836" dirty="0">
                <a:solidFill>
                  <a:prstClr val="black"/>
                </a:solidFill>
                <a:latin typeface="Segoe UI Light"/>
                <a:cs typeface="Segoe UI" panose="020B0502040204020203" pitchFamily="34" charset="0"/>
              </a:endParaRPr>
            </a:p>
          </p:txBody>
        </p:sp>
        <p:sp>
          <p:nvSpPr>
            <p:cNvPr id="24" name="Rectangle 23"/>
            <p:cNvSpPr/>
            <p:nvPr/>
          </p:nvSpPr>
          <p:spPr>
            <a:xfrm>
              <a:off x="1491419" y="3575551"/>
              <a:ext cx="777200"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Trucks</a:t>
              </a:r>
              <a:endParaRPr lang="en-US" sz="1836" dirty="0">
                <a:solidFill>
                  <a:prstClr val="black"/>
                </a:solidFill>
                <a:latin typeface="Segoe UI Light"/>
                <a:cs typeface="Segoe UI" panose="020B0502040204020203" pitchFamily="34" charset="0"/>
              </a:endParaRPr>
            </a:p>
          </p:txBody>
        </p:sp>
        <p:sp>
          <p:nvSpPr>
            <p:cNvPr id="25" name="Rectangle 24"/>
            <p:cNvSpPr/>
            <p:nvPr/>
          </p:nvSpPr>
          <p:spPr>
            <a:xfrm>
              <a:off x="103871" y="2808552"/>
              <a:ext cx="733919"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Trains</a:t>
              </a:r>
              <a:endParaRPr lang="en-US" sz="1836" dirty="0">
                <a:solidFill>
                  <a:prstClr val="black"/>
                </a:solidFill>
                <a:latin typeface="Segoe UI Light"/>
                <a:cs typeface="Segoe UI" panose="020B0502040204020203" pitchFamily="34" charset="0"/>
              </a:endParaRPr>
            </a:p>
          </p:txBody>
        </p:sp>
        <p:sp>
          <p:nvSpPr>
            <p:cNvPr id="26" name="Rectangle 25"/>
            <p:cNvSpPr/>
            <p:nvPr/>
          </p:nvSpPr>
          <p:spPr>
            <a:xfrm>
              <a:off x="408121" y="3290504"/>
              <a:ext cx="864147"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Vessels</a:t>
              </a:r>
              <a:endParaRPr lang="en-US" sz="1836" dirty="0">
                <a:solidFill>
                  <a:prstClr val="black"/>
                </a:solidFill>
                <a:latin typeface="Segoe UI Light"/>
                <a:cs typeface="Segoe UI" panose="020B0502040204020203" pitchFamily="34" charset="0"/>
              </a:endParaRPr>
            </a:p>
          </p:txBody>
        </p:sp>
        <p:sp>
          <p:nvSpPr>
            <p:cNvPr id="27" name="Rectangle 26"/>
            <p:cNvSpPr/>
            <p:nvPr/>
          </p:nvSpPr>
          <p:spPr>
            <a:xfrm>
              <a:off x="1045373" y="1581932"/>
              <a:ext cx="893193"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Aircraft</a:t>
              </a:r>
              <a:endParaRPr lang="en-US" sz="1836" dirty="0">
                <a:solidFill>
                  <a:prstClr val="black"/>
                </a:solidFill>
                <a:latin typeface="Segoe UI Light"/>
                <a:cs typeface="Segoe UI" panose="020B0502040204020203" pitchFamily="34" charset="0"/>
              </a:endParaRPr>
            </a:p>
          </p:txBody>
        </p:sp>
        <p:sp>
          <p:nvSpPr>
            <p:cNvPr id="79" name="Rectangle 78"/>
            <p:cNvSpPr/>
            <p:nvPr/>
          </p:nvSpPr>
          <p:spPr>
            <a:xfrm>
              <a:off x="2198619" y="2994671"/>
              <a:ext cx="675185" cy="374846"/>
            </a:xfrm>
            <a:prstGeom prst="rect">
              <a:avLst/>
            </a:prstGeom>
          </p:spPr>
          <p:txBody>
            <a:bodyPr wrap="none">
              <a:spAutoFit/>
            </a:bodyPr>
            <a:lstStyle/>
            <a:p>
              <a:pPr defTabSz="932597"/>
              <a:r>
                <a:rPr lang="en-US" sz="1836" dirty="0">
                  <a:solidFill>
                    <a:prstClr val="black"/>
                  </a:solidFill>
                  <a:latin typeface="Segoe UI Light"/>
                  <a:ea typeface="Calibri" panose="020F0502020204030204" pitchFamily="34" charset="0"/>
                  <a:cs typeface="Segoe UI" panose="020B0502040204020203" pitchFamily="34" charset="0"/>
                </a:rPr>
                <a:t>Bikes</a:t>
              </a:r>
              <a:endParaRPr lang="en-US" sz="1836" dirty="0">
                <a:solidFill>
                  <a:prstClr val="black"/>
                </a:solidFill>
                <a:latin typeface="Segoe UI Light"/>
                <a:cs typeface="Segoe UI" panose="020B0502040204020203" pitchFamily="34" charset="0"/>
              </a:endParaRPr>
            </a:p>
          </p:txBody>
        </p:sp>
      </p:grpSp>
      <p:sp>
        <p:nvSpPr>
          <p:cNvPr id="9" name="Oval 8"/>
          <p:cNvSpPr/>
          <p:nvPr/>
        </p:nvSpPr>
        <p:spPr>
          <a:xfrm>
            <a:off x="9409925" y="2714320"/>
            <a:ext cx="1250536" cy="12187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32597"/>
            <a:r>
              <a:rPr lang="en-US" sz="1632" dirty="0">
                <a:solidFill>
                  <a:prstClr val="white"/>
                </a:solidFill>
                <a:latin typeface="Segoe UI Light"/>
                <a:cs typeface="Segoe UI" panose="020B0502040204020203" pitchFamily="34" charset="0"/>
              </a:rPr>
              <a:t>Smart Energy</a:t>
            </a:r>
          </a:p>
        </p:txBody>
      </p:sp>
      <p:sp>
        <p:nvSpPr>
          <p:cNvPr id="12" name="Oval 11"/>
          <p:cNvSpPr/>
          <p:nvPr/>
        </p:nvSpPr>
        <p:spPr>
          <a:xfrm>
            <a:off x="10191657" y="4944205"/>
            <a:ext cx="1250536" cy="121874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32597"/>
            <a:r>
              <a:rPr lang="en-US" sz="1632" dirty="0">
                <a:solidFill>
                  <a:prstClr val="white"/>
                </a:solidFill>
                <a:latin typeface="Segoe UI Light"/>
                <a:cs typeface="Segoe UI" panose="020B0502040204020203" pitchFamily="34" charset="0"/>
              </a:rPr>
              <a:t>Smart Retail</a:t>
            </a:r>
          </a:p>
        </p:txBody>
      </p:sp>
      <p:sp>
        <p:nvSpPr>
          <p:cNvPr id="4" name="Oval 3"/>
          <p:cNvSpPr/>
          <p:nvPr/>
        </p:nvSpPr>
        <p:spPr>
          <a:xfrm>
            <a:off x="934850" y="1781650"/>
            <a:ext cx="1250536" cy="1218742"/>
          </a:xfrm>
          <a:prstGeom prst="ellipse">
            <a:avLst/>
          </a:prstGeom>
        </p:spPr>
        <p:style>
          <a:lnRef idx="1">
            <a:schemeClr val="dk1"/>
          </a:lnRef>
          <a:fillRef idx="3">
            <a:schemeClr val="dk1"/>
          </a:fillRef>
          <a:effectRef idx="2">
            <a:schemeClr val="dk1"/>
          </a:effectRef>
          <a:fontRef idx="minor">
            <a:schemeClr val="lt1"/>
          </a:fontRef>
        </p:style>
        <p:txBody>
          <a:bodyPr lIns="0" tIns="0" rIns="0" bIns="0" rtlCol="0" anchor="ctr"/>
          <a:lstStyle/>
          <a:p>
            <a:pPr algn="ctr" defTabSz="932597"/>
            <a:r>
              <a:rPr lang="en-US" sz="1632" dirty="0">
                <a:solidFill>
                  <a:prstClr val="white"/>
                </a:solidFill>
                <a:latin typeface="Segoe UI Light"/>
                <a:cs typeface="Segoe UI" panose="020B0502040204020203" pitchFamily="34" charset="0"/>
              </a:rPr>
              <a:t>Smart Mobility</a:t>
            </a:r>
          </a:p>
        </p:txBody>
      </p:sp>
      <p:sp>
        <p:nvSpPr>
          <p:cNvPr id="5" name="Oval 4"/>
          <p:cNvSpPr/>
          <p:nvPr/>
        </p:nvSpPr>
        <p:spPr>
          <a:xfrm>
            <a:off x="1260405" y="4633653"/>
            <a:ext cx="1250536" cy="1218742"/>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32597"/>
            <a:r>
              <a:rPr lang="en-US" sz="1632" dirty="0">
                <a:solidFill>
                  <a:prstClr val="white"/>
                </a:solidFill>
                <a:latin typeface="Segoe UI Light"/>
                <a:cs typeface="Segoe UI" panose="020B0502040204020203" pitchFamily="34" charset="0"/>
              </a:rPr>
              <a:t>Smart Logistics</a:t>
            </a:r>
          </a:p>
        </p:txBody>
      </p:sp>
      <p:sp>
        <p:nvSpPr>
          <p:cNvPr id="6" name="Oval 5"/>
          <p:cNvSpPr/>
          <p:nvPr/>
        </p:nvSpPr>
        <p:spPr>
          <a:xfrm>
            <a:off x="3766506" y="1309748"/>
            <a:ext cx="1250536" cy="1218742"/>
          </a:xfrm>
          <a:prstGeom prst="ellipse">
            <a:avLst/>
          </a:prstGeom>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defTabSz="932597"/>
            <a:r>
              <a:rPr lang="en-US" sz="1632" dirty="0">
                <a:solidFill>
                  <a:prstClr val="black"/>
                </a:solidFill>
                <a:latin typeface="Segoe UI Light"/>
                <a:cs typeface="Segoe UI" panose="020B0502040204020203" pitchFamily="34" charset="0"/>
              </a:rPr>
              <a:t>Smart Factory</a:t>
            </a:r>
          </a:p>
        </p:txBody>
      </p:sp>
      <p:sp>
        <p:nvSpPr>
          <p:cNvPr id="7" name="Oval 6"/>
          <p:cNvSpPr/>
          <p:nvPr/>
        </p:nvSpPr>
        <p:spPr>
          <a:xfrm>
            <a:off x="6356489" y="2443286"/>
            <a:ext cx="1250536" cy="1218742"/>
          </a:xfrm>
          <a:prstGeom prst="ellipse">
            <a:avLst/>
          </a:prstGeom>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defTabSz="932597"/>
            <a:r>
              <a:rPr lang="en-US" sz="1632" dirty="0">
                <a:solidFill>
                  <a:prstClr val="white"/>
                </a:solidFill>
                <a:latin typeface="Segoe UI Light"/>
                <a:cs typeface="Segoe UI" panose="020B0502040204020203" pitchFamily="34" charset="0"/>
              </a:rPr>
              <a:t>Smart Cities</a:t>
            </a:r>
          </a:p>
        </p:txBody>
      </p:sp>
      <p:sp>
        <p:nvSpPr>
          <p:cNvPr id="8" name="Oval 7"/>
          <p:cNvSpPr/>
          <p:nvPr/>
        </p:nvSpPr>
        <p:spPr>
          <a:xfrm>
            <a:off x="4283118" y="4736911"/>
            <a:ext cx="1375590" cy="1340616"/>
          </a:xfrm>
          <a:prstGeom prst="ellipse">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defTabSz="932597"/>
            <a:r>
              <a:rPr lang="en-US" sz="1632" dirty="0">
                <a:solidFill>
                  <a:prstClr val="white"/>
                </a:solidFill>
                <a:latin typeface="Segoe UI Light"/>
                <a:cs typeface="Segoe UI" panose="020B0502040204020203" pitchFamily="34" charset="0"/>
              </a:rPr>
              <a:t>Smart Entertain-</a:t>
            </a:r>
            <a:r>
              <a:rPr lang="en-US" sz="1632" dirty="0" err="1">
                <a:solidFill>
                  <a:prstClr val="white"/>
                </a:solidFill>
                <a:latin typeface="Segoe UI Light"/>
                <a:cs typeface="Segoe UI" panose="020B0502040204020203" pitchFamily="34" charset="0"/>
              </a:rPr>
              <a:t>ment</a:t>
            </a:r>
            <a:endParaRPr lang="en-US" sz="1632" dirty="0">
              <a:solidFill>
                <a:prstClr val="white"/>
              </a:solidFill>
              <a:latin typeface="Segoe UI Light"/>
              <a:cs typeface="Segoe UI" panose="020B0502040204020203" pitchFamily="34" charset="0"/>
            </a:endParaRPr>
          </a:p>
        </p:txBody>
      </p:sp>
      <p:sp>
        <p:nvSpPr>
          <p:cNvPr id="10" name="Oval 9"/>
          <p:cNvSpPr/>
          <p:nvPr/>
        </p:nvSpPr>
        <p:spPr>
          <a:xfrm>
            <a:off x="8667593" y="-115568"/>
            <a:ext cx="1250536" cy="121874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32597"/>
            <a:r>
              <a:rPr lang="en-US" sz="1632" dirty="0">
                <a:solidFill>
                  <a:prstClr val="white"/>
                </a:solidFill>
                <a:latin typeface="Segoe UI Light"/>
                <a:cs typeface="Segoe UI" panose="020B0502040204020203" pitchFamily="34" charset="0"/>
              </a:rPr>
              <a:t>Smart Health-care</a:t>
            </a:r>
          </a:p>
        </p:txBody>
      </p:sp>
      <p:sp>
        <p:nvSpPr>
          <p:cNvPr id="11" name="Oval 10"/>
          <p:cNvSpPr/>
          <p:nvPr/>
        </p:nvSpPr>
        <p:spPr>
          <a:xfrm>
            <a:off x="7321770" y="4827629"/>
            <a:ext cx="1250536" cy="1218742"/>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defTabSz="932597"/>
            <a:r>
              <a:rPr lang="en-US" sz="1632" dirty="0">
                <a:solidFill>
                  <a:prstClr val="white"/>
                </a:solidFill>
                <a:latin typeface="Segoe UI Light"/>
                <a:cs typeface="Segoe UI" panose="020B0502040204020203" pitchFamily="34" charset="0"/>
              </a:rPr>
              <a:t>Smart Building Home</a:t>
            </a:r>
          </a:p>
        </p:txBody>
      </p:sp>
    </p:spTree>
    <p:extLst>
      <p:ext uri="{BB962C8B-B14F-4D97-AF65-F5344CB8AC3E}">
        <p14:creationId xmlns:p14="http://schemas.microsoft.com/office/powerpoint/2010/main" val="743631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Significance of the </a:t>
            </a:r>
            <a:r>
              <a:rPr lang="en-US" sz="4400" dirty="0" err="1" smtClean="0"/>
              <a:t>IoT</a:t>
            </a:r>
            <a:r>
              <a:rPr lang="en-US" sz="4000" dirty="0"/>
              <a:t/>
            </a:r>
            <a:br>
              <a:rPr lang="en-US" sz="4000" dirty="0"/>
            </a:br>
            <a:r>
              <a:rPr lang="en-US" sz="4000" dirty="0"/>
              <a:t>	</a:t>
            </a:r>
            <a:r>
              <a:rPr lang="en-US" sz="3600" dirty="0" smtClean="0"/>
              <a:t>Building the Business </a:t>
            </a:r>
            <a:r>
              <a:rPr lang="en-US" sz="3600" dirty="0"/>
              <a:t>of Data-Driven Insight</a:t>
            </a:r>
            <a:endParaRPr lang="en-US" sz="4000" dirty="0"/>
          </a:p>
        </p:txBody>
      </p:sp>
      <p:sp>
        <p:nvSpPr>
          <p:cNvPr id="3" name="Content Placeholder 2"/>
          <p:cNvSpPr>
            <a:spLocks noGrp="1"/>
          </p:cNvSpPr>
          <p:nvPr>
            <p:ph idx="4294967295"/>
          </p:nvPr>
        </p:nvSpPr>
        <p:spPr>
          <a:xfrm>
            <a:off x="855768" y="2156644"/>
            <a:ext cx="9938625" cy="4577299"/>
          </a:xfrm>
          <a:prstGeom prst="rect">
            <a:avLst/>
          </a:prstGeom>
        </p:spPr>
        <p:txBody>
          <a:bodyPr>
            <a:normAutofit/>
          </a:bodyPr>
          <a:lstStyle/>
          <a:p>
            <a:r>
              <a:rPr lang="en-US" sz="3200" dirty="0"/>
              <a:t>Data –&gt; Information –&gt; Insight </a:t>
            </a:r>
            <a:r>
              <a:rPr lang="en-US" sz="3200" dirty="0" smtClean="0"/>
              <a:t>($+)</a:t>
            </a:r>
            <a:endParaRPr lang="en-US" sz="3200" dirty="0"/>
          </a:p>
          <a:p>
            <a:pPr lvl="1"/>
            <a:r>
              <a:rPr lang="en-US" dirty="0" smtClean="0"/>
              <a:t>Make more efficient use of resources (reduce </a:t>
            </a:r>
            <a:r>
              <a:rPr lang="en-US" dirty="0"/>
              <a:t>cost, environmental impact)</a:t>
            </a:r>
          </a:p>
          <a:p>
            <a:pPr lvl="2"/>
            <a:r>
              <a:rPr lang="en-US" sz="1800" dirty="0"/>
              <a:t>Example: Power management in </a:t>
            </a:r>
            <a:r>
              <a:rPr lang="en-US" sz="1800" dirty="0" smtClean="0"/>
              <a:t>buildings </a:t>
            </a:r>
            <a:r>
              <a:rPr lang="en-US" sz="1800" dirty="0"/>
              <a:t>and data centers</a:t>
            </a:r>
          </a:p>
          <a:p>
            <a:pPr lvl="1"/>
            <a:r>
              <a:rPr lang="en-US" dirty="0"/>
              <a:t>Provide more targeted products and services (increase revenue, social impact)</a:t>
            </a:r>
          </a:p>
          <a:p>
            <a:pPr lvl="2"/>
            <a:r>
              <a:rPr lang="en-US" sz="1800" dirty="0"/>
              <a:t>Example: </a:t>
            </a:r>
            <a:r>
              <a:rPr lang="en-US" sz="1800" dirty="0" smtClean="0"/>
              <a:t>Preventive maintenance, optimal usage analytics for expensive machines</a:t>
            </a:r>
          </a:p>
          <a:p>
            <a:pPr marL="932597" lvl="2" indent="0">
              <a:buNone/>
            </a:pPr>
            <a:endParaRPr lang="en-US" sz="1800" dirty="0" smtClean="0"/>
          </a:p>
          <a:p>
            <a:r>
              <a:rPr lang="en-US" sz="3200" dirty="0" smtClean="0"/>
              <a:t>“</a:t>
            </a:r>
            <a:r>
              <a:rPr lang="en-US" sz="3200" dirty="0"/>
              <a:t>Things” = </a:t>
            </a:r>
            <a:r>
              <a:rPr lang="en-US" sz="3200" dirty="0" smtClean="0"/>
              <a:t>a rapidly </a:t>
            </a:r>
            <a:r>
              <a:rPr lang="en-US" sz="3200" dirty="0"/>
              <a:t>expanding source of </a:t>
            </a:r>
            <a:r>
              <a:rPr lang="en-US" sz="3200" i="1" dirty="0"/>
              <a:t>raw material</a:t>
            </a:r>
            <a:r>
              <a:rPr lang="en-US" sz="3200" dirty="0"/>
              <a:t> for the Insight pipeline</a:t>
            </a:r>
            <a:endParaRPr lang="en-US" sz="2800" dirty="0"/>
          </a:p>
        </p:txBody>
      </p:sp>
    </p:spTree>
    <p:extLst>
      <p:ext uri="{BB962C8B-B14F-4D97-AF65-F5344CB8AC3E}">
        <p14:creationId xmlns:p14="http://schemas.microsoft.com/office/powerpoint/2010/main" val="2554408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Significance of the </a:t>
            </a:r>
            <a:r>
              <a:rPr lang="en-US" sz="4400" dirty="0" err="1" smtClean="0"/>
              <a:t>IoT</a:t>
            </a:r>
            <a:r>
              <a:rPr lang="en-US" sz="4000" dirty="0"/>
              <a:t/>
            </a:r>
            <a:br>
              <a:rPr lang="en-US" sz="4000" dirty="0"/>
            </a:br>
            <a:r>
              <a:rPr lang="en-US" sz="4000" dirty="0"/>
              <a:t>	</a:t>
            </a:r>
            <a:r>
              <a:rPr lang="en-US" sz="3600" dirty="0" smtClean="0"/>
              <a:t>Enabling Action at a Distance</a:t>
            </a:r>
            <a:endParaRPr lang="en-US" sz="4000" dirty="0"/>
          </a:p>
        </p:txBody>
      </p:sp>
      <p:sp>
        <p:nvSpPr>
          <p:cNvPr id="3" name="Content Placeholder 2"/>
          <p:cNvSpPr>
            <a:spLocks noGrp="1"/>
          </p:cNvSpPr>
          <p:nvPr>
            <p:ph idx="4294967295"/>
          </p:nvPr>
        </p:nvSpPr>
        <p:spPr>
          <a:xfrm>
            <a:off x="855768" y="2044163"/>
            <a:ext cx="9938625" cy="4577299"/>
          </a:xfrm>
          <a:prstGeom prst="rect">
            <a:avLst/>
          </a:prstGeom>
        </p:spPr>
        <p:txBody>
          <a:bodyPr>
            <a:normAutofit fontScale="92500" lnSpcReduction="10000"/>
          </a:bodyPr>
          <a:lstStyle/>
          <a:p>
            <a:r>
              <a:rPr lang="en-US" sz="2400" dirty="0" smtClean="0"/>
              <a:t>Data isn’t the only raw material being unlocked by the </a:t>
            </a:r>
            <a:r>
              <a:rPr lang="en-US" sz="2400" dirty="0" err="1" smtClean="0"/>
              <a:t>IoT</a:t>
            </a:r>
            <a:endParaRPr lang="en-US" sz="2400" dirty="0"/>
          </a:p>
          <a:p>
            <a:pPr lvl="1"/>
            <a:r>
              <a:rPr lang="en-US" sz="2100" dirty="0" smtClean="0"/>
              <a:t>The ability to act remotely – automatically and intelligently</a:t>
            </a:r>
          </a:p>
          <a:p>
            <a:pPr lvl="1"/>
            <a:r>
              <a:rPr lang="en-US" sz="2100" dirty="0" smtClean="0"/>
              <a:t>Remote control is a source of efficiency</a:t>
            </a:r>
          </a:p>
          <a:p>
            <a:pPr lvl="1"/>
            <a:r>
              <a:rPr lang="en-US" sz="2100" dirty="0" smtClean="0"/>
              <a:t>Enables new forms of customer interaction and engagement</a:t>
            </a:r>
          </a:p>
          <a:p>
            <a:pPr lvl="1"/>
            <a:endParaRPr lang="en-US" dirty="0"/>
          </a:p>
          <a:p>
            <a:r>
              <a:rPr lang="en-US" sz="2400" dirty="0" err="1"/>
              <a:t>IoT</a:t>
            </a:r>
            <a:r>
              <a:rPr lang="en-US" sz="2400" dirty="0"/>
              <a:t> extends customer engagement opportunities to </a:t>
            </a:r>
            <a:r>
              <a:rPr lang="en-US" sz="2400" i="1" dirty="0"/>
              <a:t>physical </a:t>
            </a:r>
            <a:r>
              <a:rPr lang="en-US" sz="2400" dirty="0"/>
              <a:t>products</a:t>
            </a:r>
          </a:p>
          <a:p>
            <a:endParaRPr lang="en-US" sz="1600" i="1" dirty="0"/>
          </a:p>
          <a:p>
            <a:r>
              <a:rPr lang="en-US" sz="2400" dirty="0"/>
              <a:t>Taking engagement with customers </a:t>
            </a:r>
            <a:r>
              <a:rPr lang="en-US" sz="2400" i="1" dirty="0"/>
              <a:t>beyond the point of sale</a:t>
            </a:r>
          </a:p>
          <a:p>
            <a:pPr lvl="1"/>
            <a:r>
              <a:rPr lang="en-US" sz="2000" dirty="0"/>
              <a:t>Preventive maintenance</a:t>
            </a:r>
          </a:p>
          <a:p>
            <a:pPr lvl="1"/>
            <a:r>
              <a:rPr lang="en-US" sz="2000" dirty="0"/>
              <a:t>Best practices guidance</a:t>
            </a:r>
          </a:p>
          <a:p>
            <a:pPr lvl="1"/>
            <a:r>
              <a:rPr lang="en-US" sz="2000" dirty="0"/>
              <a:t>Proactive sales</a:t>
            </a:r>
          </a:p>
          <a:p>
            <a:pPr lvl="1"/>
            <a:r>
              <a:rPr lang="en-US" sz="2000" dirty="0"/>
              <a:t>Remote servicing</a:t>
            </a:r>
          </a:p>
          <a:p>
            <a:pPr lvl="1"/>
            <a:endParaRPr lang="en-US" sz="1600" dirty="0"/>
          </a:p>
          <a:p>
            <a:r>
              <a:rPr lang="en-US" sz="2400" dirty="0"/>
              <a:t>From CRM to PRM – “Product Relationship Management</a:t>
            </a:r>
            <a:r>
              <a:rPr lang="en-US" sz="2400" dirty="0" smtClean="0"/>
              <a:t>”</a:t>
            </a:r>
          </a:p>
        </p:txBody>
      </p:sp>
    </p:spTree>
    <p:extLst>
      <p:ext uri="{BB962C8B-B14F-4D97-AF65-F5344CB8AC3E}">
        <p14:creationId xmlns:p14="http://schemas.microsoft.com/office/powerpoint/2010/main" val="2529779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68" y="150349"/>
            <a:ext cx="10724938" cy="1351952"/>
          </a:xfrm>
        </p:spPr>
        <p:txBody>
          <a:bodyPr>
            <a:normAutofit/>
          </a:bodyPr>
          <a:lstStyle/>
          <a:p>
            <a:r>
              <a:rPr lang="en-US" sz="4080" dirty="0" smtClean="0"/>
              <a:t>Mobility Example</a:t>
            </a:r>
            <a:r>
              <a:rPr lang="en-US" sz="4080" dirty="0"/>
              <a:t>: Door-to-Door Navigation</a:t>
            </a:r>
          </a:p>
        </p:txBody>
      </p:sp>
      <p:sp>
        <p:nvSpPr>
          <p:cNvPr id="3" name="Content Placeholder 2"/>
          <p:cNvSpPr>
            <a:spLocks noGrp="1"/>
          </p:cNvSpPr>
          <p:nvPr>
            <p:ph idx="1"/>
          </p:nvPr>
        </p:nvSpPr>
        <p:spPr>
          <a:xfrm>
            <a:off x="1181433" y="1635527"/>
            <a:ext cx="10724938" cy="4990398"/>
          </a:xfrm>
        </p:spPr>
        <p:txBody>
          <a:bodyPr>
            <a:normAutofit fontScale="70000" lnSpcReduction="20000"/>
          </a:bodyPr>
          <a:lstStyle/>
          <a:p>
            <a:pPr marL="354581" indent="-354581">
              <a:buFont typeface="+mj-lt"/>
              <a:buAutoNum type="arabicPeriod"/>
            </a:pPr>
            <a:r>
              <a:rPr lang="en-US" dirty="0" smtClean="0"/>
              <a:t>Enter details of an upcoming trip into your calendar application</a:t>
            </a:r>
          </a:p>
          <a:p>
            <a:pPr lvl="1"/>
            <a:r>
              <a:rPr lang="en-US" dirty="0" smtClean="0"/>
              <a:t>Calendar is configured to share data with the D2D navigation service</a:t>
            </a:r>
          </a:p>
          <a:p>
            <a:pPr lvl="1"/>
            <a:endParaRPr lang="en-US" sz="1428" dirty="0"/>
          </a:p>
          <a:p>
            <a:pPr marL="354581" indent="-354581">
              <a:buFont typeface="+mj-lt"/>
              <a:buAutoNum type="arabicPeriod"/>
            </a:pPr>
            <a:r>
              <a:rPr lang="en-US" dirty="0" smtClean="0"/>
              <a:t>Before your trip, you get departure time notifications on your phone</a:t>
            </a:r>
          </a:p>
          <a:p>
            <a:pPr lvl="1"/>
            <a:r>
              <a:rPr lang="en-US" dirty="0" smtClean="0"/>
              <a:t>Service calculates when you should leave based on traffic and weather</a:t>
            </a:r>
          </a:p>
          <a:p>
            <a:pPr lvl="1"/>
            <a:r>
              <a:rPr lang="en-US" dirty="0" smtClean="0"/>
              <a:t>It also considers when you need to allow time to refuel your car</a:t>
            </a:r>
          </a:p>
          <a:p>
            <a:pPr lvl="1"/>
            <a:r>
              <a:rPr lang="en-US" dirty="0" smtClean="0"/>
              <a:t>Service sends notifications to your smart phone as departure time draws near</a:t>
            </a:r>
          </a:p>
          <a:p>
            <a:pPr lvl="1"/>
            <a:endParaRPr lang="en-US" sz="1428" dirty="0"/>
          </a:p>
          <a:p>
            <a:pPr marL="354581" indent="-354581">
              <a:buFont typeface="+mj-lt"/>
              <a:buAutoNum type="arabicPeriod"/>
            </a:pPr>
            <a:r>
              <a:rPr lang="en-US" dirty="0" smtClean="0"/>
              <a:t>When you start your car, the map and directions are already on display</a:t>
            </a:r>
          </a:p>
          <a:p>
            <a:pPr lvl="1"/>
            <a:r>
              <a:rPr lang="en-US" dirty="0" smtClean="0"/>
              <a:t>Service recommends a different path due to construction or congestion</a:t>
            </a:r>
          </a:p>
          <a:p>
            <a:pPr lvl="1"/>
            <a:r>
              <a:rPr lang="en-US" dirty="0"/>
              <a:t>G</a:t>
            </a:r>
            <a:r>
              <a:rPr lang="en-US" dirty="0" smtClean="0"/>
              <a:t>uides you to open parking spots near your destination</a:t>
            </a:r>
          </a:p>
          <a:p>
            <a:pPr lvl="1"/>
            <a:r>
              <a:rPr lang="en-US" dirty="0"/>
              <a:t>A</a:t>
            </a:r>
            <a:r>
              <a:rPr lang="en-US" dirty="0" smtClean="0"/>
              <a:t>utomatically pays parking with pre-configured account</a:t>
            </a:r>
          </a:p>
          <a:p>
            <a:pPr lvl="1"/>
            <a:endParaRPr lang="en-US" sz="1428" dirty="0"/>
          </a:p>
          <a:p>
            <a:pPr marL="354581" indent="-354581">
              <a:buFont typeface="+mj-lt"/>
              <a:buAutoNum type="arabicPeriod"/>
            </a:pPr>
            <a:r>
              <a:rPr lang="en-US" dirty="0" smtClean="0"/>
              <a:t>When you exit your car, the navigation experience transfers to your phone</a:t>
            </a:r>
          </a:p>
          <a:p>
            <a:pPr lvl="1"/>
            <a:r>
              <a:rPr lang="en-US" dirty="0" smtClean="0"/>
              <a:t>Service delivers walking directions to complete your journey</a:t>
            </a:r>
          </a:p>
          <a:p>
            <a:pPr lvl="1"/>
            <a:r>
              <a:rPr lang="en-US" dirty="0" smtClean="0"/>
              <a:t>Helps you find your car again when finished</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4272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Group 183"/>
          <p:cNvGrpSpPr/>
          <p:nvPr/>
        </p:nvGrpSpPr>
        <p:grpSpPr>
          <a:xfrm>
            <a:off x="4857457" y="1711050"/>
            <a:ext cx="1574795" cy="1048134"/>
            <a:chOff x="4320346" y="1417638"/>
            <a:chExt cx="2520380" cy="1464300"/>
          </a:xfrm>
        </p:grpSpPr>
        <p:grpSp>
          <p:nvGrpSpPr>
            <p:cNvPr id="185" name="Group 184"/>
            <p:cNvGrpSpPr/>
            <p:nvPr/>
          </p:nvGrpSpPr>
          <p:grpSpPr>
            <a:xfrm>
              <a:off x="4320346" y="1417638"/>
              <a:ext cx="2520380" cy="1464300"/>
              <a:chOff x="751490" y="1417637"/>
              <a:chExt cx="1045780" cy="1590423"/>
            </a:xfrm>
          </p:grpSpPr>
          <p:sp>
            <p:nvSpPr>
              <p:cNvPr id="188" name="Rounded Rectangle 187"/>
              <p:cNvSpPr/>
              <p:nvPr/>
            </p:nvSpPr>
            <p:spPr bwMode="auto">
              <a:xfrm>
                <a:off x="751490" y="1417637"/>
                <a:ext cx="1045780" cy="1590423"/>
              </a:xfrm>
              <a:prstGeom prst="roundRect">
                <a:avLst>
                  <a:gd name="adj" fmla="val 3401"/>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189" name="Rounded Rectangle 188"/>
              <p:cNvSpPr/>
              <p:nvPr/>
            </p:nvSpPr>
            <p:spPr>
              <a:xfrm>
                <a:off x="795100" y="1513490"/>
                <a:ext cx="947221" cy="1172954"/>
              </a:xfrm>
              <a:prstGeom prst="roundRect">
                <a:avLst>
                  <a:gd name="adj" fmla="val 3287"/>
                </a:avLst>
              </a:prstGeom>
            </p:spPr>
            <p:style>
              <a:lnRef idx="1">
                <a:schemeClr val="dk1"/>
              </a:lnRef>
              <a:fillRef idx="2">
                <a:schemeClr val="dk1"/>
              </a:fillRef>
              <a:effectRef idx="1">
                <a:schemeClr val="dk1"/>
              </a:effectRef>
              <a:fontRef idx="minor">
                <a:schemeClr val="dk1"/>
              </a:fontRef>
            </p:style>
            <p:txBody>
              <a:bodyPr rtlCol="0" anchor="ctr"/>
              <a:lstStyle/>
              <a:p>
                <a:pPr algn="ctr" defTabSz="932559"/>
                <a:endParaRPr lang="en-US" sz="1836">
                  <a:solidFill>
                    <a:prstClr val="black"/>
                  </a:solidFill>
                </a:endParaRPr>
              </a:p>
            </p:txBody>
          </p:sp>
          <p:sp>
            <p:nvSpPr>
              <p:cNvPr id="190" name="Rectangle 189"/>
              <p:cNvSpPr/>
              <p:nvPr/>
            </p:nvSpPr>
            <p:spPr>
              <a:xfrm>
                <a:off x="945822" y="2773633"/>
                <a:ext cx="92626" cy="132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32559"/>
                <a:endParaRPr lang="en-US" sz="1836">
                  <a:solidFill>
                    <a:prstClr val="black"/>
                  </a:solidFill>
                </a:endParaRPr>
              </a:p>
            </p:txBody>
          </p:sp>
          <p:sp>
            <p:nvSpPr>
              <p:cNvPr id="191" name="Rectangle 190"/>
              <p:cNvSpPr/>
              <p:nvPr/>
            </p:nvSpPr>
            <p:spPr>
              <a:xfrm>
                <a:off x="1055797" y="2773633"/>
                <a:ext cx="92626" cy="132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32559"/>
                <a:endParaRPr lang="en-US" sz="1836">
                  <a:solidFill>
                    <a:prstClr val="black"/>
                  </a:solidFill>
                </a:endParaRPr>
              </a:p>
            </p:txBody>
          </p:sp>
          <p:sp>
            <p:nvSpPr>
              <p:cNvPr id="192" name="Rectangle 191"/>
              <p:cNvSpPr/>
              <p:nvPr/>
            </p:nvSpPr>
            <p:spPr>
              <a:xfrm>
                <a:off x="1165772" y="2773633"/>
                <a:ext cx="92626" cy="132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32559"/>
                <a:endParaRPr lang="en-US" sz="1836">
                  <a:solidFill>
                    <a:prstClr val="black"/>
                  </a:solidFill>
                </a:endParaRPr>
              </a:p>
            </p:txBody>
          </p:sp>
          <p:sp>
            <p:nvSpPr>
              <p:cNvPr id="193" name="Rectangle 192"/>
              <p:cNvSpPr/>
              <p:nvPr/>
            </p:nvSpPr>
            <p:spPr>
              <a:xfrm>
                <a:off x="1275747" y="2773633"/>
                <a:ext cx="92626" cy="132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32559"/>
                <a:endParaRPr lang="en-US" sz="1836">
                  <a:solidFill>
                    <a:prstClr val="black"/>
                  </a:solidFill>
                </a:endParaRPr>
              </a:p>
            </p:txBody>
          </p:sp>
          <p:sp>
            <p:nvSpPr>
              <p:cNvPr id="194" name="Rectangle 193"/>
              <p:cNvSpPr/>
              <p:nvPr/>
            </p:nvSpPr>
            <p:spPr>
              <a:xfrm>
                <a:off x="1385722" y="2773633"/>
                <a:ext cx="92626" cy="132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32559"/>
                <a:endParaRPr lang="en-US" sz="1836">
                  <a:solidFill>
                    <a:prstClr val="black"/>
                  </a:solidFill>
                </a:endParaRPr>
              </a:p>
            </p:txBody>
          </p:sp>
          <p:sp>
            <p:nvSpPr>
              <p:cNvPr id="195" name="Rectangle 194"/>
              <p:cNvSpPr/>
              <p:nvPr/>
            </p:nvSpPr>
            <p:spPr>
              <a:xfrm>
                <a:off x="1495697" y="2773633"/>
                <a:ext cx="92626" cy="132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32559"/>
                <a:endParaRPr lang="en-US" sz="1836">
                  <a:solidFill>
                    <a:prstClr val="black"/>
                  </a:solidFill>
                </a:endParaRPr>
              </a:p>
            </p:txBody>
          </p:sp>
        </p:grpSp>
        <p:sp>
          <p:nvSpPr>
            <p:cNvPr id="186" name="Oval 185"/>
            <p:cNvSpPr/>
            <p:nvPr/>
          </p:nvSpPr>
          <p:spPr>
            <a:xfrm>
              <a:off x="4493013" y="2619859"/>
              <a:ext cx="223233" cy="2144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32559"/>
              <a:endParaRPr lang="en-US" sz="1836">
                <a:solidFill>
                  <a:prstClr val="black"/>
                </a:solidFill>
              </a:endParaRPr>
            </a:p>
          </p:txBody>
        </p:sp>
        <p:sp>
          <p:nvSpPr>
            <p:cNvPr id="187" name="Oval 186"/>
            <p:cNvSpPr/>
            <p:nvPr/>
          </p:nvSpPr>
          <p:spPr>
            <a:xfrm>
              <a:off x="6430069" y="2621753"/>
              <a:ext cx="223233" cy="2144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32559"/>
              <a:endParaRPr lang="en-US" sz="1836">
                <a:solidFill>
                  <a:prstClr val="black"/>
                </a:solidFill>
              </a:endParaRPr>
            </a:p>
          </p:txBody>
        </p:sp>
      </p:grpSp>
      <p:grpSp>
        <p:nvGrpSpPr>
          <p:cNvPr id="196" name="Group 195"/>
          <p:cNvGrpSpPr/>
          <p:nvPr/>
        </p:nvGrpSpPr>
        <p:grpSpPr>
          <a:xfrm>
            <a:off x="4061035" y="1410008"/>
            <a:ext cx="1203193" cy="1281956"/>
            <a:chOff x="3068494" y="1505890"/>
            <a:chExt cx="1777695" cy="1790962"/>
          </a:xfrm>
        </p:grpSpPr>
        <p:sp>
          <p:nvSpPr>
            <p:cNvPr id="197" name="Oval 196"/>
            <p:cNvSpPr/>
            <p:nvPr/>
          </p:nvSpPr>
          <p:spPr>
            <a:xfrm>
              <a:off x="3068494" y="2204945"/>
              <a:ext cx="1777695" cy="40456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endParaRPr lang="en-US" sz="1836">
                <a:solidFill>
                  <a:prstClr val="black"/>
                </a:solidFill>
              </a:endParaRPr>
            </a:p>
          </p:txBody>
        </p:sp>
        <p:sp>
          <p:nvSpPr>
            <p:cNvPr id="198" name="Donut 197"/>
            <p:cNvSpPr/>
            <p:nvPr/>
          </p:nvSpPr>
          <p:spPr>
            <a:xfrm>
              <a:off x="3068494" y="1505890"/>
              <a:ext cx="1777695" cy="1790962"/>
            </a:xfrm>
            <a:prstGeom prst="donut">
              <a:avLst>
                <a:gd name="adj" fmla="val 758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endParaRPr lang="en-US" sz="1836">
                <a:solidFill>
                  <a:prstClr val="black"/>
                </a:solidFill>
              </a:endParaRPr>
            </a:p>
          </p:txBody>
        </p:sp>
        <p:sp>
          <p:nvSpPr>
            <p:cNvPr id="199" name="Rectangle 198"/>
            <p:cNvSpPr/>
            <p:nvPr/>
          </p:nvSpPr>
          <p:spPr>
            <a:xfrm>
              <a:off x="3180110" y="2265787"/>
              <a:ext cx="1575454" cy="2711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endParaRPr lang="en-US" sz="1836">
                <a:solidFill>
                  <a:prstClr val="black"/>
                </a:solidFill>
              </a:endParaRPr>
            </a:p>
          </p:txBody>
        </p:sp>
        <p:sp>
          <p:nvSpPr>
            <p:cNvPr id="200" name="Oval 199"/>
            <p:cNvSpPr/>
            <p:nvPr/>
          </p:nvSpPr>
          <p:spPr>
            <a:xfrm>
              <a:off x="3856220" y="2294164"/>
              <a:ext cx="223233" cy="214411"/>
            </a:xfrm>
            <a:prstGeom prst="ellipse">
              <a:avLst/>
            </a:prstGeom>
            <a:solidFill>
              <a:schemeClr val="tx1">
                <a:lumMod val="85000"/>
                <a:lumOff val="1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32559"/>
              <a:endParaRPr lang="en-US" sz="1836">
                <a:solidFill>
                  <a:prstClr val="black"/>
                </a:solidFill>
              </a:endParaRPr>
            </a:p>
          </p:txBody>
        </p:sp>
        <p:sp>
          <p:nvSpPr>
            <p:cNvPr id="201" name="Rectangle 200"/>
            <p:cNvSpPr/>
            <p:nvPr/>
          </p:nvSpPr>
          <p:spPr>
            <a:xfrm>
              <a:off x="4493013" y="2350919"/>
              <a:ext cx="166355" cy="1008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32559"/>
              <a:endParaRPr lang="en-US" sz="1836">
                <a:solidFill>
                  <a:prstClr val="black"/>
                </a:solidFill>
              </a:endParaRPr>
            </a:p>
          </p:txBody>
        </p:sp>
        <p:sp>
          <p:nvSpPr>
            <p:cNvPr id="202" name="Rectangle 201"/>
            <p:cNvSpPr/>
            <p:nvPr/>
          </p:nvSpPr>
          <p:spPr>
            <a:xfrm>
              <a:off x="3217268" y="2355279"/>
              <a:ext cx="166355" cy="1008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32559"/>
              <a:endParaRPr lang="en-US" sz="1836">
                <a:solidFill>
                  <a:prstClr val="black"/>
                </a:solidFill>
              </a:endParaRPr>
            </a:p>
          </p:txBody>
        </p:sp>
        <p:sp>
          <p:nvSpPr>
            <p:cNvPr id="203" name="Trapezoid 202"/>
            <p:cNvSpPr/>
            <p:nvPr/>
          </p:nvSpPr>
          <p:spPr>
            <a:xfrm>
              <a:off x="3818248" y="2535381"/>
              <a:ext cx="290798" cy="674478"/>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endParaRPr lang="en-US" sz="1836">
                <a:solidFill>
                  <a:prstClr val="black"/>
                </a:solidFill>
              </a:endParaRPr>
            </a:p>
          </p:txBody>
        </p:sp>
      </p:grpSp>
      <p:sp>
        <p:nvSpPr>
          <p:cNvPr id="205" name="Left-Right Arrow 204"/>
          <p:cNvSpPr/>
          <p:nvPr/>
        </p:nvSpPr>
        <p:spPr>
          <a:xfrm>
            <a:off x="3736874" y="1246028"/>
            <a:ext cx="3623195" cy="110045"/>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r>
              <a:rPr lang="de-DE" sz="1224" dirty="0">
                <a:solidFill>
                  <a:prstClr val="black">
                    <a:lumMod val="85000"/>
                    <a:lumOff val="15000"/>
                  </a:prstClr>
                </a:solidFill>
              </a:rPr>
              <a:t>100,000s </a:t>
            </a:r>
            <a:r>
              <a:rPr lang="de-DE" sz="1224" dirty="0" err="1">
                <a:solidFill>
                  <a:prstClr val="black">
                    <a:lumMod val="85000"/>
                    <a:lumOff val="15000"/>
                  </a:prstClr>
                </a:solidFill>
              </a:rPr>
              <a:t>of</a:t>
            </a:r>
            <a:r>
              <a:rPr lang="de-DE" sz="1224" dirty="0">
                <a:solidFill>
                  <a:prstClr val="black">
                    <a:lumMod val="85000"/>
                    <a:lumOff val="15000"/>
                  </a:prstClr>
                </a:solidFill>
              </a:rPr>
              <a:t> </a:t>
            </a:r>
            <a:r>
              <a:rPr lang="de-DE" sz="1224" dirty="0" err="1">
                <a:solidFill>
                  <a:prstClr val="black">
                    <a:lumMod val="85000"/>
                    <a:lumOff val="15000"/>
                  </a:prstClr>
                </a:solidFill>
              </a:rPr>
              <a:t>Vehicles</a:t>
            </a:r>
            <a:endParaRPr lang="en-US" sz="1224" dirty="0">
              <a:solidFill>
                <a:prstClr val="black">
                  <a:lumMod val="85000"/>
                  <a:lumOff val="15000"/>
                </a:prstClr>
              </a:solidFill>
            </a:endParaRPr>
          </a:p>
        </p:txBody>
      </p:sp>
      <p:sp>
        <p:nvSpPr>
          <p:cNvPr id="206" name="Left-Right Arrow 205"/>
          <p:cNvSpPr/>
          <p:nvPr/>
        </p:nvSpPr>
        <p:spPr>
          <a:xfrm>
            <a:off x="896078" y="1264799"/>
            <a:ext cx="2337804" cy="110205"/>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r>
              <a:rPr lang="de-DE" sz="1224" dirty="0">
                <a:solidFill>
                  <a:prstClr val="black">
                    <a:lumMod val="85000"/>
                    <a:lumOff val="15000"/>
                  </a:prstClr>
                </a:solidFill>
              </a:rPr>
              <a:t>100,000s </a:t>
            </a:r>
            <a:r>
              <a:rPr lang="de-DE" sz="1224" dirty="0" err="1">
                <a:solidFill>
                  <a:prstClr val="black">
                    <a:lumMod val="85000"/>
                    <a:lumOff val="15000"/>
                  </a:prstClr>
                </a:solidFill>
              </a:rPr>
              <a:t>of</a:t>
            </a:r>
            <a:r>
              <a:rPr lang="de-DE" sz="1224" dirty="0">
                <a:solidFill>
                  <a:prstClr val="black">
                    <a:lumMod val="85000"/>
                    <a:lumOff val="15000"/>
                  </a:prstClr>
                </a:solidFill>
              </a:rPr>
              <a:t> Drivers</a:t>
            </a:r>
            <a:endParaRPr lang="en-US" sz="1224" dirty="0">
              <a:solidFill>
                <a:prstClr val="black">
                  <a:lumMod val="85000"/>
                  <a:lumOff val="15000"/>
                </a:prstClr>
              </a:solidFill>
            </a:endParaRPr>
          </a:p>
        </p:txBody>
      </p:sp>
      <p:sp>
        <p:nvSpPr>
          <p:cNvPr id="207" name="Left-Right Arrow 206"/>
          <p:cNvSpPr/>
          <p:nvPr/>
        </p:nvSpPr>
        <p:spPr>
          <a:xfrm>
            <a:off x="7863061" y="1248373"/>
            <a:ext cx="3656323" cy="122247"/>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59"/>
            <a:r>
              <a:rPr lang="de-DE" sz="1224" dirty="0">
                <a:solidFill>
                  <a:prstClr val="black">
                    <a:lumMod val="85000"/>
                    <a:lumOff val="15000"/>
                  </a:prstClr>
                </a:solidFill>
              </a:rPr>
              <a:t>100,000s </a:t>
            </a:r>
            <a:r>
              <a:rPr lang="de-DE" sz="1224" dirty="0" err="1">
                <a:solidFill>
                  <a:prstClr val="black">
                    <a:lumMod val="85000"/>
                    <a:lumOff val="15000"/>
                  </a:prstClr>
                </a:solidFill>
              </a:rPr>
              <a:t>of</a:t>
            </a:r>
            <a:r>
              <a:rPr lang="de-DE" sz="1224" dirty="0">
                <a:solidFill>
                  <a:prstClr val="black">
                    <a:lumMod val="85000"/>
                    <a:lumOff val="15000"/>
                  </a:prstClr>
                </a:solidFill>
              </a:rPr>
              <a:t> Drivers</a:t>
            </a:r>
            <a:endParaRPr lang="en-US" sz="1224" dirty="0">
              <a:solidFill>
                <a:prstClr val="black">
                  <a:lumMod val="85000"/>
                  <a:lumOff val="15000"/>
                </a:prstClr>
              </a:solidFill>
            </a:endParaRPr>
          </a:p>
        </p:txBody>
      </p:sp>
      <p:sp>
        <p:nvSpPr>
          <p:cNvPr id="94" name="Title 1"/>
          <p:cNvSpPr txBox="1">
            <a:spLocks/>
          </p:cNvSpPr>
          <p:nvPr/>
        </p:nvSpPr>
        <p:spPr>
          <a:xfrm>
            <a:off x="855768" y="-7938"/>
            <a:ext cx="10724938" cy="1351952"/>
          </a:xfrm>
          <a:prstGeom prst="rect">
            <a:avLst/>
          </a:prstGeom>
        </p:spPr>
        <p:txBody>
          <a:bodyPr vert="horz" lIns="91440" tIns="45720" rIns="91440" bIns="45720" rtlCol="0" anchor="ctr">
            <a:normAutofit/>
          </a:bodyPr>
          <a:lstStyle>
            <a:lvl1pPr algn="l" defTabSz="932597" rtl="0" eaLnBrk="1" latinLnBrk="0" hangingPunct="1">
              <a:spcBef>
                <a:spcPct val="0"/>
              </a:spcBef>
              <a:buNone/>
              <a:defRPr sz="4488" kern="1200">
                <a:solidFill>
                  <a:schemeClr val="tx1"/>
                </a:solidFill>
                <a:latin typeface="Segoe UI Light" panose="020B0502040204020203" pitchFamily="34" charset="0"/>
                <a:ea typeface="+mj-ea"/>
                <a:cs typeface="Segoe UI Light" panose="020B0502040204020203" pitchFamily="34" charset="0"/>
              </a:defRPr>
            </a:lvl1pPr>
          </a:lstStyle>
          <a:p>
            <a:pPr>
              <a:defRPr/>
            </a:pPr>
            <a:r>
              <a:rPr lang="en-US" sz="4080" dirty="0" smtClean="0">
                <a:solidFill>
                  <a:sysClr val="windowText" lastClr="000000"/>
                </a:solidFill>
              </a:rPr>
              <a:t>Cloud Platform Enablers for Smart Mobility</a:t>
            </a:r>
            <a:endParaRPr lang="en-US" sz="4080" dirty="0">
              <a:solidFill>
                <a:sysClr val="windowText" lastClr="000000"/>
              </a:solidFill>
            </a:endParaRPr>
          </a:p>
        </p:txBody>
      </p:sp>
      <p:grpSp>
        <p:nvGrpSpPr>
          <p:cNvPr id="95" name="Group 94"/>
          <p:cNvGrpSpPr/>
          <p:nvPr/>
        </p:nvGrpSpPr>
        <p:grpSpPr>
          <a:xfrm>
            <a:off x="518027" y="1563998"/>
            <a:ext cx="11056946" cy="5027958"/>
            <a:chOff x="-90834" y="1422431"/>
            <a:chExt cx="12540387" cy="5372334"/>
          </a:xfrm>
        </p:grpSpPr>
        <p:sp>
          <p:nvSpPr>
            <p:cNvPr id="96" name="Flowchart: Process 95"/>
            <p:cNvSpPr/>
            <p:nvPr/>
          </p:nvSpPr>
          <p:spPr>
            <a:xfrm>
              <a:off x="7997413" y="3057606"/>
              <a:ext cx="4452140" cy="3737158"/>
            </a:xfrm>
            <a:prstGeom prst="flowChartProcess">
              <a:avLst/>
            </a:prstGeom>
            <a:gradFill>
              <a:gsLst>
                <a:gs pos="0">
                  <a:srgbClr val="FFFF00"/>
                </a:gs>
                <a:gs pos="100000">
                  <a:schemeClr val="bg1"/>
                </a:gs>
              </a:gsLst>
              <a:lin ang="10800000" scaled="0"/>
            </a:gradFill>
            <a:ln>
              <a:noFill/>
            </a:ln>
          </p:spPr>
          <p:style>
            <a:lnRef idx="1">
              <a:schemeClr val="accent1"/>
            </a:lnRef>
            <a:fillRef idx="3">
              <a:schemeClr val="accent1"/>
            </a:fillRef>
            <a:effectRef idx="2">
              <a:schemeClr val="accent1"/>
            </a:effectRef>
            <a:fontRef idx="minor">
              <a:schemeClr val="lt1"/>
            </a:fontRef>
          </p:style>
          <p:txBody>
            <a:bodyPr vert="vert270" lIns="91440" tIns="0" rIns="91440" bIns="0" rtlCol="0" anchor="ctr"/>
            <a:lstStyle/>
            <a:p>
              <a:pPr algn="ctr" defTabSz="914363"/>
              <a:endParaRPr lang="en-US" sz="1100" dirty="0">
                <a:solidFill>
                  <a:prstClr val="black"/>
                </a:solidFill>
                <a:latin typeface="Segoe UI Light"/>
              </a:endParaRPr>
            </a:p>
          </p:txBody>
        </p:sp>
        <p:sp>
          <p:nvSpPr>
            <p:cNvPr id="97" name="Flowchart: Process 96"/>
            <p:cNvSpPr/>
            <p:nvPr/>
          </p:nvSpPr>
          <p:spPr>
            <a:xfrm>
              <a:off x="-90834" y="3057606"/>
              <a:ext cx="2968987" cy="3737158"/>
            </a:xfrm>
            <a:prstGeom prst="flowChartProcess">
              <a:avLst/>
            </a:prstGeom>
            <a:gradFill>
              <a:gsLst>
                <a:gs pos="0">
                  <a:srgbClr val="FFFF00"/>
                </a:gs>
                <a:gs pos="100000">
                  <a:schemeClr val="bg1"/>
                </a:gs>
              </a:gsLst>
              <a:lin ang="0" scaled="0"/>
            </a:gradFill>
            <a:ln>
              <a:noFill/>
            </a:ln>
          </p:spPr>
          <p:style>
            <a:lnRef idx="1">
              <a:schemeClr val="accent1"/>
            </a:lnRef>
            <a:fillRef idx="3">
              <a:schemeClr val="accent1"/>
            </a:fillRef>
            <a:effectRef idx="2">
              <a:schemeClr val="accent1"/>
            </a:effectRef>
            <a:fontRef idx="minor">
              <a:schemeClr val="lt1"/>
            </a:fontRef>
          </p:style>
          <p:txBody>
            <a:bodyPr vert="vert270" lIns="91440" tIns="0" rIns="91440" bIns="0" rtlCol="0" anchor="t"/>
            <a:lstStyle/>
            <a:p>
              <a:pPr algn="ctr" defTabSz="914363"/>
              <a:r>
                <a:rPr lang="en-US" sz="1200" dirty="0">
                  <a:solidFill>
                    <a:prstClr val="black"/>
                  </a:solidFill>
                  <a:latin typeface="Segoe UI Light"/>
                </a:rPr>
                <a:t>Identity  Services (WAAD)</a:t>
              </a:r>
            </a:p>
          </p:txBody>
        </p:sp>
        <p:sp>
          <p:nvSpPr>
            <p:cNvPr id="98" name="Right Triangle 97"/>
            <p:cNvSpPr/>
            <p:nvPr/>
          </p:nvSpPr>
          <p:spPr>
            <a:xfrm flipH="1" flipV="1">
              <a:off x="303768" y="4574207"/>
              <a:ext cx="11779256" cy="965193"/>
            </a:xfrm>
            <a:prstGeom prst="rtTriangle">
              <a:avLst/>
            </a:prstGeom>
            <a:ln/>
          </p:spPr>
          <p:style>
            <a:lnRef idx="1">
              <a:schemeClr val="accent3"/>
            </a:lnRef>
            <a:fillRef idx="2">
              <a:schemeClr val="accent3"/>
            </a:fillRef>
            <a:effectRef idx="1">
              <a:schemeClr val="accent3"/>
            </a:effectRef>
            <a:fontRef idx="minor">
              <a:schemeClr val="dk1"/>
            </a:fontRef>
          </p:style>
          <p:txBody>
            <a:bodyPr rtlCol="0" anchor="ctr"/>
            <a:lstStyle/>
            <a:p>
              <a:pPr defTabSz="914363"/>
              <a:endParaRPr lang="en-US" sz="1100" dirty="0">
                <a:solidFill>
                  <a:prstClr val="black"/>
                </a:solidFill>
                <a:latin typeface="Segoe UI Light"/>
              </a:endParaRPr>
            </a:p>
          </p:txBody>
        </p:sp>
        <p:sp>
          <p:nvSpPr>
            <p:cNvPr id="99" name="Right Triangle 98"/>
            <p:cNvSpPr/>
            <p:nvPr/>
          </p:nvSpPr>
          <p:spPr>
            <a:xfrm>
              <a:off x="303769" y="4578946"/>
              <a:ext cx="11779255" cy="960457"/>
            </a:xfrm>
            <a:prstGeom prst="rtTriangle">
              <a:avLst/>
            </a:prstGeom>
            <a:ln/>
          </p:spPr>
          <p:style>
            <a:lnRef idx="1">
              <a:schemeClr val="accent1"/>
            </a:lnRef>
            <a:fillRef idx="2">
              <a:schemeClr val="accent1"/>
            </a:fillRef>
            <a:effectRef idx="1">
              <a:schemeClr val="accent1"/>
            </a:effectRef>
            <a:fontRef idx="minor">
              <a:schemeClr val="dk1"/>
            </a:fontRef>
          </p:style>
          <p:txBody>
            <a:bodyPr rtlCol="0" anchor="ctr"/>
            <a:lstStyle/>
            <a:p>
              <a:pPr defTabSz="914363"/>
              <a:endParaRPr lang="en-US" sz="1100" dirty="0">
                <a:solidFill>
                  <a:prstClr val="black"/>
                </a:solidFill>
                <a:latin typeface="Segoe UI Light"/>
              </a:endParaRPr>
            </a:p>
          </p:txBody>
        </p:sp>
        <p:sp>
          <p:nvSpPr>
            <p:cNvPr id="100" name="Rectangle 99"/>
            <p:cNvSpPr/>
            <p:nvPr/>
          </p:nvSpPr>
          <p:spPr>
            <a:xfrm>
              <a:off x="5830475" y="3869743"/>
              <a:ext cx="1957175" cy="298870"/>
            </a:xfrm>
            <a:prstGeom prst="rect">
              <a:avLst/>
            </a:prstGeom>
          </p:spPr>
          <p:style>
            <a:lnRef idx="1">
              <a:schemeClr val="accent6"/>
            </a:lnRef>
            <a:fillRef idx="3">
              <a:schemeClr val="accent6"/>
            </a:fillRef>
            <a:effectRef idx="2">
              <a:schemeClr val="accent6"/>
            </a:effectRef>
            <a:fontRef idx="minor">
              <a:schemeClr val="lt1"/>
            </a:fontRef>
          </p:style>
          <p:txBody>
            <a:bodyPr rtlCol="0" anchor="b"/>
            <a:lstStyle/>
            <a:p>
              <a:pPr algn="ctr" defTabSz="914363"/>
              <a:r>
                <a:rPr lang="en-US" sz="1100" dirty="0" smtClean="0">
                  <a:solidFill>
                    <a:prstClr val="white"/>
                  </a:solidFill>
                  <a:latin typeface="Segoe UI Light"/>
                </a:rPr>
                <a:t>Command Router</a:t>
              </a:r>
              <a:endParaRPr lang="en-US" sz="1100" dirty="0">
                <a:solidFill>
                  <a:prstClr val="white"/>
                </a:solidFill>
                <a:latin typeface="Segoe UI Light"/>
              </a:endParaRPr>
            </a:p>
          </p:txBody>
        </p:sp>
        <p:sp>
          <p:nvSpPr>
            <p:cNvPr id="101" name="Rectangle 100"/>
            <p:cNvSpPr/>
            <p:nvPr/>
          </p:nvSpPr>
          <p:spPr>
            <a:xfrm>
              <a:off x="3322566" y="3868065"/>
              <a:ext cx="2507909" cy="305286"/>
            </a:xfrm>
            <a:prstGeom prst="rect">
              <a:avLst/>
            </a:prstGeom>
          </p:spPr>
          <p:style>
            <a:lnRef idx="1">
              <a:schemeClr val="accent6"/>
            </a:lnRef>
            <a:fillRef idx="3">
              <a:schemeClr val="accent6"/>
            </a:fillRef>
            <a:effectRef idx="2">
              <a:schemeClr val="accent6"/>
            </a:effectRef>
            <a:fontRef idx="minor">
              <a:schemeClr val="lt1"/>
            </a:fontRef>
          </p:style>
          <p:txBody>
            <a:bodyPr rtlCol="0" anchor="b"/>
            <a:lstStyle/>
            <a:p>
              <a:pPr algn="ctr" defTabSz="914363"/>
              <a:r>
                <a:rPr lang="en-US" sz="1100" dirty="0" smtClean="0">
                  <a:solidFill>
                    <a:prstClr val="white"/>
                  </a:solidFill>
                  <a:latin typeface="Segoe UI Light"/>
                </a:rPr>
                <a:t>Telemetry Router</a:t>
              </a:r>
              <a:endParaRPr lang="en-US" sz="1100" dirty="0">
                <a:solidFill>
                  <a:prstClr val="white"/>
                </a:solidFill>
                <a:latin typeface="Segoe UI Light"/>
              </a:endParaRPr>
            </a:p>
          </p:txBody>
        </p:sp>
        <p:sp>
          <p:nvSpPr>
            <p:cNvPr id="102" name="Rectangle 101"/>
            <p:cNvSpPr/>
            <p:nvPr/>
          </p:nvSpPr>
          <p:spPr>
            <a:xfrm>
              <a:off x="303769" y="5549417"/>
              <a:ext cx="11779257" cy="36915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r>
                <a:rPr lang="en-US" sz="1100" dirty="0">
                  <a:solidFill>
                    <a:prstClr val="white"/>
                  </a:solidFill>
                  <a:latin typeface="Segoe UI Light"/>
                </a:rPr>
                <a:t>Service Bus + BizTalk </a:t>
              </a:r>
              <a:r>
                <a:rPr lang="en-US" sz="1100" dirty="0" smtClean="0">
                  <a:solidFill>
                    <a:prstClr val="white"/>
                  </a:solidFill>
                  <a:latin typeface="Segoe UI Light"/>
                </a:rPr>
                <a:t>Services/Server </a:t>
              </a:r>
              <a:r>
                <a:rPr lang="en-US" sz="1100" dirty="0">
                  <a:solidFill>
                    <a:prstClr val="white"/>
                  </a:solidFill>
                  <a:latin typeface="Segoe UI Light"/>
                </a:rPr>
                <a:t>+ Virtual Networks</a:t>
              </a:r>
            </a:p>
          </p:txBody>
        </p:sp>
        <p:sp>
          <p:nvSpPr>
            <p:cNvPr id="103" name="Rectangle 102"/>
            <p:cNvSpPr/>
            <p:nvPr/>
          </p:nvSpPr>
          <p:spPr>
            <a:xfrm>
              <a:off x="303769" y="3514106"/>
              <a:ext cx="1302959" cy="3537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r>
                <a:rPr lang="en-US" sz="1100" dirty="0">
                  <a:solidFill>
                    <a:prstClr val="white"/>
                  </a:solidFill>
                  <a:latin typeface="Segoe UI Light"/>
                </a:rPr>
                <a:t>Notification </a:t>
              </a:r>
              <a:br>
                <a:rPr lang="en-US" sz="1100" dirty="0">
                  <a:solidFill>
                    <a:prstClr val="white"/>
                  </a:solidFill>
                  <a:latin typeface="Segoe UI Light"/>
                </a:rPr>
              </a:br>
              <a:r>
                <a:rPr lang="en-US" sz="1100" dirty="0">
                  <a:solidFill>
                    <a:prstClr val="white"/>
                  </a:solidFill>
                  <a:latin typeface="Segoe UI Light"/>
                </a:rPr>
                <a:t>Hubs</a:t>
              </a:r>
            </a:p>
          </p:txBody>
        </p:sp>
        <p:sp>
          <p:nvSpPr>
            <p:cNvPr id="104" name="Rectangle 103"/>
            <p:cNvSpPr/>
            <p:nvPr/>
          </p:nvSpPr>
          <p:spPr>
            <a:xfrm>
              <a:off x="1663143" y="3517552"/>
              <a:ext cx="1225839" cy="35030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914363"/>
              <a:r>
                <a:rPr lang="en-US" sz="1050" dirty="0">
                  <a:solidFill>
                    <a:prstClr val="black"/>
                  </a:solidFill>
                  <a:latin typeface="Segoe UI Light"/>
                </a:rPr>
                <a:t>Mobile </a:t>
              </a:r>
              <a:r>
                <a:rPr lang="en-US" sz="1050" dirty="0" smtClean="0">
                  <a:solidFill>
                    <a:prstClr val="black"/>
                  </a:solidFill>
                  <a:latin typeface="Segoe UI Light"/>
                </a:rPr>
                <a:t>Services</a:t>
              </a:r>
              <a:r>
                <a:rPr lang="en-US" sz="1100" dirty="0">
                  <a:solidFill>
                    <a:prstClr val="black"/>
                  </a:solidFill>
                  <a:latin typeface="Segoe UI Light"/>
                </a:rPr>
                <a:t/>
              </a:r>
              <a:br>
                <a:rPr lang="en-US" sz="1100" dirty="0">
                  <a:solidFill>
                    <a:prstClr val="black"/>
                  </a:solidFill>
                  <a:latin typeface="Segoe UI Light"/>
                </a:rPr>
              </a:br>
              <a:r>
                <a:rPr lang="en-US" sz="1100" dirty="0">
                  <a:solidFill>
                    <a:prstClr val="black"/>
                  </a:solidFill>
                  <a:latin typeface="Segoe UI Light"/>
                </a:rPr>
                <a:t>Web Sites</a:t>
              </a:r>
            </a:p>
          </p:txBody>
        </p:sp>
        <p:sp>
          <p:nvSpPr>
            <p:cNvPr id="105" name="L-Shape 104"/>
            <p:cNvSpPr/>
            <p:nvPr/>
          </p:nvSpPr>
          <p:spPr>
            <a:xfrm>
              <a:off x="3313421" y="3057607"/>
              <a:ext cx="4465080" cy="773105"/>
            </a:xfrm>
            <a:prstGeom prst="corner">
              <a:avLst>
                <a:gd name="adj1" fmla="val 45921"/>
                <a:gd name="adj2" fmla="val 127491"/>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r>
                <a:rPr lang="en-US" sz="1100" dirty="0">
                  <a:solidFill>
                    <a:prstClr val="white"/>
                  </a:solidFill>
                  <a:latin typeface="Segoe UI Light"/>
                </a:rPr>
                <a:t>Service Bus </a:t>
              </a:r>
            </a:p>
          </p:txBody>
        </p:sp>
        <p:sp>
          <p:nvSpPr>
            <p:cNvPr id="172" name="Rectangle 171"/>
            <p:cNvSpPr/>
            <p:nvPr/>
          </p:nvSpPr>
          <p:spPr>
            <a:xfrm>
              <a:off x="9534085" y="3505161"/>
              <a:ext cx="1255621" cy="33522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r>
                <a:rPr lang="en-US" sz="1100" dirty="0" err="1">
                  <a:solidFill>
                    <a:prstClr val="white"/>
                  </a:solidFill>
                  <a:latin typeface="Segoe UI Light"/>
                </a:rPr>
                <a:t>SignalR</a:t>
              </a:r>
              <a:r>
                <a:rPr lang="en-US" sz="1100" dirty="0">
                  <a:solidFill>
                    <a:prstClr val="white"/>
                  </a:solidFill>
                  <a:latin typeface="Segoe UI Light"/>
                </a:rPr>
                <a:t/>
              </a:r>
              <a:br>
                <a:rPr lang="en-US" sz="1100" dirty="0">
                  <a:solidFill>
                    <a:prstClr val="white"/>
                  </a:solidFill>
                  <a:latin typeface="Segoe UI Light"/>
                </a:rPr>
              </a:br>
              <a:r>
                <a:rPr lang="en-US" sz="1100" dirty="0">
                  <a:solidFill>
                    <a:prstClr val="white"/>
                  </a:solidFill>
                  <a:latin typeface="Segoe UI Light"/>
                </a:rPr>
                <a:t>Service Bus</a:t>
              </a:r>
            </a:p>
          </p:txBody>
        </p:sp>
        <p:sp>
          <p:nvSpPr>
            <p:cNvPr id="173" name="Rectangle 172"/>
            <p:cNvSpPr/>
            <p:nvPr/>
          </p:nvSpPr>
          <p:spPr>
            <a:xfrm>
              <a:off x="10847412" y="3505496"/>
              <a:ext cx="1235727" cy="33488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r>
                <a:rPr lang="en-US" sz="1100" dirty="0">
                  <a:solidFill>
                    <a:prstClr val="white"/>
                  </a:solidFill>
                  <a:latin typeface="Segoe UI Light"/>
                </a:rPr>
                <a:t>Notification Hubs</a:t>
              </a:r>
            </a:p>
          </p:txBody>
        </p:sp>
        <p:sp>
          <p:nvSpPr>
            <p:cNvPr id="174" name="Rectangle 173"/>
            <p:cNvSpPr/>
            <p:nvPr/>
          </p:nvSpPr>
          <p:spPr bwMode="auto">
            <a:xfrm>
              <a:off x="4412757" y="3048949"/>
              <a:ext cx="3365745" cy="386143"/>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100" spc="-50" dirty="0">
                  <a:solidFill>
                    <a:prstClr val="white"/>
                  </a:solidFill>
                  <a:latin typeface="Segoe UI Light"/>
                  <a:ea typeface="Segoe UI" pitchFamily="34" charset="0"/>
                  <a:cs typeface="Segoe UI" pitchFamily="34" charset="0"/>
                </a:rPr>
                <a:t>Custom Protocol Gateway</a:t>
              </a:r>
            </a:p>
          </p:txBody>
        </p:sp>
        <p:grpSp>
          <p:nvGrpSpPr>
            <p:cNvPr id="175" name="Group 174"/>
            <p:cNvGrpSpPr/>
            <p:nvPr/>
          </p:nvGrpSpPr>
          <p:grpSpPr>
            <a:xfrm>
              <a:off x="1222428" y="1582934"/>
              <a:ext cx="598974" cy="1023237"/>
              <a:chOff x="751490" y="1417637"/>
              <a:chExt cx="1045780" cy="1590423"/>
            </a:xfrm>
          </p:grpSpPr>
          <p:sp>
            <p:nvSpPr>
              <p:cNvPr id="247" name="Rounded Rectangle 246"/>
              <p:cNvSpPr/>
              <p:nvPr/>
            </p:nvSpPr>
            <p:spPr bwMode="auto">
              <a:xfrm>
                <a:off x="751490" y="1417637"/>
                <a:ext cx="1045780" cy="1590423"/>
              </a:xfrm>
              <a:prstGeom prst="roundRect">
                <a:avLst>
                  <a:gd name="adj" fmla="val 3401"/>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a:xfrm>
                <a:off x="1163493" y="2749506"/>
                <a:ext cx="208105" cy="132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63"/>
                <a:endParaRPr lang="en-US" dirty="0">
                  <a:solidFill>
                    <a:prstClr val="black"/>
                  </a:solidFill>
                </a:endParaRPr>
              </a:p>
            </p:txBody>
          </p:sp>
          <p:sp>
            <p:nvSpPr>
              <p:cNvPr id="249" name="Rounded Rectangle 248"/>
              <p:cNvSpPr/>
              <p:nvPr/>
            </p:nvSpPr>
            <p:spPr>
              <a:xfrm>
                <a:off x="819807" y="1513490"/>
                <a:ext cx="895479" cy="1172954"/>
              </a:xfrm>
              <a:prstGeom prst="roundRect">
                <a:avLst>
                  <a:gd name="adj" fmla="val 3287"/>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endParaRPr lang="en-US">
                  <a:solidFill>
                    <a:prstClr val="black"/>
                  </a:solidFill>
                </a:endParaRPr>
              </a:p>
            </p:txBody>
          </p:sp>
          <p:sp>
            <p:nvSpPr>
              <p:cNvPr id="250" name="Rectangle 249"/>
              <p:cNvSpPr/>
              <p:nvPr/>
            </p:nvSpPr>
            <p:spPr>
              <a:xfrm>
                <a:off x="856856" y="2749506"/>
                <a:ext cx="208105" cy="132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63"/>
                <a:endParaRPr lang="en-US">
                  <a:solidFill>
                    <a:prstClr val="black"/>
                  </a:solidFill>
                </a:endParaRPr>
              </a:p>
            </p:txBody>
          </p:sp>
          <p:sp>
            <p:nvSpPr>
              <p:cNvPr id="251" name="Rectangle 250"/>
              <p:cNvSpPr/>
              <p:nvPr/>
            </p:nvSpPr>
            <p:spPr>
              <a:xfrm>
                <a:off x="1470130" y="2749506"/>
                <a:ext cx="208105" cy="132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63"/>
                <a:endParaRPr lang="en-US">
                  <a:solidFill>
                    <a:prstClr val="black"/>
                  </a:solidFill>
                </a:endParaRPr>
              </a:p>
            </p:txBody>
          </p:sp>
        </p:grpSp>
        <p:grpSp>
          <p:nvGrpSpPr>
            <p:cNvPr id="176" name="Group 175"/>
            <p:cNvGrpSpPr/>
            <p:nvPr/>
          </p:nvGrpSpPr>
          <p:grpSpPr>
            <a:xfrm>
              <a:off x="9027022" y="1422431"/>
              <a:ext cx="1791439" cy="1219503"/>
              <a:chOff x="8771114" y="1583646"/>
              <a:chExt cx="2572933" cy="1609047"/>
            </a:xfrm>
          </p:grpSpPr>
          <p:grpSp>
            <p:nvGrpSpPr>
              <p:cNvPr id="242" name="Group 241"/>
              <p:cNvGrpSpPr/>
              <p:nvPr/>
            </p:nvGrpSpPr>
            <p:grpSpPr>
              <a:xfrm>
                <a:off x="8964737" y="1583646"/>
                <a:ext cx="2185689" cy="1266916"/>
                <a:chOff x="751490" y="1417637"/>
                <a:chExt cx="1045780" cy="1590423"/>
              </a:xfrm>
            </p:grpSpPr>
            <p:sp>
              <p:nvSpPr>
                <p:cNvPr id="244" name="Rounded Rectangle 243"/>
                <p:cNvSpPr/>
                <p:nvPr/>
              </p:nvSpPr>
              <p:spPr bwMode="auto">
                <a:xfrm>
                  <a:off x="751490" y="1417637"/>
                  <a:ext cx="1045780" cy="1590423"/>
                </a:xfrm>
                <a:prstGeom prst="roundRect">
                  <a:avLst>
                    <a:gd name="adj" fmla="val 3401"/>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a:xfrm>
                  <a:off x="1230810" y="2803302"/>
                  <a:ext cx="87140" cy="1479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63"/>
                  <a:endParaRPr lang="en-US" dirty="0">
                    <a:solidFill>
                      <a:prstClr val="black"/>
                    </a:solidFill>
                  </a:endParaRPr>
                </a:p>
              </p:txBody>
            </p:sp>
            <p:sp>
              <p:nvSpPr>
                <p:cNvPr id="246" name="Rounded Rectangle 245"/>
                <p:cNvSpPr/>
                <p:nvPr/>
              </p:nvSpPr>
              <p:spPr>
                <a:xfrm>
                  <a:off x="789851" y="1488884"/>
                  <a:ext cx="973725" cy="1258924"/>
                </a:xfrm>
                <a:prstGeom prst="roundRect">
                  <a:avLst>
                    <a:gd name="adj" fmla="val 3287"/>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endParaRPr lang="en-US">
                    <a:solidFill>
                      <a:prstClr val="black"/>
                    </a:solidFill>
                  </a:endParaRPr>
                </a:p>
              </p:txBody>
            </p:sp>
          </p:grpSp>
          <p:sp>
            <p:nvSpPr>
              <p:cNvPr id="243" name="Trapezoid 242"/>
              <p:cNvSpPr/>
              <p:nvPr/>
            </p:nvSpPr>
            <p:spPr>
              <a:xfrm>
                <a:off x="8771114" y="2892519"/>
                <a:ext cx="2572933" cy="300174"/>
              </a:xfrm>
              <a:prstGeom prst="trapezoid">
                <a:avLst>
                  <a:gd name="adj" fmla="val 54412"/>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endParaRPr lang="en-US">
                  <a:solidFill>
                    <a:prstClr val="black"/>
                  </a:solidFill>
                </a:endParaRPr>
              </a:p>
            </p:txBody>
          </p:sp>
        </p:grpSp>
        <p:sp>
          <p:nvSpPr>
            <p:cNvPr id="178" name="Rectangle 177"/>
            <p:cNvSpPr/>
            <p:nvPr/>
          </p:nvSpPr>
          <p:spPr bwMode="auto">
            <a:xfrm>
              <a:off x="303770" y="3060282"/>
              <a:ext cx="1291864" cy="40489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de-DE" sz="1100" spc="-50" dirty="0">
                  <a:solidFill>
                    <a:prstClr val="black"/>
                  </a:solidFill>
                  <a:latin typeface="Segoe UI Light"/>
                  <a:ea typeface="Segoe UI" pitchFamily="34" charset="0"/>
                  <a:cs typeface="Segoe UI" pitchFamily="34" charset="0"/>
                </a:rPr>
                <a:t>Mobile Platform </a:t>
              </a:r>
              <a:br>
                <a:rPr lang="de-DE" sz="1100" spc="-50" dirty="0">
                  <a:solidFill>
                    <a:prstClr val="black"/>
                  </a:solidFill>
                  <a:latin typeface="Segoe UI Light"/>
                  <a:ea typeface="Segoe UI" pitchFamily="34" charset="0"/>
                  <a:cs typeface="Segoe UI" pitchFamily="34" charset="0"/>
                </a:rPr>
              </a:br>
              <a:r>
                <a:rPr lang="de-DE" sz="1100" spc="-50" dirty="0">
                  <a:solidFill>
                    <a:prstClr val="black"/>
                  </a:solidFill>
                  <a:latin typeface="Segoe UI Light"/>
                  <a:ea typeface="Segoe UI" pitchFamily="34" charset="0"/>
                  <a:cs typeface="Segoe UI" pitchFamily="34" charset="0"/>
                </a:rPr>
                <a:t>Push Messaging</a:t>
              </a:r>
              <a:endParaRPr lang="en-US" sz="1100" spc="-50" dirty="0">
                <a:solidFill>
                  <a:prstClr val="black"/>
                </a:solidFill>
                <a:latin typeface="Segoe UI Light"/>
                <a:ea typeface="Segoe UI" pitchFamily="34" charset="0"/>
                <a:cs typeface="Segoe UI" pitchFamily="34" charset="0"/>
              </a:endParaRPr>
            </a:p>
          </p:txBody>
        </p:sp>
        <p:sp>
          <p:nvSpPr>
            <p:cNvPr id="179" name="Up Arrow 178"/>
            <p:cNvSpPr/>
            <p:nvPr/>
          </p:nvSpPr>
          <p:spPr>
            <a:xfrm>
              <a:off x="364476" y="2767428"/>
              <a:ext cx="147624" cy="925736"/>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endParaRPr lang="en-US" sz="1100">
                <a:solidFill>
                  <a:prstClr val="white"/>
                </a:solidFill>
                <a:latin typeface="Segoe UI Light"/>
              </a:endParaRPr>
            </a:p>
          </p:txBody>
        </p:sp>
        <p:sp>
          <p:nvSpPr>
            <p:cNvPr id="180" name="Rectangle 179"/>
            <p:cNvSpPr/>
            <p:nvPr/>
          </p:nvSpPr>
          <p:spPr bwMode="auto">
            <a:xfrm>
              <a:off x="1670474" y="3060282"/>
              <a:ext cx="1207678" cy="40489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de-DE" sz="1100" spc="-50" dirty="0">
                  <a:solidFill>
                    <a:prstClr val="white"/>
                  </a:solidFill>
                  <a:latin typeface="Segoe UI Light"/>
                  <a:ea typeface="Segoe UI" pitchFamily="34" charset="0"/>
                  <a:cs typeface="Segoe UI" pitchFamily="34" charset="0"/>
                </a:rPr>
                <a:t>Mobile Solution Backend</a:t>
              </a:r>
              <a:endParaRPr lang="en-US" sz="1100" spc="-50" dirty="0">
                <a:solidFill>
                  <a:prstClr val="white"/>
                </a:solidFill>
                <a:latin typeface="Segoe UI Light"/>
                <a:ea typeface="Segoe UI" pitchFamily="34" charset="0"/>
                <a:cs typeface="Segoe UI" pitchFamily="34" charset="0"/>
              </a:endParaRPr>
            </a:p>
          </p:txBody>
        </p:sp>
        <p:sp>
          <p:nvSpPr>
            <p:cNvPr id="182" name="Up-Down Arrow 181"/>
            <p:cNvSpPr/>
            <p:nvPr/>
          </p:nvSpPr>
          <p:spPr>
            <a:xfrm>
              <a:off x="1690486" y="2785114"/>
              <a:ext cx="154354" cy="908050"/>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endParaRPr lang="en-US" sz="1100">
                <a:solidFill>
                  <a:prstClr val="white"/>
                </a:solidFill>
                <a:latin typeface="Segoe UI Light"/>
              </a:endParaRPr>
            </a:p>
          </p:txBody>
        </p:sp>
        <p:sp>
          <p:nvSpPr>
            <p:cNvPr id="183" name="Rectangle 182"/>
            <p:cNvSpPr/>
            <p:nvPr/>
          </p:nvSpPr>
          <p:spPr bwMode="auto">
            <a:xfrm>
              <a:off x="8013600" y="3060281"/>
              <a:ext cx="2776638" cy="40489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100" spc="-50" dirty="0">
                  <a:solidFill>
                    <a:prstClr val="white"/>
                  </a:solidFill>
                  <a:latin typeface="Segoe UI Light"/>
                  <a:ea typeface="Segoe UI" pitchFamily="34" charset="0"/>
                  <a:cs typeface="Segoe UI" pitchFamily="34" charset="0"/>
                </a:rPr>
                <a:t>Web Portal</a:t>
              </a:r>
            </a:p>
          </p:txBody>
        </p:sp>
        <p:sp>
          <p:nvSpPr>
            <p:cNvPr id="204" name="Up Arrow 203"/>
            <p:cNvSpPr/>
            <p:nvPr/>
          </p:nvSpPr>
          <p:spPr>
            <a:xfrm>
              <a:off x="10567774" y="2785114"/>
              <a:ext cx="147624" cy="925736"/>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endParaRPr lang="en-US" sz="1100">
                <a:solidFill>
                  <a:prstClr val="white"/>
                </a:solidFill>
                <a:latin typeface="Segoe UI Light"/>
              </a:endParaRPr>
            </a:p>
          </p:txBody>
        </p:sp>
        <p:sp>
          <p:nvSpPr>
            <p:cNvPr id="208" name="Rectangle 207"/>
            <p:cNvSpPr/>
            <p:nvPr/>
          </p:nvSpPr>
          <p:spPr bwMode="auto">
            <a:xfrm>
              <a:off x="10853487" y="3060281"/>
              <a:ext cx="1229536" cy="40489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de-DE" sz="1100" spc="-50" dirty="0" smtClean="0">
                  <a:solidFill>
                    <a:prstClr val="black"/>
                  </a:solidFill>
                  <a:latin typeface="Segoe UI Light"/>
                  <a:ea typeface="Segoe UI" pitchFamily="34" charset="0"/>
                  <a:cs typeface="Segoe UI" pitchFamily="34" charset="0"/>
                </a:rPr>
                <a:t>Mobile </a:t>
              </a:r>
              <a:r>
                <a:rPr lang="de-DE" sz="1100" spc="-50" dirty="0" err="1" smtClean="0">
                  <a:solidFill>
                    <a:prstClr val="black"/>
                  </a:solidFill>
                  <a:latin typeface="Segoe UI Light"/>
                  <a:ea typeface="Segoe UI" pitchFamily="34" charset="0"/>
                  <a:cs typeface="Segoe UI" pitchFamily="34" charset="0"/>
                </a:rPr>
                <a:t>Platform</a:t>
              </a:r>
              <a:r>
                <a:rPr lang="de-DE" sz="1100" spc="-50" dirty="0">
                  <a:solidFill>
                    <a:prstClr val="black"/>
                  </a:solidFill>
                  <a:latin typeface="Segoe UI Light"/>
                  <a:ea typeface="Segoe UI" pitchFamily="34" charset="0"/>
                  <a:cs typeface="Segoe UI" pitchFamily="34" charset="0"/>
                </a:rPr>
                <a:t/>
              </a:r>
              <a:br>
                <a:rPr lang="de-DE" sz="1100" spc="-50" dirty="0">
                  <a:solidFill>
                    <a:prstClr val="black"/>
                  </a:solidFill>
                  <a:latin typeface="Segoe UI Light"/>
                  <a:ea typeface="Segoe UI" pitchFamily="34" charset="0"/>
                  <a:cs typeface="Segoe UI" pitchFamily="34" charset="0"/>
                </a:rPr>
              </a:br>
              <a:r>
                <a:rPr lang="de-DE" sz="1100" spc="-50" dirty="0">
                  <a:solidFill>
                    <a:prstClr val="black"/>
                  </a:solidFill>
                  <a:latin typeface="Segoe UI Light"/>
                  <a:ea typeface="Segoe UI" pitchFamily="34" charset="0"/>
                  <a:cs typeface="Segoe UI" pitchFamily="34" charset="0"/>
                </a:rPr>
                <a:t>Push Messaging</a:t>
              </a:r>
              <a:endParaRPr lang="en-US" sz="1100" spc="-50" dirty="0">
                <a:solidFill>
                  <a:prstClr val="black"/>
                </a:solidFill>
                <a:latin typeface="Segoe UI Light"/>
                <a:ea typeface="Segoe UI" pitchFamily="34" charset="0"/>
                <a:cs typeface="Segoe UI" pitchFamily="34" charset="0"/>
              </a:endParaRPr>
            </a:p>
          </p:txBody>
        </p:sp>
        <p:sp>
          <p:nvSpPr>
            <p:cNvPr id="209" name="Up Arrow 208"/>
            <p:cNvSpPr/>
            <p:nvPr/>
          </p:nvSpPr>
          <p:spPr>
            <a:xfrm>
              <a:off x="10864317" y="2785114"/>
              <a:ext cx="147624" cy="925736"/>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endParaRPr lang="en-US" sz="1100">
                <a:solidFill>
                  <a:prstClr val="white"/>
                </a:solidFill>
                <a:latin typeface="Segoe UI Light"/>
              </a:endParaRPr>
            </a:p>
          </p:txBody>
        </p:sp>
        <p:sp>
          <p:nvSpPr>
            <p:cNvPr id="210" name="Down Arrow 209"/>
            <p:cNvSpPr/>
            <p:nvPr/>
          </p:nvSpPr>
          <p:spPr>
            <a:xfrm>
              <a:off x="5305578" y="3772706"/>
              <a:ext cx="474503" cy="225183"/>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4363"/>
              <a:endParaRPr lang="en-US" sz="1100">
                <a:solidFill>
                  <a:prstClr val="black"/>
                </a:solidFill>
                <a:latin typeface="Segoe UI Light"/>
              </a:endParaRPr>
            </a:p>
          </p:txBody>
        </p:sp>
        <p:sp>
          <p:nvSpPr>
            <p:cNvPr id="211" name="Down Arrow 210"/>
            <p:cNvSpPr/>
            <p:nvPr/>
          </p:nvSpPr>
          <p:spPr>
            <a:xfrm>
              <a:off x="3792888" y="3774024"/>
              <a:ext cx="450130" cy="218755"/>
            </a:xfrm>
            <a:prstGeom prst="downArrow">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3"/>
              <a:endParaRPr lang="en-US" sz="1100">
                <a:solidFill>
                  <a:prstClr val="black"/>
                </a:solidFill>
                <a:latin typeface="Segoe UI Light"/>
              </a:endParaRPr>
            </a:p>
          </p:txBody>
        </p:sp>
        <p:sp>
          <p:nvSpPr>
            <p:cNvPr id="212" name="Rectangle 211"/>
            <p:cNvSpPr/>
            <p:nvPr/>
          </p:nvSpPr>
          <p:spPr>
            <a:xfrm>
              <a:off x="5029803" y="4708409"/>
              <a:ext cx="1085065" cy="715094"/>
            </a:xfrm>
            <a:prstGeom prst="rect">
              <a:avLst/>
            </a:prstGeom>
            <a:solidFill>
              <a:schemeClr val="accent1">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914363"/>
              <a:r>
                <a:rPr lang="de-DE" sz="1100" dirty="0" err="1" smtClean="0">
                  <a:solidFill>
                    <a:srgbClr val="1F497D">
                      <a:lumMod val="50000"/>
                    </a:srgbClr>
                  </a:solidFill>
                  <a:latin typeface="Segoe UI Light"/>
                </a:rPr>
                <a:t>Vehicle</a:t>
              </a:r>
              <a:r>
                <a:rPr lang="de-DE" sz="1100" dirty="0" smtClean="0">
                  <a:solidFill>
                    <a:srgbClr val="1F497D">
                      <a:lumMod val="50000"/>
                    </a:srgbClr>
                  </a:solidFill>
                  <a:latin typeface="Segoe UI Light"/>
                </a:rPr>
                <a:t> Information System</a:t>
              </a:r>
              <a:endParaRPr lang="en-US" sz="1100" dirty="0">
                <a:solidFill>
                  <a:srgbClr val="1F497D">
                    <a:lumMod val="50000"/>
                  </a:srgbClr>
                </a:solidFill>
                <a:latin typeface="Segoe UI Light"/>
              </a:endParaRPr>
            </a:p>
          </p:txBody>
        </p:sp>
        <p:grpSp>
          <p:nvGrpSpPr>
            <p:cNvPr id="213" name="Group 212"/>
            <p:cNvGrpSpPr/>
            <p:nvPr/>
          </p:nvGrpSpPr>
          <p:grpSpPr>
            <a:xfrm>
              <a:off x="6227558" y="2767428"/>
              <a:ext cx="340562" cy="990600"/>
              <a:chOff x="6225970" y="3015078"/>
              <a:chExt cx="340562" cy="990600"/>
            </a:xfrm>
          </p:grpSpPr>
          <p:sp>
            <p:nvSpPr>
              <p:cNvPr id="235" name="Up Arrow 234"/>
              <p:cNvSpPr/>
              <p:nvPr/>
            </p:nvSpPr>
            <p:spPr>
              <a:xfrm>
                <a:off x="6418908" y="3015078"/>
                <a:ext cx="147624" cy="925736"/>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endParaRPr lang="en-US" sz="1100">
                  <a:solidFill>
                    <a:prstClr val="white"/>
                  </a:solidFill>
                  <a:latin typeface="Segoe UI Light"/>
                </a:endParaRPr>
              </a:p>
            </p:txBody>
          </p:sp>
          <p:sp>
            <p:nvSpPr>
              <p:cNvPr id="236" name="Down Arrow 235"/>
              <p:cNvSpPr/>
              <p:nvPr/>
            </p:nvSpPr>
            <p:spPr>
              <a:xfrm>
                <a:off x="6225970" y="3097628"/>
                <a:ext cx="154354" cy="90805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endParaRPr lang="en-US" sz="1100">
                  <a:solidFill>
                    <a:prstClr val="white"/>
                  </a:solidFill>
                  <a:latin typeface="Segoe UI Light"/>
                </a:endParaRPr>
              </a:p>
            </p:txBody>
          </p:sp>
        </p:grpSp>
        <p:sp>
          <p:nvSpPr>
            <p:cNvPr id="214" name="Down Arrow 213"/>
            <p:cNvSpPr/>
            <p:nvPr/>
          </p:nvSpPr>
          <p:spPr>
            <a:xfrm>
              <a:off x="6659319" y="3766811"/>
              <a:ext cx="474503" cy="238985"/>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4363"/>
              <a:endParaRPr lang="en-US" sz="1100">
                <a:solidFill>
                  <a:prstClr val="black"/>
                </a:solidFill>
                <a:latin typeface="Segoe UI Light"/>
              </a:endParaRPr>
            </a:p>
          </p:txBody>
        </p:sp>
        <p:sp>
          <p:nvSpPr>
            <p:cNvPr id="215" name="Down Arrow 214"/>
            <p:cNvSpPr/>
            <p:nvPr/>
          </p:nvSpPr>
          <p:spPr>
            <a:xfrm rot="10800000">
              <a:off x="7038179" y="3684747"/>
              <a:ext cx="474503" cy="238985"/>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4363"/>
              <a:endParaRPr lang="en-US" sz="1100">
                <a:solidFill>
                  <a:prstClr val="black"/>
                </a:solidFill>
                <a:latin typeface="Segoe UI Light"/>
              </a:endParaRPr>
            </a:p>
          </p:txBody>
        </p:sp>
        <p:sp>
          <p:nvSpPr>
            <p:cNvPr id="216" name="Rectangle 215"/>
            <p:cNvSpPr/>
            <p:nvPr/>
          </p:nvSpPr>
          <p:spPr>
            <a:xfrm>
              <a:off x="8013600" y="3505494"/>
              <a:ext cx="1491632" cy="340861"/>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914363"/>
              <a:r>
                <a:rPr lang="en-US" sz="1100" dirty="0">
                  <a:solidFill>
                    <a:prstClr val="black"/>
                  </a:solidFill>
                  <a:latin typeface="Segoe UI Light"/>
                </a:rPr>
                <a:t>Web Sites</a:t>
              </a:r>
            </a:p>
          </p:txBody>
        </p:sp>
        <p:sp>
          <p:nvSpPr>
            <p:cNvPr id="217" name="Rectangle 216"/>
            <p:cNvSpPr/>
            <p:nvPr/>
          </p:nvSpPr>
          <p:spPr>
            <a:xfrm>
              <a:off x="3496084" y="4708409"/>
              <a:ext cx="1085065" cy="715095"/>
            </a:xfrm>
            <a:prstGeom prst="rect">
              <a:avLst/>
            </a:prstGeom>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0" rIns="0" rtlCol="0" anchor="ctr"/>
            <a:lstStyle/>
            <a:p>
              <a:pPr algn="ctr" defTabSz="914363"/>
              <a:r>
                <a:rPr lang="de-DE" sz="1100" dirty="0" smtClean="0">
                  <a:solidFill>
                    <a:srgbClr val="1F497D">
                      <a:lumMod val="50000"/>
                    </a:srgbClr>
                  </a:solidFill>
                  <a:latin typeface="Segoe UI Light"/>
                </a:rPr>
                <a:t>Navigation System</a:t>
              </a:r>
              <a:endParaRPr lang="en-US" sz="1100" dirty="0">
                <a:solidFill>
                  <a:srgbClr val="1F497D">
                    <a:lumMod val="50000"/>
                  </a:srgbClr>
                </a:solidFill>
                <a:latin typeface="Segoe UI Light"/>
              </a:endParaRPr>
            </a:p>
          </p:txBody>
        </p:sp>
        <p:sp>
          <p:nvSpPr>
            <p:cNvPr id="218" name="Rectangle 217"/>
            <p:cNvSpPr/>
            <p:nvPr/>
          </p:nvSpPr>
          <p:spPr>
            <a:xfrm>
              <a:off x="6533489" y="4711030"/>
              <a:ext cx="1085065" cy="715095"/>
            </a:xfrm>
            <a:prstGeom prst="rect">
              <a:avLst/>
            </a:prstGeom>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lIns="0" rIns="0" rtlCol="0" anchor="ctr"/>
            <a:lstStyle/>
            <a:p>
              <a:pPr algn="ctr" defTabSz="914363"/>
              <a:r>
                <a:rPr lang="de-DE" sz="1100" dirty="0" err="1" smtClean="0">
                  <a:solidFill>
                    <a:srgbClr val="1F497D">
                      <a:lumMod val="50000"/>
                    </a:srgbClr>
                  </a:solidFill>
                  <a:latin typeface="Segoe UI Light"/>
                </a:rPr>
                <a:t>Calendar</a:t>
              </a:r>
              <a:r>
                <a:rPr lang="de-DE" sz="1100" dirty="0" smtClean="0">
                  <a:solidFill>
                    <a:srgbClr val="1F497D">
                      <a:lumMod val="50000"/>
                    </a:srgbClr>
                  </a:solidFill>
                  <a:latin typeface="Segoe UI Light"/>
                </a:rPr>
                <a:t> Management System</a:t>
              </a:r>
              <a:endParaRPr lang="en-US" sz="1100" dirty="0">
                <a:solidFill>
                  <a:srgbClr val="1F497D">
                    <a:lumMod val="50000"/>
                  </a:srgbClr>
                </a:solidFill>
                <a:latin typeface="Segoe UI Light"/>
              </a:endParaRPr>
            </a:p>
          </p:txBody>
        </p:sp>
        <p:sp>
          <p:nvSpPr>
            <p:cNvPr id="219" name="Rectangle 218"/>
            <p:cNvSpPr/>
            <p:nvPr/>
          </p:nvSpPr>
          <p:spPr>
            <a:xfrm>
              <a:off x="303769" y="3955577"/>
              <a:ext cx="2574383" cy="31211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363"/>
              <a:r>
                <a:rPr lang="en-US" sz="1100" dirty="0">
                  <a:solidFill>
                    <a:prstClr val="white"/>
                  </a:solidFill>
                  <a:latin typeface="Segoe UI Light"/>
                </a:rPr>
                <a:t>Mobile Experience</a:t>
              </a:r>
            </a:p>
          </p:txBody>
        </p:sp>
        <p:sp>
          <p:nvSpPr>
            <p:cNvPr id="220" name="Rectangle 219"/>
            <p:cNvSpPr/>
            <p:nvPr/>
          </p:nvSpPr>
          <p:spPr>
            <a:xfrm>
              <a:off x="8009793" y="3955867"/>
              <a:ext cx="4069538" cy="2833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363"/>
              <a:r>
                <a:rPr lang="en-US" sz="1100" dirty="0">
                  <a:solidFill>
                    <a:prstClr val="white"/>
                  </a:solidFill>
                  <a:latin typeface="Segoe UI Light"/>
                </a:rPr>
                <a:t>Portal Experience</a:t>
              </a:r>
            </a:p>
          </p:txBody>
        </p:sp>
        <p:sp>
          <p:nvSpPr>
            <p:cNvPr id="221" name="Flowchart: Process 220"/>
            <p:cNvSpPr/>
            <p:nvPr/>
          </p:nvSpPr>
          <p:spPr>
            <a:xfrm>
              <a:off x="303769" y="5938562"/>
              <a:ext cx="11779254" cy="856203"/>
            </a:xfrm>
            <a:prstGeom prst="flowChartProcess">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lIns="91440" tIns="0" rIns="91440" bIns="0" rtlCol="0" anchor="ctr"/>
            <a:lstStyle/>
            <a:p>
              <a:pPr algn="ctr" defTabSz="914363"/>
              <a:r>
                <a:rPr lang="en-US" sz="1100" dirty="0">
                  <a:solidFill>
                    <a:prstClr val="white"/>
                  </a:solidFill>
                  <a:latin typeface="Segoe UI Light"/>
                </a:rPr>
                <a:t>3</a:t>
              </a:r>
              <a:r>
                <a:rPr lang="en-US" sz="1100" baseline="30000" dirty="0">
                  <a:solidFill>
                    <a:prstClr val="white"/>
                  </a:solidFill>
                  <a:latin typeface="Segoe UI Light"/>
                </a:rPr>
                <a:t>rd</a:t>
              </a:r>
              <a:r>
                <a:rPr lang="en-US" sz="1100" dirty="0">
                  <a:solidFill>
                    <a:prstClr val="white"/>
                  </a:solidFill>
                  <a:latin typeface="Segoe UI Light"/>
                </a:rPr>
                <a:t> Party Data </a:t>
              </a:r>
              <a:r>
                <a:rPr lang="en-US" sz="1100" dirty="0" smtClean="0">
                  <a:solidFill>
                    <a:prstClr val="white"/>
                  </a:solidFill>
                  <a:latin typeface="Segoe UI Light"/>
                </a:rPr>
                <a:t>&amp; Services </a:t>
              </a:r>
              <a:r>
                <a:rPr lang="en-US" sz="1100" dirty="0">
                  <a:solidFill>
                    <a:prstClr val="white"/>
                  </a:solidFill>
                  <a:latin typeface="Segoe UI Light"/>
                </a:rPr>
                <a:t>(Maps, Weather, Traffic, </a:t>
              </a:r>
              <a:r>
                <a:rPr lang="en-US" sz="1100" dirty="0" smtClean="0">
                  <a:solidFill>
                    <a:prstClr val="white"/>
                  </a:solidFill>
                  <a:latin typeface="Segoe UI Light"/>
                </a:rPr>
                <a:t>Events)</a:t>
              </a:r>
              <a:endParaRPr lang="en-US" sz="1100" dirty="0">
                <a:solidFill>
                  <a:prstClr val="white"/>
                </a:solidFill>
                <a:latin typeface="Segoe UI Light"/>
              </a:endParaRPr>
            </a:p>
            <a:p>
              <a:pPr algn="ctr" defTabSz="914363"/>
              <a:r>
                <a:rPr lang="en-US" sz="1100" dirty="0" smtClean="0">
                  <a:solidFill>
                    <a:prstClr val="white"/>
                  </a:solidFill>
                  <a:latin typeface="Segoe UI Light"/>
                </a:rPr>
                <a:t>Corporate </a:t>
              </a:r>
              <a:r>
                <a:rPr lang="en-US" sz="1100" dirty="0">
                  <a:solidFill>
                    <a:prstClr val="white"/>
                  </a:solidFill>
                  <a:latin typeface="Segoe UI Light"/>
                </a:rPr>
                <a:t>and Divisional Line of Business and Information </a:t>
              </a:r>
              <a:r>
                <a:rPr lang="en-US" sz="1100" dirty="0" smtClean="0">
                  <a:solidFill>
                    <a:prstClr val="white"/>
                  </a:solidFill>
                  <a:latin typeface="Segoe UI Light"/>
                </a:rPr>
                <a:t>Systems</a:t>
              </a:r>
            </a:p>
          </p:txBody>
        </p:sp>
        <p:sp>
          <p:nvSpPr>
            <p:cNvPr id="222" name="Up-Down Arrow 221"/>
            <p:cNvSpPr/>
            <p:nvPr/>
          </p:nvSpPr>
          <p:spPr>
            <a:xfrm>
              <a:off x="1440901" y="5811831"/>
              <a:ext cx="474503" cy="289172"/>
            </a:xfrm>
            <a:prstGeom prst="upDownArrow">
              <a:avLst>
                <a:gd name="adj1" fmla="val 45900"/>
                <a:gd name="adj2" fmla="val 305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100">
                <a:solidFill>
                  <a:prstClr val="white"/>
                </a:solidFill>
                <a:latin typeface="Segoe UI Light"/>
              </a:endParaRPr>
            </a:p>
          </p:txBody>
        </p:sp>
        <p:sp>
          <p:nvSpPr>
            <p:cNvPr id="223" name="Up-Down Arrow 222"/>
            <p:cNvSpPr/>
            <p:nvPr/>
          </p:nvSpPr>
          <p:spPr>
            <a:xfrm>
              <a:off x="8242957" y="2849978"/>
              <a:ext cx="154354" cy="908050"/>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endParaRPr lang="en-US" sz="1100">
                <a:solidFill>
                  <a:prstClr val="white"/>
                </a:solidFill>
                <a:latin typeface="Segoe UI Light"/>
              </a:endParaRPr>
            </a:p>
          </p:txBody>
        </p:sp>
        <p:sp>
          <p:nvSpPr>
            <p:cNvPr id="224" name="Up-Down Arrow 223"/>
            <p:cNvSpPr/>
            <p:nvPr/>
          </p:nvSpPr>
          <p:spPr>
            <a:xfrm>
              <a:off x="9879537" y="5811831"/>
              <a:ext cx="474503" cy="289172"/>
            </a:xfrm>
            <a:prstGeom prst="upDownArrow">
              <a:avLst>
                <a:gd name="adj1" fmla="val 45900"/>
                <a:gd name="adj2" fmla="val 305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100">
                <a:solidFill>
                  <a:prstClr val="white"/>
                </a:solidFill>
                <a:latin typeface="Segoe UI Light"/>
              </a:endParaRPr>
            </a:p>
          </p:txBody>
        </p:sp>
        <p:sp>
          <p:nvSpPr>
            <p:cNvPr id="225" name="Up-Down Arrow 224"/>
            <p:cNvSpPr/>
            <p:nvPr/>
          </p:nvSpPr>
          <p:spPr>
            <a:xfrm>
              <a:off x="7219723" y="5811831"/>
              <a:ext cx="474503" cy="289172"/>
            </a:xfrm>
            <a:prstGeom prst="upDownArrow">
              <a:avLst>
                <a:gd name="adj1" fmla="val 45900"/>
                <a:gd name="adj2" fmla="val 305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100">
                <a:solidFill>
                  <a:prstClr val="white"/>
                </a:solidFill>
                <a:latin typeface="Segoe UI Light"/>
              </a:endParaRPr>
            </a:p>
          </p:txBody>
        </p:sp>
        <p:sp>
          <p:nvSpPr>
            <p:cNvPr id="226" name="Up-Down Arrow 225"/>
            <p:cNvSpPr/>
            <p:nvPr/>
          </p:nvSpPr>
          <p:spPr>
            <a:xfrm>
              <a:off x="4754078" y="5811831"/>
              <a:ext cx="474503" cy="289172"/>
            </a:xfrm>
            <a:prstGeom prst="upDownArrow">
              <a:avLst>
                <a:gd name="adj1" fmla="val 45900"/>
                <a:gd name="adj2" fmla="val 305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100">
                <a:solidFill>
                  <a:prstClr val="white"/>
                </a:solidFill>
                <a:latin typeface="Segoe UI Light"/>
              </a:endParaRPr>
            </a:p>
          </p:txBody>
        </p:sp>
        <p:sp>
          <p:nvSpPr>
            <p:cNvPr id="227" name="Up-Down Arrow 226"/>
            <p:cNvSpPr/>
            <p:nvPr/>
          </p:nvSpPr>
          <p:spPr>
            <a:xfrm>
              <a:off x="3493041" y="5811831"/>
              <a:ext cx="474503" cy="289172"/>
            </a:xfrm>
            <a:prstGeom prst="upDownArrow">
              <a:avLst>
                <a:gd name="adj1" fmla="val 45900"/>
                <a:gd name="adj2" fmla="val 305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100">
                <a:solidFill>
                  <a:prstClr val="white"/>
                </a:solidFill>
                <a:latin typeface="Segoe UI Light"/>
              </a:endParaRPr>
            </a:p>
          </p:txBody>
        </p:sp>
        <p:sp>
          <p:nvSpPr>
            <p:cNvPr id="228" name="Up-Down Arrow 227"/>
            <p:cNvSpPr/>
            <p:nvPr/>
          </p:nvSpPr>
          <p:spPr>
            <a:xfrm>
              <a:off x="5986900" y="5811831"/>
              <a:ext cx="474503" cy="289172"/>
            </a:xfrm>
            <a:prstGeom prst="upDownArrow">
              <a:avLst>
                <a:gd name="adj1" fmla="val 45900"/>
                <a:gd name="adj2" fmla="val 305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100">
                <a:solidFill>
                  <a:prstClr val="white"/>
                </a:solidFill>
                <a:latin typeface="Segoe UI Light"/>
              </a:endParaRPr>
            </a:p>
          </p:txBody>
        </p:sp>
        <p:sp>
          <p:nvSpPr>
            <p:cNvPr id="229" name="Rectangle 228"/>
            <p:cNvSpPr/>
            <p:nvPr/>
          </p:nvSpPr>
          <p:spPr>
            <a:xfrm>
              <a:off x="5463945" y="4173352"/>
              <a:ext cx="2323704" cy="35234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r>
                <a:rPr lang="en-US" sz="1100" dirty="0">
                  <a:solidFill>
                    <a:prstClr val="white"/>
                  </a:solidFill>
                  <a:latin typeface="Segoe UI Light"/>
                </a:rPr>
                <a:t>Service Bus &amp; Web API</a:t>
              </a:r>
            </a:p>
          </p:txBody>
        </p:sp>
        <p:sp>
          <p:nvSpPr>
            <p:cNvPr id="230" name="Rectangle 229"/>
            <p:cNvSpPr/>
            <p:nvPr/>
          </p:nvSpPr>
          <p:spPr>
            <a:xfrm>
              <a:off x="3322564" y="4173352"/>
              <a:ext cx="2141379" cy="35234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4363"/>
              <a:r>
                <a:rPr lang="en-US" sz="1100" dirty="0" smtClean="0">
                  <a:solidFill>
                    <a:prstClr val="black"/>
                  </a:solidFill>
                  <a:latin typeface="Segoe UI Light"/>
                </a:rPr>
                <a:t>Telemetry Adapters</a:t>
              </a:r>
              <a:endParaRPr lang="en-US" sz="1100" dirty="0">
                <a:solidFill>
                  <a:prstClr val="black"/>
                </a:solidFill>
                <a:latin typeface="Segoe UI Light"/>
              </a:endParaRPr>
            </a:p>
          </p:txBody>
        </p:sp>
        <p:sp>
          <p:nvSpPr>
            <p:cNvPr id="231" name="Rectangle 230"/>
            <p:cNvSpPr/>
            <p:nvPr/>
          </p:nvSpPr>
          <p:spPr>
            <a:xfrm>
              <a:off x="9015367" y="4762338"/>
              <a:ext cx="2905637" cy="460399"/>
            </a:xfrm>
            <a:prstGeom prst="rect">
              <a:avLst/>
            </a:prstGeom>
          </p:spPr>
          <p:txBody>
            <a:bodyPr wrap="none">
              <a:spAutoFit/>
            </a:bodyPr>
            <a:lstStyle/>
            <a:p>
              <a:pPr algn="ctr" defTabSz="914363"/>
              <a:r>
                <a:rPr lang="en-US" sz="1100" dirty="0" smtClean="0">
                  <a:solidFill>
                    <a:prstClr val="black"/>
                  </a:solidFill>
                  <a:latin typeface="Segoe UI Light"/>
                </a:rPr>
                <a:t>Azure Database</a:t>
              </a:r>
              <a:r>
                <a:rPr lang="en-US" sz="1100" dirty="0">
                  <a:solidFill>
                    <a:prstClr val="black"/>
                  </a:solidFill>
                  <a:latin typeface="Segoe UI Light"/>
                </a:rPr>
                <a:t>, Blob and </a:t>
              </a:r>
              <a:r>
                <a:rPr lang="en-US" sz="1100" dirty="0" smtClean="0">
                  <a:solidFill>
                    <a:prstClr val="black"/>
                  </a:solidFill>
                  <a:latin typeface="Segoe UI Light"/>
                </a:rPr>
                <a:t>Table Storage</a:t>
              </a:r>
              <a:r>
                <a:rPr lang="en-US" sz="1100" dirty="0">
                  <a:solidFill>
                    <a:prstClr val="black"/>
                  </a:solidFill>
                  <a:latin typeface="Segoe UI Light"/>
                </a:rPr>
                <a:t/>
              </a:r>
              <a:br>
                <a:rPr lang="en-US" sz="1100" dirty="0">
                  <a:solidFill>
                    <a:prstClr val="black"/>
                  </a:solidFill>
                  <a:latin typeface="Segoe UI Light"/>
                </a:rPr>
              </a:br>
              <a:r>
                <a:rPr lang="en-US" sz="1100" dirty="0">
                  <a:solidFill>
                    <a:prstClr val="black"/>
                  </a:solidFill>
                  <a:latin typeface="Segoe UI Light"/>
                </a:rPr>
                <a:t>Real-Time Analytics, </a:t>
              </a:r>
              <a:r>
                <a:rPr lang="en-US" sz="1100" dirty="0" err="1">
                  <a:solidFill>
                    <a:prstClr val="black"/>
                  </a:solidFill>
                  <a:latin typeface="Segoe UI Light"/>
                </a:rPr>
                <a:t>HDInsight</a:t>
              </a:r>
              <a:endParaRPr lang="en-US" sz="1100" dirty="0">
                <a:solidFill>
                  <a:prstClr val="black"/>
                </a:solidFill>
                <a:latin typeface="Segoe UI Light"/>
              </a:endParaRPr>
            </a:p>
          </p:txBody>
        </p:sp>
        <p:sp>
          <p:nvSpPr>
            <p:cNvPr id="232" name="Rectangle 231"/>
            <p:cNvSpPr/>
            <p:nvPr/>
          </p:nvSpPr>
          <p:spPr>
            <a:xfrm>
              <a:off x="420994" y="4849174"/>
              <a:ext cx="2704133" cy="600164"/>
            </a:xfrm>
            <a:prstGeom prst="rect">
              <a:avLst/>
            </a:prstGeom>
          </p:spPr>
          <p:txBody>
            <a:bodyPr wrap="square">
              <a:spAutoFit/>
            </a:bodyPr>
            <a:lstStyle/>
            <a:p>
              <a:pPr algn="ctr" defTabSz="914363"/>
              <a:r>
                <a:rPr lang="en-US" sz="1100" dirty="0">
                  <a:solidFill>
                    <a:prstClr val="black"/>
                  </a:solidFill>
                  <a:latin typeface="Segoe UI Light"/>
                </a:rPr>
                <a:t>Virtual Machines (</a:t>
              </a:r>
              <a:r>
                <a:rPr lang="en-US" sz="1100" dirty="0" err="1">
                  <a:solidFill>
                    <a:prstClr val="black"/>
                  </a:solidFill>
                  <a:latin typeface="Segoe UI Light"/>
                </a:rPr>
                <a:t>IaaS</a:t>
              </a:r>
              <a:r>
                <a:rPr lang="en-US" sz="1100" dirty="0">
                  <a:solidFill>
                    <a:prstClr val="black"/>
                  </a:solidFill>
                  <a:latin typeface="Segoe UI Light"/>
                </a:rPr>
                <a:t>)</a:t>
              </a:r>
              <a:br>
                <a:rPr lang="en-US" sz="1100" dirty="0">
                  <a:solidFill>
                    <a:prstClr val="black"/>
                  </a:solidFill>
                  <a:latin typeface="Segoe UI Light"/>
                </a:rPr>
              </a:br>
              <a:r>
                <a:rPr lang="en-US" sz="1100" dirty="0">
                  <a:solidFill>
                    <a:prstClr val="black"/>
                  </a:solidFill>
                  <a:latin typeface="Segoe UI Light"/>
                </a:rPr>
                <a:t>Cloud Services and Web Sites (</a:t>
              </a:r>
              <a:r>
                <a:rPr lang="en-US" sz="1100" dirty="0" err="1">
                  <a:solidFill>
                    <a:prstClr val="black"/>
                  </a:solidFill>
                  <a:latin typeface="Segoe UI Light"/>
                </a:rPr>
                <a:t>PaaS</a:t>
              </a:r>
              <a:r>
                <a:rPr lang="en-US" sz="1100" dirty="0">
                  <a:solidFill>
                    <a:prstClr val="black"/>
                  </a:solidFill>
                  <a:latin typeface="Segoe UI Light"/>
                </a:rPr>
                <a:t>)</a:t>
              </a:r>
            </a:p>
            <a:p>
              <a:pPr algn="ctr" defTabSz="914363"/>
              <a:r>
                <a:rPr lang="en-US" sz="1100" dirty="0">
                  <a:solidFill>
                    <a:prstClr val="black"/>
                  </a:solidFill>
                  <a:latin typeface="Segoe UI Light"/>
                </a:rPr>
                <a:t>Media Services</a:t>
              </a:r>
            </a:p>
          </p:txBody>
        </p:sp>
        <p:sp>
          <p:nvSpPr>
            <p:cNvPr id="233" name="Rectangle 232"/>
            <p:cNvSpPr/>
            <p:nvPr/>
          </p:nvSpPr>
          <p:spPr>
            <a:xfrm>
              <a:off x="8013599" y="4245518"/>
              <a:ext cx="4069424" cy="27167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r>
                <a:rPr lang="en-US" sz="1100" dirty="0">
                  <a:solidFill>
                    <a:prstClr val="white"/>
                  </a:solidFill>
                  <a:latin typeface="Segoe UI Light"/>
                </a:rPr>
                <a:t>Service Bus &amp; Web API</a:t>
              </a:r>
            </a:p>
          </p:txBody>
        </p:sp>
        <p:sp>
          <p:nvSpPr>
            <p:cNvPr id="234" name="Rectangle 233"/>
            <p:cNvSpPr/>
            <p:nvPr/>
          </p:nvSpPr>
          <p:spPr>
            <a:xfrm>
              <a:off x="300597" y="4276500"/>
              <a:ext cx="2577555" cy="249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r>
                <a:rPr lang="en-US" sz="1100" dirty="0">
                  <a:solidFill>
                    <a:prstClr val="white"/>
                  </a:solidFill>
                  <a:latin typeface="Segoe UI Light"/>
                </a:rPr>
                <a:t>Service Bus &amp; Web API</a:t>
              </a:r>
            </a:p>
          </p:txBody>
        </p:sp>
      </p:grpSp>
    </p:spTree>
    <p:extLst>
      <p:ext uri="{BB962C8B-B14F-4D97-AF65-F5344CB8AC3E}">
        <p14:creationId xmlns:p14="http://schemas.microsoft.com/office/powerpoint/2010/main" val="2786758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Cloud Platform “Stack” – Abstract Model</a:t>
            </a:r>
            <a:endParaRPr lang="en-US" dirty="0"/>
          </a:p>
        </p:txBody>
      </p:sp>
      <p:grpSp>
        <p:nvGrpSpPr>
          <p:cNvPr id="4" name="Group 3"/>
          <p:cNvGrpSpPr/>
          <p:nvPr/>
        </p:nvGrpSpPr>
        <p:grpSpPr>
          <a:xfrm>
            <a:off x="873364" y="1970696"/>
            <a:ext cx="8999029" cy="3172904"/>
            <a:chOff x="1358946" y="1879849"/>
            <a:chExt cx="7577120" cy="2463956"/>
          </a:xfrm>
        </p:grpSpPr>
        <p:cxnSp>
          <p:nvCxnSpPr>
            <p:cNvPr id="5" name="Straight Connector 4"/>
            <p:cNvCxnSpPr>
              <a:endCxn id="36" idx="1"/>
            </p:cNvCxnSpPr>
            <p:nvPr/>
          </p:nvCxnSpPr>
          <p:spPr>
            <a:xfrm flipV="1">
              <a:off x="6621306" y="2771353"/>
              <a:ext cx="1140057" cy="1407"/>
            </a:xfrm>
            <a:prstGeom prst="line">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515195" y="2164567"/>
              <a:ext cx="4001326" cy="217923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nvGrpSpPr>
            <p:cNvPr id="7" name="Group 6"/>
            <p:cNvGrpSpPr/>
            <p:nvPr/>
          </p:nvGrpSpPr>
          <p:grpSpPr>
            <a:xfrm>
              <a:off x="4775625" y="3712079"/>
              <a:ext cx="251564" cy="87019"/>
              <a:chOff x="6763746" y="3694901"/>
              <a:chExt cx="298655" cy="121499"/>
            </a:xfrm>
          </p:grpSpPr>
          <p:sp>
            <p:nvSpPr>
              <p:cNvPr id="53" name="Rectangle 52"/>
              <p:cNvSpPr/>
              <p:nvPr/>
            </p:nvSpPr>
            <p:spPr>
              <a:xfrm>
                <a:off x="6763746" y="3733275"/>
                <a:ext cx="201882" cy="457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sp>
            <p:nvSpPr>
              <p:cNvPr id="54" name="Flowchart: Connector 53"/>
              <p:cNvSpPr/>
              <p:nvPr/>
            </p:nvSpPr>
            <p:spPr>
              <a:xfrm>
                <a:off x="6943646" y="3694901"/>
                <a:ext cx="118755" cy="1214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grpSp>
        <p:pic>
          <p:nvPicPr>
            <p:cNvPr id="8" name="Picture 7"/>
            <p:cNvPicPr>
              <a:picLocks noChangeAspect="1"/>
            </p:cNvPicPr>
            <p:nvPr/>
          </p:nvPicPr>
          <p:blipFill>
            <a:blip r:embed="rId2"/>
            <a:stretch>
              <a:fillRect/>
            </a:stretch>
          </p:blipFill>
          <p:spPr>
            <a:xfrm>
              <a:off x="2238940" y="2644961"/>
              <a:ext cx="131681" cy="97146"/>
            </a:xfrm>
            <a:prstGeom prst="rect">
              <a:avLst/>
            </a:prstGeom>
            <a:solidFill>
              <a:schemeClr val="accent6">
                <a:lumMod val="60000"/>
                <a:lumOff val="40000"/>
              </a:schemeClr>
            </a:solidFill>
          </p:spPr>
        </p:pic>
        <p:pic>
          <p:nvPicPr>
            <p:cNvPr id="9" name="Picture 8"/>
            <p:cNvPicPr>
              <a:picLocks noChangeAspect="1"/>
            </p:cNvPicPr>
            <p:nvPr/>
          </p:nvPicPr>
          <p:blipFill>
            <a:blip r:embed="rId2"/>
            <a:stretch>
              <a:fillRect/>
            </a:stretch>
          </p:blipFill>
          <p:spPr>
            <a:xfrm>
              <a:off x="2238940" y="2772759"/>
              <a:ext cx="131681" cy="97146"/>
            </a:xfrm>
            <a:prstGeom prst="rect">
              <a:avLst/>
            </a:prstGeom>
            <a:solidFill>
              <a:schemeClr val="accent6">
                <a:lumMod val="60000"/>
                <a:lumOff val="40000"/>
              </a:schemeClr>
            </a:solidFill>
          </p:spPr>
        </p:pic>
        <p:pic>
          <p:nvPicPr>
            <p:cNvPr id="10" name="Picture 9"/>
            <p:cNvPicPr>
              <a:picLocks noChangeAspect="1"/>
            </p:cNvPicPr>
            <p:nvPr/>
          </p:nvPicPr>
          <p:blipFill>
            <a:blip r:embed="rId2"/>
            <a:stretch>
              <a:fillRect/>
            </a:stretch>
          </p:blipFill>
          <p:spPr>
            <a:xfrm>
              <a:off x="2238940" y="2894271"/>
              <a:ext cx="131681" cy="97146"/>
            </a:xfrm>
            <a:prstGeom prst="rect">
              <a:avLst/>
            </a:prstGeom>
            <a:solidFill>
              <a:schemeClr val="accent6">
                <a:lumMod val="60000"/>
                <a:lumOff val="40000"/>
              </a:schemeClr>
            </a:solidFill>
          </p:spPr>
        </p:pic>
        <p:cxnSp>
          <p:nvCxnSpPr>
            <p:cNvPr id="11" name="Straight Connector 10"/>
            <p:cNvCxnSpPr>
              <a:stCxn id="8" idx="3"/>
            </p:cNvCxnSpPr>
            <p:nvPr/>
          </p:nvCxnSpPr>
          <p:spPr>
            <a:xfrm flipV="1">
              <a:off x="2370622" y="2692304"/>
              <a:ext cx="784380" cy="12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3"/>
            </p:cNvCxnSpPr>
            <p:nvPr/>
          </p:nvCxnSpPr>
          <p:spPr>
            <a:xfrm>
              <a:off x="2370622" y="2942845"/>
              <a:ext cx="79045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3"/>
            </p:cNvCxnSpPr>
            <p:nvPr/>
          </p:nvCxnSpPr>
          <p:spPr>
            <a:xfrm>
              <a:off x="2370620" y="2821332"/>
              <a:ext cx="747148" cy="19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96748" y="2578423"/>
              <a:ext cx="803171" cy="520744"/>
            </a:xfrm>
            <a:prstGeom prst="rect">
              <a:avLst/>
            </a:prstGeom>
            <a:noFill/>
          </p:spPr>
          <p:txBody>
            <a:bodyPr wrap="square" rtlCol="0">
              <a:spAutoFit/>
            </a:bodyPr>
            <a:lstStyle/>
            <a:p>
              <a:pPr algn="ctr" defTabSz="932597"/>
              <a:r>
                <a:rPr lang="en-US" sz="1224" i="1" dirty="0">
                  <a:solidFill>
                    <a:prstClr val="black"/>
                  </a:solidFill>
                </a:rPr>
                <a:t>Non-IP</a:t>
              </a:r>
            </a:p>
            <a:p>
              <a:pPr algn="ctr" defTabSz="932597"/>
              <a:r>
                <a:rPr lang="en-US" sz="1224" i="1" dirty="0">
                  <a:solidFill>
                    <a:prstClr val="black"/>
                  </a:solidFill>
                </a:rPr>
                <a:t>Capable Devices</a:t>
              </a:r>
            </a:p>
          </p:txBody>
        </p:sp>
        <p:grpSp>
          <p:nvGrpSpPr>
            <p:cNvPr id="15" name="Group 14"/>
            <p:cNvGrpSpPr/>
            <p:nvPr/>
          </p:nvGrpSpPr>
          <p:grpSpPr>
            <a:xfrm>
              <a:off x="2193393" y="3205850"/>
              <a:ext cx="246441" cy="443663"/>
              <a:chOff x="3659630" y="2963972"/>
              <a:chExt cx="301407" cy="698198"/>
            </a:xfrm>
          </p:grpSpPr>
          <p:pic>
            <p:nvPicPr>
              <p:cNvPr id="51" name="Picture 50"/>
              <p:cNvPicPr>
                <a:picLocks noChangeAspect="1"/>
              </p:cNvPicPr>
              <p:nvPr/>
            </p:nvPicPr>
            <p:blipFill>
              <a:blip r:embed="rId3"/>
              <a:stretch>
                <a:fillRect/>
              </a:stretch>
            </p:blipFill>
            <p:spPr>
              <a:xfrm>
                <a:off x="3659630" y="2963972"/>
                <a:ext cx="301407" cy="207462"/>
              </a:xfrm>
              <a:prstGeom prst="rect">
                <a:avLst/>
              </a:prstGeom>
              <a:solidFill>
                <a:schemeClr val="accent6">
                  <a:lumMod val="60000"/>
                  <a:lumOff val="40000"/>
                </a:schemeClr>
              </a:solidFill>
            </p:spPr>
          </p:pic>
          <p:pic>
            <p:nvPicPr>
              <p:cNvPr id="52" name="Picture 51"/>
              <p:cNvPicPr>
                <a:picLocks noChangeAspect="1"/>
              </p:cNvPicPr>
              <p:nvPr/>
            </p:nvPicPr>
            <p:blipFill>
              <a:blip r:embed="rId3"/>
              <a:stretch>
                <a:fillRect/>
              </a:stretch>
            </p:blipFill>
            <p:spPr>
              <a:xfrm>
                <a:off x="3659630" y="3454708"/>
                <a:ext cx="301407" cy="207462"/>
              </a:xfrm>
              <a:prstGeom prst="rect">
                <a:avLst/>
              </a:prstGeom>
              <a:solidFill>
                <a:schemeClr val="accent6">
                  <a:lumMod val="60000"/>
                  <a:lumOff val="40000"/>
                </a:schemeClr>
              </a:solidFill>
            </p:spPr>
          </p:pic>
        </p:grpSp>
        <p:pic>
          <p:nvPicPr>
            <p:cNvPr id="16" name="Picture 15"/>
            <p:cNvPicPr>
              <a:picLocks noChangeAspect="1"/>
            </p:cNvPicPr>
            <p:nvPr/>
          </p:nvPicPr>
          <p:blipFill>
            <a:blip r:embed="rId3"/>
            <a:stretch>
              <a:fillRect/>
            </a:stretch>
          </p:blipFill>
          <p:spPr>
            <a:xfrm>
              <a:off x="2193393" y="3358205"/>
              <a:ext cx="246441" cy="135709"/>
            </a:xfrm>
            <a:prstGeom prst="rect">
              <a:avLst/>
            </a:prstGeom>
            <a:solidFill>
              <a:schemeClr val="accent6">
                <a:lumMod val="60000"/>
                <a:lumOff val="40000"/>
              </a:schemeClr>
            </a:solidFill>
          </p:spPr>
        </p:pic>
        <p:cxnSp>
          <p:nvCxnSpPr>
            <p:cNvPr id="17" name="Straight Connector 16"/>
            <p:cNvCxnSpPr>
              <a:stCxn id="16" idx="3"/>
              <a:endCxn id="23" idx="6"/>
            </p:cNvCxnSpPr>
            <p:nvPr/>
          </p:nvCxnSpPr>
          <p:spPr>
            <a:xfrm>
              <a:off x="2439835" y="3426060"/>
              <a:ext cx="1742133" cy="6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1" idx="3"/>
              <a:endCxn id="23" idx="5"/>
            </p:cNvCxnSpPr>
            <p:nvPr/>
          </p:nvCxnSpPr>
          <p:spPr>
            <a:xfrm>
              <a:off x="2439835" y="3271765"/>
              <a:ext cx="1756782" cy="1241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2" idx="3"/>
              <a:endCxn id="23" idx="7"/>
            </p:cNvCxnSpPr>
            <p:nvPr/>
          </p:nvCxnSpPr>
          <p:spPr>
            <a:xfrm flipV="1">
              <a:off x="2439835" y="3457460"/>
              <a:ext cx="1756782" cy="1261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58946" y="3170401"/>
              <a:ext cx="857637" cy="520744"/>
            </a:xfrm>
            <a:prstGeom prst="rect">
              <a:avLst/>
            </a:prstGeom>
            <a:noFill/>
          </p:spPr>
          <p:txBody>
            <a:bodyPr wrap="square" rtlCol="0">
              <a:spAutoFit/>
            </a:bodyPr>
            <a:lstStyle/>
            <a:p>
              <a:pPr algn="ctr" defTabSz="932597"/>
              <a:r>
                <a:rPr lang="en-US" sz="1224" i="1" dirty="0">
                  <a:solidFill>
                    <a:prstClr val="black"/>
                  </a:solidFill>
                </a:rPr>
                <a:t>IP</a:t>
              </a:r>
            </a:p>
            <a:p>
              <a:pPr algn="ctr" defTabSz="932597"/>
              <a:r>
                <a:rPr lang="en-US" sz="1224" i="1" dirty="0">
                  <a:solidFill>
                    <a:prstClr val="black"/>
                  </a:solidFill>
                </a:rPr>
                <a:t>Capable Devices</a:t>
              </a:r>
            </a:p>
          </p:txBody>
        </p:sp>
        <p:grpSp>
          <p:nvGrpSpPr>
            <p:cNvPr id="21" name="Group 20"/>
            <p:cNvGrpSpPr/>
            <p:nvPr/>
          </p:nvGrpSpPr>
          <p:grpSpPr>
            <a:xfrm>
              <a:off x="4178744" y="2783086"/>
              <a:ext cx="244300" cy="87019"/>
              <a:chOff x="2454402" y="2952275"/>
              <a:chExt cx="290031" cy="121499"/>
            </a:xfrm>
          </p:grpSpPr>
          <p:sp>
            <p:nvSpPr>
              <p:cNvPr id="49" name="Rectangle 48"/>
              <p:cNvSpPr/>
              <p:nvPr/>
            </p:nvSpPr>
            <p:spPr>
              <a:xfrm rot="10800000">
                <a:off x="2542551" y="2989681"/>
                <a:ext cx="201882" cy="457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sp>
            <p:nvSpPr>
              <p:cNvPr id="50" name="Flowchart: Connector 49"/>
              <p:cNvSpPr/>
              <p:nvPr/>
            </p:nvSpPr>
            <p:spPr>
              <a:xfrm rot="10800000">
                <a:off x="2454402" y="2952275"/>
                <a:ext cx="118755" cy="1214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grpSp>
        <p:sp>
          <p:nvSpPr>
            <p:cNvPr id="22" name="Rectangle 21"/>
            <p:cNvSpPr/>
            <p:nvPr/>
          </p:nvSpPr>
          <p:spPr>
            <a:xfrm rot="10800000">
              <a:off x="4251986" y="3409976"/>
              <a:ext cx="170050" cy="3274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sp>
          <p:nvSpPr>
            <p:cNvPr id="23" name="Flowchart: Connector 22"/>
            <p:cNvSpPr/>
            <p:nvPr/>
          </p:nvSpPr>
          <p:spPr>
            <a:xfrm rot="10800000">
              <a:off x="4181968" y="3383185"/>
              <a:ext cx="100030" cy="8701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sp>
          <p:nvSpPr>
            <p:cNvPr id="24" name="TextBox 23"/>
            <p:cNvSpPr txBox="1">
              <a:spLocks/>
            </p:cNvSpPr>
            <p:nvPr/>
          </p:nvSpPr>
          <p:spPr>
            <a:xfrm rot="16200000">
              <a:off x="3921198" y="3074264"/>
              <a:ext cx="1366658" cy="354223"/>
            </a:xfrm>
            <a:prstGeom prst="rect">
              <a:avLst/>
            </a:prstGeom>
            <a:solidFill>
              <a:schemeClr val="accent4">
                <a:lumMod val="75000"/>
              </a:schemeClr>
            </a:solidFill>
            <a:ln>
              <a:noFill/>
            </a:ln>
          </p:spPr>
          <p:txBody>
            <a:bodyPr wrap="square" lIns="0" rIns="0" rtlCol="0" anchor="ctr">
              <a:noAutofit/>
            </a:bodyPr>
            <a:lstStyle/>
            <a:p>
              <a:pPr algn="ctr" defTabSz="932597"/>
              <a:r>
                <a:rPr lang="en-US" sz="1428" b="1" dirty="0">
                  <a:solidFill>
                    <a:prstClr val="white"/>
                  </a:solidFill>
                </a:rPr>
                <a:t>Cloud Gateway</a:t>
              </a:r>
            </a:p>
          </p:txBody>
        </p:sp>
        <p:sp>
          <p:nvSpPr>
            <p:cNvPr id="25" name="Rectangle 24"/>
            <p:cNvSpPr/>
            <p:nvPr/>
          </p:nvSpPr>
          <p:spPr>
            <a:xfrm>
              <a:off x="5228142" y="3573177"/>
              <a:ext cx="674908" cy="36329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b="1" dirty="0">
                  <a:solidFill>
                    <a:prstClr val="white"/>
                  </a:solidFill>
                </a:rPr>
                <a:t>Custom Code</a:t>
              </a:r>
            </a:p>
          </p:txBody>
        </p:sp>
        <p:cxnSp>
          <p:nvCxnSpPr>
            <p:cNvPr id="26" name="Straight Connector 25"/>
            <p:cNvCxnSpPr>
              <a:stCxn id="54" idx="6"/>
              <a:endCxn id="25" idx="1"/>
            </p:cNvCxnSpPr>
            <p:nvPr/>
          </p:nvCxnSpPr>
          <p:spPr>
            <a:xfrm flipV="1">
              <a:off x="5027189" y="3754825"/>
              <a:ext cx="200953" cy="763"/>
            </a:xfrm>
            <a:prstGeom prst="line">
              <a:avLst/>
            </a:prstGeom>
            <a:ln>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143727" y="2568046"/>
              <a:ext cx="472120" cy="136665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9" name="Rectangle 28"/>
            <p:cNvSpPr/>
            <p:nvPr/>
          </p:nvSpPr>
          <p:spPr>
            <a:xfrm>
              <a:off x="5971953" y="3090928"/>
              <a:ext cx="170050" cy="3274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0" name="Flowchart: Connector 29"/>
            <p:cNvSpPr/>
            <p:nvPr/>
          </p:nvSpPr>
          <p:spPr>
            <a:xfrm>
              <a:off x="5879631" y="3065440"/>
              <a:ext cx="100030" cy="8701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cxnSp>
          <p:nvCxnSpPr>
            <p:cNvPr id="31" name="Straight Connector 30"/>
            <p:cNvCxnSpPr>
              <a:stCxn id="30" idx="2"/>
            </p:cNvCxnSpPr>
            <p:nvPr/>
          </p:nvCxnSpPr>
          <p:spPr>
            <a:xfrm flipH="1" flipV="1">
              <a:off x="4781638" y="3105397"/>
              <a:ext cx="1097993" cy="3553"/>
            </a:xfrm>
            <a:prstGeom prst="line">
              <a:avLst/>
            </a:prstGeom>
            <a:ln>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50" idx="6"/>
            </p:cNvCxnSpPr>
            <p:nvPr/>
          </p:nvCxnSpPr>
          <p:spPr>
            <a:xfrm>
              <a:off x="3574464" y="2823273"/>
              <a:ext cx="604279" cy="3323"/>
            </a:xfrm>
            <a:prstGeom prst="line">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6200000">
              <a:off x="5744700" y="3051581"/>
              <a:ext cx="1268451" cy="456696"/>
            </a:xfrm>
            <a:prstGeom prst="rect">
              <a:avLst/>
            </a:prstGeom>
            <a:noFill/>
          </p:spPr>
          <p:txBody>
            <a:bodyPr wrap="square" rtlCol="0" anchor="ctr">
              <a:spAutoFit/>
            </a:bodyPr>
            <a:lstStyle/>
            <a:p>
              <a:pPr algn="ctr" defTabSz="932597"/>
              <a:r>
                <a:rPr lang="en-US" sz="1428" b="1" dirty="0">
                  <a:solidFill>
                    <a:prstClr val="white"/>
                  </a:solidFill>
                </a:rPr>
                <a:t>Cloud Platform Services</a:t>
              </a:r>
            </a:p>
          </p:txBody>
        </p:sp>
        <p:cxnSp>
          <p:nvCxnSpPr>
            <p:cNvPr id="34" name="Straight Connector 33"/>
            <p:cNvCxnSpPr>
              <a:endCxn id="35" idx="1"/>
            </p:cNvCxnSpPr>
            <p:nvPr/>
          </p:nvCxnSpPr>
          <p:spPr>
            <a:xfrm flipV="1">
              <a:off x="6603346" y="3724837"/>
              <a:ext cx="1159284" cy="2713"/>
            </a:xfrm>
            <a:prstGeom prst="line">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762630" y="3517684"/>
              <a:ext cx="1173436" cy="414305"/>
            </a:xfrm>
            <a:prstGeom prst="rect">
              <a:avLst/>
            </a:prstGeom>
            <a:solidFill>
              <a:schemeClr val="accent3">
                <a:lumMod val="75000"/>
              </a:schemeClr>
            </a:solidFill>
          </p:spPr>
          <p:txBody>
            <a:bodyPr wrap="square" rtlCol="0" anchor="ctr">
              <a:noAutofit/>
            </a:bodyPr>
            <a:lstStyle/>
            <a:p>
              <a:pPr algn="ctr" defTabSz="932597"/>
              <a:r>
                <a:rPr lang="en-US" sz="1428" b="1" dirty="0">
                  <a:solidFill>
                    <a:prstClr val="white"/>
                  </a:solidFill>
                </a:rPr>
                <a:t>Enterprise</a:t>
              </a:r>
            </a:p>
            <a:p>
              <a:pPr algn="ctr" defTabSz="932597"/>
              <a:r>
                <a:rPr lang="en-US" sz="1428" b="1" dirty="0">
                  <a:solidFill>
                    <a:prstClr val="white"/>
                  </a:solidFill>
                </a:rPr>
                <a:t>Systems</a:t>
              </a:r>
            </a:p>
          </p:txBody>
        </p:sp>
        <p:sp>
          <p:nvSpPr>
            <p:cNvPr id="36" name="TextBox 35"/>
            <p:cNvSpPr txBox="1"/>
            <p:nvPr/>
          </p:nvSpPr>
          <p:spPr>
            <a:xfrm>
              <a:off x="7761363" y="2564200"/>
              <a:ext cx="1173436" cy="414305"/>
            </a:xfrm>
            <a:prstGeom prst="rect">
              <a:avLst/>
            </a:prstGeom>
            <a:solidFill>
              <a:schemeClr val="accent3">
                <a:lumMod val="75000"/>
              </a:schemeClr>
            </a:solidFill>
          </p:spPr>
          <p:txBody>
            <a:bodyPr wrap="square" rtlCol="0" anchor="ctr">
              <a:noAutofit/>
            </a:bodyPr>
            <a:lstStyle/>
            <a:p>
              <a:pPr algn="ctr" defTabSz="932597"/>
              <a:r>
                <a:rPr lang="en-US" sz="1428" b="1" dirty="0">
                  <a:solidFill>
                    <a:prstClr val="white"/>
                  </a:solidFill>
                </a:rPr>
                <a:t>Third-Party</a:t>
              </a:r>
              <a:r>
                <a:rPr lang="en-US" sz="1224" b="1" dirty="0">
                  <a:solidFill>
                    <a:prstClr val="white"/>
                  </a:solidFill>
                </a:rPr>
                <a:t> Data </a:t>
              </a:r>
            </a:p>
            <a:p>
              <a:pPr algn="ctr" defTabSz="932597"/>
              <a:r>
                <a:rPr lang="en-US" sz="1428" b="1" dirty="0">
                  <a:solidFill>
                    <a:prstClr val="white"/>
                  </a:solidFill>
                </a:rPr>
                <a:t>and Services</a:t>
              </a:r>
            </a:p>
          </p:txBody>
        </p:sp>
        <p:sp>
          <p:nvSpPr>
            <p:cNvPr id="38" name="Oval 37"/>
            <p:cNvSpPr/>
            <p:nvPr/>
          </p:nvSpPr>
          <p:spPr>
            <a:xfrm>
              <a:off x="2114280" y="1880705"/>
              <a:ext cx="381000" cy="39624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A</a:t>
              </a:r>
            </a:p>
          </p:txBody>
        </p:sp>
        <p:sp>
          <p:nvSpPr>
            <p:cNvPr id="39" name="Oval 38"/>
            <p:cNvSpPr/>
            <p:nvPr/>
          </p:nvSpPr>
          <p:spPr>
            <a:xfrm>
              <a:off x="3155002" y="1880705"/>
              <a:ext cx="381000" cy="39624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B</a:t>
              </a:r>
            </a:p>
          </p:txBody>
        </p:sp>
        <p:sp>
          <p:nvSpPr>
            <p:cNvPr id="40" name="Oval 39"/>
            <p:cNvSpPr/>
            <p:nvPr/>
          </p:nvSpPr>
          <p:spPr>
            <a:xfrm>
              <a:off x="4414027" y="1879849"/>
              <a:ext cx="381000" cy="396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C</a:t>
              </a:r>
            </a:p>
          </p:txBody>
        </p:sp>
        <p:sp>
          <p:nvSpPr>
            <p:cNvPr id="41" name="Oval 40"/>
            <p:cNvSpPr/>
            <p:nvPr/>
          </p:nvSpPr>
          <p:spPr>
            <a:xfrm>
              <a:off x="5375096" y="1880705"/>
              <a:ext cx="381000" cy="396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D</a:t>
              </a:r>
            </a:p>
          </p:txBody>
        </p:sp>
        <p:sp>
          <p:nvSpPr>
            <p:cNvPr id="42" name="Oval 41"/>
            <p:cNvSpPr/>
            <p:nvPr/>
          </p:nvSpPr>
          <p:spPr>
            <a:xfrm>
              <a:off x="6186474" y="1879849"/>
              <a:ext cx="381000" cy="396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E</a:t>
              </a:r>
            </a:p>
          </p:txBody>
        </p:sp>
        <p:sp>
          <p:nvSpPr>
            <p:cNvPr id="43" name="Oval 42"/>
            <p:cNvSpPr/>
            <p:nvPr/>
          </p:nvSpPr>
          <p:spPr>
            <a:xfrm>
              <a:off x="8157577" y="1879849"/>
              <a:ext cx="381000" cy="39624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F</a:t>
              </a:r>
            </a:p>
          </p:txBody>
        </p:sp>
      </p:grpSp>
      <p:cxnSp>
        <p:nvCxnSpPr>
          <p:cNvPr id="71" name="Elbow Connector 70"/>
          <p:cNvCxnSpPr>
            <a:stCxn id="25" idx="2"/>
            <a:endCxn id="23" idx="0"/>
          </p:cNvCxnSpPr>
          <p:nvPr/>
        </p:nvCxnSpPr>
        <p:spPr>
          <a:xfrm rot="5400000" flipH="1">
            <a:off x="4777275" y="3526917"/>
            <a:ext cx="600427" cy="1583876"/>
          </a:xfrm>
          <a:prstGeom prst="bentConnector3">
            <a:avLst>
              <a:gd name="adj1" fmla="val -38831"/>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25" idx="0"/>
            <a:endCxn id="30" idx="4"/>
          </p:cNvCxnSpPr>
          <p:nvPr/>
        </p:nvCxnSpPr>
        <p:spPr>
          <a:xfrm rot="5400000" flipH="1" flipV="1">
            <a:off x="5814726" y="3664173"/>
            <a:ext cx="541770" cy="432367"/>
          </a:xfrm>
          <a:prstGeom prst="bentConnector3">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6200000">
            <a:off x="2716045" y="2845909"/>
            <a:ext cx="933737" cy="554969"/>
          </a:xfrm>
          <a:prstGeom prst="rect">
            <a:avLst/>
          </a:prstGeom>
          <a:solidFill>
            <a:schemeClr val="accent3">
              <a:lumMod val="75000"/>
            </a:schemeClr>
          </a:solidFill>
        </p:spPr>
        <p:txBody>
          <a:bodyPr wrap="square" rtlCol="0">
            <a:spAutoFit/>
          </a:bodyPr>
          <a:lstStyle/>
          <a:p>
            <a:pPr algn="ctr"/>
            <a:r>
              <a:rPr lang="en-US" sz="1400" b="1" dirty="0" smtClean="0">
                <a:solidFill>
                  <a:prstClr val="white"/>
                </a:solidFill>
              </a:rPr>
              <a:t>Field Gateway</a:t>
            </a:r>
            <a:endParaRPr lang="en-US" sz="1400" b="1" dirty="0">
              <a:solidFill>
                <a:prstClr val="white"/>
              </a:solidFill>
            </a:endParaRPr>
          </a:p>
        </p:txBody>
      </p:sp>
    </p:spTree>
    <p:extLst>
      <p:ext uri="{BB962C8B-B14F-4D97-AF65-F5344CB8AC3E}">
        <p14:creationId xmlns:p14="http://schemas.microsoft.com/office/powerpoint/2010/main" val="2287989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Azure Provides – Hosting Options</a:t>
            </a:r>
            <a:endParaRPr lang="en-US" dirty="0"/>
          </a:p>
        </p:txBody>
      </p:sp>
      <p:grpSp>
        <p:nvGrpSpPr>
          <p:cNvPr id="4" name="Group 3"/>
          <p:cNvGrpSpPr/>
          <p:nvPr/>
        </p:nvGrpSpPr>
        <p:grpSpPr>
          <a:xfrm>
            <a:off x="873364" y="1970696"/>
            <a:ext cx="8999029" cy="3172904"/>
            <a:chOff x="1358946" y="1879849"/>
            <a:chExt cx="7577120" cy="2463956"/>
          </a:xfrm>
        </p:grpSpPr>
        <p:cxnSp>
          <p:nvCxnSpPr>
            <p:cNvPr id="5" name="Straight Connector 4"/>
            <p:cNvCxnSpPr>
              <a:endCxn id="36" idx="1"/>
            </p:cNvCxnSpPr>
            <p:nvPr/>
          </p:nvCxnSpPr>
          <p:spPr>
            <a:xfrm flipV="1">
              <a:off x="6621306" y="2771353"/>
              <a:ext cx="1140057" cy="1407"/>
            </a:xfrm>
            <a:prstGeom prst="line">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515195" y="2164567"/>
              <a:ext cx="4001326" cy="217923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nvGrpSpPr>
            <p:cNvPr id="7" name="Group 6"/>
            <p:cNvGrpSpPr/>
            <p:nvPr/>
          </p:nvGrpSpPr>
          <p:grpSpPr>
            <a:xfrm>
              <a:off x="4775625" y="3712079"/>
              <a:ext cx="251564" cy="87019"/>
              <a:chOff x="6763746" y="3694901"/>
              <a:chExt cx="298655" cy="121499"/>
            </a:xfrm>
          </p:grpSpPr>
          <p:sp>
            <p:nvSpPr>
              <p:cNvPr id="53" name="Rectangle 52"/>
              <p:cNvSpPr/>
              <p:nvPr/>
            </p:nvSpPr>
            <p:spPr>
              <a:xfrm>
                <a:off x="6763746" y="3733275"/>
                <a:ext cx="201882" cy="457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sp>
            <p:nvSpPr>
              <p:cNvPr id="54" name="Flowchart: Connector 53"/>
              <p:cNvSpPr/>
              <p:nvPr/>
            </p:nvSpPr>
            <p:spPr>
              <a:xfrm>
                <a:off x="6943646" y="3694901"/>
                <a:ext cx="118755" cy="1214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grpSp>
        <p:pic>
          <p:nvPicPr>
            <p:cNvPr id="8" name="Picture 7"/>
            <p:cNvPicPr>
              <a:picLocks noChangeAspect="1"/>
            </p:cNvPicPr>
            <p:nvPr/>
          </p:nvPicPr>
          <p:blipFill>
            <a:blip r:embed="rId2"/>
            <a:stretch>
              <a:fillRect/>
            </a:stretch>
          </p:blipFill>
          <p:spPr>
            <a:xfrm>
              <a:off x="2238940" y="2644961"/>
              <a:ext cx="131681" cy="97146"/>
            </a:xfrm>
            <a:prstGeom prst="rect">
              <a:avLst/>
            </a:prstGeom>
            <a:solidFill>
              <a:schemeClr val="accent6">
                <a:lumMod val="60000"/>
                <a:lumOff val="40000"/>
              </a:schemeClr>
            </a:solidFill>
          </p:spPr>
        </p:pic>
        <p:pic>
          <p:nvPicPr>
            <p:cNvPr id="9" name="Picture 8"/>
            <p:cNvPicPr>
              <a:picLocks noChangeAspect="1"/>
            </p:cNvPicPr>
            <p:nvPr/>
          </p:nvPicPr>
          <p:blipFill>
            <a:blip r:embed="rId2"/>
            <a:stretch>
              <a:fillRect/>
            </a:stretch>
          </p:blipFill>
          <p:spPr>
            <a:xfrm>
              <a:off x="2238940" y="2772759"/>
              <a:ext cx="131681" cy="97146"/>
            </a:xfrm>
            <a:prstGeom prst="rect">
              <a:avLst/>
            </a:prstGeom>
            <a:solidFill>
              <a:schemeClr val="accent6">
                <a:lumMod val="60000"/>
                <a:lumOff val="40000"/>
              </a:schemeClr>
            </a:solidFill>
          </p:spPr>
        </p:pic>
        <p:pic>
          <p:nvPicPr>
            <p:cNvPr id="10" name="Picture 9"/>
            <p:cNvPicPr>
              <a:picLocks noChangeAspect="1"/>
            </p:cNvPicPr>
            <p:nvPr/>
          </p:nvPicPr>
          <p:blipFill>
            <a:blip r:embed="rId2"/>
            <a:stretch>
              <a:fillRect/>
            </a:stretch>
          </p:blipFill>
          <p:spPr>
            <a:xfrm>
              <a:off x="2238940" y="2894271"/>
              <a:ext cx="131681" cy="97146"/>
            </a:xfrm>
            <a:prstGeom prst="rect">
              <a:avLst/>
            </a:prstGeom>
            <a:solidFill>
              <a:schemeClr val="accent6">
                <a:lumMod val="60000"/>
                <a:lumOff val="40000"/>
              </a:schemeClr>
            </a:solidFill>
          </p:spPr>
        </p:pic>
        <p:cxnSp>
          <p:nvCxnSpPr>
            <p:cNvPr id="11" name="Straight Connector 10"/>
            <p:cNvCxnSpPr>
              <a:stCxn id="8" idx="3"/>
            </p:cNvCxnSpPr>
            <p:nvPr/>
          </p:nvCxnSpPr>
          <p:spPr>
            <a:xfrm flipV="1">
              <a:off x="2370622" y="2692304"/>
              <a:ext cx="784380" cy="12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3"/>
            </p:cNvCxnSpPr>
            <p:nvPr/>
          </p:nvCxnSpPr>
          <p:spPr>
            <a:xfrm>
              <a:off x="2370622" y="2942845"/>
              <a:ext cx="79045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3"/>
            </p:cNvCxnSpPr>
            <p:nvPr/>
          </p:nvCxnSpPr>
          <p:spPr>
            <a:xfrm>
              <a:off x="2370620" y="2821332"/>
              <a:ext cx="747148" cy="19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96748" y="2578423"/>
              <a:ext cx="803171" cy="520744"/>
            </a:xfrm>
            <a:prstGeom prst="rect">
              <a:avLst/>
            </a:prstGeom>
            <a:noFill/>
          </p:spPr>
          <p:txBody>
            <a:bodyPr wrap="square" rtlCol="0">
              <a:spAutoFit/>
            </a:bodyPr>
            <a:lstStyle/>
            <a:p>
              <a:pPr algn="ctr" defTabSz="932597"/>
              <a:r>
                <a:rPr lang="en-US" sz="1224" i="1" dirty="0">
                  <a:solidFill>
                    <a:prstClr val="black"/>
                  </a:solidFill>
                </a:rPr>
                <a:t>Non-IP</a:t>
              </a:r>
            </a:p>
            <a:p>
              <a:pPr algn="ctr" defTabSz="932597"/>
              <a:r>
                <a:rPr lang="en-US" sz="1224" i="1" dirty="0">
                  <a:solidFill>
                    <a:prstClr val="black"/>
                  </a:solidFill>
                </a:rPr>
                <a:t>Capable Devices</a:t>
              </a:r>
            </a:p>
          </p:txBody>
        </p:sp>
        <p:grpSp>
          <p:nvGrpSpPr>
            <p:cNvPr id="15" name="Group 14"/>
            <p:cNvGrpSpPr/>
            <p:nvPr/>
          </p:nvGrpSpPr>
          <p:grpSpPr>
            <a:xfrm>
              <a:off x="2193393" y="3205850"/>
              <a:ext cx="246441" cy="443663"/>
              <a:chOff x="3659630" y="2963972"/>
              <a:chExt cx="301407" cy="698198"/>
            </a:xfrm>
          </p:grpSpPr>
          <p:pic>
            <p:nvPicPr>
              <p:cNvPr id="51" name="Picture 50"/>
              <p:cNvPicPr>
                <a:picLocks noChangeAspect="1"/>
              </p:cNvPicPr>
              <p:nvPr/>
            </p:nvPicPr>
            <p:blipFill>
              <a:blip r:embed="rId3"/>
              <a:stretch>
                <a:fillRect/>
              </a:stretch>
            </p:blipFill>
            <p:spPr>
              <a:xfrm>
                <a:off x="3659630" y="2963972"/>
                <a:ext cx="301407" cy="207462"/>
              </a:xfrm>
              <a:prstGeom prst="rect">
                <a:avLst/>
              </a:prstGeom>
              <a:solidFill>
                <a:schemeClr val="accent6">
                  <a:lumMod val="60000"/>
                  <a:lumOff val="40000"/>
                </a:schemeClr>
              </a:solidFill>
            </p:spPr>
          </p:pic>
          <p:pic>
            <p:nvPicPr>
              <p:cNvPr id="52" name="Picture 51"/>
              <p:cNvPicPr>
                <a:picLocks noChangeAspect="1"/>
              </p:cNvPicPr>
              <p:nvPr/>
            </p:nvPicPr>
            <p:blipFill>
              <a:blip r:embed="rId3"/>
              <a:stretch>
                <a:fillRect/>
              </a:stretch>
            </p:blipFill>
            <p:spPr>
              <a:xfrm>
                <a:off x="3659630" y="3454708"/>
                <a:ext cx="301407" cy="207462"/>
              </a:xfrm>
              <a:prstGeom prst="rect">
                <a:avLst/>
              </a:prstGeom>
              <a:solidFill>
                <a:schemeClr val="accent6">
                  <a:lumMod val="60000"/>
                  <a:lumOff val="40000"/>
                </a:schemeClr>
              </a:solidFill>
            </p:spPr>
          </p:pic>
        </p:grpSp>
        <p:pic>
          <p:nvPicPr>
            <p:cNvPr id="16" name="Picture 15"/>
            <p:cNvPicPr>
              <a:picLocks noChangeAspect="1"/>
            </p:cNvPicPr>
            <p:nvPr/>
          </p:nvPicPr>
          <p:blipFill>
            <a:blip r:embed="rId3"/>
            <a:stretch>
              <a:fillRect/>
            </a:stretch>
          </p:blipFill>
          <p:spPr>
            <a:xfrm>
              <a:off x="2193393" y="3358205"/>
              <a:ext cx="246441" cy="135709"/>
            </a:xfrm>
            <a:prstGeom prst="rect">
              <a:avLst/>
            </a:prstGeom>
            <a:solidFill>
              <a:schemeClr val="accent6">
                <a:lumMod val="60000"/>
                <a:lumOff val="40000"/>
              </a:schemeClr>
            </a:solidFill>
          </p:spPr>
        </p:pic>
        <p:cxnSp>
          <p:nvCxnSpPr>
            <p:cNvPr id="17" name="Straight Connector 16"/>
            <p:cNvCxnSpPr>
              <a:stCxn id="16" idx="3"/>
              <a:endCxn id="23" idx="6"/>
            </p:cNvCxnSpPr>
            <p:nvPr/>
          </p:nvCxnSpPr>
          <p:spPr>
            <a:xfrm>
              <a:off x="2439835" y="3426060"/>
              <a:ext cx="1742133" cy="6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1" idx="3"/>
              <a:endCxn id="23" idx="5"/>
            </p:cNvCxnSpPr>
            <p:nvPr/>
          </p:nvCxnSpPr>
          <p:spPr>
            <a:xfrm>
              <a:off x="2439835" y="3271765"/>
              <a:ext cx="1756782" cy="1241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2" idx="3"/>
              <a:endCxn id="23" idx="7"/>
            </p:cNvCxnSpPr>
            <p:nvPr/>
          </p:nvCxnSpPr>
          <p:spPr>
            <a:xfrm flipV="1">
              <a:off x="2439835" y="3457460"/>
              <a:ext cx="1756782" cy="1261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58946" y="3170401"/>
              <a:ext cx="857637" cy="520744"/>
            </a:xfrm>
            <a:prstGeom prst="rect">
              <a:avLst/>
            </a:prstGeom>
            <a:noFill/>
          </p:spPr>
          <p:txBody>
            <a:bodyPr wrap="square" rtlCol="0">
              <a:spAutoFit/>
            </a:bodyPr>
            <a:lstStyle/>
            <a:p>
              <a:pPr algn="ctr" defTabSz="932597"/>
              <a:r>
                <a:rPr lang="en-US" sz="1224" i="1" dirty="0">
                  <a:solidFill>
                    <a:prstClr val="black"/>
                  </a:solidFill>
                </a:rPr>
                <a:t>IP</a:t>
              </a:r>
            </a:p>
            <a:p>
              <a:pPr algn="ctr" defTabSz="932597"/>
              <a:r>
                <a:rPr lang="en-US" sz="1224" i="1" dirty="0">
                  <a:solidFill>
                    <a:prstClr val="black"/>
                  </a:solidFill>
                </a:rPr>
                <a:t>Capable Devices</a:t>
              </a:r>
            </a:p>
          </p:txBody>
        </p:sp>
        <p:grpSp>
          <p:nvGrpSpPr>
            <p:cNvPr id="21" name="Group 20"/>
            <p:cNvGrpSpPr/>
            <p:nvPr/>
          </p:nvGrpSpPr>
          <p:grpSpPr>
            <a:xfrm>
              <a:off x="4178744" y="2783086"/>
              <a:ext cx="244300" cy="87019"/>
              <a:chOff x="2454402" y="2952275"/>
              <a:chExt cx="290031" cy="121499"/>
            </a:xfrm>
          </p:grpSpPr>
          <p:sp>
            <p:nvSpPr>
              <p:cNvPr id="49" name="Rectangle 48"/>
              <p:cNvSpPr/>
              <p:nvPr/>
            </p:nvSpPr>
            <p:spPr>
              <a:xfrm rot="10800000">
                <a:off x="2542551" y="2989681"/>
                <a:ext cx="201882" cy="457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sp>
            <p:nvSpPr>
              <p:cNvPr id="50" name="Flowchart: Connector 49"/>
              <p:cNvSpPr/>
              <p:nvPr/>
            </p:nvSpPr>
            <p:spPr>
              <a:xfrm rot="10800000">
                <a:off x="2454402" y="2952275"/>
                <a:ext cx="118755" cy="1214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grpSp>
        <p:sp>
          <p:nvSpPr>
            <p:cNvPr id="22" name="Rectangle 21"/>
            <p:cNvSpPr/>
            <p:nvPr/>
          </p:nvSpPr>
          <p:spPr>
            <a:xfrm rot="10800000">
              <a:off x="4251986" y="3409976"/>
              <a:ext cx="170050" cy="3274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sp>
          <p:nvSpPr>
            <p:cNvPr id="23" name="Flowchart: Connector 22"/>
            <p:cNvSpPr/>
            <p:nvPr/>
          </p:nvSpPr>
          <p:spPr>
            <a:xfrm rot="10800000">
              <a:off x="4181968" y="3383185"/>
              <a:ext cx="100030" cy="8701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224">
                <a:solidFill>
                  <a:prstClr val="white"/>
                </a:solidFill>
              </a:endParaRPr>
            </a:p>
          </p:txBody>
        </p:sp>
        <p:sp>
          <p:nvSpPr>
            <p:cNvPr id="24" name="TextBox 23"/>
            <p:cNvSpPr txBox="1">
              <a:spLocks/>
            </p:cNvSpPr>
            <p:nvPr/>
          </p:nvSpPr>
          <p:spPr>
            <a:xfrm rot="16200000">
              <a:off x="3921198" y="3074264"/>
              <a:ext cx="1366658" cy="354223"/>
            </a:xfrm>
            <a:prstGeom prst="rect">
              <a:avLst/>
            </a:prstGeom>
            <a:solidFill>
              <a:schemeClr val="accent4">
                <a:lumMod val="75000"/>
              </a:schemeClr>
            </a:solidFill>
            <a:ln>
              <a:noFill/>
            </a:ln>
          </p:spPr>
          <p:txBody>
            <a:bodyPr wrap="square" lIns="0" rIns="0" rtlCol="0" anchor="ctr">
              <a:noAutofit/>
            </a:bodyPr>
            <a:lstStyle/>
            <a:p>
              <a:pPr algn="ctr" defTabSz="932597"/>
              <a:r>
                <a:rPr lang="en-US" sz="1428" b="1" dirty="0">
                  <a:solidFill>
                    <a:prstClr val="white"/>
                  </a:solidFill>
                </a:rPr>
                <a:t>Cloud Gateway</a:t>
              </a:r>
            </a:p>
          </p:txBody>
        </p:sp>
        <p:sp>
          <p:nvSpPr>
            <p:cNvPr id="25" name="Rectangle 24"/>
            <p:cNvSpPr/>
            <p:nvPr/>
          </p:nvSpPr>
          <p:spPr>
            <a:xfrm>
              <a:off x="5228142" y="3573177"/>
              <a:ext cx="674908" cy="36329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b="1" dirty="0">
                  <a:solidFill>
                    <a:prstClr val="white"/>
                  </a:solidFill>
                </a:rPr>
                <a:t>Custom Code</a:t>
              </a:r>
            </a:p>
          </p:txBody>
        </p:sp>
        <p:cxnSp>
          <p:nvCxnSpPr>
            <p:cNvPr id="26" name="Straight Connector 25"/>
            <p:cNvCxnSpPr>
              <a:stCxn id="54" idx="6"/>
              <a:endCxn id="25" idx="1"/>
            </p:cNvCxnSpPr>
            <p:nvPr/>
          </p:nvCxnSpPr>
          <p:spPr>
            <a:xfrm flipV="1">
              <a:off x="5027189" y="3754825"/>
              <a:ext cx="200953" cy="763"/>
            </a:xfrm>
            <a:prstGeom prst="line">
              <a:avLst/>
            </a:prstGeom>
            <a:ln>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143727" y="2568046"/>
              <a:ext cx="472120" cy="136665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9" name="Rectangle 28"/>
            <p:cNvSpPr/>
            <p:nvPr/>
          </p:nvSpPr>
          <p:spPr>
            <a:xfrm>
              <a:off x="5971953" y="3090928"/>
              <a:ext cx="170050" cy="3274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0" name="Flowchart: Connector 29"/>
            <p:cNvSpPr/>
            <p:nvPr/>
          </p:nvSpPr>
          <p:spPr>
            <a:xfrm>
              <a:off x="5879631" y="3065440"/>
              <a:ext cx="100030" cy="8701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cxnSp>
          <p:nvCxnSpPr>
            <p:cNvPr id="31" name="Straight Connector 30"/>
            <p:cNvCxnSpPr>
              <a:stCxn id="30" idx="2"/>
            </p:cNvCxnSpPr>
            <p:nvPr/>
          </p:nvCxnSpPr>
          <p:spPr>
            <a:xfrm flipH="1" flipV="1">
              <a:off x="4781638" y="3105397"/>
              <a:ext cx="1097993" cy="3553"/>
            </a:xfrm>
            <a:prstGeom prst="line">
              <a:avLst/>
            </a:prstGeom>
            <a:ln>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50" idx="6"/>
            </p:cNvCxnSpPr>
            <p:nvPr/>
          </p:nvCxnSpPr>
          <p:spPr>
            <a:xfrm>
              <a:off x="3574464" y="2823273"/>
              <a:ext cx="604279" cy="3323"/>
            </a:xfrm>
            <a:prstGeom prst="line">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6200000">
              <a:off x="5744700" y="3051581"/>
              <a:ext cx="1268451" cy="456696"/>
            </a:xfrm>
            <a:prstGeom prst="rect">
              <a:avLst/>
            </a:prstGeom>
            <a:noFill/>
          </p:spPr>
          <p:txBody>
            <a:bodyPr wrap="square" rtlCol="0" anchor="ctr">
              <a:spAutoFit/>
            </a:bodyPr>
            <a:lstStyle/>
            <a:p>
              <a:pPr algn="ctr" defTabSz="932597"/>
              <a:r>
                <a:rPr lang="en-US" sz="1428" b="1" dirty="0">
                  <a:solidFill>
                    <a:prstClr val="white"/>
                  </a:solidFill>
                </a:rPr>
                <a:t>Cloud Platform Services</a:t>
              </a:r>
            </a:p>
          </p:txBody>
        </p:sp>
        <p:cxnSp>
          <p:nvCxnSpPr>
            <p:cNvPr id="34" name="Straight Connector 33"/>
            <p:cNvCxnSpPr>
              <a:endCxn id="35" idx="1"/>
            </p:cNvCxnSpPr>
            <p:nvPr/>
          </p:nvCxnSpPr>
          <p:spPr>
            <a:xfrm flipV="1">
              <a:off x="6603346" y="3724837"/>
              <a:ext cx="1159284" cy="2713"/>
            </a:xfrm>
            <a:prstGeom prst="line">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762630" y="3517684"/>
              <a:ext cx="1173436" cy="414305"/>
            </a:xfrm>
            <a:prstGeom prst="rect">
              <a:avLst/>
            </a:prstGeom>
            <a:solidFill>
              <a:schemeClr val="accent3">
                <a:lumMod val="75000"/>
              </a:schemeClr>
            </a:solidFill>
          </p:spPr>
          <p:txBody>
            <a:bodyPr wrap="square" rtlCol="0" anchor="ctr">
              <a:noAutofit/>
            </a:bodyPr>
            <a:lstStyle/>
            <a:p>
              <a:pPr algn="ctr" defTabSz="932597"/>
              <a:r>
                <a:rPr lang="en-US" sz="1428" b="1" dirty="0">
                  <a:solidFill>
                    <a:prstClr val="white"/>
                  </a:solidFill>
                </a:rPr>
                <a:t>Enterprise</a:t>
              </a:r>
            </a:p>
            <a:p>
              <a:pPr algn="ctr" defTabSz="932597"/>
              <a:r>
                <a:rPr lang="en-US" sz="1428" b="1" dirty="0">
                  <a:solidFill>
                    <a:prstClr val="white"/>
                  </a:solidFill>
                </a:rPr>
                <a:t>Systems</a:t>
              </a:r>
            </a:p>
          </p:txBody>
        </p:sp>
        <p:sp>
          <p:nvSpPr>
            <p:cNvPr id="36" name="TextBox 35"/>
            <p:cNvSpPr txBox="1"/>
            <p:nvPr/>
          </p:nvSpPr>
          <p:spPr>
            <a:xfrm>
              <a:off x="7761363" y="2564200"/>
              <a:ext cx="1173436" cy="414305"/>
            </a:xfrm>
            <a:prstGeom prst="rect">
              <a:avLst/>
            </a:prstGeom>
            <a:solidFill>
              <a:schemeClr val="accent3">
                <a:lumMod val="75000"/>
              </a:schemeClr>
            </a:solidFill>
          </p:spPr>
          <p:txBody>
            <a:bodyPr wrap="square" rtlCol="0" anchor="ctr">
              <a:noAutofit/>
            </a:bodyPr>
            <a:lstStyle/>
            <a:p>
              <a:pPr algn="ctr" defTabSz="932597"/>
              <a:r>
                <a:rPr lang="en-US" sz="1428" b="1" dirty="0">
                  <a:solidFill>
                    <a:prstClr val="white"/>
                  </a:solidFill>
                </a:rPr>
                <a:t>Third-Party</a:t>
              </a:r>
              <a:r>
                <a:rPr lang="en-US" sz="1224" b="1" dirty="0">
                  <a:solidFill>
                    <a:prstClr val="white"/>
                  </a:solidFill>
                </a:rPr>
                <a:t> Data </a:t>
              </a:r>
            </a:p>
            <a:p>
              <a:pPr algn="ctr" defTabSz="932597"/>
              <a:r>
                <a:rPr lang="en-US" sz="1428" b="1" dirty="0">
                  <a:solidFill>
                    <a:prstClr val="white"/>
                  </a:solidFill>
                </a:rPr>
                <a:t>and Services</a:t>
              </a:r>
            </a:p>
          </p:txBody>
        </p:sp>
        <p:sp>
          <p:nvSpPr>
            <p:cNvPr id="38" name="Oval 37"/>
            <p:cNvSpPr/>
            <p:nvPr/>
          </p:nvSpPr>
          <p:spPr>
            <a:xfrm>
              <a:off x="2114280" y="1880705"/>
              <a:ext cx="381000" cy="39624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A</a:t>
              </a:r>
            </a:p>
          </p:txBody>
        </p:sp>
        <p:sp>
          <p:nvSpPr>
            <p:cNvPr id="39" name="Oval 38"/>
            <p:cNvSpPr/>
            <p:nvPr/>
          </p:nvSpPr>
          <p:spPr>
            <a:xfrm>
              <a:off x="3155002" y="1880705"/>
              <a:ext cx="381000" cy="39624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B</a:t>
              </a:r>
            </a:p>
          </p:txBody>
        </p:sp>
        <p:sp>
          <p:nvSpPr>
            <p:cNvPr id="40" name="Oval 39"/>
            <p:cNvSpPr/>
            <p:nvPr/>
          </p:nvSpPr>
          <p:spPr>
            <a:xfrm>
              <a:off x="4414027" y="1879849"/>
              <a:ext cx="381000" cy="396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C</a:t>
              </a:r>
            </a:p>
          </p:txBody>
        </p:sp>
        <p:sp>
          <p:nvSpPr>
            <p:cNvPr id="41" name="Oval 40"/>
            <p:cNvSpPr/>
            <p:nvPr/>
          </p:nvSpPr>
          <p:spPr>
            <a:xfrm>
              <a:off x="5375096" y="1880705"/>
              <a:ext cx="381000" cy="396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D</a:t>
              </a:r>
            </a:p>
          </p:txBody>
        </p:sp>
        <p:sp>
          <p:nvSpPr>
            <p:cNvPr id="42" name="Oval 41"/>
            <p:cNvSpPr/>
            <p:nvPr/>
          </p:nvSpPr>
          <p:spPr>
            <a:xfrm>
              <a:off x="6186474" y="1879849"/>
              <a:ext cx="381000" cy="396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E</a:t>
              </a:r>
            </a:p>
          </p:txBody>
        </p:sp>
        <p:sp>
          <p:nvSpPr>
            <p:cNvPr id="43" name="Oval 42"/>
            <p:cNvSpPr/>
            <p:nvPr/>
          </p:nvSpPr>
          <p:spPr>
            <a:xfrm>
              <a:off x="8157577" y="1879849"/>
              <a:ext cx="381000" cy="39624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rPr>
                <a:t>F</a:t>
              </a:r>
            </a:p>
          </p:txBody>
        </p:sp>
      </p:grpSp>
      <p:cxnSp>
        <p:nvCxnSpPr>
          <p:cNvPr id="71" name="Elbow Connector 70"/>
          <p:cNvCxnSpPr>
            <a:stCxn id="25" idx="2"/>
            <a:endCxn id="23" idx="0"/>
          </p:cNvCxnSpPr>
          <p:nvPr/>
        </p:nvCxnSpPr>
        <p:spPr>
          <a:xfrm rot="5400000" flipH="1">
            <a:off x="4777275" y="3526917"/>
            <a:ext cx="600427" cy="1583876"/>
          </a:xfrm>
          <a:prstGeom prst="bentConnector3">
            <a:avLst>
              <a:gd name="adj1" fmla="val -38831"/>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25" idx="0"/>
            <a:endCxn id="30" idx="4"/>
          </p:cNvCxnSpPr>
          <p:nvPr/>
        </p:nvCxnSpPr>
        <p:spPr>
          <a:xfrm rot="5400000" flipH="1" flipV="1">
            <a:off x="5814726" y="3664173"/>
            <a:ext cx="541770" cy="432367"/>
          </a:xfrm>
          <a:prstGeom prst="bentConnector3">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447644" y="5219772"/>
            <a:ext cx="2843565" cy="1447590"/>
            <a:chOff x="5032106" y="5051380"/>
            <a:chExt cx="2788062" cy="1419335"/>
          </a:xfrm>
        </p:grpSpPr>
        <p:sp>
          <p:nvSpPr>
            <p:cNvPr id="59" name="Rectangle 58"/>
            <p:cNvSpPr/>
            <p:nvPr/>
          </p:nvSpPr>
          <p:spPr>
            <a:xfrm>
              <a:off x="5032106" y="5051380"/>
              <a:ext cx="2788062" cy="141933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60" name="Rectangle 59"/>
            <p:cNvSpPr/>
            <p:nvPr/>
          </p:nvSpPr>
          <p:spPr bwMode="auto">
            <a:xfrm>
              <a:off x="5172262" y="5185315"/>
              <a:ext cx="1190659" cy="310711"/>
            </a:xfrm>
            <a:prstGeom prst="rect">
              <a:avLst/>
            </a:prstGeom>
            <a:solidFill>
              <a:schemeClr val="accent5">
                <a:lumMod val="5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78" tIns="146302" rIns="182878" bIns="146302" numCol="1" spcCol="0" rtlCol="0" fromWordArt="0" anchor="ctr" anchorCtr="0" forceAA="0" compatLnSpc="1">
              <a:prstTxWarp prst="textNoShape">
                <a:avLst/>
              </a:prstTxWarp>
              <a:noAutofit/>
            </a:bodyPr>
            <a:lstStyle/>
            <a:p>
              <a:pPr algn="ctr" defTabSz="932483" fontAlgn="base">
                <a:lnSpc>
                  <a:spcPct val="90000"/>
                </a:lnSpc>
                <a:spcBef>
                  <a:spcPct val="0"/>
                </a:spcBef>
                <a:spcAft>
                  <a:spcPct val="0"/>
                </a:spcAft>
              </a:pPr>
              <a:r>
                <a:rPr lang="en-US" sz="1071" dirty="0">
                  <a:solidFill>
                    <a:prstClr val="white"/>
                  </a:solidFill>
                  <a:ea typeface="Segoe UI" pitchFamily="34" charset="0"/>
                  <a:cs typeface="Segoe UI" pitchFamily="34" charset="0"/>
                </a:rPr>
                <a:t>Web Sites</a:t>
              </a:r>
            </a:p>
          </p:txBody>
        </p:sp>
        <p:sp>
          <p:nvSpPr>
            <p:cNvPr id="61" name="Rectangle 60"/>
            <p:cNvSpPr/>
            <p:nvPr/>
          </p:nvSpPr>
          <p:spPr bwMode="auto">
            <a:xfrm>
              <a:off x="5171122" y="5594658"/>
              <a:ext cx="1192933" cy="308064"/>
            </a:xfrm>
            <a:prstGeom prst="rect">
              <a:avLst/>
            </a:prstGeom>
            <a:solidFill>
              <a:schemeClr val="accent5">
                <a:lumMod val="5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78" tIns="146302" rIns="182878" bIns="146302" numCol="1" spcCol="0" rtlCol="0" fromWordArt="0" anchor="ctr" anchorCtr="0" forceAA="0" compatLnSpc="1">
              <a:prstTxWarp prst="textNoShape">
                <a:avLst/>
              </a:prstTxWarp>
              <a:noAutofit/>
            </a:bodyPr>
            <a:lstStyle/>
            <a:p>
              <a:pPr algn="ctr" defTabSz="932483" fontAlgn="base">
                <a:lnSpc>
                  <a:spcPct val="90000"/>
                </a:lnSpc>
                <a:spcBef>
                  <a:spcPct val="0"/>
                </a:spcBef>
                <a:spcAft>
                  <a:spcPct val="0"/>
                </a:spcAft>
              </a:pPr>
              <a:r>
                <a:rPr lang="en-US" sz="1020" dirty="0">
                  <a:solidFill>
                    <a:prstClr val="white"/>
                  </a:solidFill>
                  <a:ea typeface="Segoe UI" pitchFamily="34" charset="0"/>
                  <a:cs typeface="Segoe UI" pitchFamily="34" charset="0"/>
                </a:rPr>
                <a:t>Mobile Services</a:t>
              </a:r>
            </a:p>
          </p:txBody>
        </p:sp>
        <p:sp>
          <p:nvSpPr>
            <p:cNvPr id="62" name="Rectangle 61"/>
            <p:cNvSpPr/>
            <p:nvPr/>
          </p:nvSpPr>
          <p:spPr bwMode="auto">
            <a:xfrm>
              <a:off x="6503077" y="5603871"/>
              <a:ext cx="1190659" cy="310711"/>
            </a:xfrm>
            <a:prstGeom prst="rect">
              <a:avLst/>
            </a:prstGeom>
            <a:solidFill>
              <a:schemeClr val="accent5">
                <a:lumMod val="5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78" tIns="146302" rIns="182878" bIns="146302" numCol="1" spcCol="0" rtlCol="0" fromWordArt="0" anchor="ctr" anchorCtr="0" forceAA="0" compatLnSpc="1">
              <a:prstTxWarp prst="textNoShape">
                <a:avLst/>
              </a:prstTxWarp>
              <a:noAutofit/>
            </a:bodyPr>
            <a:lstStyle/>
            <a:p>
              <a:pPr algn="ctr" defTabSz="932483" fontAlgn="base">
                <a:lnSpc>
                  <a:spcPct val="90000"/>
                </a:lnSpc>
                <a:spcBef>
                  <a:spcPct val="0"/>
                </a:spcBef>
                <a:spcAft>
                  <a:spcPct val="0"/>
                </a:spcAft>
              </a:pPr>
              <a:r>
                <a:rPr lang="en-US" sz="1071" dirty="0">
                  <a:solidFill>
                    <a:prstClr val="white"/>
                  </a:solidFill>
                  <a:ea typeface="Segoe UI" pitchFamily="34" charset="0"/>
                  <a:cs typeface="Segoe UI" pitchFamily="34" charset="0"/>
                </a:rPr>
                <a:t>Cloud Services</a:t>
              </a:r>
            </a:p>
          </p:txBody>
        </p:sp>
        <p:sp>
          <p:nvSpPr>
            <p:cNvPr id="63" name="Rectangle 62"/>
            <p:cNvSpPr/>
            <p:nvPr/>
          </p:nvSpPr>
          <p:spPr bwMode="auto">
            <a:xfrm>
              <a:off x="5172263" y="6046367"/>
              <a:ext cx="2520241" cy="292836"/>
            </a:xfrm>
            <a:prstGeom prst="rect">
              <a:avLst/>
            </a:prstGeom>
            <a:solidFill>
              <a:schemeClr val="accent3">
                <a:lumMod val="7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78" tIns="146302" rIns="182878" bIns="146302" numCol="1" spcCol="0" rtlCol="0" fromWordArt="0" anchor="ctr" anchorCtr="0" forceAA="0" compatLnSpc="1">
              <a:prstTxWarp prst="textNoShape">
                <a:avLst/>
              </a:prstTxWarp>
              <a:noAutofit/>
            </a:bodyPr>
            <a:lstStyle/>
            <a:p>
              <a:pPr algn="ctr" defTabSz="932483" fontAlgn="base">
                <a:lnSpc>
                  <a:spcPct val="90000"/>
                </a:lnSpc>
                <a:spcBef>
                  <a:spcPct val="0"/>
                </a:spcBef>
                <a:spcAft>
                  <a:spcPct val="0"/>
                </a:spcAft>
              </a:pPr>
              <a:r>
                <a:rPr lang="en-US" sz="1071" dirty="0">
                  <a:solidFill>
                    <a:prstClr val="white"/>
                  </a:solidFill>
                  <a:ea typeface="Segoe UI" pitchFamily="34" charset="0"/>
                  <a:cs typeface="Segoe UI" pitchFamily="34" charset="0"/>
                </a:rPr>
                <a:t>External Code</a:t>
              </a:r>
            </a:p>
          </p:txBody>
        </p:sp>
        <p:sp>
          <p:nvSpPr>
            <p:cNvPr id="64" name="Rectangle 63"/>
            <p:cNvSpPr/>
            <p:nvPr/>
          </p:nvSpPr>
          <p:spPr bwMode="auto">
            <a:xfrm>
              <a:off x="6501843" y="5180140"/>
              <a:ext cx="1190659" cy="310711"/>
            </a:xfrm>
            <a:prstGeom prst="rect">
              <a:avLst/>
            </a:prstGeom>
            <a:solidFill>
              <a:schemeClr val="accent5">
                <a:lumMod val="5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78" tIns="146302" rIns="182878" bIns="146302" numCol="1" spcCol="0" rtlCol="0" fromWordArt="0" anchor="ctr" anchorCtr="0" forceAA="0" compatLnSpc="1">
              <a:prstTxWarp prst="textNoShape">
                <a:avLst/>
              </a:prstTxWarp>
              <a:noAutofit/>
            </a:bodyPr>
            <a:lstStyle/>
            <a:p>
              <a:pPr algn="ctr" defTabSz="932483" fontAlgn="base">
                <a:lnSpc>
                  <a:spcPct val="90000"/>
                </a:lnSpc>
                <a:spcBef>
                  <a:spcPct val="0"/>
                </a:spcBef>
                <a:spcAft>
                  <a:spcPct val="0"/>
                </a:spcAft>
              </a:pPr>
              <a:r>
                <a:rPr lang="en-US" sz="1071" dirty="0">
                  <a:solidFill>
                    <a:prstClr val="white"/>
                  </a:solidFill>
                  <a:ea typeface="Segoe UI" pitchFamily="34" charset="0"/>
                  <a:cs typeface="Segoe UI" pitchFamily="34" charset="0"/>
                </a:rPr>
                <a:t>VM Roles</a:t>
              </a:r>
            </a:p>
          </p:txBody>
        </p:sp>
      </p:grpSp>
      <p:sp>
        <p:nvSpPr>
          <p:cNvPr id="47" name="Trapezoid 46"/>
          <p:cNvSpPr/>
          <p:nvPr/>
        </p:nvSpPr>
        <p:spPr>
          <a:xfrm>
            <a:off x="4447644" y="4613294"/>
            <a:ext cx="2843565" cy="606394"/>
          </a:xfrm>
          <a:prstGeom prst="trapezoid">
            <a:avLst>
              <a:gd name="adj" fmla="val 16961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66" name="TextBox 65"/>
          <p:cNvSpPr txBox="1"/>
          <p:nvPr/>
        </p:nvSpPr>
        <p:spPr>
          <a:xfrm rot="16200000">
            <a:off x="2716045" y="2845909"/>
            <a:ext cx="933737" cy="554969"/>
          </a:xfrm>
          <a:prstGeom prst="rect">
            <a:avLst/>
          </a:prstGeom>
          <a:solidFill>
            <a:schemeClr val="accent3">
              <a:lumMod val="75000"/>
            </a:schemeClr>
          </a:solidFill>
        </p:spPr>
        <p:txBody>
          <a:bodyPr wrap="square" rtlCol="0">
            <a:spAutoFit/>
          </a:bodyPr>
          <a:lstStyle/>
          <a:p>
            <a:pPr algn="ctr"/>
            <a:r>
              <a:rPr lang="en-US" sz="1400" b="1" dirty="0" smtClean="0">
                <a:solidFill>
                  <a:prstClr val="white"/>
                </a:solidFill>
              </a:rPr>
              <a:t>Field Gateway</a:t>
            </a:r>
            <a:endParaRPr lang="en-US" sz="1400" b="1" dirty="0">
              <a:solidFill>
                <a:prstClr val="white"/>
              </a:solidFill>
            </a:endParaRPr>
          </a:p>
        </p:txBody>
      </p:sp>
    </p:spTree>
    <p:extLst>
      <p:ext uri="{BB962C8B-B14F-4D97-AF65-F5344CB8AC3E}">
        <p14:creationId xmlns:p14="http://schemas.microsoft.com/office/powerpoint/2010/main" val="30051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Read-Only]" id="{53113E51-D140-46A3-A609-CC00421A080E}" vid="{2ECE9F4E-0669-4D00-AA50-9BB0DFCBED26}"/>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icrosoft">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2013-09-24 Industrie 4.0 und Smart Produc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crosoft">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Todd Holmquist-Sutherland; Paolo Salvatori</External_x0020_Speaker>
    <Session_x0020_Code xmlns="e36bfbf9-5e42-489c-a259-4c54eb22cb57">3-635</Session_x0020_Code>
    <Presentation_x0020_Date xmlns="e36bfbf9-5e42-489c-a259-4c54eb22cb57">2014-04-02T00:00:00-07:00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dcmitype/"/>
    <ds:schemaRef ds:uri="http://www.w3.org/XML/1998/namespace"/>
    <ds:schemaRef ds:uri="http://schemas.microsoft.com/sharepoint/v3"/>
    <ds:schemaRef ds:uri="http://purl.org/dc/terms/"/>
    <ds:schemaRef ds:uri="e36bfbf9-5e42-489c-a259-4c54eb22cb57"/>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Build_2014_Template</Template>
  <TotalTime>117</TotalTime>
  <Words>2505</Words>
  <Application>Microsoft Office PowerPoint</Application>
  <PresentationFormat>Custom</PresentationFormat>
  <Paragraphs>530</Paragraphs>
  <Slides>28</Slides>
  <Notes>9</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28</vt:i4>
      </vt:variant>
    </vt:vector>
  </HeadingPairs>
  <TitlesOfParts>
    <vt:vector size="46" baseType="lpstr">
      <vt:lpstr>ＭＳ Ｐゴシック</vt:lpstr>
      <vt:lpstr>Arial</vt:lpstr>
      <vt:lpstr>Avenir LT Pro 45 Book</vt:lpstr>
      <vt:lpstr>Calibri</vt:lpstr>
      <vt:lpstr>Calibri Light</vt:lpstr>
      <vt:lpstr>Consolas</vt:lpstr>
      <vt:lpstr>Segoe Semibold</vt:lpstr>
      <vt:lpstr>Segoe UI</vt:lpstr>
      <vt:lpstr>Segoe UI Light</vt:lpstr>
      <vt:lpstr>Wingdings</vt:lpstr>
      <vt:lpstr>5-30536_Build_2014_Breakout_Template_White_16x9</vt:lpstr>
      <vt:lpstr>1_5-30536_Build_2014_Breakout_Template_Blue_16x9</vt:lpstr>
      <vt:lpstr>1_5-30536_Build_2014_Breakout_Template_White_16x9</vt:lpstr>
      <vt:lpstr>6_Office Theme</vt:lpstr>
      <vt:lpstr>7_Office Theme</vt:lpstr>
      <vt:lpstr>1_Office Theme</vt:lpstr>
      <vt:lpstr>Office Theme</vt:lpstr>
      <vt:lpstr>2_2013-09-24 Industrie 4.0 und Smart Products</vt:lpstr>
      <vt:lpstr>PowerPoint Presentation</vt:lpstr>
      <vt:lpstr>The Internet of Things with Azure Service Bus</vt:lpstr>
      <vt:lpstr>Smart Products</vt:lpstr>
      <vt:lpstr>Significance of the IoT  Building the Business of Data-Driven Insight</vt:lpstr>
      <vt:lpstr>Significance of the IoT  Enabling Action at a Distance</vt:lpstr>
      <vt:lpstr>Mobility Example: Door-to-Door Navigation</vt:lpstr>
      <vt:lpstr>PowerPoint Presentation</vt:lpstr>
      <vt:lpstr>IoT Cloud Platform “Stack” – Abstract Model</vt:lpstr>
      <vt:lpstr>What Azure Provides – Hosting Options</vt:lpstr>
      <vt:lpstr>What Azure Provides – Platform Services</vt:lpstr>
      <vt:lpstr>What Azure Provides – IoT Cloud Gateway</vt:lpstr>
      <vt:lpstr>Device Gateway Challenges</vt:lpstr>
      <vt:lpstr>The Default IoT Connectivity Model</vt:lpstr>
      <vt:lpstr>Service-Assisted Communications</vt:lpstr>
      <vt:lpstr>How it Works</vt:lpstr>
      <vt:lpstr>Telemetry Routing with the Azure Service Bus</vt:lpstr>
      <vt:lpstr>Routing Commands with the Azure Service Bus</vt:lpstr>
      <vt:lpstr>Device Gateway – Reference Architecture</vt:lpstr>
      <vt:lpstr>Device Gateway – Partition Topology</vt:lpstr>
      <vt:lpstr>Device Gateway – Customer Topology</vt:lpstr>
      <vt:lpstr>Device Gateway Demo</vt:lpstr>
      <vt:lpstr>Tribble</vt:lpstr>
      <vt:lpstr>Orleans</vt:lpstr>
      <vt:lpstr>Architecture</vt:lpstr>
      <vt:lpstr>Tribble Demo</vt:lpstr>
      <vt:lpstr>Looking Ahead</vt:lpstr>
      <vt:lpstr>PowerPoint Presentation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of Things with Azure Service Bus</dc:title>
  <dc:subject>Build 2014</dc:subject>
  <dc:creator>Administrator</dc:creator>
  <cp:keywords>Build 2014</cp:keywords>
  <dc:description>Template: Mitchell Derrey, Silver Fox Productions
Formatting: 
Event Dates: April 2nd - 4th, 2014
Event Location: Moscone Conference Center, San Francisco, CA
Audience Type: Internal</dc:description>
  <cp:lastModifiedBy>Administrator</cp:lastModifiedBy>
  <cp:revision>15</cp:revision>
  <dcterms:created xsi:type="dcterms:W3CDTF">2014-04-02T18:04:25Z</dcterms:created>
  <dcterms:modified xsi:type="dcterms:W3CDTF">2014-04-02T21:49:11Z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