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Lst>
  <p:notesMasterIdLst>
    <p:notesMasterId r:id="rId27"/>
  </p:notesMasterIdLst>
  <p:handoutMasterIdLst>
    <p:handoutMasterId r:id="rId28"/>
  </p:handoutMasterIdLst>
  <p:sldIdLst>
    <p:sldId id="256" r:id="rId7"/>
    <p:sldId id="257"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73" r:id="rId25"/>
    <p:sldId id="292"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396" autoAdjust="0"/>
    <p:restoredTop sz="96781" autoAdjust="0"/>
  </p:normalViewPr>
  <p:slideViewPr>
    <p:cSldViewPr snapToObjects="1">
      <p:cViewPr varScale="1">
        <p:scale>
          <a:sx n="127" d="100"/>
          <a:sy n="127" d="100"/>
        </p:scale>
        <p:origin x="636"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96440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02927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012432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851341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70286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17487367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66180117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4086205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439739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586737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44671514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069671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95136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02356741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1692276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4867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24026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47981352"/>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2.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7055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sz="4000" dirty="0" smtClean="0"/>
              <a:t>Avoiding Model Over-Fitting</a:t>
            </a:r>
            <a:endParaRPr lang="en-US" sz="4000" dirty="0"/>
          </a:p>
        </p:txBody>
      </p:sp>
      <p:sp>
        <p:nvSpPr>
          <p:cNvPr id="4" name="Text Placeholder 5"/>
          <p:cNvSpPr txBox="1">
            <a:spLocks/>
          </p:cNvSpPr>
          <p:nvPr/>
        </p:nvSpPr>
        <p:spPr>
          <a:xfrm>
            <a:off x="471482" y="1365970"/>
            <a:ext cx="11277495" cy="502419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188F"/>
                </a:solidFill>
              </a:rPr>
              <a:t>What is it?</a:t>
            </a:r>
            <a:endParaRPr lang="en-US" dirty="0" smtClean="0">
              <a:solidFill>
                <a:srgbClr val="00188F"/>
              </a:solidFill>
            </a:endParaRPr>
          </a:p>
          <a:p>
            <a:pPr marL="342900" lvl="1" indent="0">
              <a:buFont typeface="Arial" pitchFamily="34" charset="0"/>
              <a:buNone/>
            </a:pPr>
            <a:r>
              <a:rPr lang="en-US" dirty="0" smtClean="0">
                <a:gradFill>
                  <a:gsLst>
                    <a:gs pos="1250">
                      <a:srgbClr val="404040"/>
                    </a:gs>
                    <a:gs pos="100000">
                      <a:srgbClr val="404040"/>
                    </a:gs>
                  </a:gsLst>
                  <a:lin ang="5400000" scaled="0"/>
                </a:gradFill>
              </a:rPr>
              <a:t>Symptom: Model is great on predicting existing data, but fails miserably on new data</a:t>
            </a:r>
          </a:p>
          <a:p>
            <a:pPr marL="342900" lvl="1" indent="0">
              <a:buFont typeface="Arial" pitchFamily="34" charset="0"/>
              <a:buNone/>
            </a:pPr>
            <a:r>
              <a:rPr lang="en-US" dirty="0" smtClean="0">
                <a:gradFill>
                  <a:gsLst>
                    <a:gs pos="1250">
                      <a:srgbClr val="404040"/>
                    </a:gs>
                    <a:gs pos="100000">
                      <a:srgbClr val="404040"/>
                    </a:gs>
                  </a:gsLst>
                  <a:lin ang="5400000" scaled="0"/>
                </a:gradFill>
              </a:rPr>
              <a:t>Roulette example: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000000"/>
                </a:solidFill>
              </a:rPr>
              <a:t>black</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000000"/>
                </a:solidFill>
              </a:rPr>
              <a:t>black</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000000"/>
                </a:solidFill>
              </a:rPr>
              <a:t>black</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b="1" dirty="0" smtClean="0">
                <a:solidFill>
                  <a:srgbClr val="FF0000"/>
                </a:solidFill>
              </a:rPr>
              <a:t>red</a:t>
            </a:r>
            <a:r>
              <a:rPr lang="en-US" dirty="0" smtClean="0">
                <a:gradFill>
                  <a:gsLst>
                    <a:gs pos="1250">
                      <a:srgbClr val="404040"/>
                    </a:gs>
                    <a:gs pos="100000">
                      <a:srgbClr val="404040"/>
                    </a:gs>
                  </a:gsLst>
                  <a:lin ang="5400000" scaled="0"/>
                </a:gradFill>
              </a:rPr>
              <a:t>,  </a:t>
            </a:r>
            <a:r>
              <a:rPr lang="en-US" u="sng" dirty="0" smtClean="0">
                <a:gradFill>
                  <a:gsLst>
                    <a:gs pos="1250">
                      <a:srgbClr val="404040"/>
                    </a:gs>
                    <a:gs pos="100000">
                      <a:srgbClr val="404040"/>
                    </a:gs>
                  </a:gsLst>
                  <a:lin ang="5400000" scaled="0"/>
                </a:gradFill>
              </a:rPr>
              <a:t>??</a:t>
            </a:r>
          </a:p>
          <a:p>
            <a:pPr marL="342900" lvl="1" indent="0">
              <a:buFont typeface="Arial" pitchFamily="34" charset="0"/>
              <a:buNone/>
            </a:pPr>
            <a:r>
              <a:rPr lang="en-US" dirty="0" smtClean="0">
                <a:gradFill>
                  <a:gsLst>
                    <a:gs pos="1250">
                      <a:srgbClr val="404040"/>
                    </a:gs>
                    <a:gs pos="100000">
                      <a:srgbClr val="404040"/>
                    </a:gs>
                  </a:gsLst>
                  <a:lin ang="5400000" scaled="0"/>
                </a:gradFill>
              </a:rPr>
              <a:t>A serious problem for </a:t>
            </a:r>
            <a:r>
              <a:rPr lang="en-US" i="1" dirty="0" smtClean="0">
                <a:gradFill>
                  <a:gsLst>
                    <a:gs pos="1250">
                      <a:srgbClr val="404040"/>
                    </a:gs>
                    <a:gs pos="100000">
                      <a:srgbClr val="404040"/>
                    </a:gs>
                  </a:gsLst>
                  <a:lin ang="5400000" scaled="0"/>
                </a:gradFill>
              </a:rPr>
              <a:t>all</a:t>
            </a:r>
            <a:r>
              <a:rPr lang="en-US" dirty="0" smtClean="0">
                <a:gradFill>
                  <a:gsLst>
                    <a:gs pos="1250">
                      <a:srgbClr val="404040"/>
                    </a:gs>
                    <a:gs pos="100000">
                      <a:srgbClr val="404040"/>
                    </a:gs>
                  </a:gsLst>
                  <a:lin ang="5400000" scaled="0"/>
                </a:gradFill>
              </a:rPr>
              <a:t> classification/prediction techniques, not just neural networks</a:t>
            </a:r>
          </a:p>
          <a:p>
            <a:pPr lvl="1"/>
            <a:endParaRPr lang="en-US" dirty="0" smtClean="0">
              <a:gradFill>
                <a:gsLst>
                  <a:gs pos="1250">
                    <a:srgbClr val="404040"/>
                  </a:gs>
                  <a:gs pos="100000">
                    <a:srgbClr val="404040"/>
                  </a:gs>
                </a:gsLst>
                <a:lin ang="5400000" scaled="0"/>
              </a:gradFill>
            </a:endParaRPr>
          </a:p>
          <a:p>
            <a:r>
              <a:rPr lang="en-US" b="1" dirty="0" smtClean="0">
                <a:solidFill>
                  <a:srgbClr val="00188F"/>
                </a:solidFill>
              </a:rPr>
              <a:t>Five Most Common Techniques</a:t>
            </a:r>
          </a:p>
          <a:p>
            <a:pPr marL="342900" lvl="1" indent="0">
              <a:buFont typeface="Arial" pitchFamily="34" charset="0"/>
              <a:buNone/>
            </a:pPr>
            <a:r>
              <a:rPr lang="en-US" dirty="0" smtClean="0">
                <a:gradFill>
                  <a:gsLst>
                    <a:gs pos="1250">
                      <a:srgbClr val="404040"/>
                    </a:gs>
                    <a:gs pos="100000">
                      <a:srgbClr val="404040"/>
                    </a:gs>
                  </a:gsLst>
                  <a:lin ang="5400000" scaled="0"/>
                </a:gradFill>
              </a:rPr>
              <a:t>1. K-fold </a:t>
            </a:r>
            <a:r>
              <a:rPr lang="en-US" dirty="0">
                <a:gradFill>
                  <a:gsLst>
                    <a:gs pos="1250">
                      <a:srgbClr val="404040"/>
                    </a:gs>
                    <a:gs pos="100000">
                      <a:srgbClr val="404040"/>
                    </a:gs>
                  </a:gsLst>
                  <a:lin ang="5400000" scaled="0"/>
                </a:gradFill>
              </a:rPr>
              <a:t>cross validation</a:t>
            </a:r>
          </a:p>
          <a:p>
            <a:pPr marL="342900" lvl="1" indent="0">
              <a:buFont typeface="Arial" pitchFamily="34" charset="0"/>
              <a:buNone/>
            </a:pPr>
            <a:r>
              <a:rPr lang="en-US" dirty="0" smtClean="0">
                <a:gradFill>
                  <a:gsLst>
                    <a:gs pos="1250">
                      <a:srgbClr val="404040"/>
                    </a:gs>
                    <a:gs pos="100000">
                      <a:srgbClr val="404040"/>
                    </a:gs>
                  </a:gsLst>
                  <a:lin ang="5400000" scaled="0"/>
                </a:gradFill>
              </a:rPr>
              <a:t>2. Use lots of training data</a:t>
            </a:r>
          </a:p>
          <a:p>
            <a:pPr marL="342900" lvl="1" indent="0">
              <a:buFont typeface="Arial" pitchFamily="34" charset="0"/>
              <a:buNone/>
            </a:pPr>
            <a:r>
              <a:rPr lang="en-US" dirty="0" smtClean="0">
                <a:gradFill>
                  <a:gsLst>
                    <a:gs pos="1250">
                      <a:srgbClr val="404040"/>
                    </a:gs>
                    <a:gs pos="100000">
                      <a:srgbClr val="404040"/>
                    </a:gs>
                  </a:gsLst>
                  <a:lin ang="5400000" scaled="0"/>
                </a:gradFill>
              </a:rPr>
              <a:t>3. Train-Validate-Test (early stop when error on validate set begins to increase)</a:t>
            </a:r>
            <a:endParaRPr lang="en-US" dirty="0">
              <a:gradFill>
                <a:gsLst>
                  <a:gs pos="1250">
                    <a:srgbClr val="404040"/>
                  </a:gs>
                  <a:gs pos="100000">
                    <a:srgbClr val="404040"/>
                  </a:gs>
                </a:gsLst>
                <a:lin ang="5400000" scaled="0"/>
              </a:gradFill>
            </a:endParaRPr>
          </a:p>
          <a:p>
            <a:pPr marL="342900" lvl="1" indent="0">
              <a:buFont typeface="Arial" pitchFamily="34" charset="0"/>
              <a:buNone/>
            </a:pPr>
            <a:r>
              <a:rPr lang="en-US" dirty="0" smtClean="0">
                <a:gradFill>
                  <a:gsLst>
                    <a:gs pos="1250">
                      <a:srgbClr val="404040"/>
                    </a:gs>
                    <a:gs pos="100000">
                      <a:srgbClr val="404040"/>
                    </a:gs>
                  </a:gsLst>
                  <a:lin ang="5400000" scaled="0"/>
                </a:gradFill>
              </a:rPr>
              <a:t>4. Repeated sub-sampling validation</a:t>
            </a:r>
          </a:p>
          <a:p>
            <a:pPr marL="342900" lvl="1" indent="0">
              <a:buFont typeface="Arial" pitchFamily="34" charset="0"/>
              <a:buNone/>
            </a:pPr>
            <a:r>
              <a:rPr lang="en-US" dirty="0" smtClean="0">
                <a:gradFill>
                  <a:gsLst>
                    <a:gs pos="1250">
                      <a:srgbClr val="404040"/>
                    </a:gs>
                    <a:gs pos="100000">
                      <a:srgbClr val="404040"/>
                    </a:gs>
                  </a:gsLst>
                  <a:lin ang="5400000" scaled="0"/>
                </a:gradFill>
              </a:rPr>
              <a:t>5. Jittering – deliberately adding noise data to make over-fitting more difficult</a:t>
            </a:r>
          </a:p>
          <a:p>
            <a:pPr marL="342900" lvl="1" indent="0">
              <a:buFont typeface="Arial" pitchFamily="34" charset="0"/>
              <a:buNone/>
            </a:pPr>
            <a:endParaRPr lang="en-US" dirty="0" smtClean="0">
              <a:gradFill>
                <a:gsLst>
                  <a:gs pos="1250">
                    <a:srgbClr val="404040"/>
                  </a:gs>
                  <a:gs pos="100000">
                    <a:srgbClr val="404040"/>
                  </a:gs>
                </a:gsLst>
                <a:lin ang="5400000" scaled="0"/>
              </a:gradFill>
            </a:endParaRPr>
          </a:p>
          <a:p>
            <a:pPr marL="342900" lvl="1" indent="0">
              <a:buFont typeface="Arial" pitchFamily="34" charset="0"/>
              <a:buNone/>
            </a:pPr>
            <a:r>
              <a:rPr lang="en-US" dirty="0" smtClean="0">
                <a:gradFill>
                  <a:gsLst>
                    <a:gs pos="1250">
                      <a:srgbClr val="404040"/>
                    </a:gs>
                    <a:gs pos="100000">
                      <a:srgbClr val="404040"/>
                    </a:gs>
                  </a:gsLst>
                  <a:lin ang="5400000" scaled="0"/>
                </a:gradFill>
              </a:rPr>
              <a:t>Quite a few exotic techniques also available (weight decay, Bayesian learning, etc.)</a:t>
            </a:r>
            <a:endParaRPr lang="en-US" dirty="0">
              <a:gradFill>
                <a:gsLst>
                  <a:gs pos="1250">
                    <a:srgbClr val="404040"/>
                  </a:gs>
                  <a:gs pos="100000">
                    <a:srgbClr val="404040"/>
                  </a:gs>
                </a:gsLst>
                <a:lin ang="5400000" scaled="0"/>
              </a:gradFill>
            </a:endParaRPr>
          </a:p>
          <a:p>
            <a:pPr lvl="1"/>
            <a:endParaRPr lang="en-US" dirty="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3374275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sz="4000" dirty="0" smtClean="0"/>
              <a:t>Dropout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56" y="438912"/>
            <a:ext cx="8388096" cy="6291072"/>
          </a:xfrm>
          <a:prstGeom prst="rect">
            <a:avLst/>
          </a:prstGeom>
          <a:ln w="12700">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56" y="438912"/>
            <a:ext cx="8388096" cy="6291072"/>
          </a:xfrm>
          <a:prstGeom prst="rect">
            <a:avLst/>
          </a:prstGeom>
          <a:ln w="12700">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56" y="438912"/>
            <a:ext cx="8388096" cy="6291072"/>
          </a:xfrm>
          <a:prstGeom prst="rect">
            <a:avLst/>
          </a:prstGeom>
          <a:ln w="12700">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093" y="435136"/>
            <a:ext cx="8388096" cy="6291072"/>
          </a:xfrm>
          <a:prstGeom prst="rect">
            <a:avLst/>
          </a:prstGeom>
          <a:ln w="12700">
            <a:solidFill>
              <a:schemeClr val="accent1"/>
            </a:solidFill>
          </a:ln>
        </p:spPr>
      </p:pic>
    </p:spTree>
    <p:extLst>
      <p:ext uri="{BB962C8B-B14F-4D97-AF65-F5344CB8AC3E}">
        <p14:creationId xmlns:p14="http://schemas.microsoft.com/office/powerpoint/2010/main" val="116057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sz="3600" dirty="0" smtClean="0"/>
              <a:t>Approach 1 – Raw C#</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7" y="906462"/>
            <a:ext cx="8610600" cy="5831746"/>
          </a:xfrm>
          <a:prstGeom prst="rect">
            <a:avLst/>
          </a:prstGeom>
        </p:spPr>
      </p:pic>
    </p:spTree>
    <p:extLst>
      <p:ext uri="{BB962C8B-B14F-4D97-AF65-F5344CB8AC3E}">
        <p14:creationId xmlns:p14="http://schemas.microsoft.com/office/powerpoint/2010/main" val="1049291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sz="3600" dirty="0" smtClean="0"/>
              <a:t>Approach 2 – Canned Application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124" y="906462"/>
            <a:ext cx="7239000" cy="5977820"/>
          </a:xfrm>
          <a:prstGeom prst="rect">
            <a:avLst/>
          </a:prstGeom>
          <a:ln w="25400">
            <a:solidFill>
              <a:schemeClr val="accent6"/>
            </a:solidFill>
          </a:ln>
        </p:spPr>
      </p:pic>
    </p:spTree>
    <p:extLst>
      <p:ext uri="{BB962C8B-B14F-4D97-AF65-F5344CB8AC3E}">
        <p14:creationId xmlns:p14="http://schemas.microsoft.com/office/powerpoint/2010/main" val="182753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sz="3600" dirty="0" smtClean="0"/>
              <a:t>Approach 3 – Commercial (or Open Source) API Set</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637" y="1062037"/>
            <a:ext cx="8305800" cy="5721591"/>
          </a:xfrm>
          <a:prstGeom prst="rect">
            <a:avLst/>
          </a:prstGeom>
          <a:ln w="38100">
            <a:solidFill>
              <a:schemeClr val="accent6"/>
            </a:solidFill>
          </a:ln>
        </p:spPr>
      </p:pic>
    </p:spTree>
    <p:extLst>
      <p:ext uri="{BB962C8B-B14F-4D97-AF65-F5344CB8AC3E}">
        <p14:creationId xmlns:p14="http://schemas.microsoft.com/office/powerpoint/2010/main" val="210431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A Vision for the Future</a:t>
            </a:r>
            <a:endParaRPr lang="en-US" sz="4000" dirty="0"/>
          </a:p>
        </p:txBody>
      </p:sp>
      <p:sp>
        <p:nvSpPr>
          <p:cNvPr id="4" name="Rectangle 3"/>
          <p:cNvSpPr/>
          <p:nvPr/>
        </p:nvSpPr>
        <p:spPr bwMode="auto">
          <a:xfrm>
            <a:off x="782341" y="1177922"/>
            <a:ext cx="9931695" cy="5435601"/>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074737" y="1976432"/>
            <a:ext cx="2095500" cy="42672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074737" y="1606541"/>
            <a:ext cx="2095500" cy="304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Toolbox</a:t>
            </a:r>
          </a:p>
        </p:txBody>
      </p:sp>
      <p:sp>
        <p:nvSpPr>
          <p:cNvPr id="7" name="Rectangle 6"/>
          <p:cNvSpPr/>
          <p:nvPr/>
        </p:nvSpPr>
        <p:spPr bwMode="auto">
          <a:xfrm>
            <a:off x="1169988" y="2862217"/>
            <a:ext cx="1904998"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Data Tables</a:t>
            </a:r>
          </a:p>
        </p:txBody>
      </p:sp>
      <p:sp>
        <p:nvSpPr>
          <p:cNvPr id="8" name="Rectangle 7"/>
          <p:cNvSpPr/>
          <p:nvPr/>
        </p:nvSpPr>
        <p:spPr bwMode="auto">
          <a:xfrm>
            <a:off x="1162053" y="2482826"/>
            <a:ext cx="1904998"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Data Converters</a:t>
            </a:r>
          </a:p>
        </p:txBody>
      </p:sp>
      <p:sp>
        <p:nvSpPr>
          <p:cNvPr id="9" name="Rectangle 8"/>
          <p:cNvSpPr/>
          <p:nvPr/>
        </p:nvSpPr>
        <p:spPr bwMode="auto">
          <a:xfrm>
            <a:off x="1169988" y="2091508"/>
            <a:ext cx="1897063"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Data Readers</a:t>
            </a:r>
          </a:p>
        </p:txBody>
      </p:sp>
      <p:sp>
        <p:nvSpPr>
          <p:cNvPr id="10" name="Rectangle 9"/>
          <p:cNvSpPr/>
          <p:nvPr/>
        </p:nvSpPr>
        <p:spPr bwMode="auto">
          <a:xfrm>
            <a:off x="1162051" y="4044135"/>
            <a:ext cx="1897063"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Binary Classifiers</a:t>
            </a:r>
          </a:p>
        </p:txBody>
      </p:sp>
      <p:sp>
        <p:nvSpPr>
          <p:cNvPr id="11" name="Rectangle 10"/>
          <p:cNvSpPr/>
          <p:nvPr/>
        </p:nvSpPr>
        <p:spPr bwMode="auto">
          <a:xfrm>
            <a:off x="1154114" y="4448067"/>
            <a:ext cx="1905000"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Neural Networks</a:t>
            </a:r>
          </a:p>
        </p:txBody>
      </p:sp>
      <p:sp>
        <p:nvSpPr>
          <p:cNvPr id="12" name="Rectangle 11"/>
          <p:cNvSpPr/>
          <p:nvPr/>
        </p:nvSpPr>
        <p:spPr bwMode="auto">
          <a:xfrm>
            <a:off x="1169987" y="3241608"/>
            <a:ext cx="1905000"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Data Normalizers</a:t>
            </a:r>
          </a:p>
        </p:txBody>
      </p:sp>
      <p:sp>
        <p:nvSpPr>
          <p:cNvPr id="13" name="Rectangle 12"/>
          <p:cNvSpPr/>
          <p:nvPr/>
        </p:nvSpPr>
        <p:spPr bwMode="auto">
          <a:xfrm>
            <a:off x="1162051" y="3636873"/>
            <a:ext cx="1905000"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Data Encoders</a:t>
            </a:r>
          </a:p>
        </p:txBody>
      </p:sp>
      <p:sp>
        <p:nvSpPr>
          <p:cNvPr id="14" name="Rectangle 13"/>
          <p:cNvSpPr/>
          <p:nvPr/>
        </p:nvSpPr>
        <p:spPr bwMode="auto">
          <a:xfrm>
            <a:off x="1154114" y="4823316"/>
            <a:ext cx="1905000"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Model Evaluators</a:t>
            </a:r>
          </a:p>
        </p:txBody>
      </p:sp>
      <p:sp>
        <p:nvSpPr>
          <p:cNvPr id="15" name="Rectangle 14"/>
          <p:cNvSpPr/>
          <p:nvPr/>
        </p:nvSpPr>
        <p:spPr bwMode="auto">
          <a:xfrm>
            <a:off x="8067270" y="1976432"/>
            <a:ext cx="2531468" cy="4267200"/>
          </a:xfrm>
          <a:prstGeom prst="rect">
            <a:avLst/>
          </a:prstGeom>
          <a:solidFill>
            <a:schemeClr val="accent2">
              <a:lumMod val="20000"/>
              <a:lumOff val="80000"/>
            </a:schemeClr>
          </a:solidFill>
          <a:ln w="38100">
            <a:solidFill>
              <a:schemeClr val="accent6">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5337444" y="1501996"/>
            <a:ext cx="2153833" cy="659985"/>
          </a:xfrm>
          <a:prstGeom prst="roundRect">
            <a:avLst/>
          </a:prstGeom>
          <a:solidFill>
            <a:schemeClr val="accent5">
              <a:lumMod val="20000"/>
              <a:lumOff val="80000"/>
            </a:schemeClr>
          </a:solidFill>
          <a:ln w="381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188F"/>
                </a:solidFill>
                <a:ea typeface="Segoe UI" pitchFamily="34" charset="0"/>
                <a:cs typeface="Segoe UI" pitchFamily="34" charset="0"/>
              </a:rPr>
              <a:t>Iris Data</a:t>
            </a:r>
          </a:p>
        </p:txBody>
      </p:sp>
      <p:sp>
        <p:nvSpPr>
          <p:cNvPr id="17" name="Rounded Rectangle 16"/>
          <p:cNvSpPr/>
          <p:nvPr/>
        </p:nvSpPr>
        <p:spPr bwMode="auto">
          <a:xfrm>
            <a:off x="5336313" y="2472527"/>
            <a:ext cx="2153833" cy="659985"/>
          </a:xfrm>
          <a:prstGeom prst="roundRect">
            <a:avLst/>
          </a:prstGeom>
          <a:solidFill>
            <a:schemeClr val="accent5">
              <a:lumMod val="20000"/>
              <a:lumOff val="80000"/>
            </a:schemeClr>
          </a:solidFill>
          <a:ln w="381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188F"/>
                </a:solidFill>
                <a:ea typeface="Segoe UI" pitchFamily="34" charset="0"/>
                <a:cs typeface="Segoe UI" pitchFamily="34" charset="0"/>
              </a:rPr>
              <a:t>Iris Table</a:t>
            </a:r>
          </a:p>
        </p:txBody>
      </p:sp>
      <p:sp>
        <p:nvSpPr>
          <p:cNvPr id="19" name="Rounded Rectangle 18"/>
          <p:cNvSpPr/>
          <p:nvPr/>
        </p:nvSpPr>
        <p:spPr bwMode="auto">
          <a:xfrm>
            <a:off x="4926696" y="3599451"/>
            <a:ext cx="1417450" cy="659985"/>
          </a:xfrm>
          <a:prstGeom prst="roundRect">
            <a:avLst/>
          </a:prstGeom>
          <a:solidFill>
            <a:schemeClr val="accent5">
              <a:lumMod val="20000"/>
              <a:lumOff val="80000"/>
            </a:schemeClr>
          </a:solidFill>
          <a:ln w="381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188F"/>
                </a:solidFill>
                <a:ea typeface="Segoe UI" pitchFamily="34" charset="0"/>
                <a:cs typeface="Segoe UI" pitchFamily="34" charset="0"/>
              </a:rPr>
              <a:t>Train</a:t>
            </a:r>
          </a:p>
        </p:txBody>
      </p:sp>
      <p:sp>
        <p:nvSpPr>
          <p:cNvPr id="20" name="Rounded Rectangle 19"/>
          <p:cNvSpPr/>
          <p:nvPr/>
        </p:nvSpPr>
        <p:spPr bwMode="auto">
          <a:xfrm>
            <a:off x="6525995" y="3583193"/>
            <a:ext cx="1417450" cy="659985"/>
          </a:xfrm>
          <a:prstGeom prst="roundRect">
            <a:avLst/>
          </a:prstGeom>
          <a:solidFill>
            <a:schemeClr val="accent5">
              <a:lumMod val="20000"/>
              <a:lumOff val="80000"/>
            </a:schemeClr>
          </a:solidFill>
          <a:ln w="381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188F"/>
                </a:solidFill>
                <a:ea typeface="Segoe UI" pitchFamily="34" charset="0"/>
                <a:cs typeface="Segoe UI" pitchFamily="34" charset="0"/>
              </a:rPr>
              <a:t>Test</a:t>
            </a:r>
          </a:p>
        </p:txBody>
      </p:sp>
      <p:sp>
        <p:nvSpPr>
          <p:cNvPr id="21" name="Rounded Rectangle 20"/>
          <p:cNvSpPr/>
          <p:nvPr/>
        </p:nvSpPr>
        <p:spPr bwMode="auto">
          <a:xfrm>
            <a:off x="5308328" y="5778819"/>
            <a:ext cx="2133599" cy="659985"/>
          </a:xfrm>
          <a:prstGeom prst="roundRect">
            <a:avLst/>
          </a:prstGeom>
          <a:solidFill>
            <a:schemeClr val="accent5">
              <a:lumMod val="20000"/>
              <a:lumOff val="80000"/>
            </a:schemeClr>
          </a:solidFill>
          <a:ln w="381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188F"/>
                </a:solidFill>
                <a:ea typeface="Segoe UI" pitchFamily="34" charset="0"/>
                <a:cs typeface="Segoe UI" pitchFamily="34" charset="0"/>
              </a:rPr>
              <a:t>Evaluate</a:t>
            </a:r>
          </a:p>
        </p:txBody>
      </p:sp>
      <p:sp>
        <p:nvSpPr>
          <p:cNvPr id="22" name="Rounded Rectangle 21"/>
          <p:cNvSpPr/>
          <p:nvPr/>
        </p:nvSpPr>
        <p:spPr bwMode="auto">
          <a:xfrm>
            <a:off x="3364534" y="4726375"/>
            <a:ext cx="2340847" cy="659985"/>
          </a:xfrm>
          <a:prstGeom prst="roundRect">
            <a:avLst/>
          </a:prstGeom>
          <a:solidFill>
            <a:schemeClr val="accent5">
              <a:lumMod val="20000"/>
              <a:lumOff val="80000"/>
            </a:schemeClr>
          </a:solidFill>
          <a:ln w="76200">
            <a:solidFill>
              <a:schemeClr val="accent6">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188F"/>
                </a:solidFill>
                <a:ea typeface="Segoe UI" pitchFamily="34" charset="0"/>
                <a:cs typeface="Segoe UI" pitchFamily="34" charset="0"/>
              </a:rPr>
              <a:t>NN Classifier</a:t>
            </a:r>
          </a:p>
        </p:txBody>
      </p:sp>
      <p:sp>
        <p:nvSpPr>
          <p:cNvPr id="23" name="Rectangle 22"/>
          <p:cNvSpPr/>
          <p:nvPr/>
        </p:nvSpPr>
        <p:spPr bwMode="auto">
          <a:xfrm>
            <a:off x="6337030" y="2070109"/>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6337029" y="2392478"/>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5585122" y="3480061"/>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7158276" y="3453131"/>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4156057" y="4623827"/>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758059" y="4623827"/>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6327048" y="3071112"/>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552981" y="4179319"/>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7154122" y="4149901"/>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407862" y="5283812"/>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6565957" y="5657389"/>
            <a:ext cx="152400" cy="1865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5" name="Curved Connector 34"/>
          <p:cNvCxnSpPr>
            <a:stCxn id="23" idx="1"/>
            <a:endCxn id="24" idx="0"/>
          </p:cNvCxnSpPr>
          <p:nvPr/>
        </p:nvCxnSpPr>
        <p:spPr>
          <a:xfrm rot="10800000" flipH="1" flipV="1">
            <a:off x="6337029" y="2163386"/>
            <a:ext cx="76199" cy="229092"/>
          </a:xfrm>
          <a:prstGeom prst="curvedConnector4">
            <a:avLst>
              <a:gd name="adj1" fmla="val -300004"/>
              <a:gd name="adj2" fmla="val 70358"/>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29" idx="1"/>
            <a:endCxn id="25" idx="0"/>
          </p:cNvCxnSpPr>
          <p:nvPr/>
        </p:nvCxnSpPr>
        <p:spPr>
          <a:xfrm rot="10800000" flipV="1">
            <a:off x="5661322" y="3164389"/>
            <a:ext cx="665726" cy="315672"/>
          </a:xfrm>
          <a:prstGeom prst="curvedConnector2">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9" idx="3"/>
            <a:endCxn id="26" idx="0"/>
          </p:cNvCxnSpPr>
          <p:nvPr/>
        </p:nvCxnSpPr>
        <p:spPr>
          <a:xfrm>
            <a:off x="6479448" y="3164389"/>
            <a:ext cx="755028" cy="288742"/>
          </a:xfrm>
          <a:prstGeom prst="curvedConnector2">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30" idx="1"/>
            <a:endCxn id="27" idx="0"/>
          </p:cNvCxnSpPr>
          <p:nvPr/>
        </p:nvCxnSpPr>
        <p:spPr>
          <a:xfrm rot="10800000" flipV="1">
            <a:off x="4232257" y="4272595"/>
            <a:ext cx="1320724" cy="351231"/>
          </a:xfrm>
          <a:prstGeom prst="curvedConnector2">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31" idx="2"/>
            <a:endCxn id="28" idx="0"/>
          </p:cNvCxnSpPr>
          <p:nvPr/>
        </p:nvCxnSpPr>
        <p:spPr>
          <a:xfrm rot="5400000">
            <a:off x="5888605" y="3282110"/>
            <a:ext cx="287372" cy="2396063"/>
          </a:xfrm>
          <a:prstGeom prst="curvedConnector3">
            <a:avLst>
              <a:gd name="adj1" fmla="val 50000"/>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22" idx="2"/>
            <a:endCxn id="33" idx="0"/>
          </p:cNvCxnSpPr>
          <p:nvPr/>
        </p:nvCxnSpPr>
        <p:spPr>
          <a:xfrm rot="16200000" flipH="1">
            <a:off x="5453043" y="4468274"/>
            <a:ext cx="271029" cy="2107199"/>
          </a:xfrm>
          <a:prstGeom prst="curvedConnector3">
            <a:avLst>
              <a:gd name="adj1" fmla="val 50000"/>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170458" y="2256663"/>
            <a:ext cx="2334030" cy="313932"/>
          </a:xfrm>
          <a:prstGeom prst="rect">
            <a:avLst/>
          </a:prstGeom>
          <a:solidFill>
            <a:schemeClr val="tx1">
              <a:lumMod val="20000"/>
              <a:lumOff val="80000"/>
            </a:schemeClr>
          </a:solidFill>
          <a:ln w="25400">
            <a:solidFill>
              <a:schemeClr val="accent6">
                <a:lumMod val="75000"/>
              </a:schemeClr>
            </a:solidFill>
          </a:ln>
        </p:spPr>
        <p:txBody>
          <a:bodyPr wrap="square" lIns="91440" tIns="45720" rIns="91440" bIns="45720" rtlCol="0">
            <a:spAutoFit/>
          </a:bodyPr>
          <a:lstStyle/>
          <a:p>
            <a:pPr>
              <a:lnSpc>
                <a:spcPct val="90000"/>
              </a:lnSpc>
              <a:spcAft>
                <a:spcPts val="600"/>
              </a:spcAft>
            </a:pPr>
            <a:r>
              <a:rPr lang="en-US" sz="1600" dirty="0" smtClean="0">
                <a:gradFill>
                  <a:gsLst>
                    <a:gs pos="2917">
                      <a:srgbClr val="404040"/>
                    </a:gs>
                    <a:gs pos="30000">
                      <a:srgbClr val="404040"/>
                    </a:gs>
                  </a:gsLst>
                  <a:lin ang="5400000" scaled="0"/>
                </a:gradFill>
              </a:rPr>
              <a:t>Hidden nodes: 7 </a:t>
            </a:r>
          </a:p>
        </p:txBody>
      </p:sp>
      <p:sp>
        <p:nvSpPr>
          <p:cNvPr id="56" name="TextBox 55"/>
          <p:cNvSpPr txBox="1"/>
          <p:nvPr/>
        </p:nvSpPr>
        <p:spPr>
          <a:xfrm>
            <a:off x="8170458" y="2787626"/>
            <a:ext cx="2334030" cy="313932"/>
          </a:xfrm>
          <a:prstGeom prst="rect">
            <a:avLst/>
          </a:prstGeom>
          <a:solidFill>
            <a:schemeClr val="tx1">
              <a:lumMod val="20000"/>
              <a:lumOff val="80000"/>
            </a:schemeClr>
          </a:solidFill>
          <a:ln w="25400">
            <a:solidFill>
              <a:schemeClr val="accent6">
                <a:lumMod val="75000"/>
              </a:schemeClr>
            </a:solidFill>
          </a:ln>
        </p:spPr>
        <p:txBody>
          <a:bodyPr wrap="square" lIns="91440" tIns="45720" rIns="91440" bIns="45720" rtlCol="0">
            <a:spAutoFit/>
          </a:bodyPr>
          <a:lstStyle/>
          <a:p>
            <a:pPr>
              <a:lnSpc>
                <a:spcPct val="90000"/>
              </a:lnSpc>
              <a:spcAft>
                <a:spcPts val="600"/>
              </a:spcAft>
            </a:pPr>
            <a:r>
              <a:rPr lang="en-US" sz="1600" dirty="0" smtClean="0">
                <a:gradFill>
                  <a:gsLst>
                    <a:gs pos="2917">
                      <a:srgbClr val="404040"/>
                    </a:gs>
                    <a:gs pos="30000">
                      <a:srgbClr val="404040"/>
                    </a:gs>
                  </a:gsLst>
                  <a:lin ang="5400000" scaled="0"/>
                </a:gradFill>
              </a:rPr>
              <a:t>Loss function: MSE </a:t>
            </a:r>
          </a:p>
        </p:txBody>
      </p:sp>
      <p:sp>
        <p:nvSpPr>
          <p:cNvPr id="57" name="TextBox 56"/>
          <p:cNvSpPr txBox="1"/>
          <p:nvPr/>
        </p:nvSpPr>
        <p:spPr>
          <a:xfrm>
            <a:off x="8179117" y="3318589"/>
            <a:ext cx="2325372" cy="313932"/>
          </a:xfrm>
          <a:prstGeom prst="rect">
            <a:avLst/>
          </a:prstGeom>
          <a:solidFill>
            <a:schemeClr val="tx1">
              <a:lumMod val="20000"/>
              <a:lumOff val="80000"/>
            </a:schemeClr>
          </a:solidFill>
          <a:ln w="25400">
            <a:solidFill>
              <a:schemeClr val="accent6">
                <a:lumMod val="75000"/>
              </a:schemeClr>
            </a:solidFill>
          </a:ln>
        </p:spPr>
        <p:txBody>
          <a:bodyPr wrap="square" lIns="91440" tIns="45720" rIns="91440" bIns="45720" rtlCol="0">
            <a:spAutoFit/>
          </a:bodyPr>
          <a:lstStyle/>
          <a:p>
            <a:pPr>
              <a:lnSpc>
                <a:spcPct val="90000"/>
              </a:lnSpc>
              <a:spcAft>
                <a:spcPts val="600"/>
              </a:spcAft>
            </a:pPr>
            <a:r>
              <a:rPr lang="en-US" sz="1600" dirty="0" smtClean="0">
                <a:gradFill>
                  <a:gsLst>
                    <a:gs pos="2917">
                      <a:srgbClr val="404040"/>
                    </a:gs>
                    <a:gs pos="30000">
                      <a:srgbClr val="404040"/>
                    </a:gs>
                  </a:gsLst>
                  <a:lin ang="5400000" scaled="0"/>
                </a:gradFill>
              </a:rPr>
              <a:t>Train: Back-propagation </a:t>
            </a:r>
          </a:p>
        </p:txBody>
      </p:sp>
      <p:sp>
        <p:nvSpPr>
          <p:cNvPr id="58" name="TextBox 57"/>
          <p:cNvSpPr txBox="1"/>
          <p:nvPr/>
        </p:nvSpPr>
        <p:spPr>
          <a:xfrm>
            <a:off x="8179117" y="3849552"/>
            <a:ext cx="2325372" cy="313932"/>
          </a:xfrm>
          <a:prstGeom prst="rect">
            <a:avLst/>
          </a:prstGeom>
          <a:solidFill>
            <a:schemeClr val="tx1">
              <a:lumMod val="20000"/>
              <a:lumOff val="80000"/>
            </a:schemeClr>
          </a:solidFill>
          <a:ln w="25400">
            <a:solidFill>
              <a:schemeClr val="accent6">
                <a:lumMod val="75000"/>
              </a:schemeClr>
            </a:solidFill>
          </a:ln>
        </p:spPr>
        <p:txBody>
          <a:bodyPr wrap="square" lIns="91440" tIns="45720" rIns="91440" bIns="45720" rtlCol="0">
            <a:spAutoFit/>
          </a:bodyPr>
          <a:lstStyle/>
          <a:p>
            <a:pPr>
              <a:lnSpc>
                <a:spcPct val="90000"/>
              </a:lnSpc>
              <a:spcAft>
                <a:spcPts val="600"/>
              </a:spcAft>
            </a:pPr>
            <a:r>
              <a:rPr lang="en-US" sz="1600" dirty="0" smtClean="0">
                <a:gradFill>
                  <a:gsLst>
                    <a:gs pos="2917">
                      <a:srgbClr val="404040"/>
                    </a:gs>
                    <a:gs pos="30000">
                      <a:srgbClr val="404040"/>
                    </a:gs>
                  </a:gsLst>
                  <a:lin ang="5400000" scaled="0"/>
                </a:gradFill>
              </a:rPr>
              <a:t>Exit error: 0.050 </a:t>
            </a:r>
          </a:p>
        </p:txBody>
      </p:sp>
      <p:sp>
        <p:nvSpPr>
          <p:cNvPr id="59" name="TextBox 58"/>
          <p:cNvSpPr txBox="1"/>
          <p:nvPr/>
        </p:nvSpPr>
        <p:spPr>
          <a:xfrm>
            <a:off x="8179117" y="4358203"/>
            <a:ext cx="2325372" cy="313932"/>
          </a:xfrm>
          <a:prstGeom prst="rect">
            <a:avLst/>
          </a:prstGeom>
          <a:solidFill>
            <a:schemeClr val="tx1">
              <a:lumMod val="20000"/>
              <a:lumOff val="80000"/>
            </a:schemeClr>
          </a:solidFill>
          <a:ln w="25400">
            <a:solidFill>
              <a:schemeClr val="accent6">
                <a:lumMod val="75000"/>
              </a:schemeClr>
            </a:solidFill>
          </a:ln>
        </p:spPr>
        <p:txBody>
          <a:bodyPr wrap="square" lIns="91440" tIns="45720" rIns="91440" bIns="45720" rtlCol="0">
            <a:spAutoFit/>
          </a:bodyPr>
          <a:lstStyle/>
          <a:p>
            <a:pPr>
              <a:lnSpc>
                <a:spcPct val="90000"/>
              </a:lnSpc>
              <a:spcAft>
                <a:spcPts val="600"/>
              </a:spcAft>
            </a:pPr>
            <a:r>
              <a:rPr lang="en-US" sz="1600" dirty="0" smtClean="0">
                <a:gradFill>
                  <a:gsLst>
                    <a:gs pos="2917">
                      <a:srgbClr val="404040"/>
                    </a:gs>
                    <a:gs pos="30000">
                      <a:srgbClr val="404040"/>
                    </a:gs>
                  </a:gsLst>
                  <a:lin ang="5400000" scaled="0"/>
                </a:gradFill>
              </a:rPr>
              <a:t>Learn rate: 0.010 </a:t>
            </a:r>
          </a:p>
        </p:txBody>
      </p:sp>
      <p:sp>
        <p:nvSpPr>
          <p:cNvPr id="60" name="TextBox 59"/>
          <p:cNvSpPr txBox="1"/>
          <p:nvPr/>
        </p:nvSpPr>
        <p:spPr>
          <a:xfrm>
            <a:off x="8170318" y="4866854"/>
            <a:ext cx="2325372" cy="313932"/>
          </a:xfrm>
          <a:prstGeom prst="rect">
            <a:avLst/>
          </a:prstGeom>
          <a:solidFill>
            <a:schemeClr val="tx1">
              <a:lumMod val="20000"/>
              <a:lumOff val="80000"/>
            </a:schemeClr>
          </a:solidFill>
          <a:ln w="25400">
            <a:solidFill>
              <a:schemeClr val="accent6">
                <a:lumMod val="75000"/>
              </a:schemeClr>
            </a:solidFill>
          </a:ln>
        </p:spPr>
        <p:txBody>
          <a:bodyPr wrap="square" lIns="91440" tIns="45720" rIns="91440" bIns="45720" rtlCol="0">
            <a:spAutoFit/>
          </a:bodyPr>
          <a:lstStyle/>
          <a:p>
            <a:pPr>
              <a:lnSpc>
                <a:spcPct val="90000"/>
              </a:lnSpc>
              <a:spcAft>
                <a:spcPts val="600"/>
              </a:spcAft>
            </a:pPr>
            <a:r>
              <a:rPr lang="en-US" sz="1600" dirty="0" smtClean="0">
                <a:gradFill>
                  <a:gsLst>
                    <a:gs pos="2917">
                      <a:srgbClr val="404040"/>
                    </a:gs>
                    <a:gs pos="30000">
                      <a:srgbClr val="404040"/>
                    </a:gs>
                  </a:gsLst>
                  <a:lin ang="5400000" scaled="0"/>
                </a:gradFill>
              </a:rPr>
              <a:t>Momentum: 0.025 </a:t>
            </a:r>
          </a:p>
        </p:txBody>
      </p:sp>
      <p:pic>
        <p:nvPicPr>
          <p:cNvPr id="62" name="Picture 61"/>
          <p:cNvPicPr>
            <a:picLocks noChangeAspect="1"/>
          </p:cNvPicPr>
          <p:nvPr/>
        </p:nvPicPr>
        <p:blipFill>
          <a:blip r:embed="rId2"/>
          <a:stretch>
            <a:fillRect/>
          </a:stretch>
        </p:blipFill>
        <p:spPr>
          <a:xfrm>
            <a:off x="7253646" y="4627496"/>
            <a:ext cx="1302267" cy="1906586"/>
          </a:xfrm>
          <a:prstGeom prst="rect">
            <a:avLst/>
          </a:prstGeom>
        </p:spPr>
      </p:pic>
      <p:sp>
        <p:nvSpPr>
          <p:cNvPr id="2" name="Action Button: Back or Previous 1">
            <a:hlinkClick r:id="" action="ppaction://noaction" highlightClick="1"/>
          </p:cNvPr>
          <p:cNvSpPr/>
          <p:nvPr/>
        </p:nvSpPr>
        <p:spPr bwMode="auto">
          <a:xfrm>
            <a:off x="3993660" y="6128455"/>
            <a:ext cx="381000" cy="307970"/>
          </a:xfrm>
          <a:prstGeom prst="actionButtonBackPrevious">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Action Button: Forward or Next 17">
            <a:hlinkClick r:id="" action="ppaction://noaction" highlightClick="1"/>
          </p:cNvPr>
          <p:cNvSpPr/>
          <p:nvPr/>
        </p:nvSpPr>
        <p:spPr bwMode="auto">
          <a:xfrm>
            <a:off x="4425130" y="6130349"/>
            <a:ext cx="378901" cy="307970"/>
          </a:xfrm>
          <a:prstGeom prst="actionButtonForwardNex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675139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20662"/>
            <a:ext cx="11889564" cy="763588"/>
          </a:xfrm>
        </p:spPr>
        <p:txBody>
          <a:bodyPr/>
          <a:lstStyle/>
          <a:p>
            <a:r>
              <a:rPr lang="en-US" sz="4000" dirty="0" smtClean="0"/>
              <a:t>Neural Networks behind the Scenes</a:t>
            </a:r>
            <a:endParaRPr lang="en-US" sz="4000" dirty="0"/>
          </a:p>
        </p:txBody>
      </p:sp>
      <p:sp>
        <p:nvSpPr>
          <p:cNvPr id="4" name="TextBox 3"/>
          <p:cNvSpPr txBox="1"/>
          <p:nvPr/>
        </p:nvSpPr>
        <p:spPr>
          <a:xfrm>
            <a:off x="463145" y="904307"/>
            <a:ext cx="9677400" cy="5558445"/>
          </a:xfrm>
          <a:prstGeom prst="rect">
            <a:avLst/>
          </a:prstGeom>
          <a:noFill/>
        </p:spPr>
        <p:txBody>
          <a:bodyPr wrap="square" lIns="182880" tIns="146304" rIns="182880" bIns="146304" rtlCol="0">
            <a:spAutoFit/>
          </a:bodyPr>
          <a:lstStyle/>
          <a:p>
            <a:r>
              <a:rPr lang="en-US" dirty="0">
                <a:solidFill>
                  <a:srgbClr val="0000FF"/>
                </a:solidFill>
                <a:highlight>
                  <a:srgbClr val="FFFFFF"/>
                </a:highlight>
                <a:latin typeface="Consolas" panose="020B0609020204030204" pitchFamily="49" charset="0"/>
              </a:rPr>
              <a:t>using</a:t>
            </a:r>
            <a:r>
              <a:rPr lang="en-US" dirty="0">
                <a:solidFill>
                  <a:srgbClr val="000000"/>
                </a:solidFill>
                <a:highlight>
                  <a:srgbClr val="FFFFFF"/>
                </a:highlight>
                <a:latin typeface="Consolas" panose="020B0609020204030204" pitchFamily="49" charset="0"/>
              </a:rPr>
              <a:t> System;</a:t>
            </a:r>
          </a:p>
          <a:p>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using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Microsoft.Speech.Synthesis</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x86 </a:t>
            </a:r>
            <a:r>
              <a:rPr lang="en-US" dirty="0" smtClean="0">
                <a:solidFill>
                  <a:srgbClr val="008000"/>
                </a:solidFill>
                <a:highlight>
                  <a:srgbClr val="FFFFFF"/>
                </a:highlight>
                <a:latin typeface="Consolas" panose="020B0609020204030204" pitchFamily="49" charset="0"/>
              </a:rPr>
              <a:t>version</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using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Microsoft.Speech.Recognition</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using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System.Globalization</a:t>
            </a:r>
            <a:r>
              <a:rPr lang="en-US" dirty="0">
                <a:solidFill>
                  <a:srgbClr val="000000"/>
                </a:solidFill>
                <a:highlight>
                  <a:srgbClr val="FFFFFF"/>
                </a:highlight>
                <a:latin typeface="Consolas" panose="020B0609020204030204" pitchFamily="49" charset="0"/>
              </a:rPr>
              <a:t>;</a:t>
            </a:r>
          </a:p>
          <a:p>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namespace</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Build2014SpeechDemo</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class</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Program</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SpeechSynthesizer</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ss</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SpeechSynthesizer</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SpeechRecognitionEngine</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sre</a:t>
            </a:r>
            <a:r>
              <a:rPr lang="en-US" dirty="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done =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Main(</a:t>
            </a:r>
            <a:r>
              <a:rPr lang="en-US" dirty="0">
                <a:solidFill>
                  <a:srgbClr val="0000F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try</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ss.SetOutputToDefaultAudioDevice</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ss.Speak</a:t>
            </a:r>
            <a:r>
              <a:rPr lang="en-US" dirty="0">
                <a:solidFill>
                  <a:srgbClr val="000000"/>
                </a:solidFill>
                <a:highlight>
                  <a:srgbClr val="FFFFFF"/>
                </a:highlight>
                <a:latin typeface="Consolas" panose="020B0609020204030204" pitchFamily="49" charset="0"/>
              </a:rPr>
              <a:t>(</a:t>
            </a:r>
            <a:r>
              <a:rPr lang="en-US" dirty="0">
                <a:solidFill>
                  <a:srgbClr val="A31515"/>
                </a:solidFill>
                <a:highlight>
                  <a:srgbClr val="FFFFFF"/>
                </a:highlight>
                <a:latin typeface="Consolas" panose="020B0609020204030204" pitchFamily="49" charset="0"/>
              </a:rPr>
              <a:t>"Hello</a:t>
            </a:r>
            <a:r>
              <a:rPr lang="en-US" dirty="0" smtClean="0">
                <a:solidFill>
                  <a:srgbClr val="A31515"/>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a:t>
            </a:r>
            <a:r>
              <a:rPr lang="fr-FR" dirty="0" smtClean="0">
                <a:solidFill>
                  <a:srgbClr val="000000"/>
                </a:solidFill>
                <a:highlight>
                  <a:srgbClr val="FFFFFF"/>
                </a:highlight>
                <a:latin typeface="Consolas" panose="020B0609020204030204" pitchFamily="49" charset="0"/>
              </a:rPr>
              <a:t>  </a:t>
            </a:r>
            <a:endParaRPr lang="en-US" dirty="0" smtClean="0">
              <a:gradFill>
                <a:gsLst>
                  <a:gs pos="2917">
                    <a:srgbClr val="404040"/>
                  </a:gs>
                  <a:gs pos="30000">
                    <a:srgbClr val="404040"/>
                  </a:gs>
                </a:gsLst>
                <a:lin ang="5400000" scaled="0"/>
              </a:gradFill>
            </a:endParaRPr>
          </a:p>
        </p:txBody>
      </p:sp>
    </p:spTree>
    <p:extLst>
      <p:ext uri="{BB962C8B-B14F-4D97-AF65-F5344CB8AC3E}">
        <p14:creationId xmlns:p14="http://schemas.microsoft.com/office/powerpoint/2010/main" val="30379544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Resources</a:t>
            </a:r>
            <a:endParaRPr lang="en-US" b="1" dirty="0">
              <a:solidFill>
                <a:schemeClr val="accent3"/>
              </a:solidFill>
            </a:endParaRPr>
          </a:p>
        </p:txBody>
      </p:sp>
      <p:sp>
        <p:nvSpPr>
          <p:cNvPr id="4" name="Text Placeholder 2"/>
          <p:cNvSpPr>
            <a:spLocks noGrp="1"/>
          </p:cNvSpPr>
          <p:nvPr>
            <p:ph type="body" sz="quarter" idx="10"/>
          </p:nvPr>
        </p:nvSpPr>
        <p:spPr>
          <a:xfrm>
            <a:off x="274637" y="1363663"/>
            <a:ext cx="11623320" cy="4982903"/>
          </a:xfrm>
        </p:spPr>
        <p:txBody>
          <a:bodyPr/>
          <a:lstStyle/>
          <a:p>
            <a:pPr marL="457200" indent="-457200">
              <a:buFont typeface="Arial" pitchFamily="34" charset="0"/>
              <a:buChar char="•"/>
            </a:pPr>
            <a:r>
              <a:rPr lang="en-US" sz="2800" b="1" dirty="0" smtClean="0">
                <a:solidFill>
                  <a:schemeClr val="tx2"/>
                </a:solidFill>
              </a:rPr>
              <a:t>Concepts:</a:t>
            </a:r>
          </a:p>
          <a:p>
            <a:pPr marL="0" indent="0">
              <a:buNone/>
            </a:pPr>
            <a:r>
              <a:rPr lang="en-US" sz="2800" b="1" dirty="0">
                <a:solidFill>
                  <a:schemeClr val="accent4">
                    <a:lumMod val="60000"/>
                    <a:lumOff val="40000"/>
                  </a:schemeClr>
                </a:solidFill>
              </a:rPr>
              <a:t> </a:t>
            </a:r>
            <a:r>
              <a:rPr lang="en-US" sz="2800" b="1" dirty="0" smtClean="0">
                <a:solidFill>
                  <a:schemeClr val="accent4">
                    <a:lumMod val="60000"/>
                    <a:lumOff val="40000"/>
                  </a:schemeClr>
                </a:solidFill>
              </a:rPr>
              <a:t>     </a:t>
            </a:r>
            <a:r>
              <a:rPr lang="en-US" sz="2800" b="1" dirty="0" smtClean="0">
                <a:solidFill>
                  <a:schemeClr val="tx2"/>
                </a:solidFill>
              </a:rPr>
              <a:t>ftp</a:t>
            </a:r>
            <a:r>
              <a:rPr lang="en-US" sz="2800" b="1" dirty="0">
                <a:solidFill>
                  <a:schemeClr val="tx2"/>
                </a:solidFill>
              </a:rPr>
              <a:t>://</a:t>
            </a:r>
            <a:r>
              <a:rPr lang="en-US" sz="2800" b="1" dirty="0" smtClean="0">
                <a:solidFill>
                  <a:schemeClr val="tx2"/>
                </a:solidFill>
              </a:rPr>
              <a:t>ftp.sas.com/pub/neural/FAQ.html#questions</a:t>
            </a:r>
          </a:p>
          <a:p>
            <a:pPr marL="0" indent="0">
              <a:buNone/>
            </a:pPr>
            <a:endParaRPr lang="en-US" sz="1000" b="1" dirty="0" smtClean="0">
              <a:solidFill>
                <a:schemeClr val="tx2"/>
              </a:solidFill>
            </a:endParaRPr>
          </a:p>
          <a:p>
            <a:pPr marL="457200" indent="-457200">
              <a:buFont typeface="Arial" pitchFamily="34" charset="0"/>
              <a:buChar char="•"/>
            </a:pPr>
            <a:r>
              <a:rPr lang="en-US" sz="2800" b="1" dirty="0" err="1" smtClean="0">
                <a:solidFill>
                  <a:schemeClr val="tx2"/>
                </a:solidFill>
              </a:rPr>
              <a:t>Weka</a:t>
            </a:r>
            <a:r>
              <a:rPr lang="en-US" sz="2800" b="1" dirty="0" smtClean="0">
                <a:solidFill>
                  <a:schemeClr val="tx2"/>
                </a:solidFill>
              </a:rPr>
              <a:t>:</a:t>
            </a:r>
          </a:p>
          <a:p>
            <a:pPr marL="0" indent="0">
              <a:buNone/>
            </a:pPr>
            <a:r>
              <a:rPr lang="en-US" sz="2800" b="1" dirty="0">
                <a:solidFill>
                  <a:schemeClr val="tx2"/>
                </a:solidFill>
              </a:rPr>
              <a:t> </a:t>
            </a:r>
            <a:r>
              <a:rPr lang="en-US" sz="2800" b="1" dirty="0" smtClean="0">
                <a:solidFill>
                  <a:schemeClr val="tx2"/>
                </a:solidFill>
              </a:rPr>
              <a:t>     http</a:t>
            </a:r>
            <a:r>
              <a:rPr lang="en-US" sz="2800" b="1" dirty="0">
                <a:solidFill>
                  <a:schemeClr val="tx2"/>
                </a:solidFill>
              </a:rPr>
              <a:t>://www.cs.waikato.ac.nz/ml/weka</a:t>
            </a:r>
            <a:r>
              <a:rPr lang="en-US" sz="2800" b="1" dirty="0" smtClean="0">
                <a:solidFill>
                  <a:schemeClr val="tx2"/>
                </a:solidFill>
              </a:rPr>
              <a:t>/</a:t>
            </a:r>
          </a:p>
          <a:p>
            <a:pPr marL="0" indent="0">
              <a:buNone/>
            </a:pPr>
            <a:endParaRPr lang="en-US" sz="1000" b="1" dirty="0" smtClean="0">
              <a:solidFill>
                <a:schemeClr val="tx2"/>
              </a:solidFill>
            </a:endParaRPr>
          </a:p>
          <a:p>
            <a:pPr marL="457200" indent="-457200">
              <a:buFont typeface="Arial" pitchFamily="34" charset="0"/>
              <a:buChar char="•"/>
            </a:pPr>
            <a:r>
              <a:rPr lang="en-US" sz="2800" b="1" dirty="0" smtClean="0">
                <a:solidFill>
                  <a:schemeClr val="tx2"/>
                </a:solidFill>
              </a:rPr>
              <a:t>Custom </a:t>
            </a:r>
            <a:r>
              <a:rPr lang="en-US" sz="2800" b="1" dirty="0">
                <a:solidFill>
                  <a:schemeClr val="tx2"/>
                </a:solidFill>
              </a:rPr>
              <a:t>C</a:t>
            </a:r>
            <a:r>
              <a:rPr lang="en-US" sz="2800" b="1" dirty="0" smtClean="0">
                <a:solidFill>
                  <a:schemeClr val="tx2"/>
                </a:solidFill>
              </a:rPr>
              <a:t>#:</a:t>
            </a:r>
          </a:p>
          <a:p>
            <a:pPr marL="0" indent="0">
              <a:buNone/>
            </a:pPr>
            <a:r>
              <a:rPr lang="en-US" sz="2800" b="1" dirty="0">
                <a:solidFill>
                  <a:schemeClr val="tx2"/>
                </a:solidFill>
              </a:rPr>
              <a:t> </a:t>
            </a:r>
            <a:r>
              <a:rPr lang="en-US" sz="2800" b="1" dirty="0" smtClean="0">
                <a:solidFill>
                  <a:schemeClr val="tx2"/>
                </a:solidFill>
              </a:rPr>
              <a:t>     http://www.quaetrix.com/Build2014.html   (case sensitive)</a:t>
            </a:r>
          </a:p>
          <a:p>
            <a:pPr marL="0" indent="0">
              <a:buNone/>
            </a:pPr>
            <a:endParaRPr lang="en-US" sz="1000" b="1" dirty="0">
              <a:solidFill>
                <a:schemeClr val="tx2"/>
              </a:solidFill>
            </a:endParaRPr>
          </a:p>
          <a:p>
            <a:pPr marL="457200" indent="-457200">
              <a:buFont typeface="Arial" pitchFamily="34" charset="0"/>
              <a:buChar char="•"/>
            </a:pPr>
            <a:r>
              <a:rPr lang="en-US" sz="2800" b="1" dirty="0" smtClean="0">
                <a:solidFill>
                  <a:schemeClr val="tx2"/>
                </a:solidFill>
              </a:rPr>
              <a:t>Speech:</a:t>
            </a:r>
            <a:endParaRPr lang="en-US" sz="2800" b="1" dirty="0">
              <a:solidFill>
                <a:schemeClr val="tx2"/>
              </a:solidFill>
            </a:endParaRPr>
          </a:p>
          <a:p>
            <a:pPr marL="0" indent="0">
              <a:buNone/>
            </a:pPr>
            <a:r>
              <a:rPr lang="en-US" sz="2800" b="1" dirty="0">
                <a:solidFill>
                  <a:schemeClr val="tx2"/>
                </a:solidFill>
              </a:rPr>
              <a:t>      http://</a:t>
            </a:r>
            <a:r>
              <a:rPr lang="en-US" sz="2800" b="1" dirty="0" smtClean="0">
                <a:solidFill>
                  <a:schemeClr val="tx2"/>
                </a:solidFill>
              </a:rPr>
              <a:t>www.quaetrix.com/SpeechDemo.html   (</a:t>
            </a:r>
            <a:r>
              <a:rPr lang="en-US" sz="2800" b="1" dirty="0">
                <a:solidFill>
                  <a:schemeClr val="tx2"/>
                </a:solidFill>
              </a:rPr>
              <a:t>case sensitive)</a:t>
            </a:r>
            <a:endParaRPr lang="en-US" sz="2800" b="1" dirty="0">
              <a:solidFill>
                <a:schemeClr val="accent3"/>
              </a:solidFill>
            </a:endParaRPr>
          </a:p>
          <a:p>
            <a:pPr marL="0" indent="0">
              <a:buNone/>
            </a:pPr>
            <a:endParaRPr lang="en-US" sz="2800" b="1" dirty="0" smtClean="0">
              <a:solidFill>
                <a:schemeClr val="accent3"/>
              </a:solidFill>
            </a:endParaRPr>
          </a:p>
        </p:txBody>
      </p:sp>
    </p:spTree>
    <p:extLst>
      <p:ext uri="{BB962C8B-B14F-4D97-AF65-F5344CB8AC3E}">
        <p14:creationId xmlns:p14="http://schemas.microsoft.com/office/powerpoint/2010/main" val="1210643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144462"/>
            <a:ext cx="11889564" cy="917575"/>
          </a:xfrm>
        </p:spPr>
        <p:txBody>
          <a:bodyPr/>
          <a:lstStyle/>
          <a:p>
            <a:r>
              <a:rPr lang="en-US" dirty="0" smtClean="0"/>
              <a:t>Thank You!</a:t>
            </a:r>
            <a:endParaRPr lang="en-US" dirty="0"/>
          </a:p>
        </p:txBody>
      </p:sp>
      <p:sp>
        <p:nvSpPr>
          <p:cNvPr id="3" name="Text Placeholder 2"/>
          <p:cNvSpPr>
            <a:spLocks noGrp="1"/>
          </p:cNvSpPr>
          <p:nvPr>
            <p:ph type="body" sz="quarter" idx="10"/>
          </p:nvPr>
        </p:nvSpPr>
        <p:spPr>
          <a:xfrm>
            <a:off x="598083" y="1439862"/>
            <a:ext cx="11201400" cy="4708981"/>
          </a:xfrm>
        </p:spPr>
        <p:txBody>
          <a:bodyPr/>
          <a:lstStyle/>
          <a:p>
            <a:pPr marL="0" indent="0">
              <a:buNone/>
            </a:pPr>
            <a:r>
              <a:rPr lang="en-US" b="1" dirty="0" smtClean="0">
                <a:solidFill>
                  <a:schemeClr val="accent5"/>
                </a:solidFill>
              </a:rPr>
              <a:t>Understanding Neural Networks using .NET</a:t>
            </a:r>
          </a:p>
          <a:p>
            <a:endParaRPr lang="en-US" sz="3000" b="1" dirty="0" smtClean="0">
              <a:solidFill>
                <a:schemeClr val="accent5"/>
              </a:solidFill>
            </a:endParaRPr>
          </a:p>
          <a:p>
            <a:pPr marL="0" indent="0">
              <a:buNone/>
            </a:pPr>
            <a:r>
              <a:rPr lang="en-US" sz="3000" b="1" dirty="0" smtClean="0">
                <a:solidFill>
                  <a:schemeClr val="accent5"/>
                </a:solidFill>
              </a:rPr>
              <a:t>2014 Build Conference</a:t>
            </a:r>
          </a:p>
          <a:p>
            <a:pPr marL="0" indent="0">
              <a:buNone/>
            </a:pPr>
            <a:r>
              <a:rPr lang="en-US" sz="3000" b="1" dirty="0" smtClean="0">
                <a:solidFill>
                  <a:schemeClr val="accent5"/>
                </a:solidFill>
              </a:rPr>
              <a:t>April 2-4, 2014</a:t>
            </a:r>
          </a:p>
          <a:p>
            <a:pPr marL="0" indent="0">
              <a:buNone/>
            </a:pPr>
            <a:r>
              <a:rPr lang="en-US" sz="3000" b="1" dirty="0" smtClean="0">
                <a:solidFill>
                  <a:schemeClr val="accent5"/>
                </a:solidFill>
              </a:rPr>
              <a:t>San Francisco, CA</a:t>
            </a:r>
          </a:p>
          <a:p>
            <a:endParaRPr lang="en-US" sz="800" dirty="0" smtClean="0"/>
          </a:p>
          <a:p>
            <a:endParaRPr lang="en-US" sz="2000" dirty="0" smtClean="0"/>
          </a:p>
          <a:p>
            <a:endParaRPr lang="en-US" sz="2000" dirty="0"/>
          </a:p>
          <a:p>
            <a:pPr marL="0" indent="0">
              <a:buNone/>
            </a:pPr>
            <a:r>
              <a:rPr lang="en-US" sz="2000" b="1" dirty="0" smtClean="0"/>
              <a:t>James McCaffrey</a:t>
            </a:r>
          </a:p>
          <a:p>
            <a:pPr marL="0" indent="0">
              <a:buNone/>
            </a:pPr>
            <a:r>
              <a:rPr lang="en-US" sz="2000" b="1" dirty="0" smtClean="0"/>
              <a:t>Microsoft Research</a:t>
            </a:r>
          </a:p>
          <a:p>
            <a:pPr marL="0" indent="0">
              <a:buNone/>
            </a:pPr>
            <a:r>
              <a:rPr lang="en-US" sz="2000" b="1" dirty="0" smtClean="0"/>
              <a:t>jammc@microsoft.com</a:t>
            </a:r>
            <a:endParaRPr lang="en-US" sz="2000" b="1" dirty="0"/>
          </a:p>
        </p:txBody>
      </p:sp>
      <p:sp>
        <p:nvSpPr>
          <p:cNvPr id="4" name="TextBox 3"/>
          <p:cNvSpPr txBox="1"/>
          <p:nvPr/>
        </p:nvSpPr>
        <p:spPr>
          <a:xfrm>
            <a:off x="9342437" y="296862"/>
            <a:ext cx="2362200" cy="461665"/>
          </a:xfrm>
          <a:prstGeom prst="rect">
            <a:avLst/>
          </a:prstGeom>
          <a:noFill/>
        </p:spPr>
        <p:txBody>
          <a:bodyPr wrap="square" rtlCol="0">
            <a:spAutoFit/>
          </a:bodyPr>
          <a:lstStyle/>
          <a:p>
            <a:r>
              <a:rPr lang="en-US" sz="2400" b="1" dirty="0" smtClean="0">
                <a:gradFill>
                  <a:gsLst>
                    <a:gs pos="0">
                      <a:srgbClr val="404040">
                        <a:lumMod val="75000"/>
                        <a:lumOff val="25000"/>
                      </a:srgbClr>
                    </a:gs>
                    <a:gs pos="100000">
                      <a:srgbClr val="404040">
                        <a:lumMod val="75000"/>
                        <a:lumOff val="25000"/>
                      </a:srgbClr>
                    </a:gs>
                  </a:gsLst>
                  <a:lin ang="5400000" scaled="0"/>
                </a:gradFill>
              </a:rPr>
              <a:t>Session 3-643</a:t>
            </a:r>
          </a:p>
        </p:txBody>
      </p:sp>
    </p:spTree>
    <p:extLst>
      <p:ext uri="{BB962C8B-B14F-4D97-AF65-F5344CB8AC3E}">
        <p14:creationId xmlns:p14="http://schemas.microsoft.com/office/powerpoint/2010/main" val="2696100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437" y="2735262"/>
            <a:ext cx="4224528" cy="4224528"/>
          </a:xfrm>
          <a:prstGeom prst="rect">
            <a:avLst/>
          </a:prstGeom>
        </p:spPr>
      </p:pic>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5464361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James McCaffrey</a:t>
            </a:r>
          </a:p>
          <a:p>
            <a:r>
              <a:rPr lang="en-US" dirty="0" smtClean="0"/>
              <a:t>Microsoft Research</a:t>
            </a:r>
          </a:p>
        </p:txBody>
      </p:sp>
      <p:sp>
        <p:nvSpPr>
          <p:cNvPr id="2" name="Title 1"/>
          <p:cNvSpPr>
            <a:spLocks noGrp="1"/>
          </p:cNvSpPr>
          <p:nvPr>
            <p:ph type="title"/>
          </p:nvPr>
        </p:nvSpPr>
        <p:spPr/>
        <p:txBody>
          <a:bodyPr/>
          <a:lstStyle/>
          <a:p>
            <a:r>
              <a:rPr lang="en-US" dirty="0" smtClean="0"/>
              <a:t>Understanding Neural Networks </a:t>
            </a:r>
            <a:br>
              <a:rPr lang="en-US" dirty="0" smtClean="0"/>
            </a:br>
            <a:r>
              <a:rPr lang="en-US" dirty="0" smtClean="0"/>
              <a:t>using .NET</a:t>
            </a:r>
            <a:endParaRPr lang="en-US" dirty="0"/>
          </a:p>
        </p:txBody>
      </p:sp>
      <p:sp>
        <p:nvSpPr>
          <p:cNvPr id="5" name="Text Placeholder 4"/>
          <p:cNvSpPr>
            <a:spLocks noGrp="1"/>
          </p:cNvSpPr>
          <p:nvPr>
            <p:ph type="body" sz="quarter" idx="13"/>
          </p:nvPr>
        </p:nvSpPr>
        <p:spPr/>
        <p:txBody>
          <a:bodyPr/>
          <a:lstStyle/>
          <a:p>
            <a:r>
              <a:rPr lang="en-US" dirty="0" smtClean="0"/>
              <a:t>3-643</a:t>
            </a:r>
            <a:endParaRPr lang="en-US" dirty="0"/>
          </a:p>
        </p:txBody>
      </p:sp>
      <p:sp>
        <p:nvSpPr>
          <p:cNvPr id="4" name="Subtitle 2"/>
          <p:cNvSpPr txBox="1">
            <a:spLocks/>
          </p:cNvSpPr>
          <p:nvPr/>
        </p:nvSpPr>
        <p:spPr>
          <a:xfrm>
            <a:off x="276224" y="3725862"/>
            <a:ext cx="11885613" cy="979487"/>
          </a:xfrm>
          <a:prstGeom prst="rect">
            <a:avLst/>
          </a:prstGeom>
          <a:noFill/>
        </p:spPr>
        <p:txBody>
          <a:bodyPr vert="horz" wrap="square" lIns="146304" tIns="109728" rIns="146304" bIns="109728" rtlCol="0" anchor="b">
            <a:noAutofit/>
          </a:bodyPr>
          <a:lstStyle>
            <a:lvl1pPr marL="0" marR="0" indent="0" algn="l" defTabSz="932742"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2000" kern="1200" spc="0" baseline="0">
                <a:gradFill>
                  <a:gsLst>
                    <a:gs pos="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pPr>
            <a:r>
              <a:rPr lang="en-US" dirty="0" smtClean="0">
                <a:gradFill>
                  <a:gsLst>
                    <a:gs pos="0">
                      <a:srgbClr val="404040"/>
                    </a:gs>
                    <a:gs pos="100000">
                      <a:srgbClr val="404040"/>
                    </a:gs>
                  </a:gsLst>
                  <a:lin ang="5400000" scaled="0"/>
                </a:gradFill>
              </a:rPr>
              <a:t>Friday, April 4, 2014</a:t>
            </a:r>
          </a:p>
          <a:p>
            <a:pPr>
              <a:buClr>
                <a:srgbClr val="404040"/>
              </a:buClr>
            </a:pPr>
            <a:r>
              <a:rPr lang="en-US" dirty="0" smtClean="0">
                <a:gradFill>
                  <a:gsLst>
                    <a:gs pos="0">
                      <a:srgbClr val="404040"/>
                    </a:gs>
                    <a:gs pos="100000">
                      <a:srgbClr val="404040"/>
                    </a:gs>
                  </a:gsLst>
                  <a:lin ang="5400000" scaled="0"/>
                </a:gradFill>
              </a:rPr>
              <a:t>10:30 AM – 11:30 AM</a:t>
            </a:r>
          </a:p>
          <a:p>
            <a:pPr>
              <a:buClr>
                <a:srgbClr val="404040"/>
              </a:buClr>
            </a:pPr>
            <a:r>
              <a:rPr lang="en-US" dirty="0" smtClean="0">
                <a:gradFill>
                  <a:gsLst>
                    <a:gs pos="0">
                      <a:srgbClr val="404040"/>
                    </a:gs>
                    <a:gs pos="100000">
                      <a:srgbClr val="404040"/>
                    </a:gs>
                  </a:gsLst>
                  <a:lin ang="5400000" scaled="0"/>
                </a:gradFill>
              </a:rPr>
              <a:t>Room 3024</a:t>
            </a:r>
            <a:endParaRPr lang="en-US" dirty="0">
              <a:gradFill>
                <a:gsLst>
                  <a:gs pos="0">
                    <a:srgbClr val="404040"/>
                  </a:gs>
                  <a:gs pos="100000">
                    <a:srgbClr val="404040"/>
                  </a:gs>
                </a:gsLst>
                <a:lin ang="5400000" scaled="0"/>
              </a:gradFill>
            </a:endParaRPr>
          </a:p>
        </p:txBody>
      </p:sp>
    </p:spTree>
    <p:extLst>
      <p:ext uri="{BB962C8B-B14F-4D97-AF65-F5344CB8AC3E}">
        <p14:creationId xmlns:p14="http://schemas.microsoft.com/office/powerpoint/2010/main" val="19924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1767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8037" y="1062037"/>
            <a:ext cx="10489122" cy="4985980"/>
          </a:xfrm>
        </p:spPr>
        <p:txBody>
          <a:bodyPr/>
          <a:lstStyle/>
          <a:p>
            <a:pPr marL="742950" indent="-742950">
              <a:buAutoNum type="arabicPeriod"/>
            </a:pPr>
            <a:r>
              <a:rPr lang="en-US" sz="2400" dirty="0" smtClean="0">
                <a:solidFill>
                  <a:schemeClr val="tx2"/>
                </a:solidFill>
              </a:rPr>
              <a:t>What is a neural network?</a:t>
            </a:r>
          </a:p>
          <a:p>
            <a:pPr marL="742950" indent="-742950">
              <a:buAutoNum type="arabicPeriod"/>
            </a:pPr>
            <a:r>
              <a:rPr lang="en-US" sz="2400" dirty="0" smtClean="0">
                <a:solidFill>
                  <a:schemeClr val="tx2"/>
                </a:solidFill>
              </a:rPr>
              <a:t>Feed-forward and activation</a:t>
            </a:r>
          </a:p>
          <a:p>
            <a:pPr marL="742950" indent="-742950">
              <a:buAutoNum type="arabicPeriod"/>
            </a:pPr>
            <a:r>
              <a:rPr lang="en-US" sz="2400" dirty="0" smtClean="0">
                <a:solidFill>
                  <a:schemeClr val="tx2"/>
                </a:solidFill>
              </a:rPr>
              <a:t>Training and free parameters</a:t>
            </a:r>
          </a:p>
          <a:p>
            <a:pPr marL="742950" indent="-742950">
              <a:buAutoNum type="arabicPeriod"/>
            </a:pPr>
            <a:r>
              <a:rPr lang="en-US" sz="2400" dirty="0" smtClean="0">
                <a:solidFill>
                  <a:schemeClr val="tx2"/>
                </a:solidFill>
              </a:rPr>
              <a:t>Error and accuracy</a:t>
            </a:r>
          </a:p>
          <a:p>
            <a:pPr marL="742950" indent="-742950">
              <a:buAutoNum type="arabicPeriod"/>
            </a:pPr>
            <a:r>
              <a:rPr lang="en-US" sz="2400" dirty="0" smtClean="0">
                <a:solidFill>
                  <a:schemeClr val="tx2"/>
                </a:solidFill>
              </a:rPr>
              <a:t>Over-fitting</a:t>
            </a:r>
          </a:p>
          <a:p>
            <a:pPr marL="742950" indent="-742950">
              <a:buAutoNum type="arabicPeriod"/>
            </a:pPr>
            <a:r>
              <a:rPr lang="en-US" sz="2400" dirty="0" smtClean="0">
                <a:solidFill>
                  <a:schemeClr val="tx2"/>
                </a:solidFill>
              </a:rPr>
              <a:t>Dropout</a:t>
            </a:r>
          </a:p>
          <a:p>
            <a:pPr marL="742950" indent="-742950">
              <a:buAutoNum type="arabicPeriod"/>
            </a:pPr>
            <a:r>
              <a:rPr lang="en-US" sz="2400" dirty="0" smtClean="0">
                <a:solidFill>
                  <a:schemeClr val="tx2"/>
                </a:solidFill>
              </a:rPr>
              <a:t>The raw C# approach</a:t>
            </a:r>
          </a:p>
          <a:p>
            <a:pPr marL="742950" indent="-742950">
              <a:buAutoNum type="arabicPeriod"/>
            </a:pPr>
            <a:r>
              <a:rPr lang="en-US" sz="2400" dirty="0" smtClean="0">
                <a:solidFill>
                  <a:schemeClr val="tx2"/>
                </a:solidFill>
              </a:rPr>
              <a:t>The canned application approach</a:t>
            </a:r>
          </a:p>
          <a:p>
            <a:pPr marL="742950" indent="-742950">
              <a:buAutoNum type="arabicPeriod"/>
            </a:pPr>
            <a:r>
              <a:rPr lang="en-US" sz="2400" dirty="0" smtClean="0">
                <a:solidFill>
                  <a:schemeClr val="tx2"/>
                </a:solidFill>
              </a:rPr>
              <a:t>The commercial API approach</a:t>
            </a:r>
          </a:p>
          <a:p>
            <a:pPr marL="742950" indent="-742950">
              <a:buAutoNum type="arabicPeriod"/>
            </a:pPr>
            <a:r>
              <a:rPr lang="en-US" sz="2400" dirty="0" smtClean="0">
                <a:solidFill>
                  <a:schemeClr val="tx2"/>
                </a:solidFill>
              </a:rPr>
              <a:t>A vision for the (very near) future</a:t>
            </a:r>
          </a:p>
          <a:p>
            <a:pPr marL="742950" indent="-742950">
              <a:buAutoNum type="arabicPeriod"/>
            </a:pPr>
            <a:r>
              <a:rPr lang="en-US" sz="2400" dirty="0" smtClean="0">
                <a:solidFill>
                  <a:schemeClr val="tx2"/>
                </a:solidFill>
              </a:rPr>
              <a:t>Neural networks behind the scenes (speech recognition)</a:t>
            </a:r>
          </a:p>
          <a:p>
            <a:pPr marL="742950" indent="-742950">
              <a:buAutoNum type="arabicPeriod"/>
            </a:pPr>
            <a:r>
              <a:rPr lang="en-US" sz="2400" dirty="0" smtClean="0">
                <a:solidFill>
                  <a:schemeClr val="tx2"/>
                </a:solidFill>
              </a:rPr>
              <a:t>References and resources</a:t>
            </a:r>
            <a:endParaRPr lang="en-US" sz="2400" dirty="0">
              <a:solidFill>
                <a:schemeClr val="tx2"/>
              </a:solidFill>
            </a:endParaRPr>
          </a:p>
        </p:txBody>
      </p:sp>
      <p:sp>
        <p:nvSpPr>
          <p:cNvPr id="3" name="Title 2"/>
          <p:cNvSpPr>
            <a:spLocks noGrp="1"/>
          </p:cNvSpPr>
          <p:nvPr>
            <p:ph type="title"/>
          </p:nvPr>
        </p:nvSpPr>
        <p:spPr>
          <a:xfrm>
            <a:off x="301115" y="144462"/>
            <a:ext cx="11889564" cy="917575"/>
          </a:xfrm>
        </p:spPr>
        <p:txBody>
          <a:bodyPr/>
          <a:lstStyle/>
          <a:p>
            <a:r>
              <a:rPr lang="en-US" sz="4000" dirty="0" smtClean="0"/>
              <a:t>Agenda</a:t>
            </a:r>
            <a:endParaRPr lang="en-US" sz="4000" dirty="0"/>
          </a:p>
        </p:txBody>
      </p:sp>
    </p:spTree>
    <p:extLst>
      <p:ext uri="{BB962C8B-B14F-4D97-AF65-F5344CB8AC3E}">
        <p14:creationId xmlns:p14="http://schemas.microsoft.com/office/powerpoint/2010/main" val="4211309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98" y="209363"/>
            <a:ext cx="11889564" cy="917575"/>
          </a:xfrm>
        </p:spPr>
        <p:txBody>
          <a:bodyPr/>
          <a:lstStyle/>
          <a:p>
            <a:r>
              <a:rPr lang="en-US" sz="4000" dirty="0" smtClean="0"/>
              <a:t>What is a Neural Network?</a:t>
            </a:r>
            <a:endParaRPr lang="en-US" sz="4000" dirty="0"/>
          </a:p>
        </p:txBody>
      </p:sp>
      <p:sp>
        <p:nvSpPr>
          <p:cNvPr id="6" name="TextBox 5"/>
          <p:cNvSpPr txBox="1"/>
          <p:nvPr/>
        </p:nvSpPr>
        <p:spPr>
          <a:xfrm>
            <a:off x="10146394" y="2201862"/>
            <a:ext cx="1757991"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404040"/>
                </a:solidFill>
              </a:rPr>
              <a:t>training data</a:t>
            </a:r>
          </a:p>
        </p:txBody>
      </p:sp>
      <p:sp>
        <p:nvSpPr>
          <p:cNvPr id="7" name="TextBox 6"/>
          <p:cNvSpPr txBox="1"/>
          <p:nvPr/>
        </p:nvSpPr>
        <p:spPr>
          <a:xfrm>
            <a:off x="669852" y="5613991"/>
            <a:ext cx="6049926"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D8CC"/>
                </a:solidFill>
              </a:rPr>
              <a:t>independent variables / predictors / attributes / features / X-values</a:t>
            </a:r>
          </a:p>
        </p:txBody>
      </p:sp>
      <p:sp>
        <p:nvSpPr>
          <p:cNvPr id="8" name="TextBox 7"/>
          <p:cNvSpPr txBox="1"/>
          <p:nvPr/>
        </p:nvSpPr>
        <p:spPr>
          <a:xfrm>
            <a:off x="6675437" y="5630862"/>
            <a:ext cx="4648200"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8C00"/>
                </a:solidFill>
              </a:rPr>
              <a:t>“the thing to classify (predict)” / dependent variable / 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92" y="1029730"/>
            <a:ext cx="9220200" cy="3972631"/>
          </a:xfrm>
          <a:prstGeom prst="rect">
            <a:avLst/>
          </a:prstGeom>
        </p:spPr>
      </p:pic>
      <p:sp>
        <p:nvSpPr>
          <p:cNvPr id="9" name="Up Arrow 8"/>
          <p:cNvSpPr/>
          <p:nvPr/>
        </p:nvSpPr>
        <p:spPr bwMode="auto">
          <a:xfrm>
            <a:off x="1155568" y="4883551"/>
            <a:ext cx="484632" cy="669851"/>
          </a:xfrm>
          <a:prstGeom prst="up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Up Arrow 9"/>
          <p:cNvSpPr/>
          <p:nvPr/>
        </p:nvSpPr>
        <p:spPr bwMode="auto">
          <a:xfrm>
            <a:off x="2652997" y="4883550"/>
            <a:ext cx="484632" cy="669851"/>
          </a:xfrm>
          <a:prstGeom prst="up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Up Arrow 10"/>
          <p:cNvSpPr/>
          <p:nvPr/>
        </p:nvSpPr>
        <p:spPr bwMode="auto">
          <a:xfrm>
            <a:off x="4336773" y="4883549"/>
            <a:ext cx="484632" cy="669851"/>
          </a:xfrm>
          <a:prstGeom prst="up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Up Arrow 11"/>
          <p:cNvSpPr/>
          <p:nvPr/>
        </p:nvSpPr>
        <p:spPr bwMode="auto">
          <a:xfrm>
            <a:off x="5915197" y="4883548"/>
            <a:ext cx="484632" cy="669851"/>
          </a:xfrm>
          <a:prstGeom prst="up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Up Arrow 12"/>
          <p:cNvSpPr/>
          <p:nvPr/>
        </p:nvSpPr>
        <p:spPr bwMode="auto">
          <a:xfrm>
            <a:off x="7978182" y="4883547"/>
            <a:ext cx="484632" cy="669851"/>
          </a:xfrm>
          <a:prstGeom prst="up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ight Brace 4"/>
          <p:cNvSpPr/>
          <p:nvPr/>
        </p:nvSpPr>
        <p:spPr>
          <a:xfrm>
            <a:off x="9637517" y="1755439"/>
            <a:ext cx="425302" cy="2046623"/>
          </a:xfrm>
          <a:prstGeom prst="rightBrace">
            <a:avLst/>
          </a:prstGeom>
          <a:ln w="508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Tree>
    <p:extLst>
      <p:ext uri="{BB962C8B-B14F-4D97-AF65-F5344CB8AC3E}">
        <p14:creationId xmlns:p14="http://schemas.microsoft.com/office/powerpoint/2010/main" val="311644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691900" y="848028"/>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35</a:t>
            </a:r>
            <a:endParaRPr lang="en-US" sz="2800" dirty="0">
              <a:solidFill>
                <a:srgbClr val="00188F"/>
              </a:solidFill>
            </a:endParaRPr>
          </a:p>
        </p:txBody>
      </p:sp>
      <p:sp>
        <p:nvSpPr>
          <p:cNvPr id="5" name="Rectangle 4"/>
          <p:cNvSpPr/>
          <p:nvPr/>
        </p:nvSpPr>
        <p:spPr bwMode="auto">
          <a:xfrm>
            <a:off x="1691899" y="1758768"/>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49,000</a:t>
            </a:r>
            <a:endParaRPr lang="en-US" sz="2800" dirty="0">
              <a:solidFill>
                <a:srgbClr val="00188F"/>
              </a:solidFill>
            </a:endParaRPr>
          </a:p>
        </p:txBody>
      </p:sp>
      <p:sp>
        <p:nvSpPr>
          <p:cNvPr id="6" name="Rectangle 5"/>
          <p:cNvSpPr/>
          <p:nvPr/>
        </p:nvSpPr>
        <p:spPr bwMode="auto">
          <a:xfrm>
            <a:off x="1690310" y="4807336"/>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M</a:t>
            </a:r>
            <a:endParaRPr lang="en-US" sz="2800" dirty="0">
              <a:solidFill>
                <a:srgbClr val="00188F"/>
              </a:solidFill>
            </a:endParaRPr>
          </a:p>
        </p:txBody>
      </p:sp>
      <p:sp>
        <p:nvSpPr>
          <p:cNvPr id="7" name="Rectangle 6"/>
          <p:cNvSpPr/>
          <p:nvPr/>
        </p:nvSpPr>
        <p:spPr bwMode="auto">
          <a:xfrm>
            <a:off x="1660391" y="3229606"/>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High</a:t>
            </a:r>
            <a:endParaRPr lang="en-US" sz="2800" dirty="0">
              <a:solidFill>
                <a:srgbClr val="00188F"/>
              </a:solidFill>
            </a:endParaRPr>
          </a:p>
        </p:txBody>
      </p:sp>
      <p:sp>
        <p:nvSpPr>
          <p:cNvPr id="8" name="Rectangle 7"/>
          <p:cNvSpPr/>
          <p:nvPr/>
        </p:nvSpPr>
        <p:spPr bwMode="auto">
          <a:xfrm>
            <a:off x="3968749" y="848028"/>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3.5</a:t>
            </a:r>
            <a:endParaRPr lang="en-US" sz="2800" dirty="0">
              <a:solidFill>
                <a:srgbClr val="00188F"/>
              </a:solidFill>
            </a:endParaRPr>
          </a:p>
        </p:txBody>
      </p:sp>
      <p:sp>
        <p:nvSpPr>
          <p:cNvPr id="9" name="Rectangle 8"/>
          <p:cNvSpPr/>
          <p:nvPr/>
        </p:nvSpPr>
        <p:spPr bwMode="auto">
          <a:xfrm>
            <a:off x="3968750" y="1758768"/>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4.9</a:t>
            </a:r>
            <a:endParaRPr lang="en-US" sz="2800" dirty="0">
              <a:solidFill>
                <a:srgbClr val="00188F"/>
              </a:solidFill>
            </a:endParaRPr>
          </a:p>
        </p:txBody>
      </p:sp>
      <p:sp>
        <p:nvSpPr>
          <p:cNvPr id="10" name="Rectangle 9"/>
          <p:cNvSpPr/>
          <p:nvPr/>
        </p:nvSpPr>
        <p:spPr bwMode="auto">
          <a:xfrm>
            <a:off x="3967161" y="4807336"/>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-1.0</a:t>
            </a:r>
            <a:endParaRPr lang="en-US" sz="2800" dirty="0">
              <a:solidFill>
                <a:srgbClr val="00188F"/>
              </a:solidFill>
            </a:endParaRPr>
          </a:p>
        </p:txBody>
      </p:sp>
      <p:sp>
        <p:nvSpPr>
          <p:cNvPr id="11" name="Rectangle 10"/>
          <p:cNvSpPr/>
          <p:nvPr/>
        </p:nvSpPr>
        <p:spPr bwMode="auto">
          <a:xfrm>
            <a:off x="3958507" y="2873786"/>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0.0</a:t>
            </a:r>
            <a:endParaRPr lang="en-US" sz="2800" dirty="0">
              <a:solidFill>
                <a:srgbClr val="00188F"/>
              </a:solidFill>
            </a:endParaRPr>
          </a:p>
        </p:txBody>
      </p:sp>
      <p:sp>
        <p:nvSpPr>
          <p:cNvPr id="12" name="Rectangle 11"/>
          <p:cNvSpPr/>
          <p:nvPr/>
        </p:nvSpPr>
        <p:spPr bwMode="auto">
          <a:xfrm>
            <a:off x="3958507" y="3642118"/>
            <a:ext cx="1366110"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1.0</a:t>
            </a:r>
            <a:endParaRPr lang="en-US" sz="2800" dirty="0">
              <a:solidFill>
                <a:srgbClr val="00188F"/>
              </a:solidFill>
            </a:endParaRPr>
          </a:p>
        </p:txBody>
      </p:sp>
      <p:sp>
        <p:nvSpPr>
          <p:cNvPr id="14" name="Right Arrow 13"/>
          <p:cNvSpPr/>
          <p:nvPr/>
        </p:nvSpPr>
        <p:spPr bwMode="auto">
          <a:xfrm>
            <a:off x="3209799" y="999818"/>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ight Arrow 14"/>
          <p:cNvSpPr/>
          <p:nvPr/>
        </p:nvSpPr>
        <p:spPr bwMode="auto">
          <a:xfrm>
            <a:off x="3209799" y="1910558"/>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a:off x="3208210" y="4959126"/>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ight Arrow 16"/>
          <p:cNvSpPr/>
          <p:nvPr/>
        </p:nvSpPr>
        <p:spPr bwMode="auto">
          <a:xfrm rot="20452881">
            <a:off x="3214145" y="3111219"/>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ight Arrow 17"/>
          <p:cNvSpPr/>
          <p:nvPr/>
        </p:nvSpPr>
        <p:spPr bwMode="auto">
          <a:xfrm rot="1265722">
            <a:off x="3199556" y="3708324"/>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6446601" y="1531083"/>
            <a:ext cx="2151743" cy="345920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ight Arrow 20"/>
          <p:cNvSpPr/>
          <p:nvPr/>
        </p:nvSpPr>
        <p:spPr bwMode="auto">
          <a:xfrm rot="2185118">
            <a:off x="5468867" y="1252363"/>
            <a:ext cx="962165" cy="303580"/>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ight Arrow 21"/>
          <p:cNvSpPr/>
          <p:nvPr/>
        </p:nvSpPr>
        <p:spPr bwMode="auto">
          <a:xfrm rot="1313862">
            <a:off x="5512858" y="2062347"/>
            <a:ext cx="825062" cy="303580"/>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Right Arrow 22"/>
          <p:cNvSpPr/>
          <p:nvPr/>
        </p:nvSpPr>
        <p:spPr bwMode="auto">
          <a:xfrm>
            <a:off x="5555720" y="3011828"/>
            <a:ext cx="756686" cy="303580"/>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Right Arrow 23"/>
          <p:cNvSpPr/>
          <p:nvPr/>
        </p:nvSpPr>
        <p:spPr bwMode="auto">
          <a:xfrm>
            <a:off x="5551618" y="3783816"/>
            <a:ext cx="764890" cy="303580"/>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Right Arrow 25"/>
          <p:cNvSpPr/>
          <p:nvPr/>
        </p:nvSpPr>
        <p:spPr bwMode="auto">
          <a:xfrm rot="20069340">
            <a:off x="5471775" y="4775197"/>
            <a:ext cx="951450" cy="303580"/>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7" name="Rectangle 26"/>
          <p:cNvSpPr/>
          <p:nvPr/>
        </p:nvSpPr>
        <p:spPr bwMode="auto">
          <a:xfrm>
            <a:off x="8872419" y="2288707"/>
            <a:ext cx="1178993"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0.23</a:t>
            </a:r>
            <a:endParaRPr lang="en-US" sz="2800" dirty="0">
              <a:solidFill>
                <a:srgbClr val="00188F"/>
              </a:solidFill>
            </a:endParaRPr>
          </a:p>
        </p:txBody>
      </p:sp>
      <p:sp>
        <p:nvSpPr>
          <p:cNvPr id="28" name="TextBox 27"/>
          <p:cNvSpPr txBox="1"/>
          <p:nvPr/>
        </p:nvSpPr>
        <p:spPr>
          <a:xfrm>
            <a:off x="311151" y="863786"/>
            <a:ext cx="986635"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Age</a:t>
            </a:r>
          </a:p>
        </p:txBody>
      </p:sp>
      <p:sp>
        <p:nvSpPr>
          <p:cNvPr id="29" name="TextBox 28"/>
          <p:cNvSpPr txBox="1"/>
          <p:nvPr/>
        </p:nvSpPr>
        <p:spPr>
          <a:xfrm>
            <a:off x="291410" y="1806066"/>
            <a:ext cx="121432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Income</a:t>
            </a:r>
          </a:p>
        </p:txBody>
      </p:sp>
      <p:sp>
        <p:nvSpPr>
          <p:cNvPr id="30" name="TextBox 29"/>
          <p:cNvSpPr txBox="1"/>
          <p:nvPr/>
        </p:nvSpPr>
        <p:spPr>
          <a:xfrm>
            <a:off x="400095" y="4824684"/>
            <a:ext cx="121432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Sex</a:t>
            </a:r>
          </a:p>
        </p:txBody>
      </p:sp>
      <p:sp>
        <p:nvSpPr>
          <p:cNvPr id="31" name="Rectangle 30"/>
          <p:cNvSpPr/>
          <p:nvPr/>
        </p:nvSpPr>
        <p:spPr bwMode="auto">
          <a:xfrm>
            <a:off x="8903770" y="3634822"/>
            <a:ext cx="1147642"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0.15</a:t>
            </a:r>
            <a:endParaRPr lang="en-US" sz="2800" dirty="0">
              <a:solidFill>
                <a:srgbClr val="00188F"/>
              </a:solidFill>
            </a:endParaRPr>
          </a:p>
        </p:txBody>
      </p:sp>
      <p:sp>
        <p:nvSpPr>
          <p:cNvPr id="32" name="Right Arrow 31"/>
          <p:cNvSpPr/>
          <p:nvPr/>
        </p:nvSpPr>
        <p:spPr bwMode="auto">
          <a:xfrm rot="19047459">
            <a:off x="10074135" y="3567675"/>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3" name="Right Arrow 32"/>
          <p:cNvSpPr/>
          <p:nvPr/>
        </p:nvSpPr>
        <p:spPr bwMode="auto">
          <a:xfrm rot="2567960">
            <a:off x="10118955" y="2518527"/>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Rectangle 33"/>
          <p:cNvSpPr/>
          <p:nvPr/>
        </p:nvSpPr>
        <p:spPr bwMode="auto">
          <a:xfrm>
            <a:off x="10882610" y="2868371"/>
            <a:ext cx="1381578"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188F"/>
                </a:solidFill>
              </a:rPr>
              <a:t>Republican</a:t>
            </a:r>
            <a:endParaRPr lang="en-US" sz="2000" dirty="0">
              <a:solidFill>
                <a:srgbClr val="00188F"/>
              </a:solidFill>
            </a:endParaRPr>
          </a:p>
        </p:txBody>
      </p:sp>
      <p:sp>
        <p:nvSpPr>
          <p:cNvPr id="35" name="Oval 34"/>
          <p:cNvSpPr/>
          <p:nvPr/>
        </p:nvSpPr>
        <p:spPr bwMode="auto">
          <a:xfrm>
            <a:off x="6701857" y="1755237"/>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Oval 39"/>
          <p:cNvSpPr/>
          <p:nvPr/>
        </p:nvSpPr>
        <p:spPr bwMode="auto">
          <a:xfrm>
            <a:off x="6685136" y="4471267"/>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2" name="Oval 41"/>
          <p:cNvSpPr/>
          <p:nvPr/>
        </p:nvSpPr>
        <p:spPr bwMode="auto">
          <a:xfrm>
            <a:off x="7475230" y="2186626"/>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Oval 42"/>
          <p:cNvSpPr/>
          <p:nvPr/>
        </p:nvSpPr>
        <p:spPr bwMode="auto">
          <a:xfrm>
            <a:off x="8068011" y="3759427"/>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4" name="Oval 43"/>
          <p:cNvSpPr/>
          <p:nvPr/>
        </p:nvSpPr>
        <p:spPr bwMode="auto">
          <a:xfrm>
            <a:off x="8074164" y="2452651"/>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Oval 44"/>
          <p:cNvSpPr/>
          <p:nvPr/>
        </p:nvSpPr>
        <p:spPr bwMode="auto">
          <a:xfrm>
            <a:off x="7488166" y="2781394"/>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Oval 45"/>
          <p:cNvSpPr/>
          <p:nvPr/>
        </p:nvSpPr>
        <p:spPr bwMode="auto">
          <a:xfrm>
            <a:off x="7479133" y="3439271"/>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7" name="Oval 46"/>
          <p:cNvSpPr/>
          <p:nvPr/>
        </p:nvSpPr>
        <p:spPr bwMode="auto">
          <a:xfrm>
            <a:off x="7469574" y="4113596"/>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8" name="Right Arrow 47"/>
          <p:cNvSpPr/>
          <p:nvPr/>
        </p:nvSpPr>
        <p:spPr bwMode="auto">
          <a:xfrm>
            <a:off x="8379196" y="2462724"/>
            <a:ext cx="438296" cy="201792"/>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49" name="Straight Connector 48"/>
          <p:cNvCxnSpPr/>
          <p:nvPr/>
        </p:nvCxnSpPr>
        <p:spPr>
          <a:xfrm>
            <a:off x="6949678" y="1834339"/>
            <a:ext cx="509391" cy="42936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52057" y="1893860"/>
            <a:ext cx="540167" cy="91022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916989" y="1967479"/>
            <a:ext cx="569025" cy="14859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857240" y="1995662"/>
            <a:ext cx="658994" cy="210158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937514" y="2314351"/>
            <a:ext cx="518024" cy="22823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944081" y="2610874"/>
            <a:ext cx="514988" cy="2710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914619" y="2653582"/>
            <a:ext cx="548626" cy="87380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76056" y="2676027"/>
            <a:ext cx="599174" cy="145600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918056" y="2370941"/>
            <a:ext cx="551518" cy="8139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940253" y="2950738"/>
            <a:ext cx="522992" cy="28790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23686" y="3305640"/>
            <a:ext cx="535383" cy="27526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896423" y="3364577"/>
            <a:ext cx="550904" cy="8384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911841" y="2394426"/>
            <a:ext cx="605630" cy="14310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932022" y="2989307"/>
            <a:ext cx="591992" cy="90635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922433" y="3667838"/>
            <a:ext cx="595038" cy="3106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892147" y="4019348"/>
            <a:ext cx="563391" cy="26534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873006" y="2424080"/>
            <a:ext cx="691073" cy="20458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913976" y="3009079"/>
            <a:ext cx="643124" cy="15128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935587" y="3724844"/>
            <a:ext cx="614562" cy="86026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937514" y="4341281"/>
            <a:ext cx="532060" cy="28996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57552" y="2438719"/>
            <a:ext cx="436671" cy="132677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737185" y="2610874"/>
            <a:ext cx="306565" cy="26646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96201" y="2989174"/>
            <a:ext cx="356899" cy="8311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7711674" y="2664516"/>
            <a:ext cx="369608" cy="8096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692671" y="3635181"/>
            <a:ext cx="342257" cy="24160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667957" y="2692156"/>
            <a:ext cx="474682" cy="140704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727322" y="3961405"/>
            <a:ext cx="340689" cy="25689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9" name="Oval 88"/>
          <p:cNvSpPr/>
          <p:nvPr/>
        </p:nvSpPr>
        <p:spPr bwMode="auto">
          <a:xfrm>
            <a:off x="8072084" y="3105863"/>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90" name="Straight Connector 89"/>
          <p:cNvCxnSpPr/>
          <p:nvPr/>
        </p:nvCxnSpPr>
        <p:spPr>
          <a:xfrm>
            <a:off x="7738034" y="2338432"/>
            <a:ext cx="303571" cy="2094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92671" y="2387539"/>
            <a:ext cx="388611" cy="7390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734194" y="2956516"/>
            <a:ext cx="324399" cy="22836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724768" y="3283880"/>
            <a:ext cx="333825" cy="29371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713193" y="3355191"/>
            <a:ext cx="418024" cy="78069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auto">
          <a:xfrm>
            <a:off x="8885859" y="2954233"/>
            <a:ext cx="1165553" cy="57966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solidFill>
                  <a:srgbClr val="00188F"/>
                </a:solidFill>
              </a:rPr>
              <a:t>0.62</a:t>
            </a:r>
            <a:endParaRPr lang="en-US" sz="2800" dirty="0">
              <a:solidFill>
                <a:srgbClr val="00188F"/>
              </a:solidFill>
            </a:endParaRPr>
          </a:p>
        </p:txBody>
      </p:sp>
      <p:sp>
        <p:nvSpPr>
          <p:cNvPr id="96" name="Right Arrow 95"/>
          <p:cNvSpPr/>
          <p:nvPr/>
        </p:nvSpPr>
        <p:spPr bwMode="auto">
          <a:xfrm>
            <a:off x="8375531" y="3118809"/>
            <a:ext cx="437945" cy="201792"/>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7" name="Right Arrow 96"/>
          <p:cNvSpPr/>
          <p:nvPr/>
        </p:nvSpPr>
        <p:spPr bwMode="auto">
          <a:xfrm>
            <a:off x="8373437" y="3772373"/>
            <a:ext cx="440040" cy="201792"/>
          </a:xfrm>
          <a:prstGeom prst="rightArrow">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ight Arrow 97"/>
          <p:cNvSpPr/>
          <p:nvPr/>
        </p:nvSpPr>
        <p:spPr bwMode="auto">
          <a:xfrm>
            <a:off x="10146827" y="3034797"/>
            <a:ext cx="607160" cy="3035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TextBox 98"/>
          <p:cNvSpPr txBox="1"/>
          <p:nvPr/>
        </p:nvSpPr>
        <p:spPr>
          <a:xfrm>
            <a:off x="276133" y="3227604"/>
            <a:ext cx="1476436"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Education</a:t>
            </a:r>
          </a:p>
        </p:txBody>
      </p:sp>
      <p:sp>
        <p:nvSpPr>
          <p:cNvPr id="100" name="TextBox 99"/>
          <p:cNvSpPr txBox="1"/>
          <p:nvPr/>
        </p:nvSpPr>
        <p:spPr>
          <a:xfrm>
            <a:off x="10877038" y="2344742"/>
            <a:ext cx="1277132"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Political</a:t>
            </a:r>
          </a:p>
        </p:txBody>
      </p:sp>
      <p:sp>
        <p:nvSpPr>
          <p:cNvPr id="101" name="TextBox 100"/>
          <p:cNvSpPr txBox="1"/>
          <p:nvPr/>
        </p:nvSpPr>
        <p:spPr>
          <a:xfrm>
            <a:off x="6330949" y="1000428"/>
            <a:ext cx="762000" cy="369332"/>
          </a:xfrm>
          <a:prstGeom prst="rect">
            <a:avLst/>
          </a:prstGeom>
          <a:noFill/>
        </p:spPr>
        <p:txBody>
          <a:bodyPr wrap="square" rtlCol="0">
            <a:spAutoFit/>
          </a:bodyPr>
          <a:lstStyle/>
          <a:p>
            <a:r>
              <a:rPr lang="en-US" dirty="0" smtClean="0">
                <a:solidFill>
                  <a:srgbClr val="00188F"/>
                </a:solidFill>
              </a:rPr>
              <a:t>input</a:t>
            </a:r>
          </a:p>
        </p:txBody>
      </p:sp>
      <p:sp>
        <p:nvSpPr>
          <p:cNvPr id="102" name="TextBox 101"/>
          <p:cNvSpPr txBox="1"/>
          <p:nvPr/>
        </p:nvSpPr>
        <p:spPr>
          <a:xfrm>
            <a:off x="7092949" y="1000428"/>
            <a:ext cx="914400" cy="369332"/>
          </a:xfrm>
          <a:prstGeom prst="rect">
            <a:avLst/>
          </a:prstGeom>
          <a:noFill/>
        </p:spPr>
        <p:txBody>
          <a:bodyPr wrap="square" rtlCol="0">
            <a:spAutoFit/>
          </a:bodyPr>
          <a:lstStyle/>
          <a:p>
            <a:r>
              <a:rPr lang="en-US" dirty="0" smtClean="0">
                <a:solidFill>
                  <a:srgbClr val="00188F"/>
                </a:solidFill>
              </a:rPr>
              <a:t>hidden</a:t>
            </a:r>
          </a:p>
        </p:txBody>
      </p:sp>
      <p:sp>
        <p:nvSpPr>
          <p:cNvPr id="103" name="TextBox 102"/>
          <p:cNvSpPr txBox="1"/>
          <p:nvPr/>
        </p:nvSpPr>
        <p:spPr>
          <a:xfrm>
            <a:off x="8007349" y="1000428"/>
            <a:ext cx="914400" cy="369332"/>
          </a:xfrm>
          <a:prstGeom prst="rect">
            <a:avLst/>
          </a:prstGeom>
          <a:noFill/>
        </p:spPr>
        <p:txBody>
          <a:bodyPr wrap="square" rtlCol="0">
            <a:spAutoFit/>
          </a:bodyPr>
          <a:lstStyle/>
          <a:p>
            <a:r>
              <a:rPr lang="en-US" dirty="0" smtClean="0">
                <a:solidFill>
                  <a:srgbClr val="00188F"/>
                </a:solidFill>
              </a:rPr>
              <a:t>output</a:t>
            </a:r>
          </a:p>
        </p:txBody>
      </p:sp>
      <p:sp>
        <p:nvSpPr>
          <p:cNvPr id="104" name="Oval 103"/>
          <p:cNvSpPr/>
          <p:nvPr/>
        </p:nvSpPr>
        <p:spPr bwMode="auto">
          <a:xfrm>
            <a:off x="6685136" y="2464471"/>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5" name="Oval 104"/>
          <p:cNvSpPr/>
          <p:nvPr/>
        </p:nvSpPr>
        <p:spPr bwMode="auto">
          <a:xfrm>
            <a:off x="6686291" y="3156449"/>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6" name="Oval 105"/>
          <p:cNvSpPr/>
          <p:nvPr/>
        </p:nvSpPr>
        <p:spPr bwMode="auto">
          <a:xfrm>
            <a:off x="6682164" y="3828716"/>
            <a:ext cx="227685" cy="227685"/>
          </a:xfrm>
          <a:prstGeom prst="ellipse">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49183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1" y="180749"/>
            <a:ext cx="11889564" cy="917575"/>
          </a:xfrm>
        </p:spPr>
        <p:txBody>
          <a:bodyPr/>
          <a:lstStyle/>
          <a:p>
            <a:r>
              <a:rPr lang="en-US" sz="4000" dirty="0" smtClean="0"/>
              <a:t>Feed-Forward and Activation</a:t>
            </a:r>
            <a:endParaRPr lang="en-US" sz="4000" dirty="0"/>
          </a:p>
        </p:txBody>
      </p:sp>
      <p:sp>
        <p:nvSpPr>
          <p:cNvPr id="4" name="Oval 3"/>
          <p:cNvSpPr/>
          <p:nvPr/>
        </p:nvSpPr>
        <p:spPr bwMode="auto">
          <a:xfrm>
            <a:off x="979894" y="1797596"/>
            <a:ext cx="1188720" cy="118872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b="1" dirty="0" smtClean="0">
                <a:solidFill>
                  <a:srgbClr val="FFFFFF"/>
                </a:solidFill>
              </a:rPr>
              <a:t>0.10</a:t>
            </a:r>
            <a:endParaRPr lang="en-US" sz="2800" b="1" dirty="0">
              <a:solidFill>
                <a:srgbClr val="FFFFFF"/>
              </a:solidFill>
            </a:endParaRPr>
          </a:p>
        </p:txBody>
      </p:sp>
      <p:sp>
        <p:nvSpPr>
          <p:cNvPr id="5" name="Oval 4"/>
          <p:cNvSpPr/>
          <p:nvPr/>
        </p:nvSpPr>
        <p:spPr bwMode="auto">
          <a:xfrm>
            <a:off x="979894" y="4833396"/>
            <a:ext cx="1188720" cy="118872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b="1" dirty="0" smtClean="0">
                <a:solidFill>
                  <a:srgbClr val="FFFFFF"/>
                </a:solidFill>
              </a:rPr>
              <a:t>0.30</a:t>
            </a:r>
            <a:endParaRPr lang="en-US" sz="2800" b="1" dirty="0">
              <a:solidFill>
                <a:srgbClr val="FFFFFF"/>
              </a:solidFill>
            </a:endParaRPr>
          </a:p>
        </p:txBody>
      </p:sp>
      <p:sp>
        <p:nvSpPr>
          <p:cNvPr id="6" name="Oval 5"/>
          <p:cNvSpPr/>
          <p:nvPr/>
        </p:nvSpPr>
        <p:spPr bwMode="auto">
          <a:xfrm>
            <a:off x="979894" y="3315496"/>
            <a:ext cx="1188720" cy="118872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b="1" dirty="0" smtClean="0">
                <a:solidFill>
                  <a:srgbClr val="FFFFFF"/>
                </a:solidFill>
              </a:rPr>
              <a:t>0.20</a:t>
            </a:r>
            <a:endParaRPr lang="en-US" sz="2800" b="1" dirty="0">
              <a:solidFill>
                <a:srgbClr val="FFFFFF"/>
              </a:solidFill>
            </a:endParaRPr>
          </a:p>
        </p:txBody>
      </p:sp>
      <p:sp>
        <p:nvSpPr>
          <p:cNvPr id="7" name="Oval 6"/>
          <p:cNvSpPr/>
          <p:nvPr/>
        </p:nvSpPr>
        <p:spPr bwMode="auto">
          <a:xfrm>
            <a:off x="3712114" y="3315496"/>
            <a:ext cx="1188720" cy="118872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800" b="1" dirty="0">
              <a:solidFill>
                <a:srgbClr val="FF8C00"/>
              </a:solidFill>
            </a:endParaRPr>
          </a:p>
        </p:txBody>
      </p:sp>
      <p:cxnSp>
        <p:nvCxnSpPr>
          <p:cNvPr id="8" name="Straight Arrow Connector 7"/>
          <p:cNvCxnSpPr/>
          <p:nvPr/>
        </p:nvCxnSpPr>
        <p:spPr>
          <a:xfrm>
            <a:off x="2270109" y="2708336"/>
            <a:ext cx="1366110" cy="758950"/>
          </a:xfrm>
          <a:prstGeom prst="straightConnector1">
            <a:avLst/>
          </a:prstGeom>
          <a:ln w="5080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70109" y="3922656"/>
            <a:ext cx="1366110" cy="0"/>
          </a:xfrm>
          <a:prstGeom prst="straightConnector1">
            <a:avLst/>
          </a:prstGeom>
          <a:ln w="5080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70109" y="4378026"/>
            <a:ext cx="1366110" cy="1062531"/>
          </a:xfrm>
          <a:prstGeom prst="straightConnector1">
            <a:avLst/>
          </a:prstGeom>
          <a:ln w="5080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70109" y="2328861"/>
            <a:ext cx="166969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W</a:t>
            </a:r>
            <a:r>
              <a:rPr lang="en-US" sz="2400" baseline="-25000" dirty="0" smtClean="0">
                <a:gradFill>
                  <a:gsLst>
                    <a:gs pos="2917">
                      <a:srgbClr val="404040"/>
                    </a:gs>
                    <a:gs pos="30000">
                      <a:srgbClr val="404040"/>
                    </a:gs>
                  </a:gsLst>
                  <a:lin ang="5400000" scaled="0"/>
                </a:gradFill>
              </a:rPr>
              <a:t>0</a:t>
            </a:r>
            <a:r>
              <a:rPr lang="en-US" sz="2400" dirty="0" smtClean="0">
                <a:gradFill>
                  <a:gsLst>
                    <a:gs pos="2917">
                      <a:srgbClr val="404040"/>
                    </a:gs>
                    <a:gs pos="30000">
                      <a:srgbClr val="404040"/>
                    </a:gs>
                  </a:gsLst>
                  <a:lin ang="5400000" scaled="0"/>
                </a:gradFill>
              </a:rPr>
              <a:t> = 4.0 </a:t>
            </a:r>
          </a:p>
        </p:txBody>
      </p:sp>
      <p:sp>
        <p:nvSpPr>
          <p:cNvPr id="12" name="TextBox 11"/>
          <p:cNvSpPr txBox="1"/>
          <p:nvPr/>
        </p:nvSpPr>
        <p:spPr>
          <a:xfrm>
            <a:off x="2118319" y="3922656"/>
            <a:ext cx="166969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W</a:t>
            </a:r>
            <a:r>
              <a:rPr lang="en-US" sz="2400" baseline="-25000" dirty="0">
                <a:gradFill>
                  <a:gsLst>
                    <a:gs pos="2917">
                      <a:srgbClr val="404040"/>
                    </a:gs>
                    <a:gs pos="30000">
                      <a:srgbClr val="404040"/>
                    </a:gs>
                  </a:gsLst>
                  <a:lin ang="5400000" scaled="0"/>
                </a:gradFill>
              </a:rPr>
              <a:t>1</a:t>
            </a:r>
            <a:r>
              <a:rPr lang="en-US" sz="2400" dirty="0" smtClean="0">
                <a:gradFill>
                  <a:gsLst>
                    <a:gs pos="2917">
                      <a:srgbClr val="404040"/>
                    </a:gs>
                    <a:gs pos="30000">
                      <a:srgbClr val="404040"/>
                    </a:gs>
                  </a:gsLst>
                  <a:lin ang="5400000" scaled="0"/>
                </a:gradFill>
              </a:rPr>
              <a:t> = -5.0 </a:t>
            </a:r>
          </a:p>
        </p:txBody>
      </p:sp>
      <p:sp>
        <p:nvSpPr>
          <p:cNvPr id="13" name="TextBox 12"/>
          <p:cNvSpPr txBox="1"/>
          <p:nvPr/>
        </p:nvSpPr>
        <p:spPr>
          <a:xfrm>
            <a:off x="2649584" y="4985186"/>
            <a:ext cx="166969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W</a:t>
            </a:r>
            <a:r>
              <a:rPr lang="en-US" sz="2400" baseline="-25000" dirty="0">
                <a:gradFill>
                  <a:gsLst>
                    <a:gs pos="2917">
                      <a:srgbClr val="404040"/>
                    </a:gs>
                    <a:gs pos="30000">
                      <a:srgbClr val="404040"/>
                    </a:gs>
                  </a:gsLst>
                  <a:lin ang="5400000" scaled="0"/>
                </a:gradFill>
              </a:rPr>
              <a:t>2</a:t>
            </a:r>
            <a:r>
              <a:rPr lang="en-US" sz="2400" dirty="0" smtClean="0">
                <a:gradFill>
                  <a:gsLst>
                    <a:gs pos="2917">
                      <a:srgbClr val="404040"/>
                    </a:gs>
                    <a:gs pos="30000">
                      <a:srgbClr val="404040"/>
                    </a:gs>
                  </a:gsLst>
                  <a:lin ang="5400000" scaled="0"/>
                </a:gradFill>
              </a:rPr>
              <a:t> = 6.0 </a:t>
            </a:r>
          </a:p>
        </p:txBody>
      </p:sp>
      <p:cxnSp>
        <p:nvCxnSpPr>
          <p:cNvPr id="14" name="Straight Arrow Connector 13"/>
          <p:cNvCxnSpPr/>
          <p:nvPr/>
        </p:nvCxnSpPr>
        <p:spPr>
          <a:xfrm>
            <a:off x="4319274" y="2404756"/>
            <a:ext cx="0" cy="758950"/>
          </a:xfrm>
          <a:prstGeom prst="straightConnector1">
            <a:avLst/>
          </a:prstGeom>
          <a:ln w="5080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55486" y="2442340"/>
            <a:ext cx="15179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b = 2.0 </a:t>
            </a:r>
          </a:p>
        </p:txBody>
      </p:sp>
      <p:sp>
        <p:nvSpPr>
          <p:cNvPr id="16" name="TextBox 15"/>
          <p:cNvSpPr txBox="1"/>
          <p:nvPr/>
        </p:nvSpPr>
        <p:spPr>
          <a:xfrm>
            <a:off x="6488685" y="1334663"/>
            <a:ext cx="6223390"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188F"/>
                </a:solidFill>
              </a:rPr>
              <a:t>1).  (0.1)(4.0) + (0.2)(-5.0) + (0.3)(6.0) = 1.2</a:t>
            </a:r>
          </a:p>
          <a:p>
            <a:pPr>
              <a:lnSpc>
                <a:spcPct val="90000"/>
              </a:lnSpc>
              <a:spcAft>
                <a:spcPts val="600"/>
              </a:spcAft>
            </a:pPr>
            <a:r>
              <a:rPr lang="en-US" sz="2400" dirty="0" smtClean="0">
                <a:solidFill>
                  <a:srgbClr val="00188F"/>
                </a:solidFill>
              </a:rPr>
              <a:t>2).  1.2 + 2.0 = 3.2</a:t>
            </a:r>
          </a:p>
          <a:p>
            <a:pPr>
              <a:lnSpc>
                <a:spcPct val="90000"/>
              </a:lnSpc>
              <a:spcAft>
                <a:spcPts val="600"/>
              </a:spcAft>
            </a:pPr>
            <a:r>
              <a:rPr lang="en-US" sz="2400" dirty="0" smtClean="0">
                <a:solidFill>
                  <a:srgbClr val="00188F"/>
                </a:solidFill>
              </a:rPr>
              <a:t>3).  Activation(3.2) = 0.73</a:t>
            </a:r>
          </a:p>
          <a:p>
            <a:pPr>
              <a:lnSpc>
                <a:spcPct val="90000"/>
              </a:lnSpc>
              <a:spcAft>
                <a:spcPts val="600"/>
              </a:spcAft>
            </a:pPr>
            <a:r>
              <a:rPr lang="en-US" sz="2400" dirty="0" smtClean="0">
                <a:solidFill>
                  <a:srgbClr val="00188F"/>
                </a:solidFill>
              </a:rPr>
              <a:t>4).  Local output = 0.73</a:t>
            </a:r>
          </a:p>
        </p:txBody>
      </p:sp>
      <p:sp>
        <p:nvSpPr>
          <p:cNvPr id="17" name="TextBox 16"/>
          <p:cNvSpPr txBox="1"/>
          <p:nvPr/>
        </p:nvSpPr>
        <p:spPr>
          <a:xfrm>
            <a:off x="7359649" y="4278167"/>
            <a:ext cx="3810000" cy="1938992"/>
          </a:xfrm>
          <a:prstGeom prst="rect">
            <a:avLst/>
          </a:prstGeom>
          <a:noFill/>
        </p:spPr>
        <p:txBody>
          <a:bodyPr wrap="square" rtlCol="0">
            <a:spAutoFit/>
          </a:bodyPr>
          <a:lstStyle/>
          <a:p>
            <a:r>
              <a:rPr lang="en-US" sz="2400" dirty="0">
                <a:gradFill>
                  <a:gsLst>
                    <a:gs pos="0">
                      <a:srgbClr val="404040">
                        <a:lumMod val="75000"/>
                        <a:lumOff val="25000"/>
                      </a:srgbClr>
                    </a:gs>
                    <a:gs pos="100000">
                      <a:srgbClr val="404040">
                        <a:lumMod val="75000"/>
                        <a:lumOff val="25000"/>
                      </a:srgbClr>
                    </a:gs>
                  </a:gsLst>
                  <a:lin ang="5400000" scaled="0"/>
                </a:gradFill>
              </a:rPr>
              <a:t>T</a:t>
            </a:r>
            <a:r>
              <a:rPr lang="en-US" sz="2400" dirty="0" smtClean="0">
                <a:gradFill>
                  <a:gsLst>
                    <a:gs pos="0">
                      <a:srgbClr val="404040">
                        <a:lumMod val="75000"/>
                        <a:lumOff val="25000"/>
                      </a:srgbClr>
                    </a:gs>
                    <a:gs pos="100000">
                      <a:srgbClr val="404040">
                        <a:lumMod val="75000"/>
                        <a:lumOff val="25000"/>
                      </a:srgbClr>
                    </a:gs>
                  </a:gsLst>
                  <a:lin ang="5400000" scaled="0"/>
                </a:gradFill>
              </a:rPr>
              <a:t>echnical </a:t>
            </a:r>
            <a:r>
              <a:rPr lang="en-US" sz="2400" dirty="0">
                <a:gradFill>
                  <a:gsLst>
                    <a:gs pos="0">
                      <a:srgbClr val="404040">
                        <a:lumMod val="75000"/>
                        <a:lumOff val="25000"/>
                      </a:srgbClr>
                    </a:gs>
                    <a:gs pos="100000">
                      <a:srgbClr val="404040">
                        <a:lumMod val="75000"/>
                        <a:lumOff val="25000"/>
                      </a:srgbClr>
                    </a:gs>
                  </a:gsLst>
                  <a:lin ang="5400000" scaled="0"/>
                </a:gradFill>
              </a:rPr>
              <a:t>N</a:t>
            </a:r>
            <a:r>
              <a:rPr lang="en-US" sz="2400" dirty="0" smtClean="0">
                <a:gradFill>
                  <a:gsLst>
                    <a:gs pos="0">
                      <a:srgbClr val="404040">
                        <a:lumMod val="75000"/>
                        <a:lumOff val="25000"/>
                      </a:srgbClr>
                    </a:gs>
                    <a:gs pos="100000">
                      <a:srgbClr val="404040">
                        <a:lumMod val="75000"/>
                        <a:lumOff val="25000"/>
                      </a:srgbClr>
                    </a:gs>
                  </a:gsLst>
                  <a:lin ang="5400000" scaled="0"/>
                </a:gradFill>
              </a:rPr>
              <a:t>ote: most NN literature treats the bias as a special weight that has a dummy input which is always a 1.0 value </a:t>
            </a:r>
          </a:p>
        </p:txBody>
      </p:sp>
      <p:cxnSp>
        <p:nvCxnSpPr>
          <p:cNvPr id="18" name="Straight Arrow Connector 17"/>
          <p:cNvCxnSpPr/>
          <p:nvPr/>
        </p:nvCxnSpPr>
        <p:spPr>
          <a:xfrm flipV="1">
            <a:off x="4921249" y="3467286"/>
            <a:ext cx="533400" cy="75590"/>
          </a:xfrm>
          <a:prstGeom prst="straightConnector1">
            <a:avLst/>
          </a:prstGeom>
          <a:ln w="5080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59349" y="4149426"/>
            <a:ext cx="495300" cy="87162"/>
          </a:xfrm>
          <a:prstGeom prst="straightConnector1">
            <a:avLst/>
          </a:prstGeom>
          <a:ln w="5080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75064" y="3163706"/>
            <a:ext cx="166969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0.73 </a:t>
            </a:r>
          </a:p>
        </p:txBody>
      </p:sp>
      <p:sp>
        <p:nvSpPr>
          <p:cNvPr id="24" name="TextBox 23"/>
          <p:cNvSpPr txBox="1"/>
          <p:nvPr/>
        </p:nvSpPr>
        <p:spPr>
          <a:xfrm>
            <a:off x="5453601" y="4003053"/>
            <a:ext cx="166969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0.73 </a:t>
            </a:r>
          </a:p>
        </p:txBody>
      </p:sp>
      <p:sp>
        <p:nvSpPr>
          <p:cNvPr id="25" name="Oval 24"/>
          <p:cNvSpPr/>
          <p:nvPr/>
        </p:nvSpPr>
        <p:spPr bwMode="auto">
          <a:xfrm>
            <a:off x="3732529" y="1073889"/>
            <a:ext cx="1188720" cy="1188720"/>
          </a:xfrm>
          <a:prstGeom prst="ellipse">
            <a:avLst/>
          </a:prstGeom>
          <a:solidFill>
            <a:schemeClr val="bg2"/>
          </a:solidFill>
          <a:ln w="38100">
            <a:solidFill>
              <a:schemeClr val="tx2"/>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b="1" dirty="0" smtClean="0">
                <a:solidFill>
                  <a:srgbClr val="00188F"/>
                </a:solidFill>
              </a:rPr>
              <a:t>1.0</a:t>
            </a:r>
            <a:endParaRPr lang="en-US" sz="2800" b="1" dirty="0">
              <a:solidFill>
                <a:srgbClr val="00188F"/>
              </a:solidFill>
            </a:endParaRPr>
          </a:p>
        </p:txBody>
      </p:sp>
      <p:sp>
        <p:nvSpPr>
          <p:cNvPr id="26" name="TextBox 25"/>
          <p:cNvSpPr txBox="1"/>
          <p:nvPr/>
        </p:nvSpPr>
        <p:spPr>
          <a:xfrm>
            <a:off x="4435882" y="2508247"/>
            <a:ext cx="174497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404040"/>
                    </a:gs>
                    <a:gs pos="30000">
                      <a:srgbClr val="404040"/>
                    </a:gs>
                  </a:gsLst>
                  <a:lin ang="5400000" scaled="0"/>
                </a:gradFill>
              </a:rPr>
              <a:t>W</a:t>
            </a:r>
            <a:r>
              <a:rPr lang="en-US" sz="2400" baseline="-25000" dirty="0" smtClean="0">
                <a:gradFill>
                  <a:gsLst>
                    <a:gs pos="2917">
                      <a:srgbClr val="404040"/>
                    </a:gs>
                    <a:gs pos="30000">
                      <a:srgbClr val="404040"/>
                    </a:gs>
                  </a:gsLst>
                  <a:lin ang="5400000" scaled="0"/>
                </a:gradFill>
              </a:rPr>
              <a:t>3</a:t>
            </a:r>
            <a:r>
              <a:rPr lang="en-US" sz="2400" dirty="0" smtClean="0">
                <a:gradFill>
                  <a:gsLst>
                    <a:gs pos="2917">
                      <a:srgbClr val="404040"/>
                    </a:gs>
                    <a:gs pos="30000">
                      <a:srgbClr val="404040"/>
                    </a:gs>
                  </a:gsLst>
                  <a:lin ang="5400000" scaled="0"/>
                </a:gradFill>
              </a:rPr>
              <a:t> = 2.0 </a:t>
            </a:r>
          </a:p>
        </p:txBody>
      </p:sp>
    </p:spTree>
    <p:extLst>
      <p:ext uri="{BB962C8B-B14F-4D97-AF65-F5344CB8AC3E}">
        <p14:creationId xmlns:p14="http://schemas.microsoft.com/office/powerpoint/2010/main" val="10292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Four Most Common Activation Functions</a:t>
            </a:r>
            <a:endParaRPr lang="en-US" sz="4000" dirty="0"/>
          </a:p>
        </p:txBody>
      </p:sp>
      <p:sp>
        <p:nvSpPr>
          <p:cNvPr id="4" name="Text Placeholder 5"/>
          <p:cNvSpPr txBox="1">
            <a:spLocks/>
          </p:cNvSpPr>
          <p:nvPr/>
        </p:nvSpPr>
        <p:spPr>
          <a:xfrm>
            <a:off x="428952" y="1320506"/>
            <a:ext cx="5919106" cy="493317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188F"/>
                </a:solidFill>
              </a:rPr>
              <a:t>Logistic Sigmoid</a:t>
            </a:r>
          </a:p>
          <a:p>
            <a:pPr marL="342900" lvl="1" indent="0">
              <a:buFont typeface="Arial" pitchFamily="34" charset="0"/>
              <a:buNone/>
            </a:pPr>
            <a:r>
              <a:rPr lang="en-US" dirty="0" smtClean="0">
                <a:solidFill>
                  <a:srgbClr val="9B4F96"/>
                </a:solidFill>
              </a:rPr>
              <a:t>Output between [0, 1]</a:t>
            </a:r>
          </a:p>
          <a:p>
            <a:pPr marL="342900" lvl="1" indent="0">
              <a:buFont typeface="Arial" pitchFamily="34" charset="0"/>
              <a:buNone/>
            </a:pPr>
            <a:r>
              <a:rPr lang="en-US" dirty="0" smtClean="0">
                <a:solidFill>
                  <a:srgbClr val="9B4F96"/>
                </a:solidFill>
              </a:rPr>
              <a:t>y = 1.0 / (1.0 + e</a:t>
            </a:r>
            <a:r>
              <a:rPr lang="en-US" sz="2800" baseline="30000" dirty="0" smtClean="0">
                <a:solidFill>
                  <a:srgbClr val="9B4F96"/>
                </a:solidFill>
              </a:rPr>
              <a:t>–x</a:t>
            </a:r>
            <a:r>
              <a:rPr lang="en-US" dirty="0" smtClean="0">
                <a:solidFill>
                  <a:srgbClr val="9B4F96"/>
                </a:solidFill>
              </a:rPr>
              <a:t>)</a:t>
            </a:r>
          </a:p>
          <a:p>
            <a:r>
              <a:rPr lang="en-US" b="1" dirty="0" smtClean="0">
                <a:solidFill>
                  <a:srgbClr val="00188F"/>
                </a:solidFill>
              </a:rPr>
              <a:t>Hyperbolic Tangent</a:t>
            </a:r>
          </a:p>
          <a:p>
            <a:pPr marL="342900" lvl="1" indent="0">
              <a:buFont typeface="Arial" pitchFamily="34" charset="0"/>
              <a:buNone/>
            </a:pPr>
            <a:r>
              <a:rPr lang="en-US" dirty="0" smtClean="0">
                <a:solidFill>
                  <a:srgbClr val="9B4F96"/>
                </a:solidFill>
              </a:rPr>
              <a:t>Output between [-1, +1]</a:t>
            </a:r>
          </a:p>
          <a:p>
            <a:pPr marL="342900" lvl="1" indent="0">
              <a:buFont typeface="Arial" pitchFamily="34" charset="0"/>
              <a:buNone/>
            </a:pPr>
            <a:r>
              <a:rPr lang="en-US" dirty="0" smtClean="0">
                <a:solidFill>
                  <a:srgbClr val="9B4F96"/>
                </a:solidFill>
              </a:rPr>
              <a:t>y = tanh(x) = (e</a:t>
            </a:r>
            <a:r>
              <a:rPr lang="en-US" sz="2800" baseline="30000" dirty="0" smtClean="0">
                <a:solidFill>
                  <a:srgbClr val="9B4F96"/>
                </a:solidFill>
              </a:rPr>
              <a:t>x</a:t>
            </a:r>
            <a:r>
              <a:rPr lang="en-US" dirty="0" smtClean="0">
                <a:solidFill>
                  <a:srgbClr val="9B4F96"/>
                </a:solidFill>
              </a:rPr>
              <a:t> – e</a:t>
            </a:r>
            <a:r>
              <a:rPr lang="en-US" sz="2800" baseline="30000" dirty="0" smtClean="0">
                <a:solidFill>
                  <a:srgbClr val="9B4F96"/>
                </a:solidFill>
              </a:rPr>
              <a:t>-x</a:t>
            </a:r>
            <a:r>
              <a:rPr lang="en-US" dirty="0" smtClean="0">
                <a:solidFill>
                  <a:srgbClr val="9B4F96"/>
                </a:solidFill>
              </a:rPr>
              <a:t>) / (e</a:t>
            </a:r>
            <a:r>
              <a:rPr lang="en-US" sz="2800" baseline="30000" dirty="0" smtClean="0">
                <a:solidFill>
                  <a:srgbClr val="9B4F96"/>
                </a:solidFill>
              </a:rPr>
              <a:t>x</a:t>
            </a:r>
            <a:r>
              <a:rPr lang="en-US" dirty="0" smtClean="0">
                <a:solidFill>
                  <a:srgbClr val="9B4F96"/>
                </a:solidFill>
              </a:rPr>
              <a:t> + e</a:t>
            </a:r>
            <a:r>
              <a:rPr lang="en-US" sz="2800" baseline="30000" dirty="0" smtClean="0">
                <a:solidFill>
                  <a:srgbClr val="9B4F96"/>
                </a:solidFill>
              </a:rPr>
              <a:t>-x</a:t>
            </a:r>
            <a:r>
              <a:rPr lang="en-US" dirty="0" smtClean="0">
                <a:solidFill>
                  <a:srgbClr val="9B4F96"/>
                </a:solidFill>
              </a:rPr>
              <a:t>)</a:t>
            </a:r>
          </a:p>
          <a:p>
            <a:r>
              <a:rPr lang="en-US" b="1" dirty="0" smtClean="0">
                <a:solidFill>
                  <a:srgbClr val="00188F"/>
                </a:solidFill>
              </a:rPr>
              <a:t>Heaviside Step</a:t>
            </a:r>
          </a:p>
          <a:p>
            <a:pPr marL="342900" lvl="1" indent="0">
              <a:buFont typeface="Arial" pitchFamily="34" charset="0"/>
              <a:buNone/>
            </a:pPr>
            <a:r>
              <a:rPr lang="en-US" dirty="0" smtClean="0">
                <a:solidFill>
                  <a:srgbClr val="9B4F96"/>
                </a:solidFill>
              </a:rPr>
              <a:t>Output either 0 or 1</a:t>
            </a:r>
          </a:p>
          <a:p>
            <a:pPr marL="342900" lvl="1" indent="0">
              <a:buFont typeface="Arial" pitchFamily="34" charset="0"/>
              <a:buNone/>
            </a:pPr>
            <a:r>
              <a:rPr lang="en-US" dirty="0" smtClean="0">
                <a:solidFill>
                  <a:srgbClr val="9B4F96"/>
                </a:solidFill>
              </a:rPr>
              <a:t>if (x &lt; 0) then y = 0 else if (x &gt;= 0) then y = 1</a:t>
            </a:r>
          </a:p>
          <a:p>
            <a:r>
              <a:rPr lang="en-US" b="1" dirty="0" smtClean="0">
                <a:solidFill>
                  <a:srgbClr val="00188F"/>
                </a:solidFill>
              </a:rPr>
              <a:t>Softmax</a:t>
            </a:r>
            <a:endParaRPr lang="en-US" b="1" dirty="0">
              <a:solidFill>
                <a:srgbClr val="00188F"/>
              </a:solidFill>
            </a:endParaRPr>
          </a:p>
          <a:p>
            <a:pPr marL="342900" lvl="1" indent="0">
              <a:buFont typeface="Arial" pitchFamily="34" charset="0"/>
              <a:buNone/>
            </a:pPr>
            <a:r>
              <a:rPr lang="en-US" dirty="0" smtClean="0">
                <a:solidFill>
                  <a:srgbClr val="9B4F96"/>
                </a:solidFill>
              </a:rPr>
              <a:t>Outputs between [0, 1] and sum to 1.0</a:t>
            </a:r>
            <a:endParaRPr lang="en-US" dirty="0">
              <a:solidFill>
                <a:srgbClr val="9B4F96"/>
              </a:solidFill>
            </a:endParaRPr>
          </a:p>
          <a:p>
            <a:pPr marL="342900" lvl="1" indent="0">
              <a:buFont typeface="Arial" pitchFamily="34" charset="0"/>
              <a:buNone/>
            </a:pPr>
            <a:r>
              <a:rPr lang="en-US" dirty="0" smtClean="0">
                <a:solidFill>
                  <a:srgbClr val="9B4F96"/>
                </a:solidFill>
              </a:rPr>
              <a:t>y = (e</a:t>
            </a:r>
            <a:r>
              <a:rPr lang="en-US" sz="2800" baseline="30000" dirty="0" smtClean="0">
                <a:solidFill>
                  <a:srgbClr val="9B4F96"/>
                </a:solidFill>
              </a:rPr>
              <a:t>-xi</a:t>
            </a:r>
            <a:r>
              <a:rPr lang="en-US" dirty="0" smtClean="0">
                <a:solidFill>
                  <a:srgbClr val="9B4F96"/>
                </a:solidFill>
              </a:rPr>
              <a:t>) / </a:t>
            </a:r>
            <a:r>
              <a:rPr lang="el-GR" dirty="0" smtClean="0">
                <a:solidFill>
                  <a:srgbClr val="9B4F96"/>
                </a:solidFill>
              </a:rPr>
              <a:t>Σ</a:t>
            </a:r>
            <a:r>
              <a:rPr lang="en-US" dirty="0" smtClean="0">
                <a:solidFill>
                  <a:srgbClr val="9B4F96"/>
                </a:solidFill>
              </a:rPr>
              <a:t> (</a:t>
            </a:r>
            <a:r>
              <a:rPr lang="en-US" sz="2400" dirty="0" smtClean="0">
                <a:solidFill>
                  <a:srgbClr val="9B4F96"/>
                </a:solidFill>
              </a:rPr>
              <a:t>e</a:t>
            </a:r>
            <a:r>
              <a:rPr lang="en-US" sz="2800" baseline="30000" dirty="0" smtClean="0">
                <a:solidFill>
                  <a:srgbClr val="9B4F96"/>
                </a:solidFill>
              </a:rPr>
              <a:t>-xj</a:t>
            </a:r>
            <a:r>
              <a:rPr lang="en-US" dirty="0" smtClean="0">
                <a:solidFill>
                  <a:srgbClr val="9B4F96"/>
                </a:solidFill>
              </a:rPr>
              <a:t>)</a:t>
            </a:r>
            <a:endParaRPr lang="en-US" dirty="0">
              <a:solidFill>
                <a:srgbClr val="9B4F96"/>
              </a:solidFill>
            </a:endParaRPr>
          </a:p>
          <a:p>
            <a:pPr lvl="1"/>
            <a:endParaRPr lang="en-US" dirty="0">
              <a:gradFill>
                <a:gsLst>
                  <a:gs pos="1250">
                    <a:srgbClr val="404040"/>
                  </a:gs>
                  <a:gs pos="100000">
                    <a:srgbClr val="404040"/>
                  </a:gs>
                </a:gsLst>
                <a:lin ang="5400000" scaled="0"/>
              </a:gra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312" y="1448097"/>
            <a:ext cx="5620307" cy="3386783"/>
          </a:xfrm>
          <a:prstGeom prst="rect">
            <a:avLst/>
          </a:prstGeom>
        </p:spPr>
      </p:pic>
    </p:spTree>
    <p:extLst>
      <p:ext uri="{BB962C8B-B14F-4D97-AF65-F5344CB8AC3E}">
        <p14:creationId xmlns:p14="http://schemas.microsoft.com/office/powerpoint/2010/main" val="289265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8000999" cy="912813"/>
          </a:xfrm>
        </p:spPr>
        <p:txBody>
          <a:bodyPr/>
          <a:lstStyle/>
          <a:p>
            <a:r>
              <a:rPr lang="en-US" sz="4000" dirty="0" smtClean="0"/>
              <a:t>Training and Free Parameters</a:t>
            </a:r>
            <a:endParaRPr lang="en-US" sz="4000" dirty="0"/>
          </a:p>
        </p:txBody>
      </p:sp>
      <p:sp>
        <p:nvSpPr>
          <p:cNvPr id="4" name="Text Placeholder 5"/>
          <p:cNvSpPr txBox="1">
            <a:spLocks/>
          </p:cNvSpPr>
          <p:nvPr/>
        </p:nvSpPr>
        <p:spPr>
          <a:xfrm>
            <a:off x="6294437" y="1516062"/>
            <a:ext cx="5919106" cy="49331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188F"/>
                </a:solidFill>
              </a:rPr>
              <a:t>Back-propagation</a:t>
            </a:r>
          </a:p>
          <a:p>
            <a:pPr marL="342900" lvl="1" indent="0">
              <a:buFont typeface="Arial" pitchFamily="34" charset="0"/>
              <a:buNone/>
            </a:pPr>
            <a:r>
              <a:rPr lang="en-US" dirty="0" smtClean="0">
                <a:gradFill>
                  <a:gsLst>
                    <a:gs pos="1250">
                      <a:srgbClr val="404040"/>
                    </a:gs>
                    <a:gs pos="100000">
                      <a:srgbClr val="404040"/>
                    </a:gs>
                  </a:gsLst>
                  <a:lin ang="5400000" scaled="0"/>
                </a:gradFill>
              </a:rPr>
              <a:t>Fastest (relatively) technique</a:t>
            </a:r>
          </a:p>
          <a:p>
            <a:pPr marL="342900" lvl="1" indent="0">
              <a:buFont typeface="Arial" pitchFamily="34" charset="0"/>
              <a:buNone/>
            </a:pPr>
            <a:r>
              <a:rPr lang="en-US" dirty="0" smtClean="0">
                <a:gradFill>
                  <a:gsLst>
                    <a:gs pos="1250">
                      <a:srgbClr val="404040"/>
                    </a:gs>
                    <a:gs pos="100000">
                      <a:srgbClr val="404040"/>
                    </a:gs>
                  </a:gsLst>
                  <a:lin ang="5400000" scaled="0"/>
                </a:gradFill>
              </a:rPr>
              <a:t>By far most common</a:t>
            </a:r>
          </a:p>
          <a:p>
            <a:pPr marL="342900" lvl="1" indent="0">
              <a:buFont typeface="Arial" pitchFamily="34" charset="0"/>
              <a:buNone/>
            </a:pPr>
            <a:r>
              <a:rPr lang="en-US" dirty="0" smtClean="0">
                <a:gradFill>
                  <a:gsLst>
                    <a:gs pos="1250">
                      <a:srgbClr val="404040"/>
                    </a:gs>
                    <a:gs pos="100000">
                      <a:srgbClr val="404040"/>
                    </a:gs>
                  </a:gsLst>
                  <a:lin ang="5400000" scaled="0"/>
                </a:gradFill>
              </a:rPr>
              <a:t>Requires “learning rate” and “momentum”</a:t>
            </a:r>
          </a:p>
          <a:p>
            <a:r>
              <a:rPr lang="en-US" b="1" dirty="0" smtClean="0">
                <a:solidFill>
                  <a:srgbClr val="00188F"/>
                </a:solidFill>
              </a:rPr>
              <a:t>Genetic Algorithm</a:t>
            </a:r>
          </a:p>
          <a:p>
            <a:pPr marL="342900" lvl="1" indent="0">
              <a:buFont typeface="Arial" pitchFamily="34" charset="0"/>
              <a:buNone/>
            </a:pPr>
            <a:r>
              <a:rPr lang="en-US" dirty="0" smtClean="0">
                <a:gradFill>
                  <a:gsLst>
                    <a:gs pos="1250">
                      <a:srgbClr val="404040"/>
                    </a:gs>
                    <a:gs pos="100000">
                      <a:srgbClr val="404040"/>
                    </a:gs>
                  </a:gsLst>
                  <a:lin ang="5400000" scaled="0"/>
                </a:gradFill>
              </a:rPr>
              <a:t>Slowest technique</a:t>
            </a:r>
          </a:p>
          <a:p>
            <a:pPr marL="342900" lvl="1" indent="0">
              <a:buFont typeface="Arial" pitchFamily="34" charset="0"/>
              <a:buNone/>
            </a:pPr>
            <a:r>
              <a:rPr lang="en-US" dirty="0" smtClean="0">
                <a:gradFill>
                  <a:gsLst>
                    <a:gs pos="1250">
                      <a:srgbClr val="404040"/>
                    </a:gs>
                    <a:gs pos="100000">
                      <a:srgbClr val="404040"/>
                    </a:gs>
                  </a:gsLst>
                  <a:lin ang="5400000" scaled="0"/>
                </a:gradFill>
              </a:rPr>
              <a:t>Sometimes highly effective</a:t>
            </a:r>
          </a:p>
          <a:p>
            <a:pPr marL="342900" lvl="1" indent="0">
              <a:buFont typeface="Arial" pitchFamily="34" charset="0"/>
              <a:buNone/>
            </a:pPr>
            <a:r>
              <a:rPr lang="en-US" dirty="0" smtClean="0">
                <a:gradFill>
                  <a:gsLst>
                    <a:gs pos="1250">
                      <a:srgbClr val="404040"/>
                    </a:gs>
                    <a:gs pos="100000">
                      <a:srgbClr val="404040"/>
                    </a:gs>
                  </a:gsLst>
                  <a:lin ang="5400000" scaled="0"/>
                </a:gradFill>
              </a:rPr>
              <a:t>Requires “population size”, “mutation rate”, “max generations”, “selection probability” </a:t>
            </a:r>
          </a:p>
          <a:p>
            <a:r>
              <a:rPr lang="en-US" b="1" dirty="0" smtClean="0">
                <a:solidFill>
                  <a:srgbClr val="00188F"/>
                </a:solidFill>
              </a:rPr>
              <a:t>Particle Swarm Optimization</a:t>
            </a:r>
          </a:p>
          <a:p>
            <a:pPr marL="342900" lvl="1" indent="0">
              <a:buFont typeface="Arial" pitchFamily="34" charset="0"/>
              <a:buNone/>
            </a:pPr>
            <a:r>
              <a:rPr lang="en-US" dirty="0" smtClean="0">
                <a:gradFill>
                  <a:gsLst>
                    <a:gs pos="1250">
                      <a:srgbClr val="404040"/>
                    </a:gs>
                    <a:gs pos="100000">
                      <a:srgbClr val="404040"/>
                    </a:gs>
                  </a:gsLst>
                  <a:lin ang="5400000" scaled="0"/>
                </a:gradFill>
              </a:rPr>
              <a:t>Good compromise</a:t>
            </a:r>
          </a:p>
          <a:p>
            <a:pPr marL="342900" lvl="1" indent="0">
              <a:buFont typeface="Arial" pitchFamily="34" charset="0"/>
              <a:buNone/>
            </a:pPr>
            <a:r>
              <a:rPr lang="en-US" dirty="0" smtClean="0">
                <a:gradFill>
                  <a:gsLst>
                    <a:gs pos="1250">
                      <a:srgbClr val="404040"/>
                    </a:gs>
                    <a:gs pos="100000">
                      <a:srgbClr val="404040"/>
                    </a:gs>
                  </a:gsLst>
                  <a:lin ang="5400000" scaled="0"/>
                </a:gradFill>
              </a:rPr>
              <a:t>Requires “number particles”, “max iterations”, “cognitive weight”, “social weight”</a:t>
            </a:r>
          </a:p>
          <a:p>
            <a:pPr marL="0" indent="0">
              <a:buFont typeface="Arial" pitchFamily="34" charset="0"/>
              <a:buNone/>
            </a:pPr>
            <a:endParaRPr lang="en-US" dirty="0">
              <a:gradFill>
                <a:gsLst>
                  <a:gs pos="1250">
                    <a:srgbClr val="404040"/>
                  </a:gs>
                  <a:gs pos="100000">
                    <a:srgbClr val="404040"/>
                  </a:gs>
                </a:gsLst>
                <a:lin ang="5400000" scaled="0"/>
              </a:gradFill>
            </a:endParaRPr>
          </a:p>
          <a:p>
            <a:pPr lvl="1"/>
            <a:endParaRPr lang="en-US" dirty="0">
              <a:gradFill>
                <a:gsLst>
                  <a:gs pos="1250">
                    <a:srgbClr val="404040"/>
                  </a:gs>
                  <a:gs pos="100000">
                    <a:srgbClr val="404040"/>
                  </a:gs>
                </a:gsLst>
                <a:lin ang="5400000" scaled="0"/>
              </a:gradFill>
            </a:endParaRPr>
          </a:p>
        </p:txBody>
      </p:sp>
      <p:sp>
        <p:nvSpPr>
          <p:cNvPr id="6" name="Text Placeholder 5"/>
          <p:cNvSpPr txBox="1">
            <a:spLocks/>
          </p:cNvSpPr>
          <p:nvPr/>
        </p:nvSpPr>
        <p:spPr>
          <a:xfrm>
            <a:off x="503237" y="1516062"/>
            <a:ext cx="5562600" cy="49331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188F"/>
                </a:solidFill>
              </a:rPr>
              <a:t>Number of weights and bias values to determine =</a:t>
            </a:r>
          </a:p>
          <a:p>
            <a:pPr marL="0" indent="0">
              <a:buFont typeface="Arial" pitchFamily="34" charset="0"/>
              <a:buNone/>
            </a:pPr>
            <a:r>
              <a:rPr lang="en-US" sz="2800" b="1" dirty="0" smtClean="0">
                <a:solidFill>
                  <a:srgbClr val="00188F"/>
                </a:solidFill>
              </a:rPr>
              <a:t>   (</a:t>
            </a:r>
            <a:r>
              <a:rPr lang="en-US" sz="2800" b="1" dirty="0" err="1" smtClean="0">
                <a:solidFill>
                  <a:srgbClr val="00188F"/>
                </a:solidFill>
              </a:rPr>
              <a:t>n</a:t>
            </a:r>
            <a:r>
              <a:rPr lang="en-US" sz="2800" b="1" baseline="-25000" dirty="0" err="1" smtClean="0">
                <a:solidFill>
                  <a:srgbClr val="00188F"/>
                </a:solidFill>
              </a:rPr>
              <a:t>i</a:t>
            </a:r>
            <a:r>
              <a:rPr lang="en-US" sz="2800" b="1" dirty="0" smtClean="0">
                <a:solidFill>
                  <a:srgbClr val="00188F"/>
                </a:solidFill>
              </a:rPr>
              <a:t> * </a:t>
            </a:r>
            <a:r>
              <a:rPr lang="en-US" sz="2800" b="1" dirty="0" err="1" smtClean="0">
                <a:solidFill>
                  <a:srgbClr val="00188F"/>
                </a:solidFill>
              </a:rPr>
              <a:t>n</a:t>
            </a:r>
            <a:r>
              <a:rPr lang="en-US" sz="2800" b="1" baseline="-25000" dirty="0" err="1" smtClean="0">
                <a:solidFill>
                  <a:srgbClr val="00188F"/>
                </a:solidFill>
              </a:rPr>
              <a:t>h</a:t>
            </a:r>
            <a:r>
              <a:rPr lang="en-US" sz="2800" b="1" dirty="0" smtClean="0">
                <a:solidFill>
                  <a:srgbClr val="00188F"/>
                </a:solidFill>
              </a:rPr>
              <a:t>) + (</a:t>
            </a:r>
            <a:r>
              <a:rPr lang="en-US" sz="2800" b="1" dirty="0" err="1" smtClean="0">
                <a:solidFill>
                  <a:srgbClr val="00188F"/>
                </a:solidFill>
              </a:rPr>
              <a:t>n</a:t>
            </a:r>
            <a:r>
              <a:rPr lang="en-US" sz="2800" b="1" baseline="-25000" dirty="0" err="1" smtClean="0">
                <a:solidFill>
                  <a:srgbClr val="00188F"/>
                </a:solidFill>
              </a:rPr>
              <a:t>h</a:t>
            </a:r>
            <a:r>
              <a:rPr lang="en-US" sz="2800" b="1" dirty="0" smtClean="0">
                <a:solidFill>
                  <a:srgbClr val="00188F"/>
                </a:solidFill>
              </a:rPr>
              <a:t> * n</a:t>
            </a:r>
            <a:r>
              <a:rPr lang="en-US" sz="2800" b="1" baseline="-25000" dirty="0" smtClean="0">
                <a:solidFill>
                  <a:srgbClr val="00188F"/>
                </a:solidFill>
              </a:rPr>
              <a:t>o</a:t>
            </a:r>
            <a:r>
              <a:rPr lang="en-US" sz="2800" b="1" dirty="0" smtClean="0">
                <a:solidFill>
                  <a:srgbClr val="00188F"/>
                </a:solidFill>
              </a:rPr>
              <a:t>) + (</a:t>
            </a:r>
            <a:r>
              <a:rPr lang="en-US" sz="2800" b="1" dirty="0" err="1" smtClean="0">
                <a:solidFill>
                  <a:srgbClr val="00188F"/>
                </a:solidFill>
              </a:rPr>
              <a:t>n</a:t>
            </a:r>
            <a:r>
              <a:rPr lang="en-US" sz="2800" b="1" baseline="-25000" dirty="0" err="1" smtClean="0">
                <a:solidFill>
                  <a:srgbClr val="00188F"/>
                </a:solidFill>
              </a:rPr>
              <a:t>h</a:t>
            </a:r>
            <a:r>
              <a:rPr lang="en-US" sz="2800" b="1" dirty="0" smtClean="0">
                <a:solidFill>
                  <a:srgbClr val="00188F"/>
                </a:solidFill>
              </a:rPr>
              <a:t> + n</a:t>
            </a:r>
            <a:r>
              <a:rPr lang="en-US" sz="2800" b="1" baseline="-25000" dirty="0" smtClean="0">
                <a:solidFill>
                  <a:srgbClr val="00188F"/>
                </a:solidFill>
              </a:rPr>
              <a:t>o</a:t>
            </a:r>
            <a:r>
              <a:rPr lang="en-US" sz="2800" b="1" dirty="0" smtClean="0">
                <a:solidFill>
                  <a:srgbClr val="00188F"/>
                </a:solidFill>
              </a:rPr>
              <a:t>)</a:t>
            </a:r>
            <a:endParaRPr lang="en-US" sz="2800" b="1" dirty="0">
              <a:solidFill>
                <a:srgbClr val="00188F"/>
              </a:solidFill>
            </a:endParaRPr>
          </a:p>
          <a:p>
            <a:endParaRPr lang="en-US" b="1" dirty="0" smtClean="0">
              <a:solidFill>
                <a:srgbClr val="00188F"/>
              </a:solidFill>
            </a:endParaRPr>
          </a:p>
          <a:p>
            <a:r>
              <a:rPr lang="en-US" b="1" dirty="0" smtClean="0">
                <a:solidFill>
                  <a:srgbClr val="00188F"/>
                </a:solidFill>
              </a:rPr>
              <a:t>Ex: </a:t>
            </a:r>
            <a:r>
              <a:rPr lang="en-US" b="1" dirty="0" err="1" smtClean="0">
                <a:solidFill>
                  <a:srgbClr val="00188F"/>
                </a:solidFill>
              </a:rPr>
              <a:t>n</a:t>
            </a:r>
            <a:r>
              <a:rPr lang="en-US" b="1" baseline="-25000" dirty="0" err="1" smtClean="0">
                <a:solidFill>
                  <a:srgbClr val="00188F"/>
                </a:solidFill>
              </a:rPr>
              <a:t>i</a:t>
            </a:r>
            <a:r>
              <a:rPr lang="en-US" b="1" dirty="0" smtClean="0">
                <a:solidFill>
                  <a:srgbClr val="00188F"/>
                </a:solidFill>
              </a:rPr>
              <a:t> = 10, </a:t>
            </a:r>
            <a:r>
              <a:rPr lang="en-US" b="1" dirty="0" err="1" smtClean="0">
                <a:solidFill>
                  <a:srgbClr val="00188F"/>
                </a:solidFill>
              </a:rPr>
              <a:t>n</a:t>
            </a:r>
            <a:r>
              <a:rPr lang="en-US" b="1" baseline="-25000" dirty="0" err="1" smtClean="0">
                <a:solidFill>
                  <a:srgbClr val="00188F"/>
                </a:solidFill>
              </a:rPr>
              <a:t>h</a:t>
            </a:r>
            <a:r>
              <a:rPr lang="en-US" b="1" dirty="0" smtClean="0">
                <a:solidFill>
                  <a:srgbClr val="00188F"/>
                </a:solidFill>
              </a:rPr>
              <a:t> = 20, n</a:t>
            </a:r>
            <a:r>
              <a:rPr lang="en-US" b="1" baseline="-25000" dirty="0" smtClean="0">
                <a:solidFill>
                  <a:srgbClr val="00188F"/>
                </a:solidFill>
              </a:rPr>
              <a:t>o</a:t>
            </a:r>
            <a:r>
              <a:rPr lang="en-US" b="1" dirty="0" smtClean="0">
                <a:solidFill>
                  <a:srgbClr val="00188F"/>
                </a:solidFill>
              </a:rPr>
              <a:t> = 3</a:t>
            </a:r>
          </a:p>
          <a:p>
            <a:pPr marL="0" indent="0">
              <a:buFont typeface="Arial" pitchFamily="34" charset="0"/>
              <a:buNone/>
            </a:pPr>
            <a:r>
              <a:rPr lang="en-US" b="1" dirty="0">
                <a:solidFill>
                  <a:srgbClr val="00188F"/>
                </a:solidFill>
              </a:rPr>
              <a:t> </a:t>
            </a:r>
            <a:r>
              <a:rPr lang="en-US" b="1" dirty="0" smtClean="0">
                <a:solidFill>
                  <a:srgbClr val="00188F"/>
                </a:solidFill>
              </a:rPr>
              <a:t>  (10 * 20) + (20 * 3) + (20 + 3)</a:t>
            </a:r>
          </a:p>
          <a:p>
            <a:pPr marL="0" indent="0">
              <a:buFont typeface="Arial" pitchFamily="34" charset="0"/>
              <a:buNone/>
            </a:pPr>
            <a:r>
              <a:rPr lang="en-US" b="1" dirty="0" smtClean="0">
                <a:solidFill>
                  <a:srgbClr val="00188F"/>
                </a:solidFill>
              </a:rPr>
              <a:t>    = 283</a:t>
            </a:r>
          </a:p>
        </p:txBody>
      </p:sp>
    </p:spTree>
    <p:extLst>
      <p:ext uri="{BB962C8B-B14F-4D97-AF65-F5344CB8AC3E}">
        <p14:creationId xmlns:p14="http://schemas.microsoft.com/office/powerpoint/2010/main" val="104996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8000999" cy="912813"/>
          </a:xfrm>
        </p:spPr>
        <p:txBody>
          <a:bodyPr/>
          <a:lstStyle/>
          <a:p>
            <a:r>
              <a:rPr lang="en-US" sz="4000" dirty="0" smtClean="0"/>
              <a:t>Error and Accuracy</a:t>
            </a:r>
            <a:endParaRPr lang="en-US" sz="4000" dirty="0"/>
          </a:p>
        </p:txBody>
      </p:sp>
      <p:sp>
        <p:nvSpPr>
          <p:cNvPr id="4" name="Text Placeholder 5"/>
          <p:cNvSpPr txBox="1">
            <a:spLocks/>
          </p:cNvSpPr>
          <p:nvPr/>
        </p:nvSpPr>
        <p:spPr>
          <a:xfrm>
            <a:off x="6003177" y="525462"/>
            <a:ext cx="6304870" cy="350520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00188F"/>
                </a:solidFill>
              </a:rPr>
              <a:t>Mean squared error:</a:t>
            </a:r>
          </a:p>
          <a:p>
            <a:pPr marL="0" indent="0">
              <a:buFont typeface="Arial" pitchFamily="34" charset="0"/>
              <a:buNone/>
            </a:pPr>
            <a:endParaRPr lang="en-US" sz="800" b="1" dirty="0" smtClean="0">
              <a:solidFill>
                <a:srgbClr val="00188F"/>
              </a:solidFill>
            </a:endParaRPr>
          </a:p>
          <a:p>
            <a:pPr marL="0" indent="0">
              <a:buFont typeface="Arial" pitchFamily="34" charset="0"/>
              <a:buNone/>
            </a:pPr>
            <a:r>
              <a:rPr lang="en-US" sz="2400" b="1" dirty="0" smtClean="0">
                <a:solidFill>
                  <a:srgbClr val="00188F"/>
                </a:solidFill>
              </a:rPr>
              <a:t>A: (0.1 - 0)</a:t>
            </a:r>
            <a:r>
              <a:rPr lang="en-US" sz="2400" b="1" baseline="30000" dirty="0" smtClean="0">
                <a:solidFill>
                  <a:srgbClr val="00188F"/>
                </a:solidFill>
              </a:rPr>
              <a:t>2</a:t>
            </a:r>
            <a:r>
              <a:rPr lang="en-US" sz="2400" b="1" dirty="0" smtClean="0">
                <a:solidFill>
                  <a:srgbClr val="00188F"/>
                </a:solidFill>
              </a:rPr>
              <a:t> + (0.9 - 1)</a:t>
            </a:r>
            <a:r>
              <a:rPr lang="en-US" sz="2400" b="1" baseline="30000" dirty="0" smtClean="0">
                <a:solidFill>
                  <a:srgbClr val="00188F"/>
                </a:solidFill>
              </a:rPr>
              <a:t>2</a:t>
            </a:r>
            <a:r>
              <a:rPr lang="en-US" sz="2400" b="1" dirty="0" smtClean="0">
                <a:solidFill>
                  <a:srgbClr val="00188F"/>
                </a:solidFill>
              </a:rPr>
              <a:t> + (0.0 - 0)</a:t>
            </a:r>
            <a:r>
              <a:rPr lang="en-US" sz="2400" b="1" baseline="30000" dirty="0" smtClean="0">
                <a:solidFill>
                  <a:srgbClr val="00188F"/>
                </a:solidFill>
              </a:rPr>
              <a:t>2</a:t>
            </a:r>
            <a:r>
              <a:rPr lang="en-US" sz="2400" b="1" dirty="0" smtClean="0">
                <a:solidFill>
                  <a:srgbClr val="00188F"/>
                </a:solidFill>
              </a:rPr>
              <a:t> +</a:t>
            </a:r>
          </a:p>
          <a:p>
            <a:pPr marL="0" indent="0">
              <a:buFont typeface="Arial" pitchFamily="34" charset="0"/>
              <a:buNone/>
            </a:pPr>
            <a:r>
              <a:rPr lang="en-US" sz="2400" b="1" dirty="0">
                <a:solidFill>
                  <a:srgbClr val="00188F"/>
                </a:solidFill>
              </a:rPr>
              <a:t> </a:t>
            </a:r>
            <a:r>
              <a:rPr lang="en-US" sz="2400" b="1" dirty="0" smtClean="0">
                <a:solidFill>
                  <a:srgbClr val="00188F"/>
                </a:solidFill>
              </a:rPr>
              <a:t>   (0.8 - 1)</a:t>
            </a:r>
            <a:r>
              <a:rPr lang="en-US" sz="2400" b="1" baseline="30000" dirty="0" smtClean="0">
                <a:solidFill>
                  <a:srgbClr val="00188F"/>
                </a:solidFill>
              </a:rPr>
              <a:t>2</a:t>
            </a:r>
            <a:r>
              <a:rPr lang="en-US" sz="2400" b="1" dirty="0" smtClean="0">
                <a:solidFill>
                  <a:srgbClr val="00188F"/>
                </a:solidFill>
              </a:rPr>
              <a:t> + (0.1 - 0)</a:t>
            </a:r>
            <a:r>
              <a:rPr lang="en-US" sz="2400" b="1" baseline="30000" dirty="0" smtClean="0">
                <a:solidFill>
                  <a:srgbClr val="00188F"/>
                </a:solidFill>
              </a:rPr>
              <a:t>2</a:t>
            </a:r>
            <a:r>
              <a:rPr lang="en-US" sz="2400" b="1" dirty="0" smtClean="0">
                <a:solidFill>
                  <a:srgbClr val="00188F"/>
                </a:solidFill>
              </a:rPr>
              <a:t> + (0.1 - 0)</a:t>
            </a:r>
            <a:r>
              <a:rPr lang="en-US" sz="2400" b="1" baseline="30000" dirty="0" smtClean="0">
                <a:solidFill>
                  <a:srgbClr val="00188F"/>
                </a:solidFill>
              </a:rPr>
              <a:t>2</a:t>
            </a:r>
            <a:r>
              <a:rPr lang="en-US" sz="2400" b="1" dirty="0" smtClean="0">
                <a:solidFill>
                  <a:srgbClr val="00188F"/>
                </a:solidFill>
              </a:rPr>
              <a:t> +</a:t>
            </a:r>
          </a:p>
          <a:p>
            <a:pPr marL="0" indent="0">
              <a:buFont typeface="Arial" pitchFamily="34" charset="0"/>
              <a:buNone/>
            </a:pPr>
            <a:r>
              <a:rPr lang="en-US" sz="2400" b="1" dirty="0">
                <a:solidFill>
                  <a:srgbClr val="00188F"/>
                </a:solidFill>
              </a:rPr>
              <a:t> </a:t>
            </a:r>
            <a:r>
              <a:rPr lang="en-US" sz="2400" b="1" dirty="0" smtClean="0">
                <a:solidFill>
                  <a:srgbClr val="00188F"/>
                </a:solidFill>
              </a:rPr>
              <a:t>   (0.3 - 0)</a:t>
            </a:r>
            <a:r>
              <a:rPr lang="en-US" sz="2400" b="1" baseline="30000" dirty="0" smtClean="0">
                <a:solidFill>
                  <a:srgbClr val="00188F"/>
                </a:solidFill>
              </a:rPr>
              <a:t>2</a:t>
            </a:r>
            <a:r>
              <a:rPr lang="en-US" sz="2400" b="1" dirty="0" smtClean="0">
                <a:solidFill>
                  <a:srgbClr val="00188F"/>
                </a:solidFill>
              </a:rPr>
              <a:t> + (0.4 - 0)</a:t>
            </a:r>
            <a:r>
              <a:rPr lang="en-US" sz="2400" b="1" baseline="30000" dirty="0" smtClean="0">
                <a:solidFill>
                  <a:srgbClr val="00188F"/>
                </a:solidFill>
              </a:rPr>
              <a:t>2</a:t>
            </a:r>
            <a:r>
              <a:rPr lang="en-US" sz="2400" b="1" dirty="0" smtClean="0">
                <a:solidFill>
                  <a:srgbClr val="00188F"/>
                </a:solidFill>
              </a:rPr>
              <a:t> + (0.3 - 1)</a:t>
            </a:r>
            <a:r>
              <a:rPr lang="en-US" sz="2400" b="1" baseline="30000" dirty="0" smtClean="0">
                <a:solidFill>
                  <a:srgbClr val="00188F"/>
                </a:solidFill>
              </a:rPr>
              <a:t>2</a:t>
            </a:r>
            <a:r>
              <a:rPr lang="en-US" sz="2400" b="1" dirty="0" smtClean="0">
                <a:solidFill>
                  <a:srgbClr val="00188F"/>
                </a:solidFill>
              </a:rPr>
              <a:t>  /  3 = </a:t>
            </a:r>
            <a:r>
              <a:rPr lang="en-US" sz="2400" b="1" dirty="0" smtClean="0">
                <a:solidFill>
                  <a:srgbClr val="FF0000"/>
                </a:solidFill>
              </a:rPr>
              <a:t>0.273</a:t>
            </a:r>
          </a:p>
          <a:p>
            <a:pPr marL="0" indent="0">
              <a:buFont typeface="Arial" pitchFamily="34" charset="0"/>
              <a:buNone/>
            </a:pPr>
            <a:endParaRPr lang="en-US" sz="2400" b="1" dirty="0" smtClean="0">
              <a:solidFill>
                <a:srgbClr val="00188F"/>
              </a:solidFill>
            </a:endParaRPr>
          </a:p>
          <a:p>
            <a:pPr marL="0" indent="0">
              <a:buFont typeface="Arial" pitchFamily="34" charset="0"/>
              <a:buNone/>
            </a:pPr>
            <a:r>
              <a:rPr lang="en-US" sz="2400" b="1" dirty="0" smtClean="0">
                <a:solidFill>
                  <a:srgbClr val="00188F"/>
                </a:solidFill>
              </a:rPr>
              <a:t>B: </a:t>
            </a:r>
            <a:r>
              <a:rPr lang="en-US" sz="2400" b="1" dirty="0">
                <a:solidFill>
                  <a:srgbClr val="00188F"/>
                </a:solidFill>
              </a:rPr>
              <a:t>(</a:t>
            </a:r>
            <a:r>
              <a:rPr lang="en-US" sz="2400" b="1" dirty="0" smtClean="0">
                <a:solidFill>
                  <a:srgbClr val="00188F"/>
                </a:solidFill>
              </a:rPr>
              <a:t>0.3 </a:t>
            </a:r>
            <a:r>
              <a:rPr lang="en-US" sz="2400" b="1" dirty="0">
                <a:solidFill>
                  <a:srgbClr val="00188F"/>
                </a:solidFill>
              </a:rPr>
              <a:t>- 0)</a:t>
            </a:r>
            <a:r>
              <a:rPr lang="en-US" sz="2400" b="1" baseline="30000" dirty="0">
                <a:solidFill>
                  <a:srgbClr val="00188F"/>
                </a:solidFill>
              </a:rPr>
              <a:t>2</a:t>
            </a:r>
            <a:r>
              <a:rPr lang="en-US" sz="2400" b="1" dirty="0">
                <a:solidFill>
                  <a:srgbClr val="00188F"/>
                </a:solidFill>
              </a:rPr>
              <a:t> + (</a:t>
            </a:r>
            <a:r>
              <a:rPr lang="en-US" sz="2400" b="1" dirty="0" smtClean="0">
                <a:solidFill>
                  <a:srgbClr val="00188F"/>
                </a:solidFill>
              </a:rPr>
              <a:t>0.5 </a:t>
            </a:r>
            <a:r>
              <a:rPr lang="en-US" sz="2400" b="1" dirty="0">
                <a:solidFill>
                  <a:srgbClr val="00188F"/>
                </a:solidFill>
              </a:rPr>
              <a:t>- 1)</a:t>
            </a:r>
            <a:r>
              <a:rPr lang="en-US" sz="2400" b="1" baseline="30000" dirty="0">
                <a:solidFill>
                  <a:srgbClr val="00188F"/>
                </a:solidFill>
              </a:rPr>
              <a:t>2</a:t>
            </a:r>
            <a:r>
              <a:rPr lang="en-US" sz="2400" b="1" dirty="0">
                <a:solidFill>
                  <a:srgbClr val="00188F"/>
                </a:solidFill>
              </a:rPr>
              <a:t> + (</a:t>
            </a:r>
            <a:r>
              <a:rPr lang="en-US" sz="2400" b="1" dirty="0" smtClean="0">
                <a:solidFill>
                  <a:srgbClr val="00188F"/>
                </a:solidFill>
              </a:rPr>
              <a:t>0.2 </a:t>
            </a:r>
            <a:r>
              <a:rPr lang="en-US" sz="2400" b="1" dirty="0">
                <a:solidFill>
                  <a:srgbClr val="00188F"/>
                </a:solidFill>
              </a:rPr>
              <a:t>- 0)</a:t>
            </a:r>
            <a:r>
              <a:rPr lang="en-US" sz="2400" b="1" baseline="30000" dirty="0">
                <a:solidFill>
                  <a:srgbClr val="00188F"/>
                </a:solidFill>
              </a:rPr>
              <a:t>2</a:t>
            </a:r>
            <a:r>
              <a:rPr lang="en-US" sz="2400" b="1" dirty="0">
                <a:solidFill>
                  <a:srgbClr val="00188F"/>
                </a:solidFill>
              </a:rPr>
              <a:t> +</a:t>
            </a:r>
          </a:p>
          <a:p>
            <a:pPr marL="0" indent="0">
              <a:buFont typeface="Arial" pitchFamily="34" charset="0"/>
              <a:buNone/>
            </a:pPr>
            <a:r>
              <a:rPr lang="en-US" sz="2400" b="1" dirty="0">
                <a:solidFill>
                  <a:srgbClr val="00188F"/>
                </a:solidFill>
              </a:rPr>
              <a:t>    (</a:t>
            </a:r>
            <a:r>
              <a:rPr lang="en-US" sz="2400" b="1" dirty="0" smtClean="0">
                <a:solidFill>
                  <a:srgbClr val="00188F"/>
                </a:solidFill>
              </a:rPr>
              <a:t>0.5 </a:t>
            </a:r>
            <a:r>
              <a:rPr lang="en-US" sz="2400" b="1" dirty="0">
                <a:solidFill>
                  <a:srgbClr val="00188F"/>
                </a:solidFill>
              </a:rPr>
              <a:t>- 1)</a:t>
            </a:r>
            <a:r>
              <a:rPr lang="en-US" sz="2400" b="1" baseline="30000" dirty="0">
                <a:solidFill>
                  <a:srgbClr val="00188F"/>
                </a:solidFill>
              </a:rPr>
              <a:t>2</a:t>
            </a:r>
            <a:r>
              <a:rPr lang="en-US" sz="2400" b="1" dirty="0">
                <a:solidFill>
                  <a:srgbClr val="00188F"/>
                </a:solidFill>
              </a:rPr>
              <a:t> + (</a:t>
            </a:r>
            <a:r>
              <a:rPr lang="en-US" sz="2400" b="1" dirty="0" smtClean="0">
                <a:solidFill>
                  <a:srgbClr val="00188F"/>
                </a:solidFill>
              </a:rPr>
              <a:t>0.4 </a:t>
            </a:r>
            <a:r>
              <a:rPr lang="en-US" sz="2400" b="1" dirty="0">
                <a:solidFill>
                  <a:srgbClr val="00188F"/>
                </a:solidFill>
              </a:rPr>
              <a:t>- 0)</a:t>
            </a:r>
            <a:r>
              <a:rPr lang="en-US" sz="2400" b="1" baseline="30000" dirty="0">
                <a:solidFill>
                  <a:srgbClr val="00188F"/>
                </a:solidFill>
              </a:rPr>
              <a:t>2</a:t>
            </a:r>
            <a:r>
              <a:rPr lang="en-US" sz="2400" b="1" dirty="0">
                <a:solidFill>
                  <a:srgbClr val="00188F"/>
                </a:solidFill>
              </a:rPr>
              <a:t> + (0.1 - 0)</a:t>
            </a:r>
            <a:r>
              <a:rPr lang="en-US" sz="2400" b="1" baseline="30000" dirty="0">
                <a:solidFill>
                  <a:srgbClr val="00188F"/>
                </a:solidFill>
              </a:rPr>
              <a:t>2</a:t>
            </a:r>
            <a:r>
              <a:rPr lang="en-US" sz="2400" b="1" dirty="0">
                <a:solidFill>
                  <a:srgbClr val="00188F"/>
                </a:solidFill>
              </a:rPr>
              <a:t> +</a:t>
            </a:r>
          </a:p>
          <a:p>
            <a:pPr marL="0" indent="0">
              <a:buFont typeface="Arial" pitchFamily="34" charset="0"/>
              <a:buNone/>
            </a:pPr>
            <a:r>
              <a:rPr lang="en-US" sz="2400" b="1" dirty="0">
                <a:solidFill>
                  <a:srgbClr val="00188F"/>
                </a:solidFill>
              </a:rPr>
              <a:t>    (</a:t>
            </a:r>
            <a:r>
              <a:rPr lang="en-US" sz="2400" b="1" dirty="0" smtClean="0">
                <a:solidFill>
                  <a:srgbClr val="00188F"/>
                </a:solidFill>
              </a:rPr>
              <a:t>0.4 </a:t>
            </a:r>
            <a:r>
              <a:rPr lang="en-US" sz="2400" b="1" dirty="0">
                <a:solidFill>
                  <a:srgbClr val="00188F"/>
                </a:solidFill>
              </a:rPr>
              <a:t>- 0)</a:t>
            </a:r>
            <a:r>
              <a:rPr lang="en-US" sz="2400" b="1" baseline="30000" dirty="0">
                <a:solidFill>
                  <a:srgbClr val="00188F"/>
                </a:solidFill>
              </a:rPr>
              <a:t>2</a:t>
            </a:r>
            <a:r>
              <a:rPr lang="en-US" sz="2400" b="1" dirty="0">
                <a:solidFill>
                  <a:srgbClr val="00188F"/>
                </a:solidFill>
              </a:rPr>
              <a:t> + (</a:t>
            </a:r>
            <a:r>
              <a:rPr lang="en-US" sz="2400" b="1" dirty="0" smtClean="0">
                <a:solidFill>
                  <a:srgbClr val="00188F"/>
                </a:solidFill>
              </a:rPr>
              <a:t>0.5 </a:t>
            </a:r>
            <a:r>
              <a:rPr lang="en-US" sz="2400" b="1" dirty="0">
                <a:solidFill>
                  <a:srgbClr val="00188F"/>
                </a:solidFill>
              </a:rPr>
              <a:t>- 0)</a:t>
            </a:r>
            <a:r>
              <a:rPr lang="en-US" sz="2400" b="1" baseline="30000" dirty="0">
                <a:solidFill>
                  <a:srgbClr val="00188F"/>
                </a:solidFill>
              </a:rPr>
              <a:t>2</a:t>
            </a:r>
            <a:r>
              <a:rPr lang="en-US" sz="2400" b="1" dirty="0">
                <a:solidFill>
                  <a:srgbClr val="00188F"/>
                </a:solidFill>
              </a:rPr>
              <a:t> + (</a:t>
            </a:r>
            <a:r>
              <a:rPr lang="en-US" sz="2400" b="1" dirty="0" smtClean="0">
                <a:solidFill>
                  <a:srgbClr val="00188F"/>
                </a:solidFill>
              </a:rPr>
              <a:t>0.1 </a:t>
            </a:r>
            <a:r>
              <a:rPr lang="en-US" sz="2400" b="1" dirty="0">
                <a:solidFill>
                  <a:srgbClr val="00188F"/>
                </a:solidFill>
              </a:rPr>
              <a:t>- 1)</a:t>
            </a:r>
            <a:r>
              <a:rPr lang="en-US" sz="2400" b="1" baseline="30000" dirty="0">
                <a:solidFill>
                  <a:srgbClr val="00188F"/>
                </a:solidFill>
              </a:rPr>
              <a:t>2</a:t>
            </a:r>
            <a:r>
              <a:rPr lang="en-US" sz="2400" b="1" dirty="0">
                <a:solidFill>
                  <a:srgbClr val="00188F"/>
                </a:solidFill>
              </a:rPr>
              <a:t>  /  3 = </a:t>
            </a:r>
            <a:r>
              <a:rPr lang="en-US" sz="2400" b="1" dirty="0" smtClean="0">
                <a:solidFill>
                  <a:srgbClr val="FF0000"/>
                </a:solidFill>
              </a:rPr>
              <a:t>0.733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6" y="1365249"/>
            <a:ext cx="5892053" cy="2514600"/>
          </a:xfrm>
          <a:prstGeom prst="rect">
            <a:avLst/>
          </a:prstGeom>
        </p:spPr>
      </p:pic>
      <p:sp>
        <p:nvSpPr>
          <p:cNvPr id="7" name="Text Placeholder 5"/>
          <p:cNvSpPr txBox="1">
            <a:spLocks/>
          </p:cNvSpPr>
          <p:nvPr/>
        </p:nvSpPr>
        <p:spPr>
          <a:xfrm>
            <a:off x="579437" y="4346574"/>
            <a:ext cx="8382000" cy="220980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00188F"/>
                </a:solidFill>
              </a:rPr>
              <a:t>Mean cross entropy error:</a:t>
            </a:r>
          </a:p>
          <a:p>
            <a:pPr marL="0" indent="0">
              <a:buFont typeface="Arial" pitchFamily="34" charset="0"/>
              <a:buNone/>
            </a:pPr>
            <a:endParaRPr lang="en-US" sz="800" b="1" dirty="0" smtClean="0">
              <a:solidFill>
                <a:srgbClr val="00188F"/>
              </a:solidFill>
            </a:endParaRPr>
          </a:p>
          <a:p>
            <a:pPr marL="0" indent="0">
              <a:buFont typeface="Arial" pitchFamily="34" charset="0"/>
              <a:buNone/>
            </a:pPr>
            <a:r>
              <a:rPr lang="en-US" sz="2400" b="1" dirty="0" smtClean="0">
                <a:solidFill>
                  <a:srgbClr val="00188F"/>
                </a:solidFill>
              </a:rPr>
              <a:t>A: -( </a:t>
            </a:r>
            <a:r>
              <a:rPr lang="en-US" sz="2400" b="1" dirty="0" err="1" smtClean="0">
                <a:solidFill>
                  <a:srgbClr val="00188F"/>
                </a:solidFill>
              </a:rPr>
              <a:t>ln</a:t>
            </a:r>
            <a:r>
              <a:rPr lang="en-US" sz="2400" b="1" dirty="0" smtClean="0">
                <a:solidFill>
                  <a:srgbClr val="00188F"/>
                </a:solidFill>
              </a:rPr>
              <a:t>(0.1) * 0 + </a:t>
            </a:r>
            <a:r>
              <a:rPr lang="en-US" sz="2400" b="1" dirty="0" err="1" smtClean="0">
                <a:solidFill>
                  <a:srgbClr val="00188F"/>
                </a:solidFill>
              </a:rPr>
              <a:t>ln</a:t>
            </a:r>
            <a:r>
              <a:rPr lang="en-US" sz="2400" b="1" dirty="0" smtClean="0">
                <a:solidFill>
                  <a:srgbClr val="00188F"/>
                </a:solidFill>
              </a:rPr>
              <a:t>(0.9) * 1 + </a:t>
            </a:r>
            <a:r>
              <a:rPr lang="en-US" sz="2400" b="1" dirty="0" err="1" smtClean="0">
                <a:solidFill>
                  <a:srgbClr val="00188F"/>
                </a:solidFill>
              </a:rPr>
              <a:t>ln</a:t>
            </a:r>
            <a:r>
              <a:rPr lang="en-US" sz="2400" b="1" dirty="0" smtClean="0">
                <a:solidFill>
                  <a:srgbClr val="00188F"/>
                </a:solidFill>
              </a:rPr>
              <a:t>(0.0) * 0 ) + . . .  /  3 = </a:t>
            </a:r>
            <a:r>
              <a:rPr lang="en-US" sz="2400" b="1" dirty="0" smtClean="0">
                <a:solidFill>
                  <a:srgbClr val="FF0000"/>
                </a:solidFill>
              </a:rPr>
              <a:t>0.511</a:t>
            </a:r>
          </a:p>
          <a:p>
            <a:pPr marL="0" indent="0">
              <a:buFont typeface="Arial" pitchFamily="34" charset="0"/>
              <a:buNone/>
            </a:pPr>
            <a:endParaRPr lang="en-US" sz="2400" b="1" dirty="0">
              <a:solidFill>
                <a:srgbClr val="00188F"/>
              </a:solidFill>
            </a:endParaRPr>
          </a:p>
          <a:p>
            <a:pPr marL="0" indent="0">
              <a:buFont typeface="Arial" pitchFamily="34" charset="0"/>
              <a:buNone/>
            </a:pPr>
            <a:r>
              <a:rPr lang="en-US" sz="2400" b="1" dirty="0" smtClean="0">
                <a:solidFill>
                  <a:srgbClr val="00188F"/>
                </a:solidFill>
              </a:rPr>
              <a:t>B: </a:t>
            </a:r>
            <a:r>
              <a:rPr lang="en-US" sz="2400" b="1" dirty="0">
                <a:solidFill>
                  <a:srgbClr val="00188F"/>
                </a:solidFill>
              </a:rPr>
              <a:t>-( </a:t>
            </a:r>
            <a:r>
              <a:rPr lang="en-US" sz="2400" b="1" dirty="0" err="1" smtClean="0">
                <a:solidFill>
                  <a:srgbClr val="00188F"/>
                </a:solidFill>
              </a:rPr>
              <a:t>ln</a:t>
            </a:r>
            <a:r>
              <a:rPr lang="en-US" sz="2400" b="1" dirty="0" smtClean="0">
                <a:solidFill>
                  <a:srgbClr val="00188F"/>
                </a:solidFill>
              </a:rPr>
              <a:t>(0.3) </a:t>
            </a:r>
            <a:r>
              <a:rPr lang="en-US" sz="2400" b="1" dirty="0">
                <a:solidFill>
                  <a:srgbClr val="00188F"/>
                </a:solidFill>
              </a:rPr>
              <a:t>* 0 + </a:t>
            </a:r>
            <a:r>
              <a:rPr lang="en-US" sz="2400" b="1" dirty="0" err="1" smtClean="0">
                <a:solidFill>
                  <a:srgbClr val="00188F"/>
                </a:solidFill>
              </a:rPr>
              <a:t>ln</a:t>
            </a:r>
            <a:r>
              <a:rPr lang="en-US" sz="2400" b="1" dirty="0" smtClean="0">
                <a:solidFill>
                  <a:srgbClr val="00188F"/>
                </a:solidFill>
              </a:rPr>
              <a:t>(0.5) </a:t>
            </a:r>
            <a:r>
              <a:rPr lang="en-US" sz="2400" b="1" dirty="0">
                <a:solidFill>
                  <a:srgbClr val="00188F"/>
                </a:solidFill>
              </a:rPr>
              <a:t>* 1 + </a:t>
            </a:r>
            <a:r>
              <a:rPr lang="en-US" sz="2400" b="1" dirty="0" err="1" smtClean="0">
                <a:solidFill>
                  <a:srgbClr val="00188F"/>
                </a:solidFill>
              </a:rPr>
              <a:t>ln</a:t>
            </a:r>
            <a:r>
              <a:rPr lang="en-US" sz="2400" b="1" dirty="0" smtClean="0">
                <a:solidFill>
                  <a:srgbClr val="00188F"/>
                </a:solidFill>
              </a:rPr>
              <a:t>(0.2) </a:t>
            </a:r>
            <a:r>
              <a:rPr lang="en-US" sz="2400" b="1" dirty="0">
                <a:solidFill>
                  <a:srgbClr val="00188F"/>
                </a:solidFill>
              </a:rPr>
              <a:t>* 0 ) + . . .  /  3 = </a:t>
            </a:r>
            <a:r>
              <a:rPr lang="en-US" sz="2400" b="1" dirty="0" smtClean="0">
                <a:solidFill>
                  <a:srgbClr val="FF0000"/>
                </a:solidFill>
              </a:rPr>
              <a:t>1.230</a:t>
            </a:r>
            <a:endParaRPr lang="en-US" sz="2400" b="1" dirty="0">
              <a:solidFill>
                <a:srgbClr val="FF0000"/>
              </a:solidFill>
            </a:endParaRPr>
          </a:p>
        </p:txBody>
      </p:sp>
    </p:spTree>
    <p:extLst>
      <p:ext uri="{BB962C8B-B14F-4D97-AF65-F5344CB8AC3E}">
        <p14:creationId xmlns:p14="http://schemas.microsoft.com/office/powerpoint/2010/main" val="42783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E4D4B7A-776E-4028-99CF-4EA2753E7D67}" vid="{1B94755A-BA7D-4C8A-B360-9D63682CD0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James McCaffrey</External_x0020_Speaker>
    <Session_x0020_Code xmlns="e36bfbf9-5e42-489c-a259-4c54eb22cb57">3-643</Session_x0020_Code>
    <Presentation_x0020_Date xmlns="e36bfbf9-5e42-489c-a259-4c54eb22cb57">2014-04-04T00:00:00-07:00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e36bfbf9-5e42-489c-a259-4c54eb22cb57"/>
    <ds:schemaRef ds:uri="http://purl.org/dc/dcmitype/"/>
    <ds:schemaRef ds:uri="http://www.w3.org/XML/1998/namespace"/>
    <ds:schemaRef ds:uri="http://schemas.microsoft.com/sharepoint/v3"/>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4</TotalTime>
  <Words>1317</Words>
  <Application>Microsoft Office PowerPoint</Application>
  <PresentationFormat>Custom</PresentationFormat>
  <Paragraphs>207</Paragraphs>
  <Slides>20</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PowerPoint Presentation</vt:lpstr>
      <vt:lpstr>Understanding Neural Networks  using .NET</vt:lpstr>
      <vt:lpstr>Agenda</vt:lpstr>
      <vt:lpstr>What is a Neural Network?</vt:lpstr>
      <vt:lpstr>PowerPoint Presentation</vt:lpstr>
      <vt:lpstr>Feed-Forward and Activation</vt:lpstr>
      <vt:lpstr>Four Most Common Activation Functions</vt:lpstr>
      <vt:lpstr>Training and Free Parameters</vt:lpstr>
      <vt:lpstr>Error and Accuracy</vt:lpstr>
      <vt:lpstr>Avoiding Model Over-Fitting</vt:lpstr>
      <vt:lpstr>Dropout</vt:lpstr>
      <vt:lpstr>Approach 1 – Raw C#</vt:lpstr>
      <vt:lpstr>Approach 2 – Canned Application</vt:lpstr>
      <vt:lpstr>Approach 3 – Commercial (or Open Source) API Set</vt:lpstr>
      <vt:lpstr>A Vision for the Future</vt:lpstr>
      <vt:lpstr>Neural Networks behind the Scenes</vt:lpstr>
      <vt:lpstr>Resources</vt:lpstr>
      <vt:lpstr>Thank You!</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Neural Networks using .NET</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3</cp:revision>
  <dcterms:created xsi:type="dcterms:W3CDTF">2014-04-01T18:19:28Z</dcterms:created>
  <dcterms:modified xsi:type="dcterms:W3CDTF">2014-04-04T18:38:38Z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