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Lst>
  <p:notesMasterIdLst>
    <p:notesMasterId r:id="rId39"/>
  </p:notesMasterIdLst>
  <p:handoutMasterIdLst>
    <p:handoutMasterId r:id="rId40"/>
  </p:handoutMasterIdLst>
  <p:sldIdLst>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58"/>
            <p14:sldId id="257"/>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747" autoAdjust="0"/>
  </p:normalViewPr>
  <p:slideViewPr>
    <p:cSldViewPr snapToObjects="1">
      <p:cViewPr varScale="1">
        <p:scale>
          <a:sx n="101" d="100"/>
          <a:sy n="101" d="100"/>
        </p:scale>
        <p:origin x="738" y="9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4/2/2014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4/2/2014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t>4/2/2014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7" name="Header Placeholder 6"/>
          <p:cNvSpPr>
            <a:spLocks noGrp="1"/>
          </p:cNvSpPr>
          <p:nvPr>
            <p:ph type="hdr" sz="quarter" idx="13"/>
          </p:nvPr>
        </p:nvSpPr>
        <p:spPr/>
        <p:txBody>
          <a:bodyPr/>
          <a:lstStyle/>
          <a:p>
            <a:r>
              <a:rPr lang="en-US" dirty="0" smtClean="0"/>
              <a:t>Build 2014</a:t>
            </a:r>
            <a:endParaRPr lang="en-US" dirty="0"/>
          </a:p>
        </p:txBody>
      </p:sp>
    </p:spTree>
    <p:extLst>
      <p:ext uri="{BB962C8B-B14F-4D97-AF65-F5344CB8AC3E}">
        <p14:creationId xmlns:p14="http://schemas.microsoft.com/office/powerpoint/2010/main" val="2585347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t>17</a:t>
            </a:fld>
            <a:endParaRPr lang="en-US"/>
          </a:p>
        </p:txBody>
      </p:sp>
    </p:spTree>
    <p:extLst>
      <p:ext uri="{BB962C8B-B14F-4D97-AF65-F5344CB8AC3E}">
        <p14:creationId xmlns:p14="http://schemas.microsoft.com/office/powerpoint/2010/main" val="3840098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221725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86589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395602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423714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760268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034694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424536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381245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3947931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t>4/2/2014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
        <p:nvSpPr>
          <p:cNvPr id="7" name="Header Placeholder 6"/>
          <p:cNvSpPr>
            <a:spLocks noGrp="1"/>
          </p:cNvSpPr>
          <p:nvPr>
            <p:ph type="hdr" sz="quarter" idx="13"/>
          </p:nvPr>
        </p:nvSpPr>
        <p:spPr/>
        <p:txBody>
          <a:bodyPr/>
          <a:lstStyle/>
          <a:p>
            <a:r>
              <a:rPr lang="en-US" dirty="0" smtClean="0"/>
              <a:t>Build 2014</a:t>
            </a:r>
            <a:endParaRPr lang="en-US" dirty="0"/>
          </a:p>
        </p:txBody>
      </p:sp>
    </p:spTree>
    <p:extLst>
      <p:ext uri="{BB962C8B-B14F-4D97-AF65-F5344CB8AC3E}">
        <p14:creationId xmlns:p14="http://schemas.microsoft.com/office/powerpoint/2010/main" val="818763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4028626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3332323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8C67A6-C0E7-47DF-97C2-CA9B11275397}" type="slidenum">
              <a:rPr lang="en-US" smtClean="0"/>
              <a:t>29</a:t>
            </a:fld>
            <a:endParaRPr lang="en-US"/>
          </a:p>
        </p:txBody>
      </p:sp>
    </p:spTree>
    <p:extLst>
      <p:ext uri="{BB962C8B-B14F-4D97-AF65-F5344CB8AC3E}">
        <p14:creationId xmlns:p14="http://schemas.microsoft.com/office/powerpoint/2010/main" val="139726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726238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B079C3B8-7366-4A44-A34B-3977080C19E7}" type="datetime1">
              <a:rPr lang="en-US" smtClean="0"/>
              <a:t>4/2/2014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7" name="Header Placeholder 6"/>
          <p:cNvSpPr>
            <a:spLocks noGrp="1"/>
          </p:cNvSpPr>
          <p:nvPr>
            <p:ph type="hdr" sz="quarter" idx="13"/>
          </p:nvPr>
        </p:nvSpPr>
        <p:spPr/>
        <p:txBody>
          <a:bodyPr/>
          <a:lstStyle/>
          <a:p>
            <a:r>
              <a:rPr lang="en-US" smtClean="0"/>
              <a:t>Build 2014</a:t>
            </a:r>
            <a:endParaRPr lang="en-US" dirty="0"/>
          </a:p>
        </p:txBody>
      </p:sp>
    </p:spTree>
    <p:extLst>
      <p:ext uri="{BB962C8B-B14F-4D97-AF65-F5344CB8AC3E}">
        <p14:creationId xmlns:p14="http://schemas.microsoft.com/office/powerpoint/2010/main" val="2631825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35488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75115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651608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247502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178334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4/2/2014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5397710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0559136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9075832" y="6380761"/>
            <a:ext cx="2798207" cy="372394"/>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63759208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 id="2147484234" r:id="rId15"/>
    <p:sldLayoutId id="2147484235"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blog.technovert.com/2013/12/setting-up-angularjs-for-asp-net-mvc-n-webapi-project/" TargetMode="External"/><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0.xml"/><Relationship Id="rId4" Type="http://schemas.openxmlformats.org/officeDocument/2006/relationships/hyperlink" Target="http://channel9.msdn.com/Events/Build/2014?d=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code.angularjs.org/"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79826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7" y="0"/>
            <a:ext cx="10972800" cy="6172200"/>
          </a:xfrm>
          <a:prstGeom prst="rect">
            <a:avLst/>
          </a:prstGeom>
        </p:spPr>
      </p:pic>
      <p:sp>
        <p:nvSpPr>
          <p:cNvPr id="3" name="TextBox 2"/>
          <p:cNvSpPr txBox="1"/>
          <p:nvPr/>
        </p:nvSpPr>
        <p:spPr>
          <a:xfrm>
            <a:off x="0" y="6366097"/>
            <a:ext cx="11861837"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Source: </a:t>
            </a:r>
            <a:r>
              <a:rPr lang="en-US" sz="2000" dirty="0">
                <a:gradFill>
                  <a:gsLst>
                    <a:gs pos="2917">
                      <a:schemeClr val="tx1"/>
                    </a:gs>
                    <a:gs pos="30000">
                      <a:schemeClr val="tx1"/>
                    </a:gs>
                  </a:gsLst>
                  <a:lin ang="5400000" scaled="0"/>
                </a:gradFill>
                <a:hlinkClick r:id="rId3"/>
              </a:rPr>
              <a:t>http://blog.technovert.com/2013/12/setting-up-angularjs-for-asp-net-mvc-n-webapi-project</a:t>
            </a:r>
            <a:r>
              <a:rPr lang="en-US" sz="2000" dirty="0" smtClean="0">
                <a:gradFill>
                  <a:gsLst>
                    <a:gs pos="2917">
                      <a:schemeClr val="tx1"/>
                    </a:gs>
                    <a:gs pos="30000">
                      <a:schemeClr val="tx1"/>
                    </a:gs>
                  </a:gsLst>
                  <a:lin ang="5400000" scaled="0"/>
                </a:gradFill>
                <a:hlinkClick r:id="rId3"/>
              </a:rPr>
              <a:t>/</a:t>
            </a:r>
            <a:r>
              <a:rPr lang="en-US" sz="2000" dirty="0" smtClean="0">
                <a:gradFill>
                  <a:gsLst>
                    <a:gs pos="2917">
                      <a:schemeClr val="tx1"/>
                    </a:gs>
                    <a:gs pos="30000">
                      <a:schemeClr val="tx1"/>
                    </a:gs>
                  </a:gsLst>
                  <a:lin ang="5400000" scaled="0"/>
                </a:gradFill>
              </a:rPr>
              <a:t> </a:t>
            </a:r>
          </a:p>
        </p:txBody>
      </p:sp>
    </p:spTree>
    <p:extLst>
      <p:ext uri="{BB962C8B-B14F-4D97-AF65-F5344CB8AC3E}">
        <p14:creationId xmlns:p14="http://schemas.microsoft.com/office/powerpoint/2010/main" val="228242185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863768" cy="914400"/>
          </a:xfrm>
        </p:spPr>
        <p:txBody>
          <a:bodyPr/>
          <a:lstStyle/>
          <a:p>
            <a:r>
              <a:rPr lang="en-US" b="1" dirty="0" smtClean="0"/>
              <a:t>Bundling</a:t>
            </a:r>
          </a:p>
          <a:p>
            <a:r>
              <a:rPr lang="en-US" b="1" dirty="0" smtClean="0"/>
              <a:t>Minification</a:t>
            </a:r>
            <a:r>
              <a:rPr lang="en-US" b="1" dirty="0"/>
              <a:t> </a:t>
            </a:r>
            <a:r>
              <a:rPr lang="en-US" b="1" dirty="0" smtClean="0"/>
              <a:t>(watch out!)</a:t>
            </a:r>
          </a:p>
        </p:txBody>
      </p:sp>
      <p:sp>
        <p:nvSpPr>
          <p:cNvPr id="5" name="Title 4"/>
          <p:cNvSpPr>
            <a:spLocks noGrp="1"/>
          </p:cNvSpPr>
          <p:nvPr>
            <p:ph type="ctrTitle"/>
          </p:nvPr>
        </p:nvSpPr>
        <p:spPr/>
        <p:txBody>
          <a:bodyPr/>
          <a:lstStyle/>
          <a:p>
            <a:r>
              <a:rPr lang="en-US" sz="3600" dirty="0" smtClean="0"/>
              <a:t>Angular + ASP.NET</a:t>
            </a:r>
            <a:br>
              <a:rPr lang="en-US" sz="3600" dirty="0" smtClean="0"/>
            </a:br>
            <a:r>
              <a:rPr lang="en-US" sz="3600" dirty="0" smtClean="0"/>
              <a:t>Script Reference</a:t>
            </a:r>
            <a:endParaRPr lang="en-US" sz="3600" dirty="0"/>
          </a:p>
        </p:txBody>
      </p:sp>
    </p:spTree>
    <p:extLst>
      <p:ext uri="{BB962C8B-B14F-4D97-AF65-F5344CB8AC3E}">
        <p14:creationId xmlns:p14="http://schemas.microsoft.com/office/powerpoint/2010/main" val="127959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303731513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Module</a:t>
            </a:r>
          </a:p>
          <a:p>
            <a:r>
              <a:rPr lang="en-US" dirty="0" smtClean="0"/>
              <a:t>Controllers</a:t>
            </a:r>
          </a:p>
          <a:p>
            <a:r>
              <a:rPr lang="en-US" dirty="0" smtClean="0"/>
              <a:t>Dependencies Injection</a:t>
            </a:r>
          </a:p>
        </p:txBody>
      </p:sp>
      <p:sp>
        <p:nvSpPr>
          <p:cNvPr id="5" name="Title 4"/>
          <p:cNvSpPr>
            <a:spLocks noGrp="1"/>
          </p:cNvSpPr>
          <p:nvPr>
            <p:ph type="ctrTitle"/>
          </p:nvPr>
        </p:nvSpPr>
        <p:spPr/>
        <p:txBody>
          <a:bodyPr/>
          <a:lstStyle/>
          <a:p>
            <a:r>
              <a:rPr lang="en-US" dirty="0" smtClean="0"/>
              <a:t>First contact with Angular.js</a:t>
            </a:r>
            <a:endParaRPr lang="en-US" dirty="0"/>
          </a:p>
        </p:txBody>
      </p:sp>
      <p:sp>
        <p:nvSpPr>
          <p:cNvPr id="8" name="Rectangle 7"/>
          <p:cNvSpPr/>
          <p:nvPr/>
        </p:nvSpPr>
        <p:spPr bwMode="auto">
          <a:xfrm>
            <a:off x="9784358" y="205458"/>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angular.js</a:t>
            </a:r>
          </a:p>
        </p:txBody>
      </p:sp>
    </p:spTree>
    <p:extLst>
      <p:ext uri="{BB962C8B-B14F-4D97-AF65-F5344CB8AC3E}">
        <p14:creationId xmlns:p14="http://schemas.microsoft.com/office/powerpoint/2010/main" val="300187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94445541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$http</a:t>
            </a:r>
          </a:p>
          <a:p>
            <a:r>
              <a:rPr lang="en-US" dirty="0" smtClean="0"/>
              <a:t>$resources</a:t>
            </a:r>
          </a:p>
          <a:p>
            <a:r>
              <a:rPr lang="en-US" dirty="0"/>
              <a:t>Filters</a:t>
            </a:r>
          </a:p>
          <a:p>
            <a:endParaRPr lang="en-US" dirty="0" smtClean="0"/>
          </a:p>
        </p:txBody>
      </p:sp>
      <p:sp>
        <p:nvSpPr>
          <p:cNvPr id="5" name="Title 4"/>
          <p:cNvSpPr>
            <a:spLocks noGrp="1"/>
          </p:cNvSpPr>
          <p:nvPr>
            <p:ph type="ctrTitle"/>
          </p:nvPr>
        </p:nvSpPr>
        <p:spPr/>
        <p:txBody>
          <a:bodyPr/>
          <a:lstStyle/>
          <a:p>
            <a:r>
              <a:rPr lang="en-US" dirty="0" smtClean="0"/>
              <a:t>Getting data</a:t>
            </a:r>
            <a:endParaRPr lang="en-US" dirty="0"/>
          </a:p>
        </p:txBody>
      </p:sp>
      <p:sp>
        <p:nvSpPr>
          <p:cNvPr id="6" name="Rectangle 5"/>
          <p:cNvSpPr/>
          <p:nvPr/>
        </p:nvSpPr>
        <p:spPr bwMode="auto">
          <a:xfrm>
            <a:off x="9784358" y="205458"/>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angular.js</a:t>
            </a:r>
          </a:p>
        </p:txBody>
      </p:sp>
      <p:sp>
        <p:nvSpPr>
          <p:cNvPr id="7" name="Rectangle 6"/>
          <p:cNvSpPr/>
          <p:nvPr/>
        </p:nvSpPr>
        <p:spPr bwMode="auto">
          <a:xfrm>
            <a:off x="9784358" y="800977"/>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angular-resource.js</a:t>
            </a:r>
          </a:p>
        </p:txBody>
      </p:sp>
    </p:spTree>
    <p:extLst>
      <p:ext uri="{BB962C8B-B14F-4D97-AF65-F5344CB8AC3E}">
        <p14:creationId xmlns:p14="http://schemas.microsoft.com/office/powerpoint/2010/main" val="3783560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341011854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2843" y="94490"/>
            <a:ext cx="11300393" cy="1351952"/>
          </a:xfrm>
        </p:spPr>
        <p:txBody>
          <a:bodyPr>
            <a:noAutofit/>
          </a:bodyPr>
          <a:lstStyle/>
          <a:p>
            <a:r>
              <a:rPr lang="en-US" dirty="0" smtClean="0"/>
              <a:t>ASP.NET MVC and Web API</a:t>
            </a:r>
            <a:endParaRPr lang="en-US" dirty="0"/>
          </a:p>
        </p:txBody>
      </p:sp>
      <p:sp>
        <p:nvSpPr>
          <p:cNvPr id="4" name="Rectangle 3"/>
          <p:cNvSpPr/>
          <p:nvPr/>
        </p:nvSpPr>
        <p:spPr bwMode="auto">
          <a:xfrm>
            <a:off x="1436379" y="4938260"/>
            <a:ext cx="9585088" cy="105588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endParaRPr lang="en-US" sz="1652" dirty="0">
              <a:gradFill>
                <a:gsLst>
                  <a:gs pos="0">
                    <a:srgbClr val="FFFFFF"/>
                  </a:gs>
                  <a:gs pos="100000">
                    <a:srgbClr val="FFFFFF"/>
                  </a:gs>
                </a:gsLst>
                <a:lin ang="5400000" scaled="0"/>
              </a:gradFill>
            </a:endParaRPr>
          </a:p>
        </p:txBody>
      </p:sp>
      <p:sp>
        <p:nvSpPr>
          <p:cNvPr id="17" name="TextBox 28"/>
          <p:cNvSpPr txBox="1"/>
          <p:nvPr/>
        </p:nvSpPr>
        <p:spPr>
          <a:xfrm>
            <a:off x="2490733" y="5190866"/>
            <a:ext cx="7462803" cy="52644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754" dirty="0">
                <a:solidFill>
                  <a:srgbClr val="FFFFFF">
                    <a:alpha val="99000"/>
                  </a:srgbClr>
                </a:solidFill>
              </a:rPr>
              <a:t>ASP.NET Core</a:t>
            </a:r>
          </a:p>
        </p:txBody>
      </p:sp>
      <p:grpSp>
        <p:nvGrpSpPr>
          <p:cNvPr id="2" name="Group 1"/>
          <p:cNvGrpSpPr/>
          <p:nvPr/>
        </p:nvGrpSpPr>
        <p:grpSpPr>
          <a:xfrm>
            <a:off x="8521525" y="3030960"/>
            <a:ext cx="2499942" cy="1815883"/>
            <a:chOff x="6450162" y="1837082"/>
            <a:chExt cx="2042622" cy="1483699"/>
          </a:xfrm>
          <a:solidFill>
            <a:srgbClr val="7D7D7D"/>
          </a:solidFill>
        </p:grpSpPr>
        <p:sp>
          <p:nvSpPr>
            <p:cNvPr id="41" name="Rectangle 40"/>
            <p:cNvSpPr/>
            <p:nvPr/>
          </p:nvSpPr>
          <p:spPr>
            <a:xfrm>
              <a:off x="6450162" y="2602822"/>
              <a:ext cx="2042622" cy="71795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Web API</a:t>
              </a:r>
            </a:p>
          </p:txBody>
        </p:sp>
        <p:sp>
          <p:nvSpPr>
            <p:cNvPr id="42" name="Rectangle 41"/>
            <p:cNvSpPr/>
            <p:nvPr/>
          </p:nvSpPr>
          <p:spPr>
            <a:xfrm>
              <a:off x="6450162" y="1850820"/>
              <a:ext cx="1017438" cy="6558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JSON</a:t>
              </a:r>
            </a:p>
          </p:txBody>
        </p:sp>
        <p:sp>
          <p:nvSpPr>
            <p:cNvPr id="44" name="Rectangle 43"/>
            <p:cNvSpPr/>
            <p:nvPr/>
          </p:nvSpPr>
          <p:spPr>
            <a:xfrm>
              <a:off x="7562449" y="1837082"/>
              <a:ext cx="930335" cy="66956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XML</a:t>
              </a:r>
            </a:p>
          </p:txBody>
        </p:sp>
      </p:grpSp>
      <p:grpSp>
        <p:nvGrpSpPr>
          <p:cNvPr id="12" name="Group 11"/>
          <p:cNvGrpSpPr/>
          <p:nvPr/>
        </p:nvGrpSpPr>
        <p:grpSpPr>
          <a:xfrm>
            <a:off x="1413552" y="3043143"/>
            <a:ext cx="7014714" cy="1803704"/>
            <a:chOff x="646246" y="2200704"/>
            <a:chExt cx="5731496" cy="1473748"/>
          </a:xfrm>
          <a:solidFill>
            <a:srgbClr val="4567C5"/>
          </a:solidFill>
        </p:grpSpPr>
        <p:sp>
          <p:nvSpPr>
            <p:cNvPr id="28" name="Rectangle 27"/>
            <p:cNvSpPr/>
            <p:nvPr/>
          </p:nvSpPr>
          <p:spPr>
            <a:xfrm>
              <a:off x="664898" y="2940743"/>
              <a:ext cx="1853482" cy="7337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Web Forms</a:t>
              </a:r>
            </a:p>
          </p:txBody>
        </p:sp>
        <p:sp>
          <p:nvSpPr>
            <p:cNvPr id="40" name="Rectangle 39"/>
            <p:cNvSpPr/>
            <p:nvPr/>
          </p:nvSpPr>
          <p:spPr>
            <a:xfrm>
              <a:off x="646246" y="2200704"/>
              <a:ext cx="5712846" cy="65961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HTML</a:t>
              </a:r>
            </a:p>
          </p:txBody>
        </p:sp>
        <p:sp>
          <p:nvSpPr>
            <p:cNvPr id="25" name="Rectangle 24"/>
            <p:cNvSpPr/>
            <p:nvPr/>
          </p:nvSpPr>
          <p:spPr>
            <a:xfrm>
              <a:off x="4524260" y="2940740"/>
              <a:ext cx="1853482" cy="7337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MVC</a:t>
              </a:r>
            </a:p>
          </p:txBody>
        </p:sp>
        <p:sp>
          <p:nvSpPr>
            <p:cNvPr id="26" name="Rectangle 25"/>
            <p:cNvSpPr/>
            <p:nvPr/>
          </p:nvSpPr>
          <p:spPr>
            <a:xfrm>
              <a:off x="2594579" y="2940741"/>
              <a:ext cx="1853482" cy="7337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2856" dirty="0">
                  <a:gradFill>
                    <a:gsLst>
                      <a:gs pos="0">
                        <a:srgbClr val="FFFFFF"/>
                      </a:gs>
                      <a:gs pos="100000">
                        <a:srgbClr val="FFFFFF"/>
                      </a:gs>
                    </a:gsLst>
                    <a:lin ang="5400000" scaled="0"/>
                  </a:gradFill>
                </a:rPr>
                <a:t>Web Pages</a:t>
              </a:r>
            </a:p>
          </p:txBody>
        </p:sp>
      </p:grpSp>
      <p:sp>
        <p:nvSpPr>
          <p:cNvPr id="30" name="Rectangle 29"/>
          <p:cNvSpPr/>
          <p:nvPr/>
        </p:nvSpPr>
        <p:spPr>
          <a:xfrm>
            <a:off x="1413552" y="1566320"/>
            <a:ext cx="6991890" cy="1378409"/>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r>
              <a:rPr lang="en-US" sz="6609" dirty="0">
                <a:solidFill>
                  <a:srgbClr val="FFFFFF"/>
                </a:solidFill>
                <a:latin typeface="Segoe UI Symbol" panose="020B0502040204020203" pitchFamily="34" charset="0"/>
                <a:ea typeface="Segoe UI Symbol" panose="020B0502040204020203" pitchFamily="34" charset="0"/>
              </a:rPr>
              <a:t></a:t>
            </a:r>
          </a:p>
        </p:txBody>
      </p:sp>
      <p:grpSp>
        <p:nvGrpSpPr>
          <p:cNvPr id="5" name="Group 4"/>
          <p:cNvGrpSpPr/>
          <p:nvPr/>
        </p:nvGrpSpPr>
        <p:grpSpPr>
          <a:xfrm>
            <a:off x="8521527" y="1563730"/>
            <a:ext cx="2499943" cy="1378409"/>
            <a:chOff x="8352743" y="1533208"/>
            <a:chExt cx="2451147" cy="1351504"/>
          </a:xfrm>
          <a:solidFill>
            <a:srgbClr val="000000"/>
          </a:solidFill>
        </p:grpSpPr>
        <p:sp>
          <p:nvSpPr>
            <p:cNvPr id="32" name="Rectangle 31"/>
            <p:cNvSpPr/>
            <p:nvPr/>
          </p:nvSpPr>
          <p:spPr>
            <a:xfrm>
              <a:off x="8352743" y="1533208"/>
              <a:ext cx="2451147" cy="135150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3930" tIns="41966" rIns="83930" bIns="41966" numCol="1" rtlCol="0" anchor="ctr" anchorCtr="0" compatLnSpc="1">
              <a:prstTxWarp prst="textNoShape">
                <a:avLst/>
              </a:prstTxWarp>
            </a:bodyPr>
            <a:lstStyle/>
            <a:p>
              <a:pPr algn="ctr" defTabSz="839061" fontAlgn="base">
                <a:spcBef>
                  <a:spcPct val="0"/>
                </a:spcBef>
                <a:spcAft>
                  <a:spcPct val="0"/>
                </a:spcAft>
              </a:pPr>
              <a:endParaRPr lang="en-US" sz="6609" dirty="0">
                <a:solidFill>
                  <a:srgbClr val="FFFFFF"/>
                </a:solidFill>
                <a:latin typeface="Segoe UI Symbol" panose="020B0502040204020203" pitchFamily="34" charset="0"/>
                <a:ea typeface="Segoe UI Symbol" panose="020B0502040204020203" pitchFamily="34" charset="0"/>
              </a:endParaRPr>
            </a:p>
          </p:txBody>
        </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8044" y="1808307"/>
              <a:ext cx="1491250" cy="797734"/>
            </a:xfrm>
            <a:prstGeom prst="rect">
              <a:avLst/>
            </a:prstGeom>
            <a:grpFill/>
          </p:spPr>
        </p:pic>
        <p:sp>
          <p:nvSpPr>
            <p:cNvPr id="11" name="TextBox 10"/>
            <p:cNvSpPr txBox="1"/>
            <p:nvPr/>
          </p:nvSpPr>
          <p:spPr>
            <a:xfrm>
              <a:off x="8372273" y="1710362"/>
              <a:ext cx="288541" cy="254237"/>
            </a:xfrm>
            <a:prstGeom prst="rect">
              <a:avLst/>
            </a:prstGeom>
            <a:grpFill/>
          </p:spPr>
          <p:txBody>
            <a:bodyPr wrap="none" lIns="0" tIns="0" rIns="0" bIns="0" rtlCol="0">
              <a:spAutoFit/>
            </a:bodyPr>
            <a:lstStyle/>
            <a:p>
              <a:pPr defTabSz="1118698">
                <a:lnSpc>
                  <a:spcPct val="90000"/>
                </a:lnSpc>
                <a:spcBef>
                  <a:spcPct val="20000"/>
                </a:spcBef>
                <a:buSzPct val="80000"/>
              </a:pPr>
              <a:r>
                <a:rPr lang="en-US" sz="1836" dirty="0">
                  <a:solidFill>
                    <a:srgbClr val="FFFFFF"/>
                  </a:solidFill>
                  <a:latin typeface="Segoe UI Symbol" panose="020B0502040204020203" pitchFamily="34" charset="0"/>
                  <a:ea typeface="Segoe UI Symbol" panose="020B0502040204020203" pitchFamily="34" charset="0"/>
                </a:rPr>
                <a:t></a:t>
              </a:r>
            </a:p>
          </p:txBody>
        </p:sp>
        <p:sp>
          <p:nvSpPr>
            <p:cNvPr id="34" name="TextBox 33"/>
            <p:cNvSpPr txBox="1"/>
            <p:nvPr/>
          </p:nvSpPr>
          <p:spPr>
            <a:xfrm>
              <a:off x="10398038" y="2272306"/>
              <a:ext cx="288541" cy="254237"/>
            </a:xfrm>
            <a:prstGeom prst="rect">
              <a:avLst/>
            </a:prstGeom>
            <a:grpFill/>
          </p:spPr>
          <p:txBody>
            <a:bodyPr wrap="none" lIns="0" tIns="0" rIns="0" bIns="0" rtlCol="0">
              <a:spAutoFit/>
            </a:bodyPr>
            <a:lstStyle/>
            <a:p>
              <a:pPr defTabSz="1118698">
                <a:lnSpc>
                  <a:spcPct val="90000"/>
                </a:lnSpc>
                <a:spcBef>
                  <a:spcPct val="20000"/>
                </a:spcBef>
                <a:buSzPct val="80000"/>
              </a:pPr>
              <a:r>
                <a:rPr lang="en-US" sz="1836" dirty="0">
                  <a:solidFill>
                    <a:srgbClr val="FFFFFF"/>
                  </a:solidFill>
                  <a:latin typeface="Segoe UI Symbol" panose="020B0502040204020203" pitchFamily="34" charset="0"/>
                  <a:ea typeface="Segoe UI Symbol" panose="020B0502040204020203" pitchFamily="34" charset="0"/>
                </a:rPr>
                <a:t></a:t>
              </a:r>
            </a:p>
          </p:txBody>
        </p:sp>
      </p:grpSp>
    </p:spTree>
    <p:extLst>
      <p:ext uri="{BB962C8B-B14F-4D97-AF65-F5344CB8AC3E}">
        <p14:creationId xmlns:p14="http://schemas.microsoft.com/office/powerpoint/2010/main" val="1638559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345967631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9784358" y="1396496"/>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angular-animate.js</a:t>
            </a:r>
          </a:p>
        </p:txBody>
      </p:sp>
      <p:sp>
        <p:nvSpPr>
          <p:cNvPr id="2" name="Text Placeholder 1"/>
          <p:cNvSpPr>
            <a:spLocks noGrp="1"/>
          </p:cNvSpPr>
          <p:nvPr>
            <p:ph type="body" sz="quarter" idx="15"/>
          </p:nvPr>
        </p:nvSpPr>
        <p:spPr>
          <a:xfrm>
            <a:off x="4846638" y="3040063"/>
            <a:ext cx="7315134" cy="914400"/>
          </a:xfrm>
        </p:spPr>
        <p:txBody>
          <a:bodyPr/>
          <a:lstStyle/>
          <a:p>
            <a:r>
              <a:rPr lang="en-US" b="1" dirty="0" smtClean="0"/>
              <a:t/>
            </a:r>
            <a:br>
              <a:rPr lang="en-US" b="1" dirty="0" smtClean="0"/>
            </a:br>
            <a:r>
              <a:rPr lang="en-US" b="1" dirty="0" smtClean="0"/>
              <a:t>SPA</a:t>
            </a:r>
            <a:r>
              <a:rPr lang="en-US" dirty="0" smtClean="0"/>
              <a:t> uses views to build UI</a:t>
            </a:r>
          </a:p>
          <a:p>
            <a:r>
              <a:rPr lang="en-US" b="1" dirty="0" smtClean="0"/>
              <a:t>Angular.js</a:t>
            </a:r>
            <a:r>
              <a:rPr lang="en-US" dirty="0" smtClean="0"/>
              <a:t> uses routing to define views</a:t>
            </a:r>
          </a:p>
          <a:p>
            <a:r>
              <a:rPr lang="en-US" dirty="0" smtClean="0"/>
              <a:t>Animations</a:t>
            </a:r>
            <a:endParaRPr lang="en-US" dirty="0"/>
          </a:p>
        </p:txBody>
      </p:sp>
      <p:sp>
        <p:nvSpPr>
          <p:cNvPr id="5" name="Title 4"/>
          <p:cNvSpPr>
            <a:spLocks noGrp="1"/>
          </p:cNvSpPr>
          <p:nvPr>
            <p:ph type="ctrTitle"/>
          </p:nvPr>
        </p:nvSpPr>
        <p:spPr/>
        <p:txBody>
          <a:bodyPr/>
          <a:lstStyle/>
          <a:p>
            <a:r>
              <a:rPr lang="en-US" dirty="0" smtClean="0"/>
              <a:t>Routing and views</a:t>
            </a:r>
            <a:endParaRPr lang="en-US" dirty="0"/>
          </a:p>
        </p:txBody>
      </p:sp>
      <p:sp>
        <p:nvSpPr>
          <p:cNvPr id="7" name="Rectangle 6"/>
          <p:cNvSpPr/>
          <p:nvPr/>
        </p:nvSpPr>
        <p:spPr bwMode="auto">
          <a:xfrm>
            <a:off x="9784357" y="1942799"/>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angular-route.js</a:t>
            </a:r>
          </a:p>
        </p:txBody>
      </p:sp>
      <p:sp>
        <p:nvSpPr>
          <p:cNvPr id="8" name="Rectangle 7"/>
          <p:cNvSpPr/>
          <p:nvPr/>
        </p:nvSpPr>
        <p:spPr bwMode="auto">
          <a:xfrm>
            <a:off x="9784358" y="205458"/>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angular.js</a:t>
            </a:r>
          </a:p>
        </p:txBody>
      </p:sp>
      <p:sp>
        <p:nvSpPr>
          <p:cNvPr id="9" name="Rectangle 8"/>
          <p:cNvSpPr/>
          <p:nvPr/>
        </p:nvSpPr>
        <p:spPr bwMode="auto">
          <a:xfrm>
            <a:off x="9784358" y="800977"/>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angular-resource.js</a:t>
            </a:r>
          </a:p>
        </p:txBody>
      </p:sp>
    </p:spTree>
    <p:extLst>
      <p:ext uri="{BB962C8B-B14F-4D97-AF65-F5344CB8AC3E}">
        <p14:creationId xmlns:p14="http://schemas.microsoft.com/office/powerpoint/2010/main" val="208008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Building a Single Page Application with ASP.NET and Angular.js</a:t>
            </a:r>
          </a:p>
        </p:txBody>
      </p:sp>
      <p:sp>
        <p:nvSpPr>
          <p:cNvPr id="6" name="Text Placeholder 5"/>
          <p:cNvSpPr>
            <a:spLocks noGrp="1"/>
          </p:cNvSpPr>
          <p:nvPr>
            <p:ph type="body" sz="quarter" idx="13"/>
          </p:nvPr>
        </p:nvSpPr>
        <p:spPr/>
        <p:txBody>
          <a:bodyPr/>
          <a:lstStyle/>
          <a:p>
            <a:r>
              <a:rPr lang="en-US" dirty="0" smtClean="0"/>
              <a:t>3-644</a:t>
            </a:r>
            <a:endParaRPr lang="en-US" dirty="0"/>
          </a:p>
        </p:txBody>
      </p:sp>
      <p:sp>
        <p:nvSpPr>
          <p:cNvPr id="9" name="Subtitle 2"/>
          <p:cNvSpPr txBox="1">
            <a:spLocks/>
          </p:cNvSpPr>
          <p:nvPr/>
        </p:nvSpPr>
        <p:spPr>
          <a:xfrm>
            <a:off x="276226" y="5783263"/>
            <a:ext cx="4113232" cy="903287"/>
          </a:xfrm>
          <a:prstGeom prst="rect">
            <a:avLst/>
          </a:prstGeom>
          <a:noFill/>
        </p:spPr>
        <p:txBody>
          <a:bodyPr vert="horz" wrap="square" lIns="146304" tIns="109728" rIns="146304" bIns="109728" rtlCol="0" anchor="b">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2000" kern="1200" spc="0" baseline="0">
                <a:gradFill>
                  <a:gsLst>
                    <a:gs pos="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David </a:t>
            </a:r>
            <a:r>
              <a:rPr lang="en-US" b="1" smtClean="0"/>
              <a:t>CATUHE</a:t>
            </a:r>
          </a:p>
          <a:p>
            <a:r>
              <a:rPr lang="en-US" smtClean="0"/>
              <a:t>Senior Program Manager</a:t>
            </a:r>
          </a:p>
          <a:p>
            <a:r>
              <a:rPr lang="en-US" smtClean="0"/>
              <a:t>@deltakosh</a:t>
            </a:r>
            <a:endParaRPr lang="en-US" dirty="0"/>
          </a:p>
        </p:txBody>
      </p:sp>
      <p:sp>
        <p:nvSpPr>
          <p:cNvPr id="10" name="Subtitle 2"/>
          <p:cNvSpPr txBox="1">
            <a:spLocks/>
          </p:cNvSpPr>
          <p:nvPr/>
        </p:nvSpPr>
        <p:spPr>
          <a:xfrm>
            <a:off x="4389458" y="5783262"/>
            <a:ext cx="4113232" cy="903287"/>
          </a:xfrm>
          <a:prstGeom prst="rect">
            <a:avLst/>
          </a:prstGeom>
          <a:noFill/>
        </p:spPr>
        <p:txBody>
          <a:bodyPr vert="horz" wrap="square" lIns="146304" tIns="109728" rIns="146304" bIns="109728" rtlCol="0" anchor="b">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2000" kern="1200" spc="0" baseline="0">
                <a:gradFill>
                  <a:gsLst>
                    <a:gs pos="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Jon </a:t>
            </a:r>
            <a:r>
              <a:rPr lang="en-US" b="1" dirty="0" smtClean="0"/>
              <a:t>GALLOWAY</a:t>
            </a:r>
          </a:p>
          <a:p>
            <a:r>
              <a:rPr lang="en-US" dirty="0" smtClean="0"/>
              <a:t>Senior SDE</a:t>
            </a:r>
          </a:p>
          <a:p>
            <a:r>
              <a:rPr lang="en-US" dirty="0" smtClean="0"/>
              <a:t>@</a:t>
            </a:r>
            <a:r>
              <a:rPr lang="en-US" dirty="0" err="1" smtClean="0"/>
              <a:t>jongalloway</a:t>
            </a:r>
            <a:endParaRPr lang="en-US" dirty="0"/>
          </a:p>
        </p:txBody>
      </p:sp>
    </p:spTree>
    <p:extLst>
      <p:ext uri="{BB962C8B-B14F-4D97-AF65-F5344CB8AC3E}">
        <p14:creationId xmlns:p14="http://schemas.microsoft.com/office/powerpoint/2010/main" val="1257474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424819616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465637" y="3040062"/>
            <a:ext cx="7863768" cy="914400"/>
          </a:xfrm>
        </p:spPr>
        <p:txBody>
          <a:bodyPr/>
          <a:lstStyle/>
          <a:p>
            <a:r>
              <a:rPr lang="en-US" dirty="0" smtClean="0"/>
              <a:t>Deep links in Angular can conflict with MVC Routes</a:t>
            </a:r>
          </a:p>
          <a:p>
            <a:r>
              <a:rPr lang="en-US" b="1" dirty="0" smtClean="0"/>
              <a:t>Use a Catchall route</a:t>
            </a:r>
          </a:p>
          <a:p>
            <a:endParaRPr lang="en-US" b="1" dirty="0"/>
          </a:p>
          <a:p>
            <a:r>
              <a:rPr lang="en-US" sz="2400" dirty="0" err="1">
                <a:latin typeface="Consolas" panose="020B0609020204030204" pitchFamily="49" charset="0"/>
                <a:cs typeface="Consolas" panose="020B0609020204030204" pitchFamily="49" charset="0"/>
              </a:rPr>
              <a:t>routes.MapRoute</a:t>
            </a:r>
            <a:r>
              <a:rPr lang="en-US" sz="2400" dirty="0" smtClean="0">
                <a:latin typeface="Consolas" panose="020B0609020204030204" pitchFamily="49" charset="0"/>
                <a:cs typeface="Consolas" panose="020B0609020204030204" pitchFamily="49" charset="0"/>
              </a:rPr>
              <a:t>(</a:t>
            </a:r>
            <a:br>
              <a:rPr lang="en-US" sz="2400" dirty="0" smtClean="0">
                <a:latin typeface="Consolas" panose="020B0609020204030204" pitchFamily="49" charset="0"/>
                <a:cs typeface="Consolas" panose="020B0609020204030204" pitchFamily="49" charset="0"/>
              </a:rPr>
            </a:br>
            <a:r>
              <a:rPr lang="en-US" sz="2400" dirty="0">
                <a:latin typeface="Consolas" panose="020B0609020204030204" pitchFamily="49" charset="0"/>
                <a:cs typeface="Consolas" panose="020B0609020204030204" pitchFamily="49" charset="0"/>
              </a:rPr>
              <a:t>	name: "Catch all route for SPA</a:t>
            </a:r>
            <a:r>
              <a:rPr lang="en-US" sz="2400" dirty="0" smtClean="0">
                <a:latin typeface="Consolas" panose="020B0609020204030204" pitchFamily="49" charset="0"/>
                <a:cs typeface="Consolas" panose="020B0609020204030204" pitchFamily="49" charset="0"/>
              </a:rPr>
              <a:t>",</a:t>
            </a:r>
            <a:br>
              <a:rPr lang="en-US" sz="2400" dirty="0" smtClean="0">
                <a:latin typeface="Consolas" panose="020B0609020204030204" pitchFamily="49" charset="0"/>
                <a:cs typeface="Consolas" panose="020B0609020204030204" pitchFamily="49" charset="0"/>
              </a:rPr>
            </a:br>
            <a:r>
              <a:rPr lang="en-US" sz="2400" dirty="0">
                <a:latin typeface="Consolas" panose="020B0609020204030204" pitchFamily="49" charset="0"/>
                <a:cs typeface="Consolas" panose="020B0609020204030204" pitchFamily="49" charset="0"/>
              </a:rPr>
              <a:t>	url: "App/{*catchall</a:t>
            </a:r>
            <a:r>
              <a:rPr lang="en-US" sz="2400" dirty="0" smtClean="0">
                <a:latin typeface="Consolas" panose="020B0609020204030204" pitchFamily="49" charset="0"/>
                <a:cs typeface="Consolas" panose="020B0609020204030204" pitchFamily="49" charset="0"/>
              </a:rPr>
              <a:t>}",</a:t>
            </a:r>
            <a:br>
              <a:rPr lang="en-US" sz="2400" dirty="0" smtClean="0">
                <a:latin typeface="Consolas" panose="020B0609020204030204" pitchFamily="49" charset="0"/>
                <a:cs typeface="Consolas" panose="020B0609020204030204" pitchFamily="49" charset="0"/>
              </a:rPr>
            </a:br>
            <a:r>
              <a:rPr lang="en-US" sz="2400" dirty="0">
                <a:latin typeface="Consolas" panose="020B0609020204030204" pitchFamily="49" charset="0"/>
                <a:cs typeface="Consolas" panose="020B0609020204030204" pitchFamily="49" charset="0"/>
              </a:rPr>
              <a:t>	defaults: </a:t>
            </a:r>
            <a:r>
              <a:rPr lang="en-US" sz="2400" dirty="0" smtClean="0">
                <a:latin typeface="Consolas" panose="020B0609020204030204" pitchFamily="49" charset="0"/>
                <a:cs typeface="Consolas" panose="020B0609020204030204" pitchFamily="49" charset="0"/>
              </a:rPr>
              <a:t>new{</a:t>
            </a:r>
            <a:br>
              <a:rPr lang="en-US" sz="2400" dirty="0" smtClean="0">
                <a:latin typeface="Consolas" panose="020B0609020204030204" pitchFamily="49" charset="0"/>
                <a:cs typeface="Consolas" panose="020B0609020204030204" pitchFamily="49" charset="0"/>
              </a:rPr>
            </a:br>
            <a:r>
              <a:rPr lang="en-US" sz="2400" dirty="0" smtClean="0">
                <a:latin typeface="Consolas" panose="020B0609020204030204" pitchFamily="49" charset="0"/>
                <a:cs typeface="Consolas" panose="020B0609020204030204" pitchFamily="49" charset="0"/>
              </a:rPr>
              <a:t>		controller </a:t>
            </a:r>
            <a:r>
              <a:rPr lang="en-US" sz="2400" dirty="0">
                <a:latin typeface="Consolas" panose="020B0609020204030204" pitchFamily="49" charset="0"/>
                <a:cs typeface="Consolas" panose="020B0609020204030204" pitchFamily="49" charset="0"/>
              </a:rPr>
              <a:t>= "Home", </a:t>
            </a:r>
            <a:r>
              <a:rPr lang="en-US" sz="2400" dirty="0" smtClean="0">
                <a:latin typeface="Consolas" panose="020B0609020204030204" pitchFamily="49" charset="0"/>
                <a:cs typeface="Consolas" panose="020B0609020204030204" pitchFamily="49" charset="0"/>
              </a:rPr>
              <a:t/>
            </a:r>
            <a:br>
              <a:rPr lang="en-US" sz="2400" dirty="0" smtClean="0">
                <a:latin typeface="Consolas" panose="020B0609020204030204" pitchFamily="49" charset="0"/>
                <a:cs typeface="Consolas" panose="020B0609020204030204" pitchFamily="49" charset="0"/>
              </a:rPr>
            </a:br>
            <a:r>
              <a:rPr lang="en-US" sz="2400" dirty="0" smtClean="0">
                <a:latin typeface="Consolas" panose="020B0609020204030204" pitchFamily="49" charset="0"/>
                <a:cs typeface="Consolas" panose="020B0609020204030204" pitchFamily="49" charset="0"/>
              </a:rPr>
              <a:t>		action </a:t>
            </a:r>
            <a:r>
              <a:rPr lang="en-US" sz="2400" dirty="0">
                <a:latin typeface="Consolas" panose="020B0609020204030204" pitchFamily="49" charset="0"/>
                <a:cs typeface="Consolas" panose="020B0609020204030204" pitchFamily="49" charset="0"/>
              </a:rPr>
              <a:t>= "Index</a:t>
            </a:r>
            <a:r>
              <a:rPr lang="en-US" sz="2400" dirty="0" smtClean="0">
                <a:latin typeface="Consolas" panose="020B0609020204030204" pitchFamily="49" charset="0"/>
                <a:cs typeface="Consolas" panose="020B0609020204030204" pitchFamily="49" charset="0"/>
              </a:rPr>
              <a:t>"});</a:t>
            </a:r>
            <a:endParaRPr lang="en-US" sz="2400" dirty="0">
              <a:latin typeface="Consolas" panose="020B0609020204030204" pitchFamily="49" charset="0"/>
              <a:cs typeface="Consolas" panose="020B0609020204030204" pitchFamily="49" charset="0"/>
            </a:endParaRPr>
          </a:p>
        </p:txBody>
      </p:sp>
      <p:sp>
        <p:nvSpPr>
          <p:cNvPr id="5" name="Title 4"/>
          <p:cNvSpPr>
            <a:spLocks noGrp="1"/>
          </p:cNvSpPr>
          <p:nvPr>
            <p:ph type="ctrTitle"/>
          </p:nvPr>
        </p:nvSpPr>
        <p:spPr/>
        <p:txBody>
          <a:bodyPr/>
          <a:lstStyle/>
          <a:p>
            <a:r>
              <a:rPr lang="en-US" sz="3600" dirty="0" smtClean="0"/>
              <a:t>Angular + ASP.NET</a:t>
            </a:r>
            <a:br>
              <a:rPr lang="en-US" sz="3600" dirty="0" smtClean="0"/>
            </a:br>
            <a:r>
              <a:rPr lang="en-US" sz="3600" dirty="0" smtClean="0"/>
              <a:t>Routing</a:t>
            </a:r>
            <a:endParaRPr lang="en-US" sz="3600" dirty="0"/>
          </a:p>
        </p:txBody>
      </p:sp>
    </p:spTree>
    <p:extLst>
      <p:ext uri="{BB962C8B-B14F-4D97-AF65-F5344CB8AC3E}">
        <p14:creationId xmlns:p14="http://schemas.microsoft.com/office/powerpoint/2010/main" val="295689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315134" cy="914400"/>
          </a:xfrm>
        </p:spPr>
        <p:txBody>
          <a:bodyPr/>
          <a:lstStyle/>
          <a:p>
            <a:r>
              <a:rPr lang="en-US" b="1" dirty="0" smtClean="0"/>
              <a:t>HTML from view – no problem!</a:t>
            </a:r>
          </a:p>
          <a:p>
            <a:r>
              <a:rPr lang="en-US" b="1" dirty="0" smtClean="0"/>
              <a:t>HTML file – use an IIS Rewrite rule</a:t>
            </a:r>
          </a:p>
          <a:p>
            <a:endParaRPr lang="en-US" b="1" dirty="0"/>
          </a:p>
          <a:p>
            <a:r>
              <a:rPr lang="en-US" b="1" dirty="0" smtClean="0"/>
              <a:t>/cards.html -&gt; /cards</a:t>
            </a:r>
          </a:p>
        </p:txBody>
      </p:sp>
      <p:sp>
        <p:nvSpPr>
          <p:cNvPr id="5" name="Title 4"/>
          <p:cNvSpPr>
            <a:spLocks noGrp="1"/>
          </p:cNvSpPr>
          <p:nvPr>
            <p:ph type="ctrTitle"/>
          </p:nvPr>
        </p:nvSpPr>
        <p:spPr/>
        <p:txBody>
          <a:bodyPr/>
          <a:lstStyle/>
          <a:p>
            <a:r>
              <a:rPr lang="en-US" dirty="0" smtClean="0"/>
              <a:t>ASP.NET + Angular</a:t>
            </a:r>
            <a:br>
              <a:rPr lang="en-US" dirty="0" smtClean="0"/>
            </a:br>
            <a:r>
              <a:rPr lang="en-US" dirty="0" smtClean="0"/>
              <a:t>Routing</a:t>
            </a:r>
            <a:endParaRPr lang="en-US" dirty="0"/>
          </a:p>
        </p:txBody>
      </p:sp>
    </p:spTree>
    <p:extLst>
      <p:ext uri="{BB962C8B-B14F-4D97-AF65-F5344CB8AC3E}">
        <p14:creationId xmlns:p14="http://schemas.microsoft.com/office/powerpoint/2010/main" val="1741140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141551831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863768" cy="914400"/>
          </a:xfrm>
        </p:spPr>
        <p:txBody>
          <a:bodyPr/>
          <a:lstStyle/>
          <a:p>
            <a:r>
              <a:rPr lang="en-US" dirty="0" smtClean="0"/>
              <a:t>Using </a:t>
            </a:r>
            <a:r>
              <a:rPr lang="en-US" dirty="0" err="1" smtClean="0"/>
              <a:t>localStorage</a:t>
            </a:r>
            <a:endParaRPr lang="en-US" dirty="0" smtClean="0"/>
          </a:p>
          <a:p>
            <a:r>
              <a:rPr lang="en-US" dirty="0" smtClean="0"/>
              <a:t>Difference between getting data and synchronization</a:t>
            </a:r>
          </a:p>
          <a:p>
            <a:r>
              <a:rPr lang="en-US" b="1" dirty="0" err="1" smtClean="0"/>
              <a:t>SignalR</a:t>
            </a:r>
            <a:endParaRPr lang="en-US" b="1" dirty="0"/>
          </a:p>
        </p:txBody>
      </p:sp>
      <p:sp>
        <p:nvSpPr>
          <p:cNvPr id="5" name="Title 4"/>
          <p:cNvSpPr>
            <a:spLocks noGrp="1"/>
          </p:cNvSpPr>
          <p:nvPr>
            <p:ph type="ctrTitle"/>
          </p:nvPr>
        </p:nvSpPr>
        <p:spPr/>
        <p:txBody>
          <a:bodyPr/>
          <a:lstStyle/>
          <a:p>
            <a:r>
              <a:rPr lang="en-US" dirty="0"/>
              <a:t>Real-time synchronization</a:t>
            </a:r>
          </a:p>
        </p:txBody>
      </p:sp>
      <p:sp>
        <p:nvSpPr>
          <p:cNvPr id="4" name="Rectangle 3"/>
          <p:cNvSpPr/>
          <p:nvPr/>
        </p:nvSpPr>
        <p:spPr bwMode="auto">
          <a:xfrm>
            <a:off x="9784358" y="1396496"/>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angular-animate.js</a:t>
            </a:r>
          </a:p>
        </p:txBody>
      </p:sp>
      <p:sp>
        <p:nvSpPr>
          <p:cNvPr id="6" name="Rectangle 5"/>
          <p:cNvSpPr/>
          <p:nvPr/>
        </p:nvSpPr>
        <p:spPr bwMode="auto">
          <a:xfrm>
            <a:off x="9784357" y="1942799"/>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angular-route.js</a:t>
            </a:r>
          </a:p>
        </p:txBody>
      </p:sp>
      <p:sp>
        <p:nvSpPr>
          <p:cNvPr id="7" name="Rectangle 6"/>
          <p:cNvSpPr/>
          <p:nvPr/>
        </p:nvSpPr>
        <p:spPr bwMode="auto">
          <a:xfrm>
            <a:off x="9784358" y="205458"/>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angular.js</a:t>
            </a:r>
          </a:p>
        </p:txBody>
      </p:sp>
      <p:sp>
        <p:nvSpPr>
          <p:cNvPr id="8" name="Rectangle 7"/>
          <p:cNvSpPr/>
          <p:nvPr/>
        </p:nvSpPr>
        <p:spPr bwMode="auto">
          <a:xfrm>
            <a:off x="9784358" y="800977"/>
            <a:ext cx="2652117" cy="45719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angular-resource.js</a:t>
            </a:r>
          </a:p>
        </p:txBody>
      </p:sp>
    </p:spTree>
    <p:extLst>
      <p:ext uri="{BB962C8B-B14F-4D97-AF65-F5344CB8AC3E}">
        <p14:creationId xmlns:p14="http://schemas.microsoft.com/office/powerpoint/2010/main" val="4574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167452659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12151" y="2981097"/>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Client Browser</a:t>
            </a:r>
          </a:p>
        </p:txBody>
      </p:sp>
      <p:sp>
        <p:nvSpPr>
          <p:cNvPr id="5" name="Rectangle 4"/>
          <p:cNvSpPr/>
          <p:nvPr/>
        </p:nvSpPr>
        <p:spPr bwMode="auto">
          <a:xfrm>
            <a:off x="10155096" y="2981097"/>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Web</a:t>
            </a:r>
            <a:br>
              <a:rPr lang="en-US" sz="3264" dirty="0">
                <a:gradFill>
                  <a:gsLst>
                    <a:gs pos="0">
                      <a:srgbClr val="FFFFFF"/>
                    </a:gs>
                    <a:gs pos="100000">
                      <a:srgbClr val="FFFFFF"/>
                    </a:gs>
                  </a:gsLst>
                  <a:lin ang="5400000" scaled="0"/>
                </a:gradFill>
              </a:rPr>
            </a:br>
            <a:r>
              <a:rPr lang="en-US" sz="3264" dirty="0">
                <a:gradFill>
                  <a:gsLst>
                    <a:gs pos="0">
                      <a:srgbClr val="FFFFFF"/>
                    </a:gs>
                    <a:gs pos="100000">
                      <a:srgbClr val="FFFFFF"/>
                    </a:gs>
                  </a:gsLst>
                  <a:lin ang="5400000" scaled="0"/>
                </a:gradFill>
              </a:rPr>
              <a:t>Server</a:t>
            </a:r>
          </a:p>
        </p:txBody>
      </p:sp>
      <p:sp>
        <p:nvSpPr>
          <p:cNvPr id="6" name="Right Arrow 5"/>
          <p:cNvSpPr/>
          <p:nvPr/>
        </p:nvSpPr>
        <p:spPr bwMode="auto">
          <a:xfrm>
            <a:off x="3397185" y="1555554"/>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7" name="Right Arrow 6"/>
          <p:cNvSpPr/>
          <p:nvPr/>
        </p:nvSpPr>
        <p:spPr bwMode="auto">
          <a:xfrm>
            <a:off x="3397185" y="1980916"/>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21" name="Right Arrow 20"/>
          <p:cNvSpPr/>
          <p:nvPr/>
        </p:nvSpPr>
        <p:spPr bwMode="auto">
          <a:xfrm>
            <a:off x="3397185" y="2414022"/>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22" name="Right Arrow 21"/>
          <p:cNvSpPr/>
          <p:nvPr/>
        </p:nvSpPr>
        <p:spPr bwMode="auto">
          <a:xfrm>
            <a:off x="3397185" y="2831642"/>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27" name="Right Arrow 26"/>
          <p:cNvSpPr/>
          <p:nvPr/>
        </p:nvSpPr>
        <p:spPr bwMode="auto">
          <a:xfrm flipH="1">
            <a:off x="3196159" y="3280234"/>
            <a:ext cx="6022700" cy="683626"/>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Here’s some data!</a:t>
            </a:r>
          </a:p>
        </p:txBody>
      </p:sp>
      <p:sp>
        <p:nvSpPr>
          <p:cNvPr id="28" name="Right Arrow 27"/>
          <p:cNvSpPr/>
          <p:nvPr/>
        </p:nvSpPr>
        <p:spPr bwMode="auto">
          <a:xfrm>
            <a:off x="3397185" y="3718719"/>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29" name="Right Arrow 28"/>
          <p:cNvSpPr/>
          <p:nvPr/>
        </p:nvSpPr>
        <p:spPr bwMode="auto">
          <a:xfrm>
            <a:off x="3397185" y="4146445"/>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30" name="Right Arrow 29"/>
          <p:cNvSpPr/>
          <p:nvPr/>
        </p:nvSpPr>
        <p:spPr bwMode="auto">
          <a:xfrm>
            <a:off x="3397185" y="4574171"/>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31" name="Right Arrow 30"/>
          <p:cNvSpPr/>
          <p:nvPr/>
        </p:nvSpPr>
        <p:spPr bwMode="auto">
          <a:xfrm>
            <a:off x="3397185" y="5012657"/>
            <a:ext cx="6022700" cy="683626"/>
          </a:xfrm>
          <a:prstGeom prst="rightArrow">
            <a:avLst/>
          </a:prstGeom>
          <a:solidFill>
            <a:schemeClr val="tx2">
              <a:lumMod val="5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Got Data?</a:t>
            </a:r>
          </a:p>
        </p:txBody>
      </p:sp>
      <p:sp>
        <p:nvSpPr>
          <p:cNvPr id="13" name="Title 3"/>
          <p:cNvSpPr>
            <a:spLocks noGrp="1"/>
          </p:cNvSpPr>
          <p:nvPr>
            <p:ph type="title"/>
          </p:nvPr>
        </p:nvSpPr>
        <p:spPr/>
        <p:txBody>
          <a:bodyPr>
            <a:normAutofit/>
          </a:bodyPr>
          <a:lstStyle/>
          <a:p>
            <a:r>
              <a:rPr lang="en-US" dirty="0" smtClean="0"/>
              <a:t>Without real-time</a:t>
            </a:r>
            <a:endParaRPr lang="en-US" dirty="0"/>
          </a:p>
        </p:txBody>
      </p:sp>
    </p:spTree>
    <p:extLst>
      <p:ext uri="{BB962C8B-B14F-4D97-AF65-F5344CB8AC3E}">
        <p14:creationId xmlns:p14="http://schemas.microsoft.com/office/powerpoint/2010/main" val="2864484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400" fill="hold"/>
                                        <p:tgtEl>
                                          <p:spTgt spid="7"/>
                                        </p:tgtEl>
                                        <p:attrNameLst>
                                          <p:attrName>ppt_x</p:attrName>
                                        </p:attrNameLst>
                                      </p:cBhvr>
                                      <p:tavLst>
                                        <p:tav tm="0">
                                          <p:val>
                                            <p:strVal val="0-#ppt_w/2"/>
                                          </p:val>
                                        </p:tav>
                                        <p:tav tm="100000">
                                          <p:val>
                                            <p:strVal val="#ppt_x"/>
                                          </p:val>
                                        </p:tav>
                                      </p:tavLst>
                                    </p:anim>
                                    <p:anim calcmode="lin" valueType="num">
                                      <p:cBhvr additive="base">
                                        <p:cTn id="13" dur="4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400" fill="hold"/>
                                        <p:tgtEl>
                                          <p:spTgt spid="21"/>
                                        </p:tgtEl>
                                        <p:attrNameLst>
                                          <p:attrName>ppt_x</p:attrName>
                                        </p:attrNameLst>
                                      </p:cBhvr>
                                      <p:tavLst>
                                        <p:tav tm="0">
                                          <p:val>
                                            <p:strVal val="0-#ppt_w/2"/>
                                          </p:val>
                                        </p:tav>
                                        <p:tav tm="100000">
                                          <p:val>
                                            <p:strVal val="#ppt_x"/>
                                          </p:val>
                                        </p:tav>
                                      </p:tavLst>
                                    </p:anim>
                                    <p:anim calcmode="lin" valueType="num">
                                      <p:cBhvr additive="base">
                                        <p:cTn id="18" dur="4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400" fill="hold"/>
                                        <p:tgtEl>
                                          <p:spTgt spid="22"/>
                                        </p:tgtEl>
                                        <p:attrNameLst>
                                          <p:attrName>ppt_x</p:attrName>
                                        </p:attrNameLst>
                                      </p:cBhvr>
                                      <p:tavLst>
                                        <p:tav tm="0">
                                          <p:val>
                                            <p:strVal val="0-#ppt_w/2"/>
                                          </p:val>
                                        </p:tav>
                                        <p:tav tm="100000">
                                          <p:val>
                                            <p:strVal val="#ppt_x"/>
                                          </p:val>
                                        </p:tav>
                                      </p:tavLst>
                                    </p:anim>
                                    <p:anim calcmode="lin" valueType="num">
                                      <p:cBhvr additive="base">
                                        <p:cTn id="23" dur="4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400" fill="hold"/>
                                        <p:tgtEl>
                                          <p:spTgt spid="27"/>
                                        </p:tgtEl>
                                        <p:attrNameLst>
                                          <p:attrName>ppt_x</p:attrName>
                                        </p:attrNameLst>
                                      </p:cBhvr>
                                      <p:tavLst>
                                        <p:tav tm="0">
                                          <p:val>
                                            <p:strVal val="1+#ppt_w/2"/>
                                          </p:val>
                                        </p:tav>
                                        <p:tav tm="100000">
                                          <p:val>
                                            <p:strVal val="#ppt_x"/>
                                          </p:val>
                                        </p:tav>
                                      </p:tavLst>
                                    </p:anim>
                                    <p:anim calcmode="lin" valueType="num">
                                      <p:cBhvr additive="base">
                                        <p:cTn id="29" dur="4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400" fill="hold"/>
                                        <p:tgtEl>
                                          <p:spTgt spid="28"/>
                                        </p:tgtEl>
                                        <p:attrNameLst>
                                          <p:attrName>ppt_x</p:attrName>
                                        </p:attrNameLst>
                                      </p:cBhvr>
                                      <p:tavLst>
                                        <p:tav tm="0">
                                          <p:val>
                                            <p:strVal val="0-#ppt_w/2"/>
                                          </p:val>
                                        </p:tav>
                                        <p:tav tm="100000">
                                          <p:val>
                                            <p:strVal val="#ppt_x"/>
                                          </p:val>
                                        </p:tav>
                                      </p:tavLst>
                                    </p:anim>
                                    <p:anim calcmode="lin" valueType="num">
                                      <p:cBhvr additive="base">
                                        <p:cTn id="35" dur="4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400"/>
                            </p:stCondLst>
                            <p:childTnLst>
                              <p:par>
                                <p:cTn id="37" presetID="2" presetClass="entr" presetSubtype="8"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400" fill="hold"/>
                                        <p:tgtEl>
                                          <p:spTgt spid="29"/>
                                        </p:tgtEl>
                                        <p:attrNameLst>
                                          <p:attrName>ppt_x</p:attrName>
                                        </p:attrNameLst>
                                      </p:cBhvr>
                                      <p:tavLst>
                                        <p:tav tm="0">
                                          <p:val>
                                            <p:strVal val="0-#ppt_w/2"/>
                                          </p:val>
                                        </p:tav>
                                        <p:tav tm="100000">
                                          <p:val>
                                            <p:strVal val="#ppt_x"/>
                                          </p:val>
                                        </p:tav>
                                      </p:tavLst>
                                    </p:anim>
                                    <p:anim calcmode="lin" valueType="num">
                                      <p:cBhvr additive="base">
                                        <p:cTn id="40" dur="4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800"/>
                            </p:stCondLst>
                            <p:childTnLst>
                              <p:par>
                                <p:cTn id="42" presetID="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400" fill="hold"/>
                                        <p:tgtEl>
                                          <p:spTgt spid="30"/>
                                        </p:tgtEl>
                                        <p:attrNameLst>
                                          <p:attrName>ppt_x</p:attrName>
                                        </p:attrNameLst>
                                      </p:cBhvr>
                                      <p:tavLst>
                                        <p:tav tm="0">
                                          <p:val>
                                            <p:strVal val="0-#ppt_w/2"/>
                                          </p:val>
                                        </p:tav>
                                        <p:tav tm="100000">
                                          <p:val>
                                            <p:strVal val="#ppt_x"/>
                                          </p:val>
                                        </p:tav>
                                      </p:tavLst>
                                    </p:anim>
                                    <p:anim calcmode="lin" valueType="num">
                                      <p:cBhvr additive="base">
                                        <p:cTn id="45" dur="4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400" fill="hold"/>
                                        <p:tgtEl>
                                          <p:spTgt spid="31"/>
                                        </p:tgtEl>
                                        <p:attrNameLst>
                                          <p:attrName>ppt_x</p:attrName>
                                        </p:attrNameLst>
                                      </p:cBhvr>
                                      <p:tavLst>
                                        <p:tav tm="0">
                                          <p:val>
                                            <p:strVal val="0-#ppt_w/2"/>
                                          </p:val>
                                        </p:tav>
                                        <p:tav tm="100000">
                                          <p:val>
                                            <p:strVal val="#ppt_x"/>
                                          </p:val>
                                        </p:tav>
                                      </p:tavLst>
                                    </p:anim>
                                    <p:anim calcmode="lin" valueType="num">
                                      <p:cBhvr additive="base">
                                        <p:cTn id="50" dur="4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1" grpId="0" animBg="1"/>
      <p:bldP spid="22" grpId="0" animBg="1"/>
      <p:bldP spid="27" grpId="0" animBg="1"/>
      <p:bldP spid="28" grpId="0" animBg="1"/>
      <p:bldP spid="29" grpId="0" animBg="1"/>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12151" y="2503692"/>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Client Browser</a:t>
            </a:r>
          </a:p>
        </p:txBody>
      </p:sp>
      <p:sp>
        <p:nvSpPr>
          <p:cNvPr id="5" name="Rectangle 4"/>
          <p:cNvSpPr/>
          <p:nvPr/>
        </p:nvSpPr>
        <p:spPr bwMode="auto">
          <a:xfrm>
            <a:off x="10155096" y="2503692"/>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Web</a:t>
            </a:r>
            <a:br>
              <a:rPr lang="en-US" sz="3264" dirty="0">
                <a:gradFill>
                  <a:gsLst>
                    <a:gs pos="0">
                      <a:srgbClr val="FFFFFF"/>
                    </a:gs>
                    <a:gs pos="100000">
                      <a:srgbClr val="FFFFFF"/>
                    </a:gs>
                  </a:gsLst>
                  <a:lin ang="5400000" scaled="0"/>
                </a:gradFill>
              </a:rPr>
            </a:br>
            <a:r>
              <a:rPr lang="en-US" sz="3264" dirty="0">
                <a:gradFill>
                  <a:gsLst>
                    <a:gs pos="0">
                      <a:srgbClr val="FFFFFF"/>
                    </a:gs>
                    <a:gs pos="100000">
                      <a:srgbClr val="FFFFFF"/>
                    </a:gs>
                  </a:gsLst>
                  <a:lin ang="5400000" scaled="0"/>
                </a:gradFill>
              </a:rPr>
              <a:t>Server</a:t>
            </a:r>
          </a:p>
        </p:txBody>
      </p:sp>
      <p:sp>
        <p:nvSpPr>
          <p:cNvPr id="6" name="Right Arrow 5"/>
          <p:cNvSpPr/>
          <p:nvPr/>
        </p:nvSpPr>
        <p:spPr bwMode="auto">
          <a:xfrm>
            <a:off x="3419390" y="2121303"/>
            <a:ext cx="6022700" cy="888489"/>
          </a:xfrm>
          <a:prstGeom prst="rightArrow">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I do real time, do you?</a:t>
            </a:r>
          </a:p>
        </p:txBody>
      </p:sp>
      <p:sp>
        <p:nvSpPr>
          <p:cNvPr id="27" name="Right Arrow 26"/>
          <p:cNvSpPr/>
          <p:nvPr/>
        </p:nvSpPr>
        <p:spPr bwMode="auto">
          <a:xfrm flipH="1">
            <a:off x="3196159" y="2842221"/>
            <a:ext cx="6022700" cy="888489"/>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Absolutely!</a:t>
            </a:r>
          </a:p>
        </p:txBody>
      </p:sp>
      <p:sp>
        <p:nvSpPr>
          <p:cNvPr id="13" name="Title 3"/>
          <p:cNvSpPr>
            <a:spLocks noGrp="1"/>
          </p:cNvSpPr>
          <p:nvPr>
            <p:ph type="title"/>
          </p:nvPr>
        </p:nvSpPr>
        <p:spPr/>
        <p:txBody>
          <a:bodyPr>
            <a:normAutofit/>
          </a:bodyPr>
          <a:lstStyle/>
          <a:p>
            <a:r>
              <a:rPr lang="en-US" dirty="0" smtClean="0"/>
              <a:t>With real-time</a:t>
            </a:r>
            <a:endParaRPr lang="en-US" dirty="0"/>
          </a:p>
        </p:txBody>
      </p:sp>
      <p:sp>
        <p:nvSpPr>
          <p:cNvPr id="2" name="Left-Right Arrow 1"/>
          <p:cNvSpPr/>
          <p:nvPr/>
        </p:nvSpPr>
        <p:spPr bwMode="auto">
          <a:xfrm>
            <a:off x="3236284" y="3691025"/>
            <a:ext cx="6205807" cy="893598"/>
          </a:xfrm>
          <a:prstGeom prst="lef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Let’s </a:t>
            </a:r>
            <a:r>
              <a:rPr lang="en-US" sz="3264" dirty="0" smtClean="0">
                <a:gradFill>
                  <a:gsLst>
                    <a:gs pos="0">
                      <a:srgbClr val="FFFFFF"/>
                    </a:gs>
                    <a:gs pos="100000">
                      <a:srgbClr val="FFFFFF"/>
                    </a:gs>
                  </a:gsLst>
                  <a:lin ang="5400000" scaled="0"/>
                </a:gradFill>
              </a:rPr>
              <a:t>Do This!</a:t>
            </a:r>
            <a:endParaRPr lang="en-US" sz="3264"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44330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400" fill="hold"/>
                                        <p:tgtEl>
                                          <p:spTgt spid="27"/>
                                        </p:tgtEl>
                                        <p:attrNameLst>
                                          <p:attrName>ppt_x</p:attrName>
                                        </p:attrNameLst>
                                      </p:cBhvr>
                                      <p:tavLst>
                                        <p:tav tm="0">
                                          <p:val>
                                            <p:strVal val="1+#ppt_w/2"/>
                                          </p:val>
                                        </p:tav>
                                        <p:tav tm="100000">
                                          <p:val>
                                            <p:strVal val="#ppt_x"/>
                                          </p:val>
                                        </p:tav>
                                      </p:tavLst>
                                    </p:anim>
                                    <p:anim calcmode="lin" valueType="num">
                                      <p:cBhvr additive="base">
                                        <p:cTn id="14" dur="4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32" fill="hold" grpId="0" nodeType="clickEffect">
                                  <p:stCondLst>
                                    <p:cond delay="0"/>
                                  </p:stCondLst>
                                  <p:childTnLst>
                                    <p:set>
                                      <p:cBhvr>
                                        <p:cTn id="18" dur="1" fill="hold">
                                          <p:stCondLst>
                                            <p:cond delay="0"/>
                                          </p:stCondLst>
                                        </p:cTn>
                                        <p:tgtEl>
                                          <p:spTgt spid="2">
                                            <p:bg/>
                                          </p:spTgt>
                                        </p:tgtEl>
                                        <p:attrNameLst>
                                          <p:attrName>style.visibility</p:attrName>
                                        </p:attrNameLst>
                                      </p:cBhvr>
                                      <p:to>
                                        <p:strVal val="visible"/>
                                      </p:to>
                                    </p:set>
                                    <p:animEffect transition="in" filter="plus(out)">
                                      <p:cBhvr>
                                        <p:cTn id="19" dur="500"/>
                                        <p:tgtEl>
                                          <p:spTgt spid="2">
                                            <p:bg/>
                                          </p:spTgt>
                                        </p:tgtEl>
                                      </p:cBhvr>
                                    </p:animEffect>
                                  </p:childTnLst>
                                </p:cTn>
                              </p:par>
                              <p:par>
                                <p:cTn id="20" presetID="13" presetClass="entr" presetSubtype="32" fill="hold" grpId="0" nodeType="with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plus(out)">
                                      <p:cBhvr>
                                        <p:cTn id="2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2"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12151" y="2503692"/>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Client Browser</a:t>
            </a:r>
          </a:p>
        </p:txBody>
      </p:sp>
      <p:sp>
        <p:nvSpPr>
          <p:cNvPr id="5" name="Rectangle 4"/>
          <p:cNvSpPr/>
          <p:nvPr/>
        </p:nvSpPr>
        <p:spPr bwMode="auto">
          <a:xfrm>
            <a:off x="10155096" y="2503692"/>
            <a:ext cx="1847775" cy="184777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Web</a:t>
            </a:r>
            <a:br>
              <a:rPr lang="en-US" sz="3264" dirty="0">
                <a:gradFill>
                  <a:gsLst>
                    <a:gs pos="0">
                      <a:srgbClr val="FFFFFF"/>
                    </a:gs>
                    <a:gs pos="100000">
                      <a:srgbClr val="FFFFFF"/>
                    </a:gs>
                  </a:gsLst>
                  <a:lin ang="5400000" scaled="0"/>
                </a:gradFill>
              </a:rPr>
            </a:br>
            <a:r>
              <a:rPr lang="en-US" sz="3264" dirty="0">
                <a:gradFill>
                  <a:gsLst>
                    <a:gs pos="0">
                      <a:srgbClr val="FFFFFF"/>
                    </a:gs>
                    <a:gs pos="100000">
                      <a:srgbClr val="FFFFFF"/>
                    </a:gs>
                  </a:gsLst>
                  <a:lin ang="5400000" scaled="0"/>
                </a:gradFill>
              </a:rPr>
              <a:t>Server</a:t>
            </a:r>
          </a:p>
        </p:txBody>
      </p:sp>
      <p:sp>
        <p:nvSpPr>
          <p:cNvPr id="13" name="Title 3"/>
          <p:cNvSpPr>
            <a:spLocks noGrp="1"/>
          </p:cNvSpPr>
          <p:nvPr>
            <p:ph type="title"/>
          </p:nvPr>
        </p:nvSpPr>
        <p:spPr/>
        <p:txBody>
          <a:bodyPr>
            <a:normAutofit/>
          </a:bodyPr>
          <a:lstStyle/>
          <a:p>
            <a:r>
              <a:rPr lang="en-US" dirty="0" smtClean="0"/>
              <a:t>Basically…</a:t>
            </a:r>
            <a:endParaRPr lang="en-US" dirty="0"/>
          </a:p>
        </p:txBody>
      </p:sp>
      <p:sp>
        <p:nvSpPr>
          <p:cNvPr id="2" name="Left-Right Arrow 1"/>
          <p:cNvSpPr/>
          <p:nvPr/>
        </p:nvSpPr>
        <p:spPr bwMode="auto">
          <a:xfrm>
            <a:off x="3236284" y="2503692"/>
            <a:ext cx="6205807" cy="1847775"/>
          </a:xfrm>
          <a:prstGeom prst="lef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488" dirty="0" err="1">
                <a:gradFill>
                  <a:gsLst>
                    <a:gs pos="0">
                      <a:srgbClr val="FFFFFF"/>
                    </a:gs>
                    <a:gs pos="100000">
                      <a:srgbClr val="FFFFFF"/>
                    </a:gs>
                  </a:gsLst>
                  <a:lin ang="5400000" scaled="0"/>
                </a:gradFill>
              </a:rPr>
              <a:t>SignalR</a:t>
            </a:r>
            <a:r>
              <a:rPr lang="en-US" sz="4488" dirty="0">
                <a:gradFill>
                  <a:gsLst>
                    <a:gs pos="0">
                      <a:srgbClr val="FFFFFF"/>
                    </a:gs>
                    <a:gs pos="100000">
                      <a:srgbClr val="FFFFFF"/>
                    </a:gs>
                  </a:gsLst>
                  <a:lin ang="5400000" scaled="0"/>
                </a:gradFill>
              </a:rPr>
              <a:t>!!!</a:t>
            </a:r>
          </a:p>
        </p:txBody>
      </p:sp>
    </p:spTree>
    <p:extLst>
      <p:ext uri="{BB962C8B-B14F-4D97-AF65-F5344CB8AC3E}">
        <p14:creationId xmlns:p14="http://schemas.microsoft.com/office/powerpoint/2010/main" val="27652134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plus(out)">
                                      <p:cBhvr>
                                        <p:cTn id="7" dur="500"/>
                                        <p:tgtEl>
                                          <p:spTgt spid="2">
                                            <p:bg/>
                                          </p:spTgt>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plus(out)">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a:prstGeom prst="rect">
            <a:avLst/>
          </a:prstGeom>
        </p:spPr>
        <p:txBody>
          <a:bodyPr/>
          <a:lstStyle/>
          <a:p>
            <a:r>
              <a:rPr lang="en-US" dirty="0"/>
              <a:t>Abstraction over transports</a:t>
            </a:r>
          </a:p>
          <a:p>
            <a:r>
              <a:rPr lang="en-US" dirty="0"/>
              <a:t>Events instead of task/</a:t>
            </a:r>
            <a:r>
              <a:rPr lang="en-US" dirty="0" err="1"/>
              <a:t>async</a:t>
            </a:r>
            <a:endParaRPr lang="en-US" dirty="0"/>
          </a:p>
          <a:p>
            <a:r>
              <a:rPr lang="en-US" dirty="0"/>
              <a:t>Connection management</a:t>
            </a:r>
          </a:p>
          <a:p>
            <a:r>
              <a:rPr lang="en-US" dirty="0"/>
              <a:t>Broadcast or target specific client</a:t>
            </a:r>
          </a:p>
        </p:txBody>
      </p:sp>
      <p:sp>
        <p:nvSpPr>
          <p:cNvPr id="2" name="Title 1"/>
          <p:cNvSpPr>
            <a:spLocks noGrp="1"/>
          </p:cNvSpPr>
          <p:nvPr>
            <p:ph type="ctrTitle"/>
          </p:nvPr>
        </p:nvSpPr>
        <p:spPr/>
        <p:txBody>
          <a:bodyPr>
            <a:normAutofit/>
          </a:bodyPr>
          <a:lstStyle/>
          <a:p>
            <a:r>
              <a:rPr lang="en-US" dirty="0" smtClean="0"/>
              <a:t>Benefits of SignalR</a:t>
            </a:r>
            <a:endParaRPr lang="ru-RU" dirty="0"/>
          </a:p>
        </p:txBody>
      </p:sp>
    </p:spTree>
    <p:extLst>
      <p:ext uri="{BB962C8B-B14F-4D97-AF65-F5344CB8AC3E}">
        <p14:creationId xmlns:p14="http://schemas.microsoft.com/office/powerpoint/2010/main" val="1259120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276226" y="5783263"/>
            <a:ext cx="4113232" cy="903287"/>
          </a:xfrm>
        </p:spPr>
        <p:txBody>
          <a:bodyPr/>
          <a:lstStyle/>
          <a:p>
            <a:r>
              <a:rPr lang="en-US" dirty="0" smtClean="0"/>
              <a:t>David </a:t>
            </a:r>
            <a:r>
              <a:rPr lang="en-US" b="1" dirty="0" smtClean="0"/>
              <a:t>CATUHE</a:t>
            </a:r>
          </a:p>
          <a:p>
            <a:r>
              <a:rPr lang="en-US" dirty="0" smtClean="0"/>
              <a:t>Senior Program Manager</a:t>
            </a:r>
          </a:p>
          <a:p>
            <a:r>
              <a:rPr lang="en-US" dirty="0" smtClean="0"/>
              <a:t>@</a:t>
            </a:r>
            <a:r>
              <a:rPr lang="en-US" dirty="0" err="1" smtClean="0"/>
              <a:t>deltakosh</a:t>
            </a:r>
            <a:endParaRPr lang="en-US" dirty="0"/>
          </a:p>
        </p:txBody>
      </p:sp>
      <p:sp>
        <p:nvSpPr>
          <p:cNvPr id="2" name="Title 1"/>
          <p:cNvSpPr>
            <a:spLocks noGrp="1"/>
          </p:cNvSpPr>
          <p:nvPr>
            <p:ph type="ctrTitle"/>
          </p:nvPr>
        </p:nvSpPr>
        <p:spPr/>
        <p:txBody>
          <a:bodyPr/>
          <a:lstStyle/>
          <a:p>
            <a:r>
              <a:rPr lang="en-US" dirty="0"/>
              <a:t>Building a Single Page Application with ASP.NET and </a:t>
            </a:r>
            <a:r>
              <a:rPr lang="en-US" dirty="0" smtClean="0"/>
              <a:t>Angular.js</a:t>
            </a:r>
            <a:endParaRPr lang="en-US" dirty="0"/>
          </a:p>
        </p:txBody>
      </p:sp>
      <p:sp>
        <p:nvSpPr>
          <p:cNvPr id="4" name="Subtitle 2"/>
          <p:cNvSpPr txBox="1">
            <a:spLocks/>
          </p:cNvSpPr>
          <p:nvPr/>
        </p:nvSpPr>
        <p:spPr>
          <a:xfrm>
            <a:off x="4389458" y="5783262"/>
            <a:ext cx="4113232" cy="903287"/>
          </a:xfrm>
          <a:prstGeom prst="rect">
            <a:avLst/>
          </a:prstGeom>
          <a:noFill/>
        </p:spPr>
        <p:txBody>
          <a:bodyPr vert="horz" wrap="square" lIns="146304" tIns="109728" rIns="146304" bIns="109728" rtlCol="0" anchor="b">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2000" kern="1200" spc="0" baseline="0">
                <a:gradFill>
                  <a:gsLst>
                    <a:gs pos="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Jon </a:t>
            </a:r>
            <a:r>
              <a:rPr lang="en-US" b="1" dirty="0" smtClean="0"/>
              <a:t>GALLOWAY</a:t>
            </a:r>
          </a:p>
          <a:p>
            <a:r>
              <a:rPr lang="en-US" dirty="0" smtClean="0"/>
              <a:t>Senior SDE</a:t>
            </a:r>
          </a:p>
          <a:p>
            <a:r>
              <a:rPr lang="en-US" dirty="0" smtClean="0"/>
              <a:t>@</a:t>
            </a:r>
            <a:r>
              <a:rPr lang="en-US" dirty="0" err="1" smtClean="0"/>
              <a:t>jongalloway</a:t>
            </a:r>
            <a:endParaRPr lang="en-US" dirty="0"/>
          </a:p>
        </p:txBody>
      </p:sp>
    </p:spTree>
    <p:extLst>
      <p:ext uri="{BB962C8B-B14F-4D97-AF65-F5344CB8AC3E}">
        <p14:creationId xmlns:p14="http://schemas.microsoft.com/office/powerpoint/2010/main" val="170549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127047062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Jasmine</a:t>
            </a:r>
          </a:p>
          <a:p>
            <a:r>
              <a:rPr lang="en-US" dirty="0" smtClean="0"/>
              <a:t>Azure Web Deployment</a:t>
            </a:r>
            <a:endParaRPr lang="en-US" dirty="0"/>
          </a:p>
        </p:txBody>
      </p:sp>
      <p:sp>
        <p:nvSpPr>
          <p:cNvPr id="3" name="Title 2"/>
          <p:cNvSpPr>
            <a:spLocks noGrp="1"/>
          </p:cNvSpPr>
          <p:nvPr>
            <p:ph type="ctrTitle"/>
          </p:nvPr>
        </p:nvSpPr>
        <p:spPr/>
        <p:txBody>
          <a:bodyPr/>
          <a:lstStyle/>
          <a:p>
            <a:r>
              <a:rPr lang="en-US" dirty="0" smtClean="0"/>
              <a:t>Debug and deployment</a:t>
            </a:r>
            <a:endParaRPr lang="en-US" dirty="0"/>
          </a:p>
        </p:txBody>
      </p:sp>
    </p:spTree>
    <p:extLst>
      <p:ext uri="{BB962C8B-B14F-4D97-AF65-F5344CB8AC3E}">
        <p14:creationId xmlns:p14="http://schemas.microsoft.com/office/powerpoint/2010/main" val="136044940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000" dirty="0" smtClean="0">
                <a:gradFill>
                  <a:gsLst>
                    <a:gs pos="1087">
                      <a:schemeClr val="tx2"/>
                    </a:gs>
                    <a:gs pos="100000">
                      <a:schemeClr val="tx2"/>
                    </a:gs>
                  </a:gsLst>
                  <a:lin ang="5400000" scaled="0"/>
                </a:gradFill>
              </a:rPr>
              <a:t>Your Feedback is Important</a:t>
            </a:r>
            <a:endParaRPr lang="en-US" sz="6000" dirty="0">
              <a:gradFill>
                <a:gsLst>
                  <a:gs pos="1087">
                    <a:schemeClr val="tx2"/>
                  </a:gs>
                  <a:gs pos="100000">
                    <a:schemeClr val="tx2"/>
                  </a:gs>
                </a:gsLst>
                <a:lin ang="5400000" scaled="0"/>
              </a:gradFill>
            </a:endParaRP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Font typeface="Wingdings" panose="05000000000000000000" pitchFamily="2" charset="2"/>
              <a:buNone/>
            </a:pPr>
            <a:r>
              <a:rPr lang="en-US" sz="3600" dirty="0" smtClean="0">
                <a:gradFill>
                  <a:gsLst>
                    <a:gs pos="5435">
                      <a:schemeClr val="tx1"/>
                    </a:gs>
                    <a:gs pos="100000">
                      <a:schemeClr val="tx1"/>
                    </a:gs>
                  </a:gsLst>
                  <a:lin ang="5400000" scaled="0"/>
                </a:gradFill>
              </a:rPr>
              <a:t>Fill out an evaluation of this session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and help shape future events. </a:t>
            </a:r>
          </a:p>
          <a:p>
            <a:pPr marL="0" indent="0">
              <a:lnSpc>
                <a:spcPct val="80000"/>
              </a:lnSpc>
              <a:spcBef>
                <a:spcPts val="2200"/>
              </a:spcBef>
              <a:buFont typeface="Wingdings" panose="05000000000000000000" pitchFamily="2" charset="2"/>
              <a:buNone/>
            </a:pPr>
            <a:r>
              <a:rPr lang="en-US" sz="3600" dirty="0" smtClean="0">
                <a:gradFill>
                  <a:gsLst>
                    <a:gs pos="5435">
                      <a:schemeClr val="tx1"/>
                    </a:gs>
                    <a:gs pos="100000">
                      <a:schemeClr val="tx1"/>
                    </a:gs>
                  </a:gsLst>
                  <a:lin ang="5400000" scaled="0"/>
                </a:gradFill>
                <a:latin typeface="+mn-lt"/>
              </a:rPr>
              <a:t>Scan the QR code </a:t>
            </a:r>
            <a:r>
              <a:rPr lang="en-US" sz="3600" dirty="0" smtClean="0">
                <a:gradFill>
                  <a:gsLst>
                    <a:gs pos="5435">
                      <a:schemeClr val="tx1"/>
                    </a:gs>
                    <a:gs pos="100000">
                      <a:schemeClr val="tx1"/>
                    </a:gs>
                  </a:gsLst>
                  <a:lin ang="5400000" scaled="0"/>
                </a:gradFill>
              </a:rPr>
              <a:t>to evaluate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this session on your mobile device. </a:t>
            </a:r>
          </a:p>
          <a:p>
            <a:pPr marL="0" indent="0">
              <a:spcBef>
                <a:spcPts val="1800"/>
              </a:spcBef>
              <a:buFont typeface="Wingdings" panose="05000000000000000000" pitchFamily="2" charset="2"/>
              <a:buNone/>
            </a:pPr>
            <a:r>
              <a:rPr lang="en-US" sz="3200" dirty="0" smtClean="0">
                <a:gradFill>
                  <a:gsLst>
                    <a:gs pos="3261">
                      <a:schemeClr val="tx2"/>
                    </a:gs>
                    <a:gs pos="100000">
                      <a:schemeClr val="tx2"/>
                    </a:gs>
                  </a:gsLst>
                  <a:lin ang="5400000" scaled="0"/>
                </a:gradFill>
                <a:latin typeface="+mn-lt"/>
              </a:rPr>
              <a:t>You’ll also be entered into </a:t>
            </a:r>
            <a:br>
              <a:rPr lang="en-US" sz="3200" dirty="0" smtClean="0">
                <a:gradFill>
                  <a:gsLst>
                    <a:gs pos="3261">
                      <a:schemeClr val="tx2"/>
                    </a:gs>
                    <a:gs pos="100000">
                      <a:schemeClr val="tx2"/>
                    </a:gs>
                  </a:gsLst>
                  <a:lin ang="5400000" scaled="0"/>
                </a:gradFill>
                <a:latin typeface="+mn-lt"/>
              </a:rPr>
            </a:br>
            <a:r>
              <a:rPr lang="en-US" sz="3200" dirty="0" smtClean="0">
                <a:gradFill>
                  <a:gsLst>
                    <a:gs pos="3261">
                      <a:schemeClr val="tx2"/>
                    </a:gs>
                    <a:gs pos="100000">
                      <a:schemeClr val="tx2"/>
                    </a:gs>
                  </a:gsLst>
                  <a:lin ang="5400000" scaled="0"/>
                </a:gradFill>
                <a:latin typeface="+mn-lt"/>
              </a:rPr>
              <a:t>a daily prize drawing!</a:t>
            </a:r>
            <a:endParaRPr lang="en-US" sz="3200" dirty="0">
              <a:gradFill>
                <a:gsLst>
                  <a:gs pos="3261">
                    <a:schemeClr val="tx2"/>
                  </a:gs>
                  <a:gs pos="100000">
                    <a:schemeClr val="tx2"/>
                  </a:gs>
                </a:gsLst>
                <a:lin ang="5400000" scaled="0"/>
              </a:gradFill>
              <a:latin typeface="+mn-lt"/>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solidFill>
              <a:srgbClr val="8C8C8C"/>
            </a:solid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63454512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2014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245215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9037" y="1211262"/>
            <a:ext cx="3238350" cy="409651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637" y="1211262"/>
            <a:ext cx="4604964" cy="2419198"/>
          </a:xfrm>
          <a:prstGeom prst="rect">
            <a:avLst/>
          </a:prstGeom>
        </p:spPr>
      </p:pic>
      <p:sp>
        <p:nvSpPr>
          <p:cNvPr id="6" name="TextBox 5"/>
          <p:cNvSpPr txBox="1"/>
          <p:nvPr/>
        </p:nvSpPr>
        <p:spPr>
          <a:xfrm>
            <a:off x="5608637" y="3878262"/>
            <a:ext cx="6686532" cy="1772793"/>
          </a:xfrm>
          <a:prstGeom prst="rect">
            <a:avLst/>
          </a:prstGeom>
          <a:noFill/>
        </p:spPr>
        <p:txBody>
          <a:bodyPr wrap="square" lIns="182880" tIns="146304" rIns="182880" bIns="146304" rtlCol="0">
            <a:spAutoFit/>
          </a:bodyPr>
          <a:lstStyle/>
          <a:p>
            <a:r>
              <a:rPr lang="en-US" sz="2400" dirty="0"/>
              <a:t>April 4, 2014 from 10:30AM to 11:30AM </a:t>
            </a:r>
          </a:p>
          <a:p>
            <a:r>
              <a:rPr lang="en-US" sz="2400" dirty="0">
                <a:hlinkClick r:id="rId4"/>
              </a:rPr>
              <a:t>Day 3</a:t>
            </a:r>
            <a:r>
              <a:rPr lang="en-US" sz="2400" dirty="0"/>
              <a:t> </a:t>
            </a:r>
          </a:p>
          <a:p>
            <a:r>
              <a:rPr lang="en-US" sz="2400" dirty="0"/>
              <a:t>Room 2018 </a:t>
            </a:r>
          </a:p>
          <a:p>
            <a:r>
              <a:rPr lang="en-US" sz="2400" dirty="0" smtClean="0"/>
              <a:t>3-558</a:t>
            </a:r>
            <a:endParaRPr lang="en-US" sz="2400" dirty="0"/>
          </a:p>
        </p:txBody>
      </p:sp>
    </p:spTree>
    <p:extLst>
      <p:ext uri="{BB962C8B-B14F-4D97-AF65-F5344CB8AC3E}">
        <p14:creationId xmlns:p14="http://schemas.microsoft.com/office/powerpoint/2010/main" val="382951053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First contact with Angular.js</a:t>
            </a:r>
          </a:p>
          <a:p>
            <a:r>
              <a:rPr lang="en-US" dirty="0" smtClean="0"/>
              <a:t>Getting data</a:t>
            </a:r>
          </a:p>
          <a:p>
            <a:r>
              <a:rPr lang="en-US" dirty="0" smtClean="0"/>
              <a:t>Routing and views</a:t>
            </a:r>
          </a:p>
          <a:p>
            <a:r>
              <a:rPr lang="en-US" dirty="0"/>
              <a:t>ASP.NET Web API</a:t>
            </a:r>
          </a:p>
          <a:p>
            <a:r>
              <a:rPr lang="en-US" dirty="0" smtClean="0"/>
              <a:t>Real-time synchronization</a:t>
            </a:r>
          </a:p>
          <a:p>
            <a:r>
              <a:rPr lang="en-US" dirty="0" smtClean="0"/>
              <a:t>Debug &amp; Deployment</a:t>
            </a:r>
            <a:endParaRPr lang="en-US" dirty="0"/>
          </a:p>
        </p:txBody>
      </p:sp>
      <p:pic>
        <p:nvPicPr>
          <p:cNvPr id="4" name="Picture Placeholder 3"/>
          <p:cNvPicPr>
            <a:picLocks noGrp="1" noChangeAspect="1"/>
          </p:cNvPicPr>
          <p:nvPr>
            <p:ph type="pic" sz="quarter" idx="16"/>
          </p:nvPr>
        </p:nvPicPr>
        <p:blipFill rotWithShape="1">
          <a:blip r:embed="rId3" cstate="email">
            <a:extLst>
              <a:ext uri="{28A0092B-C50C-407E-A947-70E740481C1C}">
                <a14:useLocalDpi xmlns:a14="http://schemas.microsoft.com/office/drawing/2010/main"/>
              </a:ext>
            </a:extLst>
          </a:blip>
          <a:srcRect l="16545" r="16545"/>
          <a:stretch/>
        </p:blipFill>
        <p:spPr/>
      </p:pic>
      <p:sp>
        <p:nvSpPr>
          <p:cNvPr id="5" name="Title 4"/>
          <p:cNvSpPr>
            <a:spLocks noGrp="1"/>
          </p:cNvSpPr>
          <p:nvPr>
            <p:ph type="title"/>
          </p:nvPr>
        </p:nvSpPr>
        <p:spPr/>
        <p:txBody>
          <a:bodyPr/>
          <a:lstStyle/>
          <a:p>
            <a:r>
              <a:rPr lang="en-US" dirty="0" smtClean="0"/>
              <a:t>Agenda</a:t>
            </a:r>
            <a:br>
              <a:rPr lang="en-US" dirty="0" smtClean="0"/>
            </a:br>
            <a:endParaRPr lang="en-US" dirty="0"/>
          </a:p>
        </p:txBody>
      </p:sp>
    </p:spTree>
    <p:extLst>
      <p:ext uri="{BB962C8B-B14F-4D97-AF65-F5344CB8AC3E}">
        <p14:creationId xmlns:p14="http://schemas.microsoft.com/office/powerpoint/2010/main" val="148091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b="1" dirty="0" smtClean="0"/>
              <a:t>MVC</a:t>
            </a:r>
            <a:r>
              <a:rPr lang="en-US" dirty="0" smtClean="0"/>
              <a:t> framework</a:t>
            </a:r>
          </a:p>
          <a:p>
            <a:r>
              <a:rPr lang="en-US" dirty="0" smtClean="0"/>
              <a:t>For </a:t>
            </a:r>
            <a:r>
              <a:rPr lang="en-US" b="1" dirty="0" smtClean="0"/>
              <a:t>S</a:t>
            </a:r>
            <a:r>
              <a:rPr lang="en-US" dirty="0" smtClean="0"/>
              <a:t>ingle </a:t>
            </a:r>
            <a:r>
              <a:rPr lang="en-US" b="1" dirty="0" smtClean="0"/>
              <a:t>P</a:t>
            </a:r>
            <a:r>
              <a:rPr lang="en-US" dirty="0" smtClean="0"/>
              <a:t>age </a:t>
            </a:r>
            <a:r>
              <a:rPr lang="en-US" b="1" dirty="0" smtClean="0"/>
              <a:t>A</a:t>
            </a:r>
            <a:r>
              <a:rPr lang="en-US" dirty="0" smtClean="0"/>
              <a:t>pplication</a:t>
            </a:r>
            <a:br>
              <a:rPr lang="en-US" dirty="0" smtClean="0"/>
            </a:br>
            <a:r>
              <a:rPr lang="en-US" dirty="0" smtClean="0"/>
              <a:t/>
            </a:r>
            <a:br>
              <a:rPr lang="en-US" dirty="0" smtClean="0"/>
            </a:br>
            <a:r>
              <a:rPr lang="en-US" dirty="0" smtClean="0"/>
              <a:t>You need only one script file:</a:t>
            </a:r>
          </a:p>
          <a:p>
            <a:r>
              <a:rPr lang="en-US" sz="2400" dirty="0">
                <a:solidFill>
                  <a:srgbClr val="0000FF"/>
                </a:solidFill>
                <a:highlight>
                  <a:srgbClr val="FFFFFF"/>
                </a:highlight>
                <a:latin typeface="Consolas" panose="020B0609020204030204" pitchFamily="49" charset="0"/>
              </a:rPr>
              <a:t>&lt;</a:t>
            </a:r>
            <a:r>
              <a:rPr lang="en-US" sz="2400" dirty="0">
                <a:solidFill>
                  <a:srgbClr val="800000"/>
                </a:solidFill>
                <a:highlight>
                  <a:srgbClr val="FFFFFF"/>
                </a:highlight>
                <a:latin typeface="Consolas" panose="020B0609020204030204" pitchFamily="49" charset="0"/>
              </a:rPr>
              <a:t>script</a:t>
            </a:r>
            <a:r>
              <a:rPr lang="en-US" sz="2400" dirty="0">
                <a:solidFill>
                  <a:srgbClr val="000000"/>
                </a:solidFill>
                <a:highlight>
                  <a:srgbClr val="FFFFFF"/>
                </a:highlight>
                <a:latin typeface="Consolas" panose="020B0609020204030204" pitchFamily="49" charset="0"/>
              </a:rPr>
              <a:t> </a:t>
            </a:r>
            <a:r>
              <a:rPr lang="en-US" sz="2400" dirty="0" err="1">
                <a:solidFill>
                  <a:srgbClr val="FF0000"/>
                </a:solidFill>
                <a:highlight>
                  <a:srgbClr val="FFFFFF"/>
                </a:highlight>
                <a:latin typeface="Consolas" panose="020B0609020204030204" pitchFamily="49" charset="0"/>
              </a:rPr>
              <a:t>src</a:t>
            </a:r>
            <a:r>
              <a:rPr lang="en-US" sz="2400" dirty="0">
                <a:solidFill>
                  <a:srgbClr val="0000FF"/>
                </a:solidFill>
                <a:highlight>
                  <a:srgbClr val="FFFFFF"/>
                </a:highlight>
                <a:latin typeface="Consolas" panose="020B0609020204030204" pitchFamily="49" charset="0"/>
              </a:rPr>
              <a:t>="angular.min.js"&gt;&lt;/</a:t>
            </a:r>
            <a:r>
              <a:rPr lang="en-US" sz="2400" dirty="0" smtClean="0">
                <a:solidFill>
                  <a:srgbClr val="800000"/>
                </a:solidFill>
                <a:highlight>
                  <a:srgbClr val="FFFFFF"/>
                </a:highlight>
                <a:latin typeface="Consolas" panose="020B0609020204030204" pitchFamily="49" charset="0"/>
              </a:rPr>
              <a:t>script</a:t>
            </a:r>
            <a:r>
              <a:rPr lang="en-US" sz="2400" dirty="0" smtClean="0">
                <a:solidFill>
                  <a:srgbClr val="0000FF"/>
                </a:solidFill>
                <a:highlight>
                  <a:srgbClr val="FFFFFF"/>
                </a:highlight>
                <a:latin typeface="Consolas" panose="020B0609020204030204" pitchFamily="49" charset="0"/>
              </a:rPr>
              <a:t>&gt;</a:t>
            </a:r>
          </a:p>
          <a:p>
            <a:r>
              <a:rPr lang="en-US" dirty="0" smtClean="0"/>
              <a:t/>
            </a:r>
            <a:br>
              <a:rPr lang="en-US" dirty="0" smtClean="0"/>
            </a:br>
            <a:r>
              <a:rPr lang="en-US" dirty="0" smtClean="0"/>
              <a:t>Latest version here:</a:t>
            </a:r>
          </a:p>
          <a:p>
            <a:r>
              <a:rPr lang="en-US" dirty="0">
                <a:hlinkClick r:id="rId3"/>
              </a:rPr>
              <a:t>http://code.angularjs.org</a:t>
            </a:r>
            <a:r>
              <a:rPr lang="en-US" dirty="0" smtClean="0">
                <a:hlinkClick r:id="rId3"/>
              </a:rPr>
              <a:t>/</a:t>
            </a:r>
            <a:endParaRPr lang="en-US" dirty="0"/>
          </a:p>
          <a:p>
            <a:endParaRPr lang="en-US" sz="2400" dirty="0"/>
          </a:p>
        </p:txBody>
      </p:sp>
      <p:sp>
        <p:nvSpPr>
          <p:cNvPr id="5" name="Title 4"/>
          <p:cNvSpPr>
            <a:spLocks noGrp="1"/>
          </p:cNvSpPr>
          <p:nvPr>
            <p:ph type="ctrTitle"/>
          </p:nvPr>
        </p:nvSpPr>
        <p:spPr/>
        <p:txBody>
          <a:bodyPr/>
          <a:lstStyle/>
          <a:p>
            <a:r>
              <a:rPr lang="en-US" dirty="0" smtClean="0"/>
              <a:t>First contact with Angular.js</a:t>
            </a:r>
            <a:endParaRPr lang="en-US" dirty="0"/>
          </a:p>
        </p:txBody>
      </p:sp>
    </p:spTree>
    <p:extLst>
      <p:ext uri="{BB962C8B-B14F-4D97-AF65-F5344CB8AC3E}">
        <p14:creationId xmlns:p14="http://schemas.microsoft.com/office/powerpoint/2010/main" val="385136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3" name="Title 2"/>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337179405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Simple: CDN script references</a:t>
            </a:r>
          </a:p>
          <a:p>
            <a:r>
              <a:rPr lang="en-US" dirty="0" smtClean="0"/>
              <a:t>Bonus points: NuGet</a:t>
            </a:r>
            <a:endParaRPr lang="en-US" dirty="0"/>
          </a:p>
        </p:txBody>
      </p:sp>
      <p:sp>
        <p:nvSpPr>
          <p:cNvPr id="3" name="Title 2"/>
          <p:cNvSpPr>
            <a:spLocks noGrp="1"/>
          </p:cNvSpPr>
          <p:nvPr>
            <p:ph type="ctrTitle"/>
          </p:nvPr>
        </p:nvSpPr>
        <p:spPr/>
        <p:txBody>
          <a:bodyPr/>
          <a:lstStyle/>
          <a:p>
            <a:r>
              <a:rPr lang="en-US" dirty="0" smtClean="0"/>
              <a:t>Adding angular.js to MVC</a:t>
            </a:r>
            <a:endParaRPr lang="en-US" dirty="0"/>
          </a:p>
        </p:txBody>
      </p:sp>
    </p:spTree>
    <p:extLst>
      <p:ext uri="{BB962C8B-B14F-4D97-AF65-F5344CB8AC3E}">
        <p14:creationId xmlns:p14="http://schemas.microsoft.com/office/powerpoint/2010/main" val="31269226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846638" y="3040063"/>
            <a:ext cx="7863768" cy="914400"/>
          </a:xfrm>
        </p:spPr>
        <p:txBody>
          <a:bodyPr/>
          <a:lstStyle/>
          <a:p>
            <a:r>
              <a:rPr lang="en-US" dirty="0" smtClean="0"/>
              <a:t>Static HTML</a:t>
            </a:r>
          </a:p>
          <a:p>
            <a:r>
              <a:rPr lang="en-US" dirty="0" smtClean="0"/>
              <a:t>ASP.NET MVC (mini-SPA)</a:t>
            </a:r>
          </a:p>
          <a:p>
            <a:endParaRPr lang="en-US" b="1" dirty="0"/>
          </a:p>
        </p:txBody>
      </p:sp>
      <p:sp>
        <p:nvSpPr>
          <p:cNvPr id="5" name="Title 4"/>
          <p:cNvSpPr>
            <a:spLocks noGrp="1"/>
          </p:cNvSpPr>
          <p:nvPr>
            <p:ph type="ctrTitle"/>
          </p:nvPr>
        </p:nvSpPr>
        <p:spPr/>
        <p:txBody>
          <a:bodyPr/>
          <a:lstStyle/>
          <a:p>
            <a:r>
              <a:rPr lang="en-US" sz="3600" dirty="0" smtClean="0"/>
              <a:t>Angular + ASP.NET</a:t>
            </a:r>
            <a:br>
              <a:rPr lang="en-US" sz="3600" dirty="0" smtClean="0"/>
            </a:br>
            <a:r>
              <a:rPr lang="en-US" sz="3600" dirty="0" smtClean="0"/>
              <a:t>Approaches</a:t>
            </a:r>
            <a:endParaRPr lang="en-US" sz="3600" dirty="0"/>
          </a:p>
        </p:txBody>
      </p:sp>
    </p:spTree>
    <p:extLst>
      <p:ext uri="{BB962C8B-B14F-4D97-AF65-F5344CB8AC3E}">
        <p14:creationId xmlns:p14="http://schemas.microsoft.com/office/powerpoint/2010/main" val="275647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Jon Galloway; David Catuhe</External_x0020_Speaker>
    <Session_x0020_Code xmlns="e36bfbf9-5e42-489c-a259-4c54eb22cb57">3-644</Session_x0020_Code>
    <Presentation_x0020_Date xmlns="e36bfbf9-5e42-489c-a259-4c54eb22cb57">2014-04-02T00:00:00-07:00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sharepoint/v3"/>
    <ds:schemaRef ds:uri="http://schemas.openxmlformats.org/package/2006/metadata/core-properties"/>
    <ds:schemaRef ds:uri="http://purl.org/dc/elements/1.1/"/>
    <ds:schemaRef ds:uri="http://purl.org/dc/dcmitype/"/>
    <ds:schemaRef ds:uri="http://www.w3.org/XML/1998/namespace"/>
    <ds:schemaRef ds:uri="http://schemas.microsoft.com/office/2006/documentManagement/types"/>
    <ds:schemaRef ds:uri="http://purl.org/dc/terms/"/>
    <ds:schemaRef ds:uri="e36bfbf9-5e42-489c-a259-4c54eb22cb57"/>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Build_2014_Template</Template>
  <TotalTime>1</TotalTime>
  <Words>2630</Words>
  <Application>Microsoft Office PowerPoint</Application>
  <PresentationFormat>Custom</PresentationFormat>
  <Paragraphs>213</Paragraphs>
  <Slides>33</Slides>
  <Notes>23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33</vt:i4>
      </vt:variant>
    </vt:vector>
  </HeadingPairs>
  <TitlesOfParts>
    <vt:vector size="44" baseType="lpstr">
      <vt:lpstr>ＭＳ Ｐゴシック</vt:lpstr>
      <vt:lpstr>Arial</vt:lpstr>
      <vt:lpstr>Avenir LT Pro 45 Book</vt:lpstr>
      <vt:lpstr>Calibri</vt:lpstr>
      <vt:lpstr>Consolas</vt:lpstr>
      <vt:lpstr>Segoe UI</vt:lpstr>
      <vt:lpstr>Segoe UI Light</vt:lpstr>
      <vt:lpstr>Segoe UI Symbol</vt:lpstr>
      <vt:lpstr>Wingdings</vt:lpstr>
      <vt:lpstr>5-30536_Build_2014_Breakout_Template_White_16x9</vt:lpstr>
      <vt:lpstr>1_5-30536_Build_2014_Breakout_Template_Blue_16x9</vt:lpstr>
      <vt:lpstr>PowerPoint Presentation</vt:lpstr>
      <vt:lpstr>Building a Single Page Application with ASP.NET and Angular.js</vt:lpstr>
      <vt:lpstr>Building a Single Page Application with ASP.NET and Angular.js</vt:lpstr>
      <vt:lpstr>PowerPoint Presentation</vt:lpstr>
      <vt:lpstr>Agenda </vt:lpstr>
      <vt:lpstr>First contact with Angular.js</vt:lpstr>
      <vt:lpstr>Demo</vt:lpstr>
      <vt:lpstr>Adding angular.js to MVC</vt:lpstr>
      <vt:lpstr>Angular + ASP.NET Approaches</vt:lpstr>
      <vt:lpstr>PowerPoint Presentation</vt:lpstr>
      <vt:lpstr>Angular + ASP.NET Script Reference</vt:lpstr>
      <vt:lpstr>Demo</vt:lpstr>
      <vt:lpstr>First contact with Angular.js</vt:lpstr>
      <vt:lpstr>Demo</vt:lpstr>
      <vt:lpstr>Getting data</vt:lpstr>
      <vt:lpstr>Demo</vt:lpstr>
      <vt:lpstr>ASP.NET MVC and Web API</vt:lpstr>
      <vt:lpstr>Demo</vt:lpstr>
      <vt:lpstr>Routing and views</vt:lpstr>
      <vt:lpstr>Demo</vt:lpstr>
      <vt:lpstr>Angular + ASP.NET Routing</vt:lpstr>
      <vt:lpstr>ASP.NET + Angular Routing</vt:lpstr>
      <vt:lpstr>Demo</vt:lpstr>
      <vt:lpstr>Real-time synchronization</vt:lpstr>
      <vt:lpstr>Demo</vt:lpstr>
      <vt:lpstr>Without real-time</vt:lpstr>
      <vt:lpstr>With real-time</vt:lpstr>
      <vt:lpstr>Basically…</vt:lpstr>
      <vt:lpstr>Benefits of SignalR</vt:lpstr>
      <vt:lpstr>Demo</vt:lpstr>
      <vt:lpstr>Debug and deployment</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Single Page Application with ASP.NET and Angular.js</dc:title>
  <dc:subject>Build 2014</dc:subject>
  <dc:creator>Administrator</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2</cp:revision>
  <dcterms:created xsi:type="dcterms:W3CDTF">2014-04-02T16:58:16Z</dcterms:created>
  <dcterms:modified xsi:type="dcterms:W3CDTF">2014-04-02T21:48:24Z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