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09" r:id="rId5"/>
  </p:sldMasterIdLst>
  <p:notesMasterIdLst>
    <p:notesMasterId r:id="rId31"/>
  </p:notesMasterIdLst>
  <p:handoutMasterIdLst>
    <p:handoutMasterId r:id="rId32"/>
  </p:handoutMasterIdLst>
  <p:sldIdLst>
    <p:sldId id="256" r:id="rId6"/>
    <p:sldId id="303" r:id="rId7"/>
    <p:sldId id="311" r:id="rId8"/>
    <p:sldId id="316" r:id="rId9"/>
    <p:sldId id="308" r:id="rId10"/>
    <p:sldId id="309" r:id="rId11"/>
    <p:sldId id="310" r:id="rId12"/>
    <p:sldId id="312" r:id="rId13"/>
    <p:sldId id="313" r:id="rId14"/>
    <p:sldId id="314" r:id="rId15"/>
    <p:sldId id="315" r:id="rId16"/>
    <p:sldId id="317" r:id="rId17"/>
    <p:sldId id="305" r:id="rId18"/>
    <p:sldId id="318" r:id="rId19"/>
    <p:sldId id="321" r:id="rId20"/>
    <p:sldId id="319" r:id="rId21"/>
    <p:sldId id="322" r:id="rId22"/>
    <p:sldId id="323" r:id="rId23"/>
    <p:sldId id="324" r:id="rId24"/>
    <p:sldId id="325" r:id="rId25"/>
    <p:sldId id="327" r:id="rId26"/>
    <p:sldId id="328" r:id="rId27"/>
    <p:sldId id="295" r:id="rId28"/>
    <p:sldId id="331" r:id="rId29"/>
    <p:sldId id="299" r:id="rId30"/>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303"/>
            <p14:sldId id="311"/>
            <p14:sldId id="316"/>
            <p14:sldId id="308"/>
            <p14:sldId id="309"/>
            <p14:sldId id="310"/>
            <p14:sldId id="312"/>
            <p14:sldId id="313"/>
            <p14:sldId id="314"/>
            <p14:sldId id="315"/>
            <p14:sldId id="317"/>
            <p14:sldId id="305"/>
            <p14:sldId id="318"/>
            <p14:sldId id="321"/>
            <p14:sldId id="319"/>
            <p14:sldId id="322"/>
            <p14:sldId id="323"/>
            <p14:sldId id="324"/>
            <p14:sldId id="325"/>
            <p14:sldId id="327"/>
            <p14:sldId id="328"/>
            <p14:sldId id="295"/>
            <p14:sldId id="331"/>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8F"/>
    <a:srgbClr val="00176B"/>
    <a:srgbClr val="E3008C"/>
    <a:srgbClr val="FFB900"/>
    <a:srgbClr val="107C10"/>
    <a:srgbClr val="FFFFFF"/>
    <a:srgbClr val="232832"/>
    <a:srgbClr val="52525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11" autoAdjust="0"/>
    <p:restoredTop sz="96323" autoAdjust="0"/>
  </p:normalViewPr>
  <p:slideViewPr>
    <p:cSldViewPr>
      <p:cViewPr varScale="1">
        <p:scale>
          <a:sx n="130" d="100"/>
          <a:sy n="130" d="100"/>
        </p:scale>
        <p:origin x="198" y="120"/>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4/30/2015 3:35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4/30/2015 3:35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4/30/2015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3738180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5144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126973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788321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57765944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1521092758"/>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59433275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28669513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472311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9273430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0688344"/>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5470533"/>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2810011416"/>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59911233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35724260"/>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47745259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89678959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4213948362"/>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 id="2147484321" r:id="rId12"/>
    <p:sldLayoutId id="2147484322" r:id="rId13"/>
    <p:sldLayoutId id="2147484323" r:id="rId14"/>
    <p:sldLayoutId id="2147484324" r:id="rId15"/>
    <p:sldLayoutId id="2147484325"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microsoft.com/click/services/Redirect2.ashx?CR_CC=200623246" TargetMode="External"/><Relationship Id="rId2" Type="http://schemas.openxmlformats.org/officeDocument/2006/relationships/hyperlink" Target="http://www.microsoft.com/click/services/Redirect2.ashx?CR_CC=200623237" TargetMode="External"/><Relationship Id="rId1" Type="http://schemas.openxmlformats.org/officeDocument/2006/relationships/slideLayout" Target="../slideLayouts/slideLayout19.xml"/><Relationship Id="rId4" Type="http://schemas.openxmlformats.org/officeDocument/2006/relationships/hyperlink" Target="http://www.microsoft.com/click/services/Redirect2.ashx?CR_CC=200623236"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ARM API and simple template</a:t>
            </a:r>
            <a:endParaRPr lang="en-US" dirty="0"/>
          </a:p>
        </p:txBody>
      </p:sp>
    </p:spTree>
    <p:extLst>
      <p:ext uri="{BB962C8B-B14F-4D97-AF65-F5344CB8AC3E}">
        <p14:creationId xmlns:p14="http://schemas.microsoft.com/office/powerpoint/2010/main" val="170625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itle 2"/>
          <p:cNvSpPr>
            <a:spLocks noGrp="1"/>
          </p:cNvSpPr>
          <p:nvPr>
            <p:ph type="title"/>
          </p:nvPr>
        </p:nvSpPr>
        <p:spPr/>
        <p:txBody>
          <a:bodyPr/>
          <a:lstStyle/>
          <a:p>
            <a:r>
              <a:rPr lang="en-US" dirty="0"/>
              <a:t>Continuous </a:t>
            </a:r>
            <a:r>
              <a:rPr lang="en-US" dirty="0" smtClean="0"/>
              <a:t>deployment from ‘dev’ branch</a:t>
            </a:r>
            <a:endParaRPr lang="en-US" dirty="0"/>
          </a:p>
        </p:txBody>
      </p:sp>
      <p:cxnSp>
        <p:nvCxnSpPr>
          <p:cNvPr id="34" name="Straight Arrow Connector 33"/>
          <p:cNvCxnSpPr>
            <a:stCxn id="51" idx="0"/>
            <a:endCxn id="26" idx="2"/>
          </p:cNvCxnSpPr>
          <p:nvPr/>
        </p:nvCxnSpPr>
        <p:spPr>
          <a:xfrm flipV="1">
            <a:off x="2992341" y="3674186"/>
            <a:ext cx="1311738" cy="103223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6" idx="3"/>
            <a:endCxn id="41" idx="1"/>
          </p:cNvCxnSpPr>
          <p:nvPr/>
        </p:nvCxnSpPr>
        <p:spPr>
          <a:xfrm>
            <a:off x="4767146" y="3214144"/>
            <a:ext cx="2060691" cy="284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55" idx="0"/>
            <a:endCxn id="26" idx="2"/>
          </p:cNvCxnSpPr>
          <p:nvPr/>
        </p:nvCxnSpPr>
        <p:spPr>
          <a:xfrm flipH="1" flipV="1">
            <a:off x="4304079" y="3674186"/>
            <a:ext cx="1327361" cy="1034088"/>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9446" y="2384008"/>
            <a:ext cx="1431991" cy="1290178"/>
            <a:chOff x="3429672" y="2130884"/>
            <a:chExt cx="1431991" cy="1290178"/>
          </a:xfrm>
        </p:grpSpPr>
        <p:pic>
          <p:nvPicPr>
            <p:cNvPr id="26" name="Picture 25"/>
            <p:cNvPicPr>
              <a:picLocks noChangeAspect="1"/>
            </p:cNvPicPr>
            <p:nvPr/>
          </p:nvPicPr>
          <p:blipFill>
            <a:blip r:embed="rId2"/>
            <a:stretch>
              <a:fillRect/>
            </a:stretch>
          </p:blipFill>
          <p:spPr>
            <a:xfrm>
              <a:off x="3551237" y="2500978"/>
              <a:ext cx="926135" cy="920084"/>
            </a:xfrm>
            <a:prstGeom prst="rect">
              <a:avLst/>
            </a:prstGeom>
          </p:spPr>
        </p:pic>
        <p:sp>
          <p:nvSpPr>
            <p:cNvPr id="39" name="TextBox 38"/>
            <p:cNvSpPr txBox="1"/>
            <p:nvPr/>
          </p:nvSpPr>
          <p:spPr>
            <a:xfrm>
              <a:off x="3429672" y="2130884"/>
              <a:ext cx="1431991" cy="369332"/>
            </a:xfrm>
            <a:prstGeom prst="rect">
              <a:avLst/>
            </a:prstGeom>
            <a:noFill/>
          </p:spPr>
          <p:txBody>
            <a:bodyPr wrap="square" rtlCol="0">
              <a:spAutoFit/>
            </a:bodyPr>
            <a:lstStyle/>
            <a:p>
              <a:r>
                <a:rPr lang="en-US" dirty="0" smtClean="0">
                  <a:solidFill>
                    <a:srgbClr val="00ABEC"/>
                  </a:solidFill>
                </a:rPr>
                <a:t>GitHub ‘dev’</a:t>
              </a:r>
              <a:endParaRPr lang="en-US" dirty="0">
                <a:solidFill>
                  <a:srgbClr val="00ABEC"/>
                </a:solidFill>
              </a:endParaRPr>
            </a:p>
          </p:txBody>
        </p:sp>
      </p:grpSp>
      <p:grpSp>
        <p:nvGrpSpPr>
          <p:cNvPr id="43" name="Group 42"/>
          <p:cNvGrpSpPr/>
          <p:nvPr/>
        </p:nvGrpSpPr>
        <p:grpSpPr>
          <a:xfrm>
            <a:off x="6827837" y="2835986"/>
            <a:ext cx="2667000" cy="762000"/>
            <a:chOff x="7513637" y="4106862"/>
            <a:chExt cx="2667000" cy="762000"/>
          </a:xfrm>
        </p:grpSpPr>
        <p:pic>
          <p:nvPicPr>
            <p:cNvPr id="41" name="Picture 40"/>
            <p:cNvPicPr>
              <a:picLocks noChangeAspect="1"/>
            </p:cNvPicPr>
            <p:nvPr/>
          </p:nvPicPr>
          <p:blipFill>
            <a:blip r:embed="rId3"/>
            <a:stretch>
              <a:fillRect/>
            </a:stretch>
          </p:blipFill>
          <p:spPr>
            <a:xfrm>
              <a:off x="7513637" y="4106862"/>
              <a:ext cx="767014" cy="762000"/>
            </a:xfrm>
            <a:prstGeom prst="rect">
              <a:avLst/>
            </a:prstGeom>
          </p:spPr>
        </p:pic>
        <p:sp>
          <p:nvSpPr>
            <p:cNvPr id="42" name="TextBox 41"/>
            <p:cNvSpPr txBox="1"/>
            <p:nvPr/>
          </p:nvSpPr>
          <p:spPr>
            <a:xfrm>
              <a:off x="8317003" y="4262676"/>
              <a:ext cx="1863634" cy="369332"/>
            </a:xfrm>
            <a:prstGeom prst="rect">
              <a:avLst/>
            </a:prstGeom>
            <a:noFill/>
          </p:spPr>
          <p:txBody>
            <a:bodyPr wrap="square" rtlCol="0">
              <a:spAutoFit/>
            </a:bodyPr>
            <a:lstStyle/>
            <a:p>
              <a:endParaRPr lang="en-US" dirty="0">
                <a:solidFill>
                  <a:srgbClr val="00ABEC"/>
                </a:solidFill>
              </a:endParaRPr>
            </a:p>
          </p:txBody>
        </p:sp>
      </p:grpSp>
      <p:grpSp>
        <p:nvGrpSpPr>
          <p:cNvPr id="53" name="Group 52"/>
          <p:cNvGrpSpPr/>
          <p:nvPr/>
        </p:nvGrpSpPr>
        <p:grpSpPr>
          <a:xfrm>
            <a:off x="2271646" y="4706422"/>
            <a:ext cx="1447800" cy="884230"/>
            <a:chOff x="884237" y="5649364"/>
            <a:chExt cx="1447800" cy="884230"/>
          </a:xfrm>
        </p:grpSpPr>
        <p:pic>
          <p:nvPicPr>
            <p:cNvPr id="51" name="Picture 50"/>
            <p:cNvPicPr>
              <a:picLocks noChangeAspect="1"/>
            </p:cNvPicPr>
            <p:nvPr/>
          </p:nvPicPr>
          <p:blipFill>
            <a:blip r:embed="rId4"/>
            <a:stretch>
              <a:fillRect/>
            </a:stretch>
          </p:blipFill>
          <p:spPr>
            <a:xfrm>
              <a:off x="1265237" y="5649364"/>
              <a:ext cx="679390" cy="424786"/>
            </a:xfrm>
            <a:prstGeom prst="rect">
              <a:avLst/>
            </a:prstGeom>
          </p:spPr>
        </p:pic>
        <p:sp>
          <p:nvSpPr>
            <p:cNvPr id="52" name="TextBox 51"/>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1</a:t>
              </a:r>
              <a:endParaRPr lang="en-US" dirty="0">
                <a:solidFill>
                  <a:srgbClr val="FFFFFF">
                    <a:lumMod val="50000"/>
                  </a:srgbClr>
                </a:solidFill>
              </a:endParaRPr>
            </a:p>
          </p:txBody>
        </p:sp>
      </p:grpSp>
      <p:grpSp>
        <p:nvGrpSpPr>
          <p:cNvPr id="54" name="Group 53"/>
          <p:cNvGrpSpPr/>
          <p:nvPr/>
        </p:nvGrpSpPr>
        <p:grpSpPr>
          <a:xfrm>
            <a:off x="4910745" y="4708274"/>
            <a:ext cx="1447800" cy="884230"/>
            <a:chOff x="884237" y="5649364"/>
            <a:chExt cx="1447800" cy="884230"/>
          </a:xfrm>
        </p:grpSpPr>
        <p:pic>
          <p:nvPicPr>
            <p:cNvPr id="55" name="Picture 54"/>
            <p:cNvPicPr>
              <a:picLocks noChangeAspect="1"/>
            </p:cNvPicPr>
            <p:nvPr/>
          </p:nvPicPr>
          <p:blipFill>
            <a:blip r:embed="rId4"/>
            <a:stretch>
              <a:fillRect/>
            </a:stretch>
          </p:blipFill>
          <p:spPr>
            <a:xfrm>
              <a:off x="1265237" y="5649364"/>
              <a:ext cx="679390" cy="424786"/>
            </a:xfrm>
            <a:prstGeom prst="rect">
              <a:avLst/>
            </a:prstGeom>
          </p:spPr>
        </p:pic>
        <p:sp>
          <p:nvSpPr>
            <p:cNvPr id="56" name="TextBox 55"/>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2</a:t>
              </a:r>
              <a:endParaRPr lang="en-US" dirty="0">
                <a:solidFill>
                  <a:srgbClr val="FFFFFF">
                    <a:lumMod val="50000"/>
                  </a:srgbClr>
                </a:solidFill>
              </a:endParaRPr>
            </a:p>
          </p:txBody>
        </p:sp>
      </p:grpSp>
      <p:cxnSp>
        <p:nvCxnSpPr>
          <p:cNvPr id="24" name="Straight Arrow Connector 23"/>
          <p:cNvCxnSpPr>
            <a:stCxn id="26" idx="3"/>
            <a:endCxn id="27" idx="1"/>
          </p:cNvCxnSpPr>
          <p:nvPr/>
        </p:nvCxnSpPr>
        <p:spPr>
          <a:xfrm flipV="1">
            <a:off x="4767146" y="2229800"/>
            <a:ext cx="2060691" cy="98434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827837" y="1848800"/>
            <a:ext cx="2362200" cy="802145"/>
            <a:chOff x="7513637" y="4106862"/>
            <a:chExt cx="2362200" cy="802145"/>
          </a:xfrm>
        </p:grpSpPr>
        <p:pic>
          <p:nvPicPr>
            <p:cNvPr id="27" name="Picture 26"/>
            <p:cNvPicPr>
              <a:picLocks noChangeAspect="1"/>
            </p:cNvPicPr>
            <p:nvPr/>
          </p:nvPicPr>
          <p:blipFill>
            <a:blip r:embed="rId3"/>
            <a:stretch>
              <a:fillRect/>
            </a:stretch>
          </p:blipFill>
          <p:spPr>
            <a:xfrm>
              <a:off x="7513637" y="4106862"/>
              <a:ext cx="767014" cy="762000"/>
            </a:xfrm>
            <a:prstGeom prst="rect">
              <a:avLst/>
            </a:prstGeom>
          </p:spPr>
        </p:pic>
        <p:sp>
          <p:nvSpPr>
            <p:cNvPr id="28" name="TextBox 27"/>
            <p:cNvSpPr txBox="1"/>
            <p:nvPr/>
          </p:nvSpPr>
          <p:spPr>
            <a:xfrm>
              <a:off x="8317003" y="4262676"/>
              <a:ext cx="1558834" cy="646331"/>
            </a:xfrm>
            <a:prstGeom prst="rect">
              <a:avLst/>
            </a:prstGeom>
            <a:noFill/>
          </p:spPr>
          <p:txBody>
            <a:bodyPr wrap="square" rtlCol="0">
              <a:spAutoFit/>
            </a:bodyPr>
            <a:lstStyle/>
            <a:p>
              <a:r>
                <a:rPr lang="en-US" dirty="0">
                  <a:solidFill>
                    <a:srgbClr val="00ABEC"/>
                  </a:solidFill>
                </a:rPr>
                <a:t>UI site (Angular</a:t>
              </a:r>
              <a:r>
                <a:rPr lang="en-US" dirty="0" smtClean="0">
                  <a:solidFill>
                    <a:srgbClr val="00ABEC"/>
                  </a:solidFill>
                </a:rPr>
                <a:t>)</a:t>
              </a:r>
              <a:endParaRPr lang="en-US" dirty="0">
                <a:solidFill>
                  <a:srgbClr val="00ABEC"/>
                </a:solidFill>
              </a:endParaRPr>
            </a:p>
          </p:txBody>
        </p:sp>
      </p:grpSp>
      <p:pic>
        <p:nvPicPr>
          <p:cNvPr id="31" name="Picture 30"/>
          <p:cNvPicPr>
            <a:picLocks noChangeAspect="1"/>
          </p:cNvPicPr>
          <p:nvPr/>
        </p:nvPicPr>
        <p:blipFill>
          <a:blip r:embed="rId5"/>
          <a:stretch>
            <a:fillRect/>
          </a:stretch>
        </p:blipFill>
        <p:spPr>
          <a:xfrm>
            <a:off x="7023407" y="3897971"/>
            <a:ext cx="553200" cy="584665"/>
          </a:xfrm>
          <a:prstGeom prst="rect">
            <a:avLst/>
          </a:prstGeom>
        </p:spPr>
      </p:pic>
      <p:sp>
        <p:nvSpPr>
          <p:cNvPr id="6" name="Rectangle 5"/>
          <p:cNvSpPr/>
          <p:nvPr/>
        </p:nvSpPr>
        <p:spPr>
          <a:xfrm>
            <a:off x="7589837" y="3040062"/>
            <a:ext cx="1452642" cy="369332"/>
          </a:xfrm>
          <a:prstGeom prst="rect">
            <a:avLst/>
          </a:prstGeom>
        </p:spPr>
        <p:txBody>
          <a:bodyPr wrap="none">
            <a:spAutoFit/>
          </a:bodyPr>
          <a:lstStyle/>
          <a:p>
            <a:r>
              <a:rPr lang="en-US" dirty="0">
                <a:solidFill>
                  <a:srgbClr val="00ABEC"/>
                </a:solidFill>
              </a:rPr>
              <a:t>Backend site</a:t>
            </a:r>
          </a:p>
        </p:txBody>
      </p:sp>
      <p:cxnSp>
        <p:nvCxnSpPr>
          <p:cNvPr id="32" name="Straight Arrow Connector 31"/>
          <p:cNvCxnSpPr>
            <a:stCxn id="27" idx="2"/>
            <a:endCxn id="41" idx="0"/>
          </p:cNvCxnSpPr>
          <p:nvPr/>
        </p:nvCxnSpPr>
        <p:spPr>
          <a:xfrm>
            <a:off x="7211344" y="2610800"/>
            <a:ext cx="0" cy="22518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1" idx="2"/>
          </p:cNvCxnSpPr>
          <p:nvPr/>
        </p:nvCxnSpPr>
        <p:spPr>
          <a:xfrm>
            <a:off x="7211344" y="3597986"/>
            <a:ext cx="0" cy="297563"/>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20415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Continuous deployment from ‘</a:t>
            </a:r>
            <a:r>
              <a:rPr lang="en-US" dirty="0"/>
              <a:t>dev’ branch</a:t>
            </a:r>
          </a:p>
        </p:txBody>
      </p:sp>
    </p:spTree>
    <p:extLst>
      <p:ext uri="{BB962C8B-B14F-4D97-AF65-F5344CB8AC3E}">
        <p14:creationId xmlns:p14="http://schemas.microsoft.com/office/powerpoint/2010/main" val="346936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447098"/>
          </a:xfrm>
        </p:spPr>
        <p:txBody>
          <a:bodyPr/>
          <a:lstStyle/>
          <a:p>
            <a:pPr marL="0" indent="0">
              <a:buNone/>
            </a:pPr>
            <a:r>
              <a:rPr lang="en-US" dirty="0" smtClean="0"/>
              <a:t>Direct </a:t>
            </a:r>
            <a:r>
              <a:rPr lang="en-US" dirty="0"/>
              <a:t>deployment has two </a:t>
            </a:r>
            <a:r>
              <a:rPr lang="en-US" dirty="0" smtClean="0"/>
              <a:t>primary issues:</a:t>
            </a:r>
            <a:endParaRPr lang="en-US" dirty="0"/>
          </a:p>
          <a:p>
            <a:pPr marL="742950" indent="-742950">
              <a:buFont typeface="+mj-lt"/>
              <a:buAutoNum type="arabicPeriod"/>
            </a:pPr>
            <a:r>
              <a:rPr lang="en-US" dirty="0"/>
              <a:t>You can’t test it on Azure before it goes live</a:t>
            </a:r>
          </a:p>
          <a:p>
            <a:pPr marL="742950" indent="-742950">
              <a:buFont typeface="+mj-lt"/>
              <a:buAutoNum type="arabicPeriod"/>
            </a:pPr>
            <a:r>
              <a:rPr lang="en-US" dirty="0"/>
              <a:t>It incurs a site cold </a:t>
            </a:r>
            <a:r>
              <a:rPr lang="en-US" dirty="0" smtClean="0"/>
              <a:t>start</a:t>
            </a:r>
          </a:p>
          <a:p>
            <a:pPr marL="0" indent="0">
              <a:buNone/>
            </a:pPr>
            <a:endParaRPr lang="en-US" dirty="0" smtClean="0"/>
          </a:p>
          <a:p>
            <a:pPr marL="0" indent="0">
              <a:buNone/>
            </a:pPr>
            <a:r>
              <a:rPr lang="en-US" dirty="0" smtClean="0"/>
              <a:t>The </a:t>
            </a:r>
            <a:r>
              <a:rPr lang="en-US" dirty="0"/>
              <a:t>answer: use a </a:t>
            </a:r>
            <a:r>
              <a:rPr lang="en-US" dirty="0" smtClean="0"/>
              <a:t>staging </a:t>
            </a:r>
            <a:r>
              <a:rPr lang="en-US" dirty="0"/>
              <a:t>slot!</a:t>
            </a:r>
          </a:p>
        </p:txBody>
      </p:sp>
      <p:sp>
        <p:nvSpPr>
          <p:cNvPr id="3" name="Title 2"/>
          <p:cNvSpPr>
            <a:spLocks noGrp="1"/>
          </p:cNvSpPr>
          <p:nvPr>
            <p:ph type="title"/>
          </p:nvPr>
        </p:nvSpPr>
        <p:spPr/>
        <p:txBody>
          <a:bodyPr/>
          <a:lstStyle/>
          <a:p>
            <a:r>
              <a:rPr lang="en-US" dirty="0"/>
              <a:t>Staged deployment</a:t>
            </a:r>
          </a:p>
        </p:txBody>
      </p:sp>
    </p:spTree>
    <p:extLst>
      <p:ext uri="{BB962C8B-B14F-4D97-AF65-F5344CB8AC3E}">
        <p14:creationId xmlns:p14="http://schemas.microsoft.com/office/powerpoint/2010/main" val="22579976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Prod deployment with Staging slot</a:t>
            </a:r>
            <a:endParaRPr lang="en-US" dirty="0"/>
          </a:p>
        </p:txBody>
      </p:sp>
      <p:cxnSp>
        <p:nvCxnSpPr>
          <p:cNvPr id="34" name="Straight Arrow Connector 33"/>
          <p:cNvCxnSpPr>
            <a:stCxn id="51" idx="0"/>
            <a:endCxn id="26" idx="2"/>
          </p:cNvCxnSpPr>
          <p:nvPr/>
        </p:nvCxnSpPr>
        <p:spPr>
          <a:xfrm flipV="1">
            <a:off x="4300873" y="3674186"/>
            <a:ext cx="3206" cy="103223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6" idx="3"/>
            <a:endCxn id="41" idx="1"/>
          </p:cNvCxnSpPr>
          <p:nvPr/>
        </p:nvCxnSpPr>
        <p:spPr>
          <a:xfrm>
            <a:off x="4767146" y="3214144"/>
            <a:ext cx="2060691" cy="284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814635" y="2146623"/>
            <a:ext cx="1254034" cy="1527563"/>
            <a:chOff x="3524861" y="1893499"/>
            <a:chExt cx="1254034" cy="1527563"/>
          </a:xfrm>
        </p:grpSpPr>
        <p:pic>
          <p:nvPicPr>
            <p:cNvPr id="26" name="Picture 25"/>
            <p:cNvPicPr>
              <a:picLocks noChangeAspect="1"/>
            </p:cNvPicPr>
            <p:nvPr/>
          </p:nvPicPr>
          <p:blipFill>
            <a:blip r:embed="rId2"/>
            <a:stretch>
              <a:fillRect/>
            </a:stretch>
          </p:blipFill>
          <p:spPr>
            <a:xfrm>
              <a:off x="3551237" y="2500978"/>
              <a:ext cx="926135" cy="920084"/>
            </a:xfrm>
            <a:prstGeom prst="rect">
              <a:avLst/>
            </a:prstGeom>
          </p:spPr>
        </p:pic>
        <p:sp>
          <p:nvSpPr>
            <p:cNvPr id="39" name="TextBox 38"/>
            <p:cNvSpPr txBox="1"/>
            <p:nvPr/>
          </p:nvSpPr>
          <p:spPr>
            <a:xfrm>
              <a:off x="3524861" y="1893499"/>
              <a:ext cx="1254034" cy="646331"/>
            </a:xfrm>
            <a:prstGeom prst="rect">
              <a:avLst/>
            </a:prstGeom>
            <a:noFill/>
          </p:spPr>
          <p:txBody>
            <a:bodyPr wrap="square" rtlCol="0">
              <a:spAutoFit/>
            </a:bodyPr>
            <a:lstStyle/>
            <a:p>
              <a:r>
                <a:rPr lang="en-US" dirty="0" smtClean="0">
                  <a:solidFill>
                    <a:srgbClr val="00ABEC"/>
                  </a:solidFill>
                </a:rPr>
                <a:t>GitHub master</a:t>
              </a:r>
              <a:endParaRPr lang="en-US" dirty="0">
                <a:solidFill>
                  <a:srgbClr val="00ABEC"/>
                </a:solidFill>
              </a:endParaRPr>
            </a:p>
          </p:txBody>
        </p:sp>
      </p:grpSp>
      <p:pic>
        <p:nvPicPr>
          <p:cNvPr id="41" name="Picture 40"/>
          <p:cNvPicPr>
            <a:picLocks noChangeAspect="1"/>
          </p:cNvPicPr>
          <p:nvPr/>
        </p:nvPicPr>
        <p:blipFill>
          <a:blip r:embed="rId3"/>
          <a:stretch>
            <a:fillRect/>
          </a:stretch>
        </p:blipFill>
        <p:spPr>
          <a:xfrm>
            <a:off x="6827837" y="2835986"/>
            <a:ext cx="767014" cy="762000"/>
          </a:xfrm>
          <a:prstGeom prst="rect">
            <a:avLst/>
          </a:prstGeom>
        </p:spPr>
      </p:pic>
      <p:grpSp>
        <p:nvGrpSpPr>
          <p:cNvPr id="53" name="Group 52"/>
          <p:cNvGrpSpPr/>
          <p:nvPr/>
        </p:nvGrpSpPr>
        <p:grpSpPr>
          <a:xfrm>
            <a:off x="3580177" y="4706422"/>
            <a:ext cx="1647459" cy="1161229"/>
            <a:chOff x="884236" y="5649364"/>
            <a:chExt cx="1647459" cy="1161229"/>
          </a:xfrm>
        </p:grpSpPr>
        <p:pic>
          <p:nvPicPr>
            <p:cNvPr id="51" name="Picture 50"/>
            <p:cNvPicPr>
              <a:picLocks noChangeAspect="1"/>
            </p:cNvPicPr>
            <p:nvPr/>
          </p:nvPicPr>
          <p:blipFill>
            <a:blip r:embed="rId4"/>
            <a:stretch>
              <a:fillRect/>
            </a:stretch>
          </p:blipFill>
          <p:spPr>
            <a:xfrm>
              <a:off x="1265237" y="5649364"/>
              <a:ext cx="679390" cy="424786"/>
            </a:xfrm>
            <a:prstGeom prst="rect">
              <a:avLst/>
            </a:prstGeom>
          </p:spPr>
        </p:pic>
        <p:sp>
          <p:nvSpPr>
            <p:cNvPr id="52" name="TextBox 51"/>
            <p:cNvSpPr txBox="1"/>
            <p:nvPr/>
          </p:nvSpPr>
          <p:spPr>
            <a:xfrm>
              <a:off x="884236" y="6164262"/>
              <a:ext cx="1647459" cy="646331"/>
            </a:xfrm>
            <a:prstGeom prst="rect">
              <a:avLst/>
            </a:prstGeom>
            <a:noFill/>
          </p:spPr>
          <p:txBody>
            <a:bodyPr wrap="square" rtlCol="0">
              <a:spAutoFit/>
            </a:bodyPr>
            <a:lstStyle/>
            <a:p>
              <a:r>
                <a:rPr lang="en-US" dirty="0" smtClean="0">
                  <a:solidFill>
                    <a:srgbClr val="FFFFFF">
                      <a:lumMod val="50000"/>
                    </a:srgbClr>
                  </a:solidFill>
                </a:rPr>
                <a:t>merge dev into master</a:t>
              </a:r>
              <a:endParaRPr lang="en-US" dirty="0">
                <a:solidFill>
                  <a:srgbClr val="FFFFFF">
                    <a:lumMod val="50000"/>
                  </a:srgbClr>
                </a:solidFill>
              </a:endParaRPr>
            </a:p>
          </p:txBody>
        </p:sp>
      </p:grpSp>
      <p:cxnSp>
        <p:nvCxnSpPr>
          <p:cNvPr id="24" name="Straight Arrow Connector 23"/>
          <p:cNvCxnSpPr>
            <a:stCxn id="26" idx="3"/>
            <a:endCxn id="27" idx="1"/>
          </p:cNvCxnSpPr>
          <p:nvPr/>
        </p:nvCxnSpPr>
        <p:spPr>
          <a:xfrm flipV="1">
            <a:off x="4767146" y="2229800"/>
            <a:ext cx="2060691" cy="98434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3"/>
          <a:stretch>
            <a:fillRect/>
          </a:stretch>
        </p:blipFill>
        <p:spPr>
          <a:xfrm>
            <a:off x="6827837" y="1848800"/>
            <a:ext cx="767014" cy="762000"/>
          </a:xfrm>
          <a:prstGeom prst="rect">
            <a:avLst/>
          </a:prstGeom>
        </p:spPr>
      </p:pic>
      <p:pic>
        <p:nvPicPr>
          <p:cNvPr id="31" name="Picture 30"/>
          <p:cNvPicPr>
            <a:picLocks noChangeAspect="1"/>
          </p:cNvPicPr>
          <p:nvPr/>
        </p:nvPicPr>
        <p:blipFill>
          <a:blip r:embed="rId5"/>
          <a:stretch>
            <a:fillRect/>
          </a:stretch>
        </p:blipFill>
        <p:spPr>
          <a:xfrm>
            <a:off x="7714328" y="4121757"/>
            <a:ext cx="553200" cy="584665"/>
          </a:xfrm>
          <a:prstGeom prst="rect">
            <a:avLst/>
          </a:prstGeom>
        </p:spPr>
      </p:pic>
      <p:cxnSp>
        <p:nvCxnSpPr>
          <p:cNvPr id="32" name="Straight Arrow Connector 31"/>
          <p:cNvCxnSpPr>
            <a:stCxn id="27" idx="2"/>
            <a:endCxn id="41" idx="0"/>
          </p:cNvCxnSpPr>
          <p:nvPr/>
        </p:nvCxnSpPr>
        <p:spPr>
          <a:xfrm>
            <a:off x="7211344" y="2610800"/>
            <a:ext cx="0" cy="22518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1" idx="2"/>
            <a:endCxn id="31" idx="0"/>
          </p:cNvCxnSpPr>
          <p:nvPr/>
        </p:nvCxnSpPr>
        <p:spPr>
          <a:xfrm>
            <a:off x="7211344" y="3597986"/>
            <a:ext cx="779584" cy="52377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8281502" y="1856917"/>
            <a:ext cx="2362200" cy="802145"/>
            <a:chOff x="7513637" y="4106862"/>
            <a:chExt cx="2362200" cy="802145"/>
          </a:xfrm>
        </p:grpSpPr>
        <p:pic>
          <p:nvPicPr>
            <p:cNvPr id="33" name="Picture 32"/>
            <p:cNvPicPr>
              <a:picLocks noChangeAspect="1"/>
            </p:cNvPicPr>
            <p:nvPr/>
          </p:nvPicPr>
          <p:blipFill>
            <a:blip r:embed="rId3"/>
            <a:stretch>
              <a:fillRect/>
            </a:stretch>
          </p:blipFill>
          <p:spPr>
            <a:xfrm>
              <a:off x="7513637" y="4106862"/>
              <a:ext cx="767014" cy="762000"/>
            </a:xfrm>
            <a:prstGeom prst="rect">
              <a:avLst/>
            </a:prstGeom>
          </p:spPr>
        </p:pic>
        <p:sp>
          <p:nvSpPr>
            <p:cNvPr id="37" name="TextBox 36"/>
            <p:cNvSpPr txBox="1"/>
            <p:nvPr/>
          </p:nvSpPr>
          <p:spPr>
            <a:xfrm>
              <a:off x="8317003" y="4262676"/>
              <a:ext cx="1558834" cy="646331"/>
            </a:xfrm>
            <a:prstGeom prst="rect">
              <a:avLst/>
            </a:prstGeom>
            <a:noFill/>
          </p:spPr>
          <p:txBody>
            <a:bodyPr wrap="square" rtlCol="0">
              <a:spAutoFit/>
            </a:bodyPr>
            <a:lstStyle/>
            <a:p>
              <a:r>
                <a:rPr lang="en-US" dirty="0">
                  <a:solidFill>
                    <a:srgbClr val="00ABEC"/>
                  </a:solidFill>
                </a:rPr>
                <a:t>UI site (Angular</a:t>
              </a:r>
              <a:r>
                <a:rPr lang="en-US" dirty="0" smtClean="0">
                  <a:solidFill>
                    <a:srgbClr val="00ABEC"/>
                  </a:solidFill>
                </a:rPr>
                <a:t>)</a:t>
              </a:r>
              <a:endParaRPr lang="en-US" dirty="0">
                <a:solidFill>
                  <a:srgbClr val="00ABEC"/>
                </a:solidFill>
              </a:endParaRPr>
            </a:p>
          </p:txBody>
        </p:sp>
      </p:grpSp>
      <p:cxnSp>
        <p:nvCxnSpPr>
          <p:cNvPr id="40" name="Straight Arrow Connector 39"/>
          <p:cNvCxnSpPr>
            <a:stCxn id="27" idx="3"/>
            <a:endCxn id="33" idx="1"/>
          </p:cNvCxnSpPr>
          <p:nvPr/>
        </p:nvCxnSpPr>
        <p:spPr>
          <a:xfrm>
            <a:off x="7594851" y="2229800"/>
            <a:ext cx="686651" cy="811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8275637" y="2843728"/>
            <a:ext cx="2667000" cy="762000"/>
            <a:chOff x="7513637" y="4106862"/>
            <a:chExt cx="2667000" cy="762000"/>
          </a:xfrm>
        </p:grpSpPr>
        <p:pic>
          <p:nvPicPr>
            <p:cNvPr id="48" name="Picture 47"/>
            <p:cNvPicPr>
              <a:picLocks noChangeAspect="1"/>
            </p:cNvPicPr>
            <p:nvPr/>
          </p:nvPicPr>
          <p:blipFill>
            <a:blip r:embed="rId3"/>
            <a:stretch>
              <a:fillRect/>
            </a:stretch>
          </p:blipFill>
          <p:spPr>
            <a:xfrm>
              <a:off x="7513637" y="4106862"/>
              <a:ext cx="767014" cy="762000"/>
            </a:xfrm>
            <a:prstGeom prst="rect">
              <a:avLst/>
            </a:prstGeom>
          </p:spPr>
        </p:pic>
        <p:sp>
          <p:nvSpPr>
            <p:cNvPr id="49" name="TextBox 48"/>
            <p:cNvSpPr txBox="1"/>
            <p:nvPr/>
          </p:nvSpPr>
          <p:spPr>
            <a:xfrm>
              <a:off x="8317003" y="4262676"/>
              <a:ext cx="1863634" cy="369332"/>
            </a:xfrm>
            <a:prstGeom prst="rect">
              <a:avLst/>
            </a:prstGeom>
            <a:noFill/>
          </p:spPr>
          <p:txBody>
            <a:bodyPr wrap="square" rtlCol="0">
              <a:spAutoFit/>
            </a:bodyPr>
            <a:lstStyle/>
            <a:p>
              <a:r>
                <a:rPr lang="en-US" dirty="0" smtClean="0">
                  <a:solidFill>
                    <a:srgbClr val="00ABEC"/>
                  </a:solidFill>
                </a:rPr>
                <a:t>Backend site</a:t>
              </a:r>
              <a:endParaRPr lang="en-US" dirty="0">
                <a:solidFill>
                  <a:srgbClr val="00ABEC"/>
                </a:solidFill>
              </a:endParaRPr>
            </a:p>
          </p:txBody>
        </p:sp>
      </p:grpSp>
      <p:cxnSp>
        <p:nvCxnSpPr>
          <p:cNvPr id="59" name="Straight Arrow Connector 58"/>
          <p:cNvCxnSpPr>
            <a:stCxn id="41" idx="3"/>
            <a:endCxn id="48" idx="1"/>
          </p:cNvCxnSpPr>
          <p:nvPr/>
        </p:nvCxnSpPr>
        <p:spPr>
          <a:xfrm>
            <a:off x="7594851" y="3216986"/>
            <a:ext cx="680786" cy="774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3" idx="2"/>
            <a:endCxn id="48" idx="0"/>
          </p:cNvCxnSpPr>
          <p:nvPr/>
        </p:nvCxnSpPr>
        <p:spPr>
          <a:xfrm flipH="1">
            <a:off x="8659144" y="2618917"/>
            <a:ext cx="5865" cy="22481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13076" y="1215271"/>
            <a:ext cx="1396536"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Staging</a:t>
            </a:r>
          </a:p>
        </p:txBody>
      </p:sp>
      <p:sp>
        <p:nvSpPr>
          <p:cNvPr id="61" name="TextBox 60"/>
          <p:cNvSpPr txBox="1"/>
          <p:nvPr/>
        </p:nvSpPr>
        <p:spPr>
          <a:xfrm>
            <a:off x="8155096" y="1250908"/>
            <a:ext cx="1008096"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Prod</a:t>
            </a:r>
          </a:p>
        </p:txBody>
      </p:sp>
      <p:cxnSp>
        <p:nvCxnSpPr>
          <p:cNvPr id="62" name="Straight Arrow Connector 61"/>
          <p:cNvCxnSpPr>
            <a:stCxn id="48" idx="2"/>
            <a:endCxn id="31" idx="0"/>
          </p:cNvCxnSpPr>
          <p:nvPr/>
        </p:nvCxnSpPr>
        <p:spPr>
          <a:xfrm flipH="1">
            <a:off x="7990928" y="3605728"/>
            <a:ext cx="668216" cy="516029"/>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44281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Staging / Prod deployment</a:t>
            </a:r>
            <a:endParaRPr lang="en-US" dirty="0"/>
          </a:p>
        </p:txBody>
      </p:sp>
    </p:spTree>
    <p:extLst>
      <p:ext uri="{BB962C8B-B14F-4D97-AF65-F5344CB8AC3E}">
        <p14:creationId xmlns:p14="http://schemas.microsoft.com/office/powerpoint/2010/main" val="316587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Full dev / Staging / Prod workflow</a:t>
            </a:r>
            <a:endParaRPr lang="en-US" dirty="0"/>
          </a:p>
        </p:txBody>
      </p:sp>
      <p:cxnSp>
        <p:nvCxnSpPr>
          <p:cNvPr id="34" name="Straight Arrow Connector 33"/>
          <p:cNvCxnSpPr>
            <a:stCxn id="51" idx="0"/>
            <a:endCxn id="26" idx="2"/>
          </p:cNvCxnSpPr>
          <p:nvPr/>
        </p:nvCxnSpPr>
        <p:spPr>
          <a:xfrm flipV="1">
            <a:off x="5099751" y="3674186"/>
            <a:ext cx="1976469" cy="173180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6" idx="3"/>
            <a:endCxn id="41" idx="1"/>
          </p:cNvCxnSpPr>
          <p:nvPr/>
        </p:nvCxnSpPr>
        <p:spPr>
          <a:xfrm>
            <a:off x="7539287" y="3214144"/>
            <a:ext cx="888750" cy="284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586776" y="2146623"/>
            <a:ext cx="1254034" cy="1527563"/>
            <a:chOff x="3524861" y="1893499"/>
            <a:chExt cx="1254034" cy="1527563"/>
          </a:xfrm>
        </p:grpSpPr>
        <p:pic>
          <p:nvPicPr>
            <p:cNvPr id="26" name="Picture 25"/>
            <p:cNvPicPr>
              <a:picLocks noChangeAspect="1"/>
            </p:cNvPicPr>
            <p:nvPr/>
          </p:nvPicPr>
          <p:blipFill>
            <a:blip r:embed="rId2"/>
            <a:stretch>
              <a:fillRect/>
            </a:stretch>
          </p:blipFill>
          <p:spPr>
            <a:xfrm>
              <a:off x="3551237" y="2500978"/>
              <a:ext cx="926135" cy="920084"/>
            </a:xfrm>
            <a:prstGeom prst="rect">
              <a:avLst/>
            </a:prstGeom>
          </p:spPr>
        </p:pic>
        <p:sp>
          <p:nvSpPr>
            <p:cNvPr id="39" name="TextBox 38"/>
            <p:cNvSpPr txBox="1"/>
            <p:nvPr/>
          </p:nvSpPr>
          <p:spPr>
            <a:xfrm>
              <a:off x="3524861" y="1893499"/>
              <a:ext cx="1254034" cy="646331"/>
            </a:xfrm>
            <a:prstGeom prst="rect">
              <a:avLst/>
            </a:prstGeom>
            <a:noFill/>
          </p:spPr>
          <p:txBody>
            <a:bodyPr wrap="square" rtlCol="0">
              <a:spAutoFit/>
            </a:bodyPr>
            <a:lstStyle/>
            <a:p>
              <a:r>
                <a:rPr lang="en-US" dirty="0" smtClean="0">
                  <a:solidFill>
                    <a:srgbClr val="00ABEC"/>
                  </a:solidFill>
                </a:rPr>
                <a:t>GitHub master</a:t>
              </a:r>
              <a:endParaRPr lang="en-US" dirty="0">
                <a:solidFill>
                  <a:srgbClr val="00ABEC"/>
                </a:solidFill>
              </a:endParaRPr>
            </a:p>
          </p:txBody>
        </p:sp>
      </p:grpSp>
      <p:pic>
        <p:nvPicPr>
          <p:cNvPr id="41" name="Picture 40"/>
          <p:cNvPicPr>
            <a:picLocks noChangeAspect="1"/>
          </p:cNvPicPr>
          <p:nvPr/>
        </p:nvPicPr>
        <p:blipFill>
          <a:blip r:embed="rId3"/>
          <a:stretch>
            <a:fillRect/>
          </a:stretch>
        </p:blipFill>
        <p:spPr>
          <a:xfrm>
            <a:off x="8428037" y="2835986"/>
            <a:ext cx="767014" cy="762000"/>
          </a:xfrm>
          <a:prstGeom prst="rect">
            <a:avLst/>
          </a:prstGeom>
        </p:spPr>
      </p:pic>
      <p:grpSp>
        <p:nvGrpSpPr>
          <p:cNvPr id="53" name="Group 52"/>
          <p:cNvGrpSpPr/>
          <p:nvPr/>
        </p:nvGrpSpPr>
        <p:grpSpPr>
          <a:xfrm>
            <a:off x="4379055" y="5405986"/>
            <a:ext cx="1647459" cy="1161229"/>
            <a:chOff x="884236" y="5649364"/>
            <a:chExt cx="1647459" cy="1161229"/>
          </a:xfrm>
        </p:grpSpPr>
        <p:pic>
          <p:nvPicPr>
            <p:cNvPr id="51" name="Picture 50"/>
            <p:cNvPicPr>
              <a:picLocks noChangeAspect="1"/>
            </p:cNvPicPr>
            <p:nvPr/>
          </p:nvPicPr>
          <p:blipFill>
            <a:blip r:embed="rId4"/>
            <a:stretch>
              <a:fillRect/>
            </a:stretch>
          </p:blipFill>
          <p:spPr>
            <a:xfrm>
              <a:off x="1265237" y="5649364"/>
              <a:ext cx="679390" cy="424786"/>
            </a:xfrm>
            <a:prstGeom prst="rect">
              <a:avLst/>
            </a:prstGeom>
          </p:spPr>
        </p:pic>
        <p:sp>
          <p:nvSpPr>
            <p:cNvPr id="52" name="TextBox 51"/>
            <p:cNvSpPr txBox="1"/>
            <p:nvPr/>
          </p:nvSpPr>
          <p:spPr>
            <a:xfrm>
              <a:off x="884236" y="6164262"/>
              <a:ext cx="1647459" cy="646331"/>
            </a:xfrm>
            <a:prstGeom prst="rect">
              <a:avLst/>
            </a:prstGeom>
            <a:noFill/>
          </p:spPr>
          <p:txBody>
            <a:bodyPr wrap="square" rtlCol="0">
              <a:spAutoFit/>
            </a:bodyPr>
            <a:lstStyle/>
            <a:p>
              <a:r>
                <a:rPr lang="en-US" dirty="0" smtClean="0">
                  <a:solidFill>
                    <a:srgbClr val="FFFFFF">
                      <a:lumMod val="50000"/>
                    </a:srgbClr>
                  </a:solidFill>
                </a:rPr>
                <a:t>merge dev into master</a:t>
              </a:r>
              <a:endParaRPr lang="en-US" dirty="0">
                <a:solidFill>
                  <a:srgbClr val="FFFFFF">
                    <a:lumMod val="50000"/>
                  </a:srgbClr>
                </a:solidFill>
              </a:endParaRPr>
            </a:p>
          </p:txBody>
        </p:sp>
      </p:grpSp>
      <p:cxnSp>
        <p:nvCxnSpPr>
          <p:cNvPr id="24" name="Straight Arrow Connector 23"/>
          <p:cNvCxnSpPr>
            <a:stCxn id="26" idx="3"/>
            <a:endCxn id="27" idx="1"/>
          </p:cNvCxnSpPr>
          <p:nvPr/>
        </p:nvCxnSpPr>
        <p:spPr>
          <a:xfrm flipV="1">
            <a:off x="7539287" y="2229800"/>
            <a:ext cx="888750" cy="98434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3"/>
          <a:stretch>
            <a:fillRect/>
          </a:stretch>
        </p:blipFill>
        <p:spPr>
          <a:xfrm>
            <a:off x="8428037" y="1848800"/>
            <a:ext cx="767014" cy="762000"/>
          </a:xfrm>
          <a:prstGeom prst="rect">
            <a:avLst/>
          </a:prstGeom>
        </p:spPr>
      </p:pic>
      <p:pic>
        <p:nvPicPr>
          <p:cNvPr id="31" name="Picture 30"/>
          <p:cNvPicPr>
            <a:picLocks noChangeAspect="1"/>
          </p:cNvPicPr>
          <p:nvPr/>
        </p:nvPicPr>
        <p:blipFill>
          <a:blip r:embed="rId5"/>
          <a:stretch>
            <a:fillRect/>
          </a:stretch>
        </p:blipFill>
        <p:spPr>
          <a:xfrm>
            <a:off x="9314528" y="4121757"/>
            <a:ext cx="553200" cy="584665"/>
          </a:xfrm>
          <a:prstGeom prst="rect">
            <a:avLst/>
          </a:prstGeom>
        </p:spPr>
      </p:pic>
      <p:cxnSp>
        <p:nvCxnSpPr>
          <p:cNvPr id="32" name="Straight Arrow Connector 31"/>
          <p:cNvCxnSpPr>
            <a:stCxn id="27" idx="2"/>
            <a:endCxn id="41" idx="0"/>
          </p:cNvCxnSpPr>
          <p:nvPr/>
        </p:nvCxnSpPr>
        <p:spPr>
          <a:xfrm>
            <a:off x="8811544" y="2610800"/>
            <a:ext cx="0" cy="22518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1" idx="2"/>
            <a:endCxn id="31" idx="0"/>
          </p:cNvCxnSpPr>
          <p:nvPr/>
        </p:nvCxnSpPr>
        <p:spPr>
          <a:xfrm>
            <a:off x="8811544" y="3597986"/>
            <a:ext cx="779584" cy="52377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9881702" y="1856917"/>
            <a:ext cx="2362200" cy="802145"/>
            <a:chOff x="7513637" y="4106862"/>
            <a:chExt cx="2362200" cy="802145"/>
          </a:xfrm>
        </p:grpSpPr>
        <p:pic>
          <p:nvPicPr>
            <p:cNvPr id="33" name="Picture 32"/>
            <p:cNvPicPr>
              <a:picLocks noChangeAspect="1"/>
            </p:cNvPicPr>
            <p:nvPr/>
          </p:nvPicPr>
          <p:blipFill>
            <a:blip r:embed="rId3"/>
            <a:stretch>
              <a:fillRect/>
            </a:stretch>
          </p:blipFill>
          <p:spPr>
            <a:xfrm>
              <a:off x="7513637" y="4106862"/>
              <a:ext cx="767014" cy="762000"/>
            </a:xfrm>
            <a:prstGeom prst="rect">
              <a:avLst/>
            </a:prstGeom>
          </p:spPr>
        </p:pic>
        <p:sp>
          <p:nvSpPr>
            <p:cNvPr id="37" name="TextBox 36"/>
            <p:cNvSpPr txBox="1"/>
            <p:nvPr/>
          </p:nvSpPr>
          <p:spPr>
            <a:xfrm>
              <a:off x="8317003" y="4262676"/>
              <a:ext cx="1558834" cy="646331"/>
            </a:xfrm>
            <a:prstGeom prst="rect">
              <a:avLst/>
            </a:prstGeom>
            <a:noFill/>
          </p:spPr>
          <p:txBody>
            <a:bodyPr wrap="square" rtlCol="0">
              <a:spAutoFit/>
            </a:bodyPr>
            <a:lstStyle/>
            <a:p>
              <a:r>
                <a:rPr lang="en-US" dirty="0">
                  <a:solidFill>
                    <a:srgbClr val="00ABEC"/>
                  </a:solidFill>
                </a:rPr>
                <a:t>UI site (Angular</a:t>
              </a:r>
              <a:r>
                <a:rPr lang="en-US" dirty="0" smtClean="0">
                  <a:solidFill>
                    <a:srgbClr val="00ABEC"/>
                  </a:solidFill>
                </a:rPr>
                <a:t>)</a:t>
              </a:r>
              <a:endParaRPr lang="en-US" dirty="0">
                <a:solidFill>
                  <a:srgbClr val="00ABEC"/>
                </a:solidFill>
              </a:endParaRPr>
            </a:p>
          </p:txBody>
        </p:sp>
      </p:grpSp>
      <p:cxnSp>
        <p:nvCxnSpPr>
          <p:cNvPr id="40" name="Straight Arrow Connector 39"/>
          <p:cNvCxnSpPr>
            <a:stCxn id="27" idx="3"/>
          </p:cNvCxnSpPr>
          <p:nvPr/>
        </p:nvCxnSpPr>
        <p:spPr>
          <a:xfrm>
            <a:off x="9195051" y="2229800"/>
            <a:ext cx="686651" cy="811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9875837" y="2843728"/>
            <a:ext cx="2667000" cy="762000"/>
            <a:chOff x="7513637" y="4106862"/>
            <a:chExt cx="2667000" cy="762000"/>
          </a:xfrm>
        </p:grpSpPr>
        <p:pic>
          <p:nvPicPr>
            <p:cNvPr id="48" name="Picture 47"/>
            <p:cNvPicPr>
              <a:picLocks noChangeAspect="1"/>
            </p:cNvPicPr>
            <p:nvPr/>
          </p:nvPicPr>
          <p:blipFill>
            <a:blip r:embed="rId3"/>
            <a:stretch>
              <a:fillRect/>
            </a:stretch>
          </p:blipFill>
          <p:spPr>
            <a:xfrm>
              <a:off x="7513637" y="4106862"/>
              <a:ext cx="767014" cy="762000"/>
            </a:xfrm>
            <a:prstGeom prst="rect">
              <a:avLst/>
            </a:prstGeom>
          </p:spPr>
        </p:pic>
        <p:sp>
          <p:nvSpPr>
            <p:cNvPr id="49" name="TextBox 48"/>
            <p:cNvSpPr txBox="1"/>
            <p:nvPr/>
          </p:nvSpPr>
          <p:spPr>
            <a:xfrm>
              <a:off x="8317003" y="4262676"/>
              <a:ext cx="1863634" cy="369332"/>
            </a:xfrm>
            <a:prstGeom prst="rect">
              <a:avLst/>
            </a:prstGeom>
            <a:noFill/>
          </p:spPr>
          <p:txBody>
            <a:bodyPr wrap="square" rtlCol="0">
              <a:spAutoFit/>
            </a:bodyPr>
            <a:lstStyle/>
            <a:p>
              <a:r>
                <a:rPr lang="en-US" dirty="0" smtClean="0">
                  <a:solidFill>
                    <a:srgbClr val="00ABEC"/>
                  </a:solidFill>
                </a:rPr>
                <a:t>Backend</a:t>
              </a:r>
              <a:endParaRPr lang="en-US" dirty="0">
                <a:solidFill>
                  <a:srgbClr val="00ABEC"/>
                </a:solidFill>
              </a:endParaRPr>
            </a:p>
          </p:txBody>
        </p:sp>
      </p:grpSp>
      <p:cxnSp>
        <p:nvCxnSpPr>
          <p:cNvPr id="59" name="Straight Arrow Connector 58"/>
          <p:cNvCxnSpPr>
            <a:stCxn id="41" idx="3"/>
            <a:endCxn id="48" idx="1"/>
          </p:cNvCxnSpPr>
          <p:nvPr/>
        </p:nvCxnSpPr>
        <p:spPr>
          <a:xfrm>
            <a:off x="9195051" y="3216986"/>
            <a:ext cx="680786" cy="774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33" idx="2"/>
            <a:endCxn id="48" idx="0"/>
          </p:cNvCxnSpPr>
          <p:nvPr/>
        </p:nvCxnSpPr>
        <p:spPr>
          <a:xfrm flipH="1">
            <a:off x="10259344" y="2618917"/>
            <a:ext cx="5865" cy="22481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113276" y="1215271"/>
            <a:ext cx="1396536"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Staging</a:t>
            </a:r>
          </a:p>
        </p:txBody>
      </p:sp>
      <p:sp>
        <p:nvSpPr>
          <p:cNvPr id="61" name="TextBox 60"/>
          <p:cNvSpPr txBox="1"/>
          <p:nvPr/>
        </p:nvSpPr>
        <p:spPr>
          <a:xfrm>
            <a:off x="9755296" y="1250908"/>
            <a:ext cx="1008096"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Prod</a:t>
            </a:r>
          </a:p>
        </p:txBody>
      </p:sp>
      <p:cxnSp>
        <p:nvCxnSpPr>
          <p:cNvPr id="62" name="Straight Arrow Connector 61"/>
          <p:cNvCxnSpPr>
            <a:stCxn id="48" idx="2"/>
            <a:endCxn id="31" idx="0"/>
          </p:cNvCxnSpPr>
          <p:nvPr/>
        </p:nvCxnSpPr>
        <p:spPr>
          <a:xfrm flipH="1">
            <a:off x="9591128" y="3605728"/>
            <a:ext cx="668216" cy="516029"/>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57" idx="0"/>
            <a:endCxn id="45" idx="2"/>
          </p:cNvCxnSpPr>
          <p:nvPr/>
        </p:nvCxnSpPr>
        <p:spPr>
          <a:xfrm flipV="1">
            <a:off x="959795" y="3674186"/>
            <a:ext cx="766615" cy="103223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5" idx="3"/>
            <a:endCxn id="54" idx="1"/>
          </p:cNvCxnSpPr>
          <p:nvPr/>
        </p:nvCxnSpPr>
        <p:spPr>
          <a:xfrm>
            <a:off x="2189477" y="3214144"/>
            <a:ext cx="1162100" cy="284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64" idx="0"/>
            <a:endCxn id="45" idx="2"/>
          </p:cNvCxnSpPr>
          <p:nvPr/>
        </p:nvCxnSpPr>
        <p:spPr>
          <a:xfrm flipH="1" flipV="1">
            <a:off x="1726410" y="3674186"/>
            <a:ext cx="703105" cy="1034088"/>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141777" y="2384008"/>
            <a:ext cx="1431991" cy="1290178"/>
            <a:chOff x="3429672" y="2130884"/>
            <a:chExt cx="1431991" cy="1290178"/>
          </a:xfrm>
        </p:grpSpPr>
        <p:pic>
          <p:nvPicPr>
            <p:cNvPr id="45" name="Picture 44"/>
            <p:cNvPicPr>
              <a:picLocks noChangeAspect="1"/>
            </p:cNvPicPr>
            <p:nvPr/>
          </p:nvPicPr>
          <p:blipFill>
            <a:blip r:embed="rId2"/>
            <a:stretch>
              <a:fillRect/>
            </a:stretch>
          </p:blipFill>
          <p:spPr>
            <a:xfrm>
              <a:off x="3551237" y="2500978"/>
              <a:ext cx="926135" cy="920084"/>
            </a:xfrm>
            <a:prstGeom prst="rect">
              <a:avLst/>
            </a:prstGeom>
          </p:spPr>
        </p:pic>
        <p:sp>
          <p:nvSpPr>
            <p:cNvPr id="46" name="TextBox 45"/>
            <p:cNvSpPr txBox="1"/>
            <p:nvPr/>
          </p:nvSpPr>
          <p:spPr>
            <a:xfrm>
              <a:off x="3429672" y="2130884"/>
              <a:ext cx="1431991" cy="369332"/>
            </a:xfrm>
            <a:prstGeom prst="rect">
              <a:avLst/>
            </a:prstGeom>
            <a:noFill/>
          </p:spPr>
          <p:txBody>
            <a:bodyPr wrap="square" rtlCol="0">
              <a:spAutoFit/>
            </a:bodyPr>
            <a:lstStyle/>
            <a:p>
              <a:r>
                <a:rPr lang="en-US" dirty="0" smtClean="0">
                  <a:solidFill>
                    <a:srgbClr val="00ABEC"/>
                  </a:solidFill>
                </a:rPr>
                <a:t>GitHub ‘dev’</a:t>
              </a:r>
              <a:endParaRPr lang="en-US" dirty="0">
                <a:solidFill>
                  <a:srgbClr val="00ABEC"/>
                </a:solidFill>
              </a:endParaRPr>
            </a:p>
          </p:txBody>
        </p:sp>
      </p:grpSp>
      <p:grpSp>
        <p:nvGrpSpPr>
          <p:cNvPr id="50" name="Group 49"/>
          <p:cNvGrpSpPr/>
          <p:nvPr/>
        </p:nvGrpSpPr>
        <p:grpSpPr>
          <a:xfrm>
            <a:off x="3351577" y="2835986"/>
            <a:ext cx="2667000" cy="762000"/>
            <a:chOff x="7513637" y="4106862"/>
            <a:chExt cx="2667000" cy="762000"/>
          </a:xfrm>
        </p:grpSpPr>
        <p:pic>
          <p:nvPicPr>
            <p:cNvPr id="54" name="Picture 53"/>
            <p:cNvPicPr>
              <a:picLocks noChangeAspect="1"/>
            </p:cNvPicPr>
            <p:nvPr/>
          </p:nvPicPr>
          <p:blipFill>
            <a:blip r:embed="rId3"/>
            <a:stretch>
              <a:fillRect/>
            </a:stretch>
          </p:blipFill>
          <p:spPr>
            <a:xfrm>
              <a:off x="7513637" y="4106862"/>
              <a:ext cx="767014" cy="762000"/>
            </a:xfrm>
            <a:prstGeom prst="rect">
              <a:avLst/>
            </a:prstGeom>
          </p:spPr>
        </p:pic>
        <p:sp>
          <p:nvSpPr>
            <p:cNvPr id="55" name="TextBox 54"/>
            <p:cNvSpPr txBox="1"/>
            <p:nvPr/>
          </p:nvSpPr>
          <p:spPr>
            <a:xfrm>
              <a:off x="8317003" y="4262676"/>
              <a:ext cx="1863634" cy="369332"/>
            </a:xfrm>
            <a:prstGeom prst="rect">
              <a:avLst/>
            </a:prstGeom>
            <a:noFill/>
          </p:spPr>
          <p:txBody>
            <a:bodyPr wrap="square" rtlCol="0">
              <a:spAutoFit/>
            </a:bodyPr>
            <a:lstStyle/>
            <a:p>
              <a:endParaRPr lang="en-US" dirty="0">
                <a:solidFill>
                  <a:srgbClr val="00ABEC"/>
                </a:solidFill>
              </a:endParaRPr>
            </a:p>
          </p:txBody>
        </p:sp>
      </p:grpSp>
      <p:grpSp>
        <p:nvGrpSpPr>
          <p:cNvPr id="56" name="Group 55"/>
          <p:cNvGrpSpPr/>
          <p:nvPr/>
        </p:nvGrpSpPr>
        <p:grpSpPr>
          <a:xfrm>
            <a:off x="239100" y="4706422"/>
            <a:ext cx="1447800" cy="884230"/>
            <a:chOff x="884237" y="5649364"/>
            <a:chExt cx="1447800" cy="884230"/>
          </a:xfrm>
        </p:grpSpPr>
        <p:pic>
          <p:nvPicPr>
            <p:cNvPr id="57" name="Picture 56"/>
            <p:cNvPicPr>
              <a:picLocks noChangeAspect="1"/>
            </p:cNvPicPr>
            <p:nvPr/>
          </p:nvPicPr>
          <p:blipFill>
            <a:blip r:embed="rId4"/>
            <a:stretch>
              <a:fillRect/>
            </a:stretch>
          </p:blipFill>
          <p:spPr>
            <a:xfrm>
              <a:off x="1265237" y="5649364"/>
              <a:ext cx="679390" cy="424786"/>
            </a:xfrm>
            <a:prstGeom prst="rect">
              <a:avLst/>
            </a:prstGeom>
          </p:spPr>
        </p:pic>
        <p:sp>
          <p:nvSpPr>
            <p:cNvPr id="58" name="TextBox 57"/>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1</a:t>
              </a:r>
              <a:endParaRPr lang="en-US" dirty="0">
                <a:solidFill>
                  <a:srgbClr val="FFFFFF">
                    <a:lumMod val="50000"/>
                  </a:srgbClr>
                </a:solidFill>
              </a:endParaRPr>
            </a:p>
          </p:txBody>
        </p:sp>
      </p:grpSp>
      <p:grpSp>
        <p:nvGrpSpPr>
          <p:cNvPr id="63" name="Group 62"/>
          <p:cNvGrpSpPr/>
          <p:nvPr/>
        </p:nvGrpSpPr>
        <p:grpSpPr>
          <a:xfrm>
            <a:off x="1708820" y="4708274"/>
            <a:ext cx="1447800" cy="884230"/>
            <a:chOff x="884237" y="5649364"/>
            <a:chExt cx="1447800" cy="884230"/>
          </a:xfrm>
        </p:grpSpPr>
        <p:pic>
          <p:nvPicPr>
            <p:cNvPr id="64" name="Picture 63"/>
            <p:cNvPicPr>
              <a:picLocks noChangeAspect="1"/>
            </p:cNvPicPr>
            <p:nvPr/>
          </p:nvPicPr>
          <p:blipFill>
            <a:blip r:embed="rId4"/>
            <a:stretch>
              <a:fillRect/>
            </a:stretch>
          </p:blipFill>
          <p:spPr>
            <a:xfrm>
              <a:off x="1265237" y="5649364"/>
              <a:ext cx="679390" cy="424786"/>
            </a:xfrm>
            <a:prstGeom prst="rect">
              <a:avLst/>
            </a:prstGeom>
          </p:spPr>
        </p:pic>
        <p:sp>
          <p:nvSpPr>
            <p:cNvPr id="65" name="TextBox 64"/>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2</a:t>
              </a:r>
              <a:endParaRPr lang="en-US" dirty="0">
                <a:solidFill>
                  <a:srgbClr val="FFFFFF">
                    <a:lumMod val="50000"/>
                  </a:srgbClr>
                </a:solidFill>
              </a:endParaRPr>
            </a:p>
          </p:txBody>
        </p:sp>
      </p:grpSp>
      <p:cxnSp>
        <p:nvCxnSpPr>
          <p:cNvPr id="66" name="Straight Arrow Connector 65"/>
          <p:cNvCxnSpPr>
            <a:stCxn id="45" idx="3"/>
            <a:endCxn id="68" idx="1"/>
          </p:cNvCxnSpPr>
          <p:nvPr/>
        </p:nvCxnSpPr>
        <p:spPr>
          <a:xfrm flipV="1">
            <a:off x="2189477" y="2229800"/>
            <a:ext cx="1162100" cy="98434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3351577" y="1848800"/>
            <a:ext cx="2362200" cy="802145"/>
            <a:chOff x="7513637" y="4106862"/>
            <a:chExt cx="2362200" cy="802145"/>
          </a:xfrm>
        </p:grpSpPr>
        <p:pic>
          <p:nvPicPr>
            <p:cNvPr id="68" name="Picture 67"/>
            <p:cNvPicPr>
              <a:picLocks noChangeAspect="1"/>
            </p:cNvPicPr>
            <p:nvPr/>
          </p:nvPicPr>
          <p:blipFill>
            <a:blip r:embed="rId3"/>
            <a:stretch>
              <a:fillRect/>
            </a:stretch>
          </p:blipFill>
          <p:spPr>
            <a:xfrm>
              <a:off x="7513637" y="4106862"/>
              <a:ext cx="767014" cy="762000"/>
            </a:xfrm>
            <a:prstGeom prst="rect">
              <a:avLst/>
            </a:prstGeom>
          </p:spPr>
        </p:pic>
        <p:sp>
          <p:nvSpPr>
            <p:cNvPr id="69" name="TextBox 68"/>
            <p:cNvSpPr txBox="1"/>
            <p:nvPr/>
          </p:nvSpPr>
          <p:spPr>
            <a:xfrm>
              <a:off x="8317003" y="4262676"/>
              <a:ext cx="1558834" cy="646331"/>
            </a:xfrm>
            <a:prstGeom prst="rect">
              <a:avLst/>
            </a:prstGeom>
            <a:noFill/>
          </p:spPr>
          <p:txBody>
            <a:bodyPr wrap="square" rtlCol="0">
              <a:spAutoFit/>
            </a:bodyPr>
            <a:lstStyle/>
            <a:p>
              <a:r>
                <a:rPr lang="en-US" dirty="0">
                  <a:solidFill>
                    <a:srgbClr val="00ABEC"/>
                  </a:solidFill>
                </a:rPr>
                <a:t>UI site (Angular</a:t>
              </a:r>
              <a:r>
                <a:rPr lang="en-US" dirty="0" smtClean="0">
                  <a:solidFill>
                    <a:srgbClr val="00ABEC"/>
                  </a:solidFill>
                </a:rPr>
                <a:t>)</a:t>
              </a:r>
              <a:endParaRPr lang="en-US" dirty="0">
                <a:solidFill>
                  <a:srgbClr val="00ABEC"/>
                </a:solidFill>
              </a:endParaRPr>
            </a:p>
          </p:txBody>
        </p:sp>
      </p:grpSp>
      <p:pic>
        <p:nvPicPr>
          <p:cNvPr id="70" name="Picture 69"/>
          <p:cNvPicPr>
            <a:picLocks noChangeAspect="1"/>
          </p:cNvPicPr>
          <p:nvPr/>
        </p:nvPicPr>
        <p:blipFill>
          <a:blip r:embed="rId5"/>
          <a:stretch>
            <a:fillRect/>
          </a:stretch>
        </p:blipFill>
        <p:spPr>
          <a:xfrm>
            <a:off x="3458484" y="3878262"/>
            <a:ext cx="553200" cy="584665"/>
          </a:xfrm>
          <a:prstGeom prst="rect">
            <a:avLst/>
          </a:prstGeom>
        </p:spPr>
      </p:pic>
      <p:sp>
        <p:nvSpPr>
          <p:cNvPr id="71" name="Rectangle 70"/>
          <p:cNvSpPr/>
          <p:nvPr/>
        </p:nvSpPr>
        <p:spPr>
          <a:xfrm>
            <a:off x="4113577" y="3040062"/>
            <a:ext cx="1452642" cy="369332"/>
          </a:xfrm>
          <a:prstGeom prst="rect">
            <a:avLst/>
          </a:prstGeom>
        </p:spPr>
        <p:txBody>
          <a:bodyPr wrap="none">
            <a:spAutoFit/>
          </a:bodyPr>
          <a:lstStyle/>
          <a:p>
            <a:r>
              <a:rPr lang="en-US" dirty="0">
                <a:solidFill>
                  <a:srgbClr val="00ABEC"/>
                </a:solidFill>
              </a:rPr>
              <a:t>Backend site</a:t>
            </a:r>
          </a:p>
        </p:txBody>
      </p:sp>
      <p:cxnSp>
        <p:nvCxnSpPr>
          <p:cNvPr id="72" name="Straight Arrow Connector 71"/>
          <p:cNvCxnSpPr>
            <a:stCxn id="68" idx="2"/>
            <a:endCxn id="54" idx="0"/>
          </p:cNvCxnSpPr>
          <p:nvPr/>
        </p:nvCxnSpPr>
        <p:spPr>
          <a:xfrm>
            <a:off x="3735084" y="2610800"/>
            <a:ext cx="0" cy="22518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4" idx="2"/>
            <a:endCxn id="70" idx="0"/>
          </p:cNvCxnSpPr>
          <p:nvPr/>
        </p:nvCxnSpPr>
        <p:spPr>
          <a:xfrm>
            <a:off x="3735084" y="3597986"/>
            <a:ext cx="0" cy="28027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827577" y="1250908"/>
            <a:ext cx="893514"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Dev</a:t>
            </a:r>
          </a:p>
        </p:txBody>
      </p:sp>
      <p:cxnSp>
        <p:nvCxnSpPr>
          <p:cNvPr id="75" name="Straight Arrow Connector 74"/>
          <p:cNvCxnSpPr>
            <a:stCxn id="51" idx="0"/>
            <a:endCxn id="45" idx="2"/>
          </p:cNvCxnSpPr>
          <p:nvPr/>
        </p:nvCxnSpPr>
        <p:spPr>
          <a:xfrm flipH="1" flipV="1">
            <a:off x="1726410" y="3674186"/>
            <a:ext cx="3373341" cy="173180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91960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447098"/>
          </a:xfrm>
        </p:spPr>
        <p:txBody>
          <a:bodyPr/>
          <a:lstStyle/>
          <a:p>
            <a:r>
              <a:rPr lang="en-US" dirty="0" smtClean="0"/>
              <a:t>Continuous </a:t>
            </a:r>
            <a:r>
              <a:rPr lang="en-US" dirty="0" err="1" smtClean="0"/>
              <a:t>WebJobs</a:t>
            </a:r>
            <a:endParaRPr lang="en-US" dirty="0" smtClean="0"/>
          </a:p>
          <a:p>
            <a:pPr lvl="1"/>
            <a:r>
              <a:rPr lang="en-US" dirty="0" smtClean="0"/>
              <a:t>Always running, picking up work from a queue</a:t>
            </a:r>
          </a:p>
          <a:p>
            <a:r>
              <a:rPr lang="en-US" dirty="0" smtClean="0"/>
              <a:t>Triggered </a:t>
            </a:r>
            <a:r>
              <a:rPr lang="en-US" dirty="0" err="1" smtClean="0"/>
              <a:t>WebJobs</a:t>
            </a:r>
            <a:endParaRPr lang="en-US" dirty="0" smtClean="0"/>
          </a:p>
          <a:p>
            <a:pPr lvl="1"/>
            <a:r>
              <a:rPr lang="en-US" dirty="0" smtClean="0"/>
              <a:t>Manual</a:t>
            </a:r>
          </a:p>
          <a:p>
            <a:pPr lvl="1"/>
            <a:r>
              <a:rPr lang="en-US" dirty="0" smtClean="0"/>
              <a:t>Scheduled</a:t>
            </a:r>
          </a:p>
          <a:p>
            <a:pPr lvl="1"/>
            <a:r>
              <a:rPr lang="en-US" dirty="0" smtClean="0"/>
              <a:t>Only difference is who triggers them</a:t>
            </a:r>
          </a:p>
          <a:p>
            <a:pPr lvl="1"/>
            <a:r>
              <a:rPr lang="en-US" dirty="0" smtClean="0"/>
              <a:t>Use your ARM template to set up the scheduler!</a:t>
            </a:r>
            <a:endParaRPr lang="en-US" dirty="0"/>
          </a:p>
        </p:txBody>
      </p:sp>
      <p:sp>
        <p:nvSpPr>
          <p:cNvPr id="3" name="Title 2"/>
          <p:cNvSpPr>
            <a:spLocks noGrp="1"/>
          </p:cNvSpPr>
          <p:nvPr>
            <p:ph type="title"/>
          </p:nvPr>
        </p:nvSpPr>
        <p:spPr/>
        <p:txBody>
          <a:bodyPr/>
          <a:lstStyle/>
          <a:p>
            <a:r>
              <a:rPr lang="en-US" dirty="0" err="1" smtClean="0"/>
              <a:t>WebJobs</a:t>
            </a:r>
            <a:endParaRPr lang="en-US" dirty="0"/>
          </a:p>
        </p:txBody>
      </p:sp>
    </p:spTree>
    <p:extLst>
      <p:ext uri="{BB962C8B-B14F-4D97-AF65-F5344CB8AC3E}">
        <p14:creationId xmlns:p14="http://schemas.microsoft.com/office/powerpoint/2010/main" val="91978986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a:t>
            </a:r>
            <a:r>
              <a:rPr lang="en-US" dirty="0" err="1" smtClean="0"/>
              <a:t>WebJob</a:t>
            </a:r>
            <a:r>
              <a:rPr lang="en-US" dirty="0" smtClean="0"/>
              <a:t> with scheduler</a:t>
            </a:r>
            <a:endParaRPr lang="en-US" dirty="0"/>
          </a:p>
        </p:txBody>
      </p:sp>
    </p:spTree>
    <p:extLst>
      <p:ext uri="{BB962C8B-B14F-4D97-AF65-F5344CB8AC3E}">
        <p14:creationId xmlns:p14="http://schemas.microsoft.com/office/powerpoint/2010/main" val="158100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092881"/>
          </a:xfrm>
        </p:spPr>
        <p:txBody>
          <a:bodyPr/>
          <a:lstStyle/>
          <a:p>
            <a:r>
              <a:rPr lang="en-US" dirty="0"/>
              <a:t>Notification fires after deployment completion</a:t>
            </a:r>
          </a:p>
          <a:p>
            <a:r>
              <a:rPr lang="en-US" dirty="0"/>
              <a:t>Payload contains details about the deployment</a:t>
            </a:r>
          </a:p>
          <a:p>
            <a:r>
              <a:rPr lang="en-US" dirty="0"/>
              <a:t>Can be hooked up to sites like </a:t>
            </a:r>
            <a:r>
              <a:rPr lang="en-US" dirty="0" err="1" smtClean="0"/>
              <a:t>Zapier</a:t>
            </a:r>
            <a:endParaRPr lang="en-US" dirty="0"/>
          </a:p>
        </p:txBody>
      </p:sp>
      <p:sp>
        <p:nvSpPr>
          <p:cNvPr id="3" name="Title 2"/>
          <p:cNvSpPr>
            <a:spLocks noGrp="1"/>
          </p:cNvSpPr>
          <p:nvPr>
            <p:ph type="title"/>
          </p:nvPr>
        </p:nvSpPr>
        <p:spPr/>
        <p:txBody>
          <a:bodyPr/>
          <a:lstStyle/>
          <a:p>
            <a:r>
              <a:rPr lang="en-US" dirty="0"/>
              <a:t>Post deployment notifications</a:t>
            </a:r>
          </a:p>
        </p:txBody>
      </p:sp>
    </p:spTree>
    <p:extLst>
      <p:ext uri="{BB962C8B-B14F-4D97-AF65-F5344CB8AC3E}">
        <p14:creationId xmlns:p14="http://schemas.microsoft.com/office/powerpoint/2010/main" val="378043530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2-620</a:t>
            </a:r>
          </a:p>
        </p:txBody>
      </p:sp>
      <p:sp>
        <p:nvSpPr>
          <p:cNvPr id="2" name="Title 1"/>
          <p:cNvSpPr>
            <a:spLocks noGrp="1"/>
          </p:cNvSpPr>
          <p:nvPr>
            <p:ph type="title"/>
          </p:nvPr>
        </p:nvSpPr>
        <p:spPr/>
        <p:txBody>
          <a:bodyPr/>
          <a:lstStyle/>
          <a:p>
            <a:r>
              <a:rPr lang="en-US" dirty="0"/>
              <a:t>Agile Development in Practice</a:t>
            </a:r>
            <a:br>
              <a:rPr lang="en-US" dirty="0"/>
            </a:br>
            <a:r>
              <a:rPr lang="en-US" sz="3600" dirty="0"/>
              <a:t>Tips and Tricks for Modernized Development Cycle</a:t>
            </a:r>
          </a:p>
        </p:txBody>
      </p:sp>
      <p:sp>
        <p:nvSpPr>
          <p:cNvPr id="3" name="Subtitle 2"/>
          <p:cNvSpPr>
            <a:spLocks noGrp="1"/>
          </p:cNvSpPr>
          <p:nvPr>
            <p:ph type="body" sz="quarter" idx="13"/>
          </p:nvPr>
        </p:nvSpPr>
        <p:spPr>
          <a:xfrm>
            <a:off x="274702" y="307621"/>
            <a:ext cx="3656013" cy="911019"/>
          </a:xfrm>
        </p:spPr>
        <p:txBody>
          <a:bodyPr/>
          <a:lstStyle/>
          <a:p>
            <a:r>
              <a:rPr lang="en-US" dirty="0" smtClean="0"/>
              <a:t>David Ebbo</a:t>
            </a:r>
          </a:p>
          <a:p>
            <a:r>
              <a:rPr lang="en-US" dirty="0" smtClean="0"/>
              <a:t>Engineering Lead</a:t>
            </a:r>
          </a:p>
        </p:txBody>
      </p:sp>
    </p:spTree>
    <p:extLst>
      <p:ext uri="{BB962C8B-B14F-4D97-AF65-F5344CB8AC3E}">
        <p14:creationId xmlns:p14="http://schemas.microsoft.com/office/powerpoint/2010/main" val="39041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itle 2"/>
          <p:cNvSpPr>
            <a:spLocks noGrp="1"/>
          </p:cNvSpPr>
          <p:nvPr>
            <p:ph type="title"/>
          </p:nvPr>
        </p:nvSpPr>
        <p:spPr/>
        <p:txBody>
          <a:bodyPr/>
          <a:lstStyle/>
          <a:p>
            <a:r>
              <a:rPr lang="en-US" dirty="0"/>
              <a:t>Post deployment notifications</a:t>
            </a:r>
          </a:p>
        </p:txBody>
      </p:sp>
      <p:cxnSp>
        <p:nvCxnSpPr>
          <p:cNvPr id="34" name="Straight Arrow Connector 33"/>
          <p:cNvCxnSpPr>
            <a:stCxn id="51" idx="0"/>
            <a:endCxn id="26" idx="2"/>
          </p:cNvCxnSpPr>
          <p:nvPr/>
        </p:nvCxnSpPr>
        <p:spPr>
          <a:xfrm flipV="1">
            <a:off x="2992341" y="3674186"/>
            <a:ext cx="1311738" cy="103223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6" idx="3"/>
            <a:endCxn id="41" idx="1"/>
          </p:cNvCxnSpPr>
          <p:nvPr/>
        </p:nvCxnSpPr>
        <p:spPr>
          <a:xfrm>
            <a:off x="4767146" y="3214144"/>
            <a:ext cx="2060691" cy="284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55" idx="0"/>
            <a:endCxn id="26" idx="2"/>
          </p:cNvCxnSpPr>
          <p:nvPr/>
        </p:nvCxnSpPr>
        <p:spPr>
          <a:xfrm flipH="1" flipV="1">
            <a:off x="4304079" y="3674186"/>
            <a:ext cx="1327361" cy="1034088"/>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9446" y="2384008"/>
            <a:ext cx="1431991" cy="1290178"/>
            <a:chOff x="3429672" y="2130884"/>
            <a:chExt cx="1431991" cy="1290178"/>
          </a:xfrm>
        </p:grpSpPr>
        <p:pic>
          <p:nvPicPr>
            <p:cNvPr id="26" name="Picture 25"/>
            <p:cNvPicPr>
              <a:picLocks noChangeAspect="1"/>
            </p:cNvPicPr>
            <p:nvPr/>
          </p:nvPicPr>
          <p:blipFill>
            <a:blip r:embed="rId2"/>
            <a:stretch>
              <a:fillRect/>
            </a:stretch>
          </p:blipFill>
          <p:spPr>
            <a:xfrm>
              <a:off x="3551237" y="2500978"/>
              <a:ext cx="926135" cy="920084"/>
            </a:xfrm>
            <a:prstGeom prst="rect">
              <a:avLst/>
            </a:prstGeom>
          </p:spPr>
        </p:pic>
        <p:sp>
          <p:nvSpPr>
            <p:cNvPr id="39" name="TextBox 38"/>
            <p:cNvSpPr txBox="1"/>
            <p:nvPr/>
          </p:nvSpPr>
          <p:spPr>
            <a:xfrm>
              <a:off x="3429672" y="2130884"/>
              <a:ext cx="1431991" cy="369332"/>
            </a:xfrm>
            <a:prstGeom prst="rect">
              <a:avLst/>
            </a:prstGeom>
            <a:noFill/>
          </p:spPr>
          <p:txBody>
            <a:bodyPr wrap="square" rtlCol="0">
              <a:spAutoFit/>
            </a:bodyPr>
            <a:lstStyle/>
            <a:p>
              <a:r>
                <a:rPr lang="en-US" dirty="0" smtClean="0">
                  <a:solidFill>
                    <a:srgbClr val="00ABEC"/>
                  </a:solidFill>
                </a:rPr>
                <a:t>GitHub ‘dev’</a:t>
              </a:r>
              <a:endParaRPr lang="en-US" dirty="0">
                <a:solidFill>
                  <a:srgbClr val="00ABEC"/>
                </a:solidFill>
              </a:endParaRPr>
            </a:p>
          </p:txBody>
        </p:sp>
      </p:grpSp>
      <p:grpSp>
        <p:nvGrpSpPr>
          <p:cNvPr id="43" name="Group 42"/>
          <p:cNvGrpSpPr/>
          <p:nvPr/>
        </p:nvGrpSpPr>
        <p:grpSpPr>
          <a:xfrm>
            <a:off x="6827837" y="2835986"/>
            <a:ext cx="2667000" cy="762000"/>
            <a:chOff x="7513637" y="4106862"/>
            <a:chExt cx="2667000" cy="762000"/>
          </a:xfrm>
        </p:grpSpPr>
        <p:pic>
          <p:nvPicPr>
            <p:cNvPr id="41" name="Picture 40"/>
            <p:cNvPicPr>
              <a:picLocks noChangeAspect="1"/>
            </p:cNvPicPr>
            <p:nvPr/>
          </p:nvPicPr>
          <p:blipFill>
            <a:blip r:embed="rId3"/>
            <a:stretch>
              <a:fillRect/>
            </a:stretch>
          </p:blipFill>
          <p:spPr>
            <a:xfrm>
              <a:off x="7513637" y="4106862"/>
              <a:ext cx="767014" cy="762000"/>
            </a:xfrm>
            <a:prstGeom prst="rect">
              <a:avLst/>
            </a:prstGeom>
          </p:spPr>
        </p:pic>
        <p:sp>
          <p:nvSpPr>
            <p:cNvPr id="42" name="TextBox 41"/>
            <p:cNvSpPr txBox="1"/>
            <p:nvPr/>
          </p:nvSpPr>
          <p:spPr>
            <a:xfrm>
              <a:off x="8317003" y="4262676"/>
              <a:ext cx="1863634" cy="369332"/>
            </a:xfrm>
            <a:prstGeom prst="rect">
              <a:avLst/>
            </a:prstGeom>
            <a:noFill/>
          </p:spPr>
          <p:txBody>
            <a:bodyPr wrap="square" rtlCol="0">
              <a:spAutoFit/>
            </a:bodyPr>
            <a:lstStyle/>
            <a:p>
              <a:endParaRPr lang="en-US" dirty="0">
                <a:solidFill>
                  <a:srgbClr val="00ABEC"/>
                </a:solidFill>
              </a:endParaRPr>
            </a:p>
          </p:txBody>
        </p:sp>
      </p:grpSp>
      <p:grpSp>
        <p:nvGrpSpPr>
          <p:cNvPr id="53" name="Group 52"/>
          <p:cNvGrpSpPr/>
          <p:nvPr/>
        </p:nvGrpSpPr>
        <p:grpSpPr>
          <a:xfrm>
            <a:off x="2271646" y="4706422"/>
            <a:ext cx="1447800" cy="884230"/>
            <a:chOff x="884237" y="5649364"/>
            <a:chExt cx="1447800" cy="884230"/>
          </a:xfrm>
        </p:grpSpPr>
        <p:pic>
          <p:nvPicPr>
            <p:cNvPr id="51" name="Picture 50"/>
            <p:cNvPicPr>
              <a:picLocks noChangeAspect="1"/>
            </p:cNvPicPr>
            <p:nvPr/>
          </p:nvPicPr>
          <p:blipFill>
            <a:blip r:embed="rId4"/>
            <a:stretch>
              <a:fillRect/>
            </a:stretch>
          </p:blipFill>
          <p:spPr>
            <a:xfrm>
              <a:off x="1265237" y="5649364"/>
              <a:ext cx="679390" cy="424786"/>
            </a:xfrm>
            <a:prstGeom prst="rect">
              <a:avLst/>
            </a:prstGeom>
          </p:spPr>
        </p:pic>
        <p:sp>
          <p:nvSpPr>
            <p:cNvPr id="52" name="TextBox 51"/>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1</a:t>
              </a:r>
              <a:endParaRPr lang="en-US" dirty="0">
                <a:solidFill>
                  <a:srgbClr val="FFFFFF">
                    <a:lumMod val="50000"/>
                  </a:srgbClr>
                </a:solidFill>
              </a:endParaRPr>
            </a:p>
          </p:txBody>
        </p:sp>
      </p:grpSp>
      <p:grpSp>
        <p:nvGrpSpPr>
          <p:cNvPr id="54" name="Group 53"/>
          <p:cNvGrpSpPr/>
          <p:nvPr/>
        </p:nvGrpSpPr>
        <p:grpSpPr>
          <a:xfrm>
            <a:off x="4910745" y="4708274"/>
            <a:ext cx="1447800" cy="884230"/>
            <a:chOff x="884237" y="5649364"/>
            <a:chExt cx="1447800" cy="884230"/>
          </a:xfrm>
        </p:grpSpPr>
        <p:pic>
          <p:nvPicPr>
            <p:cNvPr id="55" name="Picture 54"/>
            <p:cNvPicPr>
              <a:picLocks noChangeAspect="1"/>
            </p:cNvPicPr>
            <p:nvPr/>
          </p:nvPicPr>
          <p:blipFill>
            <a:blip r:embed="rId4"/>
            <a:stretch>
              <a:fillRect/>
            </a:stretch>
          </p:blipFill>
          <p:spPr>
            <a:xfrm>
              <a:off x="1265237" y="5649364"/>
              <a:ext cx="679390" cy="424786"/>
            </a:xfrm>
            <a:prstGeom prst="rect">
              <a:avLst/>
            </a:prstGeom>
          </p:spPr>
        </p:pic>
        <p:sp>
          <p:nvSpPr>
            <p:cNvPr id="56" name="TextBox 55"/>
            <p:cNvSpPr txBox="1"/>
            <p:nvPr/>
          </p:nvSpPr>
          <p:spPr>
            <a:xfrm>
              <a:off x="884237" y="6164262"/>
              <a:ext cx="1447800" cy="369332"/>
            </a:xfrm>
            <a:prstGeom prst="rect">
              <a:avLst/>
            </a:prstGeom>
            <a:noFill/>
          </p:spPr>
          <p:txBody>
            <a:bodyPr wrap="square" rtlCol="0">
              <a:spAutoFit/>
            </a:bodyPr>
            <a:lstStyle/>
            <a:p>
              <a:r>
                <a:rPr lang="en-US" dirty="0" smtClean="0">
                  <a:solidFill>
                    <a:srgbClr val="FFFFFF">
                      <a:lumMod val="50000"/>
                    </a:srgbClr>
                  </a:solidFill>
                </a:rPr>
                <a:t>Developer 2</a:t>
              </a:r>
              <a:endParaRPr lang="en-US" dirty="0">
                <a:solidFill>
                  <a:srgbClr val="FFFFFF">
                    <a:lumMod val="50000"/>
                  </a:srgbClr>
                </a:solidFill>
              </a:endParaRPr>
            </a:p>
          </p:txBody>
        </p:sp>
      </p:grpSp>
      <p:cxnSp>
        <p:nvCxnSpPr>
          <p:cNvPr id="24" name="Straight Arrow Connector 23"/>
          <p:cNvCxnSpPr>
            <a:stCxn id="26" idx="3"/>
            <a:endCxn id="27" idx="1"/>
          </p:cNvCxnSpPr>
          <p:nvPr/>
        </p:nvCxnSpPr>
        <p:spPr>
          <a:xfrm flipV="1">
            <a:off x="4767146" y="2229800"/>
            <a:ext cx="2060691" cy="98434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827837" y="1848800"/>
            <a:ext cx="2362200" cy="802145"/>
            <a:chOff x="7513637" y="4106862"/>
            <a:chExt cx="2362200" cy="802145"/>
          </a:xfrm>
        </p:grpSpPr>
        <p:pic>
          <p:nvPicPr>
            <p:cNvPr id="27" name="Picture 26"/>
            <p:cNvPicPr>
              <a:picLocks noChangeAspect="1"/>
            </p:cNvPicPr>
            <p:nvPr/>
          </p:nvPicPr>
          <p:blipFill>
            <a:blip r:embed="rId3"/>
            <a:stretch>
              <a:fillRect/>
            </a:stretch>
          </p:blipFill>
          <p:spPr>
            <a:xfrm>
              <a:off x="7513637" y="4106862"/>
              <a:ext cx="767014" cy="762000"/>
            </a:xfrm>
            <a:prstGeom prst="rect">
              <a:avLst/>
            </a:prstGeom>
          </p:spPr>
        </p:pic>
        <p:sp>
          <p:nvSpPr>
            <p:cNvPr id="28" name="TextBox 27"/>
            <p:cNvSpPr txBox="1"/>
            <p:nvPr/>
          </p:nvSpPr>
          <p:spPr>
            <a:xfrm>
              <a:off x="8317003" y="4262676"/>
              <a:ext cx="1558834" cy="646331"/>
            </a:xfrm>
            <a:prstGeom prst="rect">
              <a:avLst/>
            </a:prstGeom>
            <a:noFill/>
          </p:spPr>
          <p:txBody>
            <a:bodyPr wrap="square" rtlCol="0">
              <a:spAutoFit/>
            </a:bodyPr>
            <a:lstStyle/>
            <a:p>
              <a:r>
                <a:rPr lang="en-US" dirty="0">
                  <a:solidFill>
                    <a:srgbClr val="00ABEC"/>
                  </a:solidFill>
                </a:rPr>
                <a:t>UI site (Angular</a:t>
              </a:r>
              <a:r>
                <a:rPr lang="en-US" dirty="0" smtClean="0">
                  <a:solidFill>
                    <a:srgbClr val="00ABEC"/>
                  </a:solidFill>
                </a:rPr>
                <a:t>)</a:t>
              </a:r>
              <a:endParaRPr lang="en-US" dirty="0">
                <a:solidFill>
                  <a:srgbClr val="00ABEC"/>
                </a:solidFill>
              </a:endParaRPr>
            </a:p>
          </p:txBody>
        </p:sp>
      </p:grpSp>
      <p:pic>
        <p:nvPicPr>
          <p:cNvPr id="31" name="Picture 30"/>
          <p:cNvPicPr>
            <a:picLocks noChangeAspect="1"/>
          </p:cNvPicPr>
          <p:nvPr/>
        </p:nvPicPr>
        <p:blipFill>
          <a:blip r:embed="rId5"/>
          <a:stretch>
            <a:fillRect/>
          </a:stretch>
        </p:blipFill>
        <p:spPr>
          <a:xfrm>
            <a:off x="7023407" y="3897971"/>
            <a:ext cx="553200" cy="584665"/>
          </a:xfrm>
          <a:prstGeom prst="rect">
            <a:avLst/>
          </a:prstGeom>
        </p:spPr>
      </p:pic>
      <p:sp>
        <p:nvSpPr>
          <p:cNvPr id="6" name="Rectangle 5"/>
          <p:cNvSpPr/>
          <p:nvPr/>
        </p:nvSpPr>
        <p:spPr>
          <a:xfrm>
            <a:off x="7589837" y="3040062"/>
            <a:ext cx="1452642" cy="369332"/>
          </a:xfrm>
          <a:prstGeom prst="rect">
            <a:avLst/>
          </a:prstGeom>
        </p:spPr>
        <p:txBody>
          <a:bodyPr wrap="none">
            <a:spAutoFit/>
          </a:bodyPr>
          <a:lstStyle/>
          <a:p>
            <a:r>
              <a:rPr lang="en-US" dirty="0">
                <a:solidFill>
                  <a:srgbClr val="00ABEC"/>
                </a:solidFill>
              </a:rPr>
              <a:t>Backend site</a:t>
            </a:r>
          </a:p>
        </p:txBody>
      </p:sp>
      <p:cxnSp>
        <p:nvCxnSpPr>
          <p:cNvPr id="32" name="Straight Arrow Connector 31"/>
          <p:cNvCxnSpPr>
            <a:stCxn id="27" idx="2"/>
            <a:endCxn id="41" idx="0"/>
          </p:cNvCxnSpPr>
          <p:nvPr/>
        </p:nvCxnSpPr>
        <p:spPr>
          <a:xfrm>
            <a:off x="7211344" y="2610800"/>
            <a:ext cx="0" cy="225186"/>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1" idx="2"/>
          </p:cNvCxnSpPr>
          <p:nvPr/>
        </p:nvCxnSpPr>
        <p:spPr>
          <a:xfrm>
            <a:off x="7211344" y="3597986"/>
            <a:ext cx="0" cy="297563"/>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bwMode="auto">
          <a:xfrm>
            <a:off x="9013961" y="1573516"/>
            <a:ext cx="1295400" cy="550568"/>
          </a:xfrm>
          <a:prstGeom prst="rect">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2400" dirty="0" err="1" smtClean="0">
                <a:gradFill>
                  <a:gsLst>
                    <a:gs pos="0">
                      <a:srgbClr val="FFFFFF"/>
                    </a:gs>
                    <a:gs pos="100000">
                      <a:srgbClr val="FFFFFF"/>
                    </a:gs>
                  </a:gsLst>
                  <a:lin ang="5400000" scaled="0"/>
                </a:gradFill>
                <a:ea typeface="Segoe UI" pitchFamily="34" charset="0"/>
                <a:cs typeface="Segoe UI" pitchFamily="34" charset="0"/>
              </a:rPr>
              <a:t>Zapier</a:t>
            </a: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33" name="Straight Arrow Connector 32"/>
          <p:cNvCxnSpPr>
            <a:stCxn id="27" idx="0"/>
            <a:endCxn id="29" idx="1"/>
          </p:cNvCxnSpPr>
          <p:nvPr/>
        </p:nvCxnSpPr>
        <p:spPr>
          <a:xfrm>
            <a:off x="7211344" y="1848800"/>
            <a:ext cx="1802617" cy="0"/>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p:nvPicPr>
        <p:blipFill>
          <a:blip r:embed="rId6"/>
          <a:stretch>
            <a:fillRect/>
          </a:stretch>
        </p:blipFill>
        <p:spPr>
          <a:xfrm>
            <a:off x="9443764" y="3350421"/>
            <a:ext cx="435794" cy="614504"/>
          </a:xfrm>
          <a:prstGeom prst="rect">
            <a:avLst/>
          </a:prstGeom>
        </p:spPr>
      </p:pic>
      <p:cxnSp>
        <p:nvCxnSpPr>
          <p:cNvPr id="40" name="Straight Arrow Connector 39"/>
          <p:cNvCxnSpPr>
            <a:stCxn id="29" idx="2"/>
            <a:endCxn id="37" idx="0"/>
          </p:cNvCxnSpPr>
          <p:nvPr/>
        </p:nvCxnSpPr>
        <p:spPr>
          <a:xfrm>
            <a:off x="9661661" y="2124084"/>
            <a:ext cx="0" cy="122633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695975" y="2495571"/>
            <a:ext cx="1641666" cy="369332"/>
          </a:xfrm>
          <a:prstGeom prst="rect">
            <a:avLst/>
          </a:prstGeom>
          <a:noFill/>
        </p:spPr>
        <p:txBody>
          <a:bodyPr wrap="square" rtlCol="0">
            <a:spAutoFit/>
          </a:bodyPr>
          <a:lstStyle/>
          <a:p>
            <a:r>
              <a:rPr lang="en-US" dirty="0" smtClean="0">
                <a:solidFill>
                  <a:srgbClr val="FFFFFF">
                    <a:lumMod val="50000"/>
                  </a:srgbClr>
                </a:solidFill>
              </a:rPr>
              <a:t>Text message</a:t>
            </a:r>
            <a:endParaRPr lang="en-US" dirty="0">
              <a:solidFill>
                <a:srgbClr val="FFFFFF">
                  <a:lumMod val="50000"/>
                </a:srgbClr>
              </a:solidFill>
            </a:endParaRPr>
          </a:p>
        </p:txBody>
      </p:sp>
    </p:spTree>
    <p:extLst>
      <p:ext uri="{BB962C8B-B14F-4D97-AF65-F5344CB8AC3E}">
        <p14:creationId xmlns:p14="http://schemas.microsoft.com/office/powerpoint/2010/main" val="360220414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Post deployment notifications</a:t>
            </a:r>
            <a:endParaRPr lang="en-US" dirty="0"/>
          </a:p>
        </p:txBody>
      </p:sp>
    </p:spTree>
    <p:extLst>
      <p:ext uri="{BB962C8B-B14F-4D97-AF65-F5344CB8AC3E}">
        <p14:creationId xmlns:p14="http://schemas.microsoft.com/office/powerpoint/2010/main" val="233365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Kudu tips and tricks</a:t>
            </a:r>
            <a:endParaRPr lang="en-US" dirty="0"/>
          </a:p>
        </p:txBody>
      </p:sp>
    </p:spTree>
    <p:extLst>
      <p:ext uri="{BB962C8B-B14F-4D97-AF65-F5344CB8AC3E}">
        <p14:creationId xmlns:p14="http://schemas.microsoft.com/office/powerpoint/2010/main" val="376196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1415772"/>
          </a:xfrm>
        </p:spPr>
        <p:txBody>
          <a:bodyPr/>
          <a:lstStyle/>
          <a:p>
            <a:r>
              <a:rPr lang="en-US" dirty="0" smtClean="0"/>
              <a:t>Use ARM templates to provision your resources</a:t>
            </a:r>
          </a:p>
          <a:p>
            <a:r>
              <a:rPr lang="en-US" dirty="0" smtClean="0"/>
              <a:t>Use continuous deployment</a:t>
            </a:r>
            <a:endParaRPr lang="en-US" dirty="0"/>
          </a:p>
        </p:txBody>
      </p:sp>
      <p:sp>
        <p:nvSpPr>
          <p:cNvPr id="2" name="Title 1"/>
          <p:cNvSpPr>
            <a:spLocks noGrp="1"/>
          </p:cNvSpPr>
          <p:nvPr>
            <p:ph type="title"/>
          </p:nvPr>
        </p:nvSpPr>
        <p:spPr/>
        <p:txBody>
          <a:bodyPr/>
          <a:lstStyle/>
          <a:p>
            <a:r>
              <a:rPr lang="en-US" dirty="0" smtClean="0"/>
              <a:t>Key takeaways</a:t>
            </a:r>
            <a:endParaRPr lang="en-US" dirty="0"/>
          </a:p>
        </p:txBody>
      </p:sp>
    </p:spTree>
    <p:extLst>
      <p:ext uri="{BB962C8B-B14F-4D97-AF65-F5344CB8AC3E}">
        <p14:creationId xmlns:p14="http://schemas.microsoft.com/office/powerpoint/2010/main" val="88848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930276" y="1744662"/>
            <a:ext cx="10926761" cy="46482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188720" tIns="146304" rIns="548640" bIns="146304" rtlCol="0" anchor="t" anchorCtr="0"/>
          <a:lstStyle/>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Improve your skills by enrolling in our </a:t>
            </a:r>
            <a:r>
              <a:rPr lang="en-US" sz="3600" dirty="0" smtClean="0">
                <a:gradFill>
                  <a:gsLst>
                    <a:gs pos="20354">
                      <a:srgbClr val="FFFFFF"/>
                    </a:gs>
                    <a:gs pos="46000">
                      <a:srgbClr val="FFFFFF"/>
                    </a:gs>
                  </a:gsLst>
                  <a:lin ang="5400000" scaled="0"/>
                </a:gradFill>
                <a:latin typeface="Segoe UI Light"/>
              </a:rPr>
              <a:t/>
            </a:r>
            <a:br>
              <a:rPr lang="en-US" sz="3600" dirty="0" smtClean="0">
                <a:gradFill>
                  <a:gsLst>
                    <a:gs pos="20354">
                      <a:srgbClr val="FFFFFF"/>
                    </a:gs>
                    <a:gs pos="46000">
                      <a:srgbClr val="FFFFFF"/>
                    </a:gs>
                  </a:gsLst>
                  <a:lin ang="5400000" scaled="0"/>
                </a:gradFill>
                <a:latin typeface="Segoe UI Light"/>
              </a:rPr>
            </a:br>
            <a:r>
              <a:rPr lang="en-US" sz="3600" dirty="0" smtClean="0">
                <a:gradFill>
                  <a:gsLst>
                    <a:gs pos="20354">
                      <a:srgbClr val="FFFFFF"/>
                    </a:gs>
                    <a:gs pos="46000">
                      <a:srgbClr val="FFFFFF"/>
                    </a:gs>
                  </a:gsLst>
                  <a:lin ang="5400000" scaled="0"/>
                </a:gradFill>
                <a:latin typeface="Segoe UI Light"/>
                <a:hlinkClick r:id="rId2"/>
              </a:rPr>
              <a:t>free </a:t>
            </a:r>
            <a:r>
              <a:rPr lang="en-US" sz="3600" dirty="0">
                <a:gradFill>
                  <a:gsLst>
                    <a:gs pos="20354">
                      <a:srgbClr val="FFFFFF"/>
                    </a:gs>
                    <a:gs pos="46000">
                      <a:srgbClr val="FFFFFF"/>
                    </a:gs>
                  </a:gsLst>
                  <a:lin ang="5400000" scaled="0"/>
                </a:gradFill>
                <a:latin typeface="Segoe UI Light"/>
                <a:hlinkClick r:id="rId2"/>
              </a:rPr>
              <a:t>cloud development courses </a:t>
            </a:r>
            <a:r>
              <a:rPr lang="en-US" sz="3600" dirty="0">
                <a:gradFill>
                  <a:gsLst>
                    <a:gs pos="20354">
                      <a:srgbClr val="FFFFFF"/>
                    </a:gs>
                    <a:gs pos="46000">
                      <a:srgbClr val="FFFFFF"/>
                    </a:gs>
                  </a:gsLst>
                  <a:lin ang="5400000" scaled="0"/>
                </a:gradFill>
                <a:latin typeface="Segoe UI Light"/>
              </a:rPr>
              <a:t>at the Microsoft Virtual Academy.</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hlinkClick r:id="rId3"/>
              </a:rPr>
              <a:t>Try Microsoft Azure for free </a:t>
            </a:r>
            <a:r>
              <a:rPr lang="en-US" sz="3600" dirty="0">
                <a:gradFill>
                  <a:gsLst>
                    <a:gs pos="20354">
                      <a:srgbClr val="FFFFFF"/>
                    </a:gs>
                    <a:gs pos="46000">
                      <a:srgbClr val="FFFFFF"/>
                    </a:gs>
                  </a:gsLst>
                  <a:lin ang="5400000" scaled="0"/>
                </a:gradFill>
                <a:latin typeface="Segoe UI Light"/>
              </a:rPr>
              <a:t>and deploy your first cloud solution in under 5 minutes!</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Easily build web and mobile apps for any platform with </a:t>
            </a:r>
            <a:r>
              <a:rPr lang="en-US" sz="3600" dirty="0" err="1">
                <a:gradFill>
                  <a:gsLst>
                    <a:gs pos="20354">
                      <a:srgbClr val="FFFFFF"/>
                    </a:gs>
                    <a:gs pos="46000">
                      <a:srgbClr val="FFFFFF"/>
                    </a:gs>
                  </a:gsLst>
                  <a:lin ang="5400000" scaled="0"/>
                </a:gradFill>
                <a:latin typeface="Segoe UI Light"/>
                <a:hlinkClick r:id="rId4"/>
              </a:rPr>
              <a:t>AzureAppService</a:t>
            </a:r>
            <a:r>
              <a:rPr lang="en-US" sz="3600" dirty="0">
                <a:gradFill>
                  <a:gsLst>
                    <a:gs pos="20354">
                      <a:srgbClr val="FFFFFF"/>
                    </a:gs>
                    <a:gs pos="46000">
                      <a:srgbClr val="FFFFFF"/>
                    </a:gs>
                  </a:gsLst>
                  <a:lin ang="5400000" scaled="0"/>
                </a:gradFill>
                <a:latin typeface="Segoe UI Light"/>
                <a:hlinkClick r:id="rId4"/>
              </a:rPr>
              <a:t> for free</a:t>
            </a:r>
            <a:r>
              <a:rPr lang="en-US" sz="3600" dirty="0">
                <a:gradFill>
                  <a:gsLst>
                    <a:gs pos="20354">
                      <a:srgbClr val="FFFFFF"/>
                    </a:gs>
                    <a:gs pos="46000">
                      <a:srgbClr val="FFFFFF"/>
                    </a:gs>
                  </a:gsLst>
                  <a:lin ang="5400000" scaled="0"/>
                </a:gradFill>
                <a:latin typeface="Segoe UI Light"/>
              </a:rPr>
              <a:t>.</a:t>
            </a:r>
          </a:p>
        </p:txBody>
      </p:sp>
      <p:sp>
        <p:nvSpPr>
          <p:cNvPr id="2" name="Title 1"/>
          <p:cNvSpPr>
            <a:spLocks noGrp="1"/>
          </p:cNvSpPr>
          <p:nvPr>
            <p:ph type="title"/>
          </p:nvPr>
        </p:nvSpPr>
        <p:spPr/>
        <p:txBody>
          <a:bodyPr/>
          <a:lstStyle/>
          <a:p>
            <a:r>
              <a:rPr lang="en-US" smtClean="0"/>
              <a:t>Resources</a:t>
            </a:r>
            <a:endParaRPr lang="en-US" dirty="0"/>
          </a:p>
        </p:txBody>
      </p:sp>
      <p:sp useBgFill="1">
        <p:nvSpPr>
          <p:cNvPr id="7" name="Oval 6"/>
          <p:cNvSpPr/>
          <p:nvPr/>
        </p:nvSpPr>
        <p:spPr bwMode="auto">
          <a:xfrm>
            <a:off x="427037" y="1212849"/>
            <a:ext cx="1524000" cy="1524000"/>
          </a:xfrm>
          <a:prstGeom prst="ellipse">
            <a:avLst/>
          </a:prstGeom>
          <a:ln w="571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17"/>
          <p:cNvSpPr>
            <a:spLocks noChangeAspect="1" noEditPoints="1"/>
          </p:cNvSpPr>
          <p:nvPr/>
        </p:nvSpPr>
        <p:spPr bwMode="auto">
          <a:xfrm>
            <a:off x="892174" y="1504980"/>
            <a:ext cx="593726" cy="939738"/>
          </a:xfrm>
          <a:custGeom>
            <a:avLst/>
            <a:gdLst>
              <a:gd name="T0" fmla="*/ 0 w 61"/>
              <a:gd name="T1" fmla="*/ 0 h 98"/>
              <a:gd name="T2" fmla="*/ 0 w 61"/>
              <a:gd name="T3" fmla="*/ 98 h 98"/>
              <a:gd name="T4" fmla="*/ 61 w 61"/>
              <a:gd name="T5" fmla="*/ 98 h 98"/>
              <a:gd name="T6" fmla="*/ 61 w 61"/>
              <a:gd name="T7" fmla="*/ 0 h 98"/>
              <a:gd name="T8" fmla="*/ 0 w 61"/>
              <a:gd name="T9" fmla="*/ 0 h 98"/>
              <a:gd name="T10" fmla="*/ 55 w 61"/>
              <a:gd name="T11" fmla="*/ 92 h 98"/>
              <a:gd name="T12" fmla="*/ 6 w 61"/>
              <a:gd name="T13" fmla="*/ 92 h 98"/>
              <a:gd name="T14" fmla="*/ 6 w 61"/>
              <a:gd name="T15" fmla="*/ 7 h 98"/>
              <a:gd name="T16" fmla="*/ 55 w 61"/>
              <a:gd name="T17" fmla="*/ 7 h 98"/>
              <a:gd name="T18" fmla="*/ 55 w 61"/>
              <a:gd name="T19" fmla="*/ 92 h 98"/>
              <a:gd name="T20" fmla="*/ 28 w 61"/>
              <a:gd name="T21" fmla="*/ 80 h 98"/>
              <a:gd name="T22" fmla="*/ 34 w 61"/>
              <a:gd name="T23" fmla="*/ 80 h 98"/>
              <a:gd name="T24" fmla="*/ 34 w 61"/>
              <a:gd name="T25" fmla="*/ 86 h 98"/>
              <a:gd name="T26" fmla="*/ 28 w 61"/>
              <a:gd name="T27" fmla="*/ 86 h 98"/>
              <a:gd name="T28" fmla="*/ 28 w 61"/>
              <a:gd name="T29" fmla="*/ 80 h 98"/>
              <a:gd name="T30" fmla="*/ 40 w 61"/>
              <a:gd name="T31" fmla="*/ 41 h 98"/>
              <a:gd name="T32" fmla="*/ 39 w 61"/>
              <a:gd name="T33" fmla="*/ 41 h 98"/>
              <a:gd name="T34" fmla="*/ 31 w 61"/>
              <a:gd name="T35" fmla="*/ 35 h 98"/>
              <a:gd name="T36" fmla="*/ 24 w 61"/>
              <a:gd name="T37" fmla="*/ 39 h 98"/>
              <a:gd name="T38" fmla="*/ 24 w 61"/>
              <a:gd name="T39" fmla="*/ 38 h 98"/>
              <a:gd name="T40" fmla="*/ 23 w 61"/>
              <a:gd name="T41" fmla="*/ 38 h 98"/>
              <a:gd name="T42" fmla="*/ 17 w 61"/>
              <a:gd name="T43" fmla="*/ 45 h 98"/>
              <a:gd name="T44" fmla="*/ 23 w 61"/>
              <a:gd name="T45" fmla="*/ 51 h 98"/>
              <a:gd name="T46" fmla="*/ 40 w 61"/>
              <a:gd name="T47" fmla="*/ 51 h 98"/>
              <a:gd name="T48" fmla="*/ 45 w 61"/>
              <a:gd name="T49" fmla="*/ 46 h 98"/>
              <a:gd name="T50" fmla="*/ 40 w 61"/>
              <a:gd name="T51"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98">
                <a:moveTo>
                  <a:pt x="0" y="0"/>
                </a:moveTo>
                <a:cubicBezTo>
                  <a:pt x="0" y="98"/>
                  <a:pt x="0" y="98"/>
                  <a:pt x="0" y="98"/>
                </a:cubicBezTo>
                <a:cubicBezTo>
                  <a:pt x="61" y="98"/>
                  <a:pt x="61" y="98"/>
                  <a:pt x="61" y="98"/>
                </a:cubicBezTo>
                <a:cubicBezTo>
                  <a:pt x="61" y="0"/>
                  <a:pt x="61" y="0"/>
                  <a:pt x="61" y="0"/>
                </a:cubicBezTo>
                <a:lnTo>
                  <a:pt x="0" y="0"/>
                </a:lnTo>
                <a:close/>
                <a:moveTo>
                  <a:pt x="55" y="92"/>
                </a:moveTo>
                <a:cubicBezTo>
                  <a:pt x="6" y="92"/>
                  <a:pt x="6" y="92"/>
                  <a:pt x="6" y="92"/>
                </a:cubicBezTo>
                <a:cubicBezTo>
                  <a:pt x="6" y="7"/>
                  <a:pt x="6" y="7"/>
                  <a:pt x="6" y="7"/>
                </a:cubicBezTo>
                <a:cubicBezTo>
                  <a:pt x="55" y="7"/>
                  <a:pt x="55" y="7"/>
                  <a:pt x="55" y="7"/>
                </a:cubicBezTo>
                <a:lnTo>
                  <a:pt x="55" y="92"/>
                </a:lnTo>
                <a:close/>
                <a:moveTo>
                  <a:pt x="28" y="80"/>
                </a:moveTo>
                <a:cubicBezTo>
                  <a:pt x="34" y="80"/>
                  <a:pt x="34" y="80"/>
                  <a:pt x="34" y="80"/>
                </a:cubicBezTo>
                <a:cubicBezTo>
                  <a:pt x="34" y="86"/>
                  <a:pt x="34" y="86"/>
                  <a:pt x="34" y="86"/>
                </a:cubicBezTo>
                <a:cubicBezTo>
                  <a:pt x="28" y="86"/>
                  <a:pt x="28" y="86"/>
                  <a:pt x="28" y="86"/>
                </a:cubicBezTo>
                <a:lnTo>
                  <a:pt x="28" y="80"/>
                </a:lnTo>
                <a:close/>
                <a:moveTo>
                  <a:pt x="40" y="41"/>
                </a:moveTo>
                <a:cubicBezTo>
                  <a:pt x="39" y="41"/>
                  <a:pt x="39" y="41"/>
                  <a:pt x="39" y="41"/>
                </a:cubicBezTo>
                <a:cubicBezTo>
                  <a:pt x="38" y="37"/>
                  <a:pt x="35" y="35"/>
                  <a:pt x="31" y="35"/>
                </a:cubicBezTo>
                <a:cubicBezTo>
                  <a:pt x="28" y="35"/>
                  <a:pt x="25" y="36"/>
                  <a:pt x="24" y="39"/>
                </a:cubicBezTo>
                <a:cubicBezTo>
                  <a:pt x="24" y="39"/>
                  <a:pt x="24" y="39"/>
                  <a:pt x="24" y="38"/>
                </a:cubicBezTo>
                <a:cubicBezTo>
                  <a:pt x="23" y="38"/>
                  <a:pt x="23" y="38"/>
                  <a:pt x="23" y="38"/>
                </a:cubicBezTo>
                <a:cubicBezTo>
                  <a:pt x="19" y="38"/>
                  <a:pt x="17" y="41"/>
                  <a:pt x="17" y="45"/>
                </a:cubicBezTo>
                <a:cubicBezTo>
                  <a:pt x="17" y="48"/>
                  <a:pt x="20" y="51"/>
                  <a:pt x="23" y="51"/>
                </a:cubicBezTo>
                <a:cubicBezTo>
                  <a:pt x="40" y="51"/>
                  <a:pt x="40" y="51"/>
                  <a:pt x="40" y="51"/>
                </a:cubicBezTo>
                <a:cubicBezTo>
                  <a:pt x="42" y="51"/>
                  <a:pt x="45" y="49"/>
                  <a:pt x="45" y="46"/>
                </a:cubicBezTo>
                <a:cubicBezTo>
                  <a:pt x="45" y="43"/>
                  <a:pt x="42" y="41"/>
                  <a:pt x="40" y="4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914400"/>
            <a:endParaRPr lang="en-US" dirty="0">
              <a:solidFill>
                <a:srgbClr val="404040"/>
              </a:solidFill>
            </a:endParaRPr>
          </a:p>
        </p:txBody>
      </p:sp>
    </p:spTree>
    <p:extLst>
      <p:ext uri="{BB962C8B-B14F-4D97-AF65-F5344CB8AC3E}">
        <p14:creationId xmlns:p14="http://schemas.microsoft.com/office/powerpoint/2010/main" val="333260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523768"/>
          </a:xfrm>
        </p:spPr>
        <p:txBody>
          <a:bodyPr/>
          <a:lstStyle/>
          <a:p>
            <a:r>
              <a:rPr lang="en-US" dirty="0" smtClean="0"/>
              <a:t>Convince you to use Azure Resource Manager templates to provision your resources</a:t>
            </a:r>
          </a:p>
          <a:p>
            <a:r>
              <a:rPr lang="en-US" dirty="0" smtClean="0"/>
              <a:t>Demonstrate flexible and powerful deployment workflows for Azure Web Apps</a:t>
            </a:r>
            <a:endParaRPr lang="en-US" dirty="0"/>
          </a:p>
        </p:txBody>
      </p:sp>
      <p:sp>
        <p:nvSpPr>
          <p:cNvPr id="3" name="Title 2"/>
          <p:cNvSpPr>
            <a:spLocks noGrp="1"/>
          </p:cNvSpPr>
          <p:nvPr>
            <p:ph type="title"/>
          </p:nvPr>
        </p:nvSpPr>
        <p:spPr/>
        <p:txBody>
          <a:bodyPr/>
          <a:lstStyle/>
          <a:p>
            <a:r>
              <a:rPr lang="en-US" dirty="0" smtClean="0"/>
              <a:t>Key goals</a:t>
            </a:r>
            <a:endParaRPr lang="en-US" dirty="0"/>
          </a:p>
        </p:txBody>
      </p:sp>
    </p:spTree>
    <p:extLst>
      <p:ext uri="{BB962C8B-B14F-4D97-AF65-F5344CB8AC3E}">
        <p14:creationId xmlns:p14="http://schemas.microsoft.com/office/powerpoint/2010/main" val="12250814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782300"/>
          </a:xfrm>
        </p:spPr>
        <p:txBody>
          <a:bodyPr/>
          <a:lstStyle/>
          <a:p>
            <a:r>
              <a:rPr lang="en-US" dirty="0" smtClean="0"/>
              <a:t>Provisioning: getting your Azure resources created/updated</a:t>
            </a:r>
          </a:p>
          <a:p>
            <a:pPr lvl="1"/>
            <a:r>
              <a:rPr lang="en-US" dirty="0" smtClean="0"/>
              <a:t>Use Azure Resource Manager templates</a:t>
            </a:r>
          </a:p>
          <a:p>
            <a:r>
              <a:rPr lang="en-US" dirty="0" smtClean="0"/>
              <a:t>Site content deployment</a:t>
            </a:r>
          </a:p>
          <a:p>
            <a:pPr lvl="1"/>
            <a:r>
              <a:rPr lang="en-US" dirty="0" smtClean="0"/>
              <a:t>Set up continuous deployment</a:t>
            </a:r>
            <a:endParaRPr lang="en-US" dirty="0"/>
          </a:p>
        </p:txBody>
      </p:sp>
      <p:sp>
        <p:nvSpPr>
          <p:cNvPr id="3" name="Title 2"/>
          <p:cNvSpPr>
            <a:spLocks noGrp="1"/>
          </p:cNvSpPr>
          <p:nvPr>
            <p:ph type="title"/>
          </p:nvPr>
        </p:nvSpPr>
        <p:spPr/>
        <p:txBody>
          <a:bodyPr/>
          <a:lstStyle/>
          <a:p>
            <a:r>
              <a:rPr lang="en-US" dirty="0" smtClean="0"/>
              <a:t>Provisioning vs Site deployment</a:t>
            </a:r>
            <a:endParaRPr lang="en-US" dirty="0"/>
          </a:p>
        </p:txBody>
      </p:sp>
    </p:spTree>
    <p:extLst>
      <p:ext uri="{BB962C8B-B14F-4D97-AF65-F5344CB8AC3E}">
        <p14:creationId xmlns:p14="http://schemas.microsoft.com/office/powerpoint/2010/main" val="248208662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717941"/>
          </a:xfrm>
        </p:spPr>
        <p:txBody>
          <a:bodyPr/>
          <a:lstStyle/>
          <a:p>
            <a:r>
              <a:rPr lang="en-US" dirty="0" smtClean="0"/>
              <a:t>Manual</a:t>
            </a:r>
          </a:p>
          <a:p>
            <a:pPr lvl="1"/>
            <a:r>
              <a:rPr lang="en-US" dirty="0" smtClean="0"/>
              <a:t>Use Azure Portal to create resources</a:t>
            </a:r>
          </a:p>
          <a:p>
            <a:pPr lvl="1"/>
            <a:r>
              <a:rPr lang="en-US" dirty="0" smtClean="0"/>
              <a:t>Use manual deployment steps, e.g. from Visual Studio</a:t>
            </a:r>
          </a:p>
          <a:p>
            <a:r>
              <a:rPr lang="en-US" dirty="0" smtClean="0"/>
              <a:t>Client driven automation</a:t>
            </a:r>
          </a:p>
          <a:p>
            <a:pPr lvl="1"/>
            <a:r>
              <a:rPr lang="en-US" dirty="0" smtClean="0"/>
              <a:t>Write a PowerShell script to automate the process</a:t>
            </a:r>
          </a:p>
          <a:p>
            <a:r>
              <a:rPr lang="en-US" dirty="0" smtClean="0"/>
              <a:t>Cloud driven deployment</a:t>
            </a:r>
          </a:p>
          <a:p>
            <a:pPr lvl="1"/>
            <a:r>
              <a:rPr lang="en-US" dirty="0" smtClean="0"/>
              <a:t>Use an Azure Resource Manager (ARM) template</a:t>
            </a:r>
            <a:endParaRPr lang="en-US" dirty="0"/>
          </a:p>
        </p:txBody>
      </p:sp>
      <p:sp>
        <p:nvSpPr>
          <p:cNvPr id="3" name="Title 2"/>
          <p:cNvSpPr>
            <a:spLocks noGrp="1"/>
          </p:cNvSpPr>
          <p:nvPr>
            <p:ph type="title"/>
          </p:nvPr>
        </p:nvSpPr>
        <p:spPr/>
        <p:txBody>
          <a:bodyPr/>
          <a:lstStyle/>
          <a:p>
            <a:r>
              <a:rPr lang="en-US" dirty="0" smtClean="0"/>
              <a:t>Several ways to provision resources</a:t>
            </a:r>
            <a:endParaRPr lang="en-US" dirty="0"/>
          </a:p>
        </p:txBody>
      </p:sp>
    </p:spTree>
    <p:extLst>
      <p:ext uri="{BB962C8B-B14F-4D97-AF65-F5344CB8AC3E}">
        <p14:creationId xmlns:p14="http://schemas.microsoft.com/office/powerpoint/2010/main" val="137025452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092881"/>
          </a:xfrm>
        </p:spPr>
        <p:txBody>
          <a:bodyPr/>
          <a:lstStyle/>
          <a:p>
            <a:r>
              <a:rPr lang="en-US" dirty="0" smtClean="0"/>
              <a:t>It’s not easily repeatable</a:t>
            </a:r>
            <a:endParaRPr lang="en-US" dirty="0"/>
          </a:p>
          <a:p>
            <a:r>
              <a:rPr lang="en-US" dirty="0" smtClean="0"/>
              <a:t>What if you need to do it all over again?</a:t>
            </a:r>
          </a:p>
          <a:p>
            <a:r>
              <a:rPr lang="en-US" dirty="0" smtClean="0"/>
              <a:t>Or you need to deploy to a second region?</a:t>
            </a:r>
            <a:endParaRPr lang="en-US" dirty="0"/>
          </a:p>
        </p:txBody>
      </p:sp>
      <p:sp>
        <p:nvSpPr>
          <p:cNvPr id="3" name="Title 2"/>
          <p:cNvSpPr>
            <a:spLocks noGrp="1"/>
          </p:cNvSpPr>
          <p:nvPr>
            <p:ph type="title"/>
          </p:nvPr>
        </p:nvSpPr>
        <p:spPr/>
        <p:txBody>
          <a:bodyPr/>
          <a:lstStyle/>
          <a:p>
            <a:r>
              <a:rPr lang="en-US" dirty="0" smtClean="0"/>
              <a:t>What’s wrong with manual deployment</a:t>
            </a:r>
            <a:endParaRPr lang="en-US" dirty="0"/>
          </a:p>
        </p:txBody>
      </p:sp>
    </p:spTree>
    <p:extLst>
      <p:ext uri="{BB962C8B-B14F-4D97-AF65-F5344CB8AC3E}">
        <p14:creationId xmlns:p14="http://schemas.microsoft.com/office/powerpoint/2010/main" val="150023410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853363"/>
          </a:xfrm>
        </p:spPr>
        <p:txBody>
          <a:bodyPr/>
          <a:lstStyle/>
          <a:p>
            <a:r>
              <a:rPr lang="en-US" dirty="0" smtClean="0"/>
              <a:t>Solves a lot of the manual deployment issues</a:t>
            </a:r>
          </a:p>
          <a:p>
            <a:r>
              <a:rPr lang="en-US" dirty="0" smtClean="0"/>
              <a:t>Puts too much logic on your client</a:t>
            </a:r>
          </a:p>
          <a:p>
            <a:r>
              <a:rPr lang="en-US" dirty="0" smtClean="0"/>
              <a:t>Uses imperative logic</a:t>
            </a:r>
          </a:p>
          <a:p>
            <a:pPr lvl="1"/>
            <a:r>
              <a:rPr lang="en-US" dirty="0" smtClean="0"/>
              <a:t>Hard to parallelize</a:t>
            </a:r>
          </a:p>
          <a:p>
            <a:r>
              <a:rPr lang="en-US" dirty="0" smtClean="0"/>
              <a:t>Round trips secrets through client</a:t>
            </a:r>
          </a:p>
          <a:p>
            <a:endParaRPr lang="en-US" dirty="0"/>
          </a:p>
        </p:txBody>
      </p:sp>
      <p:sp>
        <p:nvSpPr>
          <p:cNvPr id="3" name="Title 2"/>
          <p:cNvSpPr>
            <a:spLocks noGrp="1"/>
          </p:cNvSpPr>
          <p:nvPr>
            <p:ph type="title"/>
          </p:nvPr>
        </p:nvSpPr>
        <p:spPr/>
        <p:txBody>
          <a:bodyPr/>
          <a:lstStyle/>
          <a:p>
            <a:r>
              <a:rPr lang="en-US" dirty="0" smtClean="0"/>
              <a:t>Client driven automation (e.g. PowerShell script)</a:t>
            </a:r>
            <a:endParaRPr lang="en-US" dirty="0"/>
          </a:p>
        </p:txBody>
      </p:sp>
    </p:spTree>
    <p:extLst>
      <p:ext uri="{BB962C8B-B14F-4D97-AF65-F5344CB8AC3E}">
        <p14:creationId xmlns:p14="http://schemas.microsoft.com/office/powerpoint/2010/main" val="149094982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001095"/>
          </a:xfrm>
        </p:spPr>
        <p:txBody>
          <a:bodyPr/>
          <a:lstStyle/>
          <a:p>
            <a:r>
              <a:rPr lang="en-US" dirty="0" smtClean="0"/>
              <a:t>Cloud based orchestration engine</a:t>
            </a:r>
          </a:p>
          <a:p>
            <a:r>
              <a:rPr lang="en-US" dirty="0" smtClean="0"/>
              <a:t>Fully declarative</a:t>
            </a:r>
          </a:p>
          <a:p>
            <a:r>
              <a:rPr lang="en-US" dirty="0" smtClean="0"/>
              <a:t>Automatically optimizes the deployment based on dependency graph</a:t>
            </a:r>
          </a:p>
          <a:p>
            <a:r>
              <a:rPr lang="en-US" dirty="0" smtClean="0"/>
              <a:t>Secrets never make it to the client</a:t>
            </a:r>
          </a:p>
          <a:p>
            <a:r>
              <a:rPr lang="en-US" dirty="0" smtClean="0"/>
              <a:t>More transparent use of the API</a:t>
            </a:r>
            <a:endParaRPr lang="en-US" dirty="0"/>
          </a:p>
        </p:txBody>
      </p:sp>
      <p:sp>
        <p:nvSpPr>
          <p:cNvPr id="3" name="Title 2"/>
          <p:cNvSpPr>
            <a:spLocks noGrp="1"/>
          </p:cNvSpPr>
          <p:nvPr>
            <p:ph type="title"/>
          </p:nvPr>
        </p:nvSpPr>
        <p:spPr/>
        <p:txBody>
          <a:bodyPr/>
          <a:lstStyle/>
          <a:p>
            <a:r>
              <a:rPr lang="en-US" dirty="0" smtClean="0"/>
              <a:t>ARM Templates</a:t>
            </a:r>
            <a:endParaRPr lang="en-US" dirty="0"/>
          </a:p>
        </p:txBody>
      </p:sp>
    </p:spTree>
    <p:extLst>
      <p:ext uri="{BB962C8B-B14F-4D97-AF65-F5344CB8AC3E}">
        <p14:creationId xmlns:p14="http://schemas.microsoft.com/office/powerpoint/2010/main" val="26450601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2905411"/>
          </a:xfrm>
        </p:spPr>
        <p:txBody>
          <a:bodyPr/>
          <a:lstStyle/>
          <a:p>
            <a:r>
              <a:rPr lang="en-US" dirty="0" smtClean="0"/>
              <a:t>Old: Azure Service Management, aka RDFE</a:t>
            </a:r>
          </a:p>
          <a:p>
            <a:pPr lvl="1"/>
            <a:r>
              <a:rPr lang="en-US" dirty="0" smtClean="0"/>
              <a:t>Don’t use it if you don’t have to!</a:t>
            </a:r>
          </a:p>
          <a:p>
            <a:r>
              <a:rPr lang="en-US" dirty="0" smtClean="0"/>
              <a:t>New: Azure Resource Manager (ARM)</a:t>
            </a:r>
          </a:p>
          <a:p>
            <a:pPr lvl="1"/>
            <a:r>
              <a:rPr lang="en-US" dirty="0" smtClean="0"/>
              <a:t>That’s where it’s at now!</a:t>
            </a:r>
          </a:p>
          <a:p>
            <a:endParaRPr lang="en-US" dirty="0"/>
          </a:p>
        </p:txBody>
      </p:sp>
      <p:sp>
        <p:nvSpPr>
          <p:cNvPr id="3" name="Title 2"/>
          <p:cNvSpPr>
            <a:spLocks noGrp="1"/>
          </p:cNvSpPr>
          <p:nvPr>
            <p:ph type="title"/>
          </p:nvPr>
        </p:nvSpPr>
        <p:spPr/>
        <p:txBody>
          <a:bodyPr/>
          <a:lstStyle/>
          <a:p>
            <a:r>
              <a:rPr lang="en-US" dirty="0" smtClean="0"/>
              <a:t>The Azure API: old vs new</a:t>
            </a:r>
            <a:endParaRPr lang="en-US" dirty="0"/>
          </a:p>
        </p:txBody>
      </p:sp>
    </p:spTree>
    <p:extLst>
      <p:ext uri="{BB962C8B-B14F-4D97-AF65-F5344CB8AC3E}">
        <p14:creationId xmlns:p14="http://schemas.microsoft.com/office/powerpoint/2010/main" val="18011521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E3F4DD5B-E91A-4E2E-A066-DD68F9821E36}"/>
    </a:ext>
  </a:extLst>
</a:theme>
</file>

<file path=ppt/theme/theme2.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 David Ebbo</External_x0020_Speaker>
    <Session_x0020_Code xmlns="12a172fe-0250-434a-85cf-03b10810c5e5"> 2-620</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http://schemas.microsoft.com/office/2006/documentManagement/types"/>
    <ds:schemaRef ds:uri="http://www.w3.org/XML/1998/namespace"/>
    <ds:schemaRef ds:uri="230e9df3-be65-4c73-a93b-d1236ebd677e"/>
    <ds:schemaRef ds:uri="12a172fe-0250-434a-85cf-03b10810c5e5"/>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Build_2015_Template_v02</Template>
  <TotalTime>1589</TotalTime>
  <Words>631</Words>
  <Application>Microsoft Office PowerPoint</Application>
  <PresentationFormat>Custom</PresentationFormat>
  <Paragraphs>114</Paragraphs>
  <Slides>25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ＭＳ Ｐゴシック</vt:lpstr>
      <vt:lpstr>Arial</vt:lpstr>
      <vt:lpstr>Avenir LT Pro 45 Book</vt:lpstr>
      <vt:lpstr>Consolas</vt:lpstr>
      <vt:lpstr>Segoe UI</vt:lpstr>
      <vt:lpstr>Segoe UI Light</vt:lpstr>
      <vt:lpstr>5-30629_Build_Template_WHITE</vt:lpstr>
      <vt:lpstr>1_5-30629_Build_Template_WHITE</vt:lpstr>
      <vt:lpstr>PowerPoint Presentation</vt:lpstr>
      <vt:lpstr>Agile Development in Practice Tips and Tricks for Modernized Development Cycle</vt:lpstr>
      <vt:lpstr>Key goals</vt:lpstr>
      <vt:lpstr>Provisioning vs Site deployment</vt:lpstr>
      <vt:lpstr>Several ways to provision resources</vt:lpstr>
      <vt:lpstr>What’s wrong with manual deployment</vt:lpstr>
      <vt:lpstr>Client driven automation (e.g. PowerShell script)</vt:lpstr>
      <vt:lpstr>ARM Templates</vt:lpstr>
      <vt:lpstr>The Azure API: old vs new</vt:lpstr>
      <vt:lpstr>Demo: ARM API and simple template</vt:lpstr>
      <vt:lpstr>Continuous deployment from ‘dev’ branch</vt:lpstr>
      <vt:lpstr>Demo: Continuous deployment from ‘dev’ branch</vt:lpstr>
      <vt:lpstr>Staged deployment</vt:lpstr>
      <vt:lpstr>Prod deployment with Staging slot</vt:lpstr>
      <vt:lpstr>Demo: Staging / Prod deployment</vt:lpstr>
      <vt:lpstr>Full dev / Staging / Prod workflow</vt:lpstr>
      <vt:lpstr>WebJobs</vt:lpstr>
      <vt:lpstr>Demo: WebJob with scheduler</vt:lpstr>
      <vt:lpstr>Post deployment notifications</vt:lpstr>
      <vt:lpstr>Post deployment notifications</vt:lpstr>
      <vt:lpstr>Demo: Post deployment notifications</vt:lpstr>
      <vt:lpstr>Demo: Kudu tips and tricks</vt:lpstr>
      <vt:lpstr>Key takeaways</vt:lpstr>
      <vt:lpstr>Resources</vt:lpstr>
      <vt:lpstr>PowerPoint Presentation</vt:lpstr>
    </vt:vector>
  </TitlesOfParts>
  <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Development in PracticeTips and Tricks for Modernized Development Cycle</dc:title>
  <dc:subject>Build 2015</dc:subject>
  <dc:creator>David Ebbo</dc:creator>
  <cp:keywords>Build 2015</cp:keywords>
  <dc:description>Template: Mitchell Derrey, Silver Fox Productions
Formatting: 
Audience Type:</dc:description>
  <cp:lastModifiedBy>Amber Templeton</cp:lastModifiedBy>
  <cp:revision>33</cp:revision>
  <dcterms:created xsi:type="dcterms:W3CDTF">2015-04-28T20:41:20Z</dcterms:created>
  <dcterms:modified xsi:type="dcterms:W3CDTF">2015-04-30T22:36:09Z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