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08" r:id="rId5"/>
    <p:sldMasterId id="2147484328" r:id="rId6"/>
  </p:sldMasterIdLst>
  <p:notesMasterIdLst>
    <p:notesMasterId r:id="rId49"/>
  </p:notesMasterIdLst>
  <p:handoutMasterIdLst>
    <p:handoutMasterId r:id="rId50"/>
  </p:handoutMasterIdLst>
  <p:sldIdLst>
    <p:sldId id="256" r:id="rId7"/>
    <p:sldId id="312" r:id="rId8"/>
    <p:sldId id="259" r:id="rId9"/>
    <p:sldId id="260" r:id="rId10"/>
    <p:sldId id="261" r:id="rId11"/>
    <p:sldId id="262" r:id="rId12"/>
    <p:sldId id="263" r:id="rId13"/>
    <p:sldId id="265" r:id="rId14"/>
    <p:sldId id="266" r:id="rId15"/>
    <p:sldId id="268" r:id="rId16"/>
    <p:sldId id="269" r:id="rId17"/>
    <p:sldId id="270" r:id="rId18"/>
    <p:sldId id="271" r:id="rId19"/>
    <p:sldId id="272" r:id="rId20"/>
    <p:sldId id="273" r:id="rId21"/>
    <p:sldId id="274" r:id="rId22"/>
    <p:sldId id="275" r:id="rId23"/>
    <p:sldId id="276" r:id="rId24"/>
    <p:sldId id="277" r:id="rId25"/>
    <p:sldId id="279" r:id="rId26"/>
    <p:sldId id="280" r:id="rId27"/>
    <p:sldId id="281" r:id="rId28"/>
    <p:sldId id="282" r:id="rId29"/>
    <p:sldId id="283" r:id="rId30"/>
    <p:sldId id="284" r:id="rId31"/>
    <p:sldId id="285"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13" r:id="rId47"/>
    <p:sldId id="309" r:id="rId4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176B"/>
    <a:srgbClr val="E3008C"/>
    <a:srgbClr val="FFB900"/>
    <a:srgbClr val="107C1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712" autoAdjust="0"/>
    <p:restoredTop sz="96323" autoAdjust="0"/>
  </p:normalViewPr>
  <p:slideViewPr>
    <p:cSldViewPr>
      <p:cViewPr varScale="1">
        <p:scale>
          <a:sx n="130" d="100"/>
          <a:sy n="130" d="100"/>
        </p:scale>
        <p:origin x="198" y="12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4/29/2015 4:28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4/29/2015 4:28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565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4:28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62022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4:28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23307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4:28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116032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4:28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14599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89768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349458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5952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3535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52582-753C-4820-8DD3-ACDAEA20431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8045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4:28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13238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811959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4:28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976127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668958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652104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210987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25410381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05610737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64352131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3696777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93796370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24467393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551724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31865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9714818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prstClr val="black"/>
                    </a:gs>
                    <a:gs pos="100000">
                      <a:prstClr val="black"/>
                    </a:gs>
                  </a:gsLst>
                  <a:lin ang="5400000" scaled="0"/>
                </a:gradFill>
                <a:cs typeface="Segoe UI" pitchFamily="34" charset="0"/>
              </a:rPr>
              <a:t>© </a:t>
            </a:r>
            <a:r>
              <a:rPr lang="en-US" sz="700" dirty="0" smtClean="0">
                <a:gradFill>
                  <a:gsLst>
                    <a:gs pos="0">
                      <a:prstClr val="black"/>
                    </a:gs>
                    <a:gs pos="100000">
                      <a:prstClr val="black"/>
                    </a:gs>
                  </a:gsLst>
                  <a:lin ang="5400000" scaled="0"/>
                </a:gradFill>
                <a:cs typeface="Segoe UI" pitchFamily="34" charset="0"/>
              </a:rPr>
              <a:t>2015 </a:t>
            </a:r>
            <a:r>
              <a:rPr lang="en-US" sz="700" dirty="0">
                <a:gradFill>
                  <a:gsLst>
                    <a:gs pos="0">
                      <a:prstClr val="black"/>
                    </a:gs>
                    <a:gs pos="100000">
                      <a:prstClr val="black"/>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7711437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7644971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111672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414179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55008" y="6482889"/>
            <a:ext cx="2798207" cy="372394"/>
          </a:xfrm>
          <a:prstGeom prst="rect">
            <a:avLst/>
          </a:prstGeom>
        </p:spPr>
        <p:txBody>
          <a:bodyPr/>
          <a:lstStyle/>
          <a:p>
            <a:fld id="{A2418FCB-ECEA-44F8-83F5-7401D62731BC}" type="datetimeFigureOut">
              <a:rPr lang="en-US" smtClean="0">
                <a:solidFill>
                  <a:prstClr val="black"/>
                </a:solidFill>
              </a:rPr>
              <a:pPr/>
              <a:t>4/29/2015</a:t>
            </a:fld>
            <a:endParaRPr lang="en-US">
              <a:solidFill>
                <a:prstClr val="black"/>
              </a:solidFill>
            </a:endParaRPr>
          </a:p>
        </p:txBody>
      </p:sp>
      <p:sp>
        <p:nvSpPr>
          <p:cNvPr id="4" name="Footer Placeholder 3"/>
          <p:cNvSpPr>
            <a:spLocks noGrp="1"/>
          </p:cNvSpPr>
          <p:nvPr>
            <p:ph type="ftr" sz="quarter" idx="11"/>
          </p:nvPr>
        </p:nvSpPr>
        <p:spPr>
          <a:xfrm>
            <a:off x="4119583" y="6482889"/>
            <a:ext cx="4197310" cy="37239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83260" y="6482889"/>
            <a:ext cx="2798207" cy="372394"/>
          </a:xfrm>
          <a:prstGeom prst="rect">
            <a:avLst/>
          </a:prstGeom>
        </p:spPr>
        <p:txBody>
          <a:bodyPr/>
          <a:lstStyle/>
          <a:p>
            <a:fld id="{D0EFCFBE-2551-4D5B-9CDD-0CFF45B6C83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7946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A2418FCB-ECEA-44F8-83F5-7401D62731BC}" type="datetimeFigureOut">
              <a:rPr lang="en-US" smtClean="0">
                <a:solidFill>
                  <a:prstClr val="black"/>
                </a:solidFill>
              </a:rPr>
              <a:pPr/>
              <a:t>4/29/2015</a:t>
            </a:fld>
            <a:endParaRPr lang="en-US">
              <a:solidFill>
                <a:prstClr val="black"/>
              </a:solidFill>
            </a:endParaRPr>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D0EFCFBE-2551-4D5B-9CDD-0CFF45B6C83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4349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432683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112738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867808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38433437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7288070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46864414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6661315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18657171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171429101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944118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96125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06929845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29680890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402761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737065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4388688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331972121"/>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5" r:id="rId17"/>
    <p:sldLayoutId id="2147484326" r:id="rId1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629541200"/>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microsoft.com/sdl"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hyperlink" Target="http://microsoft.com/sdl"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hyperlink" Target="http://azure.microsoft.com/en-us/support/trust-center/" TargetMode="Externa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hyperlink" Target="http://www.microsoft.com/click/services/Redirect2.ashx?CR_CC=200623246" TargetMode="External"/><Relationship Id="rId2" Type="http://schemas.openxmlformats.org/officeDocument/2006/relationships/hyperlink" Target="http://www.microsoft.com/click/services/Redirect2.ashx?CR_CC=200623237" TargetMode="External"/><Relationship Id="rId1" Type="http://schemas.openxmlformats.org/officeDocument/2006/relationships/slideLayout" Target="../slideLayouts/slideLayout37.xml"/><Relationship Id="rId4" Type="http://schemas.openxmlformats.org/officeDocument/2006/relationships/hyperlink" Target="http://www.microsoft.com/click/services/Redirect2.ashx?CR_CC=200623236"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40273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003" y="4183062"/>
            <a:ext cx="11887200" cy="1969770"/>
          </a:xfrm>
        </p:spPr>
        <p:txBody>
          <a:bodyPr/>
          <a:lstStyle/>
          <a:p>
            <a:r>
              <a:rPr lang="en-US" dirty="0" smtClean="0">
                <a:hlinkClick r:id="rId2"/>
              </a:rPr>
              <a:t>http://microsoft.com/sdl</a:t>
            </a:r>
            <a:r>
              <a:rPr lang="en-US" dirty="0" smtClean="0"/>
              <a:t> </a:t>
            </a:r>
          </a:p>
          <a:p>
            <a:r>
              <a:rPr lang="en-US" dirty="0" smtClean="0"/>
              <a:t>Development process for creating (and running) secure software as practiced at Microsoft</a:t>
            </a:r>
          </a:p>
        </p:txBody>
      </p:sp>
      <p:sp>
        <p:nvSpPr>
          <p:cNvPr id="3" name="Title 2"/>
          <p:cNvSpPr>
            <a:spLocks noGrp="1"/>
          </p:cNvSpPr>
          <p:nvPr>
            <p:ph type="title"/>
          </p:nvPr>
        </p:nvSpPr>
        <p:spPr/>
        <p:txBody>
          <a:bodyPr/>
          <a:lstStyle/>
          <a:p>
            <a:r>
              <a:rPr lang="en-US" dirty="0" smtClean="0"/>
              <a:t>Secure Development Lifecycle</a:t>
            </a:r>
            <a:endParaRPr lang="en-US" dirty="0"/>
          </a:p>
        </p:txBody>
      </p:sp>
      <p:pic>
        <p:nvPicPr>
          <p:cNvPr id="1026" name="Picture 11"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133" y="1335101"/>
            <a:ext cx="10512576" cy="256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1725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owchart: Process 32"/>
          <p:cNvSpPr/>
          <p:nvPr/>
        </p:nvSpPr>
        <p:spPr>
          <a:xfrm>
            <a:off x="3932237" y="1549083"/>
            <a:ext cx="7860514" cy="4849538"/>
          </a:xfrm>
          <a:prstGeom prst="flowChartProcess">
            <a:avLst/>
          </a:prstGeom>
        </p:spPr>
        <p:style>
          <a:lnRef idx="3">
            <a:schemeClr val="lt1"/>
          </a:lnRef>
          <a:fillRef idx="1">
            <a:schemeClr val="accent2"/>
          </a:fillRef>
          <a:effectRef idx="1">
            <a:schemeClr val="accent2"/>
          </a:effectRef>
          <a:fontRef idx="minor">
            <a:schemeClr val="lt1"/>
          </a:fontRef>
        </p:style>
        <p:txBody>
          <a:bodyPr rtlCol="0" anchor="b"/>
          <a:lstStyle/>
          <a:p>
            <a:pPr algn="ctr"/>
            <a:r>
              <a:rPr lang="de-DE" sz="1836" dirty="0" err="1">
                <a:solidFill>
                  <a:prstClr val="black"/>
                </a:solidFill>
              </a:rPr>
              <a:t>Policies</a:t>
            </a:r>
            <a:r>
              <a:rPr lang="de-DE" sz="1836" dirty="0">
                <a:solidFill>
                  <a:prstClr val="black"/>
                </a:solidFill>
              </a:rPr>
              <a:t>, </a:t>
            </a:r>
            <a:r>
              <a:rPr lang="de-DE" sz="1836" dirty="0" err="1">
                <a:solidFill>
                  <a:prstClr val="black"/>
                </a:solidFill>
              </a:rPr>
              <a:t>Procedures</a:t>
            </a:r>
            <a:r>
              <a:rPr lang="de-DE" sz="1836" dirty="0">
                <a:solidFill>
                  <a:prstClr val="black"/>
                </a:solidFill>
              </a:rPr>
              <a:t>, </a:t>
            </a:r>
            <a:r>
              <a:rPr lang="de-DE" sz="1836" dirty="0" err="1">
                <a:solidFill>
                  <a:prstClr val="black"/>
                </a:solidFill>
              </a:rPr>
              <a:t>Guidance</a:t>
            </a:r>
            <a:endParaRPr lang="en-US" sz="1836" dirty="0">
              <a:solidFill>
                <a:prstClr val="black"/>
              </a:solidFill>
            </a:endParaRPr>
          </a:p>
        </p:txBody>
      </p:sp>
      <p:sp>
        <p:nvSpPr>
          <p:cNvPr id="4" name="Title 3"/>
          <p:cNvSpPr>
            <a:spLocks noGrp="1"/>
          </p:cNvSpPr>
          <p:nvPr>
            <p:ph type="title"/>
          </p:nvPr>
        </p:nvSpPr>
        <p:spPr/>
        <p:txBody>
          <a:bodyPr/>
          <a:lstStyle/>
          <a:p>
            <a:r>
              <a:rPr lang="de-DE" dirty="0" smtClean="0"/>
              <a:t>Defense in </a:t>
            </a:r>
            <a:r>
              <a:rPr lang="de-DE" dirty="0" err="1" smtClean="0"/>
              <a:t>Depth</a:t>
            </a:r>
            <a:endParaRPr lang="en-US" dirty="0"/>
          </a:p>
        </p:txBody>
      </p:sp>
      <p:sp>
        <p:nvSpPr>
          <p:cNvPr id="25" name="Flowchart: Process 24"/>
          <p:cNvSpPr/>
          <p:nvPr/>
        </p:nvSpPr>
        <p:spPr>
          <a:xfrm>
            <a:off x="4154906" y="1815542"/>
            <a:ext cx="2281548" cy="4096794"/>
          </a:xfrm>
          <a:prstGeom prst="flowChartProcess">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lang="de-DE" sz="1836" dirty="0">
                <a:solidFill>
                  <a:prstClr val="white"/>
                </a:solidFill>
              </a:rPr>
              <a:t>Cloud</a:t>
            </a:r>
            <a:endParaRPr lang="en-US" sz="1836" dirty="0">
              <a:solidFill>
                <a:prstClr val="white"/>
              </a:solidFill>
            </a:endParaRPr>
          </a:p>
        </p:txBody>
      </p:sp>
      <p:sp>
        <p:nvSpPr>
          <p:cNvPr id="26" name="Flowchart: Process 25"/>
          <p:cNvSpPr/>
          <p:nvPr/>
        </p:nvSpPr>
        <p:spPr>
          <a:xfrm>
            <a:off x="6753036" y="1815542"/>
            <a:ext cx="2281548" cy="4096794"/>
          </a:xfrm>
          <a:prstGeom prst="flowChartProcess">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lang="de-DE" sz="1836" dirty="0">
                <a:solidFill>
                  <a:prstClr val="white"/>
                </a:solidFill>
              </a:rPr>
              <a:t>Field Gateways</a:t>
            </a:r>
            <a:endParaRPr lang="en-US" sz="1836" dirty="0">
              <a:solidFill>
                <a:prstClr val="white"/>
              </a:solidFill>
            </a:endParaRPr>
          </a:p>
        </p:txBody>
      </p:sp>
      <p:sp>
        <p:nvSpPr>
          <p:cNvPr id="27" name="Flowchart: Process 26"/>
          <p:cNvSpPr/>
          <p:nvPr/>
        </p:nvSpPr>
        <p:spPr>
          <a:xfrm>
            <a:off x="9342839" y="1815543"/>
            <a:ext cx="2281548" cy="4096793"/>
          </a:xfrm>
          <a:prstGeom prst="flowChartProcess">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lang="de-DE" sz="1836" dirty="0">
                <a:solidFill>
                  <a:prstClr val="white"/>
                </a:solidFill>
              </a:rPr>
              <a:t>Devices</a:t>
            </a:r>
            <a:endParaRPr lang="en-US" sz="1836" dirty="0">
              <a:solidFill>
                <a:prstClr val="white"/>
              </a:solidFill>
            </a:endParaRPr>
          </a:p>
        </p:txBody>
      </p:sp>
      <p:sp>
        <p:nvSpPr>
          <p:cNvPr id="28" name="Rectangle 27"/>
          <p:cNvSpPr/>
          <p:nvPr/>
        </p:nvSpPr>
        <p:spPr>
          <a:xfrm>
            <a:off x="4260375" y="5290895"/>
            <a:ext cx="2085034"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err="1">
                <a:solidFill>
                  <a:prstClr val="black">
                    <a:lumMod val="95000"/>
                    <a:lumOff val="5000"/>
                  </a:prstClr>
                </a:solidFill>
              </a:rPr>
              <a:t>Physical</a:t>
            </a:r>
            <a:endParaRPr lang="en-US" sz="1836" dirty="0">
              <a:solidFill>
                <a:prstClr val="black">
                  <a:lumMod val="95000"/>
                  <a:lumOff val="5000"/>
                </a:prstClr>
              </a:solidFill>
            </a:endParaRPr>
          </a:p>
        </p:txBody>
      </p:sp>
      <p:sp>
        <p:nvSpPr>
          <p:cNvPr id="29" name="Rectangle 28"/>
          <p:cNvSpPr/>
          <p:nvPr/>
        </p:nvSpPr>
        <p:spPr>
          <a:xfrm>
            <a:off x="4253161" y="3864324"/>
            <a:ext cx="7272968" cy="41371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a:solidFill>
                  <a:prstClr val="black">
                    <a:lumMod val="95000"/>
                    <a:lumOff val="5000"/>
                  </a:prstClr>
                </a:solidFill>
              </a:rPr>
              <a:t>Global Network</a:t>
            </a:r>
            <a:endParaRPr lang="en-US" sz="1836" dirty="0">
              <a:solidFill>
                <a:prstClr val="black">
                  <a:lumMod val="95000"/>
                  <a:lumOff val="5000"/>
                </a:prstClr>
              </a:solidFill>
            </a:endParaRPr>
          </a:p>
        </p:txBody>
      </p:sp>
      <p:sp>
        <p:nvSpPr>
          <p:cNvPr id="30" name="Rectangle 29"/>
          <p:cNvSpPr/>
          <p:nvPr/>
        </p:nvSpPr>
        <p:spPr>
          <a:xfrm>
            <a:off x="4260376" y="3385950"/>
            <a:ext cx="7272968"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a:solidFill>
                  <a:prstClr val="black">
                    <a:lumMod val="95000"/>
                    <a:lumOff val="5000"/>
                  </a:prstClr>
                </a:solidFill>
              </a:rPr>
              <a:t>Identity and Access Control</a:t>
            </a:r>
            <a:endParaRPr lang="en-US" sz="1836" dirty="0">
              <a:solidFill>
                <a:prstClr val="black">
                  <a:lumMod val="95000"/>
                  <a:lumOff val="5000"/>
                </a:prstClr>
              </a:solidFill>
            </a:endParaRPr>
          </a:p>
        </p:txBody>
      </p:sp>
      <p:sp>
        <p:nvSpPr>
          <p:cNvPr id="31" name="Rectangle 30"/>
          <p:cNvSpPr/>
          <p:nvPr/>
        </p:nvSpPr>
        <p:spPr>
          <a:xfrm>
            <a:off x="9448308" y="2907577"/>
            <a:ext cx="2077818"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a:solidFill>
                  <a:prstClr val="black">
                    <a:lumMod val="95000"/>
                    <a:lumOff val="5000"/>
                  </a:prstClr>
                </a:solidFill>
              </a:rPr>
              <a:t>Application</a:t>
            </a:r>
            <a:endParaRPr lang="en-US" sz="1836" dirty="0">
              <a:solidFill>
                <a:prstClr val="black">
                  <a:lumMod val="95000"/>
                  <a:lumOff val="5000"/>
                </a:prstClr>
              </a:solidFill>
            </a:endParaRPr>
          </a:p>
        </p:txBody>
      </p:sp>
      <p:sp>
        <p:nvSpPr>
          <p:cNvPr id="32" name="Rectangle 31"/>
          <p:cNvSpPr/>
          <p:nvPr/>
        </p:nvSpPr>
        <p:spPr>
          <a:xfrm>
            <a:off x="4253162" y="2429204"/>
            <a:ext cx="2085034"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a:solidFill>
                  <a:prstClr val="black">
                    <a:lumMod val="95000"/>
                    <a:lumOff val="5000"/>
                  </a:prstClr>
                </a:solidFill>
              </a:rPr>
              <a:t>Data</a:t>
            </a:r>
            <a:endParaRPr lang="en-US" sz="1836" dirty="0">
              <a:solidFill>
                <a:prstClr val="black">
                  <a:lumMod val="95000"/>
                  <a:lumOff val="5000"/>
                </a:prstClr>
              </a:solidFill>
            </a:endParaRPr>
          </a:p>
        </p:txBody>
      </p:sp>
      <p:sp>
        <p:nvSpPr>
          <p:cNvPr id="12" name="Rectangle 11"/>
          <p:cNvSpPr/>
          <p:nvPr/>
        </p:nvSpPr>
        <p:spPr>
          <a:xfrm>
            <a:off x="6854342" y="5303665"/>
            <a:ext cx="2085034"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err="1">
                <a:solidFill>
                  <a:prstClr val="black">
                    <a:lumMod val="95000"/>
                    <a:lumOff val="5000"/>
                  </a:prstClr>
                </a:solidFill>
              </a:rPr>
              <a:t>Physical</a:t>
            </a:r>
            <a:endParaRPr lang="en-US" sz="1836" dirty="0">
              <a:solidFill>
                <a:prstClr val="black">
                  <a:lumMod val="95000"/>
                  <a:lumOff val="5000"/>
                </a:prstClr>
              </a:solidFill>
            </a:endParaRPr>
          </a:p>
        </p:txBody>
      </p:sp>
      <p:sp>
        <p:nvSpPr>
          <p:cNvPr id="13" name="Rectangle 12"/>
          <p:cNvSpPr/>
          <p:nvPr/>
        </p:nvSpPr>
        <p:spPr>
          <a:xfrm>
            <a:off x="9448310" y="5299446"/>
            <a:ext cx="2085034"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err="1">
                <a:solidFill>
                  <a:prstClr val="black">
                    <a:lumMod val="95000"/>
                    <a:lumOff val="5000"/>
                  </a:prstClr>
                </a:solidFill>
              </a:rPr>
              <a:t>Physical</a:t>
            </a:r>
            <a:endParaRPr lang="en-US" sz="1836" dirty="0">
              <a:solidFill>
                <a:prstClr val="black">
                  <a:lumMod val="95000"/>
                  <a:lumOff val="5000"/>
                </a:prstClr>
              </a:solidFill>
            </a:endParaRPr>
          </a:p>
        </p:txBody>
      </p:sp>
      <p:sp>
        <p:nvSpPr>
          <p:cNvPr id="14" name="Rectangle 13"/>
          <p:cNvSpPr/>
          <p:nvPr/>
        </p:nvSpPr>
        <p:spPr>
          <a:xfrm>
            <a:off x="4260377" y="4333624"/>
            <a:ext cx="2085034"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err="1">
                <a:solidFill>
                  <a:prstClr val="black">
                    <a:lumMod val="95000"/>
                    <a:lumOff val="5000"/>
                  </a:prstClr>
                </a:solidFill>
              </a:rPr>
              <a:t>Local</a:t>
            </a:r>
            <a:r>
              <a:rPr lang="de-DE" sz="1836" dirty="0">
                <a:solidFill>
                  <a:prstClr val="black">
                    <a:lumMod val="95000"/>
                    <a:lumOff val="5000"/>
                  </a:prstClr>
                </a:solidFill>
              </a:rPr>
              <a:t> Network</a:t>
            </a:r>
            <a:endParaRPr lang="en-US" sz="1836" dirty="0">
              <a:solidFill>
                <a:prstClr val="black">
                  <a:lumMod val="95000"/>
                  <a:lumOff val="5000"/>
                </a:prstClr>
              </a:solidFill>
            </a:endParaRPr>
          </a:p>
        </p:txBody>
      </p:sp>
      <p:sp>
        <p:nvSpPr>
          <p:cNvPr id="15" name="Rectangle 14"/>
          <p:cNvSpPr/>
          <p:nvPr/>
        </p:nvSpPr>
        <p:spPr>
          <a:xfrm>
            <a:off x="6858506" y="4342698"/>
            <a:ext cx="4674838"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err="1">
                <a:solidFill>
                  <a:prstClr val="black">
                    <a:lumMod val="95000"/>
                    <a:lumOff val="5000"/>
                  </a:prstClr>
                </a:solidFill>
              </a:rPr>
              <a:t>Local</a:t>
            </a:r>
            <a:r>
              <a:rPr lang="de-DE" sz="1836" dirty="0">
                <a:solidFill>
                  <a:prstClr val="black">
                    <a:lumMod val="95000"/>
                    <a:lumOff val="5000"/>
                  </a:prstClr>
                </a:solidFill>
              </a:rPr>
              <a:t> Network</a:t>
            </a:r>
            <a:endParaRPr lang="en-US" sz="1836" dirty="0">
              <a:solidFill>
                <a:prstClr val="black">
                  <a:lumMod val="95000"/>
                  <a:lumOff val="5000"/>
                </a:prstClr>
              </a:solidFill>
            </a:endParaRPr>
          </a:p>
        </p:txBody>
      </p:sp>
      <p:sp>
        <p:nvSpPr>
          <p:cNvPr id="17" name="Rectangle 16"/>
          <p:cNvSpPr/>
          <p:nvPr/>
        </p:nvSpPr>
        <p:spPr>
          <a:xfrm>
            <a:off x="6854341" y="2910924"/>
            <a:ext cx="2077818"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a:solidFill>
                  <a:prstClr val="black">
                    <a:lumMod val="95000"/>
                    <a:lumOff val="5000"/>
                  </a:prstClr>
                </a:solidFill>
              </a:rPr>
              <a:t>Edge</a:t>
            </a:r>
            <a:endParaRPr lang="en-US" sz="1836" dirty="0">
              <a:solidFill>
                <a:prstClr val="black">
                  <a:lumMod val="95000"/>
                  <a:lumOff val="5000"/>
                </a:prstClr>
              </a:solidFill>
            </a:endParaRPr>
          </a:p>
        </p:txBody>
      </p:sp>
      <p:sp>
        <p:nvSpPr>
          <p:cNvPr id="18" name="Rectangle 17"/>
          <p:cNvSpPr/>
          <p:nvPr/>
        </p:nvSpPr>
        <p:spPr>
          <a:xfrm>
            <a:off x="4260376" y="2910924"/>
            <a:ext cx="2077818"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a:solidFill>
                  <a:prstClr val="black">
                    <a:lumMod val="95000"/>
                    <a:lumOff val="5000"/>
                  </a:prstClr>
                </a:solidFill>
              </a:rPr>
              <a:t>Application</a:t>
            </a:r>
            <a:endParaRPr lang="en-US" sz="1836" dirty="0">
              <a:solidFill>
                <a:prstClr val="black">
                  <a:lumMod val="95000"/>
                  <a:lumOff val="5000"/>
                </a:prstClr>
              </a:solidFill>
            </a:endParaRPr>
          </a:p>
        </p:txBody>
      </p:sp>
      <p:sp>
        <p:nvSpPr>
          <p:cNvPr id="19" name="Rectangle 18"/>
          <p:cNvSpPr/>
          <p:nvPr/>
        </p:nvSpPr>
        <p:spPr>
          <a:xfrm>
            <a:off x="6847127" y="2429204"/>
            <a:ext cx="2085034"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a:solidFill>
                  <a:prstClr val="black">
                    <a:lumMod val="95000"/>
                    <a:lumOff val="5000"/>
                  </a:prstClr>
                </a:solidFill>
              </a:rPr>
              <a:t>Data</a:t>
            </a:r>
            <a:endParaRPr lang="en-US" sz="1836" dirty="0">
              <a:solidFill>
                <a:prstClr val="black">
                  <a:lumMod val="95000"/>
                  <a:lumOff val="5000"/>
                </a:prstClr>
              </a:solidFill>
            </a:endParaRPr>
          </a:p>
        </p:txBody>
      </p:sp>
      <p:sp>
        <p:nvSpPr>
          <p:cNvPr id="20" name="Rectangle 19"/>
          <p:cNvSpPr/>
          <p:nvPr/>
        </p:nvSpPr>
        <p:spPr>
          <a:xfrm>
            <a:off x="9441092" y="2429204"/>
            <a:ext cx="2085034"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a:solidFill>
                  <a:prstClr val="black">
                    <a:lumMod val="95000"/>
                    <a:lumOff val="5000"/>
                  </a:prstClr>
                </a:solidFill>
              </a:rPr>
              <a:t>Data</a:t>
            </a:r>
            <a:endParaRPr lang="en-US" sz="1836" dirty="0">
              <a:solidFill>
                <a:prstClr val="black">
                  <a:lumMod val="95000"/>
                  <a:lumOff val="5000"/>
                </a:prstClr>
              </a:solidFill>
            </a:endParaRPr>
          </a:p>
        </p:txBody>
      </p:sp>
      <p:sp>
        <p:nvSpPr>
          <p:cNvPr id="22" name="Rectangle 21"/>
          <p:cNvSpPr/>
          <p:nvPr/>
        </p:nvSpPr>
        <p:spPr>
          <a:xfrm>
            <a:off x="9448310" y="4821071"/>
            <a:ext cx="2085034"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a:solidFill>
                  <a:prstClr val="black">
                    <a:lumMod val="95000"/>
                    <a:lumOff val="5000"/>
                  </a:prstClr>
                </a:solidFill>
              </a:rPr>
              <a:t>Host</a:t>
            </a:r>
            <a:endParaRPr lang="en-US" sz="1836" dirty="0">
              <a:solidFill>
                <a:prstClr val="black">
                  <a:lumMod val="95000"/>
                  <a:lumOff val="5000"/>
                </a:prstClr>
              </a:solidFill>
            </a:endParaRPr>
          </a:p>
        </p:txBody>
      </p:sp>
      <p:sp>
        <p:nvSpPr>
          <p:cNvPr id="23" name="Rectangle 22"/>
          <p:cNvSpPr/>
          <p:nvPr/>
        </p:nvSpPr>
        <p:spPr>
          <a:xfrm>
            <a:off x="6854343" y="4815205"/>
            <a:ext cx="2085034"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a:solidFill>
                  <a:prstClr val="black">
                    <a:lumMod val="95000"/>
                    <a:lumOff val="5000"/>
                  </a:prstClr>
                </a:solidFill>
              </a:rPr>
              <a:t>Host</a:t>
            </a:r>
            <a:endParaRPr lang="en-US" sz="1836" dirty="0">
              <a:solidFill>
                <a:prstClr val="black">
                  <a:lumMod val="95000"/>
                  <a:lumOff val="5000"/>
                </a:prstClr>
              </a:solidFill>
            </a:endParaRPr>
          </a:p>
        </p:txBody>
      </p:sp>
      <p:sp>
        <p:nvSpPr>
          <p:cNvPr id="24" name="Rectangle 23"/>
          <p:cNvSpPr/>
          <p:nvPr/>
        </p:nvSpPr>
        <p:spPr>
          <a:xfrm>
            <a:off x="4260375" y="4812259"/>
            <a:ext cx="2085034" cy="4137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1836" dirty="0">
                <a:solidFill>
                  <a:prstClr val="black">
                    <a:lumMod val="95000"/>
                    <a:lumOff val="5000"/>
                  </a:prstClr>
                </a:solidFill>
              </a:rPr>
              <a:t>Host</a:t>
            </a:r>
            <a:endParaRPr lang="en-US" sz="1836" dirty="0">
              <a:solidFill>
                <a:prstClr val="black">
                  <a:lumMod val="95000"/>
                  <a:lumOff val="5000"/>
                </a:prstClr>
              </a:solidFill>
            </a:endParaRPr>
          </a:p>
        </p:txBody>
      </p:sp>
      <p:sp>
        <p:nvSpPr>
          <p:cNvPr id="3" name="Right Arrow 2"/>
          <p:cNvSpPr/>
          <p:nvPr/>
        </p:nvSpPr>
        <p:spPr>
          <a:xfrm>
            <a:off x="274639" y="2245983"/>
            <a:ext cx="4343397" cy="780153"/>
          </a:xfrm>
          <a:prstGeom prst="rightArrow">
            <a:avLst>
              <a:gd name="adj1" fmla="val 10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a:solidFill>
                  <a:prstClr val="white"/>
                </a:solidFill>
              </a:rPr>
              <a:t>Data Privacy Protection and Controls </a:t>
            </a:r>
          </a:p>
        </p:txBody>
      </p:sp>
      <p:sp>
        <p:nvSpPr>
          <p:cNvPr id="34" name="Right Arrow 33"/>
          <p:cNvSpPr/>
          <p:nvPr/>
        </p:nvSpPr>
        <p:spPr>
          <a:xfrm>
            <a:off x="274638" y="3090843"/>
            <a:ext cx="4343397" cy="780153"/>
          </a:xfrm>
          <a:prstGeom prst="rightArrow">
            <a:avLst>
              <a:gd name="adj1" fmla="val 10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a:solidFill>
                  <a:prstClr val="white"/>
                </a:solidFill>
              </a:rPr>
              <a:t>People and Device Identity Federation, Data Attestation</a:t>
            </a:r>
          </a:p>
        </p:txBody>
      </p:sp>
      <p:sp>
        <p:nvSpPr>
          <p:cNvPr id="35" name="Right Arrow 34"/>
          <p:cNvSpPr/>
          <p:nvPr/>
        </p:nvSpPr>
        <p:spPr>
          <a:xfrm>
            <a:off x="274638" y="4707657"/>
            <a:ext cx="4343397" cy="542205"/>
          </a:xfrm>
          <a:prstGeom prst="rightArrow">
            <a:avLst>
              <a:gd name="adj1" fmla="val 10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smtClean="0">
                <a:solidFill>
                  <a:prstClr val="white"/>
                </a:solidFill>
              </a:rPr>
              <a:t>Trustworthy Platform Hardware, Signed Firmware, Secure Boot/Load</a:t>
            </a:r>
            <a:endParaRPr lang="en-US" sz="1836" dirty="0">
              <a:solidFill>
                <a:prstClr val="white"/>
              </a:solidFill>
            </a:endParaRPr>
          </a:p>
        </p:txBody>
      </p:sp>
      <p:sp>
        <p:nvSpPr>
          <p:cNvPr id="36" name="Right Arrow 35"/>
          <p:cNvSpPr/>
          <p:nvPr/>
        </p:nvSpPr>
        <p:spPr>
          <a:xfrm>
            <a:off x="274638" y="3952440"/>
            <a:ext cx="4343397" cy="687822"/>
          </a:xfrm>
          <a:prstGeom prst="rightArrow">
            <a:avLst>
              <a:gd name="adj1" fmla="val 10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smtClean="0">
                <a:solidFill>
                  <a:prstClr val="white"/>
                </a:solidFill>
              </a:rPr>
              <a:t>Secure Networks, Transport and Application Protocols, Segmentation</a:t>
            </a:r>
            <a:endParaRPr lang="en-US" sz="1836" dirty="0">
              <a:solidFill>
                <a:prstClr val="white"/>
              </a:solidFill>
            </a:endParaRPr>
          </a:p>
        </p:txBody>
      </p:sp>
      <p:sp>
        <p:nvSpPr>
          <p:cNvPr id="37" name="Right Arrow 36"/>
          <p:cNvSpPr/>
          <p:nvPr/>
        </p:nvSpPr>
        <p:spPr>
          <a:xfrm>
            <a:off x="274638" y="5305652"/>
            <a:ext cx="4343397" cy="542205"/>
          </a:xfrm>
          <a:prstGeom prst="rightArrow">
            <a:avLst>
              <a:gd name="adj1" fmla="val 10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smtClean="0">
                <a:solidFill>
                  <a:prstClr val="white"/>
                </a:solidFill>
              </a:rPr>
              <a:t>Tamper/Intrusion Detection</a:t>
            </a:r>
            <a:br>
              <a:rPr lang="en-US" sz="1836" dirty="0" smtClean="0">
                <a:solidFill>
                  <a:prstClr val="white"/>
                </a:solidFill>
              </a:rPr>
            </a:br>
            <a:r>
              <a:rPr lang="en-US" sz="1836" dirty="0" smtClean="0">
                <a:solidFill>
                  <a:prstClr val="white"/>
                </a:solidFill>
              </a:rPr>
              <a:t> Physical Access Security</a:t>
            </a:r>
            <a:endParaRPr lang="en-US" sz="1836" dirty="0">
              <a:solidFill>
                <a:prstClr val="white"/>
              </a:solidFill>
            </a:endParaRPr>
          </a:p>
        </p:txBody>
      </p:sp>
    </p:spTree>
    <p:extLst>
      <p:ext uri="{BB962C8B-B14F-4D97-AF65-F5344CB8AC3E}">
        <p14:creationId xmlns:p14="http://schemas.microsoft.com/office/powerpoint/2010/main" val="22419516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Where things get tricky…</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59144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74637" y="1287462"/>
            <a:ext cx="3581400" cy="320040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lIns="0" tIns="0" rIns="0" bIns="0" rtlCol="0" anchor="b"/>
          <a:lstStyle/>
          <a:p>
            <a:pPr algn="ctr"/>
            <a:r>
              <a:rPr lang="en-US" sz="2040" dirty="0" smtClean="0">
                <a:solidFill>
                  <a:prstClr val="black"/>
                </a:solidFill>
                <a:cs typeface="Segoe UI" panose="020B0502040204020203" pitchFamily="34" charset="0"/>
              </a:rPr>
              <a:t>IoT Sweet Spot</a:t>
            </a:r>
            <a:endParaRPr lang="en-US" sz="2040" dirty="0">
              <a:solidFill>
                <a:prstClr val="black"/>
              </a:solidFill>
              <a:cs typeface="Segoe UI" panose="020B0502040204020203" pitchFamily="34" charset="0"/>
            </a:endParaRPr>
          </a:p>
        </p:txBody>
      </p:sp>
      <p:sp>
        <p:nvSpPr>
          <p:cNvPr id="14" name="Rectangle 13"/>
          <p:cNvSpPr/>
          <p:nvPr/>
        </p:nvSpPr>
        <p:spPr>
          <a:xfrm>
            <a:off x="7355448" y="1287462"/>
            <a:ext cx="1524000" cy="3200400"/>
          </a:xfrm>
          <a:prstGeom prst="rect">
            <a:avLst/>
          </a:prstGeom>
        </p:spPr>
        <p:style>
          <a:lnRef idx="1">
            <a:schemeClr val="accent1"/>
          </a:lnRef>
          <a:fillRef idx="3">
            <a:schemeClr val="accent1"/>
          </a:fillRef>
          <a:effectRef idx="2">
            <a:schemeClr val="accent1"/>
          </a:effectRef>
          <a:fontRef idx="minor">
            <a:schemeClr val="lt1"/>
          </a:fontRef>
        </p:style>
        <p:txBody>
          <a:bodyPr lIns="0" tIns="0" rIns="0" bIns="0" rtlCol="0" anchor="b"/>
          <a:lstStyle/>
          <a:p>
            <a:pPr algn="ctr"/>
            <a:r>
              <a:rPr lang="en-US" sz="2040" dirty="0" smtClean="0">
                <a:solidFill>
                  <a:prstClr val="white"/>
                </a:solidFill>
                <a:cs typeface="Segoe UI" panose="020B0502040204020203" pitchFamily="34" charset="0"/>
              </a:rPr>
              <a:t>$1000 PCs</a:t>
            </a:r>
            <a:endParaRPr lang="en-US" sz="2040" dirty="0">
              <a:solidFill>
                <a:prstClr val="white"/>
              </a:solidFill>
              <a:cs typeface="Segoe UI" panose="020B0502040204020203" pitchFamily="34" charset="0"/>
            </a:endParaRPr>
          </a:p>
        </p:txBody>
      </p:sp>
      <p:sp>
        <p:nvSpPr>
          <p:cNvPr id="13" name="Rectangle 12"/>
          <p:cNvSpPr/>
          <p:nvPr/>
        </p:nvSpPr>
        <p:spPr>
          <a:xfrm>
            <a:off x="3856037" y="1287462"/>
            <a:ext cx="1524000" cy="3200400"/>
          </a:xfrm>
          <a:prstGeom prst="rect">
            <a:avLst/>
          </a:prstGeom>
        </p:spPr>
        <p:style>
          <a:lnRef idx="1">
            <a:schemeClr val="accent1"/>
          </a:lnRef>
          <a:fillRef idx="3">
            <a:schemeClr val="accent1"/>
          </a:fillRef>
          <a:effectRef idx="2">
            <a:schemeClr val="accent1"/>
          </a:effectRef>
          <a:fontRef idx="minor">
            <a:schemeClr val="lt1"/>
          </a:fontRef>
        </p:style>
        <p:txBody>
          <a:bodyPr lIns="0" tIns="0" rIns="0" bIns="0" rtlCol="0" anchor="b"/>
          <a:lstStyle/>
          <a:p>
            <a:pPr algn="ctr"/>
            <a:r>
              <a:rPr lang="en-US" sz="2040" dirty="0" smtClean="0">
                <a:solidFill>
                  <a:prstClr val="white"/>
                </a:solidFill>
                <a:cs typeface="Segoe UI" panose="020B0502040204020203" pitchFamily="34" charset="0"/>
              </a:rPr>
              <a:t>$400 Phones</a:t>
            </a:r>
            <a:endParaRPr lang="en-US" sz="2040" dirty="0">
              <a:solidFill>
                <a:prstClr val="white"/>
              </a:solidFill>
              <a:cs typeface="Segoe UI" panose="020B0502040204020203" pitchFamily="34" charset="0"/>
            </a:endParaRPr>
          </a:p>
        </p:txBody>
      </p:sp>
      <p:sp>
        <p:nvSpPr>
          <p:cNvPr id="5" name="Text Placeholder 4"/>
          <p:cNvSpPr>
            <a:spLocks noGrp="1"/>
          </p:cNvSpPr>
          <p:nvPr>
            <p:ph type="body" sz="quarter" idx="10"/>
          </p:nvPr>
        </p:nvSpPr>
        <p:spPr>
          <a:xfrm>
            <a:off x="274639" y="4689258"/>
            <a:ext cx="11887200" cy="1908215"/>
          </a:xfrm>
        </p:spPr>
        <p:txBody>
          <a:bodyPr/>
          <a:lstStyle/>
          <a:p>
            <a:r>
              <a:rPr lang="en-US" sz="2800" dirty="0" smtClean="0"/>
              <a:t>IoT capabilities are primarily value-add to other primary capabilities</a:t>
            </a:r>
          </a:p>
          <a:p>
            <a:r>
              <a:rPr lang="en-US" sz="2800" dirty="0" smtClean="0"/>
              <a:t>How much computer, storage, and networking circuitry can you add to the BOM for a $40-range retail product for that value-add?</a:t>
            </a:r>
          </a:p>
          <a:p>
            <a:r>
              <a:rPr lang="de-DE" sz="2800" dirty="0" err="1" smtClean="0"/>
              <a:t>Tiny</a:t>
            </a:r>
            <a:r>
              <a:rPr lang="de-DE" sz="2800" dirty="0" smtClean="0"/>
              <a:t> </a:t>
            </a:r>
            <a:r>
              <a:rPr lang="de-DE" sz="2800" dirty="0" err="1" smtClean="0"/>
              <a:t>devices</a:t>
            </a:r>
            <a:r>
              <a:rPr lang="de-DE" sz="2800" dirty="0" smtClean="0"/>
              <a:t> </a:t>
            </a:r>
            <a:r>
              <a:rPr lang="de-DE" sz="2800" dirty="0" err="1" smtClean="0"/>
              <a:t>make</a:t>
            </a:r>
            <a:r>
              <a:rPr lang="de-DE" sz="2800" dirty="0" smtClean="0"/>
              <a:t> </a:t>
            </a:r>
            <a:r>
              <a:rPr lang="de-DE" sz="2800" dirty="0" err="1" smtClean="0"/>
              <a:t>awfully</a:t>
            </a:r>
            <a:r>
              <a:rPr lang="de-DE" sz="2800" dirty="0" smtClean="0"/>
              <a:t> vulnerable </a:t>
            </a:r>
            <a:r>
              <a:rPr lang="de-DE" sz="2800" dirty="0" err="1" smtClean="0"/>
              <a:t>network</a:t>
            </a:r>
            <a:r>
              <a:rPr lang="de-DE" sz="2800" dirty="0" smtClean="0"/>
              <a:t> </a:t>
            </a:r>
            <a:r>
              <a:rPr lang="de-DE" sz="2800" dirty="0" err="1" smtClean="0"/>
              <a:t>servers</a:t>
            </a:r>
            <a:endParaRPr lang="en-US" sz="2800" dirty="0" smtClean="0"/>
          </a:p>
        </p:txBody>
      </p:sp>
      <p:sp>
        <p:nvSpPr>
          <p:cNvPr id="4" name="Title 3"/>
          <p:cNvSpPr>
            <a:spLocks noGrp="1"/>
          </p:cNvSpPr>
          <p:nvPr>
            <p:ph type="title"/>
          </p:nvPr>
        </p:nvSpPr>
        <p:spPr/>
        <p:txBody>
          <a:bodyPr/>
          <a:lstStyle/>
          <a:p>
            <a:r>
              <a:rPr lang="en-US" dirty="0" smtClean="0"/>
              <a:t>Capability constrained devices</a:t>
            </a:r>
            <a:endParaRPr lang="en-US" dirty="0"/>
          </a:p>
        </p:txBody>
      </p:sp>
      <p:sp>
        <p:nvSpPr>
          <p:cNvPr id="6" name="Left-Right Arrow 5"/>
          <p:cNvSpPr/>
          <p:nvPr/>
        </p:nvSpPr>
        <p:spPr>
          <a:xfrm>
            <a:off x="1874837" y="1446334"/>
            <a:ext cx="8991600" cy="520456"/>
          </a:xfrm>
          <a:prstGeom prst="leftRightArrow">
            <a:avLst>
              <a:gd name="adj1" fmla="val 100000"/>
              <a:gd name="adj2" fmla="val 50000"/>
            </a:avLst>
          </a:prstGeom>
          <a:gradFill flip="none" rotWithShape="1">
            <a:gsLst>
              <a:gs pos="0">
                <a:schemeClr val="accent5">
                  <a:shade val="80000"/>
                  <a:satMod val="180000"/>
                  <a:shade val="30000"/>
                  <a:satMod val="115000"/>
                </a:schemeClr>
              </a:gs>
              <a:gs pos="50000">
                <a:schemeClr val="accent5">
                  <a:shade val="80000"/>
                  <a:satMod val="180000"/>
                  <a:shade val="67500"/>
                  <a:satMod val="115000"/>
                </a:schemeClr>
              </a:gs>
              <a:gs pos="100000">
                <a:schemeClr val="accent5">
                  <a:shade val="80000"/>
                  <a:satMod val="180000"/>
                  <a:shade val="100000"/>
                  <a:satMod val="115000"/>
                </a:schemeClr>
              </a:gs>
            </a:gsLst>
            <a:lin ang="10800000" scaled="1"/>
            <a:tileRect/>
          </a:gradFill>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2400" dirty="0" smtClean="0">
                <a:solidFill>
                  <a:prstClr val="white"/>
                </a:solidFill>
                <a:cs typeface="Segoe UI" panose="020B0502040204020203" pitchFamily="34" charset="0"/>
              </a:rPr>
              <a:t>Cost</a:t>
            </a:r>
            <a:endParaRPr lang="en-US" sz="2400" dirty="0">
              <a:solidFill>
                <a:prstClr val="white"/>
              </a:solidFill>
              <a:cs typeface="Segoe UI" panose="020B0502040204020203" pitchFamily="34" charset="0"/>
            </a:endParaRPr>
          </a:p>
        </p:txBody>
      </p:sp>
      <p:sp>
        <p:nvSpPr>
          <p:cNvPr id="7" name="Left-Right Arrow 6"/>
          <p:cNvSpPr/>
          <p:nvPr/>
        </p:nvSpPr>
        <p:spPr>
          <a:xfrm>
            <a:off x="1863259" y="1970003"/>
            <a:ext cx="8991600" cy="520456"/>
          </a:xfrm>
          <a:prstGeom prst="leftRightArrow">
            <a:avLst>
              <a:gd name="adj1" fmla="val 100000"/>
              <a:gd name="adj2"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2400" dirty="0" smtClean="0">
                <a:solidFill>
                  <a:prstClr val="white"/>
                </a:solidFill>
                <a:cs typeface="Segoe UI" panose="020B0502040204020203" pitchFamily="34" charset="0"/>
              </a:rPr>
              <a:t>Computational Capabilities</a:t>
            </a:r>
            <a:endParaRPr lang="en-US" sz="2400" dirty="0">
              <a:solidFill>
                <a:prstClr val="white"/>
              </a:solidFill>
              <a:cs typeface="Segoe UI" panose="020B0502040204020203" pitchFamily="34" charset="0"/>
            </a:endParaRPr>
          </a:p>
        </p:txBody>
      </p:sp>
      <p:sp>
        <p:nvSpPr>
          <p:cNvPr id="8" name="Left-Right Arrow 7"/>
          <p:cNvSpPr/>
          <p:nvPr/>
        </p:nvSpPr>
        <p:spPr>
          <a:xfrm>
            <a:off x="1863259" y="2507071"/>
            <a:ext cx="8991600" cy="520456"/>
          </a:xfrm>
          <a:prstGeom prst="leftRightArrow">
            <a:avLst>
              <a:gd name="adj1" fmla="val 100000"/>
              <a:gd name="adj2" fmla="val 5000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p:spPr>
        <p:style>
          <a:lnRef idx="3">
            <a:schemeClr val="lt1"/>
          </a:lnRef>
          <a:fillRef idx="1">
            <a:schemeClr val="accent4"/>
          </a:fillRef>
          <a:effectRef idx="1">
            <a:schemeClr val="accent4"/>
          </a:effectRef>
          <a:fontRef idx="minor">
            <a:schemeClr val="lt1"/>
          </a:fontRef>
        </p:style>
        <p:txBody>
          <a:bodyPr lIns="0" tIns="0" rIns="0" bIns="0" rtlCol="0" anchor="ctr"/>
          <a:lstStyle/>
          <a:p>
            <a:pPr algn="ctr"/>
            <a:r>
              <a:rPr lang="en-US" sz="2400" dirty="0" smtClean="0">
                <a:solidFill>
                  <a:prstClr val="white"/>
                </a:solidFill>
                <a:cs typeface="Segoe UI" panose="020B0502040204020203" pitchFamily="34" charset="0"/>
              </a:rPr>
              <a:t>Memory/Storage Capacity</a:t>
            </a:r>
            <a:endParaRPr lang="en-US" sz="2400" dirty="0">
              <a:solidFill>
                <a:prstClr val="white"/>
              </a:solidFill>
              <a:cs typeface="Segoe UI" panose="020B0502040204020203" pitchFamily="34" charset="0"/>
            </a:endParaRPr>
          </a:p>
        </p:txBody>
      </p:sp>
      <p:sp>
        <p:nvSpPr>
          <p:cNvPr id="9" name="Left-Right Arrow 8"/>
          <p:cNvSpPr/>
          <p:nvPr/>
        </p:nvSpPr>
        <p:spPr>
          <a:xfrm>
            <a:off x="1863259" y="3044139"/>
            <a:ext cx="8991600" cy="520456"/>
          </a:xfrm>
          <a:prstGeom prst="leftRightArrow">
            <a:avLst>
              <a:gd name="adj1" fmla="val 100000"/>
              <a:gd name="adj2" fmla="val 5000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en-US" sz="2400" dirty="0" smtClean="0">
                <a:solidFill>
                  <a:prstClr val="white"/>
                </a:solidFill>
                <a:cs typeface="Segoe UI" panose="020B0502040204020203" pitchFamily="34" charset="0"/>
              </a:rPr>
              <a:t>Energy Consumption/Source</a:t>
            </a:r>
            <a:endParaRPr lang="en-US" sz="2400" dirty="0">
              <a:solidFill>
                <a:prstClr val="white"/>
              </a:solidFill>
              <a:cs typeface="Segoe UI" panose="020B0502040204020203" pitchFamily="34" charset="0"/>
            </a:endParaRPr>
          </a:p>
        </p:txBody>
      </p:sp>
      <p:sp>
        <p:nvSpPr>
          <p:cNvPr id="10" name="Rectangle 9"/>
          <p:cNvSpPr/>
          <p:nvPr/>
        </p:nvSpPr>
        <p:spPr>
          <a:xfrm>
            <a:off x="611748" y="1447334"/>
            <a:ext cx="838200" cy="2650107"/>
          </a:xfrm>
          <a:prstGeom prst="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40" dirty="0" smtClean="0">
                <a:solidFill>
                  <a:prstClr val="white"/>
                </a:solidFill>
                <a:cs typeface="Segoe UI" panose="020B0502040204020203" pitchFamily="34" charset="0"/>
              </a:rPr>
              <a:t>$1 Sensor</a:t>
            </a:r>
            <a:endParaRPr lang="en-US" sz="2040" dirty="0">
              <a:solidFill>
                <a:prstClr val="white"/>
              </a:solidFill>
              <a:cs typeface="Segoe UI" panose="020B0502040204020203" pitchFamily="34" charset="0"/>
            </a:endParaRPr>
          </a:p>
        </p:txBody>
      </p:sp>
      <p:sp>
        <p:nvSpPr>
          <p:cNvPr id="11" name="Rectangle 10"/>
          <p:cNvSpPr/>
          <p:nvPr/>
        </p:nvSpPr>
        <p:spPr>
          <a:xfrm>
            <a:off x="11095037" y="1446334"/>
            <a:ext cx="838200" cy="2651108"/>
          </a:xfrm>
          <a:prstGeom prst="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40" dirty="0" smtClean="0">
                <a:solidFill>
                  <a:prstClr val="white"/>
                </a:solidFill>
                <a:cs typeface="Segoe UI" panose="020B0502040204020203" pitchFamily="34" charset="0"/>
              </a:rPr>
              <a:t>$10000 Server</a:t>
            </a:r>
            <a:endParaRPr lang="en-US" sz="2040" dirty="0">
              <a:solidFill>
                <a:prstClr val="white"/>
              </a:solidFill>
              <a:cs typeface="Segoe UI" panose="020B0502040204020203" pitchFamily="34" charset="0"/>
            </a:endParaRPr>
          </a:p>
        </p:txBody>
      </p:sp>
      <p:sp>
        <p:nvSpPr>
          <p:cNvPr id="12" name="Left-Right Arrow 11"/>
          <p:cNvSpPr/>
          <p:nvPr/>
        </p:nvSpPr>
        <p:spPr>
          <a:xfrm>
            <a:off x="1874837" y="3576986"/>
            <a:ext cx="8991600" cy="520456"/>
          </a:xfrm>
          <a:prstGeom prst="leftRightArrow">
            <a:avLst>
              <a:gd name="adj1" fmla="val 100000"/>
              <a:gd name="adj2" fmla="val 50000"/>
            </a:avLst>
          </a:prstGeom>
          <a:gradFill flip="none" rotWithShape="1">
            <a:gsLst>
              <a:gs pos="0">
                <a:schemeClr val="accent3">
                  <a:shade val="80000"/>
                  <a:satMod val="180000"/>
                  <a:shade val="30000"/>
                  <a:satMod val="115000"/>
                </a:schemeClr>
              </a:gs>
              <a:gs pos="50000">
                <a:schemeClr val="accent3">
                  <a:shade val="80000"/>
                  <a:satMod val="180000"/>
                  <a:shade val="67500"/>
                  <a:satMod val="115000"/>
                </a:schemeClr>
              </a:gs>
              <a:gs pos="100000">
                <a:schemeClr val="accent3">
                  <a:shade val="80000"/>
                  <a:satMod val="180000"/>
                  <a:shade val="100000"/>
                  <a:satMod val="115000"/>
                </a:schemeClr>
              </a:gs>
            </a:gsLst>
            <a:lin ang="10800000" scaled="1"/>
            <a:tileRect/>
          </a:gradFill>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2400" dirty="0" smtClean="0">
                <a:solidFill>
                  <a:prstClr val="white"/>
                </a:solidFill>
                <a:cs typeface="Segoe UI" panose="020B0502040204020203" pitchFamily="34" charset="0"/>
              </a:rPr>
              <a:t>Component Quality</a:t>
            </a:r>
            <a:endParaRPr lang="en-US" sz="2400" dirty="0">
              <a:solidFill>
                <a:prstClr val="white"/>
              </a:solidFill>
              <a:cs typeface="Segoe UI" panose="020B0502040204020203" pitchFamily="34" charset="0"/>
            </a:endParaRPr>
          </a:p>
        </p:txBody>
      </p:sp>
    </p:spTree>
    <p:extLst>
      <p:ext uri="{BB962C8B-B14F-4D97-AF65-F5344CB8AC3E}">
        <p14:creationId xmlns:p14="http://schemas.microsoft.com/office/powerpoint/2010/main" val="402215616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918269"/>
          </a:xfrm>
        </p:spPr>
        <p:txBody>
          <a:bodyPr/>
          <a:lstStyle/>
          <a:p>
            <a:r>
              <a:rPr lang="de-DE" sz="2800" dirty="0" err="1" smtClean="0"/>
              <a:t>Factor</a:t>
            </a:r>
            <a:r>
              <a:rPr lang="en-US" sz="2800" dirty="0" err="1" smtClean="0"/>
              <a:t>ies</a:t>
            </a:r>
            <a:r>
              <a:rPr lang="en-US" sz="2800" dirty="0" smtClean="0"/>
              <a:t> and other industrial and utility environments are “brown-field”</a:t>
            </a:r>
            <a:r>
              <a:rPr lang="en-US" dirty="0" smtClean="0"/>
              <a:t> </a:t>
            </a:r>
          </a:p>
          <a:p>
            <a:pPr lvl="1"/>
            <a:r>
              <a:rPr lang="en-US" smtClean="0"/>
              <a:t>Production </a:t>
            </a:r>
            <a:r>
              <a:rPr lang="en-US" dirty="0" smtClean="0"/>
              <a:t>lines and facilities represent very significant capital investments</a:t>
            </a:r>
          </a:p>
          <a:p>
            <a:pPr lvl="1"/>
            <a:r>
              <a:rPr lang="en-US" dirty="0" smtClean="0"/>
              <a:t>Iterative technology deployment and upgrades</a:t>
            </a:r>
          </a:p>
          <a:p>
            <a:pPr lvl="1"/>
            <a:r>
              <a:rPr lang="en-US" dirty="0" smtClean="0"/>
              <a:t>Re-fit of existing (sometimes decades old) equipment with tech add-ons</a:t>
            </a:r>
          </a:p>
          <a:p>
            <a:r>
              <a:rPr lang="en-US" sz="2800" dirty="0" smtClean="0"/>
              <a:t>Buildings and homes are too</a:t>
            </a:r>
          </a:p>
          <a:p>
            <a:pPr lvl="1"/>
            <a:r>
              <a:rPr lang="en-US" dirty="0" smtClean="0"/>
              <a:t>Entertainment systems (TV, A/V receivers, Set-Top boxes, </a:t>
            </a:r>
            <a:r>
              <a:rPr lang="en-US" dirty="0" err="1" smtClean="0"/>
              <a:t>Bluray</a:t>
            </a:r>
            <a:r>
              <a:rPr lang="en-US" dirty="0" smtClean="0"/>
              <a:t> Players)</a:t>
            </a:r>
          </a:p>
          <a:p>
            <a:pPr lvl="1"/>
            <a:r>
              <a:rPr lang="en-US" dirty="0" smtClean="0"/>
              <a:t>Comfort and sanitation systems (Heaters, A/C, Water, Gas, Thermostats) </a:t>
            </a:r>
          </a:p>
          <a:p>
            <a:pPr lvl="1"/>
            <a:r>
              <a:rPr lang="en-US" dirty="0" smtClean="0"/>
              <a:t>Kitchen appliances</a:t>
            </a:r>
          </a:p>
          <a:p>
            <a:pPr lvl="1"/>
            <a:r>
              <a:rPr lang="en-US" dirty="0" smtClean="0"/>
              <a:t>Security systems</a:t>
            </a:r>
          </a:p>
          <a:p>
            <a:r>
              <a:rPr lang="en-US" sz="2800" dirty="0" smtClean="0"/>
              <a:t>IoT solutions must often integrate into environments with devices designed and deployed a decade or more apart</a:t>
            </a:r>
            <a:endParaRPr lang="en-US" sz="2800" dirty="0"/>
          </a:p>
        </p:txBody>
      </p:sp>
      <p:sp>
        <p:nvSpPr>
          <p:cNvPr id="3" name="Title 2"/>
          <p:cNvSpPr>
            <a:spLocks noGrp="1"/>
          </p:cNvSpPr>
          <p:nvPr>
            <p:ph type="title"/>
          </p:nvPr>
        </p:nvSpPr>
        <p:spPr/>
        <p:txBody>
          <a:bodyPr/>
          <a:lstStyle/>
          <a:p>
            <a:r>
              <a:rPr lang="en-US" dirty="0" smtClean="0"/>
              <a:t>Not everything is “green-field”</a:t>
            </a:r>
            <a:endParaRPr lang="en-US" dirty="0"/>
          </a:p>
        </p:txBody>
      </p:sp>
    </p:spTree>
    <p:extLst>
      <p:ext uri="{BB962C8B-B14F-4D97-AF65-F5344CB8AC3E}">
        <p14:creationId xmlns:p14="http://schemas.microsoft.com/office/powerpoint/2010/main" val="187969903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Placeholder 103"/>
          <p:cNvSpPr>
            <a:spLocks noGrp="1"/>
          </p:cNvSpPr>
          <p:nvPr>
            <p:ph type="body" sz="quarter" idx="10"/>
          </p:nvPr>
        </p:nvSpPr>
        <p:spPr>
          <a:xfrm>
            <a:off x="7815286" y="1212850"/>
            <a:ext cx="4346551" cy="3933384"/>
          </a:xfrm>
        </p:spPr>
        <p:txBody>
          <a:bodyPr/>
          <a:lstStyle/>
          <a:p>
            <a:r>
              <a:rPr lang="en-US" sz="2800" dirty="0" smtClean="0"/>
              <a:t>Network Security modeled after physical access security</a:t>
            </a:r>
          </a:p>
          <a:p>
            <a:r>
              <a:rPr lang="en-US" sz="2800" dirty="0" smtClean="0"/>
              <a:t>Segregated networks. Well-defined gates. </a:t>
            </a:r>
          </a:p>
          <a:p>
            <a:r>
              <a:rPr lang="en-US" sz="2800" dirty="0" smtClean="0"/>
              <a:t>Access control at the network/gateway level.</a:t>
            </a:r>
          </a:p>
          <a:p>
            <a:r>
              <a:rPr lang="en-US" sz="2800" dirty="0" smtClean="0"/>
              <a:t>Network access sufficient to access assets.</a:t>
            </a:r>
            <a:endParaRPr lang="en-US" sz="2800" dirty="0"/>
          </a:p>
        </p:txBody>
      </p:sp>
      <p:sp>
        <p:nvSpPr>
          <p:cNvPr id="3" name="Title 2"/>
          <p:cNvSpPr>
            <a:spLocks noGrp="1"/>
          </p:cNvSpPr>
          <p:nvPr>
            <p:ph type="title"/>
          </p:nvPr>
        </p:nvSpPr>
        <p:spPr/>
        <p:txBody>
          <a:bodyPr/>
          <a:lstStyle/>
          <a:p>
            <a:r>
              <a:rPr lang="en-US" dirty="0" smtClean="0"/>
              <a:t>Legacy Network Design Attitude Reality</a:t>
            </a:r>
            <a:endParaRPr lang="en-US" dirty="0"/>
          </a:p>
        </p:txBody>
      </p:sp>
      <p:sp>
        <p:nvSpPr>
          <p:cNvPr id="6" name="Rectangle 5"/>
          <p:cNvSpPr/>
          <p:nvPr/>
        </p:nvSpPr>
        <p:spPr>
          <a:xfrm>
            <a:off x="659446" y="1820862"/>
            <a:ext cx="5562007" cy="4345464"/>
          </a:xfrm>
          <a:prstGeom prst="rect">
            <a:avLst/>
          </a:prstGeom>
          <a:solidFill>
            <a:schemeClr val="accent2">
              <a:lumMod val="20000"/>
              <a:lumOff val="80000"/>
            </a:schemeClr>
          </a:solidFill>
          <a:ln w="28575">
            <a:prstDash val="sysDot"/>
          </a:ln>
        </p:spPr>
        <p:style>
          <a:lnRef idx="1">
            <a:schemeClr val="accent5"/>
          </a:lnRef>
          <a:fillRef idx="3">
            <a:schemeClr val="accent5"/>
          </a:fillRef>
          <a:effectRef idx="2">
            <a:schemeClr val="accent5"/>
          </a:effectRef>
          <a:fontRef idx="minor">
            <a:schemeClr val="lt1"/>
          </a:fontRef>
        </p:style>
        <p:txBody>
          <a:bodyPr lIns="91440" tIns="91440" rIns="91440" bIns="91440" rtlCol="0" anchor="t"/>
          <a:lstStyle/>
          <a:p>
            <a:pPr algn="r"/>
            <a:endParaRPr lang="de-DE" dirty="0" smtClean="0">
              <a:solidFill>
                <a:prstClr val="black"/>
              </a:solidFill>
              <a:cs typeface="Segoe UI" panose="020B0502040204020203" pitchFamily="34" charset="0"/>
            </a:endParaRPr>
          </a:p>
        </p:txBody>
      </p:sp>
      <p:sp>
        <p:nvSpPr>
          <p:cNvPr id="8" name="Rectangle 7"/>
          <p:cNvSpPr/>
          <p:nvPr/>
        </p:nvSpPr>
        <p:spPr>
          <a:xfrm>
            <a:off x="1054919" y="4175282"/>
            <a:ext cx="755703" cy="692727"/>
          </a:xfrm>
          <a:prstGeom prst="rect">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de-DE" sz="1600" dirty="0" smtClean="0">
                <a:solidFill>
                  <a:prstClr val="white"/>
                </a:solidFill>
                <a:cs typeface="Segoe UI" panose="020B0502040204020203" pitchFamily="34" charset="0"/>
              </a:rPr>
              <a:t>Device</a:t>
            </a:r>
            <a:endParaRPr lang="en-US" sz="1600" dirty="0">
              <a:solidFill>
                <a:prstClr val="white"/>
              </a:solidFill>
              <a:cs typeface="Segoe UI" panose="020B0502040204020203" pitchFamily="34" charset="0"/>
            </a:endParaRPr>
          </a:p>
        </p:txBody>
      </p:sp>
      <p:sp>
        <p:nvSpPr>
          <p:cNvPr id="9" name="Rectangle 8"/>
          <p:cNvSpPr/>
          <p:nvPr/>
        </p:nvSpPr>
        <p:spPr>
          <a:xfrm>
            <a:off x="2185558" y="5258611"/>
            <a:ext cx="755703" cy="692727"/>
          </a:xfrm>
          <a:prstGeom prst="rect">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de-DE" sz="1600" dirty="0" smtClean="0">
                <a:solidFill>
                  <a:prstClr val="white"/>
                </a:solidFill>
                <a:cs typeface="Segoe UI" panose="020B0502040204020203" pitchFamily="34" charset="0"/>
              </a:rPr>
              <a:t>Device</a:t>
            </a:r>
            <a:endParaRPr lang="en-US" sz="1600" dirty="0">
              <a:solidFill>
                <a:prstClr val="white"/>
              </a:solidFill>
              <a:cs typeface="Segoe UI" panose="020B0502040204020203" pitchFamily="34" charset="0"/>
            </a:endParaRPr>
          </a:p>
        </p:txBody>
      </p:sp>
      <p:sp>
        <p:nvSpPr>
          <p:cNvPr id="10" name="Rectangle 9"/>
          <p:cNvSpPr/>
          <p:nvPr/>
        </p:nvSpPr>
        <p:spPr>
          <a:xfrm>
            <a:off x="2186596" y="3314586"/>
            <a:ext cx="755703" cy="692727"/>
          </a:xfrm>
          <a:prstGeom prst="rect">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de-DE" sz="1600" dirty="0" smtClean="0">
                <a:solidFill>
                  <a:prstClr val="black"/>
                </a:solidFill>
                <a:cs typeface="Segoe UI" panose="020B0502040204020203" pitchFamily="34" charset="0"/>
              </a:rPr>
              <a:t>Device</a:t>
            </a:r>
            <a:endParaRPr lang="en-US" sz="1600" dirty="0">
              <a:solidFill>
                <a:prstClr val="black"/>
              </a:solidFill>
              <a:cs typeface="Segoe UI" panose="020B0502040204020203" pitchFamily="34" charset="0"/>
            </a:endParaRPr>
          </a:p>
        </p:txBody>
      </p:sp>
      <p:cxnSp>
        <p:nvCxnSpPr>
          <p:cNvPr id="11" name="Curved Connector 10"/>
          <p:cNvCxnSpPr>
            <a:stCxn id="10" idx="1"/>
            <a:endCxn id="8" idx="0"/>
          </p:cNvCxnSpPr>
          <p:nvPr/>
        </p:nvCxnSpPr>
        <p:spPr>
          <a:xfrm rot="10800000" flipV="1">
            <a:off x="1432772" y="3660950"/>
            <a:ext cx="753825" cy="514332"/>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2"/>
            <a:endCxn id="9" idx="1"/>
          </p:cNvCxnSpPr>
          <p:nvPr/>
        </p:nvCxnSpPr>
        <p:spPr>
          <a:xfrm rot="16200000" flipH="1">
            <a:off x="1440681" y="4860098"/>
            <a:ext cx="736966" cy="752787"/>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9" idx="3"/>
            <a:endCxn id="14" idx="2"/>
          </p:cNvCxnSpPr>
          <p:nvPr/>
        </p:nvCxnSpPr>
        <p:spPr>
          <a:xfrm flipV="1">
            <a:off x="2941261" y="4873228"/>
            <a:ext cx="690629" cy="731747"/>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54038" y="4180501"/>
            <a:ext cx="755703" cy="692727"/>
          </a:xfrm>
          <a:prstGeom prst="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sz="1600" dirty="0" smtClean="0">
                <a:solidFill>
                  <a:prstClr val="white"/>
                </a:solidFill>
                <a:cs typeface="Segoe UI" panose="020B0502040204020203" pitchFamily="34" charset="0"/>
              </a:rPr>
              <a:t>Device</a:t>
            </a:r>
            <a:endParaRPr lang="en-US" sz="1600" dirty="0">
              <a:solidFill>
                <a:prstClr val="white"/>
              </a:solidFill>
              <a:cs typeface="Segoe UI" panose="020B0502040204020203" pitchFamily="34" charset="0"/>
            </a:endParaRPr>
          </a:p>
        </p:txBody>
      </p:sp>
      <p:cxnSp>
        <p:nvCxnSpPr>
          <p:cNvPr id="15" name="Curved Connector 14"/>
          <p:cNvCxnSpPr>
            <a:stCxn id="14" idx="0"/>
            <a:endCxn id="10" idx="3"/>
          </p:cNvCxnSpPr>
          <p:nvPr/>
        </p:nvCxnSpPr>
        <p:spPr>
          <a:xfrm rot="16200000" flipV="1">
            <a:off x="3027320" y="3575930"/>
            <a:ext cx="519551" cy="689591"/>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25"/>
          <p:cNvCxnSpPr>
            <a:stCxn id="10" idx="2"/>
            <a:endCxn id="9" idx="0"/>
          </p:cNvCxnSpPr>
          <p:nvPr/>
        </p:nvCxnSpPr>
        <p:spPr>
          <a:xfrm flipH="1">
            <a:off x="2563410" y="4007313"/>
            <a:ext cx="1038" cy="125129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357393" y="1921389"/>
            <a:ext cx="236942" cy="589846"/>
            <a:chOff x="5227636" y="1212849"/>
            <a:chExt cx="304801" cy="836613"/>
          </a:xfrm>
        </p:grpSpPr>
        <p:sp>
          <p:nvSpPr>
            <p:cNvPr id="18" name="Oval 17"/>
            <p:cNvSpPr/>
            <p:nvPr/>
          </p:nvSpPr>
          <p:spPr>
            <a:xfrm>
              <a:off x="5227637" y="1212849"/>
              <a:ext cx="304800" cy="303213"/>
            </a:xfrm>
            <a:prstGeom prst="ellipse">
              <a:avLst/>
            </a:prstGeom>
            <a:noFill/>
            <a:ln w="19050"/>
          </p:spPr>
          <p:style>
            <a:lnRef idx="1">
              <a:schemeClr val="dk1"/>
            </a:lnRef>
            <a:fillRef idx="3">
              <a:schemeClr val="dk1"/>
            </a:fillRef>
            <a:effectRef idx="2">
              <a:schemeClr val="dk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cxnSp>
          <p:nvCxnSpPr>
            <p:cNvPr id="19" name="Straight Connector 18"/>
            <p:cNvCxnSpPr>
              <a:stCxn id="18" idx="4"/>
            </p:cNvCxnSpPr>
            <p:nvPr/>
          </p:nvCxnSpPr>
          <p:spPr>
            <a:xfrm>
              <a:off x="5380037" y="1516062"/>
              <a:ext cx="0" cy="3810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27637" y="1897062"/>
              <a:ext cx="152400" cy="1524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80037" y="1897062"/>
              <a:ext cx="152400" cy="1524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27636" y="1630362"/>
              <a:ext cx="152401" cy="1143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80037" y="1636442"/>
              <a:ext cx="152400" cy="9525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4" name="Curved Connector 25"/>
          <p:cNvCxnSpPr>
            <a:endCxn id="10" idx="0"/>
          </p:cNvCxnSpPr>
          <p:nvPr/>
        </p:nvCxnSpPr>
        <p:spPr>
          <a:xfrm>
            <a:off x="2564446" y="2575632"/>
            <a:ext cx="2" cy="738954"/>
          </a:xfrm>
          <a:prstGeom prst="straightConnector1">
            <a:avLst/>
          </a:prstGeom>
          <a:ln w="38100">
            <a:solidFill>
              <a:srgbClr val="E3008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a:off x="2678746" y="2470258"/>
            <a:ext cx="1181101" cy="1609791"/>
          </a:xfrm>
          <a:prstGeom prst="curvedConnector2">
            <a:avLst/>
          </a:prstGeom>
          <a:ln w="38100">
            <a:solidFill>
              <a:srgbClr val="E3008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515003" y="2182080"/>
            <a:ext cx="888767" cy="461665"/>
          </a:xfrm>
          <a:prstGeom prst="rect">
            <a:avLst/>
          </a:prstGeom>
          <a:noFill/>
        </p:spPr>
        <p:txBody>
          <a:bodyPr wrap="square" lIns="91440" tIns="91440" rIns="91440" bIns="91440" rtlCol="0">
            <a:spAutoFit/>
          </a:bodyPr>
          <a:lstStyle/>
          <a:p>
            <a:pPr algn="ctr">
              <a:lnSpc>
                <a:spcPct val="90000"/>
              </a:lnSpc>
              <a:spcAft>
                <a:spcPts val="600"/>
              </a:spcAft>
            </a:pPr>
            <a:r>
              <a:rPr lang="de-DE" sz="1000" dirty="0" err="1" smtClean="0">
                <a:solidFill>
                  <a:srgbClr val="E3008C"/>
                </a:solidFill>
              </a:rPr>
              <a:t>Local</a:t>
            </a:r>
            <a:r>
              <a:rPr lang="de-DE" sz="1000" dirty="0">
                <a:solidFill>
                  <a:srgbClr val="E3008C"/>
                </a:solidFill>
              </a:rPr>
              <a:t/>
            </a:r>
            <a:br>
              <a:rPr lang="de-DE" sz="1000" dirty="0">
                <a:solidFill>
                  <a:srgbClr val="E3008C"/>
                </a:solidFill>
              </a:rPr>
            </a:br>
            <a:r>
              <a:rPr lang="de-DE" sz="1000" dirty="0" smtClean="0">
                <a:solidFill>
                  <a:srgbClr val="E3008C"/>
                </a:solidFill>
              </a:rPr>
              <a:t>Interaction</a:t>
            </a:r>
            <a:endParaRPr lang="en-US" sz="1000" dirty="0" err="1" smtClean="0">
              <a:solidFill>
                <a:srgbClr val="E3008C"/>
              </a:solidFill>
            </a:endParaRPr>
          </a:p>
        </p:txBody>
      </p:sp>
      <p:sp>
        <p:nvSpPr>
          <p:cNvPr id="74" name="Oval 73"/>
          <p:cNvSpPr/>
          <p:nvPr/>
        </p:nvSpPr>
        <p:spPr>
          <a:xfrm>
            <a:off x="2780929" y="3238883"/>
            <a:ext cx="239622" cy="220968"/>
          </a:xfrm>
          <a:prstGeom prst="ellipse">
            <a:avLst/>
          </a:prstGeom>
          <a:noFill/>
          <a:ln>
            <a:no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grpSp>
        <p:nvGrpSpPr>
          <p:cNvPr id="83" name="Group 82"/>
          <p:cNvGrpSpPr/>
          <p:nvPr/>
        </p:nvGrpSpPr>
        <p:grpSpPr>
          <a:xfrm>
            <a:off x="4674900" y="4440702"/>
            <a:ext cx="1276784" cy="1222342"/>
            <a:chOff x="8537620" y="2244908"/>
            <a:chExt cx="3733800" cy="3995554"/>
          </a:xfrm>
        </p:grpSpPr>
        <p:sp>
          <p:nvSpPr>
            <p:cNvPr id="84" name="Rectangle 83"/>
            <p:cNvSpPr/>
            <p:nvPr/>
          </p:nvSpPr>
          <p:spPr>
            <a:xfrm>
              <a:off x="8537620" y="2244908"/>
              <a:ext cx="3733800" cy="399555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1440" tIns="91440" rIns="91440" bIns="91440" rtlCol="0" anchor="b"/>
            <a:lstStyle/>
            <a:p>
              <a:pPr algn="r"/>
              <a:endParaRPr lang="en-US" sz="600" dirty="0">
                <a:solidFill>
                  <a:prstClr val="black"/>
                </a:solidFill>
                <a:cs typeface="Segoe UI" panose="020B0502040204020203" pitchFamily="34" charset="0"/>
              </a:endParaRPr>
            </a:p>
          </p:txBody>
        </p:sp>
        <p:sp>
          <p:nvSpPr>
            <p:cNvPr id="85" name="Rectangle 84"/>
            <p:cNvSpPr/>
            <p:nvPr/>
          </p:nvSpPr>
          <p:spPr>
            <a:xfrm>
              <a:off x="8715292" y="3427817"/>
              <a:ext cx="1013006" cy="145986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de-DE" sz="600" dirty="0" err="1" smtClean="0">
                  <a:solidFill>
                    <a:prstClr val="black"/>
                  </a:solidFill>
                  <a:cs typeface="Segoe UI" panose="020B0502040204020203" pitchFamily="34" charset="0"/>
                </a:rPr>
                <a:t>Local</a:t>
              </a:r>
              <a:r>
                <a:rPr lang="de-DE" sz="600" dirty="0" smtClean="0">
                  <a:solidFill>
                    <a:prstClr val="black"/>
                  </a:solidFill>
                  <a:cs typeface="Segoe UI" panose="020B0502040204020203" pitchFamily="34" charset="0"/>
                </a:rPr>
                <a:t> Gateway</a:t>
              </a:r>
              <a:endParaRPr lang="en-US" sz="600" dirty="0">
                <a:solidFill>
                  <a:prstClr val="black"/>
                </a:solidFill>
                <a:cs typeface="Segoe UI" panose="020B0502040204020203" pitchFamily="34" charset="0"/>
              </a:endParaRPr>
            </a:p>
          </p:txBody>
        </p:sp>
        <p:sp>
          <p:nvSpPr>
            <p:cNvPr id="86" name="Rectangle 85"/>
            <p:cNvSpPr/>
            <p:nvPr/>
          </p:nvSpPr>
          <p:spPr>
            <a:xfrm>
              <a:off x="8708641" y="2351331"/>
              <a:ext cx="3438262" cy="91912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de-DE" sz="600" dirty="0" err="1" smtClean="0">
                  <a:solidFill>
                    <a:prstClr val="black"/>
                  </a:solidFill>
                  <a:cs typeface="Segoe UI" panose="020B0502040204020203" pitchFamily="34" charset="0"/>
                </a:rPr>
                <a:t>Local</a:t>
              </a:r>
              <a:r>
                <a:rPr lang="de-DE" sz="600" dirty="0" smtClean="0">
                  <a:solidFill>
                    <a:prstClr val="black"/>
                  </a:solidFill>
                  <a:cs typeface="Segoe UI" panose="020B0502040204020203" pitchFamily="34" charset="0"/>
                </a:rPr>
                <a:t> Portals and APIs</a:t>
              </a:r>
              <a:endParaRPr lang="en-US" sz="600" dirty="0">
                <a:solidFill>
                  <a:prstClr val="black"/>
                </a:solidFill>
                <a:cs typeface="Segoe UI" panose="020B0502040204020203" pitchFamily="34" charset="0"/>
              </a:endParaRPr>
            </a:p>
          </p:txBody>
        </p:sp>
        <p:sp>
          <p:nvSpPr>
            <p:cNvPr id="87" name="Rectangle 86"/>
            <p:cNvSpPr/>
            <p:nvPr/>
          </p:nvSpPr>
          <p:spPr>
            <a:xfrm>
              <a:off x="9924286" y="3842902"/>
              <a:ext cx="1013006" cy="1044784"/>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de-DE" sz="600" dirty="0" smtClean="0">
                  <a:solidFill>
                    <a:prstClr val="black"/>
                  </a:solidFill>
                  <a:cs typeface="Segoe UI" panose="020B0502040204020203" pitchFamily="34" charset="0"/>
                </a:rPr>
                <a:t>Control System</a:t>
              </a:r>
              <a:endParaRPr lang="en-US" sz="600" dirty="0">
                <a:solidFill>
                  <a:prstClr val="black"/>
                </a:solidFill>
                <a:cs typeface="Segoe UI" panose="020B0502040204020203" pitchFamily="34" charset="0"/>
              </a:endParaRPr>
            </a:p>
          </p:txBody>
        </p:sp>
        <p:sp>
          <p:nvSpPr>
            <p:cNvPr id="88" name="Rectangle 87"/>
            <p:cNvSpPr/>
            <p:nvPr/>
          </p:nvSpPr>
          <p:spPr>
            <a:xfrm>
              <a:off x="11133281" y="3532995"/>
              <a:ext cx="1013006" cy="134793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de-DE" sz="600" dirty="0" smtClean="0">
                  <a:solidFill>
                    <a:prstClr val="black"/>
                  </a:solidFill>
                  <a:cs typeface="Segoe UI" panose="020B0502040204020203" pitchFamily="34" charset="0"/>
                </a:rPr>
                <a:t>Analytics</a:t>
              </a:r>
              <a:endParaRPr lang="en-US" sz="600" dirty="0">
                <a:solidFill>
                  <a:prstClr val="black"/>
                </a:solidFill>
                <a:cs typeface="Segoe UI" panose="020B0502040204020203" pitchFamily="34" charset="0"/>
              </a:endParaRPr>
            </a:p>
          </p:txBody>
        </p:sp>
        <p:sp>
          <p:nvSpPr>
            <p:cNvPr id="89" name="Rectangle 88"/>
            <p:cNvSpPr/>
            <p:nvPr/>
          </p:nvSpPr>
          <p:spPr>
            <a:xfrm>
              <a:off x="9924285" y="5190662"/>
              <a:ext cx="2222001" cy="594664"/>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de-DE" sz="600" dirty="0" smtClean="0">
                  <a:solidFill>
                    <a:prstClr val="white"/>
                  </a:solidFill>
                  <a:cs typeface="Segoe UI" panose="020B0502040204020203" pitchFamily="34" charset="0"/>
                </a:rPr>
                <a:t>Data Management</a:t>
              </a:r>
              <a:endParaRPr lang="en-US" sz="600" dirty="0">
                <a:solidFill>
                  <a:prstClr val="white"/>
                </a:solidFill>
                <a:cs typeface="Segoe UI" panose="020B0502040204020203" pitchFamily="34" charset="0"/>
              </a:endParaRPr>
            </a:p>
          </p:txBody>
        </p:sp>
        <p:cxnSp>
          <p:nvCxnSpPr>
            <p:cNvPr id="90" name="Curved Connector 89"/>
            <p:cNvCxnSpPr/>
            <p:nvPr/>
          </p:nvCxnSpPr>
          <p:spPr>
            <a:xfrm flipV="1">
              <a:off x="9728298" y="3699049"/>
              <a:ext cx="1404983" cy="1"/>
            </a:xfrm>
            <a:prstGeom prst="curvedConnector3">
              <a:avLst>
                <a:gd name="adj1" fmla="val 48616"/>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Curved Connector 161"/>
            <p:cNvCxnSpPr>
              <a:stCxn id="87" idx="3"/>
            </p:cNvCxnSpPr>
            <p:nvPr/>
          </p:nvCxnSpPr>
          <p:spPr>
            <a:xfrm>
              <a:off x="10937292" y="4365294"/>
              <a:ext cx="195989"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Curved Connector 161"/>
            <p:cNvCxnSpPr/>
            <p:nvPr/>
          </p:nvCxnSpPr>
          <p:spPr>
            <a:xfrm>
              <a:off x="9728298" y="4365294"/>
              <a:ext cx="195989"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Curved Connector 161"/>
            <p:cNvCxnSpPr>
              <a:stCxn id="85" idx="2"/>
              <a:endCxn id="89" idx="1"/>
            </p:cNvCxnSpPr>
            <p:nvPr/>
          </p:nvCxnSpPr>
          <p:spPr>
            <a:xfrm rot="16200000" flipH="1">
              <a:off x="9272886" y="4836595"/>
              <a:ext cx="600308" cy="702490"/>
            </a:xfrm>
            <a:prstGeom prst="curvedConnector2">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Curved Connector 161"/>
            <p:cNvCxnSpPr/>
            <p:nvPr/>
          </p:nvCxnSpPr>
          <p:spPr>
            <a:xfrm>
              <a:off x="10427772" y="4887685"/>
              <a:ext cx="1" cy="30973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Curved Connector 161"/>
            <p:cNvCxnSpPr/>
            <p:nvPr/>
          </p:nvCxnSpPr>
          <p:spPr>
            <a:xfrm>
              <a:off x="11639782" y="4883927"/>
              <a:ext cx="1" cy="30973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Curved Connector 161"/>
            <p:cNvCxnSpPr/>
            <p:nvPr/>
          </p:nvCxnSpPr>
          <p:spPr>
            <a:xfrm>
              <a:off x="10404519" y="3276556"/>
              <a:ext cx="1" cy="55097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Curved Connector 161"/>
            <p:cNvCxnSpPr>
              <a:endCxn id="88" idx="0"/>
            </p:cNvCxnSpPr>
            <p:nvPr/>
          </p:nvCxnSpPr>
          <p:spPr>
            <a:xfrm>
              <a:off x="11639782" y="3257510"/>
              <a:ext cx="2" cy="27548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Curved Connector 161"/>
            <p:cNvCxnSpPr>
              <a:endCxn id="89" idx="0"/>
            </p:cNvCxnSpPr>
            <p:nvPr/>
          </p:nvCxnSpPr>
          <p:spPr>
            <a:xfrm>
              <a:off x="11030785" y="3279948"/>
              <a:ext cx="4501" cy="191071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9" name="Curved Connector 98"/>
          <p:cNvCxnSpPr>
            <a:endCxn id="85" idx="1"/>
          </p:cNvCxnSpPr>
          <p:nvPr/>
        </p:nvCxnSpPr>
        <p:spPr>
          <a:xfrm flipV="1">
            <a:off x="3028297" y="5025890"/>
            <a:ext cx="1707358" cy="637154"/>
          </a:xfrm>
          <a:prstGeom prst="curved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Curved Connector 100"/>
          <p:cNvCxnSpPr/>
          <p:nvPr/>
        </p:nvCxnSpPr>
        <p:spPr>
          <a:xfrm>
            <a:off x="4024064" y="4649011"/>
            <a:ext cx="694817" cy="224181"/>
          </a:xfrm>
          <a:prstGeom prst="curved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430846" y="1516062"/>
            <a:ext cx="6629400" cy="4953000"/>
          </a:xfrm>
          <a:prstGeom prst="rect">
            <a:avLst/>
          </a:prstGeom>
          <a:noFill/>
          <a:ln w="57150">
            <a:solidFill>
              <a:srgbClr val="FF0000"/>
            </a:solid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03" name="Pie 102"/>
          <p:cNvSpPr/>
          <p:nvPr/>
        </p:nvSpPr>
        <p:spPr>
          <a:xfrm>
            <a:off x="6378255" y="2287194"/>
            <a:ext cx="1363982" cy="1467199"/>
          </a:xfrm>
          <a:prstGeom prst="pie">
            <a:avLst>
              <a:gd name="adj1" fmla="val 13218898"/>
              <a:gd name="adj2" fmla="val 16200000"/>
            </a:avLst>
          </a:prstGeom>
          <a:noFill/>
          <a:ln w="57150">
            <a:solidFill>
              <a:srgbClr val="FF0000"/>
            </a:solid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05" name="Round Single Corner Rectangle 104"/>
          <p:cNvSpPr/>
          <p:nvPr/>
        </p:nvSpPr>
        <p:spPr>
          <a:xfrm>
            <a:off x="6136174" y="2242590"/>
            <a:ext cx="162072" cy="829068"/>
          </a:xfrm>
          <a:prstGeom prst="round1Rect">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grpSp>
        <p:nvGrpSpPr>
          <p:cNvPr id="106" name="Group 105"/>
          <p:cNvGrpSpPr/>
          <p:nvPr/>
        </p:nvGrpSpPr>
        <p:grpSpPr>
          <a:xfrm>
            <a:off x="7438095" y="2355263"/>
            <a:ext cx="236942" cy="589846"/>
            <a:chOff x="5227636" y="1212849"/>
            <a:chExt cx="304801" cy="836613"/>
          </a:xfrm>
        </p:grpSpPr>
        <p:sp>
          <p:nvSpPr>
            <p:cNvPr id="107" name="Oval 106"/>
            <p:cNvSpPr/>
            <p:nvPr/>
          </p:nvSpPr>
          <p:spPr>
            <a:xfrm>
              <a:off x="5227637" y="1212849"/>
              <a:ext cx="304800" cy="303213"/>
            </a:xfrm>
            <a:prstGeom prst="ellipse">
              <a:avLst/>
            </a:prstGeom>
            <a:noFill/>
            <a:ln w="19050"/>
          </p:spPr>
          <p:style>
            <a:lnRef idx="1">
              <a:schemeClr val="dk1"/>
            </a:lnRef>
            <a:fillRef idx="3">
              <a:schemeClr val="dk1"/>
            </a:fillRef>
            <a:effectRef idx="2">
              <a:schemeClr val="dk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cxnSp>
          <p:nvCxnSpPr>
            <p:cNvPr id="108" name="Straight Connector 107"/>
            <p:cNvCxnSpPr>
              <a:stCxn id="107" idx="4"/>
            </p:cNvCxnSpPr>
            <p:nvPr/>
          </p:nvCxnSpPr>
          <p:spPr>
            <a:xfrm>
              <a:off x="5380037" y="1516062"/>
              <a:ext cx="0" cy="3810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5227637" y="1897062"/>
              <a:ext cx="152400" cy="1524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380037" y="1897062"/>
              <a:ext cx="152400" cy="1524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5227636" y="1630362"/>
              <a:ext cx="152401" cy="1143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380037" y="1636442"/>
              <a:ext cx="152400" cy="9525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14" name="Straight Arrow Connector 113"/>
          <p:cNvCxnSpPr/>
          <p:nvPr/>
        </p:nvCxnSpPr>
        <p:spPr>
          <a:xfrm flipH="1" flipV="1">
            <a:off x="5562494" y="2643745"/>
            <a:ext cx="1802552" cy="1016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6125946" y="3020793"/>
            <a:ext cx="107831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err="1" smtClean="0">
                <a:gradFill>
                  <a:gsLst>
                    <a:gs pos="2917">
                      <a:prstClr val="black"/>
                    </a:gs>
                    <a:gs pos="30000">
                      <a:prstClr val="black"/>
                    </a:gs>
                  </a:gsLst>
                  <a:lin ang="5400000" scaled="0"/>
                </a:gradFill>
              </a:rPr>
              <a:t>AuthN</a:t>
            </a:r>
            <a:r>
              <a:rPr lang="en-US" sz="1400" dirty="0" smtClean="0">
                <a:gradFill>
                  <a:gsLst>
                    <a:gs pos="2917">
                      <a:prstClr val="black"/>
                    </a:gs>
                    <a:gs pos="30000">
                      <a:prstClr val="black"/>
                    </a:gs>
                  </a:gsLst>
                  <a:lin ang="5400000" scaled="0"/>
                </a:gradFill>
              </a:rPr>
              <a:t>/Z</a:t>
            </a:r>
          </a:p>
        </p:txBody>
      </p:sp>
    </p:spTree>
    <p:extLst>
      <p:ext uri="{BB962C8B-B14F-4D97-AF65-F5344CB8AC3E}">
        <p14:creationId xmlns:p14="http://schemas.microsoft.com/office/powerpoint/2010/main" val="7795251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Oval 152"/>
          <p:cNvSpPr/>
          <p:nvPr/>
        </p:nvSpPr>
        <p:spPr>
          <a:xfrm>
            <a:off x="1427821" y="1035552"/>
            <a:ext cx="9552346" cy="5880246"/>
          </a:xfrm>
          <a:prstGeom prst="ellipse">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149" name="Oval 148"/>
          <p:cNvSpPr/>
          <p:nvPr/>
        </p:nvSpPr>
        <p:spPr>
          <a:xfrm>
            <a:off x="7423602" y="2116076"/>
            <a:ext cx="3403530" cy="3506347"/>
          </a:xfrm>
          <a:prstGeom prst="ellipse">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147" name="Oval 146"/>
          <p:cNvSpPr/>
          <p:nvPr/>
        </p:nvSpPr>
        <p:spPr>
          <a:xfrm>
            <a:off x="1581463" y="2252782"/>
            <a:ext cx="3403530" cy="3506347"/>
          </a:xfrm>
          <a:prstGeom prst="ellipse">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grpSp>
        <p:nvGrpSpPr>
          <p:cNvPr id="21" name="Group 20"/>
          <p:cNvGrpSpPr/>
          <p:nvPr/>
        </p:nvGrpSpPr>
        <p:grpSpPr>
          <a:xfrm>
            <a:off x="4343080" y="2367444"/>
            <a:ext cx="835709" cy="2452625"/>
            <a:chOff x="2137558" y="1905989"/>
            <a:chExt cx="819397" cy="2404753"/>
          </a:xfrm>
        </p:grpSpPr>
        <p:grpSp>
          <p:nvGrpSpPr>
            <p:cNvPr id="19" name="Group 18"/>
            <p:cNvGrpSpPr/>
            <p:nvPr/>
          </p:nvGrpSpPr>
          <p:grpSpPr>
            <a:xfrm>
              <a:off x="2137558" y="2612571"/>
              <a:ext cx="819397" cy="1698171"/>
              <a:chOff x="1882239" y="1852551"/>
              <a:chExt cx="819397" cy="1698171"/>
            </a:xfrm>
          </p:grpSpPr>
          <p:sp>
            <p:nvSpPr>
              <p:cNvPr id="5" name="Rectangle 4"/>
              <p:cNvSpPr/>
              <p:nvPr/>
            </p:nvSpPr>
            <p:spPr>
              <a:xfrm>
                <a:off x="1882239" y="1852551"/>
                <a:ext cx="819397" cy="169817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prstClr val="white"/>
                  </a:solidFill>
                </a:endParaRPr>
              </a:p>
            </p:txBody>
          </p:sp>
          <p:sp>
            <p:nvSpPr>
              <p:cNvPr id="6" name="Rectangle 5"/>
              <p:cNvSpPr/>
              <p:nvPr/>
            </p:nvSpPr>
            <p:spPr>
              <a:xfrm>
                <a:off x="1977241" y="2434442"/>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7" name="Rectangle 6"/>
              <p:cNvSpPr/>
              <p:nvPr/>
            </p:nvSpPr>
            <p:spPr>
              <a:xfrm>
                <a:off x="1977241" y="2618509"/>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8" name="Rectangle 7"/>
              <p:cNvSpPr/>
              <p:nvPr/>
            </p:nvSpPr>
            <p:spPr>
              <a:xfrm>
                <a:off x="1977241" y="2802576"/>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9" name="Rectangle 8"/>
              <p:cNvSpPr/>
              <p:nvPr/>
            </p:nvSpPr>
            <p:spPr>
              <a:xfrm>
                <a:off x="1977241" y="2986643"/>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10" name="Oval 9"/>
              <p:cNvSpPr/>
              <p:nvPr/>
            </p:nvSpPr>
            <p:spPr>
              <a:xfrm>
                <a:off x="2428504" y="1977242"/>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11" name="Oval 10"/>
              <p:cNvSpPr/>
              <p:nvPr/>
            </p:nvSpPr>
            <p:spPr>
              <a:xfrm>
                <a:off x="2428503" y="2101933"/>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12" name="Oval 11"/>
              <p:cNvSpPr/>
              <p:nvPr/>
            </p:nvSpPr>
            <p:spPr>
              <a:xfrm>
                <a:off x="2428502" y="2226624"/>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13" name="Oval 12"/>
              <p:cNvSpPr/>
              <p:nvPr/>
            </p:nvSpPr>
            <p:spPr>
              <a:xfrm>
                <a:off x="2547246" y="1977242"/>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14" name="Oval 13"/>
              <p:cNvSpPr/>
              <p:nvPr/>
            </p:nvSpPr>
            <p:spPr>
              <a:xfrm>
                <a:off x="2547252" y="2109356"/>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15" name="Oval 14"/>
              <p:cNvSpPr/>
              <p:nvPr/>
            </p:nvSpPr>
            <p:spPr>
              <a:xfrm>
                <a:off x="2547252" y="2234047"/>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16" name="Rectangle 15"/>
              <p:cNvSpPr/>
              <p:nvPr/>
            </p:nvSpPr>
            <p:spPr>
              <a:xfrm>
                <a:off x="1977241" y="3236025"/>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17" name="Flowchart: Terminator 16"/>
              <p:cNvSpPr/>
              <p:nvPr/>
            </p:nvSpPr>
            <p:spPr>
              <a:xfrm>
                <a:off x="2470065" y="2547259"/>
                <a:ext cx="124691" cy="350322"/>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prstClr val="black"/>
                  </a:solidFill>
                </a:endParaRPr>
              </a:p>
            </p:txBody>
          </p:sp>
          <p:sp>
            <p:nvSpPr>
              <p:cNvPr id="18" name="Flowchart: Terminator 17"/>
              <p:cNvSpPr/>
              <p:nvPr/>
            </p:nvSpPr>
            <p:spPr>
              <a:xfrm>
                <a:off x="2470067" y="3028208"/>
                <a:ext cx="124691" cy="350322"/>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prstClr val="black"/>
                  </a:solidFill>
                </a:endParaRPr>
              </a:p>
            </p:txBody>
          </p:sp>
        </p:grpSp>
        <p:sp>
          <p:nvSpPr>
            <p:cNvPr id="20" name="Flowchart: Process 19"/>
            <p:cNvSpPr/>
            <p:nvPr/>
          </p:nvSpPr>
          <p:spPr>
            <a:xfrm>
              <a:off x="2244435" y="1905989"/>
              <a:ext cx="45719" cy="706581"/>
            </a:xfrm>
            <a:prstGeom prst="flowChartProcess">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prstClr val="white"/>
                </a:solidFill>
              </a:endParaRPr>
            </a:p>
          </p:txBody>
        </p:sp>
      </p:grpSp>
      <p:cxnSp>
        <p:nvCxnSpPr>
          <p:cNvPr id="33" name="Straight Arrow Connector 11"/>
          <p:cNvCxnSpPr>
            <a:stCxn id="5" idx="3"/>
            <a:endCxn id="53" idx="1"/>
          </p:cNvCxnSpPr>
          <p:nvPr/>
        </p:nvCxnSpPr>
        <p:spPr>
          <a:xfrm>
            <a:off x="5178788" y="3954081"/>
            <a:ext cx="201638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195176" y="2367444"/>
            <a:ext cx="835709" cy="2452625"/>
            <a:chOff x="2137558" y="1905989"/>
            <a:chExt cx="819397" cy="2404753"/>
          </a:xfrm>
        </p:grpSpPr>
        <p:grpSp>
          <p:nvGrpSpPr>
            <p:cNvPr id="51" name="Group 50"/>
            <p:cNvGrpSpPr/>
            <p:nvPr/>
          </p:nvGrpSpPr>
          <p:grpSpPr>
            <a:xfrm>
              <a:off x="2137558" y="2612571"/>
              <a:ext cx="819397" cy="1698171"/>
              <a:chOff x="1882239" y="1852551"/>
              <a:chExt cx="819397" cy="1698171"/>
            </a:xfrm>
          </p:grpSpPr>
          <p:sp>
            <p:nvSpPr>
              <p:cNvPr id="53" name="Rectangle 52"/>
              <p:cNvSpPr/>
              <p:nvPr/>
            </p:nvSpPr>
            <p:spPr>
              <a:xfrm>
                <a:off x="1882239" y="1852551"/>
                <a:ext cx="819397" cy="169817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prstClr val="white"/>
                  </a:solidFill>
                </a:endParaRPr>
              </a:p>
            </p:txBody>
          </p:sp>
          <p:sp>
            <p:nvSpPr>
              <p:cNvPr id="54" name="Rectangle 53"/>
              <p:cNvSpPr/>
              <p:nvPr/>
            </p:nvSpPr>
            <p:spPr>
              <a:xfrm>
                <a:off x="1977241" y="2434442"/>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55" name="Rectangle 54"/>
              <p:cNvSpPr/>
              <p:nvPr/>
            </p:nvSpPr>
            <p:spPr>
              <a:xfrm>
                <a:off x="1977241" y="2618509"/>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56" name="Rectangle 55"/>
              <p:cNvSpPr/>
              <p:nvPr/>
            </p:nvSpPr>
            <p:spPr>
              <a:xfrm>
                <a:off x="1977241" y="2802576"/>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57" name="Rectangle 56"/>
              <p:cNvSpPr/>
              <p:nvPr/>
            </p:nvSpPr>
            <p:spPr>
              <a:xfrm>
                <a:off x="1977241" y="2986643"/>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58" name="Oval 57"/>
              <p:cNvSpPr/>
              <p:nvPr/>
            </p:nvSpPr>
            <p:spPr>
              <a:xfrm>
                <a:off x="2428504" y="1977242"/>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59" name="Oval 58"/>
              <p:cNvSpPr/>
              <p:nvPr/>
            </p:nvSpPr>
            <p:spPr>
              <a:xfrm>
                <a:off x="2428503" y="2101933"/>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60" name="Oval 59"/>
              <p:cNvSpPr/>
              <p:nvPr/>
            </p:nvSpPr>
            <p:spPr>
              <a:xfrm>
                <a:off x="2428502" y="2226624"/>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61" name="Oval 60"/>
              <p:cNvSpPr/>
              <p:nvPr/>
            </p:nvSpPr>
            <p:spPr>
              <a:xfrm>
                <a:off x="2547246" y="1977242"/>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62" name="Oval 61"/>
              <p:cNvSpPr/>
              <p:nvPr/>
            </p:nvSpPr>
            <p:spPr>
              <a:xfrm>
                <a:off x="2547252" y="2109356"/>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63" name="Oval 62"/>
              <p:cNvSpPr/>
              <p:nvPr/>
            </p:nvSpPr>
            <p:spPr>
              <a:xfrm>
                <a:off x="2547252" y="2234047"/>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64" name="Rectangle 63"/>
              <p:cNvSpPr/>
              <p:nvPr/>
            </p:nvSpPr>
            <p:spPr>
              <a:xfrm>
                <a:off x="1977241" y="3236025"/>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65" name="Flowchart: Terminator 64"/>
              <p:cNvSpPr/>
              <p:nvPr/>
            </p:nvSpPr>
            <p:spPr>
              <a:xfrm>
                <a:off x="2470065" y="2547259"/>
                <a:ext cx="124691" cy="350322"/>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prstClr val="black"/>
                  </a:solidFill>
                </a:endParaRPr>
              </a:p>
            </p:txBody>
          </p:sp>
          <p:sp>
            <p:nvSpPr>
              <p:cNvPr id="66" name="Flowchart: Terminator 65"/>
              <p:cNvSpPr/>
              <p:nvPr/>
            </p:nvSpPr>
            <p:spPr>
              <a:xfrm>
                <a:off x="2470067" y="3028208"/>
                <a:ext cx="124691" cy="350322"/>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prstClr val="black"/>
                  </a:solidFill>
                </a:endParaRPr>
              </a:p>
            </p:txBody>
          </p:sp>
        </p:grpSp>
        <p:sp>
          <p:nvSpPr>
            <p:cNvPr id="52" name="Flowchart: Process 51"/>
            <p:cNvSpPr/>
            <p:nvPr/>
          </p:nvSpPr>
          <p:spPr>
            <a:xfrm>
              <a:off x="2244435" y="1905989"/>
              <a:ext cx="45719" cy="706581"/>
            </a:xfrm>
            <a:prstGeom prst="flowChartProcess">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prstClr val="white"/>
                </a:solidFill>
              </a:endParaRPr>
            </a:p>
          </p:txBody>
        </p:sp>
      </p:grpSp>
      <p:grpSp>
        <p:nvGrpSpPr>
          <p:cNvPr id="152" name="Group 151"/>
          <p:cNvGrpSpPr/>
          <p:nvPr/>
        </p:nvGrpSpPr>
        <p:grpSpPr>
          <a:xfrm>
            <a:off x="8772512" y="3381802"/>
            <a:ext cx="1750443" cy="1168858"/>
            <a:chOff x="8600419" y="3315793"/>
            <a:chExt cx="1716276" cy="1146043"/>
          </a:xfrm>
        </p:grpSpPr>
        <p:sp>
          <p:nvSpPr>
            <p:cNvPr id="67" name="Flowchart: Process 66"/>
            <p:cNvSpPr/>
            <p:nvPr/>
          </p:nvSpPr>
          <p:spPr>
            <a:xfrm>
              <a:off x="8600419" y="3317354"/>
              <a:ext cx="1716276" cy="1144482"/>
            </a:xfrm>
            <a:prstGeom prst="flowChartProcess">
              <a:avLst/>
            </a:prstGeom>
            <a:solidFill>
              <a:schemeClr val="bg2">
                <a:lumMod val="90000"/>
              </a:schemeClr>
            </a:solidFill>
            <a:ln>
              <a:solidFill>
                <a:schemeClr val="bg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prstClr val="black"/>
                </a:solidFill>
              </a:endParaRPr>
            </a:p>
          </p:txBody>
        </p:sp>
        <p:sp>
          <p:nvSpPr>
            <p:cNvPr id="68" name="Flowchart: Process 67"/>
            <p:cNvSpPr/>
            <p:nvPr/>
          </p:nvSpPr>
          <p:spPr>
            <a:xfrm>
              <a:off x="8682404"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69" name="Flowchart: Process 68"/>
            <p:cNvSpPr/>
            <p:nvPr/>
          </p:nvSpPr>
          <p:spPr>
            <a:xfrm>
              <a:off x="8779957"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70" name="Flowchart: Process 69"/>
            <p:cNvSpPr/>
            <p:nvPr/>
          </p:nvSpPr>
          <p:spPr>
            <a:xfrm>
              <a:off x="8877510"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71" name="Flowchart: Process 70"/>
            <p:cNvSpPr/>
            <p:nvPr/>
          </p:nvSpPr>
          <p:spPr>
            <a:xfrm>
              <a:off x="8975064"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72" name="Flowchart: Process 71"/>
            <p:cNvSpPr/>
            <p:nvPr/>
          </p:nvSpPr>
          <p:spPr>
            <a:xfrm>
              <a:off x="9072617"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73" name="Flowchart: Process 72"/>
            <p:cNvSpPr/>
            <p:nvPr/>
          </p:nvSpPr>
          <p:spPr>
            <a:xfrm>
              <a:off x="9170170"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74" name="Flowchart: Process 73"/>
            <p:cNvSpPr/>
            <p:nvPr/>
          </p:nvSpPr>
          <p:spPr>
            <a:xfrm>
              <a:off x="9267724"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75" name="Flowchart: Process 74"/>
            <p:cNvSpPr/>
            <p:nvPr/>
          </p:nvSpPr>
          <p:spPr>
            <a:xfrm>
              <a:off x="9365277"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76" name="Flowchart: Process 75"/>
            <p:cNvSpPr/>
            <p:nvPr/>
          </p:nvSpPr>
          <p:spPr>
            <a:xfrm>
              <a:off x="9462830"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77" name="Flowchart: Process 76"/>
            <p:cNvSpPr/>
            <p:nvPr/>
          </p:nvSpPr>
          <p:spPr>
            <a:xfrm>
              <a:off x="9560384"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78" name="Flowchart: Process 77"/>
            <p:cNvSpPr/>
            <p:nvPr/>
          </p:nvSpPr>
          <p:spPr>
            <a:xfrm>
              <a:off x="9657937"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79" name="Flowchart: Process 78"/>
            <p:cNvSpPr/>
            <p:nvPr/>
          </p:nvSpPr>
          <p:spPr>
            <a:xfrm>
              <a:off x="9755490"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80" name="Flowchart: Process 79"/>
            <p:cNvSpPr/>
            <p:nvPr/>
          </p:nvSpPr>
          <p:spPr>
            <a:xfrm>
              <a:off x="9853043"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81" name="Flowchart: Process 80"/>
            <p:cNvSpPr/>
            <p:nvPr/>
          </p:nvSpPr>
          <p:spPr>
            <a:xfrm>
              <a:off x="9950597"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82" name="Flowchart: Process 81"/>
            <p:cNvSpPr/>
            <p:nvPr/>
          </p:nvSpPr>
          <p:spPr>
            <a:xfrm>
              <a:off x="10048150"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83" name="Flowchart: Process 82"/>
            <p:cNvSpPr/>
            <p:nvPr/>
          </p:nvSpPr>
          <p:spPr>
            <a:xfrm>
              <a:off x="10145703"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92" name="Flowchart: Process 91"/>
            <p:cNvSpPr/>
            <p:nvPr/>
          </p:nvSpPr>
          <p:spPr>
            <a:xfrm>
              <a:off x="8682404"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93" name="Flowchart: Process 92"/>
            <p:cNvSpPr/>
            <p:nvPr/>
          </p:nvSpPr>
          <p:spPr>
            <a:xfrm>
              <a:off x="8779957"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94" name="Flowchart: Process 93"/>
            <p:cNvSpPr/>
            <p:nvPr/>
          </p:nvSpPr>
          <p:spPr>
            <a:xfrm>
              <a:off x="8877510"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95" name="Flowchart: Process 94"/>
            <p:cNvSpPr/>
            <p:nvPr/>
          </p:nvSpPr>
          <p:spPr>
            <a:xfrm>
              <a:off x="8975064"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96" name="Flowchart: Process 95"/>
            <p:cNvSpPr/>
            <p:nvPr/>
          </p:nvSpPr>
          <p:spPr>
            <a:xfrm>
              <a:off x="9072617"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97" name="Flowchart: Process 96"/>
            <p:cNvSpPr/>
            <p:nvPr/>
          </p:nvSpPr>
          <p:spPr>
            <a:xfrm>
              <a:off x="9170170"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98" name="Flowchart: Process 97"/>
            <p:cNvSpPr/>
            <p:nvPr/>
          </p:nvSpPr>
          <p:spPr>
            <a:xfrm>
              <a:off x="9267724"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99" name="Flowchart: Process 98"/>
            <p:cNvSpPr/>
            <p:nvPr/>
          </p:nvSpPr>
          <p:spPr>
            <a:xfrm>
              <a:off x="9365277"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100" name="Flowchart: Process 99"/>
            <p:cNvSpPr/>
            <p:nvPr/>
          </p:nvSpPr>
          <p:spPr>
            <a:xfrm>
              <a:off x="9462830"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101" name="Flowchart: Process 100"/>
            <p:cNvSpPr/>
            <p:nvPr/>
          </p:nvSpPr>
          <p:spPr>
            <a:xfrm>
              <a:off x="9560384"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102" name="Flowchart: Process 101"/>
            <p:cNvSpPr/>
            <p:nvPr/>
          </p:nvSpPr>
          <p:spPr>
            <a:xfrm>
              <a:off x="9657937"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103" name="Flowchart: Process 102"/>
            <p:cNvSpPr/>
            <p:nvPr/>
          </p:nvSpPr>
          <p:spPr>
            <a:xfrm>
              <a:off x="9755490"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104" name="Flowchart: Process 103"/>
            <p:cNvSpPr/>
            <p:nvPr/>
          </p:nvSpPr>
          <p:spPr>
            <a:xfrm>
              <a:off x="9853043"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105" name="Flowchart: Process 104"/>
            <p:cNvSpPr/>
            <p:nvPr/>
          </p:nvSpPr>
          <p:spPr>
            <a:xfrm>
              <a:off x="9950597"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106" name="Flowchart: Process 105"/>
            <p:cNvSpPr/>
            <p:nvPr/>
          </p:nvSpPr>
          <p:spPr>
            <a:xfrm>
              <a:off x="10048150"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107" name="Flowchart: Process 106"/>
            <p:cNvSpPr/>
            <p:nvPr/>
          </p:nvSpPr>
          <p:spPr>
            <a:xfrm>
              <a:off x="10145703"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36">
                <a:solidFill>
                  <a:prstClr val="white"/>
                </a:solidFill>
              </a:endParaRPr>
            </a:p>
          </p:txBody>
        </p:sp>
        <p:sp>
          <p:nvSpPr>
            <p:cNvPr id="115" name="Flowchart: Process 114"/>
            <p:cNvSpPr/>
            <p:nvPr/>
          </p:nvSpPr>
          <p:spPr>
            <a:xfrm>
              <a:off x="8682404" y="3520795"/>
              <a:ext cx="877980" cy="751451"/>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28" dirty="0">
                  <a:solidFill>
                    <a:prstClr val="black"/>
                  </a:solidFill>
                  <a:latin typeface="LCD" panose="04040504020302020404" pitchFamily="82" charset="0"/>
                </a:rPr>
                <a:t>PLC</a:t>
              </a:r>
            </a:p>
          </p:txBody>
        </p:sp>
        <p:sp>
          <p:nvSpPr>
            <p:cNvPr id="116" name="Flowchart: Process 115"/>
            <p:cNvSpPr/>
            <p:nvPr/>
          </p:nvSpPr>
          <p:spPr>
            <a:xfrm>
              <a:off x="9642368" y="3520012"/>
              <a:ext cx="118437" cy="83127"/>
            </a:xfrm>
            <a:prstGeom prst="flowChartProcess">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1836">
                <a:solidFill>
                  <a:prstClr val="white"/>
                </a:solidFill>
              </a:endParaRPr>
            </a:p>
          </p:txBody>
        </p:sp>
        <p:sp>
          <p:nvSpPr>
            <p:cNvPr id="117" name="Flowchart: Process 116"/>
            <p:cNvSpPr/>
            <p:nvPr/>
          </p:nvSpPr>
          <p:spPr>
            <a:xfrm>
              <a:off x="9642367" y="3642902"/>
              <a:ext cx="118437" cy="83127"/>
            </a:xfrm>
            <a:prstGeom prst="flowChartProcess">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1836">
                <a:solidFill>
                  <a:prstClr val="white"/>
                </a:solidFill>
              </a:endParaRPr>
            </a:p>
          </p:txBody>
        </p:sp>
        <p:sp>
          <p:nvSpPr>
            <p:cNvPr id="118" name="Flowchart: Process 117"/>
            <p:cNvSpPr/>
            <p:nvPr/>
          </p:nvSpPr>
          <p:spPr>
            <a:xfrm>
              <a:off x="9642366" y="3765792"/>
              <a:ext cx="118437" cy="83127"/>
            </a:xfrm>
            <a:prstGeom prst="flowChartProcess">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1836">
                <a:solidFill>
                  <a:prstClr val="white"/>
                </a:solidFill>
              </a:endParaRPr>
            </a:p>
          </p:txBody>
        </p:sp>
        <p:sp>
          <p:nvSpPr>
            <p:cNvPr id="119" name="Flowchart: Process 118"/>
            <p:cNvSpPr/>
            <p:nvPr/>
          </p:nvSpPr>
          <p:spPr>
            <a:xfrm>
              <a:off x="9642366" y="3888682"/>
              <a:ext cx="118437" cy="83127"/>
            </a:xfrm>
            <a:prstGeom prst="flowChartProcess">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1836">
                <a:solidFill>
                  <a:prstClr val="white"/>
                </a:solidFill>
              </a:endParaRPr>
            </a:p>
          </p:txBody>
        </p:sp>
        <p:cxnSp>
          <p:nvCxnSpPr>
            <p:cNvPr id="121" name="Straight Connector 120"/>
            <p:cNvCxnSpPr/>
            <p:nvPr/>
          </p:nvCxnSpPr>
          <p:spPr>
            <a:xfrm>
              <a:off x="9789606" y="3560791"/>
              <a:ext cx="316774"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22" name="Straight Connector 121"/>
            <p:cNvCxnSpPr/>
            <p:nvPr/>
          </p:nvCxnSpPr>
          <p:spPr>
            <a:xfrm>
              <a:off x="9789606" y="3684465"/>
              <a:ext cx="316774"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23" name="Straight Connector 122"/>
            <p:cNvCxnSpPr/>
            <p:nvPr/>
          </p:nvCxnSpPr>
          <p:spPr>
            <a:xfrm>
              <a:off x="9789606" y="3808139"/>
              <a:ext cx="316774"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24" name="Straight Connector 123"/>
            <p:cNvCxnSpPr/>
            <p:nvPr/>
          </p:nvCxnSpPr>
          <p:spPr>
            <a:xfrm>
              <a:off x="9789606" y="3931813"/>
              <a:ext cx="316774" cy="0"/>
            </a:xfrm>
            <a:prstGeom prst="line">
              <a:avLst/>
            </a:prstGeom>
            <a:ln>
              <a:prstDash val="sysDot"/>
            </a:ln>
          </p:spPr>
          <p:style>
            <a:lnRef idx="3">
              <a:schemeClr val="dk1"/>
            </a:lnRef>
            <a:fillRef idx="0">
              <a:schemeClr val="dk1"/>
            </a:fillRef>
            <a:effectRef idx="2">
              <a:schemeClr val="dk1"/>
            </a:effectRef>
            <a:fontRef idx="minor">
              <a:schemeClr val="tx1"/>
            </a:fontRef>
          </p:style>
        </p:cxnSp>
      </p:grpSp>
      <p:cxnSp>
        <p:nvCxnSpPr>
          <p:cNvPr id="129" name="Straight Arrow Connector 11"/>
          <p:cNvCxnSpPr>
            <a:stCxn id="53" idx="3"/>
            <a:endCxn id="67" idx="1"/>
          </p:cNvCxnSpPr>
          <p:nvPr/>
        </p:nvCxnSpPr>
        <p:spPr>
          <a:xfrm>
            <a:off x="8030885" y="3954081"/>
            <a:ext cx="741628" cy="129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35" name="Group 134"/>
          <p:cNvGrpSpPr/>
          <p:nvPr/>
        </p:nvGrpSpPr>
        <p:grpSpPr>
          <a:xfrm>
            <a:off x="1984262" y="3464574"/>
            <a:ext cx="1510001" cy="1027918"/>
            <a:chOff x="8771114" y="1583646"/>
            <a:chExt cx="2572933" cy="1609047"/>
          </a:xfrm>
        </p:grpSpPr>
        <p:grpSp>
          <p:nvGrpSpPr>
            <p:cNvPr id="136" name="Group 135"/>
            <p:cNvGrpSpPr/>
            <p:nvPr/>
          </p:nvGrpSpPr>
          <p:grpSpPr>
            <a:xfrm>
              <a:off x="8964737" y="1583646"/>
              <a:ext cx="2185689" cy="1266916"/>
              <a:chOff x="751490" y="1417637"/>
              <a:chExt cx="1045780" cy="1590423"/>
            </a:xfrm>
          </p:grpSpPr>
          <p:sp>
            <p:nvSpPr>
              <p:cNvPr id="138" name="Rounded Rectangle 137"/>
              <p:cNvSpPr/>
              <p:nvPr/>
            </p:nvSpPr>
            <p:spPr bwMode="auto">
              <a:xfrm>
                <a:off x="751490" y="1417637"/>
                <a:ext cx="1045780" cy="1590423"/>
              </a:xfrm>
              <a:prstGeom prst="roundRect">
                <a:avLst>
                  <a:gd name="adj" fmla="val 3401"/>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224"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a:xfrm>
                <a:off x="1230810" y="2803302"/>
                <a:ext cx="87140" cy="1479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32559"/>
                <a:endParaRPr lang="en-US" sz="1224" dirty="0">
                  <a:solidFill>
                    <a:prstClr val="black"/>
                  </a:solidFill>
                </a:endParaRPr>
              </a:p>
            </p:txBody>
          </p:sp>
          <p:sp>
            <p:nvSpPr>
              <p:cNvPr id="140" name="Rounded Rectangle 139"/>
              <p:cNvSpPr/>
              <p:nvPr/>
            </p:nvSpPr>
            <p:spPr>
              <a:xfrm>
                <a:off x="789851" y="1488884"/>
                <a:ext cx="973725" cy="1258924"/>
              </a:xfrm>
              <a:prstGeom prst="roundRect">
                <a:avLst>
                  <a:gd name="adj" fmla="val 3287"/>
                </a:avLst>
              </a:prstGeom>
            </p:spPr>
            <p:style>
              <a:lnRef idx="1">
                <a:schemeClr val="dk1"/>
              </a:lnRef>
              <a:fillRef idx="2">
                <a:schemeClr val="dk1"/>
              </a:fillRef>
              <a:effectRef idx="1">
                <a:schemeClr val="dk1"/>
              </a:effectRef>
              <a:fontRef idx="minor">
                <a:schemeClr val="dk1"/>
              </a:fontRef>
            </p:style>
            <p:txBody>
              <a:bodyPr rtlCol="0" anchor="ctr"/>
              <a:lstStyle/>
              <a:p>
                <a:pPr algn="ctr" defTabSz="932559"/>
                <a:endParaRPr lang="en-US" sz="1224">
                  <a:solidFill>
                    <a:prstClr val="black"/>
                  </a:solidFill>
                </a:endParaRPr>
              </a:p>
            </p:txBody>
          </p:sp>
        </p:grpSp>
        <p:sp>
          <p:nvSpPr>
            <p:cNvPr id="137" name="Trapezoid 136"/>
            <p:cNvSpPr/>
            <p:nvPr/>
          </p:nvSpPr>
          <p:spPr>
            <a:xfrm>
              <a:off x="8771114" y="2892519"/>
              <a:ext cx="2572933" cy="300174"/>
            </a:xfrm>
            <a:prstGeom prst="trapezoid">
              <a:avLst>
                <a:gd name="adj" fmla="val 54412"/>
              </a:avLst>
            </a:prstGeom>
          </p:spPr>
          <p:style>
            <a:lnRef idx="1">
              <a:schemeClr val="dk1"/>
            </a:lnRef>
            <a:fillRef idx="2">
              <a:schemeClr val="dk1"/>
            </a:fillRef>
            <a:effectRef idx="1">
              <a:schemeClr val="dk1"/>
            </a:effectRef>
            <a:fontRef idx="minor">
              <a:schemeClr val="dk1"/>
            </a:fontRef>
          </p:style>
          <p:txBody>
            <a:bodyPr rtlCol="0" anchor="ctr"/>
            <a:lstStyle/>
            <a:p>
              <a:pPr algn="ctr" defTabSz="932559"/>
              <a:endParaRPr lang="en-US" sz="1224">
                <a:solidFill>
                  <a:prstClr val="black"/>
                </a:solidFill>
              </a:endParaRPr>
            </a:p>
          </p:txBody>
        </p:sp>
      </p:grpSp>
      <p:cxnSp>
        <p:nvCxnSpPr>
          <p:cNvPr id="141" name="Straight Arrow Connector 11"/>
          <p:cNvCxnSpPr>
            <a:endCxn id="5" idx="1"/>
          </p:cNvCxnSpPr>
          <p:nvPr/>
        </p:nvCxnSpPr>
        <p:spPr>
          <a:xfrm>
            <a:off x="3387725" y="3954080"/>
            <a:ext cx="955354"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45" name="Picture 1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74" y="3399500"/>
            <a:ext cx="367167" cy="1035410"/>
          </a:xfrm>
          <a:prstGeom prst="rect">
            <a:avLst/>
          </a:prstGeom>
        </p:spPr>
      </p:pic>
      <p:sp>
        <p:nvSpPr>
          <p:cNvPr id="146" name="TextBox 145"/>
          <p:cNvSpPr txBox="1"/>
          <p:nvPr/>
        </p:nvSpPr>
        <p:spPr>
          <a:xfrm>
            <a:off x="5869938" y="3497979"/>
            <a:ext cx="651023" cy="382308"/>
          </a:xfrm>
          <a:prstGeom prst="rect">
            <a:avLst/>
          </a:prstGeom>
          <a:noFill/>
        </p:spPr>
        <p:txBody>
          <a:bodyPr wrap="none" rtlCol="0">
            <a:spAutoFit/>
          </a:bodyPr>
          <a:lstStyle/>
          <a:p>
            <a:r>
              <a:rPr lang="en-US" sz="1836" dirty="0">
                <a:solidFill>
                  <a:prstClr val="black"/>
                </a:solidFill>
              </a:rPr>
              <a:t>VPN</a:t>
            </a:r>
          </a:p>
        </p:txBody>
      </p:sp>
      <p:sp>
        <p:nvSpPr>
          <p:cNvPr id="148" name="TextBox 147"/>
          <p:cNvSpPr txBox="1"/>
          <p:nvPr/>
        </p:nvSpPr>
        <p:spPr>
          <a:xfrm>
            <a:off x="3051395" y="2670335"/>
            <a:ext cx="643240" cy="382308"/>
          </a:xfrm>
          <a:prstGeom prst="rect">
            <a:avLst/>
          </a:prstGeom>
          <a:noFill/>
        </p:spPr>
        <p:txBody>
          <a:bodyPr wrap="none" rtlCol="0">
            <a:spAutoFit/>
          </a:bodyPr>
          <a:lstStyle/>
          <a:p>
            <a:r>
              <a:rPr lang="en-US" sz="1836" dirty="0">
                <a:solidFill>
                  <a:prstClr val="black"/>
                </a:solidFill>
              </a:rPr>
              <a:t>LAN</a:t>
            </a:r>
          </a:p>
        </p:txBody>
      </p:sp>
      <p:sp>
        <p:nvSpPr>
          <p:cNvPr id="150" name="TextBox 149"/>
          <p:cNvSpPr txBox="1"/>
          <p:nvPr/>
        </p:nvSpPr>
        <p:spPr>
          <a:xfrm>
            <a:off x="8843296" y="2675992"/>
            <a:ext cx="643240" cy="382308"/>
          </a:xfrm>
          <a:prstGeom prst="rect">
            <a:avLst/>
          </a:prstGeom>
          <a:noFill/>
        </p:spPr>
        <p:txBody>
          <a:bodyPr wrap="none" rtlCol="0">
            <a:spAutoFit/>
          </a:bodyPr>
          <a:lstStyle/>
          <a:p>
            <a:r>
              <a:rPr lang="en-US" sz="1836" dirty="0">
                <a:solidFill>
                  <a:prstClr val="black"/>
                </a:solidFill>
              </a:rPr>
              <a:t>LAN</a:t>
            </a:r>
          </a:p>
        </p:txBody>
      </p:sp>
      <p:sp>
        <p:nvSpPr>
          <p:cNvPr id="4" name="Title 3"/>
          <p:cNvSpPr>
            <a:spLocks noGrp="1"/>
          </p:cNvSpPr>
          <p:nvPr>
            <p:ph type="title"/>
          </p:nvPr>
        </p:nvSpPr>
        <p:spPr>
          <a:xfrm>
            <a:off x="259212" y="217487"/>
            <a:ext cx="11889564" cy="917575"/>
          </a:xfrm>
        </p:spPr>
        <p:txBody>
          <a:bodyPr/>
          <a:lstStyle/>
          <a:p>
            <a:r>
              <a:rPr lang="en-US" dirty="0" smtClean="0"/>
              <a:t>Legacy Remote Access Practices</a:t>
            </a:r>
            <a:r>
              <a:rPr lang="en-US" dirty="0"/>
              <a:t/>
            </a:r>
            <a:br>
              <a:rPr lang="en-US" dirty="0"/>
            </a:br>
            <a:endParaRPr lang="en-US" dirty="0"/>
          </a:p>
        </p:txBody>
      </p:sp>
    </p:spTree>
    <p:extLst>
      <p:ext uri="{BB962C8B-B14F-4D97-AF65-F5344CB8AC3E}">
        <p14:creationId xmlns:p14="http://schemas.microsoft.com/office/powerpoint/2010/main" val="127100788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a:t>
            </a:r>
            <a:endParaRPr lang="en-US" dirty="0"/>
          </a:p>
        </p:txBody>
      </p:sp>
      <p:sp>
        <p:nvSpPr>
          <p:cNvPr id="4" name="Oval 3"/>
          <p:cNvSpPr/>
          <p:nvPr/>
        </p:nvSpPr>
        <p:spPr>
          <a:xfrm>
            <a:off x="2407924" y="3158860"/>
            <a:ext cx="1638510" cy="1620304"/>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836" dirty="0">
                <a:solidFill>
                  <a:prstClr val="black"/>
                </a:solidFill>
              </a:rPr>
              <a:t>Service Desk</a:t>
            </a:r>
          </a:p>
        </p:txBody>
      </p:sp>
      <p:sp>
        <p:nvSpPr>
          <p:cNvPr id="5" name="Oval 4"/>
          <p:cNvSpPr/>
          <p:nvPr/>
        </p:nvSpPr>
        <p:spPr>
          <a:xfrm>
            <a:off x="8236645" y="3158860"/>
            <a:ext cx="1638510" cy="1620304"/>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32" dirty="0">
                <a:solidFill>
                  <a:prstClr val="black"/>
                </a:solidFill>
              </a:rPr>
              <a:t>Machine Control Logic</a:t>
            </a:r>
          </a:p>
        </p:txBody>
      </p:sp>
      <p:sp>
        <p:nvSpPr>
          <p:cNvPr id="6" name="Rectangle 5"/>
          <p:cNvSpPr/>
          <p:nvPr/>
        </p:nvSpPr>
        <p:spPr>
          <a:xfrm>
            <a:off x="497377" y="3682159"/>
            <a:ext cx="1231113" cy="7056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36" dirty="0">
                <a:solidFill>
                  <a:prstClr val="black"/>
                </a:solidFill>
              </a:rPr>
              <a:t>Operator</a:t>
            </a:r>
          </a:p>
        </p:txBody>
      </p:sp>
      <p:sp>
        <p:nvSpPr>
          <p:cNvPr id="7" name="Equal 6"/>
          <p:cNvSpPr/>
          <p:nvPr/>
        </p:nvSpPr>
        <p:spPr>
          <a:xfrm>
            <a:off x="9800677" y="5060515"/>
            <a:ext cx="2232133" cy="840872"/>
          </a:xfrm>
          <a:prstGeom prst="mathEqual">
            <a:avLst>
              <a:gd name="adj1" fmla="val 0"/>
              <a:gd name="adj2" fmla="val 372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36" dirty="0">
                <a:solidFill>
                  <a:prstClr val="black"/>
                </a:solidFill>
              </a:rPr>
              <a:t>Configuration</a:t>
            </a:r>
          </a:p>
        </p:txBody>
      </p:sp>
      <p:sp>
        <p:nvSpPr>
          <p:cNvPr id="8" name="Arc 7"/>
          <p:cNvSpPr/>
          <p:nvPr/>
        </p:nvSpPr>
        <p:spPr>
          <a:xfrm>
            <a:off x="2060982" y="2964533"/>
            <a:ext cx="1716177" cy="2011508"/>
          </a:xfrm>
          <a:prstGeom prst="arc">
            <a:avLst>
              <a:gd name="adj1" fmla="val 5378133"/>
              <a:gd name="adj2" fmla="val 16492759"/>
            </a:avLst>
          </a:prstGeom>
          <a:ln w="28575">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836">
              <a:solidFill>
                <a:prstClr val="black"/>
              </a:solidFill>
            </a:endParaRPr>
          </a:p>
        </p:txBody>
      </p:sp>
      <p:sp>
        <p:nvSpPr>
          <p:cNvPr id="9" name="Arc 8"/>
          <p:cNvSpPr/>
          <p:nvPr/>
        </p:nvSpPr>
        <p:spPr>
          <a:xfrm>
            <a:off x="7770027" y="3040975"/>
            <a:ext cx="1681744" cy="1932516"/>
          </a:xfrm>
          <a:prstGeom prst="arc">
            <a:avLst>
              <a:gd name="adj1" fmla="val 5378133"/>
              <a:gd name="adj2" fmla="val 16492759"/>
            </a:avLst>
          </a:prstGeom>
          <a:ln w="28575">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836">
              <a:solidFill>
                <a:prstClr val="black"/>
              </a:solidFill>
            </a:endParaRPr>
          </a:p>
        </p:txBody>
      </p:sp>
      <p:cxnSp>
        <p:nvCxnSpPr>
          <p:cNvPr id="12" name="Straight Arrow Connector 11"/>
          <p:cNvCxnSpPr>
            <a:stCxn id="5" idx="6"/>
            <a:endCxn id="7" idx="5"/>
          </p:cNvCxnSpPr>
          <p:nvPr/>
        </p:nvCxnSpPr>
        <p:spPr>
          <a:xfrm>
            <a:off x="9875155" y="3969012"/>
            <a:ext cx="1041589" cy="1355473"/>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1"/>
          <p:cNvCxnSpPr>
            <a:endCxn id="5" idx="5"/>
          </p:cNvCxnSpPr>
          <p:nvPr/>
        </p:nvCxnSpPr>
        <p:spPr>
          <a:xfrm rot="10800000">
            <a:off x="9635200" y="4541875"/>
            <a:ext cx="960667" cy="78261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a:stCxn id="5" idx="3"/>
            <a:endCxn id="4" idx="5"/>
          </p:cNvCxnSpPr>
          <p:nvPr/>
        </p:nvCxnSpPr>
        <p:spPr>
          <a:xfrm rot="5400000">
            <a:off x="6141540" y="2206817"/>
            <a:ext cx="12953" cy="4670120"/>
          </a:xfrm>
          <a:prstGeom prst="curvedConnector3">
            <a:avLst>
              <a:gd name="adj1" fmla="val 36319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a:off x="2796875" y="3029234"/>
            <a:ext cx="1716177" cy="2011508"/>
          </a:xfrm>
          <a:prstGeom prst="arc">
            <a:avLst>
              <a:gd name="adj1" fmla="val 16960502"/>
              <a:gd name="adj2" fmla="val 5296140"/>
            </a:avLst>
          </a:prstGeom>
          <a:ln w="28575">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836">
              <a:solidFill>
                <a:prstClr val="black"/>
              </a:solidFill>
            </a:endParaRPr>
          </a:p>
        </p:txBody>
      </p:sp>
      <p:cxnSp>
        <p:nvCxnSpPr>
          <p:cNvPr id="20" name="Straight Arrow Connector 11"/>
          <p:cNvCxnSpPr>
            <a:stCxn id="4" idx="7"/>
            <a:endCxn id="5" idx="1"/>
          </p:cNvCxnSpPr>
          <p:nvPr/>
        </p:nvCxnSpPr>
        <p:spPr>
          <a:xfrm rot="5400000" flipH="1" flipV="1">
            <a:off x="6141539" y="1061089"/>
            <a:ext cx="12953" cy="4670120"/>
          </a:xfrm>
          <a:prstGeom prst="curvedConnector3">
            <a:avLst>
              <a:gd name="adj1" fmla="val 3631945"/>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11"/>
          <p:cNvCxnSpPr>
            <a:stCxn id="6" idx="0"/>
            <a:endCxn id="4" idx="1"/>
          </p:cNvCxnSpPr>
          <p:nvPr/>
        </p:nvCxnSpPr>
        <p:spPr>
          <a:xfrm rot="5400000" flipH="1" flipV="1">
            <a:off x="1737400" y="2771682"/>
            <a:ext cx="286011" cy="1534945"/>
          </a:xfrm>
          <a:prstGeom prst="curvedConnector3">
            <a:avLst>
              <a:gd name="adj1" fmla="val 26448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11"/>
          <p:cNvCxnSpPr>
            <a:stCxn id="4" idx="3"/>
            <a:endCxn id="6" idx="2"/>
          </p:cNvCxnSpPr>
          <p:nvPr/>
        </p:nvCxnSpPr>
        <p:spPr>
          <a:xfrm rot="5400000" flipH="1">
            <a:off x="1803378" y="3697376"/>
            <a:ext cx="154058" cy="1534945"/>
          </a:xfrm>
          <a:prstGeom prst="curvedConnector3">
            <a:avLst>
              <a:gd name="adj1" fmla="val -30536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8552" y="4443384"/>
            <a:ext cx="512056" cy="382308"/>
          </a:xfrm>
          <a:prstGeom prst="rect">
            <a:avLst/>
          </a:prstGeom>
          <a:noFill/>
        </p:spPr>
        <p:txBody>
          <a:bodyPr wrap="none" rtlCol="0">
            <a:spAutoFit/>
          </a:bodyPr>
          <a:lstStyle/>
          <a:p>
            <a:r>
              <a:rPr lang="en-US" sz="1836" dirty="0">
                <a:solidFill>
                  <a:prstClr val="black"/>
                </a:solidFill>
              </a:rPr>
              <a:t>S,R</a:t>
            </a:r>
          </a:p>
        </p:txBody>
      </p:sp>
      <p:sp>
        <p:nvSpPr>
          <p:cNvPr id="32" name="TextBox 31"/>
          <p:cNvSpPr txBox="1"/>
          <p:nvPr/>
        </p:nvSpPr>
        <p:spPr>
          <a:xfrm>
            <a:off x="1568039" y="5050121"/>
            <a:ext cx="635916" cy="382308"/>
          </a:xfrm>
          <a:prstGeom prst="rect">
            <a:avLst/>
          </a:prstGeom>
          <a:noFill/>
        </p:spPr>
        <p:txBody>
          <a:bodyPr wrap="none" rtlCol="0">
            <a:spAutoFit/>
          </a:bodyPr>
          <a:lstStyle/>
          <a:p>
            <a:r>
              <a:rPr lang="en-US" sz="1836" dirty="0">
                <a:solidFill>
                  <a:prstClr val="black"/>
                </a:solidFill>
              </a:rPr>
              <a:t>T,I,D</a:t>
            </a:r>
          </a:p>
        </p:txBody>
      </p:sp>
      <p:sp>
        <p:nvSpPr>
          <p:cNvPr id="33" name="TextBox 32"/>
          <p:cNvSpPr txBox="1"/>
          <p:nvPr/>
        </p:nvSpPr>
        <p:spPr>
          <a:xfrm>
            <a:off x="1568039" y="2523148"/>
            <a:ext cx="635916" cy="382308"/>
          </a:xfrm>
          <a:prstGeom prst="rect">
            <a:avLst/>
          </a:prstGeom>
          <a:noFill/>
        </p:spPr>
        <p:txBody>
          <a:bodyPr wrap="none" rtlCol="0">
            <a:spAutoFit/>
          </a:bodyPr>
          <a:lstStyle/>
          <a:p>
            <a:r>
              <a:rPr lang="en-US" sz="1836" dirty="0">
                <a:solidFill>
                  <a:prstClr val="black"/>
                </a:solidFill>
              </a:rPr>
              <a:t>T,I,D</a:t>
            </a:r>
          </a:p>
        </p:txBody>
      </p:sp>
      <p:sp>
        <p:nvSpPr>
          <p:cNvPr id="34" name="TextBox 33"/>
          <p:cNvSpPr txBox="1"/>
          <p:nvPr/>
        </p:nvSpPr>
        <p:spPr>
          <a:xfrm>
            <a:off x="5835648" y="2447436"/>
            <a:ext cx="635916" cy="382308"/>
          </a:xfrm>
          <a:prstGeom prst="rect">
            <a:avLst/>
          </a:prstGeom>
          <a:noFill/>
        </p:spPr>
        <p:txBody>
          <a:bodyPr wrap="none" rtlCol="0">
            <a:spAutoFit/>
          </a:bodyPr>
          <a:lstStyle/>
          <a:p>
            <a:r>
              <a:rPr lang="en-US" sz="1836" dirty="0">
                <a:solidFill>
                  <a:prstClr val="black"/>
                </a:solidFill>
              </a:rPr>
              <a:t>T,I,D</a:t>
            </a:r>
          </a:p>
        </p:txBody>
      </p:sp>
      <p:sp>
        <p:nvSpPr>
          <p:cNvPr id="35" name="TextBox 34"/>
          <p:cNvSpPr txBox="1"/>
          <p:nvPr/>
        </p:nvSpPr>
        <p:spPr>
          <a:xfrm>
            <a:off x="5835648" y="5238463"/>
            <a:ext cx="635916" cy="382308"/>
          </a:xfrm>
          <a:prstGeom prst="rect">
            <a:avLst/>
          </a:prstGeom>
          <a:noFill/>
        </p:spPr>
        <p:txBody>
          <a:bodyPr wrap="none" rtlCol="0">
            <a:spAutoFit/>
          </a:bodyPr>
          <a:lstStyle/>
          <a:p>
            <a:r>
              <a:rPr lang="en-US" sz="1836" dirty="0">
                <a:solidFill>
                  <a:prstClr val="black"/>
                </a:solidFill>
              </a:rPr>
              <a:t>T,I,D</a:t>
            </a:r>
          </a:p>
        </p:txBody>
      </p:sp>
      <p:sp>
        <p:nvSpPr>
          <p:cNvPr id="36" name="TextBox 35"/>
          <p:cNvSpPr txBox="1"/>
          <p:nvPr/>
        </p:nvSpPr>
        <p:spPr>
          <a:xfrm>
            <a:off x="10604377" y="4106929"/>
            <a:ext cx="635916" cy="382308"/>
          </a:xfrm>
          <a:prstGeom prst="rect">
            <a:avLst/>
          </a:prstGeom>
          <a:noFill/>
        </p:spPr>
        <p:txBody>
          <a:bodyPr wrap="none" rtlCol="0">
            <a:spAutoFit/>
          </a:bodyPr>
          <a:lstStyle/>
          <a:p>
            <a:r>
              <a:rPr lang="en-US" sz="1836" dirty="0">
                <a:solidFill>
                  <a:prstClr val="black"/>
                </a:solidFill>
              </a:rPr>
              <a:t>T,I,D</a:t>
            </a:r>
          </a:p>
        </p:txBody>
      </p:sp>
      <p:sp>
        <p:nvSpPr>
          <p:cNvPr id="37" name="TextBox 36"/>
          <p:cNvSpPr txBox="1"/>
          <p:nvPr/>
        </p:nvSpPr>
        <p:spPr>
          <a:xfrm>
            <a:off x="9250421" y="4977894"/>
            <a:ext cx="635916" cy="382308"/>
          </a:xfrm>
          <a:prstGeom prst="rect">
            <a:avLst/>
          </a:prstGeom>
          <a:noFill/>
        </p:spPr>
        <p:txBody>
          <a:bodyPr wrap="none" rtlCol="0">
            <a:spAutoFit/>
          </a:bodyPr>
          <a:lstStyle/>
          <a:p>
            <a:r>
              <a:rPr lang="en-US" sz="1836" dirty="0">
                <a:solidFill>
                  <a:prstClr val="black"/>
                </a:solidFill>
              </a:rPr>
              <a:t>T,I,D</a:t>
            </a:r>
          </a:p>
        </p:txBody>
      </p:sp>
      <p:sp>
        <p:nvSpPr>
          <p:cNvPr id="38" name="TextBox 37"/>
          <p:cNvSpPr txBox="1"/>
          <p:nvPr/>
        </p:nvSpPr>
        <p:spPr>
          <a:xfrm>
            <a:off x="8967757" y="2743747"/>
            <a:ext cx="1170142" cy="382308"/>
          </a:xfrm>
          <a:prstGeom prst="rect">
            <a:avLst/>
          </a:prstGeom>
          <a:noFill/>
        </p:spPr>
        <p:txBody>
          <a:bodyPr wrap="none" rtlCol="0">
            <a:spAutoFit/>
          </a:bodyPr>
          <a:lstStyle/>
          <a:p>
            <a:r>
              <a:rPr lang="en-US" sz="1836" dirty="0">
                <a:solidFill>
                  <a:prstClr val="black"/>
                </a:solidFill>
              </a:rPr>
              <a:t>S,T,R,I,D,E</a:t>
            </a:r>
          </a:p>
        </p:txBody>
      </p:sp>
      <p:sp>
        <p:nvSpPr>
          <p:cNvPr id="39" name="TextBox 38"/>
          <p:cNvSpPr txBox="1"/>
          <p:nvPr/>
        </p:nvSpPr>
        <p:spPr>
          <a:xfrm>
            <a:off x="2728685" y="2560955"/>
            <a:ext cx="1170142" cy="382308"/>
          </a:xfrm>
          <a:prstGeom prst="rect">
            <a:avLst/>
          </a:prstGeom>
          <a:noFill/>
        </p:spPr>
        <p:txBody>
          <a:bodyPr wrap="none" rtlCol="0">
            <a:spAutoFit/>
          </a:bodyPr>
          <a:lstStyle/>
          <a:p>
            <a:r>
              <a:rPr lang="en-US" sz="1836" dirty="0">
                <a:solidFill>
                  <a:prstClr val="black"/>
                </a:solidFill>
              </a:rPr>
              <a:t>S,T,R,I,D,E</a:t>
            </a:r>
          </a:p>
        </p:txBody>
      </p:sp>
      <p:sp>
        <p:nvSpPr>
          <p:cNvPr id="40" name="TextBox 39"/>
          <p:cNvSpPr txBox="1"/>
          <p:nvPr/>
        </p:nvSpPr>
        <p:spPr>
          <a:xfrm>
            <a:off x="10634165" y="5744304"/>
            <a:ext cx="832106" cy="382308"/>
          </a:xfrm>
          <a:prstGeom prst="rect">
            <a:avLst/>
          </a:prstGeom>
          <a:noFill/>
        </p:spPr>
        <p:txBody>
          <a:bodyPr wrap="none" rtlCol="0">
            <a:spAutoFit/>
          </a:bodyPr>
          <a:lstStyle/>
          <a:p>
            <a:r>
              <a:rPr lang="en-US" sz="1836" dirty="0">
                <a:solidFill>
                  <a:prstClr val="black"/>
                </a:solidFill>
              </a:rPr>
              <a:t>T,R,I,D</a:t>
            </a:r>
          </a:p>
        </p:txBody>
      </p:sp>
      <p:sp>
        <p:nvSpPr>
          <p:cNvPr id="42" name="TextBox 41"/>
          <p:cNvSpPr txBox="1"/>
          <p:nvPr/>
        </p:nvSpPr>
        <p:spPr>
          <a:xfrm>
            <a:off x="8427714" y="130151"/>
            <a:ext cx="3691311" cy="2399401"/>
          </a:xfrm>
          <a:prstGeom prst="rect">
            <a:avLst/>
          </a:prstGeom>
          <a:noFill/>
        </p:spPr>
        <p:txBody>
          <a:bodyPr wrap="none" rtlCol="0">
            <a:spAutoFit/>
          </a:bodyPr>
          <a:lstStyle/>
          <a:p>
            <a:pPr marL="291436" indent="-291436">
              <a:buFont typeface="Arial" panose="020B0604020202020204" pitchFamily="34" charset="0"/>
              <a:buChar char="•"/>
            </a:pPr>
            <a:r>
              <a:rPr lang="en-US" sz="2448" b="1" dirty="0">
                <a:solidFill>
                  <a:prstClr val="black"/>
                </a:solidFill>
              </a:rPr>
              <a:t>S</a:t>
            </a:r>
            <a:r>
              <a:rPr lang="en-US" sz="2448" dirty="0">
                <a:solidFill>
                  <a:prstClr val="black"/>
                </a:solidFill>
              </a:rPr>
              <a:t>poofing</a:t>
            </a:r>
          </a:p>
          <a:p>
            <a:pPr marL="291436" indent="-291436">
              <a:buFont typeface="Arial" panose="020B0604020202020204" pitchFamily="34" charset="0"/>
              <a:buChar char="•"/>
            </a:pPr>
            <a:r>
              <a:rPr lang="en-US" sz="2448" b="1" dirty="0">
                <a:solidFill>
                  <a:prstClr val="black"/>
                </a:solidFill>
              </a:rPr>
              <a:t>T</a:t>
            </a:r>
            <a:r>
              <a:rPr lang="en-US" sz="2448" dirty="0">
                <a:solidFill>
                  <a:prstClr val="black"/>
                </a:solidFill>
              </a:rPr>
              <a:t>ampering</a:t>
            </a:r>
          </a:p>
          <a:p>
            <a:pPr marL="291436" indent="-291436">
              <a:buFont typeface="Arial" panose="020B0604020202020204" pitchFamily="34" charset="0"/>
              <a:buChar char="•"/>
            </a:pPr>
            <a:r>
              <a:rPr lang="en-US" sz="2448" b="1" dirty="0">
                <a:solidFill>
                  <a:prstClr val="black"/>
                </a:solidFill>
              </a:rPr>
              <a:t>R</a:t>
            </a:r>
            <a:r>
              <a:rPr lang="en-US" sz="2448" dirty="0">
                <a:solidFill>
                  <a:prstClr val="black"/>
                </a:solidFill>
              </a:rPr>
              <a:t>epudiation</a:t>
            </a:r>
          </a:p>
          <a:p>
            <a:pPr marL="291436" indent="-291436">
              <a:buFont typeface="Arial" panose="020B0604020202020204" pitchFamily="34" charset="0"/>
              <a:buChar char="•"/>
            </a:pPr>
            <a:r>
              <a:rPr lang="en-US" sz="2448" b="1" dirty="0">
                <a:solidFill>
                  <a:prstClr val="black"/>
                </a:solidFill>
              </a:rPr>
              <a:t>I</a:t>
            </a:r>
            <a:r>
              <a:rPr lang="en-US" sz="2448" dirty="0">
                <a:solidFill>
                  <a:prstClr val="black"/>
                </a:solidFill>
              </a:rPr>
              <a:t>nformation Disclosure</a:t>
            </a:r>
          </a:p>
          <a:p>
            <a:pPr marL="291436" indent="-291436">
              <a:buFont typeface="Arial" panose="020B0604020202020204" pitchFamily="34" charset="0"/>
              <a:buChar char="•"/>
            </a:pPr>
            <a:r>
              <a:rPr lang="en-US" sz="2448" b="1" dirty="0">
                <a:solidFill>
                  <a:prstClr val="black"/>
                </a:solidFill>
              </a:rPr>
              <a:t>D</a:t>
            </a:r>
            <a:r>
              <a:rPr lang="en-US" sz="2448" dirty="0">
                <a:solidFill>
                  <a:prstClr val="black"/>
                </a:solidFill>
              </a:rPr>
              <a:t>enial of Service</a:t>
            </a:r>
          </a:p>
          <a:p>
            <a:pPr marL="291436" indent="-291436">
              <a:buFont typeface="Arial" panose="020B0604020202020204" pitchFamily="34" charset="0"/>
              <a:buChar char="•"/>
            </a:pPr>
            <a:r>
              <a:rPr lang="en-US" sz="2448" b="1" dirty="0">
                <a:solidFill>
                  <a:prstClr val="black"/>
                </a:solidFill>
              </a:rPr>
              <a:t>E</a:t>
            </a:r>
            <a:r>
              <a:rPr lang="en-US" sz="2448" dirty="0">
                <a:solidFill>
                  <a:prstClr val="black"/>
                </a:solidFill>
              </a:rPr>
              <a:t>levation of Privilege</a:t>
            </a:r>
          </a:p>
        </p:txBody>
      </p:sp>
      <p:grpSp>
        <p:nvGrpSpPr>
          <p:cNvPr id="28" name="Group 27"/>
          <p:cNvGrpSpPr/>
          <p:nvPr/>
        </p:nvGrpSpPr>
        <p:grpSpPr>
          <a:xfrm>
            <a:off x="3025345" y="4326282"/>
            <a:ext cx="423000" cy="314663"/>
            <a:chOff x="8771114" y="1583646"/>
            <a:chExt cx="2572933" cy="1609047"/>
          </a:xfrm>
        </p:grpSpPr>
        <p:grpSp>
          <p:nvGrpSpPr>
            <p:cNvPr id="30" name="Group 29"/>
            <p:cNvGrpSpPr/>
            <p:nvPr/>
          </p:nvGrpSpPr>
          <p:grpSpPr>
            <a:xfrm>
              <a:off x="8964737" y="1583646"/>
              <a:ext cx="2185689" cy="1266916"/>
              <a:chOff x="751490" y="1417637"/>
              <a:chExt cx="1045780" cy="1590423"/>
            </a:xfrm>
          </p:grpSpPr>
          <p:sp>
            <p:nvSpPr>
              <p:cNvPr id="43" name="Rounded Rectangle 42"/>
              <p:cNvSpPr/>
              <p:nvPr/>
            </p:nvSpPr>
            <p:spPr bwMode="auto">
              <a:xfrm>
                <a:off x="751490" y="1417637"/>
                <a:ext cx="1045780" cy="1590423"/>
              </a:xfrm>
              <a:prstGeom prst="roundRect">
                <a:avLst>
                  <a:gd name="adj" fmla="val 3401"/>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224"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a:xfrm>
                <a:off x="1230810" y="2803302"/>
                <a:ext cx="87140" cy="1479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32559"/>
                <a:endParaRPr lang="en-US" sz="1224" dirty="0">
                  <a:solidFill>
                    <a:prstClr val="black"/>
                  </a:solidFill>
                </a:endParaRPr>
              </a:p>
            </p:txBody>
          </p:sp>
          <p:sp>
            <p:nvSpPr>
              <p:cNvPr id="45" name="Rounded Rectangle 44"/>
              <p:cNvSpPr/>
              <p:nvPr/>
            </p:nvSpPr>
            <p:spPr>
              <a:xfrm>
                <a:off x="789851" y="1488884"/>
                <a:ext cx="973725" cy="1258924"/>
              </a:xfrm>
              <a:prstGeom prst="roundRect">
                <a:avLst>
                  <a:gd name="adj" fmla="val 3287"/>
                </a:avLst>
              </a:prstGeom>
            </p:spPr>
            <p:style>
              <a:lnRef idx="1">
                <a:schemeClr val="dk1"/>
              </a:lnRef>
              <a:fillRef idx="2">
                <a:schemeClr val="dk1"/>
              </a:fillRef>
              <a:effectRef idx="1">
                <a:schemeClr val="dk1"/>
              </a:effectRef>
              <a:fontRef idx="minor">
                <a:schemeClr val="dk1"/>
              </a:fontRef>
            </p:style>
            <p:txBody>
              <a:bodyPr rtlCol="0" anchor="ctr"/>
              <a:lstStyle/>
              <a:p>
                <a:pPr algn="ctr" defTabSz="932559"/>
                <a:endParaRPr lang="en-US" sz="1224">
                  <a:solidFill>
                    <a:prstClr val="black"/>
                  </a:solidFill>
                </a:endParaRPr>
              </a:p>
            </p:txBody>
          </p:sp>
        </p:grpSp>
        <p:sp>
          <p:nvSpPr>
            <p:cNvPr id="41" name="Trapezoid 40"/>
            <p:cNvSpPr/>
            <p:nvPr/>
          </p:nvSpPr>
          <p:spPr>
            <a:xfrm>
              <a:off x="8771114" y="2892519"/>
              <a:ext cx="2572933" cy="300174"/>
            </a:xfrm>
            <a:prstGeom prst="trapezoid">
              <a:avLst>
                <a:gd name="adj" fmla="val 54412"/>
              </a:avLst>
            </a:prstGeom>
          </p:spPr>
          <p:style>
            <a:lnRef idx="1">
              <a:schemeClr val="dk1"/>
            </a:lnRef>
            <a:fillRef idx="2">
              <a:schemeClr val="dk1"/>
            </a:fillRef>
            <a:effectRef idx="1">
              <a:schemeClr val="dk1"/>
            </a:effectRef>
            <a:fontRef idx="minor">
              <a:schemeClr val="dk1"/>
            </a:fontRef>
          </p:style>
          <p:txBody>
            <a:bodyPr rtlCol="0" anchor="ctr"/>
            <a:lstStyle/>
            <a:p>
              <a:pPr algn="ctr" defTabSz="932559"/>
              <a:endParaRPr lang="en-US" sz="1224">
                <a:solidFill>
                  <a:prstClr val="black"/>
                </a:solidFill>
              </a:endParaRPr>
            </a:p>
          </p:txBody>
        </p:sp>
      </p:gr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084" y="3081132"/>
            <a:ext cx="196928" cy="555336"/>
          </a:xfrm>
          <a:prstGeom prst="rect">
            <a:avLst/>
          </a:prstGeom>
        </p:spPr>
      </p:pic>
      <p:grpSp>
        <p:nvGrpSpPr>
          <p:cNvPr id="47" name="Group 46"/>
          <p:cNvGrpSpPr/>
          <p:nvPr/>
        </p:nvGrpSpPr>
        <p:grpSpPr>
          <a:xfrm>
            <a:off x="8721349" y="4263742"/>
            <a:ext cx="639522" cy="402211"/>
            <a:chOff x="8600419" y="3315793"/>
            <a:chExt cx="1716276" cy="1146043"/>
          </a:xfrm>
        </p:grpSpPr>
        <p:sp>
          <p:nvSpPr>
            <p:cNvPr id="48" name="Flowchart: Process 47"/>
            <p:cNvSpPr/>
            <p:nvPr/>
          </p:nvSpPr>
          <p:spPr>
            <a:xfrm>
              <a:off x="8600419" y="3317354"/>
              <a:ext cx="1716276" cy="1144482"/>
            </a:xfrm>
            <a:prstGeom prst="flowChartProcess">
              <a:avLst/>
            </a:prstGeom>
            <a:solidFill>
              <a:schemeClr val="bg2">
                <a:lumMod val="90000"/>
              </a:schemeClr>
            </a:solidFill>
            <a:ln>
              <a:solidFill>
                <a:schemeClr val="bg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020">
                <a:solidFill>
                  <a:prstClr val="black"/>
                </a:solidFill>
              </a:endParaRPr>
            </a:p>
          </p:txBody>
        </p:sp>
        <p:sp>
          <p:nvSpPr>
            <p:cNvPr id="49" name="Flowchart: Process 48"/>
            <p:cNvSpPr/>
            <p:nvPr/>
          </p:nvSpPr>
          <p:spPr>
            <a:xfrm>
              <a:off x="8682404"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50" name="Flowchart: Process 49"/>
            <p:cNvSpPr/>
            <p:nvPr/>
          </p:nvSpPr>
          <p:spPr>
            <a:xfrm>
              <a:off x="8779957"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51" name="Flowchart: Process 50"/>
            <p:cNvSpPr/>
            <p:nvPr/>
          </p:nvSpPr>
          <p:spPr>
            <a:xfrm>
              <a:off x="8877510"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52" name="Flowchart: Process 51"/>
            <p:cNvSpPr/>
            <p:nvPr/>
          </p:nvSpPr>
          <p:spPr>
            <a:xfrm>
              <a:off x="8975064"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53" name="Flowchart: Process 52"/>
            <p:cNvSpPr/>
            <p:nvPr/>
          </p:nvSpPr>
          <p:spPr>
            <a:xfrm>
              <a:off x="9072617"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54" name="Flowchart: Process 53"/>
            <p:cNvSpPr/>
            <p:nvPr/>
          </p:nvSpPr>
          <p:spPr>
            <a:xfrm>
              <a:off x="9170170"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55" name="Flowchart: Process 54"/>
            <p:cNvSpPr/>
            <p:nvPr/>
          </p:nvSpPr>
          <p:spPr>
            <a:xfrm>
              <a:off x="9267724"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56" name="Flowchart: Process 55"/>
            <p:cNvSpPr/>
            <p:nvPr/>
          </p:nvSpPr>
          <p:spPr>
            <a:xfrm>
              <a:off x="9365277"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57" name="Flowchart: Process 56"/>
            <p:cNvSpPr/>
            <p:nvPr/>
          </p:nvSpPr>
          <p:spPr>
            <a:xfrm>
              <a:off x="9462830"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58" name="Flowchart: Process 57"/>
            <p:cNvSpPr/>
            <p:nvPr/>
          </p:nvSpPr>
          <p:spPr>
            <a:xfrm>
              <a:off x="9560384"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59" name="Flowchart: Process 58"/>
            <p:cNvSpPr/>
            <p:nvPr/>
          </p:nvSpPr>
          <p:spPr>
            <a:xfrm>
              <a:off x="9657937"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60" name="Flowchart: Process 59"/>
            <p:cNvSpPr/>
            <p:nvPr/>
          </p:nvSpPr>
          <p:spPr>
            <a:xfrm>
              <a:off x="9755490"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61" name="Flowchart: Process 60"/>
            <p:cNvSpPr/>
            <p:nvPr/>
          </p:nvSpPr>
          <p:spPr>
            <a:xfrm>
              <a:off x="9853043"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62" name="Flowchart: Process 61"/>
            <p:cNvSpPr/>
            <p:nvPr/>
          </p:nvSpPr>
          <p:spPr>
            <a:xfrm>
              <a:off x="9950597"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63" name="Flowchart: Process 62"/>
            <p:cNvSpPr/>
            <p:nvPr/>
          </p:nvSpPr>
          <p:spPr>
            <a:xfrm>
              <a:off x="10048150"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64" name="Flowchart: Process 63"/>
            <p:cNvSpPr/>
            <p:nvPr/>
          </p:nvSpPr>
          <p:spPr>
            <a:xfrm>
              <a:off x="10145703" y="331579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65" name="Flowchart: Process 64"/>
            <p:cNvSpPr/>
            <p:nvPr/>
          </p:nvSpPr>
          <p:spPr>
            <a:xfrm>
              <a:off x="8682404"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66" name="Flowchart: Process 65"/>
            <p:cNvSpPr/>
            <p:nvPr/>
          </p:nvSpPr>
          <p:spPr>
            <a:xfrm>
              <a:off x="8779957"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67" name="Flowchart: Process 66"/>
            <p:cNvSpPr/>
            <p:nvPr/>
          </p:nvSpPr>
          <p:spPr>
            <a:xfrm>
              <a:off x="8877510"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68" name="Flowchart: Process 67"/>
            <p:cNvSpPr/>
            <p:nvPr/>
          </p:nvSpPr>
          <p:spPr>
            <a:xfrm>
              <a:off x="8975064"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69" name="Flowchart: Process 68"/>
            <p:cNvSpPr/>
            <p:nvPr/>
          </p:nvSpPr>
          <p:spPr>
            <a:xfrm>
              <a:off x="9072617"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70" name="Flowchart: Process 69"/>
            <p:cNvSpPr/>
            <p:nvPr/>
          </p:nvSpPr>
          <p:spPr>
            <a:xfrm>
              <a:off x="9170170"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71" name="Flowchart: Process 70"/>
            <p:cNvSpPr/>
            <p:nvPr/>
          </p:nvSpPr>
          <p:spPr>
            <a:xfrm>
              <a:off x="9267724"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72" name="Flowchart: Process 71"/>
            <p:cNvSpPr/>
            <p:nvPr/>
          </p:nvSpPr>
          <p:spPr>
            <a:xfrm>
              <a:off x="9365277"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73" name="Flowchart: Process 72"/>
            <p:cNvSpPr/>
            <p:nvPr/>
          </p:nvSpPr>
          <p:spPr>
            <a:xfrm>
              <a:off x="9462830"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74" name="Flowchart: Process 73"/>
            <p:cNvSpPr/>
            <p:nvPr/>
          </p:nvSpPr>
          <p:spPr>
            <a:xfrm>
              <a:off x="9560384"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75" name="Flowchart: Process 74"/>
            <p:cNvSpPr/>
            <p:nvPr/>
          </p:nvSpPr>
          <p:spPr>
            <a:xfrm>
              <a:off x="9657937"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76" name="Flowchart: Process 75"/>
            <p:cNvSpPr/>
            <p:nvPr/>
          </p:nvSpPr>
          <p:spPr>
            <a:xfrm>
              <a:off x="9755490"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77" name="Flowchart: Process 76"/>
            <p:cNvSpPr/>
            <p:nvPr/>
          </p:nvSpPr>
          <p:spPr>
            <a:xfrm>
              <a:off x="9853043"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78" name="Flowchart: Process 77"/>
            <p:cNvSpPr/>
            <p:nvPr/>
          </p:nvSpPr>
          <p:spPr>
            <a:xfrm>
              <a:off x="9950597"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79" name="Flowchart: Process 78"/>
            <p:cNvSpPr/>
            <p:nvPr/>
          </p:nvSpPr>
          <p:spPr>
            <a:xfrm>
              <a:off x="10048150"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80" name="Flowchart: Process 79"/>
            <p:cNvSpPr/>
            <p:nvPr/>
          </p:nvSpPr>
          <p:spPr>
            <a:xfrm>
              <a:off x="10145703" y="4353573"/>
              <a:ext cx="73439" cy="108263"/>
            </a:xfrm>
            <a:prstGeom prst="flowChartProcess">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20">
                <a:solidFill>
                  <a:prstClr val="white"/>
                </a:solidFill>
              </a:endParaRPr>
            </a:p>
          </p:txBody>
        </p:sp>
        <p:sp>
          <p:nvSpPr>
            <p:cNvPr id="81" name="Flowchart: Process 80"/>
            <p:cNvSpPr/>
            <p:nvPr/>
          </p:nvSpPr>
          <p:spPr>
            <a:xfrm>
              <a:off x="8682404" y="3520795"/>
              <a:ext cx="877980" cy="751451"/>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816" dirty="0">
                  <a:solidFill>
                    <a:prstClr val="black"/>
                  </a:solidFill>
                  <a:latin typeface="LCD" panose="04040504020302020404" pitchFamily="82" charset="0"/>
                </a:rPr>
                <a:t>PLC</a:t>
              </a:r>
            </a:p>
          </p:txBody>
        </p:sp>
        <p:sp>
          <p:nvSpPr>
            <p:cNvPr id="82" name="Flowchart: Process 81"/>
            <p:cNvSpPr/>
            <p:nvPr/>
          </p:nvSpPr>
          <p:spPr>
            <a:xfrm>
              <a:off x="9642368" y="3520012"/>
              <a:ext cx="118437" cy="83127"/>
            </a:xfrm>
            <a:prstGeom prst="flowChartProcess">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1020">
                <a:solidFill>
                  <a:prstClr val="white"/>
                </a:solidFill>
              </a:endParaRPr>
            </a:p>
          </p:txBody>
        </p:sp>
        <p:sp>
          <p:nvSpPr>
            <p:cNvPr id="83" name="Flowchart: Process 82"/>
            <p:cNvSpPr/>
            <p:nvPr/>
          </p:nvSpPr>
          <p:spPr>
            <a:xfrm>
              <a:off x="9642367" y="3642902"/>
              <a:ext cx="118437" cy="83127"/>
            </a:xfrm>
            <a:prstGeom prst="flowChartProcess">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1020">
                <a:solidFill>
                  <a:prstClr val="white"/>
                </a:solidFill>
              </a:endParaRPr>
            </a:p>
          </p:txBody>
        </p:sp>
        <p:sp>
          <p:nvSpPr>
            <p:cNvPr id="84" name="Flowchart: Process 83"/>
            <p:cNvSpPr/>
            <p:nvPr/>
          </p:nvSpPr>
          <p:spPr>
            <a:xfrm>
              <a:off x="9642366" y="3765792"/>
              <a:ext cx="118437" cy="83127"/>
            </a:xfrm>
            <a:prstGeom prst="flowChartProcess">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1020">
                <a:solidFill>
                  <a:prstClr val="white"/>
                </a:solidFill>
              </a:endParaRPr>
            </a:p>
          </p:txBody>
        </p:sp>
        <p:sp>
          <p:nvSpPr>
            <p:cNvPr id="85" name="Flowchart: Process 84"/>
            <p:cNvSpPr/>
            <p:nvPr/>
          </p:nvSpPr>
          <p:spPr>
            <a:xfrm>
              <a:off x="9642366" y="3888682"/>
              <a:ext cx="118437" cy="83127"/>
            </a:xfrm>
            <a:prstGeom prst="flowChartProcess">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1020">
                <a:solidFill>
                  <a:prstClr val="white"/>
                </a:solidFill>
              </a:endParaRPr>
            </a:p>
          </p:txBody>
        </p:sp>
        <p:cxnSp>
          <p:nvCxnSpPr>
            <p:cNvPr id="86" name="Straight Connector 85"/>
            <p:cNvCxnSpPr/>
            <p:nvPr/>
          </p:nvCxnSpPr>
          <p:spPr>
            <a:xfrm>
              <a:off x="9789606" y="3560791"/>
              <a:ext cx="316774"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87" name="Straight Connector 86"/>
            <p:cNvCxnSpPr/>
            <p:nvPr/>
          </p:nvCxnSpPr>
          <p:spPr>
            <a:xfrm>
              <a:off x="9789606" y="3684465"/>
              <a:ext cx="316774"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88" name="Straight Connector 87"/>
            <p:cNvCxnSpPr/>
            <p:nvPr/>
          </p:nvCxnSpPr>
          <p:spPr>
            <a:xfrm>
              <a:off x="9789606" y="3808139"/>
              <a:ext cx="316774"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89" name="Straight Connector 88"/>
            <p:cNvCxnSpPr/>
            <p:nvPr/>
          </p:nvCxnSpPr>
          <p:spPr>
            <a:xfrm>
              <a:off x="9789606" y="3931813"/>
              <a:ext cx="316774" cy="0"/>
            </a:xfrm>
            <a:prstGeom prst="line">
              <a:avLst/>
            </a:prstGeom>
            <a:ln>
              <a:prstDash val="sysDot"/>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99257530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395" y="293729"/>
            <a:ext cx="7145210" cy="1165754"/>
          </a:xfrm>
        </p:spPr>
        <p:txBody>
          <a:bodyPr/>
          <a:lstStyle/>
          <a:p>
            <a:r>
              <a:rPr lang="en-US" dirty="0" smtClean="0"/>
              <a:t>What do the boxes help with?</a:t>
            </a:r>
            <a:endParaRPr lang="en-US" dirty="0"/>
          </a:p>
        </p:txBody>
      </p:sp>
      <p:sp>
        <p:nvSpPr>
          <p:cNvPr id="4" name="Oval 3"/>
          <p:cNvSpPr/>
          <p:nvPr/>
        </p:nvSpPr>
        <p:spPr>
          <a:xfrm>
            <a:off x="2407924" y="3158860"/>
            <a:ext cx="1638510" cy="1620304"/>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836" dirty="0">
                <a:solidFill>
                  <a:prstClr val="black"/>
                </a:solidFill>
              </a:rPr>
              <a:t>Service Desk</a:t>
            </a:r>
          </a:p>
        </p:txBody>
      </p:sp>
      <p:sp>
        <p:nvSpPr>
          <p:cNvPr id="5" name="Oval 4"/>
          <p:cNvSpPr/>
          <p:nvPr/>
        </p:nvSpPr>
        <p:spPr>
          <a:xfrm>
            <a:off x="8236645" y="3158860"/>
            <a:ext cx="1638510" cy="1620304"/>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836" dirty="0">
                <a:solidFill>
                  <a:prstClr val="black"/>
                </a:solidFill>
              </a:rPr>
              <a:t>Machine Control Logic</a:t>
            </a:r>
          </a:p>
        </p:txBody>
      </p:sp>
      <p:sp>
        <p:nvSpPr>
          <p:cNvPr id="6" name="Rectangle 5"/>
          <p:cNvSpPr/>
          <p:nvPr/>
        </p:nvSpPr>
        <p:spPr>
          <a:xfrm>
            <a:off x="497377" y="3682159"/>
            <a:ext cx="1231113" cy="7056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36" dirty="0">
                <a:solidFill>
                  <a:prstClr val="black"/>
                </a:solidFill>
              </a:rPr>
              <a:t>Operator</a:t>
            </a:r>
          </a:p>
        </p:txBody>
      </p:sp>
      <p:sp>
        <p:nvSpPr>
          <p:cNvPr id="7" name="Equal 6"/>
          <p:cNvSpPr/>
          <p:nvPr/>
        </p:nvSpPr>
        <p:spPr>
          <a:xfrm>
            <a:off x="9800677" y="5060515"/>
            <a:ext cx="2232133" cy="840872"/>
          </a:xfrm>
          <a:prstGeom prst="mathEqual">
            <a:avLst>
              <a:gd name="adj1" fmla="val 0"/>
              <a:gd name="adj2" fmla="val 372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36" dirty="0">
                <a:solidFill>
                  <a:prstClr val="black"/>
                </a:solidFill>
              </a:rPr>
              <a:t>Configuration</a:t>
            </a:r>
          </a:p>
        </p:txBody>
      </p:sp>
      <p:sp>
        <p:nvSpPr>
          <p:cNvPr id="8" name="Arc 7"/>
          <p:cNvSpPr/>
          <p:nvPr/>
        </p:nvSpPr>
        <p:spPr>
          <a:xfrm>
            <a:off x="2060982" y="2964533"/>
            <a:ext cx="1716177" cy="2011508"/>
          </a:xfrm>
          <a:prstGeom prst="arc">
            <a:avLst>
              <a:gd name="adj1" fmla="val 5378133"/>
              <a:gd name="adj2" fmla="val 16492759"/>
            </a:avLst>
          </a:prstGeom>
          <a:ln w="28575">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836">
              <a:solidFill>
                <a:prstClr val="black"/>
              </a:solidFill>
            </a:endParaRPr>
          </a:p>
        </p:txBody>
      </p:sp>
      <p:sp>
        <p:nvSpPr>
          <p:cNvPr id="9" name="Arc 8"/>
          <p:cNvSpPr/>
          <p:nvPr/>
        </p:nvSpPr>
        <p:spPr>
          <a:xfrm>
            <a:off x="7770027" y="3040975"/>
            <a:ext cx="1681744" cy="1932516"/>
          </a:xfrm>
          <a:prstGeom prst="arc">
            <a:avLst>
              <a:gd name="adj1" fmla="val 5378133"/>
              <a:gd name="adj2" fmla="val 16492759"/>
            </a:avLst>
          </a:prstGeom>
          <a:ln w="28575">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836">
              <a:solidFill>
                <a:prstClr val="black"/>
              </a:solidFill>
            </a:endParaRPr>
          </a:p>
        </p:txBody>
      </p:sp>
      <p:cxnSp>
        <p:nvCxnSpPr>
          <p:cNvPr id="12" name="Straight Arrow Connector 11"/>
          <p:cNvCxnSpPr>
            <a:stCxn id="5" idx="6"/>
            <a:endCxn id="7" idx="5"/>
          </p:cNvCxnSpPr>
          <p:nvPr/>
        </p:nvCxnSpPr>
        <p:spPr>
          <a:xfrm>
            <a:off x="9875155" y="3969012"/>
            <a:ext cx="1041589" cy="1355473"/>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1"/>
          <p:cNvCxnSpPr>
            <a:endCxn id="5" idx="5"/>
          </p:cNvCxnSpPr>
          <p:nvPr/>
        </p:nvCxnSpPr>
        <p:spPr>
          <a:xfrm rot="10800000">
            <a:off x="9635200" y="4541875"/>
            <a:ext cx="960667" cy="78261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a:stCxn id="5" idx="3"/>
            <a:endCxn id="4" idx="5"/>
          </p:cNvCxnSpPr>
          <p:nvPr/>
        </p:nvCxnSpPr>
        <p:spPr>
          <a:xfrm rot="5400000">
            <a:off x="6141540" y="2206817"/>
            <a:ext cx="12953" cy="4670120"/>
          </a:xfrm>
          <a:prstGeom prst="curvedConnector3">
            <a:avLst>
              <a:gd name="adj1" fmla="val 36319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a:off x="2796875" y="3029234"/>
            <a:ext cx="1716177" cy="2011508"/>
          </a:xfrm>
          <a:prstGeom prst="arc">
            <a:avLst>
              <a:gd name="adj1" fmla="val 16960502"/>
              <a:gd name="adj2" fmla="val 5296140"/>
            </a:avLst>
          </a:prstGeom>
          <a:ln w="28575">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836">
              <a:solidFill>
                <a:prstClr val="black"/>
              </a:solidFill>
            </a:endParaRPr>
          </a:p>
        </p:txBody>
      </p:sp>
      <p:cxnSp>
        <p:nvCxnSpPr>
          <p:cNvPr id="20" name="Straight Arrow Connector 11"/>
          <p:cNvCxnSpPr>
            <a:stCxn id="4" idx="7"/>
            <a:endCxn id="5" idx="1"/>
          </p:cNvCxnSpPr>
          <p:nvPr/>
        </p:nvCxnSpPr>
        <p:spPr>
          <a:xfrm rot="5400000" flipH="1" flipV="1">
            <a:off x="6141539" y="1061089"/>
            <a:ext cx="12953" cy="4670120"/>
          </a:xfrm>
          <a:prstGeom prst="curvedConnector3">
            <a:avLst>
              <a:gd name="adj1" fmla="val 3631945"/>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11"/>
          <p:cNvCxnSpPr>
            <a:stCxn id="6" idx="0"/>
            <a:endCxn id="4" idx="1"/>
          </p:cNvCxnSpPr>
          <p:nvPr/>
        </p:nvCxnSpPr>
        <p:spPr>
          <a:xfrm rot="5400000" flipH="1" flipV="1">
            <a:off x="1737400" y="2771682"/>
            <a:ext cx="286011" cy="1534945"/>
          </a:xfrm>
          <a:prstGeom prst="curvedConnector3">
            <a:avLst>
              <a:gd name="adj1" fmla="val 26448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11"/>
          <p:cNvCxnSpPr>
            <a:stCxn id="4" idx="3"/>
            <a:endCxn id="6" idx="2"/>
          </p:cNvCxnSpPr>
          <p:nvPr/>
        </p:nvCxnSpPr>
        <p:spPr>
          <a:xfrm rot="5400000" flipH="1">
            <a:off x="1803378" y="3697376"/>
            <a:ext cx="154058" cy="1534945"/>
          </a:xfrm>
          <a:prstGeom prst="curvedConnector3">
            <a:avLst>
              <a:gd name="adj1" fmla="val -30536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35649" y="2447436"/>
            <a:ext cx="454180" cy="382308"/>
          </a:xfrm>
          <a:prstGeom prst="rect">
            <a:avLst/>
          </a:prstGeom>
          <a:noFill/>
        </p:spPr>
        <p:txBody>
          <a:bodyPr wrap="none" rtlCol="0">
            <a:spAutoFit/>
          </a:bodyPr>
          <a:lstStyle/>
          <a:p>
            <a:r>
              <a:rPr lang="en-US" sz="1836" b="1" dirty="0">
                <a:solidFill>
                  <a:prstClr val="black"/>
                </a:solidFill>
              </a:rPr>
              <a:t>T,I</a:t>
            </a:r>
          </a:p>
        </p:txBody>
      </p:sp>
      <p:sp>
        <p:nvSpPr>
          <p:cNvPr id="35" name="TextBox 34"/>
          <p:cNvSpPr txBox="1"/>
          <p:nvPr/>
        </p:nvSpPr>
        <p:spPr>
          <a:xfrm>
            <a:off x="5835649" y="5238463"/>
            <a:ext cx="454180" cy="382308"/>
          </a:xfrm>
          <a:prstGeom prst="rect">
            <a:avLst/>
          </a:prstGeom>
          <a:noFill/>
        </p:spPr>
        <p:txBody>
          <a:bodyPr wrap="none" rtlCol="0">
            <a:spAutoFit/>
          </a:bodyPr>
          <a:lstStyle/>
          <a:p>
            <a:r>
              <a:rPr lang="en-US" sz="1836" b="1" dirty="0">
                <a:solidFill>
                  <a:prstClr val="black"/>
                </a:solidFill>
              </a:rPr>
              <a:t>T,I</a:t>
            </a:r>
          </a:p>
        </p:txBody>
      </p:sp>
      <p:sp>
        <p:nvSpPr>
          <p:cNvPr id="42" name="TextBox 41"/>
          <p:cNvSpPr txBox="1"/>
          <p:nvPr/>
        </p:nvSpPr>
        <p:spPr>
          <a:xfrm>
            <a:off x="9451771" y="158408"/>
            <a:ext cx="2894780" cy="2111133"/>
          </a:xfrm>
          <a:prstGeom prst="rect">
            <a:avLst/>
          </a:prstGeom>
          <a:noFill/>
        </p:spPr>
        <p:txBody>
          <a:bodyPr wrap="none" rtlCol="0">
            <a:spAutoFit/>
          </a:bodyPr>
          <a:lstStyle/>
          <a:p>
            <a:pPr marL="291436" indent="-291436">
              <a:buFont typeface="Arial" panose="020B0604020202020204" pitchFamily="34" charset="0"/>
              <a:buChar char="•"/>
            </a:pPr>
            <a:r>
              <a:rPr lang="en-US" sz="1836" b="1" dirty="0">
                <a:solidFill>
                  <a:prstClr val="black"/>
                </a:solidFill>
              </a:rPr>
              <a:t>S</a:t>
            </a:r>
            <a:r>
              <a:rPr lang="en-US" sz="1836" dirty="0">
                <a:solidFill>
                  <a:prstClr val="black"/>
                </a:solidFill>
              </a:rPr>
              <a:t>poofing</a:t>
            </a:r>
          </a:p>
          <a:p>
            <a:pPr marL="291436" indent="-291436">
              <a:buFont typeface="Arial" panose="020B0604020202020204" pitchFamily="34" charset="0"/>
              <a:buChar char="•"/>
            </a:pPr>
            <a:r>
              <a:rPr lang="en-US" sz="1836" b="1" dirty="0">
                <a:solidFill>
                  <a:prstClr val="black"/>
                </a:solidFill>
              </a:rPr>
              <a:t>T</a:t>
            </a:r>
            <a:r>
              <a:rPr lang="en-US" sz="1836" dirty="0">
                <a:solidFill>
                  <a:prstClr val="black"/>
                </a:solidFill>
              </a:rPr>
              <a:t>ampering</a:t>
            </a:r>
          </a:p>
          <a:p>
            <a:pPr marL="291436" indent="-291436">
              <a:buFont typeface="Arial" panose="020B0604020202020204" pitchFamily="34" charset="0"/>
              <a:buChar char="•"/>
            </a:pPr>
            <a:r>
              <a:rPr lang="en-US" sz="1836" b="1" dirty="0">
                <a:solidFill>
                  <a:prstClr val="black"/>
                </a:solidFill>
              </a:rPr>
              <a:t>R</a:t>
            </a:r>
            <a:r>
              <a:rPr lang="en-US" sz="1836" dirty="0">
                <a:solidFill>
                  <a:prstClr val="black"/>
                </a:solidFill>
              </a:rPr>
              <a:t>epudiation</a:t>
            </a:r>
          </a:p>
          <a:p>
            <a:pPr marL="291436" indent="-291436">
              <a:buFont typeface="Arial" panose="020B0604020202020204" pitchFamily="34" charset="0"/>
              <a:buChar char="•"/>
            </a:pPr>
            <a:r>
              <a:rPr lang="en-US" sz="1836" b="1" dirty="0">
                <a:solidFill>
                  <a:prstClr val="black"/>
                </a:solidFill>
              </a:rPr>
              <a:t>I</a:t>
            </a:r>
            <a:r>
              <a:rPr lang="en-US" sz="1836" dirty="0">
                <a:solidFill>
                  <a:prstClr val="black"/>
                </a:solidFill>
              </a:rPr>
              <a:t>nformation Disclosure</a:t>
            </a:r>
          </a:p>
          <a:p>
            <a:pPr marL="291436" indent="-291436">
              <a:buFont typeface="Arial" panose="020B0604020202020204" pitchFamily="34" charset="0"/>
              <a:buChar char="•"/>
            </a:pPr>
            <a:r>
              <a:rPr lang="en-US" sz="1836" b="1" dirty="0">
                <a:solidFill>
                  <a:prstClr val="black"/>
                </a:solidFill>
              </a:rPr>
              <a:t>D</a:t>
            </a:r>
            <a:r>
              <a:rPr lang="en-US" sz="1836" dirty="0">
                <a:solidFill>
                  <a:prstClr val="black"/>
                </a:solidFill>
              </a:rPr>
              <a:t>enial of Service</a:t>
            </a:r>
          </a:p>
          <a:p>
            <a:pPr marL="291436" indent="-291436">
              <a:buFont typeface="Arial" panose="020B0604020202020204" pitchFamily="34" charset="0"/>
              <a:buChar char="•"/>
            </a:pPr>
            <a:r>
              <a:rPr lang="en-US" sz="1836" b="1" dirty="0">
                <a:solidFill>
                  <a:prstClr val="black"/>
                </a:solidFill>
              </a:rPr>
              <a:t>E</a:t>
            </a:r>
            <a:r>
              <a:rPr lang="en-US" sz="1836" dirty="0">
                <a:solidFill>
                  <a:prstClr val="black"/>
                </a:solidFill>
              </a:rPr>
              <a:t>levation of Privilege</a:t>
            </a:r>
            <a:br>
              <a:rPr lang="en-US" sz="1836" dirty="0">
                <a:solidFill>
                  <a:prstClr val="black"/>
                </a:solidFill>
              </a:rPr>
            </a:br>
            <a:endParaRPr lang="en-US" sz="1836" dirty="0">
              <a:solidFill>
                <a:prstClr val="black"/>
              </a:solidFill>
            </a:endParaRPr>
          </a:p>
        </p:txBody>
      </p:sp>
      <p:sp>
        <p:nvSpPr>
          <p:cNvPr id="3" name="Rectangle 2"/>
          <p:cNvSpPr/>
          <p:nvPr/>
        </p:nvSpPr>
        <p:spPr>
          <a:xfrm>
            <a:off x="4635526" y="2932089"/>
            <a:ext cx="254024" cy="209136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36">
              <a:solidFill>
                <a:prstClr val="white"/>
              </a:solidFill>
            </a:endParaRPr>
          </a:p>
        </p:txBody>
      </p:sp>
      <p:sp>
        <p:nvSpPr>
          <p:cNvPr id="30" name="Rectangle 29"/>
          <p:cNvSpPr/>
          <p:nvPr/>
        </p:nvSpPr>
        <p:spPr>
          <a:xfrm>
            <a:off x="7371093" y="2933257"/>
            <a:ext cx="254024" cy="209136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36">
              <a:solidFill>
                <a:prstClr val="white"/>
              </a:solidFill>
            </a:endParaRPr>
          </a:p>
        </p:txBody>
      </p:sp>
      <p:sp>
        <p:nvSpPr>
          <p:cNvPr id="22" name="Title 1"/>
          <p:cNvSpPr txBox="1">
            <a:spLocks/>
          </p:cNvSpPr>
          <p:nvPr/>
        </p:nvSpPr>
        <p:spPr>
          <a:xfrm>
            <a:off x="785546" y="5890253"/>
            <a:ext cx="10724938" cy="584968"/>
          </a:xfrm>
          <a:prstGeom prst="rect">
            <a:avLst/>
          </a:prstGeom>
        </p:spPr>
        <p:txBody>
          <a:bodyPr vert="horz" lIns="93260" tIns="46630" rIns="93260" bIns="4663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56" dirty="0">
                <a:solidFill>
                  <a:prstClr val="black"/>
                </a:solidFill>
              </a:rPr>
              <a:t>… and they even broaden the attack surface area by fusing the networks</a:t>
            </a:r>
          </a:p>
        </p:txBody>
      </p:sp>
      <p:sp>
        <p:nvSpPr>
          <p:cNvPr id="24" name="Title 1"/>
          <p:cNvSpPr txBox="1">
            <a:spLocks/>
          </p:cNvSpPr>
          <p:nvPr/>
        </p:nvSpPr>
        <p:spPr>
          <a:xfrm>
            <a:off x="3218131" y="1707618"/>
            <a:ext cx="5683000" cy="481988"/>
          </a:xfrm>
          <a:prstGeom prst="rect">
            <a:avLst/>
          </a:prstGeom>
        </p:spPr>
        <p:txBody>
          <a:bodyPr vert="horz" lIns="93260" tIns="46630" rIns="93260" bIns="4663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56" dirty="0">
                <a:solidFill>
                  <a:prstClr val="black"/>
                </a:solidFill>
              </a:rPr>
              <a:t>Not a whole lot …</a:t>
            </a:r>
          </a:p>
        </p:txBody>
      </p:sp>
      <p:grpSp>
        <p:nvGrpSpPr>
          <p:cNvPr id="25" name="Group 24"/>
          <p:cNvGrpSpPr/>
          <p:nvPr/>
        </p:nvGrpSpPr>
        <p:grpSpPr>
          <a:xfrm>
            <a:off x="4343080" y="2367444"/>
            <a:ext cx="835709" cy="2452625"/>
            <a:chOff x="2137558" y="1905989"/>
            <a:chExt cx="819397" cy="2404753"/>
          </a:xfrm>
        </p:grpSpPr>
        <p:grpSp>
          <p:nvGrpSpPr>
            <p:cNvPr id="27" name="Group 26"/>
            <p:cNvGrpSpPr/>
            <p:nvPr/>
          </p:nvGrpSpPr>
          <p:grpSpPr>
            <a:xfrm>
              <a:off x="2137558" y="2612571"/>
              <a:ext cx="819397" cy="1698171"/>
              <a:chOff x="1882239" y="1852551"/>
              <a:chExt cx="819397" cy="1698171"/>
            </a:xfrm>
          </p:grpSpPr>
          <p:sp>
            <p:nvSpPr>
              <p:cNvPr id="31" name="Rectangle 30"/>
              <p:cNvSpPr/>
              <p:nvPr/>
            </p:nvSpPr>
            <p:spPr>
              <a:xfrm>
                <a:off x="1882239" y="1852551"/>
                <a:ext cx="819397" cy="169817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prstClr val="white"/>
                  </a:solidFill>
                </a:endParaRPr>
              </a:p>
            </p:txBody>
          </p:sp>
          <p:sp>
            <p:nvSpPr>
              <p:cNvPr id="32" name="Rectangle 31"/>
              <p:cNvSpPr/>
              <p:nvPr/>
            </p:nvSpPr>
            <p:spPr>
              <a:xfrm>
                <a:off x="1977241" y="2434442"/>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33" name="Rectangle 32"/>
              <p:cNvSpPr/>
              <p:nvPr/>
            </p:nvSpPr>
            <p:spPr>
              <a:xfrm>
                <a:off x="1977241" y="2618509"/>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36" name="Rectangle 35"/>
              <p:cNvSpPr/>
              <p:nvPr/>
            </p:nvSpPr>
            <p:spPr>
              <a:xfrm>
                <a:off x="1977241" y="2802576"/>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37" name="Rectangle 36"/>
              <p:cNvSpPr/>
              <p:nvPr/>
            </p:nvSpPr>
            <p:spPr>
              <a:xfrm>
                <a:off x="1977241" y="2986643"/>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38" name="Oval 37"/>
              <p:cNvSpPr/>
              <p:nvPr/>
            </p:nvSpPr>
            <p:spPr>
              <a:xfrm>
                <a:off x="2428504" y="1977242"/>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39" name="Oval 38"/>
              <p:cNvSpPr/>
              <p:nvPr/>
            </p:nvSpPr>
            <p:spPr>
              <a:xfrm>
                <a:off x="2428503" y="2101933"/>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40" name="Oval 39"/>
              <p:cNvSpPr/>
              <p:nvPr/>
            </p:nvSpPr>
            <p:spPr>
              <a:xfrm>
                <a:off x="2428502" y="2226624"/>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41" name="Oval 40"/>
              <p:cNvSpPr/>
              <p:nvPr/>
            </p:nvSpPr>
            <p:spPr>
              <a:xfrm>
                <a:off x="2547246" y="1977242"/>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43" name="Oval 42"/>
              <p:cNvSpPr/>
              <p:nvPr/>
            </p:nvSpPr>
            <p:spPr>
              <a:xfrm>
                <a:off x="2547252" y="2109356"/>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44" name="Oval 43"/>
              <p:cNvSpPr/>
              <p:nvPr/>
            </p:nvSpPr>
            <p:spPr>
              <a:xfrm>
                <a:off x="2547252" y="2234047"/>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45" name="Rectangle 44"/>
              <p:cNvSpPr/>
              <p:nvPr/>
            </p:nvSpPr>
            <p:spPr>
              <a:xfrm>
                <a:off x="1977241" y="3236025"/>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46" name="Flowchart: Terminator 45"/>
              <p:cNvSpPr/>
              <p:nvPr/>
            </p:nvSpPr>
            <p:spPr>
              <a:xfrm>
                <a:off x="2470065" y="2547259"/>
                <a:ext cx="124691" cy="350322"/>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prstClr val="black"/>
                  </a:solidFill>
                </a:endParaRPr>
              </a:p>
            </p:txBody>
          </p:sp>
          <p:sp>
            <p:nvSpPr>
              <p:cNvPr id="47" name="Flowchart: Terminator 46"/>
              <p:cNvSpPr/>
              <p:nvPr/>
            </p:nvSpPr>
            <p:spPr>
              <a:xfrm>
                <a:off x="2470067" y="3028208"/>
                <a:ext cx="124691" cy="350322"/>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prstClr val="black"/>
                  </a:solidFill>
                </a:endParaRPr>
              </a:p>
            </p:txBody>
          </p:sp>
        </p:grpSp>
        <p:sp>
          <p:nvSpPr>
            <p:cNvPr id="28" name="Flowchart: Process 27"/>
            <p:cNvSpPr/>
            <p:nvPr/>
          </p:nvSpPr>
          <p:spPr>
            <a:xfrm>
              <a:off x="2244435" y="1905989"/>
              <a:ext cx="45719" cy="706581"/>
            </a:xfrm>
            <a:prstGeom prst="flowChartProcess">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prstClr val="white"/>
                </a:solidFill>
              </a:endParaRPr>
            </a:p>
          </p:txBody>
        </p:sp>
      </p:grpSp>
      <p:grpSp>
        <p:nvGrpSpPr>
          <p:cNvPr id="48" name="Group 47"/>
          <p:cNvGrpSpPr/>
          <p:nvPr/>
        </p:nvGrpSpPr>
        <p:grpSpPr>
          <a:xfrm>
            <a:off x="7098078" y="2376246"/>
            <a:ext cx="835709" cy="2452625"/>
            <a:chOff x="2137558" y="1905989"/>
            <a:chExt cx="819397" cy="2404753"/>
          </a:xfrm>
        </p:grpSpPr>
        <p:grpSp>
          <p:nvGrpSpPr>
            <p:cNvPr id="49" name="Group 48"/>
            <p:cNvGrpSpPr/>
            <p:nvPr/>
          </p:nvGrpSpPr>
          <p:grpSpPr>
            <a:xfrm>
              <a:off x="2137558" y="2612571"/>
              <a:ext cx="819397" cy="1698171"/>
              <a:chOff x="1882239" y="1852551"/>
              <a:chExt cx="819397" cy="1698171"/>
            </a:xfrm>
          </p:grpSpPr>
          <p:sp>
            <p:nvSpPr>
              <p:cNvPr id="51" name="Rectangle 50"/>
              <p:cNvSpPr/>
              <p:nvPr/>
            </p:nvSpPr>
            <p:spPr>
              <a:xfrm>
                <a:off x="1882239" y="1852551"/>
                <a:ext cx="819397" cy="169817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prstClr val="white"/>
                  </a:solidFill>
                </a:endParaRPr>
              </a:p>
            </p:txBody>
          </p:sp>
          <p:sp>
            <p:nvSpPr>
              <p:cNvPr id="52" name="Rectangle 51"/>
              <p:cNvSpPr/>
              <p:nvPr/>
            </p:nvSpPr>
            <p:spPr>
              <a:xfrm>
                <a:off x="1977241" y="2434442"/>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53" name="Rectangle 52"/>
              <p:cNvSpPr/>
              <p:nvPr/>
            </p:nvSpPr>
            <p:spPr>
              <a:xfrm>
                <a:off x="1977241" y="2618509"/>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54" name="Rectangle 53"/>
              <p:cNvSpPr/>
              <p:nvPr/>
            </p:nvSpPr>
            <p:spPr>
              <a:xfrm>
                <a:off x="1977241" y="2802576"/>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55" name="Rectangle 54"/>
              <p:cNvSpPr/>
              <p:nvPr/>
            </p:nvSpPr>
            <p:spPr>
              <a:xfrm>
                <a:off x="1977241" y="2986643"/>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56" name="Oval 55"/>
              <p:cNvSpPr/>
              <p:nvPr/>
            </p:nvSpPr>
            <p:spPr>
              <a:xfrm>
                <a:off x="2428504" y="1977242"/>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57" name="Oval 56"/>
              <p:cNvSpPr/>
              <p:nvPr/>
            </p:nvSpPr>
            <p:spPr>
              <a:xfrm>
                <a:off x="2428503" y="2101933"/>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58" name="Oval 57"/>
              <p:cNvSpPr/>
              <p:nvPr/>
            </p:nvSpPr>
            <p:spPr>
              <a:xfrm>
                <a:off x="2428502" y="2226624"/>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59" name="Oval 58"/>
              <p:cNvSpPr/>
              <p:nvPr/>
            </p:nvSpPr>
            <p:spPr>
              <a:xfrm>
                <a:off x="2547246" y="1977242"/>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60" name="Oval 59"/>
              <p:cNvSpPr/>
              <p:nvPr/>
            </p:nvSpPr>
            <p:spPr>
              <a:xfrm>
                <a:off x="2547252" y="2109356"/>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61" name="Oval 60"/>
              <p:cNvSpPr/>
              <p:nvPr/>
            </p:nvSpPr>
            <p:spPr>
              <a:xfrm>
                <a:off x="2547252" y="2234047"/>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62" name="Rectangle 61"/>
              <p:cNvSpPr/>
              <p:nvPr/>
            </p:nvSpPr>
            <p:spPr>
              <a:xfrm>
                <a:off x="1977241" y="3236025"/>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63" name="Flowchart: Terminator 62"/>
              <p:cNvSpPr/>
              <p:nvPr/>
            </p:nvSpPr>
            <p:spPr>
              <a:xfrm>
                <a:off x="2470065" y="2547259"/>
                <a:ext cx="124691" cy="350322"/>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prstClr val="black"/>
                  </a:solidFill>
                </a:endParaRPr>
              </a:p>
            </p:txBody>
          </p:sp>
          <p:sp>
            <p:nvSpPr>
              <p:cNvPr id="64" name="Flowchart: Terminator 63"/>
              <p:cNvSpPr/>
              <p:nvPr/>
            </p:nvSpPr>
            <p:spPr>
              <a:xfrm>
                <a:off x="2470067" y="3028208"/>
                <a:ext cx="124691" cy="350322"/>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prstClr val="black"/>
                  </a:solidFill>
                </a:endParaRPr>
              </a:p>
            </p:txBody>
          </p:sp>
        </p:grpSp>
        <p:sp>
          <p:nvSpPr>
            <p:cNvPr id="50" name="Flowchart: Process 49"/>
            <p:cNvSpPr/>
            <p:nvPr/>
          </p:nvSpPr>
          <p:spPr>
            <a:xfrm>
              <a:off x="2244435" y="1905989"/>
              <a:ext cx="45719" cy="706581"/>
            </a:xfrm>
            <a:prstGeom prst="flowChartProcess">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prstClr val="white"/>
                </a:solidFill>
              </a:endParaRPr>
            </a:p>
          </p:txBody>
        </p:sp>
      </p:grpSp>
    </p:spTree>
    <p:extLst>
      <p:ext uri="{BB962C8B-B14F-4D97-AF65-F5344CB8AC3E}">
        <p14:creationId xmlns:p14="http://schemas.microsoft.com/office/powerpoint/2010/main" val="400110993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395" y="293729"/>
            <a:ext cx="8992531" cy="1165754"/>
          </a:xfrm>
        </p:spPr>
        <p:txBody>
          <a:bodyPr>
            <a:normAutofit fontScale="90000"/>
          </a:bodyPr>
          <a:lstStyle/>
          <a:p>
            <a:r>
              <a:rPr lang="en-US" dirty="0" smtClean="0"/>
              <a:t>What do the boxes really nicely help with?</a:t>
            </a:r>
            <a:endParaRPr lang="en-US" dirty="0"/>
          </a:p>
        </p:txBody>
      </p:sp>
      <p:sp>
        <p:nvSpPr>
          <p:cNvPr id="4" name="Oval 3"/>
          <p:cNvSpPr/>
          <p:nvPr/>
        </p:nvSpPr>
        <p:spPr>
          <a:xfrm>
            <a:off x="2407924" y="3158860"/>
            <a:ext cx="1638510" cy="1620304"/>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836" dirty="0">
                <a:solidFill>
                  <a:prstClr val="black"/>
                </a:solidFill>
              </a:rPr>
              <a:t>Service Desk</a:t>
            </a:r>
          </a:p>
        </p:txBody>
      </p:sp>
      <p:sp>
        <p:nvSpPr>
          <p:cNvPr id="5" name="Oval 4"/>
          <p:cNvSpPr/>
          <p:nvPr/>
        </p:nvSpPr>
        <p:spPr>
          <a:xfrm>
            <a:off x="8236645" y="3158860"/>
            <a:ext cx="1638510" cy="1620304"/>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836" dirty="0">
                <a:solidFill>
                  <a:prstClr val="black"/>
                </a:solidFill>
              </a:rPr>
              <a:t>Machine Control Logic</a:t>
            </a:r>
          </a:p>
        </p:txBody>
      </p:sp>
      <p:sp>
        <p:nvSpPr>
          <p:cNvPr id="6" name="Rectangle 5"/>
          <p:cNvSpPr/>
          <p:nvPr/>
        </p:nvSpPr>
        <p:spPr>
          <a:xfrm>
            <a:off x="497377" y="3682159"/>
            <a:ext cx="1231113" cy="7056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36" dirty="0">
                <a:solidFill>
                  <a:prstClr val="black"/>
                </a:solidFill>
              </a:rPr>
              <a:t>Operator</a:t>
            </a:r>
          </a:p>
        </p:txBody>
      </p:sp>
      <p:sp>
        <p:nvSpPr>
          <p:cNvPr id="7" name="Equal 6"/>
          <p:cNvSpPr/>
          <p:nvPr/>
        </p:nvSpPr>
        <p:spPr>
          <a:xfrm>
            <a:off x="9800677" y="5060515"/>
            <a:ext cx="2232133" cy="840872"/>
          </a:xfrm>
          <a:prstGeom prst="mathEqual">
            <a:avLst>
              <a:gd name="adj1" fmla="val 0"/>
              <a:gd name="adj2" fmla="val 372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36" dirty="0">
                <a:solidFill>
                  <a:prstClr val="black"/>
                </a:solidFill>
              </a:rPr>
              <a:t>Configuration</a:t>
            </a:r>
          </a:p>
        </p:txBody>
      </p:sp>
      <p:sp>
        <p:nvSpPr>
          <p:cNvPr id="8" name="Arc 7"/>
          <p:cNvSpPr/>
          <p:nvPr/>
        </p:nvSpPr>
        <p:spPr>
          <a:xfrm>
            <a:off x="2060982" y="2964533"/>
            <a:ext cx="1716177" cy="2011508"/>
          </a:xfrm>
          <a:prstGeom prst="arc">
            <a:avLst>
              <a:gd name="adj1" fmla="val 5378133"/>
              <a:gd name="adj2" fmla="val 16492759"/>
            </a:avLst>
          </a:prstGeom>
          <a:ln w="28575">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836">
              <a:solidFill>
                <a:prstClr val="black"/>
              </a:solidFill>
            </a:endParaRPr>
          </a:p>
        </p:txBody>
      </p:sp>
      <p:sp>
        <p:nvSpPr>
          <p:cNvPr id="9" name="Arc 8"/>
          <p:cNvSpPr/>
          <p:nvPr/>
        </p:nvSpPr>
        <p:spPr>
          <a:xfrm>
            <a:off x="7770027" y="3040975"/>
            <a:ext cx="1681744" cy="1932516"/>
          </a:xfrm>
          <a:prstGeom prst="arc">
            <a:avLst>
              <a:gd name="adj1" fmla="val 5378133"/>
              <a:gd name="adj2" fmla="val 16492759"/>
            </a:avLst>
          </a:prstGeom>
          <a:ln w="28575">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836">
              <a:solidFill>
                <a:prstClr val="black"/>
              </a:solidFill>
            </a:endParaRPr>
          </a:p>
        </p:txBody>
      </p:sp>
      <p:cxnSp>
        <p:nvCxnSpPr>
          <p:cNvPr id="12" name="Straight Arrow Connector 11"/>
          <p:cNvCxnSpPr>
            <a:stCxn id="5" idx="6"/>
            <a:endCxn id="7" idx="5"/>
          </p:cNvCxnSpPr>
          <p:nvPr/>
        </p:nvCxnSpPr>
        <p:spPr>
          <a:xfrm>
            <a:off x="9875155" y="3969012"/>
            <a:ext cx="1041589" cy="1355473"/>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1"/>
          <p:cNvCxnSpPr>
            <a:endCxn id="5" idx="5"/>
          </p:cNvCxnSpPr>
          <p:nvPr/>
        </p:nvCxnSpPr>
        <p:spPr>
          <a:xfrm rot="10800000">
            <a:off x="9635200" y="4541875"/>
            <a:ext cx="960667" cy="78261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a:stCxn id="5" idx="3"/>
            <a:endCxn id="4" idx="5"/>
          </p:cNvCxnSpPr>
          <p:nvPr/>
        </p:nvCxnSpPr>
        <p:spPr>
          <a:xfrm rot="5400000">
            <a:off x="6141540" y="2206817"/>
            <a:ext cx="12953" cy="4670120"/>
          </a:xfrm>
          <a:prstGeom prst="curvedConnector3">
            <a:avLst>
              <a:gd name="adj1" fmla="val 36319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a:off x="2796875" y="3029234"/>
            <a:ext cx="1716177" cy="2011508"/>
          </a:xfrm>
          <a:prstGeom prst="arc">
            <a:avLst>
              <a:gd name="adj1" fmla="val 16960502"/>
              <a:gd name="adj2" fmla="val 5296140"/>
            </a:avLst>
          </a:prstGeom>
          <a:ln w="28575">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836">
              <a:solidFill>
                <a:prstClr val="black"/>
              </a:solidFill>
            </a:endParaRPr>
          </a:p>
        </p:txBody>
      </p:sp>
      <p:cxnSp>
        <p:nvCxnSpPr>
          <p:cNvPr id="20" name="Straight Arrow Connector 11"/>
          <p:cNvCxnSpPr>
            <a:stCxn id="4" idx="7"/>
            <a:endCxn id="5" idx="1"/>
          </p:cNvCxnSpPr>
          <p:nvPr/>
        </p:nvCxnSpPr>
        <p:spPr>
          <a:xfrm rot="5400000" flipH="1" flipV="1">
            <a:off x="6141539" y="1061089"/>
            <a:ext cx="12953" cy="4670120"/>
          </a:xfrm>
          <a:prstGeom prst="curvedConnector3">
            <a:avLst>
              <a:gd name="adj1" fmla="val 3631945"/>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11"/>
          <p:cNvCxnSpPr>
            <a:stCxn id="6" idx="0"/>
            <a:endCxn id="4" idx="1"/>
          </p:cNvCxnSpPr>
          <p:nvPr/>
        </p:nvCxnSpPr>
        <p:spPr>
          <a:xfrm rot="5400000" flipH="1" flipV="1">
            <a:off x="1737400" y="2771682"/>
            <a:ext cx="286011" cy="1534945"/>
          </a:xfrm>
          <a:prstGeom prst="curvedConnector3">
            <a:avLst>
              <a:gd name="adj1" fmla="val 26448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11"/>
          <p:cNvCxnSpPr>
            <a:stCxn id="4" idx="3"/>
            <a:endCxn id="6" idx="2"/>
          </p:cNvCxnSpPr>
          <p:nvPr/>
        </p:nvCxnSpPr>
        <p:spPr>
          <a:xfrm rot="5400000" flipH="1">
            <a:off x="1803378" y="3697376"/>
            <a:ext cx="154058" cy="1534945"/>
          </a:xfrm>
          <a:prstGeom prst="curvedConnector3">
            <a:avLst>
              <a:gd name="adj1" fmla="val -30536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35649" y="2447436"/>
            <a:ext cx="454180" cy="382308"/>
          </a:xfrm>
          <a:prstGeom prst="rect">
            <a:avLst/>
          </a:prstGeom>
          <a:noFill/>
        </p:spPr>
        <p:txBody>
          <a:bodyPr wrap="none" rtlCol="0">
            <a:spAutoFit/>
          </a:bodyPr>
          <a:lstStyle/>
          <a:p>
            <a:r>
              <a:rPr lang="en-US" sz="1836" b="1" dirty="0">
                <a:solidFill>
                  <a:prstClr val="black"/>
                </a:solidFill>
              </a:rPr>
              <a:t>T,I</a:t>
            </a:r>
          </a:p>
        </p:txBody>
      </p:sp>
      <p:sp>
        <p:nvSpPr>
          <p:cNvPr id="35" name="TextBox 34"/>
          <p:cNvSpPr txBox="1"/>
          <p:nvPr/>
        </p:nvSpPr>
        <p:spPr>
          <a:xfrm>
            <a:off x="5835649" y="5238463"/>
            <a:ext cx="454180" cy="382308"/>
          </a:xfrm>
          <a:prstGeom prst="rect">
            <a:avLst/>
          </a:prstGeom>
          <a:noFill/>
        </p:spPr>
        <p:txBody>
          <a:bodyPr wrap="none" rtlCol="0">
            <a:spAutoFit/>
          </a:bodyPr>
          <a:lstStyle/>
          <a:p>
            <a:r>
              <a:rPr lang="en-US" sz="1836" b="1" dirty="0">
                <a:solidFill>
                  <a:prstClr val="black"/>
                </a:solidFill>
              </a:rPr>
              <a:t>T,I</a:t>
            </a:r>
          </a:p>
        </p:txBody>
      </p:sp>
      <p:sp>
        <p:nvSpPr>
          <p:cNvPr id="3" name="Rectangle 2"/>
          <p:cNvSpPr/>
          <p:nvPr/>
        </p:nvSpPr>
        <p:spPr>
          <a:xfrm>
            <a:off x="4635526" y="2932089"/>
            <a:ext cx="254024" cy="209136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36">
              <a:solidFill>
                <a:prstClr val="white"/>
              </a:solidFill>
            </a:endParaRPr>
          </a:p>
        </p:txBody>
      </p:sp>
      <p:sp>
        <p:nvSpPr>
          <p:cNvPr id="30" name="Rectangle 29"/>
          <p:cNvSpPr/>
          <p:nvPr/>
        </p:nvSpPr>
        <p:spPr>
          <a:xfrm>
            <a:off x="7371093" y="2933257"/>
            <a:ext cx="254024" cy="209136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36">
              <a:solidFill>
                <a:prstClr val="white"/>
              </a:solidFill>
            </a:endParaRPr>
          </a:p>
        </p:txBody>
      </p:sp>
      <p:grpSp>
        <p:nvGrpSpPr>
          <p:cNvPr id="25" name="Group 24"/>
          <p:cNvGrpSpPr/>
          <p:nvPr/>
        </p:nvGrpSpPr>
        <p:grpSpPr>
          <a:xfrm>
            <a:off x="4343080" y="2367444"/>
            <a:ext cx="835709" cy="2452625"/>
            <a:chOff x="2137558" y="1905989"/>
            <a:chExt cx="819397" cy="2404753"/>
          </a:xfrm>
        </p:grpSpPr>
        <p:grpSp>
          <p:nvGrpSpPr>
            <p:cNvPr id="27" name="Group 26"/>
            <p:cNvGrpSpPr/>
            <p:nvPr/>
          </p:nvGrpSpPr>
          <p:grpSpPr>
            <a:xfrm>
              <a:off x="2137558" y="2612571"/>
              <a:ext cx="819397" cy="1698171"/>
              <a:chOff x="1882239" y="1852551"/>
              <a:chExt cx="819397" cy="1698171"/>
            </a:xfrm>
          </p:grpSpPr>
          <p:sp>
            <p:nvSpPr>
              <p:cNvPr id="31" name="Rectangle 30"/>
              <p:cNvSpPr/>
              <p:nvPr/>
            </p:nvSpPr>
            <p:spPr>
              <a:xfrm>
                <a:off x="1882239" y="1852551"/>
                <a:ext cx="819397" cy="169817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prstClr val="white"/>
                  </a:solidFill>
                </a:endParaRPr>
              </a:p>
            </p:txBody>
          </p:sp>
          <p:sp>
            <p:nvSpPr>
              <p:cNvPr id="32" name="Rectangle 31"/>
              <p:cNvSpPr/>
              <p:nvPr/>
            </p:nvSpPr>
            <p:spPr>
              <a:xfrm>
                <a:off x="1977241" y="2434442"/>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33" name="Rectangle 32"/>
              <p:cNvSpPr/>
              <p:nvPr/>
            </p:nvSpPr>
            <p:spPr>
              <a:xfrm>
                <a:off x="1977241" y="2618509"/>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36" name="Rectangle 35"/>
              <p:cNvSpPr/>
              <p:nvPr/>
            </p:nvSpPr>
            <p:spPr>
              <a:xfrm>
                <a:off x="1977241" y="2802576"/>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37" name="Rectangle 36"/>
              <p:cNvSpPr/>
              <p:nvPr/>
            </p:nvSpPr>
            <p:spPr>
              <a:xfrm>
                <a:off x="1977241" y="2986643"/>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38" name="Oval 37"/>
              <p:cNvSpPr/>
              <p:nvPr/>
            </p:nvSpPr>
            <p:spPr>
              <a:xfrm>
                <a:off x="2428504" y="1977242"/>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39" name="Oval 38"/>
              <p:cNvSpPr/>
              <p:nvPr/>
            </p:nvSpPr>
            <p:spPr>
              <a:xfrm>
                <a:off x="2428503" y="2101933"/>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40" name="Oval 39"/>
              <p:cNvSpPr/>
              <p:nvPr/>
            </p:nvSpPr>
            <p:spPr>
              <a:xfrm>
                <a:off x="2428502" y="2226624"/>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41" name="Oval 40"/>
              <p:cNvSpPr/>
              <p:nvPr/>
            </p:nvSpPr>
            <p:spPr>
              <a:xfrm>
                <a:off x="2547246" y="1977242"/>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43" name="Oval 42"/>
              <p:cNvSpPr/>
              <p:nvPr/>
            </p:nvSpPr>
            <p:spPr>
              <a:xfrm>
                <a:off x="2547252" y="2109356"/>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44" name="Oval 43"/>
              <p:cNvSpPr/>
              <p:nvPr/>
            </p:nvSpPr>
            <p:spPr>
              <a:xfrm>
                <a:off x="2547252" y="2234047"/>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45" name="Rectangle 44"/>
              <p:cNvSpPr/>
              <p:nvPr/>
            </p:nvSpPr>
            <p:spPr>
              <a:xfrm>
                <a:off x="1977241" y="3236025"/>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46" name="Flowchart: Terminator 45"/>
              <p:cNvSpPr/>
              <p:nvPr/>
            </p:nvSpPr>
            <p:spPr>
              <a:xfrm>
                <a:off x="2470065" y="2547259"/>
                <a:ext cx="124691" cy="350322"/>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prstClr val="black"/>
                  </a:solidFill>
                </a:endParaRPr>
              </a:p>
            </p:txBody>
          </p:sp>
          <p:sp>
            <p:nvSpPr>
              <p:cNvPr id="47" name="Flowchart: Terminator 46"/>
              <p:cNvSpPr/>
              <p:nvPr/>
            </p:nvSpPr>
            <p:spPr>
              <a:xfrm>
                <a:off x="2470067" y="3028208"/>
                <a:ext cx="124691" cy="350322"/>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prstClr val="black"/>
                  </a:solidFill>
                </a:endParaRPr>
              </a:p>
            </p:txBody>
          </p:sp>
        </p:grpSp>
        <p:sp>
          <p:nvSpPr>
            <p:cNvPr id="28" name="Flowchart: Process 27"/>
            <p:cNvSpPr/>
            <p:nvPr/>
          </p:nvSpPr>
          <p:spPr>
            <a:xfrm>
              <a:off x="2244435" y="1905989"/>
              <a:ext cx="45719" cy="706581"/>
            </a:xfrm>
            <a:prstGeom prst="flowChartProcess">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prstClr val="white"/>
                </a:solidFill>
              </a:endParaRPr>
            </a:p>
          </p:txBody>
        </p:sp>
      </p:grpSp>
      <p:grpSp>
        <p:nvGrpSpPr>
          <p:cNvPr id="48" name="Group 47"/>
          <p:cNvGrpSpPr/>
          <p:nvPr/>
        </p:nvGrpSpPr>
        <p:grpSpPr>
          <a:xfrm>
            <a:off x="7098078" y="2376246"/>
            <a:ext cx="835709" cy="2452625"/>
            <a:chOff x="2137558" y="1905989"/>
            <a:chExt cx="819397" cy="2404753"/>
          </a:xfrm>
        </p:grpSpPr>
        <p:grpSp>
          <p:nvGrpSpPr>
            <p:cNvPr id="49" name="Group 48"/>
            <p:cNvGrpSpPr/>
            <p:nvPr/>
          </p:nvGrpSpPr>
          <p:grpSpPr>
            <a:xfrm>
              <a:off x="2137558" y="2612571"/>
              <a:ext cx="819397" cy="1698171"/>
              <a:chOff x="1882239" y="1852551"/>
              <a:chExt cx="819397" cy="1698171"/>
            </a:xfrm>
          </p:grpSpPr>
          <p:sp>
            <p:nvSpPr>
              <p:cNvPr id="51" name="Rectangle 50"/>
              <p:cNvSpPr/>
              <p:nvPr/>
            </p:nvSpPr>
            <p:spPr>
              <a:xfrm>
                <a:off x="1882239" y="1852551"/>
                <a:ext cx="819397" cy="169817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prstClr val="white"/>
                  </a:solidFill>
                </a:endParaRPr>
              </a:p>
            </p:txBody>
          </p:sp>
          <p:sp>
            <p:nvSpPr>
              <p:cNvPr id="52" name="Rectangle 51"/>
              <p:cNvSpPr/>
              <p:nvPr/>
            </p:nvSpPr>
            <p:spPr>
              <a:xfrm>
                <a:off x="1977241" y="2434442"/>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53" name="Rectangle 52"/>
              <p:cNvSpPr/>
              <p:nvPr/>
            </p:nvSpPr>
            <p:spPr>
              <a:xfrm>
                <a:off x="1977241" y="2618509"/>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54" name="Rectangle 53"/>
              <p:cNvSpPr/>
              <p:nvPr/>
            </p:nvSpPr>
            <p:spPr>
              <a:xfrm>
                <a:off x="1977241" y="2802576"/>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55" name="Rectangle 54"/>
              <p:cNvSpPr/>
              <p:nvPr/>
            </p:nvSpPr>
            <p:spPr>
              <a:xfrm>
                <a:off x="1977241" y="2986643"/>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56" name="Oval 55"/>
              <p:cNvSpPr/>
              <p:nvPr/>
            </p:nvSpPr>
            <p:spPr>
              <a:xfrm>
                <a:off x="2428504" y="1977242"/>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57" name="Oval 56"/>
              <p:cNvSpPr/>
              <p:nvPr/>
            </p:nvSpPr>
            <p:spPr>
              <a:xfrm>
                <a:off x="2428503" y="2101933"/>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58" name="Oval 57"/>
              <p:cNvSpPr/>
              <p:nvPr/>
            </p:nvSpPr>
            <p:spPr>
              <a:xfrm>
                <a:off x="2428502" y="2226624"/>
                <a:ext cx="83127" cy="7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59" name="Oval 58"/>
              <p:cNvSpPr/>
              <p:nvPr/>
            </p:nvSpPr>
            <p:spPr>
              <a:xfrm>
                <a:off x="2547246" y="1977242"/>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60" name="Oval 59"/>
              <p:cNvSpPr/>
              <p:nvPr/>
            </p:nvSpPr>
            <p:spPr>
              <a:xfrm>
                <a:off x="2547252" y="2109356"/>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61" name="Oval 60"/>
              <p:cNvSpPr/>
              <p:nvPr/>
            </p:nvSpPr>
            <p:spPr>
              <a:xfrm>
                <a:off x="2547252" y="2234047"/>
                <a:ext cx="83127" cy="771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62" name="Rectangle 61"/>
              <p:cNvSpPr/>
              <p:nvPr/>
            </p:nvSpPr>
            <p:spPr>
              <a:xfrm>
                <a:off x="1977241" y="3236025"/>
                <a:ext cx="172193" cy="142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prstClr val="black"/>
                  </a:solidFill>
                </a:endParaRPr>
              </a:p>
            </p:txBody>
          </p:sp>
          <p:sp>
            <p:nvSpPr>
              <p:cNvPr id="63" name="Flowchart: Terminator 62"/>
              <p:cNvSpPr/>
              <p:nvPr/>
            </p:nvSpPr>
            <p:spPr>
              <a:xfrm>
                <a:off x="2470065" y="2547259"/>
                <a:ext cx="124691" cy="350322"/>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prstClr val="black"/>
                  </a:solidFill>
                </a:endParaRPr>
              </a:p>
            </p:txBody>
          </p:sp>
          <p:sp>
            <p:nvSpPr>
              <p:cNvPr id="64" name="Flowchart: Terminator 63"/>
              <p:cNvSpPr/>
              <p:nvPr/>
            </p:nvSpPr>
            <p:spPr>
              <a:xfrm>
                <a:off x="2470067" y="3028208"/>
                <a:ext cx="124691" cy="350322"/>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prstClr val="black"/>
                  </a:solidFill>
                </a:endParaRPr>
              </a:p>
            </p:txBody>
          </p:sp>
        </p:grpSp>
        <p:sp>
          <p:nvSpPr>
            <p:cNvPr id="50" name="Flowchart: Process 49"/>
            <p:cNvSpPr/>
            <p:nvPr/>
          </p:nvSpPr>
          <p:spPr>
            <a:xfrm>
              <a:off x="2244435" y="1905989"/>
              <a:ext cx="45719" cy="706581"/>
            </a:xfrm>
            <a:prstGeom prst="flowChartProcess">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prstClr val="white"/>
                </a:solidFill>
              </a:endParaRPr>
            </a:p>
          </p:txBody>
        </p:sp>
      </p:grpSp>
      <p:sp>
        <p:nvSpPr>
          <p:cNvPr id="10" name="Up Arrow 9"/>
          <p:cNvSpPr/>
          <p:nvPr/>
        </p:nvSpPr>
        <p:spPr>
          <a:xfrm>
            <a:off x="3041423" y="4908791"/>
            <a:ext cx="466302" cy="91443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11" name="TextBox 10"/>
          <p:cNvSpPr txBox="1"/>
          <p:nvPr/>
        </p:nvSpPr>
        <p:spPr>
          <a:xfrm>
            <a:off x="2698937" y="5952852"/>
            <a:ext cx="1365481" cy="382308"/>
          </a:xfrm>
          <a:prstGeom prst="rect">
            <a:avLst/>
          </a:prstGeom>
          <a:noFill/>
        </p:spPr>
        <p:txBody>
          <a:bodyPr wrap="none" rtlCol="0">
            <a:spAutoFit/>
          </a:bodyPr>
          <a:lstStyle/>
          <a:p>
            <a:r>
              <a:rPr lang="en-US" sz="1836" dirty="0">
                <a:solidFill>
                  <a:prstClr val="black"/>
                </a:solidFill>
              </a:rPr>
              <a:t>1. </a:t>
            </a:r>
            <a:r>
              <a:rPr lang="en-US" sz="1836" dirty="0" err="1">
                <a:solidFill>
                  <a:prstClr val="black"/>
                </a:solidFill>
              </a:rPr>
              <a:t>Pwn</a:t>
            </a:r>
            <a:r>
              <a:rPr lang="en-US" sz="1836" dirty="0">
                <a:solidFill>
                  <a:prstClr val="black"/>
                </a:solidFill>
              </a:rPr>
              <a:t> This</a:t>
            </a:r>
          </a:p>
        </p:txBody>
      </p:sp>
      <p:sp>
        <p:nvSpPr>
          <p:cNvPr id="65" name="Up Arrow 64"/>
          <p:cNvSpPr/>
          <p:nvPr/>
        </p:nvSpPr>
        <p:spPr>
          <a:xfrm>
            <a:off x="8815771" y="4933181"/>
            <a:ext cx="466302" cy="91443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66" name="TextBox 65"/>
          <p:cNvSpPr txBox="1"/>
          <p:nvPr/>
        </p:nvSpPr>
        <p:spPr>
          <a:xfrm>
            <a:off x="8336897" y="5944402"/>
            <a:ext cx="1409624" cy="382308"/>
          </a:xfrm>
          <a:prstGeom prst="rect">
            <a:avLst/>
          </a:prstGeom>
          <a:noFill/>
        </p:spPr>
        <p:txBody>
          <a:bodyPr wrap="none" rtlCol="0">
            <a:spAutoFit/>
          </a:bodyPr>
          <a:lstStyle/>
          <a:p>
            <a:r>
              <a:rPr lang="en-US" sz="1836" dirty="0">
                <a:solidFill>
                  <a:prstClr val="black"/>
                </a:solidFill>
              </a:rPr>
              <a:t>2. </a:t>
            </a:r>
            <a:r>
              <a:rPr lang="en-US" sz="1836" dirty="0" err="1">
                <a:solidFill>
                  <a:prstClr val="black"/>
                </a:solidFill>
              </a:rPr>
              <a:t>Pwn</a:t>
            </a:r>
            <a:r>
              <a:rPr lang="en-US" sz="1836" dirty="0">
                <a:solidFill>
                  <a:prstClr val="black"/>
                </a:solidFill>
              </a:rPr>
              <a:t> That</a:t>
            </a:r>
          </a:p>
        </p:txBody>
      </p:sp>
      <p:cxnSp>
        <p:nvCxnSpPr>
          <p:cNvPr id="15" name="Straight Arrow Connector 14"/>
          <p:cNvCxnSpPr/>
          <p:nvPr/>
        </p:nvCxnSpPr>
        <p:spPr>
          <a:xfrm flipV="1">
            <a:off x="4125000" y="6132745"/>
            <a:ext cx="4111645" cy="8450"/>
          </a:xfrm>
          <a:prstGeom prst="straightConnector1">
            <a:avLst/>
          </a:prstGeom>
          <a:ln w="952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8338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sz="2800" dirty="0"/>
              <a:t>Clemens </a:t>
            </a:r>
            <a:r>
              <a:rPr lang="en-US" sz="2800" dirty="0" err="1"/>
              <a:t>Vasters</a:t>
            </a:r>
            <a:endParaRPr lang="en-US" sz="2800" dirty="0"/>
          </a:p>
          <a:p>
            <a:r>
              <a:rPr lang="en-US" sz="2800" dirty="0"/>
              <a:t>Lead Architect, Azure </a:t>
            </a:r>
            <a:r>
              <a:rPr lang="en-US" sz="2800" dirty="0" err="1"/>
              <a:t>IoT</a:t>
            </a:r>
            <a:r>
              <a:rPr lang="en-US" sz="2800" dirty="0"/>
              <a:t> Services</a:t>
            </a:r>
            <a:br>
              <a:rPr lang="en-US" sz="2800" dirty="0"/>
            </a:br>
            <a:r>
              <a:rPr lang="en-US" sz="2800" b="1" dirty="0"/>
              <a:t>@</a:t>
            </a:r>
            <a:r>
              <a:rPr lang="en-US" sz="2800" b="1" dirty="0" err="1"/>
              <a:t>clemensv</a:t>
            </a:r>
            <a:endParaRPr lang="en-US" sz="2800" b="1" dirty="0"/>
          </a:p>
        </p:txBody>
      </p:sp>
      <p:sp>
        <p:nvSpPr>
          <p:cNvPr id="2" name="Title 1"/>
          <p:cNvSpPr>
            <a:spLocks noGrp="1"/>
          </p:cNvSpPr>
          <p:nvPr>
            <p:ph type="ctrTitle"/>
          </p:nvPr>
        </p:nvSpPr>
        <p:spPr/>
        <p:txBody>
          <a:bodyPr/>
          <a:lstStyle/>
          <a:p>
            <a:r>
              <a:rPr lang="en-US" dirty="0"/>
              <a:t>Azure </a:t>
            </a:r>
            <a:r>
              <a:rPr lang="en-US" dirty="0" err="1"/>
              <a:t>IoT</a:t>
            </a:r>
            <a:r>
              <a:rPr lang="en-US" dirty="0"/>
              <a:t> Security</a:t>
            </a:r>
          </a:p>
        </p:txBody>
      </p:sp>
      <p:sp>
        <p:nvSpPr>
          <p:cNvPr id="6" name="Text Placeholder 5"/>
          <p:cNvSpPr>
            <a:spLocks noGrp="1"/>
          </p:cNvSpPr>
          <p:nvPr>
            <p:ph type="body" sz="quarter" idx="13"/>
          </p:nvPr>
        </p:nvSpPr>
        <p:spPr/>
        <p:txBody>
          <a:bodyPr/>
          <a:lstStyle/>
          <a:p>
            <a:r>
              <a:rPr lang="en-US" dirty="0"/>
              <a:t>2-625</a:t>
            </a:r>
          </a:p>
        </p:txBody>
      </p:sp>
    </p:spTree>
    <p:extLst>
      <p:ext uri="{BB962C8B-B14F-4D97-AF65-F5344CB8AC3E}">
        <p14:creationId xmlns:p14="http://schemas.microsoft.com/office/powerpoint/2010/main" val="264541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414641" y="969816"/>
            <a:ext cx="11558339" cy="5880246"/>
          </a:xfrm>
          <a:prstGeom prst="ellipse">
            <a:avLst/>
          </a:prstGeom>
          <a:solidFill>
            <a:schemeClr val="bg1"/>
          </a:solidFill>
          <a:ln>
            <a:solidFill>
              <a:schemeClr val="bg2">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2" name="Title 1"/>
          <p:cNvSpPr>
            <a:spLocks noGrp="1"/>
          </p:cNvSpPr>
          <p:nvPr>
            <p:ph type="title"/>
          </p:nvPr>
        </p:nvSpPr>
        <p:spPr>
          <a:xfrm>
            <a:off x="198437" y="100609"/>
            <a:ext cx="10724938" cy="858958"/>
          </a:xfrm>
        </p:spPr>
        <p:txBody>
          <a:bodyPr>
            <a:normAutofit/>
          </a:bodyPr>
          <a:lstStyle/>
          <a:p>
            <a:r>
              <a:rPr lang="en-US" dirty="0" smtClean="0"/>
              <a:t>We’ve also seen this in vehicle telematics</a:t>
            </a:r>
            <a:endParaRPr lang="en-US" dirty="0"/>
          </a:p>
        </p:txBody>
      </p:sp>
      <p:grpSp>
        <p:nvGrpSpPr>
          <p:cNvPr id="4" name="Group 3"/>
          <p:cNvGrpSpPr/>
          <p:nvPr/>
        </p:nvGrpSpPr>
        <p:grpSpPr>
          <a:xfrm>
            <a:off x="2129157" y="2436377"/>
            <a:ext cx="2793680" cy="2584885"/>
            <a:chOff x="1151909" y="1619534"/>
            <a:chExt cx="3669788" cy="4116942"/>
          </a:xfrm>
        </p:grpSpPr>
        <p:sp>
          <p:nvSpPr>
            <p:cNvPr id="15" name="Rectangle 14"/>
            <p:cNvSpPr/>
            <p:nvPr/>
          </p:nvSpPr>
          <p:spPr>
            <a:xfrm>
              <a:off x="1151909" y="1619534"/>
              <a:ext cx="3669788" cy="411694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200" dirty="0">
                  <a:solidFill>
                    <a:prstClr val="black"/>
                  </a:solidFill>
                </a:rPr>
                <a:t>Vehicle</a:t>
              </a:r>
            </a:p>
          </p:txBody>
        </p:sp>
        <p:sp>
          <p:nvSpPr>
            <p:cNvPr id="5" name="Rectangle 4"/>
            <p:cNvSpPr/>
            <p:nvPr/>
          </p:nvSpPr>
          <p:spPr>
            <a:xfrm>
              <a:off x="1363580" y="3227995"/>
              <a:ext cx="2041646" cy="1089603"/>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prstClr val="white"/>
                  </a:solidFill>
                </a:rPr>
                <a:t>Diagnostics</a:t>
              </a:r>
            </a:p>
          </p:txBody>
        </p:sp>
        <p:sp>
          <p:nvSpPr>
            <p:cNvPr id="17" name="Rectangle 16"/>
            <p:cNvSpPr/>
            <p:nvPr/>
          </p:nvSpPr>
          <p:spPr>
            <a:xfrm>
              <a:off x="1363580" y="1990001"/>
              <a:ext cx="2041646" cy="1089603"/>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prstClr val="white"/>
                  </a:solidFill>
                </a:rPr>
                <a:t>Entertainment</a:t>
              </a:r>
            </a:p>
          </p:txBody>
        </p:sp>
        <p:sp>
          <p:nvSpPr>
            <p:cNvPr id="26" name="Rectangle 25"/>
            <p:cNvSpPr/>
            <p:nvPr/>
          </p:nvSpPr>
          <p:spPr>
            <a:xfrm>
              <a:off x="1363579" y="4507179"/>
              <a:ext cx="2041646" cy="1089603"/>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prstClr val="white"/>
                  </a:solidFill>
                </a:rPr>
                <a:t>Control</a:t>
              </a:r>
            </a:p>
          </p:txBody>
        </p:sp>
        <p:sp>
          <p:nvSpPr>
            <p:cNvPr id="34" name="Rectangle 33"/>
            <p:cNvSpPr/>
            <p:nvPr/>
          </p:nvSpPr>
          <p:spPr>
            <a:xfrm>
              <a:off x="3737877" y="2008091"/>
              <a:ext cx="443738" cy="3618497"/>
            </a:xfrm>
            <a:prstGeom prst="rect">
              <a:avLst/>
            </a:prstGeom>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US" sz="1200" dirty="0">
                  <a:solidFill>
                    <a:prstClr val="white"/>
                  </a:solidFill>
                </a:rPr>
                <a:t>CAN BUS / “Telematics Box”</a:t>
              </a:r>
            </a:p>
          </p:txBody>
        </p:sp>
        <p:sp>
          <p:nvSpPr>
            <p:cNvPr id="35" name="Left-Right Arrow 34"/>
            <p:cNvSpPr/>
            <p:nvPr/>
          </p:nvSpPr>
          <p:spPr>
            <a:xfrm>
              <a:off x="3252408" y="2361185"/>
              <a:ext cx="477584" cy="339266"/>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200">
                <a:solidFill>
                  <a:prstClr val="white"/>
                </a:solidFill>
              </a:endParaRPr>
            </a:p>
          </p:txBody>
        </p:sp>
        <p:sp>
          <p:nvSpPr>
            <p:cNvPr id="36" name="Left-Right Arrow 35"/>
            <p:cNvSpPr/>
            <p:nvPr/>
          </p:nvSpPr>
          <p:spPr>
            <a:xfrm>
              <a:off x="3253992" y="3594054"/>
              <a:ext cx="477584" cy="339266"/>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200">
                <a:solidFill>
                  <a:prstClr val="white"/>
                </a:solidFill>
              </a:endParaRPr>
            </a:p>
          </p:txBody>
        </p:sp>
        <p:sp>
          <p:nvSpPr>
            <p:cNvPr id="37" name="Left-Right Arrow 36"/>
            <p:cNvSpPr/>
            <p:nvPr/>
          </p:nvSpPr>
          <p:spPr>
            <a:xfrm>
              <a:off x="3248319" y="4879908"/>
              <a:ext cx="477584" cy="339266"/>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200">
                <a:solidFill>
                  <a:prstClr val="white"/>
                </a:solidFill>
              </a:endParaRPr>
            </a:p>
          </p:txBody>
        </p:sp>
      </p:grpSp>
      <p:grpSp>
        <p:nvGrpSpPr>
          <p:cNvPr id="6" name="Group 5"/>
          <p:cNvGrpSpPr/>
          <p:nvPr/>
        </p:nvGrpSpPr>
        <p:grpSpPr>
          <a:xfrm>
            <a:off x="6128492" y="2436376"/>
            <a:ext cx="4204546" cy="2584886"/>
            <a:chOff x="5930784" y="1619532"/>
            <a:chExt cx="6080515" cy="4205062"/>
          </a:xfrm>
        </p:grpSpPr>
        <p:sp>
          <p:nvSpPr>
            <p:cNvPr id="13" name="Rectangle 12"/>
            <p:cNvSpPr/>
            <p:nvPr/>
          </p:nvSpPr>
          <p:spPr>
            <a:xfrm>
              <a:off x="7933949" y="1619533"/>
              <a:ext cx="4077350" cy="4205061"/>
            </a:xfrm>
            <a:prstGeom prst="rect">
              <a:avLst/>
            </a:prstGeom>
          </p:spPr>
          <p:style>
            <a:lnRef idx="1">
              <a:schemeClr val="accent4"/>
            </a:lnRef>
            <a:fillRef idx="2">
              <a:schemeClr val="accent4"/>
            </a:fillRef>
            <a:effectRef idx="1">
              <a:schemeClr val="accent4"/>
            </a:effectRef>
            <a:fontRef idx="minor">
              <a:schemeClr val="dk1"/>
            </a:fontRef>
          </p:style>
          <p:txBody>
            <a:bodyPr rIns="746083" rtlCol="0" anchor="t"/>
            <a:lstStyle/>
            <a:p>
              <a:pPr algn="r"/>
              <a:endParaRPr lang="en-US" sz="1200" dirty="0">
                <a:solidFill>
                  <a:prstClr val="black"/>
                </a:solidFill>
              </a:endParaRPr>
            </a:p>
          </p:txBody>
        </p:sp>
        <p:sp>
          <p:nvSpPr>
            <p:cNvPr id="49" name="Rectangle 48"/>
            <p:cNvSpPr/>
            <p:nvPr/>
          </p:nvSpPr>
          <p:spPr>
            <a:xfrm>
              <a:off x="8146525" y="2002775"/>
              <a:ext cx="443738" cy="3618497"/>
            </a:xfrm>
            <a:prstGeom prst="rect">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vert="vert270" rtlCol="0" anchor="ctr"/>
            <a:lstStyle/>
            <a:p>
              <a:pPr algn="ctr"/>
              <a:r>
                <a:rPr lang="en-US" sz="1200" dirty="0" smtClean="0">
                  <a:solidFill>
                    <a:prstClr val="white"/>
                  </a:solidFill>
                </a:rPr>
                <a:t>VPN </a:t>
              </a:r>
              <a:r>
                <a:rPr lang="en-US" sz="1200" dirty="0">
                  <a:solidFill>
                    <a:prstClr val="white"/>
                  </a:solidFill>
                </a:rPr>
                <a:t>Gateway</a:t>
              </a:r>
            </a:p>
          </p:txBody>
        </p:sp>
        <p:sp>
          <p:nvSpPr>
            <p:cNvPr id="51" name="Rectangle 50"/>
            <p:cNvSpPr/>
            <p:nvPr/>
          </p:nvSpPr>
          <p:spPr>
            <a:xfrm>
              <a:off x="9045245" y="2021711"/>
              <a:ext cx="875546" cy="582589"/>
            </a:xfrm>
            <a:prstGeom prst="rect">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a:solidFill>
                    <a:prstClr val="white"/>
                  </a:solidFill>
                </a:rPr>
                <a:t>ERP</a:t>
              </a:r>
            </a:p>
          </p:txBody>
        </p:sp>
        <p:sp>
          <p:nvSpPr>
            <p:cNvPr id="53" name="Rectangle 52"/>
            <p:cNvSpPr/>
            <p:nvPr/>
          </p:nvSpPr>
          <p:spPr>
            <a:xfrm>
              <a:off x="9039279" y="2679061"/>
              <a:ext cx="875546" cy="582589"/>
            </a:xfrm>
            <a:prstGeom prst="rect">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a:solidFill>
                    <a:prstClr val="white"/>
                  </a:solidFill>
                </a:rPr>
                <a:t>CRM</a:t>
              </a:r>
            </a:p>
          </p:txBody>
        </p:sp>
        <p:sp>
          <p:nvSpPr>
            <p:cNvPr id="59" name="Rectangle 58"/>
            <p:cNvSpPr/>
            <p:nvPr/>
          </p:nvSpPr>
          <p:spPr>
            <a:xfrm>
              <a:off x="10423965" y="2013333"/>
              <a:ext cx="1399919" cy="3607939"/>
            </a:xfrm>
            <a:prstGeom prst="rect">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solidFill>
                    <a:prstClr val="white"/>
                  </a:solidFill>
                </a:rPr>
                <a:t>Fleet, Vehicle, and Driver Solutions</a:t>
              </a:r>
            </a:p>
          </p:txBody>
        </p:sp>
        <p:sp>
          <p:nvSpPr>
            <p:cNvPr id="63" name="Rectangle 62"/>
            <p:cNvSpPr/>
            <p:nvPr/>
          </p:nvSpPr>
          <p:spPr>
            <a:xfrm>
              <a:off x="9042332" y="4384204"/>
              <a:ext cx="875546" cy="582589"/>
            </a:xfrm>
            <a:prstGeom prst="rect">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a:solidFill>
                    <a:prstClr val="white"/>
                  </a:solidFill>
                </a:rPr>
                <a:t>…</a:t>
              </a:r>
            </a:p>
          </p:txBody>
        </p:sp>
        <p:sp>
          <p:nvSpPr>
            <p:cNvPr id="64" name="Left-Right Arrow 63"/>
            <p:cNvSpPr/>
            <p:nvPr/>
          </p:nvSpPr>
          <p:spPr>
            <a:xfrm>
              <a:off x="8587350" y="4513756"/>
              <a:ext cx="449017" cy="339266"/>
            </a:xfrm>
            <a:prstGeom prst="leftRightArrow">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a:solidFill>
                  <a:prstClr val="white"/>
                </a:solidFill>
              </a:endParaRPr>
            </a:p>
          </p:txBody>
        </p:sp>
        <p:sp>
          <p:nvSpPr>
            <p:cNvPr id="65" name="Rectangle 64"/>
            <p:cNvSpPr/>
            <p:nvPr/>
          </p:nvSpPr>
          <p:spPr>
            <a:xfrm>
              <a:off x="9021337" y="5025773"/>
              <a:ext cx="1403834" cy="582589"/>
            </a:xfrm>
            <a:prstGeom prst="rect">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a:solidFill>
                    <a:prstClr val="white"/>
                  </a:solidFill>
                </a:rPr>
                <a:t>…</a:t>
              </a:r>
            </a:p>
          </p:txBody>
        </p:sp>
        <p:sp>
          <p:nvSpPr>
            <p:cNvPr id="66" name="Left-Right Arrow 65"/>
            <p:cNvSpPr/>
            <p:nvPr/>
          </p:nvSpPr>
          <p:spPr>
            <a:xfrm>
              <a:off x="8587350" y="5155324"/>
              <a:ext cx="449017" cy="339266"/>
            </a:xfrm>
            <a:prstGeom prst="leftRightArrow">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a:solidFill>
                  <a:prstClr val="white"/>
                </a:solidFill>
              </a:endParaRPr>
            </a:p>
          </p:txBody>
        </p:sp>
        <p:sp>
          <p:nvSpPr>
            <p:cNvPr id="80" name="Left-Right Arrow 79"/>
            <p:cNvSpPr/>
            <p:nvPr/>
          </p:nvSpPr>
          <p:spPr>
            <a:xfrm>
              <a:off x="9947870" y="2158172"/>
              <a:ext cx="449017" cy="339266"/>
            </a:xfrm>
            <a:prstGeom prst="leftRightArrow">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a:solidFill>
                  <a:prstClr val="white"/>
                </a:solidFill>
              </a:endParaRPr>
            </a:p>
          </p:txBody>
        </p:sp>
        <p:sp>
          <p:nvSpPr>
            <p:cNvPr id="81" name="Left-Right Arrow 80"/>
            <p:cNvSpPr/>
            <p:nvPr/>
          </p:nvSpPr>
          <p:spPr>
            <a:xfrm>
              <a:off x="9940021" y="2817385"/>
              <a:ext cx="449017" cy="339266"/>
            </a:xfrm>
            <a:prstGeom prst="leftRightArrow">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a:solidFill>
                  <a:prstClr val="white"/>
                </a:solidFill>
              </a:endParaRPr>
            </a:p>
          </p:txBody>
        </p:sp>
        <p:sp>
          <p:nvSpPr>
            <p:cNvPr id="38" name="Rectangle 37"/>
            <p:cNvSpPr/>
            <p:nvPr/>
          </p:nvSpPr>
          <p:spPr>
            <a:xfrm>
              <a:off x="5930785" y="3156651"/>
              <a:ext cx="443738" cy="2475178"/>
            </a:xfrm>
            <a:prstGeom prst="rect">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vert="vert270" rtlCol="0" anchor="ctr"/>
            <a:lstStyle/>
            <a:p>
              <a:pPr algn="ctr"/>
              <a:r>
                <a:rPr lang="en-US" sz="1200" dirty="0" smtClean="0">
                  <a:solidFill>
                    <a:prstClr val="white"/>
                  </a:solidFill>
                </a:rPr>
                <a:t>MNO Private APN</a:t>
              </a:r>
              <a:endParaRPr lang="en-US" sz="1200" dirty="0">
                <a:solidFill>
                  <a:prstClr val="white"/>
                </a:solidFill>
              </a:endParaRPr>
            </a:p>
          </p:txBody>
        </p:sp>
        <p:sp>
          <p:nvSpPr>
            <p:cNvPr id="46" name="Rectangle 45"/>
            <p:cNvSpPr/>
            <p:nvPr/>
          </p:nvSpPr>
          <p:spPr>
            <a:xfrm>
              <a:off x="5930784" y="1619532"/>
              <a:ext cx="443738" cy="1467173"/>
            </a:xfrm>
            <a:prstGeom prst="rect">
              <a:avLst/>
            </a:prstGeom>
            <a:noFill/>
            <a:ln>
              <a:solidFill>
                <a:srgbClr val="FFC000"/>
              </a:solidFill>
            </a:ln>
          </p:spPr>
          <p:style>
            <a:lnRef idx="1">
              <a:schemeClr val="accent4"/>
            </a:lnRef>
            <a:fillRef idx="3">
              <a:schemeClr val="accent4"/>
            </a:fillRef>
            <a:effectRef idx="2">
              <a:schemeClr val="accent4"/>
            </a:effectRef>
            <a:fontRef idx="minor">
              <a:schemeClr val="lt1"/>
            </a:fontRef>
          </p:style>
          <p:txBody>
            <a:bodyPr vert="vert270" rtlCol="0" anchor="ctr"/>
            <a:lstStyle/>
            <a:p>
              <a:pPr algn="ctr"/>
              <a:r>
                <a:rPr lang="en-US" sz="1200" dirty="0" smtClean="0">
                  <a:solidFill>
                    <a:prstClr val="black"/>
                  </a:solidFill>
                </a:rPr>
                <a:t>Public APN</a:t>
              </a:r>
              <a:endParaRPr lang="en-US" sz="1200" dirty="0">
                <a:solidFill>
                  <a:prstClr val="black"/>
                </a:solidFill>
              </a:endParaRPr>
            </a:p>
          </p:txBody>
        </p:sp>
      </p:grpSp>
      <p:cxnSp>
        <p:nvCxnSpPr>
          <p:cNvPr id="8" name="Straight Arrow Connector 7"/>
          <p:cNvCxnSpPr/>
          <p:nvPr/>
        </p:nvCxnSpPr>
        <p:spPr>
          <a:xfrm flipH="1">
            <a:off x="6435327" y="3782616"/>
            <a:ext cx="1225302" cy="799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454289" y="3790608"/>
            <a:ext cx="1674203"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454289" y="2811462"/>
            <a:ext cx="3206340" cy="1567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827937" y="1470689"/>
            <a:ext cx="708877" cy="5898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solidFill>
                  <a:prstClr val="black"/>
                </a:solidFill>
              </a:rPr>
              <a:t>Vehicle</a:t>
            </a:r>
          </a:p>
        </p:txBody>
      </p:sp>
      <p:sp>
        <p:nvSpPr>
          <p:cNvPr id="62" name="Rectangle 61"/>
          <p:cNvSpPr/>
          <p:nvPr/>
        </p:nvSpPr>
        <p:spPr>
          <a:xfrm>
            <a:off x="4694237" y="1457147"/>
            <a:ext cx="708877" cy="5898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solidFill>
                  <a:prstClr val="black"/>
                </a:solidFill>
              </a:rPr>
              <a:t>Vehicle</a:t>
            </a:r>
          </a:p>
        </p:txBody>
      </p:sp>
      <p:sp>
        <p:nvSpPr>
          <p:cNvPr id="67" name="Rectangle 66"/>
          <p:cNvSpPr/>
          <p:nvPr/>
        </p:nvSpPr>
        <p:spPr>
          <a:xfrm>
            <a:off x="3847857" y="5313264"/>
            <a:ext cx="708877" cy="5898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solidFill>
                  <a:prstClr val="black"/>
                </a:solidFill>
              </a:rPr>
              <a:t>Vehicle</a:t>
            </a:r>
          </a:p>
        </p:txBody>
      </p:sp>
      <p:sp>
        <p:nvSpPr>
          <p:cNvPr id="68" name="Rectangle 67"/>
          <p:cNvSpPr/>
          <p:nvPr/>
        </p:nvSpPr>
        <p:spPr>
          <a:xfrm>
            <a:off x="4729902" y="5313263"/>
            <a:ext cx="708877" cy="5898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solidFill>
                  <a:prstClr val="black"/>
                </a:solidFill>
              </a:rPr>
              <a:t>Vehicle</a:t>
            </a:r>
          </a:p>
        </p:txBody>
      </p:sp>
      <p:cxnSp>
        <p:nvCxnSpPr>
          <p:cNvPr id="20" name="Curved Connector 19"/>
          <p:cNvCxnSpPr>
            <a:endCxn id="49" idx="0"/>
          </p:cNvCxnSpPr>
          <p:nvPr/>
        </p:nvCxnSpPr>
        <p:spPr>
          <a:xfrm>
            <a:off x="5438779" y="1752094"/>
            <a:ext cx="2375268" cy="919865"/>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68" idx="3"/>
            <a:endCxn id="38" idx="2"/>
          </p:cNvCxnSpPr>
          <p:nvPr/>
        </p:nvCxnSpPr>
        <p:spPr>
          <a:xfrm flipV="1">
            <a:off x="5438779" y="4902768"/>
            <a:ext cx="843132" cy="705443"/>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Curved Connector 75"/>
          <p:cNvCxnSpPr>
            <a:stCxn id="67" idx="2"/>
            <a:endCxn id="38" idx="2"/>
          </p:cNvCxnSpPr>
          <p:nvPr/>
        </p:nvCxnSpPr>
        <p:spPr>
          <a:xfrm rot="5400000" flipH="1" flipV="1">
            <a:off x="4741907" y="4363156"/>
            <a:ext cx="1000391" cy="2079615"/>
          </a:xfrm>
          <a:prstGeom prst="curvedConnector3">
            <a:avLst>
              <a:gd name="adj1" fmla="val -2285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48" idx="0"/>
            <a:endCxn id="49" idx="0"/>
          </p:cNvCxnSpPr>
          <p:nvPr/>
        </p:nvCxnSpPr>
        <p:spPr>
          <a:xfrm rot="16200000" flipH="1">
            <a:off x="5397576" y="255489"/>
            <a:ext cx="1201270" cy="3631671"/>
          </a:xfrm>
          <a:prstGeom prst="curvedConnector3">
            <a:avLst>
              <a:gd name="adj1" fmla="val -1903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Rectangular Callout 27"/>
          <p:cNvSpPr/>
          <p:nvPr/>
        </p:nvSpPr>
        <p:spPr>
          <a:xfrm>
            <a:off x="503237" y="5608210"/>
            <a:ext cx="2001115" cy="1102298"/>
          </a:xfrm>
          <a:prstGeom prst="wedgeRectCallout">
            <a:avLst>
              <a:gd name="adj1" fmla="val 112098"/>
              <a:gd name="adj2" fmla="val -56019"/>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2040" dirty="0" smtClean="0">
                <a:solidFill>
                  <a:prstClr val="white"/>
                </a:solidFill>
                <a:cs typeface="Segoe UI" panose="020B0502040204020203" pitchFamily="34" charset="0"/>
              </a:rPr>
              <a:t>Own one, own them all</a:t>
            </a:r>
            <a:endParaRPr lang="en-US" sz="2040" dirty="0">
              <a:solidFill>
                <a:prstClr val="white"/>
              </a:solidFill>
              <a:cs typeface="Segoe UI" panose="020B0502040204020203" pitchFamily="34" charset="0"/>
            </a:endParaRPr>
          </a:p>
        </p:txBody>
      </p:sp>
      <p:sp>
        <p:nvSpPr>
          <p:cNvPr id="79" name="Rectangular Callout 78"/>
          <p:cNvSpPr/>
          <p:nvPr/>
        </p:nvSpPr>
        <p:spPr>
          <a:xfrm>
            <a:off x="8149475" y="5633218"/>
            <a:ext cx="3298126" cy="1102298"/>
          </a:xfrm>
          <a:prstGeom prst="wedgeRectCallout">
            <a:avLst>
              <a:gd name="adj1" fmla="val -129622"/>
              <a:gd name="adj2" fmla="val -43879"/>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2040" dirty="0" smtClean="0">
                <a:solidFill>
                  <a:prstClr val="white"/>
                </a:solidFill>
                <a:cs typeface="Segoe UI" panose="020B0502040204020203" pitchFamily="34" charset="0"/>
              </a:rPr>
              <a:t>More issues:</a:t>
            </a:r>
          </a:p>
          <a:p>
            <a:r>
              <a:rPr lang="en-US" sz="2040" b="1" dirty="0" smtClean="0">
                <a:solidFill>
                  <a:prstClr val="white"/>
                </a:solidFill>
                <a:cs typeface="Segoe UI" panose="020B0502040204020203" pitchFamily="34" charset="0"/>
              </a:rPr>
              <a:t> + </a:t>
            </a:r>
            <a:r>
              <a:rPr lang="en-US" sz="2040" dirty="0" smtClean="0">
                <a:solidFill>
                  <a:prstClr val="white"/>
                </a:solidFill>
                <a:cs typeface="Segoe UI" panose="020B0502040204020203" pitchFamily="34" charset="0"/>
              </a:rPr>
              <a:t>Addressing and Discovery</a:t>
            </a:r>
            <a:br>
              <a:rPr lang="en-US" sz="2040" dirty="0" smtClean="0">
                <a:solidFill>
                  <a:prstClr val="white"/>
                </a:solidFill>
                <a:cs typeface="Segoe UI" panose="020B0502040204020203" pitchFamily="34" charset="0"/>
              </a:rPr>
            </a:br>
            <a:r>
              <a:rPr lang="en-US" sz="2040" dirty="0" smtClean="0">
                <a:solidFill>
                  <a:prstClr val="white"/>
                </a:solidFill>
                <a:cs typeface="Segoe UI" panose="020B0502040204020203" pitchFamily="34" charset="0"/>
              </a:rPr>
              <a:t> </a:t>
            </a:r>
            <a:r>
              <a:rPr lang="en-US" sz="2040" b="1" dirty="0" smtClean="0">
                <a:solidFill>
                  <a:prstClr val="white"/>
                </a:solidFill>
                <a:cs typeface="Segoe UI" panose="020B0502040204020203" pitchFamily="34" charset="0"/>
              </a:rPr>
              <a:t>+</a:t>
            </a:r>
            <a:r>
              <a:rPr lang="en-US" sz="2040" dirty="0" smtClean="0">
                <a:solidFill>
                  <a:prstClr val="white"/>
                </a:solidFill>
                <a:cs typeface="Segoe UI" panose="020B0502040204020203" pitchFamily="34" charset="0"/>
              </a:rPr>
              <a:t> Temporal Coupling</a:t>
            </a:r>
            <a:endParaRPr lang="en-US" sz="2040" dirty="0">
              <a:solidFill>
                <a:prstClr val="white"/>
              </a:solidFill>
              <a:cs typeface="Segoe UI" panose="020B0502040204020203" pitchFamily="34" charset="0"/>
            </a:endParaRPr>
          </a:p>
        </p:txBody>
      </p:sp>
      <p:cxnSp>
        <p:nvCxnSpPr>
          <p:cNvPr id="82" name="Curved Connector 81"/>
          <p:cNvCxnSpPr>
            <a:stCxn id="68" idx="3"/>
            <a:endCxn id="34" idx="3"/>
          </p:cNvCxnSpPr>
          <p:nvPr/>
        </p:nvCxnSpPr>
        <p:spPr>
          <a:xfrm flipH="1" flipV="1">
            <a:off x="4435565" y="3816303"/>
            <a:ext cx="1003214" cy="1791908"/>
          </a:xfrm>
          <a:prstGeom prst="curvedConnector3">
            <a:avLst>
              <a:gd name="adj1" fmla="val -71695"/>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34" idx="3"/>
            <a:endCxn id="62" idx="3"/>
          </p:cNvCxnSpPr>
          <p:nvPr/>
        </p:nvCxnSpPr>
        <p:spPr>
          <a:xfrm flipV="1">
            <a:off x="4435565" y="1752095"/>
            <a:ext cx="967549" cy="2064208"/>
          </a:xfrm>
          <a:prstGeom prst="curvedConnector3">
            <a:avLst>
              <a:gd name="adj1" fmla="val 34030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01604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66"/>
          <p:cNvSpPr>
            <a:spLocks noGrp="1"/>
          </p:cNvSpPr>
          <p:nvPr>
            <p:ph type="body" sz="quarter" idx="10"/>
          </p:nvPr>
        </p:nvSpPr>
        <p:spPr>
          <a:xfrm>
            <a:off x="7971496" y="1531436"/>
            <a:ext cx="4192707" cy="4579715"/>
          </a:xfrm>
        </p:spPr>
        <p:txBody>
          <a:bodyPr/>
          <a:lstStyle/>
          <a:p>
            <a:r>
              <a:rPr lang="en-US" sz="2800" dirty="0" smtClean="0"/>
              <a:t>Authentication Credentials Management</a:t>
            </a:r>
          </a:p>
          <a:p>
            <a:r>
              <a:rPr lang="en-US" sz="2800" dirty="0" smtClean="0"/>
              <a:t>Authorization Policy Management</a:t>
            </a:r>
          </a:p>
          <a:p>
            <a:r>
              <a:rPr lang="en-US" sz="2800" dirty="0" smtClean="0"/>
              <a:t>Denial of Service</a:t>
            </a:r>
          </a:p>
          <a:p>
            <a:r>
              <a:rPr lang="en-US" sz="2800" dirty="0" smtClean="0"/>
              <a:t>Intrusion Detection</a:t>
            </a:r>
          </a:p>
          <a:p>
            <a:r>
              <a:rPr lang="en-US" sz="2800" dirty="0" smtClean="0"/>
              <a:t>Auditing</a:t>
            </a:r>
          </a:p>
          <a:p>
            <a:r>
              <a:rPr lang="en-US" sz="2800" dirty="0" smtClean="0"/>
              <a:t>Monitoring</a:t>
            </a:r>
          </a:p>
          <a:p>
            <a:r>
              <a:rPr lang="en-US" sz="2800" dirty="0" smtClean="0"/>
              <a:t>Alerting</a:t>
            </a:r>
            <a:endParaRPr lang="en-US" sz="2800" dirty="0"/>
          </a:p>
        </p:txBody>
      </p:sp>
      <p:sp>
        <p:nvSpPr>
          <p:cNvPr id="3" name="Title 2"/>
          <p:cNvSpPr>
            <a:spLocks noGrp="1"/>
          </p:cNvSpPr>
          <p:nvPr>
            <p:ph type="title"/>
          </p:nvPr>
        </p:nvSpPr>
        <p:spPr/>
        <p:txBody>
          <a:bodyPr/>
          <a:lstStyle/>
          <a:p>
            <a:r>
              <a:rPr lang="en-US" dirty="0" smtClean="0"/>
              <a:t>Defense Strategies</a:t>
            </a:r>
            <a:endParaRPr lang="en-US" dirty="0"/>
          </a:p>
        </p:txBody>
      </p:sp>
      <p:grpSp>
        <p:nvGrpSpPr>
          <p:cNvPr id="70" name="Group 69"/>
          <p:cNvGrpSpPr/>
          <p:nvPr/>
        </p:nvGrpSpPr>
        <p:grpSpPr>
          <a:xfrm>
            <a:off x="394340" y="3524401"/>
            <a:ext cx="2540054" cy="2431115"/>
            <a:chOff x="217630" y="2718413"/>
            <a:chExt cx="3511461" cy="3294476"/>
          </a:xfrm>
        </p:grpSpPr>
        <p:sp>
          <p:nvSpPr>
            <p:cNvPr id="4" name="Oval 3"/>
            <p:cNvSpPr/>
            <p:nvPr/>
          </p:nvSpPr>
          <p:spPr>
            <a:xfrm>
              <a:off x="217630" y="3176062"/>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5" name="Oval 4"/>
            <p:cNvSpPr/>
            <p:nvPr/>
          </p:nvSpPr>
          <p:spPr>
            <a:xfrm>
              <a:off x="467553" y="3785662"/>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6" name="Oval 5"/>
            <p:cNvSpPr/>
            <p:nvPr/>
          </p:nvSpPr>
          <p:spPr>
            <a:xfrm>
              <a:off x="1118397" y="2934812"/>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7" name="Oval 6"/>
            <p:cNvSpPr/>
            <p:nvPr/>
          </p:nvSpPr>
          <p:spPr>
            <a:xfrm>
              <a:off x="1556966" y="3233733"/>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8" name="Oval 7"/>
            <p:cNvSpPr/>
            <p:nvPr/>
          </p:nvSpPr>
          <p:spPr>
            <a:xfrm>
              <a:off x="1362744" y="3801736"/>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9" name="Oval 8"/>
            <p:cNvSpPr/>
            <p:nvPr/>
          </p:nvSpPr>
          <p:spPr>
            <a:xfrm>
              <a:off x="1762279" y="3968361"/>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0" name="Oval 9"/>
            <p:cNvSpPr/>
            <p:nvPr/>
          </p:nvSpPr>
          <p:spPr>
            <a:xfrm>
              <a:off x="779260" y="3293751"/>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1" name="Oval 10"/>
            <p:cNvSpPr/>
            <p:nvPr/>
          </p:nvSpPr>
          <p:spPr>
            <a:xfrm>
              <a:off x="933117" y="4028379"/>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2" name="Oval 11"/>
            <p:cNvSpPr/>
            <p:nvPr/>
          </p:nvSpPr>
          <p:spPr>
            <a:xfrm>
              <a:off x="2076900" y="3423293"/>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3" name="Oval 12"/>
            <p:cNvSpPr/>
            <p:nvPr/>
          </p:nvSpPr>
          <p:spPr>
            <a:xfrm>
              <a:off x="2230757" y="4157921"/>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4" name="Oval 13"/>
            <p:cNvSpPr/>
            <p:nvPr/>
          </p:nvSpPr>
          <p:spPr>
            <a:xfrm>
              <a:off x="1769186" y="4602376"/>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5" name="Oval 14"/>
            <p:cNvSpPr/>
            <p:nvPr/>
          </p:nvSpPr>
          <p:spPr>
            <a:xfrm>
              <a:off x="3252754" y="2718413"/>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6" name="Oval 15"/>
            <p:cNvSpPr/>
            <p:nvPr/>
          </p:nvSpPr>
          <p:spPr>
            <a:xfrm>
              <a:off x="2430049" y="2903531"/>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7" name="Oval 16"/>
            <p:cNvSpPr/>
            <p:nvPr/>
          </p:nvSpPr>
          <p:spPr>
            <a:xfrm>
              <a:off x="2955813" y="3143416"/>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8" name="Oval 17"/>
            <p:cNvSpPr/>
            <p:nvPr/>
          </p:nvSpPr>
          <p:spPr>
            <a:xfrm>
              <a:off x="3100354" y="3762942"/>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9" name="Oval 18"/>
            <p:cNvSpPr/>
            <p:nvPr/>
          </p:nvSpPr>
          <p:spPr>
            <a:xfrm>
              <a:off x="3424291" y="3332976"/>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0" name="Oval 19"/>
            <p:cNvSpPr/>
            <p:nvPr/>
          </p:nvSpPr>
          <p:spPr>
            <a:xfrm>
              <a:off x="2664827" y="3714572"/>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1" name="Oval 20"/>
            <p:cNvSpPr/>
            <p:nvPr/>
          </p:nvSpPr>
          <p:spPr>
            <a:xfrm>
              <a:off x="2699235" y="4442931"/>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2" name="Oval 21"/>
            <p:cNvSpPr/>
            <p:nvPr/>
          </p:nvSpPr>
          <p:spPr>
            <a:xfrm>
              <a:off x="2284556" y="4780472"/>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3" name="Oval 22"/>
            <p:cNvSpPr/>
            <p:nvPr/>
          </p:nvSpPr>
          <p:spPr>
            <a:xfrm>
              <a:off x="2810320" y="5020357"/>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4" name="Oval 23"/>
            <p:cNvSpPr/>
            <p:nvPr/>
          </p:nvSpPr>
          <p:spPr>
            <a:xfrm>
              <a:off x="3209534" y="4246494"/>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5" name="Oval 24"/>
            <p:cNvSpPr/>
            <p:nvPr/>
          </p:nvSpPr>
          <p:spPr>
            <a:xfrm>
              <a:off x="3278798" y="5209917"/>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6" name="Oval 25"/>
            <p:cNvSpPr/>
            <p:nvPr/>
          </p:nvSpPr>
          <p:spPr>
            <a:xfrm>
              <a:off x="2817227" y="5654372"/>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7" name="Oval 26"/>
            <p:cNvSpPr/>
            <p:nvPr/>
          </p:nvSpPr>
          <p:spPr>
            <a:xfrm>
              <a:off x="1242345" y="4973461"/>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8" name="Oval 27"/>
            <p:cNvSpPr/>
            <p:nvPr/>
          </p:nvSpPr>
          <p:spPr>
            <a:xfrm>
              <a:off x="868981" y="5468204"/>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9" name="Oval 28"/>
            <p:cNvSpPr/>
            <p:nvPr/>
          </p:nvSpPr>
          <p:spPr>
            <a:xfrm>
              <a:off x="1394745" y="5708089"/>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30" name="Oval 29"/>
            <p:cNvSpPr/>
            <p:nvPr/>
          </p:nvSpPr>
          <p:spPr>
            <a:xfrm>
              <a:off x="1709366" y="5163021"/>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31" name="Oval 30"/>
            <p:cNvSpPr/>
            <p:nvPr/>
          </p:nvSpPr>
          <p:spPr>
            <a:xfrm>
              <a:off x="1986917" y="5692902"/>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32" name="Oval 31"/>
            <p:cNvSpPr/>
            <p:nvPr/>
          </p:nvSpPr>
          <p:spPr>
            <a:xfrm>
              <a:off x="1143937" y="4391233"/>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grpSp>
      <p:sp>
        <p:nvSpPr>
          <p:cNvPr id="69" name="TextBox 68"/>
          <p:cNvSpPr txBox="1"/>
          <p:nvPr/>
        </p:nvSpPr>
        <p:spPr>
          <a:xfrm>
            <a:off x="102688" y="1293881"/>
            <a:ext cx="3577996" cy="1957459"/>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prstClr val="black"/>
                    </a:gs>
                    <a:gs pos="30000">
                      <a:prstClr val="black"/>
                    </a:gs>
                  </a:gsLst>
                  <a:lin ang="5400000" scaled="0"/>
                </a:gradFill>
              </a:rPr>
              <a:t>Will you defend a million tiny, underpowered, public network servers that must triage unsolicited traffic?</a:t>
            </a:r>
          </a:p>
        </p:txBody>
      </p:sp>
      <p:sp>
        <p:nvSpPr>
          <p:cNvPr id="128" name="TextBox 127"/>
          <p:cNvSpPr txBox="1"/>
          <p:nvPr/>
        </p:nvSpPr>
        <p:spPr>
          <a:xfrm>
            <a:off x="3709960" y="1282881"/>
            <a:ext cx="2808751" cy="162506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prstClr val="black"/>
                    </a:gs>
                    <a:gs pos="30000">
                      <a:prstClr val="black"/>
                    </a:gs>
                  </a:gsLst>
                  <a:lin ang="5400000" scaled="0"/>
                </a:gradFill>
              </a:rPr>
              <a:t>Or do you think they could use some help with defense?</a:t>
            </a:r>
          </a:p>
        </p:txBody>
      </p:sp>
      <p:grpSp>
        <p:nvGrpSpPr>
          <p:cNvPr id="68" name="Group 67"/>
          <p:cNvGrpSpPr/>
          <p:nvPr/>
        </p:nvGrpSpPr>
        <p:grpSpPr>
          <a:xfrm>
            <a:off x="4097926" y="3365375"/>
            <a:ext cx="2458952" cy="2786921"/>
            <a:chOff x="4861618" y="2530382"/>
            <a:chExt cx="3663171" cy="3917545"/>
          </a:xfrm>
        </p:grpSpPr>
        <p:sp>
          <p:nvSpPr>
            <p:cNvPr id="33" name="Oval 32"/>
            <p:cNvSpPr/>
            <p:nvPr/>
          </p:nvSpPr>
          <p:spPr>
            <a:xfrm>
              <a:off x="7640426" y="5162353"/>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34" name="Oval 33"/>
            <p:cNvSpPr/>
            <p:nvPr/>
          </p:nvSpPr>
          <p:spPr>
            <a:xfrm>
              <a:off x="8219989" y="5403090"/>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35" name="Oval 34"/>
            <p:cNvSpPr/>
            <p:nvPr/>
          </p:nvSpPr>
          <p:spPr>
            <a:xfrm>
              <a:off x="4942062" y="2530382"/>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36" name="Oval 35"/>
            <p:cNvSpPr/>
            <p:nvPr/>
          </p:nvSpPr>
          <p:spPr>
            <a:xfrm>
              <a:off x="5380631" y="2829303"/>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37" name="Oval 36"/>
            <p:cNvSpPr/>
            <p:nvPr/>
          </p:nvSpPr>
          <p:spPr>
            <a:xfrm>
              <a:off x="6857456" y="3670992"/>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38" name="Oval 37"/>
            <p:cNvSpPr/>
            <p:nvPr/>
          </p:nvSpPr>
          <p:spPr>
            <a:xfrm>
              <a:off x="6849820" y="4233268"/>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39" name="Oval 38"/>
            <p:cNvSpPr/>
            <p:nvPr/>
          </p:nvSpPr>
          <p:spPr>
            <a:xfrm>
              <a:off x="7580424" y="4299649"/>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40" name="Oval 39"/>
            <p:cNvSpPr/>
            <p:nvPr/>
          </p:nvSpPr>
          <p:spPr>
            <a:xfrm>
              <a:off x="7979820" y="4745359"/>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41" name="Oval 40"/>
            <p:cNvSpPr/>
            <p:nvPr/>
          </p:nvSpPr>
          <p:spPr>
            <a:xfrm>
              <a:off x="5900565" y="3018863"/>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42" name="Oval 41"/>
            <p:cNvSpPr/>
            <p:nvPr/>
          </p:nvSpPr>
          <p:spPr>
            <a:xfrm>
              <a:off x="6223394" y="4592959"/>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43" name="Oval 42"/>
            <p:cNvSpPr/>
            <p:nvPr/>
          </p:nvSpPr>
          <p:spPr>
            <a:xfrm>
              <a:off x="6196401" y="3840023"/>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44" name="Oval 43"/>
            <p:cNvSpPr/>
            <p:nvPr/>
          </p:nvSpPr>
          <p:spPr>
            <a:xfrm>
              <a:off x="7428024" y="3621493"/>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45" name="Oval 44"/>
            <p:cNvSpPr/>
            <p:nvPr/>
          </p:nvSpPr>
          <p:spPr>
            <a:xfrm>
              <a:off x="6266827" y="2720587"/>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46" name="Oval 45"/>
            <p:cNvSpPr/>
            <p:nvPr/>
          </p:nvSpPr>
          <p:spPr>
            <a:xfrm>
              <a:off x="6779478" y="2738986"/>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47" name="Oval 46"/>
            <p:cNvSpPr/>
            <p:nvPr/>
          </p:nvSpPr>
          <p:spPr>
            <a:xfrm>
              <a:off x="7792826" y="5883853"/>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48" name="Oval 47"/>
            <p:cNvSpPr/>
            <p:nvPr/>
          </p:nvSpPr>
          <p:spPr>
            <a:xfrm>
              <a:off x="7247956" y="2928546"/>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49" name="Oval 48"/>
            <p:cNvSpPr/>
            <p:nvPr/>
          </p:nvSpPr>
          <p:spPr>
            <a:xfrm>
              <a:off x="6488492" y="3310142"/>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50" name="Oval 49"/>
            <p:cNvSpPr/>
            <p:nvPr/>
          </p:nvSpPr>
          <p:spPr>
            <a:xfrm>
              <a:off x="6691872" y="4877969"/>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51" name="Oval 50"/>
            <p:cNvSpPr/>
            <p:nvPr/>
          </p:nvSpPr>
          <p:spPr>
            <a:xfrm>
              <a:off x="6277193" y="5215510"/>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52" name="Oval 51"/>
            <p:cNvSpPr/>
            <p:nvPr/>
          </p:nvSpPr>
          <p:spPr>
            <a:xfrm>
              <a:off x="6802957" y="5455395"/>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53" name="Oval 52"/>
            <p:cNvSpPr/>
            <p:nvPr/>
          </p:nvSpPr>
          <p:spPr>
            <a:xfrm>
              <a:off x="7202171" y="4681532"/>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54" name="Oval 53"/>
            <p:cNvSpPr/>
            <p:nvPr/>
          </p:nvSpPr>
          <p:spPr>
            <a:xfrm>
              <a:off x="7271435" y="5644955"/>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55" name="Oval 54"/>
            <p:cNvSpPr/>
            <p:nvPr/>
          </p:nvSpPr>
          <p:spPr>
            <a:xfrm>
              <a:off x="6809864" y="6089410"/>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56" name="Oval 55"/>
            <p:cNvSpPr/>
            <p:nvPr/>
          </p:nvSpPr>
          <p:spPr>
            <a:xfrm>
              <a:off x="5234982" y="5408499"/>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57" name="Oval 56"/>
            <p:cNvSpPr/>
            <p:nvPr/>
          </p:nvSpPr>
          <p:spPr>
            <a:xfrm>
              <a:off x="4861618" y="5903242"/>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58" name="Oval 57"/>
            <p:cNvSpPr/>
            <p:nvPr/>
          </p:nvSpPr>
          <p:spPr>
            <a:xfrm>
              <a:off x="5387382" y="6143127"/>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59" name="Oval 58"/>
            <p:cNvSpPr/>
            <p:nvPr/>
          </p:nvSpPr>
          <p:spPr>
            <a:xfrm>
              <a:off x="5702003" y="5598059"/>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60" name="Oval 59"/>
            <p:cNvSpPr/>
            <p:nvPr/>
          </p:nvSpPr>
          <p:spPr>
            <a:xfrm>
              <a:off x="5979554" y="6127940"/>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61" name="Oval 60"/>
            <p:cNvSpPr/>
            <p:nvPr/>
          </p:nvSpPr>
          <p:spPr>
            <a:xfrm>
              <a:off x="4875083" y="3276974"/>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62" name="Oval 61"/>
            <p:cNvSpPr/>
            <p:nvPr/>
          </p:nvSpPr>
          <p:spPr>
            <a:xfrm>
              <a:off x="5056351" y="4035156"/>
              <a:ext cx="803061" cy="727956"/>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cxnSp>
          <p:nvCxnSpPr>
            <p:cNvPr id="71" name="Straight Arrow Connector 70"/>
            <p:cNvCxnSpPr>
              <a:stCxn id="61" idx="4"/>
              <a:endCxn id="62" idx="0"/>
            </p:cNvCxnSpPr>
            <p:nvPr/>
          </p:nvCxnSpPr>
          <p:spPr>
            <a:xfrm>
              <a:off x="5027483" y="3581774"/>
              <a:ext cx="430399" cy="45338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5" idx="4"/>
              <a:endCxn id="62" idx="0"/>
            </p:cNvCxnSpPr>
            <p:nvPr/>
          </p:nvCxnSpPr>
          <p:spPr>
            <a:xfrm>
              <a:off x="5094462" y="2835182"/>
              <a:ext cx="363420" cy="119997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36" idx="4"/>
              <a:endCxn id="62" idx="0"/>
            </p:cNvCxnSpPr>
            <p:nvPr/>
          </p:nvCxnSpPr>
          <p:spPr>
            <a:xfrm flipH="1">
              <a:off x="5457882" y="3134103"/>
              <a:ext cx="75149" cy="90105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41" idx="3"/>
              <a:endCxn id="62" idx="0"/>
            </p:cNvCxnSpPr>
            <p:nvPr/>
          </p:nvCxnSpPr>
          <p:spPr>
            <a:xfrm flipH="1">
              <a:off x="5457882" y="3279026"/>
              <a:ext cx="487320" cy="75613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5" idx="4"/>
              <a:endCxn id="62" idx="7"/>
            </p:cNvCxnSpPr>
            <p:nvPr/>
          </p:nvCxnSpPr>
          <p:spPr>
            <a:xfrm flipH="1">
              <a:off x="5741806" y="3025387"/>
              <a:ext cx="677421" cy="111637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43" idx="3"/>
              <a:endCxn id="62" idx="6"/>
            </p:cNvCxnSpPr>
            <p:nvPr/>
          </p:nvCxnSpPr>
          <p:spPr>
            <a:xfrm flipH="1">
              <a:off x="5859412" y="4100186"/>
              <a:ext cx="381626" cy="2989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51" idx="1"/>
              <a:endCxn id="62" idx="5"/>
            </p:cNvCxnSpPr>
            <p:nvPr/>
          </p:nvCxnSpPr>
          <p:spPr>
            <a:xfrm flipH="1" flipV="1">
              <a:off x="5741806" y="4656505"/>
              <a:ext cx="580024" cy="60364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56" idx="0"/>
              <a:endCxn id="62" idx="4"/>
            </p:cNvCxnSpPr>
            <p:nvPr/>
          </p:nvCxnSpPr>
          <p:spPr>
            <a:xfrm flipV="1">
              <a:off x="5387382" y="4763112"/>
              <a:ext cx="70500" cy="6453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59" idx="0"/>
              <a:endCxn id="62" idx="4"/>
            </p:cNvCxnSpPr>
            <p:nvPr/>
          </p:nvCxnSpPr>
          <p:spPr>
            <a:xfrm flipH="1" flipV="1">
              <a:off x="5457882" y="4763112"/>
              <a:ext cx="396521" cy="83494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57" idx="0"/>
              <a:endCxn id="62" idx="4"/>
            </p:cNvCxnSpPr>
            <p:nvPr/>
          </p:nvCxnSpPr>
          <p:spPr>
            <a:xfrm flipV="1">
              <a:off x="5014018" y="4763112"/>
              <a:ext cx="443864" cy="114013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58" idx="0"/>
              <a:endCxn id="62" idx="4"/>
            </p:cNvCxnSpPr>
            <p:nvPr/>
          </p:nvCxnSpPr>
          <p:spPr>
            <a:xfrm flipH="1" flipV="1">
              <a:off x="5457882" y="4763112"/>
              <a:ext cx="81900" cy="138001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60" idx="0"/>
              <a:endCxn id="62" idx="4"/>
            </p:cNvCxnSpPr>
            <p:nvPr/>
          </p:nvCxnSpPr>
          <p:spPr>
            <a:xfrm flipH="1" flipV="1">
              <a:off x="5457882" y="4763112"/>
              <a:ext cx="674072" cy="13648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42" idx="2"/>
              <a:endCxn id="62" idx="5"/>
            </p:cNvCxnSpPr>
            <p:nvPr/>
          </p:nvCxnSpPr>
          <p:spPr>
            <a:xfrm flipH="1" flipV="1">
              <a:off x="5741806" y="4656505"/>
              <a:ext cx="481588" cy="8885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50" idx="2"/>
              <a:endCxn id="62" idx="5"/>
            </p:cNvCxnSpPr>
            <p:nvPr/>
          </p:nvCxnSpPr>
          <p:spPr>
            <a:xfrm flipH="1" flipV="1">
              <a:off x="5741806" y="4656505"/>
              <a:ext cx="950066" cy="3738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38" idx="2"/>
              <a:endCxn id="62" idx="6"/>
            </p:cNvCxnSpPr>
            <p:nvPr/>
          </p:nvCxnSpPr>
          <p:spPr>
            <a:xfrm flipH="1">
              <a:off x="5859412" y="4385668"/>
              <a:ext cx="990408" cy="1346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37" idx="2"/>
              <a:endCxn id="62" idx="6"/>
            </p:cNvCxnSpPr>
            <p:nvPr/>
          </p:nvCxnSpPr>
          <p:spPr>
            <a:xfrm flipH="1">
              <a:off x="5859412" y="3823392"/>
              <a:ext cx="998044" cy="57574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53" idx="2"/>
              <a:endCxn id="62" idx="6"/>
            </p:cNvCxnSpPr>
            <p:nvPr/>
          </p:nvCxnSpPr>
          <p:spPr>
            <a:xfrm flipH="1" flipV="1">
              <a:off x="5859412" y="4399134"/>
              <a:ext cx="1342759" cy="43479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46" idx="3"/>
              <a:endCxn id="62" idx="7"/>
            </p:cNvCxnSpPr>
            <p:nvPr/>
          </p:nvCxnSpPr>
          <p:spPr>
            <a:xfrm flipH="1">
              <a:off x="5741806" y="2999149"/>
              <a:ext cx="1082309" cy="11426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33" idx="1"/>
              <a:endCxn id="62" idx="6"/>
            </p:cNvCxnSpPr>
            <p:nvPr/>
          </p:nvCxnSpPr>
          <p:spPr>
            <a:xfrm flipH="1" flipV="1">
              <a:off x="5859412" y="4399134"/>
              <a:ext cx="1825651" cy="80785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52" idx="1"/>
              <a:endCxn id="62" idx="5"/>
            </p:cNvCxnSpPr>
            <p:nvPr/>
          </p:nvCxnSpPr>
          <p:spPr>
            <a:xfrm flipH="1" flipV="1">
              <a:off x="5741806" y="4656505"/>
              <a:ext cx="1105788" cy="84352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89" name="Straight Connector 88"/>
          <p:cNvCxnSpPr/>
          <p:nvPr/>
        </p:nvCxnSpPr>
        <p:spPr>
          <a:xfrm>
            <a:off x="7666037" y="1346332"/>
            <a:ext cx="0" cy="510032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14827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eft Arrow 31"/>
          <p:cNvSpPr/>
          <p:nvPr/>
        </p:nvSpPr>
        <p:spPr>
          <a:xfrm>
            <a:off x="4941713" y="3760410"/>
            <a:ext cx="429242" cy="389791"/>
          </a:xfrm>
          <a:prstGeom prst="leftArrow">
            <a:avLst>
              <a:gd name="adj1" fmla="val 2507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36" name="Left Arrow 35"/>
          <p:cNvSpPr/>
          <p:nvPr/>
        </p:nvSpPr>
        <p:spPr>
          <a:xfrm>
            <a:off x="8374285" y="3763074"/>
            <a:ext cx="429242" cy="389791"/>
          </a:xfrm>
          <a:prstGeom prst="leftArrow">
            <a:avLst>
              <a:gd name="adj1" fmla="val 2507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2" name="Title 1"/>
          <p:cNvSpPr>
            <a:spLocks noGrp="1"/>
          </p:cNvSpPr>
          <p:nvPr>
            <p:ph type="title"/>
          </p:nvPr>
        </p:nvSpPr>
        <p:spPr/>
        <p:txBody>
          <a:bodyPr>
            <a:normAutofit/>
          </a:bodyPr>
          <a:lstStyle/>
          <a:p>
            <a:r>
              <a:rPr lang="en-US" dirty="0" smtClean="0"/>
              <a:t>Service </a:t>
            </a:r>
            <a:r>
              <a:rPr lang="en-US" dirty="0"/>
              <a:t>Assisted </a:t>
            </a:r>
            <a:r>
              <a:rPr lang="en-US" dirty="0" smtClean="0"/>
              <a:t>Communication (SAC)</a:t>
            </a:r>
            <a:endParaRPr lang="en-US" dirty="0"/>
          </a:p>
        </p:txBody>
      </p:sp>
      <p:grpSp>
        <p:nvGrpSpPr>
          <p:cNvPr id="6" name="Group 5"/>
          <p:cNvGrpSpPr/>
          <p:nvPr/>
        </p:nvGrpSpPr>
        <p:grpSpPr>
          <a:xfrm>
            <a:off x="9818641" y="3633222"/>
            <a:ext cx="649499" cy="649499"/>
            <a:chOff x="609600" y="502508"/>
            <a:chExt cx="395416" cy="395416"/>
          </a:xfrm>
        </p:grpSpPr>
        <p:sp>
          <p:nvSpPr>
            <p:cNvPr id="7" name="Rectangle 6"/>
            <p:cNvSpPr/>
            <p:nvPr/>
          </p:nvSpPr>
          <p:spPr>
            <a:xfrm>
              <a:off x="609600" y="502508"/>
              <a:ext cx="395416" cy="3954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36" dirty="0">
                <a:solidFill>
                  <a:prstClr val="white"/>
                </a:solidFill>
              </a:endParaRPr>
            </a:p>
          </p:txBody>
        </p:sp>
        <p:sp>
          <p:nvSpPr>
            <p:cNvPr id="8" name="Freeform 84"/>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3247" tIns="46624" rIns="93247" bIns="46624" numCol="1" anchor="t" anchorCtr="0" compatLnSpc="1">
              <a:prstTxWarp prst="textNoShape">
                <a:avLst/>
              </a:prstTxWarp>
            </a:bodyPr>
            <a:lstStyle/>
            <a:p>
              <a:pPr defTabSz="698983"/>
              <a:endParaRPr lang="en-US" sz="1428">
                <a:solidFill>
                  <a:prstClr val="white"/>
                </a:solidFill>
              </a:endParaRPr>
            </a:p>
          </p:txBody>
        </p:sp>
      </p:grpSp>
      <p:sp>
        <p:nvSpPr>
          <p:cNvPr id="11" name="Rectangle 10"/>
          <p:cNvSpPr/>
          <p:nvPr/>
        </p:nvSpPr>
        <p:spPr>
          <a:xfrm>
            <a:off x="6463429" y="1724345"/>
            <a:ext cx="5411727" cy="47024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10" name="Rectangle 9"/>
          <p:cNvSpPr/>
          <p:nvPr/>
        </p:nvSpPr>
        <p:spPr>
          <a:xfrm>
            <a:off x="5692681" y="3116262"/>
            <a:ext cx="1541494" cy="1692356"/>
          </a:xfrm>
          <a:prstGeom prst="rect">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lang="en-US" sz="1836" dirty="0" smtClean="0">
                <a:solidFill>
                  <a:prstClr val="white"/>
                </a:solidFill>
              </a:rPr>
              <a:t>(CG)NAT</a:t>
            </a:r>
            <a:br>
              <a:rPr lang="en-US" sz="1836" dirty="0" smtClean="0">
                <a:solidFill>
                  <a:prstClr val="white"/>
                </a:solidFill>
              </a:rPr>
            </a:br>
            <a:r>
              <a:rPr lang="en-US" sz="1836" dirty="0" smtClean="0">
                <a:solidFill>
                  <a:prstClr val="white"/>
                </a:solidFill>
              </a:rPr>
              <a:t>Firewall</a:t>
            </a:r>
            <a:br>
              <a:rPr lang="en-US" sz="1836" dirty="0" smtClean="0">
                <a:solidFill>
                  <a:prstClr val="white"/>
                </a:solidFill>
              </a:rPr>
            </a:br>
            <a:r>
              <a:rPr lang="en-US" sz="1836" dirty="0" smtClean="0">
                <a:solidFill>
                  <a:prstClr val="white"/>
                </a:solidFill>
              </a:rPr>
              <a:t/>
            </a:r>
            <a:br>
              <a:rPr lang="en-US" sz="1836" dirty="0" smtClean="0">
                <a:solidFill>
                  <a:prstClr val="white"/>
                </a:solidFill>
              </a:rPr>
            </a:br>
            <a:r>
              <a:rPr lang="en-US" sz="1836" dirty="0" smtClean="0">
                <a:solidFill>
                  <a:prstClr val="white"/>
                </a:solidFill>
              </a:rPr>
              <a:t/>
            </a:r>
            <a:br>
              <a:rPr lang="en-US" sz="1836" dirty="0" smtClean="0">
                <a:solidFill>
                  <a:prstClr val="white"/>
                </a:solidFill>
              </a:rPr>
            </a:br>
            <a:r>
              <a:rPr lang="en-US" sz="1836" dirty="0" smtClean="0">
                <a:solidFill>
                  <a:prstClr val="white"/>
                </a:solidFill>
              </a:rPr>
              <a:t>Router</a:t>
            </a:r>
            <a:endParaRPr lang="en-US" sz="1836" dirty="0">
              <a:solidFill>
                <a:prstClr val="white"/>
              </a:solidFill>
            </a:endParaRPr>
          </a:p>
          <a:p>
            <a:pPr algn="ctr"/>
            <a:endParaRPr lang="en-US" sz="1836" dirty="0">
              <a:solidFill>
                <a:prstClr val="white"/>
              </a:solidFill>
            </a:endParaRPr>
          </a:p>
          <a:p>
            <a:pPr algn="ctr"/>
            <a:endParaRPr lang="en-US" sz="1836" dirty="0">
              <a:solidFill>
                <a:prstClr val="white"/>
              </a:solidFill>
            </a:endParaRPr>
          </a:p>
        </p:txBody>
      </p:sp>
      <p:sp>
        <p:nvSpPr>
          <p:cNvPr id="12" name="TextBox 11"/>
          <p:cNvSpPr txBox="1"/>
          <p:nvPr/>
        </p:nvSpPr>
        <p:spPr>
          <a:xfrm>
            <a:off x="6453710" y="5731724"/>
            <a:ext cx="1011815" cy="657359"/>
          </a:xfrm>
          <a:prstGeom prst="rect">
            <a:avLst/>
          </a:prstGeom>
          <a:noFill/>
        </p:spPr>
        <p:txBody>
          <a:bodyPr wrap="none" rtlCol="0">
            <a:spAutoFit/>
          </a:bodyPr>
          <a:lstStyle/>
          <a:p>
            <a:r>
              <a:rPr lang="en-US" sz="1836" dirty="0">
                <a:solidFill>
                  <a:prstClr val="black"/>
                </a:solidFill>
              </a:rPr>
              <a:t>Isolated </a:t>
            </a:r>
            <a:r>
              <a:rPr lang="en-US" sz="1836" dirty="0" smtClean="0">
                <a:solidFill>
                  <a:prstClr val="black"/>
                </a:solidFill>
              </a:rPr>
              <a:t/>
            </a:r>
            <a:br>
              <a:rPr lang="en-US" sz="1836" dirty="0" smtClean="0">
                <a:solidFill>
                  <a:prstClr val="black"/>
                </a:solidFill>
              </a:rPr>
            </a:br>
            <a:r>
              <a:rPr lang="en-US" sz="1836" dirty="0" smtClean="0">
                <a:solidFill>
                  <a:prstClr val="black"/>
                </a:solidFill>
              </a:rPr>
              <a:t>Network</a:t>
            </a:r>
            <a:endParaRPr lang="en-US" sz="1836" dirty="0">
              <a:solidFill>
                <a:prstClr val="black"/>
              </a:solidFill>
            </a:endParaRPr>
          </a:p>
        </p:txBody>
      </p:sp>
      <p:cxnSp>
        <p:nvCxnSpPr>
          <p:cNvPr id="14" name="Straight Connector 13"/>
          <p:cNvCxnSpPr/>
          <p:nvPr/>
        </p:nvCxnSpPr>
        <p:spPr>
          <a:xfrm>
            <a:off x="7231841" y="3954462"/>
            <a:ext cx="2586800" cy="0"/>
          </a:xfrm>
          <a:prstGeom prst="line">
            <a:avLst/>
          </a:prstGeom>
          <a:ln w="152400"/>
        </p:spPr>
        <p:style>
          <a:lnRef idx="3">
            <a:schemeClr val="accent1"/>
          </a:lnRef>
          <a:fillRef idx="0">
            <a:schemeClr val="accent1"/>
          </a:fillRef>
          <a:effectRef idx="2">
            <a:schemeClr val="accent1"/>
          </a:effectRef>
          <a:fontRef idx="minor">
            <a:schemeClr val="tx1"/>
          </a:fontRef>
        </p:style>
      </p:cxnSp>
      <p:sp>
        <p:nvSpPr>
          <p:cNvPr id="19" name="Rectangle 18"/>
          <p:cNvSpPr/>
          <p:nvPr/>
        </p:nvSpPr>
        <p:spPr>
          <a:xfrm>
            <a:off x="3315309" y="3480327"/>
            <a:ext cx="1536825" cy="95529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836" dirty="0">
                <a:solidFill>
                  <a:prstClr val="black"/>
                </a:solidFill>
              </a:rPr>
              <a:t>Service Gateway</a:t>
            </a:r>
          </a:p>
        </p:txBody>
      </p:sp>
      <p:sp>
        <p:nvSpPr>
          <p:cNvPr id="20" name="Rectangle 19"/>
          <p:cNvSpPr/>
          <p:nvPr/>
        </p:nvSpPr>
        <p:spPr>
          <a:xfrm>
            <a:off x="755808" y="3661392"/>
            <a:ext cx="1865207" cy="5931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36" dirty="0">
                <a:solidFill>
                  <a:prstClr val="black"/>
                </a:solidFill>
              </a:rPr>
              <a:t>Client</a:t>
            </a:r>
          </a:p>
        </p:txBody>
      </p:sp>
      <p:cxnSp>
        <p:nvCxnSpPr>
          <p:cNvPr id="28" name="Straight Connector 27"/>
          <p:cNvCxnSpPr>
            <a:stCxn id="20" idx="3"/>
            <a:endCxn id="19" idx="1"/>
          </p:cNvCxnSpPr>
          <p:nvPr/>
        </p:nvCxnSpPr>
        <p:spPr>
          <a:xfrm>
            <a:off x="2621015" y="3957973"/>
            <a:ext cx="6942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a:stCxn id="10" idx="3"/>
            <a:endCxn id="10" idx="3"/>
          </p:cNvCxnSpPr>
          <p:nvPr/>
        </p:nvCxnSpPr>
        <p:spPr>
          <a:xfrm>
            <a:off x="7234175" y="3962440"/>
            <a:ext cx="0" cy="0"/>
          </a:xfrm>
          <a:prstGeom prst="line">
            <a:avLst/>
          </a:prstGeom>
        </p:spPr>
        <p:style>
          <a:lnRef idx="3">
            <a:schemeClr val="accent1"/>
          </a:lnRef>
          <a:fillRef idx="0">
            <a:schemeClr val="accent1"/>
          </a:fillRef>
          <a:effectRef idx="2">
            <a:schemeClr val="accent1"/>
          </a:effectRef>
          <a:fontRef idx="minor">
            <a:schemeClr val="tx1"/>
          </a:fontRef>
        </p:style>
      </p:cxnSp>
      <p:sp>
        <p:nvSpPr>
          <p:cNvPr id="27" name="Rectangle 26"/>
          <p:cNvSpPr/>
          <p:nvPr/>
        </p:nvSpPr>
        <p:spPr>
          <a:xfrm>
            <a:off x="5695016" y="3865650"/>
            <a:ext cx="1536825" cy="18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prstClr val="white"/>
              </a:solidFill>
            </a:endParaRPr>
          </a:p>
        </p:txBody>
      </p:sp>
      <p:cxnSp>
        <p:nvCxnSpPr>
          <p:cNvPr id="31" name="Straight Connector 30"/>
          <p:cNvCxnSpPr>
            <a:stCxn id="19" idx="3"/>
            <a:endCxn id="27" idx="1"/>
          </p:cNvCxnSpPr>
          <p:nvPr/>
        </p:nvCxnSpPr>
        <p:spPr>
          <a:xfrm flipV="1">
            <a:off x="4852134" y="3957972"/>
            <a:ext cx="842882" cy="1"/>
          </a:xfrm>
          <a:prstGeom prst="line">
            <a:avLst/>
          </a:prstGeom>
          <a:ln w="152400"/>
        </p:spPr>
        <p:style>
          <a:lnRef idx="3">
            <a:schemeClr val="accent1"/>
          </a:lnRef>
          <a:fillRef idx="0">
            <a:schemeClr val="accent1"/>
          </a:fillRef>
          <a:effectRef idx="2">
            <a:schemeClr val="accent1"/>
          </a:effectRef>
          <a:fontRef idx="minor">
            <a:schemeClr val="tx1"/>
          </a:fontRef>
        </p:style>
      </p:cxnSp>
      <p:sp>
        <p:nvSpPr>
          <p:cNvPr id="39" name="Rectangular Callout 38"/>
          <p:cNvSpPr/>
          <p:nvPr/>
        </p:nvSpPr>
        <p:spPr>
          <a:xfrm>
            <a:off x="7600974" y="5724341"/>
            <a:ext cx="2323646" cy="1108517"/>
          </a:xfrm>
          <a:prstGeom prst="wedgeRectCallout">
            <a:avLst>
              <a:gd name="adj1" fmla="val -78039"/>
              <a:gd name="adj2" fmla="val -12778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36" dirty="0">
                <a:solidFill>
                  <a:prstClr val="black"/>
                </a:solidFill>
              </a:rPr>
              <a:t>Port Mapping is automatic, outbound</a:t>
            </a:r>
          </a:p>
        </p:txBody>
      </p:sp>
      <p:sp>
        <p:nvSpPr>
          <p:cNvPr id="40" name="Rectangular Callout 39"/>
          <p:cNvSpPr/>
          <p:nvPr/>
        </p:nvSpPr>
        <p:spPr>
          <a:xfrm>
            <a:off x="10119258" y="4664839"/>
            <a:ext cx="2200729" cy="1270792"/>
          </a:xfrm>
          <a:prstGeom prst="wedgeRectCallout">
            <a:avLst>
              <a:gd name="adj1" fmla="val -43579"/>
              <a:gd name="adj2" fmla="val -8338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36" dirty="0">
                <a:solidFill>
                  <a:prstClr val="black"/>
                </a:solidFill>
              </a:rPr>
              <a:t>Device does </a:t>
            </a:r>
            <a:r>
              <a:rPr lang="en-US" sz="1836" b="1" u="sng" dirty="0">
                <a:solidFill>
                  <a:prstClr val="black"/>
                </a:solidFill>
              </a:rPr>
              <a:t>not</a:t>
            </a:r>
            <a:r>
              <a:rPr lang="en-US" sz="1836" dirty="0">
                <a:solidFill>
                  <a:prstClr val="black"/>
                </a:solidFill>
              </a:rPr>
              <a:t> actively listen for unsolicited traffic</a:t>
            </a:r>
            <a:endParaRPr lang="en-US" sz="1836" b="1" dirty="0">
              <a:solidFill>
                <a:prstClr val="black"/>
              </a:solidFill>
            </a:endParaRPr>
          </a:p>
        </p:txBody>
      </p:sp>
      <p:sp>
        <p:nvSpPr>
          <p:cNvPr id="41" name="Rectangular Callout 40"/>
          <p:cNvSpPr/>
          <p:nvPr/>
        </p:nvSpPr>
        <p:spPr>
          <a:xfrm>
            <a:off x="3328111" y="5707702"/>
            <a:ext cx="2200729" cy="994653"/>
          </a:xfrm>
          <a:prstGeom prst="wedgeRectCallout">
            <a:avLst>
              <a:gd name="adj1" fmla="val 50441"/>
              <a:gd name="adj2" fmla="val -188962"/>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32" dirty="0">
                <a:solidFill>
                  <a:prstClr val="white"/>
                </a:solidFill>
              </a:rPr>
              <a:t>No inbound ports open, attack surface is minimized</a:t>
            </a:r>
          </a:p>
        </p:txBody>
      </p:sp>
      <p:sp>
        <p:nvSpPr>
          <p:cNvPr id="42" name="Rectangular Callout 41"/>
          <p:cNvSpPr/>
          <p:nvPr/>
        </p:nvSpPr>
        <p:spPr>
          <a:xfrm>
            <a:off x="588047" y="5707702"/>
            <a:ext cx="2200729" cy="994653"/>
          </a:xfrm>
          <a:prstGeom prst="wedgeRectCallout">
            <a:avLst>
              <a:gd name="adj1" fmla="val 69801"/>
              <a:gd name="adj2" fmla="val -1995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32" dirty="0">
                <a:solidFill>
                  <a:prstClr val="black"/>
                </a:solidFill>
              </a:rPr>
              <a:t>Public address, full and well defendable server platform</a:t>
            </a:r>
          </a:p>
        </p:txBody>
      </p:sp>
      <p:grpSp>
        <p:nvGrpSpPr>
          <p:cNvPr id="46" name="Group 45"/>
          <p:cNvGrpSpPr/>
          <p:nvPr/>
        </p:nvGrpSpPr>
        <p:grpSpPr>
          <a:xfrm>
            <a:off x="3225732" y="3878259"/>
            <a:ext cx="6573905" cy="135167"/>
            <a:chOff x="3161904" y="3802243"/>
            <a:chExt cx="6445591" cy="145783"/>
          </a:xfrm>
        </p:grpSpPr>
        <p:sp>
          <p:nvSpPr>
            <p:cNvPr id="43" name="Oval 42"/>
            <p:cNvSpPr/>
            <p:nvPr/>
          </p:nvSpPr>
          <p:spPr>
            <a:xfrm>
              <a:off x="3161904" y="3802243"/>
              <a:ext cx="158797" cy="14578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36">
                <a:solidFill>
                  <a:prstClr val="white"/>
                </a:solidFill>
              </a:endParaRPr>
            </a:p>
          </p:txBody>
        </p:sp>
        <p:cxnSp>
          <p:nvCxnSpPr>
            <p:cNvPr id="45" name="Straight Arrow Connector 44"/>
            <p:cNvCxnSpPr/>
            <p:nvPr/>
          </p:nvCxnSpPr>
          <p:spPr>
            <a:xfrm flipV="1">
              <a:off x="3875288" y="3884438"/>
              <a:ext cx="5732207" cy="12978"/>
            </a:xfrm>
            <a:prstGeom prst="straightConnector1">
              <a:avLst/>
            </a:prstGeom>
            <a:ln w="34925">
              <a:tailEnd type="triangle"/>
            </a:ln>
          </p:spPr>
          <p:style>
            <a:lnRef idx="3">
              <a:schemeClr val="accent2"/>
            </a:lnRef>
            <a:fillRef idx="0">
              <a:schemeClr val="accent2"/>
            </a:fillRef>
            <a:effectRef idx="2">
              <a:schemeClr val="accent2"/>
            </a:effectRef>
            <a:fontRef idx="minor">
              <a:schemeClr val="tx1"/>
            </a:fontRef>
          </p:style>
        </p:cxnSp>
      </p:grpSp>
      <p:sp>
        <p:nvSpPr>
          <p:cNvPr id="3" name="Right Arrow 2"/>
          <p:cNvSpPr/>
          <p:nvPr/>
        </p:nvSpPr>
        <p:spPr>
          <a:xfrm>
            <a:off x="3777756" y="3180476"/>
            <a:ext cx="765213" cy="500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Q</a:t>
            </a:r>
          </a:p>
        </p:txBody>
      </p:sp>
      <p:sp>
        <p:nvSpPr>
          <p:cNvPr id="4" name="Left Arrow 3"/>
          <p:cNvSpPr/>
          <p:nvPr/>
        </p:nvSpPr>
        <p:spPr>
          <a:xfrm>
            <a:off x="3777756" y="4282721"/>
            <a:ext cx="765213" cy="4886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Q</a:t>
            </a:r>
          </a:p>
        </p:txBody>
      </p:sp>
      <p:sp>
        <p:nvSpPr>
          <p:cNvPr id="30" name="Rectangle 29"/>
          <p:cNvSpPr/>
          <p:nvPr/>
        </p:nvSpPr>
        <p:spPr>
          <a:xfrm>
            <a:off x="4257309" y="1278500"/>
            <a:ext cx="2037129" cy="138253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836" b="1" dirty="0" smtClean="0">
                <a:solidFill>
                  <a:prstClr val="white"/>
                </a:solidFill>
              </a:rPr>
              <a:t>Device Identity Registry/Directory</a:t>
            </a:r>
            <a:endParaRPr lang="en-US" sz="1836" b="1" dirty="0">
              <a:solidFill>
                <a:prstClr val="white"/>
              </a:solidFill>
            </a:endParaRPr>
          </a:p>
        </p:txBody>
      </p:sp>
      <p:sp>
        <p:nvSpPr>
          <p:cNvPr id="5" name="Up-Down Arrow 4"/>
          <p:cNvSpPr/>
          <p:nvPr/>
        </p:nvSpPr>
        <p:spPr>
          <a:xfrm>
            <a:off x="4556455" y="2690153"/>
            <a:ext cx="290182" cy="730909"/>
          </a:xfrm>
          <a:prstGeom prst="up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36">
              <a:solidFill>
                <a:prstClr val="black"/>
              </a:solidFill>
            </a:endParaRPr>
          </a:p>
        </p:txBody>
      </p:sp>
      <p:grpSp>
        <p:nvGrpSpPr>
          <p:cNvPr id="33" name="Group 32"/>
          <p:cNvGrpSpPr/>
          <p:nvPr/>
        </p:nvGrpSpPr>
        <p:grpSpPr>
          <a:xfrm>
            <a:off x="10787150" y="2220344"/>
            <a:ext cx="649499" cy="649499"/>
            <a:chOff x="609600" y="502508"/>
            <a:chExt cx="395416" cy="395416"/>
          </a:xfrm>
        </p:grpSpPr>
        <p:sp>
          <p:nvSpPr>
            <p:cNvPr id="34" name="Rectangle 33"/>
            <p:cNvSpPr/>
            <p:nvPr/>
          </p:nvSpPr>
          <p:spPr>
            <a:xfrm>
              <a:off x="609600" y="502508"/>
              <a:ext cx="395416" cy="3954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36" dirty="0">
                <a:solidFill>
                  <a:prstClr val="white"/>
                </a:solidFill>
              </a:endParaRPr>
            </a:p>
          </p:txBody>
        </p:sp>
        <p:sp>
          <p:nvSpPr>
            <p:cNvPr id="35" name="Freeform 84"/>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3247" tIns="46624" rIns="93247" bIns="46624" numCol="1" anchor="t" anchorCtr="0" compatLnSpc="1">
              <a:prstTxWarp prst="textNoShape">
                <a:avLst/>
              </a:prstTxWarp>
            </a:bodyPr>
            <a:lstStyle/>
            <a:p>
              <a:pPr defTabSz="698983"/>
              <a:endParaRPr lang="en-US" sz="1428">
                <a:solidFill>
                  <a:prstClr val="white"/>
                </a:solidFill>
              </a:endParaRPr>
            </a:p>
          </p:txBody>
        </p:sp>
      </p:grpSp>
      <p:sp>
        <p:nvSpPr>
          <p:cNvPr id="9" name="Rectangular Callout 8"/>
          <p:cNvSpPr/>
          <p:nvPr/>
        </p:nvSpPr>
        <p:spPr>
          <a:xfrm>
            <a:off x="6523594" y="1153259"/>
            <a:ext cx="2775272" cy="994653"/>
          </a:xfrm>
          <a:prstGeom prst="wedgeRectCallout">
            <a:avLst>
              <a:gd name="adj1" fmla="val -6563"/>
              <a:gd name="adj2" fmla="val 17059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36" dirty="0">
                <a:solidFill>
                  <a:prstClr val="black"/>
                </a:solidFill>
              </a:rPr>
              <a:t>Connections are device-initiated and outbound</a:t>
            </a:r>
          </a:p>
        </p:txBody>
      </p:sp>
      <p:cxnSp>
        <p:nvCxnSpPr>
          <p:cNvPr id="16" name="Straight Arrow Connector 15"/>
          <p:cNvCxnSpPr>
            <a:stCxn id="34" idx="1"/>
            <a:endCxn id="13" idx="3"/>
          </p:cNvCxnSpPr>
          <p:nvPr/>
        </p:nvCxnSpPr>
        <p:spPr>
          <a:xfrm flipH="1">
            <a:off x="9787992" y="2545094"/>
            <a:ext cx="999158" cy="37832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799637" y="2201862"/>
            <a:ext cx="904735"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prstClr val="black"/>
                    </a:gs>
                    <a:gs pos="30000">
                      <a:prstClr val="black"/>
                    </a:gs>
                  </a:gsLst>
                  <a:lin ang="5400000" scaled="0"/>
                </a:gradFill>
              </a:rPr>
              <a:t>Non-IP</a:t>
            </a:r>
          </a:p>
        </p:txBody>
      </p:sp>
      <p:cxnSp>
        <p:nvCxnSpPr>
          <p:cNvPr id="52" name="Straight Connector 51"/>
          <p:cNvCxnSpPr>
            <a:stCxn id="27" idx="3"/>
          </p:cNvCxnSpPr>
          <p:nvPr/>
        </p:nvCxnSpPr>
        <p:spPr>
          <a:xfrm flipV="1">
            <a:off x="7231841" y="2963862"/>
            <a:ext cx="1196196" cy="994110"/>
          </a:xfrm>
          <a:prstGeom prst="line">
            <a:avLst/>
          </a:prstGeom>
          <a:ln w="152400"/>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8383887" y="2600250"/>
            <a:ext cx="1404105" cy="646331"/>
          </a:xfrm>
          <a:prstGeom prst="rect">
            <a:avLst/>
          </a:prstGeom>
        </p:spPr>
        <p:style>
          <a:lnRef idx="1">
            <a:schemeClr val="accent5"/>
          </a:lnRef>
          <a:fillRef idx="3">
            <a:schemeClr val="accent5"/>
          </a:fillRef>
          <a:effectRef idx="2">
            <a:schemeClr val="accent5"/>
          </a:effectRef>
          <a:fontRef idx="minor">
            <a:schemeClr val="lt1"/>
          </a:fontRef>
        </p:style>
        <p:txBody>
          <a:bodyPr wrap="square" anchor="ctr">
            <a:spAutoFit/>
          </a:bodyPr>
          <a:lstStyle/>
          <a:p>
            <a:pPr algn="ctr"/>
            <a:r>
              <a:rPr lang="en-US" dirty="0">
                <a:solidFill>
                  <a:prstClr val="white"/>
                </a:solidFill>
              </a:rPr>
              <a:t>Field Gateway</a:t>
            </a:r>
          </a:p>
        </p:txBody>
      </p:sp>
      <p:grpSp>
        <p:nvGrpSpPr>
          <p:cNvPr id="54" name="Group 53"/>
          <p:cNvGrpSpPr/>
          <p:nvPr/>
        </p:nvGrpSpPr>
        <p:grpSpPr>
          <a:xfrm>
            <a:off x="10787150" y="3017046"/>
            <a:ext cx="649499" cy="649499"/>
            <a:chOff x="609600" y="502508"/>
            <a:chExt cx="395416" cy="395416"/>
          </a:xfrm>
        </p:grpSpPr>
        <p:sp>
          <p:nvSpPr>
            <p:cNvPr id="55" name="Rectangle 54"/>
            <p:cNvSpPr/>
            <p:nvPr/>
          </p:nvSpPr>
          <p:spPr>
            <a:xfrm>
              <a:off x="609600" y="502508"/>
              <a:ext cx="395416" cy="3954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36" dirty="0">
                <a:solidFill>
                  <a:prstClr val="white"/>
                </a:solidFill>
              </a:endParaRPr>
            </a:p>
          </p:txBody>
        </p:sp>
        <p:sp>
          <p:nvSpPr>
            <p:cNvPr id="56" name="Freeform 84"/>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3247" tIns="46624" rIns="93247" bIns="46624" numCol="1" anchor="t" anchorCtr="0" compatLnSpc="1">
              <a:prstTxWarp prst="textNoShape">
                <a:avLst/>
              </a:prstTxWarp>
            </a:bodyPr>
            <a:lstStyle/>
            <a:p>
              <a:pPr defTabSz="698983"/>
              <a:endParaRPr lang="en-US" sz="1428">
                <a:solidFill>
                  <a:prstClr val="white"/>
                </a:solidFill>
              </a:endParaRPr>
            </a:p>
          </p:txBody>
        </p:sp>
      </p:grpSp>
      <p:cxnSp>
        <p:nvCxnSpPr>
          <p:cNvPr id="57" name="Straight Arrow Connector 56"/>
          <p:cNvCxnSpPr>
            <a:stCxn id="55" idx="1"/>
            <a:endCxn id="13" idx="3"/>
          </p:cNvCxnSpPr>
          <p:nvPr/>
        </p:nvCxnSpPr>
        <p:spPr>
          <a:xfrm flipH="1" flipV="1">
            <a:off x="9787992" y="2923416"/>
            <a:ext cx="999158" cy="4183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9" idx="1"/>
          </p:cNvCxnSpPr>
          <p:nvPr/>
        </p:nvCxnSpPr>
        <p:spPr>
          <a:xfrm>
            <a:off x="7167299" y="4036177"/>
            <a:ext cx="1906639" cy="1041336"/>
          </a:xfrm>
          <a:prstGeom prst="line">
            <a:avLst/>
          </a:prstGeom>
          <a:ln w="152400"/>
        </p:spPr>
        <p:style>
          <a:lnRef idx="3">
            <a:schemeClr val="accent1"/>
          </a:lnRef>
          <a:fillRef idx="0">
            <a:schemeClr val="accent1"/>
          </a:fillRef>
          <a:effectRef idx="2">
            <a:schemeClr val="accent1"/>
          </a:effectRef>
          <a:fontRef idx="minor">
            <a:schemeClr val="tx1"/>
          </a:fontRef>
        </p:style>
      </p:cxnSp>
      <p:sp>
        <p:nvSpPr>
          <p:cNvPr id="63" name="Down Arrow 62"/>
          <p:cNvSpPr/>
          <p:nvPr/>
        </p:nvSpPr>
        <p:spPr>
          <a:xfrm rot="7094721">
            <a:off x="8055889" y="4434782"/>
            <a:ext cx="407412" cy="390447"/>
          </a:xfrm>
          <a:prstGeom prst="downArrow">
            <a:avLst>
              <a:gd name="adj1" fmla="val 31674"/>
              <a:gd name="adj2" fmla="val 62233"/>
            </a:avLst>
          </a:prstGeom>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64" name="Down Arrow 63"/>
          <p:cNvSpPr/>
          <p:nvPr/>
        </p:nvSpPr>
        <p:spPr>
          <a:xfrm rot="2776169">
            <a:off x="7787507" y="3130041"/>
            <a:ext cx="407412" cy="390447"/>
          </a:xfrm>
          <a:prstGeom prst="downArrow">
            <a:avLst>
              <a:gd name="adj1" fmla="val 31674"/>
              <a:gd name="adj2" fmla="val 62233"/>
            </a:avLst>
          </a:prstGeom>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grpSp>
        <p:nvGrpSpPr>
          <p:cNvPr id="58" name="Group 57"/>
          <p:cNvGrpSpPr/>
          <p:nvPr/>
        </p:nvGrpSpPr>
        <p:grpSpPr>
          <a:xfrm>
            <a:off x="9073938" y="4752763"/>
            <a:ext cx="649499" cy="649499"/>
            <a:chOff x="609600" y="502508"/>
            <a:chExt cx="395416" cy="395416"/>
          </a:xfrm>
        </p:grpSpPr>
        <p:sp>
          <p:nvSpPr>
            <p:cNvPr id="59" name="Rectangle 58"/>
            <p:cNvSpPr/>
            <p:nvPr/>
          </p:nvSpPr>
          <p:spPr>
            <a:xfrm>
              <a:off x="609600" y="502508"/>
              <a:ext cx="395416" cy="3954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36" dirty="0">
                <a:solidFill>
                  <a:prstClr val="white"/>
                </a:solidFill>
              </a:endParaRPr>
            </a:p>
          </p:txBody>
        </p:sp>
        <p:sp>
          <p:nvSpPr>
            <p:cNvPr id="60" name="Freeform 84"/>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3247" tIns="46624" rIns="93247" bIns="46624" numCol="1" anchor="t" anchorCtr="0" compatLnSpc="1">
              <a:prstTxWarp prst="textNoShape">
                <a:avLst/>
              </a:prstTxWarp>
            </a:bodyPr>
            <a:lstStyle/>
            <a:p>
              <a:pPr defTabSz="698983"/>
              <a:endParaRPr lang="en-US" sz="1428">
                <a:solidFill>
                  <a:prstClr val="white"/>
                </a:solidFill>
              </a:endParaRPr>
            </a:p>
          </p:txBody>
        </p:sp>
      </p:grpSp>
      <p:sp>
        <p:nvSpPr>
          <p:cNvPr id="66" name="Rectangle 65"/>
          <p:cNvSpPr/>
          <p:nvPr/>
        </p:nvSpPr>
        <p:spPr>
          <a:xfrm>
            <a:off x="1885695" y="1271714"/>
            <a:ext cx="2037129" cy="138253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836" b="1" dirty="0" smtClean="0">
                <a:solidFill>
                  <a:prstClr val="white"/>
                </a:solidFill>
              </a:rPr>
              <a:t>Access Control Policies</a:t>
            </a:r>
            <a:endParaRPr lang="en-US" sz="1836" b="1" dirty="0">
              <a:solidFill>
                <a:prstClr val="white"/>
              </a:solidFill>
            </a:endParaRPr>
          </a:p>
        </p:txBody>
      </p:sp>
      <p:sp>
        <p:nvSpPr>
          <p:cNvPr id="67" name="Up-Down Arrow 66"/>
          <p:cNvSpPr/>
          <p:nvPr/>
        </p:nvSpPr>
        <p:spPr>
          <a:xfrm>
            <a:off x="3323358" y="2730516"/>
            <a:ext cx="290182" cy="730909"/>
          </a:xfrm>
          <a:prstGeom prst="up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36">
              <a:solidFill>
                <a:prstClr val="black"/>
              </a:solidFill>
            </a:endParaRPr>
          </a:p>
        </p:txBody>
      </p:sp>
    </p:spTree>
    <p:extLst>
      <p:ext uri="{BB962C8B-B14F-4D97-AF65-F5344CB8AC3E}">
        <p14:creationId xmlns:p14="http://schemas.microsoft.com/office/powerpoint/2010/main" val="1442120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93"/>
          <p:cNvSpPr/>
          <p:nvPr/>
        </p:nvSpPr>
        <p:spPr>
          <a:xfrm>
            <a:off x="5387758" y="3903572"/>
            <a:ext cx="282437" cy="268417"/>
          </a:xfrm>
          <a:prstGeom prst="ellipse">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49" name="Rectangle 48"/>
          <p:cNvSpPr/>
          <p:nvPr/>
        </p:nvSpPr>
        <p:spPr>
          <a:xfrm>
            <a:off x="7969562" y="1957086"/>
            <a:ext cx="3738289" cy="46262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2" name="Title 1"/>
          <p:cNvSpPr>
            <a:spLocks noGrp="1"/>
          </p:cNvSpPr>
          <p:nvPr>
            <p:ph type="title"/>
          </p:nvPr>
        </p:nvSpPr>
        <p:spPr/>
        <p:txBody>
          <a:bodyPr>
            <a:normAutofit/>
          </a:bodyPr>
          <a:lstStyle/>
          <a:p>
            <a:r>
              <a:rPr lang="en-US" dirty="0" smtClean="0"/>
              <a:t>Service </a:t>
            </a:r>
            <a:r>
              <a:rPr lang="en-US" dirty="0"/>
              <a:t>Assisted </a:t>
            </a:r>
            <a:r>
              <a:rPr lang="en-US" dirty="0" smtClean="0"/>
              <a:t>Communication “Peer to Peer”</a:t>
            </a:r>
            <a:endParaRPr lang="en-US" dirty="0"/>
          </a:p>
        </p:txBody>
      </p:sp>
      <p:grpSp>
        <p:nvGrpSpPr>
          <p:cNvPr id="6" name="Group 5"/>
          <p:cNvGrpSpPr/>
          <p:nvPr/>
        </p:nvGrpSpPr>
        <p:grpSpPr>
          <a:xfrm>
            <a:off x="10672424" y="3941919"/>
            <a:ext cx="649499" cy="649499"/>
            <a:chOff x="609600" y="502508"/>
            <a:chExt cx="395416" cy="395416"/>
          </a:xfrm>
        </p:grpSpPr>
        <p:sp>
          <p:nvSpPr>
            <p:cNvPr id="7" name="Rectangle 6"/>
            <p:cNvSpPr/>
            <p:nvPr/>
          </p:nvSpPr>
          <p:spPr>
            <a:xfrm>
              <a:off x="609600" y="502508"/>
              <a:ext cx="395416" cy="3954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36" dirty="0">
                <a:solidFill>
                  <a:prstClr val="white"/>
                </a:solidFill>
              </a:endParaRPr>
            </a:p>
          </p:txBody>
        </p:sp>
        <p:sp>
          <p:nvSpPr>
            <p:cNvPr id="8" name="Freeform 84"/>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3247" tIns="46624" rIns="93247" bIns="46624" numCol="1" anchor="t" anchorCtr="0" compatLnSpc="1">
              <a:prstTxWarp prst="textNoShape">
                <a:avLst/>
              </a:prstTxWarp>
            </a:bodyPr>
            <a:lstStyle/>
            <a:p>
              <a:pPr defTabSz="698983"/>
              <a:endParaRPr lang="en-US" sz="1428">
                <a:solidFill>
                  <a:prstClr val="white"/>
                </a:solidFill>
              </a:endParaRPr>
            </a:p>
          </p:txBody>
        </p:sp>
      </p:grpSp>
      <p:sp>
        <p:nvSpPr>
          <p:cNvPr id="11" name="Rectangle 10"/>
          <p:cNvSpPr/>
          <p:nvPr/>
        </p:nvSpPr>
        <p:spPr>
          <a:xfrm>
            <a:off x="307473" y="1973262"/>
            <a:ext cx="3560622" cy="47024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10" name="Rectangle 9"/>
          <p:cNvSpPr/>
          <p:nvPr/>
        </p:nvSpPr>
        <p:spPr>
          <a:xfrm>
            <a:off x="7325649" y="3390442"/>
            <a:ext cx="1052861" cy="1692356"/>
          </a:xfrm>
          <a:prstGeom prst="rect">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lang="en-US" sz="1836" dirty="0" smtClean="0">
                <a:solidFill>
                  <a:prstClr val="white"/>
                </a:solidFill>
              </a:rPr>
              <a:t>(CG)NAT</a:t>
            </a:r>
            <a:br>
              <a:rPr lang="en-US" sz="1836" dirty="0" smtClean="0">
                <a:solidFill>
                  <a:prstClr val="white"/>
                </a:solidFill>
              </a:rPr>
            </a:br>
            <a:r>
              <a:rPr lang="en-US" sz="1836" dirty="0" smtClean="0">
                <a:solidFill>
                  <a:prstClr val="white"/>
                </a:solidFill>
              </a:rPr>
              <a:t>Firewall</a:t>
            </a:r>
            <a:br>
              <a:rPr lang="en-US" sz="1836" dirty="0" smtClean="0">
                <a:solidFill>
                  <a:prstClr val="white"/>
                </a:solidFill>
              </a:rPr>
            </a:br>
            <a:r>
              <a:rPr lang="en-US" sz="1836" dirty="0" smtClean="0">
                <a:solidFill>
                  <a:prstClr val="white"/>
                </a:solidFill>
              </a:rPr>
              <a:t/>
            </a:r>
            <a:br>
              <a:rPr lang="en-US" sz="1836" dirty="0" smtClean="0">
                <a:solidFill>
                  <a:prstClr val="white"/>
                </a:solidFill>
              </a:rPr>
            </a:br>
            <a:r>
              <a:rPr lang="en-US" sz="1836" dirty="0" smtClean="0">
                <a:solidFill>
                  <a:prstClr val="white"/>
                </a:solidFill>
              </a:rPr>
              <a:t/>
            </a:r>
            <a:br>
              <a:rPr lang="en-US" sz="1836" dirty="0" smtClean="0">
                <a:solidFill>
                  <a:prstClr val="white"/>
                </a:solidFill>
              </a:rPr>
            </a:br>
            <a:r>
              <a:rPr lang="en-US" sz="1836" dirty="0" smtClean="0">
                <a:solidFill>
                  <a:prstClr val="white"/>
                </a:solidFill>
              </a:rPr>
              <a:t>Router</a:t>
            </a:r>
            <a:endParaRPr lang="en-US" sz="1836" dirty="0">
              <a:solidFill>
                <a:prstClr val="white"/>
              </a:solidFill>
            </a:endParaRPr>
          </a:p>
          <a:p>
            <a:pPr algn="ctr"/>
            <a:endParaRPr lang="en-US" sz="1836" dirty="0">
              <a:solidFill>
                <a:prstClr val="white"/>
              </a:solidFill>
            </a:endParaRPr>
          </a:p>
          <a:p>
            <a:pPr algn="ctr"/>
            <a:endParaRPr lang="en-US" sz="1836" dirty="0">
              <a:solidFill>
                <a:prstClr val="white"/>
              </a:solidFill>
            </a:endParaRPr>
          </a:p>
        </p:txBody>
      </p:sp>
      <p:sp>
        <p:nvSpPr>
          <p:cNvPr id="12" name="TextBox 11"/>
          <p:cNvSpPr txBox="1"/>
          <p:nvPr/>
        </p:nvSpPr>
        <p:spPr>
          <a:xfrm>
            <a:off x="8086630" y="6189603"/>
            <a:ext cx="1282723" cy="374846"/>
          </a:xfrm>
          <a:prstGeom prst="rect">
            <a:avLst/>
          </a:prstGeom>
          <a:noFill/>
        </p:spPr>
        <p:txBody>
          <a:bodyPr wrap="none" rtlCol="0">
            <a:spAutoFit/>
          </a:bodyPr>
          <a:lstStyle/>
          <a:p>
            <a:r>
              <a:rPr lang="en-US" sz="1836" dirty="0" smtClean="0">
                <a:solidFill>
                  <a:prstClr val="black"/>
                </a:solidFill>
              </a:rPr>
              <a:t>Mobile Cell</a:t>
            </a:r>
            <a:endParaRPr lang="en-US" sz="1836" dirty="0">
              <a:solidFill>
                <a:prstClr val="black"/>
              </a:solidFill>
            </a:endParaRPr>
          </a:p>
        </p:txBody>
      </p:sp>
      <p:sp>
        <p:nvSpPr>
          <p:cNvPr id="19" name="Rectangle 18"/>
          <p:cNvSpPr/>
          <p:nvPr/>
        </p:nvSpPr>
        <p:spPr>
          <a:xfrm>
            <a:off x="5380037" y="3789024"/>
            <a:ext cx="1154640" cy="95529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836" dirty="0">
                <a:solidFill>
                  <a:prstClr val="white"/>
                </a:solidFill>
              </a:rPr>
              <a:t>Service Gateway</a:t>
            </a:r>
          </a:p>
        </p:txBody>
      </p:sp>
      <p:sp>
        <p:nvSpPr>
          <p:cNvPr id="3" name="Right Arrow 2"/>
          <p:cNvSpPr/>
          <p:nvPr/>
        </p:nvSpPr>
        <p:spPr>
          <a:xfrm>
            <a:off x="5635256" y="3489173"/>
            <a:ext cx="765213" cy="500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Q</a:t>
            </a:r>
          </a:p>
        </p:txBody>
      </p:sp>
      <p:sp>
        <p:nvSpPr>
          <p:cNvPr id="4" name="Left Arrow 3"/>
          <p:cNvSpPr/>
          <p:nvPr/>
        </p:nvSpPr>
        <p:spPr>
          <a:xfrm>
            <a:off x="5635256" y="4591418"/>
            <a:ext cx="765213" cy="4886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Q</a:t>
            </a:r>
          </a:p>
        </p:txBody>
      </p:sp>
      <p:sp>
        <p:nvSpPr>
          <p:cNvPr id="50" name="Rectangle 49"/>
          <p:cNvSpPr/>
          <p:nvPr/>
        </p:nvSpPr>
        <p:spPr>
          <a:xfrm>
            <a:off x="3107976" y="2506662"/>
            <a:ext cx="1052861" cy="2725557"/>
          </a:xfrm>
          <a:prstGeom prst="rect">
            <a:avLst/>
          </a:prstGeom>
        </p:spPr>
        <p:style>
          <a:lnRef idx="3">
            <a:schemeClr val="lt1"/>
          </a:lnRef>
          <a:fillRef idx="1">
            <a:schemeClr val="accent5"/>
          </a:fillRef>
          <a:effectRef idx="1">
            <a:schemeClr val="accent5"/>
          </a:effectRef>
          <a:fontRef idx="minor">
            <a:schemeClr val="lt1"/>
          </a:fontRef>
        </p:style>
        <p:txBody>
          <a:bodyPr rtlCol="0" anchor="b"/>
          <a:lstStyle/>
          <a:p>
            <a:pPr algn="ctr"/>
            <a:r>
              <a:rPr lang="en-US" sz="1836" dirty="0" smtClean="0">
                <a:solidFill>
                  <a:prstClr val="white"/>
                </a:solidFill>
              </a:rPr>
              <a:t>(CG)NAT Router</a:t>
            </a:r>
            <a:endParaRPr lang="en-US" sz="1836" dirty="0">
              <a:solidFill>
                <a:prstClr val="white"/>
              </a:solidFill>
            </a:endParaRPr>
          </a:p>
        </p:txBody>
      </p:sp>
      <p:grpSp>
        <p:nvGrpSpPr>
          <p:cNvPr id="53" name="Group 52"/>
          <p:cNvGrpSpPr/>
          <p:nvPr/>
        </p:nvGrpSpPr>
        <p:grpSpPr>
          <a:xfrm>
            <a:off x="834820" y="5103010"/>
            <a:ext cx="649499" cy="649499"/>
            <a:chOff x="609600" y="502508"/>
            <a:chExt cx="395416" cy="395416"/>
          </a:xfrm>
        </p:grpSpPr>
        <p:sp>
          <p:nvSpPr>
            <p:cNvPr id="62" name="Rectangle 61"/>
            <p:cNvSpPr/>
            <p:nvPr/>
          </p:nvSpPr>
          <p:spPr>
            <a:xfrm>
              <a:off x="609600" y="502508"/>
              <a:ext cx="395416" cy="3954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36" dirty="0">
                <a:solidFill>
                  <a:prstClr val="white"/>
                </a:solidFill>
              </a:endParaRPr>
            </a:p>
          </p:txBody>
        </p:sp>
        <p:sp>
          <p:nvSpPr>
            <p:cNvPr id="65" name="Freeform 84"/>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3247" tIns="46624" rIns="93247" bIns="46624" numCol="1" anchor="t" anchorCtr="0" compatLnSpc="1">
              <a:prstTxWarp prst="textNoShape">
                <a:avLst/>
              </a:prstTxWarp>
            </a:bodyPr>
            <a:lstStyle/>
            <a:p>
              <a:pPr defTabSz="698983"/>
              <a:endParaRPr lang="en-US" sz="1428">
                <a:solidFill>
                  <a:prstClr val="white"/>
                </a:solidFill>
              </a:endParaRPr>
            </a:p>
          </p:txBody>
        </p:sp>
      </p:grpSp>
      <p:grpSp>
        <p:nvGrpSpPr>
          <p:cNvPr id="21" name="Group 20"/>
          <p:cNvGrpSpPr/>
          <p:nvPr/>
        </p:nvGrpSpPr>
        <p:grpSpPr>
          <a:xfrm>
            <a:off x="903497" y="2426818"/>
            <a:ext cx="495919" cy="906070"/>
            <a:chOff x="2019729" y="2525739"/>
            <a:chExt cx="495919" cy="906070"/>
          </a:xfrm>
        </p:grpSpPr>
        <p:sp>
          <p:nvSpPr>
            <p:cNvPr id="68" name="Rectangle 67"/>
            <p:cNvSpPr/>
            <p:nvPr/>
          </p:nvSpPr>
          <p:spPr>
            <a:xfrm>
              <a:off x="2019729" y="2525739"/>
              <a:ext cx="495919" cy="906070"/>
            </a:xfrm>
            <a:prstGeom prst="rect">
              <a:avLst/>
            </a:prstGeom>
            <a:solidFill>
              <a:schemeClr val="tx1"/>
            </a:solidFill>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69" name="Rectangle 68"/>
            <p:cNvSpPr/>
            <p:nvPr/>
          </p:nvSpPr>
          <p:spPr>
            <a:xfrm>
              <a:off x="2076591" y="2617786"/>
              <a:ext cx="398423" cy="634392"/>
            </a:xfrm>
            <a:prstGeom prst="rect">
              <a:avLst/>
            </a:prstGeom>
            <a:solidFill>
              <a:schemeClr val="bg1"/>
            </a:solidFill>
            <a:ln>
              <a:no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grpSp>
      <p:sp>
        <p:nvSpPr>
          <p:cNvPr id="70" name="TextBox 69"/>
          <p:cNvSpPr txBox="1"/>
          <p:nvPr/>
        </p:nvSpPr>
        <p:spPr>
          <a:xfrm>
            <a:off x="2503697" y="6238037"/>
            <a:ext cx="1282723" cy="374846"/>
          </a:xfrm>
          <a:prstGeom prst="rect">
            <a:avLst/>
          </a:prstGeom>
          <a:noFill/>
        </p:spPr>
        <p:txBody>
          <a:bodyPr wrap="none" rtlCol="0">
            <a:spAutoFit/>
          </a:bodyPr>
          <a:lstStyle/>
          <a:p>
            <a:r>
              <a:rPr lang="en-US" sz="1836" dirty="0" smtClean="0">
                <a:solidFill>
                  <a:prstClr val="black"/>
                </a:solidFill>
              </a:rPr>
              <a:t>Mobile Cell</a:t>
            </a:r>
            <a:endParaRPr lang="en-US" sz="1836" dirty="0">
              <a:solidFill>
                <a:prstClr val="black"/>
              </a:solidFill>
            </a:endParaRPr>
          </a:p>
        </p:txBody>
      </p:sp>
      <p:cxnSp>
        <p:nvCxnSpPr>
          <p:cNvPr id="24" name="Curved Connector 23"/>
          <p:cNvCxnSpPr>
            <a:stCxn id="62" idx="0"/>
          </p:cNvCxnSpPr>
          <p:nvPr/>
        </p:nvCxnSpPr>
        <p:spPr>
          <a:xfrm rot="5400000" flipH="1" flipV="1">
            <a:off x="2950413" y="2673385"/>
            <a:ext cx="638782" cy="4220469"/>
          </a:xfrm>
          <a:prstGeom prst="curvedConnector2">
            <a:avLst/>
          </a:prstGeom>
          <a:ln w="57150">
            <a:solidFill>
              <a:schemeClr val="accent1">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68" idx="3"/>
            <a:endCxn id="76" idx="1"/>
          </p:cNvCxnSpPr>
          <p:nvPr/>
        </p:nvCxnSpPr>
        <p:spPr>
          <a:xfrm>
            <a:off x="1399416" y="2879853"/>
            <a:ext cx="3083348" cy="2295"/>
          </a:xfrm>
          <a:prstGeom prst="curvedConnector3">
            <a:avLst>
              <a:gd name="adj1" fmla="val 50000"/>
            </a:avLst>
          </a:prstGeom>
          <a:ln w="57150">
            <a:solidFill>
              <a:schemeClr val="accent1">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19" idx="3"/>
          </p:cNvCxnSpPr>
          <p:nvPr/>
        </p:nvCxnSpPr>
        <p:spPr>
          <a:xfrm>
            <a:off x="6534677" y="4266670"/>
            <a:ext cx="4227810" cy="12700"/>
          </a:xfrm>
          <a:prstGeom prst="straightConnector1">
            <a:avLst/>
          </a:prstGeom>
          <a:ln w="57150">
            <a:solidFill>
              <a:schemeClr val="accent1">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Rectangular Callout 73"/>
          <p:cNvSpPr/>
          <p:nvPr/>
        </p:nvSpPr>
        <p:spPr>
          <a:xfrm>
            <a:off x="4430333" y="5767902"/>
            <a:ext cx="2907388" cy="907783"/>
          </a:xfrm>
          <a:prstGeom prst="wedgeRectCallout">
            <a:avLst>
              <a:gd name="adj1" fmla="val -9439"/>
              <a:gd name="adj2" fmla="val -1066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36" dirty="0" smtClean="0">
                <a:solidFill>
                  <a:prstClr val="black"/>
                </a:solidFill>
              </a:rPr>
              <a:t>Temporal Decoupling</a:t>
            </a:r>
            <a:br>
              <a:rPr lang="en-US" sz="1836" dirty="0" smtClean="0">
                <a:solidFill>
                  <a:prstClr val="black"/>
                </a:solidFill>
              </a:rPr>
            </a:br>
            <a:r>
              <a:rPr lang="en-US" sz="1836" dirty="0" smtClean="0">
                <a:solidFill>
                  <a:prstClr val="black"/>
                </a:solidFill>
              </a:rPr>
              <a:t>Logical Addressing</a:t>
            </a:r>
          </a:p>
        </p:txBody>
      </p:sp>
      <p:sp>
        <p:nvSpPr>
          <p:cNvPr id="75" name="Rectangular Callout 74"/>
          <p:cNvSpPr/>
          <p:nvPr/>
        </p:nvSpPr>
        <p:spPr>
          <a:xfrm>
            <a:off x="6175898" y="1257545"/>
            <a:ext cx="5181600" cy="1728051"/>
          </a:xfrm>
          <a:prstGeom prst="wedgeRectCallout">
            <a:avLst>
              <a:gd name="adj1" fmla="val -43982"/>
              <a:gd name="adj2" fmla="val 92277"/>
            </a:avLst>
          </a:prstGeom>
        </p:spPr>
        <p:style>
          <a:lnRef idx="1">
            <a:schemeClr val="accent4"/>
          </a:lnRef>
          <a:fillRef idx="3">
            <a:schemeClr val="accent4"/>
          </a:fillRef>
          <a:effectRef idx="2">
            <a:schemeClr val="accent4"/>
          </a:effectRef>
          <a:fontRef idx="minor">
            <a:schemeClr val="lt1"/>
          </a:fontRef>
        </p:style>
        <p:txBody>
          <a:bodyPr rtlCol="0" anchor="ctr"/>
          <a:lstStyle/>
          <a:p>
            <a:pPr marL="342900" indent="-342900">
              <a:buFont typeface="Arial" panose="020B0604020202020204" pitchFamily="34" charset="0"/>
              <a:buChar char="•"/>
            </a:pPr>
            <a:r>
              <a:rPr lang="en-US" sz="1836" dirty="0" smtClean="0">
                <a:solidFill>
                  <a:prstClr val="black"/>
                </a:solidFill>
              </a:rPr>
              <a:t>Device Authentication</a:t>
            </a:r>
          </a:p>
          <a:p>
            <a:pPr marL="342900" indent="-342900">
              <a:buFont typeface="Arial" panose="020B0604020202020204" pitchFamily="34" charset="0"/>
              <a:buChar char="•"/>
            </a:pPr>
            <a:r>
              <a:rPr lang="en-US" sz="1836" dirty="0" smtClean="0">
                <a:solidFill>
                  <a:prstClr val="black"/>
                </a:solidFill>
              </a:rPr>
              <a:t>Authorization (Access Policy Enforcement) </a:t>
            </a:r>
          </a:p>
          <a:p>
            <a:pPr marL="342900" indent="-342900">
              <a:buFont typeface="Arial" panose="020B0604020202020204" pitchFamily="34" charset="0"/>
              <a:buChar char="•"/>
            </a:pPr>
            <a:r>
              <a:rPr lang="en-US" sz="1836" dirty="0" smtClean="0">
                <a:solidFill>
                  <a:prstClr val="black"/>
                </a:solidFill>
              </a:rPr>
              <a:t>DoS Defense</a:t>
            </a:r>
          </a:p>
          <a:p>
            <a:pPr marL="342900" indent="-342900">
              <a:buFont typeface="Arial" panose="020B0604020202020204" pitchFamily="34" charset="0"/>
              <a:buChar char="•"/>
            </a:pPr>
            <a:r>
              <a:rPr lang="en-US" sz="1836" dirty="0" smtClean="0">
                <a:solidFill>
                  <a:prstClr val="black"/>
                </a:solidFill>
              </a:rPr>
              <a:t>Application Layer Integration (vs. Link/Network)</a:t>
            </a:r>
            <a:endParaRPr lang="en-US" sz="1836" dirty="0">
              <a:solidFill>
                <a:prstClr val="black"/>
              </a:solidFill>
            </a:endParaRPr>
          </a:p>
        </p:txBody>
      </p:sp>
      <p:sp>
        <p:nvSpPr>
          <p:cNvPr id="76" name="Rectangle 75"/>
          <p:cNvSpPr/>
          <p:nvPr/>
        </p:nvSpPr>
        <p:spPr>
          <a:xfrm>
            <a:off x="4482764" y="2404502"/>
            <a:ext cx="1049673" cy="9552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836" dirty="0" smtClean="0">
                <a:solidFill>
                  <a:prstClr val="white"/>
                </a:solidFill>
              </a:rPr>
              <a:t>Mobile Backend</a:t>
            </a:r>
            <a:endParaRPr lang="en-US" sz="1836" dirty="0">
              <a:solidFill>
                <a:prstClr val="white"/>
              </a:solidFill>
            </a:endParaRPr>
          </a:p>
        </p:txBody>
      </p:sp>
      <p:cxnSp>
        <p:nvCxnSpPr>
          <p:cNvPr id="82" name="Curved Connector 81"/>
          <p:cNvCxnSpPr>
            <a:stCxn id="68" idx="2"/>
            <a:endCxn id="19" idx="1"/>
          </p:cNvCxnSpPr>
          <p:nvPr/>
        </p:nvCxnSpPr>
        <p:spPr>
          <a:xfrm rot="16200000" flipH="1">
            <a:off x="2798856" y="1685489"/>
            <a:ext cx="933782" cy="4228580"/>
          </a:xfrm>
          <a:prstGeom prst="curvedConnector2">
            <a:avLst/>
          </a:prstGeom>
          <a:ln w="57150">
            <a:solidFill>
              <a:schemeClr val="accent1">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76" idx="2"/>
            <a:endCxn id="94" idx="2"/>
          </p:cNvCxnSpPr>
          <p:nvPr/>
        </p:nvCxnSpPr>
        <p:spPr>
          <a:xfrm rot="16200000" flipH="1">
            <a:off x="4858685" y="3508708"/>
            <a:ext cx="677988" cy="380157"/>
          </a:xfrm>
          <a:prstGeom prst="curvedConnector2">
            <a:avLst/>
          </a:prstGeom>
          <a:ln w="57150">
            <a:solidFill>
              <a:schemeClr val="accent1">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247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p:cNvSpPr/>
          <p:nvPr/>
        </p:nvSpPr>
        <p:spPr>
          <a:xfrm>
            <a:off x="6679604" y="5496282"/>
            <a:ext cx="324751" cy="287399"/>
          </a:xfrm>
          <a:prstGeom prst="ellipse">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61" name="Oval 60"/>
          <p:cNvSpPr/>
          <p:nvPr/>
        </p:nvSpPr>
        <p:spPr>
          <a:xfrm>
            <a:off x="6019025" y="5499908"/>
            <a:ext cx="324751" cy="287399"/>
          </a:xfrm>
          <a:prstGeom prst="ellipse">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 name="Title 1"/>
          <p:cNvSpPr>
            <a:spLocks noGrp="1"/>
          </p:cNvSpPr>
          <p:nvPr>
            <p:ph type="title"/>
          </p:nvPr>
        </p:nvSpPr>
        <p:spPr>
          <a:xfrm>
            <a:off x="274639" y="68262"/>
            <a:ext cx="11889564" cy="917575"/>
          </a:xfrm>
        </p:spPr>
        <p:txBody>
          <a:bodyPr>
            <a:normAutofit/>
          </a:bodyPr>
          <a:lstStyle/>
          <a:p>
            <a:r>
              <a:rPr lang="en-US" dirty="0" smtClean="0"/>
              <a:t>SAC - Trust Brokerage for </a:t>
            </a:r>
            <a:r>
              <a:rPr lang="en-US" dirty="0"/>
              <a:t>Nomadic </a:t>
            </a:r>
            <a:r>
              <a:rPr lang="en-US" dirty="0" smtClean="0"/>
              <a:t>Devices</a:t>
            </a:r>
            <a:endParaRPr lang="en-US" dirty="0"/>
          </a:p>
        </p:txBody>
      </p:sp>
      <p:grpSp>
        <p:nvGrpSpPr>
          <p:cNvPr id="6" name="Group 5"/>
          <p:cNvGrpSpPr/>
          <p:nvPr/>
        </p:nvGrpSpPr>
        <p:grpSpPr>
          <a:xfrm>
            <a:off x="8616738" y="3752831"/>
            <a:ext cx="649499" cy="649499"/>
            <a:chOff x="609600" y="502508"/>
            <a:chExt cx="395416" cy="395416"/>
          </a:xfrm>
        </p:grpSpPr>
        <p:sp>
          <p:nvSpPr>
            <p:cNvPr id="7" name="Rectangle 6"/>
            <p:cNvSpPr/>
            <p:nvPr/>
          </p:nvSpPr>
          <p:spPr>
            <a:xfrm>
              <a:off x="609600" y="502508"/>
              <a:ext cx="395416" cy="3954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36" dirty="0">
                <a:solidFill>
                  <a:prstClr val="white"/>
                </a:solidFill>
              </a:endParaRPr>
            </a:p>
          </p:txBody>
        </p:sp>
        <p:sp>
          <p:nvSpPr>
            <p:cNvPr id="8" name="Freeform 84"/>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3247" tIns="46624" rIns="93247" bIns="46624" numCol="1" anchor="t" anchorCtr="0" compatLnSpc="1">
              <a:prstTxWarp prst="textNoShape">
                <a:avLst/>
              </a:prstTxWarp>
            </a:bodyPr>
            <a:lstStyle/>
            <a:p>
              <a:pPr defTabSz="698983"/>
              <a:endParaRPr lang="en-US" sz="1428">
                <a:solidFill>
                  <a:prstClr val="white"/>
                </a:solidFill>
              </a:endParaRPr>
            </a:p>
          </p:txBody>
        </p:sp>
      </p:grpSp>
      <p:sp>
        <p:nvSpPr>
          <p:cNvPr id="11" name="Rectangle 10"/>
          <p:cNvSpPr/>
          <p:nvPr/>
        </p:nvSpPr>
        <p:spPr>
          <a:xfrm>
            <a:off x="2027237" y="1592262"/>
            <a:ext cx="8349164" cy="352460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grpSp>
        <p:nvGrpSpPr>
          <p:cNvPr id="53" name="Group 52"/>
          <p:cNvGrpSpPr/>
          <p:nvPr/>
        </p:nvGrpSpPr>
        <p:grpSpPr>
          <a:xfrm>
            <a:off x="3527605" y="3759543"/>
            <a:ext cx="649499" cy="649499"/>
            <a:chOff x="609600" y="502508"/>
            <a:chExt cx="395416" cy="395416"/>
          </a:xfrm>
        </p:grpSpPr>
        <p:sp>
          <p:nvSpPr>
            <p:cNvPr id="62" name="Rectangle 61"/>
            <p:cNvSpPr/>
            <p:nvPr/>
          </p:nvSpPr>
          <p:spPr>
            <a:xfrm>
              <a:off x="609600" y="502508"/>
              <a:ext cx="395416" cy="3954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36" dirty="0">
                <a:solidFill>
                  <a:prstClr val="white"/>
                </a:solidFill>
              </a:endParaRPr>
            </a:p>
          </p:txBody>
        </p:sp>
        <p:sp>
          <p:nvSpPr>
            <p:cNvPr id="65" name="Freeform 84"/>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3247" tIns="46624" rIns="93247" bIns="46624" numCol="1" anchor="t" anchorCtr="0" compatLnSpc="1">
              <a:prstTxWarp prst="textNoShape">
                <a:avLst/>
              </a:prstTxWarp>
            </a:bodyPr>
            <a:lstStyle/>
            <a:p>
              <a:pPr defTabSz="698983"/>
              <a:endParaRPr lang="en-US" sz="1428">
                <a:solidFill>
                  <a:prstClr val="white"/>
                </a:solidFill>
              </a:endParaRPr>
            </a:p>
          </p:txBody>
        </p:sp>
      </p:grpSp>
      <p:grpSp>
        <p:nvGrpSpPr>
          <p:cNvPr id="21" name="Group 20"/>
          <p:cNvGrpSpPr/>
          <p:nvPr/>
        </p:nvGrpSpPr>
        <p:grpSpPr>
          <a:xfrm>
            <a:off x="3894623" y="2474060"/>
            <a:ext cx="495919" cy="906070"/>
            <a:chOff x="2019729" y="2525739"/>
            <a:chExt cx="495919" cy="906070"/>
          </a:xfrm>
        </p:grpSpPr>
        <p:sp>
          <p:nvSpPr>
            <p:cNvPr id="68" name="Rectangle 67"/>
            <p:cNvSpPr/>
            <p:nvPr/>
          </p:nvSpPr>
          <p:spPr>
            <a:xfrm>
              <a:off x="2019729" y="2525739"/>
              <a:ext cx="495919" cy="906070"/>
            </a:xfrm>
            <a:prstGeom prst="rect">
              <a:avLst/>
            </a:prstGeom>
            <a:solidFill>
              <a:schemeClr val="tx1"/>
            </a:solidFill>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69" name="Rectangle 68"/>
            <p:cNvSpPr/>
            <p:nvPr/>
          </p:nvSpPr>
          <p:spPr>
            <a:xfrm>
              <a:off x="2076591" y="2617786"/>
              <a:ext cx="398423" cy="634392"/>
            </a:xfrm>
            <a:prstGeom prst="rect">
              <a:avLst/>
            </a:prstGeom>
            <a:solidFill>
              <a:schemeClr val="bg1"/>
            </a:solidFill>
            <a:ln>
              <a:no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grpSp>
      <p:sp>
        <p:nvSpPr>
          <p:cNvPr id="70" name="TextBox 69"/>
          <p:cNvSpPr txBox="1"/>
          <p:nvPr/>
        </p:nvSpPr>
        <p:spPr>
          <a:xfrm>
            <a:off x="7850424" y="5625950"/>
            <a:ext cx="639342" cy="374846"/>
          </a:xfrm>
          <a:prstGeom prst="rect">
            <a:avLst/>
          </a:prstGeom>
          <a:noFill/>
        </p:spPr>
        <p:txBody>
          <a:bodyPr wrap="none" rtlCol="0">
            <a:spAutoFit/>
          </a:bodyPr>
          <a:lstStyle/>
          <a:p>
            <a:r>
              <a:rPr lang="en-US" sz="1836" dirty="0" smtClean="0">
                <a:solidFill>
                  <a:prstClr val="black"/>
                </a:solidFill>
              </a:rPr>
              <a:t>Trust</a:t>
            </a:r>
            <a:endParaRPr lang="en-US" sz="1836" dirty="0">
              <a:solidFill>
                <a:prstClr val="black"/>
              </a:solidFill>
            </a:endParaRPr>
          </a:p>
        </p:txBody>
      </p:sp>
      <p:sp>
        <p:nvSpPr>
          <p:cNvPr id="30" name="Rectangle 29"/>
          <p:cNvSpPr/>
          <p:nvPr/>
        </p:nvSpPr>
        <p:spPr>
          <a:xfrm>
            <a:off x="5476508" y="5496282"/>
            <a:ext cx="2037129" cy="138253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836" b="1" dirty="0" smtClean="0">
                <a:solidFill>
                  <a:prstClr val="white"/>
                </a:solidFill>
              </a:rPr>
              <a:t>Device Identity Registry/Directory</a:t>
            </a:r>
            <a:br>
              <a:rPr lang="en-US" sz="1836" b="1" dirty="0" smtClean="0">
                <a:solidFill>
                  <a:prstClr val="white"/>
                </a:solidFill>
              </a:rPr>
            </a:br>
            <a:r>
              <a:rPr lang="en-US" sz="1836" b="1" dirty="0" smtClean="0">
                <a:solidFill>
                  <a:prstClr val="white"/>
                </a:solidFill>
              </a:rPr>
              <a:t/>
            </a:r>
            <a:br>
              <a:rPr lang="en-US" sz="1836" b="1" dirty="0" smtClean="0">
                <a:solidFill>
                  <a:prstClr val="white"/>
                </a:solidFill>
              </a:rPr>
            </a:br>
            <a:r>
              <a:rPr lang="en-US" sz="1836" b="1" dirty="0" smtClean="0">
                <a:solidFill>
                  <a:prstClr val="white"/>
                </a:solidFill>
              </a:rPr>
              <a:t>Access Policies</a:t>
            </a:r>
            <a:endParaRPr lang="en-US" sz="1836" b="1" dirty="0">
              <a:solidFill>
                <a:prstClr val="white"/>
              </a:solidFill>
            </a:endParaRPr>
          </a:p>
        </p:txBody>
      </p:sp>
      <p:sp>
        <p:nvSpPr>
          <p:cNvPr id="5" name="TextBox 4"/>
          <p:cNvSpPr txBox="1"/>
          <p:nvPr/>
        </p:nvSpPr>
        <p:spPr>
          <a:xfrm>
            <a:off x="7645845" y="1742605"/>
            <a:ext cx="27305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prstClr val="black"/>
                    </a:gs>
                    <a:gs pos="30000">
                      <a:prstClr val="black"/>
                    </a:gs>
                  </a:gsLst>
                  <a:lin ang="5400000" scaled="0"/>
                </a:gradFill>
              </a:rPr>
              <a:t>“Resident Devices”</a:t>
            </a:r>
          </a:p>
        </p:txBody>
      </p:sp>
      <p:sp>
        <p:nvSpPr>
          <p:cNvPr id="32" name="Freeform 127"/>
          <p:cNvSpPr>
            <a:spLocks noEditPoints="1"/>
          </p:cNvSpPr>
          <p:nvPr/>
        </p:nvSpPr>
        <p:spPr bwMode="black">
          <a:xfrm>
            <a:off x="2499298" y="3174823"/>
            <a:ext cx="700455" cy="578008"/>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chemeClr val="tx1"/>
          </a:solidFill>
          <a:ln>
            <a:solidFill>
              <a:schemeClr val="accent4">
                <a:lumMod val="50000"/>
              </a:schemeClr>
            </a:solidFill>
          </a:ln>
          <a:extLst/>
        </p:spPr>
        <p:txBody>
          <a:bodyPr vert="horz" wrap="square" lIns="93247" tIns="46623" rIns="93247" bIns="46623" numCol="1" anchor="t" anchorCtr="0" compatLnSpc="1">
            <a:prstTxWarp prst="textNoShape">
              <a:avLst/>
            </a:prstTxWarp>
          </a:bodyPr>
          <a:lstStyle/>
          <a:p>
            <a:endParaRPr lang="en-US" sz="1836">
              <a:solidFill>
                <a:prstClr val="black"/>
              </a:solidFill>
            </a:endParaRPr>
          </a:p>
        </p:txBody>
      </p:sp>
      <p:sp>
        <p:nvSpPr>
          <p:cNvPr id="33" name="TextBox 32"/>
          <p:cNvSpPr txBox="1"/>
          <p:nvPr/>
        </p:nvSpPr>
        <p:spPr>
          <a:xfrm>
            <a:off x="2145324" y="1742605"/>
            <a:ext cx="28042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prstClr val="black"/>
                    </a:gs>
                    <a:gs pos="30000">
                      <a:prstClr val="black"/>
                    </a:gs>
                  </a:gsLst>
                  <a:lin ang="5400000" scaled="0"/>
                </a:gradFill>
              </a:rPr>
              <a:t>“Nomadic Devices”</a:t>
            </a:r>
          </a:p>
        </p:txBody>
      </p:sp>
      <p:cxnSp>
        <p:nvCxnSpPr>
          <p:cNvPr id="13" name="Elbow Connector 12"/>
          <p:cNvCxnSpPr>
            <a:stCxn id="7" idx="2"/>
            <a:endCxn id="30" idx="3"/>
          </p:cNvCxnSpPr>
          <p:nvPr/>
        </p:nvCxnSpPr>
        <p:spPr>
          <a:xfrm rot="5400000">
            <a:off x="7334954" y="4581014"/>
            <a:ext cx="1785218" cy="1427851"/>
          </a:xfrm>
          <a:prstGeom prst="bentConnector2">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62" idx="2"/>
            <a:endCxn id="30" idx="1"/>
          </p:cNvCxnSpPr>
          <p:nvPr/>
        </p:nvCxnSpPr>
        <p:spPr>
          <a:xfrm rot="16200000" flipH="1">
            <a:off x="3775178" y="4486218"/>
            <a:ext cx="1778506" cy="1624153"/>
          </a:xfrm>
          <a:prstGeom prst="bentConnector2">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334100" y="2370469"/>
            <a:ext cx="1720613" cy="991645"/>
            <a:chOff x="7850424" y="2388485"/>
            <a:chExt cx="2159876" cy="1186724"/>
          </a:xfrm>
        </p:grpSpPr>
        <p:sp>
          <p:nvSpPr>
            <p:cNvPr id="17" name="Rounded Rectangle 16"/>
            <p:cNvSpPr/>
            <p:nvPr/>
          </p:nvSpPr>
          <p:spPr>
            <a:xfrm>
              <a:off x="7850424" y="2388485"/>
              <a:ext cx="2159876" cy="1186724"/>
            </a:xfrm>
            <a:prstGeom prst="roundRect">
              <a:avLst>
                <a:gd name="adj" fmla="val 7296"/>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de-DE" sz="2040" b="1" dirty="0" smtClean="0">
                <a:solidFill>
                  <a:prstClr val="white"/>
                </a:solidFill>
                <a:cs typeface="Segoe UI" panose="020B0502040204020203" pitchFamily="34" charset="0"/>
              </a:endParaRPr>
            </a:p>
            <a:p>
              <a:pPr algn="ctr"/>
              <a:r>
                <a:rPr lang="de-DE" sz="2040" b="1" dirty="0" smtClean="0">
                  <a:solidFill>
                    <a:prstClr val="white"/>
                  </a:solidFill>
                  <a:cs typeface="Segoe UI" panose="020B0502040204020203" pitchFamily="34" charset="0"/>
                </a:rPr>
                <a:t>Berlin</a:t>
              </a:r>
              <a:endParaRPr lang="en-US" sz="2040" b="1" dirty="0">
                <a:solidFill>
                  <a:prstClr val="white"/>
                </a:solidFill>
                <a:cs typeface="Segoe UI" panose="020B0502040204020203" pitchFamily="34" charset="0"/>
              </a:endParaRPr>
            </a:p>
          </p:txBody>
        </p:sp>
        <p:sp>
          <p:nvSpPr>
            <p:cNvPr id="18" name="Up Arrow 17"/>
            <p:cNvSpPr/>
            <p:nvPr/>
          </p:nvSpPr>
          <p:spPr>
            <a:xfrm>
              <a:off x="7981097" y="2735262"/>
              <a:ext cx="218340" cy="588673"/>
            </a:xfrm>
            <a:prstGeom prst="upArrow">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2040" dirty="0">
                <a:solidFill>
                  <a:prstClr val="black"/>
                </a:solidFill>
                <a:cs typeface="Segoe UI" panose="020B0502040204020203" pitchFamily="34" charset="0"/>
              </a:endParaRPr>
            </a:p>
          </p:txBody>
        </p:sp>
        <p:sp>
          <p:nvSpPr>
            <p:cNvPr id="42" name="Up Arrow 41"/>
            <p:cNvSpPr/>
            <p:nvPr/>
          </p:nvSpPr>
          <p:spPr>
            <a:xfrm>
              <a:off x="9755619" y="2735262"/>
              <a:ext cx="218340" cy="588673"/>
            </a:xfrm>
            <a:prstGeom prst="upArrow">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2040" dirty="0">
                <a:solidFill>
                  <a:prstClr val="black"/>
                </a:solidFill>
                <a:cs typeface="Segoe UI" panose="020B0502040204020203" pitchFamily="34" charset="0"/>
              </a:endParaRPr>
            </a:p>
          </p:txBody>
        </p:sp>
        <p:sp>
          <p:nvSpPr>
            <p:cNvPr id="22" name="Rounded Rectangle 21"/>
            <p:cNvSpPr/>
            <p:nvPr/>
          </p:nvSpPr>
          <p:spPr>
            <a:xfrm>
              <a:off x="8729732" y="2485603"/>
              <a:ext cx="457200" cy="226543"/>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2</a:t>
              </a:r>
              <a:endParaRPr lang="en-US" sz="2040" dirty="0">
                <a:solidFill>
                  <a:prstClr val="black"/>
                </a:solidFill>
                <a:cs typeface="Segoe UI" panose="020B0502040204020203" pitchFamily="34" charset="0"/>
              </a:endParaRPr>
            </a:p>
          </p:txBody>
        </p:sp>
      </p:grpSp>
      <p:sp>
        <p:nvSpPr>
          <p:cNvPr id="25" name="Rectangle 24"/>
          <p:cNvSpPr/>
          <p:nvPr/>
        </p:nvSpPr>
        <p:spPr>
          <a:xfrm>
            <a:off x="9296123" y="3316094"/>
            <a:ext cx="838200" cy="417523"/>
          </a:xfrm>
          <a:prstGeom prst="rect">
            <a:avLst/>
          </a:prstGeom>
        </p:spPr>
        <p:style>
          <a:lnRef idx="3">
            <a:schemeClr val="lt1"/>
          </a:lnRef>
          <a:fillRef idx="1">
            <a:schemeClr val="dk1"/>
          </a:fillRef>
          <a:effectRef idx="1">
            <a:schemeClr val="dk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6" name="Oval 25"/>
          <p:cNvSpPr/>
          <p:nvPr/>
        </p:nvSpPr>
        <p:spPr>
          <a:xfrm>
            <a:off x="9715223" y="3381928"/>
            <a:ext cx="295749" cy="285854"/>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2040" dirty="0">
              <a:solidFill>
                <a:prstClr val="black"/>
              </a:solidFill>
              <a:cs typeface="Segoe UI" panose="020B0502040204020203" pitchFamily="34" charset="0"/>
            </a:endParaRPr>
          </a:p>
        </p:txBody>
      </p:sp>
      <p:sp>
        <p:nvSpPr>
          <p:cNvPr id="29" name="Oval 28"/>
          <p:cNvSpPr/>
          <p:nvPr/>
        </p:nvSpPr>
        <p:spPr>
          <a:xfrm>
            <a:off x="9633120" y="3132020"/>
            <a:ext cx="755703" cy="674922"/>
          </a:xfrm>
          <a:prstGeom prst="ellipse">
            <a:avLst/>
          </a:prstGeom>
          <a:solidFill>
            <a:srgbClr val="FFFF00">
              <a:alpha val="32941"/>
            </a:srgbClr>
          </a:solidFill>
          <a:ln>
            <a:no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cxnSp>
        <p:nvCxnSpPr>
          <p:cNvPr id="34" name="Curved Connector 33"/>
          <p:cNvCxnSpPr>
            <a:stCxn id="62" idx="3"/>
            <a:endCxn id="61" idx="0"/>
          </p:cNvCxnSpPr>
          <p:nvPr/>
        </p:nvCxnSpPr>
        <p:spPr>
          <a:xfrm>
            <a:off x="4177104" y="4084293"/>
            <a:ext cx="2004297" cy="1415615"/>
          </a:xfrm>
          <a:prstGeom prst="curvedConnector2">
            <a:avLst/>
          </a:prstGeom>
          <a:ln>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p:cNvCxnSpPr>
            <a:stCxn id="7" idx="1"/>
            <a:endCxn id="39" idx="0"/>
          </p:cNvCxnSpPr>
          <p:nvPr/>
        </p:nvCxnSpPr>
        <p:spPr>
          <a:xfrm rot="10800000" flipV="1">
            <a:off x="6841980" y="4077580"/>
            <a:ext cx="1774758" cy="1418701"/>
          </a:xfrm>
          <a:prstGeom prst="curvedConnector2">
            <a:avLst/>
          </a:prstGeom>
          <a:ln>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361501" y="4707605"/>
            <a:ext cx="840166" cy="374846"/>
          </a:xfrm>
          <a:prstGeom prst="rect">
            <a:avLst/>
          </a:prstGeom>
          <a:noFill/>
        </p:spPr>
        <p:txBody>
          <a:bodyPr wrap="none" rtlCol="0">
            <a:spAutoFit/>
          </a:bodyPr>
          <a:lstStyle/>
          <a:p>
            <a:r>
              <a:rPr lang="en-US" sz="1836" dirty="0" smtClean="0">
                <a:solidFill>
                  <a:prstClr val="black"/>
                </a:solidFill>
              </a:rPr>
              <a:t>Tokens</a:t>
            </a:r>
            <a:endParaRPr lang="en-US" sz="1836" dirty="0">
              <a:solidFill>
                <a:prstClr val="black"/>
              </a:solidFill>
            </a:endParaRPr>
          </a:p>
        </p:txBody>
      </p:sp>
      <p:cxnSp>
        <p:nvCxnSpPr>
          <p:cNvPr id="66" name="Curved Connector 65"/>
          <p:cNvCxnSpPr/>
          <p:nvPr/>
        </p:nvCxnSpPr>
        <p:spPr>
          <a:xfrm flipH="1" flipV="1">
            <a:off x="4389437" y="3915335"/>
            <a:ext cx="4083820" cy="23001"/>
          </a:xfrm>
          <a:prstGeom prst="straightConnector1">
            <a:avLst/>
          </a:prstGeom>
          <a:ln w="57150">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48" name="Straight Connector 47"/>
          <p:cNvCxnSpPr/>
          <p:nvPr/>
        </p:nvCxnSpPr>
        <p:spPr>
          <a:xfrm>
            <a:off x="5765723" y="6316662"/>
            <a:ext cx="145869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532099" y="2653932"/>
            <a:ext cx="1853713" cy="1292662"/>
          </a:xfrm>
          <a:prstGeom prst="rect">
            <a:avLst/>
          </a:prstGeom>
          <a:noFill/>
        </p:spPr>
        <p:txBody>
          <a:bodyPr wrap="none" lIns="182880" tIns="146304" rIns="182880" bIns="146304" rtlCol="0">
            <a:spAutoFit/>
          </a:bodyPr>
          <a:lstStyle/>
          <a:p>
            <a:pPr algn="ctr">
              <a:lnSpc>
                <a:spcPct val="90000"/>
              </a:lnSpc>
              <a:spcAft>
                <a:spcPts val="600"/>
              </a:spcAft>
            </a:pPr>
            <a:r>
              <a:rPr lang="de-DE" sz="2400" dirty="0" err="1" smtClean="0">
                <a:gradFill>
                  <a:gsLst>
                    <a:gs pos="2917">
                      <a:prstClr val="black"/>
                    </a:gs>
                    <a:gs pos="30000">
                      <a:prstClr val="black"/>
                    </a:gs>
                  </a:gsLst>
                  <a:lin ang="5400000" scaled="0"/>
                </a:gradFill>
              </a:rPr>
              <a:t>Local</a:t>
            </a:r>
            <a:r>
              <a:rPr lang="de-DE" sz="2400" dirty="0">
                <a:gradFill>
                  <a:gsLst>
                    <a:gs pos="2917">
                      <a:prstClr val="black"/>
                    </a:gs>
                    <a:gs pos="30000">
                      <a:prstClr val="black"/>
                    </a:gs>
                  </a:gsLst>
                  <a:lin ang="5400000" scaled="0"/>
                </a:gradFill>
              </a:rPr>
              <a:t/>
            </a:r>
            <a:br>
              <a:rPr lang="de-DE" sz="2400" dirty="0">
                <a:gradFill>
                  <a:gsLst>
                    <a:gs pos="2917">
                      <a:prstClr val="black"/>
                    </a:gs>
                    <a:gs pos="30000">
                      <a:prstClr val="black"/>
                    </a:gs>
                  </a:gsLst>
                  <a:lin ang="5400000" scaled="0"/>
                </a:gradFill>
              </a:rPr>
            </a:br>
            <a:r>
              <a:rPr lang="de-DE" sz="2400" dirty="0" smtClean="0">
                <a:gradFill>
                  <a:gsLst>
                    <a:gs pos="2917">
                      <a:prstClr val="black"/>
                    </a:gs>
                    <a:gs pos="30000">
                      <a:prstClr val="black"/>
                    </a:gs>
                  </a:gsLst>
                  <a:lin ang="5400000" scaled="0"/>
                </a:gradFill>
              </a:rPr>
              <a:t>Networking</a:t>
            </a:r>
            <a:br>
              <a:rPr lang="de-DE" sz="2400" dirty="0" smtClean="0">
                <a:gradFill>
                  <a:gsLst>
                    <a:gs pos="2917">
                      <a:prstClr val="black"/>
                    </a:gs>
                    <a:gs pos="30000">
                      <a:prstClr val="black"/>
                    </a:gs>
                  </a:gsLst>
                  <a:lin ang="5400000" scaled="0"/>
                </a:gradFill>
              </a:rPr>
            </a:br>
            <a:r>
              <a:rPr lang="de-DE" sz="2400" dirty="0" err="1" smtClean="0">
                <a:gradFill>
                  <a:gsLst>
                    <a:gs pos="2917">
                      <a:prstClr val="black"/>
                    </a:gs>
                    <a:gs pos="30000">
                      <a:prstClr val="black"/>
                    </a:gs>
                  </a:gsLst>
                  <a:lin ang="5400000" scaled="0"/>
                </a:gradFill>
              </a:rPr>
              <a:t>Scope</a:t>
            </a:r>
            <a:endParaRPr lang="de-DE" sz="2400" dirty="0" smtClean="0">
              <a:gradFill>
                <a:gsLst>
                  <a:gs pos="2917">
                    <a:prstClr val="black"/>
                  </a:gs>
                  <a:gs pos="30000">
                    <a:prstClr val="black"/>
                  </a:gs>
                </a:gsLst>
                <a:lin ang="5400000" scaled="0"/>
              </a:gradFill>
            </a:endParaRPr>
          </a:p>
        </p:txBody>
      </p:sp>
      <p:sp>
        <p:nvSpPr>
          <p:cNvPr id="73" name="TextBox 72"/>
          <p:cNvSpPr txBox="1"/>
          <p:nvPr/>
        </p:nvSpPr>
        <p:spPr>
          <a:xfrm>
            <a:off x="10870720" y="5478130"/>
            <a:ext cx="1159613" cy="960263"/>
          </a:xfrm>
          <a:prstGeom prst="rect">
            <a:avLst/>
          </a:prstGeom>
          <a:noFill/>
        </p:spPr>
        <p:txBody>
          <a:bodyPr wrap="none" lIns="182880" tIns="146304" rIns="182880" bIns="146304" rtlCol="0">
            <a:spAutoFit/>
          </a:bodyPr>
          <a:lstStyle/>
          <a:p>
            <a:pPr algn="ctr">
              <a:lnSpc>
                <a:spcPct val="90000"/>
              </a:lnSpc>
              <a:spcAft>
                <a:spcPts val="600"/>
              </a:spcAft>
            </a:pPr>
            <a:r>
              <a:rPr lang="de-DE" sz="2400" dirty="0" smtClean="0">
                <a:gradFill>
                  <a:gsLst>
                    <a:gs pos="2917">
                      <a:prstClr val="black"/>
                    </a:gs>
                    <a:gs pos="30000">
                      <a:prstClr val="black"/>
                    </a:gs>
                  </a:gsLst>
                  <a:lin ang="5400000" scaled="0"/>
                </a:gradFill>
              </a:rPr>
              <a:t>Cloud</a:t>
            </a:r>
            <a:br>
              <a:rPr lang="de-DE" sz="2400" dirty="0" smtClean="0">
                <a:gradFill>
                  <a:gsLst>
                    <a:gs pos="2917">
                      <a:prstClr val="black"/>
                    </a:gs>
                    <a:gs pos="30000">
                      <a:prstClr val="black"/>
                    </a:gs>
                  </a:gsLst>
                  <a:lin ang="5400000" scaled="0"/>
                </a:gradFill>
              </a:rPr>
            </a:br>
            <a:r>
              <a:rPr lang="de-DE" sz="2400" dirty="0" err="1" smtClean="0">
                <a:gradFill>
                  <a:gsLst>
                    <a:gs pos="2917">
                      <a:prstClr val="black"/>
                    </a:gs>
                    <a:gs pos="30000">
                      <a:prstClr val="black"/>
                    </a:gs>
                  </a:gsLst>
                  <a:lin ang="5400000" scaled="0"/>
                </a:gradFill>
              </a:rPr>
              <a:t>Scope</a:t>
            </a:r>
            <a:endParaRPr lang="de-DE" sz="2400" dirty="0" smtClean="0">
              <a:gradFill>
                <a:gsLst>
                  <a:gs pos="2917">
                    <a:prstClr val="black"/>
                  </a:gs>
                  <a:gs pos="30000">
                    <a:prstClr val="black"/>
                  </a:gs>
                </a:gsLst>
                <a:lin ang="5400000" scaled="0"/>
              </a:gradFill>
            </a:endParaRPr>
          </a:p>
        </p:txBody>
      </p:sp>
      <p:sp>
        <p:nvSpPr>
          <p:cNvPr id="55" name="Oval 54"/>
          <p:cNvSpPr/>
          <p:nvPr/>
        </p:nvSpPr>
        <p:spPr>
          <a:xfrm>
            <a:off x="5450510" y="4460472"/>
            <a:ext cx="297256" cy="305275"/>
          </a:xfrm>
          <a:prstGeom prst="ellipse">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56" name="Rectangular Callout 55"/>
          <p:cNvSpPr/>
          <p:nvPr/>
        </p:nvSpPr>
        <p:spPr>
          <a:xfrm>
            <a:off x="141777" y="4084293"/>
            <a:ext cx="3295506" cy="2613369"/>
          </a:xfrm>
          <a:prstGeom prst="wedgeRectCallout">
            <a:avLst>
              <a:gd name="adj1" fmla="val 101993"/>
              <a:gd name="adj2" fmla="val -23830"/>
            </a:avLst>
          </a:prstGeom>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de-DE" sz="2040" dirty="0" smtClean="0">
                <a:solidFill>
                  <a:prstClr val="black"/>
                </a:solidFill>
                <a:cs typeface="Segoe UI" panose="020B0502040204020203" pitchFamily="34" charset="0"/>
              </a:rPr>
              <a:t>Token </a:t>
            </a:r>
            <a:r>
              <a:rPr lang="de-DE" sz="2040" dirty="0" err="1" smtClean="0">
                <a:solidFill>
                  <a:prstClr val="black"/>
                </a:solidFill>
                <a:cs typeface="Segoe UI" panose="020B0502040204020203" pitchFamily="34" charset="0"/>
              </a:rPr>
              <a:t>expresses</a:t>
            </a:r>
            <a:r>
              <a:rPr lang="de-DE" sz="2040" dirty="0" smtClean="0">
                <a:solidFill>
                  <a:prstClr val="black"/>
                </a:solidFill>
                <a:cs typeface="Segoe UI" panose="020B0502040204020203" pitchFamily="34" charset="0"/>
              </a:rPr>
              <a:t> </a:t>
            </a:r>
            <a:r>
              <a:rPr lang="de-DE" sz="2040" dirty="0" err="1" smtClean="0">
                <a:solidFill>
                  <a:prstClr val="black"/>
                </a:solidFill>
                <a:cs typeface="Segoe UI" panose="020B0502040204020203" pitchFamily="34" charset="0"/>
              </a:rPr>
              <a:t>current</a:t>
            </a:r>
            <a:r>
              <a:rPr lang="de-DE" sz="2040" dirty="0" smtClean="0">
                <a:solidFill>
                  <a:prstClr val="black"/>
                </a:solidFill>
                <a:cs typeface="Segoe UI" panose="020B0502040204020203" pitchFamily="34" charset="0"/>
              </a:rPr>
              <a:t> </a:t>
            </a:r>
            <a:r>
              <a:rPr lang="de-DE" sz="2040" dirty="0" err="1" smtClean="0">
                <a:solidFill>
                  <a:prstClr val="black"/>
                </a:solidFill>
                <a:cs typeface="Segoe UI" panose="020B0502040204020203" pitchFamily="34" charset="0"/>
              </a:rPr>
              <a:t>membership</a:t>
            </a:r>
            <a:r>
              <a:rPr lang="de-DE" sz="2040" dirty="0" smtClean="0">
                <a:solidFill>
                  <a:prstClr val="black"/>
                </a:solidFill>
                <a:cs typeface="Segoe UI" panose="020B0502040204020203" pitchFamily="34" charset="0"/>
              </a:rPr>
              <a:t> of </a:t>
            </a:r>
            <a:r>
              <a:rPr lang="de-DE" sz="2040" dirty="0" err="1" smtClean="0">
                <a:solidFill>
                  <a:prstClr val="black"/>
                </a:solidFill>
                <a:cs typeface="Segoe UI" panose="020B0502040204020203" pitchFamily="34" charset="0"/>
              </a:rPr>
              <a:t>the</a:t>
            </a:r>
            <a:r>
              <a:rPr lang="de-DE" sz="2040" dirty="0" smtClean="0">
                <a:solidFill>
                  <a:prstClr val="black"/>
                </a:solidFill>
                <a:cs typeface="Segoe UI" panose="020B0502040204020203" pitchFamily="34" charset="0"/>
              </a:rPr>
              <a:t> </a:t>
            </a:r>
            <a:r>
              <a:rPr lang="de-DE" sz="2040" dirty="0" err="1" smtClean="0">
                <a:solidFill>
                  <a:prstClr val="black"/>
                </a:solidFill>
                <a:cs typeface="Segoe UI" panose="020B0502040204020203" pitchFamily="34" charset="0"/>
              </a:rPr>
              <a:t>device</a:t>
            </a:r>
            <a:r>
              <a:rPr lang="de-DE" sz="2040" dirty="0" smtClean="0">
                <a:solidFill>
                  <a:prstClr val="black"/>
                </a:solidFill>
                <a:cs typeface="Segoe UI" panose="020B0502040204020203" pitchFamily="34" charset="0"/>
              </a:rPr>
              <a:t> in </a:t>
            </a:r>
            <a:r>
              <a:rPr lang="de-DE" sz="2040" dirty="0" err="1" smtClean="0">
                <a:solidFill>
                  <a:prstClr val="black"/>
                </a:solidFill>
                <a:cs typeface="Segoe UI" panose="020B0502040204020203" pitchFamily="34" charset="0"/>
              </a:rPr>
              <a:t>the</a:t>
            </a:r>
            <a:r>
              <a:rPr lang="de-DE" sz="2040" dirty="0" smtClean="0">
                <a:solidFill>
                  <a:prstClr val="black"/>
                </a:solidFill>
                <a:cs typeface="Segoe UI" panose="020B0502040204020203" pitchFamily="34" charset="0"/>
              </a:rPr>
              <a:t> </a:t>
            </a:r>
            <a:r>
              <a:rPr lang="de-DE" sz="2040" dirty="0" err="1" smtClean="0">
                <a:solidFill>
                  <a:prstClr val="black"/>
                </a:solidFill>
                <a:cs typeface="Segoe UI" panose="020B0502040204020203" pitchFamily="34" charset="0"/>
              </a:rPr>
              <a:t>solution</a:t>
            </a:r>
            <a:r>
              <a:rPr lang="de-DE" sz="2040" dirty="0" smtClean="0">
                <a:solidFill>
                  <a:prstClr val="black"/>
                </a:solidFill>
                <a:cs typeface="Segoe UI" panose="020B0502040204020203" pitchFamily="34" charset="0"/>
              </a:rPr>
              <a:t> </a:t>
            </a:r>
            <a:r>
              <a:rPr lang="de-DE" sz="2040" dirty="0" err="1" smtClean="0">
                <a:solidFill>
                  <a:prstClr val="black"/>
                </a:solidFill>
                <a:cs typeface="Segoe UI" panose="020B0502040204020203" pitchFamily="34" charset="0"/>
              </a:rPr>
              <a:t>context</a:t>
            </a:r>
            <a:r>
              <a:rPr lang="de-DE" sz="2040" dirty="0" smtClean="0">
                <a:solidFill>
                  <a:prstClr val="black"/>
                </a:solidFill>
                <a:cs typeface="Segoe UI" panose="020B0502040204020203" pitchFamily="34" charset="0"/>
              </a:rPr>
              <a:t>. </a:t>
            </a:r>
          </a:p>
          <a:p>
            <a:pPr algn="ctr"/>
            <a:endParaRPr lang="de-DE" sz="2040" dirty="0">
              <a:solidFill>
                <a:prstClr val="black"/>
              </a:solidFill>
              <a:cs typeface="Segoe UI" panose="020B0502040204020203" pitchFamily="34" charset="0"/>
            </a:endParaRPr>
          </a:p>
          <a:p>
            <a:pPr algn="ctr"/>
            <a:r>
              <a:rPr lang="de-DE" sz="2040" dirty="0" smtClean="0">
                <a:solidFill>
                  <a:prstClr val="black"/>
                </a:solidFill>
                <a:cs typeface="Segoe UI" panose="020B0502040204020203" pitchFamily="34" charset="0"/>
              </a:rPr>
              <a:t>As</a:t>
            </a:r>
            <a:r>
              <a:rPr lang="en-US" sz="2040" dirty="0" err="1" smtClean="0">
                <a:solidFill>
                  <a:prstClr val="black"/>
                </a:solidFill>
                <a:cs typeface="Segoe UI" panose="020B0502040204020203" pitchFamily="34" charset="0"/>
              </a:rPr>
              <a:t>ymmetrically</a:t>
            </a:r>
            <a:r>
              <a:rPr lang="en-US" sz="2040" dirty="0" smtClean="0">
                <a:solidFill>
                  <a:prstClr val="black"/>
                </a:solidFill>
                <a:cs typeface="Segoe UI" panose="020B0502040204020203" pitchFamily="34" charset="0"/>
              </a:rPr>
              <a:t> signed by directory. </a:t>
            </a:r>
            <a:r>
              <a:rPr lang="de-DE" sz="2040" dirty="0" err="1" smtClean="0">
                <a:solidFill>
                  <a:prstClr val="black"/>
                </a:solidFill>
                <a:cs typeface="Segoe UI" panose="020B0502040204020203" pitchFamily="34" charset="0"/>
              </a:rPr>
              <a:t>Cacheable</a:t>
            </a:r>
            <a:r>
              <a:rPr lang="de-DE" sz="2040" dirty="0" smtClean="0">
                <a:solidFill>
                  <a:prstClr val="black"/>
                </a:solidFill>
                <a:cs typeface="Segoe UI" panose="020B0502040204020203" pitchFamily="34" charset="0"/>
              </a:rPr>
              <a:t>. </a:t>
            </a:r>
            <a:r>
              <a:rPr lang="de-DE" sz="2040" dirty="0" err="1" smtClean="0">
                <a:solidFill>
                  <a:prstClr val="black"/>
                </a:solidFill>
                <a:cs typeface="Segoe UI" panose="020B0502040204020203" pitchFamily="34" charset="0"/>
              </a:rPr>
              <a:t>Expires</a:t>
            </a:r>
            <a:r>
              <a:rPr lang="de-DE" sz="2040" dirty="0" smtClean="0">
                <a:solidFill>
                  <a:prstClr val="black"/>
                </a:solidFill>
                <a:cs typeface="Segoe UI" panose="020B0502040204020203" pitchFamily="34" charset="0"/>
              </a:rPr>
              <a:t> </a:t>
            </a:r>
            <a:r>
              <a:rPr lang="de-DE" sz="2040" dirty="0" err="1" smtClean="0">
                <a:solidFill>
                  <a:prstClr val="black"/>
                </a:solidFill>
                <a:cs typeface="Segoe UI" panose="020B0502040204020203" pitchFamily="34" charset="0"/>
              </a:rPr>
              <a:t>periodically</a:t>
            </a:r>
            <a:r>
              <a:rPr lang="de-DE" sz="2040" dirty="0" smtClean="0">
                <a:solidFill>
                  <a:prstClr val="black"/>
                </a:solidFill>
                <a:cs typeface="Segoe UI" panose="020B0502040204020203" pitchFamily="34" charset="0"/>
              </a:rPr>
              <a:t>.</a:t>
            </a:r>
            <a:endParaRPr lang="en-US" sz="2040" dirty="0">
              <a:solidFill>
                <a:prstClr val="black"/>
              </a:solidFill>
              <a:cs typeface="Segoe UI" panose="020B0502040204020203" pitchFamily="34" charset="0"/>
            </a:endParaRPr>
          </a:p>
        </p:txBody>
      </p:sp>
    </p:spTree>
    <p:extLst>
      <p:ext uri="{BB962C8B-B14F-4D97-AF65-F5344CB8AC3E}">
        <p14:creationId xmlns:p14="http://schemas.microsoft.com/office/powerpoint/2010/main" val="361063392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85" y="187743"/>
            <a:ext cx="10724938" cy="1351952"/>
          </a:xfrm>
        </p:spPr>
        <p:txBody>
          <a:bodyPr>
            <a:normAutofit/>
          </a:bodyPr>
          <a:lstStyle/>
          <a:p>
            <a:r>
              <a:rPr lang="en-US" dirty="0"/>
              <a:t>Vehicle Telematics</a:t>
            </a:r>
          </a:p>
        </p:txBody>
      </p:sp>
      <p:sp>
        <p:nvSpPr>
          <p:cNvPr id="13" name="Rectangle 12"/>
          <p:cNvSpPr/>
          <p:nvPr/>
        </p:nvSpPr>
        <p:spPr>
          <a:xfrm>
            <a:off x="7933949" y="1415985"/>
            <a:ext cx="4077350" cy="4408610"/>
          </a:xfrm>
          <a:prstGeom prst="rect">
            <a:avLst/>
          </a:prstGeom>
        </p:spPr>
        <p:style>
          <a:lnRef idx="1">
            <a:schemeClr val="accent4"/>
          </a:lnRef>
          <a:fillRef idx="2">
            <a:schemeClr val="accent4"/>
          </a:fillRef>
          <a:effectRef idx="1">
            <a:schemeClr val="accent4"/>
          </a:effectRef>
          <a:fontRef idx="minor">
            <a:schemeClr val="dk1"/>
          </a:fontRef>
        </p:style>
        <p:txBody>
          <a:bodyPr rIns="746083" rtlCol="0" anchor="t"/>
          <a:lstStyle/>
          <a:p>
            <a:pPr algn="r"/>
            <a:r>
              <a:rPr lang="en-US" sz="1836" dirty="0">
                <a:solidFill>
                  <a:prstClr val="black"/>
                </a:solidFill>
              </a:rPr>
              <a:t>Datacenter(“Cloud”)</a:t>
            </a:r>
          </a:p>
        </p:txBody>
      </p:sp>
      <p:sp>
        <p:nvSpPr>
          <p:cNvPr id="15" name="Rectangle 14"/>
          <p:cNvSpPr/>
          <p:nvPr/>
        </p:nvSpPr>
        <p:spPr>
          <a:xfrm>
            <a:off x="1151909" y="1619534"/>
            <a:ext cx="3669788" cy="411694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836" dirty="0">
                <a:solidFill>
                  <a:prstClr val="black"/>
                </a:solidFill>
              </a:rPr>
              <a:t>Vehicle</a:t>
            </a:r>
          </a:p>
        </p:txBody>
      </p:sp>
      <p:sp>
        <p:nvSpPr>
          <p:cNvPr id="5" name="Rectangle 4"/>
          <p:cNvSpPr/>
          <p:nvPr/>
        </p:nvSpPr>
        <p:spPr>
          <a:xfrm>
            <a:off x="1363580" y="3227995"/>
            <a:ext cx="2041646" cy="1089603"/>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a:solidFill>
                  <a:prstClr val="white"/>
                </a:solidFill>
              </a:rPr>
              <a:t>Diagnostics</a:t>
            </a:r>
          </a:p>
        </p:txBody>
      </p:sp>
      <p:sp>
        <p:nvSpPr>
          <p:cNvPr id="17" name="Rectangle 16"/>
          <p:cNvSpPr/>
          <p:nvPr/>
        </p:nvSpPr>
        <p:spPr>
          <a:xfrm>
            <a:off x="1363580" y="1990001"/>
            <a:ext cx="2041646" cy="1089603"/>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a:solidFill>
                  <a:prstClr val="white"/>
                </a:solidFill>
              </a:rPr>
              <a:t>Entertainment</a:t>
            </a:r>
          </a:p>
        </p:txBody>
      </p:sp>
      <p:sp>
        <p:nvSpPr>
          <p:cNvPr id="26" name="Rectangle 25"/>
          <p:cNvSpPr/>
          <p:nvPr/>
        </p:nvSpPr>
        <p:spPr>
          <a:xfrm>
            <a:off x="1363579" y="4507179"/>
            <a:ext cx="2041646" cy="1089603"/>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a:solidFill>
                  <a:prstClr val="white"/>
                </a:solidFill>
              </a:rPr>
              <a:t>Control</a:t>
            </a:r>
          </a:p>
        </p:txBody>
      </p:sp>
      <p:sp>
        <p:nvSpPr>
          <p:cNvPr id="34" name="Rectangle 33"/>
          <p:cNvSpPr/>
          <p:nvPr/>
        </p:nvSpPr>
        <p:spPr>
          <a:xfrm>
            <a:off x="3737877" y="2008091"/>
            <a:ext cx="443738" cy="3618497"/>
          </a:xfrm>
          <a:prstGeom prst="rect">
            <a:avLst/>
          </a:prstGeom>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US" sz="1836" dirty="0">
                <a:solidFill>
                  <a:prstClr val="white"/>
                </a:solidFill>
              </a:rPr>
              <a:t>CAN BUS / “Telematics Box”</a:t>
            </a:r>
          </a:p>
        </p:txBody>
      </p:sp>
      <p:sp>
        <p:nvSpPr>
          <p:cNvPr id="35" name="Left-Right Arrow 34"/>
          <p:cNvSpPr/>
          <p:nvPr/>
        </p:nvSpPr>
        <p:spPr>
          <a:xfrm>
            <a:off x="3252408" y="2361185"/>
            <a:ext cx="477584" cy="339266"/>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36">
              <a:solidFill>
                <a:prstClr val="white"/>
              </a:solidFill>
            </a:endParaRPr>
          </a:p>
        </p:txBody>
      </p:sp>
      <p:sp>
        <p:nvSpPr>
          <p:cNvPr id="36" name="Left-Right Arrow 35"/>
          <p:cNvSpPr/>
          <p:nvPr/>
        </p:nvSpPr>
        <p:spPr>
          <a:xfrm>
            <a:off x="3253992" y="3594054"/>
            <a:ext cx="477584" cy="339266"/>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36">
              <a:solidFill>
                <a:prstClr val="white"/>
              </a:solidFill>
            </a:endParaRPr>
          </a:p>
        </p:txBody>
      </p:sp>
      <p:sp>
        <p:nvSpPr>
          <p:cNvPr id="37" name="Left-Right Arrow 36"/>
          <p:cNvSpPr/>
          <p:nvPr/>
        </p:nvSpPr>
        <p:spPr>
          <a:xfrm>
            <a:off x="3248319" y="4879908"/>
            <a:ext cx="477584" cy="339266"/>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36">
              <a:solidFill>
                <a:prstClr val="white"/>
              </a:solidFill>
            </a:endParaRPr>
          </a:p>
        </p:txBody>
      </p:sp>
      <p:sp>
        <p:nvSpPr>
          <p:cNvPr id="49" name="Rectangle 48"/>
          <p:cNvSpPr/>
          <p:nvPr/>
        </p:nvSpPr>
        <p:spPr>
          <a:xfrm>
            <a:off x="8146525" y="2002775"/>
            <a:ext cx="443738" cy="3618497"/>
          </a:xfrm>
          <a:prstGeom prst="rect">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vert="vert270" rtlCol="0" anchor="ctr"/>
          <a:lstStyle/>
          <a:p>
            <a:pPr algn="ctr"/>
            <a:r>
              <a:rPr lang="en-US" sz="1836" dirty="0">
                <a:solidFill>
                  <a:prstClr val="white"/>
                </a:solidFill>
              </a:rPr>
              <a:t>Telematics Gateway</a:t>
            </a:r>
          </a:p>
        </p:txBody>
      </p:sp>
      <p:sp>
        <p:nvSpPr>
          <p:cNvPr id="51" name="Rectangle 50"/>
          <p:cNvSpPr/>
          <p:nvPr/>
        </p:nvSpPr>
        <p:spPr>
          <a:xfrm>
            <a:off x="9045245" y="2021711"/>
            <a:ext cx="875546" cy="582589"/>
          </a:xfrm>
          <a:prstGeom prst="rect">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836" dirty="0">
                <a:solidFill>
                  <a:prstClr val="white"/>
                </a:solidFill>
              </a:rPr>
              <a:t>ERP</a:t>
            </a:r>
          </a:p>
        </p:txBody>
      </p:sp>
      <p:sp>
        <p:nvSpPr>
          <p:cNvPr id="53" name="Rectangle 52"/>
          <p:cNvSpPr/>
          <p:nvPr/>
        </p:nvSpPr>
        <p:spPr>
          <a:xfrm>
            <a:off x="9039279" y="2679061"/>
            <a:ext cx="875546" cy="582589"/>
          </a:xfrm>
          <a:prstGeom prst="rect">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836" dirty="0">
                <a:solidFill>
                  <a:prstClr val="white"/>
                </a:solidFill>
              </a:rPr>
              <a:t>CRM</a:t>
            </a:r>
          </a:p>
        </p:txBody>
      </p:sp>
      <p:sp>
        <p:nvSpPr>
          <p:cNvPr id="59" name="Rectangle 58"/>
          <p:cNvSpPr/>
          <p:nvPr/>
        </p:nvSpPr>
        <p:spPr>
          <a:xfrm>
            <a:off x="10423965" y="2013333"/>
            <a:ext cx="1399919" cy="3607939"/>
          </a:xfrm>
          <a:prstGeom prst="rect">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40" dirty="0">
                <a:solidFill>
                  <a:prstClr val="white"/>
                </a:solidFill>
              </a:rPr>
              <a:t>Fleet, Vehicle, and Driver Solutions</a:t>
            </a:r>
          </a:p>
        </p:txBody>
      </p:sp>
      <p:sp>
        <p:nvSpPr>
          <p:cNvPr id="63" name="Rectangle 62"/>
          <p:cNvSpPr/>
          <p:nvPr/>
        </p:nvSpPr>
        <p:spPr>
          <a:xfrm>
            <a:off x="9042332" y="4384204"/>
            <a:ext cx="875546" cy="582589"/>
          </a:xfrm>
          <a:prstGeom prst="rect">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836" dirty="0">
                <a:solidFill>
                  <a:prstClr val="white"/>
                </a:solidFill>
              </a:rPr>
              <a:t>…</a:t>
            </a:r>
          </a:p>
        </p:txBody>
      </p:sp>
      <p:sp>
        <p:nvSpPr>
          <p:cNvPr id="64" name="Left-Right Arrow 63"/>
          <p:cNvSpPr/>
          <p:nvPr/>
        </p:nvSpPr>
        <p:spPr>
          <a:xfrm>
            <a:off x="8587350" y="4513756"/>
            <a:ext cx="449017" cy="339266"/>
          </a:xfrm>
          <a:prstGeom prst="leftRightArrow">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36">
              <a:solidFill>
                <a:prstClr val="white"/>
              </a:solidFill>
            </a:endParaRPr>
          </a:p>
        </p:txBody>
      </p:sp>
      <p:sp>
        <p:nvSpPr>
          <p:cNvPr id="65" name="Rectangle 64"/>
          <p:cNvSpPr/>
          <p:nvPr/>
        </p:nvSpPr>
        <p:spPr>
          <a:xfrm>
            <a:off x="9021337" y="5025773"/>
            <a:ext cx="1403834" cy="582589"/>
          </a:xfrm>
          <a:prstGeom prst="rect">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836" dirty="0">
                <a:solidFill>
                  <a:prstClr val="white"/>
                </a:solidFill>
              </a:rPr>
              <a:t>…</a:t>
            </a:r>
          </a:p>
        </p:txBody>
      </p:sp>
      <p:sp>
        <p:nvSpPr>
          <p:cNvPr id="66" name="Left-Right Arrow 65"/>
          <p:cNvSpPr/>
          <p:nvPr/>
        </p:nvSpPr>
        <p:spPr>
          <a:xfrm>
            <a:off x="8587350" y="5155324"/>
            <a:ext cx="449017" cy="339266"/>
          </a:xfrm>
          <a:prstGeom prst="leftRightArrow">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36">
              <a:solidFill>
                <a:prstClr val="white"/>
              </a:solidFill>
            </a:endParaRPr>
          </a:p>
        </p:txBody>
      </p:sp>
      <p:sp>
        <p:nvSpPr>
          <p:cNvPr id="50" name="Left-Right Arrow 49"/>
          <p:cNvSpPr/>
          <p:nvPr/>
        </p:nvSpPr>
        <p:spPr>
          <a:xfrm>
            <a:off x="4350198" y="3508371"/>
            <a:ext cx="3796326" cy="339266"/>
          </a:xfrm>
          <a:prstGeom prst="leftRightArrow">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836">
              <a:solidFill>
                <a:prstClr val="white"/>
              </a:solidFill>
            </a:endParaRPr>
          </a:p>
        </p:txBody>
      </p:sp>
      <p:sp>
        <p:nvSpPr>
          <p:cNvPr id="80" name="Left-Right Arrow 79"/>
          <p:cNvSpPr/>
          <p:nvPr/>
        </p:nvSpPr>
        <p:spPr>
          <a:xfrm>
            <a:off x="9947870" y="2158172"/>
            <a:ext cx="449017" cy="339266"/>
          </a:xfrm>
          <a:prstGeom prst="leftRightArrow">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36">
              <a:solidFill>
                <a:prstClr val="white"/>
              </a:solidFill>
            </a:endParaRPr>
          </a:p>
        </p:txBody>
      </p:sp>
      <p:sp>
        <p:nvSpPr>
          <p:cNvPr id="81" name="Left-Right Arrow 80"/>
          <p:cNvSpPr/>
          <p:nvPr/>
        </p:nvSpPr>
        <p:spPr>
          <a:xfrm>
            <a:off x="9940021" y="2817385"/>
            <a:ext cx="449017" cy="339266"/>
          </a:xfrm>
          <a:prstGeom prst="leftRightArrow">
            <a:avLst/>
          </a:prstGeom>
          <a:solidFill>
            <a:srgbClr val="F7C1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36">
              <a:solidFill>
                <a:prstClr val="white"/>
              </a:solidFill>
            </a:endParaRPr>
          </a:p>
        </p:txBody>
      </p:sp>
      <p:sp>
        <p:nvSpPr>
          <p:cNvPr id="70" name="Left-Right Arrow 69"/>
          <p:cNvSpPr/>
          <p:nvPr/>
        </p:nvSpPr>
        <p:spPr>
          <a:xfrm>
            <a:off x="1171228" y="5853291"/>
            <a:ext cx="3010387" cy="268339"/>
          </a:xfrm>
          <a:prstGeom prst="leftRightArrow">
            <a:avLst>
              <a:gd name="adj1" fmla="val 65091"/>
              <a:gd name="adj2"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24" dirty="0">
                <a:solidFill>
                  <a:prstClr val="white"/>
                </a:solidFill>
              </a:rPr>
              <a:t>Control</a:t>
            </a:r>
          </a:p>
        </p:txBody>
      </p:sp>
      <p:sp>
        <p:nvSpPr>
          <p:cNvPr id="72" name="Left-Right Arrow 71"/>
          <p:cNvSpPr/>
          <p:nvPr/>
        </p:nvSpPr>
        <p:spPr>
          <a:xfrm>
            <a:off x="1171228" y="6387917"/>
            <a:ext cx="10736733" cy="268339"/>
          </a:xfrm>
          <a:prstGeom prst="leftRightArrow">
            <a:avLst>
              <a:gd name="adj1" fmla="val 65091"/>
              <a:gd name="adj2"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24" dirty="0">
                <a:solidFill>
                  <a:prstClr val="white"/>
                </a:solidFill>
              </a:rPr>
              <a:t>Value-Add Services, Analysis and Optimization</a:t>
            </a:r>
          </a:p>
        </p:txBody>
      </p:sp>
      <p:sp>
        <p:nvSpPr>
          <p:cNvPr id="73" name="Left-Right Arrow 72"/>
          <p:cNvSpPr/>
          <p:nvPr/>
        </p:nvSpPr>
        <p:spPr>
          <a:xfrm>
            <a:off x="1171228" y="6678381"/>
            <a:ext cx="10736733" cy="268339"/>
          </a:xfrm>
          <a:prstGeom prst="leftRightArrow">
            <a:avLst>
              <a:gd name="adj1" fmla="val 65091"/>
              <a:gd name="adj2"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24" dirty="0">
                <a:solidFill>
                  <a:prstClr val="white"/>
                </a:solidFill>
              </a:rPr>
              <a:t>Servicing</a:t>
            </a:r>
          </a:p>
        </p:txBody>
      </p:sp>
      <p:cxnSp>
        <p:nvCxnSpPr>
          <p:cNvPr id="75" name="Straight Connector 74"/>
          <p:cNvCxnSpPr/>
          <p:nvPr/>
        </p:nvCxnSpPr>
        <p:spPr>
          <a:xfrm flipH="1">
            <a:off x="11907961" y="2013333"/>
            <a:ext cx="1957" cy="4933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264162" y="2021711"/>
            <a:ext cx="3490" cy="4103342"/>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251" y="5869251"/>
            <a:ext cx="1212519" cy="286306"/>
          </a:xfrm>
          <a:prstGeom prst="rect">
            <a:avLst/>
          </a:prstGeom>
          <a:noFill/>
        </p:spPr>
        <p:txBody>
          <a:bodyPr wrap="none" rtlCol="0">
            <a:spAutoFit/>
          </a:bodyPr>
          <a:lstStyle/>
          <a:p>
            <a:r>
              <a:rPr lang="en-US" sz="1224" dirty="0">
                <a:solidFill>
                  <a:prstClr val="black"/>
                </a:solidFill>
              </a:rPr>
              <a:t>Hard real-time</a:t>
            </a:r>
          </a:p>
        </p:txBody>
      </p:sp>
      <p:sp>
        <p:nvSpPr>
          <p:cNvPr id="74" name="TextBox 73"/>
          <p:cNvSpPr txBox="1"/>
          <p:nvPr/>
        </p:nvSpPr>
        <p:spPr>
          <a:xfrm>
            <a:off x="14309" y="6396815"/>
            <a:ext cx="1208071" cy="286306"/>
          </a:xfrm>
          <a:prstGeom prst="rect">
            <a:avLst/>
          </a:prstGeom>
          <a:noFill/>
        </p:spPr>
        <p:txBody>
          <a:bodyPr wrap="none" rtlCol="0">
            <a:spAutoFit/>
          </a:bodyPr>
          <a:lstStyle/>
          <a:p>
            <a:r>
              <a:rPr lang="en-US" sz="1224" dirty="0">
                <a:solidFill>
                  <a:prstClr val="black"/>
                </a:solidFill>
              </a:rPr>
              <a:t>Near real-time</a:t>
            </a:r>
          </a:p>
        </p:txBody>
      </p:sp>
      <p:cxnSp>
        <p:nvCxnSpPr>
          <p:cNvPr id="55" name="Straight Connector 54"/>
          <p:cNvCxnSpPr/>
          <p:nvPr/>
        </p:nvCxnSpPr>
        <p:spPr>
          <a:xfrm flipH="1" flipV="1">
            <a:off x="69301" y="6148426"/>
            <a:ext cx="1046225" cy="333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 name="Rectangular Callout 3"/>
          <p:cNvSpPr/>
          <p:nvPr/>
        </p:nvSpPr>
        <p:spPr>
          <a:xfrm>
            <a:off x="5239776" y="443468"/>
            <a:ext cx="2312514" cy="2686956"/>
          </a:xfrm>
          <a:prstGeom prst="wedgeRectCallou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40" dirty="0" smtClean="0">
                <a:solidFill>
                  <a:prstClr val="black"/>
                </a:solidFill>
                <a:cs typeface="Segoe UI" panose="020B0502040204020203" pitchFamily="34" charset="0"/>
              </a:rPr>
              <a:t>AMQP 1.0 Link</a:t>
            </a:r>
            <a:br>
              <a:rPr lang="en-US" sz="2040" dirty="0" smtClean="0">
                <a:solidFill>
                  <a:prstClr val="black"/>
                </a:solidFill>
                <a:cs typeface="Segoe UI" panose="020B0502040204020203" pitchFamily="34" charset="0"/>
              </a:rPr>
            </a:br>
            <a:r>
              <a:rPr lang="en-US" sz="2040" dirty="0" smtClean="0">
                <a:solidFill>
                  <a:prstClr val="black"/>
                </a:solidFill>
                <a:cs typeface="Segoe UI" panose="020B0502040204020203" pitchFamily="34" charset="0"/>
              </a:rPr>
              <a:t>Bi-Directional</a:t>
            </a:r>
            <a:br>
              <a:rPr lang="en-US" sz="2040" dirty="0" smtClean="0">
                <a:solidFill>
                  <a:prstClr val="black"/>
                </a:solidFill>
                <a:cs typeface="Segoe UI" panose="020B0502040204020203" pitchFamily="34" charset="0"/>
              </a:rPr>
            </a:br>
            <a:r>
              <a:rPr lang="en-US" sz="2040" dirty="0" smtClean="0">
                <a:solidFill>
                  <a:prstClr val="black"/>
                </a:solidFill>
                <a:cs typeface="Segoe UI" panose="020B0502040204020203" pitchFamily="34" charset="0"/>
              </a:rPr>
              <a:t>Secure</a:t>
            </a:r>
          </a:p>
          <a:p>
            <a:pPr algn="ctr"/>
            <a:r>
              <a:rPr lang="en-US" sz="2040" dirty="0" smtClean="0">
                <a:solidFill>
                  <a:prstClr val="black"/>
                </a:solidFill>
                <a:cs typeface="Segoe UI" panose="020B0502040204020203" pitchFamily="34" charset="0"/>
              </a:rPr>
              <a:t>Reliable Transfer</a:t>
            </a:r>
            <a:br>
              <a:rPr lang="en-US" sz="2040" dirty="0" smtClean="0">
                <a:solidFill>
                  <a:prstClr val="black"/>
                </a:solidFill>
                <a:cs typeface="Segoe UI" panose="020B0502040204020203" pitchFamily="34" charset="0"/>
              </a:rPr>
            </a:br>
            <a:r>
              <a:rPr lang="en-US" sz="2040" dirty="0" smtClean="0">
                <a:solidFill>
                  <a:prstClr val="black"/>
                </a:solidFill>
                <a:cs typeface="Segoe UI" panose="020B0502040204020203" pitchFamily="34" charset="0"/>
              </a:rPr>
              <a:t>Application Level</a:t>
            </a:r>
          </a:p>
          <a:p>
            <a:pPr algn="ctr"/>
            <a:r>
              <a:rPr lang="en-US" sz="2040" dirty="0" smtClean="0">
                <a:solidFill>
                  <a:prstClr val="black"/>
                </a:solidFill>
                <a:cs typeface="Segoe UI" panose="020B0502040204020203" pitchFamily="34" charset="0"/>
              </a:rPr>
              <a:t>No Peer Exposure</a:t>
            </a:r>
            <a:endParaRPr lang="en-US" sz="2040" dirty="0">
              <a:solidFill>
                <a:prstClr val="black"/>
              </a:solidFill>
              <a:cs typeface="Segoe UI" panose="020B0502040204020203" pitchFamily="34" charset="0"/>
            </a:endParaRPr>
          </a:p>
        </p:txBody>
      </p:sp>
    </p:spTree>
    <p:extLst>
      <p:ext uri="{BB962C8B-B14F-4D97-AF65-F5344CB8AC3E}">
        <p14:creationId xmlns:p14="http://schemas.microsoft.com/office/powerpoint/2010/main" val="15009754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079430" y="2278964"/>
            <a:ext cx="5562007" cy="2970898"/>
          </a:xfrm>
          <a:prstGeom prst="rect">
            <a:avLst/>
          </a:prstGeom>
          <a:solidFill>
            <a:schemeClr val="accent2">
              <a:lumMod val="20000"/>
              <a:lumOff val="80000"/>
            </a:schemeClr>
          </a:solidFill>
          <a:ln w="28575">
            <a:prstDash val="sysDot"/>
          </a:ln>
        </p:spPr>
        <p:style>
          <a:lnRef idx="1">
            <a:schemeClr val="accent5"/>
          </a:lnRef>
          <a:fillRef idx="3">
            <a:schemeClr val="accent5"/>
          </a:fillRef>
          <a:effectRef idx="2">
            <a:schemeClr val="accent5"/>
          </a:effectRef>
          <a:fontRef idx="minor">
            <a:schemeClr val="lt1"/>
          </a:fontRef>
        </p:style>
        <p:txBody>
          <a:bodyPr lIns="91440" tIns="91440" rIns="91440" bIns="91440" rtlCol="0" anchor="t"/>
          <a:lstStyle/>
          <a:p>
            <a:pPr algn="r"/>
            <a:endParaRPr lang="de-DE" dirty="0" smtClean="0">
              <a:solidFill>
                <a:prstClr val="black"/>
              </a:solidFill>
              <a:cs typeface="Segoe UI" panose="020B0502040204020203" pitchFamily="34" charset="0"/>
            </a:endParaRPr>
          </a:p>
        </p:txBody>
      </p:sp>
      <p:sp>
        <p:nvSpPr>
          <p:cNvPr id="5" name="Title 4"/>
          <p:cNvSpPr>
            <a:spLocks noGrp="1"/>
          </p:cNvSpPr>
          <p:nvPr>
            <p:ph type="title"/>
          </p:nvPr>
        </p:nvSpPr>
        <p:spPr/>
        <p:txBody>
          <a:bodyPr/>
          <a:lstStyle/>
          <a:p>
            <a:r>
              <a:rPr lang="de-DE" dirty="0" smtClean="0"/>
              <a:t>Industrial Automation</a:t>
            </a:r>
            <a:endParaRPr lang="en-US" dirty="0"/>
          </a:p>
        </p:txBody>
      </p:sp>
      <p:sp>
        <p:nvSpPr>
          <p:cNvPr id="9" name="Rectangle 8"/>
          <p:cNvSpPr/>
          <p:nvPr/>
        </p:nvSpPr>
        <p:spPr>
          <a:xfrm>
            <a:off x="1474903" y="3641882"/>
            <a:ext cx="755703" cy="692727"/>
          </a:xfrm>
          <a:prstGeom prst="rect">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de-DE" sz="1600" dirty="0" smtClean="0">
                <a:solidFill>
                  <a:prstClr val="white"/>
                </a:solidFill>
                <a:cs typeface="Segoe UI" panose="020B0502040204020203" pitchFamily="34" charset="0"/>
              </a:rPr>
              <a:t>Device</a:t>
            </a:r>
            <a:endParaRPr lang="en-US" sz="1600" dirty="0">
              <a:solidFill>
                <a:prstClr val="white"/>
              </a:solidFill>
              <a:cs typeface="Segoe UI" panose="020B0502040204020203" pitchFamily="34" charset="0"/>
            </a:endParaRPr>
          </a:p>
        </p:txBody>
      </p:sp>
      <p:sp>
        <p:nvSpPr>
          <p:cNvPr id="10" name="Rectangle 9"/>
          <p:cNvSpPr/>
          <p:nvPr/>
        </p:nvSpPr>
        <p:spPr>
          <a:xfrm>
            <a:off x="2605542" y="4725211"/>
            <a:ext cx="755703" cy="692727"/>
          </a:xfrm>
          <a:prstGeom prst="rect">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de-DE" sz="1600" dirty="0" smtClean="0">
                <a:solidFill>
                  <a:prstClr val="white"/>
                </a:solidFill>
                <a:cs typeface="Segoe UI" panose="020B0502040204020203" pitchFamily="34" charset="0"/>
              </a:rPr>
              <a:t>Device</a:t>
            </a:r>
            <a:endParaRPr lang="en-US" sz="1600" dirty="0">
              <a:solidFill>
                <a:prstClr val="white"/>
              </a:solidFill>
              <a:cs typeface="Segoe UI" panose="020B0502040204020203" pitchFamily="34" charset="0"/>
            </a:endParaRPr>
          </a:p>
        </p:txBody>
      </p:sp>
      <p:sp>
        <p:nvSpPr>
          <p:cNvPr id="11" name="Rectangle 10"/>
          <p:cNvSpPr/>
          <p:nvPr/>
        </p:nvSpPr>
        <p:spPr>
          <a:xfrm>
            <a:off x="2606580" y="2781186"/>
            <a:ext cx="755703" cy="692727"/>
          </a:xfrm>
          <a:prstGeom prst="rect">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de-DE" sz="1600" dirty="0" smtClean="0">
                <a:solidFill>
                  <a:prstClr val="black"/>
                </a:solidFill>
                <a:cs typeface="Segoe UI" panose="020B0502040204020203" pitchFamily="34" charset="0"/>
              </a:rPr>
              <a:t>Device</a:t>
            </a:r>
            <a:endParaRPr lang="en-US" sz="1600" dirty="0">
              <a:solidFill>
                <a:prstClr val="black"/>
              </a:solidFill>
              <a:cs typeface="Segoe UI" panose="020B0502040204020203" pitchFamily="34" charset="0"/>
            </a:endParaRPr>
          </a:p>
        </p:txBody>
      </p:sp>
      <p:cxnSp>
        <p:nvCxnSpPr>
          <p:cNvPr id="13" name="Curved Connector 12"/>
          <p:cNvCxnSpPr>
            <a:stCxn id="11" idx="1"/>
            <a:endCxn id="9" idx="0"/>
          </p:cNvCxnSpPr>
          <p:nvPr/>
        </p:nvCxnSpPr>
        <p:spPr>
          <a:xfrm rot="10800000" flipV="1">
            <a:off x="1852756" y="3127550"/>
            <a:ext cx="753825" cy="514332"/>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9" idx="2"/>
            <a:endCxn id="10" idx="1"/>
          </p:cNvCxnSpPr>
          <p:nvPr/>
        </p:nvCxnSpPr>
        <p:spPr>
          <a:xfrm rot="16200000" flipH="1">
            <a:off x="1860665" y="4326698"/>
            <a:ext cx="736966" cy="752787"/>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0" idx="3"/>
            <a:endCxn id="20" idx="2"/>
          </p:cNvCxnSpPr>
          <p:nvPr/>
        </p:nvCxnSpPr>
        <p:spPr>
          <a:xfrm flipV="1">
            <a:off x="3361245" y="4339828"/>
            <a:ext cx="690629" cy="731747"/>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674022" y="3647101"/>
            <a:ext cx="755703" cy="692727"/>
          </a:xfrm>
          <a:prstGeom prst="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sz="1600" dirty="0" smtClean="0">
                <a:solidFill>
                  <a:prstClr val="white"/>
                </a:solidFill>
                <a:cs typeface="Segoe UI" panose="020B0502040204020203" pitchFamily="34" charset="0"/>
              </a:rPr>
              <a:t>Device</a:t>
            </a:r>
            <a:endParaRPr lang="en-US" sz="1600" dirty="0">
              <a:solidFill>
                <a:prstClr val="white"/>
              </a:solidFill>
              <a:cs typeface="Segoe UI" panose="020B0502040204020203" pitchFamily="34" charset="0"/>
            </a:endParaRPr>
          </a:p>
        </p:txBody>
      </p:sp>
      <p:cxnSp>
        <p:nvCxnSpPr>
          <p:cNvPr id="23" name="Curved Connector 22"/>
          <p:cNvCxnSpPr>
            <a:stCxn id="20" idx="0"/>
            <a:endCxn id="11" idx="3"/>
          </p:cNvCxnSpPr>
          <p:nvPr/>
        </p:nvCxnSpPr>
        <p:spPr>
          <a:xfrm rot="16200000" flipV="1">
            <a:off x="3447304" y="3042530"/>
            <a:ext cx="519551" cy="689591"/>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1" idx="2"/>
            <a:endCxn id="10" idx="0"/>
          </p:cNvCxnSpPr>
          <p:nvPr/>
        </p:nvCxnSpPr>
        <p:spPr>
          <a:xfrm flipH="1">
            <a:off x="2983394" y="3473913"/>
            <a:ext cx="1038" cy="125129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2870130" y="1831484"/>
            <a:ext cx="228600" cy="210748"/>
          </a:xfrm>
          <a:prstGeom prst="ellipse">
            <a:avLst/>
          </a:prstGeom>
          <a:noFill/>
          <a:ln>
            <a:no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78" name="Rectangle 77"/>
          <p:cNvSpPr/>
          <p:nvPr/>
        </p:nvSpPr>
        <p:spPr>
          <a:xfrm>
            <a:off x="5963938" y="2696586"/>
            <a:ext cx="920915" cy="822808"/>
          </a:xfrm>
          <a:prstGeom prst="rect">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de-DE" sz="1600" dirty="0" smtClean="0">
                <a:solidFill>
                  <a:prstClr val="white"/>
                </a:solidFill>
                <a:cs typeface="Segoe UI" panose="020B0502040204020203" pitchFamily="34" charset="0"/>
              </a:rPr>
              <a:t>OPC UA Gateway</a:t>
            </a:r>
            <a:endParaRPr lang="en-US" sz="1600" dirty="0">
              <a:solidFill>
                <a:prstClr val="white"/>
              </a:solidFill>
              <a:cs typeface="Segoe UI" panose="020B0502040204020203" pitchFamily="34" charset="0"/>
            </a:endParaRPr>
          </a:p>
        </p:txBody>
      </p:sp>
      <p:sp>
        <p:nvSpPr>
          <p:cNvPr id="80" name="Rectangle 79"/>
          <p:cNvSpPr/>
          <p:nvPr/>
        </p:nvSpPr>
        <p:spPr>
          <a:xfrm>
            <a:off x="8385220" y="2092508"/>
            <a:ext cx="3733800" cy="3995554"/>
          </a:xfrm>
          <a:prstGeom prst="rect">
            <a:avLst/>
          </a:prstGeom>
          <a:solidFill>
            <a:schemeClr val="bg1">
              <a:lumMod val="95000"/>
            </a:schemeClr>
          </a:solidFill>
          <a:ln w="28575">
            <a:solidFill>
              <a:schemeClr val="accent2"/>
            </a:solidFill>
            <a:prstDash val="sysDot"/>
          </a:ln>
        </p:spPr>
        <p:style>
          <a:lnRef idx="1">
            <a:schemeClr val="accent5"/>
          </a:lnRef>
          <a:fillRef idx="3">
            <a:schemeClr val="accent5"/>
          </a:fillRef>
          <a:effectRef idx="2">
            <a:schemeClr val="accent5"/>
          </a:effectRef>
          <a:fontRef idx="minor">
            <a:schemeClr val="lt1"/>
          </a:fontRef>
        </p:style>
        <p:txBody>
          <a:bodyPr lIns="91440" tIns="91440" rIns="91440" bIns="91440" rtlCol="0" anchor="b"/>
          <a:lstStyle/>
          <a:p>
            <a:pPr algn="r"/>
            <a:r>
              <a:rPr lang="de-DE" dirty="0" smtClean="0">
                <a:solidFill>
                  <a:prstClr val="black"/>
                </a:solidFill>
                <a:cs typeface="Segoe UI" panose="020B0502040204020203" pitchFamily="34" charset="0"/>
              </a:rPr>
              <a:t>Cloud Systems</a:t>
            </a:r>
            <a:endParaRPr lang="en-US" dirty="0">
              <a:solidFill>
                <a:prstClr val="black"/>
              </a:solidFill>
              <a:cs typeface="Segoe UI" panose="020B0502040204020203" pitchFamily="34" charset="0"/>
            </a:endParaRPr>
          </a:p>
        </p:txBody>
      </p:sp>
      <p:cxnSp>
        <p:nvCxnSpPr>
          <p:cNvPr id="86" name="Curved Connector 85"/>
          <p:cNvCxnSpPr>
            <a:stCxn id="20" idx="3"/>
            <a:endCxn id="78" idx="1"/>
          </p:cNvCxnSpPr>
          <p:nvPr/>
        </p:nvCxnSpPr>
        <p:spPr>
          <a:xfrm flipV="1">
            <a:off x="4429725" y="3107990"/>
            <a:ext cx="1534213" cy="885475"/>
          </a:xfrm>
          <a:prstGeom prst="curved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8562892" y="3275417"/>
            <a:ext cx="1013006" cy="1459869"/>
          </a:xfrm>
          <a:prstGeom prst="rect">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de-DE" dirty="0" smtClean="0">
                <a:solidFill>
                  <a:prstClr val="black"/>
                </a:solidFill>
                <a:cs typeface="Segoe UI" panose="020B0502040204020203" pitchFamily="34" charset="0"/>
              </a:rPr>
              <a:t>Cloud Gateway</a:t>
            </a:r>
            <a:endParaRPr lang="en-US" dirty="0">
              <a:solidFill>
                <a:prstClr val="black"/>
              </a:solidFill>
              <a:cs typeface="Segoe UI" panose="020B0502040204020203" pitchFamily="34" charset="0"/>
            </a:endParaRPr>
          </a:p>
        </p:txBody>
      </p:sp>
      <p:cxnSp>
        <p:nvCxnSpPr>
          <p:cNvPr id="126" name="Curved Connector 125"/>
          <p:cNvCxnSpPr/>
          <p:nvPr/>
        </p:nvCxnSpPr>
        <p:spPr>
          <a:xfrm>
            <a:off x="6884853" y="2861682"/>
            <a:ext cx="1671388" cy="928008"/>
          </a:xfrm>
          <a:prstGeom prst="curvedConnector3">
            <a:avLst>
              <a:gd name="adj1" fmla="val 65908"/>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8556241" y="2198931"/>
            <a:ext cx="3438262" cy="919120"/>
          </a:xfrm>
          <a:prstGeom prst="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smtClean="0">
                <a:solidFill>
                  <a:prstClr val="white"/>
                </a:solidFill>
                <a:cs typeface="Segoe UI" panose="020B0502040204020203" pitchFamily="34" charset="0"/>
              </a:rPr>
              <a:t>Cloud Portals and APIs</a:t>
            </a:r>
            <a:endParaRPr lang="en-US" dirty="0">
              <a:solidFill>
                <a:prstClr val="white"/>
              </a:solidFill>
              <a:cs typeface="Segoe UI" panose="020B0502040204020203" pitchFamily="34" charset="0"/>
            </a:endParaRPr>
          </a:p>
        </p:txBody>
      </p:sp>
      <p:sp>
        <p:nvSpPr>
          <p:cNvPr id="152" name="Rectangle 151"/>
          <p:cNvSpPr/>
          <p:nvPr/>
        </p:nvSpPr>
        <p:spPr>
          <a:xfrm>
            <a:off x="9771886" y="3690502"/>
            <a:ext cx="1013006" cy="1044784"/>
          </a:xfrm>
          <a:prstGeom prst="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de-DE" dirty="0" smtClean="0">
                <a:solidFill>
                  <a:prstClr val="black"/>
                </a:solidFill>
                <a:cs typeface="Segoe UI" panose="020B0502040204020203" pitchFamily="34" charset="0"/>
              </a:rPr>
              <a:t>Control System</a:t>
            </a:r>
            <a:endParaRPr lang="en-US" dirty="0">
              <a:solidFill>
                <a:prstClr val="black"/>
              </a:solidFill>
              <a:cs typeface="Segoe UI" panose="020B0502040204020203" pitchFamily="34" charset="0"/>
            </a:endParaRPr>
          </a:p>
        </p:txBody>
      </p:sp>
      <p:sp>
        <p:nvSpPr>
          <p:cNvPr id="153" name="Rectangle 152"/>
          <p:cNvSpPr/>
          <p:nvPr/>
        </p:nvSpPr>
        <p:spPr>
          <a:xfrm>
            <a:off x="10980881" y="3380595"/>
            <a:ext cx="1013006" cy="1347936"/>
          </a:xfrm>
          <a:prstGeom prst="rect">
            <a:avLst/>
          </a:prstGeom>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de-DE" dirty="0" smtClean="0">
                <a:solidFill>
                  <a:prstClr val="black"/>
                </a:solidFill>
                <a:cs typeface="Segoe UI" panose="020B0502040204020203" pitchFamily="34" charset="0"/>
              </a:rPr>
              <a:t>Analytics</a:t>
            </a:r>
            <a:endParaRPr lang="en-US" dirty="0">
              <a:solidFill>
                <a:prstClr val="black"/>
              </a:solidFill>
              <a:cs typeface="Segoe UI" panose="020B0502040204020203" pitchFamily="34" charset="0"/>
            </a:endParaRPr>
          </a:p>
        </p:txBody>
      </p:sp>
      <p:sp>
        <p:nvSpPr>
          <p:cNvPr id="154" name="Rectangle 153"/>
          <p:cNvSpPr/>
          <p:nvPr/>
        </p:nvSpPr>
        <p:spPr>
          <a:xfrm>
            <a:off x="9771885" y="5038262"/>
            <a:ext cx="2222001" cy="594664"/>
          </a:xfrm>
          <a:prstGeom prst="rect">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de-DE" dirty="0" smtClean="0">
                <a:solidFill>
                  <a:prstClr val="white"/>
                </a:solidFill>
                <a:cs typeface="Segoe UI" panose="020B0502040204020203" pitchFamily="34" charset="0"/>
              </a:rPr>
              <a:t>Data Management</a:t>
            </a:r>
            <a:endParaRPr lang="en-US" dirty="0">
              <a:solidFill>
                <a:prstClr val="white"/>
              </a:solidFill>
              <a:cs typeface="Segoe UI" panose="020B0502040204020203" pitchFamily="34" charset="0"/>
            </a:endParaRPr>
          </a:p>
        </p:txBody>
      </p:sp>
      <p:cxnSp>
        <p:nvCxnSpPr>
          <p:cNvPr id="158" name="Curved Connector 157"/>
          <p:cNvCxnSpPr/>
          <p:nvPr/>
        </p:nvCxnSpPr>
        <p:spPr>
          <a:xfrm flipV="1">
            <a:off x="9575898" y="3546649"/>
            <a:ext cx="1404983" cy="1"/>
          </a:xfrm>
          <a:prstGeom prst="curvedConnector3">
            <a:avLst>
              <a:gd name="adj1" fmla="val 48616"/>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2" name="Curved Connector 161"/>
          <p:cNvCxnSpPr>
            <a:stCxn id="152" idx="3"/>
          </p:cNvCxnSpPr>
          <p:nvPr/>
        </p:nvCxnSpPr>
        <p:spPr>
          <a:xfrm>
            <a:off x="10784892" y="4212894"/>
            <a:ext cx="19598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7" name="Curved Connector 161"/>
          <p:cNvCxnSpPr/>
          <p:nvPr/>
        </p:nvCxnSpPr>
        <p:spPr>
          <a:xfrm>
            <a:off x="9575898" y="4212894"/>
            <a:ext cx="19598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8" name="Curved Connector 161"/>
          <p:cNvCxnSpPr>
            <a:stCxn id="89" idx="2"/>
            <a:endCxn id="154" idx="1"/>
          </p:cNvCxnSpPr>
          <p:nvPr/>
        </p:nvCxnSpPr>
        <p:spPr>
          <a:xfrm rot="16200000" flipH="1">
            <a:off x="9120486" y="4684195"/>
            <a:ext cx="600308" cy="702490"/>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1" name="Curved Connector 161"/>
          <p:cNvCxnSpPr/>
          <p:nvPr/>
        </p:nvCxnSpPr>
        <p:spPr>
          <a:xfrm>
            <a:off x="10275372" y="4735285"/>
            <a:ext cx="1" cy="309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6" name="Curved Connector 161"/>
          <p:cNvCxnSpPr/>
          <p:nvPr/>
        </p:nvCxnSpPr>
        <p:spPr>
          <a:xfrm>
            <a:off x="11487382" y="4731527"/>
            <a:ext cx="1" cy="309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7" name="Curved Connector 161"/>
          <p:cNvCxnSpPr/>
          <p:nvPr/>
        </p:nvCxnSpPr>
        <p:spPr>
          <a:xfrm>
            <a:off x="10252119" y="3124156"/>
            <a:ext cx="1" cy="55097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9" name="Curved Connector 161"/>
          <p:cNvCxnSpPr>
            <a:endCxn id="153" idx="0"/>
          </p:cNvCxnSpPr>
          <p:nvPr/>
        </p:nvCxnSpPr>
        <p:spPr>
          <a:xfrm>
            <a:off x="11487382" y="3105110"/>
            <a:ext cx="2" cy="27548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4" name="Curved Connector 161"/>
          <p:cNvCxnSpPr>
            <a:endCxn id="154" idx="0"/>
          </p:cNvCxnSpPr>
          <p:nvPr/>
        </p:nvCxnSpPr>
        <p:spPr>
          <a:xfrm>
            <a:off x="10878385" y="3127548"/>
            <a:ext cx="4501" cy="19107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4" name="Oval 193"/>
          <p:cNvSpPr/>
          <p:nvPr/>
        </p:nvSpPr>
        <p:spPr>
          <a:xfrm>
            <a:off x="3200913" y="2705483"/>
            <a:ext cx="239622" cy="220968"/>
          </a:xfrm>
          <a:prstGeom prst="ellipse">
            <a:avLst/>
          </a:prstGeom>
          <a:noFill/>
          <a:ln>
            <a:no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grpSp>
        <p:nvGrpSpPr>
          <p:cNvPr id="200" name="Group 199"/>
          <p:cNvGrpSpPr/>
          <p:nvPr/>
        </p:nvGrpSpPr>
        <p:grpSpPr>
          <a:xfrm>
            <a:off x="10979671" y="1031755"/>
            <a:ext cx="217932" cy="600195"/>
            <a:chOff x="5227636" y="1212849"/>
            <a:chExt cx="304801" cy="836613"/>
          </a:xfrm>
        </p:grpSpPr>
        <p:sp>
          <p:nvSpPr>
            <p:cNvPr id="201" name="Oval 200"/>
            <p:cNvSpPr/>
            <p:nvPr/>
          </p:nvSpPr>
          <p:spPr>
            <a:xfrm>
              <a:off x="5227637" y="1212849"/>
              <a:ext cx="304800" cy="303213"/>
            </a:xfrm>
            <a:prstGeom prst="ellipse">
              <a:avLst/>
            </a:prstGeom>
            <a:noFill/>
            <a:ln w="19050"/>
          </p:spPr>
          <p:style>
            <a:lnRef idx="1">
              <a:schemeClr val="dk1"/>
            </a:lnRef>
            <a:fillRef idx="3">
              <a:schemeClr val="dk1"/>
            </a:fillRef>
            <a:effectRef idx="2">
              <a:schemeClr val="dk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cxnSp>
          <p:nvCxnSpPr>
            <p:cNvPr id="202" name="Straight Connector 201"/>
            <p:cNvCxnSpPr>
              <a:stCxn id="201" idx="4"/>
            </p:cNvCxnSpPr>
            <p:nvPr/>
          </p:nvCxnSpPr>
          <p:spPr>
            <a:xfrm>
              <a:off x="5380037" y="1516062"/>
              <a:ext cx="0" cy="3810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5227637" y="1897062"/>
              <a:ext cx="152400" cy="1524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5380037" y="1897062"/>
              <a:ext cx="152400" cy="1524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227636" y="1630362"/>
              <a:ext cx="152401" cy="1143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5380037" y="1636442"/>
              <a:ext cx="152400" cy="9525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07" name="Curved Connector 25"/>
          <p:cNvCxnSpPr/>
          <p:nvPr/>
        </p:nvCxnSpPr>
        <p:spPr>
          <a:xfrm flipH="1">
            <a:off x="11085626" y="1680603"/>
            <a:ext cx="3011" cy="536096"/>
          </a:xfrm>
          <a:prstGeom prst="straightConnector1">
            <a:avLst/>
          </a:prstGeom>
          <a:ln w="28575">
            <a:solidFill>
              <a:srgbClr val="5C2D9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27" name="Group 226"/>
          <p:cNvGrpSpPr/>
          <p:nvPr/>
        </p:nvGrpSpPr>
        <p:grpSpPr>
          <a:xfrm>
            <a:off x="5094884" y="3907302"/>
            <a:ext cx="1276784" cy="1222342"/>
            <a:chOff x="8537620" y="2244908"/>
            <a:chExt cx="3733800" cy="3995554"/>
          </a:xfrm>
        </p:grpSpPr>
        <p:sp>
          <p:nvSpPr>
            <p:cNvPr id="212" name="Rectangle 211"/>
            <p:cNvSpPr/>
            <p:nvPr/>
          </p:nvSpPr>
          <p:spPr>
            <a:xfrm>
              <a:off x="8537620" y="2244908"/>
              <a:ext cx="3733800" cy="399555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1440" tIns="91440" rIns="91440" bIns="91440" rtlCol="0" anchor="b"/>
            <a:lstStyle/>
            <a:p>
              <a:pPr algn="r"/>
              <a:endParaRPr lang="en-US" sz="600" dirty="0">
                <a:solidFill>
                  <a:prstClr val="black"/>
                </a:solidFill>
                <a:cs typeface="Segoe UI" panose="020B0502040204020203" pitchFamily="34" charset="0"/>
              </a:endParaRPr>
            </a:p>
          </p:txBody>
        </p:sp>
        <p:sp>
          <p:nvSpPr>
            <p:cNvPr id="213" name="Rectangle 212"/>
            <p:cNvSpPr/>
            <p:nvPr/>
          </p:nvSpPr>
          <p:spPr>
            <a:xfrm>
              <a:off x="8715292" y="3427817"/>
              <a:ext cx="1013006" cy="145986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de-DE" sz="600" dirty="0" err="1" smtClean="0">
                  <a:solidFill>
                    <a:prstClr val="black"/>
                  </a:solidFill>
                  <a:cs typeface="Segoe UI" panose="020B0502040204020203" pitchFamily="34" charset="0"/>
                </a:rPr>
                <a:t>Local</a:t>
              </a:r>
              <a:r>
                <a:rPr lang="de-DE" sz="600" dirty="0" smtClean="0">
                  <a:solidFill>
                    <a:prstClr val="black"/>
                  </a:solidFill>
                  <a:cs typeface="Segoe UI" panose="020B0502040204020203" pitchFamily="34" charset="0"/>
                </a:rPr>
                <a:t> Gateway</a:t>
              </a:r>
              <a:endParaRPr lang="en-US" sz="600" dirty="0">
                <a:solidFill>
                  <a:prstClr val="black"/>
                </a:solidFill>
                <a:cs typeface="Segoe UI" panose="020B0502040204020203" pitchFamily="34" charset="0"/>
              </a:endParaRPr>
            </a:p>
          </p:txBody>
        </p:sp>
        <p:sp>
          <p:nvSpPr>
            <p:cNvPr id="214" name="Rectangle 213"/>
            <p:cNvSpPr/>
            <p:nvPr/>
          </p:nvSpPr>
          <p:spPr>
            <a:xfrm>
              <a:off x="8708641" y="2351331"/>
              <a:ext cx="3438262" cy="91912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de-DE" sz="600" dirty="0" err="1" smtClean="0">
                  <a:solidFill>
                    <a:prstClr val="black"/>
                  </a:solidFill>
                  <a:cs typeface="Segoe UI" panose="020B0502040204020203" pitchFamily="34" charset="0"/>
                </a:rPr>
                <a:t>Local</a:t>
              </a:r>
              <a:r>
                <a:rPr lang="de-DE" sz="600" dirty="0" smtClean="0">
                  <a:solidFill>
                    <a:prstClr val="black"/>
                  </a:solidFill>
                  <a:cs typeface="Segoe UI" panose="020B0502040204020203" pitchFamily="34" charset="0"/>
                </a:rPr>
                <a:t> Portals and APIs</a:t>
              </a:r>
              <a:endParaRPr lang="en-US" sz="600" dirty="0">
                <a:solidFill>
                  <a:prstClr val="black"/>
                </a:solidFill>
                <a:cs typeface="Segoe UI" panose="020B0502040204020203" pitchFamily="34" charset="0"/>
              </a:endParaRPr>
            </a:p>
          </p:txBody>
        </p:sp>
        <p:sp>
          <p:nvSpPr>
            <p:cNvPr id="215" name="Rectangle 214"/>
            <p:cNvSpPr/>
            <p:nvPr/>
          </p:nvSpPr>
          <p:spPr>
            <a:xfrm>
              <a:off x="9924286" y="3842902"/>
              <a:ext cx="1013006" cy="1044784"/>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de-DE" sz="600" dirty="0" smtClean="0">
                  <a:solidFill>
                    <a:prstClr val="black"/>
                  </a:solidFill>
                  <a:cs typeface="Segoe UI" panose="020B0502040204020203" pitchFamily="34" charset="0"/>
                </a:rPr>
                <a:t>Control System</a:t>
              </a:r>
              <a:endParaRPr lang="en-US" sz="600" dirty="0">
                <a:solidFill>
                  <a:prstClr val="black"/>
                </a:solidFill>
                <a:cs typeface="Segoe UI" panose="020B0502040204020203" pitchFamily="34" charset="0"/>
              </a:endParaRPr>
            </a:p>
          </p:txBody>
        </p:sp>
        <p:sp>
          <p:nvSpPr>
            <p:cNvPr id="216" name="Rectangle 215"/>
            <p:cNvSpPr/>
            <p:nvPr/>
          </p:nvSpPr>
          <p:spPr>
            <a:xfrm>
              <a:off x="11133281" y="3532995"/>
              <a:ext cx="1013006" cy="134793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de-DE" sz="600" dirty="0" smtClean="0">
                  <a:solidFill>
                    <a:prstClr val="black"/>
                  </a:solidFill>
                  <a:cs typeface="Segoe UI" panose="020B0502040204020203" pitchFamily="34" charset="0"/>
                </a:rPr>
                <a:t>Analytics</a:t>
              </a:r>
              <a:endParaRPr lang="en-US" sz="600" dirty="0">
                <a:solidFill>
                  <a:prstClr val="black"/>
                </a:solidFill>
                <a:cs typeface="Segoe UI" panose="020B0502040204020203" pitchFamily="34" charset="0"/>
              </a:endParaRPr>
            </a:p>
          </p:txBody>
        </p:sp>
        <p:sp>
          <p:nvSpPr>
            <p:cNvPr id="217" name="Rectangle 216"/>
            <p:cNvSpPr/>
            <p:nvPr/>
          </p:nvSpPr>
          <p:spPr>
            <a:xfrm>
              <a:off x="9924285" y="5190662"/>
              <a:ext cx="2222001" cy="594664"/>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de-DE" sz="600" dirty="0" smtClean="0">
                  <a:solidFill>
                    <a:prstClr val="white"/>
                  </a:solidFill>
                  <a:cs typeface="Segoe UI" panose="020B0502040204020203" pitchFamily="34" charset="0"/>
                </a:rPr>
                <a:t>Data Management</a:t>
              </a:r>
              <a:endParaRPr lang="en-US" sz="600" dirty="0">
                <a:solidFill>
                  <a:prstClr val="white"/>
                </a:solidFill>
                <a:cs typeface="Segoe UI" panose="020B0502040204020203" pitchFamily="34" charset="0"/>
              </a:endParaRPr>
            </a:p>
          </p:txBody>
        </p:sp>
        <p:cxnSp>
          <p:nvCxnSpPr>
            <p:cNvPr id="218" name="Curved Connector 217"/>
            <p:cNvCxnSpPr/>
            <p:nvPr/>
          </p:nvCxnSpPr>
          <p:spPr>
            <a:xfrm flipV="1">
              <a:off x="9728298" y="3699049"/>
              <a:ext cx="1404983" cy="1"/>
            </a:xfrm>
            <a:prstGeom prst="curvedConnector3">
              <a:avLst>
                <a:gd name="adj1" fmla="val 48616"/>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Curved Connector 161"/>
            <p:cNvCxnSpPr>
              <a:stCxn id="215" idx="3"/>
            </p:cNvCxnSpPr>
            <p:nvPr/>
          </p:nvCxnSpPr>
          <p:spPr>
            <a:xfrm>
              <a:off x="10937292" y="4365294"/>
              <a:ext cx="195989"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Curved Connector 161"/>
            <p:cNvCxnSpPr/>
            <p:nvPr/>
          </p:nvCxnSpPr>
          <p:spPr>
            <a:xfrm>
              <a:off x="9728298" y="4365294"/>
              <a:ext cx="195989"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Curved Connector 161"/>
            <p:cNvCxnSpPr>
              <a:stCxn id="213" idx="2"/>
              <a:endCxn id="217" idx="1"/>
            </p:cNvCxnSpPr>
            <p:nvPr/>
          </p:nvCxnSpPr>
          <p:spPr>
            <a:xfrm rot="16200000" flipH="1">
              <a:off x="9272886" y="4836595"/>
              <a:ext cx="600308" cy="702490"/>
            </a:xfrm>
            <a:prstGeom prst="curvedConnector2">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Curved Connector 161"/>
            <p:cNvCxnSpPr/>
            <p:nvPr/>
          </p:nvCxnSpPr>
          <p:spPr>
            <a:xfrm>
              <a:off x="10427772" y="4887685"/>
              <a:ext cx="1" cy="30973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Curved Connector 161"/>
            <p:cNvCxnSpPr/>
            <p:nvPr/>
          </p:nvCxnSpPr>
          <p:spPr>
            <a:xfrm>
              <a:off x="11639782" y="4883927"/>
              <a:ext cx="1" cy="30973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Curved Connector 161"/>
            <p:cNvCxnSpPr/>
            <p:nvPr/>
          </p:nvCxnSpPr>
          <p:spPr>
            <a:xfrm>
              <a:off x="10404519" y="3276556"/>
              <a:ext cx="1" cy="55097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Curved Connector 161"/>
            <p:cNvCxnSpPr>
              <a:endCxn id="216" idx="0"/>
            </p:cNvCxnSpPr>
            <p:nvPr/>
          </p:nvCxnSpPr>
          <p:spPr>
            <a:xfrm>
              <a:off x="11639782" y="3257510"/>
              <a:ext cx="2" cy="27548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Curved Connector 161"/>
            <p:cNvCxnSpPr>
              <a:endCxn id="217" idx="0"/>
            </p:cNvCxnSpPr>
            <p:nvPr/>
          </p:nvCxnSpPr>
          <p:spPr>
            <a:xfrm>
              <a:off x="11030785" y="3279948"/>
              <a:ext cx="4501" cy="191071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53" name="Curved Connector 252"/>
          <p:cNvCxnSpPr>
            <a:endCxn id="213" idx="1"/>
          </p:cNvCxnSpPr>
          <p:nvPr/>
        </p:nvCxnSpPr>
        <p:spPr>
          <a:xfrm flipV="1">
            <a:off x="3448281" y="4492490"/>
            <a:ext cx="1707358" cy="637154"/>
          </a:xfrm>
          <a:prstGeom prst="curved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6" name="Curved Connector 255"/>
          <p:cNvCxnSpPr>
            <a:endCxn id="78" idx="2"/>
          </p:cNvCxnSpPr>
          <p:nvPr/>
        </p:nvCxnSpPr>
        <p:spPr>
          <a:xfrm rot="5400000" flipH="1" flipV="1">
            <a:off x="5698998" y="3665155"/>
            <a:ext cx="871159" cy="579638"/>
          </a:xfrm>
          <a:prstGeom prst="curved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7" name="Curved Connector 266"/>
          <p:cNvCxnSpPr/>
          <p:nvPr/>
        </p:nvCxnSpPr>
        <p:spPr>
          <a:xfrm>
            <a:off x="4444048" y="4115611"/>
            <a:ext cx="694817" cy="224181"/>
          </a:xfrm>
          <a:prstGeom prst="curved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002968" y="3326278"/>
            <a:ext cx="1029769"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prstClr val="black"/>
                    </a:gs>
                    <a:gs pos="30000">
                      <a:prstClr val="black"/>
                    </a:gs>
                  </a:gsLst>
                  <a:lin ang="5400000" scaled="0"/>
                </a:gradFill>
              </a:rPr>
              <a:t>AMQP</a:t>
            </a:r>
          </a:p>
        </p:txBody>
      </p:sp>
      <p:sp>
        <p:nvSpPr>
          <p:cNvPr id="106" name="TextBox 105"/>
          <p:cNvSpPr txBox="1"/>
          <p:nvPr/>
        </p:nvSpPr>
        <p:spPr>
          <a:xfrm>
            <a:off x="1011441" y="2238997"/>
            <a:ext cx="1535549"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prstClr val="black"/>
                    </a:gs>
                    <a:gs pos="30000">
                      <a:prstClr val="black"/>
                    </a:gs>
                  </a:gsLst>
                  <a:lin ang="5400000" scaled="0"/>
                </a:gradFill>
              </a:rPr>
              <a:t>OPC/TCP &amp;</a:t>
            </a:r>
            <a:br>
              <a:rPr lang="en-US" dirty="0" smtClean="0">
                <a:gradFill>
                  <a:gsLst>
                    <a:gs pos="2917">
                      <a:prstClr val="black"/>
                    </a:gs>
                    <a:gs pos="30000">
                      <a:prstClr val="black"/>
                    </a:gs>
                  </a:gsLst>
                  <a:lin ang="5400000" scaled="0"/>
                </a:gradFill>
              </a:rPr>
            </a:br>
            <a:r>
              <a:rPr lang="en-US" dirty="0" smtClean="0">
                <a:gradFill>
                  <a:gsLst>
                    <a:gs pos="2917">
                      <a:prstClr val="black"/>
                    </a:gs>
                    <a:gs pos="30000">
                      <a:prstClr val="black"/>
                    </a:gs>
                  </a:gsLst>
                  <a:lin ang="5400000" scaled="0"/>
                </a:gradFill>
              </a:rPr>
              <a:t>Fieldbuses</a:t>
            </a:r>
          </a:p>
        </p:txBody>
      </p:sp>
      <p:sp>
        <p:nvSpPr>
          <p:cNvPr id="107" name="Rectangular Callout 106"/>
          <p:cNvSpPr/>
          <p:nvPr/>
        </p:nvSpPr>
        <p:spPr>
          <a:xfrm>
            <a:off x="6371668" y="151375"/>
            <a:ext cx="2312514" cy="2292378"/>
          </a:xfrm>
          <a:prstGeom prst="wedgeRectCallout">
            <a:avLst>
              <a:gd name="adj1" fmla="val -9611"/>
              <a:gd name="adj2" fmla="val 65962"/>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40" dirty="0" smtClean="0">
                <a:solidFill>
                  <a:prstClr val="black"/>
                </a:solidFill>
                <a:cs typeface="Segoe UI" panose="020B0502040204020203" pitchFamily="34" charset="0"/>
              </a:rPr>
              <a:t>AMQP 1.0 Link</a:t>
            </a:r>
            <a:br>
              <a:rPr lang="en-US" sz="2040" dirty="0" smtClean="0">
                <a:solidFill>
                  <a:prstClr val="black"/>
                </a:solidFill>
                <a:cs typeface="Segoe UI" panose="020B0502040204020203" pitchFamily="34" charset="0"/>
              </a:rPr>
            </a:br>
            <a:r>
              <a:rPr lang="en-US" sz="2040" dirty="0" smtClean="0">
                <a:solidFill>
                  <a:prstClr val="black"/>
                </a:solidFill>
                <a:cs typeface="Segoe UI" panose="020B0502040204020203" pitchFamily="34" charset="0"/>
              </a:rPr>
              <a:t>Bi-Directional</a:t>
            </a:r>
            <a:br>
              <a:rPr lang="en-US" sz="2040" dirty="0" smtClean="0">
                <a:solidFill>
                  <a:prstClr val="black"/>
                </a:solidFill>
                <a:cs typeface="Segoe UI" panose="020B0502040204020203" pitchFamily="34" charset="0"/>
              </a:rPr>
            </a:br>
            <a:r>
              <a:rPr lang="en-US" sz="2040" dirty="0" smtClean="0">
                <a:solidFill>
                  <a:prstClr val="black"/>
                </a:solidFill>
                <a:cs typeface="Segoe UI" panose="020B0502040204020203" pitchFamily="34" charset="0"/>
              </a:rPr>
              <a:t>Secure</a:t>
            </a:r>
          </a:p>
          <a:p>
            <a:pPr algn="ctr"/>
            <a:r>
              <a:rPr lang="en-US" sz="2040" dirty="0" smtClean="0">
                <a:solidFill>
                  <a:prstClr val="black"/>
                </a:solidFill>
                <a:cs typeface="Segoe UI" panose="020B0502040204020203" pitchFamily="34" charset="0"/>
              </a:rPr>
              <a:t>Reliable Transfer</a:t>
            </a:r>
            <a:br>
              <a:rPr lang="en-US" sz="2040" dirty="0" smtClean="0">
                <a:solidFill>
                  <a:prstClr val="black"/>
                </a:solidFill>
                <a:cs typeface="Segoe UI" panose="020B0502040204020203" pitchFamily="34" charset="0"/>
              </a:rPr>
            </a:br>
            <a:r>
              <a:rPr lang="en-US" sz="2040" dirty="0" smtClean="0">
                <a:solidFill>
                  <a:prstClr val="black"/>
                </a:solidFill>
                <a:cs typeface="Segoe UI" panose="020B0502040204020203" pitchFamily="34" charset="0"/>
              </a:rPr>
              <a:t>Application Level</a:t>
            </a:r>
          </a:p>
          <a:p>
            <a:pPr algn="ctr"/>
            <a:r>
              <a:rPr lang="en-US" sz="2040" dirty="0" smtClean="0">
                <a:solidFill>
                  <a:prstClr val="black"/>
                </a:solidFill>
                <a:cs typeface="Segoe UI" panose="020B0502040204020203" pitchFamily="34" charset="0"/>
              </a:rPr>
              <a:t>No Inbound Ports</a:t>
            </a:r>
          </a:p>
        </p:txBody>
      </p:sp>
    </p:spTree>
    <p:extLst>
      <p:ext uri="{BB962C8B-B14F-4D97-AF65-F5344CB8AC3E}">
        <p14:creationId xmlns:p14="http://schemas.microsoft.com/office/powerpoint/2010/main" val="162090175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sz="7200" dirty="0" smtClean="0"/>
              <a:t>Scale</a:t>
            </a:r>
            <a:endParaRPr lang="en-US" sz="7200" dirty="0"/>
          </a:p>
        </p:txBody>
      </p:sp>
    </p:spTree>
    <p:extLst>
      <p:ext uri="{BB962C8B-B14F-4D97-AF65-F5344CB8AC3E}">
        <p14:creationId xmlns:p14="http://schemas.microsoft.com/office/powerpoint/2010/main" val="85780864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p:cNvSpPr/>
          <p:nvPr/>
        </p:nvSpPr>
        <p:spPr>
          <a:xfrm rot="10800000">
            <a:off x="8751388" y="2680995"/>
            <a:ext cx="761275" cy="2110267"/>
          </a:xfrm>
          <a:prstGeom prst="rightArrow">
            <a:avLst>
              <a:gd name="adj1" fmla="val 50000"/>
              <a:gd name="adj2" fmla="val 8015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36">
              <a:solidFill>
                <a:prstClr val="black"/>
              </a:solidFill>
            </a:endParaRPr>
          </a:p>
        </p:txBody>
      </p:sp>
      <p:sp>
        <p:nvSpPr>
          <p:cNvPr id="28" name="Rectangle 27"/>
          <p:cNvSpPr/>
          <p:nvPr/>
        </p:nvSpPr>
        <p:spPr>
          <a:xfrm>
            <a:off x="7734491" y="2591964"/>
            <a:ext cx="909797" cy="23623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28" dirty="0">
                <a:solidFill>
                  <a:prstClr val="black"/>
                </a:solidFill>
              </a:rPr>
              <a:t>Time Series and State Storage</a:t>
            </a:r>
          </a:p>
        </p:txBody>
      </p:sp>
      <p:sp>
        <p:nvSpPr>
          <p:cNvPr id="33" name="Right Arrow 32"/>
          <p:cNvSpPr/>
          <p:nvPr/>
        </p:nvSpPr>
        <p:spPr>
          <a:xfrm>
            <a:off x="6946203" y="2718022"/>
            <a:ext cx="761275" cy="2110267"/>
          </a:xfrm>
          <a:prstGeom prst="rightArrow">
            <a:avLst>
              <a:gd name="adj1" fmla="val 50000"/>
              <a:gd name="adj2" fmla="val 8015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36">
              <a:solidFill>
                <a:prstClr val="black"/>
              </a:solidFill>
            </a:endParaRPr>
          </a:p>
        </p:txBody>
      </p:sp>
      <p:sp>
        <p:nvSpPr>
          <p:cNvPr id="27" name="Rectangle 26"/>
          <p:cNvSpPr/>
          <p:nvPr/>
        </p:nvSpPr>
        <p:spPr>
          <a:xfrm>
            <a:off x="6078696" y="2554938"/>
            <a:ext cx="909797" cy="236238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28" dirty="0">
                <a:solidFill>
                  <a:prstClr val="white"/>
                </a:solidFill>
              </a:rPr>
              <a:t>Event Storage</a:t>
            </a:r>
            <a:br>
              <a:rPr lang="en-US" sz="1428" dirty="0">
                <a:solidFill>
                  <a:prstClr val="white"/>
                </a:solidFill>
              </a:rPr>
            </a:br>
            <a:r>
              <a:rPr lang="en-US" sz="1428" dirty="0">
                <a:solidFill>
                  <a:prstClr val="white"/>
                </a:solidFill>
              </a:rPr>
              <a:t> </a:t>
            </a:r>
            <a:br>
              <a:rPr lang="en-US" sz="1428" dirty="0">
                <a:solidFill>
                  <a:prstClr val="white"/>
                </a:solidFill>
              </a:rPr>
            </a:br>
            <a:r>
              <a:rPr lang="en-US" sz="1428" dirty="0">
                <a:solidFill>
                  <a:prstClr val="white"/>
                </a:solidFill>
              </a:rPr>
              <a:t>Real Time Analytics</a:t>
            </a:r>
          </a:p>
        </p:txBody>
      </p:sp>
      <p:sp>
        <p:nvSpPr>
          <p:cNvPr id="25" name="Left-Right Arrow 24"/>
          <p:cNvSpPr/>
          <p:nvPr/>
        </p:nvSpPr>
        <p:spPr>
          <a:xfrm>
            <a:off x="3031869" y="2681796"/>
            <a:ext cx="3217455" cy="2121531"/>
          </a:xfrm>
          <a:prstGeom prst="leftRightArrow">
            <a:avLst>
              <a:gd name="adj1" fmla="val 77335"/>
              <a:gd name="adj2" fmla="val 290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36">
              <a:solidFill>
                <a:prstClr val="black"/>
              </a:solidFill>
            </a:endParaRPr>
          </a:p>
        </p:txBody>
      </p:sp>
      <p:sp>
        <p:nvSpPr>
          <p:cNvPr id="2" name="Title 1"/>
          <p:cNvSpPr>
            <a:spLocks noGrp="1"/>
          </p:cNvSpPr>
          <p:nvPr>
            <p:ph type="title"/>
          </p:nvPr>
        </p:nvSpPr>
        <p:spPr/>
        <p:txBody>
          <a:bodyPr/>
          <a:lstStyle/>
          <a:p>
            <a:r>
              <a:rPr lang="en-US" dirty="0" smtClean="0"/>
              <a:t>The Scale Challenge</a:t>
            </a:r>
            <a:endParaRPr lang="en-US" dirty="0"/>
          </a:p>
        </p:txBody>
      </p:sp>
      <p:sp>
        <p:nvSpPr>
          <p:cNvPr id="4" name="Freeform 127"/>
          <p:cNvSpPr>
            <a:spLocks noEditPoints="1"/>
          </p:cNvSpPr>
          <p:nvPr/>
        </p:nvSpPr>
        <p:spPr bwMode="black">
          <a:xfrm>
            <a:off x="1599141" y="2991762"/>
            <a:ext cx="526262" cy="394787"/>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chemeClr val="tx1"/>
          </a:solidFill>
          <a:ln>
            <a:solidFill>
              <a:schemeClr val="accent4">
                <a:lumMod val="50000"/>
              </a:schemeClr>
            </a:solidFill>
          </a:ln>
          <a:extLst/>
        </p:spPr>
        <p:txBody>
          <a:bodyPr vert="horz" wrap="square" lIns="93247" tIns="46623" rIns="93247" bIns="46623" numCol="1" anchor="t" anchorCtr="0" compatLnSpc="1">
            <a:prstTxWarp prst="textNoShape">
              <a:avLst/>
            </a:prstTxWarp>
          </a:bodyPr>
          <a:lstStyle/>
          <a:p>
            <a:endParaRPr lang="en-US" sz="1836">
              <a:solidFill>
                <a:prstClr val="black"/>
              </a:solidFill>
            </a:endParaRPr>
          </a:p>
        </p:txBody>
      </p:sp>
      <p:sp>
        <p:nvSpPr>
          <p:cNvPr id="5" name="Freeform 127"/>
          <p:cNvSpPr>
            <a:spLocks noEditPoints="1"/>
          </p:cNvSpPr>
          <p:nvPr/>
        </p:nvSpPr>
        <p:spPr bwMode="black">
          <a:xfrm>
            <a:off x="1315515" y="2544549"/>
            <a:ext cx="526262" cy="394787"/>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ln/>
          <a:extLst/>
        </p:spPr>
        <p:style>
          <a:lnRef idx="1">
            <a:schemeClr val="accent1"/>
          </a:lnRef>
          <a:fillRef idx="2">
            <a:schemeClr val="accent1"/>
          </a:fillRef>
          <a:effectRef idx="1">
            <a:schemeClr val="accent1"/>
          </a:effectRef>
          <a:fontRef idx="minor">
            <a:schemeClr val="dk1"/>
          </a:fontRef>
        </p:style>
        <p:txBody>
          <a:bodyPr vert="horz" wrap="square" lIns="93247" tIns="46623" rIns="93247" bIns="46623" numCol="1" anchor="t" anchorCtr="0" compatLnSpc="1">
            <a:prstTxWarp prst="textNoShape">
              <a:avLst/>
            </a:prstTxWarp>
          </a:bodyPr>
          <a:lstStyle/>
          <a:p>
            <a:endParaRPr lang="en-US" sz="1836">
              <a:solidFill>
                <a:prstClr val="black"/>
              </a:solidFill>
            </a:endParaRPr>
          </a:p>
        </p:txBody>
      </p:sp>
      <p:sp>
        <p:nvSpPr>
          <p:cNvPr id="6" name="Freeform 127"/>
          <p:cNvSpPr>
            <a:spLocks noEditPoints="1"/>
          </p:cNvSpPr>
          <p:nvPr/>
        </p:nvSpPr>
        <p:spPr bwMode="black">
          <a:xfrm>
            <a:off x="1943559" y="2546550"/>
            <a:ext cx="526262" cy="394787"/>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chemeClr val="tx1"/>
          </a:solidFill>
          <a:ln>
            <a:solidFill>
              <a:schemeClr val="accent4">
                <a:lumMod val="50000"/>
              </a:schemeClr>
            </a:solidFill>
          </a:ln>
          <a:extLst/>
        </p:spPr>
        <p:txBody>
          <a:bodyPr vert="horz" wrap="square" lIns="93247" tIns="46623" rIns="93247" bIns="46623" numCol="1" anchor="t" anchorCtr="0" compatLnSpc="1">
            <a:prstTxWarp prst="textNoShape">
              <a:avLst/>
            </a:prstTxWarp>
          </a:bodyPr>
          <a:lstStyle/>
          <a:p>
            <a:endParaRPr lang="en-US" sz="1836">
              <a:solidFill>
                <a:prstClr val="black"/>
              </a:solidFill>
            </a:endParaRPr>
          </a:p>
        </p:txBody>
      </p:sp>
      <p:sp>
        <p:nvSpPr>
          <p:cNvPr id="7" name="Freeform 127"/>
          <p:cNvSpPr>
            <a:spLocks noEditPoints="1"/>
          </p:cNvSpPr>
          <p:nvPr/>
        </p:nvSpPr>
        <p:spPr bwMode="black">
          <a:xfrm>
            <a:off x="2265481" y="3003142"/>
            <a:ext cx="526262" cy="394787"/>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ln/>
          <a:extLst/>
        </p:spPr>
        <p:style>
          <a:lnRef idx="1">
            <a:schemeClr val="accent1"/>
          </a:lnRef>
          <a:fillRef idx="2">
            <a:schemeClr val="accent1"/>
          </a:fillRef>
          <a:effectRef idx="1">
            <a:schemeClr val="accent1"/>
          </a:effectRef>
          <a:fontRef idx="minor">
            <a:schemeClr val="dk1"/>
          </a:fontRef>
        </p:style>
        <p:txBody>
          <a:bodyPr vert="horz" wrap="square" lIns="93247" tIns="46623" rIns="93247" bIns="46623" numCol="1" anchor="t" anchorCtr="0" compatLnSpc="1">
            <a:prstTxWarp prst="textNoShape">
              <a:avLst/>
            </a:prstTxWarp>
          </a:bodyPr>
          <a:lstStyle/>
          <a:p>
            <a:endParaRPr lang="en-US" sz="1836">
              <a:solidFill>
                <a:prstClr val="black"/>
              </a:solidFill>
            </a:endParaRPr>
          </a:p>
        </p:txBody>
      </p:sp>
      <p:sp>
        <p:nvSpPr>
          <p:cNvPr id="8" name="Freeform 127"/>
          <p:cNvSpPr>
            <a:spLocks noEditPoints="1"/>
          </p:cNvSpPr>
          <p:nvPr/>
        </p:nvSpPr>
        <p:spPr bwMode="black">
          <a:xfrm>
            <a:off x="1618377" y="3910025"/>
            <a:ext cx="526262" cy="394787"/>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chemeClr val="tx1"/>
          </a:solidFill>
          <a:ln>
            <a:solidFill>
              <a:schemeClr val="accent4">
                <a:lumMod val="50000"/>
              </a:schemeClr>
            </a:solidFill>
          </a:ln>
          <a:extLst/>
        </p:spPr>
        <p:txBody>
          <a:bodyPr vert="horz" wrap="square" lIns="93247" tIns="46623" rIns="93247" bIns="46623" numCol="1" anchor="t" anchorCtr="0" compatLnSpc="1">
            <a:prstTxWarp prst="textNoShape">
              <a:avLst/>
            </a:prstTxWarp>
          </a:bodyPr>
          <a:lstStyle/>
          <a:p>
            <a:endParaRPr lang="en-US" sz="1836">
              <a:solidFill>
                <a:prstClr val="black"/>
              </a:solidFill>
            </a:endParaRPr>
          </a:p>
        </p:txBody>
      </p:sp>
      <p:sp>
        <p:nvSpPr>
          <p:cNvPr id="9" name="Freeform 127"/>
          <p:cNvSpPr>
            <a:spLocks noEditPoints="1"/>
          </p:cNvSpPr>
          <p:nvPr/>
        </p:nvSpPr>
        <p:spPr bwMode="black">
          <a:xfrm>
            <a:off x="1334751" y="3462812"/>
            <a:ext cx="526262" cy="394787"/>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ln/>
          <a:extLst/>
        </p:spPr>
        <p:style>
          <a:lnRef idx="1">
            <a:schemeClr val="accent1"/>
          </a:lnRef>
          <a:fillRef idx="2">
            <a:schemeClr val="accent1"/>
          </a:fillRef>
          <a:effectRef idx="1">
            <a:schemeClr val="accent1"/>
          </a:effectRef>
          <a:fontRef idx="minor">
            <a:schemeClr val="dk1"/>
          </a:fontRef>
        </p:style>
        <p:txBody>
          <a:bodyPr vert="horz" wrap="square" lIns="93247" tIns="46623" rIns="93247" bIns="46623" numCol="1" anchor="t" anchorCtr="0" compatLnSpc="1">
            <a:prstTxWarp prst="textNoShape">
              <a:avLst/>
            </a:prstTxWarp>
          </a:bodyPr>
          <a:lstStyle/>
          <a:p>
            <a:endParaRPr lang="en-US" sz="1836">
              <a:solidFill>
                <a:prstClr val="black"/>
              </a:solidFill>
            </a:endParaRPr>
          </a:p>
        </p:txBody>
      </p:sp>
      <p:sp>
        <p:nvSpPr>
          <p:cNvPr id="10" name="Freeform 127"/>
          <p:cNvSpPr>
            <a:spLocks noEditPoints="1"/>
          </p:cNvSpPr>
          <p:nvPr/>
        </p:nvSpPr>
        <p:spPr bwMode="black">
          <a:xfrm>
            <a:off x="1962796" y="3464813"/>
            <a:ext cx="526262" cy="394787"/>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chemeClr val="tx1"/>
          </a:solidFill>
          <a:ln>
            <a:solidFill>
              <a:schemeClr val="accent4">
                <a:lumMod val="50000"/>
              </a:schemeClr>
            </a:solidFill>
          </a:ln>
          <a:extLst/>
        </p:spPr>
        <p:txBody>
          <a:bodyPr vert="horz" wrap="square" lIns="93247" tIns="46623" rIns="93247" bIns="46623" numCol="1" anchor="t" anchorCtr="0" compatLnSpc="1">
            <a:prstTxWarp prst="textNoShape">
              <a:avLst/>
            </a:prstTxWarp>
          </a:bodyPr>
          <a:lstStyle/>
          <a:p>
            <a:endParaRPr lang="en-US" sz="1836">
              <a:solidFill>
                <a:prstClr val="black"/>
              </a:solidFill>
            </a:endParaRPr>
          </a:p>
        </p:txBody>
      </p:sp>
      <p:sp>
        <p:nvSpPr>
          <p:cNvPr id="11" name="Freeform 127"/>
          <p:cNvSpPr>
            <a:spLocks noEditPoints="1"/>
          </p:cNvSpPr>
          <p:nvPr/>
        </p:nvSpPr>
        <p:spPr bwMode="black">
          <a:xfrm>
            <a:off x="2284717" y="3921405"/>
            <a:ext cx="526262" cy="394787"/>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chemeClr val="tx1"/>
          </a:solidFill>
          <a:ln>
            <a:solidFill>
              <a:schemeClr val="accent4">
                <a:lumMod val="50000"/>
              </a:schemeClr>
            </a:solidFill>
          </a:ln>
          <a:extLst/>
        </p:spPr>
        <p:txBody>
          <a:bodyPr vert="horz" wrap="square" lIns="93247" tIns="46623" rIns="93247" bIns="46623" numCol="1" anchor="t" anchorCtr="0" compatLnSpc="1">
            <a:prstTxWarp prst="textNoShape">
              <a:avLst/>
            </a:prstTxWarp>
          </a:bodyPr>
          <a:lstStyle/>
          <a:p>
            <a:endParaRPr lang="en-US" sz="1836">
              <a:solidFill>
                <a:prstClr val="black"/>
              </a:solidFill>
            </a:endParaRPr>
          </a:p>
        </p:txBody>
      </p:sp>
      <p:sp>
        <p:nvSpPr>
          <p:cNvPr id="12" name="Freeform 127"/>
          <p:cNvSpPr>
            <a:spLocks noEditPoints="1"/>
          </p:cNvSpPr>
          <p:nvPr/>
        </p:nvSpPr>
        <p:spPr bwMode="black">
          <a:xfrm>
            <a:off x="1637614" y="4828288"/>
            <a:ext cx="526262" cy="394787"/>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chemeClr val="tx1"/>
          </a:solidFill>
          <a:ln>
            <a:solidFill>
              <a:schemeClr val="accent4">
                <a:lumMod val="50000"/>
              </a:schemeClr>
            </a:solidFill>
          </a:ln>
          <a:extLst/>
        </p:spPr>
        <p:txBody>
          <a:bodyPr vert="horz" wrap="square" lIns="93247" tIns="46623" rIns="93247" bIns="46623" numCol="1" anchor="t" anchorCtr="0" compatLnSpc="1">
            <a:prstTxWarp prst="textNoShape">
              <a:avLst/>
            </a:prstTxWarp>
          </a:bodyPr>
          <a:lstStyle/>
          <a:p>
            <a:endParaRPr lang="en-US" sz="1836">
              <a:solidFill>
                <a:prstClr val="black"/>
              </a:solidFill>
            </a:endParaRPr>
          </a:p>
        </p:txBody>
      </p:sp>
      <p:sp>
        <p:nvSpPr>
          <p:cNvPr id="13" name="Freeform 127"/>
          <p:cNvSpPr>
            <a:spLocks noEditPoints="1"/>
          </p:cNvSpPr>
          <p:nvPr/>
        </p:nvSpPr>
        <p:spPr bwMode="black">
          <a:xfrm>
            <a:off x="1353988" y="4381075"/>
            <a:ext cx="526262" cy="394787"/>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chemeClr val="tx1"/>
          </a:solidFill>
          <a:ln>
            <a:solidFill>
              <a:schemeClr val="accent4">
                <a:lumMod val="50000"/>
              </a:schemeClr>
            </a:solidFill>
          </a:ln>
          <a:extLst/>
        </p:spPr>
        <p:txBody>
          <a:bodyPr vert="horz" wrap="square" lIns="93247" tIns="46623" rIns="93247" bIns="46623" numCol="1" anchor="t" anchorCtr="0" compatLnSpc="1">
            <a:prstTxWarp prst="textNoShape">
              <a:avLst/>
            </a:prstTxWarp>
          </a:bodyPr>
          <a:lstStyle/>
          <a:p>
            <a:endParaRPr lang="en-US" sz="1836">
              <a:solidFill>
                <a:prstClr val="black"/>
              </a:solidFill>
            </a:endParaRPr>
          </a:p>
        </p:txBody>
      </p:sp>
      <p:sp>
        <p:nvSpPr>
          <p:cNvPr id="14" name="Freeform 127"/>
          <p:cNvSpPr>
            <a:spLocks noEditPoints="1"/>
          </p:cNvSpPr>
          <p:nvPr/>
        </p:nvSpPr>
        <p:spPr bwMode="black">
          <a:xfrm>
            <a:off x="1982032" y="4383076"/>
            <a:ext cx="526262" cy="394787"/>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chemeClr val="tx1"/>
          </a:solidFill>
          <a:ln>
            <a:solidFill>
              <a:schemeClr val="accent4">
                <a:lumMod val="50000"/>
              </a:schemeClr>
            </a:solidFill>
          </a:ln>
          <a:extLst/>
        </p:spPr>
        <p:txBody>
          <a:bodyPr vert="horz" wrap="square" lIns="93247" tIns="46623" rIns="93247" bIns="46623" numCol="1" anchor="t" anchorCtr="0" compatLnSpc="1">
            <a:prstTxWarp prst="textNoShape">
              <a:avLst/>
            </a:prstTxWarp>
          </a:bodyPr>
          <a:lstStyle/>
          <a:p>
            <a:endParaRPr lang="en-US" sz="1836">
              <a:solidFill>
                <a:prstClr val="black"/>
              </a:solidFill>
            </a:endParaRPr>
          </a:p>
        </p:txBody>
      </p:sp>
      <p:sp>
        <p:nvSpPr>
          <p:cNvPr id="15" name="Freeform 127"/>
          <p:cNvSpPr>
            <a:spLocks noEditPoints="1"/>
          </p:cNvSpPr>
          <p:nvPr/>
        </p:nvSpPr>
        <p:spPr bwMode="black">
          <a:xfrm>
            <a:off x="2303954" y="4839669"/>
            <a:ext cx="526262" cy="394787"/>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chemeClr val="tx1"/>
          </a:solidFill>
          <a:ln>
            <a:solidFill>
              <a:schemeClr val="accent4">
                <a:lumMod val="50000"/>
              </a:schemeClr>
            </a:solidFill>
          </a:ln>
          <a:extLst/>
        </p:spPr>
        <p:txBody>
          <a:bodyPr vert="horz" wrap="square" lIns="93247" tIns="46623" rIns="93247" bIns="46623" numCol="1" anchor="t" anchorCtr="0" compatLnSpc="1">
            <a:prstTxWarp prst="textNoShape">
              <a:avLst/>
            </a:prstTxWarp>
          </a:bodyPr>
          <a:lstStyle/>
          <a:p>
            <a:endParaRPr lang="en-US" sz="1836">
              <a:solidFill>
                <a:prstClr val="black"/>
              </a:solidFill>
            </a:endParaRPr>
          </a:p>
        </p:txBody>
      </p:sp>
      <p:sp>
        <p:nvSpPr>
          <p:cNvPr id="20" name="Rectangle 19"/>
          <p:cNvSpPr/>
          <p:nvPr/>
        </p:nvSpPr>
        <p:spPr>
          <a:xfrm>
            <a:off x="3893487" y="2849674"/>
            <a:ext cx="1528035" cy="681129"/>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28" dirty="0">
                <a:solidFill>
                  <a:prstClr val="white"/>
                </a:solidFill>
              </a:rPr>
              <a:t>Device Software Management</a:t>
            </a:r>
          </a:p>
        </p:txBody>
      </p:sp>
      <p:sp>
        <p:nvSpPr>
          <p:cNvPr id="19" name="Rectangle 18"/>
          <p:cNvSpPr/>
          <p:nvPr/>
        </p:nvSpPr>
        <p:spPr>
          <a:xfrm>
            <a:off x="3876079" y="3930904"/>
            <a:ext cx="1528035" cy="666325"/>
          </a:xfrm>
          <a:prstGeom prst="rect">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en-US" sz="1428" dirty="0">
                <a:solidFill>
                  <a:prstClr val="white"/>
                </a:solidFill>
              </a:rPr>
              <a:t>Device Identity Management</a:t>
            </a:r>
          </a:p>
        </p:txBody>
      </p:sp>
      <p:cxnSp>
        <p:nvCxnSpPr>
          <p:cNvPr id="23" name="Straight Arrow Connector 22"/>
          <p:cNvCxnSpPr/>
          <p:nvPr/>
        </p:nvCxnSpPr>
        <p:spPr>
          <a:xfrm>
            <a:off x="2993395" y="1845327"/>
            <a:ext cx="7174" cy="40245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80835" y="1869779"/>
            <a:ext cx="1192180" cy="382308"/>
          </a:xfrm>
          <a:prstGeom prst="rect">
            <a:avLst/>
          </a:prstGeom>
          <a:noFill/>
        </p:spPr>
        <p:txBody>
          <a:bodyPr wrap="none" rtlCol="0">
            <a:spAutoFit/>
          </a:bodyPr>
          <a:lstStyle/>
          <a:p>
            <a:r>
              <a:rPr lang="en-US" sz="1836" dirty="0">
                <a:solidFill>
                  <a:prstClr val="black"/>
                </a:solidFill>
              </a:rPr>
              <a:t>x Millions</a:t>
            </a:r>
          </a:p>
        </p:txBody>
      </p:sp>
      <p:sp>
        <p:nvSpPr>
          <p:cNvPr id="26" name="TextBox 25"/>
          <p:cNvSpPr txBox="1"/>
          <p:nvPr/>
        </p:nvSpPr>
        <p:spPr>
          <a:xfrm>
            <a:off x="4640096" y="5228570"/>
            <a:ext cx="1419891" cy="382308"/>
          </a:xfrm>
          <a:prstGeom prst="rect">
            <a:avLst/>
          </a:prstGeom>
          <a:noFill/>
        </p:spPr>
        <p:txBody>
          <a:bodyPr wrap="none" rtlCol="0">
            <a:spAutoFit/>
          </a:bodyPr>
          <a:lstStyle/>
          <a:p>
            <a:r>
              <a:rPr lang="en-US" sz="1836" dirty="0">
                <a:solidFill>
                  <a:prstClr val="black"/>
                </a:solidFill>
              </a:rPr>
              <a:t>x </a:t>
            </a:r>
            <a:r>
              <a:rPr lang="en-US" sz="1836" dirty="0" err="1">
                <a:solidFill>
                  <a:prstClr val="black"/>
                </a:solidFill>
              </a:rPr>
              <a:t>GByte</a:t>
            </a:r>
            <a:r>
              <a:rPr lang="en-US" sz="1836" dirty="0">
                <a:solidFill>
                  <a:prstClr val="black"/>
                </a:solidFill>
              </a:rPr>
              <a:t>/sec</a:t>
            </a:r>
          </a:p>
        </p:txBody>
      </p:sp>
      <p:sp>
        <p:nvSpPr>
          <p:cNvPr id="21" name="Rectangle 20"/>
          <p:cNvSpPr/>
          <p:nvPr/>
        </p:nvSpPr>
        <p:spPr>
          <a:xfrm>
            <a:off x="4709814" y="3404054"/>
            <a:ext cx="1262839" cy="66414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28" dirty="0">
                <a:solidFill>
                  <a:prstClr val="white"/>
                </a:solidFill>
              </a:rPr>
              <a:t>Data Flow</a:t>
            </a:r>
          </a:p>
        </p:txBody>
      </p:sp>
      <p:sp>
        <p:nvSpPr>
          <p:cNvPr id="18" name="Rectangle 17"/>
          <p:cNvSpPr/>
          <p:nvPr/>
        </p:nvSpPr>
        <p:spPr>
          <a:xfrm>
            <a:off x="3406904" y="3404054"/>
            <a:ext cx="1249460" cy="66414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28" dirty="0">
                <a:solidFill>
                  <a:prstClr val="white"/>
                </a:solidFill>
              </a:rPr>
              <a:t>Connectivity</a:t>
            </a:r>
          </a:p>
        </p:txBody>
      </p:sp>
      <p:cxnSp>
        <p:nvCxnSpPr>
          <p:cNvPr id="29" name="Straight Arrow Connector 28"/>
          <p:cNvCxnSpPr/>
          <p:nvPr/>
        </p:nvCxnSpPr>
        <p:spPr>
          <a:xfrm flipH="1" flipV="1">
            <a:off x="3143839" y="5163343"/>
            <a:ext cx="3844653" cy="754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734491" y="5155788"/>
            <a:ext cx="2972085" cy="75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829359" y="5234455"/>
            <a:ext cx="957211" cy="382308"/>
          </a:xfrm>
          <a:prstGeom prst="rect">
            <a:avLst/>
          </a:prstGeom>
          <a:noFill/>
        </p:spPr>
        <p:txBody>
          <a:bodyPr wrap="none" rtlCol="0">
            <a:spAutoFit/>
          </a:bodyPr>
          <a:lstStyle/>
          <a:p>
            <a:r>
              <a:rPr lang="en-US" sz="1836" dirty="0">
                <a:solidFill>
                  <a:prstClr val="black"/>
                </a:solidFill>
              </a:rPr>
              <a:t>x </a:t>
            </a:r>
            <a:r>
              <a:rPr lang="en-US" sz="1836" dirty="0" err="1">
                <a:solidFill>
                  <a:prstClr val="black"/>
                </a:solidFill>
              </a:rPr>
              <a:t>PByte</a:t>
            </a:r>
            <a:endParaRPr lang="en-US" sz="1836" dirty="0">
              <a:solidFill>
                <a:prstClr val="black"/>
              </a:solidFill>
            </a:endParaRPr>
          </a:p>
        </p:txBody>
      </p:sp>
      <p:sp>
        <p:nvSpPr>
          <p:cNvPr id="36" name="Rectangle 35"/>
          <p:cNvSpPr/>
          <p:nvPr/>
        </p:nvSpPr>
        <p:spPr>
          <a:xfrm>
            <a:off x="9442284" y="2591964"/>
            <a:ext cx="1006031" cy="23623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28" dirty="0">
                <a:solidFill>
                  <a:prstClr val="black"/>
                </a:solidFill>
              </a:rPr>
              <a:t>Historic and Predictive Analytics</a:t>
            </a:r>
          </a:p>
        </p:txBody>
      </p:sp>
      <p:sp>
        <p:nvSpPr>
          <p:cNvPr id="3" name="Down Arrow 2"/>
          <p:cNvSpPr/>
          <p:nvPr/>
        </p:nvSpPr>
        <p:spPr>
          <a:xfrm>
            <a:off x="3923587" y="1986358"/>
            <a:ext cx="457200" cy="799887"/>
          </a:xfrm>
          <a:prstGeom prst="downArrow">
            <a:avLst/>
          </a:prstGeom>
          <a:solidFill>
            <a:srgbClr val="FF0000"/>
          </a:solidFill>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37" name="Down Arrow 36"/>
          <p:cNvSpPr/>
          <p:nvPr/>
        </p:nvSpPr>
        <p:spPr>
          <a:xfrm rot="10800000">
            <a:off x="3928055" y="4724135"/>
            <a:ext cx="457200" cy="799887"/>
          </a:xfrm>
          <a:prstGeom prst="downArrow">
            <a:avLst/>
          </a:prstGeom>
          <a:solidFill>
            <a:srgbClr val="FF0000"/>
          </a:solidFill>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Tree>
    <p:extLst>
      <p:ext uri="{BB962C8B-B14F-4D97-AF65-F5344CB8AC3E}">
        <p14:creationId xmlns:p14="http://schemas.microsoft.com/office/powerpoint/2010/main" val="15942768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237" y="1135062"/>
            <a:ext cx="12041966" cy="4878388"/>
          </a:xfrm>
        </p:spPr>
        <p:txBody>
          <a:bodyPr anchor="ctr"/>
          <a:lstStyle/>
          <a:p>
            <a:r>
              <a:rPr lang="en-US" sz="4000" dirty="0" smtClean="0"/>
              <a:t>Device Identities.</a:t>
            </a:r>
            <a:br>
              <a:rPr lang="en-US" sz="4000" dirty="0" smtClean="0"/>
            </a:br>
            <a:r>
              <a:rPr lang="en-US" sz="4000" dirty="0" smtClean="0"/>
              <a:t>Device Management.</a:t>
            </a:r>
            <a:br>
              <a:rPr lang="en-US" sz="4000" dirty="0" smtClean="0"/>
            </a:br>
            <a:r>
              <a:rPr lang="en-US" sz="4000" dirty="0" smtClean="0"/>
              <a:t>Hyper Scale. </a:t>
            </a:r>
            <a:endParaRPr lang="en-US" sz="4000" dirty="0"/>
          </a:p>
        </p:txBody>
      </p:sp>
      <p:grpSp>
        <p:nvGrpSpPr>
          <p:cNvPr id="114" name="Group 113"/>
          <p:cNvGrpSpPr/>
          <p:nvPr/>
        </p:nvGrpSpPr>
        <p:grpSpPr>
          <a:xfrm>
            <a:off x="5075237" y="2833360"/>
            <a:ext cx="1577675" cy="1554656"/>
            <a:chOff x="427037" y="1439862"/>
            <a:chExt cx="1765029" cy="1656444"/>
          </a:xfrm>
        </p:grpSpPr>
        <p:grpSp>
          <p:nvGrpSpPr>
            <p:cNvPr id="14" name="Group 13"/>
            <p:cNvGrpSpPr/>
            <p:nvPr/>
          </p:nvGrpSpPr>
          <p:grpSpPr>
            <a:xfrm>
              <a:off x="427037" y="1439862"/>
              <a:ext cx="1764948" cy="152400"/>
              <a:chOff x="427037" y="1439862"/>
              <a:chExt cx="1764948" cy="152400"/>
            </a:xfrm>
          </p:grpSpPr>
          <p:sp>
            <p:nvSpPr>
              <p:cNvPr id="4" name="Rectangle 3"/>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27046" y="1606978"/>
              <a:ext cx="1764948" cy="152400"/>
              <a:chOff x="427037" y="1439862"/>
              <a:chExt cx="1764948" cy="152400"/>
            </a:xfrm>
          </p:grpSpPr>
          <p:sp>
            <p:nvSpPr>
              <p:cNvPr id="16" name="Rectangle 15"/>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6" name="Group 25"/>
            <p:cNvGrpSpPr/>
            <p:nvPr/>
          </p:nvGrpSpPr>
          <p:grpSpPr>
            <a:xfrm>
              <a:off x="427055" y="1774094"/>
              <a:ext cx="1764948" cy="152400"/>
              <a:chOff x="427037" y="1439862"/>
              <a:chExt cx="1764948" cy="152400"/>
            </a:xfrm>
          </p:grpSpPr>
          <p:sp>
            <p:nvSpPr>
              <p:cNvPr id="27" name="Rectangle 26"/>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7" name="Group 36"/>
            <p:cNvGrpSpPr/>
            <p:nvPr/>
          </p:nvGrpSpPr>
          <p:grpSpPr>
            <a:xfrm>
              <a:off x="427064" y="1941210"/>
              <a:ext cx="1764948" cy="152400"/>
              <a:chOff x="427037" y="1439862"/>
              <a:chExt cx="1764948" cy="152400"/>
            </a:xfrm>
          </p:grpSpPr>
          <p:sp>
            <p:nvSpPr>
              <p:cNvPr id="38" name="Rectangle 37"/>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8" name="Group 47"/>
            <p:cNvGrpSpPr/>
            <p:nvPr/>
          </p:nvGrpSpPr>
          <p:grpSpPr>
            <a:xfrm>
              <a:off x="427073" y="2108326"/>
              <a:ext cx="1764948" cy="152400"/>
              <a:chOff x="427037" y="1439862"/>
              <a:chExt cx="1764948" cy="152400"/>
            </a:xfrm>
          </p:grpSpPr>
          <p:sp>
            <p:nvSpPr>
              <p:cNvPr id="49" name="Rectangle 48"/>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9" name="Group 58"/>
            <p:cNvGrpSpPr/>
            <p:nvPr/>
          </p:nvGrpSpPr>
          <p:grpSpPr>
            <a:xfrm>
              <a:off x="427082" y="2275442"/>
              <a:ext cx="1764948" cy="152400"/>
              <a:chOff x="427037" y="1439862"/>
              <a:chExt cx="1764948" cy="152400"/>
            </a:xfrm>
          </p:grpSpPr>
          <p:sp>
            <p:nvSpPr>
              <p:cNvPr id="60" name="Rectangle 59"/>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 name="Group 69"/>
            <p:cNvGrpSpPr/>
            <p:nvPr/>
          </p:nvGrpSpPr>
          <p:grpSpPr>
            <a:xfrm>
              <a:off x="427091" y="2442558"/>
              <a:ext cx="1764948" cy="152400"/>
              <a:chOff x="427037" y="1439862"/>
              <a:chExt cx="1764948" cy="152400"/>
            </a:xfrm>
          </p:grpSpPr>
          <p:sp>
            <p:nvSpPr>
              <p:cNvPr id="71" name="Rectangle 70"/>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1" name="Group 80"/>
            <p:cNvGrpSpPr/>
            <p:nvPr/>
          </p:nvGrpSpPr>
          <p:grpSpPr>
            <a:xfrm>
              <a:off x="427100" y="2609674"/>
              <a:ext cx="1764948" cy="152400"/>
              <a:chOff x="427037" y="1439862"/>
              <a:chExt cx="1764948" cy="152400"/>
            </a:xfrm>
          </p:grpSpPr>
          <p:sp>
            <p:nvSpPr>
              <p:cNvPr id="82" name="Rectangle 81"/>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2" name="Group 91"/>
            <p:cNvGrpSpPr/>
            <p:nvPr/>
          </p:nvGrpSpPr>
          <p:grpSpPr>
            <a:xfrm>
              <a:off x="427109" y="2776790"/>
              <a:ext cx="1764948" cy="152400"/>
              <a:chOff x="427037" y="1439862"/>
              <a:chExt cx="1764948" cy="152400"/>
            </a:xfrm>
          </p:grpSpPr>
          <p:sp>
            <p:nvSpPr>
              <p:cNvPr id="93" name="Rectangle 92"/>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3" name="Group 102"/>
            <p:cNvGrpSpPr/>
            <p:nvPr/>
          </p:nvGrpSpPr>
          <p:grpSpPr>
            <a:xfrm>
              <a:off x="427118" y="2943906"/>
              <a:ext cx="1764948" cy="152400"/>
              <a:chOff x="427037" y="1439862"/>
              <a:chExt cx="1764948" cy="152400"/>
            </a:xfrm>
          </p:grpSpPr>
          <p:sp>
            <p:nvSpPr>
              <p:cNvPr id="104" name="Rectangle 103"/>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59" name="TextBox 558"/>
          <p:cNvSpPr txBox="1"/>
          <p:nvPr/>
        </p:nvSpPr>
        <p:spPr>
          <a:xfrm>
            <a:off x="5429340" y="4547386"/>
            <a:ext cx="8694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prstClr val="black"/>
                    </a:gs>
                    <a:gs pos="30000">
                      <a:prstClr val="black"/>
                    </a:gs>
                  </a:gsLst>
                  <a:lin ang="5400000" scaled="0"/>
                </a:gradFill>
              </a:rPr>
              <a:t>100</a:t>
            </a:r>
          </a:p>
        </p:txBody>
      </p:sp>
      <p:grpSp>
        <p:nvGrpSpPr>
          <p:cNvPr id="560" name="Group 559"/>
          <p:cNvGrpSpPr/>
          <p:nvPr/>
        </p:nvGrpSpPr>
        <p:grpSpPr>
          <a:xfrm>
            <a:off x="7513637" y="2826454"/>
            <a:ext cx="1577675" cy="1554656"/>
            <a:chOff x="427037" y="1439862"/>
            <a:chExt cx="1765029" cy="1656444"/>
          </a:xfrm>
        </p:grpSpPr>
        <p:grpSp>
          <p:nvGrpSpPr>
            <p:cNvPr id="561" name="Group 560"/>
            <p:cNvGrpSpPr/>
            <p:nvPr/>
          </p:nvGrpSpPr>
          <p:grpSpPr>
            <a:xfrm>
              <a:off x="427037" y="1439862"/>
              <a:ext cx="1764948" cy="152400"/>
              <a:chOff x="427037" y="1439862"/>
              <a:chExt cx="1764948" cy="152400"/>
            </a:xfrm>
          </p:grpSpPr>
          <p:sp>
            <p:nvSpPr>
              <p:cNvPr id="661" name="Rectangle 660"/>
              <p:cNvSpPr/>
              <p:nvPr/>
            </p:nvSpPr>
            <p:spPr bwMode="auto">
              <a:xfrm>
                <a:off x="427037" y="1439862"/>
                <a:ext cx="152400" cy="152400"/>
              </a:xfrm>
              <a:prstGeom prst="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2" name="Rectangle 66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3" name="Rectangle 66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4" name="Rectangle 66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5" name="Rectangle 66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6" name="Rectangle 66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7" name="Rectangle 66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8" name="Rectangle 66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9" name="Rectangle 66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0" name="Rectangle 66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2" name="Group 561"/>
            <p:cNvGrpSpPr/>
            <p:nvPr/>
          </p:nvGrpSpPr>
          <p:grpSpPr>
            <a:xfrm>
              <a:off x="427046" y="1606978"/>
              <a:ext cx="1764948" cy="152400"/>
              <a:chOff x="427037" y="1439862"/>
              <a:chExt cx="1764948" cy="152400"/>
            </a:xfrm>
          </p:grpSpPr>
          <p:sp>
            <p:nvSpPr>
              <p:cNvPr id="651" name="Rectangle 65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2" name="Rectangle 65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3" name="Rectangle 65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4" name="Rectangle 65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5" name="Rectangle 65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6" name="Rectangle 65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7" name="Rectangle 65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8" name="Rectangle 65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9" name="Rectangle 65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Rectangle 65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3" name="Group 562"/>
            <p:cNvGrpSpPr/>
            <p:nvPr/>
          </p:nvGrpSpPr>
          <p:grpSpPr>
            <a:xfrm>
              <a:off x="427055" y="1774094"/>
              <a:ext cx="1764948" cy="152400"/>
              <a:chOff x="427037" y="1439862"/>
              <a:chExt cx="1764948" cy="152400"/>
            </a:xfrm>
          </p:grpSpPr>
          <p:sp>
            <p:nvSpPr>
              <p:cNvPr id="641" name="Rectangle 64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Rectangle 64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3" name="Rectangle 64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4" name="Rectangle 64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7" name="Rectangle 64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8" name="Rectangle 64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9" name="Rectangle 64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0" name="Rectangle 64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4" name="Group 563"/>
            <p:cNvGrpSpPr/>
            <p:nvPr/>
          </p:nvGrpSpPr>
          <p:grpSpPr>
            <a:xfrm>
              <a:off x="427064" y="1941210"/>
              <a:ext cx="1764948" cy="152400"/>
              <a:chOff x="427037" y="1439862"/>
              <a:chExt cx="1764948" cy="152400"/>
            </a:xfrm>
          </p:grpSpPr>
          <p:sp>
            <p:nvSpPr>
              <p:cNvPr id="631" name="Rectangle 63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2" name="Rectangle 63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3" name="Rectangle 63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4" name="Rectangle 63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5" name="Rectangle 63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6" name="Rectangle 63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7" name="Rectangle 63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9" name="Rectangle 63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0" name="Rectangle 63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5" name="Group 564"/>
            <p:cNvGrpSpPr/>
            <p:nvPr/>
          </p:nvGrpSpPr>
          <p:grpSpPr>
            <a:xfrm>
              <a:off x="427073" y="2108326"/>
              <a:ext cx="1764948" cy="152400"/>
              <a:chOff x="427037" y="1439862"/>
              <a:chExt cx="1764948" cy="152400"/>
            </a:xfrm>
          </p:grpSpPr>
          <p:sp>
            <p:nvSpPr>
              <p:cNvPr id="621" name="Rectangle 62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2" name="Rectangle 62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3" name="Rectangle 62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4" name="Rectangle 62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5" name="Rectangle 62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6" name="Rectangle 62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7" name="Rectangle 62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8" name="Rectangle 62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9" name="Rectangle 62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0" name="Rectangle 62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6" name="Group 565"/>
            <p:cNvGrpSpPr/>
            <p:nvPr/>
          </p:nvGrpSpPr>
          <p:grpSpPr>
            <a:xfrm>
              <a:off x="427082" y="2275442"/>
              <a:ext cx="1764948" cy="152400"/>
              <a:chOff x="427037" y="1439862"/>
              <a:chExt cx="1764948" cy="152400"/>
            </a:xfrm>
          </p:grpSpPr>
          <p:sp>
            <p:nvSpPr>
              <p:cNvPr id="611" name="Rectangle 61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2" name="Rectangle 61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3" name="Rectangle 61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4" name="Rectangle 61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5" name="Rectangle 61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6" name="Rectangle 61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7" name="Rectangle 61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8" name="Rectangle 61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9" name="Rectangle 61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0" name="Rectangle 61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7" name="Group 566"/>
            <p:cNvGrpSpPr/>
            <p:nvPr/>
          </p:nvGrpSpPr>
          <p:grpSpPr>
            <a:xfrm>
              <a:off x="427091" y="2442558"/>
              <a:ext cx="1764948" cy="152400"/>
              <a:chOff x="427037" y="1439862"/>
              <a:chExt cx="1764948" cy="152400"/>
            </a:xfrm>
          </p:grpSpPr>
          <p:sp>
            <p:nvSpPr>
              <p:cNvPr id="601" name="Rectangle 60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2" name="Rectangle 60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6" name="Rectangle 60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8" name="Rectangle 60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9" name="Rectangle 60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0" name="Rectangle 60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8" name="Group 567"/>
            <p:cNvGrpSpPr/>
            <p:nvPr/>
          </p:nvGrpSpPr>
          <p:grpSpPr>
            <a:xfrm>
              <a:off x="427100" y="2609674"/>
              <a:ext cx="1764948" cy="152400"/>
              <a:chOff x="427037" y="1439862"/>
              <a:chExt cx="1764948" cy="152400"/>
            </a:xfrm>
          </p:grpSpPr>
          <p:sp>
            <p:nvSpPr>
              <p:cNvPr id="591" name="Rectangle 59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2" name="Rectangle 59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5" name="Rectangle 59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6" name="Rectangle 59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9" name="Rectangle 59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0" name="Rectangle 59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9" name="Group 568"/>
            <p:cNvGrpSpPr/>
            <p:nvPr/>
          </p:nvGrpSpPr>
          <p:grpSpPr>
            <a:xfrm>
              <a:off x="427109" y="2776790"/>
              <a:ext cx="1764948" cy="152400"/>
              <a:chOff x="427037" y="1439862"/>
              <a:chExt cx="1764948" cy="152400"/>
            </a:xfrm>
          </p:grpSpPr>
          <p:sp>
            <p:nvSpPr>
              <p:cNvPr id="581" name="Rectangle 58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2" name="Rectangle 58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3" name="Rectangle 58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4" name="Rectangle 58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5" name="Rectangle 58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6" name="Rectangle 58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9" name="Rectangle 58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0" name="Rectangle 58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70" name="Group 569"/>
            <p:cNvGrpSpPr/>
            <p:nvPr/>
          </p:nvGrpSpPr>
          <p:grpSpPr>
            <a:xfrm>
              <a:off x="427118" y="2943906"/>
              <a:ext cx="1764948" cy="152400"/>
              <a:chOff x="427037" y="1439862"/>
              <a:chExt cx="1764948" cy="152400"/>
            </a:xfrm>
          </p:grpSpPr>
          <p:sp>
            <p:nvSpPr>
              <p:cNvPr id="571" name="Rectangle 57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2" name="Rectangle 57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Rectangle 57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4" name="Rectangle 57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5" name="Rectangle 57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6" name="Rectangle 57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8" name="Rectangle 57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9" name="Rectangle 57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0" name="Rectangle 57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671" name="TextBox 670"/>
          <p:cNvSpPr txBox="1"/>
          <p:nvPr/>
        </p:nvSpPr>
        <p:spPr>
          <a:xfrm>
            <a:off x="7667364" y="4547386"/>
            <a:ext cx="12702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prstClr val="black"/>
                    </a:gs>
                    <a:gs pos="30000">
                      <a:prstClr val="black"/>
                    </a:gs>
                  </a:gsLst>
                  <a:lin ang="5400000" scaled="0"/>
                </a:gradFill>
              </a:rPr>
              <a:t>10,000</a:t>
            </a:r>
          </a:p>
        </p:txBody>
      </p:sp>
      <p:grpSp>
        <p:nvGrpSpPr>
          <p:cNvPr id="672" name="Group 671"/>
          <p:cNvGrpSpPr/>
          <p:nvPr/>
        </p:nvGrpSpPr>
        <p:grpSpPr>
          <a:xfrm>
            <a:off x="10028237" y="2840266"/>
            <a:ext cx="1577675" cy="1554656"/>
            <a:chOff x="427037" y="1439862"/>
            <a:chExt cx="1765029" cy="1656444"/>
          </a:xfrm>
          <a:solidFill>
            <a:srgbClr val="FCD116"/>
          </a:solidFill>
        </p:grpSpPr>
        <p:grpSp>
          <p:nvGrpSpPr>
            <p:cNvPr id="673" name="Group 672"/>
            <p:cNvGrpSpPr/>
            <p:nvPr/>
          </p:nvGrpSpPr>
          <p:grpSpPr>
            <a:xfrm>
              <a:off x="427037" y="1439862"/>
              <a:ext cx="1764948" cy="152400"/>
              <a:chOff x="427037" y="1439862"/>
              <a:chExt cx="1764948" cy="152400"/>
            </a:xfrm>
            <a:grpFill/>
          </p:grpSpPr>
          <p:sp>
            <p:nvSpPr>
              <p:cNvPr id="773" name="Rectangle 772"/>
              <p:cNvSpPr/>
              <p:nvPr/>
            </p:nvSpPr>
            <p:spPr bwMode="auto">
              <a:xfrm>
                <a:off x="427037" y="1439862"/>
                <a:ext cx="152400" cy="1524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4" name="Rectangle 77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5" name="Rectangle 77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6" name="Rectangle 77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7" name="Rectangle 77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8" name="Rectangle 77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9" name="Rectangle 77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0" name="Rectangle 77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1" name="Rectangle 78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2" name="Rectangle 78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4" name="Group 673"/>
            <p:cNvGrpSpPr/>
            <p:nvPr/>
          </p:nvGrpSpPr>
          <p:grpSpPr>
            <a:xfrm>
              <a:off x="427046" y="1606978"/>
              <a:ext cx="1764948" cy="152400"/>
              <a:chOff x="427037" y="1439862"/>
              <a:chExt cx="1764948" cy="152400"/>
            </a:xfrm>
            <a:grpFill/>
          </p:grpSpPr>
          <p:sp>
            <p:nvSpPr>
              <p:cNvPr id="763" name="Rectangle 76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4" name="Rectangle 76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5" name="Rectangle 76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6" name="Rectangle 76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7" name="Rectangle 76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8" name="Rectangle 76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9" name="Rectangle 76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0" name="Rectangle 76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1" name="Rectangle 77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2" name="Rectangle 77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5" name="Group 674"/>
            <p:cNvGrpSpPr/>
            <p:nvPr/>
          </p:nvGrpSpPr>
          <p:grpSpPr>
            <a:xfrm>
              <a:off x="427055" y="1774094"/>
              <a:ext cx="1764948" cy="152400"/>
              <a:chOff x="427037" y="1439862"/>
              <a:chExt cx="1764948" cy="152400"/>
            </a:xfrm>
            <a:grpFill/>
          </p:grpSpPr>
          <p:sp>
            <p:nvSpPr>
              <p:cNvPr id="753" name="Rectangle 75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4" name="Rectangle 75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5" name="Rectangle 75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6" name="Rectangle 75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7" name="Rectangle 75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8" name="Rectangle 75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9" name="Rectangle 75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0" name="Rectangle 75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1" name="Rectangle 76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2" name="Rectangle 76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6" name="Group 675"/>
            <p:cNvGrpSpPr/>
            <p:nvPr/>
          </p:nvGrpSpPr>
          <p:grpSpPr>
            <a:xfrm>
              <a:off x="427064" y="1941210"/>
              <a:ext cx="1764948" cy="152400"/>
              <a:chOff x="427037" y="1439862"/>
              <a:chExt cx="1764948" cy="152400"/>
            </a:xfrm>
            <a:grpFill/>
          </p:grpSpPr>
          <p:sp>
            <p:nvSpPr>
              <p:cNvPr id="743" name="Rectangle 74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4" name="Rectangle 74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5" name="Rectangle 74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6" name="Rectangle 74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7" name="Rectangle 74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8" name="Rectangle 74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9" name="Rectangle 74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0" name="Rectangle 74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1" name="Rectangle 75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2" name="Rectangle 75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7" name="Group 676"/>
            <p:cNvGrpSpPr/>
            <p:nvPr/>
          </p:nvGrpSpPr>
          <p:grpSpPr>
            <a:xfrm>
              <a:off x="427073" y="2108326"/>
              <a:ext cx="1764948" cy="152400"/>
              <a:chOff x="427037" y="1439862"/>
              <a:chExt cx="1764948" cy="152400"/>
            </a:xfrm>
            <a:grpFill/>
          </p:grpSpPr>
          <p:sp>
            <p:nvSpPr>
              <p:cNvPr id="733" name="Rectangle 73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4" name="Rectangle 73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5" name="Rectangle 73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6" name="Rectangle 73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7" name="Rectangle 73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8" name="Rectangle 73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9" name="Rectangle 73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0" name="Rectangle 73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1" name="Rectangle 74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2" name="Rectangle 74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8" name="Group 677"/>
            <p:cNvGrpSpPr/>
            <p:nvPr/>
          </p:nvGrpSpPr>
          <p:grpSpPr>
            <a:xfrm>
              <a:off x="427082" y="2275442"/>
              <a:ext cx="1764948" cy="152400"/>
              <a:chOff x="427037" y="1439862"/>
              <a:chExt cx="1764948" cy="152400"/>
            </a:xfrm>
            <a:grpFill/>
          </p:grpSpPr>
          <p:sp>
            <p:nvSpPr>
              <p:cNvPr id="723" name="Rectangle 72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4" name="Rectangle 72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5" name="Rectangle 72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6" name="Rectangle 72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7" name="Rectangle 72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8" name="Rectangle 72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9" name="Rectangle 72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0" name="Rectangle 72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1" name="Rectangle 73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2" name="Rectangle 73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9" name="Group 678"/>
            <p:cNvGrpSpPr/>
            <p:nvPr/>
          </p:nvGrpSpPr>
          <p:grpSpPr>
            <a:xfrm>
              <a:off x="427091" y="2442558"/>
              <a:ext cx="1764948" cy="152400"/>
              <a:chOff x="427037" y="1439862"/>
              <a:chExt cx="1764948" cy="152400"/>
            </a:xfrm>
            <a:grpFill/>
          </p:grpSpPr>
          <p:sp>
            <p:nvSpPr>
              <p:cNvPr id="713" name="Rectangle 71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4" name="Rectangle 71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5" name="Rectangle 71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6" name="Rectangle 71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7" name="Rectangle 71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8" name="Rectangle 71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9" name="Rectangle 71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0" name="Rectangle 71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1" name="Rectangle 72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2" name="Rectangle 72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80" name="Group 679"/>
            <p:cNvGrpSpPr/>
            <p:nvPr/>
          </p:nvGrpSpPr>
          <p:grpSpPr>
            <a:xfrm>
              <a:off x="427100" y="2609674"/>
              <a:ext cx="1764948" cy="152400"/>
              <a:chOff x="427037" y="1439862"/>
              <a:chExt cx="1764948" cy="152400"/>
            </a:xfrm>
            <a:grpFill/>
          </p:grpSpPr>
          <p:sp>
            <p:nvSpPr>
              <p:cNvPr id="703" name="Rectangle 70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4" name="Rectangle 70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5" name="Rectangle 70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6" name="Rectangle 70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7" name="Rectangle 70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8" name="Rectangle 70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9" name="Rectangle 70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0" name="Rectangle 70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1" name="Rectangle 71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2" name="Rectangle 71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81" name="Group 680"/>
            <p:cNvGrpSpPr/>
            <p:nvPr/>
          </p:nvGrpSpPr>
          <p:grpSpPr>
            <a:xfrm>
              <a:off x="427109" y="2776790"/>
              <a:ext cx="1764948" cy="152400"/>
              <a:chOff x="427037" y="1439862"/>
              <a:chExt cx="1764948" cy="152400"/>
            </a:xfrm>
            <a:grpFill/>
          </p:grpSpPr>
          <p:sp>
            <p:nvSpPr>
              <p:cNvPr id="693" name="Rectangle 69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4" name="Rectangle 69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5" name="Rectangle 69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6" name="Rectangle 69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7" name="Rectangle 69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8" name="Rectangle 69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9" name="Rectangle 69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0" name="Rectangle 69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1" name="Rectangle 70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2" name="Rectangle 70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82" name="Group 681"/>
            <p:cNvGrpSpPr/>
            <p:nvPr/>
          </p:nvGrpSpPr>
          <p:grpSpPr>
            <a:xfrm>
              <a:off x="427118" y="2943906"/>
              <a:ext cx="1764948" cy="152400"/>
              <a:chOff x="427037" y="1439862"/>
              <a:chExt cx="1764948" cy="152400"/>
            </a:xfrm>
            <a:grpFill/>
          </p:grpSpPr>
          <p:sp>
            <p:nvSpPr>
              <p:cNvPr id="683" name="Rectangle 68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4" name="Rectangle 68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5" name="Rectangle 68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6" name="Rectangle 68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7" name="Rectangle 68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8" name="Rectangle 68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9" name="Rectangle 68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0" name="Rectangle 68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1" name="Rectangle 69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2" name="Rectangle 69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83" name="TextBox 782"/>
          <p:cNvSpPr txBox="1"/>
          <p:nvPr/>
        </p:nvSpPr>
        <p:spPr>
          <a:xfrm>
            <a:off x="9857032" y="4547386"/>
            <a:ext cx="167097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prstClr val="black"/>
                    </a:gs>
                    <a:gs pos="30000">
                      <a:prstClr val="black"/>
                    </a:gs>
                  </a:gsLst>
                  <a:lin ang="5400000" scaled="0"/>
                </a:gradFill>
              </a:rPr>
              <a:t>1,000,000</a:t>
            </a:r>
          </a:p>
        </p:txBody>
      </p:sp>
      <p:cxnSp>
        <p:nvCxnSpPr>
          <p:cNvPr id="115" name="Straight Connector 114"/>
          <p:cNvCxnSpPr/>
          <p:nvPr/>
        </p:nvCxnSpPr>
        <p:spPr>
          <a:xfrm flipH="1">
            <a:off x="6652913" y="2965450"/>
            <a:ext cx="860724" cy="139780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endCxn id="13" idx="0"/>
          </p:cNvCxnSpPr>
          <p:nvPr/>
        </p:nvCxnSpPr>
        <p:spPr>
          <a:xfrm flipH="1">
            <a:off x="6584729" y="2833360"/>
            <a:ext cx="9289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H="1">
            <a:off x="9091240" y="2836541"/>
            <a:ext cx="9289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flipH="1">
            <a:off x="9091313" y="2969489"/>
            <a:ext cx="928835" cy="14254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3" name="TextBox 342"/>
          <p:cNvSpPr txBox="1"/>
          <p:nvPr/>
        </p:nvSpPr>
        <p:spPr>
          <a:xfrm>
            <a:off x="4861784" y="1289050"/>
            <a:ext cx="2028440" cy="1292662"/>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prstClr val="black"/>
                    </a:gs>
                    <a:gs pos="30000">
                      <a:prstClr val="black"/>
                    </a:gs>
                  </a:gsLst>
                  <a:lin ang="5400000" scaled="0"/>
                </a:gradFill>
              </a:rPr>
              <a:t>Makers.</a:t>
            </a:r>
            <a:br>
              <a:rPr lang="en-US" sz="2400" dirty="0" smtClean="0">
                <a:gradFill>
                  <a:gsLst>
                    <a:gs pos="2917">
                      <a:prstClr val="black"/>
                    </a:gs>
                    <a:gs pos="30000">
                      <a:prstClr val="black"/>
                    </a:gs>
                  </a:gsLst>
                  <a:lin ang="5400000" scaled="0"/>
                </a:gradFill>
              </a:rPr>
            </a:br>
            <a:r>
              <a:rPr lang="en-US" sz="2400" dirty="0" smtClean="0">
                <a:gradFill>
                  <a:gsLst>
                    <a:gs pos="2917">
                      <a:prstClr val="black"/>
                    </a:gs>
                    <a:gs pos="30000">
                      <a:prstClr val="black"/>
                    </a:gs>
                  </a:gsLst>
                  <a:lin ang="5400000" scaled="0"/>
                </a:gradFill>
              </a:rPr>
              <a:t>Prototypes.</a:t>
            </a:r>
            <a:br>
              <a:rPr lang="en-US" sz="2400" dirty="0" smtClean="0">
                <a:gradFill>
                  <a:gsLst>
                    <a:gs pos="2917">
                      <a:prstClr val="black"/>
                    </a:gs>
                    <a:gs pos="30000">
                      <a:prstClr val="black"/>
                    </a:gs>
                  </a:gsLst>
                  <a:lin ang="5400000" scaled="0"/>
                </a:gradFill>
              </a:rPr>
            </a:br>
            <a:r>
              <a:rPr lang="en-US" sz="2400" dirty="0" smtClean="0">
                <a:gradFill>
                  <a:gsLst>
                    <a:gs pos="2917">
                      <a:prstClr val="black"/>
                    </a:gs>
                    <a:gs pos="30000">
                      <a:prstClr val="black"/>
                    </a:gs>
                  </a:gsLst>
                  <a:lin ang="5400000" scaled="0"/>
                </a:gradFill>
              </a:rPr>
              <a:t>Hackathons.</a:t>
            </a:r>
          </a:p>
        </p:txBody>
      </p:sp>
      <p:sp>
        <p:nvSpPr>
          <p:cNvPr id="344" name="TextBox 343"/>
          <p:cNvSpPr txBox="1"/>
          <p:nvPr/>
        </p:nvSpPr>
        <p:spPr>
          <a:xfrm>
            <a:off x="7380843" y="1439726"/>
            <a:ext cx="1843262"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prstClr val="black"/>
                    </a:gs>
                    <a:gs pos="30000">
                      <a:prstClr val="black"/>
                    </a:gs>
                  </a:gsLst>
                  <a:lin ang="5400000" scaled="0"/>
                </a:gradFill>
              </a:rPr>
              <a:t>“Enterprise</a:t>
            </a:r>
            <a:br>
              <a:rPr lang="en-US" sz="2400" dirty="0" smtClean="0">
                <a:gradFill>
                  <a:gsLst>
                    <a:gs pos="2917">
                      <a:prstClr val="black"/>
                    </a:gs>
                    <a:gs pos="30000">
                      <a:prstClr val="black"/>
                    </a:gs>
                  </a:gsLst>
                  <a:lin ang="5400000" scaled="0"/>
                </a:gradFill>
              </a:rPr>
            </a:br>
            <a:r>
              <a:rPr lang="en-US" sz="2400" dirty="0" smtClean="0">
                <a:gradFill>
                  <a:gsLst>
                    <a:gs pos="2917">
                      <a:prstClr val="black"/>
                    </a:gs>
                    <a:gs pos="30000">
                      <a:prstClr val="black"/>
                    </a:gs>
                  </a:gsLst>
                  <a:lin ang="5400000" scaled="0"/>
                </a:gradFill>
              </a:rPr>
              <a:t>Scale”</a:t>
            </a:r>
          </a:p>
        </p:txBody>
      </p:sp>
      <p:sp>
        <p:nvSpPr>
          <p:cNvPr id="347" name="TextBox 346"/>
          <p:cNvSpPr txBox="1"/>
          <p:nvPr/>
        </p:nvSpPr>
        <p:spPr>
          <a:xfrm>
            <a:off x="9952643" y="1452863"/>
            <a:ext cx="1752723"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prstClr val="black"/>
                    </a:gs>
                    <a:gs pos="30000">
                      <a:prstClr val="black"/>
                    </a:gs>
                  </a:gsLst>
                  <a:lin ang="5400000" scaled="0"/>
                </a:gradFill>
              </a:rPr>
              <a:t>Consumer</a:t>
            </a:r>
            <a:br>
              <a:rPr lang="en-US" sz="2400" dirty="0" smtClean="0">
                <a:gradFill>
                  <a:gsLst>
                    <a:gs pos="2917">
                      <a:prstClr val="black"/>
                    </a:gs>
                    <a:gs pos="30000">
                      <a:prstClr val="black"/>
                    </a:gs>
                  </a:gsLst>
                  <a:lin ang="5400000" scaled="0"/>
                </a:gradFill>
              </a:rPr>
            </a:br>
            <a:r>
              <a:rPr lang="en-US" sz="2400" dirty="0" smtClean="0">
                <a:gradFill>
                  <a:gsLst>
                    <a:gs pos="2917">
                      <a:prstClr val="black"/>
                    </a:gs>
                    <a:gs pos="30000">
                      <a:prstClr val="black"/>
                    </a:gs>
                  </a:gsLst>
                  <a:lin ang="5400000" scaled="0"/>
                </a:gradFill>
              </a:rPr>
              <a:t>Products</a:t>
            </a:r>
          </a:p>
        </p:txBody>
      </p:sp>
    </p:spTree>
    <p:extLst>
      <p:ext uri="{BB962C8B-B14F-4D97-AF65-F5344CB8AC3E}">
        <p14:creationId xmlns:p14="http://schemas.microsoft.com/office/powerpoint/2010/main" val="3660154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311218" y="906462"/>
            <a:ext cx="7848604" cy="5257800"/>
          </a:xfrm>
        </p:spPr>
        <p:txBody>
          <a:bodyPr/>
          <a:lstStyle/>
          <a:p>
            <a:pPr marL="571500" indent="-571500">
              <a:buFont typeface="Arial" panose="020B0604020202020204" pitchFamily="34" charset="0"/>
              <a:buChar char="•"/>
            </a:pPr>
            <a:r>
              <a:rPr lang="en-US" dirty="0" smtClean="0"/>
              <a:t>Connected Things and the IoT</a:t>
            </a:r>
          </a:p>
          <a:p>
            <a:pPr marL="571500" indent="-571500">
              <a:buFont typeface="Arial" panose="020B0604020202020204" pitchFamily="34" charset="0"/>
              <a:buChar char="•"/>
            </a:pPr>
            <a:r>
              <a:rPr lang="en-US" dirty="0" smtClean="0"/>
              <a:t>Inventory – What We Already Know</a:t>
            </a:r>
          </a:p>
          <a:p>
            <a:pPr marL="571500" indent="-571500">
              <a:buFont typeface="Arial" panose="020B0604020202020204" pitchFamily="34" charset="0"/>
              <a:buChar char="•"/>
            </a:pPr>
            <a:r>
              <a:rPr lang="en-US" dirty="0" smtClean="0"/>
              <a:t>Security and Privacy Principles </a:t>
            </a:r>
          </a:p>
          <a:p>
            <a:pPr marL="571500" indent="-571500">
              <a:buFont typeface="Arial" panose="020B0604020202020204" pitchFamily="34" charset="0"/>
              <a:buChar char="•"/>
            </a:pPr>
            <a:r>
              <a:rPr lang="en-US" dirty="0" smtClean="0"/>
              <a:t>Azure IoT Services</a:t>
            </a:r>
          </a:p>
          <a:p>
            <a:pPr marL="571500" indent="-571500">
              <a:buFont typeface="Arial" panose="020B0604020202020204" pitchFamily="34" charset="0"/>
              <a:buChar char="•"/>
            </a:pPr>
            <a:r>
              <a:rPr lang="en-US" dirty="0" smtClean="0"/>
              <a:t>Outlook and Roadmap </a:t>
            </a:r>
            <a:endParaRPr lang="en-US" dirty="0"/>
          </a:p>
        </p:txBody>
      </p:sp>
      <p:sp>
        <p:nvSpPr>
          <p:cNvPr id="5" name="Title 4"/>
          <p:cNvSpPr>
            <a:spLocks noGrp="1"/>
          </p:cNvSpPr>
          <p:nvPr>
            <p:ph type="title"/>
          </p:nvPr>
        </p:nvSpPr>
        <p:spPr/>
        <p:txBody>
          <a:bodyPr/>
          <a:lstStyle/>
          <a:p>
            <a:r>
              <a:rPr lang="en-US" dirty="0" smtClean="0"/>
              <a:t>Agenda</a:t>
            </a:r>
            <a:endParaRPr lang="en-US" dirty="0"/>
          </a:p>
        </p:txBody>
      </p:sp>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6599" r="16599"/>
          <a:stretch>
            <a:fillRect/>
          </a:stretch>
        </p:blipFill>
        <p:spPr/>
      </p:pic>
    </p:spTree>
    <p:extLst>
      <p:ext uri="{BB962C8B-B14F-4D97-AF65-F5344CB8AC3E}">
        <p14:creationId xmlns:p14="http://schemas.microsoft.com/office/powerpoint/2010/main" val="387490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sz="6600" dirty="0" smtClean="0"/>
              <a:t>Azure IoT Hub</a:t>
            </a:r>
            <a:endParaRPr lang="en-US" sz="6600" dirty="0"/>
          </a:p>
        </p:txBody>
      </p:sp>
    </p:spTree>
    <p:extLst>
      <p:ext uri="{BB962C8B-B14F-4D97-AF65-F5344CB8AC3E}">
        <p14:creationId xmlns:p14="http://schemas.microsoft.com/office/powerpoint/2010/main" val="257384436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Rectangle 306"/>
          <p:cNvSpPr/>
          <p:nvPr/>
        </p:nvSpPr>
        <p:spPr>
          <a:xfrm>
            <a:off x="10185267" y="1363206"/>
            <a:ext cx="694755" cy="4946796"/>
          </a:xfrm>
          <a:prstGeom prst="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HTTPS</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AMQPS</a:t>
            </a:r>
            <a:endParaRPr lang="en-US" sz="1400" dirty="0">
              <a:solidFill>
                <a:prstClr val="black"/>
              </a:solidFill>
              <a:cs typeface="Segoe UI" panose="020B0502040204020203" pitchFamily="34" charset="0"/>
            </a:endParaRPr>
          </a:p>
        </p:txBody>
      </p:sp>
      <p:sp>
        <p:nvSpPr>
          <p:cNvPr id="2" name="Title 1"/>
          <p:cNvSpPr>
            <a:spLocks noGrp="1"/>
          </p:cNvSpPr>
          <p:nvPr>
            <p:ph type="title"/>
          </p:nvPr>
        </p:nvSpPr>
        <p:spPr/>
        <p:txBody>
          <a:bodyPr/>
          <a:lstStyle/>
          <a:p>
            <a:r>
              <a:rPr lang="en-US" dirty="0" smtClean="0"/>
              <a:t>Azure IoT Hub</a:t>
            </a:r>
            <a:endParaRPr lang="en-US" dirty="0"/>
          </a:p>
        </p:txBody>
      </p:sp>
      <p:sp>
        <p:nvSpPr>
          <p:cNvPr id="4" name="Rectangle 3"/>
          <p:cNvSpPr/>
          <p:nvPr/>
        </p:nvSpPr>
        <p:spPr>
          <a:xfrm>
            <a:off x="5254479" y="754062"/>
            <a:ext cx="4942376" cy="5878604"/>
          </a:xfrm>
          <a:prstGeom prst="rect">
            <a:avLst/>
          </a:prstGeom>
        </p:spPr>
        <p:style>
          <a:lnRef idx="1">
            <a:schemeClr val="accent5"/>
          </a:lnRef>
          <a:fillRef idx="3">
            <a:schemeClr val="accent5"/>
          </a:fillRef>
          <a:effectRef idx="2">
            <a:schemeClr val="accent5"/>
          </a:effectRef>
          <a:fontRef idx="minor">
            <a:schemeClr val="lt1"/>
          </a:fontRef>
        </p:style>
        <p:txBody>
          <a:bodyPr lIns="0" tIns="0" rIns="0" bIns="0" rtlCol="0" anchor="t"/>
          <a:lstStyle/>
          <a:p>
            <a:pPr algn="ctr"/>
            <a:r>
              <a:rPr lang="en-US" sz="2800" dirty="0" smtClean="0">
                <a:solidFill>
                  <a:prstClr val="white"/>
                </a:solidFill>
                <a:cs typeface="Segoe UI" panose="020B0502040204020203" pitchFamily="34" charset="0"/>
              </a:rPr>
              <a:t>IoT Hub</a:t>
            </a:r>
            <a:endParaRPr lang="en-US" sz="2800" dirty="0">
              <a:solidFill>
                <a:prstClr val="white"/>
              </a:solidFill>
              <a:cs typeface="Segoe UI" panose="020B0502040204020203" pitchFamily="34" charset="0"/>
            </a:endParaRPr>
          </a:p>
        </p:txBody>
      </p:sp>
      <p:grpSp>
        <p:nvGrpSpPr>
          <p:cNvPr id="5" name="Group 4"/>
          <p:cNvGrpSpPr/>
          <p:nvPr/>
        </p:nvGrpSpPr>
        <p:grpSpPr>
          <a:xfrm>
            <a:off x="96852" y="6272428"/>
            <a:ext cx="636228" cy="621761"/>
            <a:chOff x="427037" y="1439862"/>
            <a:chExt cx="1765029" cy="1656444"/>
          </a:xfrm>
          <a:solidFill>
            <a:srgbClr val="FCD116"/>
          </a:solidFill>
        </p:grpSpPr>
        <p:grpSp>
          <p:nvGrpSpPr>
            <p:cNvPr id="6" name="Group 5"/>
            <p:cNvGrpSpPr/>
            <p:nvPr/>
          </p:nvGrpSpPr>
          <p:grpSpPr>
            <a:xfrm>
              <a:off x="427037" y="1439862"/>
              <a:ext cx="1764948" cy="152400"/>
              <a:chOff x="427037" y="1439862"/>
              <a:chExt cx="1764948" cy="152400"/>
            </a:xfrm>
            <a:grpFill/>
          </p:grpSpPr>
          <p:sp>
            <p:nvSpPr>
              <p:cNvPr id="106" name="Rectangle 105"/>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p:cNvGrpSpPr/>
            <p:nvPr/>
          </p:nvGrpSpPr>
          <p:grpSpPr>
            <a:xfrm>
              <a:off x="427046" y="1606978"/>
              <a:ext cx="1764948" cy="152400"/>
              <a:chOff x="427037" y="1439862"/>
              <a:chExt cx="1764948" cy="152400"/>
            </a:xfrm>
            <a:grpFill/>
          </p:grpSpPr>
          <p:sp>
            <p:nvSpPr>
              <p:cNvPr id="96" name="Rectangle 95"/>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 name="Group 7"/>
            <p:cNvGrpSpPr/>
            <p:nvPr/>
          </p:nvGrpSpPr>
          <p:grpSpPr>
            <a:xfrm>
              <a:off x="427055" y="1774094"/>
              <a:ext cx="1764948" cy="152400"/>
              <a:chOff x="427037" y="1439862"/>
              <a:chExt cx="1764948" cy="152400"/>
            </a:xfrm>
            <a:grpFill/>
          </p:grpSpPr>
          <p:sp>
            <p:nvSpPr>
              <p:cNvPr id="86" name="Rectangle 85"/>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427064" y="1941210"/>
              <a:ext cx="1764948" cy="152400"/>
              <a:chOff x="427037" y="1439862"/>
              <a:chExt cx="1764948" cy="152400"/>
            </a:xfrm>
            <a:grpFill/>
          </p:grpSpPr>
          <p:sp>
            <p:nvSpPr>
              <p:cNvPr id="76" name="Rectangle 75"/>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 name="Group 9"/>
            <p:cNvGrpSpPr/>
            <p:nvPr/>
          </p:nvGrpSpPr>
          <p:grpSpPr>
            <a:xfrm>
              <a:off x="427073" y="2108326"/>
              <a:ext cx="1764948" cy="152400"/>
              <a:chOff x="427037" y="1439862"/>
              <a:chExt cx="1764948" cy="152400"/>
            </a:xfrm>
            <a:grpFill/>
          </p:grpSpPr>
          <p:sp>
            <p:nvSpPr>
              <p:cNvPr id="66" name="Rectangle 65"/>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427082" y="2275442"/>
              <a:ext cx="1764948" cy="152400"/>
              <a:chOff x="427037" y="1439862"/>
              <a:chExt cx="1764948" cy="152400"/>
            </a:xfrm>
            <a:grpFill/>
          </p:grpSpPr>
          <p:sp>
            <p:nvSpPr>
              <p:cNvPr id="56" name="Rectangle 55"/>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427091" y="2442558"/>
              <a:ext cx="1764948" cy="152400"/>
              <a:chOff x="427037" y="1439862"/>
              <a:chExt cx="1764948" cy="152400"/>
            </a:xfrm>
            <a:grpFill/>
          </p:grpSpPr>
          <p:sp>
            <p:nvSpPr>
              <p:cNvPr id="46" name="Rectangle 45"/>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427100" y="2609674"/>
              <a:ext cx="1764948" cy="152400"/>
              <a:chOff x="427037" y="1439862"/>
              <a:chExt cx="1764948" cy="152400"/>
            </a:xfrm>
            <a:grpFill/>
          </p:grpSpPr>
          <p:sp>
            <p:nvSpPr>
              <p:cNvPr id="36" name="Rectangle 35"/>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 name="Group 13"/>
            <p:cNvGrpSpPr/>
            <p:nvPr/>
          </p:nvGrpSpPr>
          <p:grpSpPr>
            <a:xfrm>
              <a:off x="427109" y="2776790"/>
              <a:ext cx="1764948" cy="152400"/>
              <a:chOff x="427037" y="1439862"/>
              <a:chExt cx="1764948" cy="152400"/>
            </a:xfrm>
            <a:grpFill/>
          </p:grpSpPr>
          <p:sp>
            <p:nvSpPr>
              <p:cNvPr id="26" name="Rectangle 25"/>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27118" y="2943906"/>
              <a:ext cx="1764948" cy="152400"/>
              <a:chOff x="427037" y="1439862"/>
              <a:chExt cx="1764948" cy="152400"/>
            </a:xfrm>
            <a:grpFill/>
          </p:grpSpPr>
          <p:sp>
            <p:nvSpPr>
              <p:cNvPr id="16" name="Rectangle 15"/>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cxnSp>
        <p:nvCxnSpPr>
          <p:cNvPr id="117" name="Straight Arrow Connector 116"/>
          <p:cNvCxnSpPr/>
          <p:nvPr/>
        </p:nvCxnSpPr>
        <p:spPr>
          <a:xfrm>
            <a:off x="350837" y="1566526"/>
            <a:ext cx="0" cy="4241969"/>
          </a:xfrm>
          <a:prstGeom prst="straightConnector1">
            <a:avLst/>
          </a:prstGeom>
          <a:ln>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80836" y="6245340"/>
            <a:ext cx="2147421" cy="738664"/>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prstClr val="black"/>
                    </a:gs>
                    <a:gs pos="30000">
                      <a:prstClr val="black"/>
                    </a:gs>
                  </a:gsLst>
                  <a:lin ang="5400000" scaled="0"/>
                </a:gradFill>
              </a:rPr>
              <a:t>Up to 10M Devices </a:t>
            </a:r>
            <a:br>
              <a:rPr lang="en-US" sz="1600" dirty="0" smtClean="0">
                <a:gradFill>
                  <a:gsLst>
                    <a:gs pos="2917">
                      <a:prstClr val="black"/>
                    </a:gs>
                    <a:gs pos="30000">
                      <a:prstClr val="black"/>
                    </a:gs>
                  </a:gsLst>
                  <a:lin ang="5400000" scaled="0"/>
                </a:gradFill>
              </a:rPr>
            </a:br>
            <a:r>
              <a:rPr lang="en-US" sz="1600" dirty="0" smtClean="0">
                <a:gradFill>
                  <a:gsLst>
                    <a:gs pos="2917">
                      <a:prstClr val="black"/>
                    </a:gs>
                    <a:gs pos="30000">
                      <a:prstClr val="black"/>
                    </a:gs>
                  </a:gsLst>
                  <a:lin ang="5400000" scaled="0"/>
                </a:gradFill>
              </a:rPr>
              <a:t>per Hub</a:t>
            </a:r>
          </a:p>
        </p:txBody>
      </p:sp>
      <p:sp>
        <p:nvSpPr>
          <p:cNvPr id="119" name="Rectangle 118"/>
          <p:cNvSpPr/>
          <p:nvPr/>
        </p:nvSpPr>
        <p:spPr>
          <a:xfrm>
            <a:off x="6539255" y="4525743"/>
            <a:ext cx="3505200" cy="540946"/>
          </a:xfrm>
          <a:prstGeom prst="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Identity Registry</a:t>
            </a:r>
            <a:endParaRPr lang="en-US" sz="1600" dirty="0">
              <a:solidFill>
                <a:prstClr val="black"/>
              </a:solidFill>
              <a:cs typeface="Segoe UI" panose="020B0502040204020203" pitchFamily="34" charset="0"/>
            </a:endParaRPr>
          </a:p>
        </p:txBody>
      </p:sp>
      <p:sp>
        <p:nvSpPr>
          <p:cNvPr id="120" name="Rectangle 119"/>
          <p:cNvSpPr/>
          <p:nvPr/>
        </p:nvSpPr>
        <p:spPr>
          <a:xfrm>
            <a:off x="6539255" y="5485681"/>
            <a:ext cx="1676400" cy="603969"/>
          </a:xfrm>
          <a:prstGeom prst="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Device Management</a:t>
            </a:r>
            <a:endParaRPr lang="en-US" sz="1600" dirty="0">
              <a:solidFill>
                <a:prstClr val="black"/>
              </a:solidFill>
              <a:cs typeface="Segoe UI" panose="020B0502040204020203" pitchFamily="34" charset="0"/>
            </a:endParaRPr>
          </a:p>
        </p:txBody>
      </p:sp>
      <p:sp>
        <p:nvSpPr>
          <p:cNvPr id="121" name="Rectangle 120"/>
          <p:cNvSpPr/>
          <p:nvPr/>
        </p:nvSpPr>
        <p:spPr>
          <a:xfrm>
            <a:off x="8368055" y="5485681"/>
            <a:ext cx="1676400" cy="603969"/>
          </a:xfrm>
          <a:prstGeom prst="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Provisioning</a:t>
            </a:r>
            <a:endParaRPr lang="en-US" sz="1600" dirty="0">
              <a:solidFill>
                <a:prstClr val="black"/>
              </a:solidFill>
              <a:cs typeface="Segoe UI" panose="020B0502040204020203" pitchFamily="34" charset="0"/>
            </a:endParaRPr>
          </a:p>
        </p:txBody>
      </p:sp>
      <p:sp>
        <p:nvSpPr>
          <p:cNvPr id="116" name="Up Arrow 115"/>
          <p:cNvSpPr/>
          <p:nvPr/>
        </p:nvSpPr>
        <p:spPr>
          <a:xfrm>
            <a:off x="7148855" y="5068759"/>
            <a:ext cx="457200" cy="381804"/>
          </a:xfrm>
          <a:prstGeom prst="upArrow">
            <a:avLst/>
          </a:prstGeom>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endParaRPr lang="en-US" sz="1600" dirty="0">
              <a:solidFill>
                <a:prstClr val="white"/>
              </a:solidFill>
              <a:cs typeface="Segoe UI" panose="020B0502040204020203" pitchFamily="34" charset="0"/>
            </a:endParaRPr>
          </a:p>
        </p:txBody>
      </p:sp>
      <p:sp>
        <p:nvSpPr>
          <p:cNvPr id="123" name="Rectangle 122"/>
          <p:cNvSpPr/>
          <p:nvPr/>
        </p:nvSpPr>
        <p:spPr>
          <a:xfrm>
            <a:off x="5118256" y="1365250"/>
            <a:ext cx="1165598" cy="4724400"/>
          </a:xfrm>
          <a:prstGeom prst="rect">
            <a:avLst/>
          </a:prstGeom>
        </p:spPr>
        <p:style>
          <a:lnRef idx="1">
            <a:schemeClr val="accent5"/>
          </a:lnRef>
          <a:fillRef idx="2">
            <a:schemeClr val="accent5"/>
          </a:fillRef>
          <a:effectRef idx="1">
            <a:schemeClr val="accent5"/>
          </a:effectRef>
          <a:fontRef idx="minor">
            <a:schemeClr val="dk1"/>
          </a:fontRef>
        </p:style>
        <p:txBody>
          <a:bodyPr lIns="182880" tIns="0" rIns="0" bIns="0" rtlCol="0" anchor="ctr"/>
          <a:lstStyle/>
          <a:p>
            <a:pPr algn="ctr"/>
            <a:r>
              <a:rPr lang="de-DE" sz="1600" dirty="0" smtClean="0">
                <a:solidFill>
                  <a:prstClr val="black"/>
                </a:solidFill>
                <a:cs typeface="Segoe UI" panose="020B0502040204020203" pitchFamily="34" charset="0"/>
              </a:rPr>
              <a:t>IoT Hub Gateway</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HTTPS,</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AMQPS</a:t>
            </a:r>
            <a:endParaRPr lang="en-US" sz="1600" dirty="0">
              <a:solidFill>
                <a:prstClr val="black"/>
              </a:solidFill>
              <a:cs typeface="Segoe UI" panose="020B0502040204020203" pitchFamily="34" charset="0"/>
            </a:endParaRPr>
          </a:p>
        </p:txBody>
      </p:sp>
      <p:sp>
        <p:nvSpPr>
          <p:cNvPr id="124" name="Left-Right Arrow 123"/>
          <p:cNvSpPr/>
          <p:nvPr/>
        </p:nvSpPr>
        <p:spPr>
          <a:xfrm>
            <a:off x="5417741" y="4726399"/>
            <a:ext cx="1257696" cy="111027"/>
          </a:xfrm>
          <a:prstGeom prst="leftRightArrow">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endParaRPr lang="en-US" sz="1600" dirty="0">
              <a:solidFill>
                <a:prstClr val="white"/>
              </a:solidFill>
              <a:cs typeface="Segoe UI" panose="020B0502040204020203" pitchFamily="34" charset="0"/>
            </a:endParaRPr>
          </a:p>
        </p:txBody>
      </p:sp>
      <p:sp>
        <p:nvSpPr>
          <p:cNvPr id="125" name="Rectangle 124"/>
          <p:cNvSpPr/>
          <p:nvPr/>
        </p:nvSpPr>
        <p:spPr>
          <a:xfrm>
            <a:off x="6562375" y="1382194"/>
            <a:ext cx="3505200" cy="2769957"/>
          </a:xfrm>
          <a:prstGeom prst="rect">
            <a:avLst/>
          </a:prstGeom>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de-DE" sz="1600" dirty="0" smtClean="0">
                <a:solidFill>
                  <a:prstClr val="white"/>
                </a:solidFill>
                <a:cs typeface="Segoe UI" panose="020B0502040204020203" pitchFamily="34" charset="0"/>
              </a:rPr>
              <a:t>Data and Command Flow</a:t>
            </a:r>
            <a:endParaRPr lang="en-US" sz="1600" dirty="0">
              <a:solidFill>
                <a:prstClr val="white"/>
              </a:solidFill>
              <a:cs typeface="Segoe UI" panose="020B0502040204020203" pitchFamily="34" charset="0"/>
            </a:endParaRPr>
          </a:p>
        </p:txBody>
      </p:sp>
      <p:sp>
        <p:nvSpPr>
          <p:cNvPr id="126" name="Up Arrow 125"/>
          <p:cNvSpPr/>
          <p:nvPr/>
        </p:nvSpPr>
        <p:spPr>
          <a:xfrm>
            <a:off x="8977655" y="5066689"/>
            <a:ext cx="457200" cy="381804"/>
          </a:xfrm>
          <a:prstGeom prst="upArrow">
            <a:avLst/>
          </a:prstGeom>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endParaRPr lang="en-US" sz="1600" dirty="0">
              <a:solidFill>
                <a:prstClr val="white"/>
              </a:solidFill>
              <a:cs typeface="Segoe UI" panose="020B0502040204020203" pitchFamily="34" charset="0"/>
            </a:endParaRPr>
          </a:p>
        </p:txBody>
      </p:sp>
      <p:sp>
        <p:nvSpPr>
          <p:cNvPr id="127" name="Left-Right Arrow 126"/>
          <p:cNvSpPr/>
          <p:nvPr/>
        </p:nvSpPr>
        <p:spPr>
          <a:xfrm>
            <a:off x="6075652" y="2529788"/>
            <a:ext cx="671806" cy="421626"/>
          </a:xfrm>
          <a:prstGeom prst="leftRightArrow">
            <a:avLst/>
          </a:prstGeom>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endParaRPr lang="en-US" sz="1600" dirty="0">
              <a:solidFill>
                <a:prstClr val="white"/>
              </a:solidFill>
              <a:cs typeface="Segoe UI" panose="020B0502040204020203" pitchFamily="34" charset="0"/>
            </a:endParaRPr>
          </a:p>
        </p:txBody>
      </p:sp>
      <p:grpSp>
        <p:nvGrpSpPr>
          <p:cNvPr id="128" name="Group 127"/>
          <p:cNvGrpSpPr/>
          <p:nvPr/>
        </p:nvGrpSpPr>
        <p:grpSpPr>
          <a:xfrm>
            <a:off x="7039745" y="2718606"/>
            <a:ext cx="1415503" cy="1329048"/>
            <a:chOff x="427037" y="1439862"/>
            <a:chExt cx="1765029" cy="1656444"/>
          </a:xfrm>
          <a:solidFill>
            <a:srgbClr val="FCD116"/>
          </a:solidFill>
        </p:grpSpPr>
        <p:grpSp>
          <p:nvGrpSpPr>
            <p:cNvPr id="129" name="Group 128"/>
            <p:cNvGrpSpPr/>
            <p:nvPr/>
          </p:nvGrpSpPr>
          <p:grpSpPr>
            <a:xfrm>
              <a:off x="427037" y="1439862"/>
              <a:ext cx="1764948" cy="152400"/>
              <a:chOff x="427037" y="1439862"/>
              <a:chExt cx="1764948" cy="152400"/>
            </a:xfrm>
            <a:grpFill/>
          </p:grpSpPr>
          <p:sp>
            <p:nvSpPr>
              <p:cNvPr id="229" name="Rectangle 228"/>
              <p:cNvSpPr/>
              <p:nvPr/>
            </p:nvSpPr>
            <p:spPr bwMode="auto">
              <a:xfrm>
                <a:off x="42703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60620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78538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96455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114372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132289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150206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168124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186041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203958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0" name="Group 129"/>
            <p:cNvGrpSpPr/>
            <p:nvPr/>
          </p:nvGrpSpPr>
          <p:grpSpPr>
            <a:xfrm>
              <a:off x="427046" y="1606978"/>
              <a:ext cx="1764948" cy="152400"/>
              <a:chOff x="427037" y="1439862"/>
              <a:chExt cx="1764948" cy="152400"/>
            </a:xfrm>
            <a:grpFill/>
          </p:grpSpPr>
          <p:sp>
            <p:nvSpPr>
              <p:cNvPr id="219" name="Rectangle 218"/>
              <p:cNvSpPr/>
              <p:nvPr/>
            </p:nvSpPr>
            <p:spPr bwMode="auto">
              <a:xfrm>
                <a:off x="42703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60620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78538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96455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114372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32289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50206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168124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186041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203958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1" name="Group 130"/>
            <p:cNvGrpSpPr/>
            <p:nvPr/>
          </p:nvGrpSpPr>
          <p:grpSpPr>
            <a:xfrm>
              <a:off x="427055" y="1774094"/>
              <a:ext cx="1764948" cy="152400"/>
              <a:chOff x="427037" y="1439862"/>
              <a:chExt cx="1764948" cy="152400"/>
            </a:xfrm>
            <a:grpFill/>
          </p:grpSpPr>
          <p:sp>
            <p:nvSpPr>
              <p:cNvPr id="209" name="Rectangle 208"/>
              <p:cNvSpPr/>
              <p:nvPr/>
            </p:nvSpPr>
            <p:spPr bwMode="auto">
              <a:xfrm>
                <a:off x="42703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60620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78538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96455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114372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132289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150206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168124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186041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203958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2" name="Group 131"/>
            <p:cNvGrpSpPr/>
            <p:nvPr/>
          </p:nvGrpSpPr>
          <p:grpSpPr>
            <a:xfrm>
              <a:off x="427064" y="1941210"/>
              <a:ext cx="1764948" cy="152400"/>
              <a:chOff x="427037" y="1439862"/>
              <a:chExt cx="1764948" cy="152400"/>
            </a:xfrm>
            <a:grpFill/>
          </p:grpSpPr>
          <p:sp>
            <p:nvSpPr>
              <p:cNvPr id="199" name="Rectangle 198"/>
              <p:cNvSpPr/>
              <p:nvPr/>
            </p:nvSpPr>
            <p:spPr bwMode="auto">
              <a:xfrm>
                <a:off x="42703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60620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78538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96455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114372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132289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150206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168124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186041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203958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3" name="Group 132"/>
            <p:cNvGrpSpPr/>
            <p:nvPr/>
          </p:nvGrpSpPr>
          <p:grpSpPr>
            <a:xfrm>
              <a:off x="427073" y="2108326"/>
              <a:ext cx="1764948" cy="152400"/>
              <a:chOff x="427037" y="1439862"/>
              <a:chExt cx="1764948" cy="152400"/>
            </a:xfrm>
            <a:grpFill/>
          </p:grpSpPr>
          <p:sp>
            <p:nvSpPr>
              <p:cNvPr id="189" name="Rectangle 188"/>
              <p:cNvSpPr/>
              <p:nvPr/>
            </p:nvSpPr>
            <p:spPr bwMode="auto">
              <a:xfrm>
                <a:off x="42703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60620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78538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96455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114372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132289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150206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168124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186041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203958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4" name="Group 133"/>
            <p:cNvGrpSpPr/>
            <p:nvPr/>
          </p:nvGrpSpPr>
          <p:grpSpPr>
            <a:xfrm>
              <a:off x="427082" y="2275442"/>
              <a:ext cx="1764948" cy="152400"/>
              <a:chOff x="427037" y="1439862"/>
              <a:chExt cx="1764948" cy="152400"/>
            </a:xfrm>
            <a:grpFill/>
          </p:grpSpPr>
          <p:sp>
            <p:nvSpPr>
              <p:cNvPr id="179" name="Rectangle 178"/>
              <p:cNvSpPr/>
              <p:nvPr/>
            </p:nvSpPr>
            <p:spPr bwMode="auto">
              <a:xfrm>
                <a:off x="42703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60620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78538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96455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114372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132289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150206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168124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186041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203958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5" name="Group 134"/>
            <p:cNvGrpSpPr/>
            <p:nvPr/>
          </p:nvGrpSpPr>
          <p:grpSpPr>
            <a:xfrm>
              <a:off x="427091" y="2442558"/>
              <a:ext cx="1764948" cy="152400"/>
              <a:chOff x="427037" y="1439862"/>
              <a:chExt cx="1764948" cy="152400"/>
            </a:xfrm>
            <a:grpFill/>
          </p:grpSpPr>
          <p:sp>
            <p:nvSpPr>
              <p:cNvPr id="169" name="Rectangle 168"/>
              <p:cNvSpPr/>
              <p:nvPr/>
            </p:nvSpPr>
            <p:spPr bwMode="auto">
              <a:xfrm>
                <a:off x="42703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60620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78538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96455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114372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132289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150206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168124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186041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203958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6" name="Group 135"/>
            <p:cNvGrpSpPr/>
            <p:nvPr/>
          </p:nvGrpSpPr>
          <p:grpSpPr>
            <a:xfrm>
              <a:off x="427100" y="2609674"/>
              <a:ext cx="1764948" cy="152400"/>
              <a:chOff x="427037" y="1439862"/>
              <a:chExt cx="1764948" cy="152400"/>
            </a:xfrm>
            <a:grpFill/>
          </p:grpSpPr>
          <p:sp>
            <p:nvSpPr>
              <p:cNvPr id="159" name="Rectangle 158"/>
              <p:cNvSpPr/>
              <p:nvPr/>
            </p:nvSpPr>
            <p:spPr bwMode="auto">
              <a:xfrm>
                <a:off x="42703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60620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78538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96455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114372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32289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150206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168124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186041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203958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7" name="Group 136"/>
            <p:cNvGrpSpPr/>
            <p:nvPr/>
          </p:nvGrpSpPr>
          <p:grpSpPr>
            <a:xfrm>
              <a:off x="427109" y="2776790"/>
              <a:ext cx="1764948" cy="152400"/>
              <a:chOff x="427037" y="1439862"/>
              <a:chExt cx="1764948" cy="152400"/>
            </a:xfrm>
            <a:grpFill/>
          </p:grpSpPr>
          <p:sp>
            <p:nvSpPr>
              <p:cNvPr id="149" name="Rectangle 148"/>
              <p:cNvSpPr/>
              <p:nvPr/>
            </p:nvSpPr>
            <p:spPr bwMode="auto">
              <a:xfrm>
                <a:off x="42703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60620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78538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96455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114372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132289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150206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168124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186041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203958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8" name="Group 137"/>
            <p:cNvGrpSpPr/>
            <p:nvPr/>
          </p:nvGrpSpPr>
          <p:grpSpPr>
            <a:xfrm>
              <a:off x="427118" y="2943906"/>
              <a:ext cx="1764948" cy="152400"/>
              <a:chOff x="427037" y="1439862"/>
              <a:chExt cx="1764948" cy="152400"/>
            </a:xfrm>
            <a:grpFill/>
          </p:grpSpPr>
          <p:sp>
            <p:nvSpPr>
              <p:cNvPr id="139" name="Rectangle 138"/>
              <p:cNvSpPr/>
              <p:nvPr/>
            </p:nvSpPr>
            <p:spPr bwMode="auto">
              <a:xfrm>
                <a:off x="42703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60620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78538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96455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114372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322897"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502069"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1681241"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1860413"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2039585" y="1439862"/>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39" name="TextBox 238"/>
          <p:cNvSpPr txBox="1"/>
          <p:nvPr/>
        </p:nvSpPr>
        <p:spPr>
          <a:xfrm>
            <a:off x="8488881" y="2876341"/>
            <a:ext cx="1329210" cy="960263"/>
          </a:xfrm>
          <a:prstGeom prst="rect">
            <a:avLst/>
          </a:prstGeom>
          <a:noFill/>
        </p:spPr>
        <p:txBody>
          <a:bodyPr wrap="none" lIns="182880" tIns="146304" rIns="182880" bIns="146304" rtlCol="0">
            <a:spAutoFit/>
          </a:bodyPr>
          <a:lstStyle/>
          <a:p>
            <a:pPr algn="ctr">
              <a:lnSpc>
                <a:spcPct val="90000"/>
              </a:lnSpc>
              <a:spcAft>
                <a:spcPts val="600"/>
              </a:spcAft>
            </a:pPr>
            <a:r>
              <a:rPr lang="de-DE" sz="1600" dirty="0" smtClean="0">
                <a:solidFill>
                  <a:prstClr val="white">
                    <a:lumMod val="95000"/>
                  </a:prstClr>
                </a:solidFill>
              </a:rPr>
              <a:t>Per-</a:t>
            </a:r>
            <a:r>
              <a:rPr lang="de-DE" sz="1600" dirty="0" err="1" smtClean="0">
                <a:solidFill>
                  <a:prstClr val="white">
                    <a:lumMod val="95000"/>
                  </a:prstClr>
                </a:solidFill>
              </a:rPr>
              <a:t>device</a:t>
            </a:r>
            <a:r>
              <a:rPr lang="de-DE" sz="1600" dirty="0" smtClean="0">
                <a:solidFill>
                  <a:prstClr val="white">
                    <a:lumMod val="95000"/>
                  </a:prstClr>
                </a:solidFill>
              </a:rPr>
              <a:t> </a:t>
            </a:r>
            <a:br>
              <a:rPr lang="de-DE" sz="1600" dirty="0" smtClean="0">
                <a:solidFill>
                  <a:prstClr val="white">
                    <a:lumMod val="95000"/>
                  </a:prstClr>
                </a:solidFill>
              </a:rPr>
            </a:br>
            <a:r>
              <a:rPr lang="de-DE" sz="1600" dirty="0" err="1" smtClean="0">
                <a:solidFill>
                  <a:prstClr val="white">
                    <a:lumMod val="95000"/>
                  </a:prstClr>
                </a:solidFill>
              </a:rPr>
              <a:t>command</a:t>
            </a:r>
            <a:r>
              <a:rPr lang="de-DE" sz="1600" dirty="0" smtClean="0">
                <a:solidFill>
                  <a:prstClr val="white">
                    <a:lumMod val="95000"/>
                  </a:prstClr>
                </a:solidFill>
              </a:rPr>
              <a:t> </a:t>
            </a:r>
            <a:br>
              <a:rPr lang="de-DE" sz="1600" dirty="0" smtClean="0">
                <a:solidFill>
                  <a:prstClr val="white">
                    <a:lumMod val="95000"/>
                  </a:prstClr>
                </a:solidFill>
              </a:rPr>
            </a:br>
            <a:r>
              <a:rPr lang="de-DE" sz="1600" dirty="0" err="1" smtClean="0">
                <a:solidFill>
                  <a:prstClr val="white">
                    <a:lumMod val="95000"/>
                  </a:prstClr>
                </a:solidFill>
              </a:rPr>
              <a:t>queues</a:t>
            </a:r>
            <a:endParaRPr lang="en-US" sz="1600" dirty="0" err="1" smtClean="0">
              <a:solidFill>
                <a:prstClr val="white">
                  <a:lumMod val="95000"/>
                </a:prstClr>
              </a:solidFill>
            </a:endParaRPr>
          </a:p>
        </p:txBody>
      </p:sp>
      <p:sp>
        <p:nvSpPr>
          <p:cNvPr id="240" name="Left Arrow 239"/>
          <p:cNvSpPr/>
          <p:nvPr/>
        </p:nvSpPr>
        <p:spPr>
          <a:xfrm>
            <a:off x="6698812" y="3158167"/>
            <a:ext cx="228600" cy="438118"/>
          </a:xfrm>
          <a:prstGeom prst="leftArrow">
            <a:avLst>
              <a:gd name="adj1" fmla="val 50000"/>
              <a:gd name="adj2" fmla="val 7706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cxnSp>
        <p:nvCxnSpPr>
          <p:cNvPr id="242" name="Straight Connector 241"/>
          <p:cNvCxnSpPr/>
          <p:nvPr/>
        </p:nvCxnSpPr>
        <p:spPr>
          <a:xfrm>
            <a:off x="6813112" y="2584450"/>
            <a:ext cx="306438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6994344" y="1840695"/>
            <a:ext cx="3524844" cy="609600"/>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de-DE" sz="1600" dirty="0" smtClean="0">
                <a:solidFill>
                  <a:prstClr val="black"/>
                </a:solidFill>
                <a:cs typeface="Segoe UI" panose="020B0502040204020203" pitchFamily="34" charset="0"/>
              </a:rPr>
              <a:t>Event Hub</a:t>
            </a:r>
            <a:endParaRPr lang="en-US" sz="1600" dirty="0">
              <a:solidFill>
                <a:prstClr val="black"/>
              </a:solidFill>
              <a:cs typeface="Segoe UI" panose="020B0502040204020203" pitchFamily="34" charset="0"/>
            </a:endParaRPr>
          </a:p>
        </p:txBody>
      </p:sp>
      <p:sp>
        <p:nvSpPr>
          <p:cNvPr id="244" name="Left Arrow 243"/>
          <p:cNvSpPr/>
          <p:nvPr/>
        </p:nvSpPr>
        <p:spPr>
          <a:xfrm rot="10800000">
            <a:off x="6699333" y="1921912"/>
            <a:ext cx="228600" cy="438118"/>
          </a:xfrm>
          <a:prstGeom prst="leftArrow">
            <a:avLst>
              <a:gd name="adj1" fmla="val 50000"/>
              <a:gd name="adj2" fmla="val 7706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245" name="Rectangle 244"/>
          <p:cNvSpPr/>
          <p:nvPr/>
        </p:nvSpPr>
        <p:spPr bwMode="auto">
          <a:xfrm>
            <a:off x="596857" y="1664726"/>
            <a:ext cx="136223" cy="14303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47" name="Straight Arrow Connector 246"/>
          <p:cNvCxnSpPr>
            <a:stCxn id="245" idx="3"/>
          </p:cNvCxnSpPr>
          <p:nvPr/>
        </p:nvCxnSpPr>
        <p:spPr>
          <a:xfrm flipV="1">
            <a:off x="733080" y="1734939"/>
            <a:ext cx="4385176" cy="1305"/>
          </a:xfrm>
          <a:prstGeom prst="straightConnector1">
            <a:avLst/>
          </a:prstGeom>
          <a:ln>
            <a:solidFill>
              <a:srgbClr val="5EC21A"/>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0" name="Rectangle 249"/>
          <p:cNvSpPr/>
          <p:nvPr/>
        </p:nvSpPr>
        <p:spPr>
          <a:xfrm>
            <a:off x="3260026" y="2238003"/>
            <a:ext cx="1055804" cy="1542527"/>
          </a:xfrm>
          <a:prstGeom prst="rect">
            <a:avLst/>
          </a:prstGeom>
        </p:spPr>
        <p:style>
          <a:lnRef idx="1">
            <a:schemeClr val="accent1"/>
          </a:lnRef>
          <a:fillRef idx="3">
            <a:schemeClr val="accent1"/>
          </a:fillRef>
          <a:effectRef idx="2">
            <a:schemeClr val="accent1"/>
          </a:effectRef>
          <a:fontRef idx="minor">
            <a:schemeClr val="lt1"/>
          </a:fontRef>
        </p:style>
        <p:txBody>
          <a:bodyPr lIns="91440" tIns="91440" rIns="91440" bIns="91440" rtlCol="0" anchor="ctr"/>
          <a:lstStyle/>
          <a:p>
            <a:pPr algn="ctr"/>
            <a:r>
              <a:rPr lang="de-DE" sz="1400" dirty="0">
                <a:solidFill>
                  <a:prstClr val="white"/>
                </a:solidFill>
                <a:cs typeface="Segoe UI" panose="020B0502040204020203" pitchFamily="34" charset="0"/>
              </a:rPr>
              <a:t>Self-</a:t>
            </a:r>
            <a:r>
              <a:rPr lang="de-DE" sz="1400" dirty="0" err="1">
                <a:solidFill>
                  <a:prstClr val="white"/>
                </a:solidFill>
                <a:cs typeface="Segoe UI" panose="020B0502040204020203" pitchFamily="34" charset="0"/>
              </a:rPr>
              <a:t>Hosted</a:t>
            </a:r>
            <a:r>
              <a:rPr lang="de-DE" sz="1400" dirty="0">
                <a:solidFill>
                  <a:prstClr val="white"/>
                </a:solidFill>
                <a:cs typeface="Segoe UI" panose="020B0502040204020203" pitchFamily="34" charset="0"/>
              </a:rPr>
              <a:t> Gateway</a:t>
            </a:r>
            <a:br>
              <a:rPr lang="de-DE" sz="1400" dirty="0">
                <a:solidFill>
                  <a:prstClr val="white"/>
                </a:solidFill>
                <a:cs typeface="Segoe UI" panose="020B0502040204020203" pitchFamily="34" charset="0"/>
              </a:rPr>
            </a:br>
            <a:r>
              <a:rPr lang="de-DE" sz="1400" dirty="0">
                <a:solidFill>
                  <a:prstClr val="white"/>
                </a:solidFill>
                <a:cs typeface="Segoe UI" panose="020B0502040204020203" pitchFamily="34" charset="0"/>
              </a:rPr>
              <a:t/>
            </a:r>
            <a:br>
              <a:rPr lang="de-DE" sz="1400" dirty="0">
                <a:solidFill>
                  <a:prstClr val="white"/>
                </a:solidFill>
                <a:cs typeface="Segoe UI" panose="020B0502040204020203" pitchFamily="34" charset="0"/>
              </a:rPr>
            </a:br>
            <a:r>
              <a:rPr lang="de-DE" sz="1400" dirty="0" smtClean="0">
                <a:solidFill>
                  <a:prstClr val="white"/>
                </a:solidFill>
                <a:cs typeface="Segoe UI" panose="020B0502040204020203" pitchFamily="34" charset="0"/>
              </a:rPr>
              <a:t>MQTT,</a:t>
            </a:r>
            <a:r>
              <a:rPr lang="de-DE" sz="1400" dirty="0">
                <a:solidFill>
                  <a:prstClr val="white"/>
                </a:solidFill>
                <a:cs typeface="Segoe UI" panose="020B0502040204020203" pitchFamily="34" charset="0"/>
              </a:rPr>
              <a:t/>
            </a:r>
            <a:br>
              <a:rPr lang="de-DE" sz="1400" dirty="0">
                <a:solidFill>
                  <a:prstClr val="white"/>
                </a:solidFill>
                <a:cs typeface="Segoe UI" panose="020B0502040204020203" pitchFamily="34" charset="0"/>
              </a:rPr>
            </a:br>
            <a:r>
              <a:rPr lang="de-DE" sz="1400" dirty="0" smtClean="0">
                <a:solidFill>
                  <a:prstClr val="white"/>
                </a:solidFill>
                <a:cs typeface="Segoe UI" panose="020B0502040204020203" pitchFamily="34" charset="0"/>
              </a:rPr>
              <a:t>Custom</a:t>
            </a:r>
            <a:endParaRPr lang="en-US" sz="1400" dirty="0">
              <a:solidFill>
                <a:prstClr val="white"/>
              </a:solidFill>
              <a:cs typeface="Segoe UI" panose="020B0502040204020203" pitchFamily="34" charset="0"/>
            </a:endParaRPr>
          </a:p>
        </p:txBody>
      </p:sp>
      <p:sp>
        <p:nvSpPr>
          <p:cNvPr id="251" name="Rectangle 250"/>
          <p:cNvSpPr/>
          <p:nvPr/>
        </p:nvSpPr>
        <p:spPr bwMode="auto">
          <a:xfrm>
            <a:off x="596857" y="2397475"/>
            <a:ext cx="136223" cy="14303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52" name="Straight Arrow Connector 251"/>
          <p:cNvCxnSpPr>
            <a:stCxn id="251" idx="3"/>
          </p:cNvCxnSpPr>
          <p:nvPr/>
        </p:nvCxnSpPr>
        <p:spPr>
          <a:xfrm flipV="1">
            <a:off x="733080" y="2468273"/>
            <a:ext cx="2520798" cy="72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4" name="Rectangle 253"/>
          <p:cNvSpPr/>
          <p:nvPr/>
        </p:nvSpPr>
        <p:spPr bwMode="auto">
          <a:xfrm>
            <a:off x="596857" y="3130224"/>
            <a:ext cx="136223" cy="14303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56" name="Straight Arrow Connector 255"/>
          <p:cNvCxnSpPr/>
          <p:nvPr/>
        </p:nvCxnSpPr>
        <p:spPr>
          <a:xfrm>
            <a:off x="4316625" y="2987844"/>
            <a:ext cx="808574" cy="65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1571234" y="2763317"/>
            <a:ext cx="1055804" cy="1573429"/>
          </a:xfrm>
          <a:prstGeom prst="rect">
            <a:avLst/>
          </a:prstGeom>
        </p:spPr>
        <p:style>
          <a:lnRef idx="1">
            <a:schemeClr val="accent2"/>
          </a:lnRef>
          <a:fillRef idx="3">
            <a:schemeClr val="accent2"/>
          </a:fillRef>
          <a:effectRef idx="2">
            <a:schemeClr val="accent2"/>
          </a:effectRef>
          <a:fontRef idx="minor">
            <a:schemeClr val="lt1"/>
          </a:fontRef>
        </p:style>
        <p:txBody>
          <a:bodyPr lIns="91440" tIns="91440" rIns="91440" bIns="91440" rtlCol="0" anchor="ctr"/>
          <a:lstStyle/>
          <a:p>
            <a:pPr algn="ctr"/>
            <a:r>
              <a:rPr lang="de-DE" sz="1400" dirty="0" smtClean="0">
                <a:solidFill>
                  <a:prstClr val="white"/>
                </a:solidFill>
                <a:cs typeface="Segoe UI" panose="020B0502040204020203" pitchFamily="34" charset="0"/>
              </a:rPr>
              <a:t>Field Gateway</a:t>
            </a:r>
            <a:r>
              <a:rPr lang="de-DE" sz="1400" dirty="0">
                <a:solidFill>
                  <a:prstClr val="white"/>
                </a:solidFill>
                <a:cs typeface="Segoe UI" panose="020B0502040204020203" pitchFamily="34" charset="0"/>
              </a:rPr>
              <a:t/>
            </a:r>
            <a:br>
              <a:rPr lang="de-DE" sz="1400" dirty="0">
                <a:solidFill>
                  <a:prstClr val="white"/>
                </a:solidFill>
                <a:cs typeface="Segoe UI" panose="020B0502040204020203" pitchFamily="34" charset="0"/>
              </a:rPr>
            </a:br>
            <a:r>
              <a:rPr lang="de-DE" sz="1400" dirty="0">
                <a:solidFill>
                  <a:prstClr val="white"/>
                </a:solidFill>
                <a:cs typeface="Segoe UI" panose="020B0502040204020203" pitchFamily="34" charset="0"/>
              </a:rPr>
              <a:t/>
            </a:r>
            <a:br>
              <a:rPr lang="de-DE" sz="1400" dirty="0">
                <a:solidFill>
                  <a:prstClr val="white"/>
                </a:solidFill>
                <a:cs typeface="Segoe UI" panose="020B0502040204020203" pitchFamily="34" charset="0"/>
              </a:rPr>
            </a:br>
            <a:r>
              <a:rPr lang="de-DE" sz="1400" dirty="0" smtClean="0">
                <a:solidFill>
                  <a:prstClr val="white"/>
                </a:solidFill>
                <a:cs typeface="Segoe UI" panose="020B0502040204020203" pitchFamily="34" charset="0"/>
              </a:rPr>
              <a:t>OPC UA,</a:t>
            </a:r>
            <a:br>
              <a:rPr lang="de-DE" sz="1400" dirty="0" smtClean="0">
                <a:solidFill>
                  <a:prstClr val="white"/>
                </a:solidFill>
                <a:cs typeface="Segoe UI" panose="020B0502040204020203" pitchFamily="34" charset="0"/>
              </a:rPr>
            </a:br>
            <a:r>
              <a:rPr lang="de-DE" sz="1400" dirty="0" err="1" smtClean="0">
                <a:solidFill>
                  <a:prstClr val="white"/>
                </a:solidFill>
                <a:cs typeface="Segoe UI" panose="020B0502040204020203" pitchFamily="34" charset="0"/>
              </a:rPr>
              <a:t>CoAP</a:t>
            </a:r>
            <a:r>
              <a:rPr lang="de-DE" sz="1400" dirty="0" smtClean="0">
                <a:solidFill>
                  <a:prstClr val="white"/>
                </a:solidFill>
                <a:cs typeface="Segoe UI" panose="020B0502040204020203" pitchFamily="34" charset="0"/>
              </a:rPr>
              <a:t>, </a:t>
            </a:r>
            <a:r>
              <a:rPr lang="de-DE" sz="1400" dirty="0" err="1" smtClean="0">
                <a:solidFill>
                  <a:prstClr val="white"/>
                </a:solidFill>
                <a:cs typeface="Segoe UI" panose="020B0502040204020203" pitchFamily="34" charset="0"/>
              </a:rPr>
              <a:t>AllJoyn</a:t>
            </a:r>
            <a:r>
              <a:rPr lang="de-DE" sz="1400" dirty="0" smtClean="0">
                <a:solidFill>
                  <a:prstClr val="white"/>
                </a:solidFill>
                <a:cs typeface="Segoe UI" panose="020B0502040204020203" pitchFamily="34" charset="0"/>
              </a:rPr>
              <a:t>, </a:t>
            </a:r>
            <a:br>
              <a:rPr lang="de-DE" sz="1400" dirty="0" smtClean="0">
                <a:solidFill>
                  <a:prstClr val="white"/>
                </a:solidFill>
                <a:cs typeface="Segoe UI" panose="020B0502040204020203" pitchFamily="34" charset="0"/>
              </a:rPr>
            </a:br>
            <a:r>
              <a:rPr lang="de-DE" sz="1400" dirty="0" smtClean="0">
                <a:solidFill>
                  <a:prstClr val="white"/>
                </a:solidFill>
                <a:cs typeface="Segoe UI" panose="020B0502040204020203" pitchFamily="34" charset="0"/>
              </a:rPr>
              <a:t>…</a:t>
            </a:r>
            <a:endParaRPr lang="en-US" sz="1400" dirty="0">
              <a:solidFill>
                <a:prstClr val="white"/>
              </a:solidFill>
              <a:cs typeface="Segoe UI" panose="020B0502040204020203" pitchFamily="34" charset="0"/>
            </a:endParaRPr>
          </a:p>
        </p:txBody>
      </p:sp>
      <p:cxnSp>
        <p:nvCxnSpPr>
          <p:cNvPr id="260" name="Straight Arrow Connector 259"/>
          <p:cNvCxnSpPr>
            <a:stCxn id="254" idx="3"/>
          </p:cNvCxnSpPr>
          <p:nvPr/>
        </p:nvCxnSpPr>
        <p:spPr>
          <a:xfrm>
            <a:off x="733080" y="3201742"/>
            <a:ext cx="831955" cy="71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a:off x="2620081" y="3541851"/>
            <a:ext cx="633797" cy="99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2927265" y="1129015"/>
            <a:ext cx="0" cy="571500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8" name="Right Arrow 267"/>
          <p:cNvSpPr/>
          <p:nvPr/>
        </p:nvSpPr>
        <p:spPr>
          <a:xfrm>
            <a:off x="2997364" y="1210378"/>
            <a:ext cx="259008" cy="303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69" name="Left Arrow 268"/>
          <p:cNvSpPr/>
          <p:nvPr/>
        </p:nvSpPr>
        <p:spPr>
          <a:xfrm>
            <a:off x="2600653" y="1210377"/>
            <a:ext cx="250910" cy="3032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270" name="TextBox 269"/>
          <p:cNvSpPr txBox="1"/>
          <p:nvPr/>
        </p:nvSpPr>
        <p:spPr>
          <a:xfrm>
            <a:off x="3204445" y="1090988"/>
            <a:ext cx="968855" cy="544765"/>
          </a:xfrm>
          <a:prstGeom prst="rect">
            <a:avLst/>
          </a:prstGeom>
          <a:noFill/>
        </p:spPr>
        <p:txBody>
          <a:bodyPr wrap="none" lIns="182880" tIns="146304" rIns="182880" bIns="146304" rtlCol="0">
            <a:spAutoFit/>
          </a:bodyPr>
          <a:lstStyle/>
          <a:p>
            <a:pPr>
              <a:lnSpc>
                <a:spcPct val="90000"/>
              </a:lnSpc>
              <a:spcAft>
                <a:spcPts val="600"/>
              </a:spcAft>
            </a:pPr>
            <a:r>
              <a:rPr lang="de-DE" dirty="0" smtClean="0">
                <a:gradFill>
                  <a:gsLst>
                    <a:gs pos="2917">
                      <a:prstClr val="black"/>
                    </a:gs>
                    <a:gs pos="30000">
                      <a:prstClr val="black"/>
                    </a:gs>
                  </a:gsLst>
                  <a:lin ang="5400000" scaled="0"/>
                </a:gradFill>
              </a:rPr>
              <a:t>Cloud</a:t>
            </a:r>
            <a:endParaRPr lang="en-US" dirty="0" err="1" smtClean="0">
              <a:gradFill>
                <a:gsLst>
                  <a:gs pos="2917">
                    <a:prstClr val="black"/>
                  </a:gs>
                  <a:gs pos="30000">
                    <a:prstClr val="black"/>
                  </a:gs>
                </a:gsLst>
                <a:lin ang="5400000" scaled="0"/>
              </a:gradFill>
            </a:endParaRPr>
          </a:p>
        </p:txBody>
      </p:sp>
      <p:sp>
        <p:nvSpPr>
          <p:cNvPr id="271" name="TextBox 270"/>
          <p:cNvSpPr txBox="1"/>
          <p:nvPr/>
        </p:nvSpPr>
        <p:spPr>
          <a:xfrm>
            <a:off x="1833934" y="1090988"/>
            <a:ext cx="819776" cy="544765"/>
          </a:xfrm>
          <a:prstGeom prst="rect">
            <a:avLst/>
          </a:prstGeom>
          <a:noFill/>
        </p:spPr>
        <p:txBody>
          <a:bodyPr wrap="none" lIns="182880" tIns="146304" rIns="182880" bIns="146304" rtlCol="0">
            <a:spAutoFit/>
          </a:bodyPr>
          <a:lstStyle/>
          <a:p>
            <a:pPr>
              <a:lnSpc>
                <a:spcPct val="90000"/>
              </a:lnSpc>
              <a:spcAft>
                <a:spcPts val="600"/>
              </a:spcAft>
            </a:pPr>
            <a:r>
              <a:rPr lang="de-DE" dirty="0" smtClean="0">
                <a:gradFill>
                  <a:gsLst>
                    <a:gs pos="2917">
                      <a:prstClr val="black"/>
                    </a:gs>
                    <a:gs pos="30000">
                      <a:prstClr val="black"/>
                    </a:gs>
                  </a:gsLst>
                  <a:lin ang="5400000" scaled="0"/>
                </a:gradFill>
              </a:rPr>
              <a:t>Field</a:t>
            </a:r>
            <a:endParaRPr lang="en-US" dirty="0" err="1" smtClean="0">
              <a:gradFill>
                <a:gsLst>
                  <a:gs pos="2917">
                    <a:prstClr val="black"/>
                  </a:gs>
                  <a:gs pos="30000">
                    <a:prstClr val="black"/>
                  </a:gs>
                </a:gsLst>
                <a:lin ang="5400000" scaled="0"/>
              </a:gradFill>
            </a:endParaRPr>
          </a:p>
        </p:txBody>
      </p:sp>
      <p:sp>
        <p:nvSpPr>
          <p:cNvPr id="272" name="Rectangle 271"/>
          <p:cNvSpPr/>
          <p:nvPr/>
        </p:nvSpPr>
        <p:spPr bwMode="auto">
          <a:xfrm>
            <a:off x="603056" y="3863692"/>
            <a:ext cx="136223" cy="14303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73" name="Straight Arrow Connector 272"/>
          <p:cNvCxnSpPr>
            <a:stCxn id="272" idx="3"/>
          </p:cNvCxnSpPr>
          <p:nvPr/>
        </p:nvCxnSpPr>
        <p:spPr>
          <a:xfrm flipV="1">
            <a:off x="739279" y="3934490"/>
            <a:ext cx="825756" cy="72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a:off x="2627038" y="3956402"/>
            <a:ext cx="2498161" cy="1183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88" name="Group 287"/>
          <p:cNvGrpSpPr/>
          <p:nvPr/>
        </p:nvGrpSpPr>
        <p:grpSpPr>
          <a:xfrm>
            <a:off x="1077314" y="1485971"/>
            <a:ext cx="319565" cy="435941"/>
            <a:chOff x="4699992" y="220662"/>
            <a:chExt cx="319565" cy="435941"/>
          </a:xfrm>
        </p:grpSpPr>
        <p:sp>
          <p:nvSpPr>
            <p:cNvPr id="285" name="Folded Corner 284"/>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87" name="Straight Arrow Connector 286"/>
            <p:cNvCxnSpPr/>
            <p:nvPr/>
          </p:nvCxnSpPr>
          <p:spPr>
            <a:xfrm>
              <a:off x="4699992" y="220662"/>
              <a:ext cx="31956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10359405" y="1883946"/>
            <a:ext cx="319565" cy="435941"/>
            <a:chOff x="4699992" y="220662"/>
            <a:chExt cx="319565" cy="435941"/>
          </a:xfrm>
        </p:grpSpPr>
        <p:sp>
          <p:nvSpPr>
            <p:cNvPr id="293" name="Folded Corner 292"/>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94" name="Straight Arrow Connector 293"/>
            <p:cNvCxnSpPr/>
            <p:nvPr/>
          </p:nvCxnSpPr>
          <p:spPr>
            <a:xfrm>
              <a:off x="4699992" y="220662"/>
              <a:ext cx="31956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5608637" y="1613521"/>
            <a:ext cx="319565" cy="435941"/>
            <a:chOff x="4699992" y="220662"/>
            <a:chExt cx="319565" cy="435941"/>
          </a:xfrm>
        </p:grpSpPr>
        <p:sp>
          <p:nvSpPr>
            <p:cNvPr id="290" name="Folded Corner 289"/>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91" name="Straight Arrow Connector 290"/>
            <p:cNvCxnSpPr/>
            <p:nvPr/>
          </p:nvCxnSpPr>
          <p:spPr>
            <a:xfrm>
              <a:off x="4699992" y="220662"/>
              <a:ext cx="31956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99" name="Oval 298"/>
          <p:cNvSpPr/>
          <p:nvPr/>
        </p:nvSpPr>
        <p:spPr bwMode="auto">
          <a:xfrm>
            <a:off x="6759980" y="4720587"/>
            <a:ext cx="136223" cy="143035"/>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Oval 300"/>
          <p:cNvSpPr/>
          <p:nvPr/>
        </p:nvSpPr>
        <p:spPr bwMode="auto">
          <a:xfrm>
            <a:off x="5585685" y="1973358"/>
            <a:ext cx="136223" cy="143035"/>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Oval 301"/>
          <p:cNvSpPr/>
          <p:nvPr/>
        </p:nvSpPr>
        <p:spPr bwMode="auto">
          <a:xfrm>
            <a:off x="10315321" y="2216995"/>
            <a:ext cx="136223" cy="143035"/>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04" name="Straight Connector 303"/>
          <p:cNvCxnSpPr/>
          <p:nvPr/>
        </p:nvCxnSpPr>
        <p:spPr>
          <a:xfrm flipH="1">
            <a:off x="5302492" y="1557656"/>
            <a:ext cx="9344" cy="4380378"/>
          </a:xfrm>
          <a:prstGeom prst="line">
            <a:avLst/>
          </a:prstGeom>
          <a:ln w="76200">
            <a:solidFill>
              <a:srgbClr val="5EC21A"/>
            </a:solidFill>
            <a:prstDash val="sysDot"/>
            <a:headEnd type="none"/>
            <a:tailEnd type="none"/>
          </a:ln>
        </p:spPr>
        <p:style>
          <a:lnRef idx="3">
            <a:schemeClr val="accent6"/>
          </a:lnRef>
          <a:fillRef idx="0">
            <a:schemeClr val="accent6"/>
          </a:fillRef>
          <a:effectRef idx="2">
            <a:schemeClr val="accent6"/>
          </a:effectRef>
          <a:fontRef idx="minor">
            <a:schemeClr val="tx1"/>
          </a:fontRef>
        </p:style>
      </p:cxnSp>
      <p:sp>
        <p:nvSpPr>
          <p:cNvPr id="308" name="Rectangle 307"/>
          <p:cNvSpPr/>
          <p:nvPr/>
        </p:nvSpPr>
        <p:spPr>
          <a:xfrm>
            <a:off x="11144949" y="1363206"/>
            <a:ext cx="588016" cy="4946796"/>
          </a:xfrm>
          <a:prstGeom prst="rect">
            <a:avLst/>
          </a:prstGeom>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de-DE" sz="1400" dirty="0" smtClean="0">
                <a:solidFill>
                  <a:prstClr val="black"/>
                </a:solidFill>
                <a:cs typeface="Segoe UI" panose="020B0502040204020203" pitchFamily="34" charset="0"/>
              </a:rPr>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APIs</a:t>
            </a:r>
            <a:endParaRPr lang="en-US" sz="1400" dirty="0">
              <a:solidFill>
                <a:prstClr val="black"/>
              </a:solidFill>
              <a:cs typeface="Segoe UI" panose="020B0502040204020203" pitchFamily="34" charset="0"/>
            </a:endParaRPr>
          </a:p>
        </p:txBody>
      </p:sp>
      <p:sp>
        <p:nvSpPr>
          <p:cNvPr id="309" name="Left Arrow 308"/>
          <p:cNvSpPr/>
          <p:nvPr/>
        </p:nvSpPr>
        <p:spPr>
          <a:xfrm>
            <a:off x="10887166" y="3062095"/>
            <a:ext cx="228600" cy="239813"/>
          </a:xfrm>
          <a:prstGeom prst="leftArrow">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310" name="Rectangle 309"/>
          <p:cNvSpPr/>
          <p:nvPr/>
        </p:nvSpPr>
        <p:spPr bwMode="auto">
          <a:xfrm>
            <a:off x="813880" y="4831360"/>
            <a:ext cx="1465534" cy="1413979"/>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1400" dirty="0" smtClean="0">
                <a:gradFill>
                  <a:gsLst>
                    <a:gs pos="0">
                      <a:srgbClr val="FFFFFF"/>
                    </a:gs>
                    <a:gs pos="100000">
                      <a:srgbClr val="FFFFFF"/>
                    </a:gs>
                  </a:gsLst>
                  <a:lin ang="5400000" scaled="0"/>
                </a:gradFill>
                <a:ea typeface="Segoe UI" pitchFamily="34" charset="0"/>
                <a:cs typeface="Segoe UI" pitchFamily="34" charset="0"/>
              </a:rPr>
              <a:t>OSS Device </a:t>
            </a:r>
            <a:r>
              <a:rPr lang="de-DE" sz="1400" dirty="0" err="1" smtClean="0">
                <a:gradFill>
                  <a:gsLst>
                    <a:gs pos="0">
                      <a:srgbClr val="FFFFFF"/>
                    </a:gs>
                    <a:gs pos="100000">
                      <a:srgbClr val="FFFFFF"/>
                    </a:gs>
                  </a:gsLst>
                  <a:lin ang="5400000" scaled="0"/>
                </a:gradFill>
                <a:ea typeface="Segoe UI" pitchFamily="34" charset="0"/>
                <a:cs typeface="Segoe UI" pitchFamily="34" charset="0"/>
              </a:rPr>
              <a:t>Agents</a:t>
            </a: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a:xfrm>
            <a:off x="898847" y="5881004"/>
            <a:ext cx="1285466" cy="255595"/>
          </a:xfrm>
          <a:prstGeom prst="rect">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Management</a:t>
            </a:r>
            <a:endParaRPr lang="en-US" sz="1400" dirty="0">
              <a:solidFill>
                <a:prstClr val="black"/>
              </a:solidFill>
              <a:cs typeface="Segoe UI" panose="020B0502040204020203" pitchFamily="34" charset="0"/>
            </a:endParaRPr>
          </a:p>
        </p:txBody>
      </p:sp>
      <p:sp>
        <p:nvSpPr>
          <p:cNvPr id="325" name="Rectangle 324"/>
          <p:cNvSpPr/>
          <p:nvPr/>
        </p:nvSpPr>
        <p:spPr>
          <a:xfrm>
            <a:off x="898847" y="5609080"/>
            <a:ext cx="1285466" cy="255595"/>
          </a:xfrm>
          <a:prstGeom prst="rect">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Communication</a:t>
            </a:r>
            <a:endParaRPr lang="en-US" sz="1400" dirty="0">
              <a:solidFill>
                <a:prstClr val="black"/>
              </a:solidFill>
              <a:cs typeface="Segoe UI" panose="020B0502040204020203" pitchFamily="34" charset="0"/>
            </a:endParaRPr>
          </a:p>
        </p:txBody>
      </p:sp>
      <p:sp>
        <p:nvSpPr>
          <p:cNvPr id="326" name="Rectangle 325"/>
          <p:cNvSpPr/>
          <p:nvPr/>
        </p:nvSpPr>
        <p:spPr>
          <a:xfrm>
            <a:off x="898847" y="5340975"/>
            <a:ext cx="1285466" cy="255595"/>
          </a:xfrm>
          <a:prstGeom prst="rect">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de-DE" sz="1400" dirty="0" err="1" smtClean="0">
                <a:solidFill>
                  <a:prstClr val="black"/>
                </a:solidFill>
                <a:cs typeface="Segoe UI" panose="020B0502040204020203" pitchFamily="34" charset="0"/>
              </a:rPr>
              <a:t>Provisioning</a:t>
            </a:r>
            <a:endParaRPr lang="en-US" sz="1400" dirty="0">
              <a:solidFill>
                <a:prstClr val="black"/>
              </a:solidFill>
              <a:cs typeface="Segoe UI" panose="020B0502040204020203" pitchFamily="34" charset="0"/>
            </a:endParaRPr>
          </a:p>
        </p:txBody>
      </p:sp>
      <p:sp>
        <p:nvSpPr>
          <p:cNvPr id="327" name="Freeform 326"/>
          <p:cNvSpPr/>
          <p:nvPr/>
        </p:nvSpPr>
        <p:spPr>
          <a:xfrm>
            <a:off x="618767" y="3863856"/>
            <a:ext cx="1663795" cy="983152"/>
          </a:xfrm>
          <a:custGeom>
            <a:avLst/>
            <a:gdLst>
              <a:gd name="connsiteX0" fmla="*/ 116878 w 1663795"/>
              <a:gd name="connsiteY0" fmla="*/ 0 h 983152"/>
              <a:gd name="connsiteX1" fmla="*/ 1663795 w 1663795"/>
              <a:gd name="connsiteY1" fmla="*/ 983152 h 983152"/>
              <a:gd name="connsiteX2" fmla="*/ 213131 w 1663795"/>
              <a:gd name="connsiteY2" fmla="*/ 976276 h 983152"/>
              <a:gd name="connsiteX3" fmla="*/ 0 w 1663795"/>
              <a:gd name="connsiteY3" fmla="*/ 6875 h 983152"/>
              <a:gd name="connsiteX4" fmla="*/ 116878 w 1663795"/>
              <a:gd name="connsiteY4" fmla="*/ 0 h 983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795" h="983152">
                <a:moveTo>
                  <a:pt x="116878" y="0"/>
                </a:moveTo>
                <a:lnTo>
                  <a:pt x="1663795" y="983152"/>
                </a:lnTo>
                <a:lnTo>
                  <a:pt x="213131" y="976276"/>
                </a:lnTo>
                <a:lnTo>
                  <a:pt x="0" y="6875"/>
                </a:lnTo>
                <a:lnTo>
                  <a:pt x="116878" y="0"/>
                </a:lnTo>
                <a:close/>
              </a:path>
            </a:pathLst>
          </a:custGeom>
          <a:solidFill>
            <a:schemeClr val="bg1">
              <a:lumMod val="95000"/>
            </a:schemeClr>
          </a:solidFill>
          <a:ln>
            <a:no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328" name="Freeform 327"/>
          <p:cNvSpPr/>
          <p:nvPr/>
        </p:nvSpPr>
        <p:spPr>
          <a:xfrm>
            <a:off x="605016" y="3856980"/>
            <a:ext cx="213131" cy="2378815"/>
          </a:xfrm>
          <a:custGeom>
            <a:avLst/>
            <a:gdLst>
              <a:gd name="connsiteX0" fmla="*/ 0 w 226881"/>
              <a:gd name="connsiteY0" fmla="*/ 0 h 2378815"/>
              <a:gd name="connsiteX1" fmla="*/ 226881 w 226881"/>
              <a:gd name="connsiteY1" fmla="*/ 990028 h 2378815"/>
              <a:gd name="connsiteX2" fmla="*/ 226881 w 226881"/>
              <a:gd name="connsiteY2" fmla="*/ 2378815 h 2378815"/>
              <a:gd name="connsiteX3" fmla="*/ 20626 w 226881"/>
              <a:gd name="connsiteY3" fmla="*/ 158130 h 2378815"/>
              <a:gd name="connsiteX4" fmla="*/ 0 w 226881"/>
              <a:gd name="connsiteY4" fmla="*/ 0 h 2378815"/>
              <a:gd name="connsiteX0" fmla="*/ 0 w 213131"/>
              <a:gd name="connsiteY0" fmla="*/ 0 h 2378815"/>
              <a:gd name="connsiteX1" fmla="*/ 213131 w 213131"/>
              <a:gd name="connsiteY1" fmla="*/ 990028 h 2378815"/>
              <a:gd name="connsiteX2" fmla="*/ 213131 w 213131"/>
              <a:gd name="connsiteY2" fmla="*/ 2378815 h 2378815"/>
              <a:gd name="connsiteX3" fmla="*/ 6876 w 213131"/>
              <a:gd name="connsiteY3" fmla="*/ 158130 h 2378815"/>
              <a:gd name="connsiteX4" fmla="*/ 0 w 213131"/>
              <a:gd name="connsiteY4" fmla="*/ 0 h 2378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31" h="2378815">
                <a:moveTo>
                  <a:pt x="0" y="0"/>
                </a:moveTo>
                <a:lnTo>
                  <a:pt x="213131" y="990028"/>
                </a:lnTo>
                <a:lnTo>
                  <a:pt x="213131" y="2378815"/>
                </a:lnTo>
                <a:lnTo>
                  <a:pt x="6876" y="158130"/>
                </a:lnTo>
                <a:lnTo>
                  <a:pt x="0" y="0"/>
                </a:lnTo>
                <a:close/>
              </a:path>
            </a:pathLst>
          </a:custGeom>
          <a:solidFill>
            <a:schemeClr val="bg1">
              <a:lumMod val="85000"/>
            </a:schemeClr>
          </a:solidFill>
          <a:ln>
            <a:no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329" name="Up Arrow 328"/>
          <p:cNvSpPr/>
          <p:nvPr/>
        </p:nvSpPr>
        <p:spPr>
          <a:xfrm rot="16200000">
            <a:off x="6139673" y="5599118"/>
            <a:ext cx="457200" cy="381804"/>
          </a:xfrm>
          <a:prstGeom prst="upArrow">
            <a:avLst/>
          </a:prstGeom>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endParaRPr lang="en-US" sz="1600" dirty="0">
              <a:solidFill>
                <a:prstClr val="white"/>
              </a:solidFill>
              <a:cs typeface="Segoe UI" panose="020B0502040204020203" pitchFamily="34" charset="0"/>
            </a:endParaRPr>
          </a:p>
        </p:txBody>
      </p:sp>
    </p:spTree>
    <p:extLst>
      <p:ext uri="{BB962C8B-B14F-4D97-AF65-F5344CB8AC3E}">
        <p14:creationId xmlns:p14="http://schemas.microsoft.com/office/powerpoint/2010/main" val="369587595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Rectangle 306"/>
          <p:cNvSpPr/>
          <p:nvPr/>
        </p:nvSpPr>
        <p:spPr>
          <a:xfrm>
            <a:off x="10185267" y="1363206"/>
            <a:ext cx="694755" cy="4946796"/>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HTTPS</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AMQPS</a:t>
            </a:r>
            <a:endParaRPr lang="en-US" sz="1400" dirty="0">
              <a:solidFill>
                <a:prstClr val="black"/>
              </a:solidFill>
              <a:cs typeface="Segoe UI" panose="020B0502040204020203" pitchFamily="34" charset="0"/>
            </a:endParaRPr>
          </a:p>
        </p:txBody>
      </p:sp>
      <p:sp>
        <p:nvSpPr>
          <p:cNvPr id="2" name="Title 1"/>
          <p:cNvSpPr>
            <a:spLocks noGrp="1"/>
          </p:cNvSpPr>
          <p:nvPr>
            <p:ph type="title"/>
          </p:nvPr>
        </p:nvSpPr>
        <p:spPr/>
        <p:txBody>
          <a:bodyPr/>
          <a:lstStyle/>
          <a:p>
            <a:r>
              <a:rPr lang="en-US" dirty="0" smtClean="0"/>
              <a:t>Azure IoT Hub</a:t>
            </a:r>
            <a:endParaRPr lang="en-US" dirty="0"/>
          </a:p>
        </p:txBody>
      </p:sp>
      <p:sp>
        <p:nvSpPr>
          <p:cNvPr id="4" name="Rectangle 3"/>
          <p:cNvSpPr/>
          <p:nvPr/>
        </p:nvSpPr>
        <p:spPr>
          <a:xfrm>
            <a:off x="5254479" y="754062"/>
            <a:ext cx="4942376" cy="5878604"/>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sz="2800" dirty="0" smtClean="0">
                <a:solidFill>
                  <a:prstClr val="black"/>
                </a:solidFill>
                <a:cs typeface="Segoe UI" panose="020B0502040204020203" pitchFamily="34" charset="0"/>
              </a:rPr>
              <a:t>IoT Hub</a:t>
            </a:r>
            <a:endParaRPr lang="en-US" sz="2800" dirty="0">
              <a:solidFill>
                <a:prstClr val="black"/>
              </a:solidFill>
              <a:cs typeface="Segoe UI" panose="020B0502040204020203" pitchFamily="34" charset="0"/>
            </a:endParaRPr>
          </a:p>
        </p:txBody>
      </p:sp>
      <p:cxnSp>
        <p:nvCxnSpPr>
          <p:cNvPr id="117" name="Straight Arrow Connector 116"/>
          <p:cNvCxnSpPr/>
          <p:nvPr/>
        </p:nvCxnSpPr>
        <p:spPr>
          <a:xfrm>
            <a:off x="350837" y="1566526"/>
            <a:ext cx="0" cy="4241969"/>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119" name="Rectangle 118"/>
          <p:cNvSpPr/>
          <p:nvPr/>
        </p:nvSpPr>
        <p:spPr>
          <a:xfrm>
            <a:off x="6539255" y="4525743"/>
            <a:ext cx="3505200" cy="540946"/>
          </a:xfrm>
          <a:prstGeom prst="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Identity Registry</a:t>
            </a:r>
            <a:endParaRPr lang="en-US" sz="1600" dirty="0">
              <a:solidFill>
                <a:prstClr val="black"/>
              </a:solidFill>
              <a:cs typeface="Segoe UI" panose="020B0502040204020203" pitchFamily="34" charset="0"/>
            </a:endParaRPr>
          </a:p>
        </p:txBody>
      </p:sp>
      <p:sp>
        <p:nvSpPr>
          <p:cNvPr id="120" name="Rectangle 119"/>
          <p:cNvSpPr/>
          <p:nvPr/>
        </p:nvSpPr>
        <p:spPr>
          <a:xfrm>
            <a:off x="6539255" y="5485681"/>
            <a:ext cx="1676400" cy="603969"/>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Device Management</a:t>
            </a:r>
            <a:endParaRPr lang="en-US" sz="1600" dirty="0">
              <a:solidFill>
                <a:prstClr val="black"/>
              </a:solidFill>
              <a:cs typeface="Segoe UI" panose="020B0502040204020203" pitchFamily="34" charset="0"/>
            </a:endParaRPr>
          </a:p>
        </p:txBody>
      </p:sp>
      <p:sp>
        <p:nvSpPr>
          <p:cNvPr id="121" name="Rectangle 120"/>
          <p:cNvSpPr/>
          <p:nvPr/>
        </p:nvSpPr>
        <p:spPr>
          <a:xfrm>
            <a:off x="8368055" y="5485681"/>
            <a:ext cx="1676400" cy="603969"/>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Provisioning</a:t>
            </a:r>
            <a:endParaRPr lang="en-US" sz="1600" dirty="0">
              <a:solidFill>
                <a:prstClr val="black"/>
              </a:solidFill>
              <a:cs typeface="Segoe UI" panose="020B0502040204020203" pitchFamily="34" charset="0"/>
            </a:endParaRPr>
          </a:p>
        </p:txBody>
      </p:sp>
      <p:sp>
        <p:nvSpPr>
          <p:cNvPr id="116" name="Up Arrow 115"/>
          <p:cNvSpPr/>
          <p:nvPr/>
        </p:nvSpPr>
        <p:spPr>
          <a:xfrm>
            <a:off x="7148855" y="5068759"/>
            <a:ext cx="457200" cy="381804"/>
          </a:xfrm>
          <a:prstGeom prst="up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123" name="Rectangle 122"/>
          <p:cNvSpPr/>
          <p:nvPr/>
        </p:nvSpPr>
        <p:spPr>
          <a:xfrm>
            <a:off x="5118256" y="1365250"/>
            <a:ext cx="1165598" cy="4724400"/>
          </a:xfrm>
          <a:prstGeom prst="rect">
            <a:avLst/>
          </a:prstGeom>
        </p:spPr>
        <p:style>
          <a:lnRef idx="2">
            <a:schemeClr val="dk1"/>
          </a:lnRef>
          <a:fillRef idx="1">
            <a:schemeClr val="lt1"/>
          </a:fillRef>
          <a:effectRef idx="0">
            <a:schemeClr val="dk1"/>
          </a:effectRef>
          <a:fontRef idx="minor">
            <a:schemeClr val="dk1"/>
          </a:fontRef>
        </p:style>
        <p:txBody>
          <a:bodyPr lIns="182880" tIns="0" rIns="0" bIns="0" rtlCol="0" anchor="ctr"/>
          <a:lstStyle/>
          <a:p>
            <a:pPr algn="ctr"/>
            <a:r>
              <a:rPr lang="de-DE" sz="1600" dirty="0" smtClean="0">
                <a:solidFill>
                  <a:prstClr val="black"/>
                </a:solidFill>
                <a:cs typeface="Segoe UI" panose="020B0502040204020203" pitchFamily="34" charset="0"/>
              </a:rPr>
              <a:t>IoT Hub Gateway</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HTTPS,</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AMQPS</a:t>
            </a:r>
            <a:endParaRPr lang="en-US" sz="1600" dirty="0">
              <a:solidFill>
                <a:prstClr val="black"/>
              </a:solidFill>
              <a:cs typeface="Segoe UI" panose="020B0502040204020203" pitchFamily="34" charset="0"/>
            </a:endParaRPr>
          </a:p>
        </p:txBody>
      </p:sp>
      <p:sp>
        <p:nvSpPr>
          <p:cNvPr id="124" name="Left-Right Arrow 123"/>
          <p:cNvSpPr/>
          <p:nvPr/>
        </p:nvSpPr>
        <p:spPr>
          <a:xfrm>
            <a:off x="5417741" y="4726399"/>
            <a:ext cx="1257696" cy="111027"/>
          </a:xfrm>
          <a:prstGeom prst="leftRight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125" name="Rectangle 124"/>
          <p:cNvSpPr/>
          <p:nvPr/>
        </p:nvSpPr>
        <p:spPr>
          <a:xfrm>
            <a:off x="6562375" y="1382194"/>
            <a:ext cx="3505200" cy="2769957"/>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de-DE" sz="1600" dirty="0" smtClean="0">
                <a:solidFill>
                  <a:prstClr val="black"/>
                </a:solidFill>
                <a:cs typeface="Segoe UI" panose="020B0502040204020203" pitchFamily="34" charset="0"/>
              </a:rPr>
              <a:t>Data and Command Flow</a:t>
            </a:r>
            <a:endParaRPr lang="en-US" sz="1600" dirty="0">
              <a:solidFill>
                <a:prstClr val="black"/>
              </a:solidFill>
              <a:cs typeface="Segoe UI" panose="020B0502040204020203" pitchFamily="34" charset="0"/>
            </a:endParaRPr>
          </a:p>
        </p:txBody>
      </p:sp>
      <p:sp>
        <p:nvSpPr>
          <p:cNvPr id="126" name="Up Arrow 125"/>
          <p:cNvSpPr/>
          <p:nvPr/>
        </p:nvSpPr>
        <p:spPr>
          <a:xfrm>
            <a:off x="8977655" y="5066689"/>
            <a:ext cx="457200" cy="381804"/>
          </a:xfrm>
          <a:prstGeom prst="up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127" name="Left-Right Arrow 126"/>
          <p:cNvSpPr/>
          <p:nvPr/>
        </p:nvSpPr>
        <p:spPr>
          <a:xfrm>
            <a:off x="6075652" y="2529788"/>
            <a:ext cx="671806" cy="421626"/>
          </a:xfrm>
          <a:prstGeom prst="leftRight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grpSp>
        <p:nvGrpSpPr>
          <p:cNvPr id="128" name="Group 127"/>
          <p:cNvGrpSpPr/>
          <p:nvPr/>
        </p:nvGrpSpPr>
        <p:grpSpPr>
          <a:xfrm>
            <a:off x="7039745" y="2718606"/>
            <a:ext cx="1415503" cy="1329048"/>
            <a:chOff x="427037" y="1439862"/>
            <a:chExt cx="1765029" cy="1656444"/>
          </a:xfrm>
          <a:solidFill>
            <a:srgbClr val="FCD116"/>
          </a:solidFill>
        </p:grpSpPr>
        <p:grpSp>
          <p:nvGrpSpPr>
            <p:cNvPr id="129" name="Group 128"/>
            <p:cNvGrpSpPr/>
            <p:nvPr/>
          </p:nvGrpSpPr>
          <p:grpSpPr>
            <a:xfrm>
              <a:off x="427037" y="1439862"/>
              <a:ext cx="1764948" cy="152400"/>
              <a:chOff x="427037" y="1439862"/>
              <a:chExt cx="1764948" cy="152400"/>
            </a:xfrm>
            <a:grpFill/>
          </p:grpSpPr>
          <p:sp>
            <p:nvSpPr>
              <p:cNvPr id="229" name="Rectangle 22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0" name="Group 129"/>
            <p:cNvGrpSpPr/>
            <p:nvPr/>
          </p:nvGrpSpPr>
          <p:grpSpPr>
            <a:xfrm>
              <a:off x="427046" y="1606978"/>
              <a:ext cx="1764948" cy="152400"/>
              <a:chOff x="427037" y="1439862"/>
              <a:chExt cx="1764948" cy="152400"/>
            </a:xfrm>
            <a:grpFill/>
          </p:grpSpPr>
          <p:sp>
            <p:nvSpPr>
              <p:cNvPr id="219" name="Rectangle 21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1" name="Group 130"/>
            <p:cNvGrpSpPr/>
            <p:nvPr/>
          </p:nvGrpSpPr>
          <p:grpSpPr>
            <a:xfrm>
              <a:off x="427055" y="1774094"/>
              <a:ext cx="1764948" cy="152400"/>
              <a:chOff x="427037" y="1439862"/>
              <a:chExt cx="1764948" cy="152400"/>
            </a:xfrm>
            <a:grpFill/>
          </p:grpSpPr>
          <p:sp>
            <p:nvSpPr>
              <p:cNvPr id="209" name="Rectangle 20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2" name="Group 131"/>
            <p:cNvGrpSpPr/>
            <p:nvPr/>
          </p:nvGrpSpPr>
          <p:grpSpPr>
            <a:xfrm>
              <a:off x="427064" y="1941210"/>
              <a:ext cx="1764948" cy="152400"/>
              <a:chOff x="427037" y="1439862"/>
              <a:chExt cx="1764948" cy="152400"/>
            </a:xfrm>
            <a:grpFill/>
          </p:grpSpPr>
          <p:sp>
            <p:nvSpPr>
              <p:cNvPr id="199" name="Rectangle 19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3" name="Group 132"/>
            <p:cNvGrpSpPr/>
            <p:nvPr/>
          </p:nvGrpSpPr>
          <p:grpSpPr>
            <a:xfrm>
              <a:off x="427073" y="2108326"/>
              <a:ext cx="1764948" cy="152400"/>
              <a:chOff x="427037" y="1439862"/>
              <a:chExt cx="1764948" cy="152400"/>
            </a:xfrm>
            <a:grpFill/>
          </p:grpSpPr>
          <p:sp>
            <p:nvSpPr>
              <p:cNvPr id="189" name="Rectangle 18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4" name="Group 133"/>
            <p:cNvGrpSpPr/>
            <p:nvPr/>
          </p:nvGrpSpPr>
          <p:grpSpPr>
            <a:xfrm>
              <a:off x="427082" y="2275442"/>
              <a:ext cx="1764948" cy="152400"/>
              <a:chOff x="427037" y="1439862"/>
              <a:chExt cx="1764948" cy="152400"/>
            </a:xfrm>
            <a:grpFill/>
          </p:grpSpPr>
          <p:sp>
            <p:nvSpPr>
              <p:cNvPr id="179" name="Rectangle 17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5" name="Group 134"/>
            <p:cNvGrpSpPr/>
            <p:nvPr/>
          </p:nvGrpSpPr>
          <p:grpSpPr>
            <a:xfrm>
              <a:off x="427091" y="2442558"/>
              <a:ext cx="1764948" cy="152400"/>
              <a:chOff x="427037" y="1439862"/>
              <a:chExt cx="1764948" cy="152400"/>
            </a:xfrm>
            <a:grpFill/>
          </p:grpSpPr>
          <p:sp>
            <p:nvSpPr>
              <p:cNvPr id="169" name="Rectangle 16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6" name="Group 135"/>
            <p:cNvGrpSpPr/>
            <p:nvPr/>
          </p:nvGrpSpPr>
          <p:grpSpPr>
            <a:xfrm>
              <a:off x="427100" y="2609674"/>
              <a:ext cx="1764948" cy="152400"/>
              <a:chOff x="427037" y="1439862"/>
              <a:chExt cx="1764948" cy="152400"/>
            </a:xfrm>
            <a:grpFill/>
          </p:grpSpPr>
          <p:sp>
            <p:nvSpPr>
              <p:cNvPr id="159" name="Rectangle 15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7" name="Group 136"/>
            <p:cNvGrpSpPr/>
            <p:nvPr/>
          </p:nvGrpSpPr>
          <p:grpSpPr>
            <a:xfrm>
              <a:off x="427109" y="2776790"/>
              <a:ext cx="1764948" cy="152400"/>
              <a:chOff x="427037" y="1439862"/>
              <a:chExt cx="1764948" cy="152400"/>
            </a:xfrm>
            <a:grpFill/>
          </p:grpSpPr>
          <p:sp>
            <p:nvSpPr>
              <p:cNvPr id="149" name="Rectangle 14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8" name="Group 137"/>
            <p:cNvGrpSpPr/>
            <p:nvPr/>
          </p:nvGrpSpPr>
          <p:grpSpPr>
            <a:xfrm>
              <a:off x="427118" y="2943906"/>
              <a:ext cx="1764948" cy="152400"/>
              <a:chOff x="427037" y="1439862"/>
              <a:chExt cx="1764948" cy="152400"/>
            </a:xfrm>
            <a:grpFill/>
          </p:grpSpPr>
          <p:sp>
            <p:nvSpPr>
              <p:cNvPr id="139" name="Rectangle 13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39" name="TextBox 238"/>
          <p:cNvSpPr txBox="1"/>
          <p:nvPr/>
        </p:nvSpPr>
        <p:spPr>
          <a:xfrm>
            <a:off x="8488881" y="2876341"/>
            <a:ext cx="1329210" cy="960263"/>
          </a:xfrm>
          <a:prstGeom prst="rect">
            <a:avLst/>
          </a:prstGeom>
        </p:spPr>
        <p:style>
          <a:lnRef idx="2">
            <a:schemeClr val="dk1"/>
          </a:lnRef>
          <a:fillRef idx="1">
            <a:schemeClr val="lt1"/>
          </a:fillRef>
          <a:effectRef idx="0">
            <a:schemeClr val="dk1"/>
          </a:effectRef>
          <a:fontRef idx="minor">
            <a:schemeClr val="dk1"/>
          </a:fontRef>
        </p:style>
        <p:txBody>
          <a:bodyPr wrap="none" lIns="182880" tIns="146304" rIns="182880" bIns="146304" rtlCol="0">
            <a:spAutoFit/>
          </a:bodyPr>
          <a:lstStyle/>
          <a:p>
            <a:pPr algn="ctr">
              <a:lnSpc>
                <a:spcPct val="90000"/>
              </a:lnSpc>
              <a:spcAft>
                <a:spcPts val="600"/>
              </a:spcAft>
            </a:pPr>
            <a:r>
              <a:rPr lang="de-DE" sz="1600" dirty="0" smtClean="0">
                <a:solidFill>
                  <a:prstClr val="white">
                    <a:lumMod val="95000"/>
                  </a:prstClr>
                </a:solidFill>
              </a:rPr>
              <a:t>Per-</a:t>
            </a:r>
            <a:r>
              <a:rPr lang="de-DE" sz="1600" dirty="0" err="1" smtClean="0">
                <a:solidFill>
                  <a:prstClr val="white">
                    <a:lumMod val="95000"/>
                  </a:prstClr>
                </a:solidFill>
              </a:rPr>
              <a:t>device</a:t>
            </a:r>
            <a:r>
              <a:rPr lang="de-DE" sz="1600" dirty="0" smtClean="0">
                <a:solidFill>
                  <a:prstClr val="white">
                    <a:lumMod val="95000"/>
                  </a:prstClr>
                </a:solidFill>
              </a:rPr>
              <a:t> </a:t>
            </a:r>
            <a:br>
              <a:rPr lang="de-DE" sz="1600" dirty="0" smtClean="0">
                <a:solidFill>
                  <a:prstClr val="white">
                    <a:lumMod val="95000"/>
                  </a:prstClr>
                </a:solidFill>
              </a:rPr>
            </a:br>
            <a:r>
              <a:rPr lang="de-DE" sz="1600" dirty="0" err="1" smtClean="0">
                <a:solidFill>
                  <a:prstClr val="white">
                    <a:lumMod val="95000"/>
                  </a:prstClr>
                </a:solidFill>
              </a:rPr>
              <a:t>command</a:t>
            </a:r>
            <a:r>
              <a:rPr lang="de-DE" sz="1600" dirty="0" smtClean="0">
                <a:solidFill>
                  <a:prstClr val="white">
                    <a:lumMod val="95000"/>
                  </a:prstClr>
                </a:solidFill>
              </a:rPr>
              <a:t> </a:t>
            </a:r>
            <a:br>
              <a:rPr lang="de-DE" sz="1600" dirty="0" smtClean="0">
                <a:solidFill>
                  <a:prstClr val="white">
                    <a:lumMod val="95000"/>
                  </a:prstClr>
                </a:solidFill>
              </a:rPr>
            </a:br>
            <a:r>
              <a:rPr lang="de-DE" sz="1600" dirty="0" err="1" smtClean="0">
                <a:solidFill>
                  <a:prstClr val="white">
                    <a:lumMod val="95000"/>
                  </a:prstClr>
                </a:solidFill>
              </a:rPr>
              <a:t>queues</a:t>
            </a:r>
            <a:endParaRPr lang="en-US" sz="1600" dirty="0" err="1" smtClean="0">
              <a:solidFill>
                <a:prstClr val="white">
                  <a:lumMod val="95000"/>
                </a:prstClr>
              </a:solidFill>
            </a:endParaRPr>
          </a:p>
        </p:txBody>
      </p:sp>
      <p:sp>
        <p:nvSpPr>
          <p:cNvPr id="240" name="Left Arrow 239"/>
          <p:cNvSpPr/>
          <p:nvPr/>
        </p:nvSpPr>
        <p:spPr>
          <a:xfrm>
            <a:off x="6698812" y="3158167"/>
            <a:ext cx="228600" cy="438118"/>
          </a:xfrm>
          <a:prstGeom prst="leftArrow">
            <a:avLst>
              <a:gd name="adj1" fmla="val 50000"/>
              <a:gd name="adj2" fmla="val 77068"/>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cxnSp>
        <p:nvCxnSpPr>
          <p:cNvPr id="242" name="Straight Connector 241"/>
          <p:cNvCxnSpPr/>
          <p:nvPr/>
        </p:nvCxnSpPr>
        <p:spPr>
          <a:xfrm>
            <a:off x="6813112" y="2584450"/>
            <a:ext cx="3064387" cy="0"/>
          </a:xfrm>
          <a:prstGeom prst="line">
            <a:avLst/>
          </a:prstGeom>
          <a:ln>
            <a:headEnd type="none"/>
            <a:tailEnd type="none"/>
          </a:ln>
        </p:spPr>
        <p:style>
          <a:lnRef idx="2">
            <a:schemeClr val="dk1"/>
          </a:lnRef>
          <a:fillRef idx="1">
            <a:schemeClr val="lt1"/>
          </a:fillRef>
          <a:effectRef idx="0">
            <a:schemeClr val="dk1"/>
          </a:effectRef>
          <a:fontRef idx="minor">
            <a:schemeClr val="dk1"/>
          </a:fontRef>
        </p:style>
      </p:cxnSp>
      <p:sp>
        <p:nvSpPr>
          <p:cNvPr id="243" name="Rectangle 242"/>
          <p:cNvSpPr/>
          <p:nvPr/>
        </p:nvSpPr>
        <p:spPr>
          <a:xfrm>
            <a:off x="6994344" y="1840695"/>
            <a:ext cx="3524844" cy="609600"/>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600" dirty="0" smtClean="0">
                <a:solidFill>
                  <a:prstClr val="black"/>
                </a:solidFill>
                <a:cs typeface="Segoe UI" panose="020B0502040204020203" pitchFamily="34" charset="0"/>
              </a:rPr>
              <a:t>Event Hub</a:t>
            </a:r>
            <a:endParaRPr lang="en-US" sz="1600" dirty="0">
              <a:solidFill>
                <a:prstClr val="black"/>
              </a:solidFill>
              <a:cs typeface="Segoe UI" panose="020B0502040204020203" pitchFamily="34" charset="0"/>
            </a:endParaRPr>
          </a:p>
        </p:txBody>
      </p:sp>
      <p:sp>
        <p:nvSpPr>
          <p:cNvPr id="244" name="Left Arrow 243"/>
          <p:cNvSpPr/>
          <p:nvPr/>
        </p:nvSpPr>
        <p:spPr>
          <a:xfrm rot="10800000">
            <a:off x="6699333" y="1921912"/>
            <a:ext cx="228600" cy="438118"/>
          </a:xfrm>
          <a:prstGeom prst="leftArrow">
            <a:avLst>
              <a:gd name="adj1" fmla="val 50000"/>
              <a:gd name="adj2" fmla="val 77068"/>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245" name="Rectangle 244"/>
          <p:cNvSpPr/>
          <p:nvPr/>
        </p:nvSpPr>
        <p:spPr bwMode="auto">
          <a:xfrm>
            <a:off x="596857" y="1664726"/>
            <a:ext cx="136223" cy="1430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47" name="Straight Arrow Connector 246"/>
          <p:cNvCxnSpPr>
            <a:stCxn id="245" idx="3"/>
          </p:cNvCxnSpPr>
          <p:nvPr/>
        </p:nvCxnSpPr>
        <p:spPr>
          <a:xfrm flipV="1">
            <a:off x="733080" y="1734939"/>
            <a:ext cx="4385176" cy="1305"/>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sp>
        <p:nvSpPr>
          <p:cNvPr id="250" name="Rectangle 249"/>
          <p:cNvSpPr/>
          <p:nvPr/>
        </p:nvSpPr>
        <p:spPr>
          <a:xfrm>
            <a:off x="3260026" y="2238003"/>
            <a:ext cx="1055804" cy="1542527"/>
          </a:xfrm>
          <a:prstGeom prst="rect">
            <a:avLst/>
          </a:prstGeom>
        </p:spPr>
        <p:style>
          <a:lnRef idx="2">
            <a:schemeClr val="dk1"/>
          </a:lnRef>
          <a:fillRef idx="1">
            <a:schemeClr val="lt1"/>
          </a:fillRef>
          <a:effectRef idx="0">
            <a:schemeClr val="dk1"/>
          </a:effectRef>
          <a:fontRef idx="minor">
            <a:schemeClr val="dk1"/>
          </a:fontRef>
        </p:style>
        <p:txBody>
          <a:bodyPr lIns="91440" tIns="91440" rIns="91440" bIns="91440" rtlCol="0" anchor="ctr"/>
          <a:lstStyle/>
          <a:p>
            <a:pPr algn="ctr"/>
            <a:r>
              <a:rPr lang="de-DE" sz="1400" dirty="0">
                <a:solidFill>
                  <a:prstClr val="black"/>
                </a:solidFill>
                <a:cs typeface="Segoe UI" panose="020B0502040204020203" pitchFamily="34" charset="0"/>
              </a:rPr>
              <a:t>Self-</a:t>
            </a:r>
            <a:r>
              <a:rPr lang="de-DE" sz="1400" dirty="0" err="1">
                <a:solidFill>
                  <a:prstClr val="black"/>
                </a:solidFill>
                <a:cs typeface="Segoe UI" panose="020B0502040204020203" pitchFamily="34" charset="0"/>
              </a:rPr>
              <a:t>Hosted</a:t>
            </a:r>
            <a:r>
              <a:rPr lang="de-DE" sz="1400" dirty="0">
                <a:solidFill>
                  <a:prstClr val="black"/>
                </a:solidFill>
                <a:cs typeface="Segoe UI" panose="020B0502040204020203" pitchFamily="34" charset="0"/>
              </a:rPr>
              <a:t> Gateway</a:t>
            </a:r>
            <a:br>
              <a:rPr lang="de-DE" sz="1400" dirty="0">
                <a:solidFill>
                  <a:prstClr val="black"/>
                </a:solidFill>
                <a:cs typeface="Segoe UI" panose="020B0502040204020203" pitchFamily="34" charset="0"/>
              </a:rPr>
            </a:b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MQTT,</a:t>
            </a: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Custom</a:t>
            </a:r>
            <a:endParaRPr lang="en-US" sz="1400" dirty="0">
              <a:solidFill>
                <a:prstClr val="black"/>
              </a:solidFill>
              <a:cs typeface="Segoe UI" panose="020B0502040204020203" pitchFamily="34" charset="0"/>
            </a:endParaRPr>
          </a:p>
        </p:txBody>
      </p:sp>
      <p:sp>
        <p:nvSpPr>
          <p:cNvPr id="251" name="Rectangle 250"/>
          <p:cNvSpPr/>
          <p:nvPr/>
        </p:nvSpPr>
        <p:spPr bwMode="auto">
          <a:xfrm>
            <a:off x="596857" y="2397475"/>
            <a:ext cx="136223" cy="1430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52" name="Straight Arrow Connector 251"/>
          <p:cNvCxnSpPr>
            <a:stCxn id="251" idx="3"/>
          </p:cNvCxnSpPr>
          <p:nvPr/>
        </p:nvCxnSpPr>
        <p:spPr>
          <a:xfrm flipV="1">
            <a:off x="733080" y="2468273"/>
            <a:ext cx="2520798" cy="72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sp>
        <p:nvSpPr>
          <p:cNvPr id="254" name="Rectangle 253"/>
          <p:cNvSpPr/>
          <p:nvPr/>
        </p:nvSpPr>
        <p:spPr bwMode="auto">
          <a:xfrm>
            <a:off x="596857" y="3130224"/>
            <a:ext cx="136223" cy="1430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56" name="Straight Arrow Connector 255"/>
          <p:cNvCxnSpPr/>
          <p:nvPr/>
        </p:nvCxnSpPr>
        <p:spPr>
          <a:xfrm>
            <a:off x="4316625" y="2987844"/>
            <a:ext cx="808574" cy="655"/>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sp>
        <p:nvSpPr>
          <p:cNvPr id="259" name="Rectangle 258"/>
          <p:cNvSpPr/>
          <p:nvPr/>
        </p:nvSpPr>
        <p:spPr>
          <a:xfrm>
            <a:off x="1571234" y="2763317"/>
            <a:ext cx="1055804" cy="1573429"/>
          </a:xfrm>
          <a:prstGeom prst="rect">
            <a:avLst/>
          </a:prstGeom>
        </p:spPr>
        <p:style>
          <a:lnRef idx="2">
            <a:schemeClr val="dk1"/>
          </a:lnRef>
          <a:fillRef idx="1">
            <a:schemeClr val="lt1"/>
          </a:fillRef>
          <a:effectRef idx="0">
            <a:schemeClr val="dk1"/>
          </a:effectRef>
          <a:fontRef idx="minor">
            <a:schemeClr val="dk1"/>
          </a:fontRef>
        </p:style>
        <p:txBody>
          <a:bodyPr lIns="91440" tIns="91440" rIns="91440" bIns="91440" rtlCol="0" anchor="ctr"/>
          <a:lstStyle/>
          <a:p>
            <a:pPr algn="ctr"/>
            <a:r>
              <a:rPr lang="de-DE" sz="1400" dirty="0" smtClean="0">
                <a:solidFill>
                  <a:prstClr val="black"/>
                </a:solidFill>
                <a:cs typeface="Segoe UI" panose="020B0502040204020203" pitchFamily="34" charset="0"/>
              </a:rPr>
              <a:t>Field Gateway</a:t>
            </a: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OPC UA,</a:t>
            </a:r>
            <a:br>
              <a:rPr lang="de-DE" sz="1400" dirty="0" smtClean="0">
                <a:solidFill>
                  <a:prstClr val="black"/>
                </a:solidFill>
                <a:cs typeface="Segoe UI" panose="020B0502040204020203" pitchFamily="34" charset="0"/>
              </a:rPr>
            </a:br>
            <a:r>
              <a:rPr lang="de-DE" sz="1400" dirty="0" err="1" smtClean="0">
                <a:solidFill>
                  <a:prstClr val="black"/>
                </a:solidFill>
                <a:cs typeface="Segoe UI" panose="020B0502040204020203" pitchFamily="34" charset="0"/>
              </a:rPr>
              <a:t>CoAP</a:t>
            </a:r>
            <a:r>
              <a:rPr lang="de-DE" sz="1400" dirty="0" smtClean="0">
                <a:solidFill>
                  <a:prstClr val="black"/>
                </a:solidFill>
                <a:cs typeface="Segoe UI" panose="020B0502040204020203" pitchFamily="34" charset="0"/>
              </a:rPr>
              <a:t>, </a:t>
            </a:r>
            <a:r>
              <a:rPr lang="de-DE" sz="1400" dirty="0" err="1" smtClean="0">
                <a:solidFill>
                  <a:prstClr val="black"/>
                </a:solidFill>
                <a:cs typeface="Segoe UI" panose="020B0502040204020203" pitchFamily="34" charset="0"/>
              </a:rPr>
              <a:t>AllJoyn</a:t>
            </a:r>
            <a:r>
              <a:rPr lang="de-DE" sz="1400" dirty="0" smtClean="0">
                <a:solidFill>
                  <a:prstClr val="black"/>
                </a:solidFill>
                <a:cs typeface="Segoe UI" panose="020B0502040204020203" pitchFamily="34" charset="0"/>
              </a:rPr>
              <a:t>,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t>
            </a:r>
            <a:endParaRPr lang="en-US" sz="1400" dirty="0">
              <a:solidFill>
                <a:prstClr val="black"/>
              </a:solidFill>
              <a:cs typeface="Segoe UI" panose="020B0502040204020203" pitchFamily="34" charset="0"/>
            </a:endParaRPr>
          </a:p>
        </p:txBody>
      </p:sp>
      <p:cxnSp>
        <p:nvCxnSpPr>
          <p:cNvPr id="260" name="Straight Arrow Connector 259"/>
          <p:cNvCxnSpPr>
            <a:stCxn id="254" idx="3"/>
          </p:cNvCxnSpPr>
          <p:nvPr/>
        </p:nvCxnSpPr>
        <p:spPr>
          <a:xfrm>
            <a:off x="733080" y="3201742"/>
            <a:ext cx="831955" cy="719"/>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cxnSp>
        <p:nvCxnSpPr>
          <p:cNvPr id="263" name="Straight Arrow Connector 262"/>
          <p:cNvCxnSpPr/>
          <p:nvPr/>
        </p:nvCxnSpPr>
        <p:spPr>
          <a:xfrm>
            <a:off x="2620081" y="3541851"/>
            <a:ext cx="633797" cy="995"/>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sp>
        <p:nvSpPr>
          <p:cNvPr id="272" name="Rectangle 271"/>
          <p:cNvSpPr/>
          <p:nvPr/>
        </p:nvSpPr>
        <p:spPr bwMode="auto">
          <a:xfrm>
            <a:off x="603056" y="3863692"/>
            <a:ext cx="136223" cy="1430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73" name="Straight Arrow Connector 272"/>
          <p:cNvCxnSpPr>
            <a:stCxn id="272" idx="3"/>
          </p:cNvCxnSpPr>
          <p:nvPr/>
        </p:nvCxnSpPr>
        <p:spPr>
          <a:xfrm flipV="1">
            <a:off x="739279" y="3934490"/>
            <a:ext cx="825756" cy="72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cxnSp>
        <p:nvCxnSpPr>
          <p:cNvPr id="274" name="Straight Arrow Connector 273"/>
          <p:cNvCxnSpPr/>
          <p:nvPr/>
        </p:nvCxnSpPr>
        <p:spPr>
          <a:xfrm>
            <a:off x="2627038" y="3956402"/>
            <a:ext cx="2498161" cy="11835"/>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grpSp>
        <p:nvGrpSpPr>
          <p:cNvPr id="288" name="Group 287"/>
          <p:cNvGrpSpPr/>
          <p:nvPr/>
        </p:nvGrpSpPr>
        <p:grpSpPr>
          <a:xfrm>
            <a:off x="1077314" y="1485971"/>
            <a:ext cx="319565" cy="435941"/>
            <a:chOff x="4699992" y="220662"/>
            <a:chExt cx="319565" cy="435941"/>
          </a:xfrm>
        </p:grpSpPr>
        <p:sp>
          <p:nvSpPr>
            <p:cNvPr id="285" name="Folded Corner 284"/>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87" name="Straight Arrow Connector 286"/>
            <p:cNvCxnSpPr/>
            <p:nvPr/>
          </p:nvCxnSpPr>
          <p:spPr>
            <a:xfrm>
              <a:off x="4699992" y="220662"/>
              <a:ext cx="319565" cy="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grpSp>
      <p:grpSp>
        <p:nvGrpSpPr>
          <p:cNvPr id="292" name="Group 291"/>
          <p:cNvGrpSpPr/>
          <p:nvPr/>
        </p:nvGrpSpPr>
        <p:grpSpPr>
          <a:xfrm>
            <a:off x="10359405" y="1883946"/>
            <a:ext cx="319565" cy="435941"/>
            <a:chOff x="4699992" y="220662"/>
            <a:chExt cx="319565" cy="435941"/>
          </a:xfrm>
        </p:grpSpPr>
        <p:sp>
          <p:nvSpPr>
            <p:cNvPr id="293" name="Folded Corner 292"/>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94" name="Straight Arrow Connector 293"/>
            <p:cNvCxnSpPr/>
            <p:nvPr/>
          </p:nvCxnSpPr>
          <p:spPr>
            <a:xfrm>
              <a:off x="4699992" y="220662"/>
              <a:ext cx="319565" cy="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grpSp>
      <p:grpSp>
        <p:nvGrpSpPr>
          <p:cNvPr id="289" name="Group 288"/>
          <p:cNvGrpSpPr/>
          <p:nvPr/>
        </p:nvGrpSpPr>
        <p:grpSpPr>
          <a:xfrm>
            <a:off x="5608637" y="1613521"/>
            <a:ext cx="319565" cy="435941"/>
            <a:chOff x="4699992" y="220662"/>
            <a:chExt cx="319565" cy="435941"/>
          </a:xfrm>
        </p:grpSpPr>
        <p:sp>
          <p:nvSpPr>
            <p:cNvPr id="290" name="Folded Corner 289"/>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91" name="Straight Arrow Connector 290"/>
            <p:cNvCxnSpPr/>
            <p:nvPr/>
          </p:nvCxnSpPr>
          <p:spPr>
            <a:xfrm>
              <a:off x="4699992" y="220662"/>
              <a:ext cx="319565" cy="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grpSp>
      <p:sp>
        <p:nvSpPr>
          <p:cNvPr id="301" name="Oval 300"/>
          <p:cNvSpPr/>
          <p:nvPr/>
        </p:nvSpPr>
        <p:spPr bwMode="auto">
          <a:xfrm>
            <a:off x="5585685" y="1973358"/>
            <a:ext cx="136223" cy="143035"/>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Oval 301"/>
          <p:cNvSpPr/>
          <p:nvPr/>
        </p:nvSpPr>
        <p:spPr bwMode="auto">
          <a:xfrm>
            <a:off x="10315321" y="2216995"/>
            <a:ext cx="136223" cy="143035"/>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04" name="Straight Connector 303"/>
          <p:cNvCxnSpPr/>
          <p:nvPr/>
        </p:nvCxnSpPr>
        <p:spPr>
          <a:xfrm flipH="1">
            <a:off x="5302492" y="1557656"/>
            <a:ext cx="9344" cy="4380378"/>
          </a:xfrm>
          <a:prstGeom prst="line">
            <a:avLst/>
          </a:prstGeom>
          <a:ln>
            <a:headEnd type="none"/>
            <a:tailEnd type="none"/>
          </a:ln>
        </p:spPr>
        <p:style>
          <a:lnRef idx="2">
            <a:schemeClr val="dk1"/>
          </a:lnRef>
          <a:fillRef idx="1">
            <a:schemeClr val="lt1"/>
          </a:fillRef>
          <a:effectRef idx="0">
            <a:schemeClr val="dk1"/>
          </a:effectRef>
          <a:fontRef idx="minor">
            <a:schemeClr val="dk1"/>
          </a:fontRef>
        </p:style>
      </p:cxnSp>
      <p:sp>
        <p:nvSpPr>
          <p:cNvPr id="308" name="Rectangle 307"/>
          <p:cNvSpPr/>
          <p:nvPr/>
        </p:nvSpPr>
        <p:spPr>
          <a:xfrm>
            <a:off x="11144949" y="1363206"/>
            <a:ext cx="588016" cy="4946796"/>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APIs</a:t>
            </a:r>
            <a:endParaRPr lang="en-US" sz="1400" dirty="0">
              <a:solidFill>
                <a:prstClr val="black"/>
              </a:solidFill>
              <a:cs typeface="Segoe UI" panose="020B0502040204020203" pitchFamily="34" charset="0"/>
            </a:endParaRPr>
          </a:p>
        </p:txBody>
      </p:sp>
      <p:sp>
        <p:nvSpPr>
          <p:cNvPr id="309" name="Left Arrow 308"/>
          <p:cNvSpPr/>
          <p:nvPr/>
        </p:nvSpPr>
        <p:spPr>
          <a:xfrm>
            <a:off x="10887166" y="3062095"/>
            <a:ext cx="228600" cy="239813"/>
          </a:xfrm>
          <a:prstGeom prst="left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2040" dirty="0">
              <a:solidFill>
                <a:prstClr val="black"/>
              </a:solidFill>
              <a:cs typeface="Segoe UI" panose="020B0502040204020203" pitchFamily="34" charset="0"/>
            </a:endParaRPr>
          </a:p>
        </p:txBody>
      </p:sp>
      <p:sp>
        <p:nvSpPr>
          <p:cNvPr id="310" name="Rectangle 309"/>
          <p:cNvSpPr/>
          <p:nvPr/>
        </p:nvSpPr>
        <p:spPr bwMode="auto">
          <a:xfrm>
            <a:off x="813880" y="4831360"/>
            <a:ext cx="1465534" cy="141397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1400" dirty="0" smtClean="0">
                <a:solidFill>
                  <a:prstClr val="black"/>
                </a:solidFill>
                <a:ea typeface="Segoe UI" pitchFamily="34" charset="0"/>
                <a:cs typeface="Segoe UI" pitchFamily="34" charset="0"/>
              </a:rPr>
              <a:t>OSS Device </a:t>
            </a:r>
            <a:r>
              <a:rPr lang="de-DE" sz="1400" dirty="0" err="1" smtClean="0">
                <a:solidFill>
                  <a:prstClr val="black"/>
                </a:solidFill>
                <a:ea typeface="Segoe UI" pitchFamily="34" charset="0"/>
                <a:cs typeface="Segoe UI" pitchFamily="34" charset="0"/>
              </a:rPr>
              <a:t>Agents</a:t>
            </a:r>
            <a:endParaRPr lang="en-US" sz="1400" dirty="0" err="1" smtClean="0">
              <a:solidFill>
                <a:prstClr val="black"/>
              </a:solidFill>
              <a:ea typeface="Segoe UI" pitchFamily="34" charset="0"/>
              <a:cs typeface="Segoe UI" pitchFamily="34" charset="0"/>
            </a:endParaRPr>
          </a:p>
        </p:txBody>
      </p:sp>
      <p:sp>
        <p:nvSpPr>
          <p:cNvPr id="324" name="Rectangle 323"/>
          <p:cNvSpPr/>
          <p:nvPr/>
        </p:nvSpPr>
        <p:spPr>
          <a:xfrm>
            <a:off x="898847" y="5881004"/>
            <a:ext cx="1285466" cy="255595"/>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Management</a:t>
            </a:r>
            <a:endParaRPr lang="en-US" sz="1400" dirty="0">
              <a:solidFill>
                <a:prstClr val="black"/>
              </a:solidFill>
              <a:cs typeface="Segoe UI" panose="020B0502040204020203" pitchFamily="34" charset="0"/>
            </a:endParaRPr>
          </a:p>
        </p:txBody>
      </p:sp>
      <p:sp>
        <p:nvSpPr>
          <p:cNvPr id="325" name="Rectangle 324"/>
          <p:cNvSpPr/>
          <p:nvPr/>
        </p:nvSpPr>
        <p:spPr>
          <a:xfrm>
            <a:off x="898847" y="5609080"/>
            <a:ext cx="1285466" cy="255595"/>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Communication</a:t>
            </a:r>
            <a:endParaRPr lang="en-US" sz="1400" dirty="0">
              <a:solidFill>
                <a:prstClr val="black"/>
              </a:solidFill>
              <a:cs typeface="Segoe UI" panose="020B0502040204020203" pitchFamily="34" charset="0"/>
            </a:endParaRPr>
          </a:p>
        </p:txBody>
      </p:sp>
      <p:sp>
        <p:nvSpPr>
          <p:cNvPr id="326" name="Rectangle 325"/>
          <p:cNvSpPr/>
          <p:nvPr/>
        </p:nvSpPr>
        <p:spPr>
          <a:xfrm>
            <a:off x="898847" y="5340975"/>
            <a:ext cx="1285466" cy="255595"/>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err="1" smtClean="0">
                <a:solidFill>
                  <a:prstClr val="black"/>
                </a:solidFill>
                <a:cs typeface="Segoe UI" panose="020B0502040204020203" pitchFamily="34" charset="0"/>
              </a:rPr>
              <a:t>Provisioning</a:t>
            </a:r>
            <a:endParaRPr lang="en-US" sz="1400" dirty="0">
              <a:solidFill>
                <a:prstClr val="black"/>
              </a:solidFill>
              <a:cs typeface="Segoe UI" panose="020B0502040204020203" pitchFamily="34" charset="0"/>
            </a:endParaRPr>
          </a:p>
        </p:txBody>
      </p:sp>
      <p:sp>
        <p:nvSpPr>
          <p:cNvPr id="329" name="Up Arrow 328"/>
          <p:cNvSpPr/>
          <p:nvPr/>
        </p:nvSpPr>
        <p:spPr>
          <a:xfrm rot="16200000">
            <a:off x="6139673" y="5599118"/>
            <a:ext cx="457200" cy="381804"/>
          </a:xfrm>
          <a:prstGeom prst="up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241" name="Rectangular Callout 240"/>
          <p:cNvSpPr/>
          <p:nvPr/>
        </p:nvSpPr>
        <p:spPr>
          <a:xfrm>
            <a:off x="122237" y="3511312"/>
            <a:ext cx="3903592" cy="2993202"/>
          </a:xfrm>
          <a:prstGeom prst="wedgeRectCallout">
            <a:avLst>
              <a:gd name="adj1" fmla="val 113873"/>
              <a:gd name="adj2" fmla="val -12480"/>
            </a:avLst>
          </a:prstGeom>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en-US" sz="2400" dirty="0" smtClean="0">
                <a:solidFill>
                  <a:prstClr val="black"/>
                </a:solidFill>
                <a:cs typeface="Segoe UI" panose="020B0502040204020203" pitchFamily="34" charset="0"/>
              </a:rPr>
              <a:t>Hyper-Scale Identity Registry for millions of devices per IoT Hub</a:t>
            </a:r>
          </a:p>
          <a:p>
            <a:pPr algn="ctr"/>
            <a:endParaRPr lang="en-US" sz="2400" dirty="0">
              <a:solidFill>
                <a:prstClr val="black"/>
              </a:solidFill>
              <a:cs typeface="Segoe UI" panose="020B0502040204020203" pitchFamily="34" charset="0"/>
            </a:endParaRPr>
          </a:p>
          <a:p>
            <a:pPr algn="ctr"/>
            <a:r>
              <a:rPr lang="en-US" sz="2400" dirty="0" smtClean="0">
                <a:solidFill>
                  <a:prstClr val="black"/>
                </a:solidFill>
                <a:cs typeface="Segoe UI" panose="020B0502040204020203" pitchFamily="34" charset="0"/>
              </a:rPr>
              <a:t>Can federate identity with and via Azure Active Directory</a:t>
            </a:r>
            <a:endParaRPr lang="en-US" sz="2400" dirty="0">
              <a:solidFill>
                <a:prstClr val="black"/>
              </a:solidFill>
              <a:cs typeface="Segoe UI" panose="020B0502040204020203" pitchFamily="34" charset="0"/>
            </a:endParaRPr>
          </a:p>
        </p:txBody>
      </p:sp>
    </p:spTree>
    <p:extLst>
      <p:ext uri="{BB962C8B-B14F-4D97-AF65-F5344CB8AC3E}">
        <p14:creationId xmlns:p14="http://schemas.microsoft.com/office/powerpoint/2010/main" val="227363225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Rectangle 306"/>
          <p:cNvSpPr/>
          <p:nvPr/>
        </p:nvSpPr>
        <p:spPr>
          <a:xfrm>
            <a:off x="10185267" y="1363206"/>
            <a:ext cx="694755" cy="4946796"/>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HTTPS</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AMQPS</a:t>
            </a:r>
            <a:endParaRPr lang="en-US" sz="1400" dirty="0">
              <a:solidFill>
                <a:prstClr val="black"/>
              </a:solidFill>
              <a:cs typeface="Segoe UI" panose="020B0502040204020203" pitchFamily="34" charset="0"/>
            </a:endParaRPr>
          </a:p>
        </p:txBody>
      </p:sp>
      <p:sp>
        <p:nvSpPr>
          <p:cNvPr id="2" name="Title 1"/>
          <p:cNvSpPr>
            <a:spLocks noGrp="1"/>
          </p:cNvSpPr>
          <p:nvPr>
            <p:ph type="title"/>
          </p:nvPr>
        </p:nvSpPr>
        <p:spPr/>
        <p:txBody>
          <a:bodyPr/>
          <a:lstStyle/>
          <a:p>
            <a:r>
              <a:rPr lang="en-US" dirty="0" smtClean="0"/>
              <a:t>Azure IoT Hub</a:t>
            </a:r>
            <a:endParaRPr lang="en-US" dirty="0"/>
          </a:p>
        </p:txBody>
      </p:sp>
      <p:sp>
        <p:nvSpPr>
          <p:cNvPr id="4" name="Rectangle 3"/>
          <p:cNvSpPr/>
          <p:nvPr/>
        </p:nvSpPr>
        <p:spPr>
          <a:xfrm>
            <a:off x="5254479" y="754062"/>
            <a:ext cx="4942376" cy="5878604"/>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sz="2800" dirty="0" smtClean="0">
                <a:solidFill>
                  <a:prstClr val="black"/>
                </a:solidFill>
                <a:cs typeface="Segoe UI" panose="020B0502040204020203" pitchFamily="34" charset="0"/>
              </a:rPr>
              <a:t>IoT Hub</a:t>
            </a:r>
            <a:endParaRPr lang="en-US" sz="2800" dirty="0">
              <a:solidFill>
                <a:prstClr val="black"/>
              </a:solidFill>
              <a:cs typeface="Segoe UI" panose="020B0502040204020203" pitchFamily="34" charset="0"/>
            </a:endParaRPr>
          </a:p>
        </p:txBody>
      </p:sp>
      <p:cxnSp>
        <p:nvCxnSpPr>
          <p:cNvPr id="117" name="Straight Arrow Connector 116"/>
          <p:cNvCxnSpPr/>
          <p:nvPr/>
        </p:nvCxnSpPr>
        <p:spPr>
          <a:xfrm>
            <a:off x="350837" y="1566526"/>
            <a:ext cx="0" cy="4241969"/>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119" name="Rectangle 118"/>
          <p:cNvSpPr/>
          <p:nvPr/>
        </p:nvSpPr>
        <p:spPr>
          <a:xfrm>
            <a:off x="6539255" y="4525743"/>
            <a:ext cx="3505200" cy="540946"/>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Identity Registry</a:t>
            </a:r>
            <a:endParaRPr lang="en-US" sz="1600" dirty="0">
              <a:solidFill>
                <a:prstClr val="black"/>
              </a:solidFill>
              <a:cs typeface="Segoe UI" panose="020B0502040204020203" pitchFamily="34" charset="0"/>
            </a:endParaRPr>
          </a:p>
        </p:txBody>
      </p:sp>
      <p:sp>
        <p:nvSpPr>
          <p:cNvPr id="120" name="Rectangle 119"/>
          <p:cNvSpPr/>
          <p:nvPr/>
        </p:nvSpPr>
        <p:spPr>
          <a:xfrm>
            <a:off x="6539255" y="5485681"/>
            <a:ext cx="1676400" cy="603969"/>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Device Management</a:t>
            </a:r>
            <a:endParaRPr lang="en-US" sz="1600" dirty="0">
              <a:solidFill>
                <a:prstClr val="black"/>
              </a:solidFill>
              <a:cs typeface="Segoe UI" panose="020B0502040204020203" pitchFamily="34" charset="0"/>
            </a:endParaRPr>
          </a:p>
        </p:txBody>
      </p:sp>
      <p:sp>
        <p:nvSpPr>
          <p:cNvPr id="121" name="Rectangle 120"/>
          <p:cNvSpPr/>
          <p:nvPr/>
        </p:nvSpPr>
        <p:spPr>
          <a:xfrm>
            <a:off x="8368055" y="5485681"/>
            <a:ext cx="1676400" cy="603969"/>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Provisioning</a:t>
            </a:r>
            <a:endParaRPr lang="en-US" sz="1600" dirty="0">
              <a:solidFill>
                <a:prstClr val="black"/>
              </a:solidFill>
              <a:cs typeface="Segoe UI" panose="020B0502040204020203" pitchFamily="34" charset="0"/>
            </a:endParaRPr>
          </a:p>
        </p:txBody>
      </p:sp>
      <p:sp>
        <p:nvSpPr>
          <p:cNvPr id="116" name="Up Arrow 115"/>
          <p:cNvSpPr/>
          <p:nvPr/>
        </p:nvSpPr>
        <p:spPr>
          <a:xfrm>
            <a:off x="7148855" y="5068759"/>
            <a:ext cx="457200" cy="381804"/>
          </a:xfrm>
          <a:prstGeom prst="up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123" name="Rectangle 122"/>
          <p:cNvSpPr/>
          <p:nvPr/>
        </p:nvSpPr>
        <p:spPr>
          <a:xfrm>
            <a:off x="5118256" y="1365250"/>
            <a:ext cx="1165598" cy="4724400"/>
          </a:xfrm>
          <a:prstGeom prst="rect">
            <a:avLst/>
          </a:prstGeom>
        </p:spPr>
        <p:style>
          <a:lnRef idx="1">
            <a:schemeClr val="accent5"/>
          </a:lnRef>
          <a:fillRef idx="2">
            <a:schemeClr val="accent5"/>
          </a:fillRef>
          <a:effectRef idx="1">
            <a:schemeClr val="accent5"/>
          </a:effectRef>
          <a:fontRef idx="minor">
            <a:schemeClr val="dk1"/>
          </a:fontRef>
        </p:style>
        <p:txBody>
          <a:bodyPr lIns="182880" tIns="0" rIns="0" bIns="0" rtlCol="0" anchor="ctr"/>
          <a:lstStyle/>
          <a:p>
            <a:pPr algn="ctr"/>
            <a:r>
              <a:rPr lang="de-DE" sz="1600" dirty="0" smtClean="0">
                <a:solidFill>
                  <a:prstClr val="black"/>
                </a:solidFill>
                <a:cs typeface="Segoe UI" panose="020B0502040204020203" pitchFamily="34" charset="0"/>
              </a:rPr>
              <a:t>IoT Hub Gateway</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HTTPS,</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AMQPS</a:t>
            </a:r>
            <a:endParaRPr lang="en-US" sz="1600" dirty="0">
              <a:solidFill>
                <a:prstClr val="black"/>
              </a:solidFill>
              <a:cs typeface="Segoe UI" panose="020B0502040204020203" pitchFamily="34" charset="0"/>
            </a:endParaRPr>
          </a:p>
        </p:txBody>
      </p:sp>
      <p:sp>
        <p:nvSpPr>
          <p:cNvPr id="124" name="Left-Right Arrow 123"/>
          <p:cNvSpPr/>
          <p:nvPr/>
        </p:nvSpPr>
        <p:spPr>
          <a:xfrm>
            <a:off x="5417741" y="4726399"/>
            <a:ext cx="1257696" cy="111027"/>
          </a:xfrm>
          <a:prstGeom prst="leftRight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125" name="Rectangle 124"/>
          <p:cNvSpPr/>
          <p:nvPr/>
        </p:nvSpPr>
        <p:spPr>
          <a:xfrm>
            <a:off x="6562375" y="1382194"/>
            <a:ext cx="3505200" cy="2769957"/>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de-DE" sz="1600" dirty="0" smtClean="0">
                <a:solidFill>
                  <a:prstClr val="black"/>
                </a:solidFill>
                <a:cs typeface="Segoe UI" panose="020B0502040204020203" pitchFamily="34" charset="0"/>
              </a:rPr>
              <a:t>Data and Command Flow</a:t>
            </a:r>
            <a:endParaRPr lang="en-US" sz="1600" dirty="0">
              <a:solidFill>
                <a:prstClr val="black"/>
              </a:solidFill>
              <a:cs typeface="Segoe UI" panose="020B0502040204020203" pitchFamily="34" charset="0"/>
            </a:endParaRPr>
          </a:p>
        </p:txBody>
      </p:sp>
      <p:sp>
        <p:nvSpPr>
          <p:cNvPr id="126" name="Up Arrow 125"/>
          <p:cNvSpPr/>
          <p:nvPr/>
        </p:nvSpPr>
        <p:spPr>
          <a:xfrm>
            <a:off x="8977655" y="5066689"/>
            <a:ext cx="457200" cy="381804"/>
          </a:xfrm>
          <a:prstGeom prst="up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127" name="Left-Right Arrow 126"/>
          <p:cNvSpPr/>
          <p:nvPr/>
        </p:nvSpPr>
        <p:spPr>
          <a:xfrm>
            <a:off x="6075652" y="2529788"/>
            <a:ext cx="671806" cy="421626"/>
          </a:xfrm>
          <a:prstGeom prst="leftRight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grpSp>
        <p:nvGrpSpPr>
          <p:cNvPr id="128" name="Group 127"/>
          <p:cNvGrpSpPr/>
          <p:nvPr/>
        </p:nvGrpSpPr>
        <p:grpSpPr>
          <a:xfrm>
            <a:off x="7039745" y="2718606"/>
            <a:ext cx="1415503" cy="1329048"/>
            <a:chOff x="427037" y="1439862"/>
            <a:chExt cx="1765029" cy="1656444"/>
          </a:xfrm>
          <a:solidFill>
            <a:srgbClr val="FCD116"/>
          </a:solidFill>
        </p:grpSpPr>
        <p:grpSp>
          <p:nvGrpSpPr>
            <p:cNvPr id="129" name="Group 128"/>
            <p:cNvGrpSpPr/>
            <p:nvPr/>
          </p:nvGrpSpPr>
          <p:grpSpPr>
            <a:xfrm>
              <a:off x="427037" y="1439862"/>
              <a:ext cx="1764948" cy="152400"/>
              <a:chOff x="427037" y="1439862"/>
              <a:chExt cx="1764948" cy="152400"/>
            </a:xfrm>
            <a:grpFill/>
          </p:grpSpPr>
          <p:sp>
            <p:nvSpPr>
              <p:cNvPr id="229" name="Rectangle 22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0" name="Group 129"/>
            <p:cNvGrpSpPr/>
            <p:nvPr/>
          </p:nvGrpSpPr>
          <p:grpSpPr>
            <a:xfrm>
              <a:off x="427046" y="1606978"/>
              <a:ext cx="1764948" cy="152400"/>
              <a:chOff x="427037" y="1439862"/>
              <a:chExt cx="1764948" cy="152400"/>
            </a:xfrm>
            <a:grpFill/>
          </p:grpSpPr>
          <p:sp>
            <p:nvSpPr>
              <p:cNvPr id="219" name="Rectangle 21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1" name="Group 130"/>
            <p:cNvGrpSpPr/>
            <p:nvPr/>
          </p:nvGrpSpPr>
          <p:grpSpPr>
            <a:xfrm>
              <a:off x="427055" y="1774094"/>
              <a:ext cx="1764948" cy="152400"/>
              <a:chOff x="427037" y="1439862"/>
              <a:chExt cx="1764948" cy="152400"/>
            </a:xfrm>
            <a:grpFill/>
          </p:grpSpPr>
          <p:sp>
            <p:nvSpPr>
              <p:cNvPr id="209" name="Rectangle 20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2" name="Group 131"/>
            <p:cNvGrpSpPr/>
            <p:nvPr/>
          </p:nvGrpSpPr>
          <p:grpSpPr>
            <a:xfrm>
              <a:off x="427064" y="1941210"/>
              <a:ext cx="1764948" cy="152400"/>
              <a:chOff x="427037" y="1439862"/>
              <a:chExt cx="1764948" cy="152400"/>
            </a:xfrm>
            <a:grpFill/>
          </p:grpSpPr>
          <p:sp>
            <p:nvSpPr>
              <p:cNvPr id="199" name="Rectangle 19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3" name="Group 132"/>
            <p:cNvGrpSpPr/>
            <p:nvPr/>
          </p:nvGrpSpPr>
          <p:grpSpPr>
            <a:xfrm>
              <a:off x="427073" y="2108326"/>
              <a:ext cx="1764948" cy="152400"/>
              <a:chOff x="427037" y="1439862"/>
              <a:chExt cx="1764948" cy="152400"/>
            </a:xfrm>
            <a:grpFill/>
          </p:grpSpPr>
          <p:sp>
            <p:nvSpPr>
              <p:cNvPr id="189" name="Rectangle 18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4" name="Group 133"/>
            <p:cNvGrpSpPr/>
            <p:nvPr/>
          </p:nvGrpSpPr>
          <p:grpSpPr>
            <a:xfrm>
              <a:off x="427082" y="2275442"/>
              <a:ext cx="1764948" cy="152400"/>
              <a:chOff x="427037" y="1439862"/>
              <a:chExt cx="1764948" cy="152400"/>
            </a:xfrm>
            <a:grpFill/>
          </p:grpSpPr>
          <p:sp>
            <p:nvSpPr>
              <p:cNvPr id="179" name="Rectangle 17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5" name="Group 134"/>
            <p:cNvGrpSpPr/>
            <p:nvPr/>
          </p:nvGrpSpPr>
          <p:grpSpPr>
            <a:xfrm>
              <a:off x="427091" y="2442558"/>
              <a:ext cx="1764948" cy="152400"/>
              <a:chOff x="427037" y="1439862"/>
              <a:chExt cx="1764948" cy="152400"/>
            </a:xfrm>
            <a:grpFill/>
          </p:grpSpPr>
          <p:sp>
            <p:nvSpPr>
              <p:cNvPr id="169" name="Rectangle 16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6" name="Group 135"/>
            <p:cNvGrpSpPr/>
            <p:nvPr/>
          </p:nvGrpSpPr>
          <p:grpSpPr>
            <a:xfrm>
              <a:off x="427100" y="2609674"/>
              <a:ext cx="1764948" cy="152400"/>
              <a:chOff x="427037" y="1439862"/>
              <a:chExt cx="1764948" cy="152400"/>
            </a:xfrm>
            <a:grpFill/>
          </p:grpSpPr>
          <p:sp>
            <p:nvSpPr>
              <p:cNvPr id="159" name="Rectangle 15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7" name="Group 136"/>
            <p:cNvGrpSpPr/>
            <p:nvPr/>
          </p:nvGrpSpPr>
          <p:grpSpPr>
            <a:xfrm>
              <a:off x="427109" y="2776790"/>
              <a:ext cx="1764948" cy="152400"/>
              <a:chOff x="427037" y="1439862"/>
              <a:chExt cx="1764948" cy="152400"/>
            </a:xfrm>
            <a:grpFill/>
          </p:grpSpPr>
          <p:sp>
            <p:nvSpPr>
              <p:cNvPr id="149" name="Rectangle 14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8" name="Group 137"/>
            <p:cNvGrpSpPr/>
            <p:nvPr/>
          </p:nvGrpSpPr>
          <p:grpSpPr>
            <a:xfrm>
              <a:off x="427118" y="2943906"/>
              <a:ext cx="1764948" cy="152400"/>
              <a:chOff x="427037" y="1439862"/>
              <a:chExt cx="1764948" cy="152400"/>
            </a:xfrm>
            <a:grpFill/>
          </p:grpSpPr>
          <p:sp>
            <p:nvSpPr>
              <p:cNvPr id="139" name="Rectangle 13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39" name="TextBox 238"/>
          <p:cNvSpPr txBox="1"/>
          <p:nvPr/>
        </p:nvSpPr>
        <p:spPr>
          <a:xfrm>
            <a:off x="8488881" y="2876341"/>
            <a:ext cx="1329210" cy="960263"/>
          </a:xfrm>
          <a:prstGeom prst="rect">
            <a:avLst/>
          </a:prstGeom>
        </p:spPr>
        <p:style>
          <a:lnRef idx="2">
            <a:schemeClr val="dk1"/>
          </a:lnRef>
          <a:fillRef idx="1">
            <a:schemeClr val="lt1"/>
          </a:fillRef>
          <a:effectRef idx="0">
            <a:schemeClr val="dk1"/>
          </a:effectRef>
          <a:fontRef idx="minor">
            <a:schemeClr val="dk1"/>
          </a:fontRef>
        </p:style>
        <p:txBody>
          <a:bodyPr wrap="none" lIns="182880" tIns="146304" rIns="182880" bIns="146304" rtlCol="0">
            <a:spAutoFit/>
          </a:bodyPr>
          <a:lstStyle/>
          <a:p>
            <a:pPr algn="ctr">
              <a:lnSpc>
                <a:spcPct val="90000"/>
              </a:lnSpc>
              <a:spcAft>
                <a:spcPts val="600"/>
              </a:spcAft>
            </a:pPr>
            <a:r>
              <a:rPr lang="de-DE" sz="1600" dirty="0" smtClean="0">
                <a:solidFill>
                  <a:prstClr val="white">
                    <a:lumMod val="95000"/>
                  </a:prstClr>
                </a:solidFill>
              </a:rPr>
              <a:t>Per-</a:t>
            </a:r>
            <a:r>
              <a:rPr lang="de-DE" sz="1600" dirty="0" err="1" smtClean="0">
                <a:solidFill>
                  <a:prstClr val="white">
                    <a:lumMod val="95000"/>
                  </a:prstClr>
                </a:solidFill>
              </a:rPr>
              <a:t>device</a:t>
            </a:r>
            <a:r>
              <a:rPr lang="de-DE" sz="1600" dirty="0" smtClean="0">
                <a:solidFill>
                  <a:prstClr val="white">
                    <a:lumMod val="95000"/>
                  </a:prstClr>
                </a:solidFill>
              </a:rPr>
              <a:t> </a:t>
            </a:r>
            <a:br>
              <a:rPr lang="de-DE" sz="1600" dirty="0" smtClean="0">
                <a:solidFill>
                  <a:prstClr val="white">
                    <a:lumMod val="95000"/>
                  </a:prstClr>
                </a:solidFill>
              </a:rPr>
            </a:br>
            <a:r>
              <a:rPr lang="de-DE" sz="1600" dirty="0" err="1" smtClean="0">
                <a:solidFill>
                  <a:prstClr val="white">
                    <a:lumMod val="95000"/>
                  </a:prstClr>
                </a:solidFill>
              </a:rPr>
              <a:t>command</a:t>
            </a:r>
            <a:r>
              <a:rPr lang="de-DE" sz="1600" dirty="0" smtClean="0">
                <a:solidFill>
                  <a:prstClr val="white">
                    <a:lumMod val="95000"/>
                  </a:prstClr>
                </a:solidFill>
              </a:rPr>
              <a:t> </a:t>
            </a:r>
            <a:br>
              <a:rPr lang="de-DE" sz="1600" dirty="0" smtClean="0">
                <a:solidFill>
                  <a:prstClr val="white">
                    <a:lumMod val="95000"/>
                  </a:prstClr>
                </a:solidFill>
              </a:rPr>
            </a:br>
            <a:r>
              <a:rPr lang="de-DE" sz="1600" dirty="0" err="1" smtClean="0">
                <a:solidFill>
                  <a:prstClr val="white">
                    <a:lumMod val="95000"/>
                  </a:prstClr>
                </a:solidFill>
              </a:rPr>
              <a:t>queues</a:t>
            </a:r>
            <a:endParaRPr lang="en-US" sz="1600" dirty="0" err="1" smtClean="0">
              <a:solidFill>
                <a:prstClr val="white">
                  <a:lumMod val="95000"/>
                </a:prstClr>
              </a:solidFill>
            </a:endParaRPr>
          </a:p>
        </p:txBody>
      </p:sp>
      <p:sp>
        <p:nvSpPr>
          <p:cNvPr id="240" name="Left Arrow 239"/>
          <p:cNvSpPr/>
          <p:nvPr/>
        </p:nvSpPr>
        <p:spPr>
          <a:xfrm>
            <a:off x="6698812" y="3158167"/>
            <a:ext cx="228600" cy="438118"/>
          </a:xfrm>
          <a:prstGeom prst="leftArrow">
            <a:avLst>
              <a:gd name="adj1" fmla="val 50000"/>
              <a:gd name="adj2" fmla="val 77068"/>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cxnSp>
        <p:nvCxnSpPr>
          <p:cNvPr id="242" name="Straight Connector 241"/>
          <p:cNvCxnSpPr/>
          <p:nvPr/>
        </p:nvCxnSpPr>
        <p:spPr>
          <a:xfrm>
            <a:off x="6813112" y="2584450"/>
            <a:ext cx="3064387" cy="0"/>
          </a:xfrm>
          <a:prstGeom prst="line">
            <a:avLst/>
          </a:prstGeom>
          <a:ln>
            <a:headEnd type="none"/>
            <a:tailEnd type="none"/>
          </a:ln>
        </p:spPr>
        <p:style>
          <a:lnRef idx="2">
            <a:schemeClr val="dk1"/>
          </a:lnRef>
          <a:fillRef idx="1">
            <a:schemeClr val="lt1"/>
          </a:fillRef>
          <a:effectRef idx="0">
            <a:schemeClr val="dk1"/>
          </a:effectRef>
          <a:fontRef idx="minor">
            <a:schemeClr val="dk1"/>
          </a:fontRef>
        </p:style>
      </p:cxnSp>
      <p:sp>
        <p:nvSpPr>
          <p:cNvPr id="243" name="Rectangle 242"/>
          <p:cNvSpPr/>
          <p:nvPr/>
        </p:nvSpPr>
        <p:spPr>
          <a:xfrm>
            <a:off x="6994344" y="1840695"/>
            <a:ext cx="3524844" cy="609600"/>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600" dirty="0" smtClean="0">
                <a:solidFill>
                  <a:prstClr val="black"/>
                </a:solidFill>
                <a:cs typeface="Segoe UI" panose="020B0502040204020203" pitchFamily="34" charset="0"/>
              </a:rPr>
              <a:t>Event Hub</a:t>
            </a:r>
            <a:endParaRPr lang="en-US" sz="1600" dirty="0">
              <a:solidFill>
                <a:prstClr val="black"/>
              </a:solidFill>
              <a:cs typeface="Segoe UI" panose="020B0502040204020203" pitchFamily="34" charset="0"/>
            </a:endParaRPr>
          </a:p>
        </p:txBody>
      </p:sp>
      <p:sp>
        <p:nvSpPr>
          <p:cNvPr id="244" name="Left Arrow 243"/>
          <p:cNvSpPr/>
          <p:nvPr/>
        </p:nvSpPr>
        <p:spPr>
          <a:xfrm rot="10800000">
            <a:off x="6699333" y="1921912"/>
            <a:ext cx="228600" cy="438118"/>
          </a:xfrm>
          <a:prstGeom prst="leftArrow">
            <a:avLst>
              <a:gd name="adj1" fmla="val 50000"/>
              <a:gd name="adj2" fmla="val 77068"/>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245" name="Rectangle 244"/>
          <p:cNvSpPr/>
          <p:nvPr/>
        </p:nvSpPr>
        <p:spPr bwMode="auto">
          <a:xfrm>
            <a:off x="596857" y="1664726"/>
            <a:ext cx="136223" cy="14303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47" name="Straight Arrow Connector 246"/>
          <p:cNvCxnSpPr>
            <a:stCxn id="245" idx="3"/>
          </p:cNvCxnSpPr>
          <p:nvPr/>
        </p:nvCxnSpPr>
        <p:spPr>
          <a:xfrm flipV="1">
            <a:off x="733080" y="1734939"/>
            <a:ext cx="4385176" cy="1305"/>
          </a:xfrm>
          <a:prstGeom prst="straightConnector1">
            <a:avLst/>
          </a:prstGeom>
          <a:ln w="28575">
            <a:headEnd type="none"/>
            <a:tailEnd type="triangle"/>
          </a:ln>
        </p:spPr>
        <p:style>
          <a:lnRef idx="1">
            <a:schemeClr val="accent6"/>
          </a:lnRef>
          <a:fillRef idx="3">
            <a:schemeClr val="accent6"/>
          </a:fillRef>
          <a:effectRef idx="2">
            <a:schemeClr val="accent6"/>
          </a:effectRef>
          <a:fontRef idx="minor">
            <a:schemeClr val="lt1"/>
          </a:fontRef>
        </p:style>
      </p:cxnSp>
      <p:sp>
        <p:nvSpPr>
          <p:cNvPr id="250" name="Rectangle 249"/>
          <p:cNvSpPr/>
          <p:nvPr/>
        </p:nvSpPr>
        <p:spPr>
          <a:xfrm>
            <a:off x="3260026" y="2238003"/>
            <a:ext cx="1055804" cy="1542527"/>
          </a:xfrm>
          <a:prstGeom prst="rect">
            <a:avLst/>
          </a:prstGeom>
        </p:spPr>
        <p:style>
          <a:lnRef idx="2">
            <a:schemeClr val="dk1"/>
          </a:lnRef>
          <a:fillRef idx="1">
            <a:schemeClr val="lt1"/>
          </a:fillRef>
          <a:effectRef idx="0">
            <a:schemeClr val="dk1"/>
          </a:effectRef>
          <a:fontRef idx="minor">
            <a:schemeClr val="dk1"/>
          </a:fontRef>
        </p:style>
        <p:txBody>
          <a:bodyPr lIns="91440" tIns="91440" rIns="91440" bIns="91440" rtlCol="0" anchor="ctr"/>
          <a:lstStyle/>
          <a:p>
            <a:pPr algn="ctr"/>
            <a:r>
              <a:rPr lang="de-DE" sz="1400" dirty="0">
                <a:solidFill>
                  <a:prstClr val="black"/>
                </a:solidFill>
                <a:cs typeface="Segoe UI" panose="020B0502040204020203" pitchFamily="34" charset="0"/>
              </a:rPr>
              <a:t>Self-</a:t>
            </a:r>
            <a:r>
              <a:rPr lang="de-DE" sz="1400" dirty="0" err="1">
                <a:solidFill>
                  <a:prstClr val="black"/>
                </a:solidFill>
                <a:cs typeface="Segoe UI" panose="020B0502040204020203" pitchFamily="34" charset="0"/>
              </a:rPr>
              <a:t>Hosted</a:t>
            </a:r>
            <a:r>
              <a:rPr lang="de-DE" sz="1400" dirty="0">
                <a:solidFill>
                  <a:prstClr val="black"/>
                </a:solidFill>
                <a:cs typeface="Segoe UI" panose="020B0502040204020203" pitchFamily="34" charset="0"/>
              </a:rPr>
              <a:t> Gateway</a:t>
            </a:r>
            <a:br>
              <a:rPr lang="de-DE" sz="1400" dirty="0">
                <a:solidFill>
                  <a:prstClr val="black"/>
                </a:solidFill>
                <a:cs typeface="Segoe UI" panose="020B0502040204020203" pitchFamily="34" charset="0"/>
              </a:rPr>
            </a:b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MQTT,</a:t>
            </a: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Custom</a:t>
            </a:r>
            <a:endParaRPr lang="en-US" sz="1400" dirty="0">
              <a:solidFill>
                <a:prstClr val="black"/>
              </a:solidFill>
              <a:cs typeface="Segoe UI" panose="020B0502040204020203" pitchFamily="34" charset="0"/>
            </a:endParaRPr>
          </a:p>
        </p:txBody>
      </p:sp>
      <p:sp>
        <p:nvSpPr>
          <p:cNvPr id="251" name="Rectangle 250"/>
          <p:cNvSpPr/>
          <p:nvPr/>
        </p:nvSpPr>
        <p:spPr bwMode="auto">
          <a:xfrm>
            <a:off x="596857" y="2397475"/>
            <a:ext cx="136223" cy="1430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52" name="Straight Arrow Connector 251"/>
          <p:cNvCxnSpPr>
            <a:stCxn id="251" idx="3"/>
          </p:cNvCxnSpPr>
          <p:nvPr/>
        </p:nvCxnSpPr>
        <p:spPr>
          <a:xfrm flipV="1">
            <a:off x="733080" y="2468273"/>
            <a:ext cx="2520798" cy="72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sp>
        <p:nvSpPr>
          <p:cNvPr id="254" name="Rectangle 253"/>
          <p:cNvSpPr/>
          <p:nvPr/>
        </p:nvSpPr>
        <p:spPr bwMode="auto">
          <a:xfrm>
            <a:off x="596857" y="3130224"/>
            <a:ext cx="136223" cy="1430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56" name="Straight Arrow Connector 255"/>
          <p:cNvCxnSpPr/>
          <p:nvPr/>
        </p:nvCxnSpPr>
        <p:spPr>
          <a:xfrm>
            <a:off x="4316625" y="2987844"/>
            <a:ext cx="808574" cy="655"/>
          </a:xfrm>
          <a:prstGeom prst="straightConnector1">
            <a:avLst/>
          </a:prstGeom>
          <a:ln w="28575">
            <a:headEnd type="none"/>
            <a:tailEnd type="triangle"/>
          </a:ln>
        </p:spPr>
        <p:style>
          <a:lnRef idx="1">
            <a:schemeClr val="accent6"/>
          </a:lnRef>
          <a:fillRef idx="3">
            <a:schemeClr val="accent6"/>
          </a:fillRef>
          <a:effectRef idx="2">
            <a:schemeClr val="accent6"/>
          </a:effectRef>
          <a:fontRef idx="minor">
            <a:schemeClr val="lt1"/>
          </a:fontRef>
        </p:style>
      </p:cxnSp>
      <p:sp>
        <p:nvSpPr>
          <p:cNvPr id="259" name="Rectangle 258"/>
          <p:cNvSpPr/>
          <p:nvPr/>
        </p:nvSpPr>
        <p:spPr>
          <a:xfrm>
            <a:off x="1571234" y="2763317"/>
            <a:ext cx="1055804" cy="1573429"/>
          </a:xfrm>
          <a:prstGeom prst="rect">
            <a:avLst/>
          </a:prstGeom>
        </p:spPr>
        <p:style>
          <a:lnRef idx="2">
            <a:schemeClr val="dk1"/>
          </a:lnRef>
          <a:fillRef idx="1">
            <a:schemeClr val="lt1"/>
          </a:fillRef>
          <a:effectRef idx="0">
            <a:schemeClr val="dk1"/>
          </a:effectRef>
          <a:fontRef idx="minor">
            <a:schemeClr val="dk1"/>
          </a:fontRef>
        </p:style>
        <p:txBody>
          <a:bodyPr lIns="91440" tIns="91440" rIns="91440" bIns="91440" rtlCol="0" anchor="ctr"/>
          <a:lstStyle/>
          <a:p>
            <a:pPr algn="ctr"/>
            <a:r>
              <a:rPr lang="de-DE" sz="1400" dirty="0" smtClean="0">
                <a:solidFill>
                  <a:prstClr val="black"/>
                </a:solidFill>
                <a:cs typeface="Segoe UI" panose="020B0502040204020203" pitchFamily="34" charset="0"/>
              </a:rPr>
              <a:t>Field Gateway</a:t>
            </a: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OPC UA,</a:t>
            </a:r>
            <a:br>
              <a:rPr lang="de-DE" sz="1400" dirty="0" smtClean="0">
                <a:solidFill>
                  <a:prstClr val="black"/>
                </a:solidFill>
                <a:cs typeface="Segoe UI" panose="020B0502040204020203" pitchFamily="34" charset="0"/>
              </a:rPr>
            </a:br>
            <a:r>
              <a:rPr lang="de-DE" sz="1400" dirty="0" err="1" smtClean="0">
                <a:solidFill>
                  <a:prstClr val="black"/>
                </a:solidFill>
                <a:cs typeface="Segoe UI" panose="020B0502040204020203" pitchFamily="34" charset="0"/>
              </a:rPr>
              <a:t>CoAP</a:t>
            </a:r>
            <a:r>
              <a:rPr lang="de-DE" sz="1400" dirty="0" smtClean="0">
                <a:solidFill>
                  <a:prstClr val="black"/>
                </a:solidFill>
                <a:cs typeface="Segoe UI" panose="020B0502040204020203" pitchFamily="34" charset="0"/>
              </a:rPr>
              <a:t>, </a:t>
            </a:r>
            <a:r>
              <a:rPr lang="de-DE" sz="1400" dirty="0" err="1" smtClean="0">
                <a:solidFill>
                  <a:prstClr val="black"/>
                </a:solidFill>
                <a:cs typeface="Segoe UI" panose="020B0502040204020203" pitchFamily="34" charset="0"/>
              </a:rPr>
              <a:t>AllJoyn</a:t>
            </a:r>
            <a:r>
              <a:rPr lang="de-DE" sz="1400" dirty="0" smtClean="0">
                <a:solidFill>
                  <a:prstClr val="black"/>
                </a:solidFill>
                <a:cs typeface="Segoe UI" panose="020B0502040204020203" pitchFamily="34" charset="0"/>
              </a:rPr>
              <a:t>,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t>
            </a:r>
            <a:endParaRPr lang="en-US" sz="1400" dirty="0">
              <a:solidFill>
                <a:prstClr val="black"/>
              </a:solidFill>
              <a:cs typeface="Segoe UI" panose="020B0502040204020203" pitchFamily="34" charset="0"/>
            </a:endParaRPr>
          </a:p>
        </p:txBody>
      </p:sp>
      <p:cxnSp>
        <p:nvCxnSpPr>
          <p:cNvPr id="260" name="Straight Arrow Connector 259"/>
          <p:cNvCxnSpPr>
            <a:stCxn id="254" idx="3"/>
          </p:cNvCxnSpPr>
          <p:nvPr/>
        </p:nvCxnSpPr>
        <p:spPr>
          <a:xfrm>
            <a:off x="733080" y="3201742"/>
            <a:ext cx="831955" cy="719"/>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cxnSp>
        <p:nvCxnSpPr>
          <p:cNvPr id="263" name="Straight Arrow Connector 262"/>
          <p:cNvCxnSpPr/>
          <p:nvPr/>
        </p:nvCxnSpPr>
        <p:spPr>
          <a:xfrm>
            <a:off x="2620081" y="3541851"/>
            <a:ext cx="633797" cy="995"/>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sp>
        <p:nvSpPr>
          <p:cNvPr id="272" name="Rectangle 271"/>
          <p:cNvSpPr/>
          <p:nvPr/>
        </p:nvSpPr>
        <p:spPr bwMode="auto">
          <a:xfrm>
            <a:off x="603056" y="3863692"/>
            <a:ext cx="136223" cy="1430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73" name="Straight Arrow Connector 272"/>
          <p:cNvCxnSpPr>
            <a:stCxn id="272" idx="3"/>
          </p:cNvCxnSpPr>
          <p:nvPr/>
        </p:nvCxnSpPr>
        <p:spPr>
          <a:xfrm flipV="1">
            <a:off x="739279" y="3934490"/>
            <a:ext cx="825756" cy="72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cxnSp>
        <p:nvCxnSpPr>
          <p:cNvPr id="274" name="Straight Arrow Connector 273"/>
          <p:cNvCxnSpPr/>
          <p:nvPr/>
        </p:nvCxnSpPr>
        <p:spPr>
          <a:xfrm>
            <a:off x="2627038" y="3956402"/>
            <a:ext cx="2498161" cy="11835"/>
          </a:xfrm>
          <a:prstGeom prst="straightConnector1">
            <a:avLst/>
          </a:prstGeom>
          <a:ln w="28575">
            <a:headEnd type="none"/>
            <a:tailEnd type="triangle"/>
          </a:ln>
        </p:spPr>
        <p:style>
          <a:lnRef idx="1">
            <a:schemeClr val="accent6"/>
          </a:lnRef>
          <a:fillRef idx="3">
            <a:schemeClr val="accent6"/>
          </a:fillRef>
          <a:effectRef idx="2">
            <a:schemeClr val="accent6"/>
          </a:effectRef>
          <a:fontRef idx="minor">
            <a:schemeClr val="lt1"/>
          </a:fontRef>
        </p:style>
      </p:cxnSp>
      <p:grpSp>
        <p:nvGrpSpPr>
          <p:cNvPr id="288" name="Group 287"/>
          <p:cNvGrpSpPr/>
          <p:nvPr/>
        </p:nvGrpSpPr>
        <p:grpSpPr>
          <a:xfrm>
            <a:off x="1077314" y="1485971"/>
            <a:ext cx="319565" cy="435941"/>
            <a:chOff x="4699992" y="220662"/>
            <a:chExt cx="319565" cy="435941"/>
          </a:xfrm>
        </p:grpSpPr>
        <p:sp>
          <p:nvSpPr>
            <p:cNvPr id="285" name="Folded Corner 284"/>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87" name="Straight Arrow Connector 286"/>
            <p:cNvCxnSpPr/>
            <p:nvPr/>
          </p:nvCxnSpPr>
          <p:spPr>
            <a:xfrm>
              <a:off x="4699992" y="220662"/>
              <a:ext cx="319565" cy="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grpSp>
      <p:grpSp>
        <p:nvGrpSpPr>
          <p:cNvPr id="292" name="Group 291"/>
          <p:cNvGrpSpPr/>
          <p:nvPr/>
        </p:nvGrpSpPr>
        <p:grpSpPr>
          <a:xfrm>
            <a:off x="10359405" y="1883946"/>
            <a:ext cx="319565" cy="435941"/>
            <a:chOff x="4699992" y="220662"/>
            <a:chExt cx="319565" cy="435941"/>
          </a:xfrm>
        </p:grpSpPr>
        <p:sp>
          <p:nvSpPr>
            <p:cNvPr id="293" name="Folded Corner 292"/>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94" name="Straight Arrow Connector 293"/>
            <p:cNvCxnSpPr/>
            <p:nvPr/>
          </p:nvCxnSpPr>
          <p:spPr>
            <a:xfrm>
              <a:off x="4699992" y="220662"/>
              <a:ext cx="319565" cy="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grpSp>
      <p:grpSp>
        <p:nvGrpSpPr>
          <p:cNvPr id="289" name="Group 288"/>
          <p:cNvGrpSpPr/>
          <p:nvPr/>
        </p:nvGrpSpPr>
        <p:grpSpPr>
          <a:xfrm>
            <a:off x="5608637" y="1613521"/>
            <a:ext cx="319565" cy="435941"/>
            <a:chOff x="4699992" y="220662"/>
            <a:chExt cx="319565" cy="435941"/>
          </a:xfrm>
        </p:grpSpPr>
        <p:sp>
          <p:nvSpPr>
            <p:cNvPr id="290" name="Folded Corner 289"/>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91" name="Straight Arrow Connector 290"/>
            <p:cNvCxnSpPr/>
            <p:nvPr/>
          </p:nvCxnSpPr>
          <p:spPr>
            <a:xfrm>
              <a:off x="4699992" y="220662"/>
              <a:ext cx="319565" cy="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grpSp>
      <p:sp>
        <p:nvSpPr>
          <p:cNvPr id="301" name="Oval 300"/>
          <p:cNvSpPr/>
          <p:nvPr/>
        </p:nvSpPr>
        <p:spPr bwMode="auto">
          <a:xfrm>
            <a:off x="5585685" y="1973358"/>
            <a:ext cx="136223" cy="143035"/>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Oval 301"/>
          <p:cNvSpPr/>
          <p:nvPr/>
        </p:nvSpPr>
        <p:spPr bwMode="auto">
          <a:xfrm>
            <a:off x="10315321" y="2216995"/>
            <a:ext cx="136223" cy="143035"/>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04" name="Straight Connector 303"/>
          <p:cNvCxnSpPr/>
          <p:nvPr/>
        </p:nvCxnSpPr>
        <p:spPr>
          <a:xfrm flipH="1">
            <a:off x="5302492" y="1557656"/>
            <a:ext cx="9344" cy="4380378"/>
          </a:xfrm>
          <a:prstGeom prst="line">
            <a:avLst/>
          </a:prstGeom>
          <a:ln>
            <a:headEnd type="none"/>
            <a:tailEnd type="none"/>
          </a:ln>
        </p:spPr>
        <p:style>
          <a:lnRef idx="2">
            <a:schemeClr val="dk1"/>
          </a:lnRef>
          <a:fillRef idx="1">
            <a:schemeClr val="lt1"/>
          </a:fillRef>
          <a:effectRef idx="0">
            <a:schemeClr val="dk1"/>
          </a:effectRef>
          <a:fontRef idx="minor">
            <a:schemeClr val="dk1"/>
          </a:fontRef>
        </p:style>
      </p:cxnSp>
      <p:sp>
        <p:nvSpPr>
          <p:cNvPr id="308" name="Rectangle 307"/>
          <p:cNvSpPr/>
          <p:nvPr/>
        </p:nvSpPr>
        <p:spPr>
          <a:xfrm>
            <a:off x="11144949" y="1363206"/>
            <a:ext cx="588016" cy="4946796"/>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APIs</a:t>
            </a:r>
            <a:endParaRPr lang="en-US" sz="1400" dirty="0">
              <a:solidFill>
                <a:prstClr val="black"/>
              </a:solidFill>
              <a:cs typeface="Segoe UI" panose="020B0502040204020203" pitchFamily="34" charset="0"/>
            </a:endParaRPr>
          </a:p>
        </p:txBody>
      </p:sp>
      <p:sp>
        <p:nvSpPr>
          <p:cNvPr id="309" name="Left Arrow 308"/>
          <p:cNvSpPr/>
          <p:nvPr/>
        </p:nvSpPr>
        <p:spPr>
          <a:xfrm>
            <a:off x="10887166" y="3062095"/>
            <a:ext cx="228600" cy="239813"/>
          </a:xfrm>
          <a:prstGeom prst="left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2040" dirty="0">
              <a:solidFill>
                <a:prstClr val="black"/>
              </a:solidFill>
              <a:cs typeface="Segoe UI" panose="020B0502040204020203" pitchFamily="34" charset="0"/>
            </a:endParaRPr>
          </a:p>
        </p:txBody>
      </p:sp>
      <p:sp>
        <p:nvSpPr>
          <p:cNvPr id="310" name="Rectangle 309"/>
          <p:cNvSpPr/>
          <p:nvPr/>
        </p:nvSpPr>
        <p:spPr bwMode="auto">
          <a:xfrm>
            <a:off x="813880" y="4831360"/>
            <a:ext cx="1465534" cy="141397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1400" dirty="0" smtClean="0">
                <a:solidFill>
                  <a:prstClr val="black"/>
                </a:solidFill>
                <a:ea typeface="Segoe UI" pitchFamily="34" charset="0"/>
                <a:cs typeface="Segoe UI" pitchFamily="34" charset="0"/>
              </a:rPr>
              <a:t>OSS Device </a:t>
            </a:r>
            <a:r>
              <a:rPr lang="de-DE" sz="1400" dirty="0" err="1" smtClean="0">
                <a:solidFill>
                  <a:prstClr val="black"/>
                </a:solidFill>
                <a:ea typeface="Segoe UI" pitchFamily="34" charset="0"/>
                <a:cs typeface="Segoe UI" pitchFamily="34" charset="0"/>
              </a:rPr>
              <a:t>Agents</a:t>
            </a:r>
            <a:endParaRPr lang="en-US" sz="1400" dirty="0" err="1" smtClean="0">
              <a:solidFill>
                <a:prstClr val="black"/>
              </a:solidFill>
              <a:ea typeface="Segoe UI" pitchFamily="34" charset="0"/>
              <a:cs typeface="Segoe UI" pitchFamily="34" charset="0"/>
            </a:endParaRPr>
          </a:p>
        </p:txBody>
      </p:sp>
      <p:sp>
        <p:nvSpPr>
          <p:cNvPr id="324" name="Rectangle 323"/>
          <p:cNvSpPr/>
          <p:nvPr/>
        </p:nvSpPr>
        <p:spPr>
          <a:xfrm>
            <a:off x="898847" y="5881004"/>
            <a:ext cx="1285466" cy="255595"/>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Management</a:t>
            </a:r>
            <a:endParaRPr lang="en-US" sz="1400" dirty="0">
              <a:solidFill>
                <a:prstClr val="black"/>
              </a:solidFill>
              <a:cs typeface="Segoe UI" panose="020B0502040204020203" pitchFamily="34" charset="0"/>
            </a:endParaRPr>
          </a:p>
        </p:txBody>
      </p:sp>
      <p:sp>
        <p:nvSpPr>
          <p:cNvPr id="325" name="Rectangle 324"/>
          <p:cNvSpPr/>
          <p:nvPr/>
        </p:nvSpPr>
        <p:spPr>
          <a:xfrm>
            <a:off x="898847" y="5609080"/>
            <a:ext cx="1285466" cy="255595"/>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Communication</a:t>
            </a:r>
            <a:endParaRPr lang="en-US" sz="1400" dirty="0">
              <a:solidFill>
                <a:prstClr val="black"/>
              </a:solidFill>
              <a:cs typeface="Segoe UI" panose="020B0502040204020203" pitchFamily="34" charset="0"/>
            </a:endParaRPr>
          </a:p>
        </p:txBody>
      </p:sp>
      <p:sp>
        <p:nvSpPr>
          <p:cNvPr id="326" name="Rectangle 325"/>
          <p:cNvSpPr/>
          <p:nvPr/>
        </p:nvSpPr>
        <p:spPr>
          <a:xfrm>
            <a:off x="898847" y="5340975"/>
            <a:ext cx="1285466" cy="255595"/>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err="1" smtClean="0">
                <a:solidFill>
                  <a:prstClr val="black"/>
                </a:solidFill>
                <a:cs typeface="Segoe UI" panose="020B0502040204020203" pitchFamily="34" charset="0"/>
              </a:rPr>
              <a:t>Provisioning</a:t>
            </a:r>
            <a:endParaRPr lang="en-US" sz="1400" dirty="0">
              <a:solidFill>
                <a:prstClr val="black"/>
              </a:solidFill>
              <a:cs typeface="Segoe UI" panose="020B0502040204020203" pitchFamily="34" charset="0"/>
            </a:endParaRPr>
          </a:p>
        </p:txBody>
      </p:sp>
      <p:sp>
        <p:nvSpPr>
          <p:cNvPr id="329" name="Up Arrow 328"/>
          <p:cNvSpPr/>
          <p:nvPr/>
        </p:nvSpPr>
        <p:spPr>
          <a:xfrm rot="16200000">
            <a:off x="6139673" y="5599118"/>
            <a:ext cx="457200" cy="381804"/>
          </a:xfrm>
          <a:prstGeom prst="up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246" name="Rectangular Callout 245"/>
          <p:cNvSpPr/>
          <p:nvPr/>
        </p:nvSpPr>
        <p:spPr>
          <a:xfrm>
            <a:off x="7236041" y="3913568"/>
            <a:ext cx="4773395" cy="2993202"/>
          </a:xfrm>
          <a:prstGeom prst="wedgeRectCallout">
            <a:avLst>
              <a:gd name="adj1" fmla="val -79688"/>
              <a:gd name="adj2" fmla="val -32297"/>
            </a:avLst>
          </a:prstGeom>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en-US" sz="2400" dirty="0" smtClean="0">
                <a:solidFill>
                  <a:prstClr val="black"/>
                </a:solidFill>
                <a:cs typeface="Segoe UI" panose="020B0502040204020203" pitchFamily="34" charset="0"/>
              </a:rPr>
              <a:t>Native support for Service Assisted Communication model, potentially holding millions of concurrent bi-directional connections.</a:t>
            </a:r>
          </a:p>
          <a:p>
            <a:pPr algn="ctr"/>
            <a:endParaRPr lang="en-US" sz="2400" dirty="0">
              <a:solidFill>
                <a:prstClr val="black"/>
              </a:solidFill>
              <a:cs typeface="Segoe UI" panose="020B0502040204020203" pitchFamily="34" charset="0"/>
            </a:endParaRPr>
          </a:p>
          <a:p>
            <a:pPr algn="ctr"/>
            <a:r>
              <a:rPr lang="en-US" sz="2400" dirty="0" smtClean="0">
                <a:solidFill>
                  <a:prstClr val="black"/>
                </a:solidFill>
                <a:cs typeface="Segoe UI" panose="020B0502040204020203" pitchFamily="34" charset="0"/>
              </a:rPr>
              <a:t>AMQP 1.0 (with </a:t>
            </a:r>
            <a:r>
              <a:rPr lang="en-US" sz="2400" dirty="0" err="1" smtClean="0">
                <a:solidFill>
                  <a:prstClr val="black"/>
                </a:solidFill>
                <a:cs typeface="Segoe UI" panose="020B0502040204020203" pitchFamily="34" charset="0"/>
              </a:rPr>
              <a:t>WebSockets</a:t>
            </a:r>
            <a:r>
              <a:rPr lang="en-US" sz="2400" dirty="0" smtClean="0">
                <a:solidFill>
                  <a:prstClr val="black"/>
                </a:solidFill>
                <a:cs typeface="Segoe UI" panose="020B0502040204020203" pitchFamily="34" charset="0"/>
              </a:rPr>
              <a:t>), HTTP/2</a:t>
            </a:r>
            <a:endParaRPr lang="en-US" sz="2400" dirty="0">
              <a:solidFill>
                <a:prstClr val="black"/>
              </a:solidFill>
              <a:cs typeface="Segoe UI" panose="020B0502040204020203" pitchFamily="34" charset="0"/>
            </a:endParaRPr>
          </a:p>
        </p:txBody>
      </p:sp>
      <p:sp>
        <p:nvSpPr>
          <p:cNvPr id="248" name="Rectangular Callout 247"/>
          <p:cNvSpPr/>
          <p:nvPr/>
        </p:nvSpPr>
        <p:spPr>
          <a:xfrm>
            <a:off x="7254459" y="295274"/>
            <a:ext cx="4754978" cy="3458828"/>
          </a:xfrm>
          <a:prstGeom prst="wedgeRectCallout">
            <a:avLst>
              <a:gd name="adj1" fmla="val -98578"/>
              <a:gd name="adj2" fmla="val -10917"/>
            </a:avLst>
          </a:prstGeom>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en-US" sz="2400" dirty="0" smtClean="0">
                <a:solidFill>
                  <a:prstClr val="black"/>
                </a:solidFill>
                <a:cs typeface="Segoe UI" panose="020B0502040204020203" pitchFamily="34" charset="0"/>
              </a:rPr>
              <a:t>Secure by Principle.</a:t>
            </a:r>
          </a:p>
          <a:p>
            <a:pPr algn="ctr"/>
            <a:endParaRPr lang="en-US" sz="2400" dirty="0">
              <a:solidFill>
                <a:prstClr val="black"/>
              </a:solidFill>
              <a:cs typeface="Segoe UI" panose="020B0502040204020203" pitchFamily="34" charset="0"/>
            </a:endParaRPr>
          </a:p>
          <a:p>
            <a:pPr algn="ctr"/>
            <a:r>
              <a:rPr lang="en-US" sz="2400" dirty="0" smtClean="0">
                <a:solidFill>
                  <a:prstClr val="black"/>
                </a:solidFill>
                <a:cs typeface="Segoe UI" panose="020B0502040204020203" pitchFamily="34" charset="0"/>
              </a:rPr>
              <a:t>IoT Hub does not permit insecure connections. TLS is always enforced.</a:t>
            </a:r>
          </a:p>
          <a:p>
            <a:pPr algn="ctr"/>
            <a:endParaRPr lang="en-US" sz="2400" dirty="0">
              <a:solidFill>
                <a:prstClr val="black"/>
              </a:solidFill>
              <a:cs typeface="Segoe UI" panose="020B0502040204020203" pitchFamily="34" charset="0"/>
            </a:endParaRPr>
          </a:p>
          <a:p>
            <a:pPr algn="ctr"/>
            <a:r>
              <a:rPr lang="en-US" sz="2400" dirty="0" smtClean="0">
                <a:solidFill>
                  <a:prstClr val="black"/>
                </a:solidFill>
                <a:cs typeface="Segoe UI" panose="020B0502040204020203" pitchFamily="34" charset="0"/>
              </a:rPr>
              <a:t>TLS/X509 initially; TLS/PSK &amp; TLS/RPK on roadmap for compute-constrained devices and bandwidth limited or expensive metered links.</a:t>
            </a:r>
            <a:endParaRPr lang="en-US" sz="2400" dirty="0">
              <a:solidFill>
                <a:prstClr val="black"/>
              </a:solidFill>
              <a:cs typeface="Segoe UI" panose="020B0502040204020203" pitchFamily="34" charset="0"/>
            </a:endParaRPr>
          </a:p>
        </p:txBody>
      </p:sp>
    </p:spTree>
    <p:extLst>
      <p:ext uri="{BB962C8B-B14F-4D97-AF65-F5344CB8AC3E}">
        <p14:creationId xmlns:p14="http://schemas.microsoft.com/office/powerpoint/2010/main" val="401431823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Rectangle 306"/>
          <p:cNvSpPr/>
          <p:nvPr/>
        </p:nvSpPr>
        <p:spPr>
          <a:xfrm>
            <a:off x="10185267" y="1363206"/>
            <a:ext cx="694755" cy="4946796"/>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HTTPS</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AMQPS</a:t>
            </a:r>
            <a:endParaRPr lang="en-US" sz="1400" dirty="0">
              <a:solidFill>
                <a:prstClr val="black"/>
              </a:solidFill>
              <a:cs typeface="Segoe UI" panose="020B0502040204020203" pitchFamily="34" charset="0"/>
            </a:endParaRPr>
          </a:p>
        </p:txBody>
      </p:sp>
      <p:sp>
        <p:nvSpPr>
          <p:cNvPr id="2" name="Title 1"/>
          <p:cNvSpPr>
            <a:spLocks noGrp="1"/>
          </p:cNvSpPr>
          <p:nvPr>
            <p:ph type="title"/>
          </p:nvPr>
        </p:nvSpPr>
        <p:spPr/>
        <p:txBody>
          <a:bodyPr/>
          <a:lstStyle/>
          <a:p>
            <a:r>
              <a:rPr lang="en-US" dirty="0" smtClean="0"/>
              <a:t>Azure IoT Hub</a:t>
            </a:r>
            <a:endParaRPr lang="en-US" dirty="0"/>
          </a:p>
        </p:txBody>
      </p:sp>
      <p:sp>
        <p:nvSpPr>
          <p:cNvPr id="4" name="Rectangle 3"/>
          <p:cNvSpPr/>
          <p:nvPr/>
        </p:nvSpPr>
        <p:spPr>
          <a:xfrm>
            <a:off x="5254479" y="754062"/>
            <a:ext cx="4942376" cy="5878604"/>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sz="2800" dirty="0" smtClean="0">
                <a:solidFill>
                  <a:prstClr val="black"/>
                </a:solidFill>
                <a:cs typeface="Segoe UI" panose="020B0502040204020203" pitchFamily="34" charset="0"/>
              </a:rPr>
              <a:t>IoT Hub</a:t>
            </a:r>
            <a:endParaRPr lang="en-US" sz="2800" dirty="0">
              <a:solidFill>
                <a:prstClr val="black"/>
              </a:solidFill>
              <a:cs typeface="Segoe UI" panose="020B0502040204020203" pitchFamily="34" charset="0"/>
            </a:endParaRPr>
          </a:p>
        </p:txBody>
      </p:sp>
      <p:cxnSp>
        <p:nvCxnSpPr>
          <p:cNvPr id="117" name="Straight Arrow Connector 116"/>
          <p:cNvCxnSpPr/>
          <p:nvPr/>
        </p:nvCxnSpPr>
        <p:spPr>
          <a:xfrm>
            <a:off x="350837" y="1566526"/>
            <a:ext cx="0" cy="4241969"/>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119" name="Rectangle 118"/>
          <p:cNvSpPr/>
          <p:nvPr/>
        </p:nvSpPr>
        <p:spPr>
          <a:xfrm>
            <a:off x="6539255" y="4525743"/>
            <a:ext cx="3505200" cy="540946"/>
          </a:xfrm>
          <a:prstGeom prst="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Identity Registry</a:t>
            </a:r>
            <a:endParaRPr lang="en-US" sz="1600" dirty="0">
              <a:solidFill>
                <a:prstClr val="black"/>
              </a:solidFill>
              <a:cs typeface="Segoe UI" panose="020B0502040204020203" pitchFamily="34" charset="0"/>
            </a:endParaRPr>
          </a:p>
        </p:txBody>
      </p:sp>
      <p:sp>
        <p:nvSpPr>
          <p:cNvPr id="120" name="Rectangle 119"/>
          <p:cNvSpPr/>
          <p:nvPr/>
        </p:nvSpPr>
        <p:spPr>
          <a:xfrm>
            <a:off x="6539255" y="5485681"/>
            <a:ext cx="1676400" cy="603969"/>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Device Management</a:t>
            </a:r>
            <a:endParaRPr lang="en-US" sz="1600" dirty="0">
              <a:solidFill>
                <a:prstClr val="black"/>
              </a:solidFill>
              <a:cs typeface="Segoe UI" panose="020B0502040204020203" pitchFamily="34" charset="0"/>
            </a:endParaRPr>
          </a:p>
        </p:txBody>
      </p:sp>
      <p:sp>
        <p:nvSpPr>
          <p:cNvPr id="121" name="Rectangle 120"/>
          <p:cNvSpPr/>
          <p:nvPr/>
        </p:nvSpPr>
        <p:spPr>
          <a:xfrm>
            <a:off x="8368055" y="5485681"/>
            <a:ext cx="1676400" cy="603969"/>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Provisioning</a:t>
            </a:r>
            <a:endParaRPr lang="en-US" sz="1600" dirty="0">
              <a:solidFill>
                <a:prstClr val="black"/>
              </a:solidFill>
              <a:cs typeface="Segoe UI" panose="020B0502040204020203" pitchFamily="34" charset="0"/>
            </a:endParaRPr>
          </a:p>
        </p:txBody>
      </p:sp>
      <p:sp>
        <p:nvSpPr>
          <p:cNvPr id="116" name="Up Arrow 115"/>
          <p:cNvSpPr/>
          <p:nvPr/>
        </p:nvSpPr>
        <p:spPr>
          <a:xfrm>
            <a:off x="7148855" y="5068759"/>
            <a:ext cx="457200" cy="381804"/>
          </a:xfrm>
          <a:prstGeom prst="up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123" name="Rectangle 122"/>
          <p:cNvSpPr/>
          <p:nvPr/>
        </p:nvSpPr>
        <p:spPr>
          <a:xfrm>
            <a:off x="5118256" y="1365250"/>
            <a:ext cx="1165598" cy="4724400"/>
          </a:xfrm>
          <a:prstGeom prst="rect">
            <a:avLst/>
          </a:prstGeom>
        </p:spPr>
        <p:style>
          <a:lnRef idx="1">
            <a:schemeClr val="accent5"/>
          </a:lnRef>
          <a:fillRef idx="2">
            <a:schemeClr val="accent5"/>
          </a:fillRef>
          <a:effectRef idx="1">
            <a:schemeClr val="accent5"/>
          </a:effectRef>
          <a:fontRef idx="minor">
            <a:schemeClr val="dk1"/>
          </a:fontRef>
        </p:style>
        <p:txBody>
          <a:bodyPr lIns="182880" tIns="0" rIns="0" bIns="0" rtlCol="0" anchor="ctr"/>
          <a:lstStyle/>
          <a:p>
            <a:pPr algn="ctr"/>
            <a:r>
              <a:rPr lang="de-DE" sz="1600" dirty="0" smtClean="0">
                <a:solidFill>
                  <a:prstClr val="black"/>
                </a:solidFill>
                <a:cs typeface="Segoe UI" panose="020B0502040204020203" pitchFamily="34" charset="0"/>
              </a:rPr>
              <a:t>IoT Hub Gateway</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HTTPS,</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AMQPS</a:t>
            </a:r>
            <a:endParaRPr lang="en-US" sz="1600" dirty="0">
              <a:solidFill>
                <a:prstClr val="black"/>
              </a:solidFill>
              <a:cs typeface="Segoe UI" panose="020B0502040204020203" pitchFamily="34" charset="0"/>
            </a:endParaRPr>
          </a:p>
        </p:txBody>
      </p:sp>
      <p:sp>
        <p:nvSpPr>
          <p:cNvPr id="124" name="Left-Right Arrow 123"/>
          <p:cNvSpPr/>
          <p:nvPr/>
        </p:nvSpPr>
        <p:spPr>
          <a:xfrm>
            <a:off x="5417741" y="4726399"/>
            <a:ext cx="1257696" cy="111027"/>
          </a:xfrm>
          <a:prstGeom prst="leftRightArrow">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endParaRPr lang="en-US" sz="1600" dirty="0">
              <a:solidFill>
                <a:prstClr val="white"/>
              </a:solidFill>
              <a:cs typeface="Segoe UI" panose="020B0502040204020203" pitchFamily="34" charset="0"/>
            </a:endParaRPr>
          </a:p>
        </p:txBody>
      </p:sp>
      <p:sp>
        <p:nvSpPr>
          <p:cNvPr id="125" name="Rectangle 124"/>
          <p:cNvSpPr/>
          <p:nvPr/>
        </p:nvSpPr>
        <p:spPr>
          <a:xfrm>
            <a:off x="6562375" y="1382194"/>
            <a:ext cx="3505200" cy="2769957"/>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de-DE" sz="1600" dirty="0" smtClean="0">
                <a:solidFill>
                  <a:prstClr val="black"/>
                </a:solidFill>
                <a:cs typeface="Segoe UI" panose="020B0502040204020203" pitchFamily="34" charset="0"/>
              </a:rPr>
              <a:t>Data and Command Flow</a:t>
            </a:r>
            <a:endParaRPr lang="en-US" sz="1600" dirty="0">
              <a:solidFill>
                <a:prstClr val="black"/>
              </a:solidFill>
              <a:cs typeface="Segoe UI" panose="020B0502040204020203" pitchFamily="34" charset="0"/>
            </a:endParaRPr>
          </a:p>
        </p:txBody>
      </p:sp>
      <p:sp>
        <p:nvSpPr>
          <p:cNvPr id="126" name="Up Arrow 125"/>
          <p:cNvSpPr/>
          <p:nvPr/>
        </p:nvSpPr>
        <p:spPr>
          <a:xfrm>
            <a:off x="8977655" y="5066689"/>
            <a:ext cx="457200" cy="381804"/>
          </a:xfrm>
          <a:prstGeom prst="up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127" name="Left-Right Arrow 126"/>
          <p:cNvSpPr/>
          <p:nvPr/>
        </p:nvSpPr>
        <p:spPr>
          <a:xfrm>
            <a:off x="6075652" y="2529788"/>
            <a:ext cx="671806" cy="421626"/>
          </a:xfrm>
          <a:prstGeom prst="leftRight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grpSp>
        <p:nvGrpSpPr>
          <p:cNvPr id="128" name="Group 127"/>
          <p:cNvGrpSpPr/>
          <p:nvPr/>
        </p:nvGrpSpPr>
        <p:grpSpPr>
          <a:xfrm>
            <a:off x="7039745" y="2718606"/>
            <a:ext cx="1415503" cy="1329048"/>
            <a:chOff x="427037" y="1439862"/>
            <a:chExt cx="1765029" cy="1656444"/>
          </a:xfrm>
          <a:solidFill>
            <a:srgbClr val="FCD116"/>
          </a:solidFill>
        </p:grpSpPr>
        <p:grpSp>
          <p:nvGrpSpPr>
            <p:cNvPr id="129" name="Group 128"/>
            <p:cNvGrpSpPr/>
            <p:nvPr/>
          </p:nvGrpSpPr>
          <p:grpSpPr>
            <a:xfrm>
              <a:off x="427037" y="1439862"/>
              <a:ext cx="1764948" cy="152400"/>
              <a:chOff x="427037" y="1439862"/>
              <a:chExt cx="1764948" cy="152400"/>
            </a:xfrm>
            <a:grpFill/>
          </p:grpSpPr>
          <p:sp>
            <p:nvSpPr>
              <p:cNvPr id="229" name="Rectangle 22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0" name="Group 129"/>
            <p:cNvGrpSpPr/>
            <p:nvPr/>
          </p:nvGrpSpPr>
          <p:grpSpPr>
            <a:xfrm>
              <a:off x="427046" y="1606978"/>
              <a:ext cx="1764948" cy="152400"/>
              <a:chOff x="427037" y="1439862"/>
              <a:chExt cx="1764948" cy="152400"/>
            </a:xfrm>
            <a:grpFill/>
          </p:grpSpPr>
          <p:sp>
            <p:nvSpPr>
              <p:cNvPr id="219" name="Rectangle 21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1" name="Group 130"/>
            <p:cNvGrpSpPr/>
            <p:nvPr/>
          </p:nvGrpSpPr>
          <p:grpSpPr>
            <a:xfrm>
              <a:off x="427055" y="1774094"/>
              <a:ext cx="1764948" cy="152400"/>
              <a:chOff x="427037" y="1439862"/>
              <a:chExt cx="1764948" cy="152400"/>
            </a:xfrm>
            <a:grpFill/>
          </p:grpSpPr>
          <p:sp>
            <p:nvSpPr>
              <p:cNvPr id="209" name="Rectangle 20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2" name="Group 131"/>
            <p:cNvGrpSpPr/>
            <p:nvPr/>
          </p:nvGrpSpPr>
          <p:grpSpPr>
            <a:xfrm>
              <a:off x="427064" y="1941210"/>
              <a:ext cx="1764948" cy="152400"/>
              <a:chOff x="427037" y="1439862"/>
              <a:chExt cx="1764948" cy="152400"/>
            </a:xfrm>
            <a:grpFill/>
          </p:grpSpPr>
          <p:sp>
            <p:nvSpPr>
              <p:cNvPr id="199" name="Rectangle 19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3" name="Group 132"/>
            <p:cNvGrpSpPr/>
            <p:nvPr/>
          </p:nvGrpSpPr>
          <p:grpSpPr>
            <a:xfrm>
              <a:off x="427073" y="2108326"/>
              <a:ext cx="1764948" cy="152400"/>
              <a:chOff x="427037" y="1439862"/>
              <a:chExt cx="1764948" cy="152400"/>
            </a:xfrm>
            <a:grpFill/>
          </p:grpSpPr>
          <p:sp>
            <p:nvSpPr>
              <p:cNvPr id="189" name="Rectangle 18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4" name="Group 133"/>
            <p:cNvGrpSpPr/>
            <p:nvPr/>
          </p:nvGrpSpPr>
          <p:grpSpPr>
            <a:xfrm>
              <a:off x="427082" y="2275442"/>
              <a:ext cx="1764948" cy="152400"/>
              <a:chOff x="427037" y="1439862"/>
              <a:chExt cx="1764948" cy="152400"/>
            </a:xfrm>
            <a:grpFill/>
          </p:grpSpPr>
          <p:sp>
            <p:nvSpPr>
              <p:cNvPr id="179" name="Rectangle 17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5" name="Group 134"/>
            <p:cNvGrpSpPr/>
            <p:nvPr/>
          </p:nvGrpSpPr>
          <p:grpSpPr>
            <a:xfrm>
              <a:off x="427091" y="2442558"/>
              <a:ext cx="1764948" cy="152400"/>
              <a:chOff x="427037" y="1439862"/>
              <a:chExt cx="1764948" cy="152400"/>
            </a:xfrm>
            <a:grpFill/>
          </p:grpSpPr>
          <p:sp>
            <p:nvSpPr>
              <p:cNvPr id="169" name="Rectangle 16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6" name="Group 135"/>
            <p:cNvGrpSpPr/>
            <p:nvPr/>
          </p:nvGrpSpPr>
          <p:grpSpPr>
            <a:xfrm>
              <a:off x="427100" y="2609674"/>
              <a:ext cx="1764948" cy="152400"/>
              <a:chOff x="427037" y="1439862"/>
              <a:chExt cx="1764948" cy="152400"/>
            </a:xfrm>
            <a:grpFill/>
          </p:grpSpPr>
          <p:sp>
            <p:nvSpPr>
              <p:cNvPr id="159" name="Rectangle 15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7" name="Group 136"/>
            <p:cNvGrpSpPr/>
            <p:nvPr/>
          </p:nvGrpSpPr>
          <p:grpSpPr>
            <a:xfrm>
              <a:off x="427109" y="2776790"/>
              <a:ext cx="1764948" cy="152400"/>
              <a:chOff x="427037" y="1439862"/>
              <a:chExt cx="1764948" cy="152400"/>
            </a:xfrm>
            <a:grpFill/>
          </p:grpSpPr>
          <p:sp>
            <p:nvSpPr>
              <p:cNvPr id="149" name="Rectangle 14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8" name="Group 137"/>
            <p:cNvGrpSpPr/>
            <p:nvPr/>
          </p:nvGrpSpPr>
          <p:grpSpPr>
            <a:xfrm>
              <a:off x="427118" y="2943906"/>
              <a:ext cx="1764948" cy="152400"/>
              <a:chOff x="427037" y="1439862"/>
              <a:chExt cx="1764948" cy="152400"/>
            </a:xfrm>
            <a:grpFill/>
          </p:grpSpPr>
          <p:sp>
            <p:nvSpPr>
              <p:cNvPr id="139" name="Rectangle 13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39" name="TextBox 238"/>
          <p:cNvSpPr txBox="1"/>
          <p:nvPr/>
        </p:nvSpPr>
        <p:spPr>
          <a:xfrm>
            <a:off x="8488881" y="2876341"/>
            <a:ext cx="1329210" cy="960263"/>
          </a:xfrm>
          <a:prstGeom prst="rect">
            <a:avLst/>
          </a:prstGeom>
        </p:spPr>
        <p:style>
          <a:lnRef idx="2">
            <a:schemeClr val="dk1"/>
          </a:lnRef>
          <a:fillRef idx="1">
            <a:schemeClr val="lt1"/>
          </a:fillRef>
          <a:effectRef idx="0">
            <a:schemeClr val="dk1"/>
          </a:effectRef>
          <a:fontRef idx="minor">
            <a:schemeClr val="dk1"/>
          </a:fontRef>
        </p:style>
        <p:txBody>
          <a:bodyPr wrap="none" lIns="182880" tIns="146304" rIns="182880" bIns="146304" rtlCol="0">
            <a:spAutoFit/>
          </a:bodyPr>
          <a:lstStyle/>
          <a:p>
            <a:pPr algn="ctr">
              <a:lnSpc>
                <a:spcPct val="90000"/>
              </a:lnSpc>
              <a:spcAft>
                <a:spcPts val="600"/>
              </a:spcAft>
            </a:pPr>
            <a:r>
              <a:rPr lang="de-DE" sz="1600" dirty="0" smtClean="0">
                <a:solidFill>
                  <a:prstClr val="white">
                    <a:lumMod val="95000"/>
                  </a:prstClr>
                </a:solidFill>
              </a:rPr>
              <a:t>Per-</a:t>
            </a:r>
            <a:r>
              <a:rPr lang="de-DE" sz="1600" dirty="0" err="1" smtClean="0">
                <a:solidFill>
                  <a:prstClr val="white">
                    <a:lumMod val="95000"/>
                  </a:prstClr>
                </a:solidFill>
              </a:rPr>
              <a:t>device</a:t>
            </a:r>
            <a:r>
              <a:rPr lang="de-DE" sz="1600" dirty="0" smtClean="0">
                <a:solidFill>
                  <a:prstClr val="white">
                    <a:lumMod val="95000"/>
                  </a:prstClr>
                </a:solidFill>
              </a:rPr>
              <a:t> </a:t>
            </a:r>
            <a:br>
              <a:rPr lang="de-DE" sz="1600" dirty="0" smtClean="0">
                <a:solidFill>
                  <a:prstClr val="white">
                    <a:lumMod val="95000"/>
                  </a:prstClr>
                </a:solidFill>
              </a:rPr>
            </a:br>
            <a:r>
              <a:rPr lang="de-DE" sz="1600" dirty="0" err="1" smtClean="0">
                <a:solidFill>
                  <a:prstClr val="white">
                    <a:lumMod val="95000"/>
                  </a:prstClr>
                </a:solidFill>
              </a:rPr>
              <a:t>command</a:t>
            </a:r>
            <a:r>
              <a:rPr lang="de-DE" sz="1600" dirty="0" smtClean="0">
                <a:solidFill>
                  <a:prstClr val="white">
                    <a:lumMod val="95000"/>
                  </a:prstClr>
                </a:solidFill>
              </a:rPr>
              <a:t> </a:t>
            </a:r>
            <a:br>
              <a:rPr lang="de-DE" sz="1600" dirty="0" smtClean="0">
                <a:solidFill>
                  <a:prstClr val="white">
                    <a:lumMod val="95000"/>
                  </a:prstClr>
                </a:solidFill>
              </a:rPr>
            </a:br>
            <a:r>
              <a:rPr lang="de-DE" sz="1600" dirty="0" err="1" smtClean="0">
                <a:solidFill>
                  <a:prstClr val="white">
                    <a:lumMod val="95000"/>
                  </a:prstClr>
                </a:solidFill>
              </a:rPr>
              <a:t>queues</a:t>
            </a:r>
            <a:endParaRPr lang="en-US" sz="1600" dirty="0" err="1" smtClean="0">
              <a:solidFill>
                <a:prstClr val="white">
                  <a:lumMod val="95000"/>
                </a:prstClr>
              </a:solidFill>
            </a:endParaRPr>
          </a:p>
        </p:txBody>
      </p:sp>
      <p:sp>
        <p:nvSpPr>
          <p:cNvPr id="240" name="Left Arrow 239"/>
          <p:cNvSpPr/>
          <p:nvPr/>
        </p:nvSpPr>
        <p:spPr>
          <a:xfrm>
            <a:off x="6698812" y="3158167"/>
            <a:ext cx="228600" cy="438118"/>
          </a:xfrm>
          <a:prstGeom prst="leftArrow">
            <a:avLst>
              <a:gd name="adj1" fmla="val 50000"/>
              <a:gd name="adj2" fmla="val 77068"/>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cxnSp>
        <p:nvCxnSpPr>
          <p:cNvPr id="242" name="Straight Connector 241"/>
          <p:cNvCxnSpPr/>
          <p:nvPr/>
        </p:nvCxnSpPr>
        <p:spPr>
          <a:xfrm>
            <a:off x="6813112" y="2584450"/>
            <a:ext cx="3064387" cy="0"/>
          </a:xfrm>
          <a:prstGeom prst="line">
            <a:avLst/>
          </a:prstGeom>
          <a:ln>
            <a:headEnd type="none"/>
            <a:tailEnd type="none"/>
          </a:ln>
        </p:spPr>
        <p:style>
          <a:lnRef idx="2">
            <a:schemeClr val="dk1"/>
          </a:lnRef>
          <a:fillRef idx="1">
            <a:schemeClr val="lt1"/>
          </a:fillRef>
          <a:effectRef idx="0">
            <a:schemeClr val="dk1"/>
          </a:effectRef>
          <a:fontRef idx="minor">
            <a:schemeClr val="dk1"/>
          </a:fontRef>
        </p:style>
      </p:cxnSp>
      <p:sp>
        <p:nvSpPr>
          <p:cNvPr id="243" name="Rectangle 242"/>
          <p:cNvSpPr/>
          <p:nvPr/>
        </p:nvSpPr>
        <p:spPr>
          <a:xfrm>
            <a:off x="6994344" y="1840695"/>
            <a:ext cx="3524844" cy="609600"/>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de-DE" sz="1600" dirty="0" smtClean="0">
                <a:solidFill>
                  <a:prstClr val="black"/>
                </a:solidFill>
                <a:cs typeface="Segoe UI" panose="020B0502040204020203" pitchFamily="34" charset="0"/>
              </a:rPr>
              <a:t>Event Hub</a:t>
            </a:r>
            <a:endParaRPr lang="en-US" sz="1600" dirty="0">
              <a:solidFill>
                <a:prstClr val="black"/>
              </a:solidFill>
              <a:cs typeface="Segoe UI" panose="020B0502040204020203" pitchFamily="34" charset="0"/>
            </a:endParaRPr>
          </a:p>
        </p:txBody>
      </p:sp>
      <p:sp>
        <p:nvSpPr>
          <p:cNvPr id="244" name="Left Arrow 243"/>
          <p:cNvSpPr/>
          <p:nvPr/>
        </p:nvSpPr>
        <p:spPr>
          <a:xfrm rot="10800000">
            <a:off x="6699333" y="1921912"/>
            <a:ext cx="228600" cy="438118"/>
          </a:xfrm>
          <a:prstGeom prst="leftArrow">
            <a:avLst>
              <a:gd name="adj1" fmla="val 50000"/>
              <a:gd name="adj2" fmla="val 7706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245" name="Rectangle 244"/>
          <p:cNvSpPr/>
          <p:nvPr/>
        </p:nvSpPr>
        <p:spPr bwMode="auto">
          <a:xfrm>
            <a:off x="596857" y="1664726"/>
            <a:ext cx="136223" cy="14303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47" name="Straight Arrow Connector 246"/>
          <p:cNvCxnSpPr>
            <a:stCxn id="245" idx="3"/>
          </p:cNvCxnSpPr>
          <p:nvPr/>
        </p:nvCxnSpPr>
        <p:spPr>
          <a:xfrm flipV="1">
            <a:off x="733080" y="1734939"/>
            <a:ext cx="4385176" cy="1305"/>
          </a:xfrm>
          <a:prstGeom prst="straightConnector1">
            <a:avLst/>
          </a:prstGeom>
          <a:ln w="28575">
            <a:headEnd type="none"/>
            <a:tailEnd type="triangle"/>
          </a:ln>
        </p:spPr>
        <p:style>
          <a:lnRef idx="1">
            <a:schemeClr val="accent6"/>
          </a:lnRef>
          <a:fillRef idx="3">
            <a:schemeClr val="accent6"/>
          </a:fillRef>
          <a:effectRef idx="2">
            <a:schemeClr val="accent6"/>
          </a:effectRef>
          <a:fontRef idx="minor">
            <a:schemeClr val="lt1"/>
          </a:fontRef>
        </p:style>
      </p:cxnSp>
      <p:sp>
        <p:nvSpPr>
          <p:cNvPr id="250" name="Rectangle 249"/>
          <p:cNvSpPr/>
          <p:nvPr/>
        </p:nvSpPr>
        <p:spPr>
          <a:xfrm>
            <a:off x="3260026" y="2238003"/>
            <a:ext cx="1055804" cy="1542527"/>
          </a:xfrm>
          <a:prstGeom prst="rect">
            <a:avLst/>
          </a:prstGeom>
        </p:spPr>
        <p:style>
          <a:lnRef idx="2">
            <a:schemeClr val="dk1"/>
          </a:lnRef>
          <a:fillRef idx="1">
            <a:schemeClr val="lt1"/>
          </a:fillRef>
          <a:effectRef idx="0">
            <a:schemeClr val="dk1"/>
          </a:effectRef>
          <a:fontRef idx="minor">
            <a:schemeClr val="dk1"/>
          </a:fontRef>
        </p:style>
        <p:txBody>
          <a:bodyPr lIns="91440" tIns="91440" rIns="91440" bIns="91440" rtlCol="0" anchor="ctr"/>
          <a:lstStyle/>
          <a:p>
            <a:pPr algn="ctr"/>
            <a:r>
              <a:rPr lang="de-DE" sz="1400" dirty="0">
                <a:solidFill>
                  <a:prstClr val="black"/>
                </a:solidFill>
                <a:cs typeface="Segoe UI" panose="020B0502040204020203" pitchFamily="34" charset="0"/>
              </a:rPr>
              <a:t>Self-</a:t>
            </a:r>
            <a:r>
              <a:rPr lang="de-DE" sz="1400" dirty="0" err="1">
                <a:solidFill>
                  <a:prstClr val="black"/>
                </a:solidFill>
                <a:cs typeface="Segoe UI" panose="020B0502040204020203" pitchFamily="34" charset="0"/>
              </a:rPr>
              <a:t>Hosted</a:t>
            </a:r>
            <a:r>
              <a:rPr lang="de-DE" sz="1400" dirty="0">
                <a:solidFill>
                  <a:prstClr val="black"/>
                </a:solidFill>
                <a:cs typeface="Segoe UI" panose="020B0502040204020203" pitchFamily="34" charset="0"/>
              </a:rPr>
              <a:t> Gateway</a:t>
            </a:r>
            <a:br>
              <a:rPr lang="de-DE" sz="1400" dirty="0">
                <a:solidFill>
                  <a:prstClr val="black"/>
                </a:solidFill>
                <a:cs typeface="Segoe UI" panose="020B0502040204020203" pitchFamily="34" charset="0"/>
              </a:rPr>
            </a:b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MQTT,</a:t>
            </a: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Custom</a:t>
            </a:r>
            <a:endParaRPr lang="en-US" sz="1400" dirty="0">
              <a:solidFill>
                <a:prstClr val="black"/>
              </a:solidFill>
              <a:cs typeface="Segoe UI" panose="020B0502040204020203" pitchFamily="34" charset="0"/>
            </a:endParaRPr>
          </a:p>
        </p:txBody>
      </p:sp>
      <p:sp>
        <p:nvSpPr>
          <p:cNvPr id="251" name="Rectangle 250"/>
          <p:cNvSpPr/>
          <p:nvPr/>
        </p:nvSpPr>
        <p:spPr bwMode="auto">
          <a:xfrm>
            <a:off x="596857" y="2397475"/>
            <a:ext cx="136223" cy="1430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52" name="Straight Arrow Connector 251"/>
          <p:cNvCxnSpPr>
            <a:stCxn id="251" idx="3"/>
          </p:cNvCxnSpPr>
          <p:nvPr/>
        </p:nvCxnSpPr>
        <p:spPr>
          <a:xfrm flipV="1">
            <a:off x="733080" y="2468273"/>
            <a:ext cx="2520798" cy="72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sp>
        <p:nvSpPr>
          <p:cNvPr id="254" name="Rectangle 253"/>
          <p:cNvSpPr/>
          <p:nvPr/>
        </p:nvSpPr>
        <p:spPr bwMode="auto">
          <a:xfrm>
            <a:off x="596857" y="3130224"/>
            <a:ext cx="136223" cy="1430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56" name="Straight Arrow Connector 255"/>
          <p:cNvCxnSpPr/>
          <p:nvPr/>
        </p:nvCxnSpPr>
        <p:spPr>
          <a:xfrm>
            <a:off x="4316625" y="2987844"/>
            <a:ext cx="808574" cy="655"/>
          </a:xfrm>
          <a:prstGeom prst="straightConnector1">
            <a:avLst/>
          </a:prstGeom>
          <a:ln w="28575">
            <a:headEnd type="none"/>
            <a:tailEnd type="triangle"/>
          </a:ln>
        </p:spPr>
        <p:style>
          <a:lnRef idx="1">
            <a:schemeClr val="accent6"/>
          </a:lnRef>
          <a:fillRef idx="3">
            <a:schemeClr val="accent6"/>
          </a:fillRef>
          <a:effectRef idx="2">
            <a:schemeClr val="accent6"/>
          </a:effectRef>
          <a:fontRef idx="minor">
            <a:schemeClr val="lt1"/>
          </a:fontRef>
        </p:style>
      </p:cxnSp>
      <p:sp>
        <p:nvSpPr>
          <p:cNvPr id="259" name="Rectangle 258"/>
          <p:cNvSpPr/>
          <p:nvPr/>
        </p:nvSpPr>
        <p:spPr>
          <a:xfrm>
            <a:off x="1571234" y="2763317"/>
            <a:ext cx="1055804" cy="1573429"/>
          </a:xfrm>
          <a:prstGeom prst="rect">
            <a:avLst/>
          </a:prstGeom>
        </p:spPr>
        <p:style>
          <a:lnRef idx="2">
            <a:schemeClr val="dk1"/>
          </a:lnRef>
          <a:fillRef idx="1">
            <a:schemeClr val="lt1"/>
          </a:fillRef>
          <a:effectRef idx="0">
            <a:schemeClr val="dk1"/>
          </a:effectRef>
          <a:fontRef idx="minor">
            <a:schemeClr val="dk1"/>
          </a:fontRef>
        </p:style>
        <p:txBody>
          <a:bodyPr lIns="91440" tIns="91440" rIns="91440" bIns="91440" rtlCol="0" anchor="ctr"/>
          <a:lstStyle/>
          <a:p>
            <a:pPr algn="ctr"/>
            <a:r>
              <a:rPr lang="de-DE" sz="1400" dirty="0" smtClean="0">
                <a:solidFill>
                  <a:prstClr val="black"/>
                </a:solidFill>
                <a:cs typeface="Segoe UI" panose="020B0502040204020203" pitchFamily="34" charset="0"/>
              </a:rPr>
              <a:t>Field Gateway</a:t>
            </a: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OPC UA,</a:t>
            </a:r>
            <a:br>
              <a:rPr lang="de-DE" sz="1400" dirty="0" smtClean="0">
                <a:solidFill>
                  <a:prstClr val="black"/>
                </a:solidFill>
                <a:cs typeface="Segoe UI" panose="020B0502040204020203" pitchFamily="34" charset="0"/>
              </a:rPr>
            </a:br>
            <a:r>
              <a:rPr lang="de-DE" sz="1400" dirty="0" err="1" smtClean="0">
                <a:solidFill>
                  <a:prstClr val="black"/>
                </a:solidFill>
                <a:cs typeface="Segoe UI" panose="020B0502040204020203" pitchFamily="34" charset="0"/>
              </a:rPr>
              <a:t>CoAP</a:t>
            </a:r>
            <a:r>
              <a:rPr lang="de-DE" sz="1400" dirty="0" smtClean="0">
                <a:solidFill>
                  <a:prstClr val="black"/>
                </a:solidFill>
                <a:cs typeface="Segoe UI" panose="020B0502040204020203" pitchFamily="34" charset="0"/>
              </a:rPr>
              <a:t>, </a:t>
            </a:r>
            <a:r>
              <a:rPr lang="de-DE" sz="1400" dirty="0" err="1" smtClean="0">
                <a:solidFill>
                  <a:prstClr val="black"/>
                </a:solidFill>
                <a:cs typeface="Segoe UI" panose="020B0502040204020203" pitchFamily="34" charset="0"/>
              </a:rPr>
              <a:t>AllJoyn</a:t>
            </a:r>
            <a:r>
              <a:rPr lang="de-DE" sz="1400" dirty="0" smtClean="0">
                <a:solidFill>
                  <a:prstClr val="black"/>
                </a:solidFill>
                <a:cs typeface="Segoe UI" panose="020B0502040204020203" pitchFamily="34" charset="0"/>
              </a:rPr>
              <a:t>,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t>
            </a:r>
            <a:endParaRPr lang="en-US" sz="1400" dirty="0">
              <a:solidFill>
                <a:prstClr val="black"/>
              </a:solidFill>
              <a:cs typeface="Segoe UI" panose="020B0502040204020203" pitchFamily="34" charset="0"/>
            </a:endParaRPr>
          </a:p>
        </p:txBody>
      </p:sp>
      <p:cxnSp>
        <p:nvCxnSpPr>
          <p:cNvPr id="260" name="Straight Arrow Connector 259"/>
          <p:cNvCxnSpPr>
            <a:stCxn id="254" idx="3"/>
          </p:cNvCxnSpPr>
          <p:nvPr/>
        </p:nvCxnSpPr>
        <p:spPr>
          <a:xfrm>
            <a:off x="733080" y="3201742"/>
            <a:ext cx="831955" cy="719"/>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cxnSp>
        <p:nvCxnSpPr>
          <p:cNvPr id="263" name="Straight Arrow Connector 262"/>
          <p:cNvCxnSpPr/>
          <p:nvPr/>
        </p:nvCxnSpPr>
        <p:spPr>
          <a:xfrm>
            <a:off x="2620081" y="3541851"/>
            <a:ext cx="633797" cy="995"/>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sp>
        <p:nvSpPr>
          <p:cNvPr id="272" name="Rectangle 271"/>
          <p:cNvSpPr/>
          <p:nvPr/>
        </p:nvSpPr>
        <p:spPr bwMode="auto">
          <a:xfrm>
            <a:off x="603056" y="3863692"/>
            <a:ext cx="136223" cy="1430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73" name="Straight Arrow Connector 272"/>
          <p:cNvCxnSpPr>
            <a:stCxn id="272" idx="3"/>
          </p:cNvCxnSpPr>
          <p:nvPr/>
        </p:nvCxnSpPr>
        <p:spPr>
          <a:xfrm flipV="1">
            <a:off x="739279" y="3934490"/>
            <a:ext cx="825756" cy="72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cxnSp>
        <p:nvCxnSpPr>
          <p:cNvPr id="274" name="Straight Arrow Connector 273"/>
          <p:cNvCxnSpPr/>
          <p:nvPr/>
        </p:nvCxnSpPr>
        <p:spPr>
          <a:xfrm>
            <a:off x="2627038" y="3956402"/>
            <a:ext cx="2498161" cy="11835"/>
          </a:xfrm>
          <a:prstGeom prst="straightConnector1">
            <a:avLst/>
          </a:prstGeom>
          <a:ln w="28575">
            <a:headEnd type="none"/>
            <a:tailEnd type="triangle"/>
          </a:ln>
        </p:spPr>
        <p:style>
          <a:lnRef idx="1">
            <a:schemeClr val="accent6"/>
          </a:lnRef>
          <a:fillRef idx="3">
            <a:schemeClr val="accent6"/>
          </a:fillRef>
          <a:effectRef idx="2">
            <a:schemeClr val="accent6"/>
          </a:effectRef>
          <a:fontRef idx="minor">
            <a:schemeClr val="lt1"/>
          </a:fontRef>
        </p:style>
      </p:cxnSp>
      <p:grpSp>
        <p:nvGrpSpPr>
          <p:cNvPr id="288" name="Group 287"/>
          <p:cNvGrpSpPr/>
          <p:nvPr/>
        </p:nvGrpSpPr>
        <p:grpSpPr>
          <a:xfrm>
            <a:off x="1077314" y="1485971"/>
            <a:ext cx="319565" cy="435941"/>
            <a:chOff x="4699992" y="220662"/>
            <a:chExt cx="319565" cy="435941"/>
          </a:xfrm>
        </p:grpSpPr>
        <p:sp>
          <p:nvSpPr>
            <p:cNvPr id="285" name="Folded Corner 284"/>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87" name="Straight Arrow Connector 286"/>
            <p:cNvCxnSpPr/>
            <p:nvPr/>
          </p:nvCxnSpPr>
          <p:spPr>
            <a:xfrm>
              <a:off x="4699992" y="220662"/>
              <a:ext cx="319565" cy="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grpSp>
      <p:grpSp>
        <p:nvGrpSpPr>
          <p:cNvPr id="292" name="Group 291"/>
          <p:cNvGrpSpPr/>
          <p:nvPr/>
        </p:nvGrpSpPr>
        <p:grpSpPr>
          <a:xfrm>
            <a:off x="10359405" y="1883946"/>
            <a:ext cx="319565" cy="435941"/>
            <a:chOff x="4699992" y="220662"/>
            <a:chExt cx="319565" cy="435941"/>
          </a:xfrm>
        </p:grpSpPr>
        <p:sp>
          <p:nvSpPr>
            <p:cNvPr id="293" name="Folded Corner 292"/>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94" name="Straight Arrow Connector 293"/>
            <p:cNvCxnSpPr/>
            <p:nvPr/>
          </p:nvCxnSpPr>
          <p:spPr>
            <a:xfrm>
              <a:off x="4699992" y="220662"/>
              <a:ext cx="319565" cy="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grpSp>
      <p:grpSp>
        <p:nvGrpSpPr>
          <p:cNvPr id="289" name="Group 288"/>
          <p:cNvGrpSpPr/>
          <p:nvPr/>
        </p:nvGrpSpPr>
        <p:grpSpPr>
          <a:xfrm>
            <a:off x="5608637" y="1613521"/>
            <a:ext cx="319565" cy="435941"/>
            <a:chOff x="4699992" y="220662"/>
            <a:chExt cx="319565" cy="435941"/>
          </a:xfrm>
        </p:grpSpPr>
        <p:sp>
          <p:nvSpPr>
            <p:cNvPr id="290" name="Folded Corner 289"/>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91" name="Straight Arrow Connector 290"/>
            <p:cNvCxnSpPr/>
            <p:nvPr/>
          </p:nvCxnSpPr>
          <p:spPr>
            <a:xfrm>
              <a:off x="4699992" y="220662"/>
              <a:ext cx="319565" cy="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grpSp>
      <p:sp>
        <p:nvSpPr>
          <p:cNvPr id="301" name="Oval 300"/>
          <p:cNvSpPr/>
          <p:nvPr/>
        </p:nvSpPr>
        <p:spPr bwMode="auto">
          <a:xfrm>
            <a:off x="5585685" y="1973358"/>
            <a:ext cx="136223" cy="143035"/>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Oval 301"/>
          <p:cNvSpPr/>
          <p:nvPr/>
        </p:nvSpPr>
        <p:spPr bwMode="auto">
          <a:xfrm>
            <a:off x="10315321" y="2216995"/>
            <a:ext cx="136223" cy="143035"/>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04" name="Straight Connector 303"/>
          <p:cNvCxnSpPr/>
          <p:nvPr/>
        </p:nvCxnSpPr>
        <p:spPr>
          <a:xfrm flipH="1">
            <a:off x="5302492" y="1557656"/>
            <a:ext cx="9344" cy="4380378"/>
          </a:xfrm>
          <a:prstGeom prst="line">
            <a:avLst/>
          </a:prstGeom>
          <a:ln>
            <a:headEnd type="none"/>
            <a:tailEnd type="none"/>
          </a:ln>
        </p:spPr>
        <p:style>
          <a:lnRef idx="1">
            <a:schemeClr val="accent6"/>
          </a:lnRef>
          <a:fillRef idx="3">
            <a:schemeClr val="accent6"/>
          </a:fillRef>
          <a:effectRef idx="2">
            <a:schemeClr val="accent6"/>
          </a:effectRef>
          <a:fontRef idx="minor">
            <a:schemeClr val="lt1"/>
          </a:fontRef>
        </p:style>
      </p:cxnSp>
      <p:sp>
        <p:nvSpPr>
          <p:cNvPr id="308" name="Rectangle 307"/>
          <p:cNvSpPr/>
          <p:nvPr/>
        </p:nvSpPr>
        <p:spPr>
          <a:xfrm>
            <a:off x="11144949" y="1363206"/>
            <a:ext cx="588016" cy="4946796"/>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APIs</a:t>
            </a:r>
            <a:endParaRPr lang="en-US" sz="1400" dirty="0">
              <a:solidFill>
                <a:prstClr val="black"/>
              </a:solidFill>
              <a:cs typeface="Segoe UI" panose="020B0502040204020203" pitchFamily="34" charset="0"/>
            </a:endParaRPr>
          </a:p>
        </p:txBody>
      </p:sp>
      <p:sp>
        <p:nvSpPr>
          <p:cNvPr id="309" name="Left Arrow 308"/>
          <p:cNvSpPr/>
          <p:nvPr/>
        </p:nvSpPr>
        <p:spPr>
          <a:xfrm>
            <a:off x="10887166" y="3062095"/>
            <a:ext cx="228600" cy="239813"/>
          </a:xfrm>
          <a:prstGeom prst="left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2040" dirty="0">
              <a:solidFill>
                <a:prstClr val="black"/>
              </a:solidFill>
              <a:cs typeface="Segoe UI" panose="020B0502040204020203" pitchFamily="34" charset="0"/>
            </a:endParaRPr>
          </a:p>
        </p:txBody>
      </p:sp>
      <p:sp>
        <p:nvSpPr>
          <p:cNvPr id="310" name="Rectangle 309"/>
          <p:cNvSpPr/>
          <p:nvPr/>
        </p:nvSpPr>
        <p:spPr bwMode="auto">
          <a:xfrm>
            <a:off x="813880" y="4831360"/>
            <a:ext cx="1465534" cy="141397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1400" dirty="0" smtClean="0">
                <a:solidFill>
                  <a:prstClr val="black"/>
                </a:solidFill>
                <a:ea typeface="Segoe UI" pitchFamily="34" charset="0"/>
                <a:cs typeface="Segoe UI" pitchFamily="34" charset="0"/>
              </a:rPr>
              <a:t>OSS Device </a:t>
            </a:r>
            <a:r>
              <a:rPr lang="de-DE" sz="1400" dirty="0" err="1" smtClean="0">
                <a:solidFill>
                  <a:prstClr val="black"/>
                </a:solidFill>
                <a:ea typeface="Segoe UI" pitchFamily="34" charset="0"/>
                <a:cs typeface="Segoe UI" pitchFamily="34" charset="0"/>
              </a:rPr>
              <a:t>Agents</a:t>
            </a:r>
            <a:endParaRPr lang="en-US" sz="1400" dirty="0" err="1" smtClean="0">
              <a:solidFill>
                <a:prstClr val="black"/>
              </a:solidFill>
              <a:ea typeface="Segoe UI" pitchFamily="34" charset="0"/>
              <a:cs typeface="Segoe UI" pitchFamily="34" charset="0"/>
            </a:endParaRPr>
          </a:p>
        </p:txBody>
      </p:sp>
      <p:sp>
        <p:nvSpPr>
          <p:cNvPr id="324" name="Rectangle 323"/>
          <p:cNvSpPr/>
          <p:nvPr/>
        </p:nvSpPr>
        <p:spPr>
          <a:xfrm>
            <a:off x="898847" y="5881004"/>
            <a:ext cx="1285466" cy="255595"/>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Management</a:t>
            </a:r>
            <a:endParaRPr lang="en-US" sz="1400" dirty="0">
              <a:solidFill>
                <a:prstClr val="black"/>
              </a:solidFill>
              <a:cs typeface="Segoe UI" panose="020B0502040204020203" pitchFamily="34" charset="0"/>
            </a:endParaRPr>
          </a:p>
        </p:txBody>
      </p:sp>
      <p:sp>
        <p:nvSpPr>
          <p:cNvPr id="325" name="Rectangle 324"/>
          <p:cNvSpPr/>
          <p:nvPr/>
        </p:nvSpPr>
        <p:spPr>
          <a:xfrm>
            <a:off x="898847" y="5609080"/>
            <a:ext cx="1285466" cy="255595"/>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Communication</a:t>
            </a:r>
            <a:endParaRPr lang="en-US" sz="1400" dirty="0">
              <a:solidFill>
                <a:prstClr val="black"/>
              </a:solidFill>
              <a:cs typeface="Segoe UI" panose="020B0502040204020203" pitchFamily="34" charset="0"/>
            </a:endParaRPr>
          </a:p>
        </p:txBody>
      </p:sp>
      <p:sp>
        <p:nvSpPr>
          <p:cNvPr id="326" name="Rectangle 325"/>
          <p:cNvSpPr/>
          <p:nvPr/>
        </p:nvSpPr>
        <p:spPr>
          <a:xfrm>
            <a:off x="898847" y="5340975"/>
            <a:ext cx="1285466" cy="255595"/>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err="1" smtClean="0">
                <a:solidFill>
                  <a:prstClr val="black"/>
                </a:solidFill>
                <a:cs typeface="Segoe UI" panose="020B0502040204020203" pitchFamily="34" charset="0"/>
              </a:rPr>
              <a:t>Provisioning</a:t>
            </a:r>
            <a:endParaRPr lang="en-US" sz="1400" dirty="0">
              <a:solidFill>
                <a:prstClr val="black"/>
              </a:solidFill>
              <a:cs typeface="Segoe UI" panose="020B0502040204020203" pitchFamily="34" charset="0"/>
            </a:endParaRPr>
          </a:p>
        </p:txBody>
      </p:sp>
      <p:sp>
        <p:nvSpPr>
          <p:cNvPr id="329" name="Up Arrow 328"/>
          <p:cNvSpPr/>
          <p:nvPr/>
        </p:nvSpPr>
        <p:spPr>
          <a:xfrm rot="16200000">
            <a:off x="6139673" y="5599118"/>
            <a:ext cx="457200" cy="381804"/>
          </a:xfrm>
          <a:prstGeom prst="up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246" name="Rectangular Callout 245"/>
          <p:cNvSpPr/>
          <p:nvPr/>
        </p:nvSpPr>
        <p:spPr>
          <a:xfrm>
            <a:off x="184283" y="3711684"/>
            <a:ext cx="4773395" cy="1119676"/>
          </a:xfrm>
          <a:prstGeom prst="wedgeRectCallout">
            <a:avLst>
              <a:gd name="adj1" fmla="val 51745"/>
              <a:gd name="adj2" fmla="val -218685"/>
            </a:avLst>
          </a:prstGeom>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en-US" sz="2400" dirty="0" smtClean="0">
                <a:solidFill>
                  <a:prstClr val="black"/>
                </a:solidFill>
                <a:cs typeface="Segoe UI" panose="020B0502040204020203" pitchFamily="34" charset="0"/>
              </a:rPr>
              <a:t>Channel-level authentication and authorization against the gateway</a:t>
            </a:r>
            <a:endParaRPr lang="en-US" sz="2400" dirty="0">
              <a:solidFill>
                <a:prstClr val="black"/>
              </a:solidFill>
              <a:cs typeface="Segoe UI" panose="020B0502040204020203" pitchFamily="34" charset="0"/>
            </a:endParaRPr>
          </a:p>
        </p:txBody>
      </p:sp>
      <p:sp>
        <p:nvSpPr>
          <p:cNvPr id="241" name="Rectangular Callout 240"/>
          <p:cNvSpPr/>
          <p:nvPr/>
        </p:nvSpPr>
        <p:spPr>
          <a:xfrm>
            <a:off x="6747458" y="5663938"/>
            <a:ext cx="4773395" cy="1231644"/>
          </a:xfrm>
          <a:prstGeom prst="wedgeRectCallout">
            <a:avLst>
              <a:gd name="adj1" fmla="val -57339"/>
              <a:gd name="adj2" fmla="val -118870"/>
            </a:avLst>
          </a:prstGeom>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en-US" sz="2400" dirty="0" smtClean="0">
                <a:solidFill>
                  <a:prstClr val="black"/>
                </a:solidFill>
                <a:cs typeface="Segoe UI" panose="020B0502040204020203" pitchFamily="34" charset="0"/>
              </a:rPr>
              <a:t>Validation of signatures against identity registry and blacklists (for signature tokens)</a:t>
            </a:r>
            <a:endParaRPr lang="en-US" sz="2400" dirty="0">
              <a:solidFill>
                <a:prstClr val="black"/>
              </a:solidFill>
              <a:cs typeface="Segoe UI" panose="020B0502040204020203" pitchFamily="34" charset="0"/>
            </a:endParaRPr>
          </a:p>
        </p:txBody>
      </p:sp>
      <p:sp>
        <p:nvSpPr>
          <p:cNvPr id="253" name="Rectangular Callout 252"/>
          <p:cNvSpPr/>
          <p:nvPr/>
        </p:nvSpPr>
        <p:spPr>
          <a:xfrm>
            <a:off x="7305656" y="3293063"/>
            <a:ext cx="4773395" cy="1607037"/>
          </a:xfrm>
          <a:prstGeom prst="wedgeRectCallout">
            <a:avLst>
              <a:gd name="adj1" fmla="val 14497"/>
              <a:gd name="adj2" fmla="val -105232"/>
            </a:avLst>
          </a:prstGeom>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en-US" sz="2400" dirty="0" smtClean="0">
                <a:solidFill>
                  <a:prstClr val="black"/>
                </a:solidFill>
                <a:cs typeface="Segoe UI" panose="020B0502040204020203" pitchFamily="34" charset="0"/>
              </a:rPr>
              <a:t>All messages are tagged with originator on service side allowing detection of in-payload origin spoofing attempts</a:t>
            </a:r>
            <a:endParaRPr lang="en-US" sz="2400" dirty="0">
              <a:solidFill>
                <a:prstClr val="black"/>
              </a:solidFill>
              <a:cs typeface="Segoe UI" panose="020B0502040204020203" pitchFamily="34" charset="0"/>
            </a:endParaRPr>
          </a:p>
        </p:txBody>
      </p:sp>
      <p:cxnSp>
        <p:nvCxnSpPr>
          <p:cNvPr id="5" name="Curved Connector 4"/>
          <p:cNvCxnSpPr>
            <a:stCxn id="301" idx="6"/>
          </p:cNvCxnSpPr>
          <p:nvPr/>
        </p:nvCxnSpPr>
        <p:spPr>
          <a:xfrm>
            <a:off x="5721908" y="2044876"/>
            <a:ext cx="4577948" cy="237965"/>
          </a:xfrm>
          <a:prstGeom prst="curvedConnector3">
            <a:avLst/>
          </a:prstGeom>
          <a:ln w="38100">
            <a:solidFill>
              <a:srgbClr val="5EC21A">
                <a:alpha val="50000"/>
              </a:srgbClr>
            </a:solidFill>
            <a:headEnd type="none"/>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4616423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Rectangle 306"/>
          <p:cNvSpPr/>
          <p:nvPr/>
        </p:nvSpPr>
        <p:spPr>
          <a:xfrm>
            <a:off x="10185267" y="1363206"/>
            <a:ext cx="694755" cy="4946796"/>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HTTPS</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AMQPS</a:t>
            </a:r>
            <a:endParaRPr lang="en-US" sz="1400" dirty="0">
              <a:solidFill>
                <a:prstClr val="black"/>
              </a:solidFill>
              <a:cs typeface="Segoe UI" panose="020B0502040204020203" pitchFamily="34" charset="0"/>
            </a:endParaRPr>
          </a:p>
        </p:txBody>
      </p:sp>
      <p:sp>
        <p:nvSpPr>
          <p:cNvPr id="2" name="Title 1"/>
          <p:cNvSpPr>
            <a:spLocks noGrp="1"/>
          </p:cNvSpPr>
          <p:nvPr>
            <p:ph type="title"/>
          </p:nvPr>
        </p:nvSpPr>
        <p:spPr/>
        <p:txBody>
          <a:bodyPr/>
          <a:lstStyle/>
          <a:p>
            <a:r>
              <a:rPr lang="en-US" dirty="0" smtClean="0"/>
              <a:t>Azure IoT Hub</a:t>
            </a:r>
            <a:endParaRPr lang="en-US" dirty="0"/>
          </a:p>
        </p:txBody>
      </p:sp>
      <p:sp>
        <p:nvSpPr>
          <p:cNvPr id="4" name="Rectangle 3"/>
          <p:cNvSpPr/>
          <p:nvPr/>
        </p:nvSpPr>
        <p:spPr>
          <a:xfrm>
            <a:off x="5254479" y="754062"/>
            <a:ext cx="4942376" cy="5878604"/>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sz="2800" dirty="0" smtClean="0">
                <a:solidFill>
                  <a:prstClr val="black"/>
                </a:solidFill>
                <a:cs typeface="Segoe UI" panose="020B0502040204020203" pitchFamily="34" charset="0"/>
              </a:rPr>
              <a:t>IoT Hub</a:t>
            </a:r>
            <a:endParaRPr lang="en-US" sz="2800" dirty="0">
              <a:solidFill>
                <a:prstClr val="black"/>
              </a:solidFill>
              <a:cs typeface="Segoe UI" panose="020B0502040204020203" pitchFamily="34" charset="0"/>
            </a:endParaRPr>
          </a:p>
        </p:txBody>
      </p:sp>
      <p:cxnSp>
        <p:nvCxnSpPr>
          <p:cNvPr id="117" name="Straight Arrow Connector 116"/>
          <p:cNvCxnSpPr/>
          <p:nvPr/>
        </p:nvCxnSpPr>
        <p:spPr>
          <a:xfrm>
            <a:off x="350837" y="1566526"/>
            <a:ext cx="0" cy="4241969"/>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119" name="Rectangle 118"/>
          <p:cNvSpPr/>
          <p:nvPr/>
        </p:nvSpPr>
        <p:spPr>
          <a:xfrm>
            <a:off x="6539255" y="4525743"/>
            <a:ext cx="3505200" cy="540946"/>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Identity Registry</a:t>
            </a:r>
            <a:endParaRPr lang="en-US" sz="1600" dirty="0">
              <a:solidFill>
                <a:prstClr val="black"/>
              </a:solidFill>
              <a:cs typeface="Segoe UI" panose="020B0502040204020203" pitchFamily="34" charset="0"/>
            </a:endParaRPr>
          </a:p>
        </p:txBody>
      </p:sp>
      <p:sp>
        <p:nvSpPr>
          <p:cNvPr id="120" name="Rectangle 119"/>
          <p:cNvSpPr/>
          <p:nvPr/>
        </p:nvSpPr>
        <p:spPr>
          <a:xfrm>
            <a:off x="6539255" y="5485681"/>
            <a:ext cx="1676400" cy="603969"/>
          </a:xfrm>
          <a:prstGeom prst="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Device Management</a:t>
            </a:r>
            <a:endParaRPr lang="en-US" sz="1600" dirty="0">
              <a:solidFill>
                <a:prstClr val="black"/>
              </a:solidFill>
              <a:cs typeface="Segoe UI" panose="020B0502040204020203" pitchFamily="34" charset="0"/>
            </a:endParaRPr>
          </a:p>
        </p:txBody>
      </p:sp>
      <p:sp>
        <p:nvSpPr>
          <p:cNvPr id="121" name="Rectangle 120"/>
          <p:cNvSpPr/>
          <p:nvPr/>
        </p:nvSpPr>
        <p:spPr>
          <a:xfrm>
            <a:off x="8368055" y="5485681"/>
            <a:ext cx="1676400" cy="603969"/>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dirty="0" smtClean="0">
                <a:solidFill>
                  <a:prstClr val="black"/>
                </a:solidFill>
                <a:cs typeface="Segoe UI" panose="020B0502040204020203" pitchFamily="34" charset="0"/>
              </a:rPr>
              <a:t>Provisioning</a:t>
            </a:r>
            <a:endParaRPr lang="en-US" sz="1600" dirty="0">
              <a:solidFill>
                <a:prstClr val="black"/>
              </a:solidFill>
              <a:cs typeface="Segoe UI" panose="020B0502040204020203" pitchFamily="34" charset="0"/>
            </a:endParaRPr>
          </a:p>
        </p:txBody>
      </p:sp>
      <p:sp>
        <p:nvSpPr>
          <p:cNvPr id="116" name="Up Arrow 115"/>
          <p:cNvSpPr/>
          <p:nvPr/>
        </p:nvSpPr>
        <p:spPr>
          <a:xfrm>
            <a:off x="7148855" y="5068759"/>
            <a:ext cx="457200" cy="381804"/>
          </a:xfrm>
          <a:prstGeom prst="up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123" name="Rectangle 122"/>
          <p:cNvSpPr/>
          <p:nvPr/>
        </p:nvSpPr>
        <p:spPr>
          <a:xfrm>
            <a:off x="5118256" y="1365250"/>
            <a:ext cx="1165598" cy="4724400"/>
          </a:xfrm>
          <a:prstGeom prst="rect">
            <a:avLst/>
          </a:prstGeom>
        </p:spPr>
        <p:style>
          <a:lnRef idx="1">
            <a:schemeClr val="accent5"/>
          </a:lnRef>
          <a:fillRef idx="2">
            <a:schemeClr val="accent5"/>
          </a:fillRef>
          <a:effectRef idx="1">
            <a:schemeClr val="accent5"/>
          </a:effectRef>
          <a:fontRef idx="minor">
            <a:schemeClr val="dk1"/>
          </a:fontRef>
        </p:style>
        <p:txBody>
          <a:bodyPr lIns="182880" tIns="0" rIns="0" bIns="0" rtlCol="0" anchor="ctr"/>
          <a:lstStyle/>
          <a:p>
            <a:pPr algn="ctr"/>
            <a:r>
              <a:rPr lang="de-DE" sz="1600" dirty="0" smtClean="0">
                <a:solidFill>
                  <a:prstClr val="black"/>
                </a:solidFill>
                <a:cs typeface="Segoe UI" panose="020B0502040204020203" pitchFamily="34" charset="0"/>
              </a:rPr>
              <a:t>IoT Hub Gateway</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HTTPS,</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AMQPS</a:t>
            </a:r>
            <a:endParaRPr lang="en-US" sz="1600" dirty="0">
              <a:solidFill>
                <a:prstClr val="black"/>
              </a:solidFill>
              <a:cs typeface="Segoe UI" panose="020B0502040204020203" pitchFamily="34" charset="0"/>
            </a:endParaRPr>
          </a:p>
        </p:txBody>
      </p:sp>
      <p:sp>
        <p:nvSpPr>
          <p:cNvPr id="124" name="Left-Right Arrow 123"/>
          <p:cNvSpPr/>
          <p:nvPr/>
        </p:nvSpPr>
        <p:spPr>
          <a:xfrm>
            <a:off x="5417741" y="4726399"/>
            <a:ext cx="1257696" cy="111027"/>
          </a:xfrm>
          <a:prstGeom prst="leftRight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125" name="Rectangle 124"/>
          <p:cNvSpPr/>
          <p:nvPr/>
        </p:nvSpPr>
        <p:spPr>
          <a:xfrm>
            <a:off x="6562375" y="1382194"/>
            <a:ext cx="3505200" cy="2769957"/>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de-DE" sz="1600" dirty="0" smtClean="0">
                <a:solidFill>
                  <a:prstClr val="black"/>
                </a:solidFill>
                <a:cs typeface="Segoe UI" panose="020B0502040204020203" pitchFamily="34" charset="0"/>
              </a:rPr>
              <a:t>Data and Command Flow</a:t>
            </a:r>
            <a:endParaRPr lang="en-US" sz="1600" dirty="0">
              <a:solidFill>
                <a:prstClr val="black"/>
              </a:solidFill>
              <a:cs typeface="Segoe UI" panose="020B0502040204020203" pitchFamily="34" charset="0"/>
            </a:endParaRPr>
          </a:p>
        </p:txBody>
      </p:sp>
      <p:sp>
        <p:nvSpPr>
          <p:cNvPr id="126" name="Up Arrow 125"/>
          <p:cNvSpPr/>
          <p:nvPr/>
        </p:nvSpPr>
        <p:spPr>
          <a:xfrm>
            <a:off x="8977655" y="5066689"/>
            <a:ext cx="457200" cy="381804"/>
          </a:xfrm>
          <a:prstGeom prst="up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127" name="Left-Right Arrow 126"/>
          <p:cNvSpPr/>
          <p:nvPr/>
        </p:nvSpPr>
        <p:spPr>
          <a:xfrm>
            <a:off x="6075652" y="2529788"/>
            <a:ext cx="671806" cy="421626"/>
          </a:xfrm>
          <a:prstGeom prst="leftRight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grpSp>
        <p:nvGrpSpPr>
          <p:cNvPr id="128" name="Group 127"/>
          <p:cNvGrpSpPr/>
          <p:nvPr/>
        </p:nvGrpSpPr>
        <p:grpSpPr>
          <a:xfrm>
            <a:off x="7039745" y="2718606"/>
            <a:ext cx="1415503" cy="1329048"/>
            <a:chOff x="427037" y="1439862"/>
            <a:chExt cx="1765029" cy="1656444"/>
          </a:xfrm>
          <a:solidFill>
            <a:srgbClr val="FCD116"/>
          </a:solidFill>
        </p:grpSpPr>
        <p:grpSp>
          <p:nvGrpSpPr>
            <p:cNvPr id="129" name="Group 128"/>
            <p:cNvGrpSpPr/>
            <p:nvPr/>
          </p:nvGrpSpPr>
          <p:grpSpPr>
            <a:xfrm>
              <a:off x="427037" y="1439862"/>
              <a:ext cx="1764948" cy="152400"/>
              <a:chOff x="427037" y="1439862"/>
              <a:chExt cx="1764948" cy="152400"/>
            </a:xfrm>
            <a:grpFill/>
          </p:grpSpPr>
          <p:sp>
            <p:nvSpPr>
              <p:cNvPr id="229" name="Rectangle 22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0" name="Group 129"/>
            <p:cNvGrpSpPr/>
            <p:nvPr/>
          </p:nvGrpSpPr>
          <p:grpSpPr>
            <a:xfrm>
              <a:off x="427046" y="1606978"/>
              <a:ext cx="1764948" cy="152400"/>
              <a:chOff x="427037" y="1439862"/>
              <a:chExt cx="1764948" cy="152400"/>
            </a:xfrm>
            <a:grpFill/>
          </p:grpSpPr>
          <p:sp>
            <p:nvSpPr>
              <p:cNvPr id="219" name="Rectangle 21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1" name="Group 130"/>
            <p:cNvGrpSpPr/>
            <p:nvPr/>
          </p:nvGrpSpPr>
          <p:grpSpPr>
            <a:xfrm>
              <a:off x="427055" y="1774094"/>
              <a:ext cx="1764948" cy="152400"/>
              <a:chOff x="427037" y="1439862"/>
              <a:chExt cx="1764948" cy="152400"/>
            </a:xfrm>
            <a:grpFill/>
          </p:grpSpPr>
          <p:sp>
            <p:nvSpPr>
              <p:cNvPr id="209" name="Rectangle 20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2" name="Group 131"/>
            <p:cNvGrpSpPr/>
            <p:nvPr/>
          </p:nvGrpSpPr>
          <p:grpSpPr>
            <a:xfrm>
              <a:off x="427064" y="1941210"/>
              <a:ext cx="1764948" cy="152400"/>
              <a:chOff x="427037" y="1439862"/>
              <a:chExt cx="1764948" cy="152400"/>
            </a:xfrm>
            <a:grpFill/>
          </p:grpSpPr>
          <p:sp>
            <p:nvSpPr>
              <p:cNvPr id="199" name="Rectangle 19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3" name="Group 132"/>
            <p:cNvGrpSpPr/>
            <p:nvPr/>
          </p:nvGrpSpPr>
          <p:grpSpPr>
            <a:xfrm>
              <a:off x="427073" y="2108326"/>
              <a:ext cx="1764948" cy="152400"/>
              <a:chOff x="427037" y="1439862"/>
              <a:chExt cx="1764948" cy="152400"/>
            </a:xfrm>
            <a:grpFill/>
          </p:grpSpPr>
          <p:sp>
            <p:nvSpPr>
              <p:cNvPr id="189" name="Rectangle 18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4" name="Group 133"/>
            <p:cNvGrpSpPr/>
            <p:nvPr/>
          </p:nvGrpSpPr>
          <p:grpSpPr>
            <a:xfrm>
              <a:off x="427082" y="2275442"/>
              <a:ext cx="1764948" cy="152400"/>
              <a:chOff x="427037" y="1439862"/>
              <a:chExt cx="1764948" cy="152400"/>
            </a:xfrm>
            <a:grpFill/>
          </p:grpSpPr>
          <p:sp>
            <p:nvSpPr>
              <p:cNvPr id="179" name="Rectangle 17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5" name="Group 134"/>
            <p:cNvGrpSpPr/>
            <p:nvPr/>
          </p:nvGrpSpPr>
          <p:grpSpPr>
            <a:xfrm>
              <a:off x="427091" y="2442558"/>
              <a:ext cx="1764948" cy="152400"/>
              <a:chOff x="427037" y="1439862"/>
              <a:chExt cx="1764948" cy="152400"/>
            </a:xfrm>
            <a:grpFill/>
          </p:grpSpPr>
          <p:sp>
            <p:nvSpPr>
              <p:cNvPr id="169" name="Rectangle 16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6" name="Group 135"/>
            <p:cNvGrpSpPr/>
            <p:nvPr/>
          </p:nvGrpSpPr>
          <p:grpSpPr>
            <a:xfrm>
              <a:off x="427100" y="2609674"/>
              <a:ext cx="1764948" cy="152400"/>
              <a:chOff x="427037" y="1439862"/>
              <a:chExt cx="1764948" cy="152400"/>
            </a:xfrm>
            <a:grpFill/>
          </p:grpSpPr>
          <p:sp>
            <p:nvSpPr>
              <p:cNvPr id="159" name="Rectangle 15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7" name="Group 136"/>
            <p:cNvGrpSpPr/>
            <p:nvPr/>
          </p:nvGrpSpPr>
          <p:grpSpPr>
            <a:xfrm>
              <a:off x="427109" y="2776790"/>
              <a:ext cx="1764948" cy="152400"/>
              <a:chOff x="427037" y="1439862"/>
              <a:chExt cx="1764948" cy="152400"/>
            </a:xfrm>
            <a:grpFill/>
          </p:grpSpPr>
          <p:sp>
            <p:nvSpPr>
              <p:cNvPr id="149" name="Rectangle 14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8" name="Group 137"/>
            <p:cNvGrpSpPr/>
            <p:nvPr/>
          </p:nvGrpSpPr>
          <p:grpSpPr>
            <a:xfrm>
              <a:off x="427118" y="2943906"/>
              <a:ext cx="1764948" cy="152400"/>
              <a:chOff x="427037" y="1439862"/>
              <a:chExt cx="1764948" cy="152400"/>
            </a:xfrm>
            <a:grpFill/>
          </p:grpSpPr>
          <p:sp>
            <p:nvSpPr>
              <p:cNvPr id="139" name="Rectangle 138"/>
              <p:cNvSpPr/>
              <p:nvPr/>
            </p:nvSpPr>
            <p:spPr bwMode="auto">
              <a:xfrm>
                <a:off x="42703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60620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78538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96455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114372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322897"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502069"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1681241"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1860413"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2039585" y="1439862"/>
                <a:ext cx="152400" cy="152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39" name="TextBox 238"/>
          <p:cNvSpPr txBox="1"/>
          <p:nvPr/>
        </p:nvSpPr>
        <p:spPr>
          <a:xfrm>
            <a:off x="8488881" y="2876341"/>
            <a:ext cx="1329210" cy="960263"/>
          </a:xfrm>
          <a:prstGeom prst="rect">
            <a:avLst/>
          </a:prstGeom>
        </p:spPr>
        <p:style>
          <a:lnRef idx="2">
            <a:schemeClr val="dk1"/>
          </a:lnRef>
          <a:fillRef idx="1">
            <a:schemeClr val="lt1"/>
          </a:fillRef>
          <a:effectRef idx="0">
            <a:schemeClr val="dk1"/>
          </a:effectRef>
          <a:fontRef idx="minor">
            <a:schemeClr val="dk1"/>
          </a:fontRef>
        </p:style>
        <p:txBody>
          <a:bodyPr wrap="none" lIns="182880" tIns="146304" rIns="182880" bIns="146304" rtlCol="0">
            <a:spAutoFit/>
          </a:bodyPr>
          <a:lstStyle/>
          <a:p>
            <a:pPr algn="ctr">
              <a:lnSpc>
                <a:spcPct val="90000"/>
              </a:lnSpc>
              <a:spcAft>
                <a:spcPts val="600"/>
              </a:spcAft>
            </a:pPr>
            <a:r>
              <a:rPr lang="de-DE" sz="1600" dirty="0" smtClean="0">
                <a:solidFill>
                  <a:prstClr val="white">
                    <a:lumMod val="95000"/>
                  </a:prstClr>
                </a:solidFill>
              </a:rPr>
              <a:t>Per-</a:t>
            </a:r>
            <a:r>
              <a:rPr lang="de-DE" sz="1600" dirty="0" err="1" smtClean="0">
                <a:solidFill>
                  <a:prstClr val="white">
                    <a:lumMod val="95000"/>
                  </a:prstClr>
                </a:solidFill>
              </a:rPr>
              <a:t>device</a:t>
            </a:r>
            <a:r>
              <a:rPr lang="de-DE" sz="1600" dirty="0" smtClean="0">
                <a:solidFill>
                  <a:prstClr val="white">
                    <a:lumMod val="95000"/>
                  </a:prstClr>
                </a:solidFill>
              </a:rPr>
              <a:t> </a:t>
            </a:r>
            <a:br>
              <a:rPr lang="de-DE" sz="1600" dirty="0" smtClean="0">
                <a:solidFill>
                  <a:prstClr val="white">
                    <a:lumMod val="95000"/>
                  </a:prstClr>
                </a:solidFill>
              </a:rPr>
            </a:br>
            <a:r>
              <a:rPr lang="de-DE" sz="1600" dirty="0" err="1" smtClean="0">
                <a:solidFill>
                  <a:prstClr val="white">
                    <a:lumMod val="95000"/>
                  </a:prstClr>
                </a:solidFill>
              </a:rPr>
              <a:t>command</a:t>
            </a:r>
            <a:r>
              <a:rPr lang="de-DE" sz="1600" dirty="0" smtClean="0">
                <a:solidFill>
                  <a:prstClr val="white">
                    <a:lumMod val="95000"/>
                  </a:prstClr>
                </a:solidFill>
              </a:rPr>
              <a:t> </a:t>
            </a:r>
            <a:br>
              <a:rPr lang="de-DE" sz="1600" dirty="0" smtClean="0">
                <a:solidFill>
                  <a:prstClr val="white">
                    <a:lumMod val="95000"/>
                  </a:prstClr>
                </a:solidFill>
              </a:rPr>
            </a:br>
            <a:r>
              <a:rPr lang="de-DE" sz="1600" dirty="0" err="1" smtClean="0">
                <a:solidFill>
                  <a:prstClr val="white">
                    <a:lumMod val="95000"/>
                  </a:prstClr>
                </a:solidFill>
              </a:rPr>
              <a:t>queues</a:t>
            </a:r>
            <a:endParaRPr lang="en-US" sz="1600" dirty="0" err="1" smtClean="0">
              <a:solidFill>
                <a:prstClr val="white">
                  <a:lumMod val="95000"/>
                </a:prstClr>
              </a:solidFill>
            </a:endParaRPr>
          </a:p>
        </p:txBody>
      </p:sp>
      <p:sp>
        <p:nvSpPr>
          <p:cNvPr id="240" name="Left Arrow 239"/>
          <p:cNvSpPr/>
          <p:nvPr/>
        </p:nvSpPr>
        <p:spPr>
          <a:xfrm>
            <a:off x="6698812" y="3158167"/>
            <a:ext cx="228600" cy="438118"/>
          </a:xfrm>
          <a:prstGeom prst="leftArrow">
            <a:avLst>
              <a:gd name="adj1" fmla="val 50000"/>
              <a:gd name="adj2" fmla="val 77068"/>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cxnSp>
        <p:nvCxnSpPr>
          <p:cNvPr id="242" name="Straight Connector 241"/>
          <p:cNvCxnSpPr/>
          <p:nvPr/>
        </p:nvCxnSpPr>
        <p:spPr>
          <a:xfrm>
            <a:off x="6813112" y="2584450"/>
            <a:ext cx="3064387" cy="0"/>
          </a:xfrm>
          <a:prstGeom prst="line">
            <a:avLst/>
          </a:prstGeom>
          <a:ln>
            <a:headEnd type="none"/>
            <a:tailEnd type="none"/>
          </a:ln>
        </p:spPr>
        <p:style>
          <a:lnRef idx="2">
            <a:schemeClr val="dk1"/>
          </a:lnRef>
          <a:fillRef idx="1">
            <a:schemeClr val="lt1"/>
          </a:fillRef>
          <a:effectRef idx="0">
            <a:schemeClr val="dk1"/>
          </a:effectRef>
          <a:fontRef idx="minor">
            <a:schemeClr val="dk1"/>
          </a:fontRef>
        </p:style>
      </p:cxnSp>
      <p:sp>
        <p:nvSpPr>
          <p:cNvPr id="243" name="Rectangle 242"/>
          <p:cNvSpPr/>
          <p:nvPr/>
        </p:nvSpPr>
        <p:spPr>
          <a:xfrm>
            <a:off x="6994344" y="1840695"/>
            <a:ext cx="3524844" cy="609600"/>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600" dirty="0" smtClean="0">
                <a:solidFill>
                  <a:prstClr val="black"/>
                </a:solidFill>
                <a:cs typeface="Segoe UI" panose="020B0502040204020203" pitchFamily="34" charset="0"/>
              </a:rPr>
              <a:t>Event Hub</a:t>
            </a:r>
            <a:endParaRPr lang="en-US" sz="1600" dirty="0">
              <a:solidFill>
                <a:prstClr val="black"/>
              </a:solidFill>
              <a:cs typeface="Segoe UI" panose="020B0502040204020203" pitchFamily="34" charset="0"/>
            </a:endParaRPr>
          </a:p>
        </p:txBody>
      </p:sp>
      <p:sp>
        <p:nvSpPr>
          <p:cNvPr id="244" name="Left Arrow 243"/>
          <p:cNvSpPr/>
          <p:nvPr/>
        </p:nvSpPr>
        <p:spPr>
          <a:xfrm rot="10800000">
            <a:off x="6699333" y="1921912"/>
            <a:ext cx="228600" cy="438118"/>
          </a:xfrm>
          <a:prstGeom prst="leftArrow">
            <a:avLst>
              <a:gd name="adj1" fmla="val 50000"/>
              <a:gd name="adj2" fmla="val 77068"/>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dirty="0">
              <a:solidFill>
                <a:prstClr val="black"/>
              </a:solidFill>
              <a:cs typeface="Segoe UI" panose="020B0502040204020203" pitchFamily="34" charset="0"/>
            </a:endParaRPr>
          </a:p>
        </p:txBody>
      </p:sp>
      <p:sp>
        <p:nvSpPr>
          <p:cNvPr id="245" name="Rectangle 244"/>
          <p:cNvSpPr/>
          <p:nvPr/>
        </p:nvSpPr>
        <p:spPr bwMode="auto">
          <a:xfrm>
            <a:off x="596857" y="1664726"/>
            <a:ext cx="136223" cy="14303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47" name="Straight Arrow Connector 246"/>
          <p:cNvCxnSpPr>
            <a:stCxn id="245" idx="3"/>
          </p:cNvCxnSpPr>
          <p:nvPr/>
        </p:nvCxnSpPr>
        <p:spPr>
          <a:xfrm flipV="1">
            <a:off x="733080" y="1734939"/>
            <a:ext cx="4385176" cy="1305"/>
          </a:xfrm>
          <a:prstGeom prst="straightConnector1">
            <a:avLst/>
          </a:prstGeom>
          <a:ln w="28575">
            <a:headEnd type="none"/>
            <a:tailEnd type="triangle"/>
          </a:ln>
        </p:spPr>
        <p:style>
          <a:lnRef idx="1">
            <a:schemeClr val="accent6"/>
          </a:lnRef>
          <a:fillRef idx="3">
            <a:schemeClr val="accent6"/>
          </a:fillRef>
          <a:effectRef idx="2">
            <a:schemeClr val="accent6"/>
          </a:effectRef>
          <a:fontRef idx="minor">
            <a:schemeClr val="lt1"/>
          </a:fontRef>
        </p:style>
      </p:cxnSp>
      <p:sp>
        <p:nvSpPr>
          <p:cNvPr id="250" name="Rectangle 249"/>
          <p:cNvSpPr/>
          <p:nvPr/>
        </p:nvSpPr>
        <p:spPr>
          <a:xfrm>
            <a:off x="3260026" y="2238003"/>
            <a:ext cx="1055804" cy="1542527"/>
          </a:xfrm>
          <a:prstGeom prst="rect">
            <a:avLst/>
          </a:prstGeom>
        </p:spPr>
        <p:style>
          <a:lnRef idx="2">
            <a:schemeClr val="dk1"/>
          </a:lnRef>
          <a:fillRef idx="1">
            <a:schemeClr val="lt1"/>
          </a:fillRef>
          <a:effectRef idx="0">
            <a:schemeClr val="dk1"/>
          </a:effectRef>
          <a:fontRef idx="minor">
            <a:schemeClr val="dk1"/>
          </a:fontRef>
        </p:style>
        <p:txBody>
          <a:bodyPr lIns="91440" tIns="91440" rIns="91440" bIns="91440" rtlCol="0" anchor="ctr"/>
          <a:lstStyle/>
          <a:p>
            <a:pPr algn="ctr"/>
            <a:r>
              <a:rPr lang="de-DE" sz="1400" dirty="0">
                <a:solidFill>
                  <a:prstClr val="black"/>
                </a:solidFill>
                <a:cs typeface="Segoe UI" panose="020B0502040204020203" pitchFamily="34" charset="0"/>
              </a:rPr>
              <a:t>Self-</a:t>
            </a:r>
            <a:r>
              <a:rPr lang="de-DE" sz="1400" dirty="0" err="1">
                <a:solidFill>
                  <a:prstClr val="black"/>
                </a:solidFill>
                <a:cs typeface="Segoe UI" panose="020B0502040204020203" pitchFamily="34" charset="0"/>
              </a:rPr>
              <a:t>Hosted</a:t>
            </a:r>
            <a:r>
              <a:rPr lang="de-DE" sz="1400" dirty="0">
                <a:solidFill>
                  <a:prstClr val="black"/>
                </a:solidFill>
                <a:cs typeface="Segoe UI" panose="020B0502040204020203" pitchFamily="34" charset="0"/>
              </a:rPr>
              <a:t> Gateway</a:t>
            </a:r>
            <a:br>
              <a:rPr lang="de-DE" sz="1400" dirty="0">
                <a:solidFill>
                  <a:prstClr val="black"/>
                </a:solidFill>
                <a:cs typeface="Segoe UI" panose="020B0502040204020203" pitchFamily="34" charset="0"/>
              </a:rPr>
            </a:b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MQTT,</a:t>
            </a: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Custom</a:t>
            </a:r>
            <a:endParaRPr lang="en-US" sz="1400" dirty="0">
              <a:solidFill>
                <a:prstClr val="black"/>
              </a:solidFill>
              <a:cs typeface="Segoe UI" panose="020B0502040204020203" pitchFamily="34" charset="0"/>
            </a:endParaRPr>
          </a:p>
        </p:txBody>
      </p:sp>
      <p:sp>
        <p:nvSpPr>
          <p:cNvPr id="251" name="Rectangle 250"/>
          <p:cNvSpPr/>
          <p:nvPr/>
        </p:nvSpPr>
        <p:spPr bwMode="auto">
          <a:xfrm>
            <a:off x="596857" y="2397475"/>
            <a:ext cx="136223" cy="14303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52" name="Straight Arrow Connector 251"/>
          <p:cNvCxnSpPr>
            <a:stCxn id="251" idx="3"/>
          </p:cNvCxnSpPr>
          <p:nvPr/>
        </p:nvCxnSpPr>
        <p:spPr>
          <a:xfrm flipV="1">
            <a:off x="733080" y="2468273"/>
            <a:ext cx="2520798" cy="72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sp>
        <p:nvSpPr>
          <p:cNvPr id="254" name="Rectangle 253"/>
          <p:cNvSpPr/>
          <p:nvPr/>
        </p:nvSpPr>
        <p:spPr bwMode="auto">
          <a:xfrm>
            <a:off x="596857" y="3130224"/>
            <a:ext cx="136223" cy="14303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56" name="Straight Arrow Connector 255"/>
          <p:cNvCxnSpPr/>
          <p:nvPr/>
        </p:nvCxnSpPr>
        <p:spPr>
          <a:xfrm>
            <a:off x="4316625" y="2987844"/>
            <a:ext cx="808574" cy="655"/>
          </a:xfrm>
          <a:prstGeom prst="straightConnector1">
            <a:avLst/>
          </a:prstGeom>
          <a:ln w="28575">
            <a:headEnd type="none"/>
            <a:tailEnd type="triangle"/>
          </a:ln>
        </p:spPr>
        <p:style>
          <a:lnRef idx="1">
            <a:schemeClr val="accent6"/>
          </a:lnRef>
          <a:fillRef idx="3">
            <a:schemeClr val="accent6"/>
          </a:fillRef>
          <a:effectRef idx="2">
            <a:schemeClr val="accent6"/>
          </a:effectRef>
          <a:fontRef idx="minor">
            <a:schemeClr val="lt1"/>
          </a:fontRef>
        </p:style>
      </p:cxnSp>
      <p:sp>
        <p:nvSpPr>
          <p:cNvPr id="259" name="Rectangle 258"/>
          <p:cNvSpPr/>
          <p:nvPr/>
        </p:nvSpPr>
        <p:spPr>
          <a:xfrm>
            <a:off x="1571234" y="2763317"/>
            <a:ext cx="1055804" cy="1573429"/>
          </a:xfrm>
          <a:prstGeom prst="rect">
            <a:avLst/>
          </a:prstGeom>
        </p:spPr>
        <p:style>
          <a:lnRef idx="2">
            <a:schemeClr val="dk1"/>
          </a:lnRef>
          <a:fillRef idx="1">
            <a:schemeClr val="lt1"/>
          </a:fillRef>
          <a:effectRef idx="0">
            <a:schemeClr val="dk1"/>
          </a:effectRef>
          <a:fontRef idx="minor">
            <a:schemeClr val="dk1"/>
          </a:fontRef>
        </p:style>
        <p:txBody>
          <a:bodyPr lIns="91440" tIns="91440" rIns="91440" bIns="91440" rtlCol="0" anchor="ctr"/>
          <a:lstStyle/>
          <a:p>
            <a:pPr algn="ctr"/>
            <a:r>
              <a:rPr lang="de-DE" sz="1400" dirty="0" smtClean="0">
                <a:solidFill>
                  <a:prstClr val="black"/>
                </a:solidFill>
                <a:cs typeface="Segoe UI" panose="020B0502040204020203" pitchFamily="34" charset="0"/>
              </a:rPr>
              <a:t>Field Gateway</a:t>
            </a: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a:solidFill>
                  <a:prstClr val="black"/>
                </a:solidFill>
                <a:cs typeface="Segoe UI" panose="020B0502040204020203" pitchFamily="34" charset="0"/>
              </a:rPr>
              <a:t/>
            </a:r>
            <a:br>
              <a:rPr lang="de-DE" sz="1400" dirty="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OPC UA,</a:t>
            </a:r>
            <a:br>
              <a:rPr lang="de-DE" sz="1400" dirty="0" smtClean="0">
                <a:solidFill>
                  <a:prstClr val="black"/>
                </a:solidFill>
                <a:cs typeface="Segoe UI" panose="020B0502040204020203" pitchFamily="34" charset="0"/>
              </a:rPr>
            </a:br>
            <a:r>
              <a:rPr lang="de-DE" sz="1400" dirty="0" err="1" smtClean="0">
                <a:solidFill>
                  <a:prstClr val="black"/>
                </a:solidFill>
                <a:cs typeface="Segoe UI" panose="020B0502040204020203" pitchFamily="34" charset="0"/>
              </a:rPr>
              <a:t>CoAP</a:t>
            </a:r>
            <a:r>
              <a:rPr lang="de-DE" sz="1400" dirty="0" smtClean="0">
                <a:solidFill>
                  <a:prstClr val="black"/>
                </a:solidFill>
                <a:cs typeface="Segoe UI" panose="020B0502040204020203" pitchFamily="34" charset="0"/>
              </a:rPr>
              <a:t>, </a:t>
            </a:r>
            <a:r>
              <a:rPr lang="de-DE" sz="1400" dirty="0" err="1" smtClean="0">
                <a:solidFill>
                  <a:prstClr val="black"/>
                </a:solidFill>
                <a:cs typeface="Segoe UI" panose="020B0502040204020203" pitchFamily="34" charset="0"/>
              </a:rPr>
              <a:t>AllJoyn</a:t>
            </a:r>
            <a:r>
              <a:rPr lang="de-DE" sz="1400" dirty="0" smtClean="0">
                <a:solidFill>
                  <a:prstClr val="black"/>
                </a:solidFill>
                <a:cs typeface="Segoe UI" panose="020B0502040204020203" pitchFamily="34" charset="0"/>
              </a:rPr>
              <a:t>,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t>
            </a:r>
            <a:endParaRPr lang="en-US" sz="1400" dirty="0">
              <a:solidFill>
                <a:prstClr val="black"/>
              </a:solidFill>
              <a:cs typeface="Segoe UI" panose="020B0502040204020203" pitchFamily="34" charset="0"/>
            </a:endParaRPr>
          </a:p>
        </p:txBody>
      </p:sp>
      <p:cxnSp>
        <p:nvCxnSpPr>
          <p:cNvPr id="260" name="Straight Arrow Connector 259"/>
          <p:cNvCxnSpPr>
            <a:stCxn id="254" idx="3"/>
          </p:cNvCxnSpPr>
          <p:nvPr/>
        </p:nvCxnSpPr>
        <p:spPr>
          <a:xfrm>
            <a:off x="733080" y="3201742"/>
            <a:ext cx="831955" cy="719"/>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cxnSp>
        <p:nvCxnSpPr>
          <p:cNvPr id="263" name="Straight Arrow Connector 262"/>
          <p:cNvCxnSpPr/>
          <p:nvPr/>
        </p:nvCxnSpPr>
        <p:spPr>
          <a:xfrm>
            <a:off x="2620081" y="3541851"/>
            <a:ext cx="633797" cy="995"/>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sp>
        <p:nvSpPr>
          <p:cNvPr id="272" name="Rectangle 271"/>
          <p:cNvSpPr/>
          <p:nvPr/>
        </p:nvSpPr>
        <p:spPr bwMode="auto">
          <a:xfrm>
            <a:off x="603056" y="3863692"/>
            <a:ext cx="136223" cy="14303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73" name="Straight Arrow Connector 272"/>
          <p:cNvCxnSpPr>
            <a:stCxn id="272" idx="3"/>
          </p:cNvCxnSpPr>
          <p:nvPr/>
        </p:nvCxnSpPr>
        <p:spPr>
          <a:xfrm flipV="1">
            <a:off x="739279" y="3934490"/>
            <a:ext cx="825756" cy="72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cxnSp>
        <p:nvCxnSpPr>
          <p:cNvPr id="274" name="Straight Arrow Connector 273"/>
          <p:cNvCxnSpPr/>
          <p:nvPr/>
        </p:nvCxnSpPr>
        <p:spPr>
          <a:xfrm>
            <a:off x="2627038" y="3956402"/>
            <a:ext cx="2498161" cy="11835"/>
          </a:xfrm>
          <a:prstGeom prst="straightConnector1">
            <a:avLst/>
          </a:prstGeom>
          <a:ln w="28575">
            <a:headEnd type="none"/>
            <a:tailEnd type="triangle"/>
          </a:ln>
        </p:spPr>
        <p:style>
          <a:lnRef idx="1">
            <a:schemeClr val="accent6"/>
          </a:lnRef>
          <a:fillRef idx="3">
            <a:schemeClr val="accent6"/>
          </a:fillRef>
          <a:effectRef idx="2">
            <a:schemeClr val="accent6"/>
          </a:effectRef>
          <a:fontRef idx="minor">
            <a:schemeClr val="lt1"/>
          </a:fontRef>
        </p:style>
      </p:cxnSp>
      <p:grpSp>
        <p:nvGrpSpPr>
          <p:cNvPr id="288" name="Group 287"/>
          <p:cNvGrpSpPr/>
          <p:nvPr/>
        </p:nvGrpSpPr>
        <p:grpSpPr>
          <a:xfrm>
            <a:off x="1077314" y="1485971"/>
            <a:ext cx="319565" cy="435941"/>
            <a:chOff x="4699992" y="220662"/>
            <a:chExt cx="319565" cy="435941"/>
          </a:xfrm>
        </p:grpSpPr>
        <p:sp>
          <p:nvSpPr>
            <p:cNvPr id="285" name="Folded Corner 284"/>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87" name="Straight Arrow Connector 286"/>
            <p:cNvCxnSpPr/>
            <p:nvPr/>
          </p:nvCxnSpPr>
          <p:spPr>
            <a:xfrm>
              <a:off x="4699992" y="220662"/>
              <a:ext cx="319565" cy="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grpSp>
      <p:grpSp>
        <p:nvGrpSpPr>
          <p:cNvPr id="292" name="Group 291"/>
          <p:cNvGrpSpPr/>
          <p:nvPr/>
        </p:nvGrpSpPr>
        <p:grpSpPr>
          <a:xfrm>
            <a:off x="10359405" y="1883946"/>
            <a:ext cx="319565" cy="435941"/>
            <a:chOff x="4699992" y="220662"/>
            <a:chExt cx="319565" cy="435941"/>
          </a:xfrm>
        </p:grpSpPr>
        <p:sp>
          <p:nvSpPr>
            <p:cNvPr id="293" name="Folded Corner 292"/>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94" name="Straight Arrow Connector 293"/>
            <p:cNvCxnSpPr/>
            <p:nvPr/>
          </p:nvCxnSpPr>
          <p:spPr>
            <a:xfrm>
              <a:off x="4699992" y="220662"/>
              <a:ext cx="319565" cy="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grpSp>
      <p:grpSp>
        <p:nvGrpSpPr>
          <p:cNvPr id="289" name="Group 288"/>
          <p:cNvGrpSpPr/>
          <p:nvPr/>
        </p:nvGrpSpPr>
        <p:grpSpPr>
          <a:xfrm>
            <a:off x="5608637" y="1613521"/>
            <a:ext cx="319565" cy="435941"/>
            <a:chOff x="4699992" y="220662"/>
            <a:chExt cx="319565" cy="435941"/>
          </a:xfrm>
        </p:grpSpPr>
        <p:sp>
          <p:nvSpPr>
            <p:cNvPr id="290" name="Folded Corner 289"/>
            <p:cNvSpPr/>
            <p:nvPr/>
          </p:nvSpPr>
          <p:spPr>
            <a:xfrm>
              <a:off x="4699992" y="310074"/>
              <a:ext cx="319565" cy="346529"/>
            </a:xfrm>
            <a:prstGeom prst="foldedCorne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2040" dirty="0" smtClean="0">
                  <a:solidFill>
                    <a:srgbClr val="5B9BD5">
                      <a:lumMod val="75000"/>
                    </a:srgbClr>
                  </a:solidFill>
                  <a:cs typeface="Segoe UI" panose="020B0502040204020203" pitchFamily="34" charset="0"/>
                </a:rPr>
                <a:t>M</a:t>
              </a:r>
              <a:endParaRPr lang="en-US" sz="2040" dirty="0">
                <a:solidFill>
                  <a:srgbClr val="5B9BD5">
                    <a:lumMod val="75000"/>
                  </a:srgbClr>
                </a:solidFill>
                <a:cs typeface="Segoe UI" panose="020B0502040204020203" pitchFamily="34" charset="0"/>
              </a:endParaRPr>
            </a:p>
          </p:txBody>
        </p:sp>
        <p:cxnSp>
          <p:nvCxnSpPr>
            <p:cNvPr id="291" name="Straight Arrow Connector 290"/>
            <p:cNvCxnSpPr/>
            <p:nvPr/>
          </p:nvCxnSpPr>
          <p:spPr>
            <a:xfrm>
              <a:off x="4699992" y="220662"/>
              <a:ext cx="319565" cy="0"/>
            </a:xfrm>
            <a:prstGeom prst="straightConnector1">
              <a:avLst/>
            </a:prstGeom>
            <a:ln>
              <a:headEnd type="none"/>
              <a:tailEnd type="triangle"/>
            </a:ln>
          </p:spPr>
          <p:style>
            <a:lnRef idx="2">
              <a:schemeClr val="dk1"/>
            </a:lnRef>
            <a:fillRef idx="1">
              <a:schemeClr val="lt1"/>
            </a:fillRef>
            <a:effectRef idx="0">
              <a:schemeClr val="dk1"/>
            </a:effectRef>
            <a:fontRef idx="minor">
              <a:schemeClr val="dk1"/>
            </a:fontRef>
          </p:style>
        </p:cxnSp>
      </p:grpSp>
      <p:sp>
        <p:nvSpPr>
          <p:cNvPr id="301" name="Oval 300"/>
          <p:cNvSpPr/>
          <p:nvPr/>
        </p:nvSpPr>
        <p:spPr bwMode="auto">
          <a:xfrm>
            <a:off x="5585685" y="1973358"/>
            <a:ext cx="136223" cy="143035"/>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Oval 301"/>
          <p:cNvSpPr/>
          <p:nvPr/>
        </p:nvSpPr>
        <p:spPr bwMode="auto">
          <a:xfrm>
            <a:off x="10315321" y="2216995"/>
            <a:ext cx="136223" cy="143035"/>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04" name="Straight Connector 303"/>
          <p:cNvCxnSpPr/>
          <p:nvPr/>
        </p:nvCxnSpPr>
        <p:spPr>
          <a:xfrm flipH="1">
            <a:off x="5302492" y="1557656"/>
            <a:ext cx="9344" cy="4380378"/>
          </a:xfrm>
          <a:prstGeom prst="line">
            <a:avLst/>
          </a:prstGeom>
          <a:ln>
            <a:headEnd type="none"/>
            <a:tailEnd type="none"/>
          </a:ln>
        </p:spPr>
        <p:style>
          <a:lnRef idx="2">
            <a:schemeClr val="dk1"/>
          </a:lnRef>
          <a:fillRef idx="1">
            <a:schemeClr val="lt1"/>
          </a:fillRef>
          <a:effectRef idx="0">
            <a:schemeClr val="dk1"/>
          </a:effectRef>
          <a:fontRef idx="minor">
            <a:schemeClr val="dk1"/>
          </a:fontRef>
        </p:style>
      </p:cxnSp>
      <p:sp>
        <p:nvSpPr>
          <p:cNvPr id="308" name="Rectangle 307"/>
          <p:cNvSpPr/>
          <p:nvPr/>
        </p:nvSpPr>
        <p:spPr>
          <a:xfrm>
            <a:off x="11144949" y="1363206"/>
            <a:ext cx="588016" cy="4946796"/>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
            </a:r>
            <a:br>
              <a:rPr lang="de-DE" sz="1400" dirty="0" smtClean="0">
                <a:solidFill>
                  <a:prstClr val="black"/>
                </a:solidFill>
                <a:cs typeface="Segoe UI" panose="020B0502040204020203" pitchFamily="34" charset="0"/>
              </a:rPr>
            </a:br>
            <a:r>
              <a:rPr lang="de-DE" sz="1400" dirty="0" smtClean="0">
                <a:solidFill>
                  <a:prstClr val="black"/>
                </a:solidFill>
                <a:cs typeface="Segoe UI" panose="020B0502040204020203" pitchFamily="34" charset="0"/>
              </a:rPr>
              <a:t>APIs</a:t>
            </a:r>
            <a:endParaRPr lang="en-US" sz="1400" dirty="0">
              <a:solidFill>
                <a:prstClr val="black"/>
              </a:solidFill>
              <a:cs typeface="Segoe UI" panose="020B0502040204020203" pitchFamily="34" charset="0"/>
            </a:endParaRPr>
          </a:p>
        </p:txBody>
      </p:sp>
      <p:sp>
        <p:nvSpPr>
          <p:cNvPr id="309" name="Left Arrow 308"/>
          <p:cNvSpPr/>
          <p:nvPr/>
        </p:nvSpPr>
        <p:spPr>
          <a:xfrm>
            <a:off x="10887166" y="3062095"/>
            <a:ext cx="228600" cy="239813"/>
          </a:xfrm>
          <a:prstGeom prst="leftArrow">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2040" dirty="0">
              <a:solidFill>
                <a:prstClr val="black"/>
              </a:solidFill>
              <a:cs typeface="Segoe UI" panose="020B0502040204020203" pitchFamily="34" charset="0"/>
            </a:endParaRPr>
          </a:p>
        </p:txBody>
      </p:sp>
      <p:sp>
        <p:nvSpPr>
          <p:cNvPr id="310" name="Rectangle 309"/>
          <p:cNvSpPr/>
          <p:nvPr/>
        </p:nvSpPr>
        <p:spPr bwMode="auto">
          <a:xfrm>
            <a:off x="813880" y="4831360"/>
            <a:ext cx="1465534" cy="141397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1400" dirty="0" smtClean="0">
                <a:solidFill>
                  <a:prstClr val="black"/>
                </a:solidFill>
                <a:ea typeface="Segoe UI" pitchFamily="34" charset="0"/>
                <a:cs typeface="Segoe UI" pitchFamily="34" charset="0"/>
              </a:rPr>
              <a:t>OSS Device </a:t>
            </a:r>
            <a:r>
              <a:rPr lang="de-DE" sz="1400" dirty="0" err="1" smtClean="0">
                <a:solidFill>
                  <a:prstClr val="black"/>
                </a:solidFill>
                <a:ea typeface="Segoe UI" pitchFamily="34" charset="0"/>
                <a:cs typeface="Segoe UI" pitchFamily="34" charset="0"/>
              </a:rPr>
              <a:t>Agents</a:t>
            </a:r>
            <a:endParaRPr lang="en-US" sz="1400" dirty="0" err="1" smtClean="0">
              <a:solidFill>
                <a:prstClr val="black"/>
              </a:solidFill>
              <a:ea typeface="Segoe UI" pitchFamily="34" charset="0"/>
              <a:cs typeface="Segoe UI" pitchFamily="34" charset="0"/>
            </a:endParaRPr>
          </a:p>
        </p:txBody>
      </p:sp>
      <p:sp>
        <p:nvSpPr>
          <p:cNvPr id="324" name="Rectangle 323"/>
          <p:cNvSpPr/>
          <p:nvPr/>
        </p:nvSpPr>
        <p:spPr>
          <a:xfrm>
            <a:off x="898847" y="5881004"/>
            <a:ext cx="1285466" cy="255595"/>
          </a:xfrm>
          <a:prstGeom prst="rect">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de-DE" sz="1400" dirty="0" smtClean="0">
                <a:solidFill>
                  <a:prstClr val="white"/>
                </a:solidFill>
                <a:cs typeface="Segoe UI" panose="020B0502040204020203" pitchFamily="34" charset="0"/>
              </a:rPr>
              <a:t>Management</a:t>
            </a:r>
            <a:endParaRPr lang="en-US" sz="1400" dirty="0">
              <a:solidFill>
                <a:prstClr val="white"/>
              </a:solidFill>
              <a:cs typeface="Segoe UI" panose="020B0502040204020203" pitchFamily="34" charset="0"/>
            </a:endParaRPr>
          </a:p>
        </p:txBody>
      </p:sp>
      <p:sp>
        <p:nvSpPr>
          <p:cNvPr id="325" name="Rectangle 324"/>
          <p:cNvSpPr/>
          <p:nvPr/>
        </p:nvSpPr>
        <p:spPr>
          <a:xfrm>
            <a:off x="898847" y="5609080"/>
            <a:ext cx="1285466" cy="255595"/>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Communication</a:t>
            </a:r>
            <a:endParaRPr lang="en-US" sz="1400" dirty="0">
              <a:solidFill>
                <a:prstClr val="black"/>
              </a:solidFill>
              <a:cs typeface="Segoe UI" panose="020B0502040204020203" pitchFamily="34" charset="0"/>
            </a:endParaRPr>
          </a:p>
        </p:txBody>
      </p:sp>
      <p:sp>
        <p:nvSpPr>
          <p:cNvPr id="326" name="Rectangle 325"/>
          <p:cNvSpPr/>
          <p:nvPr/>
        </p:nvSpPr>
        <p:spPr>
          <a:xfrm>
            <a:off x="898847" y="5340975"/>
            <a:ext cx="1285466" cy="255595"/>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400" dirty="0" err="1" smtClean="0">
                <a:solidFill>
                  <a:prstClr val="black"/>
                </a:solidFill>
                <a:cs typeface="Segoe UI" panose="020B0502040204020203" pitchFamily="34" charset="0"/>
              </a:rPr>
              <a:t>Provisioning</a:t>
            </a:r>
            <a:endParaRPr lang="en-US" sz="1400" dirty="0">
              <a:solidFill>
                <a:prstClr val="black"/>
              </a:solidFill>
              <a:cs typeface="Segoe UI" panose="020B0502040204020203" pitchFamily="34" charset="0"/>
            </a:endParaRPr>
          </a:p>
        </p:txBody>
      </p:sp>
      <p:sp>
        <p:nvSpPr>
          <p:cNvPr id="329" name="Up Arrow 328"/>
          <p:cNvSpPr/>
          <p:nvPr/>
        </p:nvSpPr>
        <p:spPr>
          <a:xfrm rot="16200000">
            <a:off x="6139673" y="5599118"/>
            <a:ext cx="457200" cy="381804"/>
          </a:xfrm>
          <a:prstGeom prst="upArrow">
            <a:avLst/>
          </a:prstGeom>
        </p:spPr>
        <p:style>
          <a:lnRef idx="3">
            <a:schemeClr val="lt1"/>
          </a:lnRef>
          <a:fillRef idx="1">
            <a:schemeClr val="accent4"/>
          </a:fillRef>
          <a:effectRef idx="1">
            <a:schemeClr val="accent4"/>
          </a:effectRef>
          <a:fontRef idx="minor">
            <a:schemeClr val="lt1"/>
          </a:fontRef>
        </p:style>
        <p:txBody>
          <a:bodyPr lIns="0" tIns="0" rIns="0" bIns="0" rtlCol="0" anchor="ctr"/>
          <a:lstStyle/>
          <a:p>
            <a:pPr algn="ctr"/>
            <a:endParaRPr lang="en-US" sz="1600" dirty="0">
              <a:solidFill>
                <a:prstClr val="white"/>
              </a:solidFill>
              <a:cs typeface="Segoe UI" panose="020B0502040204020203" pitchFamily="34" charset="0"/>
            </a:endParaRPr>
          </a:p>
        </p:txBody>
      </p:sp>
      <p:sp>
        <p:nvSpPr>
          <p:cNvPr id="246" name="Rectangular Callout 245"/>
          <p:cNvSpPr/>
          <p:nvPr/>
        </p:nvSpPr>
        <p:spPr>
          <a:xfrm>
            <a:off x="6290998" y="506261"/>
            <a:ext cx="3903592" cy="2585265"/>
          </a:xfrm>
          <a:prstGeom prst="wedgeRectCallout">
            <a:avLst>
              <a:gd name="adj1" fmla="val -33613"/>
              <a:gd name="adj2" fmla="val 134596"/>
            </a:avLst>
          </a:prstGeom>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en-US" sz="2400" dirty="0" smtClean="0">
                <a:solidFill>
                  <a:prstClr val="black"/>
                </a:solidFill>
                <a:cs typeface="Segoe UI" panose="020B0502040204020203" pitchFamily="34" charset="0"/>
              </a:rPr>
              <a:t>Device management foundation capabilities for device state inventory and update delivery</a:t>
            </a:r>
            <a:endParaRPr lang="en-US" sz="2400" dirty="0">
              <a:solidFill>
                <a:prstClr val="black"/>
              </a:solidFill>
              <a:cs typeface="Segoe UI" panose="020B0502040204020203" pitchFamily="34" charset="0"/>
            </a:endParaRPr>
          </a:p>
        </p:txBody>
      </p:sp>
      <p:sp>
        <p:nvSpPr>
          <p:cNvPr id="241" name="Rectangular Callout 240"/>
          <p:cNvSpPr/>
          <p:nvPr/>
        </p:nvSpPr>
        <p:spPr>
          <a:xfrm>
            <a:off x="6316215" y="506260"/>
            <a:ext cx="3903592" cy="2585265"/>
          </a:xfrm>
          <a:prstGeom prst="wedgeRectCallout">
            <a:avLst>
              <a:gd name="adj1" fmla="val -152688"/>
              <a:gd name="adj2" fmla="val 157685"/>
            </a:avLst>
          </a:prstGeom>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en-US" sz="2400" dirty="0" smtClean="0">
                <a:solidFill>
                  <a:prstClr val="black"/>
                </a:solidFill>
                <a:cs typeface="Segoe UI" panose="020B0502040204020203" pitchFamily="34" charset="0"/>
              </a:rPr>
              <a:t>Device management foundation capabilities for device state inventory and update delivery</a:t>
            </a:r>
            <a:endParaRPr lang="en-US" sz="2400" dirty="0">
              <a:solidFill>
                <a:prstClr val="black"/>
              </a:solidFill>
              <a:cs typeface="Segoe UI" panose="020B0502040204020203" pitchFamily="34" charset="0"/>
            </a:endParaRPr>
          </a:p>
        </p:txBody>
      </p:sp>
    </p:spTree>
    <p:extLst>
      <p:ext uri="{BB962C8B-B14F-4D97-AF65-F5344CB8AC3E}">
        <p14:creationId xmlns:p14="http://schemas.microsoft.com/office/powerpoint/2010/main" val="228180809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sz="6000" dirty="0" smtClean="0"/>
              <a:t>Roadmap</a:t>
            </a:r>
            <a:endParaRPr lang="en-US" sz="6000" dirty="0"/>
          </a:p>
        </p:txBody>
      </p:sp>
    </p:spTree>
    <p:extLst>
      <p:ext uri="{BB962C8B-B14F-4D97-AF65-F5344CB8AC3E}">
        <p14:creationId xmlns:p14="http://schemas.microsoft.com/office/powerpoint/2010/main" val="110928483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owchart: Process 32"/>
          <p:cNvSpPr/>
          <p:nvPr/>
        </p:nvSpPr>
        <p:spPr>
          <a:xfrm>
            <a:off x="4172768" y="1577646"/>
            <a:ext cx="7860514" cy="4849538"/>
          </a:xfrm>
          <a:prstGeom prst="flowChartProcess">
            <a:avLst/>
          </a:prstGeom>
        </p:spPr>
        <p:style>
          <a:lnRef idx="1">
            <a:schemeClr val="accent6"/>
          </a:lnRef>
          <a:fillRef idx="3">
            <a:schemeClr val="accent6"/>
          </a:fillRef>
          <a:effectRef idx="2">
            <a:schemeClr val="accent6"/>
          </a:effectRef>
          <a:fontRef idx="minor">
            <a:schemeClr val="lt1"/>
          </a:fontRef>
        </p:style>
        <p:txBody>
          <a:bodyPr rtlCol="0" anchor="b"/>
          <a:lstStyle/>
          <a:p>
            <a:pPr algn="ctr"/>
            <a:r>
              <a:rPr lang="de-DE" sz="1836" dirty="0" err="1">
                <a:solidFill>
                  <a:prstClr val="white"/>
                </a:solidFill>
              </a:rPr>
              <a:t>Policies</a:t>
            </a:r>
            <a:r>
              <a:rPr lang="de-DE" sz="1836" dirty="0">
                <a:solidFill>
                  <a:prstClr val="white"/>
                </a:solidFill>
              </a:rPr>
              <a:t>, </a:t>
            </a:r>
            <a:r>
              <a:rPr lang="de-DE" sz="1836" dirty="0" err="1">
                <a:solidFill>
                  <a:prstClr val="white"/>
                </a:solidFill>
              </a:rPr>
              <a:t>Procedures</a:t>
            </a:r>
            <a:r>
              <a:rPr lang="de-DE" sz="1836" dirty="0">
                <a:solidFill>
                  <a:prstClr val="white"/>
                </a:solidFill>
              </a:rPr>
              <a:t>, </a:t>
            </a:r>
            <a:r>
              <a:rPr lang="de-DE" sz="1836" dirty="0" err="1">
                <a:solidFill>
                  <a:prstClr val="white"/>
                </a:solidFill>
              </a:rPr>
              <a:t>Guidance</a:t>
            </a:r>
            <a:endParaRPr lang="en-US" sz="1836" dirty="0">
              <a:solidFill>
                <a:prstClr val="white"/>
              </a:solidFill>
            </a:endParaRPr>
          </a:p>
        </p:txBody>
      </p:sp>
      <p:sp>
        <p:nvSpPr>
          <p:cNvPr id="4" name="Title 3"/>
          <p:cNvSpPr>
            <a:spLocks noGrp="1"/>
          </p:cNvSpPr>
          <p:nvPr>
            <p:ph type="title"/>
          </p:nvPr>
        </p:nvSpPr>
        <p:spPr/>
        <p:txBody>
          <a:bodyPr/>
          <a:lstStyle/>
          <a:p>
            <a:r>
              <a:rPr lang="de-DE" dirty="0" smtClean="0"/>
              <a:t>IoT </a:t>
            </a:r>
            <a:r>
              <a:rPr lang="de-DE" dirty="0" err="1" smtClean="0"/>
              <a:t>Challenges</a:t>
            </a:r>
            <a:endParaRPr lang="en-US" dirty="0"/>
          </a:p>
        </p:txBody>
      </p:sp>
      <p:sp>
        <p:nvSpPr>
          <p:cNvPr id="3" name="Content Placeholder 2"/>
          <p:cNvSpPr>
            <a:spLocks noGrp="1"/>
          </p:cNvSpPr>
          <p:nvPr>
            <p:ph idx="4294967295"/>
          </p:nvPr>
        </p:nvSpPr>
        <p:spPr>
          <a:xfrm>
            <a:off x="855768" y="1861968"/>
            <a:ext cx="3148636" cy="4437962"/>
          </a:xfrm>
          <a:prstGeom prst="rect">
            <a:avLst/>
          </a:prstGeom>
        </p:spPr>
        <p:txBody>
          <a:bodyPr>
            <a:normAutofit lnSpcReduction="10000"/>
          </a:bodyPr>
          <a:lstStyle/>
          <a:p>
            <a:r>
              <a:rPr lang="en-US" sz="2448" dirty="0"/>
              <a:t>Cost pressure on device hardware</a:t>
            </a:r>
          </a:p>
          <a:p>
            <a:pPr lvl="1"/>
            <a:r>
              <a:rPr lang="en-US" sz="2040" dirty="0"/>
              <a:t>Cheap sensors</a:t>
            </a:r>
          </a:p>
          <a:p>
            <a:pPr lvl="1"/>
            <a:r>
              <a:rPr lang="en-US" sz="2040" dirty="0"/>
              <a:t>Weak/no crypto</a:t>
            </a:r>
          </a:p>
          <a:p>
            <a:pPr lvl="1"/>
            <a:r>
              <a:rPr lang="en-US" sz="2040" dirty="0"/>
              <a:t>Source</a:t>
            </a:r>
            <a:r>
              <a:rPr lang="en-US" sz="2040"/>
              <a:t> of randomness</a:t>
            </a:r>
            <a:endParaRPr lang="en-US" sz="2040" dirty="0"/>
          </a:p>
          <a:p>
            <a:r>
              <a:rPr lang="en-US" sz="2448"/>
              <a:t>Analog </a:t>
            </a:r>
            <a:r>
              <a:rPr lang="en-US" sz="2448" dirty="0"/>
              <a:t>Gap</a:t>
            </a:r>
          </a:p>
          <a:p>
            <a:pPr lvl="1"/>
            <a:r>
              <a:rPr lang="en-US" sz="2040" dirty="0"/>
              <a:t>Manipulations difficult to detect</a:t>
            </a:r>
          </a:p>
          <a:p>
            <a:r>
              <a:rPr lang="en-US" sz="2448" dirty="0"/>
              <a:t>Insecure Platforms</a:t>
            </a:r>
          </a:p>
          <a:p>
            <a:pPr lvl="1"/>
            <a:r>
              <a:rPr lang="de-DE" sz="2040" dirty="0" err="1"/>
              <a:t>Tiny</a:t>
            </a:r>
            <a:r>
              <a:rPr lang="de-DE" sz="2040" dirty="0"/>
              <a:t> Real-Time O</a:t>
            </a:r>
            <a:r>
              <a:rPr lang="en-US" sz="2040" dirty="0" err="1"/>
              <a:t>perating</a:t>
            </a:r>
            <a:r>
              <a:rPr lang="en-US" sz="2040" dirty="0"/>
              <a:t> Systems</a:t>
            </a:r>
          </a:p>
          <a:p>
            <a:pPr lvl="1"/>
            <a:r>
              <a:rPr lang="en-US" sz="2040" dirty="0"/>
              <a:t>Legacy Protocols</a:t>
            </a:r>
          </a:p>
          <a:p>
            <a:pPr lvl="1"/>
            <a:endParaRPr lang="en-US" sz="2040" dirty="0"/>
          </a:p>
        </p:txBody>
      </p:sp>
      <p:sp>
        <p:nvSpPr>
          <p:cNvPr id="25" name="Flowchart: Process 24"/>
          <p:cNvSpPr/>
          <p:nvPr/>
        </p:nvSpPr>
        <p:spPr>
          <a:xfrm>
            <a:off x="4395437" y="1844105"/>
            <a:ext cx="2281548" cy="4096794"/>
          </a:xfrm>
          <a:prstGeom prst="flowChartProcess">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lang="de-DE" sz="1836" dirty="0">
                <a:solidFill>
                  <a:prstClr val="white"/>
                </a:solidFill>
              </a:rPr>
              <a:t>Cloud</a:t>
            </a:r>
            <a:endParaRPr lang="en-US" sz="1836" dirty="0">
              <a:solidFill>
                <a:prstClr val="white"/>
              </a:solidFill>
            </a:endParaRPr>
          </a:p>
        </p:txBody>
      </p:sp>
      <p:sp>
        <p:nvSpPr>
          <p:cNvPr id="26" name="Flowchart: Process 25"/>
          <p:cNvSpPr/>
          <p:nvPr/>
        </p:nvSpPr>
        <p:spPr>
          <a:xfrm>
            <a:off x="6993567" y="1844105"/>
            <a:ext cx="2281548" cy="4096794"/>
          </a:xfrm>
          <a:prstGeom prst="flowChartProcess">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lang="de-DE" sz="1836" dirty="0">
                <a:solidFill>
                  <a:prstClr val="white"/>
                </a:solidFill>
              </a:rPr>
              <a:t>Field Gateways</a:t>
            </a:r>
            <a:endParaRPr lang="en-US" sz="1836" dirty="0">
              <a:solidFill>
                <a:prstClr val="white"/>
              </a:solidFill>
            </a:endParaRPr>
          </a:p>
        </p:txBody>
      </p:sp>
      <p:sp>
        <p:nvSpPr>
          <p:cNvPr id="27" name="Flowchart: Process 26"/>
          <p:cNvSpPr/>
          <p:nvPr/>
        </p:nvSpPr>
        <p:spPr>
          <a:xfrm>
            <a:off x="9583370" y="1844105"/>
            <a:ext cx="2281548" cy="4096793"/>
          </a:xfrm>
          <a:prstGeom prst="flowChartProcess">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lang="de-DE" sz="1836" dirty="0">
                <a:solidFill>
                  <a:prstClr val="white"/>
                </a:solidFill>
              </a:rPr>
              <a:t>Devices</a:t>
            </a:r>
            <a:endParaRPr lang="en-US" sz="1836" dirty="0">
              <a:solidFill>
                <a:prstClr val="white"/>
              </a:solidFill>
            </a:endParaRPr>
          </a:p>
        </p:txBody>
      </p:sp>
      <p:sp>
        <p:nvSpPr>
          <p:cNvPr id="28" name="Rectangle 27"/>
          <p:cNvSpPr/>
          <p:nvPr/>
        </p:nvSpPr>
        <p:spPr>
          <a:xfrm>
            <a:off x="4500906" y="5319457"/>
            <a:ext cx="2085034"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err="1">
                <a:solidFill>
                  <a:prstClr val="black">
                    <a:lumMod val="95000"/>
                    <a:lumOff val="5000"/>
                  </a:prstClr>
                </a:solidFill>
              </a:rPr>
              <a:t>Physical</a:t>
            </a:r>
            <a:endParaRPr lang="en-US" sz="1836" dirty="0">
              <a:solidFill>
                <a:prstClr val="black">
                  <a:lumMod val="95000"/>
                  <a:lumOff val="5000"/>
                </a:prstClr>
              </a:solidFill>
            </a:endParaRPr>
          </a:p>
        </p:txBody>
      </p:sp>
      <p:sp>
        <p:nvSpPr>
          <p:cNvPr id="29" name="Rectangle 28"/>
          <p:cNvSpPr/>
          <p:nvPr/>
        </p:nvSpPr>
        <p:spPr>
          <a:xfrm>
            <a:off x="4493692" y="3892887"/>
            <a:ext cx="7272968" cy="413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a:solidFill>
                  <a:prstClr val="black">
                    <a:lumMod val="95000"/>
                    <a:lumOff val="5000"/>
                  </a:prstClr>
                </a:solidFill>
              </a:rPr>
              <a:t>Global Network</a:t>
            </a:r>
            <a:endParaRPr lang="en-US" sz="1836" dirty="0">
              <a:solidFill>
                <a:prstClr val="black">
                  <a:lumMod val="95000"/>
                  <a:lumOff val="5000"/>
                </a:prstClr>
              </a:solidFill>
            </a:endParaRPr>
          </a:p>
        </p:txBody>
      </p:sp>
      <p:sp>
        <p:nvSpPr>
          <p:cNvPr id="30" name="Rectangle 29"/>
          <p:cNvSpPr/>
          <p:nvPr/>
        </p:nvSpPr>
        <p:spPr>
          <a:xfrm>
            <a:off x="4500907" y="3414513"/>
            <a:ext cx="7272968"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a:solidFill>
                  <a:prstClr val="black">
                    <a:lumMod val="95000"/>
                    <a:lumOff val="5000"/>
                  </a:prstClr>
                </a:solidFill>
              </a:rPr>
              <a:t>Identity and Access Control</a:t>
            </a:r>
            <a:endParaRPr lang="en-US" sz="1836" dirty="0">
              <a:solidFill>
                <a:prstClr val="black">
                  <a:lumMod val="95000"/>
                  <a:lumOff val="5000"/>
                </a:prstClr>
              </a:solidFill>
            </a:endParaRPr>
          </a:p>
        </p:txBody>
      </p:sp>
      <p:sp>
        <p:nvSpPr>
          <p:cNvPr id="31" name="Rectangle 30"/>
          <p:cNvSpPr/>
          <p:nvPr/>
        </p:nvSpPr>
        <p:spPr>
          <a:xfrm>
            <a:off x="9688839" y="2936140"/>
            <a:ext cx="2077818"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a:solidFill>
                  <a:prstClr val="black">
                    <a:lumMod val="95000"/>
                    <a:lumOff val="5000"/>
                  </a:prstClr>
                </a:solidFill>
              </a:rPr>
              <a:t>Application</a:t>
            </a:r>
            <a:endParaRPr lang="en-US" sz="1836" dirty="0">
              <a:solidFill>
                <a:prstClr val="black">
                  <a:lumMod val="95000"/>
                  <a:lumOff val="5000"/>
                </a:prstClr>
              </a:solidFill>
            </a:endParaRPr>
          </a:p>
        </p:txBody>
      </p:sp>
      <p:sp>
        <p:nvSpPr>
          <p:cNvPr id="32" name="Rectangle 31"/>
          <p:cNvSpPr/>
          <p:nvPr/>
        </p:nvSpPr>
        <p:spPr>
          <a:xfrm>
            <a:off x="4493693" y="2457766"/>
            <a:ext cx="2085034"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a:solidFill>
                  <a:prstClr val="black">
                    <a:lumMod val="95000"/>
                    <a:lumOff val="5000"/>
                  </a:prstClr>
                </a:solidFill>
              </a:rPr>
              <a:t>Data</a:t>
            </a:r>
            <a:endParaRPr lang="en-US" sz="1836" dirty="0">
              <a:solidFill>
                <a:prstClr val="black">
                  <a:lumMod val="95000"/>
                  <a:lumOff val="5000"/>
                </a:prstClr>
              </a:solidFill>
            </a:endParaRPr>
          </a:p>
        </p:txBody>
      </p:sp>
      <p:sp>
        <p:nvSpPr>
          <p:cNvPr id="12" name="Rectangle 11"/>
          <p:cNvSpPr/>
          <p:nvPr/>
        </p:nvSpPr>
        <p:spPr>
          <a:xfrm>
            <a:off x="7094873" y="5332227"/>
            <a:ext cx="2085034"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err="1">
                <a:solidFill>
                  <a:prstClr val="black">
                    <a:lumMod val="95000"/>
                    <a:lumOff val="5000"/>
                  </a:prstClr>
                </a:solidFill>
              </a:rPr>
              <a:t>Physical</a:t>
            </a:r>
            <a:endParaRPr lang="en-US" sz="1836" dirty="0">
              <a:solidFill>
                <a:prstClr val="black">
                  <a:lumMod val="95000"/>
                  <a:lumOff val="5000"/>
                </a:prstClr>
              </a:solidFill>
            </a:endParaRPr>
          </a:p>
        </p:txBody>
      </p:sp>
      <p:sp>
        <p:nvSpPr>
          <p:cNvPr id="13" name="Rectangle 12"/>
          <p:cNvSpPr/>
          <p:nvPr/>
        </p:nvSpPr>
        <p:spPr>
          <a:xfrm>
            <a:off x="9688841" y="5328008"/>
            <a:ext cx="2085034"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err="1">
                <a:solidFill>
                  <a:prstClr val="black">
                    <a:lumMod val="95000"/>
                    <a:lumOff val="5000"/>
                  </a:prstClr>
                </a:solidFill>
              </a:rPr>
              <a:t>Physical</a:t>
            </a:r>
            <a:endParaRPr lang="en-US" sz="1836" dirty="0">
              <a:solidFill>
                <a:prstClr val="black">
                  <a:lumMod val="95000"/>
                  <a:lumOff val="5000"/>
                </a:prstClr>
              </a:solidFill>
            </a:endParaRPr>
          </a:p>
        </p:txBody>
      </p:sp>
      <p:sp>
        <p:nvSpPr>
          <p:cNvPr id="14" name="Rectangle 13"/>
          <p:cNvSpPr/>
          <p:nvPr/>
        </p:nvSpPr>
        <p:spPr>
          <a:xfrm>
            <a:off x="4500907" y="4362186"/>
            <a:ext cx="2085034"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err="1">
                <a:solidFill>
                  <a:prstClr val="black">
                    <a:lumMod val="95000"/>
                    <a:lumOff val="5000"/>
                  </a:prstClr>
                </a:solidFill>
              </a:rPr>
              <a:t>Local</a:t>
            </a:r>
            <a:r>
              <a:rPr lang="de-DE" sz="1836" dirty="0">
                <a:solidFill>
                  <a:prstClr val="black">
                    <a:lumMod val="95000"/>
                    <a:lumOff val="5000"/>
                  </a:prstClr>
                </a:solidFill>
              </a:rPr>
              <a:t> Network</a:t>
            </a:r>
            <a:endParaRPr lang="en-US" sz="1836" dirty="0">
              <a:solidFill>
                <a:prstClr val="black">
                  <a:lumMod val="95000"/>
                  <a:lumOff val="5000"/>
                </a:prstClr>
              </a:solidFill>
            </a:endParaRPr>
          </a:p>
        </p:txBody>
      </p:sp>
      <p:sp>
        <p:nvSpPr>
          <p:cNvPr id="15" name="Rectangle 14"/>
          <p:cNvSpPr/>
          <p:nvPr/>
        </p:nvSpPr>
        <p:spPr>
          <a:xfrm>
            <a:off x="7099037" y="4371260"/>
            <a:ext cx="4674838"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err="1">
                <a:solidFill>
                  <a:prstClr val="black">
                    <a:lumMod val="95000"/>
                    <a:lumOff val="5000"/>
                  </a:prstClr>
                </a:solidFill>
              </a:rPr>
              <a:t>Local</a:t>
            </a:r>
            <a:r>
              <a:rPr lang="de-DE" sz="1836" dirty="0">
                <a:solidFill>
                  <a:prstClr val="black">
                    <a:lumMod val="95000"/>
                    <a:lumOff val="5000"/>
                  </a:prstClr>
                </a:solidFill>
              </a:rPr>
              <a:t> Network</a:t>
            </a:r>
            <a:endParaRPr lang="en-US" sz="1836" dirty="0">
              <a:solidFill>
                <a:prstClr val="black">
                  <a:lumMod val="95000"/>
                  <a:lumOff val="5000"/>
                </a:prstClr>
              </a:solidFill>
            </a:endParaRPr>
          </a:p>
        </p:txBody>
      </p:sp>
      <p:sp>
        <p:nvSpPr>
          <p:cNvPr id="17" name="Rectangle 16"/>
          <p:cNvSpPr/>
          <p:nvPr/>
        </p:nvSpPr>
        <p:spPr>
          <a:xfrm>
            <a:off x="7094872" y="2939487"/>
            <a:ext cx="2077818"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a:solidFill>
                  <a:prstClr val="black">
                    <a:lumMod val="95000"/>
                    <a:lumOff val="5000"/>
                  </a:prstClr>
                </a:solidFill>
              </a:rPr>
              <a:t>Edge</a:t>
            </a:r>
            <a:endParaRPr lang="en-US" sz="1836" dirty="0">
              <a:solidFill>
                <a:prstClr val="black">
                  <a:lumMod val="95000"/>
                  <a:lumOff val="5000"/>
                </a:prstClr>
              </a:solidFill>
            </a:endParaRPr>
          </a:p>
        </p:txBody>
      </p:sp>
      <p:sp>
        <p:nvSpPr>
          <p:cNvPr id="18" name="Rectangle 17"/>
          <p:cNvSpPr/>
          <p:nvPr/>
        </p:nvSpPr>
        <p:spPr>
          <a:xfrm>
            <a:off x="4500907" y="2939487"/>
            <a:ext cx="2077818"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a:solidFill>
                  <a:prstClr val="black">
                    <a:lumMod val="95000"/>
                    <a:lumOff val="5000"/>
                  </a:prstClr>
                </a:solidFill>
              </a:rPr>
              <a:t>Application</a:t>
            </a:r>
            <a:endParaRPr lang="en-US" sz="1836" dirty="0">
              <a:solidFill>
                <a:prstClr val="black">
                  <a:lumMod val="95000"/>
                  <a:lumOff val="5000"/>
                </a:prstClr>
              </a:solidFill>
            </a:endParaRPr>
          </a:p>
        </p:txBody>
      </p:sp>
      <p:sp>
        <p:nvSpPr>
          <p:cNvPr id="19" name="Rectangle 18"/>
          <p:cNvSpPr/>
          <p:nvPr/>
        </p:nvSpPr>
        <p:spPr>
          <a:xfrm>
            <a:off x="7087658" y="2457766"/>
            <a:ext cx="2085034"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a:solidFill>
                  <a:prstClr val="black">
                    <a:lumMod val="95000"/>
                    <a:lumOff val="5000"/>
                  </a:prstClr>
                </a:solidFill>
              </a:rPr>
              <a:t>Data</a:t>
            </a:r>
            <a:endParaRPr lang="en-US" sz="1836" dirty="0">
              <a:solidFill>
                <a:prstClr val="black">
                  <a:lumMod val="95000"/>
                  <a:lumOff val="5000"/>
                </a:prstClr>
              </a:solidFill>
            </a:endParaRPr>
          </a:p>
        </p:txBody>
      </p:sp>
      <p:sp>
        <p:nvSpPr>
          <p:cNvPr id="20" name="Rectangle 19"/>
          <p:cNvSpPr/>
          <p:nvPr/>
        </p:nvSpPr>
        <p:spPr>
          <a:xfrm>
            <a:off x="9681623" y="2457766"/>
            <a:ext cx="2085034"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a:solidFill>
                  <a:prstClr val="black">
                    <a:lumMod val="95000"/>
                    <a:lumOff val="5000"/>
                  </a:prstClr>
                </a:solidFill>
              </a:rPr>
              <a:t>Data</a:t>
            </a:r>
            <a:endParaRPr lang="en-US" sz="1836" dirty="0">
              <a:solidFill>
                <a:prstClr val="black">
                  <a:lumMod val="95000"/>
                  <a:lumOff val="5000"/>
                </a:prstClr>
              </a:solidFill>
            </a:endParaRPr>
          </a:p>
        </p:txBody>
      </p:sp>
      <p:sp>
        <p:nvSpPr>
          <p:cNvPr id="22" name="Rectangle 21"/>
          <p:cNvSpPr/>
          <p:nvPr/>
        </p:nvSpPr>
        <p:spPr>
          <a:xfrm>
            <a:off x="9688841" y="4849634"/>
            <a:ext cx="2085034"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a:solidFill>
                  <a:prstClr val="black">
                    <a:lumMod val="95000"/>
                    <a:lumOff val="5000"/>
                  </a:prstClr>
                </a:solidFill>
              </a:rPr>
              <a:t>Host</a:t>
            </a:r>
            <a:endParaRPr lang="en-US" sz="1836" dirty="0">
              <a:solidFill>
                <a:prstClr val="black">
                  <a:lumMod val="95000"/>
                  <a:lumOff val="5000"/>
                </a:prstClr>
              </a:solidFill>
            </a:endParaRPr>
          </a:p>
        </p:txBody>
      </p:sp>
      <p:sp>
        <p:nvSpPr>
          <p:cNvPr id="23" name="Rectangle 22"/>
          <p:cNvSpPr/>
          <p:nvPr/>
        </p:nvSpPr>
        <p:spPr>
          <a:xfrm>
            <a:off x="7094874" y="4843767"/>
            <a:ext cx="2085034"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a:solidFill>
                  <a:prstClr val="black">
                    <a:lumMod val="95000"/>
                    <a:lumOff val="5000"/>
                  </a:prstClr>
                </a:solidFill>
              </a:rPr>
              <a:t>Host</a:t>
            </a:r>
            <a:endParaRPr lang="en-US" sz="1836" dirty="0">
              <a:solidFill>
                <a:prstClr val="black">
                  <a:lumMod val="95000"/>
                  <a:lumOff val="5000"/>
                </a:prstClr>
              </a:solidFill>
            </a:endParaRPr>
          </a:p>
        </p:txBody>
      </p:sp>
      <p:sp>
        <p:nvSpPr>
          <p:cNvPr id="24" name="Rectangle 23"/>
          <p:cNvSpPr/>
          <p:nvPr/>
        </p:nvSpPr>
        <p:spPr>
          <a:xfrm>
            <a:off x="4500906" y="4840822"/>
            <a:ext cx="2085034" cy="413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836" dirty="0">
                <a:solidFill>
                  <a:prstClr val="black">
                    <a:lumMod val="95000"/>
                    <a:lumOff val="5000"/>
                  </a:prstClr>
                </a:solidFill>
              </a:rPr>
              <a:t>Host</a:t>
            </a:r>
            <a:endParaRPr lang="en-US" sz="1836" dirty="0">
              <a:solidFill>
                <a:prstClr val="black">
                  <a:lumMod val="95000"/>
                  <a:lumOff val="5000"/>
                </a:prstClr>
              </a:solidFill>
            </a:endParaRPr>
          </a:p>
        </p:txBody>
      </p:sp>
      <p:sp>
        <p:nvSpPr>
          <p:cNvPr id="2" name="Multiply 1"/>
          <p:cNvSpPr/>
          <p:nvPr/>
        </p:nvSpPr>
        <p:spPr>
          <a:xfrm>
            <a:off x="7806842" y="5216730"/>
            <a:ext cx="723365" cy="665198"/>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34" name="Multiply 33"/>
          <p:cNvSpPr/>
          <p:nvPr/>
        </p:nvSpPr>
        <p:spPr>
          <a:xfrm>
            <a:off x="10354799" y="5254531"/>
            <a:ext cx="723365" cy="665198"/>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35" name="Multiply 34"/>
          <p:cNvSpPr/>
          <p:nvPr/>
        </p:nvSpPr>
        <p:spPr>
          <a:xfrm>
            <a:off x="10354799" y="4754505"/>
            <a:ext cx="723365" cy="665198"/>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36" name="Multiply 35"/>
          <p:cNvSpPr/>
          <p:nvPr/>
        </p:nvSpPr>
        <p:spPr>
          <a:xfrm>
            <a:off x="8997614" y="4285372"/>
            <a:ext cx="723365" cy="665198"/>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Tree>
    <p:extLst>
      <p:ext uri="{BB962C8B-B14F-4D97-AF65-F5344CB8AC3E}">
        <p14:creationId xmlns:p14="http://schemas.microsoft.com/office/powerpoint/2010/main" val="328334645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architecturally?</a:t>
            </a:r>
            <a:endParaRPr lang="en-US" dirty="0"/>
          </a:p>
        </p:txBody>
      </p:sp>
      <p:sp>
        <p:nvSpPr>
          <p:cNvPr id="3" name="Content Placeholder 2"/>
          <p:cNvSpPr>
            <a:spLocks noGrp="1"/>
          </p:cNvSpPr>
          <p:nvPr>
            <p:ph idx="4294967295"/>
          </p:nvPr>
        </p:nvSpPr>
        <p:spPr>
          <a:xfrm>
            <a:off x="855768" y="1861968"/>
            <a:ext cx="10103203" cy="4867612"/>
          </a:xfrm>
          <a:prstGeom prst="rect">
            <a:avLst/>
          </a:prstGeom>
        </p:spPr>
        <p:txBody>
          <a:bodyPr>
            <a:normAutofit fontScale="62500" lnSpcReduction="20000"/>
          </a:bodyPr>
          <a:lstStyle/>
          <a:p>
            <a:r>
              <a:rPr lang="en-US" dirty="0" smtClean="0"/>
              <a:t>Service Assisted Communication</a:t>
            </a:r>
          </a:p>
          <a:p>
            <a:pPr lvl="1"/>
            <a:r>
              <a:rPr lang="en-US" dirty="0" smtClean="0"/>
              <a:t>Reduce the attack surface area for system and devices </a:t>
            </a:r>
          </a:p>
          <a:p>
            <a:pPr lvl="1"/>
            <a:r>
              <a:rPr lang="en-US" dirty="0" smtClean="0"/>
              <a:t>Only accept commands to the device from a “trusted source” </a:t>
            </a:r>
          </a:p>
          <a:p>
            <a:pPr lvl="1"/>
            <a:r>
              <a:rPr lang="en-US" dirty="0" smtClean="0"/>
              <a:t>Enforce secure channel</a:t>
            </a:r>
          </a:p>
          <a:p>
            <a:r>
              <a:rPr lang="en-US" dirty="0" smtClean="0"/>
              <a:t>Machine Identity and Access Authorization</a:t>
            </a:r>
          </a:p>
          <a:p>
            <a:pPr lvl="1"/>
            <a:r>
              <a:rPr lang="en-US" i="1" dirty="0" smtClean="0"/>
              <a:t>Who is part of a system and gets to submit data?</a:t>
            </a:r>
          </a:p>
          <a:p>
            <a:pPr lvl="1"/>
            <a:r>
              <a:rPr lang="en-US" i="1" dirty="0" smtClean="0"/>
              <a:t>Authorize the sender</a:t>
            </a:r>
          </a:p>
          <a:p>
            <a:r>
              <a:rPr lang="en-US" dirty="0" smtClean="0"/>
              <a:t>Data Streams and Processing Authorization</a:t>
            </a:r>
          </a:p>
          <a:p>
            <a:pPr lvl="1"/>
            <a:r>
              <a:rPr lang="en-US" i="1" dirty="0" smtClean="0"/>
              <a:t>Which data gets sent and who is authorized to process which data?</a:t>
            </a:r>
          </a:p>
          <a:p>
            <a:pPr lvl="1"/>
            <a:r>
              <a:rPr lang="en-US" i="1" dirty="0"/>
              <a:t>Authorize the </a:t>
            </a:r>
            <a:r>
              <a:rPr lang="en-US" i="1" dirty="0" smtClean="0"/>
              <a:t>receiver</a:t>
            </a:r>
          </a:p>
          <a:p>
            <a:r>
              <a:rPr lang="en-US" dirty="0" smtClean="0"/>
              <a:t>Data Plausibility and Flow Authorization</a:t>
            </a:r>
          </a:p>
          <a:p>
            <a:pPr lvl="1"/>
            <a:r>
              <a:rPr lang="en-US" i="1" dirty="0" smtClean="0"/>
              <a:t>What is the data quality and how plausible is it considering the system context? Is it plausible enough to permit it flowing further into the system and for it to influence decisions?</a:t>
            </a:r>
          </a:p>
          <a:p>
            <a:pPr lvl="1"/>
            <a:r>
              <a:rPr lang="en-US" i="1" dirty="0"/>
              <a:t>Authorize the </a:t>
            </a:r>
            <a:r>
              <a:rPr lang="en-US" i="1" dirty="0" smtClean="0"/>
              <a:t>data stream</a:t>
            </a:r>
          </a:p>
          <a:p>
            <a:r>
              <a:rPr lang="en-US" dirty="0"/>
              <a:t>Data Attestation, Lineage, and Privacy Control</a:t>
            </a:r>
          </a:p>
          <a:p>
            <a:pPr lvl="1"/>
            <a:r>
              <a:rPr lang="en-US" i="1" dirty="0"/>
              <a:t>Where did data originate, who participated in producing it, and how can we answer these questions only in an authorized context and break the associations altogether when required by policy or law?</a:t>
            </a:r>
          </a:p>
          <a:p>
            <a:pPr lvl="1"/>
            <a:r>
              <a:rPr lang="en-US" i="1" dirty="0"/>
              <a:t>Authorize identification and </a:t>
            </a:r>
            <a:r>
              <a:rPr lang="en-US" i="1" dirty="0" smtClean="0"/>
              <a:t>association</a:t>
            </a:r>
            <a:endParaRPr lang="en-US" i="1" dirty="0"/>
          </a:p>
        </p:txBody>
      </p:sp>
      <p:sp>
        <p:nvSpPr>
          <p:cNvPr id="4" name="TextBox 3"/>
          <p:cNvSpPr txBox="1"/>
          <p:nvPr/>
        </p:nvSpPr>
        <p:spPr>
          <a:xfrm>
            <a:off x="11308693" y="2240531"/>
            <a:ext cx="973101" cy="382308"/>
          </a:xfrm>
          <a:prstGeom prst="rect">
            <a:avLst/>
          </a:prstGeom>
          <a:noFill/>
        </p:spPr>
        <p:txBody>
          <a:bodyPr wrap="none" rtlCol="0">
            <a:spAutoFit/>
          </a:bodyPr>
          <a:lstStyle/>
          <a:p>
            <a:r>
              <a:rPr lang="en-US" sz="1836" b="1" dirty="0">
                <a:solidFill>
                  <a:prstClr val="black"/>
                </a:solidFill>
              </a:rPr>
              <a:t>S</a:t>
            </a:r>
            <a:r>
              <a:rPr lang="en-US" sz="1836" dirty="0">
                <a:solidFill>
                  <a:prstClr val="black"/>
                </a:solidFill>
              </a:rPr>
              <a:t>TR</a:t>
            </a:r>
            <a:r>
              <a:rPr lang="en-US" sz="1836" b="1" dirty="0">
                <a:solidFill>
                  <a:prstClr val="black"/>
                </a:solidFill>
              </a:rPr>
              <a:t>IDE</a:t>
            </a:r>
          </a:p>
        </p:txBody>
      </p:sp>
      <p:sp>
        <p:nvSpPr>
          <p:cNvPr id="5" name="TextBox 4"/>
          <p:cNvSpPr txBox="1"/>
          <p:nvPr/>
        </p:nvSpPr>
        <p:spPr>
          <a:xfrm>
            <a:off x="11308693" y="3124550"/>
            <a:ext cx="951848" cy="382308"/>
          </a:xfrm>
          <a:prstGeom prst="rect">
            <a:avLst/>
          </a:prstGeom>
          <a:noFill/>
        </p:spPr>
        <p:txBody>
          <a:bodyPr wrap="none" rtlCol="0">
            <a:spAutoFit/>
          </a:bodyPr>
          <a:lstStyle/>
          <a:p>
            <a:r>
              <a:rPr lang="en-US" sz="1836" b="1" dirty="0">
                <a:solidFill>
                  <a:prstClr val="black"/>
                </a:solidFill>
              </a:rPr>
              <a:t>S</a:t>
            </a:r>
            <a:r>
              <a:rPr lang="en-US" sz="1836" dirty="0">
                <a:solidFill>
                  <a:prstClr val="black"/>
                </a:solidFill>
              </a:rPr>
              <a:t>TRID</a:t>
            </a:r>
            <a:r>
              <a:rPr lang="en-US" sz="1836" b="1" dirty="0">
                <a:solidFill>
                  <a:prstClr val="black"/>
                </a:solidFill>
              </a:rPr>
              <a:t>E</a:t>
            </a:r>
          </a:p>
        </p:txBody>
      </p:sp>
      <p:sp>
        <p:nvSpPr>
          <p:cNvPr id="6" name="TextBox 5"/>
          <p:cNvSpPr txBox="1"/>
          <p:nvPr/>
        </p:nvSpPr>
        <p:spPr>
          <a:xfrm>
            <a:off x="11308693" y="3960029"/>
            <a:ext cx="960022" cy="382308"/>
          </a:xfrm>
          <a:prstGeom prst="rect">
            <a:avLst/>
          </a:prstGeom>
          <a:noFill/>
        </p:spPr>
        <p:txBody>
          <a:bodyPr wrap="none" rtlCol="0">
            <a:spAutoFit/>
          </a:bodyPr>
          <a:lstStyle/>
          <a:p>
            <a:r>
              <a:rPr lang="en-US" sz="1836" dirty="0">
                <a:solidFill>
                  <a:prstClr val="black"/>
                </a:solidFill>
              </a:rPr>
              <a:t>STR</a:t>
            </a:r>
            <a:r>
              <a:rPr lang="en-US" sz="1836" b="1" dirty="0">
                <a:solidFill>
                  <a:prstClr val="black"/>
                </a:solidFill>
              </a:rPr>
              <a:t>ID</a:t>
            </a:r>
            <a:r>
              <a:rPr lang="en-US" sz="1836" dirty="0">
                <a:solidFill>
                  <a:prstClr val="black"/>
                </a:solidFill>
              </a:rPr>
              <a:t>E</a:t>
            </a:r>
          </a:p>
        </p:txBody>
      </p:sp>
      <p:sp>
        <p:nvSpPr>
          <p:cNvPr id="7" name="TextBox 6"/>
          <p:cNvSpPr txBox="1"/>
          <p:nvPr/>
        </p:nvSpPr>
        <p:spPr>
          <a:xfrm>
            <a:off x="11308693" y="4753362"/>
            <a:ext cx="960022" cy="382308"/>
          </a:xfrm>
          <a:prstGeom prst="rect">
            <a:avLst/>
          </a:prstGeom>
          <a:noFill/>
        </p:spPr>
        <p:txBody>
          <a:bodyPr wrap="none" rtlCol="0">
            <a:spAutoFit/>
          </a:bodyPr>
          <a:lstStyle/>
          <a:p>
            <a:r>
              <a:rPr lang="en-US" sz="1836" b="1" dirty="0">
                <a:solidFill>
                  <a:prstClr val="black"/>
                </a:solidFill>
              </a:rPr>
              <a:t>ST</a:t>
            </a:r>
            <a:r>
              <a:rPr lang="en-US" sz="1836" dirty="0">
                <a:solidFill>
                  <a:prstClr val="black"/>
                </a:solidFill>
              </a:rPr>
              <a:t>RIDE</a:t>
            </a:r>
          </a:p>
        </p:txBody>
      </p:sp>
      <p:sp>
        <p:nvSpPr>
          <p:cNvPr id="8" name="TextBox 7"/>
          <p:cNvSpPr txBox="1"/>
          <p:nvPr/>
        </p:nvSpPr>
        <p:spPr>
          <a:xfrm>
            <a:off x="11308693" y="5613617"/>
            <a:ext cx="958388" cy="382308"/>
          </a:xfrm>
          <a:prstGeom prst="rect">
            <a:avLst/>
          </a:prstGeom>
          <a:noFill/>
        </p:spPr>
        <p:txBody>
          <a:bodyPr wrap="none" rtlCol="0">
            <a:spAutoFit/>
          </a:bodyPr>
          <a:lstStyle/>
          <a:p>
            <a:r>
              <a:rPr lang="en-US" sz="1836" b="1" dirty="0">
                <a:solidFill>
                  <a:prstClr val="black"/>
                </a:solidFill>
              </a:rPr>
              <a:t>S</a:t>
            </a:r>
            <a:r>
              <a:rPr lang="en-US" sz="1836" dirty="0">
                <a:solidFill>
                  <a:prstClr val="black"/>
                </a:solidFill>
              </a:rPr>
              <a:t>T</a:t>
            </a:r>
            <a:r>
              <a:rPr lang="en-US" sz="1836" b="1" dirty="0">
                <a:solidFill>
                  <a:prstClr val="black"/>
                </a:solidFill>
              </a:rPr>
              <a:t>R</a:t>
            </a:r>
            <a:r>
              <a:rPr lang="en-US" sz="1836" dirty="0">
                <a:solidFill>
                  <a:prstClr val="black"/>
                </a:solidFill>
              </a:rPr>
              <a:t>IDE</a:t>
            </a:r>
          </a:p>
        </p:txBody>
      </p:sp>
      <p:sp>
        <p:nvSpPr>
          <p:cNvPr id="9" name="Oval 8"/>
          <p:cNvSpPr/>
          <p:nvPr/>
        </p:nvSpPr>
        <p:spPr>
          <a:xfrm>
            <a:off x="10882548" y="2241839"/>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0" name="Oval 9"/>
          <p:cNvSpPr/>
          <p:nvPr/>
        </p:nvSpPr>
        <p:spPr>
          <a:xfrm>
            <a:off x="10882548" y="3121838"/>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2" name="Oval 11"/>
          <p:cNvSpPr/>
          <p:nvPr/>
        </p:nvSpPr>
        <p:spPr>
          <a:xfrm>
            <a:off x="10882548" y="3959095"/>
            <a:ext cx="381000" cy="381000"/>
          </a:xfrm>
          <a:prstGeom prst="ellipse">
            <a:avLst/>
          </a:prstGeom>
          <a:noFill/>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3" name="Oval 12"/>
          <p:cNvSpPr/>
          <p:nvPr/>
        </p:nvSpPr>
        <p:spPr>
          <a:xfrm>
            <a:off x="10882549" y="4754670"/>
            <a:ext cx="381000" cy="381000"/>
          </a:xfrm>
          <a:prstGeom prst="ellipse">
            <a:avLst/>
          </a:prstGeom>
          <a:noFill/>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4" name="Oval 13"/>
          <p:cNvSpPr/>
          <p:nvPr/>
        </p:nvSpPr>
        <p:spPr>
          <a:xfrm>
            <a:off x="10882548" y="5614925"/>
            <a:ext cx="381000" cy="381000"/>
          </a:xfrm>
          <a:prstGeom prst="ellipse">
            <a:avLst/>
          </a:prstGeom>
          <a:noFill/>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Tree>
    <p:extLst>
      <p:ext uri="{BB962C8B-B14F-4D97-AF65-F5344CB8AC3E}">
        <p14:creationId xmlns:p14="http://schemas.microsoft.com/office/powerpoint/2010/main" val="184147607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361468"/>
          </a:xfrm>
        </p:spPr>
        <p:txBody>
          <a:bodyPr/>
          <a:lstStyle/>
          <a:p>
            <a:r>
              <a:rPr lang="en-US" sz="3200" dirty="0" smtClean="0"/>
              <a:t>IoT </a:t>
            </a:r>
            <a:r>
              <a:rPr lang="en-US" sz="3200" dirty="0"/>
              <a:t>Security is a shared responsibility</a:t>
            </a:r>
          </a:p>
          <a:p>
            <a:pPr lvl="1"/>
            <a:r>
              <a:rPr lang="en-US" dirty="0" smtClean="0"/>
              <a:t>Security </a:t>
            </a:r>
            <a:r>
              <a:rPr lang="en-US" dirty="0"/>
              <a:t>concepts to the edge </a:t>
            </a:r>
            <a:endParaRPr lang="en-US" dirty="0" smtClean="0"/>
          </a:p>
          <a:p>
            <a:pPr lvl="1"/>
            <a:r>
              <a:rPr lang="en-US" smtClean="0"/>
              <a:t>Device </a:t>
            </a:r>
            <a:r>
              <a:rPr lang="en-US" dirty="0"/>
              <a:t>code, provisioning, certificates, </a:t>
            </a:r>
            <a:r>
              <a:rPr lang="en-US"/>
              <a:t>data </a:t>
            </a:r>
            <a:r>
              <a:rPr lang="en-US" smtClean="0"/>
              <a:t>management</a:t>
            </a:r>
            <a:endParaRPr lang="en-US" dirty="0"/>
          </a:p>
          <a:p>
            <a:r>
              <a:rPr lang="en-US" sz="3200" dirty="0" smtClean="0"/>
              <a:t>Implement a Secure Development Lifecycle</a:t>
            </a:r>
          </a:p>
          <a:p>
            <a:pPr lvl="1"/>
            <a:r>
              <a:rPr lang="en-US" sz="2800" dirty="0" smtClean="0">
                <a:hlinkClick r:id="rId2"/>
              </a:rPr>
              <a:t>http://microsoft.com/sdl</a:t>
            </a:r>
            <a:endParaRPr lang="en-US" sz="2800" dirty="0" smtClean="0"/>
          </a:p>
          <a:p>
            <a:pPr lvl="1"/>
            <a:r>
              <a:rPr lang="en-US" dirty="0" smtClean="0"/>
              <a:t>Keep track of the cyber supply chain</a:t>
            </a:r>
          </a:p>
          <a:p>
            <a:pPr lvl="1"/>
            <a:r>
              <a:rPr lang="en-US" dirty="0" smtClean="0"/>
              <a:t>Work out an incident response plan that includes updates</a:t>
            </a:r>
          </a:p>
          <a:p>
            <a:r>
              <a:rPr lang="en-US" sz="3200" dirty="0" smtClean="0"/>
              <a:t>Leverage industry best practices for defense-in-depth</a:t>
            </a:r>
          </a:p>
          <a:p>
            <a:pPr lvl="1"/>
            <a:r>
              <a:rPr lang="en-US" dirty="0" smtClean="0"/>
              <a:t>Select device platforms by best balance between feature and security capabilities for your scenario and budget.</a:t>
            </a:r>
          </a:p>
          <a:p>
            <a:pPr lvl="1"/>
            <a:r>
              <a:rPr lang="en-US" dirty="0" smtClean="0"/>
              <a:t>Leverage best practice network design, but don’t just trust the network. </a:t>
            </a:r>
          </a:p>
          <a:p>
            <a:pPr lvl="1"/>
            <a:r>
              <a:rPr lang="en-US" dirty="0" smtClean="0"/>
              <a:t>Establish security boundaries at the application layer</a:t>
            </a:r>
          </a:p>
        </p:txBody>
      </p:sp>
      <p:sp>
        <p:nvSpPr>
          <p:cNvPr id="2" name="Title 1"/>
          <p:cNvSpPr>
            <a:spLocks noGrp="1"/>
          </p:cNvSpPr>
          <p:nvPr>
            <p:ph type="title"/>
          </p:nvPr>
        </p:nvSpPr>
        <p:spPr/>
        <p:txBody>
          <a:bodyPr/>
          <a:lstStyle/>
          <a:p>
            <a:r>
              <a:rPr lang="en-US" dirty="0" smtClean="0"/>
              <a:t>Call to Action!</a:t>
            </a:r>
            <a:endParaRPr lang="en-US" dirty="0"/>
          </a:p>
        </p:txBody>
      </p:sp>
    </p:spTree>
    <p:extLst>
      <p:ext uri="{BB962C8B-B14F-4D97-AF65-F5344CB8AC3E}">
        <p14:creationId xmlns:p14="http://schemas.microsoft.com/office/powerpoint/2010/main" val="4348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p:cNvSpPr/>
          <p:nvPr/>
        </p:nvSpPr>
        <p:spPr>
          <a:xfrm>
            <a:off x="4254898" y="1278498"/>
            <a:ext cx="4560322" cy="5342964"/>
          </a:xfrm>
          <a:prstGeom prst="rect">
            <a:avLst/>
          </a:prstGeom>
          <a:noFill/>
          <a:ln w="28575">
            <a:solidFill>
              <a:schemeClr val="tx2">
                <a:lumMod val="40000"/>
                <a:lumOff val="60000"/>
              </a:schemeClr>
            </a:solidFill>
            <a:prstDash val="sysDot"/>
          </a:ln>
        </p:spPr>
        <p:style>
          <a:lnRef idx="1">
            <a:schemeClr val="accent5"/>
          </a:lnRef>
          <a:fillRef idx="3">
            <a:schemeClr val="accent5"/>
          </a:fillRef>
          <a:effectRef idx="2">
            <a:schemeClr val="accent5"/>
          </a:effectRef>
          <a:fontRef idx="minor">
            <a:schemeClr val="lt1"/>
          </a:fontRef>
        </p:style>
        <p:txBody>
          <a:bodyPr lIns="91440" tIns="91440" rIns="91440" bIns="91440" rtlCol="0" anchor="t"/>
          <a:lstStyle/>
          <a:p>
            <a:pPr algn="ctr"/>
            <a:endParaRPr lang="de-DE" sz="2040" dirty="0" smtClean="0">
              <a:solidFill>
                <a:prstClr val="black"/>
              </a:solidFill>
              <a:cs typeface="Segoe UI" panose="020B0502040204020203" pitchFamily="34" charset="0"/>
            </a:endParaRPr>
          </a:p>
          <a:p>
            <a:pPr algn="ctr"/>
            <a:r>
              <a:rPr lang="de-DE" sz="2040" dirty="0" smtClean="0">
                <a:solidFill>
                  <a:prstClr val="black"/>
                </a:solidFill>
                <a:cs typeface="Segoe UI" panose="020B0502040204020203" pitchFamily="34" charset="0"/>
              </a:rPr>
              <a:t>Internet</a:t>
            </a:r>
            <a:endParaRPr lang="en-US" sz="2040" dirty="0">
              <a:solidFill>
                <a:prstClr val="black"/>
              </a:solidFill>
              <a:cs typeface="Segoe UI" panose="020B0502040204020203" pitchFamily="34" charset="0"/>
            </a:endParaRPr>
          </a:p>
        </p:txBody>
      </p:sp>
      <p:sp>
        <p:nvSpPr>
          <p:cNvPr id="102" name="Rectangle 101"/>
          <p:cNvSpPr/>
          <p:nvPr/>
        </p:nvSpPr>
        <p:spPr>
          <a:xfrm>
            <a:off x="45207" y="2198770"/>
            <a:ext cx="7853180" cy="800626"/>
          </a:xfrm>
          <a:prstGeom prst="rect">
            <a:avLst/>
          </a:prstGeom>
          <a:solidFill>
            <a:schemeClr val="bg2">
              <a:lumMod val="95000"/>
            </a:schemeClr>
          </a:solidFill>
          <a:ln w="28575">
            <a:solidFill>
              <a:schemeClr val="accent4"/>
            </a:solidFill>
            <a:prstDash val="sysDot"/>
          </a:ln>
        </p:spPr>
        <p:style>
          <a:lnRef idx="1">
            <a:schemeClr val="accent5"/>
          </a:lnRef>
          <a:fillRef idx="3">
            <a:schemeClr val="accent5"/>
          </a:fillRef>
          <a:effectRef idx="2">
            <a:schemeClr val="accent5"/>
          </a:effectRef>
          <a:fontRef idx="minor">
            <a:schemeClr val="lt1"/>
          </a:fontRef>
        </p:style>
        <p:txBody>
          <a:bodyPr lIns="91440" tIns="91440" rIns="91440" bIns="91440" rtlCol="0" anchor="t"/>
          <a:lstStyle/>
          <a:p>
            <a:pPr algn="r"/>
            <a:r>
              <a:rPr lang="de-DE" dirty="0" smtClean="0">
                <a:solidFill>
                  <a:prstClr val="black"/>
                </a:solidFill>
                <a:cs typeface="Segoe UI" panose="020B0502040204020203" pitchFamily="34" charset="0"/>
              </a:rPr>
              <a:t>ISP</a:t>
            </a:r>
            <a:endParaRPr lang="en-US" dirty="0">
              <a:solidFill>
                <a:prstClr val="black"/>
              </a:solidFill>
              <a:cs typeface="Segoe UI" panose="020B0502040204020203" pitchFamily="34" charset="0"/>
            </a:endParaRPr>
          </a:p>
        </p:txBody>
      </p:sp>
      <p:sp>
        <p:nvSpPr>
          <p:cNvPr id="101" name="Rectangle 100"/>
          <p:cNvSpPr/>
          <p:nvPr/>
        </p:nvSpPr>
        <p:spPr>
          <a:xfrm>
            <a:off x="46036" y="3259058"/>
            <a:ext cx="7878567" cy="2752804"/>
          </a:xfrm>
          <a:prstGeom prst="rect">
            <a:avLst/>
          </a:prstGeom>
          <a:solidFill>
            <a:schemeClr val="bg2">
              <a:lumMod val="95000"/>
            </a:schemeClr>
          </a:solidFill>
          <a:ln w="28575">
            <a:solidFill>
              <a:srgbClr val="FFFF00"/>
            </a:solidFill>
            <a:prstDash val="sysDot"/>
          </a:ln>
        </p:spPr>
        <p:style>
          <a:lnRef idx="1">
            <a:schemeClr val="accent5"/>
          </a:lnRef>
          <a:fillRef idx="3">
            <a:schemeClr val="accent5"/>
          </a:fillRef>
          <a:effectRef idx="2">
            <a:schemeClr val="accent5"/>
          </a:effectRef>
          <a:fontRef idx="minor">
            <a:schemeClr val="lt1"/>
          </a:fontRef>
        </p:style>
        <p:txBody>
          <a:bodyPr lIns="91440" tIns="91440" rIns="91440" bIns="91440" rtlCol="0" anchor="b"/>
          <a:lstStyle/>
          <a:p>
            <a:pPr algn="r"/>
            <a:r>
              <a:rPr lang="de-DE" dirty="0" smtClean="0">
                <a:solidFill>
                  <a:prstClr val="black"/>
                </a:solidFill>
                <a:cs typeface="Segoe UI" panose="020B0502040204020203" pitchFamily="34" charset="0"/>
              </a:rPr>
              <a:t>(Mobile) Network Operators</a:t>
            </a:r>
            <a:endParaRPr lang="en-US" dirty="0">
              <a:solidFill>
                <a:prstClr val="black"/>
              </a:solidFill>
              <a:cs typeface="Segoe UI" panose="020B0502040204020203" pitchFamily="34" charset="0"/>
            </a:endParaRPr>
          </a:p>
        </p:txBody>
      </p:sp>
      <p:sp>
        <p:nvSpPr>
          <p:cNvPr id="55" name="Rectangle 54"/>
          <p:cNvSpPr/>
          <p:nvPr/>
        </p:nvSpPr>
        <p:spPr>
          <a:xfrm>
            <a:off x="1079430" y="2278964"/>
            <a:ext cx="5562007" cy="2970898"/>
          </a:xfrm>
          <a:prstGeom prst="rect">
            <a:avLst/>
          </a:prstGeom>
          <a:solidFill>
            <a:schemeClr val="accent2">
              <a:lumMod val="20000"/>
              <a:lumOff val="80000"/>
            </a:schemeClr>
          </a:solidFill>
          <a:ln w="28575">
            <a:prstDash val="sysDot"/>
          </a:ln>
        </p:spPr>
        <p:style>
          <a:lnRef idx="1">
            <a:schemeClr val="accent5"/>
          </a:lnRef>
          <a:fillRef idx="3">
            <a:schemeClr val="accent5"/>
          </a:fillRef>
          <a:effectRef idx="2">
            <a:schemeClr val="accent5"/>
          </a:effectRef>
          <a:fontRef idx="minor">
            <a:schemeClr val="lt1"/>
          </a:fontRef>
        </p:style>
        <p:txBody>
          <a:bodyPr lIns="91440" tIns="91440" rIns="91440" bIns="91440" rtlCol="0" anchor="t"/>
          <a:lstStyle/>
          <a:p>
            <a:pPr algn="r"/>
            <a:endParaRPr lang="de-DE" dirty="0" smtClean="0">
              <a:solidFill>
                <a:prstClr val="black"/>
              </a:solidFill>
              <a:cs typeface="Segoe UI" panose="020B0502040204020203" pitchFamily="34" charset="0"/>
            </a:endParaRPr>
          </a:p>
        </p:txBody>
      </p:sp>
      <p:sp>
        <p:nvSpPr>
          <p:cNvPr id="81" name="Rectangle 80"/>
          <p:cNvSpPr/>
          <p:nvPr/>
        </p:nvSpPr>
        <p:spPr>
          <a:xfrm>
            <a:off x="92648" y="2430462"/>
            <a:ext cx="1535567" cy="3110638"/>
          </a:xfrm>
          <a:prstGeom prst="rect">
            <a:avLst/>
          </a:prstGeom>
          <a:solidFill>
            <a:schemeClr val="accent5">
              <a:lumMod val="20000"/>
              <a:lumOff val="80000"/>
            </a:schemeClr>
          </a:solidFill>
          <a:ln w="28575">
            <a:solidFill>
              <a:srgbClr val="FF0000"/>
            </a:solidFill>
            <a:prstDash val="sysDot"/>
          </a:ln>
        </p:spPr>
        <p:style>
          <a:lnRef idx="1">
            <a:schemeClr val="accent5"/>
          </a:lnRef>
          <a:fillRef idx="3">
            <a:schemeClr val="accent5"/>
          </a:fillRef>
          <a:effectRef idx="2">
            <a:schemeClr val="accent5"/>
          </a:effectRef>
          <a:fontRef idx="minor">
            <a:schemeClr val="lt1"/>
          </a:fontRef>
        </p:style>
        <p:txBody>
          <a:bodyPr lIns="91440" tIns="91440" rIns="91440" bIns="91440" rtlCol="0" anchor="b"/>
          <a:lstStyle/>
          <a:p>
            <a:r>
              <a:rPr lang="de-DE" dirty="0" smtClean="0">
                <a:solidFill>
                  <a:prstClr val="black"/>
                </a:solidFill>
                <a:cs typeface="Segoe UI" panose="020B0502040204020203" pitchFamily="34" charset="0"/>
              </a:rPr>
              <a:t>Personal Environment and Networks</a:t>
            </a:r>
            <a:endParaRPr lang="en-US" dirty="0">
              <a:solidFill>
                <a:prstClr val="black"/>
              </a:solidFill>
              <a:cs typeface="Segoe UI" panose="020B0502040204020203" pitchFamily="34" charset="0"/>
            </a:endParaRPr>
          </a:p>
        </p:txBody>
      </p:sp>
      <p:sp>
        <p:nvSpPr>
          <p:cNvPr id="5" name="Title 4"/>
          <p:cNvSpPr>
            <a:spLocks noGrp="1"/>
          </p:cNvSpPr>
          <p:nvPr>
            <p:ph type="title"/>
          </p:nvPr>
        </p:nvSpPr>
        <p:spPr/>
        <p:txBody>
          <a:bodyPr/>
          <a:lstStyle/>
          <a:p>
            <a:r>
              <a:rPr lang="de-DE" dirty="0" err="1" smtClean="0"/>
              <a:t>Connected</a:t>
            </a:r>
            <a:r>
              <a:rPr lang="de-DE" dirty="0" smtClean="0"/>
              <a:t> Things</a:t>
            </a:r>
            <a:endParaRPr lang="en-US" dirty="0"/>
          </a:p>
        </p:txBody>
      </p:sp>
      <p:sp>
        <p:nvSpPr>
          <p:cNvPr id="9" name="Rectangle 8"/>
          <p:cNvSpPr/>
          <p:nvPr/>
        </p:nvSpPr>
        <p:spPr>
          <a:xfrm>
            <a:off x="1474903" y="3641882"/>
            <a:ext cx="755703" cy="692727"/>
          </a:xfrm>
          <a:prstGeom prst="rect">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de-DE" sz="1600" dirty="0" smtClean="0">
                <a:solidFill>
                  <a:prstClr val="white"/>
                </a:solidFill>
                <a:cs typeface="Segoe UI" panose="020B0502040204020203" pitchFamily="34" charset="0"/>
              </a:rPr>
              <a:t>Device</a:t>
            </a:r>
            <a:endParaRPr lang="en-US" sz="1600" dirty="0">
              <a:solidFill>
                <a:prstClr val="white"/>
              </a:solidFill>
              <a:cs typeface="Segoe UI" panose="020B0502040204020203" pitchFamily="34" charset="0"/>
            </a:endParaRPr>
          </a:p>
        </p:txBody>
      </p:sp>
      <p:sp>
        <p:nvSpPr>
          <p:cNvPr id="10" name="Rectangle 9"/>
          <p:cNvSpPr/>
          <p:nvPr/>
        </p:nvSpPr>
        <p:spPr>
          <a:xfrm>
            <a:off x="2605542" y="4725211"/>
            <a:ext cx="755703" cy="692727"/>
          </a:xfrm>
          <a:prstGeom prst="rect">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de-DE" sz="1600" dirty="0" smtClean="0">
                <a:solidFill>
                  <a:prstClr val="white"/>
                </a:solidFill>
                <a:cs typeface="Segoe UI" panose="020B0502040204020203" pitchFamily="34" charset="0"/>
              </a:rPr>
              <a:t>Device</a:t>
            </a:r>
            <a:endParaRPr lang="en-US" sz="1600" dirty="0">
              <a:solidFill>
                <a:prstClr val="white"/>
              </a:solidFill>
              <a:cs typeface="Segoe UI" panose="020B0502040204020203" pitchFamily="34" charset="0"/>
            </a:endParaRPr>
          </a:p>
        </p:txBody>
      </p:sp>
      <p:sp>
        <p:nvSpPr>
          <p:cNvPr id="11" name="Rectangle 10"/>
          <p:cNvSpPr/>
          <p:nvPr/>
        </p:nvSpPr>
        <p:spPr>
          <a:xfrm>
            <a:off x="2606580" y="2781186"/>
            <a:ext cx="755703" cy="692727"/>
          </a:xfrm>
          <a:prstGeom prst="rect">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de-DE" sz="1600" dirty="0" smtClean="0">
                <a:solidFill>
                  <a:prstClr val="black"/>
                </a:solidFill>
                <a:cs typeface="Segoe UI" panose="020B0502040204020203" pitchFamily="34" charset="0"/>
              </a:rPr>
              <a:t>Device</a:t>
            </a:r>
            <a:endParaRPr lang="en-US" sz="1600" dirty="0">
              <a:solidFill>
                <a:prstClr val="black"/>
              </a:solidFill>
              <a:cs typeface="Segoe UI" panose="020B0502040204020203" pitchFamily="34" charset="0"/>
            </a:endParaRPr>
          </a:p>
        </p:txBody>
      </p:sp>
      <p:cxnSp>
        <p:nvCxnSpPr>
          <p:cNvPr id="13" name="Curved Connector 12"/>
          <p:cNvCxnSpPr>
            <a:stCxn id="11" idx="1"/>
            <a:endCxn id="9" idx="0"/>
          </p:cNvCxnSpPr>
          <p:nvPr/>
        </p:nvCxnSpPr>
        <p:spPr>
          <a:xfrm rot="10800000" flipV="1">
            <a:off x="1852756" y="3127550"/>
            <a:ext cx="753825" cy="514332"/>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9" idx="2"/>
            <a:endCxn id="10" idx="1"/>
          </p:cNvCxnSpPr>
          <p:nvPr/>
        </p:nvCxnSpPr>
        <p:spPr>
          <a:xfrm rot="16200000" flipH="1">
            <a:off x="1860665" y="4326698"/>
            <a:ext cx="736966" cy="752787"/>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0" idx="3"/>
            <a:endCxn id="20" idx="2"/>
          </p:cNvCxnSpPr>
          <p:nvPr/>
        </p:nvCxnSpPr>
        <p:spPr>
          <a:xfrm flipV="1">
            <a:off x="3361245" y="4339828"/>
            <a:ext cx="690629" cy="731747"/>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674022" y="3647101"/>
            <a:ext cx="755703" cy="692727"/>
          </a:xfrm>
          <a:prstGeom prst="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sz="1600" dirty="0" smtClean="0">
                <a:solidFill>
                  <a:prstClr val="white"/>
                </a:solidFill>
                <a:cs typeface="Segoe UI" panose="020B0502040204020203" pitchFamily="34" charset="0"/>
              </a:rPr>
              <a:t>Device</a:t>
            </a:r>
            <a:endParaRPr lang="en-US" sz="1600" dirty="0">
              <a:solidFill>
                <a:prstClr val="white"/>
              </a:solidFill>
              <a:cs typeface="Segoe UI" panose="020B0502040204020203" pitchFamily="34" charset="0"/>
            </a:endParaRPr>
          </a:p>
        </p:txBody>
      </p:sp>
      <p:cxnSp>
        <p:nvCxnSpPr>
          <p:cNvPr id="23" name="Curved Connector 22"/>
          <p:cNvCxnSpPr>
            <a:stCxn id="20" idx="0"/>
            <a:endCxn id="11" idx="3"/>
          </p:cNvCxnSpPr>
          <p:nvPr/>
        </p:nvCxnSpPr>
        <p:spPr>
          <a:xfrm rot="16200000" flipV="1">
            <a:off x="3447304" y="3042530"/>
            <a:ext cx="519551" cy="689591"/>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1" idx="2"/>
            <a:endCxn id="10" idx="0"/>
          </p:cNvCxnSpPr>
          <p:nvPr/>
        </p:nvCxnSpPr>
        <p:spPr>
          <a:xfrm flipH="1">
            <a:off x="2983394" y="3473913"/>
            <a:ext cx="1038" cy="125129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2777377" y="1387989"/>
            <a:ext cx="236942" cy="589846"/>
            <a:chOff x="5227636" y="1212849"/>
            <a:chExt cx="304801" cy="836613"/>
          </a:xfrm>
        </p:grpSpPr>
        <p:sp>
          <p:nvSpPr>
            <p:cNvPr id="57" name="Oval 56"/>
            <p:cNvSpPr/>
            <p:nvPr/>
          </p:nvSpPr>
          <p:spPr>
            <a:xfrm>
              <a:off x="5227637" y="1212849"/>
              <a:ext cx="304800" cy="303213"/>
            </a:xfrm>
            <a:prstGeom prst="ellipse">
              <a:avLst/>
            </a:prstGeom>
            <a:noFill/>
            <a:ln w="19050"/>
          </p:spPr>
          <p:style>
            <a:lnRef idx="1">
              <a:schemeClr val="dk1"/>
            </a:lnRef>
            <a:fillRef idx="3">
              <a:schemeClr val="dk1"/>
            </a:fillRef>
            <a:effectRef idx="2">
              <a:schemeClr val="dk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cxnSp>
          <p:nvCxnSpPr>
            <p:cNvPr id="59" name="Straight Connector 58"/>
            <p:cNvCxnSpPr>
              <a:stCxn id="57" idx="4"/>
            </p:cNvCxnSpPr>
            <p:nvPr/>
          </p:nvCxnSpPr>
          <p:spPr>
            <a:xfrm>
              <a:off x="5380037" y="1516062"/>
              <a:ext cx="0" cy="3810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227637" y="1897062"/>
              <a:ext cx="152400" cy="1524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380037" y="1897062"/>
              <a:ext cx="152400" cy="1524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27636" y="1630362"/>
              <a:ext cx="152401" cy="1143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380037" y="1636442"/>
              <a:ext cx="152400" cy="9525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69" name="Curved Connector 25"/>
          <p:cNvCxnSpPr>
            <a:stCxn id="73" idx="4"/>
            <a:endCxn id="11" idx="0"/>
          </p:cNvCxnSpPr>
          <p:nvPr/>
        </p:nvCxnSpPr>
        <p:spPr>
          <a:xfrm>
            <a:off x="2984430" y="2042232"/>
            <a:ext cx="2" cy="738954"/>
          </a:xfrm>
          <a:prstGeom prst="straightConnector1">
            <a:avLst/>
          </a:prstGeom>
          <a:ln w="38100">
            <a:solidFill>
              <a:srgbClr val="E3008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2870130" y="1831484"/>
            <a:ext cx="228600" cy="210748"/>
          </a:xfrm>
          <a:prstGeom prst="ellipse">
            <a:avLst/>
          </a:prstGeom>
          <a:noFill/>
          <a:ln>
            <a:no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cxnSp>
        <p:nvCxnSpPr>
          <p:cNvPr id="75" name="Curved Connector 25"/>
          <p:cNvCxnSpPr>
            <a:stCxn id="73" idx="6"/>
          </p:cNvCxnSpPr>
          <p:nvPr/>
        </p:nvCxnSpPr>
        <p:spPr>
          <a:xfrm>
            <a:off x="3098730" y="1936858"/>
            <a:ext cx="1181101" cy="1609791"/>
          </a:xfrm>
          <a:prstGeom prst="curvedConnector2">
            <a:avLst/>
          </a:prstGeom>
          <a:ln w="38100">
            <a:solidFill>
              <a:srgbClr val="E3008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963938" y="2696586"/>
            <a:ext cx="920915" cy="822808"/>
          </a:xfrm>
          <a:prstGeom prst="rect">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de-DE" sz="1600" dirty="0" smtClean="0">
                <a:solidFill>
                  <a:prstClr val="white"/>
                </a:solidFill>
                <a:cs typeface="Segoe UI" panose="020B0502040204020203" pitchFamily="34" charset="0"/>
              </a:rPr>
              <a:t>Field Gateway</a:t>
            </a:r>
            <a:endParaRPr lang="en-US" sz="1600" dirty="0">
              <a:solidFill>
                <a:prstClr val="white"/>
              </a:solidFill>
              <a:cs typeface="Segoe UI" panose="020B0502040204020203" pitchFamily="34" charset="0"/>
            </a:endParaRPr>
          </a:p>
        </p:txBody>
      </p:sp>
      <p:cxnSp>
        <p:nvCxnSpPr>
          <p:cNvPr id="79" name="Curved Connector 78"/>
          <p:cNvCxnSpPr>
            <a:stCxn id="82" idx="3"/>
            <a:endCxn id="9" idx="1"/>
          </p:cNvCxnSpPr>
          <p:nvPr/>
        </p:nvCxnSpPr>
        <p:spPr>
          <a:xfrm>
            <a:off x="860032" y="2991134"/>
            <a:ext cx="614871" cy="997112"/>
          </a:xfrm>
          <a:prstGeom prst="curved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8385220" y="2092508"/>
            <a:ext cx="3733800" cy="3995554"/>
          </a:xfrm>
          <a:prstGeom prst="rect">
            <a:avLst/>
          </a:prstGeom>
          <a:solidFill>
            <a:schemeClr val="bg1">
              <a:lumMod val="95000"/>
            </a:schemeClr>
          </a:solidFill>
          <a:ln w="28575">
            <a:solidFill>
              <a:schemeClr val="accent2"/>
            </a:solidFill>
            <a:prstDash val="sysDot"/>
          </a:ln>
        </p:spPr>
        <p:style>
          <a:lnRef idx="1">
            <a:schemeClr val="accent5"/>
          </a:lnRef>
          <a:fillRef idx="3">
            <a:schemeClr val="accent5"/>
          </a:fillRef>
          <a:effectRef idx="2">
            <a:schemeClr val="accent5"/>
          </a:effectRef>
          <a:fontRef idx="minor">
            <a:schemeClr val="lt1"/>
          </a:fontRef>
        </p:style>
        <p:txBody>
          <a:bodyPr lIns="91440" tIns="91440" rIns="91440" bIns="91440" rtlCol="0" anchor="b"/>
          <a:lstStyle/>
          <a:p>
            <a:pPr algn="r"/>
            <a:r>
              <a:rPr lang="de-DE" dirty="0" smtClean="0">
                <a:solidFill>
                  <a:prstClr val="black"/>
                </a:solidFill>
                <a:cs typeface="Segoe UI" panose="020B0502040204020203" pitchFamily="34" charset="0"/>
              </a:rPr>
              <a:t>Cloud Systems</a:t>
            </a:r>
            <a:endParaRPr lang="en-US" dirty="0">
              <a:solidFill>
                <a:prstClr val="black"/>
              </a:solidFill>
              <a:cs typeface="Segoe UI" panose="020B0502040204020203" pitchFamily="34" charset="0"/>
            </a:endParaRPr>
          </a:p>
        </p:txBody>
      </p:sp>
      <p:sp>
        <p:nvSpPr>
          <p:cNvPr id="82" name="Rectangle 81"/>
          <p:cNvSpPr/>
          <p:nvPr/>
        </p:nvSpPr>
        <p:spPr>
          <a:xfrm>
            <a:off x="315944" y="2723209"/>
            <a:ext cx="544088" cy="535849"/>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Device</a:t>
            </a:r>
            <a:endParaRPr lang="en-US" sz="1400" dirty="0">
              <a:solidFill>
                <a:prstClr val="black"/>
              </a:solidFill>
              <a:cs typeface="Segoe UI" panose="020B0502040204020203" pitchFamily="34" charset="0"/>
            </a:endParaRPr>
          </a:p>
        </p:txBody>
      </p:sp>
      <p:cxnSp>
        <p:nvCxnSpPr>
          <p:cNvPr id="86" name="Curved Connector 85"/>
          <p:cNvCxnSpPr>
            <a:stCxn id="20" idx="3"/>
            <a:endCxn id="78" idx="1"/>
          </p:cNvCxnSpPr>
          <p:nvPr/>
        </p:nvCxnSpPr>
        <p:spPr>
          <a:xfrm flipV="1">
            <a:off x="4429725" y="3107990"/>
            <a:ext cx="1534213" cy="885475"/>
          </a:xfrm>
          <a:prstGeom prst="curved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8562892" y="3275417"/>
            <a:ext cx="1013006" cy="1459869"/>
          </a:xfrm>
          <a:prstGeom prst="rect">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de-DE" dirty="0" smtClean="0">
                <a:solidFill>
                  <a:prstClr val="black"/>
                </a:solidFill>
                <a:cs typeface="Segoe UI" panose="020B0502040204020203" pitchFamily="34" charset="0"/>
              </a:rPr>
              <a:t>Cloud Gateway</a:t>
            </a:r>
            <a:endParaRPr lang="en-US" dirty="0">
              <a:solidFill>
                <a:prstClr val="black"/>
              </a:solidFill>
              <a:cs typeface="Segoe UI" panose="020B0502040204020203" pitchFamily="34" charset="0"/>
            </a:endParaRPr>
          </a:p>
        </p:txBody>
      </p:sp>
      <p:sp>
        <p:nvSpPr>
          <p:cNvPr id="97" name="Rectangle 96"/>
          <p:cNvSpPr/>
          <p:nvPr/>
        </p:nvSpPr>
        <p:spPr>
          <a:xfrm>
            <a:off x="315944" y="3422577"/>
            <a:ext cx="544088" cy="535849"/>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de-DE" sz="1400" dirty="0" smtClean="0">
                <a:solidFill>
                  <a:prstClr val="black"/>
                </a:solidFill>
                <a:cs typeface="Segoe UI" panose="020B0502040204020203" pitchFamily="34" charset="0"/>
              </a:rPr>
              <a:t>Device</a:t>
            </a:r>
            <a:endParaRPr lang="en-US" sz="1400" dirty="0">
              <a:solidFill>
                <a:prstClr val="black"/>
              </a:solidFill>
              <a:cs typeface="Segoe UI" panose="020B0502040204020203" pitchFamily="34" charset="0"/>
            </a:endParaRPr>
          </a:p>
        </p:txBody>
      </p:sp>
      <p:cxnSp>
        <p:nvCxnSpPr>
          <p:cNvPr id="98" name="Curved Connector 97"/>
          <p:cNvCxnSpPr>
            <a:stCxn id="97" idx="3"/>
            <a:endCxn id="9" idx="1"/>
          </p:cNvCxnSpPr>
          <p:nvPr/>
        </p:nvCxnSpPr>
        <p:spPr>
          <a:xfrm>
            <a:off x="860032" y="3690502"/>
            <a:ext cx="614871" cy="297744"/>
          </a:xfrm>
          <a:prstGeom prst="curved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rot="7400291">
            <a:off x="6820857" y="3312770"/>
            <a:ext cx="354186" cy="329946"/>
            <a:chOff x="4057051" y="6291516"/>
            <a:chExt cx="674802" cy="577145"/>
          </a:xfrm>
        </p:grpSpPr>
        <p:sp>
          <p:nvSpPr>
            <p:cNvPr id="109" name="Block Arc 108"/>
            <p:cNvSpPr/>
            <p:nvPr/>
          </p:nvSpPr>
          <p:spPr>
            <a:xfrm>
              <a:off x="4140958" y="6411461"/>
              <a:ext cx="506988" cy="457200"/>
            </a:xfrm>
            <a:prstGeom prst="blockArc">
              <a:avLst>
                <a:gd name="adj1" fmla="val 11323603"/>
                <a:gd name="adj2" fmla="val 0"/>
                <a:gd name="adj3" fmla="val 15071"/>
              </a:avLst>
            </a:prstGeom>
          </p:spPr>
          <p:style>
            <a:lnRef idx="3">
              <a:schemeClr val="lt1"/>
            </a:lnRef>
            <a:fillRef idx="1">
              <a:schemeClr val="dk1"/>
            </a:fillRef>
            <a:effectRef idx="1">
              <a:schemeClr val="dk1"/>
            </a:effectRef>
            <a:fontRef idx="minor">
              <a:schemeClr val="lt1"/>
            </a:fontRef>
          </p:style>
          <p:txBody>
            <a:bodyPr lIns="0" tIns="0" rIns="0" bIns="0" rtlCol="0" anchor="ctr"/>
            <a:lstStyle/>
            <a:p>
              <a:pPr algn="ctr"/>
              <a:endParaRPr lang="en-US" sz="2040" dirty="0">
                <a:solidFill>
                  <a:prstClr val="black"/>
                </a:solidFill>
                <a:cs typeface="Segoe UI" panose="020B0502040204020203" pitchFamily="34" charset="0"/>
              </a:endParaRPr>
            </a:p>
          </p:txBody>
        </p:sp>
        <p:grpSp>
          <p:nvGrpSpPr>
            <p:cNvPr id="110" name="Group 109"/>
            <p:cNvGrpSpPr/>
            <p:nvPr/>
          </p:nvGrpSpPr>
          <p:grpSpPr>
            <a:xfrm>
              <a:off x="4057051" y="6291516"/>
              <a:ext cx="674802" cy="553212"/>
              <a:chOff x="4057051" y="6291516"/>
              <a:chExt cx="674802" cy="553212"/>
            </a:xfrm>
          </p:grpSpPr>
          <p:sp>
            <p:nvSpPr>
              <p:cNvPr id="111" name="Oval 110"/>
              <p:cNvSpPr/>
              <p:nvPr/>
            </p:nvSpPr>
            <p:spPr>
              <a:xfrm>
                <a:off x="4279831" y="6545262"/>
                <a:ext cx="229242" cy="228600"/>
              </a:xfrm>
              <a:prstGeom prst="ellipse">
                <a:avLst/>
              </a:prstGeom>
            </p:spPr>
            <p:style>
              <a:lnRef idx="3">
                <a:schemeClr val="lt1"/>
              </a:lnRef>
              <a:fillRef idx="1">
                <a:schemeClr val="dk1"/>
              </a:fillRef>
              <a:effectRef idx="1">
                <a:schemeClr val="dk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12" name="Block Arc 111"/>
              <p:cNvSpPr/>
              <p:nvPr/>
            </p:nvSpPr>
            <p:spPr>
              <a:xfrm>
                <a:off x="4057051" y="6291516"/>
                <a:ext cx="674802" cy="553212"/>
              </a:xfrm>
              <a:prstGeom prst="blockArc">
                <a:avLst>
                  <a:gd name="adj1" fmla="val 11436828"/>
                  <a:gd name="adj2" fmla="val 21113766"/>
                  <a:gd name="adj3" fmla="val 11056"/>
                </a:avLst>
              </a:prstGeom>
            </p:spPr>
            <p:style>
              <a:lnRef idx="3">
                <a:schemeClr val="lt1"/>
              </a:lnRef>
              <a:fillRef idx="1">
                <a:schemeClr val="dk1"/>
              </a:fillRef>
              <a:effectRef idx="1">
                <a:schemeClr val="dk1"/>
              </a:effectRef>
              <a:fontRef idx="minor">
                <a:schemeClr val="lt1"/>
              </a:fontRef>
            </p:style>
            <p:txBody>
              <a:bodyPr lIns="0" tIns="0" rIns="0" bIns="0" rtlCol="0" anchor="ctr"/>
              <a:lstStyle/>
              <a:p>
                <a:pPr algn="ctr"/>
                <a:endParaRPr lang="en-US" sz="2040" dirty="0">
                  <a:solidFill>
                    <a:prstClr val="black"/>
                  </a:solidFill>
                  <a:cs typeface="Segoe UI" panose="020B0502040204020203" pitchFamily="34" charset="0"/>
                </a:endParaRPr>
              </a:p>
            </p:txBody>
          </p:sp>
        </p:grpSp>
      </p:grpSp>
      <p:grpSp>
        <p:nvGrpSpPr>
          <p:cNvPr id="113" name="Group 112"/>
          <p:cNvGrpSpPr/>
          <p:nvPr/>
        </p:nvGrpSpPr>
        <p:grpSpPr>
          <a:xfrm rot="7400291">
            <a:off x="3072092" y="5418674"/>
            <a:ext cx="354186" cy="329946"/>
            <a:chOff x="4057051" y="6291516"/>
            <a:chExt cx="674802" cy="577145"/>
          </a:xfrm>
        </p:grpSpPr>
        <p:sp>
          <p:nvSpPr>
            <p:cNvPr id="114" name="Block Arc 113"/>
            <p:cNvSpPr/>
            <p:nvPr/>
          </p:nvSpPr>
          <p:spPr>
            <a:xfrm>
              <a:off x="4140958" y="6411461"/>
              <a:ext cx="506988" cy="457200"/>
            </a:xfrm>
            <a:prstGeom prst="blockArc">
              <a:avLst>
                <a:gd name="adj1" fmla="val 11323603"/>
                <a:gd name="adj2" fmla="val 0"/>
                <a:gd name="adj3" fmla="val 15071"/>
              </a:avLst>
            </a:prstGeom>
          </p:spPr>
          <p:style>
            <a:lnRef idx="3">
              <a:schemeClr val="lt1"/>
            </a:lnRef>
            <a:fillRef idx="1">
              <a:schemeClr val="dk1"/>
            </a:fillRef>
            <a:effectRef idx="1">
              <a:schemeClr val="dk1"/>
            </a:effectRef>
            <a:fontRef idx="minor">
              <a:schemeClr val="lt1"/>
            </a:fontRef>
          </p:style>
          <p:txBody>
            <a:bodyPr lIns="0" tIns="0" rIns="0" bIns="0" rtlCol="0" anchor="ctr"/>
            <a:lstStyle/>
            <a:p>
              <a:pPr algn="ctr"/>
              <a:endParaRPr lang="en-US" sz="2040" dirty="0">
                <a:solidFill>
                  <a:prstClr val="black"/>
                </a:solidFill>
                <a:cs typeface="Segoe UI" panose="020B0502040204020203" pitchFamily="34" charset="0"/>
              </a:endParaRPr>
            </a:p>
          </p:txBody>
        </p:sp>
        <p:grpSp>
          <p:nvGrpSpPr>
            <p:cNvPr id="115" name="Group 114"/>
            <p:cNvGrpSpPr/>
            <p:nvPr/>
          </p:nvGrpSpPr>
          <p:grpSpPr>
            <a:xfrm>
              <a:off x="4057051" y="6291516"/>
              <a:ext cx="674802" cy="553212"/>
              <a:chOff x="4057051" y="6291516"/>
              <a:chExt cx="674802" cy="553212"/>
            </a:xfrm>
          </p:grpSpPr>
          <p:sp>
            <p:nvSpPr>
              <p:cNvPr id="116" name="Oval 115"/>
              <p:cNvSpPr/>
              <p:nvPr/>
            </p:nvSpPr>
            <p:spPr>
              <a:xfrm>
                <a:off x="4279831" y="6545262"/>
                <a:ext cx="229242" cy="228600"/>
              </a:xfrm>
              <a:prstGeom prst="ellipse">
                <a:avLst/>
              </a:prstGeom>
            </p:spPr>
            <p:style>
              <a:lnRef idx="3">
                <a:schemeClr val="lt1"/>
              </a:lnRef>
              <a:fillRef idx="1">
                <a:schemeClr val="dk1"/>
              </a:fillRef>
              <a:effectRef idx="1">
                <a:schemeClr val="dk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17" name="Block Arc 116"/>
              <p:cNvSpPr/>
              <p:nvPr/>
            </p:nvSpPr>
            <p:spPr>
              <a:xfrm>
                <a:off x="4057051" y="6291516"/>
                <a:ext cx="674802" cy="553212"/>
              </a:xfrm>
              <a:prstGeom prst="blockArc">
                <a:avLst>
                  <a:gd name="adj1" fmla="val 11436828"/>
                  <a:gd name="adj2" fmla="val 21113766"/>
                  <a:gd name="adj3" fmla="val 11056"/>
                </a:avLst>
              </a:prstGeom>
            </p:spPr>
            <p:style>
              <a:lnRef idx="3">
                <a:schemeClr val="lt1"/>
              </a:lnRef>
              <a:fillRef idx="1">
                <a:schemeClr val="dk1"/>
              </a:fillRef>
              <a:effectRef idx="1">
                <a:schemeClr val="dk1"/>
              </a:effectRef>
              <a:fontRef idx="minor">
                <a:schemeClr val="lt1"/>
              </a:fontRef>
            </p:style>
            <p:txBody>
              <a:bodyPr lIns="0" tIns="0" rIns="0" bIns="0" rtlCol="0" anchor="ctr"/>
              <a:lstStyle/>
              <a:p>
                <a:pPr algn="ctr"/>
                <a:endParaRPr lang="en-US" sz="2040" dirty="0">
                  <a:solidFill>
                    <a:prstClr val="black"/>
                  </a:solidFill>
                  <a:cs typeface="Segoe UI" panose="020B0502040204020203" pitchFamily="34" charset="0"/>
                </a:endParaRPr>
              </a:p>
            </p:txBody>
          </p:sp>
        </p:grpSp>
      </p:grpSp>
      <p:sp>
        <p:nvSpPr>
          <p:cNvPr id="119" name="TextBox 118"/>
          <p:cNvSpPr txBox="1"/>
          <p:nvPr/>
        </p:nvSpPr>
        <p:spPr>
          <a:xfrm>
            <a:off x="1934987" y="1648680"/>
            <a:ext cx="888767" cy="461665"/>
          </a:xfrm>
          <a:prstGeom prst="rect">
            <a:avLst/>
          </a:prstGeom>
          <a:noFill/>
        </p:spPr>
        <p:txBody>
          <a:bodyPr wrap="square" lIns="91440" tIns="91440" rIns="91440" bIns="91440" rtlCol="0">
            <a:spAutoFit/>
          </a:bodyPr>
          <a:lstStyle/>
          <a:p>
            <a:pPr algn="ctr">
              <a:lnSpc>
                <a:spcPct val="90000"/>
              </a:lnSpc>
              <a:spcAft>
                <a:spcPts val="600"/>
              </a:spcAft>
            </a:pPr>
            <a:r>
              <a:rPr lang="de-DE" sz="1000" dirty="0" err="1" smtClean="0">
                <a:solidFill>
                  <a:srgbClr val="E3008C"/>
                </a:solidFill>
              </a:rPr>
              <a:t>Local</a:t>
            </a:r>
            <a:r>
              <a:rPr lang="de-DE" sz="1000" dirty="0">
                <a:solidFill>
                  <a:srgbClr val="E3008C"/>
                </a:solidFill>
              </a:rPr>
              <a:t/>
            </a:r>
            <a:br>
              <a:rPr lang="de-DE" sz="1000" dirty="0">
                <a:solidFill>
                  <a:srgbClr val="E3008C"/>
                </a:solidFill>
              </a:rPr>
            </a:br>
            <a:r>
              <a:rPr lang="de-DE" sz="1000" dirty="0" smtClean="0">
                <a:solidFill>
                  <a:srgbClr val="E3008C"/>
                </a:solidFill>
              </a:rPr>
              <a:t>Interaction</a:t>
            </a:r>
            <a:endParaRPr lang="en-US" sz="1000" dirty="0" err="1" smtClean="0">
              <a:solidFill>
                <a:srgbClr val="E3008C"/>
              </a:solidFill>
            </a:endParaRPr>
          </a:p>
        </p:txBody>
      </p:sp>
      <p:sp>
        <p:nvSpPr>
          <p:cNvPr id="120" name="Rectangle 119"/>
          <p:cNvSpPr/>
          <p:nvPr/>
        </p:nvSpPr>
        <p:spPr>
          <a:xfrm>
            <a:off x="7283020" y="4845307"/>
            <a:ext cx="887619" cy="756620"/>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de-DE" sz="1600" dirty="0" smtClean="0">
                <a:solidFill>
                  <a:prstClr val="black"/>
                </a:solidFill>
                <a:cs typeface="Segoe UI" panose="020B0502040204020203" pitchFamily="34" charset="0"/>
              </a:rPr>
              <a:t>MNO</a:t>
            </a:r>
            <a:br>
              <a:rPr lang="de-DE" sz="1600" dirty="0" smtClean="0">
                <a:solidFill>
                  <a:prstClr val="black"/>
                </a:solidFill>
                <a:cs typeface="Segoe UI" panose="020B0502040204020203" pitchFamily="34" charset="0"/>
              </a:rPr>
            </a:br>
            <a:r>
              <a:rPr lang="de-DE" sz="1600" dirty="0" smtClean="0">
                <a:solidFill>
                  <a:prstClr val="black"/>
                </a:solidFill>
                <a:cs typeface="Segoe UI" panose="020B0502040204020203" pitchFamily="34" charset="0"/>
              </a:rPr>
              <a:t>Gateway</a:t>
            </a:r>
            <a:endParaRPr lang="en-US" sz="1600" dirty="0">
              <a:solidFill>
                <a:prstClr val="black"/>
              </a:solidFill>
              <a:cs typeface="Segoe UI" panose="020B0502040204020203" pitchFamily="34" charset="0"/>
            </a:endParaRPr>
          </a:p>
        </p:txBody>
      </p:sp>
      <p:grpSp>
        <p:nvGrpSpPr>
          <p:cNvPr id="121" name="Group 120"/>
          <p:cNvGrpSpPr/>
          <p:nvPr/>
        </p:nvGrpSpPr>
        <p:grpSpPr>
          <a:xfrm rot="7400291">
            <a:off x="636192" y="3927024"/>
            <a:ext cx="354186" cy="329946"/>
            <a:chOff x="4057051" y="6291516"/>
            <a:chExt cx="674802" cy="577145"/>
          </a:xfrm>
        </p:grpSpPr>
        <p:sp>
          <p:nvSpPr>
            <p:cNvPr id="122" name="Block Arc 121"/>
            <p:cNvSpPr/>
            <p:nvPr/>
          </p:nvSpPr>
          <p:spPr>
            <a:xfrm>
              <a:off x="4140958" y="6411461"/>
              <a:ext cx="506988" cy="457200"/>
            </a:xfrm>
            <a:prstGeom prst="blockArc">
              <a:avLst>
                <a:gd name="adj1" fmla="val 11323603"/>
                <a:gd name="adj2" fmla="val 0"/>
                <a:gd name="adj3" fmla="val 15071"/>
              </a:avLst>
            </a:prstGeom>
          </p:spPr>
          <p:style>
            <a:lnRef idx="3">
              <a:schemeClr val="lt1"/>
            </a:lnRef>
            <a:fillRef idx="1">
              <a:schemeClr val="dk1"/>
            </a:fillRef>
            <a:effectRef idx="1">
              <a:schemeClr val="dk1"/>
            </a:effectRef>
            <a:fontRef idx="minor">
              <a:schemeClr val="lt1"/>
            </a:fontRef>
          </p:style>
          <p:txBody>
            <a:bodyPr lIns="0" tIns="0" rIns="0" bIns="0" rtlCol="0" anchor="ctr"/>
            <a:lstStyle/>
            <a:p>
              <a:pPr algn="ctr"/>
              <a:endParaRPr lang="en-US" sz="2040" dirty="0">
                <a:solidFill>
                  <a:prstClr val="black"/>
                </a:solidFill>
                <a:cs typeface="Segoe UI" panose="020B0502040204020203" pitchFamily="34" charset="0"/>
              </a:endParaRPr>
            </a:p>
          </p:txBody>
        </p:sp>
        <p:grpSp>
          <p:nvGrpSpPr>
            <p:cNvPr id="123" name="Group 122"/>
            <p:cNvGrpSpPr/>
            <p:nvPr/>
          </p:nvGrpSpPr>
          <p:grpSpPr>
            <a:xfrm>
              <a:off x="4057051" y="6291516"/>
              <a:ext cx="674802" cy="553212"/>
              <a:chOff x="4057051" y="6291516"/>
              <a:chExt cx="674802" cy="553212"/>
            </a:xfrm>
          </p:grpSpPr>
          <p:sp>
            <p:nvSpPr>
              <p:cNvPr id="124" name="Oval 123"/>
              <p:cNvSpPr/>
              <p:nvPr/>
            </p:nvSpPr>
            <p:spPr>
              <a:xfrm>
                <a:off x="4279831" y="6545262"/>
                <a:ext cx="229242" cy="228600"/>
              </a:xfrm>
              <a:prstGeom prst="ellipse">
                <a:avLst/>
              </a:prstGeom>
            </p:spPr>
            <p:style>
              <a:lnRef idx="3">
                <a:schemeClr val="lt1"/>
              </a:lnRef>
              <a:fillRef idx="1">
                <a:schemeClr val="dk1"/>
              </a:fillRef>
              <a:effectRef idx="1">
                <a:schemeClr val="dk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25" name="Block Arc 124"/>
              <p:cNvSpPr/>
              <p:nvPr/>
            </p:nvSpPr>
            <p:spPr>
              <a:xfrm>
                <a:off x="4057051" y="6291516"/>
                <a:ext cx="674802" cy="553212"/>
              </a:xfrm>
              <a:prstGeom prst="blockArc">
                <a:avLst>
                  <a:gd name="adj1" fmla="val 11436828"/>
                  <a:gd name="adj2" fmla="val 21113766"/>
                  <a:gd name="adj3" fmla="val 11056"/>
                </a:avLst>
              </a:prstGeom>
            </p:spPr>
            <p:style>
              <a:lnRef idx="3">
                <a:schemeClr val="lt1"/>
              </a:lnRef>
              <a:fillRef idx="1">
                <a:schemeClr val="dk1"/>
              </a:fillRef>
              <a:effectRef idx="1">
                <a:schemeClr val="dk1"/>
              </a:effectRef>
              <a:fontRef idx="minor">
                <a:schemeClr val="lt1"/>
              </a:fontRef>
            </p:style>
            <p:txBody>
              <a:bodyPr lIns="0" tIns="0" rIns="0" bIns="0" rtlCol="0" anchor="ctr"/>
              <a:lstStyle/>
              <a:p>
                <a:pPr algn="ctr"/>
                <a:endParaRPr lang="en-US" sz="2040" dirty="0">
                  <a:solidFill>
                    <a:prstClr val="black"/>
                  </a:solidFill>
                  <a:cs typeface="Segoe UI" panose="020B0502040204020203" pitchFamily="34" charset="0"/>
                </a:endParaRPr>
              </a:p>
            </p:txBody>
          </p:sp>
        </p:grpSp>
      </p:grpSp>
      <p:cxnSp>
        <p:nvCxnSpPr>
          <p:cNvPr id="126" name="Curved Connector 125"/>
          <p:cNvCxnSpPr/>
          <p:nvPr/>
        </p:nvCxnSpPr>
        <p:spPr>
          <a:xfrm>
            <a:off x="6884853" y="2861682"/>
            <a:ext cx="1671388" cy="928008"/>
          </a:xfrm>
          <a:prstGeom prst="curvedConnector3">
            <a:avLst>
              <a:gd name="adj1" fmla="val 6590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Curved Connector 128"/>
          <p:cNvCxnSpPr/>
          <p:nvPr/>
        </p:nvCxnSpPr>
        <p:spPr>
          <a:xfrm flipV="1">
            <a:off x="8155662" y="4735286"/>
            <a:ext cx="576465" cy="488331"/>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Curved Connector 132"/>
          <p:cNvCxnSpPr>
            <a:endCxn id="120" idx="1"/>
          </p:cNvCxnSpPr>
          <p:nvPr/>
        </p:nvCxnSpPr>
        <p:spPr>
          <a:xfrm rot="16200000" flipH="1">
            <a:off x="6154047" y="4094644"/>
            <a:ext cx="1726564" cy="531381"/>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p:nvPr/>
        </p:nvCxnSpPr>
        <p:spPr>
          <a:xfrm>
            <a:off x="3440537" y="5354945"/>
            <a:ext cx="3842484" cy="351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8556241" y="2198931"/>
            <a:ext cx="3438262" cy="919120"/>
          </a:xfrm>
          <a:prstGeom prst="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smtClean="0">
                <a:solidFill>
                  <a:prstClr val="white"/>
                </a:solidFill>
                <a:cs typeface="Segoe UI" panose="020B0502040204020203" pitchFamily="34" charset="0"/>
              </a:rPr>
              <a:t>Cloud Portals and APIs</a:t>
            </a:r>
            <a:endParaRPr lang="en-US" dirty="0">
              <a:solidFill>
                <a:prstClr val="white"/>
              </a:solidFill>
              <a:cs typeface="Segoe UI" panose="020B0502040204020203" pitchFamily="34" charset="0"/>
            </a:endParaRPr>
          </a:p>
        </p:txBody>
      </p:sp>
      <p:cxnSp>
        <p:nvCxnSpPr>
          <p:cNvPr id="142" name="Curved Connector 25"/>
          <p:cNvCxnSpPr>
            <a:stCxn id="148" idx="3"/>
            <a:endCxn id="141" idx="0"/>
          </p:cNvCxnSpPr>
          <p:nvPr/>
        </p:nvCxnSpPr>
        <p:spPr>
          <a:xfrm>
            <a:off x="3779785" y="1354866"/>
            <a:ext cx="6495587" cy="844065"/>
          </a:xfrm>
          <a:prstGeom prst="curvedConnector2">
            <a:avLst/>
          </a:prstGeom>
          <a:ln w="28575">
            <a:solidFill>
              <a:srgbClr val="5C2D9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4243441" y="1391950"/>
            <a:ext cx="1082636" cy="461665"/>
          </a:xfrm>
          <a:prstGeom prst="rect">
            <a:avLst/>
          </a:prstGeom>
          <a:noFill/>
        </p:spPr>
        <p:txBody>
          <a:bodyPr wrap="square" lIns="91440" tIns="91440" rIns="91440" bIns="91440" rtlCol="0">
            <a:spAutoFit/>
          </a:bodyPr>
          <a:lstStyle/>
          <a:p>
            <a:pPr algn="ctr">
              <a:lnSpc>
                <a:spcPct val="90000"/>
              </a:lnSpc>
              <a:spcAft>
                <a:spcPts val="600"/>
              </a:spcAft>
            </a:pPr>
            <a:r>
              <a:rPr lang="de-DE" sz="1000" dirty="0" smtClean="0">
                <a:solidFill>
                  <a:srgbClr val="5C2D91"/>
                </a:solidFill>
              </a:rPr>
              <a:t>Mobile &amp; Web</a:t>
            </a:r>
            <a:br>
              <a:rPr lang="de-DE" sz="1000" dirty="0" smtClean="0">
                <a:solidFill>
                  <a:srgbClr val="5C2D91"/>
                </a:solidFill>
              </a:rPr>
            </a:br>
            <a:r>
              <a:rPr lang="de-DE" sz="1000" dirty="0" smtClean="0">
                <a:solidFill>
                  <a:srgbClr val="5C2D91"/>
                </a:solidFill>
              </a:rPr>
              <a:t>Interaction</a:t>
            </a:r>
            <a:endParaRPr lang="en-US" sz="1000" dirty="0" err="1" smtClean="0">
              <a:solidFill>
                <a:srgbClr val="5C2D91"/>
              </a:solidFill>
            </a:endParaRPr>
          </a:p>
        </p:txBody>
      </p:sp>
      <p:sp>
        <p:nvSpPr>
          <p:cNvPr id="148" name="Rectangle 147"/>
          <p:cNvSpPr/>
          <p:nvPr/>
        </p:nvSpPr>
        <p:spPr>
          <a:xfrm>
            <a:off x="3499852" y="1099139"/>
            <a:ext cx="279933" cy="511453"/>
          </a:xfrm>
          <a:prstGeom prst="rect">
            <a:avLst/>
          </a:prstGeom>
          <a:solidFill>
            <a:schemeClr val="tx1"/>
          </a:solidFill>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51" name="Rectangle 150"/>
          <p:cNvSpPr/>
          <p:nvPr/>
        </p:nvSpPr>
        <p:spPr>
          <a:xfrm>
            <a:off x="3535483" y="1132025"/>
            <a:ext cx="224899" cy="358097"/>
          </a:xfrm>
          <a:prstGeom prst="rect">
            <a:avLst/>
          </a:prstGeom>
          <a:solidFill>
            <a:schemeClr val="bg1"/>
          </a:solidFill>
          <a:ln>
            <a:no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52" name="Rectangle 151"/>
          <p:cNvSpPr/>
          <p:nvPr/>
        </p:nvSpPr>
        <p:spPr>
          <a:xfrm>
            <a:off x="9771886" y="3690502"/>
            <a:ext cx="1013006" cy="1044784"/>
          </a:xfrm>
          <a:prstGeom prst="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de-DE" dirty="0" smtClean="0">
                <a:solidFill>
                  <a:prstClr val="black"/>
                </a:solidFill>
                <a:cs typeface="Segoe UI" panose="020B0502040204020203" pitchFamily="34" charset="0"/>
              </a:rPr>
              <a:t>Control System</a:t>
            </a:r>
            <a:endParaRPr lang="en-US" dirty="0">
              <a:solidFill>
                <a:prstClr val="black"/>
              </a:solidFill>
              <a:cs typeface="Segoe UI" panose="020B0502040204020203" pitchFamily="34" charset="0"/>
            </a:endParaRPr>
          </a:p>
        </p:txBody>
      </p:sp>
      <p:sp>
        <p:nvSpPr>
          <p:cNvPr id="153" name="Rectangle 152"/>
          <p:cNvSpPr/>
          <p:nvPr/>
        </p:nvSpPr>
        <p:spPr>
          <a:xfrm>
            <a:off x="10980881" y="3380595"/>
            <a:ext cx="1013006" cy="1347936"/>
          </a:xfrm>
          <a:prstGeom prst="rect">
            <a:avLst/>
          </a:prstGeom>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de-DE" dirty="0" smtClean="0">
                <a:solidFill>
                  <a:prstClr val="black"/>
                </a:solidFill>
                <a:cs typeface="Segoe UI" panose="020B0502040204020203" pitchFamily="34" charset="0"/>
              </a:rPr>
              <a:t>Analytics</a:t>
            </a:r>
            <a:endParaRPr lang="en-US" dirty="0">
              <a:solidFill>
                <a:prstClr val="black"/>
              </a:solidFill>
              <a:cs typeface="Segoe UI" panose="020B0502040204020203" pitchFamily="34" charset="0"/>
            </a:endParaRPr>
          </a:p>
        </p:txBody>
      </p:sp>
      <p:sp>
        <p:nvSpPr>
          <p:cNvPr id="154" name="Rectangle 153"/>
          <p:cNvSpPr/>
          <p:nvPr/>
        </p:nvSpPr>
        <p:spPr>
          <a:xfrm>
            <a:off x="9771885" y="5038262"/>
            <a:ext cx="2222001" cy="594664"/>
          </a:xfrm>
          <a:prstGeom prst="rect">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de-DE" dirty="0" smtClean="0">
                <a:solidFill>
                  <a:prstClr val="white"/>
                </a:solidFill>
                <a:cs typeface="Segoe UI" panose="020B0502040204020203" pitchFamily="34" charset="0"/>
              </a:rPr>
              <a:t>Data Management</a:t>
            </a:r>
            <a:endParaRPr lang="en-US" dirty="0">
              <a:solidFill>
                <a:prstClr val="white"/>
              </a:solidFill>
              <a:cs typeface="Segoe UI" panose="020B0502040204020203" pitchFamily="34" charset="0"/>
            </a:endParaRPr>
          </a:p>
        </p:txBody>
      </p:sp>
      <p:cxnSp>
        <p:nvCxnSpPr>
          <p:cNvPr id="158" name="Curved Connector 157"/>
          <p:cNvCxnSpPr/>
          <p:nvPr/>
        </p:nvCxnSpPr>
        <p:spPr>
          <a:xfrm flipV="1">
            <a:off x="9575898" y="3546649"/>
            <a:ext cx="1404983" cy="1"/>
          </a:xfrm>
          <a:prstGeom prst="curvedConnector3">
            <a:avLst>
              <a:gd name="adj1" fmla="val 48616"/>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2" name="Curved Connector 161"/>
          <p:cNvCxnSpPr>
            <a:stCxn id="152" idx="3"/>
          </p:cNvCxnSpPr>
          <p:nvPr/>
        </p:nvCxnSpPr>
        <p:spPr>
          <a:xfrm>
            <a:off x="10784892" y="4212894"/>
            <a:ext cx="19598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7" name="Curved Connector 161"/>
          <p:cNvCxnSpPr/>
          <p:nvPr/>
        </p:nvCxnSpPr>
        <p:spPr>
          <a:xfrm>
            <a:off x="9575898" y="4212894"/>
            <a:ext cx="19598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8" name="Curved Connector 161"/>
          <p:cNvCxnSpPr>
            <a:stCxn id="89" idx="2"/>
            <a:endCxn id="154" idx="1"/>
          </p:cNvCxnSpPr>
          <p:nvPr/>
        </p:nvCxnSpPr>
        <p:spPr>
          <a:xfrm rot="16200000" flipH="1">
            <a:off x="9120486" y="4684195"/>
            <a:ext cx="600308" cy="702490"/>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1" name="Curved Connector 161"/>
          <p:cNvCxnSpPr/>
          <p:nvPr/>
        </p:nvCxnSpPr>
        <p:spPr>
          <a:xfrm>
            <a:off x="10275372" y="4735285"/>
            <a:ext cx="1" cy="309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6" name="Curved Connector 161"/>
          <p:cNvCxnSpPr/>
          <p:nvPr/>
        </p:nvCxnSpPr>
        <p:spPr>
          <a:xfrm>
            <a:off x="11487382" y="4731527"/>
            <a:ext cx="1" cy="309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7" name="Curved Connector 161"/>
          <p:cNvCxnSpPr/>
          <p:nvPr/>
        </p:nvCxnSpPr>
        <p:spPr>
          <a:xfrm>
            <a:off x="10252119" y="3124156"/>
            <a:ext cx="1" cy="55097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9" name="Curved Connector 161"/>
          <p:cNvCxnSpPr>
            <a:endCxn id="153" idx="0"/>
          </p:cNvCxnSpPr>
          <p:nvPr/>
        </p:nvCxnSpPr>
        <p:spPr>
          <a:xfrm>
            <a:off x="11487382" y="3105110"/>
            <a:ext cx="2" cy="27548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4" name="Curved Connector 161"/>
          <p:cNvCxnSpPr>
            <a:endCxn id="154" idx="0"/>
          </p:cNvCxnSpPr>
          <p:nvPr/>
        </p:nvCxnSpPr>
        <p:spPr>
          <a:xfrm>
            <a:off x="10878385" y="3127548"/>
            <a:ext cx="4501" cy="19107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6" name="Curved Connector 185"/>
          <p:cNvCxnSpPr>
            <a:endCxn id="194" idx="0"/>
          </p:cNvCxnSpPr>
          <p:nvPr/>
        </p:nvCxnSpPr>
        <p:spPr>
          <a:xfrm rot="10800000">
            <a:off x="3320725" y="2705484"/>
            <a:ext cx="5235517" cy="686485"/>
          </a:xfrm>
          <a:prstGeom prst="curvedConnector4">
            <a:avLst>
              <a:gd name="adj1" fmla="val 10952"/>
              <a:gd name="adj2" fmla="val 1333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4" name="Oval 193"/>
          <p:cNvSpPr/>
          <p:nvPr/>
        </p:nvSpPr>
        <p:spPr>
          <a:xfrm>
            <a:off x="3200913" y="2705483"/>
            <a:ext cx="239622" cy="220968"/>
          </a:xfrm>
          <a:prstGeom prst="ellipse">
            <a:avLst/>
          </a:prstGeom>
          <a:noFill/>
          <a:ln>
            <a:no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sp>
        <p:nvSpPr>
          <p:cNvPr id="197" name="Rectangular Callout 196"/>
          <p:cNvSpPr/>
          <p:nvPr/>
        </p:nvSpPr>
        <p:spPr>
          <a:xfrm>
            <a:off x="92648" y="6279787"/>
            <a:ext cx="2596555" cy="646475"/>
          </a:xfrm>
          <a:prstGeom prst="wedgeRectCallout">
            <a:avLst>
              <a:gd name="adj1" fmla="val -32088"/>
              <a:gd name="adj2" fmla="val -142872"/>
            </a:avLst>
          </a:prstGeom>
        </p:spPr>
        <p:style>
          <a:lnRef idx="1">
            <a:schemeClr val="accent4"/>
          </a:lnRef>
          <a:fillRef idx="3">
            <a:schemeClr val="accent4"/>
          </a:fillRef>
          <a:effectRef idx="2">
            <a:schemeClr val="accent4"/>
          </a:effectRef>
          <a:fontRef idx="minor">
            <a:schemeClr val="lt1"/>
          </a:fontRef>
        </p:style>
        <p:txBody>
          <a:bodyPr lIns="91440" tIns="0" rIns="91440" bIns="0" rtlCol="0" anchor="ctr"/>
          <a:lstStyle/>
          <a:p>
            <a:pPr algn="ctr"/>
            <a:r>
              <a:rPr lang="de-DE" sz="1400" dirty="0" smtClean="0">
                <a:solidFill>
                  <a:prstClr val="black"/>
                </a:solidFill>
                <a:cs typeface="Segoe UI" panose="020B0502040204020203" pitchFamily="34" charset="0"/>
              </a:rPr>
              <a:t>Watches, </a:t>
            </a:r>
            <a:r>
              <a:rPr lang="de-DE" sz="1400" dirty="0" err="1" smtClean="0">
                <a:solidFill>
                  <a:prstClr val="black"/>
                </a:solidFill>
                <a:cs typeface="Segoe UI" panose="020B0502040204020203" pitchFamily="34" charset="0"/>
              </a:rPr>
              <a:t>Glasses</a:t>
            </a:r>
            <a:r>
              <a:rPr lang="de-DE" sz="1400" dirty="0" smtClean="0">
                <a:solidFill>
                  <a:prstClr val="black"/>
                </a:solidFill>
                <a:cs typeface="Segoe UI" panose="020B0502040204020203" pitchFamily="34" charset="0"/>
              </a:rPr>
              <a:t>, Work Tools, Hearing Aids, </a:t>
            </a:r>
            <a:r>
              <a:rPr lang="de-DE" sz="1400" dirty="0" err="1" smtClean="0">
                <a:solidFill>
                  <a:prstClr val="black"/>
                </a:solidFill>
                <a:cs typeface="Segoe UI" panose="020B0502040204020203" pitchFamily="34" charset="0"/>
              </a:rPr>
              <a:t>Robotic</a:t>
            </a:r>
            <a:r>
              <a:rPr lang="de-DE" sz="1400" dirty="0" smtClean="0">
                <a:solidFill>
                  <a:prstClr val="black"/>
                </a:solidFill>
                <a:cs typeface="Segoe UI" panose="020B0502040204020203" pitchFamily="34" charset="0"/>
              </a:rPr>
              <a:t> Assistance, …</a:t>
            </a:r>
            <a:endParaRPr lang="en-US" sz="1400" dirty="0">
              <a:solidFill>
                <a:prstClr val="black"/>
              </a:solidFill>
              <a:cs typeface="Segoe UI" panose="020B0502040204020203" pitchFamily="34" charset="0"/>
            </a:endParaRPr>
          </a:p>
        </p:txBody>
      </p:sp>
      <p:sp>
        <p:nvSpPr>
          <p:cNvPr id="198" name="Rectangular Callout 197"/>
          <p:cNvSpPr/>
          <p:nvPr/>
        </p:nvSpPr>
        <p:spPr>
          <a:xfrm>
            <a:off x="2759228" y="6279787"/>
            <a:ext cx="2585290" cy="646475"/>
          </a:xfrm>
          <a:prstGeom prst="wedgeRectCallout">
            <a:avLst>
              <a:gd name="adj1" fmla="val -6000"/>
              <a:gd name="adj2" fmla="val -181995"/>
            </a:avLst>
          </a:prstGeom>
        </p:spPr>
        <p:style>
          <a:lnRef idx="1">
            <a:schemeClr val="accent4"/>
          </a:lnRef>
          <a:fillRef idx="3">
            <a:schemeClr val="accent4"/>
          </a:fillRef>
          <a:effectRef idx="2">
            <a:schemeClr val="accent4"/>
          </a:effectRef>
          <a:fontRef idx="minor">
            <a:schemeClr val="lt1"/>
          </a:fontRef>
        </p:style>
        <p:txBody>
          <a:bodyPr lIns="91440" tIns="0" rIns="91440" bIns="0" rtlCol="0" anchor="ctr"/>
          <a:lstStyle/>
          <a:p>
            <a:pPr algn="ctr"/>
            <a:r>
              <a:rPr lang="de-DE" sz="1400" dirty="0" err="1" smtClean="0">
                <a:solidFill>
                  <a:prstClr val="black"/>
                </a:solidFill>
                <a:cs typeface="Segoe UI" panose="020B0502040204020203" pitchFamily="34" charset="0"/>
              </a:rPr>
              <a:t>Homes</a:t>
            </a:r>
            <a:r>
              <a:rPr lang="de-DE" sz="1400" dirty="0" smtClean="0">
                <a:solidFill>
                  <a:prstClr val="black"/>
                </a:solidFill>
                <a:cs typeface="Segoe UI" panose="020B0502040204020203" pitchFamily="34" charset="0"/>
              </a:rPr>
              <a:t>, </a:t>
            </a:r>
            <a:r>
              <a:rPr lang="de-DE" sz="1400" dirty="0" err="1" smtClean="0">
                <a:solidFill>
                  <a:prstClr val="black"/>
                </a:solidFill>
                <a:cs typeface="Segoe UI" panose="020B0502040204020203" pitchFamily="34" charset="0"/>
              </a:rPr>
              <a:t>Vehicles</a:t>
            </a:r>
            <a:r>
              <a:rPr lang="de-DE" sz="1400" dirty="0" smtClean="0">
                <a:solidFill>
                  <a:prstClr val="black"/>
                </a:solidFill>
                <a:cs typeface="Segoe UI" panose="020B0502040204020203" pitchFamily="34" charset="0"/>
              </a:rPr>
              <a:t>, </a:t>
            </a:r>
            <a:br>
              <a:rPr lang="de-DE" sz="1400" dirty="0" smtClean="0">
                <a:solidFill>
                  <a:prstClr val="black"/>
                </a:solidFill>
                <a:cs typeface="Segoe UI" panose="020B0502040204020203" pitchFamily="34" charset="0"/>
              </a:rPr>
            </a:br>
            <a:r>
              <a:rPr lang="de-DE" sz="1400" dirty="0" err="1" smtClean="0">
                <a:solidFill>
                  <a:prstClr val="black"/>
                </a:solidFill>
                <a:cs typeface="Segoe UI" panose="020B0502040204020203" pitchFamily="34" charset="0"/>
              </a:rPr>
              <a:t>Vessels</a:t>
            </a:r>
            <a:r>
              <a:rPr lang="de-DE" sz="1400" dirty="0" smtClean="0">
                <a:solidFill>
                  <a:prstClr val="black"/>
                </a:solidFill>
                <a:cs typeface="Segoe UI" panose="020B0502040204020203" pitchFamily="34" charset="0"/>
              </a:rPr>
              <a:t>, </a:t>
            </a:r>
            <a:r>
              <a:rPr lang="de-DE" sz="1400" dirty="0" err="1" smtClean="0">
                <a:solidFill>
                  <a:prstClr val="black"/>
                </a:solidFill>
                <a:cs typeface="Segoe UI" panose="020B0502040204020203" pitchFamily="34" charset="0"/>
              </a:rPr>
              <a:t>Factories</a:t>
            </a:r>
            <a:r>
              <a:rPr lang="de-DE" sz="1400" dirty="0" smtClean="0">
                <a:solidFill>
                  <a:prstClr val="black"/>
                </a:solidFill>
                <a:cs typeface="Segoe UI" panose="020B0502040204020203" pitchFamily="34" charset="0"/>
              </a:rPr>
              <a:t>, </a:t>
            </a:r>
            <a:r>
              <a:rPr lang="de-DE" sz="1400" dirty="0" err="1" smtClean="0">
                <a:solidFill>
                  <a:prstClr val="black"/>
                </a:solidFill>
                <a:cs typeface="Segoe UI" panose="020B0502040204020203" pitchFamily="34" charset="0"/>
              </a:rPr>
              <a:t>Farms</a:t>
            </a:r>
            <a:r>
              <a:rPr lang="de-DE" sz="1400" dirty="0" smtClean="0">
                <a:solidFill>
                  <a:prstClr val="black"/>
                </a:solidFill>
                <a:cs typeface="Segoe UI" panose="020B0502040204020203" pitchFamily="34" charset="0"/>
              </a:rPr>
              <a:t>, </a:t>
            </a:r>
            <a:r>
              <a:rPr lang="de-DE" sz="1400" dirty="0" err="1" smtClean="0">
                <a:solidFill>
                  <a:prstClr val="black"/>
                </a:solidFill>
                <a:cs typeface="Segoe UI" panose="020B0502040204020203" pitchFamily="34" charset="0"/>
              </a:rPr>
              <a:t>Oil</a:t>
            </a:r>
            <a:r>
              <a:rPr lang="de-DE" sz="1400" dirty="0" smtClean="0">
                <a:solidFill>
                  <a:prstClr val="black"/>
                </a:solidFill>
                <a:cs typeface="Segoe UI" panose="020B0502040204020203" pitchFamily="34" charset="0"/>
              </a:rPr>
              <a:t> </a:t>
            </a:r>
            <a:r>
              <a:rPr lang="de-DE" sz="1400" dirty="0" err="1" smtClean="0">
                <a:solidFill>
                  <a:prstClr val="black"/>
                </a:solidFill>
                <a:cs typeface="Segoe UI" panose="020B0502040204020203" pitchFamily="34" charset="0"/>
              </a:rPr>
              <a:t>Platforms</a:t>
            </a:r>
            <a:r>
              <a:rPr lang="de-DE" sz="1400" dirty="0" smtClean="0">
                <a:solidFill>
                  <a:prstClr val="black"/>
                </a:solidFill>
                <a:cs typeface="Segoe UI" panose="020B0502040204020203" pitchFamily="34" charset="0"/>
              </a:rPr>
              <a:t>, …</a:t>
            </a:r>
            <a:endParaRPr lang="en-US" sz="1400" dirty="0">
              <a:solidFill>
                <a:prstClr val="black"/>
              </a:solidFill>
              <a:cs typeface="Segoe UI" panose="020B0502040204020203" pitchFamily="34" charset="0"/>
            </a:endParaRPr>
          </a:p>
        </p:txBody>
      </p:sp>
      <p:sp>
        <p:nvSpPr>
          <p:cNvPr id="199" name="Rectangular Callout 198"/>
          <p:cNvSpPr/>
          <p:nvPr/>
        </p:nvSpPr>
        <p:spPr>
          <a:xfrm>
            <a:off x="5415618" y="6275992"/>
            <a:ext cx="2585290" cy="646475"/>
          </a:xfrm>
          <a:prstGeom prst="wedgeRectCallout">
            <a:avLst>
              <a:gd name="adj1" fmla="val -6752"/>
              <a:gd name="adj2" fmla="val -84690"/>
            </a:avLst>
          </a:prstGeom>
        </p:spPr>
        <p:style>
          <a:lnRef idx="1">
            <a:schemeClr val="accent4"/>
          </a:lnRef>
          <a:fillRef idx="3">
            <a:schemeClr val="accent4"/>
          </a:fillRef>
          <a:effectRef idx="2">
            <a:schemeClr val="accent4"/>
          </a:effectRef>
          <a:fontRef idx="minor">
            <a:schemeClr val="lt1"/>
          </a:fontRef>
        </p:style>
        <p:txBody>
          <a:bodyPr lIns="91440" tIns="0" rIns="91440" bIns="0" rtlCol="0" anchor="ctr"/>
          <a:lstStyle/>
          <a:p>
            <a:pPr algn="ctr"/>
            <a:r>
              <a:rPr lang="de-DE" sz="1400" dirty="0" err="1" smtClean="0">
                <a:solidFill>
                  <a:prstClr val="black"/>
                </a:solidFill>
                <a:cs typeface="Segoe UI" panose="020B0502040204020203" pitchFamily="34" charset="0"/>
              </a:rPr>
              <a:t>Vehicle</a:t>
            </a:r>
            <a:r>
              <a:rPr lang="de-DE" sz="1400" dirty="0" smtClean="0">
                <a:solidFill>
                  <a:prstClr val="black"/>
                </a:solidFill>
                <a:cs typeface="Segoe UI" panose="020B0502040204020203" pitchFamily="34" charset="0"/>
              </a:rPr>
              <a:t> Fleets, </a:t>
            </a:r>
            <a:r>
              <a:rPr lang="de-DE" sz="1400" dirty="0" err="1" smtClean="0">
                <a:solidFill>
                  <a:prstClr val="black"/>
                </a:solidFill>
                <a:cs typeface="Segoe UI" panose="020B0502040204020203" pitchFamily="34" charset="0"/>
              </a:rPr>
              <a:t>Sea</a:t>
            </a:r>
            <a:r>
              <a:rPr lang="de-DE" sz="1400" dirty="0" smtClean="0">
                <a:solidFill>
                  <a:prstClr val="black"/>
                </a:solidFill>
                <a:cs typeface="Segoe UI" panose="020B0502040204020203" pitchFamily="34" charset="0"/>
              </a:rPr>
              <a:t> </a:t>
            </a:r>
            <a:r>
              <a:rPr lang="de-DE" sz="1400" dirty="0" err="1" smtClean="0">
                <a:solidFill>
                  <a:prstClr val="black"/>
                </a:solidFill>
                <a:cs typeface="Segoe UI" panose="020B0502040204020203" pitchFamily="34" charset="0"/>
              </a:rPr>
              <a:t>Vessels</a:t>
            </a:r>
            <a:r>
              <a:rPr lang="de-DE" sz="1400" dirty="0" smtClean="0">
                <a:solidFill>
                  <a:prstClr val="black"/>
                </a:solidFill>
                <a:cs typeface="Segoe UI" panose="020B0502040204020203" pitchFamily="34" charset="0"/>
              </a:rPr>
              <a:t>, LV Smart </a:t>
            </a:r>
            <a:r>
              <a:rPr lang="de-DE" sz="1400" dirty="0" err="1" smtClean="0">
                <a:solidFill>
                  <a:prstClr val="black"/>
                </a:solidFill>
                <a:cs typeface="Segoe UI" panose="020B0502040204020203" pitchFamily="34" charset="0"/>
              </a:rPr>
              <a:t>Grids</a:t>
            </a:r>
            <a:r>
              <a:rPr lang="de-DE" sz="1400" dirty="0" smtClean="0">
                <a:solidFill>
                  <a:prstClr val="black"/>
                </a:solidFill>
                <a:cs typeface="Segoe UI" panose="020B0502040204020203" pitchFamily="34" charset="0"/>
              </a:rPr>
              <a:t>, </a:t>
            </a:r>
            <a:r>
              <a:rPr lang="de-DE" sz="1400" dirty="0" err="1" smtClean="0">
                <a:solidFill>
                  <a:prstClr val="black"/>
                </a:solidFill>
                <a:cs typeface="Segoe UI" panose="020B0502040204020203" pitchFamily="34" charset="0"/>
              </a:rPr>
              <a:t>Cattle</a:t>
            </a:r>
            <a:r>
              <a:rPr lang="de-DE" sz="1400" dirty="0" smtClean="0">
                <a:solidFill>
                  <a:prstClr val="black"/>
                </a:solidFill>
                <a:cs typeface="Segoe UI" panose="020B0502040204020203" pitchFamily="34" charset="0"/>
              </a:rPr>
              <a:t>, … </a:t>
            </a:r>
            <a:endParaRPr lang="en-US" sz="1400" dirty="0">
              <a:solidFill>
                <a:prstClr val="black"/>
              </a:solidFill>
              <a:cs typeface="Segoe UI" panose="020B0502040204020203" pitchFamily="34" charset="0"/>
            </a:endParaRPr>
          </a:p>
        </p:txBody>
      </p:sp>
      <p:grpSp>
        <p:nvGrpSpPr>
          <p:cNvPr id="200" name="Group 199"/>
          <p:cNvGrpSpPr/>
          <p:nvPr/>
        </p:nvGrpSpPr>
        <p:grpSpPr>
          <a:xfrm>
            <a:off x="10979671" y="1031755"/>
            <a:ext cx="217932" cy="600195"/>
            <a:chOff x="5227636" y="1212849"/>
            <a:chExt cx="304801" cy="836613"/>
          </a:xfrm>
        </p:grpSpPr>
        <p:sp>
          <p:nvSpPr>
            <p:cNvPr id="201" name="Oval 200"/>
            <p:cNvSpPr/>
            <p:nvPr/>
          </p:nvSpPr>
          <p:spPr>
            <a:xfrm>
              <a:off x="5227637" y="1212849"/>
              <a:ext cx="304800" cy="303213"/>
            </a:xfrm>
            <a:prstGeom prst="ellipse">
              <a:avLst/>
            </a:prstGeom>
            <a:noFill/>
            <a:ln w="19050"/>
          </p:spPr>
          <p:style>
            <a:lnRef idx="1">
              <a:schemeClr val="dk1"/>
            </a:lnRef>
            <a:fillRef idx="3">
              <a:schemeClr val="dk1"/>
            </a:fillRef>
            <a:effectRef idx="2">
              <a:schemeClr val="dk1"/>
            </a:effectRef>
            <a:fontRef idx="minor">
              <a:schemeClr val="lt1"/>
            </a:fontRef>
          </p:style>
          <p:txBody>
            <a:bodyPr lIns="0" tIns="0" rIns="0" bIns="0" rtlCol="0" anchor="ctr"/>
            <a:lstStyle/>
            <a:p>
              <a:pPr algn="ctr"/>
              <a:endParaRPr lang="en-US" sz="2040" dirty="0">
                <a:solidFill>
                  <a:prstClr val="white"/>
                </a:solidFill>
                <a:cs typeface="Segoe UI" panose="020B0502040204020203" pitchFamily="34" charset="0"/>
              </a:endParaRPr>
            </a:p>
          </p:txBody>
        </p:sp>
        <p:cxnSp>
          <p:nvCxnSpPr>
            <p:cNvPr id="202" name="Straight Connector 201"/>
            <p:cNvCxnSpPr>
              <a:stCxn id="201" idx="4"/>
            </p:cNvCxnSpPr>
            <p:nvPr/>
          </p:nvCxnSpPr>
          <p:spPr>
            <a:xfrm>
              <a:off x="5380037" y="1516062"/>
              <a:ext cx="0" cy="3810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5227637" y="1897062"/>
              <a:ext cx="152400" cy="1524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5380037" y="1897062"/>
              <a:ext cx="152400" cy="1524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227636" y="1630362"/>
              <a:ext cx="152401" cy="1143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5380037" y="1636442"/>
              <a:ext cx="152400" cy="9525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07" name="Curved Connector 25"/>
          <p:cNvCxnSpPr/>
          <p:nvPr/>
        </p:nvCxnSpPr>
        <p:spPr>
          <a:xfrm flipH="1">
            <a:off x="11085626" y="1680603"/>
            <a:ext cx="3011" cy="536096"/>
          </a:xfrm>
          <a:prstGeom prst="straightConnector1">
            <a:avLst/>
          </a:prstGeom>
          <a:ln w="28575">
            <a:solidFill>
              <a:srgbClr val="5C2D9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27" name="Group 226"/>
          <p:cNvGrpSpPr/>
          <p:nvPr/>
        </p:nvGrpSpPr>
        <p:grpSpPr>
          <a:xfrm>
            <a:off x="5094884" y="3907302"/>
            <a:ext cx="1276784" cy="1222342"/>
            <a:chOff x="8537620" y="2244908"/>
            <a:chExt cx="3733800" cy="3995554"/>
          </a:xfrm>
        </p:grpSpPr>
        <p:sp>
          <p:nvSpPr>
            <p:cNvPr id="212" name="Rectangle 211"/>
            <p:cNvSpPr/>
            <p:nvPr/>
          </p:nvSpPr>
          <p:spPr>
            <a:xfrm>
              <a:off x="8537620" y="2244908"/>
              <a:ext cx="3733800" cy="399555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1440" tIns="91440" rIns="91440" bIns="91440" rtlCol="0" anchor="b"/>
            <a:lstStyle/>
            <a:p>
              <a:pPr algn="r"/>
              <a:endParaRPr lang="en-US" sz="600" dirty="0">
                <a:solidFill>
                  <a:prstClr val="black"/>
                </a:solidFill>
                <a:cs typeface="Segoe UI" panose="020B0502040204020203" pitchFamily="34" charset="0"/>
              </a:endParaRPr>
            </a:p>
          </p:txBody>
        </p:sp>
        <p:sp>
          <p:nvSpPr>
            <p:cNvPr id="213" name="Rectangle 212"/>
            <p:cNvSpPr/>
            <p:nvPr/>
          </p:nvSpPr>
          <p:spPr>
            <a:xfrm>
              <a:off x="8715292" y="3427817"/>
              <a:ext cx="1013006" cy="145986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de-DE" sz="600" dirty="0" err="1" smtClean="0">
                  <a:solidFill>
                    <a:prstClr val="black"/>
                  </a:solidFill>
                  <a:cs typeface="Segoe UI" panose="020B0502040204020203" pitchFamily="34" charset="0"/>
                </a:rPr>
                <a:t>Local</a:t>
              </a:r>
              <a:r>
                <a:rPr lang="de-DE" sz="600" dirty="0" smtClean="0">
                  <a:solidFill>
                    <a:prstClr val="black"/>
                  </a:solidFill>
                  <a:cs typeface="Segoe UI" panose="020B0502040204020203" pitchFamily="34" charset="0"/>
                </a:rPr>
                <a:t> Gateway</a:t>
              </a:r>
              <a:endParaRPr lang="en-US" sz="600" dirty="0">
                <a:solidFill>
                  <a:prstClr val="black"/>
                </a:solidFill>
                <a:cs typeface="Segoe UI" panose="020B0502040204020203" pitchFamily="34" charset="0"/>
              </a:endParaRPr>
            </a:p>
          </p:txBody>
        </p:sp>
        <p:sp>
          <p:nvSpPr>
            <p:cNvPr id="214" name="Rectangle 213"/>
            <p:cNvSpPr/>
            <p:nvPr/>
          </p:nvSpPr>
          <p:spPr>
            <a:xfrm>
              <a:off x="8708641" y="2351331"/>
              <a:ext cx="3438262" cy="91912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de-DE" sz="600" dirty="0" err="1" smtClean="0">
                  <a:solidFill>
                    <a:prstClr val="black"/>
                  </a:solidFill>
                  <a:cs typeface="Segoe UI" panose="020B0502040204020203" pitchFamily="34" charset="0"/>
                </a:rPr>
                <a:t>Local</a:t>
              </a:r>
              <a:r>
                <a:rPr lang="de-DE" sz="600" dirty="0" smtClean="0">
                  <a:solidFill>
                    <a:prstClr val="black"/>
                  </a:solidFill>
                  <a:cs typeface="Segoe UI" panose="020B0502040204020203" pitchFamily="34" charset="0"/>
                </a:rPr>
                <a:t> Portals and APIs</a:t>
              </a:r>
              <a:endParaRPr lang="en-US" sz="600" dirty="0">
                <a:solidFill>
                  <a:prstClr val="black"/>
                </a:solidFill>
                <a:cs typeface="Segoe UI" panose="020B0502040204020203" pitchFamily="34" charset="0"/>
              </a:endParaRPr>
            </a:p>
          </p:txBody>
        </p:sp>
        <p:sp>
          <p:nvSpPr>
            <p:cNvPr id="215" name="Rectangle 214"/>
            <p:cNvSpPr/>
            <p:nvPr/>
          </p:nvSpPr>
          <p:spPr>
            <a:xfrm>
              <a:off x="9924286" y="3842902"/>
              <a:ext cx="1013006" cy="1044784"/>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de-DE" sz="600" dirty="0" smtClean="0">
                  <a:solidFill>
                    <a:prstClr val="black"/>
                  </a:solidFill>
                  <a:cs typeface="Segoe UI" panose="020B0502040204020203" pitchFamily="34" charset="0"/>
                </a:rPr>
                <a:t>Control System</a:t>
              </a:r>
              <a:endParaRPr lang="en-US" sz="600" dirty="0">
                <a:solidFill>
                  <a:prstClr val="black"/>
                </a:solidFill>
                <a:cs typeface="Segoe UI" panose="020B0502040204020203" pitchFamily="34" charset="0"/>
              </a:endParaRPr>
            </a:p>
          </p:txBody>
        </p:sp>
        <p:sp>
          <p:nvSpPr>
            <p:cNvPr id="216" name="Rectangle 215"/>
            <p:cNvSpPr/>
            <p:nvPr/>
          </p:nvSpPr>
          <p:spPr>
            <a:xfrm>
              <a:off x="11133281" y="3532995"/>
              <a:ext cx="1013006" cy="134793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de-DE" sz="600" dirty="0" smtClean="0">
                  <a:solidFill>
                    <a:prstClr val="black"/>
                  </a:solidFill>
                  <a:cs typeface="Segoe UI" panose="020B0502040204020203" pitchFamily="34" charset="0"/>
                </a:rPr>
                <a:t>Analytics</a:t>
              </a:r>
              <a:endParaRPr lang="en-US" sz="600" dirty="0">
                <a:solidFill>
                  <a:prstClr val="black"/>
                </a:solidFill>
                <a:cs typeface="Segoe UI" panose="020B0502040204020203" pitchFamily="34" charset="0"/>
              </a:endParaRPr>
            </a:p>
          </p:txBody>
        </p:sp>
        <p:sp>
          <p:nvSpPr>
            <p:cNvPr id="217" name="Rectangle 216"/>
            <p:cNvSpPr/>
            <p:nvPr/>
          </p:nvSpPr>
          <p:spPr>
            <a:xfrm>
              <a:off x="9924285" y="5190662"/>
              <a:ext cx="2222001" cy="594664"/>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de-DE" sz="600" dirty="0" smtClean="0">
                  <a:solidFill>
                    <a:prstClr val="white"/>
                  </a:solidFill>
                  <a:cs typeface="Segoe UI" panose="020B0502040204020203" pitchFamily="34" charset="0"/>
                </a:rPr>
                <a:t>Data Management</a:t>
              </a:r>
              <a:endParaRPr lang="en-US" sz="600" dirty="0">
                <a:solidFill>
                  <a:prstClr val="white"/>
                </a:solidFill>
                <a:cs typeface="Segoe UI" panose="020B0502040204020203" pitchFamily="34" charset="0"/>
              </a:endParaRPr>
            </a:p>
          </p:txBody>
        </p:sp>
        <p:cxnSp>
          <p:nvCxnSpPr>
            <p:cNvPr id="218" name="Curved Connector 217"/>
            <p:cNvCxnSpPr/>
            <p:nvPr/>
          </p:nvCxnSpPr>
          <p:spPr>
            <a:xfrm flipV="1">
              <a:off x="9728298" y="3699049"/>
              <a:ext cx="1404983" cy="1"/>
            </a:xfrm>
            <a:prstGeom prst="curvedConnector3">
              <a:avLst>
                <a:gd name="adj1" fmla="val 48616"/>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Curved Connector 161"/>
            <p:cNvCxnSpPr>
              <a:stCxn id="215" idx="3"/>
            </p:cNvCxnSpPr>
            <p:nvPr/>
          </p:nvCxnSpPr>
          <p:spPr>
            <a:xfrm>
              <a:off x="10937292" y="4365294"/>
              <a:ext cx="195989"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Curved Connector 161"/>
            <p:cNvCxnSpPr/>
            <p:nvPr/>
          </p:nvCxnSpPr>
          <p:spPr>
            <a:xfrm>
              <a:off x="9728298" y="4365294"/>
              <a:ext cx="195989"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Curved Connector 161"/>
            <p:cNvCxnSpPr>
              <a:stCxn id="213" idx="2"/>
              <a:endCxn id="217" idx="1"/>
            </p:cNvCxnSpPr>
            <p:nvPr/>
          </p:nvCxnSpPr>
          <p:spPr>
            <a:xfrm rot="16200000" flipH="1">
              <a:off x="9272886" y="4836595"/>
              <a:ext cx="600308" cy="702490"/>
            </a:xfrm>
            <a:prstGeom prst="curvedConnector2">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Curved Connector 161"/>
            <p:cNvCxnSpPr/>
            <p:nvPr/>
          </p:nvCxnSpPr>
          <p:spPr>
            <a:xfrm>
              <a:off x="10427772" y="4887685"/>
              <a:ext cx="1" cy="30973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Curved Connector 161"/>
            <p:cNvCxnSpPr/>
            <p:nvPr/>
          </p:nvCxnSpPr>
          <p:spPr>
            <a:xfrm>
              <a:off x="11639782" y="4883927"/>
              <a:ext cx="1" cy="30973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Curved Connector 161"/>
            <p:cNvCxnSpPr/>
            <p:nvPr/>
          </p:nvCxnSpPr>
          <p:spPr>
            <a:xfrm>
              <a:off x="10404519" y="3276556"/>
              <a:ext cx="1" cy="55097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Curved Connector 161"/>
            <p:cNvCxnSpPr>
              <a:endCxn id="216" idx="0"/>
            </p:cNvCxnSpPr>
            <p:nvPr/>
          </p:nvCxnSpPr>
          <p:spPr>
            <a:xfrm>
              <a:off x="11639782" y="3257510"/>
              <a:ext cx="2" cy="27548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Curved Connector 161"/>
            <p:cNvCxnSpPr>
              <a:endCxn id="217" idx="0"/>
            </p:cNvCxnSpPr>
            <p:nvPr/>
          </p:nvCxnSpPr>
          <p:spPr>
            <a:xfrm>
              <a:off x="11030785" y="3279948"/>
              <a:ext cx="4501" cy="191071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53" name="Curved Connector 252"/>
          <p:cNvCxnSpPr>
            <a:endCxn id="213" idx="1"/>
          </p:cNvCxnSpPr>
          <p:nvPr/>
        </p:nvCxnSpPr>
        <p:spPr>
          <a:xfrm flipV="1">
            <a:off x="3448281" y="4492490"/>
            <a:ext cx="1707358" cy="637154"/>
          </a:xfrm>
          <a:prstGeom prst="curved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6" name="Curved Connector 255"/>
          <p:cNvCxnSpPr>
            <a:endCxn id="78" idx="2"/>
          </p:cNvCxnSpPr>
          <p:nvPr/>
        </p:nvCxnSpPr>
        <p:spPr>
          <a:xfrm rot="5400000" flipH="1" flipV="1">
            <a:off x="5698998" y="3665155"/>
            <a:ext cx="871159" cy="579638"/>
          </a:xfrm>
          <a:prstGeom prst="curved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7" name="Curved Connector 266"/>
          <p:cNvCxnSpPr/>
          <p:nvPr/>
        </p:nvCxnSpPr>
        <p:spPr>
          <a:xfrm>
            <a:off x="4444048" y="4115611"/>
            <a:ext cx="694817" cy="224181"/>
          </a:xfrm>
          <a:prstGeom prst="curved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12353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3200876"/>
          </a:xfrm>
        </p:spPr>
        <p:txBody>
          <a:bodyPr/>
          <a:lstStyle/>
          <a:p>
            <a:r>
              <a:rPr lang="en-US" sz="3200" dirty="0"/>
              <a:t>Build on the Azure IoT Suite and IoT Hub</a:t>
            </a:r>
          </a:p>
          <a:p>
            <a:pPr lvl="1"/>
            <a:r>
              <a:rPr lang="en-US" dirty="0"/>
              <a:t>Secure, Service Assisted, Bi-Directional Communication</a:t>
            </a:r>
          </a:p>
          <a:p>
            <a:pPr lvl="1"/>
            <a:r>
              <a:rPr lang="en-US" dirty="0" smtClean="0"/>
              <a:t>Hyper-Scale </a:t>
            </a:r>
            <a:r>
              <a:rPr lang="en-US" dirty="0"/>
              <a:t>Device Identity </a:t>
            </a:r>
            <a:r>
              <a:rPr lang="en-US" dirty="0" smtClean="0"/>
              <a:t>Management</a:t>
            </a:r>
          </a:p>
          <a:p>
            <a:pPr lvl="1"/>
            <a:r>
              <a:rPr lang="en-US" dirty="0" smtClean="0"/>
              <a:t>Device Management Foundation</a:t>
            </a:r>
          </a:p>
          <a:p>
            <a:r>
              <a:rPr lang="en-US" sz="3200" dirty="0" smtClean="0"/>
              <a:t>Review our platform principles and certifications</a:t>
            </a:r>
          </a:p>
          <a:p>
            <a:pPr lvl="1"/>
            <a:r>
              <a:rPr lang="en-US" dirty="0"/>
              <a:t>Azure Trust Center </a:t>
            </a:r>
            <a:r>
              <a:rPr lang="en-US" dirty="0">
                <a:hlinkClick r:id="rId2"/>
              </a:rPr>
              <a:t>http://azure.microsoft.com/en-us/support/trust-center</a:t>
            </a:r>
            <a:r>
              <a:rPr lang="en-US" dirty="0" smtClean="0">
                <a:hlinkClick r:id="rId2"/>
              </a:rPr>
              <a:t>/</a:t>
            </a:r>
            <a:r>
              <a:rPr lang="en-US" dirty="0" smtClean="0"/>
              <a:t> </a:t>
            </a:r>
          </a:p>
          <a:p>
            <a:pPr lvl="1"/>
            <a:endParaRPr lang="en-US" dirty="0"/>
          </a:p>
        </p:txBody>
      </p:sp>
      <p:sp>
        <p:nvSpPr>
          <p:cNvPr id="2" name="Title 1"/>
          <p:cNvSpPr>
            <a:spLocks noGrp="1"/>
          </p:cNvSpPr>
          <p:nvPr>
            <p:ph type="title"/>
          </p:nvPr>
        </p:nvSpPr>
        <p:spPr/>
        <p:txBody>
          <a:bodyPr/>
          <a:lstStyle/>
          <a:p>
            <a:r>
              <a:rPr lang="en-US" dirty="0" smtClean="0"/>
              <a:t>Call to Action!</a:t>
            </a:r>
            <a:endParaRPr lang="en-US" dirty="0"/>
          </a:p>
        </p:txBody>
      </p:sp>
      <p:sp>
        <p:nvSpPr>
          <p:cNvPr id="3" name="Rectangle 2"/>
          <p:cNvSpPr/>
          <p:nvPr/>
        </p:nvSpPr>
        <p:spPr>
          <a:xfrm>
            <a:off x="960437" y="4106862"/>
            <a:ext cx="8763000" cy="2615355"/>
          </a:xfrm>
          <a:prstGeom prst="rect">
            <a:avLst/>
          </a:prstGeom>
        </p:spPr>
        <p:style>
          <a:lnRef idx="2">
            <a:schemeClr val="dk1"/>
          </a:lnRef>
          <a:fillRef idx="1">
            <a:schemeClr val="lt1"/>
          </a:fillRef>
          <a:effectRef idx="0">
            <a:schemeClr val="dk1"/>
          </a:effectRef>
          <a:fontRef idx="minor">
            <a:schemeClr val="dk1"/>
          </a:fontRef>
        </p:style>
        <p:txBody>
          <a:bodyPr wrap="square" numCol="3">
            <a:normAutofit/>
          </a:bodyPr>
          <a:lstStyle/>
          <a:p>
            <a:r>
              <a:rPr lang="en-US" sz="2000" dirty="0">
                <a:solidFill>
                  <a:prstClr val="black"/>
                </a:solidFill>
              </a:rPr>
              <a:t>ISO 27001/27002</a:t>
            </a:r>
          </a:p>
          <a:p>
            <a:r>
              <a:rPr lang="en-US" sz="2000" dirty="0">
                <a:solidFill>
                  <a:prstClr val="black"/>
                </a:solidFill>
              </a:rPr>
              <a:t>SOC 1/SSAE 16/ISAE 3402 and SOC 2</a:t>
            </a:r>
          </a:p>
          <a:p>
            <a:r>
              <a:rPr lang="en-US" sz="2000" dirty="0">
                <a:solidFill>
                  <a:prstClr val="black"/>
                </a:solidFill>
              </a:rPr>
              <a:t>Cloud Security Alliance CCM</a:t>
            </a:r>
          </a:p>
          <a:p>
            <a:r>
              <a:rPr lang="en-US" sz="2000" dirty="0" err="1">
                <a:solidFill>
                  <a:prstClr val="black"/>
                </a:solidFill>
              </a:rPr>
              <a:t>FedRAMP</a:t>
            </a:r>
            <a:endParaRPr lang="en-US" sz="2000" dirty="0">
              <a:solidFill>
                <a:prstClr val="black"/>
              </a:solidFill>
            </a:endParaRPr>
          </a:p>
          <a:p>
            <a:r>
              <a:rPr lang="en-US" sz="2000" dirty="0">
                <a:solidFill>
                  <a:prstClr val="black"/>
                </a:solidFill>
              </a:rPr>
              <a:t>FISMA</a:t>
            </a:r>
          </a:p>
          <a:p>
            <a:r>
              <a:rPr lang="en-US" sz="2000" dirty="0">
                <a:solidFill>
                  <a:prstClr val="black"/>
                </a:solidFill>
              </a:rPr>
              <a:t>FBI CJIS (Azure Government)</a:t>
            </a:r>
          </a:p>
          <a:p>
            <a:r>
              <a:rPr lang="en-US" sz="2000" dirty="0">
                <a:solidFill>
                  <a:prstClr val="black"/>
                </a:solidFill>
              </a:rPr>
              <a:t>PCI DSS Level 1</a:t>
            </a:r>
          </a:p>
          <a:p>
            <a:r>
              <a:rPr lang="en-US" sz="2000" dirty="0">
                <a:solidFill>
                  <a:prstClr val="black"/>
                </a:solidFill>
              </a:rPr>
              <a:t>United Kingdom G-Cloud</a:t>
            </a:r>
          </a:p>
          <a:p>
            <a:r>
              <a:rPr lang="en-US" sz="2000" dirty="0">
                <a:solidFill>
                  <a:prstClr val="black"/>
                </a:solidFill>
              </a:rPr>
              <a:t>Australian Government IRAP</a:t>
            </a:r>
          </a:p>
          <a:p>
            <a:r>
              <a:rPr lang="en-US" sz="2000" dirty="0">
                <a:solidFill>
                  <a:prstClr val="black"/>
                </a:solidFill>
              </a:rPr>
              <a:t>Singapore MTCS Standard</a:t>
            </a:r>
          </a:p>
          <a:p>
            <a:r>
              <a:rPr lang="en-US" sz="2000" dirty="0">
                <a:solidFill>
                  <a:prstClr val="black"/>
                </a:solidFill>
              </a:rPr>
              <a:t>HIPAA</a:t>
            </a:r>
          </a:p>
          <a:p>
            <a:r>
              <a:rPr lang="en-US" sz="2000" dirty="0">
                <a:solidFill>
                  <a:prstClr val="black"/>
                </a:solidFill>
              </a:rPr>
              <a:t>CDSA</a:t>
            </a:r>
          </a:p>
          <a:p>
            <a:r>
              <a:rPr lang="en-US" sz="2000" dirty="0">
                <a:solidFill>
                  <a:prstClr val="black"/>
                </a:solidFill>
              </a:rPr>
              <a:t>EU Model Clauses</a:t>
            </a:r>
          </a:p>
          <a:p>
            <a:r>
              <a:rPr lang="en-US" sz="2000" dirty="0">
                <a:solidFill>
                  <a:prstClr val="black"/>
                </a:solidFill>
              </a:rPr>
              <a:t>Food and Drug Administration 21 CFR Part 11</a:t>
            </a:r>
          </a:p>
          <a:p>
            <a:r>
              <a:rPr lang="en-US" sz="2000" dirty="0">
                <a:solidFill>
                  <a:prstClr val="black"/>
                </a:solidFill>
              </a:rPr>
              <a:t>FERPA</a:t>
            </a:r>
          </a:p>
          <a:p>
            <a:r>
              <a:rPr lang="en-US" sz="2000" dirty="0">
                <a:solidFill>
                  <a:prstClr val="black"/>
                </a:solidFill>
              </a:rPr>
              <a:t>FIPS 140-2</a:t>
            </a:r>
          </a:p>
          <a:p>
            <a:r>
              <a:rPr lang="en-US" sz="2000" dirty="0">
                <a:solidFill>
                  <a:prstClr val="black"/>
                </a:solidFill>
              </a:rPr>
              <a:t>CCCPPF</a:t>
            </a:r>
          </a:p>
          <a:p>
            <a:r>
              <a:rPr lang="en-US" sz="2000" dirty="0">
                <a:solidFill>
                  <a:prstClr val="black"/>
                </a:solidFill>
              </a:rPr>
              <a:t>MLPS</a:t>
            </a:r>
          </a:p>
        </p:txBody>
      </p:sp>
    </p:spTree>
    <p:extLst>
      <p:ext uri="{BB962C8B-B14F-4D97-AF65-F5344CB8AC3E}">
        <p14:creationId xmlns:p14="http://schemas.microsoft.com/office/powerpoint/2010/main" val="176266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930276" y="1744662"/>
            <a:ext cx="10926761" cy="4648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188720" tIns="146304" rIns="548640" bIns="146304" rtlCol="0" anchor="t" anchorCtr="0"/>
          <a:lstStyle/>
          <a:p>
            <a:pPr lvl="0" fontAlgn="ctr">
              <a:lnSpc>
                <a:spcPct val="85000"/>
              </a:lnSpc>
              <a:spcAft>
                <a:spcPts val="3600"/>
              </a:spcAft>
              <a:buSzPct val="90000"/>
            </a:pPr>
            <a:r>
              <a:rPr lang="en-US" sz="3600" dirty="0">
                <a:gradFill>
                  <a:gsLst>
                    <a:gs pos="20354">
                      <a:schemeClr val="bg1"/>
                    </a:gs>
                    <a:gs pos="46000">
                      <a:schemeClr val="bg1"/>
                    </a:gs>
                  </a:gsLst>
                  <a:lin ang="5400000" scaled="0"/>
                </a:gradFill>
                <a:latin typeface="Segoe UI Light"/>
              </a:rPr>
              <a:t>Improve your skills by enrolling in our </a:t>
            </a:r>
            <a:r>
              <a:rPr lang="en-US" sz="3600" dirty="0" smtClean="0">
                <a:gradFill>
                  <a:gsLst>
                    <a:gs pos="20354">
                      <a:schemeClr val="bg1"/>
                    </a:gs>
                    <a:gs pos="46000">
                      <a:schemeClr val="bg1"/>
                    </a:gs>
                  </a:gsLst>
                  <a:lin ang="5400000" scaled="0"/>
                </a:gradFill>
                <a:latin typeface="Segoe UI Light"/>
              </a:rPr>
              <a:t/>
            </a:r>
            <a:br>
              <a:rPr lang="en-US" sz="3600" dirty="0" smtClean="0">
                <a:gradFill>
                  <a:gsLst>
                    <a:gs pos="20354">
                      <a:schemeClr val="bg1"/>
                    </a:gs>
                    <a:gs pos="46000">
                      <a:schemeClr val="bg1"/>
                    </a:gs>
                  </a:gsLst>
                  <a:lin ang="5400000" scaled="0"/>
                </a:gradFill>
                <a:latin typeface="Segoe UI Light"/>
              </a:rPr>
            </a:br>
            <a:r>
              <a:rPr lang="en-US" sz="3600" dirty="0" smtClean="0">
                <a:gradFill>
                  <a:gsLst>
                    <a:gs pos="20354">
                      <a:schemeClr val="bg1"/>
                    </a:gs>
                    <a:gs pos="46000">
                      <a:schemeClr val="bg1"/>
                    </a:gs>
                  </a:gsLst>
                  <a:lin ang="5400000" scaled="0"/>
                </a:gradFill>
                <a:latin typeface="Segoe UI Light"/>
                <a:hlinkClick r:id="rId2"/>
              </a:rPr>
              <a:t>free </a:t>
            </a:r>
            <a:r>
              <a:rPr lang="en-US" sz="3600" dirty="0">
                <a:gradFill>
                  <a:gsLst>
                    <a:gs pos="20354">
                      <a:schemeClr val="bg1"/>
                    </a:gs>
                    <a:gs pos="46000">
                      <a:schemeClr val="bg1"/>
                    </a:gs>
                  </a:gsLst>
                  <a:lin ang="5400000" scaled="0"/>
                </a:gradFill>
                <a:latin typeface="Segoe UI Light"/>
                <a:hlinkClick r:id="rId2"/>
              </a:rPr>
              <a:t>cloud development courses </a:t>
            </a:r>
            <a:r>
              <a:rPr lang="en-US" sz="3600" dirty="0">
                <a:gradFill>
                  <a:gsLst>
                    <a:gs pos="20354">
                      <a:schemeClr val="bg1"/>
                    </a:gs>
                    <a:gs pos="46000">
                      <a:schemeClr val="bg1"/>
                    </a:gs>
                  </a:gsLst>
                  <a:lin ang="5400000" scaled="0"/>
                </a:gradFill>
                <a:latin typeface="Segoe UI Light"/>
              </a:rPr>
              <a:t>at the Microsoft Virtual Academy.</a:t>
            </a:r>
          </a:p>
          <a:p>
            <a:pPr lvl="0" fontAlgn="ctr">
              <a:lnSpc>
                <a:spcPct val="85000"/>
              </a:lnSpc>
              <a:spcAft>
                <a:spcPts val="3600"/>
              </a:spcAft>
              <a:buSzPct val="90000"/>
            </a:pPr>
            <a:r>
              <a:rPr lang="en-US" sz="3600" dirty="0">
                <a:gradFill>
                  <a:gsLst>
                    <a:gs pos="20354">
                      <a:schemeClr val="bg1"/>
                    </a:gs>
                    <a:gs pos="46000">
                      <a:schemeClr val="bg1"/>
                    </a:gs>
                  </a:gsLst>
                  <a:lin ang="5400000" scaled="0"/>
                </a:gradFill>
                <a:latin typeface="Segoe UI Light"/>
                <a:hlinkClick r:id="rId3"/>
              </a:rPr>
              <a:t>Try Microsoft Azure for free </a:t>
            </a:r>
            <a:r>
              <a:rPr lang="en-US" sz="3600" dirty="0">
                <a:gradFill>
                  <a:gsLst>
                    <a:gs pos="20354">
                      <a:schemeClr val="bg1"/>
                    </a:gs>
                    <a:gs pos="46000">
                      <a:schemeClr val="bg1"/>
                    </a:gs>
                  </a:gsLst>
                  <a:lin ang="5400000" scaled="0"/>
                </a:gradFill>
                <a:latin typeface="Segoe UI Light"/>
              </a:rPr>
              <a:t>and deploy your first cloud solution in under 5 minutes!</a:t>
            </a:r>
          </a:p>
          <a:p>
            <a:pPr lvl="0" fontAlgn="ctr">
              <a:lnSpc>
                <a:spcPct val="85000"/>
              </a:lnSpc>
              <a:spcAft>
                <a:spcPts val="3600"/>
              </a:spcAft>
              <a:buSzPct val="90000"/>
            </a:pPr>
            <a:r>
              <a:rPr lang="en-US" sz="3600" dirty="0">
                <a:gradFill>
                  <a:gsLst>
                    <a:gs pos="20354">
                      <a:schemeClr val="bg1"/>
                    </a:gs>
                    <a:gs pos="46000">
                      <a:schemeClr val="bg1"/>
                    </a:gs>
                  </a:gsLst>
                  <a:lin ang="5400000" scaled="0"/>
                </a:gradFill>
                <a:latin typeface="Segoe UI Light"/>
              </a:rPr>
              <a:t>Easily build web and mobile apps for any platform with </a:t>
            </a:r>
            <a:r>
              <a:rPr lang="en-US" sz="3600" dirty="0" err="1">
                <a:gradFill>
                  <a:gsLst>
                    <a:gs pos="20354">
                      <a:schemeClr val="bg1"/>
                    </a:gs>
                    <a:gs pos="46000">
                      <a:schemeClr val="bg1"/>
                    </a:gs>
                  </a:gsLst>
                  <a:lin ang="5400000" scaled="0"/>
                </a:gradFill>
                <a:latin typeface="Segoe UI Light"/>
                <a:hlinkClick r:id="rId4"/>
              </a:rPr>
              <a:t>AzureAppService</a:t>
            </a:r>
            <a:r>
              <a:rPr lang="en-US" sz="3600" dirty="0">
                <a:gradFill>
                  <a:gsLst>
                    <a:gs pos="20354">
                      <a:schemeClr val="bg1"/>
                    </a:gs>
                    <a:gs pos="46000">
                      <a:schemeClr val="bg1"/>
                    </a:gs>
                  </a:gsLst>
                  <a:lin ang="5400000" scaled="0"/>
                </a:gradFill>
                <a:latin typeface="Segoe UI Light"/>
                <a:hlinkClick r:id="rId4"/>
              </a:rPr>
              <a:t> for free</a:t>
            </a:r>
            <a:r>
              <a:rPr lang="en-US" sz="3600" dirty="0">
                <a:gradFill>
                  <a:gsLst>
                    <a:gs pos="20354">
                      <a:schemeClr val="bg1"/>
                    </a:gs>
                    <a:gs pos="46000">
                      <a:schemeClr val="bg1"/>
                    </a:gs>
                  </a:gsLst>
                  <a:lin ang="5400000" scaled="0"/>
                </a:gradFill>
                <a:latin typeface="Segoe UI Light"/>
              </a:rPr>
              <a:t>.</a:t>
            </a:r>
          </a:p>
        </p:txBody>
      </p:sp>
      <p:sp>
        <p:nvSpPr>
          <p:cNvPr id="2" name="Title 1"/>
          <p:cNvSpPr>
            <a:spLocks noGrp="1"/>
          </p:cNvSpPr>
          <p:nvPr>
            <p:ph type="title"/>
          </p:nvPr>
        </p:nvSpPr>
        <p:spPr/>
        <p:txBody>
          <a:bodyPr/>
          <a:lstStyle/>
          <a:p>
            <a:r>
              <a:rPr lang="en-US" smtClean="0"/>
              <a:t>Resources</a:t>
            </a:r>
            <a:endParaRPr lang="en-US" dirty="0"/>
          </a:p>
        </p:txBody>
      </p:sp>
      <p:sp useBgFill="1">
        <p:nvSpPr>
          <p:cNvPr id="7" name="Oval 6"/>
          <p:cNvSpPr/>
          <p:nvPr/>
        </p:nvSpPr>
        <p:spPr bwMode="auto">
          <a:xfrm>
            <a:off x="427037" y="1212849"/>
            <a:ext cx="1524000" cy="1524000"/>
          </a:xfrm>
          <a:prstGeom prst="ellipse">
            <a:avLst/>
          </a:prstGeom>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17"/>
          <p:cNvSpPr>
            <a:spLocks noChangeAspect="1" noEditPoints="1"/>
          </p:cNvSpPr>
          <p:nvPr/>
        </p:nvSpPr>
        <p:spPr bwMode="auto">
          <a:xfrm>
            <a:off x="892174" y="1504980"/>
            <a:ext cx="593726" cy="939738"/>
          </a:xfrm>
          <a:custGeom>
            <a:avLst/>
            <a:gdLst>
              <a:gd name="T0" fmla="*/ 0 w 61"/>
              <a:gd name="T1" fmla="*/ 0 h 98"/>
              <a:gd name="T2" fmla="*/ 0 w 61"/>
              <a:gd name="T3" fmla="*/ 98 h 98"/>
              <a:gd name="T4" fmla="*/ 61 w 61"/>
              <a:gd name="T5" fmla="*/ 98 h 98"/>
              <a:gd name="T6" fmla="*/ 61 w 61"/>
              <a:gd name="T7" fmla="*/ 0 h 98"/>
              <a:gd name="T8" fmla="*/ 0 w 61"/>
              <a:gd name="T9" fmla="*/ 0 h 98"/>
              <a:gd name="T10" fmla="*/ 55 w 61"/>
              <a:gd name="T11" fmla="*/ 92 h 98"/>
              <a:gd name="T12" fmla="*/ 6 w 61"/>
              <a:gd name="T13" fmla="*/ 92 h 98"/>
              <a:gd name="T14" fmla="*/ 6 w 61"/>
              <a:gd name="T15" fmla="*/ 7 h 98"/>
              <a:gd name="T16" fmla="*/ 55 w 61"/>
              <a:gd name="T17" fmla="*/ 7 h 98"/>
              <a:gd name="T18" fmla="*/ 55 w 61"/>
              <a:gd name="T19" fmla="*/ 92 h 98"/>
              <a:gd name="T20" fmla="*/ 28 w 61"/>
              <a:gd name="T21" fmla="*/ 80 h 98"/>
              <a:gd name="T22" fmla="*/ 34 w 61"/>
              <a:gd name="T23" fmla="*/ 80 h 98"/>
              <a:gd name="T24" fmla="*/ 34 w 61"/>
              <a:gd name="T25" fmla="*/ 86 h 98"/>
              <a:gd name="T26" fmla="*/ 28 w 61"/>
              <a:gd name="T27" fmla="*/ 86 h 98"/>
              <a:gd name="T28" fmla="*/ 28 w 61"/>
              <a:gd name="T29" fmla="*/ 80 h 98"/>
              <a:gd name="T30" fmla="*/ 40 w 61"/>
              <a:gd name="T31" fmla="*/ 41 h 98"/>
              <a:gd name="T32" fmla="*/ 39 w 61"/>
              <a:gd name="T33" fmla="*/ 41 h 98"/>
              <a:gd name="T34" fmla="*/ 31 w 61"/>
              <a:gd name="T35" fmla="*/ 35 h 98"/>
              <a:gd name="T36" fmla="*/ 24 w 61"/>
              <a:gd name="T37" fmla="*/ 39 h 98"/>
              <a:gd name="T38" fmla="*/ 24 w 61"/>
              <a:gd name="T39" fmla="*/ 38 h 98"/>
              <a:gd name="T40" fmla="*/ 23 w 61"/>
              <a:gd name="T41" fmla="*/ 38 h 98"/>
              <a:gd name="T42" fmla="*/ 17 w 61"/>
              <a:gd name="T43" fmla="*/ 45 h 98"/>
              <a:gd name="T44" fmla="*/ 23 w 61"/>
              <a:gd name="T45" fmla="*/ 51 h 98"/>
              <a:gd name="T46" fmla="*/ 40 w 61"/>
              <a:gd name="T47" fmla="*/ 51 h 98"/>
              <a:gd name="T48" fmla="*/ 45 w 61"/>
              <a:gd name="T49" fmla="*/ 46 h 98"/>
              <a:gd name="T50" fmla="*/ 40 w 61"/>
              <a:gd name="T51" fmla="*/ 4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98">
                <a:moveTo>
                  <a:pt x="0" y="0"/>
                </a:moveTo>
                <a:cubicBezTo>
                  <a:pt x="0" y="98"/>
                  <a:pt x="0" y="98"/>
                  <a:pt x="0" y="98"/>
                </a:cubicBezTo>
                <a:cubicBezTo>
                  <a:pt x="61" y="98"/>
                  <a:pt x="61" y="98"/>
                  <a:pt x="61" y="98"/>
                </a:cubicBezTo>
                <a:cubicBezTo>
                  <a:pt x="61" y="0"/>
                  <a:pt x="61" y="0"/>
                  <a:pt x="61" y="0"/>
                </a:cubicBezTo>
                <a:lnTo>
                  <a:pt x="0" y="0"/>
                </a:lnTo>
                <a:close/>
                <a:moveTo>
                  <a:pt x="55" y="92"/>
                </a:moveTo>
                <a:cubicBezTo>
                  <a:pt x="6" y="92"/>
                  <a:pt x="6" y="92"/>
                  <a:pt x="6" y="92"/>
                </a:cubicBezTo>
                <a:cubicBezTo>
                  <a:pt x="6" y="7"/>
                  <a:pt x="6" y="7"/>
                  <a:pt x="6" y="7"/>
                </a:cubicBezTo>
                <a:cubicBezTo>
                  <a:pt x="55" y="7"/>
                  <a:pt x="55" y="7"/>
                  <a:pt x="55" y="7"/>
                </a:cubicBezTo>
                <a:lnTo>
                  <a:pt x="55" y="92"/>
                </a:lnTo>
                <a:close/>
                <a:moveTo>
                  <a:pt x="28" y="80"/>
                </a:moveTo>
                <a:cubicBezTo>
                  <a:pt x="34" y="80"/>
                  <a:pt x="34" y="80"/>
                  <a:pt x="34" y="80"/>
                </a:cubicBezTo>
                <a:cubicBezTo>
                  <a:pt x="34" y="86"/>
                  <a:pt x="34" y="86"/>
                  <a:pt x="34" y="86"/>
                </a:cubicBezTo>
                <a:cubicBezTo>
                  <a:pt x="28" y="86"/>
                  <a:pt x="28" y="86"/>
                  <a:pt x="28" y="86"/>
                </a:cubicBezTo>
                <a:lnTo>
                  <a:pt x="28" y="80"/>
                </a:lnTo>
                <a:close/>
                <a:moveTo>
                  <a:pt x="40" y="41"/>
                </a:moveTo>
                <a:cubicBezTo>
                  <a:pt x="39" y="41"/>
                  <a:pt x="39" y="41"/>
                  <a:pt x="39" y="41"/>
                </a:cubicBezTo>
                <a:cubicBezTo>
                  <a:pt x="38" y="37"/>
                  <a:pt x="35" y="35"/>
                  <a:pt x="31" y="35"/>
                </a:cubicBezTo>
                <a:cubicBezTo>
                  <a:pt x="28" y="35"/>
                  <a:pt x="25" y="36"/>
                  <a:pt x="24" y="39"/>
                </a:cubicBezTo>
                <a:cubicBezTo>
                  <a:pt x="24" y="39"/>
                  <a:pt x="24" y="39"/>
                  <a:pt x="24" y="38"/>
                </a:cubicBezTo>
                <a:cubicBezTo>
                  <a:pt x="23" y="38"/>
                  <a:pt x="23" y="38"/>
                  <a:pt x="23" y="38"/>
                </a:cubicBezTo>
                <a:cubicBezTo>
                  <a:pt x="19" y="38"/>
                  <a:pt x="17" y="41"/>
                  <a:pt x="17" y="45"/>
                </a:cubicBezTo>
                <a:cubicBezTo>
                  <a:pt x="17" y="48"/>
                  <a:pt x="20" y="51"/>
                  <a:pt x="23" y="51"/>
                </a:cubicBezTo>
                <a:cubicBezTo>
                  <a:pt x="40" y="51"/>
                  <a:pt x="40" y="51"/>
                  <a:pt x="40" y="51"/>
                </a:cubicBezTo>
                <a:cubicBezTo>
                  <a:pt x="42" y="51"/>
                  <a:pt x="45" y="49"/>
                  <a:pt x="45" y="46"/>
                </a:cubicBezTo>
                <a:cubicBezTo>
                  <a:pt x="45" y="43"/>
                  <a:pt x="42" y="41"/>
                  <a:pt x="40"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400"/>
            <a:endParaRPr lang="en-US" dirty="0"/>
          </a:p>
        </p:txBody>
      </p:sp>
    </p:spTree>
    <p:extLst>
      <p:ext uri="{BB962C8B-B14F-4D97-AF65-F5344CB8AC3E}">
        <p14:creationId xmlns:p14="http://schemas.microsoft.com/office/powerpoint/2010/main" val="75434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48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p:cNvSpPr/>
          <p:nvPr/>
        </p:nvSpPr>
        <p:spPr>
          <a:xfrm>
            <a:off x="5033596" y="2440809"/>
            <a:ext cx="2191392" cy="3476858"/>
          </a:xfrm>
          <a:prstGeom prst="rect">
            <a:avLst/>
          </a:prstGeom>
          <a:solidFill>
            <a:srgbClr val="FFE697"/>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32">
              <a:solidFill>
                <a:prstClr val="black"/>
              </a:solidFill>
              <a:cs typeface="Segoe UI" panose="020B0502040204020203" pitchFamily="34" charset="0"/>
            </a:endParaRPr>
          </a:p>
        </p:txBody>
      </p:sp>
      <p:sp>
        <p:nvSpPr>
          <p:cNvPr id="48" name="Rectangle 47"/>
          <p:cNvSpPr/>
          <p:nvPr/>
        </p:nvSpPr>
        <p:spPr>
          <a:xfrm>
            <a:off x="5098315" y="2526678"/>
            <a:ext cx="2102828" cy="350330"/>
          </a:xfrm>
          <a:prstGeom prst="rect">
            <a:avLst/>
          </a:prstGeom>
        </p:spPr>
        <p:txBody>
          <a:bodyPr wrap="none">
            <a:spAutoFit/>
          </a:bodyPr>
          <a:lstStyle/>
          <a:p>
            <a:r>
              <a:rPr lang="en-US" sz="1632" dirty="0">
                <a:solidFill>
                  <a:prstClr val="black"/>
                </a:solidFill>
                <a:ea typeface="Calibri" panose="020F0502020204030204" pitchFamily="34" charset="0"/>
                <a:cs typeface="Segoe UI" panose="020B0502040204020203" pitchFamily="34" charset="0"/>
              </a:rPr>
              <a:t>Electricity Distribution</a:t>
            </a:r>
            <a:endParaRPr lang="en-US" sz="1632" dirty="0">
              <a:solidFill>
                <a:prstClr val="black"/>
              </a:solidFill>
              <a:cs typeface="Segoe UI" panose="020B0502040204020203" pitchFamily="34" charset="0"/>
            </a:endParaRPr>
          </a:p>
        </p:txBody>
      </p:sp>
      <p:sp>
        <p:nvSpPr>
          <p:cNvPr id="49" name="Rectangle 48"/>
          <p:cNvSpPr/>
          <p:nvPr/>
        </p:nvSpPr>
        <p:spPr>
          <a:xfrm>
            <a:off x="5327202" y="3285980"/>
            <a:ext cx="1604178"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Gas Distribution</a:t>
            </a:r>
            <a:endParaRPr lang="en-US" sz="1632" dirty="0">
              <a:solidFill>
                <a:prstClr val="black"/>
              </a:solidFill>
              <a:cs typeface="Segoe UI" panose="020B0502040204020203" pitchFamily="34" charset="0"/>
            </a:endParaRPr>
          </a:p>
        </p:txBody>
      </p:sp>
      <p:sp>
        <p:nvSpPr>
          <p:cNvPr id="72" name="Oval 71"/>
          <p:cNvSpPr/>
          <p:nvPr/>
        </p:nvSpPr>
        <p:spPr>
          <a:xfrm>
            <a:off x="7280541" y="2440809"/>
            <a:ext cx="2191678" cy="3476858"/>
          </a:xfrm>
          <a:prstGeom prst="rect">
            <a:avLst/>
          </a:prstGeom>
          <a:solidFill>
            <a:schemeClr val="accent6">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32">
              <a:solidFill>
                <a:prstClr val="black"/>
              </a:solidFill>
              <a:latin typeface="Segoe UI" panose="020B0502040204020203" pitchFamily="34" charset="0"/>
              <a:cs typeface="Segoe UI" panose="020B0502040204020203" pitchFamily="34" charset="0"/>
            </a:endParaRPr>
          </a:p>
        </p:txBody>
      </p:sp>
      <p:sp>
        <p:nvSpPr>
          <p:cNvPr id="50" name="Rectangle 49"/>
          <p:cNvSpPr/>
          <p:nvPr/>
        </p:nvSpPr>
        <p:spPr>
          <a:xfrm>
            <a:off x="7602182" y="2526678"/>
            <a:ext cx="1578739" cy="350330"/>
          </a:xfrm>
          <a:prstGeom prst="rect">
            <a:avLst/>
          </a:prstGeom>
        </p:spPr>
        <p:txBody>
          <a:bodyPr wrap="none">
            <a:spAutoFit/>
          </a:bodyPr>
          <a:lstStyle/>
          <a:p>
            <a:r>
              <a:rPr lang="en-US" sz="1632" dirty="0">
                <a:solidFill>
                  <a:prstClr val="black"/>
                </a:solidFill>
                <a:ea typeface="Calibri" panose="020F0502020204030204" pitchFamily="34" charset="0"/>
                <a:cs typeface="Segoe UI" panose="020B0502040204020203" pitchFamily="34" charset="0"/>
              </a:rPr>
              <a:t>Patient Tracking</a:t>
            </a:r>
            <a:endParaRPr lang="en-US" sz="1632" dirty="0">
              <a:solidFill>
                <a:prstClr val="black"/>
              </a:solidFill>
              <a:cs typeface="Segoe UI" panose="020B0502040204020203" pitchFamily="34" charset="0"/>
            </a:endParaRPr>
          </a:p>
        </p:txBody>
      </p:sp>
      <p:sp>
        <p:nvSpPr>
          <p:cNvPr id="54" name="Rectangle 53"/>
          <p:cNvSpPr/>
          <p:nvPr/>
        </p:nvSpPr>
        <p:spPr>
          <a:xfrm>
            <a:off x="7686208" y="4888954"/>
            <a:ext cx="1380343" cy="350330"/>
          </a:xfrm>
          <a:prstGeom prst="rect">
            <a:avLst/>
          </a:prstGeom>
        </p:spPr>
        <p:txBody>
          <a:bodyPr wrap="square">
            <a:spAutoFit/>
          </a:bodyPr>
          <a:lstStyle/>
          <a:p>
            <a:pPr algn="ctr"/>
            <a:r>
              <a:rPr lang="en-US" sz="1632" dirty="0">
                <a:solidFill>
                  <a:prstClr val="black"/>
                </a:solidFill>
                <a:ea typeface="Calibri" panose="020F0502020204030204" pitchFamily="34" charset="0"/>
                <a:cs typeface="Segoe UI" panose="020B0502040204020203" pitchFamily="34" charset="0"/>
              </a:rPr>
              <a:t>Mobile Care</a:t>
            </a:r>
            <a:endParaRPr lang="en-US" sz="1632" dirty="0">
              <a:solidFill>
                <a:prstClr val="black"/>
              </a:solidFill>
              <a:cs typeface="Segoe UI" panose="020B0502040204020203" pitchFamily="34" charset="0"/>
            </a:endParaRPr>
          </a:p>
        </p:txBody>
      </p:sp>
      <p:sp>
        <p:nvSpPr>
          <p:cNvPr id="69" name="Oval 68"/>
          <p:cNvSpPr/>
          <p:nvPr/>
        </p:nvSpPr>
        <p:spPr>
          <a:xfrm>
            <a:off x="2789237" y="2430462"/>
            <a:ext cx="2188229" cy="3487206"/>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32">
              <a:solidFill>
                <a:prstClr val="black"/>
              </a:solidFill>
              <a:latin typeface="Segoe UI" panose="020B0502040204020203" pitchFamily="34" charset="0"/>
              <a:cs typeface="Segoe UI" panose="020B0502040204020203" pitchFamily="34" charset="0"/>
            </a:endParaRPr>
          </a:p>
        </p:txBody>
      </p:sp>
      <p:sp>
        <p:nvSpPr>
          <p:cNvPr id="55" name="Rectangle 54"/>
          <p:cNvSpPr/>
          <p:nvPr/>
        </p:nvSpPr>
        <p:spPr>
          <a:xfrm>
            <a:off x="2911232" y="5184237"/>
            <a:ext cx="1980208" cy="350330"/>
          </a:xfrm>
          <a:prstGeom prst="rect">
            <a:avLst/>
          </a:prstGeom>
        </p:spPr>
        <p:txBody>
          <a:bodyPr wrap="none">
            <a:spAutoFit/>
          </a:bodyPr>
          <a:lstStyle/>
          <a:p>
            <a:r>
              <a:rPr lang="en-US" sz="1632" dirty="0">
                <a:solidFill>
                  <a:prstClr val="black"/>
                </a:solidFill>
                <a:ea typeface="Calibri" panose="020F0502020204030204" pitchFamily="34" charset="0"/>
                <a:cs typeface="Segoe UI" panose="020B0502040204020203" pitchFamily="34" charset="0"/>
              </a:rPr>
              <a:t>Safety Management</a:t>
            </a:r>
            <a:endParaRPr lang="en-US" sz="1632" dirty="0">
              <a:solidFill>
                <a:prstClr val="black"/>
              </a:solidFill>
              <a:cs typeface="Segoe UI" panose="020B0502040204020203" pitchFamily="34" charset="0"/>
            </a:endParaRPr>
          </a:p>
        </p:txBody>
      </p:sp>
      <p:sp>
        <p:nvSpPr>
          <p:cNvPr id="57" name="Rectangle 56"/>
          <p:cNvSpPr/>
          <p:nvPr/>
        </p:nvSpPr>
        <p:spPr>
          <a:xfrm>
            <a:off x="3107061" y="3665632"/>
            <a:ext cx="1580309" cy="350330"/>
          </a:xfrm>
          <a:prstGeom prst="rect">
            <a:avLst/>
          </a:prstGeom>
        </p:spPr>
        <p:txBody>
          <a:bodyPr wrap="none">
            <a:spAutoFit/>
          </a:bodyPr>
          <a:lstStyle/>
          <a:p>
            <a:r>
              <a:rPr lang="en-US" sz="1632" dirty="0">
                <a:solidFill>
                  <a:prstClr val="black"/>
                </a:solidFill>
                <a:ea typeface="Calibri" panose="020F0502020204030204" pitchFamily="34" charset="0"/>
                <a:cs typeface="Segoe UI" panose="020B0502040204020203" pitchFamily="34" charset="0"/>
              </a:rPr>
              <a:t>Climate Control</a:t>
            </a:r>
            <a:endParaRPr lang="en-US" sz="1632" dirty="0">
              <a:solidFill>
                <a:prstClr val="black"/>
              </a:solidFill>
              <a:cs typeface="Segoe UI" panose="020B0502040204020203" pitchFamily="34" charset="0"/>
            </a:endParaRPr>
          </a:p>
        </p:txBody>
      </p:sp>
      <p:sp>
        <p:nvSpPr>
          <p:cNvPr id="58" name="Rectangle 57"/>
          <p:cNvSpPr/>
          <p:nvPr/>
        </p:nvSpPr>
        <p:spPr>
          <a:xfrm>
            <a:off x="3436856" y="2526678"/>
            <a:ext cx="906070" cy="350330"/>
          </a:xfrm>
          <a:prstGeom prst="rect">
            <a:avLst/>
          </a:prstGeom>
        </p:spPr>
        <p:txBody>
          <a:bodyPr wrap="none">
            <a:spAutoFit/>
          </a:bodyPr>
          <a:lstStyle/>
          <a:p>
            <a:r>
              <a:rPr lang="en-US" sz="1632" dirty="0">
                <a:solidFill>
                  <a:prstClr val="black"/>
                </a:solidFill>
                <a:ea typeface="Calibri" panose="020F0502020204030204" pitchFamily="34" charset="0"/>
                <a:cs typeface="Segoe UI" panose="020B0502040204020203" pitchFamily="34" charset="0"/>
              </a:rPr>
              <a:t>Lighting</a:t>
            </a:r>
            <a:endParaRPr lang="en-US" sz="1632" dirty="0">
              <a:solidFill>
                <a:prstClr val="black"/>
              </a:solidFill>
              <a:cs typeface="Segoe UI" panose="020B0502040204020203" pitchFamily="34" charset="0"/>
            </a:endParaRPr>
          </a:p>
        </p:txBody>
      </p:sp>
      <p:sp>
        <p:nvSpPr>
          <p:cNvPr id="59" name="Rectangle 58"/>
          <p:cNvSpPr/>
          <p:nvPr/>
        </p:nvSpPr>
        <p:spPr>
          <a:xfrm>
            <a:off x="2874903" y="3285980"/>
            <a:ext cx="2051164" cy="350330"/>
          </a:xfrm>
          <a:prstGeom prst="rect">
            <a:avLst/>
          </a:prstGeom>
        </p:spPr>
        <p:txBody>
          <a:bodyPr wrap="none">
            <a:spAutoFit/>
          </a:bodyPr>
          <a:lstStyle/>
          <a:p>
            <a:r>
              <a:rPr lang="en-US" sz="1632" dirty="0">
                <a:solidFill>
                  <a:prstClr val="black"/>
                </a:solidFill>
                <a:ea typeface="Calibri" panose="020F0502020204030204" pitchFamily="34" charset="0"/>
                <a:cs typeface="Segoe UI" panose="020B0502040204020203" pitchFamily="34" charset="0"/>
              </a:rPr>
              <a:t>Energy Management</a:t>
            </a:r>
            <a:endParaRPr lang="en-US" sz="1632" dirty="0">
              <a:solidFill>
                <a:prstClr val="black"/>
              </a:solidFill>
              <a:cs typeface="Segoe UI" panose="020B0502040204020203" pitchFamily="34" charset="0"/>
            </a:endParaRPr>
          </a:p>
        </p:txBody>
      </p:sp>
      <p:sp>
        <p:nvSpPr>
          <p:cNvPr id="68" name="Oval 67"/>
          <p:cNvSpPr/>
          <p:nvPr/>
        </p:nvSpPr>
        <p:spPr>
          <a:xfrm>
            <a:off x="563877" y="2432092"/>
            <a:ext cx="2186149" cy="3485575"/>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32">
              <a:solidFill>
                <a:prstClr val="black"/>
              </a:solidFill>
              <a:cs typeface="Segoe UI" panose="020B0502040204020203" pitchFamily="34" charset="0"/>
            </a:endParaRPr>
          </a:p>
        </p:txBody>
      </p:sp>
      <p:sp>
        <p:nvSpPr>
          <p:cNvPr id="36" name="Rectangle 35"/>
          <p:cNvSpPr/>
          <p:nvPr/>
        </p:nvSpPr>
        <p:spPr>
          <a:xfrm>
            <a:off x="752937" y="4045283"/>
            <a:ext cx="1808030" cy="350330"/>
          </a:xfrm>
          <a:prstGeom prst="rect">
            <a:avLst/>
          </a:prstGeom>
        </p:spPr>
        <p:txBody>
          <a:bodyPr wrap="square">
            <a:spAutoFit/>
          </a:bodyPr>
          <a:lstStyle/>
          <a:p>
            <a:pPr algn="ctr"/>
            <a:r>
              <a:rPr lang="en-US" sz="1632" dirty="0">
                <a:solidFill>
                  <a:prstClr val="black"/>
                </a:solidFill>
                <a:ea typeface="Calibri" panose="020F0502020204030204" pitchFamily="34" charset="0"/>
                <a:cs typeface="Segoe UI" panose="020B0502040204020203" pitchFamily="34" charset="0"/>
              </a:rPr>
              <a:t>Drinking Water</a:t>
            </a:r>
            <a:endParaRPr lang="en-US" sz="1632" dirty="0">
              <a:solidFill>
                <a:prstClr val="black"/>
              </a:solidFill>
              <a:cs typeface="Segoe UI" panose="020B0502040204020203" pitchFamily="34" charset="0"/>
            </a:endParaRPr>
          </a:p>
        </p:txBody>
      </p:sp>
      <p:sp>
        <p:nvSpPr>
          <p:cNvPr id="37" name="Rectangle 36"/>
          <p:cNvSpPr/>
          <p:nvPr/>
        </p:nvSpPr>
        <p:spPr>
          <a:xfrm>
            <a:off x="999259" y="4804586"/>
            <a:ext cx="1315387"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Waste Water</a:t>
            </a:r>
            <a:endParaRPr lang="en-US" sz="1632" dirty="0">
              <a:solidFill>
                <a:prstClr val="black"/>
              </a:solidFill>
              <a:cs typeface="Segoe UI" panose="020B0502040204020203" pitchFamily="34" charset="0"/>
            </a:endParaRPr>
          </a:p>
        </p:txBody>
      </p:sp>
      <p:sp>
        <p:nvSpPr>
          <p:cNvPr id="38" name="Rectangle 37"/>
          <p:cNvSpPr/>
          <p:nvPr/>
        </p:nvSpPr>
        <p:spPr>
          <a:xfrm>
            <a:off x="625581" y="2906329"/>
            <a:ext cx="2062743" cy="350330"/>
          </a:xfrm>
          <a:prstGeom prst="rect">
            <a:avLst/>
          </a:prstGeom>
        </p:spPr>
        <p:txBody>
          <a:bodyPr wrap="square">
            <a:spAutoFit/>
          </a:bodyPr>
          <a:lstStyle/>
          <a:p>
            <a:pPr algn="ctr"/>
            <a:r>
              <a:rPr lang="en-US" sz="1632" dirty="0">
                <a:solidFill>
                  <a:prstClr val="black"/>
                </a:solidFill>
                <a:cs typeface="Segoe UI" panose="020B0502040204020203" pitchFamily="34" charset="0"/>
              </a:rPr>
              <a:t>Pollution Control</a:t>
            </a:r>
          </a:p>
        </p:txBody>
      </p:sp>
      <p:sp>
        <p:nvSpPr>
          <p:cNvPr id="39" name="Rectangle 38"/>
          <p:cNvSpPr/>
          <p:nvPr/>
        </p:nvSpPr>
        <p:spPr>
          <a:xfrm>
            <a:off x="919604" y="2526678"/>
            <a:ext cx="1474694" cy="350330"/>
          </a:xfrm>
          <a:prstGeom prst="rect">
            <a:avLst/>
          </a:prstGeom>
        </p:spPr>
        <p:txBody>
          <a:bodyPr wrap="none">
            <a:spAutoFit/>
          </a:bodyPr>
          <a:lstStyle/>
          <a:p>
            <a:pPr algn="ctr"/>
            <a:r>
              <a:rPr lang="en-US" sz="1632" dirty="0">
                <a:solidFill>
                  <a:prstClr val="black"/>
                </a:solidFill>
                <a:cs typeface="Segoe UI" panose="020B0502040204020203" pitchFamily="34" charset="0"/>
              </a:rPr>
              <a:t>Fire Protection</a:t>
            </a:r>
          </a:p>
        </p:txBody>
      </p:sp>
      <p:sp>
        <p:nvSpPr>
          <p:cNvPr id="40" name="Rectangle 39"/>
          <p:cNvSpPr/>
          <p:nvPr/>
        </p:nvSpPr>
        <p:spPr>
          <a:xfrm>
            <a:off x="691862" y="3665632"/>
            <a:ext cx="1930181" cy="350330"/>
          </a:xfrm>
          <a:prstGeom prst="rect">
            <a:avLst/>
          </a:prstGeom>
        </p:spPr>
        <p:txBody>
          <a:bodyPr wrap="none">
            <a:spAutoFit/>
          </a:bodyPr>
          <a:lstStyle/>
          <a:p>
            <a:pPr algn="ctr"/>
            <a:r>
              <a:rPr lang="en-US" sz="1632" dirty="0">
                <a:solidFill>
                  <a:prstClr val="black"/>
                </a:solidFill>
                <a:cs typeface="Segoe UI" panose="020B0502040204020203" pitchFamily="34" charset="0"/>
              </a:rPr>
              <a:t>Medical Emergency</a:t>
            </a:r>
          </a:p>
        </p:txBody>
      </p:sp>
      <p:sp>
        <p:nvSpPr>
          <p:cNvPr id="41" name="Rectangle 40"/>
          <p:cNvSpPr/>
          <p:nvPr/>
        </p:nvSpPr>
        <p:spPr>
          <a:xfrm>
            <a:off x="679216" y="5184237"/>
            <a:ext cx="1955472" cy="350330"/>
          </a:xfrm>
          <a:prstGeom prst="rect">
            <a:avLst/>
          </a:prstGeom>
        </p:spPr>
        <p:txBody>
          <a:bodyPr wrap="square">
            <a:spAutoFit/>
          </a:bodyPr>
          <a:lstStyle/>
          <a:p>
            <a:pPr algn="ctr"/>
            <a:r>
              <a:rPr lang="en-US" sz="1632" dirty="0">
                <a:solidFill>
                  <a:prstClr val="black"/>
                </a:solidFill>
                <a:cs typeface="Segoe UI" panose="020B0502040204020203" pitchFamily="34" charset="0"/>
              </a:rPr>
              <a:t>Public Order</a:t>
            </a:r>
          </a:p>
        </p:txBody>
      </p:sp>
      <p:sp>
        <p:nvSpPr>
          <p:cNvPr id="9" name="Rectangle 8"/>
          <p:cNvSpPr/>
          <p:nvPr/>
        </p:nvSpPr>
        <p:spPr>
          <a:xfrm>
            <a:off x="5032052" y="1957743"/>
            <a:ext cx="2194479" cy="44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36" dirty="0">
                <a:solidFill>
                  <a:prstClr val="black"/>
                </a:solidFill>
                <a:cs typeface="Segoe UI" panose="020B0502040204020203" pitchFamily="34" charset="0"/>
              </a:rPr>
              <a:t>Energy</a:t>
            </a:r>
          </a:p>
        </p:txBody>
      </p:sp>
      <p:sp>
        <p:nvSpPr>
          <p:cNvPr id="64" name="Oval 63"/>
          <p:cNvSpPr/>
          <p:nvPr/>
        </p:nvSpPr>
        <p:spPr>
          <a:xfrm>
            <a:off x="9530983" y="2430462"/>
            <a:ext cx="2078797" cy="3487205"/>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32">
              <a:solidFill>
                <a:prstClr val="black"/>
              </a:solidFill>
              <a:latin typeface="Segoe UI" panose="020B0502040204020203" pitchFamily="34" charset="0"/>
              <a:cs typeface="Segoe UI" panose="020B0502040204020203" pitchFamily="34" charset="0"/>
            </a:endParaRPr>
          </a:p>
        </p:txBody>
      </p:sp>
      <p:sp>
        <p:nvSpPr>
          <p:cNvPr id="21" name="Rectangle 20"/>
          <p:cNvSpPr/>
          <p:nvPr/>
        </p:nvSpPr>
        <p:spPr>
          <a:xfrm>
            <a:off x="9862725" y="3539082"/>
            <a:ext cx="1415314"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Toll Collection</a:t>
            </a:r>
            <a:endParaRPr lang="en-US" sz="1632" dirty="0">
              <a:solidFill>
                <a:prstClr val="black"/>
              </a:solidFill>
              <a:cs typeface="Segoe UI" panose="020B0502040204020203" pitchFamily="34" charset="0"/>
            </a:endParaRPr>
          </a:p>
        </p:txBody>
      </p:sp>
      <p:sp>
        <p:nvSpPr>
          <p:cNvPr id="22" name="Rectangle 21"/>
          <p:cNvSpPr/>
          <p:nvPr/>
        </p:nvSpPr>
        <p:spPr>
          <a:xfrm>
            <a:off x="9985899" y="2526678"/>
            <a:ext cx="1168965"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Traffic Flow</a:t>
            </a:r>
            <a:endParaRPr lang="en-US" sz="1632" dirty="0">
              <a:solidFill>
                <a:prstClr val="black"/>
              </a:solidFill>
              <a:cs typeface="Segoe UI" panose="020B0502040204020203" pitchFamily="34" charset="0"/>
            </a:endParaRPr>
          </a:p>
        </p:txBody>
      </p:sp>
      <p:sp>
        <p:nvSpPr>
          <p:cNvPr id="24" name="Rectangle 23"/>
          <p:cNvSpPr/>
          <p:nvPr/>
        </p:nvSpPr>
        <p:spPr>
          <a:xfrm>
            <a:off x="9706001" y="4888954"/>
            <a:ext cx="1728759"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Air Traffic Control</a:t>
            </a:r>
            <a:endParaRPr lang="en-US" sz="1632" dirty="0">
              <a:solidFill>
                <a:prstClr val="black"/>
              </a:solidFill>
              <a:cs typeface="Segoe UI" panose="020B0502040204020203" pitchFamily="34" charset="0"/>
            </a:endParaRPr>
          </a:p>
        </p:txBody>
      </p:sp>
      <p:sp>
        <p:nvSpPr>
          <p:cNvPr id="25" name="Rectangle 24"/>
          <p:cNvSpPr/>
          <p:nvPr/>
        </p:nvSpPr>
        <p:spPr>
          <a:xfrm>
            <a:off x="9816032" y="3876550"/>
            <a:ext cx="1508699" cy="350330"/>
          </a:xfrm>
          <a:prstGeom prst="rect">
            <a:avLst/>
          </a:prstGeom>
        </p:spPr>
        <p:txBody>
          <a:bodyPr wrap="none">
            <a:spAutoFit/>
          </a:bodyPr>
          <a:lstStyle/>
          <a:p>
            <a:pPr algn="ctr"/>
            <a:r>
              <a:rPr lang="en-US" sz="1632" dirty="0">
                <a:solidFill>
                  <a:prstClr val="black"/>
                </a:solidFill>
                <a:cs typeface="Segoe UI" panose="020B0502040204020203" pitchFamily="34" charset="0"/>
              </a:rPr>
              <a:t>Bus/Tram/Train</a:t>
            </a:r>
          </a:p>
        </p:txBody>
      </p:sp>
      <p:sp>
        <p:nvSpPr>
          <p:cNvPr id="27" name="Rectangle 26"/>
          <p:cNvSpPr/>
          <p:nvPr/>
        </p:nvSpPr>
        <p:spPr>
          <a:xfrm>
            <a:off x="9932993" y="2864146"/>
            <a:ext cx="1274776"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Traffic Alerts</a:t>
            </a:r>
            <a:endParaRPr lang="en-US" sz="1632" dirty="0">
              <a:solidFill>
                <a:prstClr val="black"/>
              </a:solidFill>
              <a:cs typeface="Segoe UI" panose="020B0502040204020203" pitchFamily="34" charset="0"/>
            </a:endParaRPr>
          </a:p>
        </p:txBody>
      </p:sp>
      <p:sp>
        <p:nvSpPr>
          <p:cNvPr id="79" name="Rectangle 78"/>
          <p:cNvSpPr/>
          <p:nvPr/>
        </p:nvSpPr>
        <p:spPr>
          <a:xfrm>
            <a:off x="9874238" y="4551486"/>
            <a:ext cx="1392293"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Street Quality</a:t>
            </a:r>
            <a:endParaRPr lang="en-US" sz="1632" dirty="0">
              <a:solidFill>
                <a:prstClr val="black"/>
              </a:solidFill>
              <a:cs typeface="Segoe UI" panose="020B0502040204020203" pitchFamily="34" charset="0"/>
            </a:endParaRPr>
          </a:p>
        </p:txBody>
      </p:sp>
      <p:sp>
        <p:nvSpPr>
          <p:cNvPr id="4" name="Rectangle 3"/>
          <p:cNvSpPr/>
          <p:nvPr/>
        </p:nvSpPr>
        <p:spPr>
          <a:xfrm>
            <a:off x="9535933" y="1957680"/>
            <a:ext cx="2068897" cy="444671"/>
          </a:xfrm>
          <a:prstGeom prst="rect">
            <a:avLst/>
          </a:prstGeom>
          <a:solidFill>
            <a:schemeClr val="accent2">
              <a:lumMod val="75000"/>
            </a:schemeClr>
          </a:solidFill>
          <a:ln>
            <a:noFill/>
          </a:ln>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en-US" sz="1632" dirty="0">
                <a:solidFill>
                  <a:prstClr val="white"/>
                </a:solidFill>
                <a:cs typeface="Segoe UI" panose="020B0502040204020203" pitchFamily="34" charset="0"/>
              </a:rPr>
              <a:t>Mobility</a:t>
            </a:r>
          </a:p>
        </p:txBody>
      </p:sp>
      <p:sp>
        <p:nvSpPr>
          <p:cNvPr id="7" name="Rectangle 6"/>
          <p:cNvSpPr/>
          <p:nvPr/>
        </p:nvSpPr>
        <p:spPr>
          <a:xfrm>
            <a:off x="561797" y="1958811"/>
            <a:ext cx="2190308" cy="444607"/>
          </a:xfrm>
          <a:prstGeom prst="rect">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2040" dirty="0">
                <a:solidFill>
                  <a:prstClr val="white"/>
                </a:solidFill>
                <a:cs typeface="Segoe UI" panose="020B0502040204020203" pitchFamily="34" charset="0"/>
              </a:rPr>
              <a:t>City</a:t>
            </a:r>
          </a:p>
        </p:txBody>
      </p:sp>
      <p:sp>
        <p:nvSpPr>
          <p:cNvPr id="10" name="Rectangle 9"/>
          <p:cNvSpPr/>
          <p:nvPr/>
        </p:nvSpPr>
        <p:spPr>
          <a:xfrm>
            <a:off x="7279911" y="1965076"/>
            <a:ext cx="2192936" cy="42993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36" dirty="0">
                <a:solidFill>
                  <a:prstClr val="white"/>
                </a:solidFill>
                <a:cs typeface="Segoe UI" panose="020B0502040204020203" pitchFamily="34" charset="0"/>
              </a:rPr>
              <a:t>Health</a:t>
            </a:r>
          </a:p>
        </p:txBody>
      </p:sp>
      <p:sp>
        <p:nvSpPr>
          <p:cNvPr id="11" name="Rectangle 10"/>
          <p:cNvSpPr/>
          <p:nvPr/>
        </p:nvSpPr>
        <p:spPr>
          <a:xfrm>
            <a:off x="2789237" y="1962169"/>
            <a:ext cx="2188229" cy="441249"/>
          </a:xfrm>
          <a:prstGeom prst="rect">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1836" dirty="0">
                <a:solidFill>
                  <a:prstClr val="white"/>
                </a:solidFill>
                <a:cs typeface="Segoe UI" panose="020B0502040204020203" pitchFamily="34" charset="0"/>
              </a:rPr>
              <a:t>Buildings</a:t>
            </a:r>
          </a:p>
        </p:txBody>
      </p:sp>
      <p:sp>
        <p:nvSpPr>
          <p:cNvPr id="75" name="Title 74"/>
          <p:cNvSpPr>
            <a:spLocks noGrp="1"/>
          </p:cNvSpPr>
          <p:nvPr>
            <p:ph type="title"/>
          </p:nvPr>
        </p:nvSpPr>
        <p:spPr/>
        <p:txBody>
          <a:bodyPr/>
          <a:lstStyle/>
          <a:p>
            <a:r>
              <a:rPr lang="en-US" dirty="0" smtClean="0"/>
              <a:t>IoT Enabled Infrastructure</a:t>
            </a:r>
            <a:endParaRPr lang="en-US" dirty="0"/>
          </a:p>
        </p:txBody>
      </p:sp>
      <p:sp>
        <p:nvSpPr>
          <p:cNvPr id="81" name="Rectangle 80"/>
          <p:cNvSpPr/>
          <p:nvPr/>
        </p:nvSpPr>
        <p:spPr>
          <a:xfrm>
            <a:off x="625581" y="3285980"/>
            <a:ext cx="2062743" cy="350330"/>
          </a:xfrm>
          <a:prstGeom prst="rect">
            <a:avLst/>
          </a:prstGeom>
        </p:spPr>
        <p:txBody>
          <a:bodyPr wrap="square">
            <a:spAutoFit/>
          </a:bodyPr>
          <a:lstStyle/>
          <a:p>
            <a:pPr algn="ctr"/>
            <a:r>
              <a:rPr lang="en-US" sz="1632" dirty="0">
                <a:solidFill>
                  <a:prstClr val="black"/>
                </a:solidFill>
                <a:cs typeface="Segoe UI" panose="020B0502040204020203" pitchFamily="34" charset="0"/>
              </a:rPr>
              <a:t>Flood Control</a:t>
            </a:r>
          </a:p>
        </p:txBody>
      </p:sp>
      <p:sp>
        <p:nvSpPr>
          <p:cNvPr id="82" name="Rectangle 81"/>
          <p:cNvSpPr/>
          <p:nvPr/>
        </p:nvSpPr>
        <p:spPr>
          <a:xfrm>
            <a:off x="1046408" y="4424934"/>
            <a:ext cx="1221086"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Solid Waste</a:t>
            </a:r>
            <a:endParaRPr lang="en-US" sz="1632" dirty="0">
              <a:solidFill>
                <a:prstClr val="black"/>
              </a:solidFill>
              <a:cs typeface="Segoe UI" panose="020B0502040204020203" pitchFamily="34" charset="0"/>
            </a:endParaRPr>
          </a:p>
        </p:txBody>
      </p:sp>
      <p:sp>
        <p:nvSpPr>
          <p:cNvPr id="83" name="Rectangle 82"/>
          <p:cNvSpPr/>
          <p:nvPr/>
        </p:nvSpPr>
        <p:spPr>
          <a:xfrm>
            <a:off x="3330587" y="4045283"/>
            <a:ext cx="1125149" cy="350330"/>
          </a:xfrm>
          <a:prstGeom prst="rect">
            <a:avLst/>
          </a:prstGeom>
        </p:spPr>
        <p:txBody>
          <a:bodyPr wrap="none">
            <a:spAutoFit/>
          </a:bodyPr>
          <a:lstStyle/>
          <a:p>
            <a:r>
              <a:rPr lang="en-US" sz="1632" dirty="0">
                <a:solidFill>
                  <a:prstClr val="black"/>
                </a:solidFill>
                <a:ea typeface="Calibri" panose="020F0502020204030204" pitchFamily="34" charset="0"/>
                <a:cs typeface="Segoe UI" panose="020B0502040204020203" pitchFamily="34" charset="0"/>
              </a:rPr>
              <a:t>Air Quality</a:t>
            </a:r>
            <a:endParaRPr lang="en-US" sz="1632" dirty="0">
              <a:solidFill>
                <a:prstClr val="black"/>
              </a:solidFill>
              <a:cs typeface="Segoe UI" panose="020B0502040204020203" pitchFamily="34" charset="0"/>
            </a:endParaRPr>
          </a:p>
        </p:txBody>
      </p:sp>
      <p:sp>
        <p:nvSpPr>
          <p:cNvPr id="84" name="Rectangle 83"/>
          <p:cNvSpPr/>
          <p:nvPr/>
        </p:nvSpPr>
        <p:spPr>
          <a:xfrm>
            <a:off x="2962175" y="4424934"/>
            <a:ext cx="1880151" cy="350330"/>
          </a:xfrm>
          <a:prstGeom prst="rect">
            <a:avLst/>
          </a:prstGeom>
        </p:spPr>
        <p:txBody>
          <a:bodyPr wrap="none">
            <a:spAutoFit/>
          </a:bodyPr>
          <a:lstStyle/>
          <a:p>
            <a:r>
              <a:rPr lang="en-US" sz="1632" dirty="0">
                <a:solidFill>
                  <a:prstClr val="black"/>
                </a:solidFill>
                <a:cs typeface="Segoe UI" panose="020B0502040204020203" pitchFamily="34" charset="0"/>
              </a:rPr>
              <a:t>Lifts and Escalators</a:t>
            </a:r>
          </a:p>
        </p:txBody>
      </p:sp>
      <p:sp>
        <p:nvSpPr>
          <p:cNvPr id="85" name="Rectangle 84"/>
          <p:cNvSpPr/>
          <p:nvPr/>
        </p:nvSpPr>
        <p:spPr>
          <a:xfrm>
            <a:off x="3436856" y="4804586"/>
            <a:ext cx="906070" cy="350330"/>
          </a:xfrm>
          <a:prstGeom prst="rect">
            <a:avLst/>
          </a:prstGeom>
        </p:spPr>
        <p:txBody>
          <a:bodyPr wrap="none">
            <a:spAutoFit/>
          </a:bodyPr>
          <a:lstStyle/>
          <a:p>
            <a:r>
              <a:rPr lang="en-US" sz="1632" dirty="0">
                <a:solidFill>
                  <a:prstClr val="black"/>
                </a:solidFill>
                <a:cs typeface="Segoe UI" panose="020B0502040204020203" pitchFamily="34" charset="0"/>
              </a:rPr>
              <a:t>Signage</a:t>
            </a:r>
          </a:p>
        </p:txBody>
      </p:sp>
      <p:sp>
        <p:nvSpPr>
          <p:cNvPr id="86" name="Rectangle 85"/>
          <p:cNvSpPr/>
          <p:nvPr/>
        </p:nvSpPr>
        <p:spPr>
          <a:xfrm>
            <a:off x="3531028" y="2906329"/>
            <a:ext cx="715896" cy="350330"/>
          </a:xfrm>
          <a:prstGeom prst="rect">
            <a:avLst/>
          </a:prstGeom>
        </p:spPr>
        <p:txBody>
          <a:bodyPr wrap="none">
            <a:spAutoFit/>
          </a:bodyPr>
          <a:lstStyle/>
          <a:p>
            <a:r>
              <a:rPr lang="en-US" sz="1632" dirty="0">
                <a:solidFill>
                  <a:prstClr val="black"/>
                </a:solidFill>
                <a:ea typeface="Calibri" panose="020F0502020204030204" pitchFamily="34" charset="0"/>
                <a:cs typeface="Segoe UI" panose="020B0502040204020203" pitchFamily="34" charset="0"/>
              </a:rPr>
              <a:t>Water</a:t>
            </a:r>
            <a:endParaRPr lang="en-US" sz="1632" dirty="0">
              <a:solidFill>
                <a:prstClr val="black"/>
              </a:solidFill>
              <a:cs typeface="Segoe UI" panose="020B0502040204020203" pitchFamily="34" charset="0"/>
            </a:endParaRPr>
          </a:p>
        </p:txBody>
      </p:sp>
      <p:sp>
        <p:nvSpPr>
          <p:cNvPr id="87" name="Rectangle 86"/>
          <p:cNvSpPr/>
          <p:nvPr/>
        </p:nvSpPr>
        <p:spPr>
          <a:xfrm>
            <a:off x="4993974" y="2906329"/>
            <a:ext cx="2311443" cy="350330"/>
          </a:xfrm>
          <a:prstGeom prst="rect">
            <a:avLst/>
          </a:prstGeom>
        </p:spPr>
        <p:txBody>
          <a:bodyPr wrap="none">
            <a:spAutoFit/>
          </a:bodyPr>
          <a:lstStyle/>
          <a:p>
            <a:r>
              <a:rPr lang="en-US" sz="1632" dirty="0">
                <a:solidFill>
                  <a:prstClr val="black"/>
                </a:solidFill>
                <a:ea typeface="Calibri" panose="020F0502020204030204" pitchFamily="34" charset="0"/>
                <a:cs typeface="Segoe UI" panose="020B0502040204020203" pitchFamily="34" charset="0"/>
              </a:rPr>
              <a:t>Wind/Solar/Geothermal</a:t>
            </a:r>
            <a:endParaRPr lang="en-US" sz="1632" dirty="0">
              <a:solidFill>
                <a:prstClr val="black"/>
              </a:solidFill>
              <a:cs typeface="Segoe UI" panose="020B0502040204020203" pitchFamily="34" charset="0"/>
            </a:endParaRPr>
          </a:p>
        </p:txBody>
      </p:sp>
      <p:sp>
        <p:nvSpPr>
          <p:cNvPr id="88" name="Rectangle 87"/>
          <p:cNvSpPr/>
          <p:nvPr/>
        </p:nvSpPr>
        <p:spPr>
          <a:xfrm>
            <a:off x="5310035" y="3665632"/>
            <a:ext cx="1638512"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Fuel Distribution</a:t>
            </a:r>
            <a:endParaRPr lang="en-US" sz="1632" dirty="0">
              <a:solidFill>
                <a:prstClr val="black"/>
              </a:solidFill>
              <a:cs typeface="Segoe UI" panose="020B0502040204020203" pitchFamily="34" charset="0"/>
            </a:endParaRPr>
          </a:p>
        </p:txBody>
      </p:sp>
      <p:sp>
        <p:nvSpPr>
          <p:cNvPr id="89" name="Rectangle 88"/>
          <p:cNvSpPr/>
          <p:nvPr/>
        </p:nvSpPr>
        <p:spPr>
          <a:xfrm>
            <a:off x="5468884" y="4045283"/>
            <a:ext cx="1320816"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Power Plants</a:t>
            </a:r>
            <a:endParaRPr lang="en-US" sz="1632" dirty="0">
              <a:solidFill>
                <a:prstClr val="black"/>
              </a:solidFill>
              <a:cs typeface="Segoe UI" panose="020B0502040204020203" pitchFamily="34" charset="0"/>
            </a:endParaRPr>
          </a:p>
        </p:txBody>
      </p:sp>
      <p:sp>
        <p:nvSpPr>
          <p:cNvPr id="91" name="Rectangle 90"/>
          <p:cNvSpPr/>
          <p:nvPr/>
        </p:nvSpPr>
        <p:spPr>
          <a:xfrm>
            <a:off x="5390408" y="4424934"/>
            <a:ext cx="1477767"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Nuclear Waste</a:t>
            </a:r>
            <a:endParaRPr lang="en-US" sz="1632" dirty="0">
              <a:solidFill>
                <a:prstClr val="black"/>
              </a:solidFill>
              <a:cs typeface="Segoe UI" panose="020B0502040204020203" pitchFamily="34" charset="0"/>
            </a:endParaRPr>
          </a:p>
        </p:txBody>
      </p:sp>
      <p:sp>
        <p:nvSpPr>
          <p:cNvPr id="94" name="Rectangle 93"/>
          <p:cNvSpPr/>
          <p:nvPr/>
        </p:nvSpPr>
        <p:spPr>
          <a:xfrm>
            <a:off x="5189542" y="5184237"/>
            <a:ext cx="1879499"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Oil/Gas Production</a:t>
            </a:r>
            <a:endParaRPr lang="en-US" sz="1632" dirty="0">
              <a:solidFill>
                <a:prstClr val="black"/>
              </a:solidFill>
              <a:cs typeface="Segoe UI" panose="020B0502040204020203" pitchFamily="34" charset="0"/>
            </a:endParaRPr>
          </a:p>
        </p:txBody>
      </p:sp>
      <p:sp>
        <p:nvSpPr>
          <p:cNvPr id="95" name="Rectangle 94"/>
          <p:cNvSpPr/>
          <p:nvPr/>
        </p:nvSpPr>
        <p:spPr>
          <a:xfrm>
            <a:off x="5497233" y="4804586"/>
            <a:ext cx="1264117"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Coal Mining</a:t>
            </a:r>
            <a:endParaRPr lang="en-US" sz="1632" dirty="0">
              <a:solidFill>
                <a:prstClr val="black"/>
              </a:solidFill>
              <a:cs typeface="Segoe UI" panose="020B0502040204020203" pitchFamily="34" charset="0"/>
            </a:endParaRPr>
          </a:p>
        </p:txBody>
      </p:sp>
      <p:sp>
        <p:nvSpPr>
          <p:cNvPr id="103" name="Rectangle 102"/>
          <p:cNvSpPr/>
          <p:nvPr/>
        </p:nvSpPr>
        <p:spPr>
          <a:xfrm>
            <a:off x="7642139" y="3876550"/>
            <a:ext cx="1491370" cy="350330"/>
          </a:xfrm>
          <a:prstGeom prst="rect">
            <a:avLst/>
          </a:prstGeom>
        </p:spPr>
        <p:txBody>
          <a:bodyPr wrap="none">
            <a:spAutoFit/>
          </a:bodyPr>
          <a:lstStyle/>
          <a:p>
            <a:r>
              <a:rPr lang="en-US" sz="1632" dirty="0">
                <a:solidFill>
                  <a:prstClr val="black"/>
                </a:solidFill>
                <a:ea typeface="Calibri" panose="020F0502020204030204" pitchFamily="34" charset="0"/>
                <a:cs typeface="Segoe UI" panose="020B0502040204020203" pitchFamily="34" charset="0"/>
              </a:rPr>
              <a:t>OR Equipment</a:t>
            </a:r>
            <a:endParaRPr lang="en-US" sz="1632" dirty="0">
              <a:solidFill>
                <a:prstClr val="black"/>
              </a:solidFill>
              <a:cs typeface="Segoe UI" panose="020B0502040204020203" pitchFamily="34" charset="0"/>
            </a:endParaRPr>
          </a:p>
        </p:txBody>
      </p:sp>
      <p:sp>
        <p:nvSpPr>
          <p:cNvPr id="104" name="Rectangle 103"/>
          <p:cNvSpPr/>
          <p:nvPr/>
        </p:nvSpPr>
        <p:spPr>
          <a:xfrm>
            <a:off x="7580830" y="2864146"/>
            <a:ext cx="1622163" cy="350330"/>
          </a:xfrm>
          <a:prstGeom prst="rect">
            <a:avLst/>
          </a:prstGeom>
        </p:spPr>
        <p:txBody>
          <a:bodyPr wrap="none">
            <a:spAutoFit/>
          </a:bodyPr>
          <a:lstStyle/>
          <a:p>
            <a:r>
              <a:rPr lang="en-US" sz="1632" dirty="0">
                <a:solidFill>
                  <a:prstClr val="black"/>
                </a:solidFill>
                <a:cs typeface="Segoe UI" panose="020B0502040204020203" pitchFamily="34" charset="0"/>
              </a:rPr>
              <a:t>Vital Monitoring</a:t>
            </a:r>
          </a:p>
        </p:txBody>
      </p:sp>
      <p:sp>
        <p:nvSpPr>
          <p:cNvPr id="105" name="Rectangle 104"/>
          <p:cNvSpPr/>
          <p:nvPr/>
        </p:nvSpPr>
        <p:spPr>
          <a:xfrm>
            <a:off x="7912719" y="3201614"/>
            <a:ext cx="943672" cy="350330"/>
          </a:xfrm>
          <a:prstGeom prst="rect">
            <a:avLst/>
          </a:prstGeom>
        </p:spPr>
        <p:txBody>
          <a:bodyPr wrap="none">
            <a:spAutoFit/>
          </a:bodyPr>
          <a:lstStyle/>
          <a:p>
            <a:r>
              <a:rPr lang="en-US" sz="1632" dirty="0">
                <a:solidFill>
                  <a:prstClr val="black"/>
                </a:solidFill>
                <a:cs typeface="Segoe UI" panose="020B0502040204020203" pitchFamily="34" charset="0"/>
              </a:rPr>
              <a:t>Implants</a:t>
            </a:r>
          </a:p>
        </p:txBody>
      </p:sp>
      <p:sp>
        <p:nvSpPr>
          <p:cNvPr id="106" name="Rectangle 105"/>
          <p:cNvSpPr/>
          <p:nvPr/>
        </p:nvSpPr>
        <p:spPr>
          <a:xfrm>
            <a:off x="7681377" y="3539082"/>
            <a:ext cx="1417798" cy="350330"/>
          </a:xfrm>
          <a:prstGeom prst="rect">
            <a:avLst/>
          </a:prstGeom>
        </p:spPr>
        <p:txBody>
          <a:bodyPr wrap="none">
            <a:spAutoFit/>
          </a:bodyPr>
          <a:lstStyle/>
          <a:p>
            <a:r>
              <a:rPr lang="en-US" sz="1632" dirty="0">
                <a:solidFill>
                  <a:prstClr val="black"/>
                </a:solidFill>
                <a:cs typeface="Segoe UI" panose="020B0502040204020203" pitchFamily="34" charset="0"/>
              </a:rPr>
              <a:t>Disability Aids</a:t>
            </a:r>
          </a:p>
        </p:txBody>
      </p:sp>
      <p:sp>
        <p:nvSpPr>
          <p:cNvPr id="107" name="Rectangle 106"/>
          <p:cNvSpPr/>
          <p:nvPr/>
        </p:nvSpPr>
        <p:spPr>
          <a:xfrm>
            <a:off x="7620885" y="4214018"/>
            <a:ext cx="1535511" cy="350330"/>
          </a:xfrm>
          <a:prstGeom prst="rect">
            <a:avLst/>
          </a:prstGeom>
        </p:spPr>
        <p:txBody>
          <a:bodyPr wrap="none">
            <a:spAutoFit/>
          </a:bodyPr>
          <a:lstStyle/>
          <a:p>
            <a:r>
              <a:rPr lang="en-US" sz="1632" dirty="0">
                <a:solidFill>
                  <a:prstClr val="black"/>
                </a:solidFill>
                <a:ea typeface="Calibri" panose="020F0502020204030204" pitchFamily="34" charset="0"/>
                <a:cs typeface="Segoe UI" panose="020B0502040204020203" pitchFamily="34" charset="0"/>
              </a:rPr>
              <a:t>Lab Equipment</a:t>
            </a:r>
            <a:endParaRPr lang="en-US" sz="1632" dirty="0">
              <a:solidFill>
                <a:prstClr val="black"/>
              </a:solidFill>
              <a:cs typeface="Segoe UI" panose="020B0502040204020203" pitchFamily="34" charset="0"/>
            </a:endParaRPr>
          </a:p>
        </p:txBody>
      </p:sp>
      <p:sp>
        <p:nvSpPr>
          <p:cNvPr id="108" name="Rectangle 107"/>
          <p:cNvSpPr/>
          <p:nvPr/>
        </p:nvSpPr>
        <p:spPr>
          <a:xfrm>
            <a:off x="7344586" y="4551486"/>
            <a:ext cx="2097922" cy="350330"/>
          </a:xfrm>
          <a:prstGeom prst="rect">
            <a:avLst/>
          </a:prstGeom>
        </p:spPr>
        <p:txBody>
          <a:bodyPr wrap="none">
            <a:spAutoFit/>
          </a:bodyPr>
          <a:lstStyle/>
          <a:p>
            <a:r>
              <a:rPr lang="en-US" sz="1632" dirty="0">
                <a:solidFill>
                  <a:prstClr val="black"/>
                </a:solidFill>
                <a:ea typeface="Calibri" panose="020F0502020204030204" pitchFamily="34" charset="0"/>
                <a:cs typeface="Segoe UI" panose="020B0502040204020203" pitchFamily="34" charset="0"/>
              </a:rPr>
              <a:t>Radiology Equipment</a:t>
            </a:r>
            <a:endParaRPr lang="en-US" sz="1632" dirty="0">
              <a:solidFill>
                <a:prstClr val="black"/>
              </a:solidFill>
              <a:cs typeface="Segoe UI" panose="020B0502040204020203" pitchFamily="34" charset="0"/>
            </a:endParaRPr>
          </a:p>
        </p:txBody>
      </p:sp>
      <p:sp>
        <p:nvSpPr>
          <p:cNvPr id="109" name="Rectangle 108"/>
          <p:cNvSpPr/>
          <p:nvPr/>
        </p:nvSpPr>
        <p:spPr>
          <a:xfrm>
            <a:off x="9690307" y="3201614"/>
            <a:ext cx="1760149"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Rule Enforcement</a:t>
            </a:r>
            <a:endParaRPr lang="en-US" sz="1632" dirty="0">
              <a:solidFill>
                <a:prstClr val="black"/>
              </a:solidFill>
              <a:cs typeface="Segoe UI" panose="020B0502040204020203" pitchFamily="34" charset="0"/>
            </a:endParaRPr>
          </a:p>
        </p:txBody>
      </p:sp>
      <p:sp>
        <p:nvSpPr>
          <p:cNvPr id="111" name="Rectangle 110"/>
          <p:cNvSpPr/>
          <p:nvPr/>
        </p:nvSpPr>
        <p:spPr>
          <a:xfrm>
            <a:off x="10119211" y="5226422"/>
            <a:ext cx="902342"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Airports</a:t>
            </a:r>
            <a:endParaRPr lang="en-US" sz="1632" dirty="0">
              <a:solidFill>
                <a:prstClr val="black"/>
              </a:solidFill>
              <a:cs typeface="Segoe UI" panose="020B0502040204020203" pitchFamily="34" charset="0"/>
            </a:endParaRPr>
          </a:p>
        </p:txBody>
      </p:sp>
      <p:sp>
        <p:nvSpPr>
          <p:cNvPr id="112" name="Rectangle 111"/>
          <p:cNvSpPr/>
          <p:nvPr/>
        </p:nvSpPr>
        <p:spPr>
          <a:xfrm>
            <a:off x="10318474" y="4214018"/>
            <a:ext cx="503816" cy="350330"/>
          </a:xfrm>
          <a:prstGeom prst="rect">
            <a:avLst/>
          </a:prstGeom>
        </p:spPr>
        <p:txBody>
          <a:bodyPr wrap="none">
            <a:spAutoFit/>
          </a:bodyPr>
          <a:lstStyle/>
          <a:p>
            <a:pPr algn="ctr"/>
            <a:r>
              <a:rPr lang="en-US" sz="1632" dirty="0">
                <a:solidFill>
                  <a:prstClr val="black"/>
                </a:solidFill>
                <a:ea typeface="Calibri" panose="020F0502020204030204" pitchFamily="34" charset="0"/>
                <a:cs typeface="Segoe UI" panose="020B0502040204020203" pitchFamily="34" charset="0"/>
              </a:rPr>
              <a:t>Taxi</a:t>
            </a:r>
            <a:endParaRPr lang="en-US" sz="1632" dirty="0">
              <a:solidFill>
                <a:prstClr val="black"/>
              </a:solidFill>
              <a:cs typeface="Segoe UI" panose="020B0502040204020203" pitchFamily="34" charset="0"/>
            </a:endParaRPr>
          </a:p>
        </p:txBody>
      </p:sp>
      <p:sp>
        <p:nvSpPr>
          <p:cNvPr id="113" name="Rectangle 112"/>
          <p:cNvSpPr/>
          <p:nvPr/>
        </p:nvSpPr>
        <p:spPr>
          <a:xfrm>
            <a:off x="7391399" y="5226422"/>
            <a:ext cx="1969961" cy="350330"/>
          </a:xfrm>
          <a:prstGeom prst="rect">
            <a:avLst/>
          </a:prstGeom>
        </p:spPr>
        <p:txBody>
          <a:bodyPr wrap="square">
            <a:spAutoFit/>
          </a:bodyPr>
          <a:lstStyle/>
          <a:p>
            <a:pPr algn="ctr"/>
            <a:r>
              <a:rPr lang="en-US" sz="1632" dirty="0">
                <a:solidFill>
                  <a:prstClr val="black"/>
                </a:solidFill>
                <a:ea typeface="Calibri" panose="020F0502020204030204" pitchFamily="34" charset="0"/>
                <a:cs typeface="Segoe UI" panose="020B0502040204020203" pitchFamily="34" charset="0"/>
              </a:rPr>
              <a:t>Diabetes</a:t>
            </a:r>
            <a:endParaRPr lang="en-US" sz="1632" dirty="0">
              <a:solidFill>
                <a:prstClr val="black"/>
              </a:solidFill>
              <a:cs typeface="Segoe UI" panose="020B0502040204020203" pitchFamily="34" charset="0"/>
            </a:endParaRPr>
          </a:p>
        </p:txBody>
      </p:sp>
    </p:spTree>
    <p:extLst>
      <p:ext uri="{BB962C8B-B14F-4D97-AF65-F5344CB8AC3E}">
        <p14:creationId xmlns:p14="http://schemas.microsoft.com/office/powerpoint/2010/main" val="108994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837" y="1363662"/>
            <a:ext cx="10058399" cy="4495800"/>
          </a:xfrm>
        </p:spPr>
        <p:txBody>
          <a:bodyPr/>
          <a:lstStyle/>
          <a:p>
            <a:pPr algn="ctr"/>
            <a:r>
              <a:rPr lang="en-US" sz="4400" dirty="0" smtClean="0"/>
              <a:t>Many IoT solutions control critical operations at the core of industrial and civil infrastructure. </a:t>
            </a:r>
            <a:br>
              <a:rPr lang="en-US" sz="4400" dirty="0" smtClean="0"/>
            </a:br>
            <a:r>
              <a:rPr lang="en-US" sz="4400" dirty="0"/>
              <a:t/>
            </a:r>
            <a:br>
              <a:rPr lang="en-US" sz="4400" dirty="0"/>
            </a:br>
            <a:r>
              <a:rPr lang="en-US" sz="4400" dirty="0" smtClean="0"/>
              <a:t>Digital security will be increasingly interwoven with physical safety of life and equipment.</a:t>
            </a:r>
            <a:endParaRPr lang="en-US" sz="4400" dirty="0"/>
          </a:p>
        </p:txBody>
      </p:sp>
    </p:spTree>
    <p:extLst>
      <p:ext uri="{BB962C8B-B14F-4D97-AF65-F5344CB8AC3E}">
        <p14:creationId xmlns:p14="http://schemas.microsoft.com/office/powerpoint/2010/main" val="341036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837" y="1287462"/>
            <a:ext cx="10058399" cy="4572000"/>
          </a:xfrm>
        </p:spPr>
        <p:txBody>
          <a:bodyPr/>
          <a:lstStyle/>
          <a:p>
            <a:pPr algn="ctr"/>
            <a:r>
              <a:rPr lang="en-US" sz="4000" dirty="0" smtClean="0"/>
              <a:t>Many IoT solutions will provide very deep and near-real time insight into industrial and business processes, as well as into homes and the immediate personal environment.</a:t>
            </a:r>
            <a:br>
              <a:rPr lang="en-US" sz="4000" dirty="0" smtClean="0"/>
            </a:br>
            <a:r>
              <a:rPr lang="en-US" sz="4000" dirty="0"/>
              <a:t/>
            </a:r>
            <a:br>
              <a:rPr lang="en-US" sz="4000" dirty="0"/>
            </a:br>
            <a:r>
              <a:rPr lang="en-US" sz="4000" dirty="0" smtClean="0"/>
              <a:t>Privacy matters. </a:t>
            </a:r>
            <a:endParaRPr lang="en-US" sz="4000" dirty="0"/>
          </a:p>
        </p:txBody>
      </p:sp>
    </p:spTree>
    <p:extLst>
      <p:ext uri="{BB962C8B-B14F-4D97-AF65-F5344CB8AC3E}">
        <p14:creationId xmlns:p14="http://schemas.microsoft.com/office/powerpoint/2010/main" val="141707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5529445"/>
            <a:ext cx="11429999" cy="1181862"/>
          </a:xfrm>
        </p:spPr>
        <p:txBody>
          <a:bodyPr/>
          <a:lstStyle/>
          <a:p>
            <a:pPr marL="0" indent="0" algn="ctr">
              <a:buNone/>
            </a:pPr>
            <a:r>
              <a:rPr lang="de-DE" sz="3600" dirty="0" smtClean="0"/>
              <a:t>Best Practice: IT and </a:t>
            </a:r>
            <a:r>
              <a:rPr lang="de-DE" sz="3600" dirty="0"/>
              <a:t>OT </a:t>
            </a:r>
            <a:r>
              <a:rPr lang="de-DE" sz="3600" dirty="0" smtClean="0"/>
              <a:t>engineers</a:t>
            </a:r>
            <a:r>
              <a:rPr lang="de-DE" sz="3600" dirty="0"/>
              <a:t> </a:t>
            </a:r>
            <a:r>
              <a:rPr lang="de-DE" sz="3600" dirty="0" smtClean="0"/>
              <a:t>collaborate </a:t>
            </a:r>
            <a:r>
              <a:rPr lang="de-DE" sz="3600" dirty="0"/>
              <a:t>in </a:t>
            </a:r>
            <a:r>
              <a:rPr lang="de-DE" sz="3600" dirty="0" smtClean="0"/>
              <a:t>making </a:t>
            </a:r>
            <a:r>
              <a:rPr lang="en-US" sz="3600" dirty="0" smtClean="0"/>
              <a:t>“</a:t>
            </a:r>
            <a:r>
              <a:rPr lang="en-US" sz="3600" dirty="0" err="1" smtClean="0"/>
              <a:t>cyberphysical</a:t>
            </a:r>
            <a:r>
              <a:rPr lang="en-US" sz="3600" dirty="0"/>
              <a:t>” systems safe and secure. </a:t>
            </a:r>
          </a:p>
        </p:txBody>
      </p:sp>
      <p:sp>
        <p:nvSpPr>
          <p:cNvPr id="3" name="Title 2"/>
          <p:cNvSpPr>
            <a:spLocks noGrp="1"/>
          </p:cNvSpPr>
          <p:nvPr>
            <p:ph type="title"/>
          </p:nvPr>
        </p:nvSpPr>
        <p:spPr/>
        <p:txBody>
          <a:bodyPr/>
          <a:lstStyle/>
          <a:p>
            <a:r>
              <a:rPr lang="de-DE" dirty="0" err="1"/>
              <a:t>What</a:t>
            </a:r>
            <a:r>
              <a:rPr lang="de-DE"/>
              <a:t> Do We Already </a:t>
            </a:r>
            <a:r>
              <a:rPr lang="de-DE" smtClean="0"/>
              <a:t>Know?</a:t>
            </a:r>
            <a:endParaRPr lang="en-US" dirty="0"/>
          </a:p>
        </p:txBody>
      </p:sp>
      <p:sp>
        <p:nvSpPr>
          <p:cNvPr id="4" name="Rectangle 8"/>
          <p:cNvSpPr/>
          <p:nvPr/>
        </p:nvSpPr>
        <p:spPr>
          <a:xfrm>
            <a:off x="6446837" y="1786097"/>
            <a:ext cx="5410200" cy="3170099"/>
          </a:xfrm>
          <a:prstGeom prst="rect">
            <a:avLst/>
          </a:prstGeom>
        </p:spPr>
        <p:txBody>
          <a:bodyPr wrap="square">
            <a:spAutoFit/>
          </a:bodyPr>
          <a:lstStyle/>
          <a:p>
            <a:r>
              <a:rPr lang="en-US" sz="2800" dirty="0">
                <a:solidFill>
                  <a:prstClr val="black"/>
                </a:solidFill>
              </a:rPr>
              <a:t>OT </a:t>
            </a:r>
            <a:r>
              <a:rPr lang="en-US" sz="2800" dirty="0" smtClean="0">
                <a:solidFill>
                  <a:prstClr val="black"/>
                </a:solidFill>
              </a:rPr>
              <a:t>engineers knows </a:t>
            </a:r>
            <a:r>
              <a:rPr lang="en-US" sz="2800" dirty="0">
                <a:solidFill>
                  <a:prstClr val="black"/>
                </a:solidFill>
              </a:rPr>
              <a:t>how to make physical things </a:t>
            </a:r>
            <a:r>
              <a:rPr lang="en-US" sz="2800" dirty="0" smtClean="0">
                <a:solidFill>
                  <a:prstClr val="black"/>
                </a:solidFill>
              </a:rPr>
              <a:t>safe and secure</a:t>
            </a:r>
            <a:endParaRPr lang="en-US" sz="2800" dirty="0">
              <a:solidFill>
                <a:prstClr val="black"/>
              </a:solidFill>
            </a:endParaRPr>
          </a:p>
          <a:p>
            <a:pPr marL="809271" lvl="1" indent="-342900">
              <a:buFont typeface="Arial" panose="020B0604020202020204" pitchFamily="34" charset="0"/>
              <a:buChar char="•"/>
            </a:pPr>
            <a:r>
              <a:rPr lang="en-US" sz="2400" dirty="0">
                <a:solidFill>
                  <a:prstClr val="black"/>
                </a:solidFill>
              </a:rPr>
              <a:t>Standards, Procedures, Training, Continuous Improvement</a:t>
            </a:r>
          </a:p>
          <a:p>
            <a:pPr marL="809271" lvl="1" indent="-342900">
              <a:buFont typeface="Arial" panose="020B0604020202020204" pitchFamily="34" charset="0"/>
              <a:buChar char="•"/>
            </a:pPr>
            <a:r>
              <a:rPr lang="de-DE" sz="2400" dirty="0" err="1" smtClean="0">
                <a:solidFill>
                  <a:prstClr val="black"/>
                </a:solidFill>
              </a:rPr>
              <a:t>Physical</a:t>
            </a:r>
            <a:r>
              <a:rPr lang="de-DE" sz="2400" dirty="0" smtClean="0">
                <a:solidFill>
                  <a:prstClr val="black"/>
                </a:solidFill>
              </a:rPr>
              <a:t> </a:t>
            </a:r>
            <a:r>
              <a:rPr lang="de-DE" sz="2400" dirty="0" err="1" smtClean="0">
                <a:solidFill>
                  <a:prstClr val="black"/>
                </a:solidFill>
              </a:rPr>
              <a:t>access</a:t>
            </a:r>
            <a:r>
              <a:rPr lang="de-DE" sz="2400" dirty="0" smtClean="0">
                <a:solidFill>
                  <a:prstClr val="black"/>
                </a:solidFill>
              </a:rPr>
              <a:t> </a:t>
            </a:r>
            <a:r>
              <a:rPr lang="de-DE" sz="2400" dirty="0" err="1" smtClean="0">
                <a:solidFill>
                  <a:prstClr val="black"/>
                </a:solidFill>
              </a:rPr>
              <a:t>management</a:t>
            </a:r>
            <a:endParaRPr lang="de-DE" sz="2400" dirty="0" smtClean="0">
              <a:solidFill>
                <a:prstClr val="black"/>
              </a:solidFill>
            </a:endParaRPr>
          </a:p>
          <a:p>
            <a:pPr marL="809271" lvl="1" indent="-342900">
              <a:buFont typeface="Arial" panose="020B0604020202020204" pitchFamily="34" charset="0"/>
              <a:buChar char="•"/>
            </a:pPr>
            <a:r>
              <a:rPr lang="de-DE" sz="2400" dirty="0" err="1" smtClean="0">
                <a:solidFill>
                  <a:prstClr val="black"/>
                </a:solidFill>
              </a:rPr>
              <a:t>Hazard</a:t>
            </a:r>
            <a:r>
              <a:rPr lang="de-DE" sz="2400" dirty="0" smtClean="0">
                <a:solidFill>
                  <a:prstClr val="black"/>
                </a:solidFill>
              </a:rPr>
              <a:t> </a:t>
            </a:r>
            <a:r>
              <a:rPr lang="de-DE" sz="2400" dirty="0" err="1">
                <a:solidFill>
                  <a:prstClr val="black"/>
                </a:solidFill>
              </a:rPr>
              <a:t>and</a:t>
            </a:r>
            <a:r>
              <a:rPr lang="de-DE" sz="2400" dirty="0">
                <a:solidFill>
                  <a:prstClr val="black"/>
                </a:solidFill>
              </a:rPr>
              <a:t> </a:t>
            </a:r>
            <a:r>
              <a:rPr lang="de-DE" sz="2400" dirty="0" err="1">
                <a:solidFill>
                  <a:prstClr val="black"/>
                </a:solidFill>
              </a:rPr>
              <a:t>Risk</a:t>
            </a:r>
            <a:r>
              <a:rPr lang="de-DE" sz="2400" dirty="0">
                <a:solidFill>
                  <a:prstClr val="black"/>
                </a:solidFill>
              </a:rPr>
              <a:t> Analysis</a:t>
            </a:r>
          </a:p>
          <a:p>
            <a:pPr marL="809271" lvl="1" indent="-342900">
              <a:buFont typeface="Arial" panose="020B0604020202020204" pitchFamily="34" charset="0"/>
              <a:buChar char="•"/>
            </a:pPr>
            <a:r>
              <a:rPr lang="de-DE" sz="2400" dirty="0">
                <a:solidFill>
                  <a:prstClr val="black"/>
                </a:solidFill>
              </a:rPr>
              <a:t>Monitoring </a:t>
            </a:r>
            <a:r>
              <a:rPr lang="de-DE" sz="2400" dirty="0" err="1">
                <a:solidFill>
                  <a:prstClr val="black"/>
                </a:solidFill>
              </a:rPr>
              <a:t>and</a:t>
            </a:r>
            <a:r>
              <a:rPr lang="de-DE" sz="2400" dirty="0">
                <a:solidFill>
                  <a:prstClr val="black"/>
                </a:solidFill>
              </a:rPr>
              <a:t> Maintenance</a:t>
            </a:r>
            <a:endParaRPr lang="en-US" sz="2400" dirty="0">
              <a:solidFill>
                <a:prstClr val="black"/>
              </a:solidFill>
            </a:endParaRPr>
          </a:p>
          <a:p>
            <a:pPr marL="809271" lvl="1" indent="-342900">
              <a:buFont typeface="Arial" panose="020B0604020202020204" pitchFamily="34" charset="0"/>
              <a:buChar char="•"/>
            </a:pPr>
            <a:r>
              <a:rPr lang="en-US" sz="2400" dirty="0" smtClean="0">
                <a:solidFill>
                  <a:prstClr val="black"/>
                </a:solidFill>
              </a:rPr>
              <a:t>Fail Safe and Safety </a:t>
            </a:r>
            <a:r>
              <a:rPr lang="en-US" sz="2400" dirty="0">
                <a:solidFill>
                  <a:prstClr val="black"/>
                </a:solidFill>
              </a:rPr>
              <a:t>Equipment</a:t>
            </a:r>
          </a:p>
        </p:txBody>
      </p:sp>
      <p:sp>
        <p:nvSpPr>
          <p:cNvPr id="5" name="Rectangle 9"/>
          <p:cNvSpPr/>
          <p:nvPr/>
        </p:nvSpPr>
        <p:spPr>
          <a:xfrm>
            <a:off x="427037" y="1820862"/>
            <a:ext cx="5257800" cy="3170099"/>
          </a:xfrm>
          <a:prstGeom prst="rect">
            <a:avLst/>
          </a:prstGeom>
        </p:spPr>
        <p:txBody>
          <a:bodyPr wrap="square">
            <a:spAutoFit/>
          </a:bodyPr>
          <a:lstStyle/>
          <a:p>
            <a:r>
              <a:rPr lang="de-DE" sz="2800" dirty="0">
                <a:solidFill>
                  <a:prstClr val="black"/>
                </a:solidFill>
              </a:rPr>
              <a:t>IT </a:t>
            </a:r>
            <a:r>
              <a:rPr lang="de-DE" sz="2800" dirty="0" err="1" smtClean="0">
                <a:solidFill>
                  <a:prstClr val="black"/>
                </a:solidFill>
              </a:rPr>
              <a:t>engineers</a:t>
            </a:r>
            <a:r>
              <a:rPr lang="de-DE" sz="2800" dirty="0" smtClean="0">
                <a:solidFill>
                  <a:prstClr val="black"/>
                </a:solidFill>
              </a:rPr>
              <a:t> </a:t>
            </a:r>
            <a:r>
              <a:rPr lang="de-DE" sz="2800" dirty="0" err="1" smtClean="0">
                <a:solidFill>
                  <a:prstClr val="black"/>
                </a:solidFill>
              </a:rPr>
              <a:t>know</a:t>
            </a:r>
            <a:r>
              <a:rPr lang="de-DE" sz="2800" dirty="0" smtClean="0">
                <a:solidFill>
                  <a:prstClr val="black"/>
                </a:solidFill>
              </a:rPr>
              <a:t> </a:t>
            </a:r>
            <a:r>
              <a:rPr lang="de-DE" sz="2800" dirty="0" err="1">
                <a:solidFill>
                  <a:prstClr val="black"/>
                </a:solidFill>
              </a:rPr>
              <a:t>how</a:t>
            </a:r>
            <a:r>
              <a:rPr lang="de-DE" sz="2800" dirty="0">
                <a:solidFill>
                  <a:prstClr val="black"/>
                </a:solidFill>
              </a:rPr>
              <a:t> </a:t>
            </a:r>
            <a:r>
              <a:rPr lang="de-DE" sz="2800" dirty="0" err="1">
                <a:solidFill>
                  <a:prstClr val="black"/>
                </a:solidFill>
              </a:rPr>
              <a:t>to</a:t>
            </a:r>
            <a:r>
              <a:rPr lang="de-DE" sz="2800" dirty="0">
                <a:solidFill>
                  <a:prstClr val="black"/>
                </a:solidFill>
              </a:rPr>
              <a:t> </a:t>
            </a:r>
            <a:r>
              <a:rPr lang="de-DE" sz="2800" dirty="0" err="1">
                <a:solidFill>
                  <a:prstClr val="black"/>
                </a:solidFill>
              </a:rPr>
              <a:t>make</a:t>
            </a:r>
            <a:r>
              <a:rPr lang="de-DE" sz="2800" dirty="0">
                <a:solidFill>
                  <a:prstClr val="black"/>
                </a:solidFill>
              </a:rPr>
              <a:t> digital </a:t>
            </a:r>
            <a:r>
              <a:rPr lang="de-DE" sz="2800" dirty="0" err="1">
                <a:solidFill>
                  <a:prstClr val="black"/>
                </a:solidFill>
              </a:rPr>
              <a:t>things</a:t>
            </a:r>
            <a:r>
              <a:rPr lang="de-DE" sz="2800" dirty="0">
                <a:solidFill>
                  <a:prstClr val="black"/>
                </a:solidFill>
              </a:rPr>
              <a:t> </a:t>
            </a:r>
            <a:r>
              <a:rPr lang="de-DE" sz="2800" dirty="0" err="1">
                <a:solidFill>
                  <a:prstClr val="black"/>
                </a:solidFill>
              </a:rPr>
              <a:t>secure</a:t>
            </a:r>
            <a:r>
              <a:rPr lang="de-DE" sz="2800" dirty="0">
                <a:solidFill>
                  <a:prstClr val="black"/>
                </a:solidFill>
              </a:rPr>
              <a:t>.</a:t>
            </a:r>
          </a:p>
          <a:p>
            <a:pPr marL="809271" lvl="1" indent="-342900">
              <a:buFont typeface="Arial" panose="020B0604020202020204" pitchFamily="34" charset="0"/>
              <a:buChar char="•"/>
            </a:pPr>
            <a:r>
              <a:rPr lang="de-DE" sz="2400" dirty="0">
                <a:solidFill>
                  <a:prstClr val="black"/>
                </a:solidFill>
              </a:rPr>
              <a:t>Secure Development </a:t>
            </a:r>
            <a:r>
              <a:rPr lang="de-DE" sz="2400" dirty="0" err="1">
                <a:solidFill>
                  <a:prstClr val="black"/>
                </a:solidFill>
              </a:rPr>
              <a:t>Lifecycle</a:t>
            </a:r>
            <a:endParaRPr lang="de-DE" sz="2400" dirty="0">
              <a:solidFill>
                <a:prstClr val="black"/>
              </a:solidFill>
            </a:endParaRPr>
          </a:p>
          <a:p>
            <a:pPr marL="809271" lvl="1" indent="-342900">
              <a:buFont typeface="Arial" panose="020B0604020202020204" pitchFamily="34" charset="0"/>
              <a:buChar char="•"/>
            </a:pPr>
            <a:r>
              <a:rPr lang="en-US" sz="2400" dirty="0" smtClean="0">
                <a:solidFill>
                  <a:prstClr val="black"/>
                </a:solidFill>
              </a:rPr>
              <a:t>Secure Network Technologies</a:t>
            </a:r>
          </a:p>
          <a:p>
            <a:pPr marL="809271" lvl="1" indent="-342900">
              <a:buFont typeface="Arial" panose="020B0604020202020204" pitchFamily="34" charset="0"/>
              <a:buChar char="•"/>
            </a:pPr>
            <a:r>
              <a:rPr lang="en-US" sz="2400" dirty="0" smtClean="0">
                <a:solidFill>
                  <a:prstClr val="black"/>
                </a:solidFill>
              </a:rPr>
              <a:t>Threat </a:t>
            </a:r>
            <a:r>
              <a:rPr lang="en-US" sz="2400" dirty="0">
                <a:solidFill>
                  <a:prstClr val="black"/>
                </a:solidFill>
              </a:rPr>
              <a:t>&amp; Vulnerability Mitigation</a:t>
            </a:r>
          </a:p>
          <a:p>
            <a:pPr marL="809271" lvl="1" indent="-342900">
              <a:buFont typeface="Arial" panose="020B0604020202020204" pitchFamily="34" charset="0"/>
              <a:buChar char="•"/>
            </a:pPr>
            <a:r>
              <a:rPr lang="de-DE" sz="2400" dirty="0">
                <a:solidFill>
                  <a:prstClr val="black"/>
                </a:solidFill>
              </a:rPr>
              <a:t>Monitoring </a:t>
            </a:r>
            <a:r>
              <a:rPr lang="de-DE" sz="2400" dirty="0" err="1">
                <a:solidFill>
                  <a:prstClr val="black"/>
                </a:solidFill>
              </a:rPr>
              <a:t>and</a:t>
            </a:r>
            <a:r>
              <a:rPr lang="de-DE" sz="2400" dirty="0">
                <a:solidFill>
                  <a:prstClr val="black"/>
                </a:solidFill>
              </a:rPr>
              <a:t> </a:t>
            </a:r>
            <a:r>
              <a:rPr lang="de-DE" sz="2400" dirty="0" err="1">
                <a:solidFill>
                  <a:prstClr val="black"/>
                </a:solidFill>
              </a:rPr>
              <a:t>Alerting</a:t>
            </a:r>
            <a:endParaRPr lang="en-US" sz="2400" dirty="0">
              <a:solidFill>
                <a:prstClr val="black"/>
              </a:solidFill>
            </a:endParaRPr>
          </a:p>
          <a:p>
            <a:pPr marL="809271" lvl="1" indent="-342900">
              <a:buFont typeface="Arial" panose="020B0604020202020204" pitchFamily="34" charset="0"/>
              <a:buChar char="•"/>
            </a:pPr>
            <a:r>
              <a:rPr lang="en-US" sz="2400" dirty="0">
                <a:solidFill>
                  <a:prstClr val="black"/>
                </a:solidFill>
              </a:rPr>
              <a:t>Software/Firmware Auto-Updates</a:t>
            </a:r>
          </a:p>
          <a:p>
            <a:pPr marL="809271" lvl="1" indent="-342900">
              <a:buFont typeface="Arial" panose="020B0604020202020204" pitchFamily="34" charset="0"/>
              <a:buChar char="•"/>
            </a:pPr>
            <a:r>
              <a:rPr lang="en-US" sz="2400" dirty="0">
                <a:solidFill>
                  <a:prstClr val="black"/>
                </a:solidFill>
              </a:rPr>
              <a:t>Privacy Models</a:t>
            </a:r>
          </a:p>
        </p:txBody>
      </p:sp>
    </p:spTree>
    <p:extLst>
      <p:ext uri="{BB962C8B-B14F-4D97-AF65-F5344CB8AC3E}">
        <p14:creationId xmlns:p14="http://schemas.microsoft.com/office/powerpoint/2010/main" val="189308741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368274" y="1159733"/>
            <a:ext cx="7061986" cy="1485590"/>
            <a:chOff x="1764410" y="4605597"/>
            <a:chExt cx="5486400" cy="1456593"/>
          </a:xfrm>
          <a:solidFill>
            <a:srgbClr val="0077C0"/>
          </a:solidFill>
        </p:grpSpPr>
        <p:sp>
          <p:nvSpPr>
            <p:cNvPr id="8" name="Rectangle 7"/>
            <p:cNvSpPr/>
            <p:nvPr/>
          </p:nvSpPr>
          <p:spPr>
            <a:xfrm>
              <a:off x="1764410" y="4605597"/>
              <a:ext cx="5486400" cy="3314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583" tIns="223958" rIns="89583" bIns="223958" rtlCol="0" anchor="ctr"/>
            <a:lstStyle/>
            <a:p>
              <a:pPr defTabSz="932623"/>
              <a:r>
                <a:rPr lang="en-US" sz="2000" spc="-20" dirty="0">
                  <a:solidFill>
                    <a:srgbClr val="FFFFFF"/>
                  </a:solidFill>
                  <a:cs typeface="Segoe UI Light" panose="020B0502040204020203" pitchFamily="34" charset="0"/>
                </a:rPr>
                <a:t>Security Development </a:t>
              </a:r>
              <a:r>
                <a:rPr lang="en-US" sz="2000" spc="-20" dirty="0" smtClean="0">
                  <a:solidFill>
                    <a:srgbClr val="FFFFFF"/>
                  </a:solidFill>
                  <a:cs typeface="Segoe UI Light" panose="020B0502040204020203" pitchFamily="34" charset="0"/>
                </a:rPr>
                <a:t>Lifecycle &amp; Operational Security Assurance</a:t>
              </a:r>
              <a:endParaRPr lang="en-US" sz="2000" spc="-20" dirty="0">
                <a:solidFill>
                  <a:srgbClr val="FFFFFF"/>
                </a:solidFill>
                <a:cs typeface="Segoe UI Light" panose="020B0502040204020203" pitchFamily="34" charset="0"/>
              </a:endParaRPr>
            </a:p>
          </p:txBody>
        </p:sp>
        <p:sp>
          <p:nvSpPr>
            <p:cNvPr id="9" name="Rectangle 8"/>
            <p:cNvSpPr/>
            <p:nvPr/>
          </p:nvSpPr>
          <p:spPr>
            <a:xfrm>
              <a:off x="1764410" y="4981420"/>
              <a:ext cx="5486400" cy="3314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583" tIns="223958" rIns="89583" bIns="223958" rtlCol="0" anchor="ctr"/>
            <a:lstStyle/>
            <a:p>
              <a:pPr defTabSz="932623"/>
              <a:r>
                <a:rPr lang="en-US" sz="2000" spc="-20" dirty="0" smtClean="0">
                  <a:solidFill>
                    <a:srgbClr val="FFFFFF"/>
                  </a:solidFill>
                  <a:cs typeface="Segoe UI Light" panose="020B0502040204020203" pitchFamily="34" charset="0"/>
                </a:rPr>
                <a:t>Network and Identity Isolation</a:t>
              </a:r>
              <a:endParaRPr lang="en-US" sz="2000" spc="-20" dirty="0">
                <a:solidFill>
                  <a:srgbClr val="FFFFFF"/>
                </a:solidFill>
                <a:cs typeface="Segoe UI Light" panose="020B0502040204020203" pitchFamily="34" charset="0"/>
              </a:endParaRPr>
            </a:p>
          </p:txBody>
        </p:sp>
        <p:sp>
          <p:nvSpPr>
            <p:cNvPr id="10" name="Rectangle 9"/>
            <p:cNvSpPr/>
            <p:nvPr/>
          </p:nvSpPr>
          <p:spPr>
            <a:xfrm>
              <a:off x="1764410" y="5733006"/>
              <a:ext cx="5486400" cy="329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583" tIns="223958" rIns="89583" bIns="223958" rtlCol="0" anchor="ctr"/>
            <a:lstStyle/>
            <a:p>
              <a:pPr defTabSz="932623"/>
              <a:r>
                <a:rPr lang="en-US" sz="2000" spc="-20" dirty="0">
                  <a:solidFill>
                    <a:srgbClr val="FFFFFF"/>
                  </a:solidFill>
                  <a:cs typeface="Segoe UI Light" panose="020B0502040204020203" pitchFamily="34" charset="0"/>
                </a:rPr>
                <a:t>Vulnerability </a:t>
              </a:r>
              <a:r>
                <a:rPr lang="en-US" sz="2000" spc="-20" dirty="0" smtClean="0">
                  <a:solidFill>
                    <a:srgbClr val="FFFFFF"/>
                  </a:solidFill>
                  <a:cs typeface="Segoe UI Light" panose="020B0502040204020203" pitchFamily="34" charset="0"/>
                </a:rPr>
                <a:t>/ Update Management</a:t>
              </a:r>
              <a:endParaRPr lang="en-US" sz="2000" spc="-20" dirty="0">
                <a:solidFill>
                  <a:srgbClr val="FFFFFF"/>
                </a:solidFill>
                <a:cs typeface="Segoe UI Light" panose="020B0502040204020203" pitchFamily="34" charset="0"/>
              </a:endParaRPr>
            </a:p>
          </p:txBody>
        </p:sp>
        <p:sp>
          <p:nvSpPr>
            <p:cNvPr id="19" name="Rectangle 18"/>
            <p:cNvSpPr/>
            <p:nvPr/>
          </p:nvSpPr>
          <p:spPr>
            <a:xfrm>
              <a:off x="1764410" y="5357212"/>
              <a:ext cx="5486400" cy="3314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583" tIns="223958" rIns="89583" bIns="223958" rtlCol="0" anchor="ctr"/>
            <a:lstStyle/>
            <a:p>
              <a:pPr defTabSz="932623"/>
              <a:r>
                <a:rPr lang="en-US" sz="2000" spc="-20" dirty="0">
                  <a:solidFill>
                    <a:srgbClr val="FFFFFF"/>
                  </a:solidFill>
                  <a:cs typeface="Segoe UI Light" panose="020B0502040204020203" pitchFamily="34" charset="0"/>
                </a:rPr>
                <a:t>Least Privilege </a:t>
              </a:r>
              <a:r>
                <a:rPr lang="en-US" sz="2000" spc="-20" dirty="0" smtClean="0">
                  <a:solidFill>
                    <a:srgbClr val="FFFFFF"/>
                  </a:solidFill>
                  <a:cs typeface="Segoe UI Light" panose="020B0502040204020203" pitchFamily="34" charset="0"/>
                </a:rPr>
                <a:t>/ Just-in-Time (JIT) </a:t>
              </a:r>
              <a:r>
                <a:rPr lang="en-US" sz="2000" spc="-20" dirty="0">
                  <a:solidFill>
                    <a:srgbClr val="FFFFFF"/>
                  </a:solidFill>
                  <a:cs typeface="Segoe UI Light" panose="020B0502040204020203" pitchFamily="34" charset="0"/>
                </a:rPr>
                <a:t>Access</a:t>
              </a:r>
            </a:p>
          </p:txBody>
        </p:sp>
      </p:grpSp>
      <p:sp>
        <p:nvSpPr>
          <p:cNvPr id="23" name="Title 1"/>
          <p:cNvSpPr txBox="1">
            <a:spLocks/>
          </p:cNvSpPr>
          <p:nvPr/>
        </p:nvSpPr>
        <p:spPr>
          <a:xfrm>
            <a:off x="466596" y="247814"/>
            <a:ext cx="11887519" cy="914364"/>
          </a:xfrm>
          <a:prstGeom prst="rect">
            <a:avLst/>
          </a:prstGeom>
        </p:spPr>
        <p:txBody>
          <a:bodyPr vert="horz" lIns="93269" tIns="46634" rIns="93269" bIns="46634" rtlCol="0" anchor="ctr">
            <a:normAutofit/>
          </a:bodyPr>
          <a:lstStyle>
            <a:lvl1pPr algn="l" defTabSz="914400" rtl="0" eaLnBrk="1" latinLnBrk="0" hangingPunct="1">
              <a:lnSpc>
                <a:spcPct val="90000"/>
              </a:lnSpc>
              <a:spcBef>
                <a:spcPct val="0"/>
              </a:spcBef>
              <a:buNone/>
              <a:defRPr sz="4400" kern="1200">
                <a:gradFill>
                  <a:gsLst>
                    <a:gs pos="1250">
                      <a:schemeClr val="tx2"/>
                    </a:gs>
                    <a:gs pos="100000">
                      <a:schemeClr val="tx2"/>
                    </a:gs>
                  </a:gsLst>
                  <a:lin ang="5400000" scaled="0"/>
                </a:gradFill>
                <a:latin typeface="+mj-lt"/>
                <a:ea typeface="+mj-ea"/>
                <a:cs typeface="+mj-cs"/>
              </a:defRPr>
            </a:lvl1pPr>
          </a:lstStyle>
          <a:p>
            <a:endParaRPr lang="en-US" sz="4900" dirty="0">
              <a:solidFill>
                <a:srgbClr val="0071BC"/>
              </a:solidFill>
              <a:cs typeface="Segoe UI Light" panose="020B0502040204020203" pitchFamily="34" charset="0"/>
            </a:endParaRPr>
          </a:p>
        </p:txBody>
      </p:sp>
      <p:pic>
        <p:nvPicPr>
          <p:cNvPr id="28" name="Picture 27"/>
          <p:cNvPicPr>
            <a:picLocks noChangeAspect="1"/>
          </p:cNvPicPr>
          <p:nvPr/>
        </p:nvPicPr>
        <p:blipFill>
          <a:blip r:embed="rId3">
            <a:clrChange>
              <a:clrFrom>
                <a:srgbClr val="F2F2F2"/>
              </a:clrFrom>
              <a:clrTo>
                <a:srgbClr val="F2F2F2">
                  <a:alpha val="0"/>
                </a:srgbClr>
              </a:clrTo>
            </a:clrChange>
          </a:blip>
          <a:stretch>
            <a:fillRect/>
          </a:stretch>
        </p:blipFill>
        <p:spPr>
          <a:xfrm>
            <a:off x="568308" y="2905784"/>
            <a:ext cx="1780291" cy="1567115"/>
          </a:xfrm>
          <a:prstGeom prst="rect">
            <a:avLst/>
          </a:prstGeom>
        </p:spPr>
      </p:pic>
      <p:grpSp>
        <p:nvGrpSpPr>
          <p:cNvPr id="31" name="Group 30"/>
          <p:cNvGrpSpPr/>
          <p:nvPr/>
        </p:nvGrpSpPr>
        <p:grpSpPr>
          <a:xfrm>
            <a:off x="641367" y="4697364"/>
            <a:ext cx="1544237" cy="1456245"/>
            <a:chOff x="533623" y="5050889"/>
            <a:chExt cx="1513881" cy="1427821"/>
          </a:xfrm>
        </p:grpSpPr>
        <p:pic>
          <p:nvPicPr>
            <p:cNvPr id="25" name="Picture 24"/>
            <p:cNvPicPr>
              <a:picLocks noChangeAspect="1"/>
            </p:cNvPicPr>
            <p:nvPr/>
          </p:nvPicPr>
          <p:blipFill>
            <a:blip r:embed="rId4"/>
            <a:stretch>
              <a:fillRect/>
            </a:stretch>
          </p:blipFill>
          <p:spPr>
            <a:xfrm>
              <a:off x="533623" y="5050889"/>
              <a:ext cx="1513881" cy="1427821"/>
            </a:xfrm>
            <a:prstGeom prst="rect">
              <a:avLst/>
            </a:prstGeom>
          </p:spPr>
        </p:pic>
        <p:pic>
          <p:nvPicPr>
            <p:cNvPr id="30" name="Picture 29"/>
            <p:cNvPicPr>
              <a:picLocks noChangeAspect="1"/>
            </p:cNvPicPr>
            <p:nvPr/>
          </p:nvPicPr>
          <p:blipFill>
            <a:blip r:embed="rId5">
              <a:clrChange>
                <a:clrFrom>
                  <a:srgbClr val="F2F2F2"/>
                </a:clrFrom>
                <a:clrTo>
                  <a:srgbClr val="F2F2F2">
                    <a:alpha val="0"/>
                  </a:srgbClr>
                </a:clrTo>
              </a:clrChange>
            </a:blip>
            <a:stretch>
              <a:fillRect/>
            </a:stretch>
          </p:blipFill>
          <p:spPr>
            <a:xfrm>
              <a:off x="925778" y="5223551"/>
              <a:ext cx="729571" cy="627431"/>
            </a:xfrm>
            <a:prstGeom prst="rect">
              <a:avLst/>
            </a:prstGeom>
          </p:spPr>
        </p:pic>
      </p:grpSp>
      <p:sp>
        <p:nvSpPr>
          <p:cNvPr id="32" name="Rectangle 31"/>
          <p:cNvSpPr/>
          <p:nvPr/>
        </p:nvSpPr>
        <p:spPr>
          <a:xfrm>
            <a:off x="2348599" y="4970497"/>
            <a:ext cx="1653184" cy="602010"/>
          </a:xfrm>
          <a:prstGeom prst="rect">
            <a:avLst/>
          </a:prstGeom>
        </p:spPr>
        <p:txBody>
          <a:bodyPr wrap="none" lIns="93269" tIns="46634" rIns="93269" bIns="46634">
            <a:spAutoFit/>
          </a:bodyPr>
          <a:lstStyle/>
          <a:p>
            <a:pPr defTabSz="932623"/>
            <a:r>
              <a:rPr lang="en-US" sz="3300" spc="-95" dirty="0">
                <a:solidFill>
                  <a:srgbClr val="0072C6"/>
                </a:solidFill>
                <a:cs typeface="Segoe UI Light" panose="020B0502040204020203" pitchFamily="34" charset="0"/>
              </a:rPr>
              <a:t>Respond</a:t>
            </a:r>
            <a:endParaRPr lang="en-US" sz="3300" dirty="0">
              <a:solidFill>
                <a:srgbClr val="505050"/>
              </a:solidFill>
              <a:cs typeface="Segoe UI Light" panose="020B0502040204020203" pitchFamily="34" charset="0"/>
            </a:endParaRPr>
          </a:p>
        </p:txBody>
      </p:sp>
      <p:sp>
        <p:nvSpPr>
          <p:cNvPr id="33" name="Rectangle 32"/>
          <p:cNvSpPr/>
          <p:nvPr/>
        </p:nvSpPr>
        <p:spPr>
          <a:xfrm>
            <a:off x="2348598" y="1628891"/>
            <a:ext cx="1342456" cy="596416"/>
          </a:xfrm>
          <a:prstGeom prst="rect">
            <a:avLst/>
          </a:prstGeom>
        </p:spPr>
        <p:txBody>
          <a:bodyPr wrap="none" lIns="93269" tIns="46634" rIns="93269" bIns="46634">
            <a:spAutoFit/>
          </a:bodyPr>
          <a:lstStyle/>
          <a:p>
            <a:pPr defTabSz="932623"/>
            <a:r>
              <a:rPr lang="en-US" sz="3300" spc="-95" dirty="0">
                <a:solidFill>
                  <a:srgbClr val="0072C6"/>
                </a:solidFill>
                <a:cs typeface="Segoe UI Light" panose="020B0502040204020203" pitchFamily="34" charset="0"/>
              </a:rPr>
              <a:t>Protect</a:t>
            </a:r>
            <a:endParaRPr lang="en-US" sz="3300" dirty="0">
              <a:solidFill>
                <a:srgbClr val="505050"/>
              </a:solidFill>
              <a:cs typeface="Segoe UI Light" panose="020B0502040204020203" pitchFamily="34" charset="0"/>
            </a:endParaRPr>
          </a:p>
        </p:txBody>
      </p:sp>
      <p:grpSp>
        <p:nvGrpSpPr>
          <p:cNvPr id="34" name="Group 33"/>
          <p:cNvGrpSpPr/>
          <p:nvPr/>
        </p:nvGrpSpPr>
        <p:grpSpPr>
          <a:xfrm>
            <a:off x="4348842" y="2929161"/>
            <a:ext cx="7081418" cy="1485590"/>
            <a:chOff x="1764410" y="4605596"/>
            <a:chExt cx="5486400" cy="1456593"/>
          </a:xfrm>
          <a:solidFill>
            <a:srgbClr val="C00000"/>
          </a:solidFill>
        </p:grpSpPr>
        <p:sp>
          <p:nvSpPr>
            <p:cNvPr id="35" name="Rectangle 34"/>
            <p:cNvSpPr/>
            <p:nvPr/>
          </p:nvSpPr>
          <p:spPr>
            <a:xfrm>
              <a:off x="1764410" y="4605596"/>
              <a:ext cx="5486400" cy="331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583" tIns="223958" rIns="89583" bIns="223958" rtlCol="0" anchor="ctr"/>
            <a:lstStyle/>
            <a:p>
              <a:pPr defTabSz="932623"/>
              <a:r>
                <a:rPr lang="en-US" sz="2000" spc="-20" dirty="0">
                  <a:solidFill>
                    <a:srgbClr val="FFFFFF"/>
                  </a:solidFill>
                  <a:cs typeface="Segoe UI Light" panose="020B0502040204020203" pitchFamily="34" charset="0"/>
                </a:rPr>
                <a:t>Auditing and Certification</a:t>
              </a:r>
            </a:p>
          </p:txBody>
        </p:sp>
        <p:sp>
          <p:nvSpPr>
            <p:cNvPr id="36" name="Rectangle 35"/>
            <p:cNvSpPr/>
            <p:nvPr/>
          </p:nvSpPr>
          <p:spPr>
            <a:xfrm>
              <a:off x="1764410" y="4981420"/>
              <a:ext cx="5486400" cy="3314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583" tIns="223958" rIns="89583" bIns="223958" rtlCol="0" anchor="ctr"/>
            <a:lstStyle/>
            <a:p>
              <a:pPr defTabSz="932623"/>
              <a:r>
                <a:rPr lang="en-US" sz="2000" spc="-20" dirty="0">
                  <a:solidFill>
                    <a:srgbClr val="FFFFFF"/>
                  </a:solidFill>
                  <a:cs typeface="Segoe UI Light" panose="020B0502040204020203" pitchFamily="34" charset="0"/>
                </a:rPr>
                <a:t>Live Site Penetration Testing</a:t>
              </a:r>
            </a:p>
          </p:txBody>
        </p:sp>
        <p:sp>
          <p:nvSpPr>
            <p:cNvPr id="37" name="Rectangle 36"/>
            <p:cNvSpPr/>
            <p:nvPr/>
          </p:nvSpPr>
          <p:spPr>
            <a:xfrm>
              <a:off x="1764410" y="5733005"/>
              <a:ext cx="5486400" cy="329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583" tIns="223958" rIns="89583" bIns="223958" rtlCol="0" anchor="ctr"/>
            <a:lstStyle/>
            <a:p>
              <a:pPr defTabSz="932623"/>
              <a:r>
                <a:rPr lang="en-US" sz="2000" spc="-20" dirty="0">
                  <a:solidFill>
                    <a:srgbClr val="FFFFFF"/>
                  </a:solidFill>
                  <a:cs typeface="Segoe UI Light" panose="020B0502040204020203" pitchFamily="34" charset="0"/>
                </a:rPr>
                <a:t>Fraud </a:t>
              </a:r>
              <a:r>
                <a:rPr lang="en-US" sz="2000" spc="-20" dirty="0" smtClean="0">
                  <a:solidFill>
                    <a:srgbClr val="FFFFFF"/>
                  </a:solidFill>
                  <a:cs typeface="Segoe UI Light" panose="020B0502040204020203" pitchFamily="34" charset="0"/>
                </a:rPr>
                <a:t>and Abuse Detection</a:t>
              </a:r>
              <a:endParaRPr lang="en-US" sz="2000" spc="-20" dirty="0">
                <a:solidFill>
                  <a:srgbClr val="FFFFFF"/>
                </a:solidFill>
                <a:cs typeface="Segoe UI Light" panose="020B0502040204020203" pitchFamily="34" charset="0"/>
              </a:endParaRPr>
            </a:p>
          </p:txBody>
        </p:sp>
        <p:sp>
          <p:nvSpPr>
            <p:cNvPr id="38" name="Rectangle 37"/>
            <p:cNvSpPr/>
            <p:nvPr/>
          </p:nvSpPr>
          <p:spPr>
            <a:xfrm>
              <a:off x="1764410" y="5357212"/>
              <a:ext cx="5486400" cy="3314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583" tIns="223958" rIns="89583" bIns="223958" rtlCol="0" anchor="ctr"/>
            <a:lstStyle/>
            <a:p>
              <a:pPr defTabSz="932623"/>
              <a:r>
                <a:rPr lang="en-US" sz="2000" spc="-20" dirty="0">
                  <a:solidFill>
                    <a:srgbClr val="FFFFFF"/>
                  </a:solidFill>
                  <a:cs typeface="Segoe UI Light" panose="020B0502040204020203" pitchFamily="34" charset="0"/>
                </a:rPr>
                <a:t>Centralized Logging and Monitoring</a:t>
              </a:r>
            </a:p>
          </p:txBody>
        </p:sp>
      </p:grpSp>
      <p:sp>
        <p:nvSpPr>
          <p:cNvPr id="39" name="Rectangle 38"/>
          <p:cNvSpPr/>
          <p:nvPr/>
        </p:nvSpPr>
        <p:spPr>
          <a:xfrm>
            <a:off x="2348599" y="3371260"/>
            <a:ext cx="1255073" cy="596416"/>
          </a:xfrm>
          <a:prstGeom prst="rect">
            <a:avLst/>
          </a:prstGeom>
        </p:spPr>
        <p:txBody>
          <a:bodyPr wrap="none" lIns="93269" tIns="46634" rIns="93269" bIns="46634">
            <a:spAutoFit/>
          </a:bodyPr>
          <a:lstStyle/>
          <a:p>
            <a:pPr defTabSz="932623"/>
            <a:r>
              <a:rPr lang="en-US" sz="3300" spc="-95" dirty="0">
                <a:solidFill>
                  <a:srgbClr val="0072C6"/>
                </a:solidFill>
                <a:cs typeface="Segoe UI Light" panose="020B0502040204020203" pitchFamily="34" charset="0"/>
              </a:rPr>
              <a:t>Detect</a:t>
            </a:r>
            <a:endParaRPr lang="en-US" sz="3300" dirty="0">
              <a:solidFill>
                <a:srgbClr val="505050"/>
              </a:solidFill>
              <a:cs typeface="Segoe UI Light" panose="020B0502040204020203" pitchFamily="34" charset="0"/>
            </a:endParaRPr>
          </a:p>
        </p:txBody>
      </p:sp>
      <p:grpSp>
        <p:nvGrpSpPr>
          <p:cNvPr id="40" name="Group 39"/>
          <p:cNvGrpSpPr/>
          <p:nvPr/>
        </p:nvGrpSpPr>
        <p:grpSpPr>
          <a:xfrm>
            <a:off x="4348842" y="4716389"/>
            <a:ext cx="7081418" cy="1104603"/>
            <a:chOff x="1764410" y="4605597"/>
            <a:chExt cx="5486400" cy="1083042"/>
          </a:xfrm>
          <a:solidFill>
            <a:srgbClr val="92D050"/>
          </a:solidFill>
        </p:grpSpPr>
        <p:sp>
          <p:nvSpPr>
            <p:cNvPr id="41" name="Rectangle 40"/>
            <p:cNvSpPr/>
            <p:nvPr/>
          </p:nvSpPr>
          <p:spPr>
            <a:xfrm>
              <a:off x="1764410" y="4605597"/>
              <a:ext cx="5486400" cy="3314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583" tIns="223958" rIns="89583" bIns="223958" rtlCol="0" anchor="ctr"/>
            <a:lstStyle/>
            <a:p>
              <a:pPr defTabSz="932623"/>
              <a:r>
                <a:rPr lang="en-US" sz="2000" spc="-20" dirty="0">
                  <a:solidFill>
                    <a:srgbClr val="FFFFFF"/>
                  </a:solidFill>
                  <a:cs typeface="Segoe UI Light" panose="020B0502040204020203" pitchFamily="34" charset="0"/>
                </a:rPr>
                <a:t>Breach Containment</a:t>
              </a:r>
            </a:p>
          </p:txBody>
        </p:sp>
        <p:sp>
          <p:nvSpPr>
            <p:cNvPr id="42" name="Rectangle 41"/>
            <p:cNvSpPr/>
            <p:nvPr/>
          </p:nvSpPr>
          <p:spPr>
            <a:xfrm>
              <a:off x="1764410" y="4981420"/>
              <a:ext cx="5486400" cy="3314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583" tIns="223958" rIns="89583" bIns="223958" rtlCol="0" anchor="ctr"/>
            <a:lstStyle/>
            <a:p>
              <a:pPr defTabSz="932623"/>
              <a:r>
                <a:rPr lang="en-US" sz="2000" spc="-20" dirty="0">
                  <a:solidFill>
                    <a:srgbClr val="FFFFFF"/>
                  </a:solidFill>
                  <a:cs typeface="Segoe UI Light" panose="020B0502040204020203" pitchFamily="34" charset="0"/>
                </a:rPr>
                <a:t>Coordinated </a:t>
              </a:r>
              <a:r>
                <a:rPr lang="en-US" sz="2000" spc="-20" dirty="0" smtClean="0">
                  <a:solidFill>
                    <a:srgbClr val="FFFFFF"/>
                  </a:solidFill>
                  <a:cs typeface="Segoe UI Light" panose="020B0502040204020203" pitchFamily="34" charset="0"/>
                </a:rPr>
                <a:t>Security Response</a:t>
              </a:r>
              <a:endParaRPr lang="en-US" sz="2000" spc="-20" dirty="0">
                <a:solidFill>
                  <a:srgbClr val="FFFFFF"/>
                </a:solidFill>
                <a:cs typeface="Segoe UI Light" panose="020B0502040204020203" pitchFamily="34" charset="0"/>
              </a:endParaRPr>
            </a:p>
          </p:txBody>
        </p:sp>
        <p:sp>
          <p:nvSpPr>
            <p:cNvPr id="44" name="Rectangle 43"/>
            <p:cNvSpPr/>
            <p:nvPr/>
          </p:nvSpPr>
          <p:spPr>
            <a:xfrm>
              <a:off x="1764410" y="5357212"/>
              <a:ext cx="5486400" cy="3314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583" tIns="223958" rIns="89583" bIns="223958" rtlCol="0" anchor="ctr"/>
            <a:lstStyle/>
            <a:p>
              <a:pPr defTabSz="932623"/>
              <a:r>
                <a:rPr lang="en-US" sz="2000" spc="-20" dirty="0" smtClean="0">
                  <a:solidFill>
                    <a:srgbClr val="FFFFFF"/>
                  </a:solidFill>
                  <a:cs typeface="Segoe UI Light" panose="020B0502040204020203" pitchFamily="34" charset="0"/>
                </a:rPr>
                <a:t>Customer Notification</a:t>
              </a:r>
              <a:endParaRPr lang="en-US" sz="2000" spc="-20" dirty="0">
                <a:solidFill>
                  <a:srgbClr val="FFFFFF"/>
                </a:solidFill>
                <a:cs typeface="Segoe UI Light" panose="020B0502040204020203" pitchFamily="34" charset="0"/>
              </a:endParaRPr>
            </a:p>
          </p:txBody>
        </p:sp>
      </p:grpSp>
      <p:pic>
        <p:nvPicPr>
          <p:cNvPr id="26" name="Picture 7" descr="\\MAGNUM\Projects\Microsoft\Cloud Power FY12\Design\ICONS_PNG\Secure.png"/>
          <p:cNvPicPr>
            <a:picLocks noChangeAspect="1" noChangeArrowheads="1"/>
          </p:cNvPicPr>
          <p:nvPr/>
        </p:nvPicPr>
        <p:blipFill rotWithShape="1">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artisticGlowEdges/>
                    </a14:imgEffect>
                    <a14:imgEffect>
                      <a14:colorTemperature colorTemp="4700"/>
                    </a14:imgEffect>
                  </a14:imgLayer>
                </a14:imgProps>
              </a:ext>
            </a:extLst>
          </a:blip>
          <a:srcRect l="18473" t="10268" r="16867" b="11877"/>
          <a:stretch/>
        </p:blipFill>
        <p:spPr bwMode="auto">
          <a:xfrm>
            <a:off x="640458" y="1119848"/>
            <a:ext cx="1294400" cy="1558564"/>
          </a:xfrm>
          <a:prstGeom prst="rect">
            <a:avLst/>
          </a:prstGeom>
          <a:noFill/>
          <a:ln>
            <a:noFill/>
          </a:ln>
        </p:spPr>
      </p:pic>
      <p:sp>
        <p:nvSpPr>
          <p:cNvPr id="4" name="Title 3"/>
          <p:cNvSpPr>
            <a:spLocks noGrp="1"/>
          </p:cNvSpPr>
          <p:nvPr>
            <p:ph type="title"/>
          </p:nvPr>
        </p:nvSpPr>
        <p:spPr/>
        <p:txBody>
          <a:bodyPr/>
          <a:lstStyle/>
          <a:p>
            <a:r>
              <a:rPr lang="en-US" dirty="0" smtClean="0"/>
              <a:t>Microsoft Cloud Security Principles</a:t>
            </a:r>
            <a:endParaRPr lang="en-US" dirty="0"/>
          </a:p>
        </p:txBody>
      </p:sp>
    </p:spTree>
    <p:extLst>
      <p:ext uri="{BB962C8B-B14F-4D97-AF65-F5344CB8AC3E}">
        <p14:creationId xmlns:p14="http://schemas.microsoft.com/office/powerpoint/2010/main" val="318773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2.potx" id="{AE6B0D47-3488-4D7E-AEFE-4DBC34C239F2}" vid="{FE055DFB-2179-4F25-980C-29B98161779E}"/>
    </a:ext>
  </a:extLst>
</a:theme>
</file>

<file path=ppt/theme/theme2.xml><?xml version="1.0" encoding="utf-8"?>
<a:theme xmlns:a="http://schemas.openxmlformats.org/drawingml/2006/main" name="1_5-30629_Build_Template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Segoe UI Light"/>
        <a:ea typeface=""/>
        <a:cs typeface=""/>
      </a:majorFont>
      <a:minorFont>
        <a:latin typeface="Segoe UI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rtlCol="0" anchor="ctr"/>
      <a:lstStyle>
        <a:defPPr algn="ctr">
          <a:defRPr sz="2040" dirty="0">
            <a:latin typeface="+mj-lt"/>
            <a:cs typeface="Segoe UI" panose="020B0502040204020203" pitchFamily="34" charset="0"/>
          </a:defRPr>
        </a:defPPr>
      </a:lstStyle>
      <a:style>
        <a:lnRef idx="1">
          <a:schemeClr val="accent5"/>
        </a:lnRef>
        <a:fillRef idx="3">
          <a:schemeClr val="accent5"/>
        </a:fillRef>
        <a:effectRef idx="2">
          <a:schemeClr val="accent5"/>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3DC98DF2-15D7-439F-8B72-0561DF431F48}"/>
    </a:ext>
  </a:extLst>
</a:theme>
</file>

<file path=ppt/theme/theme3.xml><?xml version="1.0" encoding="utf-8"?>
<a:theme xmlns:a="http://schemas.openxmlformats.org/drawingml/2006/main" name="LIGHT COLOR TEMPLA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peaker PPT Template Feb12" id="{1F62F72E-3156-4F93-9453-C2255272D65F}" vid="{F8866550-0401-492C-A312-58A8C0666A1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2015-04-29T00:00:00-07:00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Clemens Vasters; Dan Rosanova</External_x0020_Speaker>
    <Session_x0020_Code xmlns="12a172fe-0250-434a-85cf-03b10810c5e5" xsi:nil="tru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Props1.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sharepoint/v3"/>
    <ds:schemaRef ds:uri="http://schemas.microsoft.com/office/2006/metadata/properties"/>
    <ds:schemaRef ds:uri="http://schemas.openxmlformats.org/package/2006/metadata/core-properties"/>
    <ds:schemaRef ds:uri="http://www.w3.org/XML/1998/namespace"/>
    <ds:schemaRef ds:uri="230e9df3-be65-4c73-a93b-d1236ebd677e"/>
    <ds:schemaRef ds:uri="12a172fe-0250-434a-85cf-03b10810c5e5"/>
    <ds:schemaRef ds:uri="http://schemas.microsoft.com/office/2006/documentManagement/typ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Build_2015_Template_v03</Template>
  <TotalTime>128</TotalTime>
  <Words>2732</Words>
  <Application>Microsoft Office PowerPoint</Application>
  <PresentationFormat>Custom</PresentationFormat>
  <Paragraphs>641</Paragraphs>
  <Slides>42</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ＭＳ Ｐゴシック</vt:lpstr>
      <vt:lpstr>Arial</vt:lpstr>
      <vt:lpstr>Avenir LT Pro 45 Book</vt:lpstr>
      <vt:lpstr>Calibri</vt:lpstr>
      <vt:lpstr>Consolas</vt:lpstr>
      <vt:lpstr>LCD</vt:lpstr>
      <vt:lpstr>Segoe UI</vt:lpstr>
      <vt:lpstr>Segoe UI Light</vt:lpstr>
      <vt:lpstr>5-30629_Build_Template_WHITE</vt:lpstr>
      <vt:lpstr>1_5-30629_Build_Template_WHITE</vt:lpstr>
      <vt:lpstr>LIGHT COLOR TEMPLATE</vt:lpstr>
      <vt:lpstr>PowerPoint Presentation</vt:lpstr>
      <vt:lpstr>Azure IoT Security</vt:lpstr>
      <vt:lpstr>Agenda</vt:lpstr>
      <vt:lpstr>Connected Things</vt:lpstr>
      <vt:lpstr>IoT Enabled Infrastructure</vt:lpstr>
      <vt:lpstr>Many IoT solutions control critical operations at the core of industrial and civil infrastructure.   Digital security will be increasingly interwoven with physical safety of life and equipment.</vt:lpstr>
      <vt:lpstr>Many IoT solutions will provide very deep and near-real time insight into industrial and business processes, as well as into homes and the immediate personal environment.  Privacy matters. </vt:lpstr>
      <vt:lpstr>What Do We Already Know?</vt:lpstr>
      <vt:lpstr>Microsoft Cloud Security Principles</vt:lpstr>
      <vt:lpstr>Secure Development Lifecycle</vt:lpstr>
      <vt:lpstr>Defense in Depth</vt:lpstr>
      <vt:lpstr>Where things get tricky…</vt:lpstr>
      <vt:lpstr>Capability constrained devices</vt:lpstr>
      <vt:lpstr>Not everything is “green-field”</vt:lpstr>
      <vt:lpstr>Legacy Network Design Attitude Reality</vt:lpstr>
      <vt:lpstr>Legacy Remote Access Practices </vt:lpstr>
      <vt:lpstr>Threats?</vt:lpstr>
      <vt:lpstr>What do the boxes help with?</vt:lpstr>
      <vt:lpstr>What do the boxes really nicely help with?</vt:lpstr>
      <vt:lpstr>We’ve also seen this in vehicle telematics</vt:lpstr>
      <vt:lpstr>Defense Strategies</vt:lpstr>
      <vt:lpstr>Service Assisted Communication (SAC)</vt:lpstr>
      <vt:lpstr>Service Assisted Communication “Peer to Peer”</vt:lpstr>
      <vt:lpstr>SAC - Trust Brokerage for Nomadic Devices</vt:lpstr>
      <vt:lpstr>Vehicle Telematics</vt:lpstr>
      <vt:lpstr>Industrial Automation</vt:lpstr>
      <vt:lpstr>Scale</vt:lpstr>
      <vt:lpstr>The Scale Challenge</vt:lpstr>
      <vt:lpstr>Device Identities. Device Management. Hyper Scale. </vt:lpstr>
      <vt:lpstr>Azure IoT Hub</vt:lpstr>
      <vt:lpstr>Azure IoT Hub</vt:lpstr>
      <vt:lpstr>Azure IoT Hub</vt:lpstr>
      <vt:lpstr>Azure IoT Hub</vt:lpstr>
      <vt:lpstr>Azure IoT Hub</vt:lpstr>
      <vt:lpstr>Azure IoT Hub</vt:lpstr>
      <vt:lpstr>Roadmap</vt:lpstr>
      <vt:lpstr>IoT Challenges</vt:lpstr>
      <vt:lpstr>What can we do architecturally?</vt:lpstr>
      <vt:lpstr>Call to Action!</vt:lpstr>
      <vt:lpstr>Call to Action!</vt:lpstr>
      <vt:lpstr>Resources</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IoT Security</dc:title>
  <dc:subject>Build 2015</dc:subject>
  <dc:creator>Shows</dc:creator>
  <cp:keywords>Build 2015</cp:keywords>
  <dc:description>Template: Mitchell Derrey, Silver Fox Productions
Formatting: 
Audience Type:</dc:description>
  <cp:lastModifiedBy>Amber Templeton</cp:lastModifiedBy>
  <cp:revision>7</cp:revision>
  <dcterms:created xsi:type="dcterms:W3CDTF">2015-04-28T18:17:30Z</dcterms:created>
  <dcterms:modified xsi:type="dcterms:W3CDTF">2015-04-29T23:29:04Z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