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7.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278" r:id="rId5"/>
    <p:sldMasterId id="2147484322" r:id="rId6"/>
    <p:sldMasterId id="2147484329" r:id="rId7"/>
    <p:sldMasterId id="2147484339" r:id="rId8"/>
    <p:sldMasterId id="2147484356" r:id="rId9"/>
    <p:sldMasterId id="2147484373" r:id="rId10"/>
    <p:sldMasterId id="2147484390" r:id="rId11"/>
  </p:sldMasterIdLst>
  <p:notesMasterIdLst>
    <p:notesMasterId r:id="rId32"/>
  </p:notesMasterIdLst>
  <p:handoutMasterIdLst>
    <p:handoutMasterId r:id="rId33"/>
  </p:handoutMasterIdLst>
  <p:sldIdLst>
    <p:sldId id="256" r:id="rId12"/>
    <p:sldId id="330" r:id="rId13"/>
    <p:sldId id="303" r:id="rId14"/>
    <p:sldId id="304" r:id="rId15"/>
    <p:sldId id="307" r:id="rId16"/>
    <p:sldId id="309" r:id="rId17"/>
    <p:sldId id="310" r:id="rId18"/>
    <p:sldId id="311" r:id="rId19"/>
    <p:sldId id="312" r:id="rId20"/>
    <p:sldId id="313" r:id="rId21"/>
    <p:sldId id="314" r:id="rId22"/>
    <p:sldId id="315" r:id="rId23"/>
    <p:sldId id="316" r:id="rId24"/>
    <p:sldId id="318" r:id="rId25"/>
    <p:sldId id="320" r:id="rId26"/>
    <p:sldId id="322" r:id="rId27"/>
    <p:sldId id="328" r:id="rId28"/>
    <p:sldId id="329" r:id="rId29"/>
    <p:sldId id="334" r:id="rId30"/>
    <p:sldId id="299" r:id="rId31"/>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5 Breakout Template" id="{D75A0D65-BF15-4822-BC6D-74C66FDCD9EE}">
          <p14:sldIdLst>
            <p14:sldId id="256"/>
            <p14:sldId id="330"/>
            <p14:sldId id="303"/>
            <p14:sldId id="304"/>
            <p14:sldId id="307"/>
            <p14:sldId id="309"/>
            <p14:sldId id="310"/>
            <p14:sldId id="311"/>
            <p14:sldId id="312"/>
            <p14:sldId id="313"/>
            <p14:sldId id="314"/>
            <p14:sldId id="315"/>
            <p14:sldId id="316"/>
            <p14:sldId id="318"/>
            <p14:sldId id="320"/>
            <p14:sldId id="322"/>
            <p14:sldId id="328"/>
            <p14:sldId id="329"/>
            <p14:sldId id="334"/>
            <p14:sldId id="299"/>
          </p14:sldIdLst>
        </p14:section>
        <p14:section name="Appendix O' Stuff" id="{EF5EF287-FB49-481F-9755-EA5F1B196B66}">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188F"/>
    <a:srgbClr val="00176B"/>
    <a:srgbClr val="E3008C"/>
    <a:srgbClr val="FFB900"/>
    <a:srgbClr val="107C10"/>
    <a:srgbClr val="FFFFFF"/>
    <a:srgbClr val="232832"/>
    <a:srgbClr val="525252"/>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396" autoAdjust="0"/>
    <p:restoredTop sz="96323" autoAdjust="0"/>
  </p:normalViewPr>
  <p:slideViewPr>
    <p:cSldViewPr>
      <p:cViewPr varScale="1">
        <p:scale>
          <a:sx n="125" d="100"/>
          <a:sy n="125" d="100"/>
        </p:scale>
        <p:origin x="558" y="108"/>
      </p:cViewPr>
      <p:guideLst/>
    </p:cSldViewPr>
  </p:slideViewPr>
  <p:outlineViewPr>
    <p:cViewPr>
      <p:scale>
        <a:sx n="33" d="100"/>
        <a:sy n="33" d="100"/>
      </p:scale>
      <p:origin x="0" y="-852"/>
    </p:cViewPr>
  </p:outlin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83" d="100"/>
          <a:sy n="83" d="100"/>
        </p:scale>
        <p:origin x="299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21" Type="http://schemas.openxmlformats.org/officeDocument/2006/relationships/slide" Target="slides/slide10.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presProps" Target="pres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D4AFBD-383A-44B9-9328-0346219DBD84}" type="doc">
      <dgm:prSet loTypeId="urn:microsoft.com/office/officeart/2005/8/layout/process4" loCatId="list" qsTypeId="urn:microsoft.com/office/officeart/2005/8/quickstyle/simple1" qsCatId="simple" csTypeId="urn:microsoft.com/office/officeart/2005/8/colors/accent0_1" csCatId="mainScheme" phldr="1"/>
      <dgm:spPr/>
      <dgm:t>
        <a:bodyPr/>
        <a:lstStyle/>
        <a:p>
          <a:endParaRPr lang="en-US"/>
        </a:p>
      </dgm:t>
    </dgm:pt>
    <dgm:pt modelId="{F8AA3E7D-5B5F-4F73-A568-51BFB626F742}">
      <dgm:prSet phldrT="[Text]"/>
      <dgm:spPr>
        <a:solidFill>
          <a:schemeClr val="tx1"/>
        </a:solidFill>
      </dgm:spPr>
      <dgm:t>
        <a:bodyPr/>
        <a:lstStyle/>
        <a:p>
          <a:r>
            <a:rPr lang="en-US" dirty="0" smtClean="0">
              <a:solidFill>
                <a:schemeClr val="bg1"/>
              </a:solidFill>
            </a:rPr>
            <a:t>Build your API</a:t>
          </a:r>
          <a:endParaRPr lang="en-US" dirty="0">
            <a:solidFill>
              <a:schemeClr val="bg1"/>
            </a:solidFill>
          </a:endParaRPr>
        </a:p>
      </dgm:t>
    </dgm:pt>
    <dgm:pt modelId="{4992FD2D-4608-4E05-84DD-C97F07F6A001}" type="parTrans" cxnId="{25EC3FDE-AF61-4697-87D0-0313D30E5AE3}">
      <dgm:prSet/>
      <dgm:spPr/>
      <dgm:t>
        <a:bodyPr/>
        <a:lstStyle/>
        <a:p>
          <a:endParaRPr lang="en-US"/>
        </a:p>
      </dgm:t>
    </dgm:pt>
    <dgm:pt modelId="{0561374F-CBA2-430B-8EBA-638DA1001FCD}" type="sibTrans" cxnId="{25EC3FDE-AF61-4697-87D0-0313D30E5AE3}">
      <dgm:prSet/>
      <dgm:spPr/>
      <dgm:t>
        <a:bodyPr/>
        <a:lstStyle/>
        <a:p>
          <a:endParaRPr lang="en-US"/>
        </a:p>
      </dgm:t>
    </dgm:pt>
    <dgm:pt modelId="{F74E2776-067E-422A-8763-5CA852527945}">
      <dgm:prSet phldrT="[Text]"/>
      <dgm:spPr>
        <a:solidFill>
          <a:schemeClr val="tx1"/>
        </a:solidFill>
      </dgm:spPr>
      <dgm:t>
        <a:bodyPr/>
        <a:lstStyle/>
        <a:p>
          <a:r>
            <a:rPr lang="en-US" dirty="0" smtClean="0">
              <a:solidFill>
                <a:schemeClr val="bg1"/>
              </a:solidFill>
            </a:rPr>
            <a:t>Consume APIs</a:t>
          </a:r>
          <a:endParaRPr lang="en-US" dirty="0">
            <a:solidFill>
              <a:schemeClr val="bg1"/>
            </a:solidFill>
          </a:endParaRPr>
        </a:p>
      </dgm:t>
    </dgm:pt>
    <dgm:pt modelId="{825DCCCA-CFB7-4EDE-9AA2-4C41FFF80CC4}" type="parTrans" cxnId="{85EB39B5-1A1D-4E25-B80B-39644018B389}">
      <dgm:prSet/>
      <dgm:spPr/>
      <dgm:t>
        <a:bodyPr/>
        <a:lstStyle/>
        <a:p>
          <a:endParaRPr lang="en-US"/>
        </a:p>
      </dgm:t>
    </dgm:pt>
    <dgm:pt modelId="{8A354D60-D514-48A1-9506-5A9E726812AD}" type="sibTrans" cxnId="{85EB39B5-1A1D-4E25-B80B-39644018B389}">
      <dgm:prSet/>
      <dgm:spPr/>
      <dgm:t>
        <a:bodyPr/>
        <a:lstStyle/>
        <a:p>
          <a:endParaRPr lang="en-US"/>
        </a:p>
      </dgm:t>
    </dgm:pt>
    <dgm:pt modelId="{9CFB04C8-B71F-40E7-816C-19BCE7E33309}">
      <dgm:prSet phldrT="[Text]"/>
      <dgm:spPr>
        <a:solidFill>
          <a:schemeClr val="bg1">
            <a:alpha val="90000"/>
          </a:schemeClr>
        </a:solidFill>
      </dgm:spPr>
      <dgm:t>
        <a:bodyPr/>
        <a:lstStyle/>
        <a:p>
          <a:r>
            <a:rPr lang="en-US" dirty="0" smtClean="0">
              <a:solidFill>
                <a:schemeClr val="tx2"/>
              </a:solidFill>
            </a:rPr>
            <a:t>Web Apps++: Bring you API as is in your language of choice</a:t>
          </a:r>
          <a:endParaRPr lang="en-US" dirty="0">
            <a:solidFill>
              <a:schemeClr val="tx2"/>
            </a:solidFill>
          </a:endParaRPr>
        </a:p>
      </dgm:t>
    </dgm:pt>
    <dgm:pt modelId="{6A18E3E0-BE78-4D66-8CD2-17898B652071}" type="parTrans" cxnId="{77EB9980-E192-48BE-9D4E-73858EA301C4}">
      <dgm:prSet/>
      <dgm:spPr/>
      <dgm:t>
        <a:bodyPr/>
        <a:lstStyle/>
        <a:p>
          <a:endParaRPr lang="en-US"/>
        </a:p>
      </dgm:t>
    </dgm:pt>
    <dgm:pt modelId="{20EBA9E9-1336-4C2A-93B5-69246B046AF7}" type="sibTrans" cxnId="{77EB9980-E192-48BE-9D4E-73858EA301C4}">
      <dgm:prSet/>
      <dgm:spPr/>
      <dgm:t>
        <a:bodyPr/>
        <a:lstStyle/>
        <a:p>
          <a:endParaRPr lang="en-US"/>
        </a:p>
      </dgm:t>
    </dgm:pt>
    <dgm:pt modelId="{5F884BF7-5910-4AB3-AB84-17A31F873E32}">
      <dgm:prSet phldrT="[Text]"/>
      <dgm:spPr>
        <a:solidFill>
          <a:schemeClr val="bg1">
            <a:alpha val="90000"/>
          </a:schemeClr>
        </a:solidFill>
      </dgm:spPr>
      <dgm:t>
        <a:bodyPr/>
        <a:lstStyle/>
        <a:p>
          <a:endParaRPr lang="en-US" dirty="0">
            <a:solidFill>
              <a:schemeClr val="tx2"/>
            </a:solidFill>
          </a:endParaRPr>
        </a:p>
      </dgm:t>
    </dgm:pt>
    <dgm:pt modelId="{639809D6-75A9-4612-A0BD-F2A10AA4CB3B}" type="parTrans" cxnId="{87B49F80-677A-4AB4-8513-15A40824D50B}">
      <dgm:prSet/>
      <dgm:spPr/>
      <dgm:t>
        <a:bodyPr/>
        <a:lstStyle/>
        <a:p>
          <a:endParaRPr lang="en-US"/>
        </a:p>
      </dgm:t>
    </dgm:pt>
    <dgm:pt modelId="{AB14BE4F-662B-47FA-932A-C2154133533B}" type="sibTrans" cxnId="{87B49F80-677A-4AB4-8513-15A40824D50B}">
      <dgm:prSet/>
      <dgm:spPr/>
      <dgm:t>
        <a:bodyPr/>
        <a:lstStyle/>
        <a:p>
          <a:endParaRPr lang="en-US"/>
        </a:p>
      </dgm:t>
    </dgm:pt>
    <dgm:pt modelId="{2DF549C7-D4B7-47F3-9230-E5323612207D}">
      <dgm:prSet phldrT="[Text]"/>
      <dgm:spPr>
        <a:solidFill>
          <a:schemeClr val="bg1">
            <a:alpha val="90000"/>
          </a:schemeClr>
        </a:solidFill>
      </dgm:spPr>
      <dgm:t>
        <a:bodyPr/>
        <a:lstStyle/>
        <a:p>
          <a:r>
            <a:rPr lang="en-US" dirty="0" smtClean="0">
              <a:solidFill>
                <a:schemeClr val="tx2"/>
              </a:solidFill>
            </a:rPr>
            <a:t>API discovery</a:t>
          </a:r>
          <a:endParaRPr lang="en-US" dirty="0">
            <a:solidFill>
              <a:schemeClr val="tx2"/>
            </a:solidFill>
          </a:endParaRPr>
        </a:p>
      </dgm:t>
    </dgm:pt>
    <dgm:pt modelId="{81FCAFBE-D9B2-48E4-8315-73F97542D42E}" type="sibTrans" cxnId="{6635276A-70D5-42F3-8703-F437618B00FB}">
      <dgm:prSet/>
      <dgm:spPr/>
      <dgm:t>
        <a:bodyPr/>
        <a:lstStyle/>
        <a:p>
          <a:endParaRPr lang="en-US"/>
        </a:p>
      </dgm:t>
    </dgm:pt>
    <dgm:pt modelId="{B6E165B4-C4E9-4A5D-937C-7378A448A8AF}" type="parTrans" cxnId="{6635276A-70D5-42F3-8703-F437618B00FB}">
      <dgm:prSet/>
      <dgm:spPr/>
      <dgm:t>
        <a:bodyPr/>
        <a:lstStyle/>
        <a:p>
          <a:endParaRPr lang="en-US"/>
        </a:p>
      </dgm:t>
    </dgm:pt>
    <dgm:pt modelId="{BF12C7F7-78E3-4BE3-9FDE-83B91518F044}">
      <dgm:prSet phldrT="[Text]"/>
      <dgm:spPr>
        <a:solidFill>
          <a:schemeClr val="bg1">
            <a:alpha val="90000"/>
          </a:schemeClr>
        </a:solidFill>
      </dgm:spPr>
      <dgm:t>
        <a:bodyPr/>
        <a:lstStyle/>
        <a:p>
          <a:r>
            <a:rPr lang="en-US" dirty="0" smtClean="0">
              <a:solidFill>
                <a:schemeClr val="tx2"/>
              </a:solidFill>
            </a:rPr>
            <a:t>SDK generation</a:t>
          </a:r>
          <a:endParaRPr lang="en-US" dirty="0">
            <a:solidFill>
              <a:schemeClr val="tx2"/>
            </a:solidFill>
          </a:endParaRPr>
        </a:p>
      </dgm:t>
    </dgm:pt>
    <dgm:pt modelId="{7CF7B45F-0F22-4F53-87B9-A135DE2B2CBF}" type="sibTrans" cxnId="{ECFA5B51-9403-48A3-89D7-91B5E8EA99EB}">
      <dgm:prSet/>
      <dgm:spPr/>
      <dgm:t>
        <a:bodyPr/>
        <a:lstStyle/>
        <a:p>
          <a:endParaRPr lang="en-US"/>
        </a:p>
      </dgm:t>
    </dgm:pt>
    <dgm:pt modelId="{D748152B-B876-4477-A4A2-86EA60E94644}" type="parTrans" cxnId="{ECFA5B51-9403-48A3-89D7-91B5E8EA99EB}">
      <dgm:prSet/>
      <dgm:spPr/>
      <dgm:t>
        <a:bodyPr/>
        <a:lstStyle/>
        <a:p>
          <a:endParaRPr lang="en-US"/>
        </a:p>
      </dgm:t>
    </dgm:pt>
    <dgm:pt modelId="{358A2C04-CFFA-422B-82C3-C1355535BEBD}">
      <dgm:prSet phldrT="[Text]"/>
      <dgm:spPr>
        <a:solidFill>
          <a:schemeClr val="bg1">
            <a:alpha val="90000"/>
          </a:schemeClr>
        </a:solidFill>
      </dgm:spPr>
      <dgm:t>
        <a:bodyPr/>
        <a:lstStyle/>
        <a:p>
          <a:r>
            <a:rPr lang="en-US" dirty="0" smtClean="0">
              <a:solidFill>
                <a:schemeClr val="tx2"/>
              </a:solidFill>
            </a:rPr>
            <a:t>SSO, </a:t>
          </a:r>
          <a:br>
            <a:rPr lang="en-US" dirty="0" smtClean="0">
              <a:solidFill>
                <a:schemeClr val="tx2"/>
              </a:solidFill>
            </a:rPr>
          </a:br>
          <a:r>
            <a:rPr lang="en-US" dirty="0" smtClean="0">
              <a:solidFill>
                <a:schemeClr val="tx2"/>
              </a:solidFill>
            </a:rPr>
            <a:t>handled by server</a:t>
          </a:r>
          <a:endParaRPr lang="en-US" dirty="0">
            <a:solidFill>
              <a:schemeClr val="tx2"/>
            </a:solidFill>
          </a:endParaRPr>
        </a:p>
      </dgm:t>
    </dgm:pt>
    <dgm:pt modelId="{D2A339EC-53DE-47E3-B442-6EC5DDE6CBC1}" type="sibTrans" cxnId="{C5EAE7B4-52F5-4CC2-A21F-B3CA41AA256A}">
      <dgm:prSet/>
      <dgm:spPr/>
      <dgm:t>
        <a:bodyPr/>
        <a:lstStyle/>
        <a:p>
          <a:endParaRPr lang="en-US"/>
        </a:p>
      </dgm:t>
    </dgm:pt>
    <dgm:pt modelId="{4E1FB5AE-0E53-45CA-8819-EDBC37C03024}" type="parTrans" cxnId="{C5EAE7B4-52F5-4CC2-A21F-B3CA41AA256A}">
      <dgm:prSet/>
      <dgm:spPr/>
      <dgm:t>
        <a:bodyPr/>
        <a:lstStyle/>
        <a:p>
          <a:endParaRPr lang="en-US"/>
        </a:p>
      </dgm:t>
    </dgm:pt>
    <dgm:pt modelId="{D9C417D1-C2F2-4F5C-B3B0-0300DBE974F2}">
      <dgm:prSet phldrT="[Text]"/>
      <dgm:spPr>
        <a:solidFill>
          <a:schemeClr val="bg1">
            <a:alpha val="90000"/>
          </a:schemeClr>
        </a:solidFill>
      </dgm:spPr>
      <dgm:t>
        <a:bodyPr/>
        <a:lstStyle/>
        <a:p>
          <a:r>
            <a:rPr lang="en-US" dirty="0" smtClean="0">
              <a:solidFill>
                <a:schemeClr val="tx2"/>
              </a:solidFill>
            </a:rPr>
            <a:t>Authentication, </a:t>
          </a:r>
          <a:br>
            <a:rPr lang="en-US" dirty="0" smtClean="0">
              <a:solidFill>
                <a:schemeClr val="tx2"/>
              </a:solidFill>
            </a:rPr>
          </a:br>
          <a:r>
            <a:rPr lang="en-US" dirty="0" smtClean="0">
              <a:solidFill>
                <a:schemeClr val="tx2"/>
              </a:solidFill>
            </a:rPr>
            <a:t>built-in to mobile and web SDKs</a:t>
          </a:r>
          <a:endParaRPr lang="en-US" dirty="0">
            <a:solidFill>
              <a:schemeClr val="tx2"/>
            </a:solidFill>
          </a:endParaRPr>
        </a:p>
      </dgm:t>
    </dgm:pt>
    <dgm:pt modelId="{51C9CC89-42DD-46F4-BCF4-C472324217CE}" type="sibTrans" cxnId="{BD28D745-5BAC-4773-AA83-72B2E703ADEA}">
      <dgm:prSet/>
      <dgm:spPr/>
      <dgm:t>
        <a:bodyPr/>
        <a:lstStyle/>
        <a:p>
          <a:endParaRPr lang="en-US"/>
        </a:p>
      </dgm:t>
    </dgm:pt>
    <dgm:pt modelId="{737E9D5A-4E13-49E1-B0AC-C5A60D88B960}" type="parTrans" cxnId="{BD28D745-5BAC-4773-AA83-72B2E703ADEA}">
      <dgm:prSet/>
      <dgm:spPr/>
      <dgm:t>
        <a:bodyPr/>
        <a:lstStyle/>
        <a:p>
          <a:endParaRPr lang="en-US"/>
        </a:p>
      </dgm:t>
    </dgm:pt>
    <dgm:pt modelId="{C05CA915-7EEA-462D-B900-6DEDFFF68710}">
      <dgm:prSet phldrT="[Text]"/>
      <dgm:spPr>
        <a:solidFill>
          <a:schemeClr val="bg1">
            <a:alpha val="90000"/>
          </a:schemeClr>
        </a:solidFill>
      </dgm:spPr>
      <dgm:t>
        <a:bodyPr/>
        <a:lstStyle/>
        <a:p>
          <a:r>
            <a:rPr lang="en-US" dirty="0" smtClean="0">
              <a:solidFill>
                <a:schemeClr val="tx2"/>
              </a:solidFill>
            </a:rPr>
            <a:t>Expose enterprise APIs</a:t>
          </a:r>
          <a:endParaRPr lang="en-US" dirty="0">
            <a:solidFill>
              <a:schemeClr val="tx2"/>
            </a:solidFill>
          </a:endParaRPr>
        </a:p>
      </dgm:t>
    </dgm:pt>
    <dgm:pt modelId="{F486F0F4-9810-4712-87E1-8C1FBB7DBA21}" type="sibTrans" cxnId="{D25A75A2-82E5-472D-AE16-C36340669577}">
      <dgm:prSet/>
      <dgm:spPr/>
      <dgm:t>
        <a:bodyPr/>
        <a:lstStyle/>
        <a:p>
          <a:endParaRPr lang="en-US"/>
        </a:p>
      </dgm:t>
    </dgm:pt>
    <dgm:pt modelId="{953989D8-735D-4C96-867B-2B20CDFFF62E}" type="parTrans" cxnId="{D25A75A2-82E5-472D-AE16-C36340669577}">
      <dgm:prSet/>
      <dgm:spPr/>
      <dgm:t>
        <a:bodyPr/>
        <a:lstStyle/>
        <a:p>
          <a:endParaRPr lang="en-US"/>
        </a:p>
      </dgm:t>
    </dgm:pt>
    <dgm:pt modelId="{51F79391-9481-42AF-AFAA-CB15BDF2B2D3}">
      <dgm:prSet phldrT="[Text]"/>
      <dgm:spPr>
        <a:solidFill>
          <a:schemeClr val="bg1">
            <a:alpha val="90000"/>
          </a:schemeClr>
        </a:solidFill>
      </dgm:spPr>
      <dgm:t>
        <a:bodyPr/>
        <a:lstStyle/>
        <a:p>
          <a:r>
            <a:rPr lang="en-US" dirty="0" smtClean="0">
              <a:solidFill>
                <a:schemeClr val="tx2"/>
              </a:solidFill>
            </a:rPr>
            <a:t>Microservice style</a:t>
          </a:r>
          <a:endParaRPr lang="en-US" dirty="0">
            <a:solidFill>
              <a:schemeClr val="tx2"/>
            </a:solidFill>
          </a:endParaRPr>
        </a:p>
      </dgm:t>
    </dgm:pt>
    <dgm:pt modelId="{682CA281-964F-4978-A6A1-28A38B43C78F}" type="sibTrans" cxnId="{C9ED7918-0D83-4523-9C00-0A03431F4999}">
      <dgm:prSet/>
      <dgm:spPr/>
      <dgm:t>
        <a:bodyPr/>
        <a:lstStyle/>
        <a:p>
          <a:endParaRPr lang="en-US"/>
        </a:p>
      </dgm:t>
    </dgm:pt>
    <dgm:pt modelId="{0C675186-FA1E-47A3-9EEB-86944CF54F4F}" type="parTrans" cxnId="{C9ED7918-0D83-4523-9C00-0A03431F4999}">
      <dgm:prSet/>
      <dgm:spPr/>
      <dgm:t>
        <a:bodyPr/>
        <a:lstStyle/>
        <a:p>
          <a:endParaRPr lang="en-US"/>
        </a:p>
      </dgm:t>
    </dgm:pt>
    <dgm:pt modelId="{2605697A-D97F-4AC2-9915-9622D7008AEF}">
      <dgm:prSet phldrT="[Text]"/>
      <dgm:spPr>
        <a:solidFill>
          <a:schemeClr val="bg1">
            <a:alpha val="90000"/>
          </a:schemeClr>
        </a:solidFill>
      </dgm:spPr>
      <dgm:t>
        <a:bodyPr/>
        <a:lstStyle/>
        <a:p>
          <a:r>
            <a:rPr lang="en-US" dirty="0" smtClean="0">
              <a:solidFill>
                <a:schemeClr val="tx2"/>
              </a:solidFill>
            </a:rPr>
            <a:t>Metadata contract</a:t>
          </a:r>
          <a:endParaRPr lang="en-US" dirty="0">
            <a:solidFill>
              <a:schemeClr val="tx2"/>
            </a:solidFill>
          </a:endParaRPr>
        </a:p>
      </dgm:t>
    </dgm:pt>
    <dgm:pt modelId="{1EA87D01-52EE-49FD-A6C2-403810282C25}" type="sibTrans" cxnId="{4F8E3DD2-CB44-47B8-A535-87116EF665FE}">
      <dgm:prSet/>
      <dgm:spPr/>
      <dgm:t>
        <a:bodyPr/>
        <a:lstStyle/>
        <a:p>
          <a:endParaRPr lang="en-US"/>
        </a:p>
      </dgm:t>
    </dgm:pt>
    <dgm:pt modelId="{9AEDFF71-83C9-4206-9639-A9036FBEFD7F}" type="parTrans" cxnId="{4F8E3DD2-CB44-47B8-A535-87116EF665FE}">
      <dgm:prSet/>
      <dgm:spPr/>
      <dgm:t>
        <a:bodyPr/>
        <a:lstStyle/>
        <a:p>
          <a:endParaRPr lang="en-US"/>
        </a:p>
      </dgm:t>
    </dgm:pt>
    <dgm:pt modelId="{AE0168C8-C913-4FEF-8985-0F87B25BB73F}">
      <dgm:prSet phldrT="[Text]"/>
      <dgm:spPr>
        <a:solidFill>
          <a:schemeClr val="bg1">
            <a:alpha val="90000"/>
          </a:schemeClr>
        </a:solidFill>
      </dgm:spPr>
      <dgm:t>
        <a:bodyPr/>
        <a:lstStyle/>
        <a:p>
          <a:r>
            <a:rPr lang="en-US" dirty="0" smtClean="0">
              <a:solidFill>
                <a:schemeClr val="tx2"/>
              </a:solidFill>
            </a:rPr>
            <a:t>SSO</a:t>
          </a:r>
          <a:endParaRPr lang="en-US" dirty="0">
            <a:solidFill>
              <a:schemeClr val="tx2"/>
            </a:solidFill>
          </a:endParaRPr>
        </a:p>
      </dgm:t>
    </dgm:pt>
    <dgm:pt modelId="{A2BF9D54-88B1-4990-8674-4410DE9B9834}" type="sibTrans" cxnId="{9014F561-6EBF-41E2-AA9B-797DD717E0FE}">
      <dgm:prSet/>
      <dgm:spPr/>
      <dgm:t>
        <a:bodyPr/>
        <a:lstStyle/>
        <a:p>
          <a:endParaRPr lang="en-US"/>
        </a:p>
      </dgm:t>
    </dgm:pt>
    <dgm:pt modelId="{ED7A08CA-E844-4901-95B0-B3A4DE435D9E}" type="parTrans" cxnId="{9014F561-6EBF-41E2-AA9B-797DD717E0FE}">
      <dgm:prSet/>
      <dgm:spPr/>
      <dgm:t>
        <a:bodyPr/>
        <a:lstStyle/>
        <a:p>
          <a:endParaRPr lang="en-US"/>
        </a:p>
      </dgm:t>
    </dgm:pt>
    <dgm:pt modelId="{77D101C8-DF59-4CE1-BB2A-2F5671728022}">
      <dgm:prSet phldrT="[Text]"/>
      <dgm:spPr>
        <a:solidFill>
          <a:schemeClr val="bg1">
            <a:alpha val="90000"/>
          </a:schemeClr>
        </a:solidFill>
      </dgm:spPr>
      <dgm:t>
        <a:bodyPr/>
        <a:lstStyle/>
        <a:p>
          <a:r>
            <a:rPr lang="en-US" dirty="0" smtClean="0">
              <a:solidFill>
                <a:schemeClr val="tx2"/>
              </a:solidFill>
            </a:rPr>
            <a:t>Simple access control</a:t>
          </a:r>
          <a:endParaRPr lang="en-US" dirty="0">
            <a:solidFill>
              <a:schemeClr val="tx2"/>
            </a:solidFill>
          </a:endParaRPr>
        </a:p>
      </dgm:t>
    </dgm:pt>
    <dgm:pt modelId="{E013F997-A5E4-474E-BB5E-7E0DD0AFD1C0}" type="sibTrans" cxnId="{B383B796-07B7-4318-A93B-FC7A0BFB4454}">
      <dgm:prSet/>
      <dgm:spPr/>
      <dgm:t>
        <a:bodyPr/>
        <a:lstStyle/>
        <a:p>
          <a:endParaRPr lang="en-US"/>
        </a:p>
      </dgm:t>
    </dgm:pt>
    <dgm:pt modelId="{FF21E83F-616D-44F7-A410-E1E221667387}" type="parTrans" cxnId="{B383B796-07B7-4318-A93B-FC7A0BFB4454}">
      <dgm:prSet/>
      <dgm:spPr/>
      <dgm:t>
        <a:bodyPr/>
        <a:lstStyle/>
        <a:p>
          <a:endParaRPr lang="en-US"/>
        </a:p>
      </dgm:t>
    </dgm:pt>
    <dgm:pt modelId="{7FA9C005-8514-48A5-B9FE-3E6D8B6FC0FB}">
      <dgm:prSet phldrT="[Text]"/>
      <dgm:spPr>
        <a:solidFill>
          <a:schemeClr val="bg1">
            <a:alpha val="90000"/>
          </a:schemeClr>
        </a:solidFill>
      </dgm:spPr>
      <dgm:t>
        <a:bodyPr/>
        <a:lstStyle/>
        <a:p>
          <a:r>
            <a:rPr lang="en-US" dirty="0" smtClean="0">
              <a:solidFill>
                <a:schemeClr val="tx2"/>
              </a:solidFill>
            </a:rPr>
            <a:t>Gallery – public &amp; organization</a:t>
          </a:r>
          <a:endParaRPr lang="en-US" dirty="0">
            <a:solidFill>
              <a:schemeClr val="tx2"/>
            </a:solidFill>
          </a:endParaRPr>
        </a:p>
      </dgm:t>
    </dgm:pt>
    <dgm:pt modelId="{E4A6332C-F0F6-4C84-9F39-17657CBAD55A}" type="parTrans" cxnId="{7E758954-708B-4C46-8751-83137BEDCEF3}">
      <dgm:prSet/>
      <dgm:spPr/>
      <dgm:t>
        <a:bodyPr/>
        <a:lstStyle/>
        <a:p>
          <a:endParaRPr lang="en-US"/>
        </a:p>
      </dgm:t>
    </dgm:pt>
    <dgm:pt modelId="{57679674-FF56-466A-ACFD-7E6A76679BB0}" type="sibTrans" cxnId="{7E758954-708B-4C46-8751-83137BEDCEF3}">
      <dgm:prSet/>
      <dgm:spPr/>
      <dgm:t>
        <a:bodyPr/>
        <a:lstStyle/>
        <a:p>
          <a:endParaRPr lang="en-US"/>
        </a:p>
      </dgm:t>
    </dgm:pt>
    <dgm:pt modelId="{75604E76-CB61-4631-A17A-FFE91DF4ADF7}" type="pres">
      <dgm:prSet presAssocID="{57D4AFBD-383A-44B9-9328-0346219DBD84}" presName="Name0" presStyleCnt="0">
        <dgm:presLayoutVars>
          <dgm:dir/>
          <dgm:animLvl val="lvl"/>
          <dgm:resizeHandles val="exact"/>
        </dgm:presLayoutVars>
      </dgm:prSet>
      <dgm:spPr/>
      <dgm:t>
        <a:bodyPr/>
        <a:lstStyle/>
        <a:p>
          <a:endParaRPr lang="en-US"/>
        </a:p>
      </dgm:t>
    </dgm:pt>
    <dgm:pt modelId="{A245EC50-95E2-488C-90FD-DB38C2709394}" type="pres">
      <dgm:prSet presAssocID="{F74E2776-067E-422A-8763-5CA852527945}" presName="boxAndChildren" presStyleCnt="0"/>
      <dgm:spPr/>
    </dgm:pt>
    <dgm:pt modelId="{0FC8E090-D0B8-4BA6-813E-6855EE5C0CC5}" type="pres">
      <dgm:prSet presAssocID="{F74E2776-067E-422A-8763-5CA852527945}" presName="parentTextBox" presStyleLbl="node1" presStyleIdx="0" presStyleCnt="2"/>
      <dgm:spPr/>
      <dgm:t>
        <a:bodyPr/>
        <a:lstStyle/>
        <a:p>
          <a:endParaRPr lang="en-US"/>
        </a:p>
      </dgm:t>
    </dgm:pt>
    <dgm:pt modelId="{323D6171-DFCA-4E68-BF67-69DD5615B276}" type="pres">
      <dgm:prSet presAssocID="{F74E2776-067E-422A-8763-5CA852527945}" presName="entireBox" presStyleLbl="node1" presStyleIdx="0" presStyleCnt="2"/>
      <dgm:spPr/>
      <dgm:t>
        <a:bodyPr/>
        <a:lstStyle/>
        <a:p>
          <a:endParaRPr lang="en-US"/>
        </a:p>
      </dgm:t>
    </dgm:pt>
    <dgm:pt modelId="{36B8DD4C-7A25-4BFD-B12F-858784C28871}" type="pres">
      <dgm:prSet presAssocID="{F74E2776-067E-422A-8763-5CA852527945}" presName="descendantBox" presStyleCnt="0"/>
      <dgm:spPr/>
    </dgm:pt>
    <dgm:pt modelId="{5A7AA05D-4F40-434C-B68B-FF6A733128B6}" type="pres">
      <dgm:prSet presAssocID="{5F884BF7-5910-4AB3-AB84-17A31F873E32}" presName="childTextBox" presStyleLbl="fgAccFollowNode1" presStyleIdx="0" presStyleCnt="12">
        <dgm:presLayoutVars>
          <dgm:bulletEnabled val="1"/>
        </dgm:presLayoutVars>
      </dgm:prSet>
      <dgm:spPr/>
      <dgm:t>
        <a:bodyPr/>
        <a:lstStyle/>
        <a:p>
          <a:endParaRPr lang="en-US"/>
        </a:p>
      </dgm:t>
    </dgm:pt>
    <dgm:pt modelId="{4994D192-CC7F-4FB7-9B52-B9676A9B2F1F}" type="pres">
      <dgm:prSet presAssocID="{D9C417D1-C2F2-4F5C-B3B0-0300DBE974F2}" presName="childTextBox" presStyleLbl="fgAccFollowNode1" presStyleIdx="1" presStyleCnt="12">
        <dgm:presLayoutVars>
          <dgm:bulletEnabled val="1"/>
        </dgm:presLayoutVars>
      </dgm:prSet>
      <dgm:spPr/>
      <dgm:t>
        <a:bodyPr/>
        <a:lstStyle/>
        <a:p>
          <a:endParaRPr lang="en-US"/>
        </a:p>
      </dgm:t>
    </dgm:pt>
    <dgm:pt modelId="{32176689-65CC-467F-B1F4-4E11A6B26544}" type="pres">
      <dgm:prSet presAssocID="{358A2C04-CFFA-422B-82C3-C1355535BEBD}" presName="childTextBox" presStyleLbl="fgAccFollowNode1" presStyleIdx="2" presStyleCnt="12">
        <dgm:presLayoutVars>
          <dgm:bulletEnabled val="1"/>
        </dgm:presLayoutVars>
      </dgm:prSet>
      <dgm:spPr/>
      <dgm:t>
        <a:bodyPr/>
        <a:lstStyle/>
        <a:p>
          <a:endParaRPr lang="en-US"/>
        </a:p>
      </dgm:t>
    </dgm:pt>
    <dgm:pt modelId="{49D70D65-6EFB-459F-9661-BFCD6EAF256D}" type="pres">
      <dgm:prSet presAssocID="{BF12C7F7-78E3-4BE3-9FDE-83B91518F044}" presName="childTextBox" presStyleLbl="fgAccFollowNode1" presStyleIdx="3" presStyleCnt="12">
        <dgm:presLayoutVars>
          <dgm:bulletEnabled val="1"/>
        </dgm:presLayoutVars>
      </dgm:prSet>
      <dgm:spPr/>
      <dgm:t>
        <a:bodyPr/>
        <a:lstStyle/>
        <a:p>
          <a:endParaRPr lang="en-US"/>
        </a:p>
      </dgm:t>
    </dgm:pt>
    <dgm:pt modelId="{0F640987-C507-4A4B-A4B0-23CDEB1EF320}" type="pres">
      <dgm:prSet presAssocID="{2DF549C7-D4B7-47F3-9230-E5323612207D}" presName="childTextBox" presStyleLbl="fgAccFollowNode1" presStyleIdx="4" presStyleCnt="12">
        <dgm:presLayoutVars>
          <dgm:bulletEnabled val="1"/>
        </dgm:presLayoutVars>
      </dgm:prSet>
      <dgm:spPr/>
      <dgm:t>
        <a:bodyPr/>
        <a:lstStyle/>
        <a:p>
          <a:endParaRPr lang="en-US"/>
        </a:p>
      </dgm:t>
    </dgm:pt>
    <dgm:pt modelId="{135934B4-1168-42EA-833A-BC051B1F446E}" type="pres">
      <dgm:prSet presAssocID="{7FA9C005-8514-48A5-B9FE-3E6D8B6FC0FB}" presName="childTextBox" presStyleLbl="fgAccFollowNode1" presStyleIdx="5" presStyleCnt="12">
        <dgm:presLayoutVars>
          <dgm:bulletEnabled val="1"/>
        </dgm:presLayoutVars>
      </dgm:prSet>
      <dgm:spPr/>
      <dgm:t>
        <a:bodyPr/>
        <a:lstStyle/>
        <a:p>
          <a:endParaRPr lang="en-US"/>
        </a:p>
      </dgm:t>
    </dgm:pt>
    <dgm:pt modelId="{47FBD389-10A2-4248-B080-BC91C1B48CB1}" type="pres">
      <dgm:prSet presAssocID="{0561374F-CBA2-430B-8EBA-638DA1001FCD}" presName="sp" presStyleCnt="0"/>
      <dgm:spPr/>
    </dgm:pt>
    <dgm:pt modelId="{BAEB28C7-D9A1-4A13-93DE-C9C3AD6EDF47}" type="pres">
      <dgm:prSet presAssocID="{F8AA3E7D-5B5F-4F73-A568-51BFB626F742}" presName="arrowAndChildren" presStyleCnt="0"/>
      <dgm:spPr/>
    </dgm:pt>
    <dgm:pt modelId="{9C856397-47E4-4F83-BFF6-A19335FF21F3}" type="pres">
      <dgm:prSet presAssocID="{F8AA3E7D-5B5F-4F73-A568-51BFB626F742}" presName="parentTextArrow" presStyleLbl="node1" presStyleIdx="0" presStyleCnt="2"/>
      <dgm:spPr/>
      <dgm:t>
        <a:bodyPr/>
        <a:lstStyle/>
        <a:p>
          <a:endParaRPr lang="en-US"/>
        </a:p>
      </dgm:t>
    </dgm:pt>
    <dgm:pt modelId="{37150EE7-E18E-4301-A4C6-33F20178289E}" type="pres">
      <dgm:prSet presAssocID="{F8AA3E7D-5B5F-4F73-A568-51BFB626F742}" presName="arrow" presStyleLbl="node1" presStyleIdx="1" presStyleCnt="2"/>
      <dgm:spPr/>
      <dgm:t>
        <a:bodyPr/>
        <a:lstStyle/>
        <a:p>
          <a:endParaRPr lang="en-US"/>
        </a:p>
      </dgm:t>
    </dgm:pt>
    <dgm:pt modelId="{F302E6BD-1D0F-4B47-8D12-A425DDB4D5D9}" type="pres">
      <dgm:prSet presAssocID="{F8AA3E7D-5B5F-4F73-A568-51BFB626F742}" presName="descendantArrow" presStyleCnt="0"/>
      <dgm:spPr/>
    </dgm:pt>
    <dgm:pt modelId="{328EAB71-32AA-4DC4-AEF3-CB537D3AF6A6}" type="pres">
      <dgm:prSet presAssocID="{9CFB04C8-B71F-40E7-816C-19BCE7E33309}" presName="childTextArrow" presStyleLbl="fgAccFollowNode1" presStyleIdx="6" presStyleCnt="12">
        <dgm:presLayoutVars>
          <dgm:bulletEnabled val="1"/>
        </dgm:presLayoutVars>
      </dgm:prSet>
      <dgm:spPr/>
      <dgm:t>
        <a:bodyPr/>
        <a:lstStyle/>
        <a:p>
          <a:endParaRPr lang="en-US"/>
        </a:p>
      </dgm:t>
    </dgm:pt>
    <dgm:pt modelId="{5182D82B-4881-4163-B3D9-E343C5FB5B66}" type="pres">
      <dgm:prSet presAssocID="{77D101C8-DF59-4CE1-BB2A-2F5671728022}" presName="childTextArrow" presStyleLbl="fgAccFollowNode1" presStyleIdx="7" presStyleCnt="12">
        <dgm:presLayoutVars>
          <dgm:bulletEnabled val="1"/>
        </dgm:presLayoutVars>
      </dgm:prSet>
      <dgm:spPr/>
      <dgm:t>
        <a:bodyPr/>
        <a:lstStyle/>
        <a:p>
          <a:endParaRPr lang="en-US"/>
        </a:p>
      </dgm:t>
    </dgm:pt>
    <dgm:pt modelId="{D4B4EB3F-A097-42F4-9722-83D4F29EC6D5}" type="pres">
      <dgm:prSet presAssocID="{AE0168C8-C913-4FEF-8985-0F87B25BB73F}" presName="childTextArrow" presStyleLbl="fgAccFollowNode1" presStyleIdx="8" presStyleCnt="12">
        <dgm:presLayoutVars>
          <dgm:bulletEnabled val="1"/>
        </dgm:presLayoutVars>
      </dgm:prSet>
      <dgm:spPr/>
      <dgm:t>
        <a:bodyPr/>
        <a:lstStyle/>
        <a:p>
          <a:endParaRPr lang="en-US"/>
        </a:p>
      </dgm:t>
    </dgm:pt>
    <dgm:pt modelId="{2BFD7399-328F-44BE-8267-83226CB3EAD2}" type="pres">
      <dgm:prSet presAssocID="{2605697A-D97F-4AC2-9915-9622D7008AEF}" presName="childTextArrow" presStyleLbl="fgAccFollowNode1" presStyleIdx="9" presStyleCnt="12">
        <dgm:presLayoutVars>
          <dgm:bulletEnabled val="1"/>
        </dgm:presLayoutVars>
      </dgm:prSet>
      <dgm:spPr/>
      <dgm:t>
        <a:bodyPr/>
        <a:lstStyle/>
        <a:p>
          <a:endParaRPr lang="en-US"/>
        </a:p>
      </dgm:t>
    </dgm:pt>
    <dgm:pt modelId="{3952B695-C7A5-462A-93F9-170DF3D3B11C}" type="pres">
      <dgm:prSet presAssocID="{51F79391-9481-42AF-AFAA-CB15BDF2B2D3}" presName="childTextArrow" presStyleLbl="fgAccFollowNode1" presStyleIdx="10" presStyleCnt="12">
        <dgm:presLayoutVars>
          <dgm:bulletEnabled val="1"/>
        </dgm:presLayoutVars>
      </dgm:prSet>
      <dgm:spPr/>
      <dgm:t>
        <a:bodyPr/>
        <a:lstStyle/>
        <a:p>
          <a:endParaRPr lang="en-US"/>
        </a:p>
      </dgm:t>
    </dgm:pt>
    <dgm:pt modelId="{FFBBB86F-DFDF-43C4-AD8A-C32136267041}" type="pres">
      <dgm:prSet presAssocID="{C05CA915-7EEA-462D-B900-6DEDFFF68710}" presName="childTextArrow" presStyleLbl="fgAccFollowNode1" presStyleIdx="11" presStyleCnt="12">
        <dgm:presLayoutVars>
          <dgm:bulletEnabled val="1"/>
        </dgm:presLayoutVars>
      </dgm:prSet>
      <dgm:spPr/>
      <dgm:t>
        <a:bodyPr/>
        <a:lstStyle/>
        <a:p>
          <a:endParaRPr lang="en-US"/>
        </a:p>
      </dgm:t>
    </dgm:pt>
  </dgm:ptLst>
  <dgm:cxnLst>
    <dgm:cxn modelId="{7E758954-708B-4C46-8751-83137BEDCEF3}" srcId="{F74E2776-067E-422A-8763-5CA852527945}" destId="{7FA9C005-8514-48A5-B9FE-3E6D8B6FC0FB}" srcOrd="5" destOrd="0" parTransId="{E4A6332C-F0F6-4C84-9F39-17657CBAD55A}" sibTransId="{57679674-FF56-466A-ACFD-7E6A76679BB0}"/>
    <dgm:cxn modelId="{A5DE2E8F-EFC4-430F-84C5-55F913D0002C}" type="presOf" srcId="{F74E2776-067E-422A-8763-5CA852527945}" destId="{0FC8E090-D0B8-4BA6-813E-6855EE5C0CC5}" srcOrd="0" destOrd="0" presId="urn:microsoft.com/office/officeart/2005/8/layout/process4"/>
    <dgm:cxn modelId="{1D1A7CE1-AE4D-402F-AC2F-58E551EEADFD}" type="presOf" srcId="{77D101C8-DF59-4CE1-BB2A-2F5671728022}" destId="{5182D82B-4881-4163-B3D9-E343C5FB5B66}" srcOrd="0" destOrd="0" presId="urn:microsoft.com/office/officeart/2005/8/layout/process4"/>
    <dgm:cxn modelId="{C8F32473-C1C7-4BB1-9709-50D8CBDA3DC1}" type="presOf" srcId="{358A2C04-CFFA-422B-82C3-C1355535BEBD}" destId="{32176689-65CC-467F-B1F4-4E11A6B26544}" srcOrd="0" destOrd="0" presId="urn:microsoft.com/office/officeart/2005/8/layout/process4"/>
    <dgm:cxn modelId="{FFA1F7AA-91C5-43A8-831F-1577FCDFA9DC}" type="presOf" srcId="{9CFB04C8-B71F-40E7-816C-19BCE7E33309}" destId="{328EAB71-32AA-4DC4-AEF3-CB537D3AF6A6}" srcOrd="0" destOrd="0" presId="urn:microsoft.com/office/officeart/2005/8/layout/process4"/>
    <dgm:cxn modelId="{A74EFBA8-E4BB-4EB3-B19E-ECD94EB38BC7}" type="presOf" srcId="{7FA9C005-8514-48A5-B9FE-3E6D8B6FC0FB}" destId="{135934B4-1168-42EA-833A-BC051B1F446E}" srcOrd="0" destOrd="0" presId="urn:microsoft.com/office/officeart/2005/8/layout/process4"/>
    <dgm:cxn modelId="{E65420EA-82D9-4FC9-BCCA-68D56FC16B92}" type="presOf" srcId="{BF12C7F7-78E3-4BE3-9FDE-83B91518F044}" destId="{49D70D65-6EFB-459F-9661-BFCD6EAF256D}" srcOrd="0" destOrd="0" presId="urn:microsoft.com/office/officeart/2005/8/layout/process4"/>
    <dgm:cxn modelId="{7564DD26-31FA-4727-BB64-9249B85BB2EF}" type="presOf" srcId="{51F79391-9481-42AF-AFAA-CB15BDF2B2D3}" destId="{3952B695-C7A5-462A-93F9-170DF3D3B11C}" srcOrd="0" destOrd="0" presId="urn:microsoft.com/office/officeart/2005/8/layout/process4"/>
    <dgm:cxn modelId="{9014F561-6EBF-41E2-AA9B-797DD717E0FE}" srcId="{F8AA3E7D-5B5F-4F73-A568-51BFB626F742}" destId="{AE0168C8-C913-4FEF-8985-0F87B25BB73F}" srcOrd="2" destOrd="0" parTransId="{ED7A08CA-E844-4901-95B0-B3A4DE435D9E}" sibTransId="{A2BF9D54-88B1-4990-8674-4410DE9B9834}"/>
    <dgm:cxn modelId="{69CB08D8-2BB3-406B-9E77-AE56F701102A}" type="presOf" srcId="{D9C417D1-C2F2-4F5C-B3B0-0300DBE974F2}" destId="{4994D192-CC7F-4FB7-9B52-B9676A9B2F1F}" srcOrd="0" destOrd="0" presId="urn:microsoft.com/office/officeart/2005/8/layout/process4"/>
    <dgm:cxn modelId="{C5EAE7B4-52F5-4CC2-A21F-B3CA41AA256A}" srcId="{F74E2776-067E-422A-8763-5CA852527945}" destId="{358A2C04-CFFA-422B-82C3-C1355535BEBD}" srcOrd="2" destOrd="0" parTransId="{4E1FB5AE-0E53-45CA-8819-EDBC37C03024}" sibTransId="{D2A339EC-53DE-47E3-B442-6EC5DDE6CBC1}"/>
    <dgm:cxn modelId="{BD28D745-5BAC-4773-AA83-72B2E703ADEA}" srcId="{F74E2776-067E-422A-8763-5CA852527945}" destId="{D9C417D1-C2F2-4F5C-B3B0-0300DBE974F2}" srcOrd="1" destOrd="0" parTransId="{737E9D5A-4E13-49E1-B0AC-C5A60D88B960}" sibTransId="{51C9CC89-42DD-46F4-BCF4-C472324217CE}"/>
    <dgm:cxn modelId="{ABE3C158-5163-434F-ACF1-0188619DBAA7}" type="presOf" srcId="{F74E2776-067E-422A-8763-5CA852527945}" destId="{323D6171-DFCA-4E68-BF67-69DD5615B276}" srcOrd="1" destOrd="0" presId="urn:microsoft.com/office/officeart/2005/8/layout/process4"/>
    <dgm:cxn modelId="{4F8E3DD2-CB44-47B8-A535-87116EF665FE}" srcId="{F8AA3E7D-5B5F-4F73-A568-51BFB626F742}" destId="{2605697A-D97F-4AC2-9915-9622D7008AEF}" srcOrd="3" destOrd="0" parTransId="{9AEDFF71-83C9-4206-9639-A9036FBEFD7F}" sibTransId="{1EA87D01-52EE-49FD-A6C2-403810282C25}"/>
    <dgm:cxn modelId="{25EC3FDE-AF61-4697-87D0-0313D30E5AE3}" srcId="{57D4AFBD-383A-44B9-9328-0346219DBD84}" destId="{F8AA3E7D-5B5F-4F73-A568-51BFB626F742}" srcOrd="0" destOrd="0" parTransId="{4992FD2D-4608-4E05-84DD-C97F07F6A001}" sibTransId="{0561374F-CBA2-430B-8EBA-638DA1001FCD}"/>
    <dgm:cxn modelId="{D25A75A2-82E5-472D-AE16-C36340669577}" srcId="{F8AA3E7D-5B5F-4F73-A568-51BFB626F742}" destId="{C05CA915-7EEA-462D-B900-6DEDFFF68710}" srcOrd="5" destOrd="0" parTransId="{953989D8-735D-4C96-867B-2B20CDFFF62E}" sibTransId="{F486F0F4-9810-4712-87E1-8C1FBB7DBA21}"/>
    <dgm:cxn modelId="{E6755E38-A8AD-4127-BA9F-84A3C3BE3C52}" type="presOf" srcId="{AE0168C8-C913-4FEF-8985-0F87B25BB73F}" destId="{D4B4EB3F-A097-42F4-9722-83D4F29EC6D5}" srcOrd="0" destOrd="0" presId="urn:microsoft.com/office/officeart/2005/8/layout/process4"/>
    <dgm:cxn modelId="{0F8EDA14-8588-47E0-AC50-37C8367E5D1F}" type="presOf" srcId="{57D4AFBD-383A-44B9-9328-0346219DBD84}" destId="{75604E76-CB61-4631-A17A-FFE91DF4ADF7}" srcOrd="0" destOrd="0" presId="urn:microsoft.com/office/officeart/2005/8/layout/process4"/>
    <dgm:cxn modelId="{ECFA5B51-9403-48A3-89D7-91B5E8EA99EB}" srcId="{F74E2776-067E-422A-8763-5CA852527945}" destId="{BF12C7F7-78E3-4BE3-9FDE-83B91518F044}" srcOrd="3" destOrd="0" parTransId="{D748152B-B876-4477-A4A2-86EA60E94644}" sibTransId="{7CF7B45F-0F22-4F53-87B9-A135DE2B2CBF}"/>
    <dgm:cxn modelId="{77EB9980-E192-48BE-9D4E-73858EA301C4}" srcId="{F8AA3E7D-5B5F-4F73-A568-51BFB626F742}" destId="{9CFB04C8-B71F-40E7-816C-19BCE7E33309}" srcOrd="0" destOrd="0" parTransId="{6A18E3E0-BE78-4D66-8CD2-17898B652071}" sibTransId="{20EBA9E9-1336-4C2A-93B5-69246B046AF7}"/>
    <dgm:cxn modelId="{E126C96A-AA28-46DD-B1D2-FAEE2BBF436A}" type="presOf" srcId="{2605697A-D97F-4AC2-9915-9622D7008AEF}" destId="{2BFD7399-328F-44BE-8267-83226CB3EAD2}" srcOrd="0" destOrd="0" presId="urn:microsoft.com/office/officeart/2005/8/layout/process4"/>
    <dgm:cxn modelId="{85EB39B5-1A1D-4E25-B80B-39644018B389}" srcId="{57D4AFBD-383A-44B9-9328-0346219DBD84}" destId="{F74E2776-067E-422A-8763-5CA852527945}" srcOrd="1" destOrd="0" parTransId="{825DCCCA-CFB7-4EDE-9AA2-4C41FFF80CC4}" sibTransId="{8A354D60-D514-48A1-9506-5A9E726812AD}"/>
    <dgm:cxn modelId="{1B5FAB90-95D8-4B0B-A7AA-112704C6FD1C}" type="presOf" srcId="{2DF549C7-D4B7-47F3-9230-E5323612207D}" destId="{0F640987-C507-4A4B-A4B0-23CDEB1EF320}" srcOrd="0" destOrd="0" presId="urn:microsoft.com/office/officeart/2005/8/layout/process4"/>
    <dgm:cxn modelId="{6635276A-70D5-42F3-8703-F437618B00FB}" srcId="{F74E2776-067E-422A-8763-5CA852527945}" destId="{2DF549C7-D4B7-47F3-9230-E5323612207D}" srcOrd="4" destOrd="0" parTransId="{B6E165B4-C4E9-4A5D-937C-7378A448A8AF}" sibTransId="{81FCAFBE-D9B2-48E4-8315-73F97542D42E}"/>
    <dgm:cxn modelId="{BA3A51E7-AE3F-4C3A-9F31-588BE1C29619}" type="presOf" srcId="{5F884BF7-5910-4AB3-AB84-17A31F873E32}" destId="{5A7AA05D-4F40-434C-B68B-FF6A733128B6}" srcOrd="0" destOrd="0" presId="urn:microsoft.com/office/officeart/2005/8/layout/process4"/>
    <dgm:cxn modelId="{B383B796-07B7-4318-A93B-FC7A0BFB4454}" srcId="{F8AA3E7D-5B5F-4F73-A568-51BFB626F742}" destId="{77D101C8-DF59-4CE1-BB2A-2F5671728022}" srcOrd="1" destOrd="0" parTransId="{FF21E83F-616D-44F7-A410-E1E221667387}" sibTransId="{E013F997-A5E4-474E-BB5E-7E0DD0AFD1C0}"/>
    <dgm:cxn modelId="{8DD122DD-4EE0-4738-B72A-8C03455935E4}" type="presOf" srcId="{C05CA915-7EEA-462D-B900-6DEDFFF68710}" destId="{FFBBB86F-DFDF-43C4-AD8A-C32136267041}" srcOrd="0" destOrd="0" presId="urn:microsoft.com/office/officeart/2005/8/layout/process4"/>
    <dgm:cxn modelId="{BB133317-4DBA-4903-8B12-D598F6B3C9B9}" type="presOf" srcId="{F8AA3E7D-5B5F-4F73-A568-51BFB626F742}" destId="{37150EE7-E18E-4301-A4C6-33F20178289E}" srcOrd="1" destOrd="0" presId="urn:microsoft.com/office/officeart/2005/8/layout/process4"/>
    <dgm:cxn modelId="{C9ED7918-0D83-4523-9C00-0A03431F4999}" srcId="{F8AA3E7D-5B5F-4F73-A568-51BFB626F742}" destId="{51F79391-9481-42AF-AFAA-CB15BDF2B2D3}" srcOrd="4" destOrd="0" parTransId="{0C675186-FA1E-47A3-9EEB-86944CF54F4F}" sibTransId="{682CA281-964F-4978-A6A1-28A38B43C78F}"/>
    <dgm:cxn modelId="{80AF71FA-CBAB-4501-9040-C75DF7E3AC79}" type="presOf" srcId="{F8AA3E7D-5B5F-4F73-A568-51BFB626F742}" destId="{9C856397-47E4-4F83-BFF6-A19335FF21F3}" srcOrd="0" destOrd="0" presId="urn:microsoft.com/office/officeart/2005/8/layout/process4"/>
    <dgm:cxn modelId="{87B49F80-677A-4AB4-8513-15A40824D50B}" srcId="{F74E2776-067E-422A-8763-5CA852527945}" destId="{5F884BF7-5910-4AB3-AB84-17A31F873E32}" srcOrd="0" destOrd="0" parTransId="{639809D6-75A9-4612-A0BD-F2A10AA4CB3B}" sibTransId="{AB14BE4F-662B-47FA-932A-C2154133533B}"/>
    <dgm:cxn modelId="{25DDB342-9400-462A-A3B7-97884584E683}" type="presParOf" srcId="{75604E76-CB61-4631-A17A-FFE91DF4ADF7}" destId="{A245EC50-95E2-488C-90FD-DB38C2709394}" srcOrd="0" destOrd="0" presId="urn:microsoft.com/office/officeart/2005/8/layout/process4"/>
    <dgm:cxn modelId="{31817660-1F27-43B1-AC91-889AEA72EBBC}" type="presParOf" srcId="{A245EC50-95E2-488C-90FD-DB38C2709394}" destId="{0FC8E090-D0B8-4BA6-813E-6855EE5C0CC5}" srcOrd="0" destOrd="0" presId="urn:microsoft.com/office/officeart/2005/8/layout/process4"/>
    <dgm:cxn modelId="{780833B4-4059-4800-B6E8-0FF415200548}" type="presParOf" srcId="{A245EC50-95E2-488C-90FD-DB38C2709394}" destId="{323D6171-DFCA-4E68-BF67-69DD5615B276}" srcOrd="1" destOrd="0" presId="urn:microsoft.com/office/officeart/2005/8/layout/process4"/>
    <dgm:cxn modelId="{DFB06FE7-6414-4860-96F2-F069F33EA6BC}" type="presParOf" srcId="{A245EC50-95E2-488C-90FD-DB38C2709394}" destId="{36B8DD4C-7A25-4BFD-B12F-858784C28871}" srcOrd="2" destOrd="0" presId="urn:microsoft.com/office/officeart/2005/8/layout/process4"/>
    <dgm:cxn modelId="{08746B84-F546-4A6F-8AC0-F0B20CB3FFCD}" type="presParOf" srcId="{36B8DD4C-7A25-4BFD-B12F-858784C28871}" destId="{5A7AA05D-4F40-434C-B68B-FF6A733128B6}" srcOrd="0" destOrd="0" presId="urn:microsoft.com/office/officeart/2005/8/layout/process4"/>
    <dgm:cxn modelId="{00DBDC3C-3C8F-440D-BC8F-047D8B69DDD3}" type="presParOf" srcId="{36B8DD4C-7A25-4BFD-B12F-858784C28871}" destId="{4994D192-CC7F-4FB7-9B52-B9676A9B2F1F}" srcOrd="1" destOrd="0" presId="urn:microsoft.com/office/officeart/2005/8/layout/process4"/>
    <dgm:cxn modelId="{69B0EE67-E0B4-4344-8DB6-10D24B3C9A72}" type="presParOf" srcId="{36B8DD4C-7A25-4BFD-B12F-858784C28871}" destId="{32176689-65CC-467F-B1F4-4E11A6B26544}" srcOrd="2" destOrd="0" presId="urn:microsoft.com/office/officeart/2005/8/layout/process4"/>
    <dgm:cxn modelId="{834231B7-E1BE-4FB2-BDFD-9E2862718915}" type="presParOf" srcId="{36B8DD4C-7A25-4BFD-B12F-858784C28871}" destId="{49D70D65-6EFB-459F-9661-BFCD6EAF256D}" srcOrd="3" destOrd="0" presId="urn:microsoft.com/office/officeart/2005/8/layout/process4"/>
    <dgm:cxn modelId="{A329048D-6E9C-444B-BF4C-31352E44C722}" type="presParOf" srcId="{36B8DD4C-7A25-4BFD-B12F-858784C28871}" destId="{0F640987-C507-4A4B-A4B0-23CDEB1EF320}" srcOrd="4" destOrd="0" presId="urn:microsoft.com/office/officeart/2005/8/layout/process4"/>
    <dgm:cxn modelId="{F03330BF-15AC-4A57-800B-6E90697560F0}" type="presParOf" srcId="{36B8DD4C-7A25-4BFD-B12F-858784C28871}" destId="{135934B4-1168-42EA-833A-BC051B1F446E}" srcOrd="5" destOrd="0" presId="urn:microsoft.com/office/officeart/2005/8/layout/process4"/>
    <dgm:cxn modelId="{F260AB29-8D8C-4ADF-8C97-3D94176FDD3D}" type="presParOf" srcId="{75604E76-CB61-4631-A17A-FFE91DF4ADF7}" destId="{47FBD389-10A2-4248-B080-BC91C1B48CB1}" srcOrd="1" destOrd="0" presId="urn:microsoft.com/office/officeart/2005/8/layout/process4"/>
    <dgm:cxn modelId="{8409C9DF-567D-428B-883F-30D087E0484C}" type="presParOf" srcId="{75604E76-CB61-4631-A17A-FFE91DF4ADF7}" destId="{BAEB28C7-D9A1-4A13-93DE-C9C3AD6EDF47}" srcOrd="2" destOrd="0" presId="urn:microsoft.com/office/officeart/2005/8/layout/process4"/>
    <dgm:cxn modelId="{D99DC90B-CEC7-4CAA-B68A-31997FE0186B}" type="presParOf" srcId="{BAEB28C7-D9A1-4A13-93DE-C9C3AD6EDF47}" destId="{9C856397-47E4-4F83-BFF6-A19335FF21F3}" srcOrd="0" destOrd="0" presId="urn:microsoft.com/office/officeart/2005/8/layout/process4"/>
    <dgm:cxn modelId="{BDE47A83-9722-465D-848F-E68D8B314233}" type="presParOf" srcId="{BAEB28C7-D9A1-4A13-93DE-C9C3AD6EDF47}" destId="{37150EE7-E18E-4301-A4C6-33F20178289E}" srcOrd="1" destOrd="0" presId="urn:microsoft.com/office/officeart/2005/8/layout/process4"/>
    <dgm:cxn modelId="{9A1B72B0-B34B-4B06-8A3C-3A60FB7872BE}" type="presParOf" srcId="{BAEB28C7-D9A1-4A13-93DE-C9C3AD6EDF47}" destId="{F302E6BD-1D0F-4B47-8D12-A425DDB4D5D9}" srcOrd="2" destOrd="0" presId="urn:microsoft.com/office/officeart/2005/8/layout/process4"/>
    <dgm:cxn modelId="{16EBDD70-E8D2-428C-AD5E-8F557D44B98E}" type="presParOf" srcId="{F302E6BD-1D0F-4B47-8D12-A425DDB4D5D9}" destId="{328EAB71-32AA-4DC4-AEF3-CB537D3AF6A6}" srcOrd="0" destOrd="0" presId="urn:microsoft.com/office/officeart/2005/8/layout/process4"/>
    <dgm:cxn modelId="{18FA0AC9-7DD6-4F60-B0ED-1C43338347E4}" type="presParOf" srcId="{F302E6BD-1D0F-4B47-8D12-A425DDB4D5D9}" destId="{5182D82B-4881-4163-B3D9-E343C5FB5B66}" srcOrd="1" destOrd="0" presId="urn:microsoft.com/office/officeart/2005/8/layout/process4"/>
    <dgm:cxn modelId="{523B9E64-5537-408D-9541-22DE5618966B}" type="presParOf" srcId="{F302E6BD-1D0F-4B47-8D12-A425DDB4D5D9}" destId="{D4B4EB3F-A097-42F4-9722-83D4F29EC6D5}" srcOrd="2" destOrd="0" presId="urn:microsoft.com/office/officeart/2005/8/layout/process4"/>
    <dgm:cxn modelId="{73D78554-0706-465E-B30D-CDE6CE54987C}" type="presParOf" srcId="{F302E6BD-1D0F-4B47-8D12-A425DDB4D5D9}" destId="{2BFD7399-328F-44BE-8267-83226CB3EAD2}" srcOrd="3" destOrd="0" presId="urn:microsoft.com/office/officeart/2005/8/layout/process4"/>
    <dgm:cxn modelId="{07914C1A-694B-4FAA-9684-8757391BC551}" type="presParOf" srcId="{F302E6BD-1D0F-4B47-8D12-A425DDB4D5D9}" destId="{3952B695-C7A5-462A-93F9-170DF3D3B11C}" srcOrd="4" destOrd="0" presId="urn:microsoft.com/office/officeart/2005/8/layout/process4"/>
    <dgm:cxn modelId="{4FD7CA8B-7938-414A-8FBF-26281D3C3834}" type="presParOf" srcId="{F302E6BD-1D0F-4B47-8D12-A425DDB4D5D9}" destId="{FFBBB86F-DFDF-43C4-AD8A-C32136267041}" srcOrd="5"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smtClean="0">
                <a:latin typeface="Segoe UI" pitchFamily="34" charset="0"/>
              </a:rPr>
              <a:t>Build 2015</a:t>
            </a:r>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4/29/2015 4:29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latin typeface="Segoe UI" pitchFamily="34" charset="0"/>
              </a:rPr>
              <a:t>Build 2015</a:t>
            </a:r>
            <a:endParaRPr lang="en-US" dirty="0">
              <a:latin typeface="Segoe UI" pitchFamily="34" charset="0"/>
            </a:endParaRP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4/29/2015 4:29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Build 2015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F00D60D-1703-4D24-8308-FEE06A50A69C}" type="datetime1">
              <a:rPr lang="en-US" smtClean="0"/>
              <a:t>4/29/2015</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357700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622633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535368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08045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688" rtl="0" eaLnBrk="1" fontAlgn="auto" latinLnBrk="0" hangingPunct="1">
              <a:lnSpc>
                <a:spcPct val="100000"/>
              </a:lnSpc>
              <a:spcBef>
                <a:spcPts val="0"/>
              </a:spcBef>
              <a:spcAft>
                <a:spcPts val="0"/>
              </a:spcAft>
              <a:buClrTx/>
              <a:buSzTx/>
              <a:buFontTx/>
              <a:buNone/>
              <a:tabLst/>
              <a:defRPr/>
            </a:pPr>
            <a:fld id="{D87653DB-B31F-428D-9506-C3E31288514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2688"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4497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8C67A6-C0E7-47DF-97C2-CA9B112753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140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4/29/2015</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2265276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t>4/29/2015</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3</a:t>
            </a:fld>
            <a:endParaRPr lang="en-US" dirty="0"/>
          </a:p>
        </p:txBody>
      </p:sp>
      <p:sp>
        <p:nvSpPr>
          <p:cNvPr id="7" name="Header Placeholder 6"/>
          <p:cNvSpPr>
            <a:spLocks noGrp="1"/>
          </p:cNvSpPr>
          <p:nvPr>
            <p:ph type="hdr" sz="quarter" idx="13"/>
          </p:nvPr>
        </p:nvSpPr>
        <p:spPr/>
        <p:txBody>
          <a:bodyPr/>
          <a:lstStyle/>
          <a:p>
            <a:r>
              <a:rPr lang="en-US" dirty="0" smtClean="0"/>
              <a:t>Build 2014</a:t>
            </a:r>
            <a:endParaRPr lang="en-US" dirty="0"/>
          </a:p>
        </p:txBody>
      </p:sp>
    </p:spTree>
    <p:extLst>
      <p:ext uri="{BB962C8B-B14F-4D97-AF65-F5344CB8AC3E}">
        <p14:creationId xmlns:p14="http://schemas.microsoft.com/office/powerpoint/2010/main" val="3738180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172313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278859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94006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617579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476570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3268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D87653DB-B31F-428D-9506-C3E31288514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2881195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983411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446005"/>
      </p:ext>
    </p:extLst>
  </p:cSld>
  <p:clrMapOvr>
    <a:masterClrMapping/>
  </p:clrMapOvr>
  <p:transition>
    <p:fade/>
  </p:transition>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3931046113"/>
      </p:ext>
    </p:extLst>
  </p:cSld>
  <p:clrMapOvr>
    <a:masterClrMapping/>
  </p:clrMapOvr>
  <p:transition>
    <p:fade/>
  </p:transition>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6276577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5359170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04563051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44245717"/>
      </p:ext>
    </p:extLst>
  </p:cSld>
  <p:clrMapOvr>
    <a:masterClrMapping/>
  </p:clrMapOvr>
  <p:transition>
    <p:fade/>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16706222"/>
      </p:ext>
    </p:extLst>
  </p:cSld>
  <p:clrMapOvr>
    <a:masterClrMapping/>
  </p:clrMapOvr>
  <p:transition>
    <p:fade/>
  </p:transition>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6509922"/>
      </p:ext>
    </p:extLst>
  </p:cSld>
  <p:clrMapOvr>
    <a:masterClrMapping/>
  </p:clrMapOvr>
  <p:transition>
    <p:fade/>
  </p:transition>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72341809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4522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952510109"/>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a:t>
            </a:r>
            <a:r>
              <a:rPr lang="en-US" sz="700" dirty="0" smtClean="0">
                <a:gradFill>
                  <a:gsLst>
                    <a:gs pos="0">
                      <a:schemeClr val="tx1"/>
                    </a:gs>
                    <a:gs pos="100000">
                      <a:schemeClr val="tx1"/>
                    </a:gs>
                  </a:gsLst>
                  <a:lin ang="5400000" scaled="0"/>
                </a:gradFill>
                <a:cs typeface="Segoe UI" pitchFamily="34" charset="0"/>
              </a:rPr>
              <a:t>2015 </a:t>
            </a:r>
            <a:r>
              <a:rPr lang="en-US" sz="700" dirty="0">
                <a:gradFill>
                  <a:gsLst>
                    <a:gs pos="0">
                      <a:schemeClr val="tx1"/>
                    </a:gs>
                    <a:gs pos="100000">
                      <a:schemeClr val="tx1"/>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29109240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5129481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6933025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ank Accent Color 1">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436475" cy="699452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algn="ctr" defTabSz="932293"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70088327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77621803"/>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7427232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78278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670527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72681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3175341158"/>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480475423"/>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3035042549"/>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6648442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2348856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62707096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4361490"/>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51226347"/>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1704966"/>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679095"/>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9914465"/>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Rectangle 4"/>
          <p:cNvSpPr/>
          <p:nvPr userDrawn="1"/>
        </p:nvSpPr>
        <p:spPr bwMode="auto">
          <a:xfrm>
            <a:off x="284425" y="296863"/>
            <a:ext cx="6391013" cy="6391013"/>
          </a:xfrm>
          <a:prstGeom prst="rect">
            <a:avLst/>
          </a:prstGeom>
          <a:solidFill>
            <a:schemeClr val="accent2">
              <a:alpha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dirty="0" err="1"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71501" y="577850"/>
            <a:ext cx="1304925" cy="2857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4573380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guide id="3" pos="173">
          <p15:clr>
            <a:srgbClr val="FBAE40"/>
          </p15:clr>
        </p15:guide>
        <p15:guide id="4" pos="749">
          <p15:clr>
            <a:srgbClr val="FBAE40"/>
          </p15:clr>
        </p15:guide>
        <p15:guide id="5" pos="1325">
          <p15:clr>
            <a:srgbClr val="FBAE40"/>
          </p15:clr>
        </p15:guide>
        <p15:guide id="6" pos="1901">
          <p15:clr>
            <a:srgbClr val="FBAE40"/>
          </p15:clr>
        </p15:guide>
        <p15:guide id="7" pos="2477">
          <p15:clr>
            <a:srgbClr val="FBAE40"/>
          </p15:clr>
        </p15:guide>
        <p15:guide id="8" pos="3053">
          <p15:clr>
            <a:srgbClr val="FBAE40"/>
          </p15:clr>
        </p15:guide>
        <p15:guide id="9" pos="3629">
          <p15:clr>
            <a:srgbClr val="FBAE40"/>
          </p15:clr>
        </p15:guide>
        <p15:guide id="10" pos="4205">
          <p15:clr>
            <a:srgbClr val="FBAE40"/>
          </p15:clr>
        </p15:guide>
        <p15:guide id="11" pos="4781">
          <p15:clr>
            <a:srgbClr val="FBAE40"/>
          </p15:clr>
        </p15:guide>
        <p15:guide id="12" pos="5357">
          <p15:clr>
            <a:srgbClr val="FBAE40"/>
          </p15:clr>
        </p15:guide>
        <p15:guide id="13" pos="5933">
          <p15:clr>
            <a:srgbClr val="FBAE40"/>
          </p15:clr>
        </p15:guide>
        <p15:guide id="14" pos="6509">
          <p15:clr>
            <a:srgbClr val="FBAE40"/>
          </p15:clr>
        </p15:guide>
        <p15:guide id="15" pos="7085">
          <p15:clr>
            <a:srgbClr val="FBAE40"/>
          </p15:clr>
        </p15:guide>
        <p15:guide id="16" pos="7661">
          <p15:clr>
            <a:srgbClr val="FBAE40"/>
          </p15:clr>
        </p15:guide>
        <p15:guide id="17" orient="horz" pos="187">
          <p15:clr>
            <a:srgbClr val="FBAE40"/>
          </p15:clr>
        </p15:guide>
        <p15:guide id="18" orient="horz" pos="763">
          <p15:clr>
            <a:srgbClr val="FBAE40"/>
          </p15:clr>
        </p15:guide>
        <p15:guide id="19" orient="horz" pos="1339">
          <p15:clr>
            <a:srgbClr val="FBAE40"/>
          </p15:clr>
        </p15:guide>
        <p15:guide id="20" orient="horz" pos="1915">
          <p15:clr>
            <a:srgbClr val="FBAE40"/>
          </p15:clr>
        </p15:guide>
        <p15:guide id="21" orient="horz" pos="2491">
          <p15:clr>
            <a:srgbClr val="FBAE40"/>
          </p15:clr>
        </p15:guide>
        <p15:guide id="22" orient="horz" pos="3067">
          <p15:clr>
            <a:srgbClr val="FBAE40"/>
          </p15:clr>
        </p15:guide>
        <p15:guide id="23" orient="horz" pos="3643">
          <p15:clr>
            <a:srgbClr val="FBAE40"/>
          </p15:clr>
        </p15:guide>
        <p15:guide id="24" orient="horz" pos="4219">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92887160"/>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671816"/>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436475" cy="699452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3" rIns="182854" bIns="146283" numCol="1" spcCol="0" rtlCol="0" fromWordArt="0" anchor="t" anchorCtr="0" forceAA="0" compatLnSpc="1">
            <a:prstTxWarp prst="textNoShape">
              <a:avLst/>
            </a:prstTxWarp>
            <a:noAutofit/>
          </a:bodyPr>
          <a:lstStyle/>
          <a:p>
            <a:pPr marL="0" marR="0" lvl="0" indent="0" algn="ctr" defTabSz="932293" rtl="0" eaLnBrk="1" fontAlgn="base" latinLnBrk="0" hangingPunct="1">
              <a:lnSpc>
                <a:spcPct val="90000"/>
              </a:lnSpc>
              <a:spcBef>
                <a:spcPct val="0"/>
              </a:spcBef>
              <a:spcAft>
                <a:spcPct val="0"/>
              </a:spcAft>
              <a:buClrTx/>
              <a:buSzTx/>
              <a:buFontTx/>
              <a:buNone/>
              <a:tabLst/>
              <a:defRPr/>
            </a:pPr>
            <a:endParaRPr kumimoji="0" lang="en-US" sz="2400" b="0" i="0" u="none" strike="noStrike" kern="1200" cap="none" spc="0" normalizeH="0" baseline="0" noProof="0" dirty="0" err="1">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Tree>
    <p:extLst>
      <p:ext uri="{BB962C8B-B14F-4D97-AF65-F5344CB8AC3E}">
        <p14:creationId xmlns:p14="http://schemas.microsoft.com/office/powerpoint/2010/main" val="358383599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826295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4" name="Rectangle 3"/>
          <p:cNvSpPr/>
          <p:nvPr userDrawn="1"/>
        </p:nvSpPr>
        <p:spPr>
          <a:xfrm>
            <a:off x="0" y="0"/>
            <a:ext cx="12436475" cy="6994525"/>
          </a:xfrm>
          <a:prstGeom prst="rect">
            <a:avLst/>
          </a:prstGeom>
          <a:solidFill>
            <a:srgbClr val="1D4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688" rtl="0" eaLnBrk="1" fontAlgn="auto" latinLnBrk="0" hangingPunct="1">
              <a:lnSpc>
                <a:spcPct val="100000"/>
              </a:lnSpc>
              <a:spcBef>
                <a:spcPts val="0"/>
              </a:spcBef>
              <a:spcAft>
                <a:spcPts val="0"/>
              </a:spcAft>
              <a:buClrTx/>
              <a:buSzTx/>
              <a:buFontTx/>
              <a:buNone/>
              <a:tabLst/>
              <a:defRPr/>
            </a:pPr>
            <a:endParaRPr kumimoji="0" lang="en-US" sz="1873" b="0" i="0" u="none" strike="noStrike" kern="1200" cap="none" spc="0" normalizeH="0" baseline="0" noProof="0">
              <a:ln>
                <a:noFill/>
              </a:ln>
              <a:solidFill>
                <a:srgbClr val="FFFFFF"/>
              </a:solidFill>
              <a:effectLst/>
              <a:uLnTx/>
              <a:uFillTx/>
              <a:latin typeface="Segoe UI"/>
              <a:ea typeface="+mn-ea"/>
              <a:cs typeface="+mn-cs"/>
            </a:endParaRPr>
          </a:p>
        </p:txBody>
      </p:sp>
      <p:sp>
        <p:nvSpPr>
          <p:cNvPr id="2" name="Title 1"/>
          <p:cNvSpPr>
            <a:spLocks noGrp="1"/>
          </p:cNvSpPr>
          <p:nvPr>
            <p:ph type="ctrTitle"/>
          </p:nvPr>
        </p:nvSpPr>
        <p:spPr>
          <a:xfrm>
            <a:off x="618330" y="1144706"/>
            <a:ext cx="11255709" cy="2435131"/>
          </a:xfrm>
        </p:spPr>
        <p:txBody>
          <a:bodyPr anchor="b"/>
          <a:lstStyle>
            <a:lvl1pPr algn="l">
              <a:defRPr sz="6119"/>
            </a:lvl1pPr>
          </a:lstStyle>
          <a:p>
            <a:r>
              <a:rPr lang="en-US" dirty="0" smtClean="0"/>
              <a:t>Click to edit Master title style</a:t>
            </a:r>
            <a:endParaRPr lang="en-US" dirty="0"/>
          </a:p>
        </p:txBody>
      </p:sp>
      <p:sp>
        <p:nvSpPr>
          <p:cNvPr id="3" name="Subtitle 2"/>
          <p:cNvSpPr>
            <a:spLocks noGrp="1"/>
          </p:cNvSpPr>
          <p:nvPr>
            <p:ph type="subTitle" idx="1"/>
          </p:nvPr>
        </p:nvSpPr>
        <p:spPr>
          <a:xfrm>
            <a:off x="618330" y="3673745"/>
            <a:ext cx="11255709" cy="1688724"/>
          </a:xfrm>
        </p:spPr>
        <p:txBody>
          <a:bodyPr>
            <a:normAutofit/>
          </a:bodyPr>
          <a:lstStyle>
            <a:lvl1pPr marL="0" indent="0" algn="l">
              <a:buNone/>
              <a:defRPr sz="3672">
                <a:solidFill>
                  <a:schemeClr val="tx1"/>
                </a:solidFill>
              </a:defRPr>
            </a:lvl1pPr>
            <a:lvl2pPr marL="466298" indent="0" algn="ctr">
              <a:buNone/>
              <a:defRPr sz="2040"/>
            </a:lvl2pPr>
            <a:lvl3pPr marL="932597" indent="0" algn="ctr">
              <a:buNone/>
              <a:defRPr sz="1836"/>
            </a:lvl3pPr>
            <a:lvl4pPr marL="1398895" indent="0" algn="ctr">
              <a:buNone/>
              <a:defRPr sz="1632"/>
            </a:lvl4pPr>
            <a:lvl5pPr marL="1865193" indent="0" algn="ctr">
              <a:buNone/>
              <a:defRPr sz="1632"/>
            </a:lvl5pPr>
            <a:lvl6pPr marL="2331491" indent="0" algn="ctr">
              <a:buNone/>
              <a:defRPr sz="1632"/>
            </a:lvl6pPr>
            <a:lvl7pPr marL="2797790" indent="0" algn="ctr">
              <a:buNone/>
              <a:defRPr sz="1632"/>
            </a:lvl7pPr>
            <a:lvl8pPr marL="3264088" indent="0" algn="ctr">
              <a:buNone/>
              <a:defRPr sz="1632"/>
            </a:lvl8pPr>
            <a:lvl9pPr marL="3730386" indent="0" algn="ctr">
              <a:buNone/>
              <a:defRPr sz="1632"/>
            </a:lvl9pPr>
          </a:lstStyle>
          <a:p>
            <a:r>
              <a:rPr lang="en-US" dirty="0" smtClean="0"/>
              <a:t>Click to edit Master subtitle style</a:t>
            </a:r>
            <a:endParaRPr lang="en-US" dirty="0"/>
          </a:p>
        </p:txBody>
      </p:sp>
    </p:spTree>
    <p:extLst>
      <p:ext uri="{BB962C8B-B14F-4D97-AF65-F5344CB8AC3E}">
        <p14:creationId xmlns:p14="http://schemas.microsoft.com/office/powerpoint/2010/main" val="160310450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8330" y="1144706"/>
            <a:ext cx="11255709" cy="2435131"/>
          </a:xfrm>
        </p:spPr>
        <p:txBody>
          <a:bodyPr anchor="b"/>
          <a:lstStyle>
            <a:lvl1pPr algn="l">
              <a:defRPr sz="6119"/>
            </a:lvl1pPr>
          </a:lstStyle>
          <a:p>
            <a:r>
              <a:rPr lang="en-US" dirty="0" smtClean="0"/>
              <a:t>Click to edit Master title style</a:t>
            </a:r>
            <a:endParaRPr lang="en-US" dirty="0"/>
          </a:p>
        </p:txBody>
      </p:sp>
      <p:sp>
        <p:nvSpPr>
          <p:cNvPr id="3" name="Subtitle 2"/>
          <p:cNvSpPr>
            <a:spLocks noGrp="1"/>
          </p:cNvSpPr>
          <p:nvPr>
            <p:ph type="subTitle" idx="1"/>
          </p:nvPr>
        </p:nvSpPr>
        <p:spPr>
          <a:xfrm>
            <a:off x="618330" y="3673745"/>
            <a:ext cx="11255709" cy="1688724"/>
          </a:xfrm>
        </p:spPr>
        <p:txBody>
          <a:bodyPr>
            <a:normAutofit/>
          </a:bodyPr>
          <a:lstStyle>
            <a:lvl1pPr marL="0" indent="0" algn="l">
              <a:buNone/>
              <a:defRPr sz="3672"/>
            </a:lvl1pPr>
            <a:lvl2pPr marL="466298" indent="0" algn="ctr">
              <a:buNone/>
              <a:defRPr sz="2040"/>
            </a:lvl2pPr>
            <a:lvl3pPr marL="932597" indent="0" algn="ctr">
              <a:buNone/>
              <a:defRPr sz="1836"/>
            </a:lvl3pPr>
            <a:lvl4pPr marL="1398895" indent="0" algn="ctr">
              <a:buNone/>
              <a:defRPr sz="1632"/>
            </a:lvl4pPr>
            <a:lvl5pPr marL="1865193" indent="0" algn="ctr">
              <a:buNone/>
              <a:defRPr sz="1632"/>
            </a:lvl5pPr>
            <a:lvl6pPr marL="2331491" indent="0" algn="ctr">
              <a:buNone/>
              <a:defRPr sz="1632"/>
            </a:lvl6pPr>
            <a:lvl7pPr marL="2797790" indent="0" algn="ctr">
              <a:buNone/>
              <a:defRPr sz="1632"/>
            </a:lvl7pPr>
            <a:lvl8pPr marL="3264088" indent="0" algn="ctr">
              <a:buNone/>
              <a:defRPr sz="1632"/>
            </a:lvl8pPr>
            <a:lvl9pPr marL="3730386" indent="0" algn="ctr">
              <a:buNone/>
              <a:defRPr sz="1632"/>
            </a:lvl9pPr>
          </a:lstStyle>
          <a:p>
            <a:r>
              <a:rPr lang="en-US" dirty="0" smtClean="0"/>
              <a:t>Click to edit Master subtitle style</a:t>
            </a:r>
            <a:endParaRPr lang="en-US" dirty="0"/>
          </a:p>
        </p:txBody>
      </p:sp>
    </p:spTree>
    <p:extLst>
      <p:ext uri="{BB962C8B-B14F-4D97-AF65-F5344CB8AC3E}">
        <p14:creationId xmlns:p14="http://schemas.microsoft.com/office/powerpoint/2010/main" val="347747695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075832" y="6380761"/>
            <a:ext cx="2798207" cy="372394"/>
          </a:xfrm>
          <a:prstGeom prst="rect">
            <a:avLst/>
          </a:prstGeom>
        </p:spPr>
        <p:txBody>
          <a:bodyPr/>
          <a:lstStyle/>
          <a:p>
            <a:pPr defTabSz="932597"/>
            <a:fld id="{0A164282-434E-41D4-9582-783D542A7B68}" type="slidenum">
              <a:rPr lang="en-US" smtClean="0"/>
              <a:pPr defTabSz="932597"/>
              <a:t>‹#›</a:t>
            </a:fld>
            <a:endParaRPr lang="en-US"/>
          </a:p>
        </p:txBody>
      </p:sp>
    </p:spTree>
    <p:extLst>
      <p:ext uri="{BB962C8B-B14F-4D97-AF65-F5344CB8AC3E}">
        <p14:creationId xmlns:p14="http://schemas.microsoft.com/office/powerpoint/2010/main" val="1818288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792484346"/>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72043" y="2153641"/>
            <a:ext cx="11301996" cy="40602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075832" y="6380761"/>
            <a:ext cx="2798207" cy="372394"/>
          </a:xfrm>
          <a:prstGeom prst="rect">
            <a:avLst/>
          </a:prstGeom>
        </p:spPr>
        <p:txBody>
          <a:bodyPr/>
          <a:lstStyle/>
          <a:p>
            <a:pPr defTabSz="932597"/>
            <a:fld id="{0A164282-434E-41D4-9582-783D542A7B68}" type="slidenum">
              <a:rPr lang="en-US" smtClean="0"/>
              <a:pPr defTabSz="932597"/>
              <a:t>‹#›</a:t>
            </a:fld>
            <a:endParaRPr lang="en-US"/>
          </a:p>
        </p:txBody>
      </p:sp>
      <p:sp>
        <p:nvSpPr>
          <p:cNvPr id="5" name="Text Placeholder 4"/>
          <p:cNvSpPr>
            <a:spLocks noGrp="1"/>
          </p:cNvSpPr>
          <p:nvPr>
            <p:ph type="body" sz="quarter" idx="13" hasCustomPrompt="1"/>
          </p:nvPr>
        </p:nvSpPr>
        <p:spPr>
          <a:xfrm>
            <a:off x="571625" y="1564636"/>
            <a:ext cx="11302942" cy="446305"/>
          </a:xfrm>
        </p:spPr>
        <p:txBody>
          <a:bodyPr>
            <a:normAutofit/>
          </a:bodyPr>
          <a:lstStyle>
            <a:lvl1pPr marL="0" indent="0">
              <a:buFontTx/>
              <a:buNone/>
              <a:defRPr sz="2040" cap="all" baseline="0"/>
            </a:lvl1pPr>
            <a:lvl5pPr>
              <a:defRPr/>
            </a:lvl5pPr>
          </a:lstStyle>
          <a:p>
            <a:pPr lvl="0"/>
            <a:r>
              <a:rPr lang="en-US" dirty="0" smtClean="0"/>
              <a:t>Secondary refining headline</a:t>
            </a:r>
            <a:endParaRPr lang="en-US" dirty="0"/>
          </a:p>
        </p:txBody>
      </p:sp>
    </p:spTree>
    <p:extLst>
      <p:ext uri="{BB962C8B-B14F-4D97-AF65-F5344CB8AC3E}">
        <p14:creationId xmlns:p14="http://schemas.microsoft.com/office/powerpoint/2010/main" val="34455357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9075832" y="6380761"/>
            <a:ext cx="2798207" cy="372394"/>
          </a:xfrm>
          <a:prstGeom prst="rect">
            <a:avLst/>
          </a:prstGeom>
        </p:spPr>
        <p:txBody>
          <a:bodyPr/>
          <a:lstStyle/>
          <a:p>
            <a:pPr defTabSz="932597"/>
            <a:fld id="{0A164282-434E-41D4-9582-783D542A7B68}" type="slidenum">
              <a:rPr lang="en-US" smtClean="0"/>
              <a:pPr defTabSz="932597"/>
              <a:t>‹#›</a:t>
            </a:fld>
            <a:endParaRPr lang="en-US"/>
          </a:p>
        </p:txBody>
      </p:sp>
    </p:spTree>
    <p:extLst>
      <p:ext uri="{BB962C8B-B14F-4D97-AF65-F5344CB8AC3E}">
        <p14:creationId xmlns:p14="http://schemas.microsoft.com/office/powerpoint/2010/main" val="227934758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2043" y="424788"/>
            <a:ext cx="11301996" cy="940467"/>
          </a:xfrm>
        </p:spPr>
        <p:txBody>
          <a:bodyPr>
            <a:normAutofit/>
          </a:bodyPr>
          <a:lstStyle>
            <a:lvl1pPr>
              <a:defRPr sz="4488"/>
            </a:lvl1pPr>
          </a:lstStyle>
          <a:p>
            <a:r>
              <a:rPr lang="en-US" smtClean="0"/>
              <a:t>Click to edit Master title style</a:t>
            </a:r>
            <a:endParaRPr lang="en-US"/>
          </a:p>
        </p:txBody>
      </p:sp>
      <p:sp>
        <p:nvSpPr>
          <p:cNvPr id="5" name="Slide Number Placeholder 4"/>
          <p:cNvSpPr>
            <a:spLocks noGrp="1"/>
          </p:cNvSpPr>
          <p:nvPr>
            <p:ph type="sldNum" sz="quarter" idx="12"/>
          </p:nvPr>
        </p:nvSpPr>
        <p:spPr>
          <a:xfrm>
            <a:off x="9075832" y="6380761"/>
            <a:ext cx="2798207" cy="372394"/>
          </a:xfrm>
          <a:prstGeom prst="rect">
            <a:avLst/>
          </a:prstGeom>
        </p:spPr>
        <p:txBody>
          <a:bodyPr/>
          <a:lstStyle/>
          <a:p>
            <a:pPr defTabSz="932597"/>
            <a:fld id="{0A164282-434E-41D4-9582-783D542A7B68}" type="slidenum">
              <a:rPr lang="en-US" smtClean="0"/>
              <a:pPr defTabSz="932597"/>
              <a:t>‹#›</a:t>
            </a:fld>
            <a:endParaRPr lang="en-US"/>
          </a:p>
        </p:txBody>
      </p:sp>
      <p:graphicFrame>
        <p:nvGraphicFramePr>
          <p:cNvPr id="6" name="Table 5"/>
          <p:cNvGraphicFramePr>
            <a:graphicFrameLocks noGrp="1"/>
          </p:cNvGraphicFramePr>
          <p:nvPr userDrawn="1">
            <p:extLst/>
          </p:nvPr>
        </p:nvGraphicFramePr>
        <p:xfrm>
          <a:off x="595915" y="1505991"/>
          <a:ext cx="11278124" cy="4406400"/>
        </p:xfrm>
        <a:graphic>
          <a:graphicData uri="http://schemas.openxmlformats.org/drawingml/2006/table">
            <a:tbl>
              <a:tblPr firstRow="1" bandRow="1">
                <a:tableStyleId>{5C22544A-7EE6-4342-B048-85BDC9FD1C3A}</a:tableStyleId>
              </a:tblPr>
              <a:tblGrid>
                <a:gridCol w="2819531">
                  <a:extLst>
                    <a:ext uri="{9D8B030D-6E8A-4147-A177-3AD203B41FA5}">
                      <a16:colId xmlns:a16="http://schemas.microsoft.com/office/drawing/2014/main" xmlns="" val="20000"/>
                    </a:ext>
                  </a:extLst>
                </a:gridCol>
                <a:gridCol w="2819531">
                  <a:extLst>
                    <a:ext uri="{9D8B030D-6E8A-4147-A177-3AD203B41FA5}">
                      <a16:colId xmlns:a16="http://schemas.microsoft.com/office/drawing/2014/main" xmlns="" val="20001"/>
                    </a:ext>
                  </a:extLst>
                </a:gridCol>
                <a:gridCol w="2819531">
                  <a:extLst>
                    <a:ext uri="{9D8B030D-6E8A-4147-A177-3AD203B41FA5}">
                      <a16:colId xmlns:a16="http://schemas.microsoft.com/office/drawing/2014/main" xmlns="" val="20002"/>
                    </a:ext>
                  </a:extLst>
                </a:gridCol>
                <a:gridCol w="2819531">
                  <a:extLst>
                    <a:ext uri="{9D8B030D-6E8A-4147-A177-3AD203B41FA5}">
                      <a16:colId xmlns:a16="http://schemas.microsoft.com/office/drawing/2014/main" xmlns="" val="20003"/>
                    </a:ext>
                  </a:extLst>
                </a:gridCol>
              </a:tblGrid>
              <a:tr h="657264">
                <a:tc>
                  <a:txBody>
                    <a:bodyPr/>
                    <a:lstStyle/>
                    <a:p>
                      <a:r>
                        <a:rPr lang="en-US" sz="2000" dirty="0" smtClean="0">
                          <a:solidFill>
                            <a:schemeClr val="bg1"/>
                          </a:solidFill>
                        </a:rPr>
                        <a:t>Heading</a:t>
                      </a:r>
                      <a:endParaRPr lang="en-US" sz="2000" dirty="0">
                        <a:solidFill>
                          <a:schemeClr val="bg1"/>
                        </a:solidFill>
                      </a:endParaRPr>
                    </a:p>
                  </a:txBody>
                  <a:tcPr marL="139910" marR="139910" marT="139891" marB="139891"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000" dirty="0" smtClean="0">
                          <a:solidFill>
                            <a:schemeClr val="bg1"/>
                          </a:solidFill>
                        </a:rPr>
                        <a:t>Heading</a:t>
                      </a:r>
                      <a:endParaRPr lang="en-US" sz="2000" dirty="0">
                        <a:solidFill>
                          <a:schemeClr val="bg1"/>
                        </a:solidFill>
                      </a:endParaRPr>
                    </a:p>
                  </a:txBody>
                  <a:tcPr marL="139910" marR="139910" marT="139891" marB="139891"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000" dirty="0" smtClean="0">
                          <a:solidFill>
                            <a:schemeClr val="bg1"/>
                          </a:solidFill>
                        </a:rPr>
                        <a:t>Heading</a:t>
                      </a:r>
                      <a:endParaRPr lang="en-US" sz="2000" dirty="0">
                        <a:solidFill>
                          <a:schemeClr val="bg1"/>
                        </a:solidFill>
                      </a:endParaRPr>
                    </a:p>
                  </a:txBody>
                  <a:tcPr marL="139910" marR="139910" marT="139891" marB="139891"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2000" dirty="0" smtClean="0">
                          <a:solidFill>
                            <a:schemeClr val="bg1"/>
                          </a:solidFill>
                        </a:rPr>
                        <a:t>Heading</a:t>
                      </a:r>
                      <a:endParaRPr lang="en-US" sz="2000" dirty="0">
                        <a:solidFill>
                          <a:schemeClr val="bg1"/>
                        </a:solidFill>
                      </a:endParaRPr>
                    </a:p>
                  </a:txBody>
                  <a:tcPr marL="139910" marR="139910" marT="139891" marB="139891"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249712">
                <a:tc>
                  <a:txBody>
                    <a:bodyPr/>
                    <a:lstStyle/>
                    <a:p>
                      <a:r>
                        <a:rPr lang="en-US" sz="1600" dirty="0" smtClean="0">
                          <a:solidFill>
                            <a:srgbClr val="3C454F"/>
                          </a:solidFill>
                        </a:rPr>
                        <a:t>Content</a:t>
                      </a:r>
                      <a:endParaRPr lang="en-US" sz="1600" dirty="0">
                        <a:solidFill>
                          <a:srgbClr val="3C454F"/>
                        </a:solidFill>
                      </a:endParaRPr>
                    </a:p>
                  </a:txBody>
                  <a:tcPr marL="139910" marR="139910" marT="139891" marB="139891">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2497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12497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3C454F"/>
                          </a:solidFill>
                        </a:rPr>
                        <a:t>Content</a:t>
                      </a:r>
                    </a:p>
                    <a:p>
                      <a:endParaRPr lang="en-US" sz="1600" dirty="0">
                        <a:solidFill>
                          <a:srgbClr val="3C454F"/>
                        </a:solidFill>
                      </a:endParaRPr>
                    </a:p>
                  </a:txBody>
                  <a:tcPr marL="139910" marR="139910" marT="139891" marB="139891">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890660183"/>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081946" y="6380761"/>
            <a:ext cx="2798207" cy="372394"/>
          </a:xfrm>
          <a:prstGeom prst="rect">
            <a:avLst/>
          </a:prstGeom>
        </p:spPr>
        <p:txBody>
          <a:bodyPr/>
          <a:lstStyle/>
          <a:p>
            <a:pPr defTabSz="932597"/>
            <a:fld id="{0A164282-434E-41D4-9582-783D542A7B68}" type="slidenum">
              <a:rPr lang="en-US" smtClean="0"/>
              <a:pPr defTabSz="932597"/>
              <a:t>‹#›</a:t>
            </a:fld>
            <a:endParaRPr lang="en-US"/>
          </a:p>
        </p:txBody>
      </p:sp>
    </p:spTree>
    <p:extLst>
      <p:ext uri="{BB962C8B-B14F-4D97-AF65-F5344CB8AC3E}">
        <p14:creationId xmlns:p14="http://schemas.microsoft.com/office/powerpoint/2010/main" val="332686560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99885"/>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044" y="466301"/>
            <a:ext cx="4295671" cy="1975233"/>
          </a:xfrm>
        </p:spPr>
        <p:txBody>
          <a:bodyPr anchor="b">
            <a:noAutofit/>
          </a:bodyPr>
          <a:lstStyle>
            <a:lvl1pPr>
              <a:defRPr sz="4080"/>
            </a:lvl1pPr>
          </a:lstStyle>
          <a:p>
            <a:r>
              <a:rPr lang="en-US" smtClean="0"/>
              <a:t>Click to edit Master title style</a:t>
            </a:r>
            <a:endParaRPr lang="en-US"/>
          </a:p>
        </p:txBody>
      </p:sp>
      <p:sp>
        <p:nvSpPr>
          <p:cNvPr id="3" name="Content Placeholder 2"/>
          <p:cNvSpPr>
            <a:spLocks noGrp="1"/>
          </p:cNvSpPr>
          <p:nvPr>
            <p:ph idx="1"/>
          </p:nvPr>
        </p:nvSpPr>
        <p:spPr>
          <a:xfrm>
            <a:off x="5287122" y="1007083"/>
            <a:ext cx="6586917" cy="4970646"/>
          </a:xfrm>
        </p:spPr>
        <p:txBody>
          <a:bodyPr/>
          <a:lstStyle>
            <a:lvl1pPr>
              <a:defRPr sz="3264">
                <a:latin typeface="+mj-lt"/>
              </a:defRPr>
            </a:lvl1pPr>
            <a:lvl2pPr>
              <a:defRPr sz="2856">
                <a:latin typeface="+mj-lt"/>
              </a:defRPr>
            </a:lvl2pPr>
            <a:lvl3pPr>
              <a:defRPr sz="2448">
                <a:latin typeface="+mj-lt"/>
              </a:defRPr>
            </a:lvl3pPr>
            <a:lvl4pPr>
              <a:defRPr sz="2040">
                <a:latin typeface="+mj-lt"/>
              </a:defRPr>
            </a:lvl4pPr>
            <a:lvl5pPr>
              <a:defRPr sz="2040">
                <a:latin typeface="+mj-lt"/>
              </a:defRPr>
            </a:lvl5pPr>
            <a:lvl6pPr>
              <a:defRPr sz="2040"/>
            </a:lvl6pPr>
            <a:lvl7pPr>
              <a:defRPr sz="2040"/>
            </a:lvl7pPr>
            <a:lvl8pPr>
              <a:defRPr sz="2040"/>
            </a:lvl8pPr>
            <a:lvl9pPr>
              <a:defRPr sz="2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2044" y="2655911"/>
            <a:ext cx="4295671" cy="3329913"/>
          </a:xfrm>
        </p:spPr>
        <p:txBody>
          <a:bodyPr>
            <a:normAutofit/>
          </a:bodyPr>
          <a:lstStyle>
            <a:lvl1pPr marL="0" indent="0">
              <a:buNone/>
              <a:defRPr sz="2040"/>
            </a:lvl1pPr>
            <a:lvl2pPr marL="466298" indent="0">
              <a:buNone/>
              <a:defRPr sz="1428"/>
            </a:lvl2pPr>
            <a:lvl3pPr marL="932597" indent="0">
              <a:buNone/>
              <a:defRPr sz="1224"/>
            </a:lvl3pPr>
            <a:lvl4pPr marL="1398895" indent="0">
              <a:buNone/>
              <a:defRPr sz="1020"/>
            </a:lvl4pPr>
            <a:lvl5pPr marL="1865193" indent="0">
              <a:buNone/>
              <a:defRPr sz="1020"/>
            </a:lvl5pPr>
            <a:lvl6pPr marL="2331491" indent="0">
              <a:buNone/>
              <a:defRPr sz="1020"/>
            </a:lvl6pPr>
            <a:lvl7pPr marL="2797790" indent="0">
              <a:buNone/>
              <a:defRPr sz="1020"/>
            </a:lvl7pPr>
            <a:lvl8pPr marL="3264088" indent="0">
              <a:buNone/>
              <a:defRPr sz="1020"/>
            </a:lvl8pPr>
            <a:lvl9pPr marL="3730386" indent="0">
              <a:buNone/>
              <a:defRPr sz="102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9075832" y="6380761"/>
            <a:ext cx="2798207" cy="372394"/>
          </a:xfrm>
          <a:prstGeom prst="rect">
            <a:avLst/>
          </a:prstGeom>
        </p:spPr>
        <p:txBody>
          <a:bodyPr/>
          <a:lstStyle/>
          <a:p>
            <a:pPr defTabSz="932597"/>
            <a:fld id="{0A164282-434E-41D4-9582-783D542A7B68}" type="slidenum">
              <a:rPr lang="en-US" smtClean="0"/>
              <a:pPr defTabSz="932597"/>
              <a:t>‹#›</a:t>
            </a:fld>
            <a:endParaRPr lang="en-US"/>
          </a:p>
        </p:txBody>
      </p:sp>
    </p:spTree>
    <p:extLst>
      <p:ext uri="{BB962C8B-B14F-4D97-AF65-F5344CB8AC3E}">
        <p14:creationId xmlns:p14="http://schemas.microsoft.com/office/powerpoint/2010/main" val="168848907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Logo on Background">
    <p:bg>
      <p:bgPr>
        <a:solidFill>
          <a:schemeClr val="tx2">
            <a:lumMod val="50000"/>
          </a:schemeClr>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459230" y="5612731"/>
            <a:ext cx="8812606" cy="734889"/>
          </a:xfrm>
          <a:prstGeom prst="rect">
            <a:avLst/>
          </a:prstGeom>
          <a:noFill/>
          <a:ln w="12700">
            <a:noFill/>
            <a:miter lim="800000"/>
            <a:headEnd type="none" w="sm" len="sm"/>
            <a:tailEnd type="none" w="sm" len="sm"/>
          </a:ln>
          <a:effectLst/>
        </p:spPr>
        <p:txBody>
          <a:bodyPr vert="horz" wrap="square" lIns="182854" tIns="146283" rIns="182854" bIns="146283" numCol="1" anchor="t" anchorCtr="0" compatLnSpc="1">
            <a:prstTxWarp prst="textNoShape">
              <a:avLst/>
            </a:prstTxWarp>
            <a:spAutoFit/>
          </a:bodyPr>
          <a:lstStyle/>
          <a:p>
            <a:pPr marL="0" marR="0" lvl="0" indent="0" algn="l" defTabSz="932111" rtl="0" eaLnBrk="0"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Segoe UI" pitchFamily="34" charset="0"/>
              </a:rPr>
              <a:t>© 2012 Microsoft Corporation. All rights reserved. Microsoft, Windows, Windows Vista and other product names are or may be registered trademarks and/or trademarks in the U.S. and/or other countries.</a:t>
            </a:r>
          </a:p>
          <a:p>
            <a:pPr marL="0" marR="0" lvl="0" indent="0" algn="l" defTabSz="932111" rtl="0" eaLnBrk="0" fontAlgn="auto" latinLnBrk="0" hangingPunct="0">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invGray">
          <a:xfrm>
            <a:off x="681310" y="4652932"/>
            <a:ext cx="3288506" cy="704445"/>
          </a:xfrm>
          <a:prstGeom prst="rect">
            <a:avLst/>
          </a:prstGeom>
        </p:spPr>
      </p:pic>
    </p:spTree>
    <p:extLst>
      <p:ext uri="{BB962C8B-B14F-4D97-AF65-F5344CB8AC3E}">
        <p14:creationId xmlns:p14="http://schemas.microsoft.com/office/powerpoint/2010/main" val="218831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1369726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2976611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55504817"/>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611748254"/>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798003253"/>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479015778"/>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495047919"/>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55866025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32580287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47787346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591745"/>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7714761"/>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751692471"/>
      </p:ext>
    </p:extLst>
  </p:cSld>
  <p:clrMapOvr>
    <a:masterClrMapping/>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921337325"/>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281390374"/>
      </p:ext>
    </p:extLst>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18023342"/>
      </p:ext>
    </p:extLst>
  </p:cSld>
  <p:clrMapOvr>
    <a:masterClrMapping/>
  </p:clrMapOvr>
  <p:transition>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39576920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12945577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7023021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6935061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89529879"/>
      </p:ext>
    </p:extLst>
  </p:cSld>
  <p:clrMapOvr>
    <a:masterClrMapping/>
  </p:clrMapOvr>
  <p:transition>
    <p:fade/>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725745559"/>
      </p:ext>
    </p:extLst>
  </p:cSld>
  <p:clrMapOvr>
    <a:masterClrMapping/>
  </p:clrMapOvr>
  <p:transition>
    <p:fade/>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3962986366"/>
      </p:ext>
    </p:extLst>
  </p:cSld>
  <p:clrMapOvr>
    <a:masterClrMapping/>
  </p:clrMapOvr>
  <p:transition>
    <p:fad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257792362"/>
      </p:ext>
    </p:extLst>
  </p:cSld>
  <p:clrMapOvr>
    <a:masterClrMapping/>
  </p:clrMapOvr>
  <p:transition>
    <p:fad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2186682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20628718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96932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11646930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0177349"/>
      </p:ext>
    </p:extLst>
  </p:cSld>
  <p:clrMapOvr>
    <a:masterClrMapping/>
  </p:clrMapOvr>
  <p:transition>
    <p:fad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93729"/>
      </p:ext>
    </p:extLst>
  </p:cSld>
  <p:clrMapOvr>
    <a:masterClrMapping/>
  </p:clrMapOvr>
  <p:transition>
    <p:fad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354629678"/>
      </p:ext>
    </p:extLst>
  </p:cSld>
  <p:clrMapOvr>
    <a:masterClrMapping/>
  </p:clrMapOvr>
  <p:transition>
    <p:fad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3886907922"/>
      </p:ext>
    </p:extLst>
  </p:cSld>
  <p:clrMapOvr>
    <a:masterClrMapping/>
  </p:clrMapOvr>
  <p:transition>
    <p:fade/>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305641719"/>
      </p:ext>
    </p:extLst>
  </p:cSld>
  <p:clrMapOvr>
    <a:masterClrMapping/>
  </p:clrMapOvr>
  <p:transition>
    <p:fad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80992236"/>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0407947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3646925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7928033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3222744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0032064"/>
      </p:ext>
    </p:extLst>
  </p:cSld>
  <p:clrMapOvr>
    <a:masterClrMapping/>
  </p:clrMapOvr>
  <p:transition>
    <p:fade/>
  </p:transition>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3100731337"/>
      </p:ext>
    </p:extLst>
  </p:cSld>
  <p:clrMapOvr>
    <a:masterClrMapping/>
  </p:clrMapOvr>
  <p:transition>
    <p:fade/>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52996116"/>
      </p:ext>
    </p:extLst>
  </p:cSld>
  <p:clrMapOvr>
    <a:masterClrMapping/>
  </p:clrMapOvr>
  <p:transition>
    <p:fade/>
  </p:transition>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1082476299"/>
      </p:ext>
    </p:extLst>
  </p:cSld>
  <p:clrMapOvr>
    <a:masterClrMapping/>
  </p:clrMapOvr>
  <p:transition>
    <p:fade/>
  </p:transition>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9251198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04755232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371575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574548"/>
      </p:ext>
    </p:extLst>
  </p:cSld>
  <p:clrMapOvr>
    <a:masterClrMapping/>
  </p:clrMapOvr>
  <p:transition>
    <p:fade/>
  </p:transition>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Blank">
    <p:bg bwMode="gray">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5495476"/>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365287442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1255079574"/>
      </p:ext>
    </p:extLst>
  </p:cSld>
  <p:clrMapOvr>
    <a:masterClrMapping/>
  </p:clrMapOvr>
  <p:transition>
    <p:fade/>
  </p:transition>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losing logo slide">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404040"/>
                    </a:gs>
                    <a:gs pos="100000">
                      <a:srgbClr val="404040"/>
                    </a:gs>
                  </a:gsLst>
                  <a:lin ang="5400000" scaled="0"/>
                </a:gradFill>
                <a:cs typeface="Segoe UI" pitchFamily="34" charset="0"/>
              </a:rPr>
              <a:t>© </a:t>
            </a:r>
            <a:r>
              <a:rPr lang="en-US" sz="700" dirty="0" smtClean="0">
                <a:gradFill>
                  <a:gsLst>
                    <a:gs pos="0">
                      <a:srgbClr val="404040"/>
                    </a:gs>
                    <a:gs pos="100000">
                      <a:srgbClr val="404040"/>
                    </a:gs>
                  </a:gsLst>
                  <a:lin ang="5400000" scaled="0"/>
                </a:gradFill>
                <a:cs typeface="Segoe UI" pitchFamily="34" charset="0"/>
              </a:rPr>
              <a:t>2015 </a:t>
            </a:r>
            <a:r>
              <a:rPr lang="en-US" sz="700" dirty="0">
                <a:gradFill>
                  <a:gsLst>
                    <a:gs pos="0">
                      <a:srgbClr val="404040"/>
                    </a:gs>
                    <a:gs pos="100000">
                      <a:srgbClr val="404040"/>
                    </a:gs>
                  </a:gsLst>
                  <a:lin ang="5400000" scaled="0"/>
                </a:gradFill>
                <a:cs typeface="Segoe UI" pitchFamily="34" charset="0"/>
              </a:rPr>
              <a:t>Microsoft Corporation. All rights reserved. </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47122"/>
            <a:ext cx="3291840" cy="701671"/>
          </a:xfrm>
          <a:prstGeom prst="rect">
            <a:avLst/>
          </a:prstGeom>
        </p:spPr>
      </p:pic>
    </p:spTree>
    <p:extLst>
      <p:ext uri="{BB962C8B-B14F-4D97-AF65-F5344CB8AC3E}">
        <p14:creationId xmlns:p14="http://schemas.microsoft.com/office/powerpoint/2010/main" val="3351806050"/>
      </p:ext>
    </p:extLst>
  </p:cSld>
  <p:clrMapOvr>
    <a:masterClrMapping/>
  </p:clrMapOvr>
  <p:transition>
    <p:fade/>
  </p:transition>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17938273"/>
      </p:ext>
    </p:extLst>
  </p:cSld>
  <p:clrMapOvr>
    <a:masterClrMapping/>
  </p:clrMapOvr>
  <p:transition>
    <p:fade/>
  </p:transition>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67107271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Black Notes slide Layout No Bar">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17820443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14201850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646676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45082907"/>
      </p:ext>
    </p:extLst>
  </p:cSld>
  <p:clrMapOvr>
    <a:masterClrMapping/>
  </p:clrMapOvr>
  <p:transition>
    <p:fade/>
  </p:transition>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976482160"/>
      </p:ext>
    </p:extLst>
  </p:cSld>
  <p:clrMapOvr>
    <a:masterClrMapping/>
  </p:clrMapOvr>
  <p:transition>
    <p:fade/>
  </p:transition>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765095192"/>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pn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4.xml"/><Relationship Id="rId7"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image" Target="../media/image5.emf"/><Relationship Id="rId5" Type="http://schemas.openxmlformats.org/officeDocument/2006/relationships/slideLayout" Target="../slideLayouts/slideLayout42.xml"/><Relationship Id="rId10" Type="http://schemas.openxmlformats.org/officeDocument/2006/relationships/theme" Target="../theme/theme4.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image" Target="../media/image1.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theme" Target="../theme/theme5.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slideLayout" Target="../slideLayouts/slideLayout75.xml"/><Relationship Id="rId18" Type="http://schemas.openxmlformats.org/officeDocument/2006/relationships/image" Target="../media/image1.png"/><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17" Type="http://schemas.openxmlformats.org/officeDocument/2006/relationships/theme" Target="../theme/theme6.xml"/><Relationship Id="rId2" Type="http://schemas.openxmlformats.org/officeDocument/2006/relationships/slideLayout" Target="../slideLayouts/slideLayout64.xml"/><Relationship Id="rId16" Type="http://schemas.openxmlformats.org/officeDocument/2006/relationships/slideLayout" Target="../slideLayouts/slideLayout78.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5" Type="http://schemas.openxmlformats.org/officeDocument/2006/relationships/slideLayout" Target="../slideLayouts/slideLayout7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slideLayout" Target="../slideLayouts/slideLayout7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18"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17" Type="http://schemas.openxmlformats.org/officeDocument/2006/relationships/theme" Target="../theme/theme7.xml"/><Relationship Id="rId2" Type="http://schemas.openxmlformats.org/officeDocument/2006/relationships/slideLayout" Target="../slideLayouts/slideLayout80.xml"/><Relationship Id="rId16" Type="http://schemas.openxmlformats.org/officeDocument/2006/relationships/slideLayout" Target="../slideLayouts/slideLayout94.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slideLayout" Target="../slideLayouts/slideLayout9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slideLayout" Target="../slideLayouts/slideLayout9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2.xml"/><Relationship Id="rId13" Type="http://schemas.openxmlformats.org/officeDocument/2006/relationships/slideLayout" Target="../slideLayouts/slideLayout107.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slideLayout" Target="../slideLayouts/slideLayout106.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5" Type="http://schemas.openxmlformats.org/officeDocument/2006/relationships/image" Target="../media/image1.png"/><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0"/>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73" r:id="rId10"/>
    <p:sldLayoutId id="2147484274" r:id="rId11"/>
    <p:sldLayoutId id="2147484275" r:id="rId12"/>
    <p:sldLayoutId id="2147484276" r:id="rId13"/>
    <p:sldLayoutId id="2147484277" r:id="rId14"/>
    <p:sldLayoutId id="2147484263" r:id="rId15"/>
    <p:sldLayoutId id="2147484307" r:id="rId16"/>
    <p:sldLayoutId id="2147484308" r:id="rId17"/>
    <p:sldLayoutId id="2147484309" r:id="rId18"/>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5"/>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1553714132"/>
      </p:ext>
    </p:extLst>
  </p:cSld>
  <p:clrMap bg1="dk1" tx1="lt1" bg2="dk2" tx2="lt2" accent1="accent1" accent2="accent2" accent3="accent3" accent4="accent4" accent5="accent5" accent6="accent6" hlink="hlink" folHlink="folHlink"/>
  <p:sldLayoutIdLst>
    <p:sldLayoutId id="2147484294" r:id="rId1"/>
    <p:sldLayoutId id="2147484295" r:id="rId2"/>
    <p:sldLayoutId id="2147484296" r:id="rId3"/>
    <p:sldLayoutId id="2147484297" r:id="rId4"/>
    <p:sldLayoutId id="2147484298" r:id="rId5"/>
    <p:sldLayoutId id="2147484299" r:id="rId6"/>
    <p:sldLayoutId id="2147484300" r:id="rId7"/>
    <p:sldLayoutId id="2147484301" r:id="rId8"/>
    <p:sldLayoutId id="2147484302" r:id="rId9"/>
    <p:sldLayoutId id="2147484303" r:id="rId10"/>
    <p:sldLayoutId id="2147484306" r:id="rId11"/>
    <p:sldLayoutId id="2147484304" r:id="rId12"/>
    <p:sldLayoutId id="2147484305"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40" y="295278"/>
            <a:ext cx="11889564" cy="917575"/>
          </a:xfrm>
          <a:prstGeom prst="rect">
            <a:avLst/>
          </a:prstGeom>
        </p:spPr>
        <p:txBody>
          <a:bodyPr vert="horz" wrap="square" lIns="146261" tIns="91413" rIns="146261" bIns="91413"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3" y="1212853"/>
            <a:ext cx="11887198" cy="2116688"/>
          </a:xfrm>
          <a:prstGeom prst="rect">
            <a:avLst/>
          </a:prstGeom>
        </p:spPr>
        <p:txBody>
          <a:bodyPr vert="horz" wrap="square" lIns="146261" tIns="91413" rIns="146261" bIns="91413"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78472956"/>
      </p:ext>
    </p:extLst>
  </p:cSld>
  <p:clrMap bg1="lt1" tx1="dk1" bg2="lt2" tx2="dk2" accent1="accent1" accent2="accent2" accent3="accent3" accent4="accent4" accent5="accent5" accent6="accent6" hlink="hlink" folHlink="folHlink"/>
  <p:sldLayoutIdLst>
    <p:sldLayoutId id="2147484323" r:id="rId1"/>
    <p:sldLayoutId id="2147484324" r:id="rId2"/>
    <p:sldLayoutId id="2147484325" r:id="rId3"/>
    <p:sldLayoutId id="2147484326" r:id="rId4"/>
    <p:sldLayoutId id="2147484327" r:id="rId5"/>
    <p:sldLayoutId id="2147484328" r:id="rId6"/>
  </p:sldLayoutIdLst>
  <p:transition>
    <p:fade/>
  </p:transition>
  <p:timing>
    <p:tnLst>
      <p:par>
        <p:cTn id="1" dur="indefinite" restart="never" nodeType="tmRoot"/>
      </p:par>
    </p:tnLst>
  </p:timing>
  <p:txStyles>
    <p:titleStyle>
      <a:lvl1pPr algn="l" defTabSz="932293" rtl="0" eaLnBrk="1" latinLnBrk="0" hangingPunct="1">
        <a:lnSpc>
          <a:spcPct val="90000"/>
        </a:lnSpc>
        <a:spcBef>
          <a:spcPct val="0"/>
        </a:spcBef>
        <a:buNone/>
        <a:defRPr lang="en-US" sz="5199" b="0" kern="1200" cap="none" spc="-102" baseline="0" dirty="0" smtClean="0">
          <a:ln w="3175">
            <a:noFill/>
          </a:ln>
          <a:solidFill>
            <a:schemeClr val="bg1"/>
          </a:solidFill>
          <a:effectLst/>
          <a:latin typeface="+mj-lt"/>
          <a:ea typeface="+mn-ea"/>
          <a:cs typeface="Segoe UI" pitchFamily="34" charset="0"/>
        </a:defRPr>
      </a:lvl1pPr>
    </p:titleStyle>
    <p:bodyStyle>
      <a:lvl1pPr marL="342735" marR="0" indent="-342735" algn="l" defTabSz="932293" rtl="0" eaLnBrk="1" fontAlgn="auto" latinLnBrk="0" hangingPunct="1">
        <a:lnSpc>
          <a:spcPct val="90000"/>
        </a:lnSpc>
        <a:spcBef>
          <a:spcPct val="20000"/>
        </a:spcBef>
        <a:spcAft>
          <a:spcPts val="0"/>
        </a:spcAft>
        <a:buClrTx/>
        <a:buSzPct val="90000"/>
        <a:buFont typeface="Arial" pitchFamily="34" charset="0"/>
        <a:buChar char="•"/>
        <a:tabLst/>
        <a:defRPr sz="3999" kern="1200" spc="0" baseline="0">
          <a:solidFill>
            <a:schemeClr val="bg1"/>
          </a:solidFill>
          <a:latin typeface="+mj-lt"/>
          <a:ea typeface="+mn-ea"/>
          <a:cs typeface="+mn-cs"/>
        </a:defRPr>
      </a:lvl1pPr>
      <a:lvl2pPr marL="583920" marR="0" indent="-241183" algn="l" defTabSz="932293"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solidFill>
            <a:schemeClr val="bg1"/>
          </a:solidFill>
          <a:latin typeface="+mn-lt"/>
          <a:ea typeface="+mn-ea"/>
          <a:cs typeface="+mn-cs"/>
        </a:defRPr>
      </a:lvl2pPr>
      <a:lvl3pPr marL="799715"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solidFill>
            <a:schemeClr val="bg1"/>
          </a:solidFill>
          <a:latin typeface="+mn-lt"/>
          <a:ea typeface="+mn-ea"/>
          <a:cs typeface="+mn-cs"/>
        </a:defRPr>
      </a:lvl3pPr>
      <a:lvl4pPr marL="1028205"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bg1"/>
          </a:solidFill>
          <a:latin typeface="+mn-lt"/>
          <a:ea typeface="+mn-ea"/>
          <a:cs typeface="+mn-cs"/>
        </a:defRPr>
      </a:lvl4pPr>
      <a:lvl5pPr marL="1256693" marR="0" indent="-228489" algn="l" defTabSz="932293"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bg1"/>
          </a:solidFill>
          <a:latin typeface="+mn-lt"/>
          <a:ea typeface="+mn-ea"/>
          <a:cs typeface="+mn-cs"/>
        </a:defRPr>
      </a:lvl5pPr>
      <a:lvl6pPr marL="2563803"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29951"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6098"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2244" indent="-233074" algn="l" defTabSz="932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293" rtl="0" eaLnBrk="1" latinLnBrk="0" hangingPunct="1">
        <a:defRPr sz="1800" kern="1200">
          <a:solidFill>
            <a:schemeClr val="tx1"/>
          </a:solidFill>
          <a:latin typeface="+mn-lt"/>
          <a:ea typeface="+mn-ea"/>
          <a:cs typeface="+mn-cs"/>
        </a:defRPr>
      </a:lvl1pPr>
      <a:lvl2pPr marL="466146" algn="l" defTabSz="932293" rtl="0" eaLnBrk="1" latinLnBrk="0" hangingPunct="1">
        <a:defRPr sz="1800" kern="1200">
          <a:solidFill>
            <a:schemeClr val="tx1"/>
          </a:solidFill>
          <a:latin typeface="+mn-lt"/>
          <a:ea typeface="+mn-ea"/>
          <a:cs typeface="+mn-cs"/>
        </a:defRPr>
      </a:lvl2pPr>
      <a:lvl3pPr marL="932293" algn="l" defTabSz="932293" rtl="0" eaLnBrk="1" latinLnBrk="0" hangingPunct="1">
        <a:defRPr sz="1800" kern="1200">
          <a:solidFill>
            <a:schemeClr val="tx1"/>
          </a:solidFill>
          <a:latin typeface="+mn-lt"/>
          <a:ea typeface="+mn-ea"/>
          <a:cs typeface="+mn-cs"/>
        </a:defRPr>
      </a:lvl3pPr>
      <a:lvl4pPr marL="1398439" algn="l" defTabSz="932293" rtl="0" eaLnBrk="1" latinLnBrk="0" hangingPunct="1">
        <a:defRPr sz="1800" kern="1200">
          <a:solidFill>
            <a:schemeClr val="tx1"/>
          </a:solidFill>
          <a:latin typeface="+mn-lt"/>
          <a:ea typeface="+mn-ea"/>
          <a:cs typeface="+mn-cs"/>
        </a:defRPr>
      </a:lvl4pPr>
      <a:lvl5pPr marL="1864585" algn="l" defTabSz="932293" rtl="0" eaLnBrk="1" latinLnBrk="0" hangingPunct="1">
        <a:defRPr sz="1800" kern="1200">
          <a:solidFill>
            <a:schemeClr val="tx1"/>
          </a:solidFill>
          <a:latin typeface="+mn-lt"/>
          <a:ea typeface="+mn-ea"/>
          <a:cs typeface="+mn-cs"/>
        </a:defRPr>
      </a:lvl5pPr>
      <a:lvl6pPr marL="2330732" algn="l" defTabSz="932293" rtl="0" eaLnBrk="1" latinLnBrk="0" hangingPunct="1">
        <a:defRPr sz="1800" kern="1200">
          <a:solidFill>
            <a:schemeClr val="tx1"/>
          </a:solidFill>
          <a:latin typeface="+mn-lt"/>
          <a:ea typeface="+mn-ea"/>
          <a:cs typeface="+mn-cs"/>
        </a:defRPr>
      </a:lvl6pPr>
      <a:lvl7pPr marL="2796877" algn="l" defTabSz="932293" rtl="0" eaLnBrk="1" latinLnBrk="0" hangingPunct="1">
        <a:defRPr sz="1800" kern="1200">
          <a:solidFill>
            <a:schemeClr val="tx1"/>
          </a:solidFill>
          <a:latin typeface="+mn-lt"/>
          <a:ea typeface="+mn-ea"/>
          <a:cs typeface="+mn-cs"/>
        </a:defRPr>
      </a:lvl7pPr>
      <a:lvl8pPr marL="3263023" algn="l" defTabSz="932293" rtl="0" eaLnBrk="1" latinLnBrk="0" hangingPunct="1">
        <a:defRPr sz="1800" kern="1200">
          <a:solidFill>
            <a:schemeClr val="tx1"/>
          </a:solidFill>
          <a:latin typeface="+mn-lt"/>
          <a:ea typeface="+mn-ea"/>
          <a:cs typeface="+mn-cs"/>
        </a:defRPr>
      </a:lvl8pPr>
      <a:lvl9pPr marL="3729171" algn="l" defTabSz="93229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171B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2043" y="424788"/>
            <a:ext cx="11301996" cy="135195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72043" y="1914363"/>
            <a:ext cx="11301996" cy="42995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1"/>
          <a:stretch>
            <a:fillRect/>
          </a:stretch>
        </p:blipFill>
        <p:spPr>
          <a:xfrm>
            <a:off x="457629" y="-1954867"/>
            <a:ext cx="1955144" cy="1954867"/>
          </a:xfrm>
          <a:prstGeom prst="rect">
            <a:avLst/>
          </a:prstGeom>
        </p:spPr>
      </p:pic>
      <p:sp>
        <p:nvSpPr>
          <p:cNvPr id="8" name="Rectangle 7"/>
          <p:cNvSpPr/>
          <p:nvPr userDrawn="1"/>
        </p:nvSpPr>
        <p:spPr>
          <a:xfrm>
            <a:off x="2566627" y="-1325831"/>
            <a:ext cx="865425" cy="696798"/>
          </a:xfrm>
          <a:prstGeom prst="rect">
            <a:avLst/>
          </a:prstGeom>
          <a:solidFill>
            <a:srgbClr val="289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597"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FFFFFF"/>
              </a:solidFill>
              <a:effectLst/>
              <a:uLnTx/>
              <a:uFillTx/>
              <a:latin typeface="Segoe UI"/>
              <a:ea typeface="+mn-ea"/>
              <a:cs typeface="+mn-cs"/>
            </a:endParaRPr>
          </a:p>
        </p:txBody>
      </p:sp>
      <p:sp>
        <p:nvSpPr>
          <p:cNvPr id="9" name="Rectangle 8"/>
          <p:cNvSpPr/>
          <p:nvPr userDrawn="1"/>
        </p:nvSpPr>
        <p:spPr>
          <a:xfrm>
            <a:off x="3537826" y="-1325831"/>
            <a:ext cx="865425" cy="696798"/>
          </a:xfrm>
          <a:prstGeom prst="rect">
            <a:avLst/>
          </a:prstGeom>
          <a:solidFill>
            <a:srgbClr val="80B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597"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FFFFFF"/>
              </a:solidFill>
              <a:effectLst/>
              <a:uLnTx/>
              <a:uFillTx/>
              <a:latin typeface="Segoe UI"/>
              <a:ea typeface="+mn-ea"/>
              <a:cs typeface="+mn-cs"/>
            </a:endParaRPr>
          </a:p>
        </p:txBody>
      </p:sp>
      <p:sp>
        <p:nvSpPr>
          <p:cNvPr id="10" name="Rectangle 9"/>
          <p:cNvSpPr/>
          <p:nvPr userDrawn="1"/>
        </p:nvSpPr>
        <p:spPr>
          <a:xfrm>
            <a:off x="4557105" y="-1325831"/>
            <a:ext cx="865425" cy="696798"/>
          </a:xfrm>
          <a:prstGeom prst="rect">
            <a:avLst/>
          </a:prstGeom>
          <a:solidFill>
            <a:srgbClr val="3C4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597"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FFFFFF"/>
              </a:solidFill>
              <a:effectLst/>
              <a:uLnTx/>
              <a:uFillTx/>
              <a:latin typeface="Segoe UI"/>
              <a:ea typeface="+mn-ea"/>
              <a:cs typeface="+mn-cs"/>
            </a:endParaRPr>
          </a:p>
        </p:txBody>
      </p:sp>
      <p:sp>
        <p:nvSpPr>
          <p:cNvPr id="11" name="Rectangle 10"/>
          <p:cNvSpPr/>
          <p:nvPr userDrawn="1"/>
        </p:nvSpPr>
        <p:spPr>
          <a:xfrm>
            <a:off x="5509072" y="-1325831"/>
            <a:ext cx="865425" cy="696798"/>
          </a:xfrm>
          <a:prstGeom prst="rect">
            <a:avLst/>
          </a:prstGeom>
          <a:solidFill>
            <a:srgbClr val="E34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597"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FFFFFF"/>
              </a:solidFill>
              <a:effectLst/>
              <a:uLnTx/>
              <a:uFillTx/>
              <a:latin typeface="Segoe UI"/>
              <a:ea typeface="+mn-ea"/>
              <a:cs typeface="+mn-cs"/>
            </a:endParaRPr>
          </a:p>
        </p:txBody>
      </p:sp>
      <p:sp>
        <p:nvSpPr>
          <p:cNvPr id="12" name="Rectangle 11"/>
          <p:cNvSpPr/>
          <p:nvPr userDrawn="1"/>
        </p:nvSpPr>
        <p:spPr>
          <a:xfrm>
            <a:off x="6461038" y="-1325831"/>
            <a:ext cx="865425" cy="696798"/>
          </a:xfrm>
          <a:prstGeom prst="rect">
            <a:avLst/>
          </a:prstGeom>
          <a:solidFill>
            <a:srgbClr val="0171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597"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FFFFFF"/>
              </a:solidFill>
              <a:effectLst/>
              <a:uLnTx/>
              <a:uFillTx/>
              <a:latin typeface="Segoe UI"/>
              <a:ea typeface="+mn-ea"/>
              <a:cs typeface="+mn-cs"/>
            </a:endParaRPr>
          </a:p>
        </p:txBody>
      </p:sp>
      <p:sp>
        <p:nvSpPr>
          <p:cNvPr id="13" name="Rectangle 12"/>
          <p:cNvSpPr/>
          <p:nvPr userDrawn="1"/>
        </p:nvSpPr>
        <p:spPr>
          <a:xfrm>
            <a:off x="7451468" y="-1325831"/>
            <a:ext cx="865425" cy="696798"/>
          </a:xfrm>
          <a:prstGeom prst="rect">
            <a:avLst/>
          </a:prstGeom>
          <a:solidFill>
            <a:srgbClr val="1D4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597"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FFFFFF"/>
              </a:solidFill>
              <a:effectLst/>
              <a:uLnTx/>
              <a:uFillTx/>
              <a:latin typeface="Segoe UI"/>
              <a:ea typeface="+mn-ea"/>
              <a:cs typeface="+mn-cs"/>
            </a:endParaRPr>
          </a:p>
        </p:txBody>
      </p:sp>
      <p:sp>
        <p:nvSpPr>
          <p:cNvPr id="14" name="Slide Number Placeholder 5"/>
          <p:cNvSpPr txBox="1">
            <a:spLocks/>
          </p:cNvSpPr>
          <p:nvPr userDrawn="1"/>
        </p:nvSpPr>
        <p:spPr>
          <a:xfrm>
            <a:off x="572043" y="6380761"/>
            <a:ext cx="2798207" cy="372394"/>
          </a:xfrm>
          <a:prstGeom prst="rect">
            <a:avLst/>
          </a:prstGeom>
        </p:spPr>
        <p:txBody>
          <a:bodyPr vert="horz" lIns="93260" tIns="46630" rIns="93260" bIns="46630" rtlCol="0" anchor="ctr"/>
          <a:lstStyle>
            <a:defPPr>
              <a:defRPr lang="en-US"/>
            </a:defPPr>
            <a:lvl1pPr marL="0" algn="r" defTabSz="914400" rtl="0" eaLnBrk="1" latinLnBrk="0" hangingPunct="1">
              <a:defRPr sz="2000" kern="1200">
                <a:solidFill>
                  <a:srgbClr val="289FD7"/>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32597" rtl="0" eaLnBrk="1" fontAlgn="auto" latinLnBrk="0" hangingPunct="1">
              <a:lnSpc>
                <a:spcPct val="100000"/>
              </a:lnSpc>
              <a:spcBef>
                <a:spcPts val="0"/>
              </a:spcBef>
              <a:spcAft>
                <a:spcPts val="0"/>
              </a:spcAft>
              <a:buClrTx/>
              <a:buSzTx/>
              <a:buFontTx/>
              <a:buNone/>
              <a:tabLst/>
              <a:defRPr/>
            </a:pPr>
            <a:r>
              <a:rPr kumimoji="0" lang="en-US" sz="2040" b="0" i="0" u="none" strike="noStrike" kern="1200" cap="none" spc="0" normalizeH="0" baseline="0" noProof="0" dirty="0" smtClean="0">
                <a:ln>
                  <a:noFill/>
                </a:ln>
                <a:solidFill>
                  <a:srgbClr val="289FD7"/>
                </a:solidFill>
                <a:effectLst/>
                <a:uLnTx/>
                <a:uFillTx/>
                <a:latin typeface="Segoe UI Light"/>
                <a:ea typeface="+mn-ea"/>
                <a:cs typeface="+mn-cs"/>
              </a:rPr>
              <a:t>Microsoft Azure</a:t>
            </a:r>
            <a:endParaRPr kumimoji="0" lang="en-US" sz="2040" b="0" i="0" u="none" strike="noStrike" kern="1200" cap="none" spc="0" normalizeH="0" baseline="0" noProof="0" dirty="0">
              <a:ln>
                <a:noFill/>
              </a:ln>
              <a:solidFill>
                <a:srgbClr val="289FD7"/>
              </a:solidFill>
              <a:effectLst/>
              <a:uLnTx/>
              <a:uFillTx/>
              <a:latin typeface="Segoe UI Light"/>
              <a:ea typeface="+mn-ea"/>
              <a:cs typeface="+mn-cs"/>
            </a:endParaRPr>
          </a:p>
        </p:txBody>
      </p:sp>
      <p:sp>
        <p:nvSpPr>
          <p:cNvPr id="15" name="Rectangle 14"/>
          <p:cNvSpPr/>
          <p:nvPr userDrawn="1"/>
        </p:nvSpPr>
        <p:spPr>
          <a:xfrm>
            <a:off x="1" y="0"/>
            <a:ext cx="125762" cy="6994525"/>
          </a:xfrm>
          <a:prstGeom prst="rect">
            <a:avLst/>
          </a:prstGeom>
          <a:solidFill>
            <a:srgbClr val="289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2597"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FFFFFF"/>
              </a:solidFill>
              <a:effectLst/>
              <a:uLnTx/>
              <a:uFillTx/>
              <a:latin typeface="Segoe UI"/>
              <a:ea typeface="+mn-ea"/>
              <a:cs typeface="+mn-cs"/>
            </a:endParaRPr>
          </a:p>
        </p:txBody>
      </p:sp>
      <p:sp>
        <p:nvSpPr>
          <p:cNvPr id="18" name="Slide Number Placeholder 17"/>
          <p:cNvSpPr>
            <a:spLocks noGrp="1"/>
          </p:cNvSpPr>
          <p:nvPr>
            <p:ph type="sldNum" sz="quarter" idx="4"/>
          </p:nvPr>
        </p:nvSpPr>
        <p:spPr>
          <a:xfrm>
            <a:off x="9075832" y="6399061"/>
            <a:ext cx="2798207" cy="372394"/>
          </a:xfrm>
          <a:prstGeom prst="rect">
            <a:avLst/>
          </a:prstGeom>
        </p:spPr>
        <p:txBody>
          <a:bodyPr vert="horz" lIns="91440" tIns="45720" rIns="91440" bIns="45720" rtlCol="0" anchor="ctr"/>
          <a:lstStyle>
            <a:lvl1pPr algn="r">
              <a:defRPr sz="2040">
                <a:solidFill>
                  <a:srgbClr val="289FD7"/>
                </a:solidFill>
                <a:latin typeface="+mj-lt"/>
              </a:defRPr>
            </a:lvl1pPr>
          </a:lstStyle>
          <a:p>
            <a:pPr defTabSz="932597"/>
            <a:fld id="{0D099E2A-118A-4377-8F98-2DF40BCBA9FE}" type="slidenum">
              <a:rPr lang="en-US" smtClean="0"/>
              <a:pPr defTabSz="932597"/>
              <a:t>‹#›</a:t>
            </a:fld>
            <a:endParaRPr lang="en-US"/>
          </a:p>
        </p:txBody>
      </p:sp>
    </p:spTree>
    <p:extLst>
      <p:ext uri="{BB962C8B-B14F-4D97-AF65-F5344CB8AC3E}">
        <p14:creationId xmlns:p14="http://schemas.microsoft.com/office/powerpoint/2010/main" val="2140185607"/>
      </p:ext>
    </p:extLst>
  </p:cSld>
  <p:clrMap bg1="lt1" tx1="dk1" bg2="lt2" tx2="dk2" accent1="accent1" accent2="accent2" accent3="accent3" accent4="accent4" accent5="accent5" accent6="accent6" hlink="hlink" folHlink="folHlink"/>
  <p:sldLayoutIdLst>
    <p:sldLayoutId id="2147484330" r:id="rId1"/>
    <p:sldLayoutId id="2147484331" r:id="rId2"/>
    <p:sldLayoutId id="2147484332" r:id="rId3"/>
    <p:sldLayoutId id="2147484333" r:id="rId4"/>
    <p:sldLayoutId id="2147484334" r:id="rId5"/>
    <p:sldLayoutId id="2147484335" r:id="rId6"/>
    <p:sldLayoutId id="2147484336" r:id="rId7"/>
    <p:sldLayoutId id="2147484337" r:id="rId8"/>
    <p:sldLayoutId id="2147484338" r:id="rId9"/>
  </p:sldLayoutIdLst>
  <p:timing>
    <p:tnLst>
      <p:par>
        <p:cTn id="1" dur="indefinite" restart="never" nodeType="tmRoot"/>
      </p:par>
    </p:tnLst>
  </p:timing>
  <p:hf hdr="0" ftr="0" dt="0"/>
  <p:txStyles>
    <p:titleStyle>
      <a:lvl1pPr algn="l" defTabSz="932597" rtl="0" eaLnBrk="1" latinLnBrk="0" hangingPunct="1">
        <a:lnSpc>
          <a:spcPct val="90000"/>
        </a:lnSpc>
        <a:spcBef>
          <a:spcPct val="0"/>
        </a:spcBef>
        <a:buNone/>
        <a:defRPr sz="5507" kern="1200">
          <a:solidFill>
            <a:schemeClr val="bg1"/>
          </a:solidFill>
          <a:latin typeface="+mj-lt"/>
          <a:ea typeface="+mj-ea"/>
          <a:cs typeface="+mj-cs"/>
        </a:defRPr>
      </a:lvl1pPr>
    </p:titleStyle>
    <p:bodyStyle>
      <a:lvl1pPr marL="233149" indent="-233149" algn="l" defTabSz="932597" rtl="0" eaLnBrk="1" latinLnBrk="0" hangingPunct="1">
        <a:lnSpc>
          <a:spcPct val="90000"/>
        </a:lnSpc>
        <a:spcBef>
          <a:spcPts val="1020"/>
        </a:spcBef>
        <a:buFont typeface="Arial" panose="020B0604020202020204" pitchFamily="34" charset="0"/>
        <a:buChar char="•"/>
        <a:defRPr sz="3672" kern="1200">
          <a:solidFill>
            <a:schemeClr val="bg1"/>
          </a:solidFill>
          <a:latin typeface="+mn-lt"/>
          <a:ea typeface="+mn-ea"/>
          <a:cs typeface="+mn-cs"/>
        </a:defRPr>
      </a:lvl1pPr>
      <a:lvl2pPr marL="699447" indent="-233149" algn="l" defTabSz="932597" rtl="0" eaLnBrk="1" latinLnBrk="0" hangingPunct="1">
        <a:lnSpc>
          <a:spcPct val="90000"/>
        </a:lnSpc>
        <a:spcBef>
          <a:spcPts val="510"/>
        </a:spcBef>
        <a:buFont typeface="Arial" panose="020B0604020202020204" pitchFamily="34" charset="0"/>
        <a:buChar char="•"/>
        <a:defRPr sz="3264" kern="1200">
          <a:solidFill>
            <a:schemeClr val="bg1"/>
          </a:solidFill>
          <a:latin typeface="+mn-lt"/>
          <a:ea typeface="+mn-ea"/>
          <a:cs typeface="+mn-cs"/>
        </a:defRPr>
      </a:lvl2pPr>
      <a:lvl3pPr marL="1165746" indent="-233149" algn="l" defTabSz="932597" rtl="0" eaLnBrk="1" latinLnBrk="0" hangingPunct="1">
        <a:lnSpc>
          <a:spcPct val="90000"/>
        </a:lnSpc>
        <a:spcBef>
          <a:spcPts val="510"/>
        </a:spcBef>
        <a:buFont typeface="Arial" panose="020B0604020202020204" pitchFamily="34" charset="0"/>
        <a:buChar char="•"/>
        <a:defRPr sz="2856" kern="1200">
          <a:solidFill>
            <a:schemeClr val="bg1"/>
          </a:solidFill>
          <a:latin typeface="+mn-lt"/>
          <a:ea typeface="+mn-ea"/>
          <a:cs typeface="+mn-cs"/>
        </a:defRPr>
      </a:lvl3pPr>
      <a:lvl4pPr marL="1632044" indent="-233149" algn="l" defTabSz="932597" rtl="0" eaLnBrk="1" latinLnBrk="0" hangingPunct="1">
        <a:lnSpc>
          <a:spcPct val="90000"/>
        </a:lnSpc>
        <a:spcBef>
          <a:spcPts val="510"/>
        </a:spcBef>
        <a:buFont typeface="Arial" panose="020B0604020202020204" pitchFamily="34" charset="0"/>
        <a:buChar char="•"/>
        <a:defRPr sz="2448" kern="1200">
          <a:solidFill>
            <a:schemeClr val="bg1"/>
          </a:solidFill>
          <a:latin typeface="+mn-lt"/>
          <a:ea typeface="+mn-ea"/>
          <a:cs typeface="+mn-cs"/>
        </a:defRPr>
      </a:lvl4pPr>
      <a:lvl5pPr marL="2098342" indent="-233149" algn="l" defTabSz="932597" rtl="0" eaLnBrk="1" latinLnBrk="0" hangingPunct="1">
        <a:lnSpc>
          <a:spcPct val="90000"/>
        </a:lnSpc>
        <a:spcBef>
          <a:spcPts val="510"/>
        </a:spcBef>
        <a:buFont typeface="Arial" panose="020B0604020202020204" pitchFamily="34" charset="0"/>
        <a:buChar char="•"/>
        <a:defRPr sz="2448" kern="1200">
          <a:solidFill>
            <a:schemeClr val="bg1"/>
          </a:solidFill>
          <a:latin typeface="+mn-lt"/>
          <a:ea typeface="+mn-ea"/>
          <a:cs typeface="+mn-cs"/>
        </a:defRPr>
      </a:lvl5pPr>
      <a:lvl6pPr marL="2564641"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6pPr>
      <a:lvl7pPr marL="3030939"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7pPr>
      <a:lvl8pPr marL="3497237"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8pPr>
      <a:lvl9pPr marL="3963535"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9pPr>
    </p:bodyStyle>
    <p:otherStyle>
      <a:defPPr>
        <a:defRPr lang="en-US"/>
      </a:defPPr>
      <a:lvl1pPr marL="0" algn="l" defTabSz="932597" rtl="0" eaLnBrk="1" latinLnBrk="0" hangingPunct="1">
        <a:defRPr sz="1836" kern="1200">
          <a:solidFill>
            <a:schemeClr val="tx1"/>
          </a:solidFill>
          <a:latin typeface="+mn-lt"/>
          <a:ea typeface="+mn-ea"/>
          <a:cs typeface="+mn-cs"/>
        </a:defRPr>
      </a:lvl1pPr>
      <a:lvl2pPr marL="466298" algn="l" defTabSz="932597" rtl="0" eaLnBrk="1" latinLnBrk="0" hangingPunct="1">
        <a:defRPr sz="1836" kern="1200">
          <a:solidFill>
            <a:schemeClr val="tx1"/>
          </a:solidFill>
          <a:latin typeface="+mn-lt"/>
          <a:ea typeface="+mn-ea"/>
          <a:cs typeface="+mn-cs"/>
        </a:defRPr>
      </a:lvl2pPr>
      <a:lvl3pPr marL="932597" algn="l" defTabSz="932597" rtl="0" eaLnBrk="1" latinLnBrk="0" hangingPunct="1">
        <a:defRPr sz="1836" kern="1200">
          <a:solidFill>
            <a:schemeClr val="tx1"/>
          </a:solidFill>
          <a:latin typeface="+mn-lt"/>
          <a:ea typeface="+mn-ea"/>
          <a:cs typeface="+mn-cs"/>
        </a:defRPr>
      </a:lvl3pPr>
      <a:lvl4pPr marL="1398895" algn="l" defTabSz="932597" rtl="0" eaLnBrk="1" latinLnBrk="0" hangingPunct="1">
        <a:defRPr sz="1836" kern="1200">
          <a:solidFill>
            <a:schemeClr val="tx1"/>
          </a:solidFill>
          <a:latin typeface="+mn-lt"/>
          <a:ea typeface="+mn-ea"/>
          <a:cs typeface="+mn-cs"/>
        </a:defRPr>
      </a:lvl4pPr>
      <a:lvl5pPr marL="1865193" algn="l" defTabSz="932597" rtl="0" eaLnBrk="1" latinLnBrk="0" hangingPunct="1">
        <a:defRPr sz="1836" kern="1200">
          <a:solidFill>
            <a:schemeClr val="tx1"/>
          </a:solidFill>
          <a:latin typeface="+mn-lt"/>
          <a:ea typeface="+mn-ea"/>
          <a:cs typeface="+mn-cs"/>
        </a:defRPr>
      </a:lvl5pPr>
      <a:lvl6pPr marL="2331491" algn="l" defTabSz="932597" rtl="0" eaLnBrk="1" latinLnBrk="0" hangingPunct="1">
        <a:defRPr sz="1836" kern="1200">
          <a:solidFill>
            <a:schemeClr val="tx1"/>
          </a:solidFill>
          <a:latin typeface="+mn-lt"/>
          <a:ea typeface="+mn-ea"/>
          <a:cs typeface="+mn-cs"/>
        </a:defRPr>
      </a:lvl6pPr>
      <a:lvl7pPr marL="2797790" algn="l" defTabSz="932597" rtl="0" eaLnBrk="1" latinLnBrk="0" hangingPunct="1">
        <a:defRPr sz="1836" kern="1200">
          <a:solidFill>
            <a:schemeClr val="tx1"/>
          </a:solidFill>
          <a:latin typeface="+mn-lt"/>
          <a:ea typeface="+mn-ea"/>
          <a:cs typeface="+mn-cs"/>
        </a:defRPr>
      </a:lvl7pPr>
      <a:lvl8pPr marL="3264088" algn="l" defTabSz="932597" rtl="0" eaLnBrk="1" latinLnBrk="0" hangingPunct="1">
        <a:defRPr sz="1836" kern="1200">
          <a:solidFill>
            <a:schemeClr val="tx1"/>
          </a:solidFill>
          <a:latin typeface="+mn-lt"/>
          <a:ea typeface="+mn-ea"/>
          <a:cs typeface="+mn-cs"/>
        </a:defRPr>
      </a:lvl8pPr>
      <a:lvl9pPr marL="3730386" algn="l" defTabSz="932597" rtl="0" eaLnBrk="1" latinLnBrk="0" hangingPunct="1">
        <a:defRPr sz="1836"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1503302951"/>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 id="2147484351" r:id="rId12"/>
    <p:sldLayoutId id="2147484352" r:id="rId13"/>
    <p:sldLayoutId id="2147484353" r:id="rId14"/>
    <p:sldLayoutId id="2147484354" r:id="rId15"/>
    <p:sldLayoutId id="2147484355"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953916682"/>
      </p:ext>
    </p:extLst>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 id="2147484368" r:id="rId12"/>
    <p:sldLayoutId id="2147484369" r:id="rId13"/>
    <p:sldLayoutId id="2147484370" r:id="rId14"/>
    <p:sldLayoutId id="2147484371" r:id="rId15"/>
    <p:sldLayoutId id="2147484372"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8"/>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1839042726"/>
      </p:ext>
    </p:extLst>
  </p:cSld>
  <p:clrMap bg1="lt1" tx1="dk1" bg2="lt2" tx2="dk2" accent1="accent1" accent2="accent2" accent3="accent3" accent4="accent4" accent5="accent5" accent6="accent6" hlink="hlink" folHlink="folHlink"/>
  <p:sldLayoutIdLst>
    <p:sldLayoutId id="2147484374" r:id="rId1"/>
    <p:sldLayoutId id="2147484375" r:id="rId2"/>
    <p:sldLayoutId id="2147484376" r:id="rId3"/>
    <p:sldLayoutId id="2147484377" r:id="rId4"/>
    <p:sldLayoutId id="2147484378" r:id="rId5"/>
    <p:sldLayoutId id="2147484379" r:id="rId6"/>
    <p:sldLayoutId id="2147484380" r:id="rId7"/>
    <p:sldLayoutId id="2147484381" r:id="rId8"/>
    <p:sldLayoutId id="2147484382" r:id="rId9"/>
    <p:sldLayoutId id="2147484383" r:id="rId10"/>
    <p:sldLayoutId id="2147484384" r:id="rId11"/>
    <p:sldLayoutId id="2147484385" r:id="rId12"/>
    <p:sldLayoutId id="2147484386" r:id="rId13"/>
    <p:sldLayoutId id="2147484387" r:id="rId14"/>
    <p:sldLayoutId id="2147484388" r:id="rId15"/>
    <p:sldLayoutId id="2147484389" r:id="rId16"/>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5"/>
          <a:stretch>
            <a:fillRect/>
          </a:stretch>
        </p:blipFill>
        <p:spPr>
          <a:xfrm rot="5400000">
            <a:off x="9393899" y="3050513"/>
            <a:ext cx="6995160" cy="894134"/>
          </a:xfrm>
          <a:prstGeom prst="rect">
            <a:avLst/>
          </a:prstGeom>
        </p:spPr>
      </p:pic>
    </p:spTree>
    <p:extLst>
      <p:ext uri="{BB962C8B-B14F-4D97-AF65-F5344CB8AC3E}">
        <p14:creationId xmlns:p14="http://schemas.microsoft.com/office/powerpoint/2010/main" val="3547903586"/>
      </p:ext>
    </p:extLst>
  </p:cSld>
  <p:clrMap bg1="dk1" tx1="lt1" bg2="dk2" tx2="lt2" accent1="accent1" accent2="accent2" accent3="accent3" accent4="accent4" accent5="accent5" accent6="accent6" hlink="hlink" folHlink="folHlink"/>
  <p:sldLayoutIdLst>
    <p:sldLayoutId id="2147484391" r:id="rId1"/>
    <p:sldLayoutId id="2147484392" r:id="rId2"/>
    <p:sldLayoutId id="2147484393" r:id="rId3"/>
    <p:sldLayoutId id="2147484394" r:id="rId4"/>
    <p:sldLayoutId id="2147484395" r:id="rId5"/>
    <p:sldLayoutId id="2147484396" r:id="rId6"/>
    <p:sldLayoutId id="2147484397" r:id="rId7"/>
    <p:sldLayoutId id="2147484398" r:id="rId8"/>
    <p:sldLayoutId id="2147484399" r:id="rId9"/>
    <p:sldLayoutId id="2147484400" r:id="rId10"/>
    <p:sldLayoutId id="2147484401" r:id="rId11"/>
    <p:sldLayoutId id="2147484402" r:id="rId12"/>
    <p:sldLayoutId id="2147484403"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0.xml"/><Relationship Id="rId6" Type="http://schemas.openxmlformats.org/officeDocument/2006/relationships/image" Target="../media/image7.emf"/><Relationship Id="rId5" Type="http://schemas.openxmlformats.org/officeDocument/2006/relationships/image" Target="../media/image14.emf"/><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17.xml"/><Relationship Id="rId6" Type="http://schemas.openxmlformats.org/officeDocument/2006/relationships/image" Target="../media/image15.png"/><Relationship Id="rId5" Type="http://schemas.openxmlformats.org/officeDocument/2006/relationships/image" Target="../media/image7.emf"/><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emf"/><Relationship Id="rId7" Type="http://schemas.openxmlformats.org/officeDocument/2006/relationships/image" Target="../media/image16.png"/><Relationship Id="rId12" Type="http://schemas.openxmlformats.org/officeDocument/2006/relationships/image" Target="../media/image21.emf"/><Relationship Id="rId2" Type="http://schemas.openxmlformats.org/officeDocument/2006/relationships/notesSlide" Target="../notesSlides/notesSlide11.xml"/><Relationship Id="rId1" Type="http://schemas.openxmlformats.org/officeDocument/2006/relationships/slideLayout" Target="../slideLayouts/slideLayout17.xml"/><Relationship Id="rId6" Type="http://schemas.openxmlformats.org/officeDocument/2006/relationships/image" Target="../media/image15.png"/><Relationship Id="rId11" Type="http://schemas.openxmlformats.org/officeDocument/2006/relationships/image" Target="../media/image20.emf"/><Relationship Id="rId5" Type="http://schemas.openxmlformats.org/officeDocument/2006/relationships/image" Target="../media/image7.emf"/><Relationship Id="rId10" Type="http://schemas.openxmlformats.org/officeDocument/2006/relationships/image" Target="../media/image19.emf"/><Relationship Id="rId4" Type="http://schemas.openxmlformats.org/officeDocument/2006/relationships/image" Target="../media/image14.emf"/><Relationship Id="rId9" Type="http://schemas.openxmlformats.org/officeDocument/2006/relationships/image" Target="../media/image18.png"/></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emf"/><Relationship Id="rId7" Type="http://schemas.openxmlformats.org/officeDocument/2006/relationships/image" Target="../media/image16.png"/><Relationship Id="rId12" Type="http://schemas.openxmlformats.org/officeDocument/2006/relationships/image" Target="../media/image21.emf"/><Relationship Id="rId2" Type="http://schemas.openxmlformats.org/officeDocument/2006/relationships/notesSlide" Target="../notesSlides/notesSlide12.xml"/><Relationship Id="rId1" Type="http://schemas.openxmlformats.org/officeDocument/2006/relationships/slideLayout" Target="../slideLayouts/slideLayout17.xml"/><Relationship Id="rId6" Type="http://schemas.openxmlformats.org/officeDocument/2006/relationships/image" Target="../media/image15.png"/><Relationship Id="rId11" Type="http://schemas.openxmlformats.org/officeDocument/2006/relationships/image" Target="../media/image20.emf"/><Relationship Id="rId5" Type="http://schemas.openxmlformats.org/officeDocument/2006/relationships/image" Target="../media/image7.emf"/><Relationship Id="rId10" Type="http://schemas.openxmlformats.org/officeDocument/2006/relationships/image" Target="../media/image19.emf"/><Relationship Id="rId4" Type="http://schemas.openxmlformats.org/officeDocument/2006/relationships/image" Target="../media/image14.emf"/><Relationship Id="rId9"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3.xml"/><Relationship Id="rId5" Type="http://schemas.openxmlformats.org/officeDocument/2006/relationships/image" Target="../media/image23.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3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microsoft.com/click/services/Redirect2.ashx?CR_CC=200623246" TargetMode="External"/><Relationship Id="rId2" Type="http://schemas.openxmlformats.org/officeDocument/2006/relationships/hyperlink" Target="http://www.microsoft.com/click/services/Redirect2.ashx?CR_CC=200623237" TargetMode="External"/><Relationship Id="rId1" Type="http://schemas.openxmlformats.org/officeDocument/2006/relationships/slideLayout" Target="../slideLayouts/slideLayout97.xml"/><Relationship Id="rId4" Type="http://schemas.openxmlformats.org/officeDocument/2006/relationships/hyperlink" Target="http://www.microsoft.com/click/services/Redirect2.ashx?CR_CC=20062323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9.xml"/><Relationship Id="rId5" Type="http://schemas.openxmlformats.org/officeDocument/2006/relationships/image" Target="../media/image9.emf"/><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9.xml"/><Relationship Id="rId6" Type="http://schemas.openxmlformats.org/officeDocument/2006/relationships/image" Target="../media/image10.png"/><Relationship Id="rId5" Type="http://schemas.openxmlformats.org/officeDocument/2006/relationships/image" Target="../media/image9.emf"/><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9.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82283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4882341" y="890728"/>
            <a:ext cx="7038110"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New Logic Apps for easy automation</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No code designer for rapid creation</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Dozens of pre-built templates to get started</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Out of box support for popular SaaS and on-premises apps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Use with custom API apps of your own</a:t>
            </a:r>
          </a:p>
          <a:p>
            <a:pPr marL="872744" lvl="1" indent="-342900" defTabSz="896181">
              <a:spcAft>
                <a:spcPts val="2400"/>
              </a:spcAft>
              <a:buFont typeface="Arial" panose="020B0604020202020204" pitchFamily="34" charset="0"/>
              <a:buChar char="•"/>
            </a:pPr>
            <a:r>
              <a:rPr lang="en-US" sz="2400" dirty="0" err="1" smtClean="0">
                <a:solidFill>
                  <a:srgbClr val="FFFFFF"/>
                </a:solidFill>
                <a:latin typeface="Segoe UI Light"/>
              </a:rPr>
              <a:t>Biztalk</a:t>
            </a:r>
            <a:r>
              <a:rPr lang="en-US" sz="2400" dirty="0" smtClean="0">
                <a:solidFill>
                  <a:srgbClr val="FFFFFF"/>
                </a:solidFill>
                <a:latin typeface="Segoe UI Light"/>
              </a:rPr>
              <a:t> APIs for expert integration scenarios</a:t>
            </a:r>
          </a:p>
        </p:txBody>
      </p:sp>
      <p:sp>
        <p:nvSpPr>
          <p:cNvPr id="49" name="Rectangle 48"/>
          <p:cNvSpPr/>
          <p:nvPr/>
        </p:nvSpPr>
        <p:spPr>
          <a:xfrm>
            <a:off x="1336259" y="3777255"/>
            <a:ext cx="2926058" cy="830997"/>
          </a:xfrm>
          <a:prstGeom prst="rect">
            <a:avLst/>
          </a:prstGeom>
        </p:spPr>
        <p:txBody>
          <a:bodyPr wrap="none">
            <a:spAutoFit/>
          </a:bodyPr>
          <a:lstStyle/>
          <a:p>
            <a:pPr algn="ctr" defTabSz="896181"/>
            <a:r>
              <a:rPr lang="en-US" sz="2400" dirty="0" smtClean="0">
                <a:solidFill>
                  <a:srgbClr val="FFFFFF"/>
                </a:solidFill>
                <a:latin typeface="Segoe UI Light"/>
              </a:rPr>
              <a:t>Automate SaaS and</a:t>
            </a:r>
          </a:p>
          <a:p>
            <a:pPr algn="ctr" defTabSz="896181"/>
            <a:r>
              <a:rPr lang="en-US" sz="2400" dirty="0" smtClean="0">
                <a:solidFill>
                  <a:srgbClr val="FFFFFF"/>
                </a:solidFill>
                <a:latin typeface="Segoe UI Light"/>
              </a:rPr>
              <a:t>on-premises systems</a:t>
            </a:r>
          </a:p>
        </p:txBody>
      </p:sp>
      <p:grpSp>
        <p:nvGrpSpPr>
          <p:cNvPr id="8" name="Group 7"/>
          <p:cNvGrpSpPr/>
          <p:nvPr/>
        </p:nvGrpSpPr>
        <p:grpSpPr>
          <a:xfrm>
            <a:off x="1481523" y="2330702"/>
            <a:ext cx="2635519" cy="1315613"/>
            <a:chOff x="8878944" y="3895961"/>
            <a:chExt cx="2635519" cy="1315613"/>
          </a:xfrm>
        </p:grpSpPr>
        <p:sp>
          <p:nvSpPr>
            <p:cNvPr id="13" name="TextBox 12"/>
            <p:cNvSpPr txBox="1"/>
            <p:nvPr/>
          </p:nvSpPr>
          <p:spPr>
            <a:xfrm>
              <a:off x="8878944" y="4823445"/>
              <a:ext cx="2635519" cy="388129"/>
            </a:xfrm>
            <a:prstGeom prst="rect">
              <a:avLst/>
            </a:prstGeom>
            <a:noFill/>
          </p:spPr>
          <p:txBody>
            <a:bodyPr wrap="square" rtlCol="0">
              <a:spAutoFit/>
            </a:bodyPr>
            <a:lstStyle/>
            <a:p>
              <a:pPr algn="ctr" defTabSz="914400">
                <a:defRPr/>
              </a:pPr>
              <a:r>
                <a:rPr lang="en-US" sz="1873" b="1" kern="0" cap="all" dirty="0" smtClean="0">
                  <a:solidFill>
                    <a:srgbClr val="FFFFFF"/>
                  </a:solidFill>
                </a:rPr>
                <a:t>LOGIC Apps</a:t>
              </a:r>
            </a:p>
          </p:txBody>
        </p:sp>
        <p:pic>
          <p:nvPicPr>
            <p:cNvPr id="12" name="Picture 11"/>
            <p:cNvPicPr>
              <a:picLocks noChangeAspect="1"/>
            </p:cNvPicPr>
            <p:nvPr/>
          </p:nvPicPr>
          <p:blipFill>
            <a:blip r:embed="rId2"/>
            <a:stretch>
              <a:fillRect/>
            </a:stretch>
          </p:blipFill>
          <p:spPr>
            <a:xfrm>
              <a:off x="9803408" y="3895961"/>
              <a:ext cx="727877" cy="727065"/>
            </a:xfrm>
            <a:prstGeom prst="rect">
              <a:avLst/>
            </a:prstGeom>
          </p:spPr>
        </p:pic>
      </p:gr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5244973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4998720" y="979451"/>
            <a:ext cx="6805353"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Easily use cloud or custom APIs:</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Dozens of built-in APIs for popular SaaS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An ecosystem of APIs for any need</a:t>
            </a:r>
            <a:endParaRPr lang="en-US" sz="24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Create and publish custom, reusable APIs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Visual </a:t>
            </a:r>
            <a:r>
              <a:rPr lang="en-US" sz="2400" dirty="0">
                <a:solidFill>
                  <a:srgbClr val="FFFFFF"/>
                </a:solidFill>
                <a:latin typeface="Segoe UI Light"/>
              </a:rPr>
              <a:t>Studio tooling with one click </a:t>
            </a:r>
            <a:r>
              <a:rPr lang="en-US" sz="2400" dirty="0" smtClean="0">
                <a:solidFill>
                  <a:srgbClr val="FFFFFF"/>
                </a:solidFill>
                <a:latin typeface="Segoe UI Light"/>
              </a:rPr>
              <a:t>publish and </a:t>
            </a:r>
            <a:r>
              <a:rPr lang="en-US" sz="2400" dirty="0">
                <a:solidFill>
                  <a:srgbClr val="FFFFFF"/>
                </a:solidFill>
                <a:latin typeface="Segoe UI Light"/>
              </a:rPr>
              <a:t>remote </a:t>
            </a:r>
            <a:r>
              <a:rPr lang="en-US" sz="2400" dirty="0" smtClean="0">
                <a:solidFill>
                  <a:srgbClr val="FFFFFF"/>
                </a:solidFill>
                <a:latin typeface="Segoe UI Light"/>
              </a:rPr>
              <a:t>debugging</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Automatic </a:t>
            </a:r>
            <a:r>
              <a:rPr lang="en-US" sz="2400" dirty="0">
                <a:solidFill>
                  <a:srgbClr val="FFFFFF"/>
                </a:solidFill>
                <a:latin typeface="Segoe UI Light"/>
              </a:rPr>
              <a:t>client SDK generation for many languages</a:t>
            </a:r>
          </a:p>
          <a:p>
            <a:pPr marL="872744" lvl="1" indent="-342900" defTabSz="896181">
              <a:spcAft>
                <a:spcPts val="2400"/>
              </a:spcAft>
              <a:buFont typeface="Arial" panose="020B0604020202020204" pitchFamily="34" charset="0"/>
              <a:buChar char="•"/>
            </a:pPr>
            <a:endParaRPr lang="en-US" sz="2400" dirty="0" smtClean="0">
              <a:solidFill>
                <a:srgbClr val="FFFFFF"/>
              </a:solidFill>
              <a:latin typeface="Segoe UI Light"/>
            </a:endParaRPr>
          </a:p>
        </p:txBody>
      </p:sp>
      <p:sp>
        <p:nvSpPr>
          <p:cNvPr id="49" name="Rectangle 48"/>
          <p:cNvSpPr/>
          <p:nvPr/>
        </p:nvSpPr>
        <p:spPr>
          <a:xfrm>
            <a:off x="1322640" y="3777255"/>
            <a:ext cx="2953309" cy="830997"/>
          </a:xfrm>
          <a:prstGeom prst="rect">
            <a:avLst/>
          </a:prstGeom>
        </p:spPr>
        <p:txBody>
          <a:bodyPr wrap="none">
            <a:spAutoFit/>
          </a:bodyPr>
          <a:lstStyle/>
          <a:p>
            <a:pPr algn="ctr" defTabSz="896181"/>
            <a:r>
              <a:rPr lang="en-US" sz="2400" dirty="0" smtClean="0">
                <a:solidFill>
                  <a:srgbClr val="FFFFFF"/>
                </a:solidFill>
                <a:latin typeface="Segoe UI Light"/>
              </a:rPr>
              <a:t>Create, consume and</a:t>
            </a:r>
          </a:p>
          <a:p>
            <a:pPr algn="ctr" defTabSz="896181"/>
            <a:r>
              <a:rPr lang="en-US" sz="2400" dirty="0" smtClean="0">
                <a:solidFill>
                  <a:srgbClr val="FFFFFF"/>
                </a:solidFill>
                <a:latin typeface="Segoe UI Light"/>
              </a:rPr>
              <a:t>host APIs more easily</a:t>
            </a:r>
          </a:p>
        </p:txBody>
      </p:sp>
      <p:grpSp>
        <p:nvGrpSpPr>
          <p:cNvPr id="7" name="Group 6"/>
          <p:cNvGrpSpPr/>
          <p:nvPr/>
        </p:nvGrpSpPr>
        <p:grpSpPr>
          <a:xfrm>
            <a:off x="1481528" y="2441111"/>
            <a:ext cx="2635519" cy="1336144"/>
            <a:chOff x="6276897" y="3849484"/>
            <a:chExt cx="2584077" cy="1310064"/>
          </a:xfrm>
          <a:gradFill>
            <a:gsLst>
              <a:gs pos="98000">
                <a:schemeClr val="bg1">
                  <a:lumMod val="75000"/>
                </a:schemeClr>
              </a:gs>
              <a:gs pos="0">
                <a:schemeClr val="tx2">
                  <a:lumMod val="25000"/>
                </a:schemeClr>
              </a:gs>
            </a:gsLst>
            <a:lin ang="5400000" scaled="1"/>
          </a:gradFill>
        </p:grpSpPr>
        <p:sp>
          <p:nvSpPr>
            <p:cNvPr id="9" name="TextBox 8"/>
            <p:cNvSpPr txBox="1"/>
            <p:nvPr/>
          </p:nvSpPr>
          <p:spPr>
            <a:xfrm>
              <a:off x="6276897" y="4696209"/>
              <a:ext cx="2584077" cy="463339"/>
            </a:xfrm>
            <a:prstGeom prst="flowChartOffpageConnector">
              <a:avLst/>
            </a:prstGeom>
            <a:noFill/>
          </p:spPr>
          <p:txBody>
            <a:bodyPr wrap="square" rtlCol="0">
              <a:spAutoFit/>
            </a:bodyPr>
            <a:lstStyle/>
            <a:p>
              <a:pPr algn="ctr" defTabSz="914400">
                <a:defRPr/>
              </a:pPr>
              <a:r>
                <a:rPr lang="en-US" sz="1873" b="1" kern="0" cap="all" dirty="0" err="1" smtClean="0">
                  <a:solidFill>
                    <a:srgbClr val="FFFFFF"/>
                  </a:solidFill>
                </a:rPr>
                <a:t>Api</a:t>
              </a:r>
              <a:r>
                <a:rPr lang="en-US" sz="1873" b="1" kern="0" cap="all" dirty="0" smtClean="0">
                  <a:solidFill>
                    <a:srgbClr val="FFFFFF"/>
                  </a:solidFill>
                </a:rPr>
                <a:t> Apps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4034" y="3849484"/>
              <a:ext cx="669799" cy="669799"/>
            </a:xfrm>
            <a:prstGeom prst="flowChartOffpageConnector">
              <a:avLst/>
            </a:prstGeom>
            <a:noFill/>
          </p:spPr>
        </p:pic>
      </p:gr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67063178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343" y="1"/>
            <a:ext cx="5600432" cy="7000540"/>
          </a:xfrm>
          <a:prstGeom prst="rect">
            <a:avLst/>
          </a:prstGeom>
        </p:spPr>
      </p:pic>
      <p:sp>
        <p:nvSpPr>
          <p:cNvPr id="5" name="TextBox 4"/>
          <p:cNvSpPr txBox="1">
            <a:spLocks/>
          </p:cNvSpPr>
          <p:nvPr/>
        </p:nvSpPr>
        <p:spPr>
          <a:xfrm>
            <a:off x="465413" y="1632676"/>
            <a:ext cx="6369231" cy="2646848"/>
          </a:xfrm>
          <a:prstGeom prst="rect">
            <a:avLst/>
          </a:prstGeom>
          <a:noFill/>
        </p:spPr>
        <p:txBody>
          <a:bodyPr wrap="square" lIns="182880" tIns="146304" rIns="182880" bIns="146304" numCol="3" rtlCol="0">
            <a:noAutofit/>
          </a:bodyPr>
          <a:lstStyle/>
          <a:p>
            <a:pPr marL="285750" indent="-285750">
              <a:spcAft>
                <a:spcPts val="150"/>
              </a:spcAft>
              <a:buFont typeface="Arial" panose="020B0604020202020204" pitchFamily="34" charset="0"/>
              <a:buChar char="•"/>
            </a:pPr>
            <a:r>
              <a:rPr lang="en-US" sz="1200" dirty="0" smtClean="0">
                <a:solidFill>
                  <a:srgbClr val="000000"/>
                </a:solidFill>
              </a:rPr>
              <a:t>Box</a:t>
            </a:r>
            <a:endParaRPr lang="en-US" sz="1200" dirty="0">
              <a:solidFill>
                <a:srgbClr val="000000"/>
              </a:solidFill>
            </a:endParaRPr>
          </a:p>
          <a:p>
            <a:pPr marL="285750" indent="-285750">
              <a:spcAft>
                <a:spcPts val="150"/>
              </a:spcAft>
              <a:buFont typeface="Arial" panose="020B0604020202020204" pitchFamily="34" charset="0"/>
              <a:buChar char="•"/>
            </a:pPr>
            <a:r>
              <a:rPr lang="en-US" sz="1200" dirty="0" smtClean="0">
                <a:solidFill>
                  <a:srgbClr val="000000"/>
                </a:solidFill>
              </a:rPr>
              <a:t>Chatter</a:t>
            </a:r>
            <a:endParaRPr lang="en-US" sz="1200" dirty="0">
              <a:solidFill>
                <a:srgbClr val="000000"/>
              </a:solidFill>
            </a:endParaRPr>
          </a:p>
          <a:p>
            <a:pPr marL="285750" indent="-285750">
              <a:spcAft>
                <a:spcPts val="150"/>
              </a:spcAft>
              <a:buFont typeface="Arial" panose="020B0604020202020204" pitchFamily="34" charset="0"/>
              <a:buChar char="•"/>
            </a:pPr>
            <a:r>
              <a:rPr lang="en-US" sz="1200" dirty="0" smtClean="0">
                <a:solidFill>
                  <a:srgbClr val="000000"/>
                </a:solidFill>
              </a:rPr>
              <a:t>Delay</a:t>
            </a:r>
            <a:endParaRPr lang="en-US" sz="1200" dirty="0">
              <a:solidFill>
                <a:srgbClr val="000000"/>
              </a:solidFill>
            </a:endParaRPr>
          </a:p>
          <a:p>
            <a:pPr marL="285750" indent="-285750">
              <a:spcAft>
                <a:spcPts val="150"/>
              </a:spcAft>
              <a:buFont typeface="Arial" panose="020B0604020202020204" pitchFamily="34" charset="0"/>
              <a:buChar char="•"/>
            </a:pPr>
            <a:r>
              <a:rPr lang="en-US" sz="1200" dirty="0" smtClean="0">
                <a:solidFill>
                  <a:srgbClr val="000000"/>
                </a:solidFill>
              </a:rPr>
              <a:t>Dropbox</a:t>
            </a:r>
          </a:p>
          <a:p>
            <a:pPr marL="285750" indent="-285750">
              <a:spcAft>
                <a:spcPts val="150"/>
              </a:spcAft>
              <a:buFont typeface="Arial" panose="020B0604020202020204" pitchFamily="34" charset="0"/>
              <a:buChar char="•"/>
            </a:pPr>
            <a:r>
              <a:rPr lang="en-US" sz="1200" dirty="0" smtClean="0">
                <a:solidFill>
                  <a:srgbClr val="000000"/>
                </a:solidFill>
              </a:rPr>
              <a:t>Azure HD Insight</a:t>
            </a:r>
            <a:endParaRPr lang="en-US" sz="1200" dirty="0">
              <a:solidFill>
                <a:srgbClr val="000000"/>
              </a:solidFill>
            </a:endParaRPr>
          </a:p>
          <a:p>
            <a:pPr marL="285750" indent="-285750">
              <a:spcAft>
                <a:spcPts val="150"/>
              </a:spcAft>
              <a:buFont typeface="Arial" panose="020B0604020202020204" pitchFamily="34" charset="0"/>
              <a:buChar char="•"/>
            </a:pPr>
            <a:r>
              <a:rPr lang="en-US" sz="1200" dirty="0" err="1" smtClean="0">
                <a:solidFill>
                  <a:srgbClr val="000000"/>
                </a:solidFill>
              </a:rPr>
              <a:t>Marketo</a:t>
            </a:r>
            <a:endParaRPr lang="en-US" sz="1200" dirty="0" smtClean="0">
              <a:solidFill>
                <a:srgbClr val="000000"/>
              </a:solidFill>
            </a:endParaRPr>
          </a:p>
          <a:p>
            <a:pPr marL="285750" indent="-285750">
              <a:spcAft>
                <a:spcPts val="150"/>
              </a:spcAft>
              <a:buFont typeface="Arial" panose="020B0604020202020204" pitchFamily="34" charset="0"/>
              <a:buChar char="•"/>
            </a:pPr>
            <a:r>
              <a:rPr lang="en-US" sz="1200" dirty="0">
                <a:solidFill>
                  <a:srgbClr val="000000"/>
                </a:solidFill>
              </a:rPr>
              <a:t>Azure Media </a:t>
            </a:r>
            <a:r>
              <a:rPr lang="en-US" sz="1200" dirty="0" smtClean="0">
                <a:solidFill>
                  <a:srgbClr val="000000"/>
                </a:solidFill>
              </a:rPr>
              <a:t>Services</a:t>
            </a:r>
            <a:endParaRPr lang="en-US" sz="1200" dirty="0">
              <a:solidFill>
                <a:srgbClr val="000000"/>
              </a:solidFill>
            </a:endParaRPr>
          </a:p>
          <a:p>
            <a:pPr marL="285750" indent="-285750">
              <a:spcAft>
                <a:spcPts val="150"/>
              </a:spcAft>
              <a:buFont typeface="Arial" panose="020B0604020202020204" pitchFamily="34" charset="0"/>
              <a:buChar char="•"/>
            </a:pPr>
            <a:r>
              <a:rPr lang="en-US" sz="1200" dirty="0" smtClean="0">
                <a:solidFill>
                  <a:srgbClr val="000000"/>
                </a:solidFill>
              </a:rPr>
              <a:t>OneDrive</a:t>
            </a:r>
          </a:p>
          <a:p>
            <a:pPr marL="285750" indent="-285750">
              <a:spcAft>
                <a:spcPts val="150"/>
              </a:spcAft>
              <a:buFont typeface="Arial" panose="020B0604020202020204" pitchFamily="34" charset="0"/>
              <a:buChar char="•"/>
            </a:pPr>
            <a:r>
              <a:rPr lang="en-US" sz="1200" dirty="0" smtClean="0">
                <a:solidFill>
                  <a:srgbClr val="000000"/>
                </a:solidFill>
              </a:rPr>
              <a:t>SharePoint </a:t>
            </a:r>
          </a:p>
          <a:p>
            <a:pPr marL="285750" indent="-285750">
              <a:spcAft>
                <a:spcPts val="150"/>
              </a:spcAft>
              <a:buFont typeface="Arial" panose="020B0604020202020204" pitchFamily="34" charset="0"/>
              <a:buChar char="•"/>
            </a:pPr>
            <a:r>
              <a:rPr lang="en-US" sz="1200" dirty="0" smtClean="0">
                <a:solidFill>
                  <a:srgbClr val="000000"/>
                </a:solidFill>
              </a:rPr>
              <a:t>SQL Server</a:t>
            </a:r>
          </a:p>
          <a:p>
            <a:pPr marL="285750" indent="-285750">
              <a:spcAft>
                <a:spcPts val="150"/>
              </a:spcAft>
              <a:buFont typeface="Arial" panose="020B0604020202020204" pitchFamily="34" charset="0"/>
              <a:buChar char="•"/>
            </a:pPr>
            <a:r>
              <a:rPr lang="en-US" sz="1200" dirty="0" smtClean="0">
                <a:solidFill>
                  <a:srgbClr val="000000"/>
                </a:solidFill>
              </a:rPr>
              <a:t>Office 365</a:t>
            </a:r>
          </a:p>
          <a:p>
            <a:pPr marL="285750" indent="-285750">
              <a:spcAft>
                <a:spcPts val="150"/>
              </a:spcAft>
              <a:buFont typeface="Arial" panose="020B0604020202020204" pitchFamily="34" charset="0"/>
              <a:buChar char="•"/>
            </a:pPr>
            <a:r>
              <a:rPr lang="en-US" sz="1200" dirty="0" smtClean="0">
                <a:solidFill>
                  <a:srgbClr val="000000"/>
                </a:solidFill>
              </a:rPr>
              <a:t>Oracle</a:t>
            </a:r>
          </a:p>
          <a:p>
            <a:pPr marL="285750" indent="-285750">
              <a:spcAft>
                <a:spcPts val="150"/>
              </a:spcAft>
              <a:buFont typeface="Arial" panose="020B0604020202020204" pitchFamily="34" charset="0"/>
              <a:buChar char="•"/>
            </a:pPr>
            <a:r>
              <a:rPr lang="en-US" sz="1200" dirty="0" smtClean="0">
                <a:solidFill>
                  <a:srgbClr val="000000"/>
                </a:solidFill>
              </a:rPr>
              <a:t>QuickBooks</a:t>
            </a:r>
          </a:p>
          <a:p>
            <a:pPr marL="285750" indent="-285750">
              <a:spcAft>
                <a:spcPts val="150"/>
              </a:spcAft>
              <a:buFont typeface="Arial" panose="020B0604020202020204" pitchFamily="34" charset="0"/>
              <a:buChar char="•"/>
            </a:pPr>
            <a:r>
              <a:rPr lang="en-US" sz="1200" dirty="0" err="1" smtClean="0">
                <a:solidFill>
                  <a:srgbClr val="000000"/>
                </a:solidFill>
              </a:rPr>
              <a:t>SalesForce</a:t>
            </a:r>
            <a:endParaRPr lang="en-US" sz="1200" dirty="0" smtClean="0">
              <a:solidFill>
                <a:srgbClr val="000000"/>
              </a:solidFill>
            </a:endParaRPr>
          </a:p>
          <a:p>
            <a:pPr marL="285750" indent="-285750">
              <a:spcAft>
                <a:spcPts val="150"/>
              </a:spcAft>
              <a:buFont typeface="Arial" panose="020B0604020202020204" pitchFamily="34" charset="0"/>
              <a:buChar char="•"/>
            </a:pPr>
            <a:r>
              <a:rPr lang="en-US" sz="1200" dirty="0" smtClean="0">
                <a:solidFill>
                  <a:srgbClr val="000000"/>
                </a:solidFill>
              </a:rPr>
              <a:t>Sugar CRM </a:t>
            </a:r>
          </a:p>
          <a:p>
            <a:pPr marL="285750" indent="-285750">
              <a:spcAft>
                <a:spcPts val="150"/>
              </a:spcAft>
              <a:buFont typeface="Arial" panose="020B0604020202020204" pitchFamily="34" charset="0"/>
              <a:buChar char="•"/>
            </a:pPr>
            <a:r>
              <a:rPr lang="en-US" sz="1200" dirty="0" smtClean="0">
                <a:solidFill>
                  <a:srgbClr val="000000"/>
                </a:solidFill>
              </a:rPr>
              <a:t>SAP</a:t>
            </a:r>
          </a:p>
          <a:p>
            <a:pPr marL="285750" indent="-285750">
              <a:spcAft>
                <a:spcPts val="150"/>
              </a:spcAft>
              <a:buFont typeface="Arial" panose="020B0604020202020204" pitchFamily="34" charset="0"/>
              <a:buChar char="•"/>
            </a:pPr>
            <a:r>
              <a:rPr lang="en-US" sz="1200" dirty="0">
                <a:solidFill>
                  <a:srgbClr val="000000"/>
                </a:solidFill>
              </a:rPr>
              <a:t>Azure Service Bus</a:t>
            </a:r>
          </a:p>
          <a:p>
            <a:pPr marL="285750" indent="-285750">
              <a:spcAft>
                <a:spcPts val="150"/>
              </a:spcAft>
              <a:buFont typeface="Arial" panose="020B0604020202020204" pitchFamily="34" charset="0"/>
              <a:buChar char="•"/>
            </a:pPr>
            <a:r>
              <a:rPr lang="en-US" sz="1200" dirty="0">
                <a:solidFill>
                  <a:srgbClr val="000000"/>
                </a:solidFill>
              </a:rPr>
              <a:t>Azure </a:t>
            </a:r>
            <a:r>
              <a:rPr lang="en-US" sz="1200" dirty="0" smtClean="0">
                <a:solidFill>
                  <a:srgbClr val="000000"/>
                </a:solidFill>
              </a:rPr>
              <a:t>Storage</a:t>
            </a:r>
          </a:p>
          <a:p>
            <a:pPr marL="285750" indent="-285750">
              <a:spcAft>
                <a:spcPts val="150"/>
              </a:spcAft>
              <a:buFont typeface="Arial" panose="020B0604020202020204" pitchFamily="34" charset="0"/>
              <a:buChar char="•"/>
            </a:pPr>
            <a:r>
              <a:rPr lang="en-US" sz="1200" dirty="0" smtClean="0">
                <a:solidFill>
                  <a:srgbClr val="000000"/>
                </a:solidFill>
              </a:rPr>
              <a:t>Timer / Recurrence</a:t>
            </a:r>
          </a:p>
          <a:p>
            <a:pPr marL="285750" indent="-285750">
              <a:spcAft>
                <a:spcPts val="150"/>
              </a:spcAft>
              <a:buFont typeface="Arial" panose="020B0604020202020204" pitchFamily="34" charset="0"/>
              <a:buChar char="•"/>
            </a:pPr>
            <a:r>
              <a:rPr lang="en-US" sz="1200" dirty="0" err="1" smtClean="0">
                <a:solidFill>
                  <a:srgbClr val="000000"/>
                </a:solidFill>
              </a:rPr>
              <a:t>Twilio</a:t>
            </a:r>
            <a:endParaRPr lang="en-US" sz="1200" dirty="0" smtClean="0">
              <a:solidFill>
                <a:srgbClr val="000000"/>
              </a:solidFill>
            </a:endParaRPr>
          </a:p>
          <a:p>
            <a:pPr marL="285750" indent="-285750">
              <a:spcAft>
                <a:spcPts val="150"/>
              </a:spcAft>
              <a:buFont typeface="Arial" panose="020B0604020202020204" pitchFamily="34" charset="0"/>
              <a:buChar char="•"/>
            </a:pPr>
            <a:r>
              <a:rPr lang="en-US" sz="1200" dirty="0" smtClean="0">
                <a:solidFill>
                  <a:srgbClr val="000000"/>
                </a:solidFill>
              </a:rPr>
              <a:t>Twitter</a:t>
            </a:r>
          </a:p>
          <a:p>
            <a:pPr marL="285750" indent="-285750">
              <a:spcAft>
                <a:spcPts val="150"/>
              </a:spcAft>
              <a:buFont typeface="Arial" panose="020B0604020202020204" pitchFamily="34" charset="0"/>
              <a:buChar char="•"/>
            </a:pPr>
            <a:r>
              <a:rPr lang="en-US" sz="1200" dirty="0" smtClean="0">
                <a:solidFill>
                  <a:srgbClr val="000000"/>
                </a:solidFill>
              </a:rPr>
              <a:t>IBM DB2 </a:t>
            </a:r>
          </a:p>
          <a:p>
            <a:pPr marL="285750" indent="-285750">
              <a:spcAft>
                <a:spcPts val="150"/>
              </a:spcAft>
              <a:buFont typeface="Arial" panose="020B0604020202020204" pitchFamily="34" charset="0"/>
              <a:buChar char="•"/>
            </a:pPr>
            <a:r>
              <a:rPr lang="en-US" sz="1200" dirty="0" smtClean="0">
                <a:solidFill>
                  <a:srgbClr val="000000"/>
                </a:solidFill>
              </a:rPr>
              <a:t>Informix</a:t>
            </a:r>
          </a:p>
          <a:p>
            <a:pPr marL="285750" indent="-285750">
              <a:spcAft>
                <a:spcPts val="150"/>
              </a:spcAft>
              <a:buFont typeface="Arial" panose="020B0604020202020204" pitchFamily="34" charset="0"/>
              <a:buChar char="•"/>
            </a:pPr>
            <a:r>
              <a:rPr lang="en-US" sz="1200" dirty="0" err="1" smtClean="0">
                <a:solidFill>
                  <a:srgbClr val="000000"/>
                </a:solidFill>
              </a:rPr>
              <a:t>Websphere</a:t>
            </a:r>
            <a:r>
              <a:rPr lang="en-US" sz="1200" dirty="0" smtClean="0">
                <a:solidFill>
                  <a:srgbClr val="000000"/>
                </a:solidFill>
              </a:rPr>
              <a:t> MQ</a:t>
            </a:r>
          </a:p>
          <a:p>
            <a:pPr marL="285750" indent="-285750">
              <a:spcAft>
                <a:spcPts val="150"/>
              </a:spcAft>
              <a:buFont typeface="Arial" panose="020B0604020202020204" pitchFamily="34" charset="0"/>
              <a:buChar char="•"/>
            </a:pPr>
            <a:r>
              <a:rPr lang="en-US" sz="1200" dirty="0" smtClean="0">
                <a:solidFill>
                  <a:srgbClr val="000000"/>
                </a:solidFill>
              </a:rPr>
              <a:t>Azure Web Jobs</a:t>
            </a:r>
          </a:p>
          <a:p>
            <a:pPr marL="285750" indent="-285750">
              <a:spcAft>
                <a:spcPts val="150"/>
              </a:spcAft>
              <a:buFont typeface="Arial" panose="020B0604020202020204" pitchFamily="34" charset="0"/>
              <a:buChar char="•"/>
            </a:pPr>
            <a:r>
              <a:rPr lang="en-US" sz="1200" dirty="0" smtClean="0">
                <a:solidFill>
                  <a:srgbClr val="000000"/>
                </a:solidFill>
              </a:rPr>
              <a:t>Yammer</a:t>
            </a:r>
          </a:p>
          <a:p>
            <a:pPr marL="285750" indent="-285750">
              <a:spcAft>
                <a:spcPts val="150"/>
              </a:spcAft>
              <a:buFont typeface="Arial" panose="020B0604020202020204" pitchFamily="34" charset="0"/>
              <a:buChar char="•"/>
            </a:pPr>
            <a:r>
              <a:rPr lang="en-US" sz="1200" dirty="0" smtClean="0">
                <a:solidFill>
                  <a:srgbClr val="000000"/>
                </a:solidFill>
              </a:rPr>
              <a:t>Dynamics CRM</a:t>
            </a:r>
          </a:p>
          <a:p>
            <a:pPr marL="285750" indent="-285750">
              <a:spcAft>
                <a:spcPts val="150"/>
              </a:spcAft>
              <a:buFont typeface="Arial" panose="020B0604020202020204" pitchFamily="34" charset="0"/>
              <a:buChar char="•"/>
            </a:pPr>
            <a:r>
              <a:rPr lang="en-US" sz="1200" dirty="0" smtClean="0">
                <a:solidFill>
                  <a:srgbClr val="000000"/>
                </a:solidFill>
              </a:rPr>
              <a:t>Dynamics AX</a:t>
            </a:r>
          </a:p>
          <a:p>
            <a:pPr marL="285750" indent="-285750">
              <a:spcAft>
                <a:spcPts val="150"/>
              </a:spcAft>
              <a:buFont typeface="Arial" panose="020B0604020202020204" pitchFamily="34" charset="0"/>
              <a:buChar char="•"/>
            </a:pPr>
            <a:r>
              <a:rPr lang="en-US" sz="1200" dirty="0" smtClean="0">
                <a:solidFill>
                  <a:srgbClr val="000000"/>
                </a:solidFill>
              </a:rPr>
              <a:t>Hybrid Connectivity</a:t>
            </a:r>
          </a:p>
          <a:p>
            <a:pPr marL="285750" indent="-285750">
              <a:spcAft>
                <a:spcPts val="150"/>
              </a:spcAft>
              <a:buFont typeface="Arial" panose="020B0604020202020204" pitchFamily="34" charset="0"/>
              <a:buChar char="•"/>
            </a:pPr>
            <a:endParaRPr lang="en-US" sz="1200" dirty="0" smtClean="0">
              <a:solidFill>
                <a:srgbClr val="000000"/>
              </a:solidFill>
            </a:endParaRPr>
          </a:p>
          <a:p>
            <a:pPr marL="285750" indent="-285750">
              <a:spcAft>
                <a:spcPts val="150"/>
              </a:spcAft>
              <a:buFont typeface="Arial" panose="020B0604020202020204" pitchFamily="34" charset="0"/>
              <a:buChar char="•"/>
            </a:pPr>
            <a:endParaRPr lang="en-US" sz="1200" dirty="0" smtClean="0">
              <a:solidFill>
                <a:srgbClr val="000000"/>
              </a:solidFill>
            </a:endParaRPr>
          </a:p>
          <a:p>
            <a:pPr marL="285750" indent="-285750">
              <a:spcAft>
                <a:spcPts val="150"/>
              </a:spcAft>
              <a:buFont typeface="Arial" panose="020B0604020202020204" pitchFamily="34" charset="0"/>
              <a:buChar char="•"/>
            </a:pPr>
            <a:endParaRPr lang="en-US" sz="1200" dirty="0" smtClean="0">
              <a:solidFill>
                <a:srgbClr val="000000"/>
              </a:solidFill>
            </a:endParaRPr>
          </a:p>
          <a:p>
            <a:pPr marL="285750" indent="-285750">
              <a:spcAft>
                <a:spcPts val="150"/>
              </a:spcAft>
              <a:buFont typeface="Arial" panose="020B0604020202020204" pitchFamily="34" charset="0"/>
              <a:buChar char="•"/>
            </a:pPr>
            <a:endParaRPr lang="en-US" sz="1200" dirty="0" smtClean="0">
              <a:solidFill>
                <a:srgbClr val="000000"/>
              </a:solidFill>
            </a:endParaRPr>
          </a:p>
          <a:p>
            <a:pPr marL="285750" indent="-285750">
              <a:spcAft>
                <a:spcPts val="150"/>
              </a:spcAft>
              <a:buFont typeface="Arial" panose="020B0604020202020204" pitchFamily="34" charset="0"/>
              <a:buChar char="•"/>
            </a:pPr>
            <a:endParaRPr lang="en-US" sz="1200" dirty="0" smtClean="0">
              <a:solidFill>
                <a:srgbClr val="000000"/>
              </a:solidFill>
            </a:endParaRPr>
          </a:p>
          <a:p>
            <a:pPr marL="285750" indent="-285750">
              <a:spcAft>
                <a:spcPts val="150"/>
              </a:spcAft>
              <a:buFont typeface="Arial" panose="020B0604020202020204" pitchFamily="34" charset="0"/>
              <a:buChar char="•"/>
            </a:pPr>
            <a:endParaRPr lang="en-US" sz="1200" dirty="0" smtClean="0">
              <a:solidFill>
                <a:srgbClr val="000000"/>
              </a:solidFill>
            </a:endParaRPr>
          </a:p>
          <a:p>
            <a:pPr marL="285750" indent="-285750">
              <a:spcAft>
                <a:spcPts val="150"/>
              </a:spcAft>
              <a:buFont typeface="Arial" panose="020B0604020202020204" pitchFamily="34" charset="0"/>
              <a:buChar char="•"/>
            </a:pPr>
            <a:endParaRPr lang="en-US" sz="1200" dirty="0" smtClean="0">
              <a:solidFill>
                <a:srgbClr val="000000"/>
              </a:solidFill>
            </a:endParaRPr>
          </a:p>
        </p:txBody>
      </p:sp>
      <p:sp>
        <p:nvSpPr>
          <p:cNvPr id="4" name="Rectangle 3"/>
          <p:cNvSpPr/>
          <p:nvPr/>
        </p:nvSpPr>
        <p:spPr>
          <a:xfrm>
            <a:off x="554386" y="4964672"/>
            <a:ext cx="1785926" cy="1538883"/>
          </a:xfrm>
          <a:prstGeom prst="rect">
            <a:avLst/>
          </a:prstGeom>
        </p:spPr>
        <p:txBody>
          <a:bodyPr wrap="square">
            <a:spAutoFit/>
          </a:bodyPr>
          <a:lstStyle/>
          <a:p>
            <a:pPr marL="285750" indent="-285750">
              <a:spcAft>
                <a:spcPts val="150"/>
              </a:spcAft>
              <a:buFont typeface="Arial" panose="020B0604020202020204" pitchFamily="34" charset="0"/>
              <a:buChar char="•"/>
            </a:pPr>
            <a:r>
              <a:rPr lang="en-US" sz="1200" dirty="0">
                <a:solidFill>
                  <a:srgbClr val="FFFFFF"/>
                </a:solidFill>
              </a:rPr>
              <a:t>HTTP, HTTPS </a:t>
            </a:r>
          </a:p>
          <a:p>
            <a:pPr marL="285750" indent="-285750">
              <a:spcAft>
                <a:spcPts val="150"/>
              </a:spcAft>
              <a:buFont typeface="Arial" panose="020B0604020202020204" pitchFamily="34" charset="0"/>
              <a:buChar char="•"/>
            </a:pPr>
            <a:r>
              <a:rPr lang="en-US" sz="1200" dirty="0" smtClean="0">
                <a:solidFill>
                  <a:srgbClr val="FFFFFF"/>
                </a:solidFill>
              </a:rPr>
              <a:t>File</a:t>
            </a:r>
          </a:p>
          <a:p>
            <a:pPr marL="285750" indent="-285750">
              <a:spcAft>
                <a:spcPts val="150"/>
              </a:spcAft>
              <a:buFont typeface="Arial" panose="020B0604020202020204" pitchFamily="34" charset="0"/>
              <a:buChar char="•"/>
            </a:pPr>
            <a:r>
              <a:rPr lang="en-US" sz="1200" dirty="0" smtClean="0">
                <a:solidFill>
                  <a:srgbClr val="FFFFFF"/>
                </a:solidFill>
              </a:rPr>
              <a:t>Flat File</a:t>
            </a:r>
          </a:p>
          <a:p>
            <a:pPr marL="285750" indent="-285750">
              <a:spcAft>
                <a:spcPts val="150"/>
              </a:spcAft>
              <a:buFont typeface="Arial" panose="020B0604020202020204" pitchFamily="34" charset="0"/>
              <a:buChar char="•"/>
            </a:pPr>
            <a:r>
              <a:rPr lang="en-US" sz="1200" dirty="0" smtClean="0">
                <a:solidFill>
                  <a:srgbClr val="FFFFFF"/>
                </a:solidFill>
              </a:rPr>
              <a:t>FTP, SFTP</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a:solidFill>
                  <a:srgbClr val="FFFFFF"/>
                </a:solidFill>
              </a:rPr>
              <a:t>POP3/IMAP</a:t>
            </a:r>
          </a:p>
          <a:p>
            <a:pPr marL="285750" indent="-285750">
              <a:spcAft>
                <a:spcPts val="150"/>
              </a:spcAft>
              <a:buFont typeface="Arial" panose="020B0604020202020204" pitchFamily="34" charset="0"/>
              <a:buChar char="•"/>
            </a:pPr>
            <a:r>
              <a:rPr lang="en-US" sz="1200" dirty="0">
                <a:solidFill>
                  <a:srgbClr val="FFFFFF"/>
                </a:solidFill>
              </a:rPr>
              <a:t>SMTP</a:t>
            </a:r>
          </a:p>
          <a:p>
            <a:pPr marL="285750" indent="-285750">
              <a:spcAft>
                <a:spcPts val="150"/>
              </a:spcAft>
              <a:buFont typeface="Arial" panose="020B0604020202020204" pitchFamily="34" charset="0"/>
              <a:buChar char="•"/>
            </a:pPr>
            <a:r>
              <a:rPr lang="en-US" sz="1200" dirty="0">
                <a:solidFill>
                  <a:srgbClr val="FFFFFF"/>
                </a:solidFill>
              </a:rPr>
              <a:t>SOAP + WCF</a:t>
            </a:r>
          </a:p>
        </p:txBody>
      </p:sp>
      <p:sp>
        <p:nvSpPr>
          <p:cNvPr id="7" name="Rectangle 6"/>
          <p:cNvSpPr/>
          <p:nvPr/>
        </p:nvSpPr>
        <p:spPr>
          <a:xfrm>
            <a:off x="2880869" y="4964672"/>
            <a:ext cx="3953776" cy="1564531"/>
          </a:xfrm>
          <a:prstGeom prst="rect">
            <a:avLst/>
          </a:prstGeom>
        </p:spPr>
        <p:txBody>
          <a:bodyPr wrap="square" numCol="2">
            <a:spAutoFit/>
          </a:bodyPr>
          <a:lstStyle/>
          <a:p>
            <a:pPr marL="285750" indent="-285750">
              <a:spcAft>
                <a:spcPts val="150"/>
              </a:spcAft>
              <a:buFont typeface="Arial" panose="020B0604020202020204" pitchFamily="34" charset="0"/>
              <a:buChar char="•"/>
            </a:pPr>
            <a:r>
              <a:rPr lang="en-US" sz="1200" dirty="0" smtClean="0">
                <a:solidFill>
                  <a:srgbClr val="FFFFFF"/>
                </a:solidFill>
              </a:rPr>
              <a:t>Batching / </a:t>
            </a:r>
            <a:r>
              <a:rPr lang="en-US" sz="1200" dirty="0" err="1" smtClean="0">
                <a:solidFill>
                  <a:srgbClr val="FFFFFF"/>
                </a:solidFill>
              </a:rPr>
              <a:t>Debatching</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a:solidFill>
                  <a:srgbClr val="FFFFFF"/>
                </a:solidFill>
              </a:rPr>
              <a:t>Validate</a:t>
            </a:r>
          </a:p>
          <a:p>
            <a:pPr marL="285750" indent="-285750">
              <a:spcAft>
                <a:spcPts val="150"/>
              </a:spcAft>
              <a:buFont typeface="Arial" panose="020B0604020202020204" pitchFamily="34" charset="0"/>
              <a:buChar char="•"/>
            </a:pPr>
            <a:r>
              <a:rPr lang="en-US" sz="1200" dirty="0">
                <a:solidFill>
                  <a:srgbClr val="FFFFFF"/>
                </a:solidFill>
              </a:rPr>
              <a:t>Extract </a:t>
            </a:r>
            <a:r>
              <a:rPr lang="en-US" sz="1200" dirty="0" smtClean="0">
                <a:solidFill>
                  <a:srgbClr val="FFFFFF"/>
                </a:solidFill>
              </a:rPr>
              <a:t>(XPath</a:t>
            </a:r>
            <a:r>
              <a:rPr lang="en-US" sz="1200" dirty="0">
                <a:solidFill>
                  <a:srgbClr val="FFFFFF"/>
                </a:solidFill>
              </a:rPr>
              <a:t>)</a:t>
            </a:r>
          </a:p>
          <a:p>
            <a:pPr marL="285750" indent="-285750">
              <a:spcAft>
                <a:spcPts val="150"/>
              </a:spcAft>
              <a:buFont typeface="Arial" panose="020B0604020202020204" pitchFamily="34" charset="0"/>
              <a:buChar char="•"/>
            </a:pPr>
            <a:r>
              <a:rPr lang="en-US" sz="1200" dirty="0">
                <a:solidFill>
                  <a:srgbClr val="FFFFFF"/>
                </a:solidFill>
              </a:rPr>
              <a:t>Transform (+Mapper)</a:t>
            </a:r>
          </a:p>
          <a:p>
            <a:pPr marL="285750" indent="-285750">
              <a:spcAft>
                <a:spcPts val="150"/>
              </a:spcAft>
              <a:buFont typeface="Arial" panose="020B0604020202020204" pitchFamily="34" charset="0"/>
              <a:buChar char="•"/>
            </a:pPr>
            <a:r>
              <a:rPr lang="en-US" sz="1200" dirty="0" smtClean="0">
                <a:solidFill>
                  <a:srgbClr val="FFFFFF"/>
                </a:solidFill>
              </a:rPr>
              <a:t>Convert (XML-JSON)</a:t>
            </a:r>
            <a:endParaRPr lang="en-US" sz="1200" dirty="0">
              <a:solidFill>
                <a:srgbClr val="FFFFFF"/>
              </a:solidFill>
            </a:endParaRPr>
          </a:p>
          <a:p>
            <a:pPr marL="285750" indent="-285750">
              <a:spcAft>
                <a:spcPts val="150"/>
              </a:spcAft>
              <a:buFont typeface="Arial" panose="020B0604020202020204" pitchFamily="34" charset="0"/>
              <a:buChar char="•"/>
            </a:pPr>
            <a:r>
              <a:rPr lang="en-US" sz="1200" dirty="0">
                <a:solidFill>
                  <a:srgbClr val="FFFFFF"/>
                </a:solidFill>
              </a:rPr>
              <a:t>Convert (XML-FF)</a:t>
            </a:r>
          </a:p>
          <a:p>
            <a:pPr marL="285750" indent="-285750">
              <a:spcAft>
                <a:spcPts val="150"/>
              </a:spcAft>
              <a:buFont typeface="Arial" panose="020B0604020202020204" pitchFamily="34" charset="0"/>
              <a:buChar char="•"/>
            </a:pPr>
            <a:r>
              <a:rPr lang="en-US" sz="1200" dirty="0">
                <a:solidFill>
                  <a:srgbClr val="FFFFFF"/>
                </a:solidFill>
              </a:rPr>
              <a:t>X12</a:t>
            </a:r>
          </a:p>
          <a:p>
            <a:pPr marL="285750" indent="-285750">
              <a:spcAft>
                <a:spcPts val="150"/>
              </a:spcAft>
              <a:buFont typeface="Arial" panose="020B0604020202020204" pitchFamily="34" charset="0"/>
              <a:buChar char="•"/>
            </a:pPr>
            <a:r>
              <a:rPr lang="en-US" sz="1200" dirty="0">
                <a:solidFill>
                  <a:srgbClr val="FFFFFF"/>
                </a:solidFill>
              </a:rPr>
              <a:t>EDIFACT</a:t>
            </a:r>
          </a:p>
          <a:p>
            <a:pPr marL="285750" indent="-285750">
              <a:spcAft>
                <a:spcPts val="150"/>
              </a:spcAft>
              <a:buFont typeface="Arial" panose="020B0604020202020204" pitchFamily="34" charset="0"/>
              <a:buChar char="•"/>
            </a:pPr>
            <a:r>
              <a:rPr lang="en-US" sz="1200" dirty="0">
                <a:solidFill>
                  <a:srgbClr val="FFFFFF"/>
                </a:solidFill>
              </a:rPr>
              <a:t>AS2</a:t>
            </a:r>
          </a:p>
          <a:p>
            <a:pPr marL="285750" indent="-285750">
              <a:spcAft>
                <a:spcPts val="150"/>
              </a:spcAft>
              <a:buFont typeface="Arial" panose="020B0604020202020204" pitchFamily="34" charset="0"/>
              <a:buChar char="•"/>
            </a:pPr>
            <a:r>
              <a:rPr lang="en-US" sz="1200" dirty="0">
                <a:solidFill>
                  <a:srgbClr val="FFFFFF"/>
                </a:solidFill>
              </a:rPr>
              <a:t>TPMOM</a:t>
            </a:r>
          </a:p>
          <a:p>
            <a:pPr marL="285750" indent="-285750">
              <a:spcAft>
                <a:spcPts val="150"/>
              </a:spcAft>
              <a:buFont typeface="Arial" panose="020B0604020202020204" pitchFamily="34" charset="0"/>
              <a:buChar char="•"/>
            </a:pPr>
            <a:r>
              <a:rPr lang="en-US" sz="1200" dirty="0">
                <a:solidFill>
                  <a:srgbClr val="FFFFFF"/>
                </a:solidFill>
              </a:rPr>
              <a:t>Rules Engine</a:t>
            </a:r>
          </a:p>
        </p:txBody>
      </p:sp>
      <p:sp>
        <p:nvSpPr>
          <p:cNvPr id="8" name="Rectangle 7"/>
          <p:cNvSpPr/>
          <p:nvPr/>
        </p:nvSpPr>
        <p:spPr>
          <a:xfrm>
            <a:off x="492638" y="1372528"/>
            <a:ext cx="1340239" cy="341632"/>
          </a:xfrm>
          <a:prstGeom prst="rect">
            <a:avLst/>
          </a:prstGeom>
        </p:spPr>
        <p:txBody>
          <a:bodyPr wrap="none">
            <a:spAutoFit/>
          </a:bodyPr>
          <a:lstStyle/>
          <a:p>
            <a:pPr>
              <a:lnSpc>
                <a:spcPct val="90000"/>
              </a:lnSpc>
            </a:pPr>
            <a:r>
              <a:rPr lang="en-US" sz="1800" dirty="0">
                <a:solidFill>
                  <a:srgbClr val="FFFFFF"/>
                </a:solidFill>
              </a:rPr>
              <a:t>Connectors</a:t>
            </a:r>
            <a:endParaRPr lang="en-US" sz="2400" dirty="0">
              <a:solidFill>
                <a:srgbClr val="FFFFFF"/>
              </a:solidFill>
            </a:endParaRPr>
          </a:p>
        </p:txBody>
      </p:sp>
      <p:sp>
        <p:nvSpPr>
          <p:cNvPr id="10" name="Rectangle 9"/>
          <p:cNvSpPr/>
          <p:nvPr/>
        </p:nvSpPr>
        <p:spPr>
          <a:xfrm>
            <a:off x="492638" y="4557311"/>
            <a:ext cx="1133644" cy="369332"/>
          </a:xfrm>
          <a:prstGeom prst="rect">
            <a:avLst/>
          </a:prstGeom>
        </p:spPr>
        <p:txBody>
          <a:bodyPr wrap="none">
            <a:spAutoFit/>
          </a:bodyPr>
          <a:lstStyle/>
          <a:p>
            <a:r>
              <a:rPr lang="en-US" sz="1800" dirty="0">
                <a:solidFill>
                  <a:srgbClr val="FFFFFF"/>
                </a:solidFill>
              </a:rPr>
              <a:t>Protocols</a:t>
            </a:r>
          </a:p>
        </p:txBody>
      </p:sp>
      <p:sp>
        <p:nvSpPr>
          <p:cNvPr id="11" name="Rectangle 10"/>
          <p:cNvSpPr/>
          <p:nvPr/>
        </p:nvSpPr>
        <p:spPr>
          <a:xfrm>
            <a:off x="2828823" y="4585011"/>
            <a:ext cx="1750031" cy="341632"/>
          </a:xfrm>
          <a:prstGeom prst="rect">
            <a:avLst/>
          </a:prstGeom>
        </p:spPr>
        <p:txBody>
          <a:bodyPr wrap="none">
            <a:spAutoFit/>
          </a:bodyPr>
          <a:lstStyle/>
          <a:p>
            <a:pPr>
              <a:lnSpc>
                <a:spcPct val="90000"/>
              </a:lnSpc>
            </a:pPr>
            <a:r>
              <a:rPr lang="en-US" sz="1800" dirty="0" smtClean="0">
                <a:solidFill>
                  <a:srgbClr val="FFFFFF"/>
                </a:solidFill>
              </a:rPr>
              <a:t>BizTalk Services</a:t>
            </a:r>
            <a:endParaRPr lang="en-US" sz="2400" dirty="0">
              <a:solidFill>
                <a:srgbClr val="FFFFFF"/>
              </a:solidFill>
            </a:endParaRPr>
          </a:p>
        </p:txBody>
      </p:sp>
      <p:sp>
        <p:nvSpPr>
          <p:cNvPr id="14" name="Title 1"/>
          <p:cNvSpPr>
            <a:spLocks noGrp="1"/>
          </p:cNvSpPr>
          <p:nvPr>
            <p:ph type="title"/>
          </p:nvPr>
        </p:nvSpPr>
        <p:spPr>
          <a:xfrm>
            <a:off x="465413" y="288744"/>
            <a:ext cx="6300096" cy="854407"/>
          </a:xfrm>
        </p:spPr>
        <p:txBody>
          <a:bodyPr anchor="ctr"/>
          <a:lstStyle/>
          <a:p>
            <a:pPr>
              <a:lnSpc>
                <a:spcPct val="100000"/>
              </a:lnSpc>
            </a:pPr>
            <a:r>
              <a:rPr lang="en-US" sz="4000" dirty="0" smtClean="0">
                <a:solidFill>
                  <a:schemeClr val="bg1"/>
                </a:solidFill>
              </a:rPr>
              <a:t>Built-in API Connectors</a:t>
            </a:r>
            <a:endParaRPr lang="en-US" sz="4000" dirty="0">
              <a:solidFill>
                <a:schemeClr val="bg1"/>
              </a:solidFill>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40810" y="460018"/>
            <a:ext cx="683133" cy="683133"/>
          </a:xfrm>
          <a:prstGeom prst="rect">
            <a:avLst/>
          </a:prstGeom>
        </p:spPr>
      </p:pic>
    </p:spTree>
    <p:extLst>
      <p:ext uri="{BB962C8B-B14F-4D97-AF65-F5344CB8AC3E}">
        <p14:creationId xmlns:p14="http://schemas.microsoft.com/office/powerpoint/2010/main" val="1049768817"/>
      </p:ext>
    </p:extLst>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8857427" y="4314470"/>
            <a:ext cx="2635519" cy="1880588"/>
            <a:chOff x="6276897" y="3849484"/>
            <a:chExt cx="2584077" cy="1843881"/>
          </a:xfrm>
          <a:gradFill>
            <a:gsLst>
              <a:gs pos="98000">
                <a:schemeClr val="bg1">
                  <a:lumMod val="75000"/>
                </a:schemeClr>
              </a:gs>
              <a:gs pos="0">
                <a:schemeClr val="tx2">
                  <a:lumMod val="25000"/>
                </a:schemeClr>
              </a:gs>
            </a:gsLst>
            <a:lin ang="5400000" scaled="1"/>
          </a:gradFill>
        </p:grpSpPr>
        <p:sp>
          <p:nvSpPr>
            <p:cNvPr id="15" name="TextBox 14"/>
            <p:cNvSpPr txBox="1"/>
            <p:nvPr/>
          </p:nvSpPr>
          <p:spPr>
            <a:xfrm>
              <a:off x="6276897" y="4696209"/>
              <a:ext cx="2584077" cy="463339"/>
            </a:xfrm>
            <a:prstGeom prst="flowChartOffpageConnector">
              <a:avLst/>
            </a:prstGeom>
            <a:noFill/>
          </p:spPr>
          <p:txBody>
            <a:bodyPr wrap="square" rtlCol="0">
              <a:spAutoFit/>
            </a:bodyPr>
            <a:lstStyle/>
            <a:p>
              <a:pPr algn="ctr" defTabSz="914400">
                <a:defRPr/>
              </a:pPr>
              <a:r>
                <a:rPr lang="en-US" sz="1873" b="1" kern="0" cap="all" dirty="0" err="1" smtClean="0">
                  <a:solidFill>
                    <a:srgbClr val="FFFFFF"/>
                  </a:solidFill>
                </a:rPr>
                <a:t>Api</a:t>
              </a:r>
              <a:r>
                <a:rPr lang="en-US" sz="1873" b="1" kern="0" cap="all" dirty="0" smtClean="0">
                  <a:solidFill>
                    <a:srgbClr val="FFFFFF"/>
                  </a:solidFill>
                </a:rPr>
                <a:t> Apps</a:t>
              </a:r>
            </a:p>
          </p:txBody>
        </p:sp>
        <p:sp>
          <p:nvSpPr>
            <p:cNvPr id="16" name="TextBox 15"/>
            <p:cNvSpPr txBox="1"/>
            <p:nvPr/>
          </p:nvSpPr>
          <p:spPr>
            <a:xfrm>
              <a:off x="6276897" y="5112533"/>
              <a:ext cx="2584077" cy="580832"/>
            </a:xfrm>
            <a:prstGeom prst="flowChartOffpageConnector">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Easily build and consume APIs in the cloud</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4034" y="3849484"/>
              <a:ext cx="669799" cy="669799"/>
            </a:xfrm>
            <a:prstGeom prst="flowChartOffpageConnector">
              <a:avLst/>
            </a:prstGeom>
            <a:noFill/>
          </p:spPr>
        </p:pic>
      </p:grpSp>
      <p:grpSp>
        <p:nvGrpSpPr>
          <p:cNvPr id="42" name="Group 41"/>
          <p:cNvGrpSpPr/>
          <p:nvPr/>
        </p:nvGrpSpPr>
        <p:grpSpPr>
          <a:xfrm>
            <a:off x="5563520" y="1657250"/>
            <a:ext cx="3381437" cy="1713289"/>
            <a:chOff x="5563520" y="952400"/>
            <a:chExt cx="3381437" cy="1713289"/>
          </a:xfrm>
        </p:grpSpPr>
        <p:grpSp>
          <p:nvGrpSpPr>
            <p:cNvPr id="22" name="Group 21"/>
            <p:cNvGrpSpPr/>
            <p:nvPr/>
          </p:nvGrpSpPr>
          <p:grpSpPr>
            <a:xfrm>
              <a:off x="5563520" y="1750117"/>
              <a:ext cx="3381437" cy="915572"/>
              <a:chOff x="446273" y="4696209"/>
              <a:chExt cx="2982635" cy="897701"/>
            </a:xfrm>
          </p:grpSpPr>
          <p:sp>
            <p:nvSpPr>
              <p:cNvPr id="23" name="TextBox 22"/>
              <p:cNvSpPr txBox="1"/>
              <p:nvPr/>
            </p:nvSpPr>
            <p:spPr>
              <a:xfrm>
                <a:off x="634689" y="4696209"/>
                <a:ext cx="2584077" cy="459731"/>
              </a:xfrm>
              <a:prstGeom prst="hexagon">
                <a:avLst/>
              </a:prstGeom>
              <a:noFill/>
            </p:spPr>
            <p:txBody>
              <a:bodyPr wrap="square" rtlCol="0">
                <a:spAutoFit/>
              </a:bodyPr>
              <a:lstStyle/>
              <a:p>
                <a:pPr algn="ctr" defTabSz="914400">
                  <a:defRPr/>
                </a:pPr>
                <a:r>
                  <a:rPr lang="en-US" sz="1873" b="1" kern="0" cap="all" dirty="0" smtClean="0">
                    <a:solidFill>
                      <a:srgbClr val="FFFFFF"/>
                    </a:solidFill>
                  </a:rPr>
                  <a:t>Web Apps</a:t>
                </a:r>
              </a:p>
            </p:txBody>
          </p:sp>
          <p:sp>
            <p:nvSpPr>
              <p:cNvPr id="24" name="TextBox 23"/>
              <p:cNvSpPr txBox="1"/>
              <p:nvPr/>
            </p:nvSpPr>
            <p:spPr>
              <a:xfrm>
                <a:off x="446273" y="5017601"/>
                <a:ext cx="2982635" cy="576309"/>
              </a:xfrm>
              <a:prstGeom prst="hexagon">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Web apps that scale with your business</a:t>
                </a:r>
              </a:p>
            </p:txBody>
          </p:sp>
        </p:grpSp>
        <p:pic>
          <p:nvPicPr>
            <p:cNvPr id="32" name="Picture 31"/>
            <p:cNvPicPr>
              <a:picLocks noChangeAspect="1"/>
            </p:cNvPicPr>
            <p:nvPr/>
          </p:nvPicPr>
          <p:blipFill>
            <a:blip r:embed="rId4"/>
            <a:stretch>
              <a:fillRect/>
            </a:stretch>
          </p:blipFill>
          <p:spPr>
            <a:xfrm>
              <a:off x="6910333" y="952400"/>
              <a:ext cx="724385" cy="707495"/>
            </a:xfrm>
            <a:prstGeom prst="rect">
              <a:avLst/>
            </a:prstGeom>
          </p:spPr>
        </p:pic>
      </p:grpSp>
      <p:grpSp>
        <p:nvGrpSpPr>
          <p:cNvPr id="8" name="Group 7"/>
          <p:cNvGrpSpPr/>
          <p:nvPr/>
        </p:nvGrpSpPr>
        <p:grpSpPr>
          <a:xfrm>
            <a:off x="5924163" y="4259284"/>
            <a:ext cx="2635519" cy="1829151"/>
            <a:chOff x="8878944" y="3895961"/>
            <a:chExt cx="2635519" cy="1829151"/>
          </a:xfrm>
        </p:grpSpPr>
        <p:grpSp>
          <p:nvGrpSpPr>
            <p:cNvPr id="26" name="Group 25"/>
            <p:cNvGrpSpPr/>
            <p:nvPr/>
          </p:nvGrpSpPr>
          <p:grpSpPr>
            <a:xfrm>
              <a:off x="8878944" y="4823446"/>
              <a:ext cx="2635519" cy="901666"/>
              <a:chOff x="8881767" y="4696209"/>
              <a:chExt cx="2584077" cy="884066"/>
            </a:xfrm>
          </p:grpSpPr>
          <p:sp>
            <p:nvSpPr>
              <p:cNvPr id="27" name="TextBox 26"/>
              <p:cNvSpPr txBox="1"/>
              <p:nvPr/>
            </p:nvSpPr>
            <p:spPr>
              <a:xfrm>
                <a:off x="8881767" y="4696209"/>
                <a:ext cx="2584077" cy="380553"/>
              </a:xfrm>
              <a:prstGeom prst="rect">
                <a:avLst/>
              </a:prstGeom>
              <a:noFill/>
            </p:spPr>
            <p:txBody>
              <a:bodyPr wrap="square" rtlCol="0">
                <a:spAutoFit/>
              </a:bodyPr>
              <a:lstStyle/>
              <a:p>
                <a:pPr algn="ctr" defTabSz="914400">
                  <a:defRPr/>
                </a:pPr>
                <a:r>
                  <a:rPr lang="en-US" sz="1873" b="1" kern="0" cap="all" dirty="0" smtClean="0">
                    <a:solidFill>
                      <a:srgbClr val="FFFFFF"/>
                    </a:solidFill>
                  </a:rPr>
                  <a:t>LOGIC Apps</a:t>
                </a:r>
              </a:p>
            </p:txBody>
          </p:sp>
          <p:sp>
            <p:nvSpPr>
              <p:cNvPr id="28" name="TextBox 27"/>
              <p:cNvSpPr txBox="1"/>
              <p:nvPr/>
            </p:nvSpPr>
            <p:spPr>
              <a:xfrm>
                <a:off x="8881767" y="5112533"/>
                <a:ext cx="2584077" cy="467742"/>
              </a:xfrm>
              <a:prstGeom prst="rect">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Automate business process across SaaS and on-premises </a:t>
                </a:r>
              </a:p>
            </p:txBody>
          </p:sp>
        </p:grpSp>
        <p:pic>
          <p:nvPicPr>
            <p:cNvPr id="34" name="Picture 33"/>
            <p:cNvPicPr>
              <a:picLocks noChangeAspect="1"/>
            </p:cNvPicPr>
            <p:nvPr/>
          </p:nvPicPr>
          <p:blipFill>
            <a:blip r:embed="rId5"/>
            <a:stretch>
              <a:fillRect/>
            </a:stretch>
          </p:blipFill>
          <p:spPr>
            <a:xfrm>
              <a:off x="9803408" y="3895961"/>
              <a:ext cx="727877" cy="727065"/>
            </a:xfrm>
            <a:prstGeom prst="rect">
              <a:avLst/>
            </a:prstGeom>
          </p:spPr>
        </p:pic>
      </p:grpSp>
      <p:grpSp>
        <p:nvGrpSpPr>
          <p:cNvPr id="10" name="Group 9"/>
          <p:cNvGrpSpPr/>
          <p:nvPr/>
        </p:nvGrpSpPr>
        <p:grpSpPr>
          <a:xfrm>
            <a:off x="8857427" y="1565932"/>
            <a:ext cx="2635520" cy="1900905"/>
            <a:chOff x="8857427" y="774015"/>
            <a:chExt cx="2635520" cy="1900905"/>
          </a:xfrm>
        </p:grpSpPr>
        <p:grpSp>
          <p:nvGrpSpPr>
            <p:cNvPr id="18" name="Group 17"/>
            <p:cNvGrpSpPr/>
            <p:nvPr/>
          </p:nvGrpSpPr>
          <p:grpSpPr>
            <a:xfrm>
              <a:off x="8857427" y="1701981"/>
              <a:ext cx="2635520" cy="972939"/>
              <a:chOff x="3376682" y="4696209"/>
              <a:chExt cx="2584078" cy="953948"/>
            </a:xfrm>
          </p:grpSpPr>
          <p:sp>
            <p:nvSpPr>
              <p:cNvPr id="19" name="TextBox 18"/>
              <p:cNvSpPr txBox="1"/>
              <p:nvPr/>
            </p:nvSpPr>
            <p:spPr>
              <a:xfrm>
                <a:off x="3376683" y="4696209"/>
                <a:ext cx="2584077" cy="463339"/>
              </a:xfrm>
              <a:prstGeom prst="flowChartOffpageConnector">
                <a:avLst/>
              </a:prstGeom>
              <a:noFill/>
            </p:spPr>
            <p:txBody>
              <a:bodyPr wrap="square" rtlCol="0">
                <a:spAutoFit/>
              </a:bodyPr>
              <a:lstStyle/>
              <a:p>
                <a:pPr algn="ctr" defTabSz="914400">
                  <a:defRPr/>
                </a:pPr>
                <a:r>
                  <a:rPr lang="en-US" sz="1873" b="1" kern="0" cap="all" dirty="0" smtClean="0">
                    <a:solidFill>
                      <a:srgbClr val="FFFFFF"/>
                    </a:solidFill>
                  </a:rPr>
                  <a:t>Mobile Apps</a:t>
                </a:r>
              </a:p>
            </p:txBody>
          </p:sp>
          <p:sp>
            <p:nvSpPr>
              <p:cNvPr id="20" name="TextBox 19"/>
              <p:cNvSpPr txBox="1"/>
              <p:nvPr/>
            </p:nvSpPr>
            <p:spPr>
              <a:xfrm>
                <a:off x="3376682" y="5069325"/>
                <a:ext cx="2584077" cy="580832"/>
              </a:xfrm>
              <a:prstGeom prst="flowChartOffpageConnector">
                <a:avLst/>
              </a:prstGeom>
              <a:noFill/>
            </p:spPr>
            <p:txBody>
              <a:bodyPr wrap="square" lIns="186521" rIns="186521" rtlCol="0">
                <a:spAutoFit/>
              </a:bodyPr>
              <a:lstStyle/>
              <a:p>
                <a:pPr algn="ctr" defTabSz="914400">
                  <a:lnSpc>
                    <a:spcPts val="1530"/>
                  </a:lnSpc>
                  <a:defRPr/>
                </a:pPr>
                <a:r>
                  <a:rPr lang="en-US" sz="1428" kern="0" dirty="0" smtClean="0">
                    <a:solidFill>
                      <a:srgbClr val="FFFFFF"/>
                    </a:solidFill>
                    <a:latin typeface="Segoe UI Light"/>
                  </a:rPr>
                  <a:t>Build Mobile apps for any device</a:t>
                </a:r>
              </a:p>
            </p:txBody>
          </p:sp>
        </p:grpSp>
        <p:pic>
          <p:nvPicPr>
            <p:cNvPr id="36" name="Picture 35"/>
            <p:cNvPicPr>
              <a:picLocks noChangeAspect="1"/>
            </p:cNvPicPr>
            <p:nvPr/>
          </p:nvPicPr>
          <p:blipFill>
            <a:blip r:embed="rId6"/>
            <a:stretch>
              <a:fillRect/>
            </a:stretch>
          </p:blipFill>
          <p:spPr>
            <a:xfrm>
              <a:off x="9897141" y="774015"/>
              <a:ext cx="556316" cy="798813"/>
            </a:xfrm>
            <a:prstGeom prst="rect">
              <a:avLst/>
            </a:prstGeom>
          </p:spPr>
        </p:pic>
      </p:grpSp>
      <p:pic>
        <p:nvPicPr>
          <p:cNvPr id="31" name="Picture 3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22024" y="2242734"/>
            <a:ext cx="3109375" cy="3109375"/>
          </a:xfrm>
          <a:prstGeom prst="rect">
            <a:avLst/>
          </a:prstGeom>
        </p:spPr>
      </p:pic>
      <p:cxnSp>
        <p:nvCxnSpPr>
          <p:cNvPr id="5" name="Straight Connector 4"/>
          <p:cNvCxnSpPr/>
          <p:nvPr/>
        </p:nvCxnSpPr>
        <p:spPr>
          <a:xfrm flipH="1">
            <a:off x="8624298" y="1200853"/>
            <a:ext cx="18467" cy="5471449"/>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970900" y="3795929"/>
            <a:ext cx="5343730" cy="4661"/>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4924540" y="3620496"/>
            <a:ext cx="462708" cy="272496"/>
            <a:chOff x="4924540" y="2915646"/>
            <a:chExt cx="462708" cy="272496"/>
          </a:xfrm>
          <a:solidFill>
            <a:schemeClr val="tx1"/>
          </a:solidFill>
        </p:grpSpPr>
        <p:sp>
          <p:nvSpPr>
            <p:cNvPr id="39" name="Rectangle 38"/>
            <p:cNvSpPr/>
            <p:nvPr/>
          </p:nvSpPr>
          <p:spPr bwMode="auto">
            <a:xfrm>
              <a:off x="4924540" y="2915646"/>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0" name="Rectangle 39"/>
            <p:cNvSpPr/>
            <p:nvPr/>
          </p:nvSpPr>
          <p:spPr bwMode="auto">
            <a:xfrm>
              <a:off x="4924540" y="3102933"/>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30" name="Title 2"/>
          <p:cNvSpPr txBox="1">
            <a:spLocks/>
          </p:cNvSpPr>
          <p:nvPr/>
        </p:nvSpPr>
        <p:spPr>
          <a:xfrm>
            <a:off x="526739" y="365660"/>
            <a:ext cx="11312335"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lnSpc>
                <a:spcPct val="100000"/>
              </a:lnSpc>
              <a:spcAft>
                <a:spcPts val="600"/>
              </a:spcAft>
            </a:pPr>
            <a:r>
              <a:rPr lang="en-US" sz="4896" dirty="0" smtClean="0">
                <a:solidFill>
                  <a:srgbClr val="FFFFFF"/>
                </a:solidFill>
              </a:rPr>
              <a:t>App Service</a:t>
            </a:r>
            <a:endParaRPr lang="en-US" sz="3264" dirty="0">
              <a:solidFill>
                <a:srgbClr val="FFFFFF"/>
              </a:solidFill>
            </a:endParaRPr>
          </a:p>
        </p:txBody>
      </p:sp>
    </p:spTree>
    <p:extLst>
      <p:ext uri="{BB962C8B-B14F-4D97-AF65-F5344CB8AC3E}">
        <p14:creationId xmlns:p14="http://schemas.microsoft.com/office/powerpoint/2010/main" val="3947683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25367" y="365660"/>
            <a:ext cx="11312335" cy="5131579"/>
            <a:chOff x="526739" y="365660"/>
            <a:chExt cx="11312335" cy="5131579"/>
          </a:xfrm>
        </p:grpSpPr>
        <p:sp>
          <p:nvSpPr>
            <p:cNvPr id="2" name="Rectangle 1"/>
            <p:cNvSpPr/>
            <p:nvPr/>
          </p:nvSpPr>
          <p:spPr bwMode="auto">
            <a:xfrm>
              <a:off x="2653885" y="1637686"/>
              <a:ext cx="2233075" cy="2233075"/>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0" name="Rectangle 29"/>
            <p:cNvSpPr/>
            <p:nvPr/>
          </p:nvSpPr>
          <p:spPr bwMode="auto">
            <a:xfrm>
              <a:off x="5031326" y="1637686"/>
              <a:ext cx="2233075" cy="2233075"/>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3" name="Rectangle 32"/>
            <p:cNvSpPr/>
            <p:nvPr/>
          </p:nvSpPr>
          <p:spPr bwMode="auto">
            <a:xfrm>
              <a:off x="7408765" y="1637686"/>
              <a:ext cx="2233075" cy="2233075"/>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3" name="TextBox 22"/>
            <p:cNvSpPr txBox="1"/>
            <p:nvPr/>
          </p:nvSpPr>
          <p:spPr>
            <a:xfrm>
              <a:off x="2643725" y="3209565"/>
              <a:ext cx="2243235" cy="472563"/>
            </a:xfrm>
            <a:prstGeom prst="hexagon">
              <a:avLst/>
            </a:prstGeom>
            <a:noFill/>
          </p:spPr>
          <p:txBody>
            <a:bodyPr wrap="square" rtlCol="0">
              <a:spAutoFit/>
            </a:bodyPr>
            <a:lstStyle/>
            <a:p>
              <a:pPr algn="ctr" defTabSz="914400">
                <a:defRPr/>
              </a:pPr>
              <a:r>
                <a:rPr lang="en-US" sz="1873" b="1" kern="0" cap="all" dirty="0" smtClean="0">
                  <a:solidFill>
                    <a:srgbClr val="FFFFFF"/>
                  </a:solidFill>
                </a:rPr>
                <a:t>Web Apps</a:t>
              </a:r>
            </a:p>
          </p:txBody>
        </p:sp>
        <p:pic>
          <p:nvPicPr>
            <p:cNvPr id="32" name="Picture 31"/>
            <p:cNvPicPr>
              <a:picLocks noChangeAspect="1"/>
            </p:cNvPicPr>
            <p:nvPr/>
          </p:nvPicPr>
          <p:blipFill>
            <a:blip r:embed="rId3"/>
            <a:stretch>
              <a:fillRect/>
            </a:stretch>
          </p:blipFill>
          <p:spPr>
            <a:xfrm>
              <a:off x="3426516" y="2044605"/>
              <a:ext cx="724385" cy="707495"/>
            </a:xfrm>
            <a:prstGeom prst="rect">
              <a:avLst/>
            </a:prstGeom>
          </p:spPr>
        </p:pic>
        <p:sp>
          <p:nvSpPr>
            <p:cNvPr id="27" name="TextBox 26"/>
            <p:cNvSpPr txBox="1"/>
            <p:nvPr/>
          </p:nvSpPr>
          <p:spPr>
            <a:xfrm>
              <a:off x="5031324" y="3254434"/>
              <a:ext cx="2233078" cy="388129"/>
            </a:xfrm>
            <a:prstGeom prst="rect">
              <a:avLst/>
            </a:prstGeom>
            <a:noFill/>
          </p:spPr>
          <p:txBody>
            <a:bodyPr wrap="square" rtlCol="0">
              <a:spAutoFit/>
            </a:bodyPr>
            <a:lstStyle/>
            <a:p>
              <a:pPr algn="ctr" defTabSz="914400">
                <a:defRPr/>
              </a:pPr>
              <a:r>
                <a:rPr lang="en-US" sz="1873" b="1" kern="0" cap="all" dirty="0" smtClean="0">
                  <a:solidFill>
                    <a:srgbClr val="FFFFFF"/>
                  </a:solidFill>
                </a:rPr>
                <a:t>LOGIC Apps</a:t>
              </a:r>
            </a:p>
          </p:txBody>
        </p:sp>
        <p:pic>
          <p:nvPicPr>
            <p:cNvPr id="34" name="Picture 33"/>
            <p:cNvPicPr>
              <a:picLocks noChangeAspect="1"/>
            </p:cNvPicPr>
            <p:nvPr/>
          </p:nvPicPr>
          <p:blipFill>
            <a:blip r:embed="rId4"/>
            <a:stretch>
              <a:fillRect/>
            </a:stretch>
          </p:blipFill>
          <p:spPr>
            <a:xfrm>
              <a:off x="5855045" y="2043154"/>
              <a:ext cx="727877" cy="727065"/>
            </a:xfrm>
            <a:prstGeom prst="rect">
              <a:avLst/>
            </a:prstGeom>
          </p:spPr>
        </p:pic>
        <p:sp>
          <p:nvSpPr>
            <p:cNvPr id="19" name="TextBox 18"/>
            <p:cNvSpPr txBox="1"/>
            <p:nvPr/>
          </p:nvSpPr>
          <p:spPr>
            <a:xfrm>
              <a:off x="7408766" y="3264164"/>
              <a:ext cx="2243236" cy="472563"/>
            </a:xfrm>
            <a:prstGeom prst="flowChartOffpageConnector">
              <a:avLst/>
            </a:prstGeom>
            <a:noFill/>
          </p:spPr>
          <p:txBody>
            <a:bodyPr wrap="square" rtlCol="0">
              <a:spAutoFit/>
            </a:bodyPr>
            <a:lstStyle/>
            <a:p>
              <a:pPr algn="ctr" defTabSz="914400">
                <a:defRPr/>
              </a:pPr>
              <a:r>
                <a:rPr lang="en-US" sz="1873" b="1" kern="0" cap="all" dirty="0" smtClean="0">
                  <a:solidFill>
                    <a:srgbClr val="FFFFFF"/>
                  </a:solidFill>
                </a:rPr>
                <a:t>Mobile Apps</a:t>
              </a:r>
            </a:p>
          </p:txBody>
        </p:sp>
        <p:pic>
          <p:nvPicPr>
            <p:cNvPr id="36" name="Picture 35"/>
            <p:cNvPicPr>
              <a:picLocks noChangeAspect="1"/>
            </p:cNvPicPr>
            <p:nvPr/>
          </p:nvPicPr>
          <p:blipFill>
            <a:blip r:embed="rId5"/>
            <a:stretch>
              <a:fillRect/>
            </a:stretch>
          </p:blipFill>
          <p:spPr>
            <a:xfrm>
              <a:off x="8262258" y="2047127"/>
              <a:ext cx="505992" cy="726554"/>
            </a:xfrm>
            <a:prstGeom prst="rect">
              <a:avLst/>
            </a:prstGeom>
          </p:spPr>
        </p:pic>
        <p:sp>
          <p:nvSpPr>
            <p:cNvPr id="29" name="Title 2"/>
            <p:cNvSpPr txBox="1">
              <a:spLocks/>
            </p:cNvSpPr>
            <p:nvPr/>
          </p:nvSpPr>
          <p:spPr>
            <a:xfrm>
              <a:off x="526739" y="365660"/>
              <a:ext cx="11312335"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lnSpc>
                  <a:spcPct val="100000"/>
                </a:lnSpc>
                <a:spcAft>
                  <a:spcPts val="600"/>
                </a:spcAft>
              </a:pPr>
              <a:r>
                <a:rPr lang="en-US" sz="4896" dirty="0" smtClean="0">
                  <a:solidFill>
                    <a:srgbClr val="FFFFFF"/>
                  </a:solidFill>
                </a:rPr>
                <a:t>App Service</a:t>
              </a:r>
              <a:endParaRPr lang="en-US" sz="3264" dirty="0">
                <a:solidFill>
                  <a:srgbClr val="FFFFFF"/>
                </a:solidFill>
              </a:endParaRPr>
            </a:p>
          </p:txBody>
        </p:sp>
        <p:sp>
          <p:nvSpPr>
            <p:cNvPr id="35" name="Rectangle 34"/>
            <p:cNvSpPr/>
            <p:nvPr/>
          </p:nvSpPr>
          <p:spPr bwMode="auto">
            <a:xfrm>
              <a:off x="2643725" y="3994806"/>
              <a:ext cx="7008276" cy="1502433"/>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pic>
          <p:nvPicPr>
            <p:cNvPr id="37" name="Picture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06297" y="4203769"/>
              <a:ext cx="683133" cy="683133"/>
            </a:xfrm>
            <a:prstGeom prst="rect">
              <a:avLst/>
            </a:prstGeom>
            <a:noFill/>
          </p:spPr>
        </p:pic>
        <p:sp>
          <p:nvSpPr>
            <p:cNvPr id="38" name="TextBox 37"/>
            <p:cNvSpPr txBox="1"/>
            <p:nvPr/>
          </p:nvSpPr>
          <p:spPr>
            <a:xfrm>
              <a:off x="5253310" y="4948471"/>
              <a:ext cx="1789106" cy="472563"/>
            </a:xfrm>
            <a:prstGeom prst="flowChartOffpageConnector">
              <a:avLst/>
            </a:prstGeom>
            <a:noFill/>
          </p:spPr>
          <p:txBody>
            <a:bodyPr wrap="square" rtlCol="0">
              <a:spAutoFit/>
            </a:bodyPr>
            <a:lstStyle/>
            <a:p>
              <a:pPr algn="ctr" defTabSz="914400">
                <a:defRPr/>
              </a:pPr>
              <a:r>
                <a:rPr lang="en-US" sz="1873" b="1" kern="0" cap="all" dirty="0" err="1" smtClean="0">
                  <a:solidFill>
                    <a:srgbClr val="FFFFFF"/>
                  </a:solidFill>
                </a:rPr>
                <a:t>Api</a:t>
              </a:r>
              <a:r>
                <a:rPr lang="en-US" sz="1873" b="1" kern="0" cap="all" dirty="0" smtClean="0">
                  <a:solidFill>
                    <a:srgbClr val="FFFFFF"/>
                  </a:solidFill>
                </a:rPr>
                <a:t> Apps</a:t>
              </a:r>
            </a:p>
          </p:txBody>
        </p:sp>
      </p:grpSp>
      <p:grpSp>
        <p:nvGrpSpPr>
          <p:cNvPr id="6" name="Group 5"/>
          <p:cNvGrpSpPr/>
          <p:nvPr/>
        </p:nvGrpSpPr>
        <p:grpSpPr>
          <a:xfrm>
            <a:off x="8628185" y="0"/>
            <a:ext cx="3808290" cy="6994525"/>
            <a:chOff x="8628185" y="0"/>
            <a:chExt cx="3808290" cy="6994525"/>
          </a:xfrm>
        </p:grpSpPr>
        <p:sp>
          <p:nvSpPr>
            <p:cNvPr id="4" name="Rectangle 3"/>
            <p:cNvSpPr/>
            <p:nvPr/>
          </p:nvSpPr>
          <p:spPr bwMode="auto">
            <a:xfrm>
              <a:off x="8628185" y="0"/>
              <a:ext cx="3808290" cy="6994525"/>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4" name="Title 3"/>
            <p:cNvSpPr txBox="1">
              <a:spLocks/>
            </p:cNvSpPr>
            <p:nvPr/>
          </p:nvSpPr>
          <p:spPr>
            <a:xfrm>
              <a:off x="8964153" y="639287"/>
              <a:ext cx="3157509" cy="917575"/>
            </a:xfrm>
            <a:prstGeom prst="rect">
              <a:avLst/>
            </a:prstGeom>
          </p:spPr>
          <p:txBody>
            <a:bodyPr/>
            <a:lstStyle>
              <a:lvl1pPr algn="l" defTabSz="932293" rtl="0" eaLnBrk="1" latinLnBrk="0" hangingPunct="1">
                <a:lnSpc>
                  <a:spcPct val="90000"/>
                </a:lnSpc>
                <a:spcBef>
                  <a:spcPct val="0"/>
                </a:spcBef>
                <a:buNone/>
                <a:defRPr lang="en-US" sz="5199" b="0" kern="1200" cap="none" spc="-102" baseline="0" dirty="0" smtClean="0">
                  <a:ln w="3175">
                    <a:noFill/>
                  </a:ln>
                  <a:solidFill>
                    <a:schemeClr val="bg1"/>
                  </a:solidFill>
                  <a:effectLst/>
                  <a:latin typeface="+mj-lt"/>
                  <a:ea typeface="+mn-ea"/>
                  <a:cs typeface="Segoe UI" pitchFamily="34" charset="0"/>
                </a:defRPr>
              </a:lvl1pPr>
            </a:lstStyle>
            <a:p>
              <a:r>
                <a:rPr lang="en-US" sz="2800" dirty="0" smtClean="0">
                  <a:solidFill>
                    <a:schemeClr val="bg2">
                      <a:lumMod val="20000"/>
                      <a:lumOff val="80000"/>
                    </a:schemeClr>
                  </a:solidFill>
                  <a:latin typeface="Segoe UI Semilight" panose="020B0402040204020203" pitchFamily="34" charset="0"/>
                  <a:cs typeface="Segoe UI Semilight" panose="020B0402040204020203" pitchFamily="34" charset="0"/>
                </a:rPr>
                <a:t>End-to-end car dealership example</a:t>
              </a:r>
              <a:endParaRPr lang="en-US" sz="2800" dirty="0">
                <a:solidFill>
                  <a:schemeClr val="bg2">
                    <a:lumMod val="20000"/>
                    <a:lumOff val="80000"/>
                  </a:schemeClr>
                </a:solidFill>
                <a:latin typeface="Segoe UI Semilight" panose="020B0402040204020203" pitchFamily="34" charset="0"/>
                <a:cs typeface="Segoe UI Semilight" panose="020B0402040204020203" pitchFamily="34" charset="0"/>
              </a:endParaRPr>
            </a:p>
          </p:txBody>
        </p:sp>
        <p:sp>
          <p:nvSpPr>
            <p:cNvPr id="45" name="Content Placeholder 1"/>
            <p:cNvSpPr txBox="1">
              <a:spLocks/>
            </p:cNvSpPr>
            <p:nvPr/>
          </p:nvSpPr>
          <p:spPr>
            <a:xfrm>
              <a:off x="8964153" y="1946406"/>
              <a:ext cx="3288193" cy="1892061"/>
            </a:xfrm>
            <a:prstGeom prst="rect">
              <a:avLst/>
            </a:prstGeom>
            <a:noFill/>
          </p:spPr>
          <p:txBody>
            <a:bodyPr>
              <a:noAutofit/>
            </a:bodyPr>
            <a:lstStyle>
              <a:lvl1pPr marL="460375" indent="-460375" algn="l" defTabSz="914363" rtl="0" eaLnBrk="1" latinLnBrk="0" hangingPunct="1">
                <a:lnSpc>
                  <a:spcPct val="90000"/>
                </a:lnSpc>
                <a:spcBef>
                  <a:spcPct val="20000"/>
                </a:spcBef>
                <a:buSzPct val="80000"/>
                <a:buFont typeface="Arial" pitchFamily="34" charset="0"/>
                <a:buChar char="•"/>
                <a:defRPr sz="3200" kern="1200">
                  <a:gradFill>
                    <a:gsLst>
                      <a:gs pos="0">
                        <a:srgbClr val="595959"/>
                      </a:gs>
                      <a:gs pos="86000">
                        <a:srgbClr val="595959"/>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80000"/>
                <a:buFont typeface="Arial" pitchFamily="34" charset="0"/>
                <a:buChar char="•"/>
                <a:defRPr sz="2800" kern="1200">
                  <a:gradFill>
                    <a:gsLst>
                      <a:gs pos="0">
                        <a:srgbClr val="595959"/>
                      </a:gs>
                      <a:gs pos="86000">
                        <a:srgbClr val="595959"/>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80000"/>
                <a:buFont typeface="Arial" pitchFamily="34" charset="0"/>
                <a:buChar char="•"/>
                <a:defRPr sz="2400" kern="1200">
                  <a:gradFill>
                    <a:gsLst>
                      <a:gs pos="0">
                        <a:srgbClr val="595959"/>
                      </a:gs>
                      <a:gs pos="86000">
                        <a:srgbClr val="595959"/>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80000"/>
                <a:buFont typeface="Arial" pitchFamily="34" charset="0"/>
                <a:buChar char="•"/>
                <a:defRPr sz="2000" kern="1200">
                  <a:gradFill>
                    <a:gsLst>
                      <a:gs pos="0">
                        <a:srgbClr val="595959"/>
                      </a:gs>
                      <a:gs pos="86000">
                        <a:srgbClr val="595959"/>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80000"/>
                <a:buFont typeface="Arial" pitchFamily="34" charset="0"/>
                <a:buChar char="•"/>
                <a:defRPr sz="2000" kern="1200">
                  <a:gradFill>
                    <a:gsLst>
                      <a:gs pos="0">
                        <a:srgbClr val="595959"/>
                      </a:gs>
                      <a:gs pos="86000">
                        <a:srgbClr val="595959"/>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0988" lvl="1" indent="-280988" defTabSz="932597">
                <a:lnSpc>
                  <a:spcPct val="100000"/>
                </a:lnSpc>
                <a:spcBef>
                  <a:spcPts val="0"/>
                </a:spcBef>
                <a:spcAft>
                  <a:spcPts val="1800"/>
                </a:spcAft>
                <a:buClr>
                  <a:schemeClr val="bg2">
                    <a:lumMod val="60000"/>
                    <a:lumOff val="40000"/>
                  </a:schemeClr>
                </a:buClr>
                <a:buFont typeface="+mj-lt"/>
                <a:buAutoNum type="arabicPeriod"/>
                <a:defRPr/>
              </a:pPr>
              <a:r>
                <a:rPr lang="en-US" sz="2400" dirty="0" smtClean="0">
                  <a:solidFill>
                    <a:srgbClr val="FFFFFF"/>
                  </a:solidFill>
                  <a:latin typeface="Segoe UI Semilight" panose="020B0402040204020203" pitchFamily="34" charset="0"/>
                  <a:ea typeface="Calibri" panose="020F0502020204030204" pitchFamily="34" charset="0"/>
                  <a:cs typeface="Segoe UI Semilight" panose="020B0402040204020203" pitchFamily="34" charset="0"/>
                </a:rPr>
                <a:t>Customer book appointment</a:t>
              </a:r>
            </a:p>
            <a:p>
              <a:pPr marL="280988" lvl="1" indent="-280988" defTabSz="932597">
                <a:lnSpc>
                  <a:spcPct val="100000"/>
                </a:lnSpc>
                <a:spcBef>
                  <a:spcPts val="0"/>
                </a:spcBef>
                <a:spcAft>
                  <a:spcPts val="1800"/>
                </a:spcAft>
                <a:buClr>
                  <a:schemeClr val="bg2">
                    <a:lumMod val="60000"/>
                    <a:lumOff val="40000"/>
                  </a:schemeClr>
                </a:buClr>
                <a:buFont typeface="+mj-lt"/>
                <a:buAutoNum type="arabicPeriod"/>
                <a:defRPr/>
              </a:pPr>
              <a:r>
                <a:rPr lang="en-US" sz="2400" dirty="0" smtClean="0">
                  <a:solidFill>
                    <a:srgbClr val="FFFFFF"/>
                  </a:solidFill>
                  <a:latin typeface="Segoe UI Semilight" panose="020B0402040204020203" pitchFamily="34" charset="0"/>
                  <a:ea typeface="Calibri" panose="020F0502020204030204" pitchFamily="34" charset="0"/>
                  <a:cs typeface="Segoe UI Semilight" panose="020B0402040204020203" pitchFamily="34" charset="0"/>
                </a:rPr>
                <a:t>Service Advisor assigns a technician</a:t>
              </a:r>
            </a:p>
            <a:p>
              <a:pPr marL="280988" lvl="1" indent="-280988" defTabSz="932597">
                <a:lnSpc>
                  <a:spcPct val="100000"/>
                </a:lnSpc>
                <a:spcBef>
                  <a:spcPts val="0"/>
                </a:spcBef>
                <a:spcAft>
                  <a:spcPts val="1800"/>
                </a:spcAft>
                <a:buClr>
                  <a:schemeClr val="bg2">
                    <a:lumMod val="60000"/>
                    <a:lumOff val="40000"/>
                  </a:schemeClr>
                </a:buClr>
                <a:buFont typeface="+mj-lt"/>
                <a:buAutoNum type="arabicPeriod"/>
                <a:defRPr/>
              </a:pPr>
              <a:r>
                <a:rPr lang="en-US" sz="2400" dirty="0" smtClean="0">
                  <a:solidFill>
                    <a:srgbClr val="FFFFFF"/>
                  </a:solidFill>
                  <a:latin typeface="Segoe UI Semilight" panose="020B0402040204020203" pitchFamily="34" charset="0"/>
                  <a:ea typeface="Calibri" panose="020F0502020204030204" pitchFamily="34" charset="0"/>
                  <a:cs typeface="Segoe UI Semilight" panose="020B0402040204020203" pitchFamily="34" charset="0"/>
                </a:rPr>
                <a:t>Service Technician closes out service work</a:t>
              </a:r>
              <a:endParaRPr lang="en-US" sz="2400" dirty="0">
                <a:solidFill>
                  <a:srgbClr val="FFFFFF"/>
                </a:solidFill>
                <a:latin typeface="Segoe UI Semilight" panose="020B0402040204020203" pitchFamily="34" charset="0"/>
                <a:ea typeface="Calibri" panose="020F0502020204030204" pitchFamily="34" charset="0"/>
                <a:cs typeface="Segoe UI Semilight" panose="020B0402040204020203" pitchFamily="34" charset="0"/>
              </a:endParaRPr>
            </a:p>
          </p:txBody>
        </p:sp>
      </p:grpSp>
    </p:spTree>
    <p:extLst>
      <p:ext uri="{BB962C8B-B14F-4D97-AF65-F5344CB8AC3E}">
        <p14:creationId xmlns:p14="http://schemas.microsoft.com/office/powerpoint/2010/main" val="31963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fill="hold" nodeType="clickEffect">
                                  <p:stCondLst>
                                    <p:cond delay="0"/>
                                  </p:stCondLst>
                                  <p:childTnLst>
                                    <p:animMotion origin="layout" path="M -4.07965E-6 -4.12619E-6 L -0.12662 -4.12619E-6 " pathEditMode="relative" rAng="0" ptsTypes="AA">
                                      <p:cBhvr>
                                        <p:cTn id="6" dur="1000" fill="hold"/>
                                        <p:tgtEl>
                                          <p:spTgt spid="3"/>
                                        </p:tgtEl>
                                        <p:attrNameLst>
                                          <p:attrName>ppt_x</p:attrName>
                                          <p:attrName>ppt_y</p:attrName>
                                        </p:attrNameLst>
                                      </p:cBhvr>
                                      <p:rCtr x="-6331" y="0"/>
                                    </p:animMotion>
                                  </p:childTnLst>
                                </p:cTn>
                              </p:par>
                              <p:par>
                                <p:cTn id="7" presetID="12" presetClass="entr" presetSubtype="2"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1000"/>
                                        <p:tgtEl>
                                          <p:spTgt spid="6"/>
                                        </p:tgtEl>
                                        <p:attrNameLst>
                                          <p:attrName>ppt_x</p:attrName>
                                        </p:attrNameLst>
                                      </p:cBhvr>
                                      <p:tavLst>
                                        <p:tav tm="0">
                                          <p:val>
                                            <p:strVal val="#ppt_x+#ppt_w*1.125000"/>
                                          </p:val>
                                        </p:tav>
                                        <p:tav tm="100000">
                                          <p:val>
                                            <p:strVal val="#ppt_x"/>
                                          </p:val>
                                        </p:tav>
                                      </p:tavLst>
                                    </p:anim>
                                    <p:animEffect transition="in" filter="wipe(left)">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p:cNvGrpSpPr/>
          <p:nvPr/>
        </p:nvGrpSpPr>
        <p:grpSpPr>
          <a:xfrm>
            <a:off x="526739" y="365660"/>
            <a:ext cx="11312335" cy="5131579"/>
            <a:chOff x="526739" y="365660"/>
            <a:chExt cx="11312335" cy="5131579"/>
          </a:xfrm>
        </p:grpSpPr>
        <p:sp>
          <p:nvSpPr>
            <p:cNvPr id="87" name="Rectangle 86"/>
            <p:cNvSpPr/>
            <p:nvPr/>
          </p:nvSpPr>
          <p:spPr bwMode="auto">
            <a:xfrm>
              <a:off x="2653885" y="1637686"/>
              <a:ext cx="2233075" cy="2233075"/>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88" name="Rectangle 87"/>
            <p:cNvSpPr/>
            <p:nvPr/>
          </p:nvSpPr>
          <p:spPr bwMode="auto">
            <a:xfrm>
              <a:off x="5031326" y="1637686"/>
              <a:ext cx="2233075" cy="2233075"/>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89" name="Rectangle 88"/>
            <p:cNvSpPr/>
            <p:nvPr/>
          </p:nvSpPr>
          <p:spPr bwMode="auto">
            <a:xfrm>
              <a:off x="7408765" y="1637686"/>
              <a:ext cx="2233075" cy="2233075"/>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90" name="TextBox 89"/>
            <p:cNvSpPr txBox="1"/>
            <p:nvPr/>
          </p:nvSpPr>
          <p:spPr>
            <a:xfrm>
              <a:off x="2643725" y="3209565"/>
              <a:ext cx="2243235" cy="472563"/>
            </a:xfrm>
            <a:prstGeom prst="hexagon">
              <a:avLst/>
            </a:prstGeom>
            <a:noFill/>
          </p:spPr>
          <p:txBody>
            <a:bodyPr wrap="square" rtlCol="0">
              <a:spAutoFit/>
            </a:bodyPr>
            <a:lstStyle/>
            <a:p>
              <a:pPr algn="ctr" defTabSz="914400">
                <a:defRPr/>
              </a:pPr>
              <a:r>
                <a:rPr lang="en-US" sz="1873" b="1" kern="0" cap="all" dirty="0" smtClean="0">
                  <a:solidFill>
                    <a:srgbClr val="FFFFFF"/>
                  </a:solidFill>
                </a:rPr>
                <a:t>Web Apps</a:t>
              </a:r>
            </a:p>
          </p:txBody>
        </p:sp>
        <p:pic>
          <p:nvPicPr>
            <p:cNvPr id="91" name="Picture 90"/>
            <p:cNvPicPr>
              <a:picLocks noChangeAspect="1"/>
            </p:cNvPicPr>
            <p:nvPr/>
          </p:nvPicPr>
          <p:blipFill>
            <a:blip r:embed="rId3"/>
            <a:stretch>
              <a:fillRect/>
            </a:stretch>
          </p:blipFill>
          <p:spPr>
            <a:xfrm>
              <a:off x="3426516" y="2044605"/>
              <a:ext cx="724385" cy="707495"/>
            </a:xfrm>
            <a:prstGeom prst="rect">
              <a:avLst/>
            </a:prstGeom>
          </p:spPr>
        </p:pic>
        <p:sp>
          <p:nvSpPr>
            <p:cNvPr id="92" name="TextBox 91"/>
            <p:cNvSpPr txBox="1"/>
            <p:nvPr/>
          </p:nvSpPr>
          <p:spPr>
            <a:xfrm>
              <a:off x="5031324" y="3254434"/>
              <a:ext cx="2233078" cy="388129"/>
            </a:xfrm>
            <a:prstGeom prst="rect">
              <a:avLst/>
            </a:prstGeom>
            <a:noFill/>
          </p:spPr>
          <p:txBody>
            <a:bodyPr wrap="square" rtlCol="0">
              <a:spAutoFit/>
            </a:bodyPr>
            <a:lstStyle/>
            <a:p>
              <a:pPr algn="ctr" defTabSz="914400">
                <a:defRPr/>
              </a:pPr>
              <a:r>
                <a:rPr lang="en-US" sz="1873" b="1" kern="0" cap="all" dirty="0" smtClean="0">
                  <a:solidFill>
                    <a:srgbClr val="FFFFFF"/>
                  </a:solidFill>
                </a:rPr>
                <a:t>LOGIC Apps</a:t>
              </a:r>
            </a:p>
          </p:txBody>
        </p:sp>
        <p:pic>
          <p:nvPicPr>
            <p:cNvPr id="93" name="Picture 92"/>
            <p:cNvPicPr>
              <a:picLocks noChangeAspect="1"/>
            </p:cNvPicPr>
            <p:nvPr/>
          </p:nvPicPr>
          <p:blipFill>
            <a:blip r:embed="rId4"/>
            <a:stretch>
              <a:fillRect/>
            </a:stretch>
          </p:blipFill>
          <p:spPr>
            <a:xfrm>
              <a:off x="5855045" y="2043154"/>
              <a:ext cx="727877" cy="727065"/>
            </a:xfrm>
            <a:prstGeom prst="rect">
              <a:avLst/>
            </a:prstGeom>
          </p:spPr>
        </p:pic>
        <p:sp>
          <p:nvSpPr>
            <p:cNvPr id="94" name="TextBox 93"/>
            <p:cNvSpPr txBox="1"/>
            <p:nvPr/>
          </p:nvSpPr>
          <p:spPr>
            <a:xfrm>
              <a:off x="7408766" y="3264164"/>
              <a:ext cx="2243236" cy="472563"/>
            </a:xfrm>
            <a:prstGeom prst="flowChartOffpageConnector">
              <a:avLst/>
            </a:prstGeom>
            <a:noFill/>
          </p:spPr>
          <p:txBody>
            <a:bodyPr wrap="square" rtlCol="0">
              <a:spAutoFit/>
            </a:bodyPr>
            <a:lstStyle/>
            <a:p>
              <a:pPr algn="ctr" defTabSz="914400">
                <a:defRPr/>
              </a:pPr>
              <a:r>
                <a:rPr lang="en-US" sz="1873" b="1" kern="0" cap="all" dirty="0" smtClean="0">
                  <a:solidFill>
                    <a:srgbClr val="FFFFFF"/>
                  </a:solidFill>
                </a:rPr>
                <a:t>Mobile Apps</a:t>
              </a:r>
            </a:p>
          </p:txBody>
        </p:sp>
        <p:pic>
          <p:nvPicPr>
            <p:cNvPr id="95" name="Picture 94"/>
            <p:cNvPicPr>
              <a:picLocks noChangeAspect="1"/>
            </p:cNvPicPr>
            <p:nvPr/>
          </p:nvPicPr>
          <p:blipFill>
            <a:blip r:embed="rId5"/>
            <a:stretch>
              <a:fillRect/>
            </a:stretch>
          </p:blipFill>
          <p:spPr>
            <a:xfrm>
              <a:off x="8262258" y="2047127"/>
              <a:ext cx="505992" cy="726554"/>
            </a:xfrm>
            <a:prstGeom prst="rect">
              <a:avLst/>
            </a:prstGeom>
          </p:spPr>
        </p:pic>
        <p:sp>
          <p:nvSpPr>
            <p:cNvPr id="96" name="Title 2"/>
            <p:cNvSpPr txBox="1">
              <a:spLocks/>
            </p:cNvSpPr>
            <p:nvPr/>
          </p:nvSpPr>
          <p:spPr>
            <a:xfrm>
              <a:off x="526739" y="365660"/>
              <a:ext cx="11312335"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lnSpc>
                  <a:spcPct val="100000"/>
                </a:lnSpc>
                <a:spcAft>
                  <a:spcPts val="600"/>
                </a:spcAft>
              </a:pPr>
              <a:r>
                <a:rPr lang="en-US" sz="4896" dirty="0" smtClean="0">
                  <a:solidFill>
                    <a:srgbClr val="FFFFFF"/>
                  </a:solidFill>
                </a:rPr>
                <a:t>App Service</a:t>
              </a:r>
              <a:endParaRPr lang="en-US" sz="3264" dirty="0">
                <a:solidFill>
                  <a:srgbClr val="FFFFFF"/>
                </a:solidFill>
              </a:endParaRPr>
            </a:p>
          </p:txBody>
        </p:sp>
        <p:sp>
          <p:nvSpPr>
            <p:cNvPr id="97" name="Rectangle 96"/>
            <p:cNvSpPr/>
            <p:nvPr/>
          </p:nvSpPr>
          <p:spPr bwMode="auto">
            <a:xfrm>
              <a:off x="2643725" y="3994806"/>
              <a:ext cx="7008276" cy="1502433"/>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pic>
          <p:nvPicPr>
            <p:cNvPr id="98" name="Picture 9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06297" y="4203769"/>
              <a:ext cx="683133" cy="683133"/>
            </a:xfrm>
            <a:prstGeom prst="rect">
              <a:avLst/>
            </a:prstGeom>
            <a:noFill/>
          </p:spPr>
        </p:pic>
        <p:sp>
          <p:nvSpPr>
            <p:cNvPr id="99" name="TextBox 98"/>
            <p:cNvSpPr txBox="1"/>
            <p:nvPr/>
          </p:nvSpPr>
          <p:spPr>
            <a:xfrm>
              <a:off x="5253310" y="4948471"/>
              <a:ext cx="1789106" cy="472563"/>
            </a:xfrm>
            <a:prstGeom prst="flowChartOffpageConnector">
              <a:avLst/>
            </a:prstGeom>
            <a:noFill/>
          </p:spPr>
          <p:txBody>
            <a:bodyPr wrap="square" rtlCol="0">
              <a:spAutoFit/>
            </a:bodyPr>
            <a:lstStyle/>
            <a:p>
              <a:pPr algn="ctr" defTabSz="914400">
                <a:defRPr/>
              </a:pPr>
              <a:r>
                <a:rPr lang="en-US" sz="1873" b="1" kern="0" cap="all" dirty="0" err="1" smtClean="0">
                  <a:solidFill>
                    <a:srgbClr val="FFFFFF"/>
                  </a:solidFill>
                </a:rPr>
                <a:t>Api</a:t>
              </a:r>
              <a:r>
                <a:rPr lang="en-US" sz="1873" b="1" kern="0" cap="all" dirty="0" smtClean="0">
                  <a:solidFill>
                    <a:srgbClr val="FFFFFF"/>
                  </a:solidFill>
                </a:rPr>
                <a:t> Apps</a:t>
              </a:r>
            </a:p>
          </p:txBody>
        </p:sp>
      </p:grpSp>
      <p:grpSp>
        <p:nvGrpSpPr>
          <p:cNvPr id="100" name="Group 99"/>
          <p:cNvGrpSpPr/>
          <p:nvPr/>
        </p:nvGrpSpPr>
        <p:grpSpPr>
          <a:xfrm>
            <a:off x="219443" y="273131"/>
            <a:ext cx="12000266" cy="6466504"/>
            <a:chOff x="219443" y="273131"/>
            <a:chExt cx="12000266" cy="6466504"/>
          </a:xfrm>
        </p:grpSpPr>
        <p:sp>
          <p:nvSpPr>
            <p:cNvPr id="35" name="Rectangle 34"/>
            <p:cNvSpPr/>
            <p:nvPr/>
          </p:nvSpPr>
          <p:spPr bwMode="auto">
            <a:xfrm>
              <a:off x="219443" y="4348026"/>
              <a:ext cx="12000266" cy="2391609"/>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u="sng"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Rectangle 1"/>
            <p:cNvSpPr/>
            <p:nvPr/>
          </p:nvSpPr>
          <p:spPr bwMode="auto">
            <a:xfrm>
              <a:off x="219443" y="273131"/>
              <a:ext cx="3937658" cy="3978020"/>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u="sng"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48" name="Rectangle 47"/>
            <p:cNvSpPr/>
            <p:nvPr/>
          </p:nvSpPr>
          <p:spPr bwMode="auto">
            <a:xfrm>
              <a:off x="4250747" y="273131"/>
              <a:ext cx="3937658" cy="3978020"/>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u="sng"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49" name="Rectangle 48"/>
            <p:cNvSpPr/>
            <p:nvPr/>
          </p:nvSpPr>
          <p:spPr bwMode="auto">
            <a:xfrm>
              <a:off x="8282051" y="273131"/>
              <a:ext cx="3937658" cy="3978020"/>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u="sng" dirty="0"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01" name="Group 100"/>
          <p:cNvGrpSpPr/>
          <p:nvPr/>
        </p:nvGrpSpPr>
        <p:grpSpPr>
          <a:xfrm>
            <a:off x="426724" y="438523"/>
            <a:ext cx="2876858" cy="707495"/>
            <a:chOff x="426724" y="438523"/>
            <a:chExt cx="2876858" cy="707495"/>
          </a:xfrm>
        </p:grpSpPr>
        <p:sp>
          <p:nvSpPr>
            <p:cNvPr id="23" name="TextBox 22"/>
            <p:cNvSpPr txBox="1"/>
            <p:nvPr/>
          </p:nvSpPr>
          <p:spPr>
            <a:xfrm>
              <a:off x="1060347" y="483493"/>
              <a:ext cx="2243235" cy="582216"/>
            </a:xfrm>
            <a:prstGeom prst="hexagon">
              <a:avLst/>
            </a:prstGeom>
            <a:noFill/>
          </p:spPr>
          <p:txBody>
            <a:bodyPr wrap="square" rtlCol="0">
              <a:spAutoFit/>
            </a:bodyPr>
            <a:lstStyle/>
            <a:p>
              <a:pPr defTabSz="914400">
                <a:defRPr/>
              </a:pPr>
              <a:r>
                <a:rPr lang="en-US" sz="2400" kern="0" cap="all" dirty="0" smtClean="0">
                  <a:solidFill>
                    <a:srgbClr val="FFFFFF"/>
                  </a:solidFill>
                  <a:cs typeface="Segoe UI Semilight" panose="020B0402040204020203" pitchFamily="34" charset="0"/>
                </a:rPr>
                <a:t>Web Apps</a:t>
              </a:r>
            </a:p>
          </p:txBody>
        </p:sp>
        <p:pic>
          <p:nvPicPr>
            <p:cNvPr id="32" name="Picture 31"/>
            <p:cNvPicPr>
              <a:picLocks noChangeAspect="1"/>
            </p:cNvPicPr>
            <p:nvPr/>
          </p:nvPicPr>
          <p:blipFill>
            <a:blip r:embed="rId3"/>
            <a:stretch>
              <a:fillRect/>
            </a:stretch>
          </p:blipFill>
          <p:spPr>
            <a:xfrm>
              <a:off x="426724" y="438523"/>
              <a:ext cx="724385" cy="707495"/>
            </a:xfrm>
            <a:prstGeom prst="rect">
              <a:avLst/>
            </a:prstGeom>
          </p:spPr>
        </p:pic>
      </p:grpSp>
      <p:grpSp>
        <p:nvGrpSpPr>
          <p:cNvPr id="102" name="Group 101"/>
          <p:cNvGrpSpPr/>
          <p:nvPr/>
        </p:nvGrpSpPr>
        <p:grpSpPr>
          <a:xfrm>
            <a:off x="4522860" y="428738"/>
            <a:ext cx="3050836" cy="727065"/>
            <a:chOff x="4522860" y="428738"/>
            <a:chExt cx="3050836" cy="727065"/>
          </a:xfrm>
        </p:grpSpPr>
        <p:sp>
          <p:nvSpPr>
            <p:cNvPr id="27" name="TextBox 26"/>
            <p:cNvSpPr txBox="1"/>
            <p:nvPr/>
          </p:nvSpPr>
          <p:spPr>
            <a:xfrm>
              <a:off x="5340618" y="561437"/>
              <a:ext cx="2233078" cy="461665"/>
            </a:xfrm>
            <a:prstGeom prst="rect">
              <a:avLst/>
            </a:prstGeom>
            <a:noFill/>
          </p:spPr>
          <p:txBody>
            <a:bodyPr wrap="square" rtlCol="0">
              <a:spAutoFit/>
            </a:bodyPr>
            <a:lstStyle/>
            <a:p>
              <a:pPr defTabSz="914400">
                <a:defRPr/>
              </a:pPr>
              <a:r>
                <a:rPr lang="en-US" sz="2400" kern="0" cap="all" dirty="0" smtClean="0">
                  <a:solidFill>
                    <a:srgbClr val="FFFFFF"/>
                  </a:solidFill>
                  <a:cs typeface="Segoe UI Semilight" panose="020B0402040204020203" pitchFamily="34" charset="0"/>
                </a:rPr>
                <a:t>LOGIC Apps</a:t>
              </a:r>
            </a:p>
          </p:txBody>
        </p:sp>
        <p:pic>
          <p:nvPicPr>
            <p:cNvPr id="34" name="Picture 33"/>
            <p:cNvPicPr>
              <a:picLocks noChangeAspect="1"/>
            </p:cNvPicPr>
            <p:nvPr/>
          </p:nvPicPr>
          <p:blipFill>
            <a:blip r:embed="rId4"/>
            <a:stretch>
              <a:fillRect/>
            </a:stretch>
          </p:blipFill>
          <p:spPr>
            <a:xfrm>
              <a:off x="4522860" y="428738"/>
              <a:ext cx="727877" cy="727065"/>
            </a:xfrm>
            <a:prstGeom prst="rect">
              <a:avLst/>
            </a:prstGeom>
          </p:spPr>
        </p:pic>
      </p:grpSp>
      <p:grpSp>
        <p:nvGrpSpPr>
          <p:cNvPr id="103" name="Group 102"/>
          <p:cNvGrpSpPr/>
          <p:nvPr/>
        </p:nvGrpSpPr>
        <p:grpSpPr>
          <a:xfrm>
            <a:off x="8498659" y="428993"/>
            <a:ext cx="2842874" cy="726554"/>
            <a:chOff x="8498659" y="428993"/>
            <a:chExt cx="2842874" cy="726554"/>
          </a:xfrm>
        </p:grpSpPr>
        <p:sp>
          <p:nvSpPr>
            <p:cNvPr id="19" name="TextBox 18"/>
            <p:cNvSpPr txBox="1"/>
            <p:nvPr/>
          </p:nvSpPr>
          <p:spPr>
            <a:xfrm>
              <a:off x="9098297" y="572732"/>
              <a:ext cx="2243236" cy="573286"/>
            </a:xfrm>
            <a:prstGeom prst="flowChartOffpageConnector">
              <a:avLst/>
            </a:prstGeom>
            <a:noFill/>
          </p:spPr>
          <p:txBody>
            <a:bodyPr wrap="square" rtlCol="0">
              <a:spAutoFit/>
            </a:bodyPr>
            <a:lstStyle/>
            <a:p>
              <a:pPr defTabSz="914400">
                <a:defRPr/>
              </a:pPr>
              <a:r>
                <a:rPr lang="en-US" sz="2400" kern="0" cap="all" dirty="0" smtClean="0">
                  <a:solidFill>
                    <a:srgbClr val="FFFFFF"/>
                  </a:solidFill>
                  <a:cs typeface="Segoe UI Semilight" panose="020B0402040204020203" pitchFamily="34" charset="0"/>
                </a:rPr>
                <a:t>Mobile Apps</a:t>
              </a:r>
            </a:p>
          </p:txBody>
        </p:sp>
        <p:pic>
          <p:nvPicPr>
            <p:cNvPr id="36" name="Picture 35"/>
            <p:cNvPicPr>
              <a:picLocks noChangeAspect="1"/>
            </p:cNvPicPr>
            <p:nvPr/>
          </p:nvPicPr>
          <p:blipFill>
            <a:blip r:embed="rId5"/>
            <a:stretch>
              <a:fillRect/>
            </a:stretch>
          </p:blipFill>
          <p:spPr>
            <a:xfrm>
              <a:off x="8498659" y="428993"/>
              <a:ext cx="505992" cy="726554"/>
            </a:xfrm>
            <a:prstGeom prst="rect">
              <a:avLst/>
            </a:prstGeom>
          </p:spPr>
        </p:pic>
      </p:grpSp>
      <p:grpSp>
        <p:nvGrpSpPr>
          <p:cNvPr id="104" name="Group 103"/>
          <p:cNvGrpSpPr/>
          <p:nvPr/>
        </p:nvGrpSpPr>
        <p:grpSpPr>
          <a:xfrm>
            <a:off x="495655" y="4578565"/>
            <a:ext cx="2621227" cy="832121"/>
            <a:chOff x="495655" y="4578565"/>
            <a:chExt cx="2621227" cy="832121"/>
          </a:xfrm>
        </p:grpSpPr>
        <p:pic>
          <p:nvPicPr>
            <p:cNvPr id="37" name="Picture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5655" y="4578565"/>
              <a:ext cx="832121" cy="832121"/>
            </a:xfrm>
            <a:prstGeom prst="rect">
              <a:avLst/>
            </a:prstGeom>
            <a:noFill/>
          </p:spPr>
        </p:pic>
        <p:sp>
          <p:nvSpPr>
            <p:cNvPr id="38" name="TextBox 37"/>
            <p:cNvSpPr txBox="1"/>
            <p:nvPr/>
          </p:nvSpPr>
          <p:spPr>
            <a:xfrm>
              <a:off x="1327776" y="4661828"/>
              <a:ext cx="1789106" cy="573286"/>
            </a:xfrm>
            <a:prstGeom prst="flowChartOffpageConnector">
              <a:avLst/>
            </a:prstGeom>
            <a:noFill/>
          </p:spPr>
          <p:txBody>
            <a:bodyPr wrap="square" rtlCol="0">
              <a:spAutoFit/>
            </a:bodyPr>
            <a:lstStyle/>
            <a:p>
              <a:pPr defTabSz="914400">
                <a:defRPr/>
              </a:pPr>
              <a:r>
                <a:rPr lang="en-US" sz="2400" kern="0" cap="all" dirty="0" err="1" smtClean="0">
                  <a:solidFill>
                    <a:srgbClr val="FFFFFF"/>
                  </a:solidFill>
                  <a:cs typeface="Segoe UI Semilight" panose="020B0402040204020203" pitchFamily="34" charset="0"/>
                </a:rPr>
                <a:t>Api</a:t>
              </a:r>
              <a:r>
                <a:rPr lang="en-US" sz="2400" kern="0" cap="all" dirty="0" smtClean="0">
                  <a:solidFill>
                    <a:srgbClr val="FFFFFF"/>
                  </a:solidFill>
                  <a:cs typeface="Segoe UI Semilight" panose="020B0402040204020203" pitchFamily="34" charset="0"/>
                </a:rPr>
                <a:t> Apps</a:t>
              </a:r>
            </a:p>
          </p:txBody>
        </p:sp>
      </p:grpSp>
      <p:grpSp>
        <p:nvGrpSpPr>
          <p:cNvPr id="10" name="Group 9"/>
          <p:cNvGrpSpPr/>
          <p:nvPr/>
        </p:nvGrpSpPr>
        <p:grpSpPr>
          <a:xfrm>
            <a:off x="5690280" y="5044331"/>
            <a:ext cx="6215476" cy="1130838"/>
            <a:chOff x="7841950" y="5151209"/>
            <a:chExt cx="4063805" cy="739365"/>
          </a:xfrm>
        </p:grpSpPr>
        <p:grpSp>
          <p:nvGrpSpPr>
            <p:cNvPr id="5" name="Group 4"/>
            <p:cNvGrpSpPr/>
            <p:nvPr/>
          </p:nvGrpSpPr>
          <p:grpSpPr>
            <a:xfrm>
              <a:off x="7841950" y="5151209"/>
              <a:ext cx="739365" cy="739365"/>
              <a:chOff x="2336344" y="2754223"/>
              <a:chExt cx="739365" cy="739365"/>
            </a:xfrm>
          </p:grpSpPr>
          <p:sp>
            <p:nvSpPr>
              <p:cNvPr id="4" name="Rectangle 3"/>
              <p:cNvSpPr/>
              <p:nvPr/>
            </p:nvSpPr>
            <p:spPr bwMode="auto">
              <a:xfrm>
                <a:off x="2336344" y="2754223"/>
                <a:ext cx="739365" cy="739365"/>
              </a:xfrm>
              <a:prstGeom prst="rect">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85332" y="2908781"/>
                <a:ext cx="433482" cy="433482"/>
              </a:xfrm>
              <a:prstGeom prst="rect">
                <a:avLst/>
              </a:prstGeom>
            </p:spPr>
          </p:pic>
        </p:grpSp>
        <p:grpSp>
          <p:nvGrpSpPr>
            <p:cNvPr id="7" name="Group 6"/>
            <p:cNvGrpSpPr/>
            <p:nvPr/>
          </p:nvGrpSpPr>
          <p:grpSpPr>
            <a:xfrm>
              <a:off x="8684447" y="5151209"/>
              <a:ext cx="739365" cy="739365"/>
              <a:chOff x="2579844" y="2146998"/>
              <a:chExt cx="739365" cy="739365"/>
            </a:xfrm>
          </p:grpSpPr>
          <p:sp>
            <p:nvSpPr>
              <p:cNvPr id="39" name="Rectangle 38"/>
              <p:cNvSpPr/>
              <p:nvPr/>
            </p:nvSpPr>
            <p:spPr bwMode="auto">
              <a:xfrm>
                <a:off x="2579844" y="2146998"/>
                <a:ext cx="739365" cy="739365"/>
              </a:xfrm>
              <a:prstGeom prst="rect">
                <a:avLst/>
              </a:prstGeom>
              <a:solidFill>
                <a:srgbClr val="FF66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41" name="Picture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43725" y="2230481"/>
                <a:ext cx="554882" cy="554882"/>
              </a:xfrm>
              <a:prstGeom prst="rect">
                <a:avLst/>
              </a:prstGeom>
            </p:spPr>
          </p:pic>
        </p:grpSp>
        <p:grpSp>
          <p:nvGrpSpPr>
            <p:cNvPr id="6" name="Group 5"/>
            <p:cNvGrpSpPr/>
            <p:nvPr/>
          </p:nvGrpSpPr>
          <p:grpSpPr>
            <a:xfrm>
              <a:off x="9503844" y="5151209"/>
              <a:ext cx="739365" cy="739365"/>
              <a:chOff x="3399241" y="2146998"/>
              <a:chExt cx="739365" cy="739365"/>
            </a:xfrm>
          </p:grpSpPr>
          <p:sp>
            <p:nvSpPr>
              <p:cNvPr id="42" name="Rectangle 41"/>
              <p:cNvSpPr/>
              <p:nvPr/>
            </p:nvSpPr>
            <p:spPr bwMode="auto">
              <a:xfrm>
                <a:off x="3399241" y="2146998"/>
                <a:ext cx="739365" cy="739365"/>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43" name="Picture 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01750" y="2256827"/>
                <a:ext cx="549690" cy="549690"/>
              </a:xfrm>
              <a:prstGeom prst="rect">
                <a:avLst/>
              </a:prstGeom>
            </p:spPr>
          </p:pic>
        </p:grpSp>
        <p:sp>
          <p:nvSpPr>
            <p:cNvPr id="45" name="Rectangle 44"/>
            <p:cNvSpPr/>
            <p:nvPr/>
          </p:nvSpPr>
          <p:spPr bwMode="auto">
            <a:xfrm>
              <a:off x="10335117" y="5151209"/>
              <a:ext cx="739365" cy="739365"/>
            </a:xfrm>
            <a:prstGeom prst="rect">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ea typeface="Segoe UI" pitchFamily="34" charset="0"/>
                  <a:cs typeface="Segoe UI" pitchFamily="34" charset="0"/>
                </a:rPr>
                <a:t>http</a:t>
              </a:r>
            </a:p>
          </p:txBody>
        </p:sp>
        <p:sp>
          <p:nvSpPr>
            <p:cNvPr id="47" name="Rectangle 46"/>
            <p:cNvSpPr/>
            <p:nvPr/>
          </p:nvSpPr>
          <p:spPr bwMode="auto">
            <a:xfrm>
              <a:off x="11166390" y="5151209"/>
              <a:ext cx="739365" cy="739365"/>
            </a:xfrm>
            <a:prstGeom prst="rect">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ea typeface="Segoe UI" pitchFamily="34" charset="0"/>
                  <a:cs typeface="Segoe UI" pitchFamily="34" charset="0"/>
                </a:rPr>
                <a:t>SQL</a:t>
              </a:r>
            </a:p>
          </p:txBody>
        </p:sp>
      </p:grpSp>
      <p:grpSp>
        <p:nvGrpSpPr>
          <p:cNvPr id="50" name="Group 49"/>
          <p:cNvGrpSpPr/>
          <p:nvPr/>
        </p:nvGrpSpPr>
        <p:grpSpPr>
          <a:xfrm>
            <a:off x="649873" y="1692224"/>
            <a:ext cx="1345433" cy="1278643"/>
            <a:chOff x="435445" y="1073442"/>
            <a:chExt cx="1345433" cy="1278643"/>
          </a:xfrm>
        </p:grpSpPr>
        <p:pic>
          <p:nvPicPr>
            <p:cNvPr id="51" name="Picture 50"/>
            <p:cNvPicPr>
              <a:picLocks noChangeAspect="1"/>
            </p:cNvPicPr>
            <p:nvPr/>
          </p:nvPicPr>
          <p:blipFill>
            <a:blip r:embed="rId10"/>
            <a:stretch>
              <a:fillRect/>
            </a:stretch>
          </p:blipFill>
          <p:spPr>
            <a:xfrm>
              <a:off x="477568" y="1073442"/>
              <a:ext cx="1247342" cy="910893"/>
            </a:xfrm>
            <a:prstGeom prst="rect">
              <a:avLst/>
            </a:prstGeom>
          </p:spPr>
        </p:pic>
        <p:sp>
          <p:nvSpPr>
            <p:cNvPr id="52" name="TextBox 51"/>
            <p:cNvSpPr txBox="1"/>
            <p:nvPr/>
          </p:nvSpPr>
          <p:spPr>
            <a:xfrm>
              <a:off x="435445" y="2044308"/>
              <a:ext cx="1345433" cy="307777"/>
            </a:xfrm>
            <a:prstGeom prst="rect">
              <a:avLst/>
            </a:prstGeom>
            <a:noFill/>
          </p:spPr>
          <p:txBody>
            <a:bodyPr wrap="none" rtlCol="0">
              <a:spAutoFit/>
            </a:bodyPr>
            <a:lstStyle/>
            <a:p>
              <a:pPr algn="ctr"/>
              <a:r>
                <a:rPr lang="en-US" sz="1400" b="1" dirty="0" smtClean="0">
                  <a:cs typeface="Segoe UI Light" panose="020B0502040204020203" pitchFamily="34" charset="0"/>
                </a:rPr>
                <a:t>Customer site</a:t>
              </a:r>
              <a:endParaRPr lang="en-US" sz="1400" b="1" dirty="0">
                <a:cs typeface="Segoe UI Light" panose="020B0502040204020203" pitchFamily="34" charset="0"/>
              </a:endParaRPr>
            </a:p>
          </p:txBody>
        </p:sp>
      </p:grpSp>
      <p:grpSp>
        <p:nvGrpSpPr>
          <p:cNvPr id="9" name="Group 8"/>
          <p:cNvGrpSpPr/>
          <p:nvPr/>
        </p:nvGrpSpPr>
        <p:grpSpPr>
          <a:xfrm>
            <a:off x="2425735" y="1689735"/>
            <a:ext cx="1491883" cy="1280384"/>
            <a:chOff x="5473637" y="1689735"/>
            <a:chExt cx="1491883" cy="1280384"/>
          </a:xfrm>
        </p:grpSpPr>
        <p:pic>
          <p:nvPicPr>
            <p:cNvPr id="53" name="Picture 52"/>
            <p:cNvPicPr>
              <a:picLocks noChangeAspect="1"/>
            </p:cNvPicPr>
            <p:nvPr/>
          </p:nvPicPr>
          <p:blipFill>
            <a:blip r:embed="rId11"/>
            <a:stretch>
              <a:fillRect/>
            </a:stretch>
          </p:blipFill>
          <p:spPr>
            <a:xfrm>
              <a:off x="5600239" y="1689735"/>
              <a:ext cx="1238673" cy="909814"/>
            </a:xfrm>
            <a:prstGeom prst="rect">
              <a:avLst/>
            </a:prstGeom>
          </p:spPr>
        </p:pic>
        <p:sp>
          <p:nvSpPr>
            <p:cNvPr id="54" name="TextBox 53"/>
            <p:cNvSpPr txBox="1"/>
            <p:nvPr/>
          </p:nvSpPr>
          <p:spPr>
            <a:xfrm>
              <a:off x="5473637" y="2662342"/>
              <a:ext cx="1491883" cy="307777"/>
            </a:xfrm>
            <a:prstGeom prst="rect">
              <a:avLst/>
            </a:prstGeom>
            <a:noFill/>
          </p:spPr>
          <p:txBody>
            <a:bodyPr wrap="none" rtlCol="0">
              <a:spAutoFit/>
            </a:bodyPr>
            <a:lstStyle/>
            <a:p>
              <a:pPr algn="ctr"/>
              <a:r>
                <a:rPr lang="en-US" sz="1400" b="1" dirty="0" smtClean="0">
                  <a:cs typeface="Segoe UI Light" panose="020B0502040204020203" pitchFamily="34" charset="0"/>
                </a:rPr>
                <a:t>Service Advisor</a:t>
              </a:r>
              <a:endParaRPr lang="en-US" sz="1400" b="1" dirty="0">
                <a:cs typeface="Segoe UI Light" panose="020B0502040204020203" pitchFamily="34" charset="0"/>
              </a:endParaRPr>
            </a:p>
          </p:txBody>
        </p:sp>
      </p:grpSp>
      <p:grpSp>
        <p:nvGrpSpPr>
          <p:cNvPr id="105" name="Group 104"/>
          <p:cNvGrpSpPr/>
          <p:nvPr/>
        </p:nvGrpSpPr>
        <p:grpSpPr>
          <a:xfrm>
            <a:off x="9486444" y="1655866"/>
            <a:ext cx="1466941" cy="1314253"/>
            <a:chOff x="8649002" y="1655866"/>
            <a:chExt cx="1466941" cy="1314253"/>
          </a:xfrm>
        </p:grpSpPr>
        <p:sp>
          <p:nvSpPr>
            <p:cNvPr id="58" name="TextBox 57"/>
            <p:cNvSpPr txBox="1"/>
            <p:nvPr/>
          </p:nvSpPr>
          <p:spPr>
            <a:xfrm>
              <a:off x="8649002" y="2662342"/>
              <a:ext cx="1466941" cy="307777"/>
            </a:xfrm>
            <a:prstGeom prst="rect">
              <a:avLst/>
            </a:prstGeom>
            <a:noFill/>
          </p:spPr>
          <p:txBody>
            <a:bodyPr wrap="none" rtlCol="0">
              <a:spAutoFit/>
            </a:bodyPr>
            <a:lstStyle/>
            <a:p>
              <a:pPr algn="ctr"/>
              <a:r>
                <a:rPr lang="en-US" sz="1400" b="1" dirty="0" smtClean="0">
                  <a:cs typeface="Segoe UI Light" panose="020B0502040204020203" pitchFamily="34" charset="0"/>
                </a:rPr>
                <a:t>Technician App</a:t>
              </a:r>
              <a:endParaRPr lang="en-US" sz="1400" b="1" dirty="0">
                <a:cs typeface="Segoe UI Light" panose="020B0502040204020203" pitchFamily="34" charset="0"/>
              </a:endParaRPr>
            </a:p>
          </p:txBody>
        </p:sp>
        <p:pic>
          <p:nvPicPr>
            <p:cNvPr id="60" name="Picture 59"/>
            <p:cNvPicPr>
              <a:picLocks noChangeAspect="1"/>
            </p:cNvPicPr>
            <p:nvPr/>
          </p:nvPicPr>
          <p:blipFill>
            <a:blip r:embed="rId12"/>
            <a:stretch>
              <a:fillRect/>
            </a:stretch>
          </p:blipFill>
          <p:spPr>
            <a:xfrm>
              <a:off x="8704373" y="1655866"/>
              <a:ext cx="1341232" cy="904858"/>
            </a:xfrm>
            <a:prstGeom prst="rect">
              <a:avLst/>
            </a:prstGeom>
          </p:spPr>
        </p:pic>
      </p:grpSp>
      <p:grpSp>
        <p:nvGrpSpPr>
          <p:cNvPr id="120" name="Group 119"/>
          <p:cNvGrpSpPr/>
          <p:nvPr/>
        </p:nvGrpSpPr>
        <p:grpSpPr>
          <a:xfrm>
            <a:off x="5556220" y="1692224"/>
            <a:ext cx="1314782" cy="1494086"/>
            <a:chOff x="5556220" y="1692224"/>
            <a:chExt cx="1314782" cy="1494086"/>
          </a:xfrm>
        </p:grpSpPr>
        <p:sp>
          <p:nvSpPr>
            <p:cNvPr id="63" name="TextBox 62"/>
            <p:cNvSpPr txBox="1"/>
            <p:nvPr/>
          </p:nvSpPr>
          <p:spPr>
            <a:xfrm>
              <a:off x="5556220" y="2663090"/>
              <a:ext cx="1314782" cy="523220"/>
            </a:xfrm>
            <a:prstGeom prst="rect">
              <a:avLst/>
            </a:prstGeom>
            <a:noFill/>
          </p:spPr>
          <p:txBody>
            <a:bodyPr wrap="none" rtlCol="0">
              <a:spAutoFit/>
            </a:bodyPr>
            <a:lstStyle/>
            <a:p>
              <a:pPr algn="ctr"/>
              <a:r>
                <a:rPr lang="en-US" sz="1400" b="1" dirty="0" smtClean="0">
                  <a:cs typeface="Segoe UI Light" panose="020B0502040204020203" pitchFamily="34" charset="0"/>
                </a:rPr>
                <a:t>Customer</a:t>
              </a:r>
              <a:br>
                <a:rPr lang="en-US" sz="1400" b="1" dirty="0" smtClean="0">
                  <a:cs typeface="Segoe UI Light" panose="020B0502040204020203" pitchFamily="34" charset="0"/>
                </a:rPr>
              </a:br>
              <a:r>
                <a:rPr lang="en-US" sz="1400" b="1" dirty="0" smtClean="0">
                  <a:cs typeface="Segoe UI Light" panose="020B0502040204020203" pitchFamily="34" charset="0"/>
                </a:rPr>
                <a:t>Appointment</a:t>
              </a:r>
              <a:endParaRPr lang="en-US" sz="1400" b="1" dirty="0">
                <a:cs typeface="Segoe UI Light" panose="020B0502040204020203" pitchFamily="34" charset="0"/>
              </a:endParaRPr>
            </a:p>
          </p:txBody>
        </p:sp>
        <p:grpSp>
          <p:nvGrpSpPr>
            <p:cNvPr id="12" name="Group 11"/>
            <p:cNvGrpSpPr/>
            <p:nvPr/>
          </p:nvGrpSpPr>
          <p:grpSpPr>
            <a:xfrm>
              <a:off x="5589940" y="1692224"/>
              <a:ext cx="1247342" cy="910893"/>
              <a:chOff x="4717731" y="1692224"/>
              <a:chExt cx="1247342" cy="910893"/>
            </a:xfrm>
          </p:grpSpPr>
          <p:pic>
            <p:nvPicPr>
              <p:cNvPr id="62" name="Picture 61"/>
              <p:cNvPicPr>
                <a:picLocks noChangeAspect="1"/>
              </p:cNvPicPr>
              <p:nvPr/>
            </p:nvPicPr>
            <p:blipFill>
              <a:blip r:embed="rId10"/>
              <a:stretch>
                <a:fillRect/>
              </a:stretch>
            </p:blipFill>
            <p:spPr>
              <a:xfrm>
                <a:off x="4717731" y="1692224"/>
                <a:ext cx="1247342" cy="910893"/>
              </a:xfrm>
              <a:prstGeom prst="rect">
                <a:avLst/>
              </a:prstGeom>
            </p:spPr>
          </p:pic>
          <p:sp>
            <p:nvSpPr>
              <p:cNvPr id="11" name="Rectangle 10"/>
              <p:cNvSpPr/>
              <p:nvPr/>
            </p:nvSpPr>
            <p:spPr bwMode="auto">
              <a:xfrm>
                <a:off x="4747968" y="1863365"/>
                <a:ext cx="1181492" cy="697583"/>
              </a:xfrm>
              <a:prstGeom prst="rect">
                <a:avLst/>
              </a:prstGeom>
              <a:solidFill>
                <a:srgbClr val="00B0F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6" name="Group 115"/>
            <p:cNvGrpSpPr/>
            <p:nvPr/>
          </p:nvGrpSpPr>
          <p:grpSpPr>
            <a:xfrm>
              <a:off x="5691444" y="2004349"/>
              <a:ext cx="138794" cy="303798"/>
              <a:chOff x="5691444" y="2004349"/>
              <a:chExt cx="138794" cy="303798"/>
            </a:xfrm>
          </p:grpSpPr>
          <p:sp>
            <p:nvSpPr>
              <p:cNvPr id="77" name="Rectangle 76"/>
              <p:cNvSpPr/>
              <p:nvPr/>
            </p:nvSpPr>
            <p:spPr bwMode="auto">
              <a:xfrm>
                <a:off x="5691444" y="2006138"/>
                <a:ext cx="138794"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6" name="Rectangle 105"/>
              <p:cNvSpPr/>
              <p:nvPr/>
            </p:nvSpPr>
            <p:spPr bwMode="auto">
              <a:xfrm>
                <a:off x="5691444" y="2004349"/>
                <a:ext cx="138794" cy="45719"/>
              </a:xfrm>
              <a:prstGeom prst="rect">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5" name="Group 114"/>
            <p:cNvGrpSpPr/>
            <p:nvPr/>
          </p:nvGrpSpPr>
          <p:grpSpPr>
            <a:xfrm>
              <a:off x="5913082" y="2004349"/>
              <a:ext cx="138794" cy="303798"/>
              <a:chOff x="5891187" y="2004349"/>
              <a:chExt cx="138794" cy="303798"/>
            </a:xfrm>
          </p:grpSpPr>
          <p:sp>
            <p:nvSpPr>
              <p:cNvPr id="78" name="Rectangle 77"/>
              <p:cNvSpPr/>
              <p:nvPr/>
            </p:nvSpPr>
            <p:spPr bwMode="auto">
              <a:xfrm>
                <a:off x="5891187" y="2006138"/>
                <a:ext cx="138794"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7" name="Rectangle 106"/>
              <p:cNvSpPr/>
              <p:nvPr/>
            </p:nvSpPr>
            <p:spPr bwMode="auto">
              <a:xfrm>
                <a:off x="5891187" y="2004349"/>
                <a:ext cx="138794" cy="45719"/>
              </a:xfrm>
              <a:prstGeom prst="rect">
                <a:avLst/>
              </a:prstGeom>
              <a:solidFill>
                <a:srgbClr val="FF66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4" name="Group 113"/>
            <p:cNvGrpSpPr/>
            <p:nvPr/>
          </p:nvGrpSpPr>
          <p:grpSpPr>
            <a:xfrm>
              <a:off x="6134720" y="2004349"/>
              <a:ext cx="138794" cy="303798"/>
              <a:chOff x="6090930" y="2004349"/>
              <a:chExt cx="138794" cy="303798"/>
            </a:xfrm>
          </p:grpSpPr>
          <p:sp>
            <p:nvSpPr>
              <p:cNvPr id="79" name="Rectangle 78"/>
              <p:cNvSpPr/>
              <p:nvPr/>
            </p:nvSpPr>
            <p:spPr bwMode="auto">
              <a:xfrm>
                <a:off x="6090930" y="2006138"/>
                <a:ext cx="138794"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8" name="Rectangle 107"/>
              <p:cNvSpPr/>
              <p:nvPr/>
            </p:nvSpPr>
            <p:spPr bwMode="auto">
              <a:xfrm>
                <a:off x="6090930" y="2004349"/>
                <a:ext cx="138794" cy="45719"/>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3" name="Group 112"/>
            <p:cNvGrpSpPr/>
            <p:nvPr/>
          </p:nvGrpSpPr>
          <p:grpSpPr>
            <a:xfrm>
              <a:off x="6356358" y="2004349"/>
              <a:ext cx="138793" cy="303798"/>
              <a:chOff x="6290673" y="2004349"/>
              <a:chExt cx="138793" cy="303798"/>
            </a:xfrm>
          </p:grpSpPr>
          <p:sp>
            <p:nvSpPr>
              <p:cNvPr id="80" name="Rectangle 79"/>
              <p:cNvSpPr/>
              <p:nvPr/>
            </p:nvSpPr>
            <p:spPr bwMode="auto">
              <a:xfrm>
                <a:off x="6290673" y="2006138"/>
                <a:ext cx="138793"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0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09" name="Rectangle 108"/>
              <p:cNvSpPr/>
              <p:nvPr/>
            </p:nvSpPr>
            <p:spPr bwMode="auto">
              <a:xfrm>
                <a:off x="6290673" y="2004349"/>
                <a:ext cx="138793" cy="45719"/>
              </a:xfrm>
              <a:prstGeom prst="rect">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000" b="1" dirty="0"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2" name="Group 111"/>
            <p:cNvGrpSpPr/>
            <p:nvPr/>
          </p:nvGrpSpPr>
          <p:grpSpPr>
            <a:xfrm>
              <a:off x="6577994" y="2004349"/>
              <a:ext cx="138793" cy="303798"/>
              <a:chOff x="6490416" y="2004349"/>
              <a:chExt cx="138793" cy="303798"/>
            </a:xfrm>
          </p:grpSpPr>
          <p:sp>
            <p:nvSpPr>
              <p:cNvPr id="81" name="Rectangle 80"/>
              <p:cNvSpPr/>
              <p:nvPr/>
            </p:nvSpPr>
            <p:spPr bwMode="auto">
              <a:xfrm>
                <a:off x="6490416" y="2006138"/>
                <a:ext cx="138793"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0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10" name="Rectangle 109"/>
              <p:cNvSpPr/>
              <p:nvPr/>
            </p:nvSpPr>
            <p:spPr bwMode="auto">
              <a:xfrm>
                <a:off x="6490416" y="2004349"/>
                <a:ext cx="138793" cy="45719"/>
              </a:xfrm>
              <a:prstGeom prst="rect">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000" b="1" dirty="0"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111" name="Chevron 110"/>
            <p:cNvSpPr/>
            <p:nvPr/>
          </p:nvSpPr>
          <p:spPr bwMode="auto">
            <a:xfrm>
              <a:off x="5846949" y="2144789"/>
              <a:ext cx="51415" cy="51415"/>
            </a:xfrm>
            <a:prstGeom prst="chevr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7" name="Chevron 116"/>
            <p:cNvSpPr/>
            <p:nvPr/>
          </p:nvSpPr>
          <p:spPr bwMode="auto">
            <a:xfrm>
              <a:off x="6067607" y="2144789"/>
              <a:ext cx="51415" cy="51415"/>
            </a:xfrm>
            <a:prstGeom prst="chevr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8" name="Chevron 117"/>
            <p:cNvSpPr/>
            <p:nvPr/>
          </p:nvSpPr>
          <p:spPr bwMode="auto">
            <a:xfrm>
              <a:off x="6288265" y="2144789"/>
              <a:ext cx="51415" cy="51415"/>
            </a:xfrm>
            <a:prstGeom prst="chevr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9" name="Chevron 118"/>
            <p:cNvSpPr/>
            <p:nvPr/>
          </p:nvSpPr>
          <p:spPr bwMode="auto">
            <a:xfrm>
              <a:off x="6508924" y="2144789"/>
              <a:ext cx="51415" cy="51415"/>
            </a:xfrm>
            <a:prstGeom prst="chevr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28433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86"/>
                                        </p:tgtEl>
                                      </p:cBhvr>
                                    </p:animEffect>
                                    <p:set>
                                      <p:cBhvr>
                                        <p:cTn id="7" dur="1" fill="hold">
                                          <p:stCondLst>
                                            <p:cond delay="499"/>
                                          </p:stCondLst>
                                        </p:cTn>
                                        <p:tgtEl>
                                          <p:spTgt spid="86"/>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00"/>
                                        </p:tgtEl>
                                        <p:attrNameLst>
                                          <p:attrName>style.visibility</p:attrName>
                                        </p:attrNameLst>
                                      </p:cBhvr>
                                      <p:to>
                                        <p:strVal val="visible"/>
                                      </p:to>
                                    </p:set>
                                    <p:animEffect transition="in" filter="fade">
                                      <p:cBhvr>
                                        <p:cTn id="10" dur="500"/>
                                        <p:tgtEl>
                                          <p:spTgt spid="100"/>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04"/>
                                        </p:tgtEl>
                                        <p:attrNameLst>
                                          <p:attrName>style.visibility</p:attrName>
                                        </p:attrNameLst>
                                      </p:cBhvr>
                                      <p:to>
                                        <p:strVal val="visible"/>
                                      </p:to>
                                    </p:set>
                                    <p:animEffect transition="in" filter="fade">
                                      <p:cBhvr>
                                        <p:cTn id="14" dur="250"/>
                                        <p:tgtEl>
                                          <p:spTgt spid="104"/>
                                        </p:tgtEl>
                                      </p:cBhvr>
                                    </p:animEffect>
                                  </p:childTnLst>
                                </p:cTn>
                              </p:par>
                            </p:childTnLst>
                          </p:cTn>
                        </p:par>
                        <p:par>
                          <p:cTn id="15" fill="hold">
                            <p:stCondLst>
                              <p:cond delay="750"/>
                            </p:stCondLst>
                            <p:childTnLst>
                              <p:par>
                                <p:cTn id="16" presetID="10" presetClass="entr" presetSubtype="0" fill="hold" nodeType="afterEffect">
                                  <p:stCondLst>
                                    <p:cond delay="0"/>
                                  </p:stCondLst>
                                  <p:childTnLst>
                                    <p:set>
                                      <p:cBhvr>
                                        <p:cTn id="17" dur="1" fill="hold">
                                          <p:stCondLst>
                                            <p:cond delay="0"/>
                                          </p:stCondLst>
                                        </p:cTn>
                                        <p:tgtEl>
                                          <p:spTgt spid="101"/>
                                        </p:tgtEl>
                                        <p:attrNameLst>
                                          <p:attrName>style.visibility</p:attrName>
                                        </p:attrNameLst>
                                      </p:cBhvr>
                                      <p:to>
                                        <p:strVal val="visible"/>
                                      </p:to>
                                    </p:set>
                                    <p:animEffect transition="in" filter="fade">
                                      <p:cBhvr>
                                        <p:cTn id="18" dur="250"/>
                                        <p:tgtEl>
                                          <p:spTgt spid="101"/>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102"/>
                                        </p:tgtEl>
                                        <p:attrNameLst>
                                          <p:attrName>style.visibility</p:attrName>
                                        </p:attrNameLst>
                                      </p:cBhvr>
                                      <p:to>
                                        <p:strVal val="visible"/>
                                      </p:to>
                                    </p:set>
                                    <p:animEffect transition="in" filter="fade">
                                      <p:cBhvr>
                                        <p:cTn id="22" dur="250"/>
                                        <p:tgtEl>
                                          <p:spTgt spid="102"/>
                                        </p:tgtEl>
                                      </p:cBhvr>
                                    </p:animEffect>
                                  </p:childTnLst>
                                </p:cTn>
                              </p:par>
                            </p:childTnLst>
                          </p:cTn>
                        </p:par>
                        <p:par>
                          <p:cTn id="23" fill="hold">
                            <p:stCondLst>
                              <p:cond delay="1250"/>
                            </p:stCondLst>
                            <p:childTnLst>
                              <p:par>
                                <p:cTn id="24" presetID="10" presetClass="entr" presetSubtype="0" fill="hold" nodeType="afterEffect">
                                  <p:stCondLst>
                                    <p:cond delay="0"/>
                                  </p:stCondLst>
                                  <p:childTnLst>
                                    <p:set>
                                      <p:cBhvr>
                                        <p:cTn id="25" dur="1" fill="hold">
                                          <p:stCondLst>
                                            <p:cond delay="0"/>
                                          </p:stCondLst>
                                        </p:cTn>
                                        <p:tgtEl>
                                          <p:spTgt spid="103"/>
                                        </p:tgtEl>
                                        <p:attrNameLst>
                                          <p:attrName>style.visibility</p:attrName>
                                        </p:attrNameLst>
                                      </p:cBhvr>
                                      <p:to>
                                        <p:strVal val="visible"/>
                                      </p:to>
                                    </p:set>
                                    <p:animEffect transition="in" filter="fade">
                                      <p:cBhvr>
                                        <p:cTn id="26" dur="250"/>
                                        <p:tgtEl>
                                          <p:spTgt spid="10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childTnLst>
                                </p:cTn>
                              </p:par>
                              <p:par>
                                <p:cTn id="32" presetID="10"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120"/>
                                        </p:tgtEl>
                                        <p:attrNameLst>
                                          <p:attrName>style.visibility</p:attrName>
                                        </p:attrNameLst>
                                      </p:cBhvr>
                                      <p:to>
                                        <p:strVal val="visible"/>
                                      </p:to>
                                    </p:set>
                                    <p:animEffect transition="in" filter="fade">
                                      <p:cBhvr>
                                        <p:cTn id="43" dur="500"/>
                                        <p:tgtEl>
                                          <p:spTgt spid="120"/>
                                        </p:tgtEl>
                                      </p:cBhvr>
                                    </p:animEffect>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105"/>
                                        </p:tgtEl>
                                        <p:attrNameLst>
                                          <p:attrName>style.visibility</p:attrName>
                                        </p:attrNameLst>
                                      </p:cBhvr>
                                      <p:to>
                                        <p:strVal val="visible"/>
                                      </p:to>
                                    </p:set>
                                    <p:animEffect transition="in" filter="fade">
                                      <p:cBhvr>
                                        <p:cTn id="4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Group 99"/>
          <p:cNvGrpSpPr/>
          <p:nvPr/>
        </p:nvGrpSpPr>
        <p:grpSpPr>
          <a:xfrm>
            <a:off x="219443" y="273131"/>
            <a:ext cx="12000266" cy="6466504"/>
            <a:chOff x="219443" y="273131"/>
            <a:chExt cx="12000266" cy="6466504"/>
          </a:xfrm>
        </p:grpSpPr>
        <p:sp>
          <p:nvSpPr>
            <p:cNvPr id="35" name="Rectangle 34"/>
            <p:cNvSpPr/>
            <p:nvPr/>
          </p:nvSpPr>
          <p:spPr bwMode="auto">
            <a:xfrm>
              <a:off x="219443" y="4348026"/>
              <a:ext cx="12000266" cy="2391609"/>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u="sng"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Rectangle 1"/>
            <p:cNvSpPr/>
            <p:nvPr/>
          </p:nvSpPr>
          <p:spPr bwMode="auto">
            <a:xfrm>
              <a:off x="219443" y="273131"/>
              <a:ext cx="3937658" cy="3978020"/>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u="sng"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48" name="Rectangle 47"/>
            <p:cNvSpPr/>
            <p:nvPr/>
          </p:nvSpPr>
          <p:spPr bwMode="auto">
            <a:xfrm>
              <a:off x="4250747" y="273131"/>
              <a:ext cx="3937658" cy="3978020"/>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u="sng"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49" name="Rectangle 48"/>
            <p:cNvSpPr/>
            <p:nvPr/>
          </p:nvSpPr>
          <p:spPr bwMode="auto">
            <a:xfrm>
              <a:off x="8282051" y="273131"/>
              <a:ext cx="3937658" cy="3978020"/>
            </a:xfrm>
            <a:prstGeom prst="rect">
              <a:avLst/>
            </a:prstGeom>
            <a:solidFill>
              <a:srgbClr val="0072C6">
                <a:alpha val="5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u="sng" dirty="0"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01" name="Group 100"/>
          <p:cNvGrpSpPr/>
          <p:nvPr/>
        </p:nvGrpSpPr>
        <p:grpSpPr>
          <a:xfrm>
            <a:off x="426724" y="438523"/>
            <a:ext cx="2876858" cy="707495"/>
            <a:chOff x="426724" y="438523"/>
            <a:chExt cx="2876858" cy="707495"/>
          </a:xfrm>
        </p:grpSpPr>
        <p:sp>
          <p:nvSpPr>
            <p:cNvPr id="23" name="TextBox 22"/>
            <p:cNvSpPr txBox="1"/>
            <p:nvPr/>
          </p:nvSpPr>
          <p:spPr>
            <a:xfrm>
              <a:off x="1060347" y="483493"/>
              <a:ext cx="2243235" cy="582216"/>
            </a:xfrm>
            <a:prstGeom prst="hexagon">
              <a:avLst/>
            </a:prstGeom>
            <a:noFill/>
          </p:spPr>
          <p:txBody>
            <a:bodyPr wrap="square" rtlCol="0">
              <a:spAutoFit/>
            </a:bodyPr>
            <a:lstStyle/>
            <a:p>
              <a:pPr defTabSz="914400">
                <a:defRPr/>
              </a:pPr>
              <a:r>
                <a:rPr lang="en-US" sz="2400" kern="0" cap="all" dirty="0" smtClean="0">
                  <a:solidFill>
                    <a:srgbClr val="FFFFFF"/>
                  </a:solidFill>
                  <a:cs typeface="Segoe UI Semilight" panose="020B0402040204020203" pitchFamily="34" charset="0"/>
                </a:rPr>
                <a:t>Web Apps</a:t>
              </a:r>
            </a:p>
          </p:txBody>
        </p:sp>
        <p:pic>
          <p:nvPicPr>
            <p:cNvPr id="32" name="Picture 31"/>
            <p:cNvPicPr>
              <a:picLocks noChangeAspect="1"/>
            </p:cNvPicPr>
            <p:nvPr/>
          </p:nvPicPr>
          <p:blipFill>
            <a:blip r:embed="rId3"/>
            <a:stretch>
              <a:fillRect/>
            </a:stretch>
          </p:blipFill>
          <p:spPr>
            <a:xfrm>
              <a:off x="426724" y="438523"/>
              <a:ext cx="724385" cy="707495"/>
            </a:xfrm>
            <a:prstGeom prst="rect">
              <a:avLst/>
            </a:prstGeom>
          </p:spPr>
        </p:pic>
      </p:grpSp>
      <p:grpSp>
        <p:nvGrpSpPr>
          <p:cNvPr id="102" name="Group 101"/>
          <p:cNvGrpSpPr/>
          <p:nvPr/>
        </p:nvGrpSpPr>
        <p:grpSpPr>
          <a:xfrm>
            <a:off x="4522860" y="428738"/>
            <a:ext cx="3050836" cy="727065"/>
            <a:chOff x="4522860" y="428738"/>
            <a:chExt cx="3050836" cy="727065"/>
          </a:xfrm>
        </p:grpSpPr>
        <p:sp>
          <p:nvSpPr>
            <p:cNvPr id="27" name="TextBox 26"/>
            <p:cNvSpPr txBox="1"/>
            <p:nvPr/>
          </p:nvSpPr>
          <p:spPr>
            <a:xfrm>
              <a:off x="5340618" y="561437"/>
              <a:ext cx="2233078" cy="461665"/>
            </a:xfrm>
            <a:prstGeom prst="rect">
              <a:avLst/>
            </a:prstGeom>
            <a:noFill/>
          </p:spPr>
          <p:txBody>
            <a:bodyPr wrap="square" rtlCol="0">
              <a:spAutoFit/>
            </a:bodyPr>
            <a:lstStyle/>
            <a:p>
              <a:pPr defTabSz="914400">
                <a:defRPr/>
              </a:pPr>
              <a:r>
                <a:rPr lang="en-US" sz="2400" kern="0" cap="all" dirty="0" smtClean="0">
                  <a:solidFill>
                    <a:srgbClr val="FFFFFF"/>
                  </a:solidFill>
                  <a:cs typeface="Segoe UI Semilight" panose="020B0402040204020203" pitchFamily="34" charset="0"/>
                </a:rPr>
                <a:t>LOGIC Apps</a:t>
              </a:r>
            </a:p>
          </p:txBody>
        </p:sp>
        <p:pic>
          <p:nvPicPr>
            <p:cNvPr id="34" name="Picture 33"/>
            <p:cNvPicPr>
              <a:picLocks noChangeAspect="1"/>
            </p:cNvPicPr>
            <p:nvPr/>
          </p:nvPicPr>
          <p:blipFill>
            <a:blip r:embed="rId4"/>
            <a:stretch>
              <a:fillRect/>
            </a:stretch>
          </p:blipFill>
          <p:spPr>
            <a:xfrm>
              <a:off x="4522860" y="428738"/>
              <a:ext cx="727877" cy="727065"/>
            </a:xfrm>
            <a:prstGeom prst="rect">
              <a:avLst/>
            </a:prstGeom>
          </p:spPr>
        </p:pic>
      </p:grpSp>
      <p:grpSp>
        <p:nvGrpSpPr>
          <p:cNvPr id="103" name="Group 102"/>
          <p:cNvGrpSpPr/>
          <p:nvPr/>
        </p:nvGrpSpPr>
        <p:grpSpPr>
          <a:xfrm>
            <a:off x="8498659" y="428993"/>
            <a:ext cx="2842874" cy="726554"/>
            <a:chOff x="8498659" y="428993"/>
            <a:chExt cx="2842874" cy="726554"/>
          </a:xfrm>
        </p:grpSpPr>
        <p:sp>
          <p:nvSpPr>
            <p:cNvPr id="19" name="TextBox 18"/>
            <p:cNvSpPr txBox="1"/>
            <p:nvPr/>
          </p:nvSpPr>
          <p:spPr>
            <a:xfrm>
              <a:off x="9098297" y="572732"/>
              <a:ext cx="2243236" cy="573286"/>
            </a:xfrm>
            <a:prstGeom prst="flowChartOffpageConnector">
              <a:avLst/>
            </a:prstGeom>
            <a:noFill/>
          </p:spPr>
          <p:txBody>
            <a:bodyPr wrap="square" rtlCol="0">
              <a:spAutoFit/>
            </a:bodyPr>
            <a:lstStyle/>
            <a:p>
              <a:pPr defTabSz="914400">
                <a:defRPr/>
              </a:pPr>
              <a:r>
                <a:rPr lang="en-US" sz="2400" kern="0" cap="all" dirty="0" smtClean="0">
                  <a:solidFill>
                    <a:srgbClr val="FFFFFF"/>
                  </a:solidFill>
                  <a:cs typeface="Segoe UI Semilight" panose="020B0402040204020203" pitchFamily="34" charset="0"/>
                </a:rPr>
                <a:t>Mobile Apps</a:t>
              </a:r>
            </a:p>
          </p:txBody>
        </p:sp>
        <p:pic>
          <p:nvPicPr>
            <p:cNvPr id="36" name="Picture 35"/>
            <p:cNvPicPr>
              <a:picLocks noChangeAspect="1"/>
            </p:cNvPicPr>
            <p:nvPr/>
          </p:nvPicPr>
          <p:blipFill>
            <a:blip r:embed="rId5"/>
            <a:stretch>
              <a:fillRect/>
            </a:stretch>
          </p:blipFill>
          <p:spPr>
            <a:xfrm>
              <a:off x="8498659" y="428993"/>
              <a:ext cx="505992" cy="726554"/>
            </a:xfrm>
            <a:prstGeom prst="rect">
              <a:avLst/>
            </a:prstGeom>
          </p:spPr>
        </p:pic>
      </p:grpSp>
      <p:grpSp>
        <p:nvGrpSpPr>
          <p:cNvPr id="104" name="Group 103"/>
          <p:cNvGrpSpPr/>
          <p:nvPr/>
        </p:nvGrpSpPr>
        <p:grpSpPr>
          <a:xfrm>
            <a:off x="495655" y="4578565"/>
            <a:ext cx="2621227" cy="832121"/>
            <a:chOff x="495655" y="4578565"/>
            <a:chExt cx="2621227" cy="832121"/>
          </a:xfrm>
        </p:grpSpPr>
        <p:pic>
          <p:nvPicPr>
            <p:cNvPr id="37" name="Picture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5655" y="4578565"/>
              <a:ext cx="832121" cy="832121"/>
            </a:xfrm>
            <a:prstGeom prst="rect">
              <a:avLst/>
            </a:prstGeom>
            <a:noFill/>
          </p:spPr>
        </p:pic>
        <p:sp>
          <p:nvSpPr>
            <p:cNvPr id="38" name="TextBox 37"/>
            <p:cNvSpPr txBox="1"/>
            <p:nvPr/>
          </p:nvSpPr>
          <p:spPr>
            <a:xfrm>
              <a:off x="1327776" y="4661828"/>
              <a:ext cx="1789106" cy="573286"/>
            </a:xfrm>
            <a:prstGeom prst="flowChartOffpageConnector">
              <a:avLst/>
            </a:prstGeom>
            <a:noFill/>
          </p:spPr>
          <p:txBody>
            <a:bodyPr wrap="square" rtlCol="0">
              <a:spAutoFit/>
            </a:bodyPr>
            <a:lstStyle/>
            <a:p>
              <a:pPr defTabSz="914400">
                <a:defRPr/>
              </a:pPr>
              <a:r>
                <a:rPr lang="en-US" sz="2400" kern="0" cap="all" dirty="0" err="1" smtClean="0">
                  <a:solidFill>
                    <a:srgbClr val="FFFFFF"/>
                  </a:solidFill>
                  <a:cs typeface="Segoe UI Semilight" panose="020B0402040204020203" pitchFamily="34" charset="0"/>
                </a:rPr>
                <a:t>Api</a:t>
              </a:r>
              <a:r>
                <a:rPr lang="en-US" sz="2400" kern="0" cap="all" dirty="0" smtClean="0">
                  <a:solidFill>
                    <a:srgbClr val="FFFFFF"/>
                  </a:solidFill>
                  <a:cs typeface="Segoe UI Semilight" panose="020B0402040204020203" pitchFamily="34" charset="0"/>
                </a:rPr>
                <a:t> Apps</a:t>
              </a:r>
            </a:p>
          </p:txBody>
        </p:sp>
      </p:grpSp>
      <p:grpSp>
        <p:nvGrpSpPr>
          <p:cNvPr id="10" name="Group 9"/>
          <p:cNvGrpSpPr/>
          <p:nvPr/>
        </p:nvGrpSpPr>
        <p:grpSpPr>
          <a:xfrm>
            <a:off x="5690280" y="5044331"/>
            <a:ext cx="6215476" cy="1130838"/>
            <a:chOff x="7841950" y="5151209"/>
            <a:chExt cx="4063805" cy="739365"/>
          </a:xfrm>
        </p:grpSpPr>
        <p:grpSp>
          <p:nvGrpSpPr>
            <p:cNvPr id="5" name="Group 4"/>
            <p:cNvGrpSpPr/>
            <p:nvPr/>
          </p:nvGrpSpPr>
          <p:grpSpPr>
            <a:xfrm>
              <a:off x="7841950" y="5151209"/>
              <a:ext cx="739365" cy="739365"/>
              <a:chOff x="2336344" y="2754223"/>
              <a:chExt cx="739365" cy="739365"/>
            </a:xfrm>
          </p:grpSpPr>
          <p:sp>
            <p:nvSpPr>
              <p:cNvPr id="4" name="Rectangle 3"/>
              <p:cNvSpPr/>
              <p:nvPr/>
            </p:nvSpPr>
            <p:spPr bwMode="auto">
              <a:xfrm>
                <a:off x="2336344" y="2754223"/>
                <a:ext cx="739365" cy="739365"/>
              </a:xfrm>
              <a:prstGeom prst="rect">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85332" y="2908781"/>
                <a:ext cx="433482" cy="433482"/>
              </a:xfrm>
              <a:prstGeom prst="rect">
                <a:avLst/>
              </a:prstGeom>
            </p:spPr>
          </p:pic>
        </p:grpSp>
        <p:grpSp>
          <p:nvGrpSpPr>
            <p:cNvPr id="7" name="Group 6"/>
            <p:cNvGrpSpPr/>
            <p:nvPr/>
          </p:nvGrpSpPr>
          <p:grpSpPr>
            <a:xfrm>
              <a:off x="8684447" y="5151209"/>
              <a:ext cx="739365" cy="739365"/>
              <a:chOff x="2579844" y="2146998"/>
              <a:chExt cx="739365" cy="739365"/>
            </a:xfrm>
          </p:grpSpPr>
          <p:sp>
            <p:nvSpPr>
              <p:cNvPr id="39" name="Rectangle 38"/>
              <p:cNvSpPr/>
              <p:nvPr/>
            </p:nvSpPr>
            <p:spPr bwMode="auto">
              <a:xfrm>
                <a:off x="2579844" y="2146998"/>
                <a:ext cx="739365" cy="739365"/>
              </a:xfrm>
              <a:prstGeom prst="rect">
                <a:avLst/>
              </a:prstGeom>
              <a:solidFill>
                <a:srgbClr val="FF66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41" name="Picture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43725" y="2230481"/>
                <a:ext cx="554882" cy="554882"/>
              </a:xfrm>
              <a:prstGeom prst="rect">
                <a:avLst/>
              </a:prstGeom>
            </p:spPr>
          </p:pic>
        </p:grpSp>
        <p:grpSp>
          <p:nvGrpSpPr>
            <p:cNvPr id="6" name="Group 5"/>
            <p:cNvGrpSpPr/>
            <p:nvPr/>
          </p:nvGrpSpPr>
          <p:grpSpPr>
            <a:xfrm>
              <a:off x="9503844" y="5151209"/>
              <a:ext cx="739365" cy="739365"/>
              <a:chOff x="3399241" y="2146998"/>
              <a:chExt cx="739365" cy="739365"/>
            </a:xfrm>
          </p:grpSpPr>
          <p:sp>
            <p:nvSpPr>
              <p:cNvPr id="42" name="Rectangle 41"/>
              <p:cNvSpPr/>
              <p:nvPr/>
            </p:nvSpPr>
            <p:spPr bwMode="auto">
              <a:xfrm>
                <a:off x="3399241" y="2146998"/>
                <a:ext cx="739365" cy="739365"/>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43" name="Picture 4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01750" y="2256827"/>
                <a:ext cx="549690" cy="549690"/>
              </a:xfrm>
              <a:prstGeom prst="rect">
                <a:avLst/>
              </a:prstGeom>
            </p:spPr>
          </p:pic>
        </p:grpSp>
        <p:sp>
          <p:nvSpPr>
            <p:cNvPr id="45" name="Rectangle 44"/>
            <p:cNvSpPr/>
            <p:nvPr/>
          </p:nvSpPr>
          <p:spPr bwMode="auto">
            <a:xfrm>
              <a:off x="10335117" y="5151209"/>
              <a:ext cx="739365" cy="739365"/>
            </a:xfrm>
            <a:prstGeom prst="rect">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ea typeface="Segoe UI" pitchFamily="34" charset="0"/>
                  <a:cs typeface="Segoe UI" pitchFamily="34" charset="0"/>
                </a:rPr>
                <a:t>http</a:t>
              </a:r>
            </a:p>
          </p:txBody>
        </p:sp>
        <p:sp>
          <p:nvSpPr>
            <p:cNvPr id="47" name="Rectangle 46"/>
            <p:cNvSpPr/>
            <p:nvPr/>
          </p:nvSpPr>
          <p:spPr bwMode="auto">
            <a:xfrm>
              <a:off x="11166390" y="5151209"/>
              <a:ext cx="739365" cy="739365"/>
            </a:xfrm>
            <a:prstGeom prst="rect">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000" b="1" dirty="0" smtClean="0">
                  <a:gradFill>
                    <a:gsLst>
                      <a:gs pos="0">
                        <a:srgbClr val="FFFFFF"/>
                      </a:gs>
                      <a:gs pos="100000">
                        <a:srgbClr val="FFFFFF"/>
                      </a:gs>
                    </a:gsLst>
                    <a:lin ang="5400000" scaled="0"/>
                  </a:gradFill>
                  <a:ea typeface="Segoe UI" pitchFamily="34" charset="0"/>
                  <a:cs typeface="Segoe UI" pitchFamily="34" charset="0"/>
                </a:rPr>
                <a:t>SQL</a:t>
              </a:r>
            </a:p>
          </p:txBody>
        </p:sp>
      </p:grpSp>
      <p:grpSp>
        <p:nvGrpSpPr>
          <p:cNvPr id="50" name="Group 49"/>
          <p:cNvGrpSpPr/>
          <p:nvPr/>
        </p:nvGrpSpPr>
        <p:grpSpPr>
          <a:xfrm>
            <a:off x="649873" y="1692224"/>
            <a:ext cx="1345433" cy="1278643"/>
            <a:chOff x="435445" y="1073442"/>
            <a:chExt cx="1345433" cy="1278643"/>
          </a:xfrm>
        </p:grpSpPr>
        <p:pic>
          <p:nvPicPr>
            <p:cNvPr id="51" name="Picture 50"/>
            <p:cNvPicPr>
              <a:picLocks noChangeAspect="1"/>
            </p:cNvPicPr>
            <p:nvPr/>
          </p:nvPicPr>
          <p:blipFill>
            <a:blip r:embed="rId10"/>
            <a:stretch>
              <a:fillRect/>
            </a:stretch>
          </p:blipFill>
          <p:spPr>
            <a:xfrm>
              <a:off x="477568" y="1073442"/>
              <a:ext cx="1247342" cy="910893"/>
            </a:xfrm>
            <a:prstGeom prst="rect">
              <a:avLst/>
            </a:prstGeom>
          </p:spPr>
        </p:pic>
        <p:sp>
          <p:nvSpPr>
            <p:cNvPr id="52" name="TextBox 51"/>
            <p:cNvSpPr txBox="1"/>
            <p:nvPr/>
          </p:nvSpPr>
          <p:spPr>
            <a:xfrm>
              <a:off x="435445" y="2044308"/>
              <a:ext cx="1345433" cy="307777"/>
            </a:xfrm>
            <a:prstGeom prst="rect">
              <a:avLst/>
            </a:prstGeom>
            <a:noFill/>
          </p:spPr>
          <p:txBody>
            <a:bodyPr wrap="none" rtlCol="0">
              <a:spAutoFit/>
            </a:bodyPr>
            <a:lstStyle/>
            <a:p>
              <a:pPr algn="ctr"/>
              <a:r>
                <a:rPr lang="en-US" sz="1400" b="1" dirty="0" smtClean="0">
                  <a:cs typeface="Segoe UI Light" panose="020B0502040204020203" pitchFamily="34" charset="0"/>
                </a:rPr>
                <a:t>Customer site</a:t>
              </a:r>
              <a:endParaRPr lang="en-US" sz="1400" b="1" dirty="0">
                <a:cs typeface="Segoe UI Light" panose="020B0502040204020203" pitchFamily="34" charset="0"/>
              </a:endParaRPr>
            </a:p>
          </p:txBody>
        </p:sp>
      </p:grpSp>
      <p:grpSp>
        <p:nvGrpSpPr>
          <p:cNvPr id="9" name="Group 8"/>
          <p:cNvGrpSpPr/>
          <p:nvPr/>
        </p:nvGrpSpPr>
        <p:grpSpPr>
          <a:xfrm>
            <a:off x="2425735" y="1689735"/>
            <a:ext cx="1491883" cy="1280384"/>
            <a:chOff x="5473637" y="1689735"/>
            <a:chExt cx="1491883" cy="1280384"/>
          </a:xfrm>
        </p:grpSpPr>
        <p:pic>
          <p:nvPicPr>
            <p:cNvPr id="53" name="Picture 52"/>
            <p:cNvPicPr>
              <a:picLocks noChangeAspect="1"/>
            </p:cNvPicPr>
            <p:nvPr/>
          </p:nvPicPr>
          <p:blipFill>
            <a:blip r:embed="rId11"/>
            <a:stretch>
              <a:fillRect/>
            </a:stretch>
          </p:blipFill>
          <p:spPr>
            <a:xfrm>
              <a:off x="5600239" y="1689735"/>
              <a:ext cx="1238673" cy="909814"/>
            </a:xfrm>
            <a:prstGeom prst="rect">
              <a:avLst/>
            </a:prstGeom>
          </p:spPr>
        </p:pic>
        <p:sp>
          <p:nvSpPr>
            <p:cNvPr id="54" name="TextBox 53"/>
            <p:cNvSpPr txBox="1"/>
            <p:nvPr/>
          </p:nvSpPr>
          <p:spPr>
            <a:xfrm>
              <a:off x="5473637" y="2662342"/>
              <a:ext cx="1491883" cy="307777"/>
            </a:xfrm>
            <a:prstGeom prst="rect">
              <a:avLst/>
            </a:prstGeom>
            <a:noFill/>
          </p:spPr>
          <p:txBody>
            <a:bodyPr wrap="none" rtlCol="0">
              <a:spAutoFit/>
            </a:bodyPr>
            <a:lstStyle/>
            <a:p>
              <a:pPr algn="ctr"/>
              <a:r>
                <a:rPr lang="en-US" sz="1400" b="1" dirty="0" smtClean="0">
                  <a:cs typeface="Segoe UI Light" panose="020B0502040204020203" pitchFamily="34" charset="0"/>
                </a:rPr>
                <a:t>Service Advisor</a:t>
              </a:r>
              <a:endParaRPr lang="en-US" sz="1400" b="1" dirty="0">
                <a:cs typeface="Segoe UI Light" panose="020B0502040204020203" pitchFamily="34" charset="0"/>
              </a:endParaRPr>
            </a:p>
          </p:txBody>
        </p:sp>
      </p:grpSp>
      <p:grpSp>
        <p:nvGrpSpPr>
          <p:cNvPr id="105" name="Group 104"/>
          <p:cNvGrpSpPr/>
          <p:nvPr/>
        </p:nvGrpSpPr>
        <p:grpSpPr>
          <a:xfrm>
            <a:off x="9486444" y="1655866"/>
            <a:ext cx="1466941" cy="1314253"/>
            <a:chOff x="8649002" y="1655866"/>
            <a:chExt cx="1466941" cy="1314253"/>
          </a:xfrm>
        </p:grpSpPr>
        <p:sp>
          <p:nvSpPr>
            <p:cNvPr id="58" name="TextBox 57"/>
            <p:cNvSpPr txBox="1"/>
            <p:nvPr/>
          </p:nvSpPr>
          <p:spPr>
            <a:xfrm>
              <a:off x="8649002" y="2662342"/>
              <a:ext cx="1466941" cy="307777"/>
            </a:xfrm>
            <a:prstGeom prst="rect">
              <a:avLst/>
            </a:prstGeom>
            <a:noFill/>
          </p:spPr>
          <p:txBody>
            <a:bodyPr wrap="none" rtlCol="0">
              <a:spAutoFit/>
            </a:bodyPr>
            <a:lstStyle/>
            <a:p>
              <a:pPr algn="ctr"/>
              <a:r>
                <a:rPr lang="en-US" sz="1400" b="1" dirty="0" smtClean="0">
                  <a:cs typeface="Segoe UI Light" panose="020B0502040204020203" pitchFamily="34" charset="0"/>
                </a:rPr>
                <a:t>Technician App</a:t>
              </a:r>
              <a:endParaRPr lang="en-US" sz="1400" b="1" dirty="0">
                <a:cs typeface="Segoe UI Light" panose="020B0502040204020203" pitchFamily="34" charset="0"/>
              </a:endParaRPr>
            </a:p>
          </p:txBody>
        </p:sp>
        <p:pic>
          <p:nvPicPr>
            <p:cNvPr id="60" name="Picture 59"/>
            <p:cNvPicPr>
              <a:picLocks noChangeAspect="1"/>
            </p:cNvPicPr>
            <p:nvPr/>
          </p:nvPicPr>
          <p:blipFill>
            <a:blip r:embed="rId12"/>
            <a:stretch>
              <a:fillRect/>
            </a:stretch>
          </p:blipFill>
          <p:spPr>
            <a:xfrm>
              <a:off x="8704373" y="1655866"/>
              <a:ext cx="1341232" cy="904858"/>
            </a:xfrm>
            <a:prstGeom prst="rect">
              <a:avLst/>
            </a:prstGeom>
          </p:spPr>
        </p:pic>
      </p:grpSp>
      <p:grpSp>
        <p:nvGrpSpPr>
          <p:cNvPr id="120" name="Group 119"/>
          <p:cNvGrpSpPr/>
          <p:nvPr/>
        </p:nvGrpSpPr>
        <p:grpSpPr>
          <a:xfrm>
            <a:off x="5556220" y="1692224"/>
            <a:ext cx="1314782" cy="1494086"/>
            <a:chOff x="5556220" y="1692224"/>
            <a:chExt cx="1314782" cy="1494086"/>
          </a:xfrm>
        </p:grpSpPr>
        <p:sp>
          <p:nvSpPr>
            <p:cNvPr id="63" name="TextBox 62"/>
            <p:cNvSpPr txBox="1"/>
            <p:nvPr/>
          </p:nvSpPr>
          <p:spPr>
            <a:xfrm>
              <a:off x="5556220" y="2663090"/>
              <a:ext cx="1314782" cy="523220"/>
            </a:xfrm>
            <a:prstGeom prst="rect">
              <a:avLst/>
            </a:prstGeom>
            <a:noFill/>
          </p:spPr>
          <p:txBody>
            <a:bodyPr wrap="none" rtlCol="0">
              <a:spAutoFit/>
            </a:bodyPr>
            <a:lstStyle/>
            <a:p>
              <a:pPr algn="ctr"/>
              <a:r>
                <a:rPr lang="en-US" sz="1400" b="1" dirty="0" smtClean="0">
                  <a:cs typeface="Segoe UI Light" panose="020B0502040204020203" pitchFamily="34" charset="0"/>
                </a:rPr>
                <a:t>Customer</a:t>
              </a:r>
              <a:br>
                <a:rPr lang="en-US" sz="1400" b="1" dirty="0" smtClean="0">
                  <a:cs typeface="Segoe UI Light" panose="020B0502040204020203" pitchFamily="34" charset="0"/>
                </a:rPr>
              </a:br>
              <a:r>
                <a:rPr lang="en-US" sz="1400" b="1" dirty="0" smtClean="0">
                  <a:cs typeface="Segoe UI Light" panose="020B0502040204020203" pitchFamily="34" charset="0"/>
                </a:rPr>
                <a:t>Appointment</a:t>
              </a:r>
              <a:endParaRPr lang="en-US" sz="1400" b="1" dirty="0">
                <a:cs typeface="Segoe UI Light" panose="020B0502040204020203" pitchFamily="34" charset="0"/>
              </a:endParaRPr>
            </a:p>
          </p:txBody>
        </p:sp>
        <p:grpSp>
          <p:nvGrpSpPr>
            <p:cNvPr id="12" name="Group 11"/>
            <p:cNvGrpSpPr/>
            <p:nvPr/>
          </p:nvGrpSpPr>
          <p:grpSpPr>
            <a:xfrm>
              <a:off x="5589940" y="1692224"/>
              <a:ext cx="1247342" cy="910893"/>
              <a:chOff x="4717731" y="1692224"/>
              <a:chExt cx="1247342" cy="910893"/>
            </a:xfrm>
          </p:grpSpPr>
          <p:pic>
            <p:nvPicPr>
              <p:cNvPr id="62" name="Picture 61"/>
              <p:cNvPicPr>
                <a:picLocks noChangeAspect="1"/>
              </p:cNvPicPr>
              <p:nvPr/>
            </p:nvPicPr>
            <p:blipFill>
              <a:blip r:embed="rId10"/>
              <a:stretch>
                <a:fillRect/>
              </a:stretch>
            </p:blipFill>
            <p:spPr>
              <a:xfrm>
                <a:off x="4717731" y="1692224"/>
                <a:ext cx="1247342" cy="910893"/>
              </a:xfrm>
              <a:prstGeom prst="rect">
                <a:avLst/>
              </a:prstGeom>
            </p:spPr>
          </p:pic>
          <p:sp>
            <p:nvSpPr>
              <p:cNvPr id="11" name="Rectangle 10"/>
              <p:cNvSpPr/>
              <p:nvPr/>
            </p:nvSpPr>
            <p:spPr bwMode="auto">
              <a:xfrm>
                <a:off x="4747968" y="1863365"/>
                <a:ext cx="1181492" cy="697583"/>
              </a:xfrm>
              <a:prstGeom prst="rect">
                <a:avLst/>
              </a:prstGeom>
              <a:solidFill>
                <a:srgbClr val="00B0F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6" name="Group 115"/>
            <p:cNvGrpSpPr/>
            <p:nvPr/>
          </p:nvGrpSpPr>
          <p:grpSpPr>
            <a:xfrm>
              <a:off x="5691444" y="2004349"/>
              <a:ext cx="138794" cy="303798"/>
              <a:chOff x="5691444" y="2004349"/>
              <a:chExt cx="138794" cy="303798"/>
            </a:xfrm>
          </p:grpSpPr>
          <p:sp>
            <p:nvSpPr>
              <p:cNvPr id="77" name="Rectangle 76"/>
              <p:cNvSpPr/>
              <p:nvPr/>
            </p:nvSpPr>
            <p:spPr bwMode="auto">
              <a:xfrm>
                <a:off x="5691444" y="2006138"/>
                <a:ext cx="138794"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6" name="Rectangle 105"/>
              <p:cNvSpPr/>
              <p:nvPr/>
            </p:nvSpPr>
            <p:spPr bwMode="auto">
              <a:xfrm>
                <a:off x="5691444" y="2004349"/>
                <a:ext cx="138794" cy="45719"/>
              </a:xfrm>
              <a:prstGeom prst="rect">
                <a:avLst/>
              </a:prstGeom>
              <a:solidFill>
                <a:srgbClr val="FF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5" name="Group 114"/>
            <p:cNvGrpSpPr/>
            <p:nvPr/>
          </p:nvGrpSpPr>
          <p:grpSpPr>
            <a:xfrm>
              <a:off x="5913082" y="2004349"/>
              <a:ext cx="138794" cy="303798"/>
              <a:chOff x="5891187" y="2004349"/>
              <a:chExt cx="138794" cy="303798"/>
            </a:xfrm>
          </p:grpSpPr>
          <p:sp>
            <p:nvSpPr>
              <p:cNvPr id="78" name="Rectangle 77"/>
              <p:cNvSpPr/>
              <p:nvPr/>
            </p:nvSpPr>
            <p:spPr bwMode="auto">
              <a:xfrm>
                <a:off x="5891187" y="2006138"/>
                <a:ext cx="138794"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7" name="Rectangle 106"/>
              <p:cNvSpPr/>
              <p:nvPr/>
            </p:nvSpPr>
            <p:spPr bwMode="auto">
              <a:xfrm>
                <a:off x="5891187" y="2004349"/>
                <a:ext cx="138794" cy="45719"/>
              </a:xfrm>
              <a:prstGeom prst="rect">
                <a:avLst/>
              </a:prstGeom>
              <a:solidFill>
                <a:srgbClr val="FF66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4" name="Group 113"/>
            <p:cNvGrpSpPr/>
            <p:nvPr/>
          </p:nvGrpSpPr>
          <p:grpSpPr>
            <a:xfrm>
              <a:off x="6134720" y="2004349"/>
              <a:ext cx="138794" cy="303798"/>
              <a:chOff x="6090930" y="2004349"/>
              <a:chExt cx="138794" cy="303798"/>
            </a:xfrm>
          </p:grpSpPr>
          <p:sp>
            <p:nvSpPr>
              <p:cNvPr id="79" name="Rectangle 78"/>
              <p:cNvSpPr/>
              <p:nvPr/>
            </p:nvSpPr>
            <p:spPr bwMode="auto">
              <a:xfrm>
                <a:off x="6090930" y="2006138"/>
                <a:ext cx="138794"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08" name="Rectangle 107"/>
              <p:cNvSpPr/>
              <p:nvPr/>
            </p:nvSpPr>
            <p:spPr bwMode="auto">
              <a:xfrm>
                <a:off x="6090930" y="2004349"/>
                <a:ext cx="138794" cy="45719"/>
              </a:xfrm>
              <a:prstGeom prst="rect">
                <a:avLst/>
              </a:prstGeom>
              <a:solidFill>
                <a:srgbClr val="00206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600" dirty="0" err="1"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3" name="Group 112"/>
            <p:cNvGrpSpPr/>
            <p:nvPr/>
          </p:nvGrpSpPr>
          <p:grpSpPr>
            <a:xfrm>
              <a:off x="6356358" y="2004349"/>
              <a:ext cx="138793" cy="303798"/>
              <a:chOff x="6290673" y="2004349"/>
              <a:chExt cx="138793" cy="303798"/>
            </a:xfrm>
          </p:grpSpPr>
          <p:sp>
            <p:nvSpPr>
              <p:cNvPr id="80" name="Rectangle 79"/>
              <p:cNvSpPr/>
              <p:nvPr/>
            </p:nvSpPr>
            <p:spPr bwMode="auto">
              <a:xfrm>
                <a:off x="6290673" y="2006138"/>
                <a:ext cx="138793"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0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09" name="Rectangle 108"/>
              <p:cNvSpPr/>
              <p:nvPr/>
            </p:nvSpPr>
            <p:spPr bwMode="auto">
              <a:xfrm>
                <a:off x="6290673" y="2004349"/>
                <a:ext cx="138793" cy="45719"/>
              </a:xfrm>
              <a:prstGeom prst="rect">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000" b="1" dirty="0" smtClean="0">
                  <a:gradFill>
                    <a:gsLst>
                      <a:gs pos="0">
                        <a:srgbClr val="FFFFFF"/>
                      </a:gs>
                      <a:gs pos="100000">
                        <a:srgbClr val="FFFFFF"/>
                      </a:gs>
                    </a:gsLst>
                    <a:lin ang="5400000" scaled="0"/>
                  </a:gradFill>
                  <a:ea typeface="Segoe UI" pitchFamily="34" charset="0"/>
                  <a:cs typeface="Segoe UI" pitchFamily="34" charset="0"/>
                </a:endParaRPr>
              </a:p>
            </p:txBody>
          </p:sp>
        </p:grpSp>
        <p:grpSp>
          <p:nvGrpSpPr>
            <p:cNvPr id="112" name="Group 111"/>
            <p:cNvGrpSpPr/>
            <p:nvPr/>
          </p:nvGrpSpPr>
          <p:grpSpPr>
            <a:xfrm>
              <a:off x="6577994" y="2004349"/>
              <a:ext cx="138793" cy="303798"/>
              <a:chOff x="6490416" y="2004349"/>
              <a:chExt cx="138793" cy="303798"/>
            </a:xfrm>
          </p:grpSpPr>
          <p:sp>
            <p:nvSpPr>
              <p:cNvPr id="81" name="Rectangle 80"/>
              <p:cNvSpPr/>
              <p:nvPr/>
            </p:nvSpPr>
            <p:spPr bwMode="auto">
              <a:xfrm>
                <a:off x="6490416" y="2006138"/>
                <a:ext cx="138793" cy="302009"/>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000" b="1"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110" name="Rectangle 109"/>
              <p:cNvSpPr/>
              <p:nvPr/>
            </p:nvSpPr>
            <p:spPr bwMode="auto">
              <a:xfrm>
                <a:off x="6490416" y="2004349"/>
                <a:ext cx="138793" cy="45719"/>
              </a:xfrm>
              <a:prstGeom prst="rect">
                <a:avLst/>
              </a:prstGeom>
              <a:solidFill>
                <a:srgbClr val="C0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000" b="1" dirty="0"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111" name="Chevron 110"/>
            <p:cNvSpPr/>
            <p:nvPr/>
          </p:nvSpPr>
          <p:spPr bwMode="auto">
            <a:xfrm>
              <a:off x="5846949" y="2144789"/>
              <a:ext cx="51415" cy="51415"/>
            </a:xfrm>
            <a:prstGeom prst="chevr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7" name="Chevron 116"/>
            <p:cNvSpPr/>
            <p:nvPr/>
          </p:nvSpPr>
          <p:spPr bwMode="auto">
            <a:xfrm>
              <a:off x="6067607" y="2144789"/>
              <a:ext cx="51415" cy="51415"/>
            </a:xfrm>
            <a:prstGeom prst="chevr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8" name="Chevron 117"/>
            <p:cNvSpPr/>
            <p:nvPr/>
          </p:nvSpPr>
          <p:spPr bwMode="auto">
            <a:xfrm>
              <a:off x="6288265" y="2144789"/>
              <a:ext cx="51415" cy="51415"/>
            </a:xfrm>
            <a:prstGeom prst="chevr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19" name="Chevron 118"/>
            <p:cNvSpPr/>
            <p:nvPr/>
          </p:nvSpPr>
          <p:spPr bwMode="auto">
            <a:xfrm>
              <a:off x="6508924" y="2144789"/>
              <a:ext cx="51415" cy="51415"/>
            </a:xfrm>
            <a:prstGeom prst="chevron">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Tree>
    <p:extLst>
      <p:ext uri="{BB962C8B-B14F-4D97-AF65-F5344CB8AC3E}">
        <p14:creationId xmlns:p14="http://schemas.microsoft.com/office/powerpoint/2010/main" val="1780073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Integration</a:t>
            </a:r>
            <a:endParaRPr lang="en-US" dirty="0"/>
          </a:p>
        </p:txBody>
      </p:sp>
      <p:grpSp>
        <p:nvGrpSpPr>
          <p:cNvPr id="3" name="Group 2"/>
          <p:cNvGrpSpPr/>
          <p:nvPr/>
        </p:nvGrpSpPr>
        <p:grpSpPr>
          <a:xfrm>
            <a:off x="4729669" y="2095476"/>
            <a:ext cx="2347783" cy="2396683"/>
            <a:chOff x="4991237" y="2170934"/>
            <a:chExt cx="2347783" cy="2396683"/>
          </a:xfrm>
        </p:grpSpPr>
        <p:sp>
          <p:nvSpPr>
            <p:cNvPr id="4" name="Rectangle 3"/>
            <p:cNvSpPr/>
            <p:nvPr/>
          </p:nvSpPr>
          <p:spPr>
            <a:xfrm>
              <a:off x="4991237" y="3571023"/>
              <a:ext cx="2347783"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t"/>
            <a:lstStyle/>
            <a:p>
              <a:pPr marL="0" marR="0" lvl="0" indent="0" algn="ctr" defTabSz="93259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Segoe UI Light"/>
                  <a:ea typeface="+mn-ea"/>
                  <a:cs typeface="+mn-cs"/>
                </a:rPr>
                <a:t>BizTalk Services</a:t>
              </a:r>
              <a:endParaRPr kumimoji="0" lang="en-US" sz="2400" b="0" i="0" u="none" strike="noStrike" kern="1200" cap="none" spc="0" normalizeH="0" baseline="0" noProof="0" dirty="0">
                <a:ln>
                  <a:noFill/>
                </a:ln>
                <a:solidFill>
                  <a:srgbClr val="FFFFFF"/>
                </a:solidFill>
                <a:effectLst/>
                <a:uLnTx/>
                <a:uFillTx/>
                <a:latin typeface="Segoe UI Light"/>
                <a:ea typeface="+mn-ea"/>
                <a:cs typeface="+mn-cs"/>
              </a:endParaRPr>
            </a:p>
          </p:txBody>
        </p:sp>
        <p:pic>
          <p:nvPicPr>
            <p:cNvPr id="5" name="Picture 4"/>
            <p:cNvPicPr>
              <a:picLocks noChangeAspect="1"/>
            </p:cNvPicPr>
            <p:nvPr/>
          </p:nvPicPr>
          <p:blipFill>
            <a:blip r:embed="rId3"/>
            <a:stretch>
              <a:fillRect/>
            </a:stretch>
          </p:blipFill>
          <p:spPr>
            <a:xfrm>
              <a:off x="5471472" y="2170934"/>
              <a:ext cx="1408397" cy="1380282"/>
            </a:xfrm>
            <a:prstGeom prst="rect">
              <a:avLst/>
            </a:prstGeom>
          </p:spPr>
        </p:pic>
      </p:grpSp>
      <p:grpSp>
        <p:nvGrpSpPr>
          <p:cNvPr id="9" name="Group 8"/>
          <p:cNvGrpSpPr/>
          <p:nvPr/>
        </p:nvGrpSpPr>
        <p:grpSpPr>
          <a:xfrm>
            <a:off x="963828" y="1823295"/>
            <a:ext cx="2286000" cy="2668864"/>
            <a:chOff x="963828" y="1922149"/>
            <a:chExt cx="2286000" cy="2668864"/>
          </a:xfrm>
        </p:grpSpPr>
        <p:pic>
          <p:nvPicPr>
            <p:cNvPr id="7" name="Picture 2" descr="https://gallery.technet.microsoft.com/site/view/file/77828/1/BizTalkServer2013.png"/>
            <p:cNvPicPr>
              <a:picLocks noChangeAspect="1" noChangeArrowheads="1"/>
            </p:cNvPicPr>
            <p:nvPr/>
          </p:nvPicPr>
          <p:blipFill rotWithShape="1">
            <a:blip r:embed="rId4">
              <a:lum bright="70000" contrast="-70000"/>
              <a:extLst>
                <a:ext uri="{28A0092B-C50C-407E-A947-70E740481C1C}">
                  <a14:useLocalDpi xmlns:a14="http://schemas.microsoft.com/office/drawing/2010/main" val="0"/>
                </a:ext>
              </a:extLst>
            </a:blip>
            <a:srcRect l="22640" r="41829" b="25860"/>
            <a:stretch/>
          </p:blipFill>
          <p:spPr bwMode="auto">
            <a:xfrm>
              <a:off x="1655806" y="1922149"/>
              <a:ext cx="1594022" cy="165246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963828" y="3594419"/>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t"/>
            <a:lstStyle/>
            <a:p>
              <a:pPr marL="0" marR="0" lvl="0" indent="0" algn="ctr" defTabSz="93259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Segoe UI Light"/>
                  <a:ea typeface="+mn-ea"/>
                  <a:cs typeface="+mn-cs"/>
                </a:rPr>
                <a:t>BizTalk Server</a:t>
              </a:r>
              <a:endParaRPr kumimoji="0" lang="en-US" sz="2400" b="0" i="0" u="none" strike="noStrike" kern="1200" cap="none" spc="0" normalizeH="0" baseline="0" noProof="0" dirty="0">
                <a:ln>
                  <a:noFill/>
                </a:ln>
                <a:solidFill>
                  <a:srgbClr val="FFFFFF"/>
                </a:solidFill>
                <a:effectLst/>
                <a:uLnTx/>
                <a:uFillTx/>
                <a:latin typeface="Segoe UI Light"/>
                <a:ea typeface="+mn-ea"/>
                <a:cs typeface="+mn-cs"/>
              </a:endParaRPr>
            </a:p>
          </p:txBody>
        </p:sp>
      </p:grpSp>
      <p:sp>
        <p:nvSpPr>
          <p:cNvPr id="10" name="TextBox 9"/>
          <p:cNvSpPr txBox="1"/>
          <p:nvPr/>
        </p:nvSpPr>
        <p:spPr>
          <a:xfrm>
            <a:off x="673444" y="4185054"/>
            <a:ext cx="2866768" cy="2040559"/>
          </a:xfrm>
          <a:prstGeom prst="rect">
            <a:avLst/>
          </a:prstGeom>
          <a:noFill/>
        </p:spPr>
        <p:txBody>
          <a:bodyPr wrap="square" lIns="182880" tIns="146304" rIns="182880" bIns="146304" rtlCol="0">
            <a:spAutoFit/>
          </a:bodyPr>
          <a:lstStyle/>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Leader in integration on-premises</a:t>
            </a:r>
          </a:p>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Handles mission critical workloads for hundreds of customers</a:t>
            </a:r>
          </a:p>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Renowned brand</a:t>
            </a:r>
          </a:p>
        </p:txBody>
      </p:sp>
      <p:sp>
        <p:nvSpPr>
          <p:cNvPr id="11" name="TextBox 10"/>
          <p:cNvSpPr txBox="1"/>
          <p:nvPr/>
        </p:nvSpPr>
        <p:spPr>
          <a:xfrm>
            <a:off x="4480718" y="4205881"/>
            <a:ext cx="2866768" cy="1791260"/>
          </a:xfrm>
          <a:prstGeom prst="rect">
            <a:avLst/>
          </a:prstGeom>
          <a:noFill/>
        </p:spPr>
        <p:txBody>
          <a:bodyPr wrap="square" lIns="182880" tIns="146304" rIns="182880" bIns="146304" rtlCol="0">
            <a:spAutoFit/>
          </a:bodyPr>
          <a:lstStyle/>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First version of BizTalk build ‘cloud-up’</a:t>
            </a:r>
          </a:p>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Already running mission critical workload for large customers</a:t>
            </a:r>
          </a:p>
        </p:txBody>
      </p:sp>
      <p:sp>
        <p:nvSpPr>
          <p:cNvPr id="13" name="Rectangle 12"/>
          <p:cNvSpPr/>
          <p:nvPr/>
        </p:nvSpPr>
        <p:spPr>
          <a:xfrm>
            <a:off x="8314926" y="3511841"/>
            <a:ext cx="2958710" cy="673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t"/>
          <a:lstStyle/>
          <a:p>
            <a:pPr marL="0" marR="0" lvl="0" indent="0" algn="ctr" defTabSz="932597"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FF"/>
                </a:solidFill>
                <a:effectLst/>
                <a:uLnTx/>
                <a:uFillTx/>
                <a:latin typeface="Segoe UI Light"/>
                <a:ea typeface="+mn-ea"/>
                <a:cs typeface="+mn-cs"/>
              </a:rPr>
              <a:t>Azure App Service</a:t>
            </a:r>
            <a:endParaRPr kumimoji="0" lang="en-US" sz="2400" b="0" i="0" u="none" strike="noStrike" kern="1200" cap="none" spc="0" normalizeH="0" baseline="0" noProof="0" dirty="0">
              <a:ln>
                <a:noFill/>
              </a:ln>
              <a:solidFill>
                <a:srgbClr val="FFFFFF"/>
              </a:solidFill>
              <a:effectLst/>
              <a:uLnTx/>
              <a:uFillTx/>
              <a:latin typeface="Segoe UI Light"/>
              <a:ea typeface="+mn-ea"/>
              <a:cs typeface="+mn-cs"/>
            </a:endParaRPr>
          </a:p>
        </p:txBody>
      </p:sp>
      <p:sp>
        <p:nvSpPr>
          <p:cNvPr id="15" name="TextBox 14"/>
          <p:cNvSpPr txBox="1"/>
          <p:nvPr/>
        </p:nvSpPr>
        <p:spPr>
          <a:xfrm>
            <a:off x="8090045" y="4206069"/>
            <a:ext cx="3784798" cy="2788456"/>
          </a:xfrm>
          <a:prstGeom prst="rect">
            <a:avLst/>
          </a:prstGeom>
          <a:noFill/>
        </p:spPr>
        <p:txBody>
          <a:bodyPr wrap="square" lIns="182880" tIns="146304" rIns="182880" bIns="146304" rtlCol="0">
            <a:spAutoFit/>
          </a:bodyPr>
          <a:lstStyle/>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Includes BizTalk Services capabilities – evolved to benefit from App Service approach</a:t>
            </a:r>
          </a:p>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Inherently extensible</a:t>
            </a:r>
          </a:p>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More accessible to a broader audience, not just integration specialists</a:t>
            </a:r>
          </a:p>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FFFFFF"/>
                </a:solidFill>
                <a:effectLst/>
                <a:uLnTx/>
                <a:uFillTx/>
                <a:latin typeface="Segoe UI Light"/>
                <a:ea typeface="+mn-ea"/>
                <a:cs typeface="+mn-cs"/>
              </a:rPr>
              <a:t>Takes BizTalk brand and capabilities forward</a:t>
            </a:r>
          </a:p>
          <a:p>
            <a:pPr marL="342900" marR="0" lvl="0" indent="-342900" algn="l" defTabSz="932688" rtl="0" eaLnBrk="1" fontAlgn="auto" latinLnBrk="0" hangingPunct="1">
              <a:lnSpc>
                <a:spcPct val="9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smtClean="0">
              <a:ln>
                <a:noFill/>
              </a:ln>
              <a:solidFill>
                <a:srgbClr val="FFFFFF"/>
              </a:solidFill>
              <a:effectLst/>
              <a:uLnTx/>
              <a:uFillTx/>
              <a:latin typeface="Segoe UI Light"/>
              <a:ea typeface="+mn-ea"/>
              <a:cs typeface="+mn-cs"/>
            </a:endParaRPr>
          </a:p>
        </p:txBody>
      </p:sp>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85849" y="2181383"/>
            <a:ext cx="1208467" cy="1208467"/>
          </a:xfrm>
          <a:prstGeom prst="rect">
            <a:avLst/>
          </a:prstGeom>
        </p:spPr>
      </p:pic>
      <p:pic>
        <p:nvPicPr>
          <p:cNvPr id="17" name="Picture 16"/>
          <p:cNvPicPr>
            <a:picLocks noChangeAspect="1"/>
          </p:cNvPicPr>
          <p:nvPr/>
        </p:nvPicPr>
        <p:blipFill>
          <a:blip r:embed="rId3"/>
          <a:stretch>
            <a:fillRect/>
          </a:stretch>
        </p:blipFill>
        <p:spPr>
          <a:xfrm>
            <a:off x="9865239" y="2095476"/>
            <a:ext cx="1408397" cy="1380282"/>
          </a:xfrm>
          <a:prstGeom prst="rect">
            <a:avLst/>
          </a:prstGeom>
        </p:spPr>
      </p:pic>
      <p:sp>
        <p:nvSpPr>
          <p:cNvPr id="18" name="Rectangle 17"/>
          <p:cNvSpPr/>
          <p:nvPr/>
        </p:nvSpPr>
        <p:spPr>
          <a:xfrm>
            <a:off x="9513511" y="2603467"/>
            <a:ext cx="351728" cy="5362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t"/>
          <a:lstStyle/>
          <a:p>
            <a:pPr marL="0" marR="0" lvl="0" indent="0" algn="ctr" defTabSz="932597"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FF"/>
                </a:solidFill>
                <a:effectLst/>
                <a:uLnTx/>
                <a:uFillTx/>
                <a:latin typeface="Segoe UI"/>
                <a:ea typeface="+mn-ea"/>
                <a:cs typeface="+mn-cs"/>
              </a:rPr>
              <a:t>+</a:t>
            </a:r>
            <a:endParaRPr kumimoji="0" lang="en-US" sz="2400" b="1" i="0" u="none" strike="noStrike" kern="1200" cap="none" spc="0" normalizeH="0" baseline="0" noProof="0" dirty="0">
              <a:ln>
                <a:noFill/>
              </a:ln>
              <a:solidFill>
                <a:srgbClr val="FFFFFF"/>
              </a:solidFill>
              <a:effectLst/>
              <a:uLnTx/>
              <a:uFillTx/>
              <a:latin typeface="Segoe UI"/>
              <a:ea typeface="+mn-ea"/>
              <a:cs typeface="+mn-cs"/>
            </a:endParaRPr>
          </a:p>
        </p:txBody>
      </p:sp>
    </p:spTree>
    <p:extLst>
      <p:ext uri="{BB962C8B-B14F-4D97-AF65-F5344CB8AC3E}">
        <p14:creationId xmlns:p14="http://schemas.microsoft.com/office/powerpoint/2010/main" val="117780261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API Apps addresses key pains around building and consuming APIs</a:t>
            </a:r>
            <a:endParaRPr lang="en-US" dirty="0"/>
          </a:p>
        </p:txBody>
      </p:sp>
      <p:graphicFrame>
        <p:nvGraphicFramePr>
          <p:cNvPr id="7" name="Content Placeholder 6"/>
          <p:cNvGraphicFramePr>
            <a:graphicFrameLocks noGrp="1"/>
          </p:cNvGraphicFramePr>
          <p:nvPr>
            <p:ph idx="1"/>
            <p:extLst/>
          </p:nvPr>
        </p:nvGraphicFramePr>
        <p:xfrm>
          <a:off x="572425" y="1913779"/>
          <a:ext cx="11301339" cy="4300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defTabSz="932597"/>
            <a:fld id="{0A164282-434E-41D4-9582-783D542A7B68}" type="slidenum">
              <a:rPr lang="en-US">
                <a:latin typeface="Segoe UI Light"/>
              </a:rPr>
              <a:pPr defTabSz="932597"/>
              <a:t>18</a:t>
            </a:fld>
            <a:endParaRPr lang="en-US">
              <a:latin typeface="Segoe UI Light"/>
            </a:endParaRPr>
          </a:p>
        </p:txBody>
      </p:sp>
    </p:spTree>
    <p:extLst>
      <p:ext uri="{BB962C8B-B14F-4D97-AF65-F5344CB8AC3E}">
        <p14:creationId xmlns:p14="http://schemas.microsoft.com/office/powerpoint/2010/main" val="2365010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930276" y="1744662"/>
            <a:ext cx="10926761" cy="46482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1188720" tIns="146304" rIns="548640" bIns="146304" rtlCol="0" anchor="t" anchorCtr="0"/>
          <a:lstStyle/>
          <a:p>
            <a:pPr fontAlgn="ctr">
              <a:lnSpc>
                <a:spcPct val="85000"/>
              </a:lnSpc>
              <a:spcAft>
                <a:spcPts val="3600"/>
              </a:spcAft>
              <a:buSzPct val="90000"/>
            </a:pPr>
            <a:r>
              <a:rPr lang="en-US" sz="3600" dirty="0">
                <a:gradFill>
                  <a:gsLst>
                    <a:gs pos="20354">
                      <a:srgbClr val="404040"/>
                    </a:gs>
                    <a:gs pos="46000">
                      <a:srgbClr val="404040"/>
                    </a:gs>
                  </a:gsLst>
                  <a:lin ang="5400000" scaled="0"/>
                </a:gradFill>
                <a:latin typeface="Segoe UI Light"/>
              </a:rPr>
              <a:t>Improve your skills by enrolling in our </a:t>
            </a:r>
            <a:r>
              <a:rPr lang="en-US" sz="3600" dirty="0" smtClean="0">
                <a:gradFill>
                  <a:gsLst>
                    <a:gs pos="20354">
                      <a:srgbClr val="404040"/>
                    </a:gs>
                    <a:gs pos="46000">
                      <a:srgbClr val="404040"/>
                    </a:gs>
                  </a:gsLst>
                  <a:lin ang="5400000" scaled="0"/>
                </a:gradFill>
                <a:latin typeface="Segoe UI Light"/>
              </a:rPr>
              <a:t/>
            </a:r>
            <a:br>
              <a:rPr lang="en-US" sz="3600" dirty="0" smtClean="0">
                <a:gradFill>
                  <a:gsLst>
                    <a:gs pos="20354">
                      <a:srgbClr val="404040"/>
                    </a:gs>
                    <a:gs pos="46000">
                      <a:srgbClr val="404040"/>
                    </a:gs>
                  </a:gsLst>
                  <a:lin ang="5400000" scaled="0"/>
                </a:gradFill>
                <a:latin typeface="Segoe UI Light"/>
              </a:rPr>
            </a:br>
            <a:r>
              <a:rPr lang="en-US" sz="3600" dirty="0" smtClean="0">
                <a:gradFill>
                  <a:gsLst>
                    <a:gs pos="20354">
                      <a:srgbClr val="404040"/>
                    </a:gs>
                    <a:gs pos="46000">
                      <a:srgbClr val="404040"/>
                    </a:gs>
                  </a:gsLst>
                  <a:lin ang="5400000" scaled="0"/>
                </a:gradFill>
                <a:latin typeface="Segoe UI Light"/>
                <a:hlinkClick r:id="rId2"/>
              </a:rPr>
              <a:t>free </a:t>
            </a:r>
            <a:r>
              <a:rPr lang="en-US" sz="3600" dirty="0">
                <a:gradFill>
                  <a:gsLst>
                    <a:gs pos="20354">
                      <a:srgbClr val="404040"/>
                    </a:gs>
                    <a:gs pos="46000">
                      <a:srgbClr val="404040"/>
                    </a:gs>
                  </a:gsLst>
                  <a:lin ang="5400000" scaled="0"/>
                </a:gradFill>
                <a:latin typeface="Segoe UI Light"/>
                <a:hlinkClick r:id="rId2"/>
              </a:rPr>
              <a:t>cloud development courses </a:t>
            </a:r>
            <a:r>
              <a:rPr lang="en-US" sz="3600" dirty="0">
                <a:gradFill>
                  <a:gsLst>
                    <a:gs pos="20354">
                      <a:srgbClr val="404040"/>
                    </a:gs>
                    <a:gs pos="46000">
                      <a:srgbClr val="404040"/>
                    </a:gs>
                  </a:gsLst>
                  <a:lin ang="5400000" scaled="0"/>
                </a:gradFill>
                <a:latin typeface="Segoe UI Light"/>
              </a:rPr>
              <a:t>at the Microsoft Virtual Academy.</a:t>
            </a:r>
          </a:p>
          <a:p>
            <a:pPr fontAlgn="ctr">
              <a:lnSpc>
                <a:spcPct val="85000"/>
              </a:lnSpc>
              <a:spcAft>
                <a:spcPts val="3600"/>
              </a:spcAft>
              <a:buSzPct val="90000"/>
            </a:pPr>
            <a:r>
              <a:rPr lang="en-US" sz="3600" dirty="0">
                <a:gradFill>
                  <a:gsLst>
                    <a:gs pos="20354">
                      <a:srgbClr val="404040"/>
                    </a:gs>
                    <a:gs pos="46000">
                      <a:srgbClr val="404040"/>
                    </a:gs>
                  </a:gsLst>
                  <a:lin ang="5400000" scaled="0"/>
                </a:gradFill>
                <a:latin typeface="Segoe UI Light"/>
                <a:hlinkClick r:id="rId3"/>
              </a:rPr>
              <a:t>Try Microsoft Azure for free </a:t>
            </a:r>
            <a:r>
              <a:rPr lang="en-US" sz="3600" dirty="0">
                <a:gradFill>
                  <a:gsLst>
                    <a:gs pos="20354">
                      <a:srgbClr val="404040"/>
                    </a:gs>
                    <a:gs pos="46000">
                      <a:srgbClr val="404040"/>
                    </a:gs>
                  </a:gsLst>
                  <a:lin ang="5400000" scaled="0"/>
                </a:gradFill>
                <a:latin typeface="Segoe UI Light"/>
              </a:rPr>
              <a:t>and deploy your first cloud solution in under 5 minutes!</a:t>
            </a:r>
          </a:p>
          <a:p>
            <a:pPr fontAlgn="ctr">
              <a:lnSpc>
                <a:spcPct val="85000"/>
              </a:lnSpc>
              <a:spcAft>
                <a:spcPts val="3600"/>
              </a:spcAft>
              <a:buSzPct val="90000"/>
            </a:pPr>
            <a:r>
              <a:rPr lang="en-US" sz="3600" dirty="0">
                <a:gradFill>
                  <a:gsLst>
                    <a:gs pos="20354">
                      <a:srgbClr val="404040"/>
                    </a:gs>
                    <a:gs pos="46000">
                      <a:srgbClr val="404040"/>
                    </a:gs>
                  </a:gsLst>
                  <a:lin ang="5400000" scaled="0"/>
                </a:gradFill>
                <a:latin typeface="Segoe UI Light"/>
              </a:rPr>
              <a:t>Easily build web and mobile apps for any platform with </a:t>
            </a:r>
            <a:r>
              <a:rPr lang="en-US" sz="3600" dirty="0" err="1">
                <a:gradFill>
                  <a:gsLst>
                    <a:gs pos="20354">
                      <a:srgbClr val="404040"/>
                    </a:gs>
                    <a:gs pos="46000">
                      <a:srgbClr val="404040"/>
                    </a:gs>
                  </a:gsLst>
                  <a:lin ang="5400000" scaled="0"/>
                </a:gradFill>
                <a:latin typeface="Segoe UI Light"/>
                <a:hlinkClick r:id="rId4"/>
              </a:rPr>
              <a:t>AzureAppService</a:t>
            </a:r>
            <a:r>
              <a:rPr lang="en-US" sz="3600" dirty="0">
                <a:gradFill>
                  <a:gsLst>
                    <a:gs pos="20354">
                      <a:srgbClr val="404040"/>
                    </a:gs>
                    <a:gs pos="46000">
                      <a:srgbClr val="404040"/>
                    </a:gs>
                  </a:gsLst>
                  <a:lin ang="5400000" scaled="0"/>
                </a:gradFill>
                <a:latin typeface="Segoe UI Light"/>
                <a:hlinkClick r:id="rId4"/>
              </a:rPr>
              <a:t> for free</a:t>
            </a:r>
            <a:r>
              <a:rPr lang="en-US" sz="3600" dirty="0">
                <a:gradFill>
                  <a:gsLst>
                    <a:gs pos="20354">
                      <a:srgbClr val="404040"/>
                    </a:gs>
                    <a:gs pos="46000">
                      <a:srgbClr val="404040"/>
                    </a:gs>
                  </a:gsLst>
                  <a:lin ang="5400000" scaled="0"/>
                </a:gradFill>
                <a:latin typeface="Segoe UI Light"/>
              </a:rPr>
              <a:t>.</a:t>
            </a:r>
          </a:p>
        </p:txBody>
      </p:sp>
      <p:sp>
        <p:nvSpPr>
          <p:cNvPr id="2" name="Title 1"/>
          <p:cNvSpPr>
            <a:spLocks noGrp="1"/>
          </p:cNvSpPr>
          <p:nvPr>
            <p:ph type="title"/>
          </p:nvPr>
        </p:nvSpPr>
        <p:spPr/>
        <p:txBody>
          <a:bodyPr/>
          <a:lstStyle/>
          <a:p>
            <a:r>
              <a:rPr lang="en-US" smtClean="0"/>
              <a:t>Resources</a:t>
            </a:r>
            <a:endParaRPr lang="en-US" dirty="0"/>
          </a:p>
        </p:txBody>
      </p:sp>
      <p:sp useBgFill="1">
        <p:nvSpPr>
          <p:cNvPr id="7" name="Oval 6"/>
          <p:cNvSpPr/>
          <p:nvPr/>
        </p:nvSpPr>
        <p:spPr bwMode="auto">
          <a:xfrm>
            <a:off x="427037" y="1212849"/>
            <a:ext cx="1524000" cy="1524000"/>
          </a:xfrm>
          <a:prstGeom prst="ellipse">
            <a:avLst/>
          </a:prstGeom>
          <a:ln w="571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b" anchorCtr="0"/>
          <a:lstStyle/>
          <a:p>
            <a:pPr algn="ctr" defTabSz="932406"/>
            <a:endParaRPr lang="en-US" sz="800" dirty="0">
              <a:gradFill>
                <a:gsLst>
                  <a:gs pos="0">
                    <a:srgbClr val="FFFFFF"/>
                  </a:gs>
                  <a:gs pos="100000">
                    <a:srgbClr val="FFFFFF"/>
                  </a:gs>
                </a:gsLst>
                <a:lin ang="5400000" scaled="0"/>
              </a:gradFill>
              <a:ea typeface="Segoe UI" pitchFamily="34" charset="0"/>
              <a:cs typeface="Segoe UI" pitchFamily="34" charset="0"/>
            </a:endParaRPr>
          </a:p>
        </p:txBody>
      </p:sp>
      <p:sp>
        <p:nvSpPr>
          <p:cNvPr id="9" name="Freeform 17"/>
          <p:cNvSpPr>
            <a:spLocks noChangeAspect="1" noEditPoints="1"/>
          </p:cNvSpPr>
          <p:nvPr/>
        </p:nvSpPr>
        <p:spPr bwMode="auto">
          <a:xfrm>
            <a:off x="892174" y="1504980"/>
            <a:ext cx="593726" cy="939738"/>
          </a:xfrm>
          <a:custGeom>
            <a:avLst/>
            <a:gdLst>
              <a:gd name="T0" fmla="*/ 0 w 61"/>
              <a:gd name="T1" fmla="*/ 0 h 98"/>
              <a:gd name="T2" fmla="*/ 0 w 61"/>
              <a:gd name="T3" fmla="*/ 98 h 98"/>
              <a:gd name="T4" fmla="*/ 61 w 61"/>
              <a:gd name="T5" fmla="*/ 98 h 98"/>
              <a:gd name="T6" fmla="*/ 61 w 61"/>
              <a:gd name="T7" fmla="*/ 0 h 98"/>
              <a:gd name="T8" fmla="*/ 0 w 61"/>
              <a:gd name="T9" fmla="*/ 0 h 98"/>
              <a:gd name="T10" fmla="*/ 55 w 61"/>
              <a:gd name="T11" fmla="*/ 92 h 98"/>
              <a:gd name="T12" fmla="*/ 6 w 61"/>
              <a:gd name="T13" fmla="*/ 92 h 98"/>
              <a:gd name="T14" fmla="*/ 6 w 61"/>
              <a:gd name="T15" fmla="*/ 7 h 98"/>
              <a:gd name="T16" fmla="*/ 55 w 61"/>
              <a:gd name="T17" fmla="*/ 7 h 98"/>
              <a:gd name="T18" fmla="*/ 55 w 61"/>
              <a:gd name="T19" fmla="*/ 92 h 98"/>
              <a:gd name="T20" fmla="*/ 28 w 61"/>
              <a:gd name="T21" fmla="*/ 80 h 98"/>
              <a:gd name="T22" fmla="*/ 34 w 61"/>
              <a:gd name="T23" fmla="*/ 80 h 98"/>
              <a:gd name="T24" fmla="*/ 34 w 61"/>
              <a:gd name="T25" fmla="*/ 86 h 98"/>
              <a:gd name="T26" fmla="*/ 28 w 61"/>
              <a:gd name="T27" fmla="*/ 86 h 98"/>
              <a:gd name="T28" fmla="*/ 28 w 61"/>
              <a:gd name="T29" fmla="*/ 80 h 98"/>
              <a:gd name="T30" fmla="*/ 40 w 61"/>
              <a:gd name="T31" fmla="*/ 41 h 98"/>
              <a:gd name="T32" fmla="*/ 39 w 61"/>
              <a:gd name="T33" fmla="*/ 41 h 98"/>
              <a:gd name="T34" fmla="*/ 31 w 61"/>
              <a:gd name="T35" fmla="*/ 35 h 98"/>
              <a:gd name="T36" fmla="*/ 24 w 61"/>
              <a:gd name="T37" fmla="*/ 39 h 98"/>
              <a:gd name="T38" fmla="*/ 24 w 61"/>
              <a:gd name="T39" fmla="*/ 38 h 98"/>
              <a:gd name="T40" fmla="*/ 23 w 61"/>
              <a:gd name="T41" fmla="*/ 38 h 98"/>
              <a:gd name="T42" fmla="*/ 17 w 61"/>
              <a:gd name="T43" fmla="*/ 45 h 98"/>
              <a:gd name="T44" fmla="*/ 23 w 61"/>
              <a:gd name="T45" fmla="*/ 51 h 98"/>
              <a:gd name="T46" fmla="*/ 40 w 61"/>
              <a:gd name="T47" fmla="*/ 51 h 98"/>
              <a:gd name="T48" fmla="*/ 45 w 61"/>
              <a:gd name="T49" fmla="*/ 46 h 98"/>
              <a:gd name="T50" fmla="*/ 40 w 61"/>
              <a:gd name="T51" fmla="*/ 4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1" h="98">
                <a:moveTo>
                  <a:pt x="0" y="0"/>
                </a:moveTo>
                <a:cubicBezTo>
                  <a:pt x="0" y="98"/>
                  <a:pt x="0" y="98"/>
                  <a:pt x="0" y="98"/>
                </a:cubicBezTo>
                <a:cubicBezTo>
                  <a:pt x="61" y="98"/>
                  <a:pt x="61" y="98"/>
                  <a:pt x="61" y="98"/>
                </a:cubicBezTo>
                <a:cubicBezTo>
                  <a:pt x="61" y="0"/>
                  <a:pt x="61" y="0"/>
                  <a:pt x="61" y="0"/>
                </a:cubicBezTo>
                <a:lnTo>
                  <a:pt x="0" y="0"/>
                </a:lnTo>
                <a:close/>
                <a:moveTo>
                  <a:pt x="55" y="92"/>
                </a:moveTo>
                <a:cubicBezTo>
                  <a:pt x="6" y="92"/>
                  <a:pt x="6" y="92"/>
                  <a:pt x="6" y="92"/>
                </a:cubicBezTo>
                <a:cubicBezTo>
                  <a:pt x="6" y="7"/>
                  <a:pt x="6" y="7"/>
                  <a:pt x="6" y="7"/>
                </a:cubicBezTo>
                <a:cubicBezTo>
                  <a:pt x="55" y="7"/>
                  <a:pt x="55" y="7"/>
                  <a:pt x="55" y="7"/>
                </a:cubicBezTo>
                <a:lnTo>
                  <a:pt x="55" y="92"/>
                </a:lnTo>
                <a:close/>
                <a:moveTo>
                  <a:pt x="28" y="80"/>
                </a:moveTo>
                <a:cubicBezTo>
                  <a:pt x="34" y="80"/>
                  <a:pt x="34" y="80"/>
                  <a:pt x="34" y="80"/>
                </a:cubicBezTo>
                <a:cubicBezTo>
                  <a:pt x="34" y="86"/>
                  <a:pt x="34" y="86"/>
                  <a:pt x="34" y="86"/>
                </a:cubicBezTo>
                <a:cubicBezTo>
                  <a:pt x="28" y="86"/>
                  <a:pt x="28" y="86"/>
                  <a:pt x="28" y="86"/>
                </a:cubicBezTo>
                <a:lnTo>
                  <a:pt x="28" y="80"/>
                </a:lnTo>
                <a:close/>
                <a:moveTo>
                  <a:pt x="40" y="41"/>
                </a:moveTo>
                <a:cubicBezTo>
                  <a:pt x="39" y="41"/>
                  <a:pt x="39" y="41"/>
                  <a:pt x="39" y="41"/>
                </a:cubicBezTo>
                <a:cubicBezTo>
                  <a:pt x="38" y="37"/>
                  <a:pt x="35" y="35"/>
                  <a:pt x="31" y="35"/>
                </a:cubicBezTo>
                <a:cubicBezTo>
                  <a:pt x="28" y="35"/>
                  <a:pt x="25" y="36"/>
                  <a:pt x="24" y="39"/>
                </a:cubicBezTo>
                <a:cubicBezTo>
                  <a:pt x="24" y="39"/>
                  <a:pt x="24" y="39"/>
                  <a:pt x="24" y="38"/>
                </a:cubicBezTo>
                <a:cubicBezTo>
                  <a:pt x="23" y="38"/>
                  <a:pt x="23" y="38"/>
                  <a:pt x="23" y="38"/>
                </a:cubicBezTo>
                <a:cubicBezTo>
                  <a:pt x="19" y="38"/>
                  <a:pt x="17" y="41"/>
                  <a:pt x="17" y="45"/>
                </a:cubicBezTo>
                <a:cubicBezTo>
                  <a:pt x="17" y="48"/>
                  <a:pt x="20" y="51"/>
                  <a:pt x="23" y="51"/>
                </a:cubicBezTo>
                <a:cubicBezTo>
                  <a:pt x="40" y="51"/>
                  <a:pt x="40" y="51"/>
                  <a:pt x="40" y="51"/>
                </a:cubicBezTo>
                <a:cubicBezTo>
                  <a:pt x="42" y="51"/>
                  <a:pt x="45" y="49"/>
                  <a:pt x="45" y="46"/>
                </a:cubicBezTo>
                <a:cubicBezTo>
                  <a:pt x="45" y="43"/>
                  <a:pt x="42" y="41"/>
                  <a:pt x="40" y="4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defTabSz="914400"/>
            <a:endParaRPr lang="en-US" dirty="0">
              <a:solidFill>
                <a:srgbClr val="FFFFFF"/>
              </a:solidFill>
            </a:endParaRPr>
          </a:p>
        </p:txBody>
      </p:sp>
    </p:spTree>
    <p:extLst>
      <p:ext uri="{BB962C8B-B14F-4D97-AF65-F5344CB8AC3E}">
        <p14:creationId xmlns:p14="http://schemas.microsoft.com/office/powerpoint/2010/main" val="2076872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p:txBody>
          <a:bodyPr/>
          <a:lstStyle/>
          <a:p>
            <a:r>
              <a:rPr lang="en-US" dirty="0"/>
              <a:t>Scott </a:t>
            </a:r>
            <a:r>
              <a:rPr lang="en-US" dirty="0" err="1"/>
              <a:t>Hanselman</a:t>
            </a:r>
            <a:endParaRPr lang="en-US" dirty="0"/>
          </a:p>
          <a:p>
            <a:r>
              <a:rPr lang="en-US" dirty="0"/>
              <a:t>Principal Program Manager</a:t>
            </a:r>
          </a:p>
          <a:p>
            <a:r>
              <a:rPr lang="en-US" dirty="0"/>
              <a:t>@</a:t>
            </a:r>
            <a:r>
              <a:rPr lang="en-US" dirty="0" err="1"/>
              <a:t>shanselman</a:t>
            </a:r>
            <a:endParaRPr lang="en-US" dirty="0"/>
          </a:p>
          <a:p>
            <a:endParaRPr lang="en-US" dirty="0"/>
          </a:p>
          <a:p>
            <a:r>
              <a:rPr lang="en-US" dirty="0"/>
              <a:t>Scott Hunter</a:t>
            </a:r>
          </a:p>
          <a:p>
            <a:r>
              <a:rPr lang="en-US" dirty="0"/>
              <a:t>Director of Program Management</a:t>
            </a:r>
          </a:p>
          <a:p>
            <a:r>
              <a:rPr lang="en-US" dirty="0"/>
              <a:t>@</a:t>
            </a:r>
            <a:r>
              <a:rPr lang="en-US" dirty="0" err="1"/>
              <a:t>coolcsh</a:t>
            </a:r>
            <a:endParaRPr lang="en-US" dirty="0"/>
          </a:p>
        </p:txBody>
      </p:sp>
      <p:sp>
        <p:nvSpPr>
          <p:cNvPr id="2" name="Title 1"/>
          <p:cNvSpPr>
            <a:spLocks noGrp="1"/>
          </p:cNvSpPr>
          <p:nvPr>
            <p:ph type="ctrTitle"/>
          </p:nvPr>
        </p:nvSpPr>
        <p:spPr/>
        <p:txBody>
          <a:bodyPr/>
          <a:lstStyle/>
          <a:p>
            <a:r>
              <a:rPr lang="en-US" dirty="0"/>
              <a:t>Azure App Service Architecture</a:t>
            </a:r>
          </a:p>
        </p:txBody>
      </p:sp>
      <p:sp>
        <p:nvSpPr>
          <p:cNvPr id="6" name="Text Placeholder 5"/>
          <p:cNvSpPr>
            <a:spLocks noGrp="1"/>
          </p:cNvSpPr>
          <p:nvPr>
            <p:ph type="body" sz="quarter" idx="13"/>
          </p:nvPr>
        </p:nvSpPr>
        <p:spPr/>
        <p:txBody>
          <a:bodyPr/>
          <a:lstStyle/>
          <a:p>
            <a:r>
              <a:rPr lang="en-US" dirty="0" smtClean="0"/>
              <a:t>2-628</a:t>
            </a:r>
            <a:endParaRPr lang="en-US" dirty="0"/>
          </a:p>
        </p:txBody>
      </p:sp>
    </p:spTree>
    <p:extLst>
      <p:ext uri="{BB962C8B-B14F-4D97-AF65-F5344CB8AC3E}">
        <p14:creationId xmlns:p14="http://schemas.microsoft.com/office/powerpoint/2010/main" val="173572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3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188F"/>
        </a:solidFill>
        <a:effectLst/>
      </p:bgPr>
    </p:bg>
    <p:spTree>
      <p:nvGrpSpPr>
        <p:cNvPr id="1" name=""/>
        <p:cNvGrpSpPr/>
        <p:nvPr/>
      </p:nvGrpSpPr>
      <p:grpSpPr>
        <a:xfrm>
          <a:off x="0" y="0"/>
          <a:ext cx="0" cy="0"/>
          <a:chOff x="0" y="0"/>
          <a:chExt cx="0" cy="0"/>
        </a:xfrm>
      </p:grpSpPr>
      <p:sp>
        <p:nvSpPr>
          <p:cNvPr id="3" name="Subtitle 2"/>
          <p:cNvSpPr>
            <a:spLocks noGrp="1"/>
          </p:cNvSpPr>
          <p:nvPr>
            <p:ph type="subTitle" idx="12"/>
          </p:nvPr>
        </p:nvSpPr>
        <p:spPr>
          <a:xfrm>
            <a:off x="276540" y="4183062"/>
            <a:ext cx="9142098" cy="2502809"/>
          </a:xfrm>
        </p:spPr>
        <p:txBody>
          <a:bodyPr/>
          <a:lstStyle/>
          <a:p>
            <a:r>
              <a:rPr lang="en-US" dirty="0" smtClean="0">
                <a:solidFill>
                  <a:schemeClr val="bg1"/>
                </a:solidFill>
              </a:rPr>
              <a:t>Scott Hanselman</a:t>
            </a:r>
          </a:p>
          <a:p>
            <a:r>
              <a:rPr lang="en-US" dirty="0" smtClean="0">
                <a:solidFill>
                  <a:schemeClr val="bg1"/>
                </a:solidFill>
              </a:rPr>
              <a:t>Principal Program Manager</a:t>
            </a:r>
          </a:p>
          <a:p>
            <a:r>
              <a:rPr lang="en-US" dirty="0" smtClean="0">
                <a:solidFill>
                  <a:schemeClr val="bg1"/>
                </a:solidFill>
              </a:rPr>
              <a:t>@</a:t>
            </a:r>
            <a:r>
              <a:rPr lang="en-US" dirty="0" err="1" smtClean="0">
                <a:solidFill>
                  <a:schemeClr val="bg1"/>
                </a:solidFill>
              </a:rPr>
              <a:t>shanselman</a:t>
            </a:r>
            <a:endParaRPr lang="en-US" dirty="0" smtClean="0">
              <a:solidFill>
                <a:schemeClr val="bg1"/>
              </a:solidFill>
            </a:endParaRPr>
          </a:p>
          <a:p>
            <a:endParaRPr lang="en-US" dirty="0">
              <a:solidFill>
                <a:schemeClr val="bg1"/>
              </a:solidFill>
            </a:endParaRPr>
          </a:p>
          <a:p>
            <a:r>
              <a:rPr lang="en-US" dirty="0" smtClean="0">
                <a:solidFill>
                  <a:schemeClr val="bg1"/>
                </a:solidFill>
              </a:rPr>
              <a:t>Scott Hunter</a:t>
            </a:r>
          </a:p>
          <a:p>
            <a:r>
              <a:rPr lang="en-US" dirty="0" smtClean="0">
                <a:solidFill>
                  <a:schemeClr val="bg1"/>
                </a:solidFill>
              </a:rPr>
              <a:t>Director of Program Management</a:t>
            </a:r>
          </a:p>
          <a:p>
            <a:r>
              <a:rPr lang="en-US" dirty="0" smtClean="0">
                <a:solidFill>
                  <a:schemeClr val="bg1"/>
                </a:solidFill>
              </a:rPr>
              <a:t>@</a:t>
            </a:r>
            <a:r>
              <a:rPr lang="en-US" dirty="0" err="1" smtClean="0">
                <a:solidFill>
                  <a:schemeClr val="bg1"/>
                </a:solidFill>
              </a:rPr>
              <a:t>coolcsh</a:t>
            </a:r>
            <a:endParaRPr lang="en-US" dirty="0">
              <a:solidFill>
                <a:schemeClr val="bg1"/>
              </a:solidFill>
            </a:endParaRPr>
          </a:p>
        </p:txBody>
      </p:sp>
      <p:sp>
        <p:nvSpPr>
          <p:cNvPr id="2" name="Title 1"/>
          <p:cNvSpPr>
            <a:spLocks noGrp="1"/>
          </p:cNvSpPr>
          <p:nvPr>
            <p:ph type="ctrTitle"/>
          </p:nvPr>
        </p:nvSpPr>
        <p:spPr/>
        <p:txBody>
          <a:bodyPr/>
          <a:lstStyle/>
          <a:p>
            <a:r>
              <a:rPr lang="en-US" dirty="0" smtClean="0">
                <a:solidFill>
                  <a:schemeClr val="bg1"/>
                </a:solidFill>
              </a:rPr>
              <a:t>Azure App Service </a:t>
            </a:r>
            <a:br>
              <a:rPr lang="en-US" dirty="0" smtClean="0">
                <a:solidFill>
                  <a:schemeClr val="bg1"/>
                </a:solidFill>
              </a:rPr>
            </a:br>
            <a:r>
              <a:rPr lang="en-US" dirty="0" smtClean="0">
                <a:solidFill>
                  <a:schemeClr val="bg1"/>
                </a:solidFill>
              </a:rPr>
              <a:t>Overview and Architecture</a:t>
            </a:r>
            <a:endParaRPr lang="en-US" dirty="0">
              <a:solidFill>
                <a:schemeClr val="bg1"/>
              </a:solidFill>
            </a:endParaRPr>
          </a:p>
        </p:txBody>
      </p:sp>
      <p:sp>
        <p:nvSpPr>
          <p:cNvPr id="6" name="Text Placeholder 5"/>
          <p:cNvSpPr>
            <a:spLocks noGrp="1"/>
          </p:cNvSpPr>
          <p:nvPr>
            <p:ph type="body" sz="quarter" idx="13"/>
          </p:nvPr>
        </p:nvSpPr>
        <p:spPr/>
        <p:txBody>
          <a:bodyPr/>
          <a:lstStyle/>
          <a:p>
            <a:r>
              <a:rPr lang="en-US" dirty="0">
                <a:solidFill>
                  <a:schemeClr val="bg1"/>
                </a:solidFill>
              </a:rPr>
              <a:t>2-628</a:t>
            </a:r>
          </a:p>
        </p:txBody>
      </p:sp>
    </p:spTree>
    <p:extLst>
      <p:ext uri="{BB962C8B-B14F-4D97-AF65-F5344CB8AC3E}">
        <p14:creationId xmlns:p14="http://schemas.microsoft.com/office/powerpoint/2010/main" val="39041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45671" y="1377469"/>
            <a:ext cx="2453525" cy="2868367"/>
            <a:chOff x="2446422" y="1377469"/>
            <a:chExt cx="2453525" cy="2868367"/>
          </a:xfrm>
        </p:grpSpPr>
        <p:sp>
          <p:nvSpPr>
            <p:cNvPr id="31" name="Rectangle 30"/>
            <p:cNvSpPr/>
            <p:nvPr/>
          </p:nvSpPr>
          <p:spPr>
            <a:xfrm>
              <a:off x="2613947" y="3249242"/>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a:solidFill>
                    <a:srgbClr val="FFFFFF"/>
                  </a:solidFill>
                  <a:latin typeface="Segoe UI Light"/>
                </a:rPr>
                <a:t>Mobile </a:t>
              </a:r>
              <a:r>
                <a:rPr lang="en-US" sz="2400" dirty="0" smtClean="0">
                  <a:solidFill>
                    <a:srgbClr val="FFFFFF"/>
                  </a:solidFill>
                  <a:latin typeface="Segoe UI Light"/>
                </a:rPr>
                <a:t>Services</a:t>
              </a:r>
              <a:endParaRPr lang="en-US" sz="2400" dirty="0">
                <a:solidFill>
                  <a:srgbClr val="FFFFFF"/>
                </a:solidFill>
                <a:latin typeface="Segoe UI Light"/>
              </a:endParaRPr>
            </a:p>
          </p:txBody>
        </p:sp>
        <p:pic>
          <p:nvPicPr>
            <p:cNvPr id="7" name="Picture 6"/>
            <p:cNvPicPr>
              <a:picLocks noChangeAspect="1"/>
            </p:cNvPicPr>
            <p:nvPr/>
          </p:nvPicPr>
          <p:blipFill>
            <a:blip r:embed="rId3"/>
            <a:stretch>
              <a:fillRect/>
            </a:stretch>
          </p:blipFill>
          <p:spPr>
            <a:xfrm>
              <a:off x="3317791" y="1912227"/>
              <a:ext cx="838572" cy="1204104"/>
            </a:xfrm>
            <a:prstGeom prst="rect">
              <a:avLst/>
            </a:prstGeom>
          </p:spPr>
        </p:pic>
        <p:cxnSp>
          <p:nvCxnSpPr>
            <p:cNvPr id="15" name="Straight Connector 14"/>
            <p:cNvCxnSpPr/>
            <p:nvPr/>
          </p:nvCxnSpPr>
          <p:spPr>
            <a:xfrm>
              <a:off x="2446422" y="1377469"/>
              <a:ext cx="0" cy="2650989"/>
            </a:xfrm>
            <a:prstGeom prst="line">
              <a:avLst/>
            </a:prstGeom>
            <a:ln>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4" name="Title 2"/>
          <p:cNvSpPr txBox="1">
            <a:spLocks/>
          </p:cNvSpPr>
          <p:nvPr/>
        </p:nvSpPr>
        <p:spPr>
          <a:xfrm>
            <a:off x="350608" y="4889797"/>
            <a:ext cx="11704502"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r>
              <a:rPr lang="en-US" sz="4896" dirty="0" smtClean="0">
                <a:solidFill>
                  <a:schemeClr val="tx1"/>
                </a:solidFill>
              </a:rPr>
              <a:t>Key app services in Azure today</a:t>
            </a:r>
          </a:p>
        </p:txBody>
      </p:sp>
      <p:grpSp>
        <p:nvGrpSpPr>
          <p:cNvPr id="10" name="Group 9"/>
          <p:cNvGrpSpPr/>
          <p:nvPr/>
        </p:nvGrpSpPr>
        <p:grpSpPr>
          <a:xfrm>
            <a:off x="2439650" y="1898457"/>
            <a:ext cx="2286000" cy="2359693"/>
            <a:chOff x="140401" y="1898457"/>
            <a:chExt cx="2286000" cy="2359693"/>
          </a:xfrm>
        </p:grpSpPr>
        <p:sp>
          <p:nvSpPr>
            <p:cNvPr id="35" name="Rectangle 34"/>
            <p:cNvSpPr/>
            <p:nvPr/>
          </p:nvSpPr>
          <p:spPr>
            <a:xfrm>
              <a:off x="140401" y="3261556"/>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Azure Websites</a:t>
              </a:r>
              <a:endParaRPr lang="en-US" sz="2400" dirty="0">
                <a:solidFill>
                  <a:srgbClr val="FFFFFF"/>
                </a:solidFill>
                <a:latin typeface="Segoe UI Light"/>
              </a:endParaRPr>
            </a:p>
          </p:txBody>
        </p:sp>
        <p:pic>
          <p:nvPicPr>
            <p:cNvPr id="6" name="Picture 5"/>
            <p:cNvPicPr>
              <a:picLocks noChangeAspect="1"/>
            </p:cNvPicPr>
            <p:nvPr/>
          </p:nvPicPr>
          <p:blipFill>
            <a:blip r:embed="rId4"/>
            <a:stretch>
              <a:fillRect/>
            </a:stretch>
          </p:blipFill>
          <p:spPr>
            <a:xfrm>
              <a:off x="696944" y="1898457"/>
              <a:ext cx="1226857" cy="1198255"/>
            </a:xfrm>
            <a:prstGeom prst="rect">
              <a:avLst/>
            </a:prstGeom>
          </p:spPr>
        </p:pic>
      </p:grpSp>
      <p:grpSp>
        <p:nvGrpSpPr>
          <p:cNvPr id="3" name="Group 2"/>
          <p:cNvGrpSpPr/>
          <p:nvPr/>
        </p:nvGrpSpPr>
        <p:grpSpPr>
          <a:xfrm>
            <a:off x="7263239" y="1377469"/>
            <a:ext cx="2389482" cy="2879911"/>
            <a:chOff x="4963990" y="1687706"/>
            <a:chExt cx="2389482" cy="2879911"/>
          </a:xfrm>
        </p:grpSpPr>
        <p:sp>
          <p:nvSpPr>
            <p:cNvPr id="53" name="Rectangle 52"/>
            <p:cNvSpPr/>
            <p:nvPr/>
          </p:nvSpPr>
          <p:spPr>
            <a:xfrm>
              <a:off x="5067472" y="3571023"/>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BizTalk Services</a:t>
              </a:r>
              <a:endParaRPr lang="en-US" sz="2400" dirty="0">
                <a:solidFill>
                  <a:srgbClr val="FFFFFF"/>
                </a:solidFill>
                <a:latin typeface="Segoe UI Light"/>
              </a:endParaRPr>
            </a:p>
          </p:txBody>
        </p:sp>
        <p:pic>
          <p:nvPicPr>
            <p:cNvPr id="5" name="Picture 4"/>
            <p:cNvPicPr>
              <a:picLocks noChangeAspect="1"/>
            </p:cNvPicPr>
            <p:nvPr/>
          </p:nvPicPr>
          <p:blipFill>
            <a:blip r:embed="rId5"/>
            <a:stretch>
              <a:fillRect/>
            </a:stretch>
          </p:blipFill>
          <p:spPr>
            <a:xfrm>
              <a:off x="5471472" y="2170934"/>
              <a:ext cx="1408397" cy="1380282"/>
            </a:xfrm>
            <a:prstGeom prst="rect">
              <a:avLst/>
            </a:prstGeom>
          </p:spPr>
        </p:pic>
        <p:cxnSp>
          <p:nvCxnSpPr>
            <p:cNvPr id="37" name="Straight Connector 36"/>
            <p:cNvCxnSpPr/>
            <p:nvPr/>
          </p:nvCxnSpPr>
          <p:spPr>
            <a:xfrm>
              <a:off x="4963990" y="1687706"/>
              <a:ext cx="0" cy="2650989"/>
            </a:xfrm>
            <a:prstGeom prst="line">
              <a:avLst/>
            </a:prstGeom>
            <a:ln>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8" name="Title 7"/>
          <p:cNvSpPr>
            <a:spLocks noGrp="1"/>
          </p:cNvSpPr>
          <p:nvPr>
            <p:ph type="title"/>
          </p:nvPr>
        </p:nvSpPr>
        <p:spPr/>
        <p:txBody>
          <a:bodyPr/>
          <a:lstStyle/>
          <a:p>
            <a:endParaRPr lang="en-US"/>
          </a:p>
        </p:txBody>
      </p:sp>
    </p:spTree>
    <p:extLst>
      <p:ext uri="{BB962C8B-B14F-4D97-AF65-F5344CB8AC3E}">
        <p14:creationId xmlns:p14="http://schemas.microsoft.com/office/powerpoint/2010/main" val="415899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45671" y="1377469"/>
            <a:ext cx="2453525" cy="2868367"/>
            <a:chOff x="2446422" y="1377469"/>
            <a:chExt cx="2453525" cy="2868367"/>
          </a:xfrm>
        </p:grpSpPr>
        <p:sp>
          <p:nvSpPr>
            <p:cNvPr id="31" name="Rectangle 30"/>
            <p:cNvSpPr/>
            <p:nvPr/>
          </p:nvSpPr>
          <p:spPr>
            <a:xfrm>
              <a:off x="2613947" y="3249242"/>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a:solidFill>
                    <a:srgbClr val="FFFFFF"/>
                  </a:solidFill>
                  <a:latin typeface="Segoe UI Light"/>
                </a:rPr>
                <a:t>Mobile </a:t>
              </a:r>
              <a:r>
                <a:rPr lang="en-US" sz="2400" dirty="0" smtClean="0">
                  <a:solidFill>
                    <a:srgbClr val="FFFFFF"/>
                  </a:solidFill>
                  <a:latin typeface="Segoe UI Light"/>
                </a:rPr>
                <a:t>Services</a:t>
              </a:r>
              <a:endParaRPr lang="en-US" sz="2400" dirty="0">
                <a:solidFill>
                  <a:srgbClr val="FFFFFF"/>
                </a:solidFill>
                <a:latin typeface="Segoe UI Light"/>
              </a:endParaRPr>
            </a:p>
          </p:txBody>
        </p:sp>
        <p:pic>
          <p:nvPicPr>
            <p:cNvPr id="7" name="Picture 6"/>
            <p:cNvPicPr>
              <a:picLocks noChangeAspect="1"/>
            </p:cNvPicPr>
            <p:nvPr/>
          </p:nvPicPr>
          <p:blipFill>
            <a:blip r:embed="rId3"/>
            <a:stretch>
              <a:fillRect/>
            </a:stretch>
          </p:blipFill>
          <p:spPr>
            <a:xfrm>
              <a:off x="3317791" y="1912227"/>
              <a:ext cx="838572" cy="1204104"/>
            </a:xfrm>
            <a:prstGeom prst="rect">
              <a:avLst/>
            </a:prstGeom>
          </p:spPr>
        </p:pic>
        <p:cxnSp>
          <p:nvCxnSpPr>
            <p:cNvPr id="15" name="Straight Connector 14"/>
            <p:cNvCxnSpPr/>
            <p:nvPr/>
          </p:nvCxnSpPr>
          <p:spPr>
            <a:xfrm>
              <a:off x="2446422" y="1377469"/>
              <a:ext cx="0" cy="2650989"/>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4" name="Title 2"/>
          <p:cNvSpPr txBox="1">
            <a:spLocks/>
          </p:cNvSpPr>
          <p:nvPr/>
        </p:nvSpPr>
        <p:spPr>
          <a:xfrm>
            <a:off x="350608" y="4889797"/>
            <a:ext cx="11704502"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r>
              <a:rPr lang="en-US" sz="4896" dirty="0" smtClean="0">
                <a:solidFill>
                  <a:schemeClr val="tx1"/>
                </a:solidFill>
              </a:rPr>
              <a:t>Key app services in Azure today</a:t>
            </a:r>
          </a:p>
        </p:txBody>
      </p:sp>
      <p:grpSp>
        <p:nvGrpSpPr>
          <p:cNvPr id="10" name="Group 9"/>
          <p:cNvGrpSpPr/>
          <p:nvPr/>
        </p:nvGrpSpPr>
        <p:grpSpPr>
          <a:xfrm>
            <a:off x="2439650" y="1898457"/>
            <a:ext cx="2286000" cy="2359693"/>
            <a:chOff x="140401" y="1898457"/>
            <a:chExt cx="2286000" cy="2359693"/>
          </a:xfrm>
        </p:grpSpPr>
        <p:sp>
          <p:nvSpPr>
            <p:cNvPr id="35" name="Rectangle 34"/>
            <p:cNvSpPr/>
            <p:nvPr/>
          </p:nvSpPr>
          <p:spPr>
            <a:xfrm>
              <a:off x="140401" y="3261556"/>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Azure Websites</a:t>
              </a:r>
              <a:endParaRPr lang="en-US" sz="2400" dirty="0">
                <a:solidFill>
                  <a:srgbClr val="FFFFFF"/>
                </a:solidFill>
                <a:latin typeface="Segoe UI Light"/>
              </a:endParaRPr>
            </a:p>
          </p:txBody>
        </p:sp>
        <p:pic>
          <p:nvPicPr>
            <p:cNvPr id="6" name="Picture 5"/>
            <p:cNvPicPr>
              <a:picLocks noChangeAspect="1"/>
            </p:cNvPicPr>
            <p:nvPr/>
          </p:nvPicPr>
          <p:blipFill>
            <a:blip r:embed="rId4"/>
            <a:stretch>
              <a:fillRect/>
            </a:stretch>
          </p:blipFill>
          <p:spPr>
            <a:xfrm>
              <a:off x="696944" y="1898457"/>
              <a:ext cx="1226857" cy="1198255"/>
            </a:xfrm>
            <a:prstGeom prst="rect">
              <a:avLst/>
            </a:prstGeom>
          </p:spPr>
        </p:pic>
      </p:grpSp>
      <p:grpSp>
        <p:nvGrpSpPr>
          <p:cNvPr id="3" name="Group 2"/>
          <p:cNvGrpSpPr/>
          <p:nvPr/>
        </p:nvGrpSpPr>
        <p:grpSpPr>
          <a:xfrm>
            <a:off x="7263239" y="1377469"/>
            <a:ext cx="2389482" cy="2879911"/>
            <a:chOff x="4963990" y="1687706"/>
            <a:chExt cx="2389482" cy="2879911"/>
          </a:xfrm>
        </p:grpSpPr>
        <p:sp>
          <p:nvSpPr>
            <p:cNvPr id="53" name="Rectangle 52"/>
            <p:cNvSpPr/>
            <p:nvPr/>
          </p:nvSpPr>
          <p:spPr>
            <a:xfrm>
              <a:off x="5067472" y="3571023"/>
              <a:ext cx="2286000" cy="996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6521" tIns="186521" rIns="186521" bIns="186521" rtlCol="0" anchor="b"/>
            <a:lstStyle/>
            <a:p>
              <a:pPr algn="ctr" defTabSz="932597"/>
              <a:r>
                <a:rPr lang="en-US" sz="2400" dirty="0" smtClean="0">
                  <a:solidFill>
                    <a:srgbClr val="FFFFFF"/>
                  </a:solidFill>
                  <a:latin typeface="Segoe UI Light"/>
                </a:rPr>
                <a:t>BizTalk Services</a:t>
              </a:r>
              <a:endParaRPr lang="en-US" sz="2400" dirty="0">
                <a:solidFill>
                  <a:srgbClr val="FFFFFF"/>
                </a:solidFill>
                <a:latin typeface="Segoe UI Light"/>
              </a:endParaRPr>
            </a:p>
          </p:txBody>
        </p:sp>
        <p:pic>
          <p:nvPicPr>
            <p:cNvPr id="5" name="Picture 4"/>
            <p:cNvPicPr>
              <a:picLocks noChangeAspect="1"/>
            </p:cNvPicPr>
            <p:nvPr/>
          </p:nvPicPr>
          <p:blipFill>
            <a:blip r:embed="rId5"/>
            <a:stretch>
              <a:fillRect/>
            </a:stretch>
          </p:blipFill>
          <p:spPr>
            <a:xfrm>
              <a:off x="5471472" y="2170934"/>
              <a:ext cx="1408397" cy="1380282"/>
            </a:xfrm>
            <a:prstGeom prst="rect">
              <a:avLst/>
            </a:prstGeom>
          </p:spPr>
        </p:pic>
        <p:cxnSp>
          <p:nvCxnSpPr>
            <p:cNvPr id="37" name="Straight Connector 36"/>
            <p:cNvCxnSpPr/>
            <p:nvPr/>
          </p:nvCxnSpPr>
          <p:spPr>
            <a:xfrm>
              <a:off x="4963990" y="1687706"/>
              <a:ext cx="0" cy="2650989"/>
            </a:xfrm>
            <a:prstGeom prst="line">
              <a:avLst/>
            </a:prstGeom>
            <a:ln>
              <a:solidFill>
                <a:srgbClr val="008EC0"/>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4897366" y="2721157"/>
            <a:ext cx="6648341" cy="1846659"/>
          </a:xfrm>
          <a:prstGeom prst="rect">
            <a:avLst/>
          </a:prstGeom>
        </p:spPr>
        <p:txBody>
          <a:bodyPr wrap="square">
            <a:spAutoFit/>
          </a:bodyPr>
          <a:lstStyle/>
          <a:p>
            <a:pPr marL="457200" indent="-457200">
              <a:spcAft>
                <a:spcPts val="1800"/>
              </a:spcAft>
              <a:buFont typeface="Wingdings" panose="05000000000000000000" pitchFamily="2" charset="2"/>
              <a:buChar char="à"/>
            </a:pPr>
            <a:r>
              <a:rPr lang="en-US" sz="2800" dirty="0" smtClean="0">
                <a:solidFill>
                  <a:srgbClr val="FFFFFF"/>
                </a:solidFill>
                <a:latin typeface="Segoe UI Light"/>
                <a:ea typeface="Calibri" panose="020F0502020204030204" pitchFamily="34" charset="0"/>
                <a:cs typeface="Times New Roman" panose="02020603050405020304" pitchFamily="18" charset="0"/>
              </a:rPr>
              <a:t>Unique integrated offering</a:t>
            </a:r>
          </a:p>
          <a:p>
            <a:pPr marL="457200" indent="-457200">
              <a:spcAft>
                <a:spcPts val="1800"/>
              </a:spcAft>
              <a:buFont typeface="Wingdings" panose="05000000000000000000" pitchFamily="2" charset="2"/>
              <a:buChar char="à"/>
            </a:pPr>
            <a:r>
              <a:rPr lang="en-US" sz="2800" dirty="0" smtClean="0">
                <a:solidFill>
                  <a:srgbClr val="FFFFFF"/>
                </a:solidFill>
                <a:latin typeface="Segoe UI Light"/>
                <a:ea typeface="Calibri" panose="020F0502020204030204" pitchFamily="34" charset="0"/>
                <a:cs typeface="Times New Roman" panose="02020603050405020304" pitchFamily="18" charset="0"/>
              </a:rPr>
              <a:t>Build rich, engaging &amp; intelligent apps</a:t>
            </a:r>
          </a:p>
          <a:p>
            <a:pPr marL="457200" indent="-457200">
              <a:spcAft>
                <a:spcPts val="1800"/>
              </a:spcAft>
              <a:buFont typeface="Wingdings" panose="05000000000000000000" pitchFamily="2" charset="2"/>
              <a:buChar char="à"/>
            </a:pPr>
            <a:r>
              <a:rPr lang="en-US" sz="2800" dirty="0" smtClean="0">
                <a:solidFill>
                  <a:srgbClr val="FFFFFF"/>
                </a:solidFill>
                <a:latin typeface="Segoe UI Light"/>
                <a:ea typeface="Calibri" panose="020F0502020204030204" pitchFamily="34" charset="0"/>
                <a:cs typeface="Times New Roman" panose="02020603050405020304" pitchFamily="18" charset="0"/>
              </a:rPr>
              <a:t>Scale as your business grows</a:t>
            </a:r>
            <a:endParaRPr lang="en-US" sz="1100" dirty="0" smtClean="0">
              <a:solidFill>
                <a:srgbClr val="FFFFFF"/>
              </a:solidFill>
              <a:latin typeface="Segoe UI Light"/>
              <a:ea typeface="Calibri" panose="020F0502020204030204" pitchFamily="34" charset="0"/>
              <a:cs typeface="Times New Roman" panose="02020603050405020304" pitchFamily="18" charset="0"/>
            </a:endParaRPr>
          </a:p>
        </p:txBody>
      </p:sp>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47854" y="2568565"/>
            <a:ext cx="2457716" cy="2457714"/>
          </a:xfrm>
          <a:prstGeom prst="rect">
            <a:avLst/>
          </a:prstGeom>
        </p:spPr>
      </p:pic>
      <p:sp>
        <p:nvSpPr>
          <p:cNvPr id="23" name="Title 2"/>
          <p:cNvSpPr txBox="1">
            <a:spLocks/>
          </p:cNvSpPr>
          <p:nvPr/>
        </p:nvSpPr>
        <p:spPr>
          <a:xfrm>
            <a:off x="526739" y="262646"/>
            <a:ext cx="11312335" cy="917575"/>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ctr">
              <a:lnSpc>
                <a:spcPct val="100000"/>
              </a:lnSpc>
              <a:spcAft>
                <a:spcPts val="600"/>
              </a:spcAft>
            </a:pPr>
            <a:r>
              <a:rPr lang="en-US" sz="4896" dirty="0" smtClean="0">
                <a:solidFill>
                  <a:srgbClr val="FFFFFF"/>
                </a:solidFill>
              </a:rPr>
              <a:t>Introducing Azure </a:t>
            </a:r>
            <a:r>
              <a:rPr lang="en-US" sz="4896" smtClean="0">
                <a:solidFill>
                  <a:srgbClr val="FFFFFF"/>
                </a:solidFill>
              </a:rPr>
              <a:t>App Service</a:t>
            </a:r>
            <a:endParaRPr lang="en-US" sz="3264" dirty="0">
              <a:solidFill>
                <a:srgbClr val="FFFFFF"/>
              </a:solidFill>
            </a:endParaRPr>
          </a:p>
        </p:txBody>
      </p:sp>
      <p:sp>
        <p:nvSpPr>
          <p:cNvPr id="8" name="Title 7"/>
          <p:cNvSpPr>
            <a:spLocks noGrp="1"/>
          </p:cNvSpPr>
          <p:nvPr>
            <p:ph type="title"/>
          </p:nvPr>
        </p:nvSpPr>
        <p:spPr/>
        <p:txBody>
          <a:bodyPr/>
          <a:lstStyle/>
          <a:p>
            <a:endParaRPr lang="en-US"/>
          </a:p>
        </p:txBody>
      </p:sp>
    </p:spTree>
    <p:extLst>
      <p:ext uri="{BB962C8B-B14F-4D97-AF65-F5344CB8AC3E}">
        <p14:creationId xmlns:p14="http://schemas.microsoft.com/office/powerpoint/2010/main" val="153761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0"/>
                                        </p:tgtEl>
                                      </p:cBhvr>
                                    </p:animEffect>
                                    <p:set>
                                      <p:cBhvr>
                                        <p:cTn id="7" dur="1" fill="hold">
                                          <p:stCondLst>
                                            <p:cond delay="999"/>
                                          </p:stCondLst>
                                        </p:cTn>
                                        <p:tgtEl>
                                          <p:spTgt spid="1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1250"/>
                                        <p:tgtEl>
                                          <p:spTgt spid="4"/>
                                        </p:tgtEl>
                                      </p:cBhvr>
                                    </p:animEffect>
                                    <p:set>
                                      <p:cBhvr>
                                        <p:cTn id="10" dur="1" fill="hold">
                                          <p:stCondLst>
                                            <p:cond delay="1249"/>
                                          </p:stCondLst>
                                        </p:cTn>
                                        <p:tgtEl>
                                          <p:spTgt spid="4"/>
                                        </p:tgtEl>
                                        <p:attrNameLst>
                                          <p:attrName>style.visibility</p:attrName>
                                        </p:attrNameLst>
                                      </p:cBhvr>
                                      <p:to>
                                        <p:strVal val="hidden"/>
                                      </p:to>
                                    </p:set>
                                  </p:childTnLst>
                                </p:cTn>
                              </p:par>
                              <p:par>
                                <p:cTn id="11" presetID="2" presetClass="exit" presetSubtype="8" fill="hold" nodeType="withEffect">
                                  <p:stCondLst>
                                    <p:cond delay="0"/>
                                  </p:stCondLst>
                                  <p:childTnLst>
                                    <p:anim calcmode="lin" valueType="num">
                                      <p:cBhvr additive="base">
                                        <p:cTn id="12" dur="1250"/>
                                        <p:tgtEl>
                                          <p:spTgt spid="2"/>
                                        </p:tgtEl>
                                        <p:attrNameLst>
                                          <p:attrName>ppt_x</p:attrName>
                                        </p:attrNameLst>
                                      </p:cBhvr>
                                      <p:tavLst>
                                        <p:tav tm="0">
                                          <p:val>
                                            <p:strVal val="ppt_x"/>
                                          </p:val>
                                        </p:tav>
                                        <p:tav tm="100000">
                                          <p:val>
                                            <p:strVal val="0-ppt_w/2"/>
                                          </p:val>
                                        </p:tav>
                                      </p:tavLst>
                                    </p:anim>
                                    <p:anim calcmode="lin" valueType="num">
                                      <p:cBhvr additive="base">
                                        <p:cTn id="13" dur="1250"/>
                                        <p:tgtEl>
                                          <p:spTgt spid="2"/>
                                        </p:tgtEl>
                                        <p:attrNameLst>
                                          <p:attrName>ppt_y</p:attrName>
                                        </p:attrNameLst>
                                      </p:cBhvr>
                                      <p:tavLst>
                                        <p:tav tm="0">
                                          <p:val>
                                            <p:strVal val="ppt_y"/>
                                          </p:val>
                                        </p:tav>
                                        <p:tav tm="100000">
                                          <p:val>
                                            <p:strVal val="ppt_y"/>
                                          </p:val>
                                        </p:tav>
                                      </p:tavLst>
                                    </p:anim>
                                    <p:set>
                                      <p:cBhvr>
                                        <p:cTn id="14" dur="1" fill="hold">
                                          <p:stCondLst>
                                            <p:cond delay="1249"/>
                                          </p:stCondLst>
                                        </p:cTn>
                                        <p:tgtEl>
                                          <p:spTgt spid="2"/>
                                        </p:tgtEl>
                                        <p:attrNameLst>
                                          <p:attrName>style.visibility</p:attrName>
                                        </p:attrNameLst>
                                      </p:cBhvr>
                                      <p:to>
                                        <p:strVal val="hidden"/>
                                      </p:to>
                                    </p:set>
                                  </p:childTnLst>
                                </p:cTn>
                              </p:par>
                              <p:par>
                                <p:cTn id="15" presetID="2" presetClass="exit" presetSubtype="8" fill="hold" nodeType="withEffect">
                                  <p:stCondLst>
                                    <p:cond delay="0"/>
                                  </p:stCondLst>
                                  <p:childTnLst>
                                    <p:anim calcmode="lin" valueType="num">
                                      <p:cBhvr additive="base">
                                        <p:cTn id="16" dur="1250"/>
                                        <p:tgtEl>
                                          <p:spTgt spid="3"/>
                                        </p:tgtEl>
                                        <p:attrNameLst>
                                          <p:attrName>ppt_x</p:attrName>
                                        </p:attrNameLst>
                                      </p:cBhvr>
                                      <p:tavLst>
                                        <p:tav tm="0">
                                          <p:val>
                                            <p:strVal val="ppt_x"/>
                                          </p:val>
                                        </p:tav>
                                        <p:tav tm="100000">
                                          <p:val>
                                            <p:strVal val="0-ppt_w/2"/>
                                          </p:val>
                                        </p:tav>
                                      </p:tavLst>
                                    </p:anim>
                                    <p:anim calcmode="lin" valueType="num">
                                      <p:cBhvr additive="base">
                                        <p:cTn id="17" dur="1250"/>
                                        <p:tgtEl>
                                          <p:spTgt spid="3"/>
                                        </p:tgtEl>
                                        <p:attrNameLst>
                                          <p:attrName>ppt_y</p:attrName>
                                        </p:attrNameLst>
                                      </p:cBhvr>
                                      <p:tavLst>
                                        <p:tav tm="0">
                                          <p:val>
                                            <p:strVal val="ppt_y"/>
                                          </p:val>
                                        </p:tav>
                                        <p:tav tm="100000">
                                          <p:val>
                                            <p:strVal val="ppt_y"/>
                                          </p:val>
                                        </p:tav>
                                      </p:tavLst>
                                    </p:anim>
                                    <p:set>
                                      <p:cBhvr>
                                        <p:cTn id="18" dur="1" fill="hold">
                                          <p:stCondLst>
                                            <p:cond delay="1249"/>
                                          </p:stCondLst>
                                        </p:cTn>
                                        <p:tgtEl>
                                          <p:spTgt spid="3"/>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childTnLst>
                          </p:cTn>
                        </p:par>
                        <p:par>
                          <p:cTn id="25" fill="hold">
                            <p:stCondLst>
                              <p:cond delay="1250"/>
                            </p:stCondLst>
                            <p:childTnLst>
                              <p:par>
                                <p:cTn id="26" presetID="10" presetClass="entr" presetSubtype="0"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6" presetClass="emph" presetSubtype="0" fill="hold" nodeType="withEffect">
                                  <p:stCondLst>
                                    <p:cond delay="50"/>
                                  </p:stCondLst>
                                  <p:childTnLst>
                                    <p:animScale>
                                      <p:cBhvr>
                                        <p:cTn id="33" dur="750" fill="hold"/>
                                        <p:tgtEl>
                                          <p:spTgt spid="22"/>
                                        </p:tgtEl>
                                      </p:cBhvr>
                                      <p:by x="126000" y="126000"/>
                                    </p:animScale>
                                  </p:childTnLst>
                                </p:cTn>
                              </p:par>
                            </p:childTnLst>
                          </p:cTn>
                        </p:par>
                        <p:par>
                          <p:cTn id="34" fill="hold">
                            <p:stCondLst>
                              <p:cond delay="2050"/>
                            </p:stCondLst>
                            <p:childTnLst>
                              <p:par>
                                <p:cTn id="35" presetID="10"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024" y="2242734"/>
            <a:ext cx="3109375" cy="3109375"/>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40169" y="3442968"/>
            <a:ext cx="774200" cy="70890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32585" y="-6577"/>
            <a:ext cx="5608720" cy="7010900"/>
          </a:xfrm>
          <a:prstGeom prst="rect">
            <a:avLst/>
          </a:prstGeo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157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2" presetClass="path" presetSubtype="0" accel="50000" decel="50000" fill="hold" nodeType="withEffect">
                                  <p:stCondLst>
                                    <p:cond delay="0"/>
                                  </p:stCondLst>
                                  <p:childTnLst>
                                    <p:animMotion origin="layout" path="M -4.19454E-6 3.03677E-6 L -0.45825 -0.00091 " pathEditMode="relative" rAng="0" ptsTypes="AA">
                                      <p:cBhvr>
                                        <p:cTn id="9" dur="1500" fill="hold"/>
                                        <p:tgtEl>
                                          <p:spTgt spid="6"/>
                                        </p:tgtEl>
                                        <p:attrNameLst>
                                          <p:attrName>ppt_x</p:attrName>
                                          <p:attrName>ppt_y</p:attrName>
                                        </p:attrNameLst>
                                      </p:cBhvr>
                                      <p:rCtr x="-22913" y="-4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
          <p:cNvSpPr txBox="1">
            <a:spLocks/>
          </p:cNvSpPr>
          <p:nvPr/>
        </p:nvSpPr>
        <p:spPr>
          <a:xfrm>
            <a:off x="5646902" y="3125915"/>
            <a:ext cx="5818680" cy="1674686"/>
          </a:xfrm>
          <a:prstGeom prst="rect">
            <a:avLst/>
          </a:prstGeom>
        </p:spPr>
        <p:txBody>
          <a:bodyPr/>
          <a:lstStyle>
            <a:lvl1pPr algn="l" defTabSz="914400" rtl="0" eaLnBrk="1" latinLnBrk="0" hangingPunct="1">
              <a:lnSpc>
                <a:spcPct val="90000"/>
              </a:lnSpc>
              <a:spcBef>
                <a:spcPct val="0"/>
              </a:spcBef>
              <a:buNone/>
              <a:defRPr sz="5400" kern="1200">
                <a:solidFill>
                  <a:schemeClr val="bg1"/>
                </a:solidFill>
                <a:latin typeface="+mj-lt"/>
                <a:ea typeface="+mj-ea"/>
                <a:cs typeface="+mj-cs"/>
              </a:defRPr>
            </a:lvl1pPr>
          </a:lstStyle>
          <a:p>
            <a:pPr>
              <a:lnSpc>
                <a:spcPct val="100000"/>
              </a:lnSpc>
              <a:spcAft>
                <a:spcPts val="600"/>
              </a:spcAft>
            </a:pPr>
            <a:r>
              <a:rPr lang="en-US" sz="7200" dirty="0" smtClean="0">
                <a:solidFill>
                  <a:srgbClr val="FFFFFF"/>
                </a:solidFill>
              </a:rPr>
              <a:t>One price</a:t>
            </a:r>
            <a:endParaRPr lang="en-US" sz="4800" dirty="0">
              <a:solidFill>
                <a:srgbClr val="FFFFFF"/>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024" y="2242734"/>
            <a:ext cx="3109375" cy="3109375"/>
          </a:xfrm>
          <a:prstGeom prst="rect">
            <a:avLst/>
          </a:prstGeom>
        </p:spPr>
      </p:pic>
      <p:grpSp>
        <p:nvGrpSpPr>
          <p:cNvPr id="14" name="Group 13"/>
          <p:cNvGrpSpPr/>
          <p:nvPr/>
        </p:nvGrpSpPr>
        <p:grpSpPr>
          <a:xfrm>
            <a:off x="4924540" y="3620496"/>
            <a:ext cx="462708" cy="272496"/>
            <a:chOff x="4924540" y="2915646"/>
            <a:chExt cx="462708" cy="272496"/>
          </a:xfrm>
          <a:solidFill>
            <a:schemeClr val="tx1"/>
          </a:solidFill>
        </p:grpSpPr>
        <p:sp>
          <p:nvSpPr>
            <p:cNvPr id="15" name="Rectangle 14"/>
            <p:cNvSpPr/>
            <p:nvPr/>
          </p:nvSpPr>
          <p:spPr bwMode="auto">
            <a:xfrm>
              <a:off x="4924540" y="2915646"/>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6" name="Rectangle 15"/>
            <p:cNvSpPr/>
            <p:nvPr/>
          </p:nvSpPr>
          <p:spPr bwMode="auto">
            <a:xfrm>
              <a:off x="4924540" y="3102933"/>
              <a:ext cx="462708" cy="85209"/>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gr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33716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1255475" y="2294558"/>
            <a:ext cx="2929589" cy="1266599"/>
            <a:chOff x="5777129" y="952400"/>
            <a:chExt cx="2929589" cy="1266599"/>
          </a:xfrm>
        </p:grpSpPr>
        <p:sp>
          <p:nvSpPr>
            <p:cNvPr id="34" name="TextBox 33"/>
            <p:cNvSpPr txBox="1"/>
            <p:nvPr/>
          </p:nvSpPr>
          <p:spPr>
            <a:xfrm>
              <a:off x="5777129" y="1750116"/>
              <a:ext cx="2929589" cy="468883"/>
            </a:xfrm>
            <a:prstGeom prst="hexagon">
              <a:avLst/>
            </a:prstGeom>
            <a:noFill/>
          </p:spPr>
          <p:txBody>
            <a:bodyPr wrap="square" rtlCol="0">
              <a:spAutoFit/>
            </a:bodyPr>
            <a:lstStyle/>
            <a:p>
              <a:pPr algn="ctr" defTabSz="914400">
                <a:defRPr/>
              </a:pPr>
              <a:r>
                <a:rPr lang="en-US" sz="1873" b="1" kern="0" cap="all" dirty="0" smtClean="0">
                  <a:solidFill>
                    <a:srgbClr val="FFFFFF"/>
                  </a:solidFill>
                </a:rPr>
                <a:t>Web Apps</a:t>
              </a:r>
            </a:p>
          </p:txBody>
        </p:sp>
        <p:pic>
          <p:nvPicPr>
            <p:cNvPr id="33" name="Picture 32"/>
            <p:cNvPicPr>
              <a:picLocks noChangeAspect="1"/>
            </p:cNvPicPr>
            <p:nvPr/>
          </p:nvPicPr>
          <p:blipFill>
            <a:blip r:embed="rId2"/>
            <a:stretch>
              <a:fillRect/>
            </a:stretch>
          </p:blipFill>
          <p:spPr>
            <a:xfrm>
              <a:off x="6910333" y="952400"/>
              <a:ext cx="724385" cy="707495"/>
            </a:xfrm>
            <a:prstGeom prst="rect">
              <a:avLst/>
            </a:prstGeom>
          </p:spPr>
        </p:pic>
      </p:grpSp>
      <p:sp>
        <p:nvSpPr>
          <p:cNvPr id="48" name="TextBox 47"/>
          <p:cNvSpPr txBox="1"/>
          <p:nvPr/>
        </p:nvSpPr>
        <p:spPr>
          <a:xfrm>
            <a:off x="5131722" y="903738"/>
            <a:ext cx="6611389"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Full capability set available including:</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.NET, Node.js, Java, PHP, and Python</a:t>
            </a:r>
          </a:p>
          <a:p>
            <a:pPr marL="872744" lvl="1" indent="-342900" defTabSz="896181">
              <a:spcAft>
                <a:spcPts val="2400"/>
              </a:spcAft>
              <a:buFont typeface="Arial" panose="020B0604020202020204" pitchFamily="34" charset="0"/>
              <a:buChar char="•"/>
            </a:pPr>
            <a:r>
              <a:rPr lang="en-US" sz="2400" dirty="0" err="1" smtClean="0">
                <a:solidFill>
                  <a:srgbClr val="FFFFFF"/>
                </a:solidFill>
                <a:latin typeface="Segoe UI Light"/>
              </a:rPr>
              <a:t>WebJobs</a:t>
            </a:r>
            <a:r>
              <a:rPr lang="en-US" sz="2400" dirty="0" smtClean="0">
                <a:solidFill>
                  <a:srgbClr val="FFFFFF"/>
                </a:solidFill>
                <a:latin typeface="Segoe UI Light"/>
              </a:rPr>
              <a:t> for long running tasks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Integrated VS publish, remote debug…</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CI with GitHub, </a:t>
            </a:r>
            <a:r>
              <a:rPr lang="en-US" sz="2400" dirty="0" err="1" smtClean="0">
                <a:solidFill>
                  <a:srgbClr val="FFFFFF"/>
                </a:solidFill>
                <a:latin typeface="Segoe UI Light"/>
              </a:rPr>
              <a:t>BitBucket</a:t>
            </a:r>
            <a:r>
              <a:rPr lang="en-US" sz="2400" dirty="0" smtClean="0">
                <a:solidFill>
                  <a:srgbClr val="FFFFFF"/>
                </a:solidFill>
                <a:latin typeface="Segoe UI Light"/>
              </a:rPr>
              <a:t>, VSO </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Auto-load balance, </a:t>
            </a:r>
            <a:r>
              <a:rPr lang="en-US" sz="2400" dirty="0" err="1" smtClean="0">
                <a:solidFill>
                  <a:srgbClr val="FFFFFF"/>
                </a:solidFill>
                <a:latin typeface="Segoe UI Light"/>
              </a:rPr>
              <a:t>Autoscale</a:t>
            </a:r>
            <a:r>
              <a:rPr lang="en-US" sz="2400" dirty="0" smtClean="0">
                <a:solidFill>
                  <a:srgbClr val="FFFFFF"/>
                </a:solidFill>
                <a:latin typeface="Segoe UI Light"/>
              </a:rPr>
              <a:t>, Geo DR</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Virtual networking and hybrid connections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Site slots for staged deployments</a:t>
            </a:r>
          </a:p>
        </p:txBody>
      </p:sp>
      <p:sp>
        <p:nvSpPr>
          <p:cNvPr id="49" name="Rectangle 48"/>
          <p:cNvSpPr/>
          <p:nvPr/>
        </p:nvSpPr>
        <p:spPr>
          <a:xfrm>
            <a:off x="1472458" y="3779347"/>
            <a:ext cx="2834942" cy="907941"/>
          </a:xfrm>
          <a:prstGeom prst="rect">
            <a:avLst/>
          </a:prstGeom>
        </p:spPr>
        <p:txBody>
          <a:bodyPr wrap="none">
            <a:spAutoFit/>
          </a:bodyPr>
          <a:lstStyle/>
          <a:p>
            <a:pPr algn="ctr" defTabSz="896181">
              <a:spcAft>
                <a:spcPts val="600"/>
              </a:spcAft>
            </a:pPr>
            <a:r>
              <a:rPr lang="en-US" sz="2400" dirty="0" smtClean="0">
                <a:solidFill>
                  <a:srgbClr val="FFFFFF"/>
                </a:solidFill>
                <a:latin typeface="Segoe UI Light"/>
              </a:rPr>
              <a:t>Web apps run as-is</a:t>
            </a:r>
          </a:p>
          <a:p>
            <a:pPr algn="ctr" defTabSz="896181">
              <a:spcAft>
                <a:spcPts val="600"/>
              </a:spcAft>
            </a:pPr>
            <a:r>
              <a:rPr lang="en-US" sz="2400" dirty="0" smtClean="0">
                <a:solidFill>
                  <a:srgbClr val="FFFFFF"/>
                </a:solidFill>
                <a:latin typeface="Segoe UI Light"/>
              </a:rPr>
              <a:t>no changes required</a:t>
            </a:r>
            <a:endParaRPr lang="en-US" sz="2400" dirty="0">
              <a:solidFill>
                <a:srgbClr val="FFFFFF"/>
              </a:solidFill>
              <a:latin typeface="Segoe UI Light"/>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9845446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5242559" y="850299"/>
            <a:ext cx="6611389" cy="5123043"/>
          </a:xfrm>
          <a:prstGeom prst="rect">
            <a:avLst/>
          </a:prstGeom>
          <a:noFill/>
        </p:spPr>
        <p:txBody>
          <a:bodyPr wrap="square" rtlCol="0" anchor="t" anchorCtr="0">
            <a:noAutofit/>
          </a:bodyPr>
          <a:lstStyle/>
          <a:p>
            <a:pPr marL="63500" defTabSz="896181">
              <a:spcAft>
                <a:spcPts val="2400"/>
              </a:spcAft>
            </a:pPr>
            <a:r>
              <a:rPr lang="en-US" sz="3200" dirty="0" smtClean="0">
                <a:solidFill>
                  <a:srgbClr val="FFFFFF"/>
                </a:solidFill>
                <a:latin typeface="Segoe UI Light"/>
              </a:rPr>
              <a:t>New capabilities for Mobile apps:</a:t>
            </a:r>
            <a:endParaRPr lang="en-US" sz="3200" dirty="0">
              <a:solidFill>
                <a:srgbClr val="FFFFFF"/>
              </a:solidFill>
              <a:latin typeface="Segoe UI Light"/>
            </a:endParaRPr>
          </a:p>
          <a:p>
            <a:pPr marL="872744" lvl="1" indent="-342900" defTabSz="896181">
              <a:spcAft>
                <a:spcPts val="2400"/>
              </a:spcAft>
              <a:buFont typeface="Arial" panose="020B0604020202020204" pitchFamily="34" charset="0"/>
              <a:buChar char="•"/>
            </a:pPr>
            <a:r>
              <a:rPr lang="en-US" sz="2400" dirty="0" err="1" smtClean="0">
                <a:solidFill>
                  <a:srgbClr val="FFFFFF"/>
                </a:solidFill>
                <a:latin typeface="Segoe UI Light"/>
              </a:rPr>
              <a:t>Webjobs</a:t>
            </a:r>
            <a:r>
              <a:rPr lang="en-US" sz="2400" dirty="0" smtClean="0">
                <a:solidFill>
                  <a:srgbClr val="FFFFFF"/>
                </a:solidFill>
                <a:latin typeface="Segoe UI Light"/>
              </a:rPr>
              <a:t> for long running tasks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CI with </a:t>
            </a:r>
            <a:r>
              <a:rPr lang="en-US" sz="2400" dirty="0" err="1" smtClean="0">
                <a:solidFill>
                  <a:srgbClr val="FFFFFF"/>
                </a:solidFill>
                <a:latin typeface="Segoe UI Light"/>
              </a:rPr>
              <a:t>GitHub</a:t>
            </a:r>
            <a:r>
              <a:rPr lang="en-US" sz="2400" dirty="0" smtClean="0">
                <a:solidFill>
                  <a:srgbClr val="FFFFFF"/>
                </a:solidFill>
                <a:latin typeface="Segoe UI Light"/>
              </a:rPr>
              <a:t>, </a:t>
            </a:r>
            <a:r>
              <a:rPr lang="en-US" sz="2400" dirty="0" err="1" smtClean="0">
                <a:solidFill>
                  <a:srgbClr val="FFFFFF"/>
                </a:solidFill>
                <a:latin typeface="Segoe UI Light"/>
              </a:rPr>
              <a:t>BitBucket</a:t>
            </a:r>
            <a:r>
              <a:rPr lang="en-US" sz="2400" dirty="0" smtClean="0">
                <a:solidFill>
                  <a:srgbClr val="FFFFFF"/>
                </a:solidFill>
                <a:latin typeface="Segoe UI Light"/>
              </a:rPr>
              <a:t>, VSO </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Auto-load balance, </a:t>
            </a:r>
            <a:r>
              <a:rPr lang="en-US" sz="2400" dirty="0" err="1" smtClean="0">
                <a:solidFill>
                  <a:srgbClr val="FFFFFF"/>
                </a:solidFill>
                <a:latin typeface="Segoe UI Light"/>
              </a:rPr>
              <a:t>Autoscale</a:t>
            </a:r>
            <a:r>
              <a:rPr lang="en-US" sz="2400" dirty="0" smtClean="0">
                <a:solidFill>
                  <a:srgbClr val="FFFFFF"/>
                </a:solidFill>
                <a:latin typeface="Segoe UI Light"/>
              </a:rPr>
              <a:t>, Geo DR</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Virtual networking and hybrid connections</a:t>
            </a:r>
          </a:p>
          <a:p>
            <a:pPr marL="872744" lvl="1" indent="-342900" defTabSz="896181">
              <a:spcAft>
                <a:spcPts val="2400"/>
              </a:spcAft>
              <a:buFont typeface="Arial" panose="020B0604020202020204" pitchFamily="34" charset="0"/>
              <a:buChar char="•"/>
            </a:pPr>
            <a:r>
              <a:rPr lang="en-US" sz="2400" dirty="0" smtClean="0">
                <a:solidFill>
                  <a:srgbClr val="FFFFFF"/>
                </a:solidFill>
                <a:latin typeface="Segoe UI Light"/>
              </a:rPr>
              <a:t>Site slots for staged deployments</a:t>
            </a:r>
          </a:p>
        </p:txBody>
      </p:sp>
      <p:sp>
        <p:nvSpPr>
          <p:cNvPr id="49" name="Rectangle 48"/>
          <p:cNvSpPr/>
          <p:nvPr/>
        </p:nvSpPr>
        <p:spPr>
          <a:xfrm>
            <a:off x="1412397" y="3777255"/>
            <a:ext cx="2773773" cy="830997"/>
          </a:xfrm>
          <a:prstGeom prst="rect">
            <a:avLst/>
          </a:prstGeom>
        </p:spPr>
        <p:txBody>
          <a:bodyPr wrap="none">
            <a:spAutoFit/>
          </a:bodyPr>
          <a:lstStyle/>
          <a:p>
            <a:pPr algn="ctr" defTabSz="896181"/>
            <a:r>
              <a:rPr lang="en-US" sz="2400" dirty="0" smtClean="0">
                <a:solidFill>
                  <a:srgbClr val="FFFFFF"/>
                </a:solidFill>
                <a:latin typeface="Segoe UI Light"/>
              </a:rPr>
              <a:t>Mobile services plus</a:t>
            </a:r>
          </a:p>
          <a:p>
            <a:pPr algn="ctr" defTabSz="896181">
              <a:spcAft>
                <a:spcPts val="1800"/>
              </a:spcAft>
            </a:pPr>
            <a:r>
              <a:rPr lang="en-US" sz="2400" dirty="0" smtClean="0">
                <a:solidFill>
                  <a:srgbClr val="FFFFFF"/>
                </a:solidFill>
                <a:latin typeface="Segoe UI Light"/>
              </a:rPr>
              <a:t>a whole lot more</a:t>
            </a:r>
          </a:p>
        </p:txBody>
      </p:sp>
      <p:grpSp>
        <p:nvGrpSpPr>
          <p:cNvPr id="7" name="Group 6"/>
          <p:cNvGrpSpPr/>
          <p:nvPr/>
        </p:nvGrpSpPr>
        <p:grpSpPr>
          <a:xfrm>
            <a:off x="1414766" y="2247575"/>
            <a:ext cx="2635519" cy="1400528"/>
            <a:chOff x="8857428" y="774015"/>
            <a:chExt cx="2635519" cy="1400528"/>
          </a:xfrm>
        </p:grpSpPr>
        <p:sp>
          <p:nvSpPr>
            <p:cNvPr id="10" name="TextBox 9"/>
            <p:cNvSpPr txBox="1"/>
            <p:nvPr/>
          </p:nvSpPr>
          <p:spPr>
            <a:xfrm>
              <a:off x="8857428" y="1701980"/>
              <a:ext cx="2635519" cy="472563"/>
            </a:xfrm>
            <a:prstGeom prst="flowChartOffpageConnector">
              <a:avLst/>
            </a:prstGeom>
            <a:noFill/>
          </p:spPr>
          <p:txBody>
            <a:bodyPr wrap="square" rtlCol="0">
              <a:spAutoFit/>
            </a:bodyPr>
            <a:lstStyle/>
            <a:p>
              <a:pPr algn="ctr" defTabSz="914400">
                <a:defRPr/>
              </a:pPr>
              <a:r>
                <a:rPr lang="en-US" sz="1873" b="1" kern="0" cap="all" dirty="0" smtClean="0">
                  <a:solidFill>
                    <a:srgbClr val="FFFFFF"/>
                  </a:solidFill>
                </a:rPr>
                <a:t>Mobile Apps</a:t>
              </a:r>
            </a:p>
          </p:txBody>
        </p:sp>
        <p:pic>
          <p:nvPicPr>
            <p:cNvPr id="9" name="Picture 8"/>
            <p:cNvPicPr>
              <a:picLocks noChangeAspect="1"/>
            </p:cNvPicPr>
            <p:nvPr/>
          </p:nvPicPr>
          <p:blipFill>
            <a:blip r:embed="rId2"/>
            <a:stretch>
              <a:fillRect/>
            </a:stretch>
          </p:blipFill>
          <p:spPr>
            <a:xfrm>
              <a:off x="9897141" y="774015"/>
              <a:ext cx="556316" cy="798813"/>
            </a:xfrm>
            <a:prstGeom prst="rect">
              <a:avLst/>
            </a:prstGeom>
          </p:spPr>
        </p:pic>
      </p:gr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53121108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989475B9-DB6C-4EAF-8622-952BB3581377}" vid="{3DC98DF2-15D7-439F-8B72-0561DF431F48}"/>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30629_Build_Template_DARK BLU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potx" id="{989475B9-DB6C-4EAF-8622-952BB3581377}" vid="{74387833-FC5C-4245-A3BF-5305B54D3E19}"/>
    </a:ext>
  </a:extLst>
</a:theme>
</file>

<file path=ppt/theme/theme3.xml><?xml version="1.0" encoding="utf-8"?>
<a:theme xmlns:a="http://schemas.openxmlformats.org/drawingml/2006/main" name="2_MSVID_White_16x9_2012-08-18">
  <a:themeElements>
    <a:clrScheme name="Product Brand- white with magenta accents">
      <a:dk1>
        <a:srgbClr val="505050"/>
      </a:dk1>
      <a:lt1>
        <a:srgbClr val="FFFFFF"/>
      </a:lt1>
      <a:dk2>
        <a:srgbClr val="0072C6"/>
      </a:dk2>
      <a:lt2>
        <a:srgbClr val="D2D2D2"/>
      </a:lt2>
      <a:accent1>
        <a:srgbClr val="0072C6"/>
      </a:accent1>
      <a:accent2>
        <a:srgbClr val="68217A"/>
      </a:accent2>
      <a:accent3>
        <a:srgbClr val="008272"/>
      </a:accent3>
      <a:accent4>
        <a:srgbClr val="B4009E"/>
      </a:accent4>
      <a:accent5>
        <a:srgbClr val="442359"/>
      </a:accent5>
      <a:accent6>
        <a:srgbClr val="4668C5"/>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182880" tIns="146304" rIns="182880" bIns="146304" rtlCol="0">
        <a:spAutoFit/>
      </a:bodyPr>
      <a:lstStyle>
        <a:defPPr>
          <a:lnSpc>
            <a:spcPct val="90000"/>
          </a:lnSpc>
          <a:defRPr sz="2400" dirty="0" smtClean="0">
            <a:gradFill>
              <a:gsLst>
                <a:gs pos="2917">
                  <a:schemeClr val="tx1"/>
                </a:gs>
                <a:gs pos="30000">
                  <a:schemeClr val="tx1"/>
                </a:gs>
              </a:gsLst>
              <a:lin ang="5400000" scaled="0"/>
            </a:gradFill>
          </a:defRPr>
        </a:defPPr>
      </a:lstStyle>
    </a:txDef>
  </a:objectDefaults>
  <a:extraClrSchemeLst/>
</a:theme>
</file>

<file path=ppt/theme/theme4.xml><?xml version="1.0" encoding="utf-8"?>
<a:theme xmlns:a="http://schemas.openxmlformats.org/drawingml/2006/main" name="Azure Medium">
  <a:themeElements>
    <a:clrScheme name="Azure Basic">
      <a:dk1>
        <a:srgbClr val="00B0F0"/>
      </a:dk1>
      <a:lt1>
        <a:srgbClr val="FFFFFF"/>
      </a:lt1>
      <a:dk2>
        <a:srgbClr val="44546A"/>
      </a:dk2>
      <a:lt2>
        <a:srgbClr val="FFFFFF"/>
      </a:lt2>
      <a:accent1>
        <a:srgbClr val="00B0F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Windows Azure">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resentation7" id="{C59F33F0-2C47-43A0-BEBF-EE4A5C104C26}" vid="{ABA23486-81FB-40DB-891A-16D16CD9398D}"/>
    </a:ext>
  </a:extLst>
</a:theme>
</file>

<file path=ppt/theme/theme6.xml><?xml version="1.0" encoding="utf-8"?>
<a:theme xmlns:a="http://schemas.openxmlformats.org/drawingml/2006/main" name="LIGHT COLOR TEMPLA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Speaker PPT Template Feb12" id="{1F62F72E-3156-4F93-9453-C2255272D65F}" vid="{F8866550-0401-492C-A312-58A8C0666A1D}"/>
    </a:ext>
  </a:extLst>
</a:theme>
</file>

<file path=ppt/theme/theme7.xml><?xml version="1.0" encoding="utf-8"?>
<a:theme xmlns:a="http://schemas.openxmlformats.org/drawingml/2006/main" name="2_5-30629_Build_Template_WHIT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lIns="91440" tIns="91440" rIns="34294" bIns="34294" anchor="b" anchorCtr="0"/>
      <a:lstStyle>
        <a:defPPr defTabSz="932406">
          <a:defRPr sz="800"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2.potx" id="{AE6B0D47-3488-4D7E-AEFE-4DBC34C239F2}" vid="{FE055DFB-2179-4F25-980C-29B98161779E}"/>
    </a:ext>
  </a:extLst>
</a:theme>
</file>

<file path=ppt/theme/theme8.xml><?xml version="1.0" encoding="utf-8"?>
<a:theme xmlns:a="http://schemas.openxmlformats.org/drawingml/2006/main" name="1_5-30629_Build_Template_DARK BLUE">
  <a:themeElements>
    <a:clrScheme name="Build 2015">
      <a:dk1>
        <a:srgbClr val="404040"/>
      </a:dk1>
      <a:lt1>
        <a:srgbClr val="FFFFFF"/>
      </a:lt1>
      <a:dk2>
        <a:srgbClr val="00188F"/>
      </a:dk2>
      <a:lt2>
        <a:srgbClr val="FFFFFF"/>
      </a:lt2>
      <a:accent1>
        <a:srgbClr val="00188F"/>
      </a:accent1>
      <a:accent2>
        <a:srgbClr val="00BCF2"/>
      </a:accent2>
      <a:accent3>
        <a:srgbClr val="B4A0FF"/>
      </a:accent3>
      <a:accent4>
        <a:srgbClr val="BAD80A"/>
      </a:accent4>
      <a:accent5>
        <a:srgbClr val="FF8C00"/>
      </a:accent5>
      <a:accent6>
        <a:srgbClr val="00B294"/>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5_Template_v02.potx" id="{AE6B0D47-3488-4D7E-AEFE-4DBC34C239F2}" vid="{12DBCE19-2481-4EE3-B293-DD92042CB300}"/>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resentationsDoc" ma:contentTypeID="0x01010046EBBE4F454C2C47A5E89CD935B1FC7800E83BCD34BAE21044A0567CF64FDFDE54" ma:contentTypeVersion="5" ma:contentTypeDescription="Create a new document." ma:contentTypeScope="" ma:versionID="9f49739d1da212619d044bf1bfa27251">
  <xsd:schema xmlns:xsd="http://www.w3.org/2001/XMLSchema" xmlns:xs="http://www.w3.org/2001/XMLSchema" xmlns:p="http://schemas.microsoft.com/office/2006/metadata/properties" xmlns:ns1="http://schemas.microsoft.com/sharepoint/v3" xmlns:ns2="12a172fe-0250-434a-85cf-03b10810c5e5" xmlns:ns3="230e9df3-be65-4c73-a93b-d1236ebd677e" targetNamespace="http://schemas.microsoft.com/office/2006/metadata/properties" ma:root="true" ma:fieldsID="d1ec06fbcf9feb71c233288b468d8e39" ns1:_="" ns2:_="" ns3:_="">
    <xsd:import namespace="http://schemas.microsoft.com/sharepoint/v3"/>
    <xsd:import namespace="12a172fe-0250-434a-85cf-03b10810c5e5"/>
    <xsd:import namespace="230e9df3-be65-4c73-a93b-d1236ebd677e"/>
    <xsd:element name="properties">
      <xsd:complexType>
        <xsd:sequence>
          <xsd:element name="documentManagement">
            <xsd:complexType>
              <xsd:all>
                <xsd:element ref="ns2:k62f7d35b80b40fb8c27985e50b34fcd" minOccurs="0"/>
                <xsd:element ref="ns3:TaxCatchAll" minOccurs="0"/>
                <xsd:element ref="ns3:TaxCatchAllLabel" minOccurs="0"/>
                <xsd:element ref="ns2:pfbfa50075a04958bd8757dc155d3e08" minOccurs="0"/>
                <xsd:element ref="ns2:h9a868b2ee15488883f623ae5237ecae"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72fbe6ee5ae4131af0832c08ec51202" minOccurs="0"/>
                <xsd:element ref="ns2:eb9cf3a3af7b473faa5c9c98148a90a4" minOccurs="0"/>
                <xsd:element ref="ns2:Session_x0020_Code" minOccurs="0"/>
                <xsd:element ref="ns2:MS_x0020_Content_x0020_Owner" minOccurs="0"/>
                <xsd:element ref="ns2:le8386062bd54e24a95c83b32ccbdb34" minOccurs="0"/>
                <xsd:element ref="ns2:j4d4d959795b4220a289a041ed046605" minOccurs="0"/>
                <xsd:element ref="ns3:TaxKeywordTaxHTField" minOccurs="0"/>
                <xsd:element ref="ns1:AverageRating" minOccurs="0"/>
                <xsd:element ref="ns1:RatingCount" minOccurs="0"/>
                <xsd:element ref="ns1:LikesCount" minOccurs="0"/>
                <xsd:element ref="ns2:SharedWithUsers" minOccurs="0"/>
                <xsd:element ref="ns2: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3" nillable="true" ma:displayName="Rating (0-5)" ma:decimals="2" ma:description="Average value of all the ratings that have been submitted" ma:internalName="AverageRating" ma:readOnly="true">
      <xsd:simpleType>
        <xsd:restriction base="dms:Number"/>
      </xsd:simpleType>
    </xsd:element>
    <xsd:element name="RatingCount" ma:index="34" nillable="true" ma:displayName="Number of Ratings" ma:decimals="0" ma:description="Number of ratings submitted" ma:internalName="RatingCount" ma:readOnly="true">
      <xsd:simpleType>
        <xsd:restriction base="dms:Number"/>
      </xsd:simpleType>
    </xsd:element>
    <xsd:element name="LikesCount" ma:index="35"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a172fe-0250-434a-85cf-03b10810c5e5" elementFormDefault="qualified">
    <xsd:import namespace="http://schemas.microsoft.com/office/2006/documentManagement/types"/>
    <xsd:import namespace="http://schemas.microsoft.com/office/infopath/2007/PartnerControls"/>
    <xsd:element name="k62f7d35b80b40fb8c27985e50b34fcd" ma:index="8" nillable="true" ma:taxonomy="true" ma:internalName="k62f7d35b80b40fb8c27985e50b34fcd" ma:taxonomyFieldName="Event_x0020_Name" ma:displayName="Event Name" ma:default="" ma:fieldId="{462f7d35-b80b-40fb-8c27-985e50b34fcd}"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pfbfa50075a04958bd8757dc155d3e08" ma:index="12" nillable="true" ma:taxonomy="true" ma:internalName="pfbfa50075a04958bd8757dc155d3e08" ma:taxonomyFieldName="Event_x0020_Location" ma:displayName="Event Location" ma:default="" ma:fieldId="{9fbfa500-75a0-4958-bd87-57dc155d3e08}"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h9a868b2ee15488883f623ae5237ecae" ma:index="14" nillable="true" ma:taxonomy="true" ma:internalName="h9a868b2ee15488883f623ae5237ecae" ma:taxonomyFieldName="Event_x0020_Venue" ma:displayName="Event Venue" ma:default="" ma:fieldId="{19a868b2-ee15-4888-83f6-23ae5237ecae}"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72fbe6ee5ae4131af0832c08ec51202" ma:index="21" nillable="true" ma:taxonomy="true" ma:internalName="o72fbe6ee5ae4131af0832c08ec51202" ma:taxonomyFieldName="Product" ma:displayName="Product" ma:default="" ma:fieldId="{872fbe6e-e5ae-4131-af08-32c08ec51202}"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eb9cf3a3af7b473faa5c9c98148a90a4" ma:index="23" nillable="true" ma:taxonomy="true" ma:internalName="eb9cf3a3af7b473faa5c9c98148a90a4" ma:taxonomyFieldName="Campaign" ma:displayName="Campaign" ma:default="" ma:fieldId="{eb9cf3a3-af7b-473f-aa5c-9c98148a90a4}"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8386062bd54e24a95c83b32ccbdb34" ma:index="27" nillable="true" ma:taxonomy="true" ma:internalName="le8386062bd54e24a95c83b32ccbdb34" ma:taxonomyFieldName="Track" ma:displayName="Track" ma:default="" ma:fieldId="{5e838606-2bd5-4e24-a95c-83b32ccbdb34}" ma:sspId="e385fb40-52d4-4fae-9c5b-3e8ff8a5878e" ma:termSetId="043e2b11-12ce-49cc-a347-2f73f2b7fe4b" ma:anchorId="00000000-0000-0000-0000-000000000000" ma:open="false" ma:isKeyword="false">
      <xsd:complexType>
        <xsd:sequence>
          <xsd:element ref="pc:Terms" minOccurs="0" maxOccurs="1"/>
        </xsd:sequence>
      </xsd:complexType>
    </xsd:element>
    <xsd:element name="j4d4d959795b4220a289a041ed046605" ma:index="29" nillable="true" ma:taxonomy="true" ma:internalName="j4d4d959795b4220a289a041ed046605" ma:taxonomyFieldName="Audience1" ma:displayName="Audience" ma:default="" ma:fieldId="{34d4d959-795b-4220-a289-a041ed046605}"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8"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b797c71-5459-41dc-9095-63a63c56aa91}" ma:internalName="TaxCatchAll" ma:showField="CatchAllData"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b797c71-5459-41dc-9095-63a63c56aa91}" ma:internalName="TaxCatchAllLabel" ma:readOnly="true" ma:showField="CatchAllDataLabel" ma:web="12a172fe-0250-434a-85cf-03b10810c5e5">
      <xsd:complexType>
        <xsd:complexContent>
          <xsd:extension base="dms:MultiChoiceLookup">
            <xsd:sequence>
              <xsd:element name="Value" type="dms:Lookup" maxOccurs="unbounded" minOccurs="0" nillable="true"/>
            </xsd:sequence>
          </xsd:extension>
        </xsd:complexContent>
      </xsd:complexType>
    </xsd:element>
    <xsd:element name="TaxKeywordTaxHTField" ma:index="31"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9a868b2ee15488883f623ae5237ecae xmlns="12a172fe-0250-434a-85cf-03b10810c5e5">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h9a868b2ee15488883f623ae5237ecae>
    <k62f7d35b80b40fb8c27985e50b34fcd xmlns="12a172fe-0250-434a-85cf-03b10810c5e5">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k62f7d35b80b40fb8c27985e50b34fcd>
    <LikesCount xmlns="http://schemas.microsoft.com/sharepoint/v3" xsi:nil="true"/>
    <pfbfa50075a04958bd8757dc155d3e08 xmlns="12a172fe-0250-434a-85cf-03b10810c5e5">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pfbfa50075a04958bd8757dc155d3e08>
    <Presentation_x0020_Date xmlns="12a172fe-0250-434a-85cf-03b10810c5e5">2015-04-29T00:00:00-07:00</Presentation_x0020_Date>
    <o72fbe6ee5ae4131af0832c08ec51202 xmlns="12a172fe-0250-434a-85cf-03b10810c5e5">
      <Terms xmlns="http://schemas.microsoft.com/office/infopath/2007/PartnerControls"/>
    </o72fbe6ee5ae4131af0832c08ec51202>
    <Event_x0020_Start_x0020_Date xmlns="12a172fe-0250-434a-85cf-03b10810c5e5">2015-04-29T07:00:00+00:00</Event_x0020_Start_x0020_Date>
    <MS_x0020_Content_x0020_Owner xmlns="12a172fe-0250-434a-85cf-03b10810c5e5">
      <UserInfo>
        <DisplayName/>
        <AccountId xsi:nil="true"/>
        <AccountType/>
      </UserInfo>
    </MS_x0020_Content_x0020_Owner>
    <MS_x0020_Speaker xmlns="12a172fe-0250-434a-85cf-03b10810c5e5">
      <UserInfo>
        <DisplayName/>
        <AccountId xsi:nil="true"/>
        <AccountType/>
      </UserInfo>
    </MS_x0020_Speaker>
    <External_x0020_Speaker xmlns="12a172fe-0250-434a-85cf-03b10810c5e5">Scott Hanselman; Scott Hunter</External_x0020_Speaker>
    <Session_x0020_Code xmlns="12a172fe-0250-434a-85cf-03b10810c5e5"> 2-628</Session_x0020_Code>
    <le8386062bd54e24a95c83b32ccbdb34 xmlns="12a172fe-0250-434a-85cf-03b10810c5e5">
      <Terms xmlns="http://schemas.microsoft.com/office/infopath/2007/PartnerControls"/>
    </le8386062bd54e24a95c83b32ccbdb34>
    <j4d4d959795b4220a289a041ed046605 xmlns="12a172fe-0250-434a-85cf-03b10810c5e5">
      <Terms xmlns="http://schemas.microsoft.com/office/infopath/2007/PartnerControls"/>
    </j4d4d959795b4220a289a041ed046605>
    <Event_x0020_End_x0020_Date xmlns="12a172fe-0250-434a-85cf-03b10810c5e5">2015-05-01T07:00:00+00:00</Event_x0020_End_x0020_Date>
    <TaxKeywordTaxHTField xmlns="230e9df3-be65-4c73-a93b-d1236ebd677e">
      <Terms xmlns="http://schemas.microsoft.com/office/infopath/2007/PartnerControls">
        <TermInfo xmlns="http://schemas.microsoft.com/office/infopath/2007/PartnerControls">
          <TermName xmlns="http://schemas.microsoft.com/office/infopath/2007/PartnerControls">Build 2015</TermName>
          <TermId xmlns="http://schemas.microsoft.com/office/infopath/2007/PartnerControls">54419920-0a06-43b0-b2df-79127b266d93</TermId>
        </TermInfo>
      </Terms>
    </TaxKeywordTaxHTField>
    <TaxCatchAll xmlns="230e9df3-be65-4c73-a93b-d1236ebd677e">
      <Value>173</Value>
      <Value>172</Value>
      <Value>171</Value>
      <Value>170</Value>
    </TaxCatchAll>
    <eb9cf3a3af7b473faa5c9c98148a90a4 xmlns="12a172fe-0250-434a-85cf-03b10810c5e5">
      <Terms xmlns="http://schemas.microsoft.com/office/infopath/2007/PartnerControls"/>
    </eb9cf3a3af7b473faa5c9c98148a90a4>
    <SharingHintHash xmlns="12a172fe-0250-434a-85cf-03b10810c5e5">-103767253</SharingHintHash>
    <SharedWithUsers xmlns="12a172fe-0250-434a-85cf-03b10810c5e5">
      <UserInfo>
        <DisplayName/>
        <AccountId xsi:nil="true"/>
        <AccountType/>
      </UserInfo>
    </SharedWithUsers>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99E0065C-627B-42FD-A7AD-D2ABAFAC7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2a172fe-0250-434a-85cf-03b10810c5e5"/>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90F116-B58F-4255-B05B-DA3808E0E5C6}">
  <ds:schemaRefs>
    <ds:schemaRef ds:uri="http://www.w3.org/XML/1998/namespace"/>
    <ds:schemaRef ds:uri="http://purl.org/dc/dcmitype/"/>
    <ds:schemaRef ds:uri="http://schemas.microsoft.com/office/2006/documentManagement/types"/>
    <ds:schemaRef ds:uri="http://schemas.microsoft.com/sharepoint/v3"/>
    <ds:schemaRef ds:uri="http://schemas.microsoft.com/office/infopath/2007/PartnerControls"/>
    <ds:schemaRef ds:uri="230e9df3-be65-4c73-a93b-d1236ebd677e"/>
    <ds:schemaRef ds:uri="http://purl.org/dc/elements/1.1/"/>
    <ds:schemaRef ds:uri="http://schemas.microsoft.com/office/2006/metadata/properties"/>
    <ds:schemaRef ds:uri="http://schemas.openxmlformats.org/package/2006/metadata/core-properties"/>
    <ds:schemaRef ds:uri="12a172fe-0250-434a-85cf-03b10810c5e5"/>
    <ds:schemaRef ds:uri="http://purl.org/dc/terms/"/>
  </ds:schemaRefs>
</ds:datastoreItem>
</file>

<file path=docProps/app.xml><?xml version="1.0" encoding="utf-8"?>
<Properties xmlns="http://schemas.openxmlformats.org/officeDocument/2006/extended-properties" xmlns:vt="http://schemas.openxmlformats.org/officeDocument/2006/docPropsVTypes">
  <Template>Build_2015_Template</Template>
  <TotalTime>40</TotalTime>
  <Words>917</Words>
  <Application>Microsoft Office PowerPoint</Application>
  <PresentationFormat>Custom</PresentationFormat>
  <Paragraphs>224</Paragraphs>
  <Slides>20</Slides>
  <Notes>14</Notes>
  <HiddenSlides>0</HiddenSlides>
  <MMClips>0</MMClips>
  <ScaleCrop>false</ScaleCrop>
  <HeadingPairs>
    <vt:vector size="6" baseType="variant">
      <vt:variant>
        <vt:lpstr>Fonts Used</vt:lpstr>
      </vt:variant>
      <vt:variant>
        <vt:i4>10</vt:i4>
      </vt:variant>
      <vt:variant>
        <vt:lpstr>Theme</vt:lpstr>
      </vt:variant>
      <vt:variant>
        <vt:i4>8</vt:i4>
      </vt:variant>
      <vt:variant>
        <vt:lpstr>Slide Titles</vt:lpstr>
      </vt:variant>
      <vt:variant>
        <vt:i4>20</vt:i4>
      </vt:variant>
    </vt:vector>
  </HeadingPairs>
  <TitlesOfParts>
    <vt:vector size="38" baseType="lpstr">
      <vt:lpstr>ＭＳ Ｐゴシック</vt:lpstr>
      <vt:lpstr>Arial</vt:lpstr>
      <vt:lpstr>Avenir LT Pro 45 Book</vt:lpstr>
      <vt:lpstr>Calibri</vt:lpstr>
      <vt:lpstr>Consolas</vt:lpstr>
      <vt:lpstr>Segoe UI</vt:lpstr>
      <vt:lpstr>Segoe UI Light</vt:lpstr>
      <vt:lpstr>Segoe UI Semilight</vt:lpstr>
      <vt:lpstr>Times New Roman</vt:lpstr>
      <vt:lpstr>Wingdings</vt:lpstr>
      <vt:lpstr>5-30629_Build_Template_WHITE</vt:lpstr>
      <vt:lpstr>5-30629_Build_Template_DARK BLUE</vt:lpstr>
      <vt:lpstr>2_MSVID_White_16x9_2012-08-18</vt:lpstr>
      <vt:lpstr>Azure Medium</vt:lpstr>
      <vt:lpstr>1_5-30629_Build_Template_WHITE</vt:lpstr>
      <vt:lpstr>LIGHT COLOR TEMPLATE</vt:lpstr>
      <vt:lpstr>2_5-30629_Build_Template_WHITE</vt:lpstr>
      <vt:lpstr>1_5-30629_Build_Template_DARK BLUE</vt:lpstr>
      <vt:lpstr>PowerPoint Presentation</vt:lpstr>
      <vt:lpstr>Azure App Service Architecture</vt:lpstr>
      <vt:lpstr>Azure App Service  Overview and Architecture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Built-in API Connectors</vt:lpstr>
      <vt:lpstr>PowerPoint Presentation</vt:lpstr>
      <vt:lpstr>PowerPoint Presentation</vt:lpstr>
      <vt:lpstr>PowerPoint Presentation</vt:lpstr>
      <vt:lpstr>PowerPoint Presentation</vt:lpstr>
      <vt:lpstr>Microsoft Integration</vt:lpstr>
      <vt:lpstr>API Apps addresses key pains around building and consuming APIs</vt:lpstr>
      <vt:lpstr>Resources</vt:lpstr>
      <vt:lpstr>PowerPoint Presentation</vt:lpstr>
    </vt:vector>
  </TitlesOfParts>
  <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App Service Architecture</dc:title>
  <dc:subject>Build 2015</dc:subject>
  <dc:creator>Seth Brickman</dc:creator>
  <cp:keywords>Build 2015</cp:keywords>
  <dc:description>Template: Mitchell Derrey, Silver Fox Productions
Formatting: 
Audience Type:</dc:description>
  <cp:lastModifiedBy>Amber Templeton</cp:lastModifiedBy>
  <cp:revision>15</cp:revision>
  <dcterms:created xsi:type="dcterms:W3CDTF">2015-03-02T15:58:31Z</dcterms:created>
  <dcterms:modified xsi:type="dcterms:W3CDTF">2015-04-29T23:30:01Z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0x01010046EBBE4F454C2C47A5E89CD935B1FC7800E83BCD34BAE21044A0567CF64FDFDE54</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173;#Moscone Center|d4f36a2e-dd0d-4424-990f-7c93b4e9f063</vt:lpwstr>
  </property>
  <property fmtid="{D5CDD505-2E9C-101B-9397-08002B2CF9AE}" pid="7" name="Track">
    <vt:lpwstr/>
  </property>
  <property fmtid="{D5CDD505-2E9C-101B-9397-08002B2CF9AE}" pid="8" name="Event Location">
    <vt:lpwstr>172;#San Francisco|84dfcb53-432b-499d-8965-93d483d36b4a</vt:lpwstr>
  </property>
  <property fmtid="{D5CDD505-2E9C-101B-9397-08002B2CF9AE}" pid="9" name="Campaign">
    <vt:lpwstr/>
  </property>
  <property fmtid="{D5CDD505-2E9C-101B-9397-08002B2CF9AE}" pid="10" name="IsMyDocuments">
    <vt:bool>true</vt:bool>
  </property>
  <property fmtid="{D5CDD505-2E9C-101B-9397-08002B2CF9AE}" pid="11" name="Audience1">
    <vt:lpwstr/>
  </property>
  <property fmtid="{D5CDD505-2E9C-101B-9397-08002B2CF9AE}" pid="12" name="TaxKeyword">
    <vt:lpwstr>170;#Build 2015|54419920-0a06-43b0-b2df-79127b266d93</vt:lpwstr>
  </property>
  <property fmtid="{D5CDD505-2E9C-101B-9397-08002B2CF9AE}" pid="13" name="Event Name">
    <vt:lpwstr>171;#BUILD|58542b36-5bf5-46a6-a53f-a41fb7a73785</vt:lpwstr>
  </property>
</Properties>
</file>