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278" r:id="rId5"/>
    <p:sldMasterId id="2147484313" r:id="rId6"/>
    <p:sldMasterId id="2147484327" r:id="rId7"/>
  </p:sldMasterIdLst>
  <p:notesMasterIdLst>
    <p:notesMasterId r:id="rId71"/>
  </p:notesMasterIdLst>
  <p:handoutMasterIdLst>
    <p:handoutMasterId r:id="rId72"/>
  </p:handoutMasterIdLst>
  <p:sldIdLst>
    <p:sldId id="256" r:id="rId8"/>
    <p:sldId id="421" r:id="rId9"/>
    <p:sldId id="312" r:id="rId10"/>
    <p:sldId id="305" r:id="rId11"/>
    <p:sldId id="322" r:id="rId12"/>
    <p:sldId id="361" r:id="rId13"/>
    <p:sldId id="379" r:id="rId14"/>
    <p:sldId id="321" r:id="rId15"/>
    <p:sldId id="325" r:id="rId16"/>
    <p:sldId id="349" r:id="rId17"/>
    <p:sldId id="381" r:id="rId18"/>
    <p:sldId id="382" r:id="rId19"/>
    <p:sldId id="383" r:id="rId20"/>
    <p:sldId id="384" r:id="rId21"/>
    <p:sldId id="409" r:id="rId22"/>
    <p:sldId id="375" r:id="rId23"/>
    <p:sldId id="376" r:id="rId24"/>
    <p:sldId id="417" r:id="rId25"/>
    <p:sldId id="416" r:id="rId26"/>
    <p:sldId id="387" r:id="rId27"/>
    <p:sldId id="392" r:id="rId28"/>
    <p:sldId id="386" r:id="rId29"/>
    <p:sldId id="419" r:id="rId30"/>
    <p:sldId id="411" r:id="rId31"/>
    <p:sldId id="413" r:id="rId32"/>
    <p:sldId id="390" r:id="rId33"/>
    <p:sldId id="350" r:id="rId34"/>
    <p:sldId id="345" r:id="rId35"/>
    <p:sldId id="397" r:id="rId36"/>
    <p:sldId id="351" r:id="rId37"/>
    <p:sldId id="418" r:id="rId38"/>
    <p:sldId id="406" r:id="rId39"/>
    <p:sldId id="405" r:id="rId40"/>
    <p:sldId id="407" r:id="rId41"/>
    <p:sldId id="408" r:id="rId42"/>
    <p:sldId id="402" r:id="rId43"/>
    <p:sldId id="309" r:id="rId44"/>
    <p:sldId id="352" r:id="rId45"/>
    <p:sldId id="311" r:id="rId46"/>
    <p:sldId id="398" r:id="rId47"/>
    <p:sldId id="399" r:id="rId48"/>
    <p:sldId id="400" r:id="rId49"/>
    <p:sldId id="296" r:id="rId50"/>
    <p:sldId id="423" r:id="rId51"/>
    <p:sldId id="329" r:id="rId52"/>
    <p:sldId id="403" r:id="rId53"/>
    <p:sldId id="299" r:id="rId54"/>
    <p:sldId id="404" r:id="rId55"/>
    <p:sldId id="414" r:id="rId56"/>
    <p:sldId id="415" r:id="rId57"/>
    <p:sldId id="338" r:id="rId58"/>
    <p:sldId id="339" r:id="rId59"/>
    <p:sldId id="340" r:id="rId60"/>
    <p:sldId id="341" r:id="rId61"/>
    <p:sldId id="333" r:id="rId62"/>
    <p:sldId id="334" r:id="rId63"/>
    <p:sldId id="335" r:id="rId64"/>
    <p:sldId id="336" r:id="rId65"/>
    <p:sldId id="337" r:id="rId66"/>
    <p:sldId id="330" r:id="rId67"/>
    <p:sldId id="331" r:id="rId68"/>
    <p:sldId id="332" r:id="rId69"/>
    <p:sldId id="272" r:id="rId7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ild 2015 Breakout Template" id="{D75A0D65-BF15-4822-BC6D-74C66FDCD9EE}">
          <p14:sldIdLst>
            <p14:sldId id="256"/>
            <p14:sldId id="421"/>
            <p14:sldId id="312"/>
            <p14:sldId id="305"/>
            <p14:sldId id="322"/>
            <p14:sldId id="361"/>
            <p14:sldId id="379"/>
            <p14:sldId id="321"/>
            <p14:sldId id="325"/>
            <p14:sldId id="349"/>
            <p14:sldId id="381"/>
            <p14:sldId id="382"/>
            <p14:sldId id="383"/>
            <p14:sldId id="384"/>
            <p14:sldId id="409"/>
            <p14:sldId id="375"/>
            <p14:sldId id="376"/>
            <p14:sldId id="417"/>
            <p14:sldId id="416"/>
            <p14:sldId id="387"/>
            <p14:sldId id="392"/>
            <p14:sldId id="386"/>
            <p14:sldId id="419"/>
            <p14:sldId id="411"/>
            <p14:sldId id="413"/>
            <p14:sldId id="390"/>
            <p14:sldId id="350"/>
            <p14:sldId id="345"/>
            <p14:sldId id="397"/>
            <p14:sldId id="351"/>
            <p14:sldId id="418"/>
            <p14:sldId id="406"/>
            <p14:sldId id="405"/>
            <p14:sldId id="407"/>
            <p14:sldId id="408"/>
            <p14:sldId id="402"/>
            <p14:sldId id="309"/>
            <p14:sldId id="352"/>
            <p14:sldId id="311"/>
            <p14:sldId id="398"/>
            <p14:sldId id="399"/>
            <p14:sldId id="400"/>
            <p14:sldId id="296"/>
            <p14:sldId id="423"/>
            <p14:sldId id="329"/>
            <p14:sldId id="403"/>
            <p14:sldId id="299"/>
            <p14:sldId id="404"/>
            <p14:sldId id="414"/>
            <p14:sldId id="415"/>
            <p14:sldId id="338"/>
            <p14:sldId id="339"/>
            <p14:sldId id="340"/>
            <p14:sldId id="341"/>
            <p14:sldId id="333"/>
            <p14:sldId id="334"/>
            <p14:sldId id="335"/>
            <p14:sldId id="336"/>
            <p14:sldId id="337"/>
            <p14:sldId id="330"/>
            <p14:sldId id="331"/>
            <p14:sldId id="332"/>
            <p14:sldId id="27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7C10"/>
    <a:srgbClr val="00188F"/>
    <a:srgbClr val="00176B"/>
    <a:srgbClr val="E3008C"/>
    <a:srgbClr val="FFB900"/>
    <a:srgbClr val="FFFFFF"/>
    <a:srgbClr val="232832"/>
    <a:srgbClr val="525252"/>
    <a:srgbClr val="0000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232" autoAdjust="0"/>
    <p:restoredTop sz="83215" autoAdjust="0"/>
  </p:normalViewPr>
  <p:slideViewPr>
    <p:cSldViewPr>
      <p:cViewPr varScale="1">
        <p:scale>
          <a:sx n="130" d="100"/>
          <a:sy n="130" d="100"/>
        </p:scale>
        <p:origin x="198" y="12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144"/>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16" Type="http://schemas.openxmlformats.org/officeDocument/2006/relationships/slide" Target="slides/slide9.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4.8293381696155997E-2"/>
          <c:y val="0"/>
          <c:w val="0.58501467396844697"/>
          <c:h val="0.88213438509245801"/>
        </c:manualLayout>
      </c:layout>
      <c:doughnutChart>
        <c:varyColors val="1"/>
        <c:ser>
          <c:idx val="0"/>
          <c:order val="0"/>
          <c:tx>
            <c:strRef>
              <c:f>Sheet1!$B$1</c:f>
              <c:strCache>
                <c:ptCount val="1"/>
                <c:pt idx="0">
                  <c:v>Series 1</c:v>
                </c:pt>
              </c:strCache>
            </c:strRef>
          </c:tx>
          <c:dPt>
            <c:idx val="0"/>
            <c:bubble3D val="0"/>
            <c:spPr>
              <a:solidFill>
                <a:schemeClr val="accent3">
                  <a:shade val="58000"/>
                </a:schemeClr>
              </a:solidFill>
              <a:ln>
                <a:noFill/>
              </a:ln>
              <a:effectLst/>
            </c:spPr>
          </c:dPt>
          <c:dPt>
            <c:idx val="1"/>
            <c:bubble3D val="0"/>
            <c:spPr>
              <a:solidFill>
                <a:schemeClr val="accent3">
                  <a:shade val="86000"/>
                </a:schemeClr>
              </a:solidFill>
              <a:ln>
                <a:noFill/>
              </a:ln>
              <a:effectLst/>
            </c:spPr>
          </c:dPt>
          <c:dPt>
            <c:idx val="2"/>
            <c:bubble3D val="0"/>
            <c:spPr>
              <a:solidFill>
                <a:schemeClr val="accent3">
                  <a:tint val="86000"/>
                </a:schemeClr>
              </a:solidFill>
              <a:ln>
                <a:noFill/>
              </a:ln>
              <a:effectLst/>
            </c:spPr>
          </c:dPt>
          <c:dPt>
            <c:idx val="3"/>
            <c:bubble3D val="0"/>
            <c:spPr>
              <a:solidFill>
                <a:schemeClr val="accent3">
                  <a:tint val="58000"/>
                </a:schemeClr>
              </a:solidFill>
              <a:ln>
                <a:noFill/>
              </a:ln>
              <a:effectLst/>
            </c:spPr>
          </c:dPt>
          <c:dLbls>
            <c:dLbl>
              <c:idx val="0"/>
              <c:layout>
                <c:manualLayout>
                  <c:x val="0.13734567901234568"/>
                  <c:y val="4.6309691870989947E-3"/>
                </c:manualLayout>
              </c:layout>
              <c:showLegendKey val="0"/>
              <c:showVal val="0"/>
              <c:showCatName val="0"/>
              <c:showSerName val="0"/>
              <c:showPercent val="1"/>
              <c:showBubbleSize val="0"/>
              <c:extLst>
                <c:ext xmlns:c15="http://schemas.microsoft.com/office/drawing/2012/chart" uri="{CE6537A1-D6FC-4f65-9D91-7224C49458BB}"/>
              </c:extLst>
            </c:dLbl>
            <c:dLbl>
              <c:idx val="1"/>
              <c:layout>
                <c:manualLayout>
                  <c:x val="-0.10030864197530864"/>
                  <c:y val="0.13198262183232135"/>
                </c:manualLayout>
              </c:layout>
              <c:showLegendKey val="0"/>
              <c:showVal val="0"/>
              <c:showCatName val="0"/>
              <c:showSerName val="0"/>
              <c:showPercent val="1"/>
              <c:showBubbleSize val="0"/>
              <c:extLst>
                <c:ext xmlns:c15="http://schemas.microsoft.com/office/drawing/2012/chart" uri="{CE6537A1-D6FC-4f65-9D91-7224C49458BB}"/>
              </c:extLst>
            </c:dLbl>
            <c:dLbl>
              <c:idx val="2"/>
              <c:layout>
                <c:manualLayout>
                  <c:x val="-0.10185185185185186"/>
                  <c:y val="6.9464537806484504E-3"/>
                </c:manualLayout>
              </c:layout>
              <c:showLegendKey val="0"/>
              <c:showVal val="0"/>
              <c:showCatName val="0"/>
              <c:showSerName val="0"/>
              <c:showPercent val="1"/>
              <c:showBubbleSize val="0"/>
              <c:extLst>
                <c:ext xmlns:c15="http://schemas.microsoft.com/office/drawing/2012/chart" uri="{CE6537A1-D6FC-4f65-9D91-7224C49458BB}"/>
              </c:extLst>
            </c:dLbl>
            <c:dLbl>
              <c:idx val="3"/>
              <c:layout>
                <c:manualLayout>
                  <c:x val="-0.12808641975308643"/>
                  <c:y val="-9.4934868335529402E-2"/>
                </c:manualLayout>
              </c:layou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gradFill>
                      <a:gsLst>
                        <a:gs pos="0">
                          <a:srgbClr val="505050"/>
                        </a:gs>
                        <a:gs pos="100000">
                          <a:srgbClr val="505050"/>
                        </a:gs>
                      </a:gsLst>
                      <a:lin ang="5400000" scaled="0"/>
                    </a:gra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4"/>
                <c:pt idx="0">
                  <c:v>Q1</c:v>
                </c:pt>
                <c:pt idx="1">
                  <c:v>Q2</c:v>
                </c:pt>
                <c:pt idx="2">
                  <c:v>Q3</c:v>
                </c:pt>
                <c:pt idx="3">
                  <c:v>Q4</c:v>
                </c:pt>
              </c:strCache>
            </c:strRef>
          </c:cat>
          <c:val>
            <c:numRef>
              <c:f>Sheet1!$B$2:$B$5</c:f>
              <c:numCache>
                <c:formatCode>General</c:formatCode>
                <c:ptCount val="4"/>
                <c:pt idx="0">
                  <c:v>0.6</c:v>
                </c:pt>
                <c:pt idx="1">
                  <c:v>0.25</c:v>
                </c:pt>
                <c:pt idx="2">
                  <c:v>0.1</c:v>
                </c:pt>
                <c:pt idx="3">
                  <c:v>0.2</c:v>
                </c:pt>
              </c:numCache>
            </c:numRef>
          </c:val>
        </c:ser>
        <c:dLbls>
          <c:showLegendKey val="0"/>
          <c:showVal val="1"/>
          <c:showCatName val="0"/>
          <c:showSerName val="0"/>
          <c:showPercent val="0"/>
          <c:showBubbleSize val="0"/>
          <c:showLeaderLines val="0"/>
        </c:dLbls>
        <c:firstSliceAng val="0"/>
        <c:holeSize val="50"/>
      </c:doughnutChart>
      <c:spPr>
        <a:noFill/>
        <a:ln>
          <a:noFill/>
        </a:ln>
        <a:effectLst/>
      </c:spPr>
    </c:plotArea>
    <c:legend>
      <c:legendPos val="r"/>
      <c:layout>
        <c:manualLayout>
          <c:xMode val="edge"/>
          <c:yMode val="edge"/>
          <c:x val="0.67881425976738097"/>
          <c:y val="0.73783869665438195"/>
          <c:w val="0.177293694541374"/>
          <c:h val="0.17182307879616701"/>
        </c:manualLayout>
      </c:layout>
      <c:overlay val="0"/>
      <c:spPr>
        <a:noFill/>
        <a:ln>
          <a:noFill/>
        </a:ln>
        <a:effectLst/>
      </c:spPr>
      <c:txPr>
        <a:bodyPr rot="0" spcFirstLastPara="1" vertOverflow="ellipsis" vert="horz" wrap="square" anchor="ctr" anchorCtr="1"/>
        <a:lstStyle/>
        <a:p>
          <a:pPr>
            <a:defRPr sz="1800" b="0" i="0" u="none" strike="noStrike" kern="1200" baseline="0">
              <a:gradFill>
                <a:gsLst>
                  <a:gs pos="0">
                    <a:srgbClr val="505050"/>
                  </a:gs>
                  <a:gs pos="100000">
                    <a:srgbClr val="505050"/>
                  </a:gs>
                </a:gsLst>
                <a:lin ang="5400000" scaled="0"/>
              </a:gradFill>
              <a:latin typeface="+mn-lt"/>
              <a:ea typeface="+mn-ea"/>
              <a:cs typeface="+mn-cs"/>
            </a:defRPr>
          </a:pPr>
          <a:endParaRPr lang="en-US"/>
        </a:p>
      </c:txPr>
    </c:legend>
    <c:plotVisOnly val="1"/>
    <c:dispBlanksAs val="zero"/>
    <c:showDLblsOverMax val="0"/>
  </c:chart>
  <c:spPr>
    <a:noFill/>
    <a:ln w="9525" cap="flat" cmpd="sng" algn="ctr">
      <a:noFill/>
      <a:prstDash val="solid"/>
    </a:ln>
    <a:effectLst/>
  </c:spPr>
  <c:txPr>
    <a:bodyPr/>
    <a:lstStyle/>
    <a:p>
      <a:pPr>
        <a:defRPr sz="1800">
          <a:gradFill>
            <a:gsLst>
              <a:gs pos="0">
                <a:srgbClr val="505050"/>
              </a:gs>
              <a:gs pos="100000">
                <a:srgbClr val="505050"/>
              </a:gs>
            </a:gsLst>
            <a:lin ang="5400000" scaled="0"/>
          </a:gra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7.7091960727131328E-2"/>
          <c:y val="0.16235216934941099"/>
          <c:w val="0.74600770389812388"/>
          <c:h val="0.66796875"/>
        </c:manualLayout>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4.25</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2.2999999999999998</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20"/>
        <c:axId val="1114709952"/>
        <c:axId val="1114706688"/>
      </c:barChart>
      <c:catAx>
        <c:axId val="1114709952"/>
        <c:scaling>
          <c:orientation val="minMax"/>
        </c:scaling>
        <c:delete val="0"/>
        <c:axPos val="b"/>
        <c:numFmt formatCode="General" sourceLinked="0"/>
        <c:majorTickMark val="out"/>
        <c:minorTickMark val="none"/>
        <c:tickLblPos val="nextTo"/>
        <c:crossAx val="1114706688"/>
        <c:crosses val="autoZero"/>
        <c:auto val="1"/>
        <c:lblAlgn val="ctr"/>
        <c:lblOffset val="100"/>
        <c:noMultiLvlLbl val="0"/>
      </c:catAx>
      <c:valAx>
        <c:axId val="1114706688"/>
        <c:scaling>
          <c:orientation val="minMax"/>
          <c:max val="5"/>
        </c:scaling>
        <c:delete val="0"/>
        <c:axPos val="l"/>
        <c:majorGridlines/>
        <c:numFmt formatCode="General" sourceLinked="1"/>
        <c:majorTickMark val="out"/>
        <c:minorTickMark val="none"/>
        <c:tickLblPos val="nextTo"/>
        <c:crossAx val="1114709952"/>
        <c:crosses val="autoZero"/>
        <c:crossBetween val="between"/>
        <c:minorUnit val="1"/>
      </c:valAx>
    </c:plotArea>
    <c:legend>
      <c:legendPos val="r"/>
      <c:layout>
        <c:manualLayout>
          <c:xMode val="edge"/>
          <c:yMode val="edge"/>
          <c:x val="0.84138135510838907"/>
          <c:y val="0.63329153305528074"/>
          <c:w val="0.15227848255079227"/>
          <c:h val="0.214616328523346"/>
        </c:manualLayout>
      </c:layout>
      <c:overlay val="0"/>
    </c:legend>
    <c:plotVisOnly val="1"/>
    <c:dispBlanksAs val="gap"/>
    <c:showDLblsOverMax val="0"/>
  </c:chart>
  <c:txPr>
    <a:bodyPr/>
    <a:lstStyle/>
    <a:p>
      <a:pPr>
        <a:defRPr sz="1800">
          <a:gradFill>
            <a:gsLst>
              <a:gs pos="0">
                <a:srgbClr val="505050"/>
              </a:gs>
              <a:gs pos="100000">
                <a:srgbClr val="505050"/>
              </a:gs>
            </a:gsLst>
            <a:lin ang="5400000" scaled="0"/>
          </a:gra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4/29/2015 5:45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latin typeface="Segoe UI" pitchFamily="34" charset="0"/>
              </a:rPr>
              <a:t>Build 2015</a:t>
            </a:r>
            <a:endParaRPr lang="en-US" dirty="0">
              <a:latin typeface="Segoe UI" pitchFamily="34" charset="0"/>
            </a:endParaRP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4/29/2015 5:45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Build 2015</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F00D60D-1703-4D24-8308-FEE06A50A69C}" type="datetime1">
              <a:rPr lang="en-US" smtClean="0"/>
              <a:t>4/29/2015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357700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4/29/2015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420905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4/29/2015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2350148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5:45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027477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4/29/2015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3985575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4/29/2015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406342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4/29/2015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2228377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5:45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105003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4/29/2015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2315780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4/29/2015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1076472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4/29/2015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673785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C6996B83-60CF-42A8-BA06-F99D0BEC30B3}" type="datetime1">
              <a:rPr lang="en-US" smtClean="0">
                <a:solidFill>
                  <a:prstClr val="black"/>
                </a:solidFill>
              </a:rPr>
              <a:pPr/>
              <a:t>4/29/2015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1360951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4/29/2015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4145222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4/29/2015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1255023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4/29/2015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22678485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5:45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42797485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4/29/2015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8605482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4/29/2015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11315397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4/29/2015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38934204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4/29/2015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20197913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4/29/2015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8417709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4/29/2015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404292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2457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457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F1D4862-83F7-4832-B4A5-90F74D43300A}" type="datetime1">
              <a:rPr lang="en-US" smtClean="0">
                <a:solidFill>
                  <a:prstClr val="black"/>
                </a:solidFill>
              </a:rPr>
              <a:pPr/>
              <a:t>4/29/2015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8097638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4/29/2015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39</a:t>
            </a:fld>
            <a:endParaRPr lang="en-US" dirty="0"/>
          </a:p>
        </p:txBody>
      </p:sp>
    </p:spTree>
    <p:extLst>
      <p:ext uri="{BB962C8B-B14F-4D97-AF65-F5344CB8AC3E}">
        <p14:creationId xmlns:p14="http://schemas.microsoft.com/office/powerpoint/2010/main" val="35993189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4/29/2015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2330647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4/29/2015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42</a:t>
            </a:fld>
            <a:endParaRPr lang="en-US" dirty="0"/>
          </a:p>
        </p:txBody>
      </p:sp>
    </p:spTree>
    <p:extLst>
      <p:ext uri="{BB962C8B-B14F-4D97-AF65-F5344CB8AC3E}">
        <p14:creationId xmlns:p14="http://schemas.microsoft.com/office/powerpoint/2010/main" val="9469067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4/29/2015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46</a:t>
            </a:fld>
            <a:endParaRPr lang="en-US" dirty="0"/>
          </a:p>
        </p:txBody>
      </p:sp>
    </p:spTree>
    <p:extLst>
      <p:ext uri="{BB962C8B-B14F-4D97-AF65-F5344CB8AC3E}">
        <p14:creationId xmlns:p14="http://schemas.microsoft.com/office/powerpoint/2010/main" val="2595665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50464">
              <a:spcAft>
                <a:spcPts val="346"/>
              </a:spcAft>
              <a:buFont typeface="Arial" panose="020B0604020202020204" pitchFamily="34" charset="0"/>
              <a:buChar char="•"/>
              <a:defRPr/>
            </a:pP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4/29/2015 5:45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8882034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4/29/2015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49</a:t>
            </a:fld>
            <a:endParaRPr lang="en-US" dirty="0"/>
          </a:p>
        </p:txBody>
      </p:sp>
    </p:spTree>
    <p:extLst>
      <p:ext uri="{BB962C8B-B14F-4D97-AF65-F5344CB8AC3E}">
        <p14:creationId xmlns:p14="http://schemas.microsoft.com/office/powerpoint/2010/main" val="23009576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4/29/2015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50</a:t>
            </a:fld>
            <a:endParaRPr lang="en-US" dirty="0"/>
          </a:p>
        </p:txBody>
      </p:sp>
    </p:spTree>
    <p:extLst>
      <p:ext uri="{BB962C8B-B14F-4D97-AF65-F5344CB8AC3E}">
        <p14:creationId xmlns:p14="http://schemas.microsoft.com/office/powerpoint/2010/main" val="2899155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4/29/2015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3149686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4/29/2015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3827387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5:45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165530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4/29/2015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1085175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4/29/2015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208665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4/29/2015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28433600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9834113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44600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45222"/>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195251010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2015 </a:t>
            </a:r>
            <a:r>
              <a:rPr lang="en-US" sz="700" dirty="0">
                <a:gradFill>
                  <a:gsLst>
                    <a:gs pos="0">
                      <a:schemeClr val="tx1"/>
                    </a:gs>
                    <a:gs pos="100000">
                      <a:schemeClr val="tx1"/>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47122"/>
            <a:ext cx="3291840" cy="701671"/>
          </a:xfrm>
          <a:prstGeom prst="rect">
            <a:avLst/>
          </a:prstGeom>
        </p:spPr>
      </p:pic>
    </p:spTree>
    <p:extLst>
      <p:ext uri="{BB962C8B-B14F-4D97-AF65-F5344CB8AC3E}">
        <p14:creationId xmlns:p14="http://schemas.microsoft.com/office/powerpoint/2010/main" val="291092407"/>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51294812"/>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6933025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p>
            <a:r>
              <a:rPr lang="en-US" dirty="0" smtClean="0"/>
              <a:t>Click to edit title</a:t>
            </a:r>
            <a:endParaRPr lang="en-US" dirty="0"/>
          </a:p>
        </p:txBody>
      </p:sp>
      <p:pic>
        <p:nvPicPr>
          <p:cNvPr id="4" name="Picture 3"/>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3163" y="6545324"/>
            <a:ext cx="361094" cy="361043"/>
          </a:xfrm>
          <a:prstGeom prst="rect">
            <a:avLst/>
          </a:prstGeom>
        </p:spPr>
      </p:pic>
    </p:spTree>
    <p:extLst>
      <p:ext uri="{BB962C8B-B14F-4D97-AF65-F5344CB8AC3E}">
        <p14:creationId xmlns:p14="http://schemas.microsoft.com/office/powerpoint/2010/main" val="530603651"/>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Blank_Light">
    <p:bg>
      <p:bgPr>
        <a:solidFill>
          <a:srgbClr val="F0F0F0"/>
        </a:solidFill>
        <a:effectLst/>
      </p:bgPr>
    </p:bg>
    <p:spTree>
      <p:nvGrpSpPr>
        <p:cNvPr id="1" name=""/>
        <p:cNvGrpSpPr/>
        <p:nvPr/>
      </p:nvGrpSpPr>
      <p:grpSpPr>
        <a:xfrm>
          <a:off x="0" y="0"/>
          <a:ext cx="0" cy="0"/>
          <a:chOff x="0" y="0"/>
          <a:chExt cx="0" cy="0"/>
        </a:xfrm>
      </p:grpSpPr>
      <p:grpSp>
        <p:nvGrpSpPr>
          <p:cNvPr id="3" name="Group 2"/>
          <p:cNvGrpSpPr/>
          <p:nvPr/>
        </p:nvGrpSpPr>
        <p:grpSpPr>
          <a:xfrm>
            <a:off x="9536147" y="-20635"/>
            <a:ext cx="2900328" cy="7015161"/>
            <a:chOff x="9534930" y="-20636"/>
            <a:chExt cx="2899958" cy="7015161"/>
          </a:xfrm>
        </p:grpSpPr>
        <p:sp>
          <p:nvSpPr>
            <p:cNvPr id="13" name="Right Triangle 12"/>
            <p:cNvSpPr/>
            <p:nvPr/>
          </p:nvSpPr>
          <p:spPr bwMode="auto">
            <a:xfrm flipH="1">
              <a:off x="9534930" y="-20636"/>
              <a:ext cx="2899958" cy="7015161"/>
            </a:xfrm>
            <a:prstGeom prst="rtTriangle">
              <a:avLst/>
            </a:prstGeom>
            <a:solidFill>
              <a:schemeClr val="bg2">
                <a:lumMod val="90000"/>
                <a:alpha val="38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8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p:nvSpPr>
          <p:spPr bwMode="auto">
            <a:xfrm flipH="1">
              <a:off x="10362810" y="2008586"/>
              <a:ext cx="2072078" cy="4985939"/>
            </a:xfrm>
            <a:prstGeom prst="rtTriangle">
              <a:avLst/>
            </a:prstGeom>
            <a:solidFill>
              <a:schemeClr val="accent5">
                <a:lumMod val="20000"/>
                <a:lumOff val="80000"/>
                <a:alpha val="9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8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74013" y="5875020"/>
            <a:ext cx="853549" cy="640080"/>
          </a:xfrm>
          <a:prstGeom prst="rect">
            <a:avLst/>
          </a:prstGeom>
        </p:spPr>
      </p:pic>
    </p:spTree>
    <p:extLst>
      <p:ext uri="{BB962C8B-B14F-4D97-AF65-F5344CB8AC3E}">
        <p14:creationId xmlns:p14="http://schemas.microsoft.com/office/powerpoint/2010/main" val="3031648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Blank_Light">
    <p:bg>
      <p:bgPr>
        <a:solidFill>
          <a:srgbClr val="C00000"/>
        </a:solidFill>
        <a:effectLst/>
      </p:bgPr>
    </p:bg>
    <p:spTree>
      <p:nvGrpSpPr>
        <p:cNvPr id="1" name=""/>
        <p:cNvGrpSpPr/>
        <p:nvPr/>
      </p:nvGrpSpPr>
      <p:grpSpPr>
        <a:xfrm>
          <a:off x="0" y="0"/>
          <a:ext cx="0" cy="0"/>
          <a:chOff x="0" y="0"/>
          <a:chExt cx="0" cy="0"/>
        </a:xfrm>
      </p:grpSpPr>
      <p:grpSp>
        <p:nvGrpSpPr>
          <p:cNvPr id="3" name="Group 2"/>
          <p:cNvGrpSpPr/>
          <p:nvPr/>
        </p:nvGrpSpPr>
        <p:grpSpPr>
          <a:xfrm>
            <a:off x="9536147" y="-20635"/>
            <a:ext cx="2900328" cy="7015161"/>
            <a:chOff x="9534930" y="-20636"/>
            <a:chExt cx="2899958" cy="7015161"/>
          </a:xfrm>
        </p:grpSpPr>
        <p:sp>
          <p:nvSpPr>
            <p:cNvPr id="13" name="Right Triangle 12"/>
            <p:cNvSpPr/>
            <p:nvPr/>
          </p:nvSpPr>
          <p:spPr bwMode="auto">
            <a:xfrm flipH="1">
              <a:off x="9534930" y="-20636"/>
              <a:ext cx="2899958" cy="7015161"/>
            </a:xfrm>
            <a:prstGeom prst="rtTriangle">
              <a:avLst/>
            </a:prstGeom>
            <a:solidFill>
              <a:schemeClr val="bg2">
                <a:lumMod val="90000"/>
                <a:alpha val="38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8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p:nvSpPr>
          <p:spPr bwMode="auto">
            <a:xfrm flipH="1">
              <a:off x="10362810" y="2008586"/>
              <a:ext cx="2072078" cy="4985939"/>
            </a:xfrm>
            <a:prstGeom prst="rtTriangle">
              <a:avLst/>
            </a:prstGeom>
            <a:solidFill>
              <a:schemeClr val="accent5">
                <a:lumMod val="20000"/>
                <a:lumOff val="80000"/>
                <a:alpha val="9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8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74013" y="5875020"/>
            <a:ext cx="853549" cy="640080"/>
          </a:xfrm>
          <a:prstGeom prst="rect">
            <a:avLst/>
          </a:prstGeom>
        </p:spPr>
      </p:pic>
    </p:spTree>
    <p:extLst>
      <p:ext uri="{BB962C8B-B14F-4D97-AF65-F5344CB8AC3E}">
        <p14:creationId xmlns:p14="http://schemas.microsoft.com/office/powerpoint/2010/main" val="41667565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6782781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15466349"/>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17427232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6705279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7268126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3175341158"/>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480475423"/>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3035042549"/>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6648442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2348856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62707096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41704966"/>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44361490"/>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51226347"/>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679095"/>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9914465"/>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Blank_Light">
    <p:bg>
      <p:bgPr>
        <a:solidFill>
          <a:srgbClr val="C00000"/>
        </a:solidFill>
        <a:effectLst/>
      </p:bgPr>
    </p:bg>
    <p:spTree>
      <p:nvGrpSpPr>
        <p:cNvPr id="1" name=""/>
        <p:cNvGrpSpPr/>
        <p:nvPr/>
      </p:nvGrpSpPr>
      <p:grpSpPr>
        <a:xfrm>
          <a:off x="0" y="0"/>
          <a:ext cx="0" cy="0"/>
          <a:chOff x="0" y="0"/>
          <a:chExt cx="0" cy="0"/>
        </a:xfrm>
      </p:grpSpPr>
      <p:grpSp>
        <p:nvGrpSpPr>
          <p:cNvPr id="3" name="Group 2"/>
          <p:cNvGrpSpPr/>
          <p:nvPr/>
        </p:nvGrpSpPr>
        <p:grpSpPr>
          <a:xfrm>
            <a:off x="9536147" y="-20635"/>
            <a:ext cx="2900328" cy="7015161"/>
            <a:chOff x="9534930" y="-20636"/>
            <a:chExt cx="2899958" cy="7015161"/>
          </a:xfrm>
        </p:grpSpPr>
        <p:sp>
          <p:nvSpPr>
            <p:cNvPr id="13" name="Right Triangle 12"/>
            <p:cNvSpPr/>
            <p:nvPr/>
          </p:nvSpPr>
          <p:spPr bwMode="auto">
            <a:xfrm flipH="1">
              <a:off x="9534930" y="-20636"/>
              <a:ext cx="2899958" cy="7015161"/>
            </a:xfrm>
            <a:prstGeom prst="rtTriangle">
              <a:avLst/>
            </a:prstGeom>
            <a:solidFill>
              <a:schemeClr val="bg2">
                <a:lumMod val="90000"/>
                <a:alpha val="38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8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p:nvSpPr>
          <p:spPr bwMode="auto">
            <a:xfrm flipH="1">
              <a:off x="10362810" y="2008586"/>
              <a:ext cx="2072078" cy="4985939"/>
            </a:xfrm>
            <a:prstGeom prst="rtTriangle">
              <a:avLst/>
            </a:prstGeom>
            <a:solidFill>
              <a:schemeClr val="accent5">
                <a:lumMod val="20000"/>
                <a:lumOff val="80000"/>
                <a:alpha val="9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8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74013" y="5875020"/>
            <a:ext cx="853549" cy="640080"/>
          </a:xfrm>
          <a:prstGeom prst="rect">
            <a:avLst/>
          </a:prstGeom>
        </p:spPr>
      </p:pic>
    </p:spTree>
    <p:extLst>
      <p:ext uri="{BB962C8B-B14F-4D97-AF65-F5344CB8AC3E}">
        <p14:creationId xmlns:p14="http://schemas.microsoft.com/office/powerpoint/2010/main" val="422883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10396246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7255030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51854625"/>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1581768923"/>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153921306"/>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3792484346"/>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4087039289"/>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48811558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03138078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123827012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63380307"/>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5446132"/>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0721174"/>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233471375"/>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252286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4260239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611748254"/>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28768609"/>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4250874191"/>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1710441888"/>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3474536700"/>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89457793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03043062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241177280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10687315"/>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205585"/>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190209827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1281390374"/>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404040"/>
                    </a:gs>
                    <a:gs pos="100000">
                      <a:srgbClr val="404040"/>
                    </a:gs>
                  </a:gsLst>
                  <a:lin ang="5400000" scaled="0"/>
                </a:gradFill>
                <a:cs typeface="Segoe UI" pitchFamily="34" charset="0"/>
              </a:rPr>
              <a:t>© </a:t>
            </a:r>
            <a:r>
              <a:rPr lang="en-US" sz="700" dirty="0" smtClean="0">
                <a:gradFill>
                  <a:gsLst>
                    <a:gs pos="0">
                      <a:srgbClr val="404040"/>
                    </a:gs>
                    <a:gs pos="100000">
                      <a:srgbClr val="404040"/>
                    </a:gs>
                  </a:gsLst>
                  <a:lin ang="5400000" scaled="0"/>
                </a:gradFill>
                <a:cs typeface="Segoe UI" pitchFamily="34" charset="0"/>
              </a:rPr>
              <a:t>2015 </a:t>
            </a:r>
            <a:r>
              <a:rPr lang="en-US" sz="700" dirty="0">
                <a:gradFill>
                  <a:gsLst>
                    <a:gs pos="0">
                      <a:srgbClr val="404040"/>
                    </a:gs>
                    <a:gs pos="100000">
                      <a:srgbClr val="404040"/>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47122"/>
            <a:ext cx="3291840" cy="701671"/>
          </a:xfrm>
          <a:prstGeom prst="rect">
            <a:avLst/>
          </a:prstGeom>
        </p:spPr>
      </p:pic>
    </p:spTree>
    <p:extLst>
      <p:ext uri="{BB962C8B-B14F-4D97-AF65-F5344CB8AC3E}">
        <p14:creationId xmlns:p14="http://schemas.microsoft.com/office/powerpoint/2010/main" val="1962797986"/>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728222258"/>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62650832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77435430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20628718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7928033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365287442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6" Type="http://schemas.openxmlformats.org/officeDocument/2006/relationships/image" Target="../media/image1.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heme" Target="../theme/theme2.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1.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heme" Target="../theme/theme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2"/>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 id="2147484275" r:id="rId12"/>
    <p:sldLayoutId id="2147484276" r:id="rId13"/>
    <p:sldLayoutId id="2147484277" r:id="rId14"/>
    <p:sldLayoutId id="2147484263" r:id="rId15"/>
    <p:sldLayoutId id="2147484307" r:id="rId16"/>
    <p:sldLayoutId id="2147484308" r:id="rId17"/>
    <p:sldLayoutId id="2147484309" r:id="rId18"/>
    <p:sldLayoutId id="2147484310" r:id="rId19"/>
    <p:sldLayoutId id="2147484312" r:id="rId20"/>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6"/>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1553714132"/>
      </p:ext>
    </p:extLst>
  </p:cSld>
  <p:clrMap bg1="dk1" tx1="lt1" bg2="dk2" tx2="lt2" accent1="accent1" accent2="accent2" accent3="accent3" accent4="accent4" accent5="accent5" accent6="accent6" hlink="hlink" folHlink="folHlink"/>
  <p:sldLayoutIdLst>
    <p:sldLayoutId id="2147484294" r:id="rId1"/>
    <p:sldLayoutId id="2147484295" r:id="rId2"/>
    <p:sldLayoutId id="2147484296" r:id="rId3"/>
    <p:sldLayoutId id="2147484297" r:id="rId4"/>
    <p:sldLayoutId id="2147484298" r:id="rId5"/>
    <p:sldLayoutId id="2147484299" r:id="rId6"/>
    <p:sldLayoutId id="2147484300" r:id="rId7"/>
    <p:sldLayoutId id="2147484301" r:id="rId8"/>
    <p:sldLayoutId id="2147484302" r:id="rId9"/>
    <p:sldLayoutId id="2147484303" r:id="rId10"/>
    <p:sldLayoutId id="2147484306" r:id="rId11"/>
    <p:sldLayoutId id="2147484304" r:id="rId12"/>
    <p:sldLayoutId id="2147484305" r:id="rId13"/>
    <p:sldLayoutId id="2147484311" r:id="rId1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5"/>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1642407883"/>
      </p:ext>
    </p:extLst>
  </p:cSld>
  <p:clrMap bg1="dk1" tx1="lt1" bg2="dk2" tx2="lt2" accent1="accent1" accent2="accent2" accent3="accent3" accent4="accent4" accent5="accent5" accent6="accent6" hlink="hlink" folHlink="folHlink"/>
  <p:sldLayoutIdLst>
    <p:sldLayoutId id="2147484314" r:id="rId1"/>
    <p:sldLayoutId id="2147484315" r:id="rId2"/>
    <p:sldLayoutId id="2147484316" r:id="rId3"/>
    <p:sldLayoutId id="2147484317" r:id="rId4"/>
    <p:sldLayoutId id="2147484318" r:id="rId5"/>
    <p:sldLayoutId id="2147484319" r:id="rId6"/>
    <p:sldLayoutId id="2147484320" r:id="rId7"/>
    <p:sldLayoutId id="2147484321" r:id="rId8"/>
    <p:sldLayoutId id="2147484322" r:id="rId9"/>
    <p:sldLayoutId id="2147484323" r:id="rId10"/>
    <p:sldLayoutId id="2147484324" r:id="rId11"/>
    <p:sldLayoutId id="2147484325" r:id="rId12"/>
    <p:sldLayoutId id="2147484326"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8"/>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1614058926"/>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 id="2147484339" r:id="rId12"/>
    <p:sldLayoutId id="2147484340" r:id="rId13"/>
    <p:sldLayoutId id="2147484341" r:id="rId14"/>
    <p:sldLayoutId id="2147484342" r:id="rId15"/>
    <p:sldLayoutId id="2147484343" r:id="rId1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hyperlink" Target="http://wpdev.uservoice.com/" TargetMode="Externa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5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52.wmf"/><Relationship Id="rId2" Type="http://schemas.openxmlformats.org/officeDocument/2006/relationships/slideLayout" Target="../slideLayouts/slideLayout20.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4.png"/><Relationship Id="rId4" Type="http://schemas.openxmlformats.org/officeDocument/2006/relationships/image" Target="../media/image53.png"/></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8" Type="http://schemas.openxmlformats.org/officeDocument/2006/relationships/hyperlink" Target="http://www.gettyimages.com/creativeimages/royaltyfree" TargetMode="External"/><Relationship Id="rId3" Type="http://schemas.openxmlformats.org/officeDocument/2006/relationships/hyperlink" Target="https://brandtools.microsoft.com/Resources/Pages/Presentation_guidelines.aspx" TargetMode="External"/><Relationship Id="rId7" Type="http://schemas.openxmlformats.org/officeDocument/2006/relationships/hyperlink" Target="http://www.superstock.com/" TargetMode="External"/><Relationship Id="rId2" Type="http://schemas.openxmlformats.org/officeDocument/2006/relationships/hyperlink" Target="https://brandtools.microsoft.com/Pages/Home.aspx" TargetMode="External"/><Relationship Id="rId1" Type="http://schemas.openxmlformats.org/officeDocument/2006/relationships/slideLayout" Target="../slideLayouts/slideLayout9.xml"/><Relationship Id="rId6" Type="http://schemas.openxmlformats.org/officeDocument/2006/relationships/hyperlink" Target="http://lcaweb/CTP/Copyrights/Third-Party-Content-Use/Pages/default.aspx" TargetMode="External"/><Relationship Id="rId5" Type="http://schemas.openxmlformats.org/officeDocument/2006/relationships/hyperlink" Target="https://brandtools.microsoft.com/Search/Results.aspx?k=illustration&amp;r=1" TargetMode="External"/><Relationship Id="rId4" Type="http://schemas.openxmlformats.org/officeDocument/2006/relationships/hyperlink" Target="https://brandtools.microsoft.com/Search/Results.aspx?k=photography&amp;r=1" TargetMode="External"/><Relationship Id="rId9" Type="http://schemas.openxmlformats.org/officeDocument/2006/relationships/hyperlink" Target="http://www.corbisimages.com/stock-photo/royalty-fre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282283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Newly Universal Controls</a:t>
            </a:r>
            <a:endParaRPr lang="en-US" dirty="0"/>
          </a:p>
        </p:txBody>
      </p:sp>
    </p:spTree>
    <p:extLst>
      <p:ext uri="{BB962C8B-B14F-4D97-AF65-F5344CB8AC3E}">
        <p14:creationId xmlns:p14="http://schemas.microsoft.com/office/powerpoint/2010/main" val="187829288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Newly Universal Controls: Pivot</a:t>
            </a:r>
            <a:br>
              <a:rPr lang="en-US" dirty="0" smtClean="0"/>
            </a:br>
            <a:r>
              <a:rPr lang="en-US" sz="3600" dirty="0" smtClean="0"/>
              <a:t>Great for 1-handed on Mobile, Tabs on desktop</a:t>
            </a:r>
            <a:endParaRPr lang="en-US" sz="3600" dirty="0"/>
          </a:p>
        </p:txBody>
      </p:sp>
      <p:pic>
        <p:nvPicPr>
          <p:cNvPr id="3" name="Picture 2"/>
          <p:cNvPicPr>
            <a:picLocks noChangeAspect="1"/>
          </p:cNvPicPr>
          <p:nvPr/>
        </p:nvPicPr>
        <p:blipFill>
          <a:blip r:embed="rId3"/>
          <a:stretch>
            <a:fillRect/>
          </a:stretch>
        </p:blipFill>
        <p:spPr>
          <a:xfrm>
            <a:off x="884237" y="1912958"/>
            <a:ext cx="5207610" cy="3900465"/>
          </a:xfrm>
          <a:prstGeom prst="rect">
            <a:avLst/>
          </a:prstGeom>
        </p:spPr>
      </p:pic>
      <p:pic>
        <p:nvPicPr>
          <p:cNvPr id="2" name="Picture 1"/>
          <p:cNvPicPr>
            <a:picLocks noChangeAspect="1"/>
          </p:cNvPicPr>
          <p:nvPr/>
        </p:nvPicPr>
        <p:blipFill>
          <a:blip r:embed="rId4"/>
          <a:stretch>
            <a:fillRect/>
          </a:stretch>
        </p:blipFill>
        <p:spPr>
          <a:xfrm>
            <a:off x="8451240" y="1820862"/>
            <a:ext cx="2895600" cy="4589252"/>
          </a:xfrm>
          <a:prstGeom prst="rect">
            <a:avLst/>
          </a:prstGeom>
          <a:effectLst>
            <a:glow rad="228600">
              <a:schemeClr val="bg2">
                <a:alpha val="40000"/>
              </a:schemeClr>
            </a:glow>
          </a:effectLst>
        </p:spPr>
      </p:pic>
      <p:pic>
        <p:nvPicPr>
          <p:cNvPr id="4" name="Picture 3"/>
          <p:cNvPicPr>
            <a:picLocks noChangeAspect="1"/>
          </p:cNvPicPr>
          <p:nvPr/>
        </p:nvPicPr>
        <p:blipFill>
          <a:blip r:embed="rId5"/>
          <a:stretch>
            <a:fillRect/>
          </a:stretch>
        </p:blipFill>
        <p:spPr>
          <a:xfrm>
            <a:off x="3170237" y="5191144"/>
            <a:ext cx="4733925" cy="1352550"/>
          </a:xfrm>
          <a:prstGeom prst="rect">
            <a:avLst/>
          </a:prstGeom>
        </p:spPr>
      </p:pic>
    </p:spTree>
    <p:extLst>
      <p:ext uri="{BB962C8B-B14F-4D97-AF65-F5344CB8AC3E}">
        <p14:creationId xmlns:p14="http://schemas.microsoft.com/office/powerpoint/2010/main" val="337523314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Newly Universal Controls: </a:t>
            </a:r>
            <a:r>
              <a:rPr lang="en-US" dirty="0" err="1" smtClean="0"/>
              <a:t>ContentDialog</a:t>
            </a:r>
            <a:r>
              <a:rPr lang="en-US" dirty="0" smtClean="0"/>
              <a:t/>
            </a:r>
            <a:br>
              <a:rPr lang="en-US" dirty="0" smtClean="0"/>
            </a:br>
            <a:r>
              <a:rPr lang="en-US" sz="3600" dirty="0" smtClean="0"/>
              <a:t>App model, XAML child content</a:t>
            </a:r>
            <a:endParaRPr lang="en-US" sz="3600" dirty="0"/>
          </a:p>
        </p:txBody>
      </p:sp>
      <p:pic>
        <p:nvPicPr>
          <p:cNvPr id="4" name="Picture 3"/>
          <p:cNvPicPr>
            <a:picLocks noChangeAspect="1"/>
          </p:cNvPicPr>
          <p:nvPr/>
        </p:nvPicPr>
        <p:blipFill>
          <a:blip r:embed="rId3"/>
          <a:stretch>
            <a:fillRect/>
          </a:stretch>
        </p:blipFill>
        <p:spPr>
          <a:xfrm>
            <a:off x="5075237" y="1820862"/>
            <a:ext cx="5420305" cy="5033652"/>
          </a:xfrm>
          <a:prstGeom prst="rect">
            <a:avLst/>
          </a:prstGeom>
        </p:spPr>
      </p:pic>
      <p:pic>
        <p:nvPicPr>
          <p:cNvPr id="5" name="Picture 4"/>
          <p:cNvPicPr>
            <a:picLocks noChangeAspect="1"/>
          </p:cNvPicPr>
          <p:nvPr/>
        </p:nvPicPr>
        <p:blipFill>
          <a:blip r:embed="rId4"/>
          <a:stretch>
            <a:fillRect/>
          </a:stretch>
        </p:blipFill>
        <p:spPr>
          <a:xfrm>
            <a:off x="756391" y="2945798"/>
            <a:ext cx="4038784" cy="2185291"/>
          </a:xfrm>
          <a:prstGeom prst="rect">
            <a:avLst/>
          </a:prstGeom>
        </p:spPr>
      </p:pic>
      <p:pic>
        <p:nvPicPr>
          <p:cNvPr id="2" name="Picture 1"/>
          <p:cNvPicPr>
            <a:picLocks noChangeAspect="1"/>
          </p:cNvPicPr>
          <p:nvPr/>
        </p:nvPicPr>
        <p:blipFill>
          <a:blip r:embed="rId5"/>
          <a:stretch>
            <a:fillRect/>
          </a:stretch>
        </p:blipFill>
        <p:spPr>
          <a:xfrm>
            <a:off x="9315710" y="1108558"/>
            <a:ext cx="3103302" cy="5745956"/>
          </a:xfrm>
          <a:prstGeom prst="rect">
            <a:avLst/>
          </a:prstGeom>
        </p:spPr>
      </p:pic>
    </p:spTree>
    <p:extLst>
      <p:ext uri="{BB962C8B-B14F-4D97-AF65-F5344CB8AC3E}">
        <p14:creationId xmlns:p14="http://schemas.microsoft.com/office/powerpoint/2010/main" val="37627466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Newly Universal Controls: </a:t>
            </a:r>
            <a:r>
              <a:rPr lang="en-US" dirty="0" err="1" smtClean="0"/>
              <a:t>AutoSuggestBox</a:t>
            </a:r>
            <a:r>
              <a:rPr lang="en-US" dirty="0" smtClean="0"/>
              <a:t/>
            </a:r>
            <a:br>
              <a:rPr lang="en-US" dirty="0" smtClean="0"/>
            </a:br>
            <a:r>
              <a:rPr lang="en-US" sz="3600" dirty="0" smtClean="0"/>
              <a:t>And IME support, glyph</a:t>
            </a:r>
            <a:endParaRPr lang="en-US" sz="3600" dirty="0"/>
          </a:p>
        </p:txBody>
      </p:sp>
      <p:pic>
        <p:nvPicPr>
          <p:cNvPr id="2" name="Picture 1"/>
          <p:cNvPicPr>
            <a:picLocks noChangeAspect="1"/>
          </p:cNvPicPr>
          <p:nvPr/>
        </p:nvPicPr>
        <p:blipFill>
          <a:blip r:embed="rId3"/>
          <a:stretch>
            <a:fillRect/>
          </a:stretch>
        </p:blipFill>
        <p:spPr>
          <a:xfrm>
            <a:off x="1646237" y="2144474"/>
            <a:ext cx="4762500" cy="3990975"/>
          </a:xfrm>
          <a:prstGeom prst="rect">
            <a:avLst/>
          </a:prstGeom>
        </p:spPr>
      </p:pic>
      <p:pic>
        <p:nvPicPr>
          <p:cNvPr id="4" name="Picture 3"/>
          <p:cNvPicPr>
            <a:picLocks noChangeAspect="1"/>
          </p:cNvPicPr>
          <p:nvPr/>
        </p:nvPicPr>
        <p:blipFill>
          <a:blip r:embed="rId4"/>
          <a:stretch>
            <a:fillRect/>
          </a:stretch>
        </p:blipFill>
        <p:spPr>
          <a:xfrm>
            <a:off x="8428037" y="1668462"/>
            <a:ext cx="2684103" cy="4943001"/>
          </a:xfrm>
          <a:prstGeom prst="rect">
            <a:avLst/>
          </a:prstGeom>
        </p:spPr>
      </p:pic>
    </p:spTree>
    <p:extLst>
      <p:ext uri="{BB962C8B-B14F-4D97-AF65-F5344CB8AC3E}">
        <p14:creationId xmlns:p14="http://schemas.microsoft.com/office/powerpoint/2010/main" val="115043856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Newly Universal Controls: Maps</a:t>
            </a:r>
            <a:br>
              <a:rPr lang="en-US" dirty="0" smtClean="0"/>
            </a:br>
            <a:r>
              <a:rPr lang="en-US" sz="3600" dirty="0" smtClean="0"/>
              <a:t>Plus Offline, 3D, Street Side Panoramas</a:t>
            </a:r>
            <a:endParaRPr lang="en-US" sz="3600" dirty="0"/>
          </a:p>
        </p:txBody>
      </p:sp>
      <p:pic>
        <p:nvPicPr>
          <p:cNvPr id="2" name="Picture 1"/>
          <p:cNvPicPr>
            <a:picLocks noChangeAspect="1"/>
          </p:cNvPicPr>
          <p:nvPr/>
        </p:nvPicPr>
        <p:blipFill>
          <a:blip r:embed="rId3"/>
          <a:stretch>
            <a:fillRect/>
          </a:stretch>
        </p:blipFill>
        <p:spPr>
          <a:xfrm>
            <a:off x="1189037" y="2278062"/>
            <a:ext cx="6143771" cy="3886200"/>
          </a:xfrm>
          <a:prstGeom prst="rect">
            <a:avLst/>
          </a:prstGeom>
        </p:spPr>
      </p:pic>
      <p:grpSp>
        <p:nvGrpSpPr>
          <p:cNvPr id="5" name="Group 4"/>
          <p:cNvGrpSpPr/>
          <p:nvPr/>
        </p:nvGrpSpPr>
        <p:grpSpPr>
          <a:xfrm>
            <a:off x="8656637" y="1592262"/>
            <a:ext cx="2693582" cy="4953000"/>
            <a:chOff x="9074224" y="1834173"/>
            <a:chExt cx="2693582" cy="4953000"/>
          </a:xfrm>
        </p:grpSpPr>
        <p:pic>
          <p:nvPicPr>
            <p:cNvPr id="4" name="Picture 3"/>
            <p:cNvPicPr>
              <a:picLocks noChangeAspect="1"/>
            </p:cNvPicPr>
            <p:nvPr/>
          </p:nvPicPr>
          <p:blipFill>
            <a:blip r:embed="rId4"/>
            <a:stretch>
              <a:fillRect/>
            </a:stretch>
          </p:blipFill>
          <p:spPr>
            <a:xfrm>
              <a:off x="9074224" y="1834173"/>
              <a:ext cx="2693582" cy="4953000"/>
            </a:xfrm>
            <a:prstGeom prst="rect">
              <a:avLst/>
            </a:prstGeom>
          </p:spPr>
        </p:pic>
        <p:sp>
          <p:nvSpPr>
            <p:cNvPr id="3" name="Rectangle 2"/>
            <p:cNvSpPr/>
            <p:nvPr/>
          </p:nvSpPr>
          <p:spPr bwMode="auto">
            <a:xfrm>
              <a:off x="9799637" y="5791675"/>
              <a:ext cx="1752600" cy="151435"/>
            </a:xfrm>
            <a:prstGeom prst="rect">
              <a:avLst/>
            </a:prstGeom>
            <a:solidFill>
              <a:schemeClr val="bg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236961627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Using XAML to Build UW Apps</a:t>
            </a:r>
            <a:br>
              <a:rPr lang="en-US" dirty="0" smtClean="0"/>
            </a:br>
            <a:r>
              <a:rPr lang="en-US" dirty="0" smtClean="0"/>
              <a:t>It’s more than just universal controls</a:t>
            </a:r>
            <a:endParaRPr lang="en-US" dirty="0"/>
          </a:p>
        </p:txBody>
      </p:sp>
    </p:spTree>
    <p:extLst>
      <p:ext uri="{BB962C8B-B14F-4D97-AF65-F5344CB8AC3E}">
        <p14:creationId xmlns:p14="http://schemas.microsoft.com/office/powerpoint/2010/main" val="336455069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27037" y="1820861"/>
            <a:ext cx="6124209" cy="5185059"/>
          </a:xfrm>
          <a:prstGeom prst="rect">
            <a:avLst/>
          </a:prstGeom>
          <a:ln>
            <a:solidFill>
              <a:schemeClr val="tx2"/>
            </a:solidFill>
          </a:ln>
        </p:spPr>
      </p:pic>
      <p:pic>
        <p:nvPicPr>
          <p:cNvPr id="7" name="Picture 6"/>
          <p:cNvPicPr>
            <a:picLocks noChangeAspect="1"/>
          </p:cNvPicPr>
          <p:nvPr/>
        </p:nvPicPr>
        <p:blipFill>
          <a:blip r:embed="rId4"/>
          <a:stretch>
            <a:fillRect/>
          </a:stretch>
        </p:blipFill>
        <p:spPr>
          <a:xfrm>
            <a:off x="7208837" y="4161010"/>
            <a:ext cx="4724522" cy="2534743"/>
          </a:xfrm>
          <a:prstGeom prst="rect">
            <a:avLst/>
          </a:prstGeom>
        </p:spPr>
      </p:pic>
      <p:sp>
        <p:nvSpPr>
          <p:cNvPr id="10" name="Title 9"/>
          <p:cNvSpPr>
            <a:spLocks noGrp="1"/>
          </p:cNvSpPr>
          <p:nvPr>
            <p:ph type="title"/>
          </p:nvPr>
        </p:nvSpPr>
        <p:spPr/>
        <p:txBody>
          <a:bodyPr/>
          <a:lstStyle/>
          <a:p>
            <a:r>
              <a:rPr lang="en-US" dirty="0" smtClean="0"/>
              <a:t>Common Controls</a:t>
            </a:r>
            <a:br>
              <a:rPr lang="en-US" dirty="0" smtClean="0"/>
            </a:br>
            <a:r>
              <a:rPr lang="en-US" sz="3600" dirty="0" smtClean="0"/>
              <a:t>Common Branding, Behavior, Scaling, Support Diverse Inputs</a:t>
            </a:r>
            <a:endParaRPr lang="en-US" sz="3600" dirty="0"/>
          </a:p>
        </p:txBody>
      </p:sp>
      <p:pic>
        <p:nvPicPr>
          <p:cNvPr id="31" name="Picture 30"/>
          <p:cNvPicPr>
            <a:picLocks noChangeAspect="1"/>
          </p:cNvPicPr>
          <p:nvPr/>
        </p:nvPicPr>
        <p:blipFill>
          <a:blip r:embed="rId5"/>
          <a:stretch>
            <a:fillRect/>
          </a:stretch>
        </p:blipFill>
        <p:spPr>
          <a:xfrm>
            <a:off x="7815928" y="2273480"/>
            <a:ext cx="1485900" cy="1143000"/>
          </a:xfrm>
          <a:prstGeom prst="rect">
            <a:avLst/>
          </a:prstGeom>
        </p:spPr>
      </p:pic>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84637" y="3008888"/>
            <a:ext cx="551163" cy="440930"/>
          </a:xfrm>
          <a:prstGeom prst="rect">
            <a:avLst/>
          </a:prstGeom>
        </p:spPr>
      </p:pic>
      <p:pic>
        <p:nvPicPr>
          <p:cNvPr id="33" name="Pictur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4634">
            <a:off x="7363543" y="4330747"/>
            <a:ext cx="698817" cy="552065"/>
          </a:xfrm>
          <a:prstGeom prst="rect">
            <a:avLst/>
          </a:prstGeom>
        </p:spPr>
      </p:pic>
      <p:pic>
        <p:nvPicPr>
          <p:cNvPr id="34" name="Picture 33" descr="141215_B-hero_01.png"/>
          <p:cNvPicPr>
            <a:picLocks noChangeAspect="1"/>
          </p:cNvPicPr>
          <p:nvPr/>
        </p:nvPicPr>
        <p:blipFill rotWithShape="1">
          <a:blip r:embed="rId8" cstate="print">
            <a:extLst>
              <a:ext uri="{28A0092B-C50C-407E-A947-70E740481C1C}">
                <a14:useLocalDpi xmlns:a14="http://schemas.microsoft.com/office/drawing/2010/main" val="0"/>
              </a:ext>
            </a:extLst>
          </a:blip>
          <a:srcRect l="12333" t="23140" r="7378" b="17105"/>
          <a:stretch/>
        </p:blipFill>
        <p:spPr>
          <a:xfrm>
            <a:off x="9769873" y="2530613"/>
            <a:ext cx="1593273" cy="628734"/>
          </a:xfrm>
          <a:prstGeom prst="rect">
            <a:avLst/>
          </a:prstGeom>
          <a:noFill/>
          <a:ln>
            <a:noFill/>
          </a:ln>
        </p:spPr>
      </p:pic>
    </p:spTree>
    <p:extLst>
      <p:ext uri="{BB962C8B-B14F-4D97-AF65-F5344CB8AC3E}">
        <p14:creationId xmlns:p14="http://schemas.microsoft.com/office/powerpoint/2010/main" val="261397557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Controls Reusable Across Devices/Displays</a:t>
            </a:r>
            <a:br>
              <a:rPr lang="en-US" dirty="0" smtClean="0"/>
            </a:br>
            <a:r>
              <a:rPr lang="en-US" sz="3600" dirty="0" smtClean="0"/>
              <a:t>Views </a:t>
            </a:r>
            <a:r>
              <a:rPr lang="en-US" sz="3600" i="1" dirty="0" smtClean="0"/>
              <a:t>may</a:t>
            </a:r>
            <a:r>
              <a:rPr lang="en-US" sz="3600" dirty="0" smtClean="0"/>
              <a:t> be reusable (but likely to need </a:t>
            </a:r>
            <a:r>
              <a:rPr lang="en-US" sz="3600" i="1" dirty="0" smtClean="0"/>
              <a:t>tailoring</a:t>
            </a:r>
            <a:r>
              <a:rPr lang="en-US" sz="3600" dirty="0" smtClean="0"/>
              <a:t>)</a:t>
            </a:r>
            <a:endParaRPr lang="en-US" sz="3600" dirty="0"/>
          </a:p>
        </p:txBody>
      </p:sp>
      <p:pic>
        <p:nvPicPr>
          <p:cNvPr id="5" name="Picture 4"/>
          <p:cNvPicPr>
            <a:picLocks noChangeAspect="1"/>
          </p:cNvPicPr>
          <p:nvPr/>
        </p:nvPicPr>
        <p:blipFill>
          <a:blip r:embed="rId2"/>
          <a:stretch>
            <a:fillRect/>
          </a:stretch>
        </p:blipFill>
        <p:spPr>
          <a:xfrm>
            <a:off x="2636837" y="1744662"/>
            <a:ext cx="2739843" cy="5029200"/>
          </a:xfrm>
          <a:prstGeom prst="rect">
            <a:avLst/>
          </a:prstGeom>
        </p:spPr>
      </p:pic>
      <p:pic>
        <p:nvPicPr>
          <p:cNvPr id="6" name="Picture 5"/>
          <p:cNvPicPr>
            <a:picLocks noChangeAspect="1"/>
          </p:cNvPicPr>
          <p:nvPr/>
        </p:nvPicPr>
        <p:blipFill>
          <a:blip r:embed="rId3"/>
          <a:stretch>
            <a:fillRect/>
          </a:stretch>
        </p:blipFill>
        <p:spPr>
          <a:xfrm>
            <a:off x="6904037" y="1716087"/>
            <a:ext cx="2982560" cy="5057775"/>
          </a:xfrm>
          <a:prstGeom prst="rect">
            <a:avLst/>
          </a:prstGeom>
        </p:spPr>
      </p:pic>
    </p:spTree>
    <p:extLst>
      <p:ext uri="{BB962C8B-B14F-4D97-AF65-F5344CB8AC3E}">
        <p14:creationId xmlns:p14="http://schemas.microsoft.com/office/powerpoint/2010/main" val="284910480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Tailoring App Experiences</a:t>
            </a:r>
            <a:br>
              <a:rPr lang="en-US" dirty="0" smtClean="0"/>
            </a:br>
            <a:r>
              <a:rPr lang="en-US" sz="3600" dirty="0" smtClean="0">
                <a:gradFill>
                  <a:gsLst>
                    <a:gs pos="1250">
                      <a:srgbClr val="404040"/>
                    </a:gs>
                    <a:gs pos="100000">
                      <a:srgbClr val="404040"/>
                    </a:gs>
                  </a:gsLst>
                  <a:lin ang="5400000" scaled="0"/>
                </a:gradFill>
              </a:rPr>
              <a:t>Typically via responsive pages or multiple views </a:t>
            </a:r>
            <a:endParaRPr lang="en-US" dirty="0"/>
          </a:p>
        </p:txBody>
      </p:sp>
      <p:pic>
        <p:nvPicPr>
          <p:cNvPr id="2" name="Picture 1"/>
          <p:cNvPicPr>
            <a:picLocks noChangeAspect="1"/>
          </p:cNvPicPr>
          <p:nvPr/>
        </p:nvPicPr>
        <p:blipFill>
          <a:blip r:embed="rId3"/>
          <a:stretch>
            <a:fillRect/>
          </a:stretch>
        </p:blipFill>
        <p:spPr>
          <a:xfrm>
            <a:off x="4313237" y="1915550"/>
            <a:ext cx="7604777" cy="4033838"/>
          </a:xfrm>
          <a:prstGeom prst="rect">
            <a:avLst/>
          </a:prstGeom>
        </p:spPr>
      </p:pic>
      <p:pic>
        <p:nvPicPr>
          <p:cNvPr id="6" name="Picture 5"/>
          <p:cNvPicPr>
            <a:picLocks noChangeAspect="1"/>
          </p:cNvPicPr>
          <p:nvPr/>
        </p:nvPicPr>
        <p:blipFill>
          <a:blip r:embed="rId4"/>
          <a:stretch>
            <a:fillRect/>
          </a:stretch>
        </p:blipFill>
        <p:spPr>
          <a:xfrm>
            <a:off x="731837" y="1763150"/>
            <a:ext cx="2590800" cy="4705912"/>
          </a:xfrm>
          <a:prstGeom prst="rect">
            <a:avLst/>
          </a:prstGeom>
        </p:spPr>
      </p:pic>
      <p:sp>
        <p:nvSpPr>
          <p:cNvPr id="11" name="Rectangle 10"/>
          <p:cNvSpPr/>
          <p:nvPr/>
        </p:nvSpPr>
        <p:spPr bwMode="auto">
          <a:xfrm>
            <a:off x="884237" y="1991750"/>
            <a:ext cx="2362200" cy="349249"/>
          </a:xfrm>
          <a:prstGeom prst="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4321174" y="2340998"/>
            <a:ext cx="1897063" cy="3608389"/>
          </a:xfrm>
          <a:prstGeom prst="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auto">
          <a:xfrm>
            <a:off x="934242" y="2846383"/>
            <a:ext cx="711995" cy="745567"/>
          </a:xfrm>
          <a:prstGeom prst="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bwMode="auto">
          <a:xfrm>
            <a:off x="6370637" y="2677550"/>
            <a:ext cx="1219200" cy="1371600"/>
          </a:xfrm>
          <a:prstGeom prst="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TextBox 14"/>
          <p:cNvSpPr txBox="1"/>
          <p:nvPr/>
        </p:nvSpPr>
        <p:spPr>
          <a:xfrm>
            <a:off x="274639" y="6469062"/>
            <a:ext cx="11658599"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t>Windows 10 has new features to help with </a:t>
            </a:r>
            <a:r>
              <a:rPr lang="en-US" sz="2400" i="1" dirty="0" smtClean="0"/>
              <a:t>responsive</a:t>
            </a:r>
            <a:r>
              <a:rPr lang="en-US" sz="2400" dirty="0" smtClean="0"/>
              <a:t> designs</a:t>
            </a:r>
            <a:endParaRPr lang="en-US" sz="2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4527167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 y="0"/>
            <a:ext cx="12436475" cy="6994525"/>
          </a:xfrm>
        </p:spPr>
        <p:txBody>
          <a:bodyPr anchor="ctr"/>
          <a:lstStyle/>
          <a:p>
            <a:pPr algn="ctr"/>
            <a:r>
              <a:rPr lang="en-US" i="1" dirty="0" smtClean="0"/>
              <a:t>Responsive/Adaptive</a:t>
            </a:r>
            <a:r>
              <a:rPr lang="en-US" dirty="0" smtClean="0"/>
              <a:t> Apps</a:t>
            </a:r>
            <a:br>
              <a:rPr lang="en-US" dirty="0" smtClean="0"/>
            </a:br>
            <a:r>
              <a:rPr lang="en-US" dirty="0" smtClean="0"/>
              <a:t>[Photos and </a:t>
            </a:r>
            <a:r>
              <a:rPr lang="en-US" dirty="0" err="1" smtClean="0"/>
              <a:t>SplitView</a:t>
            </a:r>
            <a:r>
              <a:rPr lang="en-US" dirty="0" smtClean="0"/>
              <a:t>]</a:t>
            </a:r>
            <a:br>
              <a:rPr lang="en-US" dirty="0" smtClean="0"/>
            </a:br>
            <a:endParaRPr lang="en-US" dirty="0"/>
          </a:p>
        </p:txBody>
      </p:sp>
    </p:spTree>
    <p:extLst>
      <p:ext uri="{BB962C8B-B14F-4D97-AF65-F5344CB8AC3E}">
        <p14:creationId xmlns:p14="http://schemas.microsoft.com/office/powerpoint/2010/main" val="2436950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p:txBody>
          <a:bodyPr/>
          <a:lstStyle/>
          <a:p>
            <a:r>
              <a:rPr lang="en-US" dirty="0" smtClean="0"/>
              <a:t>2-629</a:t>
            </a:r>
            <a:endParaRPr lang="en-US" dirty="0"/>
          </a:p>
        </p:txBody>
      </p:sp>
      <p:sp>
        <p:nvSpPr>
          <p:cNvPr id="2" name="Title 1"/>
          <p:cNvSpPr>
            <a:spLocks noGrp="1"/>
          </p:cNvSpPr>
          <p:nvPr>
            <p:ph type="title"/>
          </p:nvPr>
        </p:nvSpPr>
        <p:spPr/>
        <p:txBody>
          <a:bodyPr/>
          <a:lstStyle/>
          <a:p>
            <a:r>
              <a:rPr lang="en-US" dirty="0"/>
              <a:t>What's New in XAML for Universal Windows Apps</a:t>
            </a:r>
          </a:p>
        </p:txBody>
      </p:sp>
      <p:sp>
        <p:nvSpPr>
          <p:cNvPr id="3" name="Subtitle 2"/>
          <p:cNvSpPr>
            <a:spLocks noGrp="1"/>
          </p:cNvSpPr>
          <p:nvPr>
            <p:ph type="body" sz="quarter" idx="13"/>
          </p:nvPr>
        </p:nvSpPr>
        <p:spPr>
          <a:xfrm>
            <a:off x="274702" y="307621"/>
            <a:ext cx="3656013" cy="911019"/>
          </a:xfrm>
        </p:spPr>
        <p:txBody>
          <a:bodyPr/>
          <a:lstStyle/>
          <a:p>
            <a:r>
              <a:rPr lang="en-US" dirty="0"/>
              <a:t>Joe </a:t>
            </a:r>
            <a:r>
              <a:rPr lang="en-US" dirty="0" err="1"/>
              <a:t>Stegman</a:t>
            </a:r>
            <a:endParaRPr lang="en-US" dirty="0"/>
          </a:p>
          <a:p>
            <a:r>
              <a:rPr lang="en-US" dirty="0"/>
              <a:t>Group Program Manager</a:t>
            </a:r>
          </a:p>
        </p:txBody>
      </p:sp>
    </p:spTree>
    <p:extLst>
      <p:ext uri="{BB962C8B-B14F-4D97-AF65-F5344CB8AC3E}">
        <p14:creationId xmlns:p14="http://schemas.microsoft.com/office/powerpoint/2010/main" val="299441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New XAML Features for Building </a:t>
            </a:r>
            <a:r>
              <a:rPr lang="en-US" i="1" dirty="0"/>
              <a:t>R</a:t>
            </a:r>
            <a:r>
              <a:rPr lang="en-US" i="1" dirty="0" smtClean="0"/>
              <a:t>esponsive</a:t>
            </a:r>
            <a:r>
              <a:rPr lang="en-US" dirty="0" smtClean="0"/>
              <a:t> UW Apps</a:t>
            </a:r>
            <a:endParaRPr lang="en-US" dirty="0"/>
          </a:p>
        </p:txBody>
      </p:sp>
    </p:spTree>
    <p:extLst>
      <p:ext uri="{BB962C8B-B14F-4D97-AF65-F5344CB8AC3E}">
        <p14:creationId xmlns:p14="http://schemas.microsoft.com/office/powerpoint/2010/main" val="364189023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12737" y="2278062"/>
            <a:ext cx="10287000" cy="3170099"/>
          </a:xfrm>
        </p:spPr>
        <p:txBody>
          <a:bodyPr/>
          <a:lstStyle/>
          <a:p>
            <a:pPr marL="0" indent="0">
              <a:buNone/>
            </a:pPr>
            <a:r>
              <a:rPr lang="en-US" sz="2000" dirty="0">
                <a:solidFill>
                  <a:srgbClr val="0000FF"/>
                </a:solidFill>
                <a:highlight>
                  <a:srgbClr val="FFFFFF"/>
                </a:highlight>
              </a:rPr>
              <a:t>&lt;</a:t>
            </a:r>
            <a:r>
              <a:rPr lang="en-US" sz="2000" dirty="0" err="1" smtClean="0">
                <a:solidFill>
                  <a:srgbClr val="A31515"/>
                </a:solidFill>
                <a:highlight>
                  <a:srgbClr val="FFFFFF"/>
                </a:highlight>
              </a:rPr>
              <a:t>SplitView</a:t>
            </a:r>
            <a:r>
              <a:rPr lang="en-US" sz="2000" dirty="0" smtClean="0">
                <a:solidFill>
                  <a:srgbClr val="A31515"/>
                </a:solidFill>
                <a:highlight>
                  <a:srgbClr val="FFFFFF"/>
                </a:highlight>
              </a:rPr>
              <a:t> </a:t>
            </a:r>
            <a:r>
              <a:rPr lang="en-US" sz="2000" dirty="0" err="1">
                <a:solidFill>
                  <a:srgbClr val="FF0000"/>
                </a:solidFill>
                <a:highlight>
                  <a:srgbClr val="FFFFFF"/>
                </a:highlight>
              </a:rPr>
              <a:t>DisplayMode</a:t>
            </a:r>
            <a:r>
              <a:rPr lang="en-US" sz="2000" dirty="0">
                <a:solidFill>
                  <a:srgbClr val="0000FF"/>
                </a:solidFill>
                <a:highlight>
                  <a:srgbClr val="FFFFFF"/>
                </a:highlight>
              </a:rPr>
              <a:t>="</a:t>
            </a:r>
            <a:r>
              <a:rPr lang="en-US" sz="2000" dirty="0" err="1" smtClean="0">
                <a:solidFill>
                  <a:srgbClr val="0000FF"/>
                </a:solidFill>
                <a:highlight>
                  <a:srgbClr val="FFFFFF"/>
                </a:highlight>
              </a:rPr>
              <a:t>Inline|Overlay|CompactInline|CompactOverlay</a:t>
            </a:r>
            <a:r>
              <a:rPr lang="en-US" sz="2000" dirty="0" smtClean="0">
                <a:solidFill>
                  <a:srgbClr val="0000FF"/>
                </a:solidFill>
                <a:highlight>
                  <a:srgbClr val="FFFFFF"/>
                </a:highlight>
              </a:rPr>
              <a:t>"&gt;</a:t>
            </a:r>
            <a:endParaRPr lang="en-US" sz="2000" dirty="0">
              <a:solidFill>
                <a:srgbClr val="000000"/>
              </a:solidFill>
              <a:highlight>
                <a:srgbClr val="FFFFFF"/>
              </a:highlight>
            </a:endParaRPr>
          </a:p>
          <a:p>
            <a:pPr marL="0" indent="0">
              <a:buNone/>
            </a:pPr>
            <a:endParaRPr lang="en-US" sz="2000" dirty="0" smtClean="0">
              <a:solidFill>
                <a:srgbClr val="0000FF"/>
              </a:solidFill>
              <a:highlight>
                <a:srgbClr val="FFFFFF"/>
              </a:highlight>
            </a:endParaRPr>
          </a:p>
          <a:p>
            <a:pPr marL="0" indent="0">
              <a:buNone/>
            </a:pPr>
            <a:r>
              <a:rPr lang="en-US" sz="2000" dirty="0" smtClean="0">
                <a:solidFill>
                  <a:srgbClr val="0000FF"/>
                </a:solidFill>
                <a:highlight>
                  <a:srgbClr val="FFFFFF"/>
                </a:highlight>
              </a:rPr>
              <a:t>	&lt;</a:t>
            </a:r>
            <a:r>
              <a:rPr lang="en-US" sz="2000" dirty="0" err="1">
                <a:solidFill>
                  <a:srgbClr val="A31515"/>
                </a:solidFill>
                <a:highlight>
                  <a:srgbClr val="FFFFFF"/>
                </a:highlight>
              </a:rPr>
              <a:t>SplitView.Pane</a:t>
            </a:r>
            <a:r>
              <a:rPr lang="en-US" sz="2000" dirty="0" smtClean="0">
                <a:solidFill>
                  <a:srgbClr val="0000FF"/>
                </a:solidFill>
                <a:highlight>
                  <a:srgbClr val="FFFFFF"/>
                </a:highlight>
              </a:rPr>
              <a:t>&gt;</a:t>
            </a:r>
            <a:endParaRPr lang="en-US" sz="2000" dirty="0" smtClean="0">
              <a:solidFill>
                <a:srgbClr val="000000"/>
              </a:solidFill>
              <a:highlight>
                <a:srgbClr val="FFFFFF"/>
              </a:highlight>
            </a:endParaRPr>
          </a:p>
          <a:p>
            <a:pPr marL="0" indent="0">
              <a:buNone/>
            </a:pPr>
            <a:r>
              <a:rPr lang="en-US" sz="2000" dirty="0" smtClean="0">
                <a:solidFill>
                  <a:srgbClr val="008000"/>
                </a:solidFill>
                <a:highlight>
                  <a:srgbClr val="FFFFFF"/>
                </a:highlight>
              </a:rPr>
              <a:t>	&lt;!-- Navigation Content Here --&gt;</a:t>
            </a:r>
            <a:endParaRPr lang="en-US" sz="2000" dirty="0" smtClean="0">
              <a:solidFill>
                <a:srgbClr val="000000"/>
              </a:solidFill>
              <a:highlight>
                <a:srgbClr val="FFFFFF"/>
              </a:highlight>
            </a:endParaRPr>
          </a:p>
          <a:p>
            <a:pPr marL="0" indent="0">
              <a:buNone/>
            </a:pPr>
            <a:r>
              <a:rPr lang="en-US" sz="2000" dirty="0" smtClean="0">
                <a:solidFill>
                  <a:srgbClr val="0000FF"/>
                </a:solidFill>
                <a:highlight>
                  <a:srgbClr val="FFFFFF"/>
                </a:highlight>
              </a:rPr>
              <a:t>	&lt;/</a:t>
            </a:r>
            <a:r>
              <a:rPr lang="en-US" sz="2000" dirty="0" err="1">
                <a:solidFill>
                  <a:srgbClr val="A31515"/>
                </a:solidFill>
                <a:highlight>
                  <a:srgbClr val="FFFFFF"/>
                </a:highlight>
              </a:rPr>
              <a:t>SplitView.Pane</a:t>
            </a:r>
            <a:r>
              <a:rPr lang="en-US" sz="2000" dirty="0" smtClean="0">
                <a:solidFill>
                  <a:srgbClr val="0000FF"/>
                </a:solidFill>
                <a:highlight>
                  <a:srgbClr val="FFFFFF"/>
                </a:highlight>
              </a:rPr>
              <a:t>&gt;</a:t>
            </a:r>
          </a:p>
          <a:p>
            <a:pPr marL="0" indent="0">
              <a:buNone/>
            </a:pPr>
            <a:endParaRPr lang="en-US" sz="2000" dirty="0" smtClean="0">
              <a:solidFill>
                <a:srgbClr val="0000FF"/>
              </a:solidFill>
              <a:highlight>
                <a:srgbClr val="FFFFFF"/>
              </a:highlight>
            </a:endParaRPr>
          </a:p>
          <a:p>
            <a:pPr marL="0" indent="0">
              <a:buNone/>
            </a:pPr>
            <a:r>
              <a:rPr lang="en-US" sz="2000" dirty="0" smtClean="0">
                <a:solidFill>
                  <a:srgbClr val="0000FF"/>
                </a:solidFill>
                <a:highlight>
                  <a:srgbClr val="FFFFFF"/>
                </a:highlight>
              </a:rPr>
              <a:t>	</a:t>
            </a:r>
            <a:r>
              <a:rPr lang="en-US" sz="2000" dirty="0" smtClean="0">
                <a:solidFill>
                  <a:srgbClr val="008000"/>
                </a:solidFill>
                <a:highlight>
                  <a:srgbClr val="FFFFFF"/>
                </a:highlight>
              </a:rPr>
              <a:t>&lt;!-- Main Content Here --&gt;</a:t>
            </a:r>
            <a:endParaRPr lang="en-US" sz="2000" dirty="0" smtClean="0">
              <a:solidFill>
                <a:srgbClr val="0000FF"/>
              </a:solidFill>
              <a:highlight>
                <a:srgbClr val="FFFFFF"/>
              </a:highlight>
            </a:endParaRPr>
          </a:p>
          <a:p>
            <a:pPr marL="0" indent="0">
              <a:buNone/>
            </a:pPr>
            <a:endParaRPr lang="en-US" sz="2000" dirty="0" smtClean="0">
              <a:solidFill>
                <a:srgbClr val="0000FF"/>
              </a:solidFill>
              <a:highlight>
                <a:srgbClr val="FFFFFF"/>
              </a:highlight>
            </a:endParaRPr>
          </a:p>
          <a:p>
            <a:pPr marL="0" indent="0">
              <a:buNone/>
            </a:pPr>
            <a:r>
              <a:rPr lang="en-US" sz="2000" dirty="0" smtClean="0">
                <a:solidFill>
                  <a:srgbClr val="0000FF"/>
                </a:solidFill>
                <a:highlight>
                  <a:srgbClr val="FFFFFF"/>
                </a:highlight>
              </a:rPr>
              <a:t>&lt;/</a:t>
            </a:r>
            <a:r>
              <a:rPr lang="en-US" sz="2000" dirty="0" err="1">
                <a:solidFill>
                  <a:srgbClr val="A31515"/>
                </a:solidFill>
                <a:highlight>
                  <a:srgbClr val="FFFFFF"/>
                </a:highlight>
              </a:rPr>
              <a:t>SplitView</a:t>
            </a:r>
            <a:r>
              <a:rPr lang="en-US" sz="2000" dirty="0">
                <a:solidFill>
                  <a:srgbClr val="0000FF"/>
                </a:solidFill>
                <a:highlight>
                  <a:srgbClr val="FFFFFF"/>
                </a:highlight>
              </a:rPr>
              <a:t>&gt;</a:t>
            </a:r>
            <a:endParaRPr lang="en-US" sz="2000" dirty="0">
              <a:solidFill>
                <a:srgbClr val="000000"/>
              </a:solidFill>
              <a:highlight>
                <a:srgbClr val="FFFFFF"/>
              </a:highlight>
            </a:endParaRPr>
          </a:p>
        </p:txBody>
      </p:sp>
      <p:sp>
        <p:nvSpPr>
          <p:cNvPr id="4" name="Title 3"/>
          <p:cNvSpPr>
            <a:spLocks noGrp="1"/>
          </p:cNvSpPr>
          <p:nvPr>
            <p:ph type="title"/>
          </p:nvPr>
        </p:nvSpPr>
        <p:spPr/>
        <p:txBody>
          <a:bodyPr/>
          <a:lstStyle/>
          <a:p>
            <a:r>
              <a:rPr lang="en-US" dirty="0" err="1"/>
              <a:t>SplitView</a:t>
            </a:r>
            <a:r>
              <a:rPr lang="en-US" dirty="0" smtClean="0"/>
              <a:t/>
            </a:r>
            <a:br>
              <a:rPr lang="en-US" dirty="0" smtClean="0"/>
            </a:br>
            <a:r>
              <a:rPr lang="en-US" sz="3600" dirty="0"/>
              <a:t>A</a:t>
            </a:r>
            <a:r>
              <a:rPr lang="en-US" sz="3600" dirty="0" smtClean="0"/>
              <a:t>daptive </a:t>
            </a:r>
            <a:r>
              <a:rPr lang="en-US" sz="3600" dirty="0"/>
              <a:t>navigation pane</a:t>
            </a:r>
          </a:p>
        </p:txBody>
      </p:sp>
      <p:pic>
        <p:nvPicPr>
          <p:cNvPr id="5" name="Picture 4"/>
          <p:cNvPicPr>
            <a:picLocks noChangeAspect="1"/>
          </p:cNvPicPr>
          <p:nvPr/>
        </p:nvPicPr>
        <p:blipFill>
          <a:blip r:embed="rId3"/>
          <a:stretch>
            <a:fillRect/>
          </a:stretch>
        </p:blipFill>
        <p:spPr>
          <a:xfrm>
            <a:off x="6508749" y="2812337"/>
            <a:ext cx="5424488" cy="3914374"/>
          </a:xfrm>
          <a:prstGeom prst="rect">
            <a:avLst/>
          </a:prstGeom>
        </p:spPr>
      </p:pic>
      <p:sp>
        <p:nvSpPr>
          <p:cNvPr id="6" name="Rectangle 5"/>
          <p:cNvSpPr/>
          <p:nvPr/>
        </p:nvSpPr>
        <p:spPr bwMode="auto">
          <a:xfrm>
            <a:off x="6508749" y="3296093"/>
            <a:ext cx="2133600" cy="3430618"/>
          </a:xfrm>
          <a:prstGeom prst="rect">
            <a:avLst/>
          </a:prstGeom>
          <a:noFill/>
          <a:ln w="571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8718549" y="3016725"/>
            <a:ext cx="3214688" cy="3709986"/>
          </a:xfrm>
          <a:prstGeom prst="rect">
            <a:avLst/>
          </a:prstGeom>
          <a:noFill/>
          <a:ln w="57150">
            <a:solidFill>
              <a:srgbClr val="FFC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cxnSp>
        <p:nvCxnSpPr>
          <p:cNvPr id="9" name="Straight Connector 8"/>
          <p:cNvCxnSpPr/>
          <p:nvPr/>
        </p:nvCxnSpPr>
        <p:spPr>
          <a:xfrm>
            <a:off x="5883665" y="3538951"/>
            <a:ext cx="625084" cy="32416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151437" y="4338694"/>
            <a:ext cx="3567112" cy="225368"/>
          </a:xfrm>
          <a:prstGeom prst="line">
            <a:avLst/>
          </a:pr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190925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50837" y="1744662"/>
            <a:ext cx="11887200" cy="4524315"/>
          </a:xfrm>
        </p:spPr>
        <p:txBody>
          <a:bodyPr/>
          <a:lstStyle/>
          <a:p>
            <a:pPr marL="0" indent="0">
              <a:buNone/>
            </a:pPr>
            <a:r>
              <a:rPr lang="en-US" sz="2000" dirty="0" smtClean="0">
                <a:solidFill>
                  <a:srgbClr val="0000FF"/>
                </a:solidFill>
                <a:highlight>
                  <a:srgbClr val="FFFFFF"/>
                </a:highlight>
              </a:rPr>
              <a:t>  &lt;</a:t>
            </a:r>
            <a:r>
              <a:rPr lang="en-US" sz="2000" dirty="0" err="1">
                <a:solidFill>
                  <a:srgbClr val="A31515"/>
                </a:solidFill>
                <a:highlight>
                  <a:srgbClr val="FFFFFF"/>
                </a:highlight>
              </a:rPr>
              <a:t>VisualState.Setters</a:t>
            </a:r>
            <a:r>
              <a:rPr lang="en-US" sz="2000" dirty="0">
                <a:solidFill>
                  <a:srgbClr val="0000FF"/>
                </a:solidFill>
                <a:highlight>
                  <a:srgbClr val="FFFFFF"/>
                </a:highlight>
              </a:rPr>
              <a:t>&gt;</a:t>
            </a:r>
            <a:endParaRPr lang="en-US" sz="2000" dirty="0">
              <a:solidFill>
                <a:srgbClr val="000000"/>
              </a:solidFill>
              <a:highlight>
                <a:srgbClr val="FFFFFF"/>
              </a:highlight>
            </a:endParaRPr>
          </a:p>
          <a:p>
            <a:pPr marL="228541" lvl="2" indent="0">
              <a:buNone/>
            </a:pPr>
            <a:r>
              <a:rPr lang="en-US" sz="2000" dirty="0" smtClean="0">
                <a:solidFill>
                  <a:srgbClr val="0000FF"/>
                </a:solidFill>
                <a:highlight>
                  <a:srgbClr val="FFFFFF"/>
                </a:highlight>
              </a:rPr>
              <a:t>  &lt;</a:t>
            </a:r>
            <a:r>
              <a:rPr lang="en-US" sz="2000" dirty="0">
                <a:solidFill>
                  <a:srgbClr val="A31515"/>
                </a:solidFill>
                <a:highlight>
                  <a:srgbClr val="FFFFFF"/>
                </a:highlight>
              </a:rPr>
              <a:t>Setter</a:t>
            </a:r>
            <a:r>
              <a:rPr lang="en-US" sz="2000" dirty="0">
                <a:solidFill>
                  <a:srgbClr val="FF0000"/>
                </a:solidFill>
                <a:highlight>
                  <a:srgbClr val="FFFFFF"/>
                </a:highlight>
              </a:rPr>
              <a:t> Target</a:t>
            </a:r>
            <a:r>
              <a:rPr lang="en-US" sz="2000" dirty="0">
                <a:solidFill>
                  <a:srgbClr val="0000FF"/>
                </a:solidFill>
                <a:highlight>
                  <a:srgbClr val="FFFFFF"/>
                </a:highlight>
              </a:rPr>
              <a:t>="</a:t>
            </a:r>
            <a:r>
              <a:rPr lang="en-US" sz="2000" dirty="0" err="1">
                <a:solidFill>
                  <a:srgbClr val="0000FF"/>
                </a:solidFill>
                <a:highlight>
                  <a:srgbClr val="FFFFFF"/>
                </a:highlight>
              </a:rPr>
              <a:t>splitView.DisplayMode</a:t>
            </a:r>
            <a:r>
              <a:rPr lang="en-US" sz="2000" dirty="0">
                <a:solidFill>
                  <a:srgbClr val="0000FF"/>
                </a:solidFill>
                <a:highlight>
                  <a:srgbClr val="FFFFFF"/>
                </a:highlight>
              </a:rPr>
              <a:t>"</a:t>
            </a:r>
            <a:r>
              <a:rPr lang="en-US" sz="2000" dirty="0">
                <a:solidFill>
                  <a:srgbClr val="FF0000"/>
                </a:solidFill>
                <a:highlight>
                  <a:srgbClr val="FFFFFF"/>
                </a:highlight>
              </a:rPr>
              <a:t> Value</a:t>
            </a:r>
            <a:r>
              <a:rPr lang="en-US" sz="2000" dirty="0">
                <a:solidFill>
                  <a:srgbClr val="0000FF"/>
                </a:solidFill>
                <a:highlight>
                  <a:srgbClr val="FFFFFF"/>
                </a:highlight>
              </a:rPr>
              <a:t>="Inline" /&gt;</a:t>
            </a:r>
            <a:endParaRPr lang="en-US" sz="2000" dirty="0">
              <a:solidFill>
                <a:srgbClr val="000000"/>
              </a:solidFill>
              <a:highlight>
                <a:srgbClr val="FFFFFF"/>
              </a:highlight>
            </a:endParaRPr>
          </a:p>
          <a:p>
            <a:pPr marL="0" indent="0">
              <a:buNone/>
            </a:pPr>
            <a:r>
              <a:rPr lang="en-US" sz="2000" dirty="0" smtClean="0">
                <a:solidFill>
                  <a:srgbClr val="0000FF"/>
                </a:solidFill>
                <a:highlight>
                  <a:srgbClr val="FFFFFF"/>
                </a:highlight>
              </a:rPr>
              <a:t>  &lt;/</a:t>
            </a:r>
            <a:r>
              <a:rPr lang="en-US" sz="2000" dirty="0" err="1" smtClean="0">
                <a:solidFill>
                  <a:srgbClr val="A31515"/>
                </a:solidFill>
                <a:highlight>
                  <a:srgbClr val="FFFFFF"/>
                </a:highlight>
              </a:rPr>
              <a:t>VisualState.Setters</a:t>
            </a:r>
            <a:r>
              <a:rPr lang="en-US" sz="2000" dirty="0" smtClean="0">
                <a:solidFill>
                  <a:srgbClr val="0000FF"/>
                </a:solidFill>
                <a:highlight>
                  <a:srgbClr val="FFFFFF"/>
                </a:highlight>
              </a:rPr>
              <a:t>&gt;</a:t>
            </a:r>
            <a:endParaRPr lang="en-US" sz="2000" dirty="0" smtClean="0">
              <a:solidFill>
                <a:srgbClr val="000000"/>
              </a:solidFill>
              <a:highlight>
                <a:srgbClr val="FFFFFF"/>
              </a:highlight>
            </a:endParaRPr>
          </a:p>
          <a:p>
            <a:pPr marL="0" indent="0">
              <a:buNone/>
            </a:pPr>
            <a:r>
              <a:rPr lang="en-US" sz="2000" dirty="0" smtClean="0">
                <a:solidFill>
                  <a:srgbClr val="0000FF"/>
                </a:solidFill>
                <a:highlight>
                  <a:srgbClr val="FFFFFF"/>
                </a:highlight>
              </a:rPr>
              <a:t>  &lt;</a:t>
            </a:r>
            <a:r>
              <a:rPr lang="en-US" sz="2000" dirty="0" err="1">
                <a:solidFill>
                  <a:srgbClr val="A31515"/>
                </a:solidFill>
                <a:highlight>
                  <a:srgbClr val="FFFFFF"/>
                </a:highlight>
              </a:rPr>
              <a:t>VisualState.StateTriggers</a:t>
            </a:r>
            <a:r>
              <a:rPr lang="en-US" sz="2000" dirty="0">
                <a:solidFill>
                  <a:srgbClr val="0000FF"/>
                </a:solidFill>
                <a:highlight>
                  <a:srgbClr val="FFFFFF"/>
                </a:highlight>
              </a:rPr>
              <a:t>&gt;</a:t>
            </a:r>
            <a:endParaRPr lang="en-US" sz="2000" dirty="0">
              <a:solidFill>
                <a:srgbClr val="000000"/>
              </a:solidFill>
              <a:highlight>
                <a:srgbClr val="FFFFFF"/>
              </a:highlight>
            </a:endParaRPr>
          </a:p>
          <a:p>
            <a:pPr marL="0" indent="0">
              <a:buNone/>
            </a:pPr>
            <a:r>
              <a:rPr lang="en-US" sz="2000" dirty="0">
                <a:solidFill>
                  <a:srgbClr val="0000FF"/>
                </a:solidFill>
                <a:highlight>
                  <a:srgbClr val="FFFFFF"/>
                </a:highlight>
              </a:rPr>
              <a:t> </a:t>
            </a:r>
            <a:r>
              <a:rPr lang="en-US" sz="2000" dirty="0" smtClean="0">
                <a:solidFill>
                  <a:srgbClr val="0000FF"/>
                </a:solidFill>
                <a:highlight>
                  <a:srgbClr val="FFFFFF"/>
                </a:highlight>
              </a:rPr>
              <a:t>   &lt;</a:t>
            </a:r>
            <a:r>
              <a:rPr lang="en-US" sz="2000" dirty="0" err="1">
                <a:solidFill>
                  <a:srgbClr val="A31515"/>
                </a:solidFill>
                <a:highlight>
                  <a:srgbClr val="FFFFFF"/>
                </a:highlight>
              </a:rPr>
              <a:t>AdaptiveTrigger</a:t>
            </a:r>
            <a:r>
              <a:rPr lang="en-US" sz="2000" dirty="0">
                <a:solidFill>
                  <a:srgbClr val="FF0000"/>
                </a:solidFill>
                <a:highlight>
                  <a:srgbClr val="FFFFFF"/>
                </a:highlight>
              </a:rPr>
              <a:t> </a:t>
            </a:r>
            <a:r>
              <a:rPr lang="en-US" sz="2000" dirty="0" err="1">
                <a:solidFill>
                  <a:srgbClr val="FF0000"/>
                </a:solidFill>
                <a:highlight>
                  <a:srgbClr val="FFFFFF"/>
                </a:highlight>
              </a:rPr>
              <a:t>MinWindowWidth</a:t>
            </a:r>
            <a:r>
              <a:rPr lang="en-US" sz="2000" dirty="0">
                <a:solidFill>
                  <a:srgbClr val="0000FF"/>
                </a:solidFill>
                <a:highlight>
                  <a:srgbClr val="FFFFFF"/>
                </a:highlight>
              </a:rPr>
              <a:t>="720" /&gt;</a:t>
            </a:r>
            <a:endParaRPr lang="en-US" sz="2000" dirty="0">
              <a:solidFill>
                <a:srgbClr val="000000"/>
              </a:solidFill>
              <a:highlight>
                <a:srgbClr val="FFFFFF"/>
              </a:highlight>
            </a:endParaRPr>
          </a:p>
          <a:p>
            <a:pPr marL="0" indent="0">
              <a:buNone/>
            </a:pPr>
            <a:r>
              <a:rPr lang="en-US" sz="2000" dirty="0">
                <a:solidFill>
                  <a:srgbClr val="0000FF"/>
                </a:solidFill>
                <a:highlight>
                  <a:srgbClr val="FFFFFF"/>
                </a:highlight>
              </a:rPr>
              <a:t> </a:t>
            </a:r>
            <a:r>
              <a:rPr lang="en-US" sz="2000" dirty="0" smtClean="0">
                <a:solidFill>
                  <a:srgbClr val="0000FF"/>
                </a:solidFill>
                <a:highlight>
                  <a:srgbClr val="FFFFFF"/>
                </a:highlight>
              </a:rPr>
              <a:t> &lt;/</a:t>
            </a:r>
            <a:r>
              <a:rPr lang="en-US" sz="2000" dirty="0" err="1">
                <a:solidFill>
                  <a:srgbClr val="A31515"/>
                </a:solidFill>
                <a:highlight>
                  <a:srgbClr val="FFFFFF"/>
                </a:highlight>
              </a:rPr>
              <a:t>VisualState.StateTriggers</a:t>
            </a:r>
            <a:r>
              <a:rPr lang="en-US" sz="2000" dirty="0" smtClean="0">
                <a:solidFill>
                  <a:srgbClr val="0000FF"/>
                </a:solidFill>
                <a:highlight>
                  <a:srgbClr val="FFFFFF"/>
                </a:highlight>
              </a:rPr>
              <a:t>&gt;</a:t>
            </a:r>
          </a:p>
          <a:p>
            <a:pPr marL="0" indent="0">
              <a:buNone/>
            </a:pPr>
            <a:endParaRPr lang="en-US" sz="2000" dirty="0" smtClean="0">
              <a:solidFill>
                <a:srgbClr val="0000FF"/>
              </a:solidFill>
              <a:highlight>
                <a:srgbClr val="FFFFFF"/>
              </a:highlight>
            </a:endParaRPr>
          </a:p>
          <a:p>
            <a:pPr marL="0" indent="0">
              <a:buNone/>
            </a:pPr>
            <a:r>
              <a:rPr lang="en-US" sz="2000" dirty="0">
                <a:solidFill>
                  <a:srgbClr val="0000FF"/>
                </a:solidFill>
                <a:highlight>
                  <a:srgbClr val="FFFFFF"/>
                </a:highlight>
              </a:rPr>
              <a:t> </a:t>
            </a:r>
            <a:r>
              <a:rPr lang="en-US" sz="2000" dirty="0" smtClean="0">
                <a:solidFill>
                  <a:srgbClr val="0000FF"/>
                </a:solidFill>
                <a:highlight>
                  <a:srgbClr val="FFFFFF"/>
                </a:highlight>
              </a:rPr>
              <a:t> &lt;</a:t>
            </a:r>
            <a:r>
              <a:rPr lang="en-US" sz="2000" dirty="0" err="1">
                <a:solidFill>
                  <a:srgbClr val="A31515"/>
                </a:solidFill>
                <a:highlight>
                  <a:srgbClr val="FFFFFF"/>
                </a:highlight>
              </a:rPr>
              <a:t>VisualState.Setters</a:t>
            </a:r>
            <a:r>
              <a:rPr lang="en-US" sz="2000" dirty="0">
                <a:solidFill>
                  <a:srgbClr val="0000FF"/>
                </a:solidFill>
                <a:highlight>
                  <a:srgbClr val="FFFFFF"/>
                </a:highlight>
              </a:rPr>
              <a:t>&gt;</a:t>
            </a:r>
            <a:endParaRPr lang="en-US" sz="2000" dirty="0">
              <a:solidFill>
                <a:srgbClr val="000000"/>
              </a:solidFill>
              <a:highlight>
                <a:srgbClr val="FFFFFF"/>
              </a:highlight>
            </a:endParaRPr>
          </a:p>
          <a:p>
            <a:pPr marL="0" indent="0">
              <a:buNone/>
            </a:pPr>
            <a:r>
              <a:rPr lang="en-US" sz="2000" dirty="0">
                <a:solidFill>
                  <a:srgbClr val="0000FF"/>
                </a:solidFill>
                <a:highlight>
                  <a:srgbClr val="FFFFFF"/>
                </a:highlight>
              </a:rPr>
              <a:t> </a:t>
            </a:r>
            <a:r>
              <a:rPr lang="en-US" sz="2000" dirty="0" smtClean="0">
                <a:solidFill>
                  <a:srgbClr val="0000FF"/>
                </a:solidFill>
                <a:highlight>
                  <a:srgbClr val="FFFFFF"/>
                </a:highlight>
              </a:rPr>
              <a:t>   &lt;</a:t>
            </a:r>
            <a:r>
              <a:rPr lang="en-US" sz="2000" dirty="0">
                <a:solidFill>
                  <a:srgbClr val="A31515"/>
                </a:solidFill>
                <a:highlight>
                  <a:srgbClr val="FFFFFF"/>
                </a:highlight>
              </a:rPr>
              <a:t>Setter</a:t>
            </a:r>
            <a:r>
              <a:rPr lang="en-US" sz="2000" dirty="0">
                <a:solidFill>
                  <a:srgbClr val="FF0000"/>
                </a:solidFill>
                <a:highlight>
                  <a:srgbClr val="FFFFFF"/>
                </a:highlight>
              </a:rPr>
              <a:t> Target</a:t>
            </a:r>
            <a:r>
              <a:rPr lang="en-US" sz="2000" dirty="0">
                <a:solidFill>
                  <a:srgbClr val="0000FF"/>
                </a:solidFill>
                <a:highlight>
                  <a:srgbClr val="FFFFFF"/>
                </a:highlight>
              </a:rPr>
              <a:t>="</a:t>
            </a:r>
            <a:r>
              <a:rPr lang="en-US" sz="2000" dirty="0" err="1">
                <a:solidFill>
                  <a:srgbClr val="0000FF"/>
                </a:solidFill>
                <a:highlight>
                  <a:srgbClr val="FFFFFF"/>
                </a:highlight>
              </a:rPr>
              <a:t>splitView.DisplayMode</a:t>
            </a:r>
            <a:r>
              <a:rPr lang="en-US" sz="2000" dirty="0">
                <a:solidFill>
                  <a:srgbClr val="0000FF"/>
                </a:solidFill>
                <a:highlight>
                  <a:srgbClr val="FFFFFF"/>
                </a:highlight>
              </a:rPr>
              <a:t>"</a:t>
            </a:r>
            <a:r>
              <a:rPr lang="en-US" sz="2000" dirty="0">
                <a:solidFill>
                  <a:srgbClr val="FF0000"/>
                </a:solidFill>
                <a:highlight>
                  <a:srgbClr val="FFFFFF"/>
                </a:highlight>
              </a:rPr>
              <a:t> Value</a:t>
            </a:r>
            <a:r>
              <a:rPr lang="en-US" sz="2000" dirty="0">
                <a:solidFill>
                  <a:srgbClr val="0000FF"/>
                </a:solidFill>
                <a:highlight>
                  <a:srgbClr val="FFFFFF"/>
                </a:highlight>
              </a:rPr>
              <a:t>="Overlay" /&gt;</a:t>
            </a:r>
            <a:endParaRPr lang="en-US" sz="2000" dirty="0">
              <a:solidFill>
                <a:srgbClr val="000000"/>
              </a:solidFill>
              <a:highlight>
                <a:srgbClr val="FFFFFF"/>
              </a:highlight>
            </a:endParaRPr>
          </a:p>
          <a:p>
            <a:pPr marL="0" indent="0">
              <a:buNone/>
            </a:pPr>
            <a:r>
              <a:rPr lang="en-US" sz="2000" dirty="0">
                <a:solidFill>
                  <a:srgbClr val="0000FF"/>
                </a:solidFill>
                <a:highlight>
                  <a:srgbClr val="FFFFFF"/>
                </a:highlight>
              </a:rPr>
              <a:t> </a:t>
            </a:r>
            <a:r>
              <a:rPr lang="en-US" sz="2000" dirty="0" smtClean="0">
                <a:solidFill>
                  <a:srgbClr val="0000FF"/>
                </a:solidFill>
                <a:highlight>
                  <a:srgbClr val="FFFFFF"/>
                </a:highlight>
              </a:rPr>
              <a:t> &lt;/</a:t>
            </a:r>
            <a:r>
              <a:rPr lang="en-US" sz="2000" dirty="0" err="1">
                <a:solidFill>
                  <a:srgbClr val="A31515"/>
                </a:solidFill>
                <a:highlight>
                  <a:srgbClr val="FFFFFF"/>
                </a:highlight>
              </a:rPr>
              <a:t>VisualState.Setters</a:t>
            </a:r>
            <a:r>
              <a:rPr lang="en-US" sz="2000" dirty="0">
                <a:solidFill>
                  <a:srgbClr val="0000FF"/>
                </a:solidFill>
                <a:highlight>
                  <a:srgbClr val="FFFFFF"/>
                </a:highlight>
              </a:rPr>
              <a:t>&gt;</a:t>
            </a:r>
            <a:endParaRPr lang="en-US" sz="2000" dirty="0">
              <a:solidFill>
                <a:srgbClr val="000000"/>
              </a:solidFill>
              <a:highlight>
                <a:srgbClr val="FFFFFF"/>
              </a:highlight>
            </a:endParaRPr>
          </a:p>
          <a:p>
            <a:pPr marL="0" indent="0">
              <a:buNone/>
            </a:pPr>
            <a:r>
              <a:rPr lang="en-US" sz="2000" dirty="0">
                <a:solidFill>
                  <a:srgbClr val="0000FF"/>
                </a:solidFill>
                <a:highlight>
                  <a:srgbClr val="FFFFFF"/>
                </a:highlight>
              </a:rPr>
              <a:t> </a:t>
            </a:r>
            <a:r>
              <a:rPr lang="en-US" sz="2000" dirty="0" smtClean="0">
                <a:solidFill>
                  <a:srgbClr val="0000FF"/>
                </a:solidFill>
                <a:highlight>
                  <a:srgbClr val="FFFFFF"/>
                </a:highlight>
              </a:rPr>
              <a:t> &lt;</a:t>
            </a:r>
            <a:r>
              <a:rPr lang="en-US" sz="2000" dirty="0" err="1">
                <a:solidFill>
                  <a:srgbClr val="A31515"/>
                </a:solidFill>
                <a:highlight>
                  <a:srgbClr val="FFFFFF"/>
                </a:highlight>
              </a:rPr>
              <a:t>VisualState.StateTriggers</a:t>
            </a:r>
            <a:r>
              <a:rPr lang="en-US" sz="2000" dirty="0">
                <a:solidFill>
                  <a:srgbClr val="0000FF"/>
                </a:solidFill>
                <a:highlight>
                  <a:srgbClr val="FFFFFF"/>
                </a:highlight>
              </a:rPr>
              <a:t>&gt;</a:t>
            </a:r>
            <a:endParaRPr lang="en-US" sz="2000" dirty="0">
              <a:solidFill>
                <a:srgbClr val="000000"/>
              </a:solidFill>
              <a:highlight>
                <a:srgbClr val="FFFFFF"/>
              </a:highlight>
            </a:endParaRPr>
          </a:p>
          <a:p>
            <a:pPr marL="0" indent="0">
              <a:buNone/>
            </a:pPr>
            <a:r>
              <a:rPr lang="en-US" sz="2000" dirty="0">
                <a:solidFill>
                  <a:srgbClr val="0000FF"/>
                </a:solidFill>
                <a:highlight>
                  <a:srgbClr val="FFFFFF"/>
                </a:highlight>
              </a:rPr>
              <a:t> </a:t>
            </a:r>
            <a:r>
              <a:rPr lang="en-US" sz="2000" dirty="0" smtClean="0">
                <a:solidFill>
                  <a:srgbClr val="0000FF"/>
                </a:solidFill>
                <a:highlight>
                  <a:srgbClr val="FFFFFF"/>
                </a:highlight>
              </a:rPr>
              <a:t>   &lt;</a:t>
            </a:r>
            <a:r>
              <a:rPr lang="en-US" sz="2000" dirty="0" err="1">
                <a:solidFill>
                  <a:srgbClr val="A31515"/>
                </a:solidFill>
                <a:highlight>
                  <a:srgbClr val="FFFFFF"/>
                </a:highlight>
              </a:rPr>
              <a:t>AdaptiveTrigger</a:t>
            </a:r>
            <a:r>
              <a:rPr lang="en-US" sz="2000" dirty="0">
                <a:solidFill>
                  <a:srgbClr val="FF0000"/>
                </a:solidFill>
                <a:highlight>
                  <a:srgbClr val="FFFFFF"/>
                </a:highlight>
              </a:rPr>
              <a:t> </a:t>
            </a:r>
            <a:r>
              <a:rPr lang="en-US" sz="2000" dirty="0" err="1">
                <a:solidFill>
                  <a:srgbClr val="FF0000"/>
                </a:solidFill>
                <a:highlight>
                  <a:srgbClr val="FFFFFF"/>
                </a:highlight>
              </a:rPr>
              <a:t>MinWindowWidth</a:t>
            </a:r>
            <a:r>
              <a:rPr lang="en-US" sz="2000" dirty="0">
                <a:solidFill>
                  <a:srgbClr val="0000FF"/>
                </a:solidFill>
                <a:highlight>
                  <a:srgbClr val="FFFFFF"/>
                </a:highlight>
              </a:rPr>
              <a:t>= </a:t>
            </a:r>
            <a:r>
              <a:rPr lang="en-US" sz="2000" dirty="0" smtClean="0">
                <a:solidFill>
                  <a:srgbClr val="0000FF"/>
                </a:solidFill>
                <a:highlight>
                  <a:srgbClr val="FFFFFF"/>
                </a:highlight>
              </a:rPr>
              <a:t>"0" </a:t>
            </a:r>
            <a:r>
              <a:rPr lang="en-US" sz="2000" dirty="0">
                <a:solidFill>
                  <a:srgbClr val="0000FF"/>
                </a:solidFill>
                <a:highlight>
                  <a:srgbClr val="FFFFFF"/>
                </a:highlight>
              </a:rPr>
              <a:t>/&gt;</a:t>
            </a:r>
            <a:endParaRPr lang="en-US" sz="2000" dirty="0">
              <a:solidFill>
                <a:srgbClr val="000000"/>
              </a:solidFill>
              <a:highlight>
                <a:srgbClr val="FFFFFF"/>
              </a:highlight>
            </a:endParaRPr>
          </a:p>
          <a:p>
            <a:pPr marL="0" indent="0">
              <a:buNone/>
            </a:pPr>
            <a:r>
              <a:rPr lang="en-US" sz="2000">
                <a:solidFill>
                  <a:srgbClr val="0000FF"/>
                </a:solidFill>
                <a:highlight>
                  <a:srgbClr val="FFFFFF"/>
                </a:highlight>
              </a:rPr>
              <a:t> </a:t>
            </a:r>
            <a:r>
              <a:rPr lang="en-US" sz="2000" smtClean="0">
                <a:solidFill>
                  <a:srgbClr val="0000FF"/>
                </a:solidFill>
                <a:highlight>
                  <a:srgbClr val="FFFFFF"/>
                </a:highlight>
              </a:rPr>
              <a:t>  &lt;/</a:t>
            </a:r>
            <a:r>
              <a:rPr lang="en-US" sz="2000" dirty="0" err="1">
                <a:solidFill>
                  <a:srgbClr val="A31515"/>
                </a:solidFill>
                <a:highlight>
                  <a:srgbClr val="FFFFFF"/>
                </a:highlight>
              </a:rPr>
              <a:t>VisualState.StateTriggers</a:t>
            </a:r>
            <a:r>
              <a:rPr lang="en-US" sz="2000" dirty="0" smtClean="0">
                <a:solidFill>
                  <a:srgbClr val="0000FF"/>
                </a:solidFill>
                <a:highlight>
                  <a:srgbClr val="FFFFFF"/>
                </a:highlight>
              </a:rPr>
              <a:t>&gt;</a:t>
            </a:r>
            <a:endParaRPr lang="en-US" sz="2000" dirty="0" smtClean="0">
              <a:solidFill>
                <a:srgbClr val="000000"/>
              </a:solidFill>
              <a:highlight>
                <a:srgbClr val="FFFFFF"/>
              </a:highlight>
            </a:endParaRPr>
          </a:p>
        </p:txBody>
      </p:sp>
      <p:sp>
        <p:nvSpPr>
          <p:cNvPr id="4" name="Title 3"/>
          <p:cNvSpPr>
            <a:spLocks noGrp="1"/>
          </p:cNvSpPr>
          <p:nvPr>
            <p:ph type="title"/>
          </p:nvPr>
        </p:nvSpPr>
        <p:spPr/>
        <p:txBody>
          <a:bodyPr/>
          <a:lstStyle/>
          <a:p>
            <a:r>
              <a:rPr lang="en-US" dirty="0" smtClean="0"/>
              <a:t>Simplifying Responsive View Development</a:t>
            </a:r>
            <a:br>
              <a:rPr lang="en-US" dirty="0" smtClean="0"/>
            </a:br>
            <a:r>
              <a:rPr lang="en-US" sz="3600" dirty="0" smtClean="0"/>
              <a:t>Triggers and Setters (XAML equivalent of Media Queries)</a:t>
            </a:r>
            <a:endParaRPr lang="en-US" sz="3600" dirty="0"/>
          </a:p>
        </p:txBody>
      </p:sp>
      <p:sp>
        <p:nvSpPr>
          <p:cNvPr id="7" name="TextBox 6"/>
          <p:cNvSpPr txBox="1"/>
          <p:nvPr/>
        </p:nvSpPr>
        <p:spPr>
          <a:xfrm>
            <a:off x="274639" y="6366661"/>
            <a:ext cx="11658599"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t>If the Window width is &gt;= 720 effective pixels, then show </a:t>
            </a:r>
            <a:r>
              <a:rPr lang="en-US" sz="2400" dirty="0" err="1" smtClean="0"/>
              <a:t>SplitView</a:t>
            </a:r>
            <a:r>
              <a:rPr lang="en-US" sz="2400" dirty="0" smtClean="0"/>
              <a:t> in Inline mode</a:t>
            </a:r>
            <a:endParaRPr lang="en-US" sz="2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50895164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 y="0"/>
            <a:ext cx="12436475" cy="6994525"/>
          </a:xfrm>
        </p:spPr>
        <p:txBody>
          <a:bodyPr anchor="ctr"/>
          <a:lstStyle/>
          <a:p>
            <a:pPr algn="ctr"/>
            <a:r>
              <a:rPr lang="en-US" i="1" dirty="0" smtClean="0"/>
              <a:t>Responsive/Adaptive</a:t>
            </a:r>
            <a:r>
              <a:rPr lang="en-US" dirty="0" smtClean="0"/>
              <a:t> Apps</a:t>
            </a:r>
            <a:br>
              <a:rPr lang="en-US" dirty="0" smtClean="0"/>
            </a:br>
            <a:r>
              <a:rPr lang="en-US" dirty="0" smtClean="0"/>
              <a:t>[Settings]</a:t>
            </a:r>
            <a:br>
              <a:rPr lang="en-US" dirty="0" smtClean="0"/>
            </a:br>
            <a:endParaRPr lang="en-US" dirty="0"/>
          </a:p>
        </p:txBody>
      </p:sp>
    </p:spTree>
    <p:extLst>
      <p:ext uri="{BB962C8B-B14F-4D97-AF65-F5344CB8AC3E}">
        <p14:creationId xmlns:p14="http://schemas.microsoft.com/office/powerpoint/2010/main" val="2564508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RelativePanel</a:t>
            </a:r>
            <a:r>
              <a:rPr lang="en-US" dirty="0" smtClean="0"/>
              <a:t/>
            </a:r>
            <a:br>
              <a:rPr lang="en-US" dirty="0" smtClean="0"/>
            </a:br>
            <a:r>
              <a:rPr lang="en-US" sz="3600" dirty="0" smtClean="0">
                <a:gradFill>
                  <a:gsLst>
                    <a:gs pos="1250">
                      <a:srgbClr val="404040"/>
                    </a:gs>
                    <a:gs pos="100000">
                      <a:srgbClr val="404040"/>
                    </a:gs>
                  </a:gsLst>
                  <a:lin ang="5400000" scaled="0"/>
                </a:gradFill>
              </a:rPr>
              <a:t>Enables elements to layout relative to other elements</a:t>
            </a:r>
            <a:endParaRPr lang="en-US" sz="5400" dirty="0"/>
          </a:p>
        </p:txBody>
      </p:sp>
      <p:sp>
        <p:nvSpPr>
          <p:cNvPr id="8" name="Text Placeholder 2"/>
          <p:cNvSpPr>
            <a:spLocks noGrp="1"/>
          </p:cNvSpPr>
          <p:nvPr>
            <p:ph type="body" sz="quarter" idx="10"/>
          </p:nvPr>
        </p:nvSpPr>
        <p:spPr>
          <a:xfrm>
            <a:off x="467520" y="1897062"/>
            <a:ext cx="11503801" cy="4524315"/>
          </a:xfrm>
        </p:spPr>
        <p:txBody>
          <a:bodyPr/>
          <a:lstStyle/>
          <a:p>
            <a:pPr marL="0" indent="0">
              <a:buNone/>
            </a:pPr>
            <a:r>
              <a:rPr lang="en-US" sz="2000" dirty="0">
                <a:solidFill>
                  <a:srgbClr val="0000FF"/>
                </a:solidFill>
                <a:highlight>
                  <a:srgbClr val="FFFFFF"/>
                </a:highlight>
                <a:latin typeface="Consolas" panose="020B0609020204030204" pitchFamily="49" charset="0"/>
              </a:rPr>
              <a:t>&lt;</a:t>
            </a:r>
            <a:r>
              <a:rPr lang="en-US" sz="2000" dirty="0">
                <a:solidFill>
                  <a:srgbClr val="A31515"/>
                </a:solidFill>
                <a:highlight>
                  <a:srgbClr val="FFFFFF"/>
                </a:highlight>
                <a:latin typeface="Consolas" panose="020B0609020204030204" pitchFamily="49" charset="0"/>
              </a:rPr>
              <a:t>Grid</a:t>
            </a:r>
            <a:r>
              <a:rPr lang="en-US" sz="2000" dirty="0" smtClean="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a:p>
            <a:pPr marL="0" indent="0">
              <a:buNone/>
            </a:pPr>
            <a:r>
              <a:rPr lang="en-US" sz="2000" dirty="0" smtClean="0">
                <a:solidFill>
                  <a:srgbClr val="0000FF"/>
                </a:solidFill>
                <a:highlight>
                  <a:srgbClr val="FFFFFF"/>
                </a:highlight>
                <a:latin typeface="Consolas" panose="020B0609020204030204" pitchFamily="49" charset="0"/>
              </a:rPr>
              <a:t>  &lt;</a:t>
            </a:r>
            <a:r>
              <a:rPr lang="en-US" sz="2000" dirty="0" err="1">
                <a:solidFill>
                  <a:srgbClr val="A31515"/>
                </a:solidFill>
                <a:highlight>
                  <a:srgbClr val="FFFFFF"/>
                </a:highlight>
                <a:latin typeface="Consolas" panose="020B0609020204030204" pitchFamily="49" charset="0"/>
              </a:rPr>
              <a:t>Grid.ColumnDefinitions</a:t>
            </a:r>
            <a:r>
              <a:rPr lang="en-US" sz="2000" dirty="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a:p>
            <a:pPr marL="0" indent="0">
              <a:buNone/>
            </a:pPr>
            <a:r>
              <a:rPr lang="en-US" sz="2000" dirty="0" smtClean="0">
                <a:solidFill>
                  <a:srgbClr val="0000FF"/>
                </a:solidFill>
                <a:highlight>
                  <a:srgbClr val="FFFFFF"/>
                </a:highlight>
                <a:latin typeface="Consolas" panose="020B0609020204030204" pitchFamily="49" charset="0"/>
              </a:rPr>
              <a:t>    &lt;</a:t>
            </a:r>
            <a:r>
              <a:rPr lang="en-US" sz="2000" dirty="0" err="1">
                <a:solidFill>
                  <a:srgbClr val="A31515"/>
                </a:solidFill>
                <a:highlight>
                  <a:srgbClr val="FFFFFF"/>
                </a:highlight>
                <a:latin typeface="Consolas" panose="020B0609020204030204" pitchFamily="49" charset="0"/>
              </a:rPr>
              <a:t>ColumnDefinition</a:t>
            </a:r>
            <a:r>
              <a:rPr lang="en-US" sz="2000" dirty="0">
                <a:solidFill>
                  <a:srgbClr val="FF0000"/>
                </a:solidFill>
                <a:highlight>
                  <a:srgbClr val="FFFFFF"/>
                </a:highlight>
                <a:latin typeface="Consolas" panose="020B0609020204030204" pitchFamily="49" charset="0"/>
              </a:rPr>
              <a:t> Width</a:t>
            </a:r>
            <a:r>
              <a:rPr lang="en-US" sz="2000" dirty="0">
                <a:solidFill>
                  <a:srgbClr val="0000FF"/>
                </a:solidFill>
                <a:highlight>
                  <a:srgbClr val="FFFFFF"/>
                </a:highlight>
                <a:latin typeface="Consolas" panose="020B0609020204030204" pitchFamily="49" charset="0"/>
              </a:rPr>
              <a:t>="Auto"/&gt;</a:t>
            </a:r>
            <a:endParaRPr lang="en-US" sz="2000" dirty="0">
              <a:solidFill>
                <a:srgbClr val="000000"/>
              </a:solidFill>
              <a:highlight>
                <a:srgbClr val="FFFFFF"/>
              </a:highlight>
              <a:latin typeface="Consolas" panose="020B0609020204030204" pitchFamily="49" charset="0"/>
            </a:endParaRPr>
          </a:p>
          <a:p>
            <a:pPr marL="0" indent="0">
              <a:buNone/>
            </a:pPr>
            <a:r>
              <a:rPr lang="en-US" sz="2000" dirty="0" smtClean="0">
                <a:solidFill>
                  <a:srgbClr val="0000FF"/>
                </a:solidFill>
                <a:highlight>
                  <a:srgbClr val="FFFFFF"/>
                </a:highlight>
                <a:latin typeface="Consolas" panose="020B0609020204030204" pitchFamily="49" charset="0"/>
              </a:rPr>
              <a:t>    &lt;</a:t>
            </a:r>
            <a:r>
              <a:rPr lang="en-US" sz="2000" dirty="0" err="1">
                <a:solidFill>
                  <a:srgbClr val="A31515"/>
                </a:solidFill>
                <a:highlight>
                  <a:srgbClr val="FFFFFF"/>
                </a:highlight>
                <a:latin typeface="Consolas" panose="020B0609020204030204" pitchFamily="49" charset="0"/>
              </a:rPr>
              <a:t>ColumnDefinition</a:t>
            </a:r>
            <a:r>
              <a:rPr lang="en-US" sz="2000" dirty="0">
                <a:solidFill>
                  <a:srgbClr val="FF0000"/>
                </a:solidFill>
                <a:highlight>
                  <a:srgbClr val="FFFFFF"/>
                </a:highlight>
                <a:latin typeface="Consolas" panose="020B0609020204030204" pitchFamily="49" charset="0"/>
              </a:rPr>
              <a:t> Width</a:t>
            </a:r>
            <a:r>
              <a:rPr lang="en-US" sz="2000" dirty="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a:p>
            <a:pPr marL="0" indent="0">
              <a:buNone/>
            </a:pPr>
            <a:r>
              <a:rPr lang="en-US" sz="2000" dirty="0" smtClean="0">
                <a:solidFill>
                  <a:srgbClr val="0000FF"/>
                </a:solidFill>
                <a:highlight>
                  <a:srgbClr val="FFFFFF"/>
                </a:highlight>
                <a:latin typeface="Consolas" panose="020B0609020204030204" pitchFamily="49" charset="0"/>
              </a:rPr>
              <a:t>  &lt;/</a:t>
            </a:r>
            <a:r>
              <a:rPr lang="en-US" sz="2000" dirty="0" err="1">
                <a:solidFill>
                  <a:srgbClr val="A31515"/>
                </a:solidFill>
                <a:highlight>
                  <a:srgbClr val="FFFFFF"/>
                </a:highlight>
                <a:latin typeface="Consolas" panose="020B0609020204030204" pitchFamily="49" charset="0"/>
              </a:rPr>
              <a:t>Grid.ColumnDefinitions</a:t>
            </a:r>
            <a:r>
              <a:rPr lang="en-US" sz="2000" dirty="0" smtClean="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a:p>
            <a:pPr marL="0" indent="0">
              <a:buNone/>
            </a:pPr>
            <a:r>
              <a:rPr lang="en-US" sz="2000" dirty="0" smtClean="0">
                <a:solidFill>
                  <a:srgbClr val="0000FF"/>
                </a:solidFill>
                <a:highlight>
                  <a:srgbClr val="FFFFFF"/>
                </a:highlight>
                <a:latin typeface="Consolas" panose="020B0609020204030204" pitchFamily="49" charset="0"/>
              </a:rPr>
              <a:t>  &lt;</a:t>
            </a:r>
            <a:r>
              <a:rPr lang="en-US" sz="2000" dirty="0" smtClean="0">
                <a:solidFill>
                  <a:srgbClr val="A31515"/>
                </a:solidFill>
                <a:highlight>
                  <a:srgbClr val="FFFFFF"/>
                </a:highlight>
                <a:latin typeface="Consolas" panose="020B0609020204030204" pitchFamily="49" charset="0"/>
              </a:rPr>
              <a:t>Image </a:t>
            </a:r>
            <a:r>
              <a:rPr lang="en-US" sz="2000" dirty="0">
                <a:solidFill>
                  <a:srgbClr val="FF0000"/>
                </a:solidFill>
                <a:highlight>
                  <a:srgbClr val="FFFFFF"/>
                </a:highlight>
                <a:latin typeface="Consolas" panose="020B0609020204030204" pitchFamily="49" charset="0"/>
              </a:rPr>
              <a:t>x</a:t>
            </a:r>
            <a:r>
              <a:rPr lang="en-US" sz="2000" dirty="0">
                <a:solidFill>
                  <a:srgbClr val="0000FF"/>
                </a:solidFill>
                <a:highlight>
                  <a:srgbClr val="FFFFFF"/>
                </a:highlight>
                <a:latin typeface="Consolas" panose="020B0609020204030204" pitchFamily="49" charset="0"/>
              </a:rPr>
              <a:t>:</a:t>
            </a:r>
            <a:r>
              <a:rPr lang="en-US" sz="2000" dirty="0">
                <a:solidFill>
                  <a:srgbClr val="FF0000"/>
                </a:solidFill>
                <a:highlight>
                  <a:srgbClr val="FFFFFF"/>
                </a:highlight>
                <a:latin typeface="Consolas" panose="020B0609020204030204" pitchFamily="49" charset="0"/>
              </a:rPr>
              <a:t>Name</a:t>
            </a:r>
            <a:r>
              <a:rPr lang="en-US" sz="2000" dirty="0">
                <a:solidFill>
                  <a:srgbClr val="0000FF"/>
                </a:solidFill>
                <a:highlight>
                  <a:srgbClr val="FFFFFF"/>
                </a:highlight>
                <a:latin typeface="Consolas" panose="020B0609020204030204" pitchFamily="49" charset="0"/>
              </a:rPr>
              <a:t>="img"</a:t>
            </a:r>
            <a:r>
              <a:rPr lang="en-US" sz="2000" dirty="0" smtClean="0">
                <a:solidFill>
                  <a:srgbClr val="FF0000"/>
                </a:solidFill>
                <a:highlight>
                  <a:srgbClr val="FFFFFF"/>
                </a:highlight>
                <a:latin typeface="Consolas" panose="020B0609020204030204" pitchFamily="49" charset="0"/>
              </a:rPr>
              <a:t> …</a:t>
            </a:r>
            <a:r>
              <a:rPr lang="en-US" sz="2000" dirty="0" smtClean="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a:p>
            <a:pPr marL="0" indent="0">
              <a:buNone/>
            </a:pPr>
            <a:r>
              <a:rPr lang="en-US" sz="2000" dirty="0" smtClean="0">
                <a:solidFill>
                  <a:srgbClr val="0000FF"/>
                </a:solidFill>
                <a:highlight>
                  <a:srgbClr val="FFFFFF"/>
                </a:highlight>
                <a:latin typeface="Consolas" panose="020B0609020204030204" pitchFamily="49" charset="0"/>
              </a:rPr>
              <a:t>  &lt;</a:t>
            </a:r>
            <a:r>
              <a:rPr lang="en-US" sz="2000" dirty="0" err="1">
                <a:solidFill>
                  <a:srgbClr val="A31515"/>
                </a:solidFill>
                <a:highlight>
                  <a:srgbClr val="FFFFFF"/>
                </a:highlight>
                <a:latin typeface="Consolas" panose="020B0609020204030204" pitchFamily="49" charset="0"/>
              </a:rPr>
              <a:t>StackPanel</a:t>
            </a:r>
            <a:r>
              <a:rPr lang="en-US" sz="2000" dirty="0">
                <a:solidFill>
                  <a:srgbClr val="FF0000"/>
                </a:solidFill>
                <a:highlight>
                  <a:srgbClr val="FFFFFF"/>
                </a:highlight>
                <a:latin typeface="Consolas" panose="020B0609020204030204" pitchFamily="49" charset="0"/>
              </a:rPr>
              <a:t> </a:t>
            </a:r>
            <a:r>
              <a:rPr lang="en-US" sz="2000" dirty="0" err="1">
                <a:solidFill>
                  <a:srgbClr val="FF0000"/>
                </a:solidFill>
                <a:highlight>
                  <a:srgbClr val="FFFFFF"/>
                </a:highlight>
                <a:latin typeface="Consolas" panose="020B0609020204030204" pitchFamily="49" charset="0"/>
              </a:rPr>
              <a:t>Grid.Column</a:t>
            </a:r>
            <a:r>
              <a:rPr lang="en-US" sz="2000" dirty="0">
                <a:solidFill>
                  <a:srgbClr val="0000FF"/>
                </a:solidFill>
                <a:highlight>
                  <a:srgbClr val="FFFFFF"/>
                </a:highlight>
                <a:latin typeface="Consolas" panose="020B0609020204030204" pitchFamily="49" charset="0"/>
              </a:rPr>
              <a:t>="1"</a:t>
            </a:r>
            <a:r>
              <a:rPr lang="en-US" sz="2000" dirty="0">
                <a:solidFill>
                  <a:srgbClr val="FF0000"/>
                </a:solidFill>
                <a:highlight>
                  <a:srgbClr val="FFFFFF"/>
                </a:highlight>
                <a:latin typeface="Consolas" panose="020B0609020204030204" pitchFamily="49" charset="0"/>
              </a:rPr>
              <a:t> </a:t>
            </a:r>
            <a:r>
              <a:rPr lang="en-US" sz="2000" dirty="0" smtClean="0">
                <a:solidFill>
                  <a:srgbClr val="FF0000"/>
                </a:solidFill>
                <a:highlight>
                  <a:srgbClr val="FFFFFF"/>
                </a:highlight>
                <a:latin typeface="Consolas" panose="020B0609020204030204" pitchFamily="49" charset="0"/>
              </a:rPr>
              <a:t>…</a:t>
            </a:r>
            <a:r>
              <a:rPr lang="en-US" sz="2000" dirty="0" smtClean="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a:p>
            <a:pPr marL="0" indent="0">
              <a:buNone/>
            </a:pPr>
            <a:r>
              <a:rPr lang="en-US" sz="2000" dirty="0" smtClean="0">
                <a:solidFill>
                  <a:srgbClr val="0000FF"/>
                </a:solidFill>
                <a:highlight>
                  <a:srgbClr val="FFFFFF"/>
                </a:highlight>
                <a:latin typeface="Consolas" panose="020B0609020204030204" pitchFamily="49" charset="0"/>
              </a:rPr>
              <a:t>    &lt;</a:t>
            </a:r>
            <a:r>
              <a:rPr lang="en-US" sz="2000" dirty="0" err="1">
                <a:solidFill>
                  <a:srgbClr val="A31515"/>
                </a:solidFill>
                <a:highlight>
                  <a:srgbClr val="FFFFFF"/>
                </a:highlight>
                <a:latin typeface="Consolas" panose="020B0609020204030204" pitchFamily="49" charset="0"/>
              </a:rPr>
              <a:t>TextBlock</a:t>
            </a:r>
            <a:r>
              <a:rPr lang="en-US" sz="2000" dirty="0">
                <a:solidFill>
                  <a:srgbClr val="FF0000"/>
                </a:solidFill>
                <a:highlight>
                  <a:srgbClr val="FFFFFF"/>
                </a:highlight>
                <a:latin typeface="Consolas" panose="020B0609020204030204" pitchFamily="49" charset="0"/>
              </a:rPr>
              <a:t> x</a:t>
            </a:r>
            <a:r>
              <a:rPr lang="en-US" sz="2000" dirty="0">
                <a:solidFill>
                  <a:srgbClr val="0000FF"/>
                </a:solidFill>
                <a:highlight>
                  <a:srgbClr val="FFFFFF"/>
                </a:highlight>
                <a:latin typeface="Consolas" panose="020B0609020204030204" pitchFamily="49" charset="0"/>
              </a:rPr>
              <a:t>:</a:t>
            </a:r>
            <a:r>
              <a:rPr lang="en-US" sz="2000" dirty="0">
                <a:solidFill>
                  <a:srgbClr val="FF0000"/>
                </a:solidFill>
                <a:highlight>
                  <a:srgbClr val="FFFFFF"/>
                </a:highlight>
                <a:latin typeface="Consolas" panose="020B0609020204030204" pitchFamily="49" charset="0"/>
              </a:rPr>
              <a:t>Name</a:t>
            </a:r>
            <a:r>
              <a:rPr lang="en-US" sz="2000" dirty="0">
                <a:solidFill>
                  <a:srgbClr val="0000FF"/>
                </a:solidFill>
                <a:highlight>
                  <a:srgbClr val="FFFFFF"/>
                </a:highlight>
                <a:latin typeface="Consolas" panose="020B0609020204030204" pitchFamily="49" charset="0"/>
              </a:rPr>
              <a:t>="title"</a:t>
            </a:r>
            <a:r>
              <a:rPr lang="en-US" sz="2000" dirty="0">
                <a:solidFill>
                  <a:srgbClr val="FF0000"/>
                </a:solidFill>
                <a:highlight>
                  <a:srgbClr val="FFFFFF"/>
                </a:highlight>
                <a:latin typeface="Consolas" panose="020B0609020204030204" pitchFamily="49" charset="0"/>
              </a:rPr>
              <a:t> </a:t>
            </a:r>
            <a:r>
              <a:rPr lang="en-US" sz="2000" dirty="0" smtClean="0">
                <a:solidFill>
                  <a:srgbClr val="FF0000"/>
                </a:solidFill>
                <a:highlight>
                  <a:srgbClr val="FFFFFF"/>
                </a:highlight>
                <a:latin typeface="Consolas" panose="020B0609020204030204" pitchFamily="49" charset="0"/>
              </a:rPr>
              <a:t>…</a:t>
            </a:r>
            <a:r>
              <a:rPr lang="en-US" sz="2000" dirty="0" smtClean="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a:p>
            <a:pPr marL="0" indent="0">
              <a:buNone/>
            </a:pPr>
            <a:r>
              <a:rPr lang="en-US" sz="2000" dirty="0" smtClean="0">
                <a:solidFill>
                  <a:srgbClr val="0000FF"/>
                </a:solidFill>
                <a:highlight>
                  <a:srgbClr val="FFFFFF"/>
                </a:highlight>
                <a:latin typeface="Consolas" panose="020B0609020204030204" pitchFamily="49" charset="0"/>
              </a:rPr>
              <a:t>    &lt;</a:t>
            </a:r>
            <a:r>
              <a:rPr lang="en-US" sz="2000" dirty="0" err="1">
                <a:solidFill>
                  <a:srgbClr val="A31515"/>
                </a:solidFill>
                <a:highlight>
                  <a:srgbClr val="FFFFFF"/>
                </a:highlight>
                <a:latin typeface="Consolas" panose="020B0609020204030204" pitchFamily="49" charset="0"/>
              </a:rPr>
              <a:t>TextBlock</a:t>
            </a:r>
            <a:r>
              <a:rPr lang="en-US" sz="2000" dirty="0">
                <a:solidFill>
                  <a:srgbClr val="FF0000"/>
                </a:solidFill>
                <a:highlight>
                  <a:srgbClr val="FFFFFF"/>
                </a:highlight>
                <a:latin typeface="Consolas" panose="020B0609020204030204" pitchFamily="49" charset="0"/>
              </a:rPr>
              <a:t> x</a:t>
            </a:r>
            <a:r>
              <a:rPr lang="en-US" sz="2000" dirty="0">
                <a:solidFill>
                  <a:srgbClr val="0000FF"/>
                </a:solidFill>
                <a:highlight>
                  <a:srgbClr val="FFFFFF"/>
                </a:highlight>
                <a:latin typeface="Consolas" panose="020B0609020204030204" pitchFamily="49" charset="0"/>
              </a:rPr>
              <a:t>:</a:t>
            </a:r>
            <a:r>
              <a:rPr lang="en-US" sz="2000" dirty="0">
                <a:solidFill>
                  <a:srgbClr val="FF0000"/>
                </a:solidFill>
                <a:highlight>
                  <a:srgbClr val="FFFFFF"/>
                </a:highlight>
                <a:latin typeface="Consolas" panose="020B0609020204030204" pitchFamily="49" charset="0"/>
              </a:rPr>
              <a:t>Name</a:t>
            </a:r>
            <a:r>
              <a:rPr lang="en-US" sz="2000" dirty="0">
                <a:solidFill>
                  <a:srgbClr val="0000FF"/>
                </a:solidFill>
                <a:highlight>
                  <a:srgbClr val="FFFFFF"/>
                </a:highlight>
                <a:latin typeface="Consolas" panose="020B0609020204030204" pitchFamily="49" charset="0"/>
              </a:rPr>
              <a:t>="authors"</a:t>
            </a:r>
            <a:r>
              <a:rPr lang="en-US" sz="2000" dirty="0">
                <a:solidFill>
                  <a:srgbClr val="FF0000"/>
                </a:solidFill>
                <a:highlight>
                  <a:srgbClr val="FFFFFF"/>
                </a:highlight>
                <a:latin typeface="Consolas" panose="020B0609020204030204" pitchFamily="49" charset="0"/>
              </a:rPr>
              <a:t> </a:t>
            </a:r>
            <a:r>
              <a:rPr lang="en-US" sz="2000" dirty="0" smtClean="0">
                <a:solidFill>
                  <a:srgbClr val="FF0000"/>
                </a:solidFill>
                <a:highlight>
                  <a:srgbClr val="FFFFFF"/>
                </a:highlight>
                <a:latin typeface="Consolas" panose="020B0609020204030204" pitchFamily="49" charset="0"/>
              </a:rPr>
              <a:t>…</a:t>
            </a:r>
            <a:r>
              <a:rPr lang="en-US" sz="2000" dirty="0" smtClean="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a:p>
            <a:pPr marL="0" indent="0">
              <a:buNone/>
            </a:pPr>
            <a:r>
              <a:rPr lang="en-US" sz="2000" dirty="0" smtClean="0">
                <a:solidFill>
                  <a:srgbClr val="0000FF"/>
                </a:solidFill>
                <a:highlight>
                  <a:srgbClr val="FFFFFF"/>
                </a:highlight>
                <a:latin typeface="Consolas" panose="020B0609020204030204" pitchFamily="49" charset="0"/>
              </a:rPr>
              <a:t>    &lt;</a:t>
            </a:r>
            <a:r>
              <a:rPr lang="en-US" sz="2000" dirty="0" err="1">
                <a:solidFill>
                  <a:srgbClr val="A31515"/>
                </a:solidFill>
                <a:highlight>
                  <a:srgbClr val="FFFFFF"/>
                </a:highlight>
                <a:latin typeface="Consolas" panose="020B0609020204030204" pitchFamily="49" charset="0"/>
              </a:rPr>
              <a:t>TextBlock</a:t>
            </a:r>
            <a:r>
              <a:rPr lang="en-US" sz="2000" dirty="0">
                <a:solidFill>
                  <a:srgbClr val="FF0000"/>
                </a:solidFill>
                <a:highlight>
                  <a:srgbClr val="FFFFFF"/>
                </a:highlight>
                <a:latin typeface="Consolas" panose="020B0609020204030204" pitchFamily="49" charset="0"/>
              </a:rPr>
              <a:t> x</a:t>
            </a:r>
            <a:r>
              <a:rPr lang="en-US" sz="2000" dirty="0">
                <a:solidFill>
                  <a:srgbClr val="0000FF"/>
                </a:solidFill>
                <a:highlight>
                  <a:srgbClr val="FFFFFF"/>
                </a:highlight>
                <a:latin typeface="Consolas" panose="020B0609020204030204" pitchFamily="49" charset="0"/>
              </a:rPr>
              <a:t>:</a:t>
            </a:r>
            <a:r>
              <a:rPr lang="en-US" sz="2000" dirty="0">
                <a:solidFill>
                  <a:srgbClr val="FF0000"/>
                </a:solidFill>
                <a:highlight>
                  <a:srgbClr val="FFFFFF"/>
                </a:highlight>
                <a:latin typeface="Consolas" panose="020B0609020204030204" pitchFamily="49" charset="0"/>
              </a:rPr>
              <a:t>Name</a:t>
            </a:r>
            <a:r>
              <a:rPr lang="en-US" sz="2000" dirty="0">
                <a:solidFill>
                  <a:srgbClr val="0000FF"/>
                </a:solidFill>
                <a:highlight>
                  <a:srgbClr val="FFFFFF"/>
                </a:highlight>
                <a:latin typeface="Consolas" panose="020B0609020204030204" pitchFamily="49" charset="0"/>
              </a:rPr>
              <a:t>="summary"</a:t>
            </a:r>
            <a:r>
              <a:rPr lang="en-US" sz="2000" dirty="0">
                <a:solidFill>
                  <a:srgbClr val="FF0000"/>
                </a:solidFill>
                <a:highlight>
                  <a:srgbClr val="FFFFFF"/>
                </a:highlight>
                <a:latin typeface="Consolas" panose="020B0609020204030204" pitchFamily="49" charset="0"/>
              </a:rPr>
              <a:t> </a:t>
            </a:r>
            <a:r>
              <a:rPr lang="en-US" sz="2000" dirty="0" smtClean="0">
                <a:solidFill>
                  <a:srgbClr val="FF0000"/>
                </a:solidFill>
                <a:highlight>
                  <a:srgbClr val="FFFFFF"/>
                </a:highlight>
                <a:latin typeface="Consolas" panose="020B0609020204030204" pitchFamily="49" charset="0"/>
              </a:rPr>
              <a:t>…</a:t>
            </a:r>
            <a:r>
              <a:rPr lang="en-US" sz="2000" dirty="0" smtClean="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a:p>
            <a:pPr marL="0" indent="0">
              <a:buNone/>
            </a:pPr>
            <a:r>
              <a:rPr lang="en-US" sz="2000" dirty="0" smtClean="0">
                <a:solidFill>
                  <a:srgbClr val="0000FF"/>
                </a:solidFill>
                <a:highlight>
                  <a:srgbClr val="FFFFFF"/>
                </a:highlight>
                <a:latin typeface="Consolas" panose="020B0609020204030204" pitchFamily="49" charset="0"/>
              </a:rPr>
              <a:t>    &lt;</a:t>
            </a:r>
            <a:r>
              <a:rPr lang="en-US" sz="2000" dirty="0">
                <a:solidFill>
                  <a:srgbClr val="A31515"/>
                </a:solidFill>
                <a:highlight>
                  <a:srgbClr val="FFFFFF"/>
                </a:highlight>
                <a:latin typeface="Consolas" panose="020B0609020204030204" pitchFamily="49" charset="0"/>
              </a:rPr>
              <a:t>Button</a:t>
            </a:r>
            <a:r>
              <a:rPr lang="en-US" sz="2000" dirty="0">
                <a:solidFill>
                  <a:srgbClr val="FF0000"/>
                </a:solidFill>
                <a:highlight>
                  <a:srgbClr val="FFFFFF"/>
                </a:highlight>
                <a:latin typeface="Consolas" panose="020B0609020204030204" pitchFamily="49" charset="0"/>
              </a:rPr>
              <a:t> Content</a:t>
            </a:r>
            <a:r>
              <a:rPr lang="en-US" sz="2000" dirty="0">
                <a:solidFill>
                  <a:srgbClr val="0000FF"/>
                </a:solidFill>
                <a:highlight>
                  <a:srgbClr val="FFFFFF"/>
                </a:highlight>
                <a:latin typeface="Consolas" panose="020B0609020204030204" pitchFamily="49" charset="0"/>
              </a:rPr>
              <a:t>="Download"</a:t>
            </a:r>
            <a:r>
              <a:rPr lang="en-US" sz="2000" dirty="0">
                <a:solidFill>
                  <a:srgbClr val="FF0000"/>
                </a:solidFill>
                <a:highlight>
                  <a:srgbClr val="FFFFFF"/>
                </a:highlight>
                <a:latin typeface="Consolas" panose="020B0609020204030204" pitchFamily="49" charset="0"/>
              </a:rPr>
              <a:t> </a:t>
            </a:r>
            <a:r>
              <a:rPr lang="en-US" sz="2000" dirty="0" smtClean="0">
                <a:solidFill>
                  <a:srgbClr val="FF0000"/>
                </a:solidFill>
                <a:highlight>
                  <a:srgbClr val="FFFFFF"/>
                </a:highlight>
                <a:latin typeface="Consolas" panose="020B0609020204030204" pitchFamily="49" charset="0"/>
              </a:rPr>
              <a:t>…</a:t>
            </a:r>
            <a:r>
              <a:rPr lang="en-US" sz="2000" dirty="0" smtClean="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a:p>
            <a:pPr marL="0" indent="0">
              <a:buNone/>
            </a:pPr>
            <a:r>
              <a:rPr lang="en-US" sz="2000" dirty="0" smtClean="0">
                <a:solidFill>
                  <a:srgbClr val="0000FF"/>
                </a:solidFill>
                <a:highlight>
                  <a:srgbClr val="FFFFFF"/>
                </a:highlight>
                <a:latin typeface="Consolas" panose="020B0609020204030204" pitchFamily="49" charset="0"/>
              </a:rPr>
              <a:t>  &lt;/</a:t>
            </a:r>
            <a:r>
              <a:rPr lang="en-US" sz="2000" dirty="0" err="1">
                <a:solidFill>
                  <a:srgbClr val="A31515"/>
                </a:solidFill>
                <a:highlight>
                  <a:srgbClr val="FFFFFF"/>
                </a:highlight>
                <a:latin typeface="Consolas" panose="020B0609020204030204" pitchFamily="49" charset="0"/>
              </a:rPr>
              <a:t>StackPanel</a:t>
            </a:r>
            <a:r>
              <a:rPr lang="en-US" sz="2000" dirty="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a:p>
            <a:pPr marL="0" indent="0">
              <a:buNone/>
            </a:pPr>
            <a:r>
              <a:rPr lang="en-US" sz="2000" dirty="0">
                <a:solidFill>
                  <a:srgbClr val="0000FF"/>
                </a:solidFill>
                <a:highlight>
                  <a:srgbClr val="FFFFFF"/>
                </a:highlight>
                <a:latin typeface="Consolas" panose="020B0609020204030204" pitchFamily="49" charset="0"/>
              </a:rPr>
              <a:t>&lt;/</a:t>
            </a:r>
            <a:r>
              <a:rPr lang="en-US" sz="2000" dirty="0">
                <a:solidFill>
                  <a:srgbClr val="A31515"/>
                </a:solidFill>
                <a:highlight>
                  <a:srgbClr val="FFFFFF"/>
                </a:highlight>
                <a:latin typeface="Consolas" panose="020B0609020204030204" pitchFamily="49" charset="0"/>
              </a:rPr>
              <a:t>Grid</a:t>
            </a:r>
            <a:r>
              <a:rPr lang="en-US" sz="2000" dirty="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p:txBody>
      </p:sp>
      <p:grpSp>
        <p:nvGrpSpPr>
          <p:cNvPr id="7" name="Group 6"/>
          <p:cNvGrpSpPr/>
          <p:nvPr/>
        </p:nvGrpSpPr>
        <p:grpSpPr>
          <a:xfrm>
            <a:off x="7101121" y="2582862"/>
            <a:ext cx="4679716" cy="2590800"/>
            <a:chOff x="6446837" y="1923356"/>
            <a:chExt cx="4038600" cy="2235863"/>
          </a:xfrm>
        </p:grpSpPr>
        <p:pic>
          <p:nvPicPr>
            <p:cNvPr id="4" name="Picture 3"/>
            <p:cNvPicPr>
              <a:picLocks noChangeAspect="1"/>
            </p:cNvPicPr>
            <p:nvPr/>
          </p:nvPicPr>
          <p:blipFill>
            <a:blip r:embed="rId3"/>
            <a:stretch>
              <a:fillRect/>
            </a:stretch>
          </p:blipFill>
          <p:spPr>
            <a:xfrm>
              <a:off x="6446837" y="1923356"/>
              <a:ext cx="4038600" cy="2235863"/>
            </a:xfrm>
            <a:prstGeom prst="rect">
              <a:avLst/>
            </a:prstGeom>
          </p:spPr>
        </p:pic>
        <p:sp>
          <p:nvSpPr>
            <p:cNvPr id="6" name="Rectangle 5"/>
            <p:cNvSpPr/>
            <p:nvPr/>
          </p:nvSpPr>
          <p:spPr bwMode="auto">
            <a:xfrm>
              <a:off x="7970837" y="3344862"/>
              <a:ext cx="1143000" cy="685800"/>
            </a:xfrm>
            <a:prstGeom prst="rect">
              <a:avLst/>
            </a:prstGeom>
            <a:solidFill>
              <a:schemeClr val="bg1"/>
            </a:soli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pic>
          <p:nvPicPr>
            <p:cNvPr id="5" name="Picture 4"/>
            <p:cNvPicPr>
              <a:picLocks noChangeAspect="1"/>
            </p:cNvPicPr>
            <p:nvPr/>
          </p:nvPicPr>
          <p:blipFill>
            <a:blip r:embed="rId4"/>
            <a:stretch>
              <a:fillRect/>
            </a:stretch>
          </p:blipFill>
          <p:spPr>
            <a:xfrm>
              <a:off x="7894637" y="3226927"/>
              <a:ext cx="1219200" cy="683288"/>
            </a:xfrm>
            <a:prstGeom prst="rect">
              <a:avLst/>
            </a:prstGeom>
          </p:spPr>
        </p:pic>
      </p:grpSp>
      <p:sp>
        <p:nvSpPr>
          <p:cNvPr id="14" name="TextBox 13"/>
          <p:cNvSpPr txBox="1"/>
          <p:nvPr/>
        </p:nvSpPr>
        <p:spPr>
          <a:xfrm>
            <a:off x="274639" y="6366661"/>
            <a:ext cx="11658599"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t>“Traditional” nested panel layout can be challenging for more complex layouts</a:t>
            </a:r>
            <a:endParaRPr lang="en-US" sz="2400" dirty="0" smtClean="0">
              <a:gradFill>
                <a:gsLst>
                  <a:gs pos="2917">
                    <a:schemeClr val="tx1"/>
                  </a:gs>
                  <a:gs pos="30000">
                    <a:schemeClr val="tx1"/>
                  </a:gs>
                </a:gsLst>
                <a:lin ang="5400000" scaled="0"/>
              </a:gradFill>
            </a:endParaRPr>
          </a:p>
        </p:txBody>
      </p:sp>
      <p:cxnSp>
        <p:nvCxnSpPr>
          <p:cNvPr id="12" name="Straight Connector 11"/>
          <p:cNvCxnSpPr/>
          <p:nvPr/>
        </p:nvCxnSpPr>
        <p:spPr>
          <a:xfrm>
            <a:off x="8701321" y="4945062"/>
            <a:ext cx="3079516" cy="0"/>
          </a:xfrm>
          <a:prstGeom prst="line">
            <a:avLst/>
          </a:prstGeom>
          <a:ln w="28575">
            <a:solidFill>
              <a:srgbClr val="FF0000"/>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760111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RelativePanel</a:t>
            </a:r>
            <a:endParaRPr lang="en-US" sz="5400" dirty="0"/>
          </a:p>
        </p:txBody>
      </p:sp>
      <p:sp>
        <p:nvSpPr>
          <p:cNvPr id="8" name="Text Placeholder 2"/>
          <p:cNvSpPr>
            <a:spLocks noGrp="1"/>
          </p:cNvSpPr>
          <p:nvPr>
            <p:ph type="body" sz="quarter" idx="10"/>
          </p:nvPr>
        </p:nvSpPr>
        <p:spPr>
          <a:xfrm>
            <a:off x="427037" y="2832981"/>
            <a:ext cx="13097433" cy="2492990"/>
          </a:xfrm>
        </p:spPr>
        <p:txBody>
          <a:bodyPr/>
          <a:lstStyle/>
          <a:p>
            <a:pPr marL="0" indent="0">
              <a:buNone/>
            </a:pPr>
            <a:r>
              <a:rPr lang="en-US" sz="2000" dirty="0">
                <a:solidFill>
                  <a:srgbClr val="0000FF"/>
                </a:solidFill>
                <a:highlight>
                  <a:srgbClr val="FFFFFF"/>
                </a:highlight>
                <a:latin typeface="Consolas" panose="020B0609020204030204" pitchFamily="49" charset="0"/>
              </a:rPr>
              <a:t>&lt;</a:t>
            </a:r>
            <a:r>
              <a:rPr lang="en-US" sz="2000" dirty="0" err="1">
                <a:solidFill>
                  <a:srgbClr val="A31515"/>
                </a:solidFill>
                <a:highlight>
                  <a:srgbClr val="FFFFFF"/>
                </a:highlight>
                <a:latin typeface="Consolas" panose="020B0609020204030204" pitchFamily="49" charset="0"/>
              </a:rPr>
              <a:t>RelativePanel</a:t>
            </a:r>
            <a:r>
              <a:rPr lang="en-US" sz="2000" dirty="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a:p>
            <a:pPr marL="0" indent="0">
              <a:buNone/>
            </a:pPr>
            <a:r>
              <a:rPr lang="en-US" sz="2000" dirty="0" smtClean="0">
                <a:solidFill>
                  <a:srgbClr val="0000FF"/>
                </a:solidFill>
                <a:highlight>
                  <a:srgbClr val="FFFFFF"/>
                </a:highlight>
                <a:latin typeface="Consolas" panose="020B0609020204030204" pitchFamily="49" charset="0"/>
              </a:rPr>
              <a:t>  &lt;</a:t>
            </a:r>
            <a:r>
              <a:rPr lang="en-US" sz="2000" dirty="0">
                <a:solidFill>
                  <a:srgbClr val="A31515"/>
                </a:solidFill>
                <a:highlight>
                  <a:srgbClr val="FFFFFF"/>
                </a:highlight>
                <a:latin typeface="Consolas" panose="020B0609020204030204" pitchFamily="49" charset="0"/>
              </a:rPr>
              <a:t>Image</a:t>
            </a:r>
            <a:r>
              <a:rPr lang="en-US" sz="2000" dirty="0">
                <a:solidFill>
                  <a:srgbClr val="FF0000"/>
                </a:solidFill>
                <a:highlight>
                  <a:srgbClr val="FFFFFF"/>
                </a:highlight>
                <a:latin typeface="Consolas" panose="020B0609020204030204" pitchFamily="49" charset="0"/>
              </a:rPr>
              <a:t> </a:t>
            </a:r>
            <a:r>
              <a:rPr lang="en-US" sz="2000" dirty="0" smtClean="0">
                <a:solidFill>
                  <a:srgbClr val="FF0000"/>
                </a:solidFill>
                <a:highlight>
                  <a:srgbClr val="FFFFFF"/>
                </a:highlight>
                <a:latin typeface="Consolas" panose="020B0609020204030204" pitchFamily="49" charset="0"/>
              </a:rPr>
              <a:t>x</a:t>
            </a:r>
            <a:r>
              <a:rPr lang="en-US" sz="2000" dirty="0" smtClean="0">
                <a:solidFill>
                  <a:srgbClr val="0000FF"/>
                </a:solidFill>
                <a:highlight>
                  <a:srgbClr val="FFFFFF"/>
                </a:highlight>
                <a:latin typeface="Consolas" panose="020B0609020204030204" pitchFamily="49" charset="0"/>
              </a:rPr>
              <a:t>:</a:t>
            </a:r>
            <a:r>
              <a:rPr lang="en-US" sz="2000" dirty="0" smtClean="0">
                <a:solidFill>
                  <a:srgbClr val="FF0000"/>
                </a:solidFill>
                <a:highlight>
                  <a:srgbClr val="FFFFFF"/>
                </a:highlight>
                <a:latin typeface="Consolas" panose="020B0609020204030204" pitchFamily="49" charset="0"/>
              </a:rPr>
              <a:t>Name</a:t>
            </a:r>
            <a:r>
              <a:rPr lang="en-US" sz="2000" dirty="0">
                <a:solidFill>
                  <a:srgbClr val="0000FF"/>
                </a:solidFill>
                <a:highlight>
                  <a:srgbClr val="FFFFFF"/>
                </a:highlight>
                <a:latin typeface="Consolas" panose="020B0609020204030204" pitchFamily="49" charset="0"/>
              </a:rPr>
              <a:t>="img"</a:t>
            </a:r>
            <a:r>
              <a:rPr lang="en-US" sz="2000" dirty="0">
                <a:solidFill>
                  <a:srgbClr val="FF0000"/>
                </a:solidFill>
                <a:highlight>
                  <a:srgbClr val="FFFFFF"/>
                </a:highlight>
                <a:latin typeface="Consolas" panose="020B0609020204030204" pitchFamily="49" charset="0"/>
              </a:rPr>
              <a:t> </a:t>
            </a:r>
            <a:r>
              <a:rPr lang="en-US" sz="2000" dirty="0" smtClean="0">
                <a:solidFill>
                  <a:srgbClr val="FF0000"/>
                </a:solidFill>
                <a:highlight>
                  <a:srgbClr val="FFFFFF"/>
                </a:highlight>
                <a:latin typeface="Consolas" panose="020B0609020204030204" pitchFamily="49" charset="0"/>
              </a:rPr>
              <a:t>…</a:t>
            </a:r>
            <a:r>
              <a:rPr lang="en-US" sz="2000" dirty="0" smtClean="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a:p>
            <a:pPr marL="0" indent="0">
              <a:buNone/>
            </a:pPr>
            <a:r>
              <a:rPr lang="en-US" sz="2000" dirty="0" smtClean="0">
                <a:solidFill>
                  <a:srgbClr val="0000FF"/>
                </a:solidFill>
                <a:highlight>
                  <a:srgbClr val="FFFFFF"/>
                </a:highlight>
                <a:latin typeface="Consolas" panose="020B0609020204030204" pitchFamily="49" charset="0"/>
              </a:rPr>
              <a:t>  &lt;</a:t>
            </a:r>
            <a:r>
              <a:rPr lang="en-US" sz="2000" dirty="0" err="1">
                <a:solidFill>
                  <a:srgbClr val="A31515"/>
                </a:solidFill>
                <a:highlight>
                  <a:srgbClr val="FFFFFF"/>
                </a:highlight>
                <a:latin typeface="Consolas" panose="020B0609020204030204" pitchFamily="49" charset="0"/>
              </a:rPr>
              <a:t>TextBlock</a:t>
            </a:r>
            <a:r>
              <a:rPr lang="en-US" sz="2000" dirty="0">
                <a:solidFill>
                  <a:srgbClr val="FF0000"/>
                </a:solidFill>
                <a:highlight>
                  <a:srgbClr val="FFFFFF"/>
                </a:highlight>
                <a:latin typeface="Consolas" panose="020B0609020204030204" pitchFamily="49" charset="0"/>
              </a:rPr>
              <a:t> </a:t>
            </a:r>
            <a:r>
              <a:rPr lang="en-US" sz="2000" dirty="0" smtClean="0">
                <a:solidFill>
                  <a:srgbClr val="FF0000"/>
                </a:solidFill>
                <a:highlight>
                  <a:srgbClr val="FFFFFF"/>
                </a:highlight>
                <a:latin typeface="Consolas" panose="020B0609020204030204" pitchFamily="49" charset="0"/>
              </a:rPr>
              <a:t>x</a:t>
            </a:r>
            <a:r>
              <a:rPr lang="en-US" sz="2000" dirty="0" smtClean="0">
                <a:solidFill>
                  <a:srgbClr val="0000FF"/>
                </a:solidFill>
                <a:highlight>
                  <a:srgbClr val="FFFFFF"/>
                </a:highlight>
                <a:latin typeface="Consolas" panose="020B0609020204030204" pitchFamily="49" charset="0"/>
              </a:rPr>
              <a:t>:</a:t>
            </a:r>
            <a:r>
              <a:rPr lang="en-US" sz="2000" dirty="0" smtClean="0">
                <a:solidFill>
                  <a:srgbClr val="FF0000"/>
                </a:solidFill>
                <a:highlight>
                  <a:srgbClr val="FFFFFF"/>
                </a:highlight>
                <a:latin typeface="Consolas" panose="020B0609020204030204" pitchFamily="49" charset="0"/>
              </a:rPr>
              <a:t>Name</a:t>
            </a:r>
            <a:r>
              <a:rPr lang="en-US" sz="2000" dirty="0">
                <a:solidFill>
                  <a:srgbClr val="0000FF"/>
                </a:solidFill>
                <a:highlight>
                  <a:srgbClr val="FFFFFF"/>
                </a:highlight>
                <a:latin typeface="Consolas" panose="020B0609020204030204" pitchFamily="49" charset="0"/>
              </a:rPr>
              <a:t>="title"</a:t>
            </a:r>
            <a:r>
              <a:rPr lang="en-US" sz="2000" dirty="0">
                <a:solidFill>
                  <a:srgbClr val="FF0000"/>
                </a:solidFill>
                <a:highlight>
                  <a:srgbClr val="FFFFFF"/>
                </a:highlight>
                <a:latin typeface="Consolas" panose="020B0609020204030204" pitchFamily="49" charset="0"/>
              </a:rPr>
              <a:t> </a:t>
            </a:r>
            <a:r>
              <a:rPr lang="en-US" sz="2000" dirty="0" err="1" smtClean="0">
                <a:solidFill>
                  <a:srgbClr val="FF0000"/>
                </a:solidFill>
                <a:highlight>
                  <a:srgbClr val="FFFFFF"/>
                </a:highlight>
                <a:latin typeface="Consolas" panose="020B0609020204030204" pitchFamily="49" charset="0"/>
              </a:rPr>
              <a:t>RelativePanel.RightOf</a:t>
            </a:r>
            <a:r>
              <a:rPr lang="en-US" sz="2000" dirty="0">
                <a:solidFill>
                  <a:srgbClr val="0000FF"/>
                </a:solidFill>
                <a:highlight>
                  <a:srgbClr val="FFFFFF"/>
                </a:highlight>
                <a:latin typeface="Consolas" panose="020B0609020204030204" pitchFamily="49" charset="0"/>
              </a:rPr>
              <a:t>="</a:t>
            </a:r>
            <a:r>
              <a:rPr lang="en-US" sz="2000" dirty="0" err="1">
                <a:solidFill>
                  <a:srgbClr val="0000FF"/>
                </a:solidFill>
                <a:highlight>
                  <a:srgbClr val="FFFFFF"/>
                </a:highlight>
                <a:latin typeface="Consolas" panose="020B0609020204030204" pitchFamily="49" charset="0"/>
              </a:rPr>
              <a:t>img</a:t>
            </a:r>
            <a:r>
              <a:rPr lang="en-US" sz="2000" dirty="0">
                <a:solidFill>
                  <a:srgbClr val="0000FF"/>
                </a:solidFill>
                <a:highlight>
                  <a:srgbClr val="FFFFFF"/>
                </a:highlight>
                <a:latin typeface="Consolas" panose="020B0609020204030204" pitchFamily="49" charset="0"/>
              </a:rPr>
              <a:t>"</a:t>
            </a:r>
            <a:r>
              <a:rPr lang="en-US" sz="2000" dirty="0">
                <a:solidFill>
                  <a:srgbClr val="FF0000"/>
                </a:solidFill>
                <a:highlight>
                  <a:srgbClr val="FFFFFF"/>
                </a:highlight>
                <a:latin typeface="Consolas" panose="020B0609020204030204" pitchFamily="49" charset="0"/>
              </a:rPr>
              <a:t> </a:t>
            </a:r>
            <a:r>
              <a:rPr lang="en-US" sz="2000" dirty="0" err="1" smtClean="0">
                <a:solidFill>
                  <a:srgbClr val="FF0000"/>
                </a:solidFill>
                <a:highlight>
                  <a:srgbClr val="FFFFFF"/>
                </a:highlight>
                <a:latin typeface="Consolas" panose="020B0609020204030204" pitchFamily="49" charset="0"/>
              </a:rPr>
              <a:t>RP.AlignTopWith</a:t>
            </a:r>
            <a:r>
              <a:rPr lang="en-US" sz="2000" dirty="0" smtClean="0">
                <a:solidFill>
                  <a:srgbClr val="0000FF"/>
                </a:solidFill>
                <a:highlight>
                  <a:srgbClr val="FFFFFF"/>
                </a:highlight>
                <a:latin typeface="Consolas" panose="020B0609020204030204" pitchFamily="49" charset="0"/>
              </a:rPr>
              <a:t>="</a:t>
            </a:r>
            <a:r>
              <a:rPr lang="en-US" sz="2000" dirty="0" err="1">
                <a:solidFill>
                  <a:srgbClr val="0000FF"/>
                </a:solidFill>
                <a:highlight>
                  <a:srgbClr val="FFFFFF"/>
                </a:highlight>
                <a:latin typeface="Consolas" panose="020B0609020204030204" pitchFamily="49" charset="0"/>
              </a:rPr>
              <a:t>img</a:t>
            </a:r>
            <a:r>
              <a:rPr lang="en-US" sz="2000" dirty="0">
                <a:solidFill>
                  <a:srgbClr val="0000FF"/>
                </a:solidFill>
                <a:highlight>
                  <a:srgbClr val="FFFFFF"/>
                </a:highlight>
                <a:latin typeface="Consolas" panose="020B0609020204030204" pitchFamily="49" charset="0"/>
              </a:rPr>
              <a:t>"</a:t>
            </a:r>
            <a:r>
              <a:rPr lang="en-US" sz="2000" dirty="0">
                <a:solidFill>
                  <a:srgbClr val="FF0000"/>
                </a:solidFill>
                <a:highlight>
                  <a:srgbClr val="FFFFFF"/>
                </a:highlight>
                <a:latin typeface="Consolas" panose="020B0609020204030204" pitchFamily="49" charset="0"/>
              </a:rPr>
              <a:t> </a:t>
            </a:r>
            <a:r>
              <a:rPr lang="en-US" sz="2000" dirty="0" smtClean="0">
                <a:solidFill>
                  <a:srgbClr val="FF0000"/>
                </a:solidFill>
                <a:highlight>
                  <a:srgbClr val="FFFFFF"/>
                </a:highlight>
                <a:latin typeface="Consolas" panose="020B0609020204030204" pitchFamily="49" charset="0"/>
              </a:rPr>
              <a:t>…</a:t>
            </a:r>
            <a:r>
              <a:rPr lang="en-US" sz="2000" dirty="0" smtClean="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a:p>
            <a:pPr marL="0" indent="0">
              <a:buNone/>
            </a:pPr>
            <a:r>
              <a:rPr lang="en-US" sz="2000" dirty="0" smtClean="0">
                <a:solidFill>
                  <a:srgbClr val="0000FF"/>
                </a:solidFill>
                <a:highlight>
                  <a:srgbClr val="FFFFFF"/>
                </a:highlight>
                <a:latin typeface="Consolas" panose="020B0609020204030204" pitchFamily="49" charset="0"/>
              </a:rPr>
              <a:t>  &lt;</a:t>
            </a:r>
            <a:r>
              <a:rPr lang="en-US" sz="2000" dirty="0" err="1">
                <a:solidFill>
                  <a:srgbClr val="A31515"/>
                </a:solidFill>
                <a:highlight>
                  <a:srgbClr val="FFFFFF"/>
                </a:highlight>
                <a:latin typeface="Consolas" panose="020B0609020204030204" pitchFamily="49" charset="0"/>
              </a:rPr>
              <a:t>TextBlock</a:t>
            </a:r>
            <a:r>
              <a:rPr lang="en-US" sz="2000" dirty="0">
                <a:solidFill>
                  <a:srgbClr val="FF0000"/>
                </a:solidFill>
                <a:highlight>
                  <a:srgbClr val="FFFFFF"/>
                </a:highlight>
                <a:latin typeface="Consolas" panose="020B0609020204030204" pitchFamily="49" charset="0"/>
              </a:rPr>
              <a:t> </a:t>
            </a:r>
            <a:r>
              <a:rPr lang="en-US" sz="2000" dirty="0" smtClean="0">
                <a:solidFill>
                  <a:srgbClr val="FF0000"/>
                </a:solidFill>
                <a:highlight>
                  <a:srgbClr val="FFFFFF"/>
                </a:highlight>
                <a:latin typeface="Consolas" panose="020B0609020204030204" pitchFamily="49" charset="0"/>
              </a:rPr>
              <a:t>x</a:t>
            </a:r>
            <a:r>
              <a:rPr lang="en-US" sz="2000" dirty="0" smtClean="0">
                <a:solidFill>
                  <a:srgbClr val="0000FF"/>
                </a:solidFill>
                <a:highlight>
                  <a:srgbClr val="FFFFFF"/>
                </a:highlight>
                <a:latin typeface="Consolas" panose="020B0609020204030204" pitchFamily="49" charset="0"/>
              </a:rPr>
              <a:t>:</a:t>
            </a:r>
            <a:r>
              <a:rPr lang="en-US" sz="2000" dirty="0" smtClean="0">
                <a:solidFill>
                  <a:srgbClr val="FF0000"/>
                </a:solidFill>
                <a:highlight>
                  <a:srgbClr val="FFFFFF"/>
                </a:highlight>
                <a:latin typeface="Consolas" panose="020B0609020204030204" pitchFamily="49" charset="0"/>
              </a:rPr>
              <a:t>Name</a:t>
            </a:r>
            <a:r>
              <a:rPr lang="en-US" sz="2000" dirty="0">
                <a:solidFill>
                  <a:srgbClr val="0000FF"/>
                </a:solidFill>
                <a:highlight>
                  <a:srgbClr val="FFFFFF"/>
                </a:highlight>
                <a:latin typeface="Consolas" panose="020B0609020204030204" pitchFamily="49" charset="0"/>
              </a:rPr>
              <a:t>="authors"</a:t>
            </a:r>
            <a:r>
              <a:rPr lang="en-US" sz="2000" dirty="0">
                <a:solidFill>
                  <a:srgbClr val="FF0000"/>
                </a:solidFill>
                <a:highlight>
                  <a:srgbClr val="FFFFFF"/>
                </a:highlight>
                <a:latin typeface="Consolas" panose="020B0609020204030204" pitchFamily="49" charset="0"/>
              </a:rPr>
              <a:t> </a:t>
            </a:r>
            <a:r>
              <a:rPr lang="en-US" sz="2000" dirty="0" err="1" smtClean="0">
                <a:solidFill>
                  <a:srgbClr val="FF0000"/>
                </a:solidFill>
                <a:highlight>
                  <a:srgbClr val="FFFFFF"/>
                </a:highlight>
                <a:latin typeface="Consolas" panose="020B0609020204030204" pitchFamily="49" charset="0"/>
              </a:rPr>
              <a:t>RP.RightOf</a:t>
            </a:r>
            <a:r>
              <a:rPr lang="en-US" sz="2000" dirty="0">
                <a:solidFill>
                  <a:srgbClr val="0000FF"/>
                </a:solidFill>
                <a:highlight>
                  <a:srgbClr val="FFFFFF"/>
                </a:highlight>
                <a:latin typeface="Consolas" panose="020B0609020204030204" pitchFamily="49" charset="0"/>
              </a:rPr>
              <a:t>="</a:t>
            </a:r>
            <a:r>
              <a:rPr lang="en-US" sz="2000" dirty="0" err="1">
                <a:solidFill>
                  <a:srgbClr val="0000FF"/>
                </a:solidFill>
                <a:highlight>
                  <a:srgbClr val="FFFFFF"/>
                </a:highlight>
                <a:latin typeface="Consolas" panose="020B0609020204030204" pitchFamily="49" charset="0"/>
              </a:rPr>
              <a:t>img</a:t>
            </a:r>
            <a:r>
              <a:rPr lang="en-US" sz="2000" dirty="0">
                <a:solidFill>
                  <a:srgbClr val="0000FF"/>
                </a:solidFill>
                <a:highlight>
                  <a:srgbClr val="FFFFFF"/>
                </a:highlight>
                <a:latin typeface="Consolas" panose="020B0609020204030204" pitchFamily="49" charset="0"/>
              </a:rPr>
              <a:t>"</a:t>
            </a:r>
            <a:r>
              <a:rPr lang="en-US" sz="2000" dirty="0">
                <a:solidFill>
                  <a:srgbClr val="FF0000"/>
                </a:solidFill>
                <a:highlight>
                  <a:srgbClr val="FFFFFF"/>
                </a:highlight>
                <a:latin typeface="Consolas" panose="020B0609020204030204" pitchFamily="49" charset="0"/>
              </a:rPr>
              <a:t> </a:t>
            </a:r>
            <a:r>
              <a:rPr lang="en-US" sz="2000" dirty="0" err="1" smtClean="0">
                <a:solidFill>
                  <a:srgbClr val="FF0000"/>
                </a:solidFill>
                <a:highlight>
                  <a:srgbClr val="FFFFFF"/>
                </a:highlight>
                <a:latin typeface="Consolas" panose="020B0609020204030204" pitchFamily="49" charset="0"/>
              </a:rPr>
              <a:t>RP.Below</a:t>
            </a:r>
            <a:r>
              <a:rPr lang="en-US" sz="2000" dirty="0">
                <a:solidFill>
                  <a:srgbClr val="0000FF"/>
                </a:solidFill>
                <a:highlight>
                  <a:srgbClr val="FFFFFF"/>
                </a:highlight>
                <a:latin typeface="Consolas" panose="020B0609020204030204" pitchFamily="49" charset="0"/>
              </a:rPr>
              <a:t>="title"</a:t>
            </a:r>
            <a:r>
              <a:rPr lang="en-US" sz="2000" dirty="0">
                <a:solidFill>
                  <a:srgbClr val="FF0000"/>
                </a:solidFill>
                <a:highlight>
                  <a:srgbClr val="FFFFFF"/>
                </a:highlight>
                <a:latin typeface="Consolas" panose="020B0609020204030204" pitchFamily="49" charset="0"/>
              </a:rPr>
              <a:t> </a:t>
            </a:r>
            <a:r>
              <a:rPr lang="en-US" sz="2000" dirty="0" smtClean="0">
                <a:solidFill>
                  <a:srgbClr val="FF0000"/>
                </a:solidFill>
                <a:highlight>
                  <a:srgbClr val="FFFFFF"/>
                </a:highlight>
                <a:latin typeface="Consolas" panose="020B0609020204030204" pitchFamily="49" charset="0"/>
              </a:rPr>
              <a:t>…</a:t>
            </a:r>
            <a:r>
              <a:rPr lang="en-US" sz="2000" dirty="0" smtClean="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a:p>
            <a:pPr marL="0" indent="0">
              <a:buNone/>
            </a:pPr>
            <a:r>
              <a:rPr lang="en-US" sz="2000" dirty="0" smtClean="0">
                <a:solidFill>
                  <a:srgbClr val="0000FF"/>
                </a:solidFill>
                <a:highlight>
                  <a:srgbClr val="FFFFFF"/>
                </a:highlight>
                <a:latin typeface="Consolas" panose="020B0609020204030204" pitchFamily="49" charset="0"/>
              </a:rPr>
              <a:t>  &lt;</a:t>
            </a:r>
            <a:r>
              <a:rPr lang="en-US" sz="2000" dirty="0" err="1">
                <a:solidFill>
                  <a:srgbClr val="A31515"/>
                </a:solidFill>
                <a:highlight>
                  <a:srgbClr val="FFFFFF"/>
                </a:highlight>
                <a:latin typeface="Consolas" panose="020B0609020204030204" pitchFamily="49" charset="0"/>
              </a:rPr>
              <a:t>TextBlock</a:t>
            </a:r>
            <a:r>
              <a:rPr lang="en-US" sz="2000" dirty="0">
                <a:solidFill>
                  <a:srgbClr val="FF0000"/>
                </a:solidFill>
                <a:highlight>
                  <a:srgbClr val="FFFFFF"/>
                </a:highlight>
                <a:latin typeface="Consolas" panose="020B0609020204030204" pitchFamily="49" charset="0"/>
              </a:rPr>
              <a:t> x</a:t>
            </a:r>
            <a:r>
              <a:rPr lang="en-US" sz="2000" dirty="0">
                <a:solidFill>
                  <a:srgbClr val="0000FF"/>
                </a:solidFill>
                <a:highlight>
                  <a:srgbClr val="FFFFFF"/>
                </a:highlight>
                <a:latin typeface="Consolas" panose="020B0609020204030204" pitchFamily="49" charset="0"/>
              </a:rPr>
              <a:t>:</a:t>
            </a:r>
            <a:r>
              <a:rPr lang="en-US" sz="2000" dirty="0">
                <a:solidFill>
                  <a:srgbClr val="FF0000"/>
                </a:solidFill>
                <a:highlight>
                  <a:srgbClr val="FFFFFF"/>
                </a:highlight>
                <a:latin typeface="Consolas" panose="020B0609020204030204" pitchFamily="49" charset="0"/>
              </a:rPr>
              <a:t>Name</a:t>
            </a:r>
            <a:r>
              <a:rPr lang="en-US" sz="2000" dirty="0">
                <a:solidFill>
                  <a:srgbClr val="0000FF"/>
                </a:solidFill>
                <a:highlight>
                  <a:srgbClr val="FFFFFF"/>
                </a:highlight>
                <a:latin typeface="Consolas" panose="020B0609020204030204" pitchFamily="49" charset="0"/>
              </a:rPr>
              <a:t>="summary"</a:t>
            </a:r>
            <a:r>
              <a:rPr lang="en-US" sz="2000" dirty="0">
                <a:solidFill>
                  <a:srgbClr val="FF0000"/>
                </a:solidFill>
                <a:highlight>
                  <a:srgbClr val="FFFFFF"/>
                </a:highlight>
                <a:latin typeface="Consolas" panose="020B0609020204030204" pitchFamily="49" charset="0"/>
              </a:rPr>
              <a:t> </a:t>
            </a:r>
            <a:r>
              <a:rPr lang="en-US" sz="2000" dirty="0" err="1" smtClean="0">
                <a:solidFill>
                  <a:srgbClr val="FF0000"/>
                </a:solidFill>
                <a:highlight>
                  <a:srgbClr val="FFFFFF"/>
                </a:highlight>
                <a:latin typeface="Consolas" panose="020B0609020204030204" pitchFamily="49" charset="0"/>
              </a:rPr>
              <a:t>RP.RightOf</a:t>
            </a:r>
            <a:r>
              <a:rPr lang="en-US" sz="2000" dirty="0">
                <a:solidFill>
                  <a:srgbClr val="0000FF"/>
                </a:solidFill>
                <a:highlight>
                  <a:srgbClr val="FFFFFF"/>
                </a:highlight>
                <a:latin typeface="Consolas" panose="020B0609020204030204" pitchFamily="49" charset="0"/>
              </a:rPr>
              <a:t>="</a:t>
            </a:r>
            <a:r>
              <a:rPr lang="en-US" sz="2000" dirty="0" err="1">
                <a:solidFill>
                  <a:srgbClr val="0000FF"/>
                </a:solidFill>
                <a:highlight>
                  <a:srgbClr val="FFFFFF"/>
                </a:highlight>
                <a:latin typeface="Consolas" panose="020B0609020204030204" pitchFamily="49" charset="0"/>
              </a:rPr>
              <a:t>img</a:t>
            </a:r>
            <a:r>
              <a:rPr lang="en-US" sz="2000" dirty="0">
                <a:solidFill>
                  <a:srgbClr val="0000FF"/>
                </a:solidFill>
                <a:highlight>
                  <a:srgbClr val="FFFFFF"/>
                </a:highlight>
                <a:latin typeface="Consolas" panose="020B0609020204030204" pitchFamily="49" charset="0"/>
              </a:rPr>
              <a:t>"</a:t>
            </a:r>
            <a:r>
              <a:rPr lang="en-US" sz="2000" dirty="0">
                <a:solidFill>
                  <a:srgbClr val="FF0000"/>
                </a:solidFill>
                <a:highlight>
                  <a:srgbClr val="FFFFFF"/>
                </a:highlight>
                <a:latin typeface="Consolas" panose="020B0609020204030204" pitchFamily="49" charset="0"/>
              </a:rPr>
              <a:t> </a:t>
            </a:r>
            <a:r>
              <a:rPr lang="en-US" sz="2000" dirty="0" err="1" smtClean="0">
                <a:solidFill>
                  <a:srgbClr val="FF0000"/>
                </a:solidFill>
                <a:highlight>
                  <a:srgbClr val="FFFFFF"/>
                </a:highlight>
                <a:latin typeface="Consolas" panose="020B0609020204030204" pitchFamily="49" charset="0"/>
              </a:rPr>
              <a:t>RP.Below</a:t>
            </a:r>
            <a:r>
              <a:rPr lang="en-US" sz="2000" dirty="0">
                <a:solidFill>
                  <a:srgbClr val="0000FF"/>
                </a:solidFill>
                <a:highlight>
                  <a:srgbClr val="FFFFFF"/>
                </a:highlight>
                <a:latin typeface="Consolas" panose="020B0609020204030204" pitchFamily="49" charset="0"/>
              </a:rPr>
              <a:t>="authors"</a:t>
            </a:r>
            <a:r>
              <a:rPr lang="en-US" sz="2000" dirty="0">
                <a:solidFill>
                  <a:srgbClr val="FF0000"/>
                </a:solidFill>
                <a:highlight>
                  <a:srgbClr val="FFFFFF"/>
                </a:highlight>
                <a:latin typeface="Consolas" panose="020B0609020204030204" pitchFamily="49" charset="0"/>
              </a:rPr>
              <a:t> </a:t>
            </a:r>
            <a:r>
              <a:rPr lang="en-US" sz="2000" dirty="0" smtClean="0">
                <a:solidFill>
                  <a:srgbClr val="FF0000"/>
                </a:solidFill>
                <a:highlight>
                  <a:srgbClr val="FFFFFF"/>
                </a:highlight>
                <a:latin typeface="Consolas" panose="020B0609020204030204" pitchFamily="49" charset="0"/>
              </a:rPr>
              <a:t>…</a:t>
            </a:r>
            <a:r>
              <a:rPr lang="en-US" sz="2000" dirty="0" smtClean="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a:p>
            <a:pPr marL="0" indent="0">
              <a:buNone/>
            </a:pPr>
            <a:r>
              <a:rPr lang="en-US" sz="2000" dirty="0" smtClean="0">
                <a:solidFill>
                  <a:srgbClr val="0000FF"/>
                </a:solidFill>
                <a:highlight>
                  <a:srgbClr val="FFFFFF"/>
                </a:highlight>
                <a:latin typeface="Consolas" panose="020B0609020204030204" pitchFamily="49" charset="0"/>
              </a:rPr>
              <a:t>  &lt;</a:t>
            </a:r>
            <a:r>
              <a:rPr lang="en-US" sz="2000" dirty="0">
                <a:solidFill>
                  <a:srgbClr val="A31515"/>
                </a:solidFill>
                <a:highlight>
                  <a:srgbClr val="FFFFFF"/>
                </a:highlight>
                <a:latin typeface="Consolas" panose="020B0609020204030204" pitchFamily="49" charset="0"/>
              </a:rPr>
              <a:t>Button</a:t>
            </a:r>
            <a:r>
              <a:rPr lang="en-US" sz="2000" dirty="0">
                <a:solidFill>
                  <a:srgbClr val="FF0000"/>
                </a:solidFill>
                <a:highlight>
                  <a:srgbClr val="FFFFFF"/>
                </a:highlight>
                <a:latin typeface="Consolas" panose="020B0609020204030204" pitchFamily="49" charset="0"/>
              </a:rPr>
              <a:t> Content</a:t>
            </a:r>
            <a:r>
              <a:rPr lang="en-US" sz="2000" dirty="0">
                <a:solidFill>
                  <a:srgbClr val="0000FF"/>
                </a:solidFill>
                <a:highlight>
                  <a:srgbClr val="FFFFFF"/>
                </a:highlight>
                <a:latin typeface="Consolas" panose="020B0609020204030204" pitchFamily="49" charset="0"/>
              </a:rPr>
              <a:t>="Download"</a:t>
            </a:r>
            <a:r>
              <a:rPr lang="en-US" sz="2000" dirty="0">
                <a:solidFill>
                  <a:srgbClr val="FF0000"/>
                </a:solidFill>
                <a:highlight>
                  <a:srgbClr val="FFFFFF"/>
                </a:highlight>
                <a:latin typeface="Consolas" panose="020B0609020204030204" pitchFamily="49" charset="0"/>
              </a:rPr>
              <a:t> </a:t>
            </a:r>
            <a:r>
              <a:rPr lang="en-US" sz="2000" dirty="0" err="1" smtClean="0">
                <a:solidFill>
                  <a:srgbClr val="FF0000"/>
                </a:solidFill>
                <a:highlight>
                  <a:srgbClr val="FFFFFF"/>
                </a:highlight>
                <a:latin typeface="Consolas" panose="020B0609020204030204" pitchFamily="49" charset="0"/>
              </a:rPr>
              <a:t>RP.RightOf</a:t>
            </a:r>
            <a:r>
              <a:rPr lang="en-US" sz="2000" dirty="0">
                <a:solidFill>
                  <a:srgbClr val="0000FF"/>
                </a:solidFill>
                <a:highlight>
                  <a:srgbClr val="FFFFFF"/>
                </a:highlight>
                <a:latin typeface="Consolas" panose="020B0609020204030204" pitchFamily="49" charset="0"/>
              </a:rPr>
              <a:t>="</a:t>
            </a:r>
            <a:r>
              <a:rPr lang="en-US" sz="2000" dirty="0" err="1">
                <a:solidFill>
                  <a:srgbClr val="0000FF"/>
                </a:solidFill>
                <a:highlight>
                  <a:srgbClr val="FFFFFF"/>
                </a:highlight>
                <a:latin typeface="Consolas" panose="020B0609020204030204" pitchFamily="49" charset="0"/>
              </a:rPr>
              <a:t>img</a:t>
            </a:r>
            <a:r>
              <a:rPr lang="en-US" sz="2000" dirty="0">
                <a:solidFill>
                  <a:srgbClr val="0000FF"/>
                </a:solidFill>
                <a:highlight>
                  <a:srgbClr val="FFFFFF"/>
                </a:highlight>
                <a:latin typeface="Consolas" panose="020B0609020204030204" pitchFamily="49" charset="0"/>
              </a:rPr>
              <a:t>"</a:t>
            </a:r>
            <a:r>
              <a:rPr lang="en-US" sz="2000" dirty="0">
                <a:solidFill>
                  <a:srgbClr val="FF0000"/>
                </a:solidFill>
                <a:highlight>
                  <a:srgbClr val="FFFFFF"/>
                </a:highlight>
                <a:latin typeface="Consolas" panose="020B0609020204030204" pitchFamily="49" charset="0"/>
              </a:rPr>
              <a:t> </a:t>
            </a:r>
            <a:r>
              <a:rPr lang="en-US" sz="2000" dirty="0" err="1" smtClean="0">
                <a:solidFill>
                  <a:srgbClr val="FF0000"/>
                </a:solidFill>
                <a:highlight>
                  <a:srgbClr val="FFFFFF"/>
                </a:highlight>
                <a:latin typeface="Consolas" panose="020B0609020204030204" pitchFamily="49" charset="0"/>
              </a:rPr>
              <a:t>RP.AlignBottomWithPanel</a:t>
            </a:r>
            <a:r>
              <a:rPr lang="en-US" sz="2000" dirty="0">
                <a:solidFill>
                  <a:srgbClr val="0000FF"/>
                </a:solidFill>
                <a:highlight>
                  <a:srgbClr val="FFFFFF"/>
                </a:highlight>
                <a:latin typeface="Consolas" panose="020B0609020204030204" pitchFamily="49" charset="0"/>
              </a:rPr>
              <a:t>="True"</a:t>
            </a:r>
            <a:r>
              <a:rPr lang="en-US" sz="2000" dirty="0">
                <a:solidFill>
                  <a:srgbClr val="FF0000"/>
                </a:solidFill>
                <a:highlight>
                  <a:srgbClr val="FFFFFF"/>
                </a:highlight>
                <a:latin typeface="Consolas" panose="020B0609020204030204" pitchFamily="49" charset="0"/>
              </a:rPr>
              <a:t> </a:t>
            </a:r>
            <a:r>
              <a:rPr lang="en-US" sz="2000" dirty="0" smtClean="0">
                <a:solidFill>
                  <a:srgbClr val="FF0000"/>
                </a:solidFill>
                <a:highlight>
                  <a:srgbClr val="FFFFFF"/>
                </a:highlight>
                <a:latin typeface="Consolas" panose="020B0609020204030204" pitchFamily="49" charset="0"/>
              </a:rPr>
              <a:t>…</a:t>
            </a:r>
            <a:r>
              <a:rPr lang="en-US" sz="2000" dirty="0" smtClean="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a:p>
            <a:pPr marL="0" indent="0">
              <a:buNone/>
            </a:pPr>
            <a:r>
              <a:rPr lang="en-US" sz="2000" dirty="0">
                <a:solidFill>
                  <a:srgbClr val="0000FF"/>
                </a:solidFill>
                <a:highlight>
                  <a:srgbClr val="FFFFFF"/>
                </a:highlight>
                <a:latin typeface="Consolas" panose="020B0609020204030204" pitchFamily="49" charset="0"/>
              </a:rPr>
              <a:t>&lt;/</a:t>
            </a:r>
            <a:r>
              <a:rPr lang="en-US" sz="2000" dirty="0" err="1">
                <a:solidFill>
                  <a:srgbClr val="A31515"/>
                </a:solidFill>
                <a:highlight>
                  <a:srgbClr val="FFFFFF"/>
                </a:highlight>
                <a:latin typeface="Consolas" panose="020B0609020204030204" pitchFamily="49" charset="0"/>
              </a:rPr>
              <a:t>RelativePanel</a:t>
            </a:r>
            <a:r>
              <a:rPr lang="en-US" sz="2000" dirty="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p:txBody>
      </p:sp>
      <p:pic>
        <p:nvPicPr>
          <p:cNvPr id="4" name="Picture 3"/>
          <p:cNvPicPr>
            <a:picLocks noChangeAspect="1"/>
          </p:cNvPicPr>
          <p:nvPr/>
        </p:nvPicPr>
        <p:blipFill>
          <a:blip r:embed="rId3"/>
          <a:stretch>
            <a:fillRect/>
          </a:stretch>
        </p:blipFill>
        <p:spPr>
          <a:xfrm>
            <a:off x="5913437" y="525462"/>
            <a:ext cx="4679716" cy="2590800"/>
          </a:xfrm>
          <a:prstGeom prst="rect">
            <a:avLst/>
          </a:prstGeom>
        </p:spPr>
      </p:pic>
      <p:sp>
        <p:nvSpPr>
          <p:cNvPr id="6" name="Rectangle 5"/>
          <p:cNvSpPr/>
          <p:nvPr/>
        </p:nvSpPr>
        <p:spPr bwMode="auto">
          <a:xfrm>
            <a:off x="7679368" y="2172628"/>
            <a:ext cx="1324448" cy="794669"/>
          </a:xfrm>
          <a:prstGeom prst="rect">
            <a:avLst/>
          </a:prstGeom>
          <a:solidFill>
            <a:schemeClr val="bg1"/>
          </a:soli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274639" y="6366661"/>
            <a:ext cx="11658599" cy="664797"/>
          </a:xfrm>
          <a:prstGeom prst="rect">
            <a:avLst/>
          </a:prstGeom>
          <a:noFill/>
        </p:spPr>
        <p:txBody>
          <a:bodyPr wrap="square" lIns="182880" tIns="146304" rIns="182880" bIns="146304" rtlCol="0">
            <a:spAutoFit/>
          </a:bodyPr>
          <a:lstStyle/>
          <a:p>
            <a:r>
              <a:rPr lang="en-US" sz="2400" dirty="0"/>
              <a:t>Use with Triggers and Setters </a:t>
            </a:r>
            <a:r>
              <a:rPr lang="en-US" sz="2400" dirty="0" smtClean="0"/>
              <a:t>for more advanced responsive designs</a:t>
            </a:r>
            <a:endParaRPr lang="en-US" sz="2400" dirty="0"/>
          </a:p>
        </p:txBody>
      </p:sp>
      <p:grpSp>
        <p:nvGrpSpPr>
          <p:cNvPr id="2" name="Group 1"/>
          <p:cNvGrpSpPr/>
          <p:nvPr/>
        </p:nvGrpSpPr>
        <p:grpSpPr>
          <a:xfrm>
            <a:off x="7513637" y="2248304"/>
            <a:ext cx="3079516" cy="791758"/>
            <a:chOff x="7634521" y="2324504"/>
            <a:chExt cx="3079516" cy="791758"/>
          </a:xfrm>
        </p:grpSpPr>
        <p:pic>
          <p:nvPicPr>
            <p:cNvPr id="5" name="Picture 4"/>
            <p:cNvPicPr>
              <a:picLocks noChangeAspect="1"/>
            </p:cNvPicPr>
            <p:nvPr/>
          </p:nvPicPr>
          <p:blipFill>
            <a:blip r:embed="rId4"/>
            <a:stretch>
              <a:fillRect/>
            </a:stretch>
          </p:blipFill>
          <p:spPr>
            <a:xfrm>
              <a:off x="7701093" y="2324504"/>
              <a:ext cx="1412744" cy="791758"/>
            </a:xfrm>
            <a:prstGeom prst="rect">
              <a:avLst/>
            </a:prstGeom>
          </p:spPr>
        </p:pic>
        <p:cxnSp>
          <p:nvCxnSpPr>
            <p:cNvPr id="12" name="Straight Connector 11"/>
            <p:cNvCxnSpPr/>
            <p:nvPr/>
          </p:nvCxnSpPr>
          <p:spPr>
            <a:xfrm>
              <a:off x="7634521" y="2963862"/>
              <a:ext cx="3079516" cy="0"/>
            </a:xfrm>
            <a:prstGeom prst="line">
              <a:avLst/>
            </a:prstGeom>
            <a:ln w="28575">
              <a:solidFill>
                <a:srgbClr val="FF0000"/>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bwMode="auto">
          <a:xfrm>
            <a:off x="7621353" y="692266"/>
            <a:ext cx="3048000" cy="29039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auto">
          <a:xfrm>
            <a:off x="7646930" y="1062416"/>
            <a:ext cx="3048000" cy="29039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bwMode="auto">
          <a:xfrm>
            <a:off x="7596041" y="1338495"/>
            <a:ext cx="3378111" cy="69364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6" name="TextBox 15"/>
          <p:cNvSpPr txBox="1"/>
          <p:nvPr/>
        </p:nvSpPr>
        <p:spPr>
          <a:xfrm>
            <a:off x="270634" y="6392862"/>
            <a:ext cx="11658599" cy="664797"/>
          </a:xfrm>
          <a:prstGeom prst="rect">
            <a:avLst/>
          </a:prstGeom>
          <a:noFill/>
        </p:spPr>
        <p:txBody>
          <a:bodyPr wrap="square" lIns="182880" tIns="146304" rIns="182880" bIns="146304" rtlCol="0">
            <a:spAutoFit/>
          </a:bodyPr>
          <a:lstStyle/>
          <a:p>
            <a:r>
              <a:rPr lang="en-US" sz="2400" dirty="0" smtClean="0"/>
              <a:t>Note: RP above should be replaced with </a:t>
            </a:r>
            <a:r>
              <a:rPr lang="en-US" sz="2400" dirty="0" err="1" smtClean="0"/>
              <a:t>RelativePanel</a:t>
            </a:r>
            <a:r>
              <a:rPr lang="en-US" sz="2400" dirty="0" smtClean="0"/>
              <a:t> (shortened for readability)</a:t>
            </a:r>
            <a:endParaRPr lang="en-US" sz="2400" dirty="0"/>
          </a:p>
        </p:txBody>
      </p:sp>
    </p:spTree>
    <p:extLst>
      <p:ext uri="{BB962C8B-B14F-4D97-AF65-F5344CB8AC3E}">
        <p14:creationId xmlns:p14="http://schemas.microsoft.com/office/powerpoint/2010/main" val="3553798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par>
                                <p:cTn id="8" presetID="10" presetClass="exit" presetSubtype="0" fill="hold" grpId="0"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500"/>
                                        <p:tgtEl>
                                          <p:spTgt spid="8">
                                            <p:txEl>
                                              <p:pRg st="3" end="3"/>
                                            </p:txEl>
                                          </p:spTgt>
                                        </p:tgtEl>
                                      </p:cBhvr>
                                    </p:animEffect>
                                  </p:childTnLst>
                                </p:cTn>
                              </p:par>
                              <p:par>
                                <p:cTn id="19" presetID="10" presetClass="exit" presetSubtype="0" fill="hold" grpId="0" nodeType="withEffect">
                                  <p:stCondLst>
                                    <p:cond delay="0"/>
                                  </p:stCondLst>
                                  <p:childTnLst>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6"/>
                                        </p:tgtEl>
                                      </p:cBhvr>
                                    </p:animEffect>
                                    <p:set>
                                      <p:cBhvr>
                                        <p:cTn id="24" dur="1" fill="hold">
                                          <p:stCondLst>
                                            <p:cond delay="499"/>
                                          </p:stCondLst>
                                        </p:cTn>
                                        <p:tgtEl>
                                          <p:spTgt spid="1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animEffect transition="in" filter="fade">
                                      <p:cBhvr>
                                        <p:cTn id="29" dur="500"/>
                                        <p:tgtEl>
                                          <p:spTgt spid="8">
                                            <p:txEl>
                                              <p:pRg st="4" end="4"/>
                                            </p:txEl>
                                          </p:spTgt>
                                        </p:tgtEl>
                                      </p:cBhvr>
                                    </p:animEffect>
                                  </p:childTnLst>
                                </p:cTn>
                              </p:par>
                              <p:par>
                                <p:cTn id="30" presetID="10" presetClass="exit" presetSubtype="0" fill="hold" grpId="0" nodeType="withEffect">
                                  <p:stCondLst>
                                    <p:cond delay="0"/>
                                  </p:stCondLst>
                                  <p:childTnLst>
                                    <p:animEffect transition="out" filter="fade">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fade">
                                      <p:cBhvr>
                                        <p:cTn id="37" dur="500"/>
                                        <p:tgtEl>
                                          <p:spTgt spid="8">
                                            <p:txEl>
                                              <p:pRg st="5" end="5"/>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animBg="1"/>
      <p:bldP spid="13" grpId="0" animBg="1"/>
      <p:bldP spid="15" grpId="0" animBg="1"/>
      <p:bldP spid="16" grpId="0"/>
      <p:bldP spid="16"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0"/>
            <a:ext cx="12436476" cy="6994525"/>
          </a:xfrm>
        </p:spPr>
        <p:txBody>
          <a:bodyPr anchor="ctr"/>
          <a:lstStyle/>
          <a:p>
            <a:pPr algn="ctr"/>
            <a:r>
              <a:rPr lang="en-US" dirty="0" smtClean="0"/>
              <a:t>Demo</a:t>
            </a:r>
            <a:endParaRPr lang="en-US" dirty="0"/>
          </a:p>
        </p:txBody>
      </p:sp>
    </p:spTree>
    <p:extLst>
      <p:ext uri="{BB962C8B-B14F-4D97-AF65-F5344CB8AC3E}">
        <p14:creationId xmlns:p14="http://schemas.microsoft.com/office/powerpoint/2010/main" val="3013003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XAML Performance in Windows 10</a:t>
            </a:r>
            <a:endParaRPr lang="en-US" dirty="0"/>
          </a:p>
        </p:txBody>
      </p:sp>
    </p:spTree>
    <p:extLst>
      <p:ext uri="{BB962C8B-B14F-4D97-AF65-F5344CB8AC3E}">
        <p14:creationId xmlns:p14="http://schemas.microsoft.com/office/powerpoint/2010/main" val="62416836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Validating XAML </a:t>
            </a:r>
            <a:r>
              <a:rPr lang="en-US" i="1" dirty="0" smtClean="0"/>
              <a:t>in</a:t>
            </a:r>
            <a:r>
              <a:rPr lang="en-US" dirty="0" smtClean="0"/>
              <a:t> Windows 10</a:t>
            </a:r>
            <a:endParaRPr lang="en-US" dirty="0"/>
          </a:p>
        </p:txBody>
      </p:sp>
      <p:pic>
        <p:nvPicPr>
          <p:cNvPr id="7" name="Picture 6"/>
          <p:cNvPicPr>
            <a:picLocks noChangeAspect="1"/>
          </p:cNvPicPr>
          <p:nvPr/>
        </p:nvPicPr>
        <p:blipFill>
          <a:blip r:embed="rId3"/>
          <a:stretch>
            <a:fillRect/>
          </a:stretch>
        </p:blipFill>
        <p:spPr>
          <a:xfrm>
            <a:off x="915377" y="1287462"/>
            <a:ext cx="7360260" cy="3514140"/>
          </a:xfrm>
          <a:prstGeom prst="rect">
            <a:avLst/>
          </a:prstGeom>
        </p:spPr>
      </p:pic>
      <p:pic>
        <p:nvPicPr>
          <p:cNvPr id="8" name="Picture 7"/>
          <p:cNvPicPr>
            <a:picLocks noChangeAspect="1"/>
          </p:cNvPicPr>
          <p:nvPr/>
        </p:nvPicPr>
        <p:blipFill>
          <a:blip r:embed="rId4"/>
          <a:stretch>
            <a:fillRect/>
          </a:stretch>
        </p:blipFill>
        <p:spPr>
          <a:xfrm>
            <a:off x="274639" y="2590816"/>
            <a:ext cx="6840484" cy="3952875"/>
          </a:xfrm>
          <a:prstGeom prst="rect">
            <a:avLst/>
          </a:prstGeom>
          <a:ln>
            <a:solidFill>
              <a:srgbClr val="00188F"/>
            </a:solidFill>
          </a:ln>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16032" y="830262"/>
            <a:ext cx="3304504" cy="5873206"/>
          </a:xfrm>
          <a:prstGeom prst="rect">
            <a:avLst/>
          </a:prstGeom>
        </p:spPr>
      </p:pic>
      <p:pic>
        <p:nvPicPr>
          <p:cNvPr id="12" name="Picture 11"/>
          <p:cNvPicPr>
            <a:picLocks noChangeAspect="1"/>
          </p:cNvPicPr>
          <p:nvPr/>
        </p:nvPicPr>
        <p:blipFill>
          <a:blip r:embed="rId6"/>
          <a:stretch>
            <a:fillRect/>
          </a:stretch>
        </p:blipFill>
        <p:spPr>
          <a:xfrm>
            <a:off x="5300602" y="3175344"/>
            <a:ext cx="4575944" cy="3804419"/>
          </a:xfrm>
          <a:prstGeom prst="rect">
            <a:avLst/>
          </a:prstGeom>
        </p:spPr>
      </p:pic>
    </p:spTree>
    <p:extLst>
      <p:ext uri="{BB962C8B-B14F-4D97-AF65-F5344CB8AC3E}">
        <p14:creationId xmlns:p14="http://schemas.microsoft.com/office/powerpoint/2010/main" val="202970733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427037" y="1744662"/>
            <a:ext cx="8229600" cy="3847207"/>
          </a:xfrm>
          <a:prstGeom prst="rect">
            <a:avLst/>
          </a:prstGeom>
          <a:solidFill>
            <a:schemeClr val="bg1"/>
          </a:solidFill>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solidFill>
                  <a:srgbClr val="0000FF"/>
                </a:solidFill>
                <a:highlight>
                  <a:srgbClr val="FFFFFF"/>
                </a:highlight>
                <a:latin typeface="Consolas" panose="020B0609020204030204" pitchFamily="49" charset="0"/>
              </a:rPr>
              <a:t>&lt;</a:t>
            </a:r>
            <a:r>
              <a:rPr lang="en-US" sz="2000" dirty="0" err="1" smtClean="0">
                <a:solidFill>
                  <a:srgbClr val="A31515"/>
                </a:solidFill>
                <a:highlight>
                  <a:srgbClr val="FFFFFF"/>
                </a:highlight>
                <a:latin typeface="Consolas" panose="020B0609020204030204" pitchFamily="49" charset="0"/>
              </a:rPr>
              <a:t>ListView</a:t>
            </a:r>
            <a:r>
              <a:rPr lang="en-US" sz="2000" dirty="0" smtClean="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a:p>
            <a:pPr marL="0" indent="0">
              <a:buNone/>
            </a:pPr>
            <a:r>
              <a:rPr lang="en-US" sz="2000" dirty="0" smtClean="0">
                <a:solidFill>
                  <a:srgbClr val="0000FF"/>
                </a:solidFill>
                <a:highlight>
                  <a:srgbClr val="FFFFFF"/>
                </a:highlight>
                <a:latin typeface="Consolas" panose="020B0609020204030204" pitchFamily="49" charset="0"/>
              </a:rPr>
              <a:t>  &lt;</a:t>
            </a:r>
            <a:r>
              <a:rPr lang="en-US" sz="2000" dirty="0" err="1">
                <a:solidFill>
                  <a:srgbClr val="A31515"/>
                </a:solidFill>
                <a:highlight>
                  <a:srgbClr val="FFFFFF"/>
                </a:highlight>
                <a:latin typeface="Consolas" panose="020B0609020204030204" pitchFamily="49" charset="0"/>
              </a:rPr>
              <a:t>ListView.ItemTemplate</a:t>
            </a:r>
            <a:r>
              <a:rPr lang="en-US" sz="2000" dirty="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a:p>
            <a:pPr marL="0" indent="0">
              <a:buNone/>
            </a:pPr>
            <a:r>
              <a:rPr lang="en-US" sz="2000" dirty="0" smtClean="0">
                <a:solidFill>
                  <a:srgbClr val="0000FF"/>
                </a:solidFill>
                <a:highlight>
                  <a:srgbClr val="FFFFFF"/>
                </a:highlight>
                <a:latin typeface="Consolas" panose="020B0609020204030204" pitchFamily="49" charset="0"/>
              </a:rPr>
              <a:t>    &lt;</a:t>
            </a:r>
            <a:r>
              <a:rPr lang="en-US" sz="2000" dirty="0" err="1" smtClean="0">
                <a:solidFill>
                  <a:srgbClr val="A31515"/>
                </a:solidFill>
                <a:highlight>
                  <a:srgbClr val="FFFFFF"/>
                </a:highlight>
                <a:latin typeface="Consolas" panose="020B0609020204030204" pitchFamily="49" charset="0"/>
              </a:rPr>
              <a:t>DataTemplate</a:t>
            </a:r>
            <a:r>
              <a:rPr lang="en-US" sz="2000" dirty="0" smtClean="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a:p>
            <a:pPr marL="0" indent="0">
              <a:buNone/>
            </a:pPr>
            <a:r>
              <a:rPr lang="en-US" sz="2000" dirty="0" smtClean="0">
                <a:solidFill>
                  <a:srgbClr val="0000FF"/>
                </a:solidFill>
                <a:highlight>
                  <a:srgbClr val="FFFFFF"/>
                </a:highlight>
                <a:latin typeface="Consolas" panose="020B0609020204030204" pitchFamily="49" charset="0"/>
              </a:rPr>
              <a:t>      &lt;</a:t>
            </a:r>
            <a:r>
              <a:rPr lang="en-US" sz="2000" dirty="0" err="1" smtClean="0">
                <a:solidFill>
                  <a:srgbClr val="A31515"/>
                </a:solidFill>
                <a:highlight>
                  <a:srgbClr val="FFFFFF"/>
                </a:highlight>
                <a:latin typeface="Consolas" panose="020B0609020204030204" pitchFamily="49" charset="0"/>
              </a:rPr>
              <a:t>StackPanel</a:t>
            </a:r>
            <a:r>
              <a:rPr lang="en-US" sz="2000" dirty="0" smtClean="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a:p>
            <a:pPr marL="0" indent="0">
              <a:buNone/>
            </a:pPr>
            <a:r>
              <a:rPr lang="en-US" sz="2000" dirty="0" smtClean="0">
                <a:solidFill>
                  <a:srgbClr val="0000FF"/>
                </a:solidFill>
                <a:highlight>
                  <a:srgbClr val="FFFFFF"/>
                </a:highlight>
                <a:latin typeface="Consolas" panose="020B0609020204030204" pitchFamily="49" charset="0"/>
              </a:rPr>
              <a:t>        &lt;</a:t>
            </a:r>
            <a:r>
              <a:rPr lang="en-US" sz="2000" dirty="0" err="1">
                <a:solidFill>
                  <a:srgbClr val="A31515"/>
                </a:solidFill>
                <a:highlight>
                  <a:srgbClr val="FFFFFF"/>
                </a:highlight>
                <a:latin typeface="Consolas" panose="020B0609020204030204" pitchFamily="49" charset="0"/>
              </a:rPr>
              <a:t>SymbolIcon</a:t>
            </a:r>
            <a:r>
              <a:rPr lang="en-US" sz="2000" dirty="0">
                <a:solidFill>
                  <a:srgbClr val="FF0000"/>
                </a:solidFill>
                <a:highlight>
                  <a:srgbClr val="FFFFFF"/>
                </a:highlight>
                <a:latin typeface="Consolas" panose="020B0609020204030204" pitchFamily="49" charset="0"/>
              </a:rPr>
              <a:t> Symbol</a:t>
            </a:r>
            <a:r>
              <a:rPr lang="en-US" sz="2000" dirty="0" smtClean="0">
                <a:solidFill>
                  <a:srgbClr val="0000FF"/>
                </a:solidFill>
                <a:highlight>
                  <a:srgbClr val="FFFFFF"/>
                </a:highlight>
                <a:latin typeface="Consolas" panose="020B0609020204030204" pitchFamily="49" charset="0"/>
              </a:rPr>
              <a:t>="{</a:t>
            </a:r>
            <a:r>
              <a:rPr lang="en-US" sz="2000" b="1" dirty="0" smtClean="0">
                <a:solidFill>
                  <a:srgbClr val="A31515"/>
                </a:solidFill>
                <a:highlight>
                  <a:srgbClr val="FFFFFF"/>
                </a:highlight>
                <a:latin typeface="Consolas" panose="020B0609020204030204" pitchFamily="49" charset="0"/>
              </a:rPr>
              <a:t>Binding</a:t>
            </a:r>
            <a:r>
              <a:rPr lang="en-US" sz="2000" dirty="0" smtClean="0">
                <a:solidFill>
                  <a:srgbClr val="FF0000"/>
                </a:solidFill>
                <a:highlight>
                  <a:srgbClr val="FFFFFF"/>
                </a:highlight>
                <a:latin typeface="Consolas" panose="020B0609020204030204" pitchFamily="49" charset="0"/>
              </a:rPr>
              <a:t> </a:t>
            </a:r>
            <a:r>
              <a:rPr lang="en-US" sz="2000" dirty="0">
                <a:solidFill>
                  <a:srgbClr val="FF0000"/>
                </a:solidFill>
                <a:highlight>
                  <a:srgbClr val="FFFFFF"/>
                </a:highlight>
                <a:latin typeface="Consolas" panose="020B0609020204030204" pitchFamily="49" charset="0"/>
              </a:rPr>
              <a:t>Symbol</a:t>
            </a:r>
            <a:r>
              <a:rPr lang="en-US" sz="2000" dirty="0" smtClean="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a:p>
            <a:pPr marL="0" indent="0">
              <a:buNone/>
            </a:pPr>
            <a:r>
              <a:rPr lang="en-US" sz="2000" dirty="0" smtClean="0">
                <a:solidFill>
                  <a:srgbClr val="0000FF"/>
                </a:solidFill>
                <a:highlight>
                  <a:srgbClr val="FFFFFF"/>
                </a:highlight>
                <a:latin typeface="Consolas" panose="020B0609020204030204" pitchFamily="49" charset="0"/>
              </a:rPr>
              <a:t>        &lt;</a:t>
            </a:r>
            <a:r>
              <a:rPr lang="en-US" sz="2000" dirty="0" err="1" smtClean="0">
                <a:solidFill>
                  <a:srgbClr val="A31515"/>
                </a:solidFill>
                <a:highlight>
                  <a:srgbClr val="FFFFFF"/>
                </a:highlight>
                <a:latin typeface="Consolas" panose="020B0609020204030204" pitchFamily="49" charset="0"/>
              </a:rPr>
              <a:t>TextBlock</a:t>
            </a:r>
            <a:r>
              <a:rPr lang="en-US" sz="2000" dirty="0" smtClean="0">
                <a:solidFill>
                  <a:srgbClr val="FF0000"/>
                </a:solidFill>
                <a:highlight>
                  <a:srgbClr val="FFFFFF"/>
                </a:highlight>
                <a:latin typeface="Consolas" panose="020B0609020204030204" pitchFamily="49" charset="0"/>
              </a:rPr>
              <a:t> </a:t>
            </a:r>
            <a:r>
              <a:rPr lang="en-US" sz="2000" dirty="0">
                <a:solidFill>
                  <a:srgbClr val="FF0000"/>
                </a:solidFill>
                <a:highlight>
                  <a:srgbClr val="FFFFFF"/>
                </a:highlight>
                <a:latin typeface="Consolas" panose="020B0609020204030204" pitchFamily="49" charset="0"/>
              </a:rPr>
              <a:t>Text</a:t>
            </a:r>
            <a:r>
              <a:rPr lang="en-US" sz="2000" dirty="0" smtClean="0">
                <a:solidFill>
                  <a:srgbClr val="0000FF"/>
                </a:solidFill>
                <a:highlight>
                  <a:srgbClr val="FFFFFF"/>
                </a:highlight>
                <a:latin typeface="Consolas" panose="020B0609020204030204" pitchFamily="49" charset="0"/>
              </a:rPr>
              <a:t>="{</a:t>
            </a:r>
            <a:r>
              <a:rPr lang="en-US" sz="2000" b="1" dirty="0" smtClean="0">
                <a:solidFill>
                  <a:srgbClr val="A31515"/>
                </a:solidFill>
                <a:highlight>
                  <a:srgbClr val="FFFFFF"/>
                </a:highlight>
                <a:latin typeface="Consolas" panose="020B0609020204030204" pitchFamily="49" charset="0"/>
              </a:rPr>
              <a:t>Binding</a:t>
            </a:r>
            <a:r>
              <a:rPr lang="en-US" sz="2000" dirty="0" smtClean="0">
                <a:solidFill>
                  <a:srgbClr val="FF0000"/>
                </a:solidFill>
                <a:highlight>
                  <a:srgbClr val="FFFFFF"/>
                </a:highlight>
                <a:latin typeface="Consolas" panose="020B0609020204030204" pitchFamily="49" charset="0"/>
              </a:rPr>
              <a:t> </a:t>
            </a:r>
            <a:r>
              <a:rPr lang="en-US" sz="2000" dirty="0">
                <a:solidFill>
                  <a:srgbClr val="FF0000"/>
                </a:solidFill>
                <a:highlight>
                  <a:srgbClr val="FFFFFF"/>
                </a:highlight>
                <a:latin typeface="Consolas" panose="020B0609020204030204" pitchFamily="49" charset="0"/>
              </a:rPr>
              <a:t>Name</a:t>
            </a:r>
            <a:r>
              <a:rPr lang="en-US" sz="2000" dirty="0" smtClean="0">
                <a:solidFill>
                  <a:srgbClr val="0000FF"/>
                </a:solidFill>
                <a:highlight>
                  <a:srgbClr val="FFFFFF"/>
                </a:highlight>
                <a:latin typeface="Consolas" panose="020B0609020204030204" pitchFamily="49" charset="0"/>
              </a:rPr>
              <a:t>}"/&gt;</a:t>
            </a:r>
          </a:p>
          <a:p>
            <a:pPr marL="0" indent="0">
              <a:buNone/>
            </a:pPr>
            <a:r>
              <a:rPr lang="en-US" sz="2000" dirty="0" smtClean="0">
                <a:solidFill>
                  <a:srgbClr val="0000FF"/>
                </a:solidFill>
                <a:highlight>
                  <a:srgbClr val="FFFFFF"/>
                </a:highlight>
                <a:latin typeface="Consolas" panose="020B0609020204030204" pitchFamily="49" charset="0"/>
                <a:ea typeface="Calibri" panose="020F0502020204030204" pitchFamily="34" charset="0"/>
              </a:rPr>
              <a:t>        &lt;</a:t>
            </a:r>
            <a:r>
              <a:rPr lang="en-US" sz="2000" dirty="0">
                <a:solidFill>
                  <a:srgbClr val="A31515"/>
                </a:solidFill>
                <a:highlight>
                  <a:srgbClr val="FFFFFF"/>
                </a:highlight>
                <a:latin typeface="Consolas" panose="020B0609020204030204" pitchFamily="49" charset="0"/>
                <a:ea typeface="Calibri" panose="020F0502020204030204" pitchFamily="34" charset="0"/>
              </a:rPr>
              <a:t>Button</a:t>
            </a:r>
            <a:r>
              <a:rPr lang="en-US" sz="2000" dirty="0">
                <a:solidFill>
                  <a:srgbClr val="FF0000"/>
                </a:solidFill>
                <a:highlight>
                  <a:srgbClr val="FFFFFF"/>
                </a:highlight>
                <a:latin typeface="Consolas" panose="020B0609020204030204" pitchFamily="49" charset="0"/>
                <a:ea typeface="Calibri" panose="020F0502020204030204" pitchFamily="34" charset="0"/>
              </a:rPr>
              <a:t> Click</a:t>
            </a:r>
            <a:r>
              <a:rPr lang="en-US" sz="2000" dirty="0" smtClean="0">
                <a:solidFill>
                  <a:srgbClr val="0000FF"/>
                </a:solidFill>
                <a:highlight>
                  <a:srgbClr val="FFFFFF"/>
                </a:highlight>
                <a:latin typeface="Consolas" panose="020B0609020204030204" pitchFamily="49" charset="0"/>
                <a:ea typeface="Calibri" panose="020F0502020204030204" pitchFamily="34" charset="0"/>
              </a:rPr>
              <a:t>=</a:t>
            </a:r>
            <a:r>
              <a:rPr lang="en-US" sz="2000" dirty="0">
                <a:solidFill>
                  <a:srgbClr val="0000FF"/>
                </a:solidFill>
                <a:highlight>
                  <a:srgbClr val="FFFFFF"/>
                </a:highlight>
                <a:latin typeface="Consolas" panose="020B0609020204030204" pitchFamily="49" charset="0"/>
              </a:rPr>
              <a:t>"</a:t>
            </a:r>
            <a:r>
              <a:rPr lang="en-US" sz="2000" b="1" dirty="0" err="1" smtClean="0">
                <a:solidFill>
                  <a:srgbClr val="FF0000"/>
                </a:solidFill>
                <a:highlight>
                  <a:srgbClr val="FFFFFF"/>
                </a:highlight>
                <a:latin typeface="Consolas" panose="020B0609020204030204" pitchFamily="49" charset="0"/>
                <a:ea typeface="Calibri" panose="020F0502020204030204" pitchFamily="34" charset="0"/>
              </a:rPr>
              <a:t>Button_ClickHandler</a:t>
            </a:r>
            <a:r>
              <a:rPr lang="en-US" sz="2000" dirty="0" smtClean="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a:p>
            <a:pPr marL="0" indent="0">
              <a:buNone/>
            </a:pPr>
            <a:r>
              <a:rPr lang="en-US" sz="2000" dirty="0" smtClean="0">
                <a:solidFill>
                  <a:srgbClr val="0000FF"/>
                </a:solidFill>
                <a:highlight>
                  <a:srgbClr val="FFFFFF"/>
                </a:highlight>
                <a:latin typeface="Consolas" panose="020B0609020204030204" pitchFamily="49" charset="0"/>
              </a:rPr>
              <a:t>      &lt;/</a:t>
            </a:r>
            <a:r>
              <a:rPr lang="en-US" sz="2000" dirty="0" err="1">
                <a:solidFill>
                  <a:srgbClr val="A31515"/>
                </a:solidFill>
                <a:highlight>
                  <a:srgbClr val="FFFFFF"/>
                </a:highlight>
                <a:latin typeface="Consolas" panose="020B0609020204030204" pitchFamily="49" charset="0"/>
              </a:rPr>
              <a:t>StackPanel</a:t>
            </a:r>
            <a:r>
              <a:rPr lang="en-US" sz="2000" dirty="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a:p>
            <a:pPr marL="0" indent="0">
              <a:buNone/>
            </a:pPr>
            <a:r>
              <a:rPr lang="en-US" sz="2000" dirty="0" smtClean="0">
                <a:solidFill>
                  <a:srgbClr val="0000FF"/>
                </a:solidFill>
                <a:highlight>
                  <a:srgbClr val="FFFFFF"/>
                </a:highlight>
                <a:latin typeface="Consolas" panose="020B0609020204030204" pitchFamily="49" charset="0"/>
              </a:rPr>
              <a:t>    &lt;/</a:t>
            </a:r>
            <a:r>
              <a:rPr lang="en-US" sz="2000" dirty="0" err="1">
                <a:solidFill>
                  <a:srgbClr val="A31515"/>
                </a:solidFill>
                <a:highlight>
                  <a:srgbClr val="FFFFFF"/>
                </a:highlight>
                <a:latin typeface="Consolas" panose="020B0609020204030204" pitchFamily="49" charset="0"/>
              </a:rPr>
              <a:t>DataTemplate</a:t>
            </a:r>
            <a:r>
              <a:rPr lang="en-US" sz="2000" dirty="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a:p>
            <a:pPr marL="0" indent="0">
              <a:buNone/>
            </a:pPr>
            <a:r>
              <a:rPr lang="en-US" sz="2000" dirty="0" smtClean="0">
                <a:solidFill>
                  <a:srgbClr val="0000FF"/>
                </a:solidFill>
                <a:highlight>
                  <a:srgbClr val="FFFFFF"/>
                </a:highlight>
                <a:latin typeface="Consolas" panose="020B0609020204030204" pitchFamily="49" charset="0"/>
              </a:rPr>
              <a:t>  &lt;/</a:t>
            </a:r>
            <a:r>
              <a:rPr lang="en-US" sz="2000" dirty="0" err="1">
                <a:solidFill>
                  <a:srgbClr val="A31515"/>
                </a:solidFill>
                <a:highlight>
                  <a:srgbClr val="FFFFFF"/>
                </a:highlight>
                <a:latin typeface="Consolas" panose="020B0609020204030204" pitchFamily="49" charset="0"/>
              </a:rPr>
              <a:t>ListView.ItemTemplate</a:t>
            </a:r>
            <a:r>
              <a:rPr lang="en-US" sz="2000" dirty="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a:p>
            <a:pPr marL="0" indent="0">
              <a:buNone/>
            </a:pPr>
            <a:r>
              <a:rPr lang="en-US" sz="2000" dirty="0">
                <a:solidFill>
                  <a:srgbClr val="0000FF"/>
                </a:solidFill>
                <a:highlight>
                  <a:srgbClr val="FFFFFF"/>
                </a:highlight>
                <a:latin typeface="Consolas" panose="020B0609020204030204" pitchFamily="49" charset="0"/>
              </a:rPr>
              <a:t>&lt;/</a:t>
            </a:r>
            <a:r>
              <a:rPr lang="en-US" sz="2000" dirty="0" err="1">
                <a:solidFill>
                  <a:srgbClr val="A31515"/>
                </a:solidFill>
                <a:highlight>
                  <a:srgbClr val="FFFFFF"/>
                </a:highlight>
                <a:latin typeface="Consolas" panose="020B0609020204030204" pitchFamily="49" charset="0"/>
              </a:rPr>
              <a:t>ListView</a:t>
            </a:r>
            <a:r>
              <a:rPr lang="en-US" sz="2000" dirty="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p:txBody>
      </p:sp>
      <p:sp>
        <p:nvSpPr>
          <p:cNvPr id="6" name="Text Placeholder 2"/>
          <p:cNvSpPr txBox="1">
            <a:spLocks/>
          </p:cNvSpPr>
          <p:nvPr/>
        </p:nvSpPr>
        <p:spPr>
          <a:xfrm>
            <a:off x="427037" y="1744662"/>
            <a:ext cx="8229600" cy="3847207"/>
          </a:xfrm>
          <a:prstGeom prst="rect">
            <a:avLst/>
          </a:prstGeom>
          <a:solidFill>
            <a:schemeClr val="bg1"/>
          </a:solidFill>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solidFill>
                  <a:srgbClr val="0000FF"/>
                </a:solidFill>
                <a:highlight>
                  <a:srgbClr val="FFFFFF"/>
                </a:highlight>
                <a:latin typeface="Consolas" panose="020B0609020204030204" pitchFamily="49" charset="0"/>
              </a:rPr>
              <a:t>&lt;</a:t>
            </a:r>
            <a:r>
              <a:rPr lang="en-US" sz="2000" dirty="0" err="1" smtClean="0">
                <a:solidFill>
                  <a:srgbClr val="A31515"/>
                </a:solidFill>
                <a:highlight>
                  <a:srgbClr val="FFFFFF"/>
                </a:highlight>
                <a:latin typeface="Consolas" panose="020B0609020204030204" pitchFamily="49" charset="0"/>
              </a:rPr>
              <a:t>ListView</a:t>
            </a:r>
            <a:r>
              <a:rPr lang="en-US" sz="2000" dirty="0" smtClean="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a:p>
            <a:pPr marL="0" indent="0">
              <a:buNone/>
            </a:pPr>
            <a:r>
              <a:rPr lang="en-US" sz="2000" dirty="0" smtClean="0">
                <a:solidFill>
                  <a:srgbClr val="0000FF"/>
                </a:solidFill>
                <a:highlight>
                  <a:srgbClr val="FFFFFF"/>
                </a:highlight>
                <a:latin typeface="Consolas" panose="020B0609020204030204" pitchFamily="49" charset="0"/>
              </a:rPr>
              <a:t>  &lt;</a:t>
            </a:r>
            <a:r>
              <a:rPr lang="en-US" sz="2000" dirty="0" err="1">
                <a:solidFill>
                  <a:srgbClr val="A31515"/>
                </a:solidFill>
                <a:highlight>
                  <a:srgbClr val="FFFFFF"/>
                </a:highlight>
                <a:latin typeface="Consolas" panose="020B0609020204030204" pitchFamily="49" charset="0"/>
              </a:rPr>
              <a:t>ListView.ItemTemplate</a:t>
            </a:r>
            <a:r>
              <a:rPr lang="en-US" sz="2000" dirty="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a:p>
            <a:pPr marL="0" indent="0">
              <a:buNone/>
            </a:pPr>
            <a:r>
              <a:rPr lang="en-US" sz="2000" dirty="0" smtClean="0">
                <a:solidFill>
                  <a:srgbClr val="0000FF"/>
                </a:solidFill>
                <a:highlight>
                  <a:srgbClr val="FFFFFF"/>
                </a:highlight>
                <a:latin typeface="Consolas" panose="020B0609020204030204" pitchFamily="49" charset="0"/>
              </a:rPr>
              <a:t>    &lt;</a:t>
            </a:r>
            <a:r>
              <a:rPr lang="en-US" sz="2000" dirty="0" err="1" smtClean="0">
                <a:solidFill>
                  <a:srgbClr val="A31515"/>
                </a:solidFill>
                <a:highlight>
                  <a:srgbClr val="FFFFFF"/>
                </a:highlight>
                <a:latin typeface="Consolas" panose="020B0609020204030204" pitchFamily="49" charset="0"/>
              </a:rPr>
              <a:t>DataTemplate</a:t>
            </a:r>
            <a:r>
              <a:rPr lang="en-US" sz="2000" dirty="0" smtClean="0">
                <a:solidFill>
                  <a:srgbClr val="FF0000"/>
                </a:solidFill>
                <a:highlight>
                  <a:srgbClr val="FFFFFF"/>
                </a:highlight>
                <a:latin typeface="Consolas" panose="020B0609020204030204" pitchFamily="49" charset="0"/>
              </a:rPr>
              <a:t> </a:t>
            </a:r>
            <a:r>
              <a:rPr lang="en-US" sz="2000" b="1" dirty="0" smtClean="0">
                <a:solidFill>
                  <a:srgbClr val="FF0000"/>
                </a:solidFill>
                <a:highlight>
                  <a:srgbClr val="FFFFFF"/>
                </a:highlight>
                <a:latin typeface="Consolas" panose="020B0609020204030204" pitchFamily="49" charset="0"/>
              </a:rPr>
              <a:t>x</a:t>
            </a:r>
            <a:r>
              <a:rPr lang="en-US" sz="2000" b="1" dirty="0" smtClean="0">
                <a:solidFill>
                  <a:srgbClr val="0000FF"/>
                </a:solidFill>
                <a:highlight>
                  <a:srgbClr val="FFFFFF"/>
                </a:highlight>
                <a:latin typeface="Consolas" panose="020B0609020204030204" pitchFamily="49" charset="0"/>
              </a:rPr>
              <a:t>:</a:t>
            </a:r>
            <a:r>
              <a:rPr lang="en-US" sz="2000" b="1" dirty="0" smtClean="0">
                <a:solidFill>
                  <a:srgbClr val="FF0000"/>
                </a:solidFill>
                <a:highlight>
                  <a:srgbClr val="FFFFFF"/>
                </a:highlight>
                <a:latin typeface="Consolas" panose="020B0609020204030204" pitchFamily="49" charset="0"/>
              </a:rPr>
              <a:t>DataType</a:t>
            </a:r>
            <a:r>
              <a:rPr lang="en-US" sz="2000" b="1" dirty="0" smtClean="0">
                <a:solidFill>
                  <a:srgbClr val="0000FF"/>
                </a:solidFill>
                <a:highlight>
                  <a:srgbClr val="FFFFFF"/>
                </a:highlight>
                <a:latin typeface="Consolas" panose="020B0609020204030204" pitchFamily="49" charset="0"/>
              </a:rPr>
              <a:t>="local:FreeBookCategory"</a:t>
            </a:r>
            <a:r>
              <a:rPr lang="en-US" sz="2000" dirty="0" smtClean="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a:p>
            <a:pPr marL="0" indent="0">
              <a:buNone/>
            </a:pPr>
            <a:r>
              <a:rPr lang="en-US" sz="2000" dirty="0" smtClean="0">
                <a:solidFill>
                  <a:srgbClr val="0000FF"/>
                </a:solidFill>
                <a:highlight>
                  <a:srgbClr val="FFFFFF"/>
                </a:highlight>
                <a:latin typeface="Consolas" panose="020B0609020204030204" pitchFamily="49" charset="0"/>
              </a:rPr>
              <a:t>      &lt;</a:t>
            </a:r>
            <a:r>
              <a:rPr lang="en-US" sz="2000" dirty="0" err="1" smtClean="0">
                <a:solidFill>
                  <a:srgbClr val="A31515"/>
                </a:solidFill>
                <a:highlight>
                  <a:srgbClr val="FFFFFF"/>
                </a:highlight>
                <a:latin typeface="Consolas" panose="020B0609020204030204" pitchFamily="49" charset="0"/>
              </a:rPr>
              <a:t>StackPanel</a:t>
            </a:r>
            <a:r>
              <a:rPr lang="en-US" sz="2000" dirty="0" smtClean="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a:p>
            <a:pPr marL="0" indent="0">
              <a:buNone/>
            </a:pPr>
            <a:r>
              <a:rPr lang="en-US" sz="2000" dirty="0" smtClean="0">
                <a:solidFill>
                  <a:srgbClr val="0000FF"/>
                </a:solidFill>
                <a:highlight>
                  <a:srgbClr val="FFFFFF"/>
                </a:highlight>
                <a:latin typeface="Consolas" panose="020B0609020204030204" pitchFamily="49" charset="0"/>
              </a:rPr>
              <a:t>        &lt;</a:t>
            </a:r>
            <a:r>
              <a:rPr lang="en-US" sz="2000" dirty="0" err="1">
                <a:solidFill>
                  <a:srgbClr val="A31515"/>
                </a:solidFill>
                <a:highlight>
                  <a:srgbClr val="FFFFFF"/>
                </a:highlight>
                <a:latin typeface="Consolas" panose="020B0609020204030204" pitchFamily="49" charset="0"/>
              </a:rPr>
              <a:t>SymbolIcon</a:t>
            </a:r>
            <a:r>
              <a:rPr lang="en-US" sz="2000" dirty="0">
                <a:solidFill>
                  <a:srgbClr val="FF0000"/>
                </a:solidFill>
                <a:highlight>
                  <a:srgbClr val="FFFFFF"/>
                </a:highlight>
                <a:latin typeface="Consolas" panose="020B0609020204030204" pitchFamily="49" charset="0"/>
              </a:rPr>
              <a:t> Symbol</a:t>
            </a:r>
            <a:r>
              <a:rPr lang="en-US" sz="2000" dirty="0">
                <a:solidFill>
                  <a:srgbClr val="0000FF"/>
                </a:solidFill>
                <a:highlight>
                  <a:srgbClr val="FFFFFF"/>
                </a:highlight>
                <a:latin typeface="Consolas" panose="020B0609020204030204" pitchFamily="49" charset="0"/>
              </a:rPr>
              <a:t>="{</a:t>
            </a:r>
            <a:r>
              <a:rPr lang="en-US" sz="2000" b="1" dirty="0" err="1" smtClean="0">
                <a:solidFill>
                  <a:srgbClr val="A31515"/>
                </a:solidFill>
                <a:highlight>
                  <a:srgbClr val="FFFFFF"/>
                </a:highlight>
                <a:latin typeface="Consolas" panose="020B0609020204030204" pitchFamily="49" charset="0"/>
              </a:rPr>
              <a:t>x</a:t>
            </a:r>
            <a:r>
              <a:rPr lang="en-US" sz="2000" b="1" dirty="0" err="1" smtClean="0">
                <a:solidFill>
                  <a:srgbClr val="0000FF"/>
                </a:solidFill>
                <a:highlight>
                  <a:srgbClr val="FFFFFF"/>
                </a:highlight>
                <a:latin typeface="Consolas" panose="020B0609020204030204" pitchFamily="49" charset="0"/>
              </a:rPr>
              <a:t>:</a:t>
            </a:r>
            <a:r>
              <a:rPr lang="en-US" sz="2000" b="1" dirty="0" err="1" smtClean="0">
                <a:solidFill>
                  <a:srgbClr val="A31515"/>
                </a:solidFill>
                <a:highlight>
                  <a:srgbClr val="FFFFFF"/>
                </a:highlight>
                <a:latin typeface="Consolas" panose="020B0609020204030204" pitchFamily="49" charset="0"/>
              </a:rPr>
              <a:t>Bind</a:t>
            </a:r>
            <a:r>
              <a:rPr lang="en-US" sz="2000" dirty="0" smtClean="0">
                <a:solidFill>
                  <a:srgbClr val="FF0000"/>
                </a:solidFill>
                <a:highlight>
                  <a:srgbClr val="FFFFFF"/>
                </a:highlight>
                <a:latin typeface="Consolas" panose="020B0609020204030204" pitchFamily="49" charset="0"/>
              </a:rPr>
              <a:t> Symbol</a:t>
            </a:r>
            <a:r>
              <a:rPr lang="en-US" sz="2000" dirty="0" smtClean="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a:p>
            <a:pPr marL="0" indent="0">
              <a:buNone/>
            </a:pPr>
            <a:r>
              <a:rPr lang="en-US" sz="2000" dirty="0" smtClean="0">
                <a:solidFill>
                  <a:srgbClr val="0000FF"/>
                </a:solidFill>
                <a:highlight>
                  <a:srgbClr val="FFFFFF"/>
                </a:highlight>
                <a:latin typeface="Consolas" panose="020B0609020204030204" pitchFamily="49" charset="0"/>
              </a:rPr>
              <a:t>        &lt;</a:t>
            </a:r>
            <a:r>
              <a:rPr lang="en-US" sz="2000" dirty="0" err="1" smtClean="0">
                <a:solidFill>
                  <a:srgbClr val="A31515"/>
                </a:solidFill>
                <a:highlight>
                  <a:srgbClr val="FFFFFF"/>
                </a:highlight>
                <a:latin typeface="Consolas" panose="020B0609020204030204" pitchFamily="49" charset="0"/>
              </a:rPr>
              <a:t>TextBlock</a:t>
            </a:r>
            <a:r>
              <a:rPr lang="en-US" sz="2000" dirty="0" smtClean="0">
                <a:solidFill>
                  <a:srgbClr val="FF0000"/>
                </a:solidFill>
                <a:highlight>
                  <a:srgbClr val="FFFFFF"/>
                </a:highlight>
                <a:latin typeface="Consolas" panose="020B0609020204030204" pitchFamily="49" charset="0"/>
              </a:rPr>
              <a:t> </a:t>
            </a:r>
            <a:r>
              <a:rPr lang="en-US" sz="2000" dirty="0">
                <a:solidFill>
                  <a:srgbClr val="FF0000"/>
                </a:solidFill>
                <a:highlight>
                  <a:srgbClr val="FFFFFF"/>
                </a:highlight>
                <a:latin typeface="Consolas" panose="020B0609020204030204" pitchFamily="49" charset="0"/>
              </a:rPr>
              <a:t>Text</a:t>
            </a:r>
            <a:r>
              <a:rPr lang="en-US" sz="2000" dirty="0">
                <a:solidFill>
                  <a:srgbClr val="0000FF"/>
                </a:solidFill>
                <a:highlight>
                  <a:srgbClr val="FFFFFF"/>
                </a:highlight>
                <a:latin typeface="Consolas" panose="020B0609020204030204" pitchFamily="49" charset="0"/>
              </a:rPr>
              <a:t>="{</a:t>
            </a:r>
            <a:r>
              <a:rPr lang="en-US" sz="2000" b="1" dirty="0" err="1">
                <a:solidFill>
                  <a:srgbClr val="A31515"/>
                </a:solidFill>
                <a:highlight>
                  <a:srgbClr val="FFFFFF"/>
                </a:highlight>
                <a:latin typeface="Consolas" panose="020B0609020204030204" pitchFamily="49" charset="0"/>
              </a:rPr>
              <a:t>x</a:t>
            </a:r>
            <a:r>
              <a:rPr lang="en-US" sz="2000" b="1" dirty="0" err="1">
                <a:solidFill>
                  <a:srgbClr val="0000FF"/>
                </a:solidFill>
                <a:highlight>
                  <a:srgbClr val="FFFFFF"/>
                </a:highlight>
                <a:latin typeface="Consolas" panose="020B0609020204030204" pitchFamily="49" charset="0"/>
              </a:rPr>
              <a:t>:</a:t>
            </a:r>
            <a:r>
              <a:rPr lang="en-US" sz="2000" b="1" dirty="0" err="1">
                <a:solidFill>
                  <a:srgbClr val="A31515"/>
                </a:solidFill>
                <a:highlight>
                  <a:srgbClr val="FFFFFF"/>
                </a:highlight>
                <a:latin typeface="Consolas" panose="020B0609020204030204" pitchFamily="49" charset="0"/>
              </a:rPr>
              <a:t>Bind</a:t>
            </a:r>
            <a:r>
              <a:rPr lang="en-US" sz="2000" dirty="0">
                <a:solidFill>
                  <a:srgbClr val="FF0000"/>
                </a:solidFill>
                <a:highlight>
                  <a:srgbClr val="FFFFFF"/>
                </a:highlight>
                <a:latin typeface="Consolas" panose="020B0609020204030204" pitchFamily="49" charset="0"/>
              </a:rPr>
              <a:t> Name</a:t>
            </a:r>
            <a:r>
              <a:rPr lang="en-US" sz="2000" dirty="0" smtClean="0">
                <a:solidFill>
                  <a:srgbClr val="0000FF"/>
                </a:solidFill>
                <a:highlight>
                  <a:srgbClr val="FFFFFF"/>
                </a:highlight>
                <a:latin typeface="Consolas" panose="020B0609020204030204" pitchFamily="49" charset="0"/>
              </a:rPr>
              <a:t>}"/&gt;</a:t>
            </a:r>
          </a:p>
          <a:p>
            <a:pPr marL="0" indent="0">
              <a:buNone/>
            </a:pPr>
            <a:r>
              <a:rPr lang="en-US" sz="2000" dirty="0" smtClean="0">
                <a:solidFill>
                  <a:srgbClr val="0000FF"/>
                </a:solidFill>
                <a:highlight>
                  <a:srgbClr val="FFFFFF"/>
                </a:highlight>
                <a:latin typeface="Consolas" panose="020B0609020204030204" pitchFamily="49" charset="0"/>
                <a:ea typeface="Calibri" panose="020F0502020204030204" pitchFamily="34" charset="0"/>
              </a:rPr>
              <a:t>        &lt;</a:t>
            </a:r>
            <a:r>
              <a:rPr lang="en-US" sz="2000" dirty="0">
                <a:solidFill>
                  <a:srgbClr val="A31515"/>
                </a:solidFill>
                <a:highlight>
                  <a:srgbClr val="FFFFFF"/>
                </a:highlight>
                <a:latin typeface="Consolas" panose="020B0609020204030204" pitchFamily="49" charset="0"/>
                <a:ea typeface="Calibri" panose="020F0502020204030204" pitchFamily="34" charset="0"/>
              </a:rPr>
              <a:t>Button</a:t>
            </a:r>
            <a:r>
              <a:rPr lang="en-US" sz="2000" dirty="0">
                <a:solidFill>
                  <a:srgbClr val="FF0000"/>
                </a:solidFill>
                <a:highlight>
                  <a:srgbClr val="FFFFFF"/>
                </a:highlight>
                <a:latin typeface="Consolas" panose="020B0609020204030204" pitchFamily="49" charset="0"/>
                <a:ea typeface="Calibri" panose="020F0502020204030204" pitchFamily="34" charset="0"/>
              </a:rPr>
              <a:t> Click</a:t>
            </a:r>
            <a:r>
              <a:rPr lang="en-US" sz="2000" dirty="0">
                <a:solidFill>
                  <a:srgbClr val="0000FF"/>
                </a:solidFill>
                <a:highlight>
                  <a:srgbClr val="FFFFFF"/>
                </a:highlight>
                <a:latin typeface="Consolas" panose="020B0609020204030204" pitchFamily="49" charset="0"/>
                <a:ea typeface="Calibri" panose="020F0502020204030204" pitchFamily="34" charset="0"/>
              </a:rPr>
              <a:t>="{</a:t>
            </a:r>
            <a:r>
              <a:rPr lang="en-US" sz="2000" b="1" dirty="0" err="1">
                <a:solidFill>
                  <a:srgbClr val="A31515"/>
                </a:solidFill>
                <a:highlight>
                  <a:srgbClr val="FFFFFF"/>
                </a:highlight>
                <a:latin typeface="Consolas" panose="020B0609020204030204" pitchFamily="49" charset="0"/>
                <a:ea typeface="Calibri" panose="020F0502020204030204" pitchFamily="34" charset="0"/>
              </a:rPr>
              <a:t>x</a:t>
            </a:r>
            <a:r>
              <a:rPr lang="en-US" sz="2000" b="1" dirty="0" err="1">
                <a:solidFill>
                  <a:srgbClr val="0000FF"/>
                </a:solidFill>
                <a:highlight>
                  <a:srgbClr val="FFFFFF"/>
                </a:highlight>
                <a:latin typeface="Consolas" panose="020B0609020204030204" pitchFamily="49" charset="0"/>
                <a:ea typeface="Calibri" panose="020F0502020204030204" pitchFamily="34" charset="0"/>
              </a:rPr>
              <a:t>:</a:t>
            </a:r>
            <a:r>
              <a:rPr lang="en-US" sz="2000" b="1" dirty="0" err="1">
                <a:solidFill>
                  <a:srgbClr val="A31515"/>
                </a:solidFill>
                <a:highlight>
                  <a:srgbClr val="FFFFFF"/>
                </a:highlight>
                <a:latin typeface="Consolas" panose="020B0609020204030204" pitchFamily="49" charset="0"/>
                <a:ea typeface="Calibri" panose="020F0502020204030204" pitchFamily="34" charset="0"/>
              </a:rPr>
              <a:t>Bind</a:t>
            </a:r>
            <a:r>
              <a:rPr lang="en-US" sz="2000" b="1" dirty="0">
                <a:solidFill>
                  <a:srgbClr val="FF0000"/>
                </a:solidFill>
                <a:highlight>
                  <a:srgbClr val="FFFFFF"/>
                </a:highlight>
                <a:latin typeface="Consolas" panose="020B0609020204030204" pitchFamily="49" charset="0"/>
                <a:ea typeface="Calibri" panose="020F0502020204030204" pitchFamily="34" charset="0"/>
              </a:rPr>
              <a:t> Click</a:t>
            </a:r>
            <a:r>
              <a:rPr lang="en-US" sz="2000" dirty="0" smtClean="0">
                <a:solidFill>
                  <a:srgbClr val="0000FF"/>
                </a:solidFill>
                <a:highlight>
                  <a:srgbClr val="FFFFFF"/>
                </a:highlight>
                <a:latin typeface="Consolas" panose="020B0609020204030204" pitchFamily="49" charset="0"/>
                <a:ea typeface="Calibri" panose="020F0502020204030204" pitchFamily="34" charset="0"/>
              </a:rPr>
              <a:t>}</a:t>
            </a:r>
            <a:r>
              <a:rPr lang="en-US" sz="2000" dirty="0" smtClean="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a:p>
            <a:pPr marL="0" indent="0">
              <a:buNone/>
            </a:pPr>
            <a:r>
              <a:rPr lang="en-US" sz="2000" dirty="0" smtClean="0">
                <a:solidFill>
                  <a:srgbClr val="0000FF"/>
                </a:solidFill>
                <a:highlight>
                  <a:srgbClr val="FFFFFF"/>
                </a:highlight>
                <a:latin typeface="Consolas" panose="020B0609020204030204" pitchFamily="49" charset="0"/>
              </a:rPr>
              <a:t>      &lt;/</a:t>
            </a:r>
            <a:r>
              <a:rPr lang="en-US" sz="2000" dirty="0" err="1">
                <a:solidFill>
                  <a:srgbClr val="A31515"/>
                </a:solidFill>
                <a:highlight>
                  <a:srgbClr val="FFFFFF"/>
                </a:highlight>
                <a:latin typeface="Consolas" panose="020B0609020204030204" pitchFamily="49" charset="0"/>
              </a:rPr>
              <a:t>StackPanel</a:t>
            </a:r>
            <a:r>
              <a:rPr lang="en-US" sz="2000" dirty="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a:p>
            <a:pPr marL="0" indent="0">
              <a:buNone/>
            </a:pPr>
            <a:r>
              <a:rPr lang="en-US" sz="2000" dirty="0" smtClean="0">
                <a:solidFill>
                  <a:srgbClr val="0000FF"/>
                </a:solidFill>
                <a:highlight>
                  <a:srgbClr val="FFFFFF"/>
                </a:highlight>
                <a:latin typeface="Consolas" panose="020B0609020204030204" pitchFamily="49" charset="0"/>
              </a:rPr>
              <a:t>    &lt;/</a:t>
            </a:r>
            <a:r>
              <a:rPr lang="en-US" sz="2000" dirty="0" err="1">
                <a:solidFill>
                  <a:srgbClr val="A31515"/>
                </a:solidFill>
                <a:highlight>
                  <a:srgbClr val="FFFFFF"/>
                </a:highlight>
                <a:latin typeface="Consolas" panose="020B0609020204030204" pitchFamily="49" charset="0"/>
              </a:rPr>
              <a:t>DataTemplate</a:t>
            </a:r>
            <a:r>
              <a:rPr lang="en-US" sz="2000" dirty="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a:p>
            <a:pPr marL="0" indent="0">
              <a:buNone/>
            </a:pPr>
            <a:r>
              <a:rPr lang="en-US" sz="2000" dirty="0" smtClean="0">
                <a:solidFill>
                  <a:srgbClr val="0000FF"/>
                </a:solidFill>
                <a:highlight>
                  <a:srgbClr val="FFFFFF"/>
                </a:highlight>
                <a:latin typeface="Consolas" panose="020B0609020204030204" pitchFamily="49" charset="0"/>
              </a:rPr>
              <a:t>  &lt;/</a:t>
            </a:r>
            <a:r>
              <a:rPr lang="en-US" sz="2000" dirty="0" err="1">
                <a:solidFill>
                  <a:srgbClr val="A31515"/>
                </a:solidFill>
                <a:highlight>
                  <a:srgbClr val="FFFFFF"/>
                </a:highlight>
                <a:latin typeface="Consolas" panose="020B0609020204030204" pitchFamily="49" charset="0"/>
              </a:rPr>
              <a:t>ListView.ItemTemplate</a:t>
            </a:r>
            <a:r>
              <a:rPr lang="en-US" sz="2000" dirty="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a:p>
            <a:pPr marL="0" indent="0">
              <a:buNone/>
            </a:pPr>
            <a:r>
              <a:rPr lang="en-US" sz="2000" dirty="0">
                <a:solidFill>
                  <a:srgbClr val="0000FF"/>
                </a:solidFill>
                <a:highlight>
                  <a:srgbClr val="FFFFFF"/>
                </a:highlight>
                <a:latin typeface="Consolas" panose="020B0609020204030204" pitchFamily="49" charset="0"/>
              </a:rPr>
              <a:t>&lt;/</a:t>
            </a:r>
            <a:r>
              <a:rPr lang="en-US" sz="2000" dirty="0" err="1">
                <a:solidFill>
                  <a:srgbClr val="A31515"/>
                </a:solidFill>
                <a:highlight>
                  <a:srgbClr val="FFFFFF"/>
                </a:highlight>
                <a:latin typeface="Consolas" panose="020B0609020204030204" pitchFamily="49" charset="0"/>
              </a:rPr>
              <a:t>ListView</a:t>
            </a:r>
            <a:r>
              <a:rPr lang="en-US" sz="2000" dirty="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p:txBody>
      </p:sp>
      <p:sp>
        <p:nvSpPr>
          <p:cNvPr id="2" name="Title 1"/>
          <p:cNvSpPr>
            <a:spLocks noGrp="1"/>
          </p:cNvSpPr>
          <p:nvPr>
            <p:ph type="title"/>
          </p:nvPr>
        </p:nvSpPr>
        <p:spPr/>
        <p:txBody>
          <a:bodyPr/>
          <a:lstStyle/>
          <a:p>
            <a:r>
              <a:rPr lang="en-US" dirty="0" smtClean="0"/>
              <a:t>Notable New Performance Features</a:t>
            </a:r>
            <a:br>
              <a:rPr lang="en-US" dirty="0" smtClean="0"/>
            </a:br>
            <a:r>
              <a:rPr lang="en-US" sz="3600" dirty="0" smtClean="0">
                <a:gradFill>
                  <a:gsLst>
                    <a:gs pos="1250">
                      <a:srgbClr val="404040"/>
                    </a:gs>
                    <a:gs pos="100000">
                      <a:srgbClr val="404040"/>
                    </a:gs>
                  </a:gsLst>
                  <a:lin ang="5400000" scaled="0"/>
                </a:gradFill>
              </a:rPr>
              <a:t>Compiled Bindings AKA {</a:t>
            </a:r>
            <a:r>
              <a:rPr lang="en-US" sz="3600" dirty="0" err="1" smtClean="0">
                <a:gradFill>
                  <a:gsLst>
                    <a:gs pos="1250">
                      <a:srgbClr val="404040"/>
                    </a:gs>
                    <a:gs pos="100000">
                      <a:srgbClr val="404040"/>
                    </a:gs>
                  </a:gsLst>
                  <a:lin ang="5400000" scaled="0"/>
                </a:gradFill>
              </a:rPr>
              <a:t>x:Bind</a:t>
            </a:r>
            <a:r>
              <a:rPr lang="en-US" sz="3600" dirty="0" smtClean="0">
                <a:gradFill>
                  <a:gsLst>
                    <a:gs pos="1250">
                      <a:srgbClr val="404040"/>
                    </a:gs>
                    <a:gs pos="100000">
                      <a:srgbClr val="404040"/>
                    </a:gs>
                  </a:gsLst>
                  <a:lin ang="5400000" scaled="0"/>
                </a:gradFill>
              </a:rPr>
              <a:t>}: Like {Binding}, only they go to 11</a:t>
            </a:r>
            <a:endParaRPr lang="en-US" sz="5400" dirty="0"/>
          </a:p>
        </p:txBody>
      </p:sp>
      <p:sp>
        <p:nvSpPr>
          <p:cNvPr id="4" name="TextBox 3"/>
          <p:cNvSpPr txBox="1"/>
          <p:nvPr/>
        </p:nvSpPr>
        <p:spPr>
          <a:xfrm>
            <a:off x="198437" y="6240462"/>
            <a:ext cx="11963398"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t>Resolved at compile time and produce compiler errors. </a:t>
            </a:r>
            <a:endParaRPr lang="en-US" sz="2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9425843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80" dirty="0" smtClean="0"/>
              <a:t>This Session: XAML UI</a:t>
            </a:r>
            <a:endParaRPr lang="en-US" sz="1836" dirty="0">
              <a:solidFill>
                <a:schemeClr val="tx1"/>
              </a:solidFill>
              <a:latin typeface="+mn-lt"/>
              <a:cs typeface="+mn-cs"/>
            </a:endParaRPr>
          </a:p>
        </p:txBody>
      </p:sp>
      <p:sp>
        <p:nvSpPr>
          <p:cNvPr id="17" name="Rectangle 16"/>
          <p:cNvSpPr/>
          <p:nvPr/>
        </p:nvSpPr>
        <p:spPr>
          <a:xfrm>
            <a:off x="374426" y="883255"/>
            <a:ext cx="11939811" cy="954107"/>
          </a:xfrm>
          <a:prstGeom prst="rect">
            <a:avLst/>
          </a:prstGeom>
        </p:spPr>
        <p:txBody>
          <a:bodyPr wrap="square">
            <a:spAutoFit/>
          </a:bodyPr>
          <a:lstStyle/>
          <a:p>
            <a:r>
              <a:rPr lang="en-US" sz="2800" dirty="0" smtClean="0">
                <a:latin typeface="+mj-lt"/>
              </a:rPr>
              <a:t>The “Native</a:t>
            </a:r>
            <a:r>
              <a:rPr lang="en-US" sz="2800" dirty="0">
                <a:latin typeface="+mj-lt"/>
              </a:rPr>
              <a:t>” </a:t>
            </a:r>
            <a:r>
              <a:rPr lang="en-US" sz="2800" dirty="0" smtClean="0">
                <a:latin typeface="+mj-lt"/>
              </a:rPr>
              <a:t>UI </a:t>
            </a:r>
            <a:r>
              <a:rPr lang="en-US" sz="2800" dirty="0">
                <a:latin typeface="+mj-lt"/>
              </a:rPr>
              <a:t>Framework for </a:t>
            </a:r>
            <a:r>
              <a:rPr lang="en-US" sz="2800" dirty="0" smtClean="0">
                <a:latin typeface="+mj-lt"/>
              </a:rPr>
              <a:t>Windows 10 Apps and Experiences</a:t>
            </a:r>
          </a:p>
          <a:p>
            <a:r>
              <a:rPr lang="en-US" sz="2800" dirty="0" smtClean="0">
                <a:latin typeface="+mj-lt"/>
              </a:rPr>
              <a:t>Supports C++ or C#/VB</a:t>
            </a:r>
            <a:endParaRPr lang="en-US" sz="2800" dirty="0">
              <a:latin typeface="+mj-lt"/>
            </a:endParaRPr>
          </a:p>
        </p:txBody>
      </p:sp>
      <p:sp>
        <p:nvSpPr>
          <p:cNvPr id="3" name="Rectangle 2"/>
          <p:cNvSpPr/>
          <p:nvPr/>
        </p:nvSpPr>
        <p:spPr>
          <a:xfrm>
            <a:off x="264920" y="2446029"/>
            <a:ext cx="6216650" cy="4031873"/>
          </a:xfrm>
          <a:prstGeom prst="rect">
            <a:avLst/>
          </a:prstGeom>
          <a:solidFill>
            <a:schemeClr val="bg1"/>
          </a:solidFill>
        </p:spPr>
        <p:txBody>
          <a:bodyPr>
            <a:spAutoFit/>
          </a:bodyPr>
          <a:lstStyle/>
          <a:p>
            <a:r>
              <a:rPr lang="en-US" sz="1600" dirty="0">
                <a:solidFill>
                  <a:srgbClr val="008000"/>
                </a:solidFill>
                <a:highlight>
                  <a:srgbClr val="FFFFFF"/>
                </a:highlight>
                <a:latin typeface="Consolas" panose="020B0609020204030204" pitchFamily="49" charset="0"/>
              </a:rPr>
              <a:t> </a:t>
            </a:r>
            <a:r>
              <a:rPr lang="en-US" sz="1600" dirty="0" smtClean="0">
                <a:solidFill>
                  <a:srgbClr val="008000"/>
                </a:solidFill>
                <a:highlight>
                  <a:srgbClr val="FFFFFF"/>
                </a:highlight>
                <a:latin typeface="Consolas" panose="020B0609020204030204" pitchFamily="49" charset="0"/>
              </a:rPr>
              <a:t>&lt;!-- XAML Outline --&gt;</a:t>
            </a:r>
          </a:p>
          <a:p>
            <a:r>
              <a:rPr lang="en-US" sz="1600" dirty="0" smtClean="0">
                <a:solidFill>
                  <a:srgbClr val="0000FF"/>
                </a:solidFill>
                <a:highlight>
                  <a:srgbClr val="FFFFFF"/>
                </a:highlight>
                <a:latin typeface="Consolas" panose="020B0609020204030204" pitchFamily="49" charset="0"/>
              </a:rPr>
              <a:t>&lt;</a:t>
            </a:r>
            <a:r>
              <a:rPr lang="en-US" sz="1600" dirty="0">
                <a:solidFill>
                  <a:srgbClr val="A31515"/>
                </a:solidFill>
                <a:highlight>
                  <a:srgbClr val="FFFFFF"/>
                </a:highlight>
                <a:latin typeface="Consolas" panose="020B0609020204030204" pitchFamily="49" charset="0"/>
              </a:rPr>
              <a:t>Page</a:t>
            </a:r>
            <a:r>
              <a:rPr lang="en-US" sz="1600" dirty="0">
                <a:solidFill>
                  <a:srgbClr val="0000FF"/>
                </a:solidFill>
                <a:highlight>
                  <a:srgbClr val="FFFFFF"/>
                </a:highlight>
                <a:latin typeface="Consolas" panose="020B0609020204030204" pitchFamily="49" charset="0"/>
              </a:rPr>
              <a:t>&gt;</a:t>
            </a:r>
            <a:endParaRPr lang="en-US" sz="1600" dirty="0">
              <a:solidFill>
                <a:srgbClr val="000000"/>
              </a:solidFill>
              <a:highlight>
                <a:srgbClr val="FFFFFF"/>
              </a:highlight>
              <a:latin typeface="Consolas" panose="020B0609020204030204" pitchFamily="49" charset="0"/>
            </a:endParaRPr>
          </a:p>
          <a:p>
            <a:r>
              <a:rPr lang="en-US" sz="1600" dirty="0" smtClean="0">
                <a:solidFill>
                  <a:srgbClr val="0000FF"/>
                </a:solidFill>
                <a:highlight>
                  <a:srgbClr val="FFFFFF"/>
                </a:highlight>
                <a:latin typeface="Consolas" panose="020B0609020204030204" pitchFamily="49" charset="0"/>
              </a:rPr>
              <a:t>  &lt;</a:t>
            </a:r>
            <a:r>
              <a:rPr lang="en-US" sz="1600" dirty="0" err="1">
                <a:solidFill>
                  <a:srgbClr val="A31515"/>
                </a:solidFill>
                <a:highlight>
                  <a:srgbClr val="FFFFFF"/>
                </a:highlight>
                <a:latin typeface="Consolas" panose="020B0609020204030204" pitchFamily="49" charset="0"/>
              </a:rPr>
              <a:t>StackPanel</a:t>
            </a:r>
            <a:r>
              <a:rPr lang="en-US" sz="1600" dirty="0">
                <a:solidFill>
                  <a:srgbClr val="FF0000"/>
                </a:solidFill>
                <a:highlight>
                  <a:srgbClr val="FFFFFF"/>
                </a:highlight>
                <a:latin typeface="Consolas" panose="020B0609020204030204" pitchFamily="49" charset="0"/>
              </a:rPr>
              <a:t> Orientation</a:t>
            </a:r>
            <a:r>
              <a:rPr lang="en-US" sz="1600" dirty="0">
                <a:solidFill>
                  <a:srgbClr val="0000FF"/>
                </a:solidFill>
                <a:highlight>
                  <a:srgbClr val="FFFFFF"/>
                </a:highlight>
                <a:latin typeface="Consolas" panose="020B0609020204030204" pitchFamily="49" charset="0"/>
              </a:rPr>
              <a:t>="</a:t>
            </a:r>
            <a:r>
              <a:rPr lang="en-US" sz="1600" dirty="0" smtClean="0">
                <a:solidFill>
                  <a:srgbClr val="0000FF"/>
                </a:solidFill>
                <a:highlight>
                  <a:srgbClr val="FFFFFF"/>
                </a:highlight>
                <a:latin typeface="Consolas" panose="020B0609020204030204" pitchFamily="49" charset="0"/>
              </a:rPr>
              <a:t>Horizontal</a:t>
            </a:r>
            <a:r>
              <a:rPr lang="en-US" sz="1600" dirty="0">
                <a:solidFill>
                  <a:srgbClr val="0000FF"/>
                </a:solidFill>
                <a:highlight>
                  <a:srgbClr val="FFFFFF"/>
                </a:highlight>
                <a:latin typeface="Consolas" panose="020B0609020204030204" pitchFamily="49" charset="0"/>
              </a:rPr>
              <a:t>"&gt;</a:t>
            </a:r>
            <a:endParaRPr lang="en-US" sz="1600" dirty="0">
              <a:solidFill>
                <a:srgbClr val="000000"/>
              </a:solidFill>
              <a:highlight>
                <a:srgbClr val="FFFFFF"/>
              </a:highlight>
              <a:latin typeface="Consolas" panose="020B0609020204030204" pitchFamily="49" charset="0"/>
            </a:endParaRPr>
          </a:p>
          <a:p>
            <a:r>
              <a:rPr lang="en-US" sz="1600" dirty="0" smtClean="0">
                <a:solidFill>
                  <a:srgbClr val="0000FF"/>
                </a:solidFill>
                <a:highlight>
                  <a:srgbClr val="FFFFFF"/>
                </a:highlight>
                <a:latin typeface="Consolas" panose="020B0609020204030204" pitchFamily="49" charset="0"/>
              </a:rPr>
              <a:t>    &lt;</a:t>
            </a:r>
            <a:r>
              <a:rPr lang="en-US" sz="1600" dirty="0" err="1">
                <a:solidFill>
                  <a:srgbClr val="A31515"/>
                </a:solidFill>
                <a:highlight>
                  <a:srgbClr val="FFFFFF"/>
                </a:highlight>
                <a:latin typeface="Consolas" panose="020B0609020204030204" pitchFamily="49" charset="0"/>
              </a:rPr>
              <a:t>AppBarButton</a:t>
            </a:r>
            <a:r>
              <a:rPr lang="en-US" sz="1600" dirty="0">
                <a:solidFill>
                  <a:srgbClr val="0000FF"/>
                </a:solidFill>
                <a:highlight>
                  <a:srgbClr val="FFFFFF"/>
                </a:highlight>
                <a:latin typeface="Consolas" panose="020B0609020204030204" pitchFamily="49" charset="0"/>
              </a:rPr>
              <a:t>/&gt;</a:t>
            </a:r>
            <a:endParaRPr lang="en-US" sz="1600" dirty="0">
              <a:solidFill>
                <a:srgbClr val="000000"/>
              </a:solidFill>
              <a:highlight>
                <a:srgbClr val="FFFFFF"/>
              </a:highlight>
              <a:latin typeface="Consolas" panose="020B0609020204030204" pitchFamily="49" charset="0"/>
            </a:endParaRPr>
          </a:p>
          <a:p>
            <a:r>
              <a:rPr lang="en-US" sz="1600" dirty="0" smtClean="0">
                <a:solidFill>
                  <a:srgbClr val="0000FF"/>
                </a:solidFill>
                <a:highlight>
                  <a:srgbClr val="FFFFFF"/>
                </a:highlight>
                <a:latin typeface="Consolas" panose="020B0609020204030204" pitchFamily="49" charset="0"/>
              </a:rPr>
              <a:t>    &lt;</a:t>
            </a:r>
            <a:r>
              <a:rPr lang="en-US" sz="1600" dirty="0" err="1">
                <a:solidFill>
                  <a:srgbClr val="A31515"/>
                </a:solidFill>
                <a:highlight>
                  <a:srgbClr val="FFFFFF"/>
                </a:highlight>
                <a:latin typeface="Consolas" panose="020B0609020204030204" pitchFamily="49" charset="0"/>
              </a:rPr>
              <a:t>AutoSuggestBox</a:t>
            </a:r>
            <a:r>
              <a:rPr lang="en-US" sz="1600" dirty="0">
                <a:solidFill>
                  <a:srgbClr val="0000FF"/>
                </a:solidFill>
                <a:highlight>
                  <a:srgbClr val="FFFFFF"/>
                </a:highlight>
                <a:latin typeface="Consolas" panose="020B0609020204030204" pitchFamily="49" charset="0"/>
              </a:rPr>
              <a:t>/&gt;</a:t>
            </a:r>
            <a:endParaRPr lang="en-US" sz="1600" dirty="0">
              <a:solidFill>
                <a:srgbClr val="000000"/>
              </a:solidFill>
              <a:highlight>
                <a:srgbClr val="FFFFFF"/>
              </a:highlight>
              <a:latin typeface="Consolas" panose="020B0609020204030204" pitchFamily="49" charset="0"/>
            </a:endParaRPr>
          </a:p>
          <a:p>
            <a:r>
              <a:rPr lang="en-US" sz="1600" dirty="0" smtClean="0">
                <a:solidFill>
                  <a:srgbClr val="0000FF"/>
                </a:solidFill>
                <a:highlight>
                  <a:srgbClr val="FFFFFF"/>
                </a:highlight>
                <a:latin typeface="Consolas" panose="020B0609020204030204" pitchFamily="49" charset="0"/>
              </a:rPr>
              <a:t>  &lt;/</a:t>
            </a:r>
            <a:r>
              <a:rPr lang="en-US" sz="1600" dirty="0" err="1">
                <a:solidFill>
                  <a:srgbClr val="A31515"/>
                </a:solidFill>
                <a:highlight>
                  <a:srgbClr val="FFFFFF"/>
                </a:highlight>
                <a:latin typeface="Consolas" panose="020B0609020204030204" pitchFamily="49" charset="0"/>
              </a:rPr>
              <a:t>StackPanel</a:t>
            </a:r>
            <a:r>
              <a:rPr lang="en-US" sz="1600" dirty="0">
                <a:solidFill>
                  <a:srgbClr val="0000FF"/>
                </a:solidFill>
                <a:highlight>
                  <a:srgbClr val="FFFFFF"/>
                </a:highlight>
                <a:latin typeface="Consolas" panose="020B0609020204030204" pitchFamily="49" charset="0"/>
              </a:rPr>
              <a:t>&gt;</a:t>
            </a:r>
            <a:endParaRPr lang="en-US" sz="1600" dirty="0">
              <a:solidFill>
                <a:srgbClr val="000000"/>
              </a:solidFill>
              <a:highlight>
                <a:srgbClr val="FFFFFF"/>
              </a:highlight>
              <a:latin typeface="Consolas" panose="020B0609020204030204" pitchFamily="49" charset="0"/>
            </a:endParaRPr>
          </a:p>
          <a:p>
            <a:endParaRPr lang="en-US" sz="1600" dirty="0">
              <a:solidFill>
                <a:srgbClr val="000000"/>
              </a:solidFill>
              <a:highlight>
                <a:srgbClr val="FFFFFF"/>
              </a:highlight>
              <a:latin typeface="Consolas" panose="020B0609020204030204" pitchFamily="49" charset="0"/>
            </a:endParaRPr>
          </a:p>
          <a:p>
            <a:r>
              <a:rPr lang="en-US" sz="1600" dirty="0" smtClean="0">
                <a:solidFill>
                  <a:srgbClr val="0000FF"/>
                </a:solidFill>
                <a:highlight>
                  <a:srgbClr val="FFFFFF"/>
                </a:highlight>
                <a:latin typeface="Consolas" panose="020B0609020204030204" pitchFamily="49" charset="0"/>
              </a:rPr>
              <a:t>  &lt;</a:t>
            </a:r>
            <a:r>
              <a:rPr lang="en-US" sz="1600" dirty="0">
                <a:solidFill>
                  <a:srgbClr val="A31515"/>
                </a:solidFill>
                <a:highlight>
                  <a:srgbClr val="FFFFFF"/>
                </a:highlight>
                <a:latin typeface="Consolas" panose="020B0609020204030204" pitchFamily="49" charset="0"/>
              </a:rPr>
              <a:t>Grid</a:t>
            </a:r>
            <a:r>
              <a:rPr lang="en-US" sz="1600" dirty="0">
                <a:solidFill>
                  <a:srgbClr val="0000FF"/>
                </a:solidFill>
                <a:highlight>
                  <a:srgbClr val="FFFFFF"/>
                </a:highlight>
                <a:latin typeface="Consolas" panose="020B0609020204030204" pitchFamily="49" charset="0"/>
              </a:rPr>
              <a:t>&gt;</a:t>
            </a:r>
            <a:endParaRPr lang="en-US" sz="1600" dirty="0">
              <a:solidFill>
                <a:srgbClr val="000000"/>
              </a:solidFill>
              <a:highlight>
                <a:srgbClr val="FFFFFF"/>
              </a:highlight>
              <a:latin typeface="Consolas" panose="020B0609020204030204" pitchFamily="49" charset="0"/>
            </a:endParaRPr>
          </a:p>
          <a:p>
            <a:r>
              <a:rPr lang="en-US" sz="1600" dirty="0" smtClean="0">
                <a:solidFill>
                  <a:srgbClr val="0000FF"/>
                </a:solidFill>
                <a:highlight>
                  <a:srgbClr val="FFFFFF"/>
                </a:highlight>
                <a:latin typeface="Consolas" panose="020B0609020204030204" pitchFamily="49" charset="0"/>
              </a:rPr>
              <a:t>    &lt;</a:t>
            </a:r>
            <a:r>
              <a:rPr lang="en-US" sz="1600" dirty="0" err="1">
                <a:solidFill>
                  <a:srgbClr val="A31515"/>
                </a:solidFill>
                <a:highlight>
                  <a:srgbClr val="FFFFFF"/>
                </a:highlight>
                <a:latin typeface="Consolas" panose="020B0609020204030204" pitchFamily="49" charset="0"/>
              </a:rPr>
              <a:t>ListView</a:t>
            </a:r>
            <a:r>
              <a:rPr lang="en-US" sz="1600" dirty="0">
                <a:solidFill>
                  <a:srgbClr val="0000FF"/>
                </a:solidFill>
                <a:highlight>
                  <a:srgbClr val="FFFFFF"/>
                </a:highlight>
                <a:latin typeface="Consolas" panose="020B0609020204030204" pitchFamily="49" charset="0"/>
              </a:rPr>
              <a:t>/&gt;</a:t>
            </a:r>
            <a:endParaRPr lang="en-US" sz="1600" dirty="0">
              <a:solidFill>
                <a:srgbClr val="000000"/>
              </a:solidFill>
              <a:highlight>
                <a:srgbClr val="FFFFFF"/>
              </a:highlight>
              <a:latin typeface="Consolas" panose="020B0609020204030204" pitchFamily="49" charset="0"/>
            </a:endParaRPr>
          </a:p>
          <a:p>
            <a:r>
              <a:rPr lang="en-US" sz="1600" dirty="0" smtClean="0">
                <a:solidFill>
                  <a:srgbClr val="0000FF"/>
                </a:solidFill>
                <a:highlight>
                  <a:srgbClr val="FFFFFF"/>
                </a:highlight>
                <a:latin typeface="Consolas" panose="020B0609020204030204" pitchFamily="49" charset="0"/>
              </a:rPr>
              <a:t>    &lt;</a:t>
            </a:r>
            <a:r>
              <a:rPr lang="en-US" sz="1600" dirty="0" err="1">
                <a:solidFill>
                  <a:srgbClr val="A31515"/>
                </a:solidFill>
                <a:highlight>
                  <a:srgbClr val="FFFFFF"/>
                </a:highlight>
                <a:latin typeface="Consolas" panose="020B0609020204030204" pitchFamily="49" charset="0"/>
              </a:rPr>
              <a:t>TextBlock</a:t>
            </a:r>
            <a:r>
              <a:rPr lang="en-US" sz="1600" dirty="0">
                <a:solidFill>
                  <a:srgbClr val="FF0000"/>
                </a:solidFill>
                <a:highlight>
                  <a:srgbClr val="FFFFFF"/>
                </a:highlight>
                <a:latin typeface="Consolas" panose="020B0609020204030204" pitchFamily="49" charset="0"/>
              </a:rPr>
              <a:t> Text</a:t>
            </a:r>
            <a:r>
              <a:rPr lang="en-US" sz="1600" dirty="0">
                <a:solidFill>
                  <a:srgbClr val="0000FF"/>
                </a:solidFill>
                <a:highlight>
                  <a:srgbClr val="FFFFFF"/>
                </a:highlight>
                <a:latin typeface="Consolas" panose="020B0609020204030204" pitchFamily="49" charset="0"/>
              </a:rPr>
              <a:t>="Spoken Language"/&gt;</a:t>
            </a:r>
            <a:endParaRPr lang="en-US" sz="1600" dirty="0">
              <a:solidFill>
                <a:srgbClr val="000000"/>
              </a:solidFill>
              <a:highlight>
                <a:srgbClr val="FFFFFF"/>
              </a:highlight>
              <a:latin typeface="Consolas" panose="020B0609020204030204" pitchFamily="49" charset="0"/>
            </a:endParaRPr>
          </a:p>
          <a:p>
            <a:r>
              <a:rPr lang="en-US" sz="1600" dirty="0" smtClean="0">
                <a:solidFill>
                  <a:srgbClr val="0000FF"/>
                </a:solidFill>
                <a:highlight>
                  <a:srgbClr val="FFFFFF"/>
                </a:highlight>
                <a:latin typeface="Consolas" panose="020B0609020204030204" pitchFamily="49" charset="0"/>
              </a:rPr>
              <a:t>    &lt;</a:t>
            </a:r>
            <a:r>
              <a:rPr lang="en-US" sz="1600" dirty="0" err="1">
                <a:solidFill>
                  <a:srgbClr val="A31515"/>
                </a:solidFill>
                <a:highlight>
                  <a:srgbClr val="FFFFFF"/>
                </a:highlight>
                <a:latin typeface="Consolas" panose="020B0609020204030204" pitchFamily="49" charset="0"/>
              </a:rPr>
              <a:t>ComboBox</a:t>
            </a:r>
            <a:r>
              <a:rPr lang="en-US" sz="1600" dirty="0" smtClean="0">
                <a:solidFill>
                  <a:srgbClr val="0000FF"/>
                </a:solidFill>
                <a:highlight>
                  <a:srgbClr val="FFFFFF"/>
                </a:highlight>
                <a:latin typeface="Consolas" panose="020B0609020204030204" pitchFamily="49" charset="0"/>
              </a:rPr>
              <a:t>/&gt;</a:t>
            </a:r>
            <a:endParaRPr lang="en-US" sz="1600" dirty="0">
              <a:solidFill>
                <a:srgbClr val="000000"/>
              </a:solidFill>
              <a:highlight>
                <a:srgbClr val="FFFFFF"/>
              </a:highlight>
              <a:latin typeface="Consolas" panose="020B0609020204030204" pitchFamily="49" charset="0"/>
            </a:endParaRPr>
          </a:p>
          <a:p>
            <a:r>
              <a:rPr lang="en-US" sz="1600" dirty="0" smtClean="0">
                <a:solidFill>
                  <a:srgbClr val="0000FF"/>
                </a:solidFill>
                <a:highlight>
                  <a:srgbClr val="FFFFFF"/>
                </a:highlight>
                <a:latin typeface="Consolas" panose="020B0609020204030204" pitchFamily="49" charset="0"/>
              </a:rPr>
              <a:t>    &lt;</a:t>
            </a:r>
            <a:r>
              <a:rPr lang="en-US" sz="1600" dirty="0" err="1">
                <a:solidFill>
                  <a:srgbClr val="A31515"/>
                </a:solidFill>
                <a:highlight>
                  <a:srgbClr val="FFFFFF"/>
                </a:highlight>
                <a:latin typeface="Consolas" panose="020B0609020204030204" pitchFamily="49" charset="0"/>
              </a:rPr>
              <a:t>CheckBox</a:t>
            </a:r>
            <a:r>
              <a:rPr lang="en-US" sz="1600" dirty="0">
                <a:solidFill>
                  <a:srgbClr val="0000FF"/>
                </a:solidFill>
                <a:highlight>
                  <a:srgbClr val="FFFFFF"/>
                </a:highlight>
                <a:latin typeface="Consolas" panose="020B0609020204030204" pitchFamily="49" charset="0"/>
              </a:rPr>
              <a:t>/&gt;</a:t>
            </a:r>
            <a:endParaRPr lang="en-US" sz="1600" dirty="0">
              <a:solidFill>
                <a:srgbClr val="000000"/>
              </a:solidFill>
              <a:highlight>
                <a:srgbClr val="FFFFFF"/>
              </a:highlight>
              <a:latin typeface="Consolas" panose="020B0609020204030204" pitchFamily="49" charset="0"/>
            </a:endParaRPr>
          </a:p>
          <a:p>
            <a:r>
              <a:rPr lang="en-US" sz="1600" dirty="0" smtClean="0">
                <a:solidFill>
                  <a:srgbClr val="0000FF"/>
                </a:solidFill>
                <a:highlight>
                  <a:srgbClr val="FFFFFF"/>
                </a:highlight>
                <a:latin typeface="Consolas" panose="020B0609020204030204" pitchFamily="49" charset="0"/>
              </a:rPr>
              <a:t>    &lt;</a:t>
            </a:r>
            <a:r>
              <a:rPr lang="en-US" sz="1600" dirty="0">
                <a:solidFill>
                  <a:srgbClr val="A31515"/>
                </a:solidFill>
                <a:highlight>
                  <a:srgbClr val="FFFFFF"/>
                </a:highlight>
                <a:latin typeface="Consolas" panose="020B0609020204030204" pitchFamily="49" charset="0"/>
              </a:rPr>
              <a:t>Slider</a:t>
            </a:r>
            <a:r>
              <a:rPr lang="en-US" sz="1600" dirty="0">
                <a:solidFill>
                  <a:srgbClr val="0000FF"/>
                </a:solidFill>
                <a:highlight>
                  <a:srgbClr val="FFFFFF"/>
                </a:highlight>
                <a:latin typeface="Consolas" panose="020B0609020204030204" pitchFamily="49" charset="0"/>
              </a:rPr>
              <a:t>/&gt;</a:t>
            </a:r>
            <a:endParaRPr lang="en-US" sz="1600" dirty="0">
              <a:solidFill>
                <a:srgbClr val="000000"/>
              </a:solidFill>
              <a:highlight>
                <a:srgbClr val="FFFFFF"/>
              </a:highlight>
              <a:latin typeface="Consolas" panose="020B0609020204030204" pitchFamily="49" charset="0"/>
            </a:endParaRPr>
          </a:p>
          <a:p>
            <a:r>
              <a:rPr lang="en-US" sz="1600" dirty="0" smtClean="0">
                <a:solidFill>
                  <a:srgbClr val="0000FF"/>
                </a:solidFill>
                <a:highlight>
                  <a:srgbClr val="FFFFFF"/>
                </a:highlight>
                <a:latin typeface="Consolas" panose="020B0609020204030204" pitchFamily="49" charset="0"/>
              </a:rPr>
              <a:t>    &lt;</a:t>
            </a:r>
            <a:r>
              <a:rPr lang="en-US" sz="1600" dirty="0">
                <a:solidFill>
                  <a:srgbClr val="A31515"/>
                </a:solidFill>
                <a:highlight>
                  <a:srgbClr val="FFFFFF"/>
                </a:highlight>
                <a:latin typeface="Consolas" panose="020B0609020204030204" pitchFamily="49" charset="0"/>
              </a:rPr>
              <a:t>Button</a:t>
            </a:r>
            <a:r>
              <a:rPr lang="en-US" sz="1600" dirty="0">
                <a:solidFill>
                  <a:srgbClr val="0000FF"/>
                </a:solidFill>
                <a:highlight>
                  <a:srgbClr val="FFFFFF"/>
                </a:highlight>
                <a:latin typeface="Consolas" panose="020B0609020204030204" pitchFamily="49" charset="0"/>
              </a:rPr>
              <a:t>/&gt;</a:t>
            </a:r>
            <a:endParaRPr lang="en-US" sz="1600" dirty="0">
              <a:solidFill>
                <a:srgbClr val="000000"/>
              </a:solidFill>
              <a:highlight>
                <a:srgbClr val="FFFFFF"/>
              </a:highlight>
              <a:latin typeface="Consolas" panose="020B0609020204030204" pitchFamily="49" charset="0"/>
            </a:endParaRPr>
          </a:p>
          <a:p>
            <a:r>
              <a:rPr lang="en-US" sz="1600" dirty="0" smtClean="0">
                <a:solidFill>
                  <a:srgbClr val="0000FF"/>
                </a:solidFill>
                <a:highlight>
                  <a:srgbClr val="FFFFFF"/>
                </a:highlight>
                <a:latin typeface="Consolas" panose="020B0609020204030204" pitchFamily="49" charset="0"/>
              </a:rPr>
              <a:t>  &lt;/</a:t>
            </a:r>
            <a:r>
              <a:rPr lang="en-US" sz="1600" dirty="0">
                <a:solidFill>
                  <a:srgbClr val="A31515"/>
                </a:solidFill>
                <a:highlight>
                  <a:srgbClr val="FFFFFF"/>
                </a:highlight>
                <a:latin typeface="Consolas" panose="020B0609020204030204" pitchFamily="49" charset="0"/>
              </a:rPr>
              <a:t>Grid</a:t>
            </a:r>
            <a:r>
              <a:rPr lang="en-US" sz="1600" dirty="0">
                <a:solidFill>
                  <a:srgbClr val="0000FF"/>
                </a:solidFill>
                <a:highlight>
                  <a:srgbClr val="FFFFFF"/>
                </a:highlight>
                <a:latin typeface="Consolas" panose="020B0609020204030204" pitchFamily="49" charset="0"/>
              </a:rPr>
              <a:t>&gt;</a:t>
            </a:r>
            <a:endParaRPr lang="en-US" sz="1600" dirty="0">
              <a:solidFill>
                <a:srgbClr val="000000"/>
              </a:solidFill>
              <a:highlight>
                <a:srgbClr val="FFFFFF"/>
              </a:highlight>
              <a:latin typeface="Consolas" panose="020B0609020204030204" pitchFamily="49" charset="0"/>
            </a:endParaRPr>
          </a:p>
          <a:p>
            <a:r>
              <a:rPr lang="en-US" sz="1600" dirty="0">
                <a:solidFill>
                  <a:srgbClr val="0000FF"/>
                </a:solidFill>
                <a:highlight>
                  <a:srgbClr val="FFFFFF"/>
                </a:highlight>
                <a:latin typeface="Consolas" panose="020B0609020204030204" pitchFamily="49" charset="0"/>
              </a:rPr>
              <a:t>&lt;/</a:t>
            </a:r>
            <a:r>
              <a:rPr lang="en-US" sz="1600" dirty="0">
                <a:solidFill>
                  <a:srgbClr val="A31515"/>
                </a:solidFill>
                <a:highlight>
                  <a:srgbClr val="FFFFFF"/>
                </a:highlight>
                <a:latin typeface="Consolas" panose="020B0609020204030204" pitchFamily="49" charset="0"/>
              </a:rPr>
              <a:t>Page</a:t>
            </a:r>
            <a:r>
              <a:rPr lang="en-US" sz="1600" dirty="0">
                <a:solidFill>
                  <a:srgbClr val="0000FF"/>
                </a:solidFill>
                <a:highlight>
                  <a:srgbClr val="FFFFFF"/>
                </a:highlight>
                <a:latin typeface="Consolas" panose="020B0609020204030204" pitchFamily="49" charset="0"/>
              </a:rPr>
              <a:t>&gt;</a:t>
            </a:r>
            <a:endParaRPr lang="en-US" sz="1600" dirty="0"/>
          </a:p>
        </p:txBody>
      </p:sp>
      <p:pic>
        <p:nvPicPr>
          <p:cNvPr id="5" name="Picture 4"/>
          <p:cNvPicPr>
            <a:picLocks noChangeAspect="1"/>
          </p:cNvPicPr>
          <p:nvPr/>
        </p:nvPicPr>
        <p:blipFill>
          <a:blip r:embed="rId3"/>
          <a:stretch>
            <a:fillRect/>
          </a:stretch>
        </p:blipFill>
        <p:spPr>
          <a:xfrm>
            <a:off x="5023077" y="2305358"/>
            <a:ext cx="7223774" cy="4174365"/>
          </a:xfrm>
          <a:prstGeom prst="rect">
            <a:avLst/>
          </a:prstGeom>
          <a:ln>
            <a:solidFill>
              <a:srgbClr val="00188F"/>
            </a:solidFill>
          </a:ln>
        </p:spPr>
      </p:pic>
    </p:spTree>
    <p:extLst>
      <p:ext uri="{BB962C8B-B14F-4D97-AF65-F5344CB8AC3E}">
        <p14:creationId xmlns:p14="http://schemas.microsoft.com/office/powerpoint/2010/main" val="369922397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Other New UI Features</a:t>
            </a:r>
            <a:endParaRPr lang="en-US" dirty="0"/>
          </a:p>
        </p:txBody>
      </p:sp>
    </p:spTree>
    <p:extLst>
      <p:ext uri="{BB962C8B-B14F-4D97-AF65-F5344CB8AC3E}">
        <p14:creationId xmlns:p14="http://schemas.microsoft.com/office/powerpoint/2010/main" val="186431097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Change Notification on all Control Properties</a:t>
            </a:r>
            <a:br>
              <a:rPr lang="en-US" dirty="0" smtClean="0"/>
            </a:br>
            <a:r>
              <a:rPr lang="en-US" sz="3600" dirty="0" smtClean="0"/>
              <a:t>Technically, just the ones that are </a:t>
            </a:r>
            <a:r>
              <a:rPr lang="en-US" sz="3600" dirty="0" err="1" smtClean="0"/>
              <a:t>DependencyProperties</a:t>
            </a:r>
            <a:endParaRPr lang="en-US" sz="3600" dirty="0"/>
          </a:p>
        </p:txBody>
      </p:sp>
      <p:sp>
        <p:nvSpPr>
          <p:cNvPr id="7" name="Rectangle 6"/>
          <p:cNvSpPr/>
          <p:nvPr/>
        </p:nvSpPr>
        <p:spPr>
          <a:xfrm>
            <a:off x="427037" y="2138342"/>
            <a:ext cx="11418498" cy="3416320"/>
          </a:xfrm>
          <a:prstGeom prst="rect">
            <a:avLst/>
          </a:prstGeom>
        </p:spPr>
        <p:txBody>
          <a:bodyPr wrap="square">
            <a:spAutoFit/>
          </a:bodyPr>
          <a:lstStyle/>
          <a:p>
            <a:r>
              <a:rPr lang="en-US" dirty="0" smtClean="0">
                <a:solidFill>
                  <a:srgbClr val="008000"/>
                </a:solidFill>
                <a:highlight>
                  <a:srgbClr val="FFFFFF"/>
                </a:highlight>
              </a:rPr>
              <a:t>&lt;!-- Get notifications when Button Content property changes --&gt; </a:t>
            </a:r>
          </a:p>
          <a:p>
            <a:r>
              <a:rPr lang="en-US" dirty="0" smtClean="0">
                <a:solidFill>
                  <a:srgbClr val="0000FF"/>
                </a:solidFill>
                <a:highlight>
                  <a:srgbClr val="FFFFFF"/>
                </a:highlight>
                <a:latin typeface="Consolas" panose="020B0609020204030204" pitchFamily="49" charset="0"/>
              </a:rPr>
              <a:t>&lt;</a:t>
            </a:r>
            <a:r>
              <a:rPr lang="en-US" dirty="0">
                <a:solidFill>
                  <a:srgbClr val="A31515"/>
                </a:solidFill>
                <a:highlight>
                  <a:srgbClr val="FFFFFF"/>
                </a:highlight>
                <a:latin typeface="Consolas" panose="020B0609020204030204" pitchFamily="49" charset="0"/>
              </a:rPr>
              <a:t>Button</a:t>
            </a:r>
            <a:r>
              <a:rPr lang="en-US" dirty="0">
                <a:solidFill>
                  <a:srgbClr val="FF0000"/>
                </a:solidFill>
                <a:highlight>
                  <a:srgbClr val="FFFFFF"/>
                </a:highlight>
                <a:latin typeface="Consolas" panose="020B0609020204030204" pitchFamily="49" charset="0"/>
              </a:rPr>
              <a:t> </a:t>
            </a:r>
            <a:r>
              <a:rPr lang="en-US" dirty="0" smtClean="0">
                <a:solidFill>
                  <a:srgbClr val="FF0000"/>
                </a:solidFill>
                <a:highlight>
                  <a:srgbClr val="FFFFFF"/>
                </a:highlight>
                <a:latin typeface="Consolas" panose="020B0609020204030204" pitchFamily="49" charset="0"/>
              </a:rPr>
              <a:t>x</a:t>
            </a:r>
            <a:r>
              <a:rPr lang="en-US" dirty="0" smtClean="0">
                <a:solidFill>
                  <a:srgbClr val="0000FF"/>
                </a:solidFill>
                <a:highlight>
                  <a:srgbClr val="FFFFFF"/>
                </a:highlight>
                <a:latin typeface="Consolas" panose="020B0609020204030204" pitchFamily="49" charset="0"/>
              </a:rPr>
              <a:t>:</a:t>
            </a:r>
            <a:r>
              <a:rPr lang="en-US" dirty="0" smtClean="0">
                <a:solidFill>
                  <a:srgbClr val="FF0000"/>
                </a:solidFill>
                <a:highlight>
                  <a:srgbClr val="FFFFFF"/>
                </a:highlight>
                <a:latin typeface="Consolas" panose="020B0609020204030204" pitchFamily="49" charset="0"/>
              </a:rPr>
              <a:t>Name</a:t>
            </a:r>
            <a:r>
              <a:rPr lang="en-US" dirty="0">
                <a:solidFill>
                  <a:srgbClr val="0000FF"/>
                </a:solidFill>
                <a:highlight>
                  <a:srgbClr val="FFFFFF"/>
                </a:highlight>
                <a:latin typeface="Consolas" panose="020B0609020204030204" pitchFamily="49" charset="0"/>
              </a:rPr>
              <a:t>="</a:t>
            </a:r>
            <a:r>
              <a:rPr lang="en-US" b="1" dirty="0">
                <a:solidFill>
                  <a:srgbClr val="0000FF"/>
                </a:solidFill>
                <a:highlight>
                  <a:srgbClr val="FFFFFF"/>
                </a:highlight>
                <a:latin typeface="Consolas" panose="020B0609020204030204" pitchFamily="49" charset="0"/>
              </a:rPr>
              <a:t>target</a:t>
            </a:r>
            <a:r>
              <a:rPr lang="en-US" dirty="0">
                <a:solidFill>
                  <a:srgbClr val="0000FF"/>
                </a:solidFill>
                <a:highlight>
                  <a:srgbClr val="FFFFFF"/>
                </a:highlight>
                <a:latin typeface="Consolas" panose="020B0609020204030204" pitchFamily="49" charset="0"/>
              </a:rPr>
              <a:t>"</a:t>
            </a:r>
            <a:r>
              <a:rPr lang="en-US" dirty="0">
                <a:solidFill>
                  <a:srgbClr val="FF0000"/>
                </a:solidFill>
                <a:highlight>
                  <a:srgbClr val="FFFFFF"/>
                </a:highlight>
                <a:latin typeface="Consolas" panose="020B0609020204030204" pitchFamily="49" charset="0"/>
              </a:rPr>
              <a:t> Content</a:t>
            </a:r>
            <a:r>
              <a:rPr lang="en-US" dirty="0" smtClean="0">
                <a:solidFill>
                  <a:srgbClr val="0000FF"/>
                </a:solidFill>
                <a:highlight>
                  <a:srgbClr val="FFFFFF"/>
                </a:highlight>
                <a:latin typeface="Consolas" panose="020B0609020204030204" pitchFamily="49" charset="0"/>
              </a:rPr>
              <a:t>="{</a:t>
            </a:r>
            <a:r>
              <a:rPr lang="en-US" b="1" dirty="0" err="1">
                <a:solidFill>
                  <a:srgbClr val="A31515"/>
                </a:solidFill>
                <a:highlight>
                  <a:srgbClr val="FFFFFF"/>
                </a:highlight>
                <a:latin typeface="Consolas" panose="020B0609020204030204" pitchFamily="49" charset="0"/>
              </a:rPr>
              <a:t>x</a:t>
            </a:r>
            <a:r>
              <a:rPr lang="en-US" b="1" dirty="0" err="1">
                <a:solidFill>
                  <a:srgbClr val="0000FF"/>
                </a:solidFill>
                <a:highlight>
                  <a:srgbClr val="FFFFFF"/>
                </a:highlight>
                <a:latin typeface="Consolas" panose="020B0609020204030204" pitchFamily="49" charset="0"/>
              </a:rPr>
              <a:t>:</a:t>
            </a:r>
            <a:r>
              <a:rPr lang="en-US" b="1" dirty="0" err="1">
                <a:solidFill>
                  <a:srgbClr val="A31515"/>
                </a:solidFill>
                <a:highlight>
                  <a:srgbClr val="FFFFFF"/>
                </a:highlight>
                <a:latin typeface="Consolas" panose="020B0609020204030204" pitchFamily="49" charset="0"/>
              </a:rPr>
              <a:t>Bind</a:t>
            </a:r>
            <a:r>
              <a:rPr lang="en-US" dirty="0">
                <a:solidFill>
                  <a:srgbClr val="FF0000"/>
                </a:solidFill>
                <a:highlight>
                  <a:srgbClr val="FFFFFF"/>
                </a:highlight>
                <a:latin typeface="Consolas" panose="020B0609020204030204" pitchFamily="49" charset="0"/>
              </a:rPr>
              <a:t> Name</a:t>
            </a:r>
            <a:r>
              <a:rPr lang="en-US" dirty="0">
                <a:solidFill>
                  <a:srgbClr val="0000FF"/>
                </a:solidFill>
                <a:highlight>
                  <a:srgbClr val="FFFFFF"/>
                </a:highlight>
                <a:latin typeface="Consolas" panose="020B0609020204030204" pitchFamily="49" charset="0"/>
              </a:rPr>
              <a:t>}</a:t>
            </a:r>
            <a:r>
              <a:rPr lang="en-US" dirty="0" smtClean="0">
                <a:solidFill>
                  <a:srgbClr val="0000FF"/>
                </a:solidFill>
                <a:highlight>
                  <a:srgbClr val="FFFFFF"/>
                </a:highlight>
                <a:latin typeface="Consolas" panose="020B0609020204030204" pitchFamily="49" charset="0"/>
              </a:rPr>
              <a:t>"/&gt;</a:t>
            </a:r>
            <a:endParaRPr lang="en-US" dirty="0">
              <a:solidFill>
                <a:srgbClr val="000000"/>
              </a:solidFill>
              <a:highlight>
                <a:srgbClr val="FFFFFF"/>
              </a:highlight>
              <a:latin typeface="Consolas" panose="020B0609020204030204" pitchFamily="49" charset="0"/>
            </a:endParaRPr>
          </a:p>
          <a:p>
            <a:endParaRPr lang="en-US" dirty="0" smtClean="0">
              <a:solidFill>
                <a:srgbClr val="008000"/>
              </a:solidFill>
              <a:highlight>
                <a:srgbClr val="FFFFFF"/>
              </a:highlight>
              <a:latin typeface="Consolas" panose="020B0609020204030204" pitchFamily="49" charset="0"/>
            </a:endParaRPr>
          </a:p>
          <a:p>
            <a:r>
              <a:rPr lang="en-US" dirty="0" smtClean="0">
                <a:solidFill>
                  <a:srgbClr val="008000"/>
                </a:solidFill>
                <a:highlight>
                  <a:srgbClr val="FFFFFF"/>
                </a:highlight>
                <a:latin typeface="Consolas" panose="020B0609020204030204" pitchFamily="49" charset="0"/>
              </a:rPr>
              <a:t>// Register for changes on “</a:t>
            </a:r>
            <a:r>
              <a:rPr lang="en-US" dirty="0" err="1" smtClean="0">
                <a:solidFill>
                  <a:srgbClr val="008000"/>
                </a:solidFill>
                <a:highlight>
                  <a:srgbClr val="FFFFFF"/>
                </a:highlight>
                <a:latin typeface="Consolas" panose="020B0609020204030204" pitchFamily="49" charset="0"/>
              </a:rPr>
              <a:t>target.Current</a:t>
            </a:r>
            <a:r>
              <a:rPr lang="en-US" dirty="0" smtClean="0">
                <a:solidFill>
                  <a:srgbClr val="008000"/>
                </a:solidFill>
                <a:highlight>
                  <a:srgbClr val="FFFFFF"/>
                </a:highlight>
                <a:latin typeface="Consolas" panose="020B0609020204030204" pitchFamily="49" charset="0"/>
              </a:rPr>
              <a:t>” property</a:t>
            </a:r>
            <a:endParaRPr lang="en-US" dirty="0" smtClean="0">
              <a:solidFill>
                <a:srgbClr val="000000"/>
              </a:solidFill>
              <a:highlight>
                <a:srgbClr val="FFFFFF"/>
              </a:highlight>
              <a:latin typeface="Consolas" panose="020B0609020204030204" pitchFamily="49" charset="0"/>
            </a:endParaRPr>
          </a:p>
          <a:p>
            <a:r>
              <a:rPr lang="en-US" dirty="0" err="1" smtClean="0">
                <a:solidFill>
                  <a:srgbClr val="000000"/>
                </a:solidFill>
                <a:highlight>
                  <a:srgbClr val="FFFFFF"/>
                </a:highlight>
                <a:latin typeface="Consolas" panose="020B0609020204030204" pitchFamily="49" charset="0"/>
              </a:rPr>
              <a:t>target.RegisterPropertyChangedCallback</a:t>
            </a:r>
            <a:r>
              <a:rPr lang="en-US" dirty="0" smtClean="0">
                <a:solidFill>
                  <a:srgbClr val="000000"/>
                </a:solidFill>
                <a:highlight>
                  <a:srgbClr val="FFFFFF"/>
                </a:highlight>
                <a:latin typeface="Consolas" panose="020B0609020204030204" pitchFamily="49" charset="0"/>
              </a:rPr>
              <a:t>(</a:t>
            </a:r>
            <a:r>
              <a:rPr lang="en-US" dirty="0" err="1" smtClean="0">
                <a:solidFill>
                  <a:srgbClr val="2B91AF"/>
                </a:solidFill>
                <a:highlight>
                  <a:srgbClr val="FFFFFF"/>
                </a:highlight>
                <a:latin typeface="Consolas" panose="020B0609020204030204" pitchFamily="49" charset="0"/>
              </a:rPr>
              <a:t>ContentControl</a:t>
            </a:r>
            <a:r>
              <a:rPr lang="en-US" dirty="0" err="1" smtClean="0">
                <a:solidFill>
                  <a:srgbClr val="000000"/>
                </a:solidFill>
                <a:highlight>
                  <a:srgbClr val="FFFFFF"/>
                </a:highlight>
                <a:latin typeface="Consolas" panose="020B0609020204030204" pitchFamily="49" charset="0"/>
              </a:rPr>
              <a:t>.ContentProperty</a:t>
            </a:r>
            <a:r>
              <a:rPr lang="en-US" dirty="0" smtClean="0">
                <a:solidFill>
                  <a:srgbClr val="000000"/>
                </a:solidFill>
                <a:highlight>
                  <a:srgbClr val="FFFFFF"/>
                </a:highlight>
                <a:latin typeface="Consolas" panose="020B0609020204030204" pitchFamily="49" charset="0"/>
              </a:rPr>
              <a:t>, </a:t>
            </a:r>
            <a:r>
              <a:rPr lang="en-US" dirty="0" err="1" smtClean="0">
                <a:solidFill>
                  <a:srgbClr val="000000"/>
                </a:solidFill>
                <a:highlight>
                  <a:srgbClr val="FFFFFF"/>
                </a:highlight>
                <a:latin typeface="Consolas" panose="020B0609020204030204" pitchFamily="49" charset="0"/>
              </a:rPr>
              <a:t>ContentChanged</a:t>
            </a:r>
            <a:r>
              <a:rPr lang="en-US" dirty="0" smtClean="0">
                <a:solidFill>
                  <a:srgbClr val="000000"/>
                </a:solidFill>
                <a:highlight>
                  <a:srgbClr val="FFFFFF"/>
                </a:highlight>
                <a:latin typeface="Consolas" panose="020B0609020204030204" pitchFamily="49" charset="0"/>
              </a:rPr>
              <a:t>);</a:t>
            </a:r>
          </a:p>
          <a:p>
            <a:endParaRPr lang="en-US" dirty="0" smtClean="0">
              <a:solidFill>
                <a:srgbClr val="0000FF"/>
              </a:solidFill>
              <a:highlight>
                <a:srgbClr val="FFFFFF"/>
              </a:highlight>
              <a:latin typeface="Consolas" panose="020B0609020204030204" pitchFamily="49" charset="0"/>
            </a:endParaRPr>
          </a:p>
          <a:p>
            <a:r>
              <a:rPr lang="en-US" dirty="0" smtClean="0">
                <a:solidFill>
                  <a:srgbClr val="008000"/>
                </a:solidFill>
                <a:highlight>
                  <a:srgbClr val="FFFFFF"/>
                </a:highlight>
                <a:latin typeface="Consolas" panose="020B0609020204030204" pitchFamily="49" charset="0"/>
              </a:rPr>
              <a:t>// Handler</a:t>
            </a:r>
            <a:endParaRPr lang="en-US" dirty="0" smtClean="0">
              <a:solidFill>
                <a:srgbClr val="0000FF"/>
              </a:solidFill>
              <a:highlight>
                <a:srgbClr val="FFFFFF"/>
              </a:highlight>
              <a:latin typeface="Consolas" panose="020B0609020204030204" pitchFamily="49" charset="0"/>
            </a:endParaRPr>
          </a:p>
          <a:p>
            <a:r>
              <a:rPr lang="en-US" dirty="0">
                <a:solidFill>
                  <a:srgbClr val="0000FF"/>
                </a:solidFill>
                <a:highlight>
                  <a:srgbClr val="FFFFFF"/>
                </a:highlight>
                <a:latin typeface="Consolas" panose="020B0609020204030204" pitchFamily="49" charset="0"/>
              </a:rPr>
              <a:t>void</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ContentChanged</a:t>
            </a:r>
            <a:r>
              <a:rPr lang="en-US" dirty="0" smtClean="0">
                <a:solidFill>
                  <a:srgbClr val="000000"/>
                </a:solidFill>
                <a:highlight>
                  <a:srgbClr val="FFFFFF"/>
                </a:highlight>
                <a:latin typeface="Consolas" panose="020B0609020204030204" pitchFamily="49" charset="0"/>
              </a:rPr>
              <a:t>(</a:t>
            </a:r>
            <a:r>
              <a:rPr lang="en-US" dirty="0" err="1" smtClean="0">
                <a:solidFill>
                  <a:srgbClr val="2B91AF"/>
                </a:solidFill>
                <a:highlight>
                  <a:srgbClr val="FFFFFF"/>
                </a:highlight>
                <a:latin typeface="Consolas" panose="020B0609020204030204" pitchFamily="49" charset="0"/>
              </a:rPr>
              <a:t>DependencyObject</a:t>
            </a:r>
            <a:r>
              <a:rPr lang="en-US" dirty="0" smtClean="0">
                <a:solidFill>
                  <a:srgbClr val="000000"/>
                </a:solidFill>
                <a:highlight>
                  <a:srgbClr val="FFFFFF"/>
                </a:highlight>
                <a:latin typeface="Consolas" panose="020B0609020204030204" pitchFamily="49" charset="0"/>
              </a:rPr>
              <a:t> </a:t>
            </a:r>
            <a:r>
              <a:rPr lang="en-US" dirty="0">
                <a:solidFill>
                  <a:srgbClr val="000000"/>
                </a:solidFill>
                <a:highlight>
                  <a:srgbClr val="FFFFFF"/>
                </a:highlight>
                <a:latin typeface="Consolas" panose="020B0609020204030204" pitchFamily="49" charset="0"/>
              </a:rPr>
              <a:t>sender, </a:t>
            </a:r>
            <a:r>
              <a:rPr lang="en-US" dirty="0" err="1">
                <a:solidFill>
                  <a:srgbClr val="2B91AF"/>
                </a:solidFill>
                <a:highlight>
                  <a:srgbClr val="FFFFFF"/>
                </a:highlight>
                <a:latin typeface="Consolas" panose="020B0609020204030204" pitchFamily="49" charset="0"/>
              </a:rPr>
              <a:t>DependencyProperty</a:t>
            </a:r>
            <a:r>
              <a:rPr lang="en-US" dirty="0">
                <a:solidFill>
                  <a:srgbClr val="000000"/>
                </a:solidFill>
                <a:highlight>
                  <a:srgbClr val="FFFFFF"/>
                </a:highlight>
                <a:latin typeface="Consolas" panose="020B0609020204030204" pitchFamily="49" charset="0"/>
              </a:rPr>
              <a:t> prop)</a:t>
            </a:r>
          </a:p>
          <a:p>
            <a:r>
              <a:rPr lang="en-US" dirty="0">
                <a:solidFill>
                  <a:srgbClr val="000000"/>
                </a:solidFill>
                <a:highlight>
                  <a:srgbClr val="FFFFFF"/>
                </a:highlight>
                <a:latin typeface="Consolas" panose="020B0609020204030204" pitchFamily="49" charset="0"/>
              </a:rPr>
              <a:t>{</a:t>
            </a:r>
          </a:p>
          <a:p>
            <a:r>
              <a:rPr lang="en-US" dirty="0">
                <a:solidFill>
                  <a:srgbClr val="000000"/>
                </a:solidFill>
                <a:highlight>
                  <a:srgbClr val="FFFFFF"/>
                </a:highlight>
                <a:latin typeface="Consolas" panose="020B0609020204030204" pitchFamily="49" charset="0"/>
              </a:rPr>
              <a:t>  </a:t>
            </a:r>
            <a:r>
              <a:rPr lang="en-US" dirty="0">
                <a:solidFill>
                  <a:srgbClr val="008000"/>
                </a:solidFill>
                <a:highlight>
                  <a:srgbClr val="FFFFFF"/>
                </a:highlight>
                <a:latin typeface="Consolas" panose="020B0609020204030204" pitchFamily="49" charset="0"/>
              </a:rPr>
              <a:t>// Content Changed</a:t>
            </a:r>
            <a:endParaRPr lang="en-US" dirty="0">
              <a:solidFill>
                <a:srgbClr val="000000"/>
              </a:solidFill>
              <a:highlight>
                <a:srgbClr val="FFFFFF"/>
              </a:highlight>
              <a:latin typeface="Consolas" panose="020B0609020204030204" pitchFamily="49" charset="0"/>
            </a:endParaRPr>
          </a:p>
          <a:p>
            <a:r>
              <a:rPr lang="en-US" dirty="0">
                <a:solidFill>
                  <a:srgbClr val="000000"/>
                </a:solidFill>
                <a:highlight>
                  <a:srgbClr val="FFFFFF"/>
                </a:highlight>
                <a:latin typeface="Consolas" panose="020B0609020204030204" pitchFamily="49" charset="0"/>
              </a:rPr>
              <a:t>  </a:t>
            </a:r>
            <a:r>
              <a:rPr lang="en-US" dirty="0">
                <a:solidFill>
                  <a:srgbClr val="2B91AF"/>
                </a:solidFill>
                <a:highlight>
                  <a:srgbClr val="FFFFFF"/>
                </a:highlight>
                <a:latin typeface="Consolas" panose="020B0609020204030204" pitchFamily="49" charset="0"/>
              </a:rPr>
              <a:t>Object</a:t>
            </a:r>
            <a:r>
              <a:rPr lang="en-US" dirty="0">
                <a:solidFill>
                  <a:srgbClr val="000000"/>
                </a:solidFill>
                <a:highlight>
                  <a:srgbClr val="FFFFFF"/>
                </a:highlight>
                <a:latin typeface="Consolas" panose="020B0609020204030204" pitchFamily="49" charset="0"/>
              </a:rPr>
              <a:t> content = (</a:t>
            </a:r>
            <a:r>
              <a:rPr lang="en-US" dirty="0" err="1">
                <a:solidFill>
                  <a:srgbClr val="000000"/>
                </a:solidFill>
                <a:highlight>
                  <a:srgbClr val="FFFFFF"/>
                </a:highlight>
                <a:latin typeface="Consolas" panose="020B0609020204030204" pitchFamily="49" charset="0"/>
              </a:rPr>
              <a:t>sender.GetValue</a:t>
            </a:r>
            <a:r>
              <a:rPr lang="en-US" dirty="0">
                <a:solidFill>
                  <a:srgbClr val="000000"/>
                </a:solidFill>
                <a:highlight>
                  <a:srgbClr val="FFFFFF"/>
                </a:highlight>
                <a:latin typeface="Consolas" panose="020B0609020204030204" pitchFamily="49" charset="0"/>
              </a:rPr>
              <a:t>(prop));</a:t>
            </a:r>
          </a:p>
          <a:p>
            <a:r>
              <a:rPr lang="en-US" dirty="0" smtClean="0">
                <a:solidFill>
                  <a:srgbClr val="000000"/>
                </a:solidFill>
                <a:highlight>
                  <a:srgbClr val="FFFFFF"/>
                </a:highlight>
                <a:latin typeface="Consolas" panose="020B0609020204030204" pitchFamily="49" charset="0"/>
              </a:rPr>
              <a:t>}</a:t>
            </a:r>
            <a:endParaRPr lang="en-US" dirty="0">
              <a:solidFill>
                <a:srgbClr val="404040"/>
              </a:solidFill>
            </a:endParaRPr>
          </a:p>
        </p:txBody>
      </p:sp>
    </p:spTree>
    <p:extLst>
      <p:ext uri="{BB962C8B-B14F-4D97-AF65-F5344CB8AC3E}">
        <p14:creationId xmlns:p14="http://schemas.microsoft.com/office/powerpoint/2010/main" val="84832808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PerspectiveTransform3D</a:t>
            </a:r>
            <a:br>
              <a:rPr lang="en-US" dirty="0" smtClean="0"/>
            </a:br>
            <a:r>
              <a:rPr lang="en-US" sz="3600" dirty="0" err="1" smtClean="0"/>
              <a:t>Composable</a:t>
            </a:r>
            <a:r>
              <a:rPr lang="en-US" sz="3600" dirty="0" smtClean="0"/>
              <a:t> 3D Transforms (Effects: 3D Rotations, Parallax)</a:t>
            </a:r>
            <a:endParaRPr lang="en-US" sz="3600" dirty="0"/>
          </a:p>
        </p:txBody>
      </p:sp>
      <p:sp>
        <p:nvSpPr>
          <p:cNvPr id="7" name="Rectangle 6"/>
          <p:cNvSpPr/>
          <p:nvPr/>
        </p:nvSpPr>
        <p:spPr>
          <a:xfrm>
            <a:off x="427037" y="1820862"/>
            <a:ext cx="11418498" cy="5078313"/>
          </a:xfrm>
          <a:prstGeom prst="rect">
            <a:avLst/>
          </a:prstGeom>
        </p:spPr>
        <p:txBody>
          <a:bodyPr wrap="square">
            <a:spAutoFit/>
          </a:bodyPr>
          <a:lstStyle/>
          <a:p>
            <a:r>
              <a:rPr lang="en-US" dirty="0">
                <a:solidFill>
                  <a:srgbClr val="0000FF"/>
                </a:solidFill>
                <a:highlight>
                  <a:srgbClr val="FFFFFF"/>
                </a:highlight>
                <a:latin typeface="Consolas" panose="020B0609020204030204" pitchFamily="49" charset="0"/>
              </a:rPr>
              <a:t>&lt;</a:t>
            </a:r>
            <a:r>
              <a:rPr lang="en-US" dirty="0" smtClean="0">
                <a:solidFill>
                  <a:srgbClr val="A31515"/>
                </a:solidFill>
                <a:highlight>
                  <a:srgbClr val="FFFFFF"/>
                </a:highlight>
                <a:latin typeface="Consolas" panose="020B0609020204030204" pitchFamily="49" charset="0"/>
              </a:rPr>
              <a:t>Grid</a:t>
            </a:r>
            <a:r>
              <a:rPr lang="en-US" dirty="0" smtClean="0">
                <a:solidFill>
                  <a:srgbClr val="0000FF"/>
                </a:solidFill>
                <a:highlight>
                  <a:srgbClr val="FFFFFF"/>
                </a:highlight>
                <a:latin typeface="Consolas" panose="020B0609020204030204" pitchFamily="49" charset="0"/>
              </a:rPr>
              <a:t>&gt;</a:t>
            </a:r>
          </a:p>
          <a:p>
            <a:r>
              <a:rPr lang="en-US" dirty="0" smtClean="0">
                <a:solidFill>
                  <a:srgbClr val="0000FF"/>
                </a:solidFill>
                <a:highlight>
                  <a:srgbClr val="FFFFFF"/>
                </a:highlight>
                <a:latin typeface="Consolas" panose="020B0609020204030204" pitchFamily="49" charset="0"/>
              </a:rPr>
              <a:t>  &lt;</a:t>
            </a:r>
            <a:r>
              <a:rPr lang="en-US" dirty="0">
                <a:solidFill>
                  <a:srgbClr val="A31515"/>
                </a:solidFill>
                <a:highlight>
                  <a:srgbClr val="FFFFFF"/>
                </a:highlight>
                <a:latin typeface="Consolas" panose="020B0609020204030204" pitchFamily="49" charset="0"/>
              </a:rPr>
              <a:t>Grid.Transform3D</a:t>
            </a:r>
            <a:r>
              <a:rPr lang="en-US" dirty="0" smtClean="0">
                <a:solidFill>
                  <a:srgbClr val="0000FF"/>
                </a:solidFill>
                <a:highlight>
                  <a:srgbClr val="FFFFFF"/>
                </a:highlight>
                <a:latin typeface="Consolas" panose="020B0609020204030204" pitchFamily="49" charset="0"/>
              </a:rPr>
              <a:t>&gt;</a:t>
            </a:r>
          </a:p>
          <a:p>
            <a:r>
              <a:rPr lang="en-US" dirty="0" smtClean="0">
                <a:solidFill>
                  <a:srgbClr val="008000"/>
                </a:solidFill>
                <a:highlight>
                  <a:srgbClr val="FFFFFF"/>
                </a:highlight>
                <a:latin typeface="Consolas" panose="020B0609020204030204" pitchFamily="49" charset="0"/>
              </a:rPr>
              <a:t>    &lt;!– Parent </a:t>
            </a:r>
            <a:r>
              <a:rPr lang="en-US" smtClean="0">
                <a:solidFill>
                  <a:srgbClr val="008000"/>
                </a:solidFill>
                <a:highlight>
                  <a:srgbClr val="FFFFFF"/>
                </a:highlight>
                <a:latin typeface="Consolas" panose="020B0609020204030204" pitchFamily="49" charset="0"/>
              </a:rPr>
              <a:t>Camera --&gt;</a:t>
            </a:r>
            <a:endParaRPr lang="en-US" dirty="0">
              <a:solidFill>
                <a:srgbClr val="000000"/>
              </a:solidFill>
              <a:highlight>
                <a:srgbClr val="FFFFFF"/>
              </a:highlight>
              <a:latin typeface="Consolas" panose="020B0609020204030204" pitchFamily="49" charset="0"/>
            </a:endParaRPr>
          </a:p>
          <a:p>
            <a:r>
              <a:rPr lang="en-US" dirty="0" smtClean="0">
                <a:solidFill>
                  <a:srgbClr val="0000FF"/>
                </a:solidFill>
                <a:highlight>
                  <a:srgbClr val="FFFFFF"/>
                </a:highlight>
                <a:latin typeface="Consolas" panose="020B0609020204030204" pitchFamily="49" charset="0"/>
              </a:rPr>
              <a:t>    &lt;</a:t>
            </a:r>
            <a:r>
              <a:rPr lang="en-US" dirty="0" smtClean="0">
                <a:solidFill>
                  <a:srgbClr val="A31515"/>
                </a:solidFill>
                <a:highlight>
                  <a:srgbClr val="FFFFFF"/>
                </a:highlight>
                <a:latin typeface="Consolas" panose="020B0609020204030204" pitchFamily="49" charset="0"/>
              </a:rPr>
              <a:t>PerspectiveTransform3D</a:t>
            </a:r>
            <a:r>
              <a:rPr lang="en-US" dirty="0" smtClean="0">
                <a:solidFill>
                  <a:srgbClr val="0000FF"/>
                </a:solidFill>
                <a:highlight>
                  <a:srgbClr val="FFFFFF"/>
                </a:highlight>
                <a:latin typeface="Consolas" panose="020B0609020204030204" pitchFamily="49" charset="0"/>
              </a:rPr>
              <a:t>/&gt;</a:t>
            </a:r>
            <a:endParaRPr lang="en-US" dirty="0">
              <a:solidFill>
                <a:srgbClr val="000000"/>
              </a:solidFill>
              <a:highlight>
                <a:srgbClr val="FFFFFF"/>
              </a:highlight>
              <a:latin typeface="Consolas" panose="020B0609020204030204" pitchFamily="49" charset="0"/>
            </a:endParaRPr>
          </a:p>
          <a:p>
            <a:r>
              <a:rPr lang="en-US" dirty="0" smtClean="0">
                <a:solidFill>
                  <a:srgbClr val="0000FF"/>
                </a:solidFill>
                <a:highlight>
                  <a:srgbClr val="FFFFFF"/>
                </a:highlight>
                <a:latin typeface="Consolas" panose="020B0609020204030204" pitchFamily="49" charset="0"/>
              </a:rPr>
              <a:t>  &lt;/</a:t>
            </a:r>
            <a:r>
              <a:rPr lang="en-US" dirty="0">
                <a:solidFill>
                  <a:srgbClr val="A31515"/>
                </a:solidFill>
                <a:highlight>
                  <a:srgbClr val="FFFFFF"/>
                </a:highlight>
                <a:latin typeface="Consolas" panose="020B0609020204030204" pitchFamily="49" charset="0"/>
              </a:rPr>
              <a:t>Grid.Transform3D</a:t>
            </a:r>
            <a:r>
              <a:rPr lang="en-US" dirty="0" smtClean="0">
                <a:solidFill>
                  <a:srgbClr val="0000FF"/>
                </a:solidFill>
                <a:highlight>
                  <a:srgbClr val="FFFFFF"/>
                </a:highlight>
                <a:latin typeface="Consolas" panose="020B0609020204030204" pitchFamily="49" charset="0"/>
              </a:rPr>
              <a:t>&gt;</a:t>
            </a:r>
            <a:endParaRPr lang="en-US" dirty="0">
              <a:solidFill>
                <a:srgbClr val="0000FF"/>
              </a:solidFill>
              <a:highlight>
                <a:srgbClr val="FFFFFF"/>
              </a:highlight>
              <a:latin typeface="Consolas" panose="020B0609020204030204" pitchFamily="49" charset="0"/>
            </a:endParaRPr>
          </a:p>
          <a:p>
            <a:endParaRPr lang="en-US" dirty="0" smtClean="0">
              <a:solidFill>
                <a:srgbClr val="0000FF"/>
              </a:solidFill>
              <a:highlight>
                <a:srgbClr val="FFFFFF"/>
              </a:highlight>
              <a:latin typeface="Consolas" panose="020B0609020204030204" pitchFamily="49" charset="0"/>
            </a:endParaRPr>
          </a:p>
          <a:p>
            <a:r>
              <a:rPr lang="en-US" dirty="0">
                <a:solidFill>
                  <a:srgbClr val="0000FF"/>
                </a:solidFill>
                <a:highlight>
                  <a:srgbClr val="FFFFFF"/>
                </a:highlight>
                <a:latin typeface="Consolas" panose="020B0609020204030204" pitchFamily="49" charset="0"/>
              </a:rPr>
              <a:t> </a:t>
            </a:r>
            <a:r>
              <a:rPr lang="en-US" dirty="0" smtClean="0">
                <a:solidFill>
                  <a:srgbClr val="0000FF"/>
                </a:solidFill>
                <a:highlight>
                  <a:srgbClr val="FFFFFF"/>
                </a:highlight>
                <a:latin typeface="Consolas" panose="020B0609020204030204" pitchFamily="49" charset="0"/>
              </a:rPr>
              <a:t> &lt;</a:t>
            </a:r>
            <a:r>
              <a:rPr lang="en-US" dirty="0" smtClean="0">
                <a:solidFill>
                  <a:srgbClr val="A31515"/>
                </a:solidFill>
                <a:highlight>
                  <a:srgbClr val="FFFFFF"/>
                </a:highlight>
                <a:latin typeface="Consolas" panose="020B0609020204030204" pitchFamily="49" charset="0"/>
              </a:rPr>
              <a:t>Border</a:t>
            </a:r>
            <a:r>
              <a:rPr lang="en-US" dirty="0" smtClean="0">
                <a:solidFill>
                  <a:srgbClr val="FF0000"/>
                </a:solidFill>
                <a:highlight>
                  <a:srgbClr val="FFFFFF"/>
                </a:highlight>
                <a:latin typeface="Consolas" panose="020B0609020204030204" pitchFamily="49" charset="0"/>
              </a:rPr>
              <a:t> Background</a:t>
            </a:r>
            <a:r>
              <a:rPr lang="en-US" dirty="0" smtClean="0">
                <a:solidFill>
                  <a:srgbClr val="0000FF"/>
                </a:solidFill>
                <a:highlight>
                  <a:srgbClr val="FFFFFF"/>
                </a:highlight>
                <a:latin typeface="Consolas" panose="020B0609020204030204" pitchFamily="49" charset="0"/>
              </a:rPr>
              <a:t>="#FF7F00"&gt;</a:t>
            </a:r>
            <a:endParaRPr lang="en-US" dirty="0" smtClean="0">
              <a:solidFill>
                <a:srgbClr val="000000"/>
              </a:solidFill>
              <a:highlight>
                <a:srgbClr val="FFFFFF"/>
              </a:highlight>
              <a:latin typeface="Consolas" panose="020B0609020204030204" pitchFamily="49" charset="0"/>
            </a:endParaRPr>
          </a:p>
          <a:p>
            <a:r>
              <a:rPr lang="en-US" dirty="0" smtClean="0">
                <a:solidFill>
                  <a:srgbClr val="0000FF"/>
                </a:solidFill>
                <a:highlight>
                  <a:srgbClr val="FFFFFF"/>
                </a:highlight>
                <a:latin typeface="Consolas" panose="020B0609020204030204" pitchFamily="49" charset="0"/>
              </a:rPr>
              <a:t>    &lt;</a:t>
            </a:r>
            <a:r>
              <a:rPr lang="en-US" dirty="0">
                <a:solidFill>
                  <a:srgbClr val="A31515"/>
                </a:solidFill>
                <a:highlight>
                  <a:srgbClr val="FFFFFF"/>
                </a:highlight>
                <a:latin typeface="Consolas" panose="020B0609020204030204" pitchFamily="49" charset="0"/>
              </a:rPr>
              <a:t>Border.Transform3D</a:t>
            </a:r>
            <a:r>
              <a:rPr lang="en-US" dirty="0">
                <a:solidFill>
                  <a:srgbClr val="0000FF"/>
                </a:solidFill>
                <a:highlight>
                  <a:srgbClr val="FFFFFF"/>
                </a:highlight>
                <a:latin typeface="Consolas" panose="020B0609020204030204" pitchFamily="49" charset="0"/>
              </a:rPr>
              <a:t>&gt;</a:t>
            </a:r>
            <a:endParaRPr lang="en-US" dirty="0">
              <a:solidFill>
                <a:srgbClr val="000000"/>
              </a:solidFill>
              <a:highlight>
                <a:srgbClr val="FFFFFF"/>
              </a:highlight>
              <a:latin typeface="Consolas" panose="020B0609020204030204" pitchFamily="49" charset="0"/>
            </a:endParaRPr>
          </a:p>
          <a:p>
            <a:r>
              <a:rPr lang="en-US" dirty="0" smtClean="0">
                <a:solidFill>
                  <a:srgbClr val="0000FF"/>
                </a:solidFill>
                <a:highlight>
                  <a:srgbClr val="FFFFFF"/>
                </a:highlight>
                <a:latin typeface="Consolas" panose="020B0609020204030204" pitchFamily="49" charset="0"/>
              </a:rPr>
              <a:t>      &lt;</a:t>
            </a:r>
            <a:r>
              <a:rPr lang="en-US" dirty="0">
                <a:solidFill>
                  <a:srgbClr val="A31515"/>
                </a:solidFill>
                <a:highlight>
                  <a:srgbClr val="FFFFFF"/>
                </a:highlight>
                <a:latin typeface="Consolas" panose="020B0609020204030204" pitchFamily="49" charset="0"/>
              </a:rPr>
              <a:t>CompositeTransform3D</a:t>
            </a:r>
            <a:r>
              <a:rPr lang="en-US" dirty="0">
                <a:solidFill>
                  <a:srgbClr val="FF0000"/>
                </a:solidFill>
                <a:highlight>
                  <a:srgbClr val="FFFFFF"/>
                </a:highlight>
                <a:latin typeface="Consolas" panose="020B0609020204030204" pitchFamily="49" charset="0"/>
              </a:rPr>
              <a:t> </a:t>
            </a:r>
            <a:r>
              <a:rPr lang="en-US" b="1" dirty="0" err="1" smtClean="0">
                <a:solidFill>
                  <a:srgbClr val="FF0000"/>
                </a:solidFill>
                <a:highlight>
                  <a:srgbClr val="FFFFFF"/>
                </a:highlight>
                <a:latin typeface="Consolas" panose="020B0609020204030204" pitchFamily="49" charset="0"/>
              </a:rPr>
              <a:t>RotationX</a:t>
            </a:r>
            <a:r>
              <a:rPr lang="en-US" dirty="0">
                <a:solidFill>
                  <a:srgbClr val="0000FF"/>
                </a:solidFill>
                <a:highlight>
                  <a:srgbClr val="FFFFFF"/>
                </a:highlight>
                <a:latin typeface="Consolas" panose="020B0609020204030204" pitchFamily="49" charset="0"/>
              </a:rPr>
              <a:t>="-90 " </a:t>
            </a:r>
            <a:r>
              <a:rPr lang="en-US" dirty="0" smtClean="0">
                <a:solidFill>
                  <a:srgbClr val="0000FF"/>
                </a:solidFill>
                <a:highlight>
                  <a:srgbClr val="FFFFFF"/>
                </a:highlight>
                <a:latin typeface="Consolas" panose="020B0609020204030204" pitchFamily="49" charset="0"/>
              </a:rPr>
              <a:t>…/&gt;</a:t>
            </a:r>
            <a:endParaRPr lang="en-US" dirty="0">
              <a:solidFill>
                <a:srgbClr val="000000"/>
              </a:solidFill>
              <a:highlight>
                <a:srgbClr val="FFFFFF"/>
              </a:highlight>
              <a:latin typeface="Consolas" panose="020B0609020204030204" pitchFamily="49" charset="0"/>
            </a:endParaRPr>
          </a:p>
          <a:p>
            <a:r>
              <a:rPr lang="en-US" dirty="0" smtClean="0">
                <a:solidFill>
                  <a:srgbClr val="0000FF"/>
                </a:solidFill>
                <a:highlight>
                  <a:srgbClr val="FFFFFF"/>
                </a:highlight>
                <a:latin typeface="Consolas" panose="020B0609020204030204" pitchFamily="49" charset="0"/>
              </a:rPr>
              <a:t>    &lt;/</a:t>
            </a:r>
            <a:r>
              <a:rPr lang="en-US" dirty="0">
                <a:solidFill>
                  <a:srgbClr val="A31515"/>
                </a:solidFill>
                <a:highlight>
                  <a:srgbClr val="FFFFFF"/>
                </a:highlight>
                <a:latin typeface="Consolas" panose="020B0609020204030204" pitchFamily="49" charset="0"/>
              </a:rPr>
              <a:t>Border.Transform3D</a:t>
            </a:r>
            <a:r>
              <a:rPr lang="en-US" dirty="0">
                <a:solidFill>
                  <a:srgbClr val="0000FF"/>
                </a:solidFill>
                <a:highlight>
                  <a:srgbClr val="FFFFFF"/>
                </a:highlight>
                <a:latin typeface="Consolas" panose="020B0609020204030204" pitchFamily="49" charset="0"/>
              </a:rPr>
              <a:t>&gt;</a:t>
            </a:r>
            <a:endParaRPr lang="en-US" dirty="0">
              <a:solidFill>
                <a:srgbClr val="000000"/>
              </a:solidFill>
              <a:highlight>
                <a:srgbClr val="FFFFFF"/>
              </a:highlight>
              <a:latin typeface="Consolas" panose="020B0609020204030204" pitchFamily="49" charset="0"/>
            </a:endParaRPr>
          </a:p>
          <a:p>
            <a:r>
              <a:rPr lang="en-US" dirty="0" smtClean="0">
                <a:solidFill>
                  <a:srgbClr val="0000FF"/>
                </a:solidFill>
                <a:highlight>
                  <a:srgbClr val="FFFFFF"/>
                </a:highlight>
                <a:latin typeface="Consolas" panose="020B0609020204030204" pitchFamily="49" charset="0"/>
              </a:rPr>
              <a:t>  &lt;/</a:t>
            </a:r>
            <a:r>
              <a:rPr lang="en-US" dirty="0">
                <a:solidFill>
                  <a:srgbClr val="A31515"/>
                </a:solidFill>
                <a:highlight>
                  <a:srgbClr val="FFFFFF"/>
                </a:highlight>
                <a:latin typeface="Consolas" panose="020B0609020204030204" pitchFamily="49" charset="0"/>
              </a:rPr>
              <a:t>Border</a:t>
            </a:r>
            <a:r>
              <a:rPr lang="en-US" dirty="0" smtClean="0">
                <a:solidFill>
                  <a:srgbClr val="0000FF"/>
                </a:solidFill>
                <a:highlight>
                  <a:srgbClr val="FFFFFF"/>
                </a:highlight>
                <a:latin typeface="Consolas" panose="020B0609020204030204" pitchFamily="49" charset="0"/>
              </a:rPr>
              <a:t>&gt;</a:t>
            </a:r>
            <a:endParaRPr lang="en-US" dirty="0">
              <a:solidFill>
                <a:srgbClr val="0000FF"/>
              </a:solidFill>
              <a:highlight>
                <a:srgbClr val="FFFFFF"/>
              </a:highlight>
              <a:latin typeface="Consolas" panose="020B0609020204030204" pitchFamily="49" charset="0"/>
            </a:endParaRPr>
          </a:p>
          <a:p>
            <a:endParaRPr lang="en-US" dirty="0" smtClean="0">
              <a:solidFill>
                <a:srgbClr val="0000FF"/>
              </a:solidFill>
              <a:highlight>
                <a:srgbClr val="FFFFFF"/>
              </a:highlight>
              <a:latin typeface="Consolas" panose="020B0609020204030204" pitchFamily="49" charset="0"/>
            </a:endParaRPr>
          </a:p>
          <a:p>
            <a:r>
              <a:rPr lang="en-US" dirty="0">
                <a:solidFill>
                  <a:srgbClr val="0000FF"/>
                </a:solidFill>
                <a:highlight>
                  <a:srgbClr val="FFFFFF"/>
                </a:highlight>
                <a:latin typeface="Consolas" panose="020B0609020204030204" pitchFamily="49" charset="0"/>
              </a:rPr>
              <a:t> </a:t>
            </a:r>
            <a:r>
              <a:rPr lang="en-US" dirty="0" smtClean="0">
                <a:solidFill>
                  <a:srgbClr val="0000FF"/>
                </a:solidFill>
                <a:highlight>
                  <a:srgbClr val="FFFFFF"/>
                </a:highlight>
                <a:latin typeface="Consolas" panose="020B0609020204030204" pitchFamily="49" charset="0"/>
              </a:rPr>
              <a:t> &lt;</a:t>
            </a:r>
            <a:r>
              <a:rPr lang="en-US" dirty="0">
                <a:solidFill>
                  <a:srgbClr val="A31515"/>
                </a:solidFill>
                <a:highlight>
                  <a:srgbClr val="FFFFFF"/>
                </a:highlight>
                <a:latin typeface="Consolas" panose="020B0609020204030204" pitchFamily="49" charset="0"/>
              </a:rPr>
              <a:t>Border</a:t>
            </a:r>
            <a:r>
              <a:rPr lang="en-US" dirty="0">
                <a:solidFill>
                  <a:srgbClr val="FF0000"/>
                </a:solidFill>
                <a:highlight>
                  <a:srgbClr val="FFFFFF"/>
                </a:highlight>
                <a:latin typeface="Consolas" panose="020B0609020204030204" pitchFamily="49" charset="0"/>
              </a:rPr>
              <a:t> Background</a:t>
            </a:r>
            <a:r>
              <a:rPr lang="en-US" dirty="0">
                <a:solidFill>
                  <a:srgbClr val="0000FF"/>
                </a:solidFill>
                <a:highlight>
                  <a:srgbClr val="FFFFFF"/>
                </a:highlight>
                <a:latin typeface="Consolas" panose="020B0609020204030204" pitchFamily="49" charset="0"/>
              </a:rPr>
              <a:t>="#FF6700"&gt;</a:t>
            </a:r>
            <a:endParaRPr lang="en-US" dirty="0">
              <a:solidFill>
                <a:srgbClr val="000000"/>
              </a:solidFill>
              <a:highlight>
                <a:srgbClr val="FFFFFF"/>
              </a:highlight>
              <a:latin typeface="Consolas" panose="020B0609020204030204" pitchFamily="49" charset="0"/>
            </a:endParaRPr>
          </a:p>
          <a:p>
            <a:r>
              <a:rPr lang="en-US" dirty="0" smtClean="0">
                <a:solidFill>
                  <a:srgbClr val="0000FF"/>
                </a:solidFill>
                <a:highlight>
                  <a:srgbClr val="FFFFFF"/>
                </a:highlight>
                <a:latin typeface="Consolas" panose="020B0609020204030204" pitchFamily="49" charset="0"/>
              </a:rPr>
              <a:t>    &lt;</a:t>
            </a:r>
            <a:r>
              <a:rPr lang="en-US" dirty="0">
                <a:solidFill>
                  <a:srgbClr val="A31515"/>
                </a:solidFill>
                <a:highlight>
                  <a:srgbClr val="FFFFFF"/>
                </a:highlight>
                <a:latin typeface="Consolas" panose="020B0609020204030204" pitchFamily="49" charset="0"/>
              </a:rPr>
              <a:t>Border.Transform3D</a:t>
            </a:r>
            <a:r>
              <a:rPr lang="en-US" dirty="0">
                <a:solidFill>
                  <a:srgbClr val="0000FF"/>
                </a:solidFill>
                <a:highlight>
                  <a:srgbClr val="FFFFFF"/>
                </a:highlight>
                <a:latin typeface="Consolas" panose="020B0609020204030204" pitchFamily="49" charset="0"/>
              </a:rPr>
              <a:t>&gt;</a:t>
            </a:r>
            <a:endParaRPr lang="en-US" dirty="0">
              <a:solidFill>
                <a:srgbClr val="000000"/>
              </a:solidFill>
              <a:highlight>
                <a:srgbClr val="FFFFFF"/>
              </a:highlight>
              <a:latin typeface="Consolas" panose="020B0609020204030204" pitchFamily="49" charset="0"/>
            </a:endParaRPr>
          </a:p>
          <a:p>
            <a:r>
              <a:rPr lang="en-US" dirty="0" smtClean="0">
                <a:solidFill>
                  <a:srgbClr val="0000FF"/>
                </a:solidFill>
                <a:highlight>
                  <a:srgbClr val="FFFFFF"/>
                </a:highlight>
                <a:latin typeface="Consolas" panose="020B0609020204030204" pitchFamily="49" charset="0"/>
              </a:rPr>
              <a:t>      &lt;</a:t>
            </a:r>
            <a:r>
              <a:rPr lang="en-US" dirty="0">
                <a:solidFill>
                  <a:srgbClr val="A31515"/>
                </a:solidFill>
                <a:highlight>
                  <a:srgbClr val="FFFFFF"/>
                </a:highlight>
                <a:latin typeface="Consolas" panose="020B0609020204030204" pitchFamily="49" charset="0"/>
              </a:rPr>
              <a:t>CompositeTransform3D</a:t>
            </a:r>
            <a:r>
              <a:rPr lang="en-US" dirty="0">
                <a:solidFill>
                  <a:srgbClr val="FF0000"/>
                </a:solidFill>
                <a:highlight>
                  <a:srgbClr val="FFFFFF"/>
                </a:highlight>
                <a:latin typeface="Consolas" panose="020B0609020204030204" pitchFamily="49" charset="0"/>
              </a:rPr>
              <a:t> </a:t>
            </a:r>
            <a:r>
              <a:rPr lang="en-US" b="1" dirty="0" err="1" smtClean="0">
                <a:solidFill>
                  <a:srgbClr val="FF0000"/>
                </a:solidFill>
                <a:highlight>
                  <a:srgbClr val="FFFFFF"/>
                </a:highlight>
                <a:latin typeface="Consolas" panose="020B0609020204030204" pitchFamily="49" charset="0"/>
              </a:rPr>
              <a:t>RotationY</a:t>
            </a:r>
            <a:r>
              <a:rPr lang="en-US" dirty="0">
                <a:solidFill>
                  <a:srgbClr val="0000FF"/>
                </a:solidFill>
                <a:highlight>
                  <a:srgbClr val="FFFFFF"/>
                </a:highlight>
                <a:latin typeface="Consolas" panose="020B0609020204030204" pitchFamily="49" charset="0"/>
              </a:rPr>
              <a:t>="-</a:t>
            </a:r>
            <a:r>
              <a:rPr lang="en-US" dirty="0" smtClean="0">
                <a:solidFill>
                  <a:srgbClr val="0000FF"/>
                </a:solidFill>
                <a:highlight>
                  <a:srgbClr val="FFFFFF"/>
                </a:highlight>
                <a:latin typeface="Consolas" panose="020B0609020204030204" pitchFamily="49" charset="0"/>
              </a:rPr>
              <a:t>90" …/&gt;</a:t>
            </a:r>
            <a:endParaRPr lang="en-US" dirty="0">
              <a:solidFill>
                <a:srgbClr val="000000"/>
              </a:solidFill>
              <a:highlight>
                <a:srgbClr val="FFFFFF"/>
              </a:highlight>
              <a:latin typeface="Consolas" panose="020B0609020204030204" pitchFamily="49" charset="0"/>
            </a:endParaRPr>
          </a:p>
          <a:p>
            <a:r>
              <a:rPr lang="en-US" dirty="0" smtClean="0">
                <a:solidFill>
                  <a:srgbClr val="0000FF"/>
                </a:solidFill>
                <a:highlight>
                  <a:srgbClr val="FFFFFF"/>
                </a:highlight>
                <a:latin typeface="Consolas" panose="020B0609020204030204" pitchFamily="49" charset="0"/>
              </a:rPr>
              <a:t>    &lt;/</a:t>
            </a:r>
            <a:r>
              <a:rPr lang="en-US" dirty="0">
                <a:solidFill>
                  <a:srgbClr val="A31515"/>
                </a:solidFill>
                <a:highlight>
                  <a:srgbClr val="FFFFFF"/>
                </a:highlight>
                <a:latin typeface="Consolas" panose="020B0609020204030204" pitchFamily="49" charset="0"/>
              </a:rPr>
              <a:t>Border.Transform3D</a:t>
            </a:r>
            <a:r>
              <a:rPr lang="en-US" dirty="0">
                <a:solidFill>
                  <a:srgbClr val="0000FF"/>
                </a:solidFill>
                <a:highlight>
                  <a:srgbClr val="FFFFFF"/>
                </a:highlight>
                <a:latin typeface="Consolas" panose="020B0609020204030204" pitchFamily="49" charset="0"/>
              </a:rPr>
              <a:t>&gt;</a:t>
            </a:r>
            <a:endParaRPr lang="en-US" dirty="0">
              <a:solidFill>
                <a:srgbClr val="000000"/>
              </a:solidFill>
              <a:highlight>
                <a:srgbClr val="FFFFFF"/>
              </a:highlight>
              <a:latin typeface="Consolas" panose="020B0609020204030204" pitchFamily="49" charset="0"/>
            </a:endParaRPr>
          </a:p>
          <a:p>
            <a:r>
              <a:rPr lang="en-US" dirty="0" smtClean="0">
                <a:solidFill>
                  <a:srgbClr val="0000FF"/>
                </a:solidFill>
                <a:highlight>
                  <a:srgbClr val="FFFFFF"/>
                </a:highlight>
                <a:latin typeface="Consolas" panose="020B0609020204030204" pitchFamily="49" charset="0"/>
              </a:rPr>
              <a:t>  &lt;/</a:t>
            </a:r>
            <a:r>
              <a:rPr lang="en-US" dirty="0">
                <a:solidFill>
                  <a:srgbClr val="A31515"/>
                </a:solidFill>
                <a:highlight>
                  <a:srgbClr val="FFFFFF"/>
                </a:highlight>
                <a:latin typeface="Consolas" panose="020B0609020204030204" pitchFamily="49" charset="0"/>
              </a:rPr>
              <a:t>Border</a:t>
            </a:r>
            <a:r>
              <a:rPr lang="en-US" dirty="0" smtClean="0">
                <a:solidFill>
                  <a:srgbClr val="0000FF"/>
                </a:solidFill>
                <a:highlight>
                  <a:srgbClr val="FFFFFF"/>
                </a:highlight>
                <a:latin typeface="Consolas" panose="020B0609020204030204" pitchFamily="49" charset="0"/>
              </a:rPr>
              <a:t>&gt;</a:t>
            </a:r>
          </a:p>
          <a:p>
            <a:r>
              <a:rPr lang="en-US" dirty="0" smtClean="0">
                <a:solidFill>
                  <a:srgbClr val="0000FF"/>
                </a:solidFill>
                <a:highlight>
                  <a:srgbClr val="FFFFFF"/>
                </a:highlight>
                <a:latin typeface="Consolas" panose="020B0609020204030204" pitchFamily="49" charset="0"/>
              </a:rPr>
              <a:t>&lt;/</a:t>
            </a:r>
            <a:r>
              <a:rPr lang="en-US" dirty="0" smtClean="0">
                <a:solidFill>
                  <a:srgbClr val="A31515"/>
                </a:solidFill>
                <a:highlight>
                  <a:srgbClr val="FFFFFF"/>
                </a:highlight>
                <a:latin typeface="Consolas" panose="020B0609020204030204" pitchFamily="49" charset="0"/>
              </a:rPr>
              <a:t>Grid</a:t>
            </a:r>
            <a:r>
              <a:rPr lang="en-US" dirty="0" smtClean="0">
                <a:solidFill>
                  <a:srgbClr val="0000FF"/>
                </a:solidFill>
                <a:highlight>
                  <a:srgbClr val="FFFFFF"/>
                </a:highlight>
                <a:latin typeface="Consolas" panose="020B0609020204030204" pitchFamily="49" charset="0"/>
              </a:rPr>
              <a:t>&gt;</a:t>
            </a:r>
            <a:endParaRPr lang="en-US" dirty="0"/>
          </a:p>
        </p:txBody>
      </p:sp>
      <p:pic>
        <p:nvPicPr>
          <p:cNvPr id="2" name="Picture 1"/>
          <p:cNvPicPr>
            <a:picLocks noChangeAspect="1"/>
          </p:cNvPicPr>
          <p:nvPr/>
        </p:nvPicPr>
        <p:blipFill>
          <a:blip r:embed="rId3"/>
          <a:stretch>
            <a:fillRect/>
          </a:stretch>
        </p:blipFill>
        <p:spPr>
          <a:xfrm>
            <a:off x="7437437" y="2506662"/>
            <a:ext cx="3390900" cy="3362325"/>
          </a:xfrm>
          <a:prstGeom prst="rect">
            <a:avLst/>
          </a:prstGeom>
        </p:spPr>
      </p:pic>
      <p:sp>
        <p:nvSpPr>
          <p:cNvPr id="9" name="Rectangle 8"/>
          <p:cNvSpPr/>
          <p:nvPr/>
        </p:nvSpPr>
        <p:spPr bwMode="auto">
          <a:xfrm>
            <a:off x="7437437" y="3497263"/>
            <a:ext cx="2516576" cy="1447800"/>
          </a:xfrm>
          <a:prstGeom prst="rect">
            <a:avLst/>
          </a:prstGeom>
          <a:noFill/>
          <a:ln w="57150">
            <a:solidFill>
              <a:srgbClr val="FFFF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93450136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Windowing</a:t>
            </a:r>
            <a:br>
              <a:rPr lang="en-US" dirty="0" smtClean="0"/>
            </a:br>
            <a:r>
              <a:rPr lang="en-US" sz="3600" dirty="0" smtClean="0"/>
              <a:t>Custom chrome, branding, sizing</a:t>
            </a:r>
            <a:endParaRPr lang="en-US" sz="3600" dirty="0"/>
          </a:p>
        </p:txBody>
      </p:sp>
      <p:pic>
        <p:nvPicPr>
          <p:cNvPr id="6" name="Picture 5"/>
          <p:cNvPicPr>
            <a:picLocks noChangeAspect="1"/>
          </p:cNvPicPr>
          <p:nvPr/>
        </p:nvPicPr>
        <p:blipFill>
          <a:blip r:embed="rId3"/>
          <a:stretch>
            <a:fillRect/>
          </a:stretch>
        </p:blipFill>
        <p:spPr>
          <a:xfrm>
            <a:off x="7562850" y="1365054"/>
            <a:ext cx="4536831" cy="3276600"/>
          </a:xfrm>
          <a:prstGeom prst="rect">
            <a:avLst/>
          </a:prstGeom>
        </p:spPr>
      </p:pic>
      <p:sp>
        <p:nvSpPr>
          <p:cNvPr id="7" name="Text Placeholder 2"/>
          <p:cNvSpPr txBox="1">
            <a:spLocks/>
          </p:cNvSpPr>
          <p:nvPr/>
        </p:nvSpPr>
        <p:spPr>
          <a:xfrm>
            <a:off x="198437" y="4793859"/>
            <a:ext cx="11676061" cy="1815882"/>
          </a:xfrm>
          <a:prstGeom prst="rect">
            <a:avLst/>
          </a:prstGeom>
          <a:solidFill>
            <a:schemeClr val="bg1"/>
          </a:solidFill>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solidFill>
                  <a:srgbClr val="008000"/>
                </a:solidFill>
                <a:highlight>
                  <a:srgbClr val="FFFFFF"/>
                </a:highlight>
                <a:latin typeface="Consolas" panose="020B0609020204030204" pitchFamily="49" charset="0"/>
              </a:rPr>
              <a:t>// Remove Standard Title Bar</a:t>
            </a:r>
            <a:endParaRPr lang="en-US" sz="2000" dirty="0">
              <a:solidFill>
                <a:srgbClr val="0000FF"/>
              </a:solidFill>
              <a:highlight>
                <a:srgbClr val="FFFFFF"/>
              </a:highlight>
              <a:latin typeface="Consolas" panose="020B0609020204030204" pitchFamily="49" charset="0"/>
            </a:endParaRPr>
          </a:p>
          <a:p>
            <a:pPr marL="0" indent="0">
              <a:buNone/>
            </a:pPr>
            <a:r>
              <a:rPr lang="en-US" sz="2000" dirty="0" err="1" smtClean="0">
                <a:solidFill>
                  <a:srgbClr val="2B91AF"/>
                </a:solidFill>
                <a:highlight>
                  <a:srgbClr val="FFFFFF"/>
                </a:highlight>
                <a:latin typeface="Consolas" panose="020B0609020204030204" pitchFamily="49" charset="0"/>
              </a:rPr>
              <a:t>CoreApplication</a:t>
            </a:r>
            <a:r>
              <a:rPr lang="en-US" sz="2000" dirty="0" err="1" smtClean="0">
                <a:solidFill>
                  <a:srgbClr val="000000"/>
                </a:solidFill>
                <a:highlight>
                  <a:srgbClr val="FFFFFF"/>
                </a:highlight>
                <a:latin typeface="Consolas" panose="020B0609020204030204" pitchFamily="49" charset="0"/>
              </a:rPr>
              <a:t>.GetCurrentView</a:t>
            </a:r>
            <a:r>
              <a:rPr lang="en-US" sz="2000" dirty="0">
                <a:solidFill>
                  <a:srgbClr val="000000"/>
                </a:solidFill>
                <a:highlight>
                  <a:srgbClr val="FFFFFF"/>
                </a:highlight>
                <a:latin typeface="Consolas" panose="020B0609020204030204" pitchFamily="49" charset="0"/>
              </a:rPr>
              <a:t>().</a:t>
            </a:r>
            <a:r>
              <a:rPr lang="en-US" sz="2000" dirty="0" err="1" smtClean="0">
                <a:solidFill>
                  <a:srgbClr val="000000"/>
                </a:solidFill>
                <a:highlight>
                  <a:srgbClr val="FFFFFF"/>
                </a:highlight>
                <a:latin typeface="Consolas" panose="020B0609020204030204" pitchFamily="49" charset="0"/>
              </a:rPr>
              <a:t>TitleBar</a:t>
            </a:r>
            <a:r>
              <a:rPr lang="en-US" sz="2000" dirty="0" err="1">
                <a:solidFill>
                  <a:srgbClr val="000000"/>
                </a:solidFill>
                <a:highlight>
                  <a:srgbClr val="FFFFFF"/>
                </a:highlight>
                <a:latin typeface="Consolas" panose="020B0609020204030204" pitchFamily="49" charset="0"/>
              </a:rPr>
              <a:t>.ExtendViewIntoTitleBar</a:t>
            </a:r>
            <a:r>
              <a:rPr lang="en-US" sz="2000" dirty="0">
                <a:solidFill>
                  <a:srgbClr val="000000"/>
                </a:solidFill>
                <a:highlight>
                  <a:srgbClr val="FFFFFF"/>
                </a:highlight>
                <a:latin typeface="Consolas" panose="020B0609020204030204" pitchFamily="49" charset="0"/>
              </a:rPr>
              <a:t> = </a:t>
            </a:r>
            <a:r>
              <a:rPr lang="en-US" sz="2000" dirty="0">
                <a:solidFill>
                  <a:srgbClr val="0000FF"/>
                </a:solidFill>
                <a:highlight>
                  <a:srgbClr val="FFFFFF"/>
                </a:highlight>
                <a:latin typeface="Consolas" panose="020B0609020204030204" pitchFamily="49" charset="0"/>
              </a:rPr>
              <a:t>true</a:t>
            </a:r>
            <a:r>
              <a:rPr lang="en-US" sz="2000" dirty="0" smtClean="0">
                <a:solidFill>
                  <a:srgbClr val="000000"/>
                </a:solidFill>
                <a:highlight>
                  <a:srgbClr val="FFFFFF"/>
                </a:highlight>
                <a:latin typeface="Consolas" panose="020B0609020204030204" pitchFamily="49" charset="0"/>
              </a:rPr>
              <a:t>;</a:t>
            </a:r>
          </a:p>
          <a:p>
            <a:pPr marL="0" indent="0">
              <a:buNone/>
            </a:pPr>
            <a:endParaRPr lang="en-US" sz="2000" dirty="0">
              <a:solidFill>
                <a:srgbClr val="000000"/>
              </a:solidFill>
              <a:highlight>
                <a:srgbClr val="FFFFFF"/>
              </a:highlight>
              <a:latin typeface="Consolas" panose="020B0609020204030204" pitchFamily="49" charset="0"/>
            </a:endParaRPr>
          </a:p>
          <a:p>
            <a:pPr marL="0" indent="0">
              <a:buNone/>
            </a:pPr>
            <a:r>
              <a:rPr lang="en-US" sz="2000" dirty="0">
                <a:solidFill>
                  <a:srgbClr val="008000"/>
                </a:solidFill>
                <a:highlight>
                  <a:srgbClr val="FFFFFF"/>
                </a:highlight>
                <a:latin typeface="Consolas" panose="020B0609020204030204" pitchFamily="49" charset="0"/>
              </a:rPr>
              <a:t>// </a:t>
            </a:r>
            <a:r>
              <a:rPr lang="en-US" sz="2000" dirty="0" smtClean="0">
                <a:solidFill>
                  <a:srgbClr val="008000"/>
                </a:solidFill>
                <a:highlight>
                  <a:srgbClr val="FFFFFF"/>
                </a:highlight>
                <a:latin typeface="Consolas" panose="020B0609020204030204" pitchFamily="49" charset="0"/>
              </a:rPr>
              <a:t>Indicate Custom App UI to use as the </a:t>
            </a:r>
            <a:r>
              <a:rPr lang="en-US" sz="2000" dirty="0" err="1" smtClean="0">
                <a:solidFill>
                  <a:srgbClr val="008000"/>
                </a:solidFill>
                <a:highlight>
                  <a:srgbClr val="FFFFFF"/>
                </a:highlight>
                <a:latin typeface="Consolas" panose="020B0609020204030204" pitchFamily="49" charset="0"/>
              </a:rPr>
              <a:t>TitleBar</a:t>
            </a:r>
            <a:r>
              <a:rPr lang="en-US" sz="2000" dirty="0" smtClean="0">
                <a:solidFill>
                  <a:srgbClr val="008000"/>
                </a:solidFill>
                <a:highlight>
                  <a:srgbClr val="FFFFFF"/>
                </a:highlight>
                <a:latin typeface="Consolas" panose="020B0609020204030204" pitchFamily="49" charset="0"/>
              </a:rPr>
              <a:t> (for move, resize)</a:t>
            </a:r>
            <a:endParaRPr lang="en-US" sz="2000" dirty="0">
              <a:solidFill>
                <a:srgbClr val="000000"/>
              </a:solidFill>
              <a:highlight>
                <a:srgbClr val="FFFFFF"/>
              </a:highlight>
              <a:latin typeface="Consolas" panose="020B0609020204030204" pitchFamily="49" charset="0"/>
            </a:endParaRPr>
          </a:p>
          <a:p>
            <a:pPr marL="0" indent="0">
              <a:buNone/>
            </a:pPr>
            <a:r>
              <a:rPr lang="en-US" sz="2000" dirty="0" err="1" smtClean="0">
                <a:solidFill>
                  <a:srgbClr val="2B91AF"/>
                </a:solidFill>
                <a:highlight>
                  <a:srgbClr val="FFFFFF"/>
                </a:highlight>
                <a:latin typeface="Consolas" panose="020B0609020204030204" pitchFamily="49" charset="0"/>
              </a:rPr>
              <a:t>Window</a:t>
            </a:r>
            <a:r>
              <a:rPr lang="en-US" sz="2000" dirty="0" err="1" smtClean="0">
                <a:solidFill>
                  <a:srgbClr val="000000"/>
                </a:solidFill>
                <a:highlight>
                  <a:srgbClr val="FFFFFF"/>
                </a:highlight>
                <a:latin typeface="Consolas" panose="020B0609020204030204" pitchFamily="49" charset="0"/>
              </a:rPr>
              <a:t>.Current.SetTitleBar</a:t>
            </a:r>
            <a:r>
              <a:rPr lang="en-US" sz="2000" dirty="0" smtClean="0">
                <a:solidFill>
                  <a:srgbClr val="000000"/>
                </a:solidFill>
                <a:highlight>
                  <a:srgbClr val="FFFFFF"/>
                </a:highlight>
                <a:latin typeface="Consolas" panose="020B0609020204030204" pitchFamily="49" charset="0"/>
              </a:rPr>
              <a:t>(</a:t>
            </a:r>
            <a:r>
              <a:rPr lang="en-US" sz="2000" dirty="0" err="1" smtClean="0">
                <a:solidFill>
                  <a:srgbClr val="000000"/>
                </a:solidFill>
                <a:highlight>
                  <a:srgbClr val="FFFFFF"/>
                </a:highlight>
                <a:latin typeface="Consolas" panose="020B0609020204030204" pitchFamily="49" charset="0"/>
              </a:rPr>
              <a:t>customTitleBar</a:t>
            </a:r>
            <a:r>
              <a:rPr lang="en-US" sz="2000" dirty="0">
                <a:solidFill>
                  <a:srgbClr val="000000"/>
                </a:solidFill>
                <a:highlight>
                  <a:srgbClr val="FFFFFF"/>
                </a:highlight>
                <a:latin typeface="Consolas" panose="020B0609020204030204" pitchFamily="49" charset="0"/>
              </a:rPr>
              <a:t>);</a:t>
            </a:r>
          </a:p>
        </p:txBody>
      </p:sp>
      <p:sp>
        <p:nvSpPr>
          <p:cNvPr id="8" name="Rectangle 7"/>
          <p:cNvSpPr/>
          <p:nvPr/>
        </p:nvSpPr>
        <p:spPr>
          <a:xfrm>
            <a:off x="122237" y="2343492"/>
            <a:ext cx="7315200" cy="1631216"/>
          </a:xfrm>
          <a:prstGeom prst="rect">
            <a:avLst/>
          </a:prstGeom>
        </p:spPr>
        <p:txBody>
          <a:bodyPr wrap="square">
            <a:spAutoFit/>
          </a:bodyPr>
          <a:lstStyle/>
          <a:p>
            <a:r>
              <a:rPr lang="en-US" sz="2000" dirty="0" smtClean="0">
                <a:solidFill>
                  <a:srgbClr val="008000"/>
                </a:solidFill>
                <a:highlight>
                  <a:srgbClr val="FFFFFF"/>
                </a:highlight>
                <a:latin typeface="Consolas" panose="020B0609020204030204" pitchFamily="49" charset="0"/>
              </a:rPr>
              <a:t>&lt;!-- XAML --&gt;</a:t>
            </a:r>
            <a:endParaRPr lang="en-US" sz="2000" dirty="0" smtClean="0">
              <a:solidFill>
                <a:srgbClr val="0000FF"/>
              </a:solidFill>
              <a:highlight>
                <a:srgbClr val="FFFFFF"/>
              </a:highlight>
              <a:latin typeface="Consolas" panose="020B0609020204030204" pitchFamily="49" charset="0"/>
            </a:endParaRPr>
          </a:p>
          <a:p>
            <a:r>
              <a:rPr lang="en-US" sz="2000" dirty="0" smtClean="0">
                <a:solidFill>
                  <a:srgbClr val="0000FF"/>
                </a:solidFill>
                <a:highlight>
                  <a:srgbClr val="FFFFFF"/>
                </a:highlight>
                <a:latin typeface="Consolas" panose="020B0609020204030204" pitchFamily="49" charset="0"/>
              </a:rPr>
              <a:t>&lt;</a:t>
            </a:r>
            <a:r>
              <a:rPr lang="en-US" sz="2000" dirty="0" err="1">
                <a:solidFill>
                  <a:srgbClr val="A31515"/>
                </a:solidFill>
                <a:highlight>
                  <a:srgbClr val="FFFFFF"/>
                </a:highlight>
                <a:latin typeface="Consolas" panose="020B0609020204030204" pitchFamily="49" charset="0"/>
              </a:rPr>
              <a:t>StackPanel</a:t>
            </a:r>
            <a:r>
              <a:rPr lang="en-US" sz="2000" dirty="0">
                <a:solidFill>
                  <a:srgbClr val="FF0000"/>
                </a:solidFill>
                <a:highlight>
                  <a:srgbClr val="FFFFFF"/>
                </a:highlight>
                <a:latin typeface="Consolas" panose="020B0609020204030204" pitchFamily="49" charset="0"/>
              </a:rPr>
              <a:t> x</a:t>
            </a:r>
            <a:r>
              <a:rPr lang="en-US" sz="2000" dirty="0">
                <a:solidFill>
                  <a:srgbClr val="0000FF"/>
                </a:solidFill>
                <a:highlight>
                  <a:srgbClr val="FFFFFF"/>
                </a:highlight>
                <a:latin typeface="Consolas" panose="020B0609020204030204" pitchFamily="49" charset="0"/>
              </a:rPr>
              <a:t>:</a:t>
            </a:r>
            <a:r>
              <a:rPr lang="en-US" sz="2000" dirty="0">
                <a:solidFill>
                  <a:srgbClr val="FF0000"/>
                </a:solidFill>
                <a:highlight>
                  <a:srgbClr val="FFFFFF"/>
                </a:highlight>
                <a:latin typeface="Consolas" panose="020B0609020204030204" pitchFamily="49" charset="0"/>
              </a:rPr>
              <a:t>Name</a:t>
            </a:r>
            <a:r>
              <a:rPr lang="en-US" sz="2000" dirty="0">
                <a:solidFill>
                  <a:srgbClr val="0000FF"/>
                </a:solidFill>
                <a:highlight>
                  <a:srgbClr val="FFFFFF"/>
                </a:highlight>
                <a:latin typeface="Consolas" panose="020B0609020204030204" pitchFamily="49" charset="0"/>
              </a:rPr>
              <a:t>="customTitleBar"</a:t>
            </a:r>
            <a:r>
              <a:rPr lang="en-US" sz="2000" dirty="0">
                <a:solidFill>
                  <a:srgbClr val="FF0000"/>
                </a:solidFill>
                <a:highlight>
                  <a:srgbClr val="FFFFFF"/>
                </a:highlight>
                <a:latin typeface="Consolas" panose="020B0609020204030204" pitchFamily="49" charset="0"/>
              </a:rPr>
              <a:t> Height</a:t>
            </a:r>
            <a:r>
              <a:rPr lang="en-US" sz="2000" dirty="0">
                <a:solidFill>
                  <a:srgbClr val="0000FF"/>
                </a:solidFill>
                <a:highlight>
                  <a:srgbClr val="FFFFFF"/>
                </a:highlight>
                <a:latin typeface="Consolas" panose="020B0609020204030204" pitchFamily="49" charset="0"/>
              </a:rPr>
              <a:t>="32" …&gt;</a:t>
            </a:r>
            <a:endParaRPr lang="en-US" sz="2000" dirty="0">
              <a:solidFill>
                <a:srgbClr val="000000"/>
              </a:solidFill>
              <a:highlight>
                <a:srgbClr val="FFFFFF"/>
              </a:highlight>
              <a:latin typeface="Consolas" panose="020B0609020204030204" pitchFamily="49" charset="0"/>
            </a:endParaRPr>
          </a:p>
          <a:p>
            <a:r>
              <a:rPr lang="en-US" sz="2000" dirty="0">
                <a:solidFill>
                  <a:srgbClr val="0000FF"/>
                </a:solidFill>
                <a:highlight>
                  <a:srgbClr val="FFFFFF"/>
                </a:highlight>
                <a:latin typeface="Consolas" panose="020B0609020204030204" pitchFamily="49" charset="0"/>
              </a:rPr>
              <a:t>  &lt;</a:t>
            </a:r>
            <a:r>
              <a:rPr lang="en-US" sz="2000" dirty="0" err="1">
                <a:solidFill>
                  <a:srgbClr val="A31515"/>
                </a:solidFill>
                <a:highlight>
                  <a:srgbClr val="FFFFFF"/>
                </a:highlight>
                <a:latin typeface="Consolas" panose="020B0609020204030204" pitchFamily="49" charset="0"/>
              </a:rPr>
              <a:t>FontIcon</a:t>
            </a:r>
            <a:r>
              <a:rPr lang="en-US" sz="2000" dirty="0">
                <a:solidFill>
                  <a:srgbClr val="FF0000"/>
                </a:solidFill>
                <a:highlight>
                  <a:srgbClr val="FFFFFF"/>
                </a:highlight>
                <a:latin typeface="Consolas" panose="020B0609020204030204" pitchFamily="49" charset="0"/>
              </a:rPr>
              <a:t> …</a:t>
            </a:r>
            <a:r>
              <a:rPr lang="en-US" sz="2000" dirty="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a:p>
            <a:r>
              <a:rPr lang="en-US" sz="2000" dirty="0">
                <a:solidFill>
                  <a:srgbClr val="0000FF"/>
                </a:solidFill>
                <a:highlight>
                  <a:srgbClr val="FFFFFF"/>
                </a:highlight>
                <a:latin typeface="Consolas" panose="020B0609020204030204" pitchFamily="49" charset="0"/>
              </a:rPr>
              <a:t>  &lt;</a:t>
            </a:r>
            <a:r>
              <a:rPr lang="en-US" sz="2000" dirty="0" err="1">
                <a:solidFill>
                  <a:srgbClr val="A31515"/>
                </a:solidFill>
                <a:highlight>
                  <a:srgbClr val="FFFFFF"/>
                </a:highlight>
                <a:latin typeface="Consolas" panose="020B0609020204030204" pitchFamily="49" charset="0"/>
              </a:rPr>
              <a:t>TextBlock</a:t>
            </a:r>
            <a:r>
              <a:rPr lang="en-US" sz="2000" dirty="0">
                <a:solidFill>
                  <a:srgbClr val="FF0000"/>
                </a:solidFill>
                <a:highlight>
                  <a:srgbClr val="FFFFFF"/>
                </a:highlight>
                <a:latin typeface="Consolas" panose="020B0609020204030204" pitchFamily="49" charset="0"/>
              </a:rPr>
              <a:t> Text</a:t>
            </a:r>
            <a:r>
              <a:rPr lang="en-US" sz="2000" dirty="0">
                <a:solidFill>
                  <a:srgbClr val="0000FF"/>
                </a:solidFill>
                <a:highlight>
                  <a:srgbClr val="FFFFFF"/>
                </a:highlight>
                <a:latin typeface="Consolas" panose="020B0609020204030204" pitchFamily="49" charset="0"/>
              </a:rPr>
              <a:t>="Belize 2015"</a:t>
            </a:r>
            <a:r>
              <a:rPr lang="en-US" sz="2000" dirty="0">
                <a:solidFill>
                  <a:srgbClr val="FF0000"/>
                </a:solidFill>
                <a:highlight>
                  <a:srgbClr val="FFFFFF"/>
                </a:highlight>
                <a:latin typeface="Consolas" panose="020B0609020204030204" pitchFamily="49" charset="0"/>
              </a:rPr>
              <a:t> …</a:t>
            </a:r>
            <a:r>
              <a:rPr lang="en-US" sz="2000" dirty="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a:p>
            <a:r>
              <a:rPr lang="en-US" sz="2000" dirty="0">
                <a:solidFill>
                  <a:srgbClr val="0000FF"/>
                </a:solidFill>
                <a:highlight>
                  <a:srgbClr val="FFFFFF"/>
                </a:highlight>
                <a:latin typeface="Consolas" panose="020B0609020204030204" pitchFamily="49" charset="0"/>
              </a:rPr>
              <a:t>&lt;/</a:t>
            </a:r>
            <a:r>
              <a:rPr lang="en-US" sz="2000" dirty="0" err="1">
                <a:solidFill>
                  <a:srgbClr val="A31515"/>
                </a:solidFill>
                <a:highlight>
                  <a:srgbClr val="FFFFFF"/>
                </a:highlight>
                <a:latin typeface="Consolas" panose="020B0609020204030204" pitchFamily="49" charset="0"/>
              </a:rPr>
              <a:t>StackPanel</a:t>
            </a:r>
            <a:r>
              <a:rPr lang="en-US" sz="2000" dirty="0">
                <a:solidFill>
                  <a:srgbClr val="0000FF"/>
                </a:solidFill>
                <a:highlight>
                  <a:srgbClr val="FFFFFF"/>
                </a:highlight>
                <a:latin typeface="Consolas" panose="020B0609020204030204" pitchFamily="49" charset="0"/>
              </a:rPr>
              <a:t>&gt;</a:t>
            </a:r>
          </a:p>
        </p:txBody>
      </p:sp>
      <p:sp>
        <p:nvSpPr>
          <p:cNvPr id="9" name="Rectangle 8"/>
          <p:cNvSpPr/>
          <p:nvPr/>
        </p:nvSpPr>
        <p:spPr bwMode="auto">
          <a:xfrm>
            <a:off x="7542213" y="1360292"/>
            <a:ext cx="3281928" cy="298451"/>
          </a:xfrm>
          <a:prstGeom prst="rect">
            <a:avLst/>
          </a:prstGeom>
          <a:noFill/>
          <a:ln w="571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67452612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Ink Canvas</a:t>
            </a:r>
            <a:br>
              <a:rPr lang="en-US" dirty="0" smtClean="0"/>
            </a:br>
            <a:r>
              <a:rPr lang="en-US" sz="3600" dirty="0" smtClean="0"/>
              <a:t>Palm rejection, smoothing, high fidelity</a:t>
            </a:r>
            <a:endParaRPr lang="en-US" dirty="0"/>
          </a:p>
        </p:txBody>
      </p:sp>
      <p:sp>
        <p:nvSpPr>
          <p:cNvPr id="10" name="Rectangle 9"/>
          <p:cNvSpPr/>
          <p:nvPr/>
        </p:nvSpPr>
        <p:spPr>
          <a:xfrm>
            <a:off x="574850" y="3469223"/>
            <a:ext cx="11861625" cy="1323439"/>
          </a:xfrm>
          <a:prstGeom prst="rect">
            <a:avLst/>
          </a:prstGeom>
        </p:spPr>
        <p:txBody>
          <a:bodyPr wrap="square">
            <a:spAutoFit/>
          </a:bodyPr>
          <a:lstStyle/>
          <a:p>
            <a:r>
              <a:rPr lang="en-US" sz="2000" dirty="0" smtClean="0">
                <a:solidFill>
                  <a:srgbClr val="0000FF"/>
                </a:solidFill>
                <a:highlight>
                  <a:srgbClr val="FFFFFF"/>
                </a:highlight>
                <a:latin typeface="Consolas" panose="020B0609020204030204" pitchFamily="49" charset="0"/>
              </a:rPr>
              <a:t>&lt;</a:t>
            </a:r>
            <a:r>
              <a:rPr lang="en-US" sz="2000" dirty="0" smtClean="0">
                <a:solidFill>
                  <a:srgbClr val="A31515"/>
                </a:solidFill>
                <a:highlight>
                  <a:srgbClr val="FFFFFF"/>
                </a:highlight>
                <a:latin typeface="Consolas" panose="020B0609020204030204" pitchFamily="49" charset="0"/>
              </a:rPr>
              <a:t>Grid</a:t>
            </a:r>
            <a:r>
              <a:rPr lang="en-US" sz="2000" dirty="0" smtClean="0">
                <a:solidFill>
                  <a:srgbClr val="0000FF"/>
                </a:solidFill>
                <a:highlight>
                  <a:srgbClr val="FFFFFF"/>
                </a:highlight>
                <a:latin typeface="Consolas" panose="020B0609020204030204" pitchFamily="49" charset="0"/>
              </a:rPr>
              <a:t>&gt;</a:t>
            </a:r>
          </a:p>
          <a:p>
            <a:r>
              <a:rPr lang="en-US" sz="2000" dirty="0" smtClean="0">
                <a:solidFill>
                  <a:srgbClr val="008000"/>
                </a:solidFill>
                <a:highlight>
                  <a:srgbClr val="FFFFFF"/>
                </a:highlight>
                <a:latin typeface="Consolas" panose="020B0609020204030204" pitchFamily="49" charset="0"/>
              </a:rPr>
              <a:t>  &lt;!-- It’s this simple --&gt;</a:t>
            </a:r>
            <a:endParaRPr lang="en-US" sz="2000" dirty="0">
              <a:solidFill>
                <a:srgbClr val="0000FF"/>
              </a:solidFill>
              <a:highlight>
                <a:srgbClr val="FFFFFF"/>
              </a:highlight>
              <a:latin typeface="Consolas" panose="020B0609020204030204" pitchFamily="49" charset="0"/>
            </a:endParaRPr>
          </a:p>
          <a:p>
            <a:r>
              <a:rPr lang="en-US" sz="2000" dirty="0" smtClean="0">
                <a:solidFill>
                  <a:srgbClr val="0000FF"/>
                </a:solidFill>
                <a:highlight>
                  <a:srgbClr val="FFFFFF"/>
                </a:highlight>
                <a:latin typeface="Consolas" panose="020B0609020204030204" pitchFamily="49" charset="0"/>
              </a:rPr>
              <a:t>  &lt;</a:t>
            </a:r>
            <a:r>
              <a:rPr lang="en-US" sz="2000" dirty="0" err="1" smtClean="0">
                <a:solidFill>
                  <a:srgbClr val="A31515"/>
                </a:solidFill>
                <a:highlight>
                  <a:srgbClr val="FFFFFF"/>
                </a:highlight>
                <a:latin typeface="Consolas" panose="020B0609020204030204" pitchFamily="49" charset="0"/>
              </a:rPr>
              <a:t>InkCanvas</a:t>
            </a:r>
            <a:r>
              <a:rPr lang="en-US" sz="2000" dirty="0" smtClean="0">
                <a:solidFill>
                  <a:srgbClr val="0000FF"/>
                </a:solidFill>
                <a:highlight>
                  <a:srgbClr val="FFFFFF"/>
                </a:highlight>
                <a:latin typeface="Consolas" panose="020B0609020204030204" pitchFamily="49" charset="0"/>
              </a:rPr>
              <a:t>/&gt;</a:t>
            </a:r>
            <a:endParaRPr lang="en-US" sz="2000" dirty="0" smtClean="0">
              <a:solidFill>
                <a:srgbClr val="000000"/>
              </a:solidFill>
              <a:highlight>
                <a:srgbClr val="FFFFFF"/>
              </a:highlight>
              <a:latin typeface="Consolas" panose="020B0609020204030204" pitchFamily="49" charset="0"/>
            </a:endParaRPr>
          </a:p>
          <a:p>
            <a:r>
              <a:rPr lang="en-US" sz="2000" dirty="0" smtClean="0">
                <a:solidFill>
                  <a:srgbClr val="0000FF"/>
                </a:solidFill>
                <a:highlight>
                  <a:srgbClr val="FFFFFF"/>
                </a:highlight>
                <a:latin typeface="Consolas" panose="020B0609020204030204" pitchFamily="49" charset="0"/>
              </a:rPr>
              <a:t>&lt;/</a:t>
            </a:r>
            <a:r>
              <a:rPr lang="en-US" sz="2000" dirty="0">
                <a:solidFill>
                  <a:srgbClr val="A31515"/>
                </a:solidFill>
                <a:highlight>
                  <a:srgbClr val="FFFFFF"/>
                </a:highlight>
                <a:latin typeface="Consolas" panose="020B0609020204030204" pitchFamily="49" charset="0"/>
              </a:rPr>
              <a:t>Grid</a:t>
            </a:r>
            <a:r>
              <a:rPr lang="en-US" sz="2000" dirty="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p:txBody>
      </p:sp>
      <p:pic>
        <p:nvPicPr>
          <p:cNvPr id="5" name="Picture 4"/>
          <p:cNvPicPr>
            <a:picLocks noChangeAspect="1"/>
          </p:cNvPicPr>
          <p:nvPr/>
        </p:nvPicPr>
        <p:blipFill>
          <a:blip r:embed="rId3"/>
          <a:stretch>
            <a:fillRect/>
          </a:stretch>
        </p:blipFill>
        <p:spPr>
          <a:xfrm>
            <a:off x="6508836" y="2049462"/>
            <a:ext cx="4333875" cy="44304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876655017"/>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9876" y="296862"/>
            <a:ext cx="11889564" cy="917575"/>
          </a:xfrm>
        </p:spPr>
        <p:txBody>
          <a:bodyPr/>
          <a:lstStyle/>
          <a:p>
            <a:r>
              <a:rPr lang="en-US" dirty="0" smtClean="0"/>
              <a:t>Drag and Drop</a:t>
            </a:r>
            <a:br>
              <a:rPr lang="en-US" dirty="0" smtClean="0"/>
            </a:br>
            <a:r>
              <a:rPr lang="en-US" sz="3600" dirty="0" smtClean="0"/>
              <a:t>Extended for “Windowed” Apps</a:t>
            </a:r>
            <a:endParaRPr lang="en-US" sz="3600" dirty="0"/>
          </a:p>
        </p:txBody>
      </p:sp>
      <p:sp>
        <p:nvSpPr>
          <p:cNvPr id="8" name="Rectangle 7"/>
          <p:cNvSpPr/>
          <p:nvPr/>
        </p:nvSpPr>
        <p:spPr>
          <a:xfrm>
            <a:off x="269876" y="1897062"/>
            <a:ext cx="9072387" cy="1323439"/>
          </a:xfrm>
          <a:prstGeom prst="rect">
            <a:avLst/>
          </a:prstGeom>
        </p:spPr>
        <p:txBody>
          <a:bodyPr wrap="square">
            <a:spAutoFit/>
          </a:bodyPr>
          <a:lstStyle/>
          <a:p>
            <a:r>
              <a:rPr lang="en-US" sz="2000" dirty="0" smtClean="0">
                <a:solidFill>
                  <a:srgbClr val="008000"/>
                </a:solidFill>
                <a:highlight>
                  <a:srgbClr val="FFFFFF"/>
                </a:highlight>
                <a:latin typeface="Consolas" panose="020B0609020204030204" pitchFamily="49" charset="0"/>
              </a:rPr>
              <a:t>&lt;!-- XAML --&gt;</a:t>
            </a:r>
            <a:endParaRPr lang="en-US" sz="2000" dirty="0" smtClean="0">
              <a:solidFill>
                <a:srgbClr val="0000FF"/>
              </a:solidFill>
              <a:highlight>
                <a:srgbClr val="FFFFFF"/>
              </a:highlight>
              <a:latin typeface="Consolas" panose="020B0609020204030204" pitchFamily="49" charset="0"/>
            </a:endParaRPr>
          </a:p>
          <a:p>
            <a:r>
              <a:rPr lang="en-US" sz="2000" dirty="0">
                <a:solidFill>
                  <a:srgbClr val="0000FF"/>
                </a:solidFill>
                <a:highlight>
                  <a:srgbClr val="FFFFFF"/>
                </a:highlight>
                <a:latin typeface="Consolas" panose="020B0609020204030204" pitchFamily="49" charset="0"/>
              </a:rPr>
              <a:t>&lt;</a:t>
            </a:r>
            <a:r>
              <a:rPr lang="en-US" sz="2000" dirty="0">
                <a:solidFill>
                  <a:srgbClr val="A31515"/>
                </a:solidFill>
                <a:highlight>
                  <a:srgbClr val="FFFFFF"/>
                </a:highlight>
                <a:latin typeface="Consolas" panose="020B0609020204030204" pitchFamily="49" charset="0"/>
              </a:rPr>
              <a:t>Grid</a:t>
            </a:r>
            <a:r>
              <a:rPr lang="en-US" sz="2000" dirty="0">
                <a:solidFill>
                  <a:srgbClr val="FF0000"/>
                </a:solidFill>
                <a:highlight>
                  <a:srgbClr val="FFFFFF"/>
                </a:highlight>
                <a:latin typeface="Consolas" panose="020B0609020204030204" pitchFamily="49" charset="0"/>
              </a:rPr>
              <a:t> </a:t>
            </a:r>
            <a:r>
              <a:rPr lang="en-US" sz="2000" dirty="0" err="1">
                <a:solidFill>
                  <a:srgbClr val="FF0000"/>
                </a:solidFill>
                <a:highlight>
                  <a:srgbClr val="FFFFFF"/>
                </a:highlight>
                <a:latin typeface="Consolas" panose="020B0609020204030204" pitchFamily="49" charset="0"/>
              </a:rPr>
              <a:t>AllowDrop</a:t>
            </a:r>
            <a:r>
              <a:rPr lang="en-US" sz="2000" dirty="0">
                <a:solidFill>
                  <a:srgbClr val="0000FF"/>
                </a:solidFill>
                <a:highlight>
                  <a:srgbClr val="FFFFFF"/>
                </a:highlight>
                <a:latin typeface="Consolas" panose="020B0609020204030204" pitchFamily="49" charset="0"/>
              </a:rPr>
              <a:t>="True"</a:t>
            </a:r>
            <a:r>
              <a:rPr lang="en-US" sz="2000" dirty="0">
                <a:solidFill>
                  <a:srgbClr val="FF0000"/>
                </a:solidFill>
                <a:highlight>
                  <a:srgbClr val="FFFFFF"/>
                </a:highlight>
                <a:latin typeface="Consolas" panose="020B0609020204030204" pitchFamily="49" charset="0"/>
              </a:rPr>
              <a:t> </a:t>
            </a:r>
            <a:r>
              <a:rPr lang="en-US" sz="2000" dirty="0" err="1">
                <a:solidFill>
                  <a:srgbClr val="FF0000"/>
                </a:solidFill>
                <a:highlight>
                  <a:srgbClr val="FFFFFF"/>
                </a:highlight>
                <a:latin typeface="Consolas" panose="020B0609020204030204" pitchFamily="49" charset="0"/>
              </a:rPr>
              <a:t>DragOver</a:t>
            </a:r>
            <a:r>
              <a:rPr lang="en-US" sz="2000" dirty="0" smtClean="0">
                <a:solidFill>
                  <a:srgbClr val="0000FF"/>
                </a:solidFill>
                <a:highlight>
                  <a:srgbClr val="FFFFFF"/>
                </a:highlight>
                <a:latin typeface="Consolas" panose="020B0609020204030204" pitchFamily="49" charset="0"/>
              </a:rPr>
              <a:t>="</a:t>
            </a:r>
            <a:r>
              <a:rPr lang="en-US" sz="2000" dirty="0" err="1" smtClean="0">
                <a:solidFill>
                  <a:srgbClr val="0000FF"/>
                </a:solidFill>
                <a:highlight>
                  <a:srgbClr val="FFFFFF"/>
                </a:highlight>
                <a:latin typeface="Consolas" panose="020B0609020204030204" pitchFamily="49" charset="0"/>
              </a:rPr>
              <a:t>Do_DragOver</a:t>
            </a:r>
            <a:r>
              <a:rPr lang="en-US" sz="2000" dirty="0">
                <a:solidFill>
                  <a:srgbClr val="0000FF"/>
                </a:solidFill>
                <a:highlight>
                  <a:srgbClr val="FFFFFF"/>
                </a:highlight>
                <a:latin typeface="Consolas" panose="020B0609020204030204" pitchFamily="49" charset="0"/>
              </a:rPr>
              <a:t>"</a:t>
            </a:r>
            <a:r>
              <a:rPr lang="en-US" sz="2000" dirty="0">
                <a:solidFill>
                  <a:srgbClr val="FF0000"/>
                </a:solidFill>
                <a:highlight>
                  <a:srgbClr val="FFFFFF"/>
                </a:highlight>
                <a:latin typeface="Consolas" panose="020B0609020204030204" pitchFamily="49" charset="0"/>
              </a:rPr>
              <a:t> </a:t>
            </a:r>
            <a:r>
              <a:rPr lang="en-US" sz="2000">
                <a:solidFill>
                  <a:srgbClr val="FF0000"/>
                </a:solidFill>
                <a:highlight>
                  <a:srgbClr val="FFFFFF"/>
                </a:highlight>
                <a:latin typeface="Consolas" panose="020B0609020204030204" pitchFamily="49" charset="0"/>
              </a:rPr>
              <a:t>Drop</a:t>
            </a:r>
            <a:r>
              <a:rPr lang="en-US" sz="2000" smtClean="0">
                <a:solidFill>
                  <a:srgbClr val="0000FF"/>
                </a:solidFill>
                <a:highlight>
                  <a:srgbClr val="FFFFFF"/>
                </a:highlight>
                <a:latin typeface="Consolas" panose="020B0609020204030204" pitchFamily="49" charset="0"/>
              </a:rPr>
              <a:t>="</a:t>
            </a:r>
            <a:r>
              <a:rPr lang="en-US" sz="2000" dirty="0" err="1" smtClean="0">
                <a:solidFill>
                  <a:srgbClr val="0000FF"/>
                </a:solidFill>
                <a:highlight>
                  <a:srgbClr val="FFFFFF"/>
                </a:highlight>
                <a:latin typeface="Consolas" panose="020B0609020204030204" pitchFamily="49" charset="0"/>
              </a:rPr>
              <a:t>Do_Drop</a:t>
            </a:r>
            <a:r>
              <a:rPr lang="en-US" sz="2000" dirty="0">
                <a:solidFill>
                  <a:srgbClr val="0000FF"/>
                </a:solidFill>
                <a:highlight>
                  <a:srgbClr val="FFFFFF"/>
                </a:highlight>
                <a:latin typeface="Consolas" panose="020B0609020204030204" pitchFamily="49" charset="0"/>
              </a:rPr>
              <a:t>"</a:t>
            </a:r>
            <a:r>
              <a:rPr lang="en-US" sz="2000" dirty="0">
                <a:solidFill>
                  <a:srgbClr val="FF0000"/>
                </a:solidFill>
                <a:highlight>
                  <a:srgbClr val="FFFFFF"/>
                </a:highlight>
                <a:latin typeface="Consolas" panose="020B0609020204030204" pitchFamily="49" charset="0"/>
              </a:rPr>
              <a:t> </a:t>
            </a:r>
            <a:r>
              <a:rPr lang="en-US" sz="2000" dirty="0" smtClean="0">
                <a:solidFill>
                  <a:srgbClr val="FF0000"/>
                </a:solidFill>
                <a:highlight>
                  <a:srgbClr val="FFFFFF"/>
                </a:highlight>
                <a:latin typeface="Consolas" panose="020B0609020204030204" pitchFamily="49" charset="0"/>
              </a:rPr>
              <a:t>…</a:t>
            </a:r>
            <a:r>
              <a:rPr lang="en-US" sz="2000" dirty="0" smtClean="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a:p>
            <a:r>
              <a:rPr lang="en-US" sz="2000" dirty="0" smtClean="0">
                <a:solidFill>
                  <a:srgbClr val="0000FF"/>
                </a:solidFill>
                <a:highlight>
                  <a:srgbClr val="FFFFFF"/>
                </a:highlight>
                <a:latin typeface="Consolas" panose="020B0609020204030204" pitchFamily="49" charset="0"/>
              </a:rPr>
              <a:t>…</a:t>
            </a:r>
          </a:p>
          <a:p>
            <a:r>
              <a:rPr lang="en-US" sz="2000" dirty="0" smtClean="0">
                <a:solidFill>
                  <a:srgbClr val="0000FF"/>
                </a:solidFill>
                <a:highlight>
                  <a:srgbClr val="FFFFFF"/>
                </a:highlight>
                <a:latin typeface="Consolas" panose="020B0609020204030204" pitchFamily="49" charset="0"/>
              </a:rPr>
              <a:t>&lt;/</a:t>
            </a:r>
            <a:r>
              <a:rPr lang="en-US" sz="2000" dirty="0">
                <a:solidFill>
                  <a:srgbClr val="A31515"/>
                </a:solidFill>
                <a:highlight>
                  <a:srgbClr val="FFFFFF"/>
                </a:highlight>
                <a:latin typeface="Consolas" panose="020B0609020204030204" pitchFamily="49" charset="0"/>
              </a:rPr>
              <a:t>Grid</a:t>
            </a:r>
            <a:r>
              <a:rPr lang="en-US" sz="2000" dirty="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p:txBody>
      </p:sp>
      <p:pic>
        <p:nvPicPr>
          <p:cNvPr id="4" name="Picture 3"/>
          <p:cNvPicPr>
            <a:picLocks noChangeAspect="1"/>
          </p:cNvPicPr>
          <p:nvPr/>
        </p:nvPicPr>
        <p:blipFill>
          <a:blip r:embed="rId3"/>
          <a:stretch>
            <a:fillRect/>
          </a:stretch>
        </p:blipFill>
        <p:spPr>
          <a:xfrm>
            <a:off x="3551237" y="3403063"/>
            <a:ext cx="5172075" cy="2543175"/>
          </a:xfrm>
          <a:prstGeom prst="rect">
            <a:avLst/>
          </a:prstGeom>
        </p:spPr>
      </p:pic>
      <p:sp>
        <p:nvSpPr>
          <p:cNvPr id="10" name="Rectangle 9"/>
          <p:cNvSpPr/>
          <p:nvPr/>
        </p:nvSpPr>
        <p:spPr>
          <a:xfrm>
            <a:off x="6917128" y="5946236"/>
            <a:ext cx="1806184" cy="584775"/>
          </a:xfrm>
          <a:prstGeom prst="rect">
            <a:avLst/>
          </a:prstGeom>
        </p:spPr>
        <p:txBody>
          <a:bodyPr wrap="square">
            <a:spAutoFit/>
          </a:bodyPr>
          <a:lstStyle/>
          <a:p>
            <a:pPr algn="ctr"/>
            <a:r>
              <a:rPr lang="en-US" sz="3200" dirty="0" smtClean="0"/>
              <a:t>My App</a:t>
            </a:r>
            <a:endParaRPr lang="en-US" sz="3200" dirty="0"/>
          </a:p>
        </p:txBody>
      </p:sp>
      <p:sp>
        <p:nvSpPr>
          <p:cNvPr id="11" name="Rectangle 10"/>
          <p:cNvSpPr/>
          <p:nvPr/>
        </p:nvSpPr>
        <p:spPr>
          <a:xfrm>
            <a:off x="3170237" y="5946237"/>
            <a:ext cx="3048000" cy="584775"/>
          </a:xfrm>
          <a:prstGeom prst="rect">
            <a:avLst/>
          </a:prstGeom>
        </p:spPr>
        <p:txBody>
          <a:bodyPr wrap="square">
            <a:spAutoFit/>
          </a:bodyPr>
          <a:lstStyle/>
          <a:p>
            <a:pPr algn="ctr"/>
            <a:r>
              <a:rPr lang="en-US" sz="3200" dirty="0" smtClean="0"/>
              <a:t>File Explorer</a:t>
            </a:r>
            <a:endParaRPr lang="en-US" sz="3200" dirty="0"/>
          </a:p>
        </p:txBody>
      </p:sp>
    </p:spTree>
    <p:extLst>
      <p:ext uri="{BB962C8B-B14F-4D97-AF65-F5344CB8AC3E}">
        <p14:creationId xmlns:p14="http://schemas.microsoft.com/office/powerpoint/2010/main" val="313736403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 y="0"/>
            <a:ext cx="12436475" cy="6994525"/>
          </a:xfrm>
        </p:spPr>
        <p:txBody>
          <a:bodyPr anchor="ctr"/>
          <a:lstStyle/>
          <a:p>
            <a:pPr algn="ctr"/>
            <a:r>
              <a:rPr lang="en-US" dirty="0" smtClean="0"/>
              <a:t>Demo</a:t>
            </a:r>
            <a:br>
              <a:rPr lang="en-US" dirty="0" smtClean="0"/>
            </a:br>
            <a:endParaRPr lang="en-US" dirty="0"/>
          </a:p>
        </p:txBody>
      </p:sp>
    </p:spTree>
    <p:extLst>
      <p:ext uri="{BB962C8B-B14F-4D97-AF65-F5344CB8AC3E}">
        <p14:creationId xmlns:p14="http://schemas.microsoft.com/office/powerpoint/2010/main" val="3497115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Spartan “Edge” in Windows 10</a:t>
            </a:r>
            <a:endParaRPr lang="en-US" dirty="0"/>
          </a:p>
          <a:p>
            <a:r>
              <a:rPr lang="en-US" dirty="0" smtClean="0"/>
              <a:t>WinRT Access</a:t>
            </a:r>
          </a:p>
          <a:p>
            <a:r>
              <a:rPr lang="en-US" dirty="0" smtClean="0"/>
              <a:t>And More…</a:t>
            </a:r>
          </a:p>
          <a:p>
            <a:endParaRPr lang="en-US" dirty="0"/>
          </a:p>
          <a:p>
            <a:r>
              <a:rPr lang="en-US" dirty="0" smtClean="0"/>
              <a:t>See “Hosted Web” Apps session for details</a:t>
            </a:r>
          </a:p>
        </p:txBody>
      </p:sp>
      <p:sp>
        <p:nvSpPr>
          <p:cNvPr id="4" name="Title 3"/>
          <p:cNvSpPr>
            <a:spLocks noGrp="1"/>
          </p:cNvSpPr>
          <p:nvPr>
            <p:ph type="title"/>
          </p:nvPr>
        </p:nvSpPr>
        <p:spPr/>
        <p:txBody>
          <a:bodyPr/>
          <a:lstStyle/>
          <a:p>
            <a:r>
              <a:rPr lang="en-US" dirty="0" smtClean="0"/>
              <a:t>XAML WebView Enhancements</a:t>
            </a:r>
            <a:endParaRPr lang="en-US" dirty="0"/>
          </a:p>
        </p:txBody>
      </p:sp>
      <p:pic>
        <p:nvPicPr>
          <p:cNvPr id="7" name="Picture 6"/>
          <p:cNvPicPr>
            <a:picLocks noChangeAspect="1"/>
          </p:cNvPicPr>
          <p:nvPr/>
        </p:nvPicPr>
        <p:blipFill>
          <a:blip r:embed="rId3"/>
          <a:stretch>
            <a:fillRect/>
          </a:stretch>
        </p:blipFill>
        <p:spPr>
          <a:xfrm>
            <a:off x="350837" y="1973262"/>
            <a:ext cx="4310027" cy="3048000"/>
          </a:xfrm>
          <a:prstGeom prst="rect">
            <a:avLst/>
          </a:prstGeom>
        </p:spPr>
      </p:pic>
    </p:spTree>
    <p:extLst>
      <p:ext uri="{BB962C8B-B14F-4D97-AF65-F5344CB8AC3E}">
        <p14:creationId xmlns:p14="http://schemas.microsoft.com/office/powerpoint/2010/main" val="2860796802"/>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XAML Improvements in Visual Studio</a:t>
            </a:r>
            <a:endParaRPr lang="en-US" dirty="0"/>
          </a:p>
        </p:txBody>
      </p:sp>
    </p:spTree>
    <p:extLst>
      <p:ext uri="{BB962C8B-B14F-4D97-AF65-F5344CB8AC3E}">
        <p14:creationId xmlns:p14="http://schemas.microsoft.com/office/powerpoint/2010/main" val="2200109464"/>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Visual Studio</a:t>
            </a:r>
            <a:br>
              <a:rPr lang="en-US" dirty="0" smtClean="0"/>
            </a:br>
            <a:r>
              <a:rPr lang="en-US" sz="3200" dirty="0" smtClean="0">
                <a:gradFill>
                  <a:gsLst>
                    <a:gs pos="1250">
                      <a:srgbClr val="404040"/>
                    </a:gs>
                    <a:gs pos="100000">
                      <a:srgbClr val="404040"/>
                    </a:gs>
                  </a:gsLst>
                  <a:lin ang="5400000" scaled="0"/>
                </a:gradFill>
              </a:rPr>
              <a:t>New design modes, performance instrumentation timeline tool and more…</a:t>
            </a:r>
            <a:endParaRPr lang="en-US" dirty="0"/>
          </a:p>
        </p:txBody>
      </p:sp>
      <p:pic>
        <p:nvPicPr>
          <p:cNvPr id="5" name="Picture 4"/>
          <p:cNvPicPr>
            <a:picLocks noChangeAspect="1"/>
          </p:cNvPicPr>
          <p:nvPr/>
        </p:nvPicPr>
        <p:blipFill>
          <a:blip r:embed="rId3"/>
          <a:stretch>
            <a:fillRect/>
          </a:stretch>
        </p:blipFill>
        <p:spPr>
          <a:xfrm>
            <a:off x="427037" y="1744662"/>
            <a:ext cx="6076950" cy="3952875"/>
          </a:xfrm>
          <a:prstGeom prst="rect">
            <a:avLst/>
          </a:prstGeom>
        </p:spPr>
      </p:pic>
      <p:pic>
        <p:nvPicPr>
          <p:cNvPr id="7" name="Picture 6"/>
          <p:cNvPicPr>
            <a:picLocks noChangeAspect="1"/>
          </p:cNvPicPr>
          <p:nvPr/>
        </p:nvPicPr>
        <p:blipFill>
          <a:blip r:embed="rId4"/>
          <a:stretch>
            <a:fillRect/>
          </a:stretch>
        </p:blipFill>
        <p:spPr>
          <a:xfrm>
            <a:off x="4047848" y="3192462"/>
            <a:ext cx="8116355" cy="3648075"/>
          </a:xfrm>
          <a:prstGeom prst="rect">
            <a:avLst/>
          </a:prstGeom>
        </p:spPr>
      </p:pic>
    </p:spTree>
    <p:extLst>
      <p:ext uri="{BB962C8B-B14F-4D97-AF65-F5344CB8AC3E}">
        <p14:creationId xmlns:p14="http://schemas.microsoft.com/office/powerpoint/2010/main" val="135801979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5957691" y="2125663"/>
            <a:ext cx="6204150" cy="2475115"/>
          </a:xfrm>
        </p:spPr>
        <p:txBody>
          <a:bodyPr/>
          <a:lstStyle/>
          <a:p>
            <a:r>
              <a:rPr lang="en-US" b="1" dirty="0" smtClean="0"/>
              <a:t>Windows 10 Goal</a:t>
            </a:r>
            <a:r>
              <a:rPr lang="en-US" dirty="0" smtClean="0"/>
              <a:t>: Increase reach and opportunity</a:t>
            </a:r>
          </a:p>
          <a:p>
            <a:r>
              <a:rPr lang="en-US" b="1" dirty="0" smtClean="0"/>
              <a:t>UWP Goal</a:t>
            </a:r>
            <a:r>
              <a:rPr lang="en-US" dirty="0" smtClean="0"/>
              <a:t>: Reduce developer cost to deliver on the increased opportunity</a:t>
            </a:r>
          </a:p>
        </p:txBody>
      </p:sp>
      <p:sp>
        <p:nvSpPr>
          <p:cNvPr id="4" name="Title 3"/>
          <p:cNvSpPr>
            <a:spLocks noGrp="1"/>
          </p:cNvSpPr>
          <p:nvPr>
            <p:ph type="title"/>
          </p:nvPr>
        </p:nvSpPr>
        <p:spPr/>
        <p:txBody>
          <a:bodyPr/>
          <a:lstStyle/>
          <a:p>
            <a:r>
              <a:rPr lang="en-US" dirty="0" smtClean="0"/>
              <a:t>UWP in Windows 10</a:t>
            </a:r>
            <a:endParaRPr lang="en-US" dirty="0"/>
          </a:p>
        </p:txBody>
      </p:sp>
      <p:pic>
        <p:nvPicPr>
          <p:cNvPr id="6" name="Picture 2" descr="https://compass-ssl.surface.com/assets/3e/22/3e22a8d7-25bd-473d-815a-f49e27c515cb.png#desktop-engagingmeetings-new.png"/>
          <p:cNvPicPr>
            <a:picLocks noChangeAspect="1" noChangeArrowheads="1"/>
          </p:cNvPicPr>
          <p:nvPr/>
        </p:nvPicPr>
        <p:blipFill rotWithShape="1">
          <a:blip r:embed="rId3">
            <a:extLst>
              <a:ext uri="{28A0092B-C50C-407E-A947-70E740481C1C}">
                <a14:useLocalDpi xmlns:a14="http://schemas.microsoft.com/office/drawing/2010/main" val="0"/>
              </a:ext>
            </a:extLst>
          </a:blip>
          <a:srcRect t="11376"/>
          <a:stretch/>
        </p:blipFill>
        <p:spPr bwMode="auto">
          <a:xfrm>
            <a:off x="1116078" y="1847266"/>
            <a:ext cx="3569638" cy="2003866"/>
          </a:xfrm>
          <a:prstGeom prst="rect">
            <a:avLst/>
          </a:prstGeom>
          <a:noFill/>
          <a:effectLst/>
          <a:extLst>
            <a:ext uri="{909E8E84-426E-40dd-AFC4-6F175D3DCCD1}">
              <a14:hiddenFill xmlns:a14="http://schemas.microsoft.com/office/drawing/2010/main" xmlns="">
                <a:solidFill>
                  <a:srgbClr val="FFFFFF"/>
                </a:solidFill>
              </a14:hiddenFill>
            </a:ext>
          </a:extLst>
        </p:spPr>
      </p:pic>
      <p:pic>
        <p:nvPicPr>
          <p:cNvPr id="7" name="Desktop"/>
          <p:cNvPicPr>
            <a:picLocks noChangeAspect="1"/>
          </p:cNvPicPr>
          <p:nvPr/>
        </p:nvPicPr>
        <p:blipFill rotWithShape="1">
          <a:blip r:embed="rId4" cstate="print">
            <a:extLst>
              <a:ext uri="{28A0092B-C50C-407E-A947-70E740481C1C}">
                <a14:useLocalDpi xmlns:a14="http://schemas.microsoft.com/office/drawing/2010/main" val="0"/>
              </a:ext>
            </a:extLst>
          </a:blip>
          <a:srcRect l="4442"/>
          <a:stretch/>
        </p:blipFill>
        <p:spPr>
          <a:xfrm>
            <a:off x="2805547" y="2731677"/>
            <a:ext cx="3048000" cy="1830684"/>
          </a:xfrm>
          <a:prstGeom prst="rect">
            <a:avLst/>
          </a:prstGeom>
        </p:spPr>
      </p:pic>
      <p:pic>
        <p:nvPicPr>
          <p:cNvPr id="8" name="Small Tablet"/>
          <p:cNvPicPr>
            <a:picLocks noChangeAspect="1"/>
          </p:cNvPicPr>
          <p:nvPr/>
        </p:nvPicPr>
        <p:blipFill rotWithShape="1">
          <a:blip r:embed="rId5" cstate="print">
            <a:extLst>
              <a:ext uri="{28A0092B-C50C-407E-A947-70E740481C1C}">
                <a14:useLocalDpi xmlns:a14="http://schemas.microsoft.com/office/drawing/2010/main" val="0"/>
              </a:ext>
            </a:extLst>
          </a:blip>
          <a:srcRect r="14029"/>
          <a:stretch/>
        </p:blipFill>
        <p:spPr>
          <a:xfrm>
            <a:off x="352115" y="3298954"/>
            <a:ext cx="1424587" cy="1301825"/>
          </a:xfrm>
          <a:prstGeom prst="rect">
            <a:avLst/>
          </a:prstGeom>
        </p:spPr>
      </p:pic>
      <p:pic>
        <p:nvPicPr>
          <p:cNvPr id="9" name="Phon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7427" y="3906380"/>
            <a:ext cx="961915" cy="942704"/>
          </a:xfrm>
          <a:prstGeom prst="rect">
            <a:avLst/>
          </a:prstGeom>
        </p:spPr>
      </p:pic>
      <p:pic>
        <p:nvPicPr>
          <p:cNvPr id="10" name="2-in-1"/>
          <p:cNvPicPr>
            <a:picLocks noChangeAspect="1"/>
          </p:cNvPicPr>
          <p:nvPr/>
        </p:nvPicPr>
        <p:blipFill rotWithShape="1">
          <a:blip r:embed="rId7" cstate="print">
            <a:extLst>
              <a:ext uri="{28A0092B-C50C-407E-A947-70E740481C1C}">
                <a14:useLocalDpi xmlns:a14="http://schemas.microsoft.com/office/drawing/2010/main" val="0"/>
              </a:ext>
            </a:extLst>
          </a:blip>
          <a:srcRect r="16795"/>
          <a:stretch/>
        </p:blipFill>
        <p:spPr>
          <a:xfrm>
            <a:off x="1477819" y="3602303"/>
            <a:ext cx="2790403" cy="1684239"/>
          </a:xfrm>
          <a:prstGeom prst="rect">
            <a:avLst/>
          </a:prstGeom>
        </p:spPr>
      </p:pic>
      <p:pic>
        <p:nvPicPr>
          <p:cNvPr id="11" name="Picture 10" descr="141215_B-hero_01.png"/>
          <p:cNvPicPr>
            <a:picLocks noChangeAspect="1"/>
          </p:cNvPicPr>
          <p:nvPr/>
        </p:nvPicPr>
        <p:blipFill rotWithShape="1">
          <a:blip r:embed="rId8" cstate="print">
            <a:extLst>
              <a:ext uri="{28A0092B-C50C-407E-A947-70E740481C1C}">
                <a14:useLocalDpi xmlns:a14="http://schemas.microsoft.com/office/drawing/2010/main" val="0"/>
              </a:ext>
            </a:extLst>
          </a:blip>
          <a:srcRect l="12333" t="23140" r="7378" b="17105"/>
          <a:stretch/>
        </p:blipFill>
        <p:spPr>
          <a:xfrm>
            <a:off x="508002" y="4514524"/>
            <a:ext cx="1593273" cy="628734"/>
          </a:xfrm>
          <a:prstGeom prst="rect">
            <a:avLst/>
          </a:prstGeom>
          <a:noFill/>
          <a:ln>
            <a:noFill/>
          </a:ln>
        </p:spPr>
      </p:pic>
    </p:spTree>
    <p:extLst>
      <p:ext uri="{BB962C8B-B14F-4D97-AF65-F5344CB8AC3E}">
        <p14:creationId xmlns:p14="http://schemas.microsoft.com/office/powerpoint/2010/main" val="690550936"/>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Visual Studio</a:t>
            </a:r>
            <a:br>
              <a:rPr lang="en-US" dirty="0" smtClean="0"/>
            </a:br>
            <a:r>
              <a:rPr lang="en-US" sz="3600" dirty="0" smtClean="0">
                <a:gradFill>
                  <a:gsLst>
                    <a:gs pos="1250">
                      <a:srgbClr val="404040"/>
                    </a:gs>
                    <a:gs pos="100000">
                      <a:srgbClr val="404040"/>
                    </a:gs>
                  </a:gsLst>
                  <a:lin ang="5400000" scaled="0"/>
                </a:gradFill>
              </a:rPr>
              <a:t>Visual Tree Inspector</a:t>
            </a:r>
            <a:endParaRPr lang="en-US" sz="5400" dirty="0"/>
          </a:p>
        </p:txBody>
      </p:sp>
      <p:pic>
        <p:nvPicPr>
          <p:cNvPr id="5" name="Picture 4"/>
          <p:cNvPicPr>
            <a:picLocks noChangeAspect="1"/>
          </p:cNvPicPr>
          <p:nvPr/>
        </p:nvPicPr>
        <p:blipFill>
          <a:blip r:embed="rId2"/>
          <a:stretch>
            <a:fillRect/>
          </a:stretch>
        </p:blipFill>
        <p:spPr>
          <a:xfrm>
            <a:off x="2027237" y="1744662"/>
            <a:ext cx="8667750" cy="5019415"/>
          </a:xfrm>
          <a:prstGeom prst="rect">
            <a:avLst/>
          </a:prstGeom>
        </p:spPr>
      </p:pic>
    </p:spTree>
    <p:extLst>
      <p:ext uri="{BB962C8B-B14F-4D97-AF65-F5344CB8AC3E}">
        <p14:creationId xmlns:p14="http://schemas.microsoft.com/office/powerpoint/2010/main" val="4007943297"/>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 y="0"/>
            <a:ext cx="12436475" cy="6994525"/>
          </a:xfrm>
        </p:spPr>
        <p:txBody>
          <a:bodyPr anchor="ctr"/>
          <a:lstStyle/>
          <a:p>
            <a:pPr algn="ctr"/>
            <a:r>
              <a:rPr lang="en-US" dirty="0" smtClean="0"/>
              <a:t>Demo</a:t>
            </a:r>
            <a:br>
              <a:rPr lang="en-US" dirty="0" smtClean="0"/>
            </a:br>
            <a:endParaRPr lang="en-US" dirty="0"/>
          </a:p>
        </p:txBody>
      </p:sp>
    </p:spTree>
    <p:extLst>
      <p:ext uri="{BB962C8B-B14F-4D97-AF65-F5344CB8AC3E}">
        <p14:creationId xmlns:p14="http://schemas.microsoft.com/office/powerpoint/2010/main" val="3611640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And More…</a:t>
            </a:r>
            <a:endParaRPr lang="en-US" dirty="0"/>
          </a:p>
        </p:txBody>
      </p:sp>
      <p:sp>
        <p:nvSpPr>
          <p:cNvPr id="5" name="Text Placeholder 4"/>
          <p:cNvSpPr>
            <a:spLocks noGrp="1"/>
          </p:cNvSpPr>
          <p:nvPr>
            <p:ph type="body" sz="quarter" idx="11"/>
          </p:nvPr>
        </p:nvSpPr>
        <p:spPr>
          <a:xfrm>
            <a:off x="126923" y="1668463"/>
            <a:ext cx="6014600" cy="5029200"/>
          </a:xfrm>
        </p:spPr>
        <p:txBody>
          <a:bodyPr/>
          <a:lstStyle/>
          <a:p>
            <a:pPr marL="342900" indent="-342900">
              <a:buFont typeface="Arial" panose="020B0604020202020204" pitchFamily="34" charset="0"/>
              <a:buChar char="•"/>
            </a:pPr>
            <a:r>
              <a:rPr lang="en-US" sz="2600" b="1" dirty="0" err="1">
                <a:solidFill>
                  <a:schemeClr val="tx1"/>
                </a:solidFill>
              </a:rPr>
              <a:t>CommandBar</a:t>
            </a:r>
            <a:r>
              <a:rPr lang="en-US" sz="2600" b="1" dirty="0">
                <a:solidFill>
                  <a:schemeClr val="tx1"/>
                </a:solidFill>
              </a:rPr>
              <a:t> Updates</a:t>
            </a:r>
          </a:p>
          <a:p>
            <a:pPr marL="342900" indent="-342900">
              <a:buFont typeface="Arial" panose="020B0604020202020204" pitchFamily="34" charset="0"/>
              <a:buChar char="•"/>
            </a:pPr>
            <a:r>
              <a:rPr lang="en-US" sz="2600" dirty="0" smtClean="0"/>
              <a:t>Vector </a:t>
            </a:r>
            <a:r>
              <a:rPr lang="en-US" sz="2600" dirty="0"/>
              <a:t>Fonts</a:t>
            </a:r>
          </a:p>
          <a:p>
            <a:pPr marL="342900" indent="-342900">
              <a:buFont typeface="Arial" panose="020B0604020202020204" pitchFamily="34" charset="0"/>
              <a:buChar char="•"/>
            </a:pPr>
            <a:r>
              <a:rPr lang="en-US" sz="2600" dirty="0"/>
              <a:t>Property Change Improvements</a:t>
            </a:r>
          </a:p>
          <a:p>
            <a:pPr marL="342900" indent="-342900">
              <a:buFont typeface="Arial" panose="020B0604020202020204" pitchFamily="34" charset="0"/>
              <a:buChar char="•"/>
            </a:pPr>
            <a:r>
              <a:rPr lang="en-US" sz="2600" dirty="0"/>
              <a:t>New Content Presenter APIs</a:t>
            </a:r>
          </a:p>
          <a:p>
            <a:pPr marL="342900" indent="-342900">
              <a:buFont typeface="Arial" panose="020B0604020202020204" pitchFamily="34" charset="0"/>
              <a:buChar char="•"/>
            </a:pPr>
            <a:r>
              <a:rPr lang="en-US" sz="2600" dirty="0"/>
              <a:t>IME Composition Events</a:t>
            </a:r>
          </a:p>
          <a:p>
            <a:pPr marL="342900" indent="-342900">
              <a:buFont typeface="Arial" panose="020B0604020202020204" pitchFamily="34" charset="0"/>
              <a:buChar char="•"/>
            </a:pPr>
            <a:r>
              <a:rPr lang="en-US" sz="2600" dirty="0"/>
              <a:t>Directional Navigation</a:t>
            </a:r>
          </a:p>
          <a:p>
            <a:pPr marL="342900" indent="-342900">
              <a:buFont typeface="Arial" panose="020B0604020202020204" pitchFamily="34" charset="0"/>
              <a:buChar char="•"/>
            </a:pPr>
            <a:r>
              <a:rPr lang="en-US" sz="2600" dirty="0" err="1" smtClean="0"/>
              <a:t>ListView</a:t>
            </a:r>
            <a:r>
              <a:rPr lang="en-US" sz="2600" dirty="0" smtClean="0"/>
              <a:t> </a:t>
            </a:r>
            <a:r>
              <a:rPr lang="en-US" sz="2600" dirty="0"/>
              <a:t>Enhancements</a:t>
            </a:r>
          </a:p>
          <a:p>
            <a:pPr marL="342900" indent="-342900">
              <a:buFont typeface="Arial" panose="020B0604020202020204" pitchFamily="34" charset="0"/>
              <a:buChar char="•"/>
            </a:pPr>
            <a:r>
              <a:rPr lang="en-US" sz="2600" dirty="0"/>
              <a:t>Framework Element Loading Event</a:t>
            </a:r>
          </a:p>
          <a:p>
            <a:endParaRPr lang="en-US" sz="2600" dirty="0"/>
          </a:p>
        </p:txBody>
      </p:sp>
      <p:sp>
        <p:nvSpPr>
          <p:cNvPr id="7" name="Text Placeholder 4"/>
          <p:cNvSpPr>
            <a:spLocks noGrp="1"/>
          </p:cNvSpPr>
          <p:nvPr>
            <p:ph type="body" sz="quarter" idx="11"/>
          </p:nvPr>
        </p:nvSpPr>
        <p:spPr>
          <a:xfrm>
            <a:off x="6370637" y="1668463"/>
            <a:ext cx="5867400" cy="5029200"/>
          </a:xfrm>
        </p:spPr>
        <p:txBody>
          <a:bodyPr/>
          <a:lstStyle/>
          <a:p>
            <a:pPr marL="342900" indent="-342900">
              <a:buFont typeface="Arial" panose="020B0604020202020204" pitchFamily="34" charset="0"/>
              <a:buChar char="•"/>
            </a:pPr>
            <a:r>
              <a:rPr lang="en-US" sz="2600" dirty="0" smtClean="0"/>
              <a:t>Improved Animation Experiences</a:t>
            </a:r>
          </a:p>
          <a:p>
            <a:pPr marL="342900" indent="-342900">
              <a:buFont typeface="Arial" panose="020B0604020202020204" pitchFamily="34" charset="0"/>
              <a:buChar char="•"/>
            </a:pPr>
            <a:r>
              <a:rPr lang="en-US" sz="2600" dirty="0" smtClean="0"/>
              <a:t>Improved XAML/DX </a:t>
            </a:r>
            <a:r>
              <a:rPr lang="en-US" sz="2600" dirty="0" err="1" smtClean="0"/>
              <a:t>Interopability</a:t>
            </a:r>
            <a:endParaRPr lang="en-US" sz="2600" dirty="0" smtClean="0"/>
          </a:p>
          <a:p>
            <a:pPr marL="342900" indent="-342900">
              <a:buFont typeface="Arial" panose="020B0604020202020204" pitchFamily="34" charset="0"/>
              <a:buChar char="•"/>
            </a:pPr>
            <a:r>
              <a:rPr lang="en-US" sz="2600" dirty="0" smtClean="0"/>
              <a:t>Software Bitmap Source</a:t>
            </a:r>
          </a:p>
          <a:p>
            <a:pPr marL="342900" indent="-342900">
              <a:buFont typeface="Arial" panose="020B0604020202020204" pitchFamily="34" charset="0"/>
              <a:buChar char="•"/>
            </a:pPr>
            <a:r>
              <a:rPr lang="en-US" sz="2600" dirty="0" smtClean="0"/>
              <a:t>Silverlight memory improvements</a:t>
            </a:r>
          </a:p>
          <a:p>
            <a:pPr marL="342900" indent="-342900">
              <a:buFont typeface="Arial" panose="020B0604020202020204" pitchFamily="34" charset="0"/>
              <a:buChar char="•"/>
            </a:pPr>
            <a:r>
              <a:rPr lang="en-US" sz="2600" dirty="0" smtClean="0"/>
              <a:t>Printing APIs on Mobile</a:t>
            </a:r>
          </a:p>
          <a:p>
            <a:pPr marL="342900" indent="-342900">
              <a:buFont typeface="Arial" panose="020B0604020202020204" pitchFamily="34" charset="0"/>
              <a:buChar char="•"/>
            </a:pPr>
            <a:r>
              <a:rPr lang="en-US" sz="2600" dirty="0" smtClean="0"/>
              <a:t>Improved </a:t>
            </a:r>
            <a:r>
              <a:rPr lang="en-US" sz="2600" dirty="0" err="1"/>
              <a:t>BiDi</a:t>
            </a:r>
            <a:r>
              <a:rPr lang="en-US" sz="2600" dirty="0"/>
              <a:t> handling</a:t>
            </a:r>
          </a:p>
          <a:p>
            <a:pPr marL="342900" indent="-342900">
              <a:buFont typeface="Arial" panose="020B0604020202020204" pitchFamily="34" charset="0"/>
              <a:buChar char="•"/>
            </a:pPr>
            <a:r>
              <a:rPr lang="en-US" sz="2600" dirty="0"/>
              <a:t>Improved </a:t>
            </a:r>
            <a:r>
              <a:rPr lang="en-US" sz="2600" dirty="0" err="1"/>
              <a:t>ScrollViewer</a:t>
            </a:r>
            <a:r>
              <a:rPr lang="en-US" sz="2600" dirty="0"/>
              <a:t> </a:t>
            </a:r>
            <a:r>
              <a:rPr lang="en-US" sz="2600" dirty="0" smtClean="0"/>
              <a:t>APIs</a:t>
            </a:r>
          </a:p>
          <a:p>
            <a:pPr marL="342900" indent="-342900">
              <a:buFont typeface="Arial" panose="020B0604020202020204" pitchFamily="34" charset="0"/>
              <a:buChar char="•"/>
            </a:pPr>
            <a:r>
              <a:rPr lang="en-US" sz="2600" dirty="0"/>
              <a:t>Casting in media </a:t>
            </a:r>
            <a:r>
              <a:rPr lang="en-US" sz="2600" dirty="0" smtClean="0"/>
              <a:t>elements</a:t>
            </a:r>
            <a:endParaRPr lang="en-US" sz="2600" dirty="0"/>
          </a:p>
          <a:p>
            <a:endParaRPr lang="en-US" sz="2600" dirty="0"/>
          </a:p>
        </p:txBody>
      </p:sp>
    </p:spTree>
    <p:extLst>
      <p:ext uri="{BB962C8B-B14F-4D97-AF65-F5344CB8AC3E}">
        <p14:creationId xmlns:p14="http://schemas.microsoft.com/office/powerpoint/2010/main" val="2231087087"/>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2039600" cy="4665893"/>
          </a:xfrm>
        </p:spPr>
        <p:txBody>
          <a:bodyPr/>
          <a:lstStyle/>
          <a:p>
            <a:r>
              <a:rPr lang="en-US" dirty="0" smtClean="0"/>
              <a:t>Try it out and provide feedback</a:t>
            </a:r>
          </a:p>
          <a:p>
            <a:pPr lvl="1"/>
            <a:r>
              <a:rPr lang="en-US" dirty="0" smtClean="0"/>
              <a:t>Windows Feedback -&gt; Developer Platform -&gt; UI Frameworks and Controls (XAML)</a:t>
            </a:r>
          </a:p>
          <a:p>
            <a:pPr lvl="1"/>
            <a:r>
              <a:rPr lang="en-US" dirty="0" smtClean="0">
                <a:hlinkClick r:id="rId2"/>
              </a:rPr>
              <a:t>http://wpdev.uservoice.com</a:t>
            </a:r>
            <a:endParaRPr lang="en-US" dirty="0"/>
          </a:p>
          <a:p>
            <a:pPr marL="342900" lvl="1" indent="0">
              <a:buNone/>
            </a:pPr>
            <a:endParaRPr lang="en-US" dirty="0" smtClean="0"/>
          </a:p>
          <a:p>
            <a:r>
              <a:rPr lang="en-US" dirty="0" smtClean="0"/>
              <a:t>Most Closely Related Sessions</a:t>
            </a:r>
          </a:p>
          <a:p>
            <a:pPr lvl="1"/>
            <a:r>
              <a:rPr lang="en-US" dirty="0"/>
              <a:t>Wednesday </a:t>
            </a:r>
            <a:r>
              <a:rPr lang="en-US" dirty="0" smtClean="0"/>
              <a:t>3:30-4:30 PM:</a:t>
            </a:r>
            <a:r>
              <a:rPr lang="en-US" dirty="0"/>
              <a:t>	</a:t>
            </a:r>
            <a:r>
              <a:rPr lang="en-US" dirty="0" smtClean="0"/>
              <a:t>Data </a:t>
            </a:r>
            <a:r>
              <a:rPr lang="en-US" dirty="0"/>
              <a:t>Binding: Boost Your App’s </a:t>
            </a:r>
            <a:r>
              <a:rPr lang="en-US" dirty="0" smtClean="0"/>
              <a:t>Performance…</a:t>
            </a:r>
          </a:p>
          <a:p>
            <a:pPr lvl="1"/>
            <a:r>
              <a:rPr lang="en-US" dirty="0"/>
              <a:t>Wednesday </a:t>
            </a:r>
            <a:r>
              <a:rPr lang="en-US" dirty="0" smtClean="0"/>
              <a:t>5:00-6:00 PM:</a:t>
            </a:r>
            <a:r>
              <a:rPr lang="en-US" dirty="0"/>
              <a:t>	</a:t>
            </a:r>
            <a:r>
              <a:rPr lang="en-US" dirty="0" smtClean="0"/>
              <a:t>Windows </a:t>
            </a:r>
            <a:r>
              <a:rPr lang="en-US" dirty="0"/>
              <a:t>User Experience: Models, </a:t>
            </a:r>
            <a:r>
              <a:rPr lang="en-US" dirty="0" smtClean="0"/>
              <a:t>Patterns…</a:t>
            </a:r>
          </a:p>
          <a:p>
            <a:pPr lvl="1"/>
            <a:r>
              <a:rPr lang="en-US" dirty="0" smtClean="0"/>
              <a:t>Thursday </a:t>
            </a:r>
            <a:r>
              <a:rPr lang="en-US" dirty="0"/>
              <a:t>2:00-3:00 PM:	From the Small Screen to the Big </a:t>
            </a:r>
            <a:r>
              <a:rPr lang="en-US" dirty="0" smtClean="0"/>
              <a:t>Screen…</a:t>
            </a:r>
            <a:endParaRPr lang="en-US" dirty="0"/>
          </a:p>
          <a:p>
            <a:pPr lvl="1"/>
            <a:r>
              <a:rPr lang="en-US" dirty="0" smtClean="0"/>
              <a:t>Thursday 5:00-6:00 PM:	XAML </a:t>
            </a:r>
            <a:r>
              <a:rPr lang="en-US" dirty="0"/>
              <a:t>Performance: Techniques for </a:t>
            </a:r>
            <a:r>
              <a:rPr lang="en-US" dirty="0" smtClean="0"/>
              <a:t>Maximizing…</a:t>
            </a:r>
          </a:p>
          <a:p>
            <a:pPr lvl="1"/>
            <a:r>
              <a:rPr lang="en-US" dirty="0"/>
              <a:t>Friday 10:30-11:30 AM:		Moving to the Universal Windows </a:t>
            </a:r>
            <a:r>
              <a:rPr lang="en-US" dirty="0" smtClean="0"/>
              <a:t>Platform…</a:t>
            </a:r>
            <a:endParaRPr lang="en-US" dirty="0"/>
          </a:p>
        </p:txBody>
      </p:sp>
      <p:sp>
        <p:nvSpPr>
          <p:cNvPr id="2" name="Title 1"/>
          <p:cNvSpPr>
            <a:spLocks noGrp="1"/>
          </p:cNvSpPr>
          <p:nvPr>
            <p:ph type="title"/>
          </p:nvPr>
        </p:nvSpPr>
        <p:spPr/>
        <p:txBody>
          <a:bodyPr/>
          <a:lstStyle/>
          <a:p>
            <a:r>
              <a:rPr lang="en-US" dirty="0" smtClean="0"/>
              <a:t>Call to Action</a:t>
            </a:r>
            <a:endParaRPr lang="en-US" dirty="0"/>
          </a:p>
        </p:txBody>
      </p:sp>
    </p:spTree>
    <p:extLst>
      <p:ext uri="{BB962C8B-B14F-4D97-AF65-F5344CB8AC3E}">
        <p14:creationId xmlns:p14="http://schemas.microsoft.com/office/powerpoint/2010/main" val="321275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458857" y="295274"/>
            <a:ext cx="5705345"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3800">
                <a:gradFill>
                  <a:gsLst>
                    <a:gs pos="1250">
                      <a:srgbClr val="404040"/>
                    </a:gs>
                    <a:gs pos="100000">
                      <a:srgbClr val="404040"/>
                    </a:gs>
                  </a:gsLst>
                  <a:lin ang="5400000" scaled="0"/>
                </a:gradFill>
              </a:rPr>
              <a:t>Evaluate this session</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96614" y="1074057"/>
            <a:ext cx="4846410" cy="48464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l="6804" r="3911" b="6803"/>
          <a:stretch/>
        </p:blipFill>
        <p:spPr>
          <a:xfrm>
            <a:off x="0" y="0"/>
            <a:ext cx="6395274" cy="6994525"/>
          </a:xfrm>
          <a:prstGeom prst="rect">
            <a:avLst/>
          </a:prstGeom>
        </p:spPr>
      </p:pic>
      <p:sp>
        <p:nvSpPr>
          <p:cNvPr id="11" name="Title 1"/>
          <p:cNvSpPr txBox="1">
            <a:spLocks/>
          </p:cNvSpPr>
          <p:nvPr/>
        </p:nvSpPr>
        <p:spPr>
          <a:xfrm>
            <a:off x="6675437" y="5779302"/>
            <a:ext cx="5488765" cy="915989"/>
          </a:xfrm>
          <a:prstGeom prst="rect">
            <a:avLst/>
          </a:prstGeom>
        </p:spPr>
        <p:txBody>
          <a:bodyPr lIns="182880" tIns="146304" rIns="182880" bIns="146304" anchor="b"/>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r">
              <a:lnSpc>
                <a:spcPct val="80000"/>
              </a:lnSpc>
            </a:pPr>
            <a:r>
              <a:rPr sz="3800">
                <a:gradFill>
                  <a:gsLst>
                    <a:gs pos="1250">
                      <a:srgbClr val="404040"/>
                    </a:gs>
                    <a:gs pos="100000">
                      <a:srgbClr val="404040"/>
                    </a:gs>
                  </a:gsLst>
                  <a:lin ang="5400000" scaled="0"/>
                </a:gradFill>
              </a:rPr>
              <a:t>Your feedback is valuable!</a:t>
            </a:r>
          </a:p>
        </p:txBody>
      </p:sp>
    </p:spTree>
    <p:extLst>
      <p:ext uri="{BB962C8B-B14F-4D97-AF65-F5344CB8AC3E}">
        <p14:creationId xmlns:p14="http://schemas.microsoft.com/office/powerpoint/2010/main" val="2340116796"/>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8674784"/>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And More (Again)…</a:t>
            </a:r>
            <a:endParaRPr lang="en-US" dirty="0"/>
          </a:p>
        </p:txBody>
      </p:sp>
      <p:sp>
        <p:nvSpPr>
          <p:cNvPr id="5" name="Text Placeholder 4"/>
          <p:cNvSpPr>
            <a:spLocks noGrp="1"/>
          </p:cNvSpPr>
          <p:nvPr>
            <p:ph type="body" sz="quarter" idx="11"/>
          </p:nvPr>
        </p:nvSpPr>
        <p:spPr>
          <a:xfrm>
            <a:off x="126923" y="1668463"/>
            <a:ext cx="6014600" cy="5029200"/>
          </a:xfrm>
        </p:spPr>
        <p:txBody>
          <a:bodyPr/>
          <a:lstStyle/>
          <a:p>
            <a:pPr marL="342900" indent="-342900">
              <a:buFont typeface="Arial" panose="020B0604020202020204" pitchFamily="34" charset="0"/>
              <a:buChar char="•"/>
            </a:pPr>
            <a:r>
              <a:rPr lang="en-US" sz="2600" dirty="0" err="1">
                <a:solidFill>
                  <a:schemeClr val="tx1"/>
                </a:solidFill>
              </a:rPr>
              <a:t>CommandBar</a:t>
            </a:r>
            <a:r>
              <a:rPr lang="en-US" sz="2600" dirty="0">
                <a:solidFill>
                  <a:schemeClr val="tx1"/>
                </a:solidFill>
              </a:rPr>
              <a:t> Updates</a:t>
            </a:r>
          </a:p>
          <a:p>
            <a:pPr marL="342900" indent="-342900">
              <a:buFont typeface="Arial" panose="020B0604020202020204" pitchFamily="34" charset="0"/>
              <a:buChar char="•"/>
            </a:pPr>
            <a:r>
              <a:rPr lang="en-US" sz="2600" dirty="0" smtClean="0"/>
              <a:t>Vector </a:t>
            </a:r>
            <a:r>
              <a:rPr lang="en-US" sz="2600" dirty="0"/>
              <a:t>Fonts</a:t>
            </a:r>
          </a:p>
          <a:p>
            <a:pPr marL="342900" indent="-342900">
              <a:buFont typeface="Arial" panose="020B0604020202020204" pitchFamily="34" charset="0"/>
              <a:buChar char="•"/>
            </a:pPr>
            <a:r>
              <a:rPr lang="en-US" sz="2600" dirty="0"/>
              <a:t>Property Change Improvements</a:t>
            </a:r>
          </a:p>
          <a:p>
            <a:pPr marL="342900" indent="-342900">
              <a:buFont typeface="Arial" panose="020B0604020202020204" pitchFamily="34" charset="0"/>
              <a:buChar char="•"/>
            </a:pPr>
            <a:r>
              <a:rPr lang="en-US" sz="2600" dirty="0"/>
              <a:t>New Content Presenter APIs</a:t>
            </a:r>
          </a:p>
          <a:p>
            <a:pPr marL="342900" indent="-342900">
              <a:buFont typeface="Arial" panose="020B0604020202020204" pitchFamily="34" charset="0"/>
              <a:buChar char="•"/>
            </a:pPr>
            <a:r>
              <a:rPr lang="en-US" sz="2600" dirty="0"/>
              <a:t>IME Composition Events</a:t>
            </a:r>
          </a:p>
          <a:p>
            <a:pPr marL="342900" indent="-342900">
              <a:buFont typeface="Arial" panose="020B0604020202020204" pitchFamily="34" charset="0"/>
              <a:buChar char="•"/>
            </a:pPr>
            <a:r>
              <a:rPr lang="en-US" sz="2600" dirty="0"/>
              <a:t>Directional Navigation</a:t>
            </a:r>
          </a:p>
          <a:p>
            <a:pPr marL="342900" indent="-342900">
              <a:buFont typeface="Arial" panose="020B0604020202020204" pitchFamily="34" charset="0"/>
              <a:buChar char="•"/>
            </a:pPr>
            <a:r>
              <a:rPr lang="en-US" sz="2600" dirty="0" err="1" smtClean="0"/>
              <a:t>ListView</a:t>
            </a:r>
            <a:r>
              <a:rPr lang="en-US" sz="2600" dirty="0" smtClean="0"/>
              <a:t> </a:t>
            </a:r>
            <a:r>
              <a:rPr lang="en-US" sz="2600" dirty="0"/>
              <a:t>Enhancements</a:t>
            </a:r>
          </a:p>
          <a:p>
            <a:pPr marL="342900" indent="-342900">
              <a:buFont typeface="Arial" panose="020B0604020202020204" pitchFamily="34" charset="0"/>
              <a:buChar char="•"/>
            </a:pPr>
            <a:r>
              <a:rPr lang="en-US" sz="2600" dirty="0"/>
              <a:t>Framework Element Loading Event</a:t>
            </a:r>
          </a:p>
          <a:p>
            <a:endParaRPr lang="en-US" sz="2600" dirty="0"/>
          </a:p>
        </p:txBody>
      </p:sp>
      <p:sp>
        <p:nvSpPr>
          <p:cNvPr id="7" name="Text Placeholder 4"/>
          <p:cNvSpPr>
            <a:spLocks noGrp="1"/>
          </p:cNvSpPr>
          <p:nvPr>
            <p:ph type="body" sz="quarter" idx="11"/>
          </p:nvPr>
        </p:nvSpPr>
        <p:spPr>
          <a:xfrm>
            <a:off x="6370637" y="1668463"/>
            <a:ext cx="5867400" cy="5029200"/>
          </a:xfrm>
        </p:spPr>
        <p:txBody>
          <a:bodyPr/>
          <a:lstStyle/>
          <a:p>
            <a:pPr marL="342900" indent="-342900">
              <a:buFont typeface="Arial" panose="020B0604020202020204" pitchFamily="34" charset="0"/>
              <a:buChar char="•"/>
            </a:pPr>
            <a:r>
              <a:rPr lang="en-US" sz="2600" dirty="0" smtClean="0"/>
              <a:t>Improved Animation Experiences</a:t>
            </a:r>
          </a:p>
          <a:p>
            <a:pPr marL="342900" indent="-342900">
              <a:buFont typeface="Arial" panose="020B0604020202020204" pitchFamily="34" charset="0"/>
              <a:buChar char="•"/>
            </a:pPr>
            <a:r>
              <a:rPr lang="en-US" sz="2600" dirty="0" smtClean="0"/>
              <a:t>Improved XAML/DX </a:t>
            </a:r>
            <a:r>
              <a:rPr lang="en-US" sz="2600" dirty="0" err="1" smtClean="0"/>
              <a:t>Interopability</a:t>
            </a:r>
            <a:endParaRPr lang="en-US" sz="2600" dirty="0" smtClean="0"/>
          </a:p>
          <a:p>
            <a:pPr marL="342900" indent="-342900">
              <a:buFont typeface="Arial" panose="020B0604020202020204" pitchFamily="34" charset="0"/>
              <a:buChar char="•"/>
            </a:pPr>
            <a:r>
              <a:rPr lang="en-US" sz="2600" dirty="0" smtClean="0"/>
              <a:t>Software Bitmap Source</a:t>
            </a:r>
          </a:p>
          <a:p>
            <a:pPr marL="342900" indent="-342900">
              <a:buFont typeface="Arial" panose="020B0604020202020204" pitchFamily="34" charset="0"/>
              <a:buChar char="•"/>
            </a:pPr>
            <a:r>
              <a:rPr lang="en-US" sz="2600" dirty="0" smtClean="0"/>
              <a:t>Silverlight memory improvements</a:t>
            </a:r>
          </a:p>
          <a:p>
            <a:pPr marL="342900" indent="-342900">
              <a:buFont typeface="Arial" panose="020B0604020202020204" pitchFamily="34" charset="0"/>
              <a:buChar char="•"/>
            </a:pPr>
            <a:r>
              <a:rPr lang="en-US" sz="2600" dirty="0" smtClean="0"/>
              <a:t>Printing APIs on Mobile</a:t>
            </a:r>
          </a:p>
          <a:p>
            <a:pPr marL="342900" indent="-342900">
              <a:buFont typeface="Arial" panose="020B0604020202020204" pitchFamily="34" charset="0"/>
              <a:buChar char="•"/>
            </a:pPr>
            <a:r>
              <a:rPr lang="en-US" sz="2600" dirty="0" smtClean="0"/>
              <a:t>Improved </a:t>
            </a:r>
            <a:r>
              <a:rPr lang="en-US" sz="2600" dirty="0" err="1"/>
              <a:t>BiDi</a:t>
            </a:r>
            <a:r>
              <a:rPr lang="en-US" sz="2600" dirty="0"/>
              <a:t> handling</a:t>
            </a:r>
          </a:p>
          <a:p>
            <a:pPr marL="342900" indent="-342900">
              <a:buFont typeface="Arial" panose="020B0604020202020204" pitchFamily="34" charset="0"/>
              <a:buChar char="•"/>
            </a:pPr>
            <a:r>
              <a:rPr lang="en-US" sz="2600" dirty="0"/>
              <a:t>Improved </a:t>
            </a:r>
            <a:r>
              <a:rPr lang="en-US" sz="2600" dirty="0" err="1"/>
              <a:t>ScrollViewer</a:t>
            </a:r>
            <a:r>
              <a:rPr lang="en-US" sz="2600" dirty="0"/>
              <a:t> </a:t>
            </a:r>
            <a:r>
              <a:rPr lang="en-US" sz="2600" dirty="0" smtClean="0"/>
              <a:t>APIs</a:t>
            </a:r>
          </a:p>
          <a:p>
            <a:pPr marL="342900" indent="-342900">
              <a:buFont typeface="Arial" panose="020B0604020202020204" pitchFamily="34" charset="0"/>
              <a:buChar char="•"/>
            </a:pPr>
            <a:r>
              <a:rPr lang="en-US" sz="2600" dirty="0"/>
              <a:t>Casting in media </a:t>
            </a:r>
            <a:r>
              <a:rPr lang="en-US" sz="2600" dirty="0" smtClean="0"/>
              <a:t>elements</a:t>
            </a:r>
            <a:endParaRPr lang="en-US" sz="2600" dirty="0"/>
          </a:p>
          <a:p>
            <a:endParaRPr lang="en-US" sz="2600" dirty="0"/>
          </a:p>
        </p:txBody>
      </p:sp>
      <p:sp>
        <p:nvSpPr>
          <p:cNvPr id="6" name="TextBox 5"/>
          <p:cNvSpPr txBox="1"/>
          <p:nvPr/>
        </p:nvSpPr>
        <p:spPr>
          <a:xfrm>
            <a:off x="198437" y="6240462"/>
            <a:ext cx="11963398"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t>Speaker: jstegman@microsoft.com</a:t>
            </a:r>
            <a:endParaRPr lang="en-US" sz="2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8489489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4637" y="3192462"/>
            <a:ext cx="11889564" cy="917575"/>
          </a:xfrm>
          <a:prstGeom prst="rect">
            <a:avLst/>
          </a:prstGeom>
        </p:spPr>
        <p:txBody>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lang="en-US" b="1" dirty="0" smtClean="0"/>
              <a:t>Backup</a:t>
            </a:r>
            <a:endParaRPr lang="en-US" b="1" dirty="0"/>
          </a:p>
        </p:txBody>
      </p:sp>
    </p:spTree>
    <p:extLst>
      <p:ext uri="{BB962C8B-B14F-4D97-AF65-F5344CB8AC3E}">
        <p14:creationId xmlns:p14="http://schemas.microsoft.com/office/powerpoint/2010/main" val="258833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3850653" y="3725982"/>
            <a:ext cx="4695994" cy="495181"/>
            <a:chOff x="3850653" y="3725982"/>
            <a:chExt cx="4695994" cy="495181"/>
          </a:xfrm>
        </p:grpSpPr>
        <p:sp>
          <p:nvSpPr>
            <p:cNvPr id="15" name="Right Arrow 26"/>
            <p:cNvSpPr/>
            <p:nvPr/>
          </p:nvSpPr>
          <p:spPr bwMode="auto">
            <a:xfrm>
              <a:off x="3850653" y="3725982"/>
              <a:ext cx="1028700" cy="456962"/>
            </a:xfrm>
            <a:prstGeom prs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ight Arrow 27"/>
            <p:cNvSpPr/>
            <p:nvPr/>
          </p:nvSpPr>
          <p:spPr bwMode="auto">
            <a:xfrm flipH="1">
              <a:off x="7517947" y="3764201"/>
              <a:ext cx="1028700" cy="456962"/>
            </a:xfrm>
            <a:prstGeom prs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31" name="Group 7"/>
          <p:cNvGrpSpPr/>
          <p:nvPr/>
        </p:nvGrpSpPr>
        <p:grpSpPr>
          <a:xfrm>
            <a:off x="1794446" y="2467739"/>
            <a:ext cx="9452992" cy="3597766"/>
            <a:chOff x="1794446" y="2467739"/>
            <a:chExt cx="9452992" cy="3597766"/>
          </a:xfrm>
        </p:grpSpPr>
        <p:grpSp>
          <p:nvGrpSpPr>
            <p:cNvPr id="29" name="Group 8"/>
            <p:cNvGrpSpPr/>
            <p:nvPr/>
          </p:nvGrpSpPr>
          <p:grpSpPr>
            <a:xfrm>
              <a:off x="1794446" y="2467739"/>
              <a:ext cx="1855365" cy="3597766"/>
              <a:chOff x="1794446" y="2467739"/>
              <a:chExt cx="1855365" cy="3597766"/>
            </a:xfrm>
          </p:grpSpPr>
          <p:pic>
            <p:nvPicPr>
              <p:cNvPr id="2"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4446" y="2467739"/>
                <a:ext cx="1855365" cy="3092274"/>
              </a:xfrm>
              <a:prstGeom prst="rect">
                <a:avLst/>
              </a:prstGeom>
            </p:spPr>
          </p:pic>
          <p:sp>
            <p:nvSpPr>
              <p:cNvPr id="3" name="TextBox 8"/>
              <p:cNvSpPr txBox="1"/>
              <p:nvPr/>
            </p:nvSpPr>
            <p:spPr>
              <a:xfrm>
                <a:off x="2112666" y="5493041"/>
                <a:ext cx="1218923" cy="572464"/>
              </a:xfrm>
              <a:prstGeom prst="rect">
                <a:avLst/>
              </a:prstGeom>
              <a:noFill/>
            </p:spPr>
            <p:txBody>
              <a:bodyPr wrap="none" lIns="182880" tIns="146304" rIns="182880" bIns="146304" rtlCol="0">
                <a:spAutoFit/>
              </a:bodyPr>
              <a:lstStyle/>
              <a:p>
                <a:pPr>
                  <a:lnSpc>
                    <a:spcPct val="90000"/>
                  </a:lnSpc>
                  <a:spcAft>
                    <a:spcPts val="600"/>
                  </a:spcAft>
                </a:pPr>
                <a:r>
                  <a:rPr lang="en-US" sz="2000" b="1" dirty="0" smtClean="0">
                    <a:gradFill>
                      <a:gsLst>
                        <a:gs pos="2917">
                          <a:schemeClr val="tx1"/>
                        </a:gs>
                        <a:gs pos="30000">
                          <a:schemeClr val="tx1"/>
                        </a:gs>
                      </a:gsLst>
                      <a:lin ang="5400000" scaled="0"/>
                    </a:gradFill>
                  </a:rPr>
                  <a:t>WP 8.1</a:t>
                </a:r>
              </a:p>
            </p:txBody>
          </p:sp>
        </p:grpSp>
        <p:grpSp>
          <p:nvGrpSpPr>
            <p:cNvPr id="27" name="Group 9"/>
            <p:cNvGrpSpPr/>
            <p:nvPr/>
          </p:nvGrpSpPr>
          <p:grpSpPr>
            <a:xfrm>
              <a:off x="8790537" y="2477523"/>
              <a:ext cx="2456901" cy="3587982"/>
              <a:chOff x="8790537" y="2477523"/>
              <a:chExt cx="2456901" cy="3587982"/>
            </a:xfrm>
          </p:grpSpPr>
          <p:pic>
            <p:nvPicPr>
              <p:cNvPr id="26"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0537" y="2477523"/>
                <a:ext cx="2456901" cy="3090940"/>
              </a:xfrm>
              <a:prstGeom prst="rect">
                <a:avLst/>
              </a:prstGeom>
            </p:spPr>
          </p:pic>
          <p:sp>
            <p:nvSpPr>
              <p:cNvPr id="14" name="TextBox 23"/>
              <p:cNvSpPr txBox="1"/>
              <p:nvPr/>
            </p:nvSpPr>
            <p:spPr>
              <a:xfrm>
                <a:off x="9369234" y="5493041"/>
                <a:ext cx="1289456" cy="572464"/>
              </a:xfrm>
              <a:prstGeom prst="rect">
                <a:avLst/>
              </a:prstGeom>
              <a:noFill/>
            </p:spPr>
            <p:txBody>
              <a:bodyPr wrap="none" lIns="182880" tIns="146304" rIns="182880" bIns="146304" rtlCol="0">
                <a:spAutoFit/>
              </a:bodyPr>
              <a:lstStyle/>
              <a:p>
                <a:pPr>
                  <a:lnSpc>
                    <a:spcPct val="90000"/>
                  </a:lnSpc>
                  <a:spcAft>
                    <a:spcPts val="600"/>
                  </a:spcAft>
                </a:pPr>
                <a:r>
                  <a:rPr lang="en-US" sz="2000" b="1" dirty="0" smtClean="0">
                    <a:gradFill>
                      <a:gsLst>
                        <a:gs pos="2917">
                          <a:schemeClr val="tx1"/>
                        </a:gs>
                        <a:gs pos="30000">
                          <a:schemeClr val="tx1"/>
                        </a:gs>
                      </a:gsLst>
                      <a:lin ang="5400000" scaled="0"/>
                    </a:gradFill>
                  </a:rPr>
                  <a:t>Win 8.1</a:t>
                </a:r>
              </a:p>
            </p:txBody>
          </p:sp>
        </p:grpSp>
        <p:sp>
          <p:nvSpPr>
            <p:cNvPr id="16" name="TextBox 25"/>
            <p:cNvSpPr txBox="1"/>
            <p:nvPr/>
          </p:nvSpPr>
          <p:spPr>
            <a:xfrm>
              <a:off x="5607974" y="5493041"/>
              <a:ext cx="1220527" cy="572464"/>
            </a:xfrm>
            <a:prstGeom prst="rect">
              <a:avLst/>
            </a:prstGeom>
            <a:noFill/>
          </p:spPr>
          <p:txBody>
            <a:bodyPr wrap="none" lIns="182880" tIns="146304" rIns="182880" bIns="146304" rtlCol="0">
              <a:spAutoFit/>
            </a:bodyPr>
            <a:lstStyle/>
            <a:p>
              <a:pPr>
                <a:lnSpc>
                  <a:spcPct val="90000"/>
                </a:lnSpc>
                <a:spcAft>
                  <a:spcPts val="600"/>
                </a:spcAft>
              </a:pPr>
              <a:r>
                <a:rPr lang="en-US" sz="2000" b="1" dirty="0" smtClean="0">
                  <a:gradFill>
                    <a:gsLst>
                      <a:gs pos="2917">
                        <a:schemeClr val="tx1"/>
                      </a:gs>
                      <a:gs pos="30000">
                        <a:schemeClr val="tx1"/>
                      </a:gs>
                    </a:gsLst>
                    <a:lin ang="5400000" scaled="0"/>
                  </a:gradFill>
                </a:rPr>
                <a:t>Win 10</a:t>
              </a:r>
            </a:p>
          </p:txBody>
        </p:sp>
      </p:grpSp>
      <p:sp>
        <p:nvSpPr>
          <p:cNvPr id="20" name="Text Placeholder 5"/>
          <p:cNvSpPr txBox="1">
            <a:spLocks/>
          </p:cNvSpPr>
          <p:nvPr/>
        </p:nvSpPr>
        <p:spPr>
          <a:xfrm>
            <a:off x="274639" y="264508"/>
            <a:ext cx="1838027" cy="7386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1"/>
                    </a:gs>
                    <a:gs pos="99000">
                      <a:schemeClr val="tx1"/>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gradFill>
                  <a:gsLst>
                    <a:gs pos="1250">
                      <a:srgbClr val="66AEE7"/>
                    </a:gs>
                    <a:gs pos="100000">
                      <a:srgbClr val="66AEE7"/>
                    </a:gs>
                  </a:gsLst>
                  <a:lin ang="5400000" scaled="0"/>
                </a:gradFill>
              </a:rPr>
              <a:t>Design</a:t>
            </a:r>
          </a:p>
        </p:txBody>
      </p:sp>
      <p:sp>
        <p:nvSpPr>
          <p:cNvPr id="21" name="Text Placeholder 5"/>
          <p:cNvSpPr txBox="1">
            <a:spLocks/>
          </p:cNvSpPr>
          <p:nvPr/>
        </p:nvSpPr>
        <p:spPr>
          <a:xfrm>
            <a:off x="3404200" y="264508"/>
            <a:ext cx="2105914" cy="7386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1"/>
                    </a:gs>
                    <a:gs pos="99000">
                      <a:schemeClr val="tx1"/>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gradFill>
                  <a:gsLst>
                    <a:gs pos="1250">
                      <a:schemeClr val="tx1">
                        <a:alpha val="40000"/>
                      </a:schemeClr>
                    </a:gs>
                    <a:gs pos="99000">
                      <a:schemeClr val="tx1">
                        <a:alpha val="40000"/>
                      </a:schemeClr>
                    </a:gs>
                  </a:gsLst>
                  <a:lin ang="5400000" scaled="0"/>
                </a:gradFill>
              </a:rPr>
              <a:t>Develop</a:t>
            </a:r>
          </a:p>
        </p:txBody>
      </p:sp>
      <p:sp>
        <p:nvSpPr>
          <p:cNvPr id="22" name="Text Placeholder 5"/>
          <p:cNvSpPr txBox="1">
            <a:spLocks/>
          </p:cNvSpPr>
          <p:nvPr/>
        </p:nvSpPr>
        <p:spPr>
          <a:xfrm>
            <a:off x="6801648" y="264508"/>
            <a:ext cx="1766435" cy="7386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1"/>
                    </a:gs>
                    <a:gs pos="99000">
                      <a:schemeClr val="tx1"/>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gradFill>
                  <a:gsLst>
                    <a:gs pos="1250">
                      <a:schemeClr val="tx1">
                        <a:alpha val="40000"/>
                      </a:schemeClr>
                    </a:gs>
                    <a:gs pos="99000">
                      <a:schemeClr val="tx1">
                        <a:alpha val="40000"/>
                      </a:schemeClr>
                    </a:gs>
                  </a:gsLst>
                  <a:lin ang="5400000" scaled="0"/>
                </a:gradFill>
              </a:rPr>
              <a:t>Debug</a:t>
            </a:r>
          </a:p>
        </p:txBody>
      </p:sp>
      <p:sp>
        <p:nvSpPr>
          <p:cNvPr id="23" name="Text Placeholder 5"/>
          <p:cNvSpPr txBox="1">
            <a:spLocks/>
          </p:cNvSpPr>
          <p:nvPr/>
        </p:nvSpPr>
        <p:spPr>
          <a:xfrm>
            <a:off x="9859617" y="264508"/>
            <a:ext cx="2366611" cy="7386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1"/>
                    </a:gs>
                    <a:gs pos="99000">
                      <a:schemeClr val="tx1"/>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gradFill>
                  <a:gsLst>
                    <a:gs pos="1250">
                      <a:schemeClr val="tx1">
                        <a:alpha val="40000"/>
                      </a:schemeClr>
                    </a:gs>
                    <a:gs pos="99000">
                      <a:schemeClr val="tx1">
                        <a:alpha val="40000"/>
                      </a:schemeClr>
                    </a:gs>
                  </a:gsLst>
                  <a:lin ang="5400000" scaled="0"/>
                </a:gradFill>
              </a:rPr>
              <a:t>Distribute</a:t>
            </a:r>
          </a:p>
        </p:txBody>
      </p:sp>
      <p:cxnSp>
        <p:nvCxnSpPr>
          <p:cNvPr id="5" name="Straight Connector 4"/>
          <p:cNvCxnSpPr/>
          <p:nvPr/>
        </p:nvCxnSpPr>
        <p:spPr>
          <a:xfrm>
            <a:off x="0" y="1060604"/>
            <a:ext cx="1189038"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nvSpPr>
        <p:spPr bwMode="auto">
          <a:xfrm>
            <a:off x="1086138" y="993422"/>
            <a:ext cx="134364" cy="134364"/>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p:nvSpPr>
        <p:spPr bwMode="auto">
          <a:xfrm>
            <a:off x="8417720" y="6065505"/>
            <a:ext cx="3875620" cy="853014"/>
          </a:xfrm>
          <a:prstGeom prst="rect">
            <a:avLst/>
          </a:prstGeom>
          <a:solidFill>
            <a:srgbClr val="FFC000">
              <a:alpha val="80000"/>
            </a:srgbClr>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1600" dirty="0" smtClean="0">
                <a:solidFill>
                  <a:schemeClr val="bg1"/>
                </a:solidFill>
                <a:ea typeface="Segoe UI" pitchFamily="34" charset="0"/>
                <a:cs typeface="Segoe UI" pitchFamily="34" charset="0"/>
              </a:rPr>
              <a:t>Animation should end with only Win10 control showing. Don’t want the old controls on screen too long.</a:t>
            </a:r>
          </a:p>
        </p:txBody>
      </p:sp>
      <p:graphicFrame>
        <p:nvGraphicFramePr>
          <p:cNvPr id="33" name="Object 41"/>
          <p:cNvGraphicFramePr>
            <a:graphicFrameLocks noChangeAspect="1"/>
          </p:cNvGraphicFramePr>
          <p:nvPr>
            <p:extLst/>
          </p:nvPr>
        </p:nvGraphicFramePr>
        <p:xfrm>
          <a:off x="5161332" y="2477523"/>
          <a:ext cx="2206899" cy="2967476"/>
        </p:xfrm>
        <a:graphic>
          <a:graphicData uri="http://schemas.openxmlformats.org/presentationml/2006/ole">
            <mc:AlternateContent xmlns:mc="http://schemas.openxmlformats.org/markup-compatibility/2006">
              <mc:Choice xmlns:v="urn:schemas-microsoft-com:vml" Requires="v">
                <p:oleObj spid="_x0000_s1101" name="Image" r:id="rId6" imgW="3758400" imgH="5053680" progId="Photoshop.Image.15">
                  <p:embed/>
                </p:oleObj>
              </mc:Choice>
              <mc:Fallback>
                <p:oleObj name="Image" r:id="rId6" imgW="3758400" imgH="5053680" progId="Photoshop.Image.15">
                  <p:embed/>
                  <p:pic>
                    <p:nvPicPr>
                      <p:cNvPr id="0" name=""/>
                      <p:cNvPicPr/>
                      <p:nvPr/>
                    </p:nvPicPr>
                    <p:blipFill>
                      <a:blip r:embed="rId7"/>
                      <a:stretch>
                        <a:fillRect/>
                      </a:stretch>
                    </p:blipFill>
                    <p:spPr>
                      <a:xfrm>
                        <a:off x="5161332" y="2477523"/>
                        <a:ext cx="2206899" cy="2967476"/>
                      </a:xfrm>
                      <a:prstGeom prst="rect">
                        <a:avLst/>
                      </a:prstGeom>
                    </p:spPr>
                  </p:pic>
                </p:oleObj>
              </mc:Fallback>
            </mc:AlternateContent>
          </a:graphicData>
        </a:graphic>
      </p:graphicFrame>
      <p:sp>
        <p:nvSpPr>
          <p:cNvPr id="24" name="Title 16"/>
          <p:cNvSpPr>
            <a:spLocks noGrp="1"/>
          </p:cNvSpPr>
          <p:nvPr>
            <p:ph type="title"/>
          </p:nvPr>
        </p:nvSpPr>
        <p:spPr>
          <a:xfrm>
            <a:off x="274639" y="1306950"/>
            <a:ext cx="11889564" cy="917575"/>
          </a:xfrm>
        </p:spPr>
        <p:txBody>
          <a:bodyPr/>
          <a:lstStyle/>
          <a:p>
            <a:r>
              <a:rPr lang="en-US" dirty="0" smtClean="0"/>
              <a:t>One design language.  One control set.</a:t>
            </a:r>
            <a:endParaRPr lang="en-US" dirty="0"/>
          </a:p>
        </p:txBody>
      </p:sp>
    </p:spTree>
    <p:extLst>
      <p:ext uri="{BB962C8B-B14F-4D97-AF65-F5344CB8AC3E}">
        <p14:creationId xmlns:p14="http://schemas.microsoft.com/office/powerpoint/2010/main" val="2438726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3" presetClass="emph" presetSubtype="2" fill="hold" grpId="0" nodeType="withEffect">
                                  <p:stCondLst>
                                    <p:cond delay="250"/>
                                  </p:stCondLst>
                                  <p:childTnLst>
                                    <p:animClr clrSpc="rgb" dir="cw">
                                      <p:cBhvr override="childStyle">
                                        <p:cTn id="9" dur="500" fill="hold"/>
                                        <p:tgtEl>
                                          <p:spTgt spid="20"/>
                                        </p:tgtEl>
                                        <p:attrNameLst>
                                          <p:attrName>style.color</p:attrName>
                                        </p:attrNameLst>
                                      </p:cBhvr>
                                      <p:to>
                                        <a:schemeClr val="tx1"/>
                                      </p:to>
                                    </p:animClr>
                                  </p:childTnLst>
                                </p:cTn>
                              </p:par>
                              <p:par>
                                <p:cTn id="10" presetID="10" presetClass="entr" presetSubtype="0" fill="hold" grpId="0" nodeType="with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50"/>
                                        <p:tgtEl>
                                          <p:spTgt spid="7"/>
                                        </p:tgtEl>
                                      </p:cBhvr>
                                    </p:animEffect>
                                  </p:childTnLst>
                                </p:cTn>
                              </p:par>
                            </p:childTnLst>
                          </p:cTn>
                        </p:par>
                        <p:par>
                          <p:cTn id="13" fill="hold">
                            <p:stCondLst>
                              <p:cond delay="750"/>
                            </p:stCondLst>
                            <p:childTnLst>
                              <p:par>
                                <p:cTn id="14" presetID="10" presetClass="entr" presetSubtype="0" fill="hold"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6" presetClass="entr" presetSubtype="21" fill="hold" nodeType="withEffect">
                                  <p:stCondLst>
                                    <p:cond delay="50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RelativePanel</a:t>
            </a:r>
            <a:r>
              <a:rPr lang="en-US" dirty="0" smtClean="0"/>
              <a:t/>
            </a:r>
            <a:br>
              <a:rPr lang="en-US" dirty="0" smtClean="0"/>
            </a:br>
            <a:r>
              <a:rPr lang="en-US" sz="3600" dirty="0" smtClean="0">
                <a:gradFill>
                  <a:gsLst>
                    <a:gs pos="1250">
                      <a:srgbClr val="404040"/>
                    </a:gs>
                    <a:gs pos="100000">
                      <a:srgbClr val="404040"/>
                    </a:gs>
                  </a:gsLst>
                  <a:lin ang="5400000" scaled="0"/>
                </a:gradFill>
              </a:rPr>
              <a:t>Enables elements to layout relative to other elements</a:t>
            </a:r>
            <a:endParaRPr lang="en-US" sz="5400" dirty="0"/>
          </a:p>
        </p:txBody>
      </p:sp>
      <p:sp>
        <p:nvSpPr>
          <p:cNvPr id="8" name="Text Placeholder 2"/>
          <p:cNvSpPr>
            <a:spLocks noGrp="1"/>
          </p:cNvSpPr>
          <p:nvPr>
            <p:ph type="body" sz="quarter" idx="10"/>
          </p:nvPr>
        </p:nvSpPr>
        <p:spPr>
          <a:xfrm>
            <a:off x="655639" y="1986180"/>
            <a:ext cx="11201398" cy="1815882"/>
          </a:xfrm>
        </p:spPr>
        <p:txBody>
          <a:bodyPr/>
          <a:lstStyle/>
          <a:p>
            <a:pPr marL="0" indent="0">
              <a:buNone/>
            </a:pPr>
            <a:r>
              <a:rPr lang="en-US" sz="2000" dirty="0">
                <a:solidFill>
                  <a:srgbClr val="0000FF"/>
                </a:solidFill>
                <a:highlight>
                  <a:srgbClr val="FFFFFF"/>
                </a:highlight>
                <a:latin typeface="Consolas" panose="020B0609020204030204" pitchFamily="49" charset="0"/>
              </a:rPr>
              <a:t>&lt;</a:t>
            </a:r>
            <a:r>
              <a:rPr lang="en-US" sz="2000" dirty="0" err="1">
                <a:solidFill>
                  <a:srgbClr val="A31515"/>
                </a:solidFill>
                <a:highlight>
                  <a:srgbClr val="FFFFFF"/>
                </a:highlight>
                <a:latin typeface="Consolas" panose="020B0609020204030204" pitchFamily="49" charset="0"/>
              </a:rPr>
              <a:t>RelativePanel</a:t>
            </a:r>
            <a:r>
              <a:rPr lang="en-US" sz="2000" dirty="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a:p>
            <a:pPr marL="0" indent="0">
              <a:buNone/>
            </a:pPr>
            <a:r>
              <a:rPr lang="en-US" sz="2000" dirty="0" smtClean="0">
                <a:solidFill>
                  <a:srgbClr val="0000FF"/>
                </a:solidFill>
                <a:highlight>
                  <a:srgbClr val="FFFFFF"/>
                </a:highlight>
                <a:latin typeface="Consolas" panose="020B0609020204030204" pitchFamily="49" charset="0"/>
              </a:rPr>
              <a:t>  &lt;</a:t>
            </a:r>
            <a:r>
              <a:rPr lang="en-US" sz="2000" dirty="0" err="1">
                <a:solidFill>
                  <a:srgbClr val="A31515"/>
                </a:solidFill>
                <a:highlight>
                  <a:srgbClr val="FFFFFF"/>
                </a:highlight>
                <a:latin typeface="Consolas" panose="020B0609020204030204" pitchFamily="49" charset="0"/>
              </a:rPr>
              <a:t>FontIcon</a:t>
            </a:r>
            <a:r>
              <a:rPr lang="en-US" sz="2000" dirty="0">
                <a:solidFill>
                  <a:srgbClr val="FF0000"/>
                </a:solidFill>
                <a:highlight>
                  <a:srgbClr val="FFFFFF"/>
                </a:highlight>
                <a:latin typeface="Consolas" panose="020B0609020204030204" pitchFamily="49" charset="0"/>
              </a:rPr>
              <a:t> x</a:t>
            </a:r>
            <a:r>
              <a:rPr lang="en-US" sz="2000" dirty="0">
                <a:solidFill>
                  <a:srgbClr val="0000FF"/>
                </a:solidFill>
                <a:highlight>
                  <a:srgbClr val="FFFFFF"/>
                </a:highlight>
                <a:latin typeface="Consolas" panose="020B0609020204030204" pitchFamily="49" charset="0"/>
              </a:rPr>
              <a:t>:</a:t>
            </a:r>
            <a:r>
              <a:rPr lang="en-US" sz="2000" dirty="0">
                <a:solidFill>
                  <a:srgbClr val="FF0000"/>
                </a:solidFill>
                <a:highlight>
                  <a:srgbClr val="FFFFFF"/>
                </a:highlight>
                <a:latin typeface="Consolas" panose="020B0609020204030204" pitchFamily="49" charset="0"/>
              </a:rPr>
              <a:t>Name</a:t>
            </a:r>
            <a:r>
              <a:rPr lang="en-US" sz="2000" dirty="0" smtClean="0">
                <a:solidFill>
                  <a:srgbClr val="0000FF"/>
                </a:solidFill>
                <a:highlight>
                  <a:srgbClr val="FFFFFF"/>
                </a:highlight>
                <a:latin typeface="Consolas" panose="020B0609020204030204" pitchFamily="49" charset="0"/>
              </a:rPr>
              <a:t>="icon"</a:t>
            </a:r>
            <a:r>
              <a:rPr lang="en-US" sz="2000" dirty="0" smtClean="0">
                <a:solidFill>
                  <a:srgbClr val="FF0000"/>
                </a:solidFill>
                <a:highlight>
                  <a:srgbClr val="FFFFFF"/>
                </a:highlight>
                <a:latin typeface="Consolas" panose="020B0609020204030204" pitchFamily="49" charset="0"/>
              </a:rPr>
              <a:t> …</a:t>
            </a:r>
            <a:r>
              <a:rPr lang="en-US" sz="2000" dirty="0" smtClean="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a:p>
            <a:pPr marL="0" indent="0">
              <a:buNone/>
            </a:pPr>
            <a:r>
              <a:rPr lang="en-US" sz="2000" dirty="0" smtClean="0">
                <a:solidFill>
                  <a:srgbClr val="0000FF"/>
                </a:solidFill>
                <a:highlight>
                  <a:srgbClr val="FFFFFF"/>
                </a:highlight>
                <a:latin typeface="Consolas" panose="020B0609020204030204" pitchFamily="49" charset="0"/>
              </a:rPr>
              <a:t>  &lt;</a:t>
            </a:r>
            <a:r>
              <a:rPr lang="en-US" sz="2000" dirty="0" err="1">
                <a:solidFill>
                  <a:srgbClr val="A31515"/>
                </a:solidFill>
                <a:highlight>
                  <a:srgbClr val="FFFFFF"/>
                </a:highlight>
                <a:latin typeface="Consolas" panose="020B0609020204030204" pitchFamily="49" charset="0"/>
              </a:rPr>
              <a:t>TextBlock</a:t>
            </a:r>
            <a:r>
              <a:rPr lang="en-US" sz="2000" dirty="0">
                <a:solidFill>
                  <a:srgbClr val="FF0000"/>
                </a:solidFill>
                <a:highlight>
                  <a:srgbClr val="FFFFFF"/>
                </a:highlight>
                <a:latin typeface="Consolas" panose="020B0609020204030204" pitchFamily="49" charset="0"/>
              </a:rPr>
              <a:t> </a:t>
            </a:r>
            <a:r>
              <a:rPr lang="en-US" sz="2000" dirty="0" smtClean="0">
                <a:solidFill>
                  <a:srgbClr val="FF0000"/>
                </a:solidFill>
                <a:highlight>
                  <a:srgbClr val="FFFFFF"/>
                </a:highlight>
                <a:latin typeface="Consolas" panose="020B0609020204030204" pitchFamily="49" charset="0"/>
              </a:rPr>
              <a:t>x</a:t>
            </a:r>
            <a:r>
              <a:rPr lang="en-US" sz="2000" dirty="0" smtClean="0">
                <a:solidFill>
                  <a:srgbClr val="0000FF"/>
                </a:solidFill>
                <a:highlight>
                  <a:srgbClr val="FFFFFF"/>
                </a:highlight>
                <a:latin typeface="Consolas" panose="020B0609020204030204" pitchFamily="49" charset="0"/>
              </a:rPr>
              <a:t>:</a:t>
            </a:r>
            <a:r>
              <a:rPr lang="en-US" sz="2000" dirty="0" smtClean="0">
                <a:solidFill>
                  <a:srgbClr val="FF0000"/>
                </a:solidFill>
                <a:highlight>
                  <a:srgbClr val="FFFFFF"/>
                </a:highlight>
                <a:latin typeface="Consolas" panose="020B0609020204030204" pitchFamily="49" charset="0"/>
              </a:rPr>
              <a:t>Name</a:t>
            </a:r>
            <a:r>
              <a:rPr lang="en-US" sz="2000" dirty="0" smtClean="0">
                <a:solidFill>
                  <a:srgbClr val="0000FF"/>
                </a:solidFill>
                <a:highlight>
                  <a:srgbClr val="FFFFFF"/>
                </a:highlight>
                <a:latin typeface="Consolas" panose="020B0609020204030204" pitchFamily="49" charset="0"/>
              </a:rPr>
              <a:t>="system"</a:t>
            </a:r>
            <a:r>
              <a:rPr lang="en-US" sz="2000" dirty="0" smtClean="0">
                <a:solidFill>
                  <a:srgbClr val="FF0000"/>
                </a:solidFill>
                <a:highlight>
                  <a:srgbClr val="FFFFFF"/>
                </a:highlight>
                <a:latin typeface="Consolas" panose="020B0609020204030204" pitchFamily="49" charset="0"/>
              </a:rPr>
              <a:t> </a:t>
            </a:r>
            <a:r>
              <a:rPr lang="en-US" sz="2000" dirty="0">
                <a:solidFill>
                  <a:srgbClr val="FF0000"/>
                </a:solidFill>
                <a:highlight>
                  <a:srgbClr val="FFFFFF"/>
                </a:highlight>
                <a:latin typeface="Consolas" panose="020B0609020204030204" pitchFamily="49" charset="0"/>
              </a:rPr>
              <a:t>Text</a:t>
            </a:r>
            <a:r>
              <a:rPr lang="en-US" sz="2000" dirty="0">
                <a:solidFill>
                  <a:srgbClr val="0000FF"/>
                </a:solidFill>
                <a:highlight>
                  <a:srgbClr val="FFFFFF"/>
                </a:highlight>
                <a:latin typeface="Consolas" panose="020B0609020204030204" pitchFamily="49" charset="0"/>
              </a:rPr>
              <a:t>="System"</a:t>
            </a:r>
            <a:r>
              <a:rPr lang="en-US" sz="2000" dirty="0">
                <a:solidFill>
                  <a:srgbClr val="FF0000"/>
                </a:solidFill>
                <a:highlight>
                  <a:srgbClr val="FFFFFF"/>
                </a:highlight>
                <a:latin typeface="Consolas" panose="020B0609020204030204" pitchFamily="49" charset="0"/>
              </a:rPr>
              <a:t> </a:t>
            </a:r>
            <a:r>
              <a:rPr lang="en-US" sz="2000" dirty="0" err="1">
                <a:solidFill>
                  <a:srgbClr val="FF0000"/>
                </a:solidFill>
                <a:highlight>
                  <a:srgbClr val="FFFFFF"/>
                </a:highlight>
                <a:latin typeface="Consolas" panose="020B0609020204030204" pitchFamily="49" charset="0"/>
              </a:rPr>
              <a:t>RelativePanel.RightOf</a:t>
            </a:r>
            <a:r>
              <a:rPr lang="en-US" sz="2000" dirty="0" smtClean="0">
                <a:solidFill>
                  <a:srgbClr val="0000FF"/>
                </a:solidFill>
                <a:highlight>
                  <a:srgbClr val="FFFFFF"/>
                </a:highlight>
                <a:latin typeface="Consolas" panose="020B0609020204030204" pitchFamily="49" charset="0"/>
              </a:rPr>
              <a:t>="icon"</a:t>
            </a:r>
            <a:r>
              <a:rPr lang="en-US" sz="2000" dirty="0" smtClean="0">
                <a:solidFill>
                  <a:srgbClr val="FF0000"/>
                </a:solidFill>
                <a:highlight>
                  <a:srgbClr val="FFFFFF"/>
                </a:highlight>
                <a:latin typeface="Consolas" panose="020B0609020204030204" pitchFamily="49" charset="0"/>
              </a:rPr>
              <a:t> …</a:t>
            </a:r>
            <a:r>
              <a:rPr lang="en-US" sz="2000" dirty="0" smtClean="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a:p>
            <a:pPr marL="0" indent="0">
              <a:buNone/>
            </a:pPr>
            <a:r>
              <a:rPr lang="en-US" sz="2000" dirty="0" smtClean="0">
                <a:solidFill>
                  <a:srgbClr val="0000FF"/>
                </a:solidFill>
                <a:highlight>
                  <a:srgbClr val="FFFFFF"/>
                </a:highlight>
                <a:latin typeface="Consolas" panose="020B0609020204030204" pitchFamily="49" charset="0"/>
              </a:rPr>
              <a:t>  &lt;</a:t>
            </a:r>
            <a:r>
              <a:rPr lang="en-US" sz="2000" dirty="0" err="1">
                <a:solidFill>
                  <a:srgbClr val="A31515"/>
                </a:solidFill>
                <a:highlight>
                  <a:srgbClr val="FFFFFF"/>
                </a:highlight>
                <a:latin typeface="Consolas" panose="020B0609020204030204" pitchFamily="49" charset="0"/>
              </a:rPr>
              <a:t>TextBlock</a:t>
            </a:r>
            <a:r>
              <a:rPr lang="en-US" sz="2000" dirty="0">
                <a:solidFill>
                  <a:srgbClr val="FF0000"/>
                </a:solidFill>
                <a:highlight>
                  <a:srgbClr val="FFFFFF"/>
                </a:highlight>
                <a:latin typeface="Consolas" panose="020B0609020204030204" pitchFamily="49" charset="0"/>
              </a:rPr>
              <a:t> </a:t>
            </a:r>
            <a:r>
              <a:rPr lang="en-US" sz="2000" dirty="0" err="1" smtClean="0">
                <a:solidFill>
                  <a:srgbClr val="FF0000"/>
                </a:solidFill>
                <a:highlight>
                  <a:srgbClr val="FFFFFF"/>
                </a:highlight>
                <a:latin typeface="Consolas" panose="020B0609020204030204" pitchFamily="49" charset="0"/>
              </a:rPr>
              <a:t>RelativePanel.RightOf</a:t>
            </a:r>
            <a:r>
              <a:rPr lang="en-US" sz="2000" dirty="0" smtClean="0">
                <a:solidFill>
                  <a:srgbClr val="0000FF"/>
                </a:solidFill>
                <a:highlight>
                  <a:srgbClr val="FFFFFF"/>
                </a:highlight>
                <a:latin typeface="Consolas" panose="020B0609020204030204" pitchFamily="49" charset="0"/>
              </a:rPr>
              <a:t>="icon"</a:t>
            </a:r>
            <a:r>
              <a:rPr lang="en-US" sz="2000" dirty="0" smtClean="0">
                <a:solidFill>
                  <a:srgbClr val="FF0000"/>
                </a:solidFill>
                <a:highlight>
                  <a:srgbClr val="FFFFFF"/>
                </a:highlight>
                <a:latin typeface="Consolas" panose="020B0609020204030204" pitchFamily="49" charset="0"/>
              </a:rPr>
              <a:t> </a:t>
            </a:r>
            <a:r>
              <a:rPr lang="en-US" sz="2000" dirty="0" err="1" smtClean="0">
                <a:solidFill>
                  <a:srgbClr val="FF0000"/>
                </a:solidFill>
                <a:highlight>
                  <a:srgbClr val="FFFFFF"/>
                </a:highlight>
                <a:latin typeface="Consolas" panose="020B0609020204030204" pitchFamily="49" charset="0"/>
              </a:rPr>
              <a:t>RelativePanel.Below</a:t>
            </a:r>
            <a:r>
              <a:rPr lang="en-US" sz="2000" dirty="0" smtClean="0">
                <a:solidFill>
                  <a:srgbClr val="0000FF"/>
                </a:solidFill>
                <a:highlight>
                  <a:srgbClr val="FFFFFF"/>
                </a:highlight>
                <a:latin typeface="Consolas" panose="020B0609020204030204" pitchFamily="49" charset="0"/>
              </a:rPr>
              <a:t>="system"</a:t>
            </a:r>
            <a:r>
              <a:rPr lang="en-US" sz="2000" dirty="0" smtClean="0">
                <a:solidFill>
                  <a:srgbClr val="FF0000"/>
                </a:solidFill>
                <a:highlight>
                  <a:srgbClr val="FFFFFF"/>
                </a:highlight>
                <a:latin typeface="Consolas" panose="020B0609020204030204" pitchFamily="49" charset="0"/>
              </a:rPr>
              <a:t> …</a:t>
            </a:r>
            <a:r>
              <a:rPr lang="en-US" sz="2000" dirty="0" smtClean="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a:p>
            <a:pPr marL="0" indent="0">
              <a:buNone/>
            </a:pPr>
            <a:r>
              <a:rPr lang="en-US" sz="2000" dirty="0">
                <a:solidFill>
                  <a:srgbClr val="0000FF"/>
                </a:solidFill>
                <a:highlight>
                  <a:srgbClr val="FFFFFF"/>
                </a:highlight>
                <a:latin typeface="Consolas" panose="020B0609020204030204" pitchFamily="49" charset="0"/>
              </a:rPr>
              <a:t>&lt;/</a:t>
            </a:r>
            <a:r>
              <a:rPr lang="en-US" sz="2000" dirty="0" err="1">
                <a:solidFill>
                  <a:srgbClr val="A31515"/>
                </a:solidFill>
                <a:highlight>
                  <a:srgbClr val="FFFFFF"/>
                </a:highlight>
                <a:latin typeface="Consolas" panose="020B0609020204030204" pitchFamily="49" charset="0"/>
              </a:rPr>
              <a:t>RelativePanel</a:t>
            </a:r>
            <a:r>
              <a:rPr lang="en-US" sz="2000" dirty="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p:txBody>
      </p:sp>
      <p:pic>
        <p:nvPicPr>
          <p:cNvPr id="9" name="Picture 8"/>
          <p:cNvPicPr>
            <a:picLocks noChangeAspect="1"/>
          </p:cNvPicPr>
          <p:nvPr/>
        </p:nvPicPr>
        <p:blipFill>
          <a:blip r:embed="rId3"/>
          <a:stretch>
            <a:fillRect/>
          </a:stretch>
        </p:blipFill>
        <p:spPr>
          <a:xfrm>
            <a:off x="3635374" y="4750125"/>
            <a:ext cx="4778375" cy="1143000"/>
          </a:xfrm>
          <a:prstGeom prst="rect">
            <a:avLst/>
          </a:prstGeom>
        </p:spPr>
      </p:pic>
      <p:sp>
        <p:nvSpPr>
          <p:cNvPr id="20" name="Rectangle 19"/>
          <p:cNvSpPr/>
          <p:nvPr/>
        </p:nvSpPr>
        <p:spPr bwMode="auto">
          <a:xfrm>
            <a:off x="3779837" y="4945062"/>
            <a:ext cx="4495799" cy="820416"/>
          </a:xfrm>
          <a:prstGeom prst="rect">
            <a:avLst/>
          </a:prstGeom>
          <a:noFill/>
          <a:ln>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p:nvSpPr>
        <p:spPr bwMode="auto">
          <a:xfrm>
            <a:off x="3833020" y="5098475"/>
            <a:ext cx="632617" cy="51460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p:cNvSpPr/>
          <p:nvPr/>
        </p:nvSpPr>
        <p:spPr bwMode="auto">
          <a:xfrm>
            <a:off x="4552157" y="5127177"/>
            <a:ext cx="1056480" cy="2573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23" name="Rectangle 22"/>
          <p:cNvSpPr/>
          <p:nvPr/>
        </p:nvSpPr>
        <p:spPr bwMode="auto">
          <a:xfrm>
            <a:off x="4610099" y="5384477"/>
            <a:ext cx="3589337" cy="29342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4245060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xit" presetSubtype="0" fill="hold" grpId="0" nodeType="withEffect">
                                  <p:stCondLst>
                                    <p:cond delay="0"/>
                                  </p:stCondLst>
                                  <p:childTnLst>
                                    <p:animEffect transition="out" filter="fade">
                                      <p:cBhvr>
                                        <p:cTn id="9" dur="500"/>
                                        <p:tgtEl>
                                          <p:spTgt spid="21"/>
                                        </p:tgtEl>
                                      </p:cBhvr>
                                    </p:animEffect>
                                    <p:set>
                                      <p:cBhvr>
                                        <p:cTn id="10" dur="1" fill="hold">
                                          <p:stCondLst>
                                            <p:cond delay="499"/>
                                          </p:stCondLst>
                                        </p:cTn>
                                        <p:tgtEl>
                                          <p:spTgt spid="2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par>
                                <p:cTn id="16" presetID="10" presetClass="exit" presetSubtype="0" fill="hold" grpId="0" nodeType="withEffect">
                                  <p:stCondLst>
                                    <p:cond delay="0"/>
                                  </p:stCondLst>
                                  <p:childTnLst>
                                    <p:animEffect transition="out" filter="fade">
                                      <p:cBhvr>
                                        <p:cTn id="17" dur="500"/>
                                        <p:tgtEl>
                                          <p:spTgt spid="22"/>
                                        </p:tgtEl>
                                      </p:cBhvr>
                                    </p:animEffect>
                                    <p:set>
                                      <p:cBhvr>
                                        <p:cTn id="18" dur="1" fill="hold">
                                          <p:stCondLst>
                                            <p:cond delay="499"/>
                                          </p:stCondLst>
                                        </p:cTn>
                                        <p:tgtEl>
                                          <p:spTgt spid="2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500"/>
                                        <p:tgtEl>
                                          <p:spTgt spid="8">
                                            <p:txEl>
                                              <p:pRg st="3" end="3"/>
                                            </p:txEl>
                                          </p:spTgt>
                                        </p:tgtEl>
                                      </p:cBhvr>
                                    </p:animEffect>
                                  </p:childTnLst>
                                </p:cTn>
                              </p:par>
                              <p:par>
                                <p:cTn id="24" presetID="10" presetClass="exit" presetSubtype="0" fill="hold" grpId="0" nodeType="withEffect">
                                  <p:stCondLst>
                                    <p:cond delay="0"/>
                                  </p:stCondLst>
                                  <p:childTnLst>
                                    <p:animEffect transition="out" filter="fade">
                                      <p:cBhvr>
                                        <p:cTn id="25" dur="500"/>
                                        <p:tgtEl>
                                          <p:spTgt spid="23"/>
                                        </p:tgtEl>
                                      </p:cBhvr>
                                    </p:animEffect>
                                    <p:set>
                                      <p:cBhvr>
                                        <p:cTn id="26"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XAML in Windows 10: Beyond UW Apps</a:t>
            </a:r>
            <a:br>
              <a:rPr lang="en-US" dirty="0" smtClean="0"/>
            </a:br>
            <a:r>
              <a:rPr lang="en-US" sz="3600" dirty="0" smtClean="0"/>
              <a:t>New/enhanced controls, performance, much more…</a:t>
            </a:r>
            <a:endParaRPr lang="en-US" sz="3600" dirty="0"/>
          </a:p>
        </p:txBody>
      </p:sp>
      <p:sp>
        <p:nvSpPr>
          <p:cNvPr id="7" name="Rectangle 6"/>
          <p:cNvSpPr/>
          <p:nvPr/>
        </p:nvSpPr>
        <p:spPr>
          <a:xfrm>
            <a:off x="217267" y="6265287"/>
            <a:ext cx="11939811" cy="584775"/>
          </a:xfrm>
          <a:prstGeom prst="rect">
            <a:avLst/>
          </a:prstGeom>
        </p:spPr>
        <p:txBody>
          <a:bodyPr wrap="square">
            <a:spAutoFit/>
          </a:bodyPr>
          <a:lstStyle/>
          <a:p>
            <a:r>
              <a:rPr lang="en-US" sz="3200" dirty="0" smtClean="0">
                <a:latin typeface="+mj-lt"/>
              </a:rPr>
              <a:t>We are listening…</a:t>
            </a:r>
            <a:endParaRPr lang="en-US" sz="3200" dirty="0">
              <a:latin typeface="+mj-lt"/>
            </a:endParaRPr>
          </a:p>
        </p:txBody>
      </p:sp>
      <p:pic>
        <p:nvPicPr>
          <p:cNvPr id="6" name="Picture 5"/>
          <p:cNvPicPr>
            <a:picLocks noChangeAspect="1"/>
          </p:cNvPicPr>
          <p:nvPr/>
        </p:nvPicPr>
        <p:blipFill>
          <a:blip r:embed="rId2"/>
          <a:stretch>
            <a:fillRect/>
          </a:stretch>
        </p:blipFill>
        <p:spPr>
          <a:xfrm>
            <a:off x="6426564" y="2201862"/>
            <a:ext cx="4111784" cy="42034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2" name="Group 1"/>
          <p:cNvGrpSpPr/>
          <p:nvPr/>
        </p:nvGrpSpPr>
        <p:grpSpPr>
          <a:xfrm>
            <a:off x="1609003" y="2430462"/>
            <a:ext cx="3390900" cy="3362325"/>
            <a:chOff x="7437437" y="2506662"/>
            <a:chExt cx="3390900" cy="3362325"/>
          </a:xfrm>
        </p:grpSpPr>
        <p:pic>
          <p:nvPicPr>
            <p:cNvPr id="8" name="Picture 7"/>
            <p:cNvPicPr>
              <a:picLocks noChangeAspect="1"/>
            </p:cNvPicPr>
            <p:nvPr/>
          </p:nvPicPr>
          <p:blipFill>
            <a:blip r:embed="rId3"/>
            <a:stretch>
              <a:fillRect/>
            </a:stretch>
          </p:blipFill>
          <p:spPr>
            <a:xfrm>
              <a:off x="7437437" y="2506662"/>
              <a:ext cx="3390900" cy="3362325"/>
            </a:xfrm>
            <a:prstGeom prst="rect">
              <a:avLst/>
            </a:prstGeom>
          </p:spPr>
        </p:pic>
        <p:sp>
          <p:nvSpPr>
            <p:cNvPr id="9" name="Rectangle 8"/>
            <p:cNvSpPr/>
            <p:nvPr/>
          </p:nvSpPr>
          <p:spPr bwMode="auto">
            <a:xfrm>
              <a:off x="7437437" y="3497263"/>
              <a:ext cx="2516576" cy="1447800"/>
            </a:xfrm>
            <a:prstGeom prst="rect">
              <a:avLst/>
            </a:prstGeom>
            <a:noFill/>
            <a:ln w="57150">
              <a:solidFill>
                <a:srgbClr val="FFFF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517553197"/>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RelativePanel</a:t>
            </a:r>
            <a:r>
              <a:rPr lang="en-US" dirty="0" smtClean="0"/>
              <a:t/>
            </a:r>
            <a:br>
              <a:rPr lang="en-US" dirty="0" smtClean="0"/>
            </a:br>
            <a:r>
              <a:rPr lang="en-US" sz="3600" dirty="0" smtClean="0">
                <a:gradFill>
                  <a:gsLst>
                    <a:gs pos="1250">
                      <a:srgbClr val="404040"/>
                    </a:gs>
                    <a:gs pos="100000">
                      <a:srgbClr val="404040"/>
                    </a:gs>
                  </a:gsLst>
                  <a:lin ang="5400000" scaled="0"/>
                </a:gradFill>
              </a:rPr>
              <a:t>Enables elements to layout relative to other elements</a:t>
            </a:r>
            <a:endParaRPr lang="en-US" sz="5400" dirty="0"/>
          </a:p>
        </p:txBody>
      </p:sp>
      <p:sp>
        <p:nvSpPr>
          <p:cNvPr id="8" name="Text Placeholder 2"/>
          <p:cNvSpPr>
            <a:spLocks noGrp="1"/>
          </p:cNvSpPr>
          <p:nvPr>
            <p:ph type="body" sz="quarter" idx="10"/>
          </p:nvPr>
        </p:nvSpPr>
        <p:spPr>
          <a:xfrm>
            <a:off x="655638" y="1766272"/>
            <a:ext cx="11503801" cy="2492990"/>
          </a:xfrm>
        </p:spPr>
        <p:txBody>
          <a:bodyPr/>
          <a:lstStyle/>
          <a:p>
            <a:pPr marL="0" indent="0">
              <a:buNone/>
            </a:pPr>
            <a:r>
              <a:rPr lang="en-US" sz="2000" dirty="0">
                <a:solidFill>
                  <a:srgbClr val="0000FF"/>
                </a:solidFill>
                <a:highlight>
                  <a:srgbClr val="FFFFFF"/>
                </a:highlight>
                <a:latin typeface="Consolas" panose="020B0609020204030204" pitchFamily="49" charset="0"/>
              </a:rPr>
              <a:t>&lt;</a:t>
            </a:r>
            <a:r>
              <a:rPr lang="en-US" sz="2000" dirty="0" err="1">
                <a:solidFill>
                  <a:srgbClr val="A31515"/>
                </a:solidFill>
                <a:highlight>
                  <a:srgbClr val="FFFFFF"/>
                </a:highlight>
                <a:latin typeface="Consolas" panose="020B0609020204030204" pitchFamily="49" charset="0"/>
              </a:rPr>
              <a:t>RelativePanel</a:t>
            </a:r>
            <a:r>
              <a:rPr lang="en-US" sz="2000" dirty="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a:p>
            <a:pPr marL="0" indent="0">
              <a:buNone/>
            </a:pPr>
            <a:r>
              <a:rPr lang="en-US" sz="2000" dirty="0" smtClean="0">
                <a:solidFill>
                  <a:srgbClr val="0000FF"/>
                </a:solidFill>
                <a:highlight>
                  <a:srgbClr val="FFFFFF"/>
                </a:highlight>
                <a:latin typeface="Consolas" panose="020B0609020204030204" pitchFamily="49" charset="0"/>
              </a:rPr>
              <a:t> &lt;</a:t>
            </a:r>
            <a:r>
              <a:rPr lang="en-US" sz="2000" dirty="0" err="1">
                <a:solidFill>
                  <a:srgbClr val="A31515"/>
                </a:solidFill>
                <a:highlight>
                  <a:srgbClr val="FFFFFF"/>
                </a:highlight>
                <a:latin typeface="Consolas" panose="020B0609020204030204" pitchFamily="49" charset="0"/>
              </a:rPr>
              <a:t>FontIcon</a:t>
            </a:r>
            <a:r>
              <a:rPr lang="en-US" sz="2000" dirty="0">
                <a:solidFill>
                  <a:srgbClr val="FF0000"/>
                </a:solidFill>
                <a:highlight>
                  <a:srgbClr val="FFFFFF"/>
                </a:highlight>
                <a:latin typeface="Consolas" panose="020B0609020204030204" pitchFamily="49" charset="0"/>
              </a:rPr>
              <a:t> x</a:t>
            </a:r>
            <a:r>
              <a:rPr lang="en-US" sz="2000" dirty="0">
                <a:solidFill>
                  <a:srgbClr val="0000FF"/>
                </a:solidFill>
                <a:highlight>
                  <a:srgbClr val="FFFFFF"/>
                </a:highlight>
                <a:latin typeface="Consolas" panose="020B0609020204030204" pitchFamily="49" charset="0"/>
              </a:rPr>
              <a:t>:</a:t>
            </a:r>
            <a:r>
              <a:rPr lang="en-US" sz="2000" dirty="0">
                <a:solidFill>
                  <a:srgbClr val="FF0000"/>
                </a:solidFill>
                <a:highlight>
                  <a:srgbClr val="FFFFFF"/>
                </a:highlight>
                <a:latin typeface="Consolas" panose="020B0609020204030204" pitchFamily="49" charset="0"/>
              </a:rPr>
              <a:t>Name</a:t>
            </a:r>
            <a:r>
              <a:rPr lang="en-US" sz="2000" dirty="0" smtClean="0">
                <a:solidFill>
                  <a:srgbClr val="0000FF"/>
                </a:solidFill>
                <a:highlight>
                  <a:srgbClr val="FFFFFF"/>
                </a:highlight>
                <a:latin typeface="Consolas" panose="020B0609020204030204" pitchFamily="49" charset="0"/>
              </a:rPr>
              <a:t>="icon" </a:t>
            </a:r>
            <a:r>
              <a:rPr lang="en-US" sz="2000" dirty="0" err="1" smtClean="0">
                <a:solidFill>
                  <a:srgbClr val="FF0000"/>
                </a:solidFill>
                <a:highlight>
                  <a:srgbClr val="FFFFFF"/>
                </a:highlight>
                <a:latin typeface="Consolas" panose="020B0609020204030204" pitchFamily="49" charset="0"/>
              </a:rPr>
              <a:t>RelativePanel.AlignHorizontalCenterWithPanel</a:t>
            </a:r>
            <a:r>
              <a:rPr lang="en-US" sz="2000" dirty="0">
                <a:solidFill>
                  <a:srgbClr val="0000FF"/>
                </a:solidFill>
                <a:highlight>
                  <a:srgbClr val="FFFFFF"/>
                </a:highlight>
                <a:latin typeface="Consolas" panose="020B0609020204030204" pitchFamily="49" charset="0"/>
              </a:rPr>
              <a:t>="</a:t>
            </a:r>
            <a:r>
              <a:rPr lang="en-US" sz="2000" dirty="0" smtClean="0">
                <a:solidFill>
                  <a:srgbClr val="0000FF"/>
                </a:solidFill>
                <a:highlight>
                  <a:srgbClr val="FFFFFF"/>
                </a:highlight>
                <a:latin typeface="Consolas" panose="020B0609020204030204" pitchFamily="49" charset="0"/>
              </a:rPr>
              <a:t>True</a:t>
            </a:r>
            <a:r>
              <a:rPr lang="en-US" sz="2000" dirty="0">
                <a:solidFill>
                  <a:srgbClr val="0000FF"/>
                </a:solidFill>
                <a:highlight>
                  <a:srgbClr val="FFFFFF"/>
                </a:highlight>
                <a:latin typeface="Consolas" panose="020B0609020204030204" pitchFamily="49" charset="0"/>
              </a:rPr>
              <a:t>"</a:t>
            </a:r>
            <a:r>
              <a:rPr lang="en-US" sz="2000" dirty="0" smtClean="0">
                <a:solidFill>
                  <a:srgbClr val="FF0000"/>
                </a:solidFill>
                <a:highlight>
                  <a:srgbClr val="FFFFFF"/>
                </a:highlight>
                <a:latin typeface="Consolas" panose="020B0609020204030204" pitchFamily="49" charset="0"/>
              </a:rPr>
              <a:t> …</a:t>
            </a:r>
            <a:r>
              <a:rPr lang="en-US" sz="2000" dirty="0" smtClean="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a:p>
            <a:pPr marL="0" indent="0">
              <a:buNone/>
            </a:pPr>
            <a:r>
              <a:rPr lang="en-US" sz="2000" dirty="0" smtClean="0">
                <a:solidFill>
                  <a:srgbClr val="0000FF"/>
                </a:solidFill>
                <a:highlight>
                  <a:srgbClr val="FFFFFF"/>
                </a:highlight>
                <a:latin typeface="Consolas" panose="020B0609020204030204" pitchFamily="49" charset="0"/>
              </a:rPr>
              <a:t> &lt;</a:t>
            </a:r>
            <a:r>
              <a:rPr lang="en-US" sz="2000" dirty="0" err="1">
                <a:solidFill>
                  <a:srgbClr val="A31515"/>
                </a:solidFill>
                <a:highlight>
                  <a:srgbClr val="FFFFFF"/>
                </a:highlight>
                <a:latin typeface="Consolas" panose="020B0609020204030204" pitchFamily="49" charset="0"/>
              </a:rPr>
              <a:t>TextBlock</a:t>
            </a:r>
            <a:r>
              <a:rPr lang="en-US" sz="2000" dirty="0">
                <a:solidFill>
                  <a:srgbClr val="FF0000"/>
                </a:solidFill>
                <a:highlight>
                  <a:srgbClr val="FFFFFF"/>
                </a:highlight>
                <a:latin typeface="Consolas" panose="020B0609020204030204" pitchFamily="49" charset="0"/>
              </a:rPr>
              <a:t> </a:t>
            </a:r>
            <a:r>
              <a:rPr lang="en-US" sz="2000" dirty="0" smtClean="0">
                <a:solidFill>
                  <a:srgbClr val="FF0000"/>
                </a:solidFill>
                <a:highlight>
                  <a:srgbClr val="FFFFFF"/>
                </a:highlight>
                <a:latin typeface="Consolas" panose="020B0609020204030204" pitchFamily="49" charset="0"/>
              </a:rPr>
              <a:t>x</a:t>
            </a:r>
            <a:r>
              <a:rPr lang="en-US" sz="2000" dirty="0" smtClean="0">
                <a:solidFill>
                  <a:srgbClr val="0000FF"/>
                </a:solidFill>
                <a:highlight>
                  <a:srgbClr val="FFFFFF"/>
                </a:highlight>
                <a:latin typeface="Consolas" panose="020B0609020204030204" pitchFamily="49" charset="0"/>
              </a:rPr>
              <a:t>:</a:t>
            </a:r>
            <a:r>
              <a:rPr lang="en-US" sz="2000" dirty="0" smtClean="0">
                <a:solidFill>
                  <a:srgbClr val="FF0000"/>
                </a:solidFill>
                <a:highlight>
                  <a:srgbClr val="FFFFFF"/>
                </a:highlight>
                <a:latin typeface="Consolas" panose="020B0609020204030204" pitchFamily="49" charset="0"/>
              </a:rPr>
              <a:t>Name</a:t>
            </a:r>
            <a:r>
              <a:rPr lang="en-US" sz="2000" dirty="0">
                <a:solidFill>
                  <a:srgbClr val="0000FF"/>
                </a:solidFill>
                <a:highlight>
                  <a:srgbClr val="FFFFFF"/>
                </a:highlight>
                <a:latin typeface="Consolas" panose="020B0609020204030204" pitchFamily="49" charset="0"/>
              </a:rPr>
              <a:t>="</a:t>
            </a:r>
            <a:r>
              <a:rPr lang="en-US" sz="2000" dirty="0" smtClean="0">
                <a:solidFill>
                  <a:srgbClr val="0000FF"/>
                </a:solidFill>
                <a:highlight>
                  <a:srgbClr val="FFFFFF"/>
                </a:highlight>
                <a:latin typeface="Consolas" panose="020B0609020204030204" pitchFamily="49" charset="0"/>
              </a:rPr>
              <a:t>system" </a:t>
            </a:r>
            <a:r>
              <a:rPr lang="en-US" sz="2000" dirty="0" err="1" smtClean="0">
                <a:solidFill>
                  <a:srgbClr val="FF0000"/>
                </a:solidFill>
                <a:highlight>
                  <a:srgbClr val="FFFFFF"/>
                </a:highlight>
                <a:latin typeface="Consolas" panose="020B0609020204030204" pitchFamily="49" charset="0"/>
              </a:rPr>
              <a:t>RelativePanel.Below</a:t>
            </a:r>
            <a:r>
              <a:rPr lang="en-US" sz="2000" dirty="0" smtClean="0">
                <a:solidFill>
                  <a:srgbClr val="0000FF"/>
                </a:solidFill>
                <a:highlight>
                  <a:srgbClr val="FFFFFF"/>
                </a:highlight>
                <a:latin typeface="Consolas" panose="020B0609020204030204" pitchFamily="49" charset="0"/>
              </a:rPr>
              <a:t>="icon"</a:t>
            </a:r>
            <a:endParaRPr lang="en-US" sz="2000" dirty="0" smtClean="0">
              <a:solidFill>
                <a:srgbClr val="FF0000"/>
              </a:solidFill>
              <a:highlight>
                <a:srgbClr val="FFFFFF"/>
              </a:highlight>
              <a:latin typeface="Consolas" panose="020B0609020204030204" pitchFamily="49" charset="0"/>
            </a:endParaRPr>
          </a:p>
          <a:p>
            <a:pPr marL="0" indent="0">
              <a:buNone/>
            </a:pPr>
            <a:r>
              <a:rPr lang="en-US" sz="2000" dirty="0" smtClean="0">
                <a:solidFill>
                  <a:srgbClr val="FF0000"/>
                </a:solidFill>
                <a:highlight>
                  <a:srgbClr val="FFFFFF"/>
                </a:highlight>
                <a:latin typeface="Consolas" panose="020B0609020204030204" pitchFamily="49" charset="0"/>
              </a:rPr>
              <a:t>            </a:t>
            </a:r>
            <a:r>
              <a:rPr lang="en-US" sz="2000" dirty="0" err="1" smtClean="0">
                <a:solidFill>
                  <a:srgbClr val="FF0000"/>
                </a:solidFill>
                <a:highlight>
                  <a:srgbClr val="FFFFFF"/>
                </a:highlight>
                <a:latin typeface="Consolas" panose="020B0609020204030204" pitchFamily="49" charset="0"/>
              </a:rPr>
              <a:t>RelativePanel.AlignHorizontalCenterWithPanel</a:t>
            </a:r>
            <a:r>
              <a:rPr lang="en-US" sz="2000" dirty="0">
                <a:solidFill>
                  <a:srgbClr val="0000FF"/>
                </a:solidFill>
                <a:highlight>
                  <a:srgbClr val="FFFFFF"/>
                </a:highlight>
                <a:latin typeface="Consolas" panose="020B0609020204030204" pitchFamily="49" charset="0"/>
              </a:rPr>
              <a:t>="True" </a:t>
            </a:r>
            <a:r>
              <a:rPr lang="en-US" sz="2000" dirty="0" smtClean="0">
                <a:solidFill>
                  <a:srgbClr val="FF0000"/>
                </a:solidFill>
                <a:highlight>
                  <a:srgbClr val="FFFFFF"/>
                </a:highlight>
                <a:latin typeface="Consolas" panose="020B0609020204030204" pitchFamily="49" charset="0"/>
              </a:rPr>
              <a:t>…</a:t>
            </a:r>
            <a:r>
              <a:rPr lang="en-US" sz="2000" dirty="0" smtClean="0">
                <a:solidFill>
                  <a:srgbClr val="0000FF"/>
                </a:solidFill>
                <a:highlight>
                  <a:srgbClr val="FFFFFF"/>
                </a:highlight>
                <a:latin typeface="Consolas" panose="020B0609020204030204" pitchFamily="49" charset="0"/>
              </a:rPr>
              <a:t>/&gt;</a:t>
            </a:r>
            <a:endParaRPr lang="en-US" sz="2000" dirty="0" smtClean="0">
              <a:solidFill>
                <a:srgbClr val="000000"/>
              </a:solidFill>
              <a:highlight>
                <a:srgbClr val="FFFFFF"/>
              </a:highlight>
              <a:latin typeface="Consolas" panose="020B0609020204030204" pitchFamily="49" charset="0"/>
            </a:endParaRPr>
          </a:p>
          <a:p>
            <a:pPr marL="0" indent="0">
              <a:buNone/>
            </a:pPr>
            <a:r>
              <a:rPr lang="en-US" sz="2000" dirty="0" smtClean="0">
                <a:solidFill>
                  <a:srgbClr val="0000FF"/>
                </a:solidFill>
                <a:highlight>
                  <a:srgbClr val="FFFFFF"/>
                </a:highlight>
                <a:latin typeface="Consolas" panose="020B0609020204030204" pitchFamily="49" charset="0"/>
              </a:rPr>
              <a:t> &lt;</a:t>
            </a:r>
            <a:r>
              <a:rPr lang="en-US" sz="2000" dirty="0" err="1" smtClean="0">
                <a:solidFill>
                  <a:srgbClr val="A31515"/>
                </a:solidFill>
                <a:highlight>
                  <a:srgbClr val="FFFFFF"/>
                </a:highlight>
                <a:latin typeface="Consolas" panose="020B0609020204030204" pitchFamily="49" charset="0"/>
              </a:rPr>
              <a:t>TextBlock</a:t>
            </a:r>
            <a:r>
              <a:rPr lang="en-US" sz="2000" dirty="0" smtClean="0">
                <a:solidFill>
                  <a:srgbClr val="FF0000"/>
                </a:solidFill>
                <a:highlight>
                  <a:srgbClr val="FFFFFF"/>
                </a:highlight>
                <a:latin typeface="Consolas" panose="020B0609020204030204" pitchFamily="49" charset="0"/>
              </a:rPr>
              <a:t> </a:t>
            </a:r>
            <a:r>
              <a:rPr lang="en-US" sz="2000" dirty="0" err="1" smtClean="0">
                <a:solidFill>
                  <a:srgbClr val="FF0000"/>
                </a:solidFill>
                <a:highlight>
                  <a:srgbClr val="FFFFFF"/>
                </a:highlight>
                <a:latin typeface="Consolas" panose="020B0609020204030204" pitchFamily="49" charset="0"/>
              </a:rPr>
              <a:t>RelativePanel.Below</a:t>
            </a:r>
            <a:r>
              <a:rPr lang="en-US" sz="2000" dirty="0" smtClean="0">
                <a:solidFill>
                  <a:srgbClr val="0000FF"/>
                </a:solidFill>
                <a:highlight>
                  <a:srgbClr val="FFFFFF"/>
                </a:highlight>
                <a:latin typeface="Consolas" panose="020B0609020204030204" pitchFamily="49" charset="0"/>
              </a:rPr>
              <a:t>="system"</a:t>
            </a:r>
            <a:endParaRPr lang="en-US" sz="2000" dirty="0" smtClean="0">
              <a:solidFill>
                <a:srgbClr val="FF0000"/>
              </a:solidFill>
              <a:highlight>
                <a:srgbClr val="FFFFFF"/>
              </a:highlight>
              <a:latin typeface="Consolas" panose="020B0609020204030204" pitchFamily="49" charset="0"/>
            </a:endParaRPr>
          </a:p>
          <a:p>
            <a:pPr marL="0" indent="0">
              <a:buNone/>
            </a:pPr>
            <a:r>
              <a:rPr lang="en-US" sz="2000" dirty="0">
                <a:solidFill>
                  <a:srgbClr val="FF0000"/>
                </a:solidFill>
                <a:highlight>
                  <a:srgbClr val="FFFFFF"/>
                </a:highlight>
                <a:latin typeface="Consolas" panose="020B0609020204030204" pitchFamily="49" charset="0"/>
              </a:rPr>
              <a:t> </a:t>
            </a:r>
            <a:r>
              <a:rPr lang="en-US" sz="2000" dirty="0" smtClean="0">
                <a:solidFill>
                  <a:srgbClr val="FF0000"/>
                </a:solidFill>
                <a:highlight>
                  <a:srgbClr val="FFFFFF"/>
                </a:highlight>
                <a:latin typeface="Consolas" panose="020B0609020204030204" pitchFamily="49" charset="0"/>
              </a:rPr>
              <a:t>           </a:t>
            </a:r>
            <a:r>
              <a:rPr lang="en-US" sz="2000" dirty="0" err="1" smtClean="0">
                <a:solidFill>
                  <a:srgbClr val="FF0000"/>
                </a:solidFill>
                <a:highlight>
                  <a:srgbClr val="FFFFFF"/>
                </a:highlight>
                <a:latin typeface="Consolas" panose="020B0609020204030204" pitchFamily="49" charset="0"/>
              </a:rPr>
              <a:t>RelativePanel.AlignHorizontalCenterWithPanel</a:t>
            </a:r>
            <a:r>
              <a:rPr lang="en-US" sz="2000" dirty="0">
                <a:solidFill>
                  <a:srgbClr val="0000FF"/>
                </a:solidFill>
                <a:highlight>
                  <a:srgbClr val="FFFFFF"/>
                </a:highlight>
                <a:latin typeface="Consolas" panose="020B0609020204030204" pitchFamily="49" charset="0"/>
              </a:rPr>
              <a:t>="True" </a:t>
            </a:r>
            <a:r>
              <a:rPr lang="en-US" sz="2000" dirty="0" smtClean="0">
                <a:solidFill>
                  <a:srgbClr val="FF0000"/>
                </a:solidFill>
                <a:highlight>
                  <a:srgbClr val="FFFFFF"/>
                </a:highlight>
                <a:latin typeface="Consolas" panose="020B0609020204030204" pitchFamily="49" charset="0"/>
              </a:rPr>
              <a:t>…</a:t>
            </a:r>
            <a:r>
              <a:rPr lang="en-US" sz="2000" dirty="0" smtClean="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a:p>
            <a:pPr marL="0" indent="0">
              <a:buNone/>
            </a:pPr>
            <a:r>
              <a:rPr lang="en-US" sz="2000" dirty="0">
                <a:solidFill>
                  <a:srgbClr val="0000FF"/>
                </a:solidFill>
                <a:highlight>
                  <a:srgbClr val="FFFFFF"/>
                </a:highlight>
                <a:latin typeface="Consolas" panose="020B0609020204030204" pitchFamily="49" charset="0"/>
              </a:rPr>
              <a:t>&lt;/</a:t>
            </a:r>
            <a:r>
              <a:rPr lang="en-US" sz="2000" dirty="0" err="1">
                <a:solidFill>
                  <a:srgbClr val="A31515"/>
                </a:solidFill>
                <a:highlight>
                  <a:srgbClr val="FFFFFF"/>
                </a:highlight>
                <a:latin typeface="Consolas" panose="020B0609020204030204" pitchFamily="49" charset="0"/>
              </a:rPr>
              <a:t>RelativePanel</a:t>
            </a:r>
            <a:r>
              <a:rPr lang="en-US" sz="2000" dirty="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p:txBody>
      </p:sp>
      <p:pic>
        <p:nvPicPr>
          <p:cNvPr id="10" name="Picture 9"/>
          <p:cNvPicPr>
            <a:picLocks noChangeAspect="1"/>
          </p:cNvPicPr>
          <p:nvPr/>
        </p:nvPicPr>
        <p:blipFill>
          <a:blip r:embed="rId3"/>
          <a:stretch>
            <a:fillRect/>
          </a:stretch>
        </p:blipFill>
        <p:spPr>
          <a:xfrm>
            <a:off x="4843461" y="4216500"/>
            <a:ext cx="2362200" cy="2335953"/>
          </a:xfrm>
          <a:prstGeom prst="rect">
            <a:avLst/>
          </a:prstGeom>
        </p:spPr>
      </p:pic>
      <p:sp>
        <p:nvSpPr>
          <p:cNvPr id="20" name="Rectangle 19"/>
          <p:cNvSpPr/>
          <p:nvPr/>
        </p:nvSpPr>
        <p:spPr bwMode="auto">
          <a:xfrm>
            <a:off x="4843461" y="4533422"/>
            <a:ext cx="2362200" cy="1935639"/>
          </a:xfrm>
          <a:prstGeom prst="rect">
            <a:avLst/>
          </a:prstGeom>
          <a:noFill/>
          <a:ln>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p:nvSpPr>
        <p:spPr bwMode="auto">
          <a:xfrm>
            <a:off x="5586804" y="4713640"/>
            <a:ext cx="820734" cy="51460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p:cNvSpPr/>
          <p:nvPr/>
        </p:nvSpPr>
        <p:spPr bwMode="auto">
          <a:xfrm>
            <a:off x="5620141" y="5401938"/>
            <a:ext cx="1056480" cy="31149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23" name="Rectangle 22"/>
          <p:cNvSpPr/>
          <p:nvPr/>
        </p:nvSpPr>
        <p:spPr bwMode="auto">
          <a:xfrm>
            <a:off x="5075237" y="5630862"/>
            <a:ext cx="1904999" cy="6096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p:nvSpPr>
        <p:spPr>
          <a:xfrm>
            <a:off x="7764853" y="4470189"/>
            <a:ext cx="4418396" cy="2062103"/>
          </a:xfrm>
          <a:prstGeom prst="rect">
            <a:avLst/>
          </a:prstGeom>
        </p:spPr>
        <p:txBody>
          <a:bodyPr wrap="square">
            <a:spAutoFit/>
          </a:bodyPr>
          <a:lstStyle/>
          <a:p>
            <a:pPr algn="ctr"/>
            <a:r>
              <a:rPr lang="en-US" sz="3200" dirty="0" smtClean="0"/>
              <a:t>Use with Triggers and Setters to enable responsive layout changes</a:t>
            </a:r>
            <a:endParaRPr lang="en-US" sz="3200" dirty="0"/>
          </a:p>
        </p:txBody>
      </p:sp>
    </p:spTree>
    <p:extLst>
      <p:ext uri="{BB962C8B-B14F-4D97-AF65-F5344CB8AC3E}">
        <p14:creationId xmlns:p14="http://schemas.microsoft.com/office/powerpoint/2010/main" val="26964776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xit" presetSubtype="0" fill="hold" grpId="0" nodeType="withEffect">
                                  <p:stCondLst>
                                    <p:cond delay="0"/>
                                  </p:stCondLst>
                                  <p:childTnLst>
                                    <p:animEffect transition="out" filter="fade">
                                      <p:cBhvr>
                                        <p:cTn id="9" dur="500"/>
                                        <p:tgtEl>
                                          <p:spTgt spid="21"/>
                                        </p:tgtEl>
                                      </p:cBhvr>
                                    </p:animEffect>
                                    <p:set>
                                      <p:cBhvr>
                                        <p:cTn id="10" dur="1" fill="hold">
                                          <p:stCondLst>
                                            <p:cond delay="499"/>
                                          </p:stCondLst>
                                        </p:cTn>
                                        <p:tgtEl>
                                          <p:spTgt spid="2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500"/>
                                        <p:tgtEl>
                                          <p:spTgt spid="8">
                                            <p:txEl>
                                              <p:pRg st="3" end="3"/>
                                            </p:txEl>
                                          </p:spTgt>
                                        </p:tgtEl>
                                      </p:cBhvr>
                                    </p:animEffect>
                                  </p:childTnLst>
                                </p:cTn>
                              </p:par>
                              <p:par>
                                <p:cTn id="19" presetID="10" presetClass="exit" presetSubtype="0" fill="hold" grpId="0" nodeType="withEffect">
                                  <p:stCondLst>
                                    <p:cond delay="0"/>
                                  </p:stCondLst>
                                  <p:childTnLst>
                                    <p:animEffect transition="out" filter="fade">
                                      <p:cBhvr>
                                        <p:cTn id="20" dur="500"/>
                                        <p:tgtEl>
                                          <p:spTgt spid="22"/>
                                        </p:tgtEl>
                                      </p:cBhvr>
                                    </p:animEffect>
                                    <p:set>
                                      <p:cBhvr>
                                        <p:cTn id="21" dur="1" fill="hold">
                                          <p:stCondLst>
                                            <p:cond delay="499"/>
                                          </p:stCondLst>
                                        </p:cTn>
                                        <p:tgtEl>
                                          <p:spTgt spid="2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Effect transition="in" filter="fade">
                                      <p:cBhvr>
                                        <p:cTn id="26" dur="500"/>
                                        <p:tgtEl>
                                          <p:spTgt spid="8">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500"/>
                                        <p:tgtEl>
                                          <p:spTgt spid="8">
                                            <p:txEl>
                                              <p:pRg st="5" end="5"/>
                                            </p:txEl>
                                          </p:spTgt>
                                        </p:tgtEl>
                                      </p:cBhvr>
                                    </p:animEffect>
                                  </p:childTnLst>
                                </p:cTn>
                              </p:par>
                              <p:par>
                                <p:cTn id="30" presetID="10" presetClass="exit" presetSubtype="0" fill="hold" grpId="0" nodeType="withEffect">
                                  <p:stCondLst>
                                    <p:cond delay="0"/>
                                  </p:stCondLst>
                                  <p:childTnLst>
                                    <p:animEffect transition="out" filter="fade">
                                      <p:cBhvr>
                                        <p:cTn id="31" dur="500"/>
                                        <p:tgtEl>
                                          <p:spTgt spid="23"/>
                                        </p:tgtEl>
                                      </p:cBhvr>
                                    </p:animEffect>
                                    <p:set>
                                      <p:cBhvr>
                                        <p:cTn id="32" dur="1" fill="hold">
                                          <p:stCondLst>
                                            <p:cond delay="499"/>
                                          </p:stCondLst>
                                        </p:cTn>
                                        <p:tgtEl>
                                          <p:spTgt spid="2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Demo title (use for demo intros)</a:t>
            </a:r>
            <a:endParaRPr lang="en-US" dirty="0"/>
          </a:p>
        </p:txBody>
      </p:sp>
    </p:spTree>
    <p:extLst>
      <p:ext uri="{BB962C8B-B14F-4D97-AF65-F5344CB8AC3E}">
        <p14:creationId xmlns:p14="http://schemas.microsoft.com/office/powerpoint/2010/main" val="81667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03865" y="1531131"/>
            <a:ext cx="4639458" cy="3932261"/>
          </a:xfrm>
          <a:prstGeom prst="rect">
            <a:avLst/>
          </a:prstGeom>
        </p:spPr>
      </p:pic>
      <p:sp>
        <p:nvSpPr>
          <p:cNvPr id="2" name="Text Placeholder 1"/>
          <p:cNvSpPr>
            <a:spLocks noGrp="1"/>
          </p:cNvSpPr>
          <p:nvPr>
            <p:ph type="body" sz="quarter" idx="15"/>
          </p:nvPr>
        </p:nvSpPr>
        <p:spPr>
          <a:xfrm>
            <a:off x="274638" y="3040063"/>
            <a:ext cx="7315203" cy="914400"/>
          </a:xfrm>
        </p:spPr>
        <p:txBody>
          <a:bodyPr/>
          <a:lstStyle/>
          <a:p>
            <a:r>
              <a:rPr lang="en-US" smtClean="0"/>
              <a:t>Single device preferred </a:t>
            </a:r>
            <a:br>
              <a:rPr lang="en-US" smtClean="0"/>
            </a:br>
            <a:r>
              <a:rPr lang="en-US" smtClean="0"/>
              <a:t>angle. This is another </a:t>
            </a:r>
            <a:br>
              <a:rPr lang="en-US" smtClean="0"/>
            </a:br>
            <a:r>
              <a:rPr lang="en-US" smtClean="0"/>
              <a:t>option for displaying a </a:t>
            </a:r>
            <a:br>
              <a:rPr lang="en-US" smtClean="0"/>
            </a:br>
            <a:r>
              <a:rPr lang="en-US" smtClean="0"/>
              <a:t>hardware image </a:t>
            </a:r>
            <a:br>
              <a:rPr lang="en-US" smtClean="0"/>
            </a:br>
            <a:r>
              <a:rPr lang="en-US" smtClean="0"/>
              <a:t>that sits at an angle. </a:t>
            </a:r>
            <a:endParaRPr lang="en-US" dirty="0"/>
          </a:p>
        </p:txBody>
      </p:sp>
    </p:spTree>
    <p:extLst>
      <p:ext uri="{BB962C8B-B14F-4D97-AF65-F5344CB8AC3E}">
        <p14:creationId xmlns:p14="http://schemas.microsoft.com/office/powerpoint/2010/main" val="235481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Charts and code (this is a divider slide)</a:t>
            </a:r>
            <a:endParaRPr lang="en-US" dirty="0"/>
          </a:p>
        </p:txBody>
      </p:sp>
    </p:spTree>
    <p:extLst>
      <p:ext uri="{BB962C8B-B14F-4D97-AF65-F5344CB8AC3E}">
        <p14:creationId xmlns:p14="http://schemas.microsoft.com/office/powerpoint/2010/main" val="5420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smtClean="0"/>
              <a:t>Code content here in 24pt Consolas font. Always use this white slide for code. </a:t>
            </a:r>
            <a:endParaRPr lang="en-US" dirty="0"/>
          </a:p>
        </p:txBody>
      </p:sp>
      <p:sp>
        <p:nvSpPr>
          <p:cNvPr id="2" name="Title 1"/>
          <p:cNvSpPr>
            <a:spLocks noGrp="1"/>
          </p:cNvSpPr>
          <p:nvPr>
            <p:ph type="title"/>
          </p:nvPr>
        </p:nvSpPr>
        <p:spPr/>
        <p:txBody>
          <a:bodyPr/>
          <a:lstStyle/>
          <a:p>
            <a:r>
              <a:rPr lang="en-US" dirty="0" smtClean="0"/>
              <a:t>Slide title here</a:t>
            </a:r>
            <a:endParaRPr lang="en-US" dirty="0"/>
          </a:p>
        </p:txBody>
      </p:sp>
    </p:spTree>
    <p:extLst>
      <p:ext uri="{BB962C8B-B14F-4D97-AF65-F5344CB8AC3E}">
        <p14:creationId xmlns:p14="http://schemas.microsoft.com/office/powerpoint/2010/main" val="382493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Charts</a:t>
            </a:r>
            <a:endParaRPr lang="en-US" dirty="0"/>
          </a:p>
        </p:txBody>
      </p:sp>
      <p:sp>
        <p:nvSpPr>
          <p:cNvPr id="7" name="Text Placeholder 6"/>
          <p:cNvSpPr>
            <a:spLocks noGrp="1"/>
          </p:cNvSpPr>
          <p:nvPr>
            <p:ph type="body" sz="quarter" idx="11"/>
          </p:nvPr>
        </p:nvSpPr>
        <p:spPr/>
        <p:txBody>
          <a:bodyPr/>
          <a:lstStyle/>
          <a:p>
            <a:pPr marL="0" indent="0"/>
            <a:r>
              <a:rPr lang="en-US" dirty="0" smtClean="0"/>
              <a:t>For content: Type is what articulates the message. Text doesn’t need to be bulleted. Text size can reinforce and impact.</a:t>
            </a:r>
            <a:endParaRPr lang="en-US" dirty="0"/>
          </a:p>
        </p:txBody>
      </p:sp>
      <p:graphicFrame>
        <p:nvGraphicFramePr>
          <p:cNvPr id="11" name="Chart 10"/>
          <p:cNvGraphicFramePr/>
          <p:nvPr>
            <p:extLst/>
          </p:nvPr>
        </p:nvGraphicFramePr>
        <p:xfrm>
          <a:off x="3932238" y="1211262"/>
          <a:ext cx="8229600" cy="54848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2813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Charts</a:t>
            </a:r>
            <a:endParaRPr lang="en-US" dirty="0"/>
          </a:p>
        </p:txBody>
      </p:sp>
      <p:sp>
        <p:nvSpPr>
          <p:cNvPr id="7" name="Text Placeholder 6"/>
          <p:cNvSpPr>
            <a:spLocks noGrp="1"/>
          </p:cNvSpPr>
          <p:nvPr>
            <p:ph type="body" sz="quarter" idx="11"/>
          </p:nvPr>
        </p:nvSpPr>
        <p:spPr/>
        <p:txBody>
          <a:bodyPr/>
          <a:lstStyle/>
          <a:p>
            <a:pPr marL="0" indent="0"/>
            <a:r>
              <a:rPr lang="en-US" dirty="0"/>
              <a:t>For content: Type is what articulates the message. Text doesn’t need to be bulleted. Text size can reinforce and impact.</a:t>
            </a:r>
            <a:br>
              <a:rPr lang="en-US" dirty="0"/>
            </a:br>
            <a:endParaRPr lang="en-US" dirty="0"/>
          </a:p>
        </p:txBody>
      </p:sp>
      <p:graphicFrame>
        <p:nvGraphicFramePr>
          <p:cNvPr id="5" name="Chart 4"/>
          <p:cNvGraphicFramePr/>
          <p:nvPr>
            <p:extLst/>
          </p:nvPr>
        </p:nvGraphicFramePr>
        <p:xfrm>
          <a:off x="3932238" y="1211264"/>
          <a:ext cx="8229600" cy="54848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5046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Table</a:t>
            </a:r>
            <a:endParaRPr lang="en-US" dirty="0"/>
          </a:p>
        </p:txBody>
      </p:sp>
      <p:sp>
        <p:nvSpPr>
          <p:cNvPr id="3" name="Text Placeholder 2"/>
          <p:cNvSpPr>
            <a:spLocks noGrp="1"/>
          </p:cNvSpPr>
          <p:nvPr>
            <p:ph type="body" sz="quarter" idx="11"/>
          </p:nvPr>
        </p:nvSpPr>
        <p:spPr/>
        <p:txBody>
          <a:bodyPr/>
          <a:lstStyle/>
          <a:p>
            <a:pPr marL="0" indent="0"/>
            <a:r>
              <a:rPr lang="en-US" dirty="0"/>
              <a:t>This is a content box, always </a:t>
            </a:r>
            <a:r>
              <a:rPr lang="en-US" dirty="0" smtClean="0"/>
              <a:t/>
            </a:r>
            <a:br>
              <a:rPr lang="en-US" dirty="0" smtClean="0"/>
            </a:br>
            <a:r>
              <a:rPr lang="en-US" dirty="0" smtClean="0"/>
              <a:t>24pts </a:t>
            </a:r>
            <a:r>
              <a:rPr lang="en-US" dirty="0"/>
              <a:t>and sentence </a:t>
            </a:r>
            <a:r>
              <a:rPr lang="en-US" dirty="0" smtClean="0"/>
              <a:t>case.</a:t>
            </a:r>
            <a:endParaRPr lang="en-US" dirty="0"/>
          </a:p>
        </p:txBody>
      </p:sp>
      <p:graphicFrame>
        <p:nvGraphicFramePr>
          <p:cNvPr id="6" name="Table 5"/>
          <p:cNvGraphicFramePr>
            <a:graphicFrameLocks noGrp="1"/>
          </p:cNvGraphicFramePr>
          <p:nvPr>
            <p:extLst/>
          </p:nvPr>
        </p:nvGraphicFramePr>
        <p:xfrm>
          <a:off x="3932239" y="1211263"/>
          <a:ext cx="8231724" cy="5484808"/>
        </p:xfrm>
        <a:graphic>
          <a:graphicData uri="http://schemas.openxmlformats.org/drawingml/2006/table">
            <a:tbl>
              <a:tblPr firstRow="1" bandRow="1">
                <a:tableStyleId>{793D81CF-94F2-401A-BA57-92F5A7B2D0C5}</a:tableStyleId>
              </a:tblPr>
              <a:tblGrid>
                <a:gridCol w="1646344"/>
                <a:gridCol w="1642018"/>
                <a:gridCol w="1650674"/>
                <a:gridCol w="1660197"/>
                <a:gridCol w="1632491"/>
              </a:tblGrid>
              <a:tr h="927344">
                <a:tc>
                  <a:txBody>
                    <a:bodyPr/>
                    <a:lstStyle/>
                    <a:p>
                      <a:r>
                        <a:rPr lang="en-US" sz="1600" dirty="0" smtClean="0">
                          <a:gradFill>
                            <a:gsLst>
                              <a:gs pos="9934">
                                <a:srgbClr val="1E1E1E"/>
                              </a:gs>
                              <a:gs pos="100000">
                                <a:srgbClr val="1E1E1E"/>
                              </a:gs>
                            </a:gsLst>
                            <a:lin ang="5400000" scaled="0"/>
                          </a:gradFill>
                          <a:latin typeface="+mn-lt"/>
                        </a:rPr>
                        <a:t>Column 1</a:t>
                      </a:r>
                      <a:endParaRPr lang="en-US" sz="1600" b="0" dirty="0">
                        <a:gradFill>
                          <a:gsLst>
                            <a:gs pos="9934">
                              <a:srgbClr val="1E1E1E"/>
                            </a:gs>
                            <a:gs pos="100000">
                              <a:srgbClr val="1E1E1E"/>
                            </a:gs>
                          </a:gsLst>
                          <a:lin ang="5400000" scaled="0"/>
                        </a:gradFill>
                        <a:latin typeface="+mn-lt"/>
                      </a:endParaRPr>
                    </a:p>
                  </a:txBody>
                  <a:tcPr marT="0" marB="0" anchor="ctr">
                    <a:lnL w="12700" cmpd="sng">
                      <a:noFill/>
                    </a:lnL>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r>
                        <a:rPr lang="en-US" sz="1600" dirty="0" smtClean="0">
                          <a:gradFill>
                            <a:gsLst>
                              <a:gs pos="9934">
                                <a:srgbClr val="1E1E1E"/>
                              </a:gs>
                              <a:gs pos="100000">
                                <a:srgbClr val="1E1E1E"/>
                              </a:gs>
                            </a:gsLst>
                            <a:lin ang="5400000" scaled="0"/>
                          </a:gradFill>
                          <a:latin typeface="+mn-lt"/>
                        </a:rPr>
                        <a:t>Column 2</a:t>
                      </a:r>
                      <a:endParaRPr lang="en-US" sz="1600" b="0" dirty="0">
                        <a:gradFill>
                          <a:gsLst>
                            <a:gs pos="9934">
                              <a:srgbClr val="1E1E1E"/>
                            </a:gs>
                            <a:gs pos="100000">
                              <a:srgbClr val="1E1E1E"/>
                            </a:gs>
                          </a:gsLst>
                          <a:lin ang="5400000" scaled="0"/>
                        </a:gradFill>
                        <a:latin typeface="+mn-lt"/>
                      </a:endParaRPr>
                    </a:p>
                  </a:txBody>
                  <a:tcPr marT="0" marB="0" anchor="ct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r>
                        <a:rPr lang="en-US" sz="1600" dirty="0" smtClean="0">
                          <a:gradFill>
                            <a:gsLst>
                              <a:gs pos="9934">
                                <a:srgbClr val="1E1E1E"/>
                              </a:gs>
                              <a:gs pos="100000">
                                <a:srgbClr val="1E1E1E"/>
                              </a:gs>
                            </a:gsLst>
                            <a:lin ang="5400000" scaled="0"/>
                          </a:gradFill>
                          <a:latin typeface="+mn-lt"/>
                        </a:rPr>
                        <a:t>Column 3</a:t>
                      </a:r>
                      <a:endParaRPr lang="en-US" sz="1600" b="0" dirty="0">
                        <a:gradFill>
                          <a:gsLst>
                            <a:gs pos="9934">
                              <a:srgbClr val="1E1E1E"/>
                            </a:gs>
                            <a:gs pos="100000">
                              <a:srgbClr val="1E1E1E"/>
                            </a:gs>
                          </a:gsLst>
                          <a:lin ang="5400000" scaled="0"/>
                        </a:gradFill>
                        <a:latin typeface="+mn-lt"/>
                      </a:endParaRPr>
                    </a:p>
                  </a:txBody>
                  <a:tcPr marT="0" marB="0" anchor="ct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r>
                        <a:rPr lang="en-US" sz="1600" dirty="0" smtClean="0">
                          <a:gradFill>
                            <a:gsLst>
                              <a:gs pos="9934">
                                <a:srgbClr val="1E1E1E"/>
                              </a:gs>
                              <a:gs pos="100000">
                                <a:srgbClr val="1E1E1E"/>
                              </a:gs>
                            </a:gsLst>
                            <a:lin ang="5400000" scaled="0"/>
                          </a:gradFill>
                          <a:latin typeface="+mn-lt"/>
                        </a:rPr>
                        <a:t>Column 4</a:t>
                      </a:r>
                      <a:endParaRPr lang="en-US" sz="1600" b="0" dirty="0">
                        <a:gradFill>
                          <a:gsLst>
                            <a:gs pos="9934">
                              <a:srgbClr val="1E1E1E"/>
                            </a:gs>
                            <a:gs pos="100000">
                              <a:srgbClr val="1E1E1E"/>
                            </a:gs>
                          </a:gsLst>
                          <a:lin ang="5400000" scaled="0"/>
                        </a:gradFill>
                        <a:latin typeface="+mn-lt"/>
                      </a:endParaRPr>
                    </a:p>
                  </a:txBody>
                  <a:tcPr marT="0" marB="0" anchor="ct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r>
                        <a:rPr lang="en-US" sz="1600" dirty="0" smtClean="0">
                          <a:gradFill>
                            <a:gsLst>
                              <a:gs pos="9934">
                                <a:srgbClr val="1E1E1E"/>
                              </a:gs>
                              <a:gs pos="100000">
                                <a:srgbClr val="1E1E1E"/>
                              </a:gs>
                            </a:gsLst>
                            <a:lin ang="5400000" scaled="0"/>
                          </a:gradFill>
                          <a:latin typeface="+mn-lt"/>
                        </a:rPr>
                        <a:t>Column 5</a:t>
                      </a:r>
                      <a:endParaRPr lang="en-US" sz="1600" b="0" dirty="0">
                        <a:gradFill>
                          <a:gsLst>
                            <a:gs pos="9934">
                              <a:srgbClr val="1E1E1E"/>
                            </a:gs>
                            <a:gs pos="100000">
                              <a:srgbClr val="1E1E1E"/>
                            </a:gs>
                          </a:gsLst>
                          <a:lin ang="5400000" scaled="0"/>
                        </a:gradFill>
                        <a:latin typeface="+mn-lt"/>
                      </a:endParaRPr>
                    </a:p>
                  </a:txBody>
                  <a:tcPr marT="0" marB="0" anchor="ctr">
                    <a:lnR w="12700" cmpd="sng">
                      <a:noFill/>
                    </a:ln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r>
              <a:tr h="569683">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Text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Text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Text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Text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Text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12700" cmpd="sng">
                      <a:noFill/>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569683">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Text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Text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Text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Text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Text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r h="569683">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Text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Text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Text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Text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Text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569683">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Text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Text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Text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Text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Text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r h="569683">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Text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Text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Text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Text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Text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569683">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Text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Text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Text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Text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Text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r h="569683">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Text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Text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Text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Text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Text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569683">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Text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mpd="sng">
                      <a:noFill/>
                    </a:lnB>
                    <a:solidFill>
                      <a:srgbClr val="00BCF2">
                        <a:alpha val="10000"/>
                      </a:srgbClr>
                    </a:solid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Text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mpd="sng">
                      <a:noFill/>
                    </a:lnB>
                    <a:solidFill>
                      <a:srgbClr val="00BCF2">
                        <a:alpha val="10000"/>
                      </a:srgbClr>
                    </a:solid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Text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mpd="sng">
                      <a:noFill/>
                    </a:lnB>
                    <a:solidFill>
                      <a:srgbClr val="00BCF2">
                        <a:alpha val="10000"/>
                      </a:srgbClr>
                    </a:solid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Text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mpd="sng">
                      <a:noFill/>
                    </a:lnB>
                    <a:solidFill>
                      <a:srgbClr val="00BCF2">
                        <a:alpha val="10000"/>
                      </a:srgbClr>
                    </a:solid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Text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BCF2">
                        <a:alpha val="10000"/>
                      </a:srgbClr>
                    </a:solidFill>
                  </a:tcPr>
                </a:tc>
              </a:tr>
            </a:tbl>
          </a:graphicData>
        </a:graphic>
      </p:graphicFrame>
    </p:spTree>
    <p:extLst>
      <p:ext uri="{BB962C8B-B14F-4D97-AF65-F5344CB8AC3E}">
        <p14:creationId xmlns:p14="http://schemas.microsoft.com/office/powerpoint/2010/main" val="392292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normAutofit/>
          </a:bodyPr>
          <a:lstStyle/>
          <a:p>
            <a:r>
              <a:rPr lang="en-US" dirty="0" smtClean="0"/>
              <a:t>Diagram with text</a:t>
            </a:r>
            <a:endParaRPr lang="en-US" dirty="0"/>
          </a:p>
        </p:txBody>
      </p:sp>
      <p:sp>
        <p:nvSpPr>
          <p:cNvPr id="3" name="Text Placeholder 2"/>
          <p:cNvSpPr>
            <a:spLocks noGrp="1"/>
          </p:cNvSpPr>
          <p:nvPr>
            <p:ph type="body" sz="quarter" idx="11"/>
          </p:nvPr>
        </p:nvSpPr>
        <p:spPr/>
        <p:txBody>
          <a:bodyPr/>
          <a:lstStyle/>
          <a:p>
            <a:pPr marL="0" indent="0"/>
            <a:r>
              <a:rPr lang="en-US" dirty="0"/>
              <a:t>This is a content box, always </a:t>
            </a:r>
            <a:r>
              <a:rPr lang="en-US" dirty="0" smtClean="0"/>
              <a:t/>
            </a:r>
            <a:br>
              <a:rPr lang="en-US" dirty="0" smtClean="0"/>
            </a:br>
            <a:r>
              <a:rPr lang="en-US" dirty="0" smtClean="0"/>
              <a:t>24pts </a:t>
            </a:r>
            <a:r>
              <a:rPr lang="en-US" dirty="0"/>
              <a:t>and sentence </a:t>
            </a:r>
            <a:r>
              <a:rPr lang="en-US" dirty="0" smtClean="0"/>
              <a:t>case.</a:t>
            </a:r>
            <a:endParaRPr lang="en-US" dirty="0"/>
          </a:p>
        </p:txBody>
      </p:sp>
      <p:grpSp>
        <p:nvGrpSpPr>
          <p:cNvPr id="4" name="Group 3"/>
          <p:cNvGrpSpPr/>
          <p:nvPr/>
        </p:nvGrpSpPr>
        <p:grpSpPr>
          <a:xfrm>
            <a:off x="4023700" y="2217116"/>
            <a:ext cx="8046633" cy="4232556"/>
            <a:chOff x="914161" y="1414120"/>
            <a:chExt cx="10481380" cy="3271088"/>
          </a:xfrm>
          <a:effectLst/>
        </p:grpSpPr>
        <p:sp>
          <p:nvSpPr>
            <p:cNvPr id="5" name="Rectangle 4"/>
            <p:cNvSpPr/>
            <p:nvPr/>
          </p:nvSpPr>
          <p:spPr>
            <a:xfrm>
              <a:off x="914164" y="2951289"/>
              <a:ext cx="10462073" cy="1733919"/>
            </a:xfrm>
            <a:prstGeom prst="rect">
              <a:avLst/>
            </a:prstGeom>
            <a:noFill/>
            <a:ln>
              <a:solidFill>
                <a:schemeClr val="tx2">
                  <a:lumMod val="40000"/>
                  <a:lumOff val="6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p>
              <a:r>
                <a:rPr lang="en-US" sz="1100" dirty="0">
                  <a:gradFill>
                    <a:gsLst>
                      <a:gs pos="0">
                        <a:schemeClr val="tx1"/>
                      </a:gs>
                      <a:gs pos="100000">
                        <a:schemeClr val="tx1"/>
                      </a:gs>
                    </a:gsLst>
                    <a:lin ang="5400000" scaled="0"/>
                  </a:gradFill>
                </a:rPr>
                <a:t>Media Foundation</a:t>
              </a:r>
            </a:p>
          </p:txBody>
        </p:sp>
        <p:sp>
          <p:nvSpPr>
            <p:cNvPr id="6" name="Rectangle 5"/>
            <p:cNvSpPr/>
            <p:nvPr/>
          </p:nvSpPr>
          <p:spPr>
            <a:xfrm>
              <a:off x="914161" y="2421793"/>
              <a:ext cx="2437763" cy="476070"/>
            </a:xfrm>
            <a:prstGeom prst="rect">
              <a:avLst/>
            </a:prstGeom>
            <a:solidFill>
              <a:schemeClr val="accent1">
                <a:lumMod val="75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r>
                <a:rPr lang="en-US" sz="1100" dirty="0">
                  <a:gradFill>
                    <a:gsLst>
                      <a:gs pos="0">
                        <a:srgbClr val="FFFFFF"/>
                      </a:gs>
                      <a:gs pos="100000">
                        <a:srgbClr val="FFFFFF"/>
                      </a:gs>
                    </a:gsLst>
                    <a:lin ang="5400000" scaled="0"/>
                  </a:gradFill>
                </a:rPr>
                <a:t>Playback/Preview</a:t>
              </a:r>
            </a:p>
            <a:p>
              <a:r>
                <a:rPr lang="en-US" sz="1100" dirty="0">
                  <a:gradFill>
                    <a:gsLst>
                      <a:gs pos="0">
                        <a:srgbClr val="FFFFFF"/>
                      </a:gs>
                      <a:gs pos="100000">
                        <a:srgbClr val="FFFFFF"/>
                      </a:gs>
                    </a:gsLst>
                    <a:lin ang="5400000" scaled="0"/>
                  </a:gradFill>
                </a:rPr>
                <a:t>(Media Engine)</a:t>
              </a:r>
            </a:p>
          </p:txBody>
        </p:sp>
        <p:sp>
          <p:nvSpPr>
            <p:cNvPr id="7" name="Rectangle 6"/>
            <p:cNvSpPr/>
            <p:nvPr/>
          </p:nvSpPr>
          <p:spPr>
            <a:xfrm>
              <a:off x="914164" y="1414120"/>
              <a:ext cx="10462073" cy="432790"/>
            </a:xfrm>
            <a:prstGeom prst="rect">
              <a:avLst/>
            </a:prstGeom>
            <a:solidFill>
              <a:srgbClr val="00B0F0"/>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1100" dirty="0">
                  <a:gradFill>
                    <a:gsLst>
                      <a:gs pos="12583">
                        <a:srgbClr val="1E1E1E"/>
                      </a:gs>
                      <a:gs pos="100000">
                        <a:srgbClr val="1E1E1E"/>
                      </a:gs>
                    </a:gsLst>
                    <a:lin ang="5400000" scaled="0"/>
                  </a:gradFill>
                </a:rPr>
                <a:t>Windows </a:t>
              </a:r>
              <a:r>
                <a:rPr lang="en-US" sz="1100" dirty="0" smtClean="0">
                  <a:gradFill>
                    <a:gsLst>
                      <a:gs pos="12583">
                        <a:srgbClr val="1E1E1E"/>
                      </a:gs>
                      <a:gs pos="100000">
                        <a:srgbClr val="1E1E1E"/>
                      </a:gs>
                    </a:gsLst>
                    <a:lin ang="5400000" scaled="0"/>
                  </a:gradFill>
                </a:rPr>
                <a:t>Style </a:t>
              </a:r>
              <a:r>
                <a:rPr lang="en-US" sz="1100" dirty="0">
                  <a:gradFill>
                    <a:gsLst>
                      <a:gs pos="12583">
                        <a:srgbClr val="1E1E1E"/>
                      </a:gs>
                      <a:gs pos="100000">
                        <a:srgbClr val="1E1E1E"/>
                      </a:gs>
                    </a:gsLst>
                    <a:lin ang="5400000" scaled="0"/>
                  </a:gradFill>
                </a:rPr>
                <a:t>App</a:t>
              </a:r>
            </a:p>
          </p:txBody>
        </p:sp>
        <p:sp>
          <p:nvSpPr>
            <p:cNvPr id="8" name="Rectangle 7"/>
            <p:cNvSpPr/>
            <p:nvPr/>
          </p:nvSpPr>
          <p:spPr>
            <a:xfrm>
              <a:off x="3453499" y="2421793"/>
              <a:ext cx="2563543" cy="476070"/>
            </a:xfrm>
            <a:prstGeom prst="rect">
              <a:avLst/>
            </a:prstGeom>
            <a:solidFill>
              <a:schemeClr val="accent1">
                <a:lumMod val="75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r>
                <a:rPr lang="en-US" sz="1100" dirty="0">
                  <a:gradFill>
                    <a:gsLst>
                      <a:gs pos="0">
                        <a:srgbClr val="FFFFFF"/>
                      </a:gs>
                      <a:gs pos="100000">
                        <a:srgbClr val="FFFFFF"/>
                      </a:gs>
                    </a:gsLst>
                    <a:lin ang="5400000" scaled="0"/>
                  </a:gradFill>
                </a:rPr>
                <a:t>Capture</a:t>
              </a:r>
            </a:p>
            <a:p>
              <a:r>
                <a:rPr lang="en-US" sz="1100" dirty="0">
                  <a:gradFill>
                    <a:gsLst>
                      <a:gs pos="0">
                        <a:srgbClr val="FFFFFF"/>
                      </a:gs>
                      <a:gs pos="100000">
                        <a:srgbClr val="FFFFFF"/>
                      </a:gs>
                    </a:gsLst>
                    <a:lin ang="5400000" scaled="0"/>
                  </a:gradFill>
                </a:rPr>
                <a:t>(Capture Engine)</a:t>
              </a:r>
            </a:p>
          </p:txBody>
        </p:sp>
        <p:sp>
          <p:nvSpPr>
            <p:cNvPr id="9" name="Rectangle 8"/>
            <p:cNvSpPr/>
            <p:nvPr/>
          </p:nvSpPr>
          <p:spPr>
            <a:xfrm>
              <a:off x="8612710" y="2421793"/>
              <a:ext cx="2763528" cy="476070"/>
            </a:xfrm>
            <a:prstGeom prst="rect">
              <a:avLst/>
            </a:prstGeom>
            <a:solidFill>
              <a:schemeClr val="accent1">
                <a:lumMod val="75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r>
                <a:rPr lang="en-US" sz="1100" dirty="0">
                  <a:gradFill>
                    <a:gsLst>
                      <a:gs pos="0">
                        <a:srgbClr val="FFFFFF"/>
                      </a:gs>
                      <a:gs pos="100000">
                        <a:srgbClr val="FFFFFF"/>
                      </a:gs>
                    </a:gsLst>
                    <a:lin ang="5400000" scaled="0"/>
                  </a:gradFill>
                </a:rPr>
                <a:t>Streaming</a:t>
              </a:r>
            </a:p>
            <a:p>
              <a:r>
                <a:rPr lang="en-US" sz="1100" dirty="0">
                  <a:gradFill>
                    <a:gsLst>
                      <a:gs pos="0">
                        <a:srgbClr val="FFFFFF"/>
                      </a:gs>
                      <a:gs pos="100000">
                        <a:srgbClr val="FFFFFF"/>
                      </a:gs>
                    </a:gsLst>
                    <a:lin ang="5400000" scaled="0"/>
                  </a:gradFill>
                </a:rPr>
                <a:t>(Sharing Engine)</a:t>
              </a:r>
            </a:p>
          </p:txBody>
        </p:sp>
        <p:sp>
          <p:nvSpPr>
            <p:cNvPr id="10" name="Rectangle 9"/>
            <p:cNvSpPr/>
            <p:nvPr/>
          </p:nvSpPr>
          <p:spPr>
            <a:xfrm>
              <a:off x="6097098" y="2421793"/>
              <a:ext cx="2435555" cy="474422"/>
            </a:xfrm>
            <a:prstGeom prst="rect">
              <a:avLst/>
            </a:prstGeom>
            <a:solidFill>
              <a:schemeClr val="accent1">
                <a:lumMod val="75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r>
                <a:rPr lang="en-US" sz="1100" dirty="0">
                  <a:gradFill>
                    <a:gsLst>
                      <a:gs pos="0">
                        <a:srgbClr val="FFFFFF"/>
                      </a:gs>
                      <a:gs pos="100000">
                        <a:srgbClr val="FFFFFF"/>
                      </a:gs>
                    </a:gsLst>
                    <a:lin ang="5400000" scaled="0"/>
                  </a:gradFill>
                </a:rPr>
                <a:t>Transcode</a:t>
              </a:r>
            </a:p>
            <a:p>
              <a:endParaRPr lang="en-US" sz="1100" dirty="0">
                <a:gradFill>
                  <a:gsLst>
                    <a:gs pos="0">
                      <a:srgbClr val="FFFFFF"/>
                    </a:gs>
                    <a:gs pos="100000">
                      <a:srgbClr val="FFFFFF"/>
                    </a:gs>
                  </a:gsLst>
                  <a:lin ang="5400000" scaled="0"/>
                </a:gradFill>
              </a:endParaRPr>
            </a:p>
          </p:txBody>
        </p:sp>
        <p:sp>
          <p:nvSpPr>
            <p:cNvPr id="11" name="Rectangle 10"/>
            <p:cNvSpPr/>
            <p:nvPr/>
          </p:nvSpPr>
          <p:spPr>
            <a:xfrm>
              <a:off x="1828323" y="3085006"/>
              <a:ext cx="1523603" cy="459837"/>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r>
                <a:rPr lang="en-US" sz="1050" dirty="0">
                  <a:solidFill>
                    <a:schemeClr val="accent1">
                      <a:lumMod val="75000"/>
                    </a:schemeClr>
                  </a:solidFill>
                </a:rPr>
                <a:t>Audio/Video</a:t>
              </a:r>
            </a:p>
            <a:p>
              <a:r>
                <a:rPr lang="en-US" sz="1050" dirty="0">
                  <a:solidFill>
                    <a:schemeClr val="accent1">
                      <a:lumMod val="75000"/>
                    </a:schemeClr>
                  </a:solidFill>
                </a:rPr>
                <a:t>Source</a:t>
              </a:r>
            </a:p>
          </p:txBody>
        </p:sp>
        <p:sp>
          <p:nvSpPr>
            <p:cNvPr id="12" name="Rectangle 11"/>
            <p:cNvSpPr/>
            <p:nvPr/>
          </p:nvSpPr>
          <p:spPr>
            <a:xfrm>
              <a:off x="3453499" y="3085006"/>
              <a:ext cx="1320456" cy="459837"/>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r>
                <a:rPr lang="en-US" sz="1050" dirty="0">
                  <a:solidFill>
                    <a:schemeClr val="accent1">
                      <a:lumMod val="75000"/>
                    </a:schemeClr>
                  </a:solidFill>
                </a:rPr>
                <a:t>Video</a:t>
              </a:r>
            </a:p>
            <a:p>
              <a:r>
                <a:rPr lang="en-US" sz="1050" dirty="0">
                  <a:solidFill>
                    <a:schemeClr val="accent1">
                      <a:lumMod val="75000"/>
                    </a:schemeClr>
                  </a:solidFill>
                </a:rPr>
                <a:t>Decoder</a:t>
              </a:r>
            </a:p>
          </p:txBody>
        </p:sp>
        <p:sp>
          <p:nvSpPr>
            <p:cNvPr id="13" name="Rectangle 12"/>
            <p:cNvSpPr/>
            <p:nvPr/>
          </p:nvSpPr>
          <p:spPr>
            <a:xfrm>
              <a:off x="4860953" y="3085006"/>
              <a:ext cx="1131886" cy="459837"/>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r>
                <a:rPr lang="en-US" sz="1050" dirty="0">
                  <a:solidFill>
                    <a:schemeClr val="accent1">
                      <a:lumMod val="75000"/>
                    </a:schemeClr>
                  </a:solidFill>
                </a:rPr>
                <a:t>Video</a:t>
              </a:r>
            </a:p>
            <a:p>
              <a:r>
                <a:rPr lang="en-US" sz="1050" dirty="0">
                  <a:solidFill>
                    <a:schemeClr val="accent1">
                      <a:lumMod val="75000"/>
                    </a:schemeClr>
                  </a:solidFill>
                </a:rPr>
                <a:t>Effect 1</a:t>
              </a:r>
            </a:p>
          </p:txBody>
        </p:sp>
        <p:sp>
          <p:nvSpPr>
            <p:cNvPr id="14" name="Rectangle 13"/>
            <p:cNvSpPr/>
            <p:nvPr/>
          </p:nvSpPr>
          <p:spPr>
            <a:xfrm>
              <a:off x="7313295" y="3085006"/>
              <a:ext cx="1219358" cy="459837"/>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r>
                <a:rPr lang="en-US" sz="1050" dirty="0">
                  <a:solidFill>
                    <a:schemeClr val="accent1">
                      <a:lumMod val="75000"/>
                    </a:schemeClr>
                  </a:solidFill>
                </a:rPr>
                <a:t>Video</a:t>
              </a:r>
            </a:p>
            <a:p>
              <a:r>
                <a:rPr lang="en-US" sz="1050" dirty="0">
                  <a:solidFill>
                    <a:schemeClr val="accent1">
                      <a:lumMod val="75000"/>
                    </a:schemeClr>
                  </a:solidFill>
                </a:rPr>
                <a:t>Encoder</a:t>
              </a:r>
            </a:p>
          </p:txBody>
        </p:sp>
        <p:sp>
          <p:nvSpPr>
            <p:cNvPr id="15" name="Rectangle 14"/>
            <p:cNvSpPr/>
            <p:nvPr/>
          </p:nvSpPr>
          <p:spPr>
            <a:xfrm>
              <a:off x="6079835" y="3085006"/>
              <a:ext cx="1131886" cy="459837"/>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r>
                <a:rPr lang="en-US" sz="1050" dirty="0">
                  <a:solidFill>
                    <a:schemeClr val="accent1">
                      <a:lumMod val="75000"/>
                    </a:schemeClr>
                  </a:solidFill>
                </a:rPr>
                <a:t>Video</a:t>
              </a:r>
            </a:p>
            <a:p>
              <a:r>
                <a:rPr lang="en-US" sz="1050" dirty="0">
                  <a:solidFill>
                    <a:schemeClr val="accent1">
                      <a:lumMod val="75000"/>
                    </a:schemeClr>
                  </a:solidFill>
                </a:rPr>
                <a:t>Effect N</a:t>
              </a:r>
            </a:p>
          </p:txBody>
        </p:sp>
        <p:sp>
          <p:nvSpPr>
            <p:cNvPr id="16" name="Rectangle 15"/>
            <p:cNvSpPr/>
            <p:nvPr/>
          </p:nvSpPr>
          <p:spPr>
            <a:xfrm>
              <a:off x="8612710" y="3085006"/>
              <a:ext cx="1490772" cy="459837"/>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r>
                <a:rPr lang="en-US" sz="1050" dirty="0">
                  <a:solidFill>
                    <a:schemeClr val="accent1">
                      <a:lumMod val="75000"/>
                    </a:schemeClr>
                  </a:solidFill>
                </a:rPr>
                <a:t>Audio/Video</a:t>
              </a:r>
            </a:p>
            <a:p>
              <a:r>
                <a:rPr lang="en-US" sz="1050" dirty="0">
                  <a:solidFill>
                    <a:schemeClr val="accent1">
                      <a:lumMod val="75000"/>
                    </a:schemeClr>
                  </a:solidFill>
                </a:rPr>
                <a:t>Sink</a:t>
              </a:r>
            </a:p>
          </p:txBody>
        </p:sp>
        <p:sp>
          <p:nvSpPr>
            <p:cNvPr id="17" name="Rectangle 16"/>
            <p:cNvSpPr/>
            <p:nvPr/>
          </p:nvSpPr>
          <p:spPr>
            <a:xfrm>
              <a:off x="3453499" y="3586174"/>
              <a:ext cx="1320456" cy="464148"/>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r>
                <a:rPr lang="en-US" sz="1050" dirty="0">
                  <a:solidFill>
                    <a:schemeClr val="accent1">
                      <a:lumMod val="75000"/>
                    </a:schemeClr>
                  </a:solidFill>
                </a:rPr>
                <a:t>Audio</a:t>
              </a:r>
            </a:p>
            <a:p>
              <a:r>
                <a:rPr lang="en-US" sz="1050" dirty="0">
                  <a:solidFill>
                    <a:schemeClr val="accent1">
                      <a:lumMod val="75000"/>
                    </a:schemeClr>
                  </a:solidFill>
                </a:rPr>
                <a:t>Decoder</a:t>
              </a:r>
            </a:p>
          </p:txBody>
        </p:sp>
        <p:sp>
          <p:nvSpPr>
            <p:cNvPr id="18" name="Rectangle 17"/>
            <p:cNvSpPr/>
            <p:nvPr/>
          </p:nvSpPr>
          <p:spPr>
            <a:xfrm>
              <a:off x="4860953" y="3586174"/>
              <a:ext cx="1131886" cy="464148"/>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r>
                <a:rPr lang="en-US" sz="1050" dirty="0">
                  <a:solidFill>
                    <a:schemeClr val="accent1">
                      <a:lumMod val="75000"/>
                    </a:schemeClr>
                  </a:solidFill>
                </a:rPr>
                <a:t>Audio</a:t>
              </a:r>
            </a:p>
            <a:p>
              <a:r>
                <a:rPr lang="en-US" sz="1050" dirty="0">
                  <a:solidFill>
                    <a:schemeClr val="accent1">
                      <a:lumMod val="75000"/>
                    </a:schemeClr>
                  </a:solidFill>
                </a:rPr>
                <a:t>Effect 1</a:t>
              </a:r>
            </a:p>
          </p:txBody>
        </p:sp>
        <p:sp>
          <p:nvSpPr>
            <p:cNvPr id="19" name="Rectangle 18"/>
            <p:cNvSpPr/>
            <p:nvPr/>
          </p:nvSpPr>
          <p:spPr>
            <a:xfrm>
              <a:off x="7313295" y="3586174"/>
              <a:ext cx="1219358" cy="464148"/>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r>
                <a:rPr lang="en-US" sz="1050" dirty="0">
                  <a:solidFill>
                    <a:schemeClr val="accent1">
                      <a:lumMod val="75000"/>
                    </a:schemeClr>
                  </a:solidFill>
                </a:rPr>
                <a:t>Audio</a:t>
              </a:r>
            </a:p>
            <a:p>
              <a:r>
                <a:rPr lang="en-US" sz="1050" dirty="0">
                  <a:solidFill>
                    <a:schemeClr val="accent1">
                      <a:lumMod val="75000"/>
                    </a:schemeClr>
                  </a:solidFill>
                </a:rPr>
                <a:t>Encoder</a:t>
              </a:r>
            </a:p>
          </p:txBody>
        </p:sp>
        <p:sp>
          <p:nvSpPr>
            <p:cNvPr id="20" name="Rectangle 19"/>
            <p:cNvSpPr/>
            <p:nvPr/>
          </p:nvSpPr>
          <p:spPr>
            <a:xfrm>
              <a:off x="6079835" y="3586174"/>
              <a:ext cx="1131886" cy="464148"/>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r>
                <a:rPr lang="en-US" sz="1050" dirty="0">
                  <a:solidFill>
                    <a:schemeClr val="accent1">
                      <a:lumMod val="75000"/>
                    </a:schemeClr>
                  </a:solidFill>
                </a:rPr>
                <a:t>Audio</a:t>
              </a:r>
            </a:p>
            <a:p>
              <a:r>
                <a:rPr lang="en-US" sz="1050" dirty="0">
                  <a:solidFill>
                    <a:schemeClr val="accent1">
                      <a:lumMod val="75000"/>
                    </a:schemeClr>
                  </a:solidFill>
                </a:rPr>
                <a:t>Effect N</a:t>
              </a:r>
            </a:p>
          </p:txBody>
        </p:sp>
        <p:sp>
          <p:nvSpPr>
            <p:cNvPr id="21" name="Rectangle 20"/>
            <p:cNvSpPr/>
            <p:nvPr/>
          </p:nvSpPr>
          <p:spPr>
            <a:xfrm>
              <a:off x="914161" y="1907826"/>
              <a:ext cx="2437765" cy="453051"/>
            </a:xfrm>
            <a:prstGeom prst="rect">
              <a:avLst/>
            </a:prstGeom>
            <a:solidFill>
              <a:schemeClr val="accent1">
                <a:lumMod val="75000"/>
              </a:schemeClr>
            </a:solidFill>
            <a:ln w="3175">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r>
                <a:rPr lang="en-US" sz="1100" dirty="0">
                  <a:gradFill>
                    <a:gsLst>
                      <a:gs pos="0">
                        <a:srgbClr val="FFFFFF"/>
                      </a:gs>
                      <a:gs pos="100000">
                        <a:srgbClr val="FFFFFF"/>
                      </a:gs>
                    </a:gsLst>
                    <a:lin ang="5400000" scaled="0"/>
                  </a:gradFill>
                </a:rPr>
                <a:t>&lt;audio src=“…”&gt;</a:t>
              </a:r>
            </a:p>
            <a:p>
              <a:r>
                <a:rPr lang="en-US" sz="1100" dirty="0">
                  <a:gradFill>
                    <a:gsLst>
                      <a:gs pos="0">
                        <a:srgbClr val="FFFFFF"/>
                      </a:gs>
                      <a:gs pos="100000">
                        <a:srgbClr val="FFFFFF"/>
                      </a:gs>
                    </a:gsLst>
                    <a:lin ang="5400000" scaled="0"/>
                  </a:gradFill>
                </a:rPr>
                <a:t>&lt;video src=“…”&gt;</a:t>
              </a:r>
            </a:p>
          </p:txBody>
        </p:sp>
        <p:sp>
          <p:nvSpPr>
            <p:cNvPr id="22" name="Rectangle 21"/>
            <p:cNvSpPr/>
            <p:nvPr/>
          </p:nvSpPr>
          <p:spPr>
            <a:xfrm>
              <a:off x="3453499" y="1907826"/>
              <a:ext cx="7942042" cy="453051"/>
            </a:xfrm>
            <a:prstGeom prst="rect">
              <a:avLst/>
            </a:prstGeom>
            <a:solidFill>
              <a:schemeClr val="accent1">
                <a:lumMod val="75000"/>
              </a:schemeClr>
            </a:solidFill>
            <a:ln w="3175">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100" dirty="0">
                  <a:gradFill>
                    <a:gsLst>
                      <a:gs pos="0">
                        <a:srgbClr val="FFFFFF"/>
                      </a:gs>
                      <a:gs pos="100000">
                        <a:srgbClr val="FFFFFF"/>
                      </a:gs>
                    </a:gsLst>
                    <a:lin ang="5400000" scaled="0"/>
                  </a:gradFill>
                </a:rPr>
                <a:t>Windows Runtime (WinRT)</a:t>
              </a:r>
            </a:p>
          </p:txBody>
        </p:sp>
      </p:grpSp>
    </p:spTree>
    <p:extLst>
      <p:ext uri="{BB962C8B-B14F-4D97-AF65-F5344CB8AC3E}">
        <p14:creationId xmlns:p14="http://schemas.microsoft.com/office/powerpoint/2010/main" val="29267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Diagram without text </a:t>
            </a:r>
            <a:endParaRPr lang="en-US" dirty="0"/>
          </a:p>
        </p:txBody>
      </p:sp>
      <p:grpSp>
        <p:nvGrpSpPr>
          <p:cNvPr id="25" name="Group 24"/>
          <p:cNvGrpSpPr/>
          <p:nvPr/>
        </p:nvGrpSpPr>
        <p:grpSpPr>
          <a:xfrm>
            <a:off x="274637" y="1668482"/>
            <a:ext cx="11887202" cy="4918047"/>
            <a:chOff x="914161" y="1414120"/>
            <a:chExt cx="10481380" cy="3271088"/>
          </a:xfrm>
          <a:effectLst/>
        </p:grpSpPr>
        <p:sp>
          <p:nvSpPr>
            <p:cNvPr id="26" name="Rectangle 25"/>
            <p:cNvSpPr/>
            <p:nvPr/>
          </p:nvSpPr>
          <p:spPr>
            <a:xfrm>
              <a:off x="914164" y="2951289"/>
              <a:ext cx="10462073" cy="1733919"/>
            </a:xfrm>
            <a:prstGeom prst="rect">
              <a:avLst/>
            </a:prstGeom>
            <a:noFill/>
            <a:ln w="25400" cap="flat" cmpd="sng" algn="ctr">
              <a:solidFill>
                <a:srgbClr val="00188F">
                  <a:lumMod val="40000"/>
                  <a:lumOff val="60000"/>
                </a:srgbClr>
              </a:solidFill>
              <a:prstDash val="lgDash"/>
            </a:ln>
            <a:effectLst/>
          </p:spPr>
          <p:txBody>
            <a:bodyPr lIns="121725" tIns="60862" rIns="121725" bIns="60862" rtlCol="0" anchor="b"/>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rPr>
                <a:t>Media Foundation</a:t>
              </a:r>
            </a:p>
          </p:txBody>
        </p:sp>
        <p:sp>
          <p:nvSpPr>
            <p:cNvPr id="27" name="Rectangle 26"/>
            <p:cNvSpPr/>
            <p:nvPr/>
          </p:nvSpPr>
          <p:spPr>
            <a:xfrm>
              <a:off x="914161" y="2421793"/>
              <a:ext cx="2437763" cy="476070"/>
            </a:xfrm>
            <a:prstGeom prst="rect">
              <a:avLst/>
            </a:prstGeom>
            <a:solidFill>
              <a:srgbClr val="00188F">
                <a:lumMod val="60000"/>
                <a:lumOff val="40000"/>
              </a:srgbClr>
            </a:solidFill>
            <a:ln w="9525" cap="flat" cmpd="sng" algn="ctr">
              <a:noFill/>
              <a:prstDash val="solid"/>
            </a:ln>
            <a:effectLst/>
          </p:spPr>
          <p:txBody>
            <a:bodyPr lIns="121725" tIns="60862" rIns="121725" bIns="60862"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rPr>
                <a:t>Playback/Preview</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rPr>
                <a:t>(Media Engine)</a:t>
              </a:r>
            </a:p>
          </p:txBody>
        </p:sp>
        <p:sp>
          <p:nvSpPr>
            <p:cNvPr id="28" name="Rectangle 27"/>
            <p:cNvSpPr/>
            <p:nvPr/>
          </p:nvSpPr>
          <p:spPr>
            <a:xfrm>
              <a:off x="914161" y="1414120"/>
              <a:ext cx="10481380" cy="432790"/>
            </a:xfrm>
            <a:prstGeom prst="rect">
              <a:avLst/>
            </a:prstGeom>
            <a:solidFill>
              <a:srgbClr val="00188F"/>
            </a:solidFill>
            <a:ln w="25400" cap="flat" cmpd="sng" algn="ctr">
              <a:noFill/>
              <a:prstDash val="solid"/>
            </a:ln>
            <a:effectLst/>
          </p:spPr>
          <p:txBody>
            <a:bodyPr lIns="121725" tIns="60862" rIns="121725" bIns="60862"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rPr>
                <a:t>New Windows 8 app</a:t>
              </a:r>
            </a:p>
          </p:txBody>
        </p:sp>
        <p:sp>
          <p:nvSpPr>
            <p:cNvPr id="29" name="Rectangle 28"/>
            <p:cNvSpPr/>
            <p:nvPr/>
          </p:nvSpPr>
          <p:spPr>
            <a:xfrm>
              <a:off x="3453499" y="2421793"/>
              <a:ext cx="2563543" cy="476070"/>
            </a:xfrm>
            <a:prstGeom prst="rect">
              <a:avLst/>
            </a:prstGeom>
            <a:solidFill>
              <a:srgbClr val="00188F">
                <a:lumMod val="60000"/>
                <a:lumOff val="40000"/>
              </a:srgbClr>
            </a:solidFill>
            <a:ln w="9525" cap="flat" cmpd="sng" algn="ctr">
              <a:noFill/>
              <a:prstDash val="solid"/>
            </a:ln>
            <a:effectLst/>
          </p:spPr>
          <p:txBody>
            <a:bodyPr lIns="121725" tIns="60862" rIns="121725" bIns="60862"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rPr>
                <a:t>Capture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rPr>
                <a:t>(Capture Engine)</a:t>
              </a:r>
            </a:p>
          </p:txBody>
        </p:sp>
        <p:sp>
          <p:nvSpPr>
            <p:cNvPr id="30" name="Rectangle 29"/>
            <p:cNvSpPr/>
            <p:nvPr/>
          </p:nvSpPr>
          <p:spPr>
            <a:xfrm>
              <a:off x="8632012" y="2421793"/>
              <a:ext cx="2763529" cy="476070"/>
            </a:xfrm>
            <a:prstGeom prst="rect">
              <a:avLst/>
            </a:prstGeom>
            <a:solidFill>
              <a:srgbClr val="00188F">
                <a:lumMod val="60000"/>
                <a:lumOff val="40000"/>
              </a:srgbClr>
            </a:solidFill>
            <a:ln w="9525" cap="flat" cmpd="sng" algn="ctr">
              <a:noFill/>
              <a:prstDash val="solid"/>
            </a:ln>
            <a:effectLst/>
          </p:spPr>
          <p:txBody>
            <a:bodyPr lIns="121725" tIns="60862" rIns="121725" bIns="60862"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rPr>
                <a:t>Streaming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rPr>
                <a:t>(Sharing Engine)</a:t>
              </a:r>
            </a:p>
          </p:txBody>
        </p:sp>
        <p:sp>
          <p:nvSpPr>
            <p:cNvPr id="31" name="Rectangle 30"/>
            <p:cNvSpPr/>
            <p:nvPr/>
          </p:nvSpPr>
          <p:spPr>
            <a:xfrm>
              <a:off x="6097098" y="2421793"/>
              <a:ext cx="2435555" cy="474422"/>
            </a:xfrm>
            <a:prstGeom prst="rect">
              <a:avLst/>
            </a:prstGeom>
            <a:solidFill>
              <a:srgbClr val="00188F">
                <a:lumMod val="60000"/>
                <a:lumOff val="40000"/>
              </a:srgbClr>
            </a:solidFill>
            <a:ln w="9525" cap="flat" cmpd="sng" algn="ctr">
              <a:noFill/>
              <a:prstDash val="solid"/>
            </a:ln>
            <a:effectLst/>
          </p:spPr>
          <p:txBody>
            <a:bodyPr lIns="121725" tIns="60862" rIns="121725" bIns="60862"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rPr>
                <a:t>Transcode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ndParaRPr>
            </a:p>
          </p:txBody>
        </p:sp>
        <p:sp>
          <p:nvSpPr>
            <p:cNvPr id="32" name="Rectangle 31"/>
            <p:cNvSpPr/>
            <p:nvPr/>
          </p:nvSpPr>
          <p:spPr>
            <a:xfrm>
              <a:off x="1828323" y="3085006"/>
              <a:ext cx="1523603" cy="459837"/>
            </a:xfrm>
            <a:prstGeom prst="rect">
              <a:avLst/>
            </a:prstGeom>
            <a:solidFill>
              <a:srgbClr val="00188F">
                <a:lumMod val="40000"/>
                <a:lumOff val="60000"/>
              </a:srgbClr>
            </a:solidFill>
            <a:ln w="9525" cap="flat" cmpd="sng" algn="ctr">
              <a:noFill/>
              <a:prstDash val="solid"/>
            </a:ln>
            <a:effectLst/>
          </p:spPr>
          <p:txBody>
            <a:bodyPr lIns="121725" tIns="60862" rIns="121725" bIns="60862"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FFFFFF"/>
                  </a:solidFill>
                  <a:effectLst/>
                  <a:uLnTx/>
                  <a:uFillTx/>
                  <a:latin typeface="Segoe UI"/>
                </a:rPr>
                <a:t>Audio/Video</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FFFFFF"/>
                  </a:solidFill>
                  <a:effectLst/>
                  <a:uLnTx/>
                  <a:uFillTx/>
                  <a:latin typeface="Segoe UI"/>
                </a:rPr>
                <a:t>Source</a:t>
              </a:r>
            </a:p>
          </p:txBody>
        </p:sp>
        <p:sp>
          <p:nvSpPr>
            <p:cNvPr id="33" name="Rectangle 32"/>
            <p:cNvSpPr/>
            <p:nvPr/>
          </p:nvSpPr>
          <p:spPr>
            <a:xfrm>
              <a:off x="3453499" y="3085006"/>
              <a:ext cx="1320456" cy="459837"/>
            </a:xfrm>
            <a:prstGeom prst="rect">
              <a:avLst/>
            </a:prstGeom>
            <a:solidFill>
              <a:srgbClr val="00188F">
                <a:lumMod val="40000"/>
                <a:lumOff val="60000"/>
              </a:srgbClr>
            </a:solidFill>
            <a:ln w="9525" cap="flat" cmpd="sng" algn="ctr">
              <a:noFill/>
              <a:prstDash val="solid"/>
            </a:ln>
            <a:effectLst/>
          </p:spPr>
          <p:txBody>
            <a:bodyPr lIns="121725" tIns="60862" rIns="121725" bIns="60862"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FFFFFF"/>
                  </a:solidFill>
                  <a:effectLst/>
                  <a:uLnTx/>
                  <a:uFillTx/>
                  <a:latin typeface="Segoe UI"/>
                </a:rPr>
                <a:t>Video</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FFFFFF"/>
                  </a:solidFill>
                  <a:effectLst/>
                  <a:uLnTx/>
                  <a:uFillTx/>
                  <a:latin typeface="Segoe UI"/>
                </a:rPr>
                <a:t>Decoder</a:t>
              </a:r>
            </a:p>
          </p:txBody>
        </p:sp>
        <p:sp>
          <p:nvSpPr>
            <p:cNvPr id="34" name="Rectangle 33"/>
            <p:cNvSpPr/>
            <p:nvPr/>
          </p:nvSpPr>
          <p:spPr>
            <a:xfrm>
              <a:off x="4860953" y="3085006"/>
              <a:ext cx="1131886" cy="459837"/>
            </a:xfrm>
            <a:prstGeom prst="rect">
              <a:avLst/>
            </a:prstGeom>
            <a:solidFill>
              <a:srgbClr val="00188F">
                <a:lumMod val="40000"/>
                <a:lumOff val="60000"/>
              </a:srgbClr>
            </a:solidFill>
            <a:ln w="9525" cap="flat" cmpd="sng" algn="ctr">
              <a:noFill/>
              <a:prstDash val="solid"/>
            </a:ln>
            <a:effectLst/>
          </p:spPr>
          <p:txBody>
            <a:bodyPr lIns="121725" tIns="60862" rIns="121725" bIns="60862"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FFFFFF"/>
                  </a:solidFill>
                  <a:effectLst/>
                  <a:uLnTx/>
                  <a:uFillTx/>
                  <a:latin typeface="Segoe UI"/>
                </a:rPr>
                <a:t>Video</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FFFFFF"/>
                  </a:solidFill>
                  <a:effectLst/>
                  <a:uLnTx/>
                  <a:uFillTx/>
                  <a:latin typeface="Segoe UI"/>
                </a:rPr>
                <a:t>Effect 1</a:t>
              </a:r>
            </a:p>
          </p:txBody>
        </p:sp>
        <p:sp>
          <p:nvSpPr>
            <p:cNvPr id="35" name="Rectangle 34"/>
            <p:cNvSpPr/>
            <p:nvPr/>
          </p:nvSpPr>
          <p:spPr>
            <a:xfrm>
              <a:off x="7313295" y="3085006"/>
              <a:ext cx="1219358" cy="459837"/>
            </a:xfrm>
            <a:prstGeom prst="rect">
              <a:avLst/>
            </a:prstGeom>
            <a:solidFill>
              <a:srgbClr val="00188F">
                <a:lumMod val="40000"/>
                <a:lumOff val="60000"/>
              </a:srgbClr>
            </a:solidFill>
            <a:ln w="9525" cap="flat" cmpd="sng" algn="ctr">
              <a:noFill/>
              <a:prstDash val="solid"/>
            </a:ln>
            <a:effectLst/>
          </p:spPr>
          <p:txBody>
            <a:bodyPr lIns="121725" tIns="60862" rIns="121725" bIns="60862"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FFFFFF"/>
                  </a:solidFill>
                  <a:effectLst/>
                  <a:uLnTx/>
                  <a:uFillTx/>
                  <a:latin typeface="Segoe UI"/>
                </a:rPr>
                <a:t>Video</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FFFFFF"/>
                  </a:solidFill>
                  <a:effectLst/>
                  <a:uLnTx/>
                  <a:uFillTx/>
                  <a:latin typeface="Segoe UI"/>
                </a:rPr>
                <a:t>Encoder</a:t>
              </a:r>
            </a:p>
          </p:txBody>
        </p:sp>
        <p:sp>
          <p:nvSpPr>
            <p:cNvPr id="36" name="Rectangle 35"/>
            <p:cNvSpPr/>
            <p:nvPr/>
          </p:nvSpPr>
          <p:spPr>
            <a:xfrm>
              <a:off x="6079835" y="3085006"/>
              <a:ext cx="1131886" cy="459837"/>
            </a:xfrm>
            <a:prstGeom prst="rect">
              <a:avLst/>
            </a:prstGeom>
            <a:solidFill>
              <a:srgbClr val="00188F">
                <a:lumMod val="40000"/>
                <a:lumOff val="60000"/>
              </a:srgbClr>
            </a:solidFill>
            <a:ln w="9525" cap="flat" cmpd="sng" algn="ctr">
              <a:noFill/>
              <a:prstDash val="solid"/>
            </a:ln>
            <a:effectLst/>
          </p:spPr>
          <p:txBody>
            <a:bodyPr lIns="121725" tIns="60862" rIns="121725" bIns="60862"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FFFFFF"/>
                  </a:solidFill>
                  <a:effectLst/>
                  <a:uLnTx/>
                  <a:uFillTx/>
                  <a:latin typeface="Segoe UI"/>
                </a:rPr>
                <a:t>Video</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FFFFFF"/>
                  </a:solidFill>
                  <a:effectLst/>
                  <a:uLnTx/>
                  <a:uFillTx/>
                  <a:latin typeface="Segoe UI"/>
                </a:rPr>
                <a:t>Effect N</a:t>
              </a:r>
            </a:p>
          </p:txBody>
        </p:sp>
        <p:sp>
          <p:nvSpPr>
            <p:cNvPr id="37" name="Rectangle 36"/>
            <p:cNvSpPr/>
            <p:nvPr/>
          </p:nvSpPr>
          <p:spPr>
            <a:xfrm>
              <a:off x="8612710" y="3085006"/>
              <a:ext cx="1490772" cy="459837"/>
            </a:xfrm>
            <a:prstGeom prst="rect">
              <a:avLst/>
            </a:prstGeom>
            <a:solidFill>
              <a:srgbClr val="00188F">
                <a:lumMod val="40000"/>
                <a:lumOff val="60000"/>
              </a:srgbClr>
            </a:solidFill>
            <a:ln w="9525" cap="flat" cmpd="sng" algn="ctr">
              <a:noFill/>
              <a:prstDash val="solid"/>
            </a:ln>
            <a:effectLst/>
          </p:spPr>
          <p:txBody>
            <a:bodyPr lIns="121725" tIns="60862" rIns="121725" bIns="60862"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FFFFFF"/>
                  </a:solidFill>
                  <a:effectLst/>
                  <a:uLnTx/>
                  <a:uFillTx/>
                  <a:latin typeface="Segoe UI"/>
                </a:rPr>
                <a:t>Audio/Video</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FFFFFF"/>
                  </a:solidFill>
                  <a:effectLst/>
                  <a:uLnTx/>
                  <a:uFillTx/>
                  <a:latin typeface="Segoe UI"/>
                </a:rPr>
                <a:t>Sink</a:t>
              </a:r>
            </a:p>
          </p:txBody>
        </p:sp>
        <p:sp>
          <p:nvSpPr>
            <p:cNvPr id="38" name="Rectangle 37"/>
            <p:cNvSpPr/>
            <p:nvPr/>
          </p:nvSpPr>
          <p:spPr>
            <a:xfrm>
              <a:off x="3453499" y="3586174"/>
              <a:ext cx="1320456" cy="464148"/>
            </a:xfrm>
            <a:prstGeom prst="rect">
              <a:avLst/>
            </a:prstGeom>
            <a:solidFill>
              <a:srgbClr val="00188F">
                <a:lumMod val="40000"/>
                <a:lumOff val="60000"/>
              </a:srgbClr>
            </a:solidFill>
            <a:ln w="9525" cap="flat" cmpd="sng" algn="ctr">
              <a:noFill/>
              <a:prstDash val="solid"/>
            </a:ln>
            <a:effectLst/>
          </p:spPr>
          <p:txBody>
            <a:bodyPr lIns="121725" tIns="60862" rIns="121725" bIns="60862"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FFFFFF"/>
                  </a:solidFill>
                  <a:effectLst/>
                  <a:uLnTx/>
                  <a:uFillTx/>
                  <a:latin typeface="Segoe UI"/>
                </a:rPr>
                <a:t>Audio</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FFFFFF"/>
                  </a:solidFill>
                  <a:effectLst/>
                  <a:uLnTx/>
                  <a:uFillTx/>
                  <a:latin typeface="Segoe UI"/>
                </a:rPr>
                <a:t>Decoder</a:t>
              </a:r>
            </a:p>
          </p:txBody>
        </p:sp>
        <p:sp>
          <p:nvSpPr>
            <p:cNvPr id="39" name="Rectangle 38"/>
            <p:cNvSpPr/>
            <p:nvPr/>
          </p:nvSpPr>
          <p:spPr>
            <a:xfrm>
              <a:off x="4860953" y="3586174"/>
              <a:ext cx="1131886" cy="464148"/>
            </a:xfrm>
            <a:prstGeom prst="rect">
              <a:avLst/>
            </a:prstGeom>
            <a:solidFill>
              <a:srgbClr val="00188F">
                <a:lumMod val="40000"/>
                <a:lumOff val="60000"/>
              </a:srgbClr>
            </a:solidFill>
            <a:ln w="9525" cap="flat" cmpd="sng" algn="ctr">
              <a:noFill/>
              <a:prstDash val="solid"/>
            </a:ln>
            <a:effectLst/>
          </p:spPr>
          <p:txBody>
            <a:bodyPr lIns="121725" tIns="60862" rIns="121725" bIns="60862"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FFFFFF"/>
                  </a:solidFill>
                  <a:effectLst/>
                  <a:uLnTx/>
                  <a:uFillTx/>
                  <a:latin typeface="Segoe UI"/>
                </a:rPr>
                <a:t>Audio</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FFFFFF"/>
                  </a:solidFill>
                  <a:effectLst/>
                  <a:uLnTx/>
                  <a:uFillTx/>
                  <a:latin typeface="Segoe UI"/>
                </a:rPr>
                <a:t>Effect 1</a:t>
              </a:r>
            </a:p>
          </p:txBody>
        </p:sp>
        <p:sp>
          <p:nvSpPr>
            <p:cNvPr id="40" name="Rectangle 39"/>
            <p:cNvSpPr/>
            <p:nvPr/>
          </p:nvSpPr>
          <p:spPr>
            <a:xfrm>
              <a:off x="7313295" y="3586174"/>
              <a:ext cx="1219358" cy="464148"/>
            </a:xfrm>
            <a:prstGeom prst="rect">
              <a:avLst/>
            </a:prstGeom>
            <a:solidFill>
              <a:srgbClr val="00188F">
                <a:lumMod val="40000"/>
                <a:lumOff val="60000"/>
              </a:srgbClr>
            </a:solidFill>
            <a:ln w="9525" cap="flat" cmpd="sng" algn="ctr">
              <a:noFill/>
              <a:prstDash val="solid"/>
            </a:ln>
            <a:effectLst/>
          </p:spPr>
          <p:txBody>
            <a:bodyPr lIns="121725" tIns="60862" rIns="121725" bIns="60862"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FFFFFF"/>
                  </a:solidFill>
                  <a:effectLst/>
                  <a:uLnTx/>
                  <a:uFillTx/>
                  <a:latin typeface="Segoe UI"/>
                </a:rPr>
                <a:t>Audio</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FFFFFF"/>
                  </a:solidFill>
                  <a:effectLst/>
                  <a:uLnTx/>
                  <a:uFillTx/>
                  <a:latin typeface="Segoe UI"/>
                </a:rPr>
                <a:t>Encoder</a:t>
              </a:r>
            </a:p>
          </p:txBody>
        </p:sp>
        <p:sp>
          <p:nvSpPr>
            <p:cNvPr id="41" name="Rectangle 40"/>
            <p:cNvSpPr/>
            <p:nvPr/>
          </p:nvSpPr>
          <p:spPr>
            <a:xfrm>
              <a:off x="6079835" y="3586174"/>
              <a:ext cx="1131886" cy="464148"/>
            </a:xfrm>
            <a:prstGeom prst="rect">
              <a:avLst/>
            </a:prstGeom>
            <a:solidFill>
              <a:srgbClr val="00188F">
                <a:lumMod val="40000"/>
                <a:lumOff val="60000"/>
              </a:srgbClr>
            </a:solidFill>
            <a:ln w="9525" cap="flat" cmpd="sng" algn="ctr">
              <a:noFill/>
              <a:prstDash val="solid"/>
            </a:ln>
            <a:effectLst/>
          </p:spPr>
          <p:txBody>
            <a:bodyPr lIns="121725" tIns="60862" rIns="121725" bIns="60862"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FFFFFF"/>
                  </a:solidFill>
                  <a:effectLst/>
                  <a:uLnTx/>
                  <a:uFillTx/>
                  <a:latin typeface="Segoe UI"/>
                </a:rPr>
                <a:t>Audio</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FFFFFF"/>
                  </a:solidFill>
                  <a:effectLst/>
                  <a:uLnTx/>
                  <a:uFillTx/>
                  <a:latin typeface="Segoe UI"/>
                </a:rPr>
                <a:t>Effect N</a:t>
              </a:r>
            </a:p>
          </p:txBody>
        </p:sp>
        <p:sp>
          <p:nvSpPr>
            <p:cNvPr id="42" name="Rectangle 41"/>
            <p:cNvSpPr/>
            <p:nvPr/>
          </p:nvSpPr>
          <p:spPr>
            <a:xfrm>
              <a:off x="914161" y="1907826"/>
              <a:ext cx="2437765" cy="453051"/>
            </a:xfrm>
            <a:prstGeom prst="rect">
              <a:avLst/>
            </a:prstGeom>
            <a:solidFill>
              <a:srgbClr val="00188F">
                <a:lumMod val="60000"/>
                <a:lumOff val="40000"/>
              </a:srgbClr>
            </a:solidFill>
            <a:ln w="3175" cap="flat" cmpd="sng" algn="ctr">
              <a:noFill/>
              <a:prstDash val="solid"/>
            </a:ln>
            <a:effectLst/>
          </p:spPr>
          <p:txBody>
            <a:bodyPr lIns="121725" tIns="60862" rIns="121725" bIns="60862"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rPr>
                <a:t>&lt;audio src=“…”&gt;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rPr>
                <a:t>&lt;video src=“…”&gt;</a:t>
              </a:r>
            </a:p>
          </p:txBody>
        </p:sp>
        <p:sp>
          <p:nvSpPr>
            <p:cNvPr id="43" name="Rectangle 42"/>
            <p:cNvSpPr/>
            <p:nvPr/>
          </p:nvSpPr>
          <p:spPr>
            <a:xfrm>
              <a:off x="3453499" y="1907826"/>
              <a:ext cx="7942042" cy="453051"/>
            </a:xfrm>
            <a:prstGeom prst="rect">
              <a:avLst/>
            </a:prstGeom>
            <a:solidFill>
              <a:srgbClr val="00188F">
                <a:lumMod val="60000"/>
                <a:lumOff val="40000"/>
              </a:srgbClr>
            </a:solidFill>
            <a:ln w="3175" cap="flat" cmpd="sng" algn="ctr">
              <a:noFill/>
              <a:prstDash val="solid"/>
            </a:ln>
            <a:effectLst/>
          </p:spPr>
          <p:txBody>
            <a:bodyPr lIns="121725" tIns="60862" rIns="121725" bIns="60862"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rPr>
                <a:t>Windows Runtime (WinRT)</a:t>
              </a:r>
            </a:p>
          </p:txBody>
        </p:sp>
      </p:grpSp>
    </p:spTree>
    <p:extLst>
      <p:ext uri="{BB962C8B-B14F-4D97-AF65-F5344CB8AC3E}">
        <p14:creationId xmlns:p14="http://schemas.microsoft.com/office/powerpoint/2010/main" val="365303469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 y="0"/>
            <a:ext cx="12436475" cy="6994525"/>
          </a:xfrm>
        </p:spPr>
        <p:txBody>
          <a:bodyPr anchor="ctr"/>
          <a:lstStyle/>
          <a:p>
            <a:pPr algn="ctr"/>
            <a:r>
              <a:rPr lang="en-US" dirty="0" smtClean="0"/>
              <a:t>Demo (s)</a:t>
            </a:r>
            <a:br>
              <a:rPr lang="en-US" dirty="0" smtClean="0"/>
            </a:br>
            <a:endParaRPr lang="en-US" dirty="0"/>
          </a:p>
        </p:txBody>
      </p:sp>
    </p:spTree>
    <p:extLst>
      <p:ext uri="{BB962C8B-B14F-4D97-AF65-F5344CB8AC3E}">
        <p14:creationId xmlns:p14="http://schemas.microsoft.com/office/powerpoint/2010/main" val="3260891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Screenshots</a:t>
            </a:r>
            <a:endParaRPr lang="en-US" dirty="0"/>
          </a:p>
        </p:txBody>
      </p:sp>
    </p:spTree>
    <p:extLst>
      <p:ext uri="{BB962C8B-B14F-4D97-AF65-F5344CB8AC3E}">
        <p14:creationId xmlns:p14="http://schemas.microsoft.com/office/powerpoint/2010/main" val="272697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2" y="0"/>
            <a:ext cx="12434711" cy="6994525"/>
          </a:xfrm>
          <a:prstGeom prst="rect">
            <a:avLst/>
          </a:prstGeom>
        </p:spPr>
      </p:pic>
    </p:spTree>
    <p:extLst>
      <p:ext uri="{BB962C8B-B14F-4D97-AF65-F5344CB8AC3E}">
        <p14:creationId xmlns:p14="http://schemas.microsoft.com/office/powerpoint/2010/main" val="2828972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17" y="-318"/>
            <a:ext cx="12435840" cy="6995160"/>
          </a:xfrm>
          <a:prstGeom prst="rect">
            <a:avLst/>
          </a:prstGeom>
        </p:spPr>
      </p:pic>
    </p:spTree>
    <p:extLst>
      <p:ext uri="{BB962C8B-B14F-4D97-AF65-F5344CB8AC3E}">
        <p14:creationId xmlns:p14="http://schemas.microsoft.com/office/powerpoint/2010/main" val="7900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0" y="5359900"/>
            <a:ext cx="12436475" cy="1634625"/>
          </a:xfrm>
          <a:prstGeom prst="rect">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ext Placeholder 1"/>
          <p:cNvSpPr>
            <a:spLocks noGrp="1"/>
          </p:cNvSpPr>
          <p:nvPr>
            <p:ph type="body" sz="quarter" idx="15"/>
          </p:nvPr>
        </p:nvSpPr>
        <p:spPr>
          <a:xfrm>
            <a:off x="274640" y="2473655"/>
            <a:ext cx="7498143" cy="914400"/>
          </a:xfrm>
        </p:spPr>
        <p:txBody>
          <a:bodyPr anchor="t" anchorCtr="0"/>
          <a:lstStyle/>
          <a:p>
            <a:r>
              <a:rPr lang="en-US" sz="2800" dirty="0" err="1" smtClean="0">
                <a:hlinkClick r:id="rId2"/>
              </a:rPr>
              <a:t>Mediaacq</a:t>
            </a:r>
            <a:endParaRPr lang="en-US" sz="2800" u="sng" dirty="0" smtClean="0">
              <a:hlinkClick r:id="rId2"/>
            </a:endParaRPr>
          </a:p>
          <a:p>
            <a:r>
              <a:rPr lang="en-US" sz="2800" dirty="0" smtClean="0">
                <a:hlinkClick r:id="rId2"/>
              </a:rPr>
              <a:t>Microsoft Brand Tools</a:t>
            </a:r>
            <a:endParaRPr lang="en-US" sz="2800" dirty="0" smtClean="0"/>
          </a:p>
          <a:p>
            <a:r>
              <a:rPr lang="en-US" sz="2800" dirty="0" smtClean="0">
                <a:hlinkClick r:id="rId3"/>
              </a:rPr>
              <a:t>Presentation guidelines</a:t>
            </a:r>
            <a:endParaRPr lang="en-US" sz="2800" dirty="0" smtClean="0"/>
          </a:p>
          <a:p>
            <a:r>
              <a:rPr lang="en-US" sz="2800" dirty="0" smtClean="0">
                <a:hlinkClick r:id="rId4"/>
              </a:rPr>
              <a:t>Microsoft photography</a:t>
            </a:r>
            <a:endParaRPr lang="en-US" sz="2800" dirty="0" smtClean="0"/>
          </a:p>
          <a:p>
            <a:r>
              <a:rPr lang="en-US" sz="2800" dirty="0" smtClean="0">
                <a:hlinkClick r:id="rId5"/>
              </a:rPr>
              <a:t>Microsoft illustrations</a:t>
            </a:r>
            <a:endParaRPr lang="en-US" sz="2800" dirty="0"/>
          </a:p>
        </p:txBody>
      </p:sp>
      <p:sp>
        <p:nvSpPr>
          <p:cNvPr id="4" name="Title 3"/>
          <p:cNvSpPr>
            <a:spLocks noGrp="1"/>
          </p:cNvSpPr>
          <p:nvPr>
            <p:ph type="title"/>
          </p:nvPr>
        </p:nvSpPr>
        <p:spPr/>
        <p:txBody>
          <a:bodyPr/>
          <a:lstStyle/>
          <a:p>
            <a:r>
              <a:rPr lang="en-US" dirty="0" smtClean="0"/>
              <a:t>Resources for Microsoft employees</a:t>
            </a:r>
            <a:endParaRPr lang="en-US" dirty="0"/>
          </a:p>
        </p:txBody>
      </p:sp>
      <p:sp>
        <p:nvSpPr>
          <p:cNvPr id="3" name="TextBox 2"/>
          <p:cNvSpPr txBox="1"/>
          <p:nvPr/>
        </p:nvSpPr>
        <p:spPr>
          <a:xfrm>
            <a:off x="274640" y="1211262"/>
            <a:ext cx="11735114" cy="1292662"/>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404040"/>
                    </a:gs>
                    <a:gs pos="30000">
                      <a:srgbClr val="404040"/>
                    </a:gs>
                  </a:gsLst>
                  <a:lin ang="5400000" scaled="0"/>
                </a:gradFill>
                <a:cs typeface="Segoe UI" panose="020B0502040204020203" pitchFamily="34" charset="0"/>
              </a:rPr>
              <a:t>Can’t find the image that you have in mind for your presentation? The Media Acquisitions team can help you find and license imagery through our stock </a:t>
            </a:r>
            <a:br>
              <a:rPr lang="en-US" sz="2400" dirty="0" smtClean="0">
                <a:gradFill>
                  <a:gsLst>
                    <a:gs pos="2917">
                      <a:srgbClr val="404040"/>
                    </a:gs>
                    <a:gs pos="30000">
                      <a:srgbClr val="404040"/>
                    </a:gs>
                  </a:gsLst>
                  <a:lin ang="5400000" scaled="0"/>
                </a:gradFill>
                <a:cs typeface="Segoe UI" panose="020B0502040204020203" pitchFamily="34" charset="0"/>
              </a:rPr>
            </a:br>
            <a:r>
              <a:rPr lang="en-US" sz="2400" dirty="0" smtClean="0">
                <a:gradFill>
                  <a:gsLst>
                    <a:gs pos="2917">
                      <a:srgbClr val="404040"/>
                    </a:gs>
                    <a:gs pos="30000">
                      <a:srgbClr val="404040"/>
                    </a:gs>
                  </a:gsLst>
                  <a:lin ang="5400000" scaled="0"/>
                </a:gradFill>
                <a:cs typeface="Segoe UI" panose="020B0502040204020203" pitchFamily="34" charset="0"/>
              </a:rPr>
              <a:t>photography providers. You will also find imagery and information via these links:</a:t>
            </a:r>
          </a:p>
        </p:txBody>
      </p:sp>
      <p:sp>
        <p:nvSpPr>
          <p:cNvPr id="6" name="TextBox 5"/>
          <p:cNvSpPr txBox="1"/>
          <p:nvPr/>
        </p:nvSpPr>
        <p:spPr>
          <a:xfrm>
            <a:off x="274639" y="5641681"/>
            <a:ext cx="12649198" cy="1071062"/>
          </a:xfrm>
          <a:prstGeom prst="rect">
            <a:avLst/>
          </a:prstGeom>
          <a:noFill/>
        </p:spPr>
        <p:txBody>
          <a:bodyPr wrap="square" lIns="182880" tIns="146304" rIns="182880" bIns="146304" rtlCol="0">
            <a:spAutoFit/>
          </a:bodyPr>
          <a:lstStyle/>
          <a:p>
            <a:pPr>
              <a:lnSpc>
                <a:spcPct val="90000"/>
              </a:lnSpc>
              <a:spcAft>
                <a:spcPts val="600"/>
              </a:spcAft>
            </a:pPr>
            <a:r>
              <a:rPr lang="en-US" sz="2800" dirty="0" smtClean="0">
                <a:gradFill>
                  <a:gsLst>
                    <a:gs pos="2917">
                      <a:srgbClr val="FFFFFF"/>
                    </a:gs>
                    <a:gs pos="85000">
                      <a:srgbClr val="FFFFFF"/>
                    </a:gs>
                  </a:gsLst>
                  <a:lin ang="5400000" scaled="0"/>
                </a:gradFill>
                <a:cs typeface="Segoe UI" panose="020B0502040204020203" pitchFamily="34" charset="0"/>
              </a:rPr>
              <a:t>For information on the use of third-party copyrighted content: </a:t>
            </a:r>
            <a:r>
              <a:rPr lang="en-US" sz="2800" dirty="0" smtClean="0">
                <a:gradFill>
                  <a:gsLst>
                    <a:gs pos="2917">
                      <a:srgbClr val="FFFFFF"/>
                    </a:gs>
                    <a:gs pos="85000">
                      <a:srgbClr val="FFFFFF"/>
                    </a:gs>
                  </a:gsLst>
                  <a:lin ang="5400000" scaled="0"/>
                </a:gradFill>
                <a:latin typeface="Segoe UI Light"/>
              </a:rPr>
              <a:t/>
            </a:r>
            <a:br>
              <a:rPr lang="en-US" sz="2800" dirty="0" smtClean="0">
                <a:gradFill>
                  <a:gsLst>
                    <a:gs pos="2917">
                      <a:srgbClr val="FFFFFF"/>
                    </a:gs>
                    <a:gs pos="85000">
                      <a:srgbClr val="FFFFFF"/>
                    </a:gs>
                  </a:gsLst>
                  <a:lin ang="5400000" scaled="0"/>
                </a:gradFill>
                <a:latin typeface="Segoe UI Light"/>
              </a:rPr>
            </a:br>
            <a:r>
              <a:rPr lang="en-US" sz="2800" dirty="0" smtClean="0">
                <a:gradFill>
                  <a:gsLst>
                    <a:gs pos="2917">
                      <a:srgbClr val="404040"/>
                    </a:gs>
                    <a:gs pos="30000">
                      <a:srgbClr val="404040"/>
                    </a:gs>
                  </a:gsLst>
                  <a:lin ang="5400000" scaled="0"/>
                </a:gradFill>
                <a:latin typeface="Segoe UI Light"/>
                <a:hlinkClick r:id="rId6"/>
              </a:rPr>
              <a:t>http://lcaweb/CTP/Copyrights/Third-Party-Content-Use/Pages/default.aspx</a:t>
            </a:r>
            <a:endParaRPr lang="en-US" sz="2800" dirty="0" smtClean="0">
              <a:gradFill>
                <a:gsLst>
                  <a:gs pos="2917">
                    <a:srgbClr val="404040"/>
                  </a:gs>
                  <a:gs pos="30000">
                    <a:srgbClr val="404040"/>
                  </a:gs>
                </a:gsLst>
                <a:lin ang="5400000" scaled="0"/>
              </a:gradFill>
              <a:latin typeface="Segoe UI Light"/>
            </a:endParaRPr>
          </a:p>
        </p:txBody>
      </p:sp>
      <p:sp>
        <p:nvSpPr>
          <p:cNvPr id="7" name="TextBox 6"/>
          <p:cNvSpPr txBox="1"/>
          <p:nvPr/>
        </p:nvSpPr>
        <p:spPr>
          <a:xfrm>
            <a:off x="1867668" y="2526688"/>
            <a:ext cx="358816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404040"/>
                    </a:gs>
                    <a:gs pos="30000">
                      <a:srgbClr val="404040"/>
                    </a:gs>
                  </a:gsLst>
                  <a:lin ang="5400000" scaled="0"/>
                </a:gradFill>
                <a:latin typeface="Segoe UI Light"/>
              </a:rPr>
              <a:t>(Media Acquisitions alias)</a:t>
            </a:r>
          </a:p>
        </p:txBody>
      </p:sp>
      <p:sp>
        <p:nvSpPr>
          <p:cNvPr id="9" name="Text Placeholder 1"/>
          <p:cNvSpPr txBox="1">
            <a:spLocks/>
          </p:cNvSpPr>
          <p:nvPr/>
        </p:nvSpPr>
        <p:spPr>
          <a:xfrm>
            <a:off x="6035895" y="2473655"/>
            <a:ext cx="6217853" cy="914400"/>
          </a:xfrm>
          <a:prstGeom prst="rect">
            <a:avLst/>
          </a:prstGeom>
        </p:spPr>
        <p:txBody>
          <a:bodyPr vert="horz" wrap="square" lIns="182880" tIns="146304" rIns="182880" bIns="146304" rtlCol="0" anchor="t" anchorCtr="0">
            <a:noAutofit/>
          </a:bodyPr>
          <a:lstStyle>
            <a:lvl1pPr marL="0" marR="0" indent="0" algn="l" defTabSz="932742" rtl="0" eaLnBrk="1" fontAlgn="auto" latinLnBrk="0" hangingPunct="1">
              <a:lnSpc>
                <a:spcPct val="90000"/>
              </a:lnSpc>
              <a:spcBef>
                <a:spcPct val="20000"/>
              </a:spcBef>
              <a:spcAft>
                <a:spcPts val="0"/>
              </a:spcAft>
              <a:buClr>
                <a:schemeClr val="tx1"/>
              </a:buClr>
              <a:buSzPct val="90000"/>
              <a:buFont typeface="Arial" panose="020B0604020202020204" pitchFamily="34" charset="0"/>
              <a:buNone/>
              <a:tabLst/>
              <a:defRPr lang="en-US" sz="3600" kern="1200" spc="0" baseline="0" dirty="0" smtClean="0">
                <a:gradFill>
                  <a:gsLst>
                    <a:gs pos="1299">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404040"/>
              </a:buClr>
            </a:pPr>
            <a:r>
              <a:rPr sz="2800" dirty="0">
                <a:gradFill>
                  <a:gsLst>
                    <a:gs pos="1299">
                      <a:srgbClr val="404040"/>
                    </a:gs>
                    <a:gs pos="100000">
                      <a:srgbClr val="404040"/>
                    </a:gs>
                  </a:gsLst>
                  <a:lin ang="5400000" scaled="0"/>
                </a:gradFill>
                <a:hlinkClick r:id="rId7"/>
              </a:rPr>
              <a:t>www.superstock.com/</a:t>
            </a:r>
            <a:endParaRPr sz="2800" dirty="0">
              <a:gradFill>
                <a:gsLst>
                  <a:gs pos="1299">
                    <a:srgbClr val="404040"/>
                  </a:gs>
                  <a:gs pos="100000">
                    <a:srgbClr val="404040"/>
                  </a:gs>
                </a:gsLst>
                <a:lin ang="5400000" scaled="0"/>
              </a:gradFill>
            </a:endParaRPr>
          </a:p>
          <a:p>
            <a:pPr>
              <a:buClr>
                <a:srgbClr val="404040"/>
              </a:buClr>
            </a:pPr>
            <a:r>
              <a:rPr sz="2800" dirty="0">
                <a:gradFill>
                  <a:gsLst>
                    <a:gs pos="1299">
                      <a:srgbClr val="404040"/>
                    </a:gs>
                    <a:gs pos="100000">
                      <a:srgbClr val="404040"/>
                    </a:gs>
                  </a:gsLst>
                  <a:lin ang="5400000" scaled="0"/>
                </a:gradFill>
                <a:hlinkClick r:id="rId8"/>
              </a:rPr>
              <a:t>www.gettyimages.com/creativeimages/royaltyfree</a:t>
            </a:r>
            <a:endParaRPr sz="2800" dirty="0">
              <a:gradFill>
                <a:gsLst>
                  <a:gs pos="1299">
                    <a:srgbClr val="404040"/>
                  </a:gs>
                  <a:gs pos="100000">
                    <a:srgbClr val="404040"/>
                  </a:gs>
                </a:gsLst>
                <a:lin ang="5400000" scaled="0"/>
              </a:gradFill>
            </a:endParaRPr>
          </a:p>
          <a:p>
            <a:pPr>
              <a:buClr>
                <a:srgbClr val="404040"/>
              </a:buClr>
            </a:pPr>
            <a:r>
              <a:rPr sz="2800" dirty="0">
                <a:gradFill>
                  <a:gsLst>
                    <a:gs pos="1299">
                      <a:srgbClr val="404040"/>
                    </a:gs>
                    <a:gs pos="100000">
                      <a:srgbClr val="404040"/>
                    </a:gs>
                  </a:gsLst>
                  <a:lin ang="5400000" scaled="0"/>
                </a:gradFill>
                <a:hlinkClick r:id="rId9"/>
              </a:rPr>
              <a:t>www.corbisimages.com/stock-photo/royalty-free</a:t>
            </a:r>
            <a:endParaRPr sz="2800" dirty="0">
              <a:gradFill>
                <a:gsLst>
                  <a:gs pos="1299">
                    <a:srgbClr val="404040"/>
                  </a:gs>
                  <a:gs pos="100000">
                    <a:srgbClr val="404040"/>
                  </a:gs>
                </a:gsLst>
                <a:lin ang="5400000" scaled="0"/>
              </a:gradFill>
            </a:endParaRPr>
          </a:p>
        </p:txBody>
      </p:sp>
      <p:sp>
        <p:nvSpPr>
          <p:cNvPr id="10" name="TextBox 9"/>
          <p:cNvSpPr txBox="1"/>
          <p:nvPr/>
        </p:nvSpPr>
        <p:spPr>
          <a:xfrm>
            <a:off x="6035894" y="4631131"/>
            <a:ext cx="6217853"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rgbClr val="404040"/>
                    </a:gs>
                    <a:gs pos="30000">
                      <a:srgbClr val="404040"/>
                    </a:gs>
                  </a:gsLst>
                  <a:lin ang="5400000" scaled="0"/>
                </a:gradFill>
                <a:cs typeface="Segoe UI" panose="020B0502040204020203" pitchFamily="34" charset="0"/>
              </a:rPr>
              <a:t>There are agreements in place with these providers.</a:t>
            </a:r>
          </a:p>
        </p:txBody>
      </p:sp>
    </p:spTree>
    <p:extLst>
      <p:ext uri="{BB962C8B-B14F-4D97-AF65-F5344CB8AC3E}">
        <p14:creationId xmlns:p14="http://schemas.microsoft.com/office/powerpoint/2010/main" val="379054182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Getting to </a:t>
            </a:r>
            <a:r>
              <a:rPr lang="en-US" smtClean="0"/>
              <a:t>Universal Windows Controls</a:t>
            </a:r>
            <a:endParaRPr lang="en-US" dirty="0"/>
          </a:p>
        </p:txBody>
      </p:sp>
    </p:spTree>
    <p:extLst>
      <p:ext uri="{BB962C8B-B14F-4D97-AF65-F5344CB8AC3E}">
        <p14:creationId xmlns:p14="http://schemas.microsoft.com/office/powerpoint/2010/main" val="323344575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“Universal” Controls in 8.1</a:t>
            </a:r>
            <a:br>
              <a:rPr lang="en-US" dirty="0" smtClean="0"/>
            </a:br>
            <a:r>
              <a:rPr lang="en-US" sz="3600" dirty="0" smtClean="0"/>
              <a:t>Some differences in look, feel and APIs</a:t>
            </a:r>
            <a:endParaRPr lang="en-US" sz="3600" dirty="0"/>
          </a:p>
        </p:txBody>
      </p:sp>
      <p:pic>
        <p:nvPicPr>
          <p:cNvPr id="3" name="Picture 2"/>
          <p:cNvPicPr>
            <a:picLocks noChangeAspect="1"/>
          </p:cNvPicPr>
          <p:nvPr/>
        </p:nvPicPr>
        <p:blipFill>
          <a:blip r:embed="rId2"/>
          <a:stretch>
            <a:fillRect/>
          </a:stretch>
        </p:blipFill>
        <p:spPr>
          <a:xfrm>
            <a:off x="7208837" y="2676132"/>
            <a:ext cx="3362325" cy="1152525"/>
          </a:xfrm>
          <a:prstGeom prst="rect">
            <a:avLst/>
          </a:prstGeom>
        </p:spPr>
      </p:pic>
      <p:pic>
        <p:nvPicPr>
          <p:cNvPr id="4" name="Picture 3"/>
          <p:cNvPicPr>
            <a:picLocks noChangeAspect="1"/>
          </p:cNvPicPr>
          <p:nvPr/>
        </p:nvPicPr>
        <p:blipFill>
          <a:blip r:embed="rId3"/>
          <a:stretch>
            <a:fillRect/>
          </a:stretch>
        </p:blipFill>
        <p:spPr>
          <a:xfrm>
            <a:off x="754951" y="2838056"/>
            <a:ext cx="3962400" cy="828675"/>
          </a:xfrm>
          <a:prstGeom prst="rect">
            <a:avLst/>
          </a:prstGeom>
        </p:spPr>
      </p:pic>
      <p:sp>
        <p:nvSpPr>
          <p:cNvPr id="7" name="TextBox 6"/>
          <p:cNvSpPr txBox="1"/>
          <p:nvPr/>
        </p:nvSpPr>
        <p:spPr>
          <a:xfrm>
            <a:off x="7594599" y="3994134"/>
            <a:ext cx="2590799"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Phone 8.1 (Blue)</a:t>
            </a:r>
          </a:p>
        </p:txBody>
      </p:sp>
      <p:sp>
        <p:nvSpPr>
          <p:cNvPr id="8" name="TextBox 7"/>
          <p:cNvSpPr txBox="1"/>
          <p:nvPr/>
        </p:nvSpPr>
        <p:spPr>
          <a:xfrm>
            <a:off x="1054989" y="3994134"/>
            <a:ext cx="3362325"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Windows 8.1 Desktop</a:t>
            </a:r>
          </a:p>
        </p:txBody>
      </p:sp>
    </p:spTree>
    <p:extLst>
      <p:ext uri="{BB962C8B-B14F-4D97-AF65-F5344CB8AC3E}">
        <p14:creationId xmlns:p14="http://schemas.microsoft.com/office/powerpoint/2010/main" val="361011506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Upgrading to Windows </a:t>
            </a:r>
            <a:r>
              <a:rPr lang="en-US" dirty="0"/>
              <a:t>10</a:t>
            </a:r>
            <a:br>
              <a:rPr lang="en-US" dirty="0"/>
            </a:br>
            <a:r>
              <a:rPr lang="en-US" sz="3600" dirty="0"/>
              <a:t>But, that also means some things had to change</a:t>
            </a:r>
          </a:p>
        </p:txBody>
      </p:sp>
      <p:pic>
        <p:nvPicPr>
          <p:cNvPr id="3" name="Picture 2"/>
          <p:cNvPicPr>
            <a:picLocks noChangeAspect="1"/>
          </p:cNvPicPr>
          <p:nvPr/>
        </p:nvPicPr>
        <p:blipFill>
          <a:blip r:embed="rId2"/>
          <a:stretch>
            <a:fillRect/>
          </a:stretch>
        </p:blipFill>
        <p:spPr>
          <a:xfrm>
            <a:off x="7771436" y="2443673"/>
            <a:ext cx="3323601" cy="764585"/>
          </a:xfrm>
          <a:prstGeom prst="rect">
            <a:avLst/>
          </a:prstGeom>
        </p:spPr>
      </p:pic>
      <p:pic>
        <p:nvPicPr>
          <p:cNvPr id="4" name="Picture 3"/>
          <p:cNvPicPr>
            <a:picLocks noChangeAspect="1"/>
          </p:cNvPicPr>
          <p:nvPr/>
        </p:nvPicPr>
        <p:blipFill>
          <a:blip r:embed="rId3"/>
          <a:stretch>
            <a:fillRect/>
          </a:stretch>
        </p:blipFill>
        <p:spPr>
          <a:xfrm>
            <a:off x="937631" y="3632790"/>
            <a:ext cx="6253070" cy="1236072"/>
          </a:xfrm>
          <a:prstGeom prst="rect">
            <a:avLst/>
          </a:prstGeom>
        </p:spPr>
      </p:pic>
      <p:cxnSp>
        <p:nvCxnSpPr>
          <p:cNvPr id="9" name="Straight Connector 8"/>
          <p:cNvCxnSpPr/>
          <p:nvPr/>
        </p:nvCxnSpPr>
        <p:spPr>
          <a:xfrm flipV="1">
            <a:off x="6652631" y="2825965"/>
            <a:ext cx="3810000" cy="1424861"/>
          </a:xfrm>
          <a:prstGeom prst="line">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59855" y="4846636"/>
            <a:ext cx="8884811"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err="1" smtClean="0"/>
              <a:t>IsPasswordRevealButtonEnabled</a:t>
            </a:r>
            <a:r>
              <a:rPr lang="en-US" sz="2400" dirty="0" smtClean="0"/>
              <a:t> in 8.1 (</a:t>
            </a:r>
            <a:r>
              <a:rPr lang="en-US" sz="2400" dirty="0" err="1" smtClean="0"/>
              <a:t>bool</a:t>
            </a:r>
            <a:r>
              <a:rPr lang="en-US" sz="2400" dirty="0" smtClean="0"/>
              <a:t> value)</a:t>
            </a:r>
            <a:r>
              <a:rPr lang="en-US" sz="2400" dirty="0" smtClean="0">
                <a:gradFill>
                  <a:gsLst>
                    <a:gs pos="2917">
                      <a:schemeClr val="tx1"/>
                    </a:gs>
                    <a:gs pos="30000">
                      <a:schemeClr val="tx1"/>
                    </a:gs>
                  </a:gsLst>
                  <a:lin ang="5400000" scaled="0"/>
                </a:gradFill>
              </a:rPr>
              <a:t> </a:t>
            </a:r>
          </a:p>
        </p:txBody>
      </p:sp>
    </p:spTree>
    <p:extLst>
      <p:ext uri="{BB962C8B-B14F-4D97-AF65-F5344CB8AC3E}">
        <p14:creationId xmlns:p14="http://schemas.microsoft.com/office/powerpoint/2010/main" val="190493123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5-30629_Build_Template_WHIT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lIns="91440" tIns="91440" rIns="34294" bIns="34294" anchor="b" anchorCtr="0"/>
      <a:lstStyle>
        <a:defPPr defTabSz="932406">
          <a:defRPr sz="800"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potx" id="{989475B9-DB6C-4EAF-8622-952BB3581377}" vid="{3DC98DF2-15D7-439F-8B72-0561DF431F48}"/>
    </a:ext>
  </a:extLst>
</a:theme>
</file>

<file path=ppt/theme/theme2.xml><?xml version="1.0" encoding="utf-8"?>
<a:theme xmlns:a="http://schemas.openxmlformats.org/drawingml/2006/main" name="5-30629_Build_Template_DARK BLU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potx" id="{989475B9-DB6C-4EAF-8622-952BB3581377}" vid="{74387833-FC5C-4245-A3BF-5305B54D3E19}"/>
    </a:ext>
  </a:extLst>
</a:theme>
</file>

<file path=ppt/theme/theme3.xml><?xml version="1.0" encoding="utf-8"?>
<a:theme xmlns:a="http://schemas.openxmlformats.org/drawingml/2006/main" name="1_5-30629_Build_Template_DARK BLU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_v02.potx" id="{AE6B0D47-3488-4D7E-AEFE-4DBC34C239F2}" vid="{12DBCE19-2481-4EE3-B293-DD92042CB300}"/>
    </a:ext>
  </a:extLst>
</a:theme>
</file>

<file path=ppt/theme/theme4.xml><?xml version="1.0" encoding="utf-8"?>
<a:theme xmlns:a="http://schemas.openxmlformats.org/drawingml/2006/main" name="1_5-30629_Build_Template_WHIT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lIns="91440" tIns="91440" rIns="34294" bIns="34294" anchor="b" anchorCtr="0"/>
      <a:lstStyle>
        <a:defPPr defTabSz="932406">
          <a:defRPr sz="800"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_v02.potx" id="{AE6B0D47-3488-4D7E-AEFE-4DBC34C239F2}" vid="{FE055DFB-2179-4F25-980C-29B98161779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Moscone Center</TermName>
          <TermId xmlns="http://schemas.microsoft.com/office/infopath/2007/PartnerControls">d4f36a2e-dd0d-4424-990f-7c93b4e9f063</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pfbfa50075a04958bd8757dc155d3e08>
    <Presentation_x0020_Date xmlns="12a172fe-0250-434a-85cf-03b10810c5e5">2015-04-29T00:00:00-07:00</Presentation_x0020_Date>
    <o72fbe6ee5ae4131af0832c08ec51202 xmlns="12a172fe-0250-434a-85cf-03b10810c5e5">
      <Terms xmlns="http://schemas.microsoft.com/office/infopath/2007/PartnerControls"/>
    </o72fbe6ee5ae4131af0832c08ec51202>
    <Event_x0020_Start_x0020_Date xmlns="12a172fe-0250-434a-85cf-03b10810c5e5">2015-04-29T07:00:00+00:00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 Joe Stegman</External_x0020_Speaker>
    <Session_x0020_Code xmlns="12a172fe-0250-434a-85cf-03b10810c5e5">2-629</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2015-05-01T07:00:00+00:00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Build 2015</TermName>
          <TermId xmlns="http://schemas.microsoft.com/office/infopath/2007/PartnerControls">54419920-0a06-43b0-b2df-79127b266d93</TermId>
        </TermInfo>
      </Terms>
    </TaxKeywordTaxHTField>
    <TaxCatchAll xmlns="230e9df3-be65-4c73-a93b-d1236ebd677e">
      <Value>173</Value>
      <Value>172</Value>
      <Value>171</Value>
      <Value>170</Value>
    </TaxCatchAll>
    <eb9cf3a3af7b473faa5c9c98148a90a4 xmlns="12a172fe-0250-434a-85cf-03b10810c5e5">
      <Terms xmlns="http://schemas.microsoft.com/office/infopath/2007/PartnerControls"/>
    </eb9cf3a3af7b473faa5c9c98148a90a4>
    <SharingHintHash xmlns="12a172fe-0250-434a-85cf-03b10810c5e5">-103767253</SharingHintHash>
    <SharedWithUsers xmlns="12a172fe-0250-434a-85cf-03b10810c5e5">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5" ma:contentTypeDescription="Create a new document." ma:contentTypeScope="" ma:versionID="9f49739d1da212619d044bf1bfa27251">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d1ec06fbcf9feb71c233288b468d8e39"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element ref="ns2:SharedWithUsers" minOccurs="0"/>
                <xsd:element ref="ns2: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38"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12a172fe-0250-434a-85cf-03b10810c5e5"/>
    <ds:schemaRef ds:uri="http://schemas.microsoft.com/sharepoint/v3"/>
    <ds:schemaRef ds:uri="http://www.w3.org/XML/1998/namespace"/>
    <ds:schemaRef ds:uri="http://schemas.microsoft.com/office/2006/documentManagement/types"/>
    <ds:schemaRef ds:uri="http://purl.org/dc/elements/1.1/"/>
    <ds:schemaRef ds:uri="http://purl.org/dc/dcmitype/"/>
    <ds:schemaRef ds:uri="http://schemas.microsoft.com/office/infopath/2007/PartnerControls"/>
    <ds:schemaRef ds:uri="http://purl.org/dc/terms/"/>
    <ds:schemaRef ds:uri="http://schemas.openxmlformats.org/package/2006/metadata/core-properties"/>
    <ds:schemaRef ds:uri="230e9df3-be65-4c73-a93b-d1236ebd677e"/>
    <ds:schemaRef ds:uri="http://schemas.microsoft.com/office/2006/metadata/properties"/>
  </ds:schemaRefs>
</ds:datastoreItem>
</file>

<file path=customXml/itemProps3.xml><?xml version="1.0" encoding="utf-8"?>
<ds:datastoreItem xmlns:ds="http://schemas.openxmlformats.org/officeDocument/2006/customXml" ds:itemID="{99E0065C-627B-42FD-A7AD-D2ABAFAC7E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Build_2015_Template</Template>
  <TotalTime>10800</TotalTime>
  <Words>2910</Words>
  <Application>Microsoft Office PowerPoint</Application>
  <PresentationFormat>Custom</PresentationFormat>
  <Paragraphs>545</Paragraphs>
  <Slides>63</Slides>
  <Notes>36</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63</vt:i4>
      </vt:variant>
    </vt:vector>
  </HeadingPairs>
  <TitlesOfParts>
    <vt:vector size="75" baseType="lpstr">
      <vt:lpstr>ＭＳ Ｐゴシック</vt:lpstr>
      <vt:lpstr>Arial</vt:lpstr>
      <vt:lpstr>Avenir LT Pro 45 Book</vt:lpstr>
      <vt:lpstr>Calibri</vt:lpstr>
      <vt:lpstr>Consolas</vt:lpstr>
      <vt:lpstr>Segoe UI</vt:lpstr>
      <vt:lpstr>Segoe UI Light</vt:lpstr>
      <vt:lpstr>5-30629_Build_Template_WHITE</vt:lpstr>
      <vt:lpstr>5-30629_Build_Template_DARK BLUE</vt:lpstr>
      <vt:lpstr>1_5-30629_Build_Template_DARK BLUE</vt:lpstr>
      <vt:lpstr>1_5-30629_Build_Template_WHITE</vt:lpstr>
      <vt:lpstr>Image</vt:lpstr>
      <vt:lpstr>PowerPoint Presentation</vt:lpstr>
      <vt:lpstr>What's New in XAML for Universal Windows Apps</vt:lpstr>
      <vt:lpstr>This Session: XAML UI</vt:lpstr>
      <vt:lpstr>UWP in Windows 10</vt:lpstr>
      <vt:lpstr>XAML in Windows 10: Beyond UW Apps New/enhanced controls, performance, much more…</vt:lpstr>
      <vt:lpstr>Demo (s) </vt:lpstr>
      <vt:lpstr>Getting to Universal Windows Controls</vt:lpstr>
      <vt:lpstr>“Universal” Controls in 8.1 Some differences in look, feel and APIs</vt:lpstr>
      <vt:lpstr>Upgrading to Windows 10 But, that also means some things had to change</vt:lpstr>
      <vt:lpstr>Newly Universal Controls</vt:lpstr>
      <vt:lpstr>Newly Universal Controls: Pivot Great for 1-handed on Mobile, Tabs on desktop</vt:lpstr>
      <vt:lpstr>Newly Universal Controls: ContentDialog App model, XAML child content</vt:lpstr>
      <vt:lpstr>Newly Universal Controls: AutoSuggestBox And IME support, glyph</vt:lpstr>
      <vt:lpstr>Newly Universal Controls: Maps Plus Offline, 3D, Street Side Panoramas</vt:lpstr>
      <vt:lpstr>Using XAML to Build UW Apps It’s more than just universal controls</vt:lpstr>
      <vt:lpstr>Common Controls Common Branding, Behavior, Scaling, Support Diverse Inputs</vt:lpstr>
      <vt:lpstr>Controls Reusable Across Devices/Displays Views may be reusable (but likely to need tailoring)</vt:lpstr>
      <vt:lpstr>Tailoring App Experiences Typically via responsive pages or multiple views </vt:lpstr>
      <vt:lpstr>Responsive/Adaptive Apps [Photos and SplitView] </vt:lpstr>
      <vt:lpstr>New XAML Features for Building Responsive UW Apps</vt:lpstr>
      <vt:lpstr>SplitView Adaptive navigation pane</vt:lpstr>
      <vt:lpstr>Simplifying Responsive View Development Triggers and Setters (XAML equivalent of Media Queries)</vt:lpstr>
      <vt:lpstr>Responsive/Adaptive Apps [Settings] </vt:lpstr>
      <vt:lpstr>RelativePanel Enables elements to layout relative to other elements</vt:lpstr>
      <vt:lpstr>RelativePanel</vt:lpstr>
      <vt:lpstr>Demo</vt:lpstr>
      <vt:lpstr>XAML Performance in Windows 10</vt:lpstr>
      <vt:lpstr>Validating XAML in Windows 10</vt:lpstr>
      <vt:lpstr>Notable New Performance Features Compiled Bindings AKA {x:Bind}: Like {Binding}, only they go to 11</vt:lpstr>
      <vt:lpstr>Other New UI Features</vt:lpstr>
      <vt:lpstr>Change Notification on all Control Properties Technically, just the ones that are DependencyProperties</vt:lpstr>
      <vt:lpstr>PerspectiveTransform3D Composable 3D Transforms (Effects: 3D Rotations, Parallax)</vt:lpstr>
      <vt:lpstr>Windowing Custom chrome, branding, sizing</vt:lpstr>
      <vt:lpstr>Ink Canvas Palm rejection, smoothing, high fidelity</vt:lpstr>
      <vt:lpstr>Drag and Drop Extended for “Windowed” Apps</vt:lpstr>
      <vt:lpstr>Demo </vt:lpstr>
      <vt:lpstr>XAML WebView Enhancements</vt:lpstr>
      <vt:lpstr>XAML Improvements in Visual Studio</vt:lpstr>
      <vt:lpstr>Visual Studio New design modes, performance instrumentation timeline tool and more…</vt:lpstr>
      <vt:lpstr>Visual Studio Visual Tree Inspector</vt:lpstr>
      <vt:lpstr>Demo </vt:lpstr>
      <vt:lpstr>And More…</vt:lpstr>
      <vt:lpstr>Call to Action</vt:lpstr>
      <vt:lpstr>PowerPoint Presentation</vt:lpstr>
      <vt:lpstr>PowerPoint Presentation</vt:lpstr>
      <vt:lpstr>And More (Again)…</vt:lpstr>
      <vt:lpstr>PowerPoint Presentation</vt:lpstr>
      <vt:lpstr>One design language.  One control set.</vt:lpstr>
      <vt:lpstr>RelativePanel Enables elements to layout relative to other elements</vt:lpstr>
      <vt:lpstr>RelativePanel Enables elements to layout relative to other elements</vt:lpstr>
      <vt:lpstr>Demo title (use for demo intros)</vt:lpstr>
      <vt:lpstr>PowerPoint Presentation</vt:lpstr>
      <vt:lpstr>Charts and code (this is a divider slide)</vt:lpstr>
      <vt:lpstr>Slide title here</vt:lpstr>
      <vt:lpstr>Charts</vt:lpstr>
      <vt:lpstr>Charts</vt:lpstr>
      <vt:lpstr>Table</vt:lpstr>
      <vt:lpstr>Diagram with text</vt:lpstr>
      <vt:lpstr>Diagram without text </vt:lpstr>
      <vt:lpstr>Screenshots</vt:lpstr>
      <vt:lpstr>PowerPoint Presentation</vt:lpstr>
      <vt:lpstr>PowerPoint Presentation</vt:lpstr>
      <vt:lpstr>Resources for Microsoft employees</vt:lpstr>
    </vt:vector>
  </TitlesOfParts>
  <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in XAML for Universal Windows Apps</dc:title>
  <dc:subject>Build 2015</dc:subject>
  <dc:creator>Joe Stegman</dc:creator>
  <cp:keywords>Build 2015</cp:keywords>
  <dc:description>Template: Mitchell Derrey, Silver Fox Productions
Formatting: 
Audience Type:</dc:description>
  <cp:lastModifiedBy>Amber Templeton</cp:lastModifiedBy>
  <cp:revision>260</cp:revision>
  <dcterms:created xsi:type="dcterms:W3CDTF">2015-03-18T20:49:31Z</dcterms:created>
  <dcterms:modified xsi:type="dcterms:W3CDTF">2015-04-30T00:46:33Z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173;#Moscone Center|d4f36a2e-dd0d-4424-990f-7c93b4e9f063</vt:lpwstr>
  </property>
  <property fmtid="{D5CDD505-2E9C-101B-9397-08002B2CF9AE}" pid="7" name="Track">
    <vt:lpwstr/>
  </property>
  <property fmtid="{D5CDD505-2E9C-101B-9397-08002B2CF9AE}" pid="8" name="Event Location">
    <vt:lpwstr>172;#San Francisco|84dfcb53-432b-499d-8965-93d483d36b4a</vt:lpwstr>
  </property>
  <property fmtid="{D5CDD505-2E9C-101B-9397-08002B2CF9AE}" pid="9" name="Campaign">
    <vt:lpwstr/>
  </property>
  <property fmtid="{D5CDD505-2E9C-101B-9397-08002B2CF9AE}" pid="10" name="IsMyDocuments">
    <vt:bool>true</vt:bool>
  </property>
  <property fmtid="{D5CDD505-2E9C-101B-9397-08002B2CF9AE}" pid="11" name="Audience1">
    <vt:lpwstr/>
  </property>
  <property fmtid="{D5CDD505-2E9C-101B-9397-08002B2CF9AE}" pid="12" name="TaxKeyword">
    <vt:lpwstr>170;#Build 2015|54419920-0a06-43b0-b2df-79127b266d93</vt:lpwstr>
  </property>
  <property fmtid="{D5CDD505-2E9C-101B-9397-08002B2CF9AE}" pid="13" name="Event Name">
    <vt:lpwstr>171;#BUILD|58542b36-5bf5-46a6-a53f-a41fb7a73785</vt:lpwstr>
  </property>
</Properties>
</file>